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0"/>
  </p:notesMasterIdLst>
  <p:sldIdLst>
    <p:sldId id="256" r:id="rId2"/>
    <p:sldId id="284" r:id="rId3"/>
    <p:sldId id="311" r:id="rId4"/>
    <p:sldId id="305" r:id="rId5"/>
    <p:sldId id="304" r:id="rId6"/>
    <p:sldId id="306" r:id="rId7"/>
    <p:sldId id="307" r:id="rId8"/>
    <p:sldId id="257" r:id="rId9"/>
    <p:sldId id="258" r:id="rId10"/>
    <p:sldId id="259" r:id="rId11"/>
    <p:sldId id="260" r:id="rId12"/>
    <p:sldId id="261" r:id="rId13"/>
    <p:sldId id="262" r:id="rId14"/>
    <p:sldId id="264" r:id="rId15"/>
    <p:sldId id="265" r:id="rId16"/>
    <p:sldId id="299" r:id="rId17"/>
    <p:sldId id="263" r:id="rId18"/>
    <p:sldId id="266" r:id="rId19"/>
    <p:sldId id="274" r:id="rId20"/>
    <p:sldId id="293" r:id="rId21"/>
    <p:sldId id="288" r:id="rId22"/>
    <p:sldId id="289" r:id="rId23"/>
    <p:sldId id="290" r:id="rId24"/>
    <p:sldId id="292" r:id="rId25"/>
    <p:sldId id="291" r:id="rId26"/>
    <p:sldId id="296" r:id="rId27"/>
    <p:sldId id="297" r:id="rId28"/>
    <p:sldId id="298" r:id="rId29"/>
    <p:sldId id="267" r:id="rId30"/>
    <p:sldId id="301" r:id="rId31"/>
    <p:sldId id="294" r:id="rId32"/>
    <p:sldId id="295" r:id="rId33"/>
    <p:sldId id="300" r:id="rId34"/>
    <p:sldId id="302" r:id="rId35"/>
    <p:sldId id="303" r:id="rId36"/>
    <p:sldId id="308" r:id="rId37"/>
    <p:sldId id="310" r:id="rId38"/>
    <p:sldId id="309" r:id="rId3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0959"/>
  </p:normalViewPr>
  <p:slideViewPr>
    <p:cSldViewPr>
      <p:cViewPr varScale="1">
        <p:scale>
          <a:sx n="115" d="100"/>
          <a:sy n="115" d="100"/>
        </p:scale>
        <p:origin x="109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1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AF54EA4-7687-0E30-B6D6-D88666C78C6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11267" name="Rectangle 3">
            <a:extLst>
              <a:ext uri="{FF2B5EF4-FFF2-40B4-BE49-F238E27FC236}">
                <a16:creationId xmlns:a16="http://schemas.microsoft.com/office/drawing/2014/main" id="{C2846F56-392C-B5EF-81A2-A8C9498B0D64}"/>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11268" name="Rectangle 4">
            <a:extLst>
              <a:ext uri="{FF2B5EF4-FFF2-40B4-BE49-F238E27FC236}">
                <a16:creationId xmlns:a16="http://schemas.microsoft.com/office/drawing/2014/main" id="{2D35A34C-9858-2FF0-7390-EF613422A9B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a:extLst>
              <a:ext uri="{FF2B5EF4-FFF2-40B4-BE49-F238E27FC236}">
                <a16:creationId xmlns:a16="http://schemas.microsoft.com/office/drawing/2014/main" id="{0DAFEBC8-6257-F272-0FB5-E060BFC64C4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270" name="Rectangle 6">
            <a:extLst>
              <a:ext uri="{FF2B5EF4-FFF2-40B4-BE49-F238E27FC236}">
                <a16:creationId xmlns:a16="http://schemas.microsoft.com/office/drawing/2014/main" id="{1F504340-EE37-18AD-B55B-5A94DA38EC3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11271" name="Rectangle 7">
            <a:extLst>
              <a:ext uri="{FF2B5EF4-FFF2-40B4-BE49-F238E27FC236}">
                <a16:creationId xmlns:a16="http://schemas.microsoft.com/office/drawing/2014/main" id="{3F923BC4-8F55-00B9-A60E-AF98F46015D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CA6A6345-E0AA-E243-8604-E5428F735A1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B3C6118-EE19-65AC-A545-7FA397842A0D}"/>
              </a:ext>
            </a:extLst>
          </p:cNvPr>
          <p:cNvSpPr>
            <a:spLocks noGrp="1" noChangeArrowheads="1"/>
          </p:cNvSpPr>
          <p:nvPr>
            <p:ph type="sldNum" sz="quarter" idx="5"/>
          </p:nvPr>
        </p:nvSpPr>
        <p:spPr>
          <a:ln/>
        </p:spPr>
        <p:txBody>
          <a:bodyPr/>
          <a:lstStyle/>
          <a:p>
            <a:fld id="{0CD176AC-2FA8-9949-AEA4-C76748AC5BA3}" type="slidenum">
              <a:rPr lang="en-US" altLang="en-US"/>
              <a:pPr/>
              <a:t>17</a:t>
            </a:fld>
            <a:endParaRPr lang="en-US" altLang="en-US"/>
          </a:p>
        </p:txBody>
      </p:sp>
      <p:sp>
        <p:nvSpPr>
          <p:cNvPr id="12290" name="Rectangle 2">
            <a:extLst>
              <a:ext uri="{FF2B5EF4-FFF2-40B4-BE49-F238E27FC236}">
                <a16:creationId xmlns:a16="http://schemas.microsoft.com/office/drawing/2014/main" id="{02BF700C-3E96-62FF-855A-71761CCEF937}"/>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91" name="Rectangle 3">
            <a:extLst>
              <a:ext uri="{FF2B5EF4-FFF2-40B4-BE49-F238E27FC236}">
                <a16:creationId xmlns:a16="http://schemas.microsoft.com/office/drawing/2014/main" id="{0C2A2852-7303-866D-F229-6568C7B6DF9D}"/>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Designing the Perfect Data Warehouse (the paper formerly known as: Data Modeling for Data Warehouses), Frank McGuff , http://members.aol.com/fmcguff/dwmodel/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4578" name="Group 1026">
            <a:extLst>
              <a:ext uri="{FF2B5EF4-FFF2-40B4-BE49-F238E27FC236}">
                <a16:creationId xmlns:a16="http://schemas.microsoft.com/office/drawing/2014/main" id="{052D414F-BA98-6AFE-64F3-E98D3F5A63C3}"/>
              </a:ext>
            </a:extLst>
          </p:cNvPr>
          <p:cNvGrpSpPr>
            <a:grpSpLocks/>
          </p:cNvGrpSpPr>
          <p:nvPr/>
        </p:nvGrpSpPr>
        <p:grpSpPr bwMode="auto">
          <a:xfrm>
            <a:off x="0" y="0"/>
            <a:ext cx="9144000" cy="6858000"/>
            <a:chOff x="0" y="0"/>
            <a:chExt cx="5760" cy="4320"/>
          </a:xfrm>
        </p:grpSpPr>
        <p:grpSp>
          <p:nvGrpSpPr>
            <p:cNvPr id="24579" name="Group 1027">
              <a:extLst>
                <a:ext uri="{FF2B5EF4-FFF2-40B4-BE49-F238E27FC236}">
                  <a16:creationId xmlns:a16="http://schemas.microsoft.com/office/drawing/2014/main" id="{75F667E0-4BF3-5E8C-A850-5F445A73955F}"/>
                </a:ext>
              </a:extLst>
            </p:cNvPr>
            <p:cNvGrpSpPr>
              <a:grpSpLocks/>
            </p:cNvGrpSpPr>
            <p:nvPr/>
          </p:nvGrpSpPr>
          <p:grpSpPr bwMode="auto">
            <a:xfrm>
              <a:off x="0" y="0"/>
              <a:ext cx="5760" cy="4320"/>
              <a:chOff x="0" y="0"/>
              <a:chExt cx="5760" cy="4320"/>
            </a:xfrm>
          </p:grpSpPr>
          <p:sp>
            <p:nvSpPr>
              <p:cNvPr id="24580" name="Rectangle 1028">
                <a:extLst>
                  <a:ext uri="{FF2B5EF4-FFF2-40B4-BE49-F238E27FC236}">
                    <a16:creationId xmlns:a16="http://schemas.microsoft.com/office/drawing/2014/main" id="{2C3BC715-9B74-8AE8-6411-DC8A80578960}"/>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581" name="Group 1029">
                <a:extLst>
                  <a:ext uri="{FF2B5EF4-FFF2-40B4-BE49-F238E27FC236}">
                    <a16:creationId xmlns:a16="http://schemas.microsoft.com/office/drawing/2014/main" id="{79CC2C46-CFD0-8F9F-5877-A4D722966C9A}"/>
                  </a:ext>
                </a:extLst>
              </p:cNvPr>
              <p:cNvGrpSpPr>
                <a:grpSpLocks/>
              </p:cNvGrpSpPr>
              <p:nvPr userDrawn="1"/>
            </p:nvGrpSpPr>
            <p:grpSpPr bwMode="auto">
              <a:xfrm>
                <a:off x="0" y="0"/>
                <a:ext cx="5760" cy="4320"/>
                <a:chOff x="0" y="0"/>
                <a:chExt cx="5760" cy="4320"/>
              </a:xfrm>
            </p:grpSpPr>
            <p:sp>
              <p:nvSpPr>
                <p:cNvPr id="24582" name="Line 1030">
                  <a:extLst>
                    <a:ext uri="{FF2B5EF4-FFF2-40B4-BE49-F238E27FC236}">
                      <a16:creationId xmlns:a16="http://schemas.microsoft.com/office/drawing/2014/main" id="{8D075887-C3C8-EED4-CA70-7980A1F5E555}"/>
                    </a:ext>
                  </a:extLst>
                </p:cNvPr>
                <p:cNvSpPr>
                  <a:spLocks noChangeShapeType="1"/>
                </p:cNvSpPr>
                <p:nvPr/>
              </p:nvSpPr>
              <p:spPr bwMode="white">
                <a:xfrm>
                  <a:off x="0" y="19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1031">
                  <a:extLst>
                    <a:ext uri="{FF2B5EF4-FFF2-40B4-BE49-F238E27FC236}">
                      <a16:creationId xmlns:a16="http://schemas.microsoft.com/office/drawing/2014/main" id="{72C9B26E-6CDA-EDAB-CB46-AACE10ACE1EA}"/>
                    </a:ext>
                  </a:extLst>
                </p:cNvPr>
                <p:cNvSpPr>
                  <a:spLocks noChangeShapeType="1"/>
                </p:cNvSpPr>
                <p:nvPr/>
              </p:nvSpPr>
              <p:spPr bwMode="white">
                <a:xfrm>
                  <a:off x="0" y="38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Line 1032">
                  <a:extLst>
                    <a:ext uri="{FF2B5EF4-FFF2-40B4-BE49-F238E27FC236}">
                      <a16:creationId xmlns:a16="http://schemas.microsoft.com/office/drawing/2014/main" id="{A9DD06EE-387A-6E65-F0EA-F1052768BEC8}"/>
                    </a:ext>
                  </a:extLst>
                </p:cNvPr>
                <p:cNvSpPr>
                  <a:spLocks noChangeShapeType="1"/>
                </p:cNvSpPr>
                <p:nvPr/>
              </p:nvSpPr>
              <p:spPr bwMode="white">
                <a:xfrm>
                  <a:off x="0" y="57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1033">
                  <a:extLst>
                    <a:ext uri="{FF2B5EF4-FFF2-40B4-BE49-F238E27FC236}">
                      <a16:creationId xmlns:a16="http://schemas.microsoft.com/office/drawing/2014/main" id="{B354EAAC-953C-7D0D-37A0-DC5DED0E37A3}"/>
                    </a:ext>
                  </a:extLst>
                </p:cNvPr>
                <p:cNvSpPr>
                  <a:spLocks noChangeShapeType="1"/>
                </p:cNvSpPr>
                <p:nvPr/>
              </p:nvSpPr>
              <p:spPr bwMode="white">
                <a:xfrm>
                  <a:off x="0" y="76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1034">
                  <a:extLst>
                    <a:ext uri="{FF2B5EF4-FFF2-40B4-BE49-F238E27FC236}">
                      <a16:creationId xmlns:a16="http://schemas.microsoft.com/office/drawing/2014/main" id="{7EF308EE-78BB-CD98-0EC3-30D1B0FB606C}"/>
                    </a:ext>
                  </a:extLst>
                </p:cNvPr>
                <p:cNvSpPr>
                  <a:spLocks noChangeShapeType="1"/>
                </p:cNvSpPr>
                <p:nvPr/>
              </p:nvSpPr>
              <p:spPr bwMode="white">
                <a:xfrm>
                  <a:off x="0" y="96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035">
                  <a:extLst>
                    <a:ext uri="{FF2B5EF4-FFF2-40B4-BE49-F238E27FC236}">
                      <a16:creationId xmlns:a16="http://schemas.microsoft.com/office/drawing/2014/main" id="{EA79B154-C3F2-419A-31B4-785085DEB7FF}"/>
                    </a:ext>
                  </a:extLst>
                </p:cNvPr>
                <p:cNvSpPr>
                  <a:spLocks noChangeShapeType="1"/>
                </p:cNvSpPr>
                <p:nvPr/>
              </p:nvSpPr>
              <p:spPr bwMode="white">
                <a:xfrm>
                  <a:off x="0" y="115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036">
                  <a:extLst>
                    <a:ext uri="{FF2B5EF4-FFF2-40B4-BE49-F238E27FC236}">
                      <a16:creationId xmlns:a16="http://schemas.microsoft.com/office/drawing/2014/main" id="{E4651F34-5914-473F-13D9-34D155608274}"/>
                    </a:ext>
                  </a:extLst>
                </p:cNvPr>
                <p:cNvSpPr>
                  <a:spLocks noChangeShapeType="1"/>
                </p:cNvSpPr>
                <p:nvPr/>
              </p:nvSpPr>
              <p:spPr bwMode="white">
                <a:xfrm>
                  <a:off x="0" y="134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037">
                  <a:extLst>
                    <a:ext uri="{FF2B5EF4-FFF2-40B4-BE49-F238E27FC236}">
                      <a16:creationId xmlns:a16="http://schemas.microsoft.com/office/drawing/2014/main" id="{9403A594-430E-0671-62F5-1FF25D00F839}"/>
                    </a:ext>
                  </a:extLst>
                </p:cNvPr>
                <p:cNvSpPr>
                  <a:spLocks noChangeShapeType="1"/>
                </p:cNvSpPr>
                <p:nvPr/>
              </p:nvSpPr>
              <p:spPr bwMode="white">
                <a:xfrm>
                  <a:off x="0" y="153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038">
                  <a:extLst>
                    <a:ext uri="{FF2B5EF4-FFF2-40B4-BE49-F238E27FC236}">
                      <a16:creationId xmlns:a16="http://schemas.microsoft.com/office/drawing/2014/main" id="{BB9CEC04-A6D9-DE2D-DB67-14FD08EA4EEF}"/>
                    </a:ext>
                  </a:extLst>
                </p:cNvPr>
                <p:cNvSpPr>
                  <a:spLocks noChangeShapeType="1"/>
                </p:cNvSpPr>
                <p:nvPr/>
              </p:nvSpPr>
              <p:spPr bwMode="white">
                <a:xfrm>
                  <a:off x="0" y="172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1" name="Line 1039">
                  <a:extLst>
                    <a:ext uri="{FF2B5EF4-FFF2-40B4-BE49-F238E27FC236}">
                      <a16:creationId xmlns:a16="http://schemas.microsoft.com/office/drawing/2014/main" id="{9A1C05AC-AB01-2CA5-F964-0DE5DC3D11D4}"/>
                    </a:ext>
                  </a:extLst>
                </p:cNvPr>
                <p:cNvSpPr>
                  <a:spLocks noChangeShapeType="1"/>
                </p:cNvSpPr>
                <p:nvPr/>
              </p:nvSpPr>
              <p:spPr bwMode="white">
                <a:xfrm>
                  <a:off x="0" y="192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Line 1040">
                  <a:extLst>
                    <a:ext uri="{FF2B5EF4-FFF2-40B4-BE49-F238E27FC236}">
                      <a16:creationId xmlns:a16="http://schemas.microsoft.com/office/drawing/2014/main" id="{321F2BD7-3741-FFE6-D2B9-DFAD77373F66}"/>
                    </a:ext>
                  </a:extLst>
                </p:cNvPr>
                <p:cNvSpPr>
                  <a:spLocks noChangeShapeType="1"/>
                </p:cNvSpPr>
                <p:nvPr/>
              </p:nvSpPr>
              <p:spPr bwMode="white">
                <a:xfrm>
                  <a:off x="0" y="211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Line 1041">
                  <a:extLst>
                    <a:ext uri="{FF2B5EF4-FFF2-40B4-BE49-F238E27FC236}">
                      <a16:creationId xmlns:a16="http://schemas.microsoft.com/office/drawing/2014/main" id="{260547F3-D933-04A7-8118-7E62AD82981A}"/>
                    </a:ext>
                  </a:extLst>
                </p:cNvPr>
                <p:cNvSpPr>
                  <a:spLocks noChangeShapeType="1"/>
                </p:cNvSpPr>
                <p:nvPr/>
              </p:nvSpPr>
              <p:spPr bwMode="white">
                <a:xfrm>
                  <a:off x="0" y="230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042">
                  <a:extLst>
                    <a:ext uri="{FF2B5EF4-FFF2-40B4-BE49-F238E27FC236}">
                      <a16:creationId xmlns:a16="http://schemas.microsoft.com/office/drawing/2014/main" id="{D9F053F8-3B22-0EC2-C544-6EF78E5F606B}"/>
                    </a:ext>
                  </a:extLst>
                </p:cNvPr>
                <p:cNvSpPr>
                  <a:spLocks noChangeShapeType="1"/>
                </p:cNvSpPr>
                <p:nvPr/>
              </p:nvSpPr>
              <p:spPr bwMode="white">
                <a:xfrm>
                  <a:off x="0" y="249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5" name="Line 1043">
                  <a:extLst>
                    <a:ext uri="{FF2B5EF4-FFF2-40B4-BE49-F238E27FC236}">
                      <a16:creationId xmlns:a16="http://schemas.microsoft.com/office/drawing/2014/main" id="{AA692D28-FB70-7139-7825-25F163D6577C}"/>
                    </a:ext>
                  </a:extLst>
                </p:cNvPr>
                <p:cNvSpPr>
                  <a:spLocks noChangeShapeType="1"/>
                </p:cNvSpPr>
                <p:nvPr/>
              </p:nvSpPr>
              <p:spPr bwMode="white">
                <a:xfrm>
                  <a:off x="0" y="268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Line 1044">
                  <a:extLst>
                    <a:ext uri="{FF2B5EF4-FFF2-40B4-BE49-F238E27FC236}">
                      <a16:creationId xmlns:a16="http://schemas.microsoft.com/office/drawing/2014/main" id="{9F673127-50CF-5407-74BF-89702C51D49D}"/>
                    </a:ext>
                  </a:extLst>
                </p:cNvPr>
                <p:cNvSpPr>
                  <a:spLocks noChangeShapeType="1"/>
                </p:cNvSpPr>
                <p:nvPr/>
              </p:nvSpPr>
              <p:spPr bwMode="white">
                <a:xfrm>
                  <a:off x="0" y="288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Line 1045">
                  <a:extLst>
                    <a:ext uri="{FF2B5EF4-FFF2-40B4-BE49-F238E27FC236}">
                      <a16:creationId xmlns:a16="http://schemas.microsoft.com/office/drawing/2014/main" id="{D979E29B-3CF2-4B2F-B016-5FD5445B0955}"/>
                    </a:ext>
                  </a:extLst>
                </p:cNvPr>
                <p:cNvSpPr>
                  <a:spLocks noChangeShapeType="1"/>
                </p:cNvSpPr>
                <p:nvPr/>
              </p:nvSpPr>
              <p:spPr bwMode="white">
                <a:xfrm>
                  <a:off x="0" y="307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Line 1046">
                  <a:extLst>
                    <a:ext uri="{FF2B5EF4-FFF2-40B4-BE49-F238E27FC236}">
                      <a16:creationId xmlns:a16="http://schemas.microsoft.com/office/drawing/2014/main" id="{780C04C1-DA64-4860-17E7-82A5E6A72E5B}"/>
                    </a:ext>
                  </a:extLst>
                </p:cNvPr>
                <p:cNvSpPr>
                  <a:spLocks noChangeShapeType="1"/>
                </p:cNvSpPr>
                <p:nvPr/>
              </p:nvSpPr>
              <p:spPr bwMode="white">
                <a:xfrm>
                  <a:off x="0" y="326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Line 1047">
                  <a:extLst>
                    <a:ext uri="{FF2B5EF4-FFF2-40B4-BE49-F238E27FC236}">
                      <a16:creationId xmlns:a16="http://schemas.microsoft.com/office/drawing/2014/main" id="{7901A4B9-1354-4CA5-C696-9A71BAD6F4AE}"/>
                    </a:ext>
                  </a:extLst>
                </p:cNvPr>
                <p:cNvSpPr>
                  <a:spLocks noChangeShapeType="1"/>
                </p:cNvSpPr>
                <p:nvPr/>
              </p:nvSpPr>
              <p:spPr bwMode="white">
                <a:xfrm>
                  <a:off x="0" y="345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1048">
                  <a:extLst>
                    <a:ext uri="{FF2B5EF4-FFF2-40B4-BE49-F238E27FC236}">
                      <a16:creationId xmlns:a16="http://schemas.microsoft.com/office/drawing/2014/main" id="{9B99DFDD-5085-5F75-31D9-7671CA1540C8}"/>
                    </a:ext>
                  </a:extLst>
                </p:cNvPr>
                <p:cNvSpPr>
                  <a:spLocks noChangeShapeType="1"/>
                </p:cNvSpPr>
                <p:nvPr/>
              </p:nvSpPr>
              <p:spPr bwMode="white">
                <a:xfrm>
                  <a:off x="0" y="364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Line 1049">
                  <a:extLst>
                    <a:ext uri="{FF2B5EF4-FFF2-40B4-BE49-F238E27FC236}">
                      <a16:creationId xmlns:a16="http://schemas.microsoft.com/office/drawing/2014/main" id="{B86FC0B1-8C55-C5A8-DCD1-42F96812B831}"/>
                    </a:ext>
                  </a:extLst>
                </p:cNvPr>
                <p:cNvSpPr>
                  <a:spLocks noChangeShapeType="1"/>
                </p:cNvSpPr>
                <p:nvPr/>
              </p:nvSpPr>
              <p:spPr bwMode="white">
                <a:xfrm>
                  <a:off x="0" y="384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1050">
                  <a:extLst>
                    <a:ext uri="{FF2B5EF4-FFF2-40B4-BE49-F238E27FC236}">
                      <a16:creationId xmlns:a16="http://schemas.microsoft.com/office/drawing/2014/main" id="{25DE8691-775F-8A2E-0953-49CFA928C68D}"/>
                    </a:ext>
                  </a:extLst>
                </p:cNvPr>
                <p:cNvSpPr>
                  <a:spLocks noChangeShapeType="1"/>
                </p:cNvSpPr>
                <p:nvPr/>
              </p:nvSpPr>
              <p:spPr bwMode="white">
                <a:xfrm>
                  <a:off x="0" y="403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1051">
                  <a:extLst>
                    <a:ext uri="{FF2B5EF4-FFF2-40B4-BE49-F238E27FC236}">
                      <a16:creationId xmlns:a16="http://schemas.microsoft.com/office/drawing/2014/main" id="{3FC15DDD-56DA-7311-8EF9-10633F2B433B}"/>
                    </a:ext>
                  </a:extLst>
                </p:cNvPr>
                <p:cNvSpPr>
                  <a:spLocks noChangeShapeType="1"/>
                </p:cNvSpPr>
                <p:nvPr/>
              </p:nvSpPr>
              <p:spPr bwMode="white">
                <a:xfrm>
                  <a:off x="0" y="422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Line 1052">
                  <a:extLst>
                    <a:ext uri="{FF2B5EF4-FFF2-40B4-BE49-F238E27FC236}">
                      <a16:creationId xmlns:a16="http://schemas.microsoft.com/office/drawing/2014/main" id="{DC975C73-792E-83A5-683A-76AA96E524C2}"/>
                    </a:ext>
                  </a:extLst>
                </p:cNvPr>
                <p:cNvSpPr>
                  <a:spLocks noChangeShapeType="1"/>
                </p:cNvSpPr>
                <p:nvPr/>
              </p:nvSpPr>
              <p:spPr bwMode="white">
                <a:xfrm>
                  <a:off x="1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Line 1053">
                  <a:extLst>
                    <a:ext uri="{FF2B5EF4-FFF2-40B4-BE49-F238E27FC236}">
                      <a16:creationId xmlns:a16="http://schemas.microsoft.com/office/drawing/2014/main" id="{1CDB727E-C6B4-DE41-3FA9-5FFC91C7EFDB}"/>
                    </a:ext>
                  </a:extLst>
                </p:cNvPr>
                <p:cNvSpPr>
                  <a:spLocks noChangeShapeType="1"/>
                </p:cNvSpPr>
                <p:nvPr/>
              </p:nvSpPr>
              <p:spPr bwMode="white">
                <a:xfrm>
                  <a:off x="3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6" name="Line 1054">
                  <a:extLst>
                    <a:ext uri="{FF2B5EF4-FFF2-40B4-BE49-F238E27FC236}">
                      <a16:creationId xmlns:a16="http://schemas.microsoft.com/office/drawing/2014/main" id="{19A05058-A8F6-C57F-C755-1F0BA37B0CC0}"/>
                    </a:ext>
                  </a:extLst>
                </p:cNvPr>
                <p:cNvSpPr>
                  <a:spLocks noChangeShapeType="1"/>
                </p:cNvSpPr>
                <p:nvPr/>
              </p:nvSpPr>
              <p:spPr bwMode="white">
                <a:xfrm>
                  <a:off x="5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7" name="Line 1055">
                  <a:extLst>
                    <a:ext uri="{FF2B5EF4-FFF2-40B4-BE49-F238E27FC236}">
                      <a16:creationId xmlns:a16="http://schemas.microsoft.com/office/drawing/2014/main" id="{6A1C41B8-3FEC-1CB4-B58D-E3C7915300AA}"/>
                    </a:ext>
                  </a:extLst>
                </p:cNvPr>
                <p:cNvSpPr>
                  <a:spLocks noChangeShapeType="1"/>
                </p:cNvSpPr>
                <p:nvPr/>
              </p:nvSpPr>
              <p:spPr bwMode="white">
                <a:xfrm>
                  <a:off x="7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8" name="Line 1056">
                  <a:extLst>
                    <a:ext uri="{FF2B5EF4-FFF2-40B4-BE49-F238E27FC236}">
                      <a16:creationId xmlns:a16="http://schemas.microsoft.com/office/drawing/2014/main" id="{EBD9BD1E-8EC8-5B0B-CBD2-54FDFD2781B0}"/>
                    </a:ext>
                  </a:extLst>
                </p:cNvPr>
                <p:cNvSpPr>
                  <a:spLocks noChangeShapeType="1"/>
                </p:cNvSpPr>
                <p:nvPr/>
              </p:nvSpPr>
              <p:spPr bwMode="white">
                <a:xfrm>
                  <a:off x="96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9" name="Line 1057">
                  <a:extLst>
                    <a:ext uri="{FF2B5EF4-FFF2-40B4-BE49-F238E27FC236}">
                      <a16:creationId xmlns:a16="http://schemas.microsoft.com/office/drawing/2014/main" id="{7985DDCC-D187-79DE-B48D-5C97FF1DB68C}"/>
                    </a:ext>
                  </a:extLst>
                </p:cNvPr>
                <p:cNvSpPr>
                  <a:spLocks noChangeShapeType="1"/>
                </p:cNvSpPr>
                <p:nvPr/>
              </p:nvSpPr>
              <p:spPr bwMode="white">
                <a:xfrm>
                  <a:off x="115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0" name="Line 1058">
                  <a:extLst>
                    <a:ext uri="{FF2B5EF4-FFF2-40B4-BE49-F238E27FC236}">
                      <a16:creationId xmlns:a16="http://schemas.microsoft.com/office/drawing/2014/main" id="{57E532D4-C24B-C64C-6268-430AB39DF68A}"/>
                    </a:ext>
                  </a:extLst>
                </p:cNvPr>
                <p:cNvSpPr>
                  <a:spLocks noChangeShapeType="1"/>
                </p:cNvSpPr>
                <p:nvPr/>
              </p:nvSpPr>
              <p:spPr bwMode="white">
                <a:xfrm>
                  <a:off x="134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1" name="Line 1059">
                  <a:extLst>
                    <a:ext uri="{FF2B5EF4-FFF2-40B4-BE49-F238E27FC236}">
                      <a16:creationId xmlns:a16="http://schemas.microsoft.com/office/drawing/2014/main" id="{9931A594-5204-F05E-38F5-1B112E73E6EB}"/>
                    </a:ext>
                  </a:extLst>
                </p:cNvPr>
                <p:cNvSpPr>
                  <a:spLocks noChangeShapeType="1"/>
                </p:cNvSpPr>
                <p:nvPr/>
              </p:nvSpPr>
              <p:spPr bwMode="white">
                <a:xfrm>
                  <a:off x="153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2" name="Line 1060">
                  <a:extLst>
                    <a:ext uri="{FF2B5EF4-FFF2-40B4-BE49-F238E27FC236}">
                      <a16:creationId xmlns:a16="http://schemas.microsoft.com/office/drawing/2014/main" id="{6021C87B-C061-28C4-E206-592DF40EF0DA}"/>
                    </a:ext>
                  </a:extLst>
                </p:cNvPr>
                <p:cNvSpPr>
                  <a:spLocks noChangeShapeType="1"/>
                </p:cNvSpPr>
                <p:nvPr/>
              </p:nvSpPr>
              <p:spPr bwMode="white">
                <a:xfrm>
                  <a:off x="172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3" name="Line 1061">
                  <a:extLst>
                    <a:ext uri="{FF2B5EF4-FFF2-40B4-BE49-F238E27FC236}">
                      <a16:creationId xmlns:a16="http://schemas.microsoft.com/office/drawing/2014/main" id="{A95AF370-1345-77AD-0FFA-898F66DEB026}"/>
                    </a:ext>
                  </a:extLst>
                </p:cNvPr>
                <p:cNvSpPr>
                  <a:spLocks noChangeShapeType="1"/>
                </p:cNvSpPr>
                <p:nvPr/>
              </p:nvSpPr>
              <p:spPr bwMode="white">
                <a:xfrm>
                  <a:off x="192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4" name="Line 1062">
                  <a:extLst>
                    <a:ext uri="{FF2B5EF4-FFF2-40B4-BE49-F238E27FC236}">
                      <a16:creationId xmlns:a16="http://schemas.microsoft.com/office/drawing/2014/main" id="{494A312C-61F4-B0CC-4BD5-DE0D51C5CB3F}"/>
                    </a:ext>
                  </a:extLst>
                </p:cNvPr>
                <p:cNvSpPr>
                  <a:spLocks noChangeShapeType="1"/>
                </p:cNvSpPr>
                <p:nvPr/>
              </p:nvSpPr>
              <p:spPr bwMode="white">
                <a:xfrm>
                  <a:off x="211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5" name="Line 1063">
                  <a:extLst>
                    <a:ext uri="{FF2B5EF4-FFF2-40B4-BE49-F238E27FC236}">
                      <a16:creationId xmlns:a16="http://schemas.microsoft.com/office/drawing/2014/main" id="{E3FEAD23-B80D-5950-CFFE-0ED370292C8D}"/>
                    </a:ext>
                  </a:extLst>
                </p:cNvPr>
                <p:cNvSpPr>
                  <a:spLocks noChangeShapeType="1"/>
                </p:cNvSpPr>
                <p:nvPr/>
              </p:nvSpPr>
              <p:spPr bwMode="white">
                <a:xfrm>
                  <a:off x="230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6" name="Line 1064">
                  <a:extLst>
                    <a:ext uri="{FF2B5EF4-FFF2-40B4-BE49-F238E27FC236}">
                      <a16:creationId xmlns:a16="http://schemas.microsoft.com/office/drawing/2014/main" id="{EA7AEF2F-D939-852C-F434-8DD300DBC9CA}"/>
                    </a:ext>
                  </a:extLst>
                </p:cNvPr>
                <p:cNvSpPr>
                  <a:spLocks noChangeShapeType="1"/>
                </p:cNvSpPr>
                <p:nvPr/>
              </p:nvSpPr>
              <p:spPr bwMode="white">
                <a:xfrm>
                  <a:off x="249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7" name="Line 1065">
                  <a:extLst>
                    <a:ext uri="{FF2B5EF4-FFF2-40B4-BE49-F238E27FC236}">
                      <a16:creationId xmlns:a16="http://schemas.microsoft.com/office/drawing/2014/main" id="{FD6ED0E9-EBE0-3008-DFB5-A2F5872D76A1}"/>
                    </a:ext>
                  </a:extLst>
                </p:cNvPr>
                <p:cNvSpPr>
                  <a:spLocks noChangeShapeType="1"/>
                </p:cNvSpPr>
                <p:nvPr/>
              </p:nvSpPr>
              <p:spPr bwMode="white">
                <a:xfrm>
                  <a:off x="268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8" name="Line 1066">
                  <a:extLst>
                    <a:ext uri="{FF2B5EF4-FFF2-40B4-BE49-F238E27FC236}">
                      <a16:creationId xmlns:a16="http://schemas.microsoft.com/office/drawing/2014/main" id="{577C600F-7FEC-76D1-304E-48A9E28C6A25}"/>
                    </a:ext>
                  </a:extLst>
                </p:cNvPr>
                <p:cNvSpPr>
                  <a:spLocks noChangeShapeType="1"/>
                </p:cNvSpPr>
                <p:nvPr/>
              </p:nvSpPr>
              <p:spPr bwMode="white">
                <a:xfrm>
                  <a:off x="288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9" name="Line 1067">
                  <a:extLst>
                    <a:ext uri="{FF2B5EF4-FFF2-40B4-BE49-F238E27FC236}">
                      <a16:creationId xmlns:a16="http://schemas.microsoft.com/office/drawing/2014/main" id="{694018CF-CEFC-7E9D-DCBF-559BFE16E90F}"/>
                    </a:ext>
                  </a:extLst>
                </p:cNvPr>
                <p:cNvSpPr>
                  <a:spLocks noChangeShapeType="1"/>
                </p:cNvSpPr>
                <p:nvPr/>
              </p:nvSpPr>
              <p:spPr bwMode="white">
                <a:xfrm>
                  <a:off x="307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0" name="Line 1068">
                  <a:extLst>
                    <a:ext uri="{FF2B5EF4-FFF2-40B4-BE49-F238E27FC236}">
                      <a16:creationId xmlns:a16="http://schemas.microsoft.com/office/drawing/2014/main" id="{745BA613-4526-B529-581F-A244111F5773}"/>
                    </a:ext>
                  </a:extLst>
                </p:cNvPr>
                <p:cNvSpPr>
                  <a:spLocks noChangeShapeType="1"/>
                </p:cNvSpPr>
                <p:nvPr/>
              </p:nvSpPr>
              <p:spPr bwMode="white">
                <a:xfrm>
                  <a:off x="326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1" name="Line 1069">
                  <a:extLst>
                    <a:ext uri="{FF2B5EF4-FFF2-40B4-BE49-F238E27FC236}">
                      <a16:creationId xmlns:a16="http://schemas.microsoft.com/office/drawing/2014/main" id="{E6BF91F3-D864-6BAA-DE91-B2D06F010810}"/>
                    </a:ext>
                  </a:extLst>
                </p:cNvPr>
                <p:cNvSpPr>
                  <a:spLocks noChangeShapeType="1"/>
                </p:cNvSpPr>
                <p:nvPr/>
              </p:nvSpPr>
              <p:spPr bwMode="white">
                <a:xfrm>
                  <a:off x="345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2" name="Line 1070">
                  <a:extLst>
                    <a:ext uri="{FF2B5EF4-FFF2-40B4-BE49-F238E27FC236}">
                      <a16:creationId xmlns:a16="http://schemas.microsoft.com/office/drawing/2014/main" id="{BB76DEB5-E1AC-C7F3-7724-A4BD6D6B2BB4}"/>
                    </a:ext>
                  </a:extLst>
                </p:cNvPr>
                <p:cNvSpPr>
                  <a:spLocks noChangeShapeType="1"/>
                </p:cNvSpPr>
                <p:nvPr/>
              </p:nvSpPr>
              <p:spPr bwMode="white">
                <a:xfrm>
                  <a:off x="364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3" name="Line 1071">
                  <a:extLst>
                    <a:ext uri="{FF2B5EF4-FFF2-40B4-BE49-F238E27FC236}">
                      <a16:creationId xmlns:a16="http://schemas.microsoft.com/office/drawing/2014/main" id="{F4403A78-520E-AFBF-9EF5-6C2E031D91FB}"/>
                    </a:ext>
                  </a:extLst>
                </p:cNvPr>
                <p:cNvSpPr>
                  <a:spLocks noChangeShapeType="1"/>
                </p:cNvSpPr>
                <p:nvPr/>
              </p:nvSpPr>
              <p:spPr bwMode="white">
                <a:xfrm>
                  <a:off x="384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4" name="Line 1072">
                  <a:extLst>
                    <a:ext uri="{FF2B5EF4-FFF2-40B4-BE49-F238E27FC236}">
                      <a16:creationId xmlns:a16="http://schemas.microsoft.com/office/drawing/2014/main" id="{379605BF-A5FE-B3BE-A446-98FA3AC898F8}"/>
                    </a:ext>
                  </a:extLst>
                </p:cNvPr>
                <p:cNvSpPr>
                  <a:spLocks noChangeShapeType="1"/>
                </p:cNvSpPr>
                <p:nvPr/>
              </p:nvSpPr>
              <p:spPr bwMode="white">
                <a:xfrm>
                  <a:off x="403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5" name="Line 1073">
                  <a:extLst>
                    <a:ext uri="{FF2B5EF4-FFF2-40B4-BE49-F238E27FC236}">
                      <a16:creationId xmlns:a16="http://schemas.microsoft.com/office/drawing/2014/main" id="{BF0173AF-E47F-095D-78C2-CD61773819C2}"/>
                    </a:ext>
                  </a:extLst>
                </p:cNvPr>
                <p:cNvSpPr>
                  <a:spLocks noChangeShapeType="1"/>
                </p:cNvSpPr>
                <p:nvPr/>
              </p:nvSpPr>
              <p:spPr bwMode="white">
                <a:xfrm>
                  <a:off x="422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6" name="Line 1074">
                  <a:extLst>
                    <a:ext uri="{FF2B5EF4-FFF2-40B4-BE49-F238E27FC236}">
                      <a16:creationId xmlns:a16="http://schemas.microsoft.com/office/drawing/2014/main" id="{8359FEC8-CAF8-AFC9-6BC9-2D231857D2C2}"/>
                    </a:ext>
                  </a:extLst>
                </p:cNvPr>
                <p:cNvSpPr>
                  <a:spLocks noChangeShapeType="1"/>
                </p:cNvSpPr>
                <p:nvPr/>
              </p:nvSpPr>
              <p:spPr bwMode="white">
                <a:xfrm>
                  <a:off x="441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7" name="Line 1075">
                  <a:extLst>
                    <a:ext uri="{FF2B5EF4-FFF2-40B4-BE49-F238E27FC236}">
                      <a16:creationId xmlns:a16="http://schemas.microsoft.com/office/drawing/2014/main" id="{B0D01AC6-9B91-D4DE-391B-52F61285EB03}"/>
                    </a:ext>
                  </a:extLst>
                </p:cNvPr>
                <p:cNvSpPr>
                  <a:spLocks noChangeShapeType="1"/>
                </p:cNvSpPr>
                <p:nvPr/>
              </p:nvSpPr>
              <p:spPr bwMode="white">
                <a:xfrm>
                  <a:off x="460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8" name="Line 1076">
                  <a:extLst>
                    <a:ext uri="{FF2B5EF4-FFF2-40B4-BE49-F238E27FC236}">
                      <a16:creationId xmlns:a16="http://schemas.microsoft.com/office/drawing/2014/main" id="{B9A7A5A9-8DD0-D07A-4B8C-DA0FD20C8F40}"/>
                    </a:ext>
                  </a:extLst>
                </p:cNvPr>
                <p:cNvSpPr>
                  <a:spLocks noChangeShapeType="1"/>
                </p:cNvSpPr>
                <p:nvPr/>
              </p:nvSpPr>
              <p:spPr bwMode="white">
                <a:xfrm>
                  <a:off x="480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9" name="Line 1077">
                  <a:extLst>
                    <a:ext uri="{FF2B5EF4-FFF2-40B4-BE49-F238E27FC236}">
                      <a16:creationId xmlns:a16="http://schemas.microsoft.com/office/drawing/2014/main" id="{64B84841-4136-8675-8CE8-9F80EBC76979}"/>
                    </a:ext>
                  </a:extLst>
                </p:cNvPr>
                <p:cNvSpPr>
                  <a:spLocks noChangeShapeType="1"/>
                </p:cNvSpPr>
                <p:nvPr/>
              </p:nvSpPr>
              <p:spPr bwMode="white">
                <a:xfrm>
                  <a:off x="49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0" name="Line 1078">
                  <a:extLst>
                    <a:ext uri="{FF2B5EF4-FFF2-40B4-BE49-F238E27FC236}">
                      <a16:creationId xmlns:a16="http://schemas.microsoft.com/office/drawing/2014/main" id="{E636EFBD-6137-FDD6-3277-6D94A64B4CDC}"/>
                    </a:ext>
                  </a:extLst>
                </p:cNvPr>
                <p:cNvSpPr>
                  <a:spLocks noChangeShapeType="1"/>
                </p:cNvSpPr>
                <p:nvPr/>
              </p:nvSpPr>
              <p:spPr bwMode="white">
                <a:xfrm>
                  <a:off x="51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1" name="Line 1079">
                  <a:extLst>
                    <a:ext uri="{FF2B5EF4-FFF2-40B4-BE49-F238E27FC236}">
                      <a16:creationId xmlns:a16="http://schemas.microsoft.com/office/drawing/2014/main" id="{A4875755-585E-CB4F-AB43-3D3D2C8F96D2}"/>
                    </a:ext>
                  </a:extLst>
                </p:cNvPr>
                <p:cNvSpPr>
                  <a:spLocks noChangeShapeType="1"/>
                </p:cNvSpPr>
                <p:nvPr/>
              </p:nvSpPr>
              <p:spPr bwMode="white">
                <a:xfrm>
                  <a:off x="53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2" name="Line 1080">
                  <a:extLst>
                    <a:ext uri="{FF2B5EF4-FFF2-40B4-BE49-F238E27FC236}">
                      <a16:creationId xmlns:a16="http://schemas.microsoft.com/office/drawing/2014/main" id="{36C9EB7A-1D88-E23A-8FA4-17B2C6B9705D}"/>
                    </a:ext>
                  </a:extLst>
                </p:cNvPr>
                <p:cNvSpPr>
                  <a:spLocks noChangeShapeType="1"/>
                </p:cNvSpPr>
                <p:nvPr/>
              </p:nvSpPr>
              <p:spPr bwMode="white">
                <a:xfrm>
                  <a:off x="55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33" name="Line 1081">
                <a:extLst>
                  <a:ext uri="{FF2B5EF4-FFF2-40B4-BE49-F238E27FC236}">
                    <a16:creationId xmlns:a16="http://schemas.microsoft.com/office/drawing/2014/main" id="{27BBC92B-EA32-F5D4-FA2D-F4FACAB268C3}"/>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34" name="Group 1082">
              <a:extLst>
                <a:ext uri="{FF2B5EF4-FFF2-40B4-BE49-F238E27FC236}">
                  <a16:creationId xmlns:a16="http://schemas.microsoft.com/office/drawing/2014/main" id="{6C29137F-EE72-463E-32E4-E464A026F800}"/>
                </a:ext>
              </a:extLst>
            </p:cNvPr>
            <p:cNvGrpSpPr>
              <a:grpSpLocks/>
            </p:cNvGrpSpPr>
            <p:nvPr userDrawn="1"/>
          </p:nvGrpSpPr>
          <p:grpSpPr bwMode="auto">
            <a:xfrm>
              <a:off x="3" y="559"/>
              <a:ext cx="4192" cy="1796"/>
              <a:chOff x="3" y="559"/>
              <a:chExt cx="4192" cy="1796"/>
            </a:xfrm>
          </p:grpSpPr>
          <p:sp>
            <p:nvSpPr>
              <p:cNvPr id="24635" name="Line 1083">
                <a:extLst>
                  <a:ext uri="{FF2B5EF4-FFF2-40B4-BE49-F238E27FC236}">
                    <a16:creationId xmlns:a16="http://schemas.microsoft.com/office/drawing/2014/main" id="{0713C5ED-7B02-B449-95F6-384CA313BFB5}"/>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6" name="Line 1084">
                <a:extLst>
                  <a:ext uri="{FF2B5EF4-FFF2-40B4-BE49-F238E27FC236}">
                    <a16:creationId xmlns:a16="http://schemas.microsoft.com/office/drawing/2014/main" id="{BCD1EFFF-A36C-9AF7-8F38-93A457941ADD}"/>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Line 1085">
                <a:extLst>
                  <a:ext uri="{FF2B5EF4-FFF2-40B4-BE49-F238E27FC236}">
                    <a16:creationId xmlns:a16="http://schemas.microsoft.com/office/drawing/2014/main" id="{7A7933F8-AE83-9BE7-88E2-5ADD0510EA82}"/>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8" name="Arc 1086">
                <a:extLst>
                  <a:ext uri="{FF2B5EF4-FFF2-40B4-BE49-F238E27FC236}">
                    <a16:creationId xmlns:a16="http://schemas.microsoft.com/office/drawing/2014/main" id="{CDCFC703-FE58-BFB3-C622-2158122F9B13}"/>
                  </a:ext>
                </a:extLst>
              </p:cNvPr>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39" name="Group 1087">
              <a:extLst>
                <a:ext uri="{FF2B5EF4-FFF2-40B4-BE49-F238E27FC236}">
                  <a16:creationId xmlns:a16="http://schemas.microsoft.com/office/drawing/2014/main" id="{6E991C6E-2F77-4186-AA49-1FF09264EE57}"/>
                </a:ext>
              </a:extLst>
            </p:cNvPr>
            <p:cNvGrpSpPr>
              <a:grpSpLocks/>
            </p:cNvGrpSpPr>
            <p:nvPr userDrawn="1"/>
          </p:nvGrpSpPr>
          <p:grpSpPr bwMode="auto">
            <a:xfrm>
              <a:off x="1480" y="1952"/>
              <a:ext cx="3808" cy="1812"/>
              <a:chOff x="1480" y="1952"/>
              <a:chExt cx="3808" cy="1812"/>
            </a:xfrm>
          </p:grpSpPr>
          <p:sp>
            <p:nvSpPr>
              <p:cNvPr id="24640" name="Line 1088">
                <a:extLst>
                  <a:ext uri="{FF2B5EF4-FFF2-40B4-BE49-F238E27FC236}">
                    <a16:creationId xmlns:a16="http://schemas.microsoft.com/office/drawing/2014/main" id="{A161472C-50DF-3686-9765-84D5DDB30A14}"/>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1" name="Line 1089">
                <a:extLst>
                  <a:ext uri="{FF2B5EF4-FFF2-40B4-BE49-F238E27FC236}">
                    <a16:creationId xmlns:a16="http://schemas.microsoft.com/office/drawing/2014/main" id="{696B65AC-468B-38CF-B4A5-1B5C84ECBFB9}"/>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2" name="Arc 1090">
                <a:extLst>
                  <a:ext uri="{FF2B5EF4-FFF2-40B4-BE49-F238E27FC236}">
                    <a16:creationId xmlns:a16="http://schemas.microsoft.com/office/drawing/2014/main" id="{2B4B56FA-CECA-2976-B297-3D1409DD0993}"/>
                  </a:ext>
                </a:extLst>
              </p:cNvPr>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4643" name="Rectangle 1091">
            <a:extLst>
              <a:ext uri="{FF2B5EF4-FFF2-40B4-BE49-F238E27FC236}">
                <a16:creationId xmlns:a16="http://schemas.microsoft.com/office/drawing/2014/main" id="{0C8E788F-BE18-A0CF-D080-CD2B0953E24A}"/>
              </a:ext>
            </a:extLst>
          </p:cNvPr>
          <p:cNvSpPr>
            <a:spLocks noGrp="1" noChangeArrowheads="1"/>
          </p:cNvSpPr>
          <p:nvPr>
            <p:ph type="ctrTitle"/>
          </p:nvPr>
        </p:nvSpPr>
        <p:spPr>
          <a:xfrm>
            <a:off x="990600" y="1752600"/>
            <a:ext cx="7772400" cy="1143000"/>
          </a:xfrm>
        </p:spPr>
        <p:txBody>
          <a:bodyPr/>
          <a:lstStyle>
            <a:lvl1pPr>
              <a:defRPr/>
            </a:lvl1pPr>
          </a:lstStyle>
          <a:p>
            <a:pPr lvl="0"/>
            <a:r>
              <a:rPr lang="en-US" altLang="en-US" noProof="0"/>
              <a:t>Click to edit Master title style</a:t>
            </a:r>
          </a:p>
        </p:txBody>
      </p:sp>
      <p:sp>
        <p:nvSpPr>
          <p:cNvPr id="24644" name="Rectangle 1092" descr="Rectangle: Click to edit Master text styles&#13;&#10;Second level&#13;&#10;Third level&#13;&#10;Fourth level&#13;&#10;Fifth level">
            <a:extLst>
              <a:ext uri="{FF2B5EF4-FFF2-40B4-BE49-F238E27FC236}">
                <a16:creationId xmlns:a16="http://schemas.microsoft.com/office/drawing/2014/main" id="{B4C7E08B-6E07-8E88-A185-234B5A5B8567}"/>
              </a:ext>
            </a:extLst>
          </p:cNvPr>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altLang="en-US" noProof="0"/>
              <a:t>Click to edit Master subtitle style</a:t>
            </a:r>
          </a:p>
        </p:txBody>
      </p:sp>
      <p:sp>
        <p:nvSpPr>
          <p:cNvPr id="24645" name="Rectangle 1093">
            <a:extLst>
              <a:ext uri="{FF2B5EF4-FFF2-40B4-BE49-F238E27FC236}">
                <a16:creationId xmlns:a16="http://schemas.microsoft.com/office/drawing/2014/main" id="{CCE13890-58E4-0877-4CA5-F38EFC27F6F1}"/>
              </a:ext>
            </a:extLst>
          </p:cNvPr>
          <p:cNvSpPr>
            <a:spLocks noGrp="1" noChangeArrowheads="1"/>
          </p:cNvSpPr>
          <p:nvPr>
            <p:ph type="dt" sz="quarter" idx="2"/>
          </p:nvPr>
        </p:nvSpPr>
        <p:spPr/>
        <p:txBody>
          <a:bodyPr/>
          <a:lstStyle>
            <a:lvl1pPr>
              <a:defRPr/>
            </a:lvl1pPr>
          </a:lstStyle>
          <a:p>
            <a:endParaRPr lang="en-US" altLang="en-US"/>
          </a:p>
        </p:txBody>
      </p:sp>
      <p:sp>
        <p:nvSpPr>
          <p:cNvPr id="24646" name="Rectangle 1094">
            <a:extLst>
              <a:ext uri="{FF2B5EF4-FFF2-40B4-BE49-F238E27FC236}">
                <a16:creationId xmlns:a16="http://schemas.microsoft.com/office/drawing/2014/main" id="{E6261BFD-6317-8C61-C38B-38B9AAA723DD}"/>
              </a:ext>
            </a:extLst>
          </p:cNvPr>
          <p:cNvSpPr>
            <a:spLocks noGrp="1" noChangeArrowheads="1"/>
          </p:cNvSpPr>
          <p:nvPr>
            <p:ph type="ftr" sz="quarter" idx="3"/>
          </p:nvPr>
        </p:nvSpPr>
        <p:spPr/>
        <p:txBody>
          <a:bodyPr/>
          <a:lstStyle>
            <a:lvl1pPr>
              <a:defRPr/>
            </a:lvl1pPr>
          </a:lstStyle>
          <a:p>
            <a:endParaRPr lang="en-US" altLang="en-US"/>
          </a:p>
        </p:txBody>
      </p:sp>
      <p:sp>
        <p:nvSpPr>
          <p:cNvPr id="24647" name="Rectangle 1095">
            <a:extLst>
              <a:ext uri="{FF2B5EF4-FFF2-40B4-BE49-F238E27FC236}">
                <a16:creationId xmlns:a16="http://schemas.microsoft.com/office/drawing/2014/main" id="{A41954C0-ECA5-6291-3D66-A80FB37DBA1F}"/>
              </a:ext>
            </a:extLst>
          </p:cNvPr>
          <p:cNvSpPr>
            <a:spLocks noGrp="1" noChangeArrowheads="1"/>
          </p:cNvSpPr>
          <p:nvPr>
            <p:ph type="sldNum" sz="quarter" idx="4"/>
          </p:nvPr>
        </p:nvSpPr>
        <p:spPr/>
        <p:txBody>
          <a:bodyPr/>
          <a:lstStyle>
            <a:lvl1pPr>
              <a:defRPr/>
            </a:lvl1pPr>
          </a:lstStyle>
          <a:p>
            <a:fld id="{58F4B89A-27DE-7E40-90ED-9A04A237481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E282-05A4-F82B-F95D-86B7D0AE72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D5E9AD-5C43-C2CB-53E7-A5BC263DC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B30F1-43CC-3A5D-6A0B-62B67913484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8B45F0E-2E43-7735-4003-B2A015BB05C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8D0A480-64CC-E60C-4C36-301FB708428F}"/>
              </a:ext>
            </a:extLst>
          </p:cNvPr>
          <p:cNvSpPr>
            <a:spLocks noGrp="1"/>
          </p:cNvSpPr>
          <p:nvPr>
            <p:ph type="sldNum" sz="quarter" idx="12"/>
          </p:nvPr>
        </p:nvSpPr>
        <p:spPr/>
        <p:txBody>
          <a:bodyPr/>
          <a:lstStyle>
            <a:lvl1pPr>
              <a:defRPr/>
            </a:lvl1pPr>
          </a:lstStyle>
          <a:p>
            <a:fld id="{C0420A99-C4A6-4643-876F-656B5C588F62}" type="slidenum">
              <a:rPr lang="en-US" altLang="en-US"/>
              <a:pPr/>
              <a:t>‹#›</a:t>
            </a:fld>
            <a:endParaRPr lang="en-US" altLang="en-US"/>
          </a:p>
        </p:txBody>
      </p:sp>
    </p:spTree>
    <p:extLst>
      <p:ext uri="{BB962C8B-B14F-4D97-AF65-F5344CB8AC3E}">
        <p14:creationId xmlns:p14="http://schemas.microsoft.com/office/powerpoint/2010/main" val="395374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AFC43-16BF-3403-D70B-CFF580BA17BC}"/>
              </a:ext>
            </a:extLst>
          </p:cNvPr>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181CA9-4D79-F2BE-B80A-484AF7902E02}"/>
              </a:ext>
            </a:extLst>
          </p:cNvPr>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340EE-AF66-E7CC-508E-62C804A6232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68D458B-508C-3FFC-B41A-6A8EE150197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4EBA10B-0D10-C8EB-B0A6-E5774D555F38}"/>
              </a:ext>
            </a:extLst>
          </p:cNvPr>
          <p:cNvSpPr>
            <a:spLocks noGrp="1"/>
          </p:cNvSpPr>
          <p:nvPr>
            <p:ph type="sldNum" sz="quarter" idx="12"/>
          </p:nvPr>
        </p:nvSpPr>
        <p:spPr/>
        <p:txBody>
          <a:bodyPr/>
          <a:lstStyle>
            <a:lvl1pPr>
              <a:defRPr/>
            </a:lvl1pPr>
          </a:lstStyle>
          <a:p>
            <a:fld id="{D8D129CB-7F3B-8240-ACDE-C410BC9F41F4}" type="slidenum">
              <a:rPr lang="en-US" altLang="en-US"/>
              <a:pPr/>
              <a:t>‹#›</a:t>
            </a:fld>
            <a:endParaRPr lang="en-US" altLang="en-US"/>
          </a:p>
        </p:txBody>
      </p:sp>
    </p:spTree>
    <p:extLst>
      <p:ext uri="{BB962C8B-B14F-4D97-AF65-F5344CB8AC3E}">
        <p14:creationId xmlns:p14="http://schemas.microsoft.com/office/powerpoint/2010/main" val="271128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F558-5E07-5EBB-B202-7C3F2A6DB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AA4F6-0F7E-D0E4-AB49-5EF704C80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CC02B-8AFB-916F-6B5D-4C96AA6171B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0DEBDF8-ADAA-F15A-DD8B-038EBCBFE28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71E3883-B6FF-9299-2B03-67C706163034}"/>
              </a:ext>
            </a:extLst>
          </p:cNvPr>
          <p:cNvSpPr>
            <a:spLocks noGrp="1"/>
          </p:cNvSpPr>
          <p:nvPr>
            <p:ph type="sldNum" sz="quarter" idx="12"/>
          </p:nvPr>
        </p:nvSpPr>
        <p:spPr/>
        <p:txBody>
          <a:bodyPr/>
          <a:lstStyle>
            <a:lvl1pPr>
              <a:defRPr/>
            </a:lvl1pPr>
          </a:lstStyle>
          <a:p>
            <a:fld id="{B7AF189B-2371-E843-870C-3145C11384D8}" type="slidenum">
              <a:rPr lang="en-US" altLang="en-US"/>
              <a:pPr/>
              <a:t>‹#›</a:t>
            </a:fld>
            <a:endParaRPr lang="en-US" altLang="en-US"/>
          </a:p>
        </p:txBody>
      </p:sp>
    </p:spTree>
    <p:extLst>
      <p:ext uri="{BB962C8B-B14F-4D97-AF65-F5344CB8AC3E}">
        <p14:creationId xmlns:p14="http://schemas.microsoft.com/office/powerpoint/2010/main" val="319543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1EC4-DE79-EA52-65C2-01328F44A644}"/>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C4E82D-EAAD-D220-FE83-BB35C6E234E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96006FE0-3E9E-5B0C-8599-92851A83E38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B04DE46-FBA3-A1EB-B9FA-D5AC0719D0F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F9E9C71-10BA-F3D9-65CD-E1D390225AFE}"/>
              </a:ext>
            </a:extLst>
          </p:cNvPr>
          <p:cNvSpPr>
            <a:spLocks noGrp="1"/>
          </p:cNvSpPr>
          <p:nvPr>
            <p:ph type="sldNum" sz="quarter" idx="12"/>
          </p:nvPr>
        </p:nvSpPr>
        <p:spPr/>
        <p:txBody>
          <a:bodyPr/>
          <a:lstStyle>
            <a:lvl1pPr>
              <a:defRPr/>
            </a:lvl1pPr>
          </a:lstStyle>
          <a:p>
            <a:fld id="{17CC4892-B66B-A042-BD21-2D82F594F0BA}" type="slidenum">
              <a:rPr lang="en-US" altLang="en-US"/>
              <a:pPr/>
              <a:t>‹#›</a:t>
            </a:fld>
            <a:endParaRPr lang="en-US" altLang="en-US"/>
          </a:p>
        </p:txBody>
      </p:sp>
    </p:spTree>
    <p:extLst>
      <p:ext uri="{BB962C8B-B14F-4D97-AF65-F5344CB8AC3E}">
        <p14:creationId xmlns:p14="http://schemas.microsoft.com/office/powerpoint/2010/main" val="200489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291D-E973-C13C-6EEE-74F44EA1AF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706429-FDA9-C4C8-93E6-08CE6AD64D60}"/>
              </a:ext>
            </a:extLst>
          </p:cNvPr>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FD1EE8-9F94-8E9D-83F2-BBA2BE23BECB}"/>
              </a:ext>
            </a:extLst>
          </p:cNvPr>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89443D-ECBF-4292-6219-94628064DCE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356E7F7-BF9A-C20D-71FB-301F980853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1939D51-3522-8BAF-44BC-FD042522F086}"/>
              </a:ext>
            </a:extLst>
          </p:cNvPr>
          <p:cNvSpPr>
            <a:spLocks noGrp="1"/>
          </p:cNvSpPr>
          <p:nvPr>
            <p:ph type="sldNum" sz="quarter" idx="12"/>
          </p:nvPr>
        </p:nvSpPr>
        <p:spPr/>
        <p:txBody>
          <a:bodyPr/>
          <a:lstStyle>
            <a:lvl1pPr>
              <a:defRPr/>
            </a:lvl1pPr>
          </a:lstStyle>
          <a:p>
            <a:fld id="{AFB0F58A-209D-9C4D-BBEE-9D336948F035}" type="slidenum">
              <a:rPr lang="en-US" altLang="en-US"/>
              <a:pPr/>
              <a:t>‹#›</a:t>
            </a:fld>
            <a:endParaRPr lang="en-US" altLang="en-US"/>
          </a:p>
        </p:txBody>
      </p:sp>
    </p:spTree>
    <p:extLst>
      <p:ext uri="{BB962C8B-B14F-4D97-AF65-F5344CB8AC3E}">
        <p14:creationId xmlns:p14="http://schemas.microsoft.com/office/powerpoint/2010/main" val="2912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EB47-7CE5-461D-99E4-E84E8C54527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2E7F9D-5276-DF74-E83B-796FDB2E239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E2CB8-DD5B-074D-1BB3-684E2616C66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54388D-B724-854A-3FC7-67267F72A21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CEAA9-E767-2302-F856-E0DF9ED9510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7A3E3A-E97C-61F0-9E8E-8668B328E66F}"/>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CA4273FF-B2C7-CD98-20C9-7F77E6E53CEC}"/>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4AF88D9-0D9E-D15E-E90B-51ADE4000767}"/>
              </a:ext>
            </a:extLst>
          </p:cNvPr>
          <p:cNvSpPr>
            <a:spLocks noGrp="1"/>
          </p:cNvSpPr>
          <p:nvPr>
            <p:ph type="sldNum" sz="quarter" idx="12"/>
          </p:nvPr>
        </p:nvSpPr>
        <p:spPr/>
        <p:txBody>
          <a:bodyPr/>
          <a:lstStyle>
            <a:lvl1pPr>
              <a:defRPr/>
            </a:lvl1pPr>
          </a:lstStyle>
          <a:p>
            <a:fld id="{70C11113-F63C-5443-89D5-914B0092CD47}" type="slidenum">
              <a:rPr lang="en-US" altLang="en-US"/>
              <a:pPr/>
              <a:t>‹#›</a:t>
            </a:fld>
            <a:endParaRPr lang="en-US" altLang="en-US"/>
          </a:p>
        </p:txBody>
      </p:sp>
    </p:spTree>
    <p:extLst>
      <p:ext uri="{BB962C8B-B14F-4D97-AF65-F5344CB8AC3E}">
        <p14:creationId xmlns:p14="http://schemas.microsoft.com/office/powerpoint/2010/main" val="14461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9A78-8CEB-CD62-6BE1-692B029B5E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79FAD0-75E2-D40E-56C1-3AC2F404C9A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3038BCC-47D7-2209-3458-6A3113DC46FC}"/>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10D9E4E-E00D-B2C4-3B8E-709565D87590}"/>
              </a:ext>
            </a:extLst>
          </p:cNvPr>
          <p:cNvSpPr>
            <a:spLocks noGrp="1"/>
          </p:cNvSpPr>
          <p:nvPr>
            <p:ph type="sldNum" sz="quarter" idx="12"/>
          </p:nvPr>
        </p:nvSpPr>
        <p:spPr/>
        <p:txBody>
          <a:bodyPr/>
          <a:lstStyle>
            <a:lvl1pPr>
              <a:defRPr/>
            </a:lvl1pPr>
          </a:lstStyle>
          <a:p>
            <a:fld id="{E76BA005-0BCF-7447-BB4E-192BC08D880D}" type="slidenum">
              <a:rPr lang="en-US" altLang="en-US"/>
              <a:pPr/>
              <a:t>‹#›</a:t>
            </a:fld>
            <a:endParaRPr lang="en-US" altLang="en-US"/>
          </a:p>
        </p:txBody>
      </p:sp>
    </p:spTree>
    <p:extLst>
      <p:ext uri="{BB962C8B-B14F-4D97-AF65-F5344CB8AC3E}">
        <p14:creationId xmlns:p14="http://schemas.microsoft.com/office/powerpoint/2010/main" val="272715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57D80E-454E-1B00-B79A-4F5DABA91C21}"/>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CED30DA-E1FE-5D2D-B19B-D76537CE6BA0}"/>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003F4E6-3884-FD70-3F2A-3CFBAF27E026}"/>
              </a:ext>
            </a:extLst>
          </p:cNvPr>
          <p:cNvSpPr>
            <a:spLocks noGrp="1"/>
          </p:cNvSpPr>
          <p:nvPr>
            <p:ph type="sldNum" sz="quarter" idx="12"/>
          </p:nvPr>
        </p:nvSpPr>
        <p:spPr/>
        <p:txBody>
          <a:bodyPr/>
          <a:lstStyle>
            <a:lvl1pPr>
              <a:defRPr/>
            </a:lvl1pPr>
          </a:lstStyle>
          <a:p>
            <a:fld id="{E18245AB-7D0E-8C4D-8DBC-55FAEDF767A3}" type="slidenum">
              <a:rPr lang="en-US" altLang="en-US"/>
              <a:pPr/>
              <a:t>‹#›</a:t>
            </a:fld>
            <a:endParaRPr lang="en-US" altLang="en-US"/>
          </a:p>
        </p:txBody>
      </p:sp>
    </p:spTree>
    <p:extLst>
      <p:ext uri="{BB962C8B-B14F-4D97-AF65-F5344CB8AC3E}">
        <p14:creationId xmlns:p14="http://schemas.microsoft.com/office/powerpoint/2010/main" val="335888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6A17-7912-B499-4001-7A874E3FA451}"/>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6C2B9-E8F9-4D44-C5D1-F49B2B49645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C18778-02A9-6A85-052F-768AF9EA8FF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616B1D-034F-BD84-4EED-44F18585409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DA44EE2-2A2D-30C9-02E0-02850C4BC10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DAEAAD2-BB0F-72CA-668D-A0792ACB75C9}"/>
              </a:ext>
            </a:extLst>
          </p:cNvPr>
          <p:cNvSpPr>
            <a:spLocks noGrp="1"/>
          </p:cNvSpPr>
          <p:nvPr>
            <p:ph type="sldNum" sz="quarter" idx="12"/>
          </p:nvPr>
        </p:nvSpPr>
        <p:spPr/>
        <p:txBody>
          <a:bodyPr/>
          <a:lstStyle>
            <a:lvl1pPr>
              <a:defRPr/>
            </a:lvl1pPr>
          </a:lstStyle>
          <a:p>
            <a:fld id="{EB0450DD-EB82-B140-AA9B-BC45DDEE937B}" type="slidenum">
              <a:rPr lang="en-US" altLang="en-US"/>
              <a:pPr/>
              <a:t>‹#›</a:t>
            </a:fld>
            <a:endParaRPr lang="en-US" altLang="en-US"/>
          </a:p>
        </p:txBody>
      </p:sp>
    </p:spTree>
    <p:extLst>
      <p:ext uri="{BB962C8B-B14F-4D97-AF65-F5344CB8AC3E}">
        <p14:creationId xmlns:p14="http://schemas.microsoft.com/office/powerpoint/2010/main" val="147753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29FB-D68E-9DC9-167C-F1B1824948E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0B16D2-0FB6-B435-03C1-8FE3C766FB3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3D119F-01DB-CC3C-7C52-2F2B5228698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69DB7-24A1-5419-B6EB-CFBAFD86728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5169BA2-7D15-1404-2FCE-1C93C0875F4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71D0051-C210-0ACA-C42E-9EF9F7F6FA16}"/>
              </a:ext>
            </a:extLst>
          </p:cNvPr>
          <p:cNvSpPr>
            <a:spLocks noGrp="1"/>
          </p:cNvSpPr>
          <p:nvPr>
            <p:ph type="sldNum" sz="quarter" idx="12"/>
          </p:nvPr>
        </p:nvSpPr>
        <p:spPr/>
        <p:txBody>
          <a:bodyPr/>
          <a:lstStyle>
            <a:lvl1pPr>
              <a:defRPr/>
            </a:lvl1pPr>
          </a:lstStyle>
          <a:p>
            <a:fld id="{042D50E8-CDDF-8346-A7AE-5D3F20F6C950}" type="slidenum">
              <a:rPr lang="en-US" altLang="en-US"/>
              <a:pPr/>
              <a:t>‹#›</a:t>
            </a:fld>
            <a:endParaRPr lang="en-US" altLang="en-US"/>
          </a:p>
        </p:txBody>
      </p:sp>
    </p:spTree>
    <p:extLst>
      <p:ext uri="{BB962C8B-B14F-4D97-AF65-F5344CB8AC3E}">
        <p14:creationId xmlns:p14="http://schemas.microsoft.com/office/powerpoint/2010/main" val="187920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554" name="Group 2">
            <a:extLst>
              <a:ext uri="{FF2B5EF4-FFF2-40B4-BE49-F238E27FC236}">
                <a16:creationId xmlns:a16="http://schemas.microsoft.com/office/drawing/2014/main" id="{623CD67C-6519-D3F8-9E6B-472564A65413}"/>
              </a:ext>
            </a:extLst>
          </p:cNvPr>
          <p:cNvGrpSpPr>
            <a:grpSpLocks/>
          </p:cNvGrpSpPr>
          <p:nvPr/>
        </p:nvGrpSpPr>
        <p:grpSpPr bwMode="auto">
          <a:xfrm>
            <a:off x="0" y="0"/>
            <a:ext cx="9144000" cy="6858000"/>
            <a:chOff x="0" y="0"/>
            <a:chExt cx="5760" cy="4320"/>
          </a:xfrm>
        </p:grpSpPr>
        <p:grpSp>
          <p:nvGrpSpPr>
            <p:cNvPr id="23555" name="Group 3">
              <a:extLst>
                <a:ext uri="{FF2B5EF4-FFF2-40B4-BE49-F238E27FC236}">
                  <a16:creationId xmlns:a16="http://schemas.microsoft.com/office/drawing/2014/main" id="{1630A7E6-A1E4-62C6-0781-42EF7CF0A823}"/>
                </a:ext>
              </a:extLst>
            </p:cNvPr>
            <p:cNvGrpSpPr>
              <a:grpSpLocks/>
            </p:cNvGrpSpPr>
            <p:nvPr/>
          </p:nvGrpSpPr>
          <p:grpSpPr bwMode="auto">
            <a:xfrm>
              <a:off x="0" y="0"/>
              <a:ext cx="5760" cy="4320"/>
              <a:chOff x="0" y="0"/>
              <a:chExt cx="5760" cy="4320"/>
            </a:xfrm>
          </p:grpSpPr>
          <p:grpSp>
            <p:nvGrpSpPr>
              <p:cNvPr id="23556" name="Group 4">
                <a:extLst>
                  <a:ext uri="{FF2B5EF4-FFF2-40B4-BE49-F238E27FC236}">
                    <a16:creationId xmlns:a16="http://schemas.microsoft.com/office/drawing/2014/main" id="{FE70F052-6BB3-7C24-B8D7-B02EC67579A4}"/>
                  </a:ext>
                </a:extLst>
              </p:cNvPr>
              <p:cNvGrpSpPr>
                <a:grpSpLocks/>
              </p:cNvGrpSpPr>
              <p:nvPr/>
            </p:nvGrpSpPr>
            <p:grpSpPr bwMode="auto">
              <a:xfrm>
                <a:off x="0" y="192"/>
                <a:ext cx="5760" cy="4032"/>
                <a:chOff x="0" y="192"/>
                <a:chExt cx="5760" cy="4032"/>
              </a:xfrm>
            </p:grpSpPr>
            <p:sp>
              <p:nvSpPr>
                <p:cNvPr id="23557" name="Line 5">
                  <a:extLst>
                    <a:ext uri="{FF2B5EF4-FFF2-40B4-BE49-F238E27FC236}">
                      <a16:creationId xmlns:a16="http://schemas.microsoft.com/office/drawing/2014/main" id="{32BF32AA-0B95-B557-8112-D1E68CBA449C}"/>
                    </a:ext>
                  </a:extLst>
                </p:cNvPr>
                <p:cNvSpPr>
                  <a:spLocks noChangeShapeType="1"/>
                </p:cNvSpPr>
                <p:nvPr/>
              </p:nvSpPr>
              <p:spPr bwMode="white">
                <a:xfrm>
                  <a:off x="0" y="19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Line 6">
                  <a:extLst>
                    <a:ext uri="{FF2B5EF4-FFF2-40B4-BE49-F238E27FC236}">
                      <a16:creationId xmlns:a16="http://schemas.microsoft.com/office/drawing/2014/main" id="{85D7C4E4-41AC-DDE3-7E44-8AD14AAD82EB}"/>
                    </a:ext>
                  </a:extLst>
                </p:cNvPr>
                <p:cNvSpPr>
                  <a:spLocks noChangeShapeType="1"/>
                </p:cNvSpPr>
                <p:nvPr/>
              </p:nvSpPr>
              <p:spPr bwMode="white">
                <a:xfrm>
                  <a:off x="0" y="38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Line 7">
                  <a:extLst>
                    <a:ext uri="{FF2B5EF4-FFF2-40B4-BE49-F238E27FC236}">
                      <a16:creationId xmlns:a16="http://schemas.microsoft.com/office/drawing/2014/main" id="{8623E2C0-18A9-F96D-9C78-4C1030E5E295}"/>
                    </a:ext>
                  </a:extLst>
                </p:cNvPr>
                <p:cNvSpPr>
                  <a:spLocks noChangeShapeType="1"/>
                </p:cNvSpPr>
                <p:nvPr/>
              </p:nvSpPr>
              <p:spPr bwMode="white">
                <a:xfrm>
                  <a:off x="0" y="57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Line 8">
                  <a:extLst>
                    <a:ext uri="{FF2B5EF4-FFF2-40B4-BE49-F238E27FC236}">
                      <a16:creationId xmlns:a16="http://schemas.microsoft.com/office/drawing/2014/main" id="{33706B24-7CCF-8810-03BB-05AC4EBDB4DF}"/>
                    </a:ext>
                  </a:extLst>
                </p:cNvPr>
                <p:cNvSpPr>
                  <a:spLocks noChangeShapeType="1"/>
                </p:cNvSpPr>
                <p:nvPr/>
              </p:nvSpPr>
              <p:spPr bwMode="white">
                <a:xfrm>
                  <a:off x="0" y="76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Line 9">
                  <a:extLst>
                    <a:ext uri="{FF2B5EF4-FFF2-40B4-BE49-F238E27FC236}">
                      <a16:creationId xmlns:a16="http://schemas.microsoft.com/office/drawing/2014/main" id="{306AAE39-2704-11EC-3C7A-80848E6390B0}"/>
                    </a:ext>
                  </a:extLst>
                </p:cNvPr>
                <p:cNvSpPr>
                  <a:spLocks noChangeShapeType="1"/>
                </p:cNvSpPr>
                <p:nvPr/>
              </p:nvSpPr>
              <p:spPr bwMode="white">
                <a:xfrm>
                  <a:off x="0" y="96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Line 10">
                  <a:extLst>
                    <a:ext uri="{FF2B5EF4-FFF2-40B4-BE49-F238E27FC236}">
                      <a16:creationId xmlns:a16="http://schemas.microsoft.com/office/drawing/2014/main" id="{81D51018-E0D1-5581-9E30-BFB983E6ADDC}"/>
                    </a:ext>
                  </a:extLst>
                </p:cNvPr>
                <p:cNvSpPr>
                  <a:spLocks noChangeShapeType="1"/>
                </p:cNvSpPr>
                <p:nvPr/>
              </p:nvSpPr>
              <p:spPr bwMode="white">
                <a:xfrm>
                  <a:off x="0" y="115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Line 11">
                  <a:extLst>
                    <a:ext uri="{FF2B5EF4-FFF2-40B4-BE49-F238E27FC236}">
                      <a16:creationId xmlns:a16="http://schemas.microsoft.com/office/drawing/2014/main" id="{71F875E6-CA09-574F-6479-9C1E8C1BC990}"/>
                    </a:ext>
                  </a:extLst>
                </p:cNvPr>
                <p:cNvSpPr>
                  <a:spLocks noChangeShapeType="1"/>
                </p:cNvSpPr>
                <p:nvPr/>
              </p:nvSpPr>
              <p:spPr bwMode="white">
                <a:xfrm>
                  <a:off x="0" y="134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Line 12">
                  <a:extLst>
                    <a:ext uri="{FF2B5EF4-FFF2-40B4-BE49-F238E27FC236}">
                      <a16:creationId xmlns:a16="http://schemas.microsoft.com/office/drawing/2014/main" id="{816CC4A4-FE1A-1534-D7FF-94F143152B14}"/>
                    </a:ext>
                  </a:extLst>
                </p:cNvPr>
                <p:cNvSpPr>
                  <a:spLocks noChangeShapeType="1"/>
                </p:cNvSpPr>
                <p:nvPr/>
              </p:nvSpPr>
              <p:spPr bwMode="white">
                <a:xfrm>
                  <a:off x="0" y="153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Line 13">
                  <a:extLst>
                    <a:ext uri="{FF2B5EF4-FFF2-40B4-BE49-F238E27FC236}">
                      <a16:creationId xmlns:a16="http://schemas.microsoft.com/office/drawing/2014/main" id="{DF49F834-CC3E-CC71-00D1-A5375B79282D}"/>
                    </a:ext>
                  </a:extLst>
                </p:cNvPr>
                <p:cNvSpPr>
                  <a:spLocks noChangeShapeType="1"/>
                </p:cNvSpPr>
                <p:nvPr/>
              </p:nvSpPr>
              <p:spPr bwMode="white">
                <a:xfrm>
                  <a:off x="0" y="172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6" name="Line 14">
                  <a:extLst>
                    <a:ext uri="{FF2B5EF4-FFF2-40B4-BE49-F238E27FC236}">
                      <a16:creationId xmlns:a16="http://schemas.microsoft.com/office/drawing/2014/main" id="{FAF48EDC-F8A7-8350-1EDB-8B9DFE6955D2}"/>
                    </a:ext>
                  </a:extLst>
                </p:cNvPr>
                <p:cNvSpPr>
                  <a:spLocks noChangeShapeType="1"/>
                </p:cNvSpPr>
                <p:nvPr/>
              </p:nvSpPr>
              <p:spPr bwMode="white">
                <a:xfrm>
                  <a:off x="0" y="192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7" name="Line 15">
                  <a:extLst>
                    <a:ext uri="{FF2B5EF4-FFF2-40B4-BE49-F238E27FC236}">
                      <a16:creationId xmlns:a16="http://schemas.microsoft.com/office/drawing/2014/main" id="{5225B898-8A5F-259D-2A50-D3ADC4872921}"/>
                    </a:ext>
                  </a:extLst>
                </p:cNvPr>
                <p:cNvSpPr>
                  <a:spLocks noChangeShapeType="1"/>
                </p:cNvSpPr>
                <p:nvPr/>
              </p:nvSpPr>
              <p:spPr bwMode="white">
                <a:xfrm>
                  <a:off x="0" y="211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Line 16">
                  <a:extLst>
                    <a:ext uri="{FF2B5EF4-FFF2-40B4-BE49-F238E27FC236}">
                      <a16:creationId xmlns:a16="http://schemas.microsoft.com/office/drawing/2014/main" id="{DE8C8AF0-CC5E-FD60-74EF-76FB57504BC4}"/>
                    </a:ext>
                  </a:extLst>
                </p:cNvPr>
                <p:cNvSpPr>
                  <a:spLocks noChangeShapeType="1"/>
                </p:cNvSpPr>
                <p:nvPr/>
              </p:nvSpPr>
              <p:spPr bwMode="white">
                <a:xfrm>
                  <a:off x="0" y="230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Line 17">
                  <a:extLst>
                    <a:ext uri="{FF2B5EF4-FFF2-40B4-BE49-F238E27FC236}">
                      <a16:creationId xmlns:a16="http://schemas.microsoft.com/office/drawing/2014/main" id="{0FEA487A-0451-B6DA-F645-CB45EC2CB90F}"/>
                    </a:ext>
                  </a:extLst>
                </p:cNvPr>
                <p:cNvSpPr>
                  <a:spLocks noChangeShapeType="1"/>
                </p:cNvSpPr>
                <p:nvPr/>
              </p:nvSpPr>
              <p:spPr bwMode="white">
                <a:xfrm>
                  <a:off x="0" y="249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0" name="Line 18">
                  <a:extLst>
                    <a:ext uri="{FF2B5EF4-FFF2-40B4-BE49-F238E27FC236}">
                      <a16:creationId xmlns:a16="http://schemas.microsoft.com/office/drawing/2014/main" id="{7914AA1A-66A1-36FC-3EF6-6D01AE300578}"/>
                    </a:ext>
                  </a:extLst>
                </p:cNvPr>
                <p:cNvSpPr>
                  <a:spLocks noChangeShapeType="1"/>
                </p:cNvSpPr>
                <p:nvPr/>
              </p:nvSpPr>
              <p:spPr bwMode="white">
                <a:xfrm>
                  <a:off x="0" y="268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Line 19">
                  <a:extLst>
                    <a:ext uri="{FF2B5EF4-FFF2-40B4-BE49-F238E27FC236}">
                      <a16:creationId xmlns:a16="http://schemas.microsoft.com/office/drawing/2014/main" id="{04B37CF8-D301-22B3-49D8-EEB88E9600BD}"/>
                    </a:ext>
                  </a:extLst>
                </p:cNvPr>
                <p:cNvSpPr>
                  <a:spLocks noChangeShapeType="1"/>
                </p:cNvSpPr>
                <p:nvPr/>
              </p:nvSpPr>
              <p:spPr bwMode="white">
                <a:xfrm>
                  <a:off x="0" y="288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Line 20">
                  <a:extLst>
                    <a:ext uri="{FF2B5EF4-FFF2-40B4-BE49-F238E27FC236}">
                      <a16:creationId xmlns:a16="http://schemas.microsoft.com/office/drawing/2014/main" id="{5817151E-E48B-042D-5782-D30EEBD408AD}"/>
                    </a:ext>
                  </a:extLst>
                </p:cNvPr>
                <p:cNvSpPr>
                  <a:spLocks noChangeShapeType="1"/>
                </p:cNvSpPr>
                <p:nvPr/>
              </p:nvSpPr>
              <p:spPr bwMode="white">
                <a:xfrm>
                  <a:off x="0" y="307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Line 21">
                  <a:extLst>
                    <a:ext uri="{FF2B5EF4-FFF2-40B4-BE49-F238E27FC236}">
                      <a16:creationId xmlns:a16="http://schemas.microsoft.com/office/drawing/2014/main" id="{038B7BFF-4953-640C-B004-976F5B529FFD}"/>
                    </a:ext>
                  </a:extLst>
                </p:cNvPr>
                <p:cNvSpPr>
                  <a:spLocks noChangeShapeType="1"/>
                </p:cNvSpPr>
                <p:nvPr/>
              </p:nvSpPr>
              <p:spPr bwMode="white">
                <a:xfrm>
                  <a:off x="0" y="326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Line 22">
                  <a:extLst>
                    <a:ext uri="{FF2B5EF4-FFF2-40B4-BE49-F238E27FC236}">
                      <a16:creationId xmlns:a16="http://schemas.microsoft.com/office/drawing/2014/main" id="{B054B806-2BA9-F28C-9BF9-CC2296C4AA7B}"/>
                    </a:ext>
                  </a:extLst>
                </p:cNvPr>
                <p:cNvSpPr>
                  <a:spLocks noChangeShapeType="1"/>
                </p:cNvSpPr>
                <p:nvPr/>
              </p:nvSpPr>
              <p:spPr bwMode="white">
                <a:xfrm>
                  <a:off x="0" y="345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Line 23">
                  <a:extLst>
                    <a:ext uri="{FF2B5EF4-FFF2-40B4-BE49-F238E27FC236}">
                      <a16:creationId xmlns:a16="http://schemas.microsoft.com/office/drawing/2014/main" id="{BB4786CB-909D-BA33-D993-B3B0AF46EFE7}"/>
                    </a:ext>
                  </a:extLst>
                </p:cNvPr>
                <p:cNvSpPr>
                  <a:spLocks noChangeShapeType="1"/>
                </p:cNvSpPr>
                <p:nvPr/>
              </p:nvSpPr>
              <p:spPr bwMode="white">
                <a:xfrm>
                  <a:off x="0" y="364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Line 24">
                  <a:extLst>
                    <a:ext uri="{FF2B5EF4-FFF2-40B4-BE49-F238E27FC236}">
                      <a16:creationId xmlns:a16="http://schemas.microsoft.com/office/drawing/2014/main" id="{B39B796B-9CA2-1B7E-AEF0-F5D665E2BA52}"/>
                    </a:ext>
                  </a:extLst>
                </p:cNvPr>
                <p:cNvSpPr>
                  <a:spLocks noChangeShapeType="1"/>
                </p:cNvSpPr>
                <p:nvPr/>
              </p:nvSpPr>
              <p:spPr bwMode="white">
                <a:xfrm>
                  <a:off x="0" y="384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25">
                  <a:extLst>
                    <a:ext uri="{FF2B5EF4-FFF2-40B4-BE49-F238E27FC236}">
                      <a16:creationId xmlns:a16="http://schemas.microsoft.com/office/drawing/2014/main" id="{362373BC-EBFF-6149-6858-4C923BAFC3B9}"/>
                    </a:ext>
                  </a:extLst>
                </p:cNvPr>
                <p:cNvSpPr>
                  <a:spLocks noChangeShapeType="1"/>
                </p:cNvSpPr>
                <p:nvPr/>
              </p:nvSpPr>
              <p:spPr bwMode="white">
                <a:xfrm>
                  <a:off x="0" y="403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Line 26">
                  <a:extLst>
                    <a:ext uri="{FF2B5EF4-FFF2-40B4-BE49-F238E27FC236}">
                      <a16:creationId xmlns:a16="http://schemas.microsoft.com/office/drawing/2014/main" id="{F22977B7-4109-D3EB-B715-079EE7C721C7}"/>
                    </a:ext>
                  </a:extLst>
                </p:cNvPr>
                <p:cNvSpPr>
                  <a:spLocks noChangeShapeType="1"/>
                </p:cNvSpPr>
                <p:nvPr/>
              </p:nvSpPr>
              <p:spPr bwMode="white">
                <a:xfrm>
                  <a:off x="0" y="422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79" name="Group 27">
                <a:extLst>
                  <a:ext uri="{FF2B5EF4-FFF2-40B4-BE49-F238E27FC236}">
                    <a16:creationId xmlns:a16="http://schemas.microsoft.com/office/drawing/2014/main" id="{D3C8249A-59ED-B3F9-FE82-056DF19F172B}"/>
                  </a:ext>
                </a:extLst>
              </p:cNvPr>
              <p:cNvGrpSpPr>
                <a:grpSpLocks/>
              </p:cNvGrpSpPr>
              <p:nvPr/>
            </p:nvGrpSpPr>
            <p:grpSpPr bwMode="auto">
              <a:xfrm>
                <a:off x="192" y="0"/>
                <a:ext cx="5376" cy="4320"/>
                <a:chOff x="192" y="0"/>
                <a:chExt cx="5376" cy="4320"/>
              </a:xfrm>
            </p:grpSpPr>
            <p:sp>
              <p:nvSpPr>
                <p:cNvPr id="23580" name="Line 28">
                  <a:extLst>
                    <a:ext uri="{FF2B5EF4-FFF2-40B4-BE49-F238E27FC236}">
                      <a16:creationId xmlns:a16="http://schemas.microsoft.com/office/drawing/2014/main" id="{702988F7-B718-DC07-2AE3-1EA05FA08FAE}"/>
                    </a:ext>
                  </a:extLst>
                </p:cNvPr>
                <p:cNvSpPr>
                  <a:spLocks noChangeShapeType="1"/>
                </p:cNvSpPr>
                <p:nvPr/>
              </p:nvSpPr>
              <p:spPr bwMode="white">
                <a:xfrm>
                  <a:off x="1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1" name="Line 29">
                  <a:extLst>
                    <a:ext uri="{FF2B5EF4-FFF2-40B4-BE49-F238E27FC236}">
                      <a16:creationId xmlns:a16="http://schemas.microsoft.com/office/drawing/2014/main" id="{9AF95991-9D87-6242-EBB1-131C4C2D7C2F}"/>
                    </a:ext>
                  </a:extLst>
                </p:cNvPr>
                <p:cNvSpPr>
                  <a:spLocks noChangeShapeType="1"/>
                </p:cNvSpPr>
                <p:nvPr/>
              </p:nvSpPr>
              <p:spPr bwMode="white">
                <a:xfrm>
                  <a:off x="3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2" name="Line 30">
                  <a:extLst>
                    <a:ext uri="{FF2B5EF4-FFF2-40B4-BE49-F238E27FC236}">
                      <a16:creationId xmlns:a16="http://schemas.microsoft.com/office/drawing/2014/main" id="{5387D19E-CEE9-E237-8219-26C46E6FF538}"/>
                    </a:ext>
                  </a:extLst>
                </p:cNvPr>
                <p:cNvSpPr>
                  <a:spLocks noChangeShapeType="1"/>
                </p:cNvSpPr>
                <p:nvPr/>
              </p:nvSpPr>
              <p:spPr bwMode="white">
                <a:xfrm>
                  <a:off x="5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3" name="Line 31">
                  <a:extLst>
                    <a:ext uri="{FF2B5EF4-FFF2-40B4-BE49-F238E27FC236}">
                      <a16:creationId xmlns:a16="http://schemas.microsoft.com/office/drawing/2014/main" id="{46C2D290-E391-5C43-5C1D-2B0C0E84DB64}"/>
                    </a:ext>
                  </a:extLst>
                </p:cNvPr>
                <p:cNvSpPr>
                  <a:spLocks noChangeShapeType="1"/>
                </p:cNvSpPr>
                <p:nvPr/>
              </p:nvSpPr>
              <p:spPr bwMode="white">
                <a:xfrm>
                  <a:off x="7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4" name="Line 32">
                  <a:extLst>
                    <a:ext uri="{FF2B5EF4-FFF2-40B4-BE49-F238E27FC236}">
                      <a16:creationId xmlns:a16="http://schemas.microsoft.com/office/drawing/2014/main" id="{CE0AC8B3-072E-AB77-ED27-CBBBFE6AA48C}"/>
                    </a:ext>
                  </a:extLst>
                </p:cNvPr>
                <p:cNvSpPr>
                  <a:spLocks noChangeShapeType="1"/>
                </p:cNvSpPr>
                <p:nvPr/>
              </p:nvSpPr>
              <p:spPr bwMode="white">
                <a:xfrm>
                  <a:off x="96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5" name="Line 33">
                  <a:extLst>
                    <a:ext uri="{FF2B5EF4-FFF2-40B4-BE49-F238E27FC236}">
                      <a16:creationId xmlns:a16="http://schemas.microsoft.com/office/drawing/2014/main" id="{3C156260-F37E-7418-ABD9-1355AACB7E10}"/>
                    </a:ext>
                  </a:extLst>
                </p:cNvPr>
                <p:cNvSpPr>
                  <a:spLocks noChangeShapeType="1"/>
                </p:cNvSpPr>
                <p:nvPr/>
              </p:nvSpPr>
              <p:spPr bwMode="white">
                <a:xfrm>
                  <a:off x="115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6" name="Line 34">
                  <a:extLst>
                    <a:ext uri="{FF2B5EF4-FFF2-40B4-BE49-F238E27FC236}">
                      <a16:creationId xmlns:a16="http://schemas.microsoft.com/office/drawing/2014/main" id="{D7220F2B-38BB-C8BF-813B-2449579263D1}"/>
                    </a:ext>
                  </a:extLst>
                </p:cNvPr>
                <p:cNvSpPr>
                  <a:spLocks noChangeShapeType="1"/>
                </p:cNvSpPr>
                <p:nvPr/>
              </p:nvSpPr>
              <p:spPr bwMode="white">
                <a:xfrm>
                  <a:off x="134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7" name="Line 35">
                  <a:extLst>
                    <a:ext uri="{FF2B5EF4-FFF2-40B4-BE49-F238E27FC236}">
                      <a16:creationId xmlns:a16="http://schemas.microsoft.com/office/drawing/2014/main" id="{7A32C389-0C4E-7BC8-9241-8DB16ED3783E}"/>
                    </a:ext>
                  </a:extLst>
                </p:cNvPr>
                <p:cNvSpPr>
                  <a:spLocks noChangeShapeType="1"/>
                </p:cNvSpPr>
                <p:nvPr/>
              </p:nvSpPr>
              <p:spPr bwMode="white">
                <a:xfrm>
                  <a:off x="153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8" name="Line 36">
                  <a:extLst>
                    <a:ext uri="{FF2B5EF4-FFF2-40B4-BE49-F238E27FC236}">
                      <a16:creationId xmlns:a16="http://schemas.microsoft.com/office/drawing/2014/main" id="{DFAD40F3-63AA-A864-1CC7-1A243AD0BF10}"/>
                    </a:ext>
                  </a:extLst>
                </p:cNvPr>
                <p:cNvSpPr>
                  <a:spLocks noChangeShapeType="1"/>
                </p:cNvSpPr>
                <p:nvPr/>
              </p:nvSpPr>
              <p:spPr bwMode="white">
                <a:xfrm>
                  <a:off x="172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9" name="Line 37">
                  <a:extLst>
                    <a:ext uri="{FF2B5EF4-FFF2-40B4-BE49-F238E27FC236}">
                      <a16:creationId xmlns:a16="http://schemas.microsoft.com/office/drawing/2014/main" id="{19006428-0975-0602-74FD-B17BF59C2454}"/>
                    </a:ext>
                  </a:extLst>
                </p:cNvPr>
                <p:cNvSpPr>
                  <a:spLocks noChangeShapeType="1"/>
                </p:cNvSpPr>
                <p:nvPr/>
              </p:nvSpPr>
              <p:spPr bwMode="white">
                <a:xfrm>
                  <a:off x="192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0" name="Line 38">
                  <a:extLst>
                    <a:ext uri="{FF2B5EF4-FFF2-40B4-BE49-F238E27FC236}">
                      <a16:creationId xmlns:a16="http://schemas.microsoft.com/office/drawing/2014/main" id="{9A007B5A-9141-EFC4-D825-AFA912250E90}"/>
                    </a:ext>
                  </a:extLst>
                </p:cNvPr>
                <p:cNvSpPr>
                  <a:spLocks noChangeShapeType="1"/>
                </p:cNvSpPr>
                <p:nvPr/>
              </p:nvSpPr>
              <p:spPr bwMode="white">
                <a:xfrm>
                  <a:off x="211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1" name="Line 39">
                  <a:extLst>
                    <a:ext uri="{FF2B5EF4-FFF2-40B4-BE49-F238E27FC236}">
                      <a16:creationId xmlns:a16="http://schemas.microsoft.com/office/drawing/2014/main" id="{C26D63CF-6E8C-F80A-2086-F53069264112}"/>
                    </a:ext>
                  </a:extLst>
                </p:cNvPr>
                <p:cNvSpPr>
                  <a:spLocks noChangeShapeType="1"/>
                </p:cNvSpPr>
                <p:nvPr/>
              </p:nvSpPr>
              <p:spPr bwMode="white">
                <a:xfrm>
                  <a:off x="230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2" name="Line 40">
                  <a:extLst>
                    <a:ext uri="{FF2B5EF4-FFF2-40B4-BE49-F238E27FC236}">
                      <a16:creationId xmlns:a16="http://schemas.microsoft.com/office/drawing/2014/main" id="{10B45CF5-6236-6FD7-D506-C4F7ADCC73D3}"/>
                    </a:ext>
                  </a:extLst>
                </p:cNvPr>
                <p:cNvSpPr>
                  <a:spLocks noChangeShapeType="1"/>
                </p:cNvSpPr>
                <p:nvPr/>
              </p:nvSpPr>
              <p:spPr bwMode="white">
                <a:xfrm>
                  <a:off x="249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3" name="Line 41">
                  <a:extLst>
                    <a:ext uri="{FF2B5EF4-FFF2-40B4-BE49-F238E27FC236}">
                      <a16:creationId xmlns:a16="http://schemas.microsoft.com/office/drawing/2014/main" id="{24AEA60A-2CE7-E233-FD0E-1DDA42F08083}"/>
                    </a:ext>
                  </a:extLst>
                </p:cNvPr>
                <p:cNvSpPr>
                  <a:spLocks noChangeShapeType="1"/>
                </p:cNvSpPr>
                <p:nvPr/>
              </p:nvSpPr>
              <p:spPr bwMode="white">
                <a:xfrm>
                  <a:off x="268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4" name="Line 42">
                  <a:extLst>
                    <a:ext uri="{FF2B5EF4-FFF2-40B4-BE49-F238E27FC236}">
                      <a16:creationId xmlns:a16="http://schemas.microsoft.com/office/drawing/2014/main" id="{77973DD6-22D5-BCE2-38F9-3994A4236B5A}"/>
                    </a:ext>
                  </a:extLst>
                </p:cNvPr>
                <p:cNvSpPr>
                  <a:spLocks noChangeShapeType="1"/>
                </p:cNvSpPr>
                <p:nvPr/>
              </p:nvSpPr>
              <p:spPr bwMode="white">
                <a:xfrm>
                  <a:off x="288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5" name="Line 43">
                  <a:extLst>
                    <a:ext uri="{FF2B5EF4-FFF2-40B4-BE49-F238E27FC236}">
                      <a16:creationId xmlns:a16="http://schemas.microsoft.com/office/drawing/2014/main" id="{F057D230-177B-821A-59CC-77C70D5E9572}"/>
                    </a:ext>
                  </a:extLst>
                </p:cNvPr>
                <p:cNvSpPr>
                  <a:spLocks noChangeShapeType="1"/>
                </p:cNvSpPr>
                <p:nvPr/>
              </p:nvSpPr>
              <p:spPr bwMode="white">
                <a:xfrm>
                  <a:off x="307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6" name="Line 44">
                  <a:extLst>
                    <a:ext uri="{FF2B5EF4-FFF2-40B4-BE49-F238E27FC236}">
                      <a16:creationId xmlns:a16="http://schemas.microsoft.com/office/drawing/2014/main" id="{E209F3F7-8083-0179-D951-6498ADE6F274}"/>
                    </a:ext>
                  </a:extLst>
                </p:cNvPr>
                <p:cNvSpPr>
                  <a:spLocks noChangeShapeType="1"/>
                </p:cNvSpPr>
                <p:nvPr/>
              </p:nvSpPr>
              <p:spPr bwMode="white">
                <a:xfrm>
                  <a:off x="326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7" name="Line 45">
                  <a:extLst>
                    <a:ext uri="{FF2B5EF4-FFF2-40B4-BE49-F238E27FC236}">
                      <a16:creationId xmlns:a16="http://schemas.microsoft.com/office/drawing/2014/main" id="{3F3688F8-E943-64A8-E99F-57AE7814BE8D}"/>
                    </a:ext>
                  </a:extLst>
                </p:cNvPr>
                <p:cNvSpPr>
                  <a:spLocks noChangeShapeType="1"/>
                </p:cNvSpPr>
                <p:nvPr/>
              </p:nvSpPr>
              <p:spPr bwMode="white">
                <a:xfrm>
                  <a:off x="345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8" name="Line 46">
                  <a:extLst>
                    <a:ext uri="{FF2B5EF4-FFF2-40B4-BE49-F238E27FC236}">
                      <a16:creationId xmlns:a16="http://schemas.microsoft.com/office/drawing/2014/main" id="{ECDAD7A0-0D2D-9B35-A520-E58A19245594}"/>
                    </a:ext>
                  </a:extLst>
                </p:cNvPr>
                <p:cNvSpPr>
                  <a:spLocks noChangeShapeType="1"/>
                </p:cNvSpPr>
                <p:nvPr/>
              </p:nvSpPr>
              <p:spPr bwMode="white">
                <a:xfrm>
                  <a:off x="364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9" name="Line 47">
                  <a:extLst>
                    <a:ext uri="{FF2B5EF4-FFF2-40B4-BE49-F238E27FC236}">
                      <a16:creationId xmlns:a16="http://schemas.microsoft.com/office/drawing/2014/main" id="{168F5F79-2F9C-085C-14F7-43664B54BBAB}"/>
                    </a:ext>
                  </a:extLst>
                </p:cNvPr>
                <p:cNvSpPr>
                  <a:spLocks noChangeShapeType="1"/>
                </p:cNvSpPr>
                <p:nvPr/>
              </p:nvSpPr>
              <p:spPr bwMode="white">
                <a:xfrm>
                  <a:off x="384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0" name="Line 48">
                  <a:extLst>
                    <a:ext uri="{FF2B5EF4-FFF2-40B4-BE49-F238E27FC236}">
                      <a16:creationId xmlns:a16="http://schemas.microsoft.com/office/drawing/2014/main" id="{7FDFABB5-8738-70D1-1F3F-5560E3F0820C}"/>
                    </a:ext>
                  </a:extLst>
                </p:cNvPr>
                <p:cNvSpPr>
                  <a:spLocks noChangeShapeType="1"/>
                </p:cNvSpPr>
                <p:nvPr/>
              </p:nvSpPr>
              <p:spPr bwMode="white">
                <a:xfrm>
                  <a:off x="403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1" name="Line 49">
                  <a:extLst>
                    <a:ext uri="{FF2B5EF4-FFF2-40B4-BE49-F238E27FC236}">
                      <a16:creationId xmlns:a16="http://schemas.microsoft.com/office/drawing/2014/main" id="{3C49470C-8256-D4D2-C614-AA24C705B987}"/>
                    </a:ext>
                  </a:extLst>
                </p:cNvPr>
                <p:cNvSpPr>
                  <a:spLocks noChangeShapeType="1"/>
                </p:cNvSpPr>
                <p:nvPr/>
              </p:nvSpPr>
              <p:spPr bwMode="white">
                <a:xfrm>
                  <a:off x="422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2" name="Line 50">
                  <a:extLst>
                    <a:ext uri="{FF2B5EF4-FFF2-40B4-BE49-F238E27FC236}">
                      <a16:creationId xmlns:a16="http://schemas.microsoft.com/office/drawing/2014/main" id="{DE326DB5-F4B9-C86A-615D-2538370FBD3E}"/>
                    </a:ext>
                  </a:extLst>
                </p:cNvPr>
                <p:cNvSpPr>
                  <a:spLocks noChangeShapeType="1"/>
                </p:cNvSpPr>
                <p:nvPr/>
              </p:nvSpPr>
              <p:spPr bwMode="white">
                <a:xfrm>
                  <a:off x="441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3" name="Line 51">
                  <a:extLst>
                    <a:ext uri="{FF2B5EF4-FFF2-40B4-BE49-F238E27FC236}">
                      <a16:creationId xmlns:a16="http://schemas.microsoft.com/office/drawing/2014/main" id="{5970E52F-F08E-6B10-163A-CE67A8A83DAF}"/>
                    </a:ext>
                  </a:extLst>
                </p:cNvPr>
                <p:cNvSpPr>
                  <a:spLocks noChangeShapeType="1"/>
                </p:cNvSpPr>
                <p:nvPr/>
              </p:nvSpPr>
              <p:spPr bwMode="white">
                <a:xfrm>
                  <a:off x="460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4" name="Line 52">
                  <a:extLst>
                    <a:ext uri="{FF2B5EF4-FFF2-40B4-BE49-F238E27FC236}">
                      <a16:creationId xmlns:a16="http://schemas.microsoft.com/office/drawing/2014/main" id="{2ED8DB8D-F7E1-7B22-D89F-A676F01B8107}"/>
                    </a:ext>
                  </a:extLst>
                </p:cNvPr>
                <p:cNvSpPr>
                  <a:spLocks noChangeShapeType="1"/>
                </p:cNvSpPr>
                <p:nvPr/>
              </p:nvSpPr>
              <p:spPr bwMode="white">
                <a:xfrm>
                  <a:off x="480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5" name="Line 53">
                  <a:extLst>
                    <a:ext uri="{FF2B5EF4-FFF2-40B4-BE49-F238E27FC236}">
                      <a16:creationId xmlns:a16="http://schemas.microsoft.com/office/drawing/2014/main" id="{BE339787-7A37-ED09-DB89-8D1AEF17DE8D}"/>
                    </a:ext>
                  </a:extLst>
                </p:cNvPr>
                <p:cNvSpPr>
                  <a:spLocks noChangeShapeType="1"/>
                </p:cNvSpPr>
                <p:nvPr/>
              </p:nvSpPr>
              <p:spPr bwMode="white">
                <a:xfrm>
                  <a:off x="49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6" name="Line 54">
                  <a:extLst>
                    <a:ext uri="{FF2B5EF4-FFF2-40B4-BE49-F238E27FC236}">
                      <a16:creationId xmlns:a16="http://schemas.microsoft.com/office/drawing/2014/main" id="{C8184707-886A-30F0-F7E2-132F19B8277A}"/>
                    </a:ext>
                  </a:extLst>
                </p:cNvPr>
                <p:cNvSpPr>
                  <a:spLocks noChangeShapeType="1"/>
                </p:cNvSpPr>
                <p:nvPr/>
              </p:nvSpPr>
              <p:spPr bwMode="white">
                <a:xfrm>
                  <a:off x="51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7" name="Line 55">
                  <a:extLst>
                    <a:ext uri="{FF2B5EF4-FFF2-40B4-BE49-F238E27FC236}">
                      <a16:creationId xmlns:a16="http://schemas.microsoft.com/office/drawing/2014/main" id="{2B38BF7F-EC43-B23E-284A-52BB8CD41C6B}"/>
                    </a:ext>
                  </a:extLst>
                </p:cNvPr>
                <p:cNvSpPr>
                  <a:spLocks noChangeShapeType="1"/>
                </p:cNvSpPr>
                <p:nvPr/>
              </p:nvSpPr>
              <p:spPr bwMode="white">
                <a:xfrm>
                  <a:off x="53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08" name="Line 56">
                  <a:extLst>
                    <a:ext uri="{FF2B5EF4-FFF2-40B4-BE49-F238E27FC236}">
                      <a16:creationId xmlns:a16="http://schemas.microsoft.com/office/drawing/2014/main" id="{FF9DF235-EDED-DBBF-AFDB-4AACBE7D608D}"/>
                    </a:ext>
                  </a:extLst>
                </p:cNvPr>
                <p:cNvSpPr>
                  <a:spLocks noChangeShapeType="1"/>
                </p:cNvSpPr>
                <p:nvPr/>
              </p:nvSpPr>
              <p:spPr bwMode="white">
                <a:xfrm>
                  <a:off x="55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3609" name="Rectangle 57">
              <a:extLst>
                <a:ext uri="{FF2B5EF4-FFF2-40B4-BE49-F238E27FC236}">
                  <a16:creationId xmlns:a16="http://schemas.microsoft.com/office/drawing/2014/main" id="{D655898B-4115-94F8-315B-5D21865B203A}"/>
                </a:ext>
              </a:extLst>
            </p:cNvPr>
            <p:cNvSpPr>
              <a:spLocks noChangeArrowheads="1"/>
            </p:cNvSpPr>
            <p:nvPr/>
          </p:nvSpPr>
          <p:spPr bwMode="ltGray">
            <a:xfrm>
              <a:off x="2112" y="0"/>
              <a:ext cx="3648" cy="96"/>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0" name="Line 58">
              <a:extLst>
                <a:ext uri="{FF2B5EF4-FFF2-40B4-BE49-F238E27FC236}">
                  <a16:creationId xmlns:a16="http://schemas.microsoft.com/office/drawing/2014/main" id="{B5E3E8B5-D398-78A4-DD27-7F8FC84237B4}"/>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611" name="Group 59">
              <a:extLst>
                <a:ext uri="{FF2B5EF4-FFF2-40B4-BE49-F238E27FC236}">
                  <a16:creationId xmlns:a16="http://schemas.microsoft.com/office/drawing/2014/main" id="{126C2357-CC48-9FE1-4CA5-F5D2619B3CDB}"/>
                </a:ext>
              </a:extLst>
            </p:cNvPr>
            <p:cNvGrpSpPr>
              <a:grpSpLocks/>
            </p:cNvGrpSpPr>
            <p:nvPr/>
          </p:nvGrpSpPr>
          <p:grpSpPr bwMode="auto">
            <a:xfrm>
              <a:off x="261" y="892"/>
              <a:ext cx="1124" cy="1464"/>
              <a:chOff x="96" y="916"/>
              <a:chExt cx="2208" cy="2876"/>
            </a:xfrm>
          </p:grpSpPr>
          <p:sp>
            <p:nvSpPr>
              <p:cNvPr id="23612" name="Line 60">
                <a:extLst>
                  <a:ext uri="{FF2B5EF4-FFF2-40B4-BE49-F238E27FC236}">
                    <a16:creationId xmlns:a16="http://schemas.microsoft.com/office/drawing/2014/main" id="{9CF46A58-A098-42EA-CB99-2E88F782232A}"/>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3" name="Line 61">
                <a:extLst>
                  <a:ext uri="{FF2B5EF4-FFF2-40B4-BE49-F238E27FC236}">
                    <a16:creationId xmlns:a16="http://schemas.microsoft.com/office/drawing/2014/main" id="{45F3D52F-F6DD-DA25-C54B-A61CE3D331CE}"/>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14" name="Arc 62">
                <a:extLst>
                  <a:ext uri="{FF2B5EF4-FFF2-40B4-BE49-F238E27FC236}">
                    <a16:creationId xmlns:a16="http://schemas.microsoft.com/office/drawing/2014/main" id="{727F42D6-664A-D899-61FE-F08E56050348}"/>
                  </a:ext>
                </a:extLst>
              </p:cNvPr>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3615" name="Rectangle 63">
            <a:extLst>
              <a:ext uri="{FF2B5EF4-FFF2-40B4-BE49-F238E27FC236}">
                <a16:creationId xmlns:a16="http://schemas.microsoft.com/office/drawing/2014/main" id="{36A91CF7-62CD-17A8-0322-C2F43C171439}"/>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3616" name="Rectangle 64" descr="Rectangle: Click to edit Master text styles&#13;&#10;Second level&#13;&#10;Third level&#13;&#10;Fourth level&#13;&#10;Fifth level">
            <a:extLst>
              <a:ext uri="{FF2B5EF4-FFF2-40B4-BE49-F238E27FC236}">
                <a16:creationId xmlns:a16="http://schemas.microsoft.com/office/drawing/2014/main" id="{B90BBB50-2512-8D9B-9A4D-8CEA4050FC93}"/>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617" name="Rectangle 65">
            <a:extLst>
              <a:ext uri="{FF2B5EF4-FFF2-40B4-BE49-F238E27FC236}">
                <a16:creationId xmlns:a16="http://schemas.microsoft.com/office/drawing/2014/main" id="{4464A1E8-22F9-D80D-2D9E-1D72827DDF1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23618" name="Rectangle 66">
            <a:extLst>
              <a:ext uri="{FF2B5EF4-FFF2-40B4-BE49-F238E27FC236}">
                <a16:creationId xmlns:a16="http://schemas.microsoft.com/office/drawing/2014/main" id="{0BD2886E-2663-0DEC-1BDE-D1AB8D44200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23619" name="Rectangle 67">
            <a:extLst>
              <a:ext uri="{FF2B5EF4-FFF2-40B4-BE49-F238E27FC236}">
                <a16:creationId xmlns:a16="http://schemas.microsoft.com/office/drawing/2014/main" id="{5086CAD1-CDA4-538B-6BB9-62FF96587E4E}"/>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45113C8-A716-3A4C-B1C7-B14BAF8422C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itchFamily="2" charset="2"/>
        <a:buBlip>
          <a:blip r:embed="rId14"/>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0370671-1D02-2122-1D15-69F4E49E79FB}"/>
              </a:ext>
            </a:extLst>
          </p:cNvPr>
          <p:cNvSpPr>
            <a:spLocks noGrp="1" noChangeArrowheads="1"/>
          </p:cNvSpPr>
          <p:nvPr>
            <p:ph type="ctrTitle"/>
          </p:nvPr>
        </p:nvSpPr>
        <p:spPr>
          <a:xfrm>
            <a:off x="990600" y="1447800"/>
            <a:ext cx="7772400" cy="1066800"/>
          </a:xfrm>
        </p:spPr>
        <p:txBody>
          <a:bodyPr/>
          <a:lstStyle/>
          <a:p>
            <a:r>
              <a:rPr lang="en-US" altLang="en-US" dirty="0"/>
              <a:t>Dimensional Modeling</a:t>
            </a:r>
          </a:p>
        </p:txBody>
      </p:sp>
      <p:sp>
        <p:nvSpPr>
          <p:cNvPr id="2051" name="Rectangle 3" descr="Rectangle: Click to edit Master text styles&#13;&#10;Second level&#13;&#10;Third level&#13;&#10;Fourth level&#13;&#10;Fifth level">
            <a:extLst>
              <a:ext uri="{FF2B5EF4-FFF2-40B4-BE49-F238E27FC236}">
                <a16:creationId xmlns:a16="http://schemas.microsoft.com/office/drawing/2014/main" id="{9F40EA91-4611-EE4F-F3F4-16F385C3A6BB}"/>
              </a:ext>
            </a:extLst>
          </p:cNvPr>
          <p:cNvSpPr>
            <a:spLocks noGrp="1" noChangeArrowheads="1"/>
          </p:cNvSpPr>
          <p:nvPr>
            <p:ph type="subTitle" idx="1"/>
          </p:nvPr>
        </p:nvSpPr>
        <p:spPr/>
        <p:txBody>
          <a:bodyPr/>
          <a:lstStyle/>
          <a:p>
            <a:r>
              <a:rPr lang="en-US" b="0" i="0" dirty="0">
                <a:solidFill>
                  <a:srgbClr val="222222"/>
                </a:solidFill>
                <a:effectLst/>
                <a:latin typeface="Arial" panose="020B0604020202020204" pitchFamily="34" charset="0"/>
              </a:rPr>
              <a:t>A Foundation </a:t>
            </a:r>
          </a:p>
          <a:p>
            <a:r>
              <a:rPr lang="en-US" b="0" i="0" dirty="0">
                <a:solidFill>
                  <a:srgbClr val="222222"/>
                </a:solidFill>
                <a:effectLst/>
                <a:latin typeface="Arial" panose="020B0604020202020204" pitchFamily="34" charset="0"/>
              </a:rPr>
              <a:t>for </a:t>
            </a:r>
          </a:p>
          <a:p>
            <a:r>
              <a:rPr lang="en-US" b="0" i="0" dirty="0">
                <a:solidFill>
                  <a:srgbClr val="222222"/>
                </a:solidFill>
                <a:effectLst/>
                <a:latin typeface="Arial" panose="020B0604020202020204" pitchFamily="34" charset="0"/>
              </a:rPr>
              <a:t>Data Warehousing</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64B6CE8-96C1-4F08-111F-AD7F704EF4F1}"/>
              </a:ext>
            </a:extLst>
          </p:cNvPr>
          <p:cNvSpPr>
            <a:spLocks noGrp="1" noChangeArrowheads="1"/>
          </p:cNvSpPr>
          <p:nvPr>
            <p:ph type="title"/>
          </p:nvPr>
        </p:nvSpPr>
        <p:spPr/>
        <p:txBody>
          <a:bodyPr/>
          <a:lstStyle/>
          <a:p>
            <a:r>
              <a:rPr lang="en-US" altLang="en-US"/>
              <a:t>Dimension Tables</a:t>
            </a:r>
          </a:p>
        </p:txBody>
      </p:sp>
      <p:sp>
        <p:nvSpPr>
          <p:cNvPr id="6147" name="Rectangle 3" descr="Rectangle: Click to edit Master text styles&#13;&#10;Second level&#13;&#10;Third level&#13;&#10;Fourth level&#13;&#10;Fifth level">
            <a:extLst>
              <a:ext uri="{FF2B5EF4-FFF2-40B4-BE49-F238E27FC236}">
                <a16:creationId xmlns:a16="http://schemas.microsoft.com/office/drawing/2014/main" id="{2CBCCBEB-C7ED-2DDB-0413-5EF7E7A28876}"/>
              </a:ext>
            </a:extLst>
          </p:cNvPr>
          <p:cNvSpPr>
            <a:spLocks noGrp="1" noChangeArrowheads="1"/>
          </p:cNvSpPr>
          <p:nvPr>
            <p:ph type="body" idx="1"/>
          </p:nvPr>
        </p:nvSpPr>
        <p:spPr/>
        <p:txBody>
          <a:bodyPr/>
          <a:lstStyle/>
          <a:p>
            <a:r>
              <a:rPr lang="en-US" altLang="en-US"/>
              <a:t>Contain text and descriptive information</a:t>
            </a:r>
          </a:p>
          <a:p>
            <a:r>
              <a:rPr lang="en-US" altLang="en-US"/>
              <a:t>1 in a 1-M relationship</a:t>
            </a:r>
          </a:p>
          <a:p>
            <a:r>
              <a:rPr lang="en-US" altLang="en-US"/>
              <a:t>Generally the source of interesting constraints</a:t>
            </a:r>
          </a:p>
          <a:p>
            <a:r>
              <a:rPr lang="en-US" altLang="en-US"/>
              <a:t>Typically contain the attributes for the SQL answer 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558AF43-7C72-DB6C-03D7-1E212DD620B9}"/>
              </a:ext>
            </a:extLst>
          </p:cNvPr>
          <p:cNvSpPr>
            <a:spLocks noGrp="1" noChangeArrowheads="1"/>
          </p:cNvSpPr>
          <p:nvPr>
            <p:ph type="title"/>
          </p:nvPr>
        </p:nvSpPr>
        <p:spPr/>
        <p:txBody>
          <a:bodyPr/>
          <a:lstStyle/>
          <a:p>
            <a:r>
              <a:rPr lang="en-US" altLang="en-US"/>
              <a:t>Strengths of the Dimensional Model (according to Kimball)</a:t>
            </a:r>
          </a:p>
        </p:txBody>
      </p:sp>
      <p:sp>
        <p:nvSpPr>
          <p:cNvPr id="7171" name="Rectangle 3" descr="Rectangle: Click to edit Master text styles&#13;&#10;Second level&#13;&#10;Third level&#13;&#10;Fourth level&#13;&#10;Fifth level">
            <a:extLst>
              <a:ext uri="{FF2B5EF4-FFF2-40B4-BE49-F238E27FC236}">
                <a16:creationId xmlns:a16="http://schemas.microsoft.com/office/drawing/2014/main" id="{15C14165-7E94-A457-302D-FAA84423C359}"/>
              </a:ext>
            </a:extLst>
          </p:cNvPr>
          <p:cNvSpPr>
            <a:spLocks noGrp="1" noChangeArrowheads="1"/>
          </p:cNvSpPr>
          <p:nvPr>
            <p:ph type="body" idx="1"/>
          </p:nvPr>
        </p:nvSpPr>
        <p:spPr/>
        <p:txBody>
          <a:bodyPr/>
          <a:lstStyle/>
          <a:p>
            <a:pPr>
              <a:lnSpc>
                <a:spcPct val="90000"/>
              </a:lnSpc>
            </a:pPr>
            <a:r>
              <a:rPr lang="en-US" altLang="en-US" sz="2800"/>
              <a:t>Predictable, standard framework</a:t>
            </a:r>
          </a:p>
          <a:p>
            <a:pPr>
              <a:lnSpc>
                <a:spcPct val="90000"/>
              </a:lnSpc>
            </a:pPr>
            <a:r>
              <a:rPr lang="en-US" altLang="en-US" sz="2800"/>
              <a:t>Respond well to changes in user reporting needs</a:t>
            </a:r>
          </a:p>
          <a:p>
            <a:pPr>
              <a:lnSpc>
                <a:spcPct val="90000"/>
              </a:lnSpc>
            </a:pPr>
            <a:r>
              <a:rPr lang="en-US" altLang="en-US" sz="2800"/>
              <a:t>Relatively easy to add data without reloading tables</a:t>
            </a:r>
          </a:p>
          <a:p>
            <a:pPr>
              <a:lnSpc>
                <a:spcPct val="90000"/>
              </a:lnSpc>
            </a:pPr>
            <a:r>
              <a:rPr lang="en-US" altLang="en-US" sz="2800"/>
              <a:t>Standard design approaches have been developed</a:t>
            </a:r>
          </a:p>
          <a:p>
            <a:pPr>
              <a:lnSpc>
                <a:spcPct val="90000"/>
              </a:lnSpc>
            </a:pPr>
            <a:r>
              <a:rPr lang="en-US" altLang="en-US" sz="2800"/>
              <a:t>There exist a number of products supporting the dimensional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B9A30D8-2F39-DBF0-F0D8-C326AD47E41F}"/>
              </a:ext>
            </a:extLst>
          </p:cNvPr>
          <p:cNvSpPr>
            <a:spLocks noGrp="1" noChangeArrowheads="1"/>
          </p:cNvSpPr>
          <p:nvPr>
            <p:ph type="title"/>
          </p:nvPr>
        </p:nvSpPr>
        <p:spPr/>
        <p:txBody>
          <a:bodyPr/>
          <a:lstStyle/>
          <a:p>
            <a:r>
              <a:rPr lang="en-US" altLang="en-US"/>
              <a:t>Design Issues</a:t>
            </a:r>
          </a:p>
        </p:txBody>
      </p:sp>
      <p:sp>
        <p:nvSpPr>
          <p:cNvPr id="8195" name="Rectangle 3" descr="Rectangle: Click to edit Master text styles&#13;&#10;Second level&#13;&#10;Third level&#13;&#10;Fourth level&#13;&#10;Fifth level">
            <a:extLst>
              <a:ext uri="{FF2B5EF4-FFF2-40B4-BE49-F238E27FC236}">
                <a16:creationId xmlns:a16="http://schemas.microsoft.com/office/drawing/2014/main" id="{9C273A5B-C5D9-6E77-92ED-C2E697CD1C48}"/>
              </a:ext>
            </a:extLst>
          </p:cNvPr>
          <p:cNvSpPr>
            <a:spLocks noGrp="1" noChangeArrowheads="1"/>
          </p:cNvSpPr>
          <p:nvPr>
            <p:ph type="body" idx="1"/>
          </p:nvPr>
        </p:nvSpPr>
        <p:spPr/>
        <p:txBody>
          <a:bodyPr/>
          <a:lstStyle/>
          <a:p>
            <a:pPr>
              <a:buFont typeface="Wingdings" pitchFamily="2" charset="2"/>
              <a:buNone/>
            </a:pPr>
            <a:r>
              <a:rPr lang="en-US" altLang="en-US">
                <a:solidFill>
                  <a:srgbClr val="CC3300"/>
                </a:solidFill>
              </a:rPr>
              <a:t>Relational and Multidimensional Models</a:t>
            </a:r>
          </a:p>
          <a:p>
            <a:r>
              <a:rPr lang="en-US" altLang="en-US"/>
              <a:t>Denormalized and indexed relational models more flexible</a:t>
            </a:r>
          </a:p>
          <a:p>
            <a:r>
              <a:rPr lang="en-US" altLang="en-US"/>
              <a:t>Multidimensional models simpler to use and more efficient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D25768C-E56F-6B1B-CD67-1E2C3BCDD954}"/>
              </a:ext>
            </a:extLst>
          </p:cNvPr>
          <p:cNvSpPr>
            <a:spLocks noGrp="1" noChangeArrowheads="1"/>
          </p:cNvSpPr>
          <p:nvPr>
            <p:ph type="title"/>
          </p:nvPr>
        </p:nvSpPr>
        <p:spPr/>
        <p:txBody>
          <a:bodyPr/>
          <a:lstStyle/>
          <a:p>
            <a:r>
              <a:rPr lang="en-US" altLang="en-US"/>
              <a:t>Star Schemas in a RDBMS </a:t>
            </a:r>
          </a:p>
        </p:txBody>
      </p:sp>
      <p:sp>
        <p:nvSpPr>
          <p:cNvPr id="9219" name="Rectangle 3" descr="Rectangle: Click to edit Master text styles&#13;&#10;Second level&#13;&#10;Third level&#13;&#10;Fourth level&#13;&#10;Fifth level">
            <a:extLst>
              <a:ext uri="{FF2B5EF4-FFF2-40B4-BE49-F238E27FC236}">
                <a16:creationId xmlns:a16="http://schemas.microsoft.com/office/drawing/2014/main" id="{281C74FE-A9AE-492E-6E29-97A379AE6801}"/>
              </a:ext>
            </a:extLst>
          </p:cNvPr>
          <p:cNvSpPr>
            <a:spLocks noGrp="1" noChangeArrowheads="1"/>
          </p:cNvSpPr>
          <p:nvPr>
            <p:ph type="body" idx="1"/>
          </p:nvPr>
        </p:nvSpPr>
        <p:spPr/>
        <p:txBody>
          <a:bodyPr/>
          <a:lstStyle/>
          <a:p>
            <a:pPr>
              <a:lnSpc>
                <a:spcPct val="90000"/>
              </a:lnSpc>
              <a:buFont typeface="Wingdings" pitchFamily="2" charset="2"/>
              <a:buNone/>
            </a:pPr>
            <a:r>
              <a:rPr lang="en-US" altLang="en-US" sz="2800"/>
              <a:t>	In most companies doing ROLAP, the DBAs have created countless indexes and summary tables in order to avoid I/O-intensive table scans against large fact tables. As the indexes and summary tables proliferate in order to optimize performance for the known queries and aggregations that the users perform, the build times and disk space needed to create them has grown enormously, often requiring more time than is allotted and more space than the original data!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567F3E7-BA99-7DF5-8C0A-3B392F91B32B}"/>
              </a:ext>
            </a:extLst>
          </p:cNvPr>
          <p:cNvSpPr>
            <a:spLocks noGrp="1" noChangeArrowheads="1"/>
          </p:cNvSpPr>
          <p:nvPr>
            <p:ph type="title"/>
          </p:nvPr>
        </p:nvSpPr>
        <p:spPr/>
        <p:txBody>
          <a:bodyPr/>
          <a:lstStyle/>
          <a:p>
            <a:r>
              <a:rPr lang="en-US" altLang="en-US"/>
              <a:t>The Business Model</a:t>
            </a:r>
          </a:p>
        </p:txBody>
      </p:sp>
      <p:sp>
        <p:nvSpPr>
          <p:cNvPr id="13315" name="Rectangle 3" descr="Rectangle: Click to edit Master text styles&#13;&#10;Second level&#13;&#10;Third level&#13;&#10;Fourth level&#13;&#10;Fifth level">
            <a:extLst>
              <a:ext uri="{FF2B5EF4-FFF2-40B4-BE49-F238E27FC236}">
                <a16:creationId xmlns:a16="http://schemas.microsoft.com/office/drawing/2014/main" id="{611AB2B5-1579-081E-95EE-3774F164129D}"/>
              </a:ext>
            </a:extLst>
          </p:cNvPr>
          <p:cNvSpPr>
            <a:spLocks noGrp="1" noChangeArrowheads="1"/>
          </p:cNvSpPr>
          <p:nvPr>
            <p:ph type="body" idx="1"/>
          </p:nvPr>
        </p:nvSpPr>
        <p:spPr/>
        <p:txBody>
          <a:bodyPr/>
          <a:lstStyle/>
          <a:p>
            <a:pPr>
              <a:buFont typeface="Wingdings" pitchFamily="2" charset="2"/>
              <a:buNone/>
            </a:pPr>
            <a:r>
              <a:rPr lang="en-US" altLang="en-US"/>
              <a:t>	Identify the data structure, attributes and constraints for the client’s data warehousing environment. </a:t>
            </a:r>
          </a:p>
          <a:p>
            <a:r>
              <a:rPr lang="en-US" altLang="en-US"/>
              <a:t>Stable</a:t>
            </a:r>
          </a:p>
          <a:p>
            <a:r>
              <a:rPr lang="en-US" altLang="en-US"/>
              <a:t>Optimized for update</a:t>
            </a:r>
          </a:p>
          <a:p>
            <a:r>
              <a:rPr lang="en-US" altLang="en-US"/>
              <a:t>Flexible</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C8B1799-0D57-F19C-789D-BD29290A1877}"/>
              </a:ext>
            </a:extLst>
          </p:cNvPr>
          <p:cNvSpPr>
            <a:spLocks noGrp="1" noChangeArrowheads="1"/>
          </p:cNvSpPr>
          <p:nvPr>
            <p:ph type="title"/>
          </p:nvPr>
        </p:nvSpPr>
        <p:spPr/>
        <p:txBody>
          <a:bodyPr/>
          <a:lstStyle/>
          <a:p>
            <a:r>
              <a:rPr lang="en-US" altLang="en-US"/>
              <a:t>Business Model</a:t>
            </a:r>
          </a:p>
        </p:txBody>
      </p:sp>
      <p:sp>
        <p:nvSpPr>
          <p:cNvPr id="14339" name="Rectangle 3" descr="Rectangle: Click to edit Master text styles&#13;&#10;Second level&#13;&#10;Third level&#13;&#10;Fourth level&#13;&#10;Fifth level">
            <a:extLst>
              <a:ext uri="{FF2B5EF4-FFF2-40B4-BE49-F238E27FC236}">
                <a16:creationId xmlns:a16="http://schemas.microsoft.com/office/drawing/2014/main" id="{CE4E42D1-D5E0-939B-B4FA-F7067A782389}"/>
              </a:ext>
            </a:extLst>
          </p:cNvPr>
          <p:cNvSpPr>
            <a:spLocks noGrp="1" noChangeArrowheads="1"/>
          </p:cNvSpPr>
          <p:nvPr>
            <p:ph type="body" idx="1"/>
          </p:nvPr>
        </p:nvSpPr>
        <p:spPr/>
        <p:txBody>
          <a:bodyPr/>
          <a:lstStyle/>
          <a:p>
            <a:pPr>
              <a:lnSpc>
                <a:spcPct val="90000"/>
              </a:lnSpc>
              <a:buFont typeface="Wingdings" pitchFamily="2" charset="2"/>
              <a:buNone/>
            </a:pPr>
            <a:r>
              <a:rPr lang="en-US" altLang="en-US" sz="2800"/>
              <a:t>As always in life, there are some disadvantages to 3NF: </a:t>
            </a:r>
          </a:p>
          <a:p>
            <a:pPr>
              <a:lnSpc>
                <a:spcPct val="90000"/>
              </a:lnSpc>
            </a:pPr>
            <a:r>
              <a:rPr lang="en-US" altLang="en-US" sz="2800"/>
              <a:t>Performance can be truly awful. Most of the work that is performed on denormalizing a  data model is an attempt to reach performance objectives.</a:t>
            </a:r>
          </a:p>
          <a:p>
            <a:pPr>
              <a:lnSpc>
                <a:spcPct val="90000"/>
              </a:lnSpc>
            </a:pPr>
            <a:r>
              <a:rPr lang="en-US" altLang="en-US" sz="2800"/>
              <a:t>The structure can be overwhelmingly complex. We may wind up creating many small relations which the user might think of as a single relation or group of data.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E16BCB3-96A9-1DE2-FDEC-A9025784E8C4}"/>
              </a:ext>
            </a:extLst>
          </p:cNvPr>
          <p:cNvSpPr>
            <a:spLocks noGrp="1" noChangeArrowheads="1"/>
          </p:cNvSpPr>
          <p:nvPr>
            <p:ph type="title"/>
          </p:nvPr>
        </p:nvSpPr>
        <p:spPr/>
        <p:txBody>
          <a:bodyPr/>
          <a:lstStyle/>
          <a:p>
            <a:r>
              <a:rPr lang="en-US" altLang="en-US"/>
              <a:t>The 4 Step Design Process</a:t>
            </a:r>
          </a:p>
        </p:txBody>
      </p:sp>
      <p:sp>
        <p:nvSpPr>
          <p:cNvPr id="58371" name="Rectangle 3" descr="Rectangle: Click to edit Master text styles&#13;&#10;Second level&#13;&#10;Third level&#13;&#10;Fourth level&#13;&#10;Fifth level">
            <a:extLst>
              <a:ext uri="{FF2B5EF4-FFF2-40B4-BE49-F238E27FC236}">
                <a16:creationId xmlns:a16="http://schemas.microsoft.com/office/drawing/2014/main" id="{22241C94-9AF5-5B2E-C975-3F94A4829CAF}"/>
              </a:ext>
            </a:extLst>
          </p:cNvPr>
          <p:cNvSpPr>
            <a:spLocks noGrp="1" noChangeArrowheads="1"/>
          </p:cNvSpPr>
          <p:nvPr>
            <p:ph type="body" idx="1"/>
          </p:nvPr>
        </p:nvSpPr>
        <p:spPr/>
        <p:txBody>
          <a:bodyPr/>
          <a:lstStyle/>
          <a:p>
            <a:r>
              <a:rPr lang="en-US" altLang="en-US"/>
              <a:t>Choose the Data Mart</a:t>
            </a:r>
          </a:p>
          <a:p>
            <a:r>
              <a:rPr lang="en-US" altLang="en-US"/>
              <a:t>Declare the Grain</a:t>
            </a:r>
          </a:p>
          <a:p>
            <a:r>
              <a:rPr lang="en-US" altLang="en-US"/>
              <a:t>Choose the Dimensions</a:t>
            </a:r>
          </a:p>
          <a:p>
            <a:r>
              <a:rPr lang="en-US" altLang="en-US"/>
              <a:t>Choose the Facts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1F9C7D6-CCA9-5F42-0E0A-607B6F90CD36}"/>
              </a:ext>
            </a:extLst>
          </p:cNvPr>
          <p:cNvSpPr>
            <a:spLocks noGrp="1" noChangeArrowheads="1"/>
          </p:cNvSpPr>
          <p:nvPr>
            <p:ph type="title"/>
          </p:nvPr>
        </p:nvSpPr>
        <p:spPr/>
        <p:txBody>
          <a:bodyPr/>
          <a:lstStyle/>
          <a:p>
            <a:r>
              <a:rPr lang="en-US" altLang="en-US"/>
              <a:t>Building a Data Warehouse from a Normalized Database</a:t>
            </a:r>
          </a:p>
        </p:txBody>
      </p:sp>
      <p:sp>
        <p:nvSpPr>
          <p:cNvPr id="10243" name="Rectangle 3" descr="Rectangle: Click to edit Master text styles&#13;&#10;Second level&#13;&#10;Third level&#13;&#10;Fourth level&#13;&#10;Fifth level">
            <a:extLst>
              <a:ext uri="{FF2B5EF4-FFF2-40B4-BE49-F238E27FC236}">
                <a16:creationId xmlns:a16="http://schemas.microsoft.com/office/drawing/2014/main" id="{9FA10D4F-3C9F-F9CC-8714-E9AAA70AF79D}"/>
              </a:ext>
            </a:extLst>
          </p:cNvPr>
          <p:cNvSpPr>
            <a:spLocks noGrp="1" noChangeArrowheads="1"/>
          </p:cNvSpPr>
          <p:nvPr>
            <p:ph type="body" idx="1"/>
          </p:nvPr>
        </p:nvSpPr>
        <p:spPr/>
        <p:txBody>
          <a:bodyPr/>
          <a:lstStyle/>
          <a:p>
            <a:pPr>
              <a:lnSpc>
                <a:spcPct val="90000"/>
              </a:lnSpc>
              <a:buFont typeface="Wingdings" pitchFamily="2" charset="2"/>
              <a:buNone/>
            </a:pPr>
            <a:r>
              <a:rPr lang="en-US" altLang="en-US" sz="2800">
                <a:solidFill>
                  <a:srgbClr val="CC3300"/>
                </a:solidFill>
              </a:rPr>
              <a:t>The steps</a:t>
            </a:r>
            <a:r>
              <a:rPr lang="en-US" altLang="en-US" sz="2800"/>
              <a:t> </a:t>
            </a:r>
          </a:p>
          <a:p>
            <a:pPr>
              <a:lnSpc>
                <a:spcPct val="90000"/>
              </a:lnSpc>
            </a:pPr>
            <a:r>
              <a:rPr lang="en-US" altLang="en-US" sz="2800"/>
              <a:t>Develop a normalized entity-relationship business model of the data warehouse.</a:t>
            </a:r>
          </a:p>
          <a:p>
            <a:pPr>
              <a:lnSpc>
                <a:spcPct val="90000"/>
              </a:lnSpc>
            </a:pPr>
            <a:r>
              <a:rPr lang="en-US" altLang="en-US" sz="2800"/>
              <a:t>Translate this into a dimensional model. This step reflects the information and analytical characteristics of the data warehouse.</a:t>
            </a:r>
          </a:p>
          <a:p>
            <a:pPr>
              <a:lnSpc>
                <a:spcPct val="90000"/>
              </a:lnSpc>
            </a:pPr>
            <a:r>
              <a:rPr lang="en-US" altLang="en-US" sz="2800"/>
              <a:t>Translate this into the physical model. This reflects the changes necessary to reach the stated performance objectives.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DE315EF-01C0-7F87-B65A-F8616A6598DC}"/>
              </a:ext>
            </a:extLst>
          </p:cNvPr>
          <p:cNvSpPr>
            <a:spLocks noGrp="1" noChangeArrowheads="1"/>
          </p:cNvSpPr>
          <p:nvPr>
            <p:ph type="title"/>
          </p:nvPr>
        </p:nvSpPr>
        <p:spPr/>
        <p:txBody>
          <a:bodyPr/>
          <a:lstStyle/>
          <a:p>
            <a:r>
              <a:rPr lang="en-US" altLang="en-US"/>
              <a:t>Structural Dimensions</a:t>
            </a:r>
          </a:p>
        </p:txBody>
      </p:sp>
      <p:sp>
        <p:nvSpPr>
          <p:cNvPr id="15363" name="Rectangle 3" descr="Rectangle: Click to edit Master text styles&#13;&#10;Second level&#13;&#10;Third level&#13;&#10;Fourth level&#13;&#10;Fifth level">
            <a:extLst>
              <a:ext uri="{FF2B5EF4-FFF2-40B4-BE49-F238E27FC236}">
                <a16:creationId xmlns:a16="http://schemas.microsoft.com/office/drawing/2014/main" id="{69AF566C-2B7B-8EBF-F799-6CD7985BE499}"/>
              </a:ext>
            </a:extLst>
          </p:cNvPr>
          <p:cNvSpPr>
            <a:spLocks noGrp="1" noChangeArrowheads="1"/>
          </p:cNvSpPr>
          <p:nvPr>
            <p:ph type="body" idx="1"/>
          </p:nvPr>
        </p:nvSpPr>
        <p:spPr/>
        <p:txBody>
          <a:bodyPr/>
          <a:lstStyle/>
          <a:p>
            <a:r>
              <a:rPr lang="en-US" altLang="en-US" sz="2800"/>
              <a:t>The first step is the development of the structural dimensions. This step corresponds very closely to what we normally do in a relational database. </a:t>
            </a:r>
          </a:p>
          <a:p>
            <a:r>
              <a:rPr lang="en-US" altLang="en-US" sz="2800"/>
              <a:t>The star architecture that we will develop here depends upon taking the central intersection entities as the fact tables and building the foreign key =&gt; primary key relations as dimensions.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52CC25-0DCB-D44C-E461-B47611B21C79}"/>
              </a:ext>
            </a:extLst>
          </p:cNvPr>
          <p:cNvSpPr>
            <a:spLocks noGrp="1" noChangeArrowheads="1"/>
          </p:cNvSpPr>
          <p:nvPr>
            <p:ph type="title"/>
          </p:nvPr>
        </p:nvSpPr>
        <p:spPr/>
        <p:txBody>
          <a:bodyPr/>
          <a:lstStyle/>
          <a:p>
            <a:r>
              <a:rPr lang="en-US" altLang="en-US"/>
              <a:t>Steps in dimensional modeling</a:t>
            </a:r>
          </a:p>
        </p:txBody>
      </p:sp>
      <p:sp>
        <p:nvSpPr>
          <p:cNvPr id="26627" name="Rectangle 3" descr="Rectangle: Click to edit Master text styles&#13;&#10;Second level&#13;&#10;Third level&#13;&#10;Fourth level&#13;&#10;Fifth level">
            <a:extLst>
              <a:ext uri="{FF2B5EF4-FFF2-40B4-BE49-F238E27FC236}">
                <a16:creationId xmlns:a16="http://schemas.microsoft.com/office/drawing/2014/main" id="{A3A1EC64-94D2-1DDB-E173-D81B696D8689}"/>
              </a:ext>
            </a:extLst>
          </p:cNvPr>
          <p:cNvSpPr>
            <a:spLocks noGrp="1" noChangeArrowheads="1"/>
          </p:cNvSpPr>
          <p:nvPr>
            <p:ph type="body" idx="1"/>
          </p:nvPr>
        </p:nvSpPr>
        <p:spPr/>
        <p:txBody>
          <a:bodyPr/>
          <a:lstStyle/>
          <a:p>
            <a:r>
              <a:rPr lang="en-US" altLang="en-US" sz="2400"/>
              <a:t>Select an associative entity for a fact table</a:t>
            </a:r>
          </a:p>
          <a:p>
            <a:r>
              <a:rPr lang="en-US" altLang="en-US" sz="2400"/>
              <a:t>Determine granularity</a:t>
            </a:r>
          </a:p>
          <a:p>
            <a:r>
              <a:rPr lang="en-US" altLang="en-US" sz="2400"/>
              <a:t>Replace operational keys with surrogate keys</a:t>
            </a:r>
          </a:p>
          <a:p>
            <a:r>
              <a:rPr lang="en-US" altLang="en-US" sz="2400"/>
              <a:t>Promote the keys from all hierarchies to the fact table</a:t>
            </a:r>
          </a:p>
          <a:p>
            <a:r>
              <a:rPr lang="en-US" altLang="en-US" sz="2400"/>
              <a:t>Add date dimension</a:t>
            </a:r>
          </a:p>
          <a:p>
            <a:r>
              <a:rPr lang="en-US" altLang="en-US" sz="2400"/>
              <a:t>Split all compound attributes</a:t>
            </a:r>
          </a:p>
          <a:p>
            <a:r>
              <a:rPr lang="en-US" altLang="en-US" sz="2400"/>
              <a:t>Add necessary categorical dimensions</a:t>
            </a:r>
          </a:p>
          <a:p>
            <a:r>
              <a:rPr lang="en-US" altLang="en-US" sz="2400"/>
              <a:t>Fact (varies with time) / Attribute (constant)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a:extLst>
              <a:ext uri="{FF2B5EF4-FFF2-40B4-BE49-F238E27FC236}">
                <a16:creationId xmlns:a16="http://schemas.microsoft.com/office/drawing/2014/main" id="{C7838FFB-D0E3-4F54-0505-5BFDAF163510}"/>
              </a:ext>
            </a:extLst>
          </p:cNvPr>
          <p:cNvSpPr>
            <a:spLocks noGrp="1" noChangeArrowheads="1"/>
          </p:cNvSpPr>
          <p:nvPr>
            <p:ph type="title"/>
          </p:nvPr>
        </p:nvSpPr>
        <p:spPr>
          <a:xfrm>
            <a:off x="609600" y="304800"/>
            <a:ext cx="7772400" cy="838200"/>
          </a:xfrm>
        </p:spPr>
        <p:txBody>
          <a:bodyPr/>
          <a:lstStyle/>
          <a:p>
            <a:r>
              <a:rPr lang="en-US" altLang="en-US" sz="4000" dirty="0"/>
              <a:t>What is a Dimensional Modeling</a:t>
            </a:r>
          </a:p>
        </p:txBody>
      </p:sp>
      <p:sp>
        <p:nvSpPr>
          <p:cNvPr id="36867" name="Rectangle 1027" descr="Rectangle: Click to edit Master text styles&#13;&#10;Second level&#13;&#10;Third level&#13;&#10;Fourth level&#13;&#10;Fifth level">
            <a:extLst>
              <a:ext uri="{FF2B5EF4-FFF2-40B4-BE49-F238E27FC236}">
                <a16:creationId xmlns:a16="http://schemas.microsoft.com/office/drawing/2014/main" id="{C422991A-F79D-43E6-70C5-9019413B1084}"/>
              </a:ext>
            </a:extLst>
          </p:cNvPr>
          <p:cNvSpPr>
            <a:spLocks noGrp="1" noChangeArrowheads="1"/>
          </p:cNvSpPr>
          <p:nvPr>
            <p:ph type="body" idx="1"/>
          </p:nvPr>
        </p:nvSpPr>
        <p:spPr>
          <a:xfrm>
            <a:off x="838200" y="1905000"/>
            <a:ext cx="7315200" cy="4343400"/>
          </a:xfrm>
        </p:spPr>
        <p:txBody>
          <a:bodyPr/>
          <a:lstStyle/>
          <a:p>
            <a:pPr>
              <a:lnSpc>
                <a:spcPct val="90000"/>
              </a:lnSpc>
              <a:buFont typeface="Arial" panose="020B0604020202020204" pitchFamily="34" charset="0"/>
              <a:buChar char="•"/>
            </a:pPr>
            <a:r>
              <a:rPr lang="en-US" altLang="en-US" dirty="0">
                <a:highlight>
                  <a:srgbClr val="00FF00"/>
                </a:highlight>
              </a:rPr>
              <a:t>Dimensional modeling </a:t>
            </a:r>
            <a:r>
              <a:rPr lang="en-US" altLang="en-US" dirty="0"/>
              <a:t>is a data modeling technique that organizes data into </a:t>
            </a:r>
            <a:r>
              <a:rPr lang="en-US" altLang="en-US" b="1" dirty="0"/>
              <a:t>dimensions</a:t>
            </a:r>
            <a:r>
              <a:rPr lang="en-US" altLang="en-US" dirty="0"/>
              <a:t> and </a:t>
            </a:r>
            <a:r>
              <a:rPr lang="en-US" altLang="en-US" b="1" dirty="0"/>
              <a:t>facts</a:t>
            </a:r>
            <a:r>
              <a:rPr lang="en-US" altLang="en-US" dirty="0"/>
              <a:t> to describe and analyze entities in a data warehouse. </a:t>
            </a:r>
          </a:p>
          <a:p>
            <a:pPr marL="0" indent="0">
              <a:lnSpc>
                <a:spcPct val="90000"/>
              </a:lnSpc>
              <a:buNone/>
            </a:pPr>
            <a:endParaRPr lang="en-US" altLang="en-US" dirty="0"/>
          </a:p>
          <a:p>
            <a:pPr>
              <a:lnSpc>
                <a:spcPct val="90000"/>
              </a:lnSpc>
              <a:buFont typeface="Arial" panose="020B0604020202020204" pitchFamily="34" charset="0"/>
              <a:buChar char="•"/>
            </a:pPr>
            <a:r>
              <a:rPr lang="en-US" altLang="en-US" dirty="0"/>
              <a:t>This technique helps business's structure data for </a:t>
            </a:r>
            <a:r>
              <a:rPr lang="en-US" altLang="en-US" dirty="0">
                <a:highlight>
                  <a:srgbClr val="FFFF00"/>
                </a:highlight>
              </a:rPr>
              <a:t>reporting</a:t>
            </a:r>
            <a:r>
              <a:rPr lang="en-US" altLang="en-US" dirty="0"/>
              <a:t> and </a:t>
            </a:r>
            <a:r>
              <a:rPr lang="en-US" altLang="en-US" dirty="0">
                <a:highlight>
                  <a:srgbClr val="FFFF00"/>
                </a:highlight>
              </a:rPr>
              <a:t>analysis</a:t>
            </a:r>
            <a:r>
              <a:rPr lang="en-US" alt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8F5AB4C-3A87-16C9-B61B-E35EF35D638B}"/>
              </a:ext>
            </a:extLst>
          </p:cNvPr>
          <p:cNvSpPr>
            <a:spLocks noGrp="1" noChangeArrowheads="1"/>
          </p:cNvSpPr>
          <p:nvPr>
            <p:ph type="title"/>
          </p:nvPr>
        </p:nvSpPr>
        <p:spPr/>
        <p:txBody>
          <a:bodyPr/>
          <a:lstStyle/>
          <a:p>
            <a:r>
              <a:rPr lang="en-US" altLang="en-US"/>
              <a:t>Converting an E-R Diagram</a:t>
            </a:r>
          </a:p>
        </p:txBody>
      </p:sp>
      <p:sp>
        <p:nvSpPr>
          <p:cNvPr id="51203" name="Rectangle 3" descr="Rectangle: Click to edit Master text styles&#13;&#10;Second level&#13;&#10;Third level&#13;&#10;Fourth level&#13;&#10;Fifth level">
            <a:extLst>
              <a:ext uri="{FF2B5EF4-FFF2-40B4-BE49-F238E27FC236}">
                <a16:creationId xmlns:a16="http://schemas.microsoft.com/office/drawing/2014/main" id="{2AAB6876-BF8F-E454-3B4B-46DB6E887A46}"/>
              </a:ext>
            </a:extLst>
          </p:cNvPr>
          <p:cNvSpPr>
            <a:spLocks noGrp="1" noChangeArrowheads="1"/>
          </p:cNvSpPr>
          <p:nvPr>
            <p:ph type="body" idx="1"/>
          </p:nvPr>
        </p:nvSpPr>
        <p:spPr/>
        <p:txBody>
          <a:bodyPr/>
          <a:lstStyle/>
          <a:p>
            <a:pPr>
              <a:lnSpc>
                <a:spcPct val="90000"/>
              </a:lnSpc>
            </a:pPr>
            <a:r>
              <a:rPr lang="en-US" altLang="en-US" sz="2800"/>
              <a:t>Determine the purpose of the mart</a:t>
            </a:r>
          </a:p>
          <a:p>
            <a:pPr>
              <a:lnSpc>
                <a:spcPct val="90000"/>
              </a:lnSpc>
            </a:pPr>
            <a:r>
              <a:rPr lang="en-US" altLang="en-US" sz="2800"/>
              <a:t>Identify an association table as the central fact table</a:t>
            </a:r>
          </a:p>
          <a:p>
            <a:pPr>
              <a:lnSpc>
                <a:spcPct val="90000"/>
              </a:lnSpc>
            </a:pPr>
            <a:r>
              <a:rPr lang="en-US" altLang="en-US" sz="2800"/>
              <a:t>Determine facts to be included</a:t>
            </a:r>
          </a:p>
          <a:p>
            <a:pPr>
              <a:lnSpc>
                <a:spcPct val="90000"/>
              </a:lnSpc>
            </a:pPr>
            <a:r>
              <a:rPr lang="en-US" altLang="en-US" sz="2800"/>
              <a:t>Replace all keys with surrogate keys</a:t>
            </a:r>
          </a:p>
          <a:p>
            <a:pPr>
              <a:lnSpc>
                <a:spcPct val="90000"/>
              </a:lnSpc>
            </a:pPr>
            <a:r>
              <a:rPr lang="en-US" altLang="en-US" sz="2800"/>
              <a:t>Promote foreign keys in related tables to the fact table</a:t>
            </a:r>
          </a:p>
          <a:p>
            <a:pPr>
              <a:lnSpc>
                <a:spcPct val="90000"/>
              </a:lnSpc>
            </a:pPr>
            <a:r>
              <a:rPr lang="en-US" altLang="en-US" sz="2800"/>
              <a:t>Add time dimension</a:t>
            </a:r>
          </a:p>
          <a:p>
            <a:pPr>
              <a:lnSpc>
                <a:spcPct val="90000"/>
              </a:lnSpc>
            </a:pPr>
            <a:r>
              <a:rPr lang="en-US" altLang="en-US" sz="2800"/>
              <a:t>Refine the dimension tables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181A866-CD87-2C3D-D205-6E855A1BE11A}"/>
              </a:ext>
            </a:extLst>
          </p:cNvPr>
          <p:cNvSpPr>
            <a:spLocks noGrp="1" noChangeArrowheads="1"/>
          </p:cNvSpPr>
          <p:nvPr>
            <p:ph type="title"/>
          </p:nvPr>
        </p:nvSpPr>
        <p:spPr/>
        <p:txBody>
          <a:bodyPr/>
          <a:lstStyle/>
          <a:p>
            <a:r>
              <a:rPr lang="en-US" altLang="en-US"/>
              <a:t>Choosing the Mart</a:t>
            </a:r>
          </a:p>
        </p:txBody>
      </p:sp>
      <p:sp>
        <p:nvSpPr>
          <p:cNvPr id="46083" name="Rectangle 3" descr="Rectangle: Click to edit Master text styles&#13;&#10;Second level&#13;&#10;Third level&#13;&#10;Fourth level&#13;&#10;Fifth level">
            <a:extLst>
              <a:ext uri="{FF2B5EF4-FFF2-40B4-BE49-F238E27FC236}">
                <a16:creationId xmlns:a16="http://schemas.microsoft.com/office/drawing/2014/main" id="{10873257-469F-F253-9980-93291554B0E6}"/>
              </a:ext>
            </a:extLst>
          </p:cNvPr>
          <p:cNvSpPr>
            <a:spLocks noGrp="1" noChangeArrowheads="1"/>
          </p:cNvSpPr>
          <p:nvPr>
            <p:ph type="body" idx="1"/>
          </p:nvPr>
        </p:nvSpPr>
        <p:spPr/>
        <p:txBody>
          <a:bodyPr/>
          <a:lstStyle/>
          <a:p>
            <a:r>
              <a:rPr lang="en-US" altLang="en-US"/>
              <a:t>A set of related fact and dimension tables</a:t>
            </a:r>
          </a:p>
          <a:p>
            <a:r>
              <a:rPr lang="en-US" altLang="en-US"/>
              <a:t>Single source or multiple source</a:t>
            </a:r>
          </a:p>
          <a:p>
            <a:r>
              <a:rPr lang="en-US" altLang="en-US"/>
              <a:t>Conformed dimensions</a:t>
            </a:r>
          </a:p>
          <a:p>
            <a:r>
              <a:rPr lang="en-US" altLang="en-US"/>
              <a:t>Typically have a fact table for each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BD08BDA-69FA-1FD5-8A36-F07A0EEFA3B6}"/>
              </a:ext>
            </a:extLst>
          </p:cNvPr>
          <p:cNvSpPr>
            <a:spLocks noGrp="1" noChangeArrowheads="1"/>
          </p:cNvSpPr>
          <p:nvPr>
            <p:ph type="title"/>
          </p:nvPr>
        </p:nvSpPr>
        <p:spPr/>
        <p:txBody>
          <a:bodyPr/>
          <a:lstStyle/>
          <a:p>
            <a:r>
              <a:rPr lang="en-US" altLang="en-US"/>
              <a:t>Fact Tables</a:t>
            </a:r>
          </a:p>
        </p:txBody>
      </p:sp>
      <p:sp>
        <p:nvSpPr>
          <p:cNvPr id="47107" name="Rectangle 3" descr="Rectangle: Click to edit Master text styles&#13;&#10;Second level&#13;&#10;Third level&#13;&#10;Fourth level&#13;&#10;Fifth level">
            <a:extLst>
              <a:ext uri="{FF2B5EF4-FFF2-40B4-BE49-F238E27FC236}">
                <a16:creationId xmlns:a16="http://schemas.microsoft.com/office/drawing/2014/main" id="{5D4B34C5-1794-B6BE-1817-896D6A973243}"/>
              </a:ext>
            </a:extLst>
          </p:cNvPr>
          <p:cNvSpPr>
            <a:spLocks noGrp="1" noChangeArrowheads="1"/>
          </p:cNvSpPr>
          <p:nvPr>
            <p:ph type="body" idx="1"/>
          </p:nvPr>
        </p:nvSpPr>
        <p:spPr/>
        <p:txBody>
          <a:bodyPr/>
          <a:lstStyle/>
          <a:p>
            <a:pPr>
              <a:lnSpc>
                <a:spcPct val="90000"/>
              </a:lnSpc>
              <a:buFont typeface="Wingdings" pitchFamily="2" charset="2"/>
              <a:buNone/>
            </a:pPr>
            <a:r>
              <a:rPr lang="en-US" altLang="en-US"/>
              <a:t>	Represent a process or reporting environment that is of value to the organization</a:t>
            </a:r>
          </a:p>
          <a:p>
            <a:pPr>
              <a:lnSpc>
                <a:spcPct val="90000"/>
              </a:lnSpc>
            </a:pPr>
            <a:r>
              <a:rPr lang="en-US" altLang="en-US"/>
              <a:t>It is important to determine the identity of the fact table and specify exactly what it represents.</a:t>
            </a:r>
          </a:p>
          <a:p>
            <a:pPr>
              <a:lnSpc>
                <a:spcPct val="90000"/>
              </a:lnSpc>
            </a:pPr>
            <a:r>
              <a:rPr lang="en-US" altLang="en-US"/>
              <a:t>Typically correspond to an associative entity in the E-R model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21605B4-1F0B-0018-0539-A56B71AA032F}"/>
              </a:ext>
            </a:extLst>
          </p:cNvPr>
          <p:cNvSpPr>
            <a:spLocks noGrp="1" noChangeArrowheads="1"/>
          </p:cNvSpPr>
          <p:nvPr>
            <p:ph type="title"/>
          </p:nvPr>
        </p:nvSpPr>
        <p:spPr/>
        <p:txBody>
          <a:bodyPr/>
          <a:lstStyle/>
          <a:p>
            <a:r>
              <a:rPr lang="en-US" altLang="en-US"/>
              <a:t>Grain (unit of analysis)</a:t>
            </a:r>
          </a:p>
        </p:txBody>
      </p:sp>
      <p:sp>
        <p:nvSpPr>
          <p:cNvPr id="48131" name="Rectangle 3" descr="Rectangle: Click to edit Master text styles&#13;&#10;Second level&#13;&#10;Third level&#13;&#10;Fourth level&#13;&#10;Fifth level">
            <a:extLst>
              <a:ext uri="{FF2B5EF4-FFF2-40B4-BE49-F238E27FC236}">
                <a16:creationId xmlns:a16="http://schemas.microsoft.com/office/drawing/2014/main" id="{BD2CF2B2-CCBC-036D-93A5-EA97B62F615B}"/>
              </a:ext>
            </a:extLst>
          </p:cNvPr>
          <p:cNvSpPr>
            <a:spLocks noGrp="1" noChangeArrowheads="1"/>
          </p:cNvSpPr>
          <p:nvPr>
            <p:ph type="body" idx="1"/>
          </p:nvPr>
        </p:nvSpPr>
        <p:spPr/>
        <p:txBody>
          <a:bodyPr/>
          <a:lstStyle/>
          <a:p>
            <a:pPr>
              <a:lnSpc>
                <a:spcPct val="90000"/>
              </a:lnSpc>
              <a:buFont typeface="Wingdings" pitchFamily="2" charset="2"/>
              <a:buNone/>
            </a:pPr>
            <a:r>
              <a:rPr lang="en-US" altLang="en-US"/>
              <a:t>	The grain determines what each fact record represents: the level of detail.</a:t>
            </a:r>
          </a:p>
          <a:p>
            <a:pPr>
              <a:lnSpc>
                <a:spcPct val="90000"/>
              </a:lnSpc>
            </a:pPr>
            <a:r>
              <a:rPr lang="en-US" altLang="en-US"/>
              <a:t>For example</a:t>
            </a:r>
          </a:p>
          <a:p>
            <a:pPr lvl="1">
              <a:lnSpc>
                <a:spcPct val="90000"/>
              </a:lnSpc>
            </a:pPr>
            <a:r>
              <a:rPr lang="en-US" altLang="en-US"/>
              <a:t>Individual transactions</a:t>
            </a:r>
          </a:p>
          <a:p>
            <a:pPr lvl="1">
              <a:lnSpc>
                <a:spcPct val="90000"/>
              </a:lnSpc>
            </a:pPr>
            <a:r>
              <a:rPr lang="en-US" altLang="en-US"/>
              <a:t>Snapshots (points in time)</a:t>
            </a:r>
          </a:p>
          <a:p>
            <a:pPr lvl="1">
              <a:lnSpc>
                <a:spcPct val="90000"/>
              </a:lnSpc>
            </a:pPr>
            <a:r>
              <a:rPr lang="en-US" altLang="en-US"/>
              <a:t>Line items on a document</a:t>
            </a:r>
          </a:p>
          <a:p>
            <a:pPr>
              <a:lnSpc>
                <a:spcPct val="90000"/>
              </a:lnSpc>
            </a:pPr>
            <a:r>
              <a:rPr lang="en-US" altLang="en-US"/>
              <a:t>Generally better to focus on the smallest grain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344B73D-CD60-6173-77FA-67557F7A94F4}"/>
              </a:ext>
            </a:extLst>
          </p:cNvPr>
          <p:cNvSpPr>
            <a:spLocks noGrp="1" noChangeArrowheads="1"/>
          </p:cNvSpPr>
          <p:nvPr>
            <p:ph type="title"/>
          </p:nvPr>
        </p:nvSpPr>
        <p:spPr/>
        <p:txBody>
          <a:bodyPr/>
          <a:lstStyle/>
          <a:p>
            <a:r>
              <a:rPr lang="en-US" altLang="en-US"/>
              <a:t>Facts</a:t>
            </a:r>
          </a:p>
        </p:txBody>
      </p:sp>
      <p:sp>
        <p:nvSpPr>
          <p:cNvPr id="50179" name="Rectangle 3" descr="Rectangle: Click to edit Master text styles&#13;&#10;Second level&#13;&#10;Third level&#13;&#10;Fourth level&#13;&#10;Fifth level">
            <a:extLst>
              <a:ext uri="{FF2B5EF4-FFF2-40B4-BE49-F238E27FC236}">
                <a16:creationId xmlns:a16="http://schemas.microsoft.com/office/drawing/2014/main" id="{1CBB9C55-5882-25DF-0ECE-6C1EC1A64A35}"/>
              </a:ext>
            </a:extLst>
          </p:cNvPr>
          <p:cNvSpPr>
            <a:spLocks noGrp="1" noChangeArrowheads="1"/>
          </p:cNvSpPr>
          <p:nvPr>
            <p:ph type="body" idx="1"/>
          </p:nvPr>
        </p:nvSpPr>
        <p:spPr/>
        <p:txBody>
          <a:bodyPr/>
          <a:lstStyle/>
          <a:p>
            <a:pPr>
              <a:buFont typeface="Wingdings" pitchFamily="2" charset="2"/>
              <a:buNone/>
            </a:pPr>
            <a:r>
              <a:rPr lang="en-US" altLang="en-US"/>
              <a:t>Measurements associated with fact table records at fact table granularity </a:t>
            </a:r>
          </a:p>
          <a:p>
            <a:r>
              <a:rPr lang="en-US" altLang="en-US"/>
              <a:t>Normally numeric and additive</a:t>
            </a:r>
          </a:p>
          <a:p>
            <a:r>
              <a:rPr lang="en-US" altLang="en-US"/>
              <a:t>Non-key attributes in the fact table</a:t>
            </a:r>
          </a:p>
          <a:p>
            <a:pPr lvl="1">
              <a:buFont typeface="Wingdings" pitchFamily="2" charset="2"/>
              <a:buNone/>
            </a:pPr>
            <a:r>
              <a:rPr lang="en-US" altLang="en-US"/>
              <a:t>	Attributes in dimension tables are constants. Facts vary with the granularity of the fact table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DBF80AF-409C-27F6-3440-0D1AE00D3414}"/>
              </a:ext>
            </a:extLst>
          </p:cNvPr>
          <p:cNvSpPr>
            <a:spLocks noGrp="1" noChangeArrowheads="1"/>
          </p:cNvSpPr>
          <p:nvPr>
            <p:ph type="title"/>
          </p:nvPr>
        </p:nvSpPr>
        <p:spPr/>
        <p:txBody>
          <a:bodyPr/>
          <a:lstStyle/>
          <a:p>
            <a:r>
              <a:rPr lang="en-US" altLang="en-US"/>
              <a:t>Dimensions</a:t>
            </a:r>
          </a:p>
        </p:txBody>
      </p:sp>
      <p:sp>
        <p:nvSpPr>
          <p:cNvPr id="49155" name="Rectangle 3" descr="Rectangle: Click to edit Master text styles&#13;&#10;Second level&#13;&#10;Third level&#13;&#10;Fourth level&#13;&#10;Fifth level">
            <a:extLst>
              <a:ext uri="{FF2B5EF4-FFF2-40B4-BE49-F238E27FC236}">
                <a16:creationId xmlns:a16="http://schemas.microsoft.com/office/drawing/2014/main" id="{A5977D8E-7001-D952-9E69-B5F93C6CEA42}"/>
              </a:ext>
            </a:extLst>
          </p:cNvPr>
          <p:cNvSpPr>
            <a:spLocks noGrp="1" noChangeArrowheads="1"/>
          </p:cNvSpPr>
          <p:nvPr>
            <p:ph type="body" idx="1"/>
          </p:nvPr>
        </p:nvSpPr>
        <p:spPr/>
        <p:txBody>
          <a:bodyPr/>
          <a:lstStyle/>
          <a:p>
            <a:pPr>
              <a:buFont typeface="Wingdings" pitchFamily="2" charset="2"/>
              <a:buNone/>
            </a:pPr>
            <a:r>
              <a:rPr lang="en-US" altLang="en-US" sz="2800"/>
              <a:t>A table (or hierarchy of tables) connected with the fact table with keys and foreign keys</a:t>
            </a:r>
          </a:p>
          <a:p>
            <a:r>
              <a:rPr lang="en-US" altLang="en-US" sz="2800"/>
              <a:t>Preferably single valued for each fact record (1:m)</a:t>
            </a:r>
          </a:p>
          <a:p>
            <a:r>
              <a:rPr lang="en-US" altLang="en-US" sz="2800"/>
              <a:t>Connected with surrogate (generated) keys, not operational keys</a:t>
            </a:r>
          </a:p>
          <a:p>
            <a:r>
              <a:rPr lang="en-US" altLang="en-US" sz="2800"/>
              <a:t>Dimension tables contain text or numeric attributes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47EDFC6-4C1F-3CF4-B9E0-CB716EF22A54}"/>
              </a:ext>
            </a:extLst>
          </p:cNvPr>
          <p:cNvSpPr>
            <a:spLocks noChangeArrowheads="1"/>
          </p:cNvSpPr>
          <p:nvPr/>
        </p:nvSpPr>
        <p:spPr bwMode="auto">
          <a:xfrm>
            <a:off x="152400" y="304800"/>
            <a:ext cx="8763000" cy="632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54275" name="Text Box 3">
            <a:extLst>
              <a:ext uri="{FF2B5EF4-FFF2-40B4-BE49-F238E27FC236}">
                <a16:creationId xmlns:a16="http://schemas.microsoft.com/office/drawing/2014/main" id="{8E0AA9F8-1A3F-AB66-1602-5F6EACE260C1}"/>
              </a:ext>
            </a:extLst>
          </p:cNvPr>
          <p:cNvSpPr txBox="1">
            <a:spLocks noChangeArrowheads="1"/>
          </p:cNvSpPr>
          <p:nvPr/>
        </p:nvSpPr>
        <p:spPr bwMode="auto">
          <a:xfrm>
            <a:off x="3124200" y="2438400"/>
            <a:ext cx="243840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ORDER</a:t>
            </a:r>
          </a:p>
          <a:p>
            <a:r>
              <a:rPr lang="en-US" altLang="en-US" sz="1800">
                <a:latin typeface="Arial" panose="020B0604020202020204" pitchFamily="34" charset="0"/>
              </a:rPr>
              <a:t>order_num (PK)</a:t>
            </a:r>
          </a:p>
          <a:p>
            <a:r>
              <a:rPr lang="en-US" altLang="en-US" sz="1800">
                <a:latin typeface="Arial" panose="020B0604020202020204" pitchFamily="34" charset="0"/>
              </a:rPr>
              <a:t>customer_ID (FK)</a:t>
            </a:r>
          </a:p>
          <a:p>
            <a:r>
              <a:rPr lang="en-US" altLang="en-US" sz="1800">
                <a:latin typeface="Arial" panose="020B0604020202020204" pitchFamily="34" charset="0"/>
              </a:rPr>
              <a:t>store_ID (FK)</a:t>
            </a:r>
          </a:p>
          <a:p>
            <a:r>
              <a:rPr lang="en-US" altLang="en-US" sz="1800">
                <a:latin typeface="Arial" panose="020B0604020202020204" pitchFamily="34" charset="0"/>
              </a:rPr>
              <a:t>clerk_ID (FK)</a:t>
            </a:r>
          </a:p>
          <a:p>
            <a:r>
              <a:rPr lang="en-US" altLang="en-US" sz="1800">
                <a:latin typeface="Arial" panose="020B0604020202020204" pitchFamily="34" charset="0"/>
              </a:rPr>
              <a:t>date</a:t>
            </a:r>
          </a:p>
        </p:txBody>
      </p:sp>
      <p:sp>
        <p:nvSpPr>
          <p:cNvPr id="54276" name="Text Box 4">
            <a:extLst>
              <a:ext uri="{FF2B5EF4-FFF2-40B4-BE49-F238E27FC236}">
                <a16:creationId xmlns:a16="http://schemas.microsoft.com/office/drawing/2014/main" id="{5ABA6F74-5545-BF53-95DE-D42C778631C0}"/>
              </a:ext>
            </a:extLst>
          </p:cNvPr>
          <p:cNvSpPr txBox="1">
            <a:spLocks noChangeArrowheads="1"/>
          </p:cNvSpPr>
          <p:nvPr/>
        </p:nvSpPr>
        <p:spPr bwMode="auto">
          <a:xfrm>
            <a:off x="533400" y="2743200"/>
            <a:ext cx="198120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STORE</a:t>
            </a:r>
          </a:p>
          <a:p>
            <a:r>
              <a:rPr lang="en-US" altLang="en-US" sz="1800">
                <a:latin typeface="Arial" panose="020B0604020202020204" pitchFamily="34" charset="0"/>
              </a:rPr>
              <a:t>store_ID (PK)</a:t>
            </a:r>
          </a:p>
          <a:p>
            <a:r>
              <a:rPr lang="en-US" altLang="en-US" sz="1800">
                <a:latin typeface="Arial" panose="020B0604020202020204" pitchFamily="34" charset="0"/>
              </a:rPr>
              <a:t>store_name</a:t>
            </a:r>
          </a:p>
          <a:p>
            <a:r>
              <a:rPr lang="en-US" altLang="en-US" sz="1800">
                <a:latin typeface="Arial" panose="020B0604020202020204" pitchFamily="34" charset="0"/>
              </a:rPr>
              <a:t>address</a:t>
            </a:r>
          </a:p>
          <a:p>
            <a:r>
              <a:rPr lang="en-US" altLang="en-US" sz="1800">
                <a:latin typeface="Arial" panose="020B0604020202020204" pitchFamily="34" charset="0"/>
              </a:rPr>
              <a:t>district</a:t>
            </a:r>
          </a:p>
          <a:p>
            <a:r>
              <a:rPr lang="en-US" altLang="en-US" sz="1800">
                <a:latin typeface="Arial" panose="020B0604020202020204" pitchFamily="34" charset="0"/>
              </a:rPr>
              <a:t>floor_type</a:t>
            </a:r>
          </a:p>
        </p:txBody>
      </p:sp>
      <p:sp>
        <p:nvSpPr>
          <p:cNvPr id="54277" name="Text Box 5">
            <a:extLst>
              <a:ext uri="{FF2B5EF4-FFF2-40B4-BE49-F238E27FC236}">
                <a16:creationId xmlns:a16="http://schemas.microsoft.com/office/drawing/2014/main" id="{44ED620F-5C3D-0FCF-D03F-2C449D3D7966}"/>
              </a:ext>
            </a:extLst>
          </p:cNvPr>
          <p:cNvSpPr txBox="1">
            <a:spLocks noChangeArrowheads="1"/>
          </p:cNvSpPr>
          <p:nvPr/>
        </p:nvSpPr>
        <p:spPr bwMode="auto">
          <a:xfrm>
            <a:off x="533400" y="4724400"/>
            <a:ext cx="198120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CLERK</a:t>
            </a:r>
          </a:p>
          <a:p>
            <a:r>
              <a:rPr lang="en-US" altLang="en-US" sz="1800">
                <a:latin typeface="Arial" panose="020B0604020202020204" pitchFamily="34" charset="0"/>
              </a:rPr>
              <a:t>clerk_id (PK)</a:t>
            </a:r>
          </a:p>
          <a:p>
            <a:r>
              <a:rPr lang="en-US" altLang="en-US" sz="1800">
                <a:latin typeface="Arial" panose="020B0604020202020204" pitchFamily="34" charset="0"/>
              </a:rPr>
              <a:t>clerk_name</a:t>
            </a:r>
          </a:p>
          <a:p>
            <a:r>
              <a:rPr lang="en-US" altLang="en-US" sz="1800">
                <a:latin typeface="Arial" panose="020B0604020202020204" pitchFamily="34" charset="0"/>
              </a:rPr>
              <a:t>clerk_grade</a:t>
            </a:r>
          </a:p>
        </p:txBody>
      </p:sp>
      <p:sp>
        <p:nvSpPr>
          <p:cNvPr id="54278" name="Text Box 6">
            <a:extLst>
              <a:ext uri="{FF2B5EF4-FFF2-40B4-BE49-F238E27FC236}">
                <a16:creationId xmlns:a16="http://schemas.microsoft.com/office/drawing/2014/main" id="{19CCD9AD-5484-D4AD-51CD-0344A0CCA6CF}"/>
              </a:ext>
            </a:extLst>
          </p:cNvPr>
          <p:cNvSpPr txBox="1">
            <a:spLocks noChangeArrowheads="1"/>
          </p:cNvSpPr>
          <p:nvPr/>
        </p:nvSpPr>
        <p:spPr bwMode="auto">
          <a:xfrm>
            <a:off x="6248400" y="457200"/>
            <a:ext cx="19812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PRODUCT</a:t>
            </a:r>
          </a:p>
          <a:p>
            <a:r>
              <a:rPr lang="en-US" altLang="en-US" sz="1800">
                <a:latin typeface="Arial" panose="020B0604020202020204" pitchFamily="34" charset="0"/>
              </a:rPr>
              <a:t>SKU (PK)</a:t>
            </a:r>
          </a:p>
          <a:p>
            <a:r>
              <a:rPr lang="en-US" altLang="en-US" sz="1800">
                <a:latin typeface="Arial" panose="020B0604020202020204" pitchFamily="34" charset="0"/>
              </a:rPr>
              <a:t>description</a:t>
            </a:r>
          </a:p>
          <a:p>
            <a:r>
              <a:rPr lang="en-US" altLang="en-US" sz="1800">
                <a:latin typeface="Arial" panose="020B0604020202020204" pitchFamily="34" charset="0"/>
              </a:rPr>
              <a:t>brand</a:t>
            </a:r>
          </a:p>
          <a:p>
            <a:r>
              <a:rPr lang="en-US" altLang="en-US" sz="1800">
                <a:latin typeface="Arial" panose="020B0604020202020204" pitchFamily="34" charset="0"/>
              </a:rPr>
              <a:t>category</a:t>
            </a:r>
          </a:p>
        </p:txBody>
      </p:sp>
      <p:sp>
        <p:nvSpPr>
          <p:cNvPr id="54279" name="Text Box 7">
            <a:extLst>
              <a:ext uri="{FF2B5EF4-FFF2-40B4-BE49-F238E27FC236}">
                <a16:creationId xmlns:a16="http://schemas.microsoft.com/office/drawing/2014/main" id="{66F745C3-CC79-6DE7-9877-FE07D178F265}"/>
              </a:ext>
            </a:extLst>
          </p:cNvPr>
          <p:cNvSpPr txBox="1">
            <a:spLocks noChangeArrowheads="1"/>
          </p:cNvSpPr>
          <p:nvPr/>
        </p:nvSpPr>
        <p:spPr bwMode="auto">
          <a:xfrm>
            <a:off x="304800" y="609600"/>
            <a:ext cx="220980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CUSTOMER</a:t>
            </a:r>
          </a:p>
          <a:p>
            <a:r>
              <a:rPr lang="en-US" altLang="en-US" sz="1800">
                <a:latin typeface="Arial" panose="020B0604020202020204" pitchFamily="34" charset="0"/>
              </a:rPr>
              <a:t>customer_ID (PK)</a:t>
            </a:r>
          </a:p>
          <a:p>
            <a:r>
              <a:rPr lang="en-US" altLang="en-US" sz="1800">
                <a:latin typeface="Arial" panose="020B0604020202020204" pitchFamily="34" charset="0"/>
              </a:rPr>
              <a:t>customer_name</a:t>
            </a:r>
          </a:p>
          <a:p>
            <a:r>
              <a:rPr lang="en-US" altLang="en-US" sz="1800">
                <a:latin typeface="Arial" panose="020B0604020202020204" pitchFamily="34" charset="0"/>
              </a:rPr>
              <a:t>purchase_profile</a:t>
            </a:r>
          </a:p>
          <a:p>
            <a:r>
              <a:rPr lang="en-US" altLang="en-US" sz="1800">
                <a:latin typeface="Arial" panose="020B0604020202020204" pitchFamily="34" charset="0"/>
              </a:rPr>
              <a:t>credit_profile</a:t>
            </a:r>
          </a:p>
          <a:p>
            <a:r>
              <a:rPr lang="en-US" altLang="en-US" sz="1800">
                <a:latin typeface="Arial" panose="020B0604020202020204" pitchFamily="34" charset="0"/>
              </a:rPr>
              <a:t>address</a:t>
            </a:r>
          </a:p>
        </p:txBody>
      </p:sp>
      <p:sp>
        <p:nvSpPr>
          <p:cNvPr id="54280" name="Text Box 8">
            <a:extLst>
              <a:ext uri="{FF2B5EF4-FFF2-40B4-BE49-F238E27FC236}">
                <a16:creationId xmlns:a16="http://schemas.microsoft.com/office/drawing/2014/main" id="{D5917D60-04CC-905F-3F38-D3C0F35E99AD}"/>
              </a:ext>
            </a:extLst>
          </p:cNvPr>
          <p:cNvSpPr txBox="1">
            <a:spLocks noChangeArrowheads="1"/>
          </p:cNvSpPr>
          <p:nvPr/>
        </p:nvSpPr>
        <p:spPr bwMode="auto">
          <a:xfrm>
            <a:off x="6096000" y="4724400"/>
            <a:ext cx="25146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PROMOTION</a:t>
            </a:r>
          </a:p>
          <a:p>
            <a:r>
              <a:rPr lang="en-US" altLang="en-US" sz="1800">
                <a:latin typeface="Arial" panose="020B0604020202020204" pitchFamily="34" charset="0"/>
              </a:rPr>
              <a:t>promotion_NUM (PK)</a:t>
            </a:r>
          </a:p>
          <a:p>
            <a:r>
              <a:rPr lang="en-US" altLang="en-US" sz="1800">
                <a:latin typeface="Arial" panose="020B0604020202020204" pitchFamily="34" charset="0"/>
              </a:rPr>
              <a:t>promotion_name</a:t>
            </a:r>
          </a:p>
          <a:p>
            <a:r>
              <a:rPr lang="en-US" altLang="en-US" sz="1800">
                <a:latin typeface="Arial" panose="020B0604020202020204" pitchFamily="34" charset="0"/>
              </a:rPr>
              <a:t>price_type</a:t>
            </a:r>
          </a:p>
          <a:p>
            <a:r>
              <a:rPr lang="en-US" altLang="en-US" sz="1800">
                <a:latin typeface="Arial" panose="020B0604020202020204" pitchFamily="34" charset="0"/>
              </a:rPr>
              <a:t>ad_type</a:t>
            </a:r>
          </a:p>
        </p:txBody>
      </p:sp>
      <p:sp>
        <p:nvSpPr>
          <p:cNvPr id="54281" name="Text Box 9">
            <a:extLst>
              <a:ext uri="{FF2B5EF4-FFF2-40B4-BE49-F238E27FC236}">
                <a16:creationId xmlns:a16="http://schemas.microsoft.com/office/drawing/2014/main" id="{52BD6123-D258-73CC-FD65-06027C9DC3CD}"/>
              </a:ext>
            </a:extLst>
          </p:cNvPr>
          <p:cNvSpPr txBox="1">
            <a:spLocks noChangeArrowheads="1"/>
          </p:cNvSpPr>
          <p:nvPr/>
        </p:nvSpPr>
        <p:spPr bwMode="auto">
          <a:xfrm>
            <a:off x="5943600" y="2362200"/>
            <a:ext cx="24384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ORDER-LINE</a:t>
            </a:r>
          </a:p>
          <a:p>
            <a:r>
              <a:rPr lang="en-US" altLang="en-US" sz="1800">
                <a:latin typeface="Arial" panose="020B0604020202020204" pitchFamily="34" charset="0"/>
              </a:rPr>
              <a:t>order_num (PK) (FK)</a:t>
            </a:r>
          </a:p>
          <a:p>
            <a:r>
              <a:rPr lang="en-US" altLang="en-US" sz="1800">
                <a:latin typeface="Arial" panose="020B0604020202020204" pitchFamily="34" charset="0"/>
              </a:rPr>
              <a:t>SKU (PK) (FK)</a:t>
            </a:r>
          </a:p>
          <a:p>
            <a:r>
              <a:rPr lang="en-US" altLang="en-US" sz="1800">
                <a:latin typeface="Arial" panose="020B0604020202020204" pitchFamily="34" charset="0"/>
              </a:rPr>
              <a:t>promotion_key (FK)</a:t>
            </a:r>
          </a:p>
          <a:p>
            <a:r>
              <a:rPr lang="en-US" altLang="en-US" sz="1800">
                <a:latin typeface="Arial" panose="020B0604020202020204" pitchFamily="34" charset="0"/>
              </a:rPr>
              <a:t>dollars_sold</a:t>
            </a:r>
          </a:p>
          <a:p>
            <a:r>
              <a:rPr lang="en-US" altLang="en-US" sz="1800">
                <a:latin typeface="Arial" panose="020B0604020202020204" pitchFamily="34" charset="0"/>
              </a:rPr>
              <a:t>units_sold</a:t>
            </a:r>
          </a:p>
          <a:p>
            <a:r>
              <a:rPr lang="en-US" altLang="en-US" sz="1800">
                <a:latin typeface="Arial" panose="020B0604020202020204" pitchFamily="34" charset="0"/>
              </a:rPr>
              <a:t>dollars_cost</a:t>
            </a:r>
          </a:p>
        </p:txBody>
      </p:sp>
      <p:sp>
        <p:nvSpPr>
          <p:cNvPr id="54282" name="Line 10">
            <a:extLst>
              <a:ext uri="{FF2B5EF4-FFF2-40B4-BE49-F238E27FC236}">
                <a16:creationId xmlns:a16="http://schemas.microsoft.com/office/drawing/2014/main" id="{5AB44EE6-ADF7-BBCB-91C9-3BE965BB716C}"/>
              </a:ext>
            </a:extLst>
          </p:cNvPr>
          <p:cNvSpPr>
            <a:spLocks noChangeShapeType="1"/>
          </p:cNvSpPr>
          <p:nvPr/>
        </p:nvSpPr>
        <p:spPr bwMode="auto">
          <a:xfrm>
            <a:off x="2514600" y="1447800"/>
            <a:ext cx="609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283" name="Line 11">
            <a:extLst>
              <a:ext uri="{FF2B5EF4-FFF2-40B4-BE49-F238E27FC236}">
                <a16:creationId xmlns:a16="http://schemas.microsoft.com/office/drawing/2014/main" id="{43EB96BC-5A8D-D414-8AD5-0A8C9F3B1145}"/>
              </a:ext>
            </a:extLst>
          </p:cNvPr>
          <p:cNvSpPr>
            <a:spLocks noChangeShapeType="1"/>
          </p:cNvSpPr>
          <p:nvPr/>
        </p:nvSpPr>
        <p:spPr bwMode="auto">
          <a:xfrm>
            <a:off x="2514600" y="3200400"/>
            <a:ext cx="609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284" name="Line 12">
            <a:extLst>
              <a:ext uri="{FF2B5EF4-FFF2-40B4-BE49-F238E27FC236}">
                <a16:creationId xmlns:a16="http://schemas.microsoft.com/office/drawing/2014/main" id="{8CFD6156-0136-9F65-D8F9-A52D22A85F49}"/>
              </a:ext>
            </a:extLst>
          </p:cNvPr>
          <p:cNvSpPr>
            <a:spLocks noChangeShapeType="1"/>
          </p:cNvSpPr>
          <p:nvPr/>
        </p:nvSpPr>
        <p:spPr bwMode="auto">
          <a:xfrm flipV="1">
            <a:off x="2514600" y="3733800"/>
            <a:ext cx="6096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285" name="Line 13">
            <a:extLst>
              <a:ext uri="{FF2B5EF4-FFF2-40B4-BE49-F238E27FC236}">
                <a16:creationId xmlns:a16="http://schemas.microsoft.com/office/drawing/2014/main" id="{E0D86CD5-1836-9BEF-ADD3-1B87B643D196}"/>
              </a:ext>
            </a:extLst>
          </p:cNvPr>
          <p:cNvSpPr>
            <a:spLocks noChangeShapeType="1"/>
          </p:cNvSpPr>
          <p:nvPr/>
        </p:nvSpPr>
        <p:spPr bwMode="auto">
          <a:xfrm>
            <a:off x="5562600" y="32766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286" name="Line 14">
            <a:extLst>
              <a:ext uri="{FF2B5EF4-FFF2-40B4-BE49-F238E27FC236}">
                <a16:creationId xmlns:a16="http://schemas.microsoft.com/office/drawing/2014/main" id="{225EC2B4-FF99-C52E-3EA8-C8E44BE574A0}"/>
              </a:ext>
            </a:extLst>
          </p:cNvPr>
          <p:cNvSpPr>
            <a:spLocks noChangeShapeType="1"/>
          </p:cNvSpPr>
          <p:nvPr/>
        </p:nvSpPr>
        <p:spPr bwMode="auto">
          <a:xfrm>
            <a:off x="7162800" y="1981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287" name="Line 15">
            <a:extLst>
              <a:ext uri="{FF2B5EF4-FFF2-40B4-BE49-F238E27FC236}">
                <a16:creationId xmlns:a16="http://schemas.microsoft.com/office/drawing/2014/main" id="{D9B3CD65-8E09-7144-AF1C-5009CA59AC90}"/>
              </a:ext>
            </a:extLst>
          </p:cNvPr>
          <p:cNvSpPr>
            <a:spLocks noChangeShapeType="1"/>
          </p:cNvSpPr>
          <p:nvPr/>
        </p:nvSpPr>
        <p:spPr bwMode="auto">
          <a:xfrm flipV="1">
            <a:off x="7086600" y="4419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288" name="Text Box 16">
            <a:extLst>
              <a:ext uri="{FF2B5EF4-FFF2-40B4-BE49-F238E27FC236}">
                <a16:creationId xmlns:a16="http://schemas.microsoft.com/office/drawing/2014/main" id="{364CC93E-3774-BF77-D140-A44AC419CF10}"/>
              </a:ext>
            </a:extLst>
          </p:cNvPr>
          <p:cNvSpPr txBox="1">
            <a:spLocks noChangeArrowheads="1"/>
          </p:cNvSpPr>
          <p:nvPr/>
        </p:nvSpPr>
        <p:spPr bwMode="auto">
          <a:xfrm>
            <a:off x="3527425" y="830263"/>
            <a:ext cx="180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ERD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FF859DF-9362-484C-2EA5-CED46F435D3D}"/>
              </a:ext>
            </a:extLst>
          </p:cNvPr>
          <p:cNvSpPr>
            <a:spLocks noChangeArrowheads="1"/>
          </p:cNvSpPr>
          <p:nvPr/>
        </p:nvSpPr>
        <p:spPr bwMode="auto">
          <a:xfrm>
            <a:off x="228600" y="304800"/>
            <a:ext cx="8763000" cy="632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55299" name="Text Box 3">
            <a:extLst>
              <a:ext uri="{FF2B5EF4-FFF2-40B4-BE49-F238E27FC236}">
                <a16:creationId xmlns:a16="http://schemas.microsoft.com/office/drawing/2014/main" id="{3F8E07CE-AC6F-B1C6-CF05-B667A6BCE42A}"/>
              </a:ext>
            </a:extLst>
          </p:cNvPr>
          <p:cNvSpPr txBox="1">
            <a:spLocks noChangeArrowheads="1"/>
          </p:cNvSpPr>
          <p:nvPr/>
        </p:nvSpPr>
        <p:spPr bwMode="auto">
          <a:xfrm>
            <a:off x="304800" y="533400"/>
            <a:ext cx="19812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TIME</a:t>
            </a:r>
          </a:p>
          <a:p>
            <a:r>
              <a:rPr lang="en-US" altLang="en-US" sz="1800">
                <a:latin typeface="Arial" panose="020B0604020202020204" pitchFamily="34" charset="0"/>
              </a:rPr>
              <a:t>time_key (PK)</a:t>
            </a:r>
          </a:p>
          <a:p>
            <a:r>
              <a:rPr lang="en-US" altLang="en-US" sz="1800">
                <a:latin typeface="Arial" panose="020B0604020202020204" pitchFamily="34" charset="0"/>
              </a:rPr>
              <a:t>SQL_date</a:t>
            </a:r>
          </a:p>
          <a:p>
            <a:r>
              <a:rPr lang="en-US" altLang="en-US" sz="1800">
                <a:latin typeface="Arial" panose="020B0604020202020204" pitchFamily="34" charset="0"/>
              </a:rPr>
              <a:t>day_of_week</a:t>
            </a:r>
          </a:p>
          <a:p>
            <a:r>
              <a:rPr lang="en-US" altLang="en-US" sz="1800">
                <a:latin typeface="Arial" panose="020B0604020202020204" pitchFamily="34" charset="0"/>
              </a:rPr>
              <a:t>month</a:t>
            </a:r>
          </a:p>
        </p:txBody>
      </p:sp>
      <p:sp>
        <p:nvSpPr>
          <p:cNvPr id="55300" name="Text Box 4">
            <a:extLst>
              <a:ext uri="{FF2B5EF4-FFF2-40B4-BE49-F238E27FC236}">
                <a16:creationId xmlns:a16="http://schemas.microsoft.com/office/drawing/2014/main" id="{365D5F66-5CE0-351F-9408-1EBCEB6D5649}"/>
              </a:ext>
            </a:extLst>
          </p:cNvPr>
          <p:cNvSpPr txBox="1">
            <a:spLocks noChangeArrowheads="1"/>
          </p:cNvSpPr>
          <p:nvPr/>
        </p:nvSpPr>
        <p:spPr bwMode="auto">
          <a:xfrm>
            <a:off x="304800" y="2362200"/>
            <a:ext cx="19812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STORE</a:t>
            </a:r>
          </a:p>
          <a:p>
            <a:r>
              <a:rPr lang="en-US" altLang="en-US" sz="1800">
                <a:latin typeface="Arial" panose="020B0604020202020204" pitchFamily="34" charset="0"/>
              </a:rPr>
              <a:t>store_key (PK)</a:t>
            </a:r>
          </a:p>
          <a:p>
            <a:r>
              <a:rPr lang="en-US" altLang="en-US" sz="1800">
                <a:latin typeface="Arial" panose="020B0604020202020204" pitchFamily="34" charset="0"/>
              </a:rPr>
              <a:t>store_ID</a:t>
            </a:r>
          </a:p>
          <a:p>
            <a:r>
              <a:rPr lang="en-US" altLang="en-US" sz="1800">
                <a:latin typeface="Arial" panose="020B0604020202020204" pitchFamily="34" charset="0"/>
              </a:rPr>
              <a:t>store_name</a:t>
            </a:r>
          </a:p>
          <a:p>
            <a:r>
              <a:rPr lang="en-US" altLang="en-US" sz="1800">
                <a:latin typeface="Arial" panose="020B0604020202020204" pitchFamily="34" charset="0"/>
              </a:rPr>
              <a:t>address</a:t>
            </a:r>
          </a:p>
          <a:p>
            <a:r>
              <a:rPr lang="en-US" altLang="en-US" sz="1800">
                <a:latin typeface="Arial" panose="020B0604020202020204" pitchFamily="34" charset="0"/>
              </a:rPr>
              <a:t>district</a:t>
            </a:r>
          </a:p>
          <a:p>
            <a:r>
              <a:rPr lang="en-US" altLang="en-US" sz="1800">
                <a:latin typeface="Arial" panose="020B0604020202020204" pitchFamily="34" charset="0"/>
              </a:rPr>
              <a:t>floor_type</a:t>
            </a:r>
          </a:p>
        </p:txBody>
      </p:sp>
      <p:sp>
        <p:nvSpPr>
          <p:cNvPr id="55301" name="Text Box 5">
            <a:extLst>
              <a:ext uri="{FF2B5EF4-FFF2-40B4-BE49-F238E27FC236}">
                <a16:creationId xmlns:a16="http://schemas.microsoft.com/office/drawing/2014/main" id="{85219559-60A4-46E1-C2B2-2C292F0BAED0}"/>
              </a:ext>
            </a:extLst>
          </p:cNvPr>
          <p:cNvSpPr txBox="1">
            <a:spLocks noChangeArrowheads="1"/>
          </p:cNvSpPr>
          <p:nvPr/>
        </p:nvSpPr>
        <p:spPr bwMode="auto">
          <a:xfrm>
            <a:off x="304800" y="4724400"/>
            <a:ext cx="19812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CLERK</a:t>
            </a:r>
          </a:p>
          <a:p>
            <a:r>
              <a:rPr lang="en-US" altLang="en-US" sz="1800">
                <a:latin typeface="Arial" panose="020B0604020202020204" pitchFamily="34" charset="0"/>
              </a:rPr>
              <a:t>clerk_key (PK)</a:t>
            </a:r>
          </a:p>
          <a:p>
            <a:r>
              <a:rPr lang="en-US" altLang="en-US" sz="1800">
                <a:latin typeface="Arial" panose="020B0604020202020204" pitchFamily="34" charset="0"/>
              </a:rPr>
              <a:t>clerk_id</a:t>
            </a:r>
          </a:p>
          <a:p>
            <a:r>
              <a:rPr lang="en-US" altLang="en-US" sz="1800">
                <a:latin typeface="Arial" panose="020B0604020202020204" pitchFamily="34" charset="0"/>
              </a:rPr>
              <a:t>clerk_name</a:t>
            </a:r>
          </a:p>
          <a:p>
            <a:r>
              <a:rPr lang="en-US" altLang="en-US" sz="1800">
                <a:latin typeface="Arial" panose="020B0604020202020204" pitchFamily="34" charset="0"/>
              </a:rPr>
              <a:t>clerk_grade</a:t>
            </a:r>
          </a:p>
        </p:txBody>
      </p:sp>
      <p:sp>
        <p:nvSpPr>
          <p:cNvPr id="55302" name="Text Box 6">
            <a:extLst>
              <a:ext uri="{FF2B5EF4-FFF2-40B4-BE49-F238E27FC236}">
                <a16:creationId xmlns:a16="http://schemas.microsoft.com/office/drawing/2014/main" id="{7179D023-5493-7DA3-8827-F27351ABC653}"/>
              </a:ext>
            </a:extLst>
          </p:cNvPr>
          <p:cNvSpPr txBox="1">
            <a:spLocks noChangeArrowheads="1"/>
          </p:cNvSpPr>
          <p:nvPr/>
        </p:nvSpPr>
        <p:spPr bwMode="auto">
          <a:xfrm>
            <a:off x="6629400" y="381000"/>
            <a:ext cx="198120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PRODUCT</a:t>
            </a:r>
          </a:p>
          <a:p>
            <a:r>
              <a:rPr lang="en-US" altLang="en-US" sz="1800">
                <a:latin typeface="Arial" panose="020B0604020202020204" pitchFamily="34" charset="0"/>
              </a:rPr>
              <a:t>product_key (PK)</a:t>
            </a:r>
          </a:p>
          <a:p>
            <a:r>
              <a:rPr lang="en-US" altLang="en-US" sz="1800">
                <a:latin typeface="Arial" panose="020B0604020202020204" pitchFamily="34" charset="0"/>
              </a:rPr>
              <a:t>SKU</a:t>
            </a:r>
          </a:p>
          <a:p>
            <a:r>
              <a:rPr lang="en-US" altLang="en-US" sz="1800">
                <a:latin typeface="Arial" panose="020B0604020202020204" pitchFamily="34" charset="0"/>
              </a:rPr>
              <a:t>description</a:t>
            </a:r>
          </a:p>
          <a:p>
            <a:r>
              <a:rPr lang="en-US" altLang="en-US" sz="1800">
                <a:latin typeface="Arial" panose="020B0604020202020204" pitchFamily="34" charset="0"/>
              </a:rPr>
              <a:t>brand</a:t>
            </a:r>
          </a:p>
          <a:p>
            <a:r>
              <a:rPr lang="en-US" altLang="en-US" sz="1800">
                <a:latin typeface="Arial" panose="020B0604020202020204" pitchFamily="34" charset="0"/>
              </a:rPr>
              <a:t>category</a:t>
            </a:r>
          </a:p>
        </p:txBody>
      </p:sp>
      <p:sp>
        <p:nvSpPr>
          <p:cNvPr id="55303" name="Text Box 7">
            <a:extLst>
              <a:ext uri="{FF2B5EF4-FFF2-40B4-BE49-F238E27FC236}">
                <a16:creationId xmlns:a16="http://schemas.microsoft.com/office/drawing/2014/main" id="{02CFEE26-0D66-2FAA-4810-3951A40A12FF}"/>
              </a:ext>
            </a:extLst>
          </p:cNvPr>
          <p:cNvSpPr txBox="1">
            <a:spLocks noChangeArrowheads="1"/>
          </p:cNvSpPr>
          <p:nvPr/>
        </p:nvSpPr>
        <p:spPr bwMode="auto">
          <a:xfrm>
            <a:off x="6629400" y="2441575"/>
            <a:ext cx="220980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CUSTOMER</a:t>
            </a:r>
          </a:p>
          <a:p>
            <a:r>
              <a:rPr lang="en-US" altLang="en-US" sz="1800">
                <a:latin typeface="Arial" panose="020B0604020202020204" pitchFamily="34" charset="0"/>
              </a:rPr>
              <a:t>customer_key (PK)</a:t>
            </a:r>
          </a:p>
          <a:p>
            <a:r>
              <a:rPr lang="en-US" altLang="en-US" sz="1800">
                <a:latin typeface="Arial" panose="020B0604020202020204" pitchFamily="34" charset="0"/>
              </a:rPr>
              <a:t>customer_name</a:t>
            </a:r>
          </a:p>
          <a:p>
            <a:r>
              <a:rPr lang="en-US" altLang="en-US" sz="1800">
                <a:latin typeface="Arial" panose="020B0604020202020204" pitchFamily="34" charset="0"/>
              </a:rPr>
              <a:t>purchase_profile</a:t>
            </a:r>
          </a:p>
          <a:p>
            <a:r>
              <a:rPr lang="en-US" altLang="en-US" sz="1800">
                <a:latin typeface="Arial" panose="020B0604020202020204" pitchFamily="34" charset="0"/>
              </a:rPr>
              <a:t>credit_profile</a:t>
            </a:r>
          </a:p>
          <a:p>
            <a:r>
              <a:rPr lang="en-US" altLang="en-US" sz="1800">
                <a:latin typeface="Arial" panose="020B0604020202020204" pitchFamily="34" charset="0"/>
              </a:rPr>
              <a:t>address</a:t>
            </a:r>
          </a:p>
        </p:txBody>
      </p:sp>
      <p:sp>
        <p:nvSpPr>
          <p:cNvPr id="55304" name="Text Box 8">
            <a:extLst>
              <a:ext uri="{FF2B5EF4-FFF2-40B4-BE49-F238E27FC236}">
                <a16:creationId xmlns:a16="http://schemas.microsoft.com/office/drawing/2014/main" id="{F33894D6-77DE-0BE0-1172-45CC28C5303B}"/>
              </a:ext>
            </a:extLst>
          </p:cNvPr>
          <p:cNvSpPr txBox="1">
            <a:spLocks noChangeArrowheads="1"/>
          </p:cNvSpPr>
          <p:nvPr/>
        </p:nvSpPr>
        <p:spPr bwMode="auto">
          <a:xfrm>
            <a:off x="6477000" y="4724400"/>
            <a:ext cx="23622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PROMOTION</a:t>
            </a:r>
          </a:p>
          <a:p>
            <a:r>
              <a:rPr lang="en-US" altLang="en-US" sz="1800">
                <a:latin typeface="Arial" panose="020B0604020202020204" pitchFamily="34" charset="0"/>
              </a:rPr>
              <a:t>promotion_key (PK)</a:t>
            </a:r>
          </a:p>
          <a:p>
            <a:r>
              <a:rPr lang="en-US" altLang="en-US" sz="1800">
                <a:latin typeface="Arial" panose="020B0604020202020204" pitchFamily="34" charset="0"/>
              </a:rPr>
              <a:t>promotion_name</a:t>
            </a:r>
          </a:p>
          <a:p>
            <a:r>
              <a:rPr lang="en-US" altLang="en-US" sz="1800">
                <a:latin typeface="Arial" panose="020B0604020202020204" pitchFamily="34" charset="0"/>
              </a:rPr>
              <a:t>price_type</a:t>
            </a:r>
          </a:p>
          <a:p>
            <a:r>
              <a:rPr lang="en-US" altLang="en-US" sz="1800">
                <a:latin typeface="Arial" panose="020B0604020202020204" pitchFamily="34" charset="0"/>
              </a:rPr>
              <a:t>ad_type</a:t>
            </a:r>
          </a:p>
        </p:txBody>
      </p:sp>
      <p:sp>
        <p:nvSpPr>
          <p:cNvPr id="55305" name="Text Box 9">
            <a:extLst>
              <a:ext uri="{FF2B5EF4-FFF2-40B4-BE49-F238E27FC236}">
                <a16:creationId xmlns:a16="http://schemas.microsoft.com/office/drawing/2014/main" id="{7C08982C-1280-4AC1-9A60-463DBA4044D5}"/>
              </a:ext>
            </a:extLst>
          </p:cNvPr>
          <p:cNvSpPr txBox="1">
            <a:spLocks noChangeArrowheads="1"/>
          </p:cNvSpPr>
          <p:nvPr/>
        </p:nvSpPr>
        <p:spPr bwMode="auto">
          <a:xfrm>
            <a:off x="3429000" y="1600200"/>
            <a:ext cx="2209800" cy="2847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rPr>
              <a:t>FACT</a:t>
            </a:r>
          </a:p>
          <a:p>
            <a:r>
              <a:rPr lang="en-US" altLang="en-US" sz="1800">
                <a:latin typeface="Arial" panose="020B0604020202020204" pitchFamily="34" charset="0"/>
              </a:rPr>
              <a:t>time_key (FK)</a:t>
            </a:r>
          </a:p>
          <a:p>
            <a:r>
              <a:rPr lang="en-US" altLang="en-US" sz="1800">
                <a:latin typeface="Arial" panose="020B0604020202020204" pitchFamily="34" charset="0"/>
              </a:rPr>
              <a:t>store_key (FK)</a:t>
            </a:r>
          </a:p>
          <a:p>
            <a:r>
              <a:rPr lang="en-US" altLang="en-US" sz="1800">
                <a:latin typeface="Arial" panose="020B0604020202020204" pitchFamily="34" charset="0"/>
              </a:rPr>
              <a:t>clerk_key (FK)</a:t>
            </a:r>
          </a:p>
          <a:p>
            <a:r>
              <a:rPr lang="en-US" altLang="en-US" sz="1800">
                <a:latin typeface="Arial" panose="020B0604020202020204" pitchFamily="34" charset="0"/>
              </a:rPr>
              <a:t>product_key (FK)</a:t>
            </a:r>
          </a:p>
          <a:p>
            <a:r>
              <a:rPr lang="en-US" altLang="en-US" sz="1800">
                <a:latin typeface="Arial" panose="020B0604020202020204" pitchFamily="34" charset="0"/>
              </a:rPr>
              <a:t>customer_key (FK)</a:t>
            </a:r>
          </a:p>
          <a:p>
            <a:r>
              <a:rPr lang="en-US" altLang="en-US" sz="1800">
                <a:latin typeface="Arial" panose="020B0604020202020204" pitchFamily="34" charset="0"/>
              </a:rPr>
              <a:t>promotion_key (FK)</a:t>
            </a:r>
          </a:p>
          <a:p>
            <a:r>
              <a:rPr lang="en-US" altLang="en-US" sz="1800">
                <a:latin typeface="Arial" panose="020B0604020202020204" pitchFamily="34" charset="0"/>
              </a:rPr>
              <a:t>dollars_sold</a:t>
            </a:r>
          </a:p>
          <a:p>
            <a:r>
              <a:rPr lang="en-US" altLang="en-US" sz="1800">
                <a:latin typeface="Arial" panose="020B0604020202020204" pitchFamily="34" charset="0"/>
              </a:rPr>
              <a:t>units_sold</a:t>
            </a:r>
          </a:p>
          <a:p>
            <a:r>
              <a:rPr lang="en-US" altLang="en-US" sz="1800">
                <a:latin typeface="Arial" panose="020B0604020202020204" pitchFamily="34" charset="0"/>
              </a:rPr>
              <a:t>dollars_cost</a:t>
            </a:r>
          </a:p>
        </p:txBody>
      </p:sp>
      <p:sp>
        <p:nvSpPr>
          <p:cNvPr id="55306" name="Line 10">
            <a:extLst>
              <a:ext uri="{FF2B5EF4-FFF2-40B4-BE49-F238E27FC236}">
                <a16:creationId xmlns:a16="http://schemas.microsoft.com/office/drawing/2014/main" id="{43B55F44-697E-C86B-3319-62C8BEDF7C9E}"/>
              </a:ext>
            </a:extLst>
          </p:cNvPr>
          <p:cNvSpPr>
            <a:spLocks noChangeShapeType="1"/>
          </p:cNvSpPr>
          <p:nvPr/>
        </p:nvSpPr>
        <p:spPr bwMode="auto">
          <a:xfrm>
            <a:off x="2286000" y="914400"/>
            <a:ext cx="1143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307" name="Line 11">
            <a:extLst>
              <a:ext uri="{FF2B5EF4-FFF2-40B4-BE49-F238E27FC236}">
                <a16:creationId xmlns:a16="http://schemas.microsoft.com/office/drawing/2014/main" id="{BB3E2BFD-7978-D68E-DD1E-A6626BAE8A5B}"/>
              </a:ext>
            </a:extLst>
          </p:cNvPr>
          <p:cNvSpPr>
            <a:spLocks noChangeShapeType="1"/>
          </p:cNvSpPr>
          <p:nvPr/>
        </p:nvSpPr>
        <p:spPr bwMode="auto">
          <a:xfrm flipV="1">
            <a:off x="2286000" y="2362200"/>
            <a:ext cx="1143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308" name="Line 12">
            <a:extLst>
              <a:ext uri="{FF2B5EF4-FFF2-40B4-BE49-F238E27FC236}">
                <a16:creationId xmlns:a16="http://schemas.microsoft.com/office/drawing/2014/main" id="{F22D574D-1254-E3A4-F720-6ABE04DB3A82}"/>
              </a:ext>
            </a:extLst>
          </p:cNvPr>
          <p:cNvSpPr>
            <a:spLocks noChangeShapeType="1"/>
          </p:cNvSpPr>
          <p:nvPr/>
        </p:nvSpPr>
        <p:spPr bwMode="auto">
          <a:xfrm flipV="1">
            <a:off x="2286000" y="2667000"/>
            <a:ext cx="11430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309" name="Line 13">
            <a:extLst>
              <a:ext uri="{FF2B5EF4-FFF2-40B4-BE49-F238E27FC236}">
                <a16:creationId xmlns:a16="http://schemas.microsoft.com/office/drawing/2014/main" id="{2346892E-D3C2-0D66-A25B-AEC509DB4BDA}"/>
              </a:ext>
            </a:extLst>
          </p:cNvPr>
          <p:cNvSpPr>
            <a:spLocks noChangeShapeType="1"/>
          </p:cNvSpPr>
          <p:nvPr/>
        </p:nvSpPr>
        <p:spPr bwMode="auto">
          <a:xfrm flipH="1">
            <a:off x="5638800" y="1219200"/>
            <a:ext cx="9906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310" name="Line 14">
            <a:extLst>
              <a:ext uri="{FF2B5EF4-FFF2-40B4-BE49-F238E27FC236}">
                <a16:creationId xmlns:a16="http://schemas.microsoft.com/office/drawing/2014/main" id="{F9A8AB38-71E9-FAE2-FED1-6F695589017A}"/>
              </a:ext>
            </a:extLst>
          </p:cNvPr>
          <p:cNvSpPr>
            <a:spLocks noChangeShapeType="1"/>
          </p:cNvSpPr>
          <p:nvPr/>
        </p:nvSpPr>
        <p:spPr bwMode="auto">
          <a:xfrm flipH="1">
            <a:off x="5638800" y="28956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311" name="Line 15">
            <a:extLst>
              <a:ext uri="{FF2B5EF4-FFF2-40B4-BE49-F238E27FC236}">
                <a16:creationId xmlns:a16="http://schemas.microsoft.com/office/drawing/2014/main" id="{B5B3326D-1776-F61A-544E-256B83872F9B}"/>
              </a:ext>
            </a:extLst>
          </p:cNvPr>
          <p:cNvSpPr>
            <a:spLocks noChangeShapeType="1"/>
          </p:cNvSpPr>
          <p:nvPr/>
        </p:nvSpPr>
        <p:spPr bwMode="auto">
          <a:xfrm flipH="1" flipV="1">
            <a:off x="5638800" y="3657600"/>
            <a:ext cx="838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312" name="Text Box 16">
            <a:extLst>
              <a:ext uri="{FF2B5EF4-FFF2-40B4-BE49-F238E27FC236}">
                <a16:creationId xmlns:a16="http://schemas.microsoft.com/office/drawing/2014/main" id="{9F11B2BB-4B69-5416-16E7-4C9485099BD7}"/>
              </a:ext>
            </a:extLst>
          </p:cNvPr>
          <p:cNvSpPr txBox="1">
            <a:spLocks noChangeArrowheads="1"/>
          </p:cNvSpPr>
          <p:nvPr/>
        </p:nvSpPr>
        <p:spPr bwMode="auto">
          <a:xfrm>
            <a:off x="3413125" y="414338"/>
            <a:ext cx="2038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DIMENSONAL</a:t>
            </a:r>
          </a:p>
          <a:p>
            <a:pPr algn="ctr"/>
            <a:r>
              <a:rPr lang="en-US" altLang="en-US"/>
              <a:t>MODEL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B8AF503-83ED-11BA-C476-4B8E5FD98F92}"/>
              </a:ext>
            </a:extLst>
          </p:cNvPr>
          <p:cNvSpPr>
            <a:spLocks noGrp="1" noChangeArrowheads="1"/>
          </p:cNvSpPr>
          <p:nvPr>
            <p:ph type="title"/>
          </p:nvPr>
        </p:nvSpPr>
        <p:spPr/>
        <p:txBody>
          <a:bodyPr/>
          <a:lstStyle/>
          <a:p>
            <a:r>
              <a:rPr lang="en-US" altLang="en-US"/>
              <a:t>Snowflaking &amp; Hierarchies</a:t>
            </a:r>
          </a:p>
        </p:txBody>
      </p:sp>
      <p:sp>
        <p:nvSpPr>
          <p:cNvPr id="56323" name="Rectangle 3" descr="Rectangle: Click to edit Master text styles&#13;&#10;Second level&#13;&#10;Third level&#13;&#10;Fourth level&#13;&#10;Fifth level">
            <a:extLst>
              <a:ext uri="{FF2B5EF4-FFF2-40B4-BE49-F238E27FC236}">
                <a16:creationId xmlns:a16="http://schemas.microsoft.com/office/drawing/2014/main" id="{5BB6164A-D5AA-7383-1B26-9BD3A12E4990}"/>
              </a:ext>
            </a:extLst>
          </p:cNvPr>
          <p:cNvSpPr>
            <a:spLocks noGrp="1" noChangeArrowheads="1"/>
          </p:cNvSpPr>
          <p:nvPr>
            <p:ph type="body" idx="1"/>
          </p:nvPr>
        </p:nvSpPr>
        <p:spPr/>
        <p:txBody>
          <a:bodyPr/>
          <a:lstStyle/>
          <a:p>
            <a:r>
              <a:rPr lang="en-US" altLang="en-US"/>
              <a:t>Efficiency vs Space</a:t>
            </a:r>
          </a:p>
          <a:p>
            <a:r>
              <a:rPr lang="en-US" altLang="en-US"/>
              <a:t>Understandability</a:t>
            </a:r>
          </a:p>
          <a:p>
            <a:r>
              <a:rPr lang="en-US" altLang="en-US"/>
              <a:t>M:N relationships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636F128-839A-7A0E-7AA5-696250244E09}"/>
              </a:ext>
            </a:extLst>
          </p:cNvPr>
          <p:cNvSpPr>
            <a:spLocks noGrp="1" noChangeArrowheads="1"/>
          </p:cNvSpPr>
          <p:nvPr>
            <p:ph type="title"/>
          </p:nvPr>
        </p:nvSpPr>
        <p:spPr/>
        <p:txBody>
          <a:bodyPr/>
          <a:lstStyle/>
          <a:p>
            <a:r>
              <a:rPr lang="en-US" altLang="en-US"/>
              <a:t>Simple DW hierarchy pattern.</a:t>
            </a:r>
          </a:p>
        </p:txBody>
      </p:sp>
      <p:pic>
        <p:nvPicPr>
          <p:cNvPr id="16387" name="Picture 3">
            <a:extLst>
              <a:ext uri="{FF2B5EF4-FFF2-40B4-BE49-F238E27FC236}">
                <a16:creationId xmlns:a16="http://schemas.microsoft.com/office/drawing/2014/main" id="{F9A1C002-FFDA-D9EA-51A5-CD3598F6C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168525"/>
            <a:ext cx="8572500" cy="3622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E78F0-FE73-17E0-565D-4925457A0CA1}"/>
            </a:ext>
          </a:extLst>
        </p:cNvPr>
        <p:cNvGrpSpPr/>
        <p:nvPr/>
      </p:nvGrpSpPr>
      <p:grpSpPr>
        <a:xfrm>
          <a:off x="0" y="0"/>
          <a:ext cx="0" cy="0"/>
          <a:chOff x="0" y="0"/>
          <a:chExt cx="0" cy="0"/>
        </a:xfrm>
      </p:grpSpPr>
      <p:sp>
        <p:nvSpPr>
          <p:cNvPr id="36866" name="Rectangle 1026">
            <a:extLst>
              <a:ext uri="{FF2B5EF4-FFF2-40B4-BE49-F238E27FC236}">
                <a16:creationId xmlns:a16="http://schemas.microsoft.com/office/drawing/2014/main" id="{6F0C4FF1-F487-B22A-441D-F6789910EA3C}"/>
              </a:ext>
            </a:extLst>
          </p:cNvPr>
          <p:cNvSpPr>
            <a:spLocks noGrp="1" noChangeArrowheads="1"/>
          </p:cNvSpPr>
          <p:nvPr>
            <p:ph type="title"/>
          </p:nvPr>
        </p:nvSpPr>
        <p:spPr>
          <a:xfrm>
            <a:off x="609600" y="381000"/>
            <a:ext cx="7772400" cy="838200"/>
          </a:xfrm>
        </p:spPr>
        <p:txBody>
          <a:bodyPr/>
          <a:lstStyle/>
          <a:p>
            <a:r>
              <a:rPr lang="en-US" altLang="en-US" sz="3200" dirty="0"/>
              <a:t>What is a Dimensional Modeling:</a:t>
            </a:r>
            <a:br>
              <a:rPr lang="en-US" altLang="en-US" sz="3200" dirty="0"/>
            </a:br>
            <a:r>
              <a:rPr lang="en-US" altLang="en-US" sz="3200" dirty="0"/>
              <a:t>Facts &amp; Dimensions</a:t>
            </a:r>
          </a:p>
        </p:txBody>
      </p:sp>
      <p:sp>
        <p:nvSpPr>
          <p:cNvPr id="36867" name="Rectangle 1027" descr="Rectangle: Click to edit Master text styles&#13;&#10;Second level&#13;&#10;Third level&#13;&#10;Fourth level&#13;&#10;Fifth level">
            <a:extLst>
              <a:ext uri="{FF2B5EF4-FFF2-40B4-BE49-F238E27FC236}">
                <a16:creationId xmlns:a16="http://schemas.microsoft.com/office/drawing/2014/main" id="{61FA0762-C91B-CA8F-DC4B-A7E6FAFB0BDF}"/>
              </a:ext>
            </a:extLst>
          </p:cNvPr>
          <p:cNvSpPr>
            <a:spLocks noGrp="1" noChangeArrowheads="1"/>
          </p:cNvSpPr>
          <p:nvPr>
            <p:ph type="body" idx="1"/>
          </p:nvPr>
        </p:nvSpPr>
        <p:spPr>
          <a:xfrm>
            <a:off x="-41268" y="1667005"/>
            <a:ext cx="8194668" cy="5176381"/>
          </a:xfrm>
        </p:spPr>
        <p:txBody>
          <a:bodyPr/>
          <a:lstStyle/>
          <a:p>
            <a:pPr marL="0" indent="0">
              <a:lnSpc>
                <a:spcPct val="90000"/>
              </a:lnSpc>
              <a:buNone/>
            </a:pPr>
            <a:endParaRPr lang="en-US" altLang="en-US" dirty="0"/>
          </a:p>
        </p:txBody>
      </p:sp>
      <p:pic>
        <p:nvPicPr>
          <p:cNvPr id="70658" name="Picture 2" descr="Datawarehouse Schema Models">
            <a:extLst>
              <a:ext uri="{FF2B5EF4-FFF2-40B4-BE49-F238E27FC236}">
                <a16:creationId xmlns:a16="http://schemas.microsoft.com/office/drawing/2014/main" id="{0342C72D-749F-8CAA-3005-65866971B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3309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971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1612B85-7B66-0CB5-24D8-9759DA530B7B}"/>
              </a:ext>
            </a:extLst>
          </p:cNvPr>
          <p:cNvSpPr>
            <a:spLocks noGrp="1" noChangeArrowheads="1"/>
          </p:cNvSpPr>
          <p:nvPr>
            <p:ph type="title"/>
          </p:nvPr>
        </p:nvSpPr>
        <p:spPr/>
        <p:txBody>
          <a:bodyPr/>
          <a:lstStyle/>
          <a:p>
            <a:r>
              <a:rPr lang="en-US" altLang="en-US"/>
              <a:t>Good Attributes</a:t>
            </a:r>
          </a:p>
        </p:txBody>
      </p:sp>
      <p:sp>
        <p:nvSpPr>
          <p:cNvPr id="60419" name="Rectangle 3" descr="Rectangle: Click to edit Master text styles&#13;&#10;Second level&#13;&#10;Third level&#13;&#10;Fourth level&#13;&#10;Fifth level">
            <a:extLst>
              <a:ext uri="{FF2B5EF4-FFF2-40B4-BE49-F238E27FC236}">
                <a16:creationId xmlns:a16="http://schemas.microsoft.com/office/drawing/2014/main" id="{7CA2AF98-E9CE-EDDC-17D4-3FE13F046628}"/>
              </a:ext>
            </a:extLst>
          </p:cNvPr>
          <p:cNvSpPr>
            <a:spLocks noGrp="1" noChangeArrowheads="1"/>
          </p:cNvSpPr>
          <p:nvPr>
            <p:ph type="body" idx="1"/>
          </p:nvPr>
        </p:nvSpPr>
        <p:spPr/>
        <p:txBody>
          <a:bodyPr/>
          <a:lstStyle/>
          <a:p>
            <a:r>
              <a:rPr lang="en-US" altLang="en-US"/>
              <a:t>Verbose</a:t>
            </a:r>
          </a:p>
          <a:p>
            <a:r>
              <a:rPr lang="en-US" altLang="en-US"/>
              <a:t>Descriptive</a:t>
            </a:r>
          </a:p>
          <a:p>
            <a:r>
              <a:rPr lang="en-US" altLang="en-US"/>
              <a:t>Complete</a:t>
            </a:r>
          </a:p>
          <a:p>
            <a:r>
              <a:rPr lang="en-US" altLang="en-US"/>
              <a:t>Quality assured</a:t>
            </a:r>
          </a:p>
          <a:p>
            <a:r>
              <a:rPr lang="en-US" altLang="en-US"/>
              <a:t>Indexed (b-tree vs bitmap)</a:t>
            </a:r>
          </a:p>
          <a:p>
            <a:r>
              <a:rPr lang="en-US" altLang="en-US"/>
              <a:t>Equally available</a:t>
            </a:r>
          </a:p>
          <a:p>
            <a:r>
              <a:rPr lang="en-US" altLang="en-US"/>
              <a:t>Documented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1F46695-A9DC-BDBB-0FF6-1726A62661D0}"/>
              </a:ext>
            </a:extLst>
          </p:cNvPr>
          <p:cNvSpPr>
            <a:spLocks noGrp="1" noChangeArrowheads="1"/>
          </p:cNvSpPr>
          <p:nvPr>
            <p:ph type="title"/>
          </p:nvPr>
        </p:nvSpPr>
        <p:spPr>
          <a:xfrm>
            <a:off x="609600" y="304800"/>
            <a:ext cx="3048000" cy="1143000"/>
          </a:xfrm>
        </p:spPr>
        <p:txBody>
          <a:bodyPr/>
          <a:lstStyle/>
          <a:p>
            <a:r>
              <a:rPr lang="en-US" altLang="en-US"/>
              <a:t>Date </a:t>
            </a:r>
            <a:br>
              <a:rPr lang="en-US" altLang="en-US"/>
            </a:br>
            <a:r>
              <a:rPr lang="en-US" altLang="en-US"/>
              <a:t>Dimensions</a:t>
            </a:r>
          </a:p>
        </p:txBody>
      </p:sp>
      <p:sp>
        <p:nvSpPr>
          <p:cNvPr id="52227" name="Rectangle 3">
            <a:extLst>
              <a:ext uri="{FF2B5EF4-FFF2-40B4-BE49-F238E27FC236}">
                <a16:creationId xmlns:a16="http://schemas.microsoft.com/office/drawing/2014/main" id="{CEE3FCD9-F08B-AA63-0B47-7ED7173A289C}"/>
              </a:ext>
            </a:extLst>
          </p:cNvPr>
          <p:cNvSpPr>
            <a:spLocks noChangeArrowheads="1"/>
          </p:cNvSpPr>
          <p:nvPr/>
        </p:nvSpPr>
        <p:spPr bwMode="auto">
          <a:xfrm>
            <a:off x="2438400" y="1233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2228" name="Picture 4">
            <a:extLst>
              <a:ext uri="{FF2B5EF4-FFF2-40B4-BE49-F238E27FC236}">
                <a16:creationId xmlns:a16="http://schemas.microsoft.com/office/drawing/2014/main" id="{46C2F24A-B0BE-D17A-D9E0-CDA595B10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
            <a:ext cx="6145213" cy="632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a:extLst>
              <a:ext uri="{FF2B5EF4-FFF2-40B4-BE49-F238E27FC236}">
                <a16:creationId xmlns:a16="http://schemas.microsoft.com/office/drawing/2014/main" id="{7F85CE69-0D84-5107-8B0F-2707D03F8C2C}"/>
              </a:ext>
            </a:extLst>
          </p:cNvPr>
          <p:cNvGraphicFramePr>
            <a:graphicFrameLocks noChangeAspect="1"/>
          </p:cNvGraphicFramePr>
          <p:nvPr/>
        </p:nvGraphicFramePr>
        <p:xfrm>
          <a:off x="457200" y="701675"/>
          <a:ext cx="8305800" cy="6067425"/>
        </p:xfrm>
        <a:graphic>
          <a:graphicData uri="http://schemas.openxmlformats.org/presentationml/2006/ole">
            <mc:AlternateContent xmlns:mc="http://schemas.openxmlformats.org/markup-compatibility/2006">
              <mc:Choice xmlns:v="urn:schemas-microsoft-com:vml" Requires="v">
                <p:oleObj name="Worksheet" r:id="rId2" imgW="4660900" imgH="3416300" progId="Excel.Sheet.8">
                  <p:embed/>
                </p:oleObj>
              </mc:Choice>
              <mc:Fallback>
                <p:oleObj name="Worksheet" r:id="rId2" imgW="4660900" imgH="3416300" progId="Excel.Shee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01675"/>
                        <a:ext cx="8305800" cy="6067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28B2B1F-23E8-4B56-01FB-36716ABBE944}"/>
              </a:ext>
            </a:extLst>
          </p:cNvPr>
          <p:cNvSpPr>
            <a:spLocks noGrp="1" noChangeArrowheads="1"/>
          </p:cNvSpPr>
          <p:nvPr>
            <p:ph type="title"/>
          </p:nvPr>
        </p:nvSpPr>
        <p:spPr/>
        <p:txBody>
          <a:bodyPr/>
          <a:lstStyle/>
          <a:p>
            <a:r>
              <a:rPr lang="en-US" altLang="en-US" dirty="0"/>
              <a:t>Slowly Changing Dimensions</a:t>
            </a:r>
          </a:p>
        </p:txBody>
      </p:sp>
      <p:sp>
        <p:nvSpPr>
          <p:cNvPr id="59395" name="Rectangle 3" descr="Rectangle: Click to edit Master text styles&#13;&#10;Second level&#13;&#10;Third level&#13;&#10;Fourth level&#13;&#10;Fifth level">
            <a:extLst>
              <a:ext uri="{FF2B5EF4-FFF2-40B4-BE49-F238E27FC236}">
                <a16:creationId xmlns:a16="http://schemas.microsoft.com/office/drawing/2014/main" id="{E2754865-9E62-ECF5-1392-23E10A3CA5C0}"/>
              </a:ext>
            </a:extLst>
          </p:cNvPr>
          <p:cNvSpPr>
            <a:spLocks noGrp="1" noChangeArrowheads="1"/>
          </p:cNvSpPr>
          <p:nvPr>
            <p:ph type="body" idx="1"/>
          </p:nvPr>
        </p:nvSpPr>
        <p:spPr/>
        <p:txBody>
          <a:bodyPr/>
          <a:lstStyle/>
          <a:p>
            <a:pPr>
              <a:buFont typeface="Wingdings" pitchFamily="2" charset="2"/>
              <a:buNone/>
            </a:pPr>
            <a:r>
              <a:rPr lang="en-US" altLang="en-US" dirty="0"/>
              <a:t>	(Addresses, Managers, etc.)</a:t>
            </a:r>
          </a:p>
          <a:p>
            <a:r>
              <a:rPr lang="en-US" altLang="en-US"/>
              <a:t>Type 1:  Store only the current value</a:t>
            </a:r>
          </a:p>
          <a:p>
            <a:r>
              <a:rPr lang="en-US" altLang="en-US" dirty="0"/>
              <a:t>Type 2:  Create a dimension record for each value (with or without date stamps)</a:t>
            </a:r>
          </a:p>
          <a:p>
            <a:r>
              <a:rPr lang="en-US" altLang="en-US" dirty="0"/>
              <a:t>Type 3:  Create an attribute in the dimension record for previous value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477E30B-2C93-7B6B-A6C6-1F3437923A9E}"/>
              </a:ext>
            </a:extLst>
          </p:cNvPr>
          <p:cNvSpPr>
            <a:spLocks noGrp="1" noChangeArrowheads="1"/>
          </p:cNvSpPr>
          <p:nvPr>
            <p:ph type="title"/>
          </p:nvPr>
        </p:nvSpPr>
        <p:spPr/>
        <p:txBody>
          <a:bodyPr/>
          <a:lstStyle/>
          <a:p>
            <a:r>
              <a:rPr lang="en-US" altLang="en-US"/>
              <a:t>Many to many</a:t>
            </a:r>
          </a:p>
        </p:txBody>
      </p:sp>
      <p:sp>
        <p:nvSpPr>
          <p:cNvPr id="61443" name="Rectangle 3" descr="Rectangle: Click to edit Master text styles&#13;&#10;Second level&#13;&#10;Third level&#13;&#10;Fourth level&#13;&#10;Fifth level">
            <a:extLst>
              <a:ext uri="{FF2B5EF4-FFF2-40B4-BE49-F238E27FC236}">
                <a16:creationId xmlns:a16="http://schemas.microsoft.com/office/drawing/2014/main" id="{F949B1DB-E9AD-B70A-94EA-11F2EB34ADA1}"/>
              </a:ext>
            </a:extLst>
          </p:cNvPr>
          <p:cNvSpPr>
            <a:spLocks noGrp="1" noChangeArrowheads="1"/>
          </p:cNvSpPr>
          <p:nvPr>
            <p:ph type="body" idx="1"/>
          </p:nvPr>
        </p:nvSpPr>
        <p:spPr>
          <a:xfrm>
            <a:off x="838200" y="1905000"/>
            <a:ext cx="7772400" cy="685800"/>
          </a:xfrm>
        </p:spPr>
        <p:txBody>
          <a:bodyPr/>
          <a:lstStyle/>
          <a:p>
            <a:pPr>
              <a:lnSpc>
                <a:spcPct val="90000"/>
              </a:lnSpc>
            </a:pPr>
            <a:r>
              <a:rPr lang="en-US" altLang="en-US" sz="2800"/>
              <a:t>Use a Bridge Table</a:t>
            </a:r>
          </a:p>
          <a:p>
            <a:pPr>
              <a:lnSpc>
                <a:spcPct val="90000"/>
              </a:lnSpc>
            </a:pPr>
            <a:r>
              <a:rPr lang="en-US" altLang="en-US" sz="2800"/>
              <a:t>Add a weighting factor to correct fact addition</a:t>
            </a:r>
          </a:p>
        </p:txBody>
      </p:sp>
      <p:sp>
        <p:nvSpPr>
          <p:cNvPr id="61444" name="Text Box 4">
            <a:extLst>
              <a:ext uri="{FF2B5EF4-FFF2-40B4-BE49-F238E27FC236}">
                <a16:creationId xmlns:a16="http://schemas.microsoft.com/office/drawing/2014/main" id="{6B3A86A4-003F-BC14-34BA-CC88E61A6E4E}"/>
              </a:ext>
            </a:extLst>
          </p:cNvPr>
          <p:cNvSpPr txBox="1">
            <a:spLocks noChangeArrowheads="1"/>
          </p:cNvSpPr>
          <p:nvPr/>
        </p:nvSpPr>
        <p:spPr bwMode="auto">
          <a:xfrm>
            <a:off x="5334000" y="3429000"/>
            <a:ext cx="2590800" cy="4857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Fact (Acct Bal)</a:t>
            </a:r>
          </a:p>
        </p:txBody>
      </p:sp>
      <p:sp>
        <p:nvSpPr>
          <p:cNvPr id="61445" name="Text Box 5">
            <a:extLst>
              <a:ext uri="{FF2B5EF4-FFF2-40B4-BE49-F238E27FC236}">
                <a16:creationId xmlns:a16="http://schemas.microsoft.com/office/drawing/2014/main" id="{A695D806-6FA5-D38B-3E56-6B0237986FA6}"/>
              </a:ext>
            </a:extLst>
          </p:cNvPr>
          <p:cNvSpPr txBox="1">
            <a:spLocks noChangeArrowheads="1"/>
          </p:cNvSpPr>
          <p:nvPr/>
        </p:nvSpPr>
        <p:spPr bwMode="auto">
          <a:xfrm>
            <a:off x="762000" y="4800600"/>
            <a:ext cx="3276600" cy="4857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Dimension (Customer)</a:t>
            </a:r>
          </a:p>
        </p:txBody>
      </p:sp>
      <p:sp>
        <p:nvSpPr>
          <p:cNvPr id="61446" name="Text Box 6">
            <a:extLst>
              <a:ext uri="{FF2B5EF4-FFF2-40B4-BE49-F238E27FC236}">
                <a16:creationId xmlns:a16="http://schemas.microsoft.com/office/drawing/2014/main" id="{CB43C25F-2571-E786-1422-93F732537F05}"/>
              </a:ext>
            </a:extLst>
          </p:cNvPr>
          <p:cNvSpPr txBox="1">
            <a:spLocks noChangeArrowheads="1"/>
          </p:cNvSpPr>
          <p:nvPr/>
        </p:nvSpPr>
        <p:spPr bwMode="auto">
          <a:xfrm>
            <a:off x="5181600" y="4572000"/>
            <a:ext cx="3048000" cy="15811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Bridge</a:t>
            </a:r>
          </a:p>
          <a:p>
            <a:r>
              <a:rPr lang="en-US" altLang="en-US"/>
              <a:t>acct-key (PK)</a:t>
            </a:r>
          </a:p>
          <a:p>
            <a:r>
              <a:rPr lang="en-US" altLang="en-US"/>
              <a:t>customer-key (PK)</a:t>
            </a:r>
          </a:p>
          <a:p>
            <a:r>
              <a:rPr lang="en-US" altLang="en-US"/>
              <a:t>weighting-factor</a:t>
            </a:r>
          </a:p>
        </p:txBody>
      </p:sp>
      <p:sp>
        <p:nvSpPr>
          <p:cNvPr id="61447" name="Line 7">
            <a:extLst>
              <a:ext uri="{FF2B5EF4-FFF2-40B4-BE49-F238E27FC236}">
                <a16:creationId xmlns:a16="http://schemas.microsoft.com/office/drawing/2014/main" id="{41605334-1592-6380-41DA-3F4F0D4618D8}"/>
              </a:ext>
            </a:extLst>
          </p:cNvPr>
          <p:cNvSpPr>
            <a:spLocks noChangeShapeType="1"/>
          </p:cNvSpPr>
          <p:nvPr/>
        </p:nvSpPr>
        <p:spPr bwMode="auto">
          <a:xfrm>
            <a:off x="4038600" y="5029200"/>
            <a:ext cx="1143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448" name="Line 8">
            <a:extLst>
              <a:ext uri="{FF2B5EF4-FFF2-40B4-BE49-F238E27FC236}">
                <a16:creationId xmlns:a16="http://schemas.microsoft.com/office/drawing/2014/main" id="{5EEA914B-A3EE-F545-B967-7F612D4377AD}"/>
              </a:ext>
            </a:extLst>
          </p:cNvPr>
          <p:cNvSpPr>
            <a:spLocks noChangeShapeType="1"/>
          </p:cNvSpPr>
          <p:nvPr/>
        </p:nvSpPr>
        <p:spPr bwMode="auto">
          <a:xfrm>
            <a:off x="6629400" y="3886200"/>
            <a:ext cx="0" cy="6858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94A8721-883C-6DEB-15D4-6703ED2808EE}"/>
              </a:ext>
            </a:extLst>
          </p:cNvPr>
          <p:cNvSpPr>
            <a:spLocks noGrp="1" noChangeArrowheads="1"/>
          </p:cNvSpPr>
          <p:nvPr>
            <p:ph type="title"/>
          </p:nvPr>
        </p:nvSpPr>
        <p:spPr/>
        <p:txBody>
          <a:bodyPr/>
          <a:lstStyle/>
          <a:p>
            <a:r>
              <a:rPr lang="en-US" altLang="en-US"/>
              <a:t>Recursive</a:t>
            </a:r>
          </a:p>
        </p:txBody>
      </p:sp>
      <p:sp>
        <p:nvSpPr>
          <p:cNvPr id="62467" name="Rectangle 3" descr="Rectangle: Click to edit Master text styles&#13;&#10;Second level&#13;&#10;Third level&#13;&#10;Fourth level&#13;&#10;Fifth level">
            <a:extLst>
              <a:ext uri="{FF2B5EF4-FFF2-40B4-BE49-F238E27FC236}">
                <a16:creationId xmlns:a16="http://schemas.microsoft.com/office/drawing/2014/main" id="{A0D67433-BA93-46FF-2A37-13A236722A92}"/>
              </a:ext>
            </a:extLst>
          </p:cNvPr>
          <p:cNvSpPr>
            <a:spLocks noGrp="1" noChangeArrowheads="1"/>
          </p:cNvSpPr>
          <p:nvPr>
            <p:ph type="body" idx="1"/>
          </p:nvPr>
        </p:nvSpPr>
        <p:spPr>
          <a:xfrm>
            <a:off x="838200" y="1905000"/>
            <a:ext cx="7772400" cy="685800"/>
          </a:xfrm>
        </p:spPr>
        <p:txBody>
          <a:bodyPr/>
          <a:lstStyle/>
          <a:p>
            <a:pPr>
              <a:lnSpc>
                <a:spcPct val="90000"/>
              </a:lnSpc>
            </a:pPr>
            <a:r>
              <a:rPr lang="en-US" altLang="en-US" sz="2800"/>
              <a:t>Use a Bridge Table</a:t>
            </a:r>
          </a:p>
          <a:p>
            <a:pPr>
              <a:lnSpc>
                <a:spcPct val="90000"/>
              </a:lnSpc>
            </a:pPr>
            <a:r>
              <a:rPr lang="en-US" altLang="en-US" sz="2800"/>
              <a:t>Add a level count and bottom flag</a:t>
            </a:r>
          </a:p>
        </p:txBody>
      </p:sp>
      <p:sp>
        <p:nvSpPr>
          <p:cNvPr id="62468" name="Text Box 4">
            <a:extLst>
              <a:ext uri="{FF2B5EF4-FFF2-40B4-BE49-F238E27FC236}">
                <a16:creationId xmlns:a16="http://schemas.microsoft.com/office/drawing/2014/main" id="{0980E8CD-A48A-A342-6D4B-6B30CE2408E0}"/>
              </a:ext>
            </a:extLst>
          </p:cNvPr>
          <p:cNvSpPr txBox="1">
            <a:spLocks noChangeArrowheads="1"/>
          </p:cNvSpPr>
          <p:nvPr/>
        </p:nvSpPr>
        <p:spPr bwMode="auto">
          <a:xfrm>
            <a:off x="5334000" y="2895600"/>
            <a:ext cx="2971800" cy="850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Fact (Employee)</a:t>
            </a:r>
          </a:p>
          <a:p>
            <a:r>
              <a:rPr lang="en-US" altLang="en-US"/>
              <a:t>employee-key (FK)</a:t>
            </a:r>
          </a:p>
        </p:txBody>
      </p:sp>
      <p:sp>
        <p:nvSpPr>
          <p:cNvPr id="62469" name="Text Box 5">
            <a:extLst>
              <a:ext uri="{FF2B5EF4-FFF2-40B4-BE49-F238E27FC236}">
                <a16:creationId xmlns:a16="http://schemas.microsoft.com/office/drawing/2014/main" id="{ED9420C5-7C89-D676-81F9-B0316095D20F}"/>
              </a:ext>
            </a:extLst>
          </p:cNvPr>
          <p:cNvSpPr txBox="1">
            <a:spLocks noChangeArrowheads="1"/>
          </p:cNvSpPr>
          <p:nvPr/>
        </p:nvSpPr>
        <p:spPr bwMode="auto">
          <a:xfrm>
            <a:off x="762000" y="4800600"/>
            <a:ext cx="3276600" cy="4857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Dimension (Employee)</a:t>
            </a:r>
          </a:p>
        </p:txBody>
      </p:sp>
      <p:sp>
        <p:nvSpPr>
          <p:cNvPr id="62470" name="Text Box 6">
            <a:extLst>
              <a:ext uri="{FF2B5EF4-FFF2-40B4-BE49-F238E27FC236}">
                <a16:creationId xmlns:a16="http://schemas.microsoft.com/office/drawing/2014/main" id="{170F6CED-400E-A89D-C30B-4A0F5DB08F0C}"/>
              </a:ext>
            </a:extLst>
          </p:cNvPr>
          <p:cNvSpPr txBox="1">
            <a:spLocks noChangeArrowheads="1"/>
          </p:cNvSpPr>
          <p:nvPr/>
        </p:nvSpPr>
        <p:spPr bwMode="auto">
          <a:xfrm>
            <a:off x="5181600" y="4572000"/>
            <a:ext cx="3429000" cy="19462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Navigation (Supervise)</a:t>
            </a:r>
          </a:p>
          <a:p>
            <a:r>
              <a:rPr lang="en-US" altLang="en-US"/>
              <a:t>employee-key (PK)</a:t>
            </a:r>
          </a:p>
          <a:p>
            <a:r>
              <a:rPr lang="en-US" altLang="en-US"/>
              <a:t>supervises-key</a:t>
            </a:r>
          </a:p>
          <a:p>
            <a:r>
              <a:rPr lang="en-US" altLang="en-US"/>
              <a:t>number-levels-down</a:t>
            </a:r>
          </a:p>
          <a:p>
            <a:r>
              <a:rPr lang="en-US" altLang="en-US"/>
              <a:t>bottom-most-flag</a:t>
            </a:r>
          </a:p>
        </p:txBody>
      </p:sp>
      <p:sp>
        <p:nvSpPr>
          <p:cNvPr id="62471" name="Line 7">
            <a:extLst>
              <a:ext uri="{FF2B5EF4-FFF2-40B4-BE49-F238E27FC236}">
                <a16:creationId xmlns:a16="http://schemas.microsoft.com/office/drawing/2014/main" id="{2E1F4B04-8196-5245-5E05-7D2CC95C410F}"/>
              </a:ext>
            </a:extLst>
          </p:cNvPr>
          <p:cNvSpPr>
            <a:spLocks noChangeShapeType="1"/>
          </p:cNvSpPr>
          <p:nvPr/>
        </p:nvSpPr>
        <p:spPr bwMode="auto">
          <a:xfrm>
            <a:off x="4038600" y="5029200"/>
            <a:ext cx="1143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72" name="Line 8">
            <a:extLst>
              <a:ext uri="{FF2B5EF4-FFF2-40B4-BE49-F238E27FC236}">
                <a16:creationId xmlns:a16="http://schemas.microsoft.com/office/drawing/2014/main" id="{0BFF70E3-CFE3-0D31-9940-7319211CD727}"/>
              </a:ext>
            </a:extLst>
          </p:cNvPr>
          <p:cNvSpPr>
            <a:spLocks noChangeShapeType="1"/>
          </p:cNvSpPr>
          <p:nvPr/>
        </p:nvSpPr>
        <p:spPr bwMode="auto">
          <a:xfrm>
            <a:off x="6629400" y="3733800"/>
            <a:ext cx="0" cy="8382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F8B7-99AE-C1CA-016F-1F7615BBF2CF}"/>
              </a:ext>
            </a:extLst>
          </p:cNvPr>
          <p:cNvSpPr>
            <a:spLocks noGrp="1"/>
          </p:cNvSpPr>
          <p:nvPr>
            <p:ph type="title"/>
          </p:nvPr>
        </p:nvSpPr>
        <p:spPr>
          <a:xfrm>
            <a:off x="609600" y="304800"/>
            <a:ext cx="7772400" cy="1295400"/>
          </a:xfrm>
        </p:spPr>
        <p:txBody>
          <a:bodyPr/>
          <a:lstStyle/>
          <a:p>
            <a:r>
              <a:rPr lang="en-US" sz="3600" b="0" i="0" dirty="0">
                <a:solidFill>
                  <a:srgbClr val="222222"/>
                </a:solidFill>
                <a:effectLst/>
                <a:latin typeface="Arial" panose="020B0604020202020204" pitchFamily="34" charset="0"/>
              </a:rPr>
              <a:t>Benefits</a:t>
            </a:r>
            <a:r>
              <a:rPr lang="en-US" b="0" i="0" dirty="0">
                <a:solidFill>
                  <a:srgbClr val="222222"/>
                </a:solidFill>
                <a:effectLst/>
                <a:latin typeface="Arial" panose="020B0604020202020204" pitchFamily="34" charset="0"/>
              </a:rPr>
              <a:t> of </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Dimensional Modeling</a:t>
            </a:r>
            <a:endParaRPr lang="en-US" dirty="0"/>
          </a:p>
        </p:txBody>
      </p:sp>
      <p:sp>
        <p:nvSpPr>
          <p:cNvPr id="3" name="Content Placeholder 2">
            <a:extLst>
              <a:ext uri="{FF2B5EF4-FFF2-40B4-BE49-F238E27FC236}">
                <a16:creationId xmlns:a16="http://schemas.microsoft.com/office/drawing/2014/main" id="{B2EDDD47-5B92-CC7D-8538-D59374CFCBEA}"/>
              </a:ext>
            </a:extLst>
          </p:cNvPr>
          <p:cNvSpPr>
            <a:spLocks noGrp="1"/>
          </p:cNvSpPr>
          <p:nvPr>
            <p:ph idx="1"/>
          </p:nvPr>
        </p:nvSpPr>
        <p:spPr/>
        <p:txBody>
          <a:bodyPr/>
          <a:lstStyle/>
          <a:p>
            <a:r>
              <a:rPr lang="en-US" b="0" i="0" dirty="0">
                <a:solidFill>
                  <a:srgbClr val="222222"/>
                </a:solidFill>
                <a:effectLst/>
                <a:latin typeface="Arial" panose="020B0604020202020204" pitchFamily="34" charset="0"/>
              </a:rPr>
              <a:t> Improved query performance</a:t>
            </a:r>
          </a:p>
          <a:p>
            <a:r>
              <a:rPr lang="en-US" dirty="0">
                <a:solidFill>
                  <a:srgbClr val="222222"/>
                </a:solidFill>
                <a:latin typeface="Arial" panose="020B0604020202020204" pitchFamily="34" charset="0"/>
              </a:rPr>
              <a:t> </a:t>
            </a:r>
            <a:r>
              <a:rPr lang="en-US" b="0" i="0" dirty="0">
                <a:solidFill>
                  <a:srgbClr val="222222"/>
                </a:solidFill>
                <a:effectLst/>
                <a:latin typeface="Arial" panose="020B0604020202020204" pitchFamily="34" charset="0"/>
              </a:rPr>
              <a:t>Simplified data analysis</a:t>
            </a:r>
          </a:p>
          <a:p>
            <a:r>
              <a:rPr lang="en-US" dirty="0">
                <a:solidFill>
                  <a:srgbClr val="222222"/>
                </a:solidFill>
                <a:latin typeface="Arial" panose="020B0604020202020204" pitchFamily="34" charset="0"/>
              </a:rPr>
              <a:t> </a:t>
            </a:r>
            <a:r>
              <a:rPr lang="en-US" b="0" i="0" dirty="0">
                <a:solidFill>
                  <a:srgbClr val="222222"/>
                </a:solidFill>
                <a:effectLst/>
                <a:latin typeface="Arial" panose="020B0604020202020204" pitchFamily="34" charset="0"/>
              </a:rPr>
              <a:t>Enhanced business insights</a:t>
            </a:r>
          </a:p>
          <a:p>
            <a:r>
              <a:rPr lang="en-US" dirty="0">
                <a:solidFill>
                  <a:srgbClr val="222222"/>
                </a:solidFill>
                <a:latin typeface="Arial" panose="020B0604020202020204" pitchFamily="34" charset="0"/>
              </a:rPr>
              <a:t> </a:t>
            </a:r>
            <a:r>
              <a:rPr lang="en-US" b="0" i="0" dirty="0">
                <a:solidFill>
                  <a:srgbClr val="222222"/>
                </a:solidFill>
                <a:effectLst/>
                <a:latin typeface="Arial" panose="020B0604020202020204" pitchFamily="34" charset="0"/>
              </a:rPr>
              <a:t>Scalability to handle large datasets</a:t>
            </a:r>
            <a:endParaRPr lang="en-US" dirty="0"/>
          </a:p>
        </p:txBody>
      </p:sp>
    </p:spTree>
    <p:extLst>
      <p:ext uri="{BB962C8B-B14F-4D97-AF65-F5344CB8AC3E}">
        <p14:creationId xmlns:p14="http://schemas.microsoft.com/office/powerpoint/2010/main" val="1813625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3D81-0D56-43C5-A3FD-D41EB130B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DA728-5712-EE0D-9BA9-1EECA98568C4}"/>
              </a:ext>
            </a:extLst>
          </p:cNvPr>
          <p:cNvSpPr>
            <a:spLocks noGrp="1"/>
          </p:cNvSpPr>
          <p:nvPr>
            <p:ph type="title"/>
          </p:nvPr>
        </p:nvSpPr>
        <p:spPr>
          <a:xfrm>
            <a:off x="609600" y="304800"/>
            <a:ext cx="7772400" cy="838200"/>
          </a:xfrm>
        </p:spPr>
        <p:txBody>
          <a:bodyPr/>
          <a:lstStyle/>
          <a:p>
            <a:r>
              <a:rPr lang="en-US" sz="4000" b="0" i="0" dirty="0">
                <a:solidFill>
                  <a:srgbClr val="222222"/>
                </a:solidFill>
                <a:effectLst/>
                <a:latin typeface="Arial" panose="020B0604020202020204" pitchFamily="34" charset="0"/>
              </a:rPr>
              <a:t>Challenges and Considerations</a:t>
            </a:r>
            <a:endParaRPr lang="en-US" sz="6600" dirty="0"/>
          </a:p>
        </p:txBody>
      </p:sp>
      <p:sp>
        <p:nvSpPr>
          <p:cNvPr id="3" name="Content Placeholder 2">
            <a:extLst>
              <a:ext uri="{FF2B5EF4-FFF2-40B4-BE49-F238E27FC236}">
                <a16:creationId xmlns:a16="http://schemas.microsoft.com/office/drawing/2014/main" id="{F8AACE47-1CD7-4B95-9127-D117B5032189}"/>
              </a:ext>
            </a:extLst>
          </p:cNvPr>
          <p:cNvSpPr>
            <a:spLocks noGrp="1"/>
          </p:cNvSpPr>
          <p:nvPr>
            <p:ph idx="1"/>
          </p:nvPr>
        </p:nvSpPr>
        <p:spPr>
          <a:xfrm>
            <a:off x="838200" y="1447800"/>
            <a:ext cx="7772400" cy="4572000"/>
          </a:xfrm>
        </p:spPr>
        <p:txBody>
          <a:bodyPr/>
          <a:lstStyle/>
          <a:p>
            <a:r>
              <a:rPr lang="en-US" b="0" i="0" dirty="0">
                <a:solidFill>
                  <a:srgbClr val="222222"/>
                </a:solidFill>
                <a:effectLst/>
                <a:latin typeface="Arial" panose="020B0604020202020204" pitchFamily="34" charset="0"/>
              </a:rPr>
              <a:t> Data quality and consistency</a:t>
            </a:r>
          </a:p>
          <a:p>
            <a:pPr marL="0" indent="0">
              <a:buNone/>
            </a:pPr>
            <a:endParaRPr lang="en-US" b="0" i="0" dirty="0">
              <a:solidFill>
                <a:srgbClr val="222222"/>
              </a:solidFill>
              <a:effectLst/>
              <a:latin typeface="Arial" panose="020B0604020202020204" pitchFamily="34" charset="0"/>
            </a:endParaRPr>
          </a:p>
          <a:p>
            <a:r>
              <a:rPr lang="en-US" dirty="0">
                <a:solidFill>
                  <a:srgbClr val="222222"/>
                </a:solidFill>
                <a:latin typeface="Arial" panose="020B0604020202020204" pitchFamily="34" charset="0"/>
              </a:rPr>
              <a:t> </a:t>
            </a:r>
            <a:r>
              <a:rPr lang="en-US" b="0" i="0" dirty="0">
                <a:solidFill>
                  <a:srgbClr val="222222"/>
                </a:solidFill>
                <a:effectLst/>
                <a:latin typeface="Arial" panose="020B0604020202020204" pitchFamily="34" charset="0"/>
              </a:rPr>
              <a:t>Performance tuning</a:t>
            </a:r>
          </a:p>
          <a:p>
            <a:pPr marL="0" indent="0">
              <a:buNone/>
            </a:pP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 </a:t>
            </a:r>
            <a:r>
              <a:rPr lang="en-US" b="0" i="0" dirty="0">
                <a:solidFill>
                  <a:srgbClr val="222222"/>
                </a:solidFill>
                <a:effectLst/>
                <a:latin typeface="Arial" panose="020B0604020202020204" pitchFamily="34" charset="0"/>
              </a:rPr>
              <a:t>Complexity in large-scale data warehouses</a:t>
            </a:r>
            <a:endParaRPr lang="en-US" dirty="0"/>
          </a:p>
        </p:txBody>
      </p:sp>
    </p:spTree>
    <p:extLst>
      <p:ext uri="{BB962C8B-B14F-4D97-AF65-F5344CB8AC3E}">
        <p14:creationId xmlns:p14="http://schemas.microsoft.com/office/powerpoint/2010/main" val="2483065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13778-B515-A386-DC2D-7C3F44786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438584-A1A2-D6E1-73C0-0EF718E9FEB0}"/>
              </a:ext>
            </a:extLst>
          </p:cNvPr>
          <p:cNvSpPr>
            <a:spLocks noGrp="1"/>
          </p:cNvSpPr>
          <p:nvPr>
            <p:ph type="title"/>
          </p:nvPr>
        </p:nvSpPr>
        <p:spPr>
          <a:xfrm>
            <a:off x="609600" y="304800"/>
            <a:ext cx="7772400" cy="838200"/>
          </a:xfrm>
        </p:spPr>
        <p:txBody>
          <a:bodyPr/>
          <a:lstStyle/>
          <a:p>
            <a:r>
              <a:rPr lang="en-US" b="0" i="0" dirty="0">
                <a:solidFill>
                  <a:srgbClr val="222222"/>
                </a:solidFill>
                <a:effectLst/>
                <a:latin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5EEE1CFC-BCA0-DE13-D6BD-41784D34EB8C}"/>
              </a:ext>
            </a:extLst>
          </p:cNvPr>
          <p:cNvSpPr>
            <a:spLocks noGrp="1"/>
          </p:cNvSpPr>
          <p:nvPr>
            <p:ph idx="1"/>
          </p:nvPr>
        </p:nvSpPr>
        <p:spPr>
          <a:xfrm>
            <a:off x="838200" y="1600200"/>
            <a:ext cx="7772400" cy="4419600"/>
          </a:xfrm>
        </p:spPr>
        <p:txBody>
          <a:bodyPr/>
          <a:lstStyle/>
          <a:p>
            <a:pPr>
              <a:buFont typeface="Arial" panose="020B0604020202020204" pitchFamily="34" charset="0"/>
              <a:buChar char="•"/>
            </a:pPr>
            <a:r>
              <a:rPr lang="en-US" b="0" i="0" dirty="0">
                <a:solidFill>
                  <a:srgbClr val="222222"/>
                </a:solidFill>
                <a:effectLst/>
                <a:latin typeface="Arial" panose="020B0604020202020204" pitchFamily="34" charset="0"/>
              </a:rPr>
              <a:t>Dimensional modeling is a powerful technique for designing data warehouses that support effective business analysis.</a:t>
            </a:r>
          </a:p>
          <a:p>
            <a:pPr>
              <a:buFont typeface="Arial" panose="020B0604020202020204" pitchFamily="34" charset="0"/>
              <a:buChar char="•"/>
            </a:pPr>
            <a:r>
              <a:rPr lang="en-US" b="0" i="0" dirty="0">
                <a:solidFill>
                  <a:srgbClr val="222222"/>
                </a:solidFill>
                <a:effectLst/>
                <a:latin typeface="Arial" panose="020B0604020202020204" pitchFamily="34" charset="0"/>
              </a:rPr>
              <a:t>By understanding the core concepts and best practices, you can build efficient and scalable data warehouses.</a:t>
            </a:r>
            <a:endParaRPr lang="en-US" dirty="0"/>
          </a:p>
        </p:txBody>
      </p:sp>
    </p:spTree>
    <p:extLst>
      <p:ext uri="{BB962C8B-B14F-4D97-AF65-F5344CB8AC3E}">
        <p14:creationId xmlns:p14="http://schemas.microsoft.com/office/powerpoint/2010/main" val="12067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E202A-B468-1E46-30CB-08C158C3C8E1}"/>
            </a:ext>
          </a:extLst>
        </p:cNvPr>
        <p:cNvGrpSpPr/>
        <p:nvPr/>
      </p:nvGrpSpPr>
      <p:grpSpPr>
        <a:xfrm>
          <a:off x="0" y="0"/>
          <a:ext cx="0" cy="0"/>
          <a:chOff x="0" y="0"/>
          <a:chExt cx="0" cy="0"/>
        </a:xfrm>
      </p:grpSpPr>
      <p:sp>
        <p:nvSpPr>
          <p:cNvPr id="36866" name="Rectangle 1026">
            <a:extLst>
              <a:ext uri="{FF2B5EF4-FFF2-40B4-BE49-F238E27FC236}">
                <a16:creationId xmlns:a16="http://schemas.microsoft.com/office/drawing/2014/main" id="{0D228518-C866-B6B3-6A74-585751C4071A}"/>
              </a:ext>
            </a:extLst>
          </p:cNvPr>
          <p:cNvSpPr>
            <a:spLocks noGrp="1" noChangeArrowheads="1"/>
          </p:cNvSpPr>
          <p:nvPr>
            <p:ph type="title"/>
          </p:nvPr>
        </p:nvSpPr>
        <p:spPr>
          <a:xfrm>
            <a:off x="609600" y="304800"/>
            <a:ext cx="7772400" cy="685800"/>
          </a:xfrm>
        </p:spPr>
        <p:txBody>
          <a:bodyPr/>
          <a:lstStyle/>
          <a:p>
            <a:r>
              <a:rPr lang="en-US" altLang="en-US" sz="4000" dirty="0"/>
              <a:t>What is a Dimensional Modeling</a:t>
            </a:r>
          </a:p>
        </p:txBody>
      </p:sp>
      <p:sp>
        <p:nvSpPr>
          <p:cNvPr id="36867" name="Rectangle 1027" descr="Rectangle: Click to edit Master text styles&#13;&#10;Second level&#13;&#10;Third level&#13;&#10;Fourth level&#13;&#10;Fifth level">
            <a:extLst>
              <a:ext uri="{FF2B5EF4-FFF2-40B4-BE49-F238E27FC236}">
                <a16:creationId xmlns:a16="http://schemas.microsoft.com/office/drawing/2014/main" id="{58FA3661-C6F0-0675-4525-17AB8057818E}"/>
              </a:ext>
            </a:extLst>
          </p:cNvPr>
          <p:cNvSpPr>
            <a:spLocks noGrp="1" noChangeArrowheads="1"/>
          </p:cNvSpPr>
          <p:nvPr>
            <p:ph type="body" idx="1"/>
          </p:nvPr>
        </p:nvSpPr>
        <p:spPr>
          <a:xfrm>
            <a:off x="838200" y="1143000"/>
            <a:ext cx="7315200" cy="5105400"/>
          </a:xfrm>
        </p:spPr>
        <p:txBody>
          <a:bodyPr/>
          <a:lstStyle/>
          <a:p>
            <a:pPr>
              <a:lnSpc>
                <a:spcPct val="90000"/>
              </a:lnSpc>
              <a:buFont typeface="Arial" panose="020B0604020202020204" pitchFamily="34" charset="0"/>
              <a:buChar char="•"/>
            </a:pPr>
            <a:r>
              <a:rPr lang="en-US" sz="3600" b="0" i="0" dirty="0">
                <a:solidFill>
                  <a:srgbClr val="222222"/>
                </a:solidFill>
                <a:effectLst/>
                <a:latin typeface="Arial" panose="020B0604020202020204" pitchFamily="34" charset="0"/>
              </a:rPr>
              <a:t>A data modeling technique used to design data warehouses</a:t>
            </a:r>
          </a:p>
          <a:p>
            <a:pPr>
              <a:lnSpc>
                <a:spcPct val="90000"/>
              </a:lnSpc>
              <a:buFont typeface="Arial" panose="020B0604020202020204" pitchFamily="34" charset="0"/>
              <a:buChar char="•"/>
            </a:pPr>
            <a:r>
              <a:rPr lang="en-US" sz="3600" b="0" i="0" dirty="0">
                <a:solidFill>
                  <a:srgbClr val="222222"/>
                </a:solidFill>
                <a:effectLst/>
                <a:latin typeface="Arial" panose="020B0604020202020204" pitchFamily="34" charset="0"/>
              </a:rPr>
              <a:t>Focuses on how </a:t>
            </a:r>
          </a:p>
          <a:p>
            <a:pPr lvl="1">
              <a:lnSpc>
                <a:spcPct val="90000"/>
              </a:lnSpc>
              <a:buFont typeface="Arial" panose="020B0604020202020204" pitchFamily="34" charset="0"/>
              <a:buChar char="•"/>
            </a:pPr>
            <a:r>
              <a:rPr lang="en-US" sz="3200" dirty="0">
                <a:solidFill>
                  <a:srgbClr val="222222"/>
                </a:solidFill>
                <a:latin typeface="Arial" panose="020B0604020202020204" pitchFamily="34" charset="0"/>
              </a:rPr>
              <a:t>D</a:t>
            </a:r>
            <a:r>
              <a:rPr lang="en-US" sz="3200" b="0" i="0" dirty="0">
                <a:solidFill>
                  <a:srgbClr val="222222"/>
                </a:solidFill>
                <a:effectLst/>
                <a:latin typeface="Arial" panose="020B0604020202020204" pitchFamily="34" charset="0"/>
              </a:rPr>
              <a:t>ata is analyzed and reported, </a:t>
            </a:r>
          </a:p>
          <a:p>
            <a:pPr lvl="1">
              <a:lnSpc>
                <a:spcPct val="90000"/>
              </a:lnSpc>
              <a:buFont typeface="Arial" panose="020B0604020202020204" pitchFamily="34" charset="0"/>
              <a:buChar char="•"/>
            </a:pPr>
            <a:r>
              <a:rPr lang="en-US" sz="3200" dirty="0">
                <a:solidFill>
                  <a:srgbClr val="222222"/>
                </a:solidFill>
                <a:latin typeface="Arial" panose="020B0604020202020204" pitchFamily="34" charset="0"/>
              </a:rPr>
              <a:t>N</a:t>
            </a:r>
            <a:r>
              <a:rPr lang="en-US" sz="3200" b="0" i="0" dirty="0">
                <a:solidFill>
                  <a:srgbClr val="222222"/>
                </a:solidFill>
                <a:effectLst/>
                <a:latin typeface="Arial" panose="020B0604020202020204" pitchFamily="34" charset="0"/>
              </a:rPr>
              <a:t>ot how it's captured</a:t>
            </a:r>
            <a:endParaRPr lang="en-US" sz="3600" b="0" i="0" dirty="0">
              <a:solidFill>
                <a:srgbClr val="222222"/>
              </a:solidFill>
              <a:effectLst/>
              <a:latin typeface="Arial" panose="020B0604020202020204" pitchFamily="34" charset="0"/>
            </a:endParaRPr>
          </a:p>
          <a:p>
            <a:pPr>
              <a:lnSpc>
                <a:spcPct val="90000"/>
              </a:lnSpc>
              <a:buFont typeface="Arial" panose="020B0604020202020204" pitchFamily="34" charset="0"/>
              <a:buChar char="•"/>
            </a:pPr>
            <a:r>
              <a:rPr lang="en-US" sz="3600" b="0" i="0" dirty="0">
                <a:solidFill>
                  <a:srgbClr val="222222"/>
                </a:solidFill>
                <a:effectLst/>
                <a:latin typeface="Arial" panose="020B0604020202020204" pitchFamily="34" charset="0"/>
              </a:rPr>
              <a:t>Organizes data into </a:t>
            </a:r>
          </a:p>
          <a:p>
            <a:pPr lvl="1">
              <a:lnSpc>
                <a:spcPct val="90000"/>
              </a:lnSpc>
              <a:buFont typeface="Arial" panose="020B0604020202020204" pitchFamily="34" charset="0"/>
              <a:buChar char="•"/>
            </a:pPr>
            <a:r>
              <a:rPr lang="en-US" sz="3200" b="1" dirty="0">
                <a:solidFill>
                  <a:srgbClr val="7030A0"/>
                </a:solidFill>
                <a:latin typeface="Arial" panose="020B0604020202020204" pitchFamily="34" charset="0"/>
              </a:rPr>
              <a:t>1. F</a:t>
            </a:r>
            <a:r>
              <a:rPr lang="en-US" sz="3200" b="1" i="0" dirty="0">
                <a:solidFill>
                  <a:srgbClr val="7030A0"/>
                </a:solidFill>
                <a:effectLst/>
                <a:latin typeface="Arial" panose="020B0604020202020204" pitchFamily="34" charset="0"/>
              </a:rPr>
              <a:t>acts</a:t>
            </a:r>
            <a:r>
              <a:rPr lang="en-US" sz="3200" b="0" i="0" dirty="0">
                <a:solidFill>
                  <a:srgbClr val="222222"/>
                </a:solidFill>
                <a:effectLst/>
                <a:latin typeface="Arial" panose="020B0604020202020204" pitchFamily="34" charset="0"/>
              </a:rPr>
              <a:t>,  and </a:t>
            </a:r>
          </a:p>
          <a:p>
            <a:pPr lvl="1">
              <a:lnSpc>
                <a:spcPct val="90000"/>
              </a:lnSpc>
              <a:buFont typeface="Arial" panose="020B0604020202020204" pitchFamily="34" charset="0"/>
              <a:buChar char="•"/>
            </a:pPr>
            <a:r>
              <a:rPr lang="en-US" sz="3200" b="1" dirty="0">
                <a:solidFill>
                  <a:srgbClr val="7030A0"/>
                </a:solidFill>
                <a:latin typeface="Arial" panose="020B0604020202020204" pitchFamily="34" charset="0"/>
              </a:rPr>
              <a:t>2. D</a:t>
            </a:r>
            <a:r>
              <a:rPr lang="en-US" sz="3200" b="1" i="0" dirty="0">
                <a:solidFill>
                  <a:srgbClr val="7030A0"/>
                </a:solidFill>
                <a:effectLst/>
                <a:latin typeface="Arial" panose="020B0604020202020204" pitchFamily="34" charset="0"/>
              </a:rPr>
              <a:t>imensions</a:t>
            </a:r>
            <a:endParaRPr lang="en-US" altLang="en-US" sz="3200" b="1" dirty="0">
              <a:solidFill>
                <a:srgbClr val="7030A0"/>
              </a:solidFill>
            </a:endParaRPr>
          </a:p>
        </p:txBody>
      </p:sp>
    </p:spTree>
    <p:extLst>
      <p:ext uri="{BB962C8B-B14F-4D97-AF65-F5344CB8AC3E}">
        <p14:creationId xmlns:p14="http://schemas.microsoft.com/office/powerpoint/2010/main" val="189823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CE48E-C9BF-666B-3B52-D7F7278DFF99}"/>
            </a:ext>
          </a:extLst>
        </p:cNvPr>
        <p:cNvGrpSpPr/>
        <p:nvPr/>
      </p:nvGrpSpPr>
      <p:grpSpPr>
        <a:xfrm>
          <a:off x="0" y="0"/>
          <a:ext cx="0" cy="0"/>
          <a:chOff x="0" y="0"/>
          <a:chExt cx="0" cy="0"/>
        </a:xfrm>
      </p:grpSpPr>
      <p:sp>
        <p:nvSpPr>
          <p:cNvPr id="36866" name="Rectangle 1026">
            <a:extLst>
              <a:ext uri="{FF2B5EF4-FFF2-40B4-BE49-F238E27FC236}">
                <a16:creationId xmlns:a16="http://schemas.microsoft.com/office/drawing/2014/main" id="{5212A1FA-97D9-5A4E-ECE7-A1F6CF19B455}"/>
              </a:ext>
            </a:extLst>
          </p:cNvPr>
          <p:cNvSpPr>
            <a:spLocks noGrp="1" noChangeArrowheads="1"/>
          </p:cNvSpPr>
          <p:nvPr>
            <p:ph type="title"/>
          </p:nvPr>
        </p:nvSpPr>
        <p:spPr/>
        <p:txBody>
          <a:bodyPr/>
          <a:lstStyle/>
          <a:p>
            <a:r>
              <a:rPr lang="en-US" altLang="en-US"/>
              <a:t>Dimensional Models</a:t>
            </a:r>
          </a:p>
        </p:txBody>
      </p:sp>
      <p:sp>
        <p:nvSpPr>
          <p:cNvPr id="36867" name="Rectangle 1027" descr="Rectangle: Click to edit Master text styles&#13;&#10;Second level&#13;&#10;Third level&#13;&#10;Fourth level&#13;&#10;Fifth level">
            <a:extLst>
              <a:ext uri="{FF2B5EF4-FFF2-40B4-BE49-F238E27FC236}">
                <a16:creationId xmlns:a16="http://schemas.microsoft.com/office/drawing/2014/main" id="{91F861CE-4921-68AC-C8CD-DEEA83C4055C}"/>
              </a:ext>
            </a:extLst>
          </p:cNvPr>
          <p:cNvSpPr>
            <a:spLocks noGrp="1" noChangeArrowheads="1"/>
          </p:cNvSpPr>
          <p:nvPr>
            <p:ph type="body" idx="1"/>
          </p:nvPr>
        </p:nvSpPr>
        <p:spPr/>
        <p:txBody>
          <a:bodyPr/>
          <a:lstStyle/>
          <a:p>
            <a:pPr>
              <a:lnSpc>
                <a:spcPct val="90000"/>
              </a:lnSpc>
            </a:pPr>
            <a:r>
              <a:rPr lang="en-US" altLang="en-US" dirty="0"/>
              <a:t>A denormalized relational model</a:t>
            </a:r>
          </a:p>
          <a:p>
            <a:pPr lvl="1">
              <a:lnSpc>
                <a:spcPct val="90000"/>
              </a:lnSpc>
            </a:pPr>
            <a:r>
              <a:rPr lang="en-US" altLang="en-US" dirty="0"/>
              <a:t>Made up of tables with attributes</a:t>
            </a:r>
          </a:p>
          <a:p>
            <a:pPr lvl="1">
              <a:lnSpc>
                <a:spcPct val="90000"/>
              </a:lnSpc>
            </a:pPr>
            <a:r>
              <a:rPr lang="en-US" altLang="en-US" dirty="0"/>
              <a:t>Relationships defined by keys and foreign keys</a:t>
            </a:r>
          </a:p>
          <a:p>
            <a:pPr>
              <a:lnSpc>
                <a:spcPct val="90000"/>
              </a:lnSpc>
            </a:pPr>
            <a:r>
              <a:rPr lang="en-US" altLang="en-US" dirty="0"/>
              <a:t>Organized for understandability and ease of reporting rather than update</a:t>
            </a:r>
          </a:p>
          <a:p>
            <a:pPr>
              <a:lnSpc>
                <a:spcPct val="90000"/>
              </a:lnSpc>
            </a:pPr>
            <a:r>
              <a:rPr lang="en-US" altLang="en-US" dirty="0"/>
              <a:t>Queried and maintained by SQL or special purpose management tools.</a:t>
            </a:r>
          </a:p>
        </p:txBody>
      </p:sp>
    </p:spTree>
    <p:extLst>
      <p:ext uri="{BB962C8B-B14F-4D97-AF65-F5344CB8AC3E}">
        <p14:creationId xmlns:p14="http://schemas.microsoft.com/office/powerpoint/2010/main" val="288112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9F3F3-7E31-F5C4-29AD-70BBC311B556}"/>
            </a:ext>
          </a:extLst>
        </p:cNvPr>
        <p:cNvGrpSpPr/>
        <p:nvPr/>
      </p:nvGrpSpPr>
      <p:grpSpPr>
        <a:xfrm>
          <a:off x="0" y="0"/>
          <a:ext cx="0" cy="0"/>
          <a:chOff x="0" y="0"/>
          <a:chExt cx="0" cy="0"/>
        </a:xfrm>
      </p:grpSpPr>
      <p:sp>
        <p:nvSpPr>
          <p:cNvPr id="36866" name="Rectangle 1026">
            <a:extLst>
              <a:ext uri="{FF2B5EF4-FFF2-40B4-BE49-F238E27FC236}">
                <a16:creationId xmlns:a16="http://schemas.microsoft.com/office/drawing/2014/main" id="{D6F69F2E-9A18-5B86-31C2-FBD99FCF3851}"/>
              </a:ext>
            </a:extLst>
          </p:cNvPr>
          <p:cNvSpPr>
            <a:spLocks noGrp="1" noChangeArrowheads="1"/>
          </p:cNvSpPr>
          <p:nvPr>
            <p:ph type="title"/>
          </p:nvPr>
        </p:nvSpPr>
        <p:spPr>
          <a:xfrm>
            <a:off x="609600" y="152400"/>
            <a:ext cx="7772400" cy="990600"/>
          </a:xfrm>
        </p:spPr>
        <p:txBody>
          <a:bodyPr/>
          <a:lstStyle/>
          <a:p>
            <a:r>
              <a:rPr lang="en-US" altLang="en-US" sz="3200" dirty="0"/>
              <a:t>Key Components of</a:t>
            </a:r>
            <a:br>
              <a:rPr lang="en-US" altLang="en-US" sz="3200" dirty="0"/>
            </a:br>
            <a:r>
              <a:rPr lang="en-US" altLang="en-US" sz="3200" dirty="0"/>
              <a:t>Dimensional Models</a:t>
            </a:r>
          </a:p>
        </p:txBody>
      </p:sp>
      <p:sp>
        <p:nvSpPr>
          <p:cNvPr id="36867" name="Rectangle 1027" descr="Rectangle: Click to edit Master text styles&#13;&#10;Second level&#13;&#10;Third level&#13;&#10;Fourth level&#13;&#10;Fifth level">
            <a:extLst>
              <a:ext uri="{FF2B5EF4-FFF2-40B4-BE49-F238E27FC236}">
                <a16:creationId xmlns:a16="http://schemas.microsoft.com/office/drawing/2014/main" id="{2F43F6E9-E06C-D5C7-8AC5-072B232AD886}"/>
              </a:ext>
            </a:extLst>
          </p:cNvPr>
          <p:cNvSpPr>
            <a:spLocks noGrp="1" noChangeArrowheads="1"/>
          </p:cNvSpPr>
          <p:nvPr>
            <p:ph type="body" idx="1"/>
          </p:nvPr>
        </p:nvSpPr>
        <p:spPr>
          <a:xfrm>
            <a:off x="838200" y="1219200"/>
            <a:ext cx="7772400" cy="4800600"/>
          </a:xfrm>
        </p:spPr>
        <p:txBody>
          <a:bodyPr/>
          <a:lstStyle/>
          <a:p>
            <a:pPr marL="0" indent="0">
              <a:lnSpc>
                <a:spcPct val="90000"/>
              </a:lnSpc>
              <a:buNone/>
            </a:pPr>
            <a:r>
              <a:rPr lang="en-US" b="0" i="0" dirty="0">
                <a:solidFill>
                  <a:srgbClr val="222222"/>
                </a:solidFill>
                <a:effectLst/>
                <a:latin typeface="Arial" panose="020B0604020202020204" pitchFamily="34" charset="0"/>
              </a:rPr>
              <a:t>1. </a:t>
            </a:r>
            <a:r>
              <a:rPr lang="en-US" b="1" i="0" dirty="0">
                <a:solidFill>
                  <a:srgbClr val="222222"/>
                </a:solidFill>
                <a:effectLst/>
                <a:highlight>
                  <a:srgbClr val="00FF00"/>
                </a:highlight>
                <a:latin typeface="Arial" panose="020B0604020202020204" pitchFamily="34" charset="0"/>
              </a:rPr>
              <a:t>Fact Table:</a:t>
            </a:r>
            <a:br>
              <a:rPr lang="en-US" b="1" dirty="0">
                <a:highlight>
                  <a:srgbClr val="00FF00"/>
                </a:highlight>
              </a:rPr>
            </a:br>
            <a:r>
              <a:rPr lang="en-US" b="0" i="0" dirty="0">
                <a:solidFill>
                  <a:srgbClr val="222222"/>
                </a:solidFill>
                <a:effectLst/>
                <a:latin typeface="Arial" panose="020B0604020202020204" pitchFamily="34" charset="0"/>
              </a:rPr>
              <a:t>* </a:t>
            </a:r>
            <a:r>
              <a:rPr lang="en-US" sz="2400" b="0" i="0" dirty="0">
                <a:solidFill>
                  <a:srgbClr val="222222"/>
                </a:solidFill>
                <a:effectLst/>
                <a:latin typeface="Arial" panose="020B0604020202020204" pitchFamily="34" charset="0"/>
              </a:rPr>
              <a:t>Stores quantitative measurements (facts)</a:t>
            </a:r>
            <a:br>
              <a:rPr lang="en-US" sz="2400" dirty="0"/>
            </a:br>
            <a:r>
              <a:rPr lang="en-US" sz="2400" b="0" i="0" dirty="0">
                <a:solidFill>
                  <a:srgbClr val="222222"/>
                </a:solidFill>
                <a:effectLst/>
                <a:latin typeface="Arial" panose="020B0604020202020204" pitchFamily="34" charset="0"/>
              </a:rPr>
              <a:t>* Contains foreign keys referencing dimension tables</a:t>
            </a:r>
            <a:br>
              <a:rPr lang="en-US" sz="2400" dirty="0"/>
            </a:br>
            <a:r>
              <a:rPr lang="en-US" sz="2400" b="0" i="0" dirty="0">
                <a:solidFill>
                  <a:srgbClr val="222222"/>
                </a:solidFill>
                <a:effectLst/>
                <a:latin typeface="Arial" panose="020B0604020202020204" pitchFamily="34" charset="0"/>
              </a:rPr>
              <a:t>* Example: Sales Fact Table (Sales Amount, Quantity, etc.)</a:t>
            </a:r>
          </a:p>
          <a:p>
            <a:pPr marL="0" indent="0">
              <a:lnSpc>
                <a:spcPct val="90000"/>
              </a:lnSpc>
              <a:buNone/>
            </a:pPr>
            <a:endParaRPr lang="en-US" sz="2400" b="0" i="0" dirty="0">
              <a:solidFill>
                <a:srgbClr val="222222"/>
              </a:solidFill>
              <a:effectLst/>
              <a:latin typeface="Arial" panose="020B0604020202020204" pitchFamily="34" charset="0"/>
            </a:endParaRPr>
          </a:p>
          <a:p>
            <a:pPr marL="0" indent="0">
              <a:lnSpc>
                <a:spcPct val="90000"/>
              </a:lnSpc>
              <a:buNone/>
            </a:pPr>
            <a:r>
              <a:rPr lang="en-US" b="0" i="0" dirty="0">
                <a:solidFill>
                  <a:srgbClr val="222222"/>
                </a:solidFill>
                <a:effectLst/>
                <a:latin typeface="Arial" panose="020B0604020202020204" pitchFamily="34" charset="0"/>
              </a:rPr>
              <a:t>2. </a:t>
            </a:r>
            <a:r>
              <a:rPr lang="en-US" b="1" i="0" dirty="0">
                <a:solidFill>
                  <a:srgbClr val="222222"/>
                </a:solidFill>
                <a:effectLst/>
                <a:highlight>
                  <a:srgbClr val="00FF00"/>
                </a:highlight>
                <a:latin typeface="Arial" panose="020B0604020202020204" pitchFamily="34" charset="0"/>
              </a:rPr>
              <a:t>Dimension Tables:</a:t>
            </a:r>
            <a:br>
              <a:rPr lang="en-US" dirty="0">
                <a:highlight>
                  <a:srgbClr val="00FF00"/>
                </a:highlight>
              </a:rPr>
            </a:br>
            <a:r>
              <a:rPr lang="en-US" b="0" i="0" dirty="0">
                <a:solidFill>
                  <a:srgbClr val="222222"/>
                </a:solidFill>
                <a:effectLst/>
                <a:latin typeface="Arial" panose="020B0604020202020204" pitchFamily="34" charset="0"/>
              </a:rPr>
              <a:t>* </a:t>
            </a:r>
            <a:r>
              <a:rPr lang="en-US" sz="2800" b="0" i="0" dirty="0">
                <a:solidFill>
                  <a:srgbClr val="222222"/>
                </a:solidFill>
                <a:effectLst/>
                <a:latin typeface="Arial" panose="020B0604020202020204" pitchFamily="34" charset="0"/>
              </a:rPr>
              <a:t>Stores descriptive attributes about the facts</a:t>
            </a:r>
            <a:br>
              <a:rPr lang="en-US" sz="2800" dirty="0"/>
            </a:br>
            <a:r>
              <a:rPr lang="en-US" sz="2800" b="0" i="0" dirty="0">
                <a:solidFill>
                  <a:srgbClr val="222222"/>
                </a:solidFill>
                <a:effectLst/>
                <a:latin typeface="Arial" panose="020B0604020202020204" pitchFamily="34" charset="0"/>
              </a:rPr>
              <a:t>* Contains a primary key and foreign keys to other dimension tables</a:t>
            </a:r>
            <a:endParaRPr lang="en-US" altLang="en-US" dirty="0"/>
          </a:p>
        </p:txBody>
      </p:sp>
    </p:spTree>
    <p:extLst>
      <p:ext uri="{BB962C8B-B14F-4D97-AF65-F5344CB8AC3E}">
        <p14:creationId xmlns:p14="http://schemas.microsoft.com/office/powerpoint/2010/main" val="293582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79FF3-7347-9A2A-081C-5417A33D1C10}"/>
            </a:ext>
          </a:extLst>
        </p:cNvPr>
        <p:cNvGrpSpPr/>
        <p:nvPr/>
      </p:nvGrpSpPr>
      <p:grpSpPr>
        <a:xfrm>
          <a:off x="0" y="0"/>
          <a:ext cx="0" cy="0"/>
          <a:chOff x="0" y="0"/>
          <a:chExt cx="0" cy="0"/>
        </a:xfrm>
      </p:grpSpPr>
      <p:sp>
        <p:nvSpPr>
          <p:cNvPr id="36866" name="Rectangle 1026">
            <a:extLst>
              <a:ext uri="{FF2B5EF4-FFF2-40B4-BE49-F238E27FC236}">
                <a16:creationId xmlns:a16="http://schemas.microsoft.com/office/drawing/2014/main" id="{FB0A4628-4105-BAC8-7EF7-3D83142C7294}"/>
              </a:ext>
            </a:extLst>
          </p:cNvPr>
          <p:cNvSpPr>
            <a:spLocks noGrp="1" noChangeArrowheads="1"/>
          </p:cNvSpPr>
          <p:nvPr>
            <p:ph type="title"/>
          </p:nvPr>
        </p:nvSpPr>
        <p:spPr>
          <a:xfrm>
            <a:off x="609600" y="152400"/>
            <a:ext cx="7772400" cy="990600"/>
          </a:xfrm>
        </p:spPr>
        <p:txBody>
          <a:bodyPr/>
          <a:lstStyle/>
          <a:p>
            <a:r>
              <a:rPr lang="en-US" altLang="en-US" sz="3200" dirty="0"/>
              <a:t>Key Components of</a:t>
            </a:r>
            <a:br>
              <a:rPr lang="en-US" altLang="en-US" sz="3200" dirty="0"/>
            </a:br>
            <a:r>
              <a:rPr lang="en-US" altLang="en-US" sz="3200" dirty="0"/>
              <a:t>Dimensional Models</a:t>
            </a:r>
          </a:p>
        </p:txBody>
      </p:sp>
      <p:sp>
        <p:nvSpPr>
          <p:cNvPr id="36867" name="Rectangle 1027" descr="Rectangle: Click to edit Master text styles&#13;&#10;Second level&#13;&#10;Third level&#13;&#10;Fourth level&#13;&#10;Fifth level">
            <a:extLst>
              <a:ext uri="{FF2B5EF4-FFF2-40B4-BE49-F238E27FC236}">
                <a16:creationId xmlns:a16="http://schemas.microsoft.com/office/drawing/2014/main" id="{931A2D43-B3C8-BFA8-341C-907D2827D086}"/>
              </a:ext>
            </a:extLst>
          </p:cNvPr>
          <p:cNvSpPr>
            <a:spLocks noGrp="1" noChangeArrowheads="1"/>
          </p:cNvSpPr>
          <p:nvPr>
            <p:ph type="body" idx="1"/>
          </p:nvPr>
        </p:nvSpPr>
        <p:spPr>
          <a:xfrm>
            <a:off x="170259" y="1094509"/>
            <a:ext cx="8440341" cy="4925291"/>
          </a:xfrm>
        </p:spPr>
        <p:txBody>
          <a:bodyPr/>
          <a:lstStyle/>
          <a:p>
            <a:pPr marL="0" indent="0">
              <a:lnSpc>
                <a:spcPct val="90000"/>
              </a:lnSpc>
              <a:buNone/>
            </a:pPr>
            <a:endParaRPr lang="en-US" altLang="en-US" dirty="0"/>
          </a:p>
        </p:txBody>
      </p:sp>
      <p:pic>
        <p:nvPicPr>
          <p:cNvPr id="65538" name="Picture 2" descr="Fact Table vs. Dimension Table: What's the Difference? | Built In">
            <a:extLst>
              <a:ext uri="{FF2B5EF4-FFF2-40B4-BE49-F238E27FC236}">
                <a16:creationId xmlns:a16="http://schemas.microsoft.com/office/drawing/2014/main" id="{B857D48A-6EFB-D629-DED0-C15662DCB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8576"/>
            <a:ext cx="7061200" cy="424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27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56ED848-044D-1321-A94C-CCD7F4D030D3}"/>
              </a:ext>
            </a:extLst>
          </p:cNvPr>
          <p:cNvSpPr>
            <a:spLocks noGrp="1" noChangeArrowheads="1"/>
          </p:cNvSpPr>
          <p:nvPr>
            <p:ph type="title"/>
          </p:nvPr>
        </p:nvSpPr>
        <p:spPr/>
        <p:txBody>
          <a:bodyPr/>
          <a:lstStyle/>
          <a:p>
            <a:r>
              <a:rPr lang="en-US" altLang="en-US"/>
              <a:t>Entity-Relationship vs. Dimensional Models</a:t>
            </a:r>
          </a:p>
        </p:txBody>
      </p:sp>
      <p:sp>
        <p:nvSpPr>
          <p:cNvPr id="3075" name="Rectangle 3" descr="Rectangle: Click to edit Master text styles&#13;&#10;Second level&#13;&#10;Third level&#13;&#10;Fourth level&#13;&#10;Fifth level">
            <a:extLst>
              <a:ext uri="{FF2B5EF4-FFF2-40B4-BE49-F238E27FC236}">
                <a16:creationId xmlns:a16="http://schemas.microsoft.com/office/drawing/2014/main" id="{713BAE06-B156-2DD1-4A15-E02F23FE67C7}"/>
              </a:ext>
            </a:extLst>
          </p:cNvPr>
          <p:cNvSpPr>
            <a:spLocks noGrp="1" noChangeArrowheads="1"/>
          </p:cNvSpPr>
          <p:nvPr>
            <p:ph type="body" sz="half" idx="1"/>
          </p:nvPr>
        </p:nvSpPr>
        <p:spPr/>
        <p:txBody>
          <a:bodyPr/>
          <a:lstStyle/>
          <a:p>
            <a:r>
              <a:rPr lang="en-US" altLang="en-US" sz="2800"/>
              <a:t>One table per entity</a:t>
            </a:r>
          </a:p>
          <a:p>
            <a:r>
              <a:rPr lang="en-US" altLang="en-US" sz="2800"/>
              <a:t>Minimize data redundancy</a:t>
            </a:r>
          </a:p>
          <a:p>
            <a:r>
              <a:rPr lang="en-US" altLang="en-US" sz="2800"/>
              <a:t>Optimize update</a:t>
            </a:r>
          </a:p>
          <a:p>
            <a:r>
              <a:rPr lang="en-US" altLang="en-US" sz="2800"/>
              <a:t>The Transaction Processing Model</a:t>
            </a:r>
          </a:p>
        </p:txBody>
      </p:sp>
      <p:sp>
        <p:nvSpPr>
          <p:cNvPr id="3076" name="Rectangle 4" descr="Rectangle: Click to edit Master text styles&#13;&#10;Second level&#13;&#10;Third level&#13;&#10;Fourth level&#13;&#10;Fifth level">
            <a:extLst>
              <a:ext uri="{FF2B5EF4-FFF2-40B4-BE49-F238E27FC236}">
                <a16:creationId xmlns:a16="http://schemas.microsoft.com/office/drawing/2014/main" id="{A4B46287-BA99-9D52-64B5-FB73877B3AE2}"/>
              </a:ext>
            </a:extLst>
          </p:cNvPr>
          <p:cNvSpPr>
            <a:spLocks noGrp="1" noChangeArrowheads="1"/>
          </p:cNvSpPr>
          <p:nvPr>
            <p:ph type="body" sz="half" idx="2"/>
          </p:nvPr>
        </p:nvSpPr>
        <p:spPr/>
        <p:txBody>
          <a:bodyPr/>
          <a:lstStyle/>
          <a:p>
            <a:r>
              <a:rPr lang="en-US" altLang="en-US" sz="2800"/>
              <a:t>One fact table for data organization</a:t>
            </a:r>
          </a:p>
          <a:p>
            <a:r>
              <a:rPr lang="en-US" altLang="en-US" sz="2800"/>
              <a:t>Maximize understandability</a:t>
            </a:r>
          </a:p>
          <a:p>
            <a:r>
              <a:rPr lang="en-US" altLang="en-US" sz="2800"/>
              <a:t>Optimized for retrieval</a:t>
            </a:r>
          </a:p>
          <a:p>
            <a:r>
              <a:rPr lang="en-US" altLang="en-US" sz="2800"/>
              <a:t>The data warehousing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127C55-B1FD-47B7-FE32-AEB81B9C1A19}"/>
              </a:ext>
            </a:extLst>
          </p:cNvPr>
          <p:cNvSpPr>
            <a:spLocks noGrp="1" noChangeArrowheads="1"/>
          </p:cNvSpPr>
          <p:nvPr>
            <p:ph type="title"/>
          </p:nvPr>
        </p:nvSpPr>
        <p:spPr/>
        <p:txBody>
          <a:bodyPr/>
          <a:lstStyle/>
          <a:p>
            <a:r>
              <a:rPr lang="en-US" altLang="en-US"/>
              <a:t>Fact Tables</a:t>
            </a:r>
          </a:p>
        </p:txBody>
      </p:sp>
      <p:sp>
        <p:nvSpPr>
          <p:cNvPr id="5123" name="Rectangle 3" descr="Rectangle: Click to edit Master text styles&#13;&#10;Second level&#13;&#10;Third level&#13;&#10;Fourth level&#13;&#10;Fifth level">
            <a:extLst>
              <a:ext uri="{FF2B5EF4-FFF2-40B4-BE49-F238E27FC236}">
                <a16:creationId xmlns:a16="http://schemas.microsoft.com/office/drawing/2014/main" id="{278F8653-2756-2119-ED6B-0D663CF375C3}"/>
              </a:ext>
            </a:extLst>
          </p:cNvPr>
          <p:cNvSpPr>
            <a:spLocks noGrp="1" noChangeArrowheads="1"/>
          </p:cNvSpPr>
          <p:nvPr>
            <p:ph type="body" idx="1"/>
          </p:nvPr>
        </p:nvSpPr>
        <p:spPr/>
        <p:txBody>
          <a:bodyPr/>
          <a:lstStyle/>
          <a:p>
            <a:r>
              <a:rPr lang="en-US" altLang="en-US"/>
              <a:t>Contains two or more foreign keys</a:t>
            </a:r>
          </a:p>
          <a:p>
            <a:r>
              <a:rPr lang="en-US" altLang="en-US"/>
              <a:t>Tend to have huge numbers of records</a:t>
            </a:r>
          </a:p>
          <a:p>
            <a:r>
              <a:rPr lang="en-US" altLang="en-US"/>
              <a:t>Useful facts tend to be numeric and additive</a:t>
            </a:r>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Office2000\Templates\Presentation Designs\Blueprint.pot</Template>
  <TotalTime>1148</TotalTime>
  <Words>1510</Words>
  <Application>Microsoft Macintosh PowerPoint</Application>
  <PresentationFormat>On-screen Show (4:3)</PresentationFormat>
  <Paragraphs>264</Paragraphs>
  <Slides>38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Tahoma</vt:lpstr>
      <vt:lpstr>Times New Roman</vt:lpstr>
      <vt:lpstr>Wingdings</vt:lpstr>
      <vt:lpstr>Blueprint</vt:lpstr>
      <vt:lpstr>Worksheet</vt:lpstr>
      <vt:lpstr>Dimensional Modeling</vt:lpstr>
      <vt:lpstr>What is a Dimensional Modeling</vt:lpstr>
      <vt:lpstr>What is a Dimensional Modeling: Facts &amp; Dimensions</vt:lpstr>
      <vt:lpstr>What is a Dimensional Modeling</vt:lpstr>
      <vt:lpstr>Dimensional Models</vt:lpstr>
      <vt:lpstr>Key Components of Dimensional Models</vt:lpstr>
      <vt:lpstr>Key Components of Dimensional Models</vt:lpstr>
      <vt:lpstr>Entity-Relationship vs. Dimensional Models</vt:lpstr>
      <vt:lpstr>Fact Tables</vt:lpstr>
      <vt:lpstr>Dimension Tables</vt:lpstr>
      <vt:lpstr>Strengths of the Dimensional Model (according to Kimball)</vt:lpstr>
      <vt:lpstr>Design Issues</vt:lpstr>
      <vt:lpstr>Star Schemas in a RDBMS </vt:lpstr>
      <vt:lpstr>The Business Model</vt:lpstr>
      <vt:lpstr>Business Model</vt:lpstr>
      <vt:lpstr>The 4 Step Design Process</vt:lpstr>
      <vt:lpstr>Building a Data Warehouse from a Normalized Database</vt:lpstr>
      <vt:lpstr>Structural Dimensions</vt:lpstr>
      <vt:lpstr>Steps in dimensional modeling</vt:lpstr>
      <vt:lpstr>Converting an E-R Diagram</vt:lpstr>
      <vt:lpstr>Choosing the Mart</vt:lpstr>
      <vt:lpstr>Fact Tables</vt:lpstr>
      <vt:lpstr>Grain (unit of analysis)</vt:lpstr>
      <vt:lpstr>Facts</vt:lpstr>
      <vt:lpstr>Dimensions</vt:lpstr>
      <vt:lpstr>PowerPoint Presentation</vt:lpstr>
      <vt:lpstr>PowerPoint Presentation</vt:lpstr>
      <vt:lpstr>Snowflaking &amp; Hierarchies</vt:lpstr>
      <vt:lpstr>Simple DW hierarchy pattern.</vt:lpstr>
      <vt:lpstr>Good Attributes</vt:lpstr>
      <vt:lpstr>Date  Dimensions</vt:lpstr>
      <vt:lpstr>PowerPoint Presentation</vt:lpstr>
      <vt:lpstr>Slowly Changing Dimensions</vt:lpstr>
      <vt:lpstr>Many to many</vt:lpstr>
      <vt:lpstr>Recursive</vt:lpstr>
      <vt:lpstr>Benefits of  Dimensional Modeling</vt:lpstr>
      <vt:lpstr>Challenges and Considerations</vt:lpstr>
      <vt:lpstr>Conclusion</vt:lpstr>
    </vt:vector>
  </TitlesOfParts>
  <Company>University of Oklahoma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 Modeling</dc:title>
  <dc:creator>A. B. Schwarzkopf</dc:creator>
  <cp:lastModifiedBy>Parsian, Mahmoud</cp:lastModifiedBy>
  <cp:revision>12</cp:revision>
  <dcterms:created xsi:type="dcterms:W3CDTF">2003-01-20T04:01:00Z</dcterms:created>
  <dcterms:modified xsi:type="dcterms:W3CDTF">2024-11-29T07:48:38Z</dcterms:modified>
</cp:coreProperties>
</file>