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82" r:id="rId2"/>
    <p:sldId id="324" r:id="rId3"/>
    <p:sldId id="327" r:id="rId4"/>
    <p:sldId id="374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7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7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7" r:id="rId53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Objects="1">
      <p:cViewPr varScale="1">
        <p:scale>
          <a:sx n="120" d="100"/>
          <a:sy n="120" d="100"/>
        </p:scale>
        <p:origin x="1944" y="18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BD023C3-877E-FDD3-0E48-AF61DC09D1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0C15E63-F590-2EF8-E132-75E3164104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FA96F8B3-69B7-F72F-3464-83B6015D6B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05F6CD2E-FCB8-DA77-9F8A-A1EF34F092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anose="020B0604030504040204" pitchFamily="34" charset="0"/>
              </a:defRPr>
            </a:lvl1pPr>
          </a:lstStyle>
          <a:p>
            <a:fld id="{8EDB9495-B95F-3943-B8F4-981AE1D0EBBA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57CF1CC-5999-0528-CF9E-20C85D6ABA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ED354EB-4A57-3F59-BA4A-990250E06A0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134A840A-38AC-50DD-7A1B-056A1CAB450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54082720-F9C9-B16D-271C-5CA35255E57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78A1BDDA-3420-31F9-3BF3-6AE377C38A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2CA49BE1-0942-EA2D-0F40-247E3C5B2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anose="020B0604030504040204" pitchFamily="34" charset="0"/>
              </a:defRPr>
            </a:lvl1pPr>
          </a:lstStyle>
          <a:p>
            <a:fld id="{224E52F3-400D-EC46-B045-1FA5657B2B7D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19B586-9556-A305-FD36-83DC27369A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52B88-11A5-5146-B1CC-40591A69AA48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512002" name="Rectangle 2">
            <a:extLst>
              <a:ext uri="{FF2B5EF4-FFF2-40B4-BE49-F238E27FC236}">
                <a16:creationId xmlns:a16="http://schemas.microsoft.com/office/drawing/2014/main" id="{ECBA4679-1D1C-0EA7-1848-B26F8100AF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9D75E65-7C63-3921-5327-35EDBB62B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B962018-A966-0E71-E2DE-877A1B92F7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9A0EB-2B25-004B-8E92-29AF3053A161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685058" name="Rectangle 2">
            <a:extLst>
              <a:ext uri="{FF2B5EF4-FFF2-40B4-BE49-F238E27FC236}">
                <a16:creationId xmlns:a16="http://schemas.microsoft.com/office/drawing/2014/main" id="{83BEAB81-0A80-EAC2-CD79-51E3834573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>
            <a:extLst>
              <a:ext uri="{FF2B5EF4-FFF2-40B4-BE49-F238E27FC236}">
                <a16:creationId xmlns:a16="http://schemas.microsoft.com/office/drawing/2014/main" id="{46E20D93-675A-6236-83A9-F521F1DB3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1C55E9B-BA54-3AA6-963B-9ACDFBB7B4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1EFC-E37E-714B-BF5A-F0BC05908ECA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687106" name="Rectangle 2">
            <a:extLst>
              <a:ext uri="{FF2B5EF4-FFF2-40B4-BE49-F238E27FC236}">
                <a16:creationId xmlns:a16="http://schemas.microsoft.com/office/drawing/2014/main" id="{822B03DC-B4EF-C4F2-DB86-952CD39118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>
            <a:extLst>
              <a:ext uri="{FF2B5EF4-FFF2-40B4-BE49-F238E27FC236}">
                <a16:creationId xmlns:a16="http://schemas.microsoft.com/office/drawing/2014/main" id="{EDF4A855-30A0-A4BD-FB95-6CF90E520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15FB77-FAEC-14BB-702B-B99728194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1ED04-AE69-1140-B33C-48EA7FAFCC2D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770050" name="Rectangle 2">
            <a:extLst>
              <a:ext uri="{FF2B5EF4-FFF2-40B4-BE49-F238E27FC236}">
                <a16:creationId xmlns:a16="http://schemas.microsoft.com/office/drawing/2014/main" id="{1152D3A8-7693-BA55-9852-DBC40F742E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>
            <a:extLst>
              <a:ext uri="{FF2B5EF4-FFF2-40B4-BE49-F238E27FC236}">
                <a16:creationId xmlns:a16="http://schemas.microsoft.com/office/drawing/2014/main" id="{476FD1CC-B9BF-2923-30DC-5C2A70AF6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AB6A6BC-D0D8-A934-EDC6-AA2C1B214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03CB7-430F-A449-B58B-09835E4DAF95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689154" name="Rectangle 2">
            <a:extLst>
              <a:ext uri="{FF2B5EF4-FFF2-40B4-BE49-F238E27FC236}">
                <a16:creationId xmlns:a16="http://schemas.microsoft.com/office/drawing/2014/main" id="{FE444DFF-1564-AB53-6CBD-5693CFA16F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>
            <a:extLst>
              <a:ext uri="{FF2B5EF4-FFF2-40B4-BE49-F238E27FC236}">
                <a16:creationId xmlns:a16="http://schemas.microsoft.com/office/drawing/2014/main" id="{8C06CA4A-E80D-E8FE-D2EE-DA66B44ED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CD68CF3-107A-F2AE-C39F-63907F87F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64F39-6822-8047-9878-9074EA6FDDB1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691202" name="Rectangle 2">
            <a:extLst>
              <a:ext uri="{FF2B5EF4-FFF2-40B4-BE49-F238E27FC236}">
                <a16:creationId xmlns:a16="http://schemas.microsoft.com/office/drawing/2014/main" id="{8F2B6C4F-362E-73F2-2751-C8BE78F2D4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16A7B781-5DFD-2247-F11C-5750BAE12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C40F8FA-64A7-3D73-BB0E-477BE2B4D7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5D13F-2574-3541-8387-D13862E12A09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693250" name="Rectangle 2">
            <a:extLst>
              <a:ext uri="{FF2B5EF4-FFF2-40B4-BE49-F238E27FC236}">
                <a16:creationId xmlns:a16="http://schemas.microsoft.com/office/drawing/2014/main" id="{7DD3B39B-3F4A-BFCE-2EF3-215653650E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>
            <a:extLst>
              <a:ext uri="{FF2B5EF4-FFF2-40B4-BE49-F238E27FC236}">
                <a16:creationId xmlns:a16="http://schemas.microsoft.com/office/drawing/2014/main" id="{EFEB4F29-9B77-C0D5-A501-4F94F8EFE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03EC9F5-59D3-61F2-9B5B-4A6ACEEB5D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AAFDD-526F-2B43-998D-101A43DAF4C4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695298" name="Rectangle 2">
            <a:extLst>
              <a:ext uri="{FF2B5EF4-FFF2-40B4-BE49-F238E27FC236}">
                <a16:creationId xmlns:a16="http://schemas.microsoft.com/office/drawing/2014/main" id="{396F82F0-F46B-3721-15B8-C9F2D3A7A2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4EE166DF-0DCC-86D1-44FC-0239125A9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C01DEFF-7D6D-A8B3-A7D5-A68D9AA91D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0D5CB-3963-4740-9EC5-7C0738987A40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697346" name="Rectangle 2">
            <a:extLst>
              <a:ext uri="{FF2B5EF4-FFF2-40B4-BE49-F238E27FC236}">
                <a16:creationId xmlns:a16="http://schemas.microsoft.com/office/drawing/2014/main" id="{3F388DB6-3C82-FD9F-C9A3-5D233151B7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EFB7E0FE-5244-5BAD-0824-12A768388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5E1BA6C-9539-9B0B-7690-968C87F0EB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BB29FC-37C7-7444-A0F1-6CA9B41D8EB3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3B93772E-A9DE-E419-9DBE-604A0E1EC8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193989F3-DD2B-2484-42C9-906722521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EB1F687-3F40-8746-DD53-78A365BAE0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8487C-2EB4-C64B-B791-05E5C38BABC7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701442" name="Rectangle 2">
            <a:extLst>
              <a:ext uri="{FF2B5EF4-FFF2-40B4-BE49-F238E27FC236}">
                <a16:creationId xmlns:a16="http://schemas.microsoft.com/office/drawing/2014/main" id="{FD11EA8B-0F2B-0AC6-884E-12C1D4E3C9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F40D2B8B-E7FC-0F7B-E17E-C8F41E6AA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72E4ACB-DFD4-057A-7CE7-56598BF3F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A004D-A00E-B748-8600-0309AC7D3C02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574466" name="Rectangle 2">
            <a:extLst>
              <a:ext uri="{FF2B5EF4-FFF2-40B4-BE49-F238E27FC236}">
                <a16:creationId xmlns:a16="http://schemas.microsoft.com/office/drawing/2014/main" id="{51E4652C-14B8-38CD-BC46-5926C527F0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4F8BDFF4-3A88-4942-60F0-E88CFEA64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72A1B2F-7DB6-0F7F-2180-313EA9AB3A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1EFA3-9CCA-794A-AE98-8CC92B9D27F0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D74114A5-2B5D-73FC-E733-D6BCFB935C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535790B3-215F-611E-D720-A1D80A96F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4D44F62-BA0F-B28C-39ED-2A4E033E0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A29C6-B9DE-EE4A-BF4F-DC2100756BC4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705538" name="Rectangle 2">
            <a:extLst>
              <a:ext uri="{FF2B5EF4-FFF2-40B4-BE49-F238E27FC236}">
                <a16:creationId xmlns:a16="http://schemas.microsoft.com/office/drawing/2014/main" id="{F1B17925-4AD1-5238-B474-0071F6AAD2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>
            <a:extLst>
              <a:ext uri="{FF2B5EF4-FFF2-40B4-BE49-F238E27FC236}">
                <a16:creationId xmlns:a16="http://schemas.microsoft.com/office/drawing/2014/main" id="{87FE4D65-B872-D139-0713-CEFA1EAB3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C775C42-B115-BD5E-A01B-7B0A48C842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CF6B9-390A-0D4E-90B0-5746ED27F99A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707586" name="Rectangle 2">
            <a:extLst>
              <a:ext uri="{FF2B5EF4-FFF2-40B4-BE49-F238E27FC236}">
                <a16:creationId xmlns:a16="http://schemas.microsoft.com/office/drawing/2014/main" id="{335651B3-DFF3-01F4-FACE-5566C06DE3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>
            <a:extLst>
              <a:ext uri="{FF2B5EF4-FFF2-40B4-BE49-F238E27FC236}">
                <a16:creationId xmlns:a16="http://schemas.microsoft.com/office/drawing/2014/main" id="{572800E1-DEEB-62BA-05B7-23D37C63D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CE43ADB-DFEF-7598-D4EE-CE67CBB048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A0016-AA77-4240-9694-00642A653737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709634" name="Rectangle 2">
            <a:extLst>
              <a:ext uri="{FF2B5EF4-FFF2-40B4-BE49-F238E27FC236}">
                <a16:creationId xmlns:a16="http://schemas.microsoft.com/office/drawing/2014/main" id="{0B5670E5-6525-441B-47D4-CAFEF16011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>
            <a:extLst>
              <a:ext uri="{FF2B5EF4-FFF2-40B4-BE49-F238E27FC236}">
                <a16:creationId xmlns:a16="http://schemas.microsoft.com/office/drawing/2014/main" id="{1F159555-5504-E112-A974-1E7DA8C42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35FAD36-3135-85BF-5915-3CA9C997D1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C72DB9-A393-8F45-82DF-10DE6B528D15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711682" name="Rectangle 2">
            <a:extLst>
              <a:ext uri="{FF2B5EF4-FFF2-40B4-BE49-F238E27FC236}">
                <a16:creationId xmlns:a16="http://schemas.microsoft.com/office/drawing/2014/main" id="{EAB7564B-7CE6-EFE1-8793-9D4B99B834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>
            <a:extLst>
              <a:ext uri="{FF2B5EF4-FFF2-40B4-BE49-F238E27FC236}">
                <a16:creationId xmlns:a16="http://schemas.microsoft.com/office/drawing/2014/main" id="{B8A73780-7ECA-C0AA-840C-C259C0CD0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491656-1D5E-4955-56D3-A7C848C0E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FC8BD1-316F-EE40-9057-2C367E1918B1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713730" name="Rectangle 2">
            <a:extLst>
              <a:ext uri="{FF2B5EF4-FFF2-40B4-BE49-F238E27FC236}">
                <a16:creationId xmlns:a16="http://schemas.microsoft.com/office/drawing/2014/main" id="{6ABF49FD-45D8-C52E-A09C-00F3035AC6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>
            <a:extLst>
              <a:ext uri="{FF2B5EF4-FFF2-40B4-BE49-F238E27FC236}">
                <a16:creationId xmlns:a16="http://schemas.microsoft.com/office/drawing/2014/main" id="{7D0BFC3F-BBB2-B065-ABFB-FBD6C15BD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D2718E8-00C4-2DD5-0B55-419DDAEB8B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EE390-8B64-1443-89E1-1100554EE7A5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715778" name="Rectangle 2">
            <a:extLst>
              <a:ext uri="{FF2B5EF4-FFF2-40B4-BE49-F238E27FC236}">
                <a16:creationId xmlns:a16="http://schemas.microsoft.com/office/drawing/2014/main" id="{E61AC0B4-0AB1-B6DF-D1EC-CFDBAC96A9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>
            <a:extLst>
              <a:ext uri="{FF2B5EF4-FFF2-40B4-BE49-F238E27FC236}">
                <a16:creationId xmlns:a16="http://schemas.microsoft.com/office/drawing/2014/main" id="{0C64EB48-1AB5-F660-7EAF-3E65E9575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D3FDF6C-D43A-C2BD-D554-38CA33DB2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0288D-3544-0241-92A6-06A9483FC411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717826" name="Rectangle 2">
            <a:extLst>
              <a:ext uri="{FF2B5EF4-FFF2-40B4-BE49-F238E27FC236}">
                <a16:creationId xmlns:a16="http://schemas.microsoft.com/office/drawing/2014/main" id="{E9E13923-9994-892F-7932-857A705481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>
            <a:extLst>
              <a:ext uri="{FF2B5EF4-FFF2-40B4-BE49-F238E27FC236}">
                <a16:creationId xmlns:a16="http://schemas.microsoft.com/office/drawing/2014/main" id="{916CBF56-7A77-5A00-197B-7362810E5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7E18A3-2EA4-F551-0B9D-44738D9BA5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3340E-8391-0F49-BA2A-007F5303EFE5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719874" name="Rectangle 2">
            <a:extLst>
              <a:ext uri="{FF2B5EF4-FFF2-40B4-BE49-F238E27FC236}">
                <a16:creationId xmlns:a16="http://schemas.microsoft.com/office/drawing/2014/main" id="{B5C6ACF1-B86B-1FF5-142C-B2C3A8CA70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EAE43B21-4757-15D5-0325-A7A3F86DA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282A3A7-3274-C36F-D934-952FB65F1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DED70-3682-7648-9505-25B7BBE554D1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id="{C47554C8-2133-3D49-BD6D-3E935F9D90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0056D7F9-1B3A-421B-F9B5-C7629322A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C3C6EFC-8CFC-88D4-7F31-CBA1C79BD9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9C4BA-E803-BF4C-A768-A288091F1AEE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670722" name="Rectangle 2">
            <a:extLst>
              <a:ext uri="{FF2B5EF4-FFF2-40B4-BE49-F238E27FC236}">
                <a16:creationId xmlns:a16="http://schemas.microsoft.com/office/drawing/2014/main" id="{2A80878D-4ED5-7093-0ADF-F307C654C6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>
            <a:extLst>
              <a:ext uri="{FF2B5EF4-FFF2-40B4-BE49-F238E27FC236}">
                <a16:creationId xmlns:a16="http://schemas.microsoft.com/office/drawing/2014/main" id="{2A008A51-2237-2291-7981-D046D5ECD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2C0047F-DBD5-4D35-D0C2-BB0E782A2F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7918B-916B-7241-AE43-F137833562F1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id="{CDED79C3-C36F-E32E-B68E-0DABDCABA8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5601420D-FA15-67DF-77F3-195362745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895B9-2A5B-2A21-562C-82EE635BFB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41507-F359-524A-B944-AF0740F732B4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id="{2689EC7B-0541-9B33-53D4-6D6EC74F46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1E2A8B5E-0541-0A20-AB25-339B07E79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937A2E6-65B4-5ADF-2ACF-1A6FE503C3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261F9-6E00-B643-ADC9-AC284389CE32}" type="slidenum">
              <a:rPr lang="en-CA" altLang="en-US"/>
              <a:pPr/>
              <a:t>32</a:t>
            </a:fld>
            <a:endParaRPr lang="en-CA" altLang="en-US"/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id="{086FB731-8E94-8BF4-AE38-E65826D585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91B20F13-5B8F-E8BA-8A15-10D80EEAE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3932E75-2634-1107-9454-39F2DD2863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ED871-2C3F-474B-90A8-620017E65694}" type="slidenum">
              <a:rPr lang="en-CA" altLang="en-US"/>
              <a:pPr/>
              <a:t>33</a:t>
            </a:fld>
            <a:endParaRPr lang="en-CA" altLang="en-US"/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570D8B12-1123-2F81-14EF-7B03EA3BD2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8A8006EC-E504-0DD7-8525-000F99A6A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C5C576B-D380-A9A1-F019-97036BCA05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D7D3B-F129-3E4D-9A3B-5407F06D4FD5}" type="slidenum">
              <a:rPr lang="en-CA" altLang="en-US"/>
              <a:pPr/>
              <a:t>34</a:t>
            </a:fld>
            <a:endParaRPr lang="en-CA" altLang="en-US"/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id="{C7E53A71-71A1-74ED-B3DB-999C86E5AE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AD1277A5-AB17-B3AF-EEA5-F74924FAF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C262D4B-65DF-A013-E58F-5C7253F485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53DEB-18E7-D642-B177-3C33B2885277}" type="slidenum">
              <a:rPr lang="en-CA" altLang="en-US"/>
              <a:pPr/>
              <a:t>35</a:t>
            </a:fld>
            <a:endParaRPr lang="en-CA" altLang="en-US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79EF38C0-D7FE-E98C-9AA8-8AD1B82241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EE8574ED-C7D4-CE90-5C4B-FEBCAE594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C7F2CFF-E748-9D67-5907-3837FB25FC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52BBF-1B9C-784E-A29B-D18D90EE1139}" type="slidenum">
              <a:rPr lang="en-CA" altLang="en-US"/>
              <a:pPr/>
              <a:t>36</a:t>
            </a:fld>
            <a:endParaRPr lang="en-CA" altLang="en-US"/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id="{A7809857-78E9-E163-3803-0D255230EE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>
            <a:extLst>
              <a:ext uri="{FF2B5EF4-FFF2-40B4-BE49-F238E27FC236}">
                <a16:creationId xmlns:a16="http://schemas.microsoft.com/office/drawing/2014/main" id="{C528C6DF-0B8A-6D05-7923-F7F1FC5C2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64F1B47-91BB-2B2B-1E99-0A1B6DD4AD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CF111-F5E8-1E46-9ACC-1753F2AF6EE4}" type="slidenum">
              <a:rPr lang="en-CA" altLang="en-US"/>
              <a:pPr/>
              <a:t>37</a:t>
            </a:fld>
            <a:endParaRPr lang="en-CA" altLang="en-US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id="{59D72C6A-A707-0E87-DF29-C19A0F4AAE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id="{ABA7C4CD-9C37-3303-E8F7-8189713B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1624F83-46AD-2344-B0D1-A361B6B71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B1CD0-9978-C745-A22C-7E84316D12EE}" type="slidenum">
              <a:rPr lang="en-CA" altLang="en-US"/>
              <a:pPr/>
              <a:t>38</a:t>
            </a:fld>
            <a:endParaRPr lang="en-CA" altLang="en-US"/>
          </a:p>
        </p:txBody>
      </p:sp>
      <p:sp>
        <p:nvSpPr>
          <p:cNvPr id="740354" name="Rectangle 2">
            <a:extLst>
              <a:ext uri="{FF2B5EF4-FFF2-40B4-BE49-F238E27FC236}">
                <a16:creationId xmlns:a16="http://schemas.microsoft.com/office/drawing/2014/main" id="{FE542B19-C259-4C27-87B4-DF21382362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246CD6D9-94C7-C766-6113-30FF0AAF7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A78602-AF07-953F-5F98-56993777E3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7E394-171A-8148-BE01-CE9409543DDD}" type="slidenum">
              <a:rPr lang="en-CA" altLang="en-US"/>
              <a:pPr/>
              <a:t>39</a:t>
            </a:fld>
            <a:endParaRPr lang="en-CA" altLang="en-US"/>
          </a:p>
        </p:txBody>
      </p:sp>
      <p:sp>
        <p:nvSpPr>
          <p:cNvPr id="742402" name="Rectangle 2">
            <a:extLst>
              <a:ext uri="{FF2B5EF4-FFF2-40B4-BE49-F238E27FC236}">
                <a16:creationId xmlns:a16="http://schemas.microsoft.com/office/drawing/2014/main" id="{B015BC5A-3D01-8AAD-9873-4F87706830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287B438E-59A0-E402-C0DA-0E24444FF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54F3FDE-EC59-1E6E-8BA0-DC4057A8CB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C3C2C-680B-AB44-984F-1F969CCFB47E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766978" name="Rectangle 2">
            <a:extLst>
              <a:ext uri="{FF2B5EF4-FFF2-40B4-BE49-F238E27FC236}">
                <a16:creationId xmlns:a16="http://schemas.microsoft.com/office/drawing/2014/main" id="{09714830-3C95-E9EC-D765-24D49ED2EA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>
            <a:extLst>
              <a:ext uri="{FF2B5EF4-FFF2-40B4-BE49-F238E27FC236}">
                <a16:creationId xmlns:a16="http://schemas.microsoft.com/office/drawing/2014/main" id="{7721059A-FD47-AE42-5CD0-B3E6B2EFF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D982B0C-A35F-BB0B-7BF9-FA1D741452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CF805F-4318-A042-8D33-D775E71F7019}" type="slidenum">
              <a:rPr lang="en-CA" altLang="en-US"/>
              <a:pPr/>
              <a:t>40</a:t>
            </a:fld>
            <a:endParaRPr lang="en-CA" altLang="en-US"/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id="{67DBD165-46A5-D97A-8EB3-8F629FA40A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DD85D4B3-C82A-DD1B-505F-5E6E7D69E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BDFE79-2676-75E6-D76B-02E7C7530F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04F52-7FB9-3046-88F0-9FB2B5A92E80}" type="slidenum">
              <a:rPr lang="en-CA" altLang="en-US"/>
              <a:pPr/>
              <a:t>41</a:t>
            </a:fld>
            <a:endParaRPr lang="en-CA" altLang="en-US"/>
          </a:p>
        </p:txBody>
      </p:sp>
      <p:sp>
        <p:nvSpPr>
          <p:cNvPr id="746498" name="Rectangle 2">
            <a:extLst>
              <a:ext uri="{FF2B5EF4-FFF2-40B4-BE49-F238E27FC236}">
                <a16:creationId xmlns:a16="http://schemas.microsoft.com/office/drawing/2014/main" id="{AF2F8B31-4741-A02A-8D92-13EF3C25BC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>
            <a:extLst>
              <a:ext uri="{FF2B5EF4-FFF2-40B4-BE49-F238E27FC236}">
                <a16:creationId xmlns:a16="http://schemas.microsoft.com/office/drawing/2014/main" id="{B9BF31C7-B19C-7014-C032-2102A536F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B1400C6-2D14-EEF2-13B2-270944031A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5E252-14FF-7D4E-84DB-7894E81BB7A6}" type="slidenum">
              <a:rPr lang="en-CA" altLang="en-US"/>
              <a:pPr/>
              <a:t>42</a:t>
            </a:fld>
            <a:endParaRPr lang="en-CA" altLang="en-US"/>
          </a:p>
        </p:txBody>
      </p:sp>
      <p:sp>
        <p:nvSpPr>
          <p:cNvPr id="748546" name="Rectangle 2">
            <a:extLst>
              <a:ext uri="{FF2B5EF4-FFF2-40B4-BE49-F238E27FC236}">
                <a16:creationId xmlns:a16="http://schemas.microsoft.com/office/drawing/2014/main" id="{34141CFF-9A59-AC6E-DF01-F2A76EDF43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>
            <a:extLst>
              <a:ext uri="{FF2B5EF4-FFF2-40B4-BE49-F238E27FC236}">
                <a16:creationId xmlns:a16="http://schemas.microsoft.com/office/drawing/2014/main" id="{233B534D-5D31-4E39-0F66-8A7A8991E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5E17B4-0D60-8D1F-B7EE-F9D1E0C5EF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AE4D9-7B71-BA4A-AD3B-1D55B2A3D03D}" type="slidenum">
              <a:rPr lang="en-CA" altLang="en-US"/>
              <a:pPr/>
              <a:t>43</a:t>
            </a:fld>
            <a:endParaRPr lang="en-CA" altLang="en-US"/>
          </a:p>
        </p:txBody>
      </p:sp>
      <p:sp>
        <p:nvSpPr>
          <p:cNvPr id="750594" name="Rectangle 2">
            <a:extLst>
              <a:ext uri="{FF2B5EF4-FFF2-40B4-BE49-F238E27FC236}">
                <a16:creationId xmlns:a16="http://schemas.microsoft.com/office/drawing/2014/main" id="{E0B332AC-96C9-8B3A-D6F8-8C18EEF971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>
            <a:extLst>
              <a:ext uri="{FF2B5EF4-FFF2-40B4-BE49-F238E27FC236}">
                <a16:creationId xmlns:a16="http://schemas.microsoft.com/office/drawing/2014/main" id="{8B7F4864-3EDA-32BA-6207-E1493B621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999BB53-B5E5-7C45-5930-779F9491B0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48243-F545-DC44-87D4-C203325DC1F6}" type="slidenum">
              <a:rPr lang="en-CA" altLang="en-US"/>
              <a:pPr/>
              <a:t>44</a:t>
            </a:fld>
            <a:endParaRPr lang="en-CA" altLang="en-US"/>
          </a:p>
        </p:txBody>
      </p:sp>
      <p:sp>
        <p:nvSpPr>
          <p:cNvPr id="778242" name="Rectangle 2">
            <a:extLst>
              <a:ext uri="{FF2B5EF4-FFF2-40B4-BE49-F238E27FC236}">
                <a16:creationId xmlns:a16="http://schemas.microsoft.com/office/drawing/2014/main" id="{3B104A12-A89C-F214-1792-47487CDE36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>
            <a:extLst>
              <a:ext uri="{FF2B5EF4-FFF2-40B4-BE49-F238E27FC236}">
                <a16:creationId xmlns:a16="http://schemas.microsoft.com/office/drawing/2014/main" id="{E1071A4C-3313-087A-CF0B-29B7481D6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9985BF-7A7D-9ED5-D637-54BA0A3DFB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8CB76-9C24-8D44-BB03-366FFD8BED53}" type="slidenum">
              <a:rPr lang="en-CA" altLang="en-US"/>
              <a:pPr/>
              <a:t>45</a:t>
            </a:fld>
            <a:endParaRPr lang="en-CA" altLang="en-US"/>
          </a:p>
        </p:txBody>
      </p:sp>
      <p:sp>
        <p:nvSpPr>
          <p:cNvPr id="752642" name="Rectangle 2">
            <a:extLst>
              <a:ext uri="{FF2B5EF4-FFF2-40B4-BE49-F238E27FC236}">
                <a16:creationId xmlns:a16="http://schemas.microsoft.com/office/drawing/2014/main" id="{8992AC5E-2585-0677-61F2-46810928B5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>
            <a:extLst>
              <a:ext uri="{FF2B5EF4-FFF2-40B4-BE49-F238E27FC236}">
                <a16:creationId xmlns:a16="http://schemas.microsoft.com/office/drawing/2014/main" id="{6407DF1A-8DE8-0510-6270-D572E4A64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BBD7010-1F92-807A-D816-DFC811E753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0AE6D4-BCE5-504A-A843-79A967C87869}" type="slidenum">
              <a:rPr lang="en-CA" altLang="en-US"/>
              <a:pPr/>
              <a:t>46</a:t>
            </a:fld>
            <a:endParaRPr lang="en-CA" altLang="en-US"/>
          </a:p>
        </p:txBody>
      </p:sp>
      <p:sp>
        <p:nvSpPr>
          <p:cNvPr id="754690" name="Rectangle 2">
            <a:extLst>
              <a:ext uri="{FF2B5EF4-FFF2-40B4-BE49-F238E27FC236}">
                <a16:creationId xmlns:a16="http://schemas.microsoft.com/office/drawing/2014/main" id="{3DDA0655-1510-6947-F003-F6DD4978DF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>
            <a:extLst>
              <a:ext uri="{FF2B5EF4-FFF2-40B4-BE49-F238E27FC236}">
                <a16:creationId xmlns:a16="http://schemas.microsoft.com/office/drawing/2014/main" id="{EF3339F2-746C-4005-AA1E-7202EF58B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23A08C-7B16-D3B2-9ECB-4B075F81D3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0984DD-2A46-9B44-85E0-20824642B866}" type="slidenum">
              <a:rPr lang="en-CA" altLang="en-US"/>
              <a:pPr/>
              <a:t>47</a:t>
            </a:fld>
            <a:endParaRPr lang="en-CA" altLang="en-US"/>
          </a:p>
        </p:txBody>
      </p:sp>
      <p:sp>
        <p:nvSpPr>
          <p:cNvPr id="756738" name="Rectangle 2">
            <a:extLst>
              <a:ext uri="{FF2B5EF4-FFF2-40B4-BE49-F238E27FC236}">
                <a16:creationId xmlns:a16="http://schemas.microsoft.com/office/drawing/2014/main" id="{8670677C-3E40-DA71-F9E5-F856A7B5F1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>
            <a:extLst>
              <a:ext uri="{FF2B5EF4-FFF2-40B4-BE49-F238E27FC236}">
                <a16:creationId xmlns:a16="http://schemas.microsoft.com/office/drawing/2014/main" id="{52D027A8-6DB7-7591-EA7B-45E1808B3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2255A8A-5E19-4762-8F9B-DCFDF19589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D7D5C-1576-4F4D-BF5E-1868668327F5}" type="slidenum">
              <a:rPr lang="en-CA" altLang="en-US"/>
              <a:pPr/>
              <a:t>48</a:t>
            </a:fld>
            <a:endParaRPr lang="en-CA" altLang="en-US"/>
          </a:p>
        </p:txBody>
      </p:sp>
      <p:sp>
        <p:nvSpPr>
          <p:cNvPr id="758786" name="Rectangle 2">
            <a:extLst>
              <a:ext uri="{FF2B5EF4-FFF2-40B4-BE49-F238E27FC236}">
                <a16:creationId xmlns:a16="http://schemas.microsoft.com/office/drawing/2014/main" id="{8C2704DB-EFCC-6477-BDCA-A97E1C04DE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>
            <a:extLst>
              <a:ext uri="{FF2B5EF4-FFF2-40B4-BE49-F238E27FC236}">
                <a16:creationId xmlns:a16="http://schemas.microsoft.com/office/drawing/2014/main" id="{71281BB9-1F39-A607-1E06-7B67FF74D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A9025DB-3D26-4600-98F9-66B206325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FD7C55-C1AB-794D-906C-920ECAC6C616}" type="slidenum">
              <a:rPr lang="en-CA" altLang="en-US"/>
              <a:pPr/>
              <a:t>49</a:t>
            </a:fld>
            <a:endParaRPr lang="en-CA" altLang="en-US"/>
          </a:p>
        </p:txBody>
      </p:sp>
      <p:sp>
        <p:nvSpPr>
          <p:cNvPr id="760834" name="Rectangle 2">
            <a:extLst>
              <a:ext uri="{FF2B5EF4-FFF2-40B4-BE49-F238E27FC236}">
                <a16:creationId xmlns:a16="http://schemas.microsoft.com/office/drawing/2014/main" id="{AF812A29-9BAF-6B8B-91C1-D20FF6A2D3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>
            <a:extLst>
              <a:ext uri="{FF2B5EF4-FFF2-40B4-BE49-F238E27FC236}">
                <a16:creationId xmlns:a16="http://schemas.microsoft.com/office/drawing/2014/main" id="{7F6B9197-E652-8B93-7996-9C33D3AC0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7742A5D-1004-2A54-701E-58AC5E890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53ED8-4691-A54B-B981-38E26D1FCCF7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674818" name="Rectangle 2">
            <a:extLst>
              <a:ext uri="{FF2B5EF4-FFF2-40B4-BE49-F238E27FC236}">
                <a16:creationId xmlns:a16="http://schemas.microsoft.com/office/drawing/2014/main" id="{D1D17C39-086D-B1FD-C1EB-CF1EA59D66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>
            <a:extLst>
              <a:ext uri="{FF2B5EF4-FFF2-40B4-BE49-F238E27FC236}">
                <a16:creationId xmlns:a16="http://schemas.microsoft.com/office/drawing/2014/main" id="{3D0DC435-30A2-064C-C5FC-78B2D53F1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73D3D94-3955-3597-9D08-54F3A148B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AE2E6-7425-1048-92BC-4F061228CA04}" type="slidenum">
              <a:rPr lang="en-CA" altLang="en-US"/>
              <a:pPr/>
              <a:t>50</a:t>
            </a:fld>
            <a:endParaRPr lang="en-CA" altLang="en-US"/>
          </a:p>
        </p:txBody>
      </p:sp>
      <p:sp>
        <p:nvSpPr>
          <p:cNvPr id="762882" name="Rectangle 2">
            <a:extLst>
              <a:ext uri="{FF2B5EF4-FFF2-40B4-BE49-F238E27FC236}">
                <a16:creationId xmlns:a16="http://schemas.microsoft.com/office/drawing/2014/main" id="{D9326F8C-983A-A754-CBDF-4F7A571598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>
            <a:extLst>
              <a:ext uri="{FF2B5EF4-FFF2-40B4-BE49-F238E27FC236}">
                <a16:creationId xmlns:a16="http://schemas.microsoft.com/office/drawing/2014/main" id="{4864635E-2CCF-66FD-D997-06DEC010B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74616E-B172-7794-E0D5-D2DAAC017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06A21-05FA-F340-AF47-5483DBDA8CEC}" type="slidenum">
              <a:rPr lang="en-CA" altLang="en-US"/>
              <a:pPr/>
              <a:t>51</a:t>
            </a:fld>
            <a:endParaRPr lang="en-CA" altLang="en-US"/>
          </a:p>
        </p:txBody>
      </p:sp>
      <p:sp>
        <p:nvSpPr>
          <p:cNvPr id="764930" name="Rectangle 2">
            <a:extLst>
              <a:ext uri="{FF2B5EF4-FFF2-40B4-BE49-F238E27FC236}">
                <a16:creationId xmlns:a16="http://schemas.microsoft.com/office/drawing/2014/main" id="{2933801A-FB82-B93C-4A89-C27290B22A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>
            <a:extLst>
              <a:ext uri="{FF2B5EF4-FFF2-40B4-BE49-F238E27FC236}">
                <a16:creationId xmlns:a16="http://schemas.microsoft.com/office/drawing/2014/main" id="{62A1EA08-65AD-4718-5613-D0872928D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859F0D2-492A-6E96-4DE8-0489EC04C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8180B7-AA63-6C49-A5F0-06AAC11309FE}" type="slidenum">
              <a:rPr lang="en-CA" altLang="en-US"/>
              <a:pPr/>
              <a:t>52</a:t>
            </a:fld>
            <a:endParaRPr lang="en-CA" altLang="en-US"/>
          </a:p>
        </p:txBody>
      </p:sp>
      <p:sp>
        <p:nvSpPr>
          <p:cNvPr id="784386" name="Rectangle 2">
            <a:extLst>
              <a:ext uri="{FF2B5EF4-FFF2-40B4-BE49-F238E27FC236}">
                <a16:creationId xmlns:a16="http://schemas.microsoft.com/office/drawing/2014/main" id="{0D8C8AE6-1A57-0480-E5D4-DC429D54D7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>
            <a:extLst>
              <a:ext uri="{FF2B5EF4-FFF2-40B4-BE49-F238E27FC236}">
                <a16:creationId xmlns:a16="http://schemas.microsoft.com/office/drawing/2014/main" id="{00625CCB-9E27-03F3-406C-410B1C7D9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C508B7-C30F-9C03-E8AD-C367C1D103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CC86E-4118-0C46-92F7-CE032C368F7E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676866" name="Rectangle 2">
            <a:extLst>
              <a:ext uri="{FF2B5EF4-FFF2-40B4-BE49-F238E27FC236}">
                <a16:creationId xmlns:a16="http://schemas.microsoft.com/office/drawing/2014/main" id="{5E6A42A0-6446-8913-CE69-1ED6DE6F04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3C01B614-BDDD-17F1-D214-68DB26E2B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A3A1B04-9FCB-88DA-124A-23F2E7B0B6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E6806-996A-2844-B4F3-631C68F33C8C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678914" name="Rectangle 2">
            <a:extLst>
              <a:ext uri="{FF2B5EF4-FFF2-40B4-BE49-F238E27FC236}">
                <a16:creationId xmlns:a16="http://schemas.microsoft.com/office/drawing/2014/main" id="{2B94AC88-5E13-77E1-4035-C3AE3D9DEC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C16F724A-7C1D-F5CC-3E78-A2A4FCDE9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5CCBB1-2A25-135E-D146-A7C427985F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E4A66-C418-DB46-A122-47DA2E8A7FBE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680962" name="Rectangle 2">
            <a:extLst>
              <a:ext uri="{FF2B5EF4-FFF2-40B4-BE49-F238E27FC236}">
                <a16:creationId xmlns:a16="http://schemas.microsoft.com/office/drawing/2014/main" id="{8BA5A271-312B-7FFD-14D2-EA2F149553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>
            <a:extLst>
              <a:ext uri="{FF2B5EF4-FFF2-40B4-BE49-F238E27FC236}">
                <a16:creationId xmlns:a16="http://schemas.microsoft.com/office/drawing/2014/main" id="{B486FDB8-D9EA-7EBE-E2FD-DF89A9F2E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149BDE6-B666-581B-5A22-EC7B87DB0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7869E-231A-4047-82F5-3CAE36BBC9F9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683010" name="Rectangle 2">
            <a:extLst>
              <a:ext uri="{FF2B5EF4-FFF2-40B4-BE49-F238E27FC236}">
                <a16:creationId xmlns:a16="http://schemas.microsoft.com/office/drawing/2014/main" id="{9210D42F-74F2-D3F8-856F-9815181D2E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>
            <a:extLst>
              <a:ext uri="{FF2B5EF4-FFF2-40B4-BE49-F238E27FC236}">
                <a16:creationId xmlns:a16="http://schemas.microsoft.com/office/drawing/2014/main" id="{C99A4AD8-FBEE-8596-E26B-0E3BC9E32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>
            <a:extLst>
              <a:ext uri="{FF2B5EF4-FFF2-40B4-BE49-F238E27FC236}">
                <a16:creationId xmlns:a16="http://schemas.microsoft.com/office/drawing/2014/main" id="{DF1987BB-3334-843C-3C47-DA873150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Rectangle 47">
            <a:extLst>
              <a:ext uri="{FF2B5EF4-FFF2-40B4-BE49-F238E27FC236}">
                <a16:creationId xmlns:a16="http://schemas.microsoft.com/office/drawing/2014/main" id="{9DD4E3D5-8B93-9817-6CDC-F24EA2C31456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4" name="Rectangle 48">
            <a:extLst>
              <a:ext uri="{FF2B5EF4-FFF2-40B4-BE49-F238E27FC236}">
                <a16:creationId xmlns:a16="http://schemas.microsoft.com/office/drawing/2014/main" id="{CF7B14A0-9E38-6728-5F8E-156FF86B56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7A51A785-8614-4DEB-45B8-D8B1241EA6F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i="0"/>
            </a:lvl1pPr>
          </a:lstStyle>
          <a:p>
            <a:r>
              <a:rPr lang="en-US" altLang="en-US"/>
              <a:t>Copyright © 2007 </a:t>
            </a:r>
            <a:r>
              <a:rPr lang="en-US" altLang="en-US">
                <a:solidFill>
                  <a:srgbClr val="000000"/>
                </a:solidFill>
              </a:rPr>
              <a:t>Ramez Elmasri and Shamkant B. Navathe</a:t>
            </a:r>
          </a:p>
        </p:txBody>
      </p:sp>
      <p:sp>
        <p:nvSpPr>
          <p:cNvPr id="4126" name="Rectangle 30">
            <a:extLst>
              <a:ext uri="{FF2B5EF4-FFF2-40B4-BE49-F238E27FC236}">
                <a16:creationId xmlns:a16="http://schemas.microsoft.com/office/drawing/2014/main" id="{A5E1A8FE-4283-A84F-8D35-9114D3C4BF1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pic>
        <p:nvPicPr>
          <p:cNvPr id="4131" name="Picture 35">
            <a:extLst>
              <a:ext uri="{FF2B5EF4-FFF2-40B4-BE49-F238E27FC236}">
                <a16:creationId xmlns:a16="http://schemas.microsoft.com/office/drawing/2014/main" id="{0080D750-DE86-DCFB-42F3-A6D74A7FC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>
            <a:extLst>
              <a:ext uri="{FF2B5EF4-FFF2-40B4-BE49-F238E27FC236}">
                <a16:creationId xmlns:a16="http://schemas.microsoft.com/office/drawing/2014/main" id="{395A5059-3B6C-28BE-40AF-935A6C5A2A9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4142" name="Picture 46">
            <a:extLst>
              <a:ext uri="{FF2B5EF4-FFF2-40B4-BE49-F238E27FC236}">
                <a16:creationId xmlns:a16="http://schemas.microsoft.com/office/drawing/2014/main" id="{6D602AC2-5CDB-1465-CAA3-266D175CE0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3625-EE15-E7FF-4090-76712093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284F6-185E-8C19-BB67-F37D64664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39412-F528-70A4-519C-DA1D89408F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D812D32D-FA8E-B64A-8AEE-B845EB56D7D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3524287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47800-6A98-BD47-32C7-19C00AE31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B472D-E2AC-3FE7-4461-532B6B642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E3461-05AD-73D6-A760-C9B8235AF6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32B40541-6E1C-B343-A04C-DA535E6F56B7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6198934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E6E4-ADA7-6D45-C916-D0AFBAEB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FE2B-F881-7AD1-05D8-14B54528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79B42-1376-113C-F51E-B8CDD9EB3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DE2C10FB-94DA-2F44-9969-76B9095C7AFE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991365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5AF4-6963-9A97-5E73-A2703150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7890B-8838-63F1-CF89-E11A19625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2110F-2233-2485-A8DC-86A251146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A2A83903-0D8C-B143-83D8-80E1403D1034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291526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3F8F-44FC-1568-2A83-3DD637A7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8702-AC51-388F-3FDF-832544ADD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926AE-76B6-611B-153E-378F6073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43F84-648D-07F0-665D-62D399B3A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FFCECCED-CB83-9648-B186-34DAA5F197BC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3918085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C3A2-7BC7-8DD0-2B7A-2BFE1C9F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E3E61-CDB5-E4F3-75CE-18367E749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768D-C7CD-B2E1-AE65-5BAB31C9C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CA9B2-D374-B233-B668-F1404C03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8EE5A-15D5-D485-0EDE-46DB83FB1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1E787-1C8B-7750-0BDB-9B8B48E3D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576C56B9-DFCF-784A-BBC5-E38E0FE31880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1190148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0B2F-9662-9848-2D60-C8D6815E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E5A39E-957E-F575-BE72-7FB4560FE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8DBF8C81-F03B-0A4A-8826-0C88D9EA0F0E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891292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382944-2C87-60CF-BC04-329F7FAA5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107ADDAC-8D08-CB43-A3B3-CA0EA687134C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4392770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E56C-E220-C637-7D6B-8F23FBC2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83E0-76AF-6C94-F2CD-9376B3232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05AD2-8B79-D2E0-5BBF-96DDC809A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9B10F-A254-9540-7CD5-099E60822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FA7E7A3D-001B-FA4D-91F5-CD01B7BF9D7D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0396366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3D87-06A9-9E76-1950-96BFE821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D326F-A5A0-D8C8-A8B9-7D721FB6A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7BC20-B0E5-ADDC-79FF-44517D185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2C035-758D-AD02-96C4-613DDE2F0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A5D9B582-082A-584D-890F-107A88112157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5620782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>
            <a:extLst>
              <a:ext uri="{FF2B5EF4-FFF2-40B4-BE49-F238E27FC236}">
                <a16:creationId xmlns:a16="http://schemas.microsoft.com/office/drawing/2014/main" id="{AF41F244-65F4-6B57-AAE6-92CDC82FCDE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>
              <a:extLst>
                <a:ext uri="{FF2B5EF4-FFF2-40B4-BE49-F238E27FC236}">
                  <a16:creationId xmlns:a16="http://schemas.microsoft.com/office/drawing/2014/main" id="{F2E62A78-1560-BE02-B1E9-D6E293D9D8F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3200" i="0">
                <a:latin typeface="Tahoma" panose="020B0604030504040204" pitchFamily="34" charset="0"/>
              </a:endParaRPr>
            </a:p>
          </p:txBody>
        </p:sp>
        <p:grpSp>
          <p:nvGrpSpPr>
            <p:cNvPr id="3116" name="Group 44">
              <a:extLst>
                <a:ext uri="{FF2B5EF4-FFF2-40B4-BE49-F238E27FC236}">
                  <a16:creationId xmlns:a16="http://schemas.microsoft.com/office/drawing/2014/main" id="{E59CFADC-C2BB-2616-998F-8AEE31D184D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>
                <a:extLst>
                  <a:ext uri="{FF2B5EF4-FFF2-40B4-BE49-F238E27FC236}">
                    <a16:creationId xmlns:a16="http://schemas.microsoft.com/office/drawing/2014/main" id="{5728A4A2-0FC5-D3CF-AA1E-609E83E07C3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 i="0">
                  <a:latin typeface="Tahoma" panose="020B0604030504040204" pitchFamily="34" charset="0"/>
                </a:endParaRPr>
              </a:p>
            </p:txBody>
          </p:sp>
          <p:sp>
            <p:nvSpPr>
              <p:cNvPr id="3104" name="Rectangle 32">
                <a:extLst>
                  <a:ext uri="{FF2B5EF4-FFF2-40B4-BE49-F238E27FC236}">
                    <a16:creationId xmlns:a16="http://schemas.microsoft.com/office/drawing/2014/main" id="{5370D862-7293-86B3-47E6-88840CADBB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 i="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3109" name="Rectangle 37">
            <a:extLst>
              <a:ext uri="{FF2B5EF4-FFF2-40B4-BE49-F238E27FC236}">
                <a16:creationId xmlns:a16="http://schemas.microsoft.com/office/drawing/2014/main" id="{0043D836-C826-8977-F9DA-8AD3955BA9B8}"/>
              </a:ext>
            </a:extLst>
          </p:cNvPr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 i="0">
              <a:latin typeface="Tahoma" panose="020B0604030504040204" pitchFamily="34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E70D84B4-9FF0-22C1-54C2-E3A49236F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82B76DEA-C509-59EB-5A2B-DDE8C87E11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 i="0">
                <a:solidFill>
                  <a:srgbClr val="990033"/>
                </a:solidFill>
              </a:defRPr>
            </a:lvl1pPr>
          </a:lstStyle>
          <a:p>
            <a:r>
              <a:rPr lang="en-US" altLang="en-US"/>
              <a:t>Slide 10- </a:t>
            </a:r>
            <a:fld id="{BD047F98-FD30-9049-BEEC-51F51B39F3A7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24B55D5E-9D4E-F31E-A75A-90FB6B0EC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02" name="Rectangle 30">
            <a:extLst>
              <a:ext uri="{FF2B5EF4-FFF2-40B4-BE49-F238E27FC236}">
                <a16:creationId xmlns:a16="http://schemas.microsoft.com/office/drawing/2014/main" id="{8DA5009A-92E7-0160-1200-379E4F2FD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 i="0"/>
              <a:t>Copyright © 2007 </a:t>
            </a:r>
            <a:r>
              <a:rPr lang="en-US" altLang="en-US" sz="900" i="0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 kern="1200">
          <a:solidFill>
            <a:srgbClr val="8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 kern="1200">
          <a:solidFill>
            <a:srgbClr val="8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064AE48-5CFE-70EB-334D-24B02CAFF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30F7AC31-D707-B945-B5A3-E640FBC97D14}" type="slidenum">
              <a:rPr lang="en-US" altLang="en-US"/>
              <a:pPr/>
              <a:t>1</a:t>
            </a:fld>
            <a:endParaRPr lang="en-CA" altLang="en-US"/>
          </a:p>
        </p:txBody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F0B2221D-3056-6148-8BF9-25327E89D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12683" name="Picture 11">
            <a:extLst>
              <a:ext uri="{FF2B5EF4-FFF2-40B4-BE49-F238E27FC236}">
                <a16:creationId xmlns:a16="http://schemas.microsoft.com/office/drawing/2014/main" id="{70D290EB-E246-63BC-D51A-4D95C9388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8AA62D7-9841-4FF2-4532-9B9B878AD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FC81F98A-5DCA-394E-98F8-B2E1D6D0CE96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684038" name="Rectangle 6">
            <a:extLst>
              <a:ext uri="{FF2B5EF4-FFF2-40B4-BE49-F238E27FC236}">
                <a16:creationId xmlns:a16="http://schemas.microsoft.com/office/drawing/2014/main" id="{695B0141-E120-CACA-6EC0-319C81618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EXAMPLE OF AN UPDATE ANOMALY</a:t>
            </a:r>
          </a:p>
        </p:txBody>
      </p:sp>
      <p:sp>
        <p:nvSpPr>
          <p:cNvPr id="684039" name="Rectangle 7">
            <a:extLst>
              <a:ext uri="{FF2B5EF4-FFF2-40B4-BE49-F238E27FC236}">
                <a16:creationId xmlns:a16="http://schemas.microsoft.com/office/drawing/2014/main" id="{203B9288-7309-771D-8825-D01373E7E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relation:</a:t>
            </a:r>
          </a:p>
          <a:p>
            <a:pPr lvl="1"/>
            <a:r>
              <a:rPr lang="en-US" altLang="en-US"/>
              <a:t>EMP_PROJ(Emp#, Proj#, Ename, Pname, No_hours)</a:t>
            </a:r>
          </a:p>
          <a:p>
            <a:r>
              <a:rPr lang="en-US" altLang="en-US"/>
              <a:t>Update Anomaly:</a:t>
            </a:r>
          </a:p>
          <a:p>
            <a:pPr lvl="1"/>
            <a:r>
              <a:rPr lang="en-US" altLang="en-US"/>
              <a:t>Changing the name of  project number P1 from “Billing” to “Customer-Accounting” may cause this update to be made for all 100 employees working on project P1.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BC0D3DB-2E02-758C-16F7-C0241060A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E552B1C7-F861-244F-B21C-CCA80419F6BD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686086" name="Rectangle 6">
            <a:extLst>
              <a:ext uri="{FF2B5EF4-FFF2-40B4-BE49-F238E27FC236}">
                <a16:creationId xmlns:a16="http://schemas.microsoft.com/office/drawing/2014/main" id="{3477C08E-C199-3205-F467-D5E13EB5B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EXAMPLE OF AN INSERT ANOMALY</a:t>
            </a:r>
          </a:p>
        </p:txBody>
      </p:sp>
      <p:sp>
        <p:nvSpPr>
          <p:cNvPr id="686087" name="Rectangle 7">
            <a:extLst>
              <a:ext uri="{FF2B5EF4-FFF2-40B4-BE49-F238E27FC236}">
                <a16:creationId xmlns:a16="http://schemas.microsoft.com/office/drawing/2014/main" id="{60123473-BC75-AEAC-6855-0DE6E2CA0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relation:</a:t>
            </a:r>
          </a:p>
          <a:p>
            <a:pPr lvl="1"/>
            <a:r>
              <a:rPr lang="en-US" altLang="en-US"/>
              <a:t>EMP_PROJ(Emp#, Proj#, Ename, Pname, No_hours)</a:t>
            </a:r>
          </a:p>
          <a:p>
            <a:r>
              <a:rPr lang="en-US" altLang="en-US"/>
              <a:t>Insert  Anomaly:</a:t>
            </a:r>
          </a:p>
          <a:p>
            <a:pPr lvl="1"/>
            <a:r>
              <a:rPr lang="en-US" altLang="en-US"/>
              <a:t>Cannot insert a project unless an employee is assigned to it.</a:t>
            </a:r>
          </a:p>
          <a:p>
            <a:r>
              <a:rPr lang="en-US" altLang="en-US"/>
              <a:t>Conversely</a:t>
            </a:r>
          </a:p>
          <a:p>
            <a:pPr lvl="1"/>
            <a:r>
              <a:rPr lang="en-US" altLang="en-US"/>
              <a:t>Cannot insert an employee unless an he/she is assigned to a project.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34E6902-B122-DF2E-5C56-18C549951B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62930BA9-62A3-304C-B6B4-F5AC3F07EA92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769026" name="Rectangle 2">
            <a:extLst>
              <a:ext uri="{FF2B5EF4-FFF2-40B4-BE49-F238E27FC236}">
                <a16:creationId xmlns:a16="http://schemas.microsoft.com/office/drawing/2014/main" id="{74D9AFC6-A246-9489-EBEE-2B69D0348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EXAMPLE OF AN DELETE ANOMALY</a:t>
            </a:r>
          </a:p>
        </p:txBody>
      </p:sp>
      <p:sp>
        <p:nvSpPr>
          <p:cNvPr id="769027" name="Rectangle 3">
            <a:extLst>
              <a:ext uri="{FF2B5EF4-FFF2-40B4-BE49-F238E27FC236}">
                <a16:creationId xmlns:a16="http://schemas.microsoft.com/office/drawing/2014/main" id="{47942DCF-177D-345E-6721-C4E14C3A3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relation:</a:t>
            </a:r>
          </a:p>
          <a:p>
            <a:pPr lvl="1"/>
            <a:r>
              <a:rPr lang="en-US" altLang="en-US"/>
              <a:t>EMP_PROJ(Emp#, Proj#, Ename, Pname, No_hours)</a:t>
            </a:r>
          </a:p>
          <a:p>
            <a:r>
              <a:rPr lang="en-US" altLang="en-US"/>
              <a:t>Delete Anomaly:</a:t>
            </a:r>
          </a:p>
          <a:p>
            <a:pPr lvl="1"/>
            <a:r>
              <a:rPr lang="en-US" altLang="en-US"/>
              <a:t>When a project is deleted, it will result in deleting all the employees who work on that project.</a:t>
            </a:r>
          </a:p>
          <a:p>
            <a:pPr lvl="1"/>
            <a:r>
              <a:rPr lang="en-US" altLang="en-US"/>
              <a:t>Alternately, if an employee is the sole employee on a project, deleting that employee would result in deleting the corresponding project.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D9581C8-8302-E84A-D143-DC7F25235B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F4996BBB-6697-614C-B758-DFACFA2AC95E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688137" name="Rectangle 9">
            <a:extLst>
              <a:ext uri="{FF2B5EF4-FFF2-40B4-BE49-F238E27FC236}">
                <a16:creationId xmlns:a16="http://schemas.microsoft.com/office/drawing/2014/main" id="{67178100-FAD2-9FF2-CE3D-7557C56FB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10.3 Two relation schemas suffering from update anomalies</a:t>
            </a:r>
          </a:p>
        </p:txBody>
      </p:sp>
      <p:sp>
        <p:nvSpPr>
          <p:cNvPr id="688132" name="Rectangle 4">
            <a:extLst>
              <a:ext uri="{FF2B5EF4-FFF2-40B4-BE49-F238E27FC236}">
                <a16:creationId xmlns:a16="http://schemas.microsoft.com/office/drawing/2014/main" id="{FF755B78-D3FC-579F-9890-7734AB5C4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88139" name="Picture 11">
            <a:extLst>
              <a:ext uri="{FF2B5EF4-FFF2-40B4-BE49-F238E27FC236}">
                <a16:creationId xmlns:a16="http://schemas.microsoft.com/office/drawing/2014/main" id="{F0D77FC8-CD75-26A6-F677-3310B2604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057400"/>
            <a:ext cx="8207375" cy="3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C6F735F-2611-7F81-AAE2-BDBCD6832D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2C652B1E-748A-B843-83E1-A3FAFD8F7CA7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690184" name="Rectangle 8">
            <a:extLst>
              <a:ext uri="{FF2B5EF4-FFF2-40B4-BE49-F238E27FC236}">
                <a16:creationId xmlns:a16="http://schemas.microsoft.com/office/drawing/2014/main" id="{90A9436B-C48B-D302-6A23-1CD83819C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10.4 Example States for EMP_DEPT and EMP_PROJ</a:t>
            </a:r>
          </a:p>
        </p:txBody>
      </p:sp>
      <p:pic>
        <p:nvPicPr>
          <p:cNvPr id="690186" name="Picture 10">
            <a:extLst>
              <a:ext uri="{FF2B5EF4-FFF2-40B4-BE49-F238E27FC236}">
                <a16:creationId xmlns:a16="http://schemas.microsoft.com/office/drawing/2014/main" id="{486047F9-9A2A-87EE-620C-E8314B920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8138"/>
            <a:ext cx="4646613" cy="479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D5E78BF-0D8C-38A2-C28D-14BF755CC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90EBD522-10A9-F645-AE6F-CFAC3ADC31FA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692230" name="Rectangle 6">
            <a:extLst>
              <a:ext uri="{FF2B5EF4-FFF2-40B4-BE49-F238E27FC236}">
                <a16:creationId xmlns:a16="http://schemas.microsoft.com/office/drawing/2014/main" id="{40FF7686-B888-0A99-E40E-2940B68F3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Guideline to Redundant Information in Tuples and Update Anomalies</a:t>
            </a:r>
          </a:p>
        </p:txBody>
      </p:sp>
      <p:sp>
        <p:nvSpPr>
          <p:cNvPr id="692231" name="Rectangle 7">
            <a:extLst>
              <a:ext uri="{FF2B5EF4-FFF2-40B4-BE49-F238E27FC236}">
                <a16:creationId xmlns:a16="http://schemas.microsoft.com/office/drawing/2014/main" id="{22E4E98F-0392-07CE-61CB-8D5438733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GUIDELINE 2: </a:t>
            </a:r>
          </a:p>
          <a:p>
            <a:pPr lvl="1"/>
            <a:r>
              <a:rPr lang="en-US" altLang="en-US"/>
              <a:t>Design a schema that does not suffer from the insertion, deletion and update anomalies.</a:t>
            </a:r>
          </a:p>
          <a:p>
            <a:pPr lvl="1"/>
            <a:r>
              <a:rPr lang="en-US" altLang="en-US"/>
              <a:t>If there are any anomalies present, then note them so that applications can be made to take them into account.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597BE8D-2134-B521-165E-97ED88768D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7FA41DE1-4238-6F44-AAEC-90AB9288E489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694278" name="Rectangle 6">
            <a:extLst>
              <a:ext uri="{FF2B5EF4-FFF2-40B4-BE49-F238E27FC236}">
                <a16:creationId xmlns:a16="http://schemas.microsoft.com/office/drawing/2014/main" id="{E57564C8-2601-728B-AFAB-C7887F2B9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1.3 Null Values in Tuples </a:t>
            </a:r>
          </a:p>
        </p:txBody>
      </p:sp>
      <p:sp>
        <p:nvSpPr>
          <p:cNvPr id="694279" name="Rectangle 7">
            <a:extLst>
              <a:ext uri="{FF2B5EF4-FFF2-40B4-BE49-F238E27FC236}">
                <a16:creationId xmlns:a16="http://schemas.microsoft.com/office/drawing/2014/main" id="{87099A10-BB0B-2C28-744F-E00C964B8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GUIDELINE 3:</a:t>
            </a:r>
          </a:p>
          <a:p>
            <a:pPr lvl="1"/>
            <a:r>
              <a:rPr lang="en-US" altLang="en-US"/>
              <a:t>Relations should be designed such that their tuples will have as few NULL values as possible</a:t>
            </a:r>
          </a:p>
          <a:p>
            <a:pPr lvl="1"/>
            <a:r>
              <a:rPr lang="en-US" altLang="en-US"/>
              <a:t>Attributes that are NULL frequently could be placed in separate relations (with the primary key)</a:t>
            </a:r>
          </a:p>
          <a:p>
            <a:r>
              <a:rPr lang="en-US" altLang="en-US"/>
              <a:t> Reasons for nulls:</a:t>
            </a:r>
          </a:p>
          <a:p>
            <a:pPr lvl="1"/>
            <a:r>
              <a:rPr lang="en-US" altLang="en-US"/>
              <a:t>Attribute not applicable or invalid</a:t>
            </a:r>
          </a:p>
          <a:p>
            <a:pPr lvl="1"/>
            <a:r>
              <a:rPr lang="en-US" altLang="en-US"/>
              <a:t>Attribute value unknown  (may exist)</a:t>
            </a:r>
          </a:p>
          <a:p>
            <a:pPr lvl="1"/>
            <a:r>
              <a:rPr lang="en-US" altLang="en-US"/>
              <a:t>Value known to exist, but unavailable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07DD2C3-3170-67BB-530E-BE535A5BE9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523661E1-01BD-D047-866F-5DEE0A8261AA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696326" name="Rectangle 6">
            <a:extLst>
              <a:ext uri="{FF2B5EF4-FFF2-40B4-BE49-F238E27FC236}">
                <a16:creationId xmlns:a16="http://schemas.microsoft.com/office/drawing/2014/main" id="{7BB11555-31E3-483F-AE81-B89450AE8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1.4 Spurious Tuples </a:t>
            </a:r>
          </a:p>
        </p:txBody>
      </p:sp>
      <p:sp>
        <p:nvSpPr>
          <p:cNvPr id="696327" name="Rectangle 7">
            <a:extLst>
              <a:ext uri="{FF2B5EF4-FFF2-40B4-BE49-F238E27FC236}">
                <a16:creationId xmlns:a16="http://schemas.microsoft.com/office/drawing/2014/main" id="{F0F5C24E-ABD8-ED57-D801-FDACA118F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Bad designs for a relational database may result in erroneous results for certain JOIN operations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"lossless join" property is used to guarantee meaningful results for join operations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GUIDELINE 4: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relations should be designed to satisfy the lossless join condition.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spurious tuples should be generated by doing a natural-join of any relations.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5493CB4-FED7-0000-011E-719212ED3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FF8497E0-AC90-9246-8A9A-9D3C5A7EA5CE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698374" name="Rectangle 6">
            <a:extLst>
              <a:ext uri="{FF2B5EF4-FFF2-40B4-BE49-F238E27FC236}">
                <a16:creationId xmlns:a16="http://schemas.microsoft.com/office/drawing/2014/main" id="{42DC79D4-14D8-DE8C-A454-834AAA45B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Spurious Tuples (2)</a:t>
            </a:r>
          </a:p>
        </p:txBody>
      </p:sp>
      <p:sp>
        <p:nvSpPr>
          <p:cNvPr id="698375" name="Rectangle 7">
            <a:extLst>
              <a:ext uri="{FF2B5EF4-FFF2-40B4-BE49-F238E27FC236}">
                <a16:creationId xmlns:a16="http://schemas.microsoft.com/office/drawing/2014/main" id="{809FA9C9-896A-4841-AE7A-A72FC6838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sz="2400"/>
              <a:t>There are two important properties of decompositions: </a:t>
            </a:r>
          </a:p>
          <a:p>
            <a:pPr marL="876300" lvl="1" indent="-419100">
              <a:buSzTx/>
              <a:buFont typeface="Wingdings" pitchFamily="2" charset="2"/>
              <a:buAutoNum type="alphaLcParenR"/>
            </a:pPr>
            <a:r>
              <a:rPr lang="en-US" altLang="en-US" sz="2200"/>
              <a:t>Non-additive or losslessness of the corresponding join</a:t>
            </a:r>
          </a:p>
          <a:p>
            <a:pPr marL="876300" lvl="1" indent="-419100">
              <a:buSzTx/>
              <a:buFont typeface="Wingdings" pitchFamily="2" charset="2"/>
              <a:buAutoNum type="alphaLcParenR"/>
            </a:pPr>
            <a:r>
              <a:rPr lang="en-US" altLang="en-US" sz="2200"/>
              <a:t>Preservation of the functional dependencies. </a:t>
            </a:r>
          </a:p>
          <a:p>
            <a:pPr marL="457200" indent="-457200"/>
            <a:endParaRPr lang="en-US" altLang="en-US" sz="2400"/>
          </a:p>
          <a:p>
            <a:pPr marL="457200" indent="-457200"/>
            <a:r>
              <a:rPr lang="en-US" altLang="en-US" sz="2400"/>
              <a:t>Note that:</a:t>
            </a:r>
          </a:p>
          <a:p>
            <a:pPr marL="876300" lvl="1" indent="-419100"/>
            <a:r>
              <a:rPr lang="en-US" altLang="en-US" sz="2200"/>
              <a:t>Property (a) is extremely important and </a:t>
            </a:r>
            <a:r>
              <a:rPr lang="en-US" altLang="en-US" sz="2200" i="1"/>
              <a:t>cannot</a:t>
            </a:r>
            <a:r>
              <a:rPr lang="en-US" altLang="en-US" sz="2200"/>
              <a:t> be sacrificed.</a:t>
            </a:r>
          </a:p>
          <a:p>
            <a:pPr marL="876300" lvl="1" indent="-419100"/>
            <a:r>
              <a:rPr lang="en-US" altLang="en-US" sz="2200"/>
              <a:t>Property (b) is less stringent and may be sacrificed. (See Chapter 11).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88A77B6-EBDA-FDBB-C844-7CB3337DB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38EC13D5-AF81-8D44-BEDC-4A3F4309DE7E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700422" name="Rectangle 6">
            <a:extLst>
              <a:ext uri="{FF2B5EF4-FFF2-40B4-BE49-F238E27FC236}">
                <a16:creationId xmlns:a16="http://schemas.microsoft.com/office/drawing/2014/main" id="{8260D014-9CD4-3BCB-3809-11874E973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2.1  Functional Dependencies (1) </a:t>
            </a:r>
          </a:p>
        </p:txBody>
      </p:sp>
      <p:sp>
        <p:nvSpPr>
          <p:cNvPr id="700423" name="Rectangle 7">
            <a:extLst>
              <a:ext uri="{FF2B5EF4-FFF2-40B4-BE49-F238E27FC236}">
                <a16:creationId xmlns:a16="http://schemas.microsoft.com/office/drawing/2014/main" id="{B89A7F45-01F2-F260-7180-B10BA5719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Functional dependencies (FDs)</a:t>
            </a:r>
          </a:p>
          <a:p>
            <a:pPr lvl="1"/>
            <a:r>
              <a:rPr lang="en-US" altLang="en-US"/>
              <a:t>Are used to specify </a:t>
            </a:r>
            <a:r>
              <a:rPr lang="en-US" altLang="en-US" i="1"/>
              <a:t>formal measures</a:t>
            </a:r>
            <a:r>
              <a:rPr lang="en-US" altLang="en-US"/>
              <a:t> of the "goodness" of relational designs</a:t>
            </a:r>
          </a:p>
          <a:p>
            <a:pPr lvl="1"/>
            <a:r>
              <a:rPr lang="en-US" altLang="en-US"/>
              <a:t>And keys are used to define </a:t>
            </a:r>
            <a:r>
              <a:rPr lang="en-US" altLang="en-US" b="1"/>
              <a:t>normal forms</a:t>
            </a:r>
            <a:r>
              <a:rPr lang="en-US" altLang="en-US"/>
              <a:t> for relations</a:t>
            </a:r>
          </a:p>
          <a:p>
            <a:pPr lvl="1"/>
            <a:r>
              <a:rPr lang="en-US" altLang="en-US"/>
              <a:t>Are </a:t>
            </a:r>
            <a:r>
              <a:rPr lang="en-US" altLang="en-US" b="1"/>
              <a:t>constraints</a:t>
            </a:r>
            <a:r>
              <a:rPr lang="en-US" altLang="en-US"/>
              <a:t> that are derived from the </a:t>
            </a:r>
            <a:r>
              <a:rPr lang="en-US" altLang="en-US" i="1"/>
              <a:t>meaning</a:t>
            </a:r>
            <a:r>
              <a:rPr lang="en-US" altLang="en-US"/>
              <a:t>  and </a:t>
            </a:r>
            <a:r>
              <a:rPr lang="en-US" altLang="en-US" i="1"/>
              <a:t>interrelationships</a:t>
            </a:r>
            <a:r>
              <a:rPr lang="en-US" altLang="en-US"/>
              <a:t>  of the data attributes</a:t>
            </a:r>
          </a:p>
          <a:p>
            <a:r>
              <a:rPr lang="en-US" altLang="en-US"/>
              <a:t>A set of attributes X </a:t>
            </a:r>
            <a:r>
              <a:rPr lang="en-US" altLang="en-US" i="1"/>
              <a:t>functionally</a:t>
            </a:r>
            <a:r>
              <a:rPr lang="en-US" altLang="en-US"/>
              <a:t> </a:t>
            </a:r>
            <a:r>
              <a:rPr lang="en-US" altLang="en-US" i="1"/>
              <a:t>determines</a:t>
            </a:r>
            <a:r>
              <a:rPr lang="en-US" altLang="en-US"/>
              <a:t>  a set of attributes Y if the value of X determines a unique value for 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>
            <a:extLst>
              <a:ext uri="{FF2B5EF4-FFF2-40B4-BE49-F238E27FC236}">
                <a16:creationId xmlns:a16="http://schemas.microsoft.com/office/drawing/2014/main" id="{41671C95-3B39-242D-9697-D310B44186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</a:t>
            </a:r>
            <a:r>
              <a:rPr lang="en-US" altLang="en-US">
                <a:solidFill>
                  <a:srgbClr val="000000"/>
                </a:solidFill>
              </a:rPr>
              <a:t>Ramez Elmasri and Shamkant B. Navathe</a:t>
            </a:r>
          </a:p>
        </p:txBody>
      </p:sp>
      <p:sp>
        <p:nvSpPr>
          <p:cNvPr id="573442" name="Rectangle 2">
            <a:extLst>
              <a:ext uri="{FF2B5EF4-FFF2-40B4-BE49-F238E27FC236}">
                <a16:creationId xmlns:a16="http://schemas.microsoft.com/office/drawing/2014/main" id="{E72BAE98-3126-3FBA-168D-ABFFBA51C5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Chapter 10</a:t>
            </a:r>
          </a:p>
        </p:txBody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CC701EC6-22B7-2B1A-80B2-9482C7C61F7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Functional Dependencies and Normalization for Relational Databases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D13447F-D8F8-E60F-3408-D1F3C498D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1E84C7CC-FB80-7346-BF77-AD62B6CB353C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702470" name="Rectangle 6">
            <a:extLst>
              <a:ext uri="{FF2B5EF4-FFF2-40B4-BE49-F238E27FC236}">
                <a16:creationId xmlns:a16="http://schemas.microsoft.com/office/drawing/2014/main" id="{2AEACCE5-6961-52DC-84F2-E6F24F45E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Dependencies (2)</a:t>
            </a:r>
          </a:p>
        </p:txBody>
      </p:sp>
      <p:sp>
        <p:nvSpPr>
          <p:cNvPr id="702471" name="Rectangle 7">
            <a:extLst>
              <a:ext uri="{FF2B5EF4-FFF2-40B4-BE49-F238E27FC236}">
                <a16:creationId xmlns:a16="http://schemas.microsoft.com/office/drawing/2014/main" id="{566E9F14-8372-8256-2A35-8E67B723A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X -&gt; Y holds if whenever two tuples have the same value for X, they </a:t>
            </a:r>
            <a:r>
              <a:rPr lang="en-US" altLang="en-US" sz="2400" i="1"/>
              <a:t>must have </a:t>
            </a:r>
            <a:r>
              <a:rPr lang="en-US" altLang="en-US" sz="2400"/>
              <a:t>the same value for Y</a:t>
            </a:r>
          </a:p>
          <a:p>
            <a:pPr lvl="1"/>
            <a:r>
              <a:rPr lang="en-US" altLang="en-US" sz="2200"/>
              <a:t>For any two tuples t1 and t2 in any relation instance r(R): If  t1[X]=t2[X], </a:t>
            </a:r>
            <a:r>
              <a:rPr lang="en-US" altLang="en-US" sz="2200" i="1"/>
              <a:t>then</a:t>
            </a:r>
            <a:r>
              <a:rPr lang="en-US" altLang="en-US" sz="2200"/>
              <a:t> t1[Y]=t2[Y]</a:t>
            </a:r>
          </a:p>
          <a:p>
            <a:r>
              <a:rPr lang="en-US" altLang="en-US" sz="2400"/>
              <a:t>X -&gt; Y in R specifies a </a:t>
            </a:r>
            <a:r>
              <a:rPr lang="en-US" altLang="en-US" sz="2400" i="1"/>
              <a:t>constraint</a:t>
            </a:r>
            <a:r>
              <a:rPr lang="en-US" altLang="en-US" sz="2400"/>
              <a:t> on all relation instances r(R)</a:t>
            </a:r>
          </a:p>
          <a:p>
            <a:r>
              <a:rPr lang="en-US" altLang="en-US" sz="2400"/>
              <a:t>Written as X -&gt; Y; can be displayed graphically on a relation schema as in Figures.  ( denoted by the arrow:  ).</a:t>
            </a:r>
          </a:p>
          <a:p>
            <a:r>
              <a:rPr lang="en-US" altLang="en-US" sz="2400"/>
              <a:t>FDs are derived from the real-world constraints on the attributes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288A844-9C65-2245-4C75-9AD6B7BB5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BB49212A-8896-354B-BFC8-E9FEC284395B}" type="slidenum">
              <a:rPr lang="en-US" altLang="en-US"/>
              <a:pPr/>
              <a:t>21</a:t>
            </a:fld>
            <a:endParaRPr lang="en-CA" altLang="en-US"/>
          </a:p>
        </p:txBody>
      </p:sp>
      <p:sp>
        <p:nvSpPr>
          <p:cNvPr id="704518" name="Rectangle 6">
            <a:extLst>
              <a:ext uri="{FF2B5EF4-FFF2-40B4-BE49-F238E27FC236}">
                <a16:creationId xmlns:a16="http://schemas.microsoft.com/office/drawing/2014/main" id="{93467218-C080-3A34-2471-F11F6BE59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FD constraints (1) </a:t>
            </a:r>
          </a:p>
        </p:txBody>
      </p:sp>
      <p:sp>
        <p:nvSpPr>
          <p:cNvPr id="704519" name="Rectangle 7">
            <a:extLst>
              <a:ext uri="{FF2B5EF4-FFF2-40B4-BE49-F238E27FC236}">
                <a16:creationId xmlns:a16="http://schemas.microsoft.com/office/drawing/2014/main" id="{A7AADE73-B1AA-2DA2-73D7-4C22F94F0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Social security number determines employee name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SSN -&gt; ENAME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Project number determines project name and location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PNUMBER -&gt; {PNAME, PLOCATION}</a:t>
            </a:r>
          </a:p>
          <a:p>
            <a:pPr>
              <a:lnSpc>
                <a:spcPct val="90000"/>
              </a:lnSpc>
            </a:pPr>
            <a:r>
              <a:rPr lang="en-US" altLang="en-US"/>
              <a:t>Employee ssn and project number determines the hours per week that the employee works on the project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{SSN, PNUMBER} -&gt; HOURS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CBDC4F6-3D49-83FD-1659-C1CBAD6C6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76A07113-2365-9748-B49A-C038EA53499C}" type="slidenum">
              <a:rPr lang="en-US" altLang="en-US"/>
              <a:pPr/>
              <a:t>22</a:t>
            </a:fld>
            <a:endParaRPr lang="en-CA" altLang="en-US"/>
          </a:p>
        </p:txBody>
      </p:sp>
      <p:sp>
        <p:nvSpPr>
          <p:cNvPr id="706566" name="Rectangle 6">
            <a:extLst>
              <a:ext uri="{FF2B5EF4-FFF2-40B4-BE49-F238E27FC236}">
                <a16:creationId xmlns:a16="http://schemas.microsoft.com/office/drawing/2014/main" id="{18533452-A780-AE45-2F98-07446AAA2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FD constraints (2)</a:t>
            </a:r>
          </a:p>
        </p:txBody>
      </p:sp>
      <p:sp>
        <p:nvSpPr>
          <p:cNvPr id="706567" name="Rectangle 7">
            <a:extLst>
              <a:ext uri="{FF2B5EF4-FFF2-40B4-BE49-F238E27FC236}">
                <a16:creationId xmlns:a16="http://schemas.microsoft.com/office/drawing/2014/main" id="{F8A7F6F7-2485-56D2-8878-930084C3D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FD is a property of the attributes in the schema R</a:t>
            </a:r>
          </a:p>
          <a:p>
            <a:r>
              <a:rPr lang="en-US" altLang="en-US"/>
              <a:t>The constraint must hold on </a:t>
            </a:r>
            <a:r>
              <a:rPr lang="en-US" altLang="en-US" i="1"/>
              <a:t>every</a:t>
            </a:r>
            <a:r>
              <a:rPr lang="en-US" altLang="en-US"/>
              <a:t> relation instance r(R)</a:t>
            </a:r>
          </a:p>
          <a:p>
            <a:r>
              <a:rPr lang="en-US" altLang="en-US"/>
              <a:t>If K is a key of R, then K functionally determines all attributes in R </a:t>
            </a:r>
          </a:p>
          <a:p>
            <a:pPr lvl="1"/>
            <a:r>
              <a:rPr lang="en-US" altLang="en-US"/>
              <a:t>(since we never have two distinct tuples with t1[K]=t2[K])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B8E636F-D629-912B-4AE2-E41DCD081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6C837B09-FCFE-464D-85DB-E4F114B56551}" type="slidenum">
              <a:rPr lang="en-US" altLang="en-US"/>
              <a:pPr/>
              <a:t>23</a:t>
            </a:fld>
            <a:endParaRPr lang="en-CA" altLang="en-US"/>
          </a:p>
        </p:txBody>
      </p:sp>
      <p:sp>
        <p:nvSpPr>
          <p:cNvPr id="708614" name="Rectangle 6">
            <a:extLst>
              <a:ext uri="{FF2B5EF4-FFF2-40B4-BE49-F238E27FC236}">
                <a16:creationId xmlns:a16="http://schemas.microsoft.com/office/drawing/2014/main" id="{D2B9D8EC-362C-FBE5-1EC7-80CB9BDD6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 Inference Rules for FDs (1) </a:t>
            </a:r>
          </a:p>
        </p:txBody>
      </p:sp>
      <p:sp>
        <p:nvSpPr>
          <p:cNvPr id="708615" name="Rectangle 7">
            <a:extLst>
              <a:ext uri="{FF2B5EF4-FFF2-40B4-BE49-F238E27FC236}">
                <a16:creationId xmlns:a16="http://schemas.microsoft.com/office/drawing/2014/main" id="{663834C0-51F5-8026-5D23-79ECB255F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Given a set of FDs F, we can </a:t>
            </a:r>
            <a:r>
              <a:rPr lang="en-US" altLang="en-US" sz="2400" b="1"/>
              <a:t>infer</a:t>
            </a:r>
            <a:r>
              <a:rPr lang="en-US" altLang="en-US" sz="2400"/>
              <a:t> additional FDs that hold whenever the FDs in F hold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Armstrong's inference rules: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IR1. (</a:t>
            </a:r>
            <a:r>
              <a:rPr lang="en-US" altLang="en-US" sz="2200" b="1"/>
              <a:t>Reflexive</a:t>
            </a:r>
            <a:r>
              <a:rPr lang="en-US" altLang="en-US" sz="2200"/>
              <a:t>) If Y </a:t>
            </a:r>
            <a:r>
              <a:rPr lang="en-US" altLang="en-US" sz="2200" i="1"/>
              <a:t>subset-of</a:t>
            </a:r>
            <a:r>
              <a:rPr lang="en-US" altLang="en-US" sz="2200"/>
              <a:t> X, then X -&gt; Y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IR2. (</a:t>
            </a:r>
            <a:r>
              <a:rPr lang="en-US" altLang="en-US" sz="2200" b="1"/>
              <a:t>Augmentation</a:t>
            </a:r>
            <a:r>
              <a:rPr lang="en-US" altLang="en-US" sz="2200"/>
              <a:t>) If X -&gt; Y, then XZ -&gt; YZ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(Notation: XZ stands for X U Z)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IR3. (</a:t>
            </a:r>
            <a:r>
              <a:rPr lang="en-US" altLang="en-US" sz="2200" b="1"/>
              <a:t>Transitive</a:t>
            </a:r>
            <a:r>
              <a:rPr lang="en-US" altLang="en-US" sz="2200"/>
              <a:t>) If X -&gt; Y and Y -&gt; Z, then X -&gt; Z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IR1, IR2, IR3 form a </a:t>
            </a:r>
            <a:r>
              <a:rPr lang="en-US" altLang="en-US" sz="2400" b="1"/>
              <a:t>sound</a:t>
            </a:r>
            <a:r>
              <a:rPr lang="en-US" altLang="en-US" sz="2400"/>
              <a:t> and </a:t>
            </a:r>
            <a:r>
              <a:rPr lang="en-US" altLang="en-US" sz="2400" b="1"/>
              <a:t>complete</a:t>
            </a:r>
            <a:r>
              <a:rPr lang="en-US" altLang="en-US" sz="2400"/>
              <a:t> set of inference rules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These are rules hold and all other rules that hold can be deduced from these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51DEF55-BF92-AC1B-57C7-7EB88329AE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1E705F20-84B7-384F-BB47-95900BB01589}" type="slidenum">
              <a:rPr lang="en-US" altLang="en-US"/>
              <a:pPr/>
              <a:t>24</a:t>
            </a:fld>
            <a:endParaRPr lang="en-CA" altLang="en-US"/>
          </a:p>
        </p:txBody>
      </p:sp>
      <p:sp>
        <p:nvSpPr>
          <p:cNvPr id="710662" name="Rectangle 6">
            <a:extLst>
              <a:ext uri="{FF2B5EF4-FFF2-40B4-BE49-F238E27FC236}">
                <a16:creationId xmlns:a16="http://schemas.microsoft.com/office/drawing/2014/main" id="{59A8C58A-3E0F-C1AE-8CF6-9D8616FDF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Rules for FDs (2)</a:t>
            </a:r>
          </a:p>
        </p:txBody>
      </p:sp>
      <p:sp>
        <p:nvSpPr>
          <p:cNvPr id="710663" name="Rectangle 7">
            <a:extLst>
              <a:ext uri="{FF2B5EF4-FFF2-40B4-BE49-F238E27FC236}">
                <a16:creationId xmlns:a16="http://schemas.microsoft.com/office/drawing/2014/main" id="{EF7BF299-174C-65AA-3144-D54963E84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Some additional inference rules that are useful: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Decomposition:</a:t>
            </a:r>
            <a:r>
              <a:rPr lang="en-US" altLang="en-US"/>
              <a:t> If X -&gt; YZ, then X -&gt; Y and X -&gt; Z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Union:</a:t>
            </a:r>
            <a:r>
              <a:rPr lang="en-US" altLang="en-US"/>
              <a:t> If X -&gt; Y and X -&gt; Z, then X -&gt; YZ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Psuedotransitivity:</a:t>
            </a:r>
            <a:r>
              <a:rPr lang="en-US" altLang="en-US"/>
              <a:t> If X -&gt; Y and WY -&gt; Z, then WX -&gt; Z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 last three inference rules, as well as any other inference rules, can be deduced from IR1, IR2, and IR3 (completeness property)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F1632A8-C005-D8E2-5299-C6FBACFC0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CC84798B-B9FA-5E4F-A4F8-416E6E4FE206}" type="slidenum">
              <a:rPr lang="en-US" altLang="en-US"/>
              <a:pPr/>
              <a:t>25</a:t>
            </a:fld>
            <a:endParaRPr lang="en-CA" altLang="en-US"/>
          </a:p>
        </p:txBody>
      </p:sp>
      <p:sp>
        <p:nvSpPr>
          <p:cNvPr id="712710" name="Rectangle 6">
            <a:extLst>
              <a:ext uri="{FF2B5EF4-FFF2-40B4-BE49-F238E27FC236}">
                <a16:creationId xmlns:a16="http://schemas.microsoft.com/office/drawing/2014/main" id="{1D99CF21-2AFB-0F6F-B377-83AE9DA42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Rules for FDs (3)</a:t>
            </a:r>
          </a:p>
        </p:txBody>
      </p:sp>
      <p:sp>
        <p:nvSpPr>
          <p:cNvPr id="712711" name="Rectangle 7">
            <a:extLst>
              <a:ext uri="{FF2B5EF4-FFF2-40B4-BE49-F238E27FC236}">
                <a16:creationId xmlns:a16="http://schemas.microsoft.com/office/drawing/2014/main" id="{065875CD-69E8-DF2D-DCA9-8071914C4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Closure</a:t>
            </a:r>
            <a:r>
              <a:rPr lang="en-US" altLang="en-US"/>
              <a:t> of a set F of FDs is the set F</a:t>
            </a:r>
            <a:r>
              <a:rPr lang="en-US" altLang="en-US" baseline="30000"/>
              <a:t>+</a:t>
            </a:r>
            <a:r>
              <a:rPr lang="en-US" altLang="en-US"/>
              <a:t> of all FDs that can be inferred from F</a:t>
            </a:r>
          </a:p>
          <a:p>
            <a:endParaRPr lang="en-US" altLang="en-US"/>
          </a:p>
          <a:p>
            <a:r>
              <a:rPr lang="en-US" altLang="en-US" b="1"/>
              <a:t>Closure</a:t>
            </a:r>
            <a:r>
              <a:rPr lang="en-US" altLang="en-US"/>
              <a:t> of a set of attributes X with respect to F is the set X</a:t>
            </a:r>
            <a:r>
              <a:rPr lang="en-US" altLang="en-US" baseline="30000"/>
              <a:t>+</a:t>
            </a:r>
            <a:r>
              <a:rPr lang="en-US" altLang="en-US"/>
              <a:t> of all attributes that are functionally determined by X</a:t>
            </a:r>
          </a:p>
          <a:p>
            <a:endParaRPr lang="en-US" altLang="en-US"/>
          </a:p>
          <a:p>
            <a:r>
              <a:rPr lang="en-US" altLang="en-US"/>
              <a:t>X</a:t>
            </a:r>
            <a:r>
              <a:rPr lang="en-US" altLang="en-US" baseline="30000"/>
              <a:t>+</a:t>
            </a:r>
            <a:r>
              <a:rPr lang="en-US" altLang="en-US"/>
              <a:t> can be calculated by repeatedly applying IR1, IR2, IR3 using the FDs in F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2356B11-248C-2B89-8FE2-CC2D64D8F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EA2E57D2-2FEE-8943-8CCF-28B4FD528981}" type="slidenum">
              <a:rPr lang="en-US" altLang="en-US"/>
              <a:pPr/>
              <a:t>26</a:t>
            </a:fld>
            <a:endParaRPr lang="en-CA" altLang="en-US"/>
          </a:p>
        </p:txBody>
      </p:sp>
      <p:sp>
        <p:nvSpPr>
          <p:cNvPr id="714758" name="Rectangle 6">
            <a:extLst>
              <a:ext uri="{FF2B5EF4-FFF2-40B4-BE49-F238E27FC236}">
                <a16:creationId xmlns:a16="http://schemas.microsoft.com/office/drawing/2014/main" id="{EE8A5CC5-A81C-0A7B-C376-845F97E1F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2.3 Equivalence of Sets of FDs </a:t>
            </a:r>
          </a:p>
        </p:txBody>
      </p:sp>
      <p:sp>
        <p:nvSpPr>
          <p:cNvPr id="714759" name="Rectangle 7">
            <a:extLst>
              <a:ext uri="{FF2B5EF4-FFF2-40B4-BE49-F238E27FC236}">
                <a16:creationId xmlns:a16="http://schemas.microsoft.com/office/drawing/2014/main" id="{614225ED-7CF3-FAA8-75B9-A01F44E2E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Two sets of FDs F and G are </a:t>
            </a:r>
            <a:r>
              <a:rPr lang="en-US" altLang="en-US" sz="2400" b="1"/>
              <a:t>equivalent</a:t>
            </a:r>
            <a:r>
              <a:rPr lang="en-US" altLang="en-US" sz="2400"/>
              <a:t> if:</a:t>
            </a:r>
          </a:p>
          <a:p>
            <a:pPr lvl="1"/>
            <a:r>
              <a:rPr lang="en-US" altLang="en-US" sz="2200"/>
              <a:t>Every FD in F can be inferred from G, and</a:t>
            </a:r>
          </a:p>
          <a:p>
            <a:pPr lvl="1"/>
            <a:r>
              <a:rPr lang="en-US" altLang="en-US" sz="2200"/>
              <a:t>Every FD in G can be inferred from F</a:t>
            </a:r>
          </a:p>
          <a:p>
            <a:pPr lvl="1"/>
            <a:r>
              <a:rPr lang="en-US" altLang="en-US" sz="2200"/>
              <a:t>Hence, F and G are equivalent if F</a:t>
            </a:r>
            <a:r>
              <a:rPr lang="en-US" altLang="en-US" sz="2200" baseline="30000"/>
              <a:t>+</a:t>
            </a:r>
            <a:r>
              <a:rPr lang="en-US" altLang="en-US" sz="2200"/>
              <a:t> =G</a:t>
            </a:r>
            <a:r>
              <a:rPr lang="en-US" altLang="en-US" sz="2200" baseline="30000"/>
              <a:t>+</a:t>
            </a:r>
          </a:p>
          <a:p>
            <a:r>
              <a:rPr lang="en-US" altLang="en-US" sz="2400"/>
              <a:t>Definition (</a:t>
            </a:r>
            <a:r>
              <a:rPr lang="en-US" altLang="en-US" sz="2400" b="1"/>
              <a:t>Covers</a:t>
            </a:r>
            <a:r>
              <a:rPr lang="en-US" altLang="en-US" sz="2400"/>
              <a:t>):</a:t>
            </a:r>
          </a:p>
          <a:p>
            <a:pPr lvl="1"/>
            <a:r>
              <a:rPr lang="en-US" altLang="en-US" sz="2200"/>
              <a:t>F </a:t>
            </a:r>
            <a:r>
              <a:rPr lang="en-US" altLang="en-US" sz="2200" b="1"/>
              <a:t>covers</a:t>
            </a:r>
            <a:r>
              <a:rPr lang="en-US" altLang="en-US" sz="2200"/>
              <a:t> G if every FD in G can be inferred from F</a:t>
            </a:r>
          </a:p>
          <a:p>
            <a:pPr lvl="2"/>
            <a:r>
              <a:rPr lang="en-US" altLang="en-US" sz="2000"/>
              <a:t>(i.e., if G</a:t>
            </a:r>
            <a:r>
              <a:rPr lang="en-US" altLang="en-US" sz="2000" baseline="30000"/>
              <a:t>+</a:t>
            </a:r>
            <a:r>
              <a:rPr lang="en-US" altLang="en-US" sz="2000"/>
              <a:t> </a:t>
            </a:r>
            <a:r>
              <a:rPr lang="en-US" altLang="en-US" sz="2000" i="1"/>
              <a:t>subset-of</a:t>
            </a:r>
            <a:r>
              <a:rPr lang="en-US" altLang="en-US" sz="2000"/>
              <a:t> F</a:t>
            </a:r>
            <a:r>
              <a:rPr lang="en-US" altLang="en-US" sz="2000" baseline="30000"/>
              <a:t>+</a:t>
            </a:r>
            <a:r>
              <a:rPr lang="en-US" altLang="en-US" sz="2000"/>
              <a:t>)</a:t>
            </a:r>
          </a:p>
          <a:p>
            <a:r>
              <a:rPr lang="en-US" altLang="en-US" sz="2400"/>
              <a:t>F and G are equivalent if F covers G and G covers F</a:t>
            </a:r>
          </a:p>
          <a:p>
            <a:r>
              <a:rPr lang="en-US" altLang="en-US" sz="2400"/>
              <a:t>There is an algorithm for checking equivalence of sets of FDs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BB18E4E-E1A3-86E4-F5E5-E475F68D63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CD86D4AE-0E5E-EF4A-8237-FC11B48DF5FE}" type="slidenum">
              <a:rPr lang="en-US" altLang="en-US"/>
              <a:pPr/>
              <a:t>27</a:t>
            </a:fld>
            <a:endParaRPr lang="en-CA" altLang="en-US"/>
          </a:p>
        </p:txBody>
      </p:sp>
      <p:sp>
        <p:nvSpPr>
          <p:cNvPr id="716806" name="Rectangle 6">
            <a:extLst>
              <a:ext uri="{FF2B5EF4-FFF2-40B4-BE49-F238E27FC236}">
                <a16:creationId xmlns:a16="http://schemas.microsoft.com/office/drawing/2014/main" id="{15E61790-1354-7468-2CE1-075574BA1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2.4 Minimal Sets of FDs (1)</a:t>
            </a:r>
          </a:p>
        </p:txBody>
      </p:sp>
      <p:sp>
        <p:nvSpPr>
          <p:cNvPr id="716807" name="Rectangle 7">
            <a:extLst>
              <a:ext uri="{FF2B5EF4-FFF2-40B4-BE49-F238E27FC236}">
                <a16:creationId xmlns:a16="http://schemas.microsoft.com/office/drawing/2014/main" id="{E50645D8-761B-C917-E274-02CDAA497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/>
              <a:t>A set of FDs is </a:t>
            </a:r>
            <a:r>
              <a:rPr lang="en-US" altLang="en-US" b="1"/>
              <a:t>minimal</a:t>
            </a:r>
            <a:r>
              <a:rPr lang="en-US" altLang="en-US"/>
              <a:t> if it satisfies the following conditions: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altLang="en-US"/>
              <a:t>Every dependency in F has a single attribute for its RHS.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altLang="en-US"/>
              <a:t>We cannot remove any dependency from F and have a set of dependencies that is equivalent to F.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altLang="en-US"/>
              <a:t>We cannot replace any dependency X -&gt; A in F with a dependency Y -&gt; A, where Y proper-subset-of X ( Y subset-of X) and still have a set of dependencies that is equivalent to F.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1F180DA-0AAE-99BE-1879-349B61F65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6507CB5A-E979-404C-9390-ABFD80F13032}" type="slidenum">
              <a:rPr lang="en-US" altLang="en-US"/>
              <a:pPr/>
              <a:t>28</a:t>
            </a:fld>
            <a:endParaRPr lang="en-CA" altLang="en-US"/>
          </a:p>
        </p:txBody>
      </p:sp>
      <p:sp>
        <p:nvSpPr>
          <p:cNvPr id="718854" name="Rectangle 6">
            <a:extLst>
              <a:ext uri="{FF2B5EF4-FFF2-40B4-BE49-F238E27FC236}">
                <a16:creationId xmlns:a16="http://schemas.microsoft.com/office/drawing/2014/main" id="{B2470ECB-EB2D-438B-9B25-EFEC1CC69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Minimal Sets of FDs (2)</a:t>
            </a:r>
          </a:p>
        </p:txBody>
      </p:sp>
      <p:sp>
        <p:nvSpPr>
          <p:cNvPr id="718855" name="Rectangle 7">
            <a:extLst>
              <a:ext uri="{FF2B5EF4-FFF2-40B4-BE49-F238E27FC236}">
                <a16:creationId xmlns:a16="http://schemas.microsoft.com/office/drawing/2014/main" id="{84A29E2D-262E-00FD-906B-ED1469AB3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Every set of FDs has an equivalent minimal set</a:t>
            </a:r>
          </a:p>
          <a:p>
            <a:r>
              <a:rPr lang="en-US" altLang="en-US"/>
              <a:t>There can be several equivalent minimal sets</a:t>
            </a:r>
          </a:p>
          <a:p>
            <a:r>
              <a:rPr lang="en-US" altLang="en-US"/>
              <a:t>There is no simple algorithm for computing a minimal set of FDs that is equivalent to a set F of FDs</a:t>
            </a:r>
          </a:p>
          <a:p>
            <a:r>
              <a:rPr lang="en-US" altLang="en-US"/>
              <a:t>To synthesize a set of relations, we assume that we start with a set of dependencies that is a minimal set</a:t>
            </a:r>
          </a:p>
          <a:p>
            <a:pPr lvl="1"/>
            <a:r>
              <a:rPr lang="en-US" altLang="en-US"/>
              <a:t>E.g., see algorithms 11.2 and 11.4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8988572-36C4-74E9-6054-2CC1CFB8D3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DCE62F84-031A-0843-8A86-32DFB2EC1E0B}" type="slidenum">
              <a:rPr lang="en-US" altLang="en-US"/>
              <a:pPr/>
              <a:t>29</a:t>
            </a:fld>
            <a:endParaRPr lang="en-CA" altLang="en-US"/>
          </a:p>
        </p:txBody>
      </p:sp>
      <p:sp>
        <p:nvSpPr>
          <p:cNvPr id="720902" name="Rectangle 6">
            <a:extLst>
              <a:ext uri="{FF2B5EF4-FFF2-40B4-BE49-F238E27FC236}">
                <a16:creationId xmlns:a16="http://schemas.microsoft.com/office/drawing/2014/main" id="{A7F3F645-436E-C8C6-1569-B7BE616A2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3 Normal Forms Based on Primary Keys </a:t>
            </a:r>
          </a:p>
        </p:txBody>
      </p:sp>
      <p:sp>
        <p:nvSpPr>
          <p:cNvPr id="720903" name="Rectangle 7">
            <a:extLst>
              <a:ext uri="{FF2B5EF4-FFF2-40B4-BE49-F238E27FC236}">
                <a16:creationId xmlns:a16="http://schemas.microsoft.com/office/drawing/2014/main" id="{3B1748B3-48EE-CB24-AAE2-1197CD2B5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3.1	Normalization of Relations </a:t>
            </a:r>
          </a:p>
          <a:p>
            <a:r>
              <a:rPr lang="en-US" altLang="en-US"/>
              <a:t>3.2	Practical Use of Normal Forms </a:t>
            </a:r>
          </a:p>
          <a:p>
            <a:r>
              <a:rPr lang="en-US" altLang="en-US"/>
              <a:t>3.3	Definitions of Keys and Attributes Participating in Keys </a:t>
            </a:r>
          </a:p>
          <a:p>
            <a:r>
              <a:rPr lang="en-US" altLang="en-US"/>
              <a:t>3.4	First Normal Form</a:t>
            </a:r>
          </a:p>
          <a:p>
            <a:r>
              <a:rPr lang="en-US" altLang="en-US"/>
              <a:t>3.5	Second Normal Form</a:t>
            </a:r>
          </a:p>
          <a:p>
            <a:r>
              <a:rPr lang="en-US" altLang="en-US"/>
              <a:t>3.6	Third Normal Form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3682EF6-995A-13B2-BD19-E09A71BBF7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EBEA6F20-9349-A144-BD96-2A146FD5D118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669704" name="Rectangle 8">
            <a:extLst>
              <a:ext uri="{FF2B5EF4-FFF2-40B4-BE49-F238E27FC236}">
                <a16:creationId xmlns:a16="http://schemas.microsoft.com/office/drawing/2014/main" id="{6EBB36B5-29C4-A7FC-3BAC-85E6D3306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Outline</a:t>
            </a:r>
          </a:p>
        </p:txBody>
      </p:sp>
      <p:sp>
        <p:nvSpPr>
          <p:cNvPr id="669705" name="Rectangle 9">
            <a:extLst>
              <a:ext uri="{FF2B5EF4-FFF2-40B4-BE49-F238E27FC236}">
                <a16:creationId xmlns:a16="http://schemas.microsoft.com/office/drawing/2014/main" id="{354C9C34-DBE5-22B3-11F2-BAC6DD750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1 Informal Design Guidelines for Relational Databases</a:t>
            </a:r>
          </a:p>
          <a:p>
            <a:pPr lvl="1"/>
            <a:r>
              <a:rPr lang="en-US" altLang="en-US" sz="2200"/>
              <a:t>1.1Semantics of the Relation Attributes</a:t>
            </a:r>
          </a:p>
          <a:p>
            <a:pPr lvl="1"/>
            <a:r>
              <a:rPr lang="en-US" altLang="en-US" sz="2200"/>
              <a:t>1.2 Redundant Information in Tuples and Update Anomalies</a:t>
            </a:r>
          </a:p>
          <a:p>
            <a:pPr lvl="1"/>
            <a:r>
              <a:rPr lang="en-US" altLang="en-US" sz="2200"/>
              <a:t>1.3 Null Values in Tuples</a:t>
            </a:r>
          </a:p>
          <a:p>
            <a:pPr lvl="1"/>
            <a:r>
              <a:rPr lang="en-US" altLang="en-US" sz="2200"/>
              <a:t>1.4 Spurious Tuples</a:t>
            </a:r>
          </a:p>
          <a:p>
            <a:pPr lvl="1"/>
            <a:endParaRPr lang="en-US" altLang="en-US" sz="2200"/>
          </a:p>
          <a:p>
            <a:r>
              <a:rPr lang="en-US" altLang="en-US" sz="2400"/>
              <a:t>2 Functional Dependencies (FDs)</a:t>
            </a:r>
          </a:p>
          <a:p>
            <a:pPr lvl="1"/>
            <a:r>
              <a:rPr lang="en-US" altLang="en-US" sz="2200"/>
              <a:t>2.1 Definition of FD</a:t>
            </a:r>
          </a:p>
          <a:p>
            <a:pPr lvl="1"/>
            <a:r>
              <a:rPr lang="en-US" altLang="en-US" sz="2200"/>
              <a:t>2.2 Inference Rules for FDs</a:t>
            </a:r>
          </a:p>
          <a:p>
            <a:pPr lvl="1"/>
            <a:r>
              <a:rPr lang="en-US" altLang="en-US" sz="2200"/>
              <a:t>2.3 Equivalence of Sets of FDs</a:t>
            </a:r>
          </a:p>
          <a:p>
            <a:pPr lvl="1"/>
            <a:r>
              <a:rPr lang="en-US" altLang="en-US" sz="2200"/>
              <a:t>2.4 Minimal Sets of FDs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55A3F43-54D1-A5BC-F6E8-F70F3E70E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17055DB9-FBFB-7B44-A6A2-B6804753596D}" type="slidenum">
              <a:rPr lang="en-US" altLang="en-US"/>
              <a:pPr/>
              <a:t>30</a:t>
            </a:fld>
            <a:endParaRPr lang="en-CA" altLang="en-US"/>
          </a:p>
        </p:txBody>
      </p:sp>
      <p:sp>
        <p:nvSpPr>
          <p:cNvPr id="722950" name="Rectangle 6">
            <a:extLst>
              <a:ext uri="{FF2B5EF4-FFF2-40B4-BE49-F238E27FC236}">
                <a16:creationId xmlns:a16="http://schemas.microsoft.com/office/drawing/2014/main" id="{62D7AE41-E816-8738-75B6-2A8730501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3.1 Normalization of Relations (1)</a:t>
            </a:r>
          </a:p>
        </p:txBody>
      </p:sp>
      <p:sp>
        <p:nvSpPr>
          <p:cNvPr id="722951" name="Rectangle 7">
            <a:extLst>
              <a:ext uri="{FF2B5EF4-FFF2-40B4-BE49-F238E27FC236}">
                <a16:creationId xmlns:a16="http://schemas.microsoft.com/office/drawing/2014/main" id="{31442E2B-CD6A-5BD7-7457-3F518F4B6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Normalization:</a:t>
            </a:r>
          </a:p>
          <a:p>
            <a:pPr lvl="1"/>
            <a:r>
              <a:rPr lang="en-US" altLang="en-US"/>
              <a:t>The process of decomposing unsatisfactory "bad" relations by breaking up their attributes into smaller relations</a:t>
            </a:r>
          </a:p>
          <a:p>
            <a:endParaRPr lang="en-US" altLang="en-US"/>
          </a:p>
          <a:p>
            <a:r>
              <a:rPr lang="en-US" altLang="en-US" b="1"/>
              <a:t>Normal form:</a:t>
            </a:r>
          </a:p>
          <a:p>
            <a:pPr lvl="1"/>
            <a:r>
              <a:rPr lang="en-US" altLang="en-US"/>
              <a:t>Condition using keys and FDs of a relation to certify whether a relation schema is in a particular normal form 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83A890B-A172-B9DF-17B7-C22B220D4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4E8F8077-DF0C-4C4B-B9AF-D7F457CDACCC}" type="slidenum">
              <a:rPr lang="en-US" altLang="en-US"/>
              <a:pPr/>
              <a:t>31</a:t>
            </a:fld>
            <a:endParaRPr lang="en-CA" altLang="en-US"/>
          </a:p>
        </p:txBody>
      </p:sp>
      <p:sp>
        <p:nvSpPr>
          <p:cNvPr id="724998" name="Rectangle 6">
            <a:extLst>
              <a:ext uri="{FF2B5EF4-FFF2-40B4-BE49-F238E27FC236}">
                <a16:creationId xmlns:a16="http://schemas.microsoft.com/office/drawing/2014/main" id="{72C80F56-8AF3-12AA-5550-377728A7B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Normalization of Relations (2)</a:t>
            </a:r>
          </a:p>
        </p:txBody>
      </p:sp>
      <p:sp>
        <p:nvSpPr>
          <p:cNvPr id="724999" name="Rectangle 7">
            <a:extLst>
              <a:ext uri="{FF2B5EF4-FFF2-40B4-BE49-F238E27FC236}">
                <a16:creationId xmlns:a16="http://schemas.microsoft.com/office/drawing/2014/main" id="{9E6A1E14-400E-17DD-E4E8-8276A7C25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2NF, 3NF, BCNF </a:t>
            </a:r>
          </a:p>
          <a:p>
            <a:pPr lvl="1"/>
            <a:r>
              <a:rPr lang="en-US" altLang="en-US"/>
              <a:t>based on keys and FDs of a relation schema</a:t>
            </a:r>
          </a:p>
          <a:p>
            <a:r>
              <a:rPr lang="en-US" altLang="en-US"/>
              <a:t>4NF</a:t>
            </a:r>
          </a:p>
          <a:p>
            <a:pPr lvl="1"/>
            <a:r>
              <a:rPr lang="en-US" altLang="en-US"/>
              <a:t>based on keys, multi-valued dependencies : MVDs; 5NF based on keys, join dependencies : JDs (Chapter 11)</a:t>
            </a:r>
          </a:p>
          <a:p>
            <a:r>
              <a:rPr lang="en-US" altLang="en-US"/>
              <a:t>Additional properties may be needed to ensure a good relational design (lossless join, dependency preservation; Chapter 11)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413F2BB-CE7A-3977-2E22-04C349838B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5DC45D1B-8113-CC4B-A304-78CB55EFF00C}" type="slidenum">
              <a:rPr lang="en-US" altLang="en-US"/>
              <a:pPr/>
              <a:t>32</a:t>
            </a:fld>
            <a:endParaRPr lang="en-CA" altLang="en-US"/>
          </a:p>
        </p:txBody>
      </p:sp>
      <p:sp>
        <p:nvSpPr>
          <p:cNvPr id="727046" name="Rectangle 6">
            <a:extLst>
              <a:ext uri="{FF2B5EF4-FFF2-40B4-BE49-F238E27FC236}">
                <a16:creationId xmlns:a16="http://schemas.microsoft.com/office/drawing/2014/main" id="{D9CE4F26-4FDD-B615-BAB6-E3490D50D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3.2	Practical Use of Normal Forms</a:t>
            </a:r>
          </a:p>
        </p:txBody>
      </p:sp>
      <p:sp>
        <p:nvSpPr>
          <p:cNvPr id="727047" name="Rectangle 7">
            <a:extLst>
              <a:ext uri="{FF2B5EF4-FFF2-40B4-BE49-F238E27FC236}">
                <a16:creationId xmlns:a16="http://schemas.microsoft.com/office/drawing/2014/main" id="{B4B637A2-E4A5-F470-887C-EE53B5286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/>
              <a:t>Normalization</a:t>
            </a:r>
            <a:r>
              <a:rPr lang="en-US" altLang="en-US" sz="2400"/>
              <a:t> is carried out in practice so that the resulting designs are of high quality and meet the desirable properties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practical utility of these normal forms becomes questionable when the constraints on which they are based are </a:t>
            </a:r>
            <a:r>
              <a:rPr lang="en-US" altLang="en-US" sz="2400" i="1"/>
              <a:t>hard to understand</a:t>
            </a:r>
            <a:r>
              <a:rPr lang="en-US" altLang="en-US" sz="2400"/>
              <a:t> or to </a:t>
            </a:r>
            <a:r>
              <a:rPr lang="en-US" altLang="en-US" sz="2400" i="1"/>
              <a:t>detect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database designers </a:t>
            </a:r>
            <a:r>
              <a:rPr lang="en-US" altLang="en-US" sz="2400" i="1"/>
              <a:t>need not</a:t>
            </a:r>
            <a:r>
              <a:rPr lang="en-US" altLang="en-US" sz="2400"/>
              <a:t> normalize to the highest possible normal form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(usually up to 3NF, BCNF or 4NF)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Denormalization</a:t>
            </a:r>
            <a:r>
              <a:rPr lang="en-US" altLang="en-US" sz="240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The process of storing the join of higher normal form relations as a base relation—which is in a lower normal form   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00E9F19-BCE7-FDE3-5840-18D0615C76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B6DD6368-456C-9D41-B227-5D767591B7AF}" type="slidenum">
              <a:rPr lang="en-US" altLang="en-US"/>
              <a:pPr/>
              <a:t>33</a:t>
            </a:fld>
            <a:endParaRPr lang="en-CA" altLang="en-US"/>
          </a:p>
        </p:txBody>
      </p:sp>
      <p:sp>
        <p:nvSpPr>
          <p:cNvPr id="729094" name="Rectangle 6">
            <a:extLst>
              <a:ext uri="{FF2B5EF4-FFF2-40B4-BE49-F238E27FC236}">
                <a16:creationId xmlns:a16="http://schemas.microsoft.com/office/drawing/2014/main" id="{557E4880-E42C-CC3E-5C3A-025EDE197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3.3	Definitions of Keys and Attributes 	Participating in Keys (1)</a:t>
            </a:r>
          </a:p>
        </p:txBody>
      </p:sp>
      <p:sp>
        <p:nvSpPr>
          <p:cNvPr id="729095" name="Rectangle 7">
            <a:extLst>
              <a:ext uri="{FF2B5EF4-FFF2-40B4-BE49-F238E27FC236}">
                <a16:creationId xmlns:a16="http://schemas.microsoft.com/office/drawing/2014/main" id="{A7DE3E6F-7BE1-3EB9-0364-D69F0384B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superkey</a:t>
            </a:r>
            <a:r>
              <a:rPr lang="en-US" altLang="en-US"/>
              <a:t> of a relation schema R = {A1, A2, ...., An} is a set of attributes S </a:t>
            </a:r>
            <a:r>
              <a:rPr lang="en-US" altLang="en-US" i="1"/>
              <a:t>subset-of</a:t>
            </a:r>
            <a:r>
              <a:rPr lang="en-US" altLang="en-US"/>
              <a:t> R with the property that no two tuples t1 and t2 in any legal relation state r of R will have t1[S] = t2[S] </a:t>
            </a:r>
          </a:p>
          <a:p>
            <a:endParaRPr lang="en-US" altLang="en-US"/>
          </a:p>
          <a:p>
            <a:r>
              <a:rPr lang="en-US" altLang="en-US"/>
              <a:t>A </a:t>
            </a:r>
            <a:r>
              <a:rPr lang="en-US" altLang="en-US" b="1"/>
              <a:t>key</a:t>
            </a:r>
            <a:r>
              <a:rPr lang="en-US" altLang="en-US"/>
              <a:t> K is a </a:t>
            </a:r>
            <a:r>
              <a:rPr lang="en-US" altLang="en-US" b="1"/>
              <a:t>superkey</a:t>
            </a:r>
            <a:r>
              <a:rPr lang="en-US" altLang="en-US"/>
              <a:t> with the </a:t>
            </a:r>
            <a:r>
              <a:rPr lang="en-US" altLang="en-US" i="1"/>
              <a:t>additional property</a:t>
            </a:r>
            <a:r>
              <a:rPr lang="en-US" altLang="en-US"/>
              <a:t> that removal of any attribute from K will cause K not to be a superkey any more. 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2FDFDA0-A0C5-D5CF-7C3E-DB4A0656B4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C75CE9C4-C013-7D46-A760-55F1C35C5C73}" type="slidenum">
              <a:rPr lang="en-US" altLang="en-US"/>
              <a:pPr/>
              <a:t>34</a:t>
            </a:fld>
            <a:endParaRPr lang="en-CA" altLang="en-US"/>
          </a:p>
        </p:txBody>
      </p:sp>
      <p:sp>
        <p:nvSpPr>
          <p:cNvPr id="731142" name="Rectangle 6">
            <a:extLst>
              <a:ext uri="{FF2B5EF4-FFF2-40B4-BE49-F238E27FC236}">
                <a16:creationId xmlns:a16="http://schemas.microsoft.com/office/drawing/2014/main" id="{27F83EB8-A244-45A3-741C-D2EFC57AD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Definitions of Keys and Attributes 	Participating in Keys (2)</a:t>
            </a:r>
          </a:p>
        </p:txBody>
      </p:sp>
      <p:sp>
        <p:nvSpPr>
          <p:cNvPr id="731143" name="Rectangle 7">
            <a:extLst>
              <a:ext uri="{FF2B5EF4-FFF2-40B4-BE49-F238E27FC236}">
                <a16:creationId xmlns:a16="http://schemas.microsoft.com/office/drawing/2014/main" id="{88ED9614-E99C-DBDE-EB7F-50D40DC82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a relation schema has more than one key, each is called a </a:t>
            </a:r>
            <a:r>
              <a:rPr lang="en-US" altLang="en-US" b="1"/>
              <a:t>candidate</a:t>
            </a:r>
            <a:r>
              <a:rPr lang="en-US" altLang="en-US"/>
              <a:t> key.</a:t>
            </a:r>
          </a:p>
          <a:p>
            <a:pPr lvl="1"/>
            <a:r>
              <a:rPr lang="en-US" altLang="en-US"/>
              <a:t>One of the candidate keys is </a:t>
            </a:r>
            <a:r>
              <a:rPr lang="en-US" altLang="en-US" i="1"/>
              <a:t>arbitrarily</a:t>
            </a:r>
            <a:r>
              <a:rPr lang="en-US" altLang="en-US"/>
              <a:t> designated to be the </a:t>
            </a:r>
            <a:r>
              <a:rPr lang="en-US" altLang="en-US" b="1"/>
              <a:t>primary key</a:t>
            </a:r>
            <a:r>
              <a:rPr lang="en-US" altLang="en-US"/>
              <a:t>, and the others are called </a:t>
            </a:r>
            <a:r>
              <a:rPr lang="en-US" altLang="en-US" b="1"/>
              <a:t>secondary keys</a:t>
            </a:r>
            <a:r>
              <a:rPr lang="en-US" altLang="en-US"/>
              <a:t>.</a:t>
            </a:r>
          </a:p>
          <a:p>
            <a:r>
              <a:rPr lang="en-US" altLang="en-US"/>
              <a:t>A </a:t>
            </a:r>
            <a:r>
              <a:rPr lang="en-US" altLang="en-US" b="1"/>
              <a:t>Prime attribute</a:t>
            </a:r>
            <a:r>
              <a:rPr lang="en-US" altLang="en-US"/>
              <a:t> must be a member of </a:t>
            </a:r>
            <a:r>
              <a:rPr lang="en-US" altLang="en-US" i="1"/>
              <a:t>some</a:t>
            </a:r>
            <a:r>
              <a:rPr lang="en-US" altLang="en-US"/>
              <a:t> candidate key</a:t>
            </a:r>
          </a:p>
          <a:p>
            <a:r>
              <a:rPr lang="en-US" altLang="en-US"/>
              <a:t>A </a:t>
            </a:r>
            <a:r>
              <a:rPr lang="en-US" altLang="en-US" b="1"/>
              <a:t>Nonprime attribute</a:t>
            </a:r>
            <a:r>
              <a:rPr lang="en-US" altLang="en-US"/>
              <a:t> is not a prime attribute—that is, it is not a member of any candidate key. 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1B1AE87-6AA5-6931-1D1E-2B36A8CB8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62092A8B-003F-824D-A8E7-A337CD424519}" type="slidenum">
              <a:rPr lang="en-US" altLang="en-US"/>
              <a:pPr/>
              <a:t>35</a:t>
            </a:fld>
            <a:endParaRPr lang="en-CA" altLang="en-US"/>
          </a:p>
        </p:txBody>
      </p:sp>
      <p:sp>
        <p:nvSpPr>
          <p:cNvPr id="733190" name="Rectangle 6">
            <a:extLst>
              <a:ext uri="{FF2B5EF4-FFF2-40B4-BE49-F238E27FC236}">
                <a16:creationId xmlns:a16="http://schemas.microsoft.com/office/drawing/2014/main" id="{99C03A03-01B9-AB83-82E3-B0CE5FACC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3.2 First Normal Form </a:t>
            </a:r>
          </a:p>
        </p:txBody>
      </p:sp>
      <p:sp>
        <p:nvSpPr>
          <p:cNvPr id="733191" name="Rectangle 7">
            <a:extLst>
              <a:ext uri="{FF2B5EF4-FFF2-40B4-BE49-F238E27FC236}">
                <a16:creationId xmlns:a16="http://schemas.microsoft.com/office/drawing/2014/main" id="{EC2E3AFB-9219-1330-D419-BF4D4EECC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Disallows</a:t>
            </a:r>
          </a:p>
          <a:p>
            <a:pPr lvl="1"/>
            <a:r>
              <a:rPr lang="en-US" altLang="en-US"/>
              <a:t>composite attributes</a:t>
            </a:r>
          </a:p>
          <a:p>
            <a:pPr lvl="1"/>
            <a:r>
              <a:rPr lang="en-US" altLang="en-US"/>
              <a:t>multivalued attributes</a:t>
            </a:r>
          </a:p>
          <a:p>
            <a:pPr lvl="1"/>
            <a:r>
              <a:rPr lang="en-US" altLang="en-US" b="1"/>
              <a:t>nested relations</a:t>
            </a:r>
            <a:r>
              <a:rPr lang="en-US" altLang="en-US"/>
              <a:t>; attributes whose values for an </a:t>
            </a:r>
            <a:r>
              <a:rPr lang="en-US" altLang="en-US" i="1"/>
              <a:t>individual tuple</a:t>
            </a:r>
            <a:r>
              <a:rPr lang="en-US" altLang="en-US"/>
              <a:t> are non-atomic</a:t>
            </a:r>
          </a:p>
          <a:p>
            <a:endParaRPr lang="en-US" altLang="en-US"/>
          </a:p>
          <a:p>
            <a:r>
              <a:rPr lang="en-US" altLang="en-US"/>
              <a:t>Considered to be part of the definition of relation 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15AB14D-B888-5079-FC7E-443F2044F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F18FBF17-5D47-5940-B536-4AF33DED934C}" type="slidenum">
              <a:rPr lang="en-US" altLang="en-US"/>
              <a:pPr/>
              <a:t>36</a:t>
            </a:fld>
            <a:endParaRPr lang="en-CA" altLang="en-US"/>
          </a:p>
        </p:txBody>
      </p:sp>
      <p:sp>
        <p:nvSpPr>
          <p:cNvPr id="735241" name="Rectangle 9">
            <a:extLst>
              <a:ext uri="{FF2B5EF4-FFF2-40B4-BE49-F238E27FC236}">
                <a16:creationId xmlns:a16="http://schemas.microsoft.com/office/drawing/2014/main" id="{E60A4813-16EA-085E-CB22-850FC9D1A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10.8 Normalization into 1NF</a:t>
            </a:r>
          </a:p>
        </p:txBody>
      </p:sp>
      <p:sp>
        <p:nvSpPr>
          <p:cNvPr id="735236" name="Rectangle 4">
            <a:extLst>
              <a:ext uri="{FF2B5EF4-FFF2-40B4-BE49-F238E27FC236}">
                <a16:creationId xmlns:a16="http://schemas.microsoft.com/office/drawing/2014/main" id="{7903BAF6-A2B6-48CA-D570-E399F757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35243" name="Picture 11">
            <a:extLst>
              <a:ext uri="{FF2B5EF4-FFF2-40B4-BE49-F238E27FC236}">
                <a16:creationId xmlns:a16="http://schemas.microsoft.com/office/drawing/2014/main" id="{4097C207-7476-760D-CC13-C95C0DAD5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096000" cy="467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CDEA747-8003-29C4-D45E-A0D708A16B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E9231603-1149-A244-86ED-47FBDF7F1129}" type="slidenum">
              <a:rPr lang="en-US" altLang="en-US"/>
              <a:pPr/>
              <a:t>37</a:t>
            </a:fld>
            <a:endParaRPr lang="en-CA" altLang="en-US"/>
          </a:p>
        </p:txBody>
      </p:sp>
      <p:sp>
        <p:nvSpPr>
          <p:cNvPr id="737289" name="Rectangle 9">
            <a:extLst>
              <a:ext uri="{FF2B5EF4-FFF2-40B4-BE49-F238E27FC236}">
                <a16:creationId xmlns:a16="http://schemas.microsoft.com/office/drawing/2014/main" id="{56C46E4F-2565-6B1F-13F4-5290702A6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10.9 Normalization nested relations into 1NF</a:t>
            </a:r>
          </a:p>
        </p:txBody>
      </p:sp>
      <p:sp>
        <p:nvSpPr>
          <p:cNvPr id="737284" name="Rectangle 4">
            <a:extLst>
              <a:ext uri="{FF2B5EF4-FFF2-40B4-BE49-F238E27FC236}">
                <a16:creationId xmlns:a16="http://schemas.microsoft.com/office/drawing/2014/main" id="{6037D3F3-CDE1-C656-9FB9-A6343DA07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37291" name="Picture 11">
            <a:extLst>
              <a:ext uri="{FF2B5EF4-FFF2-40B4-BE49-F238E27FC236}">
                <a16:creationId xmlns:a16="http://schemas.microsoft.com/office/drawing/2014/main" id="{49C68552-EB10-B158-687A-69DF212BF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1600200"/>
            <a:ext cx="461168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5D3F978-BAEE-B4A5-8232-0EBB42486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6CE5903D-AAE5-5946-BBAD-B5C87A02A81C}" type="slidenum">
              <a:rPr lang="en-US" altLang="en-US"/>
              <a:pPr/>
              <a:t>38</a:t>
            </a:fld>
            <a:endParaRPr lang="en-CA" altLang="en-US"/>
          </a:p>
        </p:txBody>
      </p:sp>
      <p:sp>
        <p:nvSpPr>
          <p:cNvPr id="739334" name="Rectangle 6">
            <a:extLst>
              <a:ext uri="{FF2B5EF4-FFF2-40B4-BE49-F238E27FC236}">
                <a16:creationId xmlns:a16="http://schemas.microsoft.com/office/drawing/2014/main" id="{2C7388ED-9380-75F2-66E5-9BA3C63FF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 Second Normal Form (1) </a:t>
            </a:r>
          </a:p>
        </p:txBody>
      </p:sp>
      <p:sp>
        <p:nvSpPr>
          <p:cNvPr id="739335" name="Rectangle 7">
            <a:extLst>
              <a:ext uri="{FF2B5EF4-FFF2-40B4-BE49-F238E27FC236}">
                <a16:creationId xmlns:a16="http://schemas.microsoft.com/office/drawing/2014/main" id="{4EF468FD-0D4A-57ED-EAA0-0825520D8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Uses the concepts of </a:t>
            </a:r>
            <a:r>
              <a:rPr lang="en-US" altLang="en-US" sz="2400" b="1"/>
              <a:t>FDs, primary key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Definitions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/>
              <a:t>Prime attribute:</a:t>
            </a:r>
            <a:r>
              <a:rPr lang="en-US" altLang="en-US" sz="2200"/>
              <a:t> An attribute that is member of the primary key K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/>
              <a:t>Full functional dependency:</a:t>
            </a:r>
            <a:r>
              <a:rPr lang="en-US" altLang="en-US" sz="2200"/>
              <a:t> a FD  Y -&gt; Z where removal of any attribute from Y means the FD does not hold any more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{SSN, PNUMBER} -&gt; HOURS is a full FD since neither SSN -&gt; HOURS nor PNUMBER -&gt; HOURS hold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{SSN, PNUMBER} -&gt; ENAME is not  a full FD (it is called a partial dependency ) since SSN -&gt; ENAME also holds 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C80DAA7-CE2F-40C4-A192-CCF52F9F21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DCA31896-0D33-F94A-84D6-E7E3A4AE89E6}" type="slidenum">
              <a:rPr lang="en-US" altLang="en-US"/>
              <a:pPr/>
              <a:t>39</a:t>
            </a:fld>
            <a:endParaRPr lang="en-CA" altLang="en-US"/>
          </a:p>
        </p:txBody>
      </p:sp>
      <p:sp>
        <p:nvSpPr>
          <p:cNvPr id="741382" name="Rectangle 6">
            <a:extLst>
              <a:ext uri="{FF2B5EF4-FFF2-40B4-BE49-F238E27FC236}">
                <a16:creationId xmlns:a16="http://schemas.microsoft.com/office/drawing/2014/main" id="{E892E36E-E500-529B-4275-5512AE328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Normal Form (2)</a:t>
            </a:r>
          </a:p>
        </p:txBody>
      </p:sp>
      <p:sp>
        <p:nvSpPr>
          <p:cNvPr id="741383" name="Rectangle 7">
            <a:extLst>
              <a:ext uri="{FF2B5EF4-FFF2-40B4-BE49-F238E27FC236}">
                <a16:creationId xmlns:a16="http://schemas.microsoft.com/office/drawing/2014/main" id="{29441C28-86A1-3AA0-388F-6A91FA7AE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relation schema R is in </a:t>
            </a:r>
            <a:r>
              <a:rPr lang="en-US" altLang="en-US" b="1"/>
              <a:t>second normal form (2NF)</a:t>
            </a:r>
            <a:r>
              <a:rPr lang="en-US" altLang="en-US"/>
              <a:t> if every non-prime attribute A in R is fully functionally dependent on the primary key</a:t>
            </a:r>
          </a:p>
          <a:p>
            <a:endParaRPr lang="en-US" altLang="en-US"/>
          </a:p>
          <a:p>
            <a:r>
              <a:rPr lang="en-US" altLang="en-US"/>
              <a:t>R can be decomposed into 2NF relations via the process of 2NF normalization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6FF2DB9-A584-4EBD-29C5-129DFCA81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B672B71A-A26D-DB47-A28B-E57981A6B176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765958" name="Rectangle 6">
            <a:extLst>
              <a:ext uri="{FF2B5EF4-FFF2-40B4-BE49-F238E27FC236}">
                <a16:creationId xmlns:a16="http://schemas.microsoft.com/office/drawing/2014/main" id="{6AB596E7-003C-E07E-26DE-5291DCC0B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Outline</a:t>
            </a:r>
          </a:p>
        </p:txBody>
      </p:sp>
      <p:sp>
        <p:nvSpPr>
          <p:cNvPr id="765959" name="Rectangle 7">
            <a:extLst>
              <a:ext uri="{FF2B5EF4-FFF2-40B4-BE49-F238E27FC236}">
                <a16:creationId xmlns:a16="http://schemas.microsoft.com/office/drawing/2014/main" id="{C745C56C-F4A4-6E74-BF9D-ABC8CEC64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3 Normal Forms Based on Primary Keys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3.1 Normalization of Relations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3.2 Practical Use of Normal Forms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3.3 Definitions of Keys and Attributes Participating in Keys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3.4 First Normal Form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3.5 Second Normal Form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3.6 Third Normal Form</a:t>
            </a:r>
          </a:p>
          <a:p>
            <a:pPr lvl="1"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400"/>
              <a:t>4 General Normal Form Definitions (For Multiple Keys)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5 BCNF (Boyce-Codd Normal Form)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BBD27CD0-29BF-ACBD-77C0-9EA8251462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0D2FA906-5F32-8649-BC31-713A33205BFC}" type="slidenum">
              <a:rPr lang="en-US" altLang="en-US"/>
              <a:pPr/>
              <a:t>40</a:t>
            </a:fld>
            <a:endParaRPr lang="en-CA" altLang="en-US"/>
          </a:p>
        </p:txBody>
      </p:sp>
      <p:sp>
        <p:nvSpPr>
          <p:cNvPr id="743433" name="Rectangle 9">
            <a:extLst>
              <a:ext uri="{FF2B5EF4-FFF2-40B4-BE49-F238E27FC236}">
                <a16:creationId xmlns:a16="http://schemas.microsoft.com/office/drawing/2014/main" id="{2AB71DB5-D180-B819-3A22-BE2F96476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10.10 Normalizing into 2NF and 3NF</a:t>
            </a:r>
          </a:p>
        </p:txBody>
      </p:sp>
      <p:sp>
        <p:nvSpPr>
          <p:cNvPr id="743428" name="Rectangle 4">
            <a:extLst>
              <a:ext uri="{FF2B5EF4-FFF2-40B4-BE49-F238E27FC236}">
                <a16:creationId xmlns:a16="http://schemas.microsoft.com/office/drawing/2014/main" id="{125AC23C-4061-8EBC-4408-9D21A9F53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43435" name="Picture 11">
            <a:extLst>
              <a:ext uri="{FF2B5EF4-FFF2-40B4-BE49-F238E27FC236}">
                <a16:creationId xmlns:a16="http://schemas.microsoft.com/office/drawing/2014/main" id="{0640A424-4D62-0248-E11F-38BC087BA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27188"/>
            <a:ext cx="5141913" cy="477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5EC4348-BEF4-9D72-3E77-64A3028A73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EF4E4791-4CD2-D540-8D32-1C9E21736B08}" type="slidenum">
              <a:rPr lang="en-US" altLang="en-US"/>
              <a:pPr/>
              <a:t>41</a:t>
            </a:fld>
            <a:endParaRPr lang="en-CA" altLang="en-US"/>
          </a:p>
        </p:txBody>
      </p:sp>
      <p:sp>
        <p:nvSpPr>
          <p:cNvPr id="745481" name="Rectangle 9">
            <a:extLst>
              <a:ext uri="{FF2B5EF4-FFF2-40B4-BE49-F238E27FC236}">
                <a16:creationId xmlns:a16="http://schemas.microsoft.com/office/drawing/2014/main" id="{719AE222-E88F-C308-8721-332F164B6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10.11 Normalization into 2NF and 3NF</a:t>
            </a:r>
          </a:p>
        </p:txBody>
      </p:sp>
      <p:sp>
        <p:nvSpPr>
          <p:cNvPr id="745476" name="Rectangle 4">
            <a:extLst>
              <a:ext uri="{FF2B5EF4-FFF2-40B4-BE49-F238E27FC236}">
                <a16:creationId xmlns:a16="http://schemas.microsoft.com/office/drawing/2014/main" id="{D7A9CD66-EF2C-53CA-67A7-35862DDDC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45483" name="Picture 11">
            <a:extLst>
              <a:ext uri="{FF2B5EF4-FFF2-40B4-BE49-F238E27FC236}">
                <a16:creationId xmlns:a16="http://schemas.microsoft.com/office/drawing/2014/main" id="{9677C8F6-2E0F-F7F6-8E23-8DB3E2787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421163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9C6F024-E945-7EC5-4BFE-FA3C75D9F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69693D5F-CAF8-004F-A512-C25CF211907B}" type="slidenum">
              <a:rPr lang="en-US" altLang="en-US"/>
              <a:pPr/>
              <a:t>42</a:t>
            </a:fld>
            <a:endParaRPr lang="en-CA" altLang="en-US"/>
          </a:p>
        </p:txBody>
      </p:sp>
      <p:sp>
        <p:nvSpPr>
          <p:cNvPr id="747526" name="Rectangle 6">
            <a:extLst>
              <a:ext uri="{FF2B5EF4-FFF2-40B4-BE49-F238E27FC236}">
                <a16:creationId xmlns:a16="http://schemas.microsoft.com/office/drawing/2014/main" id="{C2047334-F09A-0DD2-2957-ED2184972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3.4 Third Normal Form (1)</a:t>
            </a:r>
          </a:p>
        </p:txBody>
      </p:sp>
      <p:sp>
        <p:nvSpPr>
          <p:cNvPr id="747527" name="Rectangle 7">
            <a:extLst>
              <a:ext uri="{FF2B5EF4-FFF2-40B4-BE49-F238E27FC236}">
                <a16:creationId xmlns:a16="http://schemas.microsoft.com/office/drawing/2014/main" id="{144608A1-2F8E-7E64-80F5-CB4E0F5E2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Definition: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Transitive functional dependency:</a:t>
            </a:r>
            <a:r>
              <a:rPr lang="en-US" altLang="en-US"/>
              <a:t> a FD  X -&gt; Z that can be derived from two FDs   X -&gt; Y and Y -&gt; Z 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SSN -&gt; DMGRSSN is a </a:t>
            </a:r>
            <a:r>
              <a:rPr lang="en-US" altLang="en-US" b="1"/>
              <a:t>transitive</a:t>
            </a:r>
            <a:r>
              <a:rPr lang="en-US" altLang="en-US"/>
              <a:t> FD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Since SSN -&gt; DNUMBER and DNUMBER -&gt; DMGRSSN hold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SSN -&gt; ENAME is </a:t>
            </a:r>
            <a:r>
              <a:rPr lang="en-US" altLang="en-US" b="1"/>
              <a:t>non-transitive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Since there is no set of attributes X where SSN -&gt; X and X -&gt; ENAME 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04B13DD-24A9-DACF-B218-10496A1025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344B0631-CDD6-594A-A65E-2F25DC013AF4}" type="slidenum">
              <a:rPr lang="en-US" altLang="en-US"/>
              <a:pPr/>
              <a:t>43</a:t>
            </a:fld>
            <a:endParaRPr lang="en-CA" altLang="en-US"/>
          </a:p>
        </p:txBody>
      </p:sp>
      <p:sp>
        <p:nvSpPr>
          <p:cNvPr id="749574" name="Rectangle 6">
            <a:extLst>
              <a:ext uri="{FF2B5EF4-FFF2-40B4-BE49-F238E27FC236}">
                <a16:creationId xmlns:a16="http://schemas.microsoft.com/office/drawing/2014/main" id="{CDB9339B-08C0-7E53-174D-21E33D044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Third Normal Form (2)</a:t>
            </a:r>
          </a:p>
        </p:txBody>
      </p:sp>
      <p:sp>
        <p:nvSpPr>
          <p:cNvPr id="749575" name="Rectangle 7">
            <a:extLst>
              <a:ext uri="{FF2B5EF4-FFF2-40B4-BE49-F238E27FC236}">
                <a16:creationId xmlns:a16="http://schemas.microsoft.com/office/drawing/2014/main" id="{AAF0C4DB-2EA1-06C1-EF03-65A68ECCA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relation schema R is in </a:t>
            </a:r>
            <a:r>
              <a:rPr lang="en-US" altLang="en-US" sz="2400" b="1"/>
              <a:t>third normal form (3NF)</a:t>
            </a:r>
            <a:r>
              <a:rPr lang="en-US" altLang="en-US" sz="2400"/>
              <a:t> if it is in 2NF </a:t>
            </a:r>
            <a:r>
              <a:rPr lang="en-US" altLang="en-US" sz="2400" i="1"/>
              <a:t>and</a:t>
            </a:r>
            <a:r>
              <a:rPr lang="en-US" altLang="en-US" sz="2400"/>
              <a:t> no non-prime attribute A in R is transitively dependent on the primary key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 can be decomposed into 3NF relations via the process of 3NF normalization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NOTE: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In X -&gt; Y and Y -&gt; Z, with X as the primary key, we consider this a problem only if Y is not a candidate key.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When Y is a candidate key, there is no problem with the transitive dependency 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E.g., Consider EMP (SSN, Emp#, Salary ). 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Here, SSN -&gt; Emp# -&gt; Salary and Emp# is a candidate key. 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A6704D6-4B58-A156-0F9F-DBE57AE1AD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A08A5160-401F-2B42-B3EC-FAC6350EDFDD}" type="slidenum">
              <a:rPr lang="en-US" altLang="en-US"/>
              <a:pPr/>
              <a:t>44</a:t>
            </a:fld>
            <a:endParaRPr lang="en-CA" altLang="en-US"/>
          </a:p>
        </p:txBody>
      </p:sp>
      <p:sp>
        <p:nvSpPr>
          <p:cNvPr id="776194" name="Rectangle 2">
            <a:extLst>
              <a:ext uri="{FF2B5EF4-FFF2-40B4-BE49-F238E27FC236}">
                <a16:creationId xmlns:a16="http://schemas.microsoft.com/office/drawing/2014/main" id="{75FB921A-035A-79B1-9F4D-4ED3015AE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Forms Defined Informally	</a:t>
            </a:r>
          </a:p>
        </p:txBody>
      </p:sp>
      <p:sp>
        <p:nvSpPr>
          <p:cNvPr id="776195" name="Rectangle 3">
            <a:extLst>
              <a:ext uri="{FF2B5EF4-FFF2-40B4-BE49-F238E27FC236}">
                <a16:creationId xmlns:a16="http://schemas.microsoft.com/office/drawing/2014/main" id="{CC3E2E6A-5CD4-FAF4-6DDA-5AFA7E157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normal form</a:t>
            </a:r>
          </a:p>
          <a:p>
            <a:pPr lvl="1"/>
            <a:r>
              <a:rPr lang="en-US" altLang="en-US"/>
              <a:t>All attributes depend on </a:t>
            </a:r>
            <a:r>
              <a:rPr lang="en-US" altLang="en-US" b="1"/>
              <a:t>the key</a:t>
            </a:r>
          </a:p>
          <a:p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normal form</a:t>
            </a:r>
          </a:p>
          <a:p>
            <a:pPr lvl="1"/>
            <a:r>
              <a:rPr lang="en-US" altLang="en-US"/>
              <a:t>All attributes depend on </a:t>
            </a:r>
            <a:r>
              <a:rPr lang="en-US" altLang="en-US" b="1"/>
              <a:t>the whole key</a:t>
            </a:r>
          </a:p>
          <a:p>
            <a:r>
              <a:rPr lang="en-US" altLang="en-US"/>
              <a:t>3</a:t>
            </a:r>
            <a:r>
              <a:rPr lang="en-US" altLang="en-US" baseline="30000"/>
              <a:t>rd</a:t>
            </a:r>
            <a:r>
              <a:rPr lang="en-US" altLang="en-US"/>
              <a:t> normal form</a:t>
            </a:r>
          </a:p>
          <a:p>
            <a:pPr lvl="1"/>
            <a:r>
              <a:rPr lang="en-US" altLang="en-US"/>
              <a:t>All attributes depend on </a:t>
            </a:r>
            <a:r>
              <a:rPr lang="en-US" altLang="en-US" b="1"/>
              <a:t>nothing but the key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64BC144-4A09-9FB1-F897-1AB51B7066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C3A3DAAB-3AEF-1C41-86A2-E38270711459}" type="slidenum">
              <a:rPr lang="en-US" altLang="en-US"/>
              <a:pPr/>
              <a:t>45</a:t>
            </a:fld>
            <a:endParaRPr lang="en-CA" altLang="en-US"/>
          </a:p>
        </p:txBody>
      </p:sp>
      <p:sp>
        <p:nvSpPr>
          <p:cNvPr id="751622" name="Rectangle 6">
            <a:extLst>
              <a:ext uri="{FF2B5EF4-FFF2-40B4-BE49-F238E27FC236}">
                <a16:creationId xmlns:a16="http://schemas.microsoft.com/office/drawing/2014/main" id="{6881161F-9EE6-C3C1-5323-0624AB076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4 General Normal Form Definitions (For Multiple Keys) (1)</a:t>
            </a:r>
          </a:p>
        </p:txBody>
      </p:sp>
      <p:sp>
        <p:nvSpPr>
          <p:cNvPr id="751623" name="Rectangle 7">
            <a:extLst>
              <a:ext uri="{FF2B5EF4-FFF2-40B4-BE49-F238E27FC236}">
                <a16:creationId xmlns:a16="http://schemas.microsoft.com/office/drawing/2014/main" id="{B3D59766-DBCE-BCAE-127F-4D0F601E6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above definitions consider the primary key only</a:t>
            </a:r>
          </a:p>
          <a:p>
            <a:r>
              <a:rPr lang="en-US" altLang="en-US"/>
              <a:t>The following more general definitions take into account relations with multiple candidate keys</a:t>
            </a:r>
          </a:p>
          <a:p>
            <a:r>
              <a:rPr lang="en-US" altLang="en-US"/>
              <a:t>A relation schema R is in </a:t>
            </a:r>
            <a:r>
              <a:rPr lang="en-US" altLang="en-US" b="1"/>
              <a:t>second normal form (2NF)</a:t>
            </a:r>
            <a:r>
              <a:rPr lang="en-US" altLang="en-US"/>
              <a:t> if every non-prime attribute A in R is fully functionally dependent on </a:t>
            </a:r>
            <a:r>
              <a:rPr lang="en-US" altLang="en-US" i="1"/>
              <a:t>every</a:t>
            </a:r>
            <a:r>
              <a:rPr lang="en-US" altLang="en-US"/>
              <a:t> key  of R 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DB04A88-3B07-455E-BECC-F4210A5427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C0C8D36B-6899-DE49-83D2-42E25262B09D}" type="slidenum">
              <a:rPr lang="en-US" altLang="en-US"/>
              <a:pPr/>
              <a:t>46</a:t>
            </a:fld>
            <a:endParaRPr lang="en-CA" altLang="en-US"/>
          </a:p>
        </p:txBody>
      </p:sp>
      <p:sp>
        <p:nvSpPr>
          <p:cNvPr id="753670" name="Rectangle 6">
            <a:extLst>
              <a:ext uri="{FF2B5EF4-FFF2-40B4-BE49-F238E27FC236}">
                <a16:creationId xmlns:a16="http://schemas.microsoft.com/office/drawing/2014/main" id="{714BB90C-801F-6FC6-0DB9-128F122F7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Normal Form Definitions (2)</a:t>
            </a:r>
          </a:p>
        </p:txBody>
      </p:sp>
      <p:sp>
        <p:nvSpPr>
          <p:cNvPr id="753671" name="Rectangle 7">
            <a:extLst>
              <a:ext uri="{FF2B5EF4-FFF2-40B4-BE49-F238E27FC236}">
                <a16:creationId xmlns:a16="http://schemas.microsoft.com/office/drawing/2014/main" id="{00930F9A-AEA2-D2B9-CAAD-17FF8A563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Definition:</a:t>
            </a:r>
          </a:p>
          <a:p>
            <a:pPr lvl="1"/>
            <a:r>
              <a:rPr lang="en-US" altLang="en-US" b="1"/>
              <a:t>Superkey</a:t>
            </a:r>
            <a:r>
              <a:rPr lang="en-US" altLang="en-US"/>
              <a:t> of relation schema R - a set of attributes S of R that contains a key of R</a:t>
            </a:r>
          </a:p>
          <a:p>
            <a:pPr lvl="1"/>
            <a:r>
              <a:rPr lang="en-US" altLang="en-US"/>
              <a:t>A relation schema R is in </a:t>
            </a:r>
            <a:r>
              <a:rPr lang="en-US" altLang="en-US" b="1"/>
              <a:t>third normal form (3NF)</a:t>
            </a:r>
            <a:r>
              <a:rPr lang="en-US" altLang="en-US"/>
              <a:t> if whenever a FD X -&gt; A holds in R, then either: </a:t>
            </a:r>
          </a:p>
          <a:p>
            <a:pPr lvl="2"/>
            <a:r>
              <a:rPr lang="en-US" altLang="en-US"/>
              <a:t>(a) X is a superkey of R, or </a:t>
            </a:r>
          </a:p>
          <a:p>
            <a:pPr lvl="2"/>
            <a:r>
              <a:rPr lang="en-US" altLang="en-US"/>
              <a:t>(b) A is a prime attribute of R</a:t>
            </a:r>
          </a:p>
          <a:p>
            <a:r>
              <a:rPr lang="en-US" altLang="en-US"/>
              <a:t>NOTE: Boyce-Codd normal form disallows condition (b) above 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26A2B7C-B673-515E-45AE-618C863AA8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58E5BC6B-EAB2-9E48-BA64-9A3B74AEB8C3}" type="slidenum">
              <a:rPr lang="en-US" altLang="en-US"/>
              <a:pPr/>
              <a:t>47</a:t>
            </a:fld>
            <a:endParaRPr lang="en-CA" altLang="en-US"/>
          </a:p>
        </p:txBody>
      </p:sp>
      <p:sp>
        <p:nvSpPr>
          <p:cNvPr id="755718" name="Rectangle 6">
            <a:extLst>
              <a:ext uri="{FF2B5EF4-FFF2-40B4-BE49-F238E27FC236}">
                <a16:creationId xmlns:a16="http://schemas.microsoft.com/office/drawing/2014/main" id="{F783818C-1F24-0452-C531-7A2FB399B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 BCNF (Boyce-Codd Normal Form) </a:t>
            </a:r>
          </a:p>
        </p:txBody>
      </p:sp>
      <p:sp>
        <p:nvSpPr>
          <p:cNvPr id="755719" name="Rectangle 7">
            <a:extLst>
              <a:ext uri="{FF2B5EF4-FFF2-40B4-BE49-F238E27FC236}">
                <a16:creationId xmlns:a16="http://schemas.microsoft.com/office/drawing/2014/main" id="{054C4C78-1D18-6535-A8F6-97DFD36BF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 relation schema R is in </a:t>
            </a:r>
            <a:r>
              <a:rPr lang="en-US" altLang="en-US" sz="2400" b="1"/>
              <a:t>Boyce-Codd Normal Form (BCNF)</a:t>
            </a:r>
            <a:r>
              <a:rPr lang="en-US" altLang="en-US" sz="2400"/>
              <a:t> if whenever an </a:t>
            </a:r>
            <a:r>
              <a:rPr lang="en-US" altLang="en-US" sz="2400" b="1"/>
              <a:t>FD X -&gt; A</a:t>
            </a:r>
            <a:r>
              <a:rPr lang="en-US" altLang="en-US" sz="2400"/>
              <a:t> holds in R, then </a:t>
            </a:r>
            <a:r>
              <a:rPr lang="en-US" altLang="en-US" sz="2400" b="1"/>
              <a:t>X is a superkey</a:t>
            </a:r>
            <a:r>
              <a:rPr lang="en-US" altLang="en-US" sz="2400"/>
              <a:t> of R</a:t>
            </a:r>
          </a:p>
          <a:p>
            <a:r>
              <a:rPr lang="en-US" altLang="en-US" sz="2400"/>
              <a:t>Each normal form is strictly stronger than the previous one</a:t>
            </a:r>
          </a:p>
          <a:p>
            <a:pPr lvl="1"/>
            <a:r>
              <a:rPr lang="en-US" altLang="en-US" sz="2200"/>
              <a:t>Every 2NF relation is in 1NF</a:t>
            </a:r>
          </a:p>
          <a:p>
            <a:pPr lvl="1"/>
            <a:r>
              <a:rPr lang="en-US" altLang="en-US" sz="2200"/>
              <a:t>Every 3NF relation is in 2NF</a:t>
            </a:r>
          </a:p>
          <a:p>
            <a:pPr lvl="1"/>
            <a:r>
              <a:rPr lang="en-US" altLang="en-US" sz="2200"/>
              <a:t>Every BCNF relation is in 3NF</a:t>
            </a:r>
          </a:p>
          <a:p>
            <a:r>
              <a:rPr lang="en-US" altLang="en-US" sz="2400"/>
              <a:t>There exist relations that are in 3NF but not in BCNF</a:t>
            </a:r>
          </a:p>
          <a:p>
            <a:r>
              <a:rPr lang="en-US" altLang="en-US" sz="2400"/>
              <a:t>The goal is to have each relation in BCNF (or 3NF) 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410E15C-5114-CB04-3FF8-B3E3604707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4C3DF277-6814-7F48-875C-71868497D088}" type="slidenum">
              <a:rPr lang="en-US" altLang="en-US"/>
              <a:pPr/>
              <a:t>48</a:t>
            </a:fld>
            <a:endParaRPr lang="en-CA" altLang="en-US"/>
          </a:p>
        </p:txBody>
      </p:sp>
      <p:sp>
        <p:nvSpPr>
          <p:cNvPr id="757769" name="Rectangle 9">
            <a:extLst>
              <a:ext uri="{FF2B5EF4-FFF2-40B4-BE49-F238E27FC236}">
                <a16:creationId xmlns:a16="http://schemas.microsoft.com/office/drawing/2014/main" id="{9FCD0294-606E-D088-B4D7-2B259A14D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10.12 Boyce-Codd normal form</a:t>
            </a:r>
          </a:p>
        </p:txBody>
      </p:sp>
      <p:sp>
        <p:nvSpPr>
          <p:cNvPr id="757764" name="Rectangle 4">
            <a:extLst>
              <a:ext uri="{FF2B5EF4-FFF2-40B4-BE49-F238E27FC236}">
                <a16:creationId xmlns:a16="http://schemas.microsoft.com/office/drawing/2014/main" id="{B2B32C66-C6A2-018D-BBFF-41EBBE4AA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57771" name="Picture 11">
            <a:extLst>
              <a:ext uri="{FF2B5EF4-FFF2-40B4-BE49-F238E27FC236}">
                <a16:creationId xmlns:a16="http://schemas.microsoft.com/office/drawing/2014/main" id="{CBE384A9-8D43-B05B-A024-3540B70F1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752600"/>
            <a:ext cx="7642225" cy="44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077E5EC-156B-811A-D0C4-3F0E7A337E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3BD1B825-AF97-3B42-8701-F3D10D130AC0}" type="slidenum">
              <a:rPr lang="en-US" altLang="en-US"/>
              <a:pPr/>
              <a:t>49</a:t>
            </a:fld>
            <a:endParaRPr lang="en-CA" altLang="en-US"/>
          </a:p>
        </p:txBody>
      </p:sp>
      <p:sp>
        <p:nvSpPr>
          <p:cNvPr id="759817" name="Rectangle 9">
            <a:extLst>
              <a:ext uri="{FF2B5EF4-FFF2-40B4-BE49-F238E27FC236}">
                <a16:creationId xmlns:a16="http://schemas.microsoft.com/office/drawing/2014/main" id="{52BFCA76-19F2-F85B-24E2-39D1FAA21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10.13 a relation TEACH that is in 3NF but not in BCNF</a:t>
            </a:r>
          </a:p>
        </p:txBody>
      </p:sp>
      <p:sp>
        <p:nvSpPr>
          <p:cNvPr id="759811" name="Rectangle 3">
            <a:extLst>
              <a:ext uri="{FF2B5EF4-FFF2-40B4-BE49-F238E27FC236}">
                <a16:creationId xmlns:a16="http://schemas.microsoft.com/office/drawing/2014/main" id="{9F65F666-A223-1004-F8C7-64D765B93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59819" name="Picture 11">
            <a:extLst>
              <a:ext uri="{FF2B5EF4-FFF2-40B4-BE49-F238E27FC236}">
                <a16:creationId xmlns:a16="http://schemas.microsoft.com/office/drawing/2014/main" id="{A09B96D2-AEBB-E942-6CC7-DE18F8C0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057400"/>
            <a:ext cx="7505700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B09AED6-0D20-8FB3-ABB1-4669AB1FD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D458D439-3B9C-8A44-BFC9-1841E8539E55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673798" name="Rectangle 6">
            <a:extLst>
              <a:ext uri="{FF2B5EF4-FFF2-40B4-BE49-F238E27FC236}">
                <a16:creationId xmlns:a16="http://schemas.microsoft.com/office/drawing/2014/main" id="{EB4646F2-8675-D484-6BC5-7E28D792B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1 Informal Design Guidelines for Relational Databases (1)</a:t>
            </a:r>
          </a:p>
        </p:txBody>
      </p:sp>
      <p:sp>
        <p:nvSpPr>
          <p:cNvPr id="673799" name="Rectangle 7">
            <a:extLst>
              <a:ext uri="{FF2B5EF4-FFF2-40B4-BE49-F238E27FC236}">
                <a16:creationId xmlns:a16="http://schemas.microsoft.com/office/drawing/2014/main" id="{BBD5ABD1-56D8-4693-29B7-1D4D3D7D4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relational database design?</a:t>
            </a:r>
          </a:p>
          <a:p>
            <a:pPr lvl="1"/>
            <a:r>
              <a:rPr lang="en-US" altLang="en-US"/>
              <a:t>The grouping of attributes to form "good" relation schemas</a:t>
            </a:r>
          </a:p>
          <a:p>
            <a:r>
              <a:rPr lang="en-US" altLang="en-US"/>
              <a:t> Two levels of relation schemas</a:t>
            </a:r>
          </a:p>
          <a:p>
            <a:pPr lvl="1"/>
            <a:r>
              <a:rPr lang="en-US" altLang="en-US"/>
              <a:t>The logical "user view" level</a:t>
            </a:r>
          </a:p>
          <a:p>
            <a:pPr lvl="1"/>
            <a:r>
              <a:rPr lang="en-US" altLang="en-US"/>
              <a:t>The storage "base relation" level</a:t>
            </a:r>
          </a:p>
          <a:p>
            <a:r>
              <a:rPr lang="en-US" altLang="en-US"/>
              <a:t> Design is concerned mainly with base relations</a:t>
            </a:r>
          </a:p>
          <a:p>
            <a:r>
              <a:rPr lang="en-US" altLang="en-US"/>
              <a:t> What are the criteria for "good" base relations? 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1B30542-A763-B95F-A641-B501A92CC0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BC439FCE-9AEF-0A47-917F-914F7F8FDCDC}" type="slidenum">
              <a:rPr lang="en-US" altLang="en-US"/>
              <a:pPr/>
              <a:t>50</a:t>
            </a:fld>
            <a:endParaRPr lang="en-CA" altLang="en-US"/>
          </a:p>
        </p:txBody>
      </p:sp>
      <p:sp>
        <p:nvSpPr>
          <p:cNvPr id="761862" name="Rectangle 6">
            <a:extLst>
              <a:ext uri="{FF2B5EF4-FFF2-40B4-BE49-F238E27FC236}">
                <a16:creationId xmlns:a16="http://schemas.microsoft.com/office/drawing/2014/main" id="{D1C10A37-2120-14A5-F3E7-856B4A4B6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Achieving the BCNF by Decomposition (1)</a:t>
            </a:r>
          </a:p>
        </p:txBody>
      </p:sp>
      <p:sp>
        <p:nvSpPr>
          <p:cNvPr id="761863" name="Rectangle 7">
            <a:extLst>
              <a:ext uri="{FF2B5EF4-FFF2-40B4-BE49-F238E27FC236}">
                <a16:creationId xmlns:a16="http://schemas.microsoft.com/office/drawing/2014/main" id="{22D6FF37-0C11-B43B-50D2-6634D9B7E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Two FDs exist in the relation TEACH: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fd1: { student, course} </a:t>
            </a:r>
            <a:r>
              <a:rPr lang="en-US" altLang="en-US" sz="2200">
                <a:sym typeface="Symbol" pitchFamily="2" charset="2"/>
              </a:rPr>
              <a:t>-&gt;</a:t>
            </a:r>
            <a:r>
              <a:rPr lang="en-US" altLang="en-US" sz="2200"/>
              <a:t> instructor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fd2: instructor </a:t>
            </a:r>
            <a:r>
              <a:rPr lang="en-US" altLang="en-US" sz="2200">
                <a:sym typeface="Symbol" pitchFamily="2" charset="2"/>
              </a:rPr>
              <a:t> -&gt;</a:t>
            </a:r>
            <a:r>
              <a:rPr lang="en-US" altLang="en-US" sz="2200"/>
              <a:t> course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{student, course} is a candidate key for this relation and that the dependencies shown follow the pattern in Figure 10.12 (b).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So this relation is in 3NF </a:t>
            </a:r>
            <a:r>
              <a:rPr lang="en-US" altLang="en-US" sz="2200" i="1"/>
              <a:t>but not in</a:t>
            </a:r>
            <a:r>
              <a:rPr lang="en-US" altLang="en-US" sz="2200"/>
              <a:t> BCNF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relation </a:t>
            </a:r>
            <a:r>
              <a:rPr lang="en-US" altLang="en-US" sz="2400" b="1"/>
              <a:t>NOT</a:t>
            </a:r>
            <a:r>
              <a:rPr lang="en-US" altLang="en-US" sz="2400"/>
              <a:t> in BCNF should be decomposed so as to meet this property, while possibly forgoing the preservation of all functional dependencies in the decomposed relations.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(See Algorithm 11.3) 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1DD3C66-9513-E143-5A51-9C7CACDD6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5C4773A5-CC30-A24A-B9FB-E5D902DE0E0A}" type="slidenum">
              <a:rPr lang="en-US" altLang="en-US"/>
              <a:pPr/>
              <a:t>51</a:t>
            </a:fld>
            <a:endParaRPr lang="en-CA" altLang="en-US"/>
          </a:p>
        </p:txBody>
      </p:sp>
      <p:sp>
        <p:nvSpPr>
          <p:cNvPr id="763910" name="Rectangle 6">
            <a:extLst>
              <a:ext uri="{FF2B5EF4-FFF2-40B4-BE49-F238E27FC236}">
                <a16:creationId xmlns:a16="http://schemas.microsoft.com/office/drawing/2014/main" id="{DEEB9FB5-8C84-4AE0-E7CC-2E2668107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Achieving the BCNF by Decomposition (2)</a:t>
            </a:r>
          </a:p>
        </p:txBody>
      </p:sp>
      <p:sp>
        <p:nvSpPr>
          <p:cNvPr id="763911" name="Rectangle 7">
            <a:extLst>
              <a:ext uri="{FF2B5EF4-FFF2-40B4-BE49-F238E27FC236}">
                <a16:creationId xmlns:a16="http://schemas.microsoft.com/office/drawing/2014/main" id="{344F3409-382E-A3EF-F080-96121EDD3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Three possible decompositions for relation TEACH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{</a:t>
            </a:r>
            <a:r>
              <a:rPr lang="en-US" altLang="en-US" sz="2000" u="sng"/>
              <a:t>student, instructor</a:t>
            </a:r>
            <a:r>
              <a:rPr lang="en-US" altLang="en-US" sz="2000"/>
              <a:t>} and {</a:t>
            </a:r>
            <a:r>
              <a:rPr lang="en-US" altLang="en-US" sz="2000" u="sng"/>
              <a:t>student, course</a:t>
            </a:r>
            <a:r>
              <a:rPr lang="en-US" altLang="en-US" sz="2000"/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{course, </a:t>
            </a:r>
            <a:r>
              <a:rPr lang="en-US" altLang="en-US" sz="2000" u="sng"/>
              <a:t>instructor</a:t>
            </a:r>
            <a:r>
              <a:rPr lang="en-US" altLang="en-US" sz="2000"/>
              <a:t> } and {</a:t>
            </a:r>
            <a:r>
              <a:rPr lang="en-US" altLang="en-US" sz="2000" u="sng"/>
              <a:t>course, student</a:t>
            </a:r>
            <a:r>
              <a:rPr lang="en-US" altLang="en-US" sz="2000"/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{</a:t>
            </a:r>
            <a:r>
              <a:rPr lang="en-US" altLang="en-US" sz="2000" u="sng"/>
              <a:t>instructor</a:t>
            </a:r>
            <a:r>
              <a:rPr lang="en-US" altLang="en-US" sz="2000"/>
              <a:t>, course } and {</a:t>
            </a:r>
            <a:r>
              <a:rPr lang="en-US" altLang="en-US" sz="2000" u="sng"/>
              <a:t>instructor, student</a:t>
            </a:r>
            <a:r>
              <a:rPr lang="en-US" altLang="en-US" sz="2000"/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All three decompositions will lose fd1.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We have to settle for sacrificing the functional dependency preservation. But we cannot sacrifice the non-additivity property after decomposition.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Out of the above three, only the 3rd decomposition will not generate spurious tuples after join.(and hence has the non-additivity property).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 test to determine whether a binary decomposition (decomposition into two relations) is non-additive (lossless) is discussed in section 11.1.4 under Property LJ1. Verify that the third decomposition above meets the property.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0A99EC9-C745-608A-04EB-71C374D61F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28D27798-B62A-3A4C-B568-D2A782B72EE0}" type="slidenum">
              <a:rPr lang="en-US" altLang="en-US"/>
              <a:pPr/>
              <a:t>52</a:t>
            </a:fld>
            <a:endParaRPr lang="en-CA" altLang="en-US"/>
          </a:p>
        </p:txBody>
      </p:sp>
      <p:sp>
        <p:nvSpPr>
          <p:cNvPr id="783362" name="Rectangle 2">
            <a:extLst>
              <a:ext uri="{FF2B5EF4-FFF2-40B4-BE49-F238E27FC236}">
                <a16:creationId xmlns:a16="http://schemas.microsoft.com/office/drawing/2014/main" id="{4C3C783B-797A-553A-C384-FD8FF4F39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Outline</a:t>
            </a:r>
          </a:p>
        </p:txBody>
      </p:sp>
      <p:sp>
        <p:nvSpPr>
          <p:cNvPr id="783363" name="Rectangle 3">
            <a:extLst>
              <a:ext uri="{FF2B5EF4-FFF2-40B4-BE49-F238E27FC236}">
                <a16:creationId xmlns:a16="http://schemas.microsoft.com/office/drawing/2014/main" id="{EF236F15-5C59-0E56-1E0B-832D0BFD1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Informal Design Guidelines for Relational Databases</a:t>
            </a:r>
          </a:p>
          <a:p>
            <a:r>
              <a:rPr lang="en-US" altLang="en-US"/>
              <a:t>Functional Dependencies (FDs)</a:t>
            </a:r>
          </a:p>
          <a:p>
            <a:pPr lvl="1"/>
            <a:r>
              <a:rPr lang="en-US" altLang="en-US"/>
              <a:t>Definition, Inference Rules, Equivalence of Sets of FDs, Minimal Sets of FDs</a:t>
            </a:r>
          </a:p>
          <a:p>
            <a:r>
              <a:rPr lang="en-US" altLang="en-US"/>
              <a:t>Normal Forms Based on Primary Keys</a:t>
            </a:r>
          </a:p>
          <a:p>
            <a:r>
              <a:rPr lang="en-US" altLang="en-US"/>
              <a:t>General Normal Form Definitions (For Multiple Keys)</a:t>
            </a:r>
          </a:p>
          <a:p>
            <a:r>
              <a:rPr lang="en-US" altLang="en-US"/>
              <a:t>BCNF (Boyce-Codd Normal Form)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1B4B6BD-E276-5CE5-1732-AC26B3479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BC65FF7F-D258-D644-9227-52D87E987A9E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675846" name="Rectangle 6">
            <a:extLst>
              <a:ext uri="{FF2B5EF4-FFF2-40B4-BE49-F238E27FC236}">
                <a16:creationId xmlns:a16="http://schemas.microsoft.com/office/drawing/2014/main" id="{168502BE-A612-7096-EFA5-C8F6B0CD9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Informal Design Guidelines for Relational Databases (2)</a:t>
            </a:r>
          </a:p>
        </p:txBody>
      </p:sp>
      <p:sp>
        <p:nvSpPr>
          <p:cNvPr id="675847" name="Rectangle 7">
            <a:extLst>
              <a:ext uri="{FF2B5EF4-FFF2-40B4-BE49-F238E27FC236}">
                <a16:creationId xmlns:a16="http://schemas.microsoft.com/office/drawing/2014/main" id="{A4766622-C29E-3665-7039-2C9CA2C43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We first discuss informal guidelines for good relational design</a:t>
            </a:r>
          </a:p>
          <a:p>
            <a:r>
              <a:rPr lang="en-US" altLang="en-US" sz="2400"/>
              <a:t>Then we discuss formal concepts of functional dependencies and normal forms</a:t>
            </a:r>
          </a:p>
          <a:p>
            <a:pPr lvl="1"/>
            <a:r>
              <a:rPr lang="en-US" altLang="en-US" sz="2200"/>
              <a:t>- 1NF (First Normal Form)</a:t>
            </a:r>
          </a:p>
          <a:p>
            <a:pPr lvl="1"/>
            <a:r>
              <a:rPr lang="en-US" altLang="en-US" sz="2200"/>
              <a:t>- 2NF (Second Normal Form)</a:t>
            </a:r>
          </a:p>
          <a:p>
            <a:pPr lvl="1"/>
            <a:r>
              <a:rPr lang="en-US" altLang="en-US" sz="2200"/>
              <a:t>- 3NF (Third Normal Form)</a:t>
            </a:r>
          </a:p>
          <a:p>
            <a:pPr lvl="1"/>
            <a:r>
              <a:rPr lang="en-US" altLang="en-US" sz="2200"/>
              <a:t>- BCNF (Boyce-Codd Normal Form)</a:t>
            </a:r>
          </a:p>
          <a:p>
            <a:r>
              <a:rPr lang="en-US" altLang="en-US" sz="2400"/>
              <a:t>Additional types of dependencies, further normal forms, relational design algorithms by synthesis are discussed in Chapter 11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BBD3992-AFEA-9A47-13AB-3DA206400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12AE431E-921D-964F-816B-83B6D2715652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677894" name="Rectangle 6">
            <a:extLst>
              <a:ext uri="{FF2B5EF4-FFF2-40B4-BE49-F238E27FC236}">
                <a16:creationId xmlns:a16="http://schemas.microsoft.com/office/drawing/2014/main" id="{44890002-EC0E-F059-0331-6310C0C6D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1.1	Semantics of the Relation Attributes </a:t>
            </a:r>
          </a:p>
        </p:txBody>
      </p:sp>
      <p:sp>
        <p:nvSpPr>
          <p:cNvPr id="677895" name="Rectangle 7">
            <a:extLst>
              <a:ext uri="{FF2B5EF4-FFF2-40B4-BE49-F238E27FC236}">
                <a16:creationId xmlns:a16="http://schemas.microsoft.com/office/drawing/2014/main" id="{DBEF1089-CE6C-7BA2-1641-54F68005F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GUIDELINE 1: Informally, each tuple in a relation should represent one entity or relationship instance. (Applies to individual relations and their attributes).</a:t>
            </a:r>
          </a:p>
          <a:p>
            <a:pPr lvl="1"/>
            <a:r>
              <a:rPr lang="en-US" altLang="en-US" sz="2200"/>
              <a:t>Attributes of different entities (EMPLOYEEs, DEPARTMENTs, PROJECTs) should not be mixed in the same relation</a:t>
            </a:r>
          </a:p>
          <a:p>
            <a:pPr lvl="1"/>
            <a:r>
              <a:rPr lang="en-US" altLang="en-US" sz="2200"/>
              <a:t>Only foreign keys should be used to refer to other entities</a:t>
            </a:r>
          </a:p>
          <a:p>
            <a:pPr lvl="1"/>
            <a:r>
              <a:rPr lang="en-US" altLang="en-US" sz="2200"/>
              <a:t>Entity and relationship attributes should be kept apart as much as possible.</a:t>
            </a:r>
          </a:p>
          <a:p>
            <a:r>
              <a:rPr lang="en-US" altLang="en-US" sz="2400" u="sng"/>
              <a:t>Bottom Line:</a:t>
            </a:r>
            <a:r>
              <a:rPr lang="en-US" altLang="en-US" sz="2400"/>
              <a:t> </a:t>
            </a:r>
            <a:r>
              <a:rPr lang="en-US" altLang="en-US" sz="2400" i="1"/>
              <a:t>Design a schema that can be explained easily relation by relation. The semantics of attributes should be easy to interpret.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0E74516-B598-B807-DD2F-DD2C7408A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407EA28E-0634-2441-A8B8-DD6443410252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679945" name="Rectangle 9">
            <a:extLst>
              <a:ext uri="{FF2B5EF4-FFF2-40B4-BE49-F238E27FC236}">
                <a16:creationId xmlns:a16="http://schemas.microsoft.com/office/drawing/2014/main" id="{DF360E34-9EF9-697A-EC3D-45DA40DC3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10.1 A simplified COMPANY relational database schema</a:t>
            </a:r>
          </a:p>
        </p:txBody>
      </p:sp>
      <p:sp>
        <p:nvSpPr>
          <p:cNvPr id="679940" name="Rectangle 4">
            <a:extLst>
              <a:ext uri="{FF2B5EF4-FFF2-40B4-BE49-F238E27FC236}">
                <a16:creationId xmlns:a16="http://schemas.microsoft.com/office/drawing/2014/main" id="{7F902323-07E1-4CBF-7161-488BF2040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79947" name="Picture 11">
            <a:extLst>
              <a:ext uri="{FF2B5EF4-FFF2-40B4-BE49-F238E27FC236}">
                <a16:creationId xmlns:a16="http://schemas.microsoft.com/office/drawing/2014/main" id="{9BBF8ECD-1A2F-6CC7-9432-8DEBF436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105400" cy="493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1F11CF5-5326-BBAB-DE07-DAC8148D04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31C59810-9869-5C42-AF51-31200955B438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681990" name="Rectangle 6">
            <a:extLst>
              <a:ext uri="{FF2B5EF4-FFF2-40B4-BE49-F238E27FC236}">
                <a16:creationId xmlns:a16="http://schemas.microsoft.com/office/drawing/2014/main" id="{69DF8191-D9B1-C1BA-1BE8-8F501C53C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1.2 Redundant Information in Tuples and Update Anomalies </a:t>
            </a:r>
          </a:p>
        </p:txBody>
      </p:sp>
      <p:sp>
        <p:nvSpPr>
          <p:cNvPr id="681991" name="Rectangle 7">
            <a:extLst>
              <a:ext uri="{FF2B5EF4-FFF2-40B4-BE49-F238E27FC236}">
                <a16:creationId xmlns:a16="http://schemas.microsoft.com/office/drawing/2014/main" id="{7364535D-C636-36D8-6027-2D686CD32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Information is stored redundantly </a:t>
            </a:r>
          </a:p>
          <a:p>
            <a:pPr lvl="1"/>
            <a:r>
              <a:rPr lang="en-US" altLang="en-US"/>
              <a:t>Wastes storage</a:t>
            </a:r>
          </a:p>
          <a:p>
            <a:pPr lvl="1"/>
            <a:r>
              <a:rPr lang="en-US" altLang="en-US"/>
              <a:t>Causes problems with update anomalies</a:t>
            </a:r>
          </a:p>
          <a:p>
            <a:pPr lvl="2"/>
            <a:r>
              <a:rPr lang="en-US" altLang="en-US"/>
              <a:t>Insertion anomalies</a:t>
            </a:r>
          </a:p>
          <a:p>
            <a:pPr lvl="2"/>
            <a:r>
              <a:rPr lang="en-US" altLang="en-US"/>
              <a:t>Deletion anomalies</a:t>
            </a:r>
          </a:p>
          <a:p>
            <a:pPr lvl="2"/>
            <a:r>
              <a:rPr lang="en-US" altLang="en-US"/>
              <a:t>Modification anomalies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1253</TotalTime>
  <Words>3317</Words>
  <Application>Microsoft Macintosh PowerPoint</Application>
  <PresentationFormat>Letter Paper (8.5x11 in)</PresentationFormat>
  <Paragraphs>401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Tahoma</vt:lpstr>
      <vt:lpstr>Wingdings</vt:lpstr>
      <vt:lpstr>Symbol</vt:lpstr>
      <vt:lpstr>Blends</vt:lpstr>
      <vt:lpstr>PowerPoint Presentation</vt:lpstr>
      <vt:lpstr>Chapter 10</vt:lpstr>
      <vt:lpstr>Chapter Outline</vt:lpstr>
      <vt:lpstr>Chapter Outline</vt:lpstr>
      <vt:lpstr>1 Informal Design Guidelines for Relational Databases (1)</vt:lpstr>
      <vt:lpstr>Informal Design Guidelines for Relational Databases (2)</vt:lpstr>
      <vt:lpstr>1.1 Semantics of the Relation Attributes </vt:lpstr>
      <vt:lpstr>Figure 10.1 A simplified COMPANY relational database schema</vt:lpstr>
      <vt:lpstr>1.2 Redundant Information in Tuples and Update Anomalies </vt:lpstr>
      <vt:lpstr>EXAMPLE OF AN UPDATE ANOMALY</vt:lpstr>
      <vt:lpstr>EXAMPLE OF AN INSERT ANOMALY</vt:lpstr>
      <vt:lpstr>EXAMPLE OF AN DELETE ANOMALY</vt:lpstr>
      <vt:lpstr>Figure 10.3 Two relation schemas suffering from update anomalies</vt:lpstr>
      <vt:lpstr>Figure 10.4 Example States for EMP_DEPT and EMP_PROJ</vt:lpstr>
      <vt:lpstr>Guideline to Redundant Information in Tuples and Update Anomalies</vt:lpstr>
      <vt:lpstr>1.3 Null Values in Tuples </vt:lpstr>
      <vt:lpstr>1.4 Spurious Tuples </vt:lpstr>
      <vt:lpstr>Spurious Tuples (2)</vt:lpstr>
      <vt:lpstr>2.1  Functional Dependencies (1) </vt:lpstr>
      <vt:lpstr>Functional Dependencies (2)</vt:lpstr>
      <vt:lpstr>Examples of FD constraints (1) </vt:lpstr>
      <vt:lpstr>Examples of FD constraints (2)</vt:lpstr>
      <vt:lpstr>2.2 Inference Rules for FDs (1) </vt:lpstr>
      <vt:lpstr>Inference Rules for FDs (2)</vt:lpstr>
      <vt:lpstr>Inference Rules for FDs (3)</vt:lpstr>
      <vt:lpstr>2.3 Equivalence of Sets of FDs </vt:lpstr>
      <vt:lpstr>2.4 Minimal Sets of FDs (1)</vt:lpstr>
      <vt:lpstr>Minimal Sets of FDs (2)</vt:lpstr>
      <vt:lpstr>3 Normal Forms Based on Primary Keys </vt:lpstr>
      <vt:lpstr>3.1 Normalization of Relations (1)</vt:lpstr>
      <vt:lpstr>Normalization of Relations (2)</vt:lpstr>
      <vt:lpstr>3.2 Practical Use of Normal Forms</vt:lpstr>
      <vt:lpstr>3.3 Definitions of Keys and Attributes  Participating in Keys (1)</vt:lpstr>
      <vt:lpstr>Definitions of Keys and Attributes  Participating in Keys (2)</vt:lpstr>
      <vt:lpstr>3.2 First Normal Form </vt:lpstr>
      <vt:lpstr>Figure 10.8 Normalization into 1NF</vt:lpstr>
      <vt:lpstr>Figure 10.9 Normalization nested relations into 1NF</vt:lpstr>
      <vt:lpstr>3.3 Second Normal Form (1) </vt:lpstr>
      <vt:lpstr>Second Normal Form (2)</vt:lpstr>
      <vt:lpstr>Figure 10.10 Normalizing into 2NF and 3NF</vt:lpstr>
      <vt:lpstr>Figure 10.11 Normalization into 2NF and 3NF</vt:lpstr>
      <vt:lpstr>3.4 Third Normal Form (1)</vt:lpstr>
      <vt:lpstr>Third Normal Form (2)</vt:lpstr>
      <vt:lpstr>Normal Forms Defined Informally </vt:lpstr>
      <vt:lpstr>4 General Normal Form Definitions (For Multiple Keys) (1)</vt:lpstr>
      <vt:lpstr>General Normal Form Definitions (2)</vt:lpstr>
      <vt:lpstr>5 BCNF (Boyce-Codd Normal Form) </vt:lpstr>
      <vt:lpstr>Figure 10.12 Boyce-Codd normal form</vt:lpstr>
      <vt:lpstr>Figure 10.13 a relation TEACH that is in 3NF but not in BCNF</vt:lpstr>
      <vt:lpstr>Achieving the BCNF by Decomposition (1)</vt:lpstr>
      <vt:lpstr>Achieving the BCNF by Decomposition (2)</vt:lpstr>
      <vt:lpstr>Chapter Outline</vt:lpstr>
    </vt:vector>
  </TitlesOfParts>
  <Manager/>
  <Company>Copyright © 2007 Ramez Elmasri and Shamkant B. Navathe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subject>Functional Dependencies and Normalization for Relational Databases</dc:subject>
  <dc:creator>Elmasri/Navathe</dc:creator>
  <cp:keywords/>
  <dc:description/>
  <cp:lastModifiedBy>Parsian, Mahmoud</cp:lastModifiedBy>
  <cp:revision>65</cp:revision>
  <cp:lastPrinted>2001-11-04T00:51:13Z</cp:lastPrinted>
  <dcterms:created xsi:type="dcterms:W3CDTF">2005-02-25T19:46:41Z</dcterms:created>
  <dcterms:modified xsi:type="dcterms:W3CDTF">2024-11-24T08:48:13Z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-1236066078</vt:i4>
  </property>
  <property fmtid="{D5CDD505-2E9C-101B-9397-08002B2CF9AE}" pid="3" name="_EmailSubject">
    <vt:lpwstr>Elmasri/Navathe Template</vt:lpwstr>
  </property>
  <property fmtid="{D5CDD505-2E9C-101B-9397-08002B2CF9AE}" pid="4" name="_AuthorEmail">
    <vt:lpwstr>Katherine.Harutunian@AWL.com</vt:lpwstr>
  </property>
  <property fmtid="{D5CDD505-2E9C-101B-9397-08002B2CF9AE}" pid="5" name="_AuthorEmailDisplayName">
    <vt:lpwstr>Harutunian, Katherine</vt:lpwstr>
  </property>
  <property fmtid="{D5CDD505-2E9C-101B-9397-08002B2CF9AE}" pid="6" name="_ReviewingToolsShownOnce">
    <vt:lpwstr/>
  </property>
</Properties>
</file>