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5"/>
  </p:notesMasterIdLst>
  <p:handoutMasterIdLst>
    <p:handoutMasterId r:id="rId56"/>
  </p:handoutMasterIdLst>
  <p:sldIdLst>
    <p:sldId id="559" r:id="rId2"/>
    <p:sldId id="560" r:id="rId3"/>
    <p:sldId id="701" r:id="rId4"/>
    <p:sldId id="561" r:id="rId5"/>
    <p:sldId id="702" r:id="rId6"/>
    <p:sldId id="562" r:id="rId7"/>
    <p:sldId id="564" r:id="rId8"/>
    <p:sldId id="563" r:id="rId9"/>
    <p:sldId id="602" r:id="rId10"/>
    <p:sldId id="454" r:id="rId11"/>
    <p:sldId id="703" r:id="rId12"/>
    <p:sldId id="455" r:id="rId13"/>
    <p:sldId id="565" r:id="rId14"/>
    <p:sldId id="706" r:id="rId15"/>
    <p:sldId id="680" r:id="rId16"/>
    <p:sldId id="588" r:id="rId17"/>
    <p:sldId id="704" r:id="rId18"/>
    <p:sldId id="642" r:id="rId19"/>
    <p:sldId id="681" r:id="rId20"/>
    <p:sldId id="630" r:id="rId21"/>
    <p:sldId id="687" r:id="rId22"/>
    <p:sldId id="688" r:id="rId23"/>
    <p:sldId id="634" r:id="rId24"/>
    <p:sldId id="635" r:id="rId25"/>
    <p:sldId id="700" r:id="rId26"/>
    <p:sldId id="637" r:id="rId27"/>
    <p:sldId id="638" r:id="rId28"/>
    <p:sldId id="643" r:id="rId29"/>
    <p:sldId id="639" r:id="rId30"/>
    <p:sldId id="640" r:id="rId31"/>
    <p:sldId id="641" r:id="rId32"/>
    <p:sldId id="682" r:id="rId33"/>
    <p:sldId id="662" r:id="rId34"/>
    <p:sldId id="663" r:id="rId35"/>
    <p:sldId id="664" r:id="rId36"/>
    <p:sldId id="665" r:id="rId37"/>
    <p:sldId id="666" r:id="rId38"/>
    <p:sldId id="683" r:id="rId39"/>
    <p:sldId id="668" r:id="rId40"/>
    <p:sldId id="669" r:id="rId41"/>
    <p:sldId id="705" r:id="rId42"/>
    <p:sldId id="619" r:id="rId43"/>
    <p:sldId id="609" r:id="rId44"/>
    <p:sldId id="604" r:id="rId45"/>
    <p:sldId id="685" r:id="rId46"/>
    <p:sldId id="696" r:id="rId47"/>
    <p:sldId id="697" r:id="rId48"/>
    <p:sldId id="626" r:id="rId49"/>
    <p:sldId id="686" r:id="rId50"/>
    <p:sldId id="625" r:id="rId51"/>
    <p:sldId id="499" r:id="rId52"/>
    <p:sldId id="627" r:id="rId53"/>
    <p:sldId id="436" r:id="rId54"/>
  </p:sldIdLst>
  <p:sldSz cx="9144000" cy="6858000" type="screen4x3"/>
  <p:notesSz cx="7023100" cy="92837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6301" autoAdjust="0"/>
  </p:normalViewPr>
  <p:slideViewPr>
    <p:cSldViewPr>
      <p:cViewPr varScale="1">
        <p:scale>
          <a:sx n="122" d="100"/>
          <a:sy n="122" d="100"/>
        </p:scale>
        <p:origin x="8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5"/>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E5E268F-DD60-9D9E-4BCA-2BA1281E7062}"/>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7" name="Rectangle 3">
            <a:extLst>
              <a:ext uri="{FF2B5EF4-FFF2-40B4-BE49-F238E27FC236}">
                <a16:creationId xmlns:a16="http://schemas.microsoft.com/office/drawing/2014/main" id="{88899653-6E2A-68B6-029A-03B0C2471C98}"/>
              </a:ext>
            </a:extLst>
          </p:cNvPr>
          <p:cNvSpPr>
            <a:spLocks noGrp="1" noChangeArrowheads="1"/>
          </p:cNvSpPr>
          <p:nvPr>
            <p:ph type="dt" sz="quarter"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123908" name="Rectangle 4">
            <a:extLst>
              <a:ext uri="{FF2B5EF4-FFF2-40B4-BE49-F238E27FC236}">
                <a16:creationId xmlns:a16="http://schemas.microsoft.com/office/drawing/2014/main" id="{19214D01-910E-55BA-A657-A3ACEAE8ECC4}"/>
              </a:ext>
            </a:extLst>
          </p:cNvPr>
          <p:cNvSpPr>
            <a:spLocks noGrp="1" noChangeArrowheads="1"/>
          </p:cNvSpPr>
          <p:nvPr>
            <p:ph type="ftr" sz="quarter" idx="2"/>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9" name="Rectangle 5">
            <a:extLst>
              <a:ext uri="{FF2B5EF4-FFF2-40B4-BE49-F238E27FC236}">
                <a16:creationId xmlns:a16="http://schemas.microsoft.com/office/drawing/2014/main" id="{F0F090AA-2374-3164-4ECF-A1C0CD9F7CE4}"/>
              </a:ext>
            </a:extLst>
          </p:cNvPr>
          <p:cNvSpPr>
            <a:spLocks noGrp="1" noChangeArrowheads="1"/>
          </p:cNvSpPr>
          <p:nvPr>
            <p:ph type="sldNum" sz="quarter" idx="3"/>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253CFC99-EC15-1548-8496-8476CA3341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4BA6420-A559-0800-A0C5-F399AD250F39}"/>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5" name="Rectangle 3">
            <a:extLst>
              <a:ext uri="{FF2B5EF4-FFF2-40B4-BE49-F238E27FC236}">
                <a16:creationId xmlns:a16="http://schemas.microsoft.com/office/drawing/2014/main" id="{B8D54042-D9E4-2CB2-D9FB-10517CD95F65}"/>
              </a:ext>
            </a:extLst>
          </p:cNvPr>
          <p:cNvSpPr>
            <a:spLocks noGrp="1" noChangeArrowheads="1"/>
          </p:cNvSpPr>
          <p:nvPr>
            <p:ph type="dt"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0E3CAF7-BEF0-A2C8-BFE4-51B0B0D9DE99}"/>
              </a:ext>
            </a:extLst>
          </p:cNvPr>
          <p:cNvSpPr>
            <a:spLocks noGrp="1" noRot="1" noChangeAspect="1" noChangeArrowheads="1" noTextEdit="1"/>
          </p:cNvSpPr>
          <p:nvPr>
            <p:ph type="sldImg" idx="2"/>
          </p:nvPr>
        </p:nvSpPr>
        <p:spPr bwMode="auto">
          <a:xfrm>
            <a:off x="1192213" y="696913"/>
            <a:ext cx="4640262" cy="3479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59A5E5-6260-8CE4-25D2-E2EA16262CB4}"/>
              </a:ext>
            </a:extLst>
          </p:cNvPr>
          <p:cNvSpPr>
            <a:spLocks noGrp="1" noChangeArrowheads="1"/>
          </p:cNvSpPr>
          <p:nvPr>
            <p:ph type="body" sz="quarter" idx="3"/>
          </p:nvPr>
        </p:nvSpPr>
        <p:spPr bwMode="auto">
          <a:xfrm>
            <a:off x="936625" y="4410075"/>
            <a:ext cx="5149850" cy="4176713"/>
          </a:xfrm>
          <a:prstGeom prst="rect">
            <a:avLst/>
          </a:prstGeom>
          <a:noFill/>
          <a:ln>
            <a:noFill/>
          </a:ln>
          <a:effectLst/>
        </p:spPr>
        <p:txBody>
          <a:bodyPr vert="horz" wrap="square" lIns="93158" tIns="46580" rIns="93158" bIns="4658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3318" name="Rectangle 6">
            <a:extLst>
              <a:ext uri="{FF2B5EF4-FFF2-40B4-BE49-F238E27FC236}">
                <a16:creationId xmlns:a16="http://schemas.microsoft.com/office/drawing/2014/main" id="{D80BA312-F4F2-7733-0103-DFFE650AEA22}"/>
              </a:ext>
            </a:extLst>
          </p:cNvPr>
          <p:cNvSpPr>
            <a:spLocks noGrp="1" noChangeArrowheads="1"/>
          </p:cNvSpPr>
          <p:nvPr>
            <p:ph type="ftr" sz="quarter" idx="4"/>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9" name="Rectangle 7">
            <a:extLst>
              <a:ext uri="{FF2B5EF4-FFF2-40B4-BE49-F238E27FC236}">
                <a16:creationId xmlns:a16="http://schemas.microsoft.com/office/drawing/2014/main" id="{C2D459FF-24BB-EBD0-E77A-66D6A6722DD4}"/>
              </a:ext>
            </a:extLst>
          </p:cNvPr>
          <p:cNvSpPr>
            <a:spLocks noGrp="1" noChangeArrowheads="1"/>
          </p:cNvSpPr>
          <p:nvPr>
            <p:ph type="sldNum" sz="quarter" idx="5"/>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F4DA0597-70D0-574F-B8F2-5A6B96E86B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237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135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CB6AF54-4B65-0B71-B42A-88F1A73FC9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9D659DC2-E9C7-2B46-8EEE-FB2679A7EE80}"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20482" name="Rectangle 2">
            <a:extLst>
              <a:ext uri="{FF2B5EF4-FFF2-40B4-BE49-F238E27FC236}">
                <a16:creationId xmlns:a16="http://schemas.microsoft.com/office/drawing/2014/main" id="{A8EA4080-C044-E267-B665-0AD2A0473C4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ABAE940-6154-3D47-F9F4-22318E1B35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FC70306D-7B75-8604-FC77-5DB3784C55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45CEDBB-5527-2D43-BA9C-104F9E6FD176}"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85A1D204-2C96-6FC8-29A9-32417FEE941E}"/>
              </a:ext>
            </a:extLst>
          </p:cNvPr>
          <p:cNvGrpSpPr>
            <a:grpSpLocks/>
          </p:cNvGrpSpPr>
          <p:nvPr/>
        </p:nvGrpSpPr>
        <p:grpSpPr bwMode="auto">
          <a:xfrm>
            <a:off x="0" y="2438400"/>
            <a:ext cx="9009063" cy="1052513"/>
            <a:chOff x="0" y="1536"/>
            <a:chExt cx="5675" cy="663"/>
          </a:xfrm>
        </p:grpSpPr>
        <p:grpSp>
          <p:nvGrpSpPr>
            <p:cNvPr id="3" name="Group 1027">
              <a:extLst>
                <a:ext uri="{FF2B5EF4-FFF2-40B4-BE49-F238E27FC236}">
                  <a16:creationId xmlns:a16="http://schemas.microsoft.com/office/drawing/2014/main" id="{6062313C-D664-CDE5-0B3A-48341E8FE84B}"/>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656C97BE-209C-8562-A21A-0CCC0BF7272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1029">
                <a:extLst>
                  <a:ext uri="{FF2B5EF4-FFF2-40B4-BE49-F238E27FC236}">
                    <a16:creationId xmlns:a16="http://schemas.microsoft.com/office/drawing/2014/main" id="{76DC01B9-9223-73EA-A7CD-A4CFC972A85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4" name="Group 1030">
              <a:extLst>
                <a:ext uri="{FF2B5EF4-FFF2-40B4-BE49-F238E27FC236}">
                  <a16:creationId xmlns:a16="http://schemas.microsoft.com/office/drawing/2014/main" id="{945E8C3B-7941-7DCC-95B4-677C89B537EF}"/>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0FF6AD60-B563-AC97-7478-9CE3B49E657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032">
                <a:extLst>
                  <a:ext uri="{FF2B5EF4-FFF2-40B4-BE49-F238E27FC236}">
                    <a16:creationId xmlns:a16="http://schemas.microsoft.com/office/drawing/2014/main" id="{C79764FD-6D44-20C1-85D4-1CE3D79719B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5" name="Rectangle 1033">
              <a:extLst>
                <a:ext uri="{FF2B5EF4-FFF2-40B4-BE49-F238E27FC236}">
                  <a16:creationId xmlns:a16="http://schemas.microsoft.com/office/drawing/2014/main" id="{347A2623-6CA0-9C10-6CD7-B329835227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6" name="Rectangle 1034">
              <a:extLst>
                <a:ext uri="{FF2B5EF4-FFF2-40B4-BE49-F238E27FC236}">
                  <a16:creationId xmlns:a16="http://schemas.microsoft.com/office/drawing/2014/main" id="{E274B064-3856-1B74-578D-DC6FDED2CB4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7" name="Rectangle 1035">
              <a:extLst>
                <a:ext uri="{FF2B5EF4-FFF2-40B4-BE49-F238E27FC236}">
                  <a16:creationId xmlns:a16="http://schemas.microsoft.com/office/drawing/2014/main" id="{F5E2A5FC-F133-284C-8E40-1ECA0541792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929804" name="Rectangle 1036"/>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929805"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2" name="Rectangle 1038">
            <a:extLst>
              <a:ext uri="{FF2B5EF4-FFF2-40B4-BE49-F238E27FC236}">
                <a16:creationId xmlns:a16="http://schemas.microsoft.com/office/drawing/2014/main" id="{BE95D80A-DE0C-854A-A253-095331781074}"/>
              </a:ext>
            </a:extLst>
          </p:cNvPr>
          <p:cNvSpPr>
            <a:spLocks noGrp="1" noChangeArrowheads="1"/>
          </p:cNvSpPr>
          <p:nvPr>
            <p:ph type="dt" sz="half" idx="10"/>
          </p:nvPr>
        </p:nvSpPr>
        <p:spPr>
          <a:xfrm>
            <a:off x="990600" y="6248400"/>
            <a:ext cx="1905000" cy="457200"/>
          </a:xfrm>
        </p:spPr>
        <p:txBody>
          <a:bodyPr/>
          <a:lstStyle>
            <a:lvl1pPr>
              <a:defRPr sz="1400" smtClean="0">
                <a:solidFill>
                  <a:schemeClr val="bg2"/>
                </a:solidFill>
              </a:defRPr>
            </a:lvl1pPr>
          </a:lstStyle>
          <a:p>
            <a:pPr>
              <a:defRPr/>
            </a:pPr>
            <a:fld id="{3F39DA68-50A3-1A4D-99ED-123106ED70FB}" type="datetime4">
              <a:rPr lang="en-US" altLang="en-US"/>
              <a:pPr>
                <a:defRPr/>
              </a:pPr>
              <a:t>June 3, 2025</a:t>
            </a:fld>
            <a:endParaRPr lang="en-US" altLang="en-US"/>
          </a:p>
        </p:txBody>
      </p:sp>
      <p:sp>
        <p:nvSpPr>
          <p:cNvPr id="13" name="Rectangle 1039">
            <a:extLst>
              <a:ext uri="{FF2B5EF4-FFF2-40B4-BE49-F238E27FC236}">
                <a16:creationId xmlns:a16="http://schemas.microsoft.com/office/drawing/2014/main" id="{BC5EB81E-D256-1B6E-79A4-802C6482E9F6}"/>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ltLang="en-US"/>
              <a:t>Data Mining: Concepts and Techniques</a:t>
            </a:r>
          </a:p>
        </p:txBody>
      </p:sp>
      <p:sp>
        <p:nvSpPr>
          <p:cNvPr id="14" name="Rectangle 1040">
            <a:extLst>
              <a:ext uri="{FF2B5EF4-FFF2-40B4-BE49-F238E27FC236}">
                <a16:creationId xmlns:a16="http://schemas.microsoft.com/office/drawing/2014/main" id="{98CE2A0B-88A3-386A-0966-9A30EFEBEB05}"/>
              </a:ext>
            </a:extLst>
          </p:cNvPr>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C3E21D37-D78D-0A41-BFB6-0D4E7705A2A3}" type="slidenum">
              <a:rPr lang="en-US" altLang="en-US"/>
              <a:pPr>
                <a:defRPr/>
              </a:pPr>
              <a:t>‹#›</a:t>
            </a:fld>
            <a:endParaRPr lang="en-US" altLang="en-US"/>
          </a:p>
        </p:txBody>
      </p:sp>
    </p:spTree>
    <p:extLst>
      <p:ext uri="{BB962C8B-B14F-4D97-AF65-F5344CB8AC3E}">
        <p14:creationId xmlns:p14="http://schemas.microsoft.com/office/powerpoint/2010/main" val="16759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7BEC853C-23E9-AA6A-E6C4-66E24210C9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4967127D-1432-9E45-E52C-A7E01D5C7C0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6082A8AA-83BB-852B-899D-078895B0B2EA}"/>
              </a:ext>
            </a:extLst>
          </p:cNvPr>
          <p:cNvSpPr>
            <a:spLocks noGrp="1" noChangeArrowheads="1"/>
          </p:cNvSpPr>
          <p:nvPr>
            <p:ph type="sldNum" sz="quarter" idx="12"/>
          </p:nvPr>
        </p:nvSpPr>
        <p:spPr>
          <a:ln/>
        </p:spPr>
        <p:txBody>
          <a:bodyPr/>
          <a:lstStyle>
            <a:lvl1pPr>
              <a:defRPr/>
            </a:lvl1pPr>
          </a:lstStyle>
          <a:p>
            <a:pPr>
              <a:defRPr/>
            </a:pPr>
            <a:fld id="{6F857FE2-FA80-4141-8999-24F438981492}" type="slidenum">
              <a:rPr lang="en-US" altLang="en-US"/>
              <a:pPr>
                <a:defRPr/>
              </a:pPr>
              <a:t>‹#›</a:t>
            </a:fld>
            <a:endParaRPr lang="en-US" altLang="en-US"/>
          </a:p>
        </p:txBody>
      </p:sp>
    </p:spTree>
    <p:extLst>
      <p:ext uri="{BB962C8B-B14F-4D97-AF65-F5344CB8AC3E}">
        <p14:creationId xmlns:p14="http://schemas.microsoft.com/office/powerpoint/2010/main" val="76882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685800"/>
            <a:ext cx="2062163"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6035675"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EECB8AE9-DA97-67CA-FA20-88982F801B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E68CDF9E-F964-3390-CC55-16F8BB33BD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5AAB680-F34B-FD95-3BA8-0683814DDD89}"/>
              </a:ext>
            </a:extLst>
          </p:cNvPr>
          <p:cNvSpPr>
            <a:spLocks noGrp="1" noChangeArrowheads="1"/>
          </p:cNvSpPr>
          <p:nvPr>
            <p:ph type="sldNum" sz="quarter" idx="12"/>
          </p:nvPr>
        </p:nvSpPr>
        <p:spPr>
          <a:ln/>
        </p:spPr>
        <p:txBody>
          <a:bodyPr/>
          <a:lstStyle>
            <a:lvl1pPr>
              <a:defRPr/>
            </a:lvl1pPr>
          </a:lstStyle>
          <a:p>
            <a:pPr>
              <a:defRPr/>
            </a:pPr>
            <a:fld id="{5CA456D5-B42D-8946-9671-54CFC18B9682}" type="slidenum">
              <a:rPr lang="en-US" altLang="en-US"/>
              <a:pPr>
                <a:defRPr/>
              </a:pPr>
              <a:t>‹#›</a:t>
            </a:fld>
            <a:endParaRPr lang="en-US" altLang="en-US"/>
          </a:p>
        </p:txBody>
      </p:sp>
    </p:spTree>
    <p:extLst>
      <p:ext uri="{BB962C8B-B14F-4D97-AF65-F5344CB8AC3E}">
        <p14:creationId xmlns:p14="http://schemas.microsoft.com/office/powerpoint/2010/main" val="422059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able Placeholder 2"/>
          <p:cNvSpPr>
            <a:spLocks noGrp="1"/>
          </p:cNvSpPr>
          <p:nvPr>
            <p:ph type="tbl" idx="1"/>
          </p:nvPr>
        </p:nvSpPr>
        <p:spPr>
          <a:xfrm>
            <a:off x="685800" y="1981200"/>
            <a:ext cx="8077200" cy="4495800"/>
          </a:xfrm>
        </p:spPr>
        <p:txBody>
          <a:bodyPr/>
          <a:lstStyle/>
          <a:p>
            <a:pPr lvl="0"/>
            <a:endParaRPr lang="en-US" noProof="0"/>
          </a:p>
        </p:txBody>
      </p:sp>
      <p:sp>
        <p:nvSpPr>
          <p:cNvPr id="4" name="Rectangle 2059">
            <a:extLst>
              <a:ext uri="{FF2B5EF4-FFF2-40B4-BE49-F238E27FC236}">
                <a16:creationId xmlns:a16="http://schemas.microsoft.com/office/drawing/2014/main" id="{AAD4392C-C714-A735-285E-E751B3496F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5C6A119F-FE61-EE48-57F0-F63D6E671A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A9439B1F-99DE-FCB9-BEAF-14E100027A61}"/>
              </a:ext>
            </a:extLst>
          </p:cNvPr>
          <p:cNvSpPr>
            <a:spLocks noGrp="1" noChangeArrowheads="1"/>
          </p:cNvSpPr>
          <p:nvPr>
            <p:ph type="sldNum" sz="quarter" idx="12"/>
          </p:nvPr>
        </p:nvSpPr>
        <p:spPr>
          <a:ln/>
        </p:spPr>
        <p:txBody>
          <a:bodyPr/>
          <a:lstStyle>
            <a:lvl1pPr>
              <a:defRPr/>
            </a:lvl1pPr>
          </a:lstStyle>
          <a:p>
            <a:pPr>
              <a:defRPr/>
            </a:pPr>
            <a:fld id="{0D9E7FC7-71B4-D34C-B6FE-D891AC0396A5}" type="slidenum">
              <a:rPr lang="en-US" altLang="en-US"/>
              <a:pPr>
                <a:defRPr/>
              </a:pPr>
              <a:t>‹#›</a:t>
            </a:fld>
            <a:endParaRPr lang="en-US" altLang="en-US"/>
          </a:p>
        </p:txBody>
      </p:sp>
    </p:spTree>
    <p:extLst>
      <p:ext uri="{BB962C8B-B14F-4D97-AF65-F5344CB8AC3E}">
        <p14:creationId xmlns:p14="http://schemas.microsoft.com/office/powerpoint/2010/main" val="40634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1FFA01CA-B479-30AF-DA09-C1C428C43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90AE86F7-6D67-3AD2-E4D0-E2F62314DB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8D48F09-0D66-4572-AB22-41DB600CD721}"/>
              </a:ext>
            </a:extLst>
          </p:cNvPr>
          <p:cNvSpPr>
            <a:spLocks noGrp="1" noChangeArrowheads="1"/>
          </p:cNvSpPr>
          <p:nvPr>
            <p:ph type="sldNum" sz="quarter" idx="12"/>
          </p:nvPr>
        </p:nvSpPr>
        <p:spPr>
          <a:ln/>
        </p:spPr>
        <p:txBody>
          <a:bodyPr/>
          <a:lstStyle>
            <a:lvl1pPr>
              <a:defRPr/>
            </a:lvl1pPr>
          </a:lstStyle>
          <a:p>
            <a:pPr>
              <a:defRPr/>
            </a:pPr>
            <a:fld id="{5EF721B8-708F-9743-BF85-584203CB464A}" type="slidenum">
              <a:rPr lang="en-US" altLang="en-US"/>
              <a:pPr>
                <a:defRPr/>
              </a:pPr>
              <a:t>‹#›</a:t>
            </a:fld>
            <a:endParaRPr lang="en-US" altLang="en-US"/>
          </a:p>
        </p:txBody>
      </p:sp>
    </p:spTree>
    <p:extLst>
      <p:ext uri="{BB962C8B-B14F-4D97-AF65-F5344CB8AC3E}">
        <p14:creationId xmlns:p14="http://schemas.microsoft.com/office/powerpoint/2010/main" val="376397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059">
            <a:extLst>
              <a:ext uri="{FF2B5EF4-FFF2-40B4-BE49-F238E27FC236}">
                <a16:creationId xmlns:a16="http://schemas.microsoft.com/office/drawing/2014/main" id="{D6F0E14E-1781-5DFB-B950-60493677F8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A66D96C9-7D0C-CA92-0D32-B75BCBFB21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75CE65E3-372A-2951-7C7F-5EAF92DBE4DE}"/>
              </a:ext>
            </a:extLst>
          </p:cNvPr>
          <p:cNvSpPr>
            <a:spLocks noGrp="1" noChangeArrowheads="1"/>
          </p:cNvSpPr>
          <p:nvPr>
            <p:ph type="sldNum" sz="quarter" idx="12"/>
          </p:nvPr>
        </p:nvSpPr>
        <p:spPr>
          <a:ln/>
        </p:spPr>
        <p:txBody>
          <a:bodyPr/>
          <a:lstStyle>
            <a:lvl1pPr>
              <a:defRPr/>
            </a:lvl1pPr>
          </a:lstStyle>
          <a:p>
            <a:pPr>
              <a:defRPr/>
            </a:pPr>
            <a:fld id="{E729258F-2071-D34A-B038-CD55F3D8DEB1}" type="slidenum">
              <a:rPr lang="en-US" altLang="en-US"/>
              <a:pPr>
                <a:defRPr/>
              </a:pPr>
              <a:t>‹#›</a:t>
            </a:fld>
            <a:endParaRPr lang="en-US" altLang="en-US"/>
          </a:p>
        </p:txBody>
      </p:sp>
    </p:spTree>
    <p:extLst>
      <p:ext uri="{BB962C8B-B14F-4D97-AF65-F5344CB8AC3E}">
        <p14:creationId xmlns:p14="http://schemas.microsoft.com/office/powerpoint/2010/main" val="19628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77B323C6-4EA3-1CCC-4CE3-BB7E85F975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F088FF0E-14DD-A435-8451-1D2C7BA7A1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1659CFA7-391F-8111-6B0C-EC925AEA7E45}"/>
              </a:ext>
            </a:extLst>
          </p:cNvPr>
          <p:cNvSpPr>
            <a:spLocks noGrp="1" noChangeArrowheads="1"/>
          </p:cNvSpPr>
          <p:nvPr>
            <p:ph type="sldNum" sz="quarter" idx="12"/>
          </p:nvPr>
        </p:nvSpPr>
        <p:spPr>
          <a:ln/>
        </p:spPr>
        <p:txBody>
          <a:bodyPr/>
          <a:lstStyle>
            <a:lvl1pPr>
              <a:defRPr/>
            </a:lvl1pPr>
          </a:lstStyle>
          <a:p>
            <a:pPr>
              <a:defRPr/>
            </a:pPr>
            <a:fld id="{E740A922-8F63-CA49-8DF1-69AF886CF074}" type="slidenum">
              <a:rPr lang="en-US" altLang="en-US"/>
              <a:pPr>
                <a:defRPr/>
              </a:pPr>
              <a:t>‹#›</a:t>
            </a:fld>
            <a:endParaRPr lang="en-US" altLang="en-US"/>
          </a:p>
        </p:txBody>
      </p:sp>
    </p:spTree>
    <p:extLst>
      <p:ext uri="{BB962C8B-B14F-4D97-AF65-F5344CB8AC3E}">
        <p14:creationId xmlns:p14="http://schemas.microsoft.com/office/powerpoint/2010/main" val="31482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8852B6AE-AD3E-D7F4-59EA-4FD1EC7686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060">
            <a:extLst>
              <a:ext uri="{FF2B5EF4-FFF2-40B4-BE49-F238E27FC236}">
                <a16:creationId xmlns:a16="http://schemas.microsoft.com/office/drawing/2014/main" id="{7EE53EAC-D537-A5E9-D1AE-1D35483FCA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061">
            <a:extLst>
              <a:ext uri="{FF2B5EF4-FFF2-40B4-BE49-F238E27FC236}">
                <a16:creationId xmlns:a16="http://schemas.microsoft.com/office/drawing/2014/main" id="{FF1692B8-C4A2-482C-09A6-04C1CB067F75}"/>
              </a:ext>
            </a:extLst>
          </p:cNvPr>
          <p:cNvSpPr>
            <a:spLocks noGrp="1" noChangeArrowheads="1"/>
          </p:cNvSpPr>
          <p:nvPr>
            <p:ph type="sldNum" sz="quarter" idx="12"/>
          </p:nvPr>
        </p:nvSpPr>
        <p:spPr>
          <a:ln/>
        </p:spPr>
        <p:txBody>
          <a:bodyPr/>
          <a:lstStyle>
            <a:lvl1pPr>
              <a:defRPr/>
            </a:lvl1pPr>
          </a:lstStyle>
          <a:p>
            <a:pPr>
              <a:defRPr/>
            </a:pPr>
            <a:fld id="{EE5555FF-41A6-EB44-95CC-9F3FD13DA72D}" type="slidenum">
              <a:rPr lang="en-US" altLang="en-US"/>
              <a:pPr>
                <a:defRPr/>
              </a:pPr>
              <a:t>‹#›</a:t>
            </a:fld>
            <a:endParaRPr lang="en-US" altLang="en-US"/>
          </a:p>
        </p:txBody>
      </p:sp>
    </p:spTree>
    <p:extLst>
      <p:ext uri="{BB962C8B-B14F-4D97-AF65-F5344CB8AC3E}">
        <p14:creationId xmlns:p14="http://schemas.microsoft.com/office/powerpoint/2010/main" val="241271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422DFA2B-8B49-C947-3D2C-6F284D6E25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060">
            <a:extLst>
              <a:ext uri="{FF2B5EF4-FFF2-40B4-BE49-F238E27FC236}">
                <a16:creationId xmlns:a16="http://schemas.microsoft.com/office/drawing/2014/main" id="{A8B6BCA4-E5A8-A1F9-691F-56E762601C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061">
            <a:extLst>
              <a:ext uri="{FF2B5EF4-FFF2-40B4-BE49-F238E27FC236}">
                <a16:creationId xmlns:a16="http://schemas.microsoft.com/office/drawing/2014/main" id="{7FF078FA-D14D-D890-41A5-202E1F7CF253}"/>
              </a:ext>
            </a:extLst>
          </p:cNvPr>
          <p:cNvSpPr>
            <a:spLocks noGrp="1" noChangeArrowheads="1"/>
          </p:cNvSpPr>
          <p:nvPr>
            <p:ph type="sldNum" sz="quarter" idx="12"/>
          </p:nvPr>
        </p:nvSpPr>
        <p:spPr>
          <a:ln/>
        </p:spPr>
        <p:txBody>
          <a:bodyPr/>
          <a:lstStyle>
            <a:lvl1pPr>
              <a:defRPr/>
            </a:lvl1pPr>
          </a:lstStyle>
          <a:p>
            <a:pPr>
              <a:defRPr/>
            </a:pPr>
            <a:fld id="{483AB9F1-7EC3-714C-B701-5B6E83950BAF}" type="slidenum">
              <a:rPr lang="en-US" altLang="en-US"/>
              <a:pPr>
                <a:defRPr/>
              </a:pPr>
              <a:t>‹#›</a:t>
            </a:fld>
            <a:endParaRPr lang="en-US" altLang="en-US"/>
          </a:p>
        </p:txBody>
      </p:sp>
    </p:spTree>
    <p:extLst>
      <p:ext uri="{BB962C8B-B14F-4D97-AF65-F5344CB8AC3E}">
        <p14:creationId xmlns:p14="http://schemas.microsoft.com/office/powerpoint/2010/main" val="410873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4D79A367-F1C8-EBC0-AFB8-1B9FDB1605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060">
            <a:extLst>
              <a:ext uri="{FF2B5EF4-FFF2-40B4-BE49-F238E27FC236}">
                <a16:creationId xmlns:a16="http://schemas.microsoft.com/office/drawing/2014/main" id="{9DA8B712-AF7F-661C-3E47-26DE25B36A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061">
            <a:extLst>
              <a:ext uri="{FF2B5EF4-FFF2-40B4-BE49-F238E27FC236}">
                <a16:creationId xmlns:a16="http://schemas.microsoft.com/office/drawing/2014/main" id="{2E0B55FA-A3FC-3DA3-8CCF-DFE3504DA9BB}"/>
              </a:ext>
            </a:extLst>
          </p:cNvPr>
          <p:cNvSpPr>
            <a:spLocks noGrp="1" noChangeArrowheads="1"/>
          </p:cNvSpPr>
          <p:nvPr>
            <p:ph type="sldNum" sz="quarter" idx="12"/>
          </p:nvPr>
        </p:nvSpPr>
        <p:spPr>
          <a:ln/>
        </p:spPr>
        <p:txBody>
          <a:bodyPr/>
          <a:lstStyle>
            <a:lvl1pPr>
              <a:defRPr/>
            </a:lvl1pPr>
          </a:lstStyle>
          <a:p>
            <a:pPr>
              <a:defRPr/>
            </a:pPr>
            <a:fld id="{ADEBA88C-1E2E-BA47-A158-1C333D78A0AF}" type="slidenum">
              <a:rPr lang="en-US" altLang="en-US"/>
              <a:pPr>
                <a:defRPr/>
              </a:pPr>
              <a:t>‹#›</a:t>
            </a:fld>
            <a:endParaRPr lang="en-US" altLang="en-US"/>
          </a:p>
        </p:txBody>
      </p:sp>
    </p:spTree>
    <p:extLst>
      <p:ext uri="{BB962C8B-B14F-4D97-AF65-F5344CB8AC3E}">
        <p14:creationId xmlns:p14="http://schemas.microsoft.com/office/powerpoint/2010/main" val="34015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469EBB0D-52AC-0A9D-03E2-D8E6919202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A1401CA7-F282-40D4-49EF-111B35F6AE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A5709819-8EBB-102C-9AC9-81E06D139B3A}"/>
              </a:ext>
            </a:extLst>
          </p:cNvPr>
          <p:cNvSpPr>
            <a:spLocks noGrp="1" noChangeArrowheads="1"/>
          </p:cNvSpPr>
          <p:nvPr>
            <p:ph type="sldNum" sz="quarter" idx="12"/>
          </p:nvPr>
        </p:nvSpPr>
        <p:spPr>
          <a:ln/>
        </p:spPr>
        <p:txBody>
          <a:bodyPr/>
          <a:lstStyle>
            <a:lvl1pPr>
              <a:defRPr/>
            </a:lvl1pPr>
          </a:lstStyle>
          <a:p>
            <a:pPr>
              <a:defRPr/>
            </a:pPr>
            <a:fld id="{838DC0A2-255F-EE4A-9821-BE4D1C8F514F}" type="slidenum">
              <a:rPr lang="en-US" altLang="en-US"/>
              <a:pPr>
                <a:defRPr/>
              </a:pPr>
              <a:t>‹#›</a:t>
            </a:fld>
            <a:endParaRPr lang="en-US" altLang="en-US"/>
          </a:p>
        </p:txBody>
      </p:sp>
    </p:spTree>
    <p:extLst>
      <p:ext uri="{BB962C8B-B14F-4D97-AF65-F5344CB8AC3E}">
        <p14:creationId xmlns:p14="http://schemas.microsoft.com/office/powerpoint/2010/main" val="84023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34BEB6DE-4BB5-014A-5C25-C3B3DC536A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3CD63DDD-3395-FD48-C647-5CD6555A56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E609544D-DB46-B499-AC7B-B4CA20368242}"/>
              </a:ext>
            </a:extLst>
          </p:cNvPr>
          <p:cNvSpPr>
            <a:spLocks noGrp="1" noChangeArrowheads="1"/>
          </p:cNvSpPr>
          <p:nvPr>
            <p:ph type="sldNum" sz="quarter" idx="12"/>
          </p:nvPr>
        </p:nvSpPr>
        <p:spPr>
          <a:ln/>
        </p:spPr>
        <p:txBody>
          <a:bodyPr/>
          <a:lstStyle>
            <a:lvl1pPr>
              <a:defRPr/>
            </a:lvl1pPr>
          </a:lstStyle>
          <a:p>
            <a:pPr>
              <a:defRPr/>
            </a:pPr>
            <a:fld id="{FA559325-967D-C54B-80AD-6EA7F207E94A}" type="slidenum">
              <a:rPr lang="en-US" altLang="en-US"/>
              <a:pPr>
                <a:defRPr/>
              </a:pPr>
              <a:t>‹#›</a:t>
            </a:fld>
            <a:endParaRPr lang="en-US" altLang="en-US"/>
          </a:p>
        </p:txBody>
      </p:sp>
    </p:spTree>
    <p:extLst>
      <p:ext uri="{BB962C8B-B14F-4D97-AF65-F5344CB8AC3E}">
        <p14:creationId xmlns:p14="http://schemas.microsoft.com/office/powerpoint/2010/main" val="146933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0">
            <a:extLst>
              <a:ext uri="{FF2B5EF4-FFF2-40B4-BE49-F238E27FC236}">
                <a16:creationId xmlns:a16="http://schemas.microsoft.com/office/drawing/2014/main" id="{E41D52DB-025A-FB76-9FE1-508533C6A24D}"/>
              </a:ext>
            </a:extLst>
          </p:cNvPr>
          <p:cNvSpPr>
            <a:spLocks noChangeArrowheads="1"/>
          </p:cNvSpPr>
          <p:nvPr/>
        </p:nvSpPr>
        <p:spPr bwMode="ltGray">
          <a:xfrm>
            <a:off x="333375" y="7207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2051">
            <a:extLst>
              <a:ext uri="{FF2B5EF4-FFF2-40B4-BE49-F238E27FC236}">
                <a16:creationId xmlns:a16="http://schemas.microsoft.com/office/drawing/2014/main" id="{FD085927-E954-E6A9-73EC-BDC03BDA57C5}"/>
              </a:ext>
            </a:extLst>
          </p:cNvPr>
          <p:cNvSpPr>
            <a:spLocks noChangeArrowheads="1"/>
          </p:cNvSpPr>
          <p:nvPr/>
        </p:nvSpPr>
        <p:spPr bwMode="ltGray">
          <a:xfrm>
            <a:off x="685800" y="99060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2052">
            <a:extLst>
              <a:ext uri="{FF2B5EF4-FFF2-40B4-BE49-F238E27FC236}">
                <a16:creationId xmlns:a16="http://schemas.microsoft.com/office/drawing/2014/main" id="{B797C437-391D-FC48-282B-1FB98075B8F6}"/>
              </a:ext>
            </a:extLst>
          </p:cNvPr>
          <p:cNvSpPr>
            <a:spLocks noChangeArrowheads="1"/>
          </p:cNvSpPr>
          <p:nvPr/>
        </p:nvSpPr>
        <p:spPr bwMode="ltGray">
          <a:xfrm>
            <a:off x="457200" y="11430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2053">
            <a:extLst>
              <a:ext uri="{FF2B5EF4-FFF2-40B4-BE49-F238E27FC236}">
                <a16:creationId xmlns:a16="http://schemas.microsoft.com/office/drawing/2014/main" id="{5CC91247-9623-1B59-1F7A-20BB514E6784}"/>
              </a:ext>
            </a:extLst>
          </p:cNvPr>
          <p:cNvSpPr>
            <a:spLocks noChangeArrowheads="1"/>
          </p:cNvSpPr>
          <p:nvPr/>
        </p:nvSpPr>
        <p:spPr bwMode="ltGray">
          <a:xfrm>
            <a:off x="827088" y="11430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2054">
            <a:extLst>
              <a:ext uri="{FF2B5EF4-FFF2-40B4-BE49-F238E27FC236}">
                <a16:creationId xmlns:a16="http://schemas.microsoft.com/office/drawing/2014/main" id="{C42A4E9E-402C-7ECE-85FC-074100DA8BF6}"/>
              </a:ext>
            </a:extLst>
          </p:cNvPr>
          <p:cNvSpPr>
            <a:spLocks noChangeArrowheads="1"/>
          </p:cNvSpPr>
          <p:nvPr/>
        </p:nvSpPr>
        <p:spPr bwMode="ltGray">
          <a:xfrm>
            <a:off x="157163" y="1254125"/>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2055">
            <a:extLst>
              <a:ext uri="{FF2B5EF4-FFF2-40B4-BE49-F238E27FC236}">
                <a16:creationId xmlns:a16="http://schemas.microsoft.com/office/drawing/2014/main" id="{00638410-23EA-FDCE-D974-8E3BB06F3C5B}"/>
              </a:ext>
            </a:extLst>
          </p:cNvPr>
          <p:cNvSpPr>
            <a:spLocks noChangeArrowheads="1"/>
          </p:cNvSpPr>
          <p:nvPr/>
        </p:nvSpPr>
        <p:spPr bwMode="gray">
          <a:xfrm>
            <a:off x="677863" y="6127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2056">
            <a:extLst>
              <a:ext uri="{FF2B5EF4-FFF2-40B4-BE49-F238E27FC236}">
                <a16:creationId xmlns:a16="http://schemas.microsoft.com/office/drawing/2014/main" id="{58F4DA40-F1C9-BD1D-617C-793FEC84839C}"/>
              </a:ext>
            </a:extLst>
          </p:cNvPr>
          <p:cNvSpPr>
            <a:spLocks noChangeArrowheads="1"/>
          </p:cNvSpPr>
          <p:nvPr/>
        </p:nvSpPr>
        <p:spPr bwMode="gray">
          <a:xfrm>
            <a:off x="358775" y="14033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2057">
            <a:extLst>
              <a:ext uri="{FF2B5EF4-FFF2-40B4-BE49-F238E27FC236}">
                <a16:creationId xmlns:a16="http://schemas.microsoft.com/office/drawing/2014/main" id="{302AA8C5-64D4-06FD-8C3A-508649DD2291}"/>
              </a:ext>
            </a:extLst>
          </p:cNvPr>
          <p:cNvSpPr>
            <a:spLocks noGrp="1" noChangeArrowheads="1"/>
          </p:cNvSpPr>
          <p:nvPr>
            <p:ph type="title"/>
          </p:nvPr>
        </p:nvSpPr>
        <p:spPr bwMode="auto">
          <a:xfrm>
            <a:off x="1143000" y="685800"/>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2058">
            <a:extLst>
              <a:ext uri="{FF2B5EF4-FFF2-40B4-BE49-F238E27FC236}">
                <a16:creationId xmlns:a16="http://schemas.microsoft.com/office/drawing/2014/main" id="{7CE7D010-C081-D5C1-FB2C-6F526DD13D69}"/>
              </a:ext>
            </a:extLst>
          </p:cNvPr>
          <p:cNvSpPr>
            <a:spLocks noGrp="1" noChangeArrowheads="1"/>
          </p:cNvSpPr>
          <p:nvPr>
            <p:ph type="body" idx="1"/>
          </p:nvPr>
        </p:nvSpPr>
        <p:spPr bwMode="auto">
          <a:xfrm>
            <a:off x="685800" y="1981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FCDFB3FA-1552-DA9E-76C4-70D98A564DAF}"/>
              </a:ext>
            </a:extLst>
          </p:cNvPr>
          <p:cNvSpPr>
            <a:spLocks noGrp="1" noChangeArrowheads="1"/>
          </p:cNvSpPr>
          <p:nvPr>
            <p:ph type="dt" sz="half" idx="2"/>
          </p:nvPr>
        </p:nvSpPr>
        <p:spPr bwMode="auto">
          <a:xfrm>
            <a:off x="152400" y="6324600"/>
            <a:ext cx="1905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8780" name="Rectangle 2060">
            <a:extLst>
              <a:ext uri="{FF2B5EF4-FFF2-40B4-BE49-F238E27FC236}">
                <a16:creationId xmlns:a16="http://schemas.microsoft.com/office/drawing/2014/main" id="{94E488AE-D4CC-E306-48DC-939DE867D7F2}"/>
              </a:ext>
            </a:extLst>
          </p:cNvPr>
          <p:cNvSpPr>
            <a:spLocks noGrp="1" noChangeArrowheads="1"/>
          </p:cNvSpPr>
          <p:nvPr>
            <p:ph type="ftr" sz="quarter" idx="3"/>
          </p:nvPr>
        </p:nvSpPr>
        <p:spPr bwMode="auto">
          <a:xfrm>
            <a:off x="3200400" y="63246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928781" name="Rectangle 2061">
            <a:extLst>
              <a:ext uri="{FF2B5EF4-FFF2-40B4-BE49-F238E27FC236}">
                <a16:creationId xmlns:a16="http://schemas.microsoft.com/office/drawing/2014/main" id="{DF370BFC-0D9E-080D-F3C0-5F3D8CF1DEF2}"/>
              </a:ext>
            </a:extLst>
          </p:cNvPr>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4ADD2F-AD6D-FD4D-BA20-3FAE321785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5">
            <a:extLst>
              <a:ext uri="{FF2B5EF4-FFF2-40B4-BE49-F238E27FC236}">
                <a16:creationId xmlns:a16="http://schemas.microsoft.com/office/drawing/2014/main" id="{7A53F7BE-28E1-99A7-6426-221462C286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487CB96-7EF5-7041-8C4A-D4C4D5415B52}" type="slidenum">
              <a:rPr lang="en-US" altLang="en-US" sz="1200"/>
              <a:pPr/>
              <a:t>1</a:t>
            </a:fld>
            <a:endParaRPr lang="en-US" altLang="en-US" sz="1200"/>
          </a:p>
        </p:txBody>
      </p:sp>
      <p:sp>
        <p:nvSpPr>
          <p:cNvPr id="5122" name="Rectangle 2">
            <a:extLst>
              <a:ext uri="{FF2B5EF4-FFF2-40B4-BE49-F238E27FC236}">
                <a16:creationId xmlns:a16="http://schemas.microsoft.com/office/drawing/2014/main" id="{0B2F54AF-24B4-524B-2DBA-53A599D5A3BA}"/>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123" name="Rectangle 3">
            <a:extLst>
              <a:ext uri="{FF2B5EF4-FFF2-40B4-BE49-F238E27FC236}">
                <a16:creationId xmlns:a16="http://schemas.microsoft.com/office/drawing/2014/main" id="{4FDE1878-F40C-798C-91A2-39AC3B5BFDF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solidFill>
                  <a:srgbClr val="CC3300"/>
                </a:solidFill>
              </a:rPr>
              <a:t>What is a data warehouse? </a:t>
            </a:r>
            <a:endParaRPr lang="en-US" altLang="en-US" sz="2400"/>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10</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82000" cy="5181600"/>
          </a:xfrm>
          <a:noFill/>
        </p:spPr>
        <p:txBody>
          <a:bodyPr lIns="92075" tIns="46038" rIns="92075" bIns="46038"/>
          <a:lstStyle/>
          <a:p>
            <a:pPr eaLnBrk="1" hangingPunct="1">
              <a:lnSpc>
                <a:spcPct val="110000"/>
              </a:lnSpc>
            </a:pPr>
            <a:r>
              <a:rPr lang="en-US" altLang="en-US" sz="2000" dirty="0">
                <a:highlight>
                  <a:srgbClr val="00FF00"/>
                </a:highlight>
              </a:rPr>
              <a:t>OLTP</a:t>
            </a:r>
            <a:r>
              <a:rPr lang="en-US" altLang="en-US" sz="2000" dirty="0"/>
              <a:t> (on-line transaction processing)</a:t>
            </a:r>
          </a:p>
          <a:p>
            <a:pPr lvl="1" eaLnBrk="1" hangingPunct="1">
              <a:lnSpc>
                <a:spcPct val="110000"/>
              </a:lnSpc>
            </a:pPr>
            <a:r>
              <a:rPr lang="en-US" altLang="en-US" sz="2000" dirty="0"/>
              <a:t>Major task of traditional relational DBMS</a:t>
            </a:r>
          </a:p>
          <a:p>
            <a:pPr lvl="1" eaLnBrk="1" hangingPunct="1">
              <a:lnSpc>
                <a:spcPct val="110000"/>
              </a:lnSpc>
            </a:pPr>
            <a:r>
              <a:rPr lang="en-US" altLang="en-US" sz="2000" dirty="0">
                <a:highlight>
                  <a:srgbClr val="00FF00"/>
                </a:highlight>
              </a:rPr>
              <a:t>Day-to-day operations</a:t>
            </a:r>
            <a:r>
              <a:rPr lang="en-US" altLang="en-US" sz="2000" dirty="0"/>
              <a:t>: purchasing, inventory, banking, manufacturing, payroll, registration, accounting, etc.</a:t>
            </a:r>
          </a:p>
          <a:p>
            <a:pPr marL="457200" lvl="1" indent="0" eaLnBrk="1" hangingPunct="1">
              <a:lnSpc>
                <a:spcPct val="110000"/>
              </a:lnSpc>
              <a:buNone/>
            </a:pPr>
            <a:endParaRPr lang="en-US" altLang="en-US" sz="2000" dirty="0"/>
          </a:p>
          <a:p>
            <a:pPr eaLnBrk="1" hangingPunct="1">
              <a:lnSpc>
                <a:spcPct val="110000"/>
              </a:lnSpc>
            </a:pPr>
            <a:r>
              <a:rPr lang="en-US" altLang="en-US" sz="2000" dirty="0">
                <a:highlight>
                  <a:srgbClr val="FFFF00"/>
                </a:highlight>
              </a:rPr>
              <a:t>OLAP</a:t>
            </a:r>
            <a:r>
              <a:rPr lang="en-US" altLang="en-US" sz="2000" dirty="0"/>
              <a:t> (on-line analytical processing)</a:t>
            </a:r>
          </a:p>
          <a:p>
            <a:pPr lvl="1" eaLnBrk="1" hangingPunct="1">
              <a:lnSpc>
                <a:spcPct val="110000"/>
              </a:lnSpc>
            </a:pPr>
            <a:r>
              <a:rPr lang="en-US" altLang="en-US" sz="2000" dirty="0">
                <a:highlight>
                  <a:srgbClr val="FFFF00"/>
                </a:highlight>
              </a:rPr>
              <a:t>Major task of data warehouse system</a:t>
            </a:r>
          </a:p>
          <a:p>
            <a:pPr lvl="1" eaLnBrk="1" hangingPunct="1">
              <a:lnSpc>
                <a:spcPct val="110000"/>
              </a:lnSpc>
            </a:pPr>
            <a:r>
              <a:rPr lang="en-US" altLang="en-US" sz="2000" dirty="0">
                <a:highlight>
                  <a:srgbClr val="FFFF00"/>
                </a:highlight>
              </a:rPr>
              <a:t>Data analysis and decision making</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11</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05800" cy="5181600"/>
          </a:xfrm>
          <a:noFill/>
        </p:spPr>
        <p:txBody>
          <a:bodyPr lIns="92075" tIns="46038" rIns="92075" bIns="46038"/>
          <a:lstStyle/>
          <a:p>
            <a:pPr eaLnBrk="1" hangingPunct="1">
              <a:lnSpc>
                <a:spcPct val="110000"/>
              </a:lnSpc>
            </a:pPr>
            <a:r>
              <a:rPr lang="en-US" altLang="en-US" sz="2000" dirty="0"/>
              <a:t>Distinct features (OLTP vs. </a:t>
            </a:r>
            <a:r>
              <a:rPr lang="en-US" altLang="en-US" sz="2000" dirty="0">
                <a:highlight>
                  <a:srgbClr val="FFFF00"/>
                </a:highlight>
              </a:rPr>
              <a:t>OLAP</a:t>
            </a:r>
            <a:r>
              <a:rPr lang="en-US" altLang="en-US" sz="2000" dirty="0"/>
              <a:t>):</a:t>
            </a:r>
          </a:p>
          <a:p>
            <a:pPr lvl="1" eaLnBrk="1" hangingPunct="1">
              <a:lnSpc>
                <a:spcPct val="110000"/>
              </a:lnSpc>
            </a:pPr>
            <a:r>
              <a:rPr lang="en-US" altLang="en-US" sz="2000" dirty="0"/>
              <a:t>User and system orientation: customer vs. </a:t>
            </a:r>
            <a:r>
              <a:rPr lang="en-US" altLang="en-US" sz="2000" dirty="0">
                <a:highlight>
                  <a:srgbClr val="FFFF00"/>
                </a:highlight>
              </a:rPr>
              <a:t>market</a:t>
            </a:r>
          </a:p>
          <a:p>
            <a:pPr lvl="1" eaLnBrk="1" hangingPunct="1">
              <a:lnSpc>
                <a:spcPct val="110000"/>
              </a:lnSpc>
            </a:pPr>
            <a:r>
              <a:rPr lang="en-US" altLang="en-US" sz="2000" dirty="0"/>
              <a:t>Data contents: current, detailed vs. </a:t>
            </a:r>
            <a:r>
              <a:rPr lang="en-US" altLang="en-US" sz="2000" dirty="0">
                <a:highlight>
                  <a:srgbClr val="FFFF00"/>
                </a:highlight>
              </a:rPr>
              <a:t>historical, consolidated</a:t>
            </a:r>
          </a:p>
          <a:p>
            <a:pPr lvl="1" eaLnBrk="1" hangingPunct="1">
              <a:lnSpc>
                <a:spcPct val="110000"/>
              </a:lnSpc>
            </a:pPr>
            <a:r>
              <a:rPr lang="en-US" altLang="en-US" sz="2000" dirty="0"/>
              <a:t>Database design: ER + application vs. </a:t>
            </a:r>
            <a:r>
              <a:rPr lang="en-US" altLang="en-US" sz="2000" dirty="0">
                <a:highlight>
                  <a:srgbClr val="FFFF00"/>
                </a:highlight>
              </a:rPr>
              <a:t>star schema + subject</a:t>
            </a:r>
          </a:p>
          <a:p>
            <a:pPr lvl="1" eaLnBrk="1" hangingPunct="1">
              <a:lnSpc>
                <a:spcPct val="110000"/>
              </a:lnSpc>
            </a:pPr>
            <a:r>
              <a:rPr lang="en-US" altLang="en-US" sz="2000" dirty="0"/>
              <a:t>View: current, local vs. evolutionary, </a:t>
            </a:r>
            <a:r>
              <a:rPr lang="en-US" altLang="en-US" sz="2000" dirty="0">
                <a:highlight>
                  <a:srgbClr val="FFFF00"/>
                </a:highlight>
              </a:rPr>
              <a:t>integrated</a:t>
            </a:r>
          </a:p>
          <a:p>
            <a:pPr lvl="1" eaLnBrk="1" hangingPunct="1">
              <a:lnSpc>
                <a:spcPct val="110000"/>
              </a:lnSpc>
            </a:pPr>
            <a:r>
              <a:rPr lang="en-US" altLang="en-US" sz="2000" dirty="0"/>
              <a:t>Access patterns: update vs. read-only but </a:t>
            </a:r>
            <a:r>
              <a:rPr lang="en-US" altLang="en-US" sz="2000" dirty="0">
                <a:highlight>
                  <a:srgbClr val="FFFF00"/>
                </a:highlight>
              </a:rPr>
              <a:t>complex queries</a:t>
            </a:r>
          </a:p>
        </p:txBody>
      </p:sp>
    </p:spTree>
    <p:extLst>
      <p:ext uri="{BB962C8B-B14F-4D97-AF65-F5344CB8AC3E}">
        <p14:creationId xmlns:p14="http://schemas.microsoft.com/office/powerpoint/2010/main" val="351004952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4210031-CC0C-BF03-8FB8-0D56DD1699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D2323C-E0FF-4B4F-BCF2-F54C9AFCED74}" type="slidenum">
              <a:rPr lang="en-US" altLang="en-US" sz="1200"/>
              <a:pPr/>
              <a:t>12</a:t>
            </a:fld>
            <a:endParaRPr lang="en-US" altLang="en-US" sz="1200"/>
          </a:p>
        </p:txBody>
      </p:sp>
      <p:sp>
        <p:nvSpPr>
          <p:cNvPr id="14338" name="Rectangle 2">
            <a:extLst>
              <a:ext uri="{FF2B5EF4-FFF2-40B4-BE49-F238E27FC236}">
                <a16:creationId xmlns:a16="http://schemas.microsoft.com/office/drawing/2014/main" id="{D4F050AC-84D6-74EF-8AEE-0DE0B8D64813}"/>
              </a:ext>
            </a:extLst>
          </p:cNvPr>
          <p:cNvSpPr>
            <a:spLocks noGrp="1" noChangeArrowheads="1"/>
          </p:cNvSpPr>
          <p:nvPr>
            <p:ph type="title"/>
          </p:nvPr>
        </p:nvSpPr>
        <p:spPr>
          <a:noFill/>
        </p:spPr>
        <p:txBody>
          <a:bodyPr lIns="92075" tIns="46038" rIns="92075" bIns="46038"/>
          <a:lstStyle/>
          <a:p>
            <a:pPr eaLnBrk="1" hangingPunct="1"/>
            <a:r>
              <a:rPr lang="en-US" altLang="en-US"/>
              <a:t>OLTP vs. OLAP</a:t>
            </a:r>
          </a:p>
        </p:txBody>
      </p:sp>
      <p:graphicFrame>
        <p:nvGraphicFramePr>
          <p:cNvPr id="14339" name="Object 3">
            <a:extLst>
              <a:ext uri="{FF2B5EF4-FFF2-40B4-BE49-F238E27FC236}">
                <a16:creationId xmlns:a16="http://schemas.microsoft.com/office/drawing/2014/main" id="{0887C4EC-F54D-568D-BBBB-74D09B66FDBB}"/>
              </a:ext>
            </a:extLst>
          </p:cNvPr>
          <p:cNvGraphicFramePr>
            <a:graphicFrameLocks noGrp="1"/>
          </p:cNvGraphicFramePr>
          <p:nvPr>
            <p:ph type="tbl" idx="1"/>
            <p:extLst>
              <p:ext uri="{D42A27DB-BD31-4B8C-83A1-F6EECF244321}">
                <p14:modId xmlns:p14="http://schemas.microsoft.com/office/powerpoint/2010/main" val="1904722529"/>
              </p:ext>
            </p:extLst>
          </p:nvPr>
        </p:nvGraphicFramePr>
        <p:xfrm>
          <a:off x="636588" y="1676400"/>
          <a:ext cx="7945437" cy="4876800"/>
        </p:xfrm>
        <a:graphic>
          <a:graphicData uri="http://schemas.openxmlformats.org/presentationml/2006/ole">
            <mc:AlternateContent xmlns:mc="http://schemas.openxmlformats.org/markup-compatibility/2006">
              <mc:Choice xmlns:v="urn:schemas-microsoft-com:vml" Requires="v">
                <p:oleObj name="Document" r:id="rId2" imgW="10718800" imgH="6578600" progId="Word.Document.8">
                  <p:embed/>
                </p:oleObj>
              </mc:Choice>
              <mc:Fallback>
                <p:oleObj name="Document" r:id="rId2" imgW="10718800" imgH="6578600" progId="Word.Documen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676400"/>
                        <a:ext cx="794543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4">
            <a:extLst>
              <a:ext uri="{FF2B5EF4-FFF2-40B4-BE49-F238E27FC236}">
                <a16:creationId xmlns:a16="http://schemas.microsoft.com/office/drawing/2014/main" id="{0DCD597C-56D8-69D2-CA01-89F988B8BF5A}"/>
              </a:ext>
            </a:extLst>
          </p:cNvPr>
          <p:cNvSpPr>
            <a:spLocks noChangeShapeType="1"/>
          </p:cNvSpPr>
          <p:nvPr/>
        </p:nvSpPr>
        <p:spPr bwMode="auto">
          <a:xfrm flipH="1">
            <a:off x="838200" y="1676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a:extLst>
              <a:ext uri="{FF2B5EF4-FFF2-40B4-BE49-F238E27FC236}">
                <a16:creationId xmlns:a16="http://schemas.microsoft.com/office/drawing/2014/main" id="{BC86E160-DD08-F6C6-EF6F-E66B547DB6C5}"/>
              </a:ext>
            </a:extLst>
          </p:cNvPr>
          <p:cNvSpPr>
            <a:spLocks noChangeShapeType="1"/>
          </p:cNvSpPr>
          <p:nvPr/>
        </p:nvSpPr>
        <p:spPr bwMode="auto">
          <a:xfrm flipH="1">
            <a:off x="685800" y="6400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a:extLst>
              <a:ext uri="{FF2B5EF4-FFF2-40B4-BE49-F238E27FC236}">
                <a16:creationId xmlns:a16="http://schemas.microsoft.com/office/drawing/2014/main" id="{91DAD74E-202C-7B58-974F-64A01558EF9E}"/>
              </a:ext>
            </a:extLst>
          </p:cNvPr>
          <p:cNvSpPr>
            <a:spLocks noChangeShapeType="1"/>
          </p:cNvSpPr>
          <p:nvPr/>
        </p:nvSpPr>
        <p:spPr bwMode="auto">
          <a:xfrm>
            <a:off x="8610600" y="16764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B2CC8075-4459-F088-599C-21BA7B8161CF}"/>
              </a:ext>
            </a:extLst>
          </p:cNvPr>
          <p:cNvSpPr>
            <a:spLocks noChangeShapeType="1"/>
          </p:cNvSpPr>
          <p:nvPr/>
        </p:nvSpPr>
        <p:spPr bwMode="auto">
          <a:xfrm>
            <a:off x="685800" y="16764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E0269EA3-210A-F110-9C4A-7BCD3028EB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13</a:t>
            </a:fld>
            <a:endParaRPr lang="en-US" altLang="en-US" sz="1200"/>
          </a:p>
        </p:txBody>
      </p:sp>
      <p:sp>
        <p:nvSpPr>
          <p:cNvPr id="15362" name="Rectangle 2">
            <a:extLst>
              <a:ext uri="{FF2B5EF4-FFF2-40B4-BE49-F238E27FC236}">
                <a16:creationId xmlns:a16="http://schemas.microsoft.com/office/drawing/2014/main" id="{0893AFDB-0097-3705-7E70-B0BE56A7EF49}"/>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dirty="0"/>
              <a:t>Why Separate Data Warehouse?</a:t>
            </a:r>
          </a:p>
        </p:txBody>
      </p:sp>
      <p:sp>
        <p:nvSpPr>
          <p:cNvPr id="15363" name="Rectangle 3">
            <a:extLst>
              <a:ext uri="{FF2B5EF4-FFF2-40B4-BE49-F238E27FC236}">
                <a16:creationId xmlns:a16="http://schemas.microsoft.com/office/drawing/2014/main" id="{106E4EDE-05A2-9182-D607-D81481FD338C}"/>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sz="3200" dirty="0"/>
              <a:t>High performance for both systems</a:t>
            </a:r>
          </a:p>
          <a:p>
            <a:pPr lvl="1" eaLnBrk="1" hangingPunct="1">
              <a:lnSpc>
                <a:spcPct val="90000"/>
              </a:lnSpc>
            </a:pPr>
            <a:r>
              <a:rPr lang="en-US" altLang="en-US" sz="3200" dirty="0"/>
              <a:t>DBMS— tuned for OLTP: access methods, indexing, concurrency control, recovery</a:t>
            </a:r>
          </a:p>
          <a:p>
            <a:pPr lvl="1" eaLnBrk="1" hangingPunct="1">
              <a:lnSpc>
                <a:spcPct val="90000"/>
              </a:lnSpc>
            </a:pPr>
            <a:r>
              <a:rPr lang="en-US" altLang="en-US" sz="3200" dirty="0"/>
              <a:t>Warehouse—tuned for OLAP: complex OLAP queries, multidimensional view, consolidation.</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EFA1A-809E-1E58-9879-718467DBD844}"/>
            </a:ext>
          </a:extLst>
        </p:cNvPr>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8CADDE3-8060-8C6C-E286-8FCBE1FC66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14</a:t>
            </a:fld>
            <a:endParaRPr lang="en-US" altLang="en-US" sz="1200"/>
          </a:p>
        </p:txBody>
      </p:sp>
      <p:sp>
        <p:nvSpPr>
          <p:cNvPr id="15362" name="Rectangle 2">
            <a:extLst>
              <a:ext uri="{FF2B5EF4-FFF2-40B4-BE49-F238E27FC236}">
                <a16:creationId xmlns:a16="http://schemas.microsoft.com/office/drawing/2014/main" id="{A138C1DB-DA9C-0902-141F-DA4654329140}"/>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dirty="0"/>
              <a:t>Why Separate Data Warehouse?</a:t>
            </a:r>
          </a:p>
        </p:txBody>
      </p:sp>
      <p:sp>
        <p:nvSpPr>
          <p:cNvPr id="15363" name="Rectangle 3">
            <a:extLst>
              <a:ext uri="{FF2B5EF4-FFF2-40B4-BE49-F238E27FC236}">
                <a16:creationId xmlns:a16="http://schemas.microsoft.com/office/drawing/2014/main" id="{3D0E1935-0040-1A24-3F90-FC319546D0CB}"/>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dirty="0"/>
              <a:t>Different functions and different data:</a:t>
            </a:r>
          </a:p>
          <a:p>
            <a:pPr lvl="1" eaLnBrk="1" hangingPunct="1">
              <a:lnSpc>
                <a:spcPct val="90000"/>
              </a:lnSpc>
            </a:pPr>
            <a:r>
              <a:rPr lang="en-US" altLang="en-US" u="sng" dirty="0">
                <a:solidFill>
                  <a:schemeClr val="hlink"/>
                </a:solidFill>
              </a:rPr>
              <a:t>missing data</a:t>
            </a:r>
            <a:r>
              <a:rPr lang="en-US" altLang="en-US" dirty="0"/>
              <a:t>: Decision support requires historical data which operational DBs do not typically maintain</a:t>
            </a:r>
          </a:p>
          <a:p>
            <a:pPr lvl="1" eaLnBrk="1" hangingPunct="1">
              <a:lnSpc>
                <a:spcPct val="90000"/>
              </a:lnSpc>
            </a:pPr>
            <a:r>
              <a:rPr lang="en-US" altLang="en-US" u="sng" dirty="0">
                <a:solidFill>
                  <a:schemeClr val="hlink"/>
                </a:solidFill>
              </a:rPr>
              <a:t>data consolidation</a:t>
            </a:r>
            <a:r>
              <a:rPr lang="en-US" altLang="en-US" dirty="0"/>
              <a:t>:  DS requires consolidation (aggregation, summarization) of data from heterogeneous sources</a:t>
            </a:r>
          </a:p>
          <a:p>
            <a:pPr lvl="1" eaLnBrk="1" hangingPunct="1">
              <a:lnSpc>
                <a:spcPct val="90000"/>
              </a:lnSpc>
            </a:pPr>
            <a:r>
              <a:rPr lang="en-US" altLang="en-US" u="sng" dirty="0">
                <a:solidFill>
                  <a:schemeClr val="hlink"/>
                </a:solidFill>
              </a:rPr>
              <a:t>data quality</a:t>
            </a:r>
            <a:r>
              <a:rPr lang="en-US" altLang="en-US" dirty="0"/>
              <a:t>: different sources typically use inconsistent data representations, codes and formats which have to be reconciled</a:t>
            </a:r>
          </a:p>
        </p:txBody>
      </p:sp>
    </p:spTree>
    <p:extLst>
      <p:ext uri="{BB962C8B-B14F-4D97-AF65-F5344CB8AC3E}">
        <p14:creationId xmlns:p14="http://schemas.microsoft.com/office/powerpoint/2010/main" val="2933932368"/>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95D7B8EF-EB24-3D5F-2E39-1F6ADCF4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91E0583-A194-124E-9A4E-125DA2C316DE}" type="slidenum">
              <a:rPr lang="en-US" altLang="en-US" sz="1200"/>
              <a:pPr/>
              <a:t>15</a:t>
            </a:fld>
            <a:endParaRPr lang="en-US" altLang="en-US" sz="1200"/>
          </a:p>
        </p:txBody>
      </p:sp>
      <p:sp>
        <p:nvSpPr>
          <p:cNvPr id="16386" name="Rectangle 2">
            <a:extLst>
              <a:ext uri="{FF2B5EF4-FFF2-40B4-BE49-F238E27FC236}">
                <a16:creationId xmlns:a16="http://schemas.microsoft.com/office/drawing/2014/main" id="{2231B8F6-BBC8-174E-4345-60E63884057D}"/>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16387" name="Rectangle 3">
            <a:extLst>
              <a:ext uri="{FF2B5EF4-FFF2-40B4-BE49-F238E27FC236}">
                <a16:creationId xmlns:a16="http://schemas.microsoft.com/office/drawing/2014/main" id="{B5A5B173-C759-FD45-76F4-025D2B1F086F}"/>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solidFill>
                  <a:schemeClr val="hlink"/>
                </a:solidFill>
              </a:rPr>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16</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a:t>From Tables and Spreadsheets to Data Cubes</a:t>
            </a:r>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62000" y="1828800"/>
            <a:ext cx="8153400" cy="4629150"/>
          </a:xfrm>
          <a:noFill/>
        </p:spPr>
        <p:txBody>
          <a:bodyPr lIns="92075" tIns="46038" rIns="92075" bIns="46038"/>
          <a:lstStyle/>
          <a:p>
            <a:pPr eaLnBrk="1" hangingPunct="1">
              <a:lnSpc>
                <a:spcPct val="120000"/>
              </a:lnSpc>
            </a:pPr>
            <a:r>
              <a:rPr lang="en-US" altLang="en-US" sz="2000"/>
              <a:t>A data warehouse is based on a </a:t>
            </a:r>
            <a:r>
              <a:rPr lang="en-US" altLang="en-US" sz="2000">
                <a:solidFill>
                  <a:schemeClr val="hlink"/>
                </a:solidFill>
              </a:rPr>
              <a:t>multidimensional data model</a:t>
            </a:r>
            <a:r>
              <a:rPr lang="en-US" altLang="en-US" sz="2000"/>
              <a:t> which views data in the form of a data cube</a:t>
            </a:r>
          </a:p>
          <a:p>
            <a:pPr eaLnBrk="1" hangingPunct="1">
              <a:lnSpc>
                <a:spcPct val="120000"/>
              </a:lnSpc>
            </a:pPr>
            <a:r>
              <a:rPr lang="en-US" altLang="en-US" sz="2000"/>
              <a:t>A data cube, such as </a:t>
            </a:r>
            <a:r>
              <a:rPr lang="en-US" altLang="en-US" sz="2000">
                <a:solidFill>
                  <a:schemeClr val="folHlink"/>
                </a:solidFill>
              </a:rPr>
              <a:t>sales</a:t>
            </a:r>
            <a:r>
              <a:rPr lang="en-US" altLang="en-US" sz="2000"/>
              <a:t>, allows data to be modeled and viewed in multiple dimensions</a:t>
            </a:r>
          </a:p>
          <a:p>
            <a:pPr lvl="1" eaLnBrk="1" hangingPunct="1">
              <a:lnSpc>
                <a:spcPct val="120000"/>
              </a:lnSpc>
            </a:pPr>
            <a:r>
              <a:rPr lang="en-US" altLang="en-US" sz="2000"/>
              <a:t>Dimension tables, such as </a:t>
            </a:r>
            <a:r>
              <a:rPr lang="en-US" altLang="en-US" sz="2000">
                <a:solidFill>
                  <a:schemeClr val="folHlink"/>
                </a:solidFill>
              </a:rPr>
              <a:t>item (item_name, brand, type), </a:t>
            </a:r>
            <a:r>
              <a:rPr lang="en-US" altLang="en-US" sz="2000"/>
              <a:t>or</a:t>
            </a:r>
            <a:r>
              <a:rPr lang="en-US" altLang="en-US" sz="2000">
                <a:solidFill>
                  <a:schemeClr val="folHlink"/>
                </a:solidFill>
              </a:rPr>
              <a:t> time(day, week, month, quarter, year) </a:t>
            </a:r>
          </a:p>
          <a:p>
            <a:pPr lvl="1" eaLnBrk="1" hangingPunct="1">
              <a:lnSpc>
                <a:spcPct val="120000"/>
              </a:lnSpc>
            </a:pPr>
            <a:r>
              <a:rPr lang="en-US" altLang="en-US" sz="2000"/>
              <a:t>Fact table contains measures (such as </a:t>
            </a:r>
            <a:r>
              <a:rPr lang="en-US" altLang="en-US" sz="2000">
                <a:solidFill>
                  <a:schemeClr val="folHlink"/>
                </a:solidFill>
              </a:rPr>
              <a:t>dollars_sold</a:t>
            </a:r>
            <a:r>
              <a:rPr lang="en-US" altLang="en-US" sz="2000"/>
              <a:t>) and keys to each of the related dimension tables</a:t>
            </a:r>
          </a:p>
          <a:p>
            <a:pPr eaLnBrk="1" hangingPunct="1">
              <a:lnSpc>
                <a:spcPct val="120000"/>
              </a:lnSpc>
            </a:pPr>
            <a:r>
              <a:rPr lang="en-US" altLang="en-US" sz="2000"/>
              <a:t>In data warehousing literature, an n-D base cube is called a </a:t>
            </a:r>
            <a:r>
              <a:rPr lang="en-US" altLang="en-US" sz="2000">
                <a:solidFill>
                  <a:schemeClr val="hlink"/>
                </a:solidFill>
              </a:rPr>
              <a:t>base cuboid</a:t>
            </a:r>
            <a:r>
              <a:rPr lang="en-US" altLang="en-US" sz="2000"/>
              <a:t>. The topmost 0-D cuboid, which holds the highest-level of summarization, is called the </a:t>
            </a:r>
            <a:r>
              <a:rPr lang="en-US" altLang="en-US" sz="2000">
                <a:solidFill>
                  <a:schemeClr val="hlink"/>
                </a:solidFill>
              </a:rPr>
              <a:t>apex cuboid</a:t>
            </a:r>
            <a:r>
              <a:rPr lang="en-US" altLang="en-US" sz="2000"/>
              <a:t>.  The lattice of cuboids forms a </a:t>
            </a:r>
            <a:r>
              <a:rPr lang="en-US" altLang="en-US" sz="2000">
                <a:solidFill>
                  <a:schemeClr val="hlink"/>
                </a:solidFill>
              </a:rPr>
              <a:t>data cube.</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17</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sz="3600" dirty="0">
                <a:solidFill>
                  <a:schemeClr val="hlink"/>
                </a:solidFill>
              </a:rPr>
              <a:t>multidimensional data model</a:t>
            </a:r>
            <a:endParaRPr lang="en-US" altLang="en-US" dirty="0"/>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11200" y="2032000"/>
            <a:ext cx="8153400" cy="5086682"/>
          </a:xfrm>
          <a:noFill/>
        </p:spPr>
        <p:txBody>
          <a:bodyPr lIns="92075" tIns="46038" rIns="92075" bIns="46038"/>
          <a:lstStyle/>
          <a:p>
            <a:pPr marL="0" indent="0" eaLnBrk="1" hangingPunct="1">
              <a:lnSpc>
                <a:spcPct val="120000"/>
              </a:lnSpc>
              <a:buNone/>
            </a:pPr>
            <a:endParaRPr lang="en-US" altLang="en-US" sz="2000" dirty="0">
              <a:solidFill>
                <a:schemeClr val="hlink"/>
              </a:solidFill>
            </a:endParaRPr>
          </a:p>
        </p:txBody>
      </p:sp>
      <p:pic>
        <p:nvPicPr>
          <p:cNvPr id="1026" name="Picture 2" descr="Data Warehouse | What is Multi-Dimensional Data Model - javatpoint">
            <a:extLst>
              <a:ext uri="{FF2B5EF4-FFF2-40B4-BE49-F238E27FC236}">
                <a16:creationId xmlns:a16="http://schemas.microsoft.com/office/drawing/2014/main" id="{500882A3-9A2A-547D-89B6-8C3DD965F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447800"/>
            <a:ext cx="6959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58640"/>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27C94063-22A6-CC61-E6CE-5922F922FC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DDDAB16-1FEF-5345-B333-2889187EDA3B}" type="slidenum">
              <a:rPr lang="en-US" altLang="en-US" sz="1200"/>
              <a:pPr/>
              <a:t>18</a:t>
            </a:fld>
            <a:endParaRPr lang="en-US" altLang="en-US" sz="1200"/>
          </a:p>
        </p:txBody>
      </p:sp>
      <p:sp>
        <p:nvSpPr>
          <p:cNvPr id="19458" name="Rectangle 1026">
            <a:extLst>
              <a:ext uri="{FF2B5EF4-FFF2-40B4-BE49-F238E27FC236}">
                <a16:creationId xmlns:a16="http://schemas.microsoft.com/office/drawing/2014/main" id="{66EA7089-E52A-739F-5B7E-F46378C1D75C}"/>
              </a:ext>
            </a:extLst>
          </p:cNvPr>
          <p:cNvSpPr>
            <a:spLocks noGrp="1" noChangeArrowheads="1"/>
          </p:cNvSpPr>
          <p:nvPr>
            <p:ph type="title"/>
          </p:nvPr>
        </p:nvSpPr>
        <p:spPr>
          <a:xfrm>
            <a:off x="1447800" y="381000"/>
            <a:ext cx="5791200" cy="609600"/>
          </a:xfrm>
        </p:spPr>
        <p:txBody>
          <a:bodyPr/>
          <a:lstStyle/>
          <a:p>
            <a:pPr eaLnBrk="1" hangingPunct="1"/>
            <a:r>
              <a:rPr lang="en-US" altLang="zh-CN">
                <a:ea typeface="宋体" panose="02010600030101010101" pitchFamily="2" charset="-122"/>
              </a:rPr>
              <a:t>Cube: A Lattice of Cuboids</a:t>
            </a:r>
          </a:p>
        </p:txBody>
      </p:sp>
      <p:sp>
        <p:nvSpPr>
          <p:cNvPr id="19459" name="AutoShape 1027">
            <a:extLst>
              <a:ext uri="{FF2B5EF4-FFF2-40B4-BE49-F238E27FC236}">
                <a16:creationId xmlns:a16="http://schemas.microsoft.com/office/drawing/2014/main" id="{1071938C-336A-D9E4-4ACC-F2D91EE5F624}"/>
              </a:ext>
            </a:extLst>
          </p:cNvPr>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0" name="AutoShape 1028">
            <a:extLst>
              <a:ext uri="{FF2B5EF4-FFF2-40B4-BE49-F238E27FC236}">
                <a16:creationId xmlns:a16="http://schemas.microsoft.com/office/drawing/2014/main" id="{87D0D260-67A7-BB89-CB74-33A42BEC9302}"/>
              </a:ext>
            </a:extLst>
          </p:cNvPr>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1" name="AutoShape 1029">
            <a:extLst>
              <a:ext uri="{FF2B5EF4-FFF2-40B4-BE49-F238E27FC236}">
                <a16:creationId xmlns:a16="http://schemas.microsoft.com/office/drawing/2014/main" id="{3369C1D5-FE81-B590-0E6C-996E33E5D3E5}"/>
              </a:ext>
            </a:extLst>
          </p:cNvPr>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2" name="AutoShape 1030">
            <a:extLst>
              <a:ext uri="{FF2B5EF4-FFF2-40B4-BE49-F238E27FC236}">
                <a16:creationId xmlns:a16="http://schemas.microsoft.com/office/drawing/2014/main" id="{49A8EA20-241E-8EB3-3C07-773FCD58CC41}"/>
              </a:ext>
            </a:extLst>
          </p:cNvPr>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3" name="AutoShape 1031">
            <a:extLst>
              <a:ext uri="{FF2B5EF4-FFF2-40B4-BE49-F238E27FC236}">
                <a16:creationId xmlns:a16="http://schemas.microsoft.com/office/drawing/2014/main" id="{DF5C3237-2F8F-0658-DB5B-3E29FCDAC05A}"/>
              </a:ext>
            </a:extLst>
          </p:cNvPr>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4" name="AutoShape 1032">
            <a:extLst>
              <a:ext uri="{FF2B5EF4-FFF2-40B4-BE49-F238E27FC236}">
                <a16:creationId xmlns:a16="http://schemas.microsoft.com/office/drawing/2014/main" id="{3D8F6C94-1D70-9BC8-4848-2CA6B7EDC1B7}"/>
              </a:ext>
            </a:extLst>
          </p:cNvPr>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5" name="AutoShape 1033">
            <a:extLst>
              <a:ext uri="{FF2B5EF4-FFF2-40B4-BE49-F238E27FC236}">
                <a16:creationId xmlns:a16="http://schemas.microsoft.com/office/drawing/2014/main" id="{C36F6E55-C841-191B-E811-3E949480915D}"/>
              </a:ext>
            </a:extLst>
          </p:cNvPr>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6" name="AutoShape 1034">
            <a:extLst>
              <a:ext uri="{FF2B5EF4-FFF2-40B4-BE49-F238E27FC236}">
                <a16:creationId xmlns:a16="http://schemas.microsoft.com/office/drawing/2014/main" id="{73424AC1-B3AB-A2EC-C12D-010BBBD5ABF7}"/>
              </a:ext>
            </a:extLst>
          </p:cNvPr>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7" name="AutoShape 1035">
            <a:extLst>
              <a:ext uri="{FF2B5EF4-FFF2-40B4-BE49-F238E27FC236}">
                <a16:creationId xmlns:a16="http://schemas.microsoft.com/office/drawing/2014/main" id="{B51044AA-0FCE-11FA-36CE-8CE6FEFDC406}"/>
              </a:ext>
            </a:extLst>
          </p:cNvPr>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8" name="AutoShape 1036">
            <a:extLst>
              <a:ext uri="{FF2B5EF4-FFF2-40B4-BE49-F238E27FC236}">
                <a16:creationId xmlns:a16="http://schemas.microsoft.com/office/drawing/2014/main" id="{DE8F0F7D-195A-6EFB-9667-08B2D581B14D}"/>
              </a:ext>
            </a:extLst>
          </p:cNvPr>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9" name="AutoShape 1037">
            <a:extLst>
              <a:ext uri="{FF2B5EF4-FFF2-40B4-BE49-F238E27FC236}">
                <a16:creationId xmlns:a16="http://schemas.microsoft.com/office/drawing/2014/main" id="{1F3D9A30-29CC-2B24-39FB-3744C0A415E7}"/>
              </a:ext>
            </a:extLst>
          </p:cNvPr>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0" name="AutoShape 1038">
            <a:extLst>
              <a:ext uri="{FF2B5EF4-FFF2-40B4-BE49-F238E27FC236}">
                <a16:creationId xmlns:a16="http://schemas.microsoft.com/office/drawing/2014/main" id="{C9A27162-B9A0-D6F0-6CC8-2BA99CD0CE18}"/>
              </a:ext>
            </a:extLst>
          </p:cNvPr>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1" name="AutoShape 1039">
            <a:extLst>
              <a:ext uri="{FF2B5EF4-FFF2-40B4-BE49-F238E27FC236}">
                <a16:creationId xmlns:a16="http://schemas.microsoft.com/office/drawing/2014/main" id="{1104E8DC-A313-D9AB-1E23-09C181E82915}"/>
              </a:ext>
            </a:extLst>
          </p:cNvPr>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2" name="AutoShape 1040">
            <a:extLst>
              <a:ext uri="{FF2B5EF4-FFF2-40B4-BE49-F238E27FC236}">
                <a16:creationId xmlns:a16="http://schemas.microsoft.com/office/drawing/2014/main" id="{FA081440-6A25-D369-6D4B-97E36E112F9E}"/>
              </a:ext>
            </a:extLst>
          </p:cNvPr>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3" name="AutoShape 1041">
            <a:extLst>
              <a:ext uri="{FF2B5EF4-FFF2-40B4-BE49-F238E27FC236}">
                <a16:creationId xmlns:a16="http://schemas.microsoft.com/office/drawing/2014/main" id="{39E70B44-075D-01FC-7C2A-C288FEEAD18C}"/>
              </a:ext>
            </a:extLst>
          </p:cNvPr>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4" name="AutoShape 1042">
            <a:extLst>
              <a:ext uri="{FF2B5EF4-FFF2-40B4-BE49-F238E27FC236}">
                <a16:creationId xmlns:a16="http://schemas.microsoft.com/office/drawing/2014/main" id="{74E7C8BE-2B49-878C-9BF9-E5D76A00207D}"/>
              </a:ext>
            </a:extLst>
          </p:cNvPr>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5" name="Text Box 1043">
            <a:extLst>
              <a:ext uri="{FF2B5EF4-FFF2-40B4-BE49-F238E27FC236}">
                <a16:creationId xmlns:a16="http://schemas.microsoft.com/office/drawing/2014/main" id="{A9BEE806-7066-7A10-B508-C8557B1A6325}"/>
              </a:ext>
            </a:extLst>
          </p:cNvPr>
          <p:cNvSpPr txBox="1">
            <a:spLocks noChangeArrowheads="1"/>
          </p:cNvSpPr>
          <p:nvPr/>
        </p:nvSpPr>
        <p:spPr bwMode="auto">
          <a:xfrm>
            <a:off x="2803525" y="1919288"/>
            <a:ext cx="43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19476" name="Text Box 1044">
            <a:extLst>
              <a:ext uri="{FF2B5EF4-FFF2-40B4-BE49-F238E27FC236}">
                <a16:creationId xmlns:a16="http://schemas.microsoft.com/office/drawing/2014/main" id="{2C805C49-E606-7CC4-73CC-74C3B955801C}"/>
              </a:ext>
            </a:extLst>
          </p:cNvPr>
          <p:cNvSpPr txBox="1">
            <a:spLocks noChangeArrowheads="1"/>
          </p:cNvSpPr>
          <p:nvPr/>
        </p:nvSpPr>
        <p:spPr bwMode="auto">
          <a:xfrm>
            <a:off x="1203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time</a:t>
            </a:r>
            <a:endParaRPr lang="en-US" altLang="zh-CN" sz="2400">
              <a:latin typeface="Times New Roman" panose="02020603050405020304" pitchFamily="18" charset="0"/>
              <a:ea typeface="宋体" panose="02010600030101010101" pitchFamily="2" charset="-122"/>
            </a:endParaRPr>
          </a:p>
        </p:txBody>
      </p:sp>
      <p:sp>
        <p:nvSpPr>
          <p:cNvPr id="19477" name="Text Box 1045">
            <a:extLst>
              <a:ext uri="{FF2B5EF4-FFF2-40B4-BE49-F238E27FC236}">
                <a16:creationId xmlns:a16="http://schemas.microsoft.com/office/drawing/2014/main" id="{1246E4A3-05EC-B557-B692-1CB2DF2E5DBA}"/>
              </a:ext>
            </a:extLst>
          </p:cNvPr>
          <p:cNvSpPr txBox="1">
            <a:spLocks noChangeArrowheads="1"/>
          </p:cNvSpPr>
          <p:nvPr/>
        </p:nvSpPr>
        <p:spPr bwMode="auto">
          <a:xfrm>
            <a:off x="2346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item</a:t>
            </a:r>
            <a:endParaRPr lang="en-US" altLang="zh-CN" sz="2400">
              <a:latin typeface="Times New Roman" panose="02020603050405020304" pitchFamily="18" charset="0"/>
              <a:ea typeface="宋体" panose="02010600030101010101" pitchFamily="2" charset="-122"/>
            </a:endParaRPr>
          </a:p>
        </p:txBody>
      </p:sp>
      <p:sp>
        <p:nvSpPr>
          <p:cNvPr id="19478" name="Text Box 1046">
            <a:extLst>
              <a:ext uri="{FF2B5EF4-FFF2-40B4-BE49-F238E27FC236}">
                <a16:creationId xmlns:a16="http://schemas.microsoft.com/office/drawing/2014/main" id="{8DB97BEF-1802-9FE2-1293-58B0BA6B32D5}"/>
              </a:ext>
            </a:extLst>
          </p:cNvPr>
          <p:cNvSpPr txBox="1">
            <a:spLocks noChangeArrowheads="1"/>
          </p:cNvSpPr>
          <p:nvPr/>
        </p:nvSpPr>
        <p:spPr bwMode="auto">
          <a:xfrm>
            <a:off x="3489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location</a:t>
            </a:r>
            <a:endParaRPr lang="en-US" altLang="zh-CN" sz="2400">
              <a:latin typeface="Times New Roman" panose="02020603050405020304" pitchFamily="18" charset="0"/>
              <a:ea typeface="宋体" panose="02010600030101010101" pitchFamily="2" charset="-122"/>
            </a:endParaRPr>
          </a:p>
        </p:txBody>
      </p:sp>
      <p:sp>
        <p:nvSpPr>
          <p:cNvPr id="19479" name="Text Box 1047">
            <a:extLst>
              <a:ext uri="{FF2B5EF4-FFF2-40B4-BE49-F238E27FC236}">
                <a16:creationId xmlns:a16="http://schemas.microsoft.com/office/drawing/2014/main" id="{6E5A1708-359F-A80B-454E-CFC8E2C44C1B}"/>
              </a:ext>
            </a:extLst>
          </p:cNvPr>
          <p:cNvSpPr txBox="1">
            <a:spLocks noChangeArrowheads="1"/>
          </p:cNvSpPr>
          <p:nvPr/>
        </p:nvSpPr>
        <p:spPr bwMode="auto">
          <a:xfrm>
            <a:off x="4632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supplier</a:t>
            </a:r>
            <a:endParaRPr lang="en-US" altLang="zh-CN" sz="2400">
              <a:latin typeface="Times New Roman" panose="02020603050405020304" pitchFamily="18" charset="0"/>
              <a:ea typeface="宋体" panose="02010600030101010101" pitchFamily="2" charset="-122"/>
            </a:endParaRPr>
          </a:p>
        </p:txBody>
      </p:sp>
      <p:sp>
        <p:nvSpPr>
          <p:cNvPr id="19480" name="Line 1048">
            <a:extLst>
              <a:ext uri="{FF2B5EF4-FFF2-40B4-BE49-F238E27FC236}">
                <a16:creationId xmlns:a16="http://schemas.microsoft.com/office/drawing/2014/main" id="{4E21B27A-458E-0163-3EA8-DDED4B7DA6CB}"/>
              </a:ext>
            </a:extLst>
          </p:cNvPr>
          <p:cNvSpPr>
            <a:spLocks noChangeShapeType="1"/>
          </p:cNvSpPr>
          <p:nvPr/>
        </p:nvSpPr>
        <p:spPr bwMode="auto">
          <a:xfrm flipH="1">
            <a:off x="1371600" y="23622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49">
            <a:extLst>
              <a:ext uri="{FF2B5EF4-FFF2-40B4-BE49-F238E27FC236}">
                <a16:creationId xmlns:a16="http://schemas.microsoft.com/office/drawing/2014/main" id="{3F310FC6-3CC7-AFA3-46FB-C80F1EA46C44}"/>
              </a:ext>
            </a:extLst>
          </p:cNvPr>
          <p:cNvSpPr>
            <a:spLocks noChangeShapeType="1"/>
          </p:cNvSpPr>
          <p:nvPr/>
        </p:nvSpPr>
        <p:spPr bwMode="auto">
          <a:xfrm flipH="1">
            <a:off x="2590800" y="23622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50">
            <a:extLst>
              <a:ext uri="{FF2B5EF4-FFF2-40B4-BE49-F238E27FC236}">
                <a16:creationId xmlns:a16="http://schemas.microsoft.com/office/drawing/2014/main" id="{25065272-1E18-5778-CC67-4E7DAA98D93E}"/>
              </a:ext>
            </a:extLst>
          </p:cNvPr>
          <p:cNvSpPr>
            <a:spLocks noChangeShapeType="1"/>
          </p:cNvSpPr>
          <p:nvPr/>
        </p:nvSpPr>
        <p:spPr bwMode="auto">
          <a:xfrm>
            <a:off x="3048000" y="2362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1051">
            <a:extLst>
              <a:ext uri="{FF2B5EF4-FFF2-40B4-BE49-F238E27FC236}">
                <a16:creationId xmlns:a16="http://schemas.microsoft.com/office/drawing/2014/main" id="{9F3BDD27-F09F-69B7-DE10-2EBD2223D0A1}"/>
              </a:ext>
            </a:extLst>
          </p:cNvPr>
          <p:cNvSpPr>
            <a:spLocks noChangeShapeType="1"/>
          </p:cNvSpPr>
          <p:nvPr/>
        </p:nvSpPr>
        <p:spPr bwMode="auto">
          <a:xfrm>
            <a:off x="3048000" y="2362200"/>
            <a:ext cx="1676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1052">
            <a:extLst>
              <a:ext uri="{FF2B5EF4-FFF2-40B4-BE49-F238E27FC236}">
                <a16:creationId xmlns:a16="http://schemas.microsoft.com/office/drawing/2014/main" id="{384B7AE0-A7DE-0C6B-910A-49DF3B3A9363}"/>
              </a:ext>
            </a:extLst>
          </p:cNvPr>
          <p:cNvSpPr>
            <a:spLocks noChangeShapeType="1"/>
          </p:cNvSpPr>
          <p:nvPr/>
        </p:nvSpPr>
        <p:spPr bwMode="auto">
          <a:xfrm flipH="1">
            <a:off x="685800" y="3200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1053">
            <a:extLst>
              <a:ext uri="{FF2B5EF4-FFF2-40B4-BE49-F238E27FC236}">
                <a16:creationId xmlns:a16="http://schemas.microsoft.com/office/drawing/2014/main" id="{D65A226A-FDD7-F5E4-7A13-47F6BA197F7D}"/>
              </a:ext>
            </a:extLst>
          </p:cNvPr>
          <p:cNvSpPr>
            <a:spLocks noChangeShapeType="1"/>
          </p:cNvSpPr>
          <p:nvPr/>
        </p:nvSpPr>
        <p:spPr bwMode="auto">
          <a:xfrm>
            <a:off x="1371600" y="3200400"/>
            <a:ext cx="381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1054">
            <a:extLst>
              <a:ext uri="{FF2B5EF4-FFF2-40B4-BE49-F238E27FC236}">
                <a16:creationId xmlns:a16="http://schemas.microsoft.com/office/drawing/2014/main" id="{D035C591-2CA7-7DF7-5C6F-FD341F61F11D}"/>
              </a:ext>
            </a:extLst>
          </p:cNvPr>
          <p:cNvSpPr>
            <a:spLocks noChangeShapeType="1"/>
          </p:cNvSpPr>
          <p:nvPr/>
        </p:nvSpPr>
        <p:spPr bwMode="auto">
          <a:xfrm>
            <a:off x="1371600" y="3200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1055">
            <a:extLst>
              <a:ext uri="{FF2B5EF4-FFF2-40B4-BE49-F238E27FC236}">
                <a16:creationId xmlns:a16="http://schemas.microsoft.com/office/drawing/2014/main" id="{AB1FEE00-A7CB-7095-1948-1693932B73BE}"/>
              </a:ext>
            </a:extLst>
          </p:cNvPr>
          <p:cNvSpPr>
            <a:spLocks noChangeShapeType="1"/>
          </p:cNvSpPr>
          <p:nvPr/>
        </p:nvSpPr>
        <p:spPr bwMode="auto">
          <a:xfrm flipH="1">
            <a:off x="6858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1056">
            <a:extLst>
              <a:ext uri="{FF2B5EF4-FFF2-40B4-BE49-F238E27FC236}">
                <a16:creationId xmlns:a16="http://schemas.microsoft.com/office/drawing/2014/main" id="{98D61F27-D151-5EF1-035A-5E8FABDCC8E1}"/>
              </a:ext>
            </a:extLst>
          </p:cNvPr>
          <p:cNvSpPr>
            <a:spLocks noChangeShapeType="1"/>
          </p:cNvSpPr>
          <p:nvPr/>
        </p:nvSpPr>
        <p:spPr bwMode="auto">
          <a:xfrm>
            <a:off x="2590800" y="3200400"/>
            <a:ext cx="1295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1057">
            <a:extLst>
              <a:ext uri="{FF2B5EF4-FFF2-40B4-BE49-F238E27FC236}">
                <a16:creationId xmlns:a16="http://schemas.microsoft.com/office/drawing/2014/main" id="{3EDA735F-2AEE-75E6-BDAB-C841D092B01E}"/>
              </a:ext>
            </a:extLst>
          </p:cNvPr>
          <p:cNvSpPr>
            <a:spLocks noChangeShapeType="1"/>
          </p:cNvSpPr>
          <p:nvPr/>
        </p:nvSpPr>
        <p:spPr bwMode="auto">
          <a:xfrm>
            <a:off x="2590800" y="3200400"/>
            <a:ext cx="2209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1058">
            <a:extLst>
              <a:ext uri="{FF2B5EF4-FFF2-40B4-BE49-F238E27FC236}">
                <a16:creationId xmlns:a16="http://schemas.microsoft.com/office/drawing/2014/main" id="{E85A9DBC-C23D-F297-B6BA-571EB8048D01}"/>
              </a:ext>
            </a:extLst>
          </p:cNvPr>
          <p:cNvSpPr>
            <a:spLocks noChangeShapeType="1"/>
          </p:cNvSpPr>
          <p:nvPr/>
        </p:nvSpPr>
        <p:spPr bwMode="auto">
          <a:xfrm>
            <a:off x="3657600" y="32004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1059">
            <a:extLst>
              <a:ext uri="{FF2B5EF4-FFF2-40B4-BE49-F238E27FC236}">
                <a16:creationId xmlns:a16="http://schemas.microsoft.com/office/drawing/2014/main" id="{4CDD1AE0-7DDB-3C6C-6567-AB1A114D6A70}"/>
              </a:ext>
            </a:extLst>
          </p:cNvPr>
          <p:cNvSpPr>
            <a:spLocks noChangeShapeType="1"/>
          </p:cNvSpPr>
          <p:nvPr/>
        </p:nvSpPr>
        <p:spPr bwMode="auto">
          <a:xfrm>
            <a:off x="3657600" y="3200400"/>
            <a:ext cx="2057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1060">
            <a:extLst>
              <a:ext uri="{FF2B5EF4-FFF2-40B4-BE49-F238E27FC236}">
                <a16:creationId xmlns:a16="http://schemas.microsoft.com/office/drawing/2014/main" id="{1C76D635-EC46-C600-5150-9469E076AF1A}"/>
              </a:ext>
            </a:extLst>
          </p:cNvPr>
          <p:cNvSpPr>
            <a:spLocks noChangeShapeType="1"/>
          </p:cNvSpPr>
          <p:nvPr/>
        </p:nvSpPr>
        <p:spPr bwMode="auto">
          <a:xfrm flipH="1">
            <a:off x="17526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1061">
            <a:extLst>
              <a:ext uri="{FF2B5EF4-FFF2-40B4-BE49-F238E27FC236}">
                <a16:creationId xmlns:a16="http://schemas.microsoft.com/office/drawing/2014/main" id="{F31486C7-0A39-82A8-2F70-D27DA1CF6147}"/>
              </a:ext>
            </a:extLst>
          </p:cNvPr>
          <p:cNvSpPr>
            <a:spLocks noChangeShapeType="1"/>
          </p:cNvSpPr>
          <p:nvPr/>
        </p:nvSpPr>
        <p:spPr bwMode="auto">
          <a:xfrm flipH="1">
            <a:off x="2819400" y="3276600"/>
            <a:ext cx="1905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1062">
            <a:extLst>
              <a:ext uri="{FF2B5EF4-FFF2-40B4-BE49-F238E27FC236}">
                <a16:creationId xmlns:a16="http://schemas.microsoft.com/office/drawing/2014/main" id="{FCD8E075-D0AA-5457-D418-07F2B8896D76}"/>
              </a:ext>
            </a:extLst>
          </p:cNvPr>
          <p:cNvSpPr>
            <a:spLocks noChangeShapeType="1"/>
          </p:cNvSpPr>
          <p:nvPr/>
        </p:nvSpPr>
        <p:spPr bwMode="auto">
          <a:xfrm>
            <a:off x="4724400" y="32766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1063">
            <a:extLst>
              <a:ext uri="{FF2B5EF4-FFF2-40B4-BE49-F238E27FC236}">
                <a16:creationId xmlns:a16="http://schemas.microsoft.com/office/drawing/2014/main" id="{1A164710-4620-91EA-B700-FD26A3651992}"/>
              </a:ext>
            </a:extLst>
          </p:cNvPr>
          <p:cNvSpPr>
            <a:spLocks noChangeShapeType="1"/>
          </p:cNvSpPr>
          <p:nvPr/>
        </p:nvSpPr>
        <p:spPr bwMode="auto">
          <a:xfrm>
            <a:off x="4724400" y="32766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1064">
            <a:extLst>
              <a:ext uri="{FF2B5EF4-FFF2-40B4-BE49-F238E27FC236}">
                <a16:creationId xmlns:a16="http://schemas.microsoft.com/office/drawing/2014/main" id="{EF54D405-8A45-3F1A-18CC-83009AC5A6D6}"/>
              </a:ext>
            </a:extLst>
          </p:cNvPr>
          <p:cNvSpPr>
            <a:spLocks noChangeShapeType="1"/>
          </p:cNvSpPr>
          <p:nvPr/>
        </p:nvSpPr>
        <p:spPr bwMode="auto">
          <a:xfrm>
            <a:off x="685800" y="41910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1065">
            <a:extLst>
              <a:ext uri="{FF2B5EF4-FFF2-40B4-BE49-F238E27FC236}">
                <a16:creationId xmlns:a16="http://schemas.microsoft.com/office/drawing/2014/main" id="{C51FE6E2-8849-AFB4-864B-A45ED87D9CC1}"/>
              </a:ext>
            </a:extLst>
          </p:cNvPr>
          <p:cNvSpPr>
            <a:spLocks noChangeShapeType="1"/>
          </p:cNvSpPr>
          <p:nvPr/>
        </p:nvSpPr>
        <p:spPr bwMode="auto">
          <a:xfrm>
            <a:off x="6858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1066">
            <a:extLst>
              <a:ext uri="{FF2B5EF4-FFF2-40B4-BE49-F238E27FC236}">
                <a16:creationId xmlns:a16="http://schemas.microsoft.com/office/drawing/2014/main" id="{82F5A2FA-7EC4-1A2A-3721-CF85B9A5DFF4}"/>
              </a:ext>
            </a:extLst>
          </p:cNvPr>
          <p:cNvSpPr>
            <a:spLocks noChangeShapeType="1"/>
          </p:cNvSpPr>
          <p:nvPr/>
        </p:nvSpPr>
        <p:spPr bwMode="auto">
          <a:xfrm flipH="1">
            <a:off x="1371600" y="4191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1067">
            <a:extLst>
              <a:ext uri="{FF2B5EF4-FFF2-40B4-BE49-F238E27FC236}">
                <a16:creationId xmlns:a16="http://schemas.microsoft.com/office/drawing/2014/main" id="{1EAA4EEF-858F-3B4F-A16D-B27EA104E63A}"/>
              </a:ext>
            </a:extLst>
          </p:cNvPr>
          <p:cNvSpPr>
            <a:spLocks noChangeShapeType="1"/>
          </p:cNvSpPr>
          <p:nvPr/>
        </p:nvSpPr>
        <p:spPr bwMode="auto">
          <a:xfrm>
            <a:off x="17526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1068">
            <a:extLst>
              <a:ext uri="{FF2B5EF4-FFF2-40B4-BE49-F238E27FC236}">
                <a16:creationId xmlns:a16="http://schemas.microsoft.com/office/drawing/2014/main" id="{3C29AC85-6033-B11D-EA48-46239A82E8EC}"/>
              </a:ext>
            </a:extLst>
          </p:cNvPr>
          <p:cNvSpPr>
            <a:spLocks noChangeShapeType="1"/>
          </p:cNvSpPr>
          <p:nvPr/>
        </p:nvSpPr>
        <p:spPr bwMode="auto">
          <a:xfrm flipH="1">
            <a:off x="2362200" y="41910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1069">
            <a:extLst>
              <a:ext uri="{FF2B5EF4-FFF2-40B4-BE49-F238E27FC236}">
                <a16:creationId xmlns:a16="http://schemas.microsoft.com/office/drawing/2014/main" id="{496C5EDB-0E06-38EA-2273-D1AD5CF78354}"/>
              </a:ext>
            </a:extLst>
          </p:cNvPr>
          <p:cNvSpPr>
            <a:spLocks noChangeShapeType="1"/>
          </p:cNvSpPr>
          <p:nvPr/>
        </p:nvSpPr>
        <p:spPr bwMode="auto">
          <a:xfrm>
            <a:off x="28194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1070">
            <a:extLst>
              <a:ext uri="{FF2B5EF4-FFF2-40B4-BE49-F238E27FC236}">
                <a16:creationId xmlns:a16="http://schemas.microsoft.com/office/drawing/2014/main" id="{9238E305-8F97-A294-9048-A0B89F4608EE}"/>
              </a:ext>
            </a:extLst>
          </p:cNvPr>
          <p:cNvSpPr>
            <a:spLocks noChangeShapeType="1"/>
          </p:cNvSpPr>
          <p:nvPr/>
        </p:nvSpPr>
        <p:spPr bwMode="auto">
          <a:xfrm flipH="1">
            <a:off x="1371600" y="4191000"/>
            <a:ext cx="2514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1071">
            <a:extLst>
              <a:ext uri="{FF2B5EF4-FFF2-40B4-BE49-F238E27FC236}">
                <a16:creationId xmlns:a16="http://schemas.microsoft.com/office/drawing/2014/main" id="{508FFF66-BDAD-E7A3-57ED-C74B098069F5}"/>
              </a:ext>
            </a:extLst>
          </p:cNvPr>
          <p:cNvSpPr>
            <a:spLocks noChangeShapeType="1"/>
          </p:cNvSpPr>
          <p:nvPr/>
        </p:nvSpPr>
        <p:spPr bwMode="auto">
          <a:xfrm>
            <a:off x="38862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1072">
            <a:extLst>
              <a:ext uri="{FF2B5EF4-FFF2-40B4-BE49-F238E27FC236}">
                <a16:creationId xmlns:a16="http://schemas.microsoft.com/office/drawing/2014/main" id="{C8F28DB0-84AF-D87F-40F2-4C56D6B83704}"/>
              </a:ext>
            </a:extLst>
          </p:cNvPr>
          <p:cNvSpPr>
            <a:spLocks noChangeShapeType="1"/>
          </p:cNvSpPr>
          <p:nvPr/>
        </p:nvSpPr>
        <p:spPr bwMode="auto">
          <a:xfrm flipH="1">
            <a:off x="2362200" y="4191000"/>
            <a:ext cx="2438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1073">
            <a:extLst>
              <a:ext uri="{FF2B5EF4-FFF2-40B4-BE49-F238E27FC236}">
                <a16:creationId xmlns:a16="http://schemas.microsoft.com/office/drawing/2014/main" id="{E1DDE795-FBCB-1820-24DD-33D77531E519}"/>
              </a:ext>
            </a:extLst>
          </p:cNvPr>
          <p:cNvSpPr>
            <a:spLocks noChangeShapeType="1"/>
          </p:cNvSpPr>
          <p:nvPr/>
        </p:nvSpPr>
        <p:spPr bwMode="auto">
          <a:xfrm flipH="1">
            <a:off x="4495800" y="4191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1074">
            <a:extLst>
              <a:ext uri="{FF2B5EF4-FFF2-40B4-BE49-F238E27FC236}">
                <a16:creationId xmlns:a16="http://schemas.microsoft.com/office/drawing/2014/main" id="{3BCE091A-80CB-F6B8-19BA-05F7FF994B42}"/>
              </a:ext>
            </a:extLst>
          </p:cNvPr>
          <p:cNvSpPr>
            <a:spLocks noChangeShapeType="1"/>
          </p:cNvSpPr>
          <p:nvPr/>
        </p:nvSpPr>
        <p:spPr bwMode="auto">
          <a:xfrm flipH="1">
            <a:off x="4495800" y="4191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1075">
            <a:extLst>
              <a:ext uri="{FF2B5EF4-FFF2-40B4-BE49-F238E27FC236}">
                <a16:creationId xmlns:a16="http://schemas.microsoft.com/office/drawing/2014/main" id="{A3B526E3-A9EA-FE1D-58E3-8863E9EF1BBC}"/>
              </a:ext>
            </a:extLst>
          </p:cNvPr>
          <p:cNvSpPr>
            <a:spLocks noChangeShapeType="1"/>
          </p:cNvSpPr>
          <p:nvPr/>
        </p:nvSpPr>
        <p:spPr bwMode="auto">
          <a:xfrm flipH="1">
            <a:off x="3429000" y="4191000"/>
            <a:ext cx="2286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Line 1076">
            <a:extLst>
              <a:ext uri="{FF2B5EF4-FFF2-40B4-BE49-F238E27FC236}">
                <a16:creationId xmlns:a16="http://schemas.microsoft.com/office/drawing/2014/main" id="{982DC829-9193-036F-1103-40E1F90F4E2F}"/>
              </a:ext>
            </a:extLst>
          </p:cNvPr>
          <p:cNvSpPr>
            <a:spLocks noChangeShapeType="1"/>
          </p:cNvSpPr>
          <p:nvPr/>
        </p:nvSpPr>
        <p:spPr bwMode="auto">
          <a:xfrm>
            <a:off x="1371600" y="5334000"/>
            <a:ext cx="1752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1077">
            <a:extLst>
              <a:ext uri="{FF2B5EF4-FFF2-40B4-BE49-F238E27FC236}">
                <a16:creationId xmlns:a16="http://schemas.microsoft.com/office/drawing/2014/main" id="{B66BBE0D-839C-9189-46C5-97EA685C0F40}"/>
              </a:ext>
            </a:extLst>
          </p:cNvPr>
          <p:cNvSpPr>
            <a:spLocks noChangeShapeType="1"/>
          </p:cNvSpPr>
          <p:nvPr/>
        </p:nvSpPr>
        <p:spPr bwMode="auto">
          <a:xfrm>
            <a:off x="2362200" y="5257800"/>
            <a:ext cx="838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1078">
            <a:extLst>
              <a:ext uri="{FF2B5EF4-FFF2-40B4-BE49-F238E27FC236}">
                <a16:creationId xmlns:a16="http://schemas.microsoft.com/office/drawing/2014/main" id="{3DC6FE66-7A8A-C35D-B30A-143B358CAECC}"/>
              </a:ext>
            </a:extLst>
          </p:cNvPr>
          <p:cNvSpPr>
            <a:spLocks noChangeShapeType="1"/>
          </p:cNvSpPr>
          <p:nvPr/>
        </p:nvSpPr>
        <p:spPr bwMode="auto">
          <a:xfrm flipH="1">
            <a:off x="3200400" y="52578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1" name="Line 1079">
            <a:extLst>
              <a:ext uri="{FF2B5EF4-FFF2-40B4-BE49-F238E27FC236}">
                <a16:creationId xmlns:a16="http://schemas.microsoft.com/office/drawing/2014/main" id="{347D2944-9C22-3A18-9FA4-CCAEE169F8E6}"/>
              </a:ext>
            </a:extLst>
          </p:cNvPr>
          <p:cNvSpPr>
            <a:spLocks noChangeShapeType="1"/>
          </p:cNvSpPr>
          <p:nvPr/>
        </p:nvSpPr>
        <p:spPr bwMode="auto">
          <a:xfrm flipH="1">
            <a:off x="3124200" y="5334000"/>
            <a:ext cx="1371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Text Box 1080">
            <a:extLst>
              <a:ext uri="{FF2B5EF4-FFF2-40B4-BE49-F238E27FC236}">
                <a16:creationId xmlns:a16="http://schemas.microsoft.com/office/drawing/2014/main" id="{AE16ED6A-B107-7F66-8B57-2F150EF69A38}"/>
              </a:ext>
            </a:extLst>
          </p:cNvPr>
          <p:cNvSpPr txBox="1">
            <a:spLocks noChangeArrowheads="1"/>
          </p:cNvSpPr>
          <p:nvPr/>
        </p:nvSpPr>
        <p:spPr bwMode="auto">
          <a:xfrm>
            <a:off x="136525" y="3719513"/>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a:t>
            </a:r>
            <a:endParaRPr lang="en-US" altLang="zh-CN" sz="2400">
              <a:latin typeface="Times New Roman" panose="02020603050405020304" pitchFamily="18" charset="0"/>
              <a:ea typeface="宋体" panose="02010600030101010101" pitchFamily="2" charset="-122"/>
            </a:endParaRPr>
          </a:p>
        </p:txBody>
      </p:sp>
      <p:sp>
        <p:nvSpPr>
          <p:cNvPr id="19513" name="Text Box 1081">
            <a:extLst>
              <a:ext uri="{FF2B5EF4-FFF2-40B4-BE49-F238E27FC236}">
                <a16:creationId xmlns:a16="http://schemas.microsoft.com/office/drawing/2014/main" id="{A60F0957-3C31-623C-2F4E-F940D1BC8798}"/>
              </a:ext>
            </a:extLst>
          </p:cNvPr>
          <p:cNvSpPr txBox="1">
            <a:spLocks noChangeArrowheads="1"/>
          </p:cNvSpPr>
          <p:nvPr/>
        </p:nvSpPr>
        <p:spPr bwMode="auto">
          <a:xfrm>
            <a:off x="12795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time,location</a:t>
            </a:r>
            <a:endParaRPr lang="en-US" altLang="zh-CN" sz="2400">
              <a:latin typeface="Times New Roman" panose="02020603050405020304" pitchFamily="18" charset="0"/>
              <a:ea typeface="宋体" panose="02010600030101010101" pitchFamily="2" charset="-122"/>
            </a:endParaRPr>
          </a:p>
        </p:txBody>
      </p:sp>
      <p:sp>
        <p:nvSpPr>
          <p:cNvPr id="19514" name="Text Box 1082">
            <a:extLst>
              <a:ext uri="{FF2B5EF4-FFF2-40B4-BE49-F238E27FC236}">
                <a16:creationId xmlns:a16="http://schemas.microsoft.com/office/drawing/2014/main" id="{28DA8AFD-4D56-648C-4F25-E51F5200540A}"/>
              </a:ext>
            </a:extLst>
          </p:cNvPr>
          <p:cNvSpPr txBox="1">
            <a:spLocks noChangeArrowheads="1"/>
          </p:cNvSpPr>
          <p:nvPr/>
        </p:nvSpPr>
        <p:spPr bwMode="auto">
          <a:xfrm>
            <a:off x="2270125" y="42529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time,supplier</a:t>
            </a:r>
            <a:endParaRPr lang="en-US" altLang="zh-CN" sz="2400">
              <a:latin typeface="Times New Roman" panose="02020603050405020304" pitchFamily="18" charset="0"/>
              <a:ea typeface="宋体" panose="02010600030101010101" pitchFamily="2" charset="-122"/>
            </a:endParaRPr>
          </a:p>
        </p:txBody>
      </p:sp>
      <p:sp>
        <p:nvSpPr>
          <p:cNvPr id="19515" name="Text Box 1083">
            <a:extLst>
              <a:ext uri="{FF2B5EF4-FFF2-40B4-BE49-F238E27FC236}">
                <a16:creationId xmlns:a16="http://schemas.microsoft.com/office/drawing/2014/main" id="{D756DEC9-413C-97DB-ADB5-A31771A65048}"/>
              </a:ext>
            </a:extLst>
          </p:cNvPr>
          <p:cNvSpPr txBox="1">
            <a:spLocks noChangeArrowheads="1"/>
          </p:cNvSpPr>
          <p:nvPr/>
        </p:nvSpPr>
        <p:spPr bwMode="auto">
          <a:xfrm>
            <a:off x="33369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a:t>
            </a:r>
            <a:endParaRPr lang="en-US" altLang="zh-CN" sz="2400">
              <a:latin typeface="Times New Roman" panose="02020603050405020304" pitchFamily="18" charset="0"/>
              <a:ea typeface="宋体" panose="02010600030101010101" pitchFamily="2" charset="-122"/>
            </a:endParaRPr>
          </a:p>
        </p:txBody>
      </p:sp>
      <p:sp>
        <p:nvSpPr>
          <p:cNvPr id="19516" name="Text Box 1084">
            <a:extLst>
              <a:ext uri="{FF2B5EF4-FFF2-40B4-BE49-F238E27FC236}">
                <a16:creationId xmlns:a16="http://schemas.microsoft.com/office/drawing/2014/main" id="{1A1E9E27-1BEF-B600-432F-47BF4BD4F1FF}"/>
              </a:ext>
            </a:extLst>
          </p:cNvPr>
          <p:cNvSpPr txBox="1">
            <a:spLocks noChangeArrowheads="1"/>
          </p:cNvSpPr>
          <p:nvPr/>
        </p:nvSpPr>
        <p:spPr bwMode="auto">
          <a:xfrm>
            <a:off x="4251325" y="43291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item,supplier</a:t>
            </a:r>
            <a:endParaRPr lang="en-US" altLang="zh-CN" sz="2400">
              <a:latin typeface="Times New Roman" panose="02020603050405020304" pitchFamily="18" charset="0"/>
              <a:ea typeface="宋体" panose="02010600030101010101" pitchFamily="2" charset="-122"/>
            </a:endParaRPr>
          </a:p>
        </p:txBody>
      </p:sp>
      <p:sp>
        <p:nvSpPr>
          <p:cNvPr id="19517" name="Text Box 1085">
            <a:extLst>
              <a:ext uri="{FF2B5EF4-FFF2-40B4-BE49-F238E27FC236}">
                <a16:creationId xmlns:a16="http://schemas.microsoft.com/office/drawing/2014/main" id="{48E9D5E5-694C-945A-A9FC-EBF8AA21B14E}"/>
              </a:ext>
            </a:extLst>
          </p:cNvPr>
          <p:cNvSpPr txBox="1">
            <a:spLocks noChangeArrowheads="1"/>
          </p:cNvSpPr>
          <p:nvPr/>
        </p:nvSpPr>
        <p:spPr bwMode="auto">
          <a:xfrm>
            <a:off x="5394325" y="3719513"/>
            <a:ext cx="163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location,supplier</a:t>
            </a:r>
            <a:endParaRPr lang="en-US" altLang="zh-CN" sz="2400">
              <a:latin typeface="Times New Roman" panose="02020603050405020304" pitchFamily="18" charset="0"/>
              <a:ea typeface="宋体" panose="02010600030101010101" pitchFamily="2" charset="-122"/>
            </a:endParaRPr>
          </a:p>
        </p:txBody>
      </p:sp>
      <p:sp>
        <p:nvSpPr>
          <p:cNvPr id="19518" name="Text Box 1086">
            <a:extLst>
              <a:ext uri="{FF2B5EF4-FFF2-40B4-BE49-F238E27FC236}">
                <a16:creationId xmlns:a16="http://schemas.microsoft.com/office/drawing/2014/main" id="{67B2418A-8ADD-6396-CD22-817BB2E4BCC9}"/>
              </a:ext>
            </a:extLst>
          </p:cNvPr>
          <p:cNvSpPr txBox="1">
            <a:spLocks noChangeArrowheads="1"/>
          </p:cNvSpPr>
          <p:nvPr/>
        </p:nvSpPr>
        <p:spPr bwMode="auto">
          <a:xfrm>
            <a:off x="136525" y="4938713"/>
            <a:ext cx="174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time,item,location</a:t>
            </a:r>
            <a:endParaRPr lang="en-US" altLang="zh-CN" sz="2400">
              <a:latin typeface="Times New Roman" panose="02020603050405020304" pitchFamily="18" charset="0"/>
              <a:ea typeface="宋体" panose="02010600030101010101" pitchFamily="2" charset="-122"/>
            </a:endParaRPr>
          </a:p>
        </p:txBody>
      </p:sp>
      <p:sp>
        <p:nvSpPr>
          <p:cNvPr id="19519" name="Text Box 1087">
            <a:extLst>
              <a:ext uri="{FF2B5EF4-FFF2-40B4-BE49-F238E27FC236}">
                <a16:creationId xmlns:a16="http://schemas.microsoft.com/office/drawing/2014/main" id="{2DC9AA84-9C00-4CD8-3E4A-D709B456A417}"/>
              </a:ext>
            </a:extLst>
          </p:cNvPr>
          <p:cNvSpPr txBox="1">
            <a:spLocks noChangeArrowheads="1"/>
          </p:cNvSpPr>
          <p:nvPr/>
        </p:nvSpPr>
        <p:spPr bwMode="auto">
          <a:xfrm>
            <a:off x="1660525" y="5497513"/>
            <a:ext cx="156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time,item,supplier</a:t>
            </a:r>
            <a:endParaRPr lang="en-US" altLang="zh-CN" sz="2400">
              <a:latin typeface="Times New Roman" panose="02020603050405020304" pitchFamily="18" charset="0"/>
              <a:ea typeface="宋体" panose="02010600030101010101" pitchFamily="2" charset="-122"/>
            </a:endParaRPr>
          </a:p>
        </p:txBody>
      </p:sp>
      <p:sp>
        <p:nvSpPr>
          <p:cNvPr id="19520" name="Text Box 1088">
            <a:extLst>
              <a:ext uri="{FF2B5EF4-FFF2-40B4-BE49-F238E27FC236}">
                <a16:creationId xmlns:a16="http://schemas.microsoft.com/office/drawing/2014/main" id="{1155427C-D5E1-1194-A872-3EDBD2EE1277}"/>
              </a:ext>
            </a:extLst>
          </p:cNvPr>
          <p:cNvSpPr txBox="1">
            <a:spLocks noChangeArrowheads="1"/>
          </p:cNvSpPr>
          <p:nvPr/>
        </p:nvSpPr>
        <p:spPr bwMode="auto">
          <a:xfrm>
            <a:off x="2727325" y="4811713"/>
            <a:ext cx="1831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time,location,supplier</a:t>
            </a:r>
            <a:endParaRPr lang="en-US" altLang="zh-CN" sz="2400">
              <a:latin typeface="Times New Roman" panose="02020603050405020304" pitchFamily="18" charset="0"/>
              <a:ea typeface="宋体" panose="02010600030101010101" pitchFamily="2" charset="-122"/>
            </a:endParaRPr>
          </a:p>
        </p:txBody>
      </p:sp>
      <p:sp>
        <p:nvSpPr>
          <p:cNvPr id="19521" name="Text Box 1090">
            <a:extLst>
              <a:ext uri="{FF2B5EF4-FFF2-40B4-BE49-F238E27FC236}">
                <a16:creationId xmlns:a16="http://schemas.microsoft.com/office/drawing/2014/main" id="{C9D57658-95DF-DD40-EAF6-00691E8915C1}"/>
              </a:ext>
            </a:extLst>
          </p:cNvPr>
          <p:cNvSpPr txBox="1">
            <a:spLocks noChangeArrowheads="1"/>
          </p:cNvSpPr>
          <p:nvPr/>
        </p:nvSpPr>
        <p:spPr bwMode="auto">
          <a:xfrm>
            <a:off x="3946525" y="5472113"/>
            <a:ext cx="207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item,location,supplier</a:t>
            </a:r>
            <a:endParaRPr lang="en-US" altLang="zh-CN" sz="2400">
              <a:latin typeface="Times New Roman" panose="02020603050405020304" pitchFamily="18" charset="0"/>
              <a:ea typeface="宋体" panose="02010600030101010101" pitchFamily="2" charset="-122"/>
            </a:endParaRPr>
          </a:p>
        </p:txBody>
      </p:sp>
      <p:sp>
        <p:nvSpPr>
          <p:cNvPr id="19522" name="Text Box 1091">
            <a:extLst>
              <a:ext uri="{FF2B5EF4-FFF2-40B4-BE49-F238E27FC236}">
                <a16:creationId xmlns:a16="http://schemas.microsoft.com/office/drawing/2014/main" id="{0A5DA1FE-8D65-001D-C4D4-72535C401E35}"/>
              </a:ext>
            </a:extLst>
          </p:cNvPr>
          <p:cNvSpPr txBox="1">
            <a:spLocks noChangeArrowheads="1"/>
          </p:cNvSpPr>
          <p:nvPr/>
        </p:nvSpPr>
        <p:spPr bwMode="auto">
          <a:xfrm>
            <a:off x="1965325" y="6310313"/>
            <a:ext cx="2663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 item, location, supplier</a:t>
            </a:r>
            <a:endParaRPr lang="en-US" altLang="zh-CN" sz="2400">
              <a:latin typeface="Times New Roman" panose="02020603050405020304" pitchFamily="18" charset="0"/>
              <a:ea typeface="宋体" panose="02010600030101010101" pitchFamily="2" charset="-122"/>
            </a:endParaRPr>
          </a:p>
        </p:txBody>
      </p:sp>
      <p:sp>
        <p:nvSpPr>
          <p:cNvPr id="19523" name="Text Box 1092">
            <a:extLst>
              <a:ext uri="{FF2B5EF4-FFF2-40B4-BE49-F238E27FC236}">
                <a16:creationId xmlns:a16="http://schemas.microsoft.com/office/drawing/2014/main" id="{8B9EB42E-F3FE-9C7A-7E13-4DD6FC6F266A}"/>
              </a:ext>
            </a:extLst>
          </p:cNvPr>
          <p:cNvSpPr txBox="1">
            <a:spLocks noChangeArrowheads="1"/>
          </p:cNvSpPr>
          <p:nvPr/>
        </p:nvSpPr>
        <p:spPr bwMode="auto">
          <a:xfrm>
            <a:off x="68580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19524" name="Text Box 1093">
            <a:extLst>
              <a:ext uri="{FF2B5EF4-FFF2-40B4-BE49-F238E27FC236}">
                <a16:creationId xmlns:a16="http://schemas.microsoft.com/office/drawing/2014/main" id="{7A33AFF4-5486-54B3-5D68-F582B922FF28}"/>
              </a:ext>
            </a:extLst>
          </p:cNvPr>
          <p:cNvSpPr txBox="1">
            <a:spLocks noChangeArrowheads="1"/>
          </p:cNvSpPr>
          <p:nvPr/>
        </p:nvSpPr>
        <p:spPr bwMode="auto">
          <a:xfrm>
            <a:off x="6842125" y="29860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5" name="Text Box 1094">
            <a:extLst>
              <a:ext uri="{FF2B5EF4-FFF2-40B4-BE49-F238E27FC236}">
                <a16:creationId xmlns:a16="http://schemas.microsoft.com/office/drawing/2014/main" id="{022F772D-F3A2-BAA4-05DF-82FC4800DDB5}"/>
              </a:ext>
            </a:extLst>
          </p:cNvPr>
          <p:cNvSpPr txBox="1">
            <a:spLocks noChangeArrowheads="1"/>
          </p:cNvSpPr>
          <p:nvPr/>
        </p:nvSpPr>
        <p:spPr bwMode="auto">
          <a:xfrm>
            <a:off x="6842125" y="4052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6" name="Text Box 1095">
            <a:extLst>
              <a:ext uri="{FF2B5EF4-FFF2-40B4-BE49-F238E27FC236}">
                <a16:creationId xmlns:a16="http://schemas.microsoft.com/office/drawing/2014/main" id="{43B882E2-43AB-4CFB-7158-BF5812E93F9F}"/>
              </a:ext>
            </a:extLst>
          </p:cNvPr>
          <p:cNvSpPr txBox="1">
            <a:spLocks noChangeArrowheads="1"/>
          </p:cNvSpPr>
          <p:nvPr/>
        </p:nvSpPr>
        <p:spPr bwMode="auto">
          <a:xfrm>
            <a:off x="6842125" y="49672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7" name="Text Box 1096">
            <a:extLst>
              <a:ext uri="{FF2B5EF4-FFF2-40B4-BE49-F238E27FC236}">
                <a16:creationId xmlns:a16="http://schemas.microsoft.com/office/drawing/2014/main" id="{3BCFD81A-27AA-94E4-3BB8-8539E837836E}"/>
              </a:ext>
            </a:extLst>
          </p:cNvPr>
          <p:cNvSpPr txBox="1">
            <a:spLocks noChangeArrowheads="1"/>
          </p:cNvSpPr>
          <p:nvPr/>
        </p:nvSpPr>
        <p:spPr bwMode="auto">
          <a:xfrm>
            <a:off x="6918325" y="5881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4-</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BA2D40E3-119E-038A-9019-35F3D7AD13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A771C12-AD1A-8A43-AC02-F7A81CD004A0}" type="slidenum">
              <a:rPr lang="en-US" altLang="en-US" sz="1200"/>
              <a:pPr/>
              <a:t>19</a:t>
            </a:fld>
            <a:endParaRPr lang="en-US" altLang="en-US" sz="1200"/>
          </a:p>
        </p:txBody>
      </p:sp>
      <p:sp>
        <p:nvSpPr>
          <p:cNvPr id="21506" name="Rectangle 1026">
            <a:extLst>
              <a:ext uri="{FF2B5EF4-FFF2-40B4-BE49-F238E27FC236}">
                <a16:creationId xmlns:a16="http://schemas.microsoft.com/office/drawing/2014/main" id="{A032C388-5E0F-3998-13D0-BD13B6AF5019}"/>
              </a:ext>
            </a:extLst>
          </p:cNvPr>
          <p:cNvSpPr>
            <a:spLocks noGrp="1" noChangeArrowheads="1"/>
          </p:cNvSpPr>
          <p:nvPr>
            <p:ph type="title"/>
          </p:nvPr>
        </p:nvSpPr>
        <p:spPr>
          <a:xfrm>
            <a:off x="1676400" y="228600"/>
            <a:ext cx="5486400" cy="990600"/>
          </a:xfrm>
          <a:noFill/>
        </p:spPr>
        <p:txBody>
          <a:bodyPr lIns="92075" tIns="46038" rIns="92075" bIns="46038" anchor="ctr"/>
          <a:lstStyle/>
          <a:p>
            <a:pPr eaLnBrk="1" hangingPunct="1"/>
            <a:r>
              <a:rPr lang="en-US" altLang="en-US" dirty="0"/>
              <a:t>Modeling of </a:t>
            </a:r>
            <a:br>
              <a:rPr lang="en-US" altLang="en-US" dirty="0"/>
            </a:br>
            <a:r>
              <a:rPr lang="en-US" altLang="en-US" dirty="0"/>
              <a:t>Data Warehouses</a:t>
            </a:r>
          </a:p>
        </p:txBody>
      </p:sp>
      <p:sp>
        <p:nvSpPr>
          <p:cNvPr id="21507" name="Rectangle 1027">
            <a:extLst>
              <a:ext uri="{FF2B5EF4-FFF2-40B4-BE49-F238E27FC236}">
                <a16:creationId xmlns:a16="http://schemas.microsoft.com/office/drawing/2014/main" id="{3449030A-D992-C445-B4BB-64C2A7DD0F6A}"/>
              </a:ext>
            </a:extLst>
          </p:cNvPr>
          <p:cNvSpPr>
            <a:spLocks noGrp="1" noChangeArrowheads="1"/>
          </p:cNvSpPr>
          <p:nvPr>
            <p:ph type="body" idx="1"/>
          </p:nvPr>
        </p:nvSpPr>
        <p:spPr>
          <a:xfrm>
            <a:off x="533400" y="1600200"/>
            <a:ext cx="8382000" cy="4857750"/>
          </a:xfrm>
          <a:noFill/>
        </p:spPr>
        <p:txBody>
          <a:bodyPr lIns="92075" tIns="46038" rIns="92075" bIns="46038"/>
          <a:lstStyle/>
          <a:p>
            <a:pPr eaLnBrk="1" hangingPunct="1">
              <a:lnSpc>
                <a:spcPct val="130000"/>
              </a:lnSpc>
            </a:pPr>
            <a:r>
              <a:rPr lang="en-US" altLang="en-US" sz="2400" dirty="0"/>
              <a:t>Modeling data warehouses: dimensions &amp; measures</a:t>
            </a:r>
          </a:p>
          <a:p>
            <a:pPr lvl="1" eaLnBrk="1" hangingPunct="1">
              <a:lnSpc>
                <a:spcPct val="130000"/>
              </a:lnSpc>
              <a:spcBef>
                <a:spcPct val="10000"/>
              </a:spcBef>
            </a:pPr>
            <a:r>
              <a:rPr lang="en-US" altLang="en-US" sz="2400" u="sng" dirty="0">
                <a:solidFill>
                  <a:schemeClr val="hlink"/>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30000"/>
              </a:lnSpc>
              <a:spcBef>
                <a:spcPct val="10000"/>
              </a:spcBef>
            </a:pPr>
            <a:r>
              <a:rPr lang="en-US" altLang="en-US" sz="2400" u="sng" dirty="0">
                <a:solidFill>
                  <a:schemeClr val="hlink"/>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30000"/>
              </a:lnSpc>
              <a:spcBef>
                <a:spcPct val="10000"/>
              </a:spcBef>
            </a:pPr>
            <a:r>
              <a:rPr lang="en-US" altLang="en-US" sz="2400" u="sng" dirty="0">
                <a:solidFill>
                  <a:schemeClr val="hlink"/>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chemeClr val="folHlink"/>
                </a:solidFill>
              </a:rPr>
              <a:t>galaxy schema</a:t>
            </a:r>
            <a:r>
              <a:rPr lang="en-US" altLang="en-US" sz="2400" dirty="0"/>
              <a:t> or fact constellation</a:t>
            </a:r>
            <a:r>
              <a:rPr lang="en-US" altLang="en-US" dirty="0"/>
              <a:t> </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2</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Warehouse?</a:t>
            </a:r>
            <a:br>
              <a:rPr lang="en-US" altLang="en-US" dirty="0"/>
            </a:br>
            <a:r>
              <a:rPr lang="en-US" altLang="en-US" sz="3200" dirty="0"/>
              <a:t>Defined in many different ways</a:t>
            </a:r>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eaLnBrk="1" hangingPunct="1">
              <a:lnSpc>
                <a:spcPct val="90000"/>
              </a:lnSpc>
            </a:pPr>
            <a:r>
              <a:rPr lang="en-US" altLang="en-US" sz="2400" dirty="0">
                <a:highlight>
                  <a:srgbClr val="00FF00"/>
                </a:highlight>
              </a:rPr>
              <a:t>A decision support database </a:t>
            </a:r>
            <a:r>
              <a:rPr lang="en-US" altLang="en-US" sz="2400" dirty="0"/>
              <a:t>that is maintained </a:t>
            </a:r>
            <a:r>
              <a:rPr lang="en-US" altLang="en-US" sz="2400" dirty="0">
                <a:solidFill>
                  <a:schemeClr val="hlink"/>
                </a:solidFill>
              </a:rPr>
              <a:t>separately </a:t>
            </a:r>
            <a:r>
              <a:rPr lang="en-US" altLang="en-US" sz="2400" dirty="0"/>
              <a:t>from the organization’s operational database</a:t>
            </a:r>
          </a:p>
          <a:p>
            <a:pPr marL="0" indent="0" eaLnBrk="1" hangingPunct="1">
              <a:lnSpc>
                <a:spcPct val="90000"/>
              </a:lnSpc>
              <a:buNone/>
            </a:pPr>
            <a:endParaRPr lang="en-US" altLang="en-US" sz="2400" dirty="0"/>
          </a:p>
          <a:p>
            <a:pPr eaLnBrk="1" hangingPunct="1">
              <a:lnSpc>
                <a:spcPct val="90000"/>
              </a:lnSpc>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analysis.</a:t>
            </a:r>
          </a:p>
          <a:p>
            <a:pPr marL="457200" lvl="1" indent="0" eaLnBrk="1" hangingPunct="1">
              <a:lnSpc>
                <a:spcPct val="90000"/>
              </a:lnSpc>
              <a:buNone/>
            </a:pPr>
            <a:endParaRPr lang="en-US" altLang="en-US" sz="2400" dirty="0"/>
          </a:p>
          <a:p>
            <a:pPr eaLnBrk="1" hangingPunct="1">
              <a:lnSpc>
                <a:spcPct val="90000"/>
              </a:lnSpc>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C1C5DF9F-8295-97EA-824D-8D637A06B8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516098-33BF-4D43-813F-D88680959A22}" type="slidenum">
              <a:rPr lang="en-US" altLang="en-US" sz="1200"/>
              <a:pPr/>
              <a:t>20</a:t>
            </a:fld>
            <a:endParaRPr lang="en-US" altLang="en-US" sz="1200"/>
          </a:p>
        </p:txBody>
      </p:sp>
      <p:sp>
        <p:nvSpPr>
          <p:cNvPr id="23554" name="Rectangle 2">
            <a:extLst>
              <a:ext uri="{FF2B5EF4-FFF2-40B4-BE49-F238E27FC236}">
                <a16:creationId xmlns:a16="http://schemas.microsoft.com/office/drawing/2014/main" id="{2B31C0AA-F781-4EE7-8DF1-E3D217A9D9AC}"/>
              </a:ext>
            </a:extLst>
          </p:cNvPr>
          <p:cNvSpPr>
            <a:spLocks noGrp="1" noChangeArrowheads="1"/>
          </p:cNvSpPr>
          <p:nvPr>
            <p:ph type="title"/>
          </p:nvPr>
        </p:nvSpPr>
        <p:spPr>
          <a:xfrm>
            <a:off x="1249363" y="782638"/>
            <a:ext cx="7226300" cy="442912"/>
          </a:xfrm>
        </p:spPr>
        <p:txBody>
          <a:bodyPr/>
          <a:lstStyle/>
          <a:p>
            <a:pPr eaLnBrk="1" hangingPunct="1"/>
            <a:r>
              <a:rPr lang="en-US" altLang="en-US"/>
              <a:t>Example of Star Schema</a:t>
            </a:r>
            <a:endParaRPr lang="en-US" altLang="en-US" sz="2800"/>
          </a:p>
        </p:txBody>
      </p:sp>
      <p:sp>
        <p:nvSpPr>
          <p:cNvPr id="23555" name="Rectangle 3">
            <a:extLst>
              <a:ext uri="{FF2B5EF4-FFF2-40B4-BE49-F238E27FC236}">
                <a16:creationId xmlns:a16="http://schemas.microsoft.com/office/drawing/2014/main" id="{2BA5EA26-A695-F8E7-1B55-786E8AE05587}"/>
              </a:ext>
            </a:extLst>
          </p:cNvPr>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endParaRPr lang="en-US" altLang="en-US" sz="2000"/>
          </a:p>
        </p:txBody>
      </p:sp>
      <p:sp>
        <p:nvSpPr>
          <p:cNvPr id="23556" name="Rectangle 5">
            <a:extLst>
              <a:ext uri="{FF2B5EF4-FFF2-40B4-BE49-F238E27FC236}">
                <a16:creationId xmlns:a16="http://schemas.microsoft.com/office/drawing/2014/main" id="{F8E430D7-11DC-AE2A-B23C-F3ABD6751E47}"/>
              </a:ext>
            </a:extLst>
          </p:cNvPr>
          <p:cNvSpPr>
            <a:spLocks noChangeArrowheads="1"/>
          </p:cNvSpPr>
          <p:nvPr/>
        </p:nvSpPr>
        <p:spPr bwMode="auto">
          <a:xfrm>
            <a:off x="3548063" y="3162300"/>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3557" name="Group 6">
            <a:extLst>
              <a:ext uri="{FF2B5EF4-FFF2-40B4-BE49-F238E27FC236}">
                <a16:creationId xmlns:a16="http://schemas.microsoft.com/office/drawing/2014/main" id="{7E115A08-9A60-5509-01FA-E55BDD1EAE4F}"/>
              </a:ext>
            </a:extLst>
          </p:cNvPr>
          <p:cNvGrpSpPr>
            <a:grpSpLocks/>
          </p:cNvGrpSpPr>
          <p:nvPr/>
        </p:nvGrpSpPr>
        <p:grpSpPr bwMode="auto">
          <a:xfrm>
            <a:off x="304800" y="1295400"/>
            <a:ext cx="1819275" cy="2163763"/>
            <a:chOff x="277" y="1164"/>
            <a:chExt cx="1133" cy="1341"/>
          </a:xfrm>
        </p:grpSpPr>
        <p:sp>
          <p:nvSpPr>
            <p:cNvPr id="23589" name="Rectangle 7">
              <a:extLst>
                <a:ext uri="{FF2B5EF4-FFF2-40B4-BE49-F238E27FC236}">
                  <a16:creationId xmlns:a16="http://schemas.microsoft.com/office/drawing/2014/main" id="{278E3E3A-9FD4-AD56-B577-FC54D60144C0}"/>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3590" name="Rectangle 8">
              <a:extLst>
                <a:ext uri="{FF2B5EF4-FFF2-40B4-BE49-F238E27FC236}">
                  <a16:creationId xmlns:a16="http://schemas.microsoft.com/office/drawing/2014/main" id="{7EE605C6-0A8F-0A83-8672-CA0424F862E4}"/>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3558" name="Group 9">
            <a:extLst>
              <a:ext uri="{FF2B5EF4-FFF2-40B4-BE49-F238E27FC236}">
                <a16:creationId xmlns:a16="http://schemas.microsoft.com/office/drawing/2014/main" id="{9F2CE999-69AA-DCD7-33AD-6C0071E43645}"/>
              </a:ext>
            </a:extLst>
          </p:cNvPr>
          <p:cNvGrpSpPr>
            <a:grpSpLocks/>
          </p:cNvGrpSpPr>
          <p:nvPr/>
        </p:nvGrpSpPr>
        <p:grpSpPr bwMode="auto">
          <a:xfrm>
            <a:off x="6604000" y="3867150"/>
            <a:ext cx="1908175" cy="1884363"/>
            <a:chOff x="684" y="2196"/>
            <a:chExt cx="1189" cy="1168"/>
          </a:xfrm>
        </p:grpSpPr>
        <p:sp>
          <p:nvSpPr>
            <p:cNvPr id="23587" name="Rectangle 10">
              <a:extLst>
                <a:ext uri="{FF2B5EF4-FFF2-40B4-BE49-F238E27FC236}">
                  <a16:creationId xmlns:a16="http://schemas.microsoft.com/office/drawing/2014/main" id="{9E269236-E761-8814-981E-35422DB999B3}"/>
                </a:ext>
              </a:extLst>
            </p:cNvPr>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province_or_street</a:t>
              </a:r>
            </a:p>
            <a:p>
              <a:r>
                <a:rPr lang="en-US" altLang="en-US" sz="1800">
                  <a:latin typeface="Times New Roman" panose="02020603050405020304" pitchFamily="18" charset="0"/>
                </a:rPr>
                <a:t>country</a:t>
              </a:r>
            </a:p>
          </p:txBody>
        </p:sp>
        <p:sp>
          <p:nvSpPr>
            <p:cNvPr id="23588" name="Rectangle 11">
              <a:extLst>
                <a:ext uri="{FF2B5EF4-FFF2-40B4-BE49-F238E27FC236}">
                  <a16:creationId xmlns:a16="http://schemas.microsoft.com/office/drawing/2014/main" id="{ECF4AA06-9F58-D099-37B0-8BB725DDF40D}"/>
                </a:ext>
              </a:extLst>
            </p:cNvPr>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3559" name="Rectangle 12">
            <a:extLst>
              <a:ext uri="{FF2B5EF4-FFF2-40B4-BE49-F238E27FC236}">
                <a16:creationId xmlns:a16="http://schemas.microsoft.com/office/drawing/2014/main" id="{107A11DF-57DE-9AC6-A065-65E5294D1DF3}"/>
              </a:ext>
            </a:extLst>
          </p:cNvPr>
          <p:cNvSpPr>
            <a:spLocks noChangeArrowheads="1"/>
          </p:cNvSpPr>
          <p:nvPr/>
        </p:nvSpPr>
        <p:spPr bwMode="auto">
          <a:xfrm>
            <a:off x="3451225" y="2279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3560" name="Rectangle 13">
            <a:extLst>
              <a:ext uri="{FF2B5EF4-FFF2-40B4-BE49-F238E27FC236}">
                <a16:creationId xmlns:a16="http://schemas.microsoft.com/office/drawing/2014/main" id="{BEA4E090-857E-3320-533F-87D16DB7BE97}"/>
              </a:ext>
            </a:extLst>
          </p:cNvPr>
          <p:cNvSpPr>
            <a:spLocks noChangeArrowheads="1"/>
          </p:cNvSpPr>
          <p:nvPr/>
        </p:nvSpPr>
        <p:spPr bwMode="auto">
          <a:xfrm>
            <a:off x="3548063" y="2697163"/>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1" name="Rectangle 14">
            <a:extLst>
              <a:ext uri="{FF2B5EF4-FFF2-40B4-BE49-F238E27FC236}">
                <a16:creationId xmlns:a16="http://schemas.microsoft.com/office/drawing/2014/main" id="{1BAD25BB-7A81-06BB-7E16-A472D1E1699B}"/>
              </a:ext>
            </a:extLst>
          </p:cNvPr>
          <p:cNvSpPr>
            <a:spLocks noChangeArrowheads="1"/>
          </p:cNvSpPr>
          <p:nvPr/>
        </p:nvSpPr>
        <p:spPr bwMode="auto">
          <a:xfrm>
            <a:off x="3581400" y="274320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3562" name="Rectangle 15">
            <a:extLst>
              <a:ext uri="{FF2B5EF4-FFF2-40B4-BE49-F238E27FC236}">
                <a16:creationId xmlns:a16="http://schemas.microsoft.com/office/drawing/2014/main" id="{B8AA5013-3366-7117-3472-D3DF239914C2}"/>
              </a:ext>
            </a:extLst>
          </p:cNvPr>
          <p:cNvSpPr>
            <a:spLocks noChangeArrowheads="1"/>
          </p:cNvSpPr>
          <p:nvPr/>
        </p:nvSpPr>
        <p:spPr bwMode="auto">
          <a:xfrm>
            <a:off x="3582988" y="319246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3563" name="Rectangle 16">
            <a:extLst>
              <a:ext uri="{FF2B5EF4-FFF2-40B4-BE49-F238E27FC236}">
                <a16:creationId xmlns:a16="http://schemas.microsoft.com/office/drawing/2014/main" id="{428B8F9E-3326-811E-FEDE-8A0AD5C736DD}"/>
              </a:ext>
            </a:extLst>
          </p:cNvPr>
          <p:cNvSpPr>
            <a:spLocks noChangeArrowheads="1"/>
          </p:cNvSpPr>
          <p:nvPr/>
        </p:nvSpPr>
        <p:spPr bwMode="auto">
          <a:xfrm>
            <a:off x="3548063" y="3627438"/>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4" name="Rectangle 17">
            <a:extLst>
              <a:ext uri="{FF2B5EF4-FFF2-40B4-BE49-F238E27FC236}">
                <a16:creationId xmlns:a16="http://schemas.microsoft.com/office/drawing/2014/main" id="{ED8C11FF-183F-CE0E-15F0-886FB43844FF}"/>
              </a:ext>
            </a:extLst>
          </p:cNvPr>
          <p:cNvSpPr>
            <a:spLocks noChangeArrowheads="1"/>
          </p:cNvSpPr>
          <p:nvPr/>
        </p:nvSpPr>
        <p:spPr bwMode="auto">
          <a:xfrm>
            <a:off x="3582988" y="363855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3565" name="Rectangle 18">
            <a:extLst>
              <a:ext uri="{FF2B5EF4-FFF2-40B4-BE49-F238E27FC236}">
                <a16:creationId xmlns:a16="http://schemas.microsoft.com/office/drawing/2014/main" id="{6F5564CC-D6C4-CAA7-2057-5C60A782CFAC}"/>
              </a:ext>
            </a:extLst>
          </p:cNvPr>
          <p:cNvSpPr>
            <a:spLocks noChangeArrowheads="1"/>
          </p:cNvSpPr>
          <p:nvPr/>
        </p:nvSpPr>
        <p:spPr bwMode="auto">
          <a:xfrm>
            <a:off x="3548063" y="4090988"/>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6" name="Rectangle 19">
            <a:extLst>
              <a:ext uri="{FF2B5EF4-FFF2-40B4-BE49-F238E27FC236}">
                <a16:creationId xmlns:a16="http://schemas.microsoft.com/office/drawing/2014/main" id="{AB061BC0-16D2-176B-84E5-586672534D80}"/>
              </a:ext>
            </a:extLst>
          </p:cNvPr>
          <p:cNvSpPr>
            <a:spLocks noChangeArrowheads="1"/>
          </p:cNvSpPr>
          <p:nvPr/>
        </p:nvSpPr>
        <p:spPr bwMode="auto">
          <a:xfrm>
            <a:off x="3581400" y="4114800"/>
            <a:ext cx="206533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3567" name="Rectangle 20">
            <a:extLst>
              <a:ext uri="{FF2B5EF4-FFF2-40B4-BE49-F238E27FC236}">
                <a16:creationId xmlns:a16="http://schemas.microsoft.com/office/drawing/2014/main" id="{802DF425-22AA-0121-B9F3-ACB09B5258BF}"/>
              </a:ext>
            </a:extLst>
          </p:cNvPr>
          <p:cNvSpPr>
            <a:spLocks noChangeArrowheads="1"/>
          </p:cNvSpPr>
          <p:nvPr/>
        </p:nvSpPr>
        <p:spPr bwMode="auto">
          <a:xfrm>
            <a:off x="3548063" y="4556125"/>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8" name="Rectangle 21">
            <a:extLst>
              <a:ext uri="{FF2B5EF4-FFF2-40B4-BE49-F238E27FC236}">
                <a16:creationId xmlns:a16="http://schemas.microsoft.com/office/drawing/2014/main" id="{104DFCF6-2DA2-003F-17FC-CB23DE717E29}"/>
              </a:ext>
            </a:extLst>
          </p:cNvPr>
          <p:cNvSpPr>
            <a:spLocks noChangeArrowheads="1"/>
          </p:cNvSpPr>
          <p:nvPr/>
        </p:nvSpPr>
        <p:spPr bwMode="auto">
          <a:xfrm>
            <a:off x="3582988" y="460692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3569" name="Rectangle 22">
            <a:extLst>
              <a:ext uri="{FF2B5EF4-FFF2-40B4-BE49-F238E27FC236}">
                <a16:creationId xmlns:a16="http://schemas.microsoft.com/office/drawing/2014/main" id="{CE63ADAF-7FCF-CC6C-5958-8C3E738CEC05}"/>
              </a:ext>
            </a:extLst>
          </p:cNvPr>
          <p:cNvSpPr>
            <a:spLocks noChangeArrowheads="1"/>
          </p:cNvSpPr>
          <p:nvPr/>
        </p:nvSpPr>
        <p:spPr bwMode="auto">
          <a:xfrm>
            <a:off x="3548063" y="5021263"/>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0" name="Rectangle 23">
            <a:extLst>
              <a:ext uri="{FF2B5EF4-FFF2-40B4-BE49-F238E27FC236}">
                <a16:creationId xmlns:a16="http://schemas.microsoft.com/office/drawing/2014/main" id="{27CC81C3-53A5-ABC8-47A9-97C5EA7BDD44}"/>
              </a:ext>
            </a:extLst>
          </p:cNvPr>
          <p:cNvSpPr>
            <a:spLocks noChangeArrowheads="1"/>
          </p:cNvSpPr>
          <p:nvPr/>
        </p:nvSpPr>
        <p:spPr bwMode="auto">
          <a:xfrm>
            <a:off x="3582988" y="505142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3571" name="Rectangle 24">
            <a:extLst>
              <a:ext uri="{FF2B5EF4-FFF2-40B4-BE49-F238E27FC236}">
                <a16:creationId xmlns:a16="http://schemas.microsoft.com/office/drawing/2014/main" id="{CE8AC1E5-A221-85A4-D849-0D966059399D}"/>
              </a:ext>
            </a:extLst>
          </p:cNvPr>
          <p:cNvSpPr>
            <a:spLocks noChangeArrowheads="1"/>
          </p:cNvSpPr>
          <p:nvPr/>
        </p:nvSpPr>
        <p:spPr bwMode="auto">
          <a:xfrm>
            <a:off x="3548063" y="5486400"/>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2" name="Rectangle 25">
            <a:extLst>
              <a:ext uri="{FF2B5EF4-FFF2-40B4-BE49-F238E27FC236}">
                <a16:creationId xmlns:a16="http://schemas.microsoft.com/office/drawing/2014/main" id="{F1D93D16-FE91-C2FD-8B2F-819DA492E51D}"/>
              </a:ext>
            </a:extLst>
          </p:cNvPr>
          <p:cNvSpPr>
            <a:spLocks noChangeArrowheads="1"/>
          </p:cNvSpPr>
          <p:nvPr/>
        </p:nvSpPr>
        <p:spPr bwMode="auto">
          <a:xfrm>
            <a:off x="3563938" y="5497513"/>
            <a:ext cx="1995487"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3573" name="Rectangle 26">
            <a:extLst>
              <a:ext uri="{FF2B5EF4-FFF2-40B4-BE49-F238E27FC236}">
                <a16:creationId xmlns:a16="http://schemas.microsoft.com/office/drawing/2014/main" id="{04267892-3B24-56AC-726E-FE99CD099353}"/>
              </a:ext>
            </a:extLst>
          </p:cNvPr>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3574" name="Line 27">
            <a:extLst>
              <a:ext uri="{FF2B5EF4-FFF2-40B4-BE49-F238E27FC236}">
                <a16:creationId xmlns:a16="http://schemas.microsoft.com/office/drawing/2014/main" id="{D72AFB09-2C70-7385-349D-86FA6A74AF08}"/>
              </a:ext>
            </a:extLst>
          </p:cNvPr>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8">
            <a:extLst>
              <a:ext uri="{FF2B5EF4-FFF2-40B4-BE49-F238E27FC236}">
                <a16:creationId xmlns:a16="http://schemas.microsoft.com/office/drawing/2014/main" id="{735A6398-62DC-C588-9EA3-D55FE99352AF}"/>
              </a:ext>
            </a:extLst>
          </p:cNvPr>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9">
            <a:extLst>
              <a:ext uri="{FF2B5EF4-FFF2-40B4-BE49-F238E27FC236}">
                <a16:creationId xmlns:a16="http://schemas.microsoft.com/office/drawing/2014/main" id="{794D2653-F3AF-70C9-6DBC-24A1E215DD63}"/>
              </a:ext>
            </a:extLst>
          </p:cNvPr>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30">
            <a:extLst>
              <a:ext uri="{FF2B5EF4-FFF2-40B4-BE49-F238E27FC236}">
                <a16:creationId xmlns:a16="http://schemas.microsoft.com/office/drawing/2014/main" id="{EA6F2CAC-D3DE-7477-5C08-BA99F66BC28B}"/>
              </a:ext>
            </a:extLst>
          </p:cNvPr>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31">
            <a:extLst>
              <a:ext uri="{FF2B5EF4-FFF2-40B4-BE49-F238E27FC236}">
                <a16:creationId xmlns:a16="http://schemas.microsoft.com/office/drawing/2014/main" id="{BB4A0907-D612-7075-279F-941F66AE7ECA}"/>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32">
            <a:extLst>
              <a:ext uri="{FF2B5EF4-FFF2-40B4-BE49-F238E27FC236}">
                <a16:creationId xmlns:a16="http://schemas.microsoft.com/office/drawing/2014/main" id="{AB95090D-6964-1568-B10F-E6A4F6C7EB6D}"/>
              </a:ext>
            </a:extLst>
          </p:cNvPr>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33">
            <a:extLst>
              <a:ext uri="{FF2B5EF4-FFF2-40B4-BE49-F238E27FC236}">
                <a16:creationId xmlns:a16="http://schemas.microsoft.com/office/drawing/2014/main" id="{69CBB848-68B6-DB45-9C76-8A2F91E4782E}"/>
              </a:ext>
            </a:extLst>
          </p:cNvPr>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1" name="Group 34">
            <a:extLst>
              <a:ext uri="{FF2B5EF4-FFF2-40B4-BE49-F238E27FC236}">
                <a16:creationId xmlns:a16="http://schemas.microsoft.com/office/drawing/2014/main" id="{D9D9BE34-8D54-47F8-D7CE-464FD55AC8EB}"/>
              </a:ext>
            </a:extLst>
          </p:cNvPr>
          <p:cNvGrpSpPr>
            <a:grpSpLocks/>
          </p:cNvGrpSpPr>
          <p:nvPr/>
        </p:nvGrpSpPr>
        <p:grpSpPr bwMode="auto">
          <a:xfrm>
            <a:off x="6610350" y="1600200"/>
            <a:ext cx="1438275" cy="1925638"/>
            <a:chOff x="3796" y="983"/>
            <a:chExt cx="896" cy="1194"/>
          </a:xfrm>
        </p:grpSpPr>
        <p:sp>
          <p:nvSpPr>
            <p:cNvPr id="23585" name="Rectangle 35">
              <a:extLst>
                <a:ext uri="{FF2B5EF4-FFF2-40B4-BE49-F238E27FC236}">
                  <a16:creationId xmlns:a16="http://schemas.microsoft.com/office/drawing/2014/main" id="{4F5189AB-DC35-25D0-0DC9-63680C1F22BD}"/>
                </a:ext>
              </a:extLst>
            </p:cNvPr>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23586" name="Text Box 36">
              <a:extLst>
                <a:ext uri="{FF2B5EF4-FFF2-40B4-BE49-F238E27FC236}">
                  <a16:creationId xmlns:a16="http://schemas.microsoft.com/office/drawing/2014/main" id="{A4AAF5B4-CD4C-0F8A-E053-586C5CF912F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3582" name="Group 37">
            <a:extLst>
              <a:ext uri="{FF2B5EF4-FFF2-40B4-BE49-F238E27FC236}">
                <a16:creationId xmlns:a16="http://schemas.microsoft.com/office/drawing/2014/main" id="{05204000-AF70-F515-E589-C23000142120}"/>
              </a:ext>
            </a:extLst>
          </p:cNvPr>
          <p:cNvGrpSpPr>
            <a:grpSpLocks/>
          </p:cNvGrpSpPr>
          <p:nvPr/>
        </p:nvGrpSpPr>
        <p:grpSpPr bwMode="auto">
          <a:xfrm>
            <a:off x="838200" y="3886200"/>
            <a:ext cx="1509713" cy="1393825"/>
            <a:chOff x="3844" y="2426"/>
            <a:chExt cx="939" cy="864"/>
          </a:xfrm>
        </p:grpSpPr>
        <p:sp>
          <p:nvSpPr>
            <p:cNvPr id="23583" name="Rectangle 38">
              <a:extLst>
                <a:ext uri="{FF2B5EF4-FFF2-40B4-BE49-F238E27FC236}">
                  <a16:creationId xmlns:a16="http://schemas.microsoft.com/office/drawing/2014/main" id="{569D296A-B88F-78E4-842C-2576E427395C}"/>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3584" name="Text Box 39">
              <a:extLst>
                <a:ext uri="{FF2B5EF4-FFF2-40B4-BE49-F238E27FC236}">
                  <a16:creationId xmlns:a16="http://schemas.microsoft.com/office/drawing/2014/main" id="{AE7965D8-545B-3BC3-9230-8537CCE96C9C}"/>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CAFA56B9-0E6D-A142-2E17-CF176D8188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7EE451-58DE-FA4E-BFEE-39A539F08D6E}" type="slidenum">
              <a:rPr lang="en-US" altLang="en-US" sz="1200"/>
              <a:pPr/>
              <a:t>21</a:t>
            </a:fld>
            <a:endParaRPr lang="en-US" altLang="en-US" sz="1200"/>
          </a:p>
        </p:txBody>
      </p:sp>
      <p:sp>
        <p:nvSpPr>
          <p:cNvPr id="24578" name="Rectangle 2050">
            <a:extLst>
              <a:ext uri="{FF2B5EF4-FFF2-40B4-BE49-F238E27FC236}">
                <a16:creationId xmlns:a16="http://schemas.microsoft.com/office/drawing/2014/main" id="{86D38CA9-6339-F226-8FF4-3B2D0ED64B66}"/>
              </a:ext>
            </a:extLst>
          </p:cNvPr>
          <p:cNvSpPr>
            <a:spLocks noGrp="1" noChangeArrowheads="1"/>
          </p:cNvSpPr>
          <p:nvPr>
            <p:ph type="title"/>
          </p:nvPr>
        </p:nvSpPr>
        <p:spPr>
          <a:xfrm>
            <a:off x="1249363" y="782638"/>
            <a:ext cx="7226300" cy="442912"/>
          </a:xfrm>
        </p:spPr>
        <p:txBody>
          <a:bodyPr/>
          <a:lstStyle/>
          <a:p>
            <a:pPr eaLnBrk="1" hangingPunct="1"/>
            <a:r>
              <a:rPr lang="en-US" altLang="en-US"/>
              <a:t>Example of Snowflake Schema</a:t>
            </a:r>
          </a:p>
        </p:txBody>
      </p:sp>
      <p:sp>
        <p:nvSpPr>
          <p:cNvPr id="24579" name="Rectangle 2052">
            <a:extLst>
              <a:ext uri="{FF2B5EF4-FFF2-40B4-BE49-F238E27FC236}">
                <a16:creationId xmlns:a16="http://schemas.microsoft.com/office/drawing/2014/main" id="{06E01FEF-8DF2-C617-A4C1-A4B6AD9CA563}"/>
              </a:ext>
            </a:extLst>
          </p:cNvPr>
          <p:cNvSpPr>
            <a:spLocks noChangeArrowheads="1"/>
          </p:cNvSpPr>
          <p:nvPr/>
        </p:nvSpPr>
        <p:spPr bwMode="auto">
          <a:xfrm>
            <a:off x="3317875" y="3105150"/>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4580" name="Group 2053">
            <a:extLst>
              <a:ext uri="{FF2B5EF4-FFF2-40B4-BE49-F238E27FC236}">
                <a16:creationId xmlns:a16="http://schemas.microsoft.com/office/drawing/2014/main" id="{2AF5BD04-D815-3F2F-F6D5-062F60E9F730}"/>
              </a:ext>
            </a:extLst>
          </p:cNvPr>
          <p:cNvGrpSpPr>
            <a:grpSpLocks/>
          </p:cNvGrpSpPr>
          <p:nvPr/>
        </p:nvGrpSpPr>
        <p:grpSpPr bwMode="auto">
          <a:xfrm>
            <a:off x="304800" y="1295400"/>
            <a:ext cx="1819275" cy="2163763"/>
            <a:chOff x="277" y="1164"/>
            <a:chExt cx="1133" cy="1341"/>
          </a:xfrm>
        </p:grpSpPr>
        <p:sp>
          <p:nvSpPr>
            <p:cNvPr id="24620" name="Rectangle 2054">
              <a:extLst>
                <a:ext uri="{FF2B5EF4-FFF2-40B4-BE49-F238E27FC236}">
                  <a16:creationId xmlns:a16="http://schemas.microsoft.com/office/drawing/2014/main" id="{C4542291-DA31-ED73-F51F-DDB46B5D62C1}"/>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4621" name="Rectangle 2055">
              <a:extLst>
                <a:ext uri="{FF2B5EF4-FFF2-40B4-BE49-F238E27FC236}">
                  <a16:creationId xmlns:a16="http://schemas.microsoft.com/office/drawing/2014/main" id="{07ED87DC-DFD1-7CD1-1CFF-83271A552C60}"/>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4581" name="Group 2056">
            <a:extLst>
              <a:ext uri="{FF2B5EF4-FFF2-40B4-BE49-F238E27FC236}">
                <a16:creationId xmlns:a16="http://schemas.microsoft.com/office/drawing/2014/main" id="{CC3276E7-E7A6-B27D-003F-2F16DF6CB734}"/>
              </a:ext>
            </a:extLst>
          </p:cNvPr>
          <p:cNvGrpSpPr>
            <a:grpSpLocks/>
          </p:cNvGrpSpPr>
          <p:nvPr/>
        </p:nvGrpSpPr>
        <p:grpSpPr bwMode="auto">
          <a:xfrm>
            <a:off x="5867400" y="3810000"/>
            <a:ext cx="1374775" cy="1331913"/>
            <a:chOff x="684" y="2196"/>
            <a:chExt cx="1298" cy="834"/>
          </a:xfrm>
        </p:grpSpPr>
        <p:sp>
          <p:nvSpPr>
            <p:cNvPr id="24618" name="Rectangle 2057">
              <a:extLst>
                <a:ext uri="{FF2B5EF4-FFF2-40B4-BE49-F238E27FC236}">
                  <a16:creationId xmlns:a16="http://schemas.microsoft.com/office/drawing/2014/main" id="{925E23E4-7F44-1C81-A709-06694C35297A}"/>
                </a:ext>
              </a:extLst>
            </p:cNvPr>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24619" name="Rectangle 2058">
              <a:extLst>
                <a:ext uri="{FF2B5EF4-FFF2-40B4-BE49-F238E27FC236}">
                  <a16:creationId xmlns:a16="http://schemas.microsoft.com/office/drawing/2014/main" id="{0405A759-F195-EB65-4217-7612AB639531}"/>
                </a:ext>
              </a:extLst>
            </p:cNvPr>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4582" name="Rectangle 2059">
            <a:extLst>
              <a:ext uri="{FF2B5EF4-FFF2-40B4-BE49-F238E27FC236}">
                <a16:creationId xmlns:a16="http://schemas.microsoft.com/office/drawing/2014/main" id="{105F6D12-ECEA-C8C4-41AC-83760AF10BAD}"/>
              </a:ext>
            </a:extLst>
          </p:cNvPr>
          <p:cNvSpPr>
            <a:spLocks noChangeArrowheads="1"/>
          </p:cNvSpPr>
          <p:nvPr/>
        </p:nvSpPr>
        <p:spPr bwMode="auto">
          <a:xfrm>
            <a:off x="3275013" y="2152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4583" name="Rectangle 2060">
            <a:extLst>
              <a:ext uri="{FF2B5EF4-FFF2-40B4-BE49-F238E27FC236}">
                <a16:creationId xmlns:a16="http://schemas.microsoft.com/office/drawing/2014/main" id="{B4FD9623-418E-3BB6-2FDD-B96C50CF7E8C}"/>
              </a:ext>
            </a:extLst>
          </p:cNvPr>
          <p:cNvSpPr>
            <a:spLocks noChangeArrowheads="1"/>
          </p:cNvSpPr>
          <p:nvPr/>
        </p:nvSpPr>
        <p:spPr bwMode="auto">
          <a:xfrm>
            <a:off x="3317875" y="2640013"/>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4" name="Rectangle 2061">
            <a:extLst>
              <a:ext uri="{FF2B5EF4-FFF2-40B4-BE49-F238E27FC236}">
                <a16:creationId xmlns:a16="http://schemas.microsoft.com/office/drawing/2014/main" id="{C372417D-80DA-5867-C91C-618ADDC19A86}"/>
              </a:ext>
            </a:extLst>
          </p:cNvPr>
          <p:cNvSpPr>
            <a:spLocks noChangeArrowheads="1"/>
          </p:cNvSpPr>
          <p:nvPr/>
        </p:nvSpPr>
        <p:spPr bwMode="auto">
          <a:xfrm>
            <a:off x="3351213" y="268605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4585" name="Rectangle 2062">
            <a:extLst>
              <a:ext uri="{FF2B5EF4-FFF2-40B4-BE49-F238E27FC236}">
                <a16:creationId xmlns:a16="http://schemas.microsoft.com/office/drawing/2014/main" id="{BD6938CC-F7B4-72FC-CF79-FC0054E75F9C}"/>
              </a:ext>
            </a:extLst>
          </p:cNvPr>
          <p:cNvSpPr>
            <a:spLocks noChangeArrowheads="1"/>
          </p:cNvSpPr>
          <p:nvPr/>
        </p:nvSpPr>
        <p:spPr bwMode="auto">
          <a:xfrm>
            <a:off x="3352800" y="313531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4586" name="Rectangle 2063">
            <a:extLst>
              <a:ext uri="{FF2B5EF4-FFF2-40B4-BE49-F238E27FC236}">
                <a16:creationId xmlns:a16="http://schemas.microsoft.com/office/drawing/2014/main" id="{99E6729B-5D08-7900-7685-DBAEA14A2723}"/>
              </a:ext>
            </a:extLst>
          </p:cNvPr>
          <p:cNvSpPr>
            <a:spLocks noChangeArrowheads="1"/>
          </p:cNvSpPr>
          <p:nvPr/>
        </p:nvSpPr>
        <p:spPr bwMode="auto">
          <a:xfrm>
            <a:off x="3317875" y="3570288"/>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7" name="Rectangle 2064">
            <a:extLst>
              <a:ext uri="{FF2B5EF4-FFF2-40B4-BE49-F238E27FC236}">
                <a16:creationId xmlns:a16="http://schemas.microsoft.com/office/drawing/2014/main" id="{A82F154F-4872-5415-6197-091202002D98}"/>
              </a:ext>
            </a:extLst>
          </p:cNvPr>
          <p:cNvSpPr>
            <a:spLocks noChangeArrowheads="1"/>
          </p:cNvSpPr>
          <p:nvPr/>
        </p:nvSpPr>
        <p:spPr bwMode="auto">
          <a:xfrm>
            <a:off x="3352800" y="358140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4588" name="Rectangle 2065">
            <a:extLst>
              <a:ext uri="{FF2B5EF4-FFF2-40B4-BE49-F238E27FC236}">
                <a16:creationId xmlns:a16="http://schemas.microsoft.com/office/drawing/2014/main" id="{17D51B07-1508-B992-C640-D10F23D0196A}"/>
              </a:ext>
            </a:extLst>
          </p:cNvPr>
          <p:cNvSpPr>
            <a:spLocks noChangeArrowheads="1"/>
          </p:cNvSpPr>
          <p:nvPr/>
        </p:nvSpPr>
        <p:spPr bwMode="auto">
          <a:xfrm>
            <a:off x="3317875" y="4033838"/>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9" name="Rectangle 2066">
            <a:extLst>
              <a:ext uri="{FF2B5EF4-FFF2-40B4-BE49-F238E27FC236}">
                <a16:creationId xmlns:a16="http://schemas.microsoft.com/office/drawing/2014/main" id="{844EDC2C-2554-A5D5-4463-492EB5F7F72E}"/>
              </a:ext>
            </a:extLst>
          </p:cNvPr>
          <p:cNvSpPr>
            <a:spLocks noChangeArrowheads="1"/>
          </p:cNvSpPr>
          <p:nvPr/>
        </p:nvSpPr>
        <p:spPr bwMode="auto">
          <a:xfrm>
            <a:off x="3351213" y="4057650"/>
            <a:ext cx="20653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4590" name="Rectangle 2067">
            <a:extLst>
              <a:ext uri="{FF2B5EF4-FFF2-40B4-BE49-F238E27FC236}">
                <a16:creationId xmlns:a16="http://schemas.microsoft.com/office/drawing/2014/main" id="{E5767849-53B4-90C8-452A-B7065EF7BD78}"/>
              </a:ext>
            </a:extLst>
          </p:cNvPr>
          <p:cNvSpPr>
            <a:spLocks noChangeArrowheads="1"/>
          </p:cNvSpPr>
          <p:nvPr/>
        </p:nvSpPr>
        <p:spPr bwMode="auto">
          <a:xfrm>
            <a:off x="3317875" y="4498975"/>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1" name="Rectangle 2068">
            <a:extLst>
              <a:ext uri="{FF2B5EF4-FFF2-40B4-BE49-F238E27FC236}">
                <a16:creationId xmlns:a16="http://schemas.microsoft.com/office/drawing/2014/main" id="{ED95DDD6-500F-23B1-8586-89614E3E5587}"/>
              </a:ext>
            </a:extLst>
          </p:cNvPr>
          <p:cNvSpPr>
            <a:spLocks noChangeArrowheads="1"/>
          </p:cNvSpPr>
          <p:nvPr/>
        </p:nvSpPr>
        <p:spPr bwMode="auto">
          <a:xfrm>
            <a:off x="3352800" y="454977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4592" name="Rectangle 2069">
            <a:extLst>
              <a:ext uri="{FF2B5EF4-FFF2-40B4-BE49-F238E27FC236}">
                <a16:creationId xmlns:a16="http://schemas.microsoft.com/office/drawing/2014/main" id="{08455154-628D-8B71-A0AF-F69A23010C5A}"/>
              </a:ext>
            </a:extLst>
          </p:cNvPr>
          <p:cNvSpPr>
            <a:spLocks noChangeArrowheads="1"/>
          </p:cNvSpPr>
          <p:nvPr/>
        </p:nvSpPr>
        <p:spPr bwMode="auto">
          <a:xfrm>
            <a:off x="3317875" y="4964113"/>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3" name="Rectangle 2070">
            <a:extLst>
              <a:ext uri="{FF2B5EF4-FFF2-40B4-BE49-F238E27FC236}">
                <a16:creationId xmlns:a16="http://schemas.microsoft.com/office/drawing/2014/main" id="{8E4E087E-6720-843B-C251-ED676E674333}"/>
              </a:ext>
            </a:extLst>
          </p:cNvPr>
          <p:cNvSpPr>
            <a:spLocks noChangeArrowheads="1"/>
          </p:cNvSpPr>
          <p:nvPr/>
        </p:nvSpPr>
        <p:spPr bwMode="auto">
          <a:xfrm>
            <a:off x="3352800" y="499427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4594" name="Rectangle 2071">
            <a:extLst>
              <a:ext uri="{FF2B5EF4-FFF2-40B4-BE49-F238E27FC236}">
                <a16:creationId xmlns:a16="http://schemas.microsoft.com/office/drawing/2014/main" id="{79A2E557-24A5-5422-63A7-3E80EAF2B830}"/>
              </a:ext>
            </a:extLst>
          </p:cNvPr>
          <p:cNvSpPr>
            <a:spLocks noChangeArrowheads="1"/>
          </p:cNvSpPr>
          <p:nvPr/>
        </p:nvSpPr>
        <p:spPr bwMode="auto">
          <a:xfrm>
            <a:off x="3317875" y="5429250"/>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5" name="Rectangle 2072">
            <a:extLst>
              <a:ext uri="{FF2B5EF4-FFF2-40B4-BE49-F238E27FC236}">
                <a16:creationId xmlns:a16="http://schemas.microsoft.com/office/drawing/2014/main" id="{6FBD311D-B809-9209-C91B-FC47729CFF9A}"/>
              </a:ext>
            </a:extLst>
          </p:cNvPr>
          <p:cNvSpPr>
            <a:spLocks noChangeArrowheads="1"/>
          </p:cNvSpPr>
          <p:nvPr/>
        </p:nvSpPr>
        <p:spPr bwMode="auto">
          <a:xfrm>
            <a:off x="3333750" y="5440363"/>
            <a:ext cx="1995488"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4596" name="Rectangle 2073">
            <a:extLst>
              <a:ext uri="{FF2B5EF4-FFF2-40B4-BE49-F238E27FC236}">
                <a16:creationId xmlns:a16="http://schemas.microsoft.com/office/drawing/2014/main" id="{30BB8916-2F0E-3CD7-C8EE-6CB846B0FB4E}"/>
              </a:ext>
            </a:extLst>
          </p:cNvPr>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4597" name="Line 2074">
            <a:extLst>
              <a:ext uri="{FF2B5EF4-FFF2-40B4-BE49-F238E27FC236}">
                <a16:creationId xmlns:a16="http://schemas.microsoft.com/office/drawing/2014/main" id="{61C70F51-EDED-D351-D166-80E34AB23345}"/>
              </a:ext>
            </a:extLst>
          </p:cNvPr>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075">
            <a:extLst>
              <a:ext uri="{FF2B5EF4-FFF2-40B4-BE49-F238E27FC236}">
                <a16:creationId xmlns:a16="http://schemas.microsoft.com/office/drawing/2014/main" id="{7F1DBD60-36EC-2E56-B4AE-BF58FBDBC1F7}"/>
              </a:ext>
            </a:extLst>
          </p:cNvPr>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076">
            <a:extLst>
              <a:ext uri="{FF2B5EF4-FFF2-40B4-BE49-F238E27FC236}">
                <a16:creationId xmlns:a16="http://schemas.microsoft.com/office/drawing/2014/main" id="{A3485B41-53A9-7560-195C-0D89A00F42D4}"/>
              </a:ext>
            </a:extLst>
          </p:cNvPr>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077">
            <a:extLst>
              <a:ext uri="{FF2B5EF4-FFF2-40B4-BE49-F238E27FC236}">
                <a16:creationId xmlns:a16="http://schemas.microsoft.com/office/drawing/2014/main" id="{8CA796F4-D697-1AE0-8C76-F5C058F9498A}"/>
              </a:ext>
            </a:extLst>
          </p:cNvPr>
          <p:cNvSpPr>
            <a:spLocks noChangeShapeType="1"/>
          </p:cNvSpPr>
          <p:nvPr/>
        </p:nvSpPr>
        <p:spPr bwMode="auto">
          <a:xfrm flipH="1">
            <a:off x="2133600" y="38862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078">
            <a:extLst>
              <a:ext uri="{FF2B5EF4-FFF2-40B4-BE49-F238E27FC236}">
                <a16:creationId xmlns:a16="http://schemas.microsoft.com/office/drawing/2014/main" id="{18BABAB2-A25A-110B-2970-BF9B2D840A2F}"/>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079">
            <a:extLst>
              <a:ext uri="{FF2B5EF4-FFF2-40B4-BE49-F238E27FC236}">
                <a16:creationId xmlns:a16="http://schemas.microsoft.com/office/drawing/2014/main" id="{1B0E587F-CA55-0510-61C2-8B7B497F62C5}"/>
              </a:ext>
            </a:extLst>
          </p:cNvPr>
          <p:cNvSpPr>
            <a:spLocks noChangeShapeType="1"/>
          </p:cNvSpPr>
          <p:nvPr/>
        </p:nvSpPr>
        <p:spPr bwMode="auto">
          <a:xfrm>
            <a:off x="5410200" y="42672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080">
            <a:extLst>
              <a:ext uri="{FF2B5EF4-FFF2-40B4-BE49-F238E27FC236}">
                <a16:creationId xmlns:a16="http://schemas.microsoft.com/office/drawing/2014/main" id="{15F6A937-3345-BD1D-6AA1-82E327424379}"/>
              </a:ext>
            </a:extLst>
          </p:cNvPr>
          <p:cNvSpPr>
            <a:spLocks noChangeShapeType="1"/>
          </p:cNvSpPr>
          <p:nvPr/>
        </p:nvSpPr>
        <p:spPr bwMode="auto">
          <a:xfrm flipV="1">
            <a:off x="5334000" y="2819400"/>
            <a:ext cx="6096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4" name="Group 2081">
            <a:extLst>
              <a:ext uri="{FF2B5EF4-FFF2-40B4-BE49-F238E27FC236}">
                <a16:creationId xmlns:a16="http://schemas.microsoft.com/office/drawing/2014/main" id="{839F35C2-38DF-4AB3-ADB9-8F9DECBDBA86}"/>
              </a:ext>
            </a:extLst>
          </p:cNvPr>
          <p:cNvGrpSpPr>
            <a:grpSpLocks/>
          </p:cNvGrpSpPr>
          <p:nvPr/>
        </p:nvGrpSpPr>
        <p:grpSpPr bwMode="auto">
          <a:xfrm>
            <a:off x="5943600" y="1524000"/>
            <a:ext cx="1374775" cy="1924050"/>
            <a:chOff x="3796" y="983"/>
            <a:chExt cx="857" cy="1193"/>
          </a:xfrm>
        </p:grpSpPr>
        <p:sp>
          <p:nvSpPr>
            <p:cNvPr id="24616" name="Rectangle 2082">
              <a:extLst>
                <a:ext uri="{FF2B5EF4-FFF2-40B4-BE49-F238E27FC236}">
                  <a16:creationId xmlns:a16="http://schemas.microsoft.com/office/drawing/2014/main" id="{9434BEB9-F2CA-75B4-B00F-1376E8D010A4}"/>
                </a:ext>
              </a:extLst>
            </p:cNvPr>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24617" name="Text Box 2083">
              <a:extLst>
                <a:ext uri="{FF2B5EF4-FFF2-40B4-BE49-F238E27FC236}">
                  <a16:creationId xmlns:a16="http://schemas.microsoft.com/office/drawing/2014/main" id="{A2E8DDC5-E70F-D300-EF99-9CBC0D7AC4C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4605" name="Group 2084">
            <a:extLst>
              <a:ext uri="{FF2B5EF4-FFF2-40B4-BE49-F238E27FC236}">
                <a16:creationId xmlns:a16="http://schemas.microsoft.com/office/drawing/2014/main" id="{D2BEAF49-6BB8-98C4-A8FF-A00C869288A8}"/>
              </a:ext>
            </a:extLst>
          </p:cNvPr>
          <p:cNvGrpSpPr>
            <a:grpSpLocks/>
          </p:cNvGrpSpPr>
          <p:nvPr/>
        </p:nvGrpSpPr>
        <p:grpSpPr bwMode="auto">
          <a:xfrm>
            <a:off x="609600" y="3886200"/>
            <a:ext cx="1509713" cy="1393825"/>
            <a:chOff x="3844" y="2426"/>
            <a:chExt cx="939" cy="864"/>
          </a:xfrm>
        </p:grpSpPr>
        <p:sp>
          <p:nvSpPr>
            <p:cNvPr id="24614" name="Rectangle 2085">
              <a:extLst>
                <a:ext uri="{FF2B5EF4-FFF2-40B4-BE49-F238E27FC236}">
                  <a16:creationId xmlns:a16="http://schemas.microsoft.com/office/drawing/2014/main" id="{60A3D46F-CFC5-11E3-8E27-C14AD8B18EAE}"/>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4615" name="Text Box 2086">
              <a:extLst>
                <a:ext uri="{FF2B5EF4-FFF2-40B4-BE49-F238E27FC236}">
                  <a16:creationId xmlns:a16="http://schemas.microsoft.com/office/drawing/2014/main" id="{23886292-8E49-33BC-F051-4CF32D963A12}"/>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grpSp>
        <p:nvGrpSpPr>
          <p:cNvPr id="24606" name="Group 2088">
            <a:extLst>
              <a:ext uri="{FF2B5EF4-FFF2-40B4-BE49-F238E27FC236}">
                <a16:creationId xmlns:a16="http://schemas.microsoft.com/office/drawing/2014/main" id="{DE14EAFA-3378-7585-11A5-16DF91326D63}"/>
              </a:ext>
            </a:extLst>
          </p:cNvPr>
          <p:cNvGrpSpPr>
            <a:grpSpLocks/>
          </p:cNvGrpSpPr>
          <p:nvPr/>
        </p:nvGrpSpPr>
        <p:grpSpPr bwMode="auto">
          <a:xfrm>
            <a:off x="7694613" y="1981200"/>
            <a:ext cx="1449387" cy="998538"/>
            <a:chOff x="3789" y="855"/>
            <a:chExt cx="903" cy="1172"/>
          </a:xfrm>
        </p:grpSpPr>
        <p:sp>
          <p:nvSpPr>
            <p:cNvPr id="24612" name="Rectangle 2089">
              <a:extLst>
                <a:ext uri="{FF2B5EF4-FFF2-40B4-BE49-F238E27FC236}">
                  <a16:creationId xmlns:a16="http://schemas.microsoft.com/office/drawing/2014/main" id="{970DD972-7EA5-5B63-3EB5-F31CB3A0CFD3}"/>
                </a:ext>
              </a:extLst>
            </p:cNvPr>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24613" name="Text Box 2090">
              <a:extLst>
                <a:ext uri="{FF2B5EF4-FFF2-40B4-BE49-F238E27FC236}">
                  <a16:creationId xmlns:a16="http://schemas.microsoft.com/office/drawing/2014/main" id="{3E4FDD43-F138-F597-1543-08FAD05D59AE}"/>
                </a:ext>
              </a:extLst>
            </p:cNvPr>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supplier</a:t>
              </a:r>
            </a:p>
          </p:txBody>
        </p:sp>
      </p:grpSp>
      <p:sp>
        <p:nvSpPr>
          <p:cNvPr id="24607" name="Line 2091">
            <a:extLst>
              <a:ext uri="{FF2B5EF4-FFF2-40B4-BE49-F238E27FC236}">
                <a16:creationId xmlns:a16="http://schemas.microsoft.com/office/drawing/2014/main" id="{F5902F56-58DB-184C-EBC2-BA4FC37CD5AB}"/>
              </a:ext>
            </a:extLst>
          </p:cNvPr>
          <p:cNvSpPr>
            <a:spLocks noChangeShapeType="1"/>
          </p:cNvSpPr>
          <p:nvPr/>
        </p:nvSpPr>
        <p:spPr bwMode="auto">
          <a:xfrm flipV="1">
            <a:off x="7239000" y="2971800"/>
            <a:ext cx="533400" cy="3048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8" name="Group 2093">
            <a:extLst>
              <a:ext uri="{FF2B5EF4-FFF2-40B4-BE49-F238E27FC236}">
                <a16:creationId xmlns:a16="http://schemas.microsoft.com/office/drawing/2014/main" id="{30D71E2F-9C26-37F0-B63E-4EBF4BA29B23}"/>
              </a:ext>
            </a:extLst>
          </p:cNvPr>
          <p:cNvGrpSpPr>
            <a:grpSpLocks/>
          </p:cNvGrpSpPr>
          <p:nvPr/>
        </p:nvGrpSpPr>
        <p:grpSpPr bwMode="auto">
          <a:xfrm>
            <a:off x="7543800" y="4800600"/>
            <a:ext cx="1722438" cy="1485900"/>
            <a:chOff x="684" y="2196"/>
            <a:chExt cx="1627" cy="930"/>
          </a:xfrm>
        </p:grpSpPr>
        <p:sp>
          <p:nvSpPr>
            <p:cNvPr id="24610" name="Rectangle 2094">
              <a:extLst>
                <a:ext uri="{FF2B5EF4-FFF2-40B4-BE49-F238E27FC236}">
                  <a16:creationId xmlns:a16="http://schemas.microsoft.com/office/drawing/2014/main" id="{46C9F2CF-C6E3-3299-362B-4454F558D4C8}"/>
                </a:ext>
              </a:extLst>
            </p:cNvPr>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4611" name="Rectangle 2095">
              <a:extLst>
                <a:ext uri="{FF2B5EF4-FFF2-40B4-BE49-F238E27FC236}">
                  <a16:creationId xmlns:a16="http://schemas.microsoft.com/office/drawing/2014/main" id="{314FEA35-3EC8-8419-9F0F-A6DAE7754C2D}"/>
                </a:ext>
              </a:extLst>
            </p:cNvPr>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24609" name="Line 2096">
            <a:extLst>
              <a:ext uri="{FF2B5EF4-FFF2-40B4-BE49-F238E27FC236}">
                <a16:creationId xmlns:a16="http://schemas.microsoft.com/office/drawing/2014/main" id="{FA4D2F1E-B969-1485-325B-FCA6D9AAA976}"/>
              </a:ext>
            </a:extLst>
          </p:cNvPr>
          <p:cNvSpPr>
            <a:spLocks noChangeShapeType="1"/>
          </p:cNvSpPr>
          <p:nvPr/>
        </p:nvSpPr>
        <p:spPr bwMode="auto">
          <a:xfrm>
            <a:off x="7162800" y="51054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D4D567FE-21D5-2CD0-8860-F1491F44AB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27CE27-8704-B847-AE8A-D18052D9EA56}" type="slidenum">
              <a:rPr lang="en-US" altLang="en-US" sz="1200"/>
              <a:pPr/>
              <a:t>22</a:t>
            </a:fld>
            <a:endParaRPr lang="en-US" altLang="en-US" sz="1200"/>
          </a:p>
        </p:txBody>
      </p:sp>
      <p:sp>
        <p:nvSpPr>
          <p:cNvPr id="25602" name="Rectangle 1026">
            <a:extLst>
              <a:ext uri="{FF2B5EF4-FFF2-40B4-BE49-F238E27FC236}">
                <a16:creationId xmlns:a16="http://schemas.microsoft.com/office/drawing/2014/main" id="{CB9AC314-3ABF-6D99-5A4F-36E7193EF459}"/>
              </a:ext>
            </a:extLst>
          </p:cNvPr>
          <p:cNvSpPr>
            <a:spLocks noGrp="1" noChangeArrowheads="1"/>
          </p:cNvSpPr>
          <p:nvPr>
            <p:ph type="title"/>
          </p:nvPr>
        </p:nvSpPr>
        <p:spPr>
          <a:xfrm>
            <a:off x="1600200" y="381000"/>
            <a:ext cx="6446838" cy="692150"/>
          </a:xfrm>
        </p:spPr>
        <p:txBody>
          <a:bodyPr/>
          <a:lstStyle/>
          <a:p>
            <a:pPr eaLnBrk="1" hangingPunct="1"/>
            <a:r>
              <a:rPr lang="en-US" altLang="en-US"/>
              <a:t>Example of Fact Constellation</a:t>
            </a:r>
          </a:p>
        </p:txBody>
      </p:sp>
      <p:sp>
        <p:nvSpPr>
          <p:cNvPr id="25603" name="Rectangle 1028">
            <a:extLst>
              <a:ext uri="{FF2B5EF4-FFF2-40B4-BE49-F238E27FC236}">
                <a16:creationId xmlns:a16="http://schemas.microsoft.com/office/drawing/2014/main" id="{17D8E085-173F-7E9E-4579-18E481359324}"/>
              </a:ext>
            </a:extLst>
          </p:cNvPr>
          <p:cNvSpPr>
            <a:spLocks noChangeArrowheads="1"/>
          </p:cNvSpPr>
          <p:nvPr/>
        </p:nvSpPr>
        <p:spPr bwMode="auto">
          <a:xfrm>
            <a:off x="2895600" y="3048000"/>
            <a:ext cx="1608138"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5604" name="Group 1029">
            <a:extLst>
              <a:ext uri="{FF2B5EF4-FFF2-40B4-BE49-F238E27FC236}">
                <a16:creationId xmlns:a16="http://schemas.microsoft.com/office/drawing/2014/main" id="{C5FCF1DB-1BB9-1311-8B77-12BEEF1FF027}"/>
              </a:ext>
            </a:extLst>
          </p:cNvPr>
          <p:cNvGrpSpPr>
            <a:grpSpLocks/>
          </p:cNvGrpSpPr>
          <p:nvPr/>
        </p:nvGrpSpPr>
        <p:grpSpPr bwMode="auto">
          <a:xfrm>
            <a:off x="228600" y="1219200"/>
            <a:ext cx="1639888" cy="1982788"/>
            <a:chOff x="277" y="1164"/>
            <a:chExt cx="1021" cy="1229"/>
          </a:xfrm>
        </p:grpSpPr>
        <p:sp>
          <p:nvSpPr>
            <p:cNvPr id="25664" name="Rectangle 1030">
              <a:extLst>
                <a:ext uri="{FF2B5EF4-FFF2-40B4-BE49-F238E27FC236}">
                  <a16:creationId xmlns:a16="http://schemas.microsoft.com/office/drawing/2014/main" id="{31664E34-E7E6-DDAE-5A2D-B0D9134C0E03}"/>
                </a:ext>
              </a:extLst>
            </p:cNvPr>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time_key</a:t>
              </a:r>
            </a:p>
            <a:p>
              <a:r>
                <a:rPr lang="en-US" altLang="en-US" sz="1600">
                  <a:latin typeface="Times New Roman" panose="02020603050405020304" pitchFamily="18" charset="0"/>
                </a:rPr>
                <a:t>day</a:t>
              </a:r>
            </a:p>
            <a:p>
              <a:r>
                <a:rPr lang="en-US" altLang="en-US" sz="1600">
                  <a:latin typeface="Times New Roman" panose="02020603050405020304" pitchFamily="18" charset="0"/>
                </a:rPr>
                <a:t>day_of_the_week</a:t>
              </a:r>
            </a:p>
            <a:p>
              <a:r>
                <a:rPr lang="en-US" altLang="en-US" sz="1600">
                  <a:latin typeface="Times New Roman" panose="02020603050405020304" pitchFamily="18" charset="0"/>
                </a:rPr>
                <a:t>month</a:t>
              </a:r>
            </a:p>
            <a:p>
              <a:r>
                <a:rPr lang="en-US" altLang="en-US" sz="1600">
                  <a:latin typeface="Times New Roman" panose="02020603050405020304" pitchFamily="18" charset="0"/>
                </a:rPr>
                <a:t>quarter</a:t>
              </a:r>
            </a:p>
            <a:p>
              <a:r>
                <a:rPr lang="en-US" altLang="en-US" sz="1600">
                  <a:latin typeface="Times New Roman" panose="02020603050405020304" pitchFamily="18" charset="0"/>
                </a:rPr>
                <a:t>year</a:t>
              </a:r>
            </a:p>
          </p:txBody>
        </p:sp>
        <p:sp>
          <p:nvSpPr>
            <p:cNvPr id="25665" name="Rectangle 1031">
              <a:extLst>
                <a:ext uri="{FF2B5EF4-FFF2-40B4-BE49-F238E27FC236}">
                  <a16:creationId xmlns:a16="http://schemas.microsoft.com/office/drawing/2014/main" id="{049F70F9-BAF7-64D1-31AA-755CBF075879}"/>
                </a:ext>
              </a:extLst>
            </p:cNvPr>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25605" name="Group 1032">
            <a:extLst>
              <a:ext uri="{FF2B5EF4-FFF2-40B4-BE49-F238E27FC236}">
                <a16:creationId xmlns:a16="http://schemas.microsoft.com/office/drawing/2014/main" id="{75D2654C-1BD3-5D4D-A5E5-78066FF2F791}"/>
              </a:ext>
            </a:extLst>
          </p:cNvPr>
          <p:cNvGrpSpPr>
            <a:grpSpLocks/>
          </p:cNvGrpSpPr>
          <p:nvPr/>
        </p:nvGrpSpPr>
        <p:grpSpPr bwMode="auto">
          <a:xfrm>
            <a:off x="5105400" y="4038600"/>
            <a:ext cx="1722438" cy="1733550"/>
            <a:chOff x="684" y="2196"/>
            <a:chExt cx="1073" cy="1075"/>
          </a:xfrm>
        </p:grpSpPr>
        <p:sp>
          <p:nvSpPr>
            <p:cNvPr id="25662" name="Rectangle 1033">
              <a:extLst>
                <a:ext uri="{FF2B5EF4-FFF2-40B4-BE49-F238E27FC236}">
                  <a16:creationId xmlns:a16="http://schemas.microsoft.com/office/drawing/2014/main" id="{0F1B757D-8E4E-C1EF-5CD6-7809D1C53EAE}"/>
                </a:ext>
              </a:extLst>
            </p:cNvPr>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5663" name="Rectangle 1034">
              <a:extLst>
                <a:ext uri="{FF2B5EF4-FFF2-40B4-BE49-F238E27FC236}">
                  <a16:creationId xmlns:a16="http://schemas.microsoft.com/office/drawing/2014/main" id="{55D5EFD3-E936-1D82-CF0A-5567BA92A092}"/>
                </a:ext>
              </a:extLst>
            </p:cNvPr>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25606" name="Rectangle 1035">
            <a:extLst>
              <a:ext uri="{FF2B5EF4-FFF2-40B4-BE49-F238E27FC236}">
                <a16:creationId xmlns:a16="http://schemas.microsoft.com/office/drawing/2014/main" id="{C58B5D9C-422A-61FF-B7E2-870087328B08}"/>
              </a:ext>
            </a:extLst>
          </p:cNvPr>
          <p:cNvSpPr>
            <a:spLocks noChangeArrowheads="1"/>
          </p:cNvSpPr>
          <p:nvPr/>
        </p:nvSpPr>
        <p:spPr bwMode="auto">
          <a:xfrm>
            <a:off x="2743200" y="2133600"/>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25607" name="Rectangle 1036">
            <a:extLst>
              <a:ext uri="{FF2B5EF4-FFF2-40B4-BE49-F238E27FC236}">
                <a16:creationId xmlns:a16="http://schemas.microsoft.com/office/drawing/2014/main" id="{1ADD659E-DDFB-5000-6F08-632EE27B8BB4}"/>
              </a:ext>
            </a:extLst>
          </p:cNvPr>
          <p:cNvSpPr>
            <a:spLocks noChangeArrowheads="1"/>
          </p:cNvSpPr>
          <p:nvPr/>
        </p:nvSpPr>
        <p:spPr bwMode="auto">
          <a:xfrm>
            <a:off x="2895600" y="25908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08" name="Rectangle 1037">
            <a:extLst>
              <a:ext uri="{FF2B5EF4-FFF2-40B4-BE49-F238E27FC236}">
                <a16:creationId xmlns:a16="http://schemas.microsoft.com/office/drawing/2014/main" id="{97EF7307-2C23-E138-B145-5B5BA8F97902}"/>
              </a:ext>
            </a:extLst>
          </p:cNvPr>
          <p:cNvSpPr>
            <a:spLocks noChangeArrowheads="1"/>
          </p:cNvSpPr>
          <p:nvPr/>
        </p:nvSpPr>
        <p:spPr bwMode="auto">
          <a:xfrm>
            <a:off x="2895600" y="2667000"/>
            <a:ext cx="1601788"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09" name="Rectangle 1038">
            <a:extLst>
              <a:ext uri="{FF2B5EF4-FFF2-40B4-BE49-F238E27FC236}">
                <a16:creationId xmlns:a16="http://schemas.microsoft.com/office/drawing/2014/main" id="{D7A223FC-2329-F739-ECE9-A654EF94B56A}"/>
              </a:ext>
            </a:extLst>
          </p:cNvPr>
          <p:cNvSpPr>
            <a:spLocks noChangeArrowheads="1"/>
          </p:cNvSpPr>
          <p:nvPr/>
        </p:nvSpPr>
        <p:spPr bwMode="auto">
          <a:xfrm>
            <a:off x="2895600" y="312420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10" name="Rectangle 1039">
            <a:extLst>
              <a:ext uri="{FF2B5EF4-FFF2-40B4-BE49-F238E27FC236}">
                <a16:creationId xmlns:a16="http://schemas.microsoft.com/office/drawing/2014/main" id="{FA6B1A62-9779-289D-3525-2A149DEDB562}"/>
              </a:ext>
            </a:extLst>
          </p:cNvPr>
          <p:cNvSpPr>
            <a:spLocks noChangeArrowheads="1"/>
          </p:cNvSpPr>
          <p:nvPr/>
        </p:nvSpPr>
        <p:spPr bwMode="auto">
          <a:xfrm>
            <a:off x="2895600" y="350520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1" name="Rectangle 1040">
            <a:extLst>
              <a:ext uri="{FF2B5EF4-FFF2-40B4-BE49-F238E27FC236}">
                <a16:creationId xmlns:a16="http://schemas.microsoft.com/office/drawing/2014/main" id="{53A9638D-E277-CDE4-7986-06BBC2E382DE}"/>
              </a:ext>
            </a:extLst>
          </p:cNvPr>
          <p:cNvSpPr>
            <a:spLocks noChangeArrowheads="1"/>
          </p:cNvSpPr>
          <p:nvPr/>
        </p:nvSpPr>
        <p:spPr bwMode="auto">
          <a:xfrm>
            <a:off x="2895600" y="350520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25612" name="Rectangle 1041">
            <a:extLst>
              <a:ext uri="{FF2B5EF4-FFF2-40B4-BE49-F238E27FC236}">
                <a16:creationId xmlns:a16="http://schemas.microsoft.com/office/drawing/2014/main" id="{80778B29-C10E-9E9F-FC12-532143C10678}"/>
              </a:ext>
            </a:extLst>
          </p:cNvPr>
          <p:cNvSpPr>
            <a:spLocks noChangeArrowheads="1"/>
          </p:cNvSpPr>
          <p:nvPr/>
        </p:nvSpPr>
        <p:spPr bwMode="auto">
          <a:xfrm>
            <a:off x="2895600" y="39624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3" name="Rectangle 1042">
            <a:extLst>
              <a:ext uri="{FF2B5EF4-FFF2-40B4-BE49-F238E27FC236}">
                <a16:creationId xmlns:a16="http://schemas.microsoft.com/office/drawing/2014/main" id="{FF24E72E-DC79-49C9-6AFC-6C5217E8F96C}"/>
              </a:ext>
            </a:extLst>
          </p:cNvPr>
          <p:cNvSpPr>
            <a:spLocks noChangeArrowheads="1"/>
          </p:cNvSpPr>
          <p:nvPr/>
        </p:nvSpPr>
        <p:spPr bwMode="auto">
          <a:xfrm>
            <a:off x="2894013" y="398145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25614" name="Rectangle 1043">
            <a:extLst>
              <a:ext uri="{FF2B5EF4-FFF2-40B4-BE49-F238E27FC236}">
                <a16:creationId xmlns:a16="http://schemas.microsoft.com/office/drawing/2014/main" id="{CC6D22D4-92E0-D99F-DED2-93EE8B38F87A}"/>
              </a:ext>
            </a:extLst>
          </p:cNvPr>
          <p:cNvSpPr>
            <a:spLocks noChangeArrowheads="1"/>
          </p:cNvSpPr>
          <p:nvPr/>
        </p:nvSpPr>
        <p:spPr bwMode="auto">
          <a:xfrm>
            <a:off x="2860675" y="441960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5" name="Rectangle 1044">
            <a:extLst>
              <a:ext uri="{FF2B5EF4-FFF2-40B4-BE49-F238E27FC236}">
                <a16:creationId xmlns:a16="http://schemas.microsoft.com/office/drawing/2014/main" id="{D577D16B-777D-8372-5F99-5AAE9520C50D}"/>
              </a:ext>
            </a:extLst>
          </p:cNvPr>
          <p:cNvSpPr>
            <a:spLocks noChangeArrowheads="1"/>
          </p:cNvSpPr>
          <p:nvPr/>
        </p:nvSpPr>
        <p:spPr bwMode="auto">
          <a:xfrm>
            <a:off x="2895600" y="4473575"/>
            <a:ext cx="158115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25616" name="Rectangle 1045">
            <a:extLst>
              <a:ext uri="{FF2B5EF4-FFF2-40B4-BE49-F238E27FC236}">
                <a16:creationId xmlns:a16="http://schemas.microsoft.com/office/drawing/2014/main" id="{1EAB4150-9D04-01EF-C0EB-1F83069E6C84}"/>
              </a:ext>
            </a:extLst>
          </p:cNvPr>
          <p:cNvSpPr>
            <a:spLocks noChangeArrowheads="1"/>
          </p:cNvSpPr>
          <p:nvPr/>
        </p:nvSpPr>
        <p:spPr bwMode="auto">
          <a:xfrm>
            <a:off x="2860675" y="487680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7" name="Rectangle 1046">
            <a:extLst>
              <a:ext uri="{FF2B5EF4-FFF2-40B4-BE49-F238E27FC236}">
                <a16:creationId xmlns:a16="http://schemas.microsoft.com/office/drawing/2014/main" id="{673E417C-EF2A-AC80-3FFC-5085C3B55F91}"/>
              </a:ext>
            </a:extLst>
          </p:cNvPr>
          <p:cNvSpPr>
            <a:spLocks noChangeArrowheads="1"/>
          </p:cNvSpPr>
          <p:nvPr/>
        </p:nvSpPr>
        <p:spPr bwMode="auto">
          <a:xfrm>
            <a:off x="2895600" y="4918075"/>
            <a:ext cx="15875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25618" name="Rectangle 1047">
            <a:extLst>
              <a:ext uri="{FF2B5EF4-FFF2-40B4-BE49-F238E27FC236}">
                <a16:creationId xmlns:a16="http://schemas.microsoft.com/office/drawing/2014/main" id="{1C85D8A8-4A97-A9FF-6CDB-3352E25AD8BD}"/>
              </a:ext>
            </a:extLst>
          </p:cNvPr>
          <p:cNvSpPr>
            <a:spLocks noChangeArrowheads="1"/>
          </p:cNvSpPr>
          <p:nvPr/>
        </p:nvSpPr>
        <p:spPr bwMode="auto">
          <a:xfrm>
            <a:off x="2860675" y="533400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9" name="Rectangle 1048">
            <a:extLst>
              <a:ext uri="{FF2B5EF4-FFF2-40B4-BE49-F238E27FC236}">
                <a16:creationId xmlns:a16="http://schemas.microsoft.com/office/drawing/2014/main" id="{C922B686-AF10-A6F4-AA38-3247A38C7F51}"/>
              </a:ext>
            </a:extLst>
          </p:cNvPr>
          <p:cNvSpPr>
            <a:spLocks noChangeArrowheads="1"/>
          </p:cNvSpPr>
          <p:nvPr/>
        </p:nvSpPr>
        <p:spPr bwMode="auto">
          <a:xfrm>
            <a:off x="2876550" y="5364163"/>
            <a:ext cx="15875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avg_sales</a:t>
            </a:r>
          </a:p>
        </p:txBody>
      </p:sp>
      <p:sp>
        <p:nvSpPr>
          <p:cNvPr id="25620" name="Rectangle 1049">
            <a:extLst>
              <a:ext uri="{FF2B5EF4-FFF2-40B4-BE49-F238E27FC236}">
                <a16:creationId xmlns:a16="http://schemas.microsoft.com/office/drawing/2014/main" id="{67D544B9-F36B-0494-3518-6A20E2CFE680}"/>
              </a:ext>
            </a:extLst>
          </p:cNvPr>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25621" name="Line 1050">
            <a:extLst>
              <a:ext uri="{FF2B5EF4-FFF2-40B4-BE49-F238E27FC236}">
                <a16:creationId xmlns:a16="http://schemas.microsoft.com/office/drawing/2014/main" id="{E57EDB4E-D688-5106-D8FB-00265EDD05F8}"/>
              </a:ext>
            </a:extLst>
          </p:cNvPr>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051">
            <a:extLst>
              <a:ext uri="{FF2B5EF4-FFF2-40B4-BE49-F238E27FC236}">
                <a16:creationId xmlns:a16="http://schemas.microsoft.com/office/drawing/2014/main" id="{0B5828D2-F2AE-2A36-8D70-240C4CF97393}"/>
              </a:ext>
            </a:extLst>
          </p:cNvPr>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052">
            <a:extLst>
              <a:ext uri="{FF2B5EF4-FFF2-40B4-BE49-F238E27FC236}">
                <a16:creationId xmlns:a16="http://schemas.microsoft.com/office/drawing/2014/main" id="{48C697E2-7B15-171F-C2FE-26A8EAE06D31}"/>
              </a:ext>
            </a:extLst>
          </p:cNvPr>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053">
            <a:extLst>
              <a:ext uri="{FF2B5EF4-FFF2-40B4-BE49-F238E27FC236}">
                <a16:creationId xmlns:a16="http://schemas.microsoft.com/office/drawing/2014/main" id="{D7458F92-3E9D-B3E2-8CC2-4A1A35F3386B}"/>
              </a:ext>
            </a:extLst>
          </p:cNvPr>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054">
            <a:extLst>
              <a:ext uri="{FF2B5EF4-FFF2-40B4-BE49-F238E27FC236}">
                <a16:creationId xmlns:a16="http://schemas.microsoft.com/office/drawing/2014/main" id="{EAB51E2D-0EB4-6FF9-2E4B-68FEA5FD7250}"/>
              </a:ext>
            </a:extLst>
          </p:cNvPr>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055">
            <a:extLst>
              <a:ext uri="{FF2B5EF4-FFF2-40B4-BE49-F238E27FC236}">
                <a16:creationId xmlns:a16="http://schemas.microsoft.com/office/drawing/2014/main" id="{94828211-FC4A-E30C-48AF-8B01E1225E59}"/>
              </a:ext>
            </a:extLst>
          </p:cNvPr>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056">
            <a:extLst>
              <a:ext uri="{FF2B5EF4-FFF2-40B4-BE49-F238E27FC236}">
                <a16:creationId xmlns:a16="http://schemas.microsoft.com/office/drawing/2014/main" id="{44651763-70DB-8357-8C9C-09C55186A63D}"/>
              </a:ext>
            </a:extLst>
          </p:cNvPr>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8" name="Group 1057">
            <a:extLst>
              <a:ext uri="{FF2B5EF4-FFF2-40B4-BE49-F238E27FC236}">
                <a16:creationId xmlns:a16="http://schemas.microsoft.com/office/drawing/2014/main" id="{130B13D3-C16C-75BF-D65B-B670F27FAA52}"/>
              </a:ext>
            </a:extLst>
          </p:cNvPr>
          <p:cNvGrpSpPr>
            <a:grpSpLocks/>
          </p:cNvGrpSpPr>
          <p:nvPr/>
        </p:nvGrpSpPr>
        <p:grpSpPr bwMode="auto">
          <a:xfrm>
            <a:off x="5181600" y="1524000"/>
            <a:ext cx="1303338" cy="1744663"/>
            <a:chOff x="3796" y="1002"/>
            <a:chExt cx="812" cy="1081"/>
          </a:xfrm>
        </p:grpSpPr>
        <p:sp>
          <p:nvSpPr>
            <p:cNvPr id="25660" name="Rectangle 1058">
              <a:extLst>
                <a:ext uri="{FF2B5EF4-FFF2-40B4-BE49-F238E27FC236}">
                  <a16:creationId xmlns:a16="http://schemas.microsoft.com/office/drawing/2014/main" id="{09A3357C-9584-6AE0-10CA-DD41A26FE2BB}"/>
                </a:ext>
              </a:extLst>
            </p:cNvPr>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25661" name="Text Box 1059">
              <a:extLst>
                <a:ext uri="{FF2B5EF4-FFF2-40B4-BE49-F238E27FC236}">
                  <a16:creationId xmlns:a16="http://schemas.microsoft.com/office/drawing/2014/main" id="{5562A1D1-B904-5784-BC1D-C0BB4E52BFC2}"/>
                </a:ext>
              </a:extLst>
            </p:cNvPr>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25629" name="Group 1060">
            <a:extLst>
              <a:ext uri="{FF2B5EF4-FFF2-40B4-BE49-F238E27FC236}">
                <a16:creationId xmlns:a16="http://schemas.microsoft.com/office/drawing/2014/main" id="{D72EAAC4-F314-BED9-5B7F-1ADD47930270}"/>
              </a:ext>
            </a:extLst>
          </p:cNvPr>
          <p:cNvGrpSpPr>
            <a:grpSpLocks/>
          </p:cNvGrpSpPr>
          <p:nvPr/>
        </p:nvGrpSpPr>
        <p:grpSpPr bwMode="auto">
          <a:xfrm>
            <a:off x="304800" y="3962400"/>
            <a:ext cx="1290638" cy="1230313"/>
            <a:chOff x="3896" y="2472"/>
            <a:chExt cx="803" cy="762"/>
          </a:xfrm>
        </p:grpSpPr>
        <p:sp>
          <p:nvSpPr>
            <p:cNvPr id="25658" name="Rectangle 1061">
              <a:extLst>
                <a:ext uri="{FF2B5EF4-FFF2-40B4-BE49-F238E27FC236}">
                  <a16:creationId xmlns:a16="http://schemas.microsoft.com/office/drawing/2014/main" id="{11A1A46D-CB2B-5330-0DA5-79CAE9B4DA0A}"/>
                </a:ext>
              </a:extLst>
            </p:cNvPr>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25659" name="Text Box 1062">
              <a:extLst>
                <a:ext uri="{FF2B5EF4-FFF2-40B4-BE49-F238E27FC236}">
                  <a16:creationId xmlns:a16="http://schemas.microsoft.com/office/drawing/2014/main" id="{8B9D63BB-EC62-3BCB-9D53-2B8ABD699719}"/>
                </a:ext>
              </a:extLst>
            </p:cNvPr>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25630" name="Rectangle 1063">
            <a:extLst>
              <a:ext uri="{FF2B5EF4-FFF2-40B4-BE49-F238E27FC236}">
                <a16:creationId xmlns:a16="http://schemas.microsoft.com/office/drawing/2014/main" id="{2682E2E8-D788-C3CB-0679-4864C2822C01}"/>
              </a:ext>
            </a:extLst>
          </p:cNvPr>
          <p:cNvSpPr>
            <a:spLocks noChangeArrowheads="1"/>
          </p:cNvSpPr>
          <p:nvPr/>
        </p:nvSpPr>
        <p:spPr bwMode="auto">
          <a:xfrm>
            <a:off x="7011988" y="2495550"/>
            <a:ext cx="1608137"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1" name="Rectangle 1064">
            <a:extLst>
              <a:ext uri="{FF2B5EF4-FFF2-40B4-BE49-F238E27FC236}">
                <a16:creationId xmlns:a16="http://schemas.microsoft.com/office/drawing/2014/main" id="{B777BCB9-B7EF-A4D1-310B-95D55CC47FD4}"/>
              </a:ext>
            </a:extLst>
          </p:cNvPr>
          <p:cNvSpPr>
            <a:spLocks noChangeArrowheads="1"/>
          </p:cNvSpPr>
          <p:nvPr/>
        </p:nvSpPr>
        <p:spPr bwMode="auto">
          <a:xfrm>
            <a:off x="6859588" y="158115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25632" name="Rectangle 1065">
            <a:extLst>
              <a:ext uri="{FF2B5EF4-FFF2-40B4-BE49-F238E27FC236}">
                <a16:creationId xmlns:a16="http://schemas.microsoft.com/office/drawing/2014/main" id="{72342FA9-DF8A-D561-BFF9-FF79389019D7}"/>
              </a:ext>
            </a:extLst>
          </p:cNvPr>
          <p:cNvSpPr>
            <a:spLocks noChangeArrowheads="1"/>
          </p:cNvSpPr>
          <p:nvPr/>
        </p:nvSpPr>
        <p:spPr bwMode="auto">
          <a:xfrm>
            <a:off x="7011988" y="20383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3" name="Rectangle 1066">
            <a:extLst>
              <a:ext uri="{FF2B5EF4-FFF2-40B4-BE49-F238E27FC236}">
                <a16:creationId xmlns:a16="http://schemas.microsoft.com/office/drawing/2014/main" id="{B9DC7757-F50A-548F-79C5-D400810F9D23}"/>
              </a:ext>
            </a:extLst>
          </p:cNvPr>
          <p:cNvSpPr>
            <a:spLocks noChangeArrowheads="1"/>
          </p:cNvSpPr>
          <p:nvPr/>
        </p:nvSpPr>
        <p:spPr bwMode="auto">
          <a:xfrm>
            <a:off x="7011988" y="2114550"/>
            <a:ext cx="1601787"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34" name="Rectangle 1067">
            <a:extLst>
              <a:ext uri="{FF2B5EF4-FFF2-40B4-BE49-F238E27FC236}">
                <a16:creationId xmlns:a16="http://schemas.microsoft.com/office/drawing/2014/main" id="{05D45A27-23BD-0733-F686-19C2069FCD2F}"/>
              </a:ext>
            </a:extLst>
          </p:cNvPr>
          <p:cNvSpPr>
            <a:spLocks noChangeArrowheads="1"/>
          </p:cNvSpPr>
          <p:nvPr/>
        </p:nvSpPr>
        <p:spPr bwMode="auto">
          <a:xfrm>
            <a:off x="7011988" y="257175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35" name="Rectangle 1068">
            <a:extLst>
              <a:ext uri="{FF2B5EF4-FFF2-40B4-BE49-F238E27FC236}">
                <a16:creationId xmlns:a16="http://schemas.microsoft.com/office/drawing/2014/main" id="{1A9B9ACF-6F70-AF41-4D7E-AC675C85309F}"/>
              </a:ext>
            </a:extLst>
          </p:cNvPr>
          <p:cNvSpPr>
            <a:spLocks noChangeArrowheads="1"/>
          </p:cNvSpPr>
          <p:nvPr/>
        </p:nvSpPr>
        <p:spPr bwMode="auto">
          <a:xfrm>
            <a:off x="7011988" y="295275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6" name="Rectangle 1069">
            <a:extLst>
              <a:ext uri="{FF2B5EF4-FFF2-40B4-BE49-F238E27FC236}">
                <a16:creationId xmlns:a16="http://schemas.microsoft.com/office/drawing/2014/main" id="{5CEC7A44-2A00-D1E2-5F6A-CC27B57038A4}"/>
              </a:ext>
            </a:extLst>
          </p:cNvPr>
          <p:cNvSpPr>
            <a:spLocks noChangeArrowheads="1"/>
          </p:cNvSpPr>
          <p:nvPr/>
        </p:nvSpPr>
        <p:spPr bwMode="auto">
          <a:xfrm>
            <a:off x="7011988" y="295275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25637" name="Rectangle 1070">
            <a:extLst>
              <a:ext uri="{FF2B5EF4-FFF2-40B4-BE49-F238E27FC236}">
                <a16:creationId xmlns:a16="http://schemas.microsoft.com/office/drawing/2014/main" id="{C75916A8-6F1E-0F8B-30A2-D82D47E587DE}"/>
              </a:ext>
            </a:extLst>
          </p:cNvPr>
          <p:cNvSpPr>
            <a:spLocks noChangeArrowheads="1"/>
          </p:cNvSpPr>
          <p:nvPr/>
        </p:nvSpPr>
        <p:spPr bwMode="auto">
          <a:xfrm>
            <a:off x="7011988" y="34099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8" name="Rectangle 1071">
            <a:extLst>
              <a:ext uri="{FF2B5EF4-FFF2-40B4-BE49-F238E27FC236}">
                <a16:creationId xmlns:a16="http://schemas.microsoft.com/office/drawing/2014/main" id="{D4F95613-D885-DA90-5D8A-4D0E1C198A88}"/>
              </a:ext>
            </a:extLst>
          </p:cNvPr>
          <p:cNvSpPr>
            <a:spLocks noChangeArrowheads="1"/>
          </p:cNvSpPr>
          <p:nvPr/>
        </p:nvSpPr>
        <p:spPr bwMode="auto">
          <a:xfrm>
            <a:off x="7010400" y="342900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25639" name="Rectangle 1072">
            <a:extLst>
              <a:ext uri="{FF2B5EF4-FFF2-40B4-BE49-F238E27FC236}">
                <a16:creationId xmlns:a16="http://schemas.microsoft.com/office/drawing/2014/main" id="{C02B333A-1D66-15CE-F33C-B3051BC22CF2}"/>
              </a:ext>
            </a:extLst>
          </p:cNvPr>
          <p:cNvSpPr>
            <a:spLocks noChangeArrowheads="1"/>
          </p:cNvSpPr>
          <p:nvPr/>
        </p:nvSpPr>
        <p:spPr bwMode="auto">
          <a:xfrm>
            <a:off x="6977063" y="386715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0" name="Rectangle 1073">
            <a:extLst>
              <a:ext uri="{FF2B5EF4-FFF2-40B4-BE49-F238E27FC236}">
                <a16:creationId xmlns:a16="http://schemas.microsoft.com/office/drawing/2014/main" id="{123495DB-59B9-33D1-4A71-912ED78617E9}"/>
              </a:ext>
            </a:extLst>
          </p:cNvPr>
          <p:cNvSpPr>
            <a:spLocks noChangeArrowheads="1"/>
          </p:cNvSpPr>
          <p:nvPr/>
        </p:nvSpPr>
        <p:spPr bwMode="auto">
          <a:xfrm>
            <a:off x="7011988" y="3943350"/>
            <a:ext cx="15557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25641" name="Rectangle 1074">
            <a:extLst>
              <a:ext uri="{FF2B5EF4-FFF2-40B4-BE49-F238E27FC236}">
                <a16:creationId xmlns:a16="http://schemas.microsoft.com/office/drawing/2014/main" id="{BC1E3E74-3717-AEAE-CB23-39CBC7DD7691}"/>
              </a:ext>
            </a:extLst>
          </p:cNvPr>
          <p:cNvSpPr>
            <a:spLocks noChangeArrowheads="1"/>
          </p:cNvSpPr>
          <p:nvPr/>
        </p:nvSpPr>
        <p:spPr bwMode="auto">
          <a:xfrm>
            <a:off x="6977063" y="432435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2" name="Rectangle 1075">
            <a:extLst>
              <a:ext uri="{FF2B5EF4-FFF2-40B4-BE49-F238E27FC236}">
                <a16:creationId xmlns:a16="http://schemas.microsoft.com/office/drawing/2014/main" id="{23862192-371F-40AB-75D1-20118A7378C2}"/>
              </a:ext>
            </a:extLst>
          </p:cNvPr>
          <p:cNvSpPr>
            <a:spLocks noChangeArrowheads="1"/>
          </p:cNvSpPr>
          <p:nvPr/>
        </p:nvSpPr>
        <p:spPr bwMode="auto">
          <a:xfrm>
            <a:off x="7011988" y="4365625"/>
            <a:ext cx="15748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25643" name="Rectangle 1076">
            <a:extLst>
              <a:ext uri="{FF2B5EF4-FFF2-40B4-BE49-F238E27FC236}">
                <a16:creationId xmlns:a16="http://schemas.microsoft.com/office/drawing/2014/main" id="{F2893E99-8322-A2AB-689C-924C04B9679E}"/>
              </a:ext>
            </a:extLst>
          </p:cNvPr>
          <p:cNvSpPr>
            <a:spLocks noChangeArrowheads="1"/>
          </p:cNvSpPr>
          <p:nvPr/>
        </p:nvSpPr>
        <p:spPr bwMode="auto">
          <a:xfrm>
            <a:off x="6977063" y="478155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4" name="Rectangle 1077">
            <a:extLst>
              <a:ext uri="{FF2B5EF4-FFF2-40B4-BE49-F238E27FC236}">
                <a16:creationId xmlns:a16="http://schemas.microsoft.com/office/drawing/2014/main" id="{403A0FC6-82C8-1198-9851-56819485ED96}"/>
              </a:ext>
            </a:extLst>
          </p:cNvPr>
          <p:cNvSpPr>
            <a:spLocks noChangeArrowheads="1"/>
          </p:cNvSpPr>
          <p:nvPr/>
        </p:nvSpPr>
        <p:spPr bwMode="auto">
          <a:xfrm>
            <a:off x="6992938" y="4811713"/>
            <a:ext cx="16256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25645" name="Line 1079">
            <a:extLst>
              <a:ext uri="{FF2B5EF4-FFF2-40B4-BE49-F238E27FC236}">
                <a16:creationId xmlns:a16="http://schemas.microsoft.com/office/drawing/2014/main" id="{66B6B234-8813-53BF-6EA1-670639768D4B}"/>
              </a:ext>
            </a:extLst>
          </p:cNvPr>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6" name="Line 1080">
            <a:extLst>
              <a:ext uri="{FF2B5EF4-FFF2-40B4-BE49-F238E27FC236}">
                <a16:creationId xmlns:a16="http://schemas.microsoft.com/office/drawing/2014/main" id="{96AA91F2-5047-DD81-A487-D159BF037F05}"/>
              </a:ext>
            </a:extLst>
          </p:cNvPr>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7" name="Line 1081">
            <a:extLst>
              <a:ext uri="{FF2B5EF4-FFF2-40B4-BE49-F238E27FC236}">
                <a16:creationId xmlns:a16="http://schemas.microsoft.com/office/drawing/2014/main" id="{A2A16E02-D9A7-952E-D6BB-586522CF71A3}"/>
              </a:ext>
            </a:extLst>
          </p:cNvPr>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8" name="Line 1082">
            <a:extLst>
              <a:ext uri="{FF2B5EF4-FFF2-40B4-BE49-F238E27FC236}">
                <a16:creationId xmlns:a16="http://schemas.microsoft.com/office/drawing/2014/main" id="{72A91341-24A5-7052-24A3-38815EF0B183}"/>
              </a:ext>
            </a:extLst>
          </p:cNvPr>
          <p:cNvSpPr>
            <a:spLocks noChangeShapeType="1"/>
          </p:cNvSpPr>
          <p:nvPr/>
        </p:nvSpPr>
        <p:spPr bwMode="auto">
          <a:xfrm flipH="1" flipV="1">
            <a:off x="6553200" y="2667000"/>
            <a:ext cx="533400" cy="76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9" name="Line 1083">
            <a:extLst>
              <a:ext uri="{FF2B5EF4-FFF2-40B4-BE49-F238E27FC236}">
                <a16:creationId xmlns:a16="http://schemas.microsoft.com/office/drawing/2014/main" id="{90A69301-5CC0-6D0D-AF61-E852F37FA7F6}"/>
              </a:ext>
            </a:extLst>
          </p:cNvPr>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0" name="Line 1084">
            <a:extLst>
              <a:ext uri="{FF2B5EF4-FFF2-40B4-BE49-F238E27FC236}">
                <a16:creationId xmlns:a16="http://schemas.microsoft.com/office/drawing/2014/main" id="{659C4CA5-F3CD-5EB3-C03D-F956AFC8F547}"/>
              </a:ext>
            </a:extLst>
          </p:cNvPr>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1" name="Line 1085">
            <a:extLst>
              <a:ext uri="{FF2B5EF4-FFF2-40B4-BE49-F238E27FC236}">
                <a16:creationId xmlns:a16="http://schemas.microsoft.com/office/drawing/2014/main" id="{79C3F326-9467-C2DD-8F79-7398AD6C7D3F}"/>
              </a:ext>
            </a:extLst>
          </p:cNvPr>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652" name="Group 1087">
            <a:extLst>
              <a:ext uri="{FF2B5EF4-FFF2-40B4-BE49-F238E27FC236}">
                <a16:creationId xmlns:a16="http://schemas.microsoft.com/office/drawing/2014/main" id="{30B6D686-E89D-AB2B-7CAB-76ACB06A0859}"/>
              </a:ext>
            </a:extLst>
          </p:cNvPr>
          <p:cNvGrpSpPr>
            <a:grpSpLocks/>
          </p:cNvGrpSpPr>
          <p:nvPr/>
        </p:nvGrpSpPr>
        <p:grpSpPr bwMode="auto">
          <a:xfrm>
            <a:off x="7612063" y="5410200"/>
            <a:ext cx="1344612" cy="1473200"/>
            <a:chOff x="3891" y="2472"/>
            <a:chExt cx="836" cy="911"/>
          </a:xfrm>
        </p:grpSpPr>
        <p:sp>
          <p:nvSpPr>
            <p:cNvPr id="25656" name="Rectangle 1088">
              <a:extLst>
                <a:ext uri="{FF2B5EF4-FFF2-40B4-BE49-F238E27FC236}">
                  <a16:creationId xmlns:a16="http://schemas.microsoft.com/office/drawing/2014/main" id="{7A29371F-0B70-409D-A618-3E35B9518E26}"/>
                </a:ext>
              </a:extLst>
            </p:cNvPr>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25657" name="Text Box 1089">
              <a:extLst>
                <a:ext uri="{FF2B5EF4-FFF2-40B4-BE49-F238E27FC236}">
                  <a16:creationId xmlns:a16="http://schemas.microsoft.com/office/drawing/2014/main" id="{DA544377-85FC-6AE1-630C-C8BA147B3EC6}"/>
                </a:ext>
              </a:extLst>
            </p:cNvPr>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25653" name="Line 1090">
            <a:extLst>
              <a:ext uri="{FF2B5EF4-FFF2-40B4-BE49-F238E27FC236}">
                <a16:creationId xmlns:a16="http://schemas.microsoft.com/office/drawing/2014/main" id="{D8FA22A9-E322-BF05-86C0-DF2C2E72DFE7}"/>
              </a:ext>
            </a:extLst>
          </p:cNvPr>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4" name="Line 1091">
            <a:extLst>
              <a:ext uri="{FF2B5EF4-FFF2-40B4-BE49-F238E27FC236}">
                <a16:creationId xmlns:a16="http://schemas.microsoft.com/office/drawing/2014/main" id="{ACB49A4E-CB34-108E-0BAB-E6C031D32F91}"/>
              </a:ext>
            </a:extLst>
          </p:cNvPr>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5" name="Line 1092">
            <a:extLst>
              <a:ext uri="{FF2B5EF4-FFF2-40B4-BE49-F238E27FC236}">
                <a16:creationId xmlns:a16="http://schemas.microsoft.com/office/drawing/2014/main" id="{3BA01488-5994-0AEE-929C-DC2496945231}"/>
              </a:ext>
            </a:extLst>
          </p:cNvPr>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0CDA07F1-5B3C-ABB0-E3FB-7EEC379A78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2FB6FC5-6C8B-9845-BBE5-CF3A27EDD49D}" type="slidenum">
              <a:rPr lang="en-US" altLang="en-US" sz="1200"/>
              <a:pPr/>
              <a:t>23</a:t>
            </a:fld>
            <a:endParaRPr lang="en-US" altLang="en-US" sz="1200"/>
          </a:p>
        </p:txBody>
      </p:sp>
      <p:sp>
        <p:nvSpPr>
          <p:cNvPr id="26626" name="Rectangle 2">
            <a:extLst>
              <a:ext uri="{FF2B5EF4-FFF2-40B4-BE49-F238E27FC236}">
                <a16:creationId xmlns:a16="http://schemas.microsoft.com/office/drawing/2014/main" id="{C4D9B807-A959-8C4E-88FB-7A75FCD07249}"/>
              </a:ext>
            </a:extLst>
          </p:cNvPr>
          <p:cNvSpPr>
            <a:spLocks noGrp="1" noChangeArrowheads="1"/>
          </p:cNvSpPr>
          <p:nvPr>
            <p:ph type="title"/>
          </p:nvPr>
        </p:nvSpPr>
        <p:spPr>
          <a:xfrm>
            <a:off x="1371600" y="533400"/>
            <a:ext cx="6324600" cy="706438"/>
          </a:xfrm>
        </p:spPr>
        <p:txBody>
          <a:bodyPr/>
          <a:lstStyle/>
          <a:p>
            <a:pPr eaLnBrk="1" hangingPunct="1"/>
            <a:r>
              <a:rPr lang="en-US" altLang="en-US"/>
              <a:t>Measures: Three Categories</a:t>
            </a:r>
          </a:p>
        </p:txBody>
      </p:sp>
      <p:sp>
        <p:nvSpPr>
          <p:cNvPr id="26627" name="Rectangle 3">
            <a:extLst>
              <a:ext uri="{FF2B5EF4-FFF2-40B4-BE49-F238E27FC236}">
                <a16:creationId xmlns:a16="http://schemas.microsoft.com/office/drawing/2014/main" id="{1B2ACED5-5157-CDD5-8E6A-14E54585D862}"/>
              </a:ext>
            </a:extLst>
          </p:cNvPr>
          <p:cNvSpPr>
            <a:spLocks noGrp="1" noChangeArrowheads="1"/>
          </p:cNvSpPr>
          <p:nvPr>
            <p:ph type="body" idx="1"/>
          </p:nvPr>
        </p:nvSpPr>
        <p:spPr>
          <a:xfrm>
            <a:off x="533400" y="1524000"/>
            <a:ext cx="8382000" cy="4895850"/>
          </a:xfrm>
        </p:spPr>
        <p:txBody>
          <a:bodyPr/>
          <a:lstStyle/>
          <a:p>
            <a:pPr eaLnBrk="1" hangingPunct="1">
              <a:lnSpc>
                <a:spcPct val="110000"/>
              </a:lnSpc>
            </a:pPr>
            <a:r>
              <a:rPr lang="en-US" altLang="en-US" sz="2400" u="sng">
                <a:solidFill>
                  <a:schemeClr val="hlink"/>
                </a:solidFill>
              </a:rPr>
              <a:t>distributive</a:t>
            </a:r>
            <a:r>
              <a:rPr lang="en-US" altLang="en-US" sz="2400"/>
              <a:t>: if the result derived by applying the function to </a:t>
            </a:r>
            <a:r>
              <a:rPr lang="en-US" altLang="en-US" sz="2400" i="1"/>
              <a:t>n </a:t>
            </a:r>
            <a:r>
              <a:rPr lang="en-US" altLang="en-US" sz="2400"/>
              <a:t>aggregate values is the same as that derived by applying the function on all the data without partitioning.</a:t>
            </a:r>
          </a:p>
          <a:p>
            <a:pPr lvl="2" eaLnBrk="1" hangingPunct="1">
              <a:lnSpc>
                <a:spcPct val="110000"/>
              </a:lnSpc>
            </a:pPr>
            <a:r>
              <a:rPr lang="en-US" altLang="en-US" sz="2000"/>
              <a:t>E.g., count(), sum(), min(), max().</a:t>
            </a:r>
          </a:p>
          <a:p>
            <a:pPr eaLnBrk="1" hangingPunct="1">
              <a:lnSpc>
                <a:spcPct val="110000"/>
              </a:lnSpc>
            </a:pPr>
            <a:r>
              <a:rPr lang="en-US" altLang="en-US" sz="2400" u="sng">
                <a:solidFill>
                  <a:schemeClr val="hlink"/>
                </a:solidFill>
              </a:rPr>
              <a:t>algebraic</a:t>
            </a:r>
            <a:r>
              <a:rPr lang="en-US" altLang="en-US" sz="2400">
                <a:solidFill>
                  <a:srgbClr val="121328"/>
                </a:solidFill>
              </a:rPr>
              <a:t>:</a:t>
            </a:r>
            <a:r>
              <a:rPr lang="en-US" altLang="en-US" sz="2400">
                <a:solidFill>
                  <a:schemeClr val="hlink"/>
                </a:solidFill>
              </a:rPr>
              <a:t> </a:t>
            </a:r>
            <a:r>
              <a:rPr lang="en-US" altLang="en-US" sz="2400"/>
              <a:t>if it can be computed by an algebraic function with </a:t>
            </a:r>
            <a:r>
              <a:rPr lang="en-US" altLang="en-US" sz="2400" i="1"/>
              <a:t>M</a:t>
            </a:r>
            <a:r>
              <a:rPr lang="en-US" altLang="en-US" sz="2400"/>
              <a:t> arguments (where</a:t>
            </a:r>
            <a:r>
              <a:rPr lang="en-US" altLang="en-US" sz="2400" i="1"/>
              <a:t> M</a:t>
            </a:r>
            <a:r>
              <a:rPr lang="en-US" altLang="en-US" sz="2400"/>
              <a:t> is a bounded integer), each of which is obtained by applying a distributive aggregate function.</a:t>
            </a:r>
            <a:endParaRPr lang="en-US" altLang="en-US" sz="2400">
              <a:solidFill>
                <a:srgbClr val="121328"/>
              </a:solidFill>
            </a:endParaRPr>
          </a:p>
          <a:p>
            <a:pPr lvl="2" eaLnBrk="1" hangingPunct="1">
              <a:lnSpc>
                <a:spcPct val="110000"/>
              </a:lnSpc>
            </a:pPr>
            <a:r>
              <a:rPr lang="en-US" altLang="en-US" sz="2000">
                <a:solidFill>
                  <a:srgbClr val="121328"/>
                </a:solidFill>
              </a:rPr>
              <a:t>E.g.,</a:t>
            </a:r>
            <a:r>
              <a:rPr lang="en-US" altLang="en-US" sz="2000">
                <a:solidFill>
                  <a:schemeClr val="hlink"/>
                </a:solidFill>
              </a:rPr>
              <a:t>  </a:t>
            </a:r>
            <a:r>
              <a:rPr lang="en-US" altLang="en-US" sz="2000">
                <a:solidFill>
                  <a:srgbClr val="121328"/>
                </a:solidFill>
              </a:rPr>
              <a:t>avg(), min_N(), standard_deviation().</a:t>
            </a:r>
          </a:p>
          <a:p>
            <a:pPr eaLnBrk="1" hangingPunct="1">
              <a:lnSpc>
                <a:spcPct val="110000"/>
              </a:lnSpc>
            </a:pPr>
            <a:r>
              <a:rPr lang="en-US" altLang="en-US" sz="2400" u="sng">
                <a:solidFill>
                  <a:schemeClr val="hlink"/>
                </a:solidFill>
              </a:rPr>
              <a:t>holistic</a:t>
            </a:r>
            <a:r>
              <a:rPr lang="en-US" altLang="en-US" sz="2400">
                <a:solidFill>
                  <a:schemeClr val="hlink"/>
                </a:solidFill>
              </a:rPr>
              <a:t>: </a:t>
            </a:r>
            <a:r>
              <a:rPr lang="en-US" altLang="en-US" sz="2400"/>
              <a:t>if there is no constant bound on the storage size needed to describe a subaggregate.</a:t>
            </a:r>
            <a:r>
              <a:rPr lang="en-US" altLang="en-US" sz="2400">
                <a:solidFill>
                  <a:schemeClr val="hlink"/>
                </a:solidFill>
              </a:rPr>
              <a:t>  </a:t>
            </a:r>
          </a:p>
          <a:p>
            <a:pPr lvl="2" eaLnBrk="1" hangingPunct="1">
              <a:lnSpc>
                <a:spcPct val="110000"/>
              </a:lnSpc>
            </a:pPr>
            <a:r>
              <a:rPr lang="en-US" altLang="en-US" sz="2000"/>
              <a:t>E.g., median(), mode(), rank().</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0B2A33DA-5336-ED1A-71A4-CC44A0E53E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0E2A147-9841-E24F-A9CA-11A5466170FA}" type="slidenum">
              <a:rPr lang="en-US" altLang="en-US" sz="1200"/>
              <a:pPr/>
              <a:t>24</a:t>
            </a:fld>
            <a:endParaRPr lang="en-US" altLang="en-US" sz="1200"/>
          </a:p>
        </p:txBody>
      </p:sp>
      <p:sp>
        <p:nvSpPr>
          <p:cNvPr id="27650" name="Rectangle 2">
            <a:extLst>
              <a:ext uri="{FF2B5EF4-FFF2-40B4-BE49-F238E27FC236}">
                <a16:creationId xmlns:a16="http://schemas.microsoft.com/office/drawing/2014/main" id="{593D7C08-6A30-0EC6-DCAC-B9248C972E22}"/>
              </a:ext>
            </a:extLst>
          </p:cNvPr>
          <p:cNvSpPr>
            <a:spLocks noGrp="1" noChangeArrowheads="1"/>
          </p:cNvSpPr>
          <p:nvPr>
            <p:ph type="title"/>
          </p:nvPr>
        </p:nvSpPr>
        <p:spPr>
          <a:xfrm>
            <a:off x="1143000" y="381000"/>
            <a:ext cx="8001000" cy="609600"/>
          </a:xfrm>
        </p:spPr>
        <p:txBody>
          <a:bodyPr/>
          <a:lstStyle/>
          <a:p>
            <a:pPr eaLnBrk="1" hangingPunct="1"/>
            <a:r>
              <a:rPr lang="en-US" altLang="en-US" sz="3200"/>
              <a:t>A Concept Hierarchy: Dimension (location)</a:t>
            </a:r>
          </a:p>
        </p:txBody>
      </p:sp>
      <p:sp>
        <p:nvSpPr>
          <p:cNvPr id="27651" name="Text Box 3">
            <a:extLst>
              <a:ext uri="{FF2B5EF4-FFF2-40B4-BE49-F238E27FC236}">
                <a16:creationId xmlns:a16="http://schemas.microsoft.com/office/drawing/2014/main" id="{B48654F7-1710-BC6B-94D2-039EDCAAD2D3}"/>
              </a:ext>
            </a:extLst>
          </p:cNvPr>
          <p:cNvSpPr txBox="1">
            <a:spLocks noChangeArrowheads="1"/>
          </p:cNvSpPr>
          <p:nvPr/>
        </p:nvSpPr>
        <p:spPr bwMode="auto">
          <a:xfrm>
            <a:off x="4876800" y="14478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all</a:t>
            </a:r>
          </a:p>
        </p:txBody>
      </p:sp>
      <p:sp>
        <p:nvSpPr>
          <p:cNvPr id="27652" name="Text Box 4">
            <a:extLst>
              <a:ext uri="{FF2B5EF4-FFF2-40B4-BE49-F238E27FC236}">
                <a16:creationId xmlns:a16="http://schemas.microsoft.com/office/drawing/2014/main" id="{6F40EFF8-EFC0-537A-F53E-F58AC1CE0BCD}"/>
              </a:ext>
            </a:extLst>
          </p:cNvPr>
          <p:cNvSpPr txBox="1">
            <a:spLocks noChangeArrowheads="1"/>
          </p:cNvSpPr>
          <p:nvPr/>
        </p:nvSpPr>
        <p:spPr bwMode="auto">
          <a:xfrm>
            <a:off x="3352800" y="2438400"/>
            <a:ext cx="106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Europe</a:t>
            </a:r>
          </a:p>
        </p:txBody>
      </p:sp>
      <p:sp>
        <p:nvSpPr>
          <p:cNvPr id="27653" name="Text Box 5">
            <a:extLst>
              <a:ext uri="{FF2B5EF4-FFF2-40B4-BE49-F238E27FC236}">
                <a16:creationId xmlns:a16="http://schemas.microsoft.com/office/drawing/2014/main" id="{C38401A2-313E-A639-BBE0-E508D2140449}"/>
              </a:ext>
            </a:extLst>
          </p:cNvPr>
          <p:cNvSpPr txBox="1">
            <a:spLocks noChangeArrowheads="1"/>
          </p:cNvSpPr>
          <p:nvPr/>
        </p:nvSpPr>
        <p:spPr bwMode="auto">
          <a:xfrm>
            <a:off x="6400800" y="2438400"/>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North_America</a:t>
            </a:r>
          </a:p>
        </p:txBody>
      </p:sp>
      <p:sp>
        <p:nvSpPr>
          <p:cNvPr id="27654" name="Text Box 6">
            <a:extLst>
              <a:ext uri="{FF2B5EF4-FFF2-40B4-BE49-F238E27FC236}">
                <a16:creationId xmlns:a16="http://schemas.microsoft.com/office/drawing/2014/main" id="{DA0BC8EB-F553-B5D4-9EB8-578BB7B379EA}"/>
              </a:ext>
            </a:extLst>
          </p:cNvPr>
          <p:cNvSpPr txBox="1">
            <a:spLocks noChangeArrowheads="1"/>
          </p:cNvSpPr>
          <p:nvPr/>
        </p:nvSpPr>
        <p:spPr bwMode="auto">
          <a:xfrm>
            <a:off x="8029575" y="3505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Mexico</a:t>
            </a:r>
          </a:p>
        </p:txBody>
      </p:sp>
      <p:sp>
        <p:nvSpPr>
          <p:cNvPr id="27655" name="Text Box 7">
            <a:extLst>
              <a:ext uri="{FF2B5EF4-FFF2-40B4-BE49-F238E27FC236}">
                <a16:creationId xmlns:a16="http://schemas.microsoft.com/office/drawing/2014/main" id="{55918A1E-D44C-9FDA-0547-CDF53554CC9C}"/>
              </a:ext>
            </a:extLst>
          </p:cNvPr>
          <p:cNvSpPr txBox="1">
            <a:spLocks noChangeArrowheads="1"/>
          </p:cNvSpPr>
          <p:nvPr/>
        </p:nvSpPr>
        <p:spPr bwMode="auto">
          <a:xfrm>
            <a:off x="5943600" y="35052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Canada</a:t>
            </a:r>
          </a:p>
        </p:txBody>
      </p:sp>
      <p:sp>
        <p:nvSpPr>
          <p:cNvPr id="27656" name="Text Box 8">
            <a:extLst>
              <a:ext uri="{FF2B5EF4-FFF2-40B4-BE49-F238E27FC236}">
                <a16:creationId xmlns:a16="http://schemas.microsoft.com/office/drawing/2014/main" id="{CCCE297D-3F32-ADFF-40C8-419E6FB39DE8}"/>
              </a:ext>
            </a:extLst>
          </p:cNvPr>
          <p:cNvSpPr txBox="1">
            <a:spLocks noChangeArrowheads="1"/>
          </p:cNvSpPr>
          <p:nvPr/>
        </p:nvSpPr>
        <p:spPr bwMode="auto">
          <a:xfrm>
            <a:off x="4227513" y="35052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Spain</a:t>
            </a:r>
          </a:p>
        </p:txBody>
      </p:sp>
      <p:sp>
        <p:nvSpPr>
          <p:cNvPr id="27657" name="Text Box 9">
            <a:extLst>
              <a:ext uri="{FF2B5EF4-FFF2-40B4-BE49-F238E27FC236}">
                <a16:creationId xmlns:a16="http://schemas.microsoft.com/office/drawing/2014/main" id="{38FB79AA-C937-0BFC-7A49-EDA481E86E84}"/>
              </a:ext>
            </a:extLst>
          </p:cNvPr>
          <p:cNvSpPr txBox="1">
            <a:spLocks noChangeArrowheads="1"/>
          </p:cNvSpPr>
          <p:nvPr/>
        </p:nvSpPr>
        <p:spPr bwMode="auto">
          <a:xfrm>
            <a:off x="2209800" y="3505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Germany</a:t>
            </a:r>
          </a:p>
        </p:txBody>
      </p:sp>
      <p:sp>
        <p:nvSpPr>
          <p:cNvPr id="27658" name="Text Box 10">
            <a:extLst>
              <a:ext uri="{FF2B5EF4-FFF2-40B4-BE49-F238E27FC236}">
                <a16:creationId xmlns:a16="http://schemas.microsoft.com/office/drawing/2014/main" id="{B6F7FE14-4A82-3F85-0B10-68B3D41DE3F8}"/>
              </a:ext>
            </a:extLst>
          </p:cNvPr>
          <p:cNvSpPr txBox="1">
            <a:spLocks noChangeArrowheads="1"/>
          </p:cNvSpPr>
          <p:nvPr/>
        </p:nvSpPr>
        <p:spPr bwMode="auto">
          <a:xfrm>
            <a:off x="4876800" y="4572000"/>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Vancouver</a:t>
            </a:r>
          </a:p>
        </p:txBody>
      </p:sp>
      <p:sp>
        <p:nvSpPr>
          <p:cNvPr id="27659" name="Text Box 11">
            <a:extLst>
              <a:ext uri="{FF2B5EF4-FFF2-40B4-BE49-F238E27FC236}">
                <a16:creationId xmlns:a16="http://schemas.microsoft.com/office/drawing/2014/main" id="{EEDC0D74-0622-8F4D-854F-3056C14FCCCF}"/>
              </a:ext>
            </a:extLst>
          </p:cNvPr>
          <p:cNvSpPr txBox="1">
            <a:spLocks noChangeArrowheads="1"/>
          </p:cNvSpPr>
          <p:nvPr/>
        </p:nvSpPr>
        <p:spPr bwMode="auto">
          <a:xfrm>
            <a:off x="6019800" y="5562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 Wind</a:t>
            </a:r>
          </a:p>
        </p:txBody>
      </p:sp>
      <p:sp>
        <p:nvSpPr>
          <p:cNvPr id="27660" name="Text Box 12">
            <a:extLst>
              <a:ext uri="{FF2B5EF4-FFF2-40B4-BE49-F238E27FC236}">
                <a16:creationId xmlns:a16="http://schemas.microsoft.com/office/drawing/2014/main" id="{C8EEE68F-9787-8E39-CE51-AB59132A8D2A}"/>
              </a:ext>
            </a:extLst>
          </p:cNvPr>
          <p:cNvSpPr txBox="1">
            <a:spLocks noChangeArrowheads="1"/>
          </p:cNvSpPr>
          <p:nvPr/>
        </p:nvSpPr>
        <p:spPr bwMode="auto">
          <a:xfrm>
            <a:off x="4191000" y="5562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L. Chan</a:t>
            </a:r>
          </a:p>
        </p:txBody>
      </p:sp>
      <p:sp>
        <p:nvSpPr>
          <p:cNvPr id="27661" name="Text Box 13">
            <a:extLst>
              <a:ext uri="{FF2B5EF4-FFF2-40B4-BE49-F238E27FC236}">
                <a16:creationId xmlns:a16="http://schemas.microsoft.com/office/drawing/2014/main" id="{F9AC80B3-F2E8-DF72-4724-404420CB3B9E}"/>
              </a:ext>
            </a:extLst>
          </p:cNvPr>
          <p:cNvSpPr txBox="1">
            <a:spLocks noChangeArrowheads="1"/>
          </p:cNvSpPr>
          <p:nvPr/>
        </p:nvSpPr>
        <p:spPr bwMode="auto">
          <a:xfrm>
            <a:off x="5334000" y="243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2" name="Text Box 14">
            <a:extLst>
              <a:ext uri="{FF2B5EF4-FFF2-40B4-BE49-F238E27FC236}">
                <a16:creationId xmlns:a16="http://schemas.microsoft.com/office/drawing/2014/main" id="{862BD303-D1AE-49FF-8788-5FE42EB413BB}"/>
              </a:ext>
            </a:extLst>
          </p:cNvPr>
          <p:cNvSpPr txBox="1">
            <a:spLocks noChangeArrowheads="1"/>
          </p:cNvSpPr>
          <p:nvPr/>
        </p:nvSpPr>
        <p:spPr bwMode="auto">
          <a:xfrm>
            <a:off x="73914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3" name="Text Box 15">
            <a:extLst>
              <a:ext uri="{FF2B5EF4-FFF2-40B4-BE49-F238E27FC236}">
                <a16:creationId xmlns:a16="http://schemas.microsoft.com/office/drawing/2014/main" id="{D1DBC32D-5E3C-8671-00E5-88AF8C594DED}"/>
              </a:ext>
            </a:extLst>
          </p:cNvPr>
          <p:cNvSpPr txBox="1">
            <a:spLocks noChangeArrowheads="1"/>
          </p:cNvSpPr>
          <p:nvPr/>
        </p:nvSpPr>
        <p:spPr bwMode="auto">
          <a:xfrm>
            <a:off x="36576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4" name="Text Box 16">
            <a:extLst>
              <a:ext uri="{FF2B5EF4-FFF2-40B4-BE49-F238E27FC236}">
                <a16:creationId xmlns:a16="http://schemas.microsoft.com/office/drawing/2014/main" id="{D7F436B5-D944-9CF0-9BA5-1CDA8EE23517}"/>
              </a:ext>
            </a:extLst>
          </p:cNvPr>
          <p:cNvSpPr txBox="1">
            <a:spLocks noChangeArrowheads="1"/>
          </p:cNvSpPr>
          <p:nvPr/>
        </p:nvSpPr>
        <p:spPr bwMode="auto">
          <a:xfrm>
            <a:off x="3429000" y="4648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5" name="Text Box 17">
            <a:extLst>
              <a:ext uri="{FF2B5EF4-FFF2-40B4-BE49-F238E27FC236}">
                <a16:creationId xmlns:a16="http://schemas.microsoft.com/office/drawing/2014/main" id="{6DAC2FD6-539D-F0DB-78B3-D788E92662A2}"/>
              </a:ext>
            </a:extLst>
          </p:cNvPr>
          <p:cNvSpPr txBox="1">
            <a:spLocks noChangeArrowheads="1"/>
          </p:cNvSpPr>
          <p:nvPr/>
        </p:nvSpPr>
        <p:spPr bwMode="auto">
          <a:xfrm>
            <a:off x="6477000" y="457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6" name="Text Box 18">
            <a:extLst>
              <a:ext uri="{FF2B5EF4-FFF2-40B4-BE49-F238E27FC236}">
                <a16:creationId xmlns:a16="http://schemas.microsoft.com/office/drawing/2014/main" id="{BCCDB894-99B0-B509-3600-5F1129A3F4C8}"/>
              </a:ext>
            </a:extLst>
          </p:cNvPr>
          <p:cNvSpPr txBox="1">
            <a:spLocks noChangeArrowheads="1"/>
          </p:cNvSpPr>
          <p:nvPr/>
        </p:nvSpPr>
        <p:spPr bwMode="auto">
          <a:xfrm>
            <a:off x="5486400" y="5562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7" name="Line 19">
            <a:extLst>
              <a:ext uri="{FF2B5EF4-FFF2-40B4-BE49-F238E27FC236}">
                <a16:creationId xmlns:a16="http://schemas.microsoft.com/office/drawing/2014/main" id="{2F5A0A0A-0D2C-5BDF-9F5C-93620A06D780}"/>
              </a:ext>
            </a:extLst>
          </p:cNvPr>
          <p:cNvSpPr>
            <a:spLocks noChangeShapeType="1"/>
          </p:cNvSpPr>
          <p:nvPr/>
        </p:nvSpPr>
        <p:spPr bwMode="auto">
          <a:xfrm flipH="1">
            <a:off x="3886200" y="1828800"/>
            <a:ext cx="1219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a:extLst>
              <a:ext uri="{FF2B5EF4-FFF2-40B4-BE49-F238E27FC236}">
                <a16:creationId xmlns:a16="http://schemas.microsoft.com/office/drawing/2014/main" id="{2E71FC70-62C4-D697-DCC4-9F8EF19F812C}"/>
              </a:ext>
            </a:extLst>
          </p:cNvPr>
          <p:cNvSpPr>
            <a:spLocks noChangeShapeType="1"/>
          </p:cNvSpPr>
          <p:nvPr/>
        </p:nvSpPr>
        <p:spPr bwMode="auto">
          <a:xfrm>
            <a:off x="5105400" y="1828800"/>
            <a:ext cx="2209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a:extLst>
              <a:ext uri="{FF2B5EF4-FFF2-40B4-BE49-F238E27FC236}">
                <a16:creationId xmlns:a16="http://schemas.microsoft.com/office/drawing/2014/main" id="{D16D7507-464D-4E9A-FF9C-EBF26D2A7445}"/>
              </a:ext>
            </a:extLst>
          </p:cNvPr>
          <p:cNvSpPr>
            <a:spLocks noChangeShapeType="1"/>
          </p:cNvSpPr>
          <p:nvPr/>
        </p:nvSpPr>
        <p:spPr bwMode="auto">
          <a:xfrm flipH="1">
            <a:off x="28194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a:extLst>
              <a:ext uri="{FF2B5EF4-FFF2-40B4-BE49-F238E27FC236}">
                <a16:creationId xmlns:a16="http://schemas.microsoft.com/office/drawing/2014/main" id="{100AC83D-BD01-6EFA-45A3-5D730DB6D21F}"/>
              </a:ext>
            </a:extLst>
          </p:cNvPr>
          <p:cNvSpPr>
            <a:spLocks noChangeShapeType="1"/>
          </p:cNvSpPr>
          <p:nvPr/>
        </p:nvSpPr>
        <p:spPr bwMode="auto">
          <a:xfrm>
            <a:off x="3810000" y="2819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a:extLst>
              <a:ext uri="{FF2B5EF4-FFF2-40B4-BE49-F238E27FC236}">
                <a16:creationId xmlns:a16="http://schemas.microsoft.com/office/drawing/2014/main" id="{E5BB9F0D-0F36-F423-4A8A-37595AC4AE75}"/>
              </a:ext>
            </a:extLst>
          </p:cNvPr>
          <p:cNvSpPr>
            <a:spLocks noChangeShapeType="1"/>
          </p:cNvSpPr>
          <p:nvPr/>
        </p:nvSpPr>
        <p:spPr bwMode="auto">
          <a:xfrm flipH="1">
            <a:off x="64770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24">
            <a:extLst>
              <a:ext uri="{FF2B5EF4-FFF2-40B4-BE49-F238E27FC236}">
                <a16:creationId xmlns:a16="http://schemas.microsoft.com/office/drawing/2014/main" id="{A4352E1C-D2A7-5099-2B25-07B2E19318D1}"/>
              </a:ext>
            </a:extLst>
          </p:cNvPr>
          <p:cNvSpPr>
            <a:spLocks noChangeShapeType="1"/>
          </p:cNvSpPr>
          <p:nvPr/>
        </p:nvSpPr>
        <p:spPr bwMode="auto">
          <a:xfrm>
            <a:off x="7467600" y="28194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Line 25">
            <a:extLst>
              <a:ext uri="{FF2B5EF4-FFF2-40B4-BE49-F238E27FC236}">
                <a16:creationId xmlns:a16="http://schemas.microsoft.com/office/drawing/2014/main" id="{E5589E30-A644-5AE8-CAD9-82936497B2F0}"/>
              </a:ext>
            </a:extLst>
          </p:cNvPr>
          <p:cNvSpPr>
            <a:spLocks noChangeShapeType="1"/>
          </p:cNvSpPr>
          <p:nvPr/>
        </p:nvSpPr>
        <p:spPr bwMode="auto">
          <a:xfrm flipH="1">
            <a:off x="2362200"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Line 26">
            <a:extLst>
              <a:ext uri="{FF2B5EF4-FFF2-40B4-BE49-F238E27FC236}">
                <a16:creationId xmlns:a16="http://schemas.microsoft.com/office/drawing/2014/main" id="{DED2F577-1EC5-7748-9B57-42B0A335607A}"/>
              </a:ext>
            </a:extLst>
          </p:cNvPr>
          <p:cNvSpPr>
            <a:spLocks noChangeShapeType="1"/>
          </p:cNvSpPr>
          <p:nvPr/>
        </p:nvSpPr>
        <p:spPr bwMode="auto">
          <a:xfrm>
            <a:off x="2895600" y="3886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27">
            <a:extLst>
              <a:ext uri="{FF2B5EF4-FFF2-40B4-BE49-F238E27FC236}">
                <a16:creationId xmlns:a16="http://schemas.microsoft.com/office/drawing/2014/main" id="{24B584CE-1151-544E-525C-AB116F89373D}"/>
              </a:ext>
            </a:extLst>
          </p:cNvPr>
          <p:cNvSpPr>
            <a:spLocks noChangeShapeType="1"/>
          </p:cNvSpPr>
          <p:nvPr/>
        </p:nvSpPr>
        <p:spPr bwMode="auto">
          <a:xfrm flipH="1">
            <a:off x="4191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a:extLst>
              <a:ext uri="{FF2B5EF4-FFF2-40B4-BE49-F238E27FC236}">
                <a16:creationId xmlns:a16="http://schemas.microsoft.com/office/drawing/2014/main" id="{7D92FC7A-B1A2-2CD8-221F-0D77087821FD}"/>
              </a:ext>
            </a:extLst>
          </p:cNvPr>
          <p:cNvSpPr>
            <a:spLocks noChangeShapeType="1"/>
          </p:cNvSpPr>
          <p:nvPr/>
        </p:nvSpPr>
        <p:spPr bwMode="auto">
          <a:xfrm>
            <a:off x="4572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Line 29">
            <a:extLst>
              <a:ext uri="{FF2B5EF4-FFF2-40B4-BE49-F238E27FC236}">
                <a16:creationId xmlns:a16="http://schemas.microsoft.com/office/drawing/2014/main" id="{58228197-5B99-EC41-FBB0-93A57D6290D4}"/>
              </a:ext>
            </a:extLst>
          </p:cNvPr>
          <p:cNvSpPr>
            <a:spLocks noChangeShapeType="1"/>
          </p:cNvSpPr>
          <p:nvPr/>
        </p:nvSpPr>
        <p:spPr bwMode="auto">
          <a:xfrm flipH="1">
            <a:off x="8229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30">
            <a:extLst>
              <a:ext uri="{FF2B5EF4-FFF2-40B4-BE49-F238E27FC236}">
                <a16:creationId xmlns:a16="http://schemas.microsoft.com/office/drawing/2014/main" id="{1E5B8689-293C-50A0-350C-93F8DF8823F0}"/>
              </a:ext>
            </a:extLst>
          </p:cNvPr>
          <p:cNvSpPr>
            <a:spLocks noChangeShapeType="1"/>
          </p:cNvSpPr>
          <p:nvPr/>
        </p:nvSpPr>
        <p:spPr bwMode="auto">
          <a:xfrm>
            <a:off x="8610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31">
            <a:extLst>
              <a:ext uri="{FF2B5EF4-FFF2-40B4-BE49-F238E27FC236}">
                <a16:creationId xmlns:a16="http://schemas.microsoft.com/office/drawing/2014/main" id="{8CDA9BCB-E44C-7C91-3FA4-5CE949262146}"/>
              </a:ext>
            </a:extLst>
          </p:cNvPr>
          <p:cNvSpPr>
            <a:spLocks noChangeShapeType="1"/>
          </p:cNvSpPr>
          <p:nvPr/>
        </p:nvSpPr>
        <p:spPr bwMode="auto">
          <a:xfrm flipH="1">
            <a:off x="2057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a:extLst>
              <a:ext uri="{FF2B5EF4-FFF2-40B4-BE49-F238E27FC236}">
                <a16:creationId xmlns:a16="http://schemas.microsoft.com/office/drawing/2014/main" id="{6609CC13-ABF7-4866-1223-03D878AEB643}"/>
              </a:ext>
            </a:extLst>
          </p:cNvPr>
          <p:cNvSpPr>
            <a:spLocks noChangeShapeType="1"/>
          </p:cNvSpPr>
          <p:nvPr/>
        </p:nvSpPr>
        <p:spPr bwMode="auto">
          <a:xfrm>
            <a:off x="2438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33">
            <a:extLst>
              <a:ext uri="{FF2B5EF4-FFF2-40B4-BE49-F238E27FC236}">
                <a16:creationId xmlns:a16="http://schemas.microsoft.com/office/drawing/2014/main" id="{F2606528-1FF0-D434-635E-DCA6FD5D87D9}"/>
              </a:ext>
            </a:extLst>
          </p:cNvPr>
          <p:cNvSpPr>
            <a:spLocks noChangeShapeType="1"/>
          </p:cNvSpPr>
          <p:nvPr/>
        </p:nvSpPr>
        <p:spPr bwMode="auto">
          <a:xfrm flipH="1">
            <a:off x="4876800" y="4953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Line 34">
            <a:extLst>
              <a:ext uri="{FF2B5EF4-FFF2-40B4-BE49-F238E27FC236}">
                <a16:creationId xmlns:a16="http://schemas.microsoft.com/office/drawing/2014/main" id="{5372D1BC-7232-47CE-5BB7-83A550CB1866}"/>
              </a:ext>
            </a:extLst>
          </p:cNvPr>
          <p:cNvSpPr>
            <a:spLocks noChangeShapeType="1"/>
          </p:cNvSpPr>
          <p:nvPr/>
        </p:nvSpPr>
        <p:spPr bwMode="auto">
          <a:xfrm>
            <a:off x="5562600" y="49530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Text Box 35">
            <a:extLst>
              <a:ext uri="{FF2B5EF4-FFF2-40B4-BE49-F238E27FC236}">
                <a16:creationId xmlns:a16="http://schemas.microsoft.com/office/drawing/2014/main" id="{868B04AB-C801-A246-6855-F77391247B3A}"/>
              </a:ext>
            </a:extLst>
          </p:cNvPr>
          <p:cNvSpPr txBox="1">
            <a:spLocks noChangeArrowheads="1"/>
          </p:cNvSpPr>
          <p:nvPr/>
        </p:nvSpPr>
        <p:spPr bwMode="auto">
          <a:xfrm>
            <a:off x="304800" y="15240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27684" name="Text Box 36">
            <a:extLst>
              <a:ext uri="{FF2B5EF4-FFF2-40B4-BE49-F238E27FC236}">
                <a16:creationId xmlns:a16="http://schemas.microsoft.com/office/drawing/2014/main" id="{4FBA6304-4F86-A58F-0067-AB1094A4AC2E}"/>
              </a:ext>
            </a:extLst>
          </p:cNvPr>
          <p:cNvSpPr txBox="1">
            <a:spLocks noChangeArrowheads="1"/>
          </p:cNvSpPr>
          <p:nvPr/>
        </p:nvSpPr>
        <p:spPr bwMode="auto">
          <a:xfrm>
            <a:off x="228600"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region</a:t>
            </a:r>
            <a:endParaRPr lang="en-US" altLang="en-US" sz="2400">
              <a:latin typeface="Times New Roman" panose="02020603050405020304" pitchFamily="18" charset="0"/>
            </a:endParaRPr>
          </a:p>
        </p:txBody>
      </p:sp>
      <p:sp>
        <p:nvSpPr>
          <p:cNvPr id="27685" name="Text Box 37">
            <a:extLst>
              <a:ext uri="{FF2B5EF4-FFF2-40B4-BE49-F238E27FC236}">
                <a16:creationId xmlns:a16="http://schemas.microsoft.com/office/drawing/2014/main" id="{5D998491-DD3C-F411-8510-45E6DB6C4223}"/>
              </a:ext>
            </a:extLst>
          </p:cNvPr>
          <p:cNvSpPr txBox="1">
            <a:spLocks noChangeArrowheads="1"/>
          </p:cNvSpPr>
          <p:nvPr/>
        </p:nvSpPr>
        <p:spPr bwMode="auto">
          <a:xfrm>
            <a:off x="304800" y="5638800"/>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27686" name="Line 38">
            <a:extLst>
              <a:ext uri="{FF2B5EF4-FFF2-40B4-BE49-F238E27FC236}">
                <a16:creationId xmlns:a16="http://schemas.microsoft.com/office/drawing/2014/main" id="{C3450D35-B904-8531-F247-612067BD3E9E}"/>
              </a:ext>
            </a:extLst>
          </p:cNvPr>
          <p:cNvSpPr>
            <a:spLocks noChangeShapeType="1"/>
          </p:cNvSpPr>
          <p:nvPr/>
        </p:nvSpPr>
        <p:spPr bwMode="auto">
          <a:xfrm flipH="1">
            <a:off x="7315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a:extLst>
              <a:ext uri="{FF2B5EF4-FFF2-40B4-BE49-F238E27FC236}">
                <a16:creationId xmlns:a16="http://schemas.microsoft.com/office/drawing/2014/main" id="{C8DE67EF-DDF8-F608-23F8-236C3F2079DF}"/>
              </a:ext>
            </a:extLst>
          </p:cNvPr>
          <p:cNvSpPr>
            <a:spLocks noChangeShapeType="1"/>
          </p:cNvSpPr>
          <p:nvPr/>
        </p:nvSpPr>
        <p:spPr bwMode="auto">
          <a:xfrm>
            <a:off x="7696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40">
            <a:extLst>
              <a:ext uri="{FF2B5EF4-FFF2-40B4-BE49-F238E27FC236}">
                <a16:creationId xmlns:a16="http://schemas.microsoft.com/office/drawing/2014/main" id="{3147CC3A-FAA4-8CE6-0BC7-B7773D192EAD}"/>
              </a:ext>
            </a:extLst>
          </p:cNvPr>
          <p:cNvSpPr>
            <a:spLocks noChangeShapeType="1"/>
          </p:cNvSpPr>
          <p:nvPr/>
        </p:nvSpPr>
        <p:spPr bwMode="auto">
          <a:xfrm flipH="1">
            <a:off x="5638800" y="3886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41">
            <a:extLst>
              <a:ext uri="{FF2B5EF4-FFF2-40B4-BE49-F238E27FC236}">
                <a16:creationId xmlns:a16="http://schemas.microsoft.com/office/drawing/2014/main" id="{64A4F5BE-0FE5-DFA7-4A80-9A929FBAE6AE}"/>
              </a:ext>
            </a:extLst>
          </p:cNvPr>
          <p:cNvSpPr>
            <a:spLocks noChangeShapeType="1"/>
          </p:cNvSpPr>
          <p:nvPr/>
        </p:nvSpPr>
        <p:spPr bwMode="auto">
          <a:xfrm>
            <a:off x="6400800" y="38862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Text Box 42">
            <a:extLst>
              <a:ext uri="{FF2B5EF4-FFF2-40B4-BE49-F238E27FC236}">
                <a16:creationId xmlns:a16="http://schemas.microsoft.com/office/drawing/2014/main" id="{3DF83281-9649-A82B-E1FA-57124171EBF0}"/>
              </a:ext>
            </a:extLst>
          </p:cNvPr>
          <p:cNvSpPr txBox="1">
            <a:spLocks noChangeArrowheads="1"/>
          </p:cNvSpPr>
          <p:nvPr/>
        </p:nvSpPr>
        <p:spPr bwMode="auto">
          <a:xfrm>
            <a:off x="228600" y="3581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country</a:t>
            </a:r>
          </a:p>
        </p:txBody>
      </p:sp>
      <p:sp>
        <p:nvSpPr>
          <p:cNvPr id="27691" name="Line 43">
            <a:extLst>
              <a:ext uri="{FF2B5EF4-FFF2-40B4-BE49-F238E27FC236}">
                <a16:creationId xmlns:a16="http://schemas.microsoft.com/office/drawing/2014/main" id="{5B529811-5108-A31B-E375-C02747AB8DA1}"/>
              </a:ext>
            </a:extLst>
          </p:cNvPr>
          <p:cNvSpPr>
            <a:spLocks noChangeShapeType="1"/>
          </p:cNvSpPr>
          <p:nvPr/>
        </p:nvSpPr>
        <p:spPr bwMode="auto">
          <a:xfrm>
            <a:off x="609600" y="19050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44">
            <a:extLst>
              <a:ext uri="{FF2B5EF4-FFF2-40B4-BE49-F238E27FC236}">
                <a16:creationId xmlns:a16="http://schemas.microsoft.com/office/drawing/2014/main" id="{05966F7C-9268-A2EA-9C32-7C83BD162FB0}"/>
              </a:ext>
            </a:extLst>
          </p:cNvPr>
          <p:cNvSpPr>
            <a:spLocks noChangeShapeType="1"/>
          </p:cNvSpPr>
          <p:nvPr/>
        </p:nvSpPr>
        <p:spPr bwMode="auto">
          <a:xfrm>
            <a:off x="609600" y="29718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Line 45">
            <a:extLst>
              <a:ext uri="{FF2B5EF4-FFF2-40B4-BE49-F238E27FC236}">
                <a16:creationId xmlns:a16="http://schemas.microsoft.com/office/drawing/2014/main" id="{0087D752-D45F-CC03-6A9F-5AB050618D7D}"/>
              </a:ext>
            </a:extLst>
          </p:cNvPr>
          <p:cNvSpPr>
            <a:spLocks noChangeShapeType="1"/>
          </p:cNvSpPr>
          <p:nvPr/>
        </p:nvSpPr>
        <p:spPr bwMode="auto">
          <a:xfrm>
            <a:off x="609600" y="39624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Line 46">
            <a:extLst>
              <a:ext uri="{FF2B5EF4-FFF2-40B4-BE49-F238E27FC236}">
                <a16:creationId xmlns:a16="http://schemas.microsoft.com/office/drawing/2014/main" id="{D7A3B769-8B5D-87AE-FCA4-33245AFED66C}"/>
              </a:ext>
            </a:extLst>
          </p:cNvPr>
          <p:cNvSpPr>
            <a:spLocks noChangeShapeType="1"/>
          </p:cNvSpPr>
          <p:nvPr/>
        </p:nvSpPr>
        <p:spPr bwMode="auto">
          <a:xfrm>
            <a:off x="609600" y="5029200"/>
            <a:ext cx="0" cy="6858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Text Box 47">
            <a:extLst>
              <a:ext uri="{FF2B5EF4-FFF2-40B4-BE49-F238E27FC236}">
                <a16:creationId xmlns:a16="http://schemas.microsoft.com/office/drawing/2014/main" id="{4C5A515B-3FE3-9FEC-E713-2407C03BDC9C}"/>
              </a:ext>
            </a:extLst>
          </p:cNvPr>
          <p:cNvSpPr txBox="1">
            <a:spLocks noChangeArrowheads="1"/>
          </p:cNvSpPr>
          <p:nvPr/>
        </p:nvSpPr>
        <p:spPr bwMode="auto">
          <a:xfrm>
            <a:off x="7086600" y="4648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Toronto</a:t>
            </a:r>
          </a:p>
        </p:txBody>
      </p:sp>
      <p:sp>
        <p:nvSpPr>
          <p:cNvPr id="27696" name="Text Box 48">
            <a:extLst>
              <a:ext uri="{FF2B5EF4-FFF2-40B4-BE49-F238E27FC236}">
                <a16:creationId xmlns:a16="http://schemas.microsoft.com/office/drawing/2014/main" id="{9A4B2AB0-A383-E5CD-8D75-5659621B13CD}"/>
              </a:ext>
            </a:extLst>
          </p:cNvPr>
          <p:cNvSpPr txBox="1">
            <a:spLocks noChangeArrowheads="1"/>
          </p:cNvSpPr>
          <p:nvPr/>
        </p:nvSpPr>
        <p:spPr bwMode="auto">
          <a:xfrm>
            <a:off x="1828800" y="4648200"/>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Frankfurt</a:t>
            </a:r>
          </a:p>
        </p:txBody>
      </p:sp>
      <p:sp>
        <p:nvSpPr>
          <p:cNvPr id="27697" name="Text Box 49">
            <a:extLst>
              <a:ext uri="{FF2B5EF4-FFF2-40B4-BE49-F238E27FC236}">
                <a16:creationId xmlns:a16="http://schemas.microsoft.com/office/drawing/2014/main" id="{BB94013B-5C94-730F-ED43-F299DB0D30D0}"/>
              </a:ext>
            </a:extLst>
          </p:cNvPr>
          <p:cNvSpPr txBox="1">
            <a:spLocks noChangeArrowheads="1"/>
          </p:cNvSpPr>
          <p:nvPr/>
        </p:nvSpPr>
        <p:spPr bwMode="auto">
          <a:xfrm>
            <a:off x="304800" y="4648200"/>
            <a:ext cx="63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A7CEFCCC-259B-702A-96C7-F12BFEA77A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8B95168-B972-8640-9EFE-D585C4DBF1ED}" type="slidenum">
              <a:rPr lang="en-US" altLang="en-US" sz="1200"/>
              <a:pPr/>
              <a:t>25</a:t>
            </a:fld>
            <a:endParaRPr lang="en-US" altLang="en-US" sz="1200"/>
          </a:p>
        </p:txBody>
      </p:sp>
      <p:sp>
        <p:nvSpPr>
          <p:cNvPr id="28674" name="Rectangle 2">
            <a:extLst>
              <a:ext uri="{FF2B5EF4-FFF2-40B4-BE49-F238E27FC236}">
                <a16:creationId xmlns:a16="http://schemas.microsoft.com/office/drawing/2014/main" id="{5932DC77-9104-ECFA-9C68-98B3A857ABA8}"/>
              </a:ext>
            </a:extLst>
          </p:cNvPr>
          <p:cNvSpPr>
            <a:spLocks noGrp="1" noChangeArrowheads="1"/>
          </p:cNvSpPr>
          <p:nvPr>
            <p:ph type="title"/>
          </p:nvPr>
        </p:nvSpPr>
        <p:spPr/>
        <p:txBody>
          <a:bodyPr/>
          <a:lstStyle/>
          <a:p>
            <a:pPr eaLnBrk="1" hangingPunct="1"/>
            <a:r>
              <a:rPr lang="en-US" altLang="en-US"/>
              <a:t>Specification of Hierarchies</a:t>
            </a:r>
          </a:p>
        </p:txBody>
      </p:sp>
      <p:sp>
        <p:nvSpPr>
          <p:cNvPr id="28675" name="Rectangle 3">
            <a:extLst>
              <a:ext uri="{FF2B5EF4-FFF2-40B4-BE49-F238E27FC236}">
                <a16:creationId xmlns:a16="http://schemas.microsoft.com/office/drawing/2014/main" id="{0008093A-E280-E4C0-9399-F4C213DE355B}"/>
              </a:ext>
            </a:extLst>
          </p:cNvPr>
          <p:cNvSpPr>
            <a:spLocks noGrp="1" noChangeArrowheads="1"/>
          </p:cNvSpPr>
          <p:nvPr>
            <p:ph type="body" idx="1"/>
          </p:nvPr>
        </p:nvSpPr>
        <p:spPr/>
        <p:txBody>
          <a:bodyPr/>
          <a:lstStyle/>
          <a:p>
            <a:pPr eaLnBrk="1" hangingPunct="1">
              <a:lnSpc>
                <a:spcPct val="110000"/>
              </a:lnSpc>
            </a:pPr>
            <a:r>
              <a:rPr lang="en-US" altLang="en-US"/>
              <a:t>Schema hierarchy</a:t>
            </a:r>
          </a:p>
          <a:p>
            <a:pPr lvl="1" eaLnBrk="1" hangingPunct="1">
              <a:lnSpc>
                <a:spcPct val="110000"/>
              </a:lnSpc>
              <a:buFont typeface="Wingdings" pitchFamily="2" charset="2"/>
              <a:buNone/>
            </a:pPr>
            <a:r>
              <a:rPr lang="en-US" altLang="en-US">
                <a:solidFill>
                  <a:schemeClr val="folHlink"/>
                </a:solidFill>
              </a:rPr>
              <a:t>day &lt; {month &lt; quarter; week} &lt; year</a:t>
            </a:r>
          </a:p>
          <a:p>
            <a:pPr eaLnBrk="1" hangingPunct="1">
              <a:lnSpc>
                <a:spcPct val="110000"/>
              </a:lnSpc>
            </a:pPr>
            <a:r>
              <a:rPr lang="en-US" altLang="en-US"/>
              <a:t>Set_grouping hierarchy</a:t>
            </a:r>
          </a:p>
          <a:p>
            <a:pPr lvl="1" eaLnBrk="1" hangingPunct="1">
              <a:lnSpc>
                <a:spcPct val="110000"/>
              </a:lnSpc>
              <a:buFont typeface="Wingdings" pitchFamily="2" charset="2"/>
              <a:buNone/>
            </a:pPr>
            <a:r>
              <a:rPr lang="en-US" altLang="en-US">
                <a:solidFill>
                  <a:schemeClr val="folHlink"/>
                </a:solidFill>
              </a:rPr>
              <a:t>{1..10} &lt; inexpensive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F248F525-1BBF-F096-AA59-78041D6C06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6BF7C6-E6DB-044C-800A-512FAB3CF5DF}" type="slidenum">
              <a:rPr lang="en-US" altLang="en-US" sz="1200"/>
              <a:pPr/>
              <a:t>26</a:t>
            </a:fld>
            <a:endParaRPr lang="en-US" altLang="en-US" sz="1200"/>
          </a:p>
        </p:txBody>
      </p:sp>
      <p:sp>
        <p:nvSpPr>
          <p:cNvPr id="29698" name="Rectangle 2">
            <a:extLst>
              <a:ext uri="{FF2B5EF4-FFF2-40B4-BE49-F238E27FC236}">
                <a16:creationId xmlns:a16="http://schemas.microsoft.com/office/drawing/2014/main" id="{B6570D37-67EE-5C91-169A-74D99A952480}"/>
              </a:ext>
            </a:extLst>
          </p:cNvPr>
          <p:cNvSpPr>
            <a:spLocks noGrp="1" noChangeArrowheads="1"/>
          </p:cNvSpPr>
          <p:nvPr>
            <p:ph type="title"/>
          </p:nvPr>
        </p:nvSpPr>
        <p:spPr>
          <a:noFill/>
        </p:spPr>
        <p:txBody>
          <a:bodyPr lIns="92075" tIns="46038" rIns="92075" bIns="46038"/>
          <a:lstStyle/>
          <a:p>
            <a:pPr eaLnBrk="1" hangingPunct="1"/>
            <a:r>
              <a:rPr lang="en-US" altLang="en-US"/>
              <a:t>Multidimensional Data</a:t>
            </a:r>
          </a:p>
        </p:txBody>
      </p:sp>
      <p:sp>
        <p:nvSpPr>
          <p:cNvPr id="29699" name="Rectangle 3">
            <a:extLst>
              <a:ext uri="{FF2B5EF4-FFF2-40B4-BE49-F238E27FC236}">
                <a16:creationId xmlns:a16="http://schemas.microsoft.com/office/drawing/2014/main" id="{692125DE-2C97-567F-F0F9-769409B65262}"/>
              </a:ext>
            </a:extLst>
          </p:cNvPr>
          <p:cNvSpPr>
            <a:spLocks noGrp="1" noChangeArrowheads="1"/>
          </p:cNvSpPr>
          <p:nvPr>
            <p:ph type="body" idx="1"/>
          </p:nvPr>
        </p:nvSpPr>
        <p:spPr>
          <a:xfrm>
            <a:off x="685800" y="1562100"/>
            <a:ext cx="8001000" cy="4572000"/>
          </a:xfrm>
          <a:noFill/>
        </p:spPr>
        <p:txBody>
          <a:bodyPr lIns="92075" tIns="46038" rIns="92075" bIns="46038"/>
          <a:lstStyle/>
          <a:p>
            <a:pPr eaLnBrk="1" hangingPunct="1"/>
            <a:r>
              <a:rPr lang="en-US" altLang="en-US"/>
              <a:t>Sales volume as a function of product, month, and region</a:t>
            </a:r>
          </a:p>
        </p:txBody>
      </p:sp>
      <p:sp>
        <p:nvSpPr>
          <p:cNvPr id="29700" name="AutoShape 4">
            <a:extLst>
              <a:ext uri="{FF2B5EF4-FFF2-40B4-BE49-F238E27FC236}">
                <a16:creationId xmlns:a16="http://schemas.microsoft.com/office/drawing/2014/main" id="{9508FF1B-EFC6-4F6E-7A7D-68A1646F3E72}"/>
              </a:ext>
            </a:extLst>
          </p:cNvPr>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9701" name="Line 5">
            <a:extLst>
              <a:ext uri="{FF2B5EF4-FFF2-40B4-BE49-F238E27FC236}">
                <a16:creationId xmlns:a16="http://schemas.microsoft.com/office/drawing/2014/main" id="{981CFB1B-9497-34EF-90E4-87B2B2042093}"/>
              </a:ext>
            </a:extLst>
          </p:cNvPr>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a:extLst>
              <a:ext uri="{FF2B5EF4-FFF2-40B4-BE49-F238E27FC236}">
                <a16:creationId xmlns:a16="http://schemas.microsoft.com/office/drawing/2014/main" id="{01602630-5E35-65EB-A695-41241C7BEC9A}"/>
              </a:ext>
            </a:extLst>
          </p:cNvPr>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a:extLst>
              <a:ext uri="{FF2B5EF4-FFF2-40B4-BE49-F238E27FC236}">
                <a16:creationId xmlns:a16="http://schemas.microsoft.com/office/drawing/2014/main" id="{4567AA33-01AE-2D3A-94BB-E5EC5F4E5C51}"/>
              </a:ext>
            </a:extLst>
          </p:cNvPr>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a:extLst>
              <a:ext uri="{FF2B5EF4-FFF2-40B4-BE49-F238E27FC236}">
                <a16:creationId xmlns:a16="http://schemas.microsoft.com/office/drawing/2014/main" id="{6D2C4A1F-75DC-8E25-CB67-222D165C085A}"/>
              </a:ext>
            </a:extLst>
          </p:cNvPr>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a:extLst>
              <a:ext uri="{FF2B5EF4-FFF2-40B4-BE49-F238E27FC236}">
                <a16:creationId xmlns:a16="http://schemas.microsoft.com/office/drawing/2014/main" id="{94BC2BFF-15F7-8D2D-D2B1-1CAB4D27C4ED}"/>
              </a:ext>
            </a:extLst>
          </p:cNvPr>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a:extLst>
              <a:ext uri="{FF2B5EF4-FFF2-40B4-BE49-F238E27FC236}">
                <a16:creationId xmlns:a16="http://schemas.microsoft.com/office/drawing/2014/main" id="{A3EE8E40-918E-9288-B208-78FF319CAA1E}"/>
              </a:ext>
            </a:extLst>
          </p:cNvPr>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59B7402E-F43E-5C23-1C38-5CE4A539D416}"/>
              </a:ext>
            </a:extLst>
          </p:cNvPr>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a:extLst>
              <a:ext uri="{FF2B5EF4-FFF2-40B4-BE49-F238E27FC236}">
                <a16:creationId xmlns:a16="http://schemas.microsoft.com/office/drawing/2014/main" id="{C131A6DC-ACF0-3A78-B038-BD2B72378DDB}"/>
              </a:ext>
            </a:extLst>
          </p:cNvPr>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a:extLst>
              <a:ext uri="{FF2B5EF4-FFF2-40B4-BE49-F238E27FC236}">
                <a16:creationId xmlns:a16="http://schemas.microsoft.com/office/drawing/2014/main" id="{2064F75F-E1CE-F252-FB38-EB8DC3FE67AF}"/>
              </a:ext>
            </a:extLst>
          </p:cNvPr>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a:extLst>
              <a:ext uri="{FF2B5EF4-FFF2-40B4-BE49-F238E27FC236}">
                <a16:creationId xmlns:a16="http://schemas.microsoft.com/office/drawing/2014/main" id="{5481A26B-4172-6530-409B-3E48AEAD1BA1}"/>
              </a:ext>
            </a:extLst>
          </p:cNvPr>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2C55BBB8-CAB5-E5B0-F06E-2B2F474B3621}"/>
              </a:ext>
            </a:extLst>
          </p:cNvPr>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a:extLst>
              <a:ext uri="{FF2B5EF4-FFF2-40B4-BE49-F238E27FC236}">
                <a16:creationId xmlns:a16="http://schemas.microsoft.com/office/drawing/2014/main" id="{5E1D3D6F-9CCE-8B66-F9F7-89CEDF3787F0}"/>
              </a:ext>
            </a:extLst>
          </p:cNvPr>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a:extLst>
              <a:ext uri="{FF2B5EF4-FFF2-40B4-BE49-F238E27FC236}">
                <a16:creationId xmlns:a16="http://schemas.microsoft.com/office/drawing/2014/main" id="{51B36BE1-87D2-2FDC-E3C9-091707D7C8A4}"/>
              </a:ext>
            </a:extLst>
          </p:cNvPr>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8">
            <a:extLst>
              <a:ext uri="{FF2B5EF4-FFF2-40B4-BE49-F238E27FC236}">
                <a16:creationId xmlns:a16="http://schemas.microsoft.com/office/drawing/2014/main" id="{EFD852A9-8B32-7727-FDB3-3E95CBA6A4C5}"/>
              </a:ext>
            </a:extLst>
          </p:cNvPr>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a:extLst>
              <a:ext uri="{FF2B5EF4-FFF2-40B4-BE49-F238E27FC236}">
                <a16:creationId xmlns:a16="http://schemas.microsoft.com/office/drawing/2014/main" id="{6E9F7BAD-FC4B-DAA0-A330-BE4B69C79575}"/>
              </a:ext>
            </a:extLst>
          </p:cNvPr>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20">
            <a:extLst>
              <a:ext uri="{FF2B5EF4-FFF2-40B4-BE49-F238E27FC236}">
                <a16:creationId xmlns:a16="http://schemas.microsoft.com/office/drawing/2014/main" id="{3C3FC1D6-6A0F-E7B2-E739-3E89AD2873C9}"/>
              </a:ext>
            </a:extLst>
          </p:cNvPr>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a:extLst>
              <a:ext uri="{FF2B5EF4-FFF2-40B4-BE49-F238E27FC236}">
                <a16:creationId xmlns:a16="http://schemas.microsoft.com/office/drawing/2014/main" id="{D9AC7486-9BAD-31A2-A13D-3FAC51CD46BD}"/>
              </a:ext>
            </a:extLst>
          </p:cNvPr>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a:extLst>
              <a:ext uri="{FF2B5EF4-FFF2-40B4-BE49-F238E27FC236}">
                <a16:creationId xmlns:a16="http://schemas.microsoft.com/office/drawing/2014/main" id="{B55A4D07-C6CA-2DA1-D0CE-7D4D93F775DD}"/>
              </a:ext>
            </a:extLst>
          </p:cNvPr>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a:extLst>
              <a:ext uri="{FF2B5EF4-FFF2-40B4-BE49-F238E27FC236}">
                <a16:creationId xmlns:a16="http://schemas.microsoft.com/office/drawing/2014/main" id="{1547937D-96AC-5251-C657-39E46ADF0E21}"/>
              </a:ext>
            </a:extLst>
          </p:cNvPr>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a:extLst>
              <a:ext uri="{FF2B5EF4-FFF2-40B4-BE49-F238E27FC236}">
                <a16:creationId xmlns:a16="http://schemas.microsoft.com/office/drawing/2014/main" id="{747F1CE3-A222-D368-3F4D-36AD70303741}"/>
              </a:ext>
            </a:extLst>
          </p:cNvPr>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a:extLst>
              <a:ext uri="{FF2B5EF4-FFF2-40B4-BE49-F238E27FC236}">
                <a16:creationId xmlns:a16="http://schemas.microsoft.com/office/drawing/2014/main" id="{B7D83C30-544A-7727-4FE7-3417B6697FF0}"/>
              </a:ext>
            </a:extLst>
          </p:cNvPr>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a:extLst>
              <a:ext uri="{FF2B5EF4-FFF2-40B4-BE49-F238E27FC236}">
                <a16:creationId xmlns:a16="http://schemas.microsoft.com/office/drawing/2014/main" id="{BA29B2A7-5B60-A16B-A6E3-BD70C0F937FE}"/>
              </a:ext>
            </a:extLst>
          </p:cNvPr>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a:extLst>
              <a:ext uri="{FF2B5EF4-FFF2-40B4-BE49-F238E27FC236}">
                <a16:creationId xmlns:a16="http://schemas.microsoft.com/office/drawing/2014/main" id="{487B5B07-5723-A081-DB68-8C27DD44A3F6}"/>
              </a:ext>
            </a:extLst>
          </p:cNvPr>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a:extLst>
              <a:ext uri="{FF2B5EF4-FFF2-40B4-BE49-F238E27FC236}">
                <a16:creationId xmlns:a16="http://schemas.microsoft.com/office/drawing/2014/main" id="{5266E4CD-5EFC-2142-0228-2CE51541558C}"/>
              </a:ext>
            </a:extLst>
          </p:cNvPr>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a:extLst>
              <a:ext uri="{FF2B5EF4-FFF2-40B4-BE49-F238E27FC236}">
                <a16:creationId xmlns:a16="http://schemas.microsoft.com/office/drawing/2014/main" id="{5CF834BB-2C11-6E17-F716-32617F1263B7}"/>
              </a:ext>
            </a:extLst>
          </p:cNvPr>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Line 30">
            <a:extLst>
              <a:ext uri="{FF2B5EF4-FFF2-40B4-BE49-F238E27FC236}">
                <a16:creationId xmlns:a16="http://schemas.microsoft.com/office/drawing/2014/main" id="{CCACBA7A-14D7-D3A3-2F85-0FE278511AEE}"/>
              </a:ext>
            </a:extLst>
          </p:cNvPr>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a:extLst>
              <a:ext uri="{FF2B5EF4-FFF2-40B4-BE49-F238E27FC236}">
                <a16:creationId xmlns:a16="http://schemas.microsoft.com/office/drawing/2014/main" id="{AF3D186C-9FD0-143F-6109-AD3AE9968B0E}"/>
              </a:ext>
            </a:extLst>
          </p:cNvPr>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a:extLst>
              <a:ext uri="{FF2B5EF4-FFF2-40B4-BE49-F238E27FC236}">
                <a16:creationId xmlns:a16="http://schemas.microsoft.com/office/drawing/2014/main" id="{1CFBE2A9-B5FA-A722-91E6-7151F4E115F6}"/>
              </a:ext>
            </a:extLst>
          </p:cNvPr>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Rectangle 33">
            <a:extLst>
              <a:ext uri="{FF2B5EF4-FFF2-40B4-BE49-F238E27FC236}">
                <a16:creationId xmlns:a16="http://schemas.microsoft.com/office/drawing/2014/main" id="{C5E7FE70-1DA0-3FFA-76FC-48BE10ACA60A}"/>
              </a:ext>
            </a:extLst>
          </p:cNvPr>
          <p:cNvSpPr>
            <a:spLocks noChangeArrowheads="1"/>
          </p:cNvSpPr>
          <p:nvPr/>
        </p:nvSpPr>
        <p:spPr bwMode="auto">
          <a:xfrm rot="16200000" flipH="1">
            <a:off x="348456" y="452834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Product</a:t>
            </a:r>
          </a:p>
        </p:txBody>
      </p:sp>
      <p:sp>
        <p:nvSpPr>
          <p:cNvPr id="29730" name="Rectangle 34">
            <a:extLst>
              <a:ext uri="{FF2B5EF4-FFF2-40B4-BE49-F238E27FC236}">
                <a16:creationId xmlns:a16="http://schemas.microsoft.com/office/drawing/2014/main" id="{12909272-B829-7AD8-EA6C-A673FB3C2917}"/>
              </a:ext>
            </a:extLst>
          </p:cNvPr>
          <p:cNvSpPr>
            <a:spLocks noChangeArrowheads="1"/>
          </p:cNvSpPr>
          <p:nvPr/>
        </p:nvSpPr>
        <p:spPr bwMode="auto">
          <a:xfrm rot="-2880000">
            <a:off x="686593" y="2971007"/>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Region</a:t>
            </a:r>
          </a:p>
        </p:txBody>
      </p:sp>
      <p:sp>
        <p:nvSpPr>
          <p:cNvPr id="29731" name="Rectangle 35">
            <a:extLst>
              <a:ext uri="{FF2B5EF4-FFF2-40B4-BE49-F238E27FC236}">
                <a16:creationId xmlns:a16="http://schemas.microsoft.com/office/drawing/2014/main" id="{B9732B64-2629-581D-2AA7-3C94F1F52F80}"/>
              </a:ext>
            </a:extLst>
          </p:cNvPr>
          <p:cNvSpPr>
            <a:spLocks noChangeArrowheads="1"/>
          </p:cNvSpPr>
          <p:nvPr/>
        </p:nvSpPr>
        <p:spPr bwMode="auto">
          <a:xfrm>
            <a:off x="2117725" y="60039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Month</a:t>
            </a:r>
          </a:p>
        </p:txBody>
      </p:sp>
      <p:sp>
        <p:nvSpPr>
          <p:cNvPr id="29732" name="Line 36">
            <a:extLst>
              <a:ext uri="{FF2B5EF4-FFF2-40B4-BE49-F238E27FC236}">
                <a16:creationId xmlns:a16="http://schemas.microsoft.com/office/drawing/2014/main" id="{8ACFF245-DF23-4ACF-DA80-97AE9A127313}"/>
              </a:ext>
            </a:extLst>
          </p:cNvPr>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a:extLst>
              <a:ext uri="{FF2B5EF4-FFF2-40B4-BE49-F238E27FC236}">
                <a16:creationId xmlns:a16="http://schemas.microsoft.com/office/drawing/2014/main" id="{2FF58C32-DACB-3277-F13D-FAA3DB0CDD84}"/>
              </a:ext>
            </a:extLst>
          </p:cNvPr>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Rectangle 38">
            <a:extLst>
              <a:ext uri="{FF2B5EF4-FFF2-40B4-BE49-F238E27FC236}">
                <a16:creationId xmlns:a16="http://schemas.microsoft.com/office/drawing/2014/main" id="{279A4A33-C6E1-5E42-1AB8-96C639870014}"/>
              </a:ext>
            </a:extLst>
          </p:cNvPr>
          <p:cNvSpPr>
            <a:spLocks noChangeArrowheads="1"/>
          </p:cNvSpPr>
          <p:nvPr/>
        </p:nvSpPr>
        <p:spPr bwMode="auto">
          <a:xfrm>
            <a:off x="4572000" y="2362200"/>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Dimensions: Product, Location, Time</a:t>
            </a:r>
          </a:p>
          <a:p>
            <a:r>
              <a:rPr lang="en-US" altLang="en-US" sz="2000" b="1">
                <a:latin typeface="Times New Roman" panose="02020603050405020304" pitchFamily="18" charset="0"/>
              </a:rPr>
              <a:t>Hierarchical summarization paths</a:t>
            </a:r>
          </a:p>
        </p:txBody>
      </p:sp>
      <p:sp>
        <p:nvSpPr>
          <p:cNvPr id="29735" name="Rectangle 39">
            <a:extLst>
              <a:ext uri="{FF2B5EF4-FFF2-40B4-BE49-F238E27FC236}">
                <a16:creationId xmlns:a16="http://schemas.microsoft.com/office/drawing/2014/main" id="{410D3AAB-A984-197B-9FF8-1CA8BC63C751}"/>
              </a:ext>
            </a:extLst>
          </p:cNvPr>
          <p:cNvSpPr>
            <a:spLocks noChangeArrowheads="1"/>
          </p:cNvSpPr>
          <p:nvPr/>
        </p:nvSpPr>
        <p:spPr bwMode="auto">
          <a:xfrm>
            <a:off x="5105400" y="3276600"/>
            <a:ext cx="3830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Industry   Region         Year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Category   Country  Quarter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Product      City     Month    Week</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                   Office         Day</a:t>
            </a:r>
          </a:p>
        </p:txBody>
      </p:sp>
      <p:sp>
        <p:nvSpPr>
          <p:cNvPr id="29736" name="Line 40">
            <a:extLst>
              <a:ext uri="{FF2B5EF4-FFF2-40B4-BE49-F238E27FC236}">
                <a16:creationId xmlns:a16="http://schemas.microsoft.com/office/drawing/2014/main" id="{330BCA25-BEFB-A561-9DC9-57CF324D7D9B}"/>
              </a:ext>
            </a:extLst>
          </p:cNvPr>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Line 41">
            <a:extLst>
              <a:ext uri="{FF2B5EF4-FFF2-40B4-BE49-F238E27FC236}">
                <a16:creationId xmlns:a16="http://schemas.microsoft.com/office/drawing/2014/main" id="{4C530465-9A37-A100-BBDF-D5F64B003D3E}"/>
              </a:ext>
            </a:extLst>
          </p:cNvPr>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8" name="Line 42">
            <a:extLst>
              <a:ext uri="{FF2B5EF4-FFF2-40B4-BE49-F238E27FC236}">
                <a16:creationId xmlns:a16="http://schemas.microsoft.com/office/drawing/2014/main" id="{EC7338EF-97EE-57AC-9B17-16ED17043A67}"/>
              </a:ext>
            </a:extLst>
          </p:cNvPr>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Line 43">
            <a:extLst>
              <a:ext uri="{FF2B5EF4-FFF2-40B4-BE49-F238E27FC236}">
                <a16:creationId xmlns:a16="http://schemas.microsoft.com/office/drawing/2014/main" id="{73399B2B-FC24-7D3F-9676-16CFC7CC4B8E}"/>
              </a:ext>
            </a:extLst>
          </p:cNvPr>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0" name="Line 44">
            <a:extLst>
              <a:ext uri="{FF2B5EF4-FFF2-40B4-BE49-F238E27FC236}">
                <a16:creationId xmlns:a16="http://schemas.microsoft.com/office/drawing/2014/main" id="{A1D13662-9CA3-5A3B-7C15-C2D6710D5F9D}"/>
              </a:ext>
            </a:extLst>
          </p:cNvPr>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1" name="Line 45">
            <a:extLst>
              <a:ext uri="{FF2B5EF4-FFF2-40B4-BE49-F238E27FC236}">
                <a16:creationId xmlns:a16="http://schemas.microsoft.com/office/drawing/2014/main" id="{0CC5DCC6-F8F7-931D-FF6D-337C2F51C85E}"/>
              </a:ext>
            </a:extLst>
          </p:cNvPr>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2" name="Line 46">
            <a:extLst>
              <a:ext uri="{FF2B5EF4-FFF2-40B4-BE49-F238E27FC236}">
                <a16:creationId xmlns:a16="http://schemas.microsoft.com/office/drawing/2014/main" id="{61A8CEEE-64BC-A40A-601D-16E63A66A3FA}"/>
              </a:ext>
            </a:extLst>
          </p:cNvPr>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3" name="Line 47">
            <a:extLst>
              <a:ext uri="{FF2B5EF4-FFF2-40B4-BE49-F238E27FC236}">
                <a16:creationId xmlns:a16="http://schemas.microsoft.com/office/drawing/2014/main" id="{671C595A-F7E1-5B39-62F8-E41A812F5CD3}"/>
              </a:ext>
            </a:extLst>
          </p:cNvPr>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4" name="Line 48">
            <a:extLst>
              <a:ext uri="{FF2B5EF4-FFF2-40B4-BE49-F238E27FC236}">
                <a16:creationId xmlns:a16="http://schemas.microsoft.com/office/drawing/2014/main" id="{061AB8AB-EB9C-EEB6-EB36-6CFBAFA23E60}"/>
              </a:ext>
            </a:extLst>
          </p:cNvPr>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Line 49">
            <a:extLst>
              <a:ext uri="{FF2B5EF4-FFF2-40B4-BE49-F238E27FC236}">
                <a16:creationId xmlns:a16="http://schemas.microsoft.com/office/drawing/2014/main" id="{F32A136B-33A3-C362-16B9-16DE37166079}"/>
              </a:ext>
            </a:extLst>
          </p:cNvPr>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8ECCCB4C-2535-3B12-6A56-A68D868EC0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5EF13A9-A24F-064C-9344-BBA2EA450785}" type="slidenum">
              <a:rPr lang="en-US" altLang="en-US" sz="1200"/>
              <a:pPr/>
              <a:t>27</a:t>
            </a:fld>
            <a:endParaRPr lang="en-US" altLang="en-US" sz="1200"/>
          </a:p>
        </p:txBody>
      </p:sp>
      <p:sp>
        <p:nvSpPr>
          <p:cNvPr id="30722" name="Rectangle 2">
            <a:extLst>
              <a:ext uri="{FF2B5EF4-FFF2-40B4-BE49-F238E27FC236}">
                <a16:creationId xmlns:a16="http://schemas.microsoft.com/office/drawing/2014/main" id="{C8072A52-F134-79AF-318E-D509E54086A0}"/>
              </a:ext>
            </a:extLst>
          </p:cNvPr>
          <p:cNvSpPr>
            <a:spLocks noGrp="1" noChangeArrowheads="1"/>
          </p:cNvSpPr>
          <p:nvPr>
            <p:ph type="title"/>
          </p:nvPr>
        </p:nvSpPr>
        <p:spPr>
          <a:xfrm>
            <a:off x="1355725" y="727075"/>
            <a:ext cx="7296150" cy="5127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A Sample Data Cube</a:t>
            </a:r>
            <a:endParaRPr lang="en-US" altLang="en-US" sz="2800"/>
          </a:p>
        </p:txBody>
      </p:sp>
      <p:sp>
        <p:nvSpPr>
          <p:cNvPr id="30723" name="Rectangle 3">
            <a:extLst>
              <a:ext uri="{FF2B5EF4-FFF2-40B4-BE49-F238E27FC236}">
                <a16:creationId xmlns:a16="http://schemas.microsoft.com/office/drawing/2014/main" id="{EAD1C265-EEC9-AB8D-23BE-A9DFEEB84D56}"/>
              </a:ext>
            </a:extLst>
          </p:cNvPr>
          <p:cNvSpPr>
            <a:spLocks noChangeArrowheads="1"/>
          </p:cNvSpPr>
          <p:nvPr/>
        </p:nvSpPr>
        <p:spPr bwMode="auto">
          <a:xfrm>
            <a:off x="704850" y="619125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buFont typeface="Monotype Sorts" pitchFamily="2" charset="2"/>
              <a:buNone/>
            </a:pPr>
            <a:endParaRPr lang="en-US" altLang="en-US" sz="2000">
              <a:latin typeface="Times New Roman" panose="02020603050405020304" pitchFamily="18" charset="0"/>
            </a:endParaRPr>
          </a:p>
        </p:txBody>
      </p:sp>
      <p:sp>
        <p:nvSpPr>
          <p:cNvPr id="30724" name="AutoShape 4">
            <a:extLst>
              <a:ext uri="{FF2B5EF4-FFF2-40B4-BE49-F238E27FC236}">
                <a16:creationId xmlns:a16="http://schemas.microsoft.com/office/drawing/2014/main" id="{AE52C034-E100-516E-B2AF-287BCC628721}"/>
              </a:ext>
            </a:extLst>
          </p:cNvPr>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Total annual sales</a:t>
            </a:r>
          </a:p>
          <a:p>
            <a:pPr algn="ctr"/>
            <a:r>
              <a:rPr lang="en-US" altLang="en-US" sz="2000" b="1">
                <a:latin typeface="Times New Roman" panose="02020603050405020304" pitchFamily="18" charset="0"/>
              </a:rPr>
              <a:t>of  TV in U.S.A.</a:t>
            </a:r>
            <a:endParaRPr lang="en-US" altLang="en-US" sz="2400" b="1">
              <a:latin typeface="Times New Roman" panose="02020603050405020304" pitchFamily="18" charset="0"/>
            </a:endParaRPr>
          </a:p>
        </p:txBody>
      </p:sp>
      <p:grpSp>
        <p:nvGrpSpPr>
          <p:cNvPr id="30725" name="Group 5">
            <a:extLst>
              <a:ext uri="{FF2B5EF4-FFF2-40B4-BE49-F238E27FC236}">
                <a16:creationId xmlns:a16="http://schemas.microsoft.com/office/drawing/2014/main" id="{B5E2E673-04DF-347F-0E57-9C5A77E05A38}"/>
              </a:ext>
            </a:extLst>
          </p:cNvPr>
          <p:cNvGrpSpPr>
            <a:grpSpLocks/>
          </p:cNvGrpSpPr>
          <p:nvPr/>
        </p:nvGrpSpPr>
        <p:grpSpPr bwMode="auto">
          <a:xfrm>
            <a:off x="762000" y="1600200"/>
            <a:ext cx="7127875" cy="4760913"/>
            <a:chOff x="444" y="1008"/>
            <a:chExt cx="4490" cy="2999"/>
          </a:xfrm>
        </p:grpSpPr>
        <p:sp>
          <p:nvSpPr>
            <p:cNvPr id="30726" name="Rectangle 6">
              <a:extLst>
                <a:ext uri="{FF2B5EF4-FFF2-40B4-BE49-F238E27FC236}">
                  <a16:creationId xmlns:a16="http://schemas.microsoft.com/office/drawing/2014/main" id="{8B8678EC-F611-676E-234A-716F0F690878}"/>
                </a:ext>
              </a:extLst>
            </p:cNvPr>
            <p:cNvSpPr>
              <a:spLocks noChangeArrowheads="1"/>
            </p:cNvSpPr>
            <p:nvPr/>
          </p:nvSpPr>
          <p:spPr bwMode="auto">
            <a:xfrm>
              <a:off x="2412" y="1008"/>
              <a:ext cx="4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Date</a:t>
              </a:r>
            </a:p>
          </p:txBody>
        </p:sp>
        <p:sp>
          <p:nvSpPr>
            <p:cNvPr id="30727" name="Rectangle 7">
              <a:extLst>
                <a:ext uri="{FF2B5EF4-FFF2-40B4-BE49-F238E27FC236}">
                  <a16:creationId xmlns:a16="http://schemas.microsoft.com/office/drawing/2014/main" id="{E1A99B2F-398A-A9CD-0C28-710C25631390}"/>
                </a:ext>
              </a:extLst>
            </p:cNvPr>
            <p:cNvSpPr>
              <a:spLocks noChangeArrowheads="1"/>
            </p:cNvSpPr>
            <p:nvPr/>
          </p:nvSpPr>
          <p:spPr bwMode="auto">
            <a:xfrm rot="-2984941">
              <a:off x="276" y="1342"/>
              <a:ext cx="77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Product</a:t>
              </a:r>
            </a:p>
          </p:txBody>
        </p:sp>
        <p:sp>
          <p:nvSpPr>
            <p:cNvPr id="30728" name="Rectangle 8">
              <a:extLst>
                <a:ext uri="{FF2B5EF4-FFF2-40B4-BE49-F238E27FC236}">
                  <a16:creationId xmlns:a16="http://schemas.microsoft.com/office/drawing/2014/main" id="{EB49F499-B6F5-BDFA-C6BF-5772628F44A7}"/>
                </a:ext>
              </a:extLst>
            </p:cNvPr>
            <p:cNvSpPr>
              <a:spLocks noChangeArrowheads="1"/>
            </p:cNvSpPr>
            <p:nvPr/>
          </p:nvSpPr>
          <p:spPr bwMode="auto">
            <a:xfrm rot="-5400000">
              <a:off x="4378" y="2088"/>
              <a:ext cx="8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Country</a:t>
              </a:r>
            </a:p>
          </p:txBody>
        </p:sp>
        <p:grpSp>
          <p:nvGrpSpPr>
            <p:cNvPr id="30729" name="Group 9">
              <a:extLst>
                <a:ext uri="{FF2B5EF4-FFF2-40B4-BE49-F238E27FC236}">
                  <a16:creationId xmlns:a16="http://schemas.microsoft.com/office/drawing/2014/main" id="{6F725E0A-DB94-4804-042A-AF20EC16616F}"/>
                </a:ext>
              </a:extLst>
            </p:cNvPr>
            <p:cNvGrpSpPr>
              <a:grpSpLocks/>
            </p:cNvGrpSpPr>
            <p:nvPr/>
          </p:nvGrpSpPr>
          <p:grpSpPr bwMode="auto">
            <a:xfrm>
              <a:off x="3604" y="3717"/>
              <a:ext cx="1330" cy="290"/>
              <a:chOff x="3508" y="3022"/>
              <a:chExt cx="1330" cy="290"/>
            </a:xfrm>
          </p:grpSpPr>
          <p:sp>
            <p:nvSpPr>
              <p:cNvPr id="30789" name="WordArt 10">
                <a:extLst>
                  <a:ext uri="{FF2B5EF4-FFF2-40B4-BE49-F238E27FC236}">
                    <a16:creationId xmlns:a16="http://schemas.microsoft.com/office/drawing/2014/main" id="{86D1B05A-499F-ABF0-67F5-561BD6BCDA23}"/>
                  </a:ext>
                </a:extLst>
              </p:cNvPr>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30790" name="AutoShape 11">
                <a:extLst>
                  <a:ext uri="{FF2B5EF4-FFF2-40B4-BE49-F238E27FC236}">
                    <a16:creationId xmlns:a16="http://schemas.microsoft.com/office/drawing/2014/main" id="{AA0C030E-3409-00DF-8077-857895D3790D}"/>
                  </a:ext>
                </a:extLst>
              </p:cNvPr>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0730" name="AutoShape 12">
              <a:extLst>
                <a:ext uri="{FF2B5EF4-FFF2-40B4-BE49-F238E27FC236}">
                  <a16:creationId xmlns:a16="http://schemas.microsoft.com/office/drawing/2014/main" id="{F43B76AD-F334-148D-F867-DA277783A9C2}"/>
                </a:ext>
              </a:extLst>
            </p:cNvPr>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1" name="AutoShape 13">
              <a:extLst>
                <a:ext uri="{FF2B5EF4-FFF2-40B4-BE49-F238E27FC236}">
                  <a16:creationId xmlns:a16="http://schemas.microsoft.com/office/drawing/2014/main" id="{570DE179-60FA-9296-7A59-E8B98355D43B}"/>
                </a:ext>
              </a:extLst>
            </p:cNvPr>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2" name="AutoShape 14">
              <a:extLst>
                <a:ext uri="{FF2B5EF4-FFF2-40B4-BE49-F238E27FC236}">
                  <a16:creationId xmlns:a16="http://schemas.microsoft.com/office/drawing/2014/main" id="{2A5C17BA-8AFD-279B-B5F0-256C3AED0BE0}"/>
                </a:ext>
              </a:extLst>
            </p:cNvPr>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3" name="AutoShape 15">
              <a:extLst>
                <a:ext uri="{FF2B5EF4-FFF2-40B4-BE49-F238E27FC236}">
                  <a16:creationId xmlns:a16="http://schemas.microsoft.com/office/drawing/2014/main" id="{96FFBC2E-96E0-878E-4514-9EE56C2E7C51}"/>
                </a:ext>
              </a:extLst>
            </p:cNvPr>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4" name="AutoShape 16">
              <a:extLst>
                <a:ext uri="{FF2B5EF4-FFF2-40B4-BE49-F238E27FC236}">
                  <a16:creationId xmlns:a16="http://schemas.microsoft.com/office/drawing/2014/main" id="{87F13A2C-A3B8-5A2A-07AD-34833A16FD26}"/>
                </a:ext>
              </a:extLst>
            </p:cNvPr>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5" name="AutoShape 17">
              <a:extLst>
                <a:ext uri="{FF2B5EF4-FFF2-40B4-BE49-F238E27FC236}">
                  <a16:creationId xmlns:a16="http://schemas.microsoft.com/office/drawing/2014/main" id="{8D6CF152-4F97-F92E-98E6-75BA6231C3E7}"/>
                </a:ext>
              </a:extLst>
            </p:cNvPr>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6" name="AutoShape 18">
              <a:extLst>
                <a:ext uri="{FF2B5EF4-FFF2-40B4-BE49-F238E27FC236}">
                  <a16:creationId xmlns:a16="http://schemas.microsoft.com/office/drawing/2014/main" id="{3AB67FCA-FBC2-3E53-3277-912736EA3212}"/>
                </a:ext>
              </a:extLst>
            </p:cNvPr>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7" name="AutoShape 19">
              <a:extLst>
                <a:ext uri="{FF2B5EF4-FFF2-40B4-BE49-F238E27FC236}">
                  <a16:creationId xmlns:a16="http://schemas.microsoft.com/office/drawing/2014/main" id="{4E5A6CA3-37FB-8BB1-7F99-63920EABB71A}"/>
                </a:ext>
              </a:extLst>
            </p:cNvPr>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8" name="AutoShape 20">
              <a:extLst>
                <a:ext uri="{FF2B5EF4-FFF2-40B4-BE49-F238E27FC236}">
                  <a16:creationId xmlns:a16="http://schemas.microsoft.com/office/drawing/2014/main" id="{9D3FA0C7-0996-CBB3-C06A-C1DBCF7C2235}"/>
                </a:ext>
              </a:extLst>
            </p:cNvPr>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9" name="Rectangle 21">
              <a:extLst>
                <a:ext uri="{FF2B5EF4-FFF2-40B4-BE49-F238E27FC236}">
                  <a16:creationId xmlns:a16="http://schemas.microsoft.com/office/drawing/2014/main" id="{AF569D61-460D-72DE-68F8-C11D9161785A}"/>
                </a:ext>
              </a:extLst>
            </p:cNvPr>
            <p:cNvSpPr>
              <a:spLocks noChangeArrowheads="1"/>
            </p:cNvSpPr>
            <p:nvPr/>
          </p:nvSpPr>
          <p:spPr bwMode="auto">
            <a:xfrm>
              <a:off x="444" y="186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0" name="Rectangle 22">
              <a:extLst>
                <a:ext uri="{FF2B5EF4-FFF2-40B4-BE49-F238E27FC236}">
                  <a16:creationId xmlns:a16="http://schemas.microsoft.com/office/drawing/2014/main" id="{D4674BB8-C8F4-D522-CD6F-9E33F3322056}"/>
                </a:ext>
              </a:extLst>
            </p:cNvPr>
            <p:cNvSpPr>
              <a:spLocks noChangeArrowheads="1"/>
            </p:cNvSpPr>
            <p:nvPr/>
          </p:nvSpPr>
          <p:spPr bwMode="auto">
            <a:xfrm>
              <a:off x="3616" y="120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1" name="AutoShape 23">
              <a:extLst>
                <a:ext uri="{FF2B5EF4-FFF2-40B4-BE49-F238E27FC236}">
                  <a16:creationId xmlns:a16="http://schemas.microsoft.com/office/drawing/2014/main" id="{ABF7B977-4861-0B67-C0DE-FB7F99FB2CB5}"/>
                </a:ext>
              </a:extLst>
            </p:cNvPr>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2" name="AutoShape 24">
              <a:extLst>
                <a:ext uri="{FF2B5EF4-FFF2-40B4-BE49-F238E27FC236}">
                  <a16:creationId xmlns:a16="http://schemas.microsoft.com/office/drawing/2014/main" id="{371E5959-4438-23DE-B4E1-54DD2F97F0ED}"/>
                </a:ext>
              </a:extLst>
            </p:cNvPr>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3" name="AutoShape 25">
              <a:extLst>
                <a:ext uri="{FF2B5EF4-FFF2-40B4-BE49-F238E27FC236}">
                  <a16:creationId xmlns:a16="http://schemas.microsoft.com/office/drawing/2014/main" id="{BF09C631-35BA-D04A-B0F8-21A59675EDE9}"/>
                </a:ext>
              </a:extLst>
            </p:cNvPr>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4" name="AutoShape 26">
              <a:extLst>
                <a:ext uri="{FF2B5EF4-FFF2-40B4-BE49-F238E27FC236}">
                  <a16:creationId xmlns:a16="http://schemas.microsoft.com/office/drawing/2014/main" id="{B01193DE-95D3-A4FA-914F-D46744B27B38}"/>
                </a:ext>
              </a:extLst>
            </p:cNvPr>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5" name="AutoShape 27">
              <a:extLst>
                <a:ext uri="{FF2B5EF4-FFF2-40B4-BE49-F238E27FC236}">
                  <a16:creationId xmlns:a16="http://schemas.microsoft.com/office/drawing/2014/main" id="{780B1ABE-E083-CFE1-0068-BE53C5D01B48}"/>
                </a:ext>
              </a:extLst>
            </p:cNvPr>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6" name="AutoShape 28">
              <a:extLst>
                <a:ext uri="{FF2B5EF4-FFF2-40B4-BE49-F238E27FC236}">
                  <a16:creationId xmlns:a16="http://schemas.microsoft.com/office/drawing/2014/main" id="{BBE0D207-FE3E-43CC-EC35-CA5DB2FD625A}"/>
                </a:ext>
              </a:extLst>
            </p:cNvPr>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7" name="AutoShape 29">
              <a:extLst>
                <a:ext uri="{FF2B5EF4-FFF2-40B4-BE49-F238E27FC236}">
                  <a16:creationId xmlns:a16="http://schemas.microsoft.com/office/drawing/2014/main" id="{C8D0776D-FE9D-A217-B0CB-0ABC6086594E}"/>
                </a:ext>
              </a:extLst>
            </p:cNvPr>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8" name="AutoShape 30">
              <a:extLst>
                <a:ext uri="{FF2B5EF4-FFF2-40B4-BE49-F238E27FC236}">
                  <a16:creationId xmlns:a16="http://schemas.microsoft.com/office/drawing/2014/main" id="{B32D9016-680F-1D6D-BEC2-223C81EA61B2}"/>
                </a:ext>
              </a:extLst>
            </p:cNvPr>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9" name="AutoShape 31">
              <a:extLst>
                <a:ext uri="{FF2B5EF4-FFF2-40B4-BE49-F238E27FC236}">
                  <a16:creationId xmlns:a16="http://schemas.microsoft.com/office/drawing/2014/main" id="{72DCD47F-44B1-7373-F0E9-9AF88FFC073B}"/>
                </a:ext>
              </a:extLst>
            </p:cNvPr>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0" name="AutoShape 32">
              <a:extLst>
                <a:ext uri="{FF2B5EF4-FFF2-40B4-BE49-F238E27FC236}">
                  <a16:creationId xmlns:a16="http://schemas.microsoft.com/office/drawing/2014/main" id="{866B2A49-31C9-91D3-D129-3E83F672AF6E}"/>
                </a:ext>
              </a:extLst>
            </p:cNvPr>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1" name="AutoShape 33">
              <a:extLst>
                <a:ext uri="{FF2B5EF4-FFF2-40B4-BE49-F238E27FC236}">
                  <a16:creationId xmlns:a16="http://schemas.microsoft.com/office/drawing/2014/main" id="{D8301FB1-E1C8-5E7D-BFED-70BB42766637}"/>
                </a:ext>
              </a:extLst>
            </p:cNvPr>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2" name="AutoShape 34">
              <a:extLst>
                <a:ext uri="{FF2B5EF4-FFF2-40B4-BE49-F238E27FC236}">
                  <a16:creationId xmlns:a16="http://schemas.microsoft.com/office/drawing/2014/main" id="{58C2A41F-0F90-121B-943F-9845CB92E1DB}"/>
                </a:ext>
              </a:extLst>
            </p:cNvPr>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3" name="AutoShape 35">
              <a:extLst>
                <a:ext uri="{FF2B5EF4-FFF2-40B4-BE49-F238E27FC236}">
                  <a16:creationId xmlns:a16="http://schemas.microsoft.com/office/drawing/2014/main" id="{27C56C37-5344-0AB7-1793-1258223850DD}"/>
                </a:ext>
              </a:extLst>
            </p:cNvPr>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4" name="AutoShape 36">
              <a:extLst>
                <a:ext uri="{FF2B5EF4-FFF2-40B4-BE49-F238E27FC236}">
                  <a16:creationId xmlns:a16="http://schemas.microsoft.com/office/drawing/2014/main" id="{E2FD230E-A6B7-E2C0-E2E9-99F7F9F56542}"/>
                </a:ext>
              </a:extLst>
            </p:cNvPr>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5" name="AutoShape 37">
              <a:extLst>
                <a:ext uri="{FF2B5EF4-FFF2-40B4-BE49-F238E27FC236}">
                  <a16:creationId xmlns:a16="http://schemas.microsoft.com/office/drawing/2014/main" id="{63750C4E-21B9-B7ED-357E-30078734FD7E}"/>
                </a:ext>
              </a:extLst>
            </p:cNvPr>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0756" name="Group 38">
              <a:extLst>
                <a:ext uri="{FF2B5EF4-FFF2-40B4-BE49-F238E27FC236}">
                  <a16:creationId xmlns:a16="http://schemas.microsoft.com/office/drawing/2014/main" id="{2AD5C6E7-EDB6-6DBD-438A-4E72D4DDB702}"/>
                </a:ext>
              </a:extLst>
            </p:cNvPr>
            <p:cNvGrpSpPr>
              <a:grpSpLocks/>
            </p:cNvGrpSpPr>
            <p:nvPr/>
          </p:nvGrpSpPr>
          <p:grpSpPr bwMode="auto">
            <a:xfrm>
              <a:off x="823" y="1926"/>
              <a:ext cx="2768" cy="1937"/>
              <a:chOff x="1388" y="1937"/>
              <a:chExt cx="2026" cy="1310"/>
            </a:xfrm>
          </p:grpSpPr>
          <p:sp>
            <p:nvSpPr>
              <p:cNvPr id="30769" name="AutoShape 39">
                <a:extLst>
                  <a:ext uri="{FF2B5EF4-FFF2-40B4-BE49-F238E27FC236}">
                    <a16:creationId xmlns:a16="http://schemas.microsoft.com/office/drawing/2014/main" id="{0870C2AA-8D18-C1BE-6C0E-9F294158FD46}"/>
                  </a:ext>
                </a:extLst>
              </p:cNvPr>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0" name="AutoShape 40">
                <a:extLst>
                  <a:ext uri="{FF2B5EF4-FFF2-40B4-BE49-F238E27FC236}">
                    <a16:creationId xmlns:a16="http://schemas.microsoft.com/office/drawing/2014/main" id="{B768EB39-BBB6-E55F-01B9-E964FC787BE5}"/>
                  </a:ext>
                </a:extLst>
              </p:cNvPr>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1" name="AutoShape 41">
                <a:extLst>
                  <a:ext uri="{FF2B5EF4-FFF2-40B4-BE49-F238E27FC236}">
                    <a16:creationId xmlns:a16="http://schemas.microsoft.com/office/drawing/2014/main" id="{D827B401-114B-64EE-FA7B-DCBB27027C18}"/>
                  </a:ext>
                </a:extLst>
              </p:cNvPr>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2" name="AutoShape 42">
                <a:extLst>
                  <a:ext uri="{FF2B5EF4-FFF2-40B4-BE49-F238E27FC236}">
                    <a16:creationId xmlns:a16="http://schemas.microsoft.com/office/drawing/2014/main" id="{6E044AB8-3543-752D-5172-03D8762FFBE4}"/>
                  </a:ext>
                </a:extLst>
              </p:cNvPr>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3" name="AutoShape 43">
                <a:extLst>
                  <a:ext uri="{FF2B5EF4-FFF2-40B4-BE49-F238E27FC236}">
                    <a16:creationId xmlns:a16="http://schemas.microsoft.com/office/drawing/2014/main" id="{D594034E-02AA-A09C-302C-08FB96A87FFF}"/>
                  </a:ext>
                </a:extLst>
              </p:cNvPr>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4" name="AutoShape 44">
                <a:extLst>
                  <a:ext uri="{FF2B5EF4-FFF2-40B4-BE49-F238E27FC236}">
                    <a16:creationId xmlns:a16="http://schemas.microsoft.com/office/drawing/2014/main" id="{AD12BE67-A250-0E74-CE39-4CFBDBC44EF1}"/>
                  </a:ext>
                </a:extLst>
              </p:cNvPr>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5" name="AutoShape 45">
                <a:extLst>
                  <a:ext uri="{FF2B5EF4-FFF2-40B4-BE49-F238E27FC236}">
                    <a16:creationId xmlns:a16="http://schemas.microsoft.com/office/drawing/2014/main" id="{40DCA48F-B3B9-848D-0E0C-69CDDD1650AA}"/>
                  </a:ext>
                </a:extLst>
              </p:cNvPr>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6" name="AutoShape 46">
                <a:extLst>
                  <a:ext uri="{FF2B5EF4-FFF2-40B4-BE49-F238E27FC236}">
                    <a16:creationId xmlns:a16="http://schemas.microsoft.com/office/drawing/2014/main" id="{BF37EBE0-8997-522B-4FA3-8709203BB044}"/>
                  </a:ext>
                </a:extLst>
              </p:cNvPr>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7" name="AutoShape 47">
                <a:extLst>
                  <a:ext uri="{FF2B5EF4-FFF2-40B4-BE49-F238E27FC236}">
                    <a16:creationId xmlns:a16="http://schemas.microsoft.com/office/drawing/2014/main" id="{F7E926C5-271A-259C-DB79-F6AA7E8346A5}"/>
                  </a:ext>
                </a:extLst>
              </p:cNvPr>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8" name="AutoShape 48">
                <a:extLst>
                  <a:ext uri="{FF2B5EF4-FFF2-40B4-BE49-F238E27FC236}">
                    <a16:creationId xmlns:a16="http://schemas.microsoft.com/office/drawing/2014/main" id="{6BA283FB-FA7A-2AC7-AAA5-CBABAB31A9D1}"/>
                  </a:ext>
                </a:extLst>
              </p:cNvPr>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9" name="AutoShape 49">
                <a:extLst>
                  <a:ext uri="{FF2B5EF4-FFF2-40B4-BE49-F238E27FC236}">
                    <a16:creationId xmlns:a16="http://schemas.microsoft.com/office/drawing/2014/main" id="{55FCFDEA-E1F1-2BE3-9ABF-8D61403BD71E}"/>
                  </a:ext>
                </a:extLst>
              </p:cNvPr>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0" name="AutoShape 50">
                <a:extLst>
                  <a:ext uri="{FF2B5EF4-FFF2-40B4-BE49-F238E27FC236}">
                    <a16:creationId xmlns:a16="http://schemas.microsoft.com/office/drawing/2014/main" id="{204DE442-169E-304D-10DE-E7A948718CF6}"/>
                  </a:ext>
                </a:extLst>
              </p:cNvPr>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1" name="AutoShape 51">
                <a:extLst>
                  <a:ext uri="{FF2B5EF4-FFF2-40B4-BE49-F238E27FC236}">
                    <a16:creationId xmlns:a16="http://schemas.microsoft.com/office/drawing/2014/main" id="{A8911272-3F19-875F-31D0-38490E6538A1}"/>
                  </a:ext>
                </a:extLst>
              </p:cNvPr>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2" name="AutoShape 52">
                <a:extLst>
                  <a:ext uri="{FF2B5EF4-FFF2-40B4-BE49-F238E27FC236}">
                    <a16:creationId xmlns:a16="http://schemas.microsoft.com/office/drawing/2014/main" id="{24C6A328-83E2-65B2-962A-FF67D564F977}"/>
                  </a:ext>
                </a:extLst>
              </p:cNvPr>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3" name="AutoShape 53">
                <a:extLst>
                  <a:ext uri="{FF2B5EF4-FFF2-40B4-BE49-F238E27FC236}">
                    <a16:creationId xmlns:a16="http://schemas.microsoft.com/office/drawing/2014/main" id="{FF9C7E89-03AF-854B-E503-C2D5267ECEFF}"/>
                  </a:ext>
                </a:extLst>
              </p:cNvPr>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4" name="AutoShape 54">
                <a:extLst>
                  <a:ext uri="{FF2B5EF4-FFF2-40B4-BE49-F238E27FC236}">
                    <a16:creationId xmlns:a16="http://schemas.microsoft.com/office/drawing/2014/main" id="{DA7C8CBF-47F2-2A4A-4AF9-0F7803D58A97}"/>
                  </a:ext>
                </a:extLst>
              </p:cNvPr>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5" name="AutoShape 55">
                <a:extLst>
                  <a:ext uri="{FF2B5EF4-FFF2-40B4-BE49-F238E27FC236}">
                    <a16:creationId xmlns:a16="http://schemas.microsoft.com/office/drawing/2014/main" id="{DA9C643C-9861-08EA-39FE-E3A7D67425E9}"/>
                  </a:ext>
                </a:extLst>
              </p:cNvPr>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6" name="AutoShape 56">
                <a:extLst>
                  <a:ext uri="{FF2B5EF4-FFF2-40B4-BE49-F238E27FC236}">
                    <a16:creationId xmlns:a16="http://schemas.microsoft.com/office/drawing/2014/main" id="{B6152BCF-BCA0-70C8-B1D3-9CE0F4DD2A1B}"/>
                  </a:ext>
                </a:extLst>
              </p:cNvPr>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7" name="AutoShape 57">
                <a:extLst>
                  <a:ext uri="{FF2B5EF4-FFF2-40B4-BE49-F238E27FC236}">
                    <a16:creationId xmlns:a16="http://schemas.microsoft.com/office/drawing/2014/main" id="{F274E5DB-EBF8-4832-0B56-D827A03EFAD5}"/>
                  </a:ext>
                </a:extLst>
              </p:cNvPr>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8" name="AutoShape 58">
                <a:extLst>
                  <a:ext uri="{FF2B5EF4-FFF2-40B4-BE49-F238E27FC236}">
                    <a16:creationId xmlns:a16="http://schemas.microsoft.com/office/drawing/2014/main" id="{E977AEC8-1746-3A4E-E129-F5B507F457DE}"/>
                  </a:ext>
                </a:extLst>
              </p:cNvPr>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b="1">
                  <a:latin typeface="Times New Roman" panose="02020603050405020304" pitchFamily="18" charset="0"/>
                </a:endParaRPr>
              </a:p>
            </p:txBody>
          </p:sp>
        </p:grpSp>
        <p:sp>
          <p:nvSpPr>
            <p:cNvPr id="30757" name="Rectangle 59">
              <a:extLst>
                <a:ext uri="{FF2B5EF4-FFF2-40B4-BE49-F238E27FC236}">
                  <a16:creationId xmlns:a16="http://schemas.microsoft.com/office/drawing/2014/main" id="{CB7AF343-511F-F15F-B1C0-E5E8271A107C}"/>
                </a:ext>
              </a:extLst>
            </p:cNvPr>
            <p:cNvSpPr>
              <a:spLocks noChangeArrowheads="1"/>
            </p:cNvSpPr>
            <p:nvPr/>
          </p:nvSpPr>
          <p:spPr bwMode="auto">
            <a:xfrm>
              <a:off x="2468" y="1182"/>
              <a:ext cx="7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i="1">
                  <a:latin typeface="Arial" panose="020B0604020202020204" pitchFamily="34" charset="0"/>
                </a:rPr>
                <a:t> </a:t>
              </a:r>
            </a:p>
          </p:txBody>
        </p:sp>
        <p:sp>
          <p:nvSpPr>
            <p:cNvPr id="30758" name="Text Box 60">
              <a:extLst>
                <a:ext uri="{FF2B5EF4-FFF2-40B4-BE49-F238E27FC236}">
                  <a16:creationId xmlns:a16="http://schemas.microsoft.com/office/drawing/2014/main" id="{8C83216E-30A9-463A-9E5D-6C10DC665FA4}"/>
                </a:ext>
              </a:extLst>
            </p:cNvPr>
            <p:cNvSpPr txBox="1">
              <a:spLocks noChangeArrowheads="1"/>
            </p:cNvSpPr>
            <p:nvPr/>
          </p:nvSpPr>
          <p:spPr bwMode="auto">
            <a:xfrm>
              <a:off x="1103" y="1300"/>
              <a:ext cx="330"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30759" name="Text Box 61">
              <a:extLst>
                <a:ext uri="{FF2B5EF4-FFF2-40B4-BE49-F238E27FC236}">
                  <a16:creationId xmlns:a16="http://schemas.microsoft.com/office/drawing/2014/main" id="{D9EAE56A-CDCE-A562-AAFF-5E660785274A}"/>
                </a:ext>
              </a:extLst>
            </p:cNvPr>
            <p:cNvSpPr txBox="1">
              <a:spLocks noChangeArrowheads="1"/>
            </p:cNvSpPr>
            <p:nvPr/>
          </p:nvSpPr>
          <p:spPr bwMode="auto">
            <a:xfrm>
              <a:off x="679" y="1669"/>
              <a:ext cx="44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30760" name="Text Box 62">
              <a:extLst>
                <a:ext uri="{FF2B5EF4-FFF2-40B4-BE49-F238E27FC236}">
                  <a16:creationId xmlns:a16="http://schemas.microsoft.com/office/drawing/2014/main" id="{135124A8-A254-24A8-F7CA-B0D11D3BA247}"/>
                </a:ext>
              </a:extLst>
            </p:cNvPr>
            <p:cNvSpPr txBox="1">
              <a:spLocks noChangeArrowheads="1"/>
            </p:cNvSpPr>
            <p:nvPr/>
          </p:nvSpPr>
          <p:spPr bwMode="auto">
            <a:xfrm>
              <a:off x="941" y="1492"/>
              <a:ext cx="312"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30761" name="Text Box 63">
              <a:extLst>
                <a:ext uri="{FF2B5EF4-FFF2-40B4-BE49-F238E27FC236}">
                  <a16:creationId xmlns:a16="http://schemas.microsoft.com/office/drawing/2014/main" id="{FDDBE863-9460-AE1F-C706-DEAD4767689F}"/>
                </a:ext>
              </a:extLst>
            </p:cNvPr>
            <p:cNvSpPr txBox="1">
              <a:spLocks noChangeArrowheads="1"/>
            </p:cNvSpPr>
            <p:nvPr/>
          </p:nvSpPr>
          <p:spPr bwMode="auto">
            <a:xfrm>
              <a:off x="1472" y="1197"/>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30762" name="Text Box 64">
              <a:extLst>
                <a:ext uri="{FF2B5EF4-FFF2-40B4-BE49-F238E27FC236}">
                  <a16:creationId xmlns:a16="http://schemas.microsoft.com/office/drawing/2014/main" id="{94E5A4AE-7322-982F-623C-2CBBF71E8883}"/>
                </a:ext>
              </a:extLst>
            </p:cNvPr>
            <p:cNvSpPr txBox="1">
              <a:spLocks noChangeArrowheads="1"/>
            </p:cNvSpPr>
            <p:nvPr/>
          </p:nvSpPr>
          <p:spPr bwMode="auto">
            <a:xfrm>
              <a:off x="2036" y="1185"/>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30763" name="Text Box 65">
              <a:extLst>
                <a:ext uri="{FF2B5EF4-FFF2-40B4-BE49-F238E27FC236}">
                  <a16:creationId xmlns:a16="http://schemas.microsoft.com/office/drawing/2014/main" id="{840C6223-83FB-5F8F-6245-8F736A5B4BF0}"/>
                </a:ext>
              </a:extLst>
            </p:cNvPr>
            <p:cNvSpPr txBox="1">
              <a:spLocks noChangeArrowheads="1"/>
            </p:cNvSpPr>
            <p:nvPr/>
          </p:nvSpPr>
          <p:spPr bwMode="auto">
            <a:xfrm>
              <a:off x="2528" y="1209"/>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30764" name="Text Box 66">
              <a:extLst>
                <a:ext uri="{FF2B5EF4-FFF2-40B4-BE49-F238E27FC236}">
                  <a16:creationId xmlns:a16="http://schemas.microsoft.com/office/drawing/2014/main" id="{F955CA9C-7F4E-08CD-6C45-6C739F12F13D}"/>
                </a:ext>
              </a:extLst>
            </p:cNvPr>
            <p:cNvSpPr txBox="1">
              <a:spLocks noChangeArrowheads="1"/>
            </p:cNvSpPr>
            <p:nvPr/>
          </p:nvSpPr>
          <p:spPr bwMode="auto">
            <a:xfrm>
              <a:off x="3104" y="1221"/>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30765" name="Text Box 67">
              <a:extLst>
                <a:ext uri="{FF2B5EF4-FFF2-40B4-BE49-F238E27FC236}">
                  <a16:creationId xmlns:a16="http://schemas.microsoft.com/office/drawing/2014/main" id="{5EEC1D6E-C163-96FE-2560-71696162B91B}"/>
                </a:ext>
              </a:extLst>
            </p:cNvPr>
            <p:cNvSpPr txBox="1">
              <a:spLocks noChangeArrowheads="1"/>
            </p:cNvSpPr>
            <p:nvPr/>
          </p:nvSpPr>
          <p:spPr bwMode="auto">
            <a:xfrm>
              <a:off x="4085" y="1482"/>
              <a:ext cx="517"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30766" name="Text Box 68">
              <a:extLst>
                <a:ext uri="{FF2B5EF4-FFF2-40B4-BE49-F238E27FC236}">
                  <a16:creationId xmlns:a16="http://schemas.microsoft.com/office/drawing/2014/main" id="{B42F0DDC-D6F1-35E3-C1E5-D720CC70D15F}"/>
                </a:ext>
              </a:extLst>
            </p:cNvPr>
            <p:cNvSpPr txBox="1">
              <a:spLocks noChangeArrowheads="1"/>
            </p:cNvSpPr>
            <p:nvPr/>
          </p:nvSpPr>
          <p:spPr bwMode="auto">
            <a:xfrm>
              <a:off x="4034" y="1974"/>
              <a:ext cx="59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30767" name="Text Box 69">
              <a:extLst>
                <a:ext uri="{FF2B5EF4-FFF2-40B4-BE49-F238E27FC236}">
                  <a16:creationId xmlns:a16="http://schemas.microsoft.com/office/drawing/2014/main" id="{7D13A791-AAB6-9318-AFC0-4A6B9AE5DFD4}"/>
                </a:ext>
              </a:extLst>
            </p:cNvPr>
            <p:cNvSpPr txBox="1">
              <a:spLocks noChangeArrowheads="1"/>
            </p:cNvSpPr>
            <p:nvPr/>
          </p:nvSpPr>
          <p:spPr bwMode="auto">
            <a:xfrm>
              <a:off x="4054" y="2394"/>
              <a:ext cx="60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30768" name="Text Box 70">
              <a:extLst>
                <a:ext uri="{FF2B5EF4-FFF2-40B4-BE49-F238E27FC236}">
                  <a16:creationId xmlns:a16="http://schemas.microsoft.com/office/drawing/2014/main" id="{971812F2-EC92-6641-DB3F-636AF214B1A7}"/>
                </a:ext>
              </a:extLst>
            </p:cNvPr>
            <p:cNvSpPr txBox="1">
              <a:spLocks noChangeArrowheads="1"/>
            </p:cNvSpPr>
            <p:nvPr/>
          </p:nvSpPr>
          <p:spPr bwMode="auto">
            <a:xfrm>
              <a:off x="4180" y="2874"/>
              <a:ext cx="37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993FA4F5-D98B-2AD5-C30D-46A0616B17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84689F9-0B72-124B-A5D2-03DFC4206848}" type="slidenum">
              <a:rPr lang="en-US" altLang="en-US" sz="1200"/>
              <a:pPr/>
              <a:t>28</a:t>
            </a:fld>
            <a:endParaRPr lang="en-US" altLang="en-US" sz="1200"/>
          </a:p>
        </p:txBody>
      </p:sp>
      <p:sp>
        <p:nvSpPr>
          <p:cNvPr id="31746" name="Rectangle 2">
            <a:extLst>
              <a:ext uri="{FF2B5EF4-FFF2-40B4-BE49-F238E27FC236}">
                <a16:creationId xmlns:a16="http://schemas.microsoft.com/office/drawing/2014/main" id="{B455DFF2-6234-9138-9059-322B7A4DC29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Cuboids Corresponding to the Cube</a:t>
            </a:r>
          </a:p>
        </p:txBody>
      </p:sp>
      <p:sp>
        <p:nvSpPr>
          <p:cNvPr id="31747" name="AutoShape 3">
            <a:extLst>
              <a:ext uri="{FF2B5EF4-FFF2-40B4-BE49-F238E27FC236}">
                <a16:creationId xmlns:a16="http://schemas.microsoft.com/office/drawing/2014/main" id="{40630B0A-FBDD-AF5C-0EAF-9877934DD4EA}"/>
              </a:ext>
            </a:extLst>
          </p:cNvPr>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8" name="AutoShape 4">
            <a:extLst>
              <a:ext uri="{FF2B5EF4-FFF2-40B4-BE49-F238E27FC236}">
                <a16:creationId xmlns:a16="http://schemas.microsoft.com/office/drawing/2014/main" id="{5C8E624B-F8C1-6756-EA93-A1137C9A8A6C}"/>
              </a:ext>
            </a:extLst>
          </p:cNvPr>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9" name="AutoShape 5">
            <a:extLst>
              <a:ext uri="{FF2B5EF4-FFF2-40B4-BE49-F238E27FC236}">
                <a16:creationId xmlns:a16="http://schemas.microsoft.com/office/drawing/2014/main" id="{544246C5-906C-8337-A941-062439433CB8}"/>
              </a:ext>
            </a:extLst>
          </p:cNvPr>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0" name="AutoShape 6">
            <a:extLst>
              <a:ext uri="{FF2B5EF4-FFF2-40B4-BE49-F238E27FC236}">
                <a16:creationId xmlns:a16="http://schemas.microsoft.com/office/drawing/2014/main" id="{A676A50A-CB63-FC45-01F1-2097E438963D}"/>
              </a:ext>
            </a:extLst>
          </p:cNvPr>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1" name="AutoShape 7">
            <a:extLst>
              <a:ext uri="{FF2B5EF4-FFF2-40B4-BE49-F238E27FC236}">
                <a16:creationId xmlns:a16="http://schemas.microsoft.com/office/drawing/2014/main" id="{23E86ECD-DA9E-E309-484C-339C56F7E97B}"/>
              </a:ext>
            </a:extLst>
          </p:cNvPr>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2" name="AutoShape 8">
            <a:extLst>
              <a:ext uri="{FF2B5EF4-FFF2-40B4-BE49-F238E27FC236}">
                <a16:creationId xmlns:a16="http://schemas.microsoft.com/office/drawing/2014/main" id="{BF6B8533-B822-C90B-EDC2-4A9ED0F096B4}"/>
              </a:ext>
            </a:extLst>
          </p:cNvPr>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3" name="AutoShape 9">
            <a:extLst>
              <a:ext uri="{FF2B5EF4-FFF2-40B4-BE49-F238E27FC236}">
                <a16:creationId xmlns:a16="http://schemas.microsoft.com/office/drawing/2014/main" id="{FCFBAAAB-02E7-D5A7-3385-072E9F4E51D2}"/>
              </a:ext>
            </a:extLst>
          </p:cNvPr>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4" name="AutoShape 10">
            <a:extLst>
              <a:ext uri="{FF2B5EF4-FFF2-40B4-BE49-F238E27FC236}">
                <a16:creationId xmlns:a16="http://schemas.microsoft.com/office/drawing/2014/main" id="{6D438637-B1BB-825D-2EAB-3D78D8C82651}"/>
              </a:ext>
            </a:extLst>
          </p:cNvPr>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5" name="Text Box 11">
            <a:extLst>
              <a:ext uri="{FF2B5EF4-FFF2-40B4-BE49-F238E27FC236}">
                <a16:creationId xmlns:a16="http://schemas.microsoft.com/office/drawing/2014/main" id="{1484B4CA-2D20-44EB-009D-EC9021016208}"/>
              </a:ext>
            </a:extLst>
          </p:cNvPr>
          <p:cNvSpPr txBox="1">
            <a:spLocks noChangeArrowheads="1"/>
          </p:cNvSpPr>
          <p:nvPr/>
        </p:nvSpPr>
        <p:spPr bwMode="auto">
          <a:xfrm>
            <a:off x="3184525" y="1995488"/>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b="1">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31756" name="Line 12">
            <a:extLst>
              <a:ext uri="{FF2B5EF4-FFF2-40B4-BE49-F238E27FC236}">
                <a16:creationId xmlns:a16="http://schemas.microsoft.com/office/drawing/2014/main" id="{B8E8BF92-1048-258F-04CC-F2921045F916}"/>
              </a:ext>
            </a:extLst>
          </p:cNvPr>
          <p:cNvSpPr>
            <a:spLocks noChangeShapeType="1"/>
          </p:cNvSpPr>
          <p:nvPr/>
        </p:nvSpPr>
        <p:spPr bwMode="auto">
          <a:xfrm flipH="1">
            <a:off x="2286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a:extLst>
              <a:ext uri="{FF2B5EF4-FFF2-40B4-BE49-F238E27FC236}">
                <a16:creationId xmlns:a16="http://schemas.microsoft.com/office/drawing/2014/main" id="{CF1A3E66-9D46-86C5-8280-5C5A48C3DA89}"/>
              </a:ext>
            </a:extLst>
          </p:cNvPr>
          <p:cNvSpPr>
            <a:spLocks noChangeShapeType="1"/>
          </p:cNvSpPr>
          <p:nvPr/>
        </p:nvSpPr>
        <p:spPr bwMode="auto">
          <a:xfrm>
            <a:off x="3429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a:extLst>
              <a:ext uri="{FF2B5EF4-FFF2-40B4-BE49-F238E27FC236}">
                <a16:creationId xmlns:a16="http://schemas.microsoft.com/office/drawing/2014/main" id="{9B6160E8-FDBE-F121-0FEA-65A0AFF36157}"/>
              </a:ext>
            </a:extLst>
          </p:cNvPr>
          <p:cNvSpPr>
            <a:spLocks noChangeShapeType="1"/>
          </p:cNvSpPr>
          <p:nvPr/>
        </p:nvSpPr>
        <p:spPr bwMode="auto">
          <a:xfrm>
            <a:off x="3429000" y="24384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a:extLst>
              <a:ext uri="{FF2B5EF4-FFF2-40B4-BE49-F238E27FC236}">
                <a16:creationId xmlns:a16="http://schemas.microsoft.com/office/drawing/2014/main" id="{133A9705-A551-EB95-D826-4C6C6B8A7560}"/>
              </a:ext>
            </a:extLst>
          </p:cNvPr>
          <p:cNvSpPr>
            <a:spLocks noChangeShapeType="1"/>
          </p:cNvSpPr>
          <p:nvPr/>
        </p:nvSpPr>
        <p:spPr bwMode="auto">
          <a:xfrm flipH="1">
            <a:off x="1981200" y="32004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a:extLst>
              <a:ext uri="{FF2B5EF4-FFF2-40B4-BE49-F238E27FC236}">
                <a16:creationId xmlns:a16="http://schemas.microsoft.com/office/drawing/2014/main" id="{77DC9558-DFB3-11DD-9557-C3EC37DC419E}"/>
              </a:ext>
            </a:extLst>
          </p:cNvPr>
          <p:cNvSpPr>
            <a:spLocks noChangeShapeType="1"/>
          </p:cNvSpPr>
          <p:nvPr/>
        </p:nvSpPr>
        <p:spPr bwMode="auto">
          <a:xfrm flipH="1">
            <a:off x="1981200" y="3200400"/>
            <a:ext cx="1600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a:extLst>
              <a:ext uri="{FF2B5EF4-FFF2-40B4-BE49-F238E27FC236}">
                <a16:creationId xmlns:a16="http://schemas.microsoft.com/office/drawing/2014/main" id="{B0DCA974-B57F-FF57-B356-DD4AF235CB6A}"/>
              </a:ext>
            </a:extLst>
          </p:cNvPr>
          <p:cNvSpPr>
            <a:spLocks noChangeShapeType="1"/>
          </p:cNvSpPr>
          <p:nvPr/>
        </p:nvSpPr>
        <p:spPr bwMode="auto">
          <a:xfrm>
            <a:off x="2286000" y="3200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a:extLst>
              <a:ext uri="{FF2B5EF4-FFF2-40B4-BE49-F238E27FC236}">
                <a16:creationId xmlns:a16="http://schemas.microsoft.com/office/drawing/2014/main" id="{6EC775AE-7F55-2898-C128-8171D0C573C1}"/>
              </a:ext>
            </a:extLst>
          </p:cNvPr>
          <p:cNvSpPr>
            <a:spLocks noChangeShapeType="1"/>
          </p:cNvSpPr>
          <p:nvPr/>
        </p:nvSpPr>
        <p:spPr bwMode="auto">
          <a:xfrm flipH="1">
            <a:off x="3124200" y="3200400"/>
            <a:ext cx="1447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a:extLst>
              <a:ext uri="{FF2B5EF4-FFF2-40B4-BE49-F238E27FC236}">
                <a16:creationId xmlns:a16="http://schemas.microsoft.com/office/drawing/2014/main" id="{8090B1A2-69AF-6A3C-1000-64A8F1CB4F05}"/>
              </a:ext>
            </a:extLst>
          </p:cNvPr>
          <p:cNvSpPr>
            <a:spLocks noChangeShapeType="1"/>
          </p:cNvSpPr>
          <p:nvPr/>
        </p:nvSpPr>
        <p:spPr bwMode="auto">
          <a:xfrm>
            <a:off x="3581400" y="3200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Line 20">
            <a:extLst>
              <a:ext uri="{FF2B5EF4-FFF2-40B4-BE49-F238E27FC236}">
                <a16:creationId xmlns:a16="http://schemas.microsoft.com/office/drawing/2014/main" id="{FEC745DC-9A47-F188-C38C-BF321592F7EC}"/>
              </a:ext>
            </a:extLst>
          </p:cNvPr>
          <p:cNvSpPr>
            <a:spLocks noChangeShapeType="1"/>
          </p:cNvSpPr>
          <p:nvPr/>
        </p:nvSpPr>
        <p:spPr bwMode="auto">
          <a:xfrm>
            <a:off x="4572000" y="32004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a:extLst>
              <a:ext uri="{FF2B5EF4-FFF2-40B4-BE49-F238E27FC236}">
                <a16:creationId xmlns:a16="http://schemas.microsoft.com/office/drawing/2014/main" id="{B26AFEA7-35E3-54D1-58A3-0AA3010762F7}"/>
              </a:ext>
            </a:extLst>
          </p:cNvPr>
          <p:cNvSpPr>
            <a:spLocks noChangeShapeType="1"/>
          </p:cNvSpPr>
          <p:nvPr/>
        </p:nvSpPr>
        <p:spPr bwMode="auto">
          <a:xfrm>
            <a:off x="1981200" y="3962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a:extLst>
              <a:ext uri="{FF2B5EF4-FFF2-40B4-BE49-F238E27FC236}">
                <a16:creationId xmlns:a16="http://schemas.microsoft.com/office/drawing/2014/main" id="{921BDC13-6B26-19F1-23F7-F55BCE2FDCEF}"/>
              </a:ext>
            </a:extLst>
          </p:cNvPr>
          <p:cNvSpPr>
            <a:spLocks noChangeShapeType="1"/>
          </p:cNvSpPr>
          <p:nvPr/>
        </p:nvSpPr>
        <p:spPr bwMode="auto">
          <a:xfrm>
            <a:off x="3124200" y="40386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a:extLst>
              <a:ext uri="{FF2B5EF4-FFF2-40B4-BE49-F238E27FC236}">
                <a16:creationId xmlns:a16="http://schemas.microsoft.com/office/drawing/2014/main" id="{CA6C944B-916E-AB3F-3B76-6AA3B0DF269D}"/>
              </a:ext>
            </a:extLst>
          </p:cNvPr>
          <p:cNvSpPr>
            <a:spLocks noChangeShapeType="1"/>
          </p:cNvSpPr>
          <p:nvPr/>
        </p:nvSpPr>
        <p:spPr bwMode="auto">
          <a:xfrm flipH="1">
            <a:off x="3429000" y="4038600"/>
            <a:ext cx="2057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Text Box 24">
            <a:extLst>
              <a:ext uri="{FF2B5EF4-FFF2-40B4-BE49-F238E27FC236}">
                <a16:creationId xmlns:a16="http://schemas.microsoft.com/office/drawing/2014/main" id="{B3702022-C2B0-15F3-DE9E-61A58E22868A}"/>
              </a:ext>
            </a:extLst>
          </p:cNvPr>
          <p:cNvSpPr txBox="1">
            <a:spLocks noChangeArrowheads="1"/>
          </p:cNvSpPr>
          <p:nvPr/>
        </p:nvSpPr>
        <p:spPr bwMode="auto">
          <a:xfrm>
            <a:off x="1524000" y="274002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a:t>
            </a:r>
            <a:endParaRPr lang="en-US" altLang="zh-CN" sz="2400">
              <a:latin typeface="Times New Roman" panose="02020603050405020304" pitchFamily="18" charset="0"/>
              <a:ea typeface="宋体" panose="02010600030101010101" pitchFamily="2" charset="-122"/>
            </a:endParaRPr>
          </a:p>
        </p:txBody>
      </p:sp>
      <p:sp>
        <p:nvSpPr>
          <p:cNvPr id="31769" name="Text Box 25">
            <a:extLst>
              <a:ext uri="{FF2B5EF4-FFF2-40B4-BE49-F238E27FC236}">
                <a16:creationId xmlns:a16="http://schemas.microsoft.com/office/drawing/2014/main" id="{DE5C8257-75A5-555E-A308-445C2F460F33}"/>
              </a:ext>
            </a:extLst>
          </p:cNvPr>
          <p:cNvSpPr txBox="1">
            <a:spLocks noChangeArrowheads="1"/>
          </p:cNvSpPr>
          <p:nvPr/>
        </p:nvSpPr>
        <p:spPr bwMode="auto">
          <a:xfrm>
            <a:off x="3032125" y="2757488"/>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date</a:t>
            </a:r>
            <a:endParaRPr lang="en-US" altLang="zh-CN" sz="2400">
              <a:latin typeface="Times New Roman" panose="02020603050405020304" pitchFamily="18" charset="0"/>
              <a:ea typeface="宋体" panose="02010600030101010101" pitchFamily="2" charset="-122"/>
            </a:endParaRPr>
          </a:p>
        </p:txBody>
      </p:sp>
      <p:sp>
        <p:nvSpPr>
          <p:cNvPr id="31770" name="Text Box 26">
            <a:extLst>
              <a:ext uri="{FF2B5EF4-FFF2-40B4-BE49-F238E27FC236}">
                <a16:creationId xmlns:a16="http://schemas.microsoft.com/office/drawing/2014/main" id="{70792F5D-4004-650B-7E5B-28592B15FA66}"/>
              </a:ext>
            </a:extLst>
          </p:cNvPr>
          <p:cNvSpPr txBox="1">
            <a:spLocks noChangeArrowheads="1"/>
          </p:cNvSpPr>
          <p:nvPr/>
        </p:nvSpPr>
        <p:spPr bwMode="auto">
          <a:xfrm>
            <a:off x="4403725" y="2681288"/>
            <a:ext cx="95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country</a:t>
            </a:r>
            <a:endParaRPr lang="en-US" altLang="zh-CN" sz="2400">
              <a:latin typeface="Times New Roman" panose="02020603050405020304" pitchFamily="18" charset="0"/>
              <a:ea typeface="宋体" panose="02010600030101010101" pitchFamily="2" charset="-122"/>
            </a:endParaRPr>
          </a:p>
        </p:txBody>
      </p:sp>
      <p:sp>
        <p:nvSpPr>
          <p:cNvPr id="31771" name="Text Box 27">
            <a:extLst>
              <a:ext uri="{FF2B5EF4-FFF2-40B4-BE49-F238E27FC236}">
                <a16:creationId xmlns:a16="http://schemas.microsoft.com/office/drawing/2014/main" id="{E58CAC73-EFDE-89C1-710E-21E683577593}"/>
              </a:ext>
            </a:extLst>
          </p:cNvPr>
          <p:cNvSpPr txBox="1">
            <a:spLocks noChangeArrowheads="1"/>
          </p:cNvSpPr>
          <p:nvPr/>
        </p:nvSpPr>
        <p:spPr bwMode="auto">
          <a:xfrm>
            <a:off x="746125" y="35433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product,date</a:t>
            </a:r>
            <a:endParaRPr lang="en-US" altLang="zh-CN" sz="2400">
              <a:latin typeface="Times New Roman" panose="02020603050405020304" pitchFamily="18" charset="0"/>
              <a:ea typeface="宋体" panose="02010600030101010101" pitchFamily="2" charset="-122"/>
            </a:endParaRPr>
          </a:p>
        </p:txBody>
      </p:sp>
      <p:sp>
        <p:nvSpPr>
          <p:cNvPr id="31772" name="Text Box 28">
            <a:extLst>
              <a:ext uri="{FF2B5EF4-FFF2-40B4-BE49-F238E27FC236}">
                <a16:creationId xmlns:a16="http://schemas.microsoft.com/office/drawing/2014/main" id="{8ECD8E7D-00AB-9790-B6BB-8174BF5AB8AA}"/>
              </a:ext>
            </a:extLst>
          </p:cNvPr>
          <p:cNvSpPr txBox="1">
            <a:spLocks noChangeArrowheads="1"/>
          </p:cNvSpPr>
          <p:nvPr/>
        </p:nvSpPr>
        <p:spPr bwMode="auto">
          <a:xfrm>
            <a:off x="2727325" y="3543300"/>
            <a:ext cx="163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product,country</a:t>
            </a:r>
            <a:endParaRPr lang="en-US" altLang="zh-CN" sz="2400">
              <a:latin typeface="Times New Roman" panose="02020603050405020304" pitchFamily="18" charset="0"/>
              <a:ea typeface="宋体" panose="02010600030101010101" pitchFamily="2" charset="-122"/>
            </a:endParaRPr>
          </a:p>
        </p:txBody>
      </p:sp>
      <p:sp>
        <p:nvSpPr>
          <p:cNvPr id="31773" name="Text Box 29">
            <a:extLst>
              <a:ext uri="{FF2B5EF4-FFF2-40B4-BE49-F238E27FC236}">
                <a16:creationId xmlns:a16="http://schemas.microsoft.com/office/drawing/2014/main" id="{2D21CAE1-39F8-2971-D3EC-44A187EAFEC1}"/>
              </a:ext>
            </a:extLst>
          </p:cNvPr>
          <p:cNvSpPr txBox="1">
            <a:spLocks noChangeArrowheads="1"/>
          </p:cNvSpPr>
          <p:nvPr/>
        </p:nvSpPr>
        <p:spPr bwMode="auto">
          <a:xfrm>
            <a:off x="5241925" y="35433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date, country</a:t>
            </a:r>
            <a:endParaRPr lang="en-US" altLang="zh-CN" sz="2400">
              <a:latin typeface="Times New Roman" panose="02020603050405020304" pitchFamily="18" charset="0"/>
              <a:ea typeface="宋体" panose="02010600030101010101" pitchFamily="2" charset="-122"/>
            </a:endParaRPr>
          </a:p>
        </p:txBody>
      </p:sp>
      <p:sp>
        <p:nvSpPr>
          <p:cNvPr id="31774" name="Text Box 30">
            <a:extLst>
              <a:ext uri="{FF2B5EF4-FFF2-40B4-BE49-F238E27FC236}">
                <a16:creationId xmlns:a16="http://schemas.microsoft.com/office/drawing/2014/main" id="{6447BC5C-45D0-A307-5E85-019280104CCE}"/>
              </a:ext>
            </a:extLst>
          </p:cNvPr>
          <p:cNvSpPr txBox="1">
            <a:spLocks noChangeArrowheads="1"/>
          </p:cNvSpPr>
          <p:nvPr/>
        </p:nvSpPr>
        <p:spPr bwMode="auto">
          <a:xfrm>
            <a:off x="2498725" y="49911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 date, country</a:t>
            </a:r>
            <a:endParaRPr lang="en-US" altLang="zh-CN" sz="2400">
              <a:latin typeface="Times New Roman" panose="02020603050405020304" pitchFamily="18" charset="0"/>
              <a:ea typeface="宋体" panose="02010600030101010101" pitchFamily="2" charset="-122"/>
            </a:endParaRPr>
          </a:p>
        </p:txBody>
      </p:sp>
      <p:sp>
        <p:nvSpPr>
          <p:cNvPr id="31775" name="Text Box 31">
            <a:extLst>
              <a:ext uri="{FF2B5EF4-FFF2-40B4-BE49-F238E27FC236}">
                <a16:creationId xmlns:a16="http://schemas.microsoft.com/office/drawing/2014/main" id="{0009906C-8219-2F1D-A1B9-F443A7DA3FB0}"/>
              </a:ext>
            </a:extLst>
          </p:cNvPr>
          <p:cNvSpPr txBox="1">
            <a:spLocks noChangeArrowheads="1"/>
          </p:cNvSpPr>
          <p:nvPr/>
        </p:nvSpPr>
        <p:spPr bwMode="auto">
          <a:xfrm>
            <a:off x="6553200" y="22860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31776" name="Text Box 32">
            <a:extLst>
              <a:ext uri="{FF2B5EF4-FFF2-40B4-BE49-F238E27FC236}">
                <a16:creationId xmlns:a16="http://schemas.microsoft.com/office/drawing/2014/main" id="{61367251-139F-88D9-2290-E64A24035BA2}"/>
              </a:ext>
            </a:extLst>
          </p:cNvPr>
          <p:cNvSpPr txBox="1">
            <a:spLocks noChangeArrowheads="1"/>
          </p:cNvSpPr>
          <p:nvPr/>
        </p:nvSpPr>
        <p:spPr bwMode="auto">
          <a:xfrm>
            <a:off x="6537325" y="2909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7" name="Text Box 33">
            <a:extLst>
              <a:ext uri="{FF2B5EF4-FFF2-40B4-BE49-F238E27FC236}">
                <a16:creationId xmlns:a16="http://schemas.microsoft.com/office/drawing/2014/main" id="{2039953C-61D2-F250-D1BC-CAF3599E1EF7}"/>
              </a:ext>
            </a:extLst>
          </p:cNvPr>
          <p:cNvSpPr txBox="1">
            <a:spLocks noChangeArrowheads="1"/>
          </p:cNvSpPr>
          <p:nvPr/>
        </p:nvSpPr>
        <p:spPr bwMode="auto">
          <a:xfrm>
            <a:off x="6537325" y="39004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8" name="Text Box 34">
            <a:extLst>
              <a:ext uri="{FF2B5EF4-FFF2-40B4-BE49-F238E27FC236}">
                <a16:creationId xmlns:a16="http://schemas.microsoft.com/office/drawing/2014/main" id="{6EBC6EB6-40D9-6E9B-25E0-A5DA4C1846B0}"/>
              </a:ext>
            </a:extLst>
          </p:cNvPr>
          <p:cNvSpPr txBox="1">
            <a:spLocks noChangeArrowheads="1"/>
          </p:cNvSpPr>
          <p:nvPr/>
        </p:nvSpPr>
        <p:spPr bwMode="auto">
          <a:xfrm>
            <a:off x="6537325" y="4738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C4312DAF-12E9-653D-3CBE-934D330D4D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42FA495-DA72-1F4C-B68E-C5400D25EE0C}" type="slidenum">
              <a:rPr lang="en-US" altLang="en-US" sz="1200"/>
              <a:pPr/>
              <a:t>29</a:t>
            </a:fld>
            <a:endParaRPr lang="en-US" altLang="en-US" sz="1200"/>
          </a:p>
        </p:txBody>
      </p:sp>
      <p:pic>
        <p:nvPicPr>
          <p:cNvPr id="32770" name="Picture 2">
            <a:extLst>
              <a:ext uri="{FF2B5EF4-FFF2-40B4-BE49-F238E27FC236}">
                <a16:creationId xmlns:a16="http://schemas.microsoft.com/office/drawing/2014/main" id="{E1A35BA7-4502-2D2B-0E72-ECD8905FC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ECD2EECE-4066-3736-6236-B830FDEA36A1}"/>
              </a:ext>
            </a:extLst>
          </p:cNvPr>
          <p:cNvSpPr>
            <a:spLocks noGrp="1" noChangeArrowheads="1"/>
          </p:cNvSpPr>
          <p:nvPr>
            <p:ph type="title"/>
          </p:nvPr>
        </p:nvSpPr>
        <p:spPr>
          <a:xfrm>
            <a:off x="1371600" y="228600"/>
            <a:ext cx="5486400" cy="914400"/>
          </a:xfrm>
        </p:spPr>
        <p:txBody>
          <a:bodyPr/>
          <a:lstStyle/>
          <a:p>
            <a:pPr eaLnBrk="1" hangingPunct="1"/>
            <a:r>
              <a:rPr lang="en-US" altLang="en-US"/>
              <a:t>Browsing a Data Cube</a:t>
            </a:r>
          </a:p>
        </p:txBody>
      </p:sp>
      <p:sp>
        <p:nvSpPr>
          <p:cNvPr id="32772" name="Rectangle 4">
            <a:extLst>
              <a:ext uri="{FF2B5EF4-FFF2-40B4-BE49-F238E27FC236}">
                <a16:creationId xmlns:a16="http://schemas.microsoft.com/office/drawing/2014/main" id="{3D6B5777-3DCC-4B1F-CABC-2EE4284F1793}"/>
              </a:ext>
            </a:extLst>
          </p:cNvPr>
          <p:cNvSpPr>
            <a:spLocks noGrp="1" noChangeArrowheads="1"/>
          </p:cNvSpPr>
          <p:nvPr>
            <p:ph type="body" idx="1"/>
          </p:nvPr>
        </p:nvSpPr>
        <p:spPr>
          <a:xfrm>
            <a:off x="4876800" y="5105400"/>
            <a:ext cx="4419600" cy="1447800"/>
          </a:xfrm>
        </p:spPr>
        <p:txBody>
          <a:bodyPr/>
          <a:lstStyle/>
          <a:p>
            <a:pPr eaLnBrk="1" hangingPunct="1">
              <a:lnSpc>
                <a:spcPct val="90000"/>
              </a:lnSpc>
            </a:pPr>
            <a:r>
              <a:rPr lang="en-US" altLang="en-US"/>
              <a:t>Visualization</a:t>
            </a:r>
          </a:p>
          <a:p>
            <a:pPr eaLnBrk="1" hangingPunct="1">
              <a:lnSpc>
                <a:spcPct val="90000"/>
              </a:lnSpc>
            </a:pPr>
            <a:r>
              <a:rPr lang="en-US" altLang="en-US"/>
              <a:t>OLAP capabilities</a:t>
            </a:r>
          </a:p>
          <a:p>
            <a:pPr eaLnBrk="1" hangingPunct="1">
              <a:lnSpc>
                <a:spcPct val="90000"/>
              </a:lnSpc>
            </a:pPr>
            <a:r>
              <a:rPr lang="en-US" altLang="en-US"/>
              <a:t>Interactive manipulation</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3</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Warehousing?</a:t>
            </a:r>
            <a:endParaRPr lang="en-US" altLang="en-US" sz="3200" dirty="0"/>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marL="457200" indent="-457200" eaLnBrk="1" hangingPunct="1">
              <a:lnSpc>
                <a:spcPct val="90000"/>
              </a:lnSpc>
              <a:buFont typeface="+mj-lt"/>
              <a:buAutoNum type="arabicPeriod"/>
            </a:pPr>
            <a:r>
              <a:rPr lang="en-US" altLang="en-US" sz="3200" dirty="0"/>
              <a:t>The process of constructing and using data warehouses</a:t>
            </a:r>
          </a:p>
          <a:p>
            <a:pPr marL="457200" indent="-457200" eaLnBrk="1" hangingPunct="1">
              <a:lnSpc>
                <a:spcPct val="90000"/>
              </a:lnSpc>
              <a:buFont typeface="+mj-lt"/>
              <a:buAutoNum type="arabicPeriod"/>
            </a:pPr>
            <a:r>
              <a:rPr lang="en-US" altLang="en-US" sz="3200" dirty="0"/>
              <a:t>OLAP Analytics</a:t>
            </a:r>
          </a:p>
          <a:p>
            <a:pPr marL="457200" indent="-457200" eaLnBrk="1" hangingPunct="1">
              <a:lnSpc>
                <a:spcPct val="90000"/>
              </a:lnSpc>
              <a:buFont typeface="+mj-lt"/>
              <a:buAutoNum type="arabicPeriod"/>
            </a:pPr>
            <a:r>
              <a:rPr lang="en-US" altLang="en-US" sz="3200" dirty="0"/>
              <a:t>OLAP Operations</a:t>
            </a:r>
          </a:p>
          <a:p>
            <a:pPr marL="457200" indent="-457200" eaLnBrk="1" hangingPunct="1">
              <a:lnSpc>
                <a:spcPct val="90000"/>
              </a:lnSpc>
              <a:buFont typeface="+mj-lt"/>
              <a:buAutoNum type="arabicPeriod"/>
            </a:pPr>
            <a:r>
              <a:rPr lang="en-US" altLang="en-US" sz="3200" dirty="0"/>
              <a:t>Using Tableau</a:t>
            </a:r>
          </a:p>
          <a:p>
            <a:pPr marL="457200" indent="-457200" eaLnBrk="1" hangingPunct="1">
              <a:lnSpc>
                <a:spcPct val="90000"/>
              </a:lnSpc>
              <a:buFont typeface="+mj-lt"/>
              <a:buAutoNum type="arabicPeriod"/>
            </a:pPr>
            <a:r>
              <a:rPr lang="en-US" altLang="en-US" sz="3200" dirty="0"/>
              <a:t>SQL queries</a:t>
            </a:r>
            <a:endParaRPr lang="en-US" altLang="en-US" sz="2400" dirty="0"/>
          </a:p>
        </p:txBody>
      </p:sp>
    </p:spTree>
    <p:extLst>
      <p:ext uri="{BB962C8B-B14F-4D97-AF65-F5344CB8AC3E}">
        <p14:creationId xmlns:p14="http://schemas.microsoft.com/office/powerpoint/2010/main" val="217806447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ABCD901D-25FB-6581-7C43-A8B0F8E251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DF83B6C-09B5-5C45-AF25-D72A45A5151A}" type="slidenum">
              <a:rPr lang="en-US" altLang="en-US" sz="1200"/>
              <a:pPr/>
              <a:t>30</a:t>
            </a:fld>
            <a:endParaRPr lang="en-US" altLang="en-US" sz="1200"/>
          </a:p>
        </p:txBody>
      </p:sp>
      <p:sp>
        <p:nvSpPr>
          <p:cNvPr id="33794" name="Rectangle 2">
            <a:extLst>
              <a:ext uri="{FF2B5EF4-FFF2-40B4-BE49-F238E27FC236}">
                <a16:creationId xmlns:a16="http://schemas.microsoft.com/office/drawing/2014/main" id="{7CD6F167-24EA-9561-937A-01BFEEEDE622}"/>
              </a:ext>
            </a:extLst>
          </p:cNvPr>
          <p:cNvSpPr>
            <a:spLocks noGrp="1" noChangeArrowheads="1"/>
          </p:cNvSpPr>
          <p:nvPr>
            <p:ph type="title"/>
          </p:nvPr>
        </p:nvSpPr>
        <p:spPr>
          <a:xfrm>
            <a:off x="1524000" y="304800"/>
            <a:ext cx="7239000" cy="838200"/>
          </a:xfrm>
          <a:noFill/>
        </p:spPr>
        <p:txBody>
          <a:bodyPr lIns="92075" tIns="46038" rIns="92075" bIns="46038"/>
          <a:lstStyle/>
          <a:p>
            <a:pPr eaLnBrk="1" hangingPunct="1"/>
            <a:r>
              <a:rPr lang="en-US" altLang="en-US"/>
              <a:t>Typical OLAP Operations</a:t>
            </a:r>
          </a:p>
        </p:txBody>
      </p:sp>
      <p:sp>
        <p:nvSpPr>
          <p:cNvPr id="33795" name="Rectangle 3">
            <a:extLst>
              <a:ext uri="{FF2B5EF4-FFF2-40B4-BE49-F238E27FC236}">
                <a16:creationId xmlns:a16="http://schemas.microsoft.com/office/drawing/2014/main" id="{F0389FE1-9D84-6BFC-A9D7-DD61AD27DF09}"/>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1800">
                <a:solidFill>
                  <a:schemeClr val="hlink"/>
                </a:solidFill>
              </a:rPr>
              <a:t>Roll up (drill-up):</a:t>
            </a:r>
            <a:r>
              <a:rPr lang="en-US" altLang="en-US" sz="1800"/>
              <a:t> summarize data</a:t>
            </a:r>
          </a:p>
          <a:p>
            <a:pPr lvl="1" eaLnBrk="1" hangingPunct="1">
              <a:lnSpc>
                <a:spcPct val="110000"/>
              </a:lnSpc>
            </a:pPr>
            <a:r>
              <a:rPr lang="en-US" altLang="en-US" sz="2000" i="1"/>
              <a:t>by climbing up hierarchy or by dimension reduction</a:t>
            </a:r>
            <a:endParaRPr lang="en-US" altLang="en-US" sz="2000"/>
          </a:p>
          <a:p>
            <a:pPr eaLnBrk="1" hangingPunct="1">
              <a:lnSpc>
                <a:spcPct val="110000"/>
              </a:lnSpc>
            </a:pPr>
            <a:r>
              <a:rPr lang="en-US" altLang="en-US" sz="1800">
                <a:solidFill>
                  <a:schemeClr val="hlink"/>
                </a:solidFill>
              </a:rPr>
              <a:t>Drill down (roll down):</a:t>
            </a:r>
            <a:r>
              <a:rPr lang="en-US" altLang="en-US" sz="1800"/>
              <a:t> reverse of roll-up</a:t>
            </a:r>
          </a:p>
          <a:p>
            <a:pPr lvl="1" eaLnBrk="1" hangingPunct="1">
              <a:lnSpc>
                <a:spcPct val="110000"/>
              </a:lnSpc>
            </a:pPr>
            <a:r>
              <a:rPr lang="en-US" altLang="en-US" sz="2000" i="1"/>
              <a:t>from higher level summary to lower level summary or detailed data, or introducing new dimensions</a:t>
            </a:r>
          </a:p>
          <a:p>
            <a:pPr eaLnBrk="1" hangingPunct="1">
              <a:lnSpc>
                <a:spcPct val="110000"/>
              </a:lnSpc>
            </a:pPr>
            <a:r>
              <a:rPr lang="en-US" altLang="en-US" sz="1800">
                <a:solidFill>
                  <a:schemeClr val="hlink"/>
                </a:solidFill>
              </a:rPr>
              <a:t>Slice and dice:</a:t>
            </a:r>
            <a:r>
              <a:rPr lang="en-US" altLang="en-US" sz="1800"/>
              <a:t> </a:t>
            </a:r>
          </a:p>
          <a:p>
            <a:pPr lvl="1" eaLnBrk="1" hangingPunct="1">
              <a:lnSpc>
                <a:spcPct val="110000"/>
              </a:lnSpc>
            </a:pPr>
            <a:r>
              <a:rPr lang="en-US" altLang="en-US" sz="2000" i="1"/>
              <a:t>project and select</a:t>
            </a:r>
            <a:r>
              <a:rPr lang="en-US" altLang="en-US" sz="2000"/>
              <a:t> </a:t>
            </a:r>
          </a:p>
          <a:p>
            <a:pPr eaLnBrk="1" hangingPunct="1">
              <a:lnSpc>
                <a:spcPct val="110000"/>
              </a:lnSpc>
            </a:pPr>
            <a:r>
              <a:rPr lang="en-US" altLang="en-US" sz="1800">
                <a:solidFill>
                  <a:schemeClr val="hlink"/>
                </a:solidFill>
              </a:rPr>
              <a:t>Pivot (rotate):</a:t>
            </a:r>
            <a:r>
              <a:rPr lang="en-US" altLang="en-US" sz="1800"/>
              <a:t> </a:t>
            </a:r>
          </a:p>
          <a:p>
            <a:pPr lvl="1" eaLnBrk="1" hangingPunct="1">
              <a:lnSpc>
                <a:spcPct val="110000"/>
              </a:lnSpc>
            </a:pPr>
            <a:r>
              <a:rPr lang="en-US" altLang="en-US" sz="2000" i="1"/>
              <a:t>reorient the cube, visualization, 3D to series of 2D planes.</a:t>
            </a:r>
          </a:p>
          <a:p>
            <a:pPr eaLnBrk="1" hangingPunct="1">
              <a:lnSpc>
                <a:spcPct val="110000"/>
              </a:lnSpc>
            </a:pPr>
            <a:r>
              <a:rPr lang="en-US" altLang="en-US" sz="1800"/>
              <a:t>Other operations</a:t>
            </a:r>
          </a:p>
          <a:p>
            <a:pPr lvl="1" eaLnBrk="1" hangingPunct="1">
              <a:lnSpc>
                <a:spcPct val="110000"/>
              </a:lnSpc>
            </a:pPr>
            <a:r>
              <a:rPr lang="en-US" altLang="en-US" sz="2000" i="1">
                <a:solidFill>
                  <a:schemeClr val="hlink"/>
                </a:solidFill>
              </a:rPr>
              <a:t>drill across:</a:t>
            </a:r>
            <a:r>
              <a:rPr lang="en-US" altLang="en-US" sz="2000" i="1"/>
              <a:t> involving (across) more than one fact table</a:t>
            </a:r>
            <a:endParaRPr lang="en-US" altLang="en-US" sz="2000"/>
          </a:p>
          <a:p>
            <a:pPr lvl="1" eaLnBrk="1" hangingPunct="1">
              <a:lnSpc>
                <a:spcPct val="110000"/>
              </a:lnSpc>
            </a:pPr>
            <a:r>
              <a:rPr lang="en-US" altLang="en-US" sz="2000" i="1">
                <a:solidFill>
                  <a:schemeClr val="hlink"/>
                </a:solidFill>
              </a:rPr>
              <a:t>drill through:</a:t>
            </a:r>
            <a:r>
              <a:rPr lang="en-US" altLang="en-US" sz="2000" i="1"/>
              <a:t> through the bottom level of the cube to its back-end relational tables (using SQL)</a:t>
            </a:r>
            <a:endParaRPr lang="en-US" altLang="en-US" sz="180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081CC30-FB39-A02A-6E4A-E9D75548D9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5423DE8-D5D8-5347-89B9-C3F971FD540F}" type="slidenum">
              <a:rPr lang="en-US" altLang="en-US" sz="1200"/>
              <a:pPr/>
              <a:t>31</a:t>
            </a:fld>
            <a:endParaRPr lang="en-US" altLang="en-US" sz="1200"/>
          </a:p>
        </p:txBody>
      </p:sp>
      <p:sp>
        <p:nvSpPr>
          <p:cNvPr id="34818" name="Rectangle 2">
            <a:extLst>
              <a:ext uri="{FF2B5EF4-FFF2-40B4-BE49-F238E27FC236}">
                <a16:creationId xmlns:a16="http://schemas.microsoft.com/office/drawing/2014/main" id="{EFCD9B37-5D5D-55F5-5E7A-CA554171AC9C}"/>
              </a:ext>
            </a:extLst>
          </p:cNvPr>
          <p:cNvSpPr>
            <a:spLocks noGrp="1" noChangeArrowheads="1"/>
          </p:cNvSpPr>
          <p:nvPr>
            <p:ph type="title"/>
          </p:nvPr>
        </p:nvSpPr>
        <p:spPr>
          <a:xfrm>
            <a:off x="1600200" y="304800"/>
            <a:ext cx="6858000" cy="762000"/>
          </a:xfrm>
        </p:spPr>
        <p:txBody>
          <a:bodyPr/>
          <a:lstStyle/>
          <a:p>
            <a:pPr eaLnBrk="1" hangingPunct="1"/>
            <a:r>
              <a:rPr lang="en-US" altLang="en-US"/>
              <a:t>A Starnet Query Model</a:t>
            </a:r>
          </a:p>
        </p:txBody>
      </p:sp>
      <p:sp>
        <p:nvSpPr>
          <p:cNvPr id="34819" name="Rectangle 3">
            <a:extLst>
              <a:ext uri="{FF2B5EF4-FFF2-40B4-BE49-F238E27FC236}">
                <a16:creationId xmlns:a16="http://schemas.microsoft.com/office/drawing/2014/main" id="{03FF7736-B902-A4CC-29EB-2D38DAA7B7AC}"/>
              </a:ext>
            </a:extLst>
          </p:cNvPr>
          <p:cNvSpPr>
            <a:spLocks noGrp="1" noChangeArrowheads="1"/>
          </p:cNvSpPr>
          <p:nvPr>
            <p:ph type="body" idx="1"/>
          </p:nvPr>
        </p:nvSpPr>
        <p:spPr/>
        <p:txBody>
          <a:bodyPr/>
          <a:lstStyle/>
          <a:p>
            <a:pPr eaLnBrk="1" hangingPunct="1">
              <a:buFont typeface="Wingdings" pitchFamily="2" charset="2"/>
              <a:buNone/>
            </a:pPr>
            <a:endParaRPr lang="en-US" altLang="en-US"/>
          </a:p>
        </p:txBody>
      </p:sp>
      <p:sp>
        <p:nvSpPr>
          <p:cNvPr id="34820" name="Oval 4">
            <a:extLst>
              <a:ext uri="{FF2B5EF4-FFF2-40B4-BE49-F238E27FC236}">
                <a16:creationId xmlns:a16="http://schemas.microsoft.com/office/drawing/2014/main" id="{A2C46B22-4CF8-CB73-3AB7-439989FCB8E3}"/>
              </a:ext>
            </a:extLst>
          </p:cNvPr>
          <p:cNvSpPr>
            <a:spLocks noChangeArrowheads="1"/>
          </p:cNvSpPr>
          <p:nvPr/>
        </p:nvSpPr>
        <p:spPr bwMode="auto">
          <a:xfrm>
            <a:off x="4349750" y="358775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1" name="Oval 5">
            <a:extLst>
              <a:ext uri="{FF2B5EF4-FFF2-40B4-BE49-F238E27FC236}">
                <a16:creationId xmlns:a16="http://schemas.microsoft.com/office/drawing/2014/main" id="{DFB7B191-95F5-1E39-7ECF-A3B7C8510F44}"/>
              </a:ext>
            </a:extLst>
          </p:cNvPr>
          <p:cNvSpPr>
            <a:spLocks noChangeArrowheads="1"/>
          </p:cNvSpPr>
          <p:nvPr/>
        </p:nvSpPr>
        <p:spPr bwMode="auto">
          <a:xfrm>
            <a:off x="3740150" y="3054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2" name="Oval 6">
            <a:extLst>
              <a:ext uri="{FF2B5EF4-FFF2-40B4-BE49-F238E27FC236}">
                <a16:creationId xmlns:a16="http://schemas.microsoft.com/office/drawing/2014/main" id="{75CEB72A-A528-EA22-4726-1502F19E2150}"/>
              </a:ext>
            </a:extLst>
          </p:cNvPr>
          <p:cNvSpPr>
            <a:spLocks noChangeArrowheads="1"/>
          </p:cNvSpPr>
          <p:nvPr/>
        </p:nvSpPr>
        <p:spPr bwMode="auto">
          <a:xfrm>
            <a:off x="2901950" y="2368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3" name="Oval 7">
            <a:extLst>
              <a:ext uri="{FF2B5EF4-FFF2-40B4-BE49-F238E27FC236}">
                <a16:creationId xmlns:a16="http://schemas.microsoft.com/office/drawing/2014/main" id="{84606318-9C75-FFB9-533E-65A5FC05FC3F}"/>
              </a:ext>
            </a:extLst>
          </p:cNvPr>
          <p:cNvSpPr>
            <a:spLocks noChangeArrowheads="1"/>
          </p:cNvSpPr>
          <p:nvPr/>
        </p:nvSpPr>
        <p:spPr bwMode="auto">
          <a:xfrm>
            <a:off x="38163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4" name="Oval 8">
            <a:extLst>
              <a:ext uri="{FF2B5EF4-FFF2-40B4-BE49-F238E27FC236}">
                <a16:creationId xmlns:a16="http://schemas.microsoft.com/office/drawing/2014/main" id="{8C56B804-E34A-06E4-9F0F-B1D610589AB9}"/>
              </a:ext>
            </a:extLst>
          </p:cNvPr>
          <p:cNvSpPr>
            <a:spLocks noChangeArrowheads="1"/>
          </p:cNvSpPr>
          <p:nvPr/>
        </p:nvSpPr>
        <p:spPr bwMode="auto">
          <a:xfrm>
            <a:off x="27495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5" name="Oval 9">
            <a:extLst>
              <a:ext uri="{FF2B5EF4-FFF2-40B4-BE49-F238E27FC236}">
                <a16:creationId xmlns:a16="http://schemas.microsoft.com/office/drawing/2014/main" id="{E2CEE886-366B-0B3A-2226-09EBF3263316}"/>
              </a:ext>
            </a:extLst>
          </p:cNvPr>
          <p:cNvSpPr>
            <a:spLocks noChangeArrowheads="1"/>
          </p:cNvSpPr>
          <p:nvPr/>
        </p:nvSpPr>
        <p:spPr bwMode="auto">
          <a:xfrm>
            <a:off x="145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6" name="Oval 10">
            <a:extLst>
              <a:ext uri="{FF2B5EF4-FFF2-40B4-BE49-F238E27FC236}">
                <a16:creationId xmlns:a16="http://schemas.microsoft.com/office/drawing/2014/main" id="{913D39A9-2028-E6B9-48BA-580C4F55613E}"/>
              </a:ext>
            </a:extLst>
          </p:cNvPr>
          <p:cNvSpPr>
            <a:spLocks noChangeArrowheads="1"/>
          </p:cNvSpPr>
          <p:nvPr/>
        </p:nvSpPr>
        <p:spPr bwMode="auto">
          <a:xfrm>
            <a:off x="3740150" y="4197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7" name="Oval 11">
            <a:extLst>
              <a:ext uri="{FF2B5EF4-FFF2-40B4-BE49-F238E27FC236}">
                <a16:creationId xmlns:a16="http://schemas.microsoft.com/office/drawing/2014/main" id="{2E469AC1-447A-32F7-FE70-767366CB426D}"/>
              </a:ext>
            </a:extLst>
          </p:cNvPr>
          <p:cNvSpPr>
            <a:spLocks noChangeArrowheads="1"/>
          </p:cNvSpPr>
          <p:nvPr/>
        </p:nvSpPr>
        <p:spPr bwMode="auto">
          <a:xfrm>
            <a:off x="4349750" y="4578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8" name="Oval 12">
            <a:extLst>
              <a:ext uri="{FF2B5EF4-FFF2-40B4-BE49-F238E27FC236}">
                <a16:creationId xmlns:a16="http://schemas.microsoft.com/office/drawing/2014/main" id="{A987149F-FE18-2D6D-C03B-BDB7E10005AE}"/>
              </a:ext>
            </a:extLst>
          </p:cNvPr>
          <p:cNvSpPr>
            <a:spLocks noChangeArrowheads="1"/>
          </p:cNvSpPr>
          <p:nvPr/>
        </p:nvSpPr>
        <p:spPr bwMode="auto">
          <a:xfrm>
            <a:off x="43497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9" name="Oval 13">
            <a:extLst>
              <a:ext uri="{FF2B5EF4-FFF2-40B4-BE49-F238E27FC236}">
                <a16:creationId xmlns:a16="http://schemas.microsoft.com/office/drawing/2014/main" id="{DAA4CE79-5676-4D88-A372-35D04E68388C}"/>
              </a:ext>
            </a:extLst>
          </p:cNvPr>
          <p:cNvSpPr>
            <a:spLocks noChangeArrowheads="1"/>
          </p:cNvSpPr>
          <p:nvPr/>
        </p:nvSpPr>
        <p:spPr bwMode="auto">
          <a:xfrm>
            <a:off x="4349750" y="2901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0" name="Oval 14">
            <a:extLst>
              <a:ext uri="{FF2B5EF4-FFF2-40B4-BE49-F238E27FC236}">
                <a16:creationId xmlns:a16="http://schemas.microsoft.com/office/drawing/2014/main" id="{7DF73D10-BDFB-3562-B3E9-D2D2B9CB5026}"/>
              </a:ext>
            </a:extLst>
          </p:cNvPr>
          <p:cNvSpPr>
            <a:spLocks noChangeArrowheads="1"/>
          </p:cNvSpPr>
          <p:nvPr/>
        </p:nvSpPr>
        <p:spPr bwMode="auto">
          <a:xfrm>
            <a:off x="6864350" y="5797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1" name="Oval 15">
            <a:extLst>
              <a:ext uri="{FF2B5EF4-FFF2-40B4-BE49-F238E27FC236}">
                <a16:creationId xmlns:a16="http://schemas.microsoft.com/office/drawing/2014/main" id="{5F4C872A-8EBE-BD50-A6B9-290049D4F2E0}"/>
              </a:ext>
            </a:extLst>
          </p:cNvPr>
          <p:cNvSpPr>
            <a:spLocks noChangeArrowheads="1"/>
          </p:cNvSpPr>
          <p:nvPr/>
        </p:nvSpPr>
        <p:spPr bwMode="auto">
          <a:xfrm>
            <a:off x="5949950" y="5111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2" name="Oval 16">
            <a:extLst>
              <a:ext uri="{FF2B5EF4-FFF2-40B4-BE49-F238E27FC236}">
                <a16:creationId xmlns:a16="http://schemas.microsoft.com/office/drawing/2014/main" id="{562C70DE-731F-7363-D9EA-58DE4550F027}"/>
              </a:ext>
            </a:extLst>
          </p:cNvPr>
          <p:cNvSpPr>
            <a:spLocks noChangeArrowheads="1"/>
          </p:cNvSpPr>
          <p:nvPr/>
        </p:nvSpPr>
        <p:spPr bwMode="auto">
          <a:xfrm>
            <a:off x="5264150" y="4502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3" name="Oval 17">
            <a:extLst>
              <a:ext uri="{FF2B5EF4-FFF2-40B4-BE49-F238E27FC236}">
                <a16:creationId xmlns:a16="http://schemas.microsoft.com/office/drawing/2014/main" id="{53C5496B-C5ED-ABEA-E52A-82EB31573658}"/>
              </a:ext>
            </a:extLst>
          </p:cNvPr>
          <p:cNvSpPr>
            <a:spLocks noChangeArrowheads="1"/>
          </p:cNvSpPr>
          <p:nvPr/>
        </p:nvSpPr>
        <p:spPr bwMode="auto">
          <a:xfrm>
            <a:off x="7397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4" name="Oval 18">
            <a:extLst>
              <a:ext uri="{FF2B5EF4-FFF2-40B4-BE49-F238E27FC236}">
                <a16:creationId xmlns:a16="http://schemas.microsoft.com/office/drawing/2014/main" id="{9B56191E-9CBD-315C-F592-CB243E03E2EA}"/>
              </a:ext>
            </a:extLst>
          </p:cNvPr>
          <p:cNvSpPr>
            <a:spLocks noChangeArrowheads="1"/>
          </p:cNvSpPr>
          <p:nvPr/>
        </p:nvSpPr>
        <p:spPr bwMode="auto">
          <a:xfrm>
            <a:off x="6254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5" name="Oval 19">
            <a:extLst>
              <a:ext uri="{FF2B5EF4-FFF2-40B4-BE49-F238E27FC236}">
                <a16:creationId xmlns:a16="http://schemas.microsoft.com/office/drawing/2014/main" id="{B0DE8706-EFF9-C24A-D616-73A3A9732655}"/>
              </a:ext>
            </a:extLst>
          </p:cNvPr>
          <p:cNvSpPr>
            <a:spLocks noChangeArrowheads="1"/>
          </p:cNvSpPr>
          <p:nvPr/>
        </p:nvSpPr>
        <p:spPr bwMode="auto">
          <a:xfrm>
            <a:off x="526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6" name="Oval 20">
            <a:extLst>
              <a:ext uri="{FF2B5EF4-FFF2-40B4-BE49-F238E27FC236}">
                <a16:creationId xmlns:a16="http://schemas.microsoft.com/office/drawing/2014/main" id="{B82AE18D-6470-CFCE-D34E-1797A9B31C6D}"/>
              </a:ext>
            </a:extLst>
          </p:cNvPr>
          <p:cNvSpPr>
            <a:spLocks noChangeArrowheads="1"/>
          </p:cNvSpPr>
          <p:nvPr/>
        </p:nvSpPr>
        <p:spPr bwMode="auto">
          <a:xfrm>
            <a:off x="65595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7" name="Oval 21">
            <a:extLst>
              <a:ext uri="{FF2B5EF4-FFF2-40B4-BE49-F238E27FC236}">
                <a16:creationId xmlns:a16="http://schemas.microsoft.com/office/drawing/2014/main" id="{35B6960B-2ECF-6958-9E21-41F4F56DFE60}"/>
              </a:ext>
            </a:extLst>
          </p:cNvPr>
          <p:cNvSpPr>
            <a:spLocks noChangeArrowheads="1"/>
          </p:cNvSpPr>
          <p:nvPr/>
        </p:nvSpPr>
        <p:spPr bwMode="auto">
          <a:xfrm>
            <a:off x="2825750" y="4883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8" name="Oval 22">
            <a:extLst>
              <a:ext uri="{FF2B5EF4-FFF2-40B4-BE49-F238E27FC236}">
                <a16:creationId xmlns:a16="http://schemas.microsoft.com/office/drawing/2014/main" id="{02C9BB77-F809-958A-B292-EEF1845B9320}"/>
              </a:ext>
            </a:extLst>
          </p:cNvPr>
          <p:cNvSpPr>
            <a:spLocks noChangeArrowheads="1"/>
          </p:cNvSpPr>
          <p:nvPr/>
        </p:nvSpPr>
        <p:spPr bwMode="auto">
          <a:xfrm>
            <a:off x="1682750" y="5645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9" name="Oval 23">
            <a:extLst>
              <a:ext uri="{FF2B5EF4-FFF2-40B4-BE49-F238E27FC236}">
                <a16:creationId xmlns:a16="http://schemas.microsoft.com/office/drawing/2014/main" id="{3DDEFEC2-E6C2-623F-2376-B9ED53BABD4F}"/>
              </a:ext>
            </a:extLst>
          </p:cNvPr>
          <p:cNvSpPr>
            <a:spLocks noChangeArrowheads="1"/>
          </p:cNvSpPr>
          <p:nvPr/>
        </p:nvSpPr>
        <p:spPr bwMode="auto">
          <a:xfrm>
            <a:off x="4349750" y="5721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40" name="Line 24">
            <a:extLst>
              <a:ext uri="{FF2B5EF4-FFF2-40B4-BE49-F238E27FC236}">
                <a16:creationId xmlns:a16="http://schemas.microsoft.com/office/drawing/2014/main" id="{CA85A43C-138F-E8EF-8184-13378934A8ED}"/>
              </a:ext>
            </a:extLst>
          </p:cNvPr>
          <p:cNvSpPr>
            <a:spLocks noChangeShapeType="1"/>
          </p:cNvSpPr>
          <p:nvPr/>
        </p:nvSpPr>
        <p:spPr bwMode="auto">
          <a:xfrm>
            <a:off x="4419600" y="3048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a:extLst>
              <a:ext uri="{FF2B5EF4-FFF2-40B4-BE49-F238E27FC236}">
                <a16:creationId xmlns:a16="http://schemas.microsoft.com/office/drawing/2014/main" id="{A5AD5D55-61F9-2D0B-1E73-BE82F91AE764}"/>
              </a:ext>
            </a:extLst>
          </p:cNvPr>
          <p:cNvSpPr>
            <a:spLocks noChangeShapeType="1"/>
          </p:cNvSpPr>
          <p:nvPr/>
        </p:nvSpPr>
        <p:spPr bwMode="auto">
          <a:xfrm>
            <a:off x="4419600" y="2286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a:extLst>
              <a:ext uri="{FF2B5EF4-FFF2-40B4-BE49-F238E27FC236}">
                <a16:creationId xmlns:a16="http://schemas.microsoft.com/office/drawing/2014/main" id="{CA82D2A1-C359-D717-9BBD-68510F86C6B4}"/>
              </a:ext>
            </a:extLst>
          </p:cNvPr>
          <p:cNvSpPr>
            <a:spLocks noChangeShapeType="1"/>
          </p:cNvSpPr>
          <p:nvPr/>
        </p:nvSpPr>
        <p:spPr bwMode="auto">
          <a:xfrm>
            <a:off x="4419600" y="3810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a:extLst>
              <a:ext uri="{FF2B5EF4-FFF2-40B4-BE49-F238E27FC236}">
                <a16:creationId xmlns:a16="http://schemas.microsoft.com/office/drawing/2014/main" id="{5782BEF8-DC40-A8A3-205C-7C048B7CCBD1}"/>
              </a:ext>
            </a:extLst>
          </p:cNvPr>
          <p:cNvSpPr>
            <a:spLocks noChangeShapeType="1"/>
          </p:cNvSpPr>
          <p:nvPr/>
        </p:nvSpPr>
        <p:spPr bwMode="auto">
          <a:xfrm>
            <a:off x="4419600" y="47244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a:extLst>
              <a:ext uri="{FF2B5EF4-FFF2-40B4-BE49-F238E27FC236}">
                <a16:creationId xmlns:a16="http://schemas.microsoft.com/office/drawing/2014/main" id="{51290B08-47F4-11DC-6446-602A3C7ABF0A}"/>
              </a:ext>
            </a:extLst>
          </p:cNvPr>
          <p:cNvSpPr>
            <a:spLocks noChangeShapeType="1"/>
          </p:cNvSpPr>
          <p:nvPr/>
        </p:nvSpPr>
        <p:spPr bwMode="auto">
          <a:xfrm>
            <a:off x="4572000" y="36576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29">
            <a:extLst>
              <a:ext uri="{FF2B5EF4-FFF2-40B4-BE49-F238E27FC236}">
                <a16:creationId xmlns:a16="http://schemas.microsoft.com/office/drawing/2014/main" id="{5398C201-FD50-2153-8168-AA1AC73F4221}"/>
              </a:ext>
            </a:extLst>
          </p:cNvPr>
          <p:cNvSpPr>
            <a:spLocks noChangeShapeType="1"/>
          </p:cNvSpPr>
          <p:nvPr/>
        </p:nvSpPr>
        <p:spPr bwMode="auto">
          <a:xfrm>
            <a:off x="5410200" y="3657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30">
            <a:extLst>
              <a:ext uri="{FF2B5EF4-FFF2-40B4-BE49-F238E27FC236}">
                <a16:creationId xmlns:a16="http://schemas.microsoft.com/office/drawing/2014/main" id="{659BA886-CF18-A40A-D642-3DC0154C1D9B}"/>
              </a:ext>
            </a:extLst>
          </p:cNvPr>
          <p:cNvSpPr>
            <a:spLocks noChangeShapeType="1"/>
          </p:cNvSpPr>
          <p:nvPr/>
        </p:nvSpPr>
        <p:spPr bwMode="auto">
          <a:xfrm>
            <a:off x="6400800" y="36576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Line 31">
            <a:extLst>
              <a:ext uri="{FF2B5EF4-FFF2-40B4-BE49-F238E27FC236}">
                <a16:creationId xmlns:a16="http://schemas.microsoft.com/office/drawing/2014/main" id="{C78D6F16-1FA3-64BF-7549-5476467CF9E3}"/>
              </a:ext>
            </a:extLst>
          </p:cNvPr>
          <p:cNvSpPr>
            <a:spLocks noChangeShapeType="1"/>
          </p:cNvSpPr>
          <p:nvPr/>
        </p:nvSpPr>
        <p:spPr bwMode="auto">
          <a:xfrm>
            <a:off x="3962400" y="3657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Line 32">
            <a:extLst>
              <a:ext uri="{FF2B5EF4-FFF2-40B4-BE49-F238E27FC236}">
                <a16:creationId xmlns:a16="http://schemas.microsoft.com/office/drawing/2014/main" id="{60B54D77-62B5-5EC3-6557-1082E2B76DD9}"/>
              </a:ext>
            </a:extLst>
          </p:cNvPr>
          <p:cNvSpPr>
            <a:spLocks noChangeShapeType="1"/>
          </p:cNvSpPr>
          <p:nvPr/>
        </p:nvSpPr>
        <p:spPr bwMode="auto">
          <a:xfrm>
            <a:off x="28956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a:extLst>
              <a:ext uri="{FF2B5EF4-FFF2-40B4-BE49-F238E27FC236}">
                <a16:creationId xmlns:a16="http://schemas.microsoft.com/office/drawing/2014/main" id="{E17F7DC3-2FE5-828B-F81A-2C4796A2E6A3}"/>
              </a:ext>
            </a:extLst>
          </p:cNvPr>
          <p:cNvSpPr>
            <a:spLocks noChangeShapeType="1"/>
          </p:cNvSpPr>
          <p:nvPr/>
        </p:nvSpPr>
        <p:spPr bwMode="auto">
          <a:xfrm>
            <a:off x="1600200" y="36576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4">
            <a:extLst>
              <a:ext uri="{FF2B5EF4-FFF2-40B4-BE49-F238E27FC236}">
                <a16:creationId xmlns:a16="http://schemas.microsoft.com/office/drawing/2014/main" id="{FBEA2E4B-381B-4782-9319-1B01C34EF65D}"/>
              </a:ext>
            </a:extLst>
          </p:cNvPr>
          <p:cNvSpPr>
            <a:spLocks noChangeShapeType="1"/>
          </p:cNvSpPr>
          <p:nvPr/>
        </p:nvSpPr>
        <p:spPr bwMode="auto">
          <a:xfrm flipV="1">
            <a:off x="4572000" y="2286000"/>
            <a:ext cx="19812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a:extLst>
              <a:ext uri="{FF2B5EF4-FFF2-40B4-BE49-F238E27FC236}">
                <a16:creationId xmlns:a16="http://schemas.microsoft.com/office/drawing/2014/main" id="{7C31B4C6-C527-D094-6F3B-180119D92E58}"/>
              </a:ext>
            </a:extLst>
          </p:cNvPr>
          <p:cNvSpPr>
            <a:spLocks noChangeShapeType="1"/>
          </p:cNvSpPr>
          <p:nvPr/>
        </p:nvSpPr>
        <p:spPr bwMode="auto">
          <a:xfrm flipV="1">
            <a:off x="6705600" y="1752600"/>
            <a:ext cx="685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a:extLst>
              <a:ext uri="{FF2B5EF4-FFF2-40B4-BE49-F238E27FC236}">
                <a16:creationId xmlns:a16="http://schemas.microsoft.com/office/drawing/2014/main" id="{CAAF2295-068D-D549-557C-26936506B889}"/>
              </a:ext>
            </a:extLst>
          </p:cNvPr>
          <p:cNvSpPr>
            <a:spLocks noChangeShapeType="1"/>
          </p:cNvSpPr>
          <p:nvPr/>
        </p:nvSpPr>
        <p:spPr bwMode="auto">
          <a:xfrm flipH="1">
            <a:off x="3886200" y="38100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37">
            <a:extLst>
              <a:ext uri="{FF2B5EF4-FFF2-40B4-BE49-F238E27FC236}">
                <a16:creationId xmlns:a16="http://schemas.microsoft.com/office/drawing/2014/main" id="{DAAB6E0E-B0F9-3AC9-C980-7D06492623B5}"/>
              </a:ext>
            </a:extLst>
          </p:cNvPr>
          <p:cNvSpPr>
            <a:spLocks noChangeShapeType="1"/>
          </p:cNvSpPr>
          <p:nvPr/>
        </p:nvSpPr>
        <p:spPr bwMode="auto">
          <a:xfrm flipH="1">
            <a:off x="2971800" y="434340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38">
            <a:extLst>
              <a:ext uri="{FF2B5EF4-FFF2-40B4-BE49-F238E27FC236}">
                <a16:creationId xmlns:a16="http://schemas.microsoft.com/office/drawing/2014/main" id="{AFD7107A-7CA9-0DC7-C9F5-4C2FA78942B9}"/>
              </a:ext>
            </a:extLst>
          </p:cNvPr>
          <p:cNvSpPr>
            <a:spLocks noChangeShapeType="1"/>
          </p:cNvSpPr>
          <p:nvPr/>
        </p:nvSpPr>
        <p:spPr bwMode="auto">
          <a:xfrm flipV="1">
            <a:off x="1828800" y="4953000"/>
            <a:ext cx="990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a:extLst>
              <a:ext uri="{FF2B5EF4-FFF2-40B4-BE49-F238E27FC236}">
                <a16:creationId xmlns:a16="http://schemas.microsoft.com/office/drawing/2014/main" id="{989F900A-121E-316A-3746-5EA106B6E985}"/>
              </a:ext>
            </a:extLst>
          </p:cNvPr>
          <p:cNvSpPr>
            <a:spLocks noChangeShapeType="1"/>
          </p:cNvSpPr>
          <p:nvPr/>
        </p:nvSpPr>
        <p:spPr bwMode="auto">
          <a:xfrm>
            <a:off x="3886200" y="32004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40">
            <a:extLst>
              <a:ext uri="{FF2B5EF4-FFF2-40B4-BE49-F238E27FC236}">
                <a16:creationId xmlns:a16="http://schemas.microsoft.com/office/drawing/2014/main" id="{AA7920C5-8B8C-37BE-ADF7-43AD271E4221}"/>
              </a:ext>
            </a:extLst>
          </p:cNvPr>
          <p:cNvSpPr>
            <a:spLocks noChangeShapeType="1"/>
          </p:cNvSpPr>
          <p:nvPr/>
        </p:nvSpPr>
        <p:spPr bwMode="auto">
          <a:xfrm>
            <a:off x="3048000" y="2514600"/>
            <a:ext cx="685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41">
            <a:extLst>
              <a:ext uri="{FF2B5EF4-FFF2-40B4-BE49-F238E27FC236}">
                <a16:creationId xmlns:a16="http://schemas.microsoft.com/office/drawing/2014/main" id="{E50A214A-4FB6-094B-EC45-C9191B1BAFA5}"/>
              </a:ext>
            </a:extLst>
          </p:cNvPr>
          <p:cNvSpPr>
            <a:spLocks noChangeShapeType="1"/>
          </p:cNvSpPr>
          <p:nvPr/>
        </p:nvSpPr>
        <p:spPr bwMode="auto">
          <a:xfrm>
            <a:off x="1981200" y="17526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42">
            <a:extLst>
              <a:ext uri="{FF2B5EF4-FFF2-40B4-BE49-F238E27FC236}">
                <a16:creationId xmlns:a16="http://schemas.microsoft.com/office/drawing/2014/main" id="{2D08093B-8D65-F1BA-21F2-AB74119A638D}"/>
              </a:ext>
            </a:extLst>
          </p:cNvPr>
          <p:cNvSpPr>
            <a:spLocks noChangeShapeType="1"/>
          </p:cNvSpPr>
          <p:nvPr/>
        </p:nvSpPr>
        <p:spPr bwMode="auto">
          <a:xfrm>
            <a:off x="4572000" y="38100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43">
            <a:extLst>
              <a:ext uri="{FF2B5EF4-FFF2-40B4-BE49-F238E27FC236}">
                <a16:creationId xmlns:a16="http://schemas.microsoft.com/office/drawing/2014/main" id="{8DEEB62B-32D5-AE55-690C-3D3708DC5666}"/>
              </a:ext>
            </a:extLst>
          </p:cNvPr>
          <p:cNvSpPr>
            <a:spLocks noChangeShapeType="1"/>
          </p:cNvSpPr>
          <p:nvPr/>
        </p:nvSpPr>
        <p:spPr bwMode="auto">
          <a:xfrm>
            <a:off x="5410200" y="4648200"/>
            <a:ext cx="533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44">
            <a:extLst>
              <a:ext uri="{FF2B5EF4-FFF2-40B4-BE49-F238E27FC236}">
                <a16:creationId xmlns:a16="http://schemas.microsoft.com/office/drawing/2014/main" id="{A285AEFA-B2B4-96EC-649A-DDEA186A3F67}"/>
              </a:ext>
            </a:extLst>
          </p:cNvPr>
          <p:cNvSpPr>
            <a:spLocks noChangeShapeType="1"/>
          </p:cNvSpPr>
          <p:nvPr/>
        </p:nvSpPr>
        <p:spPr bwMode="auto">
          <a:xfrm>
            <a:off x="6096000" y="5257800"/>
            <a:ext cx="762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45">
            <a:extLst>
              <a:ext uri="{FF2B5EF4-FFF2-40B4-BE49-F238E27FC236}">
                <a16:creationId xmlns:a16="http://schemas.microsoft.com/office/drawing/2014/main" id="{1EB791AC-EBF4-2EBE-C132-2C77CA51C058}"/>
              </a:ext>
            </a:extLst>
          </p:cNvPr>
          <p:cNvSpPr>
            <a:spLocks noChangeShapeType="1"/>
          </p:cNvSpPr>
          <p:nvPr/>
        </p:nvSpPr>
        <p:spPr bwMode="auto">
          <a:xfrm>
            <a:off x="7010400" y="59436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46">
            <a:extLst>
              <a:ext uri="{FF2B5EF4-FFF2-40B4-BE49-F238E27FC236}">
                <a16:creationId xmlns:a16="http://schemas.microsoft.com/office/drawing/2014/main" id="{17C5852F-E0FC-632A-31F8-F1F6077D69A2}"/>
              </a:ext>
            </a:extLst>
          </p:cNvPr>
          <p:cNvSpPr>
            <a:spLocks noChangeShapeType="1"/>
          </p:cNvSpPr>
          <p:nvPr/>
        </p:nvSpPr>
        <p:spPr bwMode="auto">
          <a:xfrm>
            <a:off x="4419600" y="58674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Line 47">
            <a:extLst>
              <a:ext uri="{FF2B5EF4-FFF2-40B4-BE49-F238E27FC236}">
                <a16:creationId xmlns:a16="http://schemas.microsoft.com/office/drawing/2014/main" id="{F3CDD448-42C7-9456-D67F-556E2C762DF4}"/>
              </a:ext>
            </a:extLst>
          </p:cNvPr>
          <p:cNvSpPr>
            <a:spLocks noChangeShapeType="1"/>
          </p:cNvSpPr>
          <p:nvPr/>
        </p:nvSpPr>
        <p:spPr bwMode="auto">
          <a:xfrm flipH="1">
            <a:off x="1219200" y="579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Line 48">
            <a:extLst>
              <a:ext uri="{FF2B5EF4-FFF2-40B4-BE49-F238E27FC236}">
                <a16:creationId xmlns:a16="http://schemas.microsoft.com/office/drawing/2014/main" id="{3C33674C-D89E-70FF-4264-43CD6DFF542B}"/>
              </a:ext>
            </a:extLst>
          </p:cNvPr>
          <p:cNvSpPr>
            <a:spLocks noChangeShapeType="1"/>
          </p:cNvSpPr>
          <p:nvPr/>
        </p:nvSpPr>
        <p:spPr bwMode="auto">
          <a:xfrm flipH="1">
            <a:off x="9144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Line 49">
            <a:extLst>
              <a:ext uri="{FF2B5EF4-FFF2-40B4-BE49-F238E27FC236}">
                <a16:creationId xmlns:a16="http://schemas.microsoft.com/office/drawing/2014/main" id="{09E0A2EA-DBA8-509F-1927-2E42758041A9}"/>
              </a:ext>
            </a:extLst>
          </p:cNvPr>
          <p:cNvSpPr>
            <a:spLocks noChangeShapeType="1"/>
          </p:cNvSpPr>
          <p:nvPr/>
        </p:nvSpPr>
        <p:spPr bwMode="auto">
          <a:xfrm>
            <a:off x="75438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Rectangle 50">
            <a:extLst>
              <a:ext uri="{FF2B5EF4-FFF2-40B4-BE49-F238E27FC236}">
                <a16:creationId xmlns:a16="http://schemas.microsoft.com/office/drawing/2014/main" id="{49B494F8-0BA2-2643-EBBF-D203A1367F21}"/>
              </a:ext>
            </a:extLst>
          </p:cNvPr>
          <p:cNvSpPr>
            <a:spLocks noChangeArrowheads="1"/>
          </p:cNvSpPr>
          <p:nvPr/>
        </p:nvSpPr>
        <p:spPr bwMode="auto">
          <a:xfrm>
            <a:off x="974725" y="1423988"/>
            <a:ext cx="177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Method</a:t>
            </a:r>
          </a:p>
        </p:txBody>
      </p:sp>
      <p:sp>
        <p:nvSpPr>
          <p:cNvPr id="34867" name="Rectangle 51">
            <a:extLst>
              <a:ext uri="{FF2B5EF4-FFF2-40B4-BE49-F238E27FC236}">
                <a16:creationId xmlns:a16="http://schemas.microsoft.com/office/drawing/2014/main" id="{F55754CF-3D2B-1E55-FD63-35E3BEAC562A}"/>
              </a:ext>
            </a:extLst>
          </p:cNvPr>
          <p:cNvSpPr>
            <a:spLocks noChangeArrowheads="1"/>
          </p:cNvSpPr>
          <p:nvPr/>
        </p:nvSpPr>
        <p:spPr bwMode="auto">
          <a:xfrm>
            <a:off x="1203325" y="2262188"/>
            <a:ext cx="163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AIR-EXPRESS</a:t>
            </a:r>
          </a:p>
        </p:txBody>
      </p:sp>
      <p:sp>
        <p:nvSpPr>
          <p:cNvPr id="34868" name="Rectangle 52">
            <a:extLst>
              <a:ext uri="{FF2B5EF4-FFF2-40B4-BE49-F238E27FC236}">
                <a16:creationId xmlns:a16="http://schemas.microsoft.com/office/drawing/2014/main" id="{2CA4D324-B3FF-7C5D-5FF4-1F49949CD572}"/>
              </a:ext>
            </a:extLst>
          </p:cNvPr>
          <p:cNvSpPr>
            <a:spLocks noChangeArrowheads="1"/>
          </p:cNvSpPr>
          <p:nvPr/>
        </p:nvSpPr>
        <p:spPr bwMode="auto">
          <a:xfrm>
            <a:off x="2727325" y="29479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TRUCK</a:t>
            </a:r>
          </a:p>
        </p:txBody>
      </p:sp>
      <p:sp>
        <p:nvSpPr>
          <p:cNvPr id="34869" name="Rectangle 53">
            <a:extLst>
              <a:ext uri="{FF2B5EF4-FFF2-40B4-BE49-F238E27FC236}">
                <a16:creationId xmlns:a16="http://schemas.microsoft.com/office/drawing/2014/main" id="{26021F22-B0B0-D7ED-FDC4-337DF8E3A581}"/>
              </a:ext>
            </a:extLst>
          </p:cNvPr>
          <p:cNvSpPr>
            <a:spLocks noChangeArrowheads="1"/>
          </p:cNvSpPr>
          <p:nvPr/>
        </p:nvSpPr>
        <p:spPr bwMode="auto">
          <a:xfrm>
            <a:off x="4479925" y="27955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ORDER</a:t>
            </a:r>
          </a:p>
        </p:txBody>
      </p:sp>
      <p:sp>
        <p:nvSpPr>
          <p:cNvPr id="34870" name="Line 54">
            <a:extLst>
              <a:ext uri="{FF2B5EF4-FFF2-40B4-BE49-F238E27FC236}">
                <a16:creationId xmlns:a16="http://schemas.microsoft.com/office/drawing/2014/main" id="{B0A811CC-0865-CCFB-2861-DD5BEFCF9694}"/>
              </a:ext>
            </a:extLst>
          </p:cNvPr>
          <p:cNvSpPr>
            <a:spLocks noChangeShapeType="1"/>
          </p:cNvSpPr>
          <p:nvPr/>
        </p:nvSpPr>
        <p:spPr bwMode="auto">
          <a:xfrm>
            <a:off x="4419600" y="1600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Rectangle 55">
            <a:extLst>
              <a:ext uri="{FF2B5EF4-FFF2-40B4-BE49-F238E27FC236}">
                <a16:creationId xmlns:a16="http://schemas.microsoft.com/office/drawing/2014/main" id="{CC4D4B2C-7A9A-C9E1-2698-1872A23F7BDB}"/>
              </a:ext>
            </a:extLst>
          </p:cNvPr>
          <p:cNvSpPr>
            <a:spLocks noChangeArrowheads="1"/>
          </p:cNvSpPr>
          <p:nvPr/>
        </p:nvSpPr>
        <p:spPr bwMode="auto">
          <a:xfrm>
            <a:off x="3413125" y="12715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 Orders</a:t>
            </a:r>
          </a:p>
        </p:txBody>
      </p:sp>
      <p:sp>
        <p:nvSpPr>
          <p:cNvPr id="34872" name="Rectangle 56">
            <a:extLst>
              <a:ext uri="{FF2B5EF4-FFF2-40B4-BE49-F238E27FC236}">
                <a16:creationId xmlns:a16="http://schemas.microsoft.com/office/drawing/2014/main" id="{794A0277-E087-C26B-B9B2-685A411EE361}"/>
              </a:ext>
            </a:extLst>
          </p:cNvPr>
          <p:cNvSpPr>
            <a:spLocks noChangeArrowheads="1"/>
          </p:cNvSpPr>
          <p:nvPr/>
        </p:nvSpPr>
        <p:spPr bwMode="auto">
          <a:xfrm>
            <a:off x="4479925" y="203358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CONTRACTS</a:t>
            </a:r>
          </a:p>
        </p:txBody>
      </p:sp>
      <p:sp>
        <p:nvSpPr>
          <p:cNvPr id="34873" name="Rectangle 57">
            <a:extLst>
              <a:ext uri="{FF2B5EF4-FFF2-40B4-BE49-F238E27FC236}">
                <a16:creationId xmlns:a16="http://schemas.microsoft.com/office/drawing/2014/main" id="{1CF76C48-5C52-A26B-FCA0-8AFDA217904F}"/>
              </a:ext>
            </a:extLst>
          </p:cNvPr>
          <p:cNvSpPr>
            <a:spLocks noChangeArrowheads="1"/>
          </p:cNvSpPr>
          <p:nvPr/>
        </p:nvSpPr>
        <p:spPr bwMode="auto">
          <a:xfrm>
            <a:off x="7375525" y="16525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a:t>
            </a:r>
          </a:p>
        </p:txBody>
      </p:sp>
      <p:sp>
        <p:nvSpPr>
          <p:cNvPr id="34874" name="Rectangle 58">
            <a:extLst>
              <a:ext uri="{FF2B5EF4-FFF2-40B4-BE49-F238E27FC236}">
                <a16:creationId xmlns:a16="http://schemas.microsoft.com/office/drawing/2014/main" id="{842FA713-11D6-8529-EADC-0F80B5642FF3}"/>
              </a:ext>
            </a:extLst>
          </p:cNvPr>
          <p:cNvSpPr>
            <a:spLocks noChangeArrowheads="1"/>
          </p:cNvSpPr>
          <p:nvPr/>
        </p:nvSpPr>
        <p:spPr bwMode="auto">
          <a:xfrm>
            <a:off x="8061325" y="34813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a:t>
            </a:r>
          </a:p>
        </p:txBody>
      </p:sp>
      <p:sp>
        <p:nvSpPr>
          <p:cNvPr id="34875" name="Rectangle 59">
            <a:extLst>
              <a:ext uri="{FF2B5EF4-FFF2-40B4-BE49-F238E27FC236}">
                <a16:creationId xmlns:a16="http://schemas.microsoft.com/office/drawing/2014/main" id="{92EF34B5-EC76-A15D-A16E-302004CD1645}"/>
              </a:ext>
            </a:extLst>
          </p:cNvPr>
          <p:cNvSpPr>
            <a:spLocks noChangeArrowheads="1"/>
          </p:cNvSpPr>
          <p:nvPr/>
        </p:nvSpPr>
        <p:spPr bwMode="auto">
          <a:xfrm>
            <a:off x="6689725" y="3862388"/>
            <a:ext cx="208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GROUP</a:t>
            </a:r>
          </a:p>
        </p:txBody>
      </p:sp>
      <p:sp>
        <p:nvSpPr>
          <p:cNvPr id="34876" name="Rectangle 60">
            <a:extLst>
              <a:ext uri="{FF2B5EF4-FFF2-40B4-BE49-F238E27FC236}">
                <a16:creationId xmlns:a16="http://schemas.microsoft.com/office/drawing/2014/main" id="{9748D32A-A4C4-C5DB-2E68-ECBEFC1B5746}"/>
              </a:ext>
            </a:extLst>
          </p:cNvPr>
          <p:cNvSpPr>
            <a:spLocks noChangeArrowheads="1"/>
          </p:cNvSpPr>
          <p:nvPr/>
        </p:nvSpPr>
        <p:spPr bwMode="auto">
          <a:xfrm>
            <a:off x="5546725" y="3252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LINE</a:t>
            </a:r>
          </a:p>
        </p:txBody>
      </p:sp>
      <p:sp>
        <p:nvSpPr>
          <p:cNvPr id="34877" name="Rectangle 61">
            <a:extLst>
              <a:ext uri="{FF2B5EF4-FFF2-40B4-BE49-F238E27FC236}">
                <a16:creationId xmlns:a16="http://schemas.microsoft.com/office/drawing/2014/main" id="{F056D388-DFA3-2663-3842-E338EFF618E2}"/>
              </a:ext>
            </a:extLst>
          </p:cNvPr>
          <p:cNvSpPr>
            <a:spLocks noChangeArrowheads="1"/>
          </p:cNvSpPr>
          <p:nvPr/>
        </p:nvSpPr>
        <p:spPr bwMode="auto">
          <a:xfrm>
            <a:off x="4784725" y="37861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ITEM</a:t>
            </a:r>
          </a:p>
        </p:txBody>
      </p:sp>
      <p:sp>
        <p:nvSpPr>
          <p:cNvPr id="34878" name="Rectangle 62">
            <a:extLst>
              <a:ext uri="{FF2B5EF4-FFF2-40B4-BE49-F238E27FC236}">
                <a16:creationId xmlns:a16="http://schemas.microsoft.com/office/drawing/2014/main" id="{F03D2A22-AC03-CA5D-E614-57EB8056A3D4}"/>
              </a:ext>
            </a:extLst>
          </p:cNvPr>
          <p:cNvSpPr>
            <a:spLocks noChangeArrowheads="1"/>
          </p:cNvSpPr>
          <p:nvPr/>
        </p:nvSpPr>
        <p:spPr bwMode="auto">
          <a:xfrm>
            <a:off x="5394325" y="4395788"/>
            <a:ext cx="1816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PERSON</a:t>
            </a:r>
          </a:p>
        </p:txBody>
      </p:sp>
      <p:sp>
        <p:nvSpPr>
          <p:cNvPr id="34879" name="Rectangle 63">
            <a:extLst>
              <a:ext uri="{FF2B5EF4-FFF2-40B4-BE49-F238E27FC236}">
                <a16:creationId xmlns:a16="http://schemas.microsoft.com/office/drawing/2014/main" id="{EC7815BA-B491-AA28-7692-DC63E82D3CA1}"/>
              </a:ext>
            </a:extLst>
          </p:cNvPr>
          <p:cNvSpPr>
            <a:spLocks noChangeArrowheads="1"/>
          </p:cNvSpPr>
          <p:nvPr/>
        </p:nvSpPr>
        <p:spPr bwMode="auto">
          <a:xfrm>
            <a:off x="6080125" y="500538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DISTRICT</a:t>
            </a:r>
          </a:p>
        </p:txBody>
      </p:sp>
      <p:sp>
        <p:nvSpPr>
          <p:cNvPr id="34880" name="Rectangle 64">
            <a:extLst>
              <a:ext uri="{FF2B5EF4-FFF2-40B4-BE49-F238E27FC236}">
                <a16:creationId xmlns:a16="http://schemas.microsoft.com/office/drawing/2014/main" id="{660B922E-9A78-608E-BF8E-BCF0D293ECFB}"/>
              </a:ext>
            </a:extLst>
          </p:cNvPr>
          <p:cNvSpPr>
            <a:spLocks noChangeArrowheads="1"/>
          </p:cNvSpPr>
          <p:nvPr/>
        </p:nvSpPr>
        <p:spPr bwMode="auto">
          <a:xfrm>
            <a:off x="7070725" y="56911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DIVISION</a:t>
            </a:r>
          </a:p>
        </p:txBody>
      </p:sp>
      <p:sp>
        <p:nvSpPr>
          <p:cNvPr id="34881" name="Rectangle 65">
            <a:extLst>
              <a:ext uri="{FF2B5EF4-FFF2-40B4-BE49-F238E27FC236}">
                <a16:creationId xmlns:a16="http://schemas.microsoft.com/office/drawing/2014/main" id="{CABA87D7-E845-80D9-6AA1-3EAC35DC24EF}"/>
              </a:ext>
            </a:extLst>
          </p:cNvPr>
          <p:cNvSpPr>
            <a:spLocks noChangeArrowheads="1"/>
          </p:cNvSpPr>
          <p:nvPr/>
        </p:nvSpPr>
        <p:spPr bwMode="auto">
          <a:xfrm>
            <a:off x="7299325" y="62245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Organization</a:t>
            </a:r>
          </a:p>
        </p:txBody>
      </p:sp>
      <p:sp>
        <p:nvSpPr>
          <p:cNvPr id="34882" name="Rectangle 66">
            <a:extLst>
              <a:ext uri="{FF2B5EF4-FFF2-40B4-BE49-F238E27FC236}">
                <a16:creationId xmlns:a16="http://schemas.microsoft.com/office/drawing/2014/main" id="{D1B88937-59AA-A074-F0CC-A85360DD4BA0}"/>
              </a:ext>
            </a:extLst>
          </p:cNvPr>
          <p:cNvSpPr>
            <a:spLocks noChangeArrowheads="1"/>
          </p:cNvSpPr>
          <p:nvPr/>
        </p:nvSpPr>
        <p:spPr bwMode="auto">
          <a:xfrm>
            <a:off x="3794125" y="62245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Promotion</a:t>
            </a:r>
          </a:p>
        </p:txBody>
      </p:sp>
      <p:sp>
        <p:nvSpPr>
          <p:cNvPr id="34883" name="Rectangle 67">
            <a:extLst>
              <a:ext uri="{FF2B5EF4-FFF2-40B4-BE49-F238E27FC236}">
                <a16:creationId xmlns:a16="http://schemas.microsoft.com/office/drawing/2014/main" id="{A7FAEAC6-2B24-4C91-3439-7A0B282E83EC}"/>
              </a:ext>
            </a:extLst>
          </p:cNvPr>
          <p:cNvSpPr>
            <a:spLocks noChangeArrowheads="1"/>
          </p:cNvSpPr>
          <p:nvPr/>
        </p:nvSpPr>
        <p:spPr bwMode="auto">
          <a:xfrm>
            <a:off x="2574925" y="4167188"/>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CITY</a:t>
            </a:r>
          </a:p>
        </p:txBody>
      </p:sp>
      <p:sp>
        <p:nvSpPr>
          <p:cNvPr id="34884" name="Rectangle 68">
            <a:extLst>
              <a:ext uri="{FF2B5EF4-FFF2-40B4-BE49-F238E27FC236}">
                <a16:creationId xmlns:a16="http://schemas.microsoft.com/office/drawing/2014/main" id="{784BF29F-2EFB-B432-DB8E-5D00851DB7B1}"/>
              </a:ext>
            </a:extLst>
          </p:cNvPr>
          <p:cNvSpPr>
            <a:spLocks noChangeArrowheads="1"/>
          </p:cNvSpPr>
          <p:nvPr/>
        </p:nvSpPr>
        <p:spPr bwMode="auto">
          <a:xfrm>
            <a:off x="1812925" y="4700588"/>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COUNTRY</a:t>
            </a:r>
          </a:p>
        </p:txBody>
      </p:sp>
      <p:sp>
        <p:nvSpPr>
          <p:cNvPr id="34885" name="Rectangle 69">
            <a:extLst>
              <a:ext uri="{FF2B5EF4-FFF2-40B4-BE49-F238E27FC236}">
                <a16:creationId xmlns:a16="http://schemas.microsoft.com/office/drawing/2014/main" id="{F7D16D1D-C3EC-0FB8-CB7F-DF5655864903}"/>
              </a:ext>
            </a:extLst>
          </p:cNvPr>
          <p:cNvSpPr>
            <a:spLocks noChangeArrowheads="1"/>
          </p:cNvSpPr>
          <p:nvPr/>
        </p:nvSpPr>
        <p:spPr bwMode="auto">
          <a:xfrm>
            <a:off x="593725" y="54625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REGION</a:t>
            </a:r>
          </a:p>
        </p:txBody>
      </p:sp>
      <p:sp>
        <p:nvSpPr>
          <p:cNvPr id="34886" name="Rectangle 70">
            <a:extLst>
              <a:ext uri="{FF2B5EF4-FFF2-40B4-BE49-F238E27FC236}">
                <a16:creationId xmlns:a16="http://schemas.microsoft.com/office/drawing/2014/main" id="{96F9B863-D18F-175F-0994-1D578B98C7A6}"/>
              </a:ext>
            </a:extLst>
          </p:cNvPr>
          <p:cNvSpPr>
            <a:spLocks noChangeArrowheads="1"/>
          </p:cNvSpPr>
          <p:nvPr/>
        </p:nvSpPr>
        <p:spPr bwMode="auto">
          <a:xfrm>
            <a:off x="288925" y="60721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sp>
        <p:nvSpPr>
          <p:cNvPr id="34887" name="Rectangle 71">
            <a:extLst>
              <a:ext uri="{FF2B5EF4-FFF2-40B4-BE49-F238E27FC236}">
                <a16:creationId xmlns:a16="http://schemas.microsoft.com/office/drawing/2014/main" id="{418B6D68-8E59-9F2D-4C52-3BBC2F41D149}"/>
              </a:ext>
            </a:extLst>
          </p:cNvPr>
          <p:cNvSpPr>
            <a:spLocks noChangeArrowheads="1"/>
          </p:cNvSpPr>
          <p:nvPr/>
        </p:nvSpPr>
        <p:spPr bwMode="auto">
          <a:xfrm>
            <a:off x="3260725" y="37099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DAILY</a:t>
            </a:r>
          </a:p>
        </p:txBody>
      </p:sp>
      <p:sp>
        <p:nvSpPr>
          <p:cNvPr id="34888" name="Rectangle 72">
            <a:extLst>
              <a:ext uri="{FF2B5EF4-FFF2-40B4-BE49-F238E27FC236}">
                <a16:creationId xmlns:a16="http://schemas.microsoft.com/office/drawing/2014/main" id="{292E146A-D8DF-B61B-D5BE-A42CFA28B75D}"/>
              </a:ext>
            </a:extLst>
          </p:cNvPr>
          <p:cNvSpPr>
            <a:spLocks noChangeArrowheads="1"/>
          </p:cNvSpPr>
          <p:nvPr/>
        </p:nvSpPr>
        <p:spPr bwMode="auto">
          <a:xfrm>
            <a:off x="2193925" y="37099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QTRLY</a:t>
            </a:r>
          </a:p>
        </p:txBody>
      </p:sp>
      <p:sp>
        <p:nvSpPr>
          <p:cNvPr id="34889" name="Rectangle 73">
            <a:extLst>
              <a:ext uri="{FF2B5EF4-FFF2-40B4-BE49-F238E27FC236}">
                <a16:creationId xmlns:a16="http://schemas.microsoft.com/office/drawing/2014/main" id="{FB8061F5-4C89-719B-66BA-C483E7237F2C}"/>
              </a:ext>
            </a:extLst>
          </p:cNvPr>
          <p:cNvSpPr>
            <a:spLocks noChangeArrowheads="1"/>
          </p:cNvSpPr>
          <p:nvPr/>
        </p:nvSpPr>
        <p:spPr bwMode="auto">
          <a:xfrm>
            <a:off x="898525" y="3709988"/>
            <a:ext cx="131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ANNUALY</a:t>
            </a:r>
          </a:p>
        </p:txBody>
      </p:sp>
      <p:sp>
        <p:nvSpPr>
          <p:cNvPr id="34890" name="Rectangle 74">
            <a:extLst>
              <a:ext uri="{FF2B5EF4-FFF2-40B4-BE49-F238E27FC236}">
                <a16:creationId xmlns:a16="http://schemas.microsoft.com/office/drawing/2014/main" id="{6FC867F4-2AE5-18C6-F62E-5F973680775F}"/>
              </a:ext>
            </a:extLst>
          </p:cNvPr>
          <p:cNvSpPr>
            <a:spLocks noChangeArrowheads="1"/>
          </p:cNvSpPr>
          <p:nvPr/>
        </p:nvSpPr>
        <p:spPr bwMode="auto">
          <a:xfrm>
            <a:off x="288925" y="3481388"/>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sp>
        <p:nvSpPr>
          <p:cNvPr id="34891" name="Line 75">
            <a:extLst>
              <a:ext uri="{FF2B5EF4-FFF2-40B4-BE49-F238E27FC236}">
                <a16:creationId xmlns:a16="http://schemas.microsoft.com/office/drawing/2014/main" id="{50D2B178-4CE8-B75C-D683-151D2C794F11}"/>
              </a:ext>
            </a:extLst>
          </p:cNvPr>
          <p:cNvSpPr>
            <a:spLocks noChangeShapeType="1"/>
          </p:cNvSpPr>
          <p:nvPr/>
        </p:nvSpPr>
        <p:spPr bwMode="auto">
          <a:xfrm>
            <a:off x="2819400" y="3657600"/>
            <a:ext cx="76200" cy="12954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2" name="Line 76">
            <a:extLst>
              <a:ext uri="{FF2B5EF4-FFF2-40B4-BE49-F238E27FC236}">
                <a16:creationId xmlns:a16="http://schemas.microsoft.com/office/drawing/2014/main" id="{1309FFF4-8A70-C5E2-62BB-1241B2F78B37}"/>
              </a:ext>
            </a:extLst>
          </p:cNvPr>
          <p:cNvSpPr>
            <a:spLocks noChangeShapeType="1"/>
          </p:cNvSpPr>
          <p:nvPr/>
        </p:nvSpPr>
        <p:spPr bwMode="auto">
          <a:xfrm>
            <a:off x="2895600" y="4953000"/>
            <a:ext cx="3124200" cy="2286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3" name="Line 77">
            <a:extLst>
              <a:ext uri="{FF2B5EF4-FFF2-40B4-BE49-F238E27FC236}">
                <a16:creationId xmlns:a16="http://schemas.microsoft.com/office/drawing/2014/main" id="{60A12CC0-6864-606A-68DF-0C2EA495829A}"/>
              </a:ext>
            </a:extLst>
          </p:cNvPr>
          <p:cNvSpPr>
            <a:spLocks noChangeShapeType="1"/>
          </p:cNvSpPr>
          <p:nvPr/>
        </p:nvSpPr>
        <p:spPr bwMode="auto">
          <a:xfrm flipV="1">
            <a:off x="6019800" y="3657600"/>
            <a:ext cx="1447800" cy="15240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4" name="Line 78">
            <a:extLst>
              <a:ext uri="{FF2B5EF4-FFF2-40B4-BE49-F238E27FC236}">
                <a16:creationId xmlns:a16="http://schemas.microsoft.com/office/drawing/2014/main" id="{5FD8A28F-DC12-C103-2F99-33FE4D9EF175}"/>
              </a:ext>
            </a:extLst>
          </p:cNvPr>
          <p:cNvSpPr>
            <a:spLocks noChangeShapeType="1"/>
          </p:cNvSpPr>
          <p:nvPr/>
        </p:nvSpPr>
        <p:spPr bwMode="auto">
          <a:xfrm>
            <a:off x="4419600" y="2209800"/>
            <a:ext cx="30480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Line 79">
            <a:extLst>
              <a:ext uri="{FF2B5EF4-FFF2-40B4-BE49-F238E27FC236}">
                <a16:creationId xmlns:a16="http://schemas.microsoft.com/office/drawing/2014/main" id="{056FF4D4-4967-3233-FE73-F8E56349F47E}"/>
              </a:ext>
            </a:extLst>
          </p:cNvPr>
          <p:cNvSpPr>
            <a:spLocks noChangeShapeType="1"/>
          </p:cNvSpPr>
          <p:nvPr/>
        </p:nvSpPr>
        <p:spPr bwMode="auto">
          <a:xfrm flipV="1">
            <a:off x="2819400" y="2209800"/>
            <a:ext cx="16002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6" name="Text Box 80">
            <a:extLst>
              <a:ext uri="{FF2B5EF4-FFF2-40B4-BE49-F238E27FC236}">
                <a16:creationId xmlns:a16="http://schemas.microsoft.com/office/drawing/2014/main" id="{6D69AABE-48FA-D168-2558-5C1D4BBFBC92}"/>
              </a:ext>
            </a:extLst>
          </p:cNvPr>
          <p:cNvSpPr txBox="1">
            <a:spLocks noChangeArrowheads="1"/>
          </p:cNvSpPr>
          <p:nvPr/>
        </p:nvSpPr>
        <p:spPr bwMode="auto">
          <a:xfrm>
            <a:off x="1600200" y="5943600"/>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spcBef>
                <a:spcPct val="50000"/>
              </a:spcBef>
            </a:pPr>
            <a:r>
              <a:rPr lang="en-US" altLang="en-US" sz="2000"/>
              <a:t>Each circle is called a </a:t>
            </a:r>
            <a:r>
              <a:rPr lang="en-US" altLang="en-US" sz="2000" u="sng">
                <a:solidFill>
                  <a:schemeClr val="folHlink"/>
                </a:solidFill>
              </a:rPr>
              <a:t>footprint</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ACC04ED0-1B02-DE1D-BFFA-781ECF7035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CBF47F7-958C-6B49-AD4A-A4F99345420F}" type="slidenum">
              <a:rPr lang="en-US" altLang="en-US" sz="1200"/>
              <a:pPr/>
              <a:t>32</a:t>
            </a:fld>
            <a:endParaRPr lang="en-US" altLang="en-US" sz="1200"/>
          </a:p>
        </p:txBody>
      </p:sp>
      <p:sp>
        <p:nvSpPr>
          <p:cNvPr id="35842" name="Rectangle 2">
            <a:extLst>
              <a:ext uri="{FF2B5EF4-FFF2-40B4-BE49-F238E27FC236}">
                <a16:creationId xmlns:a16="http://schemas.microsoft.com/office/drawing/2014/main" id="{B71544EB-289E-5EA8-6B78-A3A332BABAA0}"/>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35843" name="Rectangle 3">
            <a:extLst>
              <a:ext uri="{FF2B5EF4-FFF2-40B4-BE49-F238E27FC236}">
                <a16:creationId xmlns:a16="http://schemas.microsoft.com/office/drawing/2014/main" id="{42DB3FA0-4631-9735-8BA4-3F14BE892F23}"/>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solidFill>
                  <a:schemeClr val="hlink"/>
                </a:solidFill>
              </a:rPr>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9C6EBF86-4C12-D7BB-DF91-DECACF2A88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76A2A9D-7BB6-3845-9481-2D8006807B57}" type="slidenum">
              <a:rPr lang="en-US" altLang="en-US" sz="1200"/>
              <a:pPr/>
              <a:t>33</a:t>
            </a:fld>
            <a:endParaRPr lang="en-US" altLang="en-US" sz="1200"/>
          </a:p>
        </p:txBody>
      </p:sp>
      <p:sp>
        <p:nvSpPr>
          <p:cNvPr id="36866" name="Rectangle 2">
            <a:extLst>
              <a:ext uri="{FF2B5EF4-FFF2-40B4-BE49-F238E27FC236}">
                <a16:creationId xmlns:a16="http://schemas.microsoft.com/office/drawing/2014/main" id="{1EC498BD-8E17-86C2-CB98-DFA66F1BCD79}"/>
              </a:ext>
            </a:extLst>
          </p:cNvPr>
          <p:cNvSpPr>
            <a:spLocks noGrp="1" noChangeArrowheads="1"/>
          </p:cNvSpPr>
          <p:nvPr>
            <p:ph type="title"/>
          </p:nvPr>
        </p:nvSpPr>
        <p:spPr>
          <a:xfrm>
            <a:off x="1295400" y="457200"/>
            <a:ext cx="7086600" cy="685800"/>
          </a:xfrm>
          <a:noFill/>
        </p:spPr>
        <p:txBody>
          <a:bodyPr lIns="92075" tIns="46038" rIns="92075" bIns="46038"/>
          <a:lstStyle/>
          <a:p>
            <a:pPr eaLnBrk="1" hangingPunct="1"/>
            <a:r>
              <a:rPr lang="en-US" altLang="en-US"/>
              <a:t>Data Warehouse Design Process </a:t>
            </a:r>
            <a:endParaRPr lang="en-US" altLang="en-US" sz="3200"/>
          </a:p>
        </p:txBody>
      </p:sp>
      <p:sp>
        <p:nvSpPr>
          <p:cNvPr id="36867" name="Rectangle 3">
            <a:extLst>
              <a:ext uri="{FF2B5EF4-FFF2-40B4-BE49-F238E27FC236}">
                <a16:creationId xmlns:a16="http://schemas.microsoft.com/office/drawing/2014/main" id="{D1FD053A-A098-40D9-D280-5EB11EA32742}"/>
              </a:ext>
            </a:extLst>
          </p:cNvPr>
          <p:cNvSpPr>
            <a:spLocks noGrp="1" noChangeArrowheads="1"/>
          </p:cNvSpPr>
          <p:nvPr>
            <p:ph type="body" idx="1"/>
          </p:nvPr>
        </p:nvSpPr>
        <p:spPr>
          <a:xfrm>
            <a:off x="533400" y="1676400"/>
            <a:ext cx="8229600" cy="4800600"/>
          </a:xfrm>
          <a:noFill/>
        </p:spPr>
        <p:txBody>
          <a:bodyPr lIns="92075" tIns="46038" rIns="92075" bIns="46038"/>
          <a:lstStyle/>
          <a:p>
            <a:pPr eaLnBrk="1" hangingPunct="1"/>
            <a:r>
              <a:rPr lang="en-US" altLang="en-US" sz="2400"/>
              <a:t>Choose the </a:t>
            </a:r>
            <a:r>
              <a:rPr lang="en-US" altLang="en-US" sz="2400" i="1" u="sng">
                <a:solidFill>
                  <a:schemeClr val="folHlink"/>
                </a:solidFill>
              </a:rPr>
              <a:t>grain</a:t>
            </a:r>
            <a:r>
              <a:rPr lang="en-US" altLang="en-US" sz="2400">
                <a:solidFill>
                  <a:schemeClr val="folHlink"/>
                </a:solidFill>
              </a:rPr>
              <a:t> (</a:t>
            </a:r>
            <a:r>
              <a:rPr lang="en-US" altLang="en-US" sz="2400" i="1">
                <a:solidFill>
                  <a:schemeClr val="folHlink"/>
                </a:solidFill>
              </a:rPr>
              <a:t>atomic level of data</a:t>
            </a:r>
            <a:r>
              <a:rPr lang="en-US" altLang="en-US" sz="2400">
                <a:solidFill>
                  <a:schemeClr val="folHlink"/>
                </a:solidFill>
              </a:rPr>
              <a:t>)</a:t>
            </a:r>
            <a:r>
              <a:rPr lang="en-US" altLang="en-US" sz="2400"/>
              <a:t> of the business process</a:t>
            </a:r>
          </a:p>
          <a:p>
            <a:pPr eaLnBrk="1" hangingPunct="1"/>
            <a:r>
              <a:rPr lang="en-US" altLang="en-US" sz="2400"/>
              <a:t>Choose a </a:t>
            </a:r>
            <a:r>
              <a:rPr lang="en-US" altLang="en-US" sz="2400">
                <a:solidFill>
                  <a:schemeClr val="folHlink"/>
                </a:solidFill>
              </a:rPr>
              <a:t>business process</a:t>
            </a:r>
            <a:r>
              <a:rPr lang="en-US" altLang="en-US" sz="2400"/>
              <a:t> to model, e.g., orders, invoices, etc.</a:t>
            </a:r>
          </a:p>
          <a:p>
            <a:pPr eaLnBrk="1" hangingPunct="1"/>
            <a:r>
              <a:rPr lang="en-US" altLang="en-US" sz="2400"/>
              <a:t>Choose the </a:t>
            </a:r>
            <a:r>
              <a:rPr lang="en-US" altLang="en-US" sz="2400">
                <a:solidFill>
                  <a:schemeClr val="folHlink"/>
                </a:solidFill>
              </a:rPr>
              <a:t>dimensions</a:t>
            </a:r>
            <a:r>
              <a:rPr lang="en-US" altLang="en-US" sz="2400"/>
              <a:t> that will apply to each fact table record</a:t>
            </a:r>
          </a:p>
          <a:p>
            <a:pPr eaLnBrk="1" hangingPunct="1"/>
            <a:r>
              <a:rPr lang="en-US" altLang="en-US" sz="2400"/>
              <a:t>Choose the </a:t>
            </a:r>
            <a:r>
              <a:rPr lang="en-US" altLang="en-US" sz="2400">
                <a:solidFill>
                  <a:schemeClr val="folHlink"/>
                </a:solidFill>
              </a:rPr>
              <a:t>measure</a:t>
            </a:r>
            <a:r>
              <a:rPr lang="en-US" altLang="en-US" sz="2400"/>
              <a:t> that will populate each fact table record</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597B036B-58A0-55DA-D757-AF9B7CA620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36433D0-8928-C341-B0B8-95597C7D110D}" type="slidenum">
              <a:rPr lang="en-US" altLang="en-US" sz="1200"/>
              <a:pPr/>
              <a:t>34</a:t>
            </a:fld>
            <a:endParaRPr lang="en-US" altLang="en-US" sz="1200"/>
          </a:p>
        </p:txBody>
      </p:sp>
      <p:sp>
        <p:nvSpPr>
          <p:cNvPr id="37890" name="AutoShape 2">
            <a:extLst>
              <a:ext uri="{FF2B5EF4-FFF2-40B4-BE49-F238E27FC236}">
                <a16:creationId xmlns:a16="http://schemas.microsoft.com/office/drawing/2014/main" id="{6F5ADC62-2407-CFB4-62F8-652BC0ACE746}"/>
              </a:ext>
            </a:extLst>
          </p:cNvPr>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11363" name="Rectangle 3">
            <a:extLst>
              <a:ext uri="{FF2B5EF4-FFF2-40B4-BE49-F238E27FC236}">
                <a16:creationId xmlns:a16="http://schemas.microsoft.com/office/drawing/2014/main" id="{B7F12AF1-D069-0191-0A76-D1A81B20065E}"/>
              </a:ext>
            </a:extLst>
          </p:cNvPr>
          <p:cNvSpPr>
            <a:spLocks noChangeArrowheads="1"/>
          </p:cNvSpPr>
          <p:nvPr/>
        </p:nvSpPr>
        <p:spPr bwMode="auto">
          <a:xfrm>
            <a:off x="1371600" y="457200"/>
            <a:ext cx="6781800" cy="609600"/>
          </a:xfrm>
          <a:prstGeom prst="rect">
            <a:avLst/>
          </a:prstGeom>
          <a:solidFill>
            <a:schemeClr val="bg1"/>
          </a:solidFill>
          <a:ln>
            <a:noFill/>
          </a:ln>
          <a:effectLst/>
        </p:spPr>
        <p:txBody>
          <a:bodyPr lIns="92075" tIns="46038" rIns="92075" bIns="46038" anchor="b"/>
          <a:lstStyle/>
          <a:p>
            <a:pPr>
              <a:defRPr/>
            </a:pPr>
            <a:r>
              <a:rPr lang="en-US" altLang="en-US" sz="3600" b="1">
                <a:solidFill>
                  <a:schemeClr val="tx2"/>
                </a:solidFill>
                <a:effectLst>
                  <a:outerShdw blurRad="38100" dist="38100" dir="2700000" algn="tl">
                    <a:srgbClr val="C0C0C0"/>
                  </a:outerShdw>
                </a:effectLst>
                <a:latin typeface="Times New Roman" panose="02020603050405020304" pitchFamily="18" charset="0"/>
              </a:rPr>
              <a:t>Multi-Tiered Architecture</a:t>
            </a:r>
            <a:endParaRPr lang="en-US" altLang="en-US" sz="440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05B51324-B804-1FC9-1BD6-7FB80F1E44F0}"/>
              </a:ext>
            </a:extLst>
          </p:cNvPr>
          <p:cNvSpPr>
            <a:spLocks noChangeArrowheads="1"/>
          </p:cNvSpPr>
          <p:nvPr/>
        </p:nvSpPr>
        <p:spPr bwMode="auto">
          <a:xfrm>
            <a:off x="1295400" y="8382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3" name="Rectangle 5">
            <a:extLst>
              <a:ext uri="{FF2B5EF4-FFF2-40B4-BE49-F238E27FC236}">
                <a16:creationId xmlns:a16="http://schemas.microsoft.com/office/drawing/2014/main" id="{523083B9-B031-686C-3BB9-1004FB75C2D9}"/>
              </a:ext>
            </a:extLst>
          </p:cNvPr>
          <p:cNvSpPr>
            <a:spLocks noChangeArrowheads="1"/>
          </p:cNvSpPr>
          <p:nvPr/>
        </p:nvSpPr>
        <p:spPr bwMode="auto">
          <a:xfrm>
            <a:off x="3352800" y="3429000"/>
            <a:ext cx="1554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Data</a:t>
            </a:r>
          </a:p>
          <a:p>
            <a:pPr algn="ctr"/>
            <a:r>
              <a:rPr lang="en-US" altLang="en-US" sz="2400">
                <a:latin typeface="Times New Roman" panose="02020603050405020304" pitchFamily="18" charset="0"/>
              </a:rPr>
              <a:t>Warehouse</a:t>
            </a:r>
          </a:p>
        </p:txBody>
      </p:sp>
      <p:sp>
        <p:nvSpPr>
          <p:cNvPr id="37894" name="Oval 6">
            <a:extLst>
              <a:ext uri="{FF2B5EF4-FFF2-40B4-BE49-F238E27FC236}">
                <a16:creationId xmlns:a16="http://schemas.microsoft.com/office/drawing/2014/main" id="{382C77C5-E3AB-7C57-946A-9F443132CE27}"/>
              </a:ext>
            </a:extLst>
          </p:cNvPr>
          <p:cNvSpPr>
            <a:spLocks noChangeArrowheads="1"/>
          </p:cNvSpPr>
          <p:nvPr/>
        </p:nvSpPr>
        <p:spPr bwMode="auto">
          <a:xfrm>
            <a:off x="6781800" y="2057400"/>
            <a:ext cx="1968500" cy="3568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5" name="AutoShape 7">
            <a:extLst>
              <a:ext uri="{FF2B5EF4-FFF2-40B4-BE49-F238E27FC236}">
                <a16:creationId xmlns:a16="http://schemas.microsoft.com/office/drawing/2014/main" id="{9594A54E-6E89-2169-ABD5-143A4AD164DA}"/>
              </a:ext>
            </a:extLst>
          </p:cNvPr>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896" name="Group 8">
            <a:extLst>
              <a:ext uri="{FF2B5EF4-FFF2-40B4-BE49-F238E27FC236}">
                <a16:creationId xmlns:a16="http://schemas.microsoft.com/office/drawing/2014/main" id="{D58C846C-ED21-9E48-B5E1-F3E06C8F1545}"/>
              </a:ext>
            </a:extLst>
          </p:cNvPr>
          <p:cNvGrpSpPr>
            <a:grpSpLocks/>
          </p:cNvGrpSpPr>
          <p:nvPr/>
        </p:nvGrpSpPr>
        <p:grpSpPr bwMode="auto">
          <a:xfrm>
            <a:off x="1905000" y="2667000"/>
            <a:ext cx="1228725" cy="2197100"/>
            <a:chOff x="1238" y="1876"/>
            <a:chExt cx="774" cy="1384"/>
          </a:xfrm>
        </p:grpSpPr>
        <p:sp>
          <p:nvSpPr>
            <p:cNvPr id="37939" name="AutoShape 9">
              <a:extLst>
                <a:ext uri="{FF2B5EF4-FFF2-40B4-BE49-F238E27FC236}">
                  <a16:creationId xmlns:a16="http://schemas.microsoft.com/office/drawing/2014/main" id="{D15B90AD-EFFD-B2C1-7739-C0C9FAA7628F}"/>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40" name="Rectangle 10">
              <a:extLst>
                <a:ext uri="{FF2B5EF4-FFF2-40B4-BE49-F238E27FC236}">
                  <a16:creationId xmlns:a16="http://schemas.microsoft.com/office/drawing/2014/main" id="{36A20BAF-F770-E4E6-6A6A-966A85F76640}"/>
                </a:ext>
              </a:extLst>
            </p:cNvPr>
            <p:cNvSpPr>
              <a:spLocks noChangeArrowheads="1"/>
            </p:cNvSpPr>
            <p:nvPr/>
          </p:nvSpPr>
          <p:spPr bwMode="auto">
            <a:xfrm>
              <a:off x="1238" y="2193"/>
              <a:ext cx="7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Extract</a:t>
              </a:r>
            </a:p>
            <a:p>
              <a:r>
                <a:rPr lang="en-US" altLang="en-US" sz="1800">
                  <a:latin typeface="Times New Roman" panose="02020603050405020304" pitchFamily="18" charset="0"/>
                </a:rPr>
                <a:t>Transform</a:t>
              </a:r>
            </a:p>
            <a:p>
              <a:r>
                <a:rPr lang="en-US" altLang="en-US" sz="1800">
                  <a:latin typeface="Times New Roman" panose="02020603050405020304" pitchFamily="18" charset="0"/>
                </a:rPr>
                <a:t>Load</a:t>
              </a:r>
            </a:p>
            <a:p>
              <a:r>
                <a:rPr lang="en-US" altLang="en-US" sz="1800">
                  <a:latin typeface="Times New Roman" panose="02020603050405020304" pitchFamily="18" charset="0"/>
                </a:rPr>
                <a:t>Refresh</a:t>
              </a:r>
            </a:p>
          </p:txBody>
        </p:sp>
      </p:grpSp>
      <p:sp>
        <p:nvSpPr>
          <p:cNvPr id="37897" name="Rectangle 11">
            <a:extLst>
              <a:ext uri="{FF2B5EF4-FFF2-40B4-BE49-F238E27FC236}">
                <a16:creationId xmlns:a16="http://schemas.microsoft.com/office/drawing/2014/main" id="{A9A5FD87-9FBC-7C5C-1FC4-B700ECA57783}"/>
              </a:ext>
            </a:extLst>
          </p:cNvPr>
          <p:cNvSpPr>
            <a:spLocks noChangeArrowheads="1"/>
          </p:cNvSpPr>
          <p:nvPr/>
        </p:nvSpPr>
        <p:spPr bwMode="auto">
          <a:xfrm>
            <a:off x="4876800" y="62484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OLAP Engine</a:t>
            </a:r>
          </a:p>
        </p:txBody>
      </p:sp>
      <p:sp>
        <p:nvSpPr>
          <p:cNvPr id="37898" name="Rectangle 12">
            <a:extLst>
              <a:ext uri="{FF2B5EF4-FFF2-40B4-BE49-F238E27FC236}">
                <a16:creationId xmlns:a16="http://schemas.microsoft.com/office/drawing/2014/main" id="{EC814DC0-0905-795D-899F-835D0338FC48}"/>
              </a:ext>
            </a:extLst>
          </p:cNvPr>
          <p:cNvSpPr>
            <a:spLocks noChangeArrowheads="1"/>
          </p:cNvSpPr>
          <p:nvPr/>
        </p:nvSpPr>
        <p:spPr bwMode="auto">
          <a:xfrm>
            <a:off x="7086600" y="2743200"/>
            <a:ext cx="1697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Analysis</a:t>
            </a:r>
          </a:p>
          <a:p>
            <a:r>
              <a:rPr lang="en-US" altLang="en-US" sz="2400">
                <a:latin typeface="Times New Roman" panose="02020603050405020304" pitchFamily="18" charset="0"/>
              </a:rPr>
              <a:t>Query</a:t>
            </a:r>
          </a:p>
          <a:p>
            <a:r>
              <a:rPr lang="en-US" altLang="en-US" sz="2400">
                <a:latin typeface="Times New Roman" panose="02020603050405020304" pitchFamily="18" charset="0"/>
              </a:rPr>
              <a:t>Reports</a:t>
            </a:r>
          </a:p>
          <a:p>
            <a:r>
              <a:rPr lang="en-US" altLang="en-US" sz="2400">
                <a:latin typeface="Times New Roman" panose="02020603050405020304" pitchFamily="18" charset="0"/>
              </a:rPr>
              <a:t>Data mining</a:t>
            </a:r>
          </a:p>
        </p:txBody>
      </p:sp>
      <p:sp>
        <p:nvSpPr>
          <p:cNvPr id="37899" name="Rectangle 13">
            <a:extLst>
              <a:ext uri="{FF2B5EF4-FFF2-40B4-BE49-F238E27FC236}">
                <a16:creationId xmlns:a16="http://schemas.microsoft.com/office/drawing/2014/main" id="{8E542FF7-593C-6DD0-4BF2-CC7A0B77B729}"/>
              </a:ext>
            </a:extLst>
          </p:cNvPr>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Monitor</a:t>
            </a:r>
          </a:p>
          <a:p>
            <a:pPr algn="ctr"/>
            <a:r>
              <a:rPr lang="en-US" altLang="en-US" sz="2000">
                <a:latin typeface="Times New Roman" panose="02020603050405020304" pitchFamily="18" charset="0"/>
              </a:rPr>
              <a:t>&amp;</a:t>
            </a:r>
          </a:p>
          <a:p>
            <a:pPr algn="ctr"/>
            <a:r>
              <a:rPr lang="en-US" altLang="en-US" sz="2000">
                <a:latin typeface="Times New Roman" panose="02020603050405020304" pitchFamily="18" charset="0"/>
              </a:rPr>
              <a:t>Integrator</a:t>
            </a:r>
            <a:endParaRPr lang="en-US" altLang="en-US" sz="2400">
              <a:latin typeface="Times New Roman" panose="02020603050405020304" pitchFamily="18" charset="0"/>
            </a:endParaRPr>
          </a:p>
        </p:txBody>
      </p:sp>
      <p:grpSp>
        <p:nvGrpSpPr>
          <p:cNvPr id="37900" name="Group 14">
            <a:extLst>
              <a:ext uri="{FF2B5EF4-FFF2-40B4-BE49-F238E27FC236}">
                <a16:creationId xmlns:a16="http://schemas.microsoft.com/office/drawing/2014/main" id="{7B3F5B3A-DD5D-77A5-86DB-07E6BBDBF578}"/>
              </a:ext>
            </a:extLst>
          </p:cNvPr>
          <p:cNvGrpSpPr>
            <a:grpSpLocks/>
          </p:cNvGrpSpPr>
          <p:nvPr/>
        </p:nvGrpSpPr>
        <p:grpSpPr bwMode="auto">
          <a:xfrm>
            <a:off x="2209800" y="1676400"/>
            <a:ext cx="931863" cy="914400"/>
            <a:chOff x="288" y="1012"/>
            <a:chExt cx="769" cy="664"/>
          </a:xfrm>
        </p:grpSpPr>
        <p:sp>
          <p:nvSpPr>
            <p:cNvPr id="37936" name="Oval 15">
              <a:extLst>
                <a:ext uri="{FF2B5EF4-FFF2-40B4-BE49-F238E27FC236}">
                  <a16:creationId xmlns:a16="http://schemas.microsoft.com/office/drawing/2014/main" id="{4BAF3E15-6B25-2B80-46B4-6636905E3739}"/>
                </a:ext>
              </a:extLst>
            </p:cNvPr>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7" name="Freeform 16">
              <a:extLst>
                <a:ext uri="{FF2B5EF4-FFF2-40B4-BE49-F238E27FC236}">
                  <a16:creationId xmlns:a16="http://schemas.microsoft.com/office/drawing/2014/main" id="{1F7EF63D-F4F2-3993-C7B3-972007E80B4D}"/>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8" name="Oval 17">
              <a:extLst>
                <a:ext uri="{FF2B5EF4-FFF2-40B4-BE49-F238E27FC236}">
                  <a16:creationId xmlns:a16="http://schemas.microsoft.com/office/drawing/2014/main" id="{7ECCAF83-387F-BB1F-8D48-7DA7A5C91A8E}"/>
                </a:ext>
              </a:extLst>
            </p:cNvPr>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01" name="Rectangle 18">
            <a:extLst>
              <a:ext uri="{FF2B5EF4-FFF2-40B4-BE49-F238E27FC236}">
                <a16:creationId xmlns:a16="http://schemas.microsoft.com/office/drawing/2014/main" id="{BFD2E2DB-08EA-E336-C659-C4CBDB9C48E8}"/>
              </a:ext>
            </a:extLst>
          </p:cNvPr>
          <p:cNvSpPr>
            <a:spLocks noChangeArrowheads="1"/>
          </p:cNvSpPr>
          <p:nvPr/>
        </p:nvSpPr>
        <p:spPr bwMode="auto">
          <a:xfrm>
            <a:off x="2286000" y="205740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Metadata</a:t>
            </a:r>
            <a:endParaRPr lang="en-US" altLang="en-US" sz="2400">
              <a:latin typeface="Times New Roman" panose="02020603050405020304" pitchFamily="18" charset="0"/>
            </a:endParaRPr>
          </a:p>
        </p:txBody>
      </p:sp>
      <p:sp>
        <p:nvSpPr>
          <p:cNvPr id="37902" name="Line 19">
            <a:extLst>
              <a:ext uri="{FF2B5EF4-FFF2-40B4-BE49-F238E27FC236}">
                <a16:creationId xmlns:a16="http://schemas.microsoft.com/office/drawing/2014/main" id="{0FA347CE-230C-ECB6-FAF9-0F81703980E1}"/>
              </a:ext>
            </a:extLst>
          </p:cNvPr>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20">
            <a:extLst>
              <a:ext uri="{FF2B5EF4-FFF2-40B4-BE49-F238E27FC236}">
                <a16:creationId xmlns:a16="http://schemas.microsoft.com/office/drawing/2014/main" id="{EACDFE20-1773-3E11-1C78-3632D065CFDC}"/>
              </a:ext>
            </a:extLst>
          </p:cNvPr>
          <p:cNvSpPr>
            <a:spLocks noChangeArrowheads="1"/>
          </p:cNvSpPr>
          <p:nvPr/>
        </p:nvSpPr>
        <p:spPr bwMode="auto">
          <a:xfrm>
            <a:off x="152400" y="61722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Sources</a:t>
            </a:r>
          </a:p>
        </p:txBody>
      </p:sp>
      <p:sp>
        <p:nvSpPr>
          <p:cNvPr id="37904" name="Rectangle 21">
            <a:extLst>
              <a:ext uri="{FF2B5EF4-FFF2-40B4-BE49-F238E27FC236}">
                <a16:creationId xmlns:a16="http://schemas.microsoft.com/office/drawing/2014/main" id="{15373D11-FB0A-CDF2-1E54-3D4F3D7761BD}"/>
              </a:ext>
            </a:extLst>
          </p:cNvPr>
          <p:cNvSpPr>
            <a:spLocks noChangeArrowheads="1"/>
          </p:cNvSpPr>
          <p:nvPr/>
        </p:nvSpPr>
        <p:spPr bwMode="auto">
          <a:xfrm>
            <a:off x="6934200" y="6248400"/>
            <a:ext cx="2022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Front-End Tools</a:t>
            </a:r>
          </a:p>
        </p:txBody>
      </p:sp>
      <p:sp>
        <p:nvSpPr>
          <p:cNvPr id="37905" name="Rectangle 22">
            <a:extLst>
              <a:ext uri="{FF2B5EF4-FFF2-40B4-BE49-F238E27FC236}">
                <a16:creationId xmlns:a16="http://schemas.microsoft.com/office/drawing/2014/main" id="{65A8CE7E-5480-E3FF-CF77-ADC9ADEC4153}"/>
              </a:ext>
            </a:extLst>
          </p:cNvPr>
          <p:cNvSpPr>
            <a:spLocks noChangeArrowheads="1"/>
          </p:cNvSpPr>
          <p:nvPr/>
        </p:nvSpPr>
        <p:spPr bwMode="auto">
          <a:xfrm>
            <a:off x="5470525" y="333692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Serve</a:t>
            </a:r>
          </a:p>
        </p:txBody>
      </p:sp>
      <p:sp>
        <p:nvSpPr>
          <p:cNvPr id="37906" name="AutoShape 23">
            <a:extLst>
              <a:ext uri="{FF2B5EF4-FFF2-40B4-BE49-F238E27FC236}">
                <a16:creationId xmlns:a16="http://schemas.microsoft.com/office/drawing/2014/main" id="{DAA42E5B-34D2-3BC1-DE86-4B7D77A093DF}"/>
              </a:ext>
            </a:extLst>
          </p:cNvPr>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7" name="AutoShape 24">
            <a:extLst>
              <a:ext uri="{FF2B5EF4-FFF2-40B4-BE49-F238E27FC236}">
                <a16:creationId xmlns:a16="http://schemas.microsoft.com/office/drawing/2014/main" id="{7AFED0E1-3E33-C721-099F-5A84B82A15AA}"/>
              </a:ext>
            </a:extLst>
          </p:cNvPr>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8" name="AutoShape 25">
            <a:extLst>
              <a:ext uri="{FF2B5EF4-FFF2-40B4-BE49-F238E27FC236}">
                <a16:creationId xmlns:a16="http://schemas.microsoft.com/office/drawing/2014/main" id="{647FC4E4-9580-6FFF-676F-0FB35D068F66}"/>
              </a:ext>
            </a:extLst>
          </p:cNvPr>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9" name="AutoShape 26">
            <a:extLst>
              <a:ext uri="{FF2B5EF4-FFF2-40B4-BE49-F238E27FC236}">
                <a16:creationId xmlns:a16="http://schemas.microsoft.com/office/drawing/2014/main" id="{5E58A40C-BAF2-B14D-F42C-0FE4025483F4}"/>
              </a:ext>
            </a:extLst>
          </p:cNvPr>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0" name="AutoShape 27">
            <a:extLst>
              <a:ext uri="{FF2B5EF4-FFF2-40B4-BE49-F238E27FC236}">
                <a16:creationId xmlns:a16="http://schemas.microsoft.com/office/drawing/2014/main" id="{617CDFE4-BE7D-E0A4-C55B-9FC5D2028F46}"/>
              </a:ext>
            </a:extLst>
          </p:cNvPr>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1" name="Rectangle 28">
            <a:extLst>
              <a:ext uri="{FF2B5EF4-FFF2-40B4-BE49-F238E27FC236}">
                <a16:creationId xmlns:a16="http://schemas.microsoft.com/office/drawing/2014/main" id="{321CE040-27F0-12FE-F336-9305E8A09BCC}"/>
              </a:ext>
            </a:extLst>
          </p:cNvPr>
          <p:cNvSpPr>
            <a:spLocks noChangeArrowheads="1"/>
          </p:cNvSpPr>
          <p:nvPr/>
        </p:nvSpPr>
        <p:spPr bwMode="auto">
          <a:xfrm>
            <a:off x="3657600" y="5562600"/>
            <a:ext cx="1022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Data Marts</a:t>
            </a:r>
            <a:endParaRPr lang="en-US" altLang="en-US" sz="2400">
              <a:latin typeface="Times New Roman" panose="02020603050405020304" pitchFamily="18" charset="0"/>
            </a:endParaRPr>
          </a:p>
        </p:txBody>
      </p:sp>
      <p:sp>
        <p:nvSpPr>
          <p:cNvPr id="37912" name="Line 29">
            <a:extLst>
              <a:ext uri="{FF2B5EF4-FFF2-40B4-BE49-F238E27FC236}">
                <a16:creationId xmlns:a16="http://schemas.microsoft.com/office/drawing/2014/main" id="{7C6E60AB-6613-842A-7C0E-F8AC4E33BB89}"/>
              </a:ext>
            </a:extLst>
          </p:cNvPr>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Line 30">
            <a:extLst>
              <a:ext uri="{FF2B5EF4-FFF2-40B4-BE49-F238E27FC236}">
                <a16:creationId xmlns:a16="http://schemas.microsoft.com/office/drawing/2014/main" id="{31AE5E6B-E795-6A2F-35F3-EEC964A44F47}"/>
              </a:ext>
            </a:extLst>
          </p:cNvPr>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AutoShape 31">
            <a:extLst>
              <a:ext uri="{FF2B5EF4-FFF2-40B4-BE49-F238E27FC236}">
                <a16:creationId xmlns:a16="http://schemas.microsoft.com/office/drawing/2014/main" id="{67D9C6F6-6DCB-3D7D-5FAB-F90D3FA1CE02}"/>
              </a:ext>
            </a:extLst>
          </p:cNvPr>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5" name="AutoShape 32">
            <a:extLst>
              <a:ext uri="{FF2B5EF4-FFF2-40B4-BE49-F238E27FC236}">
                <a16:creationId xmlns:a16="http://schemas.microsoft.com/office/drawing/2014/main" id="{A5B9ED7E-9C1E-6B89-731B-F637C1507184}"/>
              </a:ext>
            </a:extLst>
          </p:cNvPr>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6" name="AutoShape 33">
            <a:extLst>
              <a:ext uri="{FF2B5EF4-FFF2-40B4-BE49-F238E27FC236}">
                <a16:creationId xmlns:a16="http://schemas.microsoft.com/office/drawing/2014/main" id="{5531A878-2272-701A-C02A-FC41C99D73D4}"/>
              </a:ext>
            </a:extLst>
          </p:cNvPr>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917" name="Group 34">
            <a:extLst>
              <a:ext uri="{FF2B5EF4-FFF2-40B4-BE49-F238E27FC236}">
                <a16:creationId xmlns:a16="http://schemas.microsoft.com/office/drawing/2014/main" id="{8B790EAC-152C-A65A-A1BA-8EB4C932FF81}"/>
              </a:ext>
            </a:extLst>
          </p:cNvPr>
          <p:cNvGrpSpPr>
            <a:grpSpLocks/>
          </p:cNvGrpSpPr>
          <p:nvPr/>
        </p:nvGrpSpPr>
        <p:grpSpPr bwMode="auto">
          <a:xfrm>
            <a:off x="228600" y="1524000"/>
            <a:ext cx="1587500" cy="3879850"/>
            <a:chOff x="148" y="1440"/>
            <a:chExt cx="1000" cy="2444"/>
          </a:xfrm>
        </p:grpSpPr>
        <p:sp>
          <p:nvSpPr>
            <p:cNvPr id="37928" name="Oval 35">
              <a:extLst>
                <a:ext uri="{FF2B5EF4-FFF2-40B4-BE49-F238E27FC236}">
                  <a16:creationId xmlns:a16="http://schemas.microsoft.com/office/drawing/2014/main" id="{76EC983E-E3B1-9228-22E5-AF50786BD0EA}"/>
                </a:ext>
              </a:extLst>
            </p:cNvPr>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9" name="Oval 36">
              <a:extLst>
                <a:ext uri="{FF2B5EF4-FFF2-40B4-BE49-F238E27FC236}">
                  <a16:creationId xmlns:a16="http://schemas.microsoft.com/office/drawing/2014/main" id="{8ABF74A7-A9E1-6265-F6BD-3E95AE8C7CF4}"/>
                </a:ext>
              </a:extLst>
            </p:cNvPr>
            <p:cNvSpPr>
              <a:spLocks noChangeArrowheads="1"/>
            </p:cNvSpPr>
            <p:nvPr/>
          </p:nvSpPr>
          <p:spPr bwMode="auto">
            <a:xfrm>
              <a:off x="148" y="1440"/>
              <a:ext cx="1000" cy="244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0" name="Oval 37">
              <a:extLst>
                <a:ext uri="{FF2B5EF4-FFF2-40B4-BE49-F238E27FC236}">
                  <a16:creationId xmlns:a16="http://schemas.microsoft.com/office/drawing/2014/main" id="{4A9E65F1-8F68-6EB9-0DA7-FDA0A2006E5A}"/>
                </a:ext>
              </a:extLst>
            </p:cNvPr>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1" name="Rectangle 38">
              <a:extLst>
                <a:ext uri="{FF2B5EF4-FFF2-40B4-BE49-F238E27FC236}">
                  <a16:creationId xmlns:a16="http://schemas.microsoft.com/office/drawing/2014/main" id="{28002DE4-62C5-9DC6-851C-BF9C3460AF4B}"/>
                </a:ext>
              </a:extLst>
            </p:cNvPr>
            <p:cNvSpPr>
              <a:spLocks noChangeArrowheads="1"/>
            </p:cNvSpPr>
            <p:nvPr/>
          </p:nvSpPr>
          <p:spPr bwMode="auto">
            <a:xfrm>
              <a:off x="240" y="2448"/>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Operational</a:t>
              </a:r>
              <a:r>
                <a:rPr lang="en-US" altLang="en-US" sz="2400">
                  <a:latin typeface="Times New Roman" panose="02020603050405020304" pitchFamily="18" charset="0"/>
                </a:rPr>
                <a:t> </a:t>
              </a:r>
            </a:p>
            <a:p>
              <a:r>
                <a:rPr lang="en-US" altLang="en-US" sz="2400">
                  <a:latin typeface="Times New Roman" panose="02020603050405020304" pitchFamily="18" charset="0"/>
                </a:rPr>
                <a:t>DBs</a:t>
              </a:r>
            </a:p>
          </p:txBody>
        </p:sp>
        <p:sp>
          <p:nvSpPr>
            <p:cNvPr id="37932" name="Rectangle 39">
              <a:extLst>
                <a:ext uri="{FF2B5EF4-FFF2-40B4-BE49-F238E27FC236}">
                  <a16:creationId xmlns:a16="http://schemas.microsoft.com/office/drawing/2014/main" id="{7AC2FF15-780B-79D2-A9B2-9189BF5559B6}"/>
                </a:ext>
              </a:extLst>
            </p:cNvPr>
            <p:cNvSpPr>
              <a:spLocks noChangeArrowheads="1"/>
            </p:cNvSpPr>
            <p:nvPr/>
          </p:nvSpPr>
          <p:spPr bwMode="auto">
            <a:xfrm>
              <a:off x="288" y="1776"/>
              <a:ext cx="69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other</a:t>
              </a:r>
              <a:endParaRPr lang="en-US" altLang="en-US" sz="2400">
                <a:latin typeface="Times New Roman" panose="02020603050405020304" pitchFamily="18" charset="0"/>
              </a:endParaRPr>
            </a:p>
            <a:p>
              <a:r>
                <a:rPr lang="en-US" altLang="en-US" sz="2400">
                  <a:latin typeface="Times New Roman" panose="02020603050405020304" pitchFamily="18" charset="0"/>
                </a:rPr>
                <a:t>sources</a:t>
              </a:r>
            </a:p>
          </p:txBody>
        </p:sp>
        <p:sp>
          <p:nvSpPr>
            <p:cNvPr id="37933" name="AutoShape 40">
              <a:extLst>
                <a:ext uri="{FF2B5EF4-FFF2-40B4-BE49-F238E27FC236}">
                  <a16:creationId xmlns:a16="http://schemas.microsoft.com/office/drawing/2014/main" id="{9C3F8DE1-5CB4-57A5-F4D3-C55B208AF372}"/>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4" name="AutoShape 41">
              <a:extLst>
                <a:ext uri="{FF2B5EF4-FFF2-40B4-BE49-F238E27FC236}">
                  <a16:creationId xmlns:a16="http://schemas.microsoft.com/office/drawing/2014/main" id="{8AF8A514-236F-CE9E-1D2E-C208C3AAE243}"/>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5" name="AutoShape 42">
              <a:extLst>
                <a:ext uri="{FF2B5EF4-FFF2-40B4-BE49-F238E27FC236}">
                  <a16:creationId xmlns:a16="http://schemas.microsoft.com/office/drawing/2014/main" id="{E9ECE379-2160-0AA0-26BF-2AD6E1B7555D}"/>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18" name="Line 43">
            <a:extLst>
              <a:ext uri="{FF2B5EF4-FFF2-40B4-BE49-F238E27FC236}">
                <a16:creationId xmlns:a16="http://schemas.microsoft.com/office/drawing/2014/main" id="{2E9D4780-025C-EA3B-6AC7-8BCDC0111702}"/>
              </a:ext>
            </a:extLst>
          </p:cNvPr>
          <p:cNvSpPr>
            <a:spLocks noChangeShapeType="1"/>
          </p:cNvSpPr>
          <p:nvPr/>
        </p:nvSpPr>
        <p:spPr bwMode="auto">
          <a:xfrm>
            <a:off x="1905000" y="1524000"/>
            <a:ext cx="0" cy="419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Line 44">
            <a:extLst>
              <a:ext uri="{FF2B5EF4-FFF2-40B4-BE49-F238E27FC236}">
                <a16:creationId xmlns:a16="http://schemas.microsoft.com/office/drawing/2014/main" id="{5983D8D6-20BD-1271-0C4E-2718DB41B7B3}"/>
              </a:ext>
            </a:extLst>
          </p:cNvPr>
          <p:cNvSpPr>
            <a:spLocks noChangeShapeType="1"/>
          </p:cNvSpPr>
          <p:nvPr/>
        </p:nvSpPr>
        <p:spPr bwMode="auto">
          <a:xfrm>
            <a:off x="54102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45">
            <a:extLst>
              <a:ext uri="{FF2B5EF4-FFF2-40B4-BE49-F238E27FC236}">
                <a16:creationId xmlns:a16="http://schemas.microsoft.com/office/drawing/2014/main" id="{7D3A6D15-E04F-4C06-C4C2-8CC48ED65F1D}"/>
              </a:ext>
            </a:extLst>
          </p:cNvPr>
          <p:cNvSpPr>
            <a:spLocks noChangeShapeType="1"/>
          </p:cNvSpPr>
          <p:nvPr/>
        </p:nvSpPr>
        <p:spPr bwMode="auto">
          <a:xfrm>
            <a:off x="66294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Text Box 46">
            <a:extLst>
              <a:ext uri="{FF2B5EF4-FFF2-40B4-BE49-F238E27FC236}">
                <a16:creationId xmlns:a16="http://schemas.microsoft.com/office/drawing/2014/main" id="{78CB61C0-CE9F-DFAC-666F-B6838C5342A9}"/>
              </a:ext>
            </a:extLst>
          </p:cNvPr>
          <p:cNvSpPr txBox="1">
            <a:spLocks noChangeArrowheads="1"/>
          </p:cNvSpPr>
          <p:nvPr/>
        </p:nvSpPr>
        <p:spPr bwMode="auto">
          <a:xfrm>
            <a:off x="2590800" y="6248400"/>
            <a:ext cx="158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Storage</a:t>
            </a:r>
          </a:p>
        </p:txBody>
      </p:sp>
      <p:sp>
        <p:nvSpPr>
          <p:cNvPr id="37922" name="AutoShape 47">
            <a:extLst>
              <a:ext uri="{FF2B5EF4-FFF2-40B4-BE49-F238E27FC236}">
                <a16:creationId xmlns:a16="http://schemas.microsoft.com/office/drawing/2014/main" id="{C5D7506E-FB83-AB03-252B-780BF00CE9B1}"/>
              </a:ext>
            </a:extLst>
          </p:cNvPr>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3" name="AutoShape 48">
            <a:extLst>
              <a:ext uri="{FF2B5EF4-FFF2-40B4-BE49-F238E27FC236}">
                <a16:creationId xmlns:a16="http://schemas.microsoft.com/office/drawing/2014/main" id="{8732B11A-4B95-3479-EE3D-F3D7F88F7DF5}"/>
              </a:ext>
            </a:extLst>
          </p:cNvPr>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4" name="AutoShape 49">
            <a:extLst>
              <a:ext uri="{FF2B5EF4-FFF2-40B4-BE49-F238E27FC236}">
                <a16:creationId xmlns:a16="http://schemas.microsoft.com/office/drawing/2014/main" id="{8BE2FB2A-EE81-5E76-B952-FD0ACD820BA5}"/>
              </a:ext>
            </a:extLst>
          </p:cNvPr>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5" name="AutoShape 50">
            <a:extLst>
              <a:ext uri="{FF2B5EF4-FFF2-40B4-BE49-F238E27FC236}">
                <a16:creationId xmlns:a16="http://schemas.microsoft.com/office/drawing/2014/main" id="{91F89771-4880-4694-1A43-6649C817A8F9}"/>
              </a:ext>
            </a:extLst>
          </p:cNvPr>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6" name="Rectangle 51">
            <a:extLst>
              <a:ext uri="{FF2B5EF4-FFF2-40B4-BE49-F238E27FC236}">
                <a16:creationId xmlns:a16="http://schemas.microsoft.com/office/drawing/2014/main" id="{79F2DAA6-C814-9BFA-0FC3-2F594CA0D6FD}"/>
              </a:ext>
            </a:extLst>
          </p:cNvPr>
          <p:cNvSpPr>
            <a:spLocks noChangeArrowheads="1"/>
          </p:cNvSpPr>
          <p:nvPr/>
        </p:nvSpPr>
        <p:spPr bwMode="auto">
          <a:xfrm>
            <a:off x="5334000" y="1905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OLAP Server</a:t>
            </a:r>
            <a:endParaRPr lang="en-US" altLang="en-US" sz="2400">
              <a:latin typeface="Times New Roman" panose="02020603050405020304" pitchFamily="18" charset="0"/>
            </a:endParaRPr>
          </a:p>
        </p:txBody>
      </p:sp>
      <p:sp>
        <p:nvSpPr>
          <p:cNvPr id="37927" name="Line 52">
            <a:extLst>
              <a:ext uri="{FF2B5EF4-FFF2-40B4-BE49-F238E27FC236}">
                <a16:creationId xmlns:a16="http://schemas.microsoft.com/office/drawing/2014/main" id="{BB3CF123-E195-2FDE-1B41-A2CA4A7D8CAC}"/>
              </a:ext>
            </a:extLst>
          </p:cNvPr>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754FFA11-F55E-19D4-4B95-B5F39D685C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74855F6-0DDA-A341-A241-5E65AE8EEE0E}" type="slidenum">
              <a:rPr lang="en-US" altLang="en-US" sz="1200"/>
              <a:pPr/>
              <a:t>35</a:t>
            </a:fld>
            <a:endParaRPr lang="en-US" altLang="en-US" sz="1200"/>
          </a:p>
        </p:txBody>
      </p:sp>
      <p:sp>
        <p:nvSpPr>
          <p:cNvPr id="38914" name="Rectangle 2">
            <a:extLst>
              <a:ext uri="{FF2B5EF4-FFF2-40B4-BE49-F238E27FC236}">
                <a16:creationId xmlns:a16="http://schemas.microsoft.com/office/drawing/2014/main" id="{0396C0B3-F004-A645-E731-61358C7ACA0B}"/>
              </a:ext>
            </a:extLst>
          </p:cNvPr>
          <p:cNvSpPr>
            <a:spLocks noGrp="1" noChangeArrowheads="1"/>
          </p:cNvSpPr>
          <p:nvPr>
            <p:ph type="title"/>
          </p:nvPr>
        </p:nvSpPr>
        <p:spPr>
          <a:xfrm>
            <a:off x="1295400" y="457200"/>
            <a:ext cx="6781800" cy="609600"/>
          </a:xfrm>
          <a:noFill/>
        </p:spPr>
        <p:txBody>
          <a:bodyPr lIns="92075" tIns="46038" rIns="92075" bIns="46038"/>
          <a:lstStyle/>
          <a:p>
            <a:pPr eaLnBrk="1" hangingPunct="1"/>
            <a:r>
              <a:rPr lang="en-US" altLang="en-US"/>
              <a:t>Three Data Warehouse Models</a:t>
            </a:r>
          </a:p>
        </p:txBody>
      </p:sp>
      <p:sp>
        <p:nvSpPr>
          <p:cNvPr id="38915" name="Rectangle 3">
            <a:extLst>
              <a:ext uri="{FF2B5EF4-FFF2-40B4-BE49-F238E27FC236}">
                <a16:creationId xmlns:a16="http://schemas.microsoft.com/office/drawing/2014/main" id="{9B24C952-38F5-F363-AE92-612913ABC0B1}"/>
              </a:ext>
            </a:extLst>
          </p:cNvPr>
          <p:cNvSpPr>
            <a:spLocks noGrp="1" noChangeArrowheads="1"/>
          </p:cNvSpPr>
          <p:nvPr>
            <p:ph type="body" idx="1"/>
          </p:nvPr>
        </p:nvSpPr>
        <p:spPr>
          <a:xfrm>
            <a:off x="381000" y="1447800"/>
            <a:ext cx="8591550" cy="4819650"/>
          </a:xfrm>
          <a:noFill/>
        </p:spPr>
        <p:txBody>
          <a:bodyPr lIns="92075" tIns="46038" rIns="92075" bIns="46038"/>
          <a:lstStyle/>
          <a:p>
            <a:pPr eaLnBrk="1" hangingPunct="1">
              <a:lnSpc>
                <a:spcPct val="110000"/>
              </a:lnSpc>
              <a:spcBef>
                <a:spcPct val="10000"/>
              </a:spcBef>
            </a:pPr>
            <a:r>
              <a:rPr lang="en-US" altLang="en-US" sz="2400">
                <a:solidFill>
                  <a:schemeClr val="hlink"/>
                </a:solidFill>
              </a:rPr>
              <a:t>Enterprise warehouse</a:t>
            </a:r>
            <a:endParaRPr lang="en-US" altLang="en-US" sz="2400"/>
          </a:p>
          <a:p>
            <a:pPr lvl="1" eaLnBrk="1" hangingPunct="1">
              <a:lnSpc>
                <a:spcPct val="110000"/>
              </a:lnSpc>
              <a:spcBef>
                <a:spcPct val="10000"/>
              </a:spcBef>
            </a:pPr>
            <a:r>
              <a:rPr lang="en-US" altLang="en-US" sz="2400"/>
              <a:t>collects all of the information about subjects spanning the entire organization</a:t>
            </a:r>
          </a:p>
          <a:p>
            <a:pPr eaLnBrk="1" hangingPunct="1">
              <a:lnSpc>
                <a:spcPct val="110000"/>
              </a:lnSpc>
              <a:spcBef>
                <a:spcPct val="10000"/>
              </a:spcBef>
            </a:pPr>
            <a:r>
              <a:rPr lang="en-US" altLang="en-US" sz="2400">
                <a:solidFill>
                  <a:schemeClr val="hlink"/>
                </a:solidFill>
              </a:rPr>
              <a:t>Data Mart</a:t>
            </a:r>
            <a:endParaRPr lang="en-US" altLang="en-US" sz="2400"/>
          </a:p>
          <a:p>
            <a:pPr lvl="1" eaLnBrk="1" hangingPunct="1">
              <a:lnSpc>
                <a:spcPct val="110000"/>
              </a:lnSpc>
              <a:spcBef>
                <a:spcPct val="10000"/>
              </a:spcBef>
            </a:pPr>
            <a:r>
              <a:rPr lang="en-US" altLang="en-US" sz="240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altLang="en-US" sz="2000"/>
              <a:t>Independent vs. dependent (directly from warehouse) data mart</a:t>
            </a:r>
          </a:p>
          <a:p>
            <a:pPr eaLnBrk="1" hangingPunct="1">
              <a:lnSpc>
                <a:spcPct val="110000"/>
              </a:lnSpc>
              <a:spcBef>
                <a:spcPct val="10000"/>
              </a:spcBef>
            </a:pPr>
            <a:r>
              <a:rPr lang="en-US" altLang="en-US" sz="2400">
                <a:solidFill>
                  <a:schemeClr val="hlink"/>
                </a:solidFill>
              </a:rPr>
              <a:t>Virtual warehouse</a:t>
            </a:r>
            <a:endParaRPr lang="en-US" altLang="en-US" sz="2400"/>
          </a:p>
          <a:p>
            <a:pPr lvl="1" eaLnBrk="1" hangingPunct="1">
              <a:lnSpc>
                <a:spcPct val="110000"/>
              </a:lnSpc>
              <a:spcBef>
                <a:spcPct val="10000"/>
              </a:spcBef>
            </a:pPr>
            <a:r>
              <a:rPr lang="en-US" altLang="en-US" sz="2400"/>
              <a:t>A set of views over operational databases</a:t>
            </a:r>
          </a:p>
          <a:p>
            <a:pPr lvl="1" eaLnBrk="1" hangingPunct="1">
              <a:lnSpc>
                <a:spcPct val="110000"/>
              </a:lnSpc>
              <a:spcBef>
                <a:spcPct val="10000"/>
              </a:spcBef>
            </a:pPr>
            <a:r>
              <a:rPr lang="en-US" altLang="en-US" sz="2400"/>
              <a:t>Only some of the possible summary views may be materialized</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BA1DB26-9F33-8DE9-5724-5076C38D23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0486731-34EE-8C45-80FF-7588BA090D47}" type="slidenum">
              <a:rPr lang="en-US" altLang="en-US" sz="1200"/>
              <a:pPr/>
              <a:t>36</a:t>
            </a:fld>
            <a:endParaRPr lang="en-US" altLang="en-US" sz="1200"/>
          </a:p>
        </p:txBody>
      </p:sp>
      <p:sp>
        <p:nvSpPr>
          <p:cNvPr id="39938" name="Rectangle 2">
            <a:extLst>
              <a:ext uri="{FF2B5EF4-FFF2-40B4-BE49-F238E27FC236}">
                <a16:creationId xmlns:a16="http://schemas.microsoft.com/office/drawing/2014/main" id="{8A9F14FF-59C7-7995-61AB-2A82516DE1B5}"/>
              </a:ext>
            </a:extLst>
          </p:cNvPr>
          <p:cNvSpPr>
            <a:spLocks noGrp="1" noChangeArrowheads="1"/>
          </p:cNvSpPr>
          <p:nvPr>
            <p:ph type="title"/>
          </p:nvPr>
        </p:nvSpPr>
        <p:spPr>
          <a:xfrm>
            <a:off x="1371600" y="304800"/>
            <a:ext cx="6705600" cy="990600"/>
          </a:xfrm>
          <a:noFill/>
        </p:spPr>
        <p:txBody>
          <a:bodyPr lIns="92075" tIns="46038" rIns="92075" bIns="46038"/>
          <a:lstStyle/>
          <a:p>
            <a:pPr eaLnBrk="1" hangingPunct="1"/>
            <a:r>
              <a:rPr lang="en-US" altLang="en-US"/>
              <a:t>Data Warehouse Development: A Recommended Approach</a:t>
            </a:r>
          </a:p>
        </p:txBody>
      </p:sp>
      <p:sp>
        <p:nvSpPr>
          <p:cNvPr id="39939" name="Rectangle 3">
            <a:extLst>
              <a:ext uri="{FF2B5EF4-FFF2-40B4-BE49-F238E27FC236}">
                <a16:creationId xmlns:a16="http://schemas.microsoft.com/office/drawing/2014/main" id="{13799106-F03F-835A-D9CE-DF00DF9E92B9}"/>
              </a:ext>
            </a:extLst>
          </p:cNvPr>
          <p:cNvSpPr>
            <a:spLocks noChangeArrowheads="1"/>
          </p:cNvSpPr>
          <p:nvPr/>
        </p:nvSpPr>
        <p:spPr bwMode="auto">
          <a:xfrm>
            <a:off x="609600" y="6019800"/>
            <a:ext cx="7772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0" name="Text Box 4">
            <a:extLst>
              <a:ext uri="{FF2B5EF4-FFF2-40B4-BE49-F238E27FC236}">
                <a16:creationId xmlns:a16="http://schemas.microsoft.com/office/drawing/2014/main" id="{DADC61AB-B5D0-EAB9-B3BE-3D4D6FA07D2E}"/>
              </a:ext>
            </a:extLst>
          </p:cNvPr>
          <p:cNvSpPr txBox="1">
            <a:spLocks noChangeArrowheads="1"/>
          </p:cNvSpPr>
          <p:nvPr/>
        </p:nvSpPr>
        <p:spPr bwMode="auto">
          <a:xfrm>
            <a:off x="1371600" y="6019800"/>
            <a:ext cx="635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39941" name="Rectangle 5">
            <a:extLst>
              <a:ext uri="{FF2B5EF4-FFF2-40B4-BE49-F238E27FC236}">
                <a16:creationId xmlns:a16="http://schemas.microsoft.com/office/drawing/2014/main" id="{DB4DE51A-1D85-71E8-168B-632FD5E379AE}"/>
              </a:ext>
            </a:extLst>
          </p:cNvPr>
          <p:cNvSpPr>
            <a:spLocks noChangeArrowheads="1"/>
          </p:cNvSpPr>
          <p:nvPr/>
        </p:nvSpPr>
        <p:spPr bwMode="auto">
          <a:xfrm>
            <a:off x="1066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2" name="Text Box 6">
            <a:extLst>
              <a:ext uri="{FF2B5EF4-FFF2-40B4-BE49-F238E27FC236}">
                <a16:creationId xmlns:a16="http://schemas.microsoft.com/office/drawing/2014/main" id="{92735190-5B71-7603-5757-5D8B56BE8CF9}"/>
              </a:ext>
            </a:extLst>
          </p:cNvPr>
          <p:cNvSpPr txBox="1">
            <a:spLocks noChangeArrowheads="1"/>
          </p:cNvSpPr>
          <p:nvPr/>
        </p:nvSpPr>
        <p:spPr bwMode="auto">
          <a:xfrm>
            <a:off x="1219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3" name="Line 7">
            <a:extLst>
              <a:ext uri="{FF2B5EF4-FFF2-40B4-BE49-F238E27FC236}">
                <a16:creationId xmlns:a16="http://schemas.microsoft.com/office/drawing/2014/main" id="{BD9245E5-CFFD-9D83-8D23-3DEF9B4484C9}"/>
              </a:ext>
            </a:extLst>
          </p:cNvPr>
          <p:cNvSpPr>
            <a:spLocks noChangeShapeType="1"/>
          </p:cNvSpPr>
          <p:nvPr/>
        </p:nvSpPr>
        <p:spPr bwMode="auto">
          <a:xfrm>
            <a:off x="2362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a:extLst>
              <a:ext uri="{FF2B5EF4-FFF2-40B4-BE49-F238E27FC236}">
                <a16:creationId xmlns:a16="http://schemas.microsoft.com/office/drawing/2014/main" id="{EBFEFD1E-2613-14E2-DD51-D8668A7AB78C}"/>
              </a:ext>
            </a:extLst>
          </p:cNvPr>
          <p:cNvSpPr>
            <a:spLocks noChangeShapeType="1"/>
          </p:cNvSpPr>
          <p:nvPr/>
        </p:nvSpPr>
        <p:spPr bwMode="auto">
          <a:xfrm>
            <a:off x="2514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a:extLst>
              <a:ext uri="{FF2B5EF4-FFF2-40B4-BE49-F238E27FC236}">
                <a16:creationId xmlns:a16="http://schemas.microsoft.com/office/drawing/2014/main" id="{3E511732-8E7E-CB02-9285-194C937B646D}"/>
              </a:ext>
            </a:extLst>
          </p:cNvPr>
          <p:cNvSpPr>
            <a:spLocks noChangeArrowheads="1"/>
          </p:cNvSpPr>
          <p:nvPr/>
        </p:nvSpPr>
        <p:spPr bwMode="auto">
          <a:xfrm>
            <a:off x="2971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6" name="Text Box 10">
            <a:extLst>
              <a:ext uri="{FF2B5EF4-FFF2-40B4-BE49-F238E27FC236}">
                <a16:creationId xmlns:a16="http://schemas.microsoft.com/office/drawing/2014/main" id="{BD55C53A-98C7-18DC-9447-65E9F5511579}"/>
              </a:ext>
            </a:extLst>
          </p:cNvPr>
          <p:cNvSpPr txBox="1">
            <a:spLocks noChangeArrowheads="1"/>
          </p:cNvSpPr>
          <p:nvPr/>
        </p:nvSpPr>
        <p:spPr bwMode="auto">
          <a:xfrm>
            <a:off x="3124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7" name="Line 11">
            <a:extLst>
              <a:ext uri="{FF2B5EF4-FFF2-40B4-BE49-F238E27FC236}">
                <a16:creationId xmlns:a16="http://schemas.microsoft.com/office/drawing/2014/main" id="{DB006257-8956-01FC-525F-2FDC2F9C6CD5}"/>
              </a:ext>
            </a:extLst>
          </p:cNvPr>
          <p:cNvSpPr>
            <a:spLocks noChangeShapeType="1"/>
          </p:cNvSpPr>
          <p:nvPr/>
        </p:nvSpPr>
        <p:spPr bwMode="auto">
          <a:xfrm>
            <a:off x="4267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a:extLst>
              <a:ext uri="{FF2B5EF4-FFF2-40B4-BE49-F238E27FC236}">
                <a16:creationId xmlns:a16="http://schemas.microsoft.com/office/drawing/2014/main" id="{F1D71BBD-D8FD-FB03-19E5-E2DBFE73B669}"/>
              </a:ext>
            </a:extLst>
          </p:cNvPr>
          <p:cNvSpPr>
            <a:spLocks noChangeShapeType="1"/>
          </p:cNvSpPr>
          <p:nvPr/>
        </p:nvSpPr>
        <p:spPr bwMode="auto">
          <a:xfrm>
            <a:off x="4419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D40B40CD-A290-8B3C-28E6-B2B314A78D45}"/>
              </a:ext>
            </a:extLst>
          </p:cNvPr>
          <p:cNvSpPr>
            <a:spLocks noChangeShapeType="1"/>
          </p:cNvSpPr>
          <p:nvPr/>
        </p:nvSpPr>
        <p:spPr bwMode="auto">
          <a:xfrm flipV="1">
            <a:off x="35052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a:extLst>
              <a:ext uri="{FF2B5EF4-FFF2-40B4-BE49-F238E27FC236}">
                <a16:creationId xmlns:a16="http://schemas.microsoft.com/office/drawing/2014/main" id="{1BD935E2-4A02-8562-324C-87BC006839EB}"/>
              </a:ext>
            </a:extLst>
          </p:cNvPr>
          <p:cNvSpPr>
            <a:spLocks noChangeShapeType="1"/>
          </p:cNvSpPr>
          <p:nvPr/>
        </p:nvSpPr>
        <p:spPr bwMode="auto">
          <a:xfrm flipV="1">
            <a:off x="16764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5">
            <a:extLst>
              <a:ext uri="{FF2B5EF4-FFF2-40B4-BE49-F238E27FC236}">
                <a16:creationId xmlns:a16="http://schemas.microsoft.com/office/drawing/2014/main" id="{AAE5D6C3-082C-C1BE-1259-3623F6A625EF}"/>
              </a:ext>
            </a:extLst>
          </p:cNvPr>
          <p:cNvSpPr>
            <a:spLocks noChangeArrowheads="1"/>
          </p:cNvSpPr>
          <p:nvPr/>
        </p:nvSpPr>
        <p:spPr bwMode="auto">
          <a:xfrm>
            <a:off x="1981200" y="2209800"/>
            <a:ext cx="17526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2" name="Rectangle 16">
            <a:extLst>
              <a:ext uri="{FF2B5EF4-FFF2-40B4-BE49-F238E27FC236}">
                <a16:creationId xmlns:a16="http://schemas.microsoft.com/office/drawing/2014/main" id="{501ABF66-B0CF-82E1-974A-8A600DB21BC8}"/>
              </a:ext>
            </a:extLst>
          </p:cNvPr>
          <p:cNvSpPr>
            <a:spLocks noChangeArrowheads="1"/>
          </p:cNvSpPr>
          <p:nvPr/>
        </p:nvSpPr>
        <p:spPr bwMode="auto">
          <a:xfrm>
            <a:off x="5486400" y="3657600"/>
            <a:ext cx="1981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3" name="Rectangle 17">
            <a:extLst>
              <a:ext uri="{FF2B5EF4-FFF2-40B4-BE49-F238E27FC236}">
                <a16:creationId xmlns:a16="http://schemas.microsoft.com/office/drawing/2014/main" id="{B13B596E-B842-85FA-59FF-457FD807333F}"/>
              </a:ext>
            </a:extLst>
          </p:cNvPr>
          <p:cNvSpPr>
            <a:spLocks noChangeArrowheads="1"/>
          </p:cNvSpPr>
          <p:nvPr/>
        </p:nvSpPr>
        <p:spPr bwMode="auto">
          <a:xfrm>
            <a:off x="5257800" y="1447800"/>
            <a:ext cx="2438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4" name="Line 18">
            <a:extLst>
              <a:ext uri="{FF2B5EF4-FFF2-40B4-BE49-F238E27FC236}">
                <a16:creationId xmlns:a16="http://schemas.microsoft.com/office/drawing/2014/main" id="{7A93EA57-E3B9-DC61-7126-83E982588EED}"/>
              </a:ext>
            </a:extLst>
          </p:cNvPr>
          <p:cNvSpPr>
            <a:spLocks noChangeShapeType="1"/>
          </p:cNvSpPr>
          <p:nvPr/>
        </p:nvSpPr>
        <p:spPr bwMode="auto">
          <a:xfrm>
            <a:off x="3733800" y="2667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Line 19">
            <a:extLst>
              <a:ext uri="{FF2B5EF4-FFF2-40B4-BE49-F238E27FC236}">
                <a16:creationId xmlns:a16="http://schemas.microsoft.com/office/drawing/2014/main" id="{AC199101-7183-A855-1538-8B14BBF31ACB}"/>
              </a:ext>
            </a:extLst>
          </p:cNvPr>
          <p:cNvSpPr>
            <a:spLocks noChangeShapeType="1"/>
          </p:cNvSpPr>
          <p:nvPr/>
        </p:nvSpPr>
        <p:spPr bwMode="auto">
          <a:xfrm>
            <a:off x="4800600" y="2667000"/>
            <a:ext cx="0" cy="3352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20">
            <a:extLst>
              <a:ext uri="{FF2B5EF4-FFF2-40B4-BE49-F238E27FC236}">
                <a16:creationId xmlns:a16="http://schemas.microsoft.com/office/drawing/2014/main" id="{A5655CDB-1A0C-B9EB-4A74-EAE8E0BA92C5}"/>
              </a:ext>
            </a:extLst>
          </p:cNvPr>
          <p:cNvSpPr>
            <a:spLocks noChangeShapeType="1"/>
          </p:cNvSpPr>
          <p:nvPr/>
        </p:nvSpPr>
        <p:spPr bwMode="auto">
          <a:xfrm>
            <a:off x="51054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a:extLst>
              <a:ext uri="{FF2B5EF4-FFF2-40B4-BE49-F238E27FC236}">
                <a16:creationId xmlns:a16="http://schemas.microsoft.com/office/drawing/2014/main" id="{7128DFD2-5940-C5ED-0E56-EC7A4B544380}"/>
              </a:ext>
            </a:extLst>
          </p:cNvPr>
          <p:cNvSpPr>
            <a:spLocks noChangeShapeType="1"/>
          </p:cNvSpPr>
          <p:nvPr/>
        </p:nvSpPr>
        <p:spPr bwMode="auto">
          <a:xfrm>
            <a:off x="5105400" y="4191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a:extLst>
              <a:ext uri="{FF2B5EF4-FFF2-40B4-BE49-F238E27FC236}">
                <a16:creationId xmlns:a16="http://schemas.microsoft.com/office/drawing/2014/main" id="{BC51DF9B-D0DC-63D3-4FE9-941CFA234E81}"/>
              </a:ext>
            </a:extLst>
          </p:cNvPr>
          <p:cNvSpPr>
            <a:spLocks noChangeShapeType="1"/>
          </p:cNvSpPr>
          <p:nvPr/>
        </p:nvSpPr>
        <p:spPr bwMode="auto">
          <a:xfrm flipV="1">
            <a:off x="1676400" y="3200400"/>
            <a:ext cx="10668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a:extLst>
              <a:ext uri="{FF2B5EF4-FFF2-40B4-BE49-F238E27FC236}">
                <a16:creationId xmlns:a16="http://schemas.microsoft.com/office/drawing/2014/main" id="{7706538F-C081-1833-9A37-1E2ABAB9BE8F}"/>
              </a:ext>
            </a:extLst>
          </p:cNvPr>
          <p:cNvSpPr>
            <a:spLocks noChangeShapeType="1"/>
          </p:cNvSpPr>
          <p:nvPr/>
        </p:nvSpPr>
        <p:spPr bwMode="auto">
          <a:xfrm flipV="1">
            <a:off x="3200400" y="1981200"/>
            <a:ext cx="20574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a:extLst>
              <a:ext uri="{FF2B5EF4-FFF2-40B4-BE49-F238E27FC236}">
                <a16:creationId xmlns:a16="http://schemas.microsoft.com/office/drawing/2014/main" id="{B9BAD99A-53F7-E30F-99BB-2BBD3C1E2C71}"/>
              </a:ext>
            </a:extLst>
          </p:cNvPr>
          <p:cNvSpPr>
            <a:spLocks noChangeShapeType="1"/>
          </p:cNvSpPr>
          <p:nvPr/>
        </p:nvSpPr>
        <p:spPr bwMode="auto">
          <a:xfrm flipH="1" flipV="1">
            <a:off x="2895600" y="3200400"/>
            <a:ext cx="762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a:extLst>
              <a:ext uri="{FF2B5EF4-FFF2-40B4-BE49-F238E27FC236}">
                <a16:creationId xmlns:a16="http://schemas.microsoft.com/office/drawing/2014/main" id="{93932C9B-F947-0569-B5D8-FD78FF48A615}"/>
              </a:ext>
            </a:extLst>
          </p:cNvPr>
          <p:cNvSpPr>
            <a:spLocks noChangeShapeType="1"/>
          </p:cNvSpPr>
          <p:nvPr/>
        </p:nvSpPr>
        <p:spPr bwMode="auto">
          <a:xfrm flipV="1">
            <a:off x="6477000" y="4953000"/>
            <a:ext cx="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a:extLst>
              <a:ext uri="{FF2B5EF4-FFF2-40B4-BE49-F238E27FC236}">
                <a16:creationId xmlns:a16="http://schemas.microsoft.com/office/drawing/2014/main" id="{BAA877A7-BDFF-A18B-2007-E948C4A52F6D}"/>
              </a:ext>
            </a:extLst>
          </p:cNvPr>
          <p:cNvSpPr>
            <a:spLocks noChangeShapeType="1"/>
          </p:cNvSpPr>
          <p:nvPr/>
        </p:nvSpPr>
        <p:spPr bwMode="auto">
          <a:xfrm flipV="1">
            <a:off x="6400800" y="2667000"/>
            <a:ext cx="0" cy="990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Text Box 27">
            <a:extLst>
              <a:ext uri="{FF2B5EF4-FFF2-40B4-BE49-F238E27FC236}">
                <a16:creationId xmlns:a16="http://schemas.microsoft.com/office/drawing/2014/main" id="{4EB1F680-0539-BE21-5521-8B03DD01863B}"/>
              </a:ext>
            </a:extLst>
          </p:cNvPr>
          <p:cNvSpPr txBox="1">
            <a:spLocks noChangeArrowheads="1"/>
          </p:cNvSpPr>
          <p:nvPr/>
        </p:nvSpPr>
        <p:spPr bwMode="auto">
          <a:xfrm>
            <a:off x="1981200" y="22098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39964" name="Rectangle 28">
            <a:extLst>
              <a:ext uri="{FF2B5EF4-FFF2-40B4-BE49-F238E27FC236}">
                <a16:creationId xmlns:a16="http://schemas.microsoft.com/office/drawing/2014/main" id="{EBC7FA3F-DD9B-DA67-4FD1-F5D4C623434F}"/>
              </a:ext>
            </a:extLst>
          </p:cNvPr>
          <p:cNvSpPr>
            <a:spLocks noChangeArrowheads="1"/>
          </p:cNvSpPr>
          <p:nvPr/>
        </p:nvSpPr>
        <p:spPr bwMode="auto">
          <a:xfrm>
            <a:off x="5334000" y="16764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39965" name="Rectangle 29">
            <a:extLst>
              <a:ext uri="{FF2B5EF4-FFF2-40B4-BE49-F238E27FC236}">
                <a16:creationId xmlns:a16="http://schemas.microsoft.com/office/drawing/2014/main" id="{DE2D02CD-062B-84DD-7C0F-255B1C3A623D}"/>
              </a:ext>
            </a:extLst>
          </p:cNvPr>
          <p:cNvSpPr>
            <a:spLocks noChangeArrowheads="1"/>
          </p:cNvSpPr>
          <p:nvPr/>
        </p:nvSpPr>
        <p:spPr bwMode="auto">
          <a:xfrm>
            <a:off x="5638800" y="373380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Enterprise Data Warehouse</a:t>
            </a:r>
          </a:p>
        </p:txBody>
      </p:sp>
      <p:sp>
        <p:nvSpPr>
          <p:cNvPr id="39966" name="Text Box 30">
            <a:extLst>
              <a:ext uri="{FF2B5EF4-FFF2-40B4-BE49-F238E27FC236}">
                <a16:creationId xmlns:a16="http://schemas.microsoft.com/office/drawing/2014/main" id="{C6623B63-4630-68A5-1EC2-98E07ACC1C71}"/>
              </a:ext>
            </a:extLst>
          </p:cNvPr>
          <p:cNvSpPr txBox="1">
            <a:spLocks noChangeArrowheads="1"/>
          </p:cNvSpPr>
          <p:nvPr/>
        </p:nvSpPr>
        <p:spPr bwMode="auto">
          <a:xfrm>
            <a:off x="3733800" y="5334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39967" name="Rectangle 31">
            <a:extLst>
              <a:ext uri="{FF2B5EF4-FFF2-40B4-BE49-F238E27FC236}">
                <a16:creationId xmlns:a16="http://schemas.microsoft.com/office/drawing/2014/main" id="{4EB5E23B-0FDF-1DE1-28F5-9A1563CECBB9}"/>
              </a:ext>
            </a:extLst>
          </p:cNvPr>
          <p:cNvSpPr>
            <a:spLocks noChangeArrowheads="1"/>
          </p:cNvSpPr>
          <p:nvPr/>
        </p:nvSpPr>
        <p:spPr bwMode="auto">
          <a:xfrm>
            <a:off x="1676400" y="53340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C98251D9-C0E0-5B8A-F668-B7D714D43D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58BE4E6-BCD2-4146-9589-13EC0846FABB}" type="slidenum">
              <a:rPr lang="en-US" altLang="en-US" sz="1200"/>
              <a:pPr/>
              <a:t>37</a:t>
            </a:fld>
            <a:endParaRPr lang="en-US" altLang="en-US" sz="1200"/>
          </a:p>
        </p:txBody>
      </p:sp>
      <p:sp>
        <p:nvSpPr>
          <p:cNvPr id="40962" name="Rectangle 2">
            <a:extLst>
              <a:ext uri="{FF2B5EF4-FFF2-40B4-BE49-F238E27FC236}">
                <a16:creationId xmlns:a16="http://schemas.microsoft.com/office/drawing/2014/main" id="{FBA6870D-D85C-2C91-4985-B0C80F95FF5F}"/>
              </a:ext>
            </a:extLst>
          </p:cNvPr>
          <p:cNvSpPr>
            <a:spLocks noGrp="1" noChangeArrowheads="1"/>
          </p:cNvSpPr>
          <p:nvPr>
            <p:ph type="title"/>
          </p:nvPr>
        </p:nvSpPr>
        <p:spPr>
          <a:xfrm>
            <a:off x="1284288" y="685800"/>
            <a:ext cx="7651750" cy="498475"/>
          </a:xfrm>
          <a:noFill/>
        </p:spPr>
        <p:txBody>
          <a:bodyPr lIns="92075" tIns="46038" rIns="92075" bIns="46038"/>
          <a:lstStyle/>
          <a:p>
            <a:pPr eaLnBrk="1" hangingPunct="1"/>
            <a:r>
              <a:rPr lang="en-US" altLang="en-US"/>
              <a:t>OLAP Server Architectures</a:t>
            </a:r>
          </a:p>
        </p:txBody>
      </p:sp>
      <p:sp>
        <p:nvSpPr>
          <p:cNvPr id="40963" name="Rectangle 3">
            <a:extLst>
              <a:ext uri="{FF2B5EF4-FFF2-40B4-BE49-F238E27FC236}">
                <a16:creationId xmlns:a16="http://schemas.microsoft.com/office/drawing/2014/main" id="{07DDB9BA-84AA-2301-EF7D-C957BD6D6D3A}"/>
              </a:ext>
            </a:extLst>
          </p:cNvPr>
          <p:cNvSpPr>
            <a:spLocks noGrp="1" noChangeArrowheads="1"/>
          </p:cNvSpPr>
          <p:nvPr>
            <p:ph type="body" idx="1"/>
          </p:nvPr>
        </p:nvSpPr>
        <p:spPr>
          <a:xfrm>
            <a:off x="381000" y="1600200"/>
            <a:ext cx="8382000" cy="4953000"/>
          </a:xfrm>
          <a:noFill/>
        </p:spPr>
        <p:txBody>
          <a:bodyPr lIns="92075" tIns="46038" rIns="92075" bIns="46038"/>
          <a:lstStyle/>
          <a:p>
            <a:pPr eaLnBrk="1" hangingPunct="1"/>
            <a:r>
              <a:rPr lang="en-US" altLang="en-US" sz="2000" u="sng">
                <a:solidFill>
                  <a:schemeClr val="hlink"/>
                </a:solidFill>
              </a:rPr>
              <a:t>Relational OLAP (ROLAP)</a:t>
            </a:r>
            <a:r>
              <a:rPr lang="en-US" altLang="en-US" sz="2000"/>
              <a:t> </a:t>
            </a:r>
          </a:p>
          <a:p>
            <a:pPr lvl="1" eaLnBrk="1" hangingPunct="1"/>
            <a:r>
              <a:rPr lang="en-US" altLang="en-US" sz="2000"/>
              <a:t>Use relational or extended-relational DBMS to store and manage warehouse data and OLAP middle ware to support missing pieces</a:t>
            </a:r>
          </a:p>
          <a:p>
            <a:pPr lvl="1" eaLnBrk="1" hangingPunct="1"/>
            <a:r>
              <a:rPr lang="en-US" altLang="en-US" sz="2000"/>
              <a:t>Include optimization of DBMS backend, implementation of aggregation navigation logic, and additional tools and services</a:t>
            </a:r>
          </a:p>
          <a:p>
            <a:pPr lvl="1" eaLnBrk="1" hangingPunct="1"/>
            <a:r>
              <a:rPr lang="en-US" altLang="en-US" sz="2000"/>
              <a:t>greater scalability</a:t>
            </a:r>
          </a:p>
          <a:p>
            <a:pPr eaLnBrk="1" hangingPunct="1"/>
            <a:r>
              <a:rPr lang="en-US" altLang="en-US" sz="2000" u="sng">
                <a:solidFill>
                  <a:schemeClr val="hlink"/>
                </a:solidFill>
              </a:rPr>
              <a:t>Multidimensional OLAP (MOLAP)</a:t>
            </a:r>
            <a:r>
              <a:rPr lang="en-US" altLang="en-US" sz="2000">
                <a:solidFill>
                  <a:schemeClr val="hlink"/>
                </a:solidFill>
              </a:rPr>
              <a:t> </a:t>
            </a:r>
          </a:p>
          <a:p>
            <a:pPr lvl="1" eaLnBrk="1" hangingPunct="1"/>
            <a:r>
              <a:rPr lang="en-US" altLang="en-US" sz="2000"/>
              <a:t>Array-based multidimensional storage engine (sparse matrix techniques)</a:t>
            </a:r>
          </a:p>
          <a:p>
            <a:pPr lvl="1" eaLnBrk="1" hangingPunct="1"/>
            <a:r>
              <a:rPr lang="en-US" altLang="en-US" sz="2000"/>
              <a:t>fast indexing to pre-computed summarized data</a:t>
            </a:r>
          </a:p>
          <a:p>
            <a:pPr eaLnBrk="1" hangingPunct="1"/>
            <a:r>
              <a:rPr lang="en-US" altLang="en-US" sz="2000" u="sng">
                <a:solidFill>
                  <a:schemeClr val="hlink"/>
                </a:solidFill>
              </a:rPr>
              <a:t>Hybrid OLAP (HOLAP)</a:t>
            </a:r>
          </a:p>
          <a:p>
            <a:pPr lvl="1" eaLnBrk="1" hangingPunct="1"/>
            <a:r>
              <a:rPr lang="en-US" altLang="en-US" sz="2000"/>
              <a:t>User flexibility, e.g.,  low level: relational, high-level: array</a:t>
            </a:r>
          </a:p>
          <a:p>
            <a:pPr eaLnBrk="1" hangingPunct="1"/>
            <a:r>
              <a:rPr lang="en-US" altLang="en-US" sz="2000">
                <a:solidFill>
                  <a:schemeClr val="hlink"/>
                </a:solidFill>
              </a:rPr>
              <a:t>Specialized SQL servers</a:t>
            </a:r>
          </a:p>
          <a:p>
            <a:pPr lvl="1" eaLnBrk="1" hangingPunct="1"/>
            <a:r>
              <a:rPr lang="en-US" altLang="en-US" sz="2000"/>
              <a:t>specialized support for SQL queries over star/snowflake schemas</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47E0E932-58D7-E1AD-E04C-CDCDD65D18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EE9982-4AB0-E747-90C9-4F818E4BD463}" type="slidenum">
              <a:rPr lang="en-US" altLang="en-US" sz="1200"/>
              <a:pPr/>
              <a:t>38</a:t>
            </a:fld>
            <a:endParaRPr lang="en-US" altLang="en-US" sz="1200"/>
          </a:p>
        </p:txBody>
      </p:sp>
      <p:sp>
        <p:nvSpPr>
          <p:cNvPr id="41986" name="Rectangle 1026">
            <a:extLst>
              <a:ext uri="{FF2B5EF4-FFF2-40B4-BE49-F238E27FC236}">
                <a16:creationId xmlns:a16="http://schemas.microsoft.com/office/drawing/2014/main" id="{0C20B4E7-2202-DB08-D332-FA7A14D60A7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1987" name="Rectangle 1027">
            <a:extLst>
              <a:ext uri="{FF2B5EF4-FFF2-40B4-BE49-F238E27FC236}">
                <a16:creationId xmlns:a16="http://schemas.microsoft.com/office/drawing/2014/main" id="{DA93DEE3-A984-E113-45D5-EBC3ED48D9F0}"/>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solidFill>
                  <a:schemeClr val="hlink"/>
                </a:solidFill>
              </a:rPr>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F7F8CF4D-D0FA-B078-8148-38D7462597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0AF370E-3D21-B44A-8126-B2B01E292E85}" type="slidenum">
              <a:rPr lang="en-US" altLang="en-US" sz="1200"/>
              <a:pPr/>
              <a:t>39</a:t>
            </a:fld>
            <a:endParaRPr lang="en-US" altLang="en-US" sz="1200"/>
          </a:p>
        </p:txBody>
      </p:sp>
      <p:sp>
        <p:nvSpPr>
          <p:cNvPr id="43010" name="Rectangle 2">
            <a:extLst>
              <a:ext uri="{FF2B5EF4-FFF2-40B4-BE49-F238E27FC236}">
                <a16:creationId xmlns:a16="http://schemas.microsoft.com/office/drawing/2014/main" id="{A7415DA5-1F92-3881-D003-A4823EB35072}"/>
              </a:ext>
            </a:extLst>
          </p:cNvPr>
          <p:cNvSpPr>
            <a:spLocks noGrp="1" noChangeArrowheads="1"/>
          </p:cNvSpPr>
          <p:nvPr>
            <p:ph type="title"/>
          </p:nvPr>
        </p:nvSpPr>
        <p:spPr>
          <a:xfrm>
            <a:off x="1143000" y="685800"/>
            <a:ext cx="7367588" cy="609600"/>
          </a:xfrm>
          <a:noFill/>
        </p:spPr>
        <p:txBody>
          <a:bodyPr lIns="92075" tIns="46038" rIns="92075" bIns="46038" anchor="ctr"/>
          <a:lstStyle/>
          <a:p>
            <a:pPr eaLnBrk="1" hangingPunct="1"/>
            <a:r>
              <a:rPr lang="en-US" altLang="en-US" sz="3200"/>
              <a:t>Efficient Data Cube Computation</a:t>
            </a:r>
          </a:p>
        </p:txBody>
      </p:sp>
      <p:sp>
        <p:nvSpPr>
          <p:cNvPr id="43011" name="Rectangle 3">
            <a:extLst>
              <a:ext uri="{FF2B5EF4-FFF2-40B4-BE49-F238E27FC236}">
                <a16:creationId xmlns:a16="http://schemas.microsoft.com/office/drawing/2014/main" id="{BB80F67D-5BF5-14A9-6E91-D8420C5C8F47}"/>
              </a:ext>
            </a:extLst>
          </p:cNvPr>
          <p:cNvSpPr>
            <a:spLocks noGrp="1" noChangeArrowheads="1"/>
          </p:cNvSpPr>
          <p:nvPr>
            <p:ph type="body" idx="1"/>
          </p:nvPr>
        </p:nvSpPr>
        <p:spPr>
          <a:xfrm>
            <a:off x="533400" y="1600200"/>
            <a:ext cx="8382000" cy="4876800"/>
          </a:xfrm>
          <a:noFill/>
        </p:spPr>
        <p:txBody>
          <a:bodyPr lIns="92075" tIns="46038" rIns="92075" bIns="46038"/>
          <a:lstStyle/>
          <a:p>
            <a:pPr eaLnBrk="1" hangingPunct="1">
              <a:lnSpc>
                <a:spcPct val="110000"/>
              </a:lnSpc>
            </a:pPr>
            <a:r>
              <a:rPr lang="en-US" altLang="en-US" sz="2400"/>
              <a:t>Data cube can be viewed as a lattice of cuboids  </a:t>
            </a:r>
          </a:p>
          <a:p>
            <a:pPr lvl="1" eaLnBrk="1" hangingPunct="1">
              <a:lnSpc>
                <a:spcPct val="110000"/>
              </a:lnSpc>
            </a:pPr>
            <a:r>
              <a:rPr lang="en-US" altLang="en-US" sz="2400"/>
              <a:t>The bottom-most cuboid is the base cuboid</a:t>
            </a:r>
          </a:p>
          <a:p>
            <a:pPr lvl="1" eaLnBrk="1" hangingPunct="1">
              <a:lnSpc>
                <a:spcPct val="110000"/>
              </a:lnSpc>
            </a:pPr>
            <a:r>
              <a:rPr lang="en-US" altLang="en-US" sz="2400"/>
              <a:t>The top-most cuboid (apex) contains only one cell</a:t>
            </a:r>
          </a:p>
          <a:p>
            <a:pPr lvl="1" eaLnBrk="1" hangingPunct="1">
              <a:lnSpc>
                <a:spcPct val="110000"/>
              </a:lnSpc>
            </a:pPr>
            <a:r>
              <a:rPr lang="en-US" altLang="en-US" sz="2400"/>
              <a:t>How many cuboids in an n-dimensional cube with L levels?</a:t>
            </a:r>
          </a:p>
          <a:p>
            <a:pPr lvl="1" eaLnBrk="1" hangingPunct="1">
              <a:lnSpc>
                <a:spcPct val="110000"/>
              </a:lnSpc>
            </a:pPr>
            <a:endParaRPr lang="en-US" altLang="en-US" sz="2400"/>
          </a:p>
          <a:p>
            <a:pPr eaLnBrk="1" hangingPunct="1">
              <a:lnSpc>
                <a:spcPct val="110000"/>
              </a:lnSpc>
            </a:pPr>
            <a:r>
              <a:rPr lang="en-US" altLang="en-US" sz="2400"/>
              <a:t>Materialization of data cube</a:t>
            </a:r>
          </a:p>
          <a:p>
            <a:pPr lvl="1" eaLnBrk="1" hangingPunct="1">
              <a:lnSpc>
                <a:spcPct val="110000"/>
              </a:lnSpc>
            </a:pPr>
            <a:r>
              <a:rPr lang="en-US" altLang="en-US" sz="2400"/>
              <a:t>Materialize </a:t>
            </a:r>
            <a:r>
              <a:rPr lang="en-US" altLang="en-US" sz="2400" u="sng"/>
              <a:t>every</a:t>
            </a:r>
            <a:r>
              <a:rPr lang="en-US" altLang="en-US" sz="2400"/>
              <a:t> (cuboid) (full materialization), </a:t>
            </a:r>
            <a:r>
              <a:rPr lang="en-US" altLang="en-US" sz="2400" u="sng"/>
              <a:t>none </a:t>
            </a:r>
            <a:r>
              <a:rPr lang="en-US" altLang="en-US" sz="2400"/>
              <a:t>(no materialization), or </a:t>
            </a:r>
            <a:r>
              <a:rPr lang="en-US" altLang="en-US" sz="2400" u="sng">
                <a:solidFill>
                  <a:schemeClr val="hlink"/>
                </a:solidFill>
              </a:rPr>
              <a:t>some (partial materialization)</a:t>
            </a:r>
            <a:endParaRPr lang="en-US" altLang="en-US" sz="2400">
              <a:solidFill>
                <a:schemeClr val="hlink"/>
              </a:solidFill>
            </a:endParaRPr>
          </a:p>
          <a:p>
            <a:pPr lvl="1" eaLnBrk="1" hangingPunct="1">
              <a:lnSpc>
                <a:spcPct val="110000"/>
              </a:lnSpc>
            </a:pPr>
            <a:r>
              <a:rPr lang="en-US" altLang="en-US" sz="2400"/>
              <a:t>Selection of which cuboids to materialize</a:t>
            </a:r>
          </a:p>
          <a:p>
            <a:pPr marL="1085850" lvl="2" eaLnBrk="1" hangingPunct="1">
              <a:lnSpc>
                <a:spcPct val="110000"/>
              </a:lnSpc>
            </a:pPr>
            <a:r>
              <a:rPr lang="en-US" altLang="en-US" sz="2000"/>
              <a:t>Based on size, sharing, access frequency, etc.</a:t>
            </a:r>
          </a:p>
        </p:txBody>
      </p:sp>
      <p:graphicFrame>
        <p:nvGraphicFramePr>
          <p:cNvPr id="43012" name="Object 4">
            <a:extLst>
              <a:ext uri="{FF2B5EF4-FFF2-40B4-BE49-F238E27FC236}">
                <a16:creationId xmlns:a16="http://schemas.microsoft.com/office/drawing/2014/main" id="{BACE98DA-BE3E-FC7B-A2FC-5B722A48C90B}"/>
              </a:ext>
            </a:extLst>
          </p:cNvPr>
          <p:cNvGraphicFramePr>
            <a:graphicFrameLocks noChangeAspect="1"/>
          </p:cNvGraphicFramePr>
          <p:nvPr/>
        </p:nvGraphicFramePr>
        <p:xfrm>
          <a:off x="2590800" y="3657600"/>
          <a:ext cx="1600200" cy="576263"/>
        </p:xfrm>
        <a:graphic>
          <a:graphicData uri="http://schemas.openxmlformats.org/presentationml/2006/ole">
            <mc:AlternateContent xmlns:mc="http://schemas.openxmlformats.org/markup-compatibility/2006">
              <mc:Choice xmlns:v="urn:schemas-microsoft-com:vml" Requires="v">
                <p:oleObj name="Equation" r:id="rId2" imgW="29845000" imgH="13462000" progId="Equation.3">
                  <p:embed/>
                </p:oleObj>
              </mc:Choice>
              <mc:Fallback>
                <p:oleObj name="Equation" r:id="rId2" imgW="29845000" imgH="1346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57600"/>
                        <a:ext cx="1600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4</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noFill/>
        </p:spPr>
        <p:txBody>
          <a:bodyPr lIns="92075" tIns="46038" rIns="92075" bIns="46038"/>
          <a:lstStyle/>
          <a:p>
            <a:pPr eaLnBrk="1" hangingPunct="1"/>
            <a:r>
              <a:rPr lang="en-US" altLang="en-US"/>
              <a:t>Data Warehouse—Subject-Oriented</a:t>
            </a:r>
            <a:endParaRPr lang="en-US" altLang="en-US" sz="320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marL="457200" indent="-457200" eaLnBrk="1" hangingPunct="1">
              <a:lnSpc>
                <a:spcPct val="130000"/>
              </a:lnSpc>
              <a:buFont typeface="+mj-lt"/>
              <a:buAutoNum type="arabicPeriod"/>
            </a:pPr>
            <a:r>
              <a:rPr lang="en-US" altLang="en-US" sz="3200" dirty="0">
                <a:highlight>
                  <a:srgbClr val="00FF00"/>
                </a:highlight>
              </a:rPr>
              <a:t>Subject Oriented</a:t>
            </a:r>
          </a:p>
          <a:p>
            <a:pPr marL="457200" indent="-457200" eaLnBrk="1" hangingPunct="1">
              <a:lnSpc>
                <a:spcPct val="130000"/>
              </a:lnSpc>
              <a:buFont typeface="+mj-lt"/>
              <a:buAutoNum type="arabicPeriod"/>
            </a:pPr>
            <a:r>
              <a:rPr lang="en-US" altLang="en-US" sz="3200" dirty="0">
                <a:highlight>
                  <a:srgbClr val="00FF00"/>
                </a:highlight>
              </a:rPr>
              <a:t>Integrated</a:t>
            </a:r>
          </a:p>
          <a:p>
            <a:pPr marL="457200" indent="-457200" eaLnBrk="1" hangingPunct="1">
              <a:lnSpc>
                <a:spcPct val="130000"/>
              </a:lnSpc>
              <a:buFont typeface="+mj-lt"/>
              <a:buAutoNum type="arabicPeriod"/>
            </a:pPr>
            <a:r>
              <a:rPr lang="en-US" altLang="en-US" sz="3200" dirty="0">
                <a:highlight>
                  <a:srgbClr val="00FF00"/>
                </a:highlight>
              </a:rPr>
              <a:t>Time variant</a:t>
            </a:r>
          </a:p>
          <a:p>
            <a:pPr marL="457200" indent="-457200" eaLnBrk="1" hangingPunct="1">
              <a:lnSpc>
                <a:spcPct val="130000"/>
              </a:lnSpc>
              <a:buFont typeface="+mj-lt"/>
              <a:buAutoNum type="arabicPeriod"/>
            </a:pPr>
            <a:r>
              <a:rPr lang="en-US" altLang="en-US" sz="3200" dirty="0">
                <a:highlight>
                  <a:srgbClr val="00FF00"/>
                </a:highlight>
              </a:rPr>
              <a:t>Non Volatile</a:t>
            </a:r>
            <a:endParaRPr lang="en-US" altLang="en-US" sz="2400" dirty="0"/>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40</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685800"/>
            <a:ext cx="7793038" cy="444500"/>
          </a:xfrm>
        </p:spPr>
        <p:txBody>
          <a:bodyPr/>
          <a:lstStyle/>
          <a:p>
            <a:pPr eaLnBrk="1" hangingPunct="1"/>
            <a:r>
              <a:rPr lang="en-US" altLang="en-US"/>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676400"/>
            <a:ext cx="8534400" cy="4953000"/>
          </a:xfrm>
        </p:spPr>
        <p:txBody>
          <a:bodyPr/>
          <a:lstStyle/>
          <a:p>
            <a:pPr algn="just" eaLnBrk="1" hangingPunct="1">
              <a:spcAft>
                <a:spcPts val="600"/>
              </a:spcAft>
            </a:pPr>
            <a:r>
              <a:rPr lang="en-US" altLang="en-US" sz="2400"/>
              <a:t>Transform it into SQL-like language (with new operator </a:t>
            </a:r>
            <a:r>
              <a:rPr lang="en-US" altLang="en-US" sz="2400">
                <a:solidFill>
                  <a:schemeClr val="hlink"/>
                </a:solidFill>
              </a:rPr>
              <a:t>cube by</a:t>
            </a:r>
            <a:r>
              <a:rPr lang="en-US" altLang="en-US" sz="2400"/>
              <a:t>, introduced by Gray et al.’96)</a:t>
            </a:r>
          </a:p>
          <a:p>
            <a:pPr lvl="2" algn="just" eaLnBrk="1" hangingPunct="1">
              <a:spcAft>
                <a:spcPts val="600"/>
              </a:spcAft>
              <a:buFont typeface="Wingdings" pitchFamily="2" charset="2"/>
              <a:buNone/>
            </a:pPr>
            <a:r>
              <a:rPr lang="en-US" altLang="en-US"/>
              <a:t>SELECT item, city, year, SUM (amount)</a:t>
            </a:r>
          </a:p>
          <a:p>
            <a:pPr lvl="2" algn="just" eaLnBrk="1" hangingPunct="1">
              <a:spcAft>
                <a:spcPts val="600"/>
              </a:spcAft>
              <a:buFont typeface="Wingdings" pitchFamily="2" charset="2"/>
              <a:buNone/>
            </a:pPr>
            <a:r>
              <a:rPr lang="en-US" altLang="en-US"/>
              <a:t>FROM SALES</a:t>
            </a:r>
          </a:p>
          <a:p>
            <a:pPr lvl="2" algn="just" eaLnBrk="1" hangingPunct="1">
              <a:buFont typeface="Wingdings" pitchFamily="2" charset="2"/>
              <a:buNone/>
            </a:pPr>
            <a:r>
              <a:rPr lang="en-US" altLang="en-US">
                <a:solidFill>
                  <a:schemeClr val="hlink"/>
                </a:solidFill>
              </a:rPr>
              <a:t>CUBE BY</a:t>
            </a:r>
            <a:r>
              <a:rPr lang="en-US" altLang="en-US"/>
              <a:t> item, city, year</a:t>
            </a:r>
            <a:endParaRPr lang="en-US" altLang="en-US" i="1"/>
          </a:p>
          <a:p>
            <a:pPr algn="just" eaLnBrk="1" hangingPunct="1"/>
            <a:r>
              <a:rPr lang="en-US" altLang="en-US" sz="2400"/>
              <a:t>Need compute the following Group-Bys</a:t>
            </a:r>
            <a:r>
              <a:rPr lang="en-US" altLang="en-US" sz="2400" i="1"/>
              <a:t> </a:t>
            </a:r>
          </a:p>
          <a:p>
            <a:pPr lvl="2" algn="just" eaLnBrk="1" hangingPunct="1">
              <a:buFont typeface="Wingdings" pitchFamily="2" charset="2"/>
              <a:buNone/>
            </a:pPr>
            <a:r>
              <a:rPr lang="en-US" altLang="en-US" i="1">
                <a:solidFill>
                  <a:schemeClr val="hlink"/>
                </a:solidFill>
              </a:rPr>
              <a:t>(</a:t>
            </a: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(item, city), (item, year), (city, year),</a:t>
            </a:r>
          </a:p>
          <a:p>
            <a:pPr lvl="2" algn="just" eaLnBrk="1" hangingPunct="1">
              <a:buFont typeface="Wingdings" pitchFamily="2" charset="2"/>
              <a:buNone/>
            </a:pP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 </a:t>
            </a:r>
            <a:endParaRPr lang="en-US" altLang="en-US">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41</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465138"/>
            <a:ext cx="7793038" cy="665162"/>
          </a:xfrm>
        </p:spPr>
        <p:txBody>
          <a:bodyPr/>
          <a:lstStyle/>
          <a:p>
            <a:pPr eaLnBrk="1" hangingPunct="1"/>
            <a:r>
              <a:rPr lang="en-US" altLang="en-US" dirty="0"/>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543050"/>
            <a:ext cx="8534400" cy="5143500"/>
          </a:xfrm>
        </p:spPr>
        <p:txBody>
          <a:bodyPr/>
          <a:lstStyle/>
          <a:p>
            <a:pPr lvl="2" algn="just" eaLnBrk="1" hangingPunct="1">
              <a:spcAft>
                <a:spcPts val="600"/>
              </a:spcAft>
              <a:buFont typeface="Wingdings" pitchFamily="2" charset="2"/>
              <a:buNone/>
            </a:pPr>
            <a:r>
              <a:rPr lang="en-US" altLang="en-US" sz="1600" dirty="0"/>
              <a:t>SELECT item, city, year, SUM (amount)</a:t>
            </a:r>
          </a:p>
          <a:p>
            <a:pPr lvl="2" algn="just" eaLnBrk="1" hangingPunct="1">
              <a:spcAft>
                <a:spcPts val="600"/>
              </a:spcAft>
              <a:buFont typeface="Wingdings" pitchFamily="2" charset="2"/>
              <a:buNone/>
            </a:pPr>
            <a:r>
              <a:rPr lang="en-US" altLang="en-US" sz="1600" dirty="0"/>
              <a:t>FROM SALES</a:t>
            </a:r>
          </a:p>
          <a:p>
            <a:pPr lvl="2" algn="just" eaLnBrk="1" hangingPunct="1">
              <a:buFont typeface="Wingdings" pitchFamily="2" charset="2"/>
              <a:buNone/>
            </a:pPr>
            <a:r>
              <a:rPr lang="en-US" altLang="en-US" sz="1600" dirty="0">
                <a:solidFill>
                  <a:schemeClr val="hlink"/>
                </a:solidFill>
              </a:rPr>
              <a:t>CUBE BY</a:t>
            </a:r>
            <a:r>
              <a:rPr lang="en-US" altLang="en-US" sz="1600" dirty="0"/>
              <a:t> item, city, year</a:t>
            </a:r>
            <a:endParaRPr lang="en-US" altLang="en-US" sz="1600" i="1" dirty="0"/>
          </a:p>
          <a:p>
            <a:pPr algn="just" eaLnBrk="1" hangingPunct="1"/>
            <a:r>
              <a:rPr lang="en-US" altLang="en-US" sz="2400" dirty="0"/>
              <a:t>Need compute the following GROUP-BYs</a:t>
            </a:r>
            <a:r>
              <a:rPr lang="en-US" altLang="en-US" sz="2400" i="1" dirty="0"/>
              <a:t> </a:t>
            </a:r>
          </a:p>
          <a:p>
            <a:pPr lvl="2" algn="just" eaLnBrk="1" hangingPunct="1">
              <a:buFont typeface="Wingdings" pitchFamily="2" charset="2"/>
              <a:buNone/>
            </a:pPr>
            <a:r>
              <a:rPr lang="en-US" altLang="en-US" i="1" dirty="0">
                <a:solidFill>
                  <a:schemeClr val="hlink"/>
                </a:solidFill>
              </a:rPr>
              <a:t>(</a:t>
            </a:r>
            <a:r>
              <a:rPr lang="en-US" altLang="en-US" i="1" dirty="0">
                <a:solidFill>
                  <a:srgbClr val="FF3300"/>
                </a:solidFill>
              </a:rPr>
              <a:t>item, city, year),</a:t>
            </a:r>
          </a:p>
          <a:p>
            <a:pPr lvl="2" algn="just" eaLnBrk="1" hangingPunct="1">
              <a:buFont typeface="Wingdings" pitchFamily="2" charset="2"/>
              <a:buNone/>
            </a:pPr>
            <a:r>
              <a:rPr lang="en-US" altLang="en-US" i="1" dirty="0">
                <a:solidFill>
                  <a:srgbClr val="FF3300"/>
                </a:solidFill>
              </a:rPr>
              <a:t>(item, city), </a:t>
            </a:r>
          </a:p>
          <a:p>
            <a:pPr lvl="2" algn="just" eaLnBrk="1" hangingPunct="1">
              <a:buFont typeface="Wingdings" pitchFamily="2" charset="2"/>
              <a:buNone/>
            </a:pPr>
            <a:r>
              <a:rPr lang="en-US" altLang="en-US" i="1" dirty="0">
                <a:solidFill>
                  <a:srgbClr val="FF3300"/>
                </a:solidFill>
              </a:rPr>
              <a:t>(item, year), </a:t>
            </a:r>
          </a:p>
          <a:p>
            <a:pPr lvl="2" algn="just" eaLnBrk="1" hangingPunct="1">
              <a:buFont typeface="Wingdings" pitchFamily="2" charset="2"/>
              <a:buNone/>
            </a:pPr>
            <a:r>
              <a:rPr lang="en-US" altLang="en-US" i="1" dirty="0">
                <a:solidFill>
                  <a:srgbClr val="FF3300"/>
                </a:solidFill>
              </a:rPr>
              <a:t>(city, year),</a:t>
            </a:r>
          </a:p>
          <a:p>
            <a:pPr lvl="2" algn="just" eaLnBrk="1" hangingPunct="1">
              <a:buFont typeface="Wingdings" pitchFamily="2" charset="2"/>
              <a:buNone/>
            </a:pPr>
            <a:r>
              <a:rPr lang="en-US" altLang="en-US" i="1" dirty="0">
                <a:solidFill>
                  <a:srgbClr val="FF3300"/>
                </a:solidFill>
              </a:rPr>
              <a:t>(item), </a:t>
            </a:r>
          </a:p>
          <a:p>
            <a:pPr lvl="2" algn="just" eaLnBrk="1" hangingPunct="1">
              <a:buFont typeface="Wingdings" pitchFamily="2" charset="2"/>
              <a:buNone/>
            </a:pPr>
            <a:r>
              <a:rPr lang="en-US" altLang="en-US" i="1" dirty="0">
                <a:solidFill>
                  <a:srgbClr val="FF3300"/>
                </a:solidFill>
              </a:rPr>
              <a:t>(city), </a:t>
            </a:r>
          </a:p>
          <a:p>
            <a:pPr lvl="2" algn="just" eaLnBrk="1" hangingPunct="1">
              <a:buFont typeface="Wingdings" pitchFamily="2" charset="2"/>
              <a:buNone/>
            </a:pPr>
            <a:r>
              <a:rPr lang="en-US" altLang="en-US" i="1" dirty="0">
                <a:solidFill>
                  <a:srgbClr val="FF3300"/>
                </a:solidFill>
              </a:rPr>
              <a:t>(year)</a:t>
            </a:r>
          </a:p>
          <a:p>
            <a:pPr lvl="2" algn="just" eaLnBrk="1" hangingPunct="1">
              <a:buFont typeface="Wingdings" pitchFamily="2" charset="2"/>
              <a:buNone/>
            </a:pPr>
            <a:r>
              <a:rPr lang="en-US" altLang="en-US" i="1" dirty="0">
                <a:solidFill>
                  <a:srgbClr val="FF3300"/>
                </a:solidFill>
              </a:rPr>
              <a:t>() </a:t>
            </a:r>
            <a:endParaRPr lang="en-US" altLang="en-US" dirty="0">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extLst>
      <p:ext uri="{BB962C8B-B14F-4D97-AF65-F5344CB8AC3E}">
        <p14:creationId xmlns:p14="http://schemas.microsoft.com/office/powerpoint/2010/main" val="741468697"/>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D29525A2-9FE2-6AA4-F576-66B45976CA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9EA38A-8147-6E42-9770-650841B47570}" type="slidenum">
              <a:rPr lang="en-US" altLang="en-US" sz="1200"/>
              <a:pPr/>
              <a:t>42</a:t>
            </a:fld>
            <a:endParaRPr lang="en-US" altLang="en-US" sz="1200"/>
          </a:p>
        </p:txBody>
      </p:sp>
      <p:sp>
        <p:nvSpPr>
          <p:cNvPr id="45058" name="Rectangle 2">
            <a:extLst>
              <a:ext uri="{FF2B5EF4-FFF2-40B4-BE49-F238E27FC236}">
                <a16:creationId xmlns:a16="http://schemas.microsoft.com/office/drawing/2014/main" id="{9BF5DFEA-77DF-121C-14B9-AAAFE13E31CB}"/>
              </a:ext>
            </a:extLst>
          </p:cNvPr>
          <p:cNvSpPr>
            <a:spLocks noGrp="1" noChangeArrowheads="1"/>
          </p:cNvSpPr>
          <p:nvPr>
            <p:ph type="title"/>
          </p:nvPr>
        </p:nvSpPr>
        <p:spPr>
          <a:xfrm>
            <a:off x="1143000" y="685800"/>
            <a:ext cx="7793038" cy="498475"/>
          </a:xfrm>
        </p:spPr>
        <p:txBody>
          <a:bodyPr/>
          <a:lstStyle/>
          <a:p>
            <a:pPr eaLnBrk="1" hangingPunct="1"/>
            <a:r>
              <a:rPr lang="en-US" altLang="en-US"/>
              <a:t>Efficient Processing of OLAP Queries</a:t>
            </a:r>
          </a:p>
        </p:txBody>
      </p:sp>
      <p:sp>
        <p:nvSpPr>
          <p:cNvPr id="45059" name="Rectangle 3">
            <a:extLst>
              <a:ext uri="{FF2B5EF4-FFF2-40B4-BE49-F238E27FC236}">
                <a16:creationId xmlns:a16="http://schemas.microsoft.com/office/drawing/2014/main" id="{DD8106F3-94C2-5104-95D9-37ED71890AF6}"/>
              </a:ext>
            </a:extLst>
          </p:cNvPr>
          <p:cNvSpPr>
            <a:spLocks noGrp="1" noChangeArrowheads="1"/>
          </p:cNvSpPr>
          <p:nvPr>
            <p:ph type="body" idx="1"/>
          </p:nvPr>
        </p:nvSpPr>
        <p:spPr>
          <a:xfrm>
            <a:off x="228600" y="1600200"/>
            <a:ext cx="8534400" cy="4800600"/>
          </a:xfrm>
        </p:spPr>
        <p:txBody>
          <a:bodyPr/>
          <a:lstStyle/>
          <a:p>
            <a:pPr eaLnBrk="1" hangingPunct="1">
              <a:lnSpc>
                <a:spcPct val="140000"/>
              </a:lnSpc>
            </a:pPr>
            <a:r>
              <a:rPr lang="en-US" altLang="en-US" sz="2400"/>
              <a:t>Determine which operations should be performed on the available cuboids:</a:t>
            </a:r>
          </a:p>
          <a:p>
            <a:pPr lvl="1" eaLnBrk="1" hangingPunct="1">
              <a:lnSpc>
                <a:spcPct val="140000"/>
              </a:lnSpc>
            </a:pPr>
            <a:r>
              <a:rPr lang="en-US" altLang="en-US" sz="2400"/>
              <a:t>transform drill, roll, etc. into corresponding SQL and/or OLAP operations, e.g, dice = selection + projection</a:t>
            </a:r>
          </a:p>
          <a:p>
            <a:pPr eaLnBrk="1" hangingPunct="1">
              <a:lnSpc>
                <a:spcPct val="140000"/>
              </a:lnSpc>
            </a:pPr>
            <a:r>
              <a:rPr lang="en-US" altLang="en-US" sz="2400"/>
              <a:t>Determine to which materialized cuboid(s) the relevant operations should be applied.</a:t>
            </a:r>
          </a:p>
          <a:p>
            <a:pPr eaLnBrk="1" hangingPunct="1">
              <a:lnSpc>
                <a:spcPct val="140000"/>
              </a:lnSpc>
            </a:pPr>
            <a:r>
              <a:rPr lang="en-US" altLang="en-US" sz="2400"/>
              <a:t>Exploring indexing structures and compressed vs. dense array structures in MOLAP</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540D45C9-2740-B120-0785-71E16021F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E90FB76-98F3-B842-99AB-AE7E8D69FF73}" type="slidenum">
              <a:rPr lang="en-US" altLang="en-US" sz="1200"/>
              <a:pPr/>
              <a:t>43</a:t>
            </a:fld>
            <a:endParaRPr lang="en-US" altLang="en-US" sz="1200"/>
          </a:p>
        </p:txBody>
      </p:sp>
      <p:sp>
        <p:nvSpPr>
          <p:cNvPr id="46082" name="Rectangle 2">
            <a:extLst>
              <a:ext uri="{FF2B5EF4-FFF2-40B4-BE49-F238E27FC236}">
                <a16:creationId xmlns:a16="http://schemas.microsoft.com/office/drawing/2014/main" id="{AC93300B-D660-D0E5-A432-75FD1C1FCABC}"/>
              </a:ext>
            </a:extLst>
          </p:cNvPr>
          <p:cNvSpPr>
            <a:spLocks noGrp="1" noChangeArrowheads="1"/>
          </p:cNvSpPr>
          <p:nvPr>
            <p:ph type="title"/>
          </p:nvPr>
        </p:nvSpPr>
        <p:spPr>
          <a:noFill/>
        </p:spPr>
        <p:txBody>
          <a:bodyPr lIns="92075" tIns="46038" rIns="92075" bIns="46038"/>
          <a:lstStyle/>
          <a:p>
            <a:pPr eaLnBrk="1" hangingPunct="1"/>
            <a:r>
              <a:rPr lang="en-US" altLang="en-US"/>
              <a:t>Metadata Repository</a:t>
            </a:r>
          </a:p>
        </p:txBody>
      </p:sp>
      <p:sp>
        <p:nvSpPr>
          <p:cNvPr id="46083" name="Rectangle 3">
            <a:extLst>
              <a:ext uri="{FF2B5EF4-FFF2-40B4-BE49-F238E27FC236}">
                <a16:creationId xmlns:a16="http://schemas.microsoft.com/office/drawing/2014/main" id="{E67FA890-12E4-F41E-E920-35EBADD3FF8E}"/>
              </a:ext>
            </a:extLst>
          </p:cNvPr>
          <p:cNvSpPr>
            <a:spLocks noGrp="1" noChangeArrowheads="1"/>
          </p:cNvSpPr>
          <p:nvPr>
            <p:ph type="body" idx="1"/>
          </p:nvPr>
        </p:nvSpPr>
        <p:spPr>
          <a:xfrm>
            <a:off x="381000" y="1524000"/>
            <a:ext cx="8534400" cy="5105400"/>
          </a:xfrm>
          <a:noFill/>
        </p:spPr>
        <p:txBody>
          <a:bodyPr lIns="92075" tIns="46038" rIns="92075" bIns="46038"/>
          <a:lstStyle/>
          <a:p>
            <a:pPr eaLnBrk="1" hangingPunct="1"/>
            <a:r>
              <a:rPr lang="en-US" altLang="en-US" sz="2000"/>
              <a:t>Meta data is the data defining warehouse objects.  It has the following kinds </a:t>
            </a:r>
          </a:p>
          <a:p>
            <a:pPr lvl="1" eaLnBrk="1" hangingPunct="1"/>
            <a:r>
              <a:rPr lang="en-US" altLang="en-US" sz="2000"/>
              <a:t>Description of the structure of the warehouse</a:t>
            </a:r>
          </a:p>
          <a:p>
            <a:pPr lvl="2" eaLnBrk="1" hangingPunct="1"/>
            <a:r>
              <a:rPr lang="en-US" altLang="en-US" sz="1800"/>
              <a:t>schema, view, dimensions, hierarchies, derived data defn, data mart locations and contents</a:t>
            </a:r>
          </a:p>
          <a:p>
            <a:pPr lvl="1" eaLnBrk="1" hangingPunct="1"/>
            <a:r>
              <a:rPr lang="en-US" altLang="en-US" sz="2000"/>
              <a:t>Operational meta-data</a:t>
            </a:r>
          </a:p>
          <a:p>
            <a:pPr lvl="2" eaLnBrk="1" hangingPunct="1"/>
            <a:r>
              <a:rPr lang="en-US" altLang="en-US" sz="1800"/>
              <a:t>data lineage (history of migrated data and transformation path), currency of data (active, archived, or purged), monitoring information (warehouse usage statistics, error reports, audit trails)</a:t>
            </a:r>
          </a:p>
          <a:p>
            <a:pPr lvl="1" eaLnBrk="1" hangingPunct="1"/>
            <a:r>
              <a:rPr lang="en-US" altLang="en-US" sz="2000"/>
              <a:t>The algorithms used for summarization</a:t>
            </a:r>
          </a:p>
          <a:p>
            <a:pPr lvl="1" eaLnBrk="1" hangingPunct="1"/>
            <a:r>
              <a:rPr lang="en-US" altLang="en-US" sz="2000"/>
              <a:t>The mapping from operational environment to the data warehouse</a:t>
            </a:r>
          </a:p>
          <a:p>
            <a:pPr lvl="1" eaLnBrk="1" hangingPunct="1"/>
            <a:r>
              <a:rPr lang="en-US" altLang="en-US" sz="2000"/>
              <a:t>Data related to system performance</a:t>
            </a:r>
          </a:p>
          <a:p>
            <a:pPr lvl="1" eaLnBrk="1" hangingPunct="1"/>
            <a:r>
              <a:rPr lang="en-US" altLang="en-US" sz="2000"/>
              <a:t>Business data</a:t>
            </a:r>
          </a:p>
          <a:p>
            <a:pPr lvl="2" eaLnBrk="1" hangingPunct="1"/>
            <a:r>
              <a:rPr lang="en-US" altLang="en-US" sz="1800"/>
              <a:t>business terms and definitions, ownership of data, charging policies</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DD2815DB-4A4F-F840-06AB-2DB47AE5F0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663C24-49E4-1B4D-A2BB-8A785F299241}" type="slidenum">
              <a:rPr lang="en-US" altLang="en-US" sz="1200"/>
              <a:pPr/>
              <a:t>44</a:t>
            </a:fld>
            <a:endParaRPr lang="en-US" altLang="en-US" sz="1200"/>
          </a:p>
        </p:txBody>
      </p:sp>
      <p:sp>
        <p:nvSpPr>
          <p:cNvPr id="47106" name="Rectangle 2">
            <a:extLst>
              <a:ext uri="{FF2B5EF4-FFF2-40B4-BE49-F238E27FC236}">
                <a16:creationId xmlns:a16="http://schemas.microsoft.com/office/drawing/2014/main" id="{10955602-01FE-7458-8295-228FD50040D6}"/>
              </a:ext>
            </a:extLst>
          </p:cNvPr>
          <p:cNvSpPr>
            <a:spLocks noGrp="1" noChangeArrowheads="1"/>
          </p:cNvSpPr>
          <p:nvPr>
            <p:ph type="title"/>
          </p:nvPr>
        </p:nvSpPr>
        <p:spPr/>
        <p:txBody>
          <a:bodyPr/>
          <a:lstStyle/>
          <a:p>
            <a:pPr eaLnBrk="1" hangingPunct="1"/>
            <a:r>
              <a:rPr lang="en-US" altLang="en-US" sz="3200"/>
              <a:t>Data Warehouse Back-End Tools and Utilities</a:t>
            </a:r>
            <a:endParaRPr lang="en-US" altLang="en-US"/>
          </a:p>
        </p:txBody>
      </p:sp>
      <p:sp>
        <p:nvSpPr>
          <p:cNvPr id="47107" name="Rectangle 3">
            <a:extLst>
              <a:ext uri="{FF2B5EF4-FFF2-40B4-BE49-F238E27FC236}">
                <a16:creationId xmlns:a16="http://schemas.microsoft.com/office/drawing/2014/main" id="{74A09170-5A55-DCE9-3C15-23F67756C36B}"/>
              </a:ext>
            </a:extLst>
          </p:cNvPr>
          <p:cNvSpPr>
            <a:spLocks noGrp="1" noChangeArrowheads="1"/>
          </p:cNvSpPr>
          <p:nvPr>
            <p:ph type="body" idx="1"/>
          </p:nvPr>
        </p:nvSpPr>
        <p:spPr>
          <a:xfrm>
            <a:off x="304800" y="1562100"/>
            <a:ext cx="8401050" cy="4572000"/>
          </a:xfrm>
        </p:spPr>
        <p:txBody>
          <a:bodyPr/>
          <a:lstStyle/>
          <a:p>
            <a:pPr eaLnBrk="1" hangingPunct="1">
              <a:lnSpc>
                <a:spcPct val="80000"/>
              </a:lnSpc>
            </a:pPr>
            <a:r>
              <a:rPr lang="en-US" altLang="en-US" sz="2000"/>
              <a:t>Data extraction:</a:t>
            </a:r>
          </a:p>
          <a:p>
            <a:pPr lvl="1" eaLnBrk="1" hangingPunct="1">
              <a:lnSpc>
                <a:spcPct val="80000"/>
              </a:lnSpc>
            </a:pPr>
            <a:r>
              <a:rPr lang="en-US" altLang="en-US" sz="2400"/>
              <a:t>get data from multiple, heterogeneous, and external sources</a:t>
            </a:r>
          </a:p>
          <a:p>
            <a:pPr eaLnBrk="1" hangingPunct="1">
              <a:lnSpc>
                <a:spcPct val="80000"/>
              </a:lnSpc>
            </a:pPr>
            <a:r>
              <a:rPr lang="en-US" altLang="en-US" sz="2000"/>
              <a:t>Data cleaning:</a:t>
            </a:r>
          </a:p>
          <a:p>
            <a:pPr lvl="1" eaLnBrk="1" hangingPunct="1">
              <a:lnSpc>
                <a:spcPct val="80000"/>
              </a:lnSpc>
            </a:pPr>
            <a:r>
              <a:rPr lang="en-US" altLang="en-US" sz="2400"/>
              <a:t>detect errors in the data and rectify them when possible</a:t>
            </a:r>
          </a:p>
          <a:p>
            <a:pPr eaLnBrk="1" hangingPunct="1">
              <a:lnSpc>
                <a:spcPct val="80000"/>
              </a:lnSpc>
            </a:pPr>
            <a:r>
              <a:rPr lang="en-US" altLang="en-US" sz="2000"/>
              <a:t>Data transformation:</a:t>
            </a:r>
          </a:p>
          <a:p>
            <a:pPr lvl="1" eaLnBrk="1" hangingPunct="1">
              <a:lnSpc>
                <a:spcPct val="80000"/>
              </a:lnSpc>
            </a:pPr>
            <a:r>
              <a:rPr lang="en-US" altLang="en-US" sz="2400"/>
              <a:t>convert data from legacy or host format to warehouse format</a:t>
            </a:r>
          </a:p>
          <a:p>
            <a:pPr eaLnBrk="1" hangingPunct="1">
              <a:lnSpc>
                <a:spcPct val="80000"/>
              </a:lnSpc>
            </a:pPr>
            <a:r>
              <a:rPr lang="en-US" altLang="en-US" sz="2000"/>
              <a:t>Load:</a:t>
            </a:r>
          </a:p>
          <a:p>
            <a:pPr lvl="1" eaLnBrk="1" hangingPunct="1">
              <a:lnSpc>
                <a:spcPct val="80000"/>
              </a:lnSpc>
            </a:pPr>
            <a:r>
              <a:rPr lang="en-US" altLang="en-US" sz="2400"/>
              <a:t>sort, summarize, consolidate, compute views, check integrity, and build indicies and partitions</a:t>
            </a:r>
          </a:p>
          <a:p>
            <a:pPr eaLnBrk="1" hangingPunct="1">
              <a:lnSpc>
                <a:spcPct val="80000"/>
              </a:lnSpc>
            </a:pPr>
            <a:r>
              <a:rPr lang="en-US" altLang="en-US" sz="2000"/>
              <a:t>Refresh</a:t>
            </a:r>
          </a:p>
          <a:p>
            <a:pPr lvl="1" eaLnBrk="1" hangingPunct="1">
              <a:lnSpc>
                <a:spcPct val="80000"/>
              </a:lnSpc>
            </a:pPr>
            <a:r>
              <a:rPr lang="en-US" altLang="en-US" sz="2400"/>
              <a:t>propagate the updates from the data sources to the warehouse</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5E041479-4C5D-A75F-F1E2-5B9FC55719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3018CDC-3D88-9949-A6EB-5908BB599BC3}" type="slidenum">
              <a:rPr lang="en-US" altLang="en-US" sz="1200"/>
              <a:pPr/>
              <a:t>45</a:t>
            </a:fld>
            <a:endParaRPr lang="en-US" altLang="en-US" sz="1200"/>
          </a:p>
        </p:txBody>
      </p:sp>
      <p:sp>
        <p:nvSpPr>
          <p:cNvPr id="48130" name="Rectangle 2">
            <a:extLst>
              <a:ext uri="{FF2B5EF4-FFF2-40B4-BE49-F238E27FC236}">
                <a16:creationId xmlns:a16="http://schemas.microsoft.com/office/drawing/2014/main" id="{927AB3C1-5B20-0A6E-BE1F-532ACBCE9DE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8131" name="Rectangle 3">
            <a:extLst>
              <a:ext uri="{FF2B5EF4-FFF2-40B4-BE49-F238E27FC236}">
                <a16:creationId xmlns:a16="http://schemas.microsoft.com/office/drawing/2014/main" id="{B3EC0A44-CA04-442F-7343-3BC44D49915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solidFill>
                  <a:schemeClr val="hlink"/>
                </a:solidFill>
              </a:rPr>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A8EB9C23-7FE9-D4FC-3F3B-3493DC106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F305826-0B4F-1548-82D1-D36BD85DE92E}" type="slidenum">
              <a:rPr lang="en-US" altLang="en-US" sz="1200"/>
              <a:pPr/>
              <a:t>46</a:t>
            </a:fld>
            <a:endParaRPr lang="en-US" altLang="en-US" sz="1200"/>
          </a:p>
        </p:txBody>
      </p:sp>
      <p:sp>
        <p:nvSpPr>
          <p:cNvPr id="49154" name="Rectangle 2050">
            <a:extLst>
              <a:ext uri="{FF2B5EF4-FFF2-40B4-BE49-F238E27FC236}">
                <a16:creationId xmlns:a16="http://schemas.microsoft.com/office/drawing/2014/main" id="{03A16426-1EB5-1BD6-B836-3BC5A17FCC9C}"/>
              </a:ext>
            </a:extLst>
          </p:cNvPr>
          <p:cNvSpPr>
            <a:spLocks noGrp="1" noChangeArrowheads="1"/>
          </p:cNvSpPr>
          <p:nvPr>
            <p:ph type="title"/>
          </p:nvPr>
        </p:nvSpPr>
        <p:spPr>
          <a:xfrm>
            <a:off x="1371600" y="228600"/>
            <a:ext cx="7391400" cy="990600"/>
          </a:xfrm>
          <a:noFill/>
        </p:spPr>
        <p:txBody>
          <a:bodyPr lIns="92075" tIns="46038" rIns="92075" bIns="46038"/>
          <a:lstStyle/>
          <a:p>
            <a:pPr eaLnBrk="1" hangingPunct="1"/>
            <a:r>
              <a:rPr lang="en-US" altLang="en-US" sz="3200"/>
              <a:t>Discovery-Driven Exploration of Data Cubes</a:t>
            </a:r>
          </a:p>
        </p:txBody>
      </p:sp>
      <p:sp>
        <p:nvSpPr>
          <p:cNvPr id="49155" name="Rectangle 2051">
            <a:extLst>
              <a:ext uri="{FF2B5EF4-FFF2-40B4-BE49-F238E27FC236}">
                <a16:creationId xmlns:a16="http://schemas.microsoft.com/office/drawing/2014/main" id="{AEA0F4B8-B29A-6E44-CF08-1621796BF41B}"/>
              </a:ext>
            </a:extLst>
          </p:cNvPr>
          <p:cNvSpPr>
            <a:spLocks noGrp="1" noChangeArrowheads="1"/>
          </p:cNvSpPr>
          <p:nvPr>
            <p:ph type="body" idx="1"/>
          </p:nvPr>
        </p:nvSpPr>
        <p:spPr>
          <a:xfrm>
            <a:off x="457200" y="1676400"/>
            <a:ext cx="8229600" cy="4800600"/>
          </a:xfrm>
          <a:noFill/>
        </p:spPr>
        <p:txBody>
          <a:bodyPr lIns="92075" tIns="46038" rIns="92075" bIns="46038"/>
          <a:lstStyle/>
          <a:p>
            <a:pPr eaLnBrk="1" hangingPunct="1">
              <a:lnSpc>
                <a:spcPct val="130000"/>
              </a:lnSpc>
            </a:pPr>
            <a:r>
              <a:rPr lang="en-US" altLang="en-US" sz="2000"/>
              <a:t>Hypothesis-driven: exploration by user, huge search space</a:t>
            </a:r>
          </a:p>
          <a:p>
            <a:pPr eaLnBrk="1" hangingPunct="1">
              <a:lnSpc>
                <a:spcPct val="130000"/>
              </a:lnSpc>
            </a:pPr>
            <a:r>
              <a:rPr lang="en-US" altLang="en-US" sz="2000"/>
              <a:t>Discovery-driven (Sarawagi et al.’98)</a:t>
            </a:r>
          </a:p>
          <a:p>
            <a:pPr lvl="1" eaLnBrk="1" hangingPunct="1">
              <a:lnSpc>
                <a:spcPct val="130000"/>
              </a:lnSpc>
            </a:pPr>
            <a:r>
              <a:rPr lang="en-US" altLang="en-US" sz="2000"/>
              <a:t>pre-compute measures indicating exceptions, guide user in the data analysis, at all levels of aggregation</a:t>
            </a:r>
          </a:p>
          <a:p>
            <a:pPr lvl="1" eaLnBrk="1" hangingPunct="1">
              <a:lnSpc>
                <a:spcPct val="130000"/>
              </a:lnSpc>
            </a:pPr>
            <a:r>
              <a:rPr lang="en-US" altLang="en-US" sz="2000"/>
              <a:t>Exception: significantly different from the value anticipated, based on a statistical model</a:t>
            </a:r>
          </a:p>
          <a:p>
            <a:pPr lvl="1" eaLnBrk="1" hangingPunct="1">
              <a:lnSpc>
                <a:spcPct val="130000"/>
              </a:lnSpc>
            </a:pPr>
            <a:r>
              <a:rPr lang="en-US" altLang="en-US" sz="2000"/>
              <a:t>Visual cues such as background color are used to reflect the degree of exception of each cell</a:t>
            </a:r>
          </a:p>
          <a:p>
            <a:pPr lvl="1" eaLnBrk="1" hangingPunct="1">
              <a:lnSpc>
                <a:spcPct val="130000"/>
              </a:lnSpc>
            </a:pPr>
            <a:r>
              <a:rPr lang="en-US" altLang="en-US" sz="2000"/>
              <a:t>Computation of exception indicator (modeling fitting and computing SelfExp, InExp, and PathExp values) can be overlapped with cube construction</a:t>
            </a:r>
          </a:p>
          <a:p>
            <a:pPr eaLnBrk="1" hangingPunct="1">
              <a:lnSpc>
                <a:spcPct val="110000"/>
              </a:lnSpc>
            </a:pPr>
            <a:endParaRPr lang="en-US" altLang="en-US" sz="2000"/>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C02BAE9B-791F-A081-40F8-BB2FA56B0C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B37C5AC-4548-BC43-9FD0-762E2D5AA047}" type="slidenum">
              <a:rPr lang="en-US" altLang="en-US" sz="1200"/>
              <a:pPr/>
              <a:t>47</a:t>
            </a:fld>
            <a:endParaRPr lang="en-US" altLang="en-US" sz="1200"/>
          </a:p>
        </p:txBody>
      </p:sp>
      <p:sp>
        <p:nvSpPr>
          <p:cNvPr id="50178" name="Rectangle 1026">
            <a:extLst>
              <a:ext uri="{FF2B5EF4-FFF2-40B4-BE49-F238E27FC236}">
                <a16:creationId xmlns:a16="http://schemas.microsoft.com/office/drawing/2014/main" id="{25EDDAE7-9D47-5FD4-A56C-925D13967793}"/>
              </a:ext>
            </a:extLst>
          </p:cNvPr>
          <p:cNvSpPr>
            <a:spLocks noGrp="1" noChangeArrowheads="1"/>
          </p:cNvSpPr>
          <p:nvPr>
            <p:ph type="title"/>
          </p:nvPr>
        </p:nvSpPr>
        <p:spPr>
          <a:xfrm>
            <a:off x="1219200" y="381000"/>
            <a:ext cx="7391400" cy="533400"/>
          </a:xfrm>
          <a:noFill/>
        </p:spPr>
        <p:txBody>
          <a:bodyPr lIns="92075" tIns="46038" rIns="92075" bIns="46038"/>
          <a:lstStyle/>
          <a:p>
            <a:pPr eaLnBrk="1" hangingPunct="1"/>
            <a:r>
              <a:rPr lang="en-US" altLang="en-US" sz="3200"/>
              <a:t>Examples: Discovery-Driven Data Cubes</a:t>
            </a:r>
          </a:p>
        </p:txBody>
      </p:sp>
      <p:pic>
        <p:nvPicPr>
          <p:cNvPr id="50179" name="Picture 1028">
            <a:extLst>
              <a:ext uri="{FF2B5EF4-FFF2-40B4-BE49-F238E27FC236}">
                <a16:creationId xmlns:a16="http://schemas.microsoft.com/office/drawing/2014/main" id="{CF46E11F-C8C9-AF6E-01C1-5F6E27A8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620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1029">
            <a:extLst>
              <a:ext uri="{FF2B5EF4-FFF2-40B4-BE49-F238E27FC236}">
                <a16:creationId xmlns:a16="http://schemas.microsoft.com/office/drawing/2014/main" id="{9F2687A9-5268-A5A8-74D7-4189CF891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8400"/>
            <a:ext cx="7867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030">
            <a:extLst>
              <a:ext uri="{FF2B5EF4-FFF2-40B4-BE49-F238E27FC236}">
                <a16:creationId xmlns:a16="http://schemas.microsoft.com/office/drawing/2014/main" id="{E4772F14-914A-EB3D-EBA1-2BB7BE1E6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0"/>
            <a:ext cx="85375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0497BC86-6F33-DC6A-17E9-232F79822E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1F5B5EE-FD39-3F4F-B542-652B28808DA3}" type="slidenum">
              <a:rPr lang="en-US" altLang="en-US" sz="1200"/>
              <a:pPr/>
              <a:t>48</a:t>
            </a:fld>
            <a:endParaRPr lang="en-US" altLang="en-US" sz="1200"/>
          </a:p>
        </p:txBody>
      </p:sp>
      <p:sp>
        <p:nvSpPr>
          <p:cNvPr id="51202" name="Rectangle 2">
            <a:extLst>
              <a:ext uri="{FF2B5EF4-FFF2-40B4-BE49-F238E27FC236}">
                <a16:creationId xmlns:a16="http://schemas.microsoft.com/office/drawing/2014/main" id="{DFFAEE9A-4CD5-0E0E-E8C9-39445A8DDC46}"/>
              </a:ext>
            </a:extLst>
          </p:cNvPr>
          <p:cNvSpPr>
            <a:spLocks noGrp="1" noChangeArrowheads="1"/>
          </p:cNvSpPr>
          <p:nvPr>
            <p:ph type="title"/>
          </p:nvPr>
        </p:nvSpPr>
        <p:spPr>
          <a:xfrm>
            <a:off x="1143000" y="228600"/>
            <a:ext cx="7696200" cy="914400"/>
          </a:xfrm>
          <a:noFill/>
        </p:spPr>
        <p:txBody>
          <a:bodyPr lIns="92075" tIns="46038" rIns="92075" bIns="46038"/>
          <a:lstStyle/>
          <a:p>
            <a:pPr eaLnBrk="1" hangingPunct="1"/>
            <a:r>
              <a:rPr lang="en-US" altLang="en-US" sz="3200"/>
              <a:t>Complex Aggregation at Multiple Granularities: Multi-Feature Cubes</a:t>
            </a:r>
          </a:p>
        </p:txBody>
      </p:sp>
      <p:sp>
        <p:nvSpPr>
          <p:cNvPr id="51203" name="Rectangle 3">
            <a:extLst>
              <a:ext uri="{FF2B5EF4-FFF2-40B4-BE49-F238E27FC236}">
                <a16:creationId xmlns:a16="http://schemas.microsoft.com/office/drawing/2014/main" id="{09848A94-8C04-209D-143F-209E94D00839}"/>
              </a:ext>
            </a:extLst>
          </p:cNvPr>
          <p:cNvSpPr>
            <a:spLocks noGrp="1" noChangeArrowheads="1"/>
          </p:cNvSpPr>
          <p:nvPr>
            <p:ph type="body" idx="1"/>
          </p:nvPr>
        </p:nvSpPr>
        <p:spPr>
          <a:xfrm>
            <a:off x="381000" y="1600200"/>
            <a:ext cx="8305800" cy="4953000"/>
          </a:xfrm>
          <a:noFill/>
        </p:spPr>
        <p:txBody>
          <a:bodyPr lIns="92075" tIns="46038" rIns="92075" bIns="46038"/>
          <a:lstStyle/>
          <a:p>
            <a:pPr eaLnBrk="1" hangingPunct="1">
              <a:lnSpc>
                <a:spcPct val="110000"/>
              </a:lnSpc>
            </a:pPr>
            <a:r>
              <a:rPr lang="en-US" altLang="en-US" sz="2000"/>
              <a:t>Multi-feature cubes (Ross, et al. 1998): Compute complex queries involving multiple dependent aggregates at multiple granularities</a:t>
            </a:r>
          </a:p>
          <a:p>
            <a:pPr eaLnBrk="1" hangingPunct="1">
              <a:lnSpc>
                <a:spcPct val="110000"/>
              </a:lnSpc>
            </a:pPr>
            <a:r>
              <a:rPr lang="en-US" altLang="en-US" sz="2000"/>
              <a:t>Ex. Grouping by all subsets of {item, region, month}, find the maximum price in 1997 for each group, and the total sales among all maximum price tuples</a:t>
            </a:r>
          </a:p>
          <a:p>
            <a:pPr lvl="2" eaLnBrk="1" hangingPunct="1">
              <a:lnSpc>
                <a:spcPct val="110000"/>
              </a:lnSpc>
              <a:buFont typeface="Wingdings" pitchFamily="2" charset="2"/>
              <a:buNone/>
            </a:pPr>
            <a:r>
              <a:rPr lang="en-US" altLang="en-US" sz="2000">
                <a:solidFill>
                  <a:schemeClr val="hlink"/>
                </a:solidFill>
              </a:rPr>
              <a:t>select</a:t>
            </a:r>
            <a:r>
              <a:rPr lang="en-US" altLang="en-US" sz="2000"/>
              <a:t> item, region, month, max(price), sum(R.sales)</a:t>
            </a:r>
          </a:p>
          <a:p>
            <a:pPr lvl="2" eaLnBrk="1" hangingPunct="1">
              <a:lnSpc>
                <a:spcPct val="110000"/>
              </a:lnSpc>
              <a:buFont typeface="Wingdings" pitchFamily="2" charset="2"/>
              <a:buNone/>
            </a:pPr>
            <a:r>
              <a:rPr lang="en-US" altLang="en-US" sz="2000">
                <a:solidFill>
                  <a:schemeClr val="hlink"/>
                </a:solidFill>
              </a:rPr>
              <a:t>from </a:t>
            </a:r>
            <a:r>
              <a:rPr lang="en-US" altLang="en-US" sz="2000"/>
              <a:t>purchases</a:t>
            </a:r>
          </a:p>
          <a:p>
            <a:pPr lvl="2" eaLnBrk="1" hangingPunct="1">
              <a:lnSpc>
                <a:spcPct val="110000"/>
              </a:lnSpc>
              <a:buFont typeface="Wingdings" pitchFamily="2" charset="2"/>
              <a:buNone/>
            </a:pPr>
            <a:r>
              <a:rPr lang="en-US" altLang="en-US" sz="2000">
                <a:solidFill>
                  <a:schemeClr val="hlink"/>
                </a:solidFill>
              </a:rPr>
              <a:t>where</a:t>
            </a:r>
            <a:r>
              <a:rPr lang="en-US" altLang="en-US" sz="2000"/>
              <a:t> year = 1997</a:t>
            </a:r>
          </a:p>
          <a:p>
            <a:pPr lvl="2" eaLnBrk="1" hangingPunct="1">
              <a:lnSpc>
                <a:spcPct val="110000"/>
              </a:lnSpc>
              <a:buFont typeface="Wingdings" pitchFamily="2" charset="2"/>
              <a:buNone/>
            </a:pPr>
            <a:r>
              <a:rPr lang="en-US" altLang="en-US" sz="2000">
                <a:solidFill>
                  <a:schemeClr val="hlink"/>
                </a:solidFill>
              </a:rPr>
              <a:t>cube by</a:t>
            </a:r>
            <a:r>
              <a:rPr lang="en-US" altLang="en-US" sz="2000"/>
              <a:t> item, region, month: R</a:t>
            </a:r>
          </a:p>
          <a:p>
            <a:pPr lvl="2" eaLnBrk="1" hangingPunct="1">
              <a:lnSpc>
                <a:spcPct val="110000"/>
              </a:lnSpc>
              <a:buFont typeface="Wingdings" pitchFamily="2" charset="2"/>
              <a:buNone/>
            </a:pPr>
            <a:r>
              <a:rPr lang="en-US" altLang="en-US" sz="2000">
                <a:solidFill>
                  <a:schemeClr val="hlink"/>
                </a:solidFill>
              </a:rPr>
              <a:t>such that</a:t>
            </a:r>
            <a:r>
              <a:rPr lang="en-US" altLang="en-US" sz="2000"/>
              <a:t> R.price = max(price)</a:t>
            </a:r>
          </a:p>
          <a:p>
            <a:pPr eaLnBrk="1" hangingPunct="1">
              <a:lnSpc>
                <a:spcPct val="110000"/>
              </a:lnSpc>
            </a:pPr>
            <a:r>
              <a:rPr lang="en-US" altLang="en-US" sz="2000"/>
              <a:t>Continuing the last example, among the max price tuples, find the  min and max shelf life, and find the fraction of the total sales due to tuple that have min shelf life within the set of all max price tuples</a:t>
            </a:r>
            <a:endParaRPr lang="en-US" altLang="en-US" sz="2400"/>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7F8FC825-09A4-68B1-45A2-AFF25DF95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018375-C7EB-1E40-A0E4-39763DE3AF12}" type="slidenum">
              <a:rPr lang="en-US" altLang="en-US" sz="1200"/>
              <a:pPr/>
              <a:t>49</a:t>
            </a:fld>
            <a:endParaRPr lang="en-US" altLang="en-US" sz="1200"/>
          </a:p>
        </p:txBody>
      </p:sp>
      <p:sp>
        <p:nvSpPr>
          <p:cNvPr id="52226" name="Rectangle 2">
            <a:extLst>
              <a:ext uri="{FF2B5EF4-FFF2-40B4-BE49-F238E27FC236}">
                <a16:creationId xmlns:a16="http://schemas.microsoft.com/office/drawing/2014/main" id="{077CE2B5-F3DE-4DD8-2C1D-3CA1FE610347}"/>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2227" name="Rectangle 3">
            <a:extLst>
              <a:ext uri="{FF2B5EF4-FFF2-40B4-BE49-F238E27FC236}">
                <a16:creationId xmlns:a16="http://schemas.microsoft.com/office/drawing/2014/main" id="{89466B35-D728-CAD0-2292-9BC167641DF8}"/>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solidFill>
                  <a:schemeClr val="hlink"/>
                </a:solidFill>
              </a:rPr>
              <a:t>From data warehousing to data mining</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5</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xfrm>
            <a:off x="1143000" y="228600"/>
            <a:ext cx="7793038" cy="1066800"/>
          </a:xfrm>
          <a:noFill/>
        </p:spPr>
        <p:txBody>
          <a:bodyPr lIns="92075" tIns="46038" rIns="92075" bIns="46038"/>
          <a:lstStyle/>
          <a:p>
            <a:pPr eaLnBrk="1" hangingPunct="1"/>
            <a:r>
              <a:rPr lang="en-US" altLang="en-US" dirty="0"/>
              <a:t>Data Warehouse —</a:t>
            </a:r>
            <a:br>
              <a:rPr lang="en-US" altLang="en-US" dirty="0"/>
            </a:br>
            <a:r>
              <a:rPr lang="en-US" altLang="en-US" dirty="0"/>
              <a:t>1. Subject-Oriented</a:t>
            </a:r>
            <a:endParaRPr lang="en-US" altLang="en-US" sz="3200" dirty="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eaLnBrk="1" hangingPunct="1">
              <a:lnSpc>
                <a:spcPct val="130000"/>
              </a:lnSpc>
            </a:pPr>
            <a:r>
              <a:rPr lang="en-US" altLang="en-US" sz="2400" dirty="0">
                <a:highlight>
                  <a:srgbClr val="00FF00"/>
                </a:highlight>
              </a:rPr>
              <a:t>Organized around major subjects</a:t>
            </a:r>
            <a:r>
              <a:rPr lang="en-US" altLang="en-US" sz="2400" dirty="0"/>
              <a:t>, such as </a:t>
            </a:r>
          </a:p>
          <a:p>
            <a:pPr marL="0" indent="0" eaLnBrk="1" hangingPunct="1">
              <a:lnSpc>
                <a:spcPct val="130000"/>
              </a:lnSpc>
              <a:buNone/>
            </a:pPr>
            <a:r>
              <a:rPr lang="en-US" altLang="en-US" sz="2400" dirty="0">
                <a:solidFill>
                  <a:schemeClr val="hlink"/>
                </a:solidFill>
              </a:rPr>
              <a:t>	customer, product, sales, dates, …</a:t>
            </a:r>
            <a:endParaRPr lang="en-US" altLang="en-US" sz="2400" dirty="0"/>
          </a:p>
          <a:p>
            <a:pPr eaLnBrk="1" hangingPunct="1">
              <a:lnSpc>
                <a:spcPct val="130000"/>
              </a:lnSpc>
            </a:pPr>
            <a:r>
              <a:rPr lang="en-US" altLang="en-US" sz="2400" dirty="0">
                <a:highlight>
                  <a:srgbClr val="00FF00"/>
                </a:highlight>
              </a:rPr>
              <a:t>Focusing on the modeling and analysis of data for decision makers</a:t>
            </a:r>
            <a:r>
              <a:rPr lang="en-US" altLang="en-US" sz="2400" dirty="0"/>
              <a:t>, not on daily operations or transaction processing.</a:t>
            </a:r>
          </a:p>
          <a:p>
            <a:pPr eaLnBrk="1" hangingPunct="1">
              <a:lnSpc>
                <a:spcPct val="130000"/>
              </a:lnSpc>
            </a:pPr>
            <a:r>
              <a:rPr lang="en-US" altLang="en-US" sz="2400" dirty="0"/>
              <a:t>Provide </a:t>
            </a:r>
            <a:r>
              <a:rPr lang="en-US" altLang="en-US" sz="2400" dirty="0">
                <a:solidFill>
                  <a:schemeClr val="hlink"/>
                </a:solidFill>
              </a:rPr>
              <a:t>a simple and concise</a:t>
            </a:r>
            <a:r>
              <a:rPr lang="en-US" altLang="en-US" sz="2400" dirty="0"/>
              <a:t> view around particular subject issues by </a:t>
            </a:r>
            <a:r>
              <a:rPr lang="en-US" altLang="en-US" sz="2400" dirty="0">
                <a:solidFill>
                  <a:schemeClr val="hlink"/>
                </a:solidFill>
              </a:rPr>
              <a:t>excluding data that are not useful in the decision support process</a:t>
            </a:r>
            <a:r>
              <a:rPr lang="en-US" altLang="en-US" sz="2400" dirty="0"/>
              <a:t>.</a:t>
            </a:r>
          </a:p>
        </p:txBody>
      </p:sp>
    </p:spTree>
    <p:extLst>
      <p:ext uri="{BB962C8B-B14F-4D97-AF65-F5344CB8AC3E}">
        <p14:creationId xmlns:p14="http://schemas.microsoft.com/office/powerpoint/2010/main" val="3905650888"/>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B5698A20-D163-E0B2-A5BF-BB8D9CB32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AD5171-FD28-604E-9145-DDD0598C2321}" type="slidenum">
              <a:rPr lang="en-US" altLang="en-US" sz="1200"/>
              <a:pPr/>
              <a:t>50</a:t>
            </a:fld>
            <a:endParaRPr lang="en-US" altLang="en-US" sz="1200"/>
          </a:p>
        </p:txBody>
      </p:sp>
      <p:sp>
        <p:nvSpPr>
          <p:cNvPr id="53250" name="Rectangle 2">
            <a:extLst>
              <a:ext uri="{FF2B5EF4-FFF2-40B4-BE49-F238E27FC236}">
                <a16:creationId xmlns:a16="http://schemas.microsoft.com/office/drawing/2014/main" id="{8D02312A-4AA4-F36A-7067-8B5C209A705E}"/>
              </a:ext>
            </a:extLst>
          </p:cNvPr>
          <p:cNvSpPr>
            <a:spLocks noGrp="1" noChangeArrowheads="1"/>
          </p:cNvSpPr>
          <p:nvPr>
            <p:ph type="title"/>
          </p:nvPr>
        </p:nvSpPr>
        <p:spPr>
          <a:noFill/>
        </p:spPr>
        <p:txBody>
          <a:bodyPr lIns="92075" tIns="46038" rIns="92075" bIns="46038"/>
          <a:lstStyle/>
          <a:p>
            <a:pPr eaLnBrk="1" hangingPunct="1"/>
            <a:r>
              <a:rPr lang="en-US" altLang="en-US"/>
              <a:t>Data Warehouse Usage</a:t>
            </a:r>
          </a:p>
        </p:txBody>
      </p:sp>
      <p:sp>
        <p:nvSpPr>
          <p:cNvPr id="53251" name="Rectangle 3">
            <a:extLst>
              <a:ext uri="{FF2B5EF4-FFF2-40B4-BE49-F238E27FC236}">
                <a16:creationId xmlns:a16="http://schemas.microsoft.com/office/drawing/2014/main" id="{192B3A2E-5F14-0D85-AD1A-0937744FBE5D}"/>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2000"/>
              <a:t>Three kinds of data warehouse applications</a:t>
            </a:r>
          </a:p>
          <a:p>
            <a:pPr lvl="1" eaLnBrk="1" hangingPunct="1">
              <a:lnSpc>
                <a:spcPct val="110000"/>
              </a:lnSpc>
            </a:pPr>
            <a:r>
              <a:rPr lang="en-US" altLang="en-US" sz="2000">
                <a:solidFill>
                  <a:schemeClr val="hlink"/>
                </a:solidFill>
              </a:rPr>
              <a:t>Information processing</a:t>
            </a:r>
            <a:endParaRPr lang="en-US" altLang="en-US" sz="2400">
              <a:solidFill>
                <a:schemeClr val="hlink"/>
              </a:solidFill>
            </a:endParaRPr>
          </a:p>
          <a:p>
            <a:pPr lvl="2" eaLnBrk="1" hangingPunct="1">
              <a:lnSpc>
                <a:spcPct val="110000"/>
              </a:lnSpc>
            </a:pPr>
            <a:r>
              <a:rPr lang="en-US" altLang="en-US" sz="2000"/>
              <a:t>supports querying, basic statistical analysis, and reporting using crosstabs, tables, charts and graphs</a:t>
            </a:r>
          </a:p>
          <a:p>
            <a:pPr lvl="1" eaLnBrk="1" hangingPunct="1">
              <a:lnSpc>
                <a:spcPct val="110000"/>
              </a:lnSpc>
            </a:pPr>
            <a:r>
              <a:rPr lang="en-US" altLang="en-US" sz="2000">
                <a:solidFill>
                  <a:schemeClr val="hlink"/>
                </a:solidFill>
              </a:rPr>
              <a:t>Analytical processing</a:t>
            </a:r>
          </a:p>
          <a:p>
            <a:pPr lvl="2" eaLnBrk="1" hangingPunct="1">
              <a:lnSpc>
                <a:spcPct val="110000"/>
              </a:lnSpc>
            </a:pPr>
            <a:r>
              <a:rPr lang="en-US" altLang="en-US" sz="2000"/>
              <a:t>multidimensional analysis of data warehouse data</a:t>
            </a:r>
          </a:p>
          <a:p>
            <a:pPr lvl="2" eaLnBrk="1" hangingPunct="1">
              <a:lnSpc>
                <a:spcPct val="110000"/>
              </a:lnSpc>
            </a:pPr>
            <a:r>
              <a:rPr lang="en-US" altLang="en-US" sz="2000"/>
              <a:t>supports basic OLAP operations, slice-dice, drilling, pivoting</a:t>
            </a:r>
          </a:p>
          <a:p>
            <a:pPr lvl="1" eaLnBrk="1" hangingPunct="1">
              <a:lnSpc>
                <a:spcPct val="110000"/>
              </a:lnSpc>
            </a:pPr>
            <a:r>
              <a:rPr lang="en-US" altLang="en-US" sz="2000">
                <a:solidFill>
                  <a:schemeClr val="hlink"/>
                </a:solidFill>
              </a:rPr>
              <a:t>Data mining</a:t>
            </a:r>
          </a:p>
          <a:p>
            <a:pPr lvl="2" eaLnBrk="1" hangingPunct="1">
              <a:lnSpc>
                <a:spcPct val="110000"/>
              </a:lnSpc>
            </a:pPr>
            <a:r>
              <a:rPr lang="en-US" altLang="en-US" sz="2000"/>
              <a:t>knowledge discovery from hidden patterns </a:t>
            </a:r>
          </a:p>
          <a:p>
            <a:pPr lvl="2" eaLnBrk="1" hangingPunct="1">
              <a:lnSpc>
                <a:spcPct val="110000"/>
              </a:lnSpc>
            </a:pPr>
            <a:r>
              <a:rPr lang="en-US" altLang="en-US" sz="2000"/>
              <a:t>supports associations, constructing analytical models, performing classification and prediction, and presenting the mining results using visualization tools.</a:t>
            </a:r>
          </a:p>
          <a:p>
            <a:pPr eaLnBrk="1" hangingPunct="1">
              <a:lnSpc>
                <a:spcPct val="110000"/>
              </a:lnSpc>
            </a:pPr>
            <a:r>
              <a:rPr lang="en-US" altLang="en-US" sz="2000"/>
              <a:t>Differences among the three tasks</a:t>
            </a: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CBBC97B4-227C-F0D2-7AB6-62CB1E866B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C7DB1912-FB3D-A540-851D-54C9AB6FB93D}" type="slidenum">
              <a:rPr lang="en-US" altLang="en-US" sz="1200"/>
              <a:pPr/>
              <a:t>51</a:t>
            </a:fld>
            <a:endParaRPr lang="en-US" altLang="en-US" sz="1200"/>
          </a:p>
        </p:txBody>
      </p:sp>
      <p:sp>
        <p:nvSpPr>
          <p:cNvPr id="54274" name="Rectangle 2">
            <a:extLst>
              <a:ext uri="{FF2B5EF4-FFF2-40B4-BE49-F238E27FC236}">
                <a16:creationId xmlns:a16="http://schemas.microsoft.com/office/drawing/2014/main" id="{D548FAF5-55EC-562A-C844-9AA0C33DD219}"/>
              </a:ext>
            </a:extLst>
          </p:cNvPr>
          <p:cNvSpPr>
            <a:spLocks noGrp="1" noChangeArrowheads="1"/>
          </p:cNvSpPr>
          <p:nvPr>
            <p:ph type="title"/>
          </p:nvPr>
        </p:nvSpPr>
        <p:spPr>
          <a:xfrm>
            <a:off x="1295400" y="304800"/>
            <a:ext cx="6705600" cy="935038"/>
          </a:xfrm>
        </p:spPr>
        <p:txBody>
          <a:bodyPr/>
          <a:lstStyle/>
          <a:p>
            <a:pPr eaLnBrk="1" hangingPunct="1"/>
            <a:r>
              <a:rPr lang="en-US" altLang="en-US" sz="3200"/>
              <a:t>From Online Analytical Processing to Online Analytical Mining (OLAM)</a:t>
            </a:r>
            <a:endParaRPr lang="en-US" altLang="en-US"/>
          </a:p>
        </p:txBody>
      </p:sp>
      <p:sp>
        <p:nvSpPr>
          <p:cNvPr id="54275" name="Rectangle 3">
            <a:extLst>
              <a:ext uri="{FF2B5EF4-FFF2-40B4-BE49-F238E27FC236}">
                <a16:creationId xmlns:a16="http://schemas.microsoft.com/office/drawing/2014/main" id="{F23A4814-9362-07C1-E1E3-71656C03F845}"/>
              </a:ext>
            </a:extLst>
          </p:cNvPr>
          <p:cNvSpPr>
            <a:spLocks noGrp="1" noChangeArrowheads="1"/>
          </p:cNvSpPr>
          <p:nvPr>
            <p:ph type="body" idx="1"/>
          </p:nvPr>
        </p:nvSpPr>
        <p:spPr>
          <a:xfrm>
            <a:off x="685800" y="1676400"/>
            <a:ext cx="8077200" cy="4800600"/>
          </a:xfrm>
        </p:spPr>
        <p:txBody>
          <a:bodyPr/>
          <a:lstStyle/>
          <a:p>
            <a:pPr eaLnBrk="1" hangingPunct="1"/>
            <a:r>
              <a:rPr lang="en-US" altLang="en-US" sz="2400"/>
              <a:t>Why online analytical mining?</a:t>
            </a:r>
          </a:p>
          <a:p>
            <a:pPr lvl="1" eaLnBrk="1" hangingPunct="1"/>
            <a:r>
              <a:rPr lang="en-US" altLang="en-US" sz="2000"/>
              <a:t>High quality of data in data warehouses</a:t>
            </a:r>
          </a:p>
          <a:p>
            <a:pPr lvl="2" eaLnBrk="1" hangingPunct="1"/>
            <a:r>
              <a:rPr lang="en-US" altLang="en-US" sz="2000"/>
              <a:t>DW contains integrated, consistent, cleaned data</a:t>
            </a:r>
          </a:p>
          <a:p>
            <a:pPr lvl="1" eaLnBrk="1" hangingPunct="1"/>
            <a:r>
              <a:rPr lang="en-US" altLang="en-US" sz="2000"/>
              <a:t>Available information processing structure surrounding data warehouses</a:t>
            </a:r>
          </a:p>
          <a:p>
            <a:pPr lvl="2" eaLnBrk="1" hangingPunct="1"/>
            <a:r>
              <a:rPr lang="en-US" altLang="en-US" sz="2000"/>
              <a:t>ODBC, OLEDB, Web accessing, service facilities, reporting and OLAP tools</a:t>
            </a:r>
          </a:p>
          <a:p>
            <a:pPr lvl="1" eaLnBrk="1" hangingPunct="1"/>
            <a:r>
              <a:rPr lang="en-US" altLang="en-US" sz="2000"/>
              <a:t>OLAP-based exploratory data analysis</a:t>
            </a:r>
          </a:p>
          <a:p>
            <a:pPr lvl="2" eaLnBrk="1" hangingPunct="1"/>
            <a:r>
              <a:rPr lang="en-US" altLang="en-US" sz="2000"/>
              <a:t>mining with drilling, dicing, pivoting, etc.</a:t>
            </a:r>
          </a:p>
          <a:p>
            <a:pPr lvl="1" eaLnBrk="1" hangingPunct="1"/>
            <a:r>
              <a:rPr lang="en-US" altLang="en-US" sz="2000"/>
              <a:t>On-line selection of data mining functions</a:t>
            </a:r>
          </a:p>
          <a:p>
            <a:pPr lvl="2" eaLnBrk="1" hangingPunct="1"/>
            <a:r>
              <a:rPr lang="en-US" altLang="en-US" sz="2000"/>
              <a:t>integration and swapping of multiple mining functions, algorithms, and tasks.</a:t>
            </a:r>
          </a:p>
          <a:p>
            <a:pPr eaLnBrk="1" hangingPunct="1"/>
            <a:r>
              <a:rPr lang="en-US" altLang="en-US" sz="2400"/>
              <a:t>Architecture of OLAM</a:t>
            </a: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4141B5F0-25B8-EBB3-817C-56854F26B1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EBC5D99-FF96-364A-ABDE-BAF2B96FA16C}" type="slidenum">
              <a:rPr lang="en-US" altLang="en-US" sz="1200"/>
              <a:pPr/>
              <a:t>52</a:t>
            </a:fld>
            <a:endParaRPr lang="en-US" altLang="en-US" sz="1200"/>
          </a:p>
        </p:txBody>
      </p:sp>
      <p:sp>
        <p:nvSpPr>
          <p:cNvPr id="55298" name="Rectangle 2">
            <a:extLst>
              <a:ext uri="{FF2B5EF4-FFF2-40B4-BE49-F238E27FC236}">
                <a16:creationId xmlns:a16="http://schemas.microsoft.com/office/drawing/2014/main" id="{D5AC8591-CA41-09BF-6436-B25AFB3AC73B}"/>
              </a:ext>
            </a:extLst>
          </p:cNvPr>
          <p:cNvSpPr>
            <a:spLocks noGrp="1" noChangeArrowheads="1"/>
          </p:cNvSpPr>
          <p:nvPr>
            <p:ph type="title"/>
          </p:nvPr>
        </p:nvSpPr>
        <p:spPr>
          <a:xfrm>
            <a:off x="762000" y="228600"/>
            <a:ext cx="7467600" cy="533400"/>
          </a:xfrm>
          <a:noFill/>
        </p:spPr>
        <p:txBody>
          <a:bodyPr lIns="92075" tIns="46038" rIns="92075" bIns="46038" anchor="ctr"/>
          <a:lstStyle/>
          <a:p>
            <a:pPr algn="ctr" eaLnBrk="1" hangingPunct="1"/>
            <a:r>
              <a:rPr lang="en-US" altLang="en-US"/>
              <a:t>An OLAM Architecture</a:t>
            </a:r>
            <a:endParaRPr lang="en-US" altLang="en-US" sz="2800" b="1"/>
          </a:p>
        </p:txBody>
      </p:sp>
      <p:sp>
        <p:nvSpPr>
          <p:cNvPr id="55299" name="Oval 3">
            <a:extLst>
              <a:ext uri="{FF2B5EF4-FFF2-40B4-BE49-F238E27FC236}">
                <a16:creationId xmlns:a16="http://schemas.microsoft.com/office/drawing/2014/main" id="{70273912-413B-5854-5A45-8DA06AB6ECC1}"/>
              </a:ext>
            </a:extLst>
          </p:cNvPr>
          <p:cNvSpPr>
            <a:spLocks noChangeArrowheads="1"/>
          </p:cNvSpPr>
          <p:nvPr/>
        </p:nvSpPr>
        <p:spPr bwMode="auto">
          <a:xfrm>
            <a:off x="5715000" y="44958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0" name="Oval 4">
            <a:extLst>
              <a:ext uri="{FF2B5EF4-FFF2-40B4-BE49-F238E27FC236}">
                <a16:creationId xmlns:a16="http://schemas.microsoft.com/office/drawing/2014/main" id="{60AF8733-3FF5-8012-9BA7-9702A6305BFD}"/>
              </a:ext>
            </a:extLst>
          </p:cNvPr>
          <p:cNvSpPr>
            <a:spLocks noChangeArrowheads="1"/>
          </p:cNvSpPr>
          <p:nvPr/>
        </p:nvSpPr>
        <p:spPr bwMode="auto">
          <a:xfrm>
            <a:off x="5715000" y="41148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1" name="Rectangle 5">
            <a:extLst>
              <a:ext uri="{FF2B5EF4-FFF2-40B4-BE49-F238E27FC236}">
                <a16:creationId xmlns:a16="http://schemas.microsoft.com/office/drawing/2014/main" id="{952A7229-E5AF-95C4-1E20-636A32FF1D7A}"/>
              </a:ext>
            </a:extLst>
          </p:cNvPr>
          <p:cNvSpPr>
            <a:spLocks noChangeArrowheads="1"/>
          </p:cNvSpPr>
          <p:nvPr/>
        </p:nvSpPr>
        <p:spPr bwMode="auto">
          <a:xfrm>
            <a:off x="5715000" y="41910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2" name="Rectangle 6">
            <a:extLst>
              <a:ext uri="{FF2B5EF4-FFF2-40B4-BE49-F238E27FC236}">
                <a16:creationId xmlns:a16="http://schemas.microsoft.com/office/drawing/2014/main" id="{223CAD95-F92C-6058-C35C-3D7857789280}"/>
              </a:ext>
            </a:extLst>
          </p:cNvPr>
          <p:cNvSpPr>
            <a:spLocks noChangeArrowheads="1"/>
          </p:cNvSpPr>
          <p:nvPr/>
        </p:nvSpPr>
        <p:spPr bwMode="auto">
          <a:xfrm>
            <a:off x="3352800" y="3886200"/>
            <a:ext cx="1143000" cy="1066800"/>
          </a:xfrm>
          <a:prstGeom prst="rect">
            <a:avLst/>
          </a:prstGeom>
          <a:solidFill>
            <a:srgbClr val="00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3" name="Rectangle 7">
            <a:extLst>
              <a:ext uri="{FF2B5EF4-FFF2-40B4-BE49-F238E27FC236}">
                <a16:creationId xmlns:a16="http://schemas.microsoft.com/office/drawing/2014/main" id="{E20E12D0-7D8F-8757-A309-EC92C75100A6}"/>
              </a:ext>
            </a:extLst>
          </p:cNvPr>
          <p:cNvSpPr>
            <a:spLocks noChangeArrowheads="1"/>
          </p:cNvSpPr>
          <p:nvPr/>
        </p:nvSpPr>
        <p:spPr bwMode="auto">
          <a:xfrm>
            <a:off x="19812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4" name="Oval 8">
            <a:extLst>
              <a:ext uri="{FF2B5EF4-FFF2-40B4-BE49-F238E27FC236}">
                <a16:creationId xmlns:a16="http://schemas.microsoft.com/office/drawing/2014/main" id="{63888159-7BB1-99E2-22DC-6E3C68FA65C6}"/>
              </a:ext>
            </a:extLst>
          </p:cNvPr>
          <p:cNvSpPr>
            <a:spLocks noChangeArrowheads="1"/>
          </p:cNvSpPr>
          <p:nvPr/>
        </p:nvSpPr>
        <p:spPr bwMode="auto">
          <a:xfrm>
            <a:off x="19812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5" name="Oval 9">
            <a:extLst>
              <a:ext uri="{FF2B5EF4-FFF2-40B4-BE49-F238E27FC236}">
                <a16:creationId xmlns:a16="http://schemas.microsoft.com/office/drawing/2014/main" id="{3247748C-BF56-7A63-B781-A1266DC6CC5A}"/>
              </a:ext>
            </a:extLst>
          </p:cNvPr>
          <p:cNvSpPr>
            <a:spLocks noChangeArrowheads="1"/>
          </p:cNvSpPr>
          <p:nvPr/>
        </p:nvSpPr>
        <p:spPr bwMode="auto">
          <a:xfrm>
            <a:off x="4953000" y="64770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6" name="Rectangle 10">
            <a:extLst>
              <a:ext uri="{FF2B5EF4-FFF2-40B4-BE49-F238E27FC236}">
                <a16:creationId xmlns:a16="http://schemas.microsoft.com/office/drawing/2014/main" id="{05496105-395C-E63F-0C1C-461818326CB6}"/>
              </a:ext>
            </a:extLst>
          </p:cNvPr>
          <p:cNvSpPr>
            <a:spLocks noChangeArrowheads="1"/>
          </p:cNvSpPr>
          <p:nvPr/>
        </p:nvSpPr>
        <p:spPr bwMode="auto">
          <a:xfrm>
            <a:off x="4953000" y="57912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7" name="Oval 11">
            <a:extLst>
              <a:ext uri="{FF2B5EF4-FFF2-40B4-BE49-F238E27FC236}">
                <a16:creationId xmlns:a16="http://schemas.microsoft.com/office/drawing/2014/main" id="{186DEE24-A8B3-65C9-86BA-F11A689E0A3E}"/>
              </a:ext>
            </a:extLst>
          </p:cNvPr>
          <p:cNvSpPr>
            <a:spLocks noChangeArrowheads="1"/>
          </p:cNvSpPr>
          <p:nvPr/>
        </p:nvSpPr>
        <p:spPr bwMode="auto">
          <a:xfrm>
            <a:off x="4953000" y="56388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8" name="Text Box 12">
            <a:extLst>
              <a:ext uri="{FF2B5EF4-FFF2-40B4-BE49-F238E27FC236}">
                <a16:creationId xmlns:a16="http://schemas.microsoft.com/office/drawing/2014/main" id="{3D3F3AAA-8F5E-10CD-6EB9-8E4273701978}"/>
              </a:ext>
            </a:extLst>
          </p:cNvPr>
          <p:cNvSpPr txBox="1">
            <a:spLocks noChangeArrowheads="1"/>
          </p:cNvSpPr>
          <p:nvPr/>
        </p:nvSpPr>
        <p:spPr bwMode="auto">
          <a:xfrm>
            <a:off x="4876800" y="5867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solidFill>
                  <a:schemeClr val="accent2"/>
                </a:solidFill>
                <a:latin typeface="Times New Roman" panose="02020603050405020304" pitchFamily="18" charset="0"/>
              </a:rPr>
              <a:t>Data </a:t>
            </a:r>
          </a:p>
          <a:p>
            <a:pPr algn="ctr"/>
            <a:r>
              <a:rPr lang="en-US" altLang="en-US" sz="2000" b="1">
                <a:solidFill>
                  <a:schemeClr val="accent2"/>
                </a:solidFill>
                <a:latin typeface="Times New Roman" panose="02020603050405020304" pitchFamily="18" charset="0"/>
              </a:rPr>
              <a:t>Warehouse</a:t>
            </a:r>
          </a:p>
        </p:txBody>
      </p:sp>
      <p:sp>
        <p:nvSpPr>
          <p:cNvPr id="55309" name="Text Box 13">
            <a:extLst>
              <a:ext uri="{FF2B5EF4-FFF2-40B4-BE49-F238E27FC236}">
                <a16:creationId xmlns:a16="http://schemas.microsoft.com/office/drawing/2014/main" id="{72054AA6-A5AB-EF80-9CD0-873028DBF80F}"/>
              </a:ext>
            </a:extLst>
          </p:cNvPr>
          <p:cNvSpPr txBox="1">
            <a:spLocks noChangeArrowheads="1"/>
          </p:cNvSpPr>
          <p:nvPr/>
        </p:nvSpPr>
        <p:spPr bwMode="auto">
          <a:xfrm>
            <a:off x="5562600" y="46482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Meta Data</a:t>
            </a:r>
          </a:p>
        </p:txBody>
      </p:sp>
      <p:sp>
        <p:nvSpPr>
          <p:cNvPr id="55310" name="Text Box 14">
            <a:extLst>
              <a:ext uri="{FF2B5EF4-FFF2-40B4-BE49-F238E27FC236}">
                <a16:creationId xmlns:a16="http://schemas.microsoft.com/office/drawing/2014/main" id="{D4325D01-6665-6DE0-CE1A-195C92A7AB48}"/>
              </a:ext>
            </a:extLst>
          </p:cNvPr>
          <p:cNvSpPr txBox="1">
            <a:spLocks noChangeArrowheads="1"/>
          </p:cNvSpPr>
          <p:nvPr/>
        </p:nvSpPr>
        <p:spPr bwMode="auto">
          <a:xfrm>
            <a:off x="3352800" y="411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solidFill>
                  <a:schemeClr val="accent2"/>
                </a:solidFill>
                <a:latin typeface="Times New Roman" panose="02020603050405020304" pitchFamily="18" charset="0"/>
              </a:rPr>
              <a:t>MDDB</a:t>
            </a:r>
          </a:p>
        </p:txBody>
      </p:sp>
      <p:sp>
        <p:nvSpPr>
          <p:cNvPr id="55311" name="Line 15">
            <a:extLst>
              <a:ext uri="{FF2B5EF4-FFF2-40B4-BE49-F238E27FC236}">
                <a16:creationId xmlns:a16="http://schemas.microsoft.com/office/drawing/2014/main" id="{E883EF06-6BAE-4CAA-060E-607B242DD8AC}"/>
              </a:ext>
            </a:extLst>
          </p:cNvPr>
          <p:cNvSpPr>
            <a:spLocks noChangeShapeType="1"/>
          </p:cNvSpPr>
          <p:nvPr/>
        </p:nvSpPr>
        <p:spPr bwMode="auto">
          <a:xfrm flipV="1">
            <a:off x="4724400" y="43434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Rectangle 16">
            <a:extLst>
              <a:ext uri="{FF2B5EF4-FFF2-40B4-BE49-F238E27FC236}">
                <a16:creationId xmlns:a16="http://schemas.microsoft.com/office/drawing/2014/main" id="{92BDE363-C94F-A517-848A-62E390582026}"/>
              </a:ext>
            </a:extLst>
          </p:cNvPr>
          <p:cNvSpPr>
            <a:spLocks noChangeArrowheads="1"/>
          </p:cNvSpPr>
          <p:nvPr/>
        </p:nvSpPr>
        <p:spPr bwMode="auto">
          <a:xfrm>
            <a:off x="1143000" y="1676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3" name="Rectangle 17">
            <a:extLst>
              <a:ext uri="{FF2B5EF4-FFF2-40B4-BE49-F238E27FC236}">
                <a16:creationId xmlns:a16="http://schemas.microsoft.com/office/drawing/2014/main" id="{BD3C95EE-1401-0D18-A634-2B254CF44052}"/>
              </a:ext>
            </a:extLst>
          </p:cNvPr>
          <p:cNvSpPr>
            <a:spLocks noChangeArrowheads="1"/>
          </p:cNvSpPr>
          <p:nvPr/>
        </p:nvSpPr>
        <p:spPr bwMode="auto">
          <a:xfrm>
            <a:off x="1219200" y="3505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4" name="Rectangle 18">
            <a:extLst>
              <a:ext uri="{FF2B5EF4-FFF2-40B4-BE49-F238E27FC236}">
                <a16:creationId xmlns:a16="http://schemas.microsoft.com/office/drawing/2014/main" id="{479C8DC2-0DA4-AF76-CB3C-5AEAC79177AE}"/>
              </a:ext>
            </a:extLst>
          </p:cNvPr>
          <p:cNvSpPr>
            <a:spLocks noChangeArrowheads="1"/>
          </p:cNvSpPr>
          <p:nvPr/>
        </p:nvSpPr>
        <p:spPr bwMode="auto">
          <a:xfrm>
            <a:off x="5334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OLAM</a:t>
            </a:r>
          </a:p>
          <a:p>
            <a:pPr algn="ctr"/>
            <a:r>
              <a:rPr lang="en-US" altLang="en-US" sz="2400" b="1">
                <a:solidFill>
                  <a:schemeClr val="accent2"/>
                </a:solidFill>
                <a:latin typeface="Times New Roman" panose="02020603050405020304" pitchFamily="18" charset="0"/>
              </a:rPr>
              <a:t>Engine</a:t>
            </a:r>
            <a:endParaRPr lang="en-US" altLang="en-US" sz="1800">
              <a:latin typeface="Times New Roman" panose="02020603050405020304" pitchFamily="18" charset="0"/>
            </a:endParaRPr>
          </a:p>
        </p:txBody>
      </p:sp>
      <p:sp>
        <p:nvSpPr>
          <p:cNvPr id="55315" name="Rectangle 19">
            <a:extLst>
              <a:ext uri="{FF2B5EF4-FFF2-40B4-BE49-F238E27FC236}">
                <a16:creationId xmlns:a16="http://schemas.microsoft.com/office/drawing/2014/main" id="{C1135220-B14C-8128-CD46-B096C18A4730}"/>
              </a:ext>
            </a:extLst>
          </p:cNvPr>
          <p:cNvSpPr>
            <a:spLocks noChangeArrowheads="1"/>
          </p:cNvSpPr>
          <p:nvPr/>
        </p:nvSpPr>
        <p:spPr bwMode="auto">
          <a:xfrm>
            <a:off x="48768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OLAP</a:t>
            </a:r>
          </a:p>
          <a:p>
            <a:pPr algn="ctr"/>
            <a:r>
              <a:rPr lang="en-US" altLang="en-US" sz="2400" b="1">
                <a:solidFill>
                  <a:schemeClr val="accent2"/>
                </a:solidFill>
                <a:latin typeface="Times New Roman" panose="02020603050405020304" pitchFamily="18" charset="0"/>
              </a:rPr>
              <a:t>Engine</a:t>
            </a:r>
          </a:p>
        </p:txBody>
      </p:sp>
      <p:sp>
        <p:nvSpPr>
          <p:cNvPr id="55316" name="Line 20">
            <a:extLst>
              <a:ext uri="{FF2B5EF4-FFF2-40B4-BE49-F238E27FC236}">
                <a16:creationId xmlns:a16="http://schemas.microsoft.com/office/drawing/2014/main" id="{12CAE12B-4408-C7B9-1CAF-950F7F8F4D6B}"/>
              </a:ext>
            </a:extLst>
          </p:cNvPr>
          <p:cNvSpPr>
            <a:spLocks noChangeShapeType="1"/>
          </p:cNvSpPr>
          <p:nvPr/>
        </p:nvSpPr>
        <p:spPr bwMode="auto">
          <a:xfrm flipH="1" flipV="1">
            <a:off x="2362200" y="3657600"/>
            <a:ext cx="9144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7" name="Line 21">
            <a:extLst>
              <a:ext uri="{FF2B5EF4-FFF2-40B4-BE49-F238E27FC236}">
                <a16:creationId xmlns:a16="http://schemas.microsoft.com/office/drawing/2014/main" id="{2235A8CB-0CD7-92C9-EA2A-588E4D9559FD}"/>
              </a:ext>
            </a:extLst>
          </p:cNvPr>
          <p:cNvSpPr>
            <a:spLocks noChangeShapeType="1"/>
          </p:cNvSpPr>
          <p:nvPr/>
        </p:nvSpPr>
        <p:spPr bwMode="auto">
          <a:xfrm flipH="1" flipV="1">
            <a:off x="2133600" y="3810000"/>
            <a:ext cx="1066800" cy="533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22">
            <a:extLst>
              <a:ext uri="{FF2B5EF4-FFF2-40B4-BE49-F238E27FC236}">
                <a16:creationId xmlns:a16="http://schemas.microsoft.com/office/drawing/2014/main" id="{AE14D1BC-106A-B705-08FE-2D7CFB188CCF}"/>
              </a:ext>
            </a:extLst>
          </p:cNvPr>
          <p:cNvSpPr>
            <a:spLocks noChangeShapeType="1"/>
          </p:cNvSpPr>
          <p:nvPr/>
        </p:nvSpPr>
        <p:spPr bwMode="auto">
          <a:xfrm flipV="1">
            <a:off x="4876800" y="36576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Line 23">
            <a:extLst>
              <a:ext uri="{FF2B5EF4-FFF2-40B4-BE49-F238E27FC236}">
                <a16:creationId xmlns:a16="http://schemas.microsoft.com/office/drawing/2014/main" id="{A7380414-5B41-8E2E-B617-7A094997C147}"/>
              </a:ext>
            </a:extLst>
          </p:cNvPr>
          <p:cNvSpPr>
            <a:spLocks noChangeShapeType="1"/>
          </p:cNvSpPr>
          <p:nvPr/>
        </p:nvSpPr>
        <p:spPr bwMode="auto">
          <a:xfrm flipV="1">
            <a:off x="4953000" y="3657600"/>
            <a:ext cx="99060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Line 24">
            <a:extLst>
              <a:ext uri="{FF2B5EF4-FFF2-40B4-BE49-F238E27FC236}">
                <a16:creationId xmlns:a16="http://schemas.microsoft.com/office/drawing/2014/main" id="{0836B403-6BE2-FBE5-D386-F2F3467B00BA}"/>
              </a:ext>
            </a:extLst>
          </p:cNvPr>
          <p:cNvSpPr>
            <a:spLocks noChangeShapeType="1"/>
          </p:cNvSpPr>
          <p:nvPr/>
        </p:nvSpPr>
        <p:spPr bwMode="auto">
          <a:xfrm>
            <a:off x="16002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25">
            <a:extLst>
              <a:ext uri="{FF2B5EF4-FFF2-40B4-BE49-F238E27FC236}">
                <a16:creationId xmlns:a16="http://schemas.microsoft.com/office/drawing/2014/main" id="{C3B88264-DB91-D9C3-3FCC-E48D7DC9A0EB}"/>
              </a:ext>
            </a:extLst>
          </p:cNvPr>
          <p:cNvSpPr>
            <a:spLocks noChangeShapeType="1"/>
          </p:cNvSpPr>
          <p:nvPr/>
        </p:nvSpPr>
        <p:spPr bwMode="auto">
          <a:xfrm>
            <a:off x="21336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26">
            <a:extLst>
              <a:ext uri="{FF2B5EF4-FFF2-40B4-BE49-F238E27FC236}">
                <a16:creationId xmlns:a16="http://schemas.microsoft.com/office/drawing/2014/main" id="{410D7FD2-1F1E-CF7C-FEDF-67BC05077D9E}"/>
              </a:ext>
            </a:extLst>
          </p:cNvPr>
          <p:cNvSpPr>
            <a:spLocks noChangeShapeType="1"/>
          </p:cNvSpPr>
          <p:nvPr/>
        </p:nvSpPr>
        <p:spPr bwMode="auto">
          <a:xfrm>
            <a:off x="58674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Line 27">
            <a:extLst>
              <a:ext uri="{FF2B5EF4-FFF2-40B4-BE49-F238E27FC236}">
                <a16:creationId xmlns:a16="http://schemas.microsoft.com/office/drawing/2014/main" id="{C1A086A8-BC4F-7ACB-D945-EEDA37860152}"/>
              </a:ext>
            </a:extLst>
          </p:cNvPr>
          <p:cNvSpPr>
            <a:spLocks noChangeShapeType="1"/>
          </p:cNvSpPr>
          <p:nvPr/>
        </p:nvSpPr>
        <p:spPr bwMode="auto">
          <a:xfrm>
            <a:off x="65532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28">
            <a:extLst>
              <a:ext uri="{FF2B5EF4-FFF2-40B4-BE49-F238E27FC236}">
                <a16:creationId xmlns:a16="http://schemas.microsoft.com/office/drawing/2014/main" id="{C5DF0476-BA19-36A6-EC13-66E42F2198FA}"/>
              </a:ext>
            </a:extLst>
          </p:cNvPr>
          <p:cNvSpPr>
            <a:spLocks noChangeShapeType="1"/>
          </p:cNvSpPr>
          <p:nvPr/>
        </p:nvSpPr>
        <p:spPr bwMode="auto">
          <a:xfrm>
            <a:off x="3200400" y="24384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Line 29">
            <a:extLst>
              <a:ext uri="{FF2B5EF4-FFF2-40B4-BE49-F238E27FC236}">
                <a16:creationId xmlns:a16="http://schemas.microsoft.com/office/drawing/2014/main" id="{E9F5D7A1-D748-8B3E-DAF7-68D7F9708E8D}"/>
              </a:ext>
            </a:extLst>
          </p:cNvPr>
          <p:cNvSpPr>
            <a:spLocks noChangeShapeType="1"/>
          </p:cNvSpPr>
          <p:nvPr/>
        </p:nvSpPr>
        <p:spPr bwMode="auto">
          <a:xfrm>
            <a:off x="3200400" y="2743200"/>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Line 30">
            <a:extLst>
              <a:ext uri="{FF2B5EF4-FFF2-40B4-BE49-F238E27FC236}">
                <a16:creationId xmlns:a16="http://schemas.microsoft.com/office/drawing/2014/main" id="{C9AE0E93-2D41-7A74-5FB5-7D12CB9CABE9}"/>
              </a:ext>
            </a:extLst>
          </p:cNvPr>
          <p:cNvSpPr>
            <a:spLocks noChangeShapeType="1"/>
          </p:cNvSpPr>
          <p:nvPr/>
        </p:nvSpPr>
        <p:spPr bwMode="auto">
          <a:xfrm>
            <a:off x="1524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Line 31">
            <a:extLst>
              <a:ext uri="{FF2B5EF4-FFF2-40B4-BE49-F238E27FC236}">
                <a16:creationId xmlns:a16="http://schemas.microsoft.com/office/drawing/2014/main" id="{DC1B7F58-DCA9-8F42-F751-685BBE8965A8}"/>
              </a:ext>
            </a:extLst>
          </p:cNvPr>
          <p:cNvSpPr>
            <a:spLocks noChangeShapeType="1"/>
          </p:cNvSpPr>
          <p:nvPr/>
        </p:nvSpPr>
        <p:spPr bwMode="auto">
          <a:xfrm>
            <a:off x="22098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Line 32">
            <a:extLst>
              <a:ext uri="{FF2B5EF4-FFF2-40B4-BE49-F238E27FC236}">
                <a16:creationId xmlns:a16="http://schemas.microsoft.com/office/drawing/2014/main" id="{CCB2A3DA-DFFD-888B-FD10-35B26113A1A1}"/>
              </a:ext>
            </a:extLst>
          </p:cNvPr>
          <p:cNvSpPr>
            <a:spLocks noChangeShapeType="1"/>
          </p:cNvSpPr>
          <p:nvPr/>
        </p:nvSpPr>
        <p:spPr bwMode="auto">
          <a:xfrm>
            <a:off x="57150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Line 33">
            <a:extLst>
              <a:ext uri="{FF2B5EF4-FFF2-40B4-BE49-F238E27FC236}">
                <a16:creationId xmlns:a16="http://schemas.microsoft.com/office/drawing/2014/main" id="{932D5D14-5964-CCAD-2451-2EABC55B28A6}"/>
              </a:ext>
            </a:extLst>
          </p:cNvPr>
          <p:cNvSpPr>
            <a:spLocks noChangeShapeType="1"/>
          </p:cNvSpPr>
          <p:nvPr/>
        </p:nvSpPr>
        <p:spPr bwMode="auto">
          <a:xfrm>
            <a:off x="6477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Text Box 34">
            <a:extLst>
              <a:ext uri="{FF2B5EF4-FFF2-40B4-BE49-F238E27FC236}">
                <a16:creationId xmlns:a16="http://schemas.microsoft.com/office/drawing/2014/main" id="{01326091-8C88-C2EF-0329-0070CAFF0187}"/>
              </a:ext>
            </a:extLst>
          </p:cNvPr>
          <p:cNvSpPr txBox="1">
            <a:spLocks noChangeArrowheads="1"/>
          </p:cNvSpPr>
          <p:nvPr/>
        </p:nvSpPr>
        <p:spPr bwMode="auto">
          <a:xfrm>
            <a:off x="2895600" y="1676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User GUI API</a:t>
            </a:r>
          </a:p>
        </p:txBody>
      </p:sp>
      <p:sp>
        <p:nvSpPr>
          <p:cNvPr id="55331" name="Rectangle 35">
            <a:extLst>
              <a:ext uri="{FF2B5EF4-FFF2-40B4-BE49-F238E27FC236}">
                <a16:creationId xmlns:a16="http://schemas.microsoft.com/office/drawing/2014/main" id="{4583885C-89D8-8C32-CA16-ABF987639E46}"/>
              </a:ext>
            </a:extLst>
          </p:cNvPr>
          <p:cNvSpPr>
            <a:spLocks noChangeArrowheads="1"/>
          </p:cNvSpPr>
          <p:nvPr/>
        </p:nvSpPr>
        <p:spPr bwMode="auto">
          <a:xfrm>
            <a:off x="3048000" y="3124200"/>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 Cube API</a:t>
            </a:r>
          </a:p>
        </p:txBody>
      </p:sp>
      <p:sp>
        <p:nvSpPr>
          <p:cNvPr id="55332" name="Rectangle 36">
            <a:extLst>
              <a:ext uri="{FF2B5EF4-FFF2-40B4-BE49-F238E27FC236}">
                <a16:creationId xmlns:a16="http://schemas.microsoft.com/office/drawing/2014/main" id="{E2D9A4E7-B315-658F-0623-4A286963CAEB}"/>
              </a:ext>
            </a:extLst>
          </p:cNvPr>
          <p:cNvSpPr>
            <a:spLocks noChangeArrowheads="1"/>
          </p:cNvSpPr>
          <p:nvPr/>
        </p:nvSpPr>
        <p:spPr bwMode="auto">
          <a:xfrm>
            <a:off x="1295400" y="51816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33" name="Line 37">
            <a:extLst>
              <a:ext uri="{FF2B5EF4-FFF2-40B4-BE49-F238E27FC236}">
                <a16:creationId xmlns:a16="http://schemas.microsoft.com/office/drawing/2014/main" id="{BB12639D-8D27-D35D-05DD-7C9726D93C6F}"/>
              </a:ext>
            </a:extLst>
          </p:cNvPr>
          <p:cNvSpPr>
            <a:spLocks noChangeShapeType="1"/>
          </p:cNvSpPr>
          <p:nvPr/>
        </p:nvSpPr>
        <p:spPr bwMode="auto">
          <a:xfrm>
            <a:off x="24384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38">
            <a:extLst>
              <a:ext uri="{FF2B5EF4-FFF2-40B4-BE49-F238E27FC236}">
                <a16:creationId xmlns:a16="http://schemas.microsoft.com/office/drawing/2014/main" id="{82C546EF-DE75-A92D-455B-1A780629BC7F}"/>
              </a:ext>
            </a:extLst>
          </p:cNvPr>
          <p:cNvSpPr>
            <a:spLocks noChangeShapeType="1"/>
          </p:cNvSpPr>
          <p:nvPr/>
        </p:nvSpPr>
        <p:spPr bwMode="auto">
          <a:xfrm>
            <a:off x="55626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39">
            <a:extLst>
              <a:ext uri="{FF2B5EF4-FFF2-40B4-BE49-F238E27FC236}">
                <a16:creationId xmlns:a16="http://schemas.microsoft.com/office/drawing/2014/main" id="{5A72CD4F-4AB7-979A-7A5E-53E30101F078}"/>
              </a:ext>
            </a:extLst>
          </p:cNvPr>
          <p:cNvSpPr>
            <a:spLocks noChangeShapeType="1"/>
          </p:cNvSpPr>
          <p:nvPr/>
        </p:nvSpPr>
        <p:spPr bwMode="auto">
          <a:xfrm flipV="1">
            <a:off x="2438400" y="46482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6" name="Line 40">
            <a:extLst>
              <a:ext uri="{FF2B5EF4-FFF2-40B4-BE49-F238E27FC236}">
                <a16:creationId xmlns:a16="http://schemas.microsoft.com/office/drawing/2014/main" id="{90E0F3C3-BC57-F00D-7DBB-1463DA541557}"/>
              </a:ext>
            </a:extLst>
          </p:cNvPr>
          <p:cNvSpPr>
            <a:spLocks noChangeShapeType="1"/>
          </p:cNvSpPr>
          <p:nvPr/>
        </p:nvSpPr>
        <p:spPr bwMode="auto">
          <a:xfrm flipH="1" flipV="1">
            <a:off x="4495800" y="48006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7" name="Rectangle 41">
            <a:extLst>
              <a:ext uri="{FF2B5EF4-FFF2-40B4-BE49-F238E27FC236}">
                <a16:creationId xmlns:a16="http://schemas.microsoft.com/office/drawing/2014/main" id="{81CAE770-8D6D-623D-F43D-CE0ACC9DD850}"/>
              </a:ext>
            </a:extLst>
          </p:cNvPr>
          <p:cNvSpPr>
            <a:spLocks noChangeArrowheads="1"/>
          </p:cNvSpPr>
          <p:nvPr/>
        </p:nvSpPr>
        <p:spPr bwMode="auto">
          <a:xfrm>
            <a:off x="3124200" y="5181600"/>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Database API</a:t>
            </a:r>
          </a:p>
        </p:txBody>
      </p:sp>
      <p:sp>
        <p:nvSpPr>
          <p:cNvPr id="55338" name="Line 42">
            <a:extLst>
              <a:ext uri="{FF2B5EF4-FFF2-40B4-BE49-F238E27FC236}">
                <a16:creationId xmlns:a16="http://schemas.microsoft.com/office/drawing/2014/main" id="{198869F2-7D5C-AFBC-F6C8-29B3E44CF8E3}"/>
              </a:ext>
            </a:extLst>
          </p:cNvPr>
          <p:cNvSpPr>
            <a:spLocks noChangeShapeType="1"/>
          </p:cNvSpPr>
          <p:nvPr/>
        </p:nvSpPr>
        <p:spPr bwMode="auto">
          <a:xfrm>
            <a:off x="2895600" y="62484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Text Box 43">
            <a:extLst>
              <a:ext uri="{FF2B5EF4-FFF2-40B4-BE49-F238E27FC236}">
                <a16:creationId xmlns:a16="http://schemas.microsoft.com/office/drawing/2014/main" id="{D7C8BB84-713D-EDA7-1CD9-F28A1D4862F3}"/>
              </a:ext>
            </a:extLst>
          </p:cNvPr>
          <p:cNvSpPr txBox="1">
            <a:spLocks noChangeArrowheads="1"/>
          </p:cNvSpPr>
          <p:nvPr/>
        </p:nvSpPr>
        <p:spPr bwMode="auto">
          <a:xfrm>
            <a:off x="3276600" y="6172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endParaRPr lang="en-US" altLang="en-US" sz="1800" b="1">
              <a:latin typeface="Times New Roman" panose="02020603050405020304" pitchFamily="18" charset="0"/>
            </a:endParaRPr>
          </a:p>
        </p:txBody>
      </p:sp>
      <p:sp>
        <p:nvSpPr>
          <p:cNvPr id="55340" name="Rectangle 44">
            <a:extLst>
              <a:ext uri="{FF2B5EF4-FFF2-40B4-BE49-F238E27FC236}">
                <a16:creationId xmlns:a16="http://schemas.microsoft.com/office/drawing/2014/main" id="{FF5E6E64-4A0B-03AA-6A45-7D75BF6CAB2C}"/>
              </a:ext>
            </a:extLst>
          </p:cNvPr>
          <p:cNvSpPr>
            <a:spLocks noChangeArrowheads="1"/>
          </p:cNvSpPr>
          <p:nvPr/>
        </p:nvSpPr>
        <p:spPr bwMode="auto">
          <a:xfrm>
            <a:off x="3200400" y="5867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cleaning</a:t>
            </a:r>
          </a:p>
        </p:txBody>
      </p:sp>
      <p:sp>
        <p:nvSpPr>
          <p:cNvPr id="55341" name="Text Box 45">
            <a:extLst>
              <a:ext uri="{FF2B5EF4-FFF2-40B4-BE49-F238E27FC236}">
                <a16:creationId xmlns:a16="http://schemas.microsoft.com/office/drawing/2014/main" id="{D9D9E09B-266B-EDE0-E982-2E0155341CCA}"/>
              </a:ext>
            </a:extLst>
          </p:cNvPr>
          <p:cNvSpPr txBox="1">
            <a:spLocks noChangeArrowheads="1"/>
          </p:cNvSpPr>
          <p:nvPr/>
        </p:nvSpPr>
        <p:spPr bwMode="auto">
          <a:xfrm>
            <a:off x="3048000" y="6248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integration</a:t>
            </a:r>
            <a:endParaRPr lang="en-US" altLang="en-US" sz="2400" u="sng">
              <a:latin typeface="Times New Roman" panose="02020603050405020304" pitchFamily="18" charset="0"/>
            </a:endParaRPr>
          </a:p>
        </p:txBody>
      </p:sp>
      <p:sp>
        <p:nvSpPr>
          <p:cNvPr id="55342" name="Line 46">
            <a:extLst>
              <a:ext uri="{FF2B5EF4-FFF2-40B4-BE49-F238E27FC236}">
                <a16:creationId xmlns:a16="http://schemas.microsoft.com/office/drawing/2014/main" id="{7FF6ADB6-ECFC-5CAB-68AF-EED37C2AF0D6}"/>
              </a:ext>
            </a:extLst>
          </p:cNvPr>
          <p:cNvSpPr>
            <a:spLocks noChangeShapeType="1"/>
          </p:cNvSpPr>
          <p:nvPr/>
        </p:nvSpPr>
        <p:spPr bwMode="auto">
          <a:xfrm flipV="1">
            <a:off x="228600" y="3581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47">
            <a:extLst>
              <a:ext uri="{FF2B5EF4-FFF2-40B4-BE49-F238E27FC236}">
                <a16:creationId xmlns:a16="http://schemas.microsoft.com/office/drawing/2014/main" id="{E99FE446-EC17-2955-C481-B8FF86B6B290}"/>
              </a:ext>
            </a:extLst>
          </p:cNvPr>
          <p:cNvSpPr>
            <a:spLocks noChangeShapeType="1"/>
          </p:cNvSpPr>
          <p:nvPr/>
        </p:nvSpPr>
        <p:spPr bwMode="auto">
          <a:xfrm flipV="1">
            <a:off x="228600" y="51816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48">
            <a:extLst>
              <a:ext uri="{FF2B5EF4-FFF2-40B4-BE49-F238E27FC236}">
                <a16:creationId xmlns:a16="http://schemas.microsoft.com/office/drawing/2014/main" id="{43EBE281-7368-EF42-C3F1-402D8E3FF071}"/>
              </a:ext>
            </a:extLst>
          </p:cNvPr>
          <p:cNvSpPr>
            <a:spLocks noChangeShapeType="1"/>
          </p:cNvSpPr>
          <p:nvPr/>
        </p:nvSpPr>
        <p:spPr bwMode="auto">
          <a:xfrm flipV="1">
            <a:off x="228600" y="1676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Text Box 49">
            <a:extLst>
              <a:ext uri="{FF2B5EF4-FFF2-40B4-BE49-F238E27FC236}">
                <a16:creationId xmlns:a16="http://schemas.microsoft.com/office/drawing/2014/main" id="{EF9CB922-2586-A11F-CA6F-1E433EEBEF7C}"/>
              </a:ext>
            </a:extLst>
          </p:cNvPr>
          <p:cNvSpPr txBox="1">
            <a:spLocks noChangeArrowheads="1"/>
          </p:cNvSpPr>
          <p:nvPr/>
        </p:nvSpPr>
        <p:spPr bwMode="auto">
          <a:xfrm>
            <a:off x="7239000" y="20574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Layer3</a:t>
            </a:r>
          </a:p>
          <a:p>
            <a:pPr algn="ctr">
              <a:spcBef>
                <a:spcPct val="50000"/>
              </a:spcBef>
            </a:pPr>
            <a:r>
              <a:rPr lang="en-US" altLang="en-US" sz="2000" b="1">
                <a:latin typeface="Times New Roman" panose="02020603050405020304" pitchFamily="18" charset="0"/>
              </a:rPr>
              <a:t>OLAP/OLAM</a:t>
            </a:r>
          </a:p>
        </p:txBody>
      </p:sp>
      <p:sp>
        <p:nvSpPr>
          <p:cNvPr id="55346" name="Text Box 50">
            <a:extLst>
              <a:ext uri="{FF2B5EF4-FFF2-40B4-BE49-F238E27FC236}">
                <a16:creationId xmlns:a16="http://schemas.microsoft.com/office/drawing/2014/main" id="{FE312984-589D-6669-AA90-7B67EEEB11EA}"/>
              </a:ext>
            </a:extLst>
          </p:cNvPr>
          <p:cNvSpPr txBox="1">
            <a:spLocks noChangeArrowheads="1"/>
          </p:cNvSpPr>
          <p:nvPr/>
        </p:nvSpPr>
        <p:spPr bwMode="auto">
          <a:xfrm>
            <a:off x="7239000" y="3886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Layer2</a:t>
            </a:r>
          </a:p>
          <a:p>
            <a:pPr algn="ctr">
              <a:spcBef>
                <a:spcPct val="50000"/>
              </a:spcBef>
            </a:pPr>
            <a:r>
              <a:rPr lang="en-US" altLang="en-US" sz="2000" b="1">
                <a:latin typeface="Times New Roman" panose="02020603050405020304" pitchFamily="18" charset="0"/>
              </a:rPr>
              <a:t>MDDB</a:t>
            </a:r>
          </a:p>
        </p:txBody>
      </p:sp>
      <p:sp>
        <p:nvSpPr>
          <p:cNvPr id="55347" name="Text Box 51">
            <a:extLst>
              <a:ext uri="{FF2B5EF4-FFF2-40B4-BE49-F238E27FC236}">
                <a16:creationId xmlns:a16="http://schemas.microsoft.com/office/drawing/2014/main" id="{7CDCC839-72BC-EA88-A4AC-94BD87E8BC54}"/>
              </a:ext>
            </a:extLst>
          </p:cNvPr>
          <p:cNvSpPr txBox="1">
            <a:spLocks noChangeArrowheads="1"/>
          </p:cNvSpPr>
          <p:nvPr/>
        </p:nvSpPr>
        <p:spPr bwMode="auto">
          <a:xfrm>
            <a:off x="7239000" y="5562600"/>
            <a:ext cx="1905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Layer1</a:t>
            </a:r>
          </a:p>
          <a:p>
            <a:pPr algn="ctr">
              <a:spcBef>
                <a:spcPct val="50000"/>
              </a:spcBef>
            </a:pPr>
            <a:r>
              <a:rPr lang="en-US" altLang="en-US" sz="2000" b="1">
                <a:latin typeface="Times New Roman" panose="02020603050405020304" pitchFamily="18" charset="0"/>
              </a:rPr>
              <a:t>Data Repository</a:t>
            </a:r>
          </a:p>
        </p:txBody>
      </p:sp>
      <p:sp>
        <p:nvSpPr>
          <p:cNvPr id="55348" name="Text Box 52">
            <a:extLst>
              <a:ext uri="{FF2B5EF4-FFF2-40B4-BE49-F238E27FC236}">
                <a16:creationId xmlns:a16="http://schemas.microsoft.com/office/drawing/2014/main" id="{643D11AE-5CCE-D7C5-89B9-200DE8A2D0FE}"/>
              </a:ext>
            </a:extLst>
          </p:cNvPr>
          <p:cNvSpPr txBox="1">
            <a:spLocks noChangeArrowheads="1"/>
          </p:cNvSpPr>
          <p:nvPr/>
        </p:nvSpPr>
        <p:spPr bwMode="auto">
          <a:xfrm>
            <a:off x="7239000" y="838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Layer4</a:t>
            </a:r>
          </a:p>
          <a:p>
            <a:pPr algn="ctr">
              <a:spcBef>
                <a:spcPct val="50000"/>
              </a:spcBef>
            </a:pPr>
            <a:r>
              <a:rPr lang="en-US" altLang="en-US" sz="2000" b="1">
                <a:latin typeface="Times New Roman" panose="02020603050405020304" pitchFamily="18" charset="0"/>
              </a:rPr>
              <a:t>User Interface</a:t>
            </a:r>
          </a:p>
        </p:txBody>
      </p:sp>
      <p:sp>
        <p:nvSpPr>
          <p:cNvPr id="55349" name="Line 53">
            <a:extLst>
              <a:ext uri="{FF2B5EF4-FFF2-40B4-BE49-F238E27FC236}">
                <a16:creationId xmlns:a16="http://schemas.microsoft.com/office/drawing/2014/main" id="{6BC66CB9-9C27-C273-0415-BB763BF91B68}"/>
              </a:ext>
            </a:extLst>
          </p:cNvPr>
          <p:cNvSpPr>
            <a:spLocks noChangeShapeType="1"/>
          </p:cNvSpPr>
          <p:nvPr/>
        </p:nvSpPr>
        <p:spPr bwMode="auto">
          <a:xfrm>
            <a:off x="48768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0" name="Line 54">
            <a:extLst>
              <a:ext uri="{FF2B5EF4-FFF2-40B4-BE49-F238E27FC236}">
                <a16:creationId xmlns:a16="http://schemas.microsoft.com/office/drawing/2014/main" id="{55A2BC9A-109B-DFC3-687F-C76ABDF1E147}"/>
              </a:ext>
            </a:extLst>
          </p:cNvPr>
          <p:cNvSpPr>
            <a:spLocks noChangeShapeType="1"/>
          </p:cNvSpPr>
          <p:nvPr/>
        </p:nvSpPr>
        <p:spPr bwMode="auto">
          <a:xfrm>
            <a:off x="4876800"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1" name="Line 55">
            <a:extLst>
              <a:ext uri="{FF2B5EF4-FFF2-40B4-BE49-F238E27FC236}">
                <a16:creationId xmlns:a16="http://schemas.microsoft.com/office/drawing/2014/main" id="{108C237A-F49F-9A3C-E29C-D0CC6F6E70B3}"/>
              </a:ext>
            </a:extLst>
          </p:cNvPr>
          <p:cNvSpPr>
            <a:spLocks noChangeShapeType="1"/>
          </p:cNvSpPr>
          <p:nvPr/>
        </p:nvSpPr>
        <p:spPr bwMode="auto">
          <a:xfrm flipV="1">
            <a:off x="6477000" y="1143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Text Box 56">
            <a:extLst>
              <a:ext uri="{FF2B5EF4-FFF2-40B4-BE49-F238E27FC236}">
                <a16:creationId xmlns:a16="http://schemas.microsoft.com/office/drawing/2014/main" id="{89226099-65EF-A68C-8BEF-1AA7685FC2E9}"/>
              </a:ext>
            </a:extLst>
          </p:cNvPr>
          <p:cNvSpPr txBox="1">
            <a:spLocks noChangeArrowheads="1"/>
          </p:cNvSpPr>
          <p:nvPr/>
        </p:nvSpPr>
        <p:spPr bwMode="auto">
          <a:xfrm>
            <a:off x="533400" y="5257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Filtering&amp;Integration</a:t>
            </a:r>
          </a:p>
        </p:txBody>
      </p:sp>
      <p:sp>
        <p:nvSpPr>
          <p:cNvPr id="55353" name="Text Box 57">
            <a:extLst>
              <a:ext uri="{FF2B5EF4-FFF2-40B4-BE49-F238E27FC236}">
                <a16:creationId xmlns:a16="http://schemas.microsoft.com/office/drawing/2014/main" id="{E4D6DC30-EAD1-FA9E-490E-58772671EB82}"/>
              </a:ext>
            </a:extLst>
          </p:cNvPr>
          <p:cNvSpPr txBox="1">
            <a:spLocks noChangeArrowheads="1"/>
          </p:cNvSpPr>
          <p:nvPr/>
        </p:nvSpPr>
        <p:spPr bwMode="auto">
          <a:xfrm>
            <a:off x="5562600" y="5257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t>
            </a:r>
          </a:p>
        </p:txBody>
      </p:sp>
      <p:sp>
        <p:nvSpPr>
          <p:cNvPr id="55354" name="Oval 58">
            <a:extLst>
              <a:ext uri="{FF2B5EF4-FFF2-40B4-BE49-F238E27FC236}">
                <a16:creationId xmlns:a16="http://schemas.microsoft.com/office/drawing/2014/main" id="{63826259-3D20-228A-8313-6712C2AC5D53}"/>
              </a:ext>
            </a:extLst>
          </p:cNvPr>
          <p:cNvSpPr>
            <a:spLocks noChangeArrowheads="1"/>
          </p:cNvSpPr>
          <p:nvPr/>
        </p:nvSpPr>
        <p:spPr bwMode="auto">
          <a:xfrm>
            <a:off x="19812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5" name="Rectangle 59">
            <a:extLst>
              <a:ext uri="{FF2B5EF4-FFF2-40B4-BE49-F238E27FC236}">
                <a16:creationId xmlns:a16="http://schemas.microsoft.com/office/drawing/2014/main" id="{E479D057-8B65-7011-56B1-B32220CFD3BD}"/>
              </a:ext>
            </a:extLst>
          </p:cNvPr>
          <p:cNvSpPr>
            <a:spLocks noChangeArrowheads="1"/>
          </p:cNvSpPr>
          <p:nvPr/>
        </p:nvSpPr>
        <p:spPr bwMode="auto">
          <a:xfrm>
            <a:off x="10668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6" name="Oval 60">
            <a:extLst>
              <a:ext uri="{FF2B5EF4-FFF2-40B4-BE49-F238E27FC236}">
                <a16:creationId xmlns:a16="http://schemas.microsoft.com/office/drawing/2014/main" id="{83857C19-0828-0026-2374-BD5C16053338}"/>
              </a:ext>
            </a:extLst>
          </p:cNvPr>
          <p:cNvSpPr>
            <a:spLocks noChangeArrowheads="1"/>
          </p:cNvSpPr>
          <p:nvPr/>
        </p:nvSpPr>
        <p:spPr bwMode="auto">
          <a:xfrm>
            <a:off x="10668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7" name="Oval 61">
            <a:extLst>
              <a:ext uri="{FF2B5EF4-FFF2-40B4-BE49-F238E27FC236}">
                <a16:creationId xmlns:a16="http://schemas.microsoft.com/office/drawing/2014/main" id="{ADEE8423-5379-9BEA-8DAD-039D6F7EB661}"/>
              </a:ext>
            </a:extLst>
          </p:cNvPr>
          <p:cNvSpPr>
            <a:spLocks noChangeArrowheads="1"/>
          </p:cNvSpPr>
          <p:nvPr/>
        </p:nvSpPr>
        <p:spPr bwMode="auto">
          <a:xfrm>
            <a:off x="10668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8" name="Text Box 62">
            <a:extLst>
              <a:ext uri="{FF2B5EF4-FFF2-40B4-BE49-F238E27FC236}">
                <a16:creationId xmlns:a16="http://schemas.microsoft.com/office/drawing/2014/main" id="{07F6A844-2159-AC67-18E9-D0B566C9B5C3}"/>
              </a:ext>
            </a:extLst>
          </p:cNvPr>
          <p:cNvSpPr txBox="1">
            <a:spLocks noChangeArrowheads="1"/>
          </p:cNvSpPr>
          <p:nvPr/>
        </p:nvSpPr>
        <p:spPr bwMode="auto">
          <a:xfrm>
            <a:off x="1371600" y="60960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Databases</a:t>
            </a:r>
          </a:p>
        </p:txBody>
      </p:sp>
      <p:sp>
        <p:nvSpPr>
          <p:cNvPr id="55359" name="Line 63">
            <a:extLst>
              <a:ext uri="{FF2B5EF4-FFF2-40B4-BE49-F238E27FC236}">
                <a16:creationId xmlns:a16="http://schemas.microsoft.com/office/drawing/2014/main" id="{C2216FD5-23E2-995A-0ABA-8CBA7123A793}"/>
              </a:ext>
            </a:extLst>
          </p:cNvPr>
          <p:cNvSpPr>
            <a:spLocks noChangeShapeType="1"/>
          </p:cNvSpPr>
          <p:nvPr/>
        </p:nvSpPr>
        <p:spPr bwMode="auto">
          <a:xfrm>
            <a:off x="15240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Line 64">
            <a:extLst>
              <a:ext uri="{FF2B5EF4-FFF2-40B4-BE49-F238E27FC236}">
                <a16:creationId xmlns:a16="http://schemas.microsoft.com/office/drawing/2014/main" id="{9C039EA5-BCD6-F22C-4240-E114E507F954}"/>
              </a:ext>
            </a:extLst>
          </p:cNvPr>
          <p:cNvSpPr>
            <a:spLocks noChangeShapeType="1"/>
          </p:cNvSpPr>
          <p:nvPr/>
        </p:nvSpPr>
        <p:spPr bwMode="auto">
          <a:xfrm>
            <a:off x="15240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65">
            <a:extLst>
              <a:ext uri="{FF2B5EF4-FFF2-40B4-BE49-F238E27FC236}">
                <a16:creationId xmlns:a16="http://schemas.microsoft.com/office/drawing/2014/main" id="{8C83E055-C130-640C-8576-DBF15A16774A}"/>
              </a:ext>
            </a:extLst>
          </p:cNvPr>
          <p:cNvSpPr>
            <a:spLocks noChangeShapeType="1"/>
          </p:cNvSpPr>
          <p:nvPr/>
        </p:nvSpPr>
        <p:spPr bwMode="auto">
          <a:xfrm>
            <a:off x="3124200" y="144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66">
            <a:extLst>
              <a:ext uri="{FF2B5EF4-FFF2-40B4-BE49-F238E27FC236}">
                <a16:creationId xmlns:a16="http://schemas.microsoft.com/office/drawing/2014/main" id="{30E3018B-7229-2D78-51B9-C1825807D690}"/>
              </a:ext>
            </a:extLst>
          </p:cNvPr>
          <p:cNvSpPr>
            <a:spLocks noChangeShapeType="1"/>
          </p:cNvSpPr>
          <p:nvPr/>
        </p:nvSpPr>
        <p:spPr bwMode="auto">
          <a:xfrm flipV="1">
            <a:off x="1524000" y="129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Text Box 67">
            <a:extLst>
              <a:ext uri="{FF2B5EF4-FFF2-40B4-BE49-F238E27FC236}">
                <a16:creationId xmlns:a16="http://schemas.microsoft.com/office/drawing/2014/main" id="{F76F2F41-39AA-AABB-6209-7158278D3431}"/>
              </a:ext>
            </a:extLst>
          </p:cNvPr>
          <p:cNvSpPr txBox="1">
            <a:spLocks noChangeArrowheads="1"/>
          </p:cNvSpPr>
          <p:nvPr/>
        </p:nvSpPr>
        <p:spPr bwMode="auto">
          <a:xfrm>
            <a:off x="3810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query</a:t>
            </a:r>
          </a:p>
        </p:txBody>
      </p:sp>
      <p:sp>
        <p:nvSpPr>
          <p:cNvPr id="55364" name="Text Box 68">
            <a:extLst>
              <a:ext uri="{FF2B5EF4-FFF2-40B4-BE49-F238E27FC236}">
                <a16:creationId xmlns:a16="http://schemas.microsoft.com/office/drawing/2014/main" id="{9F8F68B7-6CC6-C5E4-0A13-428A10E83ACA}"/>
              </a:ext>
            </a:extLst>
          </p:cNvPr>
          <p:cNvSpPr txBox="1">
            <a:spLocks noChangeArrowheads="1"/>
          </p:cNvSpPr>
          <p:nvPr/>
        </p:nvSpPr>
        <p:spPr bwMode="auto">
          <a:xfrm>
            <a:off x="54102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result</a:t>
            </a:r>
          </a:p>
        </p:txBody>
      </p:sp>
      <p:sp>
        <p:nvSpPr>
          <p:cNvPr id="55365" name="Line 69">
            <a:extLst>
              <a:ext uri="{FF2B5EF4-FFF2-40B4-BE49-F238E27FC236}">
                <a16:creationId xmlns:a16="http://schemas.microsoft.com/office/drawing/2014/main" id="{A58C3759-21F8-37AE-D2C4-B3B626A2D584}"/>
              </a:ext>
            </a:extLst>
          </p:cNvPr>
          <p:cNvSpPr>
            <a:spLocks noChangeShapeType="1"/>
          </p:cNvSpPr>
          <p:nvPr/>
        </p:nvSpPr>
        <p:spPr bwMode="auto">
          <a:xfrm flipV="1">
            <a:off x="6096000" y="36576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81FE48B3-FB96-DBC3-10D4-0B5E7BCE6F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E8DE2E7-E3B1-7348-96FD-C85C86C73A06}" type="slidenum">
              <a:rPr lang="en-US" altLang="en-US" sz="1200"/>
              <a:pPr/>
              <a:t>53</a:t>
            </a:fld>
            <a:endParaRPr lang="en-US" altLang="en-US" sz="1200"/>
          </a:p>
        </p:txBody>
      </p:sp>
      <p:sp>
        <p:nvSpPr>
          <p:cNvPr id="56322" name="Rectangle 2">
            <a:extLst>
              <a:ext uri="{FF2B5EF4-FFF2-40B4-BE49-F238E27FC236}">
                <a16:creationId xmlns:a16="http://schemas.microsoft.com/office/drawing/2014/main" id="{C3CF5859-9B6B-7BD5-D0BD-699D9EF2CBA4}"/>
              </a:ext>
            </a:extLst>
          </p:cNvPr>
          <p:cNvSpPr>
            <a:spLocks noGrp="1" noChangeArrowheads="1"/>
          </p:cNvSpPr>
          <p:nvPr>
            <p:ph type="title"/>
          </p:nvPr>
        </p:nvSpPr>
        <p:spPr/>
        <p:txBody>
          <a:bodyPr/>
          <a:lstStyle/>
          <a:p>
            <a:pPr eaLnBrk="1" hangingPunct="1"/>
            <a:r>
              <a:rPr lang="en-US" altLang="en-US"/>
              <a:t>Summary</a:t>
            </a:r>
          </a:p>
        </p:txBody>
      </p:sp>
      <p:sp>
        <p:nvSpPr>
          <p:cNvPr id="56323" name="Rectangle 3">
            <a:extLst>
              <a:ext uri="{FF2B5EF4-FFF2-40B4-BE49-F238E27FC236}">
                <a16:creationId xmlns:a16="http://schemas.microsoft.com/office/drawing/2014/main" id="{13CF717E-F1AB-5DD2-33F3-2991420C6A3B}"/>
              </a:ext>
            </a:extLst>
          </p:cNvPr>
          <p:cNvSpPr>
            <a:spLocks noGrp="1" noChangeArrowheads="1"/>
          </p:cNvSpPr>
          <p:nvPr>
            <p:ph type="body" idx="1"/>
          </p:nvPr>
        </p:nvSpPr>
        <p:spPr>
          <a:xfrm>
            <a:off x="609600" y="1676400"/>
            <a:ext cx="7772400" cy="4953000"/>
          </a:xfrm>
        </p:spPr>
        <p:txBody>
          <a:bodyPr/>
          <a:lstStyle/>
          <a:p>
            <a:pPr eaLnBrk="1" hangingPunct="1">
              <a:lnSpc>
                <a:spcPct val="110000"/>
              </a:lnSpc>
            </a:pPr>
            <a:r>
              <a:rPr lang="en-US" altLang="en-US" sz="1800">
                <a:solidFill>
                  <a:schemeClr val="hlink"/>
                </a:solidFill>
              </a:rPr>
              <a:t>Data warehouse</a:t>
            </a:r>
            <a:r>
              <a:rPr lang="en-US" altLang="en-US" sz="1800"/>
              <a:t> </a:t>
            </a:r>
          </a:p>
          <a:p>
            <a:pPr lvl="1" eaLnBrk="1" hangingPunct="1">
              <a:lnSpc>
                <a:spcPct val="110000"/>
              </a:lnSpc>
            </a:pPr>
            <a:r>
              <a:rPr lang="en-US" altLang="en-US" sz="1600"/>
              <a:t>A </a:t>
            </a:r>
            <a:r>
              <a:rPr lang="en-US" altLang="en-US" sz="1600" u="sng"/>
              <a:t>subject-oriented</a:t>
            </a:r>
            <a:r>
              <a:rPr lang="en-US" altLang="en-US" sz="1600"/>
              <a:t>,</a:t>
            </a:r>
            <a:r>
              <a:rPr lang="en-US" altLang="en-US" sz="1600" u="sng"/>
              <a:t> integrated</a:t>
            </a:r>
            <a:r>
              <a:rPr lang="en-US" altLang="en-US" sz="1600"/>
              <a:t>, </a:t>
            </a:r>
            <a:r>
              <a:rPr lang="en-US" altLang="en-US" sz="1600" u="sng"/>
              <a:t>time-variant</a:t>
            </a:r>
            <a:r>
              <a:rPr lang="en-US" altLang="en-US" sz="1600"/>
              <a:t>, and </a:t>
            </a:r>
            <a:r>
              <a:rPr lang="en-US" altLang="en-US" sz="1600" u="sng"/>
              <a:t>nonvolatile</a:t>
            </a:r>
            <a:r>
              <a:rPr lang="en-US" altLang="en-US" sz="1600"/>
              <a:t> collection of data in support of management’s decision-making process</a:t>
            </a:r>
          </a:p>
          <a:p>
            <a:pPr eaLnBrk="1" hangingPunct="1">
              <a:lnSpc>
                <a:spcPct val="110000"/>
              </a:lnSpc>
            </a:pPr>
            <a:r>
              <a:rPr lang="en-US" altLang="en-US" sz="1800"/>
              <a:t>A </a:t>
            </a:r>
            <a:r>
              <a:rPr lang="en-US" altLang="en-US" sz="1800">
                <a:solidFill>
                  <a:schemeClr val="hlink"/>
                </a:solidFill>
              </a:rPr>
              <a:t>multi-dimensional model</a:t>
            </a:r>
            <a:r>
              <a:rPr lang="en-US" altLang="en-US" sz="1800"/>
              <a:t> of a data warehouse</a:t>
            </a:r>
          </a:p>
          <a:p>
            <a:pPr lvl="1" eaLnBrk="1" hangingPunct="1">
              <a:lnSpc>
                <a:spcPct val="110000"/>
              </a:lnSpc>
              <a:spcBef>
                <a:spcPct val="10000"/>
              </a:spcBef>
            </a:pPr>
            <a:r>
              <a:rPr lang="en-US" altLang="en-US" sz="1600"/>
              <a:t>Star schema, snowflake schema, fact constellations</a:t>
            </a:r>
          </a:p>
          <a:p>
            <a:pPr lvl="1" eaLnBrk="1" hangingPunct="1">
              <a:lnSpc>
                <a:spcPct val="110000"/>
              </a:lnSpc>
            </a:pPr>
            <a:r>
              <a:rPr lang="en-US" altLang="en-US" sz="1600"/>
              <a:t>A data cube consists of dimensions &amp; measures</a:t>
            </a:r>
          </a:p>
          <a:p>
            <a:pPr eaLnBrk="1" hangingPunct="1">
              <a:lnSpc>
                <a:spcPct val="110000"/>
              </a:lnSpc>
            </a:pPr>
            <a:r>
              <a:rPr lang="en-US" altLang="en-US" sz="1800">
                <a:solidFill>
                  <a:schemeClr val="hlink"/>
                </a:solidFill>
              </a:rPr>
              <a:t>OLAP</a:t>
            </a:r>
            <a:r>
              <a:rPr lang="en-US" altLang="en-US" sz="1800"/>
              <a:t> operations: drilling, rolling, slicing, dicing and pivoting</a:t>
            </a:r>
          </a:p>
          <a:p>
            <a:pPr eaLnBrk="1" hangingPunct="1">
              <a:lnSpc>
                <a:spcPct val="110000"/>
              </a:lnSpc>
              <a:spcBef>
                <a:spcPct val="10000"/>
              </a:spcBef>
            </a:pPr>
            <a:r>
              <a:rPr lang="en-US" altLang="en-US" sz="1800"/>
              <a:t>OLAP servers: ROLAP, MOLAP, HOLAP</a:t>
            </a:r>
          </a:p>
          <a:p>
            <a:pPr eaLnBrk="1" hangingPunct="1">
              <a:lnSpc>
                <a:spcPct val="110000"/>
              </a:lnSpc>
              <a:spcBef>
                <a:spcPct val="10000"/>
              </a:spcBef>
            </a:pPr>
            <a:r>
              <a:rPr lang="en-US" altLang="en-US" sz="1800"/>
              <a:t>Efficient computation of data cubes</a:t>
            </a:r>
          </a:p>
          <a:p>
            <a:pPr lvl="1" eaLnBrk="1" hangingPunct="1">
              <a:lnSpc>
                <a:spcPct val="110000"/>
              </a:lnSpc>
              <a:spcBef>
                <a:spcPct val="10000"/>
              </a:spcBef>
            </a:pPr>
            <a:r>
              <a:rPr lang="en-US" altLang="en-US" sz="1600"/>
              <a:t>Partial vs. full vs. no materialization</a:t>
            </a:r>
          </a:p>
          <a:p>
            <a:pPr lvl="1" eaLnBrk="1" hangingPunct="1">
              <a:lnSpc>
                <a:spcPct val="110000"/>
              </a:lnSpc>
              <a:spcBef>
                <a:spcPct val="10000"/>
              </a:spcBef>
            </a:pPr>
            <a:r>
              <a:rPr lang="en-US" altLang="en-US" sz="1600"/>
              <a:t>Multiway array aggregation</a:t>
            </a:r>
          </a:p>
          <a:p>
            <a:pPr lvl="1" eaLnBrk="1" hangingPunct="1">
              <a:lnSpc>
                <a:spcPct val="110000"/>
              </a:lnSpc>
              <a:spcBef>
                <a:spcPct val="10000"/>
              </a:spcBef>
            </a:pPr>
            <a:r>
              <a:rPr lang="en-US" altLang="en-US" sz="1600"/>
              <a:t>Bitmap index and join index implementations</a:t>
            </a:r>
          </a:p>
          <a:p>
            <a:pPr eaLnBrk="1" hangingPunct="1">
              <a:lnSpc>
                <a:spcPct val="110000"/>
              </a:lnSpc>
              <a:spcBef>
                <a:spcPct val="10000"/>
              </a:spcBef>
            </a:pPr>
            <a:r>
              <a:rPr lang="en-US" altLang="en-US" sz="1800"/>
              <a:t>Extensions of data cubes</a:t>
            </a:r>
          </a:p>
          <a:p>
            <a:pPr lvl="1" eaLnBrk="1" hangingPunct="1">
              <a:lnSpc>
                <a:spcPct val="110000"/>
              </a:lnSpc>
              <a:spcBef>
                <a:spcPct val="10000"/>
              </a:spcBef>
            </a:pPr>
            <a:r>
              <a:rPr lang="en-US" altLang="en-US" sz="1600"/>
              <a:t>Discovery-drive and multi-feature cubes</a:t>
            </a:r>
          </a:p>
          <a:p>
            <a:pPr lvl="1" eaLnBrk="1" hangingPunct="1">
              <a:lnSpc>
                <a:spcPct val="110000"/>
              </a:lnSpc>
              <a:spcBef>
                <a:spcPct val="10000"/>
              </a:spcBef>
            </a:pPr>
            <a:r>
              <a:rPr lang="en-US" altLang="en-US" sz="1600"/>
              <a:t>From OLAP to OLAM (on-line analytical mining)</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a:extLst>
              <a:ext uri="{FF2B5EF4-FFF2-40B4-BE49-F238E27FC236}">
                <a16:creationId xmlns:a16="http://schemas.microsoft.com/office/drawing/2014/main" id="{491E234D-DB6C-3FB7-931D-2FC4B8797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AC8C4830-CD14-4749-8643-F08B793044B3}" type="slidenum">
              <a:rPr lang="en-US" altLang="en-US" sz="1200"/>
              <a:pPr/>
              <a:t>6</a:t>
            </a:fld>
            <a:endParaRPr lang="en-US" altLang="en-US" sz="1200"/>
          </a:p>
        </p:txBody>
      </p:sp>
      <p:sp>
        <p:nvSpPr>
          <p:cNvPr id="9218" name="Rectangle 1026">
            <a:extLst>
              <a:ext uri="{FF2B5EF4-FFF2-40B4-BE49-F238E27FC236}">
                <a16:creationId xmlns:a16="http://schemas.microsoft.com/office/drawing/2014/main" id="{7DE8C62E-8C6C-EBDB-D0B6-31742F5E15BE}"/>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2. Integrated</a:t>
            </a:r>
          </a:p>
        </p:txBody>
      </p:sp>
      <p:sp>
        <p:nvSpPr>
          <p:cNvPr id="9219" name="Rectangle 1027">
            <a:extLst>
              <a:ext uri="{FF2B5EF4-FFF2-40B4-BE49-F238E27FC236}">
                <a16:creationId xmlns:a16="http://schemas.microsoft.com/office/drawing/2014/main" id="{8B595F5C-E6B7-582A-6BCE-AF3613BCC30A}"/>
              </a:ext>
            </a:extLst>
          </p:cNvPr>
          <p:cNvSpPr>
            <a:spLocks noGrp="1" noChangeArrowheads="1"/>
          </p:cNvSpPr>
          <p:nvPr>
            <p:ph type="body" idx="1"/>
          </p:nvPr>
        </p:nvSpPr>
        <p:spPr>
          <a:xfrm>
            <a:off x="609600" y="1752600"/>
            <a:ext cx="8077200" cy="4648200"/>
          </a:xfrm>
          <a:noFill/>
        </p:spPr>
        <p:txBody>
          <a:bodyPr lIns="92075" tIns="46038" rIns="92075" bIns="46038"/>
          <a:lstStyle/>
          <a:p>
            <a:pPr eaLnBrk="1" hangingPunct="1">
              <a:lnSpc>
                <a:spcPct val="90000"/>
              </a:lnSpc>
            </a:pPr>
            <a:r>
              <a:rPr lang="en-US" altLang="en-US" sz="2400"/>
              <a:t>Constructed by integrating multiple, heterogeneous data sources</a:t>
            </a:r>
          </a:p>
          <a:p>
            <a:pPr lvl="1" eaLnBrk="1" hangingPunct="1">
              <a:lnSpc>
                <a:spcPct val="90000"/>
              </a:lnSpc>
            </a:pPr>
            <a:r>
              <a:rPr lang="en-US" altLang="en-US" sz="2400"/>
              <a:t>relational databases, flat files, on-line transaction records</a:t>
            </a:r>
          </a:p>
          <a:p>
            <a:pPr eaLnBrk="1" hangingPunct="1">
              <a:lnSpc>
                <a:spcPct val="90000"/>
              </a:lnSpc>
            </a:pPr>
            <a:r>
              <a:rPr lang="en-US" altLang="en-US" sz="2400"/>
              <a:t>Data cleaning and data integration techniques are applied.</a:t>
            </a:r>
          </a:p>
          <a:p>
            <a:pPr lvl="1" eaLnBrk="1" hangingPunct="1">
              <a:lnSpc>
                <a:spcPct val="90000"/>
              </a:lnSpc>
            </a:pPr>
            <a:r>
              <a:rPr lang="en-US" altLang="en-US" sz="2400"/>
              <a:t>Ensure consistency in naming conventions, encoding structures, attribute measures, etc. among different data sources</a:t>
            </a:r>
          </a:p>
          <a:p>
            <a:pPr lvl="2" eaLnBrk="1" hangingPunct="1">
              <a:lnSpc>
                <a:spcPct val="90000"/>
              </a:lnSpc>
            </a:pPr>
            <a:r>
              <a:rPr lang="en-US" altLang="en-US" sz="2000"/>
              <a:t>E.g., Hotel price: currency, tax, breakfast covered, etc.</a:t>
            </a:r>
          </a:p>
          <a:p>
            <a:pPr lvl="1" eaLnBrk="1" hangingPunct="1">
              <a:lnSpc>
                <a:spcPct val="90000"/>
              </a:lnSpc>
            </a:pPr>
            <a:r>
              <a:rPr lang="en-US" altLang="en-US" sz="2400"/>
              <a:t>When data is moved to the warehouse, it is converted.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a:extLst>
              <a:ext uri="{FF2B5EF4-FFF2-40B4-BE49-F238E27FC236}">
                <a16:creationId xmlns:a16="http://schemas.microsoft.com/office/drawing/2014/main" id="{28A5576E-98A8-C58F-AC1A-89A9D11BB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410F85-6036-A944-B550-48145CB09996}" type="slidenum">
              <a:rPr lang="en-US" altLang="en-US" sz="1200"/>
              <a:pPr/>
              <a:t>7</a:t>
            </a:fld>
            <a:endParaRPr lang="en-US" altLang="en-US" sz="1200"/>
          </a:p>
        </p:txBody>
      </p:sp>
      <p:sp>
        <p:nvSpPr>
          <p:cNvPr id="10242" name="Rectangle 2050">
            <a:extLst>
              <a:ext uri="{FF2B5EF4-FFF2-40B4-BE49-F238E27FC236}">
                <a16:creationId xmlns:a16="http://schemas.microsoft.com/office/drawing/2014/main" id="{CAEEB3D3-2ABC-4BC0-64AF-6031C4627071}"/>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3. Time Variant</a:t>
            </a:r>
          </a:p>
        </p:txBody>
      </p:sp>
      <p:sp>
        <p:nvSpPr>
          <p:cNvPr id="10243" name="Rectangle 2051">
            <a:extLst>
              <a:ext uri="{FF2B5EF4-FFF2-40B4-BE49-F238E27FC236}">
                <a16:creationId xmlns:a16="http://schemas.microsoft.com/office/drawing/2014/main" id="{5BC9208C-3C0C-29F2-D40A-78BB12DA0F7B}"/>
              </a:ext>
            </a:extLst>
          </p:cNvPr>
          <p:cNvSpPr>
            <a:spLocks noGrp="1" noChangeArrowheads="1"/>
          </p:cNvSpPr>
          <p:nvPr>
            <p:ph type="body" idx="1"/>
          </p:nvPr>
        </p:nvSpPr>
        <p:spPr>
          <a:xfrm>
            <a:off x="533400" y="1828800"/>
            <a:ext cx="8382000" cy="4572000"/>
          </a:xfrm>
          <a:noFill/>
        </p:spPr>
        <p:txBody>
          <a:bodyPr lIns="92075" tIns="46038" rIns="92075" bIns="46038"/>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highlight>
                  <a:srgbClr val="00FF00"/>
                </a:highlight>
              </a:rPr>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highlight>
                  <a:srgbClr val="00FF00"/>
                </a:highlight>
              </a:rPr>
              <a:t>Contains an element of time</a:t>
            </a:r>
            <a:r>
              <a:rPr lang="en-US" altLang="en-US" sz="2400" dirty="0"/>
              <a:t>,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10000"/>
              </a:lnSpc>
            </a:pPr>
            <a:endParaRPr lang="en-US" altLang="en-US" sz="22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5">
            <a:extLst>
              <a:ext uri="{FF2B5EF4-FFF2-40B4-BE49-F238E27FC236}">
                <a16:creationId xmlns:a16="http://schemas.microsoft.com/office/drawing/2014/main" id="{5BF99142-58C6-47F2-44FF-92616DFCF3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220D6C-A452-1F46-B68F-D75F2DD873FF}" type="slidenum">
              <a:rPr lang="en-US" altLang="en-US" sz="1200"/>
              <a:pPr/>
              <a:t>8</a:t>
            </a:fld>
            <a:endParaRPr lang="en-US" altLang="en-US" sz="1200"/>
          </a:p>
        </p:txBody>
      </p:sp>
      <p:sp>
        <p:nvSpPr>
          <p:cNvPr id="11266" name="Rectangle 1026">
            <a:extLst>
              <a:ext uri="{FF2B5EF4-FFF2-40B4-BE49-F238E27FC236}">
                <a16:creationId xmlns:a16="http://schemas.microsoft.com/office/drawing/2014/main" id="{7E2D04A6-80B0-D55A-97FA-C4904EB78894}"/>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4. Non-Volatile</a:t>
            </a:r>
          </a:p>
        </p:txBody>
      </p:sp>
      <p:sp>
        <p:nvSpPr>
          <p:cNvPr id="11267" name="Rectangle 1027">
            <a:extLst>
              <a:ext uri="{FF2B5EF4-FFF2-40B4-BE49-F238E27FC236}">
                <a16:creationId xmlns:a16="http://schemas.microsoft.com/office/drawing/2014/main" id="{6F39E455-0C95-9E97-84A7-8997118811B7}"/>
              </a:ext>
            </a:extLst>
          </p:cNvPr>
          <p:cNvSpPr>
            <a:spLocks noGrp="1" noChangeArrowheads="1"/>
          </p:cNvSpPr>
          <p:nvPr>
            <p:ph type="body" idx="1"/>
          </p:nvPr>
        </p:nvSpPr>
        <p:spPr>
          <a:xfrm>
            <a:off x="533400" y="1828800"/>
            <a:ext cx="8153400" cy="4419600"/>
          </a:xfrm>
          <a:noFill/>
        </p:spPr>
        <p:txBody>
          <a:bodyPr lIns="92075" tIns="46038" rIns="92075" bIns="46038"/>
          <a:lstStyle/>
          <a:p>
            <a:pPr eaLnBrk="1" hangingPunct="1">
              <a:lnSpc>
                <a:spcPct val="130000"/>
              </a:lnSpc>
            </a:pPr>
            <a:r>
              <a:rPr lang="en-US" altLang="en-US" sz="2400" dirty="0"/>
              <a:t>A </a:t>
            </a:r>
            <a:r>
              <a:rPr lang="en-US" altLang="en-US" sz="2400" dirty="0">
                <a:solidFill>
                  <a:schemeClr val="hlink"/>
                </a:solidFill>
                <a:highlight>
                  <a:srgbClr val="00FF00"/>
                </a:highlight>
              </a:rPr>
              <a:t>physically separate store</a:t>
            </a:r>
            <a:r>
              <a:rPr lang="en-US" altLang="en-US" sz="2400" dirty="0">
                <a:highlight>
                  <a:srgbClr val="00FF00"/>
                </a:highlight>
              </a:rPr>
              <a:t> of data</a:t>
            </a:r>
            <a:r>
              <a:rPr lang="en-US" altLang="en-US" sz="2400" dirty="0"/>
              <a:t> transformed from the operational environment.</a:t>
            </a:r>
          </a:p>
          <a:p>
            <a:pPr eaLnBrk="1" hangingPunct="1">
              <a:lnSpc>
                <a:spcPct val="130000"/>
              </a:lnSpc>
            </a:pPr>
            <a:r>
              <a:rPr lang="en-US" altLang="en-US" sz="2400" dirty="0"/>
              <a:t>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r>
              <a:rPr lang="en-US" altLang="en-US" dirty="0"/>
              <a:t>.</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a:extLst>
              <a:ext uri="{FF2B5EF4-FFF2-40B4-BE49-F238E27FC236}">
                <a16:creationId xmlns:a16="http://schemas.microsoft.com/office/drawing/2014/main" id="{6CC70C3E-A2F7-1686-366C-BE76A18A9A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1571EEA-3EBB-4A45-862C-E2B1A8278959}" type="slidenum">
              <a:rPr lang="en-US" altLang="en-US" sz="1200"/>
              <a:pPr/>
              <a:t>9</a:t>
            </a:fld>
            <a:endParaRPr lang="en-US" altLang="en-US" sz="1200"/>
          </a:p>
        </p:txBody>
      </p:sp>
      <p:sp>
        <p:nvSpPr>
          <p:cNvPr id="12290" name="Rectangle 1026">
            <a:extLst>
              <a:ext uri="{FF2B5EF4-FFF2-40B4-BE49-F238E27FC236}">
                <a16:creationId xmlns:a16="http://schemas.microsoft.com/office/drawing/2014/main" id="{89A20E86-C6CB-8262-B031-932F4D317BA1}"/>
              </a:ext>
            </a:extLst>
          </p:cNvPr>
          <p:cNvSpPr>
            <a:spLocks noGrp="1" noChangeArrowheads="1"/>
          </p:cNvSpPr>
          <p:nvPr>
            <p:ph type="title"/>
          </p:nvPr>
        </p:nvSpPr>
        <p:spPr>
          <a:xfrm>
            <a:off x="1066800" y="381000"/>
            <a:ext cx="8077200" cy="685800"/>
          </a:xfrm>
          <a:noFill/>
        </p:spPr>
        <p:txBody>
          <a:bodyPr lIns="92075" tIns="46038" rIns="92075" bIns="46038"/>
          <a:lstStyle/>
          <a:p>
            <a:pPr eaLnBrk="1" hangingPunct="1"/>
            <a:r>
              <a:rPr lang="en-US" altLang="en-US" sz="3200"/>
              <a:t>Data Warehouse vs. Heterogeneous DBMS</a:t>
            </a:r>
            <a:endParaRPr lang="en-US" altLang="en-US"/>
          </a:p>
        </p:txBody>
      </p:sp>
      <p:sp>
        <p:nvSpPr>
          <p:cNvPr id="12291" name="Rectangle 1027">
            <a:extLst>
              <a:ext uri="{FF2B5EF4-FFF2-40B4-BE49-F238E27FC236}">
                <a16:creationId xmlns:a16="http://schemas.microsoft.com/office/drawing/2014/main" id="{31992CB7-2D9E-C1E0-3FAD-7CF53C5EB4E1}"/>
              </a:ext>
            </a:extLst>
          </p:cNvPr>
          <p:cNvSpPr>
            <a:spLocks noGrp="1" noChangeArrowheads="1"/>
          </p:cNvSpPr>
          <p:nvPr>
            <p:ph type="body" idx="1"/>
          </p:nvPr>
        </p:nvSpPr>
        <p:spPr>
          <a:xfrm>
            <a:off x="533400" y="1752600"/>
            <a:ext cx="8401050" cy="4572000"/>
          </a:xfrm>
          <a:noFill/>
        </p:spPr>
        <p:txBody>
          <a:bodyPr lIns="92075" tIns="46038" rIns="92075" bIns="46038"/>
          <a:lstStyle/>
          <a:p>
            <a:pPr eaLnBrk="1" hangingPunct="1">
              <a:lnSpc>
                <a:spcPct val="110000"/>
              </a:lnSpc>
            </a:pPr>
            <a:r>
              <a:rPr lang="en-US" altLang="en-US" sz="2400" dirty="0"/>
              <a:t>Traditional heterogeneous DB integration: </a:t>
            </a:r>
          </a:p>
          <a:p>
            <a:pPr lvl="1" eaLnBrk="1" hangingPunct="1">
              <a:lnSpc>
                <a:spcPct val="110000"/>
              </a:lnSpc>
            </a:pPr>
            <a:r>
              <a:rPr lang="en-US" altLang="en-US" sz="2000" dirty="0"/>
              <a:t>Build </a:t>
            </a:r>
            <a:r>
              <a:rPr lang="en-US" altLang="en-US" sz="2000" dirty="0">
                <a:solidFill>
                  <a:schemeClr val="hlink"/>
                </a:solidFill>
              </a:rPr>
              <a:t>wrappers/mediators</a:t>
            </a:r>
            <a:r>
              <a:rPr lang="en-US" altLang="en-US" sz="2000" dirty="0"/>
              <a:t> on top of heterogeneous databases </a:t>
            </a:r>
          </a:p>
          <a:p>
            <a:pPr lvl="1" eaLnBrk="1" hangingPunct="1">
              <a:lnSpc>
                <a:spcPct val="110000"/>
              </a:lnSpc>
            </a:pPr>
            <a:r>
              <a:rPr lang="en-US" altLang="en-US" sz="2000" dirty="0">
                <a:solidFill>
                  <a:schemeClr val="hlink"/>
                </a:solidFill>
              </a:rPr>
              <a:t>Query driven</a:t>
            </a:r>
            <a:r>
              <a:rPr lang="en-US" altLang="en-US" sz="2000" dirty="0"/>
              <a:t> approach</a:t>
            </a:r>
          </a:p>
          <a:p>
            <a:pPr lvl="2" eaLnBrk="1" hangingPunct="1">
              <a:lnSpc>
                <a:spcPct val="110000"/>
              </a:lnSpc>
            </a:pPr>
            <a:r>
              <a:rPr lang="en-US" altLang="en-US" sz="2000" dirty="0"/>
              <a:t>When a query is posed to a client site, a meta-dictionary is used to translate the query into queries appropriate for individual heterogeneous sites involved, and the results are integrated into a global answer set</a:t>
            </a:r>
          </a:p>
          <a:p>
            <a:pPr lvl="2" eaLnBrk="1" hangingPunct="1">
              <a:lnSpc>
                <a:spcPct val="110000"/>
              </a:lnSpc>
            </a:pPr>
            <a:r>
              <a:rPr lang="en-US" altLang="en-US" sz="2000" dirty="0"/>
              <a:t>Complex information filtering, compete for resources</a:t>
            </a:r>
          </a:p>
          <a:p>
            <a:pPr eaLnBrk="1" hangingPunct="1">
              <a:lnSpc>
                <a:spcPct val="110000"/>
              </a:lnSpc>
            </a:pPr>
            <a:r>
              <a:rPr lang="en-US" altLang="en-US" sz="2400" dirty="0"/>
              <a:t>Data warehouse: </a:t>
            </a:r>
            <a:r>
              <a:rPr lang="en-US" altLang="en-US" sz="2400" dirty="0">
                <a:solidFill>
                  <a:schemeClr val="hlink"/>
                </a:solidFill>
              </a:rPr>
              <a:t>update-driven</a:t>
            </a:r>
            <a:r>
              <a:rPr lang="en-US" altLang="en-US" sz="2400" dirty="0"/>
              <a:t>, high performance</a:t>
            </a:r>
          </a:p>
          <a:p>
            <a:pPr lvl="1" eaLnBrk="1" hangingPunct="1">
              <a:lnSpc>
                <a:spcPct val="110000"/>
              </a:lnSpc>
            </a:pPr>
            <a:r>
              <a:rPr lang="en-US" altLang="en-US" sz="2000" dirty="0"/>
              <a:t>Information from heterogeneous sources is integrated in advance and stored in warehouses for direct query and analysis</a:t>
            </a:r>
          </a:p>
        </p:txBody>
      </p:sp>
    </p:spTree>
  </p:cSld>
  <p:clrMapOvr>
    <a:masterClrMapping/>
  </p:clrMapOvr>
  <p:transition>
    <p:wipe di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5711</TotalTime>
  <Words>3414</Words>
  <Application>Microsoft Macintosh PowerPoint</Application>
  <PresentationFormat>On-screen Show (4:3)</PresentationFormat>
  <Paragraphs>672</Paragraphs>
  <Slides>53</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3" baseType="lpstr">
      <vt:lpstr>宋体</vt:lpstr>
      <vt:lpstr>Arial</vt:lpstr>
      <vt:lpstr>Impact</vt:lpstr>
      <vt:lpstr>Monotype Sorts</vt:lpstr>
      <vt:lpstr>Tahoma</vt:lpstr>
      <vt:lpstr>Times New Roman</vt:lpstr>
      <vt:lpstr>Wingdings</vt:lpstr>
      <vt:lpstr>Blends</vt:lpstr>
      <vt:lpstr>Document</vt:lpstr>
      <vt:lpstr>Equation</vt:lpstr>
      <vt:lpstr>Data Warehousing and OLAP</vt:lpstr>
      <vt:lpstr>What is a Data Warehouse? Defined in many different ways</vt:lpstr>
      <vt:lpstr>What is a Data Warehousing?</vt:lpstr>
      <vt:lpstr>Data Warehouse—Subject-Oriented</vt:lpstr>
      <vt:lpstr>Data Warehouse — 1. Subject-Oriented</vt:lpstr>
      <vt:lpstr>Data Warehouse — 2. Integrated</vt:lpstr>
      <vt:lpstr>Data Warehouse — 3. Time Variant</vt:lpstr>
      <vt:lpstr>Data Warehouse — 4. Non-Volatile</vt:lpstr>
      <vt:lpstr>Data Warehouse vs. Heterogeneous DBMS</vt:lpstr>
      <vt:lpstr>Data Warehouse vs. Operational DBMS</vt:lpstr>
      <vt:lpstr>Data Warehouse vs. Operational DBMS</vt:lpstr>
      <vt:lpstr>OLTP vs. OLAP</vt:lpstr>
      <vt:lpstr>Why Separate Data Warehouse?</vt:lpstr>
      <vt:lpstr>Why Separate Data Warehouse?</vt:lpstr>
      <vt:lpstr>Data Warehousing and OLAP</vt:lpstr>
      <vt:lpstr>From Tables and Spreadsheets to Data Cubes</vt:lpstr>
      <vt:lpstr>multidimensional data model</vt:lpstr>
      <vt:lpstr>Cube: A Lattice of Cuboids</vt:lpstr>
      <vt:lpstr>Modeling of  Data Warehouses</vt:lpstr>
      <vt:lpstr>Example of Star Schema</vt:lpstr>
      <vt:lpstr>Example of Snowflake Schema</vt:lpstr>
      <vt:lpstr>Example of Fact Constellation</vt:lpstr>
      <vt:lpstr>Measures: Three Categories</vt:lpstr>
      <vt:lpstr>A Concept Hierarchy: Dimension (location)</vt:lpstr>
      <vt:lpstr>Specification of Hierarchies</vt:lpstr>
      <vt:lpstr>Multidimensional Data</vt:lpstr>
      <vt:lpstr>A Sample Data Cube</vt:lpstr>
      <vt:lpstr>Cuboids Corresponding to the Cube</vt:lpstr>
      <vt:lpstr>Browsing a Data Cube</vt:lpstr>
      <vt:lpstr>Typical OLAP Operations</vt:lpstr>
      <vt:lpstr>A Starnet Query Model</vt:lpstr>
      <vt:lpstr>Data Warehousing and OLAP</vt:lpstr>
      <vt:lpstr>Data Warehouse Design Process </vt:lpstr>
      <vt:lpstr>PowerPoint Presentation</vt:lpstr>
      <vt:lpstr>Three Data Warehouse Models</vt:lpstr>
      <vt:lpstr>Data Warehouse Development: A Recommended Approach</vt:lpstr>
      <vt:lpstr>OLAP Server Architectures</vt:lpstr>
      <vt:lpstr>Data Warehousing and OLAP</vt:lpstr>
      <vt:lpstr>Efficient Data Cube Computation</vt:lpstr>
      <vt:lpstr>Cube Operation</vt:lpstr>
      <vt:lpstr>Cube Operation</vt:lpstr>
      <vt:lpstr>Efficient Processing of OLAP Queries</vt:lpstr>
      <vt:lpstr>Metadata Repository</vt:lpstr>
      <vt:lpstr>Data Warehouse Back-End Tools and Utilities</vt:lpstr>
      <vt:lpstr>Data Warehousing and OLAP</vt:lpstr>
      <vt:lpstr>Discovery-Driven Exploration of Data Cubes</vt:lpstr>
      <vt:lpstr>Examples: Discovery-Driven Data Cubes</vt:lpstr>
      <vt:lpstr>Complex Aggregation at Multiple Granularities: Multi-Feature Cubes</vt:lpstr>
      <vt:lpstr>Data Warehousing and OLAP</vt:lpstr>
      <vt:lpstr>Data Warehouse Usage</vt:lpstr>
      <vt:lpstr>From Online Analytical Processing to Online Analytical Mining (OLAM)</vt:lpstr>
      <vt:lpstr>An OLAM Architecture</vt:lpstr>
      <vt:lpstr>Summary</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Pedro Domingos</dc:creator>
  <cp:lastModifiedBy>Parsian, Mahmoud</cp:lastModifiedBy>
  <cp:revision>219</cp:revision>
  <cp:lastPrinted>1999-09-10T20:38:56Z</cp:lastPrinted>
  <dcterms:created xsi:type="dcterms:W3CDTF">1998-06-19T04:38:52Z</dcterms:created>
  <dcterms:modified xsi:type="dcterms:W3CDTF">2025-06-04T03:40:11Z</dcterms:modified>
</cp:coreProperties>
</file>