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93" r:id="rId4"/>
    <p:sldId id="292" r:id="rId5"/>
    <p:sldId id="281" r:id="rId6"/>
    <p:sldId id="294" r:id="rId7"/>
    <p:sldId id="258" r:id="rId8"/>
    <p:sldId id="259" r:id="rId9"/>
    <p:sldId id="284" r:id="rId10"/>
    <p:sldId id="285" r:id="rId11"/>
    <p:sldId id="286" r:id="rId12"/>
    <p:sldId id="260" r:id="rId13"/>
    <p:sldId id="261" r:id="rId14"/>
    <p:sldId id="262" r:id="rId15"/>
    <p:sldId id="263" r:id="rId16"/>
    <p:sldId id="264" r:id="rId17"/>
    <p:sldId id="265" r:id="rId18"/>
    <p:sldId id="288" r:id="rId19"/>
    <p:sldId id="266" r:id="rId20"/>
    <p:sldId id="289" r:id="rId21"/>
    <p:sldId id="290" r:id="rId22"/>
    <p:sldId id="291" r:id="rId23"/>
    <p:sldId id="267" r:id="rId24"/>
    <p:sldId id="268" r:id="rId25"/>
    <p:sldId id="283" r:id="rId26"/>
    <p:sldId id="282" r:id="rId27"/>
    <p:sldId id="270" r:id="rId28"/>
    <p:sldId id="271" r:id="rId29"/>
    <p:sldId id="272" r:id="rId30"/>
    <p:sldId id="273" r:id="rId31"/>
    <p:sldId id="278" r:id="rId32"/>
    <p:sldId id="279" r:id="rId33"/>
    <p:sldId id="277" r:id="rId34"/>
    <p:sldId id="280" r:id="rId35"/>
    <p:sldId id="276" r:id="rId36"/>
    <p:sldId id="287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FC67-4D12-0FF3-DA94-B5D8CD3398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5403D9-859B-0B77-A297-345F28C08D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548F-E025-88AC-3F5A-19B5B6F2D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9699-E7B9-CC46-89A2-F1052BAA1D1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3130E-F6FE-245E-2E1E-143F7B05B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57622-6240-9193-B6A6-BF1E6BECC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C40-2B58-6F4E-BF13-E357182E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0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96678-927B-AAD9-81CC-B8FCC4210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F2C54-BD6F-95DA-767E-55BF2E0D7C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F35ED-FF80-DB91-9213-AC0144810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9699-E7B9-CC46-89A2-F1052BAA1D1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48775A-DD9A-DB9B-EE1C-CAAABDFA5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A0089-03A5-914A-5E1E-F1FDC8BC7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C40-2B58-6F4E-BF13-E357182E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91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E69D67-398C-1FD9-CE01-67F6E76D8F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7E514F-EADA-4A3E-8453-5B78D720E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64CC5-0A8D-F468-123D-8CD16499B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9699-E7B9-CC46-89A2-F1052BAA1D1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C729B6-61D6-2D01-A378-C9F67EC5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32993-B269-D878-AC12-AA722200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C40-2B58-6F4E-BF13-E357182E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8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DABDE-8E58-1029-3278-C442A5984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57B1AF-02EA-2339-B3DD-1AFF376FD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492587-23F3-5EE2-B518-4C94BA3BC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9699-E7B9-CC46-89A2-F1052BAA1D1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4677E-7C66-394B-63E8-CD23D59F6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449066-5D9D-5F11-F04B-55CD1B4BE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C40-2B58-6F4E-BF13-E357182E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366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C301-299F-E7E3-F49A-16586BF24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60B82C-CC89-1356-47AB-696B27AA7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0ECA6D-3FB1-085A-C5F2-7DB7A1B29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9699-E7B9-CC46-89A2-F1052BAA1D1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F40FB9-4B8B-9184-4A13-C42EAB405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97D4F4-B8C1-6DEC-EECD-F72EEC00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C40-2B58-6F4E-BF13-E357182E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382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66842-F53F-86C5-F5E2-8A9FC3078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F4C0D5-F4D8-A78C-6EF4-B3EC6EB5DD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1971C-52C2-3644-9D64-61F1808FA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7C292-D085-D70A-1243-B46C2DC8F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9699-E7B9-CC46-89A2-F1052BAA1D1E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EC2EB-1231-A87E-A43B-E4FAC7CF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06D3DE-E979-724D-8973-6249DE8140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C40-2B58-6F4E-BF13-E357182E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851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D4FB4-D0A3-C3FC-8E40-3C4229D32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7F7857-E209-CE26-867A-A1BD2FF13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808D33-36BD-01D4-725B-6C8E40D237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A75A3D-B874-0F8B-B85D-645B13F7AD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0AA311-CD8A-CFFF-8970-A825E29B1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8F28D6-479D-2598-3740-E0551FEF9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9699-E7B9-CC46-89A2-F1052BAA1D1E}" type="datetimeFigureOut">
              <a:rPr lang="en-US" smtClean="0"/>
              <a:t>4/1/24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F90981-593D-64E8-7251-A3ED708AB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1CCF2D-ECA2-4922-E563-524C3791D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C40-2B58-6F4E-BF13-E357182E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2727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D711-D65A-0AAB-F3D9-459D27C1C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E51DE0-C8CC-55E3-B44B-06A2EE487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9699-E7B9-CC46-89A2-F1052BAA1D1E}" type="datetimeFigureOut">
              <a:rPr lang="en-US" smtClean="0"/>
              <a:t>4/1/24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192211-52E9-4CA5-80C5-3C79E7D20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90205-C14D-C9E9-8BB4-BBEA81CBC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C40-2B58-6F4E-BF13-E357182E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327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8A38BE-FC95-84DE-BDD8-2E8E268EF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9699-E7B9-CC46-89A2-F1052BAA1D1E}" type="datetimeFigureOut">
              <a:rPr lang="en-US" smtClean="0"/>
              <a:t>4/1/24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0F1CA0-AC07-1AF8-2AA0-90D6BD91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56FDC2-0AD9-68E6-FD34-4543BB681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C40-2B58-6F4E-BF13-E357182E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297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6F9-9100-13A8-F1CB-B243F9B3A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08696-EC08-E0BB-CE1A-D330DF13D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8A65E-CB8A-AA64-6531-96EEE2DEDC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C30B0-4125-B815-DAD3-20D1C0D50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9699-E7B9-CC46-89A2-F1052BAA1D1E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C1362-18FE-7A1D-51BE-CFADFBACD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3F3326-EC12-D80D-2C04-52F0681F7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C40-2B58-6F4E-BF13-E357182E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521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E3ABA-D095-1868-B37D-936AE5ADB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900B2F-F530-6F7F-0B21-A4D5D9A3FD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0E9BB-D2C8-F2AD-3ACD-782643CA6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86375-9919-BCDB-F8A1-6EA220839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59699-E7B9-CC46-89A2-F1052BAA1D1E}" type="datetimeFigureOut">
              <a:rPr lang="en-US" smtClean="0"/>
              <a:t>4/1/24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049B1-B1FA-6C2C-D3E3-2DFEA645F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A87F1B-DB30-9F37-9B6A-E3B9D937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6DC40-2B58-6F4E-BF13-E357182E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438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05C255-C543-B583-6D5E-B54029442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877683-4143-DDA8-5A0F-D2EF64DCAD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361EC-93BB-C3FE-13B0-050DB21339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959699-E7B9-CC46-89A2-F1052BAA1D1E}" type="datetimeFigureOut">
              <a:rPr lang="en-US" smtClean="0"/>
              <a:t>4/1/24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8438F-A67D-87E2-393B-2565FD7C0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D3AD0A-E5DE-5A97-B17E-650581EF8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96DC40-2B58-6F4E-BF13-E357182EE2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911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8A6E4-E8C5-7A70-BC37-5A794360E0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13306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DejaVuSans_1k_1"/>
              </a:rPr>
              <a:t>Introduction </a:t>
            </a:r>
            <a:br>
              <a:rPr lang="en-US" b="0" i="0" dirty="0">
                <a:solidFill>
                  <a:srgbClr val="000000"/>
                </a:solidFill>
                <a:effectLst/>
                <a:latin typeface="DejaVuSans_1k_1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DejaVuSans_1k_1"/>
              </a:rPr>
              <a:t>to</a:t>
            </a:r>
            <a:br>
              <a:rPr lang="en-US" b="0" i="0" dirty="0">
                <a:solidFill>
                  <a:srgbClr val="000000"/>
                </a:solidFill>
                <a:effectLst/>
                <a:latin typeface="DejaVuSans_1k_1"/>
              </a:rPr>
            </a:br>
            <a:r>
              <a:rPr lang="en-US" sz="7200" b="1" i="0" dirty="0">
                <a:solidFill>
                  <a:srgbClr val="7030A0"/>
                </a:solidFill>
                <a:effectLst/>
                <a:latin typeface="DejaVuSans_1k_1"/>
              </a:rPr>
              <a:t>Business Intelligence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81807C-08D7-622E-9550-65102A55BC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50978"/>
            <a:ext cx="9144000" cy="706821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5879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F740-1A4D-4B57-5DE6-C404192F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28"/>
          </a:xfrm>
        </p:spPr>
        <p:txBody>
          <a:bodyPr>
            <a:normAutofit fontScale="90000"/>
          </a:bodyPr>
          <a:lstStyle/>
          <a:p>
            <a:r>
              <a:rPr lang="en-US" dirty="0"/>
              <a:t>BI: Samples by States</a:t>
            </a:r>
          </a:p>
        </p:txBody>
      </p:sp>
      <p:pic>
        <p:nvPicPr>
          <p:cNvPr id="9218" name="Picture 2" descr="Tableau 201: 3 Creative Ways to Use Dashboard Actions">
            <a:extLst>
              <a:ext uri="{FF2B5EF4-FFF2-40B4-BE49-F238E27FC236}">
                <a16:creationId xmlns:a16="http://schemas.microsoft.com/office/drawing/2014/main" id="{DF01F79C-9EEC-04EA-6AEB-7BA1EAEA1A5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465" y="1013254"/>
            <a:ext cx="8909221" cy="5350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8670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F740-1A4D-4B57-5DE6-C404192F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28"/>
          </a:xfrm>
        </p:spPr>
        <p:txBody>
          <a:bodyPr>
            <a:normAutofit fontScale="90000"/>
          </a:bodyPr>
          <a:lstStyle/>
          <a:p>
            <a:r>
              <a:rPr lang="en-US" dirty="0"/>
              <a:t>BI: Annual Income Analysis</a:t>
            </a:r>
          </a:p>
        </p:txBody>
      </p:sp>
      <p:pic>
        <p:nvPicPr>
          <p:cNvPr id="11266" name="Picture 2" descr="Tableau Careers Guide And Salary Trends [Updated] - Mindmajix">
            <a:extLst>
              <a:ext uri="{FF2B5EF4-FFF2-40B4-BE49-F238E27FC236}">
                <a16:creationId xmlns:a16="http://schemas.microsoft.com/office/drawing/2014/main" id="{7CE28B19-F041-FC0B-2589-6DE47EBC019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1013254"/>
            <a:ext cx="8694683" cy="5019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0841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BA6D1-1144-C97F-04E5-D3DA0692D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4889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4"/>
              </a:rPr>
              <a:t>Data Types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7E7B93-28D9-CC6F-6F38-FACEA7D1BF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6138"/>
            <a:ext cx="10515600" cy="50208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LiberationSans_1p_4"/>
              </a:rPr>
              <a:t>•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_1u_4"/>
              </a:rPr>
              <a:t>Structured </a:t>
            </a:r>
            <a:endParaRPr lang="en-US" dirty="0">
              <a:solidFill>
                <a:srgbClr val="000000"/>
              </a:solidFill>
              <a:highlight>
                <a:srgbClr val="00FF00"/>
              </a:highlight>
              <a:latin typeface="LiberationSans_1p_4"/>
            </a:endParaRP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4"/>
              </a:rPr>
              <a:t>Fixed form such as name collection forms on websites 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rlito_1u_4"/>
              </a:rPr>
              <a:t>Relational Database Tables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4"/>
              </a:rPr>
              <a:t>Parquet file formats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LiberationSans_1p_4"/>
              </a:rPr>
              <a:t>•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_1u_4"/>
              </a:rPr>
              <a:t>Semi-structured 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rlito_1u_4"/>
              </a:rPr>
              <a:t>JSON, XML, non-reliable CSVs</a:t>
            </a:r>
            <a:endParaRPr lang="en-US" b="0" i="0" dirty="0">
              <a:solidFill>
                <a:srgbClr val="000000"/>
              </a:solidFill>
              <a:effectLst/>
              <a:highlight>
                <a:srgbClr val="FFFFFF"/>
              </a:highlight>
              <a:latin typeface="Carlito_1u_4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LiberationSans_1p_4"/>
              </a:rPr>
              <a:t>•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_1u_4"/>
              </a:rPr>
              <a:t>Unstructured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4"/>
              </a:rPr>
              <a:t>Information that can't be read by computers easily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rlito_1u_4"/>
              </a:rPr>
              <a:t>Text format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rlito_1u_4"/>
              </a:rPr>
              <a:t>Phone conversations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rlito_1u_4"/>
              </a:rPr>
              <a:t>Customer service logs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62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1DB54-47C7-D966-12D7-224B2661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264"/>
          </a:xfrm>
        </p:spPr>
        <p:txBody>
          <a:bodyPr/>
          <a:lstStyle/>
          <a:p>
            <a:r>
              <a:rPr lang="en-US" dirty="0"/>
              <a:t>Structured vs Unstructured</a:t>
            </a:r>
          </a:p>
        </p:txBody>
      </p:sp>
      <p:pic>
        <p:nvPicPr>
          <p:cNvPr id="2050" name="Picture 2" descr="What is Structured Data vs. Unstructured Data?">
            <a:extLst>
              <a:ext uri="{FF2B5EF4-FFF2-40B4-BE49-F238E27FC236}">
                <a16:creationId xmlns:a16="http://schemas.microsoft.com/office/drawing/2014/main" id="{7F773128-576E-D3D5-3B7C-CC0026131B6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249" y="1260390"/>
            <a:ext cx="8541951" cy="511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546607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57D4A-52D2-DE7F-EDAF-A5BCBE93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Structured, Semi-Structured, Unstructured</a:t>
            </a:r>
          </a:p>
        </p:txBody>
      </p:sp>
      <p:pic>
        <p:nvPicPr>
          <p:cNvPr id="3074" name="Picture 2" descr="Different data types: structured, semi‐structured, and unstructured.... |  Download Scientific Diagram">
            <a:extLst>
              <a:ext uri="{FF2B5EF4-FFF2-40B4-BE49-F238E27FC236}">
                <a16:creationId xmlns:a16="http://schemas.microsoft.com/office/drawing/2014/main" id="{83755958-BF15-84B5-3207-2C1EEBC91FC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6886" y="1576553"/>
            <a:ext cx="8414951" cy="470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7140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64D49-A9FE-5454-95B9-A237DC6A8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5"/>
              </a:rPr>
              <a:t>How Companies store and manage all this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93F08-58AD-F657-8658-8EBDEDD16A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5"/>
              </a:rPr>
              <a:t>Data isn't always in one location. 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rlito_1u_5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5"/>
              </a:rPr>
              <a:t>Data is usually found across: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arlito_1u_5"/>
              </a:rPr>
              <a:t>CRM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5"/>
              </a:rPr>
              <a:t> programs 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5"/>
              </a:rPr>
              <a:t>Marketing automation systems </a:t>
            </a:r>
          </a:p>
          <a:p>
            <a:pPr lvl="1"/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5"/>
              </a:rPr>
              <a:t>Social media platforms 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5"/>
              </a:rPr>
              <a:t>The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rlito_1u_5"/>
              </a:rPr>
              <a:t>first step in Business Intelligence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5"/>
              </a:rPr>
              <a:t> is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_1u_5"/>
              </a:rPr>
              <a:t>taking Inventory of the data the company produces.</a:t>
            </a:r>
          </a:p>
          <a:p>
            <a:endParaRPr lang="en-US" sz="3200" dirty="0">
              <a:solidFill>
                <a:srgbClr val="000000"/>
              </a:solidFill>
              <a:highlight>
                <a:srgbClr val="00FF00"/>
              </a:highlight>
              <a:latin typeface="Carlito_1u_5"/>
            </a:endParaRPr>
          </a:p>
          <a:p>
            <a:r>
              <a:rPr lang="en-US" sz="2000" dirty="0">
                <a:solidFill>
                  <a:srgbClr val="000000"/>
                </a:solidFill>
                <a:highlight>
                  <a:srgbClr val="00FFFF"/>
                </a:highlight>
                <a:latin typeface="Carlito_1u_5"/>
              </a:rPr>
              <a:t>CRM = Customer Relationship Management</a:t>
            </a:r>
            <a:endParaRPr lang="en-US" sz="20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1393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42215-6926-9446-F779-7703B5859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6"/>
              </a:rPr>
              <a:t>Data Warehouse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B1335-1A85-72F8-A451-C47877754A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6"/>
              </a:rPr>
              <a:t>Data Warehouse is used to consolidate disparate data in a central location.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6"/>
              </a:rPr>
              <a:t>Using a process known as Extract, Transform, and Load (ETL), warehouse standardize data across systems, which allows it to be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_1u_6"/>
              </a:rPr>
              <a:t>queried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6"/>
              </a:rPr>
              <a:t>.</a:t>
            </a:r>
          </a:p>
          <a:p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arlito_1u_6"/>
              </a:rPr>
              <a:t>Data Warehouse Queries =&gt; Business Intelligence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670481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D077B-8EFA-0C56-80EC-43DAFF2F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Warehouse Example</a:t>
            </a:r>
          </a:p>
        </p:txBody>
      </p:sp>
      <p:pic>
        <p:nvPicPr>
          <p:cNvPr id="4098" name="Picture 2" descr="Data Warehouses vs Data Lakes vs Data Lakehouses [2024 Guide]">
            <a:extLst>
              <a:ext uri="{FF2B5EF4-FFF2-40B4-BE49-F238E27FC236}">
                <a16:creationId xmlns:a16="http://schemas.microsoft.com/office/drawing/2014/main" id="{9D022337-F234-AEF9-DD76-CC21D17C7E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730" y="1445741"/>
            <a:ext cx="7555470" cy="4955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373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31F8E-B78B-BA50-BA3C-47BA586F2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E8EAED"/>
                </a:solidFill>
                <a:highlight>
                  <a:srgbClr val="202124"/>
                </a:highlight>
                <a:latin typeface="Google Sans"/>
              </a:rPr>
              <a:t>d</a:t>
            </a:r>
            <a:r>
              <a:rPr lang="en-US" b="0" i="0" dirty="0">
                <a:solidFill>
                  <a:srgbClr val="E8EAED"/>
                </a:solidFill>
                <a:effectLst/>
                <a:highlight>
                  <a:srgbClr val="202124"/>
                </a:highlight>
                <a:latin typeface="Google Sans"/>
              </a:rPr>
              <a:t>efinition: Data </a:t>
            </a:r>
            <a:r>
              <a:rPr lang="en-US" dirty="0">
                <a:solidFill>
                  <a:srgbClr val="E8EAED"/>
                </a:solidFill>
                <a:highlight>
                  <a:srgbClr val="202124"/>
                </a:highlight>
                <a:latin typeface="Google Sans"/>
              </a:rPr>
              <a:t>W</a:t>
            </a:r>
            <a:r>
              <a:rPr lang="en-US" b="0" i="0" dirty="0">
                <a:solidFill>
                  <a:srgbClr val="E8EAED"/>
                </a:solidFill>
                <a:effectLst/>
                <a:highlight>
                  <a:srgbClr val="202124"/>
                </a:highlight>
                <a:latin typeface="Google Sans"/>
              </a:rPr>
              <a:t>arehouse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542A4F-5DB1-3724-C3A1-F9DD80134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E8EAED"/>
                </a:solidFill>
                <a:effectLst/>
                <a:highlight>
                  <a:srgbClr val="202124"/>
                </a:highlight>
                <a:latin typeface="Google Sans"/>
              </a:rPr>
              <a:t>Bill Inmon's definition of a data warehouse is that it is a </a:t>
            </a:r>
            <a:endParaRPr lang="en-US" sz="3600" dirty="0">
              <a:solidFill>
                <a:srgbClr val="E8EAED"/>
              </a:solidFill>
              <a:highlight>
                <a:srgbClr val="202124"/>
              </a:highlight>
              <a:latin typeface="Google Sans"/>
            </a:endParaRPr>
          </a:p>
          <a:p>
            <a:pPr marL="0" indent="0">
              <a:buNone/>
            </a:pPr>
            <a:r>
              <a:rPr lang="en-US" sz="3600" dirty="0">
                <a:solidFill>
                  <a:srgbClr val="E8EAED"/>
                </a:solidFill>
                <a:highlight>
                  <a:srgbClr val="202124"/>
                </a:highlight>
                <a:latin typeface="Google Sans"/>
              </a:rPr>
              <a:t>1. </a:t>
            </a:r>
            <a:r>
              <a:rPr lang="en-US" sz="3600" b="0" i="0" dirty="0">
                <a:solidFill>
                  <a:srgbClr val="E2EEFF"/>
                </a:solidFill>
                <a:effectLst/>
                <a:highlight>
                  <a:srgbClr val="3A3F50"/>
                </a:highlight>
                <a:latin typeface="Google Sans"/>
              </a:rPr>
              <a:t>subject-oriented, 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E2EEFF"/>
                </a:solidFill>
                <a:effectLst/>
                <a:highlight>
                  <a:srgbClr val="3A3F50"/>
                </a:highlight>
                <a:latin typeface="Google Sans"/>
              </a:rPr>
              <a:t>2. non-volatile,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E2EEFF"/>
                </a:solidFill>
                <a:highlight>
                  <a:srgbClr val="3A3F50"/>
                </a:highlight>
                <a:latin typeface="Google Sans"/>
              </a:rPr>
              <a:t>3. </a:t>
            </a:r>
            <a:r>
              <a:rPr lang="en-US" sz="3600" b="0" i="0" dirty="0">
                <a:solidFill>
                  <a:srgbClr val="E2EEFF"/>
                </a:solidFill>
                <a:effectLst/>
                <a:highlight>
                  <a:srgbClr val="3A3F50"/>
                </a:highlight>
                <a:latin typeface="Google Sans"/>
              </a:rPr>
              <a:t>integrated,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E2EEFF"/>
                </a:solidFill>
                <a:highlight>
                  <a:srgbClr val="3A3F50"/>
                </a:highlight>
                <a:latin typeface="Google Sans"/>
              </a:rPr>
              <a:t>4. </a:t>
            </a:r>
            <a:r>
              <a:rPr lang="en-US" sz="3600" b="0" i="0" dirty="0">
                <a:solidFill>
                  <a:srgbClr val="E2EEFF"/>
                </a:solidFill>
                <a:effectLst/>
                <a:highlight>
                  <a:srgbClr val="3A3F50"/>
                </a:highlight>
                <a:latin typeface="Google Sans"/>
              </a:rPr>
              <a:t>time-variant 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E2EEFF"/>
                </a:solidFill>
                <a:effectLst/>
                <a:highlight>
                  <a:srgbClr val="3A3F50"/>
                </a:highlight>
                <a:latin typeface="Google Sans"/>
              </a:rPr>
              <a:t>collection of data in support of management's decisions</a:t>
            </a:r>
            <a:r>
              <a:rPr lang="en-US" sz="3600" b="0" i="0" dirty="0">
                <a:solidFill>
                  <a:srgbClr val="E8EAED"/>
                </a:solidFill>
                <a:effectLst/>
                <a:highlight>
                  <a:srgbClr val="202124"/>
                </a:highlight>
                <a:latin typeface="Google Sans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20918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053CB-7BCF-2F3A-77CE-E62C3969F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416"/>
          </a:xfrm>
        </p:spPr>
        <p:txBody>
          <a:bodyPr>
            <a:normAutofit fontScale="90000"/>
          </a:bodyPr>
          <a:lstStyle/>
          <a:p>
            <a:r>
              <a:rPr lang="en-US" dirty="0"/>
              <a:t>Data Warehouse Example</a:t>
            </a:r>
          </a:p>
        </p:txBody>
      </p:sp>
      <p:pic>
        <p:nvPicPr>
          <p:cNvPr id="5122" name="Picture 2" descr="Data Warehousing - Scaler Topics">
            <a:extLst>
              <a:ext uri="{FF2B5EF4-FFF2-40B4-BE49-F238E27FC236}">
                <a16:creationId xmlns:a16="http://schemas.microsoft.com/office/drawing/2014/main" id="{264722BE-EB8D-5358-E90F-49DA7B72FD6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87395"/>
            <a:ext cx="8725930" cy="5239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5881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CA9F-357A-6BA4-36C7-9F3A1BFF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2"/>
              </a:rPr>
              <a:t>What is Business Intelligence (BI)?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279D-CCE8-244D-2EE0-CE4ED8C2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690"/>
            <a:ext cx="10515600" cy="4968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Business intelligence (BI) refers to </a:t>
            </a:r>
          </a:p>
          <a:p>
            <a:r>
              <a:rPr lang="en-US" sz="3600" b="0" i="0" dirty="0">
                <a:solidFill>
                  <a:srgbClr val="1F1F1F"/>
                </a:solidFill>
                <a:effectLst/>
                <a:highlight>
                  <a:srgbClr val="00FF00"/>
                </a:highlight>
                <a:latin typeface="Source Sans Pro" panose="020B0503030403020204" pitchFamily="34" charset="0"/>
              </a:rPr>
              <a:t>collecting</a:t>
            </a:r>
            <a:r>
              <a:rPr lang="en-US" sz="36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</a:t>
            </a:r>
          </a:p>
          <a:p>
            <a:r>
              <a:rPr lang="en-US" sz="3600" b="0" i="0" dirty="0">
                <a:solidFill>
                  <a:srgbClr val="1F1F1F"/>
                </a:solidFill>
                <a:effectLst/>
                <a:highlight>
                  <a:srgbClr val="00FF00"/>
                </a:highlight>
                <a:latin typeface="Source Sans Pro" panose="020B0503030403020204" pitchFamily="34" charset="0"/>
              </a:rPr>
              <a:t>analyzing</a:t>
            </a:r>
            <a:r>
              <a:rPr lang="en-US" sz="36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, and </a:t>
            </a:r>
          </a:p>
          <a:p>
            <a:r>
              <a:rPr lang="en-US" sz="3600" b="0" i="0" dirty="0">
                <a:solidFill>
                  <a:srgbClr val="1F1F1F"/>
                </a:solidFill>
                <a:effectLst/>
                <a:highlight>
                  <a:srgbClr val="00FF00"/>
                </a:highlight>
                <a:latin typeface="Source Sans Pro" panose="020B0503030403020204" pitchFamily="34" charset="0"/>
              </a:rPr>
              <a:t>interpreting</a:t>
            </a:r>
            <a:r>
              <a:rPr lang="en-US" sz="36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data </a:t>
            </a:r>
          </a:p>
          <a:p>
            <a:pPr marL="0" indent="0">
              <a:buNone/>
            </a:pPr>
            <a:r>
              <a:rPr lang="en-US" sz="3600" b="0" i="0" dirty="0">
                <a:solidFill>
                  <a:srgbClr val="1F1F1F"/>
                </a:solidFill>
                <a:effectLst/>
                <a:highlight>
                  <a:srgbClr val="00FFFF"/>
                </a:highlight>
                <a:latin typeface="Source Sans Pro" panose="020B0503030403020204" pitchFamily="34" charset="0"/>
              </a:rPr>
              <a:t>to gain insights and make informed decisions within an organization.</a:t>
            </a:r>
            <a:endParaRPr lang="en-US" sz="4800" b="0" i="0" dirty="0">
              <a:solidFill>
                <a:srgbClr val="000000"/>
              </a:solidFill>
              <a:effectLst/>
              <a:highlight>
                <a:srgbClr val="00FFFF"/>
              </a:highlight>
              <a:latin typeface="Carlito_1u_2"/>
            </a:endParaRPr>
          </a:p>
        </p:txBody>
      </p:sp>
    </p:spTree>
    <p:extLst>
      <p:ext uri="{BB962C8B-B14F-4D97-AF65-F5344CB8AC3E}">
        <p14:creationId xmlns:p14="http://schemas.microsoft.com/office/powerpoint/2010/main" val="3323140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1C1B6-AA1A-EE8E-3DEF-34BF9BE36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3479"/>
          </a:xfrm>
        </p:spPr>
        <p:txBody>
          <a:bodyPr/>
          <a:lstStyle/>
          <a:p>
            <a:r>
              <a:rPr lang="en-US" dirty="0"/>
              <a:t>Kimball Data Warehouse Model</a:t>
            </a:r>
          </a:p>
        </p:txBody>
      </p:sp>
      <p:pic>
        <p:nvPicPr>
          <p:cNvPr id="12290" name="Picture 2" descr="Difference between Kimball and Inmon - GeeksforGeeks">
            <a:extLst>
              <a:ext uri="{FF2B5EF4-FFF2-40B4-BE49-F238E27FC236}">
                <a16:creationId xmlns:a16="http://schemas.microsoft.com/office/drawing/2014/main" id="{FFCA78A9-09DA-B48E-1499-DE99ED2640A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062681"/>
            <a:ext cx="9183130" cy="502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4600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A100D-D46E-70F2-41B7-6B1001BC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57048"/>
          </a:xfrm>
        </p:spPr>
        <p:txBody>
          <a:bodyPr/>
          <a:lstStyle/>
          <a:p>
            <a:r>
              <a:rPr lang="en-US" dirty="0"/>
              <a:t>Data Warehouse </a:t>
            </a:r>
            <a:r>
              <a:rPr lang="en-US" dirty="0">
                <a:sym typeface="Wingdings" pitchFamily="2" charset="2"/>
              </a:rPr>
              <a:t> Star Schema</a:t>
            </a:r>
            <a:endParaRPr lang="en-US" dirty="0"/>
          </a:p>
        </p:txBody>
      </p:sp>
      <p:pic>
        <p:nvPicPr>
          <p:cNvPr id="13314" name="Picture 2" descr="Star Schema vs Snowflake Schema and the 7 Critical Differences">
            <a:extLst>
              <a:ext uri="{FF2B5EF4-FFF2-40B4-BE49-F238E27FC236}">
                <a16:creationId xmlns:a16="http://schemas.microsoft.com/office/drawing/2014/main" id="{71837F41-DD95-B7F4-A5BE-128D501032B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2173" y="1322173"/>
            <a:ext cx="8501449" cy="5004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087506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6B422-E8DB-5F0F-36B1-73D2F7E4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2270"/>
          </a:xfrm>
        </p:spPr>
        <p:txBody>
          <a:bodyPr/>
          <a:lstStyle/>
          <a:p>
            <a:r>
              <a:rPr lang="en-US" dirty="0"/>
              <a:t>Example of a Star Schema</a:t>
            </a:r>
          </a:p>
        </p:txBody>
      </p:sp>
      <p:pic>
        <p:nvPicPr>
          <p:cNvPr id="1026" name="Picture 2" descr="Data Warehousing Schemas. Example: Star Schema, Snowflake Schema… | by Aman  Ranjan Verma | Analytics Vidhya | Medium">
            <a:extLst>
              <a:ext uri="{FF2B5EF4-FFF2-40B4-BE49-F238E27FC236}">
                <a16:creationId xmlns:a16="http://schemas.microsoft.com/office/drawing/2014/main" id="{46461D62-238A-95B4-007F-0DE6A1FBDF4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470" y="1087396"/>
            <a:ext cx="8575589" cy="530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4799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3EF3F-2651-1AA2-51E8-E5457FD64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7"/>
              </a:rPr>
              <a:t>How Data/Information gets to a central Location?</a:t>
            </a:r>
            <a:endParaRPr lang="en-US" dirty="0"/>
          </a:p>
        </p:txBody>
      </p:sp>
      <p:pic>
        <p:nvPicPr>
          <p:cNvPr id="5" name="Content Placeholder 4" descr="A diagram of a load&#10;&#10;Description automatically generated with medium confidence">
            <a:extLst>
              <a:ext uri="{FF2B5EF4-FFF2-40B4-BE49-F238E27FC236}">
                <a16:creationId xmlns:a16="http://schemas.microsoft.com/office/drawing/2014/main" id="{722F1D0B-52EE-6B8F-FFC7-9B9B0B8A65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2525"/>
            <a:ext cx="10515600" cy="4337538"/>
          </a:xfrm>
        </p:spPr>
      </p:pic>
    </p:spTree>
    <p:extLst>
      <p:ext uri="{BB962C8B-B14F-4D97-AF65-F5344CB8AC3E}">
        <p14:creationId xmlns:p14="http://schemas.microsoft.com/office/powerpoint/2010/main" val="2109283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CC3F-073B-C8FB-DC45-E0725B85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8"/>
              </a:rPr>
              <a:t>What are some examples of questions that business intelligence might be asked to answer?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9E93-22CD-E44D-2EB6-AE9CD5E3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44"/>
            <a:ext cx="10515600" cy="4908331"/>
          </a:xfrm>
        </p:spPr>
        <p:txBody>
          <a:bodyPr>
            <a:normAutofit fontScale="85000" lnSpcReduction="10000"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u_8"/>
              </a:rPr>
              <a:t>What are the top-5 best selling products in the past 2 months?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u_8"/>
              </a:rPr>
              <a:t>What products are not selling well?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u_8"/>
              </a:rPr>
              <a:t>What are our best-selling products or services?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u_8"/>
              </a:rPr>
              <a:t>What is our customer churn rate, and what are the reasons for it?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u_8"/>
              </a:rPr>
              <a:t>How are our marketing campaigns performing in different regions?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u_8"/>
              </a:rPr>
              <a:t>What are the key factors driving our sales growth or decline?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u_8"/>
              </a:rPr>
              <a:t>How effective are our pricing strategies?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u_8"/>
              </a:rPr>
              <a:t>What are the patterns and trends in customer behavior?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u_8"/>
              </a:rPr>
              <a:t>How efficient are our supply chain and inventory management processes?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u_8"/>
              </a:rPr>
              <a:t>What are the opportunities for cost savings or revenue generation?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4244983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CC3F-073B-C8FB-DC45-E0725B85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8"/>
              </a:rPr>
              <a:t>Netflix BI questions?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9E93-22CD-E44D-2EB6-AE9CD5E3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344"/>
            <a:ext cx="10515600" cy="4908331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u_8"/>
              </a:rPr>
              <a:t>How many users did we add per month by state for 2023?</a:t>
            </a:r>
          </a:p>
          <a:p>
            <a:r>
              <a:rPr lang="en-US" sz="3200" dirty="0">
                <a:solidFill>
                  <a:srgbClr val="000000"/>
                </a:solidFill>
                <a:latin typeface="Carlito_1u_8"/>
              </a:rPr>
              <a:t>How many users did we lose on a monthly basis?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u_8"/>
              </a:rPr>
              <a:t>What was the net profit per month for year 2023</a:t>
            </a:r>
            <a:r>
              <a:rPr lang="en-US" sz="3200" dirty="0">
                <a:solidFill>
                  <a:srgbClr val="000000"/>
                </a:solidFill>
                <a:latin typeface="Carlito_1u_8"/>
              </a:rPr>
              <a:t>?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latin typeface="Carlito_1u_8"/>
              </a:rPr>
              <a:t>What was the IT cost per quarter for year 2022 &amp; 2023.</a:t>
            </a:r>
          </a:p>
          <a:p>
            <a:r>
              <a:rPr lang="en-US" sz="3200" dirty="0">
                <a:solidFill>
                  <a:srgbClr val="000000"/>
                </a:solidFill>
                <a:latin typeface="Carlito_1u_8"/>
              </a:rPr>
              <a:t>Recommendations per user based on their movie selections?</a:t>
            </a:r>
          </a:p>
          <a:p>
            <a:pPr marL="0" indent="0">
              <a:buNone/>
            </a:pPr>
            <a:endParaRPr lang="en-US" sz="3200" b="0" i="0" dirty="0">
              <a:solidFill>
                <a:srgbClr val="000000"/>
              </a:solidFill>
              <a:effectLst/>
              <a:latin typeface="Carlito_1u_8"/>
            </a:endParaRPr>
          </a:p>
          <a:p>
            <a:endParaRPr lang="en-US" sz="3200" b="0" i="0" dirty="0">
              <a:solidFill>
                <a:srgbClr val="000000"/>
              </a:solidFill>
              <a:effectLst/>
              <a:latin typeface="Carlito_1u_8"/>
            </a:endParaRPr>
          </a:p>
        </p:txBody>
      </p:sp>
    </p:spTree>
    <p:extLst>
      <p:ext uri="{BB962C8B-B14F-4D97-AF65-F5344CB8AC3E}">
        <p14:creationId xmlns:p14="http://schemas.microsoft.com/office/powerpoint/2010/main" val="3598797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7CC3F-073B-C8FB-DC45-E0725B857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9482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8"/>
              </a:rPr>
              <a:t>Why is BI important?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9E93-22CD-E44D-2EB6-AE9CD5E31D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4608"/>
            <a:ext cx="10515600" cy="5052355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_1u_8"/>
              </a:rPr>
              <a:t>Measurement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8"/>
              </a:rPr>
              <a:t>: creating KPI (Key Performance Indicators) based on historic data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8"/>
              </a:rPr>
              <a:t>Identify and set benchmarks for varied processes.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8"/>
              </a:rPr>
              <a:t>With BI systems organizations can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_1u_8"/>
              </a:rPr>
              <a:t>identify market trends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8"/>
              </a:rPr>
              <a:t>and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rlito_1u_8"/>
              </a:rPr>
              <a:t>spot business problems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8"/>
              </a:rPr>
              <a:t>that need to be addressed. 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LiberationSans_1p_8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_1u_8"/>
              </a:rPr>
              <a:t>BI helps on data visualization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8"/>
              </a:rPr>
              <a:t>that enhances the data quality and thereby the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00FF"/>
                </a:highlight>
                <a:latin typeface="Carlito_1u_8"/>
              </a:rPr>
              <a:t>quality of decision making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8"/>
              </a:rPr>
              <a:t>. 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LiberationSans_1p_8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8"/>
              </a:rPr>
              <a:t>BI systems can be used not just by enterprises but SME (Small and Medium Enterprises)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18813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553A5-6BD4-8805-2806-8B417C116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Performance Indicators (KPIs)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7C791-47F8-AEFA-DA24-F71D95F4E4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/>
              <a:t>1. Key performance indicators (KPIs) measure a </a:t>
            </a:r>
            <a:r>
              <a:rPr lang="en-US" sz="3600" b="1" dirty="0">
                <a:highlight>
                  <a:srgbClr val="00FF00"/>
                </a:highlight>
              </a:rPr>
              <a:t>company's success </a:t>
            </a:r>
            <a:r>
              <a:rPr lang="en-US" sz="3600" dirty="0"/>
              <a:t>vs. a </a:t>
            </a:r>
            <a:r>
              <a:rPr lang="en-US" sz="3600" dirty="0">
                <a:highlight>
                  <a:srgbClr val="00FFFF"/>
                </a:highlight>
              </a:rPr>
              <a:t>set of targets</a:t>
            </a:r>
            <a:r>
              <a:rPr lang="en-US" sz="3600" dirty="0"/>
              <a:t>, </a:t>
            </a:r>
            <a:r>
              <a:rPr lang="en-US" sz="3600" dirty="0">
                <a:highlight>
                  <a:srgbClr val="00FFFF"/>
                </a:highlight>
              </a:rPr>
              <a:t>objectives</a:t>
            </a:r>
            <a:r>
              <a:rPr lang="en-US" sz="3600" dirty="0"/>
              <a:t>, or industry peers. </a:t>
            </a:r>
          </a:p>
          <a:p>
            <a:pPr marL="0" indent="0">
              <a:buNone/>
            </a:pPr>
            <a:r>
              <a:rPr lang="en-US" sz="3600" dirty="0"/>
              <a:t>2. </a:t>
            </a:r>
            <a:r>
              <a:rPr lang="en-US" sz="3600" dirty="0">
                <a:highlight>
                  <a:srgbClr val="00FF00"/>
                </a:highlight>
              </a:rPr>
              <a:t>KPIs can be financial</a:t>
            </a:r>
            <a:r>
              <a:rPr lang="en-US" sz="3600" dirty="0"/>
              <a:t>, including </a:t>
            </a:r>
            <a:r>
              <a:rPr lang="en-US" sz="3600" dirty="0">
                <a:highlight>
                  <a:srgbClr val="00FF00"/>
                </a:highlight>
              </a:rPr>
              <a:t>net profit </a:t>
            </a:r>
            <a:r>
              <a:rPr lang="en-US" sz="3600" dirty="0"/>
              <a:t>(or the bottom line, net income), revenues minus certain expenses, or the current ratio (liquidity and cash availability).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9336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D192-954A-EA32-26CA-1A9D61AC4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Key Performance Indicators (KPIs) </a:t>
            </a:r>
            <a:br>
              <a:rPr lang="en-US" dirty="0"/>
            </a:br>
            <a:r>
              <a:rPr lang="en-US" dirty="0"/>
              <a:t>Example: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Cabin-semi-bold"/>
              </a:rPr>
              <a:t>Customer Experience Metrics and KPI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BF980-6113-3532-A5B1-12BD360C9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indent="0" algn="l">
              <a:buNone/>
            </a:pP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Examples of customer-centric metrics include: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00FF00"/>
                </a:highlight>
                <a:latin typeface="Cabin-semi-bold"/>
              </a:rPr>
              <a:t>Number of new ticket requests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: This KPI counts customer service requests and measures how many new and open issues customers are having.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00FF00"/>
                </a:highlight>
                <a:latin typeface="Cabin-semi-bold"/>
              </a:rPr>
              <a:t>Number of resolved tickets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00FF00"/>
                </a:highlight>
                <a:latin typeface="SourceSansPro"/>
              </a:rPr>
              <a:t>: 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This KPI counts the number of </a:t>
            </a:r>
            <a:r>
              <a:rPr lang="en-US" b="0" i="0" u="none" strike="noStrike" dirty="0">
                <a:solidFill>
                  <a:srgbClr val="2333A6"/>
                </a:solidFill>
                <a:effectLst/>
                <a:highlight>
                  <a:srgbClr val="FFFFFF"/>
                </a:highlight>
                <a:latin typeface="SourceSansPro"/>
              </a:rPr>
              <a:t>requests that have been successfully taken care of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. By comparing the number of requests to the number of resolutions, a company can assess its success rate in getting through customer requests.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00FF00"/>
                </a:highlight>
                <a:latin typeface="Cabin-semi-bold"/>
              </a:rPr>
              <a:t>Average resolution time</a:t>
            </a:r>
            <a:r>
              <a:rPr lang="en-US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SourceSansPro"/>
              </a:rPr>
              <a:t>: This KPI is the average amount of time needed to help a customer with an issue. Companies may choose to segment average resolution time across different requests (i.e., technical issue requests vs. new account requests).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11111"/>
                </a:solidFill>
                <a:effectLst/>
                <a:highlight>
                  <a:srgbClr val="00FF00"/>
                </a:highlight>
                <a:latin typeface="Cabin-semi-bold"/>
              </a:rPr>
              <a:t>Average response time</a:t>
            </a: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SourceSansPro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8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35E53-8A3D-9D60-90A0-24E7F65EC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9"/>
              </a:rPr>
              <a:t>How BI systems are implemented?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74131-BD2D-B41F-A272-30E21C097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690"/>
            <a:ext cx="10515600" cy="51395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-Bold_1z_9"/>
              </a:rPr>
              <a:t>Step 1</a:t>
            </a:r>
            <a:r>
              <a:rPr lang="en-US" sz="3200" dirty="0">
                <a:solidFill>
                  <a:srgbClr val="000000"/>
                </a:solidFill>
                <a:highlight>
                  <a:srgbClr val="00FF00"/>
                </a:highlight>
                <a:latin typeface="Carlito_1u_9"/>
              </a:rPr>
              <a:t>: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arlito_1u_9"/>
              </a:rPr>
              <a:t>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9"/>
              </a:rPr>
              <a:t>Raw Data from corporate databases is extracted. The data could be spread across multiple systems.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9"/>
              </a:rPr>
              <a:t> 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LiberationSans_1p_9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-Bold_1z_9"/>
              </a:rPr>
              <a:t>Step 2: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-Bold_1z_9"/>
              </a:rPr>
              <a:t>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9"/>
              </a:rPr>
              <a:t>The data is cleaned and transformed into the data warehouse. The table can be linked, and data cubes are formed. </a:t>
            </a:r>
            <a:endParaRPr lang="en-US" sz="3200" dirty="0">
              <a:solidFill>
                <a:srgbClr val="000000"/>
              </a:solidFill>
              <a:highlight>
                <a:srgbClr val="FFFFFF"/>
              </a:highlight>
              <a:latin typeface="LiberationSans_1p_9"/>
            </a:endParaRPr>
          </a:p>
          <a:p>
            <a:pPr marL="0" indent="0">
              <a:buNone/>
            </a:pPr>
            <a:endParaRPr lang="en-US" sz="3200" b="0" i="0" dirty="0">
              <a:solidFill>
                <a:srgbClr val="000000"/>
              </a:solidFill>
              <a:effectLst/>
              <a:highlight>
                <a:srgbClr val="00FF00"/>
              </a:highlight>
              <a:latin typeface="Carlito-Bold_1z_9"/>
            </a:endParaRP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-Bold_1z_9"/>
              </a:rPr>
              <a:t>Step 3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-Bold_1z_9"/>
              </a:rPr>
              <a:t>: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9"/>
              </a:rPr>
              <a:t>Using BI system the user can ask queries, request ad-hoc reports or conduct any other analysis.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581943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CA9F-357A-6BA4-36C7-9F3A1BFF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2"/>
              </a:rPr>
              <a:t>What is Business Intelligence (BI)?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279D-CCE8-244D-2EE0-CE4ED8C2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690"/>
            <a:ext cx="10515600" cy="4968273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3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Business intelligence is </a:t>
            </a:r>
          </a:p>
          <a:p>
            <a:r>
              <a:rPr lang="en-US" sz="3200" b="0" i="0" dirty="0">
                <a:solidFill>
                  <a:srgbClr val="1F1F1F"/>
                </a:solidFill>
                <a:effectLst/>
                <a:highlight>
                  <a:srgbClr val="00FF00"/>
                </a:highlight>
                <a:latin typeface="Source Sans Pro" panose="020B0503030403020204" pitchFamily="34" charset="0"/>
              </a:rPr>
              <a:t>the set of tools and systems</a:t>
            </a:r>
            <a:r>
              <a:rPr lang="en-US" sz="3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 </a:t>
            </a:r>
          </a:p>
          <a:p>
            <a:r>
              <a:rPr lang="en-US" sz="3200" b="0" i="0" dirty="0">
                <a:solidFill>
                  <a:srgbClr val="1F1F1F"/>
                </a:solidFill>
                <a:effectLst/>
                <a:highlight>
                  <a:srgbClr val="C0C0C0"/>
                </a:highlight>
                <a:latin typeface="Source Sans Pro" panose="020B0503030403020204" pitchFamily="34" charset="0"/>
              </a:rPr>
              <a:t>used to collect and analyze business data </a:t>
            </a:r>
          </a:p>
          <a:p>
            <a:r>
              <a:rPr lang="en-US" sz="3200" b="0" i="0" dirty="0">
                <a:solidFill>
                  <a:srgbClr val="1F1F1F"/>
                </a:solidFill>
                <a:effectLst/>
                <a:highlight>
                  <a:srgbClr val="00FFFF"/>
                </a:highlight>
                <a:latin typeface="Source Sans Pro" panose="020B0503030403020204" pitchFamily="34" charset="0"/>
              </a:rPr>
              <a:t>to gain insights that allow businesses to make informed decisions. </a:t>
            </a:r>
          </a:p>
          <a:p>
            <a:endParaRPr lang="en-US" sz="3200" dirty="0">
              <a:solidFill>
                <a:srgbClr val="1F1F1F"/>
              </a:solidFill>
              <a:highlight>
                <a:srgbClr val="FFFFFF"/>
              </a:highlight>
              <a:latin typeface="Source Sans Pro" panose="020B0503030403020204" pitchFamily="34" charset="0"/>
            </a:endParaRPr>
          </a:p>
          <a:p>
            <a:r>
              <a:rPr lang="en-US" sz="3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Business intelligence tools give customers insights into how a company performs now and in the past. </a:t>
            </a:r>
          </a:p>
          <a:p>
            <a:r>
              <a:rPr lang="en-US" sz="3200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Source Sans Pro" panose="020B0503030403020204" pitchFamily="34" charset="0"/>
              </a:rPr>
              <a:t>By using business intelligence and analytic tools, you can help companies predict what can happen in the future. </a:t>
            </a:r>
          </a:p>
        </p:txBody>
      </p:sp>
    </p:spTree>
    <p:extLst>
      <p:ext uri="{BB962C8B-B14F-4D97-AF65-F5344CB8AC3E}">
        <p14:creationId xmlns:p14="http://schemas.microsoft.com/office/powerpoint/2010/main" val="4103685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8E6B-C281-02F5-E41E-9C980C21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23416"/>
          </a:xfrm>
        </p:spPr>
        <p:txBody>
          <a:bodyPr>
            <a:normAutofit fontScale="90000"/>
          </a:bodyPr>
          <a:lstStyle/>
          <a:p>
            <a:r>
              <a:rPr lang="en-US" dirty="0"/>
              <a:t>BI System in Practice</a:t>
            </a:r>
          </a:p>
        </p:txBody>
      </p:sp>
      <p:pic>
        <p:nvPicPr>
          <p:cNvPr id="6146" name="Picture 2" descr="What is Business Intelligence? BI Definition, Meaning &amp; Example">
            <a:extLst>
              <a:ext uri="{FF2B5EF4-FFF2-40B4-BE49-F238E27FC236}">
                <a16:creationId xmlns:a16="http://schemas.microsoft.com/office/drawing/2014/main" id="{03096690-31FB-84D2-3C25-B026C4316E8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38" y="1161535"/>
            <a:ext cx="9576486" cy="5177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91456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8E6B-C281-02F5-E41E-9C980C21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11"/>
              </a:rPr>
              <a:t>Types of BI Users: 1, 2, 3,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79EB-9CC4-D775-7E5D-94B99257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690"/>
            <a:ext cx="10515600" cy="4968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-Bold_1z_11"/>
              </a:rPr>
              <a:t>1.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-Bold_1z_11"/>
              </a:rPr>
              <a:t>The Professional Data Analyst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-Bold_1z_11"/>
              </a:rPr>
              <a:t>: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1"/>
              </a:rPr>
              <a:t>The data analyst needs to drill deep down into data. BI system helps them to get fresh insights to develop unique business strategies.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-Bold_1z_11"/>
              </a:rPr>
              <a:t>2.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-Bold_1z_11"/>
              </a:rPr>
              <a:t>The IT users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-Bold_1z_11"/>
              </a:rPr>
              <a:t>: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1"/>
              </a:rPr>
              <a:t>The IT user also plays a dominant role in maintaining the BI infrastructure.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-Bold_1z_11"/>
              </a:rPr>
              <a:t>3.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-Bold_1z_11"/>
              </a:rPr>
              <a:t>The head of the company: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_1u_11"/>
              </a:rPr>
              <a:t>CEO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1"/>
              </a:rPr>
              <a:t>can increase the profit of their business by improving operational efficiency in their business.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9493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8E6B-C281-02F5-E41E-9C980C21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43565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11"/>
              </a:rPr>
              <a:t>Types of BI Users: 4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79EB-9CC4-D775-7E5D-94B99257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690"/>
            <a:ext cx="10515600" cy="4968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arlito-Bold_1z_12"/>
              </a:rPr>
              <a:t>4. The Business Users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2"/>
              </a:rPr>
              <a:t>Business intelligence users can be found from across the organization. There are mainly two types of business users 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_1u_12"/>
              </a:rPr>
              <a:t>Casual business intelligence user </a:t>
            </a:r>
          </a:p>
          <a:p>
            <a:pPr lvl="1"/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2"/>
              </a:rPr>
              <a:t>use dashboards to evaluate predefined sets of data.</a:t>
            </a:r>
            <a:endParaRPr lang="en-US" sz="2800" b="0" i="0" dirty="0">
              <a:solidFill>
                <a:srgbClr val="000000"/>
              </a:solidFill>
              <a:effectLst/>
              <a:highlight>
                <a:srgbClr val="00FF00"/>
              </a:highlight>
              <a:latin typeface="Carlito_1u_12"/>
            </a:endParaRPr>
          </a:p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_1u_12"/>
              </a:rPr>
              <a:t>The power user. </a:t>
            </a:r>
          </a:p>
          <a:p>
            <a:pPr lvl="1"/>
            <a:r>
              <a:rPr lang="en-US" sz="28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2"/>
              </a:rPr>
              <a:t>the capability of working with complex data sets</a:t>
            </a:r>
            <a:endParaRPr lang="en-US" sz="2800" b="0" i="0" dirty="0">
              <a:solidFill>
                <a:srgbClr val="000000"/>
              </a:solidFill>
              <a:effectLst/>
              <a:highlight>
                <a:srgbClr val="00FF00"/>
              </a:highlight>
              <a:latin typeface="Carlito_1u_12"/>
            </a:endParaRPr>
          </a:p>
        </p:txBody>
      </p:sp>
    </p:spTree>
    <p:extLst>
      <p:ext uri="{BB962C8B-B14F-4D97-AF65-F5344CB8AC3E}">
        <p14:creationId xmlns:p14="http://schemas.microsoft.com/office/powerpoint/2010/main" val="26335541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8E6B-C281-02F5-E41E-9C980C21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75096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13"/>
              </a:rPr>
              <a:t>Advantages of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79EB-9CC4-D775-7E5D-94B99257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6041"/>
            <a:ext cx="10515600" cy="46109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ans_1p_13"/>
              </a:rPr>
              <a:t>•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3"/>
              </a:rPr>
              <a:t>Boost productivity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ans_1p_13"/>
              </a:rPr>
              <a:t>•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3"/>
              </a:rPr>
              <a:t>To improve visibility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ans_1p_13"/>
              </a:rPr>
              <a:t>•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3"/>
              </a:rPr>
              <a:t>Fix Accountability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ans_1p_13"/>
              </a:rPr>
              <a:t>•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3"/>
              </a:rPr>
              <a:t>It gives a bird's eye view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ans_1p_13"/>
              </a:rPr>
              <a:t>•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3"/>
              </a:rPr>
              <a:t>It streamlines business processes </a:t>
            </a:r>
          </a:p>
          <a:p>
            <a:pPr marL="0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ans_1p_13"/>
              </a:rPr>
              <a:t>•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3"/>
              </a:rPr>
              <a:t>It allows for easy analytics.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796956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8E6B-C281-02F5-E41E-9C980C21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14"/>
              </a:rPr>
              <a:t>Disadvantages of BI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79EB-9CC4-D775-7E5D-94B99257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ans_1p_14"/>
              </a:rPr>
              <a:t>•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4"/>
              </a:rPr>
              <a:t>Cost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ans_1p_14"/>
              </a:rPr>
              <a:t>•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4"/>
              </a:rPr>
              <a:t>Complexity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ans_1p_14"/>
              </a:rPr>
              <a:t>•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4"/>
              </a:rPr>
              <a:t>Limited Use </a:t>
            </a:r>
          </a:p>
          <a:p>
            <a:pPr marL="0" indent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ans_1p_14"/>
              </a:rPr>
              <a:t>•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4"/>
              </a:rPr>
              <a:t>Time consuming Implementation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5360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8E6B-C281-02F5-E41E-9C980C21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15"/>
              </a:rPr>
              <a:t>Trends in Business Analytics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79EB-9CC4-D775-7E5D-94B992576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ans_1p_15"/>
              </a:rPr>
              <a:t>• </a:t>
            </a:r>
            <a:r>
              <a:rPr lang="en-US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5"/>
              </a:rPr>
              <a:t>Artificial Intelligence </a:t>
            </a:r>
          </a:p>
          <a:p>
            <a:pPr marL="0" indent="0">
              <a:buNone/>
            </a:pPr>
            <a:r>
              <a:rPr lang="en-US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ans_1p_15"/>
              </a:rPr>
              <a:t>• </a:t>
            </a:r>
            <a:r>
              <a:rPr lang="en-US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5"/>
              </a:rPr>
              <a:t>Collaborative BI </a:t>
            </a:r>
          </a:p>
          <a:p>
            <a:pPr marL="0" indent="0">
              <a:buNone/>
            </a:pPr>
            <a:r>
              <a:rPr lang="en-US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ans_1p_15"/>
              </a:rPr>
              <a:t>• </a:t>
            </a:r>
            <a:r>
              <a:rPr lang="en-US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5"/>
              </a:rPr>
              <a:t>Embedded BI </a:t>
            </a:r>
          </a:p>
          <a:p>
            <a:pPr marL="0" indent="0">
              <a:buNone/>
            </a:pPr>
            <a:r>
              <a:rPr lang="en-US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ans_1p_15"/>
              </a:rPr>
              <a:t>• </a:t>
            </a:r>
            <a:r>
              <a:rPr lang="en-US" sz="40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15"/>
              </a:rPr>
              <a:t>Cloud Analytics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156398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B8E6B-C281-02F5-E41E-9C980C21A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544"/>
          </a:xfrm>
        </p:spPr>
        <p:txBody>
          <a:bodyPr/>
          <a:lstStyle/>
          <a:p>
            <a:pPr fontAlgn="base"/>
            <a:r>
              <a:rPr lang="en-US" sz="4400" dirty="0">
                <a:effectLst/>
                <a:latin typeface="inherit"/>
              </a:rPr>
              <a:t>What is </a:t>
            </a:r>
            <a:r>
              <a:rPr lang="en-US" dirty="0">
                <a:latin typeface="inherit"/>
              </a:rPr>
              <a:t>B</a:t>
            </a:r>
            <a:r>
              <a:rPr lang="en-US" sz="4400" dirty="0">
                <a:effectLst/>
                <a:latin typeface="inherit"/>
              </a:rPr>
              <a:t>usiness </a:t>
            </a:r>
            <a:r>
              <a:rPr lang="en-US" dirty="0">
                <a:latin typeface="inherit"/>
              </a:rPr>
              <a:t>I</a:t>
            </a:r>
            <a:r>
              <a:rPr lang="en-US" sz="4400" dirty="0">
                <a:effectLst/>
                <a:latin typeface="inherit"/>
              </a:rPr>
              <a:t>ntelligence?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CE79EB-9CC4-D775-7E5D-94B992576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4814"/>
            <a:ext cx="10515600" cy="4842149"/>
          </a:xfrm>
        </p:spPr>
        <p:txBody>
          <a:bodyPr>
            <a:normAutofit lnSpcReduction="10000"/>
          </a:bodyPr>
          <a:lstStyle/>
          <a:p>
            <a:pPr marL="0" indent="0" algn="l" fontAlgn="base">
              <a:buNone/>
            </a:pPr>
            <a:r>
              <a:rPr lang="en-US" sz="2800" b="0" i="0" dirty="0">
                <a:solidFill>
                  <a:srgbClr val="161616"/>
                </a:solidFill>
                <a:effectLst/>
                <a:highlight>
                  <a:srgbClr val="00FF00"/>
                </a:highlight>
                <a:latin typeface="inherit"/>
              </a:rPr>
              <a:t>1. </a:t>
            </a:r>
            <a:r>
              <a:rPr lang="en-US" sz="2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Business intelligence (BI) is software and set of tools and processes that </a:t>
            </a:r>
            <a:r>
              <a:rPr lang="en-US" sz="2800" b="0" i="0" dirty="0">
                <a:solidFill>
                  <a:srgbClr val="7030A0"/>
                </a:solidFill>
                <a:effectLst/>
                <a:highlight>
                  <a:srgbClr val="00FFFF"/>
                </a:highlight>
                <a:latin typeface="inherit"/>
              </a:rPr>
              <a:t>ingests</a:t>
            </a:r>
            <a:r>
              <a:rPr lang="en-US" sz="2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 business data and </a:t>
            </a:r>
            <a:r>
              <a:rPr lang="en-US" sz="2800" b="0" i="0" dirty="0">
                <a:solidFill>
                  <a:srgbClr val="161616"/>
                </a:solidFill>
                <a:effectLst/>
                <a:highlight>
                  <a:srgbClr val="00FFFF"/>
                </a:highlight>
                <a:latin typeface="inherit"/>
              </a:rPr>
              <a:t>presents</a:t>
            </a:r>
            <a:r>
              <a:rPr lang="en-US" sz="2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 it in user-friendly views such as </a:t>
            </a:r>
          </a:p>
          <a:p>
            <a:pPr fontAlgn="base"/>
            <a:r>
              <a:rPr lang="en-US" sz="2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reports, </a:t>
            </a:r>
          </a:p>
          <a:p>
            <a:pPr fontAlgn="base"/>
            <a:r>
              <a:rPr lang="en-US" sz="2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dashboards, </a:t>
            </a:r>
          </a:p>
          <a:p>
            <a:pPr fontAlgn="base"/>
            <a:r>
              <a:rPr lang="en-US" sz="2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charts and </a:t>
            </a:r>
          </a:p>
          <a:p>
            <a:pPr fontAlgn="base"/>
            <a:r>
              <a:rPr lang="en-US" sz="2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graphs. </a:t>
            </a:r>
          </a:p>
          <a:p>
            <a:pPr marL="0" indent="0" algn="l" fontAlgn="base">
              <a:buNone/>
            </a:pPr>
            <a:endParaRPr lang="en-US" dirty="0">
              <a:solidFill>
                <a:srgbClr val="161616"/>
              </a:solidFill>
              <a:highlight>
                <a:srgbClr val="FFFFFF"/>
              </a:highlight>
              <a:latin typeface="inherit"/>
            </a:endParaRPr>
          </a:p>
          <a:p>
            <a:pPr marL="0" indent="0" algn="l" fontAlgn="base">
              <a:buNone/>
            </a:pPr>
            <a:r>
              <a:rPr lang="en-US" sz="2800" b="0" i="0" dirty="0">
                <a:solidFill>
                  <a:srgbClr val="161616"/>
                </a:solidFill>
                <a:effectLst/>
                <a:highlight>
                  <a:srgbClr val="00FF00"/>
                </a:highlight>
                <a:latin typeface="inherit"/>
              </a:rPr>
              <a:t>2. </a:t>
            </a:r>
            <a:r>
              <a:rPr lang="en-US" sz="2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Analyzing this data helps businesses </a:t>
            </a:r>
          </a:p>
          <a:p>
            <a:pPr fontAlgn="base"/>
            <a:r>
              <a:rPr lang="en-US" sz="2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gain actionable insights, and </a:t>
            </a:r>
          </a:p>
          <a:p>
            <a:pPr fontAlgn="base"/>
            <a:r>
              <a:rPr lang="en-US" sz="2800" b="0" i="0" dirty="0">
                <a:solidFill>
                  <a:srgbClr val="161616"/>
                </a:solidFill>
                <a:effectLst/>
                <a:highlight>
                  <a:srgbClr val="FFFFFF"/>
                </a:highlight>
                <a:latin typeface="inherit"/>
              </a:rPr>
              <a:t>make inform decision-making.</a:t>
            </a:r>
          </a:p>
          <a:p>
            <a:pPr marL="0" indent="0">
              <a:buNone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6580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CA9F-357A-6BA4-36C7-9F3A1BFF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2"/>
              </a:rPr>
              <a:t>What is Business Intelligence (BI)?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279D-CCE8-244D-2EE0-CE4ED8C2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690"/>
            <a:ext cx="10515600" cy="4968273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BI is a set of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processes,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architectures, and </a:t>
            </a:r>
          </a:p>
          <a:p>
            <a:pPr lvl="1"/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technologies </a:t>
            </a:r>
          </a:p>
          <a:p>
            <a:pPr marL="457200" lvl="1" indent="0">
              <a:buNone/>
            </a:pP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that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rlito_1u_2"/>
              </a:rPr>
              <a:t>convert raw data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 into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_1u_2"/>
              </a:rPr>
              <a:t>meaningful information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that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arlito_1u_2"/>
              </a:rPr>
              <a:t>drives profitable business actions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. </a:t>
            </a:r>
          </a:p>
          <a:p>
            <a:r>
              <a:rPr lang="en-US" sz="3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It is a suite of software and services to </a:t>
            </a:r>
            <a:r>
              <a:rPr lang="en-US" sz="3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rlito_1u_2"/>
              </a:rPr>
              <a:t>transform data </a:t>
            </a:r>
            <a:r>
              <a:rPr lang="en-US" sz="3600" b="1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into</a:t>
            </a:r>
            <a:r>
              <a:rPr lang="en-US" sz="3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 </a:t>
            </a:r>
            <a:r>
              <a:rPr lang="en-US" sz="36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_1u_2"/>
              </a:rPr>
              <a:t>actionable intelligence and knowledge. </a:t>
            </a:r>
          </a:p>
        </p:txBody>
      </p:sp>
    </p:spTree>
    <p:extLst>
      <p:ext uri="{BB962C8B-B14F-4D97-AF65-F5344CB8AC3E}">
        <p14:creationId xmlns:p14="http://schemas.microsoft.com/office/powerpoint/2010/main" val="3295899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1CA9F-357A-6BA4-36C7-9F3A1BFF8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420"/>
          </a:xfrm>
        </p:spPr>
        <p:txBody>
          <a:bodyPr>
            <a:normAutofit fontScale="90000"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2"/>
              </a:rPr>
              <a:t>What is Business Intelligence?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D279D-CCE8-244D-2EE0-CE4ED8C25F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690"/>
            <a:ext cx="10515600" cy="4968273"/>
          </a:xfrm>
        </p:spPr>
        <p:txBody>
          <a:bodyPr>
            <a:normAutofit/>
          </a:bodyPr>
          <a:lstStyle/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Data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  <a:sym typeface="Wingdings" pitchFamily="2" charset="2"/>
              </a:rPr>
              <a:t>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 transform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  <a:sym typeface="Wingdings" pitchFamily="2" charset="2"/>
              </a:rPr>
              <a:t></a:t>
            </a:r>
            <a:r>
              <a:rPr lang="en-US" sz="3200" dirty="0">
                <a:solidFill>
                  <a:srgbClr val="000000"/>
                </a:solidFill>
                <a:highlight>
                  <a:srgbClr val="FFFFFF"/>
                </a:highlight>
                <a:latin typeface="Carlito_1u_2"/>
                <a:sym typeface="Wingdings" pitchFamily="2" charset="2"/>
              </a:rPr>
              <a:t>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actionable intelligence and knowledge. 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LiberationSans_1p_2"/>
              </a:rPr>
              <a:t>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BI has a direct impact on organization's strategic, tactical and operational business decisions. 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BI supports fact-based decision making,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00"/>
                </a:highlight>
                <a:latin typeface="Carlito_1u_2"/>
              </a:rPr>
              <a:t>using historical data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 rather than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rlito_1u_2"/>
              </a:rPr>
              <a:t>assumptions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 and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rlito_1u_2"/>
              </a:rPr>
              <a:t>gut feeling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.</a:t>
            </a:r>
          </a:p>
          <a:p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BI tools perform data analysis and create reports, summaries,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arlito_1u_2"/>
              </a:rPr>
              <a:t>dashboards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,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arlito_1u_2"/>
              </a:rPr>
              <a:t>maps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,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arlito_1u_2"/>
              </a:rPr>
              <a:t>graphs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, and 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00FFFF"/>
                </a:highlight>
                <a:latin typeface="Carlito_1u_2"/>
              </a:rPr>
              <a:t>charts</a:t>
            </a:r>
            <a:r>
              <a:rPr lang="en-US" sz="32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2"/>
              </a:rPr>
              <a:t> to provide users with detailed intelligence about the nature of the business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0222495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27CF2-0C62-C48D-5F50-F4648F2B9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Business Intelligence </a:t>
            </a:r>
            <a:r>
              <a:rPr lang="en-US" dirty="0">
                <a:highlight>
                  <a:srgbClr val="00FFFF"/>
                </a:highlight>
              </a:rPr>
              <a:t>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C6A81-14DE-ABDC-0F00-C493BC446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Warehouse (store data by subjects)</a:t>
            </a:r>
          </a:p>
          <a:p>
            <a:r>
              <a:rPr lang="en-US" sz="3600" dirty="0"/>
              <a:t>Database Systems (store data)</a:t>
            </a:r>
          </a:p>
          <a:p>
            <a:r>
              <a:rPr lang="en-US" sz="3600" dirty="0"/>
              <a:t>SQL (analyze data)</a:t>
            </a:r>
          </a:p>
          <a:p>
            <a:r>
              <a:rPr lang="en-US" sz="3600" dirty="0"/>
              <a:t>Tableau (Visualize data)</a:t>
            </a:r>
          </a:p>
          <a:p>
            <a:r>
              <a:rPr lang="en-US" sz="3600" dirty="0"/>
              <a:t>Pentaho (ETL, …)</a:t>
            </a:r>
          </a:p>
        </p:txBody>
      </p:sp>
    </p:spTree>
    <p:extLst>
      <p:ext uri="{BB962C8B-B14F-4D97-AF65-F5344CB8AC3E}">
        <p14:creationId xmlns:p14="http://schemas.microsoft.com/office/powerpoint/2010/main" val="1321257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5D7B5-2EB4-CC5F-620A-CC9A09CB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34626"/>
          </a:xfrm>
        </p:spPr>
        <p:txBody>
          <a:bodyPr/>
          <a:lstStyle/>
          <a:p>
            <a:r>
              <a:rPr lang="en-US" dirty="0"/>
              <a:t>Business Intelligence</a:t>
            </a:r>
          </a:p>
        </p:txBody>
      </p:sp>
      <p:pic>
        <p:nvPicPr>
          <p:cNvPr id="1026" name="Picture 2" descr="Business Intelligence: The Leap You Need | by MPercept Academy | Medium">
            <a:extLst>
              <a:ext uri="{FF2B5EF4-FFF2-40B4-BE49-F238E27FC236}">
                <a16:creationId xmlns:a16="http://schemas.microsoft.com/office/drawing/2014/main" id="{E501F391-A2D2-27D7-3611-925AA230150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681" y="1285103"/>
            <a:ext cx="8901175" cy="4891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3338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F7CA4-950A-4791-CB8B-0EF8CBF14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DejaVuSans_1k_3"/>
              </a:rPr>
              <a:t>Business Intelligence (BI) systems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5E75B-898D-87D9-0B4B-10150E7C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rlito_1u_3"/>
              </a:rPr>
              <a:t>Business Intelligence systems have grown more powerful and comprehensive, mainly due to: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7030A0"/>
                </a:solidFill>
                <a:highlight>
                  <a:srgbClr val="FFFFFF"/>
                </a:highlight>
                <a:latin typeface="LiberationSans_1p_3"/>
              </a:rPr>
              <a:t>1. </a:t>
            </a:r>
            <a:r>
              <a:rPr lang="en-US" sz="36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rlito_1u_3"/>
              </a:rPr>
              <a:t>Increased Data Collection 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7030A0"/>
                </a:solidFill>
                <a:highlight>
                  <a:srgbClr val="FFFFFF"/>
                </a:highlight>
                <a:latin typeface="LiberationSans_1p_3"/>
              </a:rPr>
              <a:t>2. </a:t>
            </a:r>
            <a:r>
              <a:rPr lang="en-US" sz="3600" b="0" i="0" dirty="0">
                <a:solidFill>
                  <a:srgbClr val="7030A0"/>
                </a:solidFill>
                <a:effectLst/>
                <a:highlight>
                  <a:srgbClr val="FFFFFF"/>
                </a:highlight>
                <a:latin typeface="Carlito_1u_3"/>
              </a:rPr>
              <a:t>Greater Capacity Storage</a:t>
            </a:r>
          </a:p>
          <a:p>
            <a:pPr marL="0" indent="0">
              <a:buNone/>
            </a:pPr>
            <a:r>
              <a:rPr lang="en-US" sz="3600" dirty="0">
                <a:solidFill>
                  <a:srgbClr val="7030A0"/>
                </a:solidFill>
                <a:highlight>
                  <a:srgbClr val="FFFFFF"/>
                </a:highlight>
                <a:latin typeface="Carlito_1u_3"/>
              </a:rPr>
              <a:t>3. Power of Database Systems and SQL</a:t>
            </a:r>
            <a:endParaRPr lang="en-US" sz="36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890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3F740-1A4D-4B57-5DE6-C404192F8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48128"/>
          </a:xfrm>
        </p:spPr>
        <p:txBody>
          <a:bodyPr>
            <a:normAutofit fontScale="90000"/>
          </a:bodyPr>
          <a:lstStyle/>
          <a:p>
            <a:r>
              <a:rPr lang="en-US" dirty="0"/>
              <a:t>BI: Product Sales by States</a:t>
            </a:r>
          </a:p>
        </p:txBody>
      </p:sp>
      <p:pic>
        <p:nvPicPr>
          <p:cNvPr id="7170" name="Picture 2" descr="an-introduction-to-dashboards-in-tableau">
            <a:extLst>
              <a:ext uri="{FF2B5EF4-FFF2-40B4-BE49-F238E27FC236}">
                <a16:creationId xmlns:a16="http://schemas.microsoft.com/office/drawing/2014/main" id="{06559D3C-9A11-FD7F-B758-A199B553B51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1" y="1198606"/>
            <a:ext cx="9788610" cy="5294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65368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</TotalTime>
  <Words>1345</Words>
  <Application>Microsoft Macintosh PowerPoint</Application>
  <PresentationFormat>Widescreen</PresentationFormat>
  <Paragraphs>159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82" baseType="lpstr">
      <vt:lpstr>Aptos</vt:lpstr>
      <vt:lpstr>Aptos Display</vt:lpstr>
      <vt:lpstr>Arial</vt:lpstr>
      <vt:lpstr>Cabin-semi-bold</vt:lpstr>
      <vt:lpstr>Carlito_1u_11</vt:lpstr>
      <vt:lpstr>Carlito_1u_12</vt:lpstr>
      <vt:lpstr>Carlito_1u_13</vt:lpstr>
      <vt:lpstr>Carlito_1u_14</vt:lpstr>
      <vt:lpstr>Carlito_1u_15</vt:lpstr>
      <vt:lpstr>Carlito_1u_2</vt:lpstr>
      <vt:lpstr>Carlito_1u_3</vt:lpstr>
      <vt:lpstr>Carlito_1u_4</vt:lpstr>
      <vt:lpstr>Carlito_1u_5</vt:lpstr>
      <vt:lpstr>Carlito_1u_6</vt:lpstr>
      <vt:lpstr>Carlito_1u_8</vt:lpstr>
      <vt:lpstr>Carlito_1u_9</vt:lpstr>
      <vt:lpstr>Carlito-Bold_1z_11</vt:lpstr>
      <vt:lpstr>Carlito-Bold_1z_12</vt:lpstr>
      <vt:lpstr>Carlito-Bold_1z_9</vt:lpstr>
      <vt:lpstr>DejaVuSans_1k_1</vt:lpstr>
      <vt:lpstr>DejaVuSans_1k_11</vt:lpstr>
      <vt:lpstr>DejaVuSans_1k_13</vt:lpstr>
      <vt:lpstr>DejaVuSans_1k_14</vt:lpstr>
      <vt:lpstr>DejaVuSans_1k_15</vt:lpstr>
      <vt:lpstr>DejaVuSans_1k_2</vt:lpstr>
      <vt:lpstr>DejaVuSans_1k_3</vt:lpstr>
      <vt:lpstr>DejaVuSans_1k_4</vt:lpstr>
      <vt:lpstr>DejaVuSans_1k_5</vt:lpstr>
      <vt:lpstr>DejaVuSans_1k_6</vt:lpstr>
      <vt:lpstr>DejaVuSans_1k_7</vt:lpstr>
      <vt:lpstr>DejaVuSans_1k_8</vt:lpstr>
      <vt:lpstr>DejaVuSans_1k_9</vt:lpstr>
      <vt:lpstr>Google Sans</vt:lpstr>
      <vt:lpstr>inherit</vt:lpstr>
      <vt:lpstr>LiberationSans_1p_13</vt:lpstr>
      <vt:lpstr>LiberationSans_1p_14</vt:lpstr>
      <vt:lpstr>LiberationSans_1p_15</vt:lpstr>
      <vt:lpstr>LiberationSans_1p_2</vt:lpstr>
      <vt:lpstr>LiberationSans_1p_3</vt:lpstr>
      <vt:lpstr>LiberationSans_1p_4</vt:lpstr>
      <vt:lpstr>LiberationSans_1p_8</vt:lpstr>
      <vt:lpstr>LiberationSans_1p_9</vt:lpstr>
      <vt:lpstr>Source Sans Pro</vt:lpstr>
      <vt:lpstr>SourceSansPro</vt:lpstr>
      <vt:lpstr>Wingdings</vt:lpstr>
      <vt:lpstr>Office Theme</vt:lpstr>
      <vt:lpstr>Introduction  to Business Intelligence</vt:lpstr>
      <vt:lpstr>What is Business Intelligence (BI)?</vt:lpstr>
      <vt:lpstr>What is Business Intelligence (BI)?</vt:lpstr>
      <vt:lpstr>What is Business Intelligence (BI)?</vt:lpstr>
      <vt:lpstr>What is Business Intelligence?</vt:lpstr>
      <vt:lpstr>Example of Business Intelligence Tools</vt:lpstr>
      <vt:lpstr>Business Intelligence</vt:lpstr>
      <vt:lpstr>Business Intelligence (BI) systems</vt:lpstr>
      <vt:lpstr>BI: Product Sales by States</vt:lpstr>
      <vt:lpstr>BI: Samples by States</vt:lpstr>
      <vt:lpstr>BI: Annual Income Analysis</vt:lpstr>
      <vt:lpstr>Data Types</vt:lpstr>
      <vt:lpstr>Structured vs Unstructured</vt:lpstr>
      <vt:lpstr>Structured, Semi-Structured, Unstructured</vt:lpstr>
      <vt:lpstr>How Companies store and manage all this data</vt:lpstr>
      <vt:lpstr>Data Warehouse</vt:lpstr>
      <vt:lpstr>Data Warehouse Example</vt:lpstr>
      <vt:lpstr>definition: Data Warehouse</vt:lpstr>
      <vt:lpstr>Data Warehouse Example</vt:lpstr>
      <vt:lpstr>Kimball Data Warehouse Model</vt:lpstr>
      <vt:lpstr>Data Warehouse  Star Schema</vt:lpstr>
      <vt:lpstr>Example of a Star Schema</vt:lpstr>
      <vt:lpstr>How Data/Information gets to a central Location?</vt:lpstr>
      <vt:lpstr>What are some examples of questions that business intelligence might be asked to answer?</vt:lpstr>
      <vt:lpstr>Netflix BI questions?</vt:lpstr>
      <vt:lpstr>Why is BI important?</vt:lpstr>
      <vt:lpstr>Key Performance Indicators (KPIs) </vt:lpstr>
      <vt:lpstr>Key Performance Indicators (KPIs)  Example: Customer Experience Metrics and KPI</vt:lpstr>
      <vt:lpstr>How BI systems are implemented?</vt:lpstr>
      <vt:lpstr>BI System in Practice</vt:lpstr>
      <vt:lpstr>Types of BI Users: 1, 2, 3, 4</vt:lpstr>
      <vt:lpstr>Types of BI Users: 4</vt:lpstr>
      <vt:lpstr>Advantages of BI</vt:lpstr>
      <vt:lpstr>Disadvantages of BI</vt:lpstr>
      <vt:lpstr>Trends in Business Analytics</vt:lpstr>
      <vt:lpstr>What is Business Intelligence?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Intelligence</dc:title>
  <dc:creator>Parsian, Mahmoud</dc:creator>
  <cp:lastModifiedBy>Parsian, Mahmoud</cp:lastModifiedBy>
  <cp:revision>16</cp:revision>
  <dcterms:created xsi:type="dcterms:W3CDTF">2024-03-31T22:43:33Z</dcterms:created>
  <dcterms:modified xsi:type="dcterms:W3CDTF">2024-04-01T07:42:04Z</dcterms:modified>
</cp:coreProperties>
</file>