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8" r:id="rId1"/>
  </p:sldMasterIdLst>
  <p:sldIdLst>
    <p:sldId id="256" r:id="rId2"/>
    <p:sldId id="275" r:id="rId3"/>
    <p:sldId id="264" r:id="rId4"/>
    <p:sldId id="299" r:id="rId5"/>
    <p:sldId id="298" r:id="rId6"/>
    <p:sldId id="291" r:id="rId7"/>
    <p:sldId id="300" r:id="rId8"/>
    <p:sldId id="301" r:id="rId9"/>
    <p:sldId id="293" r:id="rId10"/>
    <p:sldId id="266" r:id="rId11"/>
    <p:sldId id="294" r:id="rId12"/>
    <p:sldId id="295" r:id="rId13"/>
    <p:sldId id="296" r:id="rId14"/>
    <p:sldId id="276" r:id="rId15"/>
    <p:sldId id="292" r:id="rId16"/>
    <p:sldId id="263" r:id="rId17"/>
    <p:sldId id="297" r:id="rId18"/>
    <p:sldId id="268" r:id="rId19"/>
    <p:sldId id="269" r:id="rId20"/>
    <p:sldId id="270" r:id="rId2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0043"/>
    <a:srgbClr val="0051BA"/>
    <a:srgbClr val="0D2234"/>
    <a:srgbClr val="115740"/>
    <a:srgbClr val="021523"/>
    <a:srgbClr val="021D52"/>
    <a:srgbClr val="546575"/>
    <a:srgbClr val="690521"/>
    <a:srgbClr val="72001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48"/>
    <p:restoredTop sz="86301"/>
  </p:normalViewPr>
  <p:slideViewPr>
    <p:cSldViewPr snapToGrid="0" snapToObjects="1">
      <p:cViewPr varScale="1">
        <p:scale>
          <a:sx n="145" d="100"/>
          <a:sy n="145" d="100"/>
        </p:scale>
        <p:origin x="216" y="184"/>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66700" y="2993501"/>
            <a:ext cx="6858000" cy="1046663"/>
          </a:xfrm>
        </p:spPr>
        <p:txBody>
          <a:bodyPr anchor="b"/>
          <a:lstStyle>
            <a:lvl1pPr algn="l">
              <a:defRPr sz="3600"/>
            </a:lvl1pPr>
          </a:lstStyle>
          <a:p>
            <a:endParaRPr lang="en-US" dirty="0"/>
          </a:p>
        </p:txBody>
      </p:sp>
      <p:sp>
        <p:nvSpPr>
          <p:cNvPr id="3" name="Subtitle 2"/>
          <p:cNvSpPr>
            <a:spLocks noGrp="1"/>
          </p:cNvSpPr>
          <p:nvPr>
            <p:ph type="subTitle" idx="1"/>
          </p:nvPr>
        </p:nvSpPr>
        <p:spPr>
          <a:xfrm>
            <a:off x="266700" y="4040164"/>
            <a:ext cx="6858000" cy="417536"/>
          </a:xfrm>
        </p:spPr>
        <p:txBody>
          <a:bodyPr/>
          <a:lstStyle>
            <a:lvl1pPr marL="0" indent="0" algn="l">
              <a:buNone/>
              <a:defRPr sz="1800" b="0" i="0">
                <a:solidFill>
                  <a:srgbClr val="B50043"/>
                </a:solidFill>
                <a:latin typeface="Franklin Gothic Medium Cond" panose="020B06060304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5" name="Google Shape;11;p9">
            <a:extLst>
              <a:ext uri="{FF2B5EF4-FFF2-40B4-BE49-F238E27FC236}">
                <a16:creationId xmlns:a16="http://schemas.microsoft.com/office/drawing/2014/main" id="{F562F608-3FAF-F944-B5A5-1195B295175B}"/>
              </a:ext>
            </a:extLst>
          </p:cNvPr>
          <p:cNvPicPr preferRelativeResize="0"/>
          <p:nvPr userDrawn="1"/>
        </p:nvPicPr>
        <p:blipFill rotWithShape="1">
          <a:blip r:embed="rId2">
            <a:alphaModFix/>
          </a:blip>
          <a:srcRect/>
          <a:stretch/>
        </p:blipFill>
        <p:spPr>
          <a:xfrm>
            <a:off x="115424" y="4700455"/>
            <a:ext cx="330713" cy="330713"/>
          </a:xfrm>
          <a:prstGeom prst="rect">
            <a:avLst/>
          </a:prstGeom>
          <a:noFill/>
          <a:ln>
            <a:noFill/>
          </a:ln>
        </p:spPr>
      </p:pic>
    </p:spTree>
    <p:extLst>
      <p:ext uri="{BB962C8B-B14F-4D97-AF65-F5344CB8AC3E}">
        <p14:creationId xmlns:p14="http://schemas.microsoft.com/office/powerpoint/2010/main" val="25534399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1" y="1215743"/>
            <a:ext cx="2749209" cy="1178320"/>
          </a:xfrm>
        </p:spPr>
        <p:txBody>
          <a:bodyPr anchor="t"/>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8" y="811348"/>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657601" y="811349"/>
            <a:ext cx="5035292" cy="1760402"/>
          </a:xfrm>
        </p:spPr>
        <p:txBody>
          <a:bodyPr/>
          <a:lstStyle/>
          <a:p>
            <a:pPr lvl="0"/>
            <a:r>
              <a:rPr lang="en-US" dirty="0"/>
              <a:t>Click to edit Master text styles</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657601" y="2750585"/>
            <a:ext cx="5035292" cy="1760402"/>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30;p13">
            <a:extLst>
              <a:ext uri="{FF2B5EF4-FFF2-40B4-BE49-F238E27FC236}">
                <a16:creationId xmlns:a16="http://schemas.microsoft.com/office/drawing/2014/main" id="{A7E0C015-0061-4141-B120-DD81D01FA98A}"/>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1832190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645096" y="1098671"/>
            <a:ext cx="5035292" cy="624394"/>
          </a:xfrm>
        </p:spPr>
        <p:txBody>
          <a:bodyPr anchor="t"/>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645096" y="638129"/>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645096" y="1778794"/>
            <a:ext cx="5035292" cy="2384796"/>
          </a:xfrm>
        </p:spPr>
        <p:txBody>
          <a:bodyPr/>
          <a:lstStyle/>
          <a:p>
            <a:pPr lvl="0"/>
            <a:r>
              <a:rPr lang="en-US" dirty="0"/>
              <a:t>Click to edit Master text styles</a:t>
            </a:r>
          </a:p>
          <a:p>
            <a:pPr lvl="1"/>
            <a:r>
              <a:rPr lang="en-US" dirty="0"/>
              <a:t>Second level</a:t>
            </a:r>
          </a:p>
          <a:p>
            <a:pPr lvl="2"/>
            <a:r>
              <a:rPr lang="en-US" dirty="0"/>
              <a:t>Third level</a:t>
            </a:r>
          </a:p>
        </p:txBody>
      </p:sp>
      <p:sp>
        <p:nvSpPr>
          <p:cNvPr id="8" name="Picture Placeholder 7">
            <a:extLst>
              <a:ext uri="{FF2B5EF4-FFF2-40B4-BE49-F238E27FC236}">
                <a16:creationId xmlns:a16="http://schemas.microsoft.com/office/drawing/2014/main" id="{096B87FA-C788-0C43-A60C-5EB49C9779CF}"/>
              </a:ext>
            </a:extLst>
          </p:cNvPr>
          <p:cNvSpPr>
            <a:spLocks noGrp="1"/>
          </p:cNvSpPr>
          <p:nvPr>
            <p:ph type="pic" sz="quarter" idx="12"/>
          </p:nvPr>
        </p:nvSpPr>
        <p:spPr>
          <a:xfrm>
            <a:off x="-1" y="0"/>
            <a:ext cx="2879679" cy="5143500"/>
          </a:xfrm>
        </p:spPr>
        <p:txBody>
          <a:bodyPr/>
          <a:lstStyle/>
          <a:p>
            <a:endParaRPr lang="en-US"/>
          </a:p>
        </p:txBody>
      </p:sp>
      <p:pic>
        <p:nvPicPr>
          <p:cNvPr id="7" name="Google Shape;30;p13">
            <a:extLst>
              <a:ext uri="{FF2B5EF4-FFF2-40B4-BE49-F238E27FC236}">
                <a16:creationId xmlns:a16="http://schemas.microsoft.com/office/drawing/2014/main" id="{DE36E4F5-5D6D-DF48-B7A4-0AC093DE6057}"/>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835937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24224" y="833232"/>
            <a:ext cx="4407083" cy="1022864"/>
          </a:xfrm>
        </p:spPr>
        <p:txBody>
          <a:bodyPr anchor="t"/>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24224" y="399987"/>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424224" y="1884528"/>
            <a:ext cx="4407083" cy="2481467"/>
          </a:xfrm>
        </p:spPr>
        <p:txBody>
          <a:bodyPr/>
          <a:lstStyle/>
          <a:p>
            <a:pPr lvl="0"/>
            <a:r>
              <a:rPr lang="en-US" dirty="0"/>
              <a:t>Click to edit Master text styles</a:t>
            </a:r>
          </a:p>
          <a:p>
            <a:pPr lvl="1"/>
            <a:r>
              <a:rPr lang="en-US" dirty="0"/>
              <a:t>Second level</a:t>
            </a:r>
          </a:p>
          <a:p>
            <a:pPr lvl="2"/>
            <a:r>
              <a:rPr lang="en-US" dirty="0"/>
              <a:t>Third level</a:t>
            </a:r>
          </a:p>
        </p:txBody>
      </p:sp>
      <p:sp>
        <p:nvSpPr>
          <p:cNvPr id="8" name="Picture Placeholder 7">
            <a:extLst>
              <a:ext uri="{FF2B5EF4-FFF2-40B4-BE49-F238E27FC236}">
                <a16:creationId xmlns:a16="http://schemas.microsoft.com/office/drawing/2014/main" id="{096B87FA-C788-0C43-A60C-5EB49C9779CF}"/>
              </a:ext>
            </a:extLst>
          </p:cNvPr>
          <p:cNvSpPr>
            <a:spLocks noGrp="1"/>
          </p:cNvSpPr>
          <p:nvPr>
            <p:ph type="pic" sz="quarter" idx="12"/>
          </p:nvPr>
        </p:nvSpPr>
        <p:spPr>
          <a:xfrm>
            <a:off x="5732058" y="1200150"/>
            <a:ext cx="2743200" cy="2743200"/>
          </a:xfrm>
        </p:spPr>
        <p:txBody>
          <a:bodyPr/>
          <a:lstStyle/>
          <a:p>
            <a:endParaRPr lang="en-US"/>
          </a:p>
        </p:txBody>
      </p:sp>
      <p:pic>
        <p:nvPicPr>
          <p:cNvPr id="7" name="Google Shape;30;p13">
            <a:extLst>
              <a:ext uri="{FF2B5EF4-FFF2-40B4-BE49-F238E27FC236}">
                <a16:creationId xmlns:a16="http://schemas.microsoft.com/office/drawing/2014/main" id="{24FE092B-3872-D545-8104-23189B691C17}"/>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4494288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7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1252" y="808793"/>
            <a:ext cx="2749209" cy="1178320"/>
          </a:xfrm>
        </p:spPr>
        <p:txBody>
          <a:bodyPr anchor="b"/>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41168" y="2003332"/>
            <a:ext cx="2749454" cy="404813"/>
          </a:xfrm>
        </p:spPr>
        <p:txBody>
          <a:bodyPr anchor="ctr"/>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509756" y="808793"/>
            <a:ext cx="2514599" cy="3750712"/>
          </a:xfrm>
        </p:spPr>
        <p:txBody>
          <a:bodyPr/>
          <a:lstStyle/>
          <a:p>
            <a:pPr lvl="0"/>
            <a:r>
              <a:rPr lang="en-US" dirty="0"/>
              <a:t>Click to edit Master text styles</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6188149" y="808794"/>
            <a:ext cx="2514599" cy="3750711"/>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30;p13">
            <a:extLst>
              <a:ext uri="{FF2B5EF4-FFF2-40B4-BE49-F238E27FC236}">
                <a16:creationId xmlns:a16="http://schemas.microsoft.com/office/drawing/2014/main" id="{0CAD2A9F-C0BE-1D4C-9CB5-9F353CB7EC5E}"/>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0645638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5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89" y="810931"/>
            <a:ext cx="6591807" cy="811840"/>
          </a:xfrm>
        </p:spPr>
        <p:txBody>
          <a:bodyPr anchor="t"/>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7" y="406536"/>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451107" y="1870384"/>
            <a:ext cx="3206494" cy="2840010"/>
          </a:xfrm>
        </p:spPr>
        <p:txBody>
          <a:bodyPr/>
          <a:lstStyle/>
          <a:p>
            <a:pPr lvl="0"/>
            <a:r>
              <a:rPr lang="en-US" dirty="0"/>
              <a:t>Click to edit Master text styles</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836503" y="1870384"/>
            <a:ext cx="3206494" cy="2840010"/>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30;p13">
            <a:extLst>
              <a:ext uri="{FF2B5EF4-FFF2-40B4-BE49-F238E27FC236}">
                <a16:creationId xmlns:a16="http://schemas.microsoft.com/office/drawing/2014/main" id="{7EF772DB-EBED-AC4E-A6B4-D6788D3D6168}"/>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2189186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66800" y="1215744"/>
            <a:ext cx="2749209" cy="1178320"/>
          </a:xfrm>
        </p:spPr>
        <p:txBody>
          <a:bodyPr anchor="b"/>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6066800" y="2390362"/>
            <a:ext cx="2749454" cy="404813"/>
          </a:xfrm>
        </p:spPr>
        <p:txBody>
          <a:bodyPr anchor="ctr"/>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248479" y="335543"/>
            <a:ext cx="5035292" cy="1178320"/>
          </a:xfrm>
        </p:spPr>
        <p:txBody>
          <a:bodyPr/>
          <a:lstStyle/>
          <a:p>
            <a:pPr lvl="0"/>
            <a:r>
              <a:rPr lang="en-US" dirty="0"/>
              <a:t>Click to edit Master text styles</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248479" y="1801202"/>
            <a:ext cx="5035292" cy="1178320"/>
          </a:xfrm>
        </p:spPr>
        <p:txBody>
          <a:bodyPr/>
          <a:lstStyle/>
          <a:p>
            <a:pPr lvl="0"/>
            <a:r>
              <a:rPr lang="en-US" dirty="0"/>
              <a:t>Click to edit Master text styles</a:t>
            </a:r>
          </a:p>
          <a:p>
            <a:pPr lvl="1"/>
            <a:r>
              <a:rPr lang="en-US" dirty="0"/>
              <a:t>Second level</a:t>
            </a:r>
          </a:p>
          <a:p>
            <a:pPr lvl="2"/>
            <a:r>
              <a:rPr lang="en-US" dirty="0"/>
              <a:t>Third level</a:t>
            </a:r>
          </a:p>
        </p:txBody>
      </p:sp>
      <p:sp>
        <p:nvSpPr>
          <p:cNvPr id="8" name="Content Placeholder 2">
            <a:extLst>
              <a:ext uri="{FF2B5EF4-FFF2-40B4-BE49-F238E27FC236}">
                <a16:creationId xmlns:a16="http://schemas.microsoft.com/office/drawing/2014/main" id="{EDD728A0-FBA7-A944-9FC3-D964968E5F8D}"/>
              </a:ext>
            </a:extLst>
          </p:cNvPr>
          <p:cNvSpPr>
            <a:spLocks noGrp="1"/>
          </p:cNvSpPr>
          <p:nvPr>
            <p:ph idx="12"/>
          </p:nvPr>
        </p:nvSpPr>
        <p:spPr>
          <a:xfrm>
            <a:off x="248479" y="3262454"/>
            <a:ext cx="5035292" cy="1178320"/>
          </a:xfrm>
        </p:spPr>
        <p:txBody>
          <a:bodyPr/>
          <a:lstStyle/>
          <a:p>
            <a:pPr lvl="0"/>
            <a:r>
              <a:rPr lang="en-US" dirty="0"/>
              <a:t>Click to edit Master text styles</a:t>
            </a:r>
          </a:p>
          <a:p>
            <a:pPr lvl="1"/>
            <a:r>
              <a:rPr lang="en-US" dirty="0"/>
              <a:t>Second level</a:t>
            </a:r>
          </a:p>
          <a:p>
            <a:pPr lvl="2"/>
            <a:r>
              <a:rPr lang="en-US" dirty="0"/>
              <a:t>Third level</a:t>
            </a:r>
          </a:p>
        </p:txBody>
      </p:sp>
      <p:pic>
        <p:nvPicPr>
          <p:cNvPr id="10" name="Google Shape;30;p13">
            <a:extLst>
              <a:ext uri="{FF2B5EF4-FFF2-40B4-BE49-F238E27FC236}">
                <a16:creationId xmlns:a16="http://schemas.microsoft.com/office/drawing/2014/main" id="{64431A57-6760-9247-9E2A-0A0473D22C62}"/>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2200500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0" y="810931"/>
            <a:ext cx="6466444" cy="811840"/>
          </a:xfrm>
        </p:spPr>
        <p:txBody>
          <a:bodyPr anchor="t"/>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7" y="406536"/>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451107" y="1865585"/>
            <a:ext cx="2575872" cy="2840010"/>
          </a:xfrm>
        </p:spPr>
        <p:txBody>
          <a:bodyPr/>
          <a:lstStyle/>
          <a:p>
            <a:pPr lvl="0"/>
            <a:r>
              <a:rPr lang="en-US" dirty="0"/>
              <a:t>Click to edit Master text styles</a:t>
            </a:r>
          </a:p>
          <a:p>
            <a:pPr lvl="1"/>
            <a:r>
              <a:rPr lang="en-US" dirty="0"/>
              <a:t>Second level</a:t>
            </a:r>
          </a:p>
          <a:p>
            <a:pPr lvl="2"/>
            <a:r>
              <a:rPr lang="en-US" dirty="0"/>
              <a:t>Third level</a:t>
            </a:r>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284064" y="1865585"/>
            <a:ext cx="2575872" cy="2840010"/>
          </a:xfrm>
        </p:spPr>
        <p:txBody>
          <a:bodyPr/>
          <a:lstStyle/>
          <a:p>
            <a:pPr lvl="0"/>
            <a:r>
              <a:rPr lang="en-US" dirty="0"/>
              <a:t>Click to edit Master text styles</a:t>
            </a:r>
          </a:p>
          <a:p>
            <a:pPr lvl="1"/>
            <a:r>
              <a:rPr lang="en-US" dirty="0"/>
              <a:t>Second level</a:t>
            </a:r>
          </a:p>
          <a:p>
            <a:pPr lvl="2"/>
            <a:r>
              <a:rPr lang="en-US" dirty="0"/>
              <a:t>Third level</a:t>
            </a:r>
          </a:p>
        </p:txBody>
      </p:sp>
      <p:sp>
        <p:nvSpPr>
          <p:cNvPr id="8" name="Content Placeholder 2">
            <a:extLst>
              <a:ext uri="{FF2B5EF4-FFF2-40B4-BE49-F238E27FC236}">
                <a16:creationId xmlns:a16="http://schemas.microsoft.com/office/drawing/2014/main" id="{D99CB098-C913-FF47-8D6F-4433AECCD961}"/>
              </a:ext>
            </a:extLst>
          </p:cNvPr>
          <p:cNvSpPr>
            <a:spLocks noGrp="1"/>
          </p:cNvSpPr>
          <p:nvPr>
            <p:ph idx="12"/>
          </p:nvPr>
        </p:nvSpPr>
        <p:spPr>
          <a:xfrm>
            <a:off x="6117021" y="1865585"/>
            <a:ext cx="2575872" cy="2840010"/>
          </a:xfrm>
        </p:spPr>
        <p:txBody>
          <a:bodyPr/>
          <a:lstStyle/>
          <a:p>
            <a:pPr lvl="0"/>
            <a:r>
              <a:rPr lang="en-US" dirty="0"/>
              <a:t>Click to edit Master text styles</a:t>
            </a:r>
          </a:p>
          <a:p>
            <a:pPr lvl="1"/>
            <a:r>
              <a:rPr lang="en-US" dirty="0"/>
              <a:t>Second level</a:t>
            </a:r>
          </a:p>
          <a:p>
            <a:pPr lvl="2"/>
            <a:r>
              <a:rPr lang="en-US" dirty="0"/>
              <a:t>Third level</a:t>
            </a:r>
          </a:p>
        </p:txBody>
      </p:sp>
      <p:pic>
        <p:nvPicPr>
          <p:cNvPr id="10" name="Google Shape;30;p13">
            <a:extLst>
              <a:ext uri="{FF2B5EF4-FFF2-40B4-BE49-F238E27FC236}">
                <a16:creationId xmlns:a16="http://schemas.microsoft.com/office/drawing/2014/main" id="{96661309-1A64-9B40-8E09-EB7C41D02DD7}"/>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9239079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38778" y="271067"/>
            <a:ext cx="6466444" cy="811840"/>
          </a:xfrm>
        </p:spPr>
        <p:txBody>
          <a:bodyPr anchor="b"/>
          <a:lstStyle>
            <a:lvl1pPr algn="ctr">
              <a:defRPr/>
            </a:lvl1pPr>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197273" y="1127153"/>
            <a:ext cx="2749454" cy="404813"/>
          </a:xfrm>
        </p:spPr>
        <p:txBody>
          <a:bodyPr anchor="ctr"/>
          <a:lstStyle>
            <a:lvl1pPr marL="0" indent="0" algn="ctr">
              <a:buNone/>
              <a:defRPr b="0" i="0">
                <a:solidFill>
                  <a:srgbClr val="B50043"/>
                </a:solidFill>
                <a:latin typeface="Franklin Gothic Medium Cond" panose="020B0606030402020204" pitchFamily="34" charset="0"/>
              </a:defRPr>
            </a:lvl1pPr>
          </a:lstStyle>
          <a:p>
            <a:pPr lvl="0"/>
            <a:endParaRPr lang="en-US" dirty="0"/>
          </a:p>
        </p:txBody>
      </p:sp>
      <p:sp>
        <p:nvSpPr>
          <p:cNvPr id="4" name="Rectangle 3">
            <a:extLst>
              <a:ext uri="{FF2B5EF4-FFF2-40B4-BE49-F238E27FC236}">
                <a16:creationId xmlns:a16="http://schemas.microsoft.com/office/drawing/2014/main" id="{19020D28-F0F0-5F4F-89FE-71791FFC55E9}"/>
              </a:ext>
              <a:ext uri="{C183D7F6-B498-43B3-948B-1728B52AA6E4}">
                <adec:decorative xmlns:adec="http://schemas.microsoft.com/office/drawing/2017/decorative" val="1"/>
              </a:ext>
            </a:extLst>
          </p:cNvPr>
          <p:cNvSpPr/>
          <p:nvPr userDrawn="1"/>
        </p:nvSpPr>
        <p:spPr>
          <a:xfrm>
            <a:off x="290453"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459AB6CD-55F5-B04D-A3C8-378079728986}"/>
              </a:ext>
            </a:extLst>
          </p:cNvPr>
          <p:cNvSpPr>
            <a:spLocks noGrp="1"/>
          </p:cNvSpPr>
          <p:nvPr>
            <p:ph type="body" sz="quarter" idx="13"/>
          </p:nvPr>
        </p:nvSpPr>
        <p:spPr>
          <a:xfrm>
            <a:off x="336173"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36173" y="2568553"/>
            <a:ext cx="2651760" cy="2141841"/>
          </a:xfrm>
        </p:spPr>
        <p:txBody>
          <a:bodyPr/>
          <a:lstStyle/>
          <a:p>
            <a:pPr lvl="0"/>
            <a:r>
              <a:rPr lang="en-US" dirty="0"/>
              <a:t>Click to edit Master text styles</a:t>
            </a:r>
          </a:p>
          <a:p>
            <a:pPr lvl="1"/>
            <a:r>
              <a:rPr lang="en-US" dirty="0"/>
              <a:t>Second level</a:t>
            </a:r>
          </a:p>
          <a:p>
            <a:pPr lvl="2"/>
            <a:r>
              <a:rPr lang="en-US" dirty="0"/>
              <a:t>Third level</a:t>
            </a:r>
          </a:p>
        </p:txBody>
      </p:sp>
      <p:sp>
        <p:nvSpPr>
          <p:cNvPr id="9" name="Rectangle 8">
            <a:extLst>
              <a:ext uri="{FF2B5EF4-FFF2-40B4-BE49-F238E27FC236}">
                <a16:creationId xmlns:a16="http://schemas.microsoft.com/office/drawing/2014/main" id="{91209A5E-98CB-7E4F-BAE0-DB3DEB04DA83}"/>
              </a:ext>
              <a:ext uri="{C183D7F6-B498-43B3-948B-1728B52AA6E4}">
                <adec:decorative xmlns:adec="http://schemas.microsoft.com/office/drawing/2017/decorative" val="1"/>
              </a:ext>
            </a:extLst>
          </p:cNvPr>
          <p:cNvSpPr/>
          <p:nvPr userDrawn="1"/>
        </p:nvSpPr>
        <p:spPr>
          <a:xfrm>
            <a:off x="3187767"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2">
            <a:extLst>
              <a:ext uri="{FF2B5EF4-FFF2-40B4-BE49-F238E27FC236}">
                <a16:creationId xmlns:a16="http://schemas.microsoft.com/office/drawing/2014/main" id="{ADFEEC4C-3952-3241-AFFA-9FF6C2A44C5E}"/>
              </a:ext>
            </a:extLst>
          </p:cNvPr>
          <p:cNvSpPr>
            <a:spLocks noGrp="1"/>
          </p:cNvSpPr>
          <p:nvPr>
            <p:ph type="body" sz="quarter" idx="14"/>
          </p:nvPr>
        </p:nvSpPr>
        <p:spPr>
          <a:xfrm>
            <a:off x="3233487"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6" name="Content Placeholder 2">
            <a:extLst>
              <a:ext uri="{FF2B5EF4-FFF2-40B4-BE49-F238E27FC236}">
                <a16:creationId xmlns:a16="http://schemas.microsoft.com/office/drawing/2014/main" id="{E61788CB-6A52-114B-B92E-F400D31CB6CB}"/>
              </a:ext>
            </a:extLst>
          </p:cNvPr>
          <p:cNvSpPr>
            <a:spLocks noGrp="1"/>
          </p:cNvSpPr>
          <p:nvPr>
            <p:ph idx="11"/>
          </p:nvPr>
        </p:nvSpPr>
        <p:spPr>
          <a:xfrm>
            <a:off x="3233487" y="2603479"/>
            <a:ext cx="2651760" cy="2098920"/>
          </a:xfrm>
        </p:spPr>
        <p:txBody>
          <a:bodyPr/>
          <a:lstStyle/>
          <a:p>
            <a:pPr lvl="0"/>
            <a:r>
              <a:rPr lang="en-US" dirty="0"/>
              <a:t>Click to edit Master text styles</a:t>
            </a:r>
          </a:p>
          <a:p>
            <a:pPr lvl="1"/>
            <a:r>
              <a:rPr lang="en-US" dirty="0"/>
              <a:t>Second level</a:t>
            </a:r>
          </a:p>
          <a:p>
            <a:pPr lvl="2"/>
            <a:r>
              <a:rPr lang="en-US" dirty="0"/>
              <a:t>Third level</a:t>
            </a:r>
          </a:p>
        </p:txBody>
      </p:sp>
      <p:sp>
        <p:nvSpPr>
          <p:cNvPr id="10" name="Rectangle 9">
            <a:extLst>
              <a:ext uri="{FF2B5EF4-FFF2-40B4-BE49-F238E27FC236}">
                <a16:creationId xmlns:a16="http://schemas.microsoft.com/office/drawing/2014/main" id="{E23A0E7A-9763-0E4C-8BD0-CB8351B2D703}"/>
              </a:ext>
              <a:ext uri="{C183D7F6-B498-43B3-948B-1728B52AA6E4}">
                <adec:decorative xmlns:adec="http://schemas.microsoft.com/office/drawing/2017/decorative" val="1"/>
              </a:ext>
            </a:extLst>
          </p:cNvPr>
          <p:cNvSpPr/>
          <p:nvPr userDrawn="1"/>
        </p:nvSpPr>
        <p:spPr>
          <a:xfrm>
            <a:off x="6100131"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2">
            <a:extLst>
              <a:ext uri="{FF2B5EF4-FFF2-40B4-BE49-F238E27FC236}">
                <a16:creationId xmlns:a16="http://schemas.microsoft.com/office/drawing/2014/main" id="{97BD52A3-D0F5-C34B-B923-D91286004F77}"/>
              </a:ext>
            </a:extLst>
          </p:cNvPr>
          <p:cNvSpPr>
            <a:spLocks noGrp="1"/>
          </p:cNvSpPr>
          <p:nvPr>
            <p:ph type="body" sz="quarter" idx="15"/>
          </p:nvPr>
        </p:nvSpPr>
        <p:spPr>
          <a:xfrm>
            <a:off x="6145851"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8" name="Content Placeholder 2">
            <a:extLst>
              <a:ext uri="{FF2B5EF4-FFF2-40B4-BE49-F238E27FC236}">
                <a16:creationId xmlns:a16="http://schemas.microsoft.com/office/drawing/2014/main" id="{D99CB098-C913-FF47-8D6F-4433AECCD961}"/>
              </a:ext>
            </a:extLst>
          </p:cNvPr>
          <p:cNvSpPr>
            <a:spLocks noGrp="1"/>
          </p:cNvSpPr>
          <p:nvPr>
            <p:ph idx="12"/>
          </p:nvPr>
        </p:nvSpPr>
        <p:spPr>
          <a:xfrm>
            <a:off x="6145851" y="2603479"/>
            <a:ext cx="2651760" cy="2098920"/>
          </a:xfrm>
        </p:spPr>
        <p:txBody>
          <a:bodyPr/>
          <a:lstStyle/>
          <a:p>
            <a:pPr lvl="0"/>
            <a:r>
              <a:rPr lang="en-US" dirty="0"/>
              <a:t>Click to edit Master text styles</a:t>
            </a:r>
          </a:p>
          <a:p>
            <a:pPr lvl="1"/>
            <a:r>
              <a:rPr lang="en-US" dirty="0"/>
              <a:t>Second level</a:t>
            </a:r>
          </a:p>
          <a:p>
            <a:pPr lvl="2"/>
            <a:r>
              <a:rPr lang="en-US" dirty="0"/>
              <a:t>Third level</a:t>
            </a:r>
          </a:p>
        </p:txBody>
      </p:sp>
      <p:pic>
        <p:nvPicPr>
          <p:cNvPr id="17" name="Google Shape;30;p13">
            <a:extLst>
              <a:ext uri="{FF2B5EF4-FFF2-40B4-BE49-F238E27FC236}">
                <a16:creationId xmlns:a16="http://schemas.microsoft.com/office/drawing/2014/main" id="{4B5F8AAA-BFCE-4243-BCCA-044109B0E3F0}"/>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06957933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38778" y="271067"/>
            <a:ext cx="6466444" cy="811840"/>
          </a:xfrm>
        </p:spPr>
        <p:txBody>
          <a:bodyPr anchor="b"/>
          <a:lstStyle>
            <a:lvl1pPr algn="ctr">
              <a:defRPr/>
            </a:lvl1pPr>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197273" y="1127153"/>
            <a:ext cx="2749454" cy="404813"/>
          </a:xfrm>
        </p:spPr>
        <p:txBody>
          <a:bodyPr anchor="ctr"/>
          <a:lstStyle>
            <a:lvl1pPr marL="0" indent="0" algn="ctr">
              <a:buNone/>
              <a:defRPr b="0" i="0">
                <a:solidFill>
                  <a:srgbClr val="B50043"/>
                </a:solidFill>
                <a:latin typeface="Franklin Gothic Medium Cond" panose="020B0606030402020204" pitchFamily="34" charset="0"/>
              </a:defRPr>
            </a:lvl1pPr>
          </a:lstStyle>
          <a:p>
            <a:pPr lvl="0"/>
            <a:endParaRPr lang="en-US" dirty="0"/>
          </a:p>
        </p:txBody>
      </p:sp>
      <p:sp>
        <p:nvSpPr>
          <p:cNvPr id="4" name="Rectangle 3">
            <a:extLst>
              <a:ext uri="{FF2B5EF4-FFF2-40B4-BE49-F238E27FC236}">
                <a16:creationId xmlns:a16="http://schemas.microsoft.com/office/drawing/2014/main" id="{19020D28-F0F0-5F4F-89FE-71791FFC55E9}"/>
              </a:ext>
              <a:ext uri="{C183D7F6-B498-43B3-948B-1728B52AA6E4}">
                <adec:decorative xmlns:adec="http://schemas.microsoft.com/office/drawing/2017/decorative" val="1"/>
              </a:ext>
            </a:extLst>
          </p:cNvPr>
          <p:cNvSpPr/>
          <p:nvPr userDrawn="1"/>
        </p:nvSpPr>
        <p:spPr>
          <a:xfrm>
            <a:off x="290453"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459AB6CD-55F5-B04D-A3C8-378079728986}"/>
              </a:ext>
            </a:extLst>
          </p:cNvPr>
          <p:cNvSpPr>
            <a:spLocks noGrp="1"/>
          </p:cNvSpPr>
          <p:nvPr>
            <p:ph type="body" sz="quarter" idx="13"/>
          </p:nvPr>
        </p:nvSpPr>
        <p:spPr>
          <a:xfrm>
            <a:off x="336173"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16" name="Picture Placeholder 11">
            <a:extLst>
              <a:ext uri="{FF2B5EF4-FFF2-40B4-BE49-F238E27FC236}">
                <a16:creationId xmlns:a16="http://schemas.microsoft.com/office/drawing/2014/main" id="{12F6D154-7CC0-C540-AA65-63CBA5A00062}"/>
              </a:ext>
            </a:extLst>
          </p:cNvPr>
          <p:cNvSpPr>
            <a:spLocks noGrp="1"/>
          </p:cNvSpPr>
          <p:nvPr>
            <p:ph type="pic" sz="quarter" idx="16"/>
          </p:nvPr>
        </p:nvSpPr>
        <p:spPr>
          <a:xfrm>
            <a:off x="648385" y="2690383"/>
            <a:ext cx="2027337" cy="1680615"/>
          </a:xfrm>
        </p:spPr>
        <p:txBody>
          <a:bodyPr/>
          <a:lstStyle/>
          <a:p>
            <a:endParaRPr lang="en-US" dirty="0"/>
          </a:p>
        </p:txBody>
      </p:sp>
      <p:sp>
        <p:nvSpPr>
          <p:cNvPr id="9" name="Rectangle 8">
            <a:extLst>
              <a:ext uri="{FF2B5EF4-FFF2-40B4-BE49-F238E27FC236}">
                <a16:creationId xmlns:a16="http://schemas.microsoft.com/office/drawing/2014/main" id="{91209A5E-98CB-7E4F-BAE0-DB3DEB04DA83}"/>
              </a:ext>
              <a:ext uri="{C183D7F6-B498-43B3-948B-1728B52AA6E4}">
                <adec:decorative xmlns:adec="http://schemas.microsoft.com/office/drawing/2017/decorative" val="1"/>
              </a:ext>
            </a:extLst>
          </p:cNvPr>
          <p:cNvSpPr/>
          <p:nvPr userDrawn="1"/>
        </p:nvSpPr>
        <p:spPr>
          <a:xfrm>
            <a:off x="3187767"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 Placeholder 12">
            <a:extLst>
              <a:ext uri="{FF2B5EF4-FFF2-40B4-BE49-F238E27FC236}">
                <a16:creationId xmlns:a16="http://schemas.microsoft.com/office/drawing/2014/main" id="{ADFEEC4C-3952-3241-AFFA-9FF6C2A44C5E}"/>
              </a:ext>
            </a:extLst>
          </p:cNvPr>
          <p:cNvSpPr>
            <a:spLocks noGrp="1"/>
          </p:cNvSpPr>
          <p:nvPr>
            <p:ph type="body" sz="quarter" idx="14"/>
          </p:nvPr>
        </p:nvSpPr>
        <p:spPr>
          <a:xfrm>
            <a:off x="3233487"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17" name="Picture Placeholder 11">
            <a:extLst>
              <a:ext uri="{FF2B5EF4-FFF2-40B4-BE49-F238E27FC236}">
                <a16:creationId xmlns:a16="http://schemas.microsoft.com/office/drawing/2014/main" id="{2EB95A51-2BFE-CF45-AF89-35310B6F2550}"/>
              </a:ext>
            </a:extLst>
          </p:cNvPr>
          <p:cNvSpPr>
            <a:spLocks noGrp="1"/>
          </p:cNvSpPr>
          <p:nvPr>
            <p:ph type="pic" sz="quarter" idx="17"/>
          </p:nvPr>
        </p:nvSpPr>
        <p:spPr>
          <a:xfrm>
            <a:off x="3545699" y="2690382"/>
            <a:ext cx="2027337" cy="1680615"/>
          </a:xfrm>
        </p:spPr>
        <p:txBody>
          <a:bodyPr/>
          <a:lstStyle/>
          <a:p>
            <a:endParaRPr lang="en-US" dirty="0"/>
          </a:p>
        </p:txBody>
      </p:sp>
      <p:sp>
        <p:nvSpPr>
          <p:cNvPr id="10" name="Rectangle 9">
            <a:extLst>
              <a:ext uri="{FF2B5EF4-FFF2-40B4-BE49-F238E27FC236}">
                <a16:creationId xmlns:a16="http://schemas.microsoft.com/office/drawing/2014/main" id="{E23A0E7A-9763-0E4C-8BD0-CB8351B2D703}"/>
              </a:ext>
              <a:ext uri="{C183D7F6-B498-43B3-948B-1728B52AA6E4}">
                <adec:decorative xmlns:adec="http://schemas.microsoft.com/office/drawing/2017/decorative" val="1"/>
              </a:ext>
            </a:extLst>
          </p:cNvPr>
          <p:cNvSpPr/>
          <p:nvPr userDrawn="1"/>
        </p:nvSpPr>
        <p:spPr>
          <a:xfrm>
            <a:off x="6100131" y="1705288"/>
            <a:ext cx="2743200"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 Placeholder 12">
            <a:extLst>
              <a:ext uri="{FF2B5EF4-FFF2-40B4-BE49-F238E27FC236}">
                <a16:creationId xmlns:a16="http://schemas.microsoft.com/office/drawing/2014/main" id="{97BD52A3-D0F5-C34B-B923-D91286004F77}"/>
              </a:ext>
            </a:extLst>
          </p:cNvPr>
          <p:cNvSpPr>
            <a:spLocks noGrp="1"/>
          </p:cNvSpPr>
          <p:nvPr>
            <p:ph type="body" sz="quarter" idx="15"/>
          </p:nvPr>
        </p:nvSpPr>
        <p:spPr>
          <a:xfrm>
            <a:off x="6145851" y="1938293"/>
            <a:ext cx="2651760"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18" name="Picture Placeholder 11">
            <a:extLst>
              <a:ext uri="{FF2B5EF4-FFF2-40B4-BE49-F238E27FC236}">
                <a16:creationId xmlns:a16="http://schemas.microsoft.com/office/drawing/2014/main" id="{50A9B9C3-F6C3-E14E-B1BC-001989E7BF8B}"/>
              </a:ext>
            </a:extLst>
          </p:cNvPr>
          <p:cNvSpPr>
            <a:spLocks noGrp="1"/>
          </p:cNvSpPr>
          <p:nvPr>
            <p:ph type="pic" sz="quarter" idx="18"/>
          </p:nvPr>
        </p:nvSpPr>
        <p:spPr>
          <a:xfrm>
            <a:off x="6458063" y="2690381"/>
            <a:ext cx="2027337" cy="1680615"/>
          </a:xfrm>
        </p:spPr>
        <p:txBody>
          <a:bodyPr/>
          <a:lstStyle/>
          <a:p>
            <a:endParaRPr lang="en-US" dirty="0"/>
          </a:p>
        </p:txBody>
      </p:sp>
      <p:pic>
        <p:nvPicPr>
          <p:cNvPr id="20" name="Google Shape;30;p13">
            <a:extLst>
              <a:ext uri="{FF2B5EF4-FFF2-40B4-BE49-F238E27FC236}">
                <a16:creationId xmlns:a16="http://schemas.microsoft.com/office/drawing/2014/main" id="{F6FCBC8F-7CCE-2C4C-AAF7-4952D113F07E}"/>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39990383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0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88426" y="211044"/>
            <a:ext cx="6466444" cy="811840"/>
          </a:xfrm>
        </p:spPr>
        <p:txBody>
          <a:bodyPr anchor="b"/>
          <a:lstStyle>
            <a:lvl1pPr algn="ctr">
              <a:defRPr/>
            </a:lvl1pPr>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197273" y="1063485"/>
            <a:ext cx="2749454" cy="404813"/>
          </a:xfrm>
        </p:spPr>
        <p:txBody>
          <a:bodyPr anchor="ctr"/>
          <a:lstStyle>
            <a:lvl1pPr marL="0" indent="0" algn="ctr">
              <a:buNone/>
              <a:defRPr b="0" i="0">
                <a:solidFill>
                  <a:srgbClr val="B50043"/>
                </a:solidFill>
                <a:latin typeface="Franklin Gothic Medium Cond" panose="020B0606030402020204" pitchFamily="34" charset="0"/>
              </a:defRPr>
            </a:lvl1pPr>
          </a:lstStyle>
          <a:p>
            <a:pPr lvl="0"/>
            <a:endParaRPr lang="en-US" dirty="0"/>
          </a:p>
        </p:txBody>
      </p:sp>
      <p:sp>
        <p:nvSpPr>
          <p:cNvPr id="4" name="Rectangle 3">
            <a:extLst>
              <a:ext uri="{FF2B5EF4-FFF2-40B4-BE49-F238E27FC236}">
                <a16:creationId xmlns:a16="http://schemas.microsoft.com/office/drawing/2014/main" id="{19020D28-F0F0-5F4F-89FE-71791FFC55E9}"/>
              </a:ext>
              <a:ext uri="{C183D7F6-B498-43B3-948B-1728B52AA6E4}">
                <adec:decorative xmlns:adec="http://schemas.microsoft.com/office/drawing/2017/decorative" val="1"/>
              </a:ext>
            </a:extLst>
          </p:cNvPr>
          <p:cNvSpPr/>
          <p:nvPr userDrawn="1"/>
        </p:nvSpPr>
        <p:spPr>
          <a:xfrm>
            <a:off x="288453" y="1708482"/>
            <a:ext cx="2027337"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Text Placeholder 12">
            <a:extLst>
              <a:ext uri="{FF2B5EF4-FFF2-40B4-BE49-F238E27FC236}">
                <a16:creationId xmlns:a16="http://schemas.microsoft.com/office/drawing/2014/main" id="{459AB6CD-55F5-B04D-A3C8-378079728986}"/>
              </a:ext>
            </a:extLst>
          </p:cNvPr>
          <p:cNvSpPr>
            <a:spLocks noGrp="1"/>
          </p:cNvSpPr>
          <p:nvPr>
            <p:ph type="body" sz="quarter" idx="13"/>
          </p:nvPr>
        </p:nvSpPr>
        <p:spPr>
          <a:xfrm>
            <a:off x="427105" y="1941489"/>
            <a:ext cx="1738579"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12" name="Picture Placeholder 11">
            <a:extLst>
              <a:ext uri="{FF2B5EF4-FFF2-40B4-BE49-F238E27FC236}">
                <a16:creationId xmlns:a16="http://schemas.microsoft.com/office/drawing/2014/main" id="{29EF3CB1-11C9-364F-BB5B-A911A25998F3}"/>
              </a:ext>
            </a:extLst>
          </p:cNvPr>
          <p:cNvSpPr>
            <a:spLocks noGrp="1"/>
          </p:cNvSpPr>
          <p:nvPr>
            <p:ph type="pic" sz="quarter" idx="16"/>
          </p:nvPr>
        </p:nvSpPr>
        <p:spPr>
          <a:xfrm>
            <a:off x="569146" y="2693575"/>
            <a:ext cx="1454497" cy="1326418"/>
          </a:xfrm>
        </p:spPr>
        <p:txBody>
          <a:bodyPr/>
          <a:lstStyle/>
          <a:p>
            <a:endParaRPr lang="en-US" dirty="0"/>
          </a:p>
        </p:txBody>
      </p:sp>
      <p:sp>
        <p:nvSpPr>
          <p:cNvPr id="9" name="Rectangle 8">
            <a:extLst>
              <a:ext uri="{FF2B5EF4-FFF2-40B4-BE49-F238E27FC236}">
                <a16:creationId xmlns:a16="http://schemas.microsoft.com/office/drawing/2014/main" id="{91209A5E-98CB-7E4F-BAE0-DB3DEB04DA83}"/>
              </a:ext>
              <a:ext uri="{C183D7F6-B498-43B3-948B-1728B52AA6E4}">
                <adec:decorative xmlns:adec="http://schemas.microsoft.com/office/drawing/2017/decorative" val="1"/>
              </a:ext>
            </a:extLst>
          </p:cNvPr>
          <p:cNvSpPr/>
          <p:nvPr userDrawn="1"/>
        </p:nvSpPr>
        <p:spPr>
          <a:xfrm>
            <a:off x="2469273" y="1708481"/>
            <a:ext cx="2027337"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 Placeholder 12">
            <a:extLst>
              <a:ext uri="{FF2B5EF4-FFF2-40B4-BE49-F238E27FC236}">
                <a16:creationId xmlns:a16="http://schemas.microsoft.com/office/drawing/2014/main" id="{4B1F5A97-5AAD-B944-ACE3-759382926FCD}"/>
              </a:ext>
            </a:extLst>
          </p:cNvPr>
          <p:cNvSpPr>
            <a:spLocks noGrp="1"/>
          </p:cNvSpPr>
          <p:nvPr>
            <p:ph type="body" sz="quarter" idx="17"/>
          </p:nvPr>
        </p:nvSpPr>
        <p:spPr>
          <a:xfrm>
            <a:off x="2596483" y="1943551"/>
            <a:ext cx="1738579"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21" name="Picture Placeholder 11">
            <a:extLst>
              <a:ext uri="{FF2B5EF4-FFF2-40B4-BE49-F238E27FC236}">
                <a16:creationId xmlns:a16="http://schemas.microsoft.com/office/drawing/2014/main" id="{D467BC90-669B-E145-A934-88F0093AEA08}"/>
              </a:ext>
            </a:extLst>
          </p:cNvPr>
          <p:cNvSpPr>
            <a:spLocks noGrp="1"/>
          </p:cNvSpPr>
          <p:nvPr>
            <p:ph type="pic" sz="quarter" idx="18"/>
          </p:nvPr>
        </p:nvSpPr>
        <p:spPr>
          <a:xfrm>
            <a:off x="2738524" y="2695637"/>
            <a:ext cx="1454497" cy="1326418"/>
          </a:xfrm>
        </p:spPr>
        <p:txBody>
          <a:bodyPr/>
          <a:lstStyle/>
          <a:p>
            <a:endParaRPr lang="en-US" dirty="0"/>
          </a:p>
        </p:txBody>
      </p:sp>
      <p:sp>
        <p:nvSpPr>
          <p:cNvPr id="10" name="Rectangle 9">
            <a:extLst>
              <a:ext uri="{FF2B5EF4-FFF2-40B4-BE49-F238E27FC236}">
                <a16:creationId xmlns:a16="http://schemas.microsoft.com/office/drawing/2014/main" id="{E23A0E7A-9763-0E4C-8BD0-CB8351B2D703}"/>
              </a:ext>
              <a:ext uri="{C183D7F6-B498-43B3-948B-1728B52AA6E4}">
                <adec:decorative xmlns:adec="http://schemas.microsoft.com/office/drawing/2017/decorative" val="1"/>
              </a:ext>
            </a:extLst>
          </p:cNvPr>
          <p:cNvSpPr/>
          <p:nvPr userDrawn="1"/>
        </p:nvSpPr>
        <p:spPr>
          <a:xfrm>
            <a:off x="4650093" y="1708481"/>
            <a:ext cx="2027337"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 Placeholder 12">
            <a:extLst>
              <a:ext uri="{FF2B5EF4-FFF2-40B4-BE49-F238E27FC236}">
                <a16:creationId xmlns:a16="http://schemas.microsoft.com/office/drawing/2014/main" id="{20F56272-45A8-464E-A2EF-92E963522CCF}"/>
              </a:ext>
            </a:extLst>
          </p:cNvPr>
          <p:cNvSpPr>
            <a:spLocks noGrp="1"/>
          </p:cNvSpPr>
          <p:nvPr>
            <p:ph type="body" sz="quarter" idx="19"/>
          </p:nvPr>
        </p:nvSpPr>
        <p:spPr>
          <a:xfrm>
            <a:off x="4788744" y="1943551"/>
            <a:ext cx="1738579"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23" name="Picture Placeholder 11">
            <a:extLst>
              <a:ext uri="{FF2B5EF4-FFF2-40B4-BE49-F238E27FC236}">
                <a16:creationId xmlns:a16="http://schemas.microsoft.com/office/drawing/2014/main" id="{91AC9B6C-283F-8246-AA1C-A18DA4F7E342}"/>
              </a:ext>
            </a:extLst>
          </p:cNvPr>
          <p:cNvSpPr>
            <a:spLocks noGrp="1"/>
          </p:cNvSpPr>
          <p:nvPr>
            <p:ph type="pic" sz="quarter" idx="20"/>
          </p:nvPr>
        </p:nvSpPr>
        <p:spPr>
          <a:xfrm>
            <a:off x="4930785" y="2695637"/>
            <a:ext cx="1454497" cy="1326418"/>
          </a:xfrm>
        </p:spPr>
        <p:txBody>
          <a:bodyPr/>
          <a:lstStyle/>
          <a:p>
            <a:endParaRPr lang="en-US" dirty="0"/>
          </a:p>
        </p:txBody>
      </p:sp>
      <p:sp>
        <p:nvSpPr>
          <p:cNvPr id="18" name="Rectangle 17">
            <a:extLst>
              <a:ext uri="{FF2B5EF4-FFF2-40B4-BE49-F238E27FC236}">
                <a16:creationId xmlns:a16="http://schemas.microsoft.com/office/drawing/2014/main" id="{166ABE50-ACB3-F540-B07F-B7E5E31B47BE}"/>
              </a:ext>
              <a:ext uri="{C183D7F6-B498-43B3-948B-1728B52AA6E4}">
                <adec:decorative xmlns:adec="http://schemas.microsoft.com/office/drawing/2017/decorative" val="1"/>
              </a:ext>
            </a:extLst>
          </p:cNvPr>
          <p:cNvSpPr/>
          <p:nvPr userDrawn="1"/>
        </p:nvSpPr>
        <p:spPr>
          <a:xfrm>
            <a:off x="6830912" y="1708483"/>
            <a:ext cx="2027337" cy="2997111"/>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 Placeholder 12">
            <a:extLst>
              <a:ext uri="{FF2B5EF4-FFF2-40B4-BE49-F238E27FC236}">
                <a16:creationId xmlns:a16="http://schemas.microsoft.com/office/drawing/2014/main" id="{AEEAAA06-A9FA-5C44-BDE5-45762EF595DD}"/>
              </a:ext>
            </a:extLst>
          </p:cNvPr>
          <p:cNvSpPr>
            <a:spLocks noGrp="1"/>
          </p:cNvSpPr>
          <p:nvPr>
            <p:ph type="body" sz="quarter" idx="21"/>
          </p:nvPr>
        </p:nvSpPr>
        <p:spPr>
          <a:xfrm>
            <a:off x="6969564" y="1941489"/>
            <a:ext cx="1738579" cy="420687"/>
          </a:xfrm>
        </p:spPr>
        <p:txBody>
          <a:bodyPr/>
          <a:lstStyle>
            <a:lvl1pPr marL="0" indent="0" algn="ctr">
              <a:buNone/>
              <a:defRPr b="0" i="0">
                <a:solidFill>
                  <a:schemeClr val="bg2">
                    <a:lumMod val="25000"/>
                  </a:schemeClr>
                </a:solidFill>
                <a:latin typeface="Franklin Gothic Medium Cond" panose="020B0606030402020204" pitchFamily="34" charset="0"/>
              </a:defRPr>
            </a:lvl1pPr>
          </a:lstStyle>
          <a:p>
            <a:pPr lvl="0"/>
            <a:endParaRPr lang="en-US" dirty="0"/>
          </a:p>
        </p:txBody>
      </p:sp>
      <p:sp>
        <p:nvSpPr>
          <p:cNvPr id="25" name="Picture Placeholder 11">
            <a:extLst>
              <a:ext uri="{FF2B5EF4-FFF2-40B4-BE49-F238E27FC236}">
                <a16:creationId xmlns:a16="http://schemas.microsoft.com/office/drawing/2014/main" id="{AB995A1D-84D4-B04C-B7C1-C51D005CC92A}"/>
              </a:ext>
            </a:extLst>
          </p:cNvPr>
          <p:cNvSpPr>
            <a:spLocks noGrp="1"/>
          </p:cNvSpPr>
          <p:nvPr>
            <p:ph type="pic" sz="quarter" idx="22"/>
          </p:nvPr>
        </p:nvSpPr>
        <p:spPr>
          <a:xfrm>
            <a:off x="7111605" y="2693575"/>
            <a:ext cx="1454497" cy="1326418"/>
          </a:xfrm>
        </p:spPr>
        <p:txBody>
          <a:bodyPr/>
          <a:lstStyle/>
          <a:p>
            <a:endParaRPr lang="en-US" dirty="0"/>
          </a:p>
        </p:txBody>
      </p:sp>
      <p:pic>
        <p:nvPicPr>
          <p:cNvPr id="19" name="Google Shape;30;p13">
            <a:extLst>
              <a:ext uri="{FF2B5EF4-FFF2-40B4-BE49-F238E27FC236}">
                <a16:creationId xmlns:a16="http://schemas.microsoft.com/office/drawing/2014/main" id="{846B281D-577A-2847-8901-3BC5DDAA2F4F}"/>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4653216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055132"/>
            <a:ext cx="6858000" cy="2302872"/>
          </a:xfrm>
        </p:spPr>
        <p:txBody>
          <a:bodyPr anchor="b"/>
          <a:lstStyle>
            <a:lvl1pPr algn="ctr">
              <a:defRPr sz="3600"/>
            </a:lvl1pPr>
          </a:lstStyle>
          <a:p>
            <a:endParaRPr lang="en-US" dirty="0"/>
          </a:p>
        </p:txBody>
      </p:sp>
      <p:sp>
        <p:nvSpPr>
          <p:cNvPr id="3" name="Subtitle 2"/>
          <p:cNvSpPr>
            <a:spLocks noGrp="1"/>
          </p:cNvSpPr>
          <p:nvPr>
            <p:ph type="subTitle" idx="1"/>
          </p:nvPr>
        </p:nvSpPr>
        <p:spPr>
          <a:xfrm>
            <a:off x="1143000" y="3367206"/>
            <a:ext cx="6858000" cy="467261"/>
          </a:xfrm>
        </p:spPr>
        <p:txBody>
          <a:bodyPr/>
          <a:lstStyle>
            <a:lvl1pPr marL="0" indent="0" algn="ctr">
              <a:buNone/>
              <a:defRPr sz="1800" b="0" i="0">
                <a:solidFill>
                  <a:srgbClr val="B50043"/>
                </a:solidFill>
                <a:latin typeface="Franklin Gothic Medium Cond" panose="020B06060304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subtitle style</a:t>
            </a:r>
          </a:p>
        </p:txBody>
      </p:sp>
      <p:pic>
        <p:nvPicPr>
          <p:cNvPr id="6" name="Google Shape;11;p9">
            <a:extLst>
              <a:ext uri="{FF2B5EF4-FFF2-40B4-BE49-F238E27FC236}">
                <a16:creationId xmlns:a16="http://schemas.microsoft.com/office/drawing/2014/main" id="{9843B12E-2970-164E-96C4-CA89A1450BBC}"/>
              </a:ext>
            </a:extLst>
          </p:cNvPr>
          <p:cNvPicPr preferRelativeResize="0"/>
          <p:nvPr userDrawn="1"/>
        </p:nvPicPr>
        <p:blipFill rotWithShape="1">
          <a:blip r:embed="rId2">
            <a:alphaModFix/>
          </a:blip>
          <a:srcRect/>
          <a:stretch/>
        </p:blipFill>
        <p:spPr>
          <a:xfrm>
            <a:off x="115424" y="4700455"/>
            <a:ext cx="330713" cy="330713"/>
          </a:xfrm>
          <a:prstGeom prst="rect">
            <a:avLst/>
          </a:prstGeom>
          <a:noFill/>
          <a:ln>
            <a:noFill/>
          </a:ln>
        </p:spPr>
      </p:pic>
    </p:spTree>
    <p:extLst>
      <p:ext uri="{BB962C8B-B14F-4D97-AF65-F5344CB8AC3E}">
        <p14:creationId xmlns:p14="http://schemas.microsoft.com/office/powerpoint/2010/main" val="11584166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endParaRPr lang="en-US" dirty="0"/>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0" i="0">
                <a:solidFill>
                  <a:srgbClr val="B50043"/>
                </a:solidFill>
                <a:latin typeface="Franklin Gothic Medium Cond" panose="020B06060304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629842" y="1878806"/>
            <a:ext cx="3868340" cy="2763441"/>
          </a:xfrm>
        </p:spPr>
        <p:txBody>
          <a:bodyPr/>
          <a:lstStyle>
            <a:lvl1pPr>
              <a:defRPr sz="1400"/>
            </a:lvl1pPr>
            <a:lvl2pPr>
              <a:defRPr sz="1200"/>
            </a:lvl2p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0" i="0">
                <a:solidFill>
                  <a:srgbClr val="B50043"/>
                </a:solidFill>
                <a:latin typeface="Franklin Gothic Medium Cond" panose="020B0606030402020204" pitchFamily="34" charset="0"/>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29150" y="1878806"/>
            <a:ext cx="3887391" cy="2763441"/>
          </a:xfrm>
        </p:spPr>
        <p:txBody>
          <a:bodyPr/>
          <a:lstStyle>
            <a:lvl1pPr>
              <a:defRPr sz="1400"/>
            </a:lvl1pPr>
            <a:lvl2pPr>
              <a:defRPr sz="1200"/>
            </a:lvl2pPr>
            <a:lvl3pPr>
              <a:defRPr sz="1100"/>
            </a:lvl3pPr>
          </a:lstStyle>
          <a:p>
            <a:pPr lvl="0"/>
            <a:r>
              <a:rPr lang="en-US" dirty="0"/>
              <a:t>Click to edit Master text styles</a:t>
            </a:r>
          </a:p>
          <a:p>
            <a:pPr lvl="1"/>
            <a:r>
              <a:rPr lang="en-US" dirty="0"/>
              <a:t>Second level</a:t>
            </a:r>
          </a:p>
          <a:p>
            <a:pPr lvl="2"/>
            <a:r>
              <a:rPr lang="en-US" dirty="0"/>
              <a:t>Third level</a:t>
            </a:r>
          </a:p>
        </p:txBody>
      </p:sp>
      <p:pic>
        <p:nvPicPr>
          <p:cNvPr id="9" name="Google Shape;30;p13">
            <a:extLst>
              <a:ext uri="{FF2B5EF4-FFF2-40B4-BE49-F238E27FC236}">
                <a16:creationId xmlns:a16="http://schemas.microsoft.com/office/drawing/2014/main" id="{52095448-BA23-8B4C-9877-FF23F4EB99C3}"/>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663621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pic>
        <p:nvPicPr>
          <p:cNvPr id="5" name="Google Shape;30;p13">
            <a:extLst>
              <a:ext uri="{FF2B5EF4-FFF2-40B4-BE49-F238E27FC236}">
                <a16:creationId xmlns:a16="http://schemas.microsoft.com/office/drawing/2014/main" id="{E74E0DDA-6146-E846-9C90-721AC3DB063A}"/>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15121932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4" name="Google Shape;30;p13">
            <a:extLst>
              <a:ext uri="{FF2B5EF4-FFF2-40B4-BE49-F238E27FC236}">
                <a16:creationId xmlns:a16="http://schemas.microsoft.com/office/drawing/2014/main" id="{EF4D445F-0EE7-E74E-B0B3-D782FE7112F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148400835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dirty="0"/>
              <a:t>Click to edit Master text styles</a:t>
            </a:r>
          </a:p>
        </p:txBody>
      </p:sp>
      <p:sp>
        <p:nvSpPr>
          <p:cNvPr id="3" name="Content Placeholder 2"/>
          <p:cNvSpPr>
            <a:spLocks noGrp="1"/>
          </p:cNvSpPr>
          <p:nvPr>
            <p:ph idx="1"/>
          </p:nvPr>
        </p:nvSpPr>
        <p:spPr>
          <a:xfrm>
            <a:off x="3887391" y="740569"/>
            <a:ext cx="4629150" cy="3655219"/>
          </a:xfrm>
        </p:spPr>
        <p:txBody>
          <a:bodyPr>
            <a:normAutofit/>
          </a:bodyPr>
          <a:lstStyle>
            <a:lvl1pPr>
              <a:defRPr sz="1800"/>
            </a:lvl1pPr>
            <a:lvl2pPr>
              <a:defRPr sz="1600"/>
            </a:lvl2pPr>
            <a:lvl3pPr>
              <a:defRPr sz="1400"/>
            </a:lvl3pPr>
            <a:lvl4pPr>
              <a:defRPr sz="1500"/>
            </a:lvl4pPr>
            <a:lvl5pPr>
              <a:defRPr sz="15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p:txBody>
      </p:sp>
      <p:pic>
        <p:nvPicPr>
          <p:cNvPr id="7" name="Google Shape;30;p13">
            <a:extLst>
              <a:ext uri="{FF2B5EF4-FFF2-40B4-BE49-F238E27FC236}">
                <a16:creationId xmlns:a16="http://schemas.microsoft.com/office/drawing/2014/main" id="{7DCDAFC0-B225-9546-961B-DC5B9BDD7484}"/>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4929794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endParaRPr lang="en-US" dirty="0"/>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pic>
        <p:nvPicPr>
          <p:cNvPr id="7" name="Google Shape;30;p13">
            <a:extLst>
              <a:ext uri="{FF2B5EF4-FFF2-40B4-BE49-F238E27FC236}">
                <a16:creationId xmlns:a16="http://schemas.microsoft.com/office/drawing/2014/main" id="{EE4A9134-7030-7749-89EA-6705EE975611}"/>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11797180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normAutofit/>
          </a:bodyPr>
          <a:lstStyle>
            <a:lvl1pPr>
              <a:defRPr sz="3200"/>
            </a:lvl1pPr>
          </a:lstStyle>
          <a:p>
            <a:endParaRPr lang="en-US" dirty="0"/>
          </a:p>
        </p:txBody>
      </p:sp>
      <p:sp>
        <p:nvSpPr>
          <p:cNvPr id="3" name="Text Placeholder 2"/>
          <p:cNvSpPr>
            <a:spLocks noGrp="1"/>
          </p:cNvSpPr>
          <p:nvPr>
            <p:ph type="body" idx="1"/>
          </p:nvPr>
        </p:nvSpPr>
        <p:spPr>
          <a:xfrm>
            <a:off x="623888" y="3442098"/>
            <a:ext cx="7886700" cy="1125140"/>
          </a:xfrm>
        </p:spPr>
        <p:txBody>
          <a:bodyPr>
            <a:normAutofit/>
          </a:bodyPr>
          <a:lstStyle>
            <a:lvl1pPr marL="0" indent="0">
              <a:buNone/>
              <a:defRPr sz="1800">
                <a:solidFill>
                  <a:srgbClr val="B50043"/>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dirty="0"/>
              <a:t>Click to edit Master text styles</a:t>
            </a:r>
          </a:p>
        </p:txBody>
      </p:sp>
      <p:pic>
        <p:nvPicPr>
          <p:cNvPr id="6" name="Google Shape;11;p9">
            <a:extLst>
              <a:ext uri="{FF2B5EF4-FFF2-40B4-BE49-F238E27FC236}">
                <a16:creationId xmlns:a16="http://schemas.microsoft.com/office/drawing/2014/main" id="{42BD6F60-39BB-9B49-8AE1-7982FC4CA8D7}"/>
              </a:ext>
            </a:extLst>
          </p:cNvPr>
          <p:cNvPicPr preferRelativeResize="0"/>
          <p:nvPr userDrawn="1"/>
        </p:nvPicPr>
        <p:blipFill rotWithShape="1">
          <a:blip r:embed="rId2">
            <a:alphaModFix/>
          </a:blip>
          <a:srcRect/>
          <a:stretch/>
        </p:blipFill>
        <p:spPr>
          <a:xfrm>
            <a:off x="115424" y="4700455"/>
            <a:ext cx="330713" cy="330713"/>
          </a:xfrm>
          <a:prstGeom prst="rect">
            <a:avLst/>
          </a:prstGeom>
          <a:noFill/>
          <a:ln>
            <a:noFill/>
          </a:ln>
        </p:spPr>
      </p:pic>
    </p:spTree>
    <p:extLst>
      <p:ext uri="{BB962C8B-B14F-4D97-AF65-F5344CB8AC3E}">
        <p14:creationId xmlns:p14="http://schemas.microsoft.com/office/powerpoint/2010/main" val="2632548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p:txBody>
      </p:sp>
      <p:pic>
        <p:nvPicPr>
          <p:cNvPr id="5" name="Google Shape;19;p11">
            <a:extLst>
              <a:ext uri="{FF2B5EF4-FFF2-40B4-BE49-F238E27FC236}">
                <a16:creationId xmlns:a16="http://schemas.microsoft.com/office/drawing/2014/main" id="{56B763D1-B56A-134D-84FC-A52CB9F6A543}"/>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5300632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Text Placeholder 4">
            <a:extLst>
              <a:ext uri="{FF2B5EF4-FFF2-40B4-BE49-F238E27FC236}">
                <a16:creationId xmlns:a16="http://schemas.microsoft.com/office/drawing/2014/main" id="{76287372-0917-854E-8E17-C067520FD8C4}"/>
              </a:ext>
            </a:extLst>
          </p:cNvPr>
          <p:cNvSpPr>
            <a:spLocks noGrp="1"/>
          </p:cNvSpPr>
          <p:nvPr>
            <p:ph type="body" sz="quarter" idx="10"/>
          </p:nvPr>
        </p:nvSpPr>
        <p:spPr>
          <a:xfrm>
            <a:off x="628650" y="1075625"/>
            <a:ext cx="4024312" cy="404813"/>
          </a:xfrm>
        </p:spPr>
        <p:txBody>
          <a:bodyPr anchor="t">
            <a:normAutofit/>
          </a:bodyPr>
          <a:lstStyle>
            <a:lvl1pPr marL="0" indent="0">
              <a:buNone/>
              <a:defRPr sz="1800"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628650" y="1583473"/>
            <a:ext cx="7886700" cy="3049250"/>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19;p11">
            <a:extLst>
              <a:ext uri="{FF2B5EF4-FFF2-40B4-BE49-F238E27FC236}">
                <a16:creationId xmlns:a16="http://schemas.microsoft.com/office/drawing/2014/main" id="{D1EBC6D6-B7A7-8349-BB7D-34239AFEBBC0}"/>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32056905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96638" y="732462"/>
            <a:ext cx="7886700" cy="752851"/>
          </a:xfrm>
        </p:spPr>
        <p:txBody>
          <a:bodyPr anchor="t"/>
          <a:lstStyle>
            <a:lvl1pPr algn="l">
              <a:defRPr/>
            </a:lvl1pPr>
          </a:lstStyle>
          <a:p>
            <a:endParaRPr lang="en-US" dirty="0"/>
          </a:p>
        </p:txBody>
      </p:sp>
      <p:sp>
        <p:nvSpPr>
          <p:cNvPr id="5" name="Text Placeholder 4">
            <a:extLst>
              <a:ext uri="{FF2B5EF4-FFF2-40B4-BE49-F238E27FC236}">
                <a16:creationId xmlns:a16="http://schemas.microsoft.com/office/drawing/2014/main" id="{76287372-0917-854E-8E17-C067520FD8C4}"/>
              </a:ext>
            </a:extLst>
          </p:cNvPr>
          <p:cNvSpPr>
            <a:spLocks noGrp="1"/>
          </p:cNvSpPr>
          <p:nvPr>
            <p:ph type="body" sz="quarter" idx="10"/>
          </p:nvPr>
        </p:nvSpPr>
        <p:spPr>
          <a:xfrm>
            <a:off x="396638" y="283978"/>
            <a:ext cx="4024312" cy="404813"/>
          </a:xfrm>
        </p:spPr>
        <p:txBody>
          <a:bodyPr anchor="b">
            <a:normAutofit/>
          </a:bodyPr>
          <a:lstStyle>
            <a:lvl1pPr marL="0" indent="0" algn="l">
              <a:buNone/>
              <a:defRPr sz="1800"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96638" y="1583473"/>
            <a:ext cx="7886700" cy="1541864"/>
          </a:xfrm>
        </p:spPr>
        <p:txBody>
          <a:bodyPr/>
          <a:lstStyle/>
          <a:p>
            <a:pPr lvl="0"/>
            <a:r>
              <a:rPr lang="en-US" dirty="0"/>
              <a:t>Click to edit Master text styles</a:t>
            </a:r>
          </a:p>
          <a:p>
            <a:pPr lvl="1"/>
            <a:r>
              <a:rPr lang="en-US" dirty="0"/>
              <a:t>Second level</a:t>
            </a:r>
          </a:p>
          <a:p>
            <a:pPr lvl="2"/>
            <a:r>
              <a:rPr lang="en-US" dirty="0"/>
              <a:t>Third level</a:t>
            </a:r>
          </a:p>
        </p:txBody>
      </p:sp>
      <p:sp>
        <p:nvSpPr>
          <p:cNvPr id="6" name="Picture Placeholder 5">
            <a:extLst>
              <a:ext uri="{FF2B5EF4-FFF2-40B4-BE49-F238E27FC236}">
                <a16:creationId xmlns:a16="http://schemas.microsoft.com/office/drawing/2014/main" id="{AFE203F3-27C1-6942-B96E-19FD27429AF2}"/>
              </a:ext>
            </a:extLst>
          </p:cNvPr>
          <p:cNvSpPr>
            <a:spLocks noGrp="1"/>
          </p:cNvSpPr>
          <p:nvPr>
            <p:ph type="pic" sz="quarter" idx="11"/>
          </p:nvPr>
        </p:nvSpPr>
        <p:spPr>
          <a:xfrm>
            <a:off x="0" y="3220872"/>
            <a:ext cx="9144000" cy="1922628"/>
          </a:xfrm>
        </p:spPr>
        <p:txBody>
          <a:bodyPr/>
          <a:lstStyle/>
          <a:p>
            <a:endParaRPr lang="en-US"/>
          </a:p>
        </p:txBody>
      </p:sp>
    </p:spTree>
    <p:extLst>
      <p:ext uri="{BB962C8B-B14F-4D97-AF65-F5344CB8AC3E}">
        <p14:creationId xmlns:p14="http://schemas.microsoft.com/office/powerpoint/2010/main" val="1490258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89021" y="811348"/>
            <a:ext cx="4023953" cy="1178320"/>
          </a:xfrm>
        </p:spPr>
        <p:txBody>
          <a:bodyPr anchor="t"/>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388938" y="406953"/>
            <a:ext cx="4024312"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89021" y="2067339"/>
            <a:ext cx="8303872" cy="2565384"/>
          </a:xfrm>
        </p:spPr>
        <p:txBody>
          <a:bodyPr/>
          <a:lstStyle/>
          <a:p>
            <a:pPr lvl="0"/>
            <a:r>
              <a:rPr lang="en-US" dirty="0"/>
              <a:t>Click to edit Master text styles</a:t>
            </a:r>
          </a:p>
          <a:p>
            <a:pPr lvl="1"/>
            <a:r>
              <a:rPr lang="en-US" dirty="0"/>
              <a:t>Second level</a:t>
            </a:r>
          </a:p>
          <a:p>
            <a:pPr lvl="2"/>
            <a:r>
              <a:rPr lang="en-US" dirty="0"/>
              <a:t>Third level</a:t>
            </a:r>
          </a:p>
        </p:txBody>
      </p:sp>
      <p:pic>
        <p:nvPicPr>
          <p:cNvPr id="7" name="Google Shape;19;p11">
            <a:extLst>
              <a:ext uri="{FF2B5EF4-FFF2-40B4-BE49-F238E27FC236}">
                <a16:creationId xmlns:a16="http://schemas.microsoft.com/office/drawing/2014/main" id="{960ADD97-4AD0-0A42-9114-EBC9F2ED4788}"/>
              </a:ext>
            </a:extLst>
          </p:cNvPr>
          <p:cNvPicPr preferRelativeResize="0"/>
          <p:nvPr userDrawn="1"/>
        </p:nvPicPr>
        <p:blipFill rotWithShape="1">
          <a:blip r:embed="rId2">
            <a:alphaModFix/>
          </a:blip>
          <a:srcRect/>
          <a:stretch/>
        </p:blipFill>
        <p:spPr>
          <a:xfrm>
            <a:off x="8692893" y="4710394"/>
            <a:ext cx="330713" cy="330713"/>
          </a:xfrm>
          <a:prstGeom prst="rect">
            <a:avLst/>
          </a:prstGeom>
          <a:noFill/>
          <a:ln>
            <a:noFill/>
          </a:ln>
        </p:spPr>
      </p:pic>
    </p:spTree>
    <p:extLst>
      <p:ext uri="{BB962C8B-B14F-4D97-AF65-F5344CB8AC3E}">
        <p14:creationId xmlns:p14="http://schemas.microsoft.com/office/powerpoint/2010/main" val="2426931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1" y="880520"/>
            <a:ext cx="2749209" cy="1178320"/>
          </a:xfrm>
        </p:spPr>
        <p:txBody>
          <a:bodyPr anchor="t"/>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8" y="476125"/>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657601" y="476125"/>
            <a:ext cx="5035292" cy="2095625"/>
          </a:xfrm>
        </p:spPr>
        <p:txBody>
          <a:bodyPr/>
          <a:lstStyle/>
          <a:p>
            <a:pPr lvl="0"/>
            <a:r>
              <a:rPr lang="en-US" dirty="0"/>
              <a:t>Click to edit Master text styles</a:t>
            </a:r>
          </a:p>
          <a:p>
            <a:pPr lvl="1"/>
            <a:r>
              <a:rPr lang="en-US" dirty="0"/>
              <a:t>Second level</a:t>
            </a:r>
          </a:p>
          <a:p>
            <a:pPr lvl="2"/>
            <a:r>
              <a:rPr lang="en-US" dirty="0"/>
              <a:t>Third level</a:t>
            </a:r>
          </a:p>
        </p:txBody>
      </p:sp>
      <p:sp>
        <p:nvSpPr>
          <p:cNvPr id="6" name="Picture Placeholder 5">
            <a:extLst>
              <a:ext uri="{FF2B5EF4-FFF2-40B4-BE49-F238E27FC236}">
                <a16:creationId xmlns:a16="http://schemas.microsoft.com/office/drawing/2014/main" id="{1A4D5AD4-5321-1C4A-B2C2-36ACAEAE06A9}"/>
              </a:ext>
            </a:extLst>
          </p:cNvPr>
          <p:cNvSpPr>
            <a:spLocks noGrp="1"/>
          </p:cNvSpPr>
          <p:nvPr>
            <p:ph type="pic" sz="quarter" idx="11"/>
          </p:nvPr>
        </p:nvSpPr>
        <p:spPr>
          <a:xfrm>
            <a:off x="0" y="3220872"/>
            <a:ext cx="9144000" cy="1922628"/>
          </a:xfrm>
        </p:spPr>
        <p:txBody>
          <a:bodyPr/>
          <a:lstStyle/>
          <a:p>
            <a:endParaRPr lang="en-US"/>
          </a:p>
        </p:txBody>
      </p:sp>
    </p:spTree>
    <p:extLst>
      <p:ext uri="{BB962C8B-B14F-4D97-AF65-F5344CB8AC3E}">
        <p14:creationId xmlns:p14="http://schemas.microsoft.com/office/powerpoint/2010/main" val="2171203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1190" y="2689542"/>
            <a:ext cx="2749209" cy="1178320"/>
          </a:xfrm>
        </p:spPr>
        <p:txBody>
          <a:bodyPr anchor="t"/>
          <a:lstStyle/>
          <a:p>
            <a:endParaRPr lang="en-US" dirty="0"/>
          </a:p>
        </p:txBody>
      </p:sp>
      <p:sp>
        <p:nvSpPr>
          <p:cNvPr id="5" name="Text Placeholder 4">
            <a:extLst>
              <a:ext uri="{FF2B5EF4-FFF2-40B4-BE49-F238E27FC236}">
                <a16:creationId xmlns:a16="http://schemas.microsoft.com/office/drawing/2014/main" id="{E8CF1844-CC72-4345-BCB4-9F4A8382CE11}"/>
              </a:ext>
            </a:extLst>
          </p:cNvPr>
          <p:cNvSpPr>
            <a:spLocks noGrp="1"/>
          </p:cNvSpPr>
          <p:nvPr>
            <p:ph type="body" sz="quarter" idx="10"/>
          </p:nvPr>
        </p:nvSpPr>
        <p:spPr>
          <a:xfrm>
            <a:off x="451107" y="2285147"/>
            <a:ext cx="2749454" cy="404813"/>
          </a:xfrm>
        </p:spPr>
        <p:txBody>
          <a:bodyPr anchor="b"/>
          <a:lstStyle>
            <a:lvl1pPr marL="0" indent="0">
              <a:buNone/>
              <a:defRPr b="0" i="0">
                <a:solidFill>
                  <a:srgbClr val="B50043"/>
                </a:solidFill>
                <a:latin typeface="Franklin Gothic Medium Cond" panose="020B0606030402020204" pitchFamily="34" charset="0"/>
              </a:defRPr>
            </a:lvl1pPr>
          </a:lstStyle>
          <a:p>
            <a:pPr lvl="0"/>
            <a:endParaRPr lang="en-US" dirty="0"/>
          </a:p>
        </p:txBody>
      </p:sp>
      <p:sp>
        <p:nvSpPr>
          <p:cNvPr id="3" name="Content Placeholder 2"/>
          <p:cNvSpPr>
            <a:spLocks noGrp="1"/>
          </p:cNvSpPr>
          <p:nvPr>
            <p:ph idx="1"/>
          </p:nvPr>
        </p:nvSpPr>
        <p:spPr>
          <a:xfrm>
            <a:off x="3657600" y="2285147"/>
            <a:ext cx="5035292" cy="2095625"/>
          </a:xfrm>
        </p:spPr>
        <p:txBody>
          <a:bodyPr/>
          <a:lstStyle/>
          <a:p>
            <a:pPr lvl="0"/>
            <a:r>
              <a:rPr lang="en-US" dirty="0"/>
              <a:t>Click to edit Master text styles</a:t>
            </a:r>
          </a:p>
          <a:p>
            <a:pPr lvl="1"/>
            <a:r>
              <a:rPr lang="en-US" dirty="0"/>
              <a:t>Second level</a:t>
            </a:r>
          </a:p>
          <a:p>
            <a:pPr lvl="2"/>
            <a:r>
              <a:rPr lang="en-US" dirty="0"/>
              <a:t>Third level</a:t>
            </a:r>
          </a:p>
        </p:txBody>
      </p:sp>
      <p:sp>
        <p:nvSpPr>
          <p:cNvPr id="6" name="Picture Placeholder 5">
            <a:extLst>
              <a:ext uri="{FF2B5EF4-FFF2-40B4-BE49-F238E27FC236}">
                <a16:creationId xmlns:a16="http://schemas.microsoft.com/office/drawing/2014/main" id="{1A4D5AD4-5321-1C4A-B2C2-36ACAEAE06A9}"/>
              </a:ext>
            </a:extLst>
          </p:cNvPr>
          <p:cNvSpPr>
            <a:spLocks noGrp="1"/>
          </p:cNvSpPr>
          <p:nvPr>
            <p:ph type="pic" sz="quarter" idx="11"/>
          </p:nvPr>
        </p:nvSpPr>
        <p:spPr>
          <a:xfrm>
            <a:off x="0" y="0"/>
            <a:ext cx="9144000" cy="1922628"/>
          </a:xfrm>
        </p:spPr>
        <p:txBody>
          <a:bodyPr/>
          <a:lstStyle/>
          <a:p>
            <a:endParaRPr lang="en-US"/>
          </a:p>
        </p:txBody>
      </p:sp>
      <p:pic>
        <p:nvPicPr>
          <p:cNvPr id="7" name="Google Shape;15;p10">
            <a:extLst>
              <a:ext uri="{FF2B5EF4-FFF2-40B4-BE49-F238E27FC236}">
                <a16:creationId xmlns:a16="http://schemas.microsoft.com/office/drawing/2014/main" id="{8A3194B9-CC43-E546-A5E4-9AD4D155F1B3}"/>
              </a:ext>
            </a:extLst>
          </p:cNvPr>
          <p:cNvPicPr preferRelativeResize="0"/>
          <p:nvPr userDrawn="1"/>
        </p:nvPicPr>
        <p:blipFill rotWithShape="1">
          <a:blip r:embed="rId2">
            <a:alphaModFix/>
          </a:blip>
          <a:srcRect/>
          <a:stretch/>
        </p:blipFill>
        <p:spPr>
          <a:xfrm>
            <a:off x="115424" y="4700455"/>
            <a:ext cx="330713" cy="330713"/>
          </a:xfrm>
          <a:prstGeom prst="rect">
            <a:avLst/>
          </a:prstGeom>
          <a:noFill/>
          <a:ln>
            <a:noFill/>
          </a:ln>
        </p:spPr>
      </p:pic>
    </p:spTree>
    <p:extLst>
      <p:ext uri="{BB962C8B-B14F-4D97-AF65-F5344CB8AC3E}">
        <p14:creationId xmlns:p14="http://schemas.microsoft.com/office/powerpoint/2010/main" val="301235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752851"/>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628650" y="1179095"/>
            <a:ext cx="7886700" cy="34536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4" name="TextBox 3">
            <a:extLst>
              <a:ext uri="{FF2B5EF4-FFF2-40B4-BE49-F238E27FC236}">
                <a16:creationId xmlns:a16="http://schemas.microsoft.com/office/drawing/2014/main" id="{4B9C6A4C-6C9C-1247-9E17-AAB2A147EAAC}"/>
              </a:ext>
            </a:extLst>
          </p:cNvPr>
          <p:cNvSpPr txBox="1"/>
          <p:nvPr userDrawn="1"/>
        </p:nvSpPr>
        <p:spPr>
          <a:xfrm>
            <a:off x="1539433" y="544010"/>
            <a:ext cx="184731" cy="369332"/>
          </a:xfrm>
          <a:prstGeom prst="rect">
            <a:avLst/>
          </a:prstGeom>
          <a:noFill/>
        </p:spPr>
        <p:txBody>
          <a:bodyPr wrap="none" rtlCol="0">
            <a:spAutoFit/>
          </a:bodyPr>
          <a:lstStyle/>
          <a:p>
            <a:endParaRPr lang="en-US" dirty="0"/>
          </a:p>
        </p:txBody>
      </p:sp>
    </p:spTree>
    <p:extLst>
      <p:ext uri="{BB962C8B-B14F-4D97-AF65-F5344CB8AC3E}">
        <p14:creationId xmlns:p14="http://schemas.microsoft.com/office/powerpoint/2010/main" val="3064918295"/>
      </p:ext>
    </p:extLst>
  </p:cSld>
  <p:clrMap bg1="lt1" tx1="dk1" bg2="lt2" tx2="dk2" accent1="accent1" accent2="accent2" accent3="accent3" accent4="accent4" accent5="accent5" accent6="accent6" hlink="hlink" folHlink="folHlink"/>
  <p:sldLayoutIdLst>
    <p:sldLayoutId id="2147483659" r:id="rId1"/>
    <p:sldLayoutId id="2147483678" r:id="rId2"/>
    <p:sldLayoutId id="2147483661" r:id="rId3"/>
    <p:sldLayoutId id="2147483660" r:id="rId4"/>
    <p:sldLayoutId id="2147483679" r:id="rId5"/>
    <p:sldLayoutId id="2147483682" r:id="rId6"/>
    <p:sldLayoutId id="2147483669" r:id="rId7"/>
    <p:sldLayoutId id="2147483668" r:id="rId8"/>
    <p:sldLayoutId id="2147483681" r:id="rId9"/>
    <p:sldLayoutId id="2147483670" r:id="rId10"/>
    <p:sldLayoutId id="2147483683" r:id="rId11"/>
    <p:sldLayoutId id="2147483684" r:id="rId12"/>
    <p:sldLayoutId id="2147483674" r:id="rId13"/>
    <p:sldLayoutId id="2147483672" r:id="rId14"/>
    <p:sldLayoutId id="2147483671" r:id="rId15"/>
    <p:sldLayoutId id="2147483673" r:id="rId16"/>
    <p:sldLayoutId id="2147483675" r:id="rId17"/>
    <p:sldLayoutId id="2147483680" r:id="rId18"/>
    <p:sldLayoutId id="2147483677" r:id="rId19"/>
    <p:sldLayoutId id="2147483663" r:id="rId20"/>
    <p:sldLayoutId id="2147483664" r:id="rId21"/>
    <p:sldLayoutId id="2147483665" r:id="rId22"/>
    <p:sldLayoutId id="2147483666" r:id="rId23"/>
    <p:sldLayoutId id="2147483667" r:id="rId24"/>
  </p:sldLayoutIdLst>
  <p:txStyles>
    <p:titleStyle>
      <a:lvl1pPr algn="l" defTabSz="685800" rtl="0" eaLnBrk="1" latinLnBrk="0" hangingPunct="1">
        <a:lnSpc>
          <a:spcPct val="90000"/>
        </a:lnSpc>
        <a:spcBef>
          <a:spcPct val="0"/>
        </a:spcBef>
        <a:buNone/>
        <a:defRPr sz="3200" b="0" i="0" kern="1200">
          <a:solidFill>
            <a:schemeClr val="tx1"/>
          </a:solidFill>
          <a:latin typeface="Franklin Gothic Medium Cond" panose="020B0606030402020204" pitchFamily="34" charset="0"/>
          <a:ea typeface="+mj-ea"/>
          <a:cs typeface="+mj-cs"/>
        </a:defRPr>
      </a:lvl1pPr>
    </p:titleStyle>
    <p:bodyStyle>
      <a:lvl1pPr marL="171450" indent="-171450" algn="l" defTabSz="685800" rtl="0" eaLnBrk="1" latinLnBrk="0" hangingPunct="1">
        <a:lnSpc>
          <a:spcPct val="100000"/>
        </a:lnSpc>
        <a:spcBef>
          <a:spcPts val="750"/>
        </a:spcBef>
        <a:buClr>
          <a:schemeClr val="bg2">
            <a:lumMod val="25000"/>
          </a:schemeClr>
        </a:buClr>
        <a:buSzPct val="85000"/>
        <a:buFont typeface="Arial" panose="020B0604020202020204" pitchFamily="34" charset="0"/>
        <a:buChar char="•"/>
        <a:defRPr sz="2000" b="0" i="0" kern="1200">
          <a:solidFill>
            <a:schemeClr val="bg2">
              <a:lumMod val="25000"/>
            </a:schemeClr>
          </a:solidFill>
          <a:latin typeface="Calibri Light" panose="020F0302020204030204" pitchFamily="34" charset="0"/>
          <a:ea typeface="+mn-ea"/>
          <a:cs typeface="Calibri Light" panose="020F0302020204030204" pitchFamily="34" charset="0"/>
        </a:defRPr>
      </a:lvl1pPr>
      <a:lvl2pPr marL="514350" indent="-171450" algn="l" defTabSz="685800" rtl="0" eaLnBrk="1" latinLnBrk="0" hangingPunct="1">
        <a:lnSpc>
          <a:spcPct val="100000"/>
        </a:lnSpc>
        <a:spcBef>
          <a:spcPts val="375"/>
        </a:spcBef>
        <a:buClr>
          <a:schemeClr val="bg2">
            <a:lumMod val="25000"/>
          </a:schemeClr>
        </a:buClr>
        <a:buSzPct val="85000"/>
        <a:buFont typeface="Courier New" panose="02070309020205020404" pitchFamily="49" charset="0"/>
        <a:buChar char="o"/>
        <a:defRPr sz="1800" b="0" i="0" kern="1200">
          <a:solidFill>
            <a:schemeClr val="bg2">
              <a:lumMod val="25000"/>
            </a:schemeClr>
          </a:solidFill>
          <a:latin typeface="Calibri Light" panose="020F0302020204030204" pitchFamily="34" charset="0"/>
          <a:ea typeface="+mn-ea"/>
          <a:cs typeface="Calibri Light" panose="020F0302020204030204" pitchFamily="34" charset="0"/>
        </a:defRPr>
      </a:lvl2pPr>
      <a:lvl3pPr marL="857250" indent="-171450" algn="l" defTabSz="685800" rtl="0" eaLnBrk="1" latinLnBrk="0" hangingPunct="1">
        <a:lnSpc>
          <a:spcPct val="100000"/>
        </a:lnSpc>
        <a:spcBef>
          <a:spcPts val="375"/>
        </a:spcBef>
        <a:buClr>
          <a:schemeClr val="bg2">
            <a:lumMod val="25000"/>
          </a:schemeClr>
        </a:buClr>
        <a:buSzPct val="85000"/>
        <a:buFont typeface="Wingdings" pitchFamily="2" charset="2"/>
        <a:buChar char="§"/>
        <a:defRPr sz="1600" b="0" i="0" kern="1200">
          <a:solidFill>
            <a:schemeClr val="bg2">
              <a:lumMod val="25000"/>
            </a:schemeClr>
          </a:solidFill>
          <a:latin typeface="Calibri Light" panose="020F0302020204030204" pitchFamily="34" charset="0"/>
          <a:ea typeface="+mn-ea"/>
          <a:cs typeface="Calibri Light" panose="020F030202020403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100" b="0" i="0" kern="1200">
          <a:solidFill>
            <a:schemeClr val="tx1"/>
          </a:solidFill>
          <a:latin typeface="Helvetica Light" panose="020B0403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www.linkedin.com/advice/0/what-steps-designing-star-schema-data-warehouse-k5eze"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519C863-E1BB-5D46-A894-A1FA7CB257B3}"/>
              </a:ext>
            </a:extLst>
          </p:cNvPr>
          <p:cNvSpPr>
            <a:spLocks noGrp="1"/>
          </p:cNvSpPr>
          <p:nvPr>
            <p:ph type="ctrTitle"/>
          </p:nvPr>
        </p:nvSpPr>
        <p:spPr>
          <a:xfrm>
            <a:off x="266700" y="461554"/>
            <a:ext cx="6858000" cy="2177143"/>
          </a:xfrm>
        </p:spPr>
        <p:txBody>
          <a:bodyPr>
            <a:normAutofit/>
          </a:bodyPr>
          <a:lstStyle/>
          <a:p>
            <a:pPr algn="l" fontAlgn="auto"/>
            <a:r>
              <a:rPr lang="en-US" b="1" i="0" dirty="0">
                <a:effectLst/>
                <a:latin typeface="-apple-system"/>
              </a:rPr>
              <a:t>What are the steps for designing a </a:t>
            </a:r>
            <a:r>
              <a:rPr lang="en-US" b="1" i="0" dirty="0">
                <a:effectLst/>
                <a:highlight>
                  <a:srgbClr val="00FF00"/>
                </a:highlight>
                <a:latin typeface="-apple-system"/>
              </a:rPr>
              <a:t>Star </a:t>
            </a:r>
            <a:r>
              <a:rPr lang="en-US" b="1" dirty="0">
                <a:highlight>
                  <a:srgbClr val="00FF00"/>
                </a:highlight>
                <a:latin typeface="-apple-system"/>
              </a:rPr>
              <a:t>S</a:t>
            </a:r>
            <a:r>
              <a:rPr lang="en-US" b="1" i="0" dirty="0">
                <a:effectLst/>
                <a:highlight>
                  <a:srgbClr val="00FF00"/>
                </a:highlight>
                <a:latin typeface="-apple-system"/>
              </a:rPr>
              <a:t>chema</a:t>
            </a:r>
            <a:r>
              <a:rPr lang="en-US" b="1" i="0" dirty="0">
                <a:effectLst/>
                <a:latin typeface="-apple-system"/>
              </a:rPr>
              <a:t> in a </a:t>
            </a:r>
            <a:r>
              <a:rPr lang="en-US" b="1" i="0" dirty="0">
                <a:effectLst/>
                <a:highlight>
                  <a:srgbClr val="00FF00"/>
                </a:highlight>
                <a:latin typeface="-apple-system"/>
              </a:rPr>
              <a:t>Data </a:t>
            </a:r>
            <a:r>
              <a:rPr lang="en-US" b="1" dirty="0">
                <a:highlight>
                  <a:srgbClr val="00FF00"/>
                </a:highlight>
                <a:latin typeface="-apple-system"/>
              </a:rPr>
              <a:t>W</a:t>
            </a:r>
            <a:r>
              <a:rPr lang="en-US" b="1" i="0" dirty="0">
                <a:effectLst/>
                <a:highlight>
                  <a:srgbClr val="00FF00"/>
                </a:highlight>
                <a:latin typeface="-apple-system"/>
              </a:rPr>
              <a:t>arehouse</a:t>
            </a:r>
            <a:r>
              <a:rPr lang="en-US" b="1" i="0" dirty="0">
                <a:effectLst/>
                <a:latin typeface="-apple-system"/>
              </a:rPr>
              <a:t>?</a:t>
            </a:r>
            <a:br>
              <a:rPr lang="en-US" b="1" i="0" dirty="0">
                <a:effectLst/>
                <a:latin typeface="-apple-system"/>
              </a:rPr>
            </a:br>
            <a:br>
              <a:rPr lang="en-US" b="1" i="0" dirty="0">
                <a:effectLst/>
                <a:latin typeface="-apple-system"/>
              </a:rPr>
            </a:br>
            <a:r>
              <a:rPr lang="en-US" b="1" i="0" dirty="0">
                <a:effectLst/>
                <a:latin typeface="-apple-system"/>
                <a:hlinkClick r:id="rId2"/>
              </a:rPr>
              <a:t>Source: LinkedIn</a:t>
            </a:r>
            <a:endParaRPr lang="en-US" b="1" i="0" dirty="0">
              <a:effectLst/>
              <a:latin typeface="-apple-system"/>
            </a:endParaRPr>
          </a:p>
        </p:txBody>
      </p:sp>
      <p:sp>
        <p:nvSpPr>
          <p:cNvPr id="7" name="Subtitle 6">
            <a:extLst>
              <a:ext uri="{FF2B5EF4-FFF2-40B4-BE49-F238E27FC236}">
                <a16:creationId xmlns:a16="http://schemas.microsoft.com/office/drawing/2014/main" id="{5ECF74E0-F6BF-9C42-9F7E-605ED16AA646}"/>
              </a:ext>
            </a:extLst>
          </p:cNvPr>
          <p:cNvSpPr>
            <a:spLocks noGrp="1"/>
          </p:cNvSpPr>
          <p:nvPr>
            <p:ph type="subTitle" idx="1"/>
          </p:nvPr>
        </p:nvSpPr>
        <p:spPr>
          <a:xfrm>
            <a:off x="266700" y="3783736"/>
            <a:ext cx="6858000" cy="758259"/>
          </a:xfrm>
        </p:spPr>
        <p:txBody>
          <a:bodyPr/>
          <a:lstStyle/>
          <a:p>
            <a:r>
              <a:rPr lang="en-US" dirty="0"/>
              <a:t>Mahmoud Parsian</a:t>
            </a:r>
          </a:p>
          <a:p>
            <a:r>
              <a:rPr lang="en-US" sz="1200" dirty="0"/>
              <a:t>Ph.D. in Computer Science</a:t>
            </a:r>
          </a:p>
        </p:txBody>
      </p:sp>
    </p:spTree>
    <p:extLst>
      <p:ext uri="{BB962C8B-B14F-4D97-AF65-F5344CB8AC3E}">
        <p14:creationId xmlns:p14="http://schemas.microsoft.com/office/powerpoint/2010/main" val="21132131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p:txBody>
          <a:bodyPr>
            <a:normAutofit/>
          </a:bodyPr>
          <a:lstStyle/>
          <a:p>
            <a:r>
              <a:rPr lang="en-US" dirty="0"/>
              <a:t>2. Define the FACT Table</a:t>
            </a:r>
          </a:p>
        </p:txBody>
      </p:sp>
      <p:sp>
        <p:nvSpPr>
          <p:cNvPr id="5" name="Content Placeholder 4">
            <a:extLst>
              <a:ext uri="{FF2B5EF4-FFF2-40B4-BE49-F238E27FC236}">
                <a16:creationId xmlns:a16="http://schemas.microsoft.com/office/drawing/2014/main" id="{C4FE1F5A-47C9-D047-9202-796ADD8B3DB3}"/>
              </a:ext>
            </a:extLst>
          </p:cNvPr>
          <p:cNvSpPr>
            <a:spLocks noGrp="1"/>
          </p:cNvSpPr>
          <p:nvPr>
            <p:ph idx="1"/>
          </p:nvPr>
        </p:nvSpPr>
        <p:spPr>
          <a:xfrm>
            <a:off x="628650" y="1026695"/>
            <a:ext cx="7886700" cy="3606028"/>
          </a:xfrm>
        </p:spPr>
        <p:txBody>
          <a:bodyPr>
            <a:noAutofit/>
          </a:bodyPr>
          <a:lstStyle/>
          <a:p>
            <a:r>
              <a:rPr lang="en-US" sz="2200" dirty="0"/>
              <a:t>The next step is to define the </a:t>
            </a:r>
            <a:r>
              <a:rPr lang="en-US" sz="2200" dirty="0">
                <a:highlight>
                  <a:srgbClr val="00FFFF"/>
                </a:highlight>
              </a:rPr>
              <a:t>fact table</a:t>
            </a:r>
            <a:r>
              <a:rPr lang="en-US" sz="2200" dirty="0"/>
              <a:t>, which is the </a:t>
            </a:r>
            <a:r>
              <a:rPr lang="en-US" sz="2200" dirty="0">
                <a:highlight>
                  <a:srgbClr val="00FFFF"/>
                </a:highlight>
              </a:rPr>
              <a:t>core of the star schema. </a:t>
            </a:r>
          </a:p>
          <a:p>
            <a:r>
              <a:rPr lang="en-US" sz="2200" dirty="0"/>
              <a:t>The fact table should contain the </a:t>
            </a:r>
            <a:r>
              <a:rPr lang="en-US" sz="2200" b="1" dirty="0">
                <a:highlight>
                  <a:srgbClr val="00FF00"/>
                </a:highlight>
              </a:rPr>
              <a:t>numeric measures </a:t>
            </a:r>
            <a:r>
              <a:rPr lang="en-US" sz="2200" dirty="0"/>
              <a:t>that are relevant to the business requirements, </a:t>
            </a:r>
            <a:r>
              <a:rPr lang="en-US" sz="2200" dirty="0">
                <a:highlight>
                  <a:srgbClr val="FFFF00"/>
                </a:highlight>
              </a:rPr>
              <a:t>such as sales, revenue, profit, or customer satisfaction</a:t>
            </a:r>
            <a:r>
              <a:rPr lang="en-US" sz="2200" dirty="0"/>
              <a:t>. </a:t>
            </a:r>
          </a:p>
          <a:p>
            <a:r>
              <a:rPr lang="en-US" sz="2200" dirty="0"/>
              <a:t>The fact table should also have foreign keys that link to the dimension tables, which provide the </a:t>
            </a:r>
            <a:r>
              <a:rPr lang="en-US" sz="2200" dirty="0">
                <a:highlight>
                  <a:srgbClr val="FFFF00"/>
                </a:highlight>
              </a:rPr>
              <a:t>context for the measures</a:t>
            </a:r>
            <a:r>
              <a:rPr lang="en-US" sz="2200" dirty="0"/>
              <a:t>. </a:t>
            </a:r>
          </a:p>
          <a:p>
            <a:r>
              <a:rPr lang="en-US" sz="2200" dirty="0"/>
              <a:t>The fact table should have a high level of granularity, meaning that it should store the most detailed and atomic data possible.</a:t>
            </a:r>
          </a:p>
        </p:txBody>
      </p:sp>
    </p:spTree>
    <p:extLst>
      <p:ext uri="{BB962C8B-B14F-4D97-AF65-F5344CB8AC3E}">
        <p14:creationId xmlns:p14="http://schemas.microsoft.com/office/powerpoint/2010/main" val="18078915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81363F-E9C5-D8AB-1E42-D824F4CEC4D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B04ED70-36B0-F7C7-DE44-BF43C9B42C03}"/>
              </a:ext>
            </a:extLst>
          </p:cNvPr>
          <p:cNvSpPr>
            <a:spLocks noGrp="1"/>
          </p:cNvSpPr>
          <p:nvPr>
            <p:ph type="title"/>
          </p:nvPr>
        </p:nvSpPr>
        <p:spPr/>
        <p:txBody>
          <a:bodyPr>
            <a:normAutofit/>
          </a:bodyPr>
          <a:lstStyle/>
          <a:p>
            <a:r>
              <a:rPr lang="en-US" dirty="0"/>
              <a:t>2. Define the FACT Table</a:t>
            </a:r>
          </a:p>
        </p:txBody>
      </p:sp>
      <p:sp>
        <p:nvSpPr>
          <p:cNvPr id="5" name="Content Placeholder 4">
            <a:extLst>
              <a:ext uri="{FF2B5EF4-FFF2-40B4-BE49-F238E27FC236}">
                <a16:creationId xmlns:a16="http://schemas.microsoft.com/office/drawing/2014/main" id="{9DD15A2E-7163-B882-E54C-58C2958ACD9B}"/>
              </a:ext>
            </a:extLst>
          </p:cNvPr>
          <p:cNvSpPr>
            <a:spLocks noGrp="1"/>
          </p:cNvSpPr>
          <p:nvPr>
            <p:ph idx="1"/>
          </p:nvPr>
        </p:nvSpPr>
        <p:spPr>
          <a:xfrm>
            <a:off x="628650" y="1026695"/>
            <a:ext cx="7886700" cy="3606028"/>
          </a:xfrm>
        </p:spPr>
        <p:txBody>
          <a:bodyPr>
            <a:noAutofit/>
          </a:bodyPr>
          <a:lstStyle/>
          <a:p>
            <a:r>
              <a:rPr lang="en-US" sz="2800" dirty="0"/>
              <a:t>Select Dimensions and Facts: </a:t>
            </a:r>
          </a:p>
          <a:p>
            <a:r>
              <a:rPr lang="en-US" sz="2800" dirty="0"/>
              <a:t>Identify dimensions (</a:t>
            </a:r>
            <a:r>
              <a:rPr lang="en-US" sz="2800" dirty="0">
                <a:highlight>
                  <a:srgbClr val="00FFFF"/>
                </a:highlight>
              </a:rPr>
              <a:t>descriptive attributes</a:t>
            </a:r>
            <a:r>
              <a:rPr lang="en-US" sz="2800" dirty="0"/>
              <a:t>) and </a:t>
            </a:r>
          </a:p>
          <a:p>
            <a:r>
              <a:rPr lang="en-US" sz="2800" dirty="0"/>
              <a:t>Facts (</a:t>
            </a:r>
            <a:r>
              <a:rPr lang="en-US" sz="2800" dirty="0">
                <a:highlight>
                  <a:srgbClr val="00FFFF"/>
                </a:highlight>
              </a:rPr>
              <a:t>measurable metrics</a:t>
            </a:r>
            <a:r>
              <a:rPr lang="en-US" sz="2800" dirty="0"/>
              <a:t>) that are essential for reporting and analysis. </a:t>
            </a:r>
          </a:p>
        </p:txBody>
      </p:sp>
    </p:spTree>
    <p:extLst>
      <p:ext uri="{BB962C8B-B14F-4D97-AF65-F5344CB8AC3E}">
        <p14:creationId xmlns:p14="http://schemas.microsoft.com/office/powerpoint/2010/main" val="39967004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DD18F9-594C-09DE-C878-164986D73AA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902F9CE9-DCDE-95C8-855D-52E006707676}"/>
              </a:ext>
            </a:extLst>
          </p:cNvPr>
          <p:cNvSpPr>
            <a:spLocks noGrp="1"/>
          </p:cNvSpPr>
          <p:nvPr>
            <p:ph type="title"/>
          </p:nvPr>
        </p:nvSpPr>
        <p:spPr>
          <a:xfrm>
            <a:off x="628650" y="191590"/>
            <a:ext cx="7886700" cy="835105"/>
          </a:xfrm>
        </p:spPr>
        <p:txBody>
          <a:bodyPr>
            <a:normAutofit fontScale="90000"/>
          </a:bodyPr>
          <a:lstStyle/>
          <a:p>
            <a:br>
              <a:rPr lang="en-US" b="1" i="0" dirty="0">
                <a:effectLst/>
                <a:latin typeface="-apple-system"/>
              </a:rPr>
            </a:br>
            <a:br>
              <a:rPr lang="en-US" b="1" i="0" dirty="0">
                <a:effectLst/>
                <a:latin typeface="-apple-system"/>
              </a:rPr>
            </a:br>
            <a:br>
              <a:rPr lang="en-US" b="1" i="0" dirty="0">
                <a:effectLst/>
                <a:latin typeface="-apple-system"/>
              </a:rPr>
            </a:br>
            <a:br>
              <a:rPr lang="en-US" b="1" dirty="0">
                <a:latin typeface="-apple-system"/>
              </a:rPr>
            </a:br>
            <a:br>
              <a:rPr lang="en-US" b="1" dirty="0">
                <a:latin typeface="-apple-system"/>
              </a:rPr>
            </a:br>
            <a:r>
              <a:rPr lang="en-US" b="1" dirty="0">
                <a:latin typeface="-apple-system"/>
              </a:rPr>
              <a:t>3. </a:t>
            </a:r>
            <a:r>
              <a:rPr lang="en-US" b="1" i="0" dirty="0">
                <a:effectLst/>
                <a:latin typeface="-apple-system"/>
              </a:rPr>
              <a:t>Define the Dimension tables</a:t>
            </a:r>
            <a:br>
              <a:rPr lang="en-US" b="1" i="0" dirty="0">
                <a:effectLst/>
                <a:latin typeface="-apple-system"/>
              </a:rPr>
            </a:br>
            <a:endParaRPr lang="en-US" dirty="0"/>
          </a:p>
        </p:txBody>
      </p:sp>
      <p:sp>
        <p:nvSpPr>
          <p:cNvPr id="5" name="Content Placeholder 4">
            <a:extLst>
              <a:ext uri="{FF2B5EF4-FFF2-40B4-BE49-F238E27FC236}">
                <a16:creationId xmlns:a16="http://schemas.microsoft.com/office/drawing/2014/main" id="{4E7E6A9A-B53D-AC62-3AF9-8C4D1645B596}"/>
              </a:ext>
            </a:extLst>
          </p:cNvPr>
          <p:cNvSpPr>
            <a:spLocks noGrp="1"/>
          </p:cNvSpPr>
          <p:nvPr>
            <p:ph idx="1"/>
          </p:nvPr>
        </p:nvSpPr>
        <p:spPr>
          <a:xfrm>
            <a:off x="628650" y="1026695"/>
            <a:ext cx="7886700" cy="3606028"/>
          </a:xfrm>
        </p:spPr>
        <p:txBody>
          <a:bodyPr>
            <a:noAutofit/>
          </a:bodyPr>
          <a:lstStyle/>
          <a:p>
            <a:pPr marL="0" indent="0">
              <a:buNone/>
            </a:pPr>
            <a:r>
              <a:rPr lang="en-US" sz="2400" dirty="0"/>
              <a:t>1. The third step is to define the dimension tables, which are the </a:t>
            </a:r>
            <a:r>
              <a:rPr lang="en-US" sz="2400" b="1" dirty="0">
                <a:highlight>
                  <a:srgbClr val="FFFF00"/>
                </a:highlight>
              </a:rPr>
              <a:t>spokes of the star schema</a:t>
            </a:r>
            <a:r>
              <a:rPr lang="en-US" sz="2400" dirty="0"/>
              <a:t>. </a:t>
            </a:r>
          </a:p>
          <a:p>
            <a:pPr marL="0" indent="0">
              <a:buNone/>
            </a:pPr>
            <a:r>
              <a:rPr lang="en-US" sz="2400" dirty="0"/>
              <a:t>2. The dimension tables should contain the </a:t>
            </a:r>
            <a:r>
              <a:rPr lang="en-US" sz="2400" dirty="0">
                <a:highlight>
                  <a:srgbClr val="00FFFF"/>
                </a:highlight>
              </a:rPr>
              <a:t>descriptive attributes </a:t>
            </a:r>
            <a:r>
              <a:rPr lang="en-US" sz="2400" dirty="0"/>
              <a:t>that characterize the facts, such as product, customer, location, time, or channel. </a:t>
            </a:r>
          </a:p>
          <a:p>
            <a:pPr marL="0" indent="0">
              <a:buNone/>
            </a:pPr>
            <a:r>
              <a:rPr lang="en-US" sz="2400" dirty="0"/>
              <a:t>3. The dimension tables should have </a:t>
            </a:r>
            <a:r>
              <a:rPr lang="en-US" sz="2400" dirty="0">
                <a:highlight>
                  <a:srgbClr val="00FFFF"/>
                </a:highlight>
              </a:rPr>
              <a:t>primary keys </a:t>
            </a:r>
            <a:r>
              <a:rPr lang="en-US" sz="2400" dirty="0"/>
              <a:t>that match the foreign keys in the fact table, </a:t>
            </a:r>
          </a:p>
          <a:p>
            <a:pPr marL="0" indent="0">
              <a:buNone/>
            </a:pPr>
            <a:r>
              <a:rPr lang="en-US" sz="2400" dirty="0"/>
              <a:t>4. ..</a:t>
            </a:r>
          </a:p>
          <a:p>
            <a:pPr marL="0" indent="0">
              <a:buNone/>
            </a:pPr>
            <a:endParaRPr lang="en-US" sz="2800" dirty="0"/>
          </a:p>
        </p:txBody>
      </p:sp>
    </p:spTree>
    <p:extLst>
      <p:ext uri="{BB962C8B-B14F-4D97-AF65-F5344CB8AC3E}">
        <p14:creationId xmlns:p14="http://schemas.microsoft.com/office/powerpoint/2010/main" val="3182629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E1FA4D-AEDA-6830-D59E-6428E53D863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70D511E-A97C-A995-2A82-85F98D9BE3F4}"/>
              </a:ext>
            </a:extLst>
          </p:cNvPr>
          <p:cNvSpPr>
            <a:spLocks noGrp="1"/>
          </p:cNvSpPr>
          <p:nvPr>
            <p:ph type="title"/>
          </p:nvPr>
        </p:nvSpPr>
        <p:spPr>
          <a:xfrm>
            <a:off x="628650" y="191590"/>
            <a:ext cx="7886700" cy="835105"/>
          </a:xfrm>
        </p:spPr>
        <p:txBody>
          <a:bodyPr>
            <a:normAutofit fontScale="90000"/>
          </a:bodyPr>
          <a:lstStyle/>
          <a:p>
            <a:br>
              <a:rPr lang="en-US" b="1" i="0" dirty="0">
                <a:effectLst/>
                <a:latin typeface="-apple-system"/>
              </a:rPr>
            </a:br>
            <a:br>
              <a:rPr lang="en-US" b="1" i="0" dirty="0">
                <a:effectLst/>
                <a:latin typeface="-apple-system"/>
              </a:rPr>
            </a:br>
            <a:br>
              <a:rPr lang="en-US" b="1" i="0" dirty="0">
                <a:effectLst/>
                <a:latin typeface="-apple-system"/>
              </a:rPr>
            </a:br>
            <a:br>
              <a:rPr lang="en-US" b="1" dirty="0">
                <a:latin typeface="-apple-system"/>
              </a:rPr>
            </a:br>
            <a:br>
              <a:rPr lang="en-US" b="1" dirty="0">
                <a:latin typeface="-apple-system"/>
              </a:rPr>
            </a:br>
            <a:r>
              <a:rPr lang="en-US" b="1" dirty="0">
                <a:latin typeface="-apple-system"/>
              </a:rPr>
              <a:t>3. </a:t>
            </a:r>
            <a:r>
              <a:rPr lang="en-US" b="1" i="0" dirty="0">
                <a:effectLst/>
                <a:latin typeface="-apple-system"/>
              </a:rPr>
              <a:t>Define the Dimension tables</a:t>
            </a:r>
            <a:br>
              <a:rPr lang="en-US" b="1" i="0" dirty="0">
                <a:effectLst/>
                <a:latin typeface="-apple-system"/>
              </a:rPr>
            </a:br>
            <a:endParaRPr lang="en-US" dirty="0"/>
          </a:p>
        </p:txBody>
      </p:sp>
      <p:sp>
        <p:nvSpPr>
          <p:cNvPr id="5" name="Content Placeholder 4">
            <a:extLst>
              <a:ext uri="{FF2B5EF4-FFF2-40B4-BE49-F238E27FC236}">
                <a16:creationId xmlns:a16="http://schemas.microsoft.com/office/drawing/2014/main" id="{525C541D-C1FB-6051-597F-4836F72BD1B7}"/>
              </a:ext>
            </a:extLst>
          </p:cNvPr>
          <p:cNvSpPr>
            <a:spLocks noGrp="1"/>
          </p:cNvSpPr>
          <p:nvPr>
            <p:ph idx="1"/>
          </p:nvPr>
        </p:nvSpPr>
        <p:spPr>
          <a:xfrm>
            <a:off x="628650" y="1026695"/>
            <a:ext cx="7886700" cy="3606028"/>
          </a:xfrm>
        </p:spPr>
        <p:txBody>
          <a:bodyPr>
            <a:noAutofit/>
          </a:bodyPr>
          <a:lstStyle/>
          <a:p>
            <a:pPr marL="0" indent="0">
              <a:buNone/>
            </a:pPr>
            <a:r>
              <a:rPr lang="en-US" sz="2800" dirty="0"/>
              <a:t>4. The dimension tables should have descriptive names and labels for the attributes. </a:t>
            </a:r>
          </a:p>
          <a:p>
            <a:pPr marL="0" indent="0">
              <a:buNone/>
            </a:pPr>
            <a:r>
              <a:rPr lang="en-US" sz="2800" dirty="0"/>
              <a:t>5. The dimension tables should also have </a:t>
            </a:r>
            <a:r>
              <a:rPr lang="en-US" sz="2800" dirty="0">
                <a:highlight>
                  <a:srgbClr val="00FF00"/>
                </a:highlight>
              </a:rPr>
              <a:t>a low level of granularity</a:t>
            </a:r>
            <a:r>
              <a:rPr lang="en-US" sz="2800" dirty="0"/>
              <a:t>, meaning that they should store the most </a:t>
            </a:r>
            <a:r>
              <a:rPr lang="en-US" sz="2800" dirty="0">
                <a:highlight>
                  <a:srgbClr val="FFFF00"/>
                </a:highlight>
              </a:rPr>
              <a:t>aggregated and summarized data possible</a:t>
            </a:r>
            <a:r>
              <a:rPr lang="en-US" dirty="0"/>
              <a:t>.</a:t>
            </a:r>
            <a:r>
              <a:rPr lang="en-US" sz="2800" dirty="0"/>
              <a:t>. </a:t>
            </a:r>
          </a:p>
        </p:txBody>
      </p:sp>
    </p:spTree>
    <p:extLst>
      <p:ext uri="{BB962C8B-B14F-4D97-AF65-F5344CB8AC3E}">
        <p14:creationId xmlns:p14="http://schemas.microsoft.com/office/powerpoint/2010/main" val="216071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p:txBody>
          <a:bodyPr>
            <a:normAutofit/>
          </a:bodyPr>
          <a:lstStyle/>
          <a:p>
            <a:r>
              <a:rPr lang="en-US" dirty="0"/>
              <a:t>Star Schema Example</a:t>
            </a:r>
          </a:p>
        </p:txBody>
      </p:sp>
      <p:pic>
        <p:nvPicPr>
          <p:cNvPr id="1028" name="Picture 4" descr="Designing the Star Schema in Data Warehousing - GeeksforGeeks">
            <a:extLst>
              <a:ext uri="{FF2B5EF4-FFF2-40B4-BE49-F238E27FC236}">
                <a16:creationId xmlns:a16="http://schemas.microsoft.com/office/drawing/2014/main" id="{EF2AC148-3D0D-C153-DA57-119EACAED4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5676" y="1179512"/>
            <a:ext cx="6561438" cy="38126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9925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p:txBody>
          <a:bodyPr>
            <a:normAutofit/>
          </a:bodyPr>
          <a:lstStyle/>
          <a:p>
            <a:r>
              <a:rPr lang="en-US" dirty="0"/>
              <a:t>Star Schema Example</a:t>
            </a:r>
          </a:p>
        </p:txBody>
      </p:sp>
      <p:pic>
        <p:nvPicPr>
          <p:cNvPr id="2050" name="Picture 2" descr="data modeling - Star Schema from multiple source tables - Stack Overflow">
            <a:extLst>
              <a:ext uri="{FF2B5EF4-FFF2-40B4-BE49-F238E27FC236}">
                <a16:creationId xmlns:a16="http://schemas.microsoft.com/office/drawing/2014/main" id="{F2B459C5-A516-3BE1-86A8-BE58F4FAEDC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469135" y="1179512"/>
            <a:ext cx="6205729" cy="36901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902875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628650" y="273844"/>
            <a:ext cx="7886700" cy="649265"/>
          </a:xfrm>
        </p:spPr>
        <p:txBody>
          <a:bodyPr/>
          <a:lstStyle/>
          <a:p>
            <a:pPr algn="l" fontAlgn="auto"/>
            <a:r>
              <a:rPr lang="en-US" b="1" i="0" dirty="0">
                <a:effectLst/>
                <a:latin typeface="-apple-system"/>
              </a:rPr>
              <a:t>4. Apply the design principles</a:t>
            </a:r>
          </a:p>
        </p:txBody>
      </p:sp>
      <p:sp>
        <p:nvSpPr>
          <p:cNvPr id="5" name="Content Placeholder 4">
            <a:extLst>
              <a:ext uri="{FF2B5EF4-FFF2-40B4-BE49-F238E27FC236}">
                <a16:creationId xmlns:a16="http://schemas.microsoft.com/office/drawing/2014/main" id="{C4FE1F5A-47C9-D047-9202-796ADD8B3DB3}"/>
              </a:ext>
            </a:extLst>
          </p:cNvPr>
          <p:cNvSpPr>
            <a:spLocks noGrp="1"/>
          </p:cNvSpPr>
          <p:nvPr>
            <p:ph idx="1"/>
          </p:nvPr>
        </p:nvSpPr>
        <p:spPr>
          <a:xfrm>
            <a:off x="628650" y="923109"/>
            <a:ext cx="7886700" cy="3709614"/>
          </a:xfrm>
        </p:spPr>
        <p:txBody>
          <a:bodyPr>
            <a:normAutofit/>
          </a:bodyPr>
          <a:lstStyle/>
          <a:p>
            <a:pPr marL="0" indent="0">
              <a:buNone/>
            </a:pPr>
            <a:r>
              <a:rPr lang="en-US" sz="2400" dirty="0"/>
              <a:t>1. The fourth step is to apply the design principles that can </a:t>
            </a:r>
            <a:r>
              <a:rPr lang="en-US" sz="2400" dirty="0">
                <a:highlight>
                  <a:srgbClr val="00FF00"/>
                </a:highlight>
              </a:rPr>
              <a:t>optimize the star schema </a:t>
            </a:r>
            <a:r>
              <a:rPr lang="en-US" sz="2400" dirty="0"/>
              <a:t>for </a:t>
            </a:r>
            <a:r>
              <a:rPr lang="en-US" sz="2400" dirty="0">
                <a:highlight>
                  <a:srgbClr val="00FF00"/>
                </a:highlight>
              </a:rPr>
              <a:t>performance and usability</a:t>
            </a:r>
            <a:r>
              <a:rPr lang="en-US" sz="2400" dirty="0"/>
              <a:t>. </a:t>
            </a:r>
          </a:p>
          <a:p>
            <a:pPr marL="0" indent="0">
              <a:buNone/>
            </a:pPr>
            <a:r>
              <a:rPr lang="en-US" sz="2400" dirty="0"/>
              <a:t>2. </a:t>
            </a:r>
            <a:r>
              <a:rPr lang="en-US" sz="2400" dirty="0">
                <a:highlight>
                  <a:srgbClr val="00FF00"/>
                </a:highlight>
              </a:rPr>
              <a:t>Surrogate keys </a:t>
            </a:r>
            <a:r>
              <a:rPr lang="en-US" sz="2400" dirty="0"/>
              <a:t>should be used instead of natural keys for primary and foreign keys to avoid data inconsistencies and improve query speed.</a:t>
            </a:r>
          </a:p>
          <a:p>
            <a:pPr marL="0" indent="0">
              <a:buNone/>
            </a:pPr>
            <a:r>
              <a:rPr lang="en-US" sz="2400" dirty="0"/>
              <a:t>3. Additionally, </a:t>
            </a:r>
            <a:r>
              <a:rPr lang="en-US" sz="2400" b="1" dirty="0">
                <a:highlight>
                  <a:srgbClr val="00FF00"/>
                </a:highlight>
              </a:rPr>
              <a:t>null values </a:t>
            </a:r>
            <a:r>
              <a:rPr lang="en-US" sz="2400" dirty="0"/>
              <a:t>should be </a:t>
            </a:r>
            <a:r>
              <a:rPr lang="en-US" sz="2400" b="1" dirty="0">
                <a:highlight>
                  <a:srgbClr val="00FF00"/>
                </a:highlight>
              </a:rPr>
              <a:t>avoided</a:t>
            </a:r>
            <a:r>
              <a:rPr lang="en-US" sz="2400" dirty="0"/>
              <a:t> and default values or flags should be used for missing or unknown data to ensure data quality and accuracy. </a:t>
            </a:r>
          </a:p>
          <a:p>
            <a:pPr marL="0" indent="0">
              <a:buNone/>
            </a:pPr>
            <a:r>
              <a:rPr lang="en-US" sz="2400" dirty="0"/>
              <a:t>4. …</a:t>
            </a:r>
          </a:p>
        </p:txBody>
      </p:sp>
    </p:spTree>
    <p:extLst>
      <p:ext uri="{BB962C8B-B14F-4D97-AF65-F5344CB8AC3E}">
        <p14:creationId xmlns:p14="http://schemas.microsoft.com/office/powerpoint/2010/main" val="532352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F9198-00E0-7142-D884-78C870E98562}"/>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675CF1D-1D80-F9C8-88C8-9BCF1C79D646}"/>
              </a:ext>
            </a:extLst>
          </p:cNvPr>
          <p:cNvSpPr>
            <a:spLocks noGrp="1"/>
          </p:cNvSpPr>
          <p:nvPr>
            <p:ph type="title"/>
          </p:nvPr>
        </p:nvSpPr>
        <p:spPr>
          <a:xfrm>
            <a:off x="628650" y="273844"/>
            <a:ext cx="7886700" cy="649265"/>
          </a:xfrm>
        </p:spPr>
        <p:txBody>
          <a:bodyPr/>
          <a:lstStyle/>
          <a:p>
            <a:pPr algn="l" fontAlgn="auto"/>
            <a:r>
              <a:rPr lang="en-US" b="1" i="0" dirty="0">
                <a:effectLst/>
                <a:latin typeface="-apple-system"/>
              </a:rPr>
              <a:t>4. Apply the design principles</a:t>
            </a:r>
          </a:p>
        </p:txBody>
      </p:sp>
      <p:sp>
        <p:nvSpPr>
          <p:cNvPr id="5" name="Content Placeholder 4">
            <a:extLst>
              <a:ext uri="{FF2B5EF4-FFF2-40B4-BE49-F238E27FC236}">
                <a16:creationId xmlns:a16="http://schemas.microsoft.com/office/drawing/2014/main" id="{623E7A44-3014-A79B-3969-138809641988}"/>
              </a:ext>
            </a:extLst>
          </p:cNvPr>
          <p:cNvSpPr>
            <a:spLocks noGrp="1"/>
          </p:cNvSpPr>
          <p:nvPr>
            <p:ph idx="1"/>
          </p:nvPr>
        </p:nvSpPr>
        <p:spPr>
          <a:xfrm>
            <a:off x="628650" y="923109"/>
            <a:ext cx="7886700" cy="3709614"/>
          </a:xfrm>
        </p:spPr>
        <p:txBody>
          <a:bodyPr>
            <a:noAutofit/>
          </a:bodyPr>
          <a:lstStyle/>
          <a:p>
            <a:pPr marL="0" indent="0">
              <a:buNone/>
            </a:pPr>
            <a:r>
              <a:rPr lang="en-US" sz="2400" dirty="0"/>
              <a:t>4. </a:t>
            </a:r>
            <a:r>
              <a:rPr lang="en-US" sz="2400" dirty="0">
                <a:highlight>
                  <a:srgbClr val="00FF00"/>
                </a:highlight>
              </a:rPr>
              <a:t>Consistent naming conventions</a:t>
            </a:r>
            <a:r>
              <a:rPr lang="en-US" sz="2400" dirty="0"/>
              <a:t> and data types should be used for tables and columns to facilitate data integration and documentation. </a:t>
            </a:r>
          </a:p>
          <a:p>
            <a:pPr marL="0" indent="0">
              <a:buNone/>
            </a:pPr>
            <a:r>
              <a:rPr lang="en-US" sz="2400" dirty="0"/>
              <a:t>5. Furthermore, </a:t>
            </a:r>
            <a:r>
              <a:rPr lang="en-US" sz="2400" dirty="0">
                <a:highlight>
                  <a:srgbClr val="FFFF00"/>
                </a:highlight>
              </a:rPr>
              <a:t>dimension tables should be normalized </a:t>
            </a:r>
            <a:r>
              <a:rPr lang="en-US" sz="2400" dirty="0"/>
              <a:t>and </a:t>
            </a:r>
            <a:r>
              <a:rPr lang="en-US" sz="2400" dirty="0">
                <a:highlight>
                  <a:srgbClr val="00FFFF"/>
                </a:highlight>
              </a:rPr>
              <a:t>the fact table should be denormalized </a:t>
            </a:r>
            <a:r>
              <a:rPr lang="en-US" sz="2400" dirty="0"/>
              <a:t>to reduce data redundancy and improve query efficiency. </a:t>
            </a:r>
          </a:p>
          <a:p>
            <a:pPr marL="0" indent="0">
              <a:buNone/>
            </a:pPr>
            <a:r>
              <a:rPr lang="en-US" sz="2400" dirty="0"/>
              <a:t>6. Lastly, indexes, partitions, and compression techniques should be implemented to enhance data access and storage.</a:t>
            </a:r>
          </a:p>
        </p:txBody>
      </p:sp>
    </p:spTree>
    <p:extLst>
      <p:ext uri="{BB962C8B-B14F-4D97-AF65-F5344CB8AC3E}">
        <p14:creationId xmlns:p14="http://schemas.microsoft.com/office/powerpoint/2010/main" val="2910258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628650" y="273844"/>
            <a:ext cx="7886700" cy="649265"/>
          </a:xfrm>
        </p:spPr>
        <p:txBody>
          <a:bodyPr/>
          <a:lstStyle/>
          <a:p>
            <a:r>
              <a:rPr lang="en-US" dirty="0"/>
              <a:t>Surrogate keys</a:t>
            </a:r>
          </a:p>
        </p:txBody>
      </p:sp>
      <p:sp>
        <p:nvSpPr>
          <p:cNvPr id="5" name="Content Placeholder 4">
            <a:extLst>
              <a:ext uri="{FF2B5EF4-FFF2-40B4-BE49-F238E27FC236}">
                <a16:creationId xmlns:a16="http://schemas.microsoft.com/office/drawing/2014/main" id="{C4FE1F5A-47C9-D047-9202-796ADD8B3DB3}"/>
              </a:ext>
            </a:extLst>
          </p:cNvPr>
          <p:cNvSpPr>
            <a:spLocks noGrp="1"/>
          </p:cNvSpPr>
          <p:nvPr>
            <p:ph idx="1"/>
          </p:nvPr>
        </p:nvSpPr>
        <p:spPr/>
        <p:txBody>
          <a:bodyPr>
            <a:normAutofit lnSpcReduction="10000"/>
          </a:bodyPr>
          <a:lstStyle/>
          <a:p>
            <a:r>
              <a:rPr lang="en-US" sz="2800" dirty="0"/>
              <a:t>Surrogate keys are a game-changer in star schema design, as </a:t>
            </a:r>
            <a:r>
              <a:rPr lang="en-US" sz="2800" dirty="0">
                <a:highlight>
                  <a:srgbClr val="00FFFF"/>
                </a:highlight>
              </a:rPr>
              <a:t>they prevent the pitfalls of using natural keys that can change over time</a:t>
            </a:r>
            <a:r>
              <a:rPr lang="en-US" sz="2800" dirty="0"/>
              <a:t>, leading to data discrepancies. </a:t>
            </a:r>
          </a:p>
          <a:p>
            <a:r>
              <a:rPr lang="en-US" sz="2800" dirty="0"/>
              <a:t>By using surrogate keys, </a:t>
            </a:r>
            <a:r>
              <a:rPr lang="en-US" sz="2800" dirty="0">
                <a:highlight>
                  <a:srgbClr val="00FFFF"/>
                </a:highlight>
              </a:rPr>
              <a:t>we ensure a stable and consistent key structure </a:t>
            </a:r>
            <a:r>
              <a:rPr lang="en-US" sz="2800" dirty="0"/>
              <a:t>that significantly speeds up query performance, especially in large-scale data warehouse environments</a:t>
            </a:r>
            <a:r>
              <a:rPr lang="en-US" dirty="0"/>
              <a:t>.</a:t>
            </a:r>
          </a:p>
        </p:txBody>
      </p:sp>
    </p:spTree>
    <p:extLst>
      <p:ext uri="{BB962C8B-B14F-4D97-AF65-F5344CB8AC3E}">
        <p14:creationId xmlns:p14="http://schemas.microsoft.com/office/powerpoint/2010/main" val="917590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628650" y="273844"/>
            <a:ext cx="7886700" cy="649265"/>
          </a:xfrm>
        </p:spPr>
        <p:txBody>
          <a:bodyPr/>
          <a:lstStyle/>
          <a:p>
            <a:pPr algn="l" fontAlgn="auto"/>
            <a:r>
              <a:rPr lang="en-US" b="1" i="0" dirty="0">
                <a:effectLst/>
                <a:latin typeface="-apple-system"/>
              </a:rPr>
              <a:t>5. Validate and Test the Star </a:t>
            </a:r>
            <a:r>
              <a:rPr lang="en-US" b="1" dirty="0">
                <a:latin typeface="-apple-system"/>
              </a:rPr>
              <a:t>S</a:t>
            </a:r>
            <a:r>
              <a:rPr lang="en-US" b="1" i="0" dirty="0">
                <a:effectLst/>
                <a:latin typeface="-apple-system"/>
              </a:rPr>
              <a:t>chema</a:t>
            </a:r>
          </a:p>
        </p:txBody>
      </p:sp>
      <p:sp>
        <p:nvSpPr>
          <p:cNvPr id="5" name="Content Placeholder 4">
            <a:extLst>
              <a:ext uri="{FF2B5EF4-FFF2-40B4-BE49-F238E27FC236}">
                <a16:creationId xmlns:a16="http://schemas.microsoft.com/office/drawing/2014/main" id="{C4FE1F5A-47C9-D047-9202-796ADD8B3DB3}"/>
              </a:ext>
            </a:extLst>
          </p:cNvPr>
          <p:cNvSpPr>
            <a:spLocks noGrp="1"/>
          </p:cNvSpPr>
          <p:nvPr>
            <p:ph idx="1"/>
          </p:nvPr>
        </p:nvSpPr>
        <p:spPr/>
        <p:txBody>
          <a:bodyPr/>
          <a:lstStyle/>
          <a:p>
            <a:r>
              <a:rPr lang="en-US" dirty="0"/>
              <a:t>The final step is to </a:t>
            </a:r>
            <a:r>
              <a:rPr lang="en-US" dirty="0">
                <a:highlight>
                  <a:srgbClr val="00FFFF"/>
                </a:highlight>
              </a:rPr>
              <a:t>validate and test the star schema</a:t>
            </a:r>
            <a:r>
              <a:rPr lang="en-US" dirty="0"/>
              <a:t>, to ensure that it meets the business requirements and expectations. </a:t>
            </a:r>
          </a:p>
          <a:p>
            <a:r>
              <a:rPr lang="en-US" dirty="0"/>
              <a:t>You can use various methods to do so, </a:t>
            </a:r>
            <a:r>
              <a:rPr lang="en-US" dirty="0">
                <a:highlight>
                  <a:srgbClr val="00FFFF"/>
                </a:highlight>
              </a:rPr>
              <a:t>such as loading sample data </a:t>
            </a:r>
            <a:r>
              <a:rPr lang="en-US" dirty="0"/>
              <a:t>from the source systems and verifying that the data is correctly transformed and loaded into the star schema. </a:t>
            </a:r>
          </a:p>
          <a:p>
            <a:r>
              <a:rPr lang="en-US" dirty="0"/>
              <a:t>Additionally, you should </a:t>
            </a:r>
            <a:r>
              <a:rPr lang="en-US" dirty="0">
                <a:highlight>
                  <a:srgbClr val="00FFFF"/>
                </a:highlight>
              </a:rPr>
              <a:t>perform data quality checks </a:t>
            </a:r>
            <a:r>
              <a:rPr lang="en-US" dirty="0"/>
              <a:t>and resolve any data issues or errors. </a:t>
            </a:r>
          </a:p>
          <a:p>
            <a:r>
              <a:rPr lang="en-US" dirty="0">
                <a:highlight>
                  <a:srgbClr val="00FF00"/>
                </a:highlight>
              </a:rPr>
              <a:t>Sample queries and reports should be run and compared with the expected outcomes</a:t>
            </a:r>
            <a:r>
              <a:rPr lang="en-US" dirty="0"/>
              <a:t>, while feedback from end users and stakeholders should be sought out and incorporated into the star schema.</a:t>
            </a:r>
          </a:p>
        </p:txBody>
      </p:sp>
    </p:spTree>
    <p:extLst>
      <p:ext uri="{BB962C8B-B14F-4D97-AF65-F5344CB8AC3E}">
        <p14:creationId xmlns:p14="http://schemas.microsoft.com/office/powerpoint/2010/main" val="244987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3" name="Rectangle 1032">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479161" y="479394"/>
            <a:ext cx="2678858" cy="2680137"/>
          </a:xfrm>
        </p:spPr>
        <p:txBody>
          <a:bodyPr vert="horz" lIns="91440" tIns="45720" rIns="91440" bIns="45720" rtlCol="0" anchor="b">
            <a:normAutofit/>
          </a:bodyPr>
          <a:lstStyle/>
          <a:p>
            <a:pPr defTabSz="914400"/>
            <a:r>
              <a:rPr lang="en-US" sz="5000" kern="1200">
                <a:solidFill>
                  <a:schemeClr val="tx1"/>
                </a:solidFill>
                <a:latin typeface="+mj-lt"/>
                <a:ea typeface="+mj-ea"/>
                <a:cs typeface="+mj-cs"/>
              </a:rPr>
              <a:t>What is a Star Schema?</a:t>
            </a:r>
          </a:p>
        </p:txBody>
      </p:sp>
      <p:sp>
        <p:nvSpPr>
          <p:cNvPr id="5" name="Content Placeholder 4">
            <a:extLst>
              <a:ext uri="{FF2B5EF4-FFF2-40B4-BE49-F238E27FC236}">
                <a16:creationId xmlns:a16="http://schemas.microsoft.com/office/drawing/2014/main" id="{C4FE1F5A-47C9-D047-9202-796ADD8B3DB3}"/>
              </a:ext>
            </a:extLst>
          </p:cNvPr>
          <p:cNvSpPr>
            <a:spLocks noGrp="1"/>
          </p:cNvSpPr>
          <p:nvPr>
            <p:ph idx="1"/>
          </p:nvPr>
        </p:nvSpPr>
        <p:spPr>
          <a:xfrm>
            <a:off x="479161" y="3473370"/>
            <a:ext cx="2678858" cy="1169496"/>
          </a:xfrm>
        </p:spPr>
        <p:txBody>
          <a:bodyPr vert="horz" lIns="91440" tIns="45720" rIns="91440" bIns="45720" rtlCol="0">
            <a:normAutofit/>
          </a:bodyPr>
          <a:lstStyle/>
          <a:p>
            <a:pPr marL="0" indent="0" defTabSz="914400">
              <a:lnSpc>
                <a:spcPct val="90000"/>
              </a:lnSpc>
              <a:spcBef>
                <a:spcPts val="1000"/>
              </a:spcBef>
              <a:buNone/>
            </a:pPr>
            <a:br>
              <a:rPr lang="en-US" sz="2400" kern="1200">
                <a:solidFill>
                  <a:schemeClr val="tx1"/>
                </a:solidFill>
                <a:latin typeface="+mn-lt"/>
                <a:ea typeface="+mn-ea"/>
                <a:cs typeface="+mn-cs"/>
              </a:rPr>
            </a:br>
            <a:endParaRPr lang="en-US" sz="2400" kern="1200">
              <a:solidFill>
                <a:schemeClr val="tx1"/>
              </a:solidFill>
              <a:latin typeface="+mn-lt"/>
              <a:ea typeface="+mn-ea"/>
              <a:cs typeface="+mn-cs"/>
            </a:endParaRPr>
          </a:p>
        </p:txBody>
      </p:sp>
      <p:sp>
        <p:nvSpPr>
          <p:cNvPr id="103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458" y="3306950"/>
            <a:ext cx="2441321" cy="13716"/>
          </a:xfrm>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 name="connsiteX0" fmla="*/ 0 w 2441321"/>
              <a:gd name="connsiteY0" fmla="*/ 0 h 13716"/>
              <a:gd name="connsiteX1" fmla="*/ 585917 w 2441321"/>
              <a:gd name="connsiteY1" fmla="*/ 0 h 13716"/>
              <a:gd name="connsiteX2" fmla="*/ 1123008 w 2441321"/>
              <a:gd name="connsiteY2" fmla="*/ 0 h 13716"/>
              <a:gd name="connsiteX3" fmla="*/ 1782164 w 2441321"/>
              <a:gd name="connsiteY3" fmla="*/ 0 h 13716"/>
              <a:gd name="connsiteX4" fmla="*/ 2441321 w 2441321"/>
              <a:gd name="connsiteY4" fmla="*/ 0 h 13716"/>
              <a:gd name="connsiteX5" fmla="*/ 2441321 w 2441321"/>
              <a:gd name="connsiteY5" fmla="*/ 13716 h 13716"/>
              <a:gd name="connsiteX6" fmla="*/ 1879817 w 2441321"/>
              <a:gd name="connsiteY6" fmla="*/ 13716 h 13716"/>
              <a:gd name="connsiteX7" fmla="*/ 1318313 w 2441321"/>
              <a:gd name="connsiteY7" fmla="*/ 13716 h 13716"/>
              <a:gd name="connsiteX8" fmla="*/ 659157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80302" y="-6619"/>
                  <a:pt x="363201" y="4913"/>
                  <a:pt x="585917" y="0"/>
                </a:cubicBezTo>
                <a:cubicBezTo>
                  <a:pt x="832357" y="-10107"/>
                  <a:pt x="996738" y="-34312"/>
                  <a:pt x="1196247" y="0"/>
                </a:cubicBezTo>
                <a:cubicBezTo>
                  <a:pt x="1357180" y="16623"/>
                  <a:pt x="1575042" y="-11041"/>
                  <a:pt x="1806578" y="0"/>
                </a:cubicBezTo>
                <a:cubicBezTo>
                  <a:pt x="2016334" y="246"/>
                  <a:pt x="2239353" y="-8732"/>
                  <a:pt x="2441321" y="0"/>
                </a:cubicBezTo>
                <a:cubicBezTo>
                  <a:pt x="2440988" y="3698"/>
                  <a:pt x="2440649" y="9400"/>
                  <a:pt x="2441321" y="13716"/>
                </a:cubicBezTo>
                <a:cubicBezTo>
                  <a:pt x="2159375" y="44437"/>
                  <a:pt x="2054495" y="41094"/>
                  <a:pt x="1830991" y="13716"/>
                </a:cubicBezTo>
                <a:cubicBezTo>
                  <a:pt x="1615846" y="2937"/>
                  <a:pt x="1521674" y="-9994"/>
                  <a:pt x="1269487" y="13716"/>
                </a:cubicBezTo>
                <a:cubicBezTo>
                  <a:pt x="1019660" y="49388"/>
                  <a:pt x="886911" y="37779"/>
                  <a:pt x="707983" y="13716"/>
                </a:cubicBezTo>
                <a:cubicBezTo>
                  <a:pt x="523434" y="22749"/>
                  <a:pt x="307885" y="29744"/>
                  <a:pt x="0" y="13716"/>
                </a:cubicBezTo>
                <a:cubicBezTo>
                  <a:pt x="-361" y="7755"/>
                  <a:pt x="-276" y="2718"/>
                  <a:pt x="0" y="0"/>
                </a:cubicBezTo>
                <a:close/>
              </a:path>
              <a:path w="2441321" h="13716" stroke="0" extrusionOk="0">
                <a:moveTo>
                  <a:pt x="0" y="0"/>
                </a:moveTo>
                <a:cubicBezTo>
                  <a:pt x="212126" y="-10265"/>
                  <a:pt x="442910" y="-11728"/>
                  <a:pt x="585917" y="0"/>
                </a:cubicBezTo>
                <a:cubicBezTo>
                  <a:pt x="724579" y="21751"/>
                  <a:pt x="879365" y="-33198"/>
                  <a:pt x="1123008" y="0"/>
                </a:cubicBezTo>
                <a:cubicBezTo>
                  <a:pt x="1377247" y="11220"/>
                  <a:pt x="1597861" y="-34280"/>
                  <a:pt x="1782164" y="0"/>
                </a:cubicBezTo>
                <a:cubicBezTo>
                  <a:pt x="1975975" y="-3055"/>
                  <a:pt x="2116392" y="-15531"/>
                  <a:pt x="2441321" y="0"/>
                </a:cubicBezTo>
                <a:cubicBezTo>
                  <a:pt x="2441197" y="4300"/>
                  <a:pt x="2441101" y="8760"/>
                  <a:pt x="2441321" y="13716"/>
                </a:cubicBezTo>
                <a:cubicBezTo>
                  <a:pt x="2180658" y="13750"/>
                  <a:pt x="2084222" y="1362"/>
                  <a:pt x="1879817" y="13716"/>
                </a:cubicBezTo>
                <a:cubicBezTo>
                  <a:pt x="1668182" y="11650"/>
                  <a:pt x="1551159" y="-11049"/>
                  <a:pt x="1318313" y="13716"/>
                </a:cubicBezTo>
                <a:cubicBezTo>
                  <a:pt x="1059871" y="51823"/>
                  <a:pt x="901959" y="19259"/>
                  <a:pt x="659157" y="13716"/>
                </a:cubicBezTo>
                <a:cubicBezTo>
                  <a:pt x="444692" y="23911"/>
                  <a:pt x="245032" y="35310"/>
                  <a:pt x="0" y="13716"/>
                </a:cubicBezTo>
                <a:cubicBezTo>
                  <a:pt x="124" y="7937"/>
                  <a:pt x="389" y="2990"/>
                  <a:pt x="0" y="0"/>
                </a:cubicBezTo>
                <a:close/>
              </a:path>
              <a:path w="2441321" h="13716" fill="none" stroke="0" extrusionOk="0">
                <a:moveTo>
                  <a:pt x="0" y="0"/>
                </a:moveTo>
                <a:cubicBezTo>
                  <a:pt x="265389" y="-22361"/>
                  <a:pt x="344845" y="-65"/>
                  <a:pt x="585917" y="0"/>
                </a:cubicBezTo>
                <a:cubicBezTo>
                  <a:pt x="858472" y="13102"/>
                  <a:pt x="949265" y="-8078"/>
                  <a:pt x="1196247" y="0"/>
                </a:cubicBezTo>
                <a:cubicBezTo>
                  <a:pt x="1379248" y="30707"/>
                  <a:pt x="1585336" y="24963"/>
                  <a:pt x="1806578" y="0"/>
                </a:cubicBezTo>
                <a:cubicBezTo>
                  <a:pt x="1986731" y="-19207"/>
                  <a:pt x="2264933" y="16601"/>
                  <a:pt x="2441321" y="0"/>
                </a:cubicBezTo>
                <a:cubicBezTo>
                  <a:pt x="2441661" y="4449"/>
                  <a:pt x="2442057" y="7876"/>
                  <a:pt x="2441321" y="13716"/>
                </a:cubicBezTo>
                <a:cubicBezTo>
                  <a:pt x="2149099" y="22776"/>
                  <a:pt x="2027305" y="51898"/>
                  <a:pt x="1830991" y="13716"/>
                </a:cubicBezTo>
                <a:cubicBezTo>
                  <a:pt x="1614571" y="-23336"/>
                  <a:pt x="1500998" y="6155"/>
                  <a:pt x="1269487" y="13716"/>
                </a:cubicBezTo>
                <a:cubicBezTo>
                  <a:pt x="1042399" y="33262"/>
                  <a:pt x="927922" y="41250"/>
                  <a:pt x="707983" y="13716"/>
                </a:cubicBezTo>
                <a:cubicBezTo>
                  <a:pt x="502575" y="-9952"/>
                  <a:pt x="350393" y="29927"/>
                  <a:pt x="0" y="13716"/>
                </a:cubicBezTo>
                <a:cubicBezTo>
                  <a:pt x="-248" y="8631"/>
                  <a:pt x="228" y="3134"/>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custGeom>
                    <a:avLst/>
                    <a:gdLst>
                      <a:gd name="connsiteX0" fmla="*/ 0 w 2441321"/>
                      <a:gd name="connsiteY0" fmla="*/ 0 h 13716"/>
                      <a:gd name="connsiteX1" fmla="*/ 585917 w 2441321"/>
                      <a:gd name="connsiteY1" fmla="*/ 0 h 13716"/>
                      <a:gd name="connsiteX2" fmla="*/ 1196247 w 2441321"/>
                      <a:gd name="connsiteY2" fmla="*/ 0 h 13716"/>
                      <a:gd name="connsiteX3" fmla="*/ 1806578 w 2441321"/>
                      <a:gd name="connsiteY3" fmla="*/ 0 h 13716"/>
                      <a:gd name="connsiteX4" fmla="*/ 2441321 w 2441321"/>
                      <a:gd name="connsiteY4" fmla="*/ 0 h 13716"/>
                      <a:gd name="connsiteX5" fmla="*/ 2441321 w 2441321"/>
                      <a:gd name="connsiteY5" fmla="*/ 13716 h 13716"/>
                      <a:gd name="connsiteX6" fmla="*/ 1830991 w 2441321"/>
                      <a:gd name="connsiteY6" fmla="*/ 13716 h 13716"/>
                      <a:gd name="connsiteX7" fmla="*/ 1269487 w 2441321"/>
                      <a:gd name="connsiteY7" fmla="*/ 13716 h 13716"/>
                      <a:gd name="connsiteX8" fmla="*/ 707983 w 2441321"/>
                      <a:gd name="connsiteY8" fmla="*/ 13716 h 13716"/>
                      <a:gd name="connsiteX9" fmla="*/ 0 w 2441321"/>
                      <a:gd name="connsiteY9" fmla="*/ 13716 h 13716"/>
                      <a:gd name="connsiteX10" fmla="*/ 0 w 2441321"/>
                      <a:gd name="connsiteY10"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41321" h="13716" fill="none" extrusionOk="0">
                        <a:moveTo>
                          <a:pt x="0" y="0"/>
                        </a:moveTo>
                        <a:cubicBezTo>
                          <a:pt x="273217" y="-17533"/>
                          <a:pt x="355785" y="-4171"/>
                          <a:pt x="585917" y="0"/>
                        </a:cubicBezTo>
                        <a:cubicBezTo>
                          <a:pt x="816049" y="4171"/>
                          <a:pt x="991446" y="-9419"/>
                          <a:pt x="1196247" y="0"/>
                        </a:cubicBezTo>
                        <a:cubicBezTo>
                          <a:pt x="1401048" y="9419"/>
                          <a:pt x="1589984" y="-731"/>
                          <a:pt x="1806578" y="0"/>
                        </a:cubicBezTo>
                        <a:cubicBezTo>
                          <a:pt x="2023172" y="731"/>
                          <a:pt x="2247754" y="8393"/>
                          <a:pt x="2441321" y="0"/>
                        </a:cubicBezTo>
                        <a:cubicBezTo>
                          <a:pt x="2440939" y="4363"/>
                          <a:pt x="2441580" y="8857"/>
                          <a:pt x="2441321" y="13716"/>
                        </a:cubicBezTo>
                        <a:cubicBezTo>
                          <a:pt x="2169723" y="25934"/>
                          <a:pt x="2045712" y="34568"/>
                          <a:pt x="1830991" y="13716"/>
                        </a:cubicBezTo>
                        <a:cubicBezTo>
                          <a:pt x="1616270" y="-7136"/>
                          <a:pt x="1505876" y="-623"/>
                          <a:pt x="1269487" y="13716"/>
                        </a:cubicBezTo>
                        <a:cubicBezTo>
                          <a:pt x="1033098" y="28055"/>
                          <a:pt x="908661" y="36619"/>
                          <a:pt x="707983" y="13716"/>
                        </a:cubicBezTo>
                        <a:cubicBezTo>
                          <a:pt x="507305" y="-9187"/>
                          <a:pt x="333592" y="16187"/>
                          <a:pt x="0" y="13716"/>
                        </a:cubicBezTo>
                        <a:cubicBezTo>
                          <a:pt x="-459" y="8317"/>
                          <a:pt x="190" y="2744"/>
                          <a:pt x="0" y="0"/>
                        </a:cubicBezTo>
                        <a:close/>
                      </a:path>
                      <a:path w="2441321" h="13716" stroke="0" extrusionOk="0">
                        <a:moveTo>
                          <a:pt x="0" y="0"/>
                        </a:moveTo>
                        <a:cubicBezTo>
                          <a:pt x="207071" y="-14617"/>
                          <a:pt x="444194" y="-15606"/>
                          <a:pt x="585917" y="0"/>
                        </a:cubicBezTo>
                        <a:cubicBezTo>
                          <a:pt x="727640" y="15606"/>
                          <a:pt x="904326" y="-79"/>
                          <a:pt x="1123008" y="0"/>
                        </a:cubicBezTo>
                        <a:cubicBezTo>
                          <a:pt x="1341690" y="79"/>
                          <a:pt x="1600014" y="10401"/>
                          <a:pt x="1782164" y="0"/>
                        </a:cubicBezTo>
                        <a:cubicBezTo>
                          <a:pt x="1964314" y="-10401"/>
                          <a:pt x="2143537" y="-21488"/>
                          <a:pt x="2441321" y="0"/>
                        </a:cubicBezTo>
                        <a:cubicBezTo>
                          <a:pt x="2441507" y="3335"/>
                          <a:pt x="2441322" y="9457"/>
                          <a:pt x="2441321" y="13716"/>
                        </a:cubicBezTo>
                        <a:cubicBezTo>
                          <a:pt x="2166745" y="24201"/>
                          <a:pt x="2078726" y="10904"/>
                          <a:pt x="1879817" y="13716"/>
                        </a:cubicBezTo>
                        <a:cubicBezTo>
                          <a:pt x="1680908" y="16528"/>
                          <a:pt x="1548770" y="-8699"/>
                          <a:pt x="1318313" y="13716"/>
                        </a:cubicBezTo>
                        <a:cubicBezTo>
                          <a:pt x="1087856" y="36131"/>
                          <a:pt x="894613" y="-645"/>
                          <a:pt x="659157" y="13716"/>
                        </a:cubicBezTo>
                        <a:cubicBezTo>
                          <a:pt x="423701" y="28077"/>
                          <a:pt x="246611" y="29403"/>
                          <a:pt x="0" y="13716"/>
                        </a:cubicBezTo>
                        <a:cubicBezTo>
                          <a:pt x="-120" y="7867"/>
                          <a:pt x="674" y="3919"/>
                          <a:pt x="0" y="0"/>
                        </a:cubicBezTo>
                        <a:close/>
                      </a:path>
                    </a:pathLst>
                  </a:cu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8" name="Picture 4" descr="Understand star schema and the importance for Power BI - Power BI |  Microsoft Learn">
            <a:extLst>
              <a:ext uri="{FF2B5EF4-FFF2-40B4-BE49-F238E27FC236}">
                <a16:creationId xmlns:a16="http://schemas.microsoft.com/office/drawing/2014/main" id="{40498571-3D58-4D55-4F89-767F909E6D6C}"/>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490722" y="646347"/>
            <a:ext cx="5410962" cy="3830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008665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a:xfrm>
            <a:off x="628650" y="273844"/>
            <a:ext cx="7886700" cy="649265"/>
          </a:xfrm>
        </p:spPr>
        <p:txBody>
          <a:bodyPr/>
          <a:lstStyle/>
          <a:p>
            <a:pPr fontAlgn="auto"/>
            <a:r>
              <a:rPr lang="en-US" b="1" dirty="0"/>
              <a:t>6. Here’s what else to consider</a:t>
            </a:r>
          </a:p>
        </p:txBody>
      </p:sp>
      <p:sp>
        <p:nvSpPr>
          <p:cNvPr id="5" name="Content Placeholder 4">
            <a:extLst>
              <a:ext uri="{FF2B5EF4-FFF2-40B4-BE49-F238E27FC236}">
                <a16:creationId xmlns:a16="http://schemas.microsoft.com/office/drawing/2014/main" id="{C4FE1F5A-47C9-D047-9202-796ADD8B3DB3}"/>
              </a:ext>
            </a:extLst>
          </p:cNvPr>
          <p:cNvSpPr>
            <a:spLocks noGrp="1"/>
          </p:cNvSpPr>
          <p:nvPr>
            <p:ph idx="1"/>
          </p:nvPr>
        </p:nvSpPr>
        <p:spPr/>
        <p:txBody>
          <a:bodyPr>
            <a:noAutofit/>
          </a:bodyPr>
          <a:lstStyle/>
          <a:p>
            <a:pPr fontAlgn="auto"/>
            <a:r>
              <a:rPr lang="en-US" sz="2400" dirty="0"/>
              <a:t>This is a space to share examples, stories, or insights that don’t fit into any of the previous sections. What else would you like to add?</a:t>
            </a:r>
          </a:p>
          <a:p>
            <a:r>
              <a:rPr lang="en-US" sz="2400" dirty="0"/>
              <a:t>Creating a successful star schema isn't just about how it looks; it's about </a:t>
            </a:r>
            <a:r>
              <a:rPr lang="en-US" sz="2400" dirty="0">
                <a:highlight>
                  <a:srgbClr val="00FF00"/>
                </a:highlight>
              </a:rPr>
              <a:t>how it adapts and grows over time</a:t>
            </a:r>
            <a:r>
              <a:rPr lang="en-US" sz="2400" dirty="0"/>
              <a:t>. </a:t>
            </a:r>
          </a:p>
          <a:p>
            <a:r>
              <a:rPr lang="en-US" sz="2400" dirty="0"/>
              <a:t>Knowing the quirks of </a:t>
            </a:r>
            <a:r>
              <a:rPr lang="en-US" sz="2400" dirty="0">
                <a:highlight>
                  <a:srgbClr val="00FF00"/>
                </a:highlight>
              </a:rPr>
              <a:t>where your data comes from is crucial</a:t>
            </a:r>
            <a:r>
              <a:rPr lang="en-US" sz="2400" dirty="0"/>
              <a:t>; anomalies in the data can provide valuable insights, but they can also trip you up if you're not careful. </a:t>
            </a:r>
            <a:br>
              <a:rPr lang="en-US" sz="2400" dirty="0"/>
            </a:br>
            <a:endParaRPr lang="en-US" sz="2400" dirty="0"/>
          </a:p>
        </p:txBody>
      </p:sp>
    </p:spTree>
    <p:extLst>
      <p:ext uri="{BB962C8B-B14F-4D97-AF65-F5344CB8AC3E}">
        <p14:creationId xmlns:p14="http://schemas.microsoft.com/office/powerpoint/2010/main" val="2970467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p:txBody>
          <a:bodyPr>
            <a:normAutofit/>
          </a:bodyPr>
          <a:lstStyle/>
          <a:p>
            <a:pPr algn="l" fontAlgn="auto"/>
            <a:r>
              <a:rPr lang="en-US" b="1" i="0" dirty="0">
                <a:effectLst/>
                <a:latin typeface="-apple-system"/>
              </a:rPr>
              <a:t>Star Schema Example</a:t>
            </a:r>
          </a:p>
        </p:txBody>
      </p:sp>
      <p:pic>
        <p:nvPicPr>
          <p:cNvPr id="3074" name="Picture 2" descr="Example Star-Schema | Download Scientific Diagram">
            <a:extLst>
              <a:ext uri="{FF2B5EF4-FFF2-40B4-BE49-F238E27FC236}">
                <a16:creationId xmlns:a16="http://schemas.microsoft.com/office/drawing/2014/main" id="{7038C7EE-7DF6-067A-B08F-4C502AAEF20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594021" y="1026695"/>
            <a:ext cx="5152767" cy="3668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356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3F9177E-8331-5172-E16B-348F4B72C873}"/>
            </a:ext>
          </a:extLst>
        </p:cNvPr>
        <p:cNvGrpSpPr/>
        <p:nvPr/>
      </p:nvGrpSpPr>
      <p:grpSpPr>
        <a:xfrm>
          <a:off x="0" y="0"/>
          <a:ext cx="0" cy="0"/>
          <a:chOff x="0" y="0"/>
          <a:chExt cx="0" cy="0"/>
        </a:xfrm>
      </p:grpSpPr>
      <p:sp>
        <p:nvSpPr>
          <p:cNvPr id="5127" name="Rectangle 5126">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88814"/>
            <a:ext cx="9144000" cy="552413"/>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56F5BA33-3151-9AFD-80D6-8F17B8B08EED}"/>
              </a:ext>
            </a:extLst>
          </p:cNvPr>
          <p:cNvSpPr>
            <a:spLocks noGrp="1"/>
          </p:cNvSpPr>
          <p:nvPr>
            <p:ph type="title"/>
          </p:nvPr>
        </p:nvSpPr>
        <p:spPr>
          <a:xfrm>
            <a:off x="417399" y="482600"/>
            <a:ext cx="8408193" cy="558627"/>
          </a:xfrm>
        </p:spPr>
        <p:txBody>
          <a:bodyPr vert="horz" lIns="91440" tIns="45720" rIns="91440" bIns="45720" rtlCol="0" anchor="ctr">
            <a:normAutofit/>
          </a:bodyPr>
          <a:lstStyle/>
          <a:p>
            <a:pPr algn="ctr" defTabSz="914400" fontAlgn="auto"/>
            <a:r>
              <a:rPr lang="en-US" sz="2400" b="1" i="0" kern="1200">
                <a:solidFill>
                  <a:schemeClr val="bg1"/>
                </a:solidFill>
                <a:effectLst/>
                <a:latin typeface="+mj-lt"/>
                <a:ea typeface="+mj-ea"/>
                <a:cs typeface="+mj-cs"/>
              </a:rPr>
              <a:t>Star Schema Example</a:t>
            </a:r>
          </a:p>
        </p:txBody>
      </p:sp>
      <p:pic>
        <p:nvPicPr>
          <p:cNvPr id="5122" name="Picture 2" descr="Fact vs Dimension Tables in Star Schema | Towards Data Science">
            <a:extLst>
              <a:ext uri="{FF2B5EF4-FFF2-40B4-BE49-F238E27FC236}">
                <a16:creationId xmlns:a16="http://schemas.microsoft.com/office/drawing/2014/main" id="{7F48EA90-F35A-98CF-7E96-B8E22881FAD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1000896" y="1256420"/>
            <a:ext cx="6993925" cy="36492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8486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709D72-E101-0044-62A5-A60AD002DD0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D6E10F2-352B-0CA6-7B66-4120A4393655}"/>
              </a:ext>
            </a:extLst>
          </p:cNvPr>
          <p:cNvSpPr>
            <a:spLocks noGrp="1"/>
          </p:cNvSpPr>
          <p:nvPr>
            <p:ph type="title"/>
          </p:nvPr>
        </p:nvSpPr>
        <p:spPr/>
        <p:txBody>
          <a:bodyPr>
            <a:normAutofit fontScale="90000"/>
          </a:bodyPr>
          <a:lstStyle/>
          <a:p>
            <a:pPr algn="l" fontAlgn="auto"/>
            <a:r>
              <a:rPr lang="en-US" b="1" i="0" dirty="0">
                <a:effectLst/>
                <a:latin typeface="-apple-system"/>
              </a:rPr>
              <a:t>What are the steps for designing </a:t>
            </a:r>
            <a:br>
              <a:rPr lang="en-US" b="1" i="0" dirty="0">
                <a:effectLst/>
                <a:latin typeface="-apple-system"/>
              </a:rPr>
            </a:br>
            <a:r>
              <a:rPr lang="en-US" b="1" i="0" dirty="0">
                <a:effectLst/>
                <a:latin typeface="-apple-system"/>
              </a:rPr>
              <a:t>a star schema in a data warehouse?</a:t>
            </a:r>
          </a:p>
        </p:txBody>
      </p:sp>
      <p:sp>
        <p:nvSpPr>
          <p:cNvPr id="5" name="Content Placeholder 4">
            <a:extLst>
              <a:ext uri="{FF2B5EF4-FFF2-40B4-BE49-F238E27FC236}">
                <a16:creationId xmlns:a16="http://schemas.microsoft.com/office/drawing/2014/main" id="{17823B67-7953-C0FD-B815-6FA3C95F62B5}"/>
              </a:ext>
            </a:extLst>
          </p:cNvPr>
          <p:cNvSpPr>
            <a:spLocks noGrp="1"/>
          </p:cNvSpPr>
          <p:nvPr>
            <p:ph idx="1"/>
          </p:nvPr>
        </p:nvSpPr>
        <p:spPr>
          <a:xfrm>
            <a:off x="628650" y="1026695"/>
            <a:ext cx="7886700" cy="3606028"/>
          </a:xfrm>
        </p:spPr>
        <p:txBody>
          <a:bodyPr>
            <a:normAutofit/>
          </a:bodyPr>
          <a:lstStyle/>
          <a:p>
            <a:pPr marL="0" indent="0" fontAlgn="auto">
              <a:buNone/>
            </a:pPr>
            <a:r>
              <a:rPr lang="en-US" sz="2800" b="1" dirty="0"/>
              <a:t>1  </a:t>
            </a:r>
            <a:r>
              <a:rPr lang="en-US" sz="2800" dirty="0"/>
              <a:t>Identify the business requirements</a:t>
            </a:r>
          </a:p>
          <a:p>
            <a:pPr marL="0" indent="0" fontAlgn="auto">
              <a:buNone/>
            </a:pPr>
            <a:r>
              <a:rPr lang="en-US" sz="2800" b="1" dirty="0"/>
              <a:t>2  </a:t>
            </a:r>
            <a:r>
              <a:rPr lang="en-US" sz="2800" dirty="0"/>
              <a:t>Define the fact table</a:t>
            </a:r>
          </a:p>
          <a:p>
            <a:pPr marL="0" indent="0" fontAlgn="auto">
              <a:buNone/>
            </a:pPr>
            <a:r>
              <a:rPr lang="en-US" sz="2800" b="1" dirty="0"/>
              <a:t>3  </a:t>
            </a:r>
            <a:r>
              <a:rPr lang="en-US" sz="2800" dirty="0"/>
              <a:t>Define the dimension tables</a:t>
            </a:r>
          </a:p>
          <a:p>
            <a:pPr marL="0" indent="0" fontAlgn="auto">
              <a:buNone/>
            </a:pPr>
            <a:r>
              <a:rPr lang="en-US" sz="2800" b="1" dirty="0"/>
              <a:t>4  </a:t>
            </a:r>
            <a:r>
              <a:rPr lang="en-US" sz="2800" dirty="0"/>
              <a:t>Apply the design principles</a:t>
            </a:r>
          </a:p>
          <a:p>
            <a:pPr marL="0" indent="0" fontAlgn="auto">
              <a:buNone/>
            </a:pPr>
            <a:r>
              <a:rPr lang="en-US" sz="2800" b="1" dirty="0"/>
              <a:t>5  </a:t>
            </a:r>
            <a:r>
              <a:rPr lang="en-US" sz="2800" dirty="0"/>
              <a:t>Validate and test the star schema</a:t>
            </a:r>
          </a:p>
          <a:p>
            <a:pPr marL="0" indent="0" fontAlgn="auto">
              <a:buNone/>
            </a:pPr>
            <a:r>
              <a:rPr lang="en-US" sz="2800" b="1" dirty="0"/>
              <a:t>6  </a:t>
            </a:r>
            <a:r>
              <a:rPr lang="en-US" sz="2800" dirty="0"/>
              <a:t>Here’s what else to consider…</a:t>
            </a:r>
          </a:p>
        </p:txBody>
      </p:sp>
    </p:spTree>
    <p:extLst>
      <p:ext uri="{BB962C8B-B14F-4D97-AF65-F5344CB8AC3E}">
        <p14:creationId xmlns:p14="http://schemas.microsoft.com/office/powerpoint/2010/main" val="338405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CCC8AEE-1310-634E-9023-7929C03FECFD}"/>
              </a:ext>
            </a:extLst>
          </p:cNvPr>
          <p:cNvSpPr>
            <a:spLocks noGrp="1"/>
          </p:cNvSpPr>
          <p:nvPr>
            <p:ph type="title"/>
          </p:nvPr>
        </p:nvSpPr>
        <p:spPr/>
        <p:txBody>
          <a:bodyPr>
            <a:normAutofit/>
          </a:bodyPr>
          <a:lstStyle/>
          <a:p>
            <a:pPr algn="l" fontAlgn="auto"/>
            <a:r>
              <a:rPr lang="en-US" b="1" i="0" dirty="0">
                <a:effectLst/>
                <a:latin typeface="-apple-system"/>
              </a:rPr>
              <a:t>1. Identify the business requirements</a:t>
            </a:r>
          </a:p>
        </p:txBody>
      </p:sp>
      <p:sp>
        <p:nvSpPr>
          <p:cNvPr id="5" name="Content Placeholder 4">
            <a:extLst>
              <a:ext uri="{FF2B5EF4-FFF2-40B4-BE49-F238E27FC236}">
                <a16:creationId xmlns:a16="http://schemas.microsoft.com/office/drawing/2014/main" id="{C4FE1F5A-47C9-D047-9202-796ADD8B3DB3}"/>
              </a:ext>
            </a:extLst>
          </p:cNvPr>
          <p:cNvSpPr>
            <a:spLocks noGrp="1"/>
          </p:cNvSpPr>
          <p:nvPr>
            <p:ph idx="1"/>
          </p:nvPr>
        </p:nvSpPr>
        <p:spPr>
          <a:xfrm>
            <a:off x="628650" y="1026695"/>
            <a:ext cx="7886700" cy="3606028"/>
          </a:xfrm>
        </p:spPr>
        <p:txBody>
          <a:bodyPr>
            <a:normAutofit lnSpcReduction="10000"/>
          </a:bodyPr>
          <a:lstStyle/>
          <a:p>
            <a:pPr marL="0" indent="0">
              <a:buNone/>
            </a:pPr>
            <a:r>
              <a:rPr lang="en-US" dirty="0"/>
              <a:t>1. The first step is to understand the </a:t>
            </a:r>
            <a:r>
              <a:rPr lang="en-US" b="1" dirty="0"/>
              <a:t>business requirements</a:t>
            </a:r>
            <a:r>
              <a:rPr lang="en-US" dirty="0"/>
              <a:t> and </a:t>
            </a:r>
          </a:p>
          <a:p>
            <a:pPr marL="0" indent="0">
              <a:buNone/>
            </a:pPr>
            <a:r>
              <a:rPr lang="en-US" dirty="0"/>
              <a:t>   goals of the data warehouse. </a:t>
            </a:r>
          </a:p>
          <a:p>
            <a:pPr marL="0" indent="0">
              <a:buNone/>
            </a:pPr>
            <a:r>
              <a:rPr lang="en-US" dirty="0"/>
              <a:t>2. What are </a:t>
            </a:r>
            <a:r>
              <a:rPr lang="en-US" dirty="0">
                <a:highlight>
                  <a:srgbClr val="00FF00"/>
                </a:highlight>
              </a:rPr>
              <a:t>the key performance indicators </a:t>
            </a:r>
            <a:r>
              <a:rPr lang="en-US" dirty="0"/>
              <a:t>(KPIs) that the business wants to measure and analyze?</a:t>
            </a:r>
          </a:p>
          <a:p>
            <a:pPr marL="0" indent="0">
              <a:buNone/>
            </a:pPr>
            <a:r>
              <a:rPr lang="en-US" dirty="0"/>
              <a:t>3. What are the dimensions and hierarchies that the business uses to slice and dice the data? </a:t>
            </a:r>
          </a:p>
          <a:p>
            <a:pPr marL="0" indent="0">
              <a:buNone/>
            </a:pPr>
            <a:r>
              <a:rPr lang="en-US" dirty="0"/>
              <a:t>4. What are </a:t>
            </a:r>
            <a:r>
              <a:rPr lang="en-US" dirty="0">
                <a:highlight>
                  <a:srgbClr val="00FFFF"/>
                </a:highlight>
              </a:rPr>
              <a:t>the sources and formats of the data </a:t>
            </a:r>
            <a:r>
              <a:rPr lang="en-US" dirty="0"/>
              <a:t>that need to be integrated and transformed? </a:t>
            </a:r>
          </a:p>
          <a:p>
            <a:pPr marL="0" indent="0">
              <a:buNone/>
            </a:pPr>
            <a:r>
              <a:rPr lang="en-US" dirty="0">
                <a:highlight>
                  <a:srgbClr val="00FF00"/>
                </a:highlight>
              </a:rPr>
              <a:t>By answering these questions, you can define the scope and purpose of the star schema.</a:t>
            </a:r>
          </a:p>
        </p:txBody>
      </p:sp>
    </p:spTree>
    <p:extLst>
      <p:ext uri="{BB962C8B-B14F-4D97-AF65-F5344CB8AC3E}">
        <p14:creationId xmlns:p14="http://schemas.microsoft.com/office/powerpoint/2010/main" val="3537871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75BA7A-6CA6-D126-E5CA-C628AF93F56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6F2E8EF-1BDC-D78C-3C86-716607EFB77C}"/>
              </a:ext>
            </a:extLst>
          </p:cNvPr>
          <p:cNvSpPr>
            <a:spLocks noGrp="1"/>
          </p:cNvSpPr>
          <p:nvPr>
            <p:ph type="title"/>
          </p:nvPr>
        </p:nvSpPr>
        <p:spPr>
          <a:xfrm>
            <a:off x="628650" y="134351"/>
            <a:ext cx="7886700" cy="752851"/>
          </a:xfrm>
        </p:spPr>
        <p:txBody>
          <a:bodyPr>
            <a:noAutofit/>
          </a:bodyPr>
          <a:lstStyle/>
          <a:p>
            <a:r>
              <a:rPr lang="en-US" sz="2000" b="1" i="0" dirty="0">
                <a:effectLst/>
                <a:latin typeface="-apple-system"/>
              </a:rPr>
              <a:t>1. Identify the business requirements</a:t>
            </a:r>
            <a:br>
              <a:rPr lang="en-US" sz="2000" b="1" i="0" dirty="0">
                <a:effectLst/>
                <a:latin typeface="-apple-system"/>
              </a:rPr>
            </a:br>
            <a:r>
              <a:rPr lang="en-US" sz="2000" b="1" i="0" dirty="0">
                <a:effectLst/>
                <a:highlight>
                  <a:srgbClr val="00FF00"/>
                </a:highlight>
                <a:latin typeface="-apple-system"/>
              </a:rPr>
              <a:t>T</a:t>
            </a:r>
            <a:r>
              <a:rPr lang="en-US" sz="2000" dirty="0">
                <a:highlight>
                  <a:srgbClr val="00FF00"/>
                </a:highlight>
              </a:rPr>
              <a:t>he key performance indicators </a:t>
            </a:r>
            <a:r>
              <a:rPr lang="en-US" sz="2000" dirty="0"/>
              <a:t>(KPIs)</a:t>
            </a:r>
            <a:endParaRPr lang="en-US" sz="2000" b="1" i="0" dirty="0">
              <a:effectLst/>
              <a:latin typeface="-apple-system"/>
            </a:endParaRPr>
          </a:p>
        </p:txBody>
      </p:sp>
      <p:sp>
        <p:nvSpPr>
          <p:cNvPr id="5" name="Content Placeholder 4">
            <a:extLst>
              <a:ext uri="{FF2B5EF4-FFF2-40B4-BE49-F238E27FC236}">
                <a16:creationId xmlns:a16="http://schemas.microsoft.com/office/drawing/2014/main" id="{D3B7A143-3117-F128-17F9-7C66AF04555F}"/>
              </a:ext>
            </a:extLst>
          </p:cNvPr>
          <p:cNvSpPr>
            <a:spLocks noGrp="1"/>
          </p:cNvSpPr>
          <p:nvPr>
            <p:ph idx="1"/>
          </p:nvPr>
        </p:nvSpPr>
        <p:spPr>
          <a:xfrm>
            <a:off x="628650" y="887202"/>
            <a:ext cx="7886700" cy="3606028"/>
          </a:xfrm>
        </p:spPr>
        <p:txBody>
          <a:bodyPr>
            <a:normAutofit fontScale="77500" lnSpcReduction="20000"/>
          </a:bodyPr>
          <a:lstStyle/>
          <a:p>
            <a:r>
              <a:rPr lang="en-US" dirty="0">
                <a:highlight>
                  <a:srgbClr val="FFFF00"/>
                </a:highlight>
              </a:rPr>
              <a:t>Key Performance Indicators (KPIs) in data warehouse design help measure the effectiveness, efficiency, and overall success of the data warehouse in delivering valuable insights to an organization. Here are some important KPIs to consider:</a:t>
            </a:r>
          </a:p>
          <a:p>
            <a:r>
              <a:rPr lang="en-US" b="1" dirty="0">
                <a:highlight>
                  <a:srgbClr val="00FF00"/>
                </a:highlight>
              </a:rPr>
              <a:t>Data Load Time</a:t>
            </a:r>
            <a:r>
              <a:rPr lang="en-US" dirty="0"/>
              <a:t>: Measures how quickly data is extracted, transformed, and loaded (ETL) into the data warehouse.</a:t>
            </a:r>
          </a:p>
          <a:p>
            <a:r>
              <a:rPr lang="en-US" b="1" dirty="0">
                <a:highlight>
                  <a:srgbClr val="00FF00"/>
                </a:highlight>
              </a:rPr>
              <a:t>Query Performance</a:t>
            </a:r>
            <a:r>
              <a:rPr lang="en-US" dirty="0"/>
              <a:t>: Assesses how fast queries return results to users.</a:t>
            </a:r>
          </a:p>
          <a:p>
            <a:r>
              <a:rPr lang="en-US" b="1" dirty="0">
                <a:highlight>
                  <a:srgbClr val="00FF00"/>
                </a:highlight>
              </a:rPr>
              <a:t>Data Quality Metrics</a:t>
            </a:r>
            <a:r>
              <a:rPr lang="en-US" dirty="0"/>
              <a:t>: Tracks data accuracy, completeness, consistency, and timeliness.</a:t>
            </a:r>
          </a:p>
          <a:p>
            <a:r>
              <a:rPr lang="en-US" b="1" dirty="0">
                <a:highlight>
                  <a:srgbClr val="00FF00"/>
                </a:highlight>
              </a:rPr>
              <a:t>Storage Utilization</a:t>
            </a:r>
            <a:r>
              <a:rPr lang="en-US" dirty="0"/>
              <a:t>: Monitors how efficiently storage space is used.</a:t>
            </a:r>
          </a:p>
          <a:p>
            <a:r>
              <a:rPr lang="en-US" b="1" dirty="0">
                <a:highlight>
                  <a:srgbClr val="00FF00"/>
                </a:highlight>
              </a:rPr>
              <a:t>User Adoption Rate</a:t>
            </a:r>
            <a:r>
              <a:rPr lang="en-US" dirty="0"/>
              <a:t>: Evaluates how frequently business users leverage the data warehouse for decision-making.</a:t>
            </a:r>
          </a:p>
          <a:p>
            <a:r>
              <a:rPr lang="en-US" b="1" dirty="0">
                <a:highlight>
                  <a:srgbClr val="00FF00"/>
                </a:highlight>
              </a:rPr>
              <a:t>System Availability/Uptime</a:t>
            </a:r>
            <a:r>
              <a:rPr lang="en-US" dirty="0"/>
              <a:t>: Ensures the data warehouse has minimal downtime and remains accessible.</a:t>
            </a:r>
          </a:p>
          <a:p>
            <a:r>
              <a:rPr lang="en-US" b="1" dirty="0">
                <a:highlight>
                  <a:srgbClr val="00FF00"/>
                </a:highlight>
              </a:rPr>
              <a:t>Data Latency</a:t>
            </a:r>
            <a:r>
              <a:rPr lang="en-US" dirty="0"/>
              <a:t>: Measures the delay between data generation and its availability in reports.</a:t>
            </a:r>
          </a:p>
        </p:txBody>
      </p:sp>
    </p:spTree>
    <p:extLst>
      <p:ext uri="{BB962C8B-B14F-4D97-AF65-F5344CB8AC3E}">
        <p14:creationId xmlns:p14="http://schemas.microsoft.com/office/powerpoint/2010/main" val="93741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F7A4DA-5791-9A42-7A44-91384BD66A8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9B7BBB8-F72A-A0A5-2F85-726014267843}"/>
              </a:ext>
            </a:extLst>
          </p:cNvPr>
          <p:cNvSpPr>
            <a:spLocks noGrp="1"/>
          </p:cNvSpPr>
          <p:nvPr>
            <p:ph type="title"/>
          </p:nvPr>
        </p:nvSpPr>
        <p:spPr/>
        <p:txBody>
          <a:bodyPr>
            <a:noAutofit/>
          </a:bodyPr>
          <a:lstStyle/>
          <a:p>
            <a:r>
              <a:rPr lang="en-US" sz="2000" b="1" i="0" dirty="0">
                <a:effectLst/>
                <a:latin typeface="-apple-system"/>
              </a:rPr>
              <a:t>1. Identify the business requirements</a:t>
            </a:r>
            <a:br>
              <a:rPr lang="en-US" sz="2000" b="1" i="0" dirty="0">
                <a:effectLst/>
                <a:latin typeface="-apple-system"/>
              </a:rPr>
            </a:br>
            <a:r>
              <a:rPr lang="en-US" sz="2000" b="1" i="0" dirty="0">
                <a:effectLst/>
                <a:latin typeface="-apple-system"/>
              </a:rPr>
              <a:t>EXAMPLE: </a:t>
            </a:r>
            <a:r>
              <a:rPr lang="en-US" sz="2000" dirty="0">
                <a:highlight>
                  <a:srgbClr val="00FF00"/>
                </a:highlight>
              </a:rPr>
              <a:t>the key performance indicators </a:t>
            </a:r>
            <a:r>
              <a:rPr lang="en-US" sz="2000" dirty="0"/>
              <a:t>(KPIs)</a:t>
            </a:r>
            <a:endParaRPr lang="en-US" sz="2000" b="1" i="0" dirty="0">
              <a:effectLst/>
              <a:latin typeface="-apple-system"/>
            </a:endParaRPr>
          </a:p>
        </p:txBody>
      </p:sp>
      <p:sp>
        <p:nvSpPr>
          <p:cNvPr id="5" name="Content Placeholder 4">
            <a:extLst>
              <a:ext uri="{FF2B5EF4-FFF2-40B4-BE49-F238E27FC236}">
                <a16:creationId xmlns:a16="http://schemas.microsoft.com/office/drawing/2014/main" id="{1B562B30-4508-9654-1675-BC2252EC9BA9}"/>
              </a:ext>
            </a:extLst>
          </p:cNvPr>
          <p:cNvSpPr>
            <a:spLocks noGrp="1"/>
          </p:cNvSpPr>
          <p:nvPr>
            <p:ph idx="1"/>
          </p:nvPr>
        </p:nvSpPr>
        <p:spPr>
          <a:xfrm>
            <a:off x="628650" y="1026695"/>
            <a:ext cx="7886700" cy="3606028"/>
          </a:xfrm>
        </p:spPr>
        <p:txBody>
          <a:bodyPr>
            <a:normAutofit/>
          </a:bodyPr>
          <a:lstStyle/>
          <a:p>
            <a:r>
              <a:rPr lang="en-US" dirty="0"/>
              <a:t>Imagine a </a:t>
            </a:r>
            <a:r>
              <a:rPr lang="en-US" dirty="0">
                <a:highlight>
                  <a:srgbClr val="FFFF00"/>
                </a:highlight>
              </a:rPr>
              <a:t>retail company </a:t>
            </a:r>
            <a:r>
              <a:rPr lang="en-US" dirty="0"/>
              <a:t>using a data warehouse to track sales performance. </a:t>
            </a:r>
          </a:p>
          <a:p>
            <a:r>
              <a:rPr lang="en-US" dirty="0"/>
              <a:t>One KPI they could implement is</a:t>
            </a:r>
          </a:p>
          <a:p>
            <a:pPr marL="0" indent="0">
              <a:buNone/>
            </a:pPr>
            <a:r>
              <a:rPr lang="en-US" dirty="0"/>
              <a:t>        </a:t>
            </a:r>
            <a:r>
              <a:rPr lang="en-US" b="1" dirty="0">
                <a:highlight>
                  <a:srgbClr val="00FF00"/>
                </a:highlight>
              </a:rPr>
              <a:t>"Query Performance: Average Query Response Time."</a:t>
            </a:r>
            <a:r>
              <a:rPr lang="en-US" dirty="0">
                <a:highlight>
                  <a:srgbClr val="00FF00"/>
                </a:highlight>
              </a:rPr>
              <a:t> </a:t>
            </a:r>
          </a:p>
          <a:p>
            <a:r>
              <a:rPr lang="en-US" dirty="0"/>
              <a:t>If their reports on daily sales trends take more than 5 seconds to execute, they might optimize indexing or restructure queries to improve efficiency..</a:t>
            </a:r>
          </a:p>
        </p:txBody>
      </p:sp>
    </p:spTree>
    <p:extLst>
      <p:ext uri="{BB962C8B-B14F-4D97-AF65-F5344CB8AC3E}">
        <p14:creationId xmlns:p14="http://schemas.microsoft.com/office/powerpoint/2010/main" val="24879819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DE8D2A-73C4-1ACE-F630-87314A0B45B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9ED9C9B-A474-9EB3-8EEF-00AD508631AE}"/>
              </a:ext>
            </a:extLst>
          </p:cNvPr>
          <p:cNvSpPr>
            <a:spLocks noGrp="1"/>
          </p:cNvSpPr>
          <p:nvPr>
            <p:ph type="title"/>
          </p:nvPr>
        </p:nvSpPr>
        <p:spPr/>
        <p:txBody>
          <a:bodyPr>
            <a:normAutofit/>
          </a:bodyPr>
          <a:lstStyle/>
          <a:p>
            <a:pPr algn="l" fontAlgn="auto"/>
            <a:r>
              <a:rPr lang="en-US" b="1" i="0" dirty="0">
                <a:effectLst/>
                <a:latin typeface="-apple-system"/>
              </a:rPr>
              <a:t>1. Identify the business requirements</a:t>
            </a:r>
          </a:p>
        </p:txBody>
      </p:sp>
      <p:sp>
        <p:nvSpPr>
          <p:cNvPr id="5" name="Content Placeholder 4">
            <a:extLst>
              <a:ext uri="{FF2B5EF4-FFF2-40B4-BE49-F238E27FC236}">
                <a16:creationId xmlns:a16="http://schemas.microsoft.com/office/drawing/2014/main" id="{504F310D-D3C2-94AD-08B8-C9CFD70A2D72}"/>
              </a:ext>
            </a:extLst>
          </p:cNvPr>
          <p:cNvSpPr>
            <a:spLocks noGrp="1"/>
          </p:cNvSpPr>
          <p:nvPr>
            <p:ph idx="1"/>
          </p:nvPr>
        </p:nvSpPr>
        <p:spPr>
          <a:xfrm>
            <a:off x="628650" y="1026695"/>
            <a:ext cx="7886700" cy="3606028"/>
          </a:xfrm>
        </p:spPr>
        <p:txBody>
          <a:bodyPr>
            <a:normAutofit lnSpcReduction="10000"/>
          </a:bodyPr>
          <a:lstStyle/>
          <a:p>
            <a:r>
              <a:rPr lang="en-US" sz="2800" dirty="0"/>
              <a:t>Identify Business Requirements</a:t>
            </a:r>
          </a:p>
          <a:p>
            <a:r>
              <a:rPr lang="en-US" sz="2800" dirty="0"/>
              <a:t>Understand the </a:t>
            </a:r>
            <a:r>
              <a:rPr lang="en-US" sz="2800" dirty="0">
                <a:highlight>
                  <a:srgbClr val="00FF00"/>
                </a:highlight>
              </a:rPr>
              <a:t>business needs </a:t>
            </a:r>
            <a:r>
              <a:rPr lang="en-US" sz="2800" dirty="0"/>
              <a:t>and </a:t>
            </a:r>
            <a:r>
              <a:rPr lang="en-US" sz="2800" dirty="0">
                <a:highlight>
                  <a:srgbClr val="00FF00"/>
                </a:highlight>
              </a:rPr>
              <a:t>reporting requirements</a:t>
            </a:r>
            <a:r>
              <a:rPr lang="en-US" sz="2800" dirty="0"/>
              <a:t> to determine what data will be stored in the data warehouse.</a:t>
            </a:r>
          </a:p>
          <a:p>
            <a:r>
              <a:rPr lang="en-US" dirty="0"/>
              <a:t>Information requirements define the information needs of the company. They describe the information and data, which the data. warehouse should deliver or should have access to. They specify the </a:t>
            </a:r>
          </a:p>
          <a:p>
            <a:pPr lvl="1"/>
            <a:r>
              <a:rPr lang="en-US" dirty="0">
                <a:highlight>
                  <a:srgbClr val="00FF00"/>
                </a:highlight>
              </a:rPr>
              <a:t>provided data</a:t>
            </a:r>
            <a:r>
              <a:rPr lang="en-US" dirty="0"/>
              <a:t>, </a:t>
            </a:r>
          </a:p>
          <a:p>
            <a:pPr lvl="1"/>
            <a:r>
              <a:rPr lang="en-US" dirty="0"/>
              <a:t>by </a:t>
            </a:r>
            <a:r>
              <a:rPr lang="en-US" dirty="0">
                <a:highlight>
                  <a:srgbClr val="00FF00"/>
                </a:highlight>
              </a:rPr>
              <a:t>what quality it should have</a:t>
            </a:r>
            <a:r>
              <a:rPr lang="en-US" dirty="0"/>
              <a:t>, </a:t>
            </a:r>
          </a:p>
          <a:p>
            <a:pPr lvl="1"/>
            <a:r>
              <a:rPr lang="en-US" dirty="0">
                <a:highlight>
                  <a:srgbClr val="00FF00"/>
                </a:highlight>
              </a:rPr>
              <a:t>where it comes</a:t>
            </a:r>
            <a:r>
              <a:rPr lang="en-US" dirty="0"/>
              <a:t>.</a:t>
            </a:r>
            <a:endParaRPr lang="en-US" sz="2600" dirty="0">
              <a:highlight>
                <a:srgbClr val="00FF00"/>
              </a:highlight>
            </a:endParaRPr>
          </a:p>
        </p:txBody>
      </p:sp>
    </p:spTree>
    <p:extLst>
      <p:ext uri="{BB962C8B-B14F-4D97-AF65-F5344CB8AC3E}">
        <p14:creationId xmlns:p14="http://schemas.microsoft.com/office/powerpoint/2010/main" val="3434031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6900</TotalTime>
  <Words>1195</Words>
  <Application>Microsoft Macintosh PowerPoint</Application>
  <PresentationFormat>On-screen Show (16:9)</PresentationFormat>
  <Paragraphs>82</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-apple-system</vt:lpstr>
      <vt:lpstr>Arial</vt:lpstr>
      <vt:lpstr>Calibri</vt:lpstr>
      <vt:lpstr>Calibri Light</vt:lpstr>
      <vt:lpstr>Courier New</vt:lpstr>
      <vt:lpstr>Franklin Gothic Medium Cond</vt:lpstr>
      <vt:lpstr>Helvetica Light</vt:lpstr>
      <vt:lpstr>Wingdings</vt:lpstr>
      <vt:lpstr>Office Theme</vt:lpstr>
      <vt:lpstr>What are the steps for designing a Star Schema in a Data Warehouse?  Source: LinkedIn</vt:lpstr>
      <vt:lpstr>What is a Star Schema?</vt:lpstr>
      <vt:lpstr>Star Schema Example</vt:lpstr>
      <vt:lpstr>Star Schema Example</vt:lpstr>
      <vt:lpstr>What are the steps for designing  a star schema in a data warehouse?</vt:lpstr>
      <vt:lpstr>1. Identify the business requirements</vt:lpstr>
      <vt:lpstr>1. Identify the business requirements The key performance indicators (KPIs)</vt:lpstr>
      <vt:lpstr>1. Identify the business requirements EXAMPLE: the key performance indicators (KPIs)</vt:lpstr>
      <vt:lpstr>1. Identify the business requirements</vt:lpstr>
      <vt:lpstr>2. Define the FACT Table</vt:lpstr>
      <vt:lpstr>2. Define the FACT Table</vt:lpstr>
      <vt:lpstr>     3. Define the Dimension tables </vt:lpstr>
      <vt:lpstr>     3. Define the Dimension tables </vt:lpstr>
      <vt:lpstr>Star Schema Example</vt:lpstr>
      <vt:lpstr>Star Schema Example</vt:lpstr>
      <vt:lpstr>4. Apply the design principles</vt:lpstr>
      <vt:lpstr>4. Apply the design principles</vt:lpstr>
      <vt:lpstr>Surrogate keys</vt:lpstr>
      <vt:lpstr>5. Validate and Test the Star Schema</vt:lpstr>
      <vt:lpstr>6. Here’s what else to consider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Rachel Dictor</dc:creator>
  <cp:lastModifiedBy>Parsian, Mahmoud</cp:lastModifiedBy>
  <cp:revision>76</cp:revision>
  <dcterms:created xsi:type="dcterms:W3CDTF">2019-11-25T23:29:35Z</dcterms:created>
  <dcterms:modified xsi:type="dcterms:W3CDTF">2025-05-15T22:24:07Z</dcterms:modified>
</cp:coreProperties>
</file>