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78" r:id="rId10"/>
    <p:sldId id="263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/>
    <p:restoredTop sz="94629"/>
  </p:normalViewPr>
  <p:slideViewPr>
    <p:cSldViewPr snapToGrid="0" snapToObjects="1">
      <p:cViewPr varScale="1">
        <p:scale>
          <a:sx n="124" d="100"/>
          <a:sy n="124" d="100"/>
        </p:scale>
        <p:origin x="20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>
            <a:normAutofit/>
          </a:bodyPr>
          <a:lstStyle/>
          <a:p>
            <a:r>
              <a:rPr dirty="0"/>
              <a:t>Integrating MySQL with LLMs</a:t>
            </a:r>
            <a:br>
              <a:rPr lang="en-US" dirty="0"/>
            </a:br>
            <a:r>
              <a:rPr dirty="0"/>
              <a:t> </a:t>
            </a:r>
            <a:r>
              <a:rPr lang="en-US" sz="3200" dirty="0"/>
              <a:t>(Examples </a:t>
            </a:r>
            <a:r>
              <a:rPr sz="3200" dirty="0"/>
              <a:t>using OpenAI</a:t>
            </a:r>
            <a:r>
              <a:rPr lang="en-US" sz="3200" dirty="0"/>
              <a:t>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5488"/>
            <a:ext cx="6400800" cy="31933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</a:t>
            </a:r>
            <a:r>
              <a:rPr dirty="0"/>
              <a:t>or </a:t>
            </a:r>
            <a:endParaRPr lang="en-US" dirty="0"/>
          </a:p>
          <a:p>
            <a:r>
              <a:rPr dirty="0"/>
              <a:t>Data Warehousing </a:t>
            </a:r>
            <a:endParaRPr lang="en-US" dirty="0"/>
          </a:p>
          <a:p>
            <a:r>
              <a:rPr dirty="0"/>
              <a:t>Students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Compiled by: </a:t>
            </a:r>
          </a:p>
          <a:p>
            <a:r>
              <a:rPr lang="en-US" sz="2000" dirty="0"/>
              <a:t>Mahmoud Parsian</a:t>
            </a:r>
          </a:p>
          <a:p>
            <a:r>
              <a:rPr lang="en-US" sz="1400" dirty="0"/>
              <a:t>Ph.D. in Computer Science</a:t>
            </a:r>
          </a:p>
          <a:p>
            <a:endParaRPr lang="en-US" sz="1400" dirty="0"/>
          </a:p>
          <a:p>
            <a:r>
              <a:rPr lang="en-US" sz="1400" dirty="0"/>
              <a:t>Last Updated: July 29, 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223"/>
            <a:ext cx="8229600" cy="358541"/>
          </a:xfrm>
        </p:spPr>
        <p:txBody>
          <a:bodyPr>
            <a:noAutofit/>
          </a:bodyPr>
          <a:lstStyle/>
          <a:p>
            <a:r>
              <a:rPr sz="2000" dirty="0"/>
              <a:t>Python Code: Prompting LLM for</a:t>
            </a:r>
            <a:r>
              <a:rPr lang="en-US" sz="2000" dirty="0"/>
              <a:t> </a:t>
            </a:r>
            <a:r>
              <a:rPr sz="2000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9764"/>
            <a:ext cx="8229600" cy="61770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openai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import OpenAI</a:t>
            </a:r>
          </a:p>
          <a:p>
            <a:pPr marL="0" indent="0">
              <a:buNone/>
            </a:pPr>
            <a:endParaRPr lang="en-US" sz="5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56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create_client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openai_api_key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return OpenAI(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api_key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openai_api_key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sz="5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56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generate_sql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(client, 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user_question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prompt = f"""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You are a helpful assistant converting user questions to SQL.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Schema: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    departments(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    employees(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emp_name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hire_date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, salary, 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5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User Question: {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user_question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SQL: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response = 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client.chat.completions.create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    model="gpt-4o",  # or another chat model like "gpt-3.5-turbo"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    messages=[ { "role": "user", "content": prompt } ]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response.choices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message.content.strip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sz="5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main driver</a:t>
            </a:r>
          </a:p>
          <a:p>
            <a:pPr marL="0" indent="0">
              <a:buNone/>
            </a:pP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openai_api_key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="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"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client = 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create_client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openai_api_key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56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generate_sql</a:t>
            </a:r>
            <a:r>
              <a:rPr lang="en-US" sz="5600" dirty="0">
                <a:latin typeface="Consolas" panose="020B0609020204030204" pitchFamily="49" charset="0"/>
                <a:cs typeface="Consolas" panose="020B0609020204030204" pitchFamily="49" charset="0"/>
              </a:rPr>
              <a:t>(client, "Show total salary by department"))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CD7D6-3090-7BD4-C51F-229CCBB96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346-34B5-8EBC-6145-18E980CE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1223"/>
            <a:ext cx="8229600" cy="1176689"/>
          </a:xfrm>
        </p:spPr>
        <p:txBody>
          <a:bodyPr>
            <a:noAutofit/>
          </a:bodyPr>
          <a:lstStyle/>
          <a:p>
            <a:r>
              <a:rPr sz="2800" dirty="0"/>
              <a:t>Python Code: Prompting LLM for</a:t>
            </a:r>
            <a:r>
              <a:rPr lang="en-US" sz="2800" dirty="0"/>
              <a:t> </a:t>
            </a:r>
            <a:r>
              <a:rPr sz="2800" dirty="0"/>
              <a:t>SQL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>
                <a:highlight>
                  <a:srgbClr val="FFFF00"/>
                </a:highlight>
              </a:rPr>
              <a:t>OpenAI</a:t>
            </a:r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Generated SQL</a:t>
            </a:r>
            <a:endParaRPr sz="28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9D78-D6D6-95C7-FFDA-3C71858B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1166"/>
            <a:ext cx="8229600" cy="4957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d.dept_name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SUM(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e.salary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AS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total_salary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departments d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JOIN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employees e ON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d.dept_id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e.dept_id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d.dept_name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603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6271"/>
          </a:xfrm>
        </p:spPr>
        <p:txBody>
          <a:bodyPr>
            <a:noAutofit/>
          </a:bodyPr>
          <a:lstStyle/>
          <a:p>
            <a:r>
              <a:rPr sz="3200" dirty="0"/>
              <a:t>Python Code: </a:t>
            </a:r>
            <a:br>
              <a:rPr lang="en-US" sz="3200" dirty="0"/>
            </a:br>
            <a:r>
              <a:rPr sz="3200" dirty="0"/>
              <a:t>Execute SQL on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2769"/>
            <a:ext cx="8229600" cy="45233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1. import required libraries</a:t>
            </a:r>
          </a:p>
          <a:p>
            <a:pPr marL="0" indent="0">
              <a:buNone/>
            </a:pP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dirty="0" err="1">
                <a:latin typeface="Consolas" panose="020B0609020204030204" pitchFamily="49" charset="0"/>
                <a:cs typeface="Consolas" panose="020B0609020204030204" pitchFamily="49" charset="0"/>
              </a:rPr>
              <a:t>mysql.connector</a:t>
            </a:r>
            <a:br>
              <a:rPr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2. create a database connection</a:t>
            </a:r>
            <a:br>
              <a:rPr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conn = </a:t>
            </a:r>
            <a:r>
              <a:rPr dirty="0" err="1">
                <a:latin typeface="Consolas" panose="020B0609020204030204" pitchFamily="49" charset="0"/>
                <a:cs typeface="Consolas" panose="020B0609020204030204" pitchFamily="49" charset="0"/>
              </a:rPr>
              <a:t>mysql.connector.connect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3. execute SQL</a:t>
            </a:r>
            <a:br>
              <a:rPr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cursor = </a:t>
            </a:r>
            <a:r>
              <a:rPr dirty="0" err="1">
                <a:latin typeface="Consolas" panose="020B0609020204030204" pitchFamily="49" charset="0"/>
                <a:cs typeface="Consolas" panose="020B0609020204030204" pitchFamily="49" charset="0"/>
              </a:rPr>
              <a:t>conn.cursor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dirty="0" err="1">
                <a:latin typeface="Consolas" panose="020B0609020204030204" pitchFamily="49" charset="0"/>
                <a:cs typeface="Consolas" panose="020B0609020204030204" pitchFamily="49" charset="0"/>
              </a:rPr>
              <a:t>cursor.execute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dirty="0" err="1">
                <a:latin typeface="Consolas" panose="020B0609020204030204" pitchFamily="49" charset="0"/>
                <a:cs typeface="Consolas" panose="020B0609020204030204" pitchFamily="49" charset="0"/>
              </a:rPr>
              <a:t>cursor.fetchall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print(results)</a:t>
            </a:r>
            <a:br>
              <a:rPr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7. Example 2: Classify Support Tickets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Input: Message text from `tickets` table</a:t>
            </a:r>
          </a:p>
          <a:p>
            <a:r>
              <a:rPr dirty="0"/>
              <a:t>LLM classifies as </a:t>
            </a:r>
            <a:r>
              <a:rPr dirty="0">
                <a:highlight>
                  <a:srgbClr val="00FF00"/>
                </a:highlight>
              </a:rPr>
              <a:t>billing</a:t>
            </a:r>
            <a:r>
              <a:rPr dirty="0"/>
              <a:t>, </a:t>
            </a:r>
            <a:r>
              <a:rPr dirty="0">
                <a:highlight>
                  <a:srgbClr val="00FF00"/>
                </a:highlight>
              </a:rPr>
              <a:t>technical</a:t>
            </a:r>
            <a:r>
              <a:rPr dirty="0"/>
              <a:t>, or </a:t>
            </a:r>
            <a:r>
              <a:rPr dirty="0">
                <a:highlight>
                  <a:srgbClr val="00FF00"/>
                </a:highlight>
              </a:rPr>
              <a:t>general</a:t>
            </a:r>
          </a:p>
          <a:p>
            <a:r>
              <a:rPr dirty="0"/>
              <a:t>Update the table with LLM's prediction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Python: Classify Ticket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579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prompt = "Classify this: 'I can't login and need help resetting password’”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b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response = </a:t>
            </a:r>
            <a:r>
              <a:rPr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openai.ChatCompletion.create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    model="gpt-4",</a:t>
            </a:r>
            <a:b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    messages=[{"role": "user",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"content": prompt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}]</a:t>
            </a:r>
            <a:b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sz="2000" dirty="0">
                <a:latin typeface="Consolas" panose="020B0609020204030204" pitchFamily="49" charset="0"/>
                <a:cs typeface="Consolas" panose="020B0609020204030204" pitchFamily="49" charset="0"/>
              </a:rPr>
              <a:t>label = response['choices'][0]['message']['content']</a:t>
            </a:r>
            <a:b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8. Example 3: </a:t>
            </a:r>
            <a:br>
              <a:rPr lang="en-US" dirty="0"/>
            </a:br>
            <a:r>
              <a:rPr dirty="0"/>
              <a:t>Question Answering Over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1. </a:t>
            </a:r>
            <a:r>
              <a:rPr dirty="0">
                <a:highlight>
                  <a:srgbClr val="FFFF00"/>
                </a:highlight>
              </a:rPr>
              <a:t>Ask:</a:t>
            </a:r>
            <a:r>
              <a:rPr dirty="0"/>
              <a:t> 'Which department has the highest avg salary?’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2. </a:t>
            </a:r>
            <a:r>
              <a:rPr dirty="0">
                <a:highlight>
                  <a:srgbClr val="FFFF00"/>
                </a:highlight>
              </a:rPr>
              <a:t>LLM generates SQL </a:t>
            </a:r>
            <a:r>
              <a:rPr dirty="0"/>
              <a:t>and explanation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3. </a:t>
            </a:r>
            <a:r>
              <a:rPr dirty="0">
                <a:highlight>
                  <a:srgbClr val="FFFF00"/>
                </a:highlight>
              </a:rPr>
              <a:t>Python executes </a:t>
            </a:r>
            <a:r>
              <a:rPr lang="en-US" dirty="0">
                <a:highlight>
                  <a:srgbClr val="FFFF00"/>
                </a:highlight>
              </a:rPr>
              <a:t>generated </a:t>
            </a:r>
            <a:r>
              <a:rPr dirty="0">
                <a:highlight>
                  <a:srgbClr val="FFFF00"/>
                </a:highlight>
              </a:rPr>
              <a:t>SQL </a:t>
            </a:r>
            <a:r>
              <a:rPr dirty="0"/>
              <a:t>and returns result to user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Prompt Engineering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Provide table names and sample rows</a:t>
            </a:r>
          </a:p>
          <a:p>
            <a:r>
              <a:rPr dirty="0"/>
              <a:t>Specify the task clearly: 'Write SQL to ...'</a:t>
            </a:r>
          </a:p>
          <a:p>
            <a:r>
              <a:rPr dirty="0"/>
              <a:t>Use system prompts for format control</a:t>
            </a:r>
          </a:p>
          <a:p>
            <a:r>
              <a:rPr dirty="0"/>
              <a:t>Limit query scope for security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Validate SQL syntax before execution</a:t>
            </a:r>
          </a:p>
          <a:p>
            <a:r>
              <a:rPr dirty="0"/>
              <a:t>Avoid direct user inputs in SQL execution</a:t>
            </a:r>
          </a:p>
          <a:p>
            <a:r>
              <a:rPr dirty="0"/>
              <a:t>Use views for safer query context</a:t>
            </a:r>
          </a:p>
          <a:p>
            <a:r>
              <a:rPr dirty="0"/>
              <a:t>Rate limit LLM API calls to control cost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11. Cost and Privacy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LLM API calls can be expensive at scale</a:t>
            </a:r>
          </a:p>
          <a:p>
            <a:r>
              <a:rPr dirty="0"/>
              <a:t>Cache common queries</a:t>
            </a:r>
          </a:p>
          <a:p>
            <a:r>
              <a:rPr dirty="0"/>
              <a:t>Avoid sending PII to LLMs</a:t>
            </a:r>
          </a:p>
          <a:p>
            <a:r>
              <a:rPr dirty="0"/>
              <a:t>Use anonymized data when possible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PII = Personally Identifiable Information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Deployment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Streamlit App for chat-to-MySQL UI</a:t>
            </a:r>
          </a:p>
          <a:p>
            <a:r>
              <a:t>Command-line assistant</a:t>
            </a:r>
          </a:p>
          <a:p>
            <a:r>
              <a:t>Web dashboard with analytics</a:t>
            </a:r>
          </a:p>
          <a:p>
            <a:r>
              <a:t>Integration with BI tools (Tableau, Power BI)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What is MySQL?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Relational database management system</a:t>
            </a:r>
          </a:p>
          <a:p>
            <a:r>
              <a:t>Widely used for structured data storage</a:t>
            </a:r>
          </a:p>
          <a:p>
            <a:r>
              <a:t>SQL = Structured Query Language</a:t>
            </a:r>
          </a:p>
          <a:p>
            <a:r>
              <a:t>Used in OLTP and OLAP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Monitoring &amp;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Log each prompt and generated SQL</a:t>
            </a:r>
          </a:p>
          <a:p>
            <a:r>
              <a:t>Track execution time and failures</a:t>
            </a:r>
          </a:p>
          <a:p>
            <a:r>
              <a:t>Alert on SQL anomalies</a:t>
            </a:r>
          </a:p>
          <a:p>
            <a:r>
              <a:t>Store LLM responses for review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14. Mini Project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Build a tool that:</a:t>
            </a:r>
          </a:p>
          <a:p>
            <a:r>
              <a:t>- Accepts NL query</a:t>
            </a:r>
          </a:p>
          <a:p>
            <a:r>
              <a:t>- Converts to SQL using LLM</a:t>
            </a:r>
          </a:p>
          <a:p>
            <a:r>
              <a:t>- Runs query on MySQL</a:t>
            </a:r>
          </a:p>
          <a:p>
            <a:r>
              <a:t>- Returns result to user</a:t>
            </a:r>
          </a:p>
          <a:p>
            <a:r>
              <a:t>- Optional: Streamlit UI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15.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MySQL + LLM enables intelligent querying</a:t>
            </a:r>
          </a:p>
          <a:p>
            <a:r>
              <a:t>LLMs can classify, summarize, and translate to SQL</a:t>
            </a:r>
          </a:p>
          <a:p>
            <a:r>
              <a:t>Security and validation are key</a:t>
            </a:r>
          </a:p>
          <a:p>
            <a:r>
              <a:t>Practical, real-world use in data warehousing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16. Q&amp;A /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What use cases do you imagine for your warehouse?</a:t>
            </a:r>
          </a:p>
          <a:p>
            <a:r>
              <a:t>What are the risks and limitations of using LLMs?</a:t>
            </a:r>
          </a:p>
          <a:p>
            <a:r>
              <a:t>How can you make LLMs more reliable in SQL tasks?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What is an LLM?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LLM = Large Language Model</a:t>
            </a:r>
          </a:p>
          <a:p>
            <a:r>
              <a:rPr dirty="0"/>
              <a:t>Understands and generates human language</a:t>
            </a:r>
          </a:p>
          <a:p>
            <a:r>
              <a:rPr dirty="0"/>
              <a:t>Trained on massive datasets</a:t>
            </a:r>
          </a:p>
          <a:p>
            <a:r>
              <a:rPr lang="en-US" dirty="0"/>
              <a:t>LLM</a:t>
            </a:r>
          </a:p>
          <a:p>
            <a:pPr lvl="1"/>
            <a:r>
              <a:rPr dirty="0"/>
              <a:t>Can answer questions</a:t>
            </a:r>
            <a:endParaRPr lang="en-US" dirty="0"/>
          </a:p>
          <a:p>
            <a:pPr lvl="1"/>
            <a:r>
              <a:rPr dirty="0"/>
              <a:t>generate SQL</a:t>
            </a:r>
            <a:r>
              <a:rPr lang="en-US" dirty="0"/>
              <a:t> (English -&gt; SQL)</a:t>
            </a:r>
          </a:p>
          <a:p>
            <a:pPr lvl="1"/>
            <a:r>
              <a:rPr lang="en-US" dirty="0"/>
              <a:t>Explain SQL (SQL -&gt; English)</a:t>
            </a:r>
            <a:r>
              <a:rPr dirty="0"/>
              <a:t> 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dirty="0"/>
              <a:t>ummarize text, and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Why Integrate LLMs with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Enable natural language queries over databases</a:t>
            </a:r>
            <a:endParaRPr lang="en-US" dirty="0"/>
          </a:p>
          <a:p>
            <a:pPr lvl="1"/>
            <a:r>
              <a:rPr lang="en-US" dirty="0"/>
              <a:t>English </a:t>
            </a:r>
            <a:r>
              <a:rPr lang="en-US" dirty="0">
                <a:sym typeface="Wingdings" pitchFamily="2" charset="2"/>
              </a:rPr>
              <a:t> SQL</a:t>
            </a:r>
            <a:endParaRPr dirty="0"/>
          </a:p>
          <a:p>
            <a:r>
              <a:rPr dirty="0"/>
              <a:t>Summarize or classify text stored in tables</a:t>
            </a:r>
          </a:p>
          <a:p>
            <a:r>
              <a:rPr dirty="0"/>
              <a:t>Reduce manual SQL writing</a:t>
            </a:r>
          </a:p>
          <a:p>
            <a:r>
              <a:rPr dirty="0"/>
              <a:t>Provide AI insights on structured and unstructured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63BB-D64A-5E45-8121-0EB345EE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&amp; LLM Integration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E6169-ED82-91B4-3AA7-247062F838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1543"/>
            <a:ext cx="8229600" cy="390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Sample Schema (Employees 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highlight>
                  <a:srgbClr val="FFFF00"/>
                </a:highlight>
              </a:rPr>
              <a:t>Table</a:t>
            </a:r>
            <a:r>
              <a:rPr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employees(</a:t>
            </a:r>
            <a:r>
              <a:rPr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, name, </a:t>
            </a:r>
            <a:r>
              <a:rPr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, salary)</a:t>
            </a:r>
          </a:p>
          <a:p>
            <a:r>
              <a:rPr dirty="0">
                <a:highlight>
                  <a:srgbClr val="FFFF00"/>
                </a:highlight>
              </a:rPr>
              <a:t>Table</a:t>
            </a:r>
            <a:r>
              <a:rPr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departments(</a:t>
            </a:r>
            <a:r>
              <a:rPr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sz="2400" dirty="0">
                <a:latin typeface="Consolas" panose="020B0609020204030204" pitchFamily="49" charset="0"/>
                <a:cs typeface="Consolas" panose="020B0609020204030204" pitchFamily="49" charset="0"/>
              </a:rPr>
              <a:t>, name)</a:t>
            </a:r>
          </a:p>
          <a:p>
            <a:r>
              <a:rPr dirty="0">
                <a:highlight>
                  <a:srgbClr val="FFFF00"/>
                </a:highlight>
              </a:rPr>
              <a:t>Table</a:t>
            </a:r>
            <a:r>
              <a:rPr dirty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sz="2000" dirty="0">
                <a:latin typeface="Consolas" panose="020B0609020204030204" pitchFamily="49" charset="0"/>
                <a:cs typeface="Consolas" panose="020B0609020204030204" pitchFamily="49" charset="0"/>
              </a:rPr>
              <a:t>tickets(</a:t>
            </a:r>
            <a:r>
              <a:rPr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ticket_id</a:t>
            </a:r>
            <a:r>
              <a:rPr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customer_id</a:t>
            </a:r>
            <a:r>
              <a:rPr sz="2000" dirty="0">
                <a:latin typeface="Consolas" panose="020B0609020204030204" pitchFamily="49" charset="0"/>
                <a:cs typeface="Consolas" panose="020B0609020204030204" pitchFamily="49" charset="0"/>
              </a:rPr>
              <a:t>, message, status)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5. Architecture for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>
                <a:highlight>
                  <a:srgbClr val="FFFF00"/>
                </a:highlight>
              </a:rPr>
              <a:t>1. </a:t>
            </a:r>
            <a:r>
              <a:rPr dirty="0">
                <a:highlight>
                  <a:srgbClr val="FFFF00"/>
                </a:highlight>
              </a:rPr>
              <a:t>User</a:t>
            </a:r>
            <a:r>
              <a:rPr dirty="0"/>
              <a:t> → </a:t>
            </a:r>
            <a:r>
              <a:rPr lang="en-US" dirty="0"/>
              <a:t>2. </a:t>
            </a:r>
            <a:r>
              <a:rPr dirty="0">
                <a:highlight>
                  <a:srgbClr val="00FF00"/>
                </a:highlight>
              </a:rPr>
              <a:t>Python App</a:t>
            </a:r>
            <a:r>
              <a:rPr dirty="0"/>
              <a:t> → </a:t>
            </a:r>
            <a:r>
              <a:rPr lang="en-US" dirty="0"/>
              <a:t>3. </a:t>
            </a:r>
            <a:r>
              <a:rPr dirty="0">
                <a:highlight>
                  <a:srgbClr val="00FFFF"/>
                </a:highlight>
              </a:rPr>
              <a:t>LLM (OpenAI API) </a:t>
            </a:r>
            <a:r>
              <a:rPr dirty="0"/>
              <a:t>→ </a:t>
            </a:r>
            <a:r>
              <a:rPr lang="en-US" dirty="0"/>
              <a:t>4. </a:t>
            </a:r>
            <a:r>
              <a:rPr dirty="0">
                <a:highlight>
                  <a:srgbClr val="C0C0C0"/>
                </a:highlight>
              </a:rPr>
              <a:t>SQL Execution </a:t>
            </a:r>
            <a:r>
              <a:rPr dirty="0"/>
              <a:t>→ </a:t>
            </a:r>
            <a:r>
              <a:rPr lang="en-US" dirty="0"/>
              <a:t>5. </a:t>
            </a:r>
            <a:r>
              <a:rPr dirty="0">
                <a:highlight>
                  <a:srgbClr val="FF00FF"/>
                </a:highlight>
              </a:rPr>
              <a:t>Result</a:t>
            </a:r>
          </a:p>
          <a:p>
            <a:r>
              <a:rPr dirty="0"/>
              <a:t>LLM generates SQL or analyzes text</a:t>
            </a:r>
            <a:endParaRPr lang="en-US" dirty="0"/>
          </a:p>
          <a:p>
            <a:pPr lvl="1"/>
            <a:r>
              <a:rPr lang="en-US" dirty="0"/>
              <a:t>English </a:t>
            </a:r>
            <a:r>
              <a:rPr lang="en-US" dirty="0">
                <a:sym typeface="Wingdings" pitchFamily="2" charset="2"/>
              </a:rPr>
              <a:t> SQL  Result</a:t>
            </a:r>
          </a:p>
          <a:p>
            <a:pPr lvl="1"/>
            <a:r>
              <a:rPr lang="en-US" dirty="0">
                <a:sym typeface="Wingdings" pitchFamily="2" charset="2"/>
              </a:rPr>
              <a:t>English  Result</a:t>
            </a:r>
            <a:endParaRPr dirty="0"/>
          </a:p>
          <a:p>
            <a:r>
              <a:rPr dirty="0"/>
              <a:t>Python connects to MySQL to execute queries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6. Example 1: </a:t>
            </a:r>
            <a:br>
              <a:rPr lang="en-US" dirty="0"/>
            </a:br>
            <a:r>
              <a:rPr dirty="0"/>
              <a:t>NL </a:t>
            </a:r>
            <a:r>
              <a:rPr lang="en-US" dirty="0"/>
              <a:t>(natural language) </a:t>
            </a:r>
            <a:r>
              <a:rPr dirty="0"/>
              <a:t>to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User: </a:t>
            </a:r>
            <a:r>
              <a:rPr dirty="0">
                <a:highlight>
                  <a:srgbClr val="FFFF00"/>
                </a:highlight>
              </a:rPr>
              <a:t>'Show average salary by department</a:t>
            </a:r>
            <a:r>
              <a:rPr dirty="0"/>
              <a:t>'</a:t>
            </a:r>
          </a:p>
          <a:p>
            <a:r>
              <a:rPr dirty="0"/>
              <a:t>LLM: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AVG(salary)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avg_salary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 employees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8A8BC-7C7E-5524-A054-BD444A5C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DA39-2A93-6A44-6D35-0A5236D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6. Example </a:t>
            </a:r>
            <a:r>
              <a:rPr lang="en-US" dirty="0"/>
              <a:t>2</a:t>
            </a:r>
            <a:r>
              <a:rPr dirty="0"/>
              <a:t>: </a:t>
            </a:r>
            <a:br>
              <a:rPr lang="en-US" dirty="0"/>
            </a:br>
            <a:r>
              <a:rPr dirty="0"/>
              <a:t>NL </a:t>
            </a:r>
            <a:r>
              <a:rPr lang="en-US" dirty="0"/>
              <a:t>(natural language) </a:t>
            </a:r>
            <a:r>
              <a:rPr dirty="0"/>
              <a:t>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E8E0-EB67-9025-8BAC-30EDEE3B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16930" cy="4525963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User: </a:t>
            </a:r>
            <a:r>
              <a:rPr dirty="0">
                <a:highlight>
                  <a:srgbClr val="FFFF00"/>
                </a:highlight>
              </a:rPr>
              <a:t>'Show average salary by department</a:t>
            </a:r>
            <a:r>
              <a:rPr lang="en-US" dirty="0">
                <a:highlight>
                  <a:srgbClr val="FFFF00"/>
                </a:highlight>
              </a:rPr>
              <a:t> name</a:t>
            </a:r>
            <a:r>
              <a:rPr dirty="0"/>
              <a:t>'</a:t>
            </a:r>
          </a:p>
          <a:p>
            <a:r>
              <a:rPr dirty="0"/>
              <a:t>LLM: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</a:t>
            </a:r>
            <a:r>
              <a:rPr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AVG(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e.</a:t>
            </a:r>
            <a:r>
              <a:rPr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avg_salary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 employees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e,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departments d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WHERE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e.dept_id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d.dept_id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</a:t>
            </a:r>
            <a:r>
              <a:rPr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071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1099</Words>
  <Application>Microsoft Macintosh PowerPoint</Application>
  <PresentationFormat>On-screen Show (4:3)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Office Theme</vt:lpstr>
      <vt:lpstr>Integrating MySQL with LLMs  (Examples using OpenAI)</vt:lpstr>
      <vt:lpstr>1. What is MySQL?</vt:lpstr>
      <vt:lpstr>2. What is an LLM?</vt:lpstr>
      <vt:lpstr>3. Why Integrate LLMs with SQL?</vt:lpstr>
      <vt:lpstr>SQL &amp; LLM Integration</vt:lpstr>
      <vt:lpstr>4. Sample Schema (Employees DB)</vt:lpstr>
      <vt:lpstr>5. Architecture for Integration</vt:lpstr>
      <vt:lpstr>6. Example 1:  NL (natural language) to SQL</vt:lpstr>
      <vt:lpstr>6. Example 2:  NL (natural language) to SQL</vt:lpstr>
      <vt:lpstr>Python Code: Prompting LLM for SQL</vt:lpstr>
      <vt:lpstr>Python Code: Prompting LLM for SQL:  OpenAI Generated SQL</vt:lpstr>
      <vt:lpstr>Python Code:  Execute SQL on MySQL</vt:lpstr>
      <vt:lpstr>7. Example 2: Classify Support Tickets</vt:lpstr>
      <vt:lpstr>Python: Classify Ticket Message</vt:lpstr>
      <vt:lpstr>8. Example 3:  Question Answering Over SQL</vt:lpstr>
      <vt:lpstr>9. Prompt Engineering Tips</vt:lpstr>
      <vt:lpstr>10. Best Practices</vt:lpstr>
      <vt:lpstr>11. Cost and Privacy Considerations</vt:lpstr>
      <vt:lpstr>12. Deployment Options</vt:lpstr>
      <vt:lpstr>13. Monitoring &amp; Logging</vt:lpstr>
      <vt:lpstr>14. Mini Project Prompt</vt:lpstr>
      <vt:lpstr>15. Summary</vt:lpstr>
      <vt:lpstr>16. Q&amp;A /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Mahmoud Parsian</cp:lastModifiedBy>
  <cp:revision>18</cp:revision>
  <dcterms:created xsi:type="dcterms:W3CDTF">2013-01-27T09:14:16Z</dcterms:created>
  <dcterms:modified xsi:type="dcterms:W3CDTF">2025-08-13T06:31:36Z</dcterms:modified>
  <cp:category/>
</cp:coreProperties>
</file>