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B20C-D1AB-FF93-5F36-0250D6923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A4D7D-5087-E920-21F6-29356D20E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FB372-030B-DF56-8ECA-EB1EAB4E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7953E-6383-6654-1588-F4DCA87C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CDD4-AD2E-062B-B385-A64B79A6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2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0AC2-CE42-269E-E26D-301530BE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6BAAF-9A1E-66BD-9B62-8444EBE8A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02743-1381-38C5-58EF-0281FF5D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C4C8-A10F-790D-59CF-1E9A04EC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8B705-0757-D220-1282-7E593C2A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4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2C225-F1E7-7552-9CA4-A918B0805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DE9ED-C68E-A639-3D9E-025DCB304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3DF2-FEC8-09BC-DDF9-AC7A33F8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B94D-14C4-D9E4-A697-D66D7EFC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B5627-B697-1685-B0F6-7361B088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7220-218C-66F4-599A-36A0610E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B2D5-2C49-798F-45B7-196744DB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582F8-005C-5B00-4309-8921CB06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E8F3-E13D-A7CF-3A74-230A33BC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E6C8F-13F9-F6D1-3832-F2087C45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1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F882-E28C-41B9-CB16-767AD6A1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F7D57-A295-2057-8AAC-6774EF3F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5767B-AE7D-15A4-03ED-25AFABCE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C33B1-400C-52FB-7B2C-AABDC60F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DF5CD-934E-50F6-CB23-9F068BEC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6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59CC-3E29-386A-CEE8-072B0AEA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603BB-5E62-8848-3D5E-E0BC49D99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7B05A-9562-1A07-2DE7-45424860D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537F7-6FD2-2FDD-82BC-755205D9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93A70-5605-DEB9-6C2C-EB6DD442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39364-5E25-44AD-D5E5-DCE15BF0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356C-34DF-32A5-D29D-50CBCFD3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DE423-CA9D-75E6-9813-AA39D4AD0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0AC15-E8CD-1B99-0F3B-7A3EF6719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39EEA-4F06-CA30-5596-12C3CA7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864F7-29CB-D5D2-D49A-32583DBC0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8D629-49A9-EF89-D93B-0706269E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3B941-A448-2D01-0822-E6BDC945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F99D6-5B8B-A5DA-6FAA-F9E8E9A1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4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A007-CD3E-79EA-0B15-27739AF7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DCE14-04DB-B970-400A-D6F25F2D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3DE15-4961-5426-9A76-C8ACF5E9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3909B-F9B1-D2BA-B311-01490E14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134D9-9820-0F9E-C3CA-5060D6DD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E1DF6-5941-2702-FAD3-301FBAD1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2EC71-099B-E573-4A20-1855EDD2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8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C05F-2BDA-7680-0A16-49744888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6545-E5CD-1177-400D-0D44B0779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06A22-6BA9-4B02-3DF6-109442D15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7234-61C8-5397-F5C5-37F68212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1681A-8B5C-168A-8DF7-90514E66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C6183-40C3-D795-4D72-A78459E1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BC63-C72B-9A9F-F6FB-5BA6A72E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0104-4156-8E07-89F8-03F7DCEA5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6A840-B7E6-D033-2879-7DDFD5B6C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D01BB-25D6-305B-8904-724D6A05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681B-A364-C124-D2B8-D615423B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E1165-3EFD-0E83-5566-24585E5C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8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329C9-58D8-1CE7-89A8-C5DF42A96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15B77-BAB9-320B-A575-AB922FEC1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C5B16-439A-4960-CE1B-3B9820DF5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E15B9C-CC83-DA49-9A0D-72FCFF3E447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7607B-4CB2-732C-6307-A2B61F3BF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CA59C-22D4-160A-262F-73AF28C5E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9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9FFD-63AF-00A4-B4E4-5495B432D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58"/>
            <a:ext cx="9144000" cy="3785191"/>
          </a:xfrm>
        </p:spPr>
        <p:txBody>
          <a:bodyPr>
            <a:noAutofit/>
          </a:bodyPr>
          <a:lstStyle/>
          <a:p>
            <a: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Introduction </a:t>
            </a:r>
            <a:b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Data Warehousing </a:t>
            </a:r>
            <a:b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r>
              <a:rPr lang="en-US" sz="24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Business Intelligence</a:t>
            </a:r>
            <a:b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b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Unlocking the Power of Your Data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5290B-38C1-AE5A-C8E0-18EBDA243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5777" y="4571999"/>
            <a:ext cx="9144000" cy="13366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Mahmoud Parsian</a:t>
            </a:r>
          </a:p>
          <a:p>
            <a:r>
              <a:rPr lang="en-US" sz="16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6634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0112-BB57-151C-DC5A-C1163BD7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ETL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8E92-0CFD-E990-9016-B33DBD053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Extract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Extract data from source systems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Transform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Clean, standardize, and integrate data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Load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Load the transformed data into the data warehouse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8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AE45EB-C3CF-08A2-A7F6-1FC9F049F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Freeform: Shape 7178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D2B8E-A833-B2B2-BF2C-FA587CCF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ETL Process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81" name="Freeform: Shape 7180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2" name="Picture 4" descr="Build an ETL Data Pipeline using Python ...">
            <a:extLst>
              <a:ext uri="{FF2B5EF4-FFF2-40B4-BE49-F238E27FC236}">
                <a16:creationId xmlns:a16="http://schemas.microsoft.com/office/drawing/2014/main" id="{6EF69C1C-5BE9-B703-9FCA-BE456B0230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9162" y="1507524"/>
            <a:ext cx="9277394" cy="454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214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07440B-790E-577F-95CE-003FA247E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FA3AA8AF-B555-78DF-14C2-CE5B07550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Freeform: Shape 7178">
            <a:extLst>
              <a:ext uri="{FF2B5EF4-FFF2-40B4-BE49-F238E27FC236}">
                <a16:creationId xmlns:a16="http://schemas.microsoft.com/office/drawing/2014/main" id="{191F43CD-CEB4-1DE5-E8F9-5C05583C0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029D3-BAFC-2FF6-17F6-A78CC57F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ETL Process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81" name="Freeform: Shape 7180">
            <a:extLst>
              <a:ext uri="{FF2B5EF4-FFF2-40B4-BE49-F238E27FC236}">
                <a16:creationId xmlns:a16="http://schemas.microsoft.com/office/drawing/2014/main" id="{C60F9F2D-291A-D34B-E320-301F930B4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266" name="Picture 2" descr="What is ETL? (Extract Transform Load) | Informatica UK">
            <a:extLst>
              <a:ext uri="{FF2B5EF4-FFF2-40B4-BE49-F238E27FC236}">
                <a16:creationId xmlns:a16="http://schemas.microsoft.com/office/drawing/2014/main" id="{4F6D6561-08EE-BA8F-7C8D-F78EBC0BAC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470" y="1520456"/>
            <a:ext cx="7325980" cy="430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7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47FD-2DEB-1EE3-AD4E-77430253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25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Business Intelligence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D48A-6435-2A49-987F-DC948E857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378"/>
            <a:ext cx="10515600" cy="4943585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Definition: A set of tools and processes used to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collect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integrate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analyze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present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business information.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i="0" u="sng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Key Components:</a:t>
            </a:r>
            <a:br>
              <a:rPr lang="en-US" sz="3200" dirty="0"/>
            </a:b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1.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Warehouse</a:t>
            </a:r>
            <a:br>
              <a:rPr lang="en-US" sz="3200" dirty="0"/>
            </a:b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2.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Reporting Tools</a:t>
            </a:r>
            <a:br>
              <a:rPr lang="en-US" sz="3200" dirty="0"/>
            </a:b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3.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Online Analytical Processing (OLAP)</a:t>
            </a:r>
            <a:br>
              <a:rPr lang="en-US" sz="3200" dirty="0"/>
            </a:b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4.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Mining</a:t>
            </a:r>
            <a:br>
              <a:rPr lang="en-US" sz="3200" dirty="0"/>
            </a:b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4.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Visualization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42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9E4E6-3824-AE66-FEAF-23F70F018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03E5-BC67-CCD9-124D-A8C72861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25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Business Intelligence</a:t>
            </a:r>
            <a:endParaRPr lang="en-US" dirty="0"/>
          </a:p>
        </p:txBody>
      </p:sp>
      <p:pic>
        <p:nvPicPr>
          <p:cNvPr id="8194" name="Picture 2" descr="Why Learning Business Intelligence is Crucial for Your Future Success">
            <a:extLst>
              <a:ext uri="{FF2B5EF4-FFF2-40B4-BE49-F238E27FC236}">
                <a16:creationId xmlns:a16="http://schemas.microsoft.com/office/drawing/2014/main" id="{EF04701B-11A4-5D56-E6A0-87AB5A3B8D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93" y="1124465"/>
            <a:ext cx="6141307" cy="479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75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4E7E-FCAD-36F2-5F62-C5597CEE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884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Benefits of Business Intelligence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2433-2030-87E3-1C09-E5F32C2F7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Improved Decision Making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Enhanced Operational Efficiency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Increased Revenue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Reduced Costs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Competitive Advantage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8699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F2B4B-2983-F3BB-5126-89E34DA7D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2C9F-2D48-A30C-04BC-B90CF0BB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884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Business Intelligence</a:t>
            </a:r>
            <a:b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Tools and Techniques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24E8-30BB-E719-2F09-8A709F0AB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4"/>
            <a:ext cx="10515600" cy="47522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Reporting Tools: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Create static reports and dashboards</a:t>
            </a:r>
            <a:br>
              <a:rPr lang="en-US" sz="3200" dirty="0"/>
            </a:br>
            <a:endParaRPr lang="en-US" sz="3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2. OLAP Tools: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   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Analyze data from multiple dimensions</a:t>
            </a:r>
          </a:p>
          <a:p>
            <a:pPr marL="457200" indent="-457200">
              <a:buAutoNum type="arabicPeriod"/>
            </a:pPr>
            <a:endParaRPr lang="en-US" sz="3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3. Data Mining Tools: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Discover patterns and trends in data</a:t>
            </a:r>
          </a:p>
          <a:p>
            <a:pPr marL="457200" indent="-457200">
              <a:buAutoNum type="arabicPeriod"/>
            </a:pPr>
            <a:endParaRPr lang="en-US" sz="3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4. Data Visualization Tools: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Create interactive visualizations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89350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446A-5905-FDEB-8206-CC177D275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10CC-DDEE-3112-6CD4-80094195C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884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Business Intelligence</a:t>
            </a:r>
            <a:b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Tools and Techniques</a:t>
            </a:r>
            <a:endParaRPr lang="en-US" sz="3600" dirty="0"/>
          </a:p>
        </p:txBody>
      </p:sp>
      <p:pic>
        <p:nvPicPr>
          <p:cNvPr id="9218" name="Picture 2" descr="What are the Business Intelligence Techniques: a quick overview">
            <a:extLst>
              <a:ext uri="{FF2B5EF4-FFF2-40B4-BE49-F238E27FC236}">
                <a16:creationId xmlns:a16="http://schemas.microsoft.com/office/drawing/2014/main" id="{51663026-C270-2884-DC67-6F978E9F4C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14" y="1527175"/>
            <a:ext cx="7105135" cy="45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929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E9E5-9249-1979-6F93-53286851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089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Challenges and Considerations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EB134-8864-EA96-EA48-175665F28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67"/>
            <a:ext cx="10515600" cy="4815996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Data Quality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Ensure data accuracy and consistency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Data Integration Complexity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Combine data from various sources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Optimize query performance for large datasets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Security and Privacy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Protect sensitive data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5. </a:t>
            </a: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Cost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Invest in hardware, software, and personnel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48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6B9D-1187-18FA-2BDB-038CB989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Future Trends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AF755-72A3-273F-2747-EA4D3FFF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Cloud-Based BI</a:t>
            </a:r>
            <a:endParaRPr lang="en-US" sz="3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Artificial Intelligence and Machine Learning</a:t>
            </a:r>
          </a:p>
          <a:p>
            <a:pPr marL="514350" indent="-514350">
              <a:buAutoNum type="arabicPeriod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Real-Time Analytics</a:t>
            </a:r>
          </a:p>
          <a:p>
            <a:pPr marL="514350" indent="-514350">
              <a:buAutoNum type="arabicPeriod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Governance</a:t>
            </a:r>
          </a:p>
          <a:p>
            <a:pPr marL="514350" indent="-514350">
              <a:buAutoNum type="arabicPeriod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Ethics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8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EC7D-84D2-76C4-9134-F02DFBDB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78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EEEA7-5568-7939-2E41-25E102AC5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498"/>
            <a:ext cx="10515600" cy="477346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What is Data Warehousing?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Why Data Warehousing?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 Components of a Data Warehouse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ETL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Business Intelligence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Benefits of BI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 Tools and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Challenges and Considerations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Future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82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36B5-B42A-36FF-54C7-04302BD5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store a petabyte of </a:t>
            </a:r>
            <a:br>
              <a:rPr lang="en-US" dirty="0"/>
            </a:br>
            <a:r>
              <a:rPr lang="en-US" dirty="0"/>
              <a:t>data for business intelligence?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2F0A-ACD5-A3AF-2BDE-072C497F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>
                <a:solidFill>
                  <a:srgbClr val="7030A0"/>
                </a:solidFill>
              </a:rPr>
              <a:t>a Data Warehouse, </a:t>
            </a:r>
          </a:p>
          <a:p>
            <a:pPr marL="0" indent="0">
              <a:buNone/>
            </a:pPr>
            <a:r>
              <a:rPr lang="en-US" sz="6600" b="1" dirty="0">
                <a:solidFill>
                  <a:srgbClr val="7030A0"/>
                </a:solidFill>
              </a:rPr>
              <a:t>that’s where. </a:t>
            </a:r>
          </a:p>
        </p:txBody>
      </p:sp>
    </p:spTree>
    <p:extLst>
      <p:ext uri="{BB962C8B-B14F-4D97-AF65-F5344CB8AC3E}">
        <p14:creationId xmlns:p14="http://schemas.microsoft.com/office/powerpoint/2010/main" val="259751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B22C-0B00-FAA9-F8B2-4C502183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77"/>
            <a:ext cx="10515600" cy="1158949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What is Data Warehousing?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598F-9299-DB23-9F68-4EA0EF64C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642"/>
            <a:ext cx="10515600" cy="49223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centralized repository of integrated, subject-oriented, historical data used to support decision-making processes.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u="sng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Key Characteristics:</a:t>
            </a: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Subject-oriented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Focuses on specific business areas (e.g., sales, finance, marketing)</a:t>
            </a: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Integrated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Data from various sources is integrated into a consistent format</a:t>
            </a: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Time-variant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Historical data is stored for analysis over time</a:t>
            </a: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Non-volatile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Data is not updated frequently, ensuring data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8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E486-00B8-39D2-0081-BE1B3445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Warehousing</a:t>
            </a:r>
          </a:p>
        </p:txBody>
      </p:sp>
      <p:pic>
        <p:nvPicPr>
          <p:cNvPr id="2050" name="Picture 2" descr="Data Warehousing - Defintion, Guide, Pros, Cons">
            <a:extLst>
              <a:ext uri="{FF2B5EF4-FFF2-40B4-BE49-F238E27FC236}">
                <a16:creationId xmlns:a16="http://schemas.microsoft.com/office/drawing/2014/main" id="{F5C19424-55DD-57F5-B7B8-CCB2652FF6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37" y="1825625"/>
            <a:ext cx="88293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01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0985-3397-095C-6483-3AAC1C18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Warehousing</a:t>
            </a:r>
          </a:p>
        </p:txBody>
      </p:sp>
      <p:pic>
        <p:nvPicPr>
          <p:cNvPr id="4098" name="Picture 2" descr="What Is A Traditional Data Warehouse? Examples &amp; Challenges | Estuary">
            <a:extLst>
              <a:ext uri="{FF2B5EF4-FFF2-40B4-BE49-F238E27FC236}">
                <a16:creationId xmlns:a16="http://schemas.microsoft.com/office/drawing/2014/main" id="{8A29BBCD-5AAC-02CD-F9DE-45EEB4D64D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39" y="1825625"/>
            <a:ext cx="1015312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93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2C59-E812-0AF7-B8A2-F3BC4D69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047"/>
          </a:xfrm>
        </p:spPr>
        <p:txBody>
          <a:bodyPr/>
          <a:lstStyle/>
          <a:p>
            <a:r>
              <a:rPr lang="en-US" dirty="0"/>
              <a:t>Why Data Warehousing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359C-E13D-C2E1-BE14-AB005427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744"/>
            <a:ext cx="10515600" cy="4954219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Improved Decision Making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Access to accurate and timely information</a:t>
            </a:r>
          </a:p>
          <a:p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Ability to analyze historical trends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Support for strategic planning and forecasting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Enhanced Operational Efficiency: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Identify inefficiencies and bottlenecks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Optimize business processes</a:t>
            </a:r>
          </a:p>
          <a:p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Improve customer satisfaction</a:t>
            </a:r>
          </a:p>
          <a:p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Competitive Advantage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Gain insights into market trends and customer behavior</a:t>
            </a:r>
          </a:p>
          <a:p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Make data-driven decisions faster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Innovate and differentiate from competitors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FA7C-7B58-093D-9913-6CC8EE29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Top-10 Benefits of Data Warehousing</a:t>
            </a:r>
          </a:p>
        </p:txBody>
      </p:sp>
      <p:pic>
        <p:nvPicPr>
          <p:cNvPr id="5122" name="Picture 2" descr="Know The Advantages And Disadvantages Of Data Warehousing">
            <a:extLst>
              <a:ext uri="{FF2B5EF4-FFF2-40B4-BE49-F238E27FC236}">
                <a16:creationId xmlns:a16="http://schemas.microsoft.com/office/drawing/2014/main" id="{91B49B9D-AE72-9D4C-ACBD-C47DEF5728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8799"/>
            <a:ext cx="8775357" cy="472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96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62D4-90B9-6702-FEF2-9038DEB3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987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 Components of a Data Warehouse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8FCD-E714-424E-654E-A8BEA1CED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112"/>
            <a:ext cx="10515600" cy="4964851"/>
          </a:xfrm>
        </p:spPr>
        <p:txBody>
          <a:bodyPr/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Data Source Systems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Operational systems (e.g., ERP, CRM, databases)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ETL Process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Extract, Transform, Load process to integrate data from various sources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Data Warehouse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The central repository for integrated data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Metadata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Information about the data (e.g., data definitions, relationships)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Business Intelligence Tools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Tools for analyzing and visualizing data (e.g., Power BI, Tableau)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8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37C44-9DAC-E971-E14A-530E41CFF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4184-5D2F-8A27-6569-CDA815BF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987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 Components of a Data Warehouse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3C162-456D-DDE8-B3EC-AAA8E6EE0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9621"/>
            <a:ext cx="10515600" cy="421258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Source Systems: Operational systems (e.g., ERP, CRM, databases)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ETL Process: Extract, Transform, Load process to integrate data from various sources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Warehouse: The central repository for integrated data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Metadata: Information about the data (e.g., data definitions, relationships)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Business Intelligence Tools: Tools for analyzing and visualizing data (e.g., Power BI, Tableau)</a:t>
            </a:r>
            <a:endParaRPr lang="en-US" dirty="0"/>
          </a:p>
        </p:txBody>
      </p:sp>
      <p:pic>
        <p:nvPicPr>
          <p:cNvPr id="6146" name="Picture 2" descr="Data Warehouse Design Guide: Architecture, Steps, Costs">
            <a:extLst>
              <a:ext uri="{FF2B5EF4-FFF2-40B4-BE49-F238E27FC236}">
                <a16:creationId xmlns:a16="http://schemas.microsoft.com/office/drawing/2014/main" id="{1154239E-ED39-56C0-A12A-0D114EFE7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212111"/>
            <a:ext cx="11657013" cy="5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5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628</Words>
  <Application>Microsoft Macintosh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Introduction  to  Data Warehousing  and  Business Intelligence  Unlocking the Power of Your Data</vt:lpstr>
      <vt:lpstr>Agenda</vt:lpstr>
      <vt:lpstr>What is Data Warehousing? </vt:lpstr>
      <vt:lpstr>Data Warehousing</vt:lpstr>
      <vt:lpstr>Data Warehousing</vt:lpstr>
      <vt:lpstr>Why Data Warehousing</vt:lpstr>
      <vt:lpstr>Top-10 Benefits of Data Warehousing</vt:lpstr>
      <vt:lpstr>Key Components of a Data Warehouse</vt:lpstr>
      <vt:lpstr>Key Components of a Data Warehouse</vt:lpstr>
      <vt:lpstr>ETL Process</vt:lpstr>
      <vt:lpstr>ETL Process</vt:lpstr>
      <vt:lpstr>ETL Process</vt:lpstr>
      <vt:lpstr>Business Intelligence</vt:lpstr>
      <vt:lpstr>Business Intelligence</vt:lpstr>
      <vt:lpstr>Benefits of Business Intelligence</vt:lpstr>
      <vt:lpstr>Business Intelligence Tools and Techniques</vt:lpstr>
      <vt:lpstr>Business Intelligence Tools and Techniques</vt:lpstr>
      <vt:lpstr>Challenges and Considerations</vt:lpstr>
      <vt:lpstr>Future Trends</vt:lpstr>
      <vt:lpstr>Where do you store a petabyte of  data for business intelligence?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Parsian, Mahmoud</dc:creator>
  <cp:lastModifiedBy>Parsian, Mahmoud</cp:lastModifiedBy>
  <cp:revision>3</cp:revision>
  <dcterms:created xsi:type="dcterms:W3CDTF">2024-11-26T07:56:53Z</dcterms:created>
  <dcterms:modified xsi:type="dcterms:W3CDTF">2024-11-26T08:51:32Z</dcterms:modified>
</cp:coreProperties>
</file>