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9"/>
  </p:notesMasterIdLst>
  <p:sldIdLst>
    <p:sldId id="256" r:id="rId2"/>
    <p:sldId id="324" r:id="rId3"/>
    <p:sldId id="328" r:id="rId4"/>
    <p:sldId id="330" r:id="rId5"/>
    <p:sldId id="331" r:id="rId6"/>
    <p:sldId id="329" r:id="rId7"/>
    <p:sldId id="261" r:id="rId8"/>
    <p:sldId id="262" r:id="rId9"/>
    <p:sldId id="263" r:id="rId10"/>
    <p:sldId id="332" r:id="rId11"/>
    <p:sldId id="334" r:id="rId12"/>
    <p:sldId id="266" r:id="rId13"/>
    <p:sldId id="267" r:id="rId14"/>
    <p:sldId id="268" r:id="rId15"/>
    <p:sldId id="269" r:id="rId16"/>
    <p:sldId id="270" r:id="rId17"/>
    <p:sldId id="314" r:id="rId18"/>
    <p:sldId id="273" r:id="rId19"/>
    <p:sldId id="315" r:id="rId20"/>
    <p:sldId id="316" r:id="rId21"/>
    <p:sldId id="276" r:id="rId22"/>
    <p:sldId id="277" r:id="rId23"/>
    <p:sldId id="278" r:id="rId24"/>
    <p:sldId id="279" r:id="rId25"/>
    <p:sldId id="280" r:id="rId26"/>
    <p:sldId id="283" r:id="rId27"/>
    <p:sldId id="302" r:id="rId28"/>
    <p:sldId id="303" r:id="rId29"/>
    <p:sldId id="304" r:id="rId30"/>
    <p:sldId id="325" r:id="rId31"/>
    <p:sldId id="326" r:id="rId32"/>
    <p:sldId id="327" r:id="rId33"/>
    <p:sldId id="288" r:id="rId34"/>
    <p:sldId id="289" r:id="rId35"/>
    <p:sldId id="291" r:id="rId36"/>
    <p:sldId id="333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558" autoAdjust="0"/>
    <p:restoredTop sz="96301" autoAdjust="0"/>
  </p:normalViewPr>
  <p:slideViewPr>
    <p:cSldViewPr snapToGrid="0" snapToObjects="1">
      <p:cViewPr varScale="1">
        <p:scale>
          <a:sx n="122" d="100"/>
          <a:sy n="122" d="100"/>
        </p:scale>
        <p:origin x="107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52905-340A-7446-B80D-69FC56D9E8B0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71FBE-1983-C046-8E08-A3F9DF0BC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61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8692A-CE6A-D546-8D07-A745C1C5BAAF}" type="slidenum">
              <a:rPr lang="en-US"/>
              <a:pPr/>
              <a:t>7</a:t>
            </a:fld>
            <a:endParaRPr lang="en-US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88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020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6D69BA-FB66-1A41-9EB8-D4E0AD20BCD1}" type="slidenum">
              <a:rPr lang="en-US"/>
              <a:pPr/>
              <a:t>21</a:t>
            </a:fld>
            <a:endParaRPr lang="en-US"/>
          </a:p>
        </p:txBody>
      </p:sp>
      <p:sp>
        <p:nvSpPr>
          <p:cNvPr id="153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706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22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9214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093E4B-4867-9948-82E2-944FFDE88D39}" type="slidenum">
              <a:rPr lang="en-US"/>
              <a:pPr/>
              <a:t>23</a:t>
            </a:fld>
            <a:endParaRPr lang="en-US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49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1470AF-739F-704B-96F8-6E658D0C82B5}" type="slidenum">
              <a:rPr lang="en-US"/>
              <a:pPr/>
              <a:t>24</a:t>
            </a:fld>
            <a:endParaRPr lang="en-US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532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591818-8432-E646-B7A8-56202F1C9D03}" type="slidenum">
              <a:rPr lang="en-US"/>
              <a:pPr/>
              <a:t>25</a:t>
            </a:fld>
            <a:endParaRPr lang="en-US"/>
          </a:p>
        </p:txBody>
      </p:sp>
      <p:sp>
        <p:nvSpPr>
          <p:cNvPr id="159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88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26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246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27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870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28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316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29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510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C04BA1-5ED3-9848-B693-3BA637BFCB92}" type="slidenum">
              <a:rPr lang="en-US"/>
              <a:pPr/>
              <a:t>8</a:t>
            </a:fld>
            <a:endParaRPr lang="en-US"/>
          </a:p>
        </p:txBody>
      </p:sp>
      <p:sp>
        <p:nvSpPr>
          <p:cNvPr id="192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387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30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90485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31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7726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C82B60-9336-204F-9D88-163A4A2E7D30}" type="slidenum">
              <a:rPr lang="en-US"/>
              <a:pPr/>
              <a:t>32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808080"/>
              </a:solidFill>
              <a:latin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043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CF7E9E-E960-D145-8861-4E20849ED6A6}" type="slidenum">
              <a:rPr lang="en-US"/>
              <a:pPr/>
              <a:t>33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82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685D1C-743B-1D41-A69C-C70AA75EEE8E}" type="slidenum">
              <a:rPr lang="en-US"/>
              <a:pPr/>
              <a:t>35</a:t>
            </a:fld>
            <a:endParaRPr lang="en-US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each item, say why we are learning about it.</a:t>
            </a:r>
          </a:p>
        </p:txBody>
      </p:sp>
    </p:spTree>
    <p:extLst>
      <p:ext uri="{BB962C8B-B14F-4D97-AF65-F5344CB8AC3E}">
        <p14:creationId xmlns:p14="http://schemas.microsoft.com/office/powerpoint/2010/main" val="7113744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62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D9045-A03E-D641-9167-8CB65A29DC2A}" type="slidenum">
              <a:rPr lang="en-US"/>
              <a:pPr/>
              <a:t>9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18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C623E-C6C1-B345-BF22-D55E2976B0D5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974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650813-EE84-7E41-A72C-256814B1C474}" type="slidenum">
              <a:rPr lang="en-US"/>
              <a:pPr/>
              <a:t>12</a:t>
            </a:fld>
            <a:endParaRPr lang="en-US"/>
          </a:p>
        </p:txBody>
      </p:sp>
      <p:sp>
        <p:nvSpPr>
          <p:cNvPr id="23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Practical</a:t>
            </a:r>
            <a:r>
              <a:rPr lang="en-US" baseline="0" dirty="0"/>
              <a:t> assignments. Look at important technologies….</a:t>
            </a:r>
          </a:p>
          <a:p>
            <a:r>
              <a:rPr lang="en-US" baseline="0" dirty="0"/>
              <a:t>Lots of new tools. This can be exhausting.</a:t>
            </a:r>
          </a:p>
          <a:p>
            <a:r>
              <a:rPr lang="en-US" baseline="0" dirty="0"/>
              <a:t>All </a:t>
            </a:r>
            <a:r>
              <a:rPr lang="en-US" baseline="0" dirty="0" err="1"/>
              <a:t>homeworks</a:t>
            </a:r>
            <a:r>
              <a:rPr lang="en-US" baseline="0" dirty="0"/>
              <a:t> are to be done on your own.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151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D2765-4650-0F45-AF8C-7DA2E893A79E}" type="slidenum">
              <a:rPr lang="en-US"/>
              <a:pPr/>
              <a:t>15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defTabSz="898672" eaLnBrk="0" fontAlgn="base" hangingPunct="0">
              <a:spcBef>
                <a:spcPct val="30000"/>
              </a:spcBef>
              <a:spcAft>
                <a:spcPct val="0"/>
              </a:spcAft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756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16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830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FC30E5-E6BB-3A4E-B3F9-15A92D5575C1}" type="slidenum">
              <a:rPr lang="en-US"/>
              <a:pPr/>
              <a:t>17</a:t>
            </a:fld>
            <a:endParaRPr lang="en-US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HERE WHO IS TAKING 311 and 331?</a:t>
            </a:r>
            <a:r>
              <a:rPr lang="en-US" baseline="0" dirty="0"/>
              <a:t> If a lot, then move midterm to </a:t>
            </a:r>
            <a:r>
              <a:rPr lang="en-US" baseline="0"/>
              <a:t>friday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9204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Give examples of how we helped astronomers with SQL Server</a:t>
            </a:r>
            <a:r>
              <a:rPr lang="en-US" baseline="0" dirty="0"/>
              <a:t> then </a:t>
            </a:r>
            <a:r>
              <a:rPr lang="en-US" baseline="0" dirty="0" err="1"/>
              <a:t>MapReduce</a:t>
            </a:r>
            <a:r>
              <a:rPr lang="en-US" baseline="0" dirty="0"/>
              <a:t>.</a:t>
            </a:r>
          </a:p>
          <a:p>
            <a:endParaRPr lang="en-US" baseline="0" dirty="0"/>
          </a:p>
          <a:p>
            <a:r>
              <a:rPr lang="en-US" baseline="0" dirty="0"/>
              <a:t>LSST will produce 30TB of data per night!  Or 9PB per year.</a:t>
            </a:r>
          </a:p>
          <a:p>
            <a:r>
              <a:rPr lang="en-US" baseline="0" dirty="0"/>
              <a:t>Large Hadron Collider (LHC) looking for the Higgs particle, produced  25PB of data in 2012!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A4E7D1-EE80-F649-9228-971F3B05FF3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267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DA42E32-FB28-7CFA-C90B-BEFEF98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  <a:latin typeface="Andale Mono" panose="020B0509000000000004" pitchFamily="49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Andale Mono" panose="020B0509000000000004" pitchFamily="49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68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0160" y="1574800"/>
            <a:ext cx="329184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76200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12779B1-49FA-AE40-A30D-0FBD14D02E5A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8242ED04-AE7F-BE41-A814-B6B6FA5A42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001124" y="0"/>
            <a:ext cx="142876" cy="1371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001124" y="1371600"/>
            <a:ext cx="142876" cy="5486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prachi-kotkar/overlay/about-this-profile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hmoudparsian/data-warehous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908" y="360457"/>
            <a:ext cx="7772400" cy="249883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2621</a:t>
            </a:r>
            <a:br>
              <a:rPr lang="en-US" sz="4800" dirty="0"/>
            </a:br>
            <a:r>
              <a:rPr lang="en-US" sz="4400" dirty="0">
                <a:solidFill>
                  <a:srgbClr val="7030A0"/>
                </a:solidFill>
              </a:rPr>
              <a:t>Data  Warehousing </a:t>
            </a:r>
            <a:r>
              <a:rPr lang="en-US" sz="4800" dirty="0">
                <a:solidFill>
                  <a:srgbClr val="7030A0"/>
                </a:solidFill>
              </a:rPr>
              <a:t>&amp; </a:t>
            </a:r>
            <a:br>
              <a:rPr lang="en-US" sz="4800" dirty="0">
                <a:solidFill>
                  <a:srgbClr val="7030A0"/>
                </a:solidFill>
              </a:rPr>
            </a:br>
            <a:r>
              <a:rPr lang="en-US" sz="4000" dirty="0">
                <a:solidFill>
                  <a:srgbClr val="7030A0"/>
                </a:solidFill>
              </a:rPr>
              <a:t>Business  Intelligence</a:t>
            </a:r>
            <a:br>
              <a:rPr lang="en-US" sz="4000" dirty="0">
                <a:solidFill>
                  <a:srgbClr val="7030A0"/>
                </a:solidFill>
              </a:rPr>
            </a:br>
            <a:endParaRPr lang="en-US" sz="48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A054A-59EA-3608-AE56-F3EFFA18A62A}"/>
              </a:ext>
            </a:extLst>
          </p:cNvPr>
          <p:cNvSpPr txBox="1">
            <a:spLocks/>
          </p:cNvSpPr>
          <p:nvPr/>
        </p:nvSpPr>
        <p:spPr>
          <a:xfrm>
            <a:off x="595744" y="3804745"/>
            <a:ext cx="6792191" cy="1019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spcAft>
                <a:spcPts val="600"/>
              </a:spcAft>
              <a:buFont typeface="Arial" pitchFamily="34" charset="0"/>
              <a:buNone/>
              <a:defRPr sz="2000" b="0" kern="1200" cap="all" spc="120" baseline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tx2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Mahmoud   PaRsian</a:t>
            </a:r>
          </a:p>
          <a:p>
            <a:r>
              <a:rPr lang="en-US" sz="1600" dirty="0">
                <a:latin typeface="Andale Mono" panose="020B0509000000000004" pitchFamily="49" charset="0"/>
              </a:rPr>
              <a:t>PH.D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43969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ADA8-4B80-8439-FFA5-AA2B4292E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24027"/>
          </a:xfrm>
        </p:spPr>
        <p:txBody>
          <a:bodyPr/>
          <a:lstStyle/>
          <a:p>
            <a:r>
              <a:rPr lang="en-US" dirty="0"/>
              <a:t>Weekly  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6A328-D597-6646-E82E-21B6DDC1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5346"/>
            <a:ext cx="7772400" cy="4920818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week_01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Course Outline and DW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Business Intelligence</a:t>
            </a:r>
          </a:p>
          <a:p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week_02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Relational Databases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week_03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SQL and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week_04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Data Modeling, Normalization, and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week_05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Python MySQL Connector, ETL, and ELT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week_06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Data Warehousing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week_07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Introduction to Star Schema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week_08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Star Schema examples: Book Seller and Stock Market 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week_09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Business Intelligence</a:t>
            </a:r>
            <a:br>
              <a:rPr lang="en-US" dirty="0"/>
            </a:br>
            <a:r>
              <a:rPr lang="en-US" b="0" i="0" dirty="0">
                <a:solidFill>
                  <a:srgbClr val="2D3B45"/>
                </a:solidFill>
                <a:effectLst/>
                <a:highlight>
                  <a:srgbClr val="00FF00"/>
                </a:highlight>
                <a:latin typeface="Lato Extended"/>
              </a:rPr>
              <a:t>week_10</a:t>
            </a:r>
            <a:r>
              <a:rPr lang="en-US" b="0" i="0" dirty="0">
                <a:solidFill>
                  <a:srgbClr val="2D3B45"/>
                </a:solidFill>
                <a:effectLst/>
                <a:highlight>
                  <a:srgbClr val="FFFFFF"/>
                </a:highlight>
                <a:latin typeface="Lato Extended"/>
              </a:rPr>
              <a:t>: OLAP Operations: Cube, Roll-up, Roll-down, Dice, Slice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92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6858000" cy="1371600"/>
          </a:xfrm>
        </p:spPr>
        <p:txBody>
          <a:bodyPr/>
          <a:lstStyle/>
          <a:p>
            <a:r>
              <a:rPr lang="en-US" sz="4000" dirty="0"/>
              <a:t>Required  BOOK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2376" y="1562100"/>
            <a:ext cx="7772400" cy="4114800"/>
          </a:xfrm>
        </p:spPr>
        <p:txBody>
          <a:bodyPr>
            <a:normAutofit/>
          </a:bodyPr>
          <a:lstStyle/>
          <a:p>
            <a:pPr marL="457200" marR="0" indent="0" fontAlgn="base"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0" lvl="0" indent="-342900" fontAlgn="base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Data Warehousing Tutorial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by </a:t>
            </a:r>
            <a:r>
              <a:rPr lang="en-US" sz="24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3"/>
              </a:rPr>
              <a:t>https://www.tutorialspoint.com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PDF format, 86 pages</a:t>
            </a:r>
          </a:p>
          <a:p>
            <a:pPr marL="800100" lvl="1" indent="-342900" fontAlgn="base">
              <a:spcBef>
                <a:spcPts val="0"/>
              </a:spcBef>
              <a:buFont typeface="Symbol" pitchFamily="2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Price $9.99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6075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16238"/>
            <a:ext cx="8130153" cy="756598"/>
          </a:xfrm>
        </p:spPr>
        <p:txBody>
          <a:bodyPr>
            <a:normAutofit/>
          </a:bodyPr>
          <a:lstStyle/>
          <a:p>
            <a:r>
              <a:rPr lang="en-US" sz="4000" dirty="0"/>
              <a:t>Assignments</a:t>
            </a:r>
          </a:p>
        </p:txBody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872836"/>
            <a:ext cx="8686800" cy="4946158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sz="2800" dirty="0"/>
              <a:t>H1: Install MySQL, MySQL Workbench, </a:t>
            </a:r>
          </a:p>
          <a:p>
            <a:pPr marL="609600" indent="-609600">
              <a:buNone/>
            </a:pPr>
            <a:r>
              <a:rPr lang="en-US" sz="2800" dirty="0"/>
              <a:t>        Create a Table, Queries</a:t>
            </a:r>
          </a:p>
          <a:p>
            <a:pPr marL="609600" indent="-609600">
              <a:buNone/>
            </a:pPr>
            <a:r>
              <a:rPr lang="en-US" sz="2800" dirty="0"/>
              <a:t>H2: Tableau: Install Tableau, analyze a Table </a:t>
            </a:r>
          </a:p>
          <a:p>
            <a:pPr marL="609600" indent="-609600">
              <a:buNone/>
            </a:pPr>
            <a:r>
              <a:rPr lang="en-US" sz="2800" dirty="0"/>
              <a:t>H3: SQL, Group By, ROLLUP, Aggregations</a:t>
            </a:r>
          </a:p>
          <a:p>
            <a:pPr marL="609600" indent="-609600">
              <a:buNone/>
            </a:pPr>
            <a:r>
              <a:rPr lang="en-US" sz="2800" dirty="0"/>
              <a:t>H4: Tableau: Group By, ROLLUP</a:t>
            </a:r>
          </a:p>
          <a:p>
            <a:pPr marL="609600" indent="-609600">
              <a:buNone/>
            </a:pPr>
            <a:r>
              <a:rPr lang="en-US" sz="2800" dirty="0"/>
              <a:t>H5: Ranking Algorithms</a:t>
            </a:r>
          </a:p>
          <a:p>
            <a:pPr marL="609600" indent="-609600">
              <a:buNone/>
            </a:pPr>
            <a:r>
              <a:rPr lang="en-US" sz="2800" dirty="0"/>
              <a:t>H6: Tableau: Ranking Algorithms</a:t>
            </a:r>
          </a:p>
          <a:p>
            <a:pPr marL="609600" indent="-6096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524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146146"/>
          </a:xfrm>
        </p:spPr>
        <p:txBody>
          <a:bodyPr>
            <a:normAutofit/>
          </a:bodyPr>
          <a:lstStyle/>
          <a:p>
            <a:r>
              <a:rPr lang="en-US" dirty="0"/>
              <a:t>About  the  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8864"/>
            <a:ext cx="7620000" cy="4827299"/>
          </a:xfrm>
        </p:spPr>
        <p:txBody>
          <a:bodyPr>
            <a:normAutofit/>
          </a:bodyPr>
          <a:lstStyle/>
          <a:p>
            <a:r>
              <a:rPr lang="en-US" sz="2800" dirty="0"/>
              <a:t>You will learn/practice the course material:</a:t>
            </a:r>
          </a:p>
          <a:p>
            <a:pPr lvl="1"/>
            <a:r>
              <a:rPr lang="en-US" sz="2400" dirty="0"/>
              <a:t>SQL</a:t>
            </a:r>
          </a:p>
          <a:p>
            <a:pPr lvl="1"/>
            <a:r>
              <a:rPr lang="en-US" sz="2400" dirty="0"/>
              <a:t>Tableau</a:t>
            </a:r>
          </a:p>
          <a:p>
            <a:pPr lvl="1"/>
            <a:r>
              <a:rPr lang="en-US" sz="2400" dirty="0"/>
              <a:t>Business Intelligence</a:t>
            </a:r>
          </a:p>
          <a:p>
            <a:pPr lvl="1"/>
            <a:r>
              <a:rPr lang="en-US" sz="2400" dirty="0"/>
              <a:t>OLAP Operations</a:t>
            </a:r>
          </a:p>
          <a:p>
            <a:pPr lvl="1"/>
            <a:r>
              <a:rPr lang="en-US" sz="2400" dirty="0"/>
              <a:t>Star Schema</a:t>
            </a:r>
          </a:p>
          <a:p>
            <a:pPr lvl="1"/>
            <a:r>
              <a:rPr lang="en-US" sz="2400" dirty="0"/>
              <a:t>ETL</a:t>
            </a:r>
          </a:p>
          <a:p>
            <a:pPr lvl="1"/>
            <a:r>
              <a:rPr lang="en-US" sz="2400" dirty="0"/>
              <a:t>ELT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735922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Deadlines   and </a:t>
            </a:r>
            <a:br>
              <a:rPr lang="en-US" dirty="0"/>
            </a:br>
            <a:r>
              <a:rPr lang="en-US" dirty="0"/>
              <a:t>Late  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4336"/>
            <a:ext cx="7620000" cy="4681827"/>
          </a:xfrm>
        </p:spPr>
        <p:txBody>
          <a:bodyPr>
            <a:normAutofit/>
          </a:bodyPr>
          <a:lstStyle/>
          <a:p>
            <a:r>
              <a:rPr lang="en-US" sz="2400" dirty="0"/>
              <a:t>Assignments are expected to be done on time.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1 day:   10%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</a:t>
            </a:r>
            <a:r>
              <a:rPr lang="en-US" dirty="0"/>
              <a:t>2</a:t>
            </a:r>
            <a:r>
              <a:rPr lang="en-US" sz="2000" dirty="0"/>
              <a:t> days: 20%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3 days: 3</a:t>
            </a:r>
            <a:r>
              <a:rPr lang="en-US" dirty="0"/>
              <a:t>0</a:t>
            </a:r>
            <a:r>
              <a:rPr lang="en-US" sz="2000" dirty="0"/>
              <a:t>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4 days: 4</a:t>
            </a:r>
            <a:r>
              <a:rPr lang="en-US" dirty="0"/>
              <a:t>0</a:t>
            </a:r>
            <a:r>
              <a:rPr lang="en-US" sz="2000" dirty="0"/>
              <a:t>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5 days: 50% deduction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Late 6 days: 100% deduction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524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897082"/>
          </a:xfrm>
        </p:spPr>
        <p:txBody>
          <a:bodyPr/>
          <a:lstStyle/>
          <a:p>
            <a:r>
              <a:rPr lang="en-US" sz="4000" dirty="0"/>
              <a:t>Camino  Exams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077200" cy="4114800"/>
          </a:xfrm>
        </p:spPr>
        <p:txBody>
          <a:bodyPr>
            <a:normAutofit/>
          </a:bodyPr>
          <a:lstStyle/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Exams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Midterm Exam</a:t>
            </a:r>
          </a:p>
          <a:p>
            <a:pPr marL="1066800" lvl="1" indent="-609600"/>
            <a:r>
              <a:rPr lang="en-US" sz="2800" dirty="0">
                <a:solidFill>
                  <a:srgbClr val="7030A0"/>
                </a:solidFill>
              </a:rPr>
              <a:t>Final Exam</a:t>
            </a:r>
          </a:p>
          <a:p>
            <a:pPr marL="609600" indent="-6096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No late submissions</a:t>
            </a:r>
          </a:p>
        </p:txBody>
      </p:sp>
    </p:spTree>
    <p:extLst>
      <p:ext uri="{BB962C8B-B14F-4D97-AF65-F5344CB8AC3E}">
        <p14:creationId xmlns:p14="http://schemas.microsoft.com/office/powerpoint/2010/main" val="19364435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Lectures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318"/>
            <a:ext cx="8305800" cy="4571682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/>
              <a:t>Slides contain vital information for 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Exams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Homework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Posted after lecture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dirty="0"/>
              <a:t>Associated readings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Good for alternate explanations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sz="2400" dirty="0"/>
              <a:t>Responsible for assigned readings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99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Exams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305800" cy="4114800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dirty="0"/>
              <a:t>Dates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TBDL</a:t>
            </a:r>
          </a:p>
          <a:p>
            <a:pPr marL="342900" indent="-342900">
              <a:buFont typeface="Arial" charset="0"/>
              <a:buChar char="•"/>
            </a:pPr>
            <a:r>
              <a:rPr lang="en-US" dirty="0"/>
              <a:t>Preparation</a:t>
            </a:r>
          </a:p>
          <a:p>
            <a:pPr marL="800100" lvl="1" indent="-342900">
              <a:buFont typeface="Arial" charset="0"/>
              <a:buChar char="•"/>
            </a:pPr>
            <a:r>
              <a:rPr lang="en-US" dirty="0"/>
              <a:t>Exam review</a:t>
            </a:r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  <a:p>
            <a:pPr marL="800100" lvl="1" indent="-342900">
              <a:buFont typeface="Arial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69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326880" cy="1371600"/>
          </a:xfrm>
        </p:spPr>
        <p:txBody>
          <a:bodyPr/>
          <a:lstStyle/>
          <a:p>
            <a:r>
              <a:rPr lang="en-US"/>
              <a:t>Expectations About </a:t>
            </a:r>
            <a:r>
              <a:rPr lang="en-US" dirty="0"/>
              <a:t>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114800"/>
          </a:xfrm>
        </p:spPr>
        <p:txBody>
          <a:bodyPr>
            <a:norm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400" dirty="0"/>
              <a:t>Learn deeply and practice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SQL → Business Intelligence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Hands-on: SQL, Tableau, ETL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Ask questions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Academic Honesty (VERY IMPORTANT)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Participation</a:t>
            </a:r>
          </a:p>
          <a:p>
            <a:pPr marL="457200" indent="-457200">
              <a:buFont typeface="Arial"/>
              <a:buChar char="•"/>
            </a:pPr>
            <a:r>
              <a:rPr lang="en-US" sz="2400" dirty="0"/>
              <a:t>Discussions on Camino</a:t>
            </a:r>
          </a:p>
          <a:p>
            <a:pPr marL="914400" lvl="1" indent="-457200">
              <a:buFont typeface="Arial"/>
              <a:buChar char="•"/>
            </a:pPr>
            <a:endParaRPr lang="en-US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59783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844809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609"/>
            <a:ext cx="8153400" cy="4963391"/>
          </a:xfrm>
        </p:spPr>
        <p:txBody>
          <a:bodyPr>
            <a:normAutofit/>
          </a:bodyPr>
          <a:lstStyle/>
          <a:p>
            <a:r>
              <a:rPr lang="en-US" sz="2800" dirty="0"/>
              <a:t>1. The world is drowning in data!</a:t>
            </a:r>
          </a:p>
          <a:p>
            <a:r>
              <a:rPr lang="en-US" sz="2800" dirty="0"/>
              <a:t>2. Need data analysts to help manage this data</a:t>
            </a:r>
          </a:p>
          <a:p>
            <a:pPr lvl="1"/>
            <a:r>
              <a:rPr lang="en-US" sz="2800" dirty="0"/>
              <a:t>Help domain scientists achieve new discoveries</a:t>
            </a:r>
          </a:p>
          <a:p>
            <a:pPr lvl="1"/>
            <a:r>
              <a:rPr lang="en-US" sz="2800" dirty="0"/>
              <a:t>Help companies provide better services (e.g., Facebook)</a:t>
            </a:r>
          </a:p>
          <a:p>
            <a:pPr lvl="1"/>
            <a:r>
              <a:rPr lang="en-US" sz="2800" dirty="0"/>
              <a:t>Help governments (and universities!) become more efficient </a:t>
            </a:r>
          </a:p>
          <a:p>
            <a:r>
              <a:rPr lang="en-US" sz="2800" dirty="0"/>
              <a:t>3. Learn how to analyze data for Business Intelligence</a:t>
            </a:r>
          </a:p>
          <a:p>
            <a:pPr marL="27432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39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8764"/>
            <a:ext cx="5791200" cy="654627"/>
          </a:xfrm>
        </p:spPr>
        <p:txBody>
          <a:bodyPr/>
          <a:lstStyle/>
          <a:p>
            <a:r>
              <a:rPr lang="en-US" dirty="0"/>
              <a:t>Welcome!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428"/>
            <a:ext cx="7620000" cy="4785736"/>
          </a:xfrm>
        </p:spPr>
        <p:txBody>
          <a:bodyPr>
            <a:normAutofit/>
          </a:bodyPr>
          <a:lstStyle/>
          <a:p>
            <a:pPr lvl="1" indent="0">
              <a:buNone/>
            </a:pPr>
            <a:r>
              <a:rPr lang="en-US" sz="2800" dirty="0"/>
              <a:t>Data Warehousing &amp;</a:t>
            </a:r>
          </a:p>
          <a:p>
            <a:pPr lvl="1" indent="0">
              <a:buNone/>
            </a:pPr>
            <a:r>
              <a:rPr lang="en-US" sz="2800" dirty="0"/>
              <a:t>Business Intelligence</a:t>
            </a:r>
          </a:p>
          <a:p>
            <a:pPr marL="457200" indent="-457200">
              <a:buFont typeface="Arial" charset="0"/>
              <a:buChar char="•"/>
            </a:pPr>
            <a:endParaRPr lang="en-US" sz="2800" dirty="0"/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Today’s lecture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Introductions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Introducing Teaching Assistant (TA)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Course administration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What to expect</a:t>
            </a:r>
          </a:p>
          <a:p>
            <a:pPr marL="914400" lvl="1" indent="-457200">
              <a:buFont typeface="Arial" charset="0"/>
              <a:buChar char="•"/>
            </a:pPr>
            <a:r>
              <a:rPr lang="en-US" sz="2800" dirty="0"/>
              <a:t>Introduction and motivation</a:t>
            </a:r>
          </a:p>
        </p:txBody>
      </p:sp>
    </p:spTree>
    <p:extLst>
      <p:ext uri="{BB962C8B-B14F-4D97-AF65-F5344CB8AC3E}">
        <p14:creationId xmlns:p14="http://schemas.microsoft.com/office/powerpoint/2010/main" val="863873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9598616" cy="886373"/>
          </a:xfrm>
        </p:spPr>
        <p:txBody>
          <a:bodyPr/>
          <a:lstStyle/>
          <a:p>
            <a:r>
              <a:rPr lang="en-US" dirty="0"/>
              <a:t>Why Data  WAREHOUSING?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6519"/>
            <a:ext cx="8382000" cy="4859482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To boost company's decision-making abilities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S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upport Business </a:t>
            </a: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ntelligence and AI initiatives.</a:t>
            </a:r>
          </a:p>
          <a:p>
            <a:pPr marL="342900" indent="-342900">
              <a:buFont typeface="Arial"/>
              <a:buChar char="•"/>
            </a:pPr>
            <a:r>
              <a:rPr lang="en-US" sz="3200" b="0" dirty="0">
                <a:solidFill>
                  <a:srgbClr val="161616"/>
                </a:solidFill>
                <a:latin typeface="IBM Plex Sans" panose="020B0503050203000203" pitchFamily="34" charset="0"/>
              </a:rPr>
              <a:t>I</a:t>
            </a:r>
            <a:r>
              <a:rPr lang="en-US" sz="3200" b="0" i="0" dirty="0">
                <a:solidFill>
                  <a:srgbClr val="161616"/>
                </a:solidFill>
                <a:effectLst/>
                <a:latin typeface="IBM Plex Sans" panose="020B0503050203000203" pitchFamily="34" charset="0"/>
              </a:rPr>
              <a:t>t is crucial to have a flexible and trusted data foundation.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6683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 &amp;</a:t>
            </a:r>
            <a:br>
              <a:rPr lang="en-US" sz="4000" dirty="0"/>
            </a:br>
            <a:r>
              <a:rPr lang="en-US" sz="4000" dirty="0"/>
              <a:t>Data  WareHouse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database?</a:t>
            </a:r>
          </a:p>
          <a:p>
            <a:r>
              <a:rPr lang="en-US" sz="2800" dirty="0"/>
              <a:t>What is a data warehouse?</a:t>
            </a:r>
          </a:p>
          <a:p>
            <a:pPr>
              <a:buFontTx/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72547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</a:t>
            </a:r>
            <a:r>
              <a:rPr lang="en-US" sz="2400" b="0" dirty="0"/>
              <a:t> data</a:t>
            </a:r>
          </a:p>
          <a:p>
            <a:endParaRPr lang="en-US" sz="2800" b="0" i="1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</p:txBody>
      </p:sp>
    </p:spTree>
    <p:extLst>
      <p:ext uri="{BB962C8B-B14F-4D97-AF65-F5344CB8AC3E}">
        <p14:creationId xmlns:p14="http://schemas.microsoft.com/office/powerpoint/2010/main" val="332113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Database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sz="2800" dirty="0"/>
              <a:t>What is a database ?</a:t>
            </a:r>
          </a:p>
          <a:p>
            <a:r>
              <a:rPr lang="en-US" sz="2400" b="0" dirty="0"/>
              <a:t>A collection of files storing </a:t>
            </a:r>
            <a:r>
              <a:rPr lang="en-US" sz="2400" b="0" i="1" dirty="0"/>
              <a:t>related </a:t>
            </a:r>
            <a:r>
              <a:rPr lang="en-US" sz="2400" b="0" dirty="0"/>
              <a:t>data</a:t>
            </a:r>
          </a:p>
          <a:p>
            <a:endParaRPr lang="en-US" sz="2800" dirty="0"/>
          </a:p>
          <a:p>
            <a:pPr>
              <a:buFontTx/>
              <a:buNone/>
            </a:pPr>
            <a:r>
              <a:rPr lang="en-US" sz="2800" dirty="0"/>
              <a:t>Give examples of databases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Accounts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Payroll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Students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Amazon’s products database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0" dirty="0"/>
              <a:t>Airline reservation database</a:t>
            </a:r>
          </a:p>
        </p:txBody>
      </p:sp>
    </p:spTree>
    <p:extLst>
      <p:ext uri="{BB962C8B-B14F-4D97-AF65-F5344CB8AC3E}">
        <p14:creationId xmlns:p14="http://schemas.microsoft.com/office/powerpoint/2010/main" val="73030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endParaRPr lang="en-US" sz="2800" dirty="0"/>
          </a:p>
          <a:p>
            <a:pPr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0247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01000" cy="41148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800" dirty="0"/>
              <a:t>What is a DBMS ?</a:t>
            </a:r>
          </a:p>
          <a:p>
            <a:r>
              <a:rPr lang="en-US" sz="2400" b="0" i="1" dirty="0"/>
              <a:t>A big program written by someone else that allows us to manage efficiently a large database and allows it to persist over long periods of time</a:t>
            </a:r>
            <a:endParaRPr lang="en-US" sz="2800" b="0" dirty="0"/>
          </a:p>
          <a:p>
            <a:pPr>
              <a:buFontTx/>
              <a:buNone/>
            </a:pPr>
            <a:r>
              <a:rPr lang="en-US" sz="2800" dirty="0"/>
              <a:t>Examples of DBMSs</a:t>
            </a:r>
          </a:p>
          <a:p>
            <a:pPr lvl="1"/>
            <a:r>
              <a:rPr lang="en-US" sz="2000" dirty="0"/>
              <a:t>Oracle, IBM DB2, Microsoft SQL Server, </a:t>
            </a:r>
            <a:r>
              <a:rPr lang="en-US" sz="2000" dirty="0" err="1"/>
              <a:t>Vertica</a:t>
            </a:r>
            <a:r>
              <a:rPr lang="en-US" sz="2000" dirty="0"/>
              <a:t>, Teradata</a:t>
            </a:r>
          </a:p>
          <a:p>
            <a:pPr lvl="1"/>
            <a:r>
              <a:rPr lang="en-US" sz="2000" dirty="0"/>
              <a:t>Open source: MySQL (Sun/Oracle), </a:t>
            </a:r>
            <a:r>
              <a:rPr lang="en-US" sz="2000" dirty="0" err="1"/>
              <a:t>PostgreSQL</a:t>
            </a:r>
            <a:r>
              <a:rPr lang="en-US" sz="2000" dirty="0"/>
              <a:t>, </a:t>
            </a:r>
            <a:r>
              <a:rPr lang="en-US" sz="2000" dirty="0" err="1"/>
              <a:t>CouchDB</a:t>
            </a:r>
            <a:endParaRPr lang="en-US" sz="2000" dirty="0"/>
          </a:p>
          <a:p>
            <a:pPr lvl="1"/>
            <a:r>
              <a:rPr lang="en-US" sz="2000" dirty="0"/>
              <a:t>Open source library: </a:t>
            </a:r>
            <a:r>
              <a:rPr lang="en-US" sz="2000" dirty="0" err="1"/>
              <a:t>SQLite</a:t>
            </a:r>
            <a:endParaRPr lang="en-US" sz="2000" dirty="0"/>
          </a:p>
          <a:p>
            <a:pPr>
              <a:buNone/>
            </a:pPr>
            <a:r>
              <a:rPr lang="en-US" sz="2800" dirty="0"/>
              <a:t>We will focus on </a:t>
            </a:r>
            <a:r>
              <a:rPr lang="en-US" sz="2800" dirty="0">
                <a:solidFill>
                  <a:srgbClr val="0000FF"/>
                </a:solidFill>
              </a:rPr>
              <a:t>relational </a:t>
            </a:r>
            <a:r>
              <a:rPr lang="en-US" sz="2800" dirty="0"/>
              <a:t>DBMSs: MySQL</a:t>
            </a:r>
          </a:p>
          <a:p>
            <a:endParaRPr lang="en-US" sz="24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058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Database Management System</a:t>
            </a:r>
          </a:p>
        </p:txBody>
      </p:sp>
    </p:spTree>
    <p:extLst>
      <p:ext uri="{BB962C8B-B14F-4D97-AF65-F5344CB8AC3E}">
        <p14:creationId xmlns:p14="http://schemas.microsoft.com/office/powerpoint/2010/main" val="16557120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94711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899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888240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</a:t>
            </a:r>
            <a:br>
              <a:rPr lang="en-US" sz="4000" dirty="0"/>
            </a:br>
            <a:r>
              <a:rPr lang="en-US" sz="4000" dirty="0"/>
              <a:t>Online 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What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books, customers, pending orders, order histories, trends, preferences, etc.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about sessions (clicks, pages, searches)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Note: data must be persistent! Outlive application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Also note that data is large… won’t fit all in memory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What capabilities on the data do we need?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Insert/remove books, find books by author/title/etc., analyze past order history, recommend books, …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accessed efficiently, by many users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Data must be safe from failures and malicious users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909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7076209" cy="773257"/>
          </a:xfrm>
        </p:spPr>
        <p:txBody>
          <a:bodyPr>
            <a:normAutofit/>
          </a:bodyPr>
          <a:lstStyle/>
          <a:p>
            <a:r>
              <a:rPr lang="en-US" dirty="0"/>
              <a:t>Introductions: Instructor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7300"/>
            <a:ext cx="7620000" cy="4868863"/>
          </a:xfrm>
        </p:spPr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NAME</a:t>
            </a:r>
            <a:r>
              <a:rPr lang="en-US" sz="3200" b="0" dirty="0"/>
              <a:t>: Mahmoud PARSIAN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000" b="0" dirty="0">
                <a:highlight>
                  <a:srgbClr val="00FF00"/>
                </a:highlight>
              </a:rPr>
              <a:t>EDUCATION</a:t>
            </a:r>
            <a:r>
              <a:rPr lang="en-US" sz="3200" b="0" dirty="0"/>
              <a:t>: Ph.D. in Computer Science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Work</a:t>
            </a:r>
            <a:r>
              <a:rPr lang="en-US" sz="3200" b="0" dirty="0"/>
              <a:t>: </a:t>
            </a:r>
            <a:r>
              <a:rPr lang="en-US" sz="2800" b="0" dirty="0"/>
              <a:t>Lead Big Data Architect @Illumina</a:t>
            </a:r>
            <a:endParaRPr lang="en-US" sz="3200" b="0" dirty="0"/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Teaching:  @SCU for 10+ Years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Teaching 30+ years</a:t>
            </a:r>
            <a:r>
              <a:rPr lang="en-US" sz="3200" b="0" dirty="0"/>
              <a:t>, @ISU, Virginia Tech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Publications</a:t>
            </a:r>
            <a:r>
              <a:rPr lang="en-US" sz="3200" b="0" dirty="0"/>
              <a:t>: Published 5 books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highlight>
                  <a:srgbClr val="00FF00"/>
                </a:highlight>
              </a:rPr>
              <a:t>Email</a:t>
            </a:r>
            <a:r>
              <a:rPr lang="en-US" sz="3200" b="0" dirty="0"/>
              <a:t>: </a:t>
            </a:r>
            <a:r>
              <a:rPr lang="en-US" sz="3200" b="0" dirty="0" err="1"/>
              <a:t>mparsian@scu.edu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462596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 Example: </a:t>
            </a:r>
            <a:br>
              <a:rPr lang="en-US" sz="4000" dirty="0"/>
            </a:br>
            <a:r>
              <a:rPr lang="en-US" sz="4000" dirty="0"/>
              <a:t>Online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5548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 Example: </a:t>
            </a:r>
            <a:br>
              <a:rPr lang="en-US" sz="4000" dirty="0"/>
            </a:br>
            <a:r>
              <a:rPr lang="en-US" sz="4000" dirty="0"/>
              <a:t>Online 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dirty="0"/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9739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An Example: Online Bookseller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153400" cy="4114800"/>
          </a:xfrm>
        </p:spPr>
        <p:txBody>
          <a:bodyPr>
            <a:normAutofit/>
          </a:bodyPr>
          <a:lstStyle/>
          <a:p>
            <a:pPr marL="457200" indent="-457200">
              <a:lnSpc>
                <a:spcPct val="90000"/>
              </a:lnSpc>
              <a:buFont typeface="Arial" charset="0"/>
              <a:buChar char="•"/>
            </a:pPr>
            <a:r>
              <a:rPr lang="en-US" sz="2800" dirty="0"/>
              <a:t>What can go wrong?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i="1" dirty="0"/>
              <a:t>It depends on how well you store the data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r>
              <a:rPr lang="en-US" sz="2400" dirty="0"/>
              <a:t>Suppose we store everything we need in a big text file (or a .csv if we get fancy)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Related data?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Concurrent access?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Consistency?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Runtime?</a:t>
            </a:r>
          </a:p>
          <a:p>
            <a:pPr marL="1600200" lvl="2" indent="-457200">
              <a:lnSpc>
                <a:spcPct val="90000"/>
              </a:lnSpc>
              <a:buFont typeface="Arial" charset="0"/>
              <a:buChar char="•"/>
            </a:pPr>
            <a:r>
              <a:rPr lang="en-US" sz="2200" dirty="0"/>
              <a:t>Planning?</a:t>
            </a:r>
          </a:p>
          <a:p>
            <a:pPr marL="914400" lvl="1" indent="-457200">
              <a:lnSpc>
                <a:spcPct val="90000"/>
              </a:lnSpc>
              <a:buFont typeface="Arial" charset="0"/>
              <a:buChar char="•"/>
            </a:pPr>
            <a:endParaRPr lang="en-US" sz="2400" i="1" dirty="0"/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50513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 DBMS Does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Describe real-world entities in terms of stored data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Persistently store large datasets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Efficiently query &amp; update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complex questions about data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Must handle sophisticated updates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Performance matters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Change structure (e.g., add attributes)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Concurrency control: enable simultaneous updates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Crash recovery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Security and integrity</a:t>
            </a:r>
          </a:p>
        </p:txBody>
      </p:sp>
    </p:spTree>
    <p:extLst>
      <p:ext uri="{BB962C8B-B14F-4D97-AF65-F5344CB8AC3E}">
        <p14:creationId xmlns:p14="http://schemas.microsoft.com/office/powerpoint/2010/main" val="922266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DB application developer</a:t>
            </a:r>
            <a:r>
              <a:rPr lang="en-US" sz="2800" dirty="0"/>
              <a:t> writes programs that query and modify data </a:t>
            </a:r>
          </a:p>
          <a:p>
            <a:r>
              <a:rPr lang="en-US" sz="2800" b="1" dirty="0"/>
              <a:t>DB designer</a:t>
            </a:r>
            <a:r>
              <a:rPr lang="en-US" sz="2800" dirty="0"/>
              <a:t>: establishes schema </a:t>
            </a:r>
          </a:p>
          <a:p>
            <a:r>
              <a:rPr lang="en-US" sz="2800" b="1" dirty="0"/>
              <a:t>DB administrator</a:t>
            </a:r>
            <a:r>
              <a:rPr lang="en-US" sz="2800" dirty="0"/>
              <a:t>: loads data, tunes system, keeps whole thing running</a:t>
            </a:r>
          </a:p>
          <a:p>
            <a:r>
              <a:rPr lang="en-US" sz="2800" b="1" dirty="0"/>
              <a:t>Data analyst</a:t>
            </a:r>
            <a:r>
              <a:rPr lang="en-US" sz="2800" dirty="0"/>
              <a:t>: data mining, data integration </a:t>
            </a:r>
          </a:p>
          <a:p>
            <a:r>
              <a:rPr lang="en-US" sz="2800" b="1" dirty="0"/>
              <a:t>DBMS implementor</a:t>
            </a:r>
            <a:r>
              <a:rPr lang="en-US" sz="2800" dirty="0"/>
              <a:t>: builds the DBMS</a:t>
            </a:r>
          </a:p>
        </p:txBody>
      </p:sp>
    </p:spTree>
    <p:extLst>
      <p:ext uri="{BB962C8B-B14F-4D97-AF65-F5344CB8AC3E}">
        <p14:creationId xmlns:p14="http://schemas.microsoft.com/office/powerpoint/2010/main" val="27922824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28122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What  is  this </a:t>
            </a:r>
            <a:br>
              <a:rPr lang="en-US" sz="4000" dirty="0"/>
            </a:br>
            <a:r>
              <a:rPr lang="en-US" sz="4000" dirty="0"/>
              <a:t>class  about?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318"/>
            <a:ext cx="7620000" cy="4601845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How to build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Purpose of building a Data Warehouse</a:t>
            </a:r>
          </a:p>
          <a:p>
            <a:pPr marL="457200" indent="-457200">
              <a:buAutoNum type="arabicPeriod"/>
            </a:pPr>
            <a:r>
              <a:rPr lang="en-US" sz="2400" dirty="0"/>
              <a:t>What is a Business Intelligence</a:t>
            </a:r>
          </a:p>
          <a:p>
            <a:pPr marL="457200" indent="-457200">
              <a:buAutoNum type="arabicPeriod"/>
            </a:pPr>
            <a:r>
              <a:rPr lang="en-US" sz="2400" dirty="0"/>
              <a:t>SQL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Tableau and Business Intelligence</a:t>
            </a:r>
          </a:p>
          <a:p>
            <a:pPr marL="457200" indent="-457200">
              <a:buFont typeface="Arial" pitchFamily="34" charset="0"/>
              <a:buAutoNum type="arabicPeriod"/>
            </a:pPr>
            <a:r>
              <a:rPr lang="en-US" sz="2400" dirty="0"/>
              <a:t>Data Modeling</a:t>
            </a:r>
          </a:p>
          <a:p>
            <a:pPr marL="457200" indent="-457200">
              <a:buAutoNum type="arabicPeriod"/>
            </a:pPr>
            <a:r>
              <a:rPr lang="en-US" sz="2400" dirty="0"/>
              <a:t>Star Schema</a:t>
            </a:r>
          </a:p>
          <a:p>
            <a:pPr marL="457200" indent="-457200">
              <a:buAutoNum type="arabicPeriod"/>
            </a:pPr>
            <a:r>
              <a:rPr lang="en-US" sz="2400" dirty="0"/>
              <a:t>OLAP Operations</a:t>
            </a:r>
          </a:p>
        </p:txBody>
      </p:sp>
    </p:spTree>
    <p:extLst>
      <p:ext uri="{BB962C8B-B14F-4D97-AF65-F5344CB8AC3E}">
        <p14:creationId xmlns:p14="http://schemas.microsoft.com/office/powerpoint/2010/main" val="21247868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SQL vs. SQL: Which Is Right For You?">
            <a:extLst>
              <a:ext uri="{FF2B5EF4-FFF2-40B4-BE49-F238E27FC236}">
                <a16:creationId xmlns:a16="http://schemas.microsoft.com/office/drawing/2014/main" id="{7533F9A6-B133-BC9A-ED7B-D10B13061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138" y="1752600"/>
            <a:ext cx="2616200" cy="2616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oogle Shape;221;p8">
            <a:extLst>
              <a:ext uri="{FF2B5EF4-FFF2-40B4-BE49-F238E27FC236}">
                <a16:creationId xmlns:a16="http://schemas.microsoft.com/office/drawing/2014/main" id="{8E087D27-CCFC-0DF0-0D55-090CB90CA80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9663" y="1752600"/>
            <a:ext cx="3911600" cy="2616200"/>
          </a:xfrm>
          <a:prstGeom prst="rect">
            <a:avLst/>
          </a:prstGeom>
        </p:spPr>
      </p:pic>
      <p:pic>
        <p:nvPicPr>
          <p:cNvPr id="4" name="Google Shape;219;p8">
            <a:extLst>
              <a:ext uri="{FF2B5EF4-FFF2-40B4-BE49-F238E27FC236}">
                <a16:creationId xmlns:a16="http://schemas.microsoft.com/office/drawing/2014/main" id="{32C5FA0F-D0F7-B744-0B00-5A7CA91351FF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4">
            <a:alphaModFix/>
          </a:blip>
          <a:srcRect/>
          <a:stretch/>
        </p:blipFill>
        <p:spPr>
          <a:xfrm>
            <a:off x="973138" y="4430713"/>
            <a:ext cx="2981325" cy="1697038"/>
          </a:xfrm>
          <a:prstGeom prst="rect">
            <a:avLst/>
          </a:prstGeom>
        </p:spPr>
      </p:pic>
      <p:pic>
        <p:nvPicPr>
          <p:cNvPr id="6" name="Google Shape;220;p8">
            <a:extLst>
              <a:ext uri="{FF2B5EF4-FFF2-40B4-BE49-F238E27FC236}">
                <a16:creationId xmlns:a16="http://schemas.microsoft.com/office/drawing/2014/main" id="{45A193CE-7F95-1684-F8FC-2F8B9DD51D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14788" y="4430713"/>
            <a:ext cx="3546475" cy="16970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073D-0DAB-CE2A-14B2-187FE1AB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1371600"/>
          </a:xfrm>
        </p:spPr>
        <p:txBody>
          <a:bodyPr anchor="b">
            <a:normAutofit/>
          </a:bodyPr>
          <a:lstStyle/>
          <a:p>
            <a:r>
              <a:rPr lang="en-US" dirty="0"/>
              <a:t>What  we  will  Use</a:t>
            </a:r>
          </a:p>
        </p:txBody>
      </p:sp>
    </p:spTree>
    <p:extLst>
      <p:ext uri="{BB962C8B-B14F-4D97-AF65-F5344CB8AC3E}">
        <p14:creationId xmlns:p14="http://schemas.microsoft.com/office/powerpoint/2010/main" val="189083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6778262" cy="1371600"/>
          </a:xfrm>
        </p:spPr>
        <p:txBody>
          <a:bodyPr/>
          <a:lstStyle/>
          <a:p>
            <a:r>
              <a:rPr lang="en-US" dirty="0"/>
              <a:t>What to Expect soon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3600" dirty="0"/>
              <a:t>Course Website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Syllabus</a:t>
            </a:r>
          </a:p>
          <a:p>
            <a:pPr marL="342900" indent="-342900">
              <a:buFont typeface="Arial"/>
              <a:buChar char="•"/>
            </a:pPr>
            <a:r>
              <a:rPr lang="en-US" sz="3600" dirty="0"/>
              <a:t>The first HW assignment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857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5791200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1026" name="Picture 2" descr="Data Algorithms with Spark">
            <a:extLst>
              <a:ext uri="{FF2B5EF4-FFF2-40B4-BE49-F238E27FC236}">
                <a16:creationId xmlns:a16="http://schemas.microsoft.com/office/drawing/2014/main" id="{1AD67F37-16E4-9CD3-F72E-00F6D5E2251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537" y="1346199"/>
            <a:ext cx="3246304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ata Algorithms">
            <a:extLst>
              <a:ext uri="{FF2B5EF4-FFF2-40B4-BE49-F238E27FC236}">
                <a16:creationId xmlns:a16="http://schemas.microsoft.com/office/drawing/2014/main" id="{8CE4CCBC-0DB7-4175-BADF-A66747EA4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8267" y="1346200"/>
            <a:ext cx="3459442" cy="4524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329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718"/>
            <a:ext cx="7101068" cy="782464"/>
          </a:xfrm>
        </p:spPr>
        <p:txBody>
          <a:bodyPr>
            <a:normAutofit/>
          </a:bodyPr>
          <a:lstStyle/>
          <a:p>
            <a:r>
              <a:rPr lang="en-US" dirty="0"/>
              <a:t>Introductions: books</a:t>
            </a:r>
          </a:p>
        </p:txBody>
      </p:sp>
      <p:pic>
        <p:nvPicPr>
          <p:cNvPr id="3076" name="Picture 4" descr="JDBC Recipes: A Problem-Solution Approach">
            <a:extLst>
              <a:ext uri="{FF2B5EF4-FFF2-40B4-BE49-F238E27FC236}">
                <a16:creationId xmlns:a16="http://schemas.microsoft.com/office/drawing/2014/main" id="{825F9914-F564-5542-3C37-DAF8BCCC57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18" y="1340426"/>
            <a:ext cx="3692323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JDBC Metadata, MySQL, and Oracle Recipes: A Problem-Solution Approach (Expert&amp;#39;s Voice in Java)">
            <a:extLst>
              <a:ext uri="{FF2B5EF4-FFF2-40B4-BE49-F238E27FC236}">
                <a16:creationId xmlns:a16="http://schemas.microsoft.com/office/drawing/2014/main" id="{434CEEC7-789F-3DAD-BE43-0995F550A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566" y="1340426"/>
            <a:ext cx="3914735" cy="523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6024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441434"/>
            <a:ext cx="6982691" cy="1082884"/>
          </a:xfrm>
        </p:spPr>
        <p:txBody>
          <a:bodyPr/>
          <a:lstStyle/>
          <a:p>
            <a:r>
              <a:rPr lang="en-US" dirty="0"/>
              <a:t>TA:  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sz="2800" b="0" dirty="0"/>
              <a:t>Teaching Assistant</a:t>
            </a:r>
            <a:r>
              <a:rPr lang="en-US" sz="2800" dirty="0"/>
              <a:t>: </a:t>
            </a:r>
          </a:p>
          <a:p>
            <a:r>
              <a:rPr lang="en-US" sz="2800" dirty="0">
                <a:solidFill>
                  <a:srgbClr val="7030A0"/>
                </a:solidFill>
              </a:rPr>
              <a:t>       Ms. Padma Rishitha Pusapati</a:t>
            </a:r>
            <a:endParaRPr lang="en-US" sz="2400" i="0" strike="noStrike" dirty="0">
              <a:solidFill>
                <a:srgbClr val="7030A0"/>
              </a:solidFill>
              <a:effectLst/>
              <a:latin typeface="-apple-system"/>
              <a:hlinkClick r:id="rId2"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</a:rPr>
              <a:t>LinkedIn: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https://</a:t>
            </a:r>
            <a:r>
              <a:rPr lang="en-US" sz="1400" b="0" i="0" dirty="0" err="1">
                <a:solidFill>
                  <a:srgbClr val="222222"/>
                </a:solidFill>
                <a:effectLst/>
              </a:rPr>
              <a:t>www.linkedin.com</a:t>
            </a:r>
            <a:r>
              <a:rPr lang="en-US" sz="1400" b="0" i="0" dirty="0">
                <a:solidFill>
                  <a:srgbClr val="222222"/>
                </a:solidFill>
                <a:effectLst/>
              </a:rPr>
              <a:t>/in/padma-rishitha-pusapati-a4480b291/ 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b="0" dirty="0">
                <a:solidFill>
                  <a:srgbClr val="222222"/>
                </a:solidFill>
              </a:rPr>
              <a:t>Email:</a:t>
            </a:r>
            <a:r>
              <a:rPr lang="en-US" sz="1400" b="0" dirty="0">
                <a:solidFill>
                  <a:srgbClr val="222222"/>
                </a:solidFill>
              </a:rPr>
              <a:t> </a:t>
            </a:r>
            <a:r>
              <a:rPr lang="en-US" sz="2800" b="0" dirty="0" err="1">
                <a:solidFill>
                  <a:srgbClr val="222222"/>
                </a:solidFill>
              </a:rPr>
              <a:t>ppusapati@scu.edu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MSIS Graduate Student @SCU</a:t>
            </a:r>
          </a:p>
          <a:p>
            <a:pPr marL="457200" indent="-457200">
              <a:buFont typeface="Arial" charset="0"/>
              <a:buChar char="•"/>
            </a:pPr>
            <a:r>
              <a:rPr lang="en-US" sz="2800" dirty="0"/>
              <a:t>Expected to Graduate: June 2025</a:t>
            </a:r>
          </a:p>
        </p:txBody>
      </p:sp>
    </p:spTree>
    <p:extLst>
      <p:ext uri="{BB962C8B-B14F-4D97-AF65-F5344CB8AC3E}">
        <p14:creationId xmlns:p14="http://schemas.microsoft.com/office/powerpoint/2010/main" val="136542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718"/>
            <a:ext cx="5791200" cy="1031846"/>
          </a:xfrm>
        </p:spPr>
        <p:txBody>
          <a:bodyPr/>
          <a:lstStyle/>
          <a:p>
            <a:r>
              <a:rPr lang="en-US" sz="4000" dirty="0"/>
              <a:t>Course Format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924800" cy="4648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/>
              <a:t>1. Lectures  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Tuesday:	5:45pm – 7:20pm PST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Thursday:	5:45pm – 7:20pm PST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2. Office Hours: to be announced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3. Homework assignments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4. Project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5. Midterm Exam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6. Final Exam</a:t>
            </a:r>
          </a:p>
          <a:p>
            <a:pPr lvl="1">
              <a:lnSpc>
                <a:spcPct val="9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33369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87516" y="152718"/>
            <a:ext cx="4960883" cy="1371600"/>
          </a:xfrm>
        </p:spPr>
        <p:txBody>
          <a:bodyPr/>
          <a:lstStyle/>
          <a:p>
            <a:r>
              <a:rPr lang="en-US" sz="4000" dirty="0"/>
              <a:t>Grading</a:t>
            </a:r>
          </a:p>
        </p:txBody>
      </p:sp>
      <p:sp>
        <p:nvSpPr>
          <p:cNvPr id="19149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			</a:t>
            </a:r>
          </a:p>
          <a:p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B236B2E-A4D7-D6D9-2732-1C1C2405C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132776"/>
              </p:ext>
            </p:extLst>
          </p:nvPr>
        </p:nvGraphicFramePr>
        <p:xfrm>
          <a:off x="1287517" y="1752600"/>
          <a:ext cx="5320748" cy="3186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1228">
                  <a:extLst>
                    <a:ext uri="{9D8B030D-6E8A-4147-A177-3AD203B41FA5}">
                      <a16:colId xmlns:a16="http://schemas.microsoft.com/office/drawing/2014/main" val="1214347345"/>
                    </a:ext>
                  </a:extLst>
                </a:gridCol>
                <a:gridCol w="1279520">
                  <a:extLst>
                    <a:ext uri="{9D8B030D-6E8A-4147-A177-3AD203B41FA5}">
                      <a16:colId xmlns:a16="http://schemas.microsoft.com/office/drawing/2014/main" val="3762736974"/>
                    </a:ext>
                  </a:extLst>
                </a:gridCol>
              </a:tblGrid>
              <a:tr h="666138">
                <a:tc>
                  <a:txBody>
                    <a:bodyPr/>
                    <a:lstStyle/>
                    <a:p>
                      <a:r>
                        <a:rPr lang="en-US" dirty="0"/>
                        <a:t>Assignment/Homework/Exam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995571"/>
                  </a:ext>
                </a:extLst>
              </a:tr>
              <a:tr h="565411">
                <a:tc>
                  <a:txBody>
                    <a:bodyPr/>
                    <a:lstStyle/>
                    <a:p>
                      <a:r>
                        <a:rPr lang="en-US" sz="2800" dirty="0"/>
                        <a:t>Homework/Assignment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227052"/>
                  </a:ext>
                </a:extLst>
              </a:tr>
              <a:tr h="496957">
                <a:tc>
                  <a:txBody>
                    <a:bodyPr/>
                    <a:lstStyle/>
                    <a:p>
                      <a:r>
                        <a:rPr lang="en-US" sz="2800" dirty="0"/>
                        <a:t>Group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315837"/>
                  </a:ext>
                </a:extLst>
              </a:tr>
              <a:tr h="495148">
                <a:tc>
                  <a:txBody>
                    <a:bodyPr/>
                    <a:lstStyle/>
                    <a:p>
                      <a:r>
                        <a:rPr lang="en-US" sz="2800" dirty="0"/>
                        <a:t>Midterm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584155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sz="2800" dirty="0"/>
                        <a:t>Final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113900"/>
                  </a:ext>
                </a:extLst>
              </a:tr>
              <a:tr h="400300"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00FF00"/>
                          </a:highlight>
                        </a:rPr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507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224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Administration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382000" cy="4495800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Web page: </a:t>
            </a:r>
            <a:r>
              <a:rPr lang="en-US" sz="2800" b="0" dirty="0">
                <a:hlinkClick r:id="rId3"/>
              </a:rPr>
              <a:t>Data Warehousing GitHub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Syllabus (course information)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Lecture notes will be available there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dirty="0"/>
              <a:t>Homework assignments, project, midterm, and final exams will be available in </a:t>
            </a:r>
            <a:r>
              <a:rPr lang="en-US" sz="2800" b="0" dirty="0">
                <a:highlight>
                  <a:srgbClr val="00FF00"/>
                </a:highlight>
              </a:rPr>
              <a:t>Camino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42977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Essential.thmx</Template>
  <TotalTime>79974</TotalTime>
  <Words>1522</Words>
  <Application>Microsoft Macintosh PowerPoint</Application>
  <PresentationFormat>On-screen Show (4:3)</PresentationFormat>
  <Paragraphs>275</Paragraphs>
  <Slides>37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8" baseType="lpstr">
      <vt:lpstr>-apple-system</vt:lpstr>
      <vt:lpstr>Andale Mono</vt:lpstr>
      <vt:lpstr>Aptos</vt:lpstr>
      <vt:lpstr>Aptos Display</vt:lpstr>
      <vt:lpstr>Arial</vt:lpstr>
      <vt:lpstr>Calibri</vt:lpstr>
      <vt:lpstr>Courier New</vt:lpstr>
      <vt:lpstr>IBM Plex Sans</vt:lpstr>
      <vt:lpstr>Lato Extended</vt:lpstr>
      <vt:lpstr>Symbol</vt:lpstr>
      <vt:lpstr>Essential</vt:lpstr>
      <vt:lpstr>2621 Data  Warehousing &amp;  Business  Intelligence </vt:lpstr>
      <vt:lpstr>Welcome!</vt:lpstr>
      <vt:lpstr>Introductions: Instructor</vt:lpstr>
      <vt:lpstr>Introductions: books</vt:lpstr>
      <vt:lpstr>Introductions: books</vt:lpstr>
      <vt:lpstr>TA:  Teaching Assistant</vt:lpstr>
      <vt:lpstr>Course Format</vt:lpstr>
      <vt:lpstr>Grading</vt:lpstr>
      <vt:lpstr>Administration</vt:lpstr>
      <vt:lpstr>Weekly   Lectures</vt:lpstr>
      <vt:lpstr>Required  BOOK</vt:lpstr>
      <vt:lpstr>Assignments</vt:lpstr>
      <vt:lpstr>About  the  Assignments</vt:lpstr>
      <vt:lpstr>Deadlines   and  Late   Days</vt:lpstr>
      <vt:lpstr>Camino  Exams</vt:lpstr>
      <vt:lpstr>Lectures</vt:lpstr>
      <vt:lpstr>Exams</vt:lpstr>
      <vt:lpstr>Expectations About you</vt:lpstr>
      <vt:lpstr>Class Goals</vt:lpstr>
      <vt:lpstr>Why Data  WAREHOUSING?</vt:lpstr>
      <vt:lpstr>Database &amp; Data  WareHouse</vt:lpstr>
      <vt:lpstr>Database</vt:lpstr>
      <vt:lpstr>Database</vt:lpstr>
      <vt:lpstr>Database Management System</vt:lpstr>
      <vt:lpstr>Database Management System</vt:lpstr>
      <vt:lpstr>An Example: Online Bookseller</vt:lpstr>
      <vt:lpstr>An Example: Online Bookseller</vt:lpstr>
      <vt:lpstr>An Example: Online Bookseller</vt:lpstr>
      <vt:lpstr>An Example:  Online   Bookseller</vt:lpstr>
      <vt:lpstr>An  Example:  Online  Bookseller</vt:lpstr>
      <vt:lpstr>An  Example:  Online  Bookseller</vt:lpstr>
      <vt:lpstr>An Example: Online Bookseller</vt:lpstr>
      <vt:lpstr>What a DBMS Does</vt:lpstr>
      <vt:lpstr>The  players</vt:lpstr>
      <vt:lpstr>What  is  this  class  about?</vt:lpstr>
      <vt:lpstr>What  we  will  Use</vt:lpstr>
      <vt:lpstr>What to Expect soon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373</dc:title>
  <dc:creator>Evan McCarty</dc:creator>
  <cp:lastModifiedBy>Parsian, Mahmoud</cp:lastModifiedBy>
  <cp:revision>279</cp:revision>
  <dcterms:created xsi:type="dcterms:W3CDTF">2017-03-27T18:12:41Z</dcterms:created>
  <dcterms:modified xsi:type="dcterms:W3CDTF">2024-12-20T04:39:02Z</dcterms:modified>
</cp:coreProperties>
</file>