
<file path=[Content_Types].xml><?xml version="1.0" encoding="utf-8"?>
<Types xmlns="http://schemas.openxmlformats.org/package/2006/content-types">
  <Default Extension="bin" ContentType="application/vnd.openxmlformats-officedocument.oleObject"/>
  <Default Extension="doc" ContentType="application/msword"/>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9" r:id="rId1"/>
  </p:sldMasterIdLst>
  <p:notesMasterIdLst>
    <p:notesMasterId r:id="rId54"/>
  </p:notesMasterIdLst>
  <p:handoutMasterIdLst>
    <p:handoutMasterId r:id="rId55"/>
  </p:handoutMasterIdLst>
  <p:sldIdLst>
    <p:sldId id="559" r:id="rId2"/>
    <p:sldId id="560" r:id="rId3"/>
    <p:sldId id="701" r:id="rId4"/>
    <p:sldId id="561" r:id="rId5"/>
    <p:sldId id="702" r:id="rId6"/>
    <p:sldId id="562" r:id="rId7"/>
    <p:sldId id="564" r:id="rId8"/>
    <p:sldId id="563" r:id="rId9"/>
    <p:sldId id="602" r:id="rId10"/>
    <p:sldId id="454" r:id="rId11"/>
    <p:sldId id="703" r:id="rId12"/>
    <p:sldId id="455" r:id="rId13"/>
    <p:sldId id="565" r:id="rId14"/>
    <p:sldId id="680" r:id="rId15"/>
    <p:sldId id="588" r:id="rId16"/>
    <p:sldId id="704" r:id="rId17"/>
    <p:sldId id="642" r:id="rId18"/>
    <p:sldId id="681" r:id="rId19"/>
    <p:sldId id="630" r:id="rId20"/>
    <p:sldId id="687" r:id="rId21"/>
    <p:sldId id="688" r:id="rId22"/>
    <p:sldId id="634" r:id="rId23"/>
    <p:sldId id="635" r:id="rId24"/>
    <p:sldId id="700" r:id="rId25"/>
    <p:sldId id="637" r:id="rId26"/>
    <p:sldId id="638" r:id="rId27"/>
    <p:sldId id="643" r:id="rId28"/>
    <p:sldId id="639" r:id="rId29"/>
    <p:sldId id="640" r:id="rId30"/>
    <p:sldId id="641" r:id="rId31"/>
    <p:sldId id="682" r:id="rId32"/>
    <p:sldId id="662" r:id="rId33"/>
    <p:sldId id="663" r:id="rId34"/>
    <p:sldId id="664" r:id="rId35"/>
    <p:sldId id="665" r:id="rId36"/>
    <p:sldId id="666" r:id="rId37"/>
    <p:sldId id="683" r:id="rId38"/>
    <p:sldId id="668" r:id="rId39"/>
    <p:sldId id="669" r:id="rId40"/>
    <p:sldId id="705" r:id="rId41"/>
    <p:sldId id="619" r:id="rId42"/>
    <p:sldId id="609" r:id="rId43"/>
    <p:sldId id="604" r:id="rId44"/>
    <p:sldId id="685" r:id="rId45"/>
    <p:sldId id="696" r:id="rId46"/>
    <p:sldId id="697" r:id="rId47"/>
    <p:sldId id="626" r:id="rId48"/>
    <p:sldId id="686" r:id="rId49"/>
    <p:sldId id="625" r:id="rId50"/>
    <p:sldId id="499" r:id="rId51"/>
    <p:sldId id="627" r:id="rId52"/>
    <p:sldId id="436" r:id="rId53"/>
  </p:sldIdLst>
  <p:sldSz cx="9144000" cy="6858000" type="screen4x3"/>
  <p:notesSz cx="7023100" cy="9283700"/>
  <p:defaultTextStyle>
    <a:defPPr>
      <a:defRPr lang="en-US"/>
    </a:defPPr>
    <a:lvl1pPr algn="l" rtl="0" eaLnBrk="0" fontAlgn="base" hangingPunct="0">
      <a:spcBef>
        <a:spcPct val="0"/>
      </a:spcBef>
      <a:spcAft>
        <a:spcPct val="0"/>
      </a:spcAft>
      <a:defRPr sz="2800"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sz="2800"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sz="2800"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sz="2800"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sz="2800" kern="1200">
        <a:solidFill>
          <a:schemeClr val="tx1"/>
        </a:solidFill>
        <a:latin typeface="Tahoma" panose="020B0604030504040204" pitchFamily="34" charset="0"/>
        <a:ea typeface="+mn-ea"/>
        <a:cs typeface="+mn-cs"/>
      </a:defRPr>
    </a:lvl5pPr>
    <a:lvl6pPr marL="2286000" algn="l" defTabSz="914400" rtl="0" eaLnBrk="1" latinLnBrk="0" hangingPunct="1">
      <a:defRPr sz="2800" kern="1200">
        <a:solidFill>
          <a:schemeClr val="tx1"/>
        </a:solidFill>
        <a:latin typeface="Tahoma" panose="020B0604030504040204" pitchFamily="34" charset="0"/>
        <a:ea typeface="+mn-ea"/>
        <a:cs typeface="+mn-cs"/>
      </a:defRPr>
    </a:lvl6pPr>
    <a:lvl7pPr marL="2743200" algn="l" defTabSz="914400" rtl="0" eaLnBrk="1" latinLnBrk="0" hangingPunct="1">
      <a:defRPr sz="2800" kern="1200">
        <a:solidFill>
          <a:schemeClr val="tx1"/>
        </a:solidFill>
        <a:latin typeface="Tahoma" panose="020B0604030504040204" pitchFamily="34" charset="0"/>
        <a:ea typeface="+mn-ea"/>
        <a:cs typeface="+mn-cs"/>
      </a:defRPr>
    </a:lvl7pPr>
    <a:lvl8pPr marL="3200400" algn="l" defTabSz="914400" rtl="0" eaLnBrk="1" latinLnBrk="0" hangingPunct="1">
      <a:defRPr sz="2800" kern="1200">
        <a:solidFill>
          <a:schemeClr val="tx1"/>
        </a:solidFill>
        <a:latin typeface="Tahoma" panose="020B0604030504040204" pitchFamily="34" charset="0"/>
        <a:ea typeface="+mn-ea"/>
        <a:cs typeface="+mn-cs"/>
      </a:defRPr>
    </a:lvl8pPr>
    <a:lvl9pPr marL="3657600" algn="l" defTabSz="914400" rtl="0" eaLnBrk="1" latinLnBrk="0" hangingPunct="1">
      <a:defRPr sz="2800" kern="1200">
        <a:solidFill>
          <a:schemeClr val="tx1"/>
        </a:solidFill>
        <a:latin typeface="Tahoma" panose="020B060403050404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5">
          <p15:clr>
            <a:srgbClr val="A4A3A4"/>
          </p15:clr>
        </p15:guide>
        <p15:guide id="2" pos="2213">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1368"/>
    <p:restoredTop sz="96327" autoAdjust="0"/>
  </p:normalViewPr>
  <p:slideViewPr>
    <p:cSldViewPr>
      <p:cViewPr varScale="1">
        <p:scale>
          <a:sx n="123" d="100"/>
          <a:sy n="123" d="100"/>
        </p:scale>
        <p:origin x="856" y="19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0"/>
    </p:cViewPr>
  </p:sorterViewPr>
  <p:notesViewPr>
    <p:cSldViewPr>
      <p:cViewPr varScale="1">
        <p:scale>
          <a:sx n="38" d="100"/>
          <a:sy n="38" d="100"/>
        </p:scale>
        <p:origin x="-1530" y="-72"/>
      </p:cViewPr>
      <p:guideLst>
        <p:guide orient="horz" pos="2925"/>
        <p:guide pos="2213"/>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3906" name="Rectangle 2">
            <a:extLst>
              <a:ext uri="{FF2B5EF4-FFF2-40B4-BE49-F238E27FC236}">
                <a16:creationId xmlns:a16="http://schemas.microsoft.com/office/drawing/2014/main" id="{7E5E268F-DD60-9D9E-4BCA-2BA1281E7062}"/>
              </a:ext>
            </a:extLst>
          </p:cNvPr>
          <p:cNvSpPr>
            <a:spLocks noGrp="1" noChangeArrowheads="1"/>
          </p:cNvSpPr>
          <p:nvPr>
            <p:ph type="hdr" sz="quarter"/>
          </p:nvPr>
        </p:nvSpPr>
        <p:spPr bwMode="auto">
          <a:xfrm>
            <a:off x="0" y="0"/>
            <a:ext cx="3043238" cy="463550"/>
          </a:xfrm>
          <a:prstGeom prst="rect">
            <a:avLst/>
          </a:prstGeom>
          <a:noFill/>
          <a:ln>
            <a:noFill/>
          </a:ln>
          <a:effectLst/>
        </p:spPr>
        <p:txBody>
          <a:bodyPr vert="horz" wrap="square" lIns="93158" tIns="46580" rIns="93158" bIns="46580" numCol="1" anchor="t" anchorCtr="0" compatLnSpc="1">
            <a:prstTxWarp prst="textNoShape">
              <a:avLst/>
            </a:prstTxWarp>
          </a:bodyPr>
          <a:lstStyle>
            <a:lvl1pPr defTabSz="930275" eaLnBrk="0" hangingPunct="0">
              <a:defRPr sz="1200">
                <a:latin typeface="Times New Roman" panose="02020603050405020304" pitchFamily="18" charset="0"/>
              </a:defRPr>
            </a:lvl1pPr>
          </a:lstStyle>
          <a:p>
            <a:pPr>
              <a:defRPr/>
            </a:pPr>
            <a:endParaRPr lang="en-US" altLang="en-US"/>
          </a:p>
        </p:txBody>
      </p:sp>
      <p:sp>
        <p:nvSpPr>
          <p:cNvPr id="123907" name="Rectangle 3">
            <a:extLst>
              <a:ext uri="{FF2B5EF4-FFF2-40B4-BE49-F238E27FC236}">
                <a16:creationId xmlns:a16="http://schemas.microsoft.com/office/drawing/2014/main" id="{88899653-6E2A-68B6-029A-03B0C2471C98}"/>
              </a:ext>
            </a:extLst>
          </p:cNvPr>
          <p:cNvSpPr>
            <a:spLocks noGrp="1" noChangeArrowheads="1"/>
          </p:cNvSpPr>
          <p:nvPr>
            <p:ph type="dt" sz="quarter" idx="1"/>
          </p:nvPr>
        </p:nvSpPr>
        <p:spPr bwMode="auto">
          <a:xfrm>
            <a:off x="3979863" y="0"/>
            <a:ext cx="3043237" cy="463550"/>
          </a:xfrm>
          <a:prstGeom prst="rect">
            <a:avLst/>
          </a:prstGeom>
          <a:noFill/>
          <a:ln>
            <a:noFill/>
          </a:ln>
          <a:effectLst/>
        </p:spPr>
        <p:txBody>
          <a:bodyPr vert="horz" wrap="square" lIns="93158" tIns="46580" rIns="93158" bIns="46580" numCol="1" anchor="t" anchorCtr="0" compatLnSpc="1">
            <a:prstTxWarp prst="textNoShape">
              <a:avLst/>
            </a:prstTxWarp>
          </a:bodyPr>
          <a:lstStyle>
            <a:lvl1pPr algn="r" defTabSz="930275" eaLnBrk="0" hangingPunct="0">
              <a:defRPr sz="1200">
                <a:latin typeface="Times New Roman" panose="02020603050405020304" pitchFamily="18" charset="0"/>
              </a:defRPr>
            </a:lvl1pPr>
          </a:lstStyle>
          <a:p>
            <a:pPr>
              <a:defRPr/>
            </a:pPr>
            <a:endParaRPr lang="en-US" altLang="en-US"/>
          </a:p>
        </p:txBody>
      </p:sp>
      <p:sp>
        <p:nvSpPr>
          <p:cNvPr id="123908" name="Rectangle 4">
            <a:extLst>
              <a:ext uri="{FF2B5EF4-FFF2-40B4-BE49-F238E27FC236}">
                <a16:creationId xmlns:a16="http://schemas.microsoft.com/office/drawing/2014/main" id="{19214D01-910E-55BA-A657-A3ACEAE8ECC4}"/>
              </a:ext>
            </a:extLst>
          </p:cNvPr>
          <p:cNvSpPr>
            <a:spLocks noGrp="1" noChangeArrowheads="1"/>
          </p:cNvSpPr>
          <p:nvPr>
            <p:ph type="ftr" sz="quarter" idx="2"/>
          </p:nvPr>
        </p:nvSpPr>
        <p:spPr bwMode="auto">
          <a:xfrm>
            <a:off x="0" y="8820150"/>
            <a:ext cx="3043238" cy="463550"/>
          </a:xfrm>
          <a:prstGeom prst="rect">
            <a:avLst/>
          </a:prstGeom>
          <a:noFill/>
          <a:ln>
            <a:noFill/>
          </a:ln>
          <a:effectLst/>
        </p:spPr>
        <p:txBody>
          <a:bodyPr vert="horz" wrap="square" lIns="93158" tIns="46580" rIns="93158" bIns="46580" numCol="1" anchor="b" anchorCtr="0" compatLnSpc="1">
            <a:prstTxWarp prst="textNoShape">
              <a:avLst/>
            </a:prstTxWarp>
          </a:bodyPr>
          <a:lstStyle>
            <a:lvl1pPr defTabSz="930275" eaLnBrk="0" hangingPunct="0">
              <a:defRPr sz="1200">
                <a:latin typeface="Times New Roman" panose="02020603050405020304" pitchFamily="18" charset="0"/>
              </a:defRPr>
            </a:lvl1pPr>
          </a:lstStyle>
          <a:p>
            <a:pPr>
              <a:defRPr/>
            </a:pPr>
            <a:endParaRPr lang="en-US" altLang="en-US"/>
          </a:p>
        </p:txBody>
      </p:sp>
      <p:sp>
        <p:nvSpPr>
          <p:cNvPr id="123909" name="Rectangle 5">
            <a:extLst>
              <a:ext uri="{FF2B5EF4-FFF2-40B4-BE49-F238E27FC236}">
                <a16:creationId xmlns:a16="http://schemas.microsoft.com/office/drawing/2014/main" id="{F0F090AA-2374-3164-4ECF-A1C0CD9F7CE4}"/>
              </a:ext>
            </a:extLst>
          </p:cNvPr>
          <p:cNvSpPr>
            <a:spLocks noGrp="1" noChangeArrowheads="1"/>
          </p:cNvSpPr>
          <p:nvPr>
            <p:ph type="sldNum" sz="quarter" idx="3"/>
          </p:nvPr>
        </p:nvSpPr>
        <p:spPr bwMode="auto">
          <a:xfrm>
            <a:off x="3979863" y="8820150"/>
            <a:ext cx="3043237" cy="463550"/>
          </a:xfrm>
          <a:prstGeom prst="rect">
            <a:avLst/>
          </a:prstGeom>
          <a:noFill/>
          <a:ln>
            <a:noFill/>
          </a:ln>
          <a:effectLst/>
        </p:spPr>
        <p:txBody>
          <a:bodyPr vert="horz" wrap="square" lIns="93158" tIns="46580" rIns="93158" bIns="46580" numCol="1" anchor="b" anchorCtr="0" compatLnSpc="1">
            <a:prstTxWarp prst="textNoShape">
              <a:avLst/>
            </a:prstTxWarp>
          </a:bodyPr>
          <a:lstStyle>
            <a:lvl1pPr algn="r" defTabSz="930275" eaLnBrk="0" hangingPunct="0">
              <a:defRPr sz="1200" smtClean="0">
                <a:latin typeface="Times New Roman" panose="02020603050405020304" pitchFamily="18" charset="0"/>
              </a:defRPr>
            </a:lvl1pPr>
          </a:lstStyle>
          <a:p>
            <a:pPr>
              <a:defRPr/>
            </a:pPr>
            <a:fld id="{253CFC99-EC15-1548-8496-8476CA3341F9}" type="slidenum">
              <a:rPr lang="en-US" altLang="en-US"/>
              <a:pPr>
                <a:defRPr/>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14BA6420-A559-0800-A0C5-F399AD250F39}"/>
              </a:ext>
            </a:extLst>
          </p:cNvPr>
          <p:cNvSpPr>
            <a:spLocks noGrp="1" noChangeArrowheads="1"/>
          </p:cNvSpPr>
          <p:nvPr>
            <p:ph type="hdr" sz="quarter"/>
          </p:nvPr>
        </p:nvSpPr>
        <p:spPr bwMode="auto">
          <a:xfrm>
            <a:off x="0" y="0"/>
            <a:ext cx="3043238" cy="463550"/>
          </a:xfrm>
          <a:prstGeom prst="rect">
            <a:avLst/>
          </a:prstGeom>
          <a:noFill/>
          <a:ln>
            <a:noFill/>
          </a:ln>
          <a:effectLst/>
        </p:spPr>
        <p:txBody>
          <a:bodyPr vert="horz" wrap="square" lIns="93158" tIns="46580" rIns="93158" bIns="46580" numCol="1" anchor="t" anchorCtr="0" compatLnSpc="1">
            <a:prstTxWarp prst="textNoShape">
              <a:avLst/>
            </a:prstTxWarp>
          </a:bodyPr>
          <a:lstStyle>
            <a:lvl1pPr defTabSz="930275" eaLnBrk="0" hangingPunct="0">
              <a:defRPr sz="1200">
                <a:latin typeface="Times New Roman" panose="02020603050405020304" pitchFamily="18" charset="0"/>
              </a:defRPr>
            </a:lvl1pPr>
          </a:lstStyle>
          <a:p>
            <a:pPr>
              <a:defRPr/>
            </a:pPr>
            <a:endParaRPr lang="en-US" altLang="en-US"/>
          </a:p>
        </p:txBody>
      </p:sp>
      <p:sp>
        <p:nvSpPr>
          <p:cNvPr id="13315" name="Rectangle 3">
            <a:extLst>
              <a:ext uri="{FF2B5EF4-FFF2-40B4-BE49-F238E27FC236}">
                <a16:creationId xmlns:a16="http://schemas.microsoft.com/office/drawing/2014/main" id="{B8D54042-D9E4-2CB2-D9FB-10517CD95F65}"/>
              </a:ext>
            </a:extLst>
          </p:cNvPr>
          <p:cNvSpPr>
            <a:spLocks noGrp="1" noChangeArrowheads="1"/>
          </p:cNvSpPr>
          <p:nvPr>
            <p:ph type="dt" idx="1"/>
          </p:nvPr>
        </p:nvSpPr>
        <p:spPr bwMode="auto">
          <a:xfrm>
            <a:off x="3979863" y="0"/>
            <a:ext cx="3043237" cy="463550"/>
          </a:xfrm>
          <a:prstGeom prst="rect">
            <a:avLst/>
          </a:prstGeom>
          <a:noFill/>
          <a:ln>
            <a:noFill/>
          </a:ln>
          <a:effectLst/>
        </p:spPr>
        <p:txBody>
          <a:bodyPr vert="horz" wrap="square" lIns="93158" tIns="46580" rIns="93158" bIns="46580" numCol="1" anchor="t" anchorCtr="0" compatLnSpc="1">
            <a:prstTxWarp prst="textNoShape">
              <a:avLst/>
            </a:prstTxWarp>
          </a:bodyPr>
          <a:lstStyle>
            <a:lvl1pPr algn="r" defTabSz="930275" eaLnBrk="0" hangingPunct="0">
              <a:defRPr sz="1200">
                <a:latin typeface="Times New Roman" panose="02020603050405020304" pitchFamily="18" charset="0"/>
              </a:defRPr>
            </a:lvl1pPr>
          </a:lstStyle>
          <a:p>
            <a:pPr>
              <a:defRPr/>
            </a:pPr>
            <a:endParaRPr lang="en-US" altLang="en-US"/>
          </a:p>
        </p:txBody>
      </p:sp>
      <p:sp>
        <p:nvSpPr>
          <p:cNvPr id="3076" name="Rectangle 4">
            <a:extLst>
              <a:ext uri="{FF2B5EF4-FFF2-40B4-BE49-F238E27FC236}">
                <a16:creationId xmlns:a16="http://schemas.microsoft.com/office/drawing/2014/main" id="{30E3CAF7-BEF0-A2C8-BFE4-51B0B0D9DE99}"/>
              </a:ext>
            </a:extLst>
          </p:cNvPr>
          <p:cNvSpPr>
            <a:spLocks noGrp="1" noRot="1" noChangeAspect="1" noChangeArrowheads="1" noTextEdit="1"/>
          </p:cNvSpPr>
          <p:nvPr>
            <p:ph type="sldImg" idx="2"/>
          </p:nvPr>
        </p:nvSpPr>
        <p:spPr bwMode="auto">
          <a:xfrm>
            <a:off x="1192213" y="696913"/>
            <a:ext cx="4640262" cy="34798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3317" name="Rectangle 5">
            <a:extLst>
              <a:ext uri="{FF2B5EF4-FFF2-40B4-BE49-F238E27FC236}">
                <a16:creationId xmlns:a16="http://schemas.microsoft.com/office/drawing/2014/main" id="{6F59A5E5-6260-8CE4-25D2-E2EA16262CB4}"/>
              </a:ext>
            </a:extLst>
          </p:cNvPr>
          <p:cNvSpPr>
            <a:spLocks noGrp="1" noChangeArrowheads="1"/>
          </p:cNvSpPr>
          <p:nvPr>
            <p:ph type="body" sz="quarter" idx="3"/>
          </p:nvPr>
        </p:nvSpPr>
        <p:spPr bwMode="auto">
          <a:xfrm>
            <a:off x="936625" y="4410075"/>
            <a:ext cx="5149850" cy="4176713"/>
          </a:xfrm>
          <a:prstGeom prst="rect">
            <a:avLst/>
          </a:prstGeom>
          <a:noFill/>
          <a:ln>
            <a:noFill/>
          </a:ln>
          <a:effectLst/>
        </p:spPr>
        <p:txBody>
          <a:bodyPr vert="horz" wrap="square" lIns="93158" tIns="46580" rIns="93158" bIns="46580" numCol="1" anchor="t" anchorCtr="0" compatLnSpc="1">
            <a:prstTxWarp prst="textNoShape">
              <a:avLst/>
            </a:prstTxWarp>
          </a:bodyPr>
          <a:lstStyle/>
          <a:p>
            <a:pPr lvl="0"/>
            <a:r>
              <a:rPr lang="en-US" altLang="en-US" noProof="0"/>
              <a:t>Click to edit Master text styles</a:t>
            </a:r>
          </a:p>
          <a:p>
            <a:pPr lvl="1"/>
            <a:r>
              <a:rPr lang="en-US" altLang="en-US" noProof="0"/>
              <a:t>Second level</a:t>
            </a:r>
          </a:p>
          <a:p>
            <a:pPr lvl="2"/>
            <a:r>
              <a:rPr lang="en-US" altLang="en-US" noProof="0"/>
              <a:t>Third level</a:t>
            </a:r>
          </a:p>
          <a:p>
            <a:pPr lvl="3"/>
            <a:r>
              <a:rPr lang="en-US" altLang="en-US" noProof="0"/>
              <a:t>Fourth level</a:t>
            </a:r>
          </a:p>
          <a:p>
            <a:pPr lvl="4"/>
            <a:r>
              <a:rPr lang="en-US" altLang="en-US" noProof="0"/>
              <a:t>Fifth level</a:t>
            </a:r>
          </a:p>
        </p:txBody>
      </p:sp>
      <p:sp>
        <p:nvSpPr>
          <p:cNvPr id="13318" name="Rectangle 6">
            <a:extLst>
              <a:ext uri="{FF2B5EF4-FFF2-40B4-BE49-F238E27FC236}">
                <a16:creationId xmlns:a16="http://schemas.microsoft.com/office/drawing/2014/main" id="{D80BA312-F4F2-7733-0103-DFFE650AEA22}"/>
              </a:ext>
            </a:extLst>
          </p:cNvPr>
          <p:cNvSpPr>
            <a:spLocks noGrp="1" noChangeArrowheads="1"/>
          </p:cNvSpPr>
          <p:nvPr>
            <p:ph type="ftr" sz="quarter" idx="4"/>
          </p:nvPr>
        </p:nvSpPr>
        <p:spPr bwMode="auto">
          <a:xfrm>
            <a:off x="0" y="8820150"/>
            <a:ext cx="3043238" cy="463550"/>
          </a:xfrm>
          <a:prstGeom prst="rect">
            <a:avLst/>
          </a:prstGeom>
          <a:noFill/>
          <a:ln>
            <a:noFill/>
          </a:ln>
          <a:effectLst/>
        </p:spPr>
        <p:txBody>
          <a:bodyPr vert="horz" wrap="square" lIns="93158" tIns="46580" rIns="93158" bIns="46580" numCol="1" anchor="b" anchorCtr="0" compatLnSpc="1">
            <a:prstTxWarp prst="textNoShape">
              <a:avLst/>
            </a:prstTxWarp>
          </a:bodyPr>
          <a:lstStyle>
            <a:lvl1pPr defTabSz="930275" eaLnBrk="0" hangingPunct="0">
              <a:defRPr sz="1200">
                <a:latin typeface="Times New Roman" panose="02020603050405020304" pitchFamily="18" charset="0"/>
              </a:defRPr>
            </a:lvl1pPr>
          </a:lstStyle>
          <a:p>
            <a:pPr>
              <a:defRPr/>
            </a:pPr>
            <a:endParaRPr lang="en-US" altLang="en-US"/>
          </a:p>
        </p:txBody>
      </p:sp>
      <p:sp>
        <p:nvSpPr>
          <p:cNvPr id="13319" name="Rectangle 7">
            <a:extLst>
              <a:ext uri="{FF2B5EF4-FFF2-40B4-BE49-F238E27FC236}">
                <a16:creationId xmlns:a16="http://schemas.microsoft.com/office/drawing/2014/main" id="{C2D459FF-24BB-EBD0-E77A-66D6A6722DD4}"/>
              </a:ext>
            </a:extLst>
          </p:cNvPr>
          <p:cNvSpPr>
            <a:spLocks noGrp="1" noChangeArrowheads="1"/>
          </p:cNvSpPr>
          <p:nvPr>
            <p:ph type="sldNum" sz="quarter" idx="5"/>
          </p:nvPr>
        </p:nvSpPr>
        <p:spPr bwMode="auto">
          <a:xfrm>
            <a:off x="3979863" y="8820150"/>
            <a:ext cx="3043237" cy="463550"/>
          </a:xfrm>
          <a:prstGeom prst="rect">
            <a:avLst/>
          </a:prstGeom>
          <a:noFill/>
          <a:ln>
            <a:noFill/>
          </a:ln>
          <a:effectLst/>
        </p:spPr>
        <p:txBody>
          <a:bodyPr vert="horz" wrap="square" lIns="93158" tIns="46580" rIns="93158" bIns="46580" numCol="1" anchor="b" anchorCtr="0" compatLnSpc="1">
            <a:prstTxWarp prst="textNoShape">
              <a:avLst/>
            </a:prstTxWarp>
          </a:bodyPr>
          <a:lstStyle>
            <a:lvl1pPr algn="r" defTabSz="930275" eaLnBrk="0" hangingPunct="0">
              <a:defRPr sz="1200" smtClean="0">
                <a:latin typeface="Times New Roman" panose="02020603050405020304" pitchFamily="18" charset="0"/>
              </a:defRPr>
            </a:lvl1pPr>
          </a:lstStyle>
          <a:p>
            <a:pPr>
              <a:defRPr/>
            </a:pPr>
            <a:fld id="{F4DA0597-70D0-574F-B8F2-5A6B96E86B62}"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7">
            <a:extLst>
              <a:ext uri="{FF2B5EF4-FFF2-40B4-BE49-F238E27FC236}">
                <a16:creationId xmlns:a16="http://schemas.microsoft.com/office/drawing/2014/main" id="{264F7D8F-7A01-6632-FAF2-F9BFA427E2B6}"/>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30275">
              <a:defRPr sz="2800">
                <a:solidFill>
                  <a:schemeClr val="tx1"/>
                </a:solidFill>
                <a:latin typeface="Tahoma" panose="020B0604030504040204" pitchFamily="34" charset="0"/>
              </a:defRPr>
            </a:lvl1pPr>
            <a:lvl2pPr marL="742950" indent="-285750" defTabSz="930275">
              <a:defRPr sz="2800">
                <a:solidFill>
                  <a:schemeClr val="tx1"/>
                </a:solidFill>
                <a:latin typeface="Tahoma" panose="020B0604030504040204" pitchFamily="34" charset="0"/>
              </a:defRPr>
            </a:lvl2pPr>
            <a:lvl3pPr marL="1143000" indent="-228600" defTabSz="930275">
              <a:defRPr sz="2800">
                <a:solidFill>
                  <a:schemeClr val="tx1"/>
                </a:solidFill>
                <a:latin typeface="Tahoma" panose="020B0604030504040204" pitchFamily="34" charset="0"/>
              </a:defRPr>
            </a:lvl3pPr>
            <a:lvl4pPr marL="1600200" indent="-228600" defTabSz="930275">
              <a:defRPr sz="2800">
                <a:solidFill>
                  <a:schemeClr val="tx1"/>
                </a:solidFill>
                <a:latin typeface="Tahoma" panose="020B0604030504040204" pitchFamily="34" charset="0"/>
              </a:defRPr>
            </a:lvl4pPr>
            <a:lvl5pPr marL="2057400" indent="-228600" defTabSz="930275">
              <a:defRPr sz="2800">
                <a:solidFill>
                  <a:schemeClr val="tx1"/>
                </a:solidFill>
                <a:latin typeface="Tahoma" panose="020B0604030504040204" pitchFamily="34" charset="0"/>
              </a:defRPr>
            </a:lvl5pPr>
            <a:lvl6pPr marL="2514600" indent="-228600" defTabSz="930275" eaLnBrk="0" fontAlgn="base" hangingPunct="0">
              <a:spcBef>
                <a:spcPct val="0"/>
              </a:spcBef>
              <a:spcAft>
                <a:spcPct val="0"/>
              </a:spcAft>
              <a:defRPr sz="2800">
                <a:solidFill>
                  <a:schemeClr val="tx1"/>
                </a:solidFill>
                <a:latin typeface="Tahoma" panose="020B0604030504040204" pitchFamily="34" charset="0"/>
              </a:defRPr>
            </a:lvl6pPr>
            <a:lvl7pPr marL="2971800" indent="-228600" defTabSz="930275" eaLnBrk="0" fontAlgn="base" hangingPunct="0">
              <a:spcBef>
                <a:spcPct val="0"/>
              </a:spcBef>
              <a:spcAft>
                <a:spcPct val="0"/>
              </a:spcAft>
              <a:defRPr sz="2800">
                <a:solidFill>
                  <a:schemeClr val="tx1"/>
                </a:solidFill>
                <a:latin typeface="Tahoma" panose="020B0604030504040204" pitchFamily="34" charset="0"/>
              </a:defRPr>
            </a:lvl7pPr>
            <a:lvl8pPr marL="3429000" indent="-228600" defTabSz="930275" eaLnBrk="0" fontAlgn="base" hangingPunct="0">
              <a:spcBef>
                <a:spcPct val="0"/>
              </a:spcBef>
              <a:spcAft>
                <a:spcPct val="0"/>
              </a:spcAft>
              <a:defRPr sz="2800">
                <a:solidFill>
                  <a:schemeClr val="tx1"/>
                </a:solidFill>
                <a:latin typeface="Tahoma" panose="020B0604030504040204" pitchFamily="34" charset="0"/>
              </a:defRPr>
            </a:lvl8pPr>
            <a:lvl9pPr marL="3886200" indent="-228600" defTabSz="930275" eaLnBrk="0" fontAlgn="base" hangingPunct="0">
              <a:spcBef>
                <a:spcPct val="0"/>
              </a:spcBef>
              <a:spcAft>
                <a:spcPct val="0"/>
              </a:spcAft>
              <a:defRPr sz="2800">
                <a:solidFill>
                  <a:schemeClr val="tx1"/>
                </a:solidFill>
                <a:latin typeface="Tahoma" panose="020B0604030504040204" pitchFamily="34" charset="0"/>
              </a:defRPr>
            </a:lvl9pPr>
          </a:lstStyle>
          <a:p>
            <a:fld id="{FC53BDB7-7BF4-7D4F-8D9A-E1F52E1E595F}" type="slidenum">
              <a:rPr lang="en-US" altLang="en-US" sz="1200">
                <a:latin typeface="Times New Roman" panose="02020603050405020304" pitchFamily="18" charset="0"/>
              </a:rPr>
              <a:pPr/>
              <a:t>2</a:t>
            </a:fld>
            <a:endParaRPr lang="en-US" altLang="en-US" sz="1200">
              <a:latin typeface="Times New Roman" panose="02020603050405020304"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7">
            <a:extLst>
              <a:ext uri="{FF2B5EF4-FFF2-40B4-BE49-F238E27FC236}">
                <a16:creationId xmlns:a16="http://schemas.microsoft.com/office/drawing/2014/main" id="{264F7D8F-7A01-6632-FAF2-F9BFA427E2B6}"/>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30275">
              <a:defRPr sz="2800">
                <a:solidFill>
                  <a:schemeClr val="tx1"/>
                </a:solidFill>
                <a:latin typeface="Tahoma" panose="020B0604030504040204" pitchFamily="34" charset="0"/>
              </a:defRPr>
            </a:lvl1pPr>
            <a:lvl2pPr marL="742950" indent="-285750" defTabSz="930275">
              <a:defRPr sz="2800">
                <a:solidFill>
                  <a:schemeClr val="tx1"/>
                </a:solidFill>
                <a:latin typeface="Tahoma" panose="020B0604030504040204" pitchFamily="34" charset="0"/>
              </a:defRPr>
            </a:lvl2pPr>
            <a:lvl3pPr marL="1143000" indent="-228600" defTabSz="930275">
              <a:defRPr sz="2800">
                <a:solidFill>
                  <a:schemeClr val="tx1"/>
                </a:solidFill>
                <a:latin typeface="Tahoma" panose="020B0604030504040204" pitchFamily="34" charset="0"/>
              </a:defRPr>
            </a:lvl3pPr>
            <a:lvl4pPr marL="1600200" indent="-228600" defTabSz="930275">
              <a:defRPr sz="2800">
                <a:solidFill>
                  <a:schemeClr val="tx1"/>
                </a:solidFill>
                <a:latin typeface="Tahoma" panose="020B0604030504040204" pitchFamily="34" charset="0"/>
              </a:defRPr>
            </a:lvl4pPr>
            <a:lvl5pPr marL="2057400" indent="-228600" defTabSz="930275">
              <a:defRPr sz="2800">
                <a:solidFill>
                  <a:schemeClr val="tx1"/>
                </a:solidFill>
                <a:latin typeface="Tahoma" panose="020B0604030504040204" pitchFamily="34" charset="0"/>
              </a:defRPr>
            </a:lvl5pPr>
            <a:lvl6pPr marL="2514600" indent="-228600" defTabSz="930275" eaLnBrk="0" fontAlgn="base" hangingPunct="0">
              <a:spcBef>
                <a:spcPct val="0"/>
              </a:spcBef>
              <a:spcAft>
                <a:spcPct val="0"/>
              </a:spcAft>
              <a:defRPr sz="2800">
                <a:solidFill>
                  <a:schemeClr val="tx1"/>
                </a:solidFill>
                <a:latin typeface="Tahoma" panose="020B0604030504040204" pitchFamily="34" charset="0"/>
              </a:defRPr>
            </a:lvl6pPr>
            <a:lvl7pPr marL="2971800" indent="-228600" defTabSz="930275" eaLnBrk="0" fontAlgn="base" hangingPunct="0">
              <a:spcBef>
                <a:spcPct val="0"/>
              </a:spcBef>
              <a:spcAft>
                <a:spcPct val="0"/>
              </a:spcAft>
              <a:defRPr sz="2800">
                <a:solidFill>
                  <a:schemeClr val="tx1"/>
                </a:solidFill>
                <a:latin typeface="Tahoma" panose="020B0604030504040204" pitchFamily="34" charset="0"/>
              </a:defRPr>
            </a:lvl7pPr>
            <a:lvl8pPr marL="3429000" indent="-228600" defTabSz="930275" eaLnBrk="0" fontAlgn="base" hangingPunct="0">
              <a:spcBef>
                <a:spcPct val="0"/>
              </a:spcBef>
              <a:spcAft>
                <a:spcPct val="0"/>
              </a:spcAft>
              <a:defRPr sz="2800">
                <a:solidFill>
                  <a:schemeClr val="tx1"/>
                </a:solidFill>
                <a:latin typeface="Tahoma" panose="020B0604030504040204" pitchFamily="34" charset="0"/>
              </a:defRPr>
            </a:lvl8pPr>
            <a:lvl9pPr marL="3886200" indent="-228600" defTabSz="930275" eaLnBrk="0" fontAlgn="base" hangingPunct="0">
              <a:spcBef>
                <a:spcPct val="0"/>
              </a:spcBef>
              <a:spcAft>
                <a:spcPct val="0"/>
              </a:spcAft>
              <a:defRPr sz="2800">
                <a:solidFill>
                  <a:schemeClr val="tx1"/>
                </a:solidFill>
                <a:latin typeface="Tahoma" panose="020B0604030504040204" pitchFamily="34" charset="0"/>
              </a:defRPr>
            </a:lvl9pPr>
          </a:lstStyle>
          <a:p>
            <a:fld id="{FC53BDB7-7BF4-7D4F-8D9A-E1F52E1E595F}" type="slidenum">
              <a:rPr lang="en-US" altLang="en-US" sz="1200">
                <a:latin typeface="Times New Roman" panose="02020603050405020304" pitchFamily="18" charset="0"/>
              </a:rPr>
              <a:pPr/>
              <a:t>3</a:t>
            </a:fld>
            <a:endParaRPr lang="en-US" altLang="en-US" sz="1200">
              <a:latin typeface="Times New Roman" panose="02020603050405020304" pitchFamily="18" charset="0"/>
            </a:endParaRPr>
          </a:p>
        </p:txBody>
      </p:sp>
    </p:spTree>
    <p:extLst>
      <p:ext uri="{BB962C8B-B14F-4D97-AF65-F5344CB8AC3E}">
        <p14:creationId xmlns:p14="http://schemas.microsoft.com/office/powerpoint/2010/main" val="823703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a:extLst>
              <a:ext uri="{FF2B5EF4-FFF2-40B4-BE49-F238E27FC236}">
                <a16:creationId xmlns:a16="http://schemas.microsoft.com/office/drawing/2014/main" id="{ACBBC0FD-10B8-EC86-4B92-A0B819F9C973}"/>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30275">
              <a:defRPr sz="2800">
                <a:solidFill>
                  <a:schemeClr val="tx1"/>
                </a:solidFill>
                <a:latin typeface="Tahoma" panose="020B0604030504040204" pitchFamily="34" charset="0"/>
              </a:defRPr>
            </a:lvl1pPr>
            <a:lvl2pPr marL="742950" indent="-285750" defTabSz="930275">
              <a:defRPr sz="2800">
                <a:solidFill>
                  <a:schemeClr val="tx1"/>
                </a:solidFill>
                <a:latin typeface="Tahoma" panose="020B0604030504040204" pitchFamily="34" charset="0"/>
              </a:defRPr>
            </a:lvl2pPr>
            <a:lvl3pPr marL="1143000" indent="-228600" defTabSz="930275">
              <a:defRPr sz="2800">
                <a:solidFill>
                  <a:schemeClr val="tx1"/>
                </a:solidFill>
                <a:latin typeface="Tahoma" panose="020B0604030504040204" pitchFamily="34" charset="0"/>
              </a:defRPr>
            </a:lvl3pPr>
            <a:lvl4pPr marL="1600200" indent="-228600" defTabSz="930275">
              <a:defRPr sz="2800">
                <a:solidFill>
                  <a:schemeClr val="tx1"/>
                </a:solidFill>
                <a:latin typeface="Tahoma" panose="020B0604030504040204" pitchFamily="34" charset="0"/>
              </a:defRPr>
            </a:lvl4pPr>
            <a:lvl5pPr marL="2057400" indent="-228600" defTabSz="930275">
              <a:defRPr sz="2800">
                <a:solidFill>
                  <a:schemeClr val="tx1"/>
                </a:solidFill>
                <a:latin typeface="Tahoma" panose="020B0604030504040204" pitchFamily="34" charset="0"/>
              </a:defRPr>
            </a:lvl5pPr>
            <a:lvl6pPr marL="2514600" indent="-228600" defTabSz="930275" eaLnBrk="0" fontAlgn="base" hangingPunct="0">
              <a:spcBef>
                <a:spcPct val="0"/>
              </a:spcBef>
              <a:spcAft>
                <a:spcPct val="0"/>
              </a:spcAft>
              <a:defRPr sz="2800">
                <a:solidFill>
                  <a:schemeClr val="tx1"/>
                </a:solidFill>
                <a:latin typeface="Tahoma" panose="020B0604030504040204" pitchFamily="34" charset="0"/>
              </a:defRPr>
            </a:lvl6pPr>
            <a:lvl7pPr marL="2971800" indent="-228600" defTabSz="930275" eaLnBrk="0" fontAlgn="base" hangingPunct="0">
              <a:spcBef>
                <a:spcPct val="0"/>
              </a:spcBef>
              <a:spcAft>
                <a:spcPct val="0"/>
              </a:spcAft>
              <a:defRPr sz="2800">
                <a:solidFill>
                  <a:schemeClr val="tx1"/>
                </a:solidFill>
                <a:latin typeface="Tahoma" panose="020B0604030504040204" pitchFamily="34" charset="0"/>
              </a:defRPr>
            </a:lvl7pPr>
            <a:lvl8pPr marL="3429000" indent="-228600" defTabSz="930275" eaLnBrk="0" fontAlgn="base" hangingPunct="0">
              <a:spcBef>
                <a:spcPct val="0"/>
              </a:spcBef>
              <a:spcAft>
                <a:spcPct val="0"/>
              </a:spcAft>
              <a:defRPr sz="2800">
                <a:solidFill>
                  <a:schemeClr val="tx1"/>
                </a:solidFill>
                <a:latin typeface="Tahoma" panose="020B0604030504040204" pitchFamily="34" charset="0"/>
              </a:defRPr>
            </a:lvl8pPr>
            <a:lvl9pPr marL="3886200" indent="-228600" defTabSz="930275" eaLnBrk="0" fontAlgn="base" hangingPunct="0">
              <a:spcBef>
                <a:spcPct val="0"/>
              </a:spcBef>
              <a:spcAft>
                <a:spcPct val="0"/>
              </a:spcAft>
              <a:defRPr sz="2800">
                <a:solidFill>
                  <a:schemeClr val="tx1"/>
                </a:solidFill>
                <a:latin typeface="Tahoma" panose="020B0604030504040204" pitchFamily="34" charset="0"/>
              </a:defRPr>
            </a:lvl9pPr>
          </a:lstStyle>
          <a:p>
            <a:fld id="{B6A11B3E-93D3-A446-A097-6C8F3D4B5DDE}" type="slidenum">
              <a:rPr lang="en-US" altLang="en-US" sz="1200">
                <a:latin typeface="Times New Roman" panose="02020603050405020304" pitchFamily="18" charset="0"/>
              </a:rPr>
              <a:pPr/>
              <a:t>15</a:t>
            </a:fld>
            <a:endParaRPr lang="en-US" altLang="en-US" sz="1200">
              <a:latin typeface="Times New Roman" panose="02020603050405020304"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a:extLst>
              <a:ext uri="{FF2B5EF4-FFF2-40B4-BE49-F238E27FC236}">
                <a16:creationId xmlns:a16="http://schemas.microsoft.com/office/drawing/2014/main" id="{ACBBC0FD-10B8-EC86-4B92-A0B819F9C973}"/>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30275">
              <a:defRPr sz="2800">
                <a:solidFill>
                  <a:schemeClr val="tx1"/>
                </a:solidFill>
                <a:latin typeface="Tahoma" panose="020B0604030504040204" pitchFamily="34" charset="0"/>
              </a:defRPr>
            </a:lvl1pPr>
            <a:lvl2pPr marL="742950" indent="-285750" defTabSz="930275">
              <a:defRPr sz="2800">
                <a:solidFill>
                  <a:schemeClr val="tx1"/>
                </a:solidFill>
                <a:latin typeface="Tahoma" panose="020B0604030504040204" pitchFamily="34" charset="0"/>
              </a:defRPr>
            </a:lvl2pPr>
            <a:lvl3pPr marL="1143000" indent="-228600" defTabSz="930275">
              <a:defRPr sz="2800">
                <a:solidFill>
                  <a:schemeClr val="tx1"/>
                </a:solidFill>
                <a:latin typeface="Tahoma" panose="020B0604030504040204" pitchFamily="34" charset="0"/>
              </a:defRPr>
            </a:lvl3pPr>
            <a:lvl4pPr marL="1600200" indent="-228600" defTabSz="930275">
              <a:defRPr sz="2800">
                <a:solidFill>
                  <a:schemeClr val="tx1"/>
                </a:solidFill>
                <a:latin typeface="Tahoma" panose="020B0604030504040204" pitchFamily="34" charset="0"/>
              </a:defRPr>
            </a:lvl4pPr>
            <a:lvl5pPr marL="2057400" indent="-228600" defTabSz="930275">
              <a:defRPr sz="2800">
                <a:solidFill>
                  <a:schemeClr val="tx1"/>
                </a:solidFill>
                <a:latin typeface="Tahoma" panose="020B0604030504040204" pitchFamily="34" charset="0"/>
              </a:defRPr>
            </a:lvl5pPr>
            <a:lvl6pPr marL="2514600" indent="-228600" defTabSz="930275" eaLnBrk="0" fontAlgn="base" hangingPunct="0">
              <a:spcBef>
                <a:spcPct val="0"/>
              </a:spcBef>
              <a:spcAft>
                <a:spcPct val="0"/>
              </a:spcAft>
              <a:defRPr sz="2800">
                <a:solidFill>
                  <a:schemeClr val="tx1"/>
                </a:solidFill>
                <a:latin typeface="Tahoma" panose="020B0604030504040204" pitchFamily="34" charset="0"/>
              </a:defRPr>
            </a:lvl6pPr>
            <a:lvl7pPr marL="2971800" indent="-228600" defTabSz="930275" eaLnBrk="0" fontAlgn="base" hangingPunct="0">
              <a:spcBef>
                <a:spcPct val="0"/>
              </a:spcBef>
              <a:spcAft>
                <a:spcPct val="0"/>
              </a:spcAft>
              <a:defRPr sz="2800">
                <a:solidFill>
                  <a:schemeClr val="tx1"/>
                </a:solidFill>
                <a:latin typeface="Tahoma" panose="020B0604030504040204" pitchFamily="34" charset="0"/>
              </a:defRPr>
            </a:lvl7pPr>
            <a:lvl8pPr marL="3429000" indent="-228600" defTabSz="930275" eaLnBrk="0" fontAlgn="base" hangingPunct="0">
              <a:spcBef>
                <a:spcPct val="0"/>
              </a:spcBef>
              <a:spcAft>
                <a:spcPct val="0"/>
              </a:spcAft>
              <a:defRPr sz="2800">
                <a:solidFill>
                  <a:schemeClr val="tx1"/>
                </a:solidFill>
                <a:latin typeface="Tahoma" panose="020B0604030504040204" pitchFamily="34" charset="0"/>
              </a:defRPr>
            </a:lvl8pPr>
            <a:lvl9pPr marL="3886200" indent="-228600" defTabSz="930275" eaLnBrk="0" fontAlgn="base" hangingPunct="0">
              <a:spcBef>
                <a:spcPct val="0"/>
              </a:spcBef>
              <a:spcAft>
                <a:spcPct val="0"/>
              </a:spcAft>
              <a:defRPr sz="2800">
                <a:solidFill>
                  <a:schemeClr val="tx1"/>
                </a:solidFill>
                <a:latin typeface="Tahoma" panose="020B0604030504040204" pitchFamily="34" charset="0"/>
              </a:defRPr>
            </a:lvl9pPr>
          </a:lstStyle>
          <a:p>
            <a:fld id="{B6A11B3E-93D3-A446-A097-6C8F3D4B5DDE}" type="slidenum">
              <a:rPr lang="en-US" altLang="en-US" sz="1200">
                <a:latin typeface="Times New Roman" panose="02020603050405020304" pitchFamily="18" charset="0"/>
              </a:rPr>
              <a:pPr/>
              <a:t>16</a:t>
            </a:fld>
            <a:endParaRPr lang="en-US" altLang="en-US" sz="1200">
              <a:latin typeface="Times New Roman" panose="02020603050405020304" pitchFamily="18" charset="0"/>
            </a:endParaRPr>
          </a:p>
        </p:txBody>
      </p:sp>
    </p:spTree>
    <p:extLst>
      <p:ext uri="{BB962C8B-B14F-4D97-AF65-F5344CB8AC3E}">
        <p14:creationId xmlns:p14="http://schemas.microsoft.com/office/powerpoint/2010/main" val="1613595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7">
            <a:extLst>
              <a:ext uri="{FF2B5EF4-FFF2-40B4-BE49-F238E27FC236}">
                <a16:creationId xmlns:a16="http://schemas.microsoft.com/office/drawing/2014/main" id="{DCB6AF54-4B65-0B71-B42A-88F1A73FC945}"/>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30275">
              <a:defRPr sz="2800">
                <a:solidFill>
                  <a:schemeClr val="tx1"/>
                </a:solidFill>
                <a:latin typeface="Tahoma" panose="020B0604030504040204" pitchFamily="34" charset="0"/>
              </a:defRPr>
            </a:lvl1pPr>
            <a:lvl2pPr marL="742950" indent="-285750" defTabSz="930275">
              <a:defRPr sz="2800">
                <a:solidFill>
                  <a:schemeClr val="tx1"/>
                </a:solidFill>
                <a:latin typeface="Tahoma" panose="020B0604030504040204" pitchFamily="34" charset="0"/>
              </a:defRPr>
            </a:lvl2pPr>
            <a:lvl3pPr marL="1143000" indent="-228600" defTabSz="930275">
              <a:defRPr sz="2800">
                <a:solidFill>
                  <a:schemeClr val="tx1"/>
                </a:solidFill>
                <a:latin typeface="Tahoma" panose="020B0604030504040204" pitchFamily="34" charset="0"/>
              </a:defRPr>
            </a:lvl3pPr>
            <a:lvl4pPr marL="1600200" indent="-228600" defTabSz="930275">
              <a:defRPr sz="2800">
                <a:solidFill>
                  <a:schemeClr val="tx1"/>
                </a:solidFill>
                <a:latin typeface="Tahoma" panose="020B0604030504040204" pitchFamily="34" charset="0"/>
              </a:defRPr>
            </a:lvl4pPr>
            <a:lvl5pPr marL="2057400" indent="-228600" defTabSz="930275">
              <a:defRPr sz="2800">
                <a:solidFill>
                  <a:schemeClr val="tx1"/>
                </a:solidFill>
                <a:latin typeface="Tahoma" panose="020B0604030504040204" pitchFamily="34" charset="0"/>
              </a:defRPr>
            </a:lvl5pPr>
            <a:lvl6pPr marL="2514600" indent="-228600" defTabSz="930275" eaLnBrk="0" fontAlgn="base" hangingPunct="0">
              <a:spcBef>
                <a:spcPct val="0"/>
              </a:spcBef>
              <a:spcAft>
                <a:spcPct val="0"/>
              </a:spcAft>
              <a:defRPr sz="2800">
                <a:solidFill>
                  <a:schemeClr val="tx1"/>
                </a:solidFill>
                <a:latin typeface="Tahoma" panose="020B0604030504040204" pitchFamily="34" charset="0"/>
              </a:defRPr>
            </a:lvl6pPr>
            <a:lvl7pPr marL="2971800" indent="-228600" defTabSz="930275" eaLnBrk="0" fontAlgn="base" hangingPunct="0">
              <a:spcBef>
                <a:spcPct val="0"/>
              </a:spcBef>
              <a:spcAft>
                <a:spcPct val="0"/>
              </a:spcAft>
              <a:defRPr sz="2800">
                <a:solidFill>
                  <a:schemeClr val="tx1"/>
                </a:solidFill>
                <a:latin typeface="Tahoma" panose="020B0604030504040204" pitchFamily="34" charset="0"/>
              </a:defRPr>
            </a:lvl7pPr>
            <a:lvl8pPr marL="3429000" indent="-228600" defTabSz="930275" eaLnBrk="0" fontAlgn="base" hangingPunct="0">
              <a:spcBef>
                <a:spcPct val="0"/>
              </a:spcBef>
              <a:spcAft>
                <a:spcPct val="0"/>
              </a:spcAft>
              <a:defRPr sz="2800">
                <a:solidFill>
                  <a:schemeClr val="tx1"/>
                </a:solidFill>
                <a:latin typeface="Tahoma" panose="020B0604030504040204" pitchFamily="34" charset="0"/>
              </a:defRPr>
            </a:lvl8pPr>
            <a:lvl9pPr marL="3886200" indent="-228600" defTabSz="930275" eaLnBrk="0" fontAlgn="base" hangingPunct="0">
              <a:spcBef>
                <a:spcPct val="0"/>
              </a:spcBef>
              <a:spcAft>
                <a:spcPct val="0"/>
              </a:spcAft>
              <a:defRPr sz="2800">
                <a:solidFill>
                  <a:schemeClr val="tx1"/>
                </a:solidFill>
                <a:latin typeface="Tahoma" panose="020B0604030504040204" pitchFamily="34" charset="0"/>
              </a:defRPr>
            </a:lvl9pPr>
          </a:lstStyle>
          <a:p>
            <a:fld id="{9D659DC2-E9C7-2B46-8EEE-FB2679A7EE80}" type="slidenum">
              <a:rPr lang="en-US" altLang="en-US" sz="1200">
                <a:latin typeface="Times New Roman" panose="02020603050405020304" pitchFamily="18" charset="0"/>
              </a:rPr>
              <a:pPr/>
              <a:t>17</a:t>
            </a:fld>
            <a:endParaRPr lang="en-US" altLang="en-US" sz="1200">
              <a:latin typeface="Times New Roman" panose="02020603050405020304" pitchFamily="18" charset="0"/>
            </a:endParaRPr>
          </a:p>
        </p:txBody>
      </p:sp>
      <p:sp>
        <p:nvSpPr>
          <p:cNvPr id="20482" name="Rectangle 2">
            <a:extLst>
              <a:ext uri="{FF2B5EF4-FFF2-40B4-BE49-F238E27FC236}">
                <a16:creationId xmlns:a16="http://schemas.microsoft.com/office/drawing/2014/main" id="{A8EA4080-C044-E267-B665-0AD2A0473C48}"/>
              </a:ext>
            </a:extLst>
          </p:cNvPr>
          <p:cNvSpPr>
            <a:spLocks noGrp="1" noRot="1" noChangeAspect="1" noChangeArrowheads="1" noTextEdit="1"/>
          </p:cNvSpPr>
          <p:nvPr>
            <p:ph type="sldImg"/>
          </p:nvPr>
        </p:nvSpPr>
        <p:spPr>
          <a:ln/>
        </p:spPr>
      </p:sp>
      <p:sp>
        <p:nvSpPr>
          <p:cNvPr id="20483" name="Rectangle 3">
            <a:extLst>
              <a:ext uri="{FF2B5EF4-FFF2-40B4-BE49-F238E27FC236}">
                <a16:creationId xmlns:a16="http://schemas.microsoft.com/office/drawing/2014/main" id="{AABAE940-6154-3D47-F9F4-22318E1B350E}"/>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ea typeface="宋体" panose="02010600030101010101" pitchFamily="2"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7">
            <a:extLst>
              <a:ext uri="{FF2B5EF4-FFF2-40B4-BE49-F238E27FC236}">
                <a16:creationId xmlns:a16="http://schemas.microsoft.com/office/drawing/2014/main" id="{FC70306D-7B75-8604-FC77-5DB3784C5575}"/>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30275">
              <a:defRPr sz="2800">
                <a:solidFill>
                  <a:schemeClr val="tx1"/>
                </a:solidFill>
                <a:latin typeface="Tahoma" panose="020B0604030504040204" pitchFamily="34" charset="0"/>
              </a:defRPr>
            </a:lvl1pPr>
            <a:lvl2pPr marL="742950" indent="-285750" defTabSz="930275">
              <a:defRPr sz="2800">
                <a:solidFill>
                  <a:schemeClr val="tx1"/>
                </a:solidFill>
                <a:latin typeface="Tahoma" panose="020B0604030504040204" pitchFamily="34" charset="0"/>
              </a:defRPr>
            </a:lvl2pPr>
            <a:lvl3pPr marL="1143000" indent="-228600" defTabSz="930275">
              <a:defRPr sz="2800">
                <a:solidFill>
                  <a:schemeClr val="tx1"/>
                </a:solidFill>
                <a:latin typeface="Tahoma" panose="020B0604030504040204" pitchFamily="34" charset="0"/>
              </a:defRPr>
            </a:lvl3pPr>
            <a:lvl4pPr marL="1600200" indent="-228600" defTabSz="930275">
              <a:defRPr sz="2800">
                <a:solidFill>
                  <a:schemeClr val="tx1"/>
                </a:solidFill>
                <a:latin typeface="Tahoma" panose="020B0604030504040204" pitchFamily="34" charset="0"/>
              </a:defRPr>
            </a:lvl4pPr>
            <a:lvl5pPr marL="2057400" indent="-228600" defTabSz="930275">
              <a:defRPr sz="2800">
                <a:solidFill>
                  <a:schemeClr val="tx1"/>
                </a:solidFill>
                <a:latin typeface="Tahoma" panose="020B0604030504040204" pitchFamily="34" charset="0"/>
              </a:defRPr>
            </a:lvl5pPr>
            <a:lvl6pPr marL="2514600" indent="-228600" defTabSz="930275" eaLnBrk="0" fontAlgn="base" hangingPunct="0">
              <a:spcBef>
                <a:spcPct val="0"/>
              </a:spcBef>
              <a:spcAft>
                <a:spcPct val="0"/>
              </a:spcAft>
              <a:defRPr sz="2800">
                <a:solidFill>
                  <a:schemeClr val="tx1"/>
                </a:solidFill>
                <a:latin typeface="Tahoma" panose="020B0604030504040204" pitchFamily="34" charset="0"/>
              </a:defRPr>
            </a:lvl6pPr>
            <a:lvl7pPr marL="2971800" indent="-228600" defTabSz="930275" eaLnBrk="0" fontAlgn="base" hangingPunct="0">
              <a:spcBef>
                <a:spcPct val="0"/>
              </a:spcBef>
              <a:spcAft>
                <a:spcPct val="0"/>
              </a:spcAft>
              <a:defRPr sz="2800">
                <a:solidFill>
                  <a:schemeClr val="tx1"/>
                </a:solidFill>
                <a:latin typeface="Tahoma" panose="020B0604030504040204" pitchFamily="34" charset="0"/>
              </a:defRPr>
            </a:lvl7pPr>
            <a:lvl8pPr marL="3429000" indent="-228600" defTabSz="930275" eaLnBrk="0" fontAlgn="base" hangingPunct="0">
              <a:spcBef>
                <a:spcPct val="0"/>
              </a:spcBef>
              <a:spcAft>
                <a:spcPct val="0"/>
              </a:spcAft>
              <a:defRPr sz="2800">
                <a:solidFill>
                  <a:schemeClr val="tx1"/>
                </a:solidFill>
                <a:latin typeface="Tahoma" panose="020B0604030504040204" pitchFamily="34" charset="0"/>
              </a:defRPr>
            </a:lvl8pPr>
            <a:lvl9pPr marL="3886200" indent="-228600" defTabSz="930275" eaLnBrk="0" fontAlgn="base" hangingPunct="0">
              <a:spcBef>
                <a:spcPct val="0"/>
              </a:spcBef>
              <a:spcAft>
                <a:spcPct val="0"/>
              </a:spcAft>
              <a:defRPr sz="2800">
                <a:solidFill>
                  <a:schemeClr val="tx1"/>
                </a:solidFill>
                <a:latin typeface="Tahoma" panose="020B0604030504040204" pitchFamily="34" charset="0"/>
              </a:defRPr>
            </a:lvl9pPr>
          </a:lstStyle>
          <a:p>
            <a:fld id="{B45CEDBB-5527-2D43-BA9C-104F9E6FD176}" type="slidenum">
              <a:rPr lang="en-US" altLang="en-US" sz="1200">
                <a:latin typeface="Times New Roman" panose="02020603050405020304" pitchFamily="18" charset="0"/>
              </a:rPr>
              <a:pPr/>
              <a:t>18</a:t>
            </a:fld>
            <a:endParaRPr lang="en-US" altLang="en-US" sz="1200">
              <a:latin typeface="Times New Roman" panose="02020603050405020304"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 name="Group 1026">
            <a:extLst>
              <a:ext uri="{FF2B5EF4-FFF2-40B4-BE49-F238E27FC236}">
                <a16:creationId xmlns:a16="http://schemas.microsoft.com/office/drawing/2014/main" id="{85A1D204-2C96-6FC8-29A9-32417FEE941E}"/>
              </a:ext>
            </a:extLst>
          </p:cNvPr>
          <p:cNvGrpSpPr>
            <a:grpSpLocks/>
          </p:cNvGrpSpPr>
          <p:nvPr/>
        </p:nvGrpSpPr>
        <p:grpSpPr bwMode="auto">
          <a:xfrm>
            <a:off x="0" y="2438400"/>
            <a:ext cx="9009063" cy="1052513"/>
            <a:chOff x="0" y="1536"/>
            <a:chExt cx="5675" cy="663"/>
          </a:xfrm>
        </p:grpSpPr>
        <p:grpSp>
          <p:nvGrpSpPr>
            <p:cNvPr id="3" name="Group 1027">
              <a:extLst>
                <a:ext uri="{FF2B5EF4-FFF2-40B4-BE49-F238E27FC236}">
                  <a16:creationId xmlns:a16="http://schemas.microsoft.com/office/drawing/2014/main" id="{6062313C-D664-CDE5-0B3A-48341E8FE84B}"/>
                </a:ext>
              </a:extLst>
            </p:cNvPr>
            <p:cNvGrpSpPr>
              <a:grpSpLocks/>
            </p:cNvGrpSpPr>
            <p:nvPr/>
          </p:nvGrpSpPr>
          <p:grpSpPr bwMode="auto">
            <a:xfrm>
              <a:off x="183" y="1604"/>
              <a:ext cx="448" cy="299"/>
              <a:chOff x="720" y="336"/>
              <a:chExt cx="624" cy="432"/>
            </a:xfrm>
          </p:grpSpPr>
          <p:sp>
            <p:nvSpPr>
              <p:cNvPr id="10" name="Rectangle 1028">
                <a:extLst>
                  <a:ext uri="{FF2B5EF4-FFF2-40B4-BE49-F238E27FC236}">
                    <a16:creationId xmlns:a16="http://schemas.microsoft.com/office/drawing/2014/main" id="{656C97BE-209C-8562-A21A-0CCC0BF7272F}"/>
                  </a:ext>
                </a:extLst>
              </p:cNvPr>
              <p:cNvSpPr>
                <a:spLocks noChangeArrowheads="1"/>
              </p:cNvSpPr>
              <p:nvPr/>
            </p:nvSpPr>
            <p:spPr bwMode="auto">
              <a:xfrm>
                <a:off x="720" y="336"/>
                <a:ext cx="384" cy="43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11" name="Rectangle 1029">
                <a:extLst>
                  <a:ext uri="{FF2B5EF4-FFF2-40B4-BE49-F238E27FC236}">
                    <a16:creationId xmlns:a16="http://schemas.microsoft.com/office/drawing/2014/main" id="{76DC01B9-9223-73EA-A7CD-A4CFC972A85F}"/>
                  </a:ext>
                </a:extLst>
              </p:cNvPr>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grpSp>
        <p:grpSp>
          <p:nvGrpSpPr>
            <p:cNvPr id="4" name="Group 1030">
              <a:extLst>
                <a:ext uri="{FF2B5EF4-FFF2-40B4-BE49-F238E27FC236}">
                  <a16:creationId xmlns:a16="http://schemas.microsoft.com/office/drawing/2014/main" id="{945E8C3B-7941-7DCC-95B4-677C89B537EF}"/>
                </a:ext>
              </a:extLst>
            </p:cNvPr>
            <p:cNvGrpSpPr>
              <a:grpSpLocks/>
            </p:cNvGrpSpPr>
            <p:nvPr/>
          </p:nvGrpSpPr>
          <p:grpSpPr bwMode="auto">
            <a:xfrm>
              <a:off x="261" y="1870"/>
              <a:ext cx="465" cy="299"/>
              <a:chOff x="912" y="2640"/>
              <a:chExt cx="672" cy="432"/>
            </a:xfrm>
          </p:grpSpPr>
          <p:sp>
            <p:nvSpPr>
              <p:cNvPr id="8" name="Rectangle 1031">
                <a:extLst>
                  <a:ext uri="{FF2B5EF4-FFF2-40B4-BE49-F238E27FC236}">
                    <a16:creationId xmlns:a16="http://schemas.microsoft.com/office/drawing/2014/main" id="{0FF6AD60-B563-AC97-7478-9CE3B49E657A}"/>
                  </a:ext>
                </a:extLst>
              </p:cNvPr>
              <p:cNvSpPr>
                <a:spLocks noChangeArrowheads="1"/>
              </p:cNvSpPr>
              <p:nvPr/>
            </p:nvSpPr>
            <p:spPr bwMode="auto">
              <a:xfrm>
                <a:off x="912" y="2640"/>
                <a:ext cx="384" cy="43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9" name="Rectangle 1032">
                <a:extLst>
                  <a:ext uri="{FF2B5EF4-FFF2-40B4-BE49-F238E27FC236}">
                    <a16:creationId xmlns:a16="http://schemas.microsoft.com/office/drawing/2014/main" id="{C79764FD-6D44-20C1-85D4-1CE3D79719B8}"/>
                  </a:ext>
                </a:extLst>
              </p:cNvPr>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grpSp>
        <p:sp>
          <p:nvSpPr>
            <p:cNvPr id="5" name="Rectangle 1033">
              <a:extLst>
                <a:ext uri="{FF2B5EF4-FFF2-40B4-BE49-F238E27FC236}">
                  <a16:creationId xmlns:a16="http://schemas.microsoft.com/office/drawing/2014/main" id="{347A2623-6CA0-9C10-6CD7-B32983522735}"/>
                </a:ext>
              </a:extLst>
            </p:cNvPr>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6" name="Rectangle 1034">
              <a:extLst>
                <a:ext uri="{FF2B5EF4-FFF2-40B4-BE49-F238E27FC236}">
                  <a16:creationId xmlns:a16="http://schemas.microsoft.com/office/drawing/2014/main" id="{E274B064-3856-1B74-578D-DC6FDED2CB48}"/>
                </a:ext>
              </a:extLst>
            </p:cNvPr>
            <p:cNvSpPr>
              <a:spLocks noChangeArrowheads="1"/>
            </p:cNvSpPr>
            <p:nvPr/>
          </p:nvSpPr>
          <p:spPr bwMode="auto">
            <a:xfrm>
              <a:off x="400" y="1536"/>
              <a:ext cx="20" cy="663"/>
            </a:xfrm>
            <a:prstGeom prst="rect">
              <a:avLst/>
            </a:prstGeom>
            <a:solidFill>
              <a:schemeClr val="bg2"/>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7" name="Rectangle 1035">
              <a:extLst>
                <a:ext uri="{FF2B5EF4-FFF2-40B4-BE49-F238E27FC236}">
                  <a16:creationId xmlns:a16="http://schemas.microsoft.com/office/drawing/2014/main" id="{F5E2A5FC-F133-284C-8E40-1ECA0541792D}"/>
                </a:ext>
              </a:extLst>
            </p:cNvPr>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grpSp>
      <p:sp>
        <p:nvSpPr>
          <p:cNvPr id="929804" name="Rectangle 1036"/>
          <p:cNvSpPr>
            <a:spLocks noGrp="1" noChangeArrowheads="1"/>
          </p:cNvSpPr>
          <p:nvPr>
            <p:ph type="ctrTitle"/>
          </p:nvPr>
        </p:nvSpPr>
        <p:spPr>
          <a:xfrm>
            <a:off x="990600" y="1828800"/>
            <a:ext cx="7772400" cy="1143000"/>
          </a:xfrm>
        </p:spPr>
        <p:txBody>
          <a:bodyPr/>
          <a:lstStyle>
            <a:lvl1pPr>
              <a:defRPr/>
            </a:lvl1pPr>
          </a:lstStyle>
          <a:p>
            <a:pPr lvl="0"/>
            <a:r>
              <a:rPr lang="en-US" altLang="en-US" noProof="0"/>
              <a:t>Click to edit Master title style</a:t>
            </a:r>
          </a:p>
        </p:txBody>
      </p:sp>
      <p:sp>
        <p:nvSpPr>
          <p:cNvPr id="929805" name="Rectangle 1037"/>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pPr lvl="0"/>
            <a:r>
              <a:rPr lang="en-US" altLang="en-US" noProof="0"/>
              <a:t>Click to edit Master subtitle style</a:t>
            </a:r>
          </a:p>
        </p:txBody>
      </p:sp>
      <p:sp>
        <p:nvSpPr>
          <p:cNvPr id="12" name="Rectangle 1038">
            <a:extLst>
              <a:ext uri="{FF2B5EF4-FFF2-40B4-BE49-F238E27FC236}">
                <a16:creationId xmlns:a16="http://schemas.microsoft.com/office/drawing/2014/main" id="{BE95D80A-DE0C-854A-A253-095331781074}"/>
              </a:ext>
            </a:extLst>
          </p:cNvPr>
          <p:cNvSpPr>
            <a:spLocks noGrp="1" noChangeArrowheads="1"/>
          </p:cNvSpPr>
          <p:nvPr>
            <p:ph type="dt" sz="half" idx="10"/>
          </p:nvPr>
        </p:nvSpPr>
        <p:spPr>
          <a:xfrm>
            <a:off x="990600" y="6248400"/>
            <a:ext cx="1905000" cy="457200"/>
          </a:xfrm>
        </p:spPr>
        <p:txBody>
          <a:bodyPr/>
          <a:lstStyle>
            <a:lvl1pPr>
              <a:defRPr sz="1400" smtClean="0">
                <a:solidFill>
                  <a:schemeClr val="bg2"/>
                </a:solidFill>
              </a:defRPr>
            </a:lvl1pPr>
          </a:lstStyle>
          <a:p>
            <a:pPr>
              <a:defRPr/>
            </a:pPr>
            <a:fld id="{3F39DA68-50A3-1A4D-99ED-123106ED70FB}" type="datetime4">
              <a:rPr lang="en-US" altLang="en-US"/>
              <a:pPr>
                <a:defRPr/>
              </a:pPr>
              <a:t>June 6, 2024</a:t>
            </a:fld>
            <a:endParaRPr lang="en-US" altLang="en-US"/>
          </a:p>
        </p:txBody>
      </p:sp>
      <p:sp>
        <p:nvSpPr>
          <p:cNvPr id="13" name="Rectangle 1039">
            <a:extLst>
              <a:ext uri="{FF2B5EF4-FFF2-40B4-BE49-F238E27FC236}">
                <a16:creationId xmlns:a16="http://schemas.microsoft.com/office/drawing/2014/main" id="{BC5EB81E-D256-1B6E-79A4-802C6482E9F6}"/>
              </a:ext>
            </a:extLst>
          </p:cNvPr>
          <p:cNvSpPr>
            <a:spLocks noGrp="1" noChangeArrowheads="1"/>
          </p:cNvSpPr>
          <p:nvPr>
            <p:ph type="ftr" sz="quarter" idx="11"/>
          </p:nvPr>
        </p:nvSpPr>
        <p:spPr>
          <a:xfrm>
            <a:off x="3429000" y="6248400"/>
            <a:ext cx="2895600" cy="457200"/>
          </a:xfrm>
        </p:spPr>
        <p:txBody>
          <a:bodyPr/>
          <a:lstStyle>
            <a:lvl1pPr>
              <a:defRPr sz="1400">
                <a:solidFill>
                  <a:schemeClr val="bg2"/>
                </a:solidFill>
              </a:defRPr>
            </a:lvl1pPr>
          </a:lstStyle>
          <a:p>
            <a:pPr>
              <a:defRPr/>
            </a:pPr>
            <a:r>
              <a:rPr lang="en-US" altLang="en-US"/>
              <a:t>Data Mining: Concepts and Techniques</a:t>
            </a:r>
          </a:p>
        </p:txBody>
      </p:sp>
      <p:sp>
        <p:nvSpPr>
          <p:cNvPr id="14" name="Rectangle 1040">
            <a:extLst>
              <a:ext uri="{FF2B5EF4-FFF2-40B4-BE49-F238E27FC236}">
                <a16:creationId xmlns:a16="http://schemas.microsoft.com/office/drawing/2014/main" id="{98CE2A0B-88A3-386A-0966-9A30EFEBEB05}"/>
              </a:ext>
            </a:extLst>
          </p:cNvPr>
          <p:cNvSpPr>
            <a:spLocks noGrp="1" noChangeArrowheads="1"/>
          </p:cNvSpPr>
          <p:nvPr>
            <p:ph type="sldNum" sz="quarter" idx="12"/>
          </p:nvPr>
        </p:nvSpPr>
        <p:spPr>
          <a:xfrm>
            <a:off x="6858000" y="6248400"/>
            <a:ext cx="1905000" cy="457200"/>
          </a:xfrm>
        </p:spPr>
        <p:txBody>
          <a:bodyPr/>
          <a:lstStyle>
            <a:lvl1pPr>
              <a:defRPr sz="1400" smtClean="0">
                <a:solidFill>
                  <a:schemeClr val="bg2"/>
                </a:solidFill>
              </a:defRPr>
            </a:lvl1pPr>
          </a:lstStyle>
          <a:p>
            <a:pPr>
              <a:defRPr/>
            </a:pPr>
            <a:fld id="{C3E21D37-D78D-0A41-BFB6-0D4E7705A2A3}" type="slidenum">
              <a:rPr lang="en-US" altLang="en-US"/>
              <a:pPr>
                <a:defRPr/>
              </a:pPr>
              <a:t>‹#›</a:t>
            </a:fld>
            <a:endParaRPr lang="en-US" altLang="en-US"/>
          </a:p>
        </p:txBody>
      </p:sp>
    </p:spTree>
    <p:extLst>
      <p:ext uri="{BB962C8B-B14F-4D97-AF65-F5344CB8AC3E}">
        <p14:creationId xmlns:p14="http://schemas.microsoft.com/office/powerpoint/2010/main" val="16759885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059">
            <a:extLst>
              <a:ext uri="{FF2B5EF4-FFF2-40B4-BE49-F238E27FC236}">
                <a16:creationId xmlns:a16="http://schemas.microsoft.com/office/drawing/2014/main" id="{7BEC853C-23E9-AA6A-E6C4-66E24210C97A}"/>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2060">
            <a:extLst>
              <a:ext uri="{FF2B5EF4-FFF2-40B4-BE49-F238E27FC236}">
                <a16:creationId xmlns:a16="http://schemas.microsoft.com/office/drawing/2014/main" id="{4967127D-1432-9E45-E52C-A7E01D5C7C08}"/>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2061">
            <a:extLst>
              <a:ext uri="{FF2B5EF4-FFF2-40B4-BE49-F238E27FC236}">
                <a16:creationId xmlns:a16="http://schemas.microsoft.com/office/drawing/2014/main" id="{6082A8AA-83BB-852B-899D-078895B0B2EA}"/>
              </a:ext>
            </a:extLst>
          </p:cNvPr>
          <p:cNvSpPr>
            <a:spLocks noGrp="1" noChangeArrowheads="1"/>
          </p:cNvSpPr>
          <p:nvPr>
            <p:ph type="sldNum" sz="quarter" idx="12"/>
          </p:nvPr>
        </p:nvSpPr>
        <p:spPr>
          <a:ln/>
        </p:spPr>
        <p:txBody>
          <a:bodyPr/>
          <a:lstStyle>
            <a:lvl1pPr>
              <a:defRPr/>
            </a:lvl1pPr>
          </a:lstStyle>
          <a:p>
            <a:pPr>
              <a:defRPr/>
            </a:pPr>
            <a:fld id="{6F857FE2-FA80-4141-8999-24F438981492}" type="slidenum">
              <a:rPr lang="en-US" altLang="en-US"/>
              <a:pPr>
                <a:defRPr/>
              </a:pPr>
              <a:t>‹#›</a:t>
            </a:fld>
            <a:endParaRPr lang="en-US" altLang="en-US"/>
          </a:p>
        </p:txBody>
      </p:sp>
    </p:spTree>
    <p:extLst>
      <p:ext uri="{BB962C8B-B14F-4D97-AF65-F5344CB8AC3E}">
        <p14:creationId xmlns:p14="http://schemas.microsoft.com/office/powerpoint/2010/main" val="7688221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3875" y="685800"/>
            <a:ext cx="2062163" cy="57912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85800"/>
            <a:ext cx="6035675" cy="5791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059">
            <a:extLst>
              <a:ext uri="{FF2B5EF4-FFF2-40B4-BE49-F238E27FC236}">
                <a16:creationId xmlns:a16="http://schemas.microsoft.com/office/drawing/2014/main" id="{EECB8AE9-DA97-67CA-FA20-88982F801B74}"/>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2060">
            <a:extLst>
              <a:ext uri="{FF2B5EF4-FFF2-40B4-BE49-F238E27FC236}">
                <a16:creationId xmlns:a16="http://schemas.microsoft.com/office/drawing/2014/main" id="{E68CDF9E-F964-3390-CC55-16F8BB33BDE1}"/>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2061">
            <a:extLst>
              <a:ext uri="{FF2B5EF4-FFF2-40B4-BE49-F238E27FC236}">
                <a16:creationId xmlns:a16="http://schemas.microsoft.com/office/drawing/2014/main" id="{55AAB680-F34B-FD95-3BA8-0683814DDD89}"/>
              </a:ext>
            </a:extLst>
          </p:cNvPr>
          <p:cNvSpPr>
            <a:spLocks noGrp="1" noChangeArrowheads="1"/>
          </p:cNvSpPr>
          <p:nvPr>
            <p:ph type="sldNum" sz="quarter" idx="12"/>
          </p:nvPr>
        </p:nvSpPr>
        <p:spPr>
          <a:ln/>
        </p:spPr>
        <p:txBody>
          <a:bodyPr/>
          <a:lstStyle>
            <a:lvl1pPr>
              <a:defRPr/>
            </a:lvl1pPr>
          </a:lstStyle>
          <a:p>
            <a:pPr>
              <a:defRPr/>
            </a:pPr>
            <a:fld id="{5CA456D5-B42D-8946-9671-54CFC18B9682}" type="slidenum">
              <a:rPr lang="en-US" altLang="en-US"/>
              <a:pPr>
                <a:defRPr/>
              </a:pPr>
              <a:t>‹#›</a:t>
            </a:fld>
            <a:endParaRPr lang="en-US" altLang="en-US"/>
          </a:p>
        </p:txBody>
      </p:sp>
    </p:spTree>
    <p:extLst>
      <p:ext uri="{BB962C8B-B14F-4D97-AF65-F5344CB8AC3E}">
        <p14:creationId xmlns:p14="http://schemas.microsoft.com/office/powerpoint/2010/main" val="42205981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143000" y="685800"/>
            <a:ext cx="7793038" cy="609600"/>
          </a:xfrm>
        </p:spPr>
        <p:txBody>
          <a:bodyPr/>
          <a:lstStyle/>
          <a:p>
            <a:r>
              <a:rPr lang="en-US"/>
              <a:t>Click to edit Master title style</a:t>
            </a:r>
          </a:p>
        </p:txBody>
      </p:sp>
      <p:sp>
        <p:nvSpPr>
          <p:cNvPr id="3" name="Table Placeholder 2"/>
          <p:cNvSpPr>
            <a:spLocks noGrp="1"/>
          </p:cNvSpPr>
          <p:nvPr>
            <p:ph type="tbl" idx="1"/>
          </p:nvPr>
        </p:nvSpPr>
        <p:spPr>
          <a:xfrm>
            <a:off x="685800" y="1981200"/>
            <a:ext cx="8077200" cy="4495800"/>
          </a:xfrm>
        </p:spPr>
        <p:txBody>
          <a:bodyPr/>
          <a:lstStyle/>
          <a:p>
            <a:pPr lvl="0"/>
            <a:endParaRPr lang="en-US" noProof="0"/>
          </a:p>
        </p:txBody>
      </p:sp>
      <p:sp>
        <p:nvSpPr>
          <p:cNvPr id="4" name="Rectangle 2059">
            <a:extLst>
              <a:ext uri="{FF2B5EF4-FFF2-40B4-BE49-F238E27FC236}">
                <a16:creationId xmlns:a16="http://schemas.microsoft.com/office/drawing/2014/main" id="{AAD4392C-C714-A735-285E-E751B3496F4F}"/>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2060">
            <a:extLst>
              <a:ext uri="{FF2B5EF4-FFF2-40B4-BE49-F238E27FC236}">
                <a16:creationId xmlns:a16="http://schemas.microsoft.com/office/drawing/2014/main" id="{5C6A119F-FE61-EE48-57F0-F63D6E671A7A}"/>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2061">
            <a:extLst>
              <a:ext uri="{FF2B5EF4-FFF2-40B4-BE49-F238E27FC236}">
                <a16:creationId xmlns:a16="http://schemas.microsoft.com/office/drawing/2014/main" id="{A9439B1F-99DE-FCB9-BEAF-14E100027A61}"/>
              </a:ext>
            </a:extLst>
          </p:cNvPr>
          <p:cNvSpPr>
            <a:spLocks noGrp="1" noChangeArrowheads="1"/>
          </p:cNvSpPr>
          <p:nvPr>
            <p:ph type="sldNum" sz="quarter" idx="12"/>
          </p:nvPr>
        </p:nvSpPr>
        <p:spPr>
          <a:ln/>
        </p:spPr>
        <p:txBody>
          <a:bodyPr/>
          <a:lstStyle>
            <a:lvl1pPr>
              <a:defRPr/>
            </a:lvl1pPr>
          </a:lstStyle>
          <a:p>
            <a:pPr>
              <a:defRPr/>
            </a:pPr>
            <a:fld id="{0D9E7FC7-71B4-D34C-B6FE-D891AC0396A5}" type="slidenum">
              <a:rPr lang="en-US" altLang="en-US"/>
              <a:pPr>
                <a:defRPr/>
              </a:pPr>
              <a:t>‹#›</a:t>
            </a:fld>
            <a:endParaRPr lang="en-US" altLang="en-US"/>
          </a:p>
        </p:txBody>
      </p:sp>
    </p:spTree>
    <p:extLst>
      <p:ext uri="{BB962C8B-B14F-4D97-AF65-F5344CB8AC3E}">
        <p14:creationId xmlns:p14="http://schemas.microsoft.com/office/powerpoint/2010/main" val="40634942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059">
            <a:extLst>
              <a:ext uri="{FF2B5EF4-FFF2-40B4-BE49-F238E27FC236}">
                <a16:creationId xmlns:a16="http://schemas.microsoft.com/office/drawing/2014/main" id="{1FFA01CA-B479-30AF-DA09-C1C428C43E89}"/>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2060">
            <a:extLst>
              <a:ext uri="{FF2B5EF4-FFF2-40B4-BE49-F238E27FC236}">
                <a16:creationId xmlns:a16="http://schemas.microsoft.com/office/drawing/2014/main" id="{90AE86F7-6D67-3AD2-E4D0-E2F62314DBE1}"/>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2061">
            <a:extLst>
              <a:ext uri="{FF2B5EF4-FFF2-40B4-BE49-F238E27FC236}">
                <a16:creationId xmlns:a16="http://schemas.microsoft.com/office/drawing/2014/main" id="{58D48F09-0D66-4572-AB22-41DB600CD721}"/>
              </a:ext>
            </a:extLst>
          </p:cNvPr>
          <p:cNvSpPr>
            <a:spLocks noGrp="1" noChangeArrowheads="1"/>
          </p:cNvSpPr>
          <p:nvPr>
            <p:ph type="sldNum" sz="quarter" idx="12"/>
          </p:nvPr>
        </p:nvSpPr>
        <p:spPr>
          <a:ln/>
        </p:spPr>
        <p:txBody>
          <a:bodyPr/>
          <a:lstStyle>
            <a:lvl1pPr>
              <a:defRPr/>
            </a:lvl1pPr>
          </a:lstStyle>
          <a:p>
            <a:pPr>
              <a:defRPr/>
            </a:pPr>
            <a:fld id="{5EF721B8-708F-9743-BF85-584203CB464A}" type="slidenum">
              <a:rPr lang="en-US" altLang="en-US"/>
              <a:pPr>
                <a:defRPr/>
              </a:pPr>
              <a:t>‹#›</a:t>
            </a:fld>
            <a:endParaRPr lang="en-US" altLang="en-US"/>
          </a:p>
        </p:txBody>
      </p:sp>
    </p:spTree>
    <p:extLst>
      <p:ext uri="{BB962C8B-B14F-4D97-AF65-F5344CB8AC3E}">
        <p14:creationId xmlns:p14="http://schemas.microsoft.com/office/powerpoint/2010/main" val="37639711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Rectangle 2059">
            <a:extLst>
              <a:ext uri="{FF2B5EF4-FFF2-40B4-BE49-F238E27FC236}">
                <a16:creationId xmlns:a16="http://schemas.microsoft.com/office/drawing/2014/main" id="{D6F0E14E-1781-5DFB-B950-60493677F8D1}"/>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2060">
            <a:extLst>
              <a:ext uri="{FF2B5EF4-FFF2-40B4-BE49-F238E27FC236}">
                <a16:creationId xmlns:a16="http://schemas.microsoft.com/office/drawing/2014/main" id="{A66D96C9-7D0C-CA92-0D32-B75BCBFB21C6}"/>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2061">
            <a:extLst>
              <a:ext uri="{FF2B5EF4-FFF2-40B4-BE49-F238E27FC236}">
                <a16:creationId xmlns:a16="http://schemas.microsoft.com/office/drawing/2014/main" id="{75CE65E3-372A-2951-7C7F-5EAF92DBE4DE}"/>
              </a:ext>
            </a:extLst>
          </p:cNvPr>
          <p:cNvSpPr>
            <a:spLocks noGrp="1" noChangeArrowheads="1"/>
          </p:cNvSpPr>
          <p:nvPr>
            <p:ph type="sldNum" sz="quarter" idx="12"/>
          </p:nvPr>
        </p:nvSpPr>
        <p:spPr>
          <a:ln/>
        </p:spPr>
        <p:txBody>
          <a:bodyPr/>
          <a:lstStyle>
            <a:lvl1pPr>
              <a:defRPr/>
            </a:lvl1pPr>
          </a:lstStyle>
          <a:p>
            <a:pPr>
              <a:defRPr/>
            </a:pPr>
            <a:fld id="{E729258F-2071-D34A-B038-CD55F3D8DEB1}" type="slidenum">
              <a:rPr lang="en-US" altLang="en-US"/>
              <a:pPr>
                <a:defRPr/>
              </a:pPr>
              <a:t>‹#›</a:t>
            </a:fld>
            <a:endParaRPr lang="en-US" altLang="en-US"/>
          </a:p>
        </p:txBody>
      </p:sp>
    </p:spTree>
    <p:extLst>
      <p:ext uri="{BB962C8B-B14F-4D97-AF65-F5344CB8AC3E}">
        <p14:creationId xmlns:p14="http://schemas.microsoft.com/office/powerpoint/2010/main" val="19628312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962400" cy="4495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800600" y="1981200"/>
            <a:ext cx="3962400" cy="4495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2059">
            <a:extLst>
              <a:ext uri="{FF2B5EF4-FFF2-40B4-BE49-F238E27FC236}">
                <a16:creationId xmlns:a16="http://schemas.microsoft.com/office/drawing/2014/main" id="{77B323C6-4EA3-1CCC-4CE3-BB7E85F975E7}"/>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2060">
            <a:extLst>
              <a:ext uri="{FF2B5EF4-FFF2-40B4-BE49-F238E27FC236}">
                <a16:creationId xmlns:a16="http://schemas.microsoft.com/office/drawing/2014/main" id="{F088FF0E-14DD-A435-8451-1D2C7BA7A158}"/>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2061">
            <a:extLst>
              <a:ext uri="{FF2B5EF4-FFF2-40B4-BE49-F238E27FC236}">
                <a16:creationId xmlns:a16="http://schemas.microsoft.com/office/drawing/2014/main" id="{1659CFA7-391F-8111-6B0C-EC925AEA7E45}"/>
              </a:ext>
            </a:extLst>
          </p:cNvPr>
          <p:cNvSpPr>
            <a:spLocks noGrp="1" noChangeArrowheads="1"/>
          </p:cNvSpPr>
          <p:nvPr>
            <p:ph type="sldNum" sz="quarter" idx="12"/>
          </p:nvPr>
        </p:nvSpPr>
        <p:spPr>
          <a:ln/>
        </p:spPr>
        <p:txBody>
          <a:bodyPr/>
          <a:lstStyle>
            <a:lvl1pPr>
              <a:defRPr/>
            </a:lvl1pPr>
          </a:lstStyle>
          <a:p>
            <a:pPr>
              <a:defRPr/>
            </a:pPr>
            <a:fld id="{E740A922-8F63-CA49-8DF1-69AF886CF074}" type="slidenum">
              <a:rPr lang="en-US" altLang="en-US"/>
              <a:pPr>
                <a:defRPr/>
              </a:pPr>
              <a:t>‹#›</a:t>
            </a:fld>
            <a:endParaRPr lang="en-US" altLang="en-US"/>
          </a:p>
        </p:txBody>
      </p:sp>
    </p:spTree>
    <p:extLst>
      <p:ext uri="{BB962C8B-B14F-4D97-AF65-F5344CB8AC3E}">
        <p14:creationId xmlns:p14="http://schemas.microsoft.com/office/powerpoint/2010/main" val="31482731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2059">
            <a:extLst>
              <a:ext uri="{FF2B5EF4-FFF2-40B4-BE49-F238E27FC236}">
                <a16:creationId xmlns:a16="http://schemas.microsoft.com/office/drawing/2014/main" id="{8852B6AE-AD3E-D7F4-59EA-4FD1EC7686AC}"/>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8" name="Rectangle 2060">
            <a:extLst>
              <a:ext uri="{FF2B5EF4-FFF2-40B4-BE49-F238E27FC236}">
                <a16:creationId xmlns:a16="http://schemas.microsoft.com/office/drawing/2014/main" id="{7EE53EAC-D537-A5E9-D1AE-1D35483FCA95}"/>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9" name="Rectangle 2061">
            <a:extLst>
              <a:ext uri="{FF2B5EF4-FFF2-40B4-BE49-F238E27FC236}">
                <a16:creationId xmlns:a16="http://schemas.microsoft.com/office/drawing/2014/main" id="{FF1692B8-C4A2-482C-09A6-04C1CB067F75}"/>
              </a:ext>
            </a:extLst>
          </p:cNvPr>
          <p:cNvSpPr>
            <a:spLocks noGrp="1" noChangeArrowheads="1"/>
          </p:cNvSpPr>
          <p:nvPr>
            <p:ph type="sldNum" sz="quarter" idx="12"/>
          </p:nvPr>
        </p:nvSpPr>
        <p:spPr>
          <a:ln/>
        </p:spPr>
        <p:txBody>
          <a:bodyPr/>
          <a:lstStyle>
            <a:lvl1pPr>
              <a:defRPr/>
            </a:lvl1pPr>
          </a:lstStyle>
          <a:p>
            <a:pPr>
              <a:defRPr/>
            </a:pPr>
            <a:fld id="{EE5555FF-41A6-EB44-95CC-9F3FD13DA72D}" type="slidenum">
              <a:rPr lang="en-US" altLang="en-US"/>
              <a:pPr>
                <a:defRPr/>
              </a:pPr>
              <a:t>‹#›</a:t>
            </a:fld>
            <a:endParaRPr lang="en-US" altLang="en-US"/>
          </a:p>
        </p:txBody>
      </p:sp>
    </p:spTree>
    <p:extLst>
      <p:ext uri="{BB962C8B-B14F-4D97-AF65-F5344CB8AC3E}">
        <p14:creationId xmlns:p14="http://schemas.microsoft.com/office/powerpoint/2010/main" val="2412715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2059">
            <a:extLst>
              <a:ext uri="{FF2B5EF4-FFF2-40B4-BE49-F238E27FC236}">
                <a16:creationId xmlns:a16="http://schemas.microsoft.com/office/drawing/2014/main" id="{422DFA2B-8B49-C947-3D2C-6F284D6E256A}"/>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4" name="Rectangle 2060">
            <a:extLst>
              <a:ext uri="{FF2B5EF4-FFF2-40B4-BE49-F238E27FC236}">
                <a16:creationId xmlns:a16="http://schemas.microsoft.com/office/drawing/2014/main" id="{A8B6BCA4-E5A8-A1F9-691F-56E762601CCC}"/>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5" name="Rectangle 2061">
            <a:extLst>
              <a:ext uri="{FF2B5EF4-FFF2-40B4-BE49-F238E27FC236}">
                <a16:creationId xmlns:a16="http://schemas.microsoft.com/office/drawing/2014/main" id="{7FF078FA-D14D-D890-41A5-202E1F7CF253}"/>
              </a:ext>
            </a:extLst>
          </p:cNvPr>
          <p:cNvSpPr>
            <a:spLocks noGrp="1" noChangeArrowheads="1"/>
          </p:cNvSpPr>
          <p:nvPr>
            <p:ph type="sldNum" sz="quarter" idx="12"/>
          </p:nvPr>
        </p:nvSpPr>
        <p:spPr>
          <a:ln/>
        </p:spPr>
        <p:txBody>
          <a:bodyPr/>
          <a:lstStyle>
            <a:lvl1pPr>
              <a:defRPr/>
            </a:lvl1pPr>
          </a:lstStyle>
          <a:p>
            <a:pPr>
              <a:defRPr/>
            </a:pPr>
            <a:fld id="{483AB9F1-7EC3-714C-B701-5B6E83950BAF}" type="slidenum">
              <a:rPr lang="en-US" altLang="en-US"/>
              <a:pPr>
                <a:defRPr/>
              </a:pPr>
              <a:t>‹#›</a:t>
            </a:fld>
            <a:endParaRPr lang="en-US" altLang="en-US"/>
          </a:p>
        </p:txBody>
      </p:sp>
    </p:spTree>
    <p:extLst>
      <p:ext uri="{BB962C8B-B14F-4D97-AF65-F5344CB8AC3E}">
        <p14:creationId xmlns:p14="http://schemas.microsoft.com/office/powerpoint/2010/main" val="41087363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059">
            <a:extLst>
              <a:ext uri="{FF2B5EF4-FFF2-40B4-BE49-F238E27FC236}">
                <a16:creationId xmlns:a16="http://schemas.microsoft.com/office/drawing/2014/main" id="{4D79A367-F1C8-EBC0-AFB8-1B9FDB16053B}"/>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3" name="Rectangle 2060">
            <a:extLst>
              <a:ext uri="{FF2B5EF4-FFF2-40B4-BE49-F238E27FC236}">
                <a16:creationId xmlns:a16="http://schemas.microsoft.com/office/drawing/2014/main" id="{9DA8B712-AF7F-661C-3E47-26DE25B36A37}"/>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4" name="Rectangle 2061">
            <a:extLst>
              <a:ext uri="{FF2B5EF4-FFF2-40B4-BE49-F238E27FC236}">
                <a16:creationId xmlns:a16="http://schemas.microsoft.com/office/drawing/2014/main" id="{2E0B55FA-A3FC-3DA3-8CCF-DFE3504DA9BB}"/>
              </a:ext>
            </a:extLst>
          </p:cNvPr>
          <p:cNvSpPr>
            <a:spLocks noGrp="1" noChangeArrowheads="1"/>
          </p:cNvSpPr>
          <p:nvPr>
            <p:ph type="sldNum" sz="quarter" idx="12"/>
          </p:nvPr>
        </p:nvSpPr>
        <p:spPr>
          <a:ln/>
        </p:spPr>
        <p:txBody>
          <a:bodyPr/>
          <a:lstStyle>
            <a:lvl1pPr>
              <a:defRPr/>
            </a:lvl1pPr>
          </a:lstStyle>
          <a:p>
            <a:pPr>
              <a:defRPr/>
            </a:pPr>
            <a:fld id="{ADEBA88C-1E2E-BA47-A158-1C333D78A0AF}" type="slidenum">
              <a:rPr lang="en-US" altLang="en-US"/>
              <a:pPr>
                <a:defRPr/>
              </a:pPr>
              <a:t>‹#›</a:t>
            </a:fld>
            <a:endParaRPr lang="en-US" altLang="en-US"/>
          </a:p>
        </p:txBody>
      </p:sp>
    </p:spTree>
    <p:extLst>
      <p:ext uri="{BB962C8B-B14F-4D97-AF65-F5344CB8AC3E}">
        <p14:creationId xmlns:p14="http://schemas.microsoft.com/office/powerpoint/2010/main" val="3401594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2059">
            <a:extLst>
              <a:ext uri="{FF2B5EF4-FFF2-40B4-BE49-F238E27FC236}">
                <a16:creationId xmlns:a16="http://schemas.microsoft.com/office/drawing/2014/main" id="{469EBB0D-52AC-0A9D-03E2-D8E6919202CC}"/>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2060">
            <a:extLst>
              <a:ext uri="{FF2B5EF4-FFF2-40B4-BE49-F238E27FC236}">
                <a16:creationId xmlns:a16="http://schemas.microsoft.com/office/drawing/2014/main" id="{A1401CA7-F282-40D4-49EF-111B35F6AE0B}"/>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2061">
            <a:extLst>
              <a:ext uri="{FF2B5EF4-FFF2-40B4-BE49-F238E27FC236}">
                <a16:creationId xmlns:a16="http://schemas.microsoft.com/office/drawing/2014/main" id="{A5709819-8EBB-102C-9AC9-81E06D139B3A}"/>
              </a:ext>
            </a:extLst>
          </p:cNvPr>
          <p:cNvSpPr>
            <a:spLocks noGrp="1" noChangeArrowheads="1"/>
          </p:cNvSpPr>
          <p:nvPr>
            <p:ph type="sldNum" sz="quarter" idx="12"/>
          </p:nvPr>
        </p:nvSpPr>
        <p:spPr>
          <a:ln/>
        </p:spPr>
        <p:txBody>
          <a:bodyPr/>
          <a:lstStyle>
            <a:lvl1pPr>
              <a:defRPr/>
            </a:lvl1pPr>
          </a:lstStyle>
          <a:p>
            <a:pPr>
              <a:defRPr/>
            </a:pPr>
            <a:fld id="{838DC0A2-255F-EE4A-9821-BE4D1C8F514F}" type="slidenum">
              <a:rPr lang="en-US" altLang="en-US"/>
              <a:pPr>
                <a:defRPr/>
              </a:pPr>
              <a:t>‹#›</a:t>
            </a:fld>
            <a:endParaRPr lang="en-US" altLang="en-US"/>
          </a:p>
        </p:txBody>
      </p:sp>
    </p:spTree>
    <p:extLst>
      <p:ext uri="{BB962C8B-B14F-4D97-AF65-F5344CB8AC3E}">
        <p14:creationId xmlns:p14="http://schemas.microsoft.com/office/powerpoint/2010/main" val="8402329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2059">
            <a:extLst>
              <a:ext uri="{FF2B5EF4-FFF2-40B4-BE49-F238E27FC236}">
                <a16:creationId xmlns:a16="http://schemas.microsoft.com/office/drawing/2014/main" id="{34BEB6DE-4BB5-014A-5C25-C3B3DC536A1D}"/>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2060">
            <a:extLst>
              <a:ext uri="{FF2B5EF4-FFF2-40B4-BE49-F238E27FC236}">
                <a16:creationId xmlns:a16="http://schemas.microsoft.com/office/drawing/2014/main" id="{3CD63DDD-3395-FD48-C647-5CD6555A560C}"/>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2061">
            <a:extLst>
              <a:ext uri="{FF2B5EF4-FFF2-40B4-BE49-F238E27FC236}">
                <a16:creationId xmlns:a16="http://schemas.microsoft.com/office/drawing/2014/main" id="{E609544D-DB46-B499-AC7B-B4CA20368242}"/>
              </a:ext>
            </a:extLst>
          </p:cNvPr>
          <p:cNvSpPr>
            <a:spLocks noGrp="1" noChangeArrowheads="1"/>
          </p:cNvSpPr>
          <p:nvPr>
            <p:ph type="sldNum" sz="quarter" idx="12"/>
          </p:nvPr>
        </p:nvSpPr>
        <p:spPr>
          <a:ln/>
        </p:spPr>
        <p:txBody>
          <a:bodyPr/>
          <a:lstStyle>
            <a:lvl1pPr>
              <a:defRPr/>
            </a:lvl1pPr>
          </a:lstStyle>
          <a:p>
            <a:pPr>
              <a:defRPr/>
            </a:pPr>
            <a:fld id="{FA559325-967D-C54B-80AD-6EA7F207E94A}" type="slidenum">
              <a:rPr lang="en-US" altLang="en-US"/>
              <a:pPr>
                <a:defRPr/>
              </a:pPr>
              <a:t>‹#›</a:t>
            </a:fld>
            <a:endParaRPr lang="en-US" altLang="en-US"/>
          </a:p>
        </p:txBody>
      </p:sp>
    </p:spTree>
    <p:extLst>
      <p:ext uri="{BB962C8B-B14F-4D97-AF65-F5344CB8AC3E}">
        <p14:creationId xmlns:p14="http://schemas.microsoft.com/office/powerpoint/2010/main" val="14693392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050">
            <a:extLst>
              <a:ext uri="{FF2B5EF4-FFF2-40B4-BE49-F238E27FC236}">
                <a16:creationId xmlns:a16="http://schemas.microsoft.com/office/drawing/2014/main" id="{E41D52DB-025A-FB76-9FE1-508533C6A24D}"/>
              </a:ext>
            </a:extLst>
          </p:cNvPr>
          <p:cNvSpPr>
            <a:spLocks noChangeArrowheads="1"/>
          </p:cNvSpPr>
          <p:nvPr/>
        </p:nvSpPr>
        <p:spPr bwMode="ltGray">
          <a:xfrm>
            <a:off x="333375" y="720725"/>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ctr" eaLnBrk="1" hangingPunct="1"/>
            <a:endParaRPr kumimoji="1" lang="en-US" altLang="en-US" sz="2400"/>
          </a:p>
        </p:txBody>
      </p:sp>
      <p:sp>
        <p:nvSpPr>
          <p:cNvPr id="1027" name="Rectangle 2051">
            <a:extLst>
              <a:ext uri="{FF2B5EF4-FFF2-40B4-BE49-F238E27FC236}">
                <a16:creationId xmlns:a16="http://schemas.microsoft.com/office/drawing/2014/main" id="{FD085927-E954-E6A9-73EC-BDC03BDA57C5}"/>
              </a:ext>
            </a:extLst>
          </p:cNvPr>
          <p:cNvSpPr>
            <a:spLocks noChangeArrowheads="1"/>
          </p:cNvSpPr>
          <p:nvPr/>
        </p:nvSpPr>
        <p:spPr bwMode="ltGray">
          <a:xfrm>
            <a:off x="685800" y="99060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ctr" eaLnBrk="1" hangingPunct="1"/>
            <a:endParaRPr kumimoji="1" lang="en-US" altLang="en-US" sz="2400"/>
          </a:p>
        </p:txBody>
      </p:sp>
      <p:sp>
        <p:nvSpPr>
          <p:cNvPr id="1028" name="Rectangle 2052">
            <a:extLst>
              <a:ext uri="{FF2B5EF4-FFF2-40B4-BE49-F238E27FC236}">
                <a16:creationId xmlns:a16="http://schemas.microsoft.com/office/drawing/2014/main" id="{B797C437-391D-FC48-282B-1FB98075B8F6}"/>
              </a:ext>
            </a:extLst>
          </p:cNvPr>
          <p:cNvSpPr>
            <a:spLocks noChangeArrowheads="1"/>
          </p:cNvSpPr>
          <p:nvPr/>
        </p:nvSpPr>
        <p:spPr bwMode="ltGray">
          <a:xfrm>
            <a:off x="457200" y="1143000"/>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ctr" eaLnBrk="1" hangingPunct="1"/>
            <a:endParaRPr kumimoji="1" lang="en-US" altLang="en-US" sz="2400"/>
          </a:p>
        </p:txBody>
      </p:sp>
      <p:sp>
        <p:nvSpPr>
          <p:cNvPr id="1029" name="Rectangle 2053">
            <a:extLst>
              <a:ext uri="{FF2B5EF4-FFF2-40B4-BE49-F238E27FC236}">
                <a16:creationId xmlns:a16="http://schemas.microsoft.com/office/drawing/2014/main" id="{5CC91247-9623-1B59-1F7A-20BB514E6784}"/>
              </a:ext>
            </a:extLst>
          </p:cNvPr>
          <p:cNvSpPr>
            <a:spLocks noChangeArrowheads="1"/>
          </p:cNvSpPr>
          <p:nvPr/>
        </p:nvSpPr>
        <p:spPr bwMode="ltGray">
          <a:xfrm>
            <a:off x="827088" y="1143000"/>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ctr" eaLnBrk="1" hangingPunct="1"/>
            <a:endParaRPr kumimoji="1" lang="en-US" altLang="en-US" sz="2400"/>
          </a:p>
        </p:txBody>
      </p:sp>
      <p:sp>
        <p:nvSpPr>
          <p:cNvPr id="1030" name="Rectangle 2054">
            <a:extLst>
              <a:ext uri="{FF2B5EF4-FFF2-40B4-BE49-F238E27FC236}">
                <a16:creationId xmlns:a16="http://schemas.microsoft.com/office/drawing/2014/main" id="{C42A4E9E-402C-7ECE-85FC-074100DA8BF6}"/>
              </a:ext>
            </a:extLst>
          </p:cNvPr>
          <p:cNvSpPr>
            <a:spLocks noChangeArrowheads="1"/>
          </p:cNvSpPr>
          <p:nvPr/>
        </p:nvSpPr>
        <p:spPr bwMode="ltGray">
          <a:xfrm>
            <a:off x="157163" y="1254125"/>
            <a:ext cx="560387"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ctr" eaLnBrk="1" hangingPunct="1"/>
            <a:endParaRPr kumimoji="1" lang="en-US" altLang="en-US" sz="2400"/>
          </a:p>
        </p:txBody>
      </p:sp>
      <p:sp>
        <p:nvSpPr>
          <p:cNvPr id="1031" name="Rectangle 2055">
            <a:extLst>
              <a:ext uri="{FF2B5EF4-FFF2-40B4-BE49-F238E27FC236}">
                <a16:creationId xmlns:a16="http://schemas.microsoft.com/office/drawing/2014/main" id="{00638410-23EA-FDCE-D974-8E3BB06F3C5B}"/>
              </a:ext>
            </a:extLst>
          </p:cNvPr>
          <p:cNvSpPr>
            <a:spLocks noChangeArrowheads="1"/>
          </p:cNvSpPr>
          <p:nvPr/>
        </p:nvSpPr>
        <p:spPr bwMode="gray">
          <a:xfrm>
            <a:off x="677863" y="612775"/>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ctr" eaLnBrk="1" hangingPunct="1"/>
            <a:endParaRPr kumimoji="1" lang="en-US" altLang="en-US" sz="2400"/>
          </a:p>
        </p:txBody>
      </p:sp>
      <p:sp>
        <p:nvSpPr>
          <p:cNvPr id="1032" name="Rectangle 2056">
            <a:extLst>
              <a:ext uri="{FF2B5EF4-FFF2-40B4-BE49-F238E27FC236}">
                <a16:creationId xmlns:a16="http://schemas.microsoft.com/office/drawing/2014/main" id="{58F4DA40-F1C9-BD1D-617C-793FEC84839C}"/>
              </a:ext>
            </a:extLst>
          </p:cNvPr>
          <p:cNvSpPr>
            <a:spLocks noChangeArrowheads="1"/>
          </p:cNvSpPr>
          <p:nvPr/>
        </p:nvSpPr>
        <p:spPr bwMode="gray">
          <a:xfrm>
            <a:off x="358775" y="140335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ctr" eaLnBrk="1" hangingPunct="1"/>
            <a:endParaRPr kumimoji="1" lang="en-US" altLang="en-US" sz="2400"/>
          </a:p>
        </p:txBody>
      </p:sp>
      <p:sp>
        <p:nvSpPr>
          <p:cNvPr id="1033" name="Rectangle 2057">
            <a:extLst>
              <a:ext uri="{FF2B5EF4-FFF2-40B4-BE49-F238E27FC236}">
                <a16:creationId xmlns:a16="http://schemas.microsoft.com/office/drawing/2014/main" id="{302AA8C5-64D4-06FD-8C3A-508649DD2291}"/>
              </a:ext>
            </a:extLst>
          </p:cNvPr>
          <p:cNvSpPr>
            <a:spLocks noGrp="1" noChangeArrowheads="1"/>
          </p:cNvSpPr>
          <p:nvPr>
            <p:ph type="title"/>
          </p:nvPr>
        </p:nvSpPr>
        <p:spPr bwMode="auto">
          <a:xfrm>
            <a:off x="1143000" y="685800"/>
            <a:ext cx="7793038"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1034" name="Rectangle 2058">
            <a:extLst>
              <a:ext uri="{FF2B5EF4-FFF2-40B4-BE49-F238E27FC236}">
                <a16:creationId xmlns:a16="http://schemas.microsoft.com/office/drawing/2014/main" id="{7CE7D010-C081-D5C1-FB2C-6F526DD13D69}"/>
              </a:ext>
            </a:extLst>
          </p:cNvPr>
          <p:cNvSpPr>
            <a:spLocks noGrp="1" noChangeArrowheads="1"/>
          </p:cNvSpPr>
          <p:nvPr>
            <p:ph type="body" idx="1"/>
          </p:nvPr>
        </p:nvSpPr>
        <p:spPr bwMode="auto">
          <a:xfrm>
            <a:off x="685800" y="1981200"/>
            <a:ext cx="8077200"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928779" name="Rectangle 2059">
            <a:extLst>
              <a:ext uri="{FF2B5EF4-FFF2-40B4-BE49-F238E27FC236}">
                <a16:creationId xmlns:a16="http://schemas.microsoft.com/office/drawing/2014/main" id="{FCDFB3FA-1552-DA9E-76C4-70D98A564DAF}"/>
              </a:ext>
            </a:extLst>
          </p:cNvPr>
          <p:cNvSpPr>
            <a:spLocks noGrp="1" noChangeArrowheads="1"/>
          </p:cNvSpPr>
          <p:nvPr>
            <p:ph type="dt" sz="half" idx="2"/>
          </p:nvPr>
        </p:nvSpPr>
        <p:spPr bwMode="auto">
          <a:xfrm>
            <a:off x="152400" y="6324600"/>
            <a:ext cx="1905000" cy="533400"/>
          </a:xfrm>
          <a:prstGeom prst="rect">
            <a:avLst/>
          </a:prstGeom>
          <a:noFill/>
          <a:ln>
            <a:noFill/>
          </a:ln>
          <a:effec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en-US" altLang="en-US"/>
          </a:p>
        </p:txBody>
      </p:sp>
      <p:sp>
        <p:nvSpPr>
          <p:cNvPr id="928780" name="Rectangle 2060">
            <a:extLst>
              <a:ext uri="{FF2B5EF4-FFF2-40B4-BE49-F238E27FC236}">
                <a16:creationId xmlns:a16="http://schemas.microsoft.com/office/drawing/2014/main" id="{94E488AE-D4CC-E306-48DC-939DE867D7F2}"/>
              </a:ext>
            </a:extLst>
          </p:cNvPr>
          <p:cNvSpPr>
            <a:spLocks noGrp="1" noChangeArrowheads="1"/>
          </p:cNvSpPr>
          <p:nvPr>
            <p:ph type="ftr" sz="quarter" idx="3"/>
          </p:nvPr>
        </p:nvSpPr>
        <p:spPr bwMode="auto">
          <a:xfrm>
            <a:off x="3200400" y="6324600"/>
            <a:ext cx="2895600" cy="5334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ctr" eaLnBrk="1" hangingPunct="1">
              <a:defRPr sz="1200"/>
            </a:lvl1pPr>
          </a:lstStyle>
          <a:p>
            <a:pPr>
              <a:defRPr/>
            </a:pPr>
            <a:endParaRPr lang="en-US" altLang="en-US"/>
          </a:p>
        </p:txBody>
      </p:sp>
      <p:sp>
        <p:nvSpPr>
          <p:cNvPr id="928781" name="Rectangle 2061">
            <a:extLst>
              <a:ext uri="{FF2B5EF4-FFF2-40B4-BE49-F238E27FC236}">
                <a16:creationId xmlns:a16="http://schemas.microsoft.com/office/drawing/2014/main" id="{DF370BFC-0D9E-080D-F3C0-5F3D8CF1DEF2}"/>
              </a:ext>
            </a:extLst>
          </p:cNvPr>
          <p:cNvSpPr>
            <a:spLocks noGrp="1" noChangeArrowheads="1"/>
          </p:cNvSpPr>
          <p:nvPr>
            <p:ph type="sldNum" sz="quarter" idx="4"/>
          </p:nvPr>
        </p:nvSpPr>
        <p:spPr bwMode="auto">
          <a:xfrm>
            <a:off x="7239000" y="6400800"/>
            <a:ext cx="19050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334ADD2F-AD6D-FD4D-BA20-3FAE321785E0}"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74"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hdr="0" ftr="0" dt="0"/>
  <p:txStyles>
    <p:titleStyle>
      <a:lvl1pPr algn="l" rtl="0" eaLnBrk="0" fontAlgn="base" hangingPunct="0">
        <a:spcBef>
          <a:spcPct val="0"/>
        </a:spcBef>
        <a:spcAft>
          <a:spcPct val="0"/>
        </a:spcAft>
        <a:defRPr sz="3600" kern="1200">
          <a:solidFill>
            <a:schemeClr val="tx2"/>
          </a:solidFill>
          <a:latin typeface="+mj-lt"/>
          <a:ea typeface="+mj-ea"/>
          <a:cs typeface="+mj-cs"/>
        </a:defRPr>
      </a:lvl1pPr>
      <a:lvl2pPr algn="l" rtl="0" eaLnBrk="0" fontAlgn="base" hangingPunct="0">
        <a:spcBef>
          <a:spcPct val="0"/>
        </a:spcBef>
        <a:spcAft>
          <a:spcPct val="0"/>
        </a:spcAft>
        <a:defRPr sz="3600">
          <a:solidFill>
            <a:schemeClr val="tx2"/>
          </a:solidFill>
          <a:latin typeface="Tahoma" panose="020B0604030504040204" pitchFamily="34" charset="0"/>
        </a:defRPr>
      </a:lvl2pPr>
      <a:lvl3pPr algn="l" rtl="0" eaLnBrk="0" fontAlgn="base" hangingPunct="0">
        <a:spcBef>
          <a:spcPct val="0"/>
        </a:spcBef>
        <a:spcAft>
          <a:spcPct val="0"/>
        </a:spcAft>
        <a:defRPr sz="3600">
          <a:solidFill>
            <a:schemeClr val="tx2"/>
          </a:solidFill>
          <a:latin typeface="Tahoma" panose="020B0604030504040204" pitchFamily="34" charset="0"/>
        </a:defRPr>
      </a:lvl3pPr>
      <a:lvl4pPr algn="l" rtl="0" eaLnBrk="0" fontAlgn="base" hangingPunct="0">
        <a:spcBef>
          <a:spcPct val="0"/>
        </a:spcBef>
        <a:spcAft>
          <a:spcPct val="0"/>
        </a:spcAft>
        <a:defRPr sz="3600">
          <a:solidFill>
            <a:schemeClr val="tx2"/>
          </a:solidFill>
          <a:latin typeface="Tahoma" panose="020B0604030504040204" pitchFamily="34" charset="0"/>
        </a:defRPr>
      </a:lvl4pPr>
      <a:lvl5pPr algn="l" rtl="0" eaLnBrk="0" fontAlgn="base" hangingPunct="0">
        <a:spcBef>
          <a:spcPct val="0"/>
        </a:spcBef>
        <a:spcAft>
          <a:spcPct val="0"/>
        </a:spcAft>
        <a:defRPr sz="3600">
          <a:solidFill>
            <a:schemeClr val="tx2"/>
          </a:solidFill>
          <a:latin typeface="Tahoma" panose="020B0604030504040204" pitchFamily="34" charset="0"/>
        </a:defRPr>
      </a:lvl5pPr>
      <a:lvl6pPr marL="457200" algn="l" rtl="0" fontAlgn="base">
        <a:spcBef>
          <a:spcPct val="0"/>
        </a:spcBef>
        <a:spcAft>
          <a:spcPct val="0"/>
        </a:spcAft>
        <a:defRPr sz="3600">
          <a:solidFill>
            <a:schemeClr val="tx2"/>
          </a:solidFill>
          <a:latin typeface="Tahoma" panose="020B0604030504040204" pitchFamily="34" charset="0"/>
        </a:defRPr>
      </a:lvl6pPr>
      <a:lvl7pPr marL="914400" algn="l" rtl="0" fontAlgn="base">
        <a:spcBef>
          <a:spcPct val="0"/>
        </a:spcBef>
        <a:spcAft>
          <a:spcPct val="0"/>
        </a:spcAft>
        <a:defRPr sz="3600">
          <a:solidFill>
            <a:schemeClr val="tx2"/>
          </a:solidFill>
          <a:latin typeface="Tahoma" panose="020B0604030504040204" pitchFamily="34" charset="0"/>
        </a:defRPr>
      </a:lvl7pPr>
      <a:lvl8pPr marL="1371600" algn="l" rtl="0" fontAlgn="base">
        <a:spcBef>
          <a:spcPct val="0"/>
        </a:spcBef>
        <a:spcAft>
          <a:spcPct val="0"/>
        </a:spcAft>
        <a:defRPr sz="3600">
          <a:solidFill>
            <a:schemeClr val="tx2"/>
          </a:solidFill>
          <a:latin typeface="Tahoma" panose="020B0604030504040204" pitchFamily="34" charset="0"/>
        </a:defRPr>
      </a:lvl8pPr>
      <a:lvl9pPr marL="1828800" algn="l" rtl="0" fontAlgn="base">
        <a:spcBef>
          <a:spcPct val="0"/>
        </a:spcBef>
        <a:spcAft>
          <a:spcPct val="0"/>
        </a:spcAft>
        <a:defRPr sz="3600">
          <a:solidFill>
            <a:schemeClr val="tx2"/>
          </a:solidFill>
          <a:latin typeface="Tahoma" panose="020B0604030504040204" pitchFamily="34" charset="0"/>
        </a:defRPr>
      </a:lvl9pPr>
    </p:titleStyle>
    <p:bodyStyle>
      <a:lvl1pPr marL="342900" indent="-342900" algn="l" rtl="0" eaLnBrk="0" fontAlgn="base" hangingPunct="0">
        <a:spcBef>
          <a:spcPct val="20000"/>
        </a:spcBef>
        <a:spcAft>
          <a:spcPct val="0"/>
        </a:spcAft>
        <a:buClr>
          <a:schemeClr val="folHlink"/>
        </a:buClr>
        <a:buSzPct val="60000"/>
        <a:buFont typeface="Wingdings" pitchFamily="2" charset="2"/>
        <a:buChar char="n"/>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oleObject" Target="../embeddings/Microsoft_Word_97_-_2004_Document.doc"/><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Slide Number Placeholder 5">
            <a:extLst>
              <a:ext uri="{FF2B5EF4-FFF2-40B4-BE49-F238E27FC236}">
                <a16:creationId xmlns:a16="http://schemas.microsoft.com/office/drawing/2014/main" id="{7A53F7BE-28E1-99A7-6426-221462C28613}"/>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fld id="{6487CB96-7EF5-7041-8C4A-D4C4D5415B52}" type="slidenum">
              <a:rPr lang="en-US" altLang="en-US" sz="1200"/>
              <a:pPr/>
              <a:t>1</a:t>
            </a:fld>
            <a:endParaRPr lang="en-US" altLang="en-US" sz="1200"/>
          </a:p>
        </p:txBody>
      </p:sp>
      <p:sp>
        <p:nvSpPr>
          <p:cNvPr id="5122" name="Rectangle 2">
            <a:extLst>
              <a:ext uri="{FF2B5EF4-FFF2-40B4-BE49-F238E27FC236}">
                <a16:creationId xmlns:a16="http://schemas.microsoft.com/office/drawing/2014/main" id="{0B2F54AF-24B4-524B-2DBA-53A599D5A3BA}"/>
              </a:ext>
            </a:extLst>
          </p:cNvPr>
          <p:cNvSpPr>
            <a:spLocks noGrp="1" noChangeArrowheads="1"/>
          </p:cNvSpPr>
          <p:nvPr>
            <p:ph type="title"/>
          </p:nvPr>
        </p:nvSpPr>
        <p:spPr>
          <a:xfrm>
            <a:off x="1219200" y="304800"/>
            <a:ext cx="7467600" cy="914400"/>
          </a:xfrm>
          <a:noFill/>
        </p:spPr>
        <p:txBody>
          <a:bodyPr lIns="92075" tIns="46038" rIns="92075" bIns="46038" anchor="ctr"/>
          <a:lstStyle/>
          <a:p>
            <a:pPr eaLnBrk="1" hangingPunct="1"/>
            <a:r>
              <a:rPr lang="en-US" altLang="en-US"/>
              <a:t>Data Warehousing and OLAP</a:t>
            </a:r>
          </a:p>
        </p:txBody>
      </p:sp>
      <p:sp>
        <p:nvSpPr>
          <p:cNvPr id="5123" name="Rectangle 3">
            <a:extLst>
              <a:ext uri="{FF2B5EF4-FFF2-40B4-BE49-F238E27FC236}">
                <a16:creationId xmlns:a16="http://schemas.microsoft.com/office/drawing/2014/main" id="{4FDE1878-F40C-798C-91A2-39AC3B5BFDF1}"/>
              </a:ext>
            </a:extLst>
          </p:cNvPr>
          <p:cNvSpPr>
            <a:spLocks noGrp="1" noChangeArrowheads="1"/>
          </p:cNvSpPr>
          <p:nvPr>
            <p:ph type="body" idx="1"/>
          </p:nvPr>
        </p:nvSpPr>
        <p:spPr>
          <a:xfrm>
            <a:off x="762000" y="1981200"/>
            <a:ext cx="8077200" cy="4495800"/>
          </a:xfrm>
          <a:noFill/>
        </p:spPr>
        <p:txBody>
          <a:bodyPr lIns="92075" tIns="46038" rIns="92075" bIns="46038"/>
          <a:lstStyle/>
          <a:p>
            <a:pPr eaLnBrk="1" hangingPunct="1">
              <a:lnSpc>
                <a:spcPct val="170000"/>
              </a:lnSpc>
            </a:pPr>
            <a:r>
              <a:rPr lang="en-US" altLang="en-US" sz="2400">
                <a:solidFill>
                  <a:srgbClr val="CC3300"/>
                </a:solidFill>
              </a:rPr>
              <a:t>What is a data warehouse? </a:t>
            </a:r>
            <a:endParaRPr lang="en-US" altLang="en-US" sz="2400"/>
          </a:p>
          <a:p>
            <a:pPr eaLnBrk="1" hangingPunct="1">
              <a:lnSpc>
                <a:spcPct val="170000"/>
              </a:lnSpc>
            </a:pPr>
            <a:r>
              <a:rPr lang="en-US" altLang="en-US" sz="2400"/>
              <a:t>A multi-dimensional data model</a:t>
            </a:r>
          </a:p>
          <a:p>
            <a:pPr eaLnBrk="1" hangingPunct="1">
              <a:lnSpc>
                <a:spcPct val="170000"/>
              </a:lnSpc>
            </a:pPr>
            <a:r>
              <a:rPr lang="en-US" altLang="en-US" sz="2400"/>
              <a:t>Data warehouse architecture</a:t>
            </a:r>
          </a:p>
          <a:p>
            <a:pPr eaLnBrk="1" hangingPunct="1">
              <a:lnSpc>
                <a:spcPct val="170000"/>
              </a:lnSpc>
            </a:pPr>
            <a:r>
              <a:rPr lang="en-US" altLang="en-US" sz="2400"/>
              <a:t>Data warehouse implementation</a:t>
            </a:r>
          </a:p>
          <a:p>
            <a:pPr eaLnBrk="1" hangingPunct="1">
              <a:lnSpc>
                <a:spcPct val="170000"/>
              </a:lnSpc>
            </a:pPr>
            <a:r>
              <a:rPr lang="en-US" altLang="en-US" sz="2400"/>
              <a:t>Extensions of data cubes</a:t>
            </a:r>
          </a:p>
          <a:p>
            <a:pPr eaLnBrk="1" hangingPunct="1">
              <a:lnSpc>
                <a:spcPct val="170000"/>
              </a:lnSpc>
            </a:pPr>
            <a:r>
              <a:rPr lang="en-US" altLang="en-US" sz="2400"/>
              <a:t>From data warehousing to data mining</a:t>
            </a:r>
          </a:p>
        </p:txBody>
      </p:sp>
    </p:spTree>
  </p:cSld>
  <p:clrMapOvr>
    <a:masterClrMapping/>
  </p:clrMapOvr>
  <p:transition>
    <p:wipe dir="d"/>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Slide Number Placeholder 5">
            <a:extLst>
              <a:ext uri="{FF2B5EF4-FFF2-40B4-BE49-F238E27FC236}">
                <a16:creationId xmlns:a16="http://schemas.microsoft.com/office/drawing/2014/main" id="{29C84FF0-8CCF-A9A1-B23A-D540CED3432B}"/>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fld id="{B53A718A-7FCE-7543-898F-BB3CF581B199}" type="slidenum">
              <a:rPr lang="en-US" altLang="en-US" sz="1200"/>
              <a:pPr/>
              <a:t>10</a:t>
            </a:fld>
            <a:endParaRPr lang="en-US" altLang="en-US" sz="1200"/>
          </a:p>
        </p:txBody>
      </p:sp>
      <p:sp>
        <p:nvSpPr>
          <p:cNvPr id="13314" name="Rectangle 2">
            <a:extLst>
              <a:ext uri="{FF2B5EF4-FFF2-40B4-BE49-F238E27FC236}">
                <a16:creationId xmlns:a16="http://schemas.microsoft.com/office/drawing/2014/main" id="{D05E55DE-48E1-1591-0DA4-6273A0174E08}"/>
              </a:ext>
            </a:extLst>
          </p:cNvPr>
          <p:cNvSpPr>
            <a:spLocks noGrp="1" noChangeArrowheads="1"/>
          </p:cNvSpPr>
          <p:nvPr>
            <p:ph type="title"/>
          </p:nvPr>
        </p:nvSpPr>
        <p:spPr>
          <a:xfrm>
            <a:off x="1143000" y="457200"/>
            <a:ext cx="7793038" cy="727075"/>
          </a:xfrm>
          <a:noFill/>
        </p:spPr>
        <p:txBody>
          <a:bodyPr lIns="92075" tIns="46038" rIns="92075" bIns="46038"/>
          <a:lstStyle/>
          <a:p>
            <a:pPr eaLnBrk="1" hangingPunct="1"/>
            <a:r>
              <a:rPr lang="en-US" altLang="en-US" sz="3200"/>
              <a:t>Data Warehouse vs. Operational DBMS</a:t>
            </a:r>
            <a:endParaRPr lang="en-US" altLang="en-US"/>
          </a:p>
        </p:txBody>
      </p:sp>
      <p:sp>
        <p:nvSpPr>
          <p:cNvPr id="13315" name="Rectangle 3">
            <a:extLst>
              <a:ext uri="{FF2B5EF4-FFF2-40B4-BE49-F238E27FC236}">
                <a16:creationId xmlns:a16="http://schemas.microsoft.com/office/drawing/2014/main" id="{0E1CB3E5-27B9-930D-1298-36369174E9E1}"/>
              </a:ext>
            </a:extLst>
          </p:cNvPr>
          <p:cNvSpPr>
            <a:spLocks noGrp="1" noChangeArrowheads="1"/>
          </p:cNvSpPr>
          <p:nvPr>
            <p:ph type="body" idx="1"/>
          </p:nvPr>
        </p:nvSpPr>
        <p:spPr>
          <a:xfrm>
            <a:off x="533400" y="1524000"/>
            <a:ext cx="8382000" cy="5181600"/>
          </a:xfrm>
          <a:noFill/>
        </p:spPr>
        <p:txBody>
          <a:bodyPr lIns="92075" tIns="46038" rIns="92075" bIns="46038"/>
          <a:lstStyle/>
          <a:p>
            <a:pPr eaLnBrk="1" hangingPunct="1">
              <a:lnSpc>
                <a:spcPct val="110000"/>
              </a:lnSpc>
            </a:pPr>
            <a:r>
              <a:rPr lang="en-US" altLang="en-US" sz="2000" dirty="0">
                <a:highlight>
                  <a:srgbClr val="00FF00"/>
                </a:highlight>
              </a:rPr>
              <a:t>OLTP</a:t>
            </a:r>
            <a:r>
              <a:rPr lang="en-US" altLang="en-US" sz="2000" dirty="0"/>
              <a:t> (on-line transaction processing)</a:t>
            </a:r>
          </a:p>
          <a:p>
            <a:pPr lvl="1" eaLnBrk="1" hangingPunct="1">
              <a:lnSpc>
                <a:spcPct val="110000"/>
              </a:lnSpc>
            </a:pPr>
            <a:r>
              <a:rPr lang="en-US" altLang="en-US" sz="2000" dirty="0"/>
              <a:t>Major task of traditional relational DBMS</a:t>
            </a:r>
          </a:p>
          <a:p>
            <a:pPr lvl="1" eaLnBrk="1" hangingPunct="1">
              <a:lnSpc>
                <a:spcPct val="110000"/>
              </a:lnSpc>
            </a:pPr>
            <a:r>
              <a:rPr lang="en-US" altLang="en-US" sz="2000" dirty="0">
                <a:highlight>
                  <a:srgbClr val="00FF00"/>
                </a:highlight>
              </a:rPr>
              <a:t>Day-to-day operations</a:t>
            </a:r>
            <a:r>
              <a:rPr lang="en-US" altLang="en-US" sz="2000" dirty="0"/>
              <a:t>: purchasing, inventory, banking, manufacturing, payroll, registration, accounting, etc.</a:t>
            </a:r>
          </a:p>
          <a:p>
            <a:pPr marL="457200" lvl="1" indent="0" eaLnBrk="1" hangingPunct="1">
              <a:lnSpc>
                <a:spcPct val="110000"/>
              </a:lnSpc>
              <a:buNone/>
            </a:pPr>
            <a:endParaRPr lang="en-US" altLang="en-US" sz="2000" dirty="0"/>
          </a:p>
          <a:p>
            <a:pPr eaLnBrk="1" hangingPunct="1">
              <a:lnSpc>
                <a:spcPct val="110000"/>
              </a:lnSpc>
            </a:pPr>
            <a:r>
              <a:rPr lang="en-US" altLang="en-US" sz="2000" dirty="0">
                <a:highlight>
                  <a:srgbClr val="FFFF00"/>
                </a:highlight>
              </a:rPr>
              <a:t>OLAP</a:t>
            </a:r>
            <a:r>
              <a:rPr lang="en-US" altLang="en-US" sz="2000" dirty="0"/>
              <a:t> (on-line analytical processing)</a:t>
            </a:r>
          </a:p>
          <a:p>
            <a:pPr lvl="1" eaLnBrk="1" hangingPunct="1">
              <a:lnSpc>
                <a:spcPct val="110000"/>
              </a:lnSpc>
            </a:pPr>
            <a:r>
              <a:rPr lang="en-US" altLang="en-US" sz="2000" dirty="0">
                <a:highlight>
                  <a:srgbClr val="FFFF00"/>
                </a:highlight>
              </a:rPr>
              <a:t>Major task of data warehouse system</a:t>
            </a:r>
          </a:p>
          <a:p>
            <a:pPr lvl="1" eaLnBrk="1" hangingPunct="1">
              <a:lnSpc>
                <a:spcPct val="110000"/>
              </a:lnSpc>
            </a:pPr>
            <a:r>
              <a:rPr lang="en-US" altLang="en-US" sz="2000" dirty="0">
                <a:highlight>
                  <a:srgbClr val="FFFF00"/>
                </a:highlight>
              </a:rPr>
              <a:t>Data analysis and decision making</a:t>
            </a:r>
          </a:p>
        </p:txBody>
      </p:sp>
    </p:spTree>
  </p:cSld>
  <p:clrMapOvr>
    <a:masterClrMapping/>
  </p:clrMapOvr>
  <p:transition>
    <p:wipe dir="d"/>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Slide Number Placeholder 5">
            <a:extLst>
              <a:ext uri="{FF2B5EF4-FFF2-40B4-BE49-F238E27FC236}">
                <a16:creationId xmlns:a16="http://schemas.microsoft.com/office/drawing/2014/main" id="{29C84FF0-8CCF-A9A1-B23A-D540CED3432B}"/>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fld id="{B53A718A-7FCE-7543-898F-BB3CF581B199}" type="slidenum">
              <a:rPr lang="en-US" altLang="en-US" sz="1200"/>
              <a:pPr/>
              <a:t>11</a:t>
            </a:fld>
            <a:endParaRPr lang="en-US" altLang="en-US" sz="1200"/>
          </a:p>
        </p:txBody>
      </p:sp>
      <p:sp>
        <p:nvSpPr>
          <p:cNvPr id="13314" name="Rectangle 2">
            <a:extLst>
              <a:ext uri="{FF2B5EF4-FFF2-40B4-BE49-F238E27FC236}">
                <a16:creationId xmlns:a16="http://schemas.microsoft.com/office/drawing/2014/main" id="{D05E55DE-48E1-1591-0DA4-6273A0174E08}"/>
              </a:ext>
            </a:extLst>
          </p:cNvPr>
          <p:cNvSpPr>
            <a:spLocks noGrp="1" noChangeArrowheads="1"/>
          </p:cNvSpPr>
          <p:nvPr>
            <p:ph type="title"/>
          </p:nvPr>
        </p:nvSpPr>
        <p:spPr>
          <a:xfrm>
            <a:off x="1143000" y="457200"/>
            <a:ext cx="7793038" cy="727075"/>
          </a:xfrm>
          <a:noFill/>
        </p:spPr>
        <p:txBody>
          <a:bodyPr lIns="92075" tIns="46038" rIns="92075" bIns="46038"/>
          <a:lstStyle/>
          <a:p>
            <a:pPr eaLnBrk="1" hangingPunct="1"/>
            <a:r>
              <a:rPr lang="en-US" altLang="en-US" sz="3200"/>
              <a:t>Data Warehouse vs. Operational DBMS</a:t>
            </a:r>
            <a:endParaRPr lang="en-US" altLang="en-US"/>
          </a:p>
        </p:txBody>
      </p:sp>
      <p:sp>
        <p:nvSpPr>
          <p:cNvPr id="13315" name="Rectangle 3">
            <a:extLst>
              <a:ext uri="{FF2B5EF4-FFF2-40B4-BE49-F238E27FC236}">
                <a16:creationId xmlns:a16="http://schemas.microsoft.com/office/drawing/2014/main" id="{0E1CB3E5-27B9-930D-1298-36369174E9E1}"/>
              </a:ext>
            </a:extLst>
          </p:cNvPr>
          <p:cNvSpPr>
            <a:spLocks noGrp="1" noChangeArrowheads="1"/>
          </p:cNvSpPr>
          <p:nvPr>
            <p:ph type="body" idx="1"/>
          </p:nvPr>
        </p:nvSpPr>
        <p:spPr>
          <a:xfrm>
            <a:off x="533400" y="1524000"/>
            <a:ext cx="8305800" cy="5181600"/>
          </a:xfrm>
          <a:noFill/>
        </p:spPr>
        <p:txBody>
          <a:bodyPr lIns="92075" tIns="46038" rIns="92075" bIns="46038"/>
          <a:lstStyle/>
          <a:p>
            <a:pPr eaLnBrk="1" hangingPunct="1">
              <a:lnSpc>
                <a:spcPct val="110000"/>
              </a:lnSpc>
            </a:pPr>
            <a:r>
              <a:rPr lang="en-US" altLang="en-US" sz="2000" dirty="0"/>
              <a:t>Distinct features (OLTP vs. </a:t>
            </a:r>
            <a:r>
              <a:rPr lang="en-US" altLang="en-US" sz="2000" dirty="0">
                <a:highlight>
                  <a:srgbClr val="FFFF00"/>
                </a:highlight>
              </a:rPr>
              <a:t>OLAP</a:t>
            </a:r>
            <a:r>
              <a:rPr lang="en-US" altLang="en-US" sz="2000" dirty="0"/>
              <a:t>):</a:t>
            </a:r>
          </a:p>
          <a:p>
            <a:pPr lvl="1" eaLnBrk="1" hangingPunct="1">
              <a:lnSpc>
                <a:spcPct val="110000"/>
              </a:lnSpc>
            </a:pPr>
            <a:r>
              <a:rPr lang="en-US" altLang="en-US" sz="2000" dirty="0"/>
              <a:t>User and system orientation: customer vs. </a:t>
            </a:r>
            <a:r>
              <a:rPr lang="en-US" altLang="en-US" sz="2000" dirty="0">
                <a:highlight>
                  <a:srgbClr val="FFFF00"/>
                </a:highlight>
              </a:rPr>
              <a:t>market</a:t>
            </a:r>
          </a:p>
          <a:p>
            <a:pPr lvl="1" eaLnBrk="1" hangingPunct="1">
              <a:lnSpc>
                <a:spcPct val="110000"/>
              </a:lnSpc>
            </a:pPr>
            <a:r>
              <a:rPr lang="en-US" altLang="en-US" sz="2000" dirty="0"/>
              <a:t>Data contents: current, detailed vs. </a:t>
            </a:r>
            <a:r>
              <a:rPr lang="en-US" altLang="en-US" sz="2000" dirty="0">
                <a:highlight>
                  <a:srgbClr val="FFFF00"/>
                </a:highlight>
              </a:rPr>
              <a:t>historical, consolidated</a:t>
            </a:r>
          </a:p>
          <a:p>
            <a:pPr lvl="1" eaLnBrk="1" hangingPunct="1">
              <a:lnSpc>
                <a:spcPct val="110000"/>
              </a:lnSpc>
            </a:pPr>
            <a:r>
              <a:rPr lang="en-US" altLang="en-US" sz="2000" dirty="0"/>
              <a:t>Database design: ER + application vs. </a:t>
            </a:r>
            <a:r>
              <a:rPr lang="en-US" altLang="en-US" sz="2000" dirty="0">
                <a:highlight>
                  <a:srgbClr val="FFFF00"/>
                </a:highlight>
              </a:rPr>
              <a:t>star schema + subject</a:t>
            </a:r>
          </a:p>
          <a:p>
            <a:pPr lvl="1" eaLnBrk="1" hangingPunct="1">
              <a:lnSpc>
                <a:spcPct val="110000"/>
              </a:lnSpc>
            </a:pPr>
            <a:r>
              <a:rPr lang="en-US" altLang="en-US" sz="2000" dirty="0"/>
              <a:t>View: current, local vs. evolutionary, </a:t>
            </a:r>
            <a:r>
              <a:rPr lang="en-US" altLang="en-US" sz="2000" dirty="0">
                <a:highlight>
                  <a:srgbClr val="FFFF00"/>
                </a:highlight>
              </a:rPr>
              <a:t>integrated</a:t>
            </a:r>
          </a:p>
          <a:p>
            <a:pPr lvl="1" eaLnBrk="1" hangingPunct="1">
              <a:lnSpc>
                <a:spcPct val="110000"/>
              </a:lnSpc>
            </a:pPr>
            <a:r>
              <a:rPr lang="en-US" altLang="en-US" sz="2000" dirty="0"/>
              <a:t>Access patterns: update vs. read-only but </a:t>
            </a:r>
            <a:r>
              <a:rPr lang="en-US" altLang="en-US" sz="2000" dirty="0">
                <a:highlight>
                  <a:srgbClr val="FFFF00"/>
                </a:highlight>
              </a:rPr>
              <a:t>complex queries</a:t>
            </a:r>
          </a:p>
        </p:txBody>
      </p:sp>
    </p:spTree>
    <p:extLst>
      <p:ext uri="{BB962C8B-B14F-4D97-AF65-F5344CB8AC3E}">
        <p14:creationId xmlns:p14="http://schemas.microsoft.com/office/powerpoint/2010/main" val="3510049525"/>
      </p:ext>
    </p:extLst>
  </p:cSld>
  <p:clrMapOvr>
    <a:masterClrMapping/>
  </p:clrMapOvr>
  <p:transition>
    <p:wipe dir="d"/>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Slide Number Placeholder 5">
            <a:extLst>
              <a:ext uri="{FF2B5EF4-FFF2-40B4-BE49-F238E27FC236}">
                <a16:creationId xmlns:a16="http://schemas.microsoft.com/office/drawing/2014/main" id="{C4210031-CC0C-BF03-8FB8-0D56DD1699EB}"/>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fld id="{1ED2323C-E0FF-4B4F-BCF2-F54C9AFCED74}" type="slidenum">
              <a:rPr lang="en-US" altLang="en-US" sz="1200"/>
              <a:pPr/>
              <a:t>12</a:t>
            </a:fld>
            <a:endParaRPr lang="en-US" altLang="en-US" sz="1200"/>
          </a:p>
        </p:txBody>
      </p:sp>
      <p:sp>
        <p:nvSpPr>
          <p:cNvPr id="14338" name="Rectangle 2">
            <a:extLst>
              <a:ext uri="{FF2B5EF4-FFF2-40B4-BE49-F238E27FC236}">
                <a16:creationId xmlns:a16="http://schemas.microsoft.com/office/drawing/2014/main" id="{D4F050AC-84D6-74EF-8AEE-0DE0B8D64813}"/>
              </a:ext>
            </a:extLst>
          </p:cNvPr>
          <p:cNvSpPr>
            <a:spLocks noGrp="1" noChangeArrowheads="1"/>
          </p:cNvSpPr>
          <p:nvPr>
            <p:ph type="title"/>
          </p:nvPr>
        </p:nvSpPr>
        <p:spPr>
          <a:noFill/>
        </p:spPr>
        <p:txBody>
          <a:bodyPr lIns="92075" tIns="46038" rIns="92075" bIns="46038"/>
          <a:lstStyle/>
          <a:p>
            <a:pPr eaLnBrk="1" hangingPunct="1"/>
            <a:r>
              <a:rPr lang="en-US" altLang="en-US"/>
              <a:t>OLTP vs. OLAP</a:t>
            </a:r>
          </a:p>
        </p:txBody>
      </p:sp>
      <p:graphicFrame>
        <p:nvGraphicFramePr>
          <p:cNvPr id="14339" name="Object 3">
            <a:extLst>
              <a:ext uri="{FF2B5EF4-FFF2-40B4-BE49-F238E27FC236}">
                <a16:creationId xmlns:a16="http://schemas.microsoft.com/office/drawing/2014/main" id="{0887C4EC-F54D-568D-BBBB-74D09B66FDBB}"/>
              </a:ext>
            </a:extLst>
          </p:cNvPr>
          <p:cNvGraphicFramePr>
            <a:graphicFrameLocks noGrp="1"/>
          </p:cNvGraphicFramePr>
          <p:nvPr>
            <p:ph type="tbl" idx="1"/>
            <p:extLst>
              <p:ext uri="{D42A27DB-BD31-4B8C-83A1-F6EECF244321}">
                <p14:modId xmlns:p14="http://schemas.microsoft.com/office/powerpoint/2010/main" val="1904722529"/>
              </p:ext>
            </p:extLst>
          </p:nvPr>
        </p:nvGraphicFramePr>
        <p:xfrm>
          <a:off x="636588" y="1676400"/>
          <a:ext cx="7945437" cy="4876800"/>
        </p:xfrm>
        <a:graphic>
          <a:graphicData uri="http://schemas.openxmlformats.org/presentationml/2006/ole">
            <mc:AlternateContent xmlns:mc="http://schemas.openxmlformats.org/markup-compatibility/2006">
              <mc:Choice xmlns:v="urn:schemas-microsoft-com:vml" Requires="v">
                <p:oleObj name="Document" r:id="rId2" imgW="10718800" imgH="6578600" progId="Word.Document.8">
                  <p:embed/>
                </p:oleObj>
              </mc:Choice>
              <mc:Fallback>
                <p:oleObj name="Document" r:id="rId2" imgW="10718800" imgH="6578600" progId="Word.Document.8">
                  <p:embed/>
                  <p:pic>
                    <p:nvPicPr>
                      <p:cNvPr id="0" name="Object 3"/>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6588" y="1676400"/>
                        <a:ext cx="7945437" cy="487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4340" name="Line 4">
            <a:extLst>
              <a:ext uri="{FF2B5EF4-FFF2-40B4-BE49-F238E27FC236}">
                <a16:creationId xmlns:a16="http://schemas.microsoft.com/office/drawing/2014/main" id="{0DCD597C-56D8-69D2-CA01-89F988B8BF5A}"/>
              </a:ext>
            </a:extLst>
          </p:cNvPr>
          <p:cNvSpPr>
            <a:spLocks noChangeShapeType="1"/>
          </p:cNvSpPr>
          <p:nvPr/>
        </p:nvSpPr>
        <p:spPr bwMode="auto">
          <a:xfrm flipH="1">
            <a:off x="838200" y="1676400"/>
            <a:ext cx="1905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41" name="Line 5">
            <a:extLst>
              <a:ext uri="{FF2B5EF4-FFF2-40B4-BE49-F238E27FC236}">
                <a16:creationId xmlns:a16="http://schemas.microsoft.com/office/drawing/2014/main" id="{BC86E160-DD08-F6C6-EF6F-E66B547DB6C5}"/>
              </a:ext>
            </a:extLst>
          </p:cNvPr>
          <p:cNvSpPr>
            <a:spLocks noChangeShapeType="1"/>
          </p:cNvSpPr>
          <p:nvPr/>
        </p:nvSpPr>
        <p:spPr bwMode="auto">
          <a:xfrm flipH="1">
            <a:off x="685800" y="6400800"/>
            <a:ext cx="2057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42" name="Line 6">
            <a:extLst>
              <a:ext uri="{FF2B5EF4-FFF2-40B4-BE49-F238E27FC236}">
                <a16:creationId xmlns:a16="http://schemas.microsoft.com/office/drawing/2014/main" id="{91DAD74E-202C-7B58-974F-64A01558EF9E}"/>
              </a:ext>
            </a:extLst>
          </p:cNvPr>
          <p:cNvSpPr>
            <a:spLocks noChangeShapeType="1"/>
          </p:cNvSpPr>
          <p:nvPr/>
        </p:nvSpPr>
        <p:spPr bwMode="auto">
          <a:xfrm>
            <a:off x="8610600" y="1676400"/>
            <a:ext cx="0" cy="4648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43" name="Line 7">
            <a:extLst>
              <a:ext uri="{FF2B5EF4-FFF2-40B4-BE49-F238E27FC236}">
                <a16:creationId xmlns:a16="http://schemas.microsoft.com/office/drawing/2014/main" id="{B2CC8075-4459-F088-599C-21BA7B8161CF}"/>
              </a:ext>
            </a:extLst>
          </p:cNvPr>
          <p:cNvSpPr>
            <a:spLocks noChangeShapeType="1"/>
          </p:cNvSpPr>
          <p:nvPr/>
        </p:nvSpPr>
        <p:spPr bwMode="auto">
          <a:xfrm>
            <a:off x="685800" y="1676400"/>
            <a:ext cx="7924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ransition>
    <p:wipe dir="d"/>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Slide Number Placeholder 5">
            <a:extLst>
              <a:ext uri="{FF2B5EF4-FFF2-40B4-BE49-F238E27FC236}">
                <a16:creationId xmlns:a16="http://schemas.microsoft.com/office/drawing/2014/main" id="{E0269EA3-210A-F110-9C4A-7BCD3028EB08}"/>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fld id="{FFE1147F-F1F9-0442-B2A4-1E61E1181A7D}" type="slidenum">
              <a:rPr lang="en-US" altLang="en-US" sz="1200"/>
              <a:pPr/>
              <a:t>13</a:t>
            </a:fld>
            <a:endParaRPr lang="en-US" altLang="en-US" sz="1200"/>
          </a:p>
        </p:txBody>
      </p:sp>
      <p:sp>
        <p:nvSpPr>
          <p:cNvPr id="15362" name="Rectangle 2">
            <a:extLst>
              <a:ext uri="{FF2B5EF4-FFF2-40B4-BE49-F238E27FC236}">
                <a16:creationId xmlns:a16="http://schemas.microsoft.com/office/drawing/2014/main" id="{0893AFDB-0097-3705-7E70-B0BE56A7EF49}"/>
              </a:ext>
            </a:extLst>
          </p:cNvPr>
          <p:cNvSpPr>
            <a:spLocks noGrp="1" noChangeArrowheads="1"/>
          </p:cNvSpPr>
          <p:nvPr>
            <p:ph type="title"/>
          </p:nvPr>
        </p:nvSpPr>
        <p:spPr>
          <a:xfrm>
            <a:off x="1143000" y="685800"/>
            <a:ext cx="7793038" cy="554038"/>
          </a:xfrm>
          <a:noFill/>
        </p:spPr>
        <p:txBody>
          <a:bodyPr lIns="92075" tIns="46038" rIns="92075" bIns="46038"/>
          <a:lstStyle/>
          <a:p>
            <a:pPr eaLnBrk="1" hangingPunct="1"/>
            <a:r>
              <a:rPr lang="en-US" altLang="en-US" dirty="0"/>
              <a:t>Why Separate Data Warehouse?</a:t>
            </a:r>
          </a:p>
        </p:txBody>
      </p:sp>
      <p:sp>
        <p:nvSpPr>
          <p:cNvPr id="15363" name="Rectangle 3">
            <a:extLst>
              <a:ext uri="{FF2B5EF4-FFF2-40B4-BE49-F238E27FC236}">
                <a16:creationId xmlns:a16="http://schemas.microsoft.com/office/drawing/2014/main" id="{106E4EDE-05A2-9182-D607-D81481FD338C}"/>
              </a:ext>
            </a:extLst>
          </p:cNvPr>
          <p:cNvSpPr>
            <a:spLocks noGrp="1" noChangeArrowheads="1"/>
          </p:cNvSpPr>
          <p:nvPr>
            <p:ph type="body" idx="1"/>
          </p:nvPr>
        </p:nvSpPr>
        <p:spPr>
          <a:xfrm>
            <a:off x="457200" y="1524000"/>
            <a:ext cx="8382000" cy="5105400"/>
          </a:xfrm>
          <a:noFill/>
        </p:spPr>
        <p:txBody>
          <a:bodyPr lIns="92075" tIns="46038" rIns="92075" bIns="46038"/>
          <a:lstStyle/>
          <a:p>
            <a:pPr eaLnBrk="1" hangingPunct="1">
              <a:lnSpc>
                <a:spcPct val="90000"/>
              </a:lnSpc>
            </a:pPr>
            <a:r>
              <a:rPr lang="en-US" altLang="en-US" sz="2400"/>
              <a:t>High performance for both systems</a:t>
            </a:r>
          </a:p>
          <a:p>
            <a:pPr lvl="1" eaLnBrk="1" hangingPunct="1">
              <a:lnSpc>
                <a:spcPct val="90000"/>
              </a:lnSpc>
            </a:pPr>
            <a:r>
              <a:rPr lang="en-US" altLang="en-US" sz="2400"/>
              <a:t>DBMS— tuned for OLTP: access methods, indexing, concurrency control, recovery</a:t>
            </a:r>
          </a:p>
          <a:p>
            <a:pPr lvl="1" eaLnBrk="1" hangingPunct="1">
              <a:lnSpc>
                <a:spcPct val="90000"/>
              </a:lnSpc>
            </a:pPr>
            <a:r>
              <a:rPr lang="en-US" altLang="en-US" sz="2400"/>
              <a:t>Warehouse—tuned for OLAP: complex OLAP queries, multidimensional view, consolidation.</a:t>
            </a:r>
          </a:p>
          <a:p>
            <a:pPr eaLnBrk="1" hangingPunct="1">
              <a:lnSpc>
                <a:spcPct val="90000"/>
              </a:lnSpc>
            </a:pPr>
            <a:r>
              <a:rPr lang="en-US" altLang="en-US" sz="2400"/>
              <a:t>Different functions and different data:</a:t>
            </a:r>
          </a:p>
          <a:p>
            <a:pPr lvl="1" eaLnBrk="1" hangingPunct="1">
              <a:lnSpc>
                <a:spcPct val="90000"/>
              </a:lnSpc>
            </a:pPr>
            <a:r>
              <a:rPr lang="en-US" altLang="en-US" sz="2400" u="sng">
                <a:solidFill>
                  <a:schemeClr val="hlink"/>
                </a:solidFill>
              </a:rPr>
              <a:t>missing data</a:t>
            </a:r>
            <a:r>
              <a:rPr lang="en-US" altLang="en-US" sz="2400"/>
              <a:t>: Decision support requires historical data which operational DBs do not typically maintain</a:t>
            </a:r>
          </a:p>
          <a:p>
            <a:pPr lvl="1" eaLnBrk="1" hangingPunct="1">
              <a:lnSpc>
                <a:spcPct val="90000"/>
              </a:lnSpc>
            </a:pPr>
            <a:r>
              <a:rPr lang="en-US" altLang="en-US" sz="2400" u="sng">
                <a:solidFill>
                  <a:schemeClr val="hlink"/>
                </a:solidFill>
              </a:rPr>
              <a:t>data consolidation</a:t>
            </a:r>
            <a:r>
              <a:rPr lang="en-US" altLang="en-US" sz="2400"/>
              <a:t>:  DS requires consolidation (aggregation, summarization) of data from heterogeneous sources</a:t>
            </a:r>
          </a:p>
          <a:p>
            <a:pPr lvl="1" eaLnBrk="1" hangingPunct="1">
              <a:lnSpc>
                <a:spcPct val="90000"/>
              </a:lnSpc>
            </a:pPr>
            <a:r>
              <a:rPr lang="en-US" altLang="en-US" sz="2400" u="sng">
                <a:solidFill>
                  <a:schemeClr val="hlink"/>
                </a:solidFill>
              </a:rPr>
              <a:t>data quality</a:t>
            </a:r>
            <a:r>
              <a:rPr lang="en-US" altLang="en-US" sz="2400"/>
              <a:t>: different sources typically use inconsistent data representations, codes and formats which have to be reconciled</a:t>
            </a:r>
          </a:p>
        </p:txBody>
      </p:sp>
    </p:spTree>
  </p:cSld>
  <p:clrMapOvr>
    <a:masterClrMapping/>
  </p:clrMapOvr>
  <p:transition>
    <p:wipe dir="d"/>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Number Placeholder 5">
            <a:extLst>
              <a:ext uri="{FF2B5EF4-FFF2-40B4-BE49-F238E27FC236}">
                <a16:creationId xmlns:a16="http://schemas.microsoft.com/office/drawing/2014/main" id="{95D7B8EF-EB24-3D5F-2E39-1F6ADCF4F972}"/>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fld id="{791E0583-A194-124E-9A4E-125DA2C316DE}" type="slidenum">
              <a:rPr lang="en-US" altLang="en-US" sz="1200"/>
              <a:pPr/>
              <a:t>14</a:t>
            </a:fld>
            <a:endParaRPr lang="en-US" altLang="en-US" sz="1200"/>
          </a:p>
        </p:txBody>
      </p:sp>
      <p:sp>
        <p:nvSpPr>
          <p:cNvPr id="16386" name="Rectangle 2">
            <a:extLst>
              <a:ext uri="{FF2B5EF4-FFF2-40B4-BE49-F238E27FC236}">
                <a16:creationId xmlns:a16="http://schemas.microsoft.com/office/drawing/2014/main" id="{2231B8F6-BBC8-174E-4345-60E63884057D}"/>
              </a:ext>
            </a:extLst>
          </p:cNvPr>
          <p:cNvSpPr>
            <a:spLocks noGrp="1" noChangeArrowheads="1"/>
          </p:cNvSpPr>
          <p:nvPr>
            <p:ph type="title"/>
          </p:nvPr>
        </p:nvSpPr>
        <p:spPr>
          <a:xfrm>
            <a:off x="1219200" y="304800"/>
            <a:ext cx="7467600" cy="914400"/>
          </a:xfrm>
          <a:noFill/>
        </p:spPr>
        <p:txBody>
          <a:bodyPr lIns="92075" tIns="46038" rIns="92075" bIns="46038" anchor="ctr"/>
          <a:lstStyle/>
          <a:p>
            <a:pPr eaLnBrk="1" hangingPunct="1"/>
            <a:r>
              <a:rPr lang="en-US" altLang="en-US"/>
              <a:t>Data Warehousing and OLAP</a:t>
            </a:r>
          </a:p>
        </p:txBody>
      </p:sp>
      <p:sp>
        <p:nvSpPr>
          <p:cNvPr id="16387" name="Rectangle 3">
            <a:extLst>
              <a:ext uri="{FF2B5EF4-FFF2-40B4-BE49-F238E27FC236}">
                <a16:creationId xmlns:a16="http://schemas.microsoft.com/office/drawing/2014/main" id="{B5A5B173-C759-FD45-76F4-025D2B1F086F}"/>
              </a:ext>
            </a:extLst>
          </p:cNvPr>
          <p:cNvSpPr>
            <a:spLocks noGrp="1" noChangeArrowheads="1"/>
          </p:cNvSpPr>
          <p:nvPr>
            <p:ph type="body" idx="1"/>
          </p:nvPr>
        </p:nvSpPr>
        <p:spPr>
          <a:xfrm>
            <a:off x="762000" y="1981200"/>
            <a:ext cx="8077200" cy="4495800"/>
          </a:xfrm>
          <a:noFill/>
        </p:spPr>
        <p:txBody>
          <a:bodyPr lIns="92075" tIns="46038" rIns="92075" bIns="46038"/>
          <a:lstStyle/>
          <a:p>
            <a:pPr eaLnBrk="1" hangingPunct="1">
              <a:lnSpc>
                <a:spcPct val="170000"/>
              </a:lnSpc>
            </a:pPr>
            <a:r>
              <a:rPr lang="en-US" altLang="en-US" sz="2400"/>
              <a:t>What is a data warehouse? </a:t>
            </a:r>
          </a:p>
          <a:p>
            <a:pPr eaLnBrk="1" hangingPunct="1">
              <a:lnSpc>
                <a:spcPct val="170000"/>
              </a:lnSpc>
            </a:pPr>
            <a:r>
              <a:rPr lang="en-US" altLang="en-US" sz="2400">
                <a:solidFill>
                  <a:schemeClr val="hlink"/>
                </a:solidFill>
              </a:rPr>
              <a:t>A multi-dimensional data model</a:t>
            </a:r>
          </a:p>
          <a:p>
            <a:pPr eaLnBrk="1" hangingPunct="1">
              <a:lnSpc>
                <a:spcPct val="170000"/>
              </a:lnSpc>
            </a:pPr>
            <a:r>
              <a:rPr lang="en-US" altLang="en-US" sz="2400"/>
              <a:t>Data warehouse architecture</a:t>
            </a:r>
          </a:p>
          <a:p>
            <a:pPr eaLnBrk="1" hangingPunct="1">
              <a:lnSpc>
                <a:spcPct val="170000"/>
              </a:lnSpc>
            </a:pPr>
            <a:r>
              <a:rPr lang="en-US" altLang="en-US" sz="2400"/>
              <a:t>Data warehouse implementation</a:t>
            </a:r>
          </a:p>
          <a:p>
            <a:pPr eaLnBrk="1" hangingPunct="1">
              <a:lnSpc>
                <a:spcPct val="170000"/>
              </a:lnSpc>
            </a:pPr>
            <a:r>
              <a:rPr lang="en-US" altLang="en-US" sz="2400"/>
              <a:t>Extensions of data cubes</a:t>
            </a:r>
          </a:p>
          <a:p>
            <a:pPr eaLnBrk="1" hangingPunct="1">
              <a:lnSpc>
                <a:spcPct val="170000"/>
              </a:lnSpc>
            </a:pPr>
            <a:r>
              <a:rPr lang="en-US" altLang="en-US" sz="2400"/>
              <a:t>From data warehousing to data mining</a:t>
            </a:r>
          </a:p>
        </p:txBody>
      </p:sp>
    </p:spTree>
  </p:cSld>
  <p:clrMapOvr>
    <a:masterClrMapping/>
  </p:clrMapOvr>
  <p:transition>
    <p:wipe dir="d"/>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Slide Number Placeholder 5">
            <a:extLst>
              <a:ext uri="{FF2B5EF4-FFF2-40B4-BE49-F238E27FC236}">
                <a16:creationId xmlns:a16="http://schemas.microsoft.com/office/drawing/2014/main" id="{37AD17AC-86EE-5FA3-BFF0-B254078C94A0}"/>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fld id="{73703D69-69D5-7847-ACEE-BE1F98EBB0F9}" type="slidenum">
              <a:rPr lang="en-US" altLang="en-US" sz="1200"/>
              <a:pPr/>
              <a:t>15</a:t>
            </a:fld>
            <a:endParaRPr lang="en-US" altLang="en-US" sz="1200"/>
          </a:p>
        </p:txBody>
      </p:sp>
      <p:sp>
        <p:nvSpPr>
          <p:cNvPr id="17410" name="Rectangle 2">
            <a:extLst>
              <a:ext uri="{FF2B5EF4-FFF2-40B4-BE49-F238E27FC236}">
                <a16:creationId xmlns:a16="http://schemas.microsoft.com/office/drawing/2014/main" id="{37C4CDF5-DC81-B4C1-009C-73B5FC41ACB7}"/>
              </a:ext>
            </a:extLst>
          </p:cNvPr>
          <p:cNvSpPr>
            <a:spLocks noGrp="1" noChangeArrowheads="1"/>
          </p:cNvSpPr>
          <p:nvPr>
            <p:ph type="title"/>
          </p:nvPr>
        </p:nvSpPr>
        <p:spPr>
          <a:xfrm>
            <a:off x="1524000" y="323850"/>
            <a:ext cx="6477000" cy="838200"/>
          </a:xfrm>
          <a:noFill/>
        </p:spPr>
        <p:txBody>
          <a:bodyPr lIns="92075" tIns="46038" rIns="92075" bIns="46038" anchor="ctr"/>
          <a:lstStyle/>
          <a:p>
            <a:pPr eaLnBrk="1" hangingPunct="1"/>
            <a:r>
              <a:rPr lang="en-US" altLang="en-US"/>
              <a:t>From Tables and Spreadsheets to Data Cubes</a:t>
            </a:r>
          </a:p>
        </p:txBody>
      </p:sp>
      <p:sp>
        <p:nvSpPr>
          <p:cNvPr id="17411" name="Rectangle 3">
            <a:extLst>
              <a:ext uri="{FF2B5EF4-FFF2-40B4-BE49-F238E27FC236}">
                <a16:creationId xmlns:a16="http://schemas.microsoft.com/office/drawing/2014/main" id="{44F44A79-2FBB-2AD5-A6C0-E613BCE1A966}"/>
              </a:ext>
            </a:extLst>
          </p:cNvPr>
          <p:cNvSpPr>
            <a:spLocks noGrp="1" noChangeArrowheads="1"/>
          </p:cNvSpPr>
          <p:nvPr>
            <p:ph type="body" idx="1"/>
          </p:nvPr>
        </p:nvSpPr>
        <p:spPr>
          <a:xfrm>
            <a:off x="762000" y="1828800"/>
            <a:ext cx="8153400" cy="4629150"/>
          </a:xfrm>
          <a:noFill/>
        </p:spPr>
        <p:txBody>
          <a:bodyPr lIns="92075" tIns="46038" rIns="92075" bIns="46038"/>
          <a:lstStyle/>
          <a:p>
            <a:pPr eaLnBrk="1" hangingPunct="1">
              <a:lnSpc>
                <a:spcPct val="120000"/>
              </a:lnSpc>
            </a:pPr>
            <a:r>
              <a:rPr lang="en-US" altLang="en-US" sz="2000"/>
              <a:t>A data warehouse is based on a </a:t>
            </a:r>
            <a:r>
              <a:rPr lang="en-US" altLang="en-US" sz="2000">
                <a:solidFill>
                  <a:schemeClr val="hlink"/>
                </a:solidFill>
              </a:rPr>
              <a:t>multidimensional data model</a:t>
            </a:r>
            <a:r>
              <a:rPr lang="en-US" altLang="en-US" sz="2000"/>
              <a:t> which views data in the form of a data cube</a:t>
            </a:r>
          </a:p>
          <a:p>
            <a:pPr eaLnBrk="1" hangingPunct="1">
              <a:lnSpc>
                <a:spcPct val="120000"/>
              </a:lnSpc>
            </a:pPr>
            <a:r>
              <a:rPr lang="en-US" altLang="en-US" sz="2000"/>
              <a:t>A data cube, such as </a:t>
            </a:r>
            <a:r>
              <a:rPr lang="en-US" altLang="en-US" sz="2000">
                <a:solidFill>
                  <a:schemeClr val="folHlink"/>
                </a:solidFill>
              </a:rPr>
              <a:t>sales</a:t>
            </a:r>
            <a:r>
              <a:rPr lang="en-US" altLang="en-US" sz="2000"/>
              <a:t>, allows data to be modeled and viewed in multiple dimensions</a:t>
            </a:r>
          </a:p>
          <a:p>
            <a:pPr lvl="1" eaLnBrk="1" hangingPunct="1">
              <a:lnSpc>
                <a:spcPct val="120000"/>
              </a:lnSpc>
            </a:pPr>
            <a:r>
              <a:rPr lang="en-US" altLang="en-US" sz="2000"/>
              <a:t>Dimension tables, such as </a:t>
            </a:r>
            <a:r>
              <a:rPr lang="en-US" altLang="en-US" sz="2000">
                <a:solidFill>
                  <a:schemeClr val="folHlink"/>
                </a:solidFill>
              </a:rPr>
              <a:t>item (item_name, brand, type), </a:t>
            </a:r>
            <a:r>
              <a:rPr lang="en-US" altLang="en-US" sz="2000"/>
              <a:t>or</a:t>
            </a:r>
            <a:r>
              <a:rPr lang="en-US" altLang="en-US" sz="2000">
                <a:solidFill>
                  <a:schemeClr val="folHlink"/>
                </a:solidFill>
              </a:rPr>
              <a:t> time(day, week, month, quarter, year) </a:t>
            </a:r>
          </a:p>
          <a:p>
            <a:pPr lvl="1" eaLnBrk="1" hangingPunct="1">
              <a:lnSpc>
                <a:spcPct val="120000"/>
              </a:lnSpc>
            </a:pPr>
            <a:r>
              <a:rPr lang="en-US" altLang="en-US" sz="2000"/>
              <a:t>Fact table contains measures (such as </a:t>
            </a:r>
            <a:r>
              <a:rPr lang="en-US" altLang="en-US" sz="2000">
                <a:solidFill>
                  <a:schemeClr val="folHlink"/>
                </a:solidFill>
              </a:rPr>
              <a:t>dollars_sold</a:t>
            </a:r>
            <a:r>
              <a:rPr lang="en-US" altLang="en-US" sz="2000"/>
              <a:t>) and keys to each of the related dimension tables</a:t>
            </a:r>
          </a:p>
          <a:p>
            <a:pPr eaLnBrk="1" hangingPunct="1">
              <a:lnSpc>
                <a:spcPct val="120000"/>
              </a:lnSpc>
            </a:pPr>
            <a:r>
              <a:rPr lang="en-US" altLang="en-US" sz="2000"/>
              <a:t>In data warehousing literature, an n-D base cube is called a </a:t>
            </a:r>
            <a:r>
              <a:rPr lang="en-US" altLang="en-US" sz="2000">
                <a:solidFill>
                  <a:schemeClr val="hlink"/>
                </a:solidFill>
              </a:rPr>
              <a:t>base cuboid</a:t>
            </a:r>
            <a:r>
              <a:rPr lang="en-US" altLang="en-US" sz="2000"/>
              <a:t>. The topmost 0-D cuboid, which holds the highest-level of summarization, is called the </a:t>
            </a:r>
            <a:r>
              <a:rPr lang="en-US" altLang="en-US" sz="2000">
                <a:solidFill>
                  <a:schemeClr val="hlink"/>
                </a:solidFill>
              </a:rPr>
              <a:t>apex cuboid</a:t>
            </a:r>
            <a:r>
              <a:rPr lang="en-US" altLang="en-US" sz="2000"/>
              <a:t>.  The lattice of cuboids forms a </a:t>
            </a:r>
            <a:r>
              <a:rPr lang="en-US" altLang="en-US" sz="2000">
                <a:solidFill>
                  <a:schemeClr val="hlink"/>
                </a:solidFill>
              </a:rPr>
              <a:t>data cube.</a:t>
            </a:r>
          </a:p>
        </p:txBody>
      </p:sp>
    </p:spTree>
  </p:cSld>
  <p:clrMapOvr>
    <a:masterClrMapping/>
  </p:clrMapOvr>
  <p:transition>
    <p:wipe dir="d"/>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Slide Number Placeholder 5">
            <a:extLst>
              <a:ext uri="{FF2B5EF4-FFF2-40B4-BE49-F238E27FC236}">
                <a16:creationId xmlns:a16="http://schemas.microsoft.com/office/drawing/2014/main" id="{37AD17AC-86EE-5FA3-BFF0-B254078C94A0}"/>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fld id="{73703D69-69D5-7847-ACEE-BE1F98EBB0F9}" type="slidenum">
              <a:rPr lang="en-US" altLang="en-US" sz="1200"/>
              <a:pPr/>
              <a:t>16</a:t>
            </a:fld>
            <a:endParaRPr lang="en-US" altLang="en-US" sz="1200"/>
          </a:p>
        </p:txBody>
      </p:sp>
      <p:sp>
        <p:nvSpPr>
          <p:cNvPr id="17410" name="Rectangle 2">
            <a:extLst>
              <a:ext uri="{FF2B5EF4-FFF2-40B4-BE49-F238E27FC236}">
                <a16:creationId xmlns:a16="http://schemas.microsoft.com/office/drawing/2014/main" id="{37C4CDF5-DC81-B4C1-009C-73B5FC41ACB7}"/>
              </a:ext>
            </a:extLst>
          </p:cNvPr>
          <p:cNvSpPr>
            <a:spLocks noGrp="1" noChangeArrowheads="1"/>
          </p:cNvSpPr>
          <p:nvPr>
            <p:ph type="title"/>
          </p:nvPr>
        </p:nvSpPr>
        <p:spPr>
          <a:xfrm>
            <a:off x="1524000" y="323850"/>
            <a:ext cx="6477000" cy="838200"/>
          </a:xfrm>
          <a:noFill/>
        </p:spPr>
        <p:txBody>
          <a:bodyPr lIns="92075" tIns="46038" rIns="92075" bIns="46038" anchor="ctr"/>
          <a:lstStyle/>
          <a:p>
            <a:pPr eaLnBrk="1" hangingPunct="1"/>
            <a:r>
              <a:rPr lang="en-US" altLang="en-US" sz="3600" dirty="0">
                <a:solidFill>
                  <a:schemeClr val="hlink"/>
                </a:solidFill>
              </a:rPr>
              <a:t>multidimensional data model</a:t>
            </a:r>
            <a:endParaRPr lang="en-US" altLang="en-US" dirty="0"/>
          </a:p>
        </p:txBody>
      </p:sp>
      <p:sp>
        <p:nvSpPr>
          <p:cNvPr id="17411" name="Rectangle 3">
            <a:extLst>
              <a:ext uri="{FF2B5EF4-FFF2-40B4-BE49-F238E27FC236}">
                <a16:creationId xmlns:a16="http://schemas.microsoft.com/office/drawing/2014/main" id="{44F44A79-2FBB-2AD5-A6C0-E613BCE1A966}"/>
              </a:ext>
            </a:extLst>
          </p:cNvPr>
          <p:cNvSpPr>
            <a:spLocks noGrp="1" noChangeArrowheads="1"/>
          </p:cNvSpPr>
          <p:nvPr>
            <p:ph type="body" idx="1"/>
          </p:nvPr>
        </p:nvSpPr>
        <p:spPr>
          <a:xfrm>
            <a:off x="711200" y="2032000"/>
            <a:ext cx="8153400" cy="5086682"/>
          </a:xfrm>
          <a:noFill/>
        </p:spPr>
        <p:txBody>
          <a:bodyPr lIns="92075" tIns="46038" rIns="92075" bIns="46038"/>
          <a:lstStyle/>
          <a:p>
            <a:pPr marL="0" indent="0" eaLnBrk="1" hangingPunct="1">
              <a:lnSpc>
                <a:spcPct val="120000"/>
              </a:lnSpc>
              <a:buNone/>
            </a:pPr>
            <a:endParaRPr lang="en-US" altLang="en-US" sz="2000" dirty="0">
              <a:solidFill>
                <a:schemeClr val="hlink"/>
              </a:solidFill>
            </a:endParaRPr>
          </a:p>
        </p:txBody>
      </p:sp>
      <p:pic>
        <p:nvPicPr>
          <p:cNvPr id="1026" name="Picture 2" descr="Data Warehouse | What is Multi-Dimensional Data Model - javatpoint">
            <a:extLst>
              <a:ext uri="{FF2B5EF4-FFF2-40B4-BE49-F238E27FC236}">
                <a16:creationId xmlns:a16="http://schemas.microsoft.com/office/drawing/2014/main" id="{500882A3-9A2A-547D-89B6-8C3DD965F6C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1400" y="1447800"/>
            <a:ext cx="6959600" cy="4800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8058640"/>
      </p:ext>
    </p:extLst>
  </p:cSld>
  <p:clrMapOvr>
    <a:masterClrMapping/>
  </p:clrMapOvr>
  <p:transition>
    <p:wipe dir="d"/>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Slide Number Placeholder 5">
            <a:extLst>
              <a:ext uri="{FF2B5EF4-FFF2-40B4-BE49-F238E27FC236}">
                <a16:creationId xmlns:a16="http://schemas.microsoft.com/office/drawing/2014/main" id="{27C94063-22A6-CC61-E6CE-5922F922FC4A}"/>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fld id="{BDDDAB16-1FEF-5345-B333-2889187EDA3B}" type="slidenum">
              <a:rPr lang="en-US" altLang="en-US" sz="1200"/>
              <a:pPr/>
              <a:t>17</a:t>
            </a:fld>
            <a:endParaRPr lang="en-US" altLang="en-US" sz="1200"/>
          </a:p>
        </p:txBody>
      </p:sp>
      <p:sp>
        <p:nvSpPr>
          <p:cNvPr id="19458" name="Rectangle 1026">
            <a:extLst>
              <a:ext uri="{FF2B5EF4-FFF2-40B4-BE49-F238E27FC236}">
                <a16:creationId xmlns:a16="http://schemas.microsoft.com/office/drawing/2014/main" id="{66EA7089-E52A-739F-5B7E-F46378C1D75C}"/>
              </a:ext>
            </a:extLst>
          </p:cNvPr>
          <p:cNvSpPr>
            <a:spLocks noGrp="1" noChangeArrowheads="1"/>
          </p:cNvSpPr>
          <p:nvPr>
            <p:ph type="title"/>
          </p:nvPr>
        </p:nvSpPr>
        <p:spPr>
          <a:xfrm>
            <a:off x="1447800" y="381000"/>
            <a:ext cx="5791200" cy="609600"/>
          </a:xfrm>
        </p:spPr>
        <p:txBody>
          <a:bodyPr/>
          <a:lstStyle/>
          <a:p>
            <a:pPr eaLnBrk="1" hangingPunct="1"/>
            <a:r>
              <a:rPr lang="en-US" altLang="zh-CN">
                <a:ea typeface="宋体" panose="02010600030101010101" pitchFamily="2" charset="-122"/>
              </a:rPr>
              <a:t>Cube: A Lattice of Cuboids</a:t>
            </a:r>
          </a:p>
        </p:txBody>
      </p:sp>
      <p:sp>
        <p:nvSpPr>
          <p:cNvPr id="19459" name="AutoShape 1027">
            <a:extLst>
              <a:ext uri="{FF2B5EF4-FFF2-40B4-BE49-F238E27FC236}">
                <a16:creationId xmlns:a16="http://schemas.microsoft.com/office/drawing/2014/main" id="{1071938C-336A-D9E4-4ACC-F2D91EE5F624}"/>
              </a:ext>
            </a:extLst>
          </p:cNvPr>
          <p:cNvSpPr>
            <a:spLocks noChangeArrowheads="1"/>
          </p:cNvSpPr>
          <p:nvPr/>
        </p:nvSpPr>
        <p:spPr bwMode="auto">
          <a:xfrm>
            <a:off x="2971800" y="2286000"/>
            <a:ext cx="228600" cy="228600"/>
          </a:xfrm>
          <a:prstGeom prst="flowChartConnector">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19460" name="AutoShape 1028">
            <a:extLst>
              <a:ext uri="{FF2B5EF4-FFF2-40B4-BE49-F238E27FC236}">
                <a16:creationId xmlns:a16="http://schemas.microsoft.com/office/drawing/2014/main" id="{87D0D260-67A7-BB89-CB74-33A42BEC9302}"/>
              </a:ext>
            </a:extLst>
          </p:cNvPr>
          <p:cNvSpPr>
            <a:spLocks noChangeArrowheads="1"/>
          </p:cNvSpPr>
          <p:nvPr/>
        </p:nvSpPr>
        <p:spPr bwMode="auto">
          <a:xfrm>
            <a:off x="1295400" y="3124200"/>
            <a:ext cx="228600" cy="228600"/>
          </a:xfrm>
          <a:prstGeom prst="flowChartConnector">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19461" name="AutoShape 1029">
            <a:extLst>
              <a:ext uri="{FF2B5EF4-FFF2-40B4-BE49-F238E27FC236}">
                <a16:creationId xmlns:a16="http://schemas.microsoft.com/office/drawing/2014/main" id="{3369C1D5-FE81-B590-0E6C-996E33E5D3E5}"/>
              </a:ext>
            </a:extLst>
          </p:cNvPr>
          <p:cNvSpPr>
            <a:spLocks noChangeArrowheads="1"/>
          </p:cNvSpPr>
          <p:nvPr/>
        </p:nvSpPr>
        <p:spPr bwMode="auto">
          <a:xfrm>
            <a:off x="2438400" y="3124200"/>
            <a:ext cx="228600" cy="228600"/>
          </a:xfrm>
          <a:prstGeom prst="flowChartConnector">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19462" name="AutoShape 1030">
            <a:extLst>
              <a:ext uri="{FF2B5EF4-FFF2-40B4-BE49-F238E27FC236}">
                <a16:creationId xmlns:a16="http://schemas.microsoft.com/office/drawing/2014/main" id="{49A8EA20-241E-8EB3-3C07-773FCD58CC41}"/>
              </a:ext>
            </a:extLst>
          </p:cNvPr>
          <p:cNvSpPr>
            <a:spLocks noChangeArrowheads="1"/>
          </p:cNvSpPr>
          <p:nvPr/>
        </p:nvSpPr>
        <p:spPr bwMode="auto">
          <a:xfrm>
            <a:off x="3581400" y="3124200"/>
            <a:ext cx="228600" cy="228600"/>
          </a:xfrm>
          <a:prstGeom prst="flowChartConnector">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19463" name="AutoShape 1031">
            <a:extLst>
              <a:ext uri="{FF2B5EF4-FFF2-40B4-BE49-F238E27FC236}">
                <a16:creationId xmlns:a16="http://schemas.microsoft.com/office/drawing/2014/main" id="{DF5C3237-2F8F-0658-DB5B-3E29FCDAC05A}"/>
              </a:ext>
            </a:extLst>
          </p:cNvPr>
          <p:cNvSpPr>
            <a:spLocks noChangeArrowheads="1"/>
          </p:cNvSpPr>
          <p:nvPr/>
        </p:nvSpPr>
        <p:spPr bwMode="auto">
          <a:xfrm>
            <a:off x="2743200" y="4114800"/>
            <a:ext cx="228600" cy="228600"/>
          </a:xfrm>
          <a:prstGeom prst="flowChartConnector">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19464" name="AutoShape 1032">
            <a:extLst>
              <a:ext uri="{FF2B5EF4-FFF2-40B4-BE49-F238E27FC236}">
                <a16:creationId xmlns:a16="http://schemas.microsoft.com/office/drawing/2014/main" id="{3D8F6C94-1D70-9BC8-4848-2CA6B7EDC1B7}"/>
              </a:ext>
            </a:extLst>
          </p:cNvPr>
          <p:cNvSpPr>
            <a:spLocks noChangeArrowheads="1"/>
          </p:cNvSpPr>
          <p:nvPr/>
        </p:nvSpPr>
        <p:spPr bwMode="auto">
          <a:xfrm>
            <a:off x="4724400" y="4114800"/>
            <a:ext cx="228600" cy="228600"/>
          </a:xfrm>
          <a:prstGeom prst="flowChartConnector">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19465" name="AutoShape 1033">
            <a:extLst>
              <a:ext uri="{FF2B5EF4-FFF2-40B4-BE49-F238E27FC236}">
                <a16:creationId xmlns:a16="http://schemas.microsoft.com/office/drawing/2014/main" id="{C36F6E55-C841-191B-E811-3E949480915D}"/>
              </a:ext>
            </a:extLst>
          </p:cNvPr>
          <p:cNvSpPr>
            <a:spLocks noChangeArrowheads="1"/>
          </p:cNvSpPr>
          <p:nvPr/>
        </p:nvSpPr>
        <p:spPr bwMode="auto">
          <a:xfrm>
            <a:off x="3810000" y="4114800"/>
            <a:ext cx="228600" cy="228600"/>
          </a:xfrm>
          <a:prstGeom prst="flowChartConnector">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19466" name="AutoShape 1034">
            <a:extLst>
              <a:ext uri="{FF2B5EF4-FFF2-40B4-BE49-F238E27FC236}">
                <a16:creationId xmlns:a16="http://schemas.microsoft.com/office/drawing/2014/main" id="{73424AC1-B3AB-A2EC-C12D-010BBBD5ABF7}"/>
              </a:ext>
            </a:extLst>
          </p:cNvPr>
          <p:cNvSpPr>
            <a:spLocks noChangeArrowheads="1"/>
          </p:cNvSpPr>
          <p:nvPr/>
        </p:nvSpPr>
        <p:spPr bwMode="auto">
          <a:xfrm>
            <a:off x="1676400" y="4114800"/>
            <a:ext cx="228600" cy="228600"/>
          </a:xfrm>
          <a:prstGeom prst="flowChartConnector">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19467" name="AutoShape 1035">
            <a:extLst>
              <a:ext uri="{FF2B5EF4-FFF2-40B4-BE49-F238E27FC236}">
                <a16:creationId xmlns:a16="http://schemas.microsoft.com/office/drawing/2014/main" id="{B51044AA-0FCE-11FA-36CE-8CE6FEFDC406}"/>
              </a:ext>
            </a:extLst>
          </p:cNvPr>
          <p:cNvSpPr>
            <a:spLocks noChangeArrowheads="1"/>
          </p:cNvSpPr>
          <p:nvPr/>
        </p:nvSpPr>
        <p:spPr bwMode="auto">
          <a:xfrm>
            <a:off x="609600" y="4114800"/>
            <a:ext cx="228600" cy="228600"/>
          </a:xfrm>
          <a:prstGeom prst="flowChartConnector">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19468" name="AutoShape 1036">
            <a:extLst>
              <a:ext uri="{FF2B5EF4-FFF2-40B4-BE49-F238E27FC236}">
                <a16:creationId xmlns:a16="http://schemas.microsoft.com/office/drawing/2014/main" id="{DE8F0F7D-195A-6EFB-9667-08B2D581B14D}"/>
              </a:ext>
            </a:extLst>
          </p:cNvPr>
          <p:cNvSpPr>
            <a:spLocks noChangeArrowheads="1"/>
          </p:cNvSpPr>
          <p:nvPr/>
        </p:nvSpPr>
        <p:spPr bwMode="auto">
          <a:xfrm>
            <a:off x="4572000" y="3200400"/>
            <a:ext cx="228600" cy="228600"/>
          </a:xfrm>
          <a:prstGeom prst="flowChartConnector">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19469" name="AutoShape 1037">
            <a:extLst>
              <a:ext uri="{FF2B5EF4-FFF2-40B4-BE49-F238E27FC236}">
                <a16:creationId xmlns:a16="http://schemas.microsoft.com/office/drawing/2014/main" id="{1F3D9A30-29CC-2B24-39FB-3744C0A415E7}"/>
              </a:ext>
            </a:extLst>
          </p:cNvPr>
          <p:cNvSpPr>
            <a:spLocks noChangeArrowheads="1"/>
          </p:cNvSpPr>
          <p:nvPr/>
        </p:nvSpPr>
        <p:spPr bwMode="auto">
          <a:xfrm>
            <a:off x="1295400" y="5181600"/>
            <a:ext cx="228600" cy="228600"/>
          </a:xfrm>
          <a:prstGeom prst="flowChartConnector">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19470" name="AutoShape 1038">
            <a:extLst>
              <a:ext uri="{FF2B5EF4-FFF2-40B4-BE49-F238E27FC236}">
                <a16:creationId xmlns:a16="http://schemas.microsoft.com/office/drawing/2014/main" id="{C9A27162-B9A0-D6F0-6CC8-2BA99CD0CE18}"/>
              </a:ext>
            </a:extLst>
          </p:cNvPr>
          <p:cNvSpPr>
            <a:spLocks noChangeArrowheads="1"/>
          </p:cNvSpPr>
          <p:nvPr/>
        </p:nvSpPr>
        <p:spPr bwMode="auto">
          <a:xfrm>
            <a:off x="5638800" y="4114800"/>
            <a:ext cx="228600" cy="228600"/>
          </a:xfrm>
          <a:prstGeom prst="flowChartConnector">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19471" name="AutoShape 1039">
            <a:extLst>
              <a:ext uri="{FF2B5EF4-FFF2-40B4-BE49-F238E27FC236}">
                <a16:creationId xmlns:a16="http://schemas.microsoft.com/office/drawing/2014/main" id="{1104E8DC-A313-D9AB-1E23-09C181E82915}"/>
              </a:ext>
            </a:extLst>
          </p:cNvPr>
          <p:cNvSpPr>
            <a:spLocks noChangeArrowheads="1"/>
          </p:cNvSpPr>
          <p:nvPr/>
        </p:nvSpPr>
        <p:spPr bwMode="auto">
          <a:xfrm>
            <a:off x="3048000" y="6172200"/>
            <a:ext cx="228600" cy="228600"/>
          </a:xfrm>
          <a:prstGeom prst="flowChartConnector">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19472" name="AutoShape 1040">
            <a:extLst>
              <a:ext uri="{FF2B5EF4-FFF2-40B4-BE49-F238E27FC236}">
                <a16:creationId xmlns:a16="http://schemas.microsoft.com/office/drawing/2014/main" id="{FA081440-6A25-D369-6D4B-97E36E112F9E}"/>
              </a:ext>
            </a:extLst>
          </p:cNvPr>
          <p:cNvSpPr>
            <a:spLocks noChangeArrowheads="1"/>
          </p:cNvSpPr>
          <p:nvPr/>
        </p:nvSpPr>
        <p:spPr bwMode="auto">
          <a:xfrm>
            <a:off x="4419600" y="5181600"/>
            <a:ext cx="228600" cy="228600"/>
          </a:xfrm>
          <a:prstGeom prst="flowChartConnector">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19473" name="AutoShape 1041">
            <a:extLst>
              <a:ext uri="{FF2B5EF4-FFF2-40B4-BE49-F238E27FC236}">
                <a16:creationId xmlns:a16="http://schemas.microsoft.com/office/drawing/2014/main" id="{39E70B44-075D-01FC-7C2A-C288FEEAD18C}"/>
              </a:ext>
            </a:extLst>
          </p:cNvPr>
          <p:cNvSpPr>
            <a:spLocks noChangeArrowheads="1"/>
          </p:cNvSpPr>
          <p:nvPr/>
        </p:nvSpPr>
        <p:spPr bwMode="auto">
          <a:xfrm>
            <a:off x="3352800" y="5181600"/>
            <a:ext cx="228600" cy="228600"/>
          </a:xfrm>
          <a:prstGeom prst="flowChartConnector">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19474" name="AutoShape 1042">
            <a:extLst>
              <a:ext uri="{FF2B5EF4-FFF2-40B4-BE49-F238E27FC236}">
                <a16:creationId xmlns:a16="http://schemas.microsoft.com/office/drawing/2014/main" id="{74E7C8BE-2B49-878C-9BF9-E5D76A00207D}"/>
              </a:ext>
            </a:extLst>
          </p:cNvPr>
          <p:cNvSpPr>
            <a:spLocks noChangeArrowheads="1"/>
          </p:cNvSpPr>
          <p:nvPr/>
        </p:nvSpPr>
        <p:spPr bwMode="auto">
          <a:xfrm>
            <a:off x="2286000" y="5181600"/>
            <a:ext cx="228600" cy="228600"/>
          </a:xfrm>
          <a:prstGeom prst="flowChartConnector">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19475" name="Text Box 1043">
            <a:extLst>
              <a:ext uri="{FF2B5EF4-FFF2-40B4-BE49-F238E27FC236}">
                <a16:creationId xmlns:a16="http://schemas.microsoft.com/office/drawing/2014/main" id="{A9BEE806-7066-7A10-B508-C8557B1A6325}"/>
              </a:ext>
            </a:extLst>
          </p:cNvPr>
          <p:cNvSpPr txBox="1">
            <a:spLocks noChangeArrowheads="1"/>
          </p:cNvSpPr>
          <p:nvPr/>
        </p:nvSpPr>
        <p:spPr bwMode="auto">
          <a:xfrm>
            <a:off x="2803525" y="1919288"/>
            <a:ext cx="4365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ctr"/>
            <a:r>
              <a:rPr lang="en-US" altLang="zh-CN" sz="2000">
                <a:latin typeface="Times New Roman" panose="02020603050405020304" pitchFamily="18" charset="0"/>
                <a:ea typeface="宋体" panose="02010600030101010101" pitchFamily="2" charset="-122"/>
              </a:rPr>
              <a:t>all</a:t>
            </a:r>
            <a:endParaRPr lang="en-US" altLang="zh-CN" sz="2400">
              <a:latin typeface="Times New Roman" panose="02020603050405020304" pitchFamily="18" charset="0"/>
              <a:ea typeface="宋体" panose="02010600030101010101" pitchFamily="2" charset="-122"/>
            </a:endParaRPr>
          </a:p>
        </p:txBody>
      </p:sp>
      <p:sp>
        <p:nvSpPr>
          <p:cNvPr id="19476" name="Text Box 1044">
            <a:extLst>
              <a:ext uri="{FF2B5EF4-FFF2-40B4-BE49-F238E27FC236}">
                <a16:creationId xmlns:a16="http://schemas.microsoft.com/office/drawing/2014/main" id="{2C805C49-E606-7CC4-73CC-74C3B955801C}"/>
              </a:ext>
            </a:extLst>
          </p:cNvPr>
          <p:cNvSpPr txBox="1">
            <a:spLocks noChangeArrowheads="1"/>
          </p:cNvSpPr>
          <p:nvPr/>
        </p:nvSpPr>
        <p:spPr bwMode="auto">
          <a:xfrm>
            <a:off x="1203325" y="2757488"/>
            <a:ext cx="63341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zh-CN" sz="2000">
                <a:latin typeface="Times New Roman" panose="02020603050405020304" pitchFamily="18" charset="0"/>
                <a:ea typeface="宋体" panose="02010600030101010101" pitchFamily="2" charset="-122"/>
              </a:rPr>
              <a:t>time</a:t>
            </a:r>
            <a:endParaRPr lang="en-US" altLang="zh-CN" sz="2400">
              <a:latin typeface="Times New Roman" panose="02020603050405020304" pitchFamily="18" charset="0"/>
              <a:ea typeface="宋体" panose="02010600030101010101" pitchFamily="2" charset="-122"/>
            </a:endParaRPr>
          </a:p>
        </p:txBody>
      </p:sp>
      <p:sp>
        <p:nvSpPr>
          <p:cNvPr id="19477" name="Text Box 1045">
            <a:extLst>
              <a:ext uri="{FF2B5EF4-FFF2-40B4-BE49-F238E27FC236}">
                <a16:creationId xmlns:a16="http://schemas.microsoft.com/office/drawing/2014/main" id="{1246E4A3-05EC-B557-B692-1CB2DF2E5DBA}"/>
              </a:ext>
            </a:extLst>
          </p:cNvPr>
          <p:cNvSpPr txBox="1">
            <a:spLocks noChangeArrowheads="1"/>
          </p:cNvSpPr>
          <p:nvPr/>
        </p:nvSpPr>
        <p:spPr bwMode="auto">
          <a:xfrm>
            <a:off x="2346325" y="2757488"/>
            <a:ext cx="63341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zh-CN" sz="2000">
                <a:latin typeface="Times New Roman" panose="02020603050405020304" pitchFamily="18" charset="0"/>
                <a:ea typeface="宋体" panose="02010600030101010101" pitchFamily="2" charset="-122"/>
              </a:rPr>
              <a:t>item</a:t>
            </a:r>
            <a:endParaRPr lang="en-US" altLang="zh-CN" sz="2400">
              <a:latin typeface="Times New Roman" panose="02020603050405020304" pitchFamily="18" charset="0"/>
              <a:ea typeface="宋体" panose="02010600030101010101" pitchFamily="2" charset="-122"/>
            </a:endParaRPr>
          </a:p>
        </p:txBody>
      </p:sp>
      <p:sp>
        <p:nvSpPr>
          <p:cNvPr id="19478" name="Text Box 1046">
            <a:extLst>
              <a:ext uri="{FF2B5EF4-FFF2-40B4-BE49-F238E27FC236}">
                <a16:creationId xmlns:a16="http://schemas.microsoft.com/office/drawing/2014/main" id="{8DB97BEF-1802-9FE2-1293-58B0BA6B32D5}"/>
              </a:ext>
            </a:extLst>
          </p:cNvPr>
          <p:cNvSpPr txBox="1">
            <a:spLocks noChangeArrowheads="1"/>
          </p:cNvSpPr>
          <p:nvPr/>
        </p:nvSpPr>
        <p:spPr bwMode="auto">
          <a:xfrm>
            <a:off x="3489325" y="2757488"/>
            <a:ext cx="10001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zh-CN" sz="2000">
                <a:latin typeface="Times New Roman" panose="02020603050405020304" pitchFamily="18" charset="0"/>
                <a:ea typeface="宋体" panose="02010600030101010101" pitchFamily="2" charset="-122"/>
              </a:rPr>
              <a:t>location</a:t>
            </a:r>
            <a:endParaRPr lang="en-US" altLang="zh-CN" sz="2400">
              <a:latin typeface="Times New Roman" panose="02020603050405020304" pitchFamily="18" charset="0"/>
              <a:ea typeface="宋体" panose="02010600030101010101" pitchFamily="2" charset="-122"/>
            </a:endParaRPr>
          </a:p>
        </p:txBody>
      </p:sp>
      <p:sp>
        <p:nvSpPr>
          <p:cNvPr id="19479" name="Text Box 1047">
            <a:extLst>
              <a:ext uri="{FF2B5EF4-FFF2-40B4-BE49-F238E27FC236}">
                <a16:creationId xmlns:a16="http://schemas.microsoft.com/office/drawing/2014/main" id="{6E5A1708-359F-A80B-454E-CFC8E2C44C1B}"/>
              </a:ext>
            </a:extLst>
          </p:cNvPr>
          <p:cNvSpPr txBox="1">
            <a:spLocks noChangeArrowheads="1"/>
          </p:cNvSpPr>
          <p:nvPr/>
        </p:nvSpPr>
        <p:spPr bwMode="auto">
          <a:xfrm>
            <a:off x="4632325" y="2757488"/>
            <a:ext cx="10001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zh-CN" sz="2000">
                <a:latin typeface="Times New Roman" panose="02020603050405020304" pitchFamily="18" charset="0"/>
                <a:ea typeface="宋体" panose="02010600030101010101" pitchFamily="2" charset="-122"/>
              </a:rPr>
              <a:t>supplier</a:t>
            </a:r>
            <a:endParaRPr lang="en-US" altLang="zh-CN" sz="2400">
              <a:latin typeface="Times New Roman" panose="02020603050405020304" pitchFamily="18" charset="0"/>
              <a:ea typeface="宋体" panose="02010600030101010101" pitchFamily="2" charset="-122"/>
            </a:endParaRPr>
          </a:p>
        </p:txBody>
      </p:sp>
      <p:sp>
        <p:nvSpPr>
          <p:cNvPr id="19480" name="Line 1048">
            <a:extLst>
              <a:ext uri="{FF2B5EF4-FFF2-40B4-BE49-F238E27FC236}">
                <a16:creationId xmlns:a16="http://schemas.microsoft.com/office/drawing/2014/main" id="{4E21B27A-458E-0163-3EA8-DDED4B7DA6CB}"/>
              </a:ext>
            </a:extLst>
          </p:cNvPr>
          <p:cNvSpPr>
            <a:spLocks noChangeShapeType="1"/>
          </p:cNvSpPr>
          <p:nvPr/>
        </p:nvSpPr>
        <p:spPr bwMode="auto">
          <a:xfrm flipH="1">
            <a:off x="1371600" y="2362200"/>
            <a:ext cx="1676400" cy="838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81" name="Line 1049">
            <a:extLst>
              <a:ext uri="{FF2B5EF4-FFF2-40B4-BE49-F238E27FC236}">
                <a16:creationId xmlns:a16="http://schemas.microsoft.com/office/drawing/2014/main" id="{3F310FC6-3CC7-AFA3-46FB-C80F1EA46C44}"/>
              </a:ext>
            </a:extLst>
          </p:cNvPr>
          <p:cNvSpPr>
            <a:spLocks noChangeShapeType="1"/>
          </p:cNvSpPr>
          <p:nvPr/>
        </p:nvSpPr>
        <p:spPr bwMode="auto">
          <a:xfrm flipH="1">
            <a:off x="2590800" y="2362200"/>
            <a:ext cx="457200" cy="838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82" name="Line 1050">
            <a:extLst>
              <a:ext uri="{FF2B5EF4-FFF2-40B4-BE49-F238E27FC236}">
                <a16:creationId xmlns:a16="http://schemas.microsoft.com/office/drawing/2014/main" id="{25065272-1E18-5778-CC67-4E7DAA98D93E}"/>
              </a:ext>
            </a:extLst>
          </p:cNvPr>
          <p:cNvSpPr>
            <a:spLocks noChangeShapeType="1"/>
          </p:cNvSpPr>
          <p:nvPr/>
        </p:nvSpPr>
        <p:spPr bwMode="auto">
          <a:xfrm>
            <a:off x="3048000" y="2362200"/>
            <a:ext cx="609600" cy="838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83" name="Line 1051">
            <a:extLst>
              <a:ext uri="{FF2B5EF4-FFF2-40B4-BE49-F238E27FC236}">
                <a16:creationId xmlns:a16="http://schemas.microsoft.com/office/drawing/2014/main" id="{9F3BDD27-F09F-69B7-DE10-2EBD2223D0A1}"/>
              </a:ext>
            </a:extLst>
          </p:cNvPr>
          <p:cNvSpPr>
            <a:spLocks noChangeShapeType="1"/>
          </p:cNvSpPr>
          <p:nvPr/>
        </p:nvSpPr>
        <p:spPr bwMode="auto">
          <a:xfrm>
            <a:off x="3048000" y="2362200"/>
            <a:ext cx="1676400" cy="914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84" name="Line 1052">
            <a:extLst>
              <a:ext uri="{FF2B5EF4-FFF2-40B4-BE49-F238E27FC236}">
                <a16:creationId xmlns:a16="http://schemas.microsoft.com/office/drawing/2014/main" id="{384B7AE0-A7DE-0C6B-910A-49DF3B3A9363}"/>
              </a:ext>
            </a:extLst>
          </p:cNvPr>
          <p:cNvSpPr>
            <a:spLocks noChangeShapeType="1"/>
          </p:cNvSpPr>
          <p:nvPr/>
        </p:nvSpPr>
        <p:spPr bwMode="auto">
          <a:xfrm flipH="1">
            <a:off x="685800" y="3200400"/>
            <a:ext cx="685800" cy="990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85" name="Line 1053">
            <a:extLst>
              <a:ext uri="{FF2B5EF4-FFF2-40B4-BE49-F238E27FC236}">
                <a16:creationId xmlns:a16="http://schemas.microsoft.com/office/drawing/2014/main" id="{D65A226A-FDD7-F5E4-7A13-47F6BA197F7D}"/>
              </a:ext>
            </a:extLst>
          </p:cNvPr>
          <p:cNvSpPr>
            <a:spLocks noChangeShapeType="1"/>
          </p:cNvSpPr>
          <p:nvPr/>
        </p:nvSpPr>
        <p:spPr bwMode="auto">
          <a:xfrm>
            <a:off x="1371600" y="3200400"/>
            <a:ext cx="381000" cy="990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86" name="Line 1054">
            <a:extLst>
              <a:ext uri="{FF2B5EF4-FFF2-40B4-BE49-F238E27FC236}">
                <a16:creationId xmlns:a16="http://schemas.microsoft.com/office/drawing/2014/main" id="{D035C591-2CA7-7DF7-5C6F-FD341F61F11D}"/>
              </a:ext>
            </a:extLst>
          </p:cNvPr>
          <p:cNvSpPr>
            <a:spLocks noChangeShapeType="1"/>
          </p:cNvSpPr>
          <p:nvPr/>
        </p:nvSpPr>
        <p:spPr bwMode="auto">
          <a:xfrm>
            <a:off x="1371600" y="3200400"/>
            <a:ext cx="1447800" cy="990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87" name="Line 1055">
            <a:extLst>
              <a:ext uri="{FF2B5EF4-FFF2-40B4-BE49-F238E27FC236}">
                <a16:creationId xmlns:a16="http://schemas.microsoft.com/office/drawing/2014/main" id="{AB1FEE00-A7CB-7095-1948-1693932B73BE}"/>
              </a:ext>
            </a:extLst>
          </p:cNvPr>
          <p:cNvSpPr>
            <a:spLocks noChangeShapeType="1"/>
          </p:cNvSpPr>
          <p:nvPr/>
        </p:nvSpPr>
        <p:spPr bwMode="auto">
          <a:xfrm flipH="1">
            <a:off x="685800" y="3200400"/>
            <a:ext cx="1905000" cy="990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88" name="Line 1056">
            <a:extLst>
              <a:ext uri="{FF2B5EF4-FFF2-40B4-BE49-F238E27FC236}">
                <a16:creationId xmlns:a16="http://schemas.microsoft.com/office/drawing/2014/main" id="{98D61F27-D151-5EF1-035A-5E8FABDCC8E1}"/>
              </a:ext>
            </a:extLst>
          </p:cNvPr>
          <p:cNvSpPr>
            <a:spLocks noChangeShapeType="1"/>
          </p:cNvSpPr>
          <p:nvPr/>
        </p:nvSpPr>
        <p:spPr bwMode="auto">
          <a:xfrm>
            <a:off x="2590800" y="3200400"/>
            <a:ext cx="1295400" cy="990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89" name="Line 1057">
            <a:extLst>
              <a:ext uri="{FF2B5EF4-FFF2-40B4-BE49-F238E27FC236}">
                <a16:creationId xmlns:a16="http://schemas.microsoft.com/office/drawing/2014/main" id="{3EDA735F-2AEE-75E6-BDAB-C841D092B01E}"/>
              </a:ext>
            </a:extLst>
          </p:cNvPr>
          <p:cNvSpPr>
            <a:spLocks noChangeShapeType="1"/>
          </p:cNvSpPr>
          <p:nvPr/>
        </p:nvSpPr>
        <p:spPr bwMode="auto">
          <a:xfrm>
            <a:off x="2590800" y="3200400"/>
            <a:ext cx="2209800" cy="990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90" name="Line 1058">
            <a:extLst>
              <a:ext uri="{FF2B5EF4-FFF2-40B4-BE49-F238E27FC236}">
                <a16:creationId xmlns:a16="http://schemas.microsoft.com/office/drawing/2014/main" id="{E85A9DBC-C23D-F297-B6BA-571EB8048D01}"/>
              </a:ext>
            </a:extLst>
          </p:cNvPr>
          <p:cNvSpPr>
            <a:spLocks noChangeShapeType="1"/>
          </p:cNvSpPr>
          <p:nvPr/>
        </p:nvSpPr>
        <p:spPr bwMode="auto">
          <a:xfrm>
            <a:off x="3657600" y="3200400"/>
            <a:ext cx="228600" cy="990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91" name="Line 1059">
            <a:extLst>
              <a:ext uri="{FF2B5EF4-FFF2-40B4-BE49-F238E27FC236}">
                <a16:creationId xmlns:a16="http://schemas.microsoft.com/office/drawing/2014/main" id="{4CDD1AE0-7DDB-3C6C-6567-AB1A114D6A70}"/>
              </a:ext>
            </a:extLst>
          </p:cNvPr>
          <p:cNvSpPr>
            <a:spLocks noChangeShapeType="1"/>
          </p:cNvSpPr>
          <p:nvPr/>
        </p:nvSpPr>
        <p:spPr bwMode="auto">
          <a:xfrm>
            <a:off x="3657600" y="3200400"/>
            <a:ext cx="2057400" cy="990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92" name="Line 1060">
            <a:extLst>
              <a:ext uri="{FF2B5EF4-FFF2-40B4-BE49-F238E27FC236}">
                <a16:creationId xmlns:a16="http://schemas.microsoft.com/office/drawing/2014/main" id="{1C76D635-EC46-C600-5150-9469E076AF1A}"/>
              </a:ext>
            </a:extLst>
          </p:cNvPr>
          <p:cNvSpPr>
            <a:spLocks noChangeShapeType="1"/>
          </p:cNvSpPr>
          <p:nvPr/>
        </p:nvSpPr>
        <p:spPr bwMode="auto">
          <a:xfrm flipH="1">
            <a:off x="1752600" y="3200400"/>
            <a:ext cx="1905000" cy="990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93" name="Line 1061">
            <a:extLst>
              <a:ext uri="{FF2B5EF4-FFF2-40B4-BE49-F238E27FC236}">
                <a16:creationId xmlns:a16="http://schemas.microsoft.com/office/drawing/2014/main" id="{F31486C7-0A39-82A8-2F70-D27DA1CF6147}"/>
              </a:ext>
            </a:extLst>
          </p:cNvPr>
          <p:cNvSpPr>
            <a:spLocks noChangeShapeType="1"/>
          </p:cNvSpPr>
          <p:nvPr/>
        </p:nvSpPr>
        <p:spPr bwMode="auto">
          <a:xfrm flipH="1">
            <a:off x="2819400" y="3276600"/>
            <a:ext cx="1905000" cy="914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94" name="Line 1062">
            <a:extLst>
              <a:ext uri="{FF2B5EF4-FFF2-40B4-BE49-F238E27FC236}">
                <a16:creationId xmlns:a16="http://schemas.microsoft.com/office/drawing/2014/main" id="{FCD8E075-D0AA-5457-D418-07F2B8896D76}"/>
              </a:ext>
            </a:extLst>
          </p:cNvPr>
          <p:cNvSpPr>
            <a:spLocks noChangeShapeType="1"/>
          </p:cNvSpPr>
          <p:nvPr/>
        </p:nvSpPr>
        <p:spPr bwMode="auto">
          <a:xfrm>
            <a:off x="4724400" y="3276600"/>
            <a:ext cx="76200" cy="914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95" name="Line 1063">
            <a:extLst>
              <a:ext uri="{FF2B5EF4-FFF2-40B4-BE49-F238E27FC236}">
                <a16:creationId xmlns:a16="http://schemas.microsoft.com/office/drawing/2014/main" id="{1A164710-4620-91EA-B700-FD26A3651992}"/>
              </a:ext>
            </a:extLst>
          </p:cNvPr>
          <p:cNvSpPr>
            <a:spLocks noChangeShapeType="1"/>
          </p:cNvSpPr>
          <p:nvPr/>
        </p:nvSpPr>
        <p:spPr bwMode="auto">
          <a:xfrm>
            <a:off x="4724400" y="3276600"/>
            <a:ext cx="990600" cy="914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96" name="Line 1064">
            <a:extLst>
              <a:ext uri="{FF2B5EF4-FFF2-40B4-BE49-F238E27FC236}">
                <a16:creationId xmlns:a16="http://schemas.microsoft.com/office/drawing/2014/main" id="{EF54D405-8A45-3F1A-18CC-83009AC5A6D6}"/>
              </a:ext>
            </a:extLst>
          </p:cNvPr>
          <p:cNvSpPr>
            <a:spLocks noChangeShapeType="1"/>
          </p:cNvSpPr>
          <p:nvPr/>
        </p:nvSpPr>
        <p:spPr bwMode="auto">
          <a:xfrm>
            <a:off x="685800" y="4191000"/>
            <a:ext cx="685800" cy="1066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97" name="Line 1065">
            <a:extLst>
              <a:ext uri="{FF2B5EF4-FFF2-40B4-BE49-F238E27FC236}">
                <a16:creationId xmlns:a16="http://schemas.microsoft.com/office/drawing/2014/main" id="{C51FE6E2-8849-AFB4-864B-A45ED87D9CC1}"/>
              </a:ext>
            </a:extLst>
          </p:cNvPr>
          <p:cNvSpPr>
            <a:spLocks noChangeShapeType="1"/>
          </p:cNvSpPr>
          <p:nvPr/>
        </p:nvSpPr>
        <p:spPr bwMode="auto">
          <a:xfrm>
            <a:off x="685800" y="4191000"/>
            <a:ext cx="1676400" cy="1066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98" name="Line 1066">
            <a:extLst>
              <a:ext uri="{FF2B5EF4-FFF2-40B4-BE49-F238E27FC236}">
                <a16:creationId xmlns:a16="http://schemas.microsoft.com/office/drawing/2014/main" id="{82F5A2FA-7EC4-1A2A-3721-CF85B9A5DFF4}"/>
              </a:ext>
            </a:extLst>
          </p:cNvPr>
          <p:cNvSpPr>
            <a:spLocks noChangeShapeType="1"/>
          </p:cNvSpPr>
          <p:nvPr/>
        </p:nvSpPr>
        <p:spPr bwMode="auto">
          <a:xfrm flipH="1">
            <a:off x="1371600" y="4191000"/>
            <a:ext cx="381000" cy="1143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99" name="Line 1067">
            <a:extLst>
              <a:ext uri="{FF2B5EF4-FFF2-40B4-BE49-F238E27FC236}">
                <a16:creationId xmlns:a16="http://schemas.microsoft.com/office/drawing/2014/main" id="{1EAA4EEF-858F-3B4F-A16D-B27EA104E63A}"/>
              </a:ext>
            </a:extLst>
          </p:cNvPr>
          <p:cNvSpPr>
            <a:spLocks noChangeShapeType="1"/>
          </p:cNvSpPr>
          <p:nvPr/>
        </p:nvSpPr>
        <p:spPr bwMode="auto">
          <a:xfrm>
            <a:off x="1752600" y="4191000"/>
            <a:ext cx="1676400" cy="1066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500" name="Line 1068">
            <a:extLst>
              <a:ext uri="{FF2B5EF4-FFF2-40B4-BE49-F238E27FC236}">
                <a16:creationId xmlns:a16="http://schemas.microsoft.com/office/drawing/2014/main" id="{3C29AC85-6033-B11D-EA48-46239A82E8EC}"/>
              </a:ext>
            </a:extLst>
          </p:cNvPr>
          <p:cNvSpPr>
            <a:spLocks noChangeShapeType="1"/>
          </p:cNvSpPr>
          <p:nvPr/>
        </p:nvSpPr>
        <p:spPr bwMode="auto">
          <a:xfrm flipH="1">
            <a:off x="2362200" y="4191000"/>
            <a:ext cx="457200" cy="1143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501" name="Line 1069">
            <a:extLst>
              <a:ext uri="{FF2B5EF4-FFF2-40B4-BE49-F238E27FC236}">
                <a16:creationId xmlns:a16="http://schemas.microsoft.com/office/drawing/2014/main" id="{496C5EDB-0E06-38EA-2273-D1AD5CF78354}"/>
              </a:ext>
            </a:extLst>
          </p:cNvPr>
          <p:cNvSpPr>
            <a:spLocks noChangeShapeType="1"/>
          </p:cNvSpPr>
          <p:nvPr/>
        </p:nvSpPr>
        <p:spPr bwMode="auto">
          <a:xfrm>
            <a:off x="2819400" y="4191000"/>
            <a:ext cx="609600" cy="1066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502" name="Line 1070">
            <a:extLst>
              <a:ext uri="{FF2B5EF4-FFF2-40B4-BE49-F238E27FC236}">
                <a16:creationId xmlns:a16="http://schemas.microsoft.com/office/drawing/2014/main" id="{9238E305-8F97-A294-9048-A0B89F4608EE}"/>
              </a:ext>
            </a:extLst>
          </p:cNvPr>
          <p:cNvSpPr>
            <a:spLocks noChangeShapeType="1"/>
          </p:cNvSpPr>
          <p:nvPr/>
        </p:nvSpPr>
        <p:spPr bwMode="auto">
          <a:xfrm flipH="1">
            <a:off x="1371600" y="4191000"/>
            <a:ext cx="2514600" cy="1143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503" name="Line 1071">
            <a:extLst>
              <a:ext uri="{FF2B5EF4-FFF2-40B4-BE49-F238E27FC236}">
                <a16:creationId xmlns:a16="http://schemas.microsoft.com/office/drawing/2014/main" id="{508FFF66-BDAD-E7A3-57ED-C74B098069F5}"/>
              </a:ext>
            </a:extLst>
          </p:cNvPr>
          <p:cNvSpPr>
            <a:spLocks noChangeShapeType="1"/>
          </p:cNvSpPr>
          <p:nvPr/>
        </p:nvSpPr>
        <p:spPr bwMode="auto">
          <a:xfrm>
            <a:off x="3886200" y="4191000"/>
            <a:ext cx="609600" cy="1066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504" name="Line 1072">
            <a:extLst>
              <a:ext uri="{FF2B5EF4-FFF2-40B4-BE49-F238E27FC236}">
                <a16:creationId xmlns:a16="http://schemas.microsoft.com/office/drawing/2014/main" id="{C8F28DB0-84AF-D87F-40F2-4C56D6B83704}"/>
              </a:ext>
            </a:extLst>
          </p:cNvPr>
          <p:cNvSpPr>
            <a:spLocks noChangeShapeType="1"/>
          </p:cNvSpPr>
          <p:nvPr/>
        </p:nvSpPr>
        <p:spPr bwMode="auto">
          <a:xfrm flipH="1">
            <a:off x="2362200" y="4191000"/>
            <a:ext cx="2438400" cy="1066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505" name="Line 1073">
            <a:extLst>
              <a:ext uri="{FF2B5EF4-FFF2-40B4-BE49-F238E27FC236}">
                <a16:creationId xmlns:a16="http://schemas.microsoft.com/office/drawing/2014/main" id="{E1DDE795-FBCB-1820-24DD-33D77531E519}"/>
              </a:ext>
            </a:extLst>
          </p:cNvPr>
          <p:cNvSpPr>
            <a:spLocks noChangeShapeType="1"/>
          </p:cNvSpPr>
          <p:nvPr/>
        </p:nvSpPr>
        <p:spPr bwMode="auto">
          <a:xfrm flipH="1">
            <a:off x="4495800" y="4191000"/>
            <a:ext cx="304800" cy="1143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506" name="Line 1074">
            <a:extLst>
              <a:ext uri="{FF2B5EF4-FFF2-40B4-BE49-F238E27FC236}">
                <a16:creationId xmlns:a16="http://schemas.microsoft.com/office/drawing/2014/main" id="{3BCE091A-80CB-F6B8-19BA-05F7FF994B42}"/>
              </a:ext>
            </a:extLst>
          </p:cNvPr>
          <p:cNvSpPr>
            <a:spLocks noChangeShapeType="1"/>
          </p:cNvSpPr>
          <p:nvPr/>
        </p:nvSpPr>
        <p:spPr bwMode="auto">
          <a:xfrm flipH="1">
            <a:off x="4495800" y="4191000"/>
            <a:ext cx="1219200" cy="1143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507" name="Line 1075">
            <a:extLst>
              <a:ext uri="{FF2B5EF4-FFF2-40B4-BE49-F238E27FC236}">
                <a16:creationId xmlns:a16="http://schemas.microsoft.com/office/drawing/2014/main" id="{A3B526E3-A9EA-FE1D-58E3-8863E9EF1BBC}"/>
              </a:ext>
            </a:extLst>
          </p:cNvPr>
          <p:cNvSpPr>
            <a:spLocks noChangeShapeType="1"/>
          </p:cNvSpPr>
          <p:nvPr/>
        </p:nvSpPr>
        <p:spPr bwMode="auto">
          <a:xfrm flipH="1">
            <a:off x="3429000" y="4191000"/>
            <a:ext cx="2286000" cy="1066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508" name="Line 1076">
            <a:extLst>
              <a:ext uri="{FF2B5EF4-FFF2-40B4-BE49-F238E27FC236}">
                <a16:creationId xmlns:a16="http://schemas.microsoft.com/office/drawing/2014/main" id="{982DC829-9193-036F-1103-40E1F90F4E2F}"/>
              </a:ext>
            </a:extLst>
          </p:cNvPr>
          <p:cNvSpPr>
            <a:spLocks noChangeShapeType="1"/>
          </p:cNvSpPr>
          <p:nvPr/>
        </p:nvSpPr>
        <p:spPr bwMode="auto">
          <a:xfrm>
            <a:off x="1371600" y="5334000"/>
            <a:ext cx="1752600" cy="914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509" name="Line 1077">
            <a:extLst>
              <a:ext uri="{FF2B5EF4-FFF2-40B4-BE49-F238E27FC236}">
                <a16:creationId xmlns:a16="http://schemas.microsoft.com/office/drawing/2014/main" id="{B66BBE0D-839C-9189-46C5-97EA685C0F40}"/>
              </a:ext>
            </a:extLst>
          </p:cNvPr>
          <p:cNvSpPr>
            <a:spLocks noChangeShapeType="1"/>
          </p:cNvSpPr>
          <p:nvPr/>
        </p:nvSpPr>
        <p:spPr bwMode="auto">
          <a:xfrm>
            <a:off x="2362200" y="5257800"/>
            <a:ext cx="838200" cy="1066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510" name="Line 1078">
            <a:extLst>
              <a:ext uri="{FF2B5EF4-FFF2-40B4-BE49-F238E27FC236}">
                <a16:creationId xmlns:a16="http://schemas.microsoft.com/office/drawing/2014/main" id="{3DC6FE66-7A8A-C35D-B30A-143B358CAECC}"/>
              </a:ext>
            </a:extLst>
          </p:cNvPr>
          <p:cNvSpPr>
            <a:spLocks noChangeShapeType="1"/>
          </p:cNvSpPr>
          <p:nvPr/>
        </p:nvSpPr>
        <p:spPr bwMode="auto">
          <a:xfrm flipH="1">
            <a:off x="3200400" y="5257800"/>
            <a:ext cx="228600" cy="990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511" name="Line 1079">
            <a:extLst>
              <a:ext uri="{FF2B5EF4-FFF2-40B4-BE49-F238E27FC236}">
                <a16:creationId xmlns:a16="http://schemas.microsoft.com/office/drawing/2014/main" id="{347D2944-9C22-3A18-9FA4-CCAEE169F8E6}"/>
              </a:ext>
            </a:extLst>
          </p:cNvPr>
          <p:cNvSpPr>
            <a:spLocks noChangeShapeType="1"/>
          </p:cNvSpPr>
          <p:nvPr/>
        </p:nvSpPr>
        <p:spPr bwMode="auto">
          <a:xfrm flipH="1">
            <a:off x="3124200" y="5334000"/>
            <a:ext cx="1371600" cy="990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512" name="Text Box 1080">
            <a:extLst>
              <a:ext uri="{FF2B5EF4-FFF2-40B4-BE49-F238E27FC236}">
                <a16:creationId xmlns:a16="http://schemas.microsoft.com/office/drawing/2014/main" id="{AE16ED6A-B107-7F66-8B57-2F150EF69A38}"/>
              </a:ext>
            </a:extLst>
          </p:cNvPr>
          <p:cNvSpPr txBox="1">
            <a:spLocks noChangeArrowheads="1"/>
          </p:cNvSpPr>
          <p:nvPr/>
        </p:nvSpPr>
        <p:spPr bwMode="auto">
          <a:xfrm>
            <a:off x="136525" y="3719513"/>
            <a:ext cx="10064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zh-CN" sz="1600" b="1">
                <a:latin typeface="Times New Roman" panose="02020603050405020304" pitchFamily="18" charset="0"/>
                <a:ea typeface="宋体" panose="02010600030101010101" pitchFamily="2" charset="-122"/>
              </a:rPr>
              <a:t>time,item</a:t>
            </a:r>
            <a:endParaRPr lang="en-US" altLang="zh-CN" sz="2400">
              <a:latin typeface="Times New Roman" panose="02020603050405020304" pitchFamily="18" charset="0"/>
              <a:ea typeface="宋体" panose="02010600030101010101" pitchFamily="2" charset="-122"/>
            </a:endParaRPr>
          </a:p>
        </p:txBody>
      </p:sp>
      <p:sp>
        <p:nvSpPr>
          <p:cNvPr id="19513" name="Text Box 1081">
            <a:extLst>
              <a:ext uri="{FF2B5EF4-FFF2-40B4-BE49-F238E27FC236}">
                <a16:creationId xmlns:a16="http://schemas.microsoft.com/office/drawing/2014/main" id="{A60F0957-3C31-623C-2F4E-F940D1BC8798}"/>
              </a:ext>
            </a:extLst>
          </p:cNvPr>
          <p:cNvSpPr txBox="1">
            <a:spLocks noChangeArrowheads="1"/>
          </p:cNvSpPr>
          <p:nvPr/>
        </p:nvSpPr>
        <p:spPr bwMode="auto">
          <a:xfrm>
            <a:off x="1279525" y="3719513"/>
            <a:ext cx="13112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zh-CN" sz="1600" b="1">
                <a:latin typeface="Times New Roman" panose="02020603050405020304" pitchFamily="18" charset="0"/>
                <a:ea typeface="宋体" panose="02010600030101010101" pitchFamily="2" charset="-122"/>
              </a:rPr>
              <a:t>time,location</a:t>
            </a:r>
            <a:endParaRPr lang="en-US" altLang="zh-CN" sz="2400">
              <a:latin typeface="Times New Roman" panose="02020603050405020304" pitchFamily="18" charset="0"/>
              <a:ea typeface="宋体" panose="02010600030101010101" pitchFamily="2" charset="-122"/>
            </a:endParaRPr>
          </a:p>
        </p:txBody>
      </p:sp>
      <p:sp>
        <p:nvSpPr>
          <p:cNvPr id="19514" name="Text Box 1082">
            <a:extLst>
              <a:ext uri="{FF2B5EF4-FFF2-40B4-BE49-F238E27FC236}">
                <a16:creationId xmlns:a16="http://schemas.microsoft.com/office/drawing/2014/main" id="{28DA8AFD-4D56-648C-4F25-E51F5200540A}"/>
              </a:ext>
            </a:extLst>
          </p:cNvPr>
          <p:cNvSpPr txBox="1">
            <a:spLocks noChangeArrowheads="1"/>
          </p:cNvSpPr>
          <p:nvPr/>
        </p:nvSpPr>
        <p:spPr bwMode="auto">
          <a:xfrm>
            <a:off x="2270125" y="4252913"/>
            <a:ext cx="13335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zh-CN" sz="1600" b="1">
                <a:latin typeface="Times New Roman" panose="02020603050405020304" pitchFamily="18" charset="0"/>
                <a:ea typeface="宋体" panose="02010600030101010101" pitchFamily="2" charset="-122"/>
              </a:rPr>
              <a:t>time,supplier</a:t>
            </a:r>
            <a:endParaRPr lang="en-US" altLang="zh-CN" sz="2400">
              <a:latin typeface="Times New Roman" panose="02020603050405020304" pitchFamily="18" charset="0"/>
              <a:ea typeface="宋体" panose="02010600030101010101" pitchFamily="2" charset="-122"/>
            </a:endParaRPr>
          </a:p>
        </p:txBody>
      </p:sp>
      <p:sp>
        <p:nvSpPr>
          <p:cNvPr id="19515" name="Text Box 1083">
            <a:extLst>
              <a:ext uri="{FF2B5EF4-FFF2-40B4-BE49-F238E27FC236}">
                <a16:creationId xmlns:a16="http://schemas.microsoft.com/office/drawing/2014/main" id="{D756DEC9-413C-97DB-ADB5-A31771A65048}"/>
              </a:ext>
            </a:extLst>
          </p:cNvPr>
          <p:cNvSpPr txBox="1">
            <a:spLocks noChangeArrowheads="1"/>
          </p:cNvSpPr>
          <p:nvPr/>
        </p:nvSpPr>
        <p:spPr bwMode="auto">
          <a:xfrm>
            <a:off x="3336925" y="3719513"/>
            <a:ext cx="13112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zh-CN" sz="1600" b="1">
                <a:latin typeface="Times New Roman" panose="02020603050405020304" pitchFamily="18" charset="0"/>
                <a:ea typeface="宋体" panose="02010600030101010101" pitchFamily="2" charset="-122"/>
              </a:rPr>
              <a:t>item,location</a:t>
            </a:r>
            <a:endParaRPr lang="en-US" altLang="zh-CN" sz="2400">
              <a:latin typeface="Times New Roman" panose="02020603050405020304" pitchFamily="18" charset="0"/>
              <a:ea typeface="宋体" panose="02010600030101010101" pitchFamily="2" charset="-122"/>
            </a:endParaRPr>
          </a:p>
        </p:txBody>
      </p:sp>
      <p:sp>
        <p:nvSpPr>
          <p:cNvPr id="19516" name="Text Box 1084">
            <a:extLst>
              <a:ext uri="{FF2B5EF4-FFF2-40B4-BE49-F238E27FC236}">
                <a16:creationId xmlns:a16="http://schemas.microsoft.com/office/drawing/2014/main" id="{1A1E9E27-1BEF-B600-432F-47BF4BD4F1FF}"/>
              </a:ext>
            </a:extLst>
          </p:cNvPr>
          <p:cNvSpPr txBox="1">
            <a:spLocks noChangeArrowheads="1"/>
          </p:cNvSpPr>
          <p:nvPr/>
        </p:nvSpPr>
        <p:spPr bwMode="auto">
          <a:xfrm>
            <a:off x="4251325" y="4329113"/>
            <a:ext cx="13335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zh-CN" sz="1600" b="1">
                <a:latin typeface="Times New Roman" panose="02020603050405020304" pitchFamily="18" charset="0"/>
                <a:ea typeface="宋体" panose="02010600030101010101" pitchFamily="2" charset="-122"/>
              </a:rPr>
              <a:t>item,supplier</a:t>
            </a:r>
            <a:endParaRPr lang="en-US" altLang="zh-CN" sz="2400">
              <a:latin typeface="Times New Roman" panose="02020603050405020304" pitchFamily="18" charset="0"/>
              <a:ea typeface="宋体" panose="02010600030101010101" pitchFamily="2" charset="-122"/>
            </a:endParaRPr>
          </a:p>
        </p:txBody>
      </p:sp>
      <p:sp>
        <p:nvSpPr>
          <p:cNvPr id="19517" name="Text Box 1085">
            <a:extLst>
              <a:ext uri="{FF2B5EF4-FFF2-40B4-BE49-F238E27FC236}">
                <a16:creationId xmlns:a16="http://schemas.microsoft.com/office/drawing/2014/main" id="{48E9D5E5-694C-945A-A9FC-EBF8AA21B14E}"/>
              </a:ext>
            </a:extLst>
          </p:cNvPr>
          <p:cNvSpPr txBox="1">
            <a:spLocks noChangeArrowheads="1"/>
          </p:cNvSpPr>
          <p:nvPr/>
        </p:nvSpPr>
        <p:spPr bwMode="auto">
          <a:xfrm>
            <a:off x="5394325" y="3719513"/>
            <a:ext cx="16383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zh-CN" sz="1600" b="1">
                <a:latin typeface="Times New Roman" panose="02020603050405020304" pitchFamily="18" charset="0"/>
                <a:ea typeface="宋体" panose="02010600030101010101" pitchFamily="2" charset="-122"/>
              </a:rPr>
              <a:t>location,supplier</a:t>
            </a:r>
            <a:endParaRPr lang="en-US" altLang="zh-CN" sz="2400">
              <a:latin typeface="Times New Roman" panose="02020603050405020304" pitchFamily="18" charset="0"/>
              <a:ea typeface="宋体" panose="02010600030101010101" pitchFamily="2" charset="-122"/>
            </a:endParaRPr>
          </a:p>
        </p:txBody>
      </p:sp>
      <p:sp>
        <p:nvSpPr>
          <p:cNvPr id="19518" name="Text Box 1086">
            <a:extLst>
              <a:ext uri="{FF2B5EF4-FFF2-40B4-BE49-F238E27FC236}">
                <a16:creationId xmlns:a16="http://schemas.microsoft.com/office/drawing/2014/main" id="{67B2418A-8ADD-6396-CD22-817BB2E4BCC9}"/>
              </a:ext>
            </a:extLst>
          </p:cNvPr>
          <p:cNvSpPr txBox="1">
            <a:spLocks noChangeArrowheads="1"/>
          </p:cNvSpPr>
          <p:nvPr/>
        </p:nvSpPr>
        <p:spPr bwMode="auto">
          <a:xfrm>
            <a:off x="136525" y="4938713"/>
            <a:ext cx="174783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zh-CN" sz="1600" b="1">
                <a:latin typeface="Times New Roman" panose="02020603050405020304" pitchFamily="18" charset="0"/>
                <a:ea typeface="宋体" panose="02010600030101010101" pitchFamily="2" charset="-122"/>
              </a:rPr>
              <a:t>time,item,location</a:t>
            </a:r>
            <a:endParaRPr lang="en-US" altLang="zh-CN" sz="2400">
              <a:latin typeface="Times New Roman" panose="02020603050405020304" pitchFamily="18" charset="0"/>
              <a:ea typeface="宋体" panose="02010600030101010101" pitchFamily="2" charset="-122"/>
            </a:endParaRPr>
          </a:p>
        </p:txBody>
      </p:sp>
      <p:sp>
        <p:nvSpPr>
          <p:cNvPr id="19519" name="Text Box 1087">
            <a:extLst>
              <a:ext uri="{FF2B5EF4-FFF2-40B4-BE49-F238E27FC236}">
                <a16:creationId xmlns:a16="http://schemas.microsoft.com/office/drawing/2014/main" id="{2DC9AA84-9C00-4CD8-3E4A-D709B456A417}"/>
              </a:ext>
            </a:extLst>
          </p:cNvPr>
          <p:cNvSpPr txBox="1">
            <a:spLocks noChangeArrowheads="1"/>
          </p:cNvSpPr>
          <p:nvPr/>
        </p:nvSpPr>
        <p:spPr bwMode="auto">
          <a:xfrm>
            <a:off x="1660525" y="5497513"/>
            <a:ext cx="15652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zh-CN" sz="1400" b="1">
                <a:latin typeface="Times New Roman" panose="02020603050405020304" pitchFamily="18" charset="0"/>
                <a:ea typeface="宋体" panose="02010600030101010101" pitchFamily="2" charset="-122"/>
              </a:rPr>
              <a:t>time,item,supplier</a:t>
            </a:r>
            <a:endParaRPr lang="en-US" altLang="zh-CN" sz="2400">
              <a:latin typeface="Times New Roman" panose="02020603050405020304" pitchFamily="18" charset="0"/>
              <a:ea typeface="宋体" panose="02010600030101010101" pitchFamily="2" charset="-122"/>
            </a:endParaRPr>
          </a:p>
        </p:txBody>
      </p:sp>
      <p:sp>
        <p:nvSpPr>
          <p:cNvPr id="19520" name="Text Box 1088">
            <a:extLst>
              <a:ext uri="{FF2B5EF4-FFF2-40B4-BE49-F238E27FC236}">
                <a16:creationId xmlns:a16="http://schemas.microsoft.com/office/drawing/2014/main" id="{1155427C-D5E1-1194-A872-3EDBD2EE1277}"/>
              </a:ext>
            </a:extLst>
          </p:cNvPr>
          <p:cNvSpPr txBox="1">
            <a:spLocks noChangeArrowheads="1"/>
          </p:cNvSpPr>
          <p:nvPr/>
        </p:nvSpPr>
        <p:spPr bwMode="auto">
          <a:xfrm>
            <a:off x="2727325" y="4811713"/>
            <a:ext cx="18319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zh-CN" sz="1400" b="1">
                <a:latin typeface="Times New Roman" panose="02020603050405020304" pitchFamily="18" charset="0"/>
                <a:ea typeface="宋体" panose="02010600030101010101" pitchFamily="2" charset="-122"/>
              </a:rPr>
              <a:t>time,location,supplier</a:t>
            </a:r>
            <a:endParaRPr lang="en-US" altLang="zh-CN" sz="2400">
              <a:latin typeface="Times New Roman" panose="02020603050405020304" pitchFamily="18" charset="0"/>
              <a:ea typeface="宋体" panose="02010600030101010101" pitchFamily="2" charset="-122"/>
            </a:endParaRPr>
          </a:p>
        </p:txBody>
      </p:sp>
      <p:sp>
        <p:nvSpPr>
          <p:cNvPr id="19521" name="Text Box 1090">
            <a:extLst>
              <a:ext uri="{FF2B5EF4-FFF2-40B4-BE49-F238E27FC236}">
                <a16:creationId xmlns:a16="http://schemas.microsoft.com/office/drawing/2014/main" id="{C9D57658-95DF-DD40-EAF6-00691E8915C1}"/>
              </a:ext>
            </a:extLst>
          </p:cNvPr>
          <p:cNvSpPr txBox="1">
            <a:spLocks noChangeArrowheads="1"/>
          </p:cNvSpPr>
          <p:nvPr/>
        </p:nvSpPr>
        <p:spPr bwMode="auto">
          <a:xfrm>
            <a:off x="3946525" y="5472113"/>
            <a:ext cx="207486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zh-CN" sz="1600" b="1">
                <a:latin typeface="Times New Roman" panose="02020603050405020304" pitchFamily="18" charset="0"/>
                <a:ea typeface="宋体" panose="02010600030101010101" pitchFamily="2" charset="-122"/>
              </a:rPr>
              <a:t>item,location,supplier</a:t>
            </a:r>
            <a:endParaRPr lang="en-US" altLang="zh-CN" sz="2400">
              <a:latin typeface="Times New Roman" panose="02020603050405020304" pitchFamily="18" charset="0"/>
              <a:ea typeface="宋体" panose="02010600030101010101" pitchFamily="2" charset="-122"/>
            </a:endParaRPr>
          </a:p>
        </p:txBody>
      </p:sp>
      <p:sp>
        <p:nvSpPr>
          <p:cNvPr id="19522" name="Text Box 1091">
            <a:extLst>
              <a:ext uri="{FF2B5EF4-FFF2-40B4-BE49-F238E27FC236}">
                <a16:creationId xmlns:a16="http://schemas.microsoft.com/office/drawing/2014/main" id="{0A5DA1FE-8D65-001D-C4D4-72535C401E35}"/>
              </a:ext>
            </a:extLst>
          </p:cNvPr>
          <p:cNvSpPr txBox="1">
            <a:spLocks noChangeArrowheads="1"/>
          </p:cNvSpPr>
          <p:nvPr/>
        </p:nvSpPr>
        <p:spPr bwMode="auto">
          <a:xfrm>
            <a:off x="1965325" y="6310313"/>
            <a:ext cx="26638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zh-CN" sz="1600" b="1">
                <a:latin typeface="Times New Roman" panose="02020603050405020304" pitchFamily="18" charset="0"/>
                <a:ea typeface="宋体" panose="02010600030101010101" pitchFamily="2" charset="-122"/>
              </a:rPr>
              <a:t>time, item, location, supplier</a:t>
            </a:r>
            <a:endParaRPr lang="en-US" altLang="zh-CN" sz="2400">
              <a:latin typeface="Times New Roman" panose="02020603050405020304" pitchFamily="18" charset="0"/>
              <a:ea typeface="宋体" panose="02010600030101010101" pitchFamily="2" charset="-122"/>
            </a:endParaRPr>
          </a:p>
        </p:txBody>
      </p:sp>
      <p:sp>
        <p:nvSpPr>
          <p:cNvPr id="19523" name="Text Box 1092">
            <a:extLst>
              <a:ext uri="{FF2B5EF4-FFF2-40B4-BE49-F238E27FC236}">
                <a16:creationId xmlns:a16="http://schemas.microsoft.com/office/drawing/2014/main" id="{8B9EB42E-F3FE-9C7A-7E13-4DD6FC6F266A}"/>
              </a:ext>
            </a:extLst>
          </p:cNvPr>
          <p:cNvSpPr txBox="1">
            <a:spLocks noChangeArrowheads="1"/>
          </p:cNvSpPr>
          <p:nvPr/>
        </p:nvSpPr>
        <p:spPr bwMode="auto">
          <a:xfrm>
            <a:off x="6858000" y="2057400"/>
            <a:ext cx="1981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zh-CN" altLang="en-US" sz="2000">
                <a:latin typeface="Times New Roman" panose="02020603050405020304" pitchFamily="18" charset="0"/>
                <a:ea typeface="宋体" panose="02010600030101010101" pitchFamily="2" charset="-122"/>
              </a:rPr>
              <a:t>0-</a:t>
            </a:r>
            <a:r>
              <a:rPr lang="en-US" altLang="zh-CN" sz="2000">
                <a:latin typeface="Times New Roman" panose="02020603050405020304" pitchFamily="18" charset="0"/>
                <a:ea typeface="宋体" panose="02010600030101010101" pitchFamily="2" charset="-122"/>
              </a:rPr>
              <a:t>D(apex) cuboid</a:t>
            </a:r>
            <a:endParaRPr lang="en-US" altLang="zh-CN" sz="2400">
              <a:latin typeface="Times New Roman" panose="02020603050405020304" pitchFamily="18" charset="0"/>
              <a:ea typeface="宋体" panose="02010600030101010101" pitchFamily="2" charset="-122"/>
            </a:endParaRPr>
          </a:p>
        </p:txBody>
      </p:sp>
      <p:sp>
        <p:nvSpPr>
          <p:cNvPr id="19524" name="Text Box 1093">
            <a:extLst>
              <a:ext uri="{FF2B5EF4-FFF2-40B4-BE49-F238E27FC236}">
                <a16:creationId xmlns:a16="http://schemas.microsoft.com/office/drawing/2014/main" id="{7A33AFF4-5486-54B3-5D68-F582B922FF28}"/>
              </a:ext>
            </a:extLst>
          </p:cNvPr>
          <p:cNvSpPr txBox="1">
            <a:spLocks noChangeArrowheads="1"/>
          </p:cNvSpPr>
          <p:nvPr/>
        </p:nvSpPr>
        <p:spPr bwMode="auto">
          <a:xfrm>
            <a:off x="6842125" y="2986088"/>
            <a:ext cx="14319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zh-CN" altLang="en-US" sz="2000">
                <a:latin typeface="Times New Roman" panose="02020603050405020304" pitchFamily="18" charset="0"/>
                <a:ea typeface="宋体" panose="02010600030101010101" pitchFamily="2" charset="-122"/>
              </a:rPr>
              <a:t>1-</a:t>
            </a:r>
            <a:r>
              <a:rPr lang="en-US" altLang="zh-CN" sz="2000">
                <a:latin typeface="Times New Roman" panose="02020603050405020304" pitchFamily="18" charset="0"/>
                <a:ea typeface="宋体" panose="02010600030101010101" pitchFamily="2" charset="-122"/>
              </a:rPr>
              <a:t>D cuboids</a:t>
            </a:r>
            <a:endParaRPr lang="en-US" altLang="zh-CN" sz="2400">
              <a:latin typeface="Times New Roman" panose="02020603050405020304" pitchFamily="18" charset="0"/>
              <a:ea typeface="宋体" panose="02010600030101010101" pitchFamily="2" charset="-122"/>
            </a:endParaRPr>
          </a:p>
        </p:txBody>
      </p:sp>
      <p:sp>
        <p:nvSpPr>
          <p:cNvPr id="19525" name="Text Box 1094">
            <a:extLst>
              <a:ext uri="{FF2B5EF4-FFF2-40B4-BE49-F238E27FC236}">
                <a16:creationId xmlns:a16="http://schemas.microsoft.com/office/drawing/2014/main" id="{022F772D-F3A2-BAA4-05DF-82FC4800DDB5}"/>
              </a:ext>
            </a:extLst>
          </p:cNvPr>
          <p:cNvSpPr txBox="1">
            <a:spLocks noChangeArrowheads="1"/>
          </p:cNvSpPr>
          <p:nvPr/>
        </p:nvSpPr>
        <p:spPr bwMode="auto">
          <a:xfrm>
            <a:off x="6842125" y="4052888"/>
            <a:ext cx="14319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zh-CN" altLang="en-US" sz="2000">
                <a:latin typeface="Times New Roman" panose="02020603050405020304" pitchFamily="18" charset="0"/>
                <a:ea typeface="宋体" panose="02010600030101010101" pitchFamily="2" charset="-122"/>
              </a:rPr>
              <a:t>2-</a:t>
            </a:r>
            <a:r>
              <a:rPr lang="en-US" altLang="zh-CN" sz="2000">
                <a:latin typeface="Times New Roman" panose="02020603050405020304" pitchFamily="18" charset="0"/>
                <a:ea typeface="宋体" panose="02010600030101010101" pitchFamily="2" charset="-122"/>
              </a:rPr>
              <a:t>D cuboids</a:t>
            </a:r>
            <a:endParaRPr lang="en-US" altLang="zh-CN" sz="2400">
              <a:latin typeface="Times New Roman" panose="02020603050405020304" pitchFamily="18" charset="0"/>
              <a:ea typeface="宋体" panose="02010600030101010101" pitchFamily="2" charset="-122"/>
            </a:endParaRPr>
          </a:p>
        </p:txBody>
      </p:sp>
      <p:sp>
        <p:nvSpPr>
          <p:cNvPr id="19526" name="Text Box 1095">
            <a:extLst>
              <a:ext uri="{FF2B5EF4-FFF2-40B4-BE49-F238E27FC236}">
                <a16:creationId xmlns:a16="http://schemas.microsoft.com/office/drawing/2014/main" id="{43B882E2-43AB-4CFB-7158-BF5812E93F9F}"/>
              </a:ext>
            </a:extLst>
          </p:cNvPr>
          <p:cNvSpPr txBox="1">
            <a:spLocks noChangeArrowheads="1"/>
          </p:cNvSpPr>
          <p:nvPr/>
        </p:nvSpPr>
        <p:spPr bwMode="auto">
          <a:xfrm>
            <a:off x="6842125" y="4967288"/>
            <a:ext cx="14319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zh-CN" altLang="en-US" sz="2000">
                <a:latin typeface="Times New Roman" panose="02020603050405020304" pitchFamily="18" charset="0"/>
                <a:ea typeface="宋体" panose="02010600030101010101" pitchFamily="2" charset="-122"/>
              </a:rPr>
              <a:t>3-</a:t>
            </a:r>
            <a:r>
              <a:rPr lang="en-US" altLang="zh-CN" sz="2000">
                <a:latin typeface="Times New Roman" panose="02020603050405020304" pitchFamily="18" charset="0"/>
                <a:ea typeface="宋体" panose="02010600030101010101" pitchFamily="2" charset="-122"/>
              </a:rPr>
              <a:t>D cuboids</a:t>
            </a:r>
            <a:endParaRPr lang="en-US" altLang="zh-CN" sz="2400">
              <a:latin typeface="Times New Roman" panose="02020603050405020304" pitchFamily="18" charset="0"/>
              <a:ea typeface="宋体" panose="02010600030101010101" pitchFamily="2" charset="-122"/>
            </a:endParaRPr>
          </a:p>
        </p:txBody>
      </p:sp>
      <p:sp>
        <p:nvSpPr>
          <p:cNvPr id="19527" name="Text Box 1096">
            <a:extLst>
              <a:ext uri="{FF2B5EF4-FFF2-40B4-BE49-F238E27FC236}">
                <a16:creationId xmlns:a16="http://schemas.microsoft.com/office/drawing/2014/main" id="{3BCFD81A-27AA-94E4-3BB8-8539E837836E}"/>
              </a:ext>
            </a:extLst>
          </p:cNvPr>
          <p:cNvSpPr txBox="1">
            <a:spLocks noChangeArrowheads="1"/>
          </p:cNvSpPr>
          <p:nvPr/>
        </p:nvSpPr>
        <p:spPr bwMode="auto">
          <a:xfrm>
            <a:off x="6918325" y="5881688"/>
            <a:ext cx="19526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zh-CN" altLang="en-US" sz="2000">
                <a:latin typeface="Times New Roman" panose="02020603050405020304" pitchFamily="18" charset="0"/>
                <a:ea typeface="宋体" panose="02010600030101010101" pitchFamily="2" charset="-122"/>
              </a:rPr>
              <a:t>4-</a:t>
            </a:r>
            <a:r>
              <a:rPr lang="en-US" altLang="zh-CN" sz="2000">
                <a:latin typeface="Times New Roman" panose="02020603050405020304" pitchFamily="18" charset="0"/>
                <a:ea typeface="宋体" panose="02010600030101010101" pitchFamily="2" charset="-122"/>
              </a:rPr>
              <a:t>D(base) cuboid</a:t>
            </a:r>
            <a:endParaRPr lang="en-US" altLang="zh-CN" sz="2400">
              <a:latin typeface="Times New Roman" panose="02020603050405020304" pitchFamily="18" charset="0"/>
              <a:ea typeface="宋体" panose="02010600030101010101" pitchFamily="2"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Slide Number Placeholder 5">
            <a:extLst>
              <a:ext uri="{FF2B5EF4-FFF2-40B4-BE49-F238E27FC236}">
                <a16:creationId xmlns:a16="http://schemas.microsoft.com/office/drawing/2014/main" id="{BA2D40E3-119E-038A-9019-35F3D7AD13AE}"/>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fld id="{EA771C12-AD1A-8A43-AC02-F7A81CD004A0}" type="slidenum">
              <a:rPr lang="en-US" altLang="en-US" sz="1200"/>
              <a:pPr/>
              <a:t>18</a:t>
            </a:fld>
            <a:endParaRPr lang="en-US" altLang="en-US" sz="1200"/>
          </a:p>
        </p:txBody>
      </p:sp>
      <p:sp>
        <p:nvSpPr>
          <p:cNvPr id="21506" name="Rectangle 1026">
            <a:extLst>
              <a:ext uri="{FF2B5EF4-FFF2-40B4-BE49-F238E27FC236}">
                <a16:creationId xmlns:a16="http://schemas.microsoft.com/office/drawing/2014/main" id="{A032C388-5E0F-3998-13D0-BD13B6AF5019}"/>
              </a:ext>
            </a:extLst>
          </p:cNvPr>
          <p:cNvSpPr>
            <a:spLocks noGrp="1" noChangeArrowheads="1"/>
          </p:cNvSpPr>
          <p:nvPr>
            <p:ph type="title"/>
          </p:nvPr>
        </p:nvSpPr>
        <p:spPr>
          <a:xfrm>
            <a:off x="1676400" y="228600"/>
            <a:ext cx="5486400" cy="990600"/>
          </a:xfrm>
          <a:noFill/>
        </p:spPr>
        <p:txBody>
          <a:bodyPr lIns="92075" tIns="46038" rIns="92075" bIns="46038" anchor="ctr"/>
          <a:lstStyle/>
          <a:p>
            <a:pPr eaLnBrk="1" hangingPunct="1"/>
            <a:r>
              <a:rPr lang="en-US" altLang="en-US" dirty="0"/>
              <a:t>Modeling of </a:t>
            </a:r>
            <a:br>
              <a:rPr lang="en-US" altLang="en-US" dirty="0"/>
            </a:br>
            <a:r>
              <a:rPr lang="en-US" altLang="en-US" dirty="0"/>
              <a:t>Data Warehouses</a:t>
            </a:r>
          </a:p>
        </p:txBody>
      </p:sp>
      <p:sp>
        <p:nvSpPr>
          <p:cNvPr id="21507" name="Rectangle 1027">
            <a:extLst>
              <a:ext uri="{FF2B5EF4-FFF2-40B4-BE49-F238E27FC236}">
                <a16:creationId xmlns:a16="http://schemas.microsoft.com/office/drawing/2014/main" id="{3449030A-D992-C445-B4BB-64C2A7DD0F6A}"/>
              </a:ext>
            </a:extLst>
          </p:cNvPr>
          <p:cNvSpPr>
            <a:spLocks noGrp="1" noChangeArrowheads="1"/>
          </p:cNvSpPr>
          <p:nvPr>
            <p:ph type="body" idx="1"/>
          </p:nvPr>
        </p:nvSpPr>
        <p:spPr>
          <a:xfrm>
            <a:off x="533400" y="1600200"/>
            <a:ext cx="8382000" cy="4857750"/>
          </a:xfrm>
          <a:noFill/>
        </p:spPr>
        <p:txBody>
          <a:bodyPr lIns="92075" tIns="46038" rIns="92075" bIns="46038"/>
          <a:lstStyle/>
          <a:p>
            <a:pPr eaLnBrk="1" hangingPunct="1">
              <a:lnSpc>
                <a:spcPct val="130000"/>
              </a:lnSpc>
            </a:pPr>
            <a:r>
              <a:rPr lang="en-US" altLang="en-US" sz="2400" dirty="0"/>
              <a:t>Modeling data warehouses: dimensions &amp; measures</a:t>
            </a:r>
          </a:p>
          <a:p>
            <a:pPr lvl="1" eaLnBrk="1" hangingPunct="1">
              <a:lnSpc>
                <a:spcPct val="130000"/>
              </a:lnSpc>
              <a:spcBef>
                <a:spcPct val="10000"/>
              </a:spcBef>
            </a:pPr>
            <a:r>
              <a:rPr lang="en-US" altLang="en-US" sz="2400" u="sng" dirty="0">
                <a:solidFill>
                  <a:schemeClr val="hlink"/>
                </a:solidFill>
              </a:rPr>
              <a:t>Star schema</a:t>
            </a:r>
            <a:r>
              <a:rPr lang="en-US" altLang="en-US" sz="2400" dirty="0"/>
              <a:t>: </a:t>
            </a:r>
            <a:r>
              <a:rPr lang="en-US" altLang="en-US" sz="2400" dirty="0">
                <a:solidFill>
                  <a:srgbClr val="006666"/>
                </a:solidFill>
              </a:rPr>
              <a:t>A fact table in the middle connected to a set of dimension tables </a:t>
            </a:r>
          </a:p>
          <a:p>
            <a:pPr lvl="1" eaLnBrk="1" hangingPunct="1">
              <a:lnSpc>
                <a:spcPct val="130000"/>
              </a:lnSpc>
              <a:spcBef>
                <a:spcPct val="10000"/>
              </a:spcBef>
            </a:pPr>
            <a:r>
              <a:rPr lang="en-US" altLang="en-US" sz="2400" u="sng" dirty="0">
                <a:solidFill>
                  <a:schemeClr val="hlink"/>
                </a:solidFill>
              </a:rPr>
              <a:t>Snowflake schema</a:t>
            </a:r>
            <a:r>
              <a:rPr lang="en-US" altLang="en-US" sz="2400" dirty="0"/>
              <a:t>:  </a:t>
            </a:r>
            <a:r>
              <a:rPr lang="en-US" altLang="en-US" sz="2400" dirty="0">
                <a:solidFill>
                  <a:srgbClr val="006666"/>
                </a:solidFill>
              </a:rPr>
              <a:t>A refinement of star schema where some dimensional hierarchy is </a:t>
            </a:r>
            <a:r>
              <a:rPr lang="en-US" altLang="en-US" sz="2400" dirty="0">
                <a:solidFill>
                  <a:schemeClr val="folHlink"/>
                </a:solidFill>
              </a:rPr>
              <a:t>normalized</a:t>
            </a:r>
            <a:r>
              <a:rPr lang="en-US" altLang="en-US" sz="2400" dirty="0">
                <a:solidFill>
                  <a:srgbClr val="006666"/>
                </a:solidFill>
              </a:rPr>
              <a:t> into a set of smaller dimension tables</a:t>
            </a:r>
            <a:r>
              <a:rPr lang="en-US" altLang="en-US" sz="2400" dirty="0"/>
              <a:t>, forming a shape similar to snowflake</a:t>
            </a:r>
          </a:p>
          <a:p>
            <a:pPr lvl="1" eaLnBrk="1" hangingPunct="1">
              <a:lnSpc>
                <a:spcPct val="130000"/>
              </a:lnSpc>
              <a:spcBef>
                <a:spcPct val="10000"/>
              </a:spcBef>
            </a:pPr>
            <a:r>
              <a:rPr lang="en-US" altLang="en-US" sz="2400" u="sng" dirty="0">
                <a:solidFill>
                  <a:schemeClr val="hlink"/>
                </a:solidFill>
              </a:rPr>
              <a:t>Fact constellations</a:t>
            </a:r>
            <a:r>
              <a:rPr lang="en-US" altLang="en-US" sz="2400" dirty="0"/>
              <a:t>:  </a:t>
            </a:r>
            <a:r>
              <a:rPr lang="en-US" altLang="en-US" sz="2400" dirty="0">
                <a:solidFill>
                  <a:srgbClr val="006666"/>
                </a:solidFill>
              </a:rPr>
              <a:t>Multiple fact tables share dimension tables</a:t>
            </a:r>
            <a:r>
              <a:rPr lang="en-US" altLang="en-US" sz="2400" dirty="0"/>
              <a:t>, viewed as a collection of stars, therefore called </a:t>
            </a:r>
            <a:r>
              <a:rPr lang="en-US" altLang="en-US" sz="2400" dirty="0">
                <a:solidFill>
                  <a:schemeClr val="folHlink"/>
                </a:solidFill>
              </a:rPr>
              <a:t>galaxy schema</a:t>
            </a:r>
            <a:r>
              <a:rPr lang="en-US" altLang="en-US" sz="2400" dirty="0"/>
              <a:t> or fact constellation</a:t>
            </a:r>
            <a:r>
              <a:rPr lang="en-US" altLang="en-US" dirty="0"/>
              <a:t> </a:t>
            </a:r>
          </a:p>
        </p:txBody>
      </p:sp>
    </p:spTree>
  </p:cSld>
  <p:clrMapOvr>
    <a:masterClrMapping/>
  </p:clrMapOvr>
  <p:transition>
    <p:wipe dir="d"/>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Slide Number Placeholder 5">
            <a:extLst>
              <a:ext uri="{FF2B5EF4-FFF2-40B4-BE49-F238E27FC236}">
                <a16:creationId xmlns:a16="http://schemas.microsoft.com/office/drawing/2014/main" id="{C1C5DF9F-8295-97EA-824D-8D637A06B893}"/>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fld id="{F7516098-33BF-4D43-813F-D88680959A22}" type="slidenum">
              <a:rPr lang="en-US" altLang="en-US" sz="1200"/>
              <a:pPr/>
              <a:t>19</a:t>
            </a:fld>
            <a:endParaRPr lang="en-US" altLang="en-US" sz="1200"/>
          </a:p>
        </p:txBody>
      </p:sp>
      <p:sp>
        <p:nvSpPr>
          <p:cNvPr id="23554" name="Rectangle 2">
            <a:extLst>
              <a:ext uri="{FF2B5EF4-FFF2-40B4-BE49-F238E27FC236}">
                <a16:creationId xmlns:a16="http://schemas.microsoft.com/office/drawing/2014/main" id="{2B31C0AA-F781-4EE7-8DF1-E3D217A9D9AC}"/>
              </a:ext>
            </a:extLst>
          </p:cNvPr>
          <p:cNvSpPr>
            <a:spLocks noGrp="1" noChangeArrowheads="1"/>
          </p:cNvSpPr>
          <p:nvPr>
            <p:ph type="title"/>
          </p:nvPr>
        </p:nvSpPr>
        <p:spPr>
          <a:xfrm>
            <a:off x="1249363" y="782638"/>
            <a:ext cx="7226300" cy="442912"/>
          </a:xfrm>
        </p:spPr>
        <p:txBody>
          <a:bodyPr/>
          <a:lstStyle/>
          <a:p>
            <a:pPr eaLnBrk="1" hangingPunct="1"/>
            <a:r>
              <a:rPr lang="en-US" altLang="en-US"/>
              <a:t>Example of Star Schema</a:t>
            </a:r>
            <a:endParaRPr lang="en-US" altLang="en-US" sz="2800"/>
          </a:p>
        </p:txBody>
      </p:sp>
      <p:sp>
        <p:nvSpPr>
          <p:cNvPr id="23555" name="Rectangle 3">
            <a:extLst>
              <a:ext uri="{FF2B5EF4-FFF2-40B4-BE49-F238E27FC236}">
                <a16:creationId xmlns:a16="http://schemas.microsoft.com/office/drawing/2014/main" id="{2BA5EA26-A695-F8E7-1B55-786E8AE05587}"/>
              </a:ext>
            </a:extLst>
          </p:cNvPr>
          <p:cNvSpPr>
            <a:spLocks noGrp="1" noChangeArrowheads="1"/>
          </p:cNvSpPr>
          <p:nvPr>
            <p:ph type="body" idx="1"/>
          </p:nvPr>
        </p:nvSpPr>
        <p:spPr>
          <a:xfrm>
            <a:off x="6419850" y="1676400"/>
            <a:ext cx="2495550" cy="4305300"/>
          </a:xfrm>
        </p:spPr>
        <p:txBody>
          <a:bodyPr/>
          <a:lstStyle/>
          <a:p>
            <a:pPr eaLnBrk="1" hangingPunct="1">
              <a:buFont typeface="Wingdings" pitchFamily="2" charset="2"/>
              <a:buNone/>
            </a:pPr>
            <a:endParaRPr lang="en-US" altLang="en-US" sz="2000"/>
          </a:p>
        </p:txBody>
      </p:sp>
      <p:sp>
        <p:nvSpPr>
          <p:cNvPr id="23556" name="Rectangle 5">
            <a:extLst>
              <a:ext uri="{FF2B5EF4-FFF2-40B4-BE49-F238E27FC236}">
                <a16:creationId xmlns:a16="http://schemas.microsoft.com/office/drawing/2014/main" id="{F8E430D7-11DC-AE2A-B23C-F3ABD6751E47}"/>
              </a:ext>
            </a:extLst>
          </p:cNvPr>
          <p:cNvSpPr>
            <a:spLocks noChangeArrowheads="1"/>
          </p:cNvSpPr>
          <p:nvPr/>
        </p:nvSpPr>
        <p:spPr bwMode="auto">
          <a:xfrm>
            <a:off x="3548063" y="3162300"/>
            <a:ext cx="2065337" cy="452438"/>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grpSp>
        <p:nvGrpSpPr>
          <p:cNvPr id="23557" name="Group 6">
            <a:extLst>
              <a:ext uri="{FF2B5EF4-FFF2-40B4-BE49-F238E27FC236}">
                <a16:creationId xmlns:a16="http://schemas.microsoft.com/office/drawing/2014/main" id="{7E115A08-9A60-5509-01FA-E55BDD1EAE4F}"/>
              </a:ext>
            </a:extLst>
          </p:cNvPr>
          <p:cNvGrpSpPr>
            <a:grpSpLocks/>
          </p:cNvGrpSpPr>
          <p:nvPr/>
        </p:nvGrpSpPr>
        <p:grpSpPr bwMode="auto">
          <a:xfrm>
            <a:off x="304800" y="1295400"/>
            <a:ext cx="1819275" cy="2163763"/>
            <a:chOff x="277" y="1164"/>
            <a:chExt cx="1133" cy="1341"/>
          </a:xfrm>
        </p:grpSpPr>
        <p:sp>
          <p:nvSpPr>
            <p:cNvPr id="23589" name="Rectangle 7">
              <a:extLst>
                <a:ext uri="{FF2B5EF4-FFF2-40B4-BE49-F238E27FC236}">
                  <a16:creationId xmlns:a16="http://schemas.microsoft.com/office/drawing/2014/main" id="{278E3E3A-9FD4-AD56-B577-FC54D60144C0}"/>
                </a:ext>
              </a:extLst>
            </p:cNvPr>
            <p:cNvSpPr>
              <a:spLocks noChangeArrowheads="1"/>
            </p:cNvSpPr>
            <p:nvPr/>
          </p:nvSpPr>
          <p:spPr bwMode="auto">
            <a:xfrm>
              <a:off x="277" y="1421"/>
              <a:ext cx="1133" cy="1084"/>
            </a:xfrm>
            <a:prstGeom prst="rect">
              <a:avLst/>
            </a:prstGeom>
            <a:solidFill>
              <a:srgbClr val="00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1800">
                  <a:latin typeface="Times New Roman" panose="02020603050405020304" pitchFamily="18" charset="0"/>
                </a:rPr>
                <a:t>time_key</a:t>
              </a:r>
            </a:p>
            <a:p>
              <a:r>
                <a:rPr lang="en-US" altLang="en-US" sz="1800">
                  <a:latin typeface="Times New Roman" panose="02020603050405020304" pitchFamily="18" charset="0"/>
                </a:rPr>
                <a:t>day</a:t>
              </a:r>
            </a:p>
            <a:p>
              <a:r>
                <a:rPr lang="en-US" altLang="en-US" sz="1800">
                  <a:latin typeface="Times New Roman" panose="02020603050405020304" pitchFamily="18" charset="0"/>
                </a:rPr>
                <a:t>day_of_the_week</a:t>
              </a:r>
            </a:p>
            <a:p>
              <a:r>
                <a:rPr lang="en-US" altLang="en-US" sz="1800">
                  <a:latin typeface="Times New Roman" panose="02020603050405020304" pitchFamily="18" charset="0"/>
                </a:rPr>
                <a:t>month</a:t>
              </a:r>
            </a:p>
            <a:p>
              <a:r>
                <a:rPr lang="en-US" altLang="en-US" sz="1800">
                  <a:latin typeface="Times New Roman" panose="02020603050405020304" pitchFamily="18" charset="0"/>
                </a:rPr>
                <a:t>quarter</a:t>
              </a:r>
            </a:p>
            <a:p>
              <a:r>
                <a:rPr lang="en-US" altLang="en-US" sz="1800">
                  <a:latin typeface="Times New Roman" panose="02020603050405020304" pitchFamily="18" charset="0"/>
                </a:rPr>
                <a:t>year</a:t>
              </a:r>
            </a:p>
          </p:txBody>
        </p:sp>
        <p:sp>
          <p:nvSpPr>
            <p:cNvPr id="23590" name="Rectangle 8">
              <a:extLst>
                <a:ext uri="{FF2B5EF4-FFF2-40B4-BE49-F238E27FC236}">
                  <a16:creationId xmlns:a16="http://schemas.microsoft.com/office/drawing/2014/main" id="{7EE605C6-0A8F-0A83-8672-CA0424F862E4}"/>
                </a:ext>
              </a:extLst>
            </p:cNvPr>
            <p:cNvSpPr>
              <a:spLocks noChangeArrowheads="1"/>
            </p:cNvSpPr>
            <p:nvPr/>
          </p:nvSpPr>
          <p:spPr bwMode="auto">
            <a:xfrm>
              <a:off x="277" y="1164"/>
              <a:ext cx="401" cy="252"/>
            </a:xfrm>
            <a:prstGeom prst="rect">
              <a:avLst/>
            </a:prstGeom>
            <a:solidFill>
              <a:srgbClr val="00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2000">
                  <a:latin typeface="Times New Roman" panose="02020603050405020304" pitchFamily="18" charset="0"/>
                </a:rPr>
                <a:t>time</a:t>
              </a:r>
            </a:p>
          </p:txBody>
        </p:sp>
      </p:grpSp>
      <p:grpSp>
        <p:nvGrpSpPr>
          <p:cNvPr id="23558" name="Group 9">
            <a:extLst>
              <a:ext uri="{FF2B5EF4-FFF2-40B4-BE49-F238E27FC236}">
                <a16:creationId xmlns:a16="http://schemas.microsoft.com/office/drawing/2014/main" id="{9F2CE999-69AA-DCD7-33AD-6C0071E43645}"/>
              </a:ext>
            </a:extLst>
          </p:cNvPr>
          <p:cNvGrpSpPr>
            <a:grpSpLocks/>
          </p:cNvGrpSpPr>
          <p:nvPr/>
        </p:nvGrpSpPr>
        <p:grpSpPr bwMode="auto">
          <a:xfrm>
            <a:off x="6604000" y="3867150"/>
            <a:ext cx="1908175" cy="1884363"/>
            <a:chOff x="684" y="2196"/>
            <a:chExt cx="1189" cy="1168"/>
          </a:xfrm>
        </p:grpSpPr>
        <p:sp>
          <p:nvSpPr>
            <p:cNvPr id="23587" name="Rectangle 10">
              <a:extLst>
                <a:ext uri="{FF2B5EF4-FFF2-40B4-BE49-F238E27FC236}">
                  <a16:creationId xmlns:a16="http://schemas.microsoft.com/office/drawing/2014/main" id="{9E269236-E761-8814-981E-35422DB999B3}"/>
                </a:ext>
              </a:extLst>
            </p:cNvPr>
            <p:cNvSpPr>
              <a:spLocks noChangeArrowheads="1"/>
            </p:cNvSpPr>
            <p:nvPr/>
          </p:nvSpPr>
          <p:spPr bwMode="auto">
            <a:xfrm>
              <a:off x="684" y="2450"/>
              <a:ext cx="1189" cy="914"/>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1800">
                  <a:latin typeface="Times New Roman" panose="02020603050405020304" pitchFamily="18" charset="0"/>
                </a:rPr>
                <a:t>location_key</a:t>
              </a:r>
            </a:p>
            <a:p>
              <a:r>
                <a:rPr lang="en-US" altLang="en-US" sz="1800">
                  <a:latin typeface="Times New Roman" panose="02020603050405020304" pitchFamily="18" charset="0"/>
                </a:rPr>
                <a:t>street</a:t>
              </a:r>
            </a:p>
            <a:p>
              <a:r>
                <a:rPr lang="en-US" altLang="en-US" sz="1800">
                  <a:latin typeface="Times New Roman" panose="02020603050405020304" pitchFamily="18" charset="0"/>
                </a:rPr>
                <a:t>city</a:t>
              </a:r>
            </a:p>
            <a:p>
              <a:r>
                <a:rPr lang="en-US" altLang="en-US" sz="1800">
                  <a:latin typeface="Times New Roman" panose="02020603050405020304" pitchFamily="18" charset="0"/>
                </a:rPr>
                <a:t>province_or_street</a:t>
              </a:r>
            </a:p>
            <a:p>
              <a:r>
                <a:rPr lang="en-US" altLang="en-US" sz="1800">
                  <a:latin typeface="Times New Roman" panose="02020603050405020304" pitchFamily="18" charset="0"/>
                </a:rPr>
                <a:t>country</a:t>
              </a:r>
            </a:p>
          </p:txBody>
        </p:sp>
        <p:sp>
          <p:nvSpPr>
            <p:cNvPr id="23588" name="Rectangle 11">
              <a:extLst>
                <a:ext uri="{FF2B5EF4-FFF2-40B4-BE49-F238E27FC236}">
                  <a16:creationId xmlns:a16="http://schemas.microsoft.com/office/drawing/2014/main" id="{ECF4AA06-9F58-D099-37B0-8BB725DDF40D}"/>
                </a:ext>
              </a:extLst>
            </p:cNvPr>
            <p:cNvSpPr>
              <a:spLocks noChangeArrowheads="1"/>
            </p:cNvSpPr>
            <p:nvPr/>
          </p:nvSpPr>
          <p:spPr bwMode="auto">
            <a:xfrm>
              <a:off x="684" y="2196"/>
              <a:ext cx="630" cy="252"/>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2000">
                  <a:latin typeface="Times New Roman" panose="02020603050405020304" pitchFamily="18" charset="0"/>
                </a:rPr>
                <a:t>location</a:t>
              </a:r>
            </a:p>
          </p:txBody>
        </p:sp>
      </p:grpSp>
      <p:sp>
        <p:nvSpPr>
          <p:cNvPr id="23559" name="Rectangle 12">
            <a:extLst>
              <a:ext uri="{FF2B5EF4-FFF2-40B4-BE49-F238E27FC236}">
                <a16:creationId xmlns:a16="http://schemas.microsoft.com/office/drawing/2014/main" id="{107A11DF-57DE-9AC6-A065-65E5294D1DF3}"/>
              </a:ext>
            </a:extLst>
          </p:cNvPr>
          <p:cNvSpPr>
            <a:spLocks noChangeArrowheads="1"/>
          </p:cNvSpPr>
          <p:nvPr/>
        </p:nvSpPr>
        <p:spPr bwMode="auto">
          <a:xfrm>
            <a:off x="3451225" y="2279650"/>
            <a:ext cx="18605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2000">
                <a:latin typeface="Times New Roman" panose="02020603050405020304" pitchFamily="18" charset="0"/>
              </a:rPr>
              <a:t>Sales Fact Table</a:t>
            </a:r>
          </a:p>
        </p:txBody>
      </p:sp>
      <p:sp>
        <p:nvSpPr>
          <p:cNvPr id="23560" name="Rectangle 13">
            <a:extLst>
              <a:ext uri="{FF2B5EF4-FFF2-40B4-BE49-F238E27FC236}">
                <a16:creationId xmlns:a16="http://schemas.microsoft.com/office/drawing/2014/main" id="{BEA4E090-857E-3320-533F-87D16DB7BE97}"/>
              </a:ext>
            </a:extLst>
          </p:cNvPr>
          <p:cNvSpPr>
            <a:spLocks noChangeArrowheads="1"/>
          </p:cNvSpPr>
          <p:nvPr/>
        </p:nvSpPr>
        <p:spPr bwMode="auto">
          <a:xfrm>
            <a:off x="3548063" y="2697163"/>
            <a:ext cx="2065337" cy="452437"/>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23561" name="Rectangle 14">
            <a:extLst>
              <a:ext uri="{FF2B5EF4-FFF2-40B4-BE49-F238E27FC236}">
                <a16:creationId xmlns:a16="http://schemas.microsoft.com/office/drawing/2014/main" id="{1BAD25BB-7A81-06BB-7E16-A472D1E1699B}"/>
              </a:ext>
            </a:extLst>
          </p:cNvPr>
          <p:cNvSpPr>
            <a:spLocks noChangeArrowheads="1"/>
          </p:cNvSpPr>
          <p:nvPr/>
        </p:nvSpPr>
        <p:spPr bwMode="auto">
          <a:xfrm>
            <a:off x="3581400" y="2743200"/>
            <a:ext cx="2057400" cy="396875"/>
          </a:xfrm>
          <a:prstGeom prst="rect">
            <a:avLst/>
          </a:prstGeom>
          <a:solidFill>
            <a:srgbClr val="00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ctr"/>
            <a:r>
              <a:rPr lang="en-US" altLang="en-US" sz="2000">
                <a:latin typeface="Times New Roman" panose="02020603050405020304" pitchFamily="18" charset="0"/>
              </a:rPr>
              <a:t>           time_key</a:t>
            </a:r>
          </a:p>
        </p:txBody>
      </p:sp>
      <p:sp>
        <p:nvSpPr>
          <p:cNvPr id="23562" name="Rectangle 15">
            <a:extLst>
              <a:ext uri="{FF2B5EF4-FFF2-40B4-BE49-F238E27FC236}">
                <a16:creationId xmlns:a16="http://schemas.microsoft.com/office/drawing/2014/main" id="{B8AA5013-3366-7117-3472-D3DF239914C2}"/>
              </a:ext>
            </a:extLst>
          </p:cNvPr>
          <p:cNvSpPr>
            <a:spLocks noChangeArrowheads="1"/>
          </p:cNvSpPr>
          <p:nvPr/>
        </p:nvSpPr>
        <p:spPr bwMode="auto">
          <a:xfrm>
            <a:off x="3582988" y="3192463"/>
            <a:ext cx="2016125" cy="39687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2000">
                <a:latin typeface="Times New Roman" panose="02020603050405020304" pitchFamily="18" charset="0"/>
              </a:rPr>
              <a:t>              item_key</a:t>
            </a:r>
          </a:p>
        </p:txBody>
      </p:sp>
      <p:sp>
        <p:nvSpPr>
          <p:cNvPr id="23563" name="Rectangle 16">
            <a:extLst>
              <a:ext uri="{FF2B5EF4-FFF2-40B4-BE49-F238E27FC236}">
                <a16:creationId xmlns:a16="http://schemas.microsoft.com/office/drawing/2014/main" id="{428B8F9E-3326-811E-FEDE-8A0AD5C736DD}"/>
              </a:ext>
            </a:extLst>
          </p:cNvPr>
          <p:cNvSpPr>
            <a:spLocks noChangeArrowheads="1"/>
          </p:cNvSpPr>
          <p:nvPr/>
        </p:nvSpPr>
        <p:spPr bwMode="auto">
          <a:xfrm>
            <a:off x="3548063" y="3627438"/>
            <a:ext cx="2065337" cy="45085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23564" name="Rectangle 17">
            <a:extLst>
              <a:ext uri="{FF2B5EF4-FFF2-40B4-BE49-F238E27FC236}">
                <a16:creationId xmlns:a16="http://schemas.microsoft.com/office/drawing/2014/main" id="{ED8C11FF-183F-CE0E-15F0-886FB43844FF}"/>
              </a:ext>
            </a:extLst>
          </p:cNvPr>
          <p:cNvSpPr>
            <a:spLocks noChangeArrowheads="1"/>
          </p:cNvSpPr>
          <p:nvPr/>
        </p:nvSpPr>
        <p:spPr bwMode="auto">
          <a:xfrm>
            <a:off x="3582988" y="3638550"/>
            <a:ext cx="2066925" cy="396875"/>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2000">
                <a:latin typeface="Times New Roman" panose="02020603050405020304" pitchFamily="18" charset="0"/>
              </a:rPr>
              <a:t>           branch_key</a:t>
            </a:r>
          </a:p>
        </p:txBody>
      </p:sp>
      <p:sp>
        <p:nvSpPr>
          <p:cNvPr id="23565" name="Rectangle 18">
            <a:extLst>
              <a:ext uri="{FF2B5EF4-FFF2-40B4-BE49-F238E27FC236}">
                <a16:creationId xmlns:a16="http://schemas.microsoft.com/office/drawing/2014/main" id="{6F5564CC-D6C4-CAA7-2057-5C60A782CFAC}"/>
              </a:ext>
            </a:extLst>
          </p:cNvPr>
          <p:cNvSpPr>
            <a:spLocks noChangeArrowheads="1"/>
          </p:cNvSpPr>
          <p:nvPr/>
        </p:nvSpPr>
        <p:spPr bwMode="auto">
          <a:xfrm>
            <a:off x="3548063" y="4090988"/>
            <a:ext cx="2065337" cy="452437"/>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23566" name="Rectangle 19">
            <a:extLst>
              <a:ext uri="{FF2B5EF4-FFF2-40B4-BE49-F238E27FC236}">
                <a16:creationId xmlns:a16="http://schemas.microsoft.com/office/drawing/2014/main" id="{AB061BC0-16D2-176B-84E5-586672534D80}"/>
              </a:ext>
            </a:extLst>
          </p:cNvPr>
          <p:cNvSpPr>
            <a:spLocks noChangeArrowheads="1"/>
          </p:cNvSpPr>
          <p:nvPr/>
        </p:nvSpPr>
        <p:spPr bwMode="auto">
          <a:xfrm>
            <a:off x="3581400" y="4114800"/>
            <a:ext cx="2065338" cy="396875"/>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2000">
                <a:latin typeface="Times New Roman" panose="02020603050405020304" pitchFamily="18" charset="0"/>
              </a:rPr>
              <a:t>         location_key</a:t>
            </a:r>
          </a:p>
        </p:txBody>
      </p:sp>
      <p:sp>
        <p:nvSpPr>
          <p:cNvPr id="23567" name="Rectangle 20">
            <a:extLst>
              <a:ext uri="{FF2B5EF4-FFF2-40B4-BE49-F238E27FC236}">
                <a16:creationId xmlns:a16="http://schemas.microsoft.com/office/drawing/2014/main" id="{802DF425-22AA-0121-B9F3-ACB09B5258BF}"/>
              </a:ext>
            </a:extLst>
          </p:cNvPr>
          <p:cNvSpPr>
            <a:spLocks noChangeArrowheads="1"/>
          </p:cNvSpPr>
          <p:nvPr/>
        </p:nvSpPr>
        <p:spPr bwMode="auto">
          <a:xfrm>
            <a:off x="3548063" y="4556125"/>
            <a:ext cx="2065337" cy="452438"/>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rgbClr val="008484"/>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23568" name="Rectangle 21">
            <a:extLst>
              <a:ext uri="{FF2B5EF4-FFF2-40B4-BE49-F238E27FC236}">
                <a16:creationId xmlns:a16="http://schemas.microsoft.com/office/drawing/2014/main" id="{104DFCF6-2DA2-003F-17FC-CB23DE717E29}"/>
              </a:ext>
            </a:extLst>
          </p:cNvPr>
          <p:cNvSpPr>
            <a:spLocks noChangeArrowheads="1"/>
          </p:cNvSpPr>
          <p:nvPr/>
        </p:nvSpPr>
        <p:spPr bwMode="auto">
          <a:xfrm>
            <a:off x="3582988" y="4606925"/>
            <a:ext cx="1987550" cy="396875"/>
          </a:xfrm>
          <a:prstGeom prst="rect">
            <a:avLst/>
          </a:prstGeom>
          <a:solidFill>
            <a:srgbClr val="FF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2000">
                <a:latin typeface="Times New Roman" panose="02020603050405020304" pitchFamily="18" charset="0"/>
              </a:rPr>
              <a:t>            units_sold</a:t>
            </a:r>
          </a:p>
        </p:txBody>
      </p:sp>
      <p:sp>
        <p:nvSpPr>
          <p:cNvPr id="23569" name="Rectangle 22">
            <a:extLst>
              <a:ext uri="{FF2B5EF4-FFF2-40B4-BE49-F238E27FC236}">
                <a16:creationId xmlns:a16="http://schemas.microsoft.com/office/drawing/2014/main" id="{CE63ADAF-7FCF-CC6C-5958-8C3E738CEC05}"/>
              </a:ext>
            </a:extLst>
          </p:cNvPr>
          <p:cNvSpPr>
            <a:spLocks noChangeArrowheads="1"/>
          </p:cNvSpPr>
          <p:nvPr/>
        </p:nvSpPr>
        <p:spPr bwMode="auto">
          <a:xfrm>
            <a:off x="3548063" y="5021263"/>
            <a:ext cx="2065337" cy="45085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rgbClr val="008484"/>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23570" name="Rectangle 23">
            <a:extLst>
              <a:ext uri="{FF2B5EF4-FFF2-40B4-BE49-F238E27FC236}">
                <a16:creationId xmlns:a16="http://schemas.microsoft.com/office/drawing/2014/main" id="{27CC81C3-53A5-ABC8-47A9-97C5EA7BDD44}"/>
              </a:ext>
            </a:extLst>
          </p:cNvPr>
          <p:cNvSpPr>
            <a:spLocks noChangeArrowheads="1"/>
          </p:cNvSpPr>
          <p:nvPr/>
        </p:nvSpPr>
        <p:spPr bwMode="auto">
          <a:xfrm>
            <a:off x="3582988" y="5051425"/>
            <a:ext cx="1993900" cy="396875"/>
          </a:xfrm>
          <a:prstGeom prst="rect">
            <a:avLst/>
          </a:prstGeom>
          <a:solidFill>
            <a:srgbClr val="FF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2000">
                <a:latin typeface="Times New Roman" panose="02020603050405020304" pitchFamily="18" charset="0"/>
              </a:rPr>
              <a:t>         dollars_sold</a:t>
            </a:r>
          </a:p>
        </p:txBody>
      </p:sp>
      <p:sp>
        <p:nvSpPr>
          <p:cNvPr id="23571" name="Rectangle 24">
            <a:extLst>
              <a:ext uri="{FF2B5EF4-FFF2-40B4-BE49-F238E27FC236}">
                <a16:creationId xmlns:a16="http://schemas.microsoft.com/office/drawing/2014/main" id="{CE8AC1E5-A221-85A4-D849-0D966059399D}"/>
              </a:ext>
            </a:extLst>
          </p:cNvPr>
          <p:cNvSpPr>
            <a:spLocks noChangeArrowheads="1"/>
          </p:cNvSpPr>
          <p:nvPr/>
        </p:nvSpPr>
        <p:spPr bwMode="auto">
          <a:xfrm>
            <a:off x="3548063" y="5486400"/>
            <a:ext cx="2065337" cy="45085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rgbClr val="008484"/>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23572" name="Rectangle 25">
            <a:extLst>
              <a:ext uri="{FF2B5EF4-FFF2-40B4-BE49-F238E27FC236}">
                <a16:creationId xmlns:a16="http://schemas.microsoft.com/office/drawing/2014/main" id="{F1D93D16-FE91-C2FD-8B2F-819DA492E51D}"/>
              </a:ext>
            </a:extLst>
          </p:cNvPr>
          <p:cNvSpPr>
            <a:spLocks noChangeArrowheads="1"/>
          </p:cNvSpPr>
          <p:nvPr/>
        </p:nvSpPr>
        <p:spPr bwMode="auto">
          <a:xfrm>
            <a:off x="3563938" y="5497513"/>
            <a:ext cx="1995487" cy="396875"/>
          </a:xfrm>
          <a:prstGeom prst="rect">
            <a:avLst/>
          </a:prstGeom>
          <a:solidFill>
            <a:srgbClr val="FF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2000">
                <a:latin typeface="Times New Roman" panose="02020603050405020304" pitchFamily="18" charset="0"/>
              </a:rPr>
              <a:t>             avg_sales</a:t>
            </a:r>
          </a:p>
        </p:txBody>
      </p:sp>
      <p:sp>
        <p:nvSpPr>
          <p:cNvPr id="23573" name="Rectangle 26">
            <a:extLst>
              <a:ext uri="{FF2B5EF4-FFF2-40B4-BE49-F238E27FC236}">
                <a16:creationId xmlns:a16="http://schemas.microsoft.com/office/drawing/2014/main" id="{04267892-3B24-56AC-726E-FE99CD099353}"/>
              </a:ext>
            </a:extLst>
          </p:cNvPr>
          <p:cNvSpPr>
            <a:spLocks noChangeArrowheads="1"/>
          </p:cNvSpPr>
          <p:nvPr/>
        </p:nvSpPr>
        <p:spPr bwMode="auto">
          <a:xfrm>
            <a:off x="2057400" y="5905500"/>
            <a:ext cx="1219200" cy="406400"/>
          </a:xfrm>
          <a:prstGeom prst="rect">
            <a:avLst/>
          </a:prstGeom>
          <a:solidFill>
            <a:srgbClr val="FF99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spcBef>
                <a:spcPct val="50000"/>
              </a:spcBef>
            </a:pPr>
            <a:r>
              <a:rPr lang="en-US" altLang="en-US" sz="2000">
                <a:latin typeface="Times New Roman" panose="02020603050405020304" pitchFamily="18" charset="0"/>
              </a:rPr>
              <a:t>Measures</a:t>
            </a:r>
          </a:p>
        </p:txBody>
      </p:sp>
      <p:sp>
        <p:nvSpPr>
          <p:cNvPr id="23574" name="Line 27">
            <a:extLst>
              <a:ext uri="{FF2B5EF4-FFF2-40B4-BE49-F238E27FC236}">
                <a16:creationId xmlns:a16="http://schemas.microsoft.com/office/drawing/2014/main" id="{D72AFB09-2C70-7385-349D-86FA6A74AF08}"/>
              </a:ext>
            </a:extLst>
          </p:cNvPr>
          <p:cNvSpPr>
            <a:spLocks noChangeShapeType="1"/>
          </p:cNvSpPr>
          <p:nvPr/>
        </p:nvSpPr>
        <p:spPr bwMode="auto">
          <a:xfrm flipV="1">
            <a:off x="2771775" y="4781550"/>
            <a:ext cx="769938" cy="11430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75" name="Line 28">
            <a:extLst>
              <a:ext uri="{FF2B5EF4-FFF2-40B4-BE49-F238E27FC236}">
                <a16:creationId xmlns:a16="http://schemas.microsoft.com/office/drawing/2014/main" id="{735A6398-62DC-C588-9EA3-D55FE99352AF}"/>
              </a:ext>
            </a:extLst>
          </p:cNvPr>
          <p:cNvSpPr>
            <a:spLocks noChangeShapeType="1"/>
          </p:cNvSpPr>
          <p:nvPr/>
        </p:nvSpPr>
        <p:spPr bwMode="auto">
          <a:xfrm flipV="1">
            <a:off x="2752725" y="5324475"/>
            <a:ext cx="788988" cy="561975"/>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76" name="Line 29">
            <a:extLst>
              <a:ext uri="{FF2B5EF4-FFF2-40B4-BE49-F238E27FC236}">
                <a16:creationId xmlns:a16="http://schemas.microsoft.com/office/drawing/2014/main" id="{794D2653-F3AF-70C9-6DBC-24A1E215DD63}"/>
              </a:ext>
            </a:extLst>
          </p:cNvPr>
          <p:cNvSpPr>
            <a:spLocks noChangeShapeType="1"/>
          </p:cNvSpPr>
          <p:nvPr/>
        </p:nvSpPr>
        <p:spPr bwMode="auto">
          <a:xfrm flipV="1">
            <a:off x="2752725" y="5692775"/>
            <a:ext cx="904875" cy="193675"/>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77" name="Line 30">
            <a:extLst>
              <a:ext uri="{FF2B5EF4-FFF2-40B4-BE49-F238E27FC236}">
                <a16:creationId xmlns:a16="http://schemas.microsoft.com/office/drawing/2014/main" id="{EA6F2CAC-D3DE-7477-5C08-BA99F66BC28B}"/>
              </a:ext>
            </a:extLst>
          </p:cNvPr>
          <p:cNvSpPr>
            <a:spLocks noChangeShapeType="1"/>
          </p:cNvSpPr>
          <p:nvPr/>
        </p:nvSpPr>
        <p:spPr bwMode="auto">
          <a:xfrm flipH="1">
            <a:off x="2328863" y="3949700"/>
            <a:ext cx="1193800" cy="735013"/>
          </a:xfrm>
          <a:prstGeom prst="line">
            <a:avLst/>
          </a:prstGeom>
          <a:noFill/>
          <a:ln w="50800">
            <a:solidFill>
              <a:schemeClr val="tx1"/>
            </a:solidFill>
            <a:prstDash val="sysDot"/>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78" name="Line 31">
            <a:extLst>
              <a:ext uri="{FF2B5EF4-FFF2-40B4-BE49-F238E27FC236}">
                <a16:creationId xmlns:a16="http://schemas.microsoft.com/office/drawing/2014/main" id="{BB4A0907-D612-7075-279F-941F66AE7ECA}"/>
              </a:ext>
            </a:extLst>
          </p:cNvPr>
          <p:cNvSpPr>
            <a:spLocks noChangeShapeType="1"/>
          </p:cNvSpPr>
          <p:nvPr/>
        </p:nvSpPr>
        <p:spPr bwMode="auto">
          <a:xfrm flipH="1" flipV="1">
            <a:off x="2133600" y="2514600"/>
            <a:ext cx="1446213" cy="485775"/>
          </a:xfrm>
          <a:prstGeom prst="line">
            <a:avLst/>
          </a:prstGeom>
          <a:noFill/>
          <a:ln w="50800">
            <a:solidFill>
              <a:schemeClr val="tx1"/>
            </a:solidFill>
            <a:prstDash val="sysDot"/>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79" name="Line 32">
            <a:extLst>
              <a:ext uri="{FF2B5EF4-FFF2-40B4-BE49-F238E27FC236}">
                <a16:creationId xmlns:a16="http://schemas.microsoft.com/office/drawing/2014/main" id="{AB95090D-6964-1568-B10F-E6A4F6C7EB6D}"/>
              </a:ext>
            </a:extLst>
          </p:cNvPr>
          <p:cNvSpPr>
            <a:spLocks noChangeShapeType="1"/>
          </p:cNvSpPr>
          <p:nvPr/>
        </p:nvSpPr>
        <p:spPr bwMode="auto">
          <a:xfrm>
            <a:off x="5580063" y="4356100"/>
            <a:ext cx="1039812" cy="387350"/>
          </a:xfrm>
          <a:prstGeom prst="line">
            <a:avLst/>
          </a:prstGeom>
          <a:noFill/>
          <a:ln w="50800">
            <a:solidFill>
              <a:schemeClr val="tx1"/>
            </a:solidFill>
            <a:prstDash val="sysDot"/>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80" name="Line 33">
            <a:extLst>
              <a:ext uri="{FF2B5EF4-FFF2-40B4-BE49-F238E27FC236}">
                <a16:creationId xmlns:a16="http://schemas.microsoft.com/office/drawing/2014/main" id="{69CBB848-68B6-DB45-9C76-8A2F91E4782E}"/>
              </a:ext>
            </a:extLst>
          </p:cNvPr>
          <p:cNvSpPr>
            <a:spLocks noChangeShapeType="1"/>
          </p:cNvSpPr>
          <p:nvPr/>
        </p:nvSpPr>
        <p:spPr bwMode="auto">
          <a:xfrm flipV="1">
            <a:off x="5580063" y="2709863"/>
            <a:ext cx="1077912" cy="677862"/>
          </a:xfrm>
          <a:prstGeom prst="line">
            <a:avLst/>
          </a:prstGeom>
          <a:noFill/>
          <a:ln w="50800">
            <a:solidFill>
              <a:schemeClr val="tx1"/>
            </a:solidFill>
            <a:prstDash val="sysDot"/>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3581" name="Group 34">
            <a:extLst>
              <a:ext uri="{FF2B5EF4-FFF2-40B4-BE49-F238E27FC236}">
                <a16:creationId xmlns:a16="http://schemas.microsoft.com/office/drawing/2014/main" id="{D9D9BE34-8D54-47F8-D7CE-464FD55AC8EB}"/>
              </a:ext>
            </a:extLst>
          </p:cNvPr>
          <p:cNvGrpSpPr>
            <a:grpSpLocks/>
          </p:cNvGrpSpPr>
          <p:nvPr/>
        </p:nvGrpSpPr>
        <p:grpSpPr bwMode="auto">
          <a:xfrm>
            <a:off x="6610350" y="1600200"/>
            <a:ext cx="1438275" cy="1925638"/>
            <a:chOff x="3796" y="983"/>
            <a:chExt cx="896" cy="1194"/>
          </a:xfrm>
        </p:grpSpPr>
        <p:sp>
          <p:nvSpPr>
            <p:cNvPr id="23585" name="Rectangle 35">
              <a:extLst>
                <a:ext uri="{FF2B5EF4-FFF2-40B4-BE49-F238E27FC236}">
                  <a16:creationId xmlns:a16="http://schemas.microsoft.com/office/drawing/2014/main" id="{4F5189AB-DC35-25D0-0DC9-63680C1F22BD}"/>
                </a:ext>
              </a:extLst>
            </p:cNvPr>
            <p:cNvSpPr>
              <a:spLocks noChangeArrowheads="1"/>
            </p:cNvSpPr>
            <p:nvPr/>
          </p:nvSpPr>
          <p:spPr bwMode="auto">
            <a:xfrm>
              <a:off x="3796" y="1262"/>
              <a:ext cx="896" cy="915"/>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1800">
                  <a:latin typeface="Times New Roman" panose="02020603050405020304" pitchFamily="18" charset="0"/>
                </a:rPr>
                <a:t>item_key</a:t>
              </a:r>
            </a:p>
            <a:p>
              <a:r>
                <a:rPr lang="en-US" altLang="en-US" sz="1800">
                  <a:latin typeface="Times New Roman" panose="02020603050405020304" pitchFamily="18" charset="0"/>
                </a:rPr>
                <a:t>item_name</a:t>
              </a:r>
            </a:p>
            <a:p>
              <a:r>
                <a:rPr lang="en-US" altLang="en-US" sz="1800">
                  <a:latin typeface="Times New Roman" panose="02020603050405020304" pitchFamily="18" charset="0"/>
                </a:rPr>
                <a:t>brand</a:t>
              </a:r>
            </a:p>
            <a:p>
              <a:r>
                <a:rPr lang="en-US" altLang="en-US" sz="1800">
                  <a:latin typeface="Times New Roman" panose="02020603050405020304" pitchFamily="18" charset="0"/>
                </a:rPr>
                <a:t>type</a:t>
              </a:r>
            </a:p>
            <a:p>
              <a:r>
                <a:rPr lang="en-US" altLang="en-US" sz="1800">
                  <a:latin typeface="Times New Roman" panose="02020603050405020304" pitchFamily="18" charset="0"/>
                </a:rPr>
                <a:t>supplier_type</a:t>
              </a:r>
            </a:p>
          </p:txBody>
        </p:sp>
        <p:sp>
          <p:nvSpPr>
            <p:cNvPr id="23586" name="Text Box 36">
              <a:extLst>
                <a:ext uri="{FF2B5EF4-FFF2-40B4-BE49-F238E27FC236}">
                  <a16:creationId xmlns:a16="http://schemas.microsoft.com/office/drawing/2014/main" id="{A4AAF5B4-CD4C-0F8A-E053-586C5CF912FB}"/>
                </a:ext>
              </a:extLst>
            </p:cNvPr>
            <p:cNvSpPr txBox="1">
              <a:spLocks noChangeArrowheads="1"/>
            </p:cNvSpPr>
            <p:nvPr/>
          </p:nvSpPr>
          <p:spPr bwMode="auto">
            <a:xfrm>
              <a:off x="3926" y="983"/>
              <a:ext cx="457" cy="289"/>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ctr"/>
              <a:r>
                <a:rPr lang="en-US" altLang="en-US" sz="2400">
                  <a:latin typeface="Times New Roman" panose="02020603050405020304" pitchFamily="18" charset="0"/>
                </a:rPr>
                <a:t>item</a:t>
              </a:r>
            </a:p>
          </p:txBody>
        </p:sp>
      </p:grpSp>
      <p:grpSp>
        <p:nvGrpSpPr>
          <p:cNvPr id="23582" name="Group 37">
            <a:extLst>
              <a:ext uri="{FF2B5EF4-FFF2-40B4-BE49-F238E27FC236}">
                <a16:creationId xmlns:a16="http://schemas.microsoft.com/office/drawing/2014/main" id="{05204000-AF70-F515-E589-C23000142120}"/>
              </a:ext>
            </a:extLst>
          </p:cNvPr>
          <p:cNvGrpSpPr>
            <a:grpSpLocks/>
          </p:cNvGrpSpPr>
          <p:nvPr/>
        </p:nvGrpSpPr>
        <p:grpSpPr bwMode="auto">
          <a:xfrm>
            <a:off x="838200" y="3886200"/>
            <a:ext cx="1509713" cy="1393825"/>
            <a:chOff x="3844" y="2426"/>
            <a:chExt cx="939" cy="864"/>
          </a:xfrm>
        </p:grpSpPr>
        <p:sp>
          <p:nvSpPr>
            <p:cNvPr id="23583" name="Rectangle 38">
              <a:extLst>
                <a:ext uri="{FF2B5EF4-FFF2-40B4-BE49-F238E27FC236}">
                  <a16:creationId xmlns:a16="http://schemas.microsoft.com/office/drawing/2014/main" id="{569D296A-B88F-78E4-842C-2576E427395C}"/>
                </a:ext>
              </a:extLst>
            </p:cNvPr>
            <p:cNvSpPr>
              <a:spLocks noChangeArrowheads="1"/>
            </p:cNvSpPr>
            <p:nvPr/>
          </p:nvSpPr>
          <p:spPr bwMode="auto">
            <a:xfrm>
              <a:off x="3896" y="2716"/>
              <a:ext cx="887" cy="574"/>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1800">
                  <a:latin typeface="Times New Roman" panose="02020603050405020304" pitchFamily="18" charset="0"/>
                </a:rPr>
                <a:t>branch_key</a:t>
              </a:r>
            </a:p>
            <a:p>
              <a:r>
                <a:rPr lang="en-US" altLang="en-US" sz="1800">
                  <a:latin typeface="Times New Roman" panose="02020603050405020304" pitchFamily="18" charset="0"/>
                </a:rPr>
                <a:t>branch_name</a:t>
              </a:r>
            </a:p>
            <a:p>
              <a:r>
                <a:rPr lang="en-US" altLang="en-US" sz="1800">
                  <a:latin typeface="Times New Roman" panose="02020603050405020304" pitchFamily="18" charset="0"/>
                </a:rPr>
                <a:t>branch_type</a:t>
              </a:r>
            </a:p>
          </p:txBody>
        </p:sp>
        <p:sp>
          <p:nvSpPr>
            <p:cNvPr id="23584" name="Text Box 39">
              <a:extLst>
                <a:ext uri="{FF2B5EF4-FFF2-40B4-BE49-F238E27FC236}">
                  <a16:creationId xmlns:a16="http://schemas.microsoft.com/office/drawing/2014/main" id="{AE7965D8-545B-3BC3-9230-8537CCE96C9C}"/>
                </a:ext>
              </a:extLst>
            </p:cNvPr>
            <p:cNvSpPr txBox="1">
              <a:spLocks noChangeArrowheads="1"/>
            </p:cNvSpPr>
            <p:nvPr/>
          </p:nvSpPr>
          <p:spPr bwMode="auto">
            <a:xfrm>
              <a:off x="3844" y="2426"/>
              <a:ext cx="637" cy="289"/>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ctr"/>
              <a:r>
                <a:rPr lang="en-US" altLang="en-US" sz="2400">
                  <a:latin typeface="Times New Roman" panose="02020603050405020304" pitchFamily="18" charset="0"/>
                </a:rPr>
                <a:t>branch</a:t>
              </a:r>
            </a:p>
          </p:txBody>
        </p:sp>
      </p:grpSp>
    </p:spTree>
  </p:cSld>
  <p:clrMapOvr>
    <a:masterClrMapping/>
  </p:clrMapOvr>
  <p:transition>
    <p:wipe dir="d"/>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Slide Number Placeholder 5">
            <a:extLst>
              <a:ext uri="{FF2B5EF4-FFF2-40B4-BE49-F238E27FC236}">
                <a16:creationId xmlns:a16="http://schemas.microsoft.com/office/drawing/2014/main" id="{99C5BF7E-F641-A77D-030C-847634B2BA3C}"/>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fld id="{49EF513C-5060-4140-8B2F-2F67A28D6472}" type="slidenum">
              <a:rPr lang="en-US" altLang="en-US" sz="1200"/>
              <a:pPr/>
              <a:t>2</a:t>
            </a:fld>
            <a:endParaRPr lang="en-US" altLang="en-US" sz="1200"/>
          </a:p>
        </p:txBody>
      </p:sp>
      <p:sp>
        <p:nvSpPr>
          <p:cNvPr id="6146" name="Rectangle 2">
            <a:extLst>
              <a:ext uri="{FF2B5EF4-FFF2-40B4-BE49-F238E27FC236}">
                <a16:creationId xmlns:a16="http://schemas.microsoft.com/office/drawing/2014/main" id="{58DE2589-2BC2-62C3-AC56-94E733A66C73}"/>
              </a:ext>
            </a:extLst>
          </p:cNvPr>
          <p:cNvSpPr>
            <a:spLocks noGrp="1" noChangeArrowheads="1"/>
          </p:cNvSpPr>
          <p:nvPr>
            <p:ph type="title"/>
          </p:nvPr>
        </p:nvSpPr>
        <p:spPr>
          <a:xfrm>
            <a:off x="1524000" y="304800"/>
            <a:ext cx="6781800" cy="1143000"/>
          </a:xfrm>
          <a:noFill/>
        </p:spPr>
        <p:txBody>
          <a:bodyPr lIns="92075" tIns="46038" rIns="92075" bIns="46038" anchor="ctr"/>
          <a:lstStyle/>
          <a:p>
            <a:pPr eaLnBrk="1" hangingPunct="1"/>
            <a:r>
              <a:rPr lang="en-US" altLang="en-US" dirty="0"/>
              <a:t>What is a Data Warehouse?</a:t>
            </a:r>
            <a:br>
              <a:rPr lang="en-US" altLang="en-US" dirty="0"/>
            </a:br>
            <a:r>
              <a:rPr lang="en-US" altLang="en-US" sz="3200" dirty="0"/>
              <a:t>Defined in many different ways</a:t>
            </a:r>
          </a:p>
        </p:txBody>
      </p:sp>
      <p:sp>
        <p:nvSpPr>
          <p:cNvPr id="6147" name="Rectangle 3">
            <a:extLst>
              <a:ext uri="{FF2B5EF4-FFF2-40B4-BE49-F238E27FC236}">
                <a16:creationId xmlns:a16="http://schemas.microsoft.com/office/drawing/2014/main" id="{8C811285-E748-92F7-0801-CCBE34913207}"/>
              </a:ext>
            </a:extLst>
          </p:cNvPr>
          <p:cNvSpPr>
            <a:spLocks noGrp="1" noChangeArrowheads="1"/>
          </p:cNvSpPr>
          <p:nvPr>
            <p:ph type="body" idx="1"/>
          </p:nvPr>
        </p:nvSpPr>
        <p:spPr>
          <a:xfrm>
            <a:off x="609600" y="1752600"/>
            <a:ext cx="8229600" cy="4800600"/>
          </a:xfrm>
          <a:noFill/>
        </p:spPr>
        <p:txBody>
          <a:bodyPr lIns="92075" tIns="46038" rIns="92075" bIns="46038"/>
          <a:lstStyle/>
          <a:p>
            <a:pPr eaLnBrk="1" hangingPunct="1">
              <a:lnSpc>
                <a:spcPct val="90000"/>
              </a:lnSpc>
            </a:pPr>
            <a:r>
              <a:rPr lang="en-US" altLang="en-US" sz="2400" dirty="0">
                <a:highlight>
                  <a:srgbClr val="00FF00"/>
                </a:highlight>
              </a:rPr>
              <a:t>A decision support database </a:t>
            </a:r>
            <a:r>
              <a:rPr lang="en-US" altLang="en-US" sz="2400" dirty="0"/>
              <a:t>that is maintained </a:t>
            </a:r>
            <a:r>
              <a:rPr lang="en-US" altLang="en-US" sz="2400" dirty="0">
                <a:solidFill>
                  <a:schemeClr val="hlink"/>
                </a:solidFill>
              </a:rPr>
              <a:t>separately </a:t>
            </a:r>
            <a:r>
              <a:rPr lang="en-US" altLang="en-US" sz="2400" dirty="0"/>
              <a:t>from the organization’s operational database</a:t>
            </a:r>
          </a:p>
          <a:p>
            <a:pPr marL="0" indent="0" eaLnBrk="1" hangingPunct="1">
              <a:lnSpc>
                <a:spcPct val="90000"/>
              </a:lnSpc>
              <a:buNone/>
            </a:pPr>
            <a:endParaRPr lang="en-US" altLang="en-US" sz="2400" dirty="0"/>
          </a:p>
          <a:p>
            <a:pPr eaLnBrk="1" hangingPunct="1">
              <a:lnSpc>
                <a:spcPct val="90000"/>
              </a:lnSpc>
            </a:pPr>
            <a:r>
              <a:rPr lang="en-US" altLang="en-US" sz="2400" dirty="0"/>
              <a:t>Support </a:t>
            </a:r>
            <a:r>
              <a:rPr lang="en-US" altLang="en-US" sz="2400" dirty="0">
                <a:solidFill>
                  <a:schemeClr val="hlink"/>
                </a:solidFill>
              </a:rPr>
              <a:t>information processing</a:t>
            </a:r>
            <a:r>
              <a:rPr lang="en-US" altLang="en-US" sz="2400" dirty="0"/>
              <a:t> by providing a solid platform of consolidated, historical data for analysis.</a:t>
            </a:r>
          </a:p>
          <a:p>
            <a:pPr marL="457200" lvl="1" indent="0" eaLnBrk="1" hangingPunct="1">
              <a:lnSpc>
                <a:spcPct val="90000"/>
              </a:lnSpc>
              <a:buNone/>
            </a:pPr>
            <a:endParaRPr lang="en-US" altLang="en-US" sz="2400" dirty="0"/>
          </a:p>
          <a:p>
            <a:pPr eaLnBrk="1" hangingPunct="1">
              <a:lnSpc>
                <a:spcPct val="90000"/>
              </a:lnSpc>
            </a:pPr>
            <a:r>
              <a:rPr lang="en-US" altLang="en-US" sz="2400" dirty="0">
                <a:solidFill>
                  <a:srgbClr val="157573"/>
                </a:solidFill>
              </a:rPr>
              <a:t>“A data warehouse is a</a:t>
            </a:r>
            <a:r>
              <a:rPr lang="en-US" altLang="en-US" sz="2400" dirty="0"/>
              <a:t> </a:t>
            </a:r>
            <a:r>
              <a:rPr lang="en-US" altLang="en-US" sz="2400" u="sng" dirty="0">
                <a:solidFill>
                  <a:schemeClr val="hlink"/>
                </a:solidFill>
              </a:rPr>
              <a:t>subject-oriented</a:t>
            </a:r>
            <a:r>
              <a:rPr lang="en-US" altLang="en-US" sz="2400" dirty="0"/>
              <a:t>,</a:t>
            </a:r>
            <a:r>
              <a:rPr lang="en-US" altLang="en-US" sz="2400" u="sng" dirty="0">
                <a:solidFill>
                  <a:schemeClr val="hlink"/>
                </a:solidFill>
              </a:rPr>
              <a:t> integrated</a:t>
            </a:r>
            <a:r>
              <a:rPr lang="en-US" altLang="en-US" sz="2400" dirty="0"/>
              <a:t>, </a:t>
            </a:r>
            <a:r>
              <a:rPr lang="en-US" altLang="en-US" sz="2400" u="sng" dirty="0">
                <a:solidFill>
                  <a:schemeClr val="hlink"/>
                </a:solidFill>
              </a:rPr>
              <a:t>time-variant</a:t>
            </a:r>
            <a:r>
              <a:rPr lang="en-US" altLang="en-US" sz="2400" dirty="0"/>
              <a:t>, </a:t>
            </a:r>
            <a:r>
              <a:rPr lang="en-US" altLang="en-US" sz="2400" dirty="0">
                <a:solidFill>
                  <a:srgbClr val="157573"/>
                </a:solidFill>
              </a:rPr>
              <a:t>and </a:t>
            </a:r>
            <a:r>
              <a:rPr lang="en-US" altLang="en-US" sz="2400" u="sng" dirty="0">
                <a:solidFill>
                  <a:schemeClr val="hlink"/>
                </a:solidFill>
              </a:rPr>
              <a:t>nonvolatile</a:t>
            </a:r>
            <a:r>
              <a:rPr lang="en-US" altLang="en-US" sz="2400" dirty="0"/>
              <a:t> </a:t>
            </a:r>
            <a:r>
              <a:rPr lang="en-US" altLang="en-US" sz="2400" dirty="0">
                <a:solidFill>
                  <a:srgbClr val="157573"/>
                </a:solidFill>
              </a:rPr>
              <a:t>collection of data in support of management’s decision-making process.”—W. H. </a:t>
            </a:r>
            <a:r>
              <a:rPr lang="en-US" altLang="en-US" sz="2400" dirty="0" err="1">
                <a:solidFill>
                  <a:srgbClr val="157573"/>
                </a:solidFill>
              </a:rPr>
              <a:t>Inmon</a:t>
            </a:r>
            <a:endParaRPr lang="en-US" altLang="en-US" sz="2400" dirty="0">
              <a:solidFill>
                <a:srgbClr val="157573"/>
              </a:solidFill>
            </a:endParaRPr>
          </a:p>
        </p:txBody>
      </p:sp>
    </p:spTree>
  </p:cSld>
  <p:clrMapOvr>
    <a:masterClrMapping/>
  </p:clrMapOvr>
  <p:transition>
    <p:wipe dir="d"/>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Slide Number Placeholder 5">
            <a:extLst>
              <a:ext uri="{FF2B5EF4-FFF2-40B4-BE49-F238E27FC236}">
                <a16:creationId xmlns:a16="http://schemas.microsoft.com/office/drawing/2014/main" id="{CAFA56B9-0E6D-A142-2E17-CF176D8188A2}"/>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fld id="{827EE451-58DE-FA4E-BFEE-39A539F08D6E}" type="slidenum">
              <a:rPr lang="en-US" altLang="en-US" sz="1200"/>
              <a:pPr/>
              <a:t>20</a:t>
            </a:fld>
            <a:endParaRPr lang="en-US" altLang="en-US" sz="1200"/>
          </a:p>
        </p:txBody>
      </p:sp>
      <p:sp>
        <p:nvSpPr>
          <p:cNvPr id="24578" name="Rectangle 2050">
            <a:extLst>
              <a:ext uri="{FF2B5EF4-FFF2-40B4-BE49-F238E27FC236}">
                <a16:creationId xmlns:a16="http://schemas.microsoft.com/office/drawing/2014/main" id="{86D38CA9-6339-F226-8FF4-3B2D0ED64B66}"/>
              </a:ext>
            </a:extLst>
          </p:cNvPr>
          <p:cNvSpPr>
            <a:spLocks noGrp="1" noChangeArrowheads="1"/>
          </p:cNvSpPr>
          <p:nvPr>
            <p:ph type="title"/>
          </p:nvPr>
        </p:nvSpPr>
        <p:spPr>
          <a:xfrm>
            <a:off x="1249363" y="782638"/>
            <a:ext cx="7226300" cy="442912"/>
          </a:xfrm>
        </p:spPr>
        <p:txBody>
          <a:bodyPr/>
          <a:lstStyle/>
          <a:p>
            <a:pPr eaLnBrk="1" hangingPunct="1"/>
            <a:r>
              <a:rPr lang="en-US" altLang="en-US"/>
              <a:t>Example of Snowflake Schema</a:t>
            </a:r>
          </a:p>
        </p:txBody>
      </p:sp>
      <p:sp>
        <p:nvSpPr>
          <p:cNvPr id="24579" name="Rectangle 2052">
            <a:extLst>
              <a:ext uri="{FF2B5EF4-FFF2-40B4-BE49-F238E27FC236}">
                <a16:creationId xmlns:a16="http://schemas.microsoft.com/office/drawing/2014/main" id="{06E01FEF-8DF2-C617-A4C1-A4B6AD9CA563}"/>
              </a:ext>
            </a:extLst>
          </p:cNvPr>
          <p:cNvSpPr>
            <a:spLocks noChangeArrowheads="1"/>
          </p:cNvSpPr>
          <p:nvPr/>
        </p:nvSpPr>
        <p:spPr bwMode="auto">
          <a:xfrm>
            <a:off x="3317875" y="3105150"/>
            <a:ext cx="2065338" cy="452438"/>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grpSp>
        <p:nvGrpSpPr>
          <p:cNvPr id="24580" name="Group 2053">
            <a:extLst>
              <a:ext uri="{FF2B5EF4-FFF2-40B4-BE49-F238E27FC236}">
                <a16:creationId xmlns:a16="http://schemas.microsoft.com/office/drawing/2014/main" id="{2AF5BD04-D815-3F2F-F6D5-062F60E9F730}"/>
              </a:ext>
            </a:extLst>
          </p:cNvPr>
          <p:cNvGrpSpPr>
            <a:grpSpLocks/>
          </p:cNvGrpSpPr>
          <p:nvPr/>
        </p:nvGrpSpPr>
        <p:grpSpPr bwMode="auto">
          <a:xfrm>
            <a:off x="304800" y="1295400"/>
            <a:ext cx="1819275" cy="2163763"/>
            <a:chOff x="277" y="1164"/>
            <a:chExt cx="1133" cy="1341"/>
          </a:xfrm>
        </p:grpSpPr>
        <p:sp>
          <p:nvSpPr>
            <p:cNvPr id="24620" name="Rectangle 2054">
              <a:extLst>
                <a:ext uri="{FF2B5EF4-FFF2-40B4-BE49-F238E27FC236}">
                  <a16:creationId xmlns:a16="http://schemas.microsoft.com/office/drawing/2014/main" id="{C4542291-DA31-ED73-F51F-DDB46B5D62C1}"/>
                </a:ext>
              </a:extLst>
            </p:cNvPr>
            <p:cNvSpPr>
              <a:spLocks noChangeArrowheads="1"/>
            </p:cNvSpPr>
            <p:nvPr/>
          </p:nvSpPr>
          <p:spPr bwMode="auto">
            <a:xfrm>
              <a:off x="277" y="1421"/>
              <a:ext cx="1133" cy="1084"/>
            </a:xfrm>
            <a:prstGeom prst="rect">
              <a:avLst/>
            </a:prstGeom>
            <a:solidFill>
              <a:srgbClr val="00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1800">
                  <a:latin typeface="Times New Roman" panose="02020603050405020304" pitchFamily="18" charset="0"/>
                </a:rPr>
                <a:t>time_key</a:t>
              </a:r>
            </a:p>
            <a:p>
              <a:r>
                <a:rPr lang="en-US" altLang="en-US" sz="1800">
                  <a:latin typeface="Times New Roman" panose="02020603050405020304" pitchFamily="18" charset="0"/>
                </a:rPr>
                <a:t>day</a:t>
              </a:r>
            </a:p>
            <a:p>
              <a:r>
                <a:rPr lang="en-US" altLang="en-US" sz="1800">
                  <a:latin typeface="Times New Roman" panose="02020603050405020304" pitchFamily="18" charset="0"/>
                </a:rPr>
                <a:t>day_of_the_week</a:t>
              </a:r>
            </a:p>
            <a:p>
              <a:r>
                <a:rPr lang="en-US" altLang="en-US" sz="1800">
                  <a:latin typeface="Times New Roman" panose="02020603050405020304" pitchFamily="18" charset="0"/>
                </a:rPr>
                <a:t>month</a:t>
              </a:r>
            </a:p>
            <a:p>
              <a:r>
                <a:rPr lang="en-US" altLang="en-US" sz="1800">
                  <a:latin typeface="Times New Roman" panose="02020603050405020304" pitchFamily="18" charset="0"/>
                </a:rPr>
                <a:t>quarter</a:t>
              </a:r>
            </a:p>
            <a:p>
              <a:r>
                <a:rPr lang="en-US" altLang="en-US" sz="1800">
                  <a:latin typeface="Times New Roman" panose="02020603050405020304" pitchFamily="18" charset="0"/>
                </a:rPr>
                <a:t>year</a:t>
              </a:r>
            </a:p>
          </p:txBody>
        </p:sp>
        <p:sp>
          <p:nvSpPr>
            <p:cNvPr id="24621" name="Rectangle 2055">
              <a:extLst>
                <a:ext uri="{FF2B5EF4-FFF2-40B4-BE49-F238E27FC236}">
                  <a16:creationId xmlns:a16="http://schemas.microsoft.com/office/drawing/2014/main" id="{07ED87DC-DFD1-7CD1-1CFF-83271A552C60}"/>
                </a:ext>
              </a:extLst>
            </p:cNvPr>
            <p:cNvSpPr>
              <a:spLocks noChangeArrowheads="1"/>
            </p:cNvSpPr>
            <p:nvPr/>
          </p:nvSpPr>
          <p:spPr bwMode="auto">
            <a:xfrm>
              <a:off x="277" y="1164"/>
              <a:ext cx="401" cy="252"/>
            </a:xfrm>
            <a:prstGeom prst="rect">
              <a:avLst/>
            </a:prstGeom>
            <a:solidFill>
              <a:srgbClr val="00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2000">
                  <a:latin typeface="Times New Roman" panose="02020603050405020304" pitchFamily="18" charset="0"/>
                </a:rPr>
                <a:t>time</a:t>
              </a:r>
            </a:p>
          </p:txBody>
        </p:sp>
      </p:grpSp>
      <p:grpSp>
        <p:nvGrpSpPr>
          <p:cNvPr id="24581" name="Group 2056">
            <a:extLst>
              <a:ext uri="{FF2B5EF4-FFF2-40B4-BE49-F238E27FC236}">
                <a16:creationId xmlns:a16="http://schemas.microsoft.com/office/drawing/2014/main" id="{CC3276E7-E7A6-B27D-003F-2F16DF6CB734}"/>
              </a:ext>
            </a:extLst>
          </p:cNvPr>
          <p:cNvGrpSpPr>
            <a:grpSpLocks/>
          </p:cNvGrpSpPr>
          <p:nvPr/>
        </p:nvGrpSpPr>
        <p:grpSpPr bwMode="auto">
          <a:xfrm>
            <a:off x="5867400" y="3810000"/>
            <a:ext cx="1374775" cy="1331913"/>
            <a:chOff x="684" y="2196"/>
            <a:chExt cx="1298" cy="834"/>
          </a:xfrm>
        </p:grpSpPr>
        <p:sp>
          <p:nvSpPr>
            <p:cNvPr id="24618" name="Rectangle 2057">
              <a:extLst>
                <a:ext uri="{FF2B5EF4-FFF2-40B4-BE49-F238E27FC236}">
                  <a16:creationId xmlns:a16="http://schemas.microsoft.com/office/drawing/2014/main" id="{925E23E4-7F44-1C81-A709-06694C35297A}"/>
                </a:ext>
              </a:extLst>
            </p:cNvPr>
            <p:cNvSpPr>
              <a:spLocks noChangeArrowheads="1"/>
            </p:cNvSpPr>
            <p:nvPr/>
          </p:nvSpPr>
          <p:spPr bwMode="auto">
            <a:xfrm>
              <a:off x="684" y="2450"/>
              <a:ext cx="1298" cy="58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1800">
                  <a:latin typeface="Times New Roman" panose="02020603050405020304" pitchFamily="18" charset="0"/>
                </a:rPr>
                <a:t>location_key</a:t>
              </a:r>
            </a:p>
            <a:p>
              <a:r>
                <a:rPr lang="en-US" altLang="en-US" sz="1800">
                  <a:latin typeface="Times New Roman" panose="02020603050405020304" pitchFamily="18" charset="0"/>
                </a:rPr>
                <a:t>street</a:t>
              </a:r>
            </a:p>
            <a:p>
              <a:r>
                <a:rPr lang="en-US" altLang="en-US" sz="1800">
                  <a:latin typeface="Times New Roman" panose="02020603050405020304" pitchFamily="18" charset="0"/>
                </a:rPr>
                <a:t>city_key</a:t>
              </a:r>
            </a:p>
          </p:txBody>
        </p:sp>
        <p:sp>
          <p:nvSpPr>
            <p:cNvPr id="24619" name="Rectangle 2058">
              <a:extLst>
                <a:ext uri="{FF2B5EF4-FFF2-40B4-BE49-F238E27FC236}">
                  <a16:creationId xmlns:a16="http://schemas.microsoft.com/office/drawing/2014/main" id="{0405A759-F195-EB65-4217-7612AB639531}"/>
                </a:ext>
              </a:extLst>
            </p:cNvPr>
            <p:cNvSpPr>
              <a:spLocks noChangeArrowheads="1"/>
            </p:cNvSpPr>
            <p:nvPr/>
          </p:nvSpPr>
          <p:spPr bwMode="auto">
            <a:xfrm>
              <a:off x="684" y="2196"/>
              <a:ext cx="953" cy="254"/>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2000">
                  <a:latin typeface="Times New Roman" panose="02020603050405020304" pitchFamily="18" charset="0"/>
                </a:rPr>
                <a:t>location</a:t>
              </a:r>
            </a:p>
          </p:txBody>
        </p:sp>
      </p:grpSp>
      <p:sp>
        <p:nvSpPr>
          <p:cNvPr id="24582" name="Rectangle 2059">
            <a:extLst>
              <a:ext uri="{FF2B5EF4-FFF2-40B4-BE49-F238E27FC236}">
                <a16:creationId xmlns:a16="http://schemas.microsoft.com/office/drawing/2014/main" id="{105F6D12-ECEA-C8C4-41AC-83760AF10BAD}"/>
              </a:ext>
            </a:extLst>
          </p:cNvPr>
          <p:cNvSpPr>
            <a:spLocks noChangeArrowheads="1"/>
          </p:cNvSpPr>
          <p:nvPr/>
        </p:nvSpPr>
        <p:spPr bwMode="auto">
          <a:xfrm>
            <a:off x="3275013" y="2152650"/>
            <a:ext cx="18605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2000">
                <a:latin typeface="Times New Roman" panose="02020603050405020304" pitchFamily="18" charset="0"/>
              </a:rPr>
              <a:t>Sales Fact Table</a:t>
            </a:r>
          </a:p>
        </p:txBody>
      </p:sp>
      <p:sp>
        <p:nvSpPr>
          <p:cNvPr id="24583" name="Rectangle 2060">
            <a:extLst>
              <a:ext uri="{FF2B5EF4-FFF2-40B4-BE49-F238E27FC236}">
                <a16:creationId xmlns:a16="http://schemas.microsoft.com/office/drawing/2014/main" id="{B4FD9623-418E-3BB6-2FDD-B96C50CF7E8C}"/>
              </a:ext>
            </a:extLst>
          </p:cNvPr>
          <p:cNvSpPr>
            <a:spLocks noChangeArrowheads="1"/>
          </p:cNvSpPr>
          <p:nvPr/>
        </p:nvSpPr>
        <p:spPr bwMode="auto">
          <a:xfrm>
            <a:off x="3317875" y="2640013"/>
            <a:ext cx="2065338" cy="452437"/>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24584" name="Rectangle 2061">
            <a:extLst>
              <a:ext uri="{FF2B5EF4-FFF2-40B4-BE49-F238E27FC236}">
                <a16:creationId xmlns:a16="http://schemas.microsoft.com/office/drawing/2014/main" id="{C372417D-80DA-5867-C91C-618ADDC19A86}"/>
              </a:ext>
            </a:extLst>
          </p:cNvPr>
          <p:cNvSpPr>
            <a:spLocks noChangeArrowheads="1"/>
          </p:cNvSpPr>
          <p:nvPr/>
        </p:nvSpPr>
        <p:spPr bwMode="auto">
          <a:xfrm>
            <a:off x="3351213" y="2686050"/>
            <a:ext cx="2057400" cy="396875"/>
          </a:xfrm>
          <a:prstGeom prst="rect">
            <a:avLst/>
          </a:prstGeom>
          <a:solidFill>
            <a:srgbClr val="00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ctr"/>
            <a:r>
              <a:rPr lang="en-US" altLang="en-US" sz="2000">
                <a:latin typeface="Times New Roman" panose="02020603050405020304" pitchFamily="18" charset="0"/>
              </a:rPr>
              <a:t>           time_key</a:t>
            </a:r>
          </a:p>
        </p:txBody>
      </p:sp>
      <p:sp>
        <p:nvSpPr>
          <p:cNvPr id="24585" name="Rectangle 2062">
            <a:extLst>
              <a:ext uri="{FF2B5EF4-FFF2-40B4-BE49-F238E27FC236}">
                <a16:creationId xmlns:a16="http://schemas.microsoft.com/office/drawing/2014/main" id="{BD6938CC-F7B4-72FC-CF79-FC0054E75F9C}"/>
              </a:ext>
            </a:extLst>
          </p:cNvPr>
          <p:cNvSpPr>
            <a:spLocks noChangeArrowheads="1"/>
          </p:cNvSpPr>
          <p:nvPr/>
        </p:nvSpPr>
        <p:spPr bwMode="auto">
          <a:xfrm>
            <a:off x="3352800" y="3135313"/>
            <a:ext cx="2016125" cy="39687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2000">
                <a:latin typeface="Times New Roman" panose="02020603050405020304" pitchFamily="18" charset="0"/>
              </a:rPr>
              <a:t>              item_key</a:t>
            </a:r>
          </a:p>
        </p:txBody>
      </p:sp>
      <p:sp>
        <p:nvSpPr>
          <p:cNvPr id="24586" name="Rectangle 2063">
            <a:extLst>
              <a:ext uri="{FF2B5EF4-FFF2-40B4-BE49-F238E27FC236}">
                <a16:creationId xmlns:a16="http://schemas.microsoft.com/office/drawing/2014/main" id="{99E6729B-5D08-7900-7685-DBAEA14A2723}"/>
              </a:ext>
            </a:extLst>
          </p:cNvPr>
          <p:cNvSpPr>
            <a:spLocks noChangeArrowheads="1"/>
          </p:cNvSpPr>
          <p:nvPr/>
        </p:nvSpPr>
        <p:spPr bwMode="auto">
          <a:xfrm>
            <a:off x="3317875" y="3570288"/>
            <a:ext cx="2065338" cy="45085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24587" name="Rectangle 2064">
            <a:extLst>
              <a:ext uri="{FF2B5EF4-FFF2-40B4-BE49-F238E27FC236}">
                <a16:creationId xmlns:a16="http://schemas.microsoft.com/office/drawing/2014/main" id="{A82F154F-4872-5415-6197-091202002D98}"/>
              </a:ext>
            </a:extLst>
          </p:cNvPr>
          <p:cNvSpPr>
            <a:spLocks noChangeArrowheads="1"/>
          </p:cNvSpPr>
          <p:nvPr/>
        </p:nvSpPr>
        <p:spPr bwMode="auto">
          <a:xfrm>
            <a:off x="3352800" y="3581400"/>
            <a:ext cx="2066925" cy="396875"/>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2000">
                <a:latin typeface="Times New Roman" panose="02020603050405020304" pitchFamily="18" charset="0"/>
              </a:rPr>
              <a:t>           branch_key</a:t>
            </a:r>
          </a:p>
        </p:txBody>
      </p:sp>
      <p:sp>
        <p:nvSpPr>
          <p:cNvPr id="24588" name="Rectangle 2065">
            <a:extLst>
              <a:ext uri="{FF2B5EF4-FFF2-40B4-BE49-F238E27FC236}">
                <a16:creationId xmlns:a16="http://schemas.microsoft.com/office/drawing/2014/main" id="{17D51B07-1508-B992-C640-D10F23D0196A}"/>
              </a:ext>
            </a:extLst>
          </p:cNvPr>
          <p:cNvSpPr>
            <a:spLocks noChangeArrowheads="1"/>
          </p:cNvSpPr>
          <p:nvPr/>
        </p:nvSpPr>
        <p:spPr bwMode="auto">
          <a:xfrm>
            <a:off x="3317875" y="4033838"/>
            <a:ext cx="2065338" cy="452437"/>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24589" name="Rectangle 2066">
            <a:extLst>
              <a:ext uri="{FF2B5EF4-FFF2-40B4-BE49-F238E27FC236}">
                <a16:creationId xmlns:a16="http://schemas.microsoft.com/office/drawing/2014/main" id="{844EDC2C-2554-A5D5-4463-492EB5F7F72E}"/>
              </a:ext>
            </a:extLst>
          </p:cNvPr>
          <p:cNvSpPr>
            <a:spLocks noChangeArrowheads="1"/>
          </p:cNvSpPr>
          <p:nvPr/>
        </p:nvSpPr>
        <p:spPr bwMode="auto">
          <a:xfrm>
            <a:off x="3351213" y="4057650"/>
            <a:ext cx="2065337" cy="396875"/>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2000">
                <a:latin typeface="Times New Roman" panose="02020603050405020304" pitchFamily="18" charset="0"/>
              </a:rPr>
              <a:t>         location_key</a:t>
            </a:r>
          </a:p>
        </p:txBody>
      </p:sp>
      <p:sp>
        <p:nvSpPr>
          <p:cNvPr id="24590" name="Rectangle 2067">
            <a:extLst>
              <a:ext uri="{FF2B5EF4-FFF2-40B4-BE49-F238E27FC236}">
                <a16:creationId xmlns:a16="http://schemas.microsoft.com/office/drawing/2014/main" id="{E5767849-53B4-90C8-452A-B7065EF7BD78}"/>
              </a:ext>
            </a:extLst>
          </p:cNvPr>
          <p:cNvSpPr>
            <a:spLocks noChangeArrowheads="1"/>
          </p:cNvSpPr>
          <p:nvPr/>
        </p:nvSpPr>
        <p:spPr bwMode="auto">
          <a:xfrm>
            <a:off x="3317875" y="4498975"/>
            <a:ext cx="2065338" cy="452438"/>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rgbClr val="008484"/>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24591" name="Rectangle 2068">
            <a:extLst>
              <a:ext uri="{FF2B5EF4-FFF2-40B4-BE49-F238E27FC236}">
                <a16:creationId xmlns:a16="http://schemas.microsoft.com/office/drawing/2014/main" id="{ED95DDD6-500F-23B1-8586-89614E3E5587}"/>
              </a:ext>
            </a:extLst>
          </p:cNvPr>
          <p:cNvSpPr>
            <a:spLocks noChangeArrowheads="1"/>
          </p:cNvSpPr>
          <p:nvPr/>
        </p:nvSpPr>
        <p:spPr bwMode="auto">
          <a:xfrm>
            <a:off x="3352800" y="4549775"/>
            <a:ext cx="1987550" cy="396875"/>
          </a:xfrm>
          <a:prstGeom prst="rect">
            <a:avLst/>
          </a:prstGeom>
          <a:solidFill>
            <a:srgbClr val="FF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2000">
                <a:latin typeface="Times New Roman" panose="02020603050405020304" pitchFamily="18" charset="0"/>
              </a:rPr>
              <a:t>            units_sold</a:t>
            </a:r>
          </a:p>
        </p:txBody>
      </p:sp>
      <p:sp>
        <p:nvSpPr>
          <p:cNvPr id="24592" name="Rectangle 2069">
            <a:extLst>
              <a:ext uri="{FF2B5EF4-FFF2-40B4-BE49-F238E27FC236}">
                <a16:creationId xmlns:a16="http://schemas.microsoft.com/office/drawing/2014/main" id="{08455154-628D-8B71-A0AF-F69A23010C5A}"/>
              </a:ext>
            </a:extLst>
          </p:cNvPr>
          <p:cNvSpPr>
            <a:spLocks noChangeArrowheads="1"/>
          </p:cNvSpPr>
          <p:nvPr/>
        </p:nvSpPr>
        <p:spPr bwMode="auto">
          <a:xfrm>
            <a:off x="3317875" y="4964113"/>
            <a:ext cx="2065338" cy="45085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rgbClr val="008484"/>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24593" name="Rectangle 2070">
            <a:extLst>
              <a:ext uri="{FF2B5EF4-FFF2-40B4-BE49-F238E27FC236}">
                <a16:creationId xmlns:a16="http://schemas.microsoft.com/office/drawing/2014/main" id="{8E4E087E-6720-843B-C251-ED676E674333}"/>
              </a:ext>
            </a:extLst>
          </p:cNvPr>
          <p:cNvSpPr>
            <a:spLocks noChangeArrowheads="1"/>
          </p:cNvSpPr>
          <p:nvPr/>
        </p:nvSpPr>
        <p:spPr bwMode="auto">
          <a:xfrm>
            <a:off x="3352800" y="4994275"/>
            <a:ext cx="1993900" cy="396875"/>
          </a:xfrm>
          <a:prstGeom prst="rect">
            <a:avLst/>
          </a:prstGeom>
          <a:solidFill>
            <a:srgbClr val="FF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2000">
                <a:latin typeface="Times New Roman" panose="02020603050405020304" pitchFamily="18" charset="0"/>
              </a:rPr>
              <a:t>         dollars_sold</a:t>
            </a:r>
          </a:p>
        </p:txBody>
      </p:sp>
      <p:sp>
        <p:nvSpPr>
          <p:cNvPr id="24594" name="Rectangle 2071">
            <a:extLst>
              <a:ext uri="{FF2B5EF4-FFF2-40B4-BE49-F238E27FC236}">
                <a16:creationId xmlns:a16="http://schemas.microsoft.com/office/drawing/2014/main" id="{79A2E557-24A5-5422-63A7-3E80EAF2B830}"/>
              </a:ext>
            </a:extLst>
          </p:cNvPr>
          <p:cNvSpPr>
            <a:spLocks noChangeArrowheads="1"/>
          </p:cNvSpPr>
          <p:nvPr/>
        </p:nvSpPr>
        <p:spPr bwMode="auto">
          <a:xfrm>
            <a:off x="3317875" y="5429250"/>
            <a:ext cx="2065338" cy="45085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rgbClr val="008484"/>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24595" name="Rectangle 2072">
            <a:extLst>
              <a:ext uri="{FF2B5EF4-FFF2-40B4-BE49-F238E27FC236}">
                <a16:creationId xmlns:a16="http://schemas.microsoft.com/office/drawing/2014/main" id="{6FBD311D-B809-9209-C91B-FC47729CFF9A}"/>
              </a:ext>
            </a:extLst>
          </p:cNvPr>
          <p:cNvSpPr>
            <a:spLocks noChangeArrowheads="1"/>
          </p:cNvSpPr>
          <p:nvPr/>
        </p:nvSpPr>
        <p:spPr bwMode="auto">
          <a:xfrm>
            <a:off x="3333750" y="5440363"/>
            <a:ext cx="1995488" cy="396875"/>
          </a:xfrm>
          <a:prstGeom prst="rect">
            <a:avLst/>
          </a:prstGeom>
          <a:solidFill>
            <a:srgbClr val="FF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2000">
                <a:latin typeface="Times New Roman" panose="02020603050405020304" pitchFamily="18" charset="0"/>
              </a:rPr>
              <a:t>             avg_sales</a:t>
            </a:r>
          </a:p>
        </p:txBody>
      </p:sp>
      <p:sp>
        <p:nvSpPr>
          <p:cNvPr id="24596" name="Rectangle 2073">
            <a:extLst>
              <a:ext uri="{FF2B5EF4-FFF2-40B4-BE49-F238E27FC236}">
                <a16:creationId xmlns:a16="http://schemas.microsoft.com/office/drawing/2014/main" id="{30BB8916-2F0E-3CD7-C8EE-6CB846B0FB4E}"/>
              </a:ext>
            </a:extLst>
          </p:cNvPr>
          <p:cNvSpPr>
            <a:spLocks noChangeArrowheads="1"/>
          </p:cNvSpPr>
          <p:nvPr/>
        </p:nvSpPr>
        <p:spPr bwMode="auto">
          <a:xfrm>
            <a:off x="1676400" y="5867400"/>
            <a:ext cx="1219200" cy="406400"/>
          </a:xfrm>
          <a:prstGeom prst="rect">
            <a:avLst/>
          </a:prstGeom>
          <a:solidFill>
            <a:srgbClr val="FF99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spcBef>
                <a:spcPct val="50000"/>
              </a:spcBef>
            </a:pPr>
            <a:r>
              <a:rPr lang="en-US" altLang="en-US" sz="2000">
                <a:latin typeface="Times New Roman" panose="02020603050405020304" pitchFamily="18" charset="0"/>
              </a:rPr>
              <a:t>Measures</a:t>
            </a:r>
          </a:p>
        </p:txBody>
      </p:sp>
      <p:sp>
        <p:nvSpPr>
          <p:cNvPr id="24597" name="Line 2074">
            <a:extLst>
              <a:ext uri="{FF2B5EF4-FFF2-40B4-BE49-F238E27FC236}">
                <a16:creationId xmlns:a16="http://schemas.microsoft.com/office/drawing/2014/main" id="{61C70F51-EDED-D351-D166-80E34AB23345}"/>
              </a:ext>
            </a:extLst>
          </p:cNvPr>
          <p:cNvSpPr>
            <a:spLocks noChangeShapeType="1"/>
          </p:cNvSpPr>
          <p:nvPr/>
        </p:nvSpPr>
        <p:spPr bwMode="auto">
          <a:xfrm flipV="1">
            <a:off x="2590800" y="4724400"/>
            <a:ext cx="769938" cy="11430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598" name="Line 2075">
            <a:extLst>
              <a:ext uri="{FF2B5EF4-FFF2-40B4-BE49-F238E27FC236}">
                <a16:creationId xmlns:a16="http://schemas.microsoft.com/office/drawing/2014/main" id="{7F1DBD60-36EC-2E56-B4AE-BF58FBDBC1F7}"/>
              </a:ext>
            </a:extLst>
          </p:cNvPr>
          <p:cNvSpPr>
            <a:spLocks noChangeShapeType="1"/>
          </p:cNvSpPr>
          <p:nvPr/>
        </p:nvSpPr>
        <p:spPr bwMode="auto">
          <a:xfrm flipV="1">
            <a:off x="2571750" y="5267325"/>
            <a:ext cx="788988" cy="561975"/>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599" name="Line 2076">
            <a:extLst>
              <a:ext uri="{FF2B5EF4-FFF2-40B4-BE49-F238E27FC236}">
                <a16:creationId xmlns:a16="http://schemas.microsoft.com/office/drawing/2014/main" id="{A3485B41-53A9-7560-195C-0D89A00F42D4}"/>
              </a:ext>
            </a:extLst>
          </p:cNvPr>
          <p:cNvSpPr>
            <a:spLocks noChangeShapeType="1"/>
          </p:cNvSpPr>
          <p:nvPr/>
        </p:nvSpPr>
        <p:spPr bwMode="auto">
          <a:xfrm flipV="1">
            <a:off x="2571750" y="5635625"/>
            <a:ext cx="904875" cy="193675"/>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600" name="Line 2077">
            <a:extLst>
              <a:ext uri="{FF2B5EF4-FFF2-40B4-BE49-F238E27FC236}">
                <a16:creationId xmlns:a16="http://schemas.microsoft.com/office/drawing/2014/main" id="{8CA796F4-D697-1AE0-8C76-F5C058F9498A}"/>
              </a:ext>
            </a:extLst>
          </p:cNvPr>
          <p:cNvSpPr>
            <a:spLocks noChangeShapeType="1"/>
          </p:cNvSpPr>
          <p:nvPr/>
        </p:nvSpPr>
        <p:spPr bwMode="auto">
          <a:xfrm flipH="1">
            <a:off x="2133600" y="3886200"/>
            <a:ext cx="1193800" cy="735013"/>
          </a:xfrm>
          <a:prstGeom prst="line">
            <a:avLst/>
          </a:prstGeom>
          <a:noFill/>
          <a:ln w="50800">
            <a:solidFill>
              <a:schemeClr val="tx1"/>
            </a:solidFill>
            <a:prstDash val="sysDot"/>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601" name="Line 2078">
            <a:extLst>
              <a:ext uri="{FF2B5EF4-FFF2-40B4-BE49-F238E27FC236}">
                <a16:creationId xmlns:a16="http://schemas.microsoft.com/office/drawing/2014/main" id="{18BABAB2-A25A-110B-2970-BF9B2D840A2F}"/>
              </a:ext>
            </a:extLst>
          </p:cNvPr>
          <p:cNvSpPr>
            <a:spLocks noChangeShapeType="1"/>
          </p:cNvSpPr>
          <p:nvPr/>
        </p:nvSpPr>
        <p:spPr bwMode="auto">
          <a:xfrm flipH="1" flipV="1">
            <a:off x="2133600" y="2514600"/>
            <a:ext cx="1446213" cy="485775"/>
          </a:xfrm>
          <a:prstGeom prst="line">
            <a:avLst/>
          </a:prstGeom>
          <a:noFill/>
          <a:ln w="50800">
            <a:solidFill>
              <a:schemeClr val="tx1"/>
            </a:solidFill>
            <a:prstDash val="sysDot"/>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602" name="Line 2079">
            <a:extLst>
              <a:ext uri="{FF2B5EF4-FFF2-40B4-BE49-F238E27FC236}">
                <a16:creationId xmlns:a16="http://schemas.microsoft.com/office/drawing/2014/main" id="{1B0E587F-CA55-0510-61C2-8B7B497F62C5}"/>
              </a:ext>
            </a:extLst>
          </p:cNvPr>
          <p:cNvSpPr>
            <a:spLocks noChangeShapeType="1"/>
          </p:cNvSpPr>
          <p:nvPr/>
        </p:nvSpPr>
        <p:spPr bwMode="auto">
          <a:xfrm>
            <a:off x="5410200" y="4267200"/>
            <a:ext cx="457200" cy="533400"/>
          </a:xfrm>
          <a:prstGeom prst="line">
            <a:avLst/>
          </a:prstGeom>
          <a:noFill/>
          <a:ln w="50800">
            <a:solidFill>
              <a:schemeClr val="tx1"/>
            </a:solidFill>
            <a:prstDash val="sysDot"/>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603" name="Line 2080">
            <a:extLst>
              <a:ext uri="{FF2B5EF4-FFF2-40B4-BE49-F238E27FC236}">
                <a16:creationId xmlns:a16="http://schemas.microsoft.com/office/drawing/2014/main" id="{15F6A937-3345-BD1D-6AA1-82E327424379}"/>
              </a:ext>
            </a:extLst>
          </p:cNvPr>
          <p:cNvSpPr>
            <a:spLocks noChangeShapeType="1"/>
          </p:cNvSpPr>
          <p:nvPr/>
        </p:nvSpPr>
        <p:spPr bwMode="auto">
          <a:xfrm flipV="1">
            <a:off x="5334000" y="2819400"/>
            <a:ext cx="609600" cy="533400"/>
          </a:xfrm>
          <a:prstGeom prst="line">
            <a:avLst/>
          </a:prstGeom>
          <a:noFill/>
          <a:ln w="50800">
            <a:solidFill>
              <a:schemeClr val="tx1"/>
            </a:solidFill>
            <a:prstDash val="sysDot"/>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4604" name="Group 2081">
            <a:extLst>
              <a:ext uri="{FF2B5EF4-FFF2-40B4-BE49-F238E27FC236}">
                <a16:creationId xmlns:a16="http://schemas.microsoft.com/office/drawing/2014/main" id="{839F35C2-38DF-4AB3-ADB9-8F9DECBDBA86}"/>
              </a:ext>
            </a:extLst>
          </p:cNvPr>
          <p:cNvGrpSpPr>
            <a:grpSpLocks/>
          </p:cNvGrpSpPr>
          <p:nvPr/>
        </p:nvGrpSpPr>
        <p:grpSpPr bwMode="auto">
          <a:xfrm>
            <a:off x="5943600" y="1524000"/>
            <a:ext cx="1374775" cy="1924050"/>
            <a:chOff x="3796" y="983"/>
            <a:chExt cx="857" cy="1193"/>
          </a:xfrm>
        </p:grpSpPr>
        <p:sp>
          <p:nvSpPr>
            <p:cNvPr id="24616" name="Rectangle 2082">
              <a:extLst>
                <a:ext uri="{FF2B5EF4-FFF2-40B4-BE49-F238E27FC236}">
                  <a16:creationId xmlns:a16="http://schemas.microsoft.com/office/drawing/2014/main" id="{9434BEB9-F2CA-75B4-B00F-1376E8D010A4}"/>
                </a:ext>
              </a:extLst>
            </p:cNvPr>
            <p:cNvSpPr>
              <a:spLocks noChangeArrowheads="1"/>
            </p:cNvSpPr>
            <p:nvPr/>
          </p:nvSpPr>
          <p:spPr bwMode="auto">
            <a:xfrm>
              <a:off x="3796" y="1262"/>
              <a:ext cx="857" cy="914"/>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1800">
                  <a:latin typeface="Times New Roman" panose="02020603050405020304" pitchFamily="18" charset="0"/>
                </a:rPr>
                <a:t>item_key</a:t>
              </a:r>
            </a:p>
            <a:p>
              <a:r>
                <a:rPr lang="en-US" altLang="en-US" sz="1800">
                  <a:latin typeface="Times New Roman" panose="02020603050405020304" pitchFamily="18" charset="0"/>
                </a:rPr>
                <a:t>item_name</a:t>
              </a:r>
            </a:p>
            <a:p>
              <a:r>
                <a:rPr lang="en-US" altLang="en-US" sz="1800">
                  <a:latin typeface="Times New Roman" panose="02020603050405020304" pitchFamily="18" charset="0"/>
                </a:rPr>
                <a:t>brand</a:t>
              </a:r>
            </a:p>
            <a:p>
              <a:r>
                <a:rPr lang="en-US" altLang="en-US" sz="1800">
                  <a:latin typeface="Times New Roman" panose="02020603050405020304" pitchFamily="18" charset="0"/>
                </a:rPr>
                <a:t>type</a:t>
              </a:r>
            </a:p>
            <a:p>
              <a:r>
                <a:rPr lang="en-US" altLang="en-US" sz="1800">
                  <a:latin typeface="Times New Roman" panose="02020603050405020304" pitchFamily="18" charset="0"/>
                </a:rPr>
                <a:t>supplier_key</a:t>
              </a:r>
            </a:p>
          </p:txBody>
        </p:sp>
        <p:sp>
          <p:nvSpPr>
            <p:cNvPr id="24617" name="Text Box 2083">
              <a:extLst>
                <a:ext uri="{FF2B5EF4-FFF2-40B4-BE49-F238E27FC236}">
                  <a16:creationId xmlns:a16="http://schemas.microsoft.com/office/drawing/2014/main" id="{A2E8DDC5-E70F-D300-EF99-9CBC0D7AC4CB}"/>
                </a:ext>
              </a:extLst>
            </p:cNvPr>
            <p:cNvSpPr txBox="1">
              <a:spLocks noChangeArrowheads="1"/>
            </p:cNvSpPr>
            <p:nvPr/>
          </p:nvSpPr>
          <p:spPr bwMode="auto">
            <a:xfrm>
              <a:off x="3926" y="983"/>
              <a:ext cx="457" cy="289"/>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ctr"/>
              <a:r>
                <a:rPr lang="en-US" altLang="en-US" sz="2400">
                  <a:latin typeface="Times New Roman" panose="02020603050405020304" pitchFamily="18" charset="0"/>
                </a:rPr>
                <a:t>item</a:t>
              </a:r>
            </a:p>
          </p:txBody>
        </p:sp>
      </p:grpSp>
      <p:grpSp>
        <p:nvGrpSpPr>
          <p:cNvPr id="24605" name="Group 2084">
            <a:extLst>
              <a:ext uri="{FF2B5EF4-FFF2-40B4-BE49-F238E27FC236}">
                <a16:creationId xmlns:a16="http://schemas.microsoft.com/office/drawing/2014/main" id="{D2BEAF49-6BB8-98C4-A8FF-A00C869288A8}"/>
              </a:ext>
            </a:extLst>
          </p:cNvPr>
          <p:cNvGrpSpPr>
            <a:grpSpLocks/>
          </p:cNvGrpSpPr>
          <p:nvPr/>
        </p:nvGrpSpPr>
        <p:grpSpPr bwMode="auto">
          <a:xfrm>
            <a:off x="609600" y="3886200"/>
            <a:ext cx="1509713" cy="1393825"/>
            <a:chOff x="3844" y="2426"/>
            <a:chExt cx="939" cy="864"/>
          </a:xfrm>
        </p:grpSpPr>
        <p:sp>
          <p:nvSpPr>
            <p:cNvPr id="24614" name="Rectangle 2085">
              <a:extLst>
                <a:ext uri="{FF2B5EF4-FFF2-40B4-BE49-F238E27FC236}">
                  <a16:creationId xmlns:a16="http://schemas.microsoft.com/office/drawing/2014/main" id="{60A3D46F-CFC5-11E3-8E27-C14AD8B18EAE}"/>
                </a:ext>
              </a:extLst>
            </p:cNvPr>
            <p:cNvSpPr>
              <a:spLocks noChangeArrowheads="1"/>
            </p:cNvSpPr>
            <p:nvPr/>
          </p:nvSpPr>
          <p:spPr bwMode="auto">
            <a:xfrm>
              <a:off x="3896" y="2716"/>
              <a:ext cx="887" cy="574"/>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1800">
                  <a:latin typeface="Times New Roman" panose="02020603050405020304" pitchFamily="18" charset="0"/>
                </a:rPr>
                <a:t>branch_key</a:t>
              </a:r>
            </a:p>
            <a:p>
              <a:r>
                <a:rPr lang="en-US" altLang="en-US" sz="1800">
                  <a:latin typeface="Times New Roman" panose="02020603050405020304" pitchFamily="18" charset="0"/>
                </a:rPr>
                <a:t>branch_name</a:t>
              </a:r>
            </a:p>
            <a:p>
              <a:r>
                <a:rPr lang="en-US" altLang="en-US" sz="1800">
                  <a:latin typeface="Times New Roman" panose="02020603050405020304" pitchFamily="18" charset="0"/>
                </a:rPr>
                <a:t>branch_type</a:t>
              </a:r>
            </a:p>
          </p:txBody>
        </p:sp>
        <p:sp>
          <p:nvSpPr>
            <p:cNvPr id="24615" name="Text Box 2086">
              <a:extLst>
                <a:ext uri="{FF2B5EF4-FFF2-40B4-BE49-F238E27FC236}">
                  <a16:creationId xmlns:a16="http://schemas.microsoft.com/office/drawing/2014/main" id="{23886292-8E49-33BC-F051-4CF32D963A12}"/>
                </a:ext>
              </a:extLst>
            </p:cNvPr>
            <p:cNvSpPr txBox="1">
              <a:spLocks noChangeArrowheads="1"/>
            </p:cNvSpPr>
            <p:nvPr/>
          </p:nvSpPr>
          <p:spPr bwMode="auto">
            <a:xfrm>
              <a:off x="3844" y="2426"/>
              <a:ext cx="637" cy="289"/>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ctr"/>
              <a:r>
                <a:rPr lang="en-US" altLang="en-US" sz="2400">
                  <a:latin typeface="Times New Roman" panose="02020603050405020304" pitchFamily="18" charset="0"/>
                </a:rPr>
                <a:t>branch</a:t>
              </a:r>
            </a:p>
          </p:txBody>
        </p:sp>
      </p:grpSp>
      <p:grpSp>
        <p:nvGrpSpPr>
          <p:cNvPr id="24606" name="Group 2088">
            <a:extLst>
              <a:ext uri="{FF2B5EF4-FFF2-40B4-BE49-F238E27FC236}">
                <a16:creationId xmlns:a16="http://schemas.microsoft.com/office/drawing/2014/main" id="{DE14EAFA-3378-7585-11A5-16DF91326D63}"/>
              </a:ext>
            </a:extLst>
          </p:cNvPr>
          <p:cNvGrpSpPr>
            <a:grpSpLocks/>
          </p:cNvGrpSpPr>
          <p:nvPr/>
        </p:nvGrpSpPr>
        <p:grpSpPr bwMode="auto">
          <a:xfrm>
            <a:off x="7694613" y="1981200"/>
            <a:ext cx="1449387" cy="998538"/>
            <a:chOff x="3789" y="855"/>
            <a:chExt cx="903" cy="1172"/>
          </a:xfrm>
        </p:grpSpPr>
        <p:sp>
          <p:nvSpPr>
            <p:cNvPr id="24612" name="Rectangle 2089">
              <a:extLst>
                <a:ext uri="{FF2B5EF4-FFF2-40B4-BE49-F238E27FC236}">
                  <a16:creationId xmlns:a16="http://schemas.microsoft.com/office/drawing/2014/main" id="{970DD972-7EA5-5B63-3EB5-F31CB3A0CFD3}"/>
                </a:ext>
              </a:extLst>
            </p:cNvPr>
            <p:cNvSpPr>
              <a:spLocks noChangeArrowheads="1"/>
            </p:cNvSpPr>
            <p:nvPr/>
          </p:nvSpPr>
          <p:spPr bwMode="auto">
            <a:xfrm>
              <a:off x="3796" y="1263"/>
              <a:ext cx="896" cy="764"/>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1800">
                  <a:latin typeface="Times New Roman" panose="02020603050405020304" pitchFamily="18" charset="0"/>
                </a:rPr>
                <a:t>supplier_key</a:t>
              </a:r>
            </a:p>
            <a:p>
              <a:r>
                <a:rPr lang="en-US" altLang="en-US" sz="1800">
                  <a:latin typeface="Times New Roman" panose="02020603050405020304" pitchFamily="18" charset="0"/>
                </a:rPr>
                <a:t>supplier_type</a:t>
              </a:r>
            </a:p>
          </p:txBody>
        </p:sp>
        <p:sp>
          <p:nvSpPr>
            <p:cNvPr id="24613" name="Text Box 2090">
              <a:extLst>
                <a:ext uri="{FF2B5EF4-FFF2-40B4-BE49-F238E27FC236}">
                  <a16:creationId xmlns:a16="http://schemas.microsoft.com/office/drawing/2014/main" id="{3E4FDD43-F138-F597-1543-08FAD05D59AE}"/>
                </a:ext>
              </a:extLst>
            </p:cNvPr>
            <p:cNvSpPr txBox="1">
              <a:spLocks noChangeArrowheads="1"/>
            </p:cNvSpPr>
            <p:nvPr/>
          </p:nvSpPr>
          <p:spPr bwMode="auto">
            <a:xfrm>
              <a:off x="3789" y="855"/>
              <a:ext cx="732" cy="548"/>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ctr"/>
              <a:r>
                <a:rPr lang="en-US" altLang="en-US" sz="2400">
                  <a:latin typeface="Times New Roman" panose="02020603050405020304" pitchFamily="18" charset="0"/>
                </a:rPr>
                <a:t>supplier</a:t>
              </a:r>
            </a:p>
          </p:txBody>
        </p:sp>
      </p:grpSp>
      <p:sp>
        <p:nvSpPr>
          <p:cNvPr id="24607" name="Line 2091">
            <a:extLst>
              <a:ext uri="{FF2B5EF4-FFF2-40B4-BE49-F238E27FC236}">
                <a16:creationId xmlns:a16="http://schemas.microsoft.com/office/drawing/2014/main" id="{F5902F56-58DB-184C-EBC2-BA4FC37CD5AB}"/>
              </a:ext>
            </a:extLst>
          </p:cNvPr>
          <p:cNvSpPr>
            <a:spLocks noChangeShapeType="1"/>
          </p:cNvSpPr>
          <p:nvPr/>
        </p:nvSpPr>
        <p:spPr bwMode="auto">
          <a:xfrm flipV="1">
            <a:off x="7239000" y="2971800"/>
            <a:ext cx="533400" cy="304800"/>
          </a:xfrm>
          <a:prstGeom prst="line">
            <a:avLst/>
          </a:prstGeom>
          <a:noFill/>
          <a:ln w="50800">
            <a:solidFill>
              <a:schemeClr val="tx1"/>
            </a:solidFill>
            <a:prstDash val="sysDot"/>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4608" name="Group 2093">
            <a:extLst>
              <a:ext uri="{FF2B5EF4-FFF2-40B4-BE49-F238E27FC236}">
                <a16:creationId xmlns:a16="http://schemas.microsoft.com/office/drawing/2014/main" id="{30D71E2F-9C26-37F0-B63E-4EBF4BA29B23}"/>
              </a:ext>
            </a:extLst>
          </p:cNvPr>
          <p:cNvGrpSpPr>
            <a:grpSpLocks/>
          </p:cNvGrpSpPr>
          <p:nvPr/>
        </p:nvGrpSpPr>
        <p:grpSpPr bwMode="auto">
          <a:xfrm>
            <a:off x="7543800" y="4800600"/>
            <a:ext cx="1722438" cy="1485900"/>
            <a:chOff x="684" y="2196"/>
            <a:chExt cx="1627" cy="930"/>
          </a:xfrm>
        </p:grpSpPr>
        <p:sp>
          <p:nvSpPr>
            <p:cNvPr id="24610" name="Rectangle 2094">
              <a:extLst>
                <a:ext uri="{FF2B5EF4-FFF2-40B4-BE49-F238E27FC236}">
                  <a16:creationId xmlns:a16="http://schemas.microsoft.com/office/drawing/2014/main" id="{46C9F2CF-C6E3-3299-362B-4454F558D4C8}"/>
                </a:ext>
              </a:extLst>
            </p:cNvPr>
            <p:cNvSpPr>
              <a:spLocks noChangeArrowheads="1"/>
            </p:cNvSpPr>
            <p:nvPr/>
          </p:nvSpPr>
          <p:spPr bwMode="auto">
            <a:xfrm>
              <a:off x="684" y="2450"/>
              <a:ext cx="1627" cy="676"/>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1600">
                  <a:latin typeface="Times New Roman" panose="02020603050405020304" pitchFamily="18" charset="0"/>
                </a:rPr>
                <a:t>city_key</a:t>
              </a:r>
            </a:p>
            <a:p>
              <a:r>
                <a:rPr lang="en-US" altLang="en-US" sz="1600">
                  <a:latin typeface="Times New Roman" panose="02020603050405020304" pitchFamily="18" charset="0"/>
                </a:rPr>
                <a:t>city</a:t>
              </a:r>
            </a:p>
            <a:p>
              <a:r>
                <a:rPr lang="en-US" altLang="en-US" sz="1600">
                  <a:latin typeface="Times New Roman" panose="02020603050405020304" pitchFamily="18" charset="0"/>
                </a:rPr>
                <a:t>province_or_street</a:t>
              </a:r>
            </a:p>
            <a:p>
              <a:r>
                <a:rPr lang="en-US" altLang="en-US" sz="1600">
                  <a:latin typeface="Times New Roman" panose="02020603050405020304" pitchFamily="18" charset="0"/>
                </a:rPr>
                <a:t>country</a:t>
              </a:r>
            </a:p>
          </p:txBody>
        </p:sp>
        <p:sp>
          <p:nvSpPr>
            <p:cNvPr id="24611" name="Rectangle 2095">
              <a:extLst>
                <a:ext uri="{FF2B5EF4-FFF2-40B4-BE49-F238E27FC236}">
                  <a16:creationId xmlns:a16="http://schemas.microsoft.com/office/drawing/2014/main" id="{314FEA35-3EC8-8419-9F0F-A6DAE7754C2D}"/>
                </a:ext>
              </a:extLst>
            </p:cNvPr>
            <p:cNvSpPr>
              <a:spLocks noChangeArrowheads="1"/>
            </p:cNvSpPr>
            <p:nvPr/>
          </p:nvSpPr>
          <p:spPr bwMode="auto">
            <a:xfrm>
              <a:off x="684" y="2196"/>
              <a:ext cx="541" cy="254"/>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2000">
                  <a:latin typeface="Times New Roman" panose="02020603050405020304" pitchFamily="18" charset="0"/>
                </a:rPr>
                <a:t>city</a:t>
              </a:r>
            </a:p>
          </p:txBody>
        </p:sp>
      </p:grpSp>
      <p:sp>
        <p:nvSpPr>
          <p:cNvPr id="24609" name="Line 2096">
            <a:extLst>
              <a:ext uri="{FF2B5EF4-FFF2-40B4-BE49-F238E27FC236}">
                <a16:creationId xmlns:a16="http://schemas.microsoft.com/office/drawing/2014/main" id="{FA4D2F1E-B969-1485-325B-FCA6D9AAA976}"/>
              </a:ext>
            </a:extLst>
          </p:cNvPr>
          <p:cNvSpPr>
            <a:spLocks noChangeShapeType="1"/>
          </p:cNvSpPr>
          <p:nvPr/>
        </p:nvSpPr>
        <p:spPr bwMode="auto">
          <a:xfrm>
            <a:off x="7162800" y="5105400"/>
            <a:ext cx="457200" cy="533400"/>
          </a:xfrm>
          <a:prstGeom prst="line">
            <a:avLst/>
          </a:prstGeom>
          <a:noFill/>
          <a:ln w="50800">
            <a:solidFill>
              <a:schemeClr val="tx1"/>
            </a:solidFill>
            <a:prstDash val="sysDot"/>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ransition>
    <p:wipe dir="d"/>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Slide Number Placeholder 5">
            <a:extLst>
              <a:ext uri="{FF2B5EF4-FFF2-40B4-BE49-F238E27FC236}">
                <a16:creationId xmlns:a16="http://schemas.microsoft.com/office/drawing/2014/main" id="{D4D567FE-21D5-2CD0-8860-F1491F44ABA2}"/>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fld id="{8327CE27-8704-B847-AE8A-D18052D9EA56}" type="slidenum">
              <a:rPr lang="en-US" altLang="en-US" sz="1200"/>
              <a:pPr/>
              <a:t>21</a:t>
            </a:fld>
            <a:endParaRPr lang="en-US" altLang="en-US" sz="1200"/>
          </a:p>
        </p:txBody>
      </p:sp>
      <p:sp>
        <p:nvSpPr>
          <p:cNvPr id="25602" name="Rectangle 1026">
            <a:extLst>
              <a:ext uri="{FF2B5EF4-FFF2-40B4-BE49-F238E27FC236}">
                <a16:creationId xmlns:a16="http://schemas.microsoft.com/office/drawing/2014/main" id="{CB9AC314-3ABF-6D99-5A4F-36E7193EF459}"/>
              </a:ext>
            </a:extLst>
          </p:cNvPr>
          <p:cNvSpPr>
            <a:spLocks noGrp="1" noChangeArrowheads="1"/>
          </p:cNvSpPr>
          <p:nvPr>
            <p:ph type="title"/>
          </p:nvPr>
        </p:nvSpPr>
        <p:spPr>
          <a:xfrm>
            <a:off x="1600200" y="381000"/>
            <a:ext cx="6446838" cy="692150"/>
          </a:xfrm>
        </p:spPr>
        <p:txBody>
          <a:bodyPr/>
          <a:lstStyle/>
          <a:p>
            <a:pPr eaLnBrk="1" hangingPunct="1"/>
            <a:r>
              <a:rPr lang="en-US" altLang="en-US"/>
              <a:t>Example of Fact Constellation</a:t>
            </a:r>
          </a:p>
        </p:txBody>
      </p:sp>
      <p:sp>
        <p:nvSpPr>
          <p:cNvPr id="25603" name="Rectangle 1028">
            <a:extLst>
              <a:ext uri="{FF2B5EF4-FFF2-40B4-BE49-F238E27FC236}">
                <a16:creationId xmlns:a16="http://schemas.microsoft.com/office/drawing/2014/main" id="{17D8E085-173F-7E9E-4579-18E481359324}"/>
              </a:ext>
            </a:extLst>
          </p:cNvPr>
          <p:cNvSpPr>
            <a:spLocks noChangeArrowheads="1"/>
          </p:cNvSpPr>
          <p:nvPr/>
        </p:nvSpPr>
        <p:spPr bwMode="auto">
          <a:xfrm>
            <a:off x="2895600" y="3048000"/>
            <a:ext cx="1608138" cy="4572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grpSp>
        <p:nvGrpSpPr>
          <p:cNvPr id="25604" name="Group 1029">
            <a:extLst>
              <a:ext uri="{FF2B5EF4-FFF2-40B4-BE49-F238E27FC236}">
                <a16:creationId xmlns:a16="http://schemas.microsoft.com/office/drawing/2014/main" id="{C5FCF1DB-1BB9-1311-8B77-12BEEF1FF027}"/>
              </a:ext>
            </a:extLst>
          </p:cNvPr>
          <p:cNvGrpSpPr>
            <a:grpSpLocks/>
          </p:cNvGrpSpPr>
          <p:nvPr/>
        </p:nvGrpSpPr>
        <p:grpSpPr bwMode="auto">
          <a:xfrm>
            <a:off x="228600" y="1219200"/>
            <a:ext cx="1639888" cy="1982788"/>
            <a:chOff x="277" y="1164"/>
            <a:chExt cx="1021" cy="1229"/>
          </a:xfrm>
        </p:grpSpPr>
        <p:sp>
          <p:nvSpPr>
            <p:cNvPr id="25664" name="Rectangle 1030">
              <a:extLst>
                <a:ext uri="{FF2B5EF4-FFF2-40B4-BE49-F238E27FC236}">
                  <a16:creationId xmlns:a16="http://schemas.microsoft.com/office/drawing/2014/main" id="{31664E34-E7E6-DDAE-5A2D-B0D9134C0E03}"/>
                </a:ext>
              </a:extLst>
            </p:cNvPr>
            <p:cNvSpPr>
              <a:spLocks noChangeArrowheads="1"/>
            </p:cNvSpPr>
            <p:nvPr/>
          </p:nvSpPr>
          <p:spPr bwMode="auto">
            <a:xfrm>
              <a:off x="277" y="1421"/>
              <a:ext cx="1021" cy="972"/>
            </a:xfrm>
            <a:prstGeom prst="rect">
              <a:avLst/>
            </a:prstGeom>
            <a:solidFill>
              <a:srgbClr val="00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1600">
                  <a:latin typeface="Times New Roman" panose="02020603050405020304" pitchFamily="18" charset="0"/>
                </a:rPr>
                <a:t>time_key</a:t>
              </a:r>
            </a:p>
            <a:p>
              <a:r>
                <a:rPr lang="en-US" altLang="en-US" sz="1600">
                  <a:latin typeface="Times New Roman" panose="02020603050405020304" pitchFamily="18" charset="0"/>
                </a:rPr>
                <a:t>day</a:t>
              </a:r>
            </a:p>
            <a:p>
              <a:r>
                <a:rPr lang="en-US" altLang="en-US" sz="1600">
                  <a:latin typeface="Times New Roman" panose="02020603050405020304" pitchFamily="18" charset="0"/>
                </a:rPr>
                <a:t>day_of_the_week</a:t>
              </a:r>
            </a:p>
            <a:p>
              <a:r>
                <a:rPr lang="en-US" altLang="en-US" sz="1600">
                  <a:latin typeface="Times New Roman" panose="02020603050405020304" pitchFamily="18" charset="0"/>
                </a:rPr>
                <a:t>month</a:t>
              </a:r>
            </a:p>
            <a:p>
              <a:r>
                <a:rPr lang="en-US" altLang="en-US" sz="1600">
                  <a:latin typeface="Times New Roman" panose="02020603050405020304" pitchFamily="18" charset="0"/>
                </a:rPr>
                <a:t>quarter</a:t>
              </a:r>
            </a:p>
            <a:p>
              <a:r>
                <a:rPr lang="en-US" altLang="en-US" sz="1600">
                  <a:latin typeface="Times New Roman" panose="02020603050405020304" pitchFamily="18" charset="0"/>
                </a:rPr>
                <a:t>year</a:t>
              </a:r>
            </a:p>
          </p:txBody>
        </p:sp>
        <p:sp>
          <p:nvSpPr>
            <p:cNvPr id="25665" name="Rectangle 1031">
              <a:extLst>
                <a:ext uri="{FF2B5EF4-FFF2-40B4-BE49-F238E27FC236}">
                  <a16:creationId xmlns:a16="http://schemas.microsoft.com/office/drawing/2014/main" id="{049F70F9-BAF7-64D1-31AA-755CBF075879}"/>
                </a:ext>
              </a:extLst>
            </p:cNvPr>
            <p:cNvSpPr>
              <a:spLocks noChangeArrowheads="1"/>
            </p:cNvSpPr>
            <p:nvPr/>
          </p:nvSpPr>
          <p:spPr bwMode="auto">
            <a:xfrm>
              <a:off x="277" y="1164"/>
              <a:ext cx="374" cy="233"/>
            </a:xfrm>
            <a:prstGeom prst="rect">
              <a:avLst/>
            </a:prstGeom>
            <a:solidFill>
              <a:srgbClr val="00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1800">
                  <a:latin typeface="Times New Roman" panose="02020603050405020304" pitchFamily="18" charset="0"/>
                </a:rPr>
                <a:t>time</a:t>
              </a:r>
            </a:p>
          </p:txBody>
        </p:sp>
      </p:grpSp>
      <p:grpSp>
        <p:nvGrpSpPr>
          <p:cNvPr id="25605" name="Group 1032">
            <a:extLst>
              <a:ext uri="{FF2B5EF4-FFF2-40B4-BE49-F238E27FC236}">
                <a16:creationId xmlns:a16="http://schemas.microsoft.com/office/drawing/2014/main" id="{75D2654C-1BD3-5D4D-A5E5-78066FF2F791}"/>
              </a:ext>
            </a:extLst>
          </p:cNvPr>
          <p:cNvGrpSpPr>
            <a:grpSpLocks/>
          </p:cNvGrpSpPr>
          <p:nvPr/>
        </p:nvGrpSpPr>
        <p:grpSpPr bwMode="auto">
          <a:xfrm>
            <a:off x="5105400" y="4038600"/>
            <a:ext cx="1722438" cy="1733550"/>
            <a:chOff x="684" y="2196"/>
            <a:chExt cx="1073" cy="1075"/>
          </a:xfrm>
        </p:grpSpPr>
        <p:sp>
          <p:nvSpPr>
            <p:cNvPr id="25662" name="Rectangle 1033">
              <a:extLst>
                <a:ext uri="{FF2B5EF4-FFF2-40B4-BE49-F238E27FC236}">
                  <a16:creationId xmlns:a16="http://schemas.microsoft.com/office/drawing/2014/main" id="{0F1B757D-8E4E-C1EF-5CD6-7809D1C53EAE}"/>
                </a:ext>
              </a:extLst>
            </p:cNvPr>
            <p:cNvSpPr>
              <a:spLocks noChangeArrowheads="1"/>
            </p:cNvSpPr>
            <p:nvPr/>
          </p:nvSpPr>
          <p:spPr bwMode="auto">
            <a:xfrm>
              <a:off x="684" y="2450"/>
              <a:ext cx="1073" cy="821"/>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1600">
                  <a:latin typeface="Times New Roman" panose="02020603050405020304" pitchFamily="18" charset="0"/>
                </a:rPr>
                <a:t>location_key</a:t>
              </a:r>
            </a:p>
            <a:p>
              <a:r>
                <a:rPr lang="en-US" altLang="en-US" sz="1600">
                  <a:latin typeface="Times New Roman" panose="02020603050405020304" pitchFamily="18" charset="0"/>
                </a:rPr>
                <a:t>street</a:t>
              </a:r>
            </a:p>
            <a:p>
              <a:r>
                <a:rPr lang="en-US" altLang="en-US" sz="1600">
                  <a:latin typeface="Times New Roman" panose="02020603050405020304" pitchFamily="18" charset="0"/>
                </a:rPr>
                <a:t>city</a:t>
              </a:r>
            </a:p>
            <a:p>
              <a:r>
                <a:rPr lang="en-US" altLang="en-US" sz="1600">
                  <a:latin typeface="Times New Roman" panose="02020603050405020304" pitchFamily="18" charset="0"/>
                </a:rPr>
                <a:t>province_or_street</a:t>
              </a:r>
            </a:p>
            <a:p>
              <a:r>
                <a:rPr lang="en-US" altLang="en-US" sz="1600">
                  <a:latin typeface="Times New Roman" panose="02020603050405020304" pitchFamily="18" charset="0"/>
                </a:rPr>
                <a:t>country</a:t>
              </a:r>
            </a:p>
          </p:txBody>
        </p:sp>
        <p:sp>
          <p:nvSpPr>
            <p:cNvPr id="25663" name="Rectangle 1034">
              <a:extLst>
                <a:ext uri="{FF2B5EF4-FFF2-40B4-BE49-F238E27FC236}">
                  <a16:creationId xmlns:a16="http://schemas.microsoft.com/office/drawing/2014/main" id="{55D5EFD3-E936-1D82-CF0A-5567BA92A092}"/>
                </a:ext>
              </a:extLst>
            </p:cNvPr>
            <p:cNvSpPr>
              <a:spLocks noChangeArrowheads="1"/>
            </p:cNvSpPr>
            <p:nvPr/>
          </p:nvSpPr>
          <p:spPr bwMode="auto">
            <a:xfrm>
              <a:off x="684" y="2196"/>
              <a:ext cx="580" cy="233"/>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1800">
                  <a:latin typeface="Times New Roman" panose="02020603050405020304" pitchFamily="18" charset="0"/>
                </a:rPr>
                <a:t>location</a:t>
              </a:r>
            </a:p>
          </p:txBody>
        </p:sp>
      </p:grpSp>
      <p:sp>
        <p:nvSpPr>
          <p:cNvPr id="25606" name="Rectangle 1035">
            <a:extLst>
              <a:ext uri="{FF2B5EF4-FFF2-40B4-BE49-F238E27FC236}">
                <a16:creationId xmlns:a16="http://schemas.microsoft.com/office/drawing/2014/main" id="{C58B5D9C-422A-61FF-B7E2-870087328B08}"/>
              </a:ext>
            </a:extLst>
          </p:cNvPr>
          <p:cNvSpPr>
            <a:spLocks noChangeArrowheads="1"/>
          </p:cNvSpPr>
          <p:nvPr/>
        </p:nvSpPr>
        <p:spPr bwMode="auto">
          <a:xfrm>
            <a:off x="2743200" y="2133600"/>
            <a:ext cx="1695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1800">
                <a:latin typeface="Times New Roman" panose="02020603050405020304" pitchFamily="18" charset="0"/>
              </a:rPr>
              <a:t>Sales Fact Table</a:t>
            </a:r>
          </a:p>
        </p:txBody>
      </p:sp>
      <p:sp>
        <p:nvSpPr>
          <p:cNvPr id="25607" name="Rectangle 1036">
            <a:extLst>
              <a:ext uri="{FF2B5EF4-FFF2-40B4-BE49-F238E27FC236}">
                <a16:creationId xmlns:a16="http://schemas.microsoft.com/office/drawing/2014/main" id="{1ADD659E-DDFB-5000-6F08-632EE27B8BB4}"/>
              </a:ext>
            </a:extLst>
          </p:cNvPr>
          <p:cNvSpPr>
            <a:spLocks noChangeArrowheads="1"/>
          </p:cNvSpPr>
          <p:nvPr/>
        </p:nvSpPr>
        <p:spPr bwMode="auto">
          <a:xfrm>
            <a:off x="2895600" y="2590800"/>
            <a:ext cx="1600200" cy="452438"/>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25608" name="Rectangle 1037">
            <a:extLst>
              <a:ext uri="{FF2B5EF4-FFF2-40B4-BE49-F238E27FC236}">
                <a16:creationId xmlns:a16="http://schemas.microsoft.com/office/drawing/2014/main" id="{97EF7307-2C23-E138-B145-5B5BA8F97902}"/>
              </a:ext>
            </a:extLst>
          </p:cNvPr>
          <p:cNvSpPr>
            <a:spLocks noChangeArrowheads="1"/>
          </p:cNvSpPr>
          <p:nvPr/>
        </p:nvSpPr>
        <p:spPr bwMode="auto">
          <a:xfrm>
            <a:off x="2895600" y="2667000"/>
            <a:ext cx="1601788" cy="366713"/>
          </a:xfrm>
          <a:prstGeom prst="rect">
            <a:avLst/>
          </a:prstGeom>
          <a:solidFill>
            <a:srgbClr val="00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ctr"/>
            <a:r>
              <a:rPr lang="en-US" altLang="en-US" sz="1800">
                <a:latin typeface="Times New Roman" panose="02020603050405020304" pitchFamily="18" charset="0"/>
              </a:rPr>
              <a:t>time_key</a:t>
            </a:r>
          </a:p>
        </p:txBody>
      </p:sp>
      <p:sp>
        <p:nvSpPr>
          <p:cNvPr id="25609" name="Rectangle 1038">
            <a:extLst>
              <a:ext uri="{FF2B5EF4-FFF2-40B4-BE49-F238E27FC236}">
                <a16:creationId xmlns:a16="http://schemas.microsoft.com/office/drawing/2014/main" id="{D7A223FC-2329-F739-ECE9-A654EF94B56A}"/>
              </a:ext>
            </a:extLst>
          </p:cNvPr>
          <p:cNvSpPr>
            <a:spLocks noChangeArrowheads="1"/>
          </p:cNvSpPr>
          <p:nvPr/>
        </p:nvSpPr>
        <p:spPr bwMode="auto">
          <a:xfrm>
            <a:off x="2895600" y="3124200"/>
            <a:ext cx="1600200" cy="366713"/>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1800">
                <a:latin typeface="Times New Roman" panose="02020603050405020304" pitchFamily="18" charset="0"/>
              </a:rPr>
              <a:t>         item_key</a:t>
            </a:r>
          </a:p>
        </p:txBody>
      </p:sp>
      <p:sp>
        <p:nvSpPr>
          <p:cNvPr id="25610" name="Rectangle 1039">
            <a:extLst>
              <a:ext uri="{FF2B5EF4-FFF2-40B4-BE49-F238E27FC236}">
                <a16:creationId xmlns:a16="http://schemas.microsoft.com/office/drawing/2014/main" id="{FA6B1A62-9779-289D-3525-2A149DEDB562}"/>
              </a:ext>
            </a:extLst>
          </p:cNvPr>
          <p:cNvSpPr>
            <a:spLocks noChangeArrowheads="1"/>
          </p:cNvSpPr>
          <p:nvPr/>
        </p:nvSpPr>
        <p:spPr bwMode="auto">
          <a:xfrm>
            <a:off x="2895600" y="3505200"/>
            <a:ext cx="1600200" cy="45085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25611" name="Rectangle 1040">
            <a:extLst>
              <a:ext uri="{FF2B5EF4-FFF2-40B4-BE49-F238E27FC236}">
                <a16:creationId xmlns:a16="http://schemas.microsoft.com/office/drawing/2014/main" id="{53A9638D-E277-CDE4-7986-06BBC2E382DE}"/>
              </a:ext>
            </a:extLst>
          </p:cNvPr>
          <p:cNvSpPr>
            <a:spLocks noChangeArrowheads="1"/>
          </p:cNvSpPr>
          <p:nvPr/>
        </p:nvSpPr>
        <p:spPr bwMode="auto">
          <a:xfrm>
            <a:off x="2895600" y="3505200"/>
            <a:ext cx="1600200" cy="366713"/>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1800">
                <a:latin typeface="Times New Roman" panose="02020603050405020304" pitchFamily="18" charset="0"/>
              </a:rPr>
              <a:t>      branch_key</a:t>
            </a:r>
          </a:p>
        </p:txBody>
      </p:sp>
      <p:sp>
        <p:nvSpPr>
          <p:cNvPr id="25612" name="Rectangle 1041">
            <a:extLst>
              <a:ext uri="{FF2B5EF4-FFF2-40B4-BE49-F238E27FC236}">
                <a16:creationId xmlns:a16="http://schemas.microsoft.com/office/drawing/2014/main" id="{80778B29-C10E-9E9F-FC12-532143C10678}"/>
              </a:ext>
            </a:extLst>
          </p:cNvPr>
          <p:cNvSpPr>
            <a:spLocks noChangeArrowheads="1"/>
          </p:cNvSpPr>
          <p:nvPr/>
        </p:nvSpPr>
        <p:spPr bwMode="auto">
          <a:xfrm>
            <a:off x="2895600" y="3962400"/>
            <a:ext cx="1600200" cy="452438"/>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25613" name="Rectangle 1042">
            <a:extLst>
              <a:ext uri="{FF2B5EF4-FFF2-40B4-BE49-F238E27FC236}">
                <a16:creationId xmlns:a16="http://schemas.microsoft.com/office/drawing/2014/main" id="{FF24E72E-DC79-49C9-6AFC-6C5217E8F96C}"/>
              </a:ext>
            </a:extLst>
          </p:cNvPr>
          <p:cNvSpPr>
            <a:spLocks noChangeArrowheads="1"/>
          </p:cNvSpPr>
          <p:nvPr/>
        </p:nvSpPr>
        <p:spPr bwMode="auto">
          <a:xfrm>
            <a:off x="2894013" y="3981450"/>
            <a:ext cx="1593850" cy="366713"/>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1800">
                <a:latin typeface="Times New Roman" panose="02020603050405020304" pitchFamily="18" charset="0"/>
              </a:rPr>
              <a:t>    location_key</a:t>
            </a:r>
          </a:p>
        </p:txBody>
      </p:sp>
      <p:sp>
        <p:nvSpPr>
          <p:cNvPr id="25614" name="Rectangle 1043">
            <a:extLst>
              <a:ext uri="{FF2B5EF4-FFF2-40B4-BE49-F238E27FC236}">
                <a16:creationId xmlns:a16="http://schemas.microsoft.com/office/drawing/2014/main" id="{CC6D22D4-92E0-D99F-DED2-93EE8B38F87A}"/>
              </a:ext>
            </a:extLst>
          </p:cNvPr>
          <p:cNvSpPr>
            <a:spLocks noChangeArrowheads="1"/>
          </p:cNvSpPr>
          <p:nvPr/>
        </p:nvSpPr>
        <p:spPr bwMode="auto">
          <a:xfrm>
            <a:off x="2860675" y="4419600"/>
            <a:ext cx="1635125" cy="455613"/>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rgbClr val="008484"/>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25615" name="Rectangle 1044">
            <a:extLst>
              <a:ext uri="{FF2B5EF4-FFF2-40B4-BE49-F238E27FC236}">
                <a16:creationId xmlns:a16="http://schemas.microsoft.com/office/drawing/2014/main" id="{D577D16B-777D-8372-5F99-5AAE9520C50D}"/>
              </a:ext>
            </a:extLst>
          </p:cNvPr>
          <p:cNvSpPr>
            <a:spLocks noChangeArrowheads="1"/>
          </p:cNvSpPr>
          <p:nvPr/>
        </p:nvSpPr>
        <p:spPr bwMode="auto">
          <a:xfrm>
            <a:off x="2895600" y="4473575"/>
            <a:ext cx="1581150" cy="366713"/>
          </a:xfrm>
          <a:prstGeom prst="rect">
            <a:avLst/>
          </a:prstGeom>
          <a:solidFill>
            <a:srgbClr val="FF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1800">
                <a:latin typeface="Times New Roman" panose="02020603050405020304" pitchFamily="18" charset="0"/>
              </a:rPr>
              <a:t>        units_sold</a:t>
            </a:r>
          </a:p>
        </p:txBody>
      </p:sp>
      <p:sp>
        <p:nvSpPr>
          <p:cNvPr id="25616" name="Rectangle 1045">
            <a:extLst>
              <a:ext uri="{FF2B5EF4-FFF2-40B4-BE49-F238E27FC236}">
                <a16:creationId xmlns:a16="http://schemas.microsoft.com/office/drawing/2014/main" id="{1EAB4150-9D04-01EF-C0EB-1F83069E6C84}"/>
              </a:ext>
            </a:extLst>
          </p:cNvPr>
          <p:cNvSpPr>
            <a:spLocks noChangeArrowheads="1"/>
          </p:cNvSpPr>
          <p:nvPr/>
        </p:nvSpPr>
        <p:spPr bwMode="auto">
          <a:xfrm>
            <a:off x="2860675" y="4876800"/>
            <a:ext cx="1635125" cy="461963"/>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rgbClr val="008484"/>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25617" name="Rectangle 1046">
            <a:extLst>
              <a:ext uri="{FF2B5EF4-FFF2-40B4-BE49-F238E27FC236}">
                <a16:creationId xmlns:a16="http://schemas.microsoft.com/office/drawing/2014/main" id="{673E417C-EF2A-AC80-3FFC-5085C3B55F91}"/>
              </a:ext>
            </a:extLst>
          </p:cNvPr>
          <p:cNvSpPr>
            <a:spLocks noChangeArrowheads="1"/>
          </p:cNvSpPr>
          <p:nvPr/>
        </p:nvSpPr>
        <p:spPr bwMode="auto">
          <a:xfrm>
            <a:off x="2895600" y="4918075"/>
            <a:ext cx="1587500" cy="366713"/>
          </a:xfrm>
          <a:prstGeom prst="rect">
            <a:avLst/>
          </a:prstGeom>
          <a:solidFill>
            <a:srgbClr val="FF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1800">
                <a:latin typeface="Times New Roman" panose="02020603050405020304" pitchFamily="18" charset="0"/>
              </a:rPr>
              <a:t>     dollars_sold</a:t>
            </a:r>
          </a:p>
        </p:txBody>
      </p:sp>
      <p:sp>
        <p:nvSpPr>
          <p:cNvPr id="25618" name="Rectangle 1047">
            <a:extLst>
              <a:ext uri="{FF2B5EF4-FFF2-40B4-BE49-F238E27FC236}">
                <a16:creationId xmlns:a16="http://schemas.microsoft.com/office/drawing/2014/main" id="{1C85D8A8-4A97-A9FF-6CDB-3352E25AD8BD}"/>
              </a:ext>
            </a:extLst>
          </p:cNvPr>
          <p:cNvSpPr>
            <a:spLocks noChangeArrowheads="1"/>
          </p:cNvSpPr>
          <p:nvPr/>
        </p:nvSpPr>
        <p:spPr bwMode="auto">
          <a:xfrm>
            <a:off x="2860675" y="5334000"/>
            <a:ext cx="1635125" cy="4699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rgbClr val="008484"/>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25619" name="Rectangle 1048">
            <a:extLst>
              <a:ext uri="{FF2B5EF4-FFF2-40B4-BE49-F238E27FC236}">
                <a16:creationId xmlns:a16="http://schemas.microsoft.com/office/drawing/2014/main" id="{C922B686-AF10-A6F4-AA38-3247A38C7F51}"/>
              </a:ext>
            </a:extLst>
          </p:cNvPr>
          <p:cNvSpPr>
            <a:spLocks noChangeArrowheads="1"/>
          </p:cNvSpPr>
          <p:nvPr/>
        </p:nvSpPr>
        <p:spPr bwMode="auto">
          <a:xfrm>
            <a:off x="2876550" y="5364163"/>
            <a:ext cx="1587500" cy="366712"/>
          </a:xfrm>
          <a:prstGeom prst="rect">
            <a:avLst/>
          </a:prstGeom>
          <a:solidFill>
            <a:srgbClr val="FF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1800">
                <a:latin typeface="Times New Roman" panose="02020603050405020304" pitchFamily="18" charset="0"/>
              </a:rPr>
              <a:t>         avg_sales</a:t>
            </a:r>
          </a:p>
        </p:txBody>
      </p:sp>
      <p:sp>
        <p:nvSpPr>
          <p:cNvPr id="25620" name="Rectangle 1049">
            <a:extLst>
              <a:ext uri="{FF2B5EF4-FFF2-40B4-BE49-F238E27FC236}">
                <a16:creationId xmlns:a16="http://schemas.microsoft.com/office/drawing/2014/main" id="{67D544B9-F36B-0494-3518-6A20E2CFE680}"/>
              </a:ext>
            </a:extLst>
          </p:cNvPr>
          <p:cNvSpPr>
            <a:spLocks noChangeArrowheads="1"/>
          </p:cNvSpPr>
          <p:nvPr/>
        </p:nvSpPr>
        <p:spPr bwMode="auto">
          <a:xfrm>
            <a:off x="1295400" y="5715000"/>
            <a:ext cx="1219200" cy="376238"/>
          </a:xfrm>
          <a:prstGeom prst="rect">
            <a:avLst/>
          </a:prstGeom>
          <a:solidFill>
            <a:srgbClr val="FF99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spcBef>
                <a:spcPct val="50000"/>
              </a:spcBef>
            </a:pPr>
            <a:r>
              <a:rPr lang="en-US" altLang="en-US" sz="1800">
                <a:latin typeface="Times New Roman" panose="02020603050405020304" pitchFamily="18" charset="0"/>
              </a:rPr>
              <a:t>Measures</a:t>
            </a:r>
          </a:p>
        </p:txBody>
      </p:sp>
      <p:sp>
        <p:nvSpPr>
          <p:cNvPr id="25621" name="Line 1050">
            <a:extLst>
              <a:ext uri="{FF2B5EF4-FFF2-40B4-BE49-F238E27FC236}">
                <a16:creationId xmlns:a16="http://schemas.microsoft.com/office/drawing/2014/main" id="{E57EDB4E-D688-5106-D8FB-00265EDD05F8}"/>
              </a:ext>
            </a:extLst>
          </p:cNvPr>
          <p:cNvSpPr>
            <a:spLocks noChangeShapeType="1"/>
          </p:cNvSpPr>
          <p:nvPr/>
        </p:nvSpPr>
        <p:spPr bwMode="auto">
          <a:xfrm flipV="1">
            <a:off x="2084388" y="4648200"/>
            <a:ext cx="769937" cy="11430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22" name="Line 1051">
            <a:extLst>
              <a:ext uri="{FF2B5EF4-FFF2-40B4-BE49-F238E27FC236}">
                <a16:creationId xmlns:a16="http://schemas.microsoft.com/office/drawing/2014/main" id="{0B5828D2-F2AE-2A36-8D70-240C4CF97393}"/>
              </a:ext>
            </a:extLst>
          </p:cNvPr>
          <p:cNvSpPr>
            <a:spLocks noChangeShapeType="1"/>
          </p:cNvSpPr>
          <p:nvPr/>
        </p:nvSpPr>
        <p:spPr bwMode="auto">
          <a:xfrm flipV="1">
            <a:off x="2065338" y="5191125"/>
            <a:ext cx="788987" cy="561975"/>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23" name="Line 1052">
            <a:extLst>
              <a:ext uri="{FF2B5EF4-FFF2-40B4-BE49-F238E27FC236}">
                <a16:creationId xmlns:a16="http://schemas.microsoft.com/office/drawing/2014/main" id="{48C697E2-7B15-171F-C2FE-26A8EAE06D31}"/>
              </a:ext>
            </a:extLst>
          </p:cNvPr>
          <p:cNvSpPr>
            <a:spLocks noChangeShapeType="1"/>
          </p:cNvSpPr>
          <p:nvPr/>
        </p:nvSpPr>
        <p:spPr bwMode="auto">
          <a:xfrm flipV="1">
            <a:off x="2065338" y="5559425"/>
            <a:ext cx="904875" cy="193675"/>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24" name="Line 1053">
            <a:extLst>
              <a:ext uri="{FF2B5EF4-FFF2-40B4-BE49-F238E27FC236}">
                <a16:creationId xmlns:a16="http://schemas.microsoft.com/office/drawing/2014/main" id="{D7458F92-3E9D-B3E2-8CC2-4A1A35F3386B}"/>
              </a:ext>
            </a:extLst>
          </p:cNvPr>
          <p:cNvSpPr>
            <a:spLocks noChangeShapeType="1"/>
          </p:cNvSpPr>
          <p:nvPr/>
        </p:nvSpPr>
        <p:spPr bwMode="auto">
          <a:xfrm flipH="1">
            <a:off x="1641475" y="3816350"/>
            <a:ext cx="1193800" cy="735013"/>
          </a:xfrm>
          <a:prstGeom prst="line">
            <a:avLst/>
          </a:prstGeom>
          <a:noFill/>
          <a:ln w="50800">
            <a:solidFill>
              <a:schemeClr val="tx1"/>
            </a:solidFill>
            <a:prstDash val="sysDot"/>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25" name="Line 1054">
            <a:extLst>
              <a:ext uri="{FF2B5EF4-FFF2-40B4-BE49-F238E27FC236}">
                <a16:creationId xmlns:a16="http://schemas.microsoft.com/office/drawing/2014/main" id="{EAB51E2D-0EB4-6FF9-2E4B-68FEA5FD7250}"/>
              </a:ext>
            </a:extLst>
          </p:cNvPr>
          <p:cNvSpPr>
            <a:spLocks noChangeShapeType="1"/>
          </p:cNvSpPr>
          <p:nvPr/>
        </p:nvSpPr>
        <p:spPr bwMode="auto">
          <a:xfrm flipH="1" flipV="1">
            <a:off x="1905000" y="2362200"/>
            <a:ext cx="914400" cy="381000"/>
          </a:xfrm>
          <a:prstGeom prst="line">
            <a:avLst/>
          </a:prstGeom>
          <a:noFill/>
          <a:ln w="50800">
            <a:solidFill>
              <a:schemeClr val="tx1"/>
            </a:solidFill>
            <a:prstDash val="sysDot"/>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26" name="Line 1055">
            <a:extLst>
              <a:ext uri="{FF2B5EF4-FFF2-40B4-BE49-F238E27FC236}">
                <a16:creationId xmlns:a16="http://schemas.microsoft.com/office/drawing/2014/main" id="{94828211-FC4A-E30C-48AF-8B01E1225E59}"/>
              </a:ext>
            </a:extLst>
          </p:cNvPr>
          <p:cNvSpPr>
            <a:spLocks noChangeShapeType="1"/>
          </p:cNvSpPr>
          <p:nvPr/>
        </p:nvSpPr>
        <p:spPr bwMode="auto">
          <a:xfrm>
            <a:off x="4572000" y="4267200"/>
            <a:ext cx="533400" cy="381000"/>
          </a:xfrm>
          <a:prstGeom prst="line">
            <a:avLst/>
          </a:prstGeom>
          <a:noFill/>
          <a:ln w="50800">
            <a:solidFill>
              <a:schemeClr val="tx1"/>
            </a:solidFill>
            <a:prstDash val="sysDot"/>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27" name="Line 1056">
            <a:extLst>
              <a:ext uri="{FF2B5EF4-FFF2-40B4-BE49-F238E27FC236}">
                <a16:creationId xmlns:a16="http://schemas.microsoft.com/office/drawing/2014/main" id="{44651763-70DB-8357-8C9C-09C55186A63D}"/>
              </a:ext>
            </a:extLst>
          </p:cNvPr>
          <p:cNvSpPr>
            <a:spLocks noChangeShapeType="1"/>
          </p:cNvSpPr>
          <p:nvPr/>
        </p:nvSpPr>
        <p:spPr bwMode="auto">
          <a:xfrm flipV="1">
            <a:off x="4495800" y="2743200"/>
            <a:ext cx="762000" cy="525463"/>
          </a:xfrm>
          <a:prstGeom prst="line">
            <a:avLst/>
          </a:prstGeom>
          <a:noFill/>
          <a:ln w="50800">
            <a:solidFill>
              <a:schemeClr val="tx1"/>
            </a:solidFill>
            <a:prstDash val="sysDot"/>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5628" name="Group 1057">
            <a:extLst>
              <a:ext uri="{FF2B5EF4-FFF2-40B4-BE49-F238E27FC236}">
                <a16:creationId xmlns:a16="http://schemas.microsoft.com/office/drawing/2014/main" id="{130B13D3-C16C-75BF-D65B-B670F27FAA52}"/>
              </a:ext>
            </a:extLst>
          </p:cNvPr>
          <p:cNvGrpSpPr>
            <a:grpSpLocks/>
          </p:cNvGrpSpPr>
          <p:nvPr/>
        </p:nvGrpSpPr>
        <p:grpSpPr bwMode="auto">
          <a:xfrm>
            <a:off x="5181600" y="1524000"/>
            <a:ext cx="1303338" cy="1744663"/>
            <a:chOff x="3796" y="1002"/>
            <a:chExt cx="812" cy="1081"/>
          </a:xfrm>
        </p:grpSpPr>
        <p:sp>
          <p:nvSpPr>
            <p:cNvPr id="25660" name="Rectangle 1058">
              <a:extLst>
                <a:ext uri="{FF2B5EF4-FFF2-40B4-BE49-F238E27FC236}">
                  <a16:creationId xmlns:a16="http://schemas.microsoft.com/office/drawing/2014/main" id="{09A3357C-9584-6AE0-10CA-DD41A26FE2BB}"/>
                </a:ext>
              </a:extLst>
            </p:cNvPr>
            <p:cNvSpPr>
              <a:spLocks noChangeArrowheads="1"/>
            </p:cNvSpPr>
            <p:nvPr/>
          </p:nvSpPr>
          <p:spPr bwMode="auto">
            <a:xfrm>
              <a:off x="3796" y="1262"/>
              <a:ext cx="812" cy="821"/>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1600">
                  <a:latin typeface="Times New Roman" panose="02020603050405020304" pitchFamily="18" charset="0"/>
                </a:rPr>
                <a:t>item_key</a:t>
              </a:r>
            </a:p>
            <a:p>
              <a:r>
                <a:rPr lang="en-US" altLang="en-US" sz="1600">
                  <a:latin typeface="Times New Roman" panose="02020603050405020304" pitchFamily="18" charset="0"/>
                </a:rPr>
                <a:t>item_name</a:t>
              </a:r>
            </a:p>
            <a:p>
              <a:r>
                <a:rPr lang="en-US" altLang="en-US" sz="1600">
                  <a:latin typeface="Times New Roman" panose="02020603050405020304" pitchFamily="18" charset="0"/>
                </a:rPr>
                <a:t>brand</a:t>
              </a:r>
            </a:p>
            <a:p>
              <a:r>
                <a:rPr lang="en-US" altLang="en-US" sz="1600">
                  <a:latin typeface="Times New Roman" panose="02020603050405020304" pitchFamily="18" charset="0"/>
                </a:rPr>
                <a:t>type</a:t>
              </a:r>
            </a:p>
            <a:p>
              <a:r>
                <a:rPr lang="en-US" altLang="en-US" sz="1600">
                  <a:latin typeface="Times New Roman" panose="02020603050405020304" pitchFamily="18" charset="0"/>
                </a:rPr>
                <a:t>supplier_type</a:t>
              </a:r>
            </a:p>
          </p:txBody>
        </p:sp>
        <p:sp>
          <p:nvSpPr>
            <p:cNvPr id="25661" name="Text Box 1059">
              <a:extLst>
                <a:ext uri="{FF2B5EF4-FFF2-40B4-BE49-F238E27FC236}">
                  <a16:creationId xmlns:a16="http://schemas.microsoft.com/office/drawing/2014/main" id="{5562A1D1-B904-5784-BC1D-C0BB4E52BFC2}"/>
                </a:ext>
              </a:extLst>
            </p:cNvPr>
            <p:cNvSpPr txBox="1">
              <a:spLocks noChangeArrowheads="1"/>
            </p:cNvSpPr>
            <p:nvPr/>
          </p:nvSpPr>
          <p:spPr bwMode="auto">
            <a:xfrm>
              <a:off x="3953" y="1002"/>
              <a:ext cx="401" cy="252"/>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ctr"/>
              <a:r>
                <a:rPr lang="en-US" altLang="en-US" sz="2000">
                  <a:latin typeface="Times New Roman" panose="02020603050405020304" pitchFamily="18" charset="0"/>
                </a:rPr>
                <a:t>item</a:t>
              </a:r>
            </a:p>
          </p:txBody>
        </p:sp>
      </p:grpSp>
      <p:grpSp>
        <p:nvGrpSpPr>
          <p:cNvPr id="25629" name="Group 1060">
            <a:extLst>
              <a:ext uri="{FF2B5EF4-FFF2-40B4-BE49-F238E27FC236}">
                <a16:creationId xmlns:a16="http://schemas.microsoft.com/office/drawing/2014/main" id="{D72EAAC4-F314-BED9-5B7F-1ADD47930270}"/>
              </a:ext>
            </a:extLst>
          </p:cNvPr>
          <p:cNvGrpSpPr>
            <a:grpSpLocks/>
          </p:cNvGrpSpPr>
          <p:nvPr/>
        </p:nvGrpSpPr>
        <p:grpSpPr bwMode="auto">
          <a:xfrm>
            <a:off x="304800" y="3962400"/>
            <a:ext cx="1290638" cy="1230313"/>
            <a:chOff x="3896" y="2472"/>
            <a:chExt cx="803" cy="762"/>
          </a:xfrm>
        </p:grpSpPr>
        <p:sp>
          <p:nvSpPr>
            <p:cNvPr id="25658" name="Rectangle 1061">
              <a:extLst>
                <a:ext uri="{FF2B5EF4-FFF2-40B4-BE49-F238E27FC236}">
                  <a16:creationId xmlns:a16="http://schemas.microsoft.com/office/drawing/2014/main" id="{11A1A46D-CB2B-5330-0DA5-79CAE9B4DA0A}"/>
                </a:ext>
              </a:extLst>
            </p:cNvPr>
            <p:cNvSpPr>
              <a:spLocks noChangeArrowheads="1"/>
            </p:cNvSpPr>
            <p:nvPr/>
          </p:nvSpPr>
          <p:spPr bwMode="auto">
            <a:xfrm>
              <a:off x="3896" y="2716"/>
              <a:ext cx="803" cy="518"/>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1600">
                  <a:latin typeface="Times New Roman" panose="02020603050405020304" pitchFamily="18" charset="0"/>
                </a:rPr>
                <a:t>branch_key</a:t>
              </a:r>
            </a:p>
            <a:p>
              <a:r>
                <a:rPr lang="en-US" altLang="en-US" sz="1600">
                  <a:latin typeface="Times New Roman" panose="02020603050405020304" pitchFamily="18" charset="0"/>
                </a:rPr>
                <a:t>branch_name</a:t>
              </a:r>
            </a:p>
            <a:p>
              <a:r>
                <a:rPr lang="en-US" altLang="en-US" sz="1600">
                  <a:latin typeface="Times New Roman" panose="02020603050405020304" pitchFamily="18" charset="0"/>
                </a:rPr>
                <a:t>branch_type</a:t>
              </a:r>
            </a:p>
          </p:txBody>
        </p:sp>
        <p:sp>
          <p:nvSpPr>
            <p:cNvPr id="25659" name="Text Box 1062">
              <a:extLst>
                <a:ext uri="{FF2B5EF4-FFF2-40B4-BE49-F238E27FC236}">
                  <a16:creationId xmlns:a16="http://schemas.microsoft.com/office/drawing/2014/main" id="{8B9D63BB-EC62-3BCB-9D53-2B8ABD699719}"/>
                </a:ext>
              </a:extLst>
            </p:cNvPr>
            <p:cNvSpPr txBox="1">
              <a:spLocks noChangeArrowheads="1"/>
            </p:cNvSpPr>
            <p:nvPr/>
          </p:nvSpPr>
          <p:spPr bwMode="auto">
            <a:xfrm>
              <a:off x="3907" y="2472"/>
              <a:ext cx="507" cy="233"/>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ctr"/>
              <a:r>
                <a:rPr lang="en-US" altLang="en-US" sz="1800">
                  <a:latin typeface="Times New Roman" panose="02020603050405020304" pitchFamily="18" charset="0"/>
                </a:rPr>
                <a:t>branch</a:t>
              </a:r>
            </a:p>
          </p:txBody>
        </p:sp>
      </p:grpSp>
      <p:sp>
        <p:nvSpPr>
          <p:cNvPr id="25630" name="Rectangle 1063">
            <a:extLst>
              <a:ext uri="{FF2B5EF4-FFF2-40B4-BE49-F238E27FC236}">
                <a16:creationId xmlns:a16="http://schemas.microsoft.com/office/drawing/2014/main" id="{2682E2E8-D788-C3CB-0679-4864C2822C01}"/>
              </a:ext>
            </a:extLst>
          </p:cNvPr>
          <p:cNvSpPr>
            <a:spLocks noChangeArrowheads="1"/>
          </p:cNvSpPr>
          <p:nvPr/>
        </p:nvSpPr>
        <p:spPr bwMode="auto">
          <a:xfrm>
            <a:off x="7011988" y="2495550"/>
            <a:ext cx="1608137" cy="4572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25631" name="Rectangle 1064">
            <a:extLst>
              <a:ext uri="{FF2B5EF4-FFF2-40B4-BE49-F238E27FC236}">
                <a16:creationId xmlns:a16="http://schemas.microsoft.com/office/drawing/2014/main" id="{B777BCB9-B7EF-A4D1-310B-95D55CC47FD4}"/>
              </a:ext>
            </a:extLst>
          </p:cNvPr>
          <p:cNvSpPr>
            <a:spLocks noChangeArrowheads="1"/>
          </p:cNvSpPr>
          <p:nvPr/>
        </p:nvSpPr>
        <p:spPr bwMode="auto">
          <a:xfrm>
            <a:off x="6859588" y="1581150"/>
            <a:ext cx="20383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1800">
                <a:latin typeface="Times New Roman" panose="02020603050405020304" pitchFamily="18" charset="0"/>
              </a:rPr>
              <a:t>Shipping Fact Table</a:t>
            </a:r>
          </a:p>
        </p:txBody>
      </p:sp>
      <p:sp>
        <p:nvSpPr>
          <p:cNvPr id="25632" name="Rectangle 1065">
            <a:extLst>
              <a:ext uri="{FF2B5EF4-FFF2-40B4-BE49-F238E27FC236}">
                <a16:creationId xmlns:a16="http://schemas.microsoft.com/office/drawing/2014/main" id="{72342FA9-DF8A-D561-BFF9-FF79389019D7}"/>
              </a:ext>
            </a:extLst>
          </p:cNvPr>
          <p:cNvSpPr>
            <a:spLocks noChangeArrowheads="1"/>
          </p:cNvSpPr>
          <p:nvPr/>
        </p:nvSpPr>
        <p:spPr bwMode="auto">
          <a:xfrm>
            <a:off x="7011988" y="2038350"/>
            <a:ext cx="1600200" cy="452438"/>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25633" name="Rectangle 1066">
            <a:extLst>
              <a:ext uri="{FF2B5EF4-FFF2-40B4-BE49-F238E27FC236}">
                <a16:creationId xmlns:a16="http://schemas.microsoft.com/office/drawing/2014/main" id="{B9DC7757-F50A-548F-79C5-D400810F9D23}"/>
              </a:ext>
            </a:extLst>
          </p:cNvPr>
          <p:cNvSpPr>
            <a:spLocks noChangeArrowheads="1"/>
          </p:cNvSpPr>
          <p:nvPr/>
        </p:nvSpPr>
        <p:spPr bwMode="auto">
          <a:xfrm>
            <a:off x="7011988" y="2114550"/>
            <a:ext cx="1601787" cy="366713"/>
          </a:xfrm>
          <a:prstGeom prst="rect">
            <a:avLst/>
          </a:prstGeom>
          <a:solidFill>
            <a:srgbClr val="00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ctr"/>
            <a:r>
              <a:rPr lang="en-US" altLang="en-US" sz="1800">
                <a:latin typeface="Times New Roman" panose="02020603050405020304" pitchFamily="18" charset="0"/>
              </a:rPr>
              <a:t>time_key</a:t>
            </a:r>
          </a:p>
        </p:txBody>
      </p:sp>
      <p:sp>
        <p:nvSpPr>
          <p:cNvPr id="25634" name="Rectangle 1067">
            <a:extLst>
              <a:ext uri="{FF2B5EF4-FFF2-40B4-BE49-F238E27FC236}">
                <a16:creationId xmlns:a16="http://schemas.microsoft.com/office/drawing/2014/main" id="{05D45A27-23BD-0733-F686-19C2069FCD2F}"/>
              </a:ext>
            </a:extLst>
          </p:cNvPr>
          <p:cNvSpPr>
            <a:spLocks noChangeArrowheads="1"/>
          </p:cNvSpPr>
          <p:nvPr/>
        </p:nvSpPr>
        <p:spPr bwMode="auto">
          <a:xfrm>
            <a:off x="7011988" y="2571750"/>
            <a:ext cx="1600200" cy="366713"/>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1800">
                <a:latin typeface="Times New Roman" panose="02020603050405020304" pitchFamily="18" charset="0"/>
              </a:rPr>
              <a:t>         item_key</a:t>
            </a:r>
          </a:p>
        </p:txBody>
      </p:sp>
      <p:sp>
        <p:nvSpPr>
          <p:cNvPr id="25635" name="Rectangle 1068">
            <a:extLst>
              <a:ext uri="{FF2B5EF4-FFF2-40B4-BE49-F238E27FC236}">
                <a16:creationId xmlns:a16="http://schemas.microsoft.com/office/drawing/2014/main" id="{1A9B9ACF-6F70-AF41-4D7E-AC675C85309F}"/>
              </a:ext>
            </a:extLst>
          </p:cNvPr>
          <p:cNvSpPr>
            <a:spLocks noChangeArrowheads="1"/>
          </p:cNvSpPr>
          <p:nvPr/>
        </p:nvSpPr>
        <p:spPr bwMode="auto">
          <a:xfrm>
            <a:off x="7011988" y="2952750"/>
            <a:ext cx="1600200" cy="45085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25636" name="Rectangle 1069">
            <a:extLst>
              <a:ext uri="{FF2B5EF4-FFF2-40B4-BE49-F238E27FC236}">
                <a16:creationId xmlns:a16="http://schemas.microsoft.com/office/drawing/2014/main" id="{5CEC7A44-2A00-D1E2-5F6A-CC27B57038A4}"/>
              </a:ext>
            </a:extLst>
          </p:cNvPr>
          <p:cNvSpPr>
            <a:spLocks noChangeArrowheads="1"/>
          </p:cNvSpPr>
          <p:nvPr/>
        </p:nvSpPr>
        <p:spPr bwMode="auto">
          <a:xfrm>
            <a:off x="7011988" y="2952750"/>
            <a:ext cx="1600200" cy="366713"/>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1800">
                <a:latin typeface="Times New Roman" panose="02020603050405020304" pitchFamily="18" charset="0"/>
              </a:rPr>
              <a:t>     shipper_key</a:t>
            </a:r>
          </a:p>
        </p:txBody>
      </p:sp>
      <p:sp>
        <p:nvSpPr>
          <p:cNvPr id="25637" name="Rectangle 1070">
            <a:extLst>
              <a:ext uri="{FF2B5EF4-FFF2-40B4-BE49-F238E27FC236}">
                <a16:creationId xmlns:a16="http://schemas.microsoft.com/office/drawing/2014/main" id="{C75916A8-6F1E-0F8B-30A2-D82D47E587DE}"/>
              </a:ext>
            </a:extLst>
          </p:cNvPr>
          <p:cNvSpPr>
            <a:spLocks noChangeArrowheads="1"/>
          </p:cNvSpPr>
          <p:nvPr/>
        </p:nvSpPr>
        <p:spPr bwMode="auto">
          <a:xfrm>
            <a:off x="7011988" y="3409950"/>
            <a:ext cx="1600200" cy="452438"/>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25638" name="Rectangle 1071">
            <a:extLst>
              <a:ext uri="{FF2B5EF4-FFF2-40B4-BE49-F238E27FC236}">
                <a16:creationId xmlns:a16="http://schemas.microsoft.com/office/drawing/2014/main" id="{D4F95613-D885-DA90-5D8A-4D0E1C198A88}"/>
              </a:ext>
            </a:extLst>
          </p:cNvPr>
          <p:cNvSpPr>
            <a:spLocks noChangeArrowheads="1"/>
          </p:cNvSpPr>
          <p:nvPr/>
        </p:nvSpPr>
        <p:spPr bwMode="auto">
          <a:xfrm>
            <a:off x="7010400" y="3429000"/>
            <a:ext cx="1593850" cy="366713"/>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1800">
                <a:latin typeface="Times New Roman" panose="02020603050405020304" pitchFamily="18" charset="0"/>
              </a:rPr>
              <a:t>  from_location</a:t>
            </a:r>
          </a:p>
        </p:txBody>
      </p:sp>
      <p:sp>
        <p:nvSpPr>
          <p:cNvPr id="25639" name="Rectangle 1072">
            <a:extLst>
              <a:ext uri="{FF2B5EF4-FFF2-40B4-BE49-F238E27FC236}">
                <a16:creationId xmlns:a16="http://schemas.microsoft.com/office/drawing/2014/main" id="{C02B333A-1D66-15CE-F33C-B3051BC22CF2}"/>
              </a:ext>
            </a:extLst>
          </p:cNvPr>
          <p:cNvSpPr>
            <a:spLocks noChangeArrowheads="1"/>
          </p:cNvSpPr>
          <p:nvPr/>
        </p:nvSpPr>
        <p:spPr bwMode="auto">
          <a:xfrm>
            <a:off x="6977063" y="3867150"/>
            <a:ext cx="1635125" cy="455613"/>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rgbClr val="008484"/>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25640" name="Rectangle 1073">
            <a:extLst>
              <a:ext uri="{FF2B5EF4-FFF2-40B4-BE49-F238E27FC236}">
                <a16:creationId xmlns:a16="http://schemas.microsoft.com/office/drawing/2014/main" id="{123495DB-59B9-33D1-4A71-912ED78617E9}"/>
              </a:ext>
            </a:extLst>
          </p:cNvPr>
          <p:cNvSpPr>
            <a:spLocks noChangeArrowheads="1"/>
          </p:cNvSpPr>
          <p:nvPr/>
        </p:nvSpPr>
        <p:spPr bwMode="auto">
          <a:xfrm>
            <a:off x="7011988" y="3943350"/>
            <a:ext cx="1555750" cy="366713"/>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1800">
                <a:latin typeface="Times New Roman" panose="02020603050405020304" pitchFamily="18" charset="0"/>
              </a:rPr>
              <a:t>      to_location</a:t>
            </a:r>
          </a:p>
        </p:txBody>
      </p:sp>
      <p:sp>
        <p:nvSpPr>
          <p:cNvPr id="25641" name="Rectangle 1074">
            <a:extLst>
              <a:ext uri="{FF2B5EF4-FFF2-40B4-BE49-F238E27FC236}">
                <a16:creationId xmlns:a16="http://schemas.microsoft.com/office/drawing/2014/main" id="{BC1E3E74-3717-AEAE-CB23-39CBC7DD7691}"/>
              </a:ext>
            </a:extLst>
          </p:cNvPr>
          <p:cNvSpPr>
            <a:spLocks noChangeArrowheads="1"/>
          </p:cNvSpPr>
          <p:nvPr/>
        </p:nvSpPr>
        <p:spPr bwMode="auto">
          <a:xfrm>
            <a:off x="6977063" y="4324350"/>
            <a:ext cx="1635125" cy="461963"/>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rgbClr val="008484"/>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25642" name="Rectangle 1075">
            <a:extLst>
              <a:ext uri="{FF2B5EF4-FFF2-40B4-BE49-F238E27FC236}">
                <a16:creationId xmlns:a16="http://schemas.microsoft.com/office/drawing/2014/main" id="{23862192-371F-40AB-75D1-20118A7378C2}"/>
              </a:ext>
            </a:extLst>
          </p:cNvPr>
          <p:cNvSpPr>
            <a:spLocks noChangeArrowheads="1"/>
          </p:cNvSpPr>
          <p:nvPr/>
        </p:nvSpPr>
        <p:spPr bwMode="auto">
          <a:xfrm>
            <a:off x="7011988" y="4365625"/>
            <a:ext cx="1574800" cy="366713"/>
          </a:xfrm>
          <a:prstGeom prst="rect">
            <a:avLst/>
          </a:prstGeom>
          <a:solidFill>
            <a:srgbClr val="FF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1800">
                <a:latin typeface="Times New Roman" panose="02020603050405020304" pitchFamily="18" charset="0"/>
              </a:rPr>
              <a:t>     dollars_cost</a:t>
            </a:r>
          </a:p>
        </p:txBody>
      </p:sp>
      <p:sp>
        <p:nvSpPr>
          <p:cNvPr id="25643" name="Rectangle 1076">
            <a:extLst>
              <a:ext uri="{FF2B5EF4-FFF2-40B4-BE49-F238E27FC236}">
                <a16:creationId xmlns:a16="http://schemas.microsoft.com/office/drawing/2014/main" id="{F2893E99-8322-A2AB-689C-924C04B9679E}"/>
              </a:ext>
            </a:extLst>
          </p:cNvPr>
          <p:cNvSpPr>
            <a:spLocks noChangeArrowheads="1"/>
          </p:cNvSpPr>
          <p:nvPr/>
        </p:nvSpPr>
        <p:spPr bwMode="auto">
          <a:xfrm>
            <a:off x="6977063" y="4781550"/>
            <a:ext cx="1635125" cy="4699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rgbClr val="008484"/>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25644" name="Rectangle 1077">
            <a:extLst>
              <a:ext uri="{FF2B5EF4-FFF2-40B4-BE49-F238E27FC236}">
                <a16:creationId xmlns:a16="http://schemas.microsoft.com/office/drawing/2014/main" id="{403A0FC6-82C8-1198-9851-56819485ED96}"/>
              </a:ext>
            </a:extLst>
          </p:cNvPr>
          <p:cNvSpPr>
            <a:spLocks noChangeArrowheads="1"/>
          </p:cNvSpPr>
          <p:nvPr/>
        </p:nvSpPr>
        <p:spPr bwMode="auto">
          <a:xfrm>
            <a:off x="6992938" y="4811713"/>
            <a:ext cx="1625600" cy="366712"/>
          </a:xfrm>
          <a:prstGeom prst="rect">
            <a:avLst/>
          </a:prstGeom>
          <a:solidFill>
            <a:srgbClr val="FF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1800">
                <a:latin typeface="Times New Roman" panose="02020603050405020304" pitchFamily="18" charset="0"/>
              </a:rPr>
              <a:t>   units_shipped</a:t>
            </a:r>
          </a:p>
        </p:txBody>
      </p:sp>
      <p:sp>
        <p:nvSpPr>
          <p:cNvPr id="25645" name="Line 1079">
            <a:extLst>
              <a:ext uri="{FF2B5EF4-FFF2-40B4-BE49-F238E27FC236}">
                <a16:creationId xmlns:a16="http://schemas.microsoft.com/office/drawing/2014/main" id="{66B6B234-8813-53BF-6EA1-670639768D4B}"/>
              </a:ext>
            </a:extLst>
          </p:cNvPr>
          <p:cNvSpPr>
            <a:spLocks noChangeShapeType="1"/>
          </p:cNvSpPr>
          <p:nvPr/>
        </p:nvSpPr>
        <p:spPr bwMode="auto">
          <a:xfrm flipH="1" flipV="1">
            <a:off x="6629400" y="1524000"/>
            <a:ext cx="381000" cy="685800"/>
          </a:xfrm>
          <a:prstGeom prst="line">
            <a:avLst/>
          </a:prstGeom>
          <a:noFill/>
          <a:ln w="28575">
            <a:solidFill>
              <a:schemeClr val="tx1"/>
            </a:solidFill>
            <a:prstDash val="sys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5646" name="Line 1080">
            <a:extLst>
              <a:ext uri="{FF2B5EF4-FFF2-40B4-BE49-F238E27FC236}">
                <a16:creationId xmlns:a16="http://schemas.microsoft.com/office/drawing/2014/main" id="{96AA91F2-5047-DD81-A487-D159BF037F05}"/>
              </a:ext>
            </a:extLst>
          </p:cNvPr>
          <p:cNvSpPr>
            <a:spLocks noChangeShapeType="1"/>
          </p:cNvSpPr>
          <p:nvPr/>
        </p:nvSpPr>
        <p:spPr bwMode="auto">
          <a:xfrm flipH="1">
            <a:off x="2743200" y="1524000"/>
            <a:ext cx="3886200" cy="0"/>
          </a:xfrm>
          <a:prstGeom prst="line">
            <a:avLst/>
          </a:prstGeom>
          <a:noFill/>
          <a:ln w="28575">
            <a:solidFill>
              <a:schemeClr val="tx1"/>
            </a:solidFill>
            <a:prstDash val="sys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5647" name="Line 1081">
            <a:extLst>
              <a:ext uri="{FF2B5EF4-FFF2-40B4-BE49-F238E27FC236}">
                <a16:creationId xmlns:a16="http://schemas.microsoft.com/office/drawing/2014/main" id="{A2A16E02-D9A7-952E-D6BB-586522CF71A3}"/>
              </a:ext>
            </a:extLst>
          </p:cNvPr>
          <p:cNvSpPr>
            <a:spLocks noChangeShapeType="1"/>
          </p:cNvSpPr>
          <p:nvPr/>
        </p:nvSpPr>
        <p:spPr bwMode="auto">
          <a:xfrm flipH="1">
            <a:off x="1905000" y="1524000"/>
            <a:ext cx="914400" cy="457200"/>
          </a:xfrm>
          <a:prstGeom prst="line">
            <a:avLst/>
          </a:prstGeom>
          <a:noFill/>
          <a:ln w="28575">
            <a:solidFill>
              <a:schemeClr val="tx1"/>
            </a:solidFill>
            <a:prstDash val="sysDot"/>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5648" name="Line 1082">
            <a:extLst>
              <a:ext uri="{FF2B5EF4-FFF2-40B4-BE49-F238E27FC236}">
                <a16:creationId xmlns:a16="http://schemas.microsoft.com/office/drawing/2014/main" id="{72A91341-24A5-7052-24A3-38815EF0B183}"/>
              </a:ext>
            </a:extLst>
          </p:cNvPr>
          <p:cNvSpPr>
            <a:spLocks noChangeShapeType="1"/>
          </p:cNvSpPr>
          <p:nvPr/>
        </p:nvSpPr>
        <p:spPr bwMode="auto">
          <a:xfrm flipH="1" flipV="1">
            <a:off x="6553200" y="2667000"/>
            <a:ext cx="533400" cy="76200"/>
          </a:xfrm>
          <a:prstGeom prst="line">
            <a:avLst/>
          </a:prstGeom>
          <a:noFill/>
          <a:ln w="28575">
            <a:solidFill>
              <a:schemeClr val="tx1"/>
            </a:solidFill>
            <a:prstDash val="sysDot"/>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5649" name="Line 1083">
            <a:extLst>
              <a:ext uri="{FF2B5EF4-FFF2-40B4-BE49-F238E27FC236}">
                <a16:creationId xmlns:a16="http://schemas.microsoft.com/office/drawing/2014/main" id="{90A69301-5CC0-6D0D-AF61-E852F37FA7F6}"/>
              </a:ext>
            </a:extLst>
          </p:cNvPr>
          <p:cNvSpPr>
            <a:spLocks noChangeShapeType="1"/>
          </p:cNvSpPr>
          <p:nvPr/>
        </p:nvSpPr>
        <p:spPr bwMode="auto">
          <a:xfrm flipH="1">
            <a:off x="6248400" y="3657600"/>
            <a:ext cx="685800" cy="762000"/>
          </a:xfrm>
          <a:prstGeom prst="line">
            <a:avLst/>
          </a:prstGeom>
          <a:noFill/>
          <a:ln w="28575">
            <a:solidFill>
              <a:schemeClr val="tx1"/>
            </a:solidFill>
            <a:prstDash val="sysDot"/>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5650" name="Line 1084">
            <a:extLst>
              <a:ext uri="{FF2B5EF4-FFF2-40B4-BE49-F238E27FC236}">
                <a16:creationId xmlns:a16="http://schemas.microsoft.com/office/drawing/2014/main" id="{659C4CA5-F3CD-5EB3-C03D-F956AFC8F547}"/>
              </a:ext>
            </a:extLst>
          </p:cNvPr>
          <p:cNvSpPr>
            <a:spLocks noChangeShapeType="1"/>
          </p:cNvSpPr>
          <p:nvPr/>
        </p:nvSpPr>
        <p:spPr bwMode="auto">
          <a:xfrm flipH="1">
            <a:off x="6477000" y="4191000"/>
            <a:ext cx="457200" cy="228600"/>
          </a:xfrm>
          <a:prstGeom prst="line">
            <a:avLst/>
          </a:prstGeom>
          <a:noFill/>
          <a:ln w="28575">
            <a:solidFill>
              <a:schemeClr val="tx1"/>
            </a:solidFill>
            <a:prstDash val="sysDot"/>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5651" name="Line 1085">
            <a:extLst>
              <a:ext uri="{FF2B5EF4-FFF2-40B4-BE49-F238E27FC236}">
                <a16:creationId xmlns:a16="http://schemas.microsoft.com/office/drawing/2014/main" id="{79C3F326-9467-C2DD-8F79-7398AD6C7D3F}"/>
              </a:ext>
            </a:extLst>
          </p:cNvPr>
          <p:cNvSpPr>
            <a:spLocks noChangeShapeType="1"/>
          </p:cNvSpPr>
          <p:nvPr/>
        </p:nvSpPr>
        <p:spPr bwMode="auto">
          <a:xfrm>
            <a:off x="8991600" y="3200400"/>
            <a:ext cx="0" cy="1676400"/>
          </a:xfrm>
          <a:prstGeom prst="line">
            <a:avLst/>
          </a:prstGeom>
          <a:noFill/>
          <a:ln w="28575">
            <a:solidFill>
              <a:schemeClr val="tx1"/>
            </a:solidFill>
            <a:prstDash val="sys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nvGrpSpPr>
          <p:cNvPr id="25652" name="Group 1087">
            <a:extLst>
              <a:ext uri="{FF2B5EF4-FFF2-40B4-BE49-F238E27FC236}">
                <a16:creationId xmlns:a16="http://schemas.microsoft.com/office/drawing/2014/main" id="{30B6D686-E89D-AB2B-7CAB-76ACB06A0859}"/>
              </a:ext>
            </a:extLst>
          </p:cNvPr>
          <p:cNvGrpSpPr>
            <a:grpSpLocks/>
          </p:cNvGrpSpPr>
          <p:nvPr/>
        </p:nvGrpSpPr>
        <p:grpSpPr bwMode="auto">
          <a:xfrm>
            <a:off x="7612063" y="5410200"/>
            <a:ext cx="1344612" cy="1473200"/>
            <a:chOff x="3891" y="2472"/>
            <a:chExt cx="836" cy="911"/>
          </a:xfrm>
        </p:grpSpPr>
        <p:sp>
          <p:nvSpPr>
            <p:cNvPr id="25656" name="Rectangle 1088">
              <a:extLst>
                <a:ext uri="{FF2B5EF4-FFF2-40B4-BE49-F238E27FC236}">
                  <a16:creationId xmlns:a16="http://schemas.microsoft.com/office/drawing/2014/main" id="{7A29371F-0B70-409D-A618-3E35B9518E26}"/>
                </a:ext>
              </a:extLst>
            </p:cNvPr>
            <p:cNvSpPr>
              <a:spLocks noChangeArrowheads="1"/>
            </p:cNvSpPr>
            <p:nvPr/>
          </p:nvSpPr>
          <p:spPr bwMode="auto">
            <a:xfrm>
              <a:off x="3896" y="2715"/>
              <a:ext cx="831" cy="668"/>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1600">
                  <a:latin typeface="Times New Roman" panose="02020603050405020304" pitchFamily="18" charset="0"/>
                </a:rPr>
                <a:t>shipper_key</a:t>
              </a:r>
            </a:p>
            <a:p>
              <a:r>
                <a:rPr lang="en-US" altLang="en-US" sz="1600">
                  <a:latin typeface="Times New Roman" panose="02020603050405020304" pitchFamily="18" charset="0"/>
                </a:rPr>
                <a:t>shipper_name</a:t>
              </a:r>
            </a:p>
            <a:p>
              <a:r>
                <a:rPr lang="en-US" altLang="en-US" sz="1600">
                  <a:latin typeface="Times New Roman" panose="02020603050405020304" pitchFamily="18" charset="0"/>
                </a:rPr>
                <a:t>location_key</a:t>
              </a:r>
            </a:p>
            <a:p>
              <a:r>
                <a:rPr lang="en-US" altLang="en-US" sz="1600">
                  <a:latin typeface="Times New Roman" panose="02020603050405020304" pitchFamily="18" charset="0"/>
                </a:rPr>
                <a:t>shipper_type</a:t>
              </a:r>
            </a:p>
          </p:txBody>
        </p:sp>
        <p:sp>
          <p:nvSpPr>
            <p:cNvPr id="25657" name="Text Box 1089">
              <a:extLst>
                <a:ext uri="{FF2B5EF4-FFF2-40B4-BE49-F238E27FC236}">
                  <a16:creationId xmlns:a16="http://schemas.microsoft.com/office/drawing/2014/main" id="{DA544377-85FC-6AE1-630C-C8BA147B3EC6}"/>
                </a:ext>
              </a:extLst>
            </p:cNvPr>
            <p:cNvSpPr txBox="1">
              <a:spLocks noChangeArrowheads="1"/>
            </p:cNvSpPr>
            <p:nvPr/>
          </p:nvSpPr>
          <p:spPr bwMode="auto">
            <a:xfrm>
              <a:off x="3891" y="2472"/>
              <a:ext cx="539" cy="233"/>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ctr"/>
              <a:r>
                <a:rPr lang="en-US" altLang="en-US" sz="1800">
                  <a:latin typeface="Times New Roman" panose="02020603050405020304" pitchFamily="18" charset="0"/>
                </a:rPr>
                <a:t>shipper</a:t>
              </a:r>
            </a:p>
          </p:txBody>
        </p:sp>
      </p:grpSp>
      <p:sp>
        <p:nvSpPr>
          <p:cNvPr id="25653" name="Line 1090">
            <a:extLst>
              <a:ext uri="{FF2B5EF4-FFF2-40B4-BE49-F238E27FC236}">
                <a16:creationId xmlns:a16="http://schemas.microsoft.com/office/drawing/2014/main" id="{D8FA22A9-E322-BF05-86C0-DF2C2E72DFE7}"/>
              </a:ext>
            </a:extLst>
          </p:cNvPr>
          <p:cNvSpPr>
            <a:spLocks noChangeShapeType="1"/>
          </p:cNvSpPr>
          <p:nvPr/>
        </p:nvSpPr>
        <p:spPr bwMode="auto">
          <a:xfrm flipH="1">
            <a:off x="8610600" y="4800600"/>
            <a:ext cx="381000" cy="1066800"/>
          </a:xfrm>
          <a:prstGeom prst="line">
            <a:avLst/>
          </a:prstGeom>
          <a:noFill/>
          <a:ln w="28575">
            <a:solidFill>
              <a:schemeClr val="tx1"/>
            </a:solidFill>
            <a:prstDash val="sysDot"/>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5654" name="Line 1091">
            <a:extLst>
              <a:ext uri="{FF2B5EF4-FFF2-40B4-BE49-F238E27FC236}">
                <a16:creationId xmlns:a16="http://schemas.microsoft.com/office/drawing/2014/main" id="{ACB49A4E-CB34-108E-0BAB-E6C031D32F91}"/>
              </a:ext>
            </a:extLst>
          </p:cNvPr>
          <p:cNvSpPr>
            <a:spLocks noChangeShapeType="1"/>
          </p:cNvSpPr>
          <p:nvPr/>
        </p:nvSpPr>
        <p:spPr bwMode="auto">
          <a:xfrm>
            <a:off x="8610600" y="3200400"/>
            <a:ext cx="381000" cy="0"/>
          </a:xfrm>
          <a:prstGeom prst="line">
            <a:avLst/>
          </a:prstGeom>
          <a:noFill/>
          <a:ln w="28575">
            <a:solidFill>
              <a:schemeClr val="tx1"/>
            </a:solidFill>
            <a:prstDash val="sys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5655" name="Line 1092">
            <a:extLst>
              <a:ext uri="{FF2B5EF4-FFF2-40B4-BE49-F238E27FC236}">
                <a16:creationId xmlns:a16="http://schemas.microsoft.com/office/drawing/2014/main" id="{3BA01488-5994-0AEE-929C-DC2496945231}"/>
              </a:ext>
            </a:extLst>
          </p:cNvPr>
          <p:cNvSpPr>
            <a:spLocks noChangeShapeType="1"/>
          </p:cNvSpPr>
          <p:nvPr/>
        </p:nvSpPr>
        <p:spPr bwMode="auto">
          <a:xfrm flipH="1" flipV="1">
            <a:off x="5867400" y="5791200"/>
            <a:ext cx="1752600" cy="685800"/>
          </a:xfrm>
          <a:prstGeom prst="line">
            <a:avLst/>
          </a:prstGeom>
          <a:noFill/>
          <a:ln w="28575">
            <a:solidFill>
              <a:schemeClr val="tx1"/>
            </a:solidFill>
            <a:prstDash val="sysDot"/>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Tree>
  </p:cSld>
  <p:clrMapOvr>
    <a:masterClrMapping/>
  </p:clrMapOvr>
  <p:transition>
    <p:wipe dir="d"/>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Slide Number Placeholder 5">
            <a:extLst>
              <a:ext uri="{FF2B5EF4-FFF2-40B4-BE49-F238E27FC236}">
                <a16:creationId xmlns:a16="http://schemas.microsoft.com/office/drawing/2014/main" id="{0CDA07F1-5B3C-ABB0-E3FB-7EEC379A7846}"/>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fld id="{72FB6FC5-6C8B-9845-BBE5-CF3A27EDD49D}" type="slidenum">
              <a:rPr lang="en-US" altLang="en-US" sz="1200"/>
              <a:pPr/>
              <a:t>22</a:t>
            </a:fld>
            <a:endParaRPr lang="en-US" altLang="en-US" sz="1200"/>
          </a:p>
        </p:txBody>
      </p:sp>
      <p:sp>
        <p:nvSpPr>
          <p:cNvPr id="26626" name="Rectangle 2">
            <a:extLst>
              <a:ext uri="{FF2B5EF4-FFF2-40B4-BE49-F238E27FC236}">
                <a16:creationId xmlns:a16="http://schemas.microsoft.com/office/drawing/2014/main" id="{C4D9B807-A959-8C4E-88FB-7A75FCD07249}"/>
              </a:ext>
            </a:extLst>
          </p:cNvPr>
          <p:cNvSpPr>
            <a:spLocks noGrp="1" noChangeArrowheads="1"/>
          </p:cNvSpPr>
          <p:nvPr>
            <p:ph type="title"/>
          </p:nvPr>
        </p:nvSpPr>
        <p:spPr>
          <a:xfrm>
            <a:off x="1371600" y="533400"/>
            <a:ext cx="6324600" cy="706438"/>
          </a:xfrm>
        </p:spPr>
        <p:txBody>
          <a:bodyPr/>
          <a:lstStyle/>
          <a:p>
            <a:pPr eaLnBrk="1" hangingPunct="1"/>
            <a:r>
              <a:rPr lang="en-US" altLang="en-US"/>
              <a:t>Measures: Three Categories</a:t>
            </a:r>
          </a:p>
        </p:txBody>
      </p:sp>
      <p:sp>
        <p:nvSpPr>
          <p:cNvPr id="26627" name="Rectangle 3">
            <a:extLst>
              <a:ext uri="{FF2B5EF4-FFF2-40B4-BE49-F238E27FC236}">
                <a16:creationId xmlns:a16="http://schemas.microsoft.com/office/drawing/2014/main" id="{1B2ACED5-5157-CDD5-8E6A-14E54585D862}"/>
              </a:ext>
            </a:extLst>
          </p:cNvPr>
          <p:cNvSpPr>
            <a:spLocks noGrp="1" noChangeArrowheads="1"/>
          </p:cNvSpPr>
          <p:nvPr>
            <p:ph type="body" idx="1"/>
          </p:nvPr>
        </p:nvSpPr>
        <p:spPr>
          <a:xfrm>
            <a:off x="533400" y="1524000"/>
            <a:ext cx="8382000" cy="4895850"/>
          </a:xfrm>
        </p:spPr>
        <p:txBody>
          <a:bodyPr/>
          <a:lstStyle/>
          <a:p>
            <a:pPr eaLnBrk="1" hangingPunct="1">
              <a:lnSpc>
                <a:spcPct val="110000"/>
              </a:lnSpc>
            </a:pPr>
            <a:r>
              <a:rPr lang="en-US" altLang="en-US" sz="2400" u="sng">
                <a:solidFill>
                  <a:schemeClr val="hlink"/>
                </a:solidFill>
              </a:rPr>
              <a:t>distributive</a:t>
            </a:r>
            <a:r>
              <a:rPr lang="en-US" altLang="en-US" sz="2400"/>
              <a:t>: if the result derived by applying the function to </a:t>
            </a:r>
            <a:r>
              <a:rPr lang="en-US" altLang="en-US" sz="2400" i="1"/>
              <a:t>n </a:t>
            </a:r>
            <a:r>
              <a:rPr lang="en-US" altLang="en-US" sz="2400"/>
              <a:t>aggregate values is the same as that derived by applying the function on all the data without partitioning.</a:t>
            </a:r>
          </a:p>
          <a:p>
            <a:pPr lvl="2" eaLnBrk="1" hangingPunct="1">
              <a:lnSpc>
                <a:spcPct val="110000"/>
              </a:lnSpc>
            </a:pPr>
            <a:r>
              <a:rPr lang="en-US" altLang="en-US" sz="2000"/>
              <a:t>E.g., count(), sum(), min(), max().</a:t>
            </a:r>
          </a:p>
          <a:p>
            <a:pPr eaLnBrk="1" hangingPunct="1">
              <a:lnSpc>
                <a:spcPct val="110000"/>
              </a:lnSpc>
            </a:pPr>
            <a:r>
              <a:rPr lang="en-US" altLang="en-US" sz="2400" u="sng">
                <a:solidFill>
                  <a:schemeClr val="hlink"/>
                </a:solidFill>
              </a:rPr>
              <a:t>algebraic</a:t>
            </a:r>
            <a:r>
              <a:rPr lang="en-US" altLang="en-US" sz="2400">
                <a:solidFill>
                  <a:srgbClr val="121328"/>
                </a:solidFill>
              </a:rPr>
              <a:t>:</a:t>
            </a:r>
            <a:r>
              <a:rPr lang="en-US" altLang="en-US" sz="2400">
                <a:solidFill>
                  <a:schemeClr val="hlink"/>
                </a:solidFill>
              </a:rPr>
              <a:t> </a:t>
            </a:r>
            <a:r>
              <a:rPr lang="en-US" altLang="en-US" sz="2400"/>
              <a:t>if it can be computed by an algebraic function with </a:t>
            </a:r>
            <a:r>
              <a:rPr lang="en-US" altLang="en-US" sz="2400" i="1"/>
              <a:t>M</a:t>
            </a:r>
            <a:r>
              <a:rPr lang="en-US" altLang="en-US" sz="2400"/>
              <a:t> arguments (where</a:t>
            </a:r>
            <a:r>
              <a:rPr lang="en-US" altLang="en-US" sz="2400" i="1"/>
              <a:t> M</a:t>
            </a:r>
            <a:r>
              <a:rPr lang="en-US" altLang="en-US" sz="2400"/>
              <a:t> is a bounded integer), each of which is obtained by applying a distributive aggregate function.</a:t>
            </a:r>
            <a:endParaRPr lang="en-US" altLang="en-US" sz="2400">
              <a:solidFill>
                <a:srgbClr val="121328"/>
              </a:solidFill>
            </a:endParaRPr>
          </a:p>
          <a:p>
            <a:pPr lvl="2" eaLnBrk="1" hangingPunct="1">
              <a:lnSpc>
                <a:spcPct val="110000"/>
              </a:lnSpc>
            </a:pPr>
            <a:r>
              <a:rPr lang="en-US" altLang="en-US" sz="2000">
                <a:solidFill>
                  <a:srgbClr val="121328"/>
                </a:solidFill>
              </a:rPr>
              <a:t>E.g.,</a:t>
            </a:r>
            <a:r>
              <a:rPr lang="en-US" altLang="en-US" sz="2000">
                <a:solidFill>
                  <a:schemeClr val="hlink"/>
                </a:solidFill>
              </a:rPr>
              <a:t>  </a:t>
            </a:r>
            <a:r>
              <a:rPr lang="en-US" altLang="en-US" sz="2000">
                <a:solidFill>
                  <a:srgbClr val="121328"/>
                </a:solidFill>
              </a:rPr>
              <a:t>avg(), min_N(), standard_deviation().</a:t>
            </a:r>
          </a:p>
          <a:p>
            <a:pPr eaLnBrk="1" hangingPunct="1">
              <a:lnSpc>
                <a:spcPct val="110000"/>
              </a:lnSpc>
            </a:pPr>
            <a:r>
              <a:rPr lang="en-US" altLang="en-US" sz="2400" u="sng">
                <a:solidFill>
                  <a:schemeClr val="hlink"/>
                </a:solidFill>
              </a:rPr>
              <a:t>holistic</a:t>
            </a:r>
            <a:r>
              <a:rPr lang="en-US" altLang="en-US" sz="2400">
                <a:solidFill>
                  <a:schemeClr val="hlink"/>
                </a:solidFill>
              </a:rPr>
              <a:t>: </a:t>
            </a:r>
            <a:r>
              <a:rPr lang="en-US" altLang="en-US" sz="2400"/>
              <a:t>if there is no constant bound on the storage size needed to describe a subaggregate.</a:t>
            </a:r>
            <a:r>
              <a:rPr lang="en-US" altLang="en-US" sz="2400">
                <a:solidFill>
                  <a:schemeClr val="hlink"/>
                </a:solidFill>
              </a:rPr>
              <a:t>  </a:t>
            </a:r>
          </a:p>
          <a:p>
            <a:pPr lvl="2" eaLnBrk="1" hangingPunct="1">
              <a:lnSpc>
                <a:spcPct val="110000"/>
              </a:lnSpc>
            </a:pPr>
            <a:r>
              <a:rPr lang="en-US" altLang="en-US" sz="2000"/>
              <a:t>E.g., median(), mode(), rank().</a:t>
            </a:r>
          </a:p>
        </p:txBody>
      </p:sp>
    </p:spTree>
  </p:cSld>
  <p:clrMapOvr>
    <a:masterClrMapping/>
  </p:clrMapOvr>
  <p:transition>
    <p:wipe dir="d"/>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Slide Number Placeholder 4">
            <a:extLst>
              <a:ext uri="{FF2B5EF4-FFF2-40B4-BE49-F238E27FC236}">
                <a16:creationId xmlns:a16="http://schemas.microsoft.com/office/drawing/2014/main" id="{0B2A33DA-5336-ED1A-71A4-CC44A0E53E63}"/>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fld id="{D0E2A147-9841-E24F-A9CA-11A5466170FA}" type="slidenum">
              <a:rPr lang="en-US" altLang="en-US" sz="1200"/>
              <a:pPr/>
              <a:t>23</a:t>
            </a:fld>
            <a:endParaRPr lang="en-US" altLang="en-US" sz="1200"/>
          </a:p>
        </p:txBody>
      </p:sp>
      <p:sp>
        <p:nvSpPr>
          <p:cNvPr id="27650" name="Rectangle 2">
            <a:extLst>
              <a:ext uri="{FF2B5EF4-FFF2-40B4-BE49-F238E27FC236}">
                <a16:creationId xmlns:a16="http://schemas.microsoft.com/office/drawing/2014/main" id="{593D7C08-6A30-0EC6-DCAC-B9248C972E22}"/>
              </a:ext>
            </a:extLst>
          </p:cNvPr>
          <p:cNvSpPr>
            <a:spLocks noGrp="1" noChangeArrowheads="1"/>
          </p:cNvSpPr>
          <p:nvPr>
            <p:ph type="title"/>
          </p:nvPr>
        </p:nvSpPr>
        <p:spPr>
          <a:xfrm>
            <a:off x="1143000" y="381000"/>
            <a:ext cx="8001000" cy="609600"/>
          </a:xfrm>
        </p:spPr>
        <p:txBody>
          <a:bodyPr/>
          <a:lstStyle/>
          <a:p>
            <a:pPr eaLnBrk="1" hangingPunct="1"/>
            <a:r>
              <a:rPr lang="en-US" altLang="en-US" sz="3200"/>
              <a:t>A Concept Hierarchy: Dimension (location)</a:t>
            </a:r>
          </a:p>
        </p:txBody>
      </p:sp>
      <p:sp>
        <p:nvSpPr>
          <p:cNvPr id="27651" name="Text Box 3">
            <a:extLst>
              <a:ext uri="{FF2B5EF4-FFF2-40B4-BE49-F238E27FC236}">
                <a16:creationId xmlns:a16="http://schemas.microsoft.com/office/drawing/2014/main" id="{B48654F7-1710-BC6B-94D2-039EDCAAD2D3}"/>
              </a:ext>
            </a:extLst>
          </p:cNvPr>
          <p:cNvSpPr txBox="1">
            <a:spLocks noChangeArrowheads="1"/>
          </p:cNvSpPr>
          <p:nvPr/>
        </p:nvSpPr>
        <p:spPr bwMode="auto">
          <a:xfrm>
            <a:off x="4876800" y="1447800"/>
            <a:ext cx="4873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2400">
                <a:latin typeface="Times New Roman" panose="02020603050405020304" pitchFamily="18" charset="0"/>
              </a:rPr>
              <a:t>all</a:t>
            </a:r>
          </a:p>
        </p:txBody>
      </p:sp>
      <p:sp>
        <p:nvSpPr>
          <p:cNvPr id="27652" name="Text Box 4">
            <a:extLst>
              <a:ext uri="{FF2B5EF4-FFF2-40B4-BE49-F238E27FC236}">
                <a16:creationId xmlns:a16="http://schemas.microsoft.com/office/drawing/2014/main" id="{6F40EFF8-EFC0-537A-F53E-F58AC1CE0BCD}"/>
              </a:ext>
            </a:extLst>
          </p:cNvPr>
          <p:cNvSpPr txBox="1">
            <a:spLocks noChangeArrowheads="1"/>
          </p:cNvSpPr>
          <p:nvPr/>
        </p:nvSpPr>
        <p:spPr bwMode="auto">
          <a:xfrm>
            <a:off x="3352800" y="2438400"/>
            <a:ext cx="1063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2400">
                <a:latin typeface="Times New Roman" panose="02020603050405020304" pitchFamily="18" charset="0"/>
              </a:rPr>
              <a:t>Europe</a:t>
            </a:r>
          </a:p>
        </p:txBody>
      </p:sp>
      <p:sp>
        <p:nvSpPr>
          <p:cNvPr id="27653" name="Text Box 5">
            <a:extLst>
              <a:ext uri="{FF2B5EF4-FFF2-40B4-BE49-F238E27FC236}">
                <a16:creationId xmlns:a16="http://schemas.microsoft.com/office/drawing/2014/main" id="{C38401A2-313E-A639-BBE0-E508D2140449}"/>
              </a:ext>
            </a:extLst>
          </p:cNvPr>
          <p:cNvSpPr txBox="1">
            <a:spLocks noChangeArrowheads="1"/>
          </p:cNvSpPr>
          <p:nvPr/>
        </p:nvSpPr>
        <p:spPr bwMode="auto">
          <a:xfrm>
            <a:off x="6400800" y="2438400"/>
            <a:ext cx="20955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2400">
                <a:latin typeface="Times New Roman" panose="02020603050405020304" pitchFamily="18" charset="0"/>
              </a:rPr>
              <a:t>North_America</a:t>
            </a:r>
          </a:p>
        </p:txBody>
      </p:sp>
      <p:sp>
        <p:nvSpPr>
          <p:cNvPr id="27654" name="Text Box 6">
            <a:extLst>
              <a:ext uri="{FF2B5EF4-FFF2-40B4-BE49-F238E27FC236}">
                <a16:creationId xmlns:a16="http://schemas.microsoft.com/office/drawing/2014/main" id="{DA0BC8EB-F553-B5D4-9EB8-578BB7B379EA}"/>
              </a:ext>
            </a:extLst>
          </p:cNvPr>
          <p:cNvSpPr txBox="1">
            <a:spLocks noChangeArrowheads="1"/>
          </p:cNvSpPr>
          <p:nvPr/>
        </p:nvSpPr>
        <p:spPr bwMode="auto">
          <a:xfrm>
            <a:off x="8029575" y="3505200"/>
            <a:ext cx="11144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2400">
                <a:latin typeface="Times New Roman" panose="02020603050405020304" pitchFamily="18" charset="0"/>
              </a:rPr>
              <a:t>Mexico</a:t>
            </a:r>
          </a:p>
        </p:txBody>
      </p:sp>
      <p:sp>
        <p:nvSpPr>
          <p:cNvPr id="27655" name="Text Box 7">
            <a:extLst>
              <a:ext uri="{FF2B5EF4-FFF2-40B4-BE49-F238E27FC236}">
                <a16:creationId xmlns:a16="http://schemas.microsoft.com/office/drawing/2014/main" id="{55918A1E-D44C-9FDA-0547-CDF53554CC9C}"/>
              </a:ext>
            </a:extLst>
          </p:cNvPr>
          <p:cNvSpPr txBox="1">
            <a:spLocks noChangeArrowheads="1"/>
          </p:cNvSpPr>
          <p:nvPr/>
        </p:nvSpPr>
        <p:spPr bwMode="auto">
          <a:xfrm>
            <a:off x="5943600" y="3505200"/>
            <a:ext cx="10969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2400">
                <a:latin typeface="Times New Roman" panose="02020603050405020304" pitchFamily="18" charset="0"/>
              </a:rPr>
              <a:t>Canada</a:t>
            </a:r>
          </a:p>
        </p:txBody>
      </p:sp>
      <p:sp>
        <p:nvSpPr>
          <p:cNvPr id="27656" name="Text Box 8">
            <a:extLst>
              <a:ext uri="{FF2B5EF4-FFF2-40B4-BE49-F238E27FC236}">
                <a16:creationId xmlns:a16="http://schemas.microsoft.com/office/drawing/2014/main" id="{CCCE297D-3F32-ADFF-40C8-419E6FB39DE8}"/>
              </a:ext>
            </a:extLst>
          </p:cNvPr>
          <p:cNvSpPr txBox="1">
            <a:spLocks noChangeArrowheads="1"/>
          </p:cNvSpPr>
          <p:nvPr/>
        </p:nvSpPr>
        <p:spPr bwMode="auto">
          <a:xfrm>
            <a:off x="4227513" y="3505200"/>
            <a:ext cx="8778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2400">
                <a:latin typeface="Times New Roman" panose="02020603050405020304" pitchFamily="18" charset="0"/>
              </a:rPr>
              <a:t>Spain</a:t>
            </a:r>
          </a:p>
        </p:txBody>
      </p:sp>
      <p:sp>
        <p:nvSpPr>
          <p:cNvPr id="27657" name="Text Box 9">
            <a:extLst>
              <a:ext uri="{FF2B5EF4-FFF2-40B4-BE49-F238E27FC236}">
                <a16:creationId xmlns:a16="http://schemas.microsoft.com/office/drawing/2014/main" id="{38FB79AA-C937-0BFC-7A49-EDA481E86E84}"/>
              </a:ext>
            </a:extLst>
          </p:cNvPr>
          <p:cNvSpPr txBox="1">
            <a:spLocks noChangeArrowheads="1"/>
          </p:cNvSpPr>
          <p:nvPr/>
        </p:nvSpPr>
        <p:spPr bwMode="auto">
          <a:xfrm>
            <a:off x="2209800" y="3505200"/>
            <a:ext cx="1317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2400">
                <a:latin typeface="Times New Roman" panose="02020603050405020304" pitchFamily="18" charset="0"/>
              </a:rPr>
              <a:t>Germany</a:t>
            </a:r>
          </a:p>
        </p:txBody>
      </p:sp>
      <p:sp>
        <p:nvSpPr>
          <p:cNvPr id="27658" name="Text Box 10">
            <a:extLst>
              <a:ext uri="{FF2B5EF4-FFF2-40B4-BE49-F238E27FC236}">
                <a16:creationId xmlns:a16="http://schemas.microsoft.com/office/drawing/2014/main" id="{B6F7FE14-4A82-3F85-0B10-68B3D41DE3F8}"/>
              </a:ext>
            </a:extLst>
          </p:cNvPr>
          <p:cNvSpPr txBox="1">
            <a:spLocks noChangeArrowheads="1"/>
          </p:cNvSpPr>
          <p:nvPr/>
        </p:nvSpPr>
        <p:spPr bwMode="auto">
          <a:xfrm>
            <a:off x="4876800" y="4572000"/>
            <a:ext cx="15208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2400">
                <a:latin typeface="Times New Roman" panose="02020603050405020304" pitchFamily="18" charset="0"/>
              </a:rPr>
              <a:t>Vancouver</a:t>
            </a:r>
          </a:p>
        </p:txBody>
      </p:sp>
      <p:sp>
        <p:nvSpPr>
          <p:cNvPr id="27659" name="Text Box 11">
            <a:extLst>
              <a:ext uri="{FF2B5EF4-FFF2-40B4-BE49-F238E27FC236}">
                <a16:creationId xmlns:a16="http://schemas.microsoft.com/office/drawing/2014/main" id="{EEDC0D74-0622-8F4D-854F-3056C14FCCCF}"/>
              </a:ext>
            </a:extLst>
          </p:cNvPr>
          <p:cNvSpPr txBox="1">
            <a:spLocks noChangeArrowheads="1"/>
          </p:cNvSpPr>
          <p:nvPr/>
        </p:nvSpPr>
        <p:spPr bwMode="auto">
          <a:xfrm>
            <a:off x="6019800" y="5562600"/>
            <a:ext cx="12842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2400">
                <a:latin typeface="Times New Roman" panose="02020603050405020304" pitchFamily="18" charset="0"/>
              </a:rPr>
              <a:t>M. Wind</a:t>
            </a:r>
          </a:p>
        </p:txBody>
      </p:sp>
      <p:sp>
        <p:nvSpPr>
          <p:cNvPr id="27660" name="Text Box 12">
            <a:extLst>
              <a:ext uri="{FF2B5EF4-FFF2-40B4-BE49-F238E27FC236}">
                <a16:creationId xmlns:a16="http://schemas.microsoft.com/office/drawing/2014/main" id="{C8EEE68F-9787-8E39-CE51-AB59132A8D2A}"/>
              </a:ext>
            </a:extLst>
          </p:cNvPr>
          <p:cNvSpPr txBox="1">
            <a:spLocks noChangeArrowheads="1"/>
          </p:cNvSpPr>
          <p:nvPr/>
        </p:nvSpPr>
        <p:spPr bwMode="auto">
          <a:xfrm>
            <a:off x="4191000" y="5562600"/>
            <a:ext cx="11652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2400">
                <a:latin typeface="Times New Roman" panose="02020603050405020304" pitchFamily="18" charset="0"/>
              </a:rPr>
              <a:t>L. Chan</a:t>
            </a:r>
          </a:p>
        </p:txBody>
      </p:sp>
      <p:sp>
        <p:nvSpPr>
          <p:cNvPr id="27661" name="Text Box 13">
            <a:extLst>
              <a:ext uri="{FF2B5EF4-FFF2-40B4-BE49-F238E27FC236}">
                <a16:creationId xmlns:a16="http://schemas.microsoft.com/office/drawing/2014/main" id="{F9AC80B3-F2E8-DF72-4724-404420CB3B9E}"/>
              </a:ext>
            </a:extLst>
          </p:cNvPr>
          <p:cNvSpPr txBox="1">
            <a:spLocks noChangeArrowheads="1"/>
          </p:cNvSpPr>
          <p:nvPr/>
        </p:nvSpPr>
        <p:spPr bwMode="auto">
          <a:xfrm>
            <a:off x="5334000" y="2438400"/>
            <a:ext cx="412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2400">
                <a:latin typeface="Times New Roman" panose="02020603050405020304" pitchFamily="18" charset="0"/>
              </a:rPr>
              <a:t>...</a:t>
            </a:r>
          </a:p>
        </p:txBody>
      </p:sp>
      <p:sp>
        <p:nvSpPr>
          <p:cNvPr id="27662" name="Text Box 14">
            <a:extLst>
              <a:ext uri="{FF2B5EF4-FFF2-40B4-BE49-F238E27FC236}">
                <a16:creationId xmlns:a16="http://schemas.microsoft.com/office/drawing/2014/main" id="{862BD303-D1AE-49FF-8788-5FE42EB413BB}"/>
              </a:ext>
            </a:extLst>
          </p:cNvPr>
          <p:cNvSpPr txBox="1">
            <a:spLocks noChangeArrowheads="1"/>
          </p:cNvSpPr>
          <p:nvPr/>
        </p:nvSpPr>
        <p:spPr bwMode="auto">
          <a:xfrm>
            <a:off x="7391400" y="3505200"/>
            <a:ext cx="412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2400">
                <a:latin typeface="Times New Roman" panose="02020603050405020304" pitchFamily="18" charset="0"/>
              </a:rPr>
              <a:t>...</a:t>
            </a:r>
          </a:p>
        </p:txBody>
      </p:sp>
      <p:sp>
        <p:nvSpPr>
          <p:cNvPr id="27663" name="Text Box 15">
            <a:extLst>
              <a:ext uri="{FF2B5EF4-FFF2-40B4-BE49-F238E27FC236}">
                <a16:creationId xmlns:a16="http://schemas.microsoft.com/office/drawing/2014/main" id="{D1DBC32D-5E3C-8671-00E5-88AF8C594DED}"/>
              </a:ext>
            </a:extLst>
          </p:cNvPr>
          <p:cNvSpPr txBox="1">
            <a:spLocks noChangeArrowheads="1"/>
          </p:cNvSpPr>
          <p:nvPr/>
        </p:nvSpPr>
        <p:spPr bwMode="auto">
          <a:xfrm>
            <a:off x="3657600" y="3505200"/>
            <a:ext cx="412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2400">
                <a:latin typeface="Times New Roman" panose="02020603050405020304" pitchFamily="18" charset="0"/>
              </a:rPr>
              <a:t>...</a:t>
            </a:r>
          </a:p>
        </p:txBody>
      </p:sp>
      <p:sp>
        <p:nvSpPr>
          <p:cNvPr id="27664" name="Text Box 16">
            <a:extLst>
              <a:ext uri="{FF2B5EF4-FFF2-40B4-BE49-F238E27FC236}">
                <a16:creationId xmlns:a16="http://schemas.microsoft.com/office/drawing/2014/main" id="{D7F436B5-D944-9CF0-9BA5-1CDA8EE23517}"/>
              </a:ext>
            </a:extLst>
          </p:cNvPr>
          <p:cNvSpPr txBox="1">
            <a:spLocks noChangeArrowheads="1"/>
          </p:cNvSpPr>
          <p:nvPr/>
        </p:nvSpPr>
        <p:spPr bwMode="auto">
          <a:xfrm>
            <a:off x="3429000" y="4648200"/>
            <a:ext cx="412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2400">
                <a:latin typeface="Times New Roman" panose="02020603050405020304" pitchFamily="18" charset="0"/>
              </a:rPr>
              <a:t>...</a:t>
            </a:r>
          </a:p>
        </p:txBody>
      </p:sp>
      <p:sp>
        <p:nvSpPr>
          <p:cNvPr id="27665" name="Text Box 17">
            <a:extLst>
              <a:ext uri="{FF2B5EF4-FFF2-40B4-BE49-F238E27FC236}">
                <a16:creationId xmlns:a16="http://schemas.microsoft.com/office/drawing/2014/main" id="{6DAC2FD6-539D-F0DB-78B3-D788E92662A2}"/>
              </a:ext>
            </a:extLst>
          </p:cNvPr>
          <p:cNvSpPr txBox="1">
            <a:spLocks noChangeArrowheads="1"/>
          </p:cNvSpPr>
          <p:nvPr/>
        </p:nvSpPr>
        <p:spPr bwMode="auto">
          <a:xfrm>
            <a:off x="6477000" y="4572000"/>
            <a:ext cx="412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2400">
                <a:latin typeface="Times New Roman" panose="02020603050405020304" pitchFamily="18" charset="0"/>
              </a:rPr>
              <a:t>...</a:t>
            </a:r>
          </a:p>
        </p:txBody>
      </p:sp>
      <p:sp>
        <p:nvSpPr>
          <p:cNvPr id="27666" name="Text Box 18">
            <a:extLst>
              <a:ext uri="{FF2B5EF4-FFF2-40B4-BE49-F238E27FC236}">
                <a16:creationId xmlns:a16="http://schemas.microsoft.com/office/drawing/2014/main" id="{BCCDB894-99B0-B509-3600-5F1129A3F4C8}"/>
              </a:ext>
            </a:extLst>
          </p:cNvPr>
          <p:cNvSpPr txBox="1">
            <a:spLocks noChangeArrowheads="1"/>
          </p:cNvSpPr>
          <p:nvPr/>
        </p:nvSpPr>
        <p:spPr bwMode="auto">
          <a:xfrm>
            <a:off x="5486400" y="5562600"/>
            <a:ext cx="412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2400">
                <a:latin typeface="Times New Roman" panose="02020603050405020304" pitchFamily="18" charset="0"/>
              </a:rPr>
              <a:t>...</a:t>
            </a:r>
          </a:p>
        </p:txBody>
      </p:sp>
      <p:sp>
        <p:nvSpPr>
          <p:cNvPr id="27667" name="Line 19">
            <a:extLst>
              <a:ext uri="{FF2B5EF4-FFF2-40B4-BE49-F238E27FC236}">
                <a16:creationId xmlns:a16="http://schemas.microsoft.com/office/drawing/2014/main" id="{2F5A0A0A-0D2C-5BDF-9F5C-93620A06D780}"/>
              </a:ext>
            </a:extLst>
          </p:cNvPr>
          <p:cNvSpPr>
            <a:spLocks noChangeShapeType="1"/>
          </p:cNvSpPr>
          <p:nvPr/>
        </p:nvSpPr>
        <p:spPr bwMode="auto">
          <a:xfrm flipH="1">
            <a:off x="3886200" y="1828800"/>
            <a:ext cx="1219200" cy="762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68" name="Line 20">
            <a:extLst>
              <a:ext uri="{FF2B5EF4-FFF2-40B4-BE49-F238E27FC236}">
                <a16:creationId xmlns:a16="http://schemas.microsoft.com/office/drawing/2014/main" id="{2E71FC70-62C4-D697-DCC4-9F8EF19F812C}"/>
              </a:ext>
            </a:extLst>
          </p:cNvPr>
          <p:cNvSpPr>
            <a:spLocks noChangeShapeType="1"/>
          </p:cNvSpPr>
          <p:nvPr/>
        </p:nvSpPr>
        <p:spPr bwMode="auto">
          <a:xfrm>
            <a:off x="5105400" y="1828800"/>
            <a:ext cx="2209800" cy="762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69" name="Line 21">
            <a:extLst>
              <a:ext uri="{FF2B5EF4-FFF2-40B4-BE49-F238E27FC236}">
                <a16:creationId xmlns:a16="http://schemas.microsoft.com/office/drawing/2014/main" id="{D16D7507-464D-4E9A-FF9C-EBF26D2A7445}"/>
              </a:ext>
            </a:extLst>
          </p:cNvPr>
          <p:cNvSpPr>
            <a:spLocks noChangeShapeType="1"/>
          </p:cNvSpPr>
          <p:nvPr/>
        </p:nvSpPr>
        <p:spPr bwMode="auto">
          <a:xfrm flipH="1">
            <a:off x="2819400" y="2819400"/>
            <a:ext cx="990600" cy="838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70" name="Line 22">
            <a:extLst>
              <a:ext uri="{FF2B5EF4-FFF2-40B4-BE49-F238E27FC236}">
                <a16:creationId xmlns:a16="http://schemas.microsoft.com/office/drawing/2014/main" id="{100AC83D-BD01-6EFA-45A3-5D730DB6D21F}"/>
              </a:ext>
            </a:extLst>
          </p:cNvPr>
          <p:cNvSpPr>
            <a:spLocks noChangeShapeType="1"/>
          </p:cNvSpPr>
          <p:nvPr/>
        </p:nvSpPr>
        <p:spPr bwMode="auto">
          <a:xfrm>
            <a:off x="3810000" y="2819400"/>
            <a:ext cx="838200" cy="838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71" name="Line 23">
            <a:extLst>
              <a:ext uri="{FF2B5EF4-FFF2-40B4-BE49-F238E27FC236}">
                <a16:creationId xmlns:a16="http://schemas.microsoft.com/office/drawing/2014/main" id="{E5BB9F0D-0F36-F423-4A8A-37595AC4AE75}"/>
              </a:ext>
            </a:extLst>
          </p:cNvPr>
          <p:cNvSpPr>
            <a:spLocks noChangeShapeType="1"/>
          </p:cNvSpPr>
          <p:nvPr/>
        </p:nvSpPr>
        <p:spPr bwMode="auto">
          <a:xfrm flipH="1">
            <a:off x="6477000" y="2819400"/>
            <a:ext cx="990600" cy="838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72" name="Line 24">
            <a:extLst>
              <a:ext uri="{FF2B5EF4-FFF2-40B4-BE49-F238E27FC236}">
                <a16:creationId xmlns:a16="http://schemas.microsoft.com/office/drawing/2014/main" id="{A4352E1C-D2A7-5099-2B25-07B2E19318D1}"/>
              </a:ext>
            </a:extLst>
          </p:cNvPr>
          <p:cNvSpPr>
            <a:spLocks noChangeShapeType="1"/>
          </p:cNvSpPr>
          <p:nvPr/>
        </p:nvSpPr>
        <p:spPr bwMode="auto">
          <a:xfrm>
            <a:off x="7467600" y="2819400"/>
            <a:ext cx="1143000" cy="838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73" name="Line 25">
            <a:extLst>
              <a:ext uri="{FF2B5EF4-FFF2-40B4-BE49-F238E27FC236}">
                <a16:creationId xmlns:a16="http://schemas.microsoft.com/office/drawing/2014/main" id="{E5589E30-A644-5AE8-CAD9-82936497B2F0}"/>
              </a:ext>
            </a:extLst>
          </p:cNvPr>
          <p:cNvSpPr>
            <a:spLocks noChangeShapeType="1"/>
          </p:cNvSpPr>
          <p:nvPr/>
        </p:nvSpPr>
        <p:spPr bwMode="auto">
          <a:xfrm flipH="1">
            <a:off x="2362200" y="3886200"/>
            <a:ext cx="533400" cy="762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74" name="Line 26">
            <a:extLst>
              <a:ext uri="{FF2B5EF4-FFF2-40B4-BE49-F238E27FC236}">
                <a16:creationId xmlns:a16="http://schemas.microsoft.com/office/drawing/2014/main" id="{DED2F577-1EC5-7748-9B57-42B0A335607A}"/>
              </a:ext>
            </a:extLst>
          </p:cNvPr>
          <p:cNvSpPr>
            <a:spLocks noChangeShapeType="1"/>
          </p:cNvSpPr>
          <p:nvPr/>
        </p:nvSpPr>
        <p:spPr bwMode="auto">
          <a:xfrm>
            <a:off x="2895600" y="3886200"/>
            <a:ext cx="609600" cy="838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75" name="Line 27">
            <a:extLst>
              <a:ext uri="{FF2B5EF4-FFF2-40B4-BE49-F238E27FC236}">
                <a16:creationId xmlns:a16="http://schemas.microsoft.com/office/drawing/2014/main" id="{24B584CE-1151-544E-525C-AB116F89373D}"/>
              </a:ext>
            </a:extLst>
          </p:cNvPr>
          <p:cNvSpPr>
            <a:spLocks noChangeShapeType="1"/>
          </p:cNvSpPr>
          <p:nvPr/>
        </p:nvSpPr>
        <p:spPr bwMode="auto">
          <a:xfrm flipH="1">
            <a:off x="4191000" y="3886200"/>
            <a:ext cx="3810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76" name="Line 28">
            <a:extLst>
              <a:ext uri="{FF2B5EF4-FFF2-40B4-BE49-F238E27FC236}">
                <a16:creationId xmlns:a16="http://schemas.microsoft.com/office/drawing/2014/main" id="{7D92FC7A-B1A2-2CD8-221F-0D77087821FD}"/>
              </a:ext>
            </a:extLst>
          </p:cNvPr>
          <p:cNvSpPr>
            <a:spLocks noChangeShapeType="1"/>
          </p:cNvSpPr>
          <p:nvPr/>
        </p:nvSpPr>
        <p:spPr bwMode="auto">
          <a:xfrm>
            <a:off x="4572000" y="3886200"/>
            <a:ext cx="3810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77" name="Line 29">
            <a:extLst>
              <a:ext uri="{FF2B5EF4-FFF2-40B4-BE49-F238E27FC236}">
                <a16:creationId xmlns:a16="http://schemas.microsoft.com/office/drawing/2014/main" id="{58228197-5B99-EC41-FBB0-93A57D6290D4}"/>
              </a:ext>
            </a:extLst>
          </p:cNvPr>
          <p:cNvSpPr>
            <a:spLocks noChangeShapeType="1"/>
          </p:cNvSpPr>
          <p:nvPr/>
        </p:nvSpPr>
        <p:spPr bwMode="auto">
          <a:xfrm flipH="1">
            <a:off x="8229600" y="3886200"/>
            <a:ext cx="3810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78" name="Line 30">
            <a:extLst>
              <a:ext uri="{FF2B5EF4-FFF2-40B4-BE49-F238E27FC236}">
                <a16:creationId xmlns:a16="http://schemas.microsoft.com/office/drawing/2014/main" id="{1E5B8689-293C-50A0-350C-93F8DF8823F0}"/>
              </a:ext>
            </a:extLst>
          </p:cNvPr>
          <p:cNvSpPr>
            <a:spLocks noChangeShapeType="1"/>
          </p:cNvSpPr>
          <p:nvPr/>
        </p:nvSpPr>
        <p:spPr bwMode="auto">
          <a:xfrm>
            <a:off x="8610600" y="3886200"/>
            <a:ext cx="3810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79" name="Line 31">
            <a:extLst>
              <a:ext uri="{FF2B5EF4-FFF2-40B4-BE49-F238E27FC236}">
                <a16:creationId xmlns:a16="http://schemas.microsoft.com/office/drawing/2014/main" id="{8CDA9BCB-E44C-7C91-3FA4-5CE949262146}"/>
              </a:ext>
            </a:extLst>
          </p:cNvPr>
          <p:cNvSpPr>
            <a:spLocks noChangeShapeType="1"/>
          </p:cNvSpPr>
          <p:nvPr/>
        </p:nvSpPr>
        <p:spPr bwMode="auto">
          <a:xfrm flipH="1">
            <a:off x="2057400" y="5105400"/>
            <a:ext cx="3810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80" name="Line 32">
            <a:extLst>
              <a:ext uri="{FF2B5EF4-FFF2-40B4-BE49-F238E27FC236}">
                <a16:creationId xmlns:a16="http://schemas.microsoft.com/office/drawing/2014/main" id="{6609CC13-ABF7-4866-1223-03D878AEB643}"/>
              </a:ext>
            </a:extLst>
          </p:cNvPr>
          <p:cNvSpPr>
            <a:spLocks noChangeShapeType="1"/>
          </p:cNvSpPr>
          <p:nvPr/>
        </p:nvSpPr>
        <p:spPr bwMode="auto">
          <a:xfrm>
            <a:off x="2438400" y="5105400"/>
            <a:ext cx="3810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81" name="Line 33">
            <a:extLst>
              <a:ext uri="{FF2B5EF4-FFF2-40B4-BE49-F238E27FC236}">
                <a16:creationId xmlns:a16="http://schemas.microsoft.com/office/drawing/2014/main" id="{F2606528-1FF0-D434-635E-DCA6FD5D87D9}"/>
              </a:ext>
            </a:extLst>
          </p:cNvPr>
          <p:cNvSpPr>
            <a:spLocks noChangeShapeType="1"/>
          </p:cNvSpPr>
          <p:nvPr/>
        </p:nvSpPr>
        <p:spPr bwMode="auto">
          <a:xfrm flipH="1">
            <a:off x="4876800" y="4953000"/>
            <a:ext cx="685800" cy="762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82" name="Line 34">
            <a:extLst>
              <a:ext uri="{FF2B5EF4-FFF2-40B4-BE49-F238E27FC236}">
                <a16:creationId xmlns:a16="http://schemas.microsoft.com/office/drawing/2014/main" id="{5372D1BC-7232-47CE-5BB7-83A550CB1866}"/>
              </a:ext>
            </a:extLst>
          </p:cNvPr>
          <p:cNvSpPr>
            <a:spLocks noChangeShapeType="1"/>
          </p:cNvSpPr>
          <p:nvPr/>
        </p:nvSpPr>
        <p:spPr bwMode="auto">
          <a:xfrm>
            <a:off x="5562600" y="4953000"/>
            <a:ext cx="9906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83" name="Text Box 35">
            <a:extLst>
              <a:ext uri="{FF2B5EF4-FFF2-40B4-BE49-F238E27FC236}">
                <a16:creationId xmlns:a16="http://schemas.microsoft.com/office/drawing/2014/main" id="{868B04AB-C801-A246-6855-F77391247B3A}"/>
              </a:ext>
            </a:extLst>
          </p:cNvPr>
          <p:cNvSpPr txBox="1">
            <a:spLocks noChangeArrowheads="1"/>
          </p:cNvSpPr>
          <p:nvPr/>
        </p:nvSpPr>
        <p:spPr bwMode="auto">
          <a:xfrm>
            <a:off x="304800" y="1524000"/>
            <a:ext cx="4873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2400">
                <a:solidFill>
                  <a:schemeClr val="hlink"/>
                </a:solidFill>
                <a:latin typeface="Times New Roman" panose="02020603050405020304" pitchFamily="18" charset="0"/>
              </a:rPr>
              <a:t>all</a:t>
            </a:r>
            <a:endParaRPr lang="en-US" altLang="en-US" sz="2400">
              <a:latin typeface="Times New Roman" panose="02020603050405020304" pitchFamily="18" charset="0"/>
            </a:endParaRPr>
          </a:p>
        </p:txBody>
      </p:sp>
      <p:sp>
        <p:nvSpPr>
          <p:cNvPr id="27684" name="Text Box 36">
            <a:extLst>
              <a:ext uri="{FF2B5EF4-FFF2-40B4-BE49-F238E27FC236}">
                <a16:creationId xmlns:a16="http://schemas.microsoft.com/office/drawing/2014/main" id="{4FBA6304-4F86-A58F-0067-AB1094A4AC2E}"/>
              </a:ext>
            </a:extLst>
          </p:cNvPr>
          <p:cNvSpPr txBox="1">
            <a:spLocks noChangeArrowheads="1"/>
          </p:cNvSpPr>
          <p:nvPr/>
        </p:nvSpPr>
        <p:spPr bwMode="auto">
          <a:xfrm>
            <a:off x="228600" y="2514600"/>
            <a:ext cx="9620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2400">
                <a:solidFill>
                  <a:schemeClr val="hlink"/>
                </a:solidFill>
                <a:latin typeface="Times New Roman" panose="02020603050405020304" pitchFamily="18" charset="0"/>
              </a:rPr>
              <a:t>region</a:t>
            </a:r>
            <a:endParaRPr lang="en-US" altLang="en-US" sz="2400">
              <a:latin typeface="Times New Roman" panose="02020603050405020304" pitchFamily="18" charset="0"/>
            </a:endParaRPr>
          </a:p>
        </p:txBody>
      </p:sp>
      <p:sp>
        <p:nvSpPr>
          <p:cNvPr id="27685" name="Text Box 37">
            <a:extLst>
              <a:ext uri="{FF2B5EF4-FFF2-40B4-BE49-F238E27FC236}">
                <a16:creationId xmlns:a16="http://schemas.microsoft.com/office/drawing/2014/main" id="{5D998491-DD3C-F411-8510-45E6DB6C4223}"/>
              </a:ext>
            </a:extLst>
          </p:cNvPr>
          <p:cNvSpPr txBox="1">
            <a:spLocks noChangeArrowheads="1"/>
          </p:cNvSpPr>
          <p:nvPr/>
        </p:nvSpPr>
        <p:spPr bwMode="auto">
          <a:xfrm>
            <a:off x="304800" y="5638800"/>
            <a:ext cx="8937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2400">
                <a:solidFill>
                  <a:schemeClr val="hlink"/>
                </a:solidFill>
                <a:latin typeface="Times New Roman" panose="02020603050405020304" pitchFamily="18" charset="0"/>
              </a:rPr>
              <a:t>office</a:t>
            </a:r>
            <a:endParaRPr lang="en-US" altLang="en-US" sz="2400">
              <a:latin typeface="Times New Roman" panose="02020603050405020304" pitchFamily="18" charset="0"/>
            </a:endParaRPr>
          </a:p>
        </p:txBody>
      </p:sp>
      <p:sp>
        <p:nvSpPr>
          <p:cNvPr id="27686" name="Line 38">
            <a:extLst>
              <a:ext uri="{FF2B5EF4-FFF2-40B4-BE49-F238E27FC236}">
                <a16:creationId xmlns:a16="http://schemas.microsoft.com/office/drawing/2014/main" id="{C3450D35-B904-8531-F247-612067BD3E9E}"/>
              </a:ext>
            </a:extLst>
          </p:cNvPr>
          <p:cNvSpPr>
            <a:spLocks noChangeShapeType="1"/>
          </p:cNvSpPr>
          <p:nvPr/>
        </p:nvSpPr>
        <p:spPr bwMode="auto">
          <a:xfrm flipH="1">
            <a:off x="7315200" y="5029200"/>
            <a:ext cx="3810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87" name="Line 39">
            <a:extLst>
              <a:ext uri="{FF2B5EF4-FFF2-40B4-BE49-F238E27FC236}">
                <a16:creationId xmlns:a16="http://schemas.microsoft.com/office/drawing/2014/main" id="{C8DE67EF-DDF8-F608-23F8-236C3F2079DF}"/>
              </a:ext>
            </a:extLst>
          </p:cNvPr>
          <p:cNvSpPr>
            <a:spLocks noChangeShapeType="1"/>
          </p:cNvSpPr>
          <p:nvPr/>
        </p:nvSpPr>
        <p:spPr bwMode="auto">
          <a:xfrm>
            <a:off x="7696200" y="5029200"/>
            <a:ext cx="3810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88" name="Line 40">
            <a:extLst>
              <a:ext uri="{FF2B5EF4-FFF2-40B4-BE49-F238E27FC236}">
                <a16:creationId xmlns:a16="http://schemas.microsoft.com/office/drawing/2014/main" id="{3147CC3A-FAA4-8CE6-0BC7-B7773D192EAD}"/>
              </a:ext>
            </a:extLst>
          </p:cNvPr>
          <p:cNvSpPr>
            <a:spLocks noChangeShapeType="1"/>
          </p:cNvSpPr>
          <p:nvPr/>
        </p:nvSpPr>
        <p:spPr bwMode="auto">
          <a:xfrm flipH="1">
            <a:off x="5638800" y="3886200"/>
            <a:ext cx="762000" cy="838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89" name="Line 41">
            <a:extLst>
              <a:ext uri="{FF2B5EF4-FFF2-40B4-BE49-F238E27FC236}">
                <a16:creationId xmlns:a16="http://schemas.microsoft.com/office/drawing/2014/main" id="{64A4F5BE-0FE5-DFA7-4A80-9A929FBAE6AE}"/>
              </a:ext>
            </a:extLst>
          </p:cNvPr>
          <p:cNvSpPr>
            <a:spLocks noChangeShapeType="1"/>
          </p:cNvSpPr>
          <p:nvPr/>
        </p:nvSpPr>
        <p:spPr bwMode="auto">
          <a:xfrm>
            <a:off x="6400800" y="3886200"/>
            <a:ext cx="1066800" cy="838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90" name="Text Box 42">
            <a:extLst>
              <a:ext uri="{FF2B5EF4-FFF2-40B4-BE49-F238E27FC236}">
                <a16:creationId xmlns:a16="http://schemas.microsoft.com/office/drawing/2014/main" id="{3DF83281-9649-A82B-E1FA-57124171EBF0}"/>
              </a:ext>
            </a:extLst>
          </p:cNvPr>
          <p:cNvSpPr txBox="1">
            <a:spLocks noChangeArrowheads="1"/>
          </p:cNvSpPr>
          <p:nvPr/>
        </p:nvSpPr>
        <p:spPr bwMode="auto">
          <a:xfrm>
            <a:off x="228600" y="3581400"/>
            <a:ext cx="11144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2400">
                <a:solidFill>
                  <a:schemeClr val="hlink"/>
                </a:solidFill>
                <a:latin typeface="Times New Roman" panose="02020603050405020304" pitchFamily="18" charset="0"/>
              </a:rPr>
              <a:t>country</a:t>
            </a:r>
          </a:p>
        </p:txBody>
      </p:sp>
      <p:sp>
        <p:nvSpPr>
          <p:cNvPr id="27691" name="Line 43">
            <a:extLst>
              <a:ext uri="{FF2B5EF4-FFF2-40B4-BE49-F238E27FC236}">
                <a16:creationId xmlns:a16="http://schemas.microsoft.com/office/drawing/2014/main" id="{5B529811-5108-A31B-E375-C02747AB8DA1}"/>
              </a:ext>
            </a:extLst>
          </p:cNvPr>
          <p:cNvSpPr>
            <a:spLocks noChangeShapeType="1"/>
          </p:cNvSpPr>
          <p:nvPr/>
        </p:nvSpPr>
        <p:spPr bwMode="auto">
          <a:xfrm>
            <a:off x="609600" y="1905000"/>
            <a:ext cx="0" cy="76200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92" name="Line 44">
            <a:extLst>
              <a:ext uri="{FF2B5EF4-FFF2-40B4-BE49-F238E27FC236}">
                <a16:creationId xmlns:a16="http://schemas.microsoft.com/office/drawing/2014/main" id="{05966F7C-9268-A2EA-9C32-7C83BD162FB0}"/>
              </a:ext>
            </a:extLst>
          </p:cNvPr>
          <p:cNvSpPr>
            <a:spLocks noChangeShapeType="1"/>
          </p:cNvSpPr>
          <p:nvPr/>
        </p:nvSpPr>
        <p:spPr bwMode="auto">
          <a:xfrm>
            <a:off x="609600" y="2971800"/>
            <a:ext cx="0" cy="76200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93" name="Line 45">
            <a:extLst>
              <a:ext uri="{FF2B5EF4-FFF2-40B4-BE49-F238E27FC236}">
                <a16:creationId xmlns:a16="http://schemas.microsoft.com/office/drawing/2014/main" id="{0087D752-D45F-CC03-6A9F-5AB050618D7D}"/>
              </a:ext>
            </a:extLst>
          </p:cNvPr>
          <p:cNvSpPr>
            <a:spLocks noChangeShapeType="1"/>
          </p:cNvSpPr>
          <p:nvPr/>
        </p:nvSpPr>
        <p:spPr bwMode="auto">
          <a:xfrm>
            <a:off x="609600" y="3962400"/>
            <a:ext cx="0" cy="76200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94" name="Line 46">
            <a:extLst>
              <a:ext uri="{FF2B5EF4-FFF2-40B4-BE49-F238E27FC236}">
                <a16:creationId xmlns:a16="http://schemas.microsoft.com/office/drawing/2014/main" id="{D7A3B769-8B5D-87AE-FCA4-33245AFED66C}"/>
              </a:ext>
            </a:extLst>
          </p:cNvPr>
          <p:cNvSpPr>
            <a:spLocks noChangeShapeType="1"/>
          </p:cNvSpPr>
          <p:nvPr/>
        </p:nvSpPr>
        <p:spPr bwMode="auto">
          <a:xfrm>
            <a:off x="609600" y="5029200"/>
            <a:ext cx="0" cy="68580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95" name="Text Box 47">
            <a:extLst>
              <a:ext uri="{FF2B5EF4-FFF2-40B4-BE49-F238E27FC236}">
                <a16:creationId xmlns:a16="http://schemas.microsoft.com/office/drawing/2014/main" id="{4C5A515B-3FE3-9FEC-E713-2407C03BDC9C}"/>
              </a:ext>
            </a:extLst>
          </p:cNvPr>
          <p:cNvSpPr txBox="1">
            <a:spLocks noChangeArrowheads="1"/>
          </p:cNvSpPr>
          <p:nvPr/>
        </p:nvSpPr>
        <p:spPr bwMode="auto">
          <a:xfrm>
            <a:off x="7086600" y="4648200"/>
            <a:ext cx="11652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2400">
                <a:latin typeface="Times New Roman" panose="02020603050405020304" pitchFamily="18" charset="0"/>
              </a:rPr>
              <a:t>Toronto</a:t>
            </a:r>
          </a:p>
        </p:txBody>
      </p:sp>
      <p:sp>
        <p:nvSpPr>
          <p:cNvPr id="27696" name="Text Box 48">
            <a:extLst>
              <a:ext uri="{FF2B5EF4-FFF2-40B4-BE49-F238E27FC236}">
                <a16:creationId xmlns:a16="http://schemas.microsoft.com/office/drawing/2014/main" id="{9A4B2AB0-A383-E5CD-8D75-5659621B13CD}"/>
              </a:ext>
            </a:extLst>
          </p:cNvPr>
          <p:cNvSpPr txBox="1">
            <a:spLocks noChangeArrowheads="1"/>
          </p:cNvSpPr>
          <p:nvPr/>
        </p:nvSpPr>
        <p:spPr bwMode="auto">
          <a:xfrm>
            <a:off x="1828800" y="4648200"/>
            <a:ext cx="13350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2400">
                <a:latin typeface="Times New Roman" panose="02020603050405020304" pitchFamily="18" charset="0"/>
              </a:rPr>
              <a:t>Frankfurt</a:t>
            </a:r>
          </a:p>
        </p:txBody>
      </p:sp>
      <p:sp>
        <p:nvSpPr>
          <p:cNvPr id="27697" name="Text Box 49">
            <a:extLst>
              <a:ext uri="{FF2B5EF4-FFF2-40B4-BE49-F238E27FC236}">
                <a16:creationId xmlns:a16="http://schemas.microsoft.com/office/drawing/2014/main" id="{BB94013B-5C94-730F-ED43-F299DB0D30D0}"/>
              </a:ext>
            </a:extLst>
          </p:cNvPr>
          <p:cNvSpPr txBox="1">
            <a:spLocks noChangeArrowheads="1"/>
          </p:cNvSpPr>
          <p:nvPr/>
        </p:nvSpPr>
        <p:spPr bwMode="auto">
          <a:xfrm>
            <a:off x="304800" y="4648200"/>
            <a:ext cx="6397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2400">
                <a:solidFill>
                  <a:schemeClr val="hlink"/>
                </a:solidFill>
                <a:latin typeface="Times New Roman" panose="02020603050405020304" pitchFamily="18" charset="0"/>
              </a:rPr>
              <a:t>city</a:t>
            </a:r>
            <a:endParaRPr lang="en-US" altLang="en-US" sz="2400">
              <a:latin typeface="Times New Roman" panose="02020603050405020304"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Slide Number Placeholder 5">
            <a:extLst>
              <a:ext uri="{FF2B5EF4-FFF2-40B4-BE49-F238E27FC236}">
                <a16:creationId xmlns:a16="http://schemas.microsoft.com/office/drawing/2014/main" id="{A7CEFCCC-259B-702A-96C7-F12BFEA77A6B}"/>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fld id="{78B95168-B972-8640-9EFE-D585C4DBF1ED}" type="slidenum">
              <a:rPr lang="en-US" altLang="en-US" sz="1200"/>
              <a:pPr/>
              <a:t>24</a:t>
            </a:fld>
            <a:endParaRPr lang="en-US" altLang="en-US" sz="1200"/>
          </a:p>
        </p:txBody>
      </p:sp>
      <p:sp>
        <p:nvSpPr>
          <p:cNvPr id="28674" name="Rectangle 2">
            <a:extLst>
              <a:ext uri="{FF2B5EF4-FFF2-40B4-BE49-F238E27FC236}">
                <a16:creationId xmlns:a16="http://schemas.microsoft.com/office/drawing/2014/main" id="{5932DC77-9104-ECFA-9C68-98B3A857ABA8}"/>
              </a:ext>
            </a:extLst>
          </p:cNvPr>
          <p:cNvSpPr>
            <a:spLocks noGrp="1" noChangeArrowheads="1"/>
          </p:cNvSpPr>
          <p:nvPr>
            <p:ph type="title"/>
          </p:nvPr>
        </p:nvSpPr>
        <p:spPr/>
        <p:txBody>
          <a:bodyPr/>
          <a:lstStyle/>
          <a:p>
            <a:pPr eaLnBrk="1" hangingPunct="1"/>
            <a:r>
              <a:rPr lang="en-US" altLang="en-US"/>
              <a:t>Specification of Hierarchies</a:t>
            </a:r>
          </a:p>
        </p:txBody>
      </p:sp>
      <p:sp>
        <p:nvSpPr>
          <p:cNvPr id="28675" name="Rectangle 3">
            <a:extLst>
              <a:ext uri="{FF2B5EF4-FFF2-40B4-BE49-F238E27FC236}">
                <a16:creationId xmlns:a16="http://schemas.microsoft.com/office/drawing/2014/main" id="{0008093A-E280-E4C0-9399-F4C213DE355B}"/>
              </a:ext>
            </a:extLst>
          </p:cNvPr>
          <p:cNvSpPr>
            <a:spLocks noGrp="1" noChangeArrowheads="1"/>
          </p:cNvSpPr>
          <p:nvPr>
            <p:ph type="body" idx="1"/>
          </p:nvPr>
        </p:nvSpPr>
        <p:spPr/>
        <p:txBody>
          <a:bodyPr/>
          <a:lstStyle/>
          <a:p>
            <a:pPr eaLnBrk="1" hangingPunct="1">
              <a:lnSpc>
                <a:spcPct val="110000"/>
              </a:lnSpc>
            </a:pPr>
            <a:r>
              <a:rPr lang="en-US" altLang="en-US"/>
              <a:t>Schema hierarchy</a:t>
            </a:r>
          </a:p>
          <a:p>
            <a:pPr lvl="1" eaLnBrk="1" hangingPunct="1">
              <a:lnSpc>
                <a:spcPct val="110000"/>
              </a:lnSpc>
              <a:buFont typeface="Wingdings" pitchFamily="2" charset="2"/>
              <a:buNone/>
            </a:pPr>
            <a:r>
              <a:rPr lang="en-US" altLang="en-US">
                <a:solidFill>
                  <a:schemeClr val="folHlink"/>
                </a:solidFill>
              </a:rPr>
              <a:t>day &lt; {month &lt; quarter; week} &lt; year</a:t>
            </a:r>
          </a:p>
          <a:p>
            <a:pPr eaLnBrk="1" hangingPunct="1">
              <a:lnSpc>
                <a:spcPct val="110000"/>
              </a:lnSpc>
            </a:pPr>
            <a:r>
              <a:rPr lang="en-US" altLang="en-US"/>
              <a:t>Set_grouping hierarchy</a:t>
            </a:r>
          </a:p>
          <a:p>
            <a:pPr lvl="1" eaLnBrk="1" hangingPunct="1">
              <a:lnSpc>
                <a:spcPct val="110000"/>
              </a:lnSpc>
              <a:buFont typeface="Wingdings" pitchFamily="2" charset="2"/>
              <a:buNone/>
            </a:pPr>
            <a:r>
              <a:rPr lang="en-US" altLang="en-US">
                <a:solidFill>
                  <a:schemeClr val="folHlink"/>
                </a:solidFill>
              </a:rPr>
              <a:t>{1..10} &lt; inexpensive</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Slide Number Placeholder 5">
            <a:extLst>
              <a:ext uri="{FF2B5EF4-FFF2-40B4-BE49-F238E27FC236}">
                <a16:creationId xmlns:a16="http://schemas.microsoft.com/office/drawing/2014/main" id="{F248F525-1BBF-F096-AA59-78041D6C0687}"/>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fld id="{836BF7C6-E6DB-044C-800A-512FAB3CF5DF}" type="slidenum">
              <a:rPr lang="en-US" altLang="en-US" sz="1200"/>
              <a:pPr/>
              <a:t>25</a:t>
            </a:fld>
            <a:endParaRPr lang="en-US" altLang="en-US" sz="1200"/>
          </a:p>
        </p:txBody>
      </p:sp>
      <p:sp>
        <p:nvSpPr>
          <p:cNvPr id="29698" name="Rectangle 2">
            <a:extLst>
              <a:ext uri="{FF2B5EF4-FFF2-40B4-BE49-F238E27FC236}">
                <a16:creationId xmlns:a16="http://schemas.microsoft.com/office/drawing/2014/main" id="{B6570D37-67EE-5C91-169A-74D99A952480}"/>
              </a:ext>
            </a:extLst>
          </p:cNvPr>
          <p:cNvSpPr>
            <a:spLocks noGrp="1" noChangeArrowheads="1"/>
          </p:cNvSpPr>
          <p:nvPr>
            <p:ph type="title"/>
          </p:nvPr>
        </p:nvSpPr>
        <p:spPr>
          <a:noFill/>
        </p:spPr>
        <p:txBody>
          <a:bodyPr lIns="92075" tIns="46038" rIns="92075" bIns="46038"/>
          <a:lstStyle/>
          <a:p>
            <a:pPr eaLnBrk="1" hangingPunct="1"/>
            <a:r>
              <a:rPr lang="en-US" altLang="en-US"/>
              <a:t>Multidimensional Data</a:t>
            </a:r>
          </a:p>
        </p:txBody>
      </p:sp>
      <p:sp>
        <p:nvSpPr>
          <p:cNvPr id="29699" name="Rectangle 3">
            <a:extLst>
              <a:ext uri="{FF2B5EF4-FFF2-40B4-BE49-F238E27FC236}">
                <a16:creationId xmlns:a16="http://schemas.microsoft.com/office/drawing/2014/main" id="{692125DE-2C97-567F-F0F9-769409B65262}"/>
              </a:ext>
            </a:extLst>
          </p:cNvPr>
          <p:cNvSpPr>
            <a:spLocks noGrp="1" noChangeArrowheads="1"/>
          </p:cNvSpPr>
          <p:nvPr>
            <p:ph type="body" idx="1"/>
          </p:nvPr>
        </p:nvSpPr>
        <p:spPr>
          <a:xfrm>
            <a:off x="685800" y="1562100"/>
            <a:ext cx="8001000" cy="4572000"/>
          </a:xfrm>
          <a:noFill/>
        </p:spPr>
        <p:txBody>
          <a:bodyPr lIns="92075" tIns="46038" rIns="92075" bIns="46038"/>
          <a:lstStyle/>
          <a:p>
            <a:pPr eaLnBrk="1" hangingPunct="1"/>
            <a:r>
              <a:rPr lang="en-US" altLang="en-US"/>
              <a:t>Sales volume as a function of product, month, and region</a:t>
            </a:r>
          </a:p>
        </p:txBody>
      </p:sp>
      <p:sp>
        <p:nvSpPr>
          <p:cNvPr id="29700" name="AutoShape 4">
            <a:extLst>
              <a:ext uri="{FF2B5EF4-FFF2-40B4-BE49-F238E27FC236}">
                <a16:creationId xmlns:a16="http://schemas.microsoft.com/office/drawing/2014/main" id="{9508FF1B-EFC6-4F6E-7A7D-68A1646F3E72}"/>
              </a:ext>
            </a:extLst>
          </p:cNvPr>
          <p:cNvSpPr>
            <a:spLocks noChangeArrowheads="1"/>
          </p:cNvSpPr>
          <p:nvPr/>
        </p:nvSpPr>
        <p:spPr bwMode="auto">
          <a:xfrm>
            <a:off x="1377950" y="3130550"/>
            <a:ext cx="3263900" cy="2882900"/>
          </a:xfrm>
          <a:prstGeom prst="cube">
            <a:avLst>
              <a:gd name="adj" fmla="val 24995"/>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29701" name="Line 5">
            <a:extLst>
              <a:ext uri="{FF2B5EF4-FFF2-40B4-BE49-F238E27FC236}">
                <a16:creationId xmlns:a16="http://schemas.microsoft.com/office/drawing/2014/main" id="{981CFB1B-9497-34EF-90E4-87B2B2042093}"/>
              </a:ext>
            </a:extLst>
          </p:cNvPr>
          <p:cNvSpPr>
            <a:spLocks noChangeShapeType="1"/>
          </p:cNvSpPr>
          <p:nvPr/>
        </p:nvSpPr>
        <p:spPr bwMode="auto">
          <a:xfrm>
            <a:off x="1371600" y="4191000"/>
            <a:ext cx="25908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02" name="Line 6">
            <a:extLst>
              <a:ext uri="{FF2B5EF4-FFF2-40B4-BE49-F238E27FC236}">
                <a16:creationId xmlns:a16="http://schemas.microsoft.com/office/drawing/2014/main" id="{01602630-5E35-65EB-A695-41241C7BEC9A}"/>
              </a:ext>
            </a:extLst>
          </p:cNvPr>
          <p:cNvSpPr>
            <a:spLocks noChangeShapeType="1"/>
          </p:cNvSpPr>
          <p:nvPr/>
        </p:nvSpPr>
        <p:spPr bwMode="auto">
          <a:xfrm>
            <a:off x="1371600" y="4495800"/>
            <a:ext cx="25908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03" name="Line 7">
            <a:extLst>
              <a:ext uri="{FF2B5EF4-FFF2-40B4-BE49-F238E27FC236}">
                <a16:creationId xmlns:a16="http://schemas.microsoft.com/office/drawing/2014/main" id="{4567AA33-01AE-2D3A-94BB-E5EC5F4E5C51}"/>
              </a:ext>
            </a:extLst>
          </p:cNvPr>
          <p:cNvSpPr>
            <a:spLocks noChangeShapeType="1"/>
          </p:cNvSpPr>
          <p:nvPr/>
        </p:nvSpPr>
        <p:spPr bwMode="auto">
          <a:xfrm>
            <a:off x="1371600" y="4876800"/>
            <a:ext cx="25908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04" name="Line 8">
            <a:extLst>
              <a:ext uri="{FF2B5EF4-FFF2-40B4-BE49-F238E27FC236}">
                <a16:creationId xmlns:a16="http://schemas.microsoft.com/office/drawing/2014/main" id="{6D2C4A1F-75DC-8E25-CB67-222D165C085A}"/>
              </a:ext>
            </a:extLst>
          </p:cNvPr>
          <p:cNvSpPr>
            <a:spLocks noChangeShapeType="1"/>
          </p:cNvSpPr>
          <p:nvPr/>
        </p:nvSpPr>
        <p:spPr bwMode="auto">
          <a:xfrm>
            <a:off x="1371600" y="5181600"/>
            <a:ext cx="25908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05" name="Line 9">
            <a:extLst>
              <a:ext uri="{FF2B5EF4-FFF2-40B4-BE49-F238E27FC236}">
                <a16:creationId xmlns:a16="http://schemas.microsoft.com/office/drawing/2014/main" id="{94BC2BFF-15F7-8D2D-D2B1-1CAB4D27C4ED}"/>
              </a:ext>
            </a:extLst>
          </p:cNvPr>
          <p:cNvSpPr>
            <a:spLocks noChangeShapeType="1"/>
          </p:cNvSpPr>
          <p:nvPr/>
        </p:nvSpPr>
        <p:spPr bwMode="auto">
          <a:xfrm>
            <a:off x="1371600" y="5486400"/>
            <a:ext cx="25908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06" name="Line 10">
            <a:extLst>
              <a:ext uri="{FF2B5EF4-FFF2-40B4-BE49-F238E27FC236}">
                <a16:creationId xmlns:a16="http://schemas.microsoft.com/office/drawing/2014/main" id="{A3EE8E40-918E-9288-B208-78FF319CAA1E}"/>
              </a:ext>
            </a:extLst>
          </p:cNvPr>
          <p:cNvSpPr>
            <a:spLocks noChangeShapeType="1"/>
          </p:cNvSpPr>
          <p:nvPr/>
        </p:nvSpPr>
        <p:spPr bwMode="auto">
          <a:xfrm>
            <a:off x="1371600" y="5791200"/>
            <a:ext cx="25908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07" name="Line 11">
            <a:extLst>
              <a:ext uri="{FF2B5EF4-FFF2-40B4-BE49-F238E27FC236}">
                <a16:creationId xmlns:a16="http://schemas.microsoft.com/office/drawing/2014/main" id="{59B7402E-F43E-5C23-1C38-5CE4A539D416}"/>
              </a:ext>
            </a:extLst>
          </p:cNvPr>
          <p:cNvSpPr>
            <a:spLocks noChangeShapeType="1"/>
          </p:cNvSpPr>
          <p:nvPr/>
        </p:nvSpPr>
        <p:spPr bwMode="auto">
          <a:xfrm>
            <a:off x="1676400" y="3886200"/>
            <a:ext cx="0" cy="21336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08" name="Line 12">
            <a:extLst>
              <a:ext uri="{FF2B5EF4-FFF2-40B4-BE49-F238E27FC236}">
                <a16:creationId xmlns:a16="http://schemas.microsoft.com/office/drawing/2014/main" id="{C131A6DC-ACF0-3A78-B038-BD2B72378DDB}"/>
              </a:ext>
            </a:extLst>
          </p:cNvPr>
          <p:cNvSpPr>
            <a:spLocks noChangeShapeType="1"/>
          </p:cNvSpPr>
          <p:nvPr/>
        </p:nvSpPr>
        <p:spPr bwMode="auto">
          <a:xfrm>
            <a:off x="2362200" y="3886200"/>
            <a:ext cx="0" cy="21336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09" name="Line 13">
            <a:extLst>
              <a:ext uri="{FF2B5EF4-FFF2-40B4-BE49-F238E27FC236}">
                <a16:creationId xmlns:a16="http://schemas.microsoft.com/office/drawing/2014/main" id="{2064F75F-E1CE-F252-FB38-EB8DC3FE67AF}"/>
              </a:ext>
            </a:extLst>
          </p:cNvPr>
          <p:cNvSpPr>
            <a:spLocks noChangeShapeType="1"/>
          </p:cNvSpPr>
          <p:nvPr/>
        </p:nvSpPr>
        <p:spPr bwMode="auto">
          <a:xfrm>
            <a:off x="2743200" y="3886200"/>
            <a:ext cx="0" cy="21336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10" name="Line 14">
            <a:extLst>
              <a:ext uri="{FF2B5EF4-FFF2-40B4-BE49-F238E27FC236}">
                <a16:creationId xmlns:a16="http://schemas.microsoft.com/office/drawing/2014/main" id="{5481A26B-4172-6530-409B-3E48AEAD1BA1}"/>
              </a:ext>
            </a:extLst>
          </p:cNvPr>
          <p:cNvSpPr>
            <a:spLocks noChangeShapeType="1"/>
          </p:cNvSpPr>
          <p:nvPr/>
        </p:nvSpPr>
        <p:spPr bwMode="auto">
          <a:xfrm>
            <a:off x="3048000" y="3886200"/>
            <a:ext cx="0" cy="21336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11" name="Line 15">
            <a:extLst>
              <a:ext uri="{FF2B5EF4-FFF2-40B4-BE49-F238E27FC236}">
                <a16:creationId xmlns:a16="http://schemas.microsoft.com/office/drawing/2014/main" id="{2C55BBB8-CAB5-E5B0-F06E-2B2F474B3621}"/>
              </a:ext>
            </a:extLst>
          </p:cNvPr>
          <p:cNvSpPr>
            <a:spLocks noChangeShapeType="1"/>
          </p:cNvSpPr>
          <p:nvPr/>
        </p:nvSpPr>
        <p:spPr bwMode="auto">
          <a:xfrm>
            <a:off x="3352800" y="3886200"/>
            <a:ext cx="0" cy="21336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12" name="Line 16">
            <a:extLst>
              <a:ext uri="{FF2B5EF4-FFF2-40B4-BE49-F238E27FC236}">
                <a16:creationId xmlns:a16="http://schemas.microsoft.com/office/drawing/2014/main" id="{5E1D3D6F-9CCE-8B66-F9F7-89CEDF3787F0}"/>
              </a:ext>
            </a:extLst>
          </p:cNvPr>
          <p:cNvSpPr>
            <a:spLocks noChangeShapeType="1"/>
          </p:cNvSpPr>
          <p:nvPr/>
        </p:nvSpPr>
        <p:spPr bwMode="auto">
          <a:xfrm>
            <a:off x="1981200" y="3886200"/>
            <a:ext cx="0" cy="21336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13" name="Line 17">
            <a:extLst>
              <a:ext uri="{FF2B5EF4-FFF2-40B4-BE49-F238E27FC236}">
                <a16:creationId xmlns:a16="http://schemas.microsoft.com/office/drawing/2014/main" id="{51B36BE1-87D2-2FDC-E3C9-091707D7C8A4}"/>
              </a:ext>
            </a:extLst>
          </p:cNvPr>
          <p:cNvSpPr>
            <a:spLocks noChangeShapeType="1"/>
          </p:cNvSpPr>
          <p:nvPr/>
        </p:nvSpPr>
        <p:spPr bwMode="auto">
          <a:xfrm flipV="1">
            <a:off x="1676400" y="3124200"/>
            <a:ext cx="762000" cy="7620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14" name="Line 18">
            <a:extLst>
              <a:ext uri="{FF2B5EF4-FFF2-40B4-BE49-F238E27FC236}">
                <a16:creationId xmlns:a16="http://schemas.microsoft.com/office/drawing/2014/main" id="{EFD852A9-8B32-7727-FDB3-3E95CBA6A4C5}"/>
              </a:ext>
            </a:extLst>
          </p:cNvPr>
          <p:cNvSpPr>
            <a:spLocks noChangeShapeType="1"/>
          </p:cNvSpPr>
          <p:nvPr/>
        </p:nvSpPr>
        <p:spPr bwMode="auto">
          <a:xfrm flipV="1">
            <a:off x="1981200" y="3124200"/>
            <a:ext cx="685800" cy="7620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15" name="Line 19">
            <a:extLst>
              <a:ext uri="{FF2B5EF4-FFF2-40B4-BE49-F238E27FC236}">
                <a16:creationId xmlns:a16="http://schemas.microsoft.com/office/drawing/2014/main" id="{6E9F7BAD-FC4B-DAA0-A330-BE4B69C79575}"/>
              </a:ext>
            </a:extLst>
          </p:cNvPr>
          <p:cNvSpPr>
            <a:spLocks noChangeShapeType="1"/>
          </p:cNvSpPr>
          <p:nvPr/>
        </p:nvSpPr>
        <p:spPr bwMode="auto">
          <a:xfrm flipV="1">
            <a:off x="2362200" y="3124200"/>
            <a:ext cx="685800" cy="7620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16" name="Line 20">
            <a:extLst>
              <a:ext uri="{FF2B5EF4-FFF2-40B4-BE49-F238E27FC236}">
                <a16:creationId xmlns:a16="http://schemas.microsoft.com/office/drawing/2014/main" id="{3C3FC1D6-6A0F-E7B2-E739-3E89AD2873C9}"/>
              </a:ext>
            </a:extLst>
          </p:cNvPr>
          <p:cNvSpPr>
            <a:spLocks noChangeShapeType="1"/>
          </p:cNvSpPr>
          <p:nvPr/>
        </p:nvSpPr>
        <p:spPr bwMode="auto">
          <a:xfrm flipV="1">
            <a:off x="3048000" y="3124200"/>
            <a:ext cx="685800" cy="7620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17" name="Line 21">
            <a:extLst>
              <a:ext uri="{FF2B5EF4-FFF2-40B4-BE49-F238E27FC236}">
                <a16:creationId xmlns:a16="http://schemas.microsoft.com/office/drawing/2014/main" id="{D9AC7486-9BAD-31A2-A13D-3FAC51CD46BD}"/>
              </a:ext>
            </a:extLst>
          </p:cNvPr>
          <p:cNvSpPr>
            <a:spLocks noChangeShapeType="1"/>
          </p:cNvSpPr>
          <p:nvPr/>
        </p:nvSpPr>
        <p:spPr bwMode="auto">
          <a:xfrm flipV="1">
            <a:off x="3352800" y="3124200"/>
            <a:ext cx="685800" cy="7620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18" name="Line 22">
            <a:extLst>
              <a:ext uri="{FF2B5EF4-FFF2-40B4-BE49-F238E27FC236}">
                <a16:creationId xmlns:a16="http://schemas.microsoft.com/office/drawing/2014/main" id="{B55A4D07-C6CA-2DA1-D0CE-7D4D93F775DD}"/>
              </a:ext>
            </a:extLst>
          </p:cNvPr>
          <p:cNvSpPr>
            <a:spLocks noChangeShapeType="1"/>
          </p:cNvSpPr>
          <p:nvPr/>
        </p:nvSpPr>
        <p:spPr bwMode="auto">
          <a:xfrm flipV="1">
            <a:off x="3657600" y="3124200"/>
            <a:ext cx="685800" cy="7620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19" name="Line 23">
            <a:extLst>
              <a:ext uri="{FF2B5EF4-FFF2-40B4-BE49-F238E27FC236}">
                <a16:creationId xmlns:a16="http://schemas.microsoft.com/office/drawing/2014/main" id="{1547937D-96AC-5251-C657-39E46ADF0E21}"/>
              </a:ext>
            </a:extLst>
          </p:cNvPr>
          <p:cNvSpPr>
            <a:spLocks noChangeShapeType="1"/>
          </p:cNvSpPr>
          <p:nvPr/>
        </p:nvSpPr>
        <p:spPr bwMode="auto">
          <a:xfrm>
            <a:off x="1905000" y="3352800"/>
            <a:ext cx="25146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20" name="Line 24">
            <a:extLst>
              <a:ext uri="{FF2B5EF4-FFF2-40B4-BE49-F238E27FC236}">
                <a16:creationId xmlns:a16="http://schemas.microsoft.com/office/drawing/2014/main" id="{747F1CE3-A222-D368-3F4D-36AD70303741}"/>
              </a:ext>
            </a:extLst>
          </p:cNvPr>
          <p:cNvSpPr>
            <a:spLocks noChangeShapeType="1"/>
          </p:cNvSpPr>
          <p:nvPr/>
        </p:nvSpPr>
        <p:spPr bwMode="auto">
          <a:xfrm>
            <a:off x="1676400" y="3581400"/>
            <a:ext cx="25908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21" name="Line 25">
            <a:extLst>
              <a:ext uri="{FF2B5EF4-FFF2-40B4-BE49-F238E27FC236}">
                <a16:creationId xmlns:a16="http://schemas.microsoft.com/office/drawing/2014/main" id="{B7D83C30-544A-7727-4FE7-3417B6697FF0}"/>
              </a:ext>
            </a:extLst>
          </p:cNvPr>
          <p:cNvSpPr>
            <a:spLocks noChangeShapeType="1"/>
          </p:cNvSpPr>
          <p:nvPr/>
        </p:nvSpPr>
        <p:spPr bwMode="auto">
          <a:xfrm>
            <a:off x="3657600" y="3886200"/>
            <a:ext cx="0" cy="21336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22" name="Line 26">
            <a:extLst>
              <a:ext uri="{FF2B5EF4-FFF2-40B4-BE49-F238E27FC236}">
                <a16:creationId xmlns:a16="http://schemas.microsoft.com/office/drawing/2014/main" id="{BA29B2A7-5B60-A16B-A6E3-BD70C0F937FE}"/>
              </a:ext>
            </a:extLst>
          </p:cNvPr>
          <p:cNvSpPr>
            <a:spLocks noChangeShapeType="1"/>
          </p:cNvSpPr>
          <p:nvPr/>
        </p:nvSpPr>
        <p:spPr bwMode="auto">
          <a:xfrm>
            <a:off x="4419600" y="3352800"/>
            <a:ext cx="0" cy="22098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23" name="Line 27">
            <a:extLst>
              <a:ext uri="{FF2B5EF4-FFF2-40B4-BE49-F238E27FC236}">
                <a16:creationId xmlns:a16="http://schemas.microsoft.com/office/drawing/2014/main" id="{487B5B07-5723-A081-DB68-8C27DD44A3F6}"/>
              </a:ext>
            </a:extLst>
          </p:cNvPr>
          <p:cNvSpPr>
            <a:spLocks noChangeShapeType="1"/>
          </p:cNvSpPr>
          <p:nvPr/>
        </p:nvSpPr>
        <p:spPr bwMode="auto">
          <a:xfrm flipV="1">
            <a:off x="3962400" y="3505200"/>
            <a:ext cx="685800" cy="6858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24" name="Line 28">
            <a:extLst>
              <a:ext uri="{FF2B5EF4-FFF2-40B4-BE49-F238E27FC236}">
                <a16:creationId xmlns:a16="http://schemas.microsoft.com/office/drawing/2014/main" id="{5266E4CD-5EFC-2142-0228-2CE51541558C}"/>
              </a:ext>
            </a:extLst>
          </p:cNvPr>
          <p:cNvSpPr>
            <a:spLocks noChangeShapeType="1"/>
          </p:cNvSpPr>
          <p:nvPr/>
        </p:nvSpPr>
        <p:spPr bwMode="auto">
          <a:xfrm flipV="1">
            <a:off x="3962400" y="3886200"/>
            <a:ext cx="685800" cy="6096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25" name="Line 29">
            <a:extLst>
              <a:ext uri="{FF2B5EF4-FFF2-40B4-BE49-F238E27FC236}">
                <a16:creationId xmlns:a16="http://schemas.microsoft.com/office/drawing/2014/main" id="{5CF834BB-2C11-6E17-F716-32617F1263B7}"/>
              </a:ext>
            </a:extLst>
          </p:cNvPr>
          <p:cNvSpPr>
            <a:spLocks noChangeShapeType="1"/>
          </p:cNvSpPr>
          <p:nvPr/>
        </p:nvSpPr>
        <p:spPr bwMode="auto">
          <a:xfrm flipV="1">
            <a:off x="3962400" y="4267200"/>
            <a:ext cx="685800" cy="6096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26" name="Line 30">
            <a:extLst>
              <a:ext uri="{FF2B5EF4-FFF2-40B4-BE49-F238E27FC236}">
                <a16:creationId xmlns:a16="http://schemas.microsoft.com/office/drawing/2014/main" id="{CCACBA7A-14D7-D3A3-2F85-0FE278511AEE}"/>
              </a:ext>
            </a:extLst>
          </p:cNvPr>
          <p:cNvSpPr>
            <a:spLocks noChangeShapeType="1"/>
          </p:cNvSpPr>
          <p:nvPr/>
        </p:nvSpPr>
        <p:spPr bwMode="auto">
          <a:xfrm flipV="1">
            <a:off x="3962400" y="4572000"/>
            <a:ext cx="685800" cy="6096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27" name="Line 31">
            <a:extLst>
              <a:ext uri="{FF2B5EF4-FFF2-40B4-BE49-F238E27FC236}">
                <a16:creationId xmlns:a16="http://schemas.microsoft.com/office/drawing/2014/main" id="{AF3D186C-9FD0-143F-6109-AD3AE9968B0E}"/>
              </a:ext>
            </a:extLst>
          </p:cNvPr>
          <p:cNvSpPr>
            <a:spLocks noChangeShapeType="1"/>
          </p:cNvSpPr>
          <p:nvPr/>
        </p:nvSpPr>
        <p:spPr bwMode="auto">
          <a:xfrm flipV="1">
            <a:off x="3962400" y="4876800"/>
            <a:ext cx="685800" cy="6096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28" name="Line 32">
            <a:extLst>
              <a:ext uri="{FF2B5EF4-FFF2-40B4-BE49-F238E27FC236}">
                <a16:creationId xmlns:a16="http://schemas.microsoft.com/office/drawing/2014/main" id="{1CFBE2A9-B5FA-A722-91E6-7151F4E115F6}"/>
              </a:ext>
            </a:extLst>
          </p:cNvPr>
          <p:cNvSpPr>
            <a:spLocks noChangeShapeType="1"/>
          </p:cNvSpPr>
          <p:nvPr/>
        </p:nvSpPr>
        <p:spPr bwMode="auto">
          <a:xfrm flipV="1">
            <a:off x="3962400" y="5105400"/>
            <a:ext cx="685800" cy="6858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29" name="Rectangle 33">
            <a:extLst>
              <a:ext uri="{FF2B5EF4-FFF2-40B4-BE49-F238E27FC236}">
                <a16:creationId xmlns:a16="http://schemas.microsoft.com/office/drawing/2014/main" id="{C5E7FE70-1DA0-3FFA-76FC-48BE10ACA60A}"/>
              </a:ext>
            </a:extLst>
          </p:cNvPr>
          <p:cNvSpPr>
            <a:spLocks noChangeArrowheads="1"/>
          </p:cNvSpPr>
          <p:nvPr/>
        </p:nvSpPr>
        <p:spPr bwMode="auto">
          <a:xfrm rot="16200000" flipH="1">
            <a:off x="348456" y="4528344"/>
            <a:ext cx="11318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2400">
                <a:latin typeface="Times New Roman" panose="02020603050405020304" pitchFamily="18" charset="0"/>
              </a:rPr>
              <a:t>Product</a:t>
            </a:r>
          </a:p>
        </p:txBody>
      </p:sp>
      <p:sp>
        <p:nvSpPr>
          <p:cNvPr id="29730" name="Rectangle 34">
            <a:extLst>
              <a:ext uri="{FF2B5EF4-FFF2-40B4-BE49-F238E27FC236}">
                <a16:creationId xmlns:a16="http://schemas.microsoft.com/office/drawing/2014/main" id="{12909272-B829-7AD8-EA6C-A673FB3C2917}"/>
              </a:ext>
            </a:extLst>
          </p:cNvPr>
          <p:cNvSpPr>
            <a:spLocks noChangeArrowheads="1"/>
          </p:cNvSpPr>
          <p:nvPr/>
        </p:nvSpPr>
        <p:spPr bwMode="auto">
          <a:xfrm rot="-2880000">
            <a:off x="686593" y="2971007"/>
            <a:ext cx="10652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2400">
                <a:latin typeface="Times New Roman" panose="02020603050405020304" pitchFamily="18" charset="0"/>
              </a:rPr>
              <a:t>Region</a:t>
            </a:r>
          </a:p>
        </p:txBody>
      </p:sp>
      <p:sp>
        <p:nvSpPr>
          <p:cNvPr id="29731" name="Rectangle 35">
            <a:extLst>
              <a:ext uri="{FF2B5EF4-FFF2-40B4-BE49-F238E27FC236}">
                <a16:creationId xmlns:a16="http://schemas.microsoft.com/office/drawing/2014/main" id="{B9732B64-2629-581D-2AA7-3C94F1F52F80}"/>
              </a:ext>
            </a:extLst>
          </p:cNvPr>
          <p:cNvSpPr>
            <a:spLocks noChangeArrowheads="1"/>
          </p:cNvSpPr>
          <p:nvPr/>
        </p:nvSpPr>
        <p:spPr bwMode="auto">
          <a:xfrm>
            <a:off x="2117725" y="6003925"/>
            <a:ext cx="996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2400">
                <a:latin typeface="Times New Roman" panose="02020603050405020304" pitchFamily="18" charset="0"/>
              </a:rPr>
              <a:t>Month</a:t>
            </a:r>
          </a:p>
        </p:txBody>
      </p:sp>
      <p:sp>
        <p:nvSpPr>
          <p:cNvPr id="29732" name="Line 36">
            <a:extLst>
              <a:ext uri="{FF2B5EF4-FFF2-40B4-BE49-F238E27FC236}">
                <a16:creationId xmlns:a16="http://schemas.microsoft.com/office/drawing/2014/main" id="{8ACFF245-DF23-4ACF-DA80-97AE9A127313}"/>
              </a:ext>
            </a:extLst>
          </p:cNvPr>
          <p:cNvSpPr>
            <a:spLocks noChangeShapeType="1"/>
          </p:cNvSpPr>
          <p:nvPr/>
        </p:nvSpPr>
        <p:spPr bwMode="auto">
          <a:xfrm>
            <a:off x="4267200" y="3581400"/>
            <a:ext cx="0" cy="21336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33" name="Line 37">
            <a:extLst>
              <a:ext uri="{FF2B5EF4-FFF2-40B4-BE49-F238E27FC236}">
                <a16:creationId xmlns:a16="http://schemas.microsoft.com/office/drawing/2014/main" id="{2FF58C32-DACB-3277-F13D-FAA3DB0CDD84}"/>
              </a:ext>
            </a:extLst>
          </p:cNvPr>
          <p:cNvSpPr>
            <a:spLocks noChangeShapeType="1"/>
          </p:cNvSpPr>
          <p:nvPr/>
        </p:nvSpPr>
        <p:spPr bwMode="auto">
          <a:xfrm flipV="1">
            <a:off x="2743200" y="3124200"/>
            <a:ext cx="685800" cy="7620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34" name="Rectangle 38">
            <a:extLst>
              <a:ext uri="{FF2B5EF4-FFF2-40B4-BE49-F238E27FC236}">
                <a16:creationId xmlns:a16="http://schemas.microsoft.com/office/drawing/2014/main" id="{279A4A33-C6E1-5E42-1AB8-96C639870014}"/>
              </a:ext>
            </a:extLst>
          </p:cNvPr>
          <p:cNvSpPr>
            <a:spLocks noChangeArrowheads="1"/>
          </p:cNvSpPr>
          <p:nvPr/>
        </p:nvSpPr>
        <p:spPr bwMode="auto">
          <a:xfrm>
            <a:off x="4572000" y="2362200"/>
            <a:ext cx="4237038"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2000" b="1">
                <a:latin typeface="Times New Roman" panose="02020603050405020304" pitchFamily="18" charset="0"/>
              </a:rPr>
              <a:t>Dimensions: Product, Location, Time</a:t>
            </a:r>
          </a:p>
          <a:p>
            <a:r>
              <a:rPr lang="en-US" altLang="en-US" sz="2000" b="1">
                <a:latin typeface="Times New Roman" panose="02020603050405020304" pitchFamily="18" charset="0"/>
              </a:rPr>
              <a:t>Hierarchical summarization paths</a:t>
            </a:r>
          </a:p>
        </p:txBody>
      </p:sp>
      <p:sp>
        <p:nvSpPr>
          <p:cNvPr id="29735" name="Rectangle 39">
            <a:extLst>
              <a:ext uri="{FF2B5EF4-FFF2-40B4-BE49-F238E27FC236}">
                <a16:creationId xmlns:a16="http://schemas.microsoft.com/office/drawing/2014/main" id="{410D3AAB-A984-197B-9FF8-1CA8BC63C751}"/>
              </a:ext>
            </a:extLst>
          </p:cNvPr>
          <p:cNvSpPr>
            <a:spLocks noChangeArrowheads="1"/>
          </p:cNvSpPr>
          <p:nvPr/>
        </p:nvSpPr>
        <p:spPr bwMode="auto">
          <a:xfrm>
            <a:off x="5105400" y="3276600"/>
            <a:ext cx="3830638" cy="2225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2000" b="1">
                <a:latin typeface="Times New Roman" panose="02020603050405020304" pitchFamily="18" charset="0"/>
              </a:rPr>
              <a:t>Industry   Region         Year</a:t>
            </a:r>
          </a:p>
          <a:p>
            <a:endParaRPr lang="en-US" altLang="en-US" sz="2000" b="1">
              <a:latin typeface="Times New Roman" panose="02020603050405020304" pitchFamily="18" charset="0"/>
            </a:endParaRPr>
          </a:p>
          <a:p>
            <a:r>
              <a:rPr lang="en-US" altLang="en-US" sz="2000" b="1">
                <a:latin typeface="Times New Roman" panose="02020603050405020304" pitchFamily="18" charset="0"/>
              </a:rPr>
              <a:t>Category   Country  Quarter</a:t>
            </a:r>
          </a:p>
          <a:p>
            <a:endParaRPr lang="en-US" altLang="en-US" sz="2000" b="1">
              <a:latin typeface="Times New Roman" panose="02020603050405020304" pitchFamily="18" charset="0"/>
            </a:endParaRPr>
          </a:p>
          <a:p>
            <a:r>
              <a:rPr lang="en-US" altLang="en-US" sz="2000" b="1">
                <a:latin typeface="Times New Roman" panose="02020603050405020304" pitchFamily="18" charset="0"/>
              </a:rPr>
              <a:t>Product      City     Month    Week</a:t>
            </a:r>
          </a:p>
          <a:p>
            <a:endParaRPr lang="en-US" altLang="en-US" sz="2000" b="1">
              <a:latin typeface="Times New Roman" panose="02020603050405020304" pitchFamily="18" charset="0"/>
            </a:endParaRPr>
          </a:p>
          <a:p>
            <a:r>
              <a:rPr lang="en-US" altLang="en-US" sz="2000" b="1">
                <a:latin typeface="Times New Roman" panose="02020603050405020304" pitchFamily="18" charset="0"/>
              </a:rPr>
              <a:t>                   Office         Day</a:t>
            </a:r>
          </a:p>
        </p:txBody>
      </p:sp>
      <p:sp>
        <p:nvSpPr>
          <p:cNvPr id="29736" name="Line 40">
            <a:extLst>
              <a:ext uri="{FF2B5EF4-FFF2-40B4-BE49-F238E27FC236}">
                <a16:creationId xmlns:a16="http://schemas.microsoft.com/office/drawing/2014/main" id="{330BCA25-BEFB-A561-9DC9-57CF324D7D9B}"/>
              </a:ext>
            </a:extLst>
          </p:cNvPr>
          <p:cNvSpPr>
            <a:spLocks noChangeShapeType="1"/>
          </p:cNvSpPr>
          <p:nvPr/>
        </p:nvSpPr>
        <p:spPr bwMode="auto">
          <a:xfrm>
            <a:off x="5638800" y="3657600"/>
            <a:ext cx="0" cy="3810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37" name="Line 41">
            <a:extLst>
              <a:ext uri="{FF2B5EF4-FFF2-40B4-BE49-F238E27FC236}">
                <a16:creationId xmlns:a16="http://schemas.microsoft.com/office/drawing/2014/main" id="{4C530465-9A37-A100-BBDF-D5F64B003D3E}"/>
              </a:ext>
            </a:extLst>
          </p:cNvPr>
          <p:cNvSpPr>
            <a:spLocks noChangeShapeType="1"/>
          </p:cNvSpPr>
          <p:nvPr/>
        </p:nvSpPr>
        <p:spPr bwMode="auto">
          <a:xfrm>
            <a:off x="6705600" y="3657600"/>
            <a:ext cx="0" cy="3810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38" name="Line 42">
            <a:extLst>
              <a:ext uri="{FF2B5EF4-FFF2-40B4-BE49-F238E27FC236}">
                <a16:creationId xmlns:a16="http://schemas.microsoft.com/office/drawing/2014/main" id="{EC7338EF-97EE-57AC-9B17-16ED17043A67}"/>
              </a:ext>
            </a:extLst>
          </p:cNvPr>
          <p:cNvSpPr>
            <a:spLocks noChangeShapeType="1"/>
          </p:cNvSpPr>
          <p:nvPr/>
        </p:nvSpPr>
        <p:spPr bwMode="auto">
          <a:xfrm>
            <a:off x="7924800" y="3657600"/>
            <a:ext cx="0" cy="3810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39" name="Line 43">
            <a:extLst>
              <a:ext uri="{FF2B5EF4-FFF2-40B4-BE49-F238E27FC236}">
                <a16:creationId xmlns:a16="http://schemas.microsoft.com/office/drawing/2014/main" id="{73399B2B-FC24-7D3F-9676-16CFC7CC4B8E}"/>
              </a:ext>
            </a:extLst>
          </p:cNvPr>
          <p:cNvSpPr>
            <a:spLocks noChangeShapeType="1"/>
          </p:cNvSpPr>
          <p:nvPr/>
        </p:nvSpPr>
        <p:spPr bwMode="auto">
          <a:xfrm>
            <a:off x="5638800" y="4267200"/>
            <a:ext cx="0" cy="3048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40" name="Line 44">
            <a:extLst>
              <a:ext uri="{FF2B5EF4-FFF2-40B4-BE49-F238E27FC236}">
                <a16:creationId xmlns:a16="http://schemas.microsoft.com/office/drawing/2014/main" id="{A1D13662-9CA3-5A3B-7C15-C2D6710D5F9D}"/>
              </a:ext>
            </a:extLst>
          </p:cNvPr>
          <p:cNvSpPr>
            <a:spLocks noChangeShapeType="1"/>
          </p:cNvSpPr>
          <p:nvPr/>
        </p:nvSpPr>
        <p:spPr bwMode="auto">
          <a:xfrm>
            <a:off x="6705600" y="4267200"/>
            <a:ext cx="0" cy="3810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41" name="Line 45">
            <a:extLst>
              <a:ext uri="{FF2B5EF4-FFF2-40B4-BE49-F238E27FC236}">
                <a16:creationId xmlns:a16="http://schemas.microsoft.com/office/drawing/2014/main" id="{0CC5DCC6-F8F7-931D-FF6D-337C2F51C85E}"/>
              </a:ext>
            </a:extLst>
          </p:cNvPr>
          <p:cNvSpPr>
            <a:spLocks noChangeShapeType="1"/>
          </p:cNvSpPr>
          <p:nvPr/>
        </p:nvSpPr>
        <p:spPr bwMode="auto">
          <a:xfrm>
            <a:off x="6705600" y="4876800"/>
            <a:ext cx="0" cy="3810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42" name="Line 46">
            <a:extLst>
              <a:ext uri="{FF2B5EF4-FFF2-40B4-BE49-F238E27FC236}">
                <a16:creationId xmlns:a16="http://schemas.microsoft.com/office/drawing/2014/main" id="{61A8CEEE-64BC-A40A-601D-16E63A66A3FA}"/>
              </a:ext>
            </a:extLst>
          </p:cNvPr>
          <p:cNvSpPr>
            <a:spLocks noChangeShapeType="1"/>
          </p:cNvSpPr>
          <p:nvPr/>
        </p:nvSpPr>
        <p:spPr bwMode="auto">
          <a:xfrm flipH="1">
            <a:off x="7620000" y="4267200"/>
            <a:ext cx="304800" cy="3048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43" name="Line 47">
            <a:extLst>
              <a:ext uri="{FF2B5EF4-FFF2-40B4-BE49-F238E27FC236}">
                <a16:creationId xmlns:a16="http://schemas.microsoft.com/office/drawing/2014/main" id="{671C595A-F7E1-5B39-62F8-E41A812F5CD3}"/>
              </a:ext>
            </a:extLst>
          </p:cNvPr>
          <p:cNvSpPr>
            <a:spLocks noChangeShapeType="1"/>
          </p:cNvSpPr>
          <p:nvPr/>
        </p:nvSpPr>
        <p:spPr bwMode="auto">
          <a:xfrm>
            <a:off x="8077200" y="3657600"/>
            <a:ext cx="533400" cy="9144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44" name="Line 48">
            <a:extLst>
              <a:ext uri="{FF2B5EF4-FFF2-40B4-BE49-F238E27FC236}">
                <a16:creationId xmlns:a16="http://schemas.microsoft.com/office/drawing/2014/main" id="{061AB8AB-EB9C-EEB6-EB36-6CFBAFA23E60}"/>
              </a:ext>
            </a:extLst>
          </p:cNvPr>
          <p:cNvSpPr>
            <a:spLocks noChangeShapeType="1"/>
          </p:cNvSpPr>
          <p:nvPr/>
        </p:nvSpPr>
        <p:spPr bwMode="auto">
          <a:xfrm>
            <a:off x="7620000" y="4800600"/>
            <a:ext cx="304800" cy="3810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45" name="Line 49">
            <a:extLst>
              <a:ext uri="{FF2B5EF4-FFF2-40B4-BE49-F238E27FC236}">
                <a16:creationId xmlns:a16="http://schemas.microsoft.com/office/drawing/2014/main" id="{F32A136B-33A3-C362-16B9-16DE37166079}"/>
              </a:ext>
            </a:extLst>
          </p:cNvPr>
          <p:cNvSpPr>
            <a:spLocks noChangeShapeType="1"/>
          </p:cNvSpPr>
          <p:nvPr/>
        </p:nvSpPr>
        <p:spPr bwMode="auto">
          <a:xfrm flipH="1">
            <a:off x="8001000" y="4800600"/>
            <a:ext cx="304800" cy="3810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ransition>
    <p:wipe dir="d"/>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Slide Number Placeholder 4">
            <a:extLst>
              <a:ext uri="{FF2B5EF4-FFF2-40B4-BE49-F238E27FC236}">
                <a16:creationId xmlns:a16="http://schemas.microsoft.com/office/drawing/2014/main" id="{8ECCCB4C-2535-3B12-6A56-A68D868EC08C}"/>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fld id="{15EF13A9-A24F-064C-9344-BBA2EA450785}" type="slidenum">
              <a:rPr lang="en-US" altLang="en-US" sz="1200"/>
              <a:pPr/>
              <a:t>26</a:t>
            </a:fld>
            <a:endParaRPr lang="en-US" altLang="en-US" sz="1200"/>
          </a:p>
        </p:txBody>
      </p:sp>
      <p:sp>
        <p:nvSpPr>
          <p:cNvPr id="30722" name="Rectangle 2">
            <a:extLst>
              <a:ext uri="{FF2B5EF4-FFF2-40B4-BE49-F238E27FC236}">
                <a16:creationId xmlns:a16="http://schemas.microsoft.com/office/drawing/2014/main" id="{C8072A52-F134-79AF-318E-D509E54086A0}"/>
              </a:ext>
            </a:extLst>
          </p:cNvPr>
          <p:cNvSpPr>
            <a:spLocks noGrp="1" noChangeArrowheads="1"/>
          </p:cNvSpPr>
          <p:nvPr>
            <p:ph type="title"/>
          </p:nvPr>
        </p:nvSpPr>
        <p:spPr>
          <a:xfrm>
            <a:off x="1355725" y="727075"/>
            <a:ext cx="7296150" cy="512763"/>
          </a:xfrm>
          <a:noFill/>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nchor="ctr"/>
          <a:lstStyle/>
          <a:p>
            <a:pPr eaLnBrk="1" hangingPunct="1"/>
            <a:r>
              <a:rPr lang="en-US" altLang="en-US"/>
              <a:t>A Sample Data Cube</a:t>
            </a:r>
            <a:endParaRPr lang="en-US" altLang="en-US" sz="2800"/>
          </a:p>
        </p:txBody>
      </p:sp>
      <p:sp>
        <p:nvSpPr>
          <p:cNvPr id="30723" name="Rectangle 3">
            <a:extLst>
              <a:ext uri="{FF2B5EF4-FFF2-40B4-BE49-F238E27FC236}">
                <a16:creationId xmlns:a16="http://schemas.microsoft.com/office/drawing/2014/main" id="{EAD1C265-EEC9-AB8D-23BE-A9DFEEB84D56}"/>
              </a:ext>
            </a:extLst>
          </p:cNvPr>
          <p:cNvSpPr>
            <a:spLocks noChangeArrowheads="1"/>
          </p:cNvSpPr>
          <p:nvPr/>
        </p:nvSpPr>
        <p:spPr bwMode="auto">
          <a:xfrm>
            <a:off x="704850" y="6191250"/>
            <a:ext cx="8001000"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buFont typeface="Monotype Sorts" pitchFamily="2" charset="2"/>
              <a:buNone/>
            </a:pPr>
            <a:endParaRPr lang="en-US" altLang="en-US" sz="2000">
              <a:latin typeface="Times New Roman" panose="02020603050405020304" pitchFamily="18" charset="0"/>
            </a:endParaRPr>
          </a:p>
        </p:txBody>
      </p:sp>
      <p:sp>
        <p:nvSpPr>
          <p:cNvPr id="30724" name="AutoShape 4">
            <a:extLst>
              <a:ext uri="{FF2B5EF4-FFF2-40B4-BE49-F238E27FC236}">
                <a16:creationId xmlns:a16="http://schemas.microsoft.com/office/drawing/2014/main" id="{AE52C034-E100-516E-B2AF-287BCC628721}"/>
              </a:ext>
            </a:extLst>
          </p:cNvPr>
          <p:cNvSpPr>
            <a:spLocks noChangeArrowheads="1"/>
          </p:cNvSpPr>
          <p:nvPr/>
        </p:nvSpPr>
        <p:spPr bwMode="auto">
          <a:xfrm>
            <a:off x="6378575" y="1485900"/>
            <a:ext cx="2403475" cy="657225"/>
          </a:xfrm>
          <a:prstGeom prst="wedgeRoundRectCallout">
            <a:avLst>
              <a:gd name="adj1" fmla="val -41671"/>
              <a:gd name="adj2" fmla="val 66667"/>
              <a:gd name="adj3" fmla="val 16667"/>
            </a:avLst>
          </a:prstGeom>
          <a:solidFill>
            <a:srgbClr val="CCFFCC"/>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ctr"/>
            <a:r>
              <a:rPr lang="en-US" altLang="en-US" sz="2000" b="1">
                <a:latin typeface="Times New Roman" panose="02020603050405020304" pitchFamily="18" charset="0"/>
              </a:rPr>
              <a:t>Total annual sales</a:t>
            </a:r>
          </a:p>
          <a:p>
            <a:pPr algn="ctr"/>
            <a:r>
              <a:rPr lang="en-US" altLang="en-US" sz="2000" b="1">
                <a:latin typeface="Times New Roman" panose="02020603050405020304" pitchFamily="18" charset="0"/>
              </a:rPr>
              <a:t>of  TV in U.S.A.</a:t>
            </a:r>
            <a:endParaRPr lang="en-US" altLang="en-US" sz="2400" b="1">
              <a:latin typeface="Times New Roman" panose="02020603050405020304" pitchFamily="18" charset="0"/>
            </a:endParaRPr>
          </a:p>
        </p:txBody>
      </p:sp>
      <p:grpSp>
        <p:nvGrpSpPr>
          <p:cNvPr id="30725" name="Group 5">
            <a:extLst>
              <a:ext uri="{FF2B5EF4-FFF2-40B4-BE49-F238E27FC236}">
                <a16:creationId xmlns:a16="http://schemas.microsoft.com/office/drawing/2014/main" id="{B5E2E673-04DF-347F-0E57-9C5A77E05A38}"/>
              </a:ext>
            </a:extLst>
          </p:cNvPr>
          <p:cNvGrpSpPr>
            <a:grpSpLocks/>
          </p:cNvGrpSpPr>
          <p:nvPr/>
        </p:nvGrpSpPr>
        <p:grpSpPr bwMode="auto">
          <a:xfrm>
            <a:off x="762000" y="1600200"/>
            <a:ext cx="7127875" cy="4760913"/>
            <a:chOff x="444" y="1008"/>
            <a:chExt cx="4490" cy="2999"/>
          </a:xfrm>
        </p:grpSpPr>
        <p:sp>
          <p:nvSpPr>
            <p:cNvPr id="30726" name="Rectangle 6">
              <a:extLst>
                <a:ext uri="{FF2B5EF4-FFF2-40B4-BE49-F238E27FC236}">
                  <a16:creationId xmlns:a16="http://schemas.microsoft.com/office/drawing/2014/main" id="{8B8678EC-F611-676E-234A-716F0F690878}"/>
                </a:ext>
              </a:extLst>
            </p:cNvPr>
            <p:cNvSpPr>
              <a:spLocks noChangeArrowheads="1"/>
            </p:cNvSpPr>
            <p:nvPr/>
          </p:nvSpPr>
          <p:spPr bwMode="auto">
            <a:xfrm>
              <a:off x="2412" y="1008"/>
              <a:ext cx="498" cy="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2400" b="1">
                  <a:latin typeface="Times New Roman" panose="02020603050405020304" pitchFamily="18" charset="0"/>
                </a:rPr>
                <a:t>Date</a:t>
              </a:r>
            </a:p>
          </p:txBody>
        </p:sp>
        <p:sp>
          <p:nvSpPr>
            <p:cNvPr id="30727" name="Rectangle 7">
              <a:extLst>
                <a:ext uri="{FF2B5EF4-FFF2-40B4-BE49-F238E27FC236}">
                  <a16:creationId xmlns:a16="http://schemas.microsoft.com/office/drawing/2014/main" id="{E1A99B2F-398A-A9CD-0C28-710C25631390}"/>
                </a:ext>
              </a:extLst>
            </p:cNvPr>
            <p:cNvSpPr>
              <a:spLocks noChangeArrowheads="1"/>
            </p:cNvSpPr>
            <p:nvPr/>
          </p:nvSpPr>
          <p:spPr bwMode="auto">
            <a:xfrm rot="-2984941">
              <a:off x="276" y="1342"/>
              <a:ext cx="775" cy="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2400" b="1">
                  <a:latin typeface="Times New Roman" panose="02020603050405020304" pitchFamily="18" charset="0"/>
                </a:rPr>
                <a:t>Product</a:t>
              </a:r>
            </a:p>
          </p:txBody>
        </p:sp>
        <p:sp>
          <p:nvSpPr>
            <p:cNvPr id="30728" name="Rectangle 8">
              <a:extLst>
                <a:ext uri="{FF2B5EF4-FFF2-40B4-BE49-F238E27FC236}">
                  <a16:creationId xmlns:a16="http://schemas.microsoft.com/office/drawing/2014/main" id="{EB49F499-B6F5-BDFA-C6BF-5772628F44A7}"/>
                </a:ext>
              </a:extLst>
            </p:cNvPr>
            <p:cNvSpPr>
              <a:spLocks noChangeArrowheads="1"/>
            </p:cNvSpPr>
            <p:nvPr/>
          </p:nvSpPr>
          <p:spPr bwMode="auto">
            <a:xfrm rot="-5400000">
              <a:off x="4378" y="2088"/>
              <a:ext cx="808" cy="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2400" b="1">
                  <a:latin typeface="Times New Roman" panose="02020603050405020304" pitchFamily="18" charset="0"/>
                </a:rPr>
                <a:t>Country</a:t>
              </a:r>
            </a:p>
          </p:txBody>
        </p:sp>
        <p:grpSp>
          <p:nvGrpSpPr>
            <p:cNvPr id="30729" name="Group 9">
              <a:extLst>
                <a:ext uri="{FF2B5EF4-FFF2-40B4-BE49-F238E27FC236}">
                  <a16:creationId xmlns:a16="http://schemas.microsoft.com/office/drawing/2014/main" id="{6F725E0A-DB94-4804-042A-AF20EC16616F}"/>
                </a:ext>
              </a:extLst>
            </p:cNvPr>
            <p:cNvGrpSpPr>
              <a:grpSpLocks/>
            </p:cNvGrpSpPr>
            <p:nvPr/>
          </p:nvGrpSpPr>
          <p:grpSpPr bwMode="auto">
            <a:xfrm>
              <a:off x="3604" y="3717"/>
              <a:ext cx="1330" cy="290"/>
              <a:chOff x="3508" y="3022"/>
              <a:chExt cx="1330" cy="290"/>
            </a:xfrm>
          </p:grpSpPr>
          <p:sp>
            <p:nvSpPr>
              <p:cNvPr id="30789" name="WordArt 10">
                <a:extLst>
                  <a:ext uri="{FF2B5EF4-FFF2-40B4-BE49-F238E27FC236}">
                    <a16:creationId xmlns:a16="http://schemas.microsoft.com/office/drawing/2014/main" id="{86D1B05A-499F-ABF0-67F5-561BD6BCDA23}"/>
                  </a:ext>
                </a:extLst>
              </p:cNvPr>
              <p:cNvSpPr>
                <a:spLocks noChangeArrowheads="1" noChangeShapeType="1" noTextEdit="1"/>
              </p:cNvSpPr>
              <p:nvPr/>
            </p:nvSpPr>
            <p:spPr bwMode="auto">
              <a:xfrm>
                <a:off x="3854" y="3022"/>
                <a:ext cx="984" cy="290"/>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en-US" sz="3600" kern="10">
                    <a:gradFill rotWithShape="1">
                      <a:gsLst>
                        <a:gs pos="0">
                          <a:srgbClr val="FFFF00"/>
                        </a:gs>
                        <a:gs pos="100000">
                          <a:srgbClr val="FF9933"/>
                        </a:gs>
                      </a:gsLst>
                      <a:path path="rect">
                        <a:fillToRect l="50000" t="50000" r="50000" b="50000"/>
                      </a:path>
                    </a:gradFill>
                    <a:effectLst>
                      <a:outerShdw dist="35921" dir="2700000" algn="ctr" rotWithShape="0">
                        <a:srgbClr val="C0C0C0"/>
                      </a:outerShdw>
                    </a:effectLst>
                    <a:latin typeface="Impact" panose="020B0806030902050204" pitchFamily="34" charset="0"/>
                  </a:rPr>
                  <a:t>All, All, All</a:t>
                </a:r>
              </a:p>
            </p:txBody>
          </p:sp>
          <p:sp>
            <p:nvSpPr>
              <p:cNvPr id="30790" name="AutoShape 11">
                <a:extLst>
                  <a:ext uri="{FF2B5EF4-FFF2-40B4-BE49-F238E27FC236}">
                    <a16:creationId xmlns:a16="http://schemas.microsoft.com/office/drawing/2014/main" id="{AA0C030E-3409-00DF-8077-857895D3790D}"/>
                  </a:ext>
                </a:extLst>
              </p:cNvPr>
              <p:cNvSpPr>
                <a:spLocks noChangeArrowheads="1"/>
              </p:cNvSpPr>
              <p:nvPr/>
            </p:nvSpPr>
            <p:spPr bwMode="auto">
              <a:xfrm flipH="1">
                <a:off x="3508" y="3060"/>
                <a:ext cx="209" cy="187"/>
              </a:xfrm>
              <a:prstGeom prst="rightArrow">
                <a:avLst>
                  <a:gd name="adj1" fmla="val 50000"/>
                  <a:gd name="adj2" fmla="val 55888"/>
                </a:avLst>
              </a:prstGeom>
              <a:solidFill>
                <a:schemeClr val="tx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grpSp>
        <p:sp>
          <p:nvSpPr>
            <p:cNvPr id="30730" name="AutoShape 12">
              <a:extLst>
                <a:ext uri="{FF2B5EF4-FFF2-40B4-BE49-F238E27FC236}">
                  <a16:creationId xmlns:a16="http://schemas.microsoft.com/office/drawing/2014/main" id="{F43B76AD-F334-148D-F867-DA277783A9C2}"/>
                </a:ext>
              </a:extLst>
            </p:cNvPr>
            <p:cNvSpPr>
              <a:spLocks noChangeArrowheads="1"/>
            </p:cNvSpPr>
            <p:nvPr/>
          </p:nvSpPr>
          <p:spPr bwMode="auto">
            <a:xfrm>
              <a:off x="3473" y="2787"/>
              <a:ext cx="640" cy="563"/>
            </a:xfrm>
            <a:prstGeom prst="cube">
              <a:avLst>
                <a:gd name="adj" fmla="val 24995"/>
              </a:avLst>
            </a:prstGeom>
            <a:solidFill>
              <a:srgbClr val="339966"/>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30731" name="AutoShape 13">
              <a:extLst>
                <a:ext uri="{FF2B5EF4-FFF2-40B4-BE49-F238E27FC236}">
                  <a16:creationId xmlns:a16="http://schemas.microsoft.com/office/drawing/2014/main" id="{570DE179-60FA-9296-7A59-E8B98355D43B}"/>
                </a:ext>
              </a:extLst>
            </p:cNvPr>
            <p:cNvSpPr>
              <a:spLocks noChangeArrowheads="1"/>
            </p:cNvSpPr>
            <p:nvPr/>
          </p:nvSpPr>
          <p:spPr bwMode="auto">
            <a:xfrm>
              <a:off x="3473" y="2328"/>
              <a:ext cx="640" cy="564"/>
            </a:xfrm>
            <a:prstGeom prst="cube">
              <a:avLst>
                <a:gd name="adj" fmla="val 24995"/>
              </a:avLst>
            </a:prstGeom>
            <a:solidFill>
              <a:srgbClr val="CCFFCC"/>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30732" name="AutoShape 14">
              <a:extLst>
                <a:ext uri="{FF2B5EF4-FFF2-40B4-BE49-F238E27FC236}">
                  <a16:creationId xmlns:a16="http://schemas.microsoft.com/office/drawing/2014/main" id="{2A5C17BA-8AFD-279B-B5F0-256C3AED0BE0}"/>
                </a:ext>
              </a:extLst>
            </p:cNvPr>
            <p:cNvSpPr>
              <a:spLocks noChangeArrowheads="1"/>
            </p:cNvSpPr>
            <p:nvPr/>
          </p:nvSpPr>
          <p:spPr bwMode="auto">
            <a:xfrm>
              <a:off x="3473" y="1870"/>
              <a:ext cx="640" cy="563"/>
            </a:xfrm>
            <a:prstGeom prst="cube">
              <a:avLst>
                <a:gd name="adj" fmla="val 24995"/>
              </a:avLst>
            </a:prstGeom>
            <a:solidFill>
              <a:srgbClr val="CCFFCC"/>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30733" name="AutoShape 15">
              <a:extLst>
                <a:ext uri="{FF2B5EF4-FFF2-40B4-BE49-F238E27FC236}">
                  <a16:creationId xmlns:a16="http://schemas.microsoft.com/office/drawing/2014/main" id="{96FFBC2E-96E0-878E-4514-9EE56C2E7C51}"/>
                </a:ext>
              </a:extLst>
            </p:cNvPr>
            <p:cNvSpPr>
              <a:spLocks noChangeArrowheads="1"/>
            </p:cNvSpPr>
            <p:nvPr/>
          </p:nvSpPr>
          <p:spPr bwMode="auto">
            <a:xfrm>
              <a:off x="3296" y="2958"/>
              <a:ext cx="640" cy="564"/>
            </a:xfrm>
            <a:prstGeom prst="cube">
              <a:avLst>
                <a:gd name="adj" fmla="val 24995"/>
              </a:avLst>
            </a:prstGeom>
            <a:solidFill>
              <a:srgbClr val="339966"/>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30734" name="AutoShape 16">
              <a:extLst>
                <a:ext uri="{FF2B5EF4-FFF2-40B4-BE49-F238E27FC236}">
                  <a16:creationId xmlns:a16="http://schemas.microsoft.com/office/drawing/2014/main" id="{87F13A2C-A3B8-5A2A-07AD-34833A16FD26}"/>
                </a:ext>
              </a:extLst>
            </p:cNvPr>
            <p:cNvSpPr>
              <a:spLocks noChangeArrowheads="1"/>
            </p:cNvSpPr>
            <p:nvPr/>
          </p:nvSpPr>
          <p:spPr bwMode="auto">
            <a:xfrm>
              <a:off x="3296" y="2500"/>
              <a:ext cx="640" cy="563"/>
            </a:xfrm>
            <a:prstGeom prst="cube">
              <a:avLst>
                <a:gd name="adj" fmla="val 24995"/>
              </a:avLst>
            </a:prstGeom>
            <a:solidFill>
              <a:srgbClr val="CCFFCC"/>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30735" name="AutoShape 17">
              <a:extLst>
                <a:ext uri="{FF2B5EF4-FFF2-40B4-BE49-F238E27FC236}">
                  <a16:creationId xmlns:a16="http://schemas.microsoft.com/office/drawing/2014/main" id="{8D6CF152-4F97-F92E-98E6-75BA6231C3E7}"/>
                </a:ext>
              </a:extLst>
            </p:cNvPr>
            <p:cNvSpPr>
              <a:spLocks noChangeArrowheads="1"/>
            </p:cNvSpPr>
            <p:nvPr/>
          </p:nvSpPr>
          <p:spPr bwMode="auto">
            <a:xfrm>
              <a:off x="3296" y="2043"/>
              <a:ext cx="640" cy="562"/>
            </a:xfrm>
            <a:prstGeom prst="cube">
              <a:avLst>
                <a:gd name="adj" fmla="val 24995"/>
              </a:avLst>
            </a:prstGeom>
            <a:solidFill>
              <a:srgbClr val="CCFFCC"/>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30736" name="AutoShape 18">
              <a:extLst>
                <a:ext uri="{FF2B5EF4-FFF2-40B4-BE49-F238E27FC236}">
                  <a16:creationId xmlns:a16="http://schemas.microsoft.com/office/drawing/2014/main" id="{3AB67FCA-FBC2-3E53-3277-912736EA3212}"/>
                </a:ext>
              </a:extLst>
            </p:cNvPr>
            <p:cNvSpPr>
              <a:spLocks noChangeArrowheads="1"/>
            </p:cNvSpPr>
            <p:nvPr/>
          </p:nvSpPr>
          <p:spPr bwMode="auto">
            <a:xfrm>
              <a:off x="3118" y="3130"/>
              <a:ext cx="641" cy="563"/>
            </a:xfrm>
            <a:prstGeom prst="cube">
              <a:avLst>
                <a:gd name="adj" fmla="val 24995"/>
              </a:avLst>
            </a:prstGeom>
            <a:solidFill>
              <a:srgbClr val="339966"/>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30737" name="AutoShape 19">
              <a:extLst>
                <a:ext uri="{FF2B5EF4-FFF2-40B4-BE49-F238E27FC236}">
                  <a16:creationId xmlns:a16="http://schemas.microsoft.com/office/drawing/2014/main" id="{4E5A6CA3-37FB-8BB1-7F99-63920EABB71A}"/>
                </a:ext>
              </a:extLst>
            </p:cNvPr>
            <p:cNvSpPr>
              <a:spLocks noChangeArrowheads="1"/>
            </p:cNvSpPr>
            <p:nvPr/>
          </p:nvSpPr>
          <p:spPr bwMode="auto">
            <a:xfrm>
              <a:off x="3118" y="2673"/>
              <a:ext cx="641" cy="562"/>
            </a:xfrm>
            <a:prstGeom prst="cube">
              <a:avLst>
                <a:gd name="adj" fmla="val 24995"/>
              </a:avLst>
            </a:prstGeom>
            <a:solidFill>
              <a:srgbClr val="CCFFCC"/>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30738" name="AutoShape 20">
              <a:extLst>
                <a:ext uri="{FF2B5EF4-FFF2-40B4-BE49-F238E27FC236}">
                  <a16:creationId xmlns:a16="http://schemas.microsoft.com/office/drawing/2014/main" id="{9D3FA0C7-0996-CBB3-C06A-C1DBCF7C2235}"/>
                </a:ext>
              </a:extLst>
            </p:cNvPr>
            <p:cNvSpPr>
              <a:spLocks noChangeArrowheads="1"/>
            </p:cNvSpPr>
            <p:nvPr/>
          </p:nvSpPr>
          <p:spPr bwMode="auto">
            <a:xfrm>
              <a:off x="3118" y="2214"/>
              <a:ext cx="641" cy="564"/>
            </a:xfrm>
            <a:prstGeom prst="cube">
              <a:avLst>
                <a:gd name="adj" fmla="val 24995"/>
              </a:avLst>
            </a:prstGeom>
            <a:solidFill>
              <a:srgbClr val="CCFFCC"/>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30739" name="Rectangle 21">
              <a:extLst>
                <a:ext uri="{FF2B5EF4-FFF2-40B4-BE49-F238E27FC236}">
                  <a16:creationId xmlns:a16="http://schemas.microsoft.com/office/drawing/2014/main" id="{AF569D61-460D-72DE-68F8-C11D9161785A}"/>
                </a:ext>
              </a:extLst>
            </p:cNvPr>
            <p:cNvSpPr>
              <a:spLocks noChangeArrowheads="1"/>
            </p:cNvSpPr>
            <p:nvPr/>
          </p:nvSpPr>
          <p:spPr bwMode="auto">
            <a:xfrm>
              <a:off x="444" y="1866"/>
              <a:ext cx="416" cy="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2000" i="1">
                  <a:latin typeface="Arial" panose="020B0604020202020204" pitchFamily="34" charset="0"/>
                </a:rPr>
                <a:t>sum</a:t>
              </a:r>
              <a:endParaRPr lang="en-US" altLang="en-US" sz="1600" i="1">
                <a:latin typeface="Arial" panose="020B0604020202020204" pitchFamily="34" charset="0"/>
              </a:endParaRPr>
            </a:p>
          </p:txBody>
        </p:sp>
        <p:sp>
          <p:nvSpPr>
            <p:cNvPr id="30740" name="Rectangle 22">
              <a:extLst>
                <a:ext uri="{FF2B5EF4-FFF2-40B4-BE49-F238E27FC236}">
                  <a16:creationId xmlns:a16="http://schemas.microsoft.com/office/drawing/2014/main" id="{D4674BB8-C8F4-D522-CD6F-9E33F3322056}"/>
                </a:ext>
              </a:extLst>
            </p:cNvPr>
            <p:cNvSpPr>
              <a:spLocks noChangeArrowheads="1"/>
            </p:cNvSpPr>
            <p:nvPr/>
          </p:nvSpPr>
          <p:spPr bwMode="auto">
            <a:xfrm>
              <a:off x="3616" y="1206"/>
              <a:ext cx="416" cy="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2000" i="1">
                  <a:latin typeface="Arial" panose="020B0604020202020204" pitchFamily="34" charset="0"/>
                </a:rPr>
                <a:t>sum</a:t>
              </a:r>
              <a:endParaRPr lang="en-US" altLang="en-US" sz="1600" i="1">
                <a:latin typeface="Arial" panose="020B0604020202020204" pitchFamily="34" charset="0"/>
              </a:endParaRPr>
            </a:p>
          </p:txBody>
        </p:sp>
        <p:sp>
          <p:nvSpPr>
            <p:cNvPr id="30741" name="AutoShape 23">
              <a:extLst>
                <a:ext uri="{FF2B5EF4-FFF2-40B4-BE49-F238E27FC236}">
                  <a16:creationId xmlns:a16="http://schemas.microsoft.com/office/drawing/2014/main" id="{ABF7B977-4861-0B67-C0DE-FB7F99FB2CB5}"/>
                </a:ext>
              </a:extLst>
            </p:cNvPr>
            <p:cNvSpPr>
              <a:spLocks noChangeArrowheads="1"/>
            </p:cNvSpPr>
            <p:nvPr/>
          </p:nvSpPr>
          <p:spPr bwMode="auto">
            <a:xfrm>
              <a:off x="1346" y="1428"/>
              <a:ext cx="641" cy="563"/>
            </a:xfrm>
            <a:prstGeom prst="cube">
              <a:avLst>
                <a:gd name="adj" fmla="val 24995"/>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30742" name="AutoShape 24">
              <a:extLst>
                <a:ext uri="{FF2B5EF4-FFF2-40B4-BE49-F238E27FC236}">
                  <a16:creationId xmlns:a16="http://schemas.microsoft.com/office/drawing/2014/main" id="{371E5959-4438-23DE-B4E1-54DD2F97F0ED}"/>
                </a:ext>
              </a:extLst>
            </p:cNvPr>
            <p:cNvSpPr>
              <a:spLocks noChangeArrowheads="1"/>
            </p:cNvSpPr>
            <p:nvPr/>
          </p:nvSpPr>
          <p:spPr bwMode="auto">
            <a:xfrm>
              <a:off x="1170" y="1599"/>
              <a:ext cx="639" cy="564"/>
            </a:xfrm>
            <a:prstGeom prst="cube">
              <a:avLst>
                <a:gd name="adj" fmla="val 24995"/>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30743" name="AutoShape 25">
              <a:extLst>
                <a:ext uri="{FF2B5EF4-FFF2-40B4-BE49-F238E27FC236}">
                  <a16:creationId xmlns:a16="http://schemas.microsoft.com/office/drawing/2014/main" id="{BF09C631-35BA-D04A-B0F8-21A59675EDE9}"/>
                </a:ext>
              </a:extLst>
            </p:cNvPr>
            <p:cNvSpPr>
              <a:spLocks noChangeArrowheads="1"/>
            </p:cNvSpPr>
            <p:nvPr/>
          </p:nvSpPr>
          <p:spPr bwMode="auto">
            <a:xfrm>
              <a:off x="992" y="1771"/>
              <a:ext cx="640" cy="563"/>
            </a:xfrm>
            <a:prstGeom prst="cube">
              <a:avLst>
                <a:gd name="adj" fmla="val 24995"/>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30744" name="AutoShape 26">
              <a:extLst>
                <a:ext uri="{FF2B5EF4-FFF2-40B4-BE49-F238E27FC236}">
                  <a16:creationId xmlns:a16="http://schemas.microsoft.com/office/drawing/2014/main" id="{B01193DE-95D3-A4FA-914F-D46744B27B38}"/>
                </a:ext>
              </a:extLst>
            </p:cNvPr>
            <p:cNvSpPr>
              <a:spLocks noChangeArrowheads="1"/>
            </p:cNvSpPr>
            <p:nvPr/>
          </p:nvSpPr>
          <p:spPr bwMode="auto">
            <a:xfrm>
              <a:off x="1879" y="1428"/>
              <a:ext cx="639" cy="563"/>
            </a:xfrm>
            <a:prstGeom prst="cube">
              <a:avLst>
                <a:gd name="adj" fmla="val 24995"/>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30745" name="AutoShape 27">
              <a:extLst>
                <a:ext uri="{FF2B5EF4-FFF2-40B4-BE49-F238E27FC236}">
                  <a16:creationId xmlns:a16="http://schemas.microsoft.com/office/drawing/2014/main" id="{780B1ABE-E083-CFE1-0068-BE53C5D01B48}"/>
                </a:ext>
              </a:extLst>
            </p:cNvPr>
            <p:cNvSpPr>
              <a:spLocks noChangeArrowheads="1"/>
            </p:cNvSpPr>
            <p:nvPr/>
          </p:nvSpPr>
          <p:spPr bwMode="auto">
            <a:xfrm>
              <a:off x="1701" y="1599"/>
              <a:ext cx="641" cy="564"/>
            </a:xfrm>
            <a:prstGeom prst="cube">
              <a:avLst>
                <a:gd name="adj" fmla="val 24995"/>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30746" name="AutoShape 28">
              <a:extLst>
                <a:ext uri="{FF2B5EF4-FFF2-40B4-BE49-F238E27FC236}">
                  <a16:creationId xmlns:a16="http://schemas.microsoft.com/office/drawing/2014/main" id="{BBE0D207-FE3E-43CC-EC35-CA5DB2FD625A}"/>
                </a:ext>
              </a:extLst>
            </p:cNvPr>
            <p:cNvSpPr>
              <a:spLocks noChangeArrowheads="1"/>
            </p:cNvSpPr>
            <p:nvPr/>
          </p:nvSpPr>
          <p:spPr bwMode="auto">
            <a:xfrm>
              <a:off x="1524" y="1771"/>
              <a:ext cx="641" cy="563"/>
            </a:xfrm>
            <a:prstGeom prst="cube">
              <a:avLst>
                <a:gd name="adj" fmla="val 24995"/>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30747" name="AutoShape 29">
              <a:extLst>
                <a:ext uri="{FF2B5EF4-FFF2-40B4-BE49-F238E27FC236}">
                  <a16:creationId xmlns:a16="http://schemas.microsoft.com/office/drawing/2014/main" id="{C8D0776D-FE9D-A217-B0CB-0ABC6086594E}"/>
                </a:ext>
              </a:extLst>
            </p:cNvPr>
            <p:cNvSpPr>
              <a:spLocks noChangeArrowheads="1"/>
            </p:cNvSpPr>
            <p:nvPr/>
          </p:nvSpPr>
          <p:spPr bwMode="auto">
            <a:xfrm>
              <a:off x="2410" y="1428"/>
              <a:ext cx="641" cy="563"/>
            </a:xfrm>
            <a:prstGeom prst="cube">
              <a:avLst>
                <a:gd name="adj" fmla="val 24995"/>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30748" name="AutoShape 30">
              <a:extLst>
                <a:ext uri="{FF2B5EF4-FFF2-40B4-BE49-F238E27FC236}">
                  <a16:creationId xmlns:a16="http://schemas.microsoft.com/office/drawing/2014/main" id="{B32D9016-680F-1D6D-BEC2-223C81EA61B2}"/>
                </a:ext>
              </a:extLst>
            </p:cNvPr>
            <p:cNvSpPr>
              <a:spLocks noChangeArrowheads="1"/>
            </p:cNvSpPr>
            <p:nvPr/>
          </p:nvSpPr>
          <p:spPr bwMode="auto">
            <a:xfrm>
              <a:off x="2233" y="1599"/>
              <a:ext cx="641" cy="564"/>
            </a:xfrm>
            <a:prstGeom prst="cube">
              <a:avLst>
                <a:gd name="adj" fmla="val 24995"/>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30749" name="AutoShape 31">
              <a:extLst>
                <a:ext uri="{FF2B5EF4-FFF2-40B4-BE49-F238E27FC236}">
                  <a16:creationId xmlns:a16="http://schemas.microsoft.com/office/drawing/2014/main" id="{72DCD47F-44B1-7373-F0E9-9AF88FFC073B}"/>
                </a:ext>
              </a:extLst>
            </p:cNvPr>
            <p:cNvSpPr>
              <a:spLocks noChangeArrowheads="1"/>
            </p:cNvSpPr>
            <p:nvPr/>
          </p:nvSpPr>
          <p:spPr bwMode="auto">
            <a:xfrm>
              <a:off x="2055" y="1771"/>
              <a:ext cx="641" cy="563"/>
            </a:xfrm>
            <a:prstGeom prst="cube">
              <a:avLst>
                <a:gd name="adj" fmla="val 24995"/>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30750" name="AutoShape 32">
              <a:extLst>
                <a:ext uri="{FF2B5EF4-FFF2-40B4-BE49-F238E27FC236}">
                  <a16:creationId xmlns:a16="http://schemas.microsoft.com/office/drawing/2014/main" id="{866B2A49-31C9-91D3-D129-3E83F672AF6E}"/>
                </a:ext>
              </a:extLst>
            </p:cNvPr>
            <p:cNvSpPr>
              <a:spLocks noChangeArrowheads="1"/>
            </p:cNvSpPr>
            <p:nvPr/>
          </p:nvSpPr>
          <p:spPr bwMode="auto">
            <a:xfrm>
              <a:off x="2942" y="1428"/>
              <a:ext cx="641" cy="563"/>
            </a:xfrm>
            <a:prstGeom prst="cube">
              <a:avLst>
                <a:gd name="adj" fmla="val 24995"/>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30751" name="AutoShape 33">
              <a:extLst>
                <a:ext uri="{FF2B5EF4-FFF2-40B4-BE49-F238E27FC236}">
                  <a16:creationId xmlns:a16="http://schemas.microsoft.com/office/drawing/2014/main" id="{D8301FB1-E1C8-5E7D-BFED-70BB42766637}"/>
                </a:ext>
              </a:extLst>
            </p:cNvPr>
            <p:cNvSpPr>
              <a:spLocks noChangeArrowheads="1"/>
            </p:cNvSpPr>
            <p:nvPr/>
          </p:nvSpPr>
          <p:spPr bwMode="auto">
            <a:xfrm>
              <a:off x="2766" y="1599"/>
              <a:ext cx="639" cy="564"/>
            </a:xfrm>
            <a:prstGeom prst="cube">
              <a:avLst>
                <a:gd name="adj" fmla="val 24995"/>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30752" name="AutoShape 34">
              <a:extLst>
                <a:ext uri="{FF2B5EF4-FFF2-40B4-BE49-F238E27FC236}">
                  <a16:creationId xmlns:a16="http://schemas.microsoft.com/office/drawing/2014/main" id="{58C2A41F-0F90-121B-943F-9845CB92E1DB}"/>
                </a:ext>
              </a:extLst>
            </p:cNvPr>
            <p:cNvSpPr>
              <a:spLocks noChangeArrowheads="1"/>
            </p:cNvSpPr>
            <p:nvPr/>
          </p:nvSpPr>
          <p:spPr bwMode="auto">
            <a:xfrm>
              <a:off x="2588" y="1771"/>
              <a:ext cx="639" cy="563"/>
            </a:xfrm>
            <a:prstGeom prst="cube">
              <a:avLst>
                <a:gd name="adj" fmla="val 24995"/>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30753" name="AutoShape 35">
              <a:extLst>
                <a:ext uri="{FF2B5EF4-FFF2-40B4-BE49-F238E27FC236}">
                  <a16:creationId xmlns:a16="http://schemas.microsoft.com/office/drawing/2014/main" id="{27C56C37-5344-0AB7-1793-1258223850DD}"/>
                </a:ext>
              </a:extLst>
            </p:cNvPr>
            <p:cNvSpPr>
              <a:spLocks noChangeArrowheads="1"/>
            </p:cNvSpPr>
            <p:nvPr/>
          </p:nvSpPr>
          <p:spPr bwMode="auto">
            <a:xfrm>
              <a:off x="3475" y="1428"/>
              <a:ext cx="639" cy="563"/>
            </a:xfrm>
            <a:prstGeom prst="cube">
              <a:avLst>
                <a:gd name="adj" fmla="val 24995"/>
              </a:avLst>
            </a:prstGeom>
            <a:solidFill>
              <a:srgbClr val="CCFFCC"/>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30754" name="AutoShape 36">
              <a:extLst>
                <a:ext uri="{FF2B5EF4-FFF2-40B4-BE49-F238E27FC236}">
                  <a16:creationId xmlns:a16="http://schemas.microsoft.com/office/drawing/2014/main" id="{E2FD230E-A6B7-E2C0-E2E9-99F7F9F56542}"/>
                </a:ext>
              </a:extLst>
            </p:cNvPr>
            <p:cNvSpPr>
              <a:spLocks noChangeArrowheads="1"/>
            </p:cNvSpPr>
            <p:nvPr/>
          </p:nvSpPr>
          <p:spPr bwMode="auto">
            <a:xfrm>
              <a:off x="3297" y="1599"/>
              <a:ext cx="639" cy="564"/>
            </a:xfrm>
            <a:prstGeom prst="cube">
              <a:avLst>
                <a:gd name="adj" fmla="val 24995"/>
              </a:avLst>
            </a:prstGeom>
            <a:solidFill>
              <a:srgbClr val="CCFFCC"/>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30755" name="AutoShape 37">
              <a:extLst>
                <a:ext uri="{FF2B5EF4-FFF2-40B4-BE49-F238E27FC236}">
                  <a16:creationId xmlns:a16="http://schemas.microsoft.com/office/drawing/2014/main" id="{63750C4E-21B9-B7ED-357E-30078734FD7E}"/>
                </a:ext>
              </a:extLst>
            </p:cNvPr>
            <p:cNvSpPr>
              <a:spLocks noChangeArrowheads="1"/>
            </p:cNvSpPr>
            <p:nvPr/>
          </p:nvSpPr>
          <p:spPr bwMode="auto">
            <a:xfrm>
              <a:off x="3119" y="1771"/>
              <a:ext cx="641" cy="563"/>
            </a:xfrm>
            <a:prstGeom prst="cube">
              <a:avLst>
                <a:gd name="adj" fmla="val 24995"/>
              </a:avLst>
            </a:prstGeom>
            <a:solidFill>
              <a:srgbClr val="CCFFCC"/>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grpSp>
          <p:nvGrpSpPr>
            <p:cNvPr id="30756" name="Group 38">
              <a:extLst>
                <a:ext uri="{FF2B5EF4-FFF2-40B4-BE49-F238E27FC236}">
                  <a16:creationId xmlns:a16="http://schemas.microsoft.com/office/drawing/2014/main" id="{2AD5C6E7-EDB6-6DBD-438A-4E72D4DDB702}"/>
                </a:ext>
              </a:extLst>
            </p:cNvPr>
            <p:cNvGrpSpPr>
              <a:grpSpLocks/>
            </p:cNvGrpSpPr>
            <p:nvPr/>
          </p:nvGrpSpPr>
          <p:grpSpPr bwMode="auto">
            <a:xfrm>
              <a:off x="823" y="1926"/>
              <a:ext cx="2768" cy="1937"/>
              <a:chOff x="1388" y="1937"/>
              <a:chExt cx="2026" cy="1310"/>
            </a:xfrm>
          </p:grpSpPr>
          <p:sp>
            <p:nvSpPr>
              <p:cNvPr id="30769" name="AutoShape 39">
                <a:extLst>
                  <a:ext uri="{FF2B5EF4-FFF2-40B4-BE49-F238E27FC236}">
                    <a16:creationId xmlns:a16="http://schemas.microsoft.com/office/drawing/2014/main" id="{0870C2AA-8D18-C1BE-6C0E-9F294158FD46}"/>
                  </a:ext>
                </a:extLst>
              </p:cNvPr>
              <p:cNvSpPr>
                <a:spLocks noChangeArrowheads="1"/>
              </p:cNvSpPr>
              <p:nvPr/>
            </p:nvSpPr>
            <p:spPr bwMode="auto">
              <a:xfrm>
                <a:off x="1388" y="2867"/>
                <a:ext cx="469" cy="380"/>
              </a:xfrm>
              <a:prstGeom prst="cube">
                <a:avLst>
                  <a:gd name="adj" fmla="val 24995"/>
                </a:avLst>
              </a:prstGeom>
              <a:solidFill>
                <a:srgbClr val="FF9966"/>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30770" name="AutoShape 40">
                <a:extLst>
                  <a:ext uri="{FF2B5EF4-FFF2-40B4-BE49-F238E27FC236}">
                    <a16:creationId xmlns:a16="http://schemas.microsoft.com/office/drawing/2014/main" id="{B768EB39-BBB6-E55F-01B9-E964FC787BE5}"/>
                  </a:ext>
                </a:extLst>
              </p:cNvPr>
              <p:cNvSpPr>
                <a:spLocks noChangeArrowheads="1"/>
              </p:cNvSpPr>
              <p:nvPr/>
            </p:nvSpPr>
            <p:spPr bwMode="auto">
              <a:xfrm>
                <a:off x="1778" y="2867"/>
                <a:ext cx="468" cy="380"/>
              </a:xfrm>
              <a:prstGeom prst="cube">
                <a:avLst>
                  <a:gd name="adj" fmla="val 24995"/>
                </a:avLst>
              </a:prstGeom>
              <a:solidFill>
                <a:srgbClr val="FF9966"/>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30771" name="AutoShape 41">
                <a:extLst>
                  <a:ext uri="{FF2B5EF4-FFF2-40B4-BE49-F238E27FC236}">
                    <a16:creationId xmlns:a16="http://schemas.microsoft.com/office/drawing/2014/main" id="{D827B401-114B-64EE-FA7B-DCBB27027C18}"/>
                  </a:ext>
                </a:extLst>
              </p:cNvPr>
              <p:cNvSpPr>
                <a:spLocks noChangeArrowheads="1"/>
              </p:cNvSpPr>
              <p:nvPr/>
            </p:nvSpPr>
            <p:spPr bwMode="auto">
              <a:xfrm>
                <a:off x="1388" y="2557"/>
                <a:ext cx="469" cy="381"/>
              </a:xfrm>
              <a:prstGeom prst="cube">
                <a:avLst>
                  <a:gd name="adj" fmla="val 24995"/>
                </a:avLst>
              </a:prstGeom>
              <a:solidFill>
                <a:srgbClr val="FFCC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30772" name="AutoShape 42">
                <a:extLst>
                  <a:ext uri="{FF2B5EF4-FFF2-40B4-BE49-F238E27FC236}">
                    <a16:creationId xmlns:a16="http://schemas.microsoft.com/office/drawing/2014/main" id="{6E044AB8-3543-752D-5172-03D8762FFBE4}"/>
                  </a:ext>
                </a:extLst>
              </p:cNvPr>
              <p:cNvSpPr>
                <a:spLocks noChangeArrowheads="1"/>
              </p:cNvSpPr>
              <p:nvPr/>
            </p:nvSpPr>
            <p:spPr bwMode="auto">
              <a:xfrm>
                <a:off x="1389" y="2258"/>
                <a:ext cx="469" cy="380"/>
              </a:xfrm>
              <a:prstGeom prst="cube">
                <a:avLst>
                  <a:gd name="adj" fmla="val 24995"/>
                </a:avLst>
              </a:prstGeom>
              <a:solidFill>
                <a:srgbClr val="FFCC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30773" name="AutoShape 43">
                <a:extLst>
                  <a:ext uri="{FF2B5EF4-FFF2-40B4-BE49-F238E27FC236}">
                    <a16:creationId xmlns:a16="http://schemas.microsoft.com/office/drawing/2014/main" id="{D594034E-02AA-A09C-302C-08FB96A87FFF}"/>
                  </a:ext>
                </a:extLst>
              </p:cNvPr>
              <p:cNvSpPr>
                <a:spLocks noChangeArrowheads="1"/>
              </p:cNvSpPr>
              <p:nvPr/>
            </p:nvSpPr>
            <p:spPr bwMode="auto">
              <a:xfrm>
                <a:off x="1778" y="2557"/>
                <a:ext cx="468" cy="381"/>
              </a:xfrm>
              <a:prstGeom prst="cube">
                <a:avLst>
                  <a:gd name="adj" fmla="val 24995"/>
                </a:avLst>
              </a:prstGeom>
              <a:solidFill>
                <a:srgbClr val="FFCC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30774" name="AutoShape 44">
                <a:extLst>
                  <a:ext uri="{FF2B5EF4-FFF2-40B4-BE49-F238E27FC236}">
                    <a16:creationId xmlns:a16="http://schemas.microsoft.com/office/drawing/2014/main" id="{AD12BE67-A250-0E74-CE39-4CFBDBC44EF1}"/>
                  </a:ext>
                </a:extLst>
              </p:cNvPr>
              <p:cNvSpPr>
                <a:spLocks noChangeArrowheads="1"/>
              </p:cNvSpPr>
              <p:nvPr/>
            </p:nvSpPr>
            <p:spPr bwMode="auto">
              <a:xfrm>
                <a:off x="1778" y="2247"/>
                <a:ext cx="468" cy="381"/>
              </a:xfrm>
              <a:prstGeom prst="cube">
                <a:avLst>
                  <a:gd name="adj" fmla="val 24995"/>
                </a:avLst>
              </a:prstGeom>
              <a:solidFill>
                <a:srgbClr val="FFCC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30775" name="AutoShape 45">
                <a:extLst>
                  <a:ext uri="{FF2B5EF4-FFF2-40B4-BE49-F238E27FC236}">
                    <a16:creationId xmlns:a16="http://schemas.microsoft.com/office/drawing/2014/main" id="{40DCA48F-B3B9-848D-0E0C-69CDDD1650AA}"/>
                  </a:ext>
                </a:extLst>
              </p:cNvPr>
              <p:cNvSpPr>
                <a:spLocks noChangeArrowheads="1"/>
              </p:cNvSpPr>
              <p:nvPr/>
            </p:nvSpPr>
            <p:spPr bwMode="auto">
              <a:xfrm>
                <a:off x="2167" y="2867"/>
                <a:ext cx="469" cy="380"/>
              </a:xfrm>
              <a:prstGeom prst="cube">
                <a:avLst>
                  <a:gd name="adj" fmla="val 24995"/>
                </a:avLst>
              </a:prstGeom>
              <a:solidFill>
                <a:srgbClr val="FF9966"/>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30776" name="AutoShape 46">
                <a:extLst>
                  <a:ext uri="{FF2B5EF4-FFF2-40B4-BE49-F238E27FC236}">
                    <a16:creationId xmlns:a16="http://schemas.microsoft.com/office/drawing/2014/main" id="{BF37EBE0-8997-522B-4FA3-8709203BB044}"/>
                  </a:ext>
                </a:extLst>
              </p:cNvPr>
              <p:cNvSpPr>
                <a:spLocks noChangeArrowheads="1"/>
              </p:cNvSpPr>
              <p:nvPr/>
            </p:nvSpPr>
            <p:spPr bwMode="auto">
              <a:xfrm>
                <a:off x="2167" y="2557"/>
                <a:ext cx="469" cy="381"/>
              </a:xfrm>
              <a:prstGeom prst="cube">
                <a:avLst>
                  <a:gd name="adj" fmla="val 24995"/>
                </a:avLst>
              </a:prstGeom>
              <a:solidFill>
                <a:srgbClr val="FFCC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30777" name="AutoShape 47">
                <a:extLst>
                  <a:ext uri="{FF2B5EF4-FFF2-40B4-BE49-F238E27FC236}">
                    <a16:creationId xmlns:a16="http://schemas.microsoft.com/office/drawing/2014/main" id="{F7E926C5-271A-259C-DB79-F6AA7E8346A5}"/>
                  </a:ext>
                </a:extLst>
              </p:cNvPr>
              <p:cNvSpPr>
                <a:spLocks noChangeArrowheads="1"/>
              </p:cNvSpPr>
              <p:nvPr/>
            </p:nvSpPr>
            <p:spPr bwMode="auto">
              <a:xfrm>
                <a:off x="2167" y="2247"/>
                <a:ext cx="469" cy="381"/>
              </a:xfrm>
              <a:prstGeom prst="cube">
                <a:avLst>
                  <a:gd name="adj" fmla="val 24995"/>
                </a:avLst>
              </a:prstGeom>
              <a:solidFill>
                <a:srgbClr val="FFCC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30778" name="AutoShape 48">
                <a:extLst>
                  <a:ext uri="{FF2B5EF4-FFF2-40B4-BE49-F238E27FC236}">
                    <a16:creationId xmlns:a16="http://schemas.microsoft.com/office/drawing/2014/main" id="{6BA283FB-FA7A-2AC7-AAA5-CBABAB31A9D1}"/>
                  </a:ext>
                </a:extLst>
              </p:cNvPr>
              <p:cNvSpPr>
                <a:spLocks noChangeArrowheads="1"/>
              </p:cNvSpPr>
              <p:nvPr/>
            </p:nvSpPr>
            <p:spPr bwMode="auto">
              <a:xfrm>
                <a:off x="2556" y="2867"/>
                <a:ext cx="469" cy="380"/>
              </a:xfrm>
              <a:prstGeom prst="cube">
                <a:avLst>
                  <a:gd name="adj" fmla="val 24995"/>
                </a:avLst>
              </a:prstGeom>
              <a:solidFill>
                <a:srgbClr val="FF9966"/>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30779" name="AutoShape 49">
                <a:extLst>
                  <a:ext uri="{FF2B5EF4-FFF2-40B4-BE49-F238E27FC236}">
                    <a16:creationId xmlns:a16="http://schemas.microsoft.com/office/drawing/2014/main" id="{55FCFDEA-E1F1-2BE3-9ABF-8D61403BD71E}"/>
                  </a:ext>
                </a:extLst>
              </p:cNvPr>
              <p:cNvSpPr>
                <a:spLocks noChangeArrowheads="1"/>
              </p:cNvSpPr>
              <p:nvPr/>
            </p:nvSpPr>
            <p:spPr bwMode="auto">
              <a:xfrm>
                <a:off x="2556" y="2557"/>
                <a:ext cx="469" cy="381"/>
              </a:xfrm>
              <a:prstGeom prst="cube">
                <a:avLst>
                  <a:gd name="adj" fmla="val 24995"/>
                </a:avLst>
              </a:prstGeom>
              <a:solidFill>
                <a:srgbClr val="FFCC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30780" name="AutoShape 50">
                <a:extLst>
                  <a:ext uri="{FF2B5EF4-FFF2-40B4-BE49-F238E27FC236}">
                    <a16:creationId xmlns:a16="http://schemas.microsoft.com/office/drawing/2014/main" id="{204DE442-169E-304D-10DE-E7A948718CF6}"/>
                  </a:ext>
                </a:extLst>
              </p:cNvPr>
              <p:cNvSpPr>
                <a:spLocks noChangeArrowheads="1"/>
              </p:cNvSpPr>
              <p:nvPr/>
            </p:nvSpPr>
            <p:spPr bwMode="auto">
              <a:xfrm>
                <a:off x="2556" y="2247"/>
                <a:ext cx="469" cy="381"/>
              </a:xfrm>
              <a:prstGeom prst="cube">
                <a:avLst>
                  <a:gd name="adj" fmla="val 24995"/>
                </a:avLst>
              </a:prstGeom>
              <a:solidFill>
                <a:srgbClr val="FFCC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30781" name="AutoShape 51">
                <a:extLst>
                  <a:ext uri="{FF2B5EF4-FFF2-40B4-BE49-F238E27FC236}">
                    <a16:creationId xmlns:a16="http://schemas.microsoft.com/office/drawing/2014/main" id="{A8911272-3F19-875F-31D0-38490E6538A1}"/>
                  </a:ext>
                </a:extLst>
              </p:cNvPr>
              <p:cNvSpPr>
                <a:spLocks noChangeArrowheads="1"/>
              </p:cNvSpPr>
              <p:nvPr/>
            </p:nvSpPr>
            <p:spPr bwMode="auto">
              <a:xfrm>
                <a:off x="2946" y="2867"/>
                <a:ext cx="468" cy="380"/>
              </a:xfrm>
              <a:prstGeom prst="cube">
                <a:avLst>
                  <a:gd name="adj" fmla="val 24995"/>
                </a:avLst>
              </a:prstGeom>
              <a:solidFill>
                <a:srgbClr val="003366"/>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30782" name="AutoShape 52">
                <a:extLst>
                  <a:ext uri="{FF2B5EF4-FFF2-40B4-BE49-F238E27FC236}">
                    <a16:creationId xmlns:a16="http://schemas.microsoft.com/office/drawing/2014/main" id="{24C6A328-83E2-65B2-962A-FF67D564F977}"/>
                  </a:ext>
                </a:extLst>
              </p:cNvPr>
              <p:cNvSpPr>
                <a:spLocks noChangeArrowheads="1"/>
              </p:cNvSpPr>
              <p:nvPr/>
            </p:nvSpPr>
            <p:spPr bwMode="auto">
              <a:xfrm>
                <a:off x="2946" y="2557"/>
                <a:ext cx="468" cy="381"/>
              </a:xfrm>
              <a:prstGeom prst="cube">
                <a:avLst>
                  <a:gd name="adj" fmla="val 24995"/>
                </a:avLst>
              </a:prstGeom>
              <a:solidFill>
                <a:srgbClr val="969696"/>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30783" name="AutoShape 53">
                <a:extLst>
                  <a:ext uri="{FF2B5EF4-FFF2-40B4-BE49-F238E27FC236}">
                    <a16:creationId xmlns:a16="http://schemas.microsoft.com/office/drawing/2014/main" id="{FF9C7E89-03AF-854B-E503-C2D5267ECEFF}"/>
                  </a:ext>
                </a:extLst>
              </p:cNvPr>
              <p:cNvSpPr>
                <a:spLocks noChangeArrowheads="1"/>
              </p:cNvSpPr>
              <p:nvPr/>
            </p:nvSpPr>
            <p:spPr bwMode="auto">
              <a:xfrm>
                <a:off x="2946" y="2247"/>
                <a:ext cx="468" cy="381"/>
              </a:xfrm>
              <a:prstGeom prst="cube">
                <a:avLst>
                  <a:gd name="adj" fmla="val 24995"/>
                </a:avLst>
              </a:prstGeom>
              <a:solidFill>
                <a:srgbClr val="969696"/>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30784" name="AutoShape 54">
                <a:extLst>
                  <a:ext uri="{FF2B5EF4-FFF2-40B4-BE49-F238E27FC236}">
                    <a16:creationId xmlns:a16="http://schemas.microsoft.com/office/drawing/2014/main" id="{DA7C8CBF-47F2-2A4A-4AF9-0F7803D58A97}"/>
                  </a:ext>
                </a:extLst>
              </p:cNvPr>
              <p:cNvSpPr>
                <a:spLocks noChangeArrowheads="1"/>
              </p:cNvSpPr>
              <p:nvPr/>
            </p:nvSpPr>
            <p:spPr bwMode="auto">
              <a:xfrm>
                <a:off x="1389" y="1948"/>
                <a:ext cx="469" cy="381"/>
              </a:xfrm>
              <a:prstGeom prst="cube">
                <a:avLst>
                  <a:gd name="adj" fmla="val 24995"/>
                </a:avLst>
              </a:prstGeom>
              <a:solidFill>
                <a:srgbClr val="FFCC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30785" name="AutoShape 55">
                <a:extLst>
                  <a:ext uri="{FF2B5EF4-FFF2-40B4-BE49-F238E27FC236}">
                    <a16:creationId xmlns:a16="http://schemas.microsoft.com/office/drawing/2014/main" id="{DA9C643C-9861-08EA-39FE-E3A7D67425E9}"/>
                  </a:ext>
                </a:extLst>
              </p:cNvPr>
              <p:cNvSpPr>
                <a:spLocks noChangeArrowheads="1"/>
              </p:cNvSpPr>
              <p:nvPr/>
            </p:nvSpPr>
            <p:spPr bwMode="auto">
              <a:xfrm>
                <a:off x="1779" y="1948"/>
                <a:ext cx="468" cy="381"/>
              </a:xfrm>
              <a:prstGeom prst="cube">
                <a:avLst>
                  <a:gd name="adj" fmla="val 24995"/>
                </a:avLst>
              </a:prstGeom>
              <a:solidFill>
                <a:srgbClr val="FFCC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30786" name="AutoShape 56">
                <a:extLst>
                  <a:ext uri="{FF2B5EF4-FFF2-40B4-BE49-F238E27FC236}">
                    <a16:creationId xmlns:a16="http://schemas.microsoft.com/office/drawing/2014/main" id="{B6152BCF-BCA0-70C8-B1D3-9CE0F4DD2A1B}"/>
                  </a:ext>
                </a:extLst>
              </p:cNvPr>
              <p:cNvSpPr>
                <a:spLocks noChangeArrowheads="1"/>
              </p:cNvSpPr>
              <p:nvPr/>
            </p:nvSpPr>
            <p:spPr bwMode="auto">
              <a:xfrm>
                <a:off x="2168" y="1948"/>
                <a:ext cx="469" cy="381"/>
              </a:xfrm>
              <a:prstGeom prst="cube">
                <a:avLst>
                  <a:gd name="adj" fmla="val 24995"/>
                </a:avLst>
              </a:prstGeom>
              <a:solidFill>
                <a:srgbClr val="FFCC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30787" name="AutoShape 57">
                <a:extLst>
                  <a:ext uri="{FF2B5EF4-FFF2-40B4-BE49-F238E27FC236}">
                    <a16:creationId xmlns:a16="http://schemas.microsoft.com/office/drawing/2014/main" id="{F274E5DB-EBF8-4832-0B56-D827A03EFAD5}"/>
                  </a:ext>
                </a:extLst>
              </p:cNvPr>
              <p:cNvSpPr>
                <a:spLocks noChangeArrowheads="1"/>
              </p:cNvSpPr>
              <p:nvPr/>
            </p:nvSpPr>
            <p:spPr bwMode="auto">
              <a:xfrm>
                <a:off x="2557" y="1948"/>
                <a:ext cx="469" cy="381"/>
              </a:xfrm>
              <a:prstGeom prst="cube">
                <a:avLst>
                  <a:gd name="adj" fmla="val 24995"/>
                </a:avLst>
              </a:prstGeom>
              <a:solidFill>
                <a:srgbClr val="FFCC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30788" name="AutoShape 58">
                <a:extLst>
                  <a:ext uri="{FF2B5EF4-FFF2-40B4-BE49-F238E27FC236}">
                    <a16:creationId xmlns:a16="http://schemas.microsoft.com/office/drawing/2014/main" id="{E977AEC8-1746-3A4E-E129-F5B507F457DE}"/>
                  </a:ext>
                </a:extLst>
              </p:cNvPr>
              <p:cNvSpPr>
                <a:spLocks noChangeArrowheads="1"/>
              </p:cNvSpPr>
              <p:nvPr/>
            </p:nvSpPr>
            <p:spPr bwMode="auto">
              <a:xfrm>
                <a:off x="2946" y="1937"/>
                <a:ext cx="468" cy="381"/>
              </a:xfrm>
              <a:prstGeom prst="cube">
                <a:avLst>
                  <a:gd name="adj" fmla="val 24995"/>
                </a:avLst>
              </a:prstGeom>
              <a:solidFill>
                <a:srgbClr val="969696"/>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ctr"/>
                <a:endParaRPr lang="en-US" altLang="en-US" sz="2400" b="1">
                  <a:latin typeface="Times New Roman" panose="02020603050405020304" pitchFamily="18" charset="0"/>
                </a:endParaRPr>
              </a:p>
            </p:txBody>
          </p:sp>
        </p:grpSp>
        <p:sp>
          <p:nvSpPr>
            <p:cNvPr id="30757" name="Rectangle 59">
              <a:extLst>
                <a:ext uri="{FF2B5EF4-FFF2-40B4-BE49-F238E27FC236}">
                  <a16:creationId xmlns:a16="http://schemas.microsoft.com/office/drawing/2014/main" id="{CB7AF343-511F-F15F-B1C0-E5E8271A107C}"/>
                </a:ext>
              </a:extLst>
            </p:cNvPr>
            <p:cNvSpPr>
              <a:spLocks noChangeArrowheads="1"/>
            </p:cNvSpPr>
            <p:nvPr/>
          </p:nvSpPr>
          <p:spPr bwMode="auto">
            <a:xfrm>
              <a:off x="2468" y="1182"/>
              <a:ext cx="769"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1600" i="1">
                  <a:latin typeface="Arial" panose="020B0604020202020204" pitchFamily="34" charset="0"/>
                </a:rPr>
                <a:t> </a:t>
              </a:r>
            </a:p>
          </p:txBody>
        </p:sp>
        <p:sp>
          <p:nvSpPr>
            <p:cNvPr id="30758" name="Text Box 60">
              <a:extLst>
                <a:ext uri="{FF2B5EF4-FFF2-40B4-BE49-F238E27FC236}">
                  <a16:creationId xmlns:a16="http://schemas.microsoft.com/office/drawing/2014/main" id="{8C83216E-30A9-463A-9E5D-6C10DC665FA4}"/>
                </a:ext>
              </a:extLst>
            </p:cNvPr>
            <p:cNvSpPr txBox="1">
              <a:spLocks noChangeArrowheads="1"/>
            </p:cNvSpPr>
            <p:nvPr/>
          </p:nvSpPr>
          <p:spPr bwMode="auto">
            <a:xfrm>
              <a:off x="1103" y="1300"/>
              <a:ext cx="330" cy="250"/>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ctr"/>
              <a:r>
                <a:rPr lang="en-US" altLang="en-US" sz="2000">
                  <a:latin typeface="Times New Roman" panose="02020603050405020304" pitchFamily="18" charset="0"/>
                </a:rPr>
                <a:t>TV</a:t>
              </a:r>
              <a:endParaRPr lang="en-US" altLang="en-US" sz="2400">
                <a:latin typeface="Times New Roman" panose="02020603050405020304" pitchFamily="18" charset="0"/>
              </a:endParaRPr>
            </a:p>
          </p:txBody>
        </p:sp>
        <p:sp>
          <p:nvSpPr>
            <p:cNvPr id="30759" name="Text Box 61">
              <a:extLst>
                <a:ext uri="{FF2B5EF4-FFF2-40B4-BE49-F238E27FC236}">
                  <a16:creationId xmlns:a16="http://schemas.microsoft.com/office/drawing/2014/main" id="{D9EAE56A-CDCE-A562-AAFF-5E660785274A}"/>
                </a:ext>
              </a:extLst>
            </p:cNvPr>
            <p:cNvSpPr txBox="1">
              <a:spLocks noChangeArrowheads="1"/>
            </p:cNvSpPr>
            <p:nvPr/>
          </p:nvSpPr>
          <p:spPr bwMode="auto">
            <a:xfrm>
              <a:off x="679" y="1669"/>
              <a:ext cx="446" cy="250"/>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ctr"/>
              <a:r>
                <a:rPr lang="en-US" altLang="en-US" sz="2000">
                  <a:latin typeface="Times New Roman" panose="02020603050405020304" pitchFamily="18" charset="0"/>
                </a:rPr>
                <a:t>VCR</a:t>
              </a:r>
              <a:endParaRPr lang="en-US" altLang="en-US" sz="2400">
                <a:latin typeface="Times New Roman" panose="02020603050405020304" pitchFamily="18" charset="0"/>
              </a:endParaRPr>
            </a:p>
          </p:txBody>
        </p:sp>
        <p:sp>
          <p:nvSpPr>
            <p:cNvPr id="30760" name="Text Box 62">
              <a:extLst>
                <a:ext uri="{FF2B5EF4-FFF2-40B4-BE49-F238E27FC236}">
                  <a16:creationId xmlns:a16="http://schemas.microsoft.com/office/drawing/2014/main" id="{135124A8-A254-24A8-F7CA-B0D11D3BA247}"/>
                </a:ext>
              </a:extLst>
            </p:cNvPr>
            <p:cNvSpPr txBox="1">
              <a:spLocks noChangeArrowheads="1"/>
            </p:cNvSpPr>
            <p:nvPr/>
          </p:nvSpPr>
          <p:spPr bwMode="auto">
            <a:xfrm>
              <a:off x="941" y="1492"/>
              <a:ext cx="312" cy="250"/>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ctr"/>
              <a:r>
                <a:rPr lang="en-US" altLang="en-US" sz="2000">
                  <a:latin typeface="Times New Roman" panose="02020603050405020304" pitchFamily="18" charset="0"/>
                </a:rPr>
                <a:t>PC</a:t>
              </a:r>
              <a:endParaRPr lang="en-US" altLang="en-US" sz="2400">
                <a:latin typeface="Times New Roman" panose="02020603050405020304" pitchFamily="18" charset="0"/>
              </a:endParaRPr>
            </a:p>
          </p:txBody>
        </p:sp>
        <p:sp>
          <p:nvSpPr>
            <p:cNvPr id="30761" name="Text Box 63">
              <a:extLst>
                <a:ext uri="{FF2B5EF4-FFF2-40B4-BE49-F238E27FC236}">
                  <a16:creationId xmlns:a16="http://schemas.microsoft.com/office/drawing/2014/main" id="{FDDBE863-9460-AE1F-C706-DEAD4767689F}"/>
                </a:ext>
              </a:extLst>
            </p:cNvPr>
            <p:cNvSpPr txBox="1">
              <a:spLocks noChangeArrowheads="1"/>
            </p:cNvSpPr>
            <p:nvPr/>
          </p:nvSpPr>
          <p:spPr bwMode="auto">
            <a:xfrm>
              <a:off x="1472" y="1197"/>
              <a:ext cx="409" cy="250"/>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ctr"/>
              <a:r>
                <a:rPr lang="en-US" altLang="en-US" sz="2000">
                  <a:latin typeface="Times New Roman" panose="02020603050405020304" pitchFamily="18" charset="0"/>
                </a:rPr>
                <a:t>1Qtr</a:t>
              </a:r>
              <a:endParaRPr lang="en-US" altLang="en-US" sz="2400">
                <a:latin typeface="Times New Roman" panose="02020603050405020304" pitchFamily="18" charset="0"/>
              </a:endParaRPr>
            </a:p>
          </p:txBody>
        </p:sp>
        <p:sp>
          <p:nvSpPr>
            <p:cNvPr id="30762" name="Text Box 64">
              <a:extLst>
                <a:ext uri="{FF2B5EF4-FFF2-40B4-BE49-F238E27FC236}">
                  <a16:creationId xmlns:a16="http://schemas.microsoft.com/office/drawing/2014/main" id="{94E5A4AE-7322-982F-623C-2CBBF71E8883}"/>
                </a:ext>
              </a:extLst>
            </p:cNvPr>
            <p:cNvSpPr txBox="1">
              <a:spLocks noChangeArrowheads="1"/>
            </p:cNvSpPr>
            <p:nvPr/>
          </p:nvSpPr>
          <p:spPr bwMode="auto">
            <a:xfrm>
              <a:off x="2036" y="1185"/>
              <a:ext cx="409" cy="250"/>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ctr"/>
              <a:r>
                <a:rPr lang="en-US" altLang="en-US" sz="2000">
                  <a:latin typeface="Times New Roman" panose="02020603050405020304" pitchFamily="18" charset="0"/>
                </a:rPr>
                <a:t>2Qtr</a:t>
              </a:r>
              <a:endParaRPr lang="en-US" altLang="en-US" sz="2400">
                <a:latin typeface="Times New Roman" panose="02020603050405020304" pitchFamily="18" charset="0"/>
              </a:endParaRPr>
            </a:p>
          </p:txBody>
        </p:sp>
        <p:sp>
          <p:nvSpPr>
            <p:cNvPr id="30763" name="Text Box 65">
              <a:extLst>
                <a:ext uri="{FF2B5EF4-FFF2-40B4-BE49-F238E27FC236}">
                  <a16:creationId xmlns:a16="http://schemas.microsoft.com/office/drawing/2014/main" id="{840C6223-83FB-5F8F-6245-8F736A5B4BF0}"/>
                </a:ext>
              </a:extLst>
            </p:cNvPr>
            <p:cNvSpPr txBox="1">
              <a:spLocks noChangeArrowheads="1"/>
            </p:cNvSpPr>
            <p:nvPr/>
          </p:nvSpPr>
          <p:spPr bwMode="auto">
            <a:xfrm>
              <a:off x="2528" y="1209"/>
              <a:ext cx="409" cy="250"/>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ctr"/>
              <a:r>
                <a:rPr lang="en-US" altLang="en-US" sz="2000">
                  <a:latin typeface="Times New Roman" panose="02020603050405020304" pitchFamily="18" charset="0"/>
                </a:rPr>
                <a:t>3Qtr</a:t>
              </a:r>
              <a:endParaRPr lang="en-US" altLang="en-US" sz="2400">
                <a:latin typeface="Times New Roman" panose="02020603050405020304" pitchFamily="18" charset="0"/>
              </a:endParaRPr>
            </a:p>
          </p:txBody>
        </p:sp>
        <p:sp>
          <p:nvSpPr>
            <p:cNvPr id="30764" name="Text Box 66">
              <a:extLst>
                <a:ext uri="{FF2B5EF4-FFF2-40B4-BE49-F238E27FC236}">
                  <a16:creationId xmlns:a16="http://schemas.microsoft.com/office/drawing/2014/main" id="{F955CA9C-7F4E-08CD-6C45-6C739F12F13D}"/>
                </a:ext>
              </a:extLst>
            </p:cNvPr>
            <p:cNvSpPr txBox="1">
              <a:spLocks noChangeArrowheads="1"/>
            </p:cNvSpPr>
            <p:nvPr/>
          </p:nvSpPr>
          <p:spPr bwMode="auto">
            <a:xfrm>
              <a:off x="3104" y="1221"/>
              <a:ext cx="409" cy="250"/>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ctr"/>
              <a:r>
                <a:rPr lang="en-US" altLang="en-US" sz="2000">
                  <a:latin typeface="Times New Roman" panose="02020603050405020304" pitchFamily="18" charset="0"/>
                </a:rPr>
                <a:t>4Qtr</a:t>
              </a:r>
              <a:endParaRPr lang="en-US" altLang="en-US" sz="2400">
                <a:latin typeface="Times New Roman" panose="02020603050405020304" pitchFamily="18" charset="0"/>
              </a:endParaRPr>
            </a:p>
          </p:txBody>
        </p:sp>
        <p:sp>
          <p:nvSpPr>
            <p:cNvPr id="30765" name="Text Box 67">
              <a:extLst>
                <a:ext uri="{FF2B5EF4-FFF2-40B4-BE49-F238E27FC236}">
                  <a16:creationId xmlns:a16="http://schemas.microsoft.com/office/drawing/2014/main" id="{5EEC1D6E-C163-96FE-2560-71696162B91B}"/>
                </a:ext>
              </a:extLst>
            </p:cNvPr>
            <p:cNvSpPr txBox="1">
              <a:spLocks noChangeArrowheads="1"/>
            </p:cNvSpPr>
            <p:nvPr/>
          </p:nvSpPr>
          <p:spPr bwMode="auto">
            <a:xfrm>
              <a:off x="4085" y="1482"/>
              <a:ext cx="517" cy="250"/>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ctr">
                <a:spcBef>
                  <a:spcPct val="50000"/>
                </a:spcBef>
              </a:pPr>
              <a:r>
                <a:rPr lang="en-US" altLang="en-US" sz="2000">
                  <a:latin typeface="Times New Roman" panose="02020603050405020304" pitchFamily="18" charset="0"/>
                </a:rPr>
                <a:t>U.S.A</a:t>
              </a:r>
              <a:endParaRPr lang="en-US" altLang="en-US" sz="2400">
                <a:latin typeface="Times New Roman" panose="02020603050405020304" pitchFamily="18" charset="0"/>
              </a:endParaRPr>
            </a:p>
          </p:txBody>
        </p:sp>
        <p:sp>
          <p:nvSpPr>
            <p:cNvPr id="30766" name="Text Box 68">
              <a:extLst>
                <a:ext uri="{FF2B5EF4-FFF2-40B4-BE49-F238E27FC236}">
                  <a16:creationId xmlns:a16="http://schemas.microsoft.com/office/drawing/2014/main" id="{B42F0DDC-D6F1-35E3-C1E5-D720CC70D15F}"/>
                </a:ext>
              </a:extLst>
            </p:cNvPr>
            <p:cNvSpPr txBox="1">
              <a:spLocks noChangeArrowheads="1"/>
            </p:cNvSpPr>
            <p:nvPr/>
          </p:nvSpPr>
          <p:spPr bwMode="auto">
            <a:xfrm>
              <a:off x="4034" y="1974"/>
              <a:ext cx="596" cy="250"/>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ctr">
                <a:spcBef>
                  <a:spcPct val="50000"/>
                </a:spcBef>
              </a:pPr>
              <a:r>
                <a:rPr lang="en-US" altLang="en-US" sz="2000">
                  <a:latin typeface="Times New Roman" panose="02020603050405020304" pitchFamily="18" charset="0"/>
                </a:rPr>
                <a:t>Canada</a:t>
              </a:r>
              <a:endParaRPr lang="en-US" altLang="en-US" sz="2400">
                <a:latin typeface="Times New Roman" panose="02020603050405020304" pitchFamily="18" charset="0"/>
              </a:endParaRPr>
            </a:p>
          </p:txBody>
        </p:sp>
        <p:sp>
          <p:nvSpPr>
            <p:cNvPr id="30767" name="Text Box 69">
              <a:extLst>
                <a:ext uri="{FF2B5EF4-FFF2-40B4-BE49-F238E27FC236}">
                  <a16:creationId xmlns:a16="http://schemas.microsoft.com/office/drawing/2014/main" id="{7D13A791-AAB6-9318-AFC0-4A6B9AE5DFD4}"/>
                </a:ext>
              </a:extLst>
            </p:cNvPr>
            <p:cNvSpPr txBox="1">
              <a:spLocks noChangeArrowheads="1"/>
            </p:cNvSpPr>
            <p:nvPr/>
          </p:nvSpPr>
          <p:spPr bwMode="auto">
            <a:xfrm>
              <a:off x="4054" y="2394"/>
              <a:ext cx="604" cy="250"/>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ctr">
                <a:spcBef>
                  <a:spcPct val="50000"/>
                </a:spcBef>
              </a:pPr>
              <a:r>
                <a:rPr lang="en-US" altLang="en-US" sz="2000">
                  <a:latin typeface="Times New Roman" panose="02020603050405020304" pitchFamily="18" charset="0"/>
                </a:rPr>
                <a:t>Mexico</a:t>
              </a:r>
              <a:endParaRPr lang="en-US" altLang="en-US" sz="2400">
                <a:latin typeface="Times New Roman" panose="02020603050405020304" pitchFamily="18" charset="0"/>
              </a:endParaRPr>
            </a:p>
          </p:txBody>
        </p:sp>
        <p:sp>
          <p:nvSpPr>
            <p:cNvPr id="30768" name="Text Box 70">
              <a:extLst>
                <a:ext uri="{FF2B5EF4-FFF2-40B4-BE49-F238E27FC236}">
                  <a16:creationId xmlns:a16="http://schemas.microsoft.com/office/drawing/2014/main" id="{971812F2-EC92-6641-DB3F-636AF214B1A7}"/>
                </a:ext>
              </a:extLst>
            </p:cNvPr>
            <p:cNvSpPr txBox="1">
              <a:spLocks noChangeArrowheads="1"/>
            </p:cNvSpPr>
            <p:nvPr/>
          </p:nvSpPr>
          <p:spPr bwMode="auto">
            <a:xfrm>
              <a:off x="4180" y="2874"/>
              <a:ext cx="374" cy="250"/>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ctr">
                <a:spcBef>
                  <a:spcPct val="50000"/>
                </a:spcBef>
              </a:pPr>
              <a:r>
                <a:rPr lang="en-US" altLang="en-US" sz="2000" i="1">
                  <a:latin typeface="Times New Roman" panose="02020603050405020304" pitchFamily="18" charset="0"/>
                </a:rPr>
                <a:t>sum</a:t>
              </a:r>
              <a:endParaRPr lang="en-US" altLang="en-US" sz="2400">
                <a:latin typeface="Times New Roman" panose="02020603050405020304" pitchFamily="18" charset="0"/>
              </a:endParaRPr>
            </a:p>
          </p:txBody>
        </p:sp>
      </p:grpSp>
    </p:spTree>
  </p:cSld>
  <p:clrMapOvr>
    <a:masterClrMapping/>
  </p:clrMapOvr>
  <p:transition>
    <p:wipe dir="d"/>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Slide Number Placeholder 5">
            <a:extLst>
              <a:ext uri="{FF2B5EF4-FFF2-40B4-BE49-F238E27FC236}">
                <a16:creationId xmlns:a16="http://schemas.microsoft.com/office/drawing/2014/main" id="{993FA4F5-D98B-2AD5-C30D-46A0616B1735}"/>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fld id="{184689F9-0B72-124B-A5D2-03DFC4206848}" type="slidenum">
              <a:rPr lang="en-US" altLang="en-US" sz="1200"/>
              <a:pPr/>
              <a:t>27</a:t>
            </a:fld>
            <a:endParaRPr lang="en-US" altLang="en-US" sz="1200"/>
          </a:p>
        </p:txBody>
      </p:sp>
      <p:sp>
        <p:nvSpPr>
          <p:cNvPr id="31746" name="Rectangle 2">
            <a:extLst>
              <a:ext uri="{FF2B5EF4-FFF2-40B4-BE49-F238E27FC236}">
                <a16:creationId xmlns:a16="http://schemas.microsoft.com/office/drawing/2014/main" id="{B455DFF2-6234-9138-9059-322B7A4DC29E}"/>
              </a:ext>
            </a:extLst>
          </p:cNvPr>
          <p:cNvSpPr>
            <a:spLocks noGrp="1" noChangeArrowheads="1"/>
          </p:cNvSpPr>
          <p:nvPr>
            <p:ph type="title"/>
          </p:nvPr>
        </p:nvSpPr>
        <p:spPr/>
        <p:txBody>
          <a:bodyPr/>
          <a:lstStyle/>
          <a:p>
            <a:pPr eaLnBrk="1" hangingPunct="1"/>
            <a:r>
              <a:rPr lang="en-US" altLang="zh-CN">
                <a:ea typeface="宋体" panose="02010600030101010101" pitchFamily="2" charset="-122"/>
              </a:rPr>
              <a:t>Cuboids Corresponding to the Cube</a:t>
            </a:r>
          </a:p>
        </p:txBody>
      </p:sp>
      <p:sp>
        <p:nvSpPr>
          <p:cNvPr id="31747" name="AutoShape 3">
            <a:extLst>
              <a:ext uri="{FF2B5EF4-FFF2-40B4-BE49-F238E27FC236}">
                <a16:creationId xmlns:a16="http://schemas.microsoft.com/office/drawing/2014/main" id="{40630B0A-FBDD-AF5C-0EAF-9877934DD4EA}"/>
              </a:ext>
            </a:extLst>
          </p:cNvPr>
          <p:cNvSpPr>
            <a:spLocks noChangeArrowheads="1"/>
          </p:cNvSpPr>
          <p:nvPr/>
        </p:nvSpPr>
        <p:spPr bwMode="auto">
          <a:xfrm>
            <a:off x="3352800" y="2362200"/>
            <a:ext cx="152400" cy="228600"/>
          </a:xfrm>
          <a:prstGeom prst="flowChartConnector">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31748" name="AutoShape 4">
            <a:extLst>
              <a:ext uri="{FF2B5EF4-FFF2-40B4-BE49-F238E27FC236}">
                <a16:creationId xmlns:a16="http://schemas.microsoft.com/office/drawing/2014/main" id="{5C8E624B-F8C1-6756-EA93-A1137C9A8A6C}"/>
              </a:ext>
            </a:extLst>
          </p:cNvPr>
          <p:cNvSpPr>
            <a:spLocks noChangeArrowheads="1"/>
          </p:cNvSpPr>
          <p:nvPr/>
        </p:nvSpPr>
        <p:spPr bwMode="auto">
          <a:xfrm>
            <a:off x="2209800" y="3124200"/>
            <a:ext cx="152400" cy="228600"/>
          </a:xfrm>
          <a:prstGeom prst="flowChartConnector">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31749" name="AutoShape 5">
            <a:extLst>
              <a:ext uri="{FF2B5EF4-FFF2-40B4-BE49-F238E27FC236}">
                <a16:creationId xmlns:a16="http://schemas.microsoft.com/office/drawing/2014/main" id="{544246C5-906C-8337-A941-062439433CB8}"/>
              </a:ext>
            </a:extLst>
          </p:cNvPr>
          <p:cNvSpPr>
            <a:spLocks noChangeArrowheads="1"/>
          </p:cNvSpPr>
          <p:nvPr/>
        </p:nvSpPr>
        <p:spPr bwMode="auto">
          <a:xfrm>
            <a:off x="3505200" y="3124200"/>
            <a:ext cx="152400" cy="228600"/>
          </a:xfrm>
          <a:prstGeom prst="flowChartConnector">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31750" name="AutoShape 6">
            <a:extLst>
              <a:ext uri="{FF2B5EF4-FFF2-40B4-BE49-F238E27FC236}">
                <a16:creationId xmlns:a16="http://schemas.microsoft.com/office/drawing/2014/main" id="{A676A50A-CB63-FC45-01F1-2097E438963D}"/>
              </a:ext>
            </a:extLst>
          </p:cNvPr>
          <p:cNvSpPr>
            <a:spLocks noChangeArrowheads="1"/>
          </p:cNvSpPr>
          <p:nvPr/>
        </p:nvSpPr>
        <p:spPr bwMode="auto">
          <a:xfrm>
            <a:off x="4495800" y="3124200"/>
            <a:ext cx="152400" cy="228600"/>
          </a:xfrm>
          <a:prstGeom prst="flowChartConnector">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31751" name="AutoShape 7">
            <a:extLst>
              <a:ext uri="{FF2B5EF4-FFF2-40B4-BE49-F238E27FC236}">
                <a16:creationId xmlns:a16="http://schemas.microsoft.com/office/drawing/2014/main" id="{23E86ECD-DA9E-E309-484C-339C56F7E97B}"/>
              </a:ext>
            </a:extLst>
          </p:cNvPr>
          <p:cNvSpPr>
            <a:spLocks noChangeArrowheads="1"/>
          </p:cNvSpPr>
          <p:nvPr/>
        </p:nvSpPr>
        <p:spPr bwMode="auto">
          <a:xfrm>
            <a:off x="1905000" y="3886200"/>
            <a:ext cx="152400" cy="228600"/>
          </a:xfrm>
          <a:prstGeom prst="flowChartConnector">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31752" name="AutoShape 8">
            <a:extLst>
              <a:ext uri="{FF2B5EF4-FFF2-40B4-BE49-F238E27FC236}">
                <a16:creationId xmlns:a16="http://schemas.microsoft.com/office/drawing/2014/main" id="{BF6B8533-B822-C90B-EDC2-4A9ED0F096B4}"/>
              </a:ext>
            </a:extLst>
          </p:cNvPr>
          <p:cNvSpPr>
            <a:spLocks noChangeArrowheads="1"/>
          </p:cNvSpPr>
          <p:nvPr/>
        </p:nvSpPr>
        <p:spPr bwMode="auto">
          <a:xfrm>
            <a:off x="5410200" y="3962400"/>
            <a:ext cx="152400" cy="228600"/>
          </a:xfrm>
          <a:prstGeom prst="flowChartConnector">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31753" name="AutoShape 9">
            <a:extLst>
              <a:ext uri="{FF2B5EF4-FFF2-40B4-BE49-F238E27FC236}">
                <a16:creationId xmlns:a16="http://schemas.microsoft.com/office/drawing/2014/main" id="{FCFBAAAB-02E7-D5A7-3385-072E9F4E51D2}"/>
              </a:ext>
            </a:extLst>
          </p:cNvPr>
          <p:cNvSpPr>
            <a:spLocks noChangeArrowheads="1"/>
          </p:cNvSpPr>
          <p:nvPr/>
        </p:nvSpPr>
        <p:spPr bwMode="auto">
          <a:xfrm>
            <a:off x="3048000" y="3962400"/>
            <a:ext cx="152400" cy="228600"/>
          </a:xfrm>
          <a:prstGeom prst="flowChartConnector">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31754" name="AutoShape 10">
            <a:extLst>
              <a:ext uri="{FF2B5EF4-FFF2-40B4-BE49-F238E27FC236}">
                <a16:creationId xmlns:a16="http://schemas.microsoft.com/office/drawing/2014/main" id="{6D438637-B1BB-825D-2EAB-3D78D8C82651}"/>
              </a:ext>
            </a:extLst>
          </p:cNvPr>
          <p:cNvSpPr>
            <a:spLocks noChangeArrowheads="1"/>
          </p:cNvSpPr>
          <p:nvPr/>
        </p:nvSpPr>
        <p:spPr bwMode="auto">
          <a:xfrm>
            <a:off x="3352800" y="4876800"/>
            <a:ext cx="152400" cy="228600"/>
          </a:xfrm>
          <a:prstGeom prst="flowChartConnector">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31755" name="Text Box 11">
            <a:extLst>
              <a:ext uri="{FF2B5EF4-FFF2-40B4-BE49-F238E27FC236}">
                <a16:creationId xmlns:a16="http://schemas.microsoft.com/office/drawing/2014/main" id="{1484B4CA-2D20-44EB-009D-EC9021016208}"/>
              </a:ext>
            </a:extLst>
          </p:cNvPr>
          <p:cNvSpPr txBox="1">
            <a:spLocks noChangeArrowheads="1"/>
          </p:cNvSpPr>
          <p:nvPr/>
        </p:nvSpPr>
        <p:spPr bwMode="auto">
          <a:xfrm>
            <a:off x="3184525" y="1995488"/>
            <a:ext cx="4508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zh-CN" sz="2000" b="1">
                <a:latin typeface="Times New Roman" panose="02020603050405020304" pitchFamily="18" charset="0"/>
                <a:ea typeface="宋体" panose="02010600030101010101" pitchFamily="2" charset="-122"/>
              </a:rPr>
              <a:t>all</a:t>
            </a:r>
            <a:endParaRPr lang="en-US" altLang="zh-CN" sz="2400">
              <a:latin typeface="Times New Roman" panose="02020603050405020304" pitchFamily="18" charset="0"/>
              <a:ea typeface="宋体" panose="02010600030101010101" pitchFamily="2" charset="-122"/>
            </a:endParaRPr>
          </a:p>
        </p:txBody>
      </p:sp>
      <p:sp>
        <p:nvSpPr>
          <p:cNvPr id="31756" name="Line 12">
            <a:extLst>
              <a:ext uri="{FF2B5EF4-FFF2-40B4-BE49-F238E27FC236}">
                <a16:creationId xmlns:a16="http://schemas.microsoft.com/office/drawing/2014/main" id="{B8E8BF92-1048-258F-04CC-F2921045F916}"/>
              </a:ext>
            </a:extLst>
          </p:cNvPr>
          <p:cNvSpPr>
            <a:spLocks noChangeShapeType="1"/>
          </p:cNvSpPr>
          <p:nvPr/>
        </p:nvSpPr>
        <p:spPr bwMode="auto">
          <a:xfrm flipH="1">
            <a:off x="2286000" y="2438400"/>
            <a:ext cx="1143000" cy="762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57" name="Line 13">
            <a:extLst>
              <a:ext uri="{FF2B5EF4-FFF2-40B4-BE49-F238E27FC236}">
                <a16:creationId xmlns:a16="http://schemas.microsoft.com/office/drawing/2014/main" id="{CF1A3E66-9D46-86C5-8280-5C5A48C3DA89}"/>
              </a:ext>
            </a:extLst>
          </p:cNvPr>
          <p:cNvSpPr>
            <a:spLocks noChangeShapeType="1"/>
          </p:cNvSpPr>
          <p:nvPr/>
        </p:nvSpPr>
        <p:spPr bwMode="auto">
          <a:xfrm>
            <a:off x="3429000" y="2438400"/>
            <a:ext cx="1143000" cy="762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58" name="Line 14">
            <a:extLst>
              <a:ext uri="{FF2B5EF4-FFF2-40B4-BE49-F238E27FC236}">
                <a16:creationId xmlns:a16="http://schemas.microsoft.com/office/drawing/2014/main" id="{9B6160E8-FDBE-F121-0FEA-65A0AFF36157}"/>
              </a:ext>
            </a:extLst>
          </p:cNvPr>
          <p:cNvSpPr>
            <a:spLocks noChangeShapeType="1"/>
          </p:cNvSpPr>
          <p:nvPr/>
        </p:nvSpPr>
        <p:spPr bwMode="auto">
          <a:xfrm>
            <a:off x="3429000" y="2438400"/>
            <a:ext cx="152400" cy="762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59" name="Line 15">
            <a:extLst>
              <a:ext uri="{FF2B5EF4-FFF2-40B4-BE49-F238E27FC236}">
                <a16:creationId xmlns:a16="http://schemas.microsoft.com/office/drawing/2014/main" id="{133A9705-A551-EB95-D826-4C6C6B8A7560}"/>
              </a:ext>
            </a:extLst>
          </p:cNvPr>
          <p:cNvSpPr>
            <a:spLocks noChangeShapeType="1"/>
          </p:cNvSpPr>
          <p:nvPr/>
        </p:nvSpPr>
        <p:spPr bwMode="auto">
          <a:xfrm flipH="1">
            <a:off x="1981200" y="3200400"/>
            <a:ext cx="304800" cy="762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60" name="Line 16">
            <a:extLst>
              <a:ext uri="{FF2B5EF4-FFF2-40B4-BE49-F238E27FC236}">
                <a16:creationId xmlns:a16="http://schemas.microsoft.com/office/drawing/2014/main" id="{77DC9558-DFB3-11DD-9557-C3EC37DC419E}"/>
              </a:ext>
            </a:extLst>
          </p:cNvPr>
          <p:cNvSpPr>
            <a:spLocks noChangeShapeType="1"/>
          </p:cNvSpPr>
          <p:nvPr/>
        </p:nvSpPr>
        <p:spPr bwMode="auto">
          <a:xfrm flipH="1">
            <a:off x="1981200" y="3200400"/>
            <a:ext cx="1600200" cy="762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61" name="Line 17">
            <a:extLst>
              <a:ext uri="{FF2B5EF4-FFF2-40B4-BE49-F238E27FC236}">
                <a16:creationId xmlns:a16="http://schemas.microsoft.com/office/drawing/2014/main" id="{B0DCA974-B57F-FF57-B356-DD4AF235CB6A}"/>
              </a:ext>
            </a:extLst>
          </p:cNvPr>
          <p:cNvSpPr>
            <a:spLocks noChangeShapeType="1"/>
          </p:cNvSpPr>
          <p:nvPr/>
        </p:nvSpPr>
        <p:spPr bwMode="auto">
          <a:xfrm>
            <a:off x="2286000" y="3200400"/>
            <a:ext cx="838200" cy="838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62" name="Line 18">
            <a:extLst>
              <a:ext uri="{FF2B5EF4-FFF2-40B4-BE49-F238E27FC236}">
                <a16:creationId xmlns:a16="http://schemas.microsoft.com/office/drawing/2014/main" id="{6EC775AE-7F55-2898-C128-8171D0C573C1}"/>
              </a:ext>
            </a:extLst>
          </p:cNvPr>
          <p:cNvSpPr>
            <a:spLocks noChangeShapeType="1"/>
          </p:cNvSpPr>
          <p:nvPr/>
        </p:nvSpPr>
        <p:spPr bwMode="auto">
          <a:xfrm flipH="1">
            <a:off x="3124200" y="3200400"/>
            <a:ext cx="1447800" cy="838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63" name="Line 19">
            <a:extLst>
              <a:ext uri="{FF2B5EF4-FFF2-40B4-BE49-F238E27FC236}">
                <a16:creationId xmlns:a16="http://schemas.microsoft.com/office/drawing/2014/main" id="{8090B1A2-69AF-6A3C-1000-64A8F1CB4F05}"/>
              </a:ext>
            </a:extLst>
          </p:cNvPr>
          <p:cNvSpPr>
            <a:spLocks noChangeShapeType="1"/>
          </p:cNvSpPr>
          <p:nvPr/>
        </p:nvSpPr>
        <p:spPr bwMode="auto">
          <a:xfrm>
            <a:off x="3581400" y="3200400"/>
            <a:ext cx="1905000" cy="838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64" name="Line 20">
            <a:extLst>
              <a:ext uri="{FF2B5EF4-FFF2-40B4-BE49-F238E27FC236}">
                <a16:creationId xmlns:a16="http://schemas.microsoft.com/office/drawing/2014/main" id="{FEC745DC-9A47-F188-C38C-BF321592F7EC}"/>
              </a:ext>
            </a:extLst>
          </p:cNvPr>
          <p:cNvSpPr>
            <a:spLocks noChangeShapeType="1"/>
          </p:cNvSpPr>
          <p:nvPr/>
        </p:nvSpPr>
        <p:spPr bwMode="auto">
          <a:xfrm>
            <a:off x="4572000" y="3200400"/>
            <a:ext cx="914400" cy="838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65" name="Line 21">
            <a:extLst>
              <a:ext uri="{FF2B5EF4-FFF2-40B4-BE49-F238E27FC236}">
                <a16:creationId xmlns:a16="http://schemas.microsoft.com/office/drawing/2014/main" id="{B26AFEA7-35E3-54D1-58A3-0AA3010762F7}"/>
              </a:ext>
            </a:extLst>
          </p:cNvPr>
          <p:cNvSpPr>
            <a:spLocks noChangeShapeType="1"/>
          </p:cNvSpPr>
          <p:nvPr/>
        </p:nvSpPr>
        <p:spPr bwMode="auto">
          <a:xfrm>
            <a:off x="1981200" y="3962400"/>
            <a:ext cx="1447800" cy="990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66" name="Line 22">
            <a:extLst>
              <a:ext uri="{FF2B5EF4-FFF2-40B4-BE49-F238E27FC236}">
                <a16:creationId xmlns:a16="http://schemas.microsoft.com/office/drawing/2014/main" id="{921BDC13-6B26-19F1-23F7-F55BCE2FDCEF}"/>
              </a:ext>
            </a:extLst>
          </p:cNvPr>
          <p:cNvSpPr>
            <a:spLocks noChangeShapeType="1"/>
          </p:cNvSpPr>
          <p:nvPr/>
        </p:nvSpPr>
        <p:spPr bwMode="auto">
          <a:xfrm>
            <a:off x="3124200" y="4038600"/>
            <a:ext cx="304800" cy="914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67" name="Line 23">
            <a:extLst>
              <a:ext uri="{FF2B5EF4-FFF2-40B4-BE49-F238E27FC236}">
                <a16:creationId xmlns:a16="http://schemas.microsoft.com/office/drawing/2014/main" id="{CA6C944B-916E-AB3F-3B76-6AA3B0DF269D}"/>
              </a:ext>
            </a:extLst>
          </p:cNvPr>
          <p:cNvSpPr>
            <a:spLocks noChangeShapeType="1"/>
          </p:cNvSpPr>
          <p:nvPr/>
        </p:nvSpPr>
        <p:spPr bwMode="auto">
          <a:xfrm flipH="1">
            <a:off x="3429000" y="4038600"/>
            <a:ext cx="2057400" cy="914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68" name="Text Box 24">
            <a:extLst>
              <a:ext uri="{FF2B5EF4-FFF2-40B4-BE49-F238E27FC236}">
                <a16:creationId xmlns:a16="http://schemas.microsoft.com/office/drawing/2014/main" id="{B3702022-C2B0-15F3-DE9E-61A58E22868A}"/>
              </a:ext>
            </a:extLst>
          </p:cNvPr>
          <p:cNvSpPr txBox="1">
            <a:spLocks noChangeArrowheads="1"/>
          </p:cNvSpPr>
          <p:nvPr/>
        </p:nvSpPr>
        <p:spPr bwMode="auto">
          <a:xfrm>
            <a:off x="1524000" y="2740025"/>
            <a:ext cx="8826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zh-CN" sz="1800">
                <a:latin typeface="Times New Roman" panose="02020603050405020304" pitchFamily="18" charset="0"/>
                <a:ea typeface="宋体" panose="02010600030101010101" pitchFamily="2" charset="-122"/>
              </a:rPr>
              <a:t>product</a:t>
            </a:r>
            <a:endParaRPr lang="en-US" altLang="zh-CN" sz="2400">
              <a:latin typeface="Times New Roman" panose="02020603050405020304" pitchFamily="18" charset="0"/>
              <a:ea typeface="宋体" panose="02010600030101010101" pitchFamily="2" charset="-122"/>
            </a:endParaRPr>
          </a:p>
        </p:txBody>
      </p:sp>
      <p:sp>
        <p:nvSpPr>
          <p:cNvPr id="31769" name="Text Box 25">
            <a:extLst>
              <a:ext uri="{FF2B5EF4-FFF2-40B4-BE49-F238E27FC236}">
                <a16:creationId xmlns:a16="http://schemas.microsoft.com/office/drawing/2014/main" id="{DE5C8257-75A5-555E-A308-445C2F460F33}"/>
              </a:ext>
            </a:extLst>
          </p:cNvPr>
          <p:cNvSpPr txBox="1">
            <a:spLocks noChangeArrowheads="1"/>
          </p:cNvSpPr>
          <p:nvPr/>
        </p:nvSpPr>
        <p:spPr bwMode="auto">
          <a:xfrm>
            <a:off x="3032125" y="2757488"/>
            <a:ext cx="6064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zh-CN" sz="2000">
                <a:latin typeface="Times New Roman" panose="02020603050405020304" pitchFamily="18" charset="0"/>
                <a:ea typeface="宋体" panose="02010600030101010101" pitchFamily="2" charset="-122"/>
              </a:rPr>
              <a:t>date</a:t>
            </a:r>
            <a:endParaRPr lang="en-US" altLang="zh-CN" sz="2400">
              <a:latin typeface="Times New Roman" panose="02020603050405020304" pitchFamily="18" charset="0"/>
              <a:ea typeface="宋体" panose="02010600030101010101" pitchFamily="2" charset="-122"/>
            </a:endParaRPr>
          </a:p>
        </p:txBody>
      </p:sp>
      <p:sp>
        <p:nvSpPr>
          <p:cNvPr id="31770" name="Text Box 26">
            <a:extLst>
              <a:ext uri="{FF2B5EF4-FFF2-40B4-BE49-F238E27FC236}">
                <a16:creationId xmlns:a16="http://schemas.microsoft.com/office/drawing/2014/main" id="{70792F5D-4004-650B-7E5B-28592B15FA66}"/>
              </a:ext>
            </a:extLst>
          </p:cNvPr>
          <p:cNvSpPr txBox="1">
            <a:spLocks noChangeArrowheads="1"/>
          </p:cNvSpPr>
          <p:nvPr/>
        </p:nvSpPr>
        <p:spPr bwMode="auto">
          <a:xfrm>
            <a:off x="4403725" y="2681288"/>
            <a:ext cx="9588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zh-CN" sz="2000">
                <a:latin typeface="Times New Roman" panose="02020603050405020304" pitchFamily="18" charset="0"/>
                <a:ea typeface="宋体" panose="02010600030101010101" pitchFamily="2" charset="-122"/>
              </a:rPr>
              <a:t>country</a:t>
            </a:r>
            <a:endParaRPr lang="en-US" altLang="zh-CN" sz="2400">
              <a:latin typeface="Times New Roman" panose="02020603050405020304" pitchFamily="18" charset="0"/>
              <a:ea typeface="宋体" panose="02010600030101010101" pitchFamily="2" charset="-122"/>
            </a:endParaRPr>
          </a:p>
        </p:txBody>
      </p:sp>
      <p:sp>
        <p:nvSpPr>
          <p:cNvPr id="31771" name="Text Box 27">
            <a:extLst>
              <a:ext uri="{FF2B5EF4-FFF2-40B4-BE49-F238E27FC236}">
                <a16:creationId xmlns:a16="http://schemas.microsoft.com/office/drawing/2014/main" id="{E58CAC73-EFDE-89C1-710E-21E683577593}"/>
              </a:ext>
            </a:extLst>
          </p:cNvPr>
          <p:cNvSpPr txBox="1">
            <a:spLocks noChangeArrowheads="1"/>
          </p:cNvSpPr>
          <p:nvPr/>
        </p:nvSpPr>
        <p:spPr bwMode="auto">
          <a:xfrm>
            <a:off x="746125" y="3543300"/>
            <a:ext cx="1320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zh-CN" sz="1800">
                <a:latin typeface="Times New Roman" panose="02020603050405020304" pitchFamily="18" charset="0"/>
                <a:ea typeface="宋体" panose="02010600030101010101" pitchFamily="2" charset="-122"/>
              </a:rPr>
              <a:t>product,date</a:t>
            </a:r>
            <a:endParaRPr lang="en-US" altLang="zh-CN" sz="2400">
              <a:latin typeface="Times New Roman" panose="02020603050405020304" pitchFamily="18" charset="0"/>
              <a:ea typeface="宋体" panose="02010600030101010101" pitchFamily="2" charset="-122"/>
            </a:endParaRPr>
          </a:p>
        </p:txBody>
      </p:sp>
      <p:sp>
        <p:nvSpPr>
          <p:cNvPr id="31772" name="Text Box 28">
            <a:extLst>
              <a:ext uri="{FF2B5EF4-FFF2-40B4-BE49-F238E27FC236}">
                <a16:creationId xmlns:a16="http://schemas.microsoft.com/office/drawing/2014/main" id="{8ECD8E7D-00AB-9790-B6BB-8174BF5AB8AA}"/>
              </a:ext>
            </a:extLst>
          </p:cNvPr>
          <p:cNvSpPr txBox="1">
            <a:spLocks noChangeArrowheads="1"/>
          </p:cNvSpPr>
          <p:nvPr/>
        </p:nvSpPr>
        <p:spPr bwMode="auto">
          <a:xfrm>
            <a:off x="2727325" y="3543300"/>
            <a:ext cx="16383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zh-CN" sz="1800">
                <a:latin typeface="Times New Roman" panose="02020603050405020304" pitchFamily="18" charset="0"/>
                <a:ea typeface="宋体" panose="02010600030101010101" pitchFamily="2" charset="-122"/>
              </a:rPr>
              <a:t>product,country</a:t>
            </a:r>
            <a:endParaRPr lang="en-US" altLang="zh-CN" sz="2400">
              <a:latin typeface="Times New Roman" panose="02020603050405020304" pitchFamily="18" charset="0"/>
              <a:ea typeface="宋体" panose="02010600030101010101" pitchFamily="2" charset="-122"/>
            </a:endParaRPr>
          </a:p>
        </p:txBody>
      </p:sp>
      <p:sp>
        <p:nvSpPr>
          <p:cNvPr id="31773" name="Text Box 29">
            <a:extLst>
              <a:ext uri="{FF2B5EF4-FFF2-40B4-BE49-F238E27FC236}">
                <a16:creationId xmlns:a16="http://schemas.microsoft.com/office/drawing/2014/main" id="{2D21CAE1-39F8-2971-D3EC-44A187EAFEC1}"/>
              </a:ext>
            </a:extLst>
          </p:cNvPr>
          <p:cNvSpPr txBox="1">
            <a:spLocks noChangeArrowheads="1"/>
          </p:cNvSpPr>
          <p:nvPr/>
        </p:nvSpPr>
        <p:spPr bwMode="auto">
          <a:xfrm>
            <a:off x="5241925" y="3543300"/>
            <a:ext cx="13779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zh-CN" sz="1800">
                <a:latin typeface="Times New Roman" panose="02020603050405020304" pitchFamily="18" charset="0"/>
                <a:ea typeface="宋体" panose="02010600030101010101" pitchFamily="2" charset="-122"/>
              </a:rPr>
              <a:t>date, country</a:t>
            </a:r>
            <a:endParaRPr lang="en-US" altLang="zh-CN" sz="2400">
              <a:latin typeface="Times New Roman" panose="02020603050405020304" pitchFamily="18" charset="0"/>
              <a:ea typeface="宋体" panose="02010600030101010101" pitchFamily="2" charset="-122"/>
            </a:endParaRPr>
          </a:p>
        </p:txBody>
      </p:sp>
      <p:sp>
        <p:nvSpPr>
          <p:cNvPr id="31774" name="Text Box 30">
            <a:extLst>
              <a:ext uri="{FF2B5EF4-FFF2-40B4-BE49-F238E27FC236}">
                <a16:creationId xmlns:a16="http://schemas.microsoft.com/office/drawing/2014/main" id="{6447BC5C-45D0-A307-5E85-019280104CCE}"/>
              </a:ext>
            </a:extLst>
          </p:cNvPr>
          <p:cNvSpPr txBox="1">
            <a:spLocks noChangeArrowheads="1"/>
          </p:cNvSpPr>
          <p:nvPr/>
        </p:nvSpPr>
        <p:spPr bwMode="auto">
          <a:xfrm>
            <a:off x="2498725" y="4991100"/>
            <a:ext cx="21907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zh-CN" sz="1800">
                <a:latin typeface="Times New Roman" panose="02020603050405020304" pitchFamily="18" charset="0"/>
                <a:ea typeface="宋体" panose="02010600030101010101" pitchFamily="2" charset="-122"/>
              </a:rPr>
              <a:t>product, date, country</a:t>
            </a:r>
            <a:endParaRPr lang="en-US" altLang="zh-CN" sz="2400">
              <a:latin typeface="Times New Roman" panose="02020603050405020304" pitchFamily="18" charset="0"/>
              <a:ea typeface="宋体" panose="02010600030101010101" pitchFamily="2" charset="-122"/>
            </a:endParaRPr>
          </a:p>
        </p:txBody>
      </p:sp>
      <p:sp>
        <p:nvSpPr>
          <p:cNvPr id="31775" name="Text Box 31">
            <a:extLst>
              <a:ext uri="{FF2B5EF4-FFF2-40B4-BE49-F238E27FC236}">
                <a16:creationId xmlns:a16="http://schemas.microsoft.com/office/drawing/2014/main" id="{0009906C-8219-2F1D-A1B9-F443A7DA3FB0}"/>
              </a:ext>
            </a:extLst>
          </p:cNvPr>
          <p:cNvSpPr txBox="1">
            <a:spLocks noChangeArrowheads="1"/>
          </p:cNvSpPr>
          <p:nvPr/>
        </p:nvSpPr>
        <p:spPr bwMode="auto">
          <a:xfrm>
            <a:off x="6553200" y="2286000"/>
            <a:ext cx="1981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zh-CN" altLang="en-US" sz="2000">
                <a:latin typeface="Times New Roman" panose="02020603050405020304" pitchFamily="18" charset="0"/>
                <a:ea typeface="宋体" panose="02010600030101010101" pitchFamily="2" charset="-122"/>
              </a:rPr>
              <a:t>0-</a:t>
            </a:r>
            <a:r>
              <a:rPr lang="en-US" altLang="zh-CN" sz="2000">
                <a:latin typeface="Times New Roman" panose="02020603050405020304" pitchFamily="18" charset="0"/>
                <a:ea typeface="宋体" panose="02010600030101010101" pitchFamily="2" charset="-122"/>
              </a:rPr>
              <a:t>D(apex) cuboid</a:t>
            </a:r>
            <a:endParaRPr lang="en-US" altLang="zh-CN" sz="2400">
              <a:latin typeface="Times New Roman" panose="02020603050405020304" pitchFamily="18" charset="0"/>
              <a:ea typeface="宋体" panose="02010600030101010101" pitchFamily="2" charset="-122"/>
            </a:endParaRPr>
          </a:p>
        </p:txBody>
      </p:sp>
      <p:sp>
        <p:nvSpPr>
          <p:cNvPr id="31776" name="Text Box 32">
            <a:extLst>
              <a:ext uri="{FF2B5EF4-FFF2-40B4-BE49-F238E27FC236}">
                <a16:creationId xmlns:a16="http://schemas.microsoft.com/office/drawing/2014/main" id="{61367251-139F-88D9-2290-E64A24035BA2}"/>
              </a:ext>
            </a:extLst>
          </p:cNvPr>
          <p:cNvSpPr txBox="1">
            <a:spLocks noChangeArrowheads="1"/>
          </p:cNvSpPr>
          <p:nvPr/>
        </p:nvSpPr>
        <p:spPr bwMode="auto">
          <a:xfrm>
            <a:off x="6537325" y="2909888"/>
            <a:ext cx="14319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zh-CN" altLang="en-US" sz="2000">
                <a:latin typeface="Times New Roman" panose="02020603050405020304" pitchFamily="18" charset="0"/>
                <a:ea typeface="宋体" panose="02010600030101010101" pitchFamily="2" charset="-122"/>
              </a:rPr>
              <a:t>1-</a:t>
            </a:r>
            <a:r>
              <a:rPr lang="en-US" altLang="zh-CN" sz="2000">
                <a:latin typeface="Times New Roman" panose="02020603050405020304" pitchFamily="18" charset="0"/>
                <a:ea typeface="宋体" panose="02010600030101010101" pitchFamily="2" charset="-122"/>
              </a:rPr>
              <a:t>D cuboids</a:t>
            </a:r>
            <a:endParaRPr lang="en-US" altLang="zh-CN" sz="2400">
              <a:latin typeface="Times New Roman" panose="02020603050405020304" pitchFamily="18" charset="0"/>
              <a:ea typeface="宋体" panose="02010600030101010101" pitchFamily="2" charset="-122"/>
            </a:endParaRPr>
          </a:p>
        </p:txBody>
      </p:sp>
      <p:sp>
        <p:nvSpPr>
          <p:cNvPr id="31777" name="Text Box 33">
            <a:extLst>
              <a:ext uri="{FF2B5EF4-FFF2-40B4-BE49-F238E27FC236}">
                <a16:creationId xmlns:a16="http://schemas.microsoft.com/office/drawing/2014/main" id="{2039953C-61D2-F250-D1BC-CAF3599E1EF7}"/>
              </a:ext>
            </a:extLst>
          </p:cNvPr>
          <p:cNvSpPr txBox="1">
            <a:spLocks noChangeArrowheads="1"/>
          </p:cNvSpPr>
          <p:nvPr/>
        </p:nvSpPr>
        <p:spPr bwMode="auto">
          <a:xfrm>
            <a:off x="6537325" y="3900488"/>
            <a:ext cx="14319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zh-CN" altLang="en-US" sz="2000">
                <a:latin typeface="Times New Roman" panose="02020603050405020304" pitchFamily="18" charset="0"/>
                <a:ea typeface="宋体" panose="02010600030101010101" pitchFamily="2" charset="-122"/>
              </a:rPr>
              <a:t>2-</a:t>
            </a:r>
            <a:r>
              <a:rPr lang="en-US" altLang="zh-CN" sz="2000">
                <a:latin typeface="Times New Roman" panose="02020603050405020304" pitchFamily="18" charset="0"/>
                <a:ea typeface="宋体" panose="02010600030101010101" pitchFamily="2" charset="-122"/>
              </a:rPr>
              <a:t>D cuboids</a:t>
            </a:r>
            <a:endParaRPr lang="en-US" altLang="zh-CN" sz="2400">
              <a:latin typeface="Times New Roman" panose="02020603050405020304" pitchFamily="18" charset="0"/>
              <a:ea typeface="宋体" panose="02010600030101010101" pitchFamily="2" charset="-122"/>
            </a:endParaRPr>
          </a:p>
        </p:txBody>
      </p:sp>
      <p:sp>
        <p:nvSpPr>
          <p:cNvPr id="31778" name="Text Box 34">
            <a:extLst>
              <a:ext uri="{FF2B5EF4-FFF2-40B4-BE49-F238E27FC236}">
                <a16:creationId xmlns:a16="http://schemas.microsoft.com/office/drawing/2014/main" id="{6EBC6EB6-40D9-6E9B-25E0-A5DA4C1846B0}"/>
              </a:ext>
            </a:extLst>
          </p:cNvPr>
          <p:cNvSpPr txBox="1">
            <a:spLocks noChangeArrowheads="1"/>
          </p:cNvSpPr>
          <p:nvPr/>
        </p:nvSpPr>
        <p:spPr bwMode="auto">
          <a:xfrm>
            <a:off x="6537325" y="4738688"/>
            <a:ext cx="19526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zh-CN" altLang="en-US" sz="2000">
                <a:latin typeface="Times New Roman" panose="02020603050405020304" pitchFamily="18" charset="0"/>
                <a:ea typeface="宋体" panose="02010600030101010101" pitchFamily="2" charset="-122"/>
              </a:rPr>
              <a:t>3-</a:t>
            </a:r>
            <a:r>
              <a:rPr lang="en-US" altLang="zh-CN" sz="2000">
                <a:latin typeface="Times New Roman" panose="02020603050405020304" pitchFamily="18" charset="0"/>
                <a:ea typeface="宋体" panose="02010600030101010101" pitchFamily="2" charset="-122"/>
              </a:rPr>
              <a:t>D(base) cuboid</a:t>
            </a:r>
            <a:endParaRPr lang="en-US" altLang="zh-CN" sz="2400">
              <a:latin typeface="Times New Roman" panose="02020603050405020304" pitchFamily="18" charset="0"/>
              <a:ea typeface="宋体" panose="02010600030101010101" pitchFamily="2" charset="-122"/>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Slide Number Placeholder 5">
            <a:extLst>
              <a:ext uri="{FF2B5EF4-FFF2-40B4-BE49-F238E27FC236}">
                <a16:creationId xmlns:a16="http://schemas.microsoft.com/office/drawing/2014/main" id="{C4312DAF-12E9-653D-3CBE-934D330D4DE9}"/>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fld id="{F42FA495-DA72-1F4C-B68E-C5400D25EE0C}" type="slidenum">
              <a:rPr lang="en-US" altLang="en-US" sz="1200"/>
              <a:pPr/>
              <a:t>28</a:t>
            </a:fld>
            <a:endParaRPr lang="en-US" altLang="en-US" sz="1200"/>
          </a:p>
        </p:txBody>
      </p:sp>
      <p:pic>
        <p:nvPicPr>
          <p:cNvPr id="32770" name="Picture 2">
            <a:extLst>
              <a:ext uri="{FF2B5EF4-FFF2-40B4-BE49-F238E27FC236}">
                <a16:creationId xmlns:a16="http://schemas.microsoft.com/office/drawing/2014/main" id="{E1A35BA7-4502-2D2B-0E72-ECD8905FC97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371600"/>
            <a:ext cx="6076950" cy="517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71" name="Rectangle 3">
            <a:extLst>
              <a:ext uri="{FF2B5EF4-FFF2-40B4-BE49-F238E27FC236}">
                <a16:creationId xmlns:a16="http://schemas.microsoft.com/office/drawing/2014/main" id="{ECD2EECE-4066-3736-6236-B830FDEA36A1}"/>
              </a:ext>
            </a:extLst>
          </p:cNvPr>
          <p:cNvSpPr>
            <a:spLocks noGrp="1" noChangeArrowheads="1"/>
          </p:cNvSpPr>
          <p:nvPr>
            <p:ph type="title"/>
          </p:nvPr>
        </p:nvSpPr>
        <p:spPr>
          <a:xfrm>
            <a:off x="1371600" y="228600"/>
            <a:ext cx="5486400" cy="914400"/>
          </a:xfrm>
        </p:spPr>
        <p:txBody>
          <a:bodyPr/>
          <a:lstStyle/>
          <a:p>
            <a:pPr eaLnBrk="1" hangingPunct="1"/>
            <a:r>
              <a:rPr lang="en-US" altLang="en-US"/>
              <a:t>Browsing a Data Cube</a:t>
            </a:r>
          </a:p>
        </p:txBody>
      </p:sp>
      <p:sp>
        <p:nvSpPr>
          <p:cNvPr id="32772" name="Rectangle 4">
            <a:extLst>
              <a:ext uri="{FF2B5EF4-FFF2-40B4-BE49-F238E27FC236}">
                <a16:creationId xmlns:a16="http://schemas.microsoft.com/office/drawing/2014/main" id="{3D6B5777-3DCC-4B1F-CABC-2EE4284F1793}"/>
              </a:ext>
            </a:extLst>
          </p:cNvPr>
          <p:cNvSpPr>
            <a:spLocks noGrp="1" noChangeArrowheads="1"/>
          </p:cNvSpPr>
          <p:nvPr>
            <p:ph type="body" idx="1"/>
          </p:nvPr>
        </p:nvSpPr>
        <p:spPr>
          <a:xfrm>
            <a:off x="4876800" y="5105400"/>
            <a:ext cx="4419600" cy="1447800"/>
          </a:xfrm>
        </p:spPr>
        <p:txBody>
          <a:bodyPr/>
          <a:lstStyle/>
          <a:p>
            <a:pPr eaLnBrk="1" hangingPunct="1">
              <a:lnSpc>
                <a:spcPct val="90000"/>
              </a:lnSpc>
            </a:pPr>
            <a:r>
              <a:rPr lang="en-US" altLang="en-US"/>
              <a:t>Visualization</a:t>
            </a:r>
          </a:p>
          <a:p>
            <a:pPr eaLnBrk="1" hangingPunct="1">
              <a:lnSpc>
                <a:spcPct val="90000"/>
              </a:lnSpc>
            </a:pPr>
            <a:r>
              <a:rPr lang="en-US" altLang="en-US"/>
              <a:t>OLAP capabilities</a:t>
            </a:r>
          </a:p>
          <a:p>
            <a:pPr eaLnBrk="1" hangingPunct="1">
              <a:lnSpc>
                <a:spcPct val="90000"/>
              </a:lnSpc>
            </a:pPr>
            <a:r>
              <a:rPr lang="en-US" altLang="en-US"/>
              <a:t>Interactive manipulation</a:t>
            </a:r>
          </a:p>
        </p:txBody>
      </p:sp>
    </p:spTree>
  </p:cSld>
  <p:clrMapOvr>
    <a:masterClrMapping/>
  </p:clrMapOvr>
  <p:transition>
    <p:wipe dir="d"/>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Slide Number Placeholder 5">
            <a:extLst>
              <a:ext uri="{FF2B5EF4-FFF2-40B4-BE49-F238E27FC236}">
                <a16:creationId xmlns:a16="http://schemas.microsoft.com/office/drawing/2014/main" id="{ABCD901D-25FB-6581-7C43-A8B0F8E25104}"/>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fld id="{0DF83B6C-09B5-5C45-AF25-D72A45A5151A}" type="slidenum">
              <a:rPr lang="en-US" altLang="en-US" sz="1200"/>
              <a:pPr/>
              <a:t>29</a:t>
            </a:fld>
            <a:endParaRPr lang="en-US" altLang="en-US" sz="1200"/>
          </a:p>
        </p:txBody>
      </p:sp>
      <p:sp>
        <p:nvSpPr>
          <p:cNvPr id="33794" name="Rectangle 2">
            <a:extLst>
              <a:ext uri="{FF2B5EF4-FFF2-40B4-BE49-F238E27FC236}">
                <a16:creationId xmlns:a16="http://schemas.microsoft.com/office/drawing/2014/main" id="{7CD6F167-24EA-9561-937A-01BFEEEDE622}"/>
              </a:ext>
            </a:extLst>
          </p:cNvPr>
          <p:cNvSpPr>
            <a:spLocks noGrp="1" noChangeArrowheads="1"/>
          </p:cNvSpPr>
          <p:nvPr>
            <p:ph type="title"/>
          </p:nvPr>
        </p:nvSpPr>
        <p:spPr>
          <a:xfrm>
            <a:off x="1524000" y="304800"/>
            <a:ext cx="7239000" cy="838200"/>
          </a:xfrm>
          <a:noFill/>
        </p:spPr>
        <p:txBody>
          <a:bodyPr lIns="92075" tIns="46038" rIns="92075" bIns="46038"/>
          <a:lstStyle/>
          <a:p>
            <a:pPr eaLnBrk="1" hangingPunct="1"/>
            <a:r>
              <a:rPr lang="en-US" altLang="en-US"/>
              <a:t>Typical OLAP Operations</a:t>
            </a:r>
          </a:p>
        </p:txBody>
      </p:sp>
      <p:sp>
        <p:nvSpPr>
          <p:cNvPr id="33795" name="Rectangle 3">
            <a:extLst>
              <a:ext uri="{FF2B5EF4-FFF2-40B4-BE49-F238E27FC236}">
                <a16:creationId xmlns:a16="http://schemas.microsoft.com/office/drawing/2014/main" id="{F0389FE1-9D84-6BFC-A9D7-DD61AD27DF09}"/>
              </a:ext>
            </a:extLst>
          </p:cNvPr>
          <p:cNvSpPr>
            <a:spLocks noGrp="1" noChangeArrowheads="1"/>
          </p:cNvSpPr>
          <p:nvPr>
            <p:ph type="body" idx="1"/>
          </p:nvPr>
        </p:nvSpPr>
        <p:spPr>
          <a:xfrm>
            <a:off x="685800" y="1676400"/>
            <a:ext cx="8077200" cy="4800600"/>
          </a:xfrm>
          <a:noFill/>
        </p:spPr>
        <p:txBody>
          <a:bodyPr lIns="92075" tIns="46038" rIns="92075" bIns="46038"/>
          <a:lstStyle/>
          <a:p>
            <a:pPr eaLnBrk="1" hangingPunct="1">
              <a:lnSpc>
                <a:spcPct val="110000"/>
              </a:lnSpc>
            </a:pPr>
            <a:r>
              <a:rPr lang="en-US" altLang="en-US" sz="1800">
                <a:solidFill>
                  <a:schemeClr val="hlink"/>
                </a:solidFill>
              </a:rPr>
              <a:t>Roll up (drill-up):</a:t>
            </a:r>
            <a:r>
              <a:rPr lang="en-US" altLang="en-US" sz="1800"/>
              <a:t> summarize data</a:t>
            </a:r>
          </a:p>
          <a:p>
            <a:pPr lvl="1" eaLnBrk="1" hangingPunct="1">
              <a:lnSpc>
                <a:spcPct val="110000"/>
              </a:lnSpc>
            </a:pPr>
            <a:r>
              <a:rPr lang="en-US" altLang="en-US" sz="2000" i="1"/>
              <a:t>by climbing up hierarchy or by dimension reduction</a:t>
            </a:r>
            <a:endParaRPr lang="en-US" altLang="en-US" sz="2000"/>
          </a:p>
          <a:p>
            <a:pPr eaLnBrk="1" hangingPunct="1">
              <a:lnSpc>
                <a:spcPct val="110000"/>
              </a:lnSpc>
            </a:pPr>
            <a:r>
              <a:rPr lang="en-US" altLang="en-US" sz="1800">
                <a:solidFill>
                  <a:schemeClr val="hlink"/>
                </a:solidFill>
              </a:rPr>
              <a:t>Drill down (roll down):</a:t>
            </a:r>
            <a:r>
              <a:rPr lang="en-US" altLang="en-US" sz="1800"/>
              <a:t> reverse of roll-up</a:t>
            </a:r>
          </a:p>
          <a:p>
            <a:pPr lvl="1" eaLnBrk="1" hangingPunct="1">
              <a:lnSpc>
                <a:spcPct val="110000"/>
              </a:lnSpc>
            </a:pPr>
            <a:r>
              <a:rPr lang="en-US" altLang="en-US" sz="2000" i="1"/>
              <a:t>from higher level summary to lower level summary or detailed data, or introducing new dimensions</a:t>
            </a:r>
          </a:p>
          <a:p>
            <a:pPr eaLnBrk="1" hangingPunct="1">
              <a:lnSpc>
                <a:spcPct val="110000"/>
              </a:lnSpc>
            </a:pPr>
            <a:r>
              <a:rPr lang="en-US" altLang="en-US" sz="1800">
                <a:solidFill>
                  <a:schemeClr val="hlink"/>
                </a:solidFill>
              </a:rPr>
              <a:t>Slice and dice:</a:t>
            </a:r>
            <a:r>
              <a:rPr lang="en-US" altLang="en-US" sz="1800"/>
              <a:t> </a:t>
            </a:r>
          </a:p>
          <a:p>
            <a:pPr lvl="1" eaLnBrk="1" hangingPunct="1">
              <a:lnSpc>
                <a:spcPct val="110000"/>
              </a:lnSpc>
            </a:pPr>
            <a:r>
              <a:rPr lang="en-US" altLang="en-US" sz="2000" i="1"/>
              <a:t>project and select</a:t>
            </a:r>
            <a:r>
              <a:rPr lang="en-US" altLang="en-US" sz="2000"/>
              <a:t> </a:t>
            </a:r>
          </a:p>
          <a:p>
            <a:pPr eaLnBrk="1" hangingPunct="1">
              <a:lnSpc>
                <a:spcPct val="110000"/>
              </a:lnSpc>
            </a:pPr>
            <a:r>
              <a:rPr lang="en-US" altLang="en-US" sz="1800">
                <a:solidFill>
                  <a:schemeClr val="hlink"/>
                </a:solidFill>
              </a:rPr>
              <a:t>Pivot (rotate):</a:t>
            </a:r>
            <a:r>
              <a:rPr lang="en-US" altLang="en-US" sz="1800"/>
              <a:t> </a:t>
            </a:r>
          </a:p>
          <a:p>
            <a:pPr lvl="1" eaLnBrk="1" hangingPunct="1">
              <a:lnSpc>
                <a:spcPct val="110000"/>
              </a:lnSpc>
            </a:pPr>
            <a:r>
              <a:rPr lang="en-US" altLang="en-US" sz="2000" i="1"/>
              <a:t>reorient the cube, visualization, 3D to series of 2D planes.</a:t>
            </a:r>
          </a:p>
          <a:p>
            <a:pPr eaLnBrk="1" hangingPunct="1">
              <a:lnSpc>
                <a:spcPct val="110000"/>
              </a:lnSpc>
            </a:pPr>
            <a:r>
              <a:rPr lang="en-US" altLang="en-US" sz="1800"/>
              <a:t>Other operations</a:t>
            </a:r>
          </a:p>
          <a:p>
            <a:pPr lvl="1" eaLnBrk="1" hangingPunct="1">
              <a:lnSpc>
                <a:spcPct val="110000"/>
              </a:lnSpc>
            </a:pPr>
            <a:r>
              <a:rPr lang="en-US" altLang="en-US" sz="2000" i="1">
                <a:solidFill>
                  <a:schemeClr val="hlink"/>
                </a:solidFill>
              </a:rPr>
              <a:t>drill across:</a:t>
            </a:r>
            <a:r>
              <a:rPr lang="en-US" altLang="en-US" sz="2000" i="1"/>
              <a:t> involving (across) more than one fact table</a:t>
            </a:r>
            <a:endParaRPr lang="en-US" altLang="en-US" sz="2000"/>
          </a:p>
          <a:p>
            <a:pPr lvl="1" eaLnBrk="1" hangingPunct="1">
              <a:lnSpc>
                <a:spcPct val="110000"/>
              </a:lnSpc>
            </a:pPr>
            <a:r>
              <a:rPr lang="en-US" altLang="en-US" sz="2000" i="1">
                <a:solidFill>
                  <a:schemeClr val="hlink"/>
                </a:solidFill>
              </a:rPr>
              <a:t>drill through:</a:t>
            </a:r>
            <a:r>
              <a:rPr lang="en-US" altLang="en-US" sz="2000" i="1"/>
              <a:t> through the bottom level of the cube to its back-end relational tables (using SQL)</a:t>
            </a:r>
            <a:endParaRPr lang="en-US" altLang="en-US" sz="1800"/>
          </a:p>
        </p:txBody>
      </p:sp>
    </p:spTree>
  </p:cSld>
  <p:clrMapOvr>
    <a:masterClrMapping/>
  </p:clrMapOvr>
  <p:transition>
    <p:wipe dir="d"/>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Slide Number Placeholder 5">
            <a:extLst>
              <a:ext uri="{FF2B5EF4-FFF2-40B4-BE49-F238E27FC236}">
                <a16:creationId xmlns:a16="http://schemas.microsoft.com/office/drawing/2014/main" id="{99C5BF7E-F641-A77D-030C-847634B2BA3C}"/>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fld id="{49EF513C-5060-4140-8B2F-2F67A28D6472}" type="slidenum">
              <a:rPr lang="en-US" altLang="en-US" sz="1200"/>
              <a:pPr/>
              <a:t>3</a:t>
            </a:fld>
            <a:endParaRPr lang="en-US" altLang="en-US" sz="1200"/>
          </a:p>
        </p:txBody>
      </p:sp>
      <p:sp>
        <p:nvSpPr>
          <p:cNvPr id="6146" name="Rectangle 2">
            <a:extLst>
              <a:ext uri="{FF2B5EF4-FFF2-40B4-BE49-F238E27FC236}">
                <a16:creationId xmlns:a16="http://schemas.microsoft.com/office/drawing/2014/main" id="{58DE2589-2BC2-62C3-AC56-94E733A66C73}"/>
              </a:ext>
            </a:extLst>
          </p:cNvPr>
          <p:cNvSpPr>
            <a:spLocks noGrp="1" noChangeArrowheads="1"/>
          </p:cNvSpPr>
          <p:nvPr>
            <p:ph type="title"/>
          </p:nvPr>
        </p:nvSpPr>
        <p:spPr>
          <a:xfrm>
            <a:off x="1524000" y="304800"/>
            <a:ext cx="6781800" cy="1143000"/>
          </a:xfrm>
          <a:noFill/>
        </p:spPr>
        <p:txBody>
          <a:bodyPr lIns="92075" tIns="46038" rIns="92075" bIns="46038" anchor="ctr"/>
          <a:lstStyle/>
          <a:p>
            <a:pPr eaLnBrk="1" hangingPunct="1"/>
            <a:r>
              <a:rPr lang="en-US" altLang="en-US" dirty="0"/>
              <a:t>What is a Data Warehousing?</a:t>
            </a:r>
            <a:endParaRPr lang="en-US" altLang="en-US" sz="3200" dirty="0"/>
          </a:p>
        </p:txBody>
      </p:sp>
      <p:sp>
        <p:nvSpPr>
          <p:cNvPr id="6147" name="Rectangle 3">
            <a:extLst>
              <a:ext uri="{FF2B5EF4-FFF2-40B4-BE49-F238E27FC236}">
                <a16:creationId xmlns:a16="http://schemas.microsoft.com/office/drawing/2014/main" id="{8C811285-E748-92F7-0801-CCBE34913207}"/>
              </a:ext>
            </a:extLst>
          </p:cNvPr>
          <p:cNvSpPr>
            <a:spLocks noGrp="1" noChangeArrowheads="1"/>
          </p:cNvSpPr>
          <p:nvPr>
            <p:ph type="body" idx="1"/>
          </p:nvPr>
        </p:nvSpPr>
        <p:spPr>
          <a:xfrm>
            <a:off x="609600" y="1752600"/>
            <a:ext cx="8229600" cy="4800600"/>
          </a:xfrm>
          <a:noFill/>
        </p:spPr>
        <p:txBody>
          <a:bodyPr lIns="92075" tIns="46038" rIns="92075" bIns="46038"/>
          <a:lstStyle/>
          <a:p>
            <a:pPr marL="457200" indent="-457200" eaLnBrk="1" hangingPunct="1">
              <a:lnSpc>
                <a:spcPct val="90000"/>
              </a:lnSpc>
              <a:buFont typeface="+mj-lt"/>
              <a:buAutoNum type="arabicPeriod"/>
            </a:pPr>
            <a:r>
              <a:rPr lang="en-US" altLang="en-US" sz="3200" dirty="0"/>
              <a:t>The process of constructing and using data warehouses</a:t>
            </a:r>
          </a:p>
          <a:p>
            <a:pPr marL="457200" indent="-457200" eaLnBrk="1" hangingPunct="1">
              <a:lnSpc>
                <a:spcPct val="90000"/>
              </a:lnSpc>
              <a:buFont typeface="+mj-lt"/>
              <a:buAutoNum type="arabicPeriod"/>
            </a:pPr>
            <a:r>
              <a:rPr lang="en-US" altLang="en-US" sz="3200" dirty="0"/>
              <a:t>OLAP Analytics</a:t>
            </a:r>
          </a:p>
          <a:p>
            <a:pPr marL="457200" indent="-457200" eaLnBrk="1" hangingPunct="1">
              <a:lnSpc>
                <a:spcPct val="90000"/>
              </a:lnSpc>
              <a:buFont typeface="+mj-lt"/>
              <a:buAutoNum type="arabicPeriod"/>
            </a:pPr>
            <a:r>
              <a:rPr lang="en-US" altLang="en-US" sz="3200" dirty="0"/>
              <a:t>OLAP Operations</a:t>
            </a:r>
          </a:p>
          <a:p>
            <a:pPr marL="457200" indent="-457200" eaLnBrk="1" hangingPunct="1">
              <a:lnSpc>
                <a:spcPct val="90000"/>
              </a:lnSpc>
              <a:buFont typeface="+mj-lt"/>
              <a:buAutoNum type="arabicPeriod"/>
            </a:pPr>
            <a:r>
              <a:rPr lang="en-US" altLang="en-US" sz="3200" dirty="0"/>
              <a:t>Using Tableau</a:t>
            </a:r>
          </a:p>
          <a:p>
            <a:pPr marL="457200" indent="-457200" eaLnBrk="1" hangingPunct="1">
              <a:lnSpc>
                <a:spcPct val="90000"/>
              </a:lnSpc>
              <a:buFont typeface="+mj-lt"/>
              <a:buAutoNum type="arabicPeriod"/>
            </a:pPr>
            <a:r>
              <a:rPr lang="en-US" altLang="en-US" sz="3200" dirty="0"/>
              <a:t>SQL queries</a:t>
            </a:r>
            <a:endParaRPr lang="en-US" altLang="en-US" sz="2400" dirty="0"/>
          </a:p>
        </p:txBody>
      </p:sp>
    </p:spTree>
    <p:extLst>
      <p:ext uri="{BB962C8B-B14F-4D97-AF65-F5344CB8AC3E}">
        <p14:creationId xmlns:p14="http://schemas.microsoft.com/office/powerpoint/2010/main" val="2178064470"/>
      </p:ext>
    </p:extLst>
  </p:cSld>
  <p:clrMapOvr>
    <a:masterClrMapping/>
  </p:clrMapOvr>
  <p:transition>
    <p:wipe dir="d"/>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Slide Number Placeholder 5">
            <a:extLst>
              <a:ext uri="{FF2B5EF4-FFF2-40B4-BE49-F238E27FC236}">
                <a16:creationId xmlns:a16="http://schemas.microsoft.com/office/drawing/2014/main" id="{7081CC30-FB39-A02A-6E4A-E9D75548D9DF}"/>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fld id="{05423DE8-D5D8-5347-89B9-C3F971FD540F}" type="slidenum">
              <a:rPr lang="en-US" altLang="en-US" sz="1200"/>
              <a:pPr/>
              <a:t>30</a:t>
            </a:fld>
            <a:endParaRPr lang="en-US" altLang="en-US" sz="1200"/>
          </a:p>
        </p:txBody>
      </p:sp>
      <p:sp>
        <p:nvSpPr>
          <p:cNvPr id="34818" name="Rectangle 2">
            <a:extLst>
              <a:ext uri="{FF2B5EF4-FFF2-40B4-BE49-F238E27FC236}">
                <a16:creationId xmlns:a16="http://schemas.microsoft.com/office/drawing/2014/main" id="{EFCD9B37-5D5D-55F5-5E7A-CA554171AC9C}"/>
              </a:ext>
            </a:extLst>
          </p:cNvPr>
          <p:cNvSpPr>
            <a:spLocks noGrp="1" noChangeArrowheads="1"/>
          </p:cNvSpPr>
          <p:nvPr>
            <p:ph type="title"/>
          </p:nvPr>
        </p:nvSpPr>
        <p:spPr>
          <a:xfrm>
            <a:off x="1600200" y="304800"/>
            <a:ext cx="6858000" cy="762000"/>
          </a:xfrm>
        </p:spPr>
        <p:txBody>
          <a:bodyPr/>
          <a:lstStyle/>
          <a:p>
            <a:pPr eaLnBrk="1" hangingPunct="1"/>
            <a:r>
              <a:rPr lang="en-US" altLang="en-US"/>
              <a:t>A Starnet Query Model</a:t>
            </a:r>
          </a:p>
        </p:txBody>
      </p:sp>
      <p:sp>
        <p:nvSpPr>
          <p:cNvPr id="34819" name="Rectangle 3">
            <a:extLst>
              <a:ext uri="{FF2B5EF4-FFF2-40B4-BE49-F238E27FC236}">
                <a16:creationId xmlns:a16="http://schemas.microsoft.com/office/drawing/2014/main" id="{03FF7736-B902-A4CC-29EB-2D38DAA7B7AC}"/>
              </a:ext>
            </a:extLst>
          </p:cNvPr>
          <p:cNvSpPr>
            <a:spLocks noGrp="1" noChangeArrowheads="1"/>
          </p:cNvSpPr>
          <p:nvPr>
            <p:ph type="body" idx="1"/>
          </p:nvPr>
        </p:nvSpPr>
        <p:spPr/>
        <p:txBody>
          <a:bodyPr/>
          <a:lstStyle/>
          <a:p>
            <a:pPr eaLnBrk="1" hangingPunct="1">
              <a:buFont typeface="Wingdings" pitchFamily="2" charset="2"/>
              <a:buNone/>
            </a:pPr>
            <a:endParaRPr lang="en-US" altLang="en-US"/>
          </a:p>
        </p:txBody>
      </p:sp>
      <p:sp>
        <p:nvSpPr>
          <p:cNvPr id="34820" name="Oval 4">
            <a:extLst>
              <a:ext uri="{FF2B5EF4-FFF2-40B4-BE49-F238E27FC236}">
                <a16:creationId xmlns:a16="http://schemas.microsoft.com/office/drawing/2014/main" id="{A2C46B22-4CF8-CB73-3AB7-439989FCB8E3}"/>
              </a:ext>
            </a:extLst>
          </p:cNvPr>
          <p:cNvSpPr>
            <a:spLocks noChangeArrowheads="1"/>
          </p:cNvSpPr>
          <p:nvPr/>
        </p:nvSpPr>
        <p:spPr bwMode="auto">
          <a:xfrm>
            <a:off x="4349750" y="3587750"/>
            <a:ext cx="215900" cy="215900"/>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34821" name="Oval 5">
            <a:extLst>
              <a:ext uri="{FF2B5EF4-FFF2-40B4-BE49-F238E27FC236}">
                <a16:creationId xmlns:a16="http://schemas.microsoft.com/office/drawing/2014/main" id="{DFB7B191-95F5-1E39-7ECF-A3B7C8510F44}"/>
              </a:ext>
            </a:extLst>
          </p:cNvPr>
          <p:cNvSpPr>
            <a:spLocks noChangeArrowheads="1"/>
          </p:cNvSpPr>
          <p:nvPr/>
        </p:nvSpPr>
        <p:spPr bwMode="auto">
          <a:xfrm>
            <a:off x="3740150" y="3054350"/>
            <a:ext cx="139700" cy="139700"/>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34822" name="Oval 6">
            <a:extLst>
              <a:ext uri="{FF2B5EF4-FFF2-40B4-BE49-F238E27FC236}">
                <a16:creationId xmlns:a16="http://schemas.microsoft.com/office/drawing/2014/main" id="{75CEB72A-A528-EA22-4726-1502F19E2150}"/>
              </a:ext>
            </a:extLst>
          </p:cNvPr>
          <p:cNvSpPr>
            <a:spLocks noChangeArrowheads="1"/>
          </p:cNvSpPr>
          <p:nvPr/>
        </p:nvSpPr>
        <p:spPr bwMode="auto">
          <a:xfrm>
            <a:off x="2901950" y="2368550"/>
            <a:ext cx="139700" cy="139700"/>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34823" name="Oval 7">
            <a:extLst>
              <a:ext uri="{FF2B5EF4-FFF2-40B4-BE49-F238E27FC236}">
                <a16:creationId xmlns:a16="http://schemas.microsoft.com/office/drawing/2014/main" id="{84606318-9C75-FFB9-533E-65A5FC05FC3F}"/>
              </a:ext>
            </a:extLst>
          </p:cNvPr>
          <p:cNvSpPr>
            <a:spLocks noChangeArrowheads="1"/>
          </p:cNvSpPr>
          <p:nvPr/>
        </p:nvSpPr>
        <p:spPr bwMode="auto">
          <a:xfrm>
            <a:off x="3816350" y="3587750"/>
            <a:ext cx="139700" cy="139700"/>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34824" name="Oval 8">
            <a:extLst>
              <a:ext uri="{FF2B5EF4-FFF2-40B4-BE49-F238E27FC236}">
                <a16:creationId xmlns:a16="http://schemas.microsoft.com/office/drawing/2014/main" id="{8C56B804-E34A-06E4-9F0F-B1D610589AB9}"/>
              </a:ext>
            </a:extLst>
          </p:cNvPr>
          <p:cNvSpPr>
            <a:spLocks noChangeArrowheads="1"/>
          </p:cNvSpPr>
          <p:nvPr/>
        </p:nvSpPr>
        <p:spPr bwMode="auto">
          <a:xfrm>
            <a:off x="2749550" y="3587750"/>
            <a:ext cx="139700" cy="139700"/>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34825" name="Oval 9">
            <a:extLst>
              <a:ext uri="{FF2B5EF4-FFF2-40B4-BE49-F238E27FC236}">
                <a16:creationId xmlns:a16="http://schemas.microsoft.com/office/drawing/2014/main" id="{E2CEE886-366B-0B3A-2226-09EBF3263316}"/>
              </a:ext>
            </a:extLst>
          </p:cNvPr>
          <p:cNvSpPr>
            <a:spLocks noChangeArrowheads="1"/>
          </p:cNvSpPr>
          <p:nvPr/>
        </p:nvSpPr>
        <p:spPr bwMode="auto">
          <a:xfrm>
            <a:off x="1454150" y="3587750"/>
            <a:ext cx="139700" cy="139700"/>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34826" name="Oval 10">
            <a:extLst>
              <a:ext uri="{FF2B5EF4-FFF2-40B4-BE49-F238E27FC236}">
                <a16:creationId xmlns:a16="http://schemas.microsoft.com/office/drawing/2014/main" id="{913D39A9-2028-E6B9-48BA-580C4F55613E}"/>
              </a:ext>
            </a:extLst>
          </p:cNvPr>
          <p:cNvSpPr>
            <a:spLocks noChangeArrowheads="1"/>
          </p:cNvSpPr>
          <p:nvPr/>
        </p:nvSpPr>
        <p:spPr bwMode="auto">
          <a:xfrm>
            <a:off x="3740150" y="4197350"/>
            <a:ext cx="139700" cy="139700"/>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34827" name="Oval 11">
            <a:extLst>
              <a:ext uri="{FF2B5EF4-FFF2-40B4-BE49-F238E27FC236}">
                <a16:creationId xmlns:a16="http://schemas.microsoft.com/office/drawing/2014/main" id="{2E469AC1-447A-32F7-FE70-767366CB426D}"/>
              </a:ext>
            </a:extLst>
          </p:cNvPr>
          <p:cNvSpPr>
            <a:spLocks noChangeArrowheads="1"/>
          </p:cNvSpPr>
          <p:nvPr/>
        </p:nvSpPr>
        <p:spPr bwMode="auto">
          <a:xfrm>
            <a:off x="4349750" y="4578350"/>
            <a:ext cx="139700" cy="139700"/>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34828" name="Oval 12">
            <a:extLst>
              <a:ext uri="{FF2B5EF4-FFF2-40B4-BE49-F238E27FC236}">
                <a16:creationId xmlns:a16="http://schemas.microsoft.com/office/drawing/2014/main" id="{A987149F-FE18-2D6D-C03B-BDB7E10005AE}"/>
              </a:ext>
            </a:extLst>
          </p:cNvPr>
          <p:cNvSpPr>
            <a:spLocks noChangeArrowheads="1"/>
          </p:cNvSpPr>
          <p:nvPr/>
        </p:nvSpPr>
        <p:spPr bwMode="auto">
          <a:xfrm>
            <a:off x="4349750" y="2139950"/>
            <a:ext cx="139700" cy="139700"/>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34829" name="Oval 13">
            <a:extLst>
              <a:ext uri="{FF2B5EF4-FFF2-40B4-BE49-F238E27FC236}">
                <a16:creationId xmlns:a16="http://schemas.microsoft.com/office/drawing/2014/main" id="{DAA4CE79-5676-4D88-A372-35D04E68388C}"/>
              </a:ext>
            </a:extLst>
          </p:cNvPr>
          <p:cNvSpPr>
            <a:spLocks noChangeArrowheads="1"/>
          </p:cNvSpPr>
          <p:nvPr/>
        </p:nvSpPr>
        <p:spPr bwMode="auto">
          <a:xfrm>
            <a:off x="4349750" y="2901950"/>
            <a:ext cx="139700" cy="139700"/>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34830" name="Oval 14">
            <a:extLst>
              <a:ext uri="{FF2B5EF4-FFF2-40B4-BE49-F238E27FC236}">
                <a16:creationId xmlns:a16="http://schemas.microsoft.com/office/drawing/2014/main" id="{7DF73D10-BDFB-3562-B3E9-D2D2B9CB5026}"/>
              </a:ext>
            </a:extLst>
          </p:cNvPr>
          <p:cNvSpPr>
            <a:spLocks noChangeArrowheads="1"/>
          </p:cNvSpPr>
          <p:nvPr/>
        </p:nvSpPr>
        <p:spPr bwMode="auto">
          <a:xfrm>
            <a:off x="6864350" y="5797550"/>
            <a:ext cx="139700" cy="139700"/>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34831" name="Oval 15">
            <a:extLst>
              <a:ext uri="{FF2B5EF4-FFF2-40B4-BE49-F238E27FC236}">
                <a16:creationId xmlns:a16="http://schemas.microsoft.com/office/drawing/2014/main" id="{5F4C872A-8EBE-BD50-A6B9-290049D4F2E0}"/>
              </a:ext>
            </a:extLst>
          </p:cNvPr>
          <p:cNvSpPr>
            <a:spLocks noChangeArrowheads="1"/>
          </p:cNvSpPr>
          <p:nvPr/>
        </p:nvSpPr>
        <p:spPr bwMode="auto">
          <a:xfrm>
            <a:off x="5949950" y="5111750"/>
            <a:ext cx="139700" cy="139700"/>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34832" name="Oval 16">
            <a:extLst>
              <a:ext uri="{FF2B5EF4-FFF2-40B4-BE49-F238E27FC236}">
                <a16:creationId xmlns:a16="http://schemas.microsoft.com/office/drawing/2014/main" id="{562C70DE-731F-7363-D9EA-58DE4550F027}"/>
              </a:ext>
            </a:extLst>
          </p:cNvPr>
          <p:cNvSpPr>
            <a:spLocks noChangeArrowheads="1"/>
          </p:cNvSpPr>
          <p:nvPr/>
        </p:nvSpPr>
        <p:spPr bwMode="auto">
          <a:xfrm>
            <a:off x="5264150" y="4502150"/>
            <a:ext cx="139700" cy="139700"/>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34833" name="Oval 17">
            <a:extLst>
              <a:ext uri="{FF2B5EF4-FFF2-40B4-BE49-F238E27FC236}">
                <a16:creationId xmlns:a16="http://schemas.microsoft.com/office/drawing/2014/main" id="{53C5496B-C5ED-ABEA-E52A-82EB31573658}"/>
              </a:ext>
            </a:extLst>
          </p:cNvPr>
          <p:cNvSpPr>
            <a:spLocks noChangeArrowheads="1"/>
          </p:cNvSpPr>
          <p:nvPr/>
        </p:nvSpPr>
        <p:spPr bwMode="auto">
          <a:xfrm>
            <a:off x="7397750" y="3587750"/>
            <a:ext cx="139700" cy="139700"/>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34834" name="Oval 18">
            <a:extLst>
              <a:ext uri="{FF2B5EF4-FFF2-40B4-BE49-F238E27FC236}">
                <a16:creationId xmlns:a16="http://schemas.microsoft.com/office/drawing/2014/main" id="{9B56191E-9CBD-315C-F592-CB243E03E2EA}"/>
              </a:ext>
            </a:extLst>
          </p:cNvPr>
          <p:cNvSpPr>
            <a:spLocks noChangeArrowheads="1"/>
          </p:cNvSpPr>
          <p:nvPr/>
        </p:nvSpPr>
        <p:spPr bwMode="auto">
          <a:xfrm>
            <a:off x="6254750" y="3587750"/>
            <a:ext cx="139700" cy="139700"/>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34835" name="Oval 19">
            <a:extLst>
              <a:ext uri="{FF2B5EF4-FFF2-40B4-BE49-F238E27FC236}">
                <a16:creationId xmlns:a16="http://schemas.microsoft.com/office/drawing/2014/main" id="{B0DE8706-EFF9-C24A-D616-73A3A9732655}"/>
              </a:ext>
            </a:extLst>
          </p:cNvPr>
          <p:cNvSpPr>
            <a:spLocks noChangeArrowheads="1"/>
          </p:cNvSpPr>
          <p:nvPr/>
        </p:nvSpPr>
        <p:spPr bwMode="auto">
          <a:xfrm>
            <a:off x="5264150" y="3587750"/>
            <a:ext cx="139700" cy="139700"/>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34836" name="Oval 20">
            <a:extLst>
              <a:ext uri="{FF2B5EF4-FFF2-40B4-BE49-F238E27FC236}">
                <a16:creationId xmlns:a16="http://schemas.microsoft.com/office/drawing/2014/main" id="{B82AE18D-6470-CFCE-D34E-1797A9B31C6D}"/>
              </a:ext>
            </a:extLst>
          </p:cNvPr>
          <p:cNvSpPr>
            <a:spLocks noChangeArrowheads="1"/>
          </p:cNvSpPr>
          <p:nvPr/>
        </p:nvSpPr>
        <p:spPr bwMode="auto">
          <a:xfrm>
            <a:off x="6559550" y="2139950"/>
            <a:ext cx="139700" cy="139700"/>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34837" name="Oval 21">
            <a:extLst>
              <a:ext uri="{FF2B5EF4-FFF2-40B4-BE49-F238E27FC236}">
                <a16:creationId xmlns:a16="http://schemas.microsoft.com/office/drawing/2014/main" id="{35B6960B-2ECF-6958-9E21-41F4F56DFE60}"/>
              </a:ext>
            </a:extLst>
          </p:cNvPr>
          <p:cNvSpPr>
            <a:spLocks noChangeArrowheads="1"/>
          </p:cNvSpPr>
          <p:nvPr/>
        </p:nvSpPr>
        <p:spPr bwMode="auto">
          <a:xfrm>
            <a:off x="2825750" y="4883150"/>
            <a:ext cx="139700" cy="139700"/>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34838" name="Oval 22">
            <a:extLst>
              <a:ext uri="{FF2B5EF4-FFF2-40B4-BE49-F238E27FC236}">
                <a16:creationId xmlns:a16="http://schemas.microsoft.com/office/drawing/2014/main" id="{02C9BB77-F809-958A-B292-EEF1845B9320}"/>
              </a:ext>
            </a:extLst>
          </p:cNvPr>
          <p:cNvSpPr>
            <a:spLocks noChangeArrowheads="1"/>
          </p:cNvSpPr>
          <p:nvPr/>
        </p:nvSpPr>
        <p:spPr bwMode="auto">
          <a:xfrm>
            <a:off x="1682750" y="5645150"/>
            <a:ext cx="139700" cy="139700"/>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34839" name="Oval 23">
            <a:extLst>
              <a:ext uri="{FF2B5EF4-FFF2-40B4-BE49-F238E27FC236}">
                <a16:creationId xmlns:a16="http://schemas.microsoft.com/office/drawing/2014/main" id="{3DDEFEC2-E6C2-623F-2376-B9ED53BABD4F}"/>
              </a:ext>
            </a:extLst>
          </p:cNvPr>
          <p:cNvSpPr>
            <a:spLocks noChangeArrowheads="1"/>
          </p:cNvSpPr>
          <p:nvPr/>
        </p:nvSpPr>
        <p:spPr bwMode="auto">
          <a:xfrm>
            <a:off x="4349750" y="5721350"/>
            <a:ext cx="139700" cy="139700"/>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34840" name="Line 24">
            <a:extLst>
              <a:ext uri="{FF2B5EF4-FFF2-40B4-BE49-F238E27FC236}">
                <a16:creationId xmlns:a16="http://schemas.microsoft.com/office/drawing/2014/main" id="{CA85A43C-138F-E8EF-8184-13378934A8ED}"/>
              </a:ext>
            </a:extLst>
          </p:cNvPr>
          <p:cNvSpPr>
            <a:spLocks noChangeShapeType="1"/>
          </p:cNvSpPr>
          <p:nvPr/>
        </p:nvSpPr>
        <p:spPr bwMode="auto">
          <a:xfrm>
            <a:off x="4419600" y="3048000"/>
            <a:ext cx="0" cy="5334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41" name="Line 25">
            <a:extLst>
              <a:ext uri="{FF2B5EF4-FFF2-40B4-BE49-F238E27FC236}">
                <a16:creationId xmlns:a16="http://schemas.microsoft.com/office/drawing/2014/main" id="{A5AD5D55-61F9-2D0B-1E73-BE82F91AE764}"/>
              </a:ext>
            </a:extLst>
          </p:cNvPr>
          <p:cNvSpPr>
            <a:spLocks noChangeShapeType="1"/>
          </p:cNvSpPr>
          <p:nvPr/>
        </p:nvSpPr>
        <p:spPr bwMode="auto">
          <a:xfrm>
            <a:off x="4419600" y="2286000"/>
            <a:ext cx="0" cy="6096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42" name="Line 26">
            <a:extLst>
              <a:ext uri="{FF2B5EF4-FFF2-40B4-BE49-F238E27FC236}">
                <a16:creationId xmlns:a16="http://schemas.microsoft.com/office/drawing/2014/main" id="{CA82D2A1-C359-D717-9BBD-68510F86C6B4}"/>
              </a:ext>
            </a:extLst>
          </p:cNvPr>
          <p:cNvSpPr>
            <a:spLocks noChangeShapeType="1"/>
          </p:cNvSpPr>
          <p:nvPr/>
        </p:nvSpPr>
        <p:spPr bwMode="auto">
          <a:xfrm>
            <a:off x="4419600" y="3810000"/>
            <a:ext cx="0" cy="7620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43" name="Line 27">
            <a:extLst>
              <a:ext uri="{FF2B5EF4-FFF2-40B4-BE49-F238E27FC236}">
                <a16:creationId xmlns:a16="http://schemas.microsoft.com/office/drawing/2014/main" id="{5782BEF8-DC40-A8A3-205C-7C048B7CCBD1}"/>
              </a:ext>
            </a:extLst>
          </p:cNvPr>
          <p:cNvSpPr>
            <a:spLocks noChangeShapeType="1"/>
          </p:cNvSpPr>
          <p:nvPr/>
        </p:nvSpPr>
        <p:spPr bwMode="auto">
          <a:xfrm>
            <a:off x="4419600" y="4724400"/>
            <a:ext cx="0" cy="9906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44" name="Line 28">
            <a:extLst>
              <a:ext uri="{FF2B5EF4-FFF2-40B4-BE49-F238E27FC236}">
                <a16:creationId xmlns:a16="http://schemas.microsoft.com/office/drawing/2014/main" id="{51290B08-47F4-11DC-6446-602A3C7ABF0A}"/>
              </a:ext>
            </a:extLst>
          </p:cNvPr>
          <p:cNvSpPr>
            <a:spLocks noChangeShapeType="1"/>
          </p:cNvSpPr>
          <p:nvPr/>
        </p:nvSpPr>
        <p:spPr bwMode="auto">
          <a:xfrm>
            <a:off x="4572000" y="3657600"/>
            <a:ext cx="6858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45" name="Line 29">
            <a:extLst>
              <a:ext uri="{FF2B5EF4-FFF2-40B4-BE49-F238E27FC236}">
                <a16:creationId xmlns:a16="http://schemas.microsoft.com/office/drawing/2014/main" id="{5398C201-FD50-2153-8168-AA1AC73F4221}"/>
              </a:ext>
            </a:extLst>
          </p:cNvPr>
          <p:cNvSpPr>
            <a:spLocks noChangeShapeType="1"/>
          </p:cNvSpPr>
          <p:nvPr/>
        </p:nvSpPr>
        <p:spPr bwMode="auto">
          <a:xfrm>
            <a:off x="5410200" y="3657600"/>
            <a:ext cx="8382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46" name="Line 30">
            <a:extLst>
              <a:ext uri="{FF2B5EF4-FFF2-40B4-BE49-F238E27FC236}">
                <a16:creationId xmlns:a16="http://schemas.microsoft.com/office/drawing/2014/main" id="{659BA886-CF18-A40A-D642-3DC0154C1D9B}"/>
              </a:ext>
            </a:extLst>
          </p:cNvPr>
          <p:cNvSpPr>
            <a:spLocks noChangeShapeType="1"/>
          </p:cNvSpPr>
          <p:nvPr/>
        </p:nvSpPr>
        <p:spPr bwMode="auto">
          <a:xfrm>
            <a:off x="6400800" y="3657600"/>
            <a:ext cx="9906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47" name="Line 31">
            <a:extLst>
              <a:ext uri="{FF2B5EF4-FFF2-40B4-BE49-F238E27FC236}">
                <a16:creationId xmlns:a16="http://schemas.microsoft.com/office/drawing/2014/main" id="{C78D6F16-1FA3-64BF-7549-5476467CF9E3}"/>
              </a:ext>
            </a:extLst>
          </p:cNvPr>
          <p:cNvSpPr>
            <a:spLocks noChangeShapeType="1"/>
          </p:cNvSpPr>
          <p:nvPr/>
        </p:nvSpPr>
        <p:spPr bwMode="auto">
          <a:xfrm>
            <a:off x="3962400" y="3657600"/>
            <a:ext cx="3810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48" name="Line 32">
            <a:extLst>
              <a:ext uri="{FF2B5EF4-FFF2-40B4-BE49-F238E27FC236}">
                <a16:creationId xmlns:a16="http://schemas.microsoft.com/office/drawing/2014/main" id="{60B54D77-62B5-5EC3-6557-1082E2B76DD9}"/>
              </a:ext>
            </a:extLst>
          </p:cNvPr>
          <p:cNvSpPr>
            <a:spLocks noChangeShapeType="1"/>
          </p:cNvSpPr>
          <p:nvPr/>
        </p:nvSpPr>
        <p:spPr bwMode="auto">
          <a:xfrm>
            <a:off x="2895600" y="36576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49" name="Line 33">
            <a:extLst>
              <a:ext uri="{FF2B5EF4-FFF2-40B4-BE49-F238E27FC236}">
                <a16:creationId xmlns:a16="http://schemas.microsoft.com/office/drawing/2014/main" id="{E17F7DC3-2FE5-828B-F81A-2C4796A2E6A3}"/>
              </a:ext>
            </a:extLst>
          </p:cNvPr>
          <p:cNvSpPr>
            <a:spLocks noChangeShapeType="1"/>
          </p:cNvSpPr>
          <p:nvPr/>
        </p:nvSpPr>
        <p:spPr bwMode="auto">
          <a:xfrm>
            <a:off x="1600200" y="3657600"/>
            <a:ext cx="11430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50" name="Line 34">
            <a:extLst>
              <a:ext uri="{FF2B5EF4-FFF2-40B4-BE49-F238E27FC236}">
                <a16:creationId xmlns:a16="http://schemas.microsoft.com/office/drawing/2014/main" id="{FBEA2E4B-381B-4782-9319-1B01C34EF65D}"/>
              </a:ext>
            </a:extLst>
          </p:cNvPr>
          <p:cNvSpPr>
            <a:spLocks noChangeShapeType="1"/>
          </p:cNvSpPr>
          <p:nvPr/>
        </p:nvSpPr>
        <p:spPr bwMode="auto">
          <a:xfrm flipV="1">
            <a:off x="4572000" y="2286000"/>
            <a:ext cx="1981200" cy="13716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51" name="Line 35">
            <a:extLst>
              <a:ext uri="{FF2B5EF4-FFF2-40B4-BE49-F238E27FC236}">
                <a16:creationId xmlns:a16="http://schemas.microsoft.com/office/drawing/2014/main" id="{7C31B4C6-C527-D094-6F3B-180119D92E58}"/>
              </a:ext>
            </a:extLst>
          </p:cNvPr>
          <p:cNvSpPr>
            <a:spLocks noChangeShapeType="1"/>
          </p:cNvSpPr>
          <p:nvPr/>
        </p:nvSpPr>
        <p:spPr bwMode="auto">
          <a:xfrm flipV="1">
            <a:off x="6705600" y="1752600"/>
            <a:ext cx="68580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52" name="Line 36">
            <a:extLst>
              <a:ext uri="{FF2B5EF4-FFF2-40B4-BE49-F238E27FC236}">
                <a16:creationId xmlns:a16="http://schemas.microsoft.com/office/drawing/2014/main" id="{CAAF2295-068D-D549-557C-26936506B889}"/>
              </a:ext>
            </a:extLst>
          </p:cNvPr>
          <p:cNvSpPr>
            <a:spLocks noChangeShapeType="1"/>
          </p:cNvSpPr>
          <p:nvPr/>
        </p:nvSpPr>
        <p:spPr bwMode="auto">
          <a:xfrm flipH="1">
            <a:off x="3886200" y="3810000"/>
            <a:ext cx="457200" cy="3810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53" name="Line 37">
            <a:extLst>
              <a:ext uri="{FF2B5EF4-FFF2-40B4-BE49-F238E27FC236}">
                <a16:creationId xmlns:a16="http://schemas.microsoft.com/office/drawing/2014/main" id="{DAAB6E0E-B0F9-3AC9-C980-7D06492623B5}"/>
              </a:ext>
            </a:extLst>
          </p:cNvPr>
          <p:cNvSpPr>
            <a:spLocks noChangeShapeType="1"/>
          </p:cNvSpPr>
          <p:nvPr/>
        </p:nvSpPr>
        <p:spPr bwMode="auto">
          <a:xfrm flipH="1">
            <a:off x="2971800" y="4343400"/>
            <a:ext cx="762000" cy="5334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54" name="Line 38">
            <a:extLst>
              <a:ext uri="{FF2B5EF4-FFF2-40B4-BE49-F238E27FC236}">
                <a16:creationId xmlns:a16="http://schemas.microsoft.com/office/drawing/2014/main" id="{AFD7107A-7CA9-0DC7-C9F5-4C2FA78942B9}"/>
              </a:ext>
            </a:extLst>
          </p:cNvPr>
          <p:cNvSpPr>
            <a:spLocks noChangeShapeType="1"/>
          </p:cNvSpPr>
          <p:nvPr/>
        </p:nvSpPr>
        <p:spPr bwMode="auto">
          <a:xfrm flipV="1">
            <a:off x="1828800" y="4953000"/>
            <a:ext cx="990600" cy="6858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55" name="Line 39">
            <a:extLst>
              <a:ext uri="{FF2B5EF4-FFF2-40B4-BE49-F238E27FC236}">
                <a16:creationId xmlns:a16="http://schemas.microsoft.com/office/drawing/2014/main" id="{989F900A-121E-316A-3746-5EA106B6E985}"/>
              </a:ext>
            </a:extLst>
          </p:cNvPr>
          <p:cNvSpPr>
            <a:spLocks noChangeShapeType="1"/>
          </p:cNvSpPr>
          <p:nvPr/>
        </p:nvSpPr>
        <p:spPr bwMode="auto">
          <a:xfrm>
            <a:off x="3886200" y="3200400"/>
            <a:ext cx="457200" cy="3810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56" name="Line 40">
            <a:extLst>
              <a:ext uri="{FF2B5EF4-FFF2-40B4-BE49-F238E27FC236}">
                <a16:creationId xmlns:a16="http://schemas.microsoft.com/office/drawing/2014/main" id="{AA7920C5-8B8C-37BE-ADF7-43AD271E4221}"/>
              </a:ext>
            </a:extLst>
          </p:cNvPr>
          <p:cNvSpPr>
            <a:spLocks noChangeShapeType="1"/>
          </p:cNvSpPr>
          <p:nvPr/>
        </p:nvSpPr>
        <p:spPr bwMode="auto">
          <a:xfrm>
            <a:off x="3048000" y="2514600"/>
            <a:ext cx="685800" cy="5334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57" name="Line 41">
            <a:extLst>
              <a:ext uri="{FF2B5EF4-FFF2-40B4-BE49-F238E27FC236}">
                <a16:creationId xmlns:a16="http://schemas.microsoft.com/office/drawing/2014/main" id="{E50A214A-4FB6-094B-EC45-C9191B1BAFA5}"/>
              </a:ext>
            </a:extLst>
          </p:cNvPr>
          <p:cNvSpPr>
            <a:spLocks noChangeShapeType="1"/>
          </p:cNvSpPr>
          <p:nvPr/>
        </p:nvSpPr>
        <p:spPr bwMode="auto">
          <a:xfrm>
            <a:off x="1981200" y="1752600"/>
            <a:ext cx="914400" cy="6858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58" name="Line 42">
            <a:extLst>
              <a:ext uri="{FF2B5EF4-FFF2-40B4-BE49-F238E27FC236}">
                <a16:creationId xmlns:a16="http://schemas.microsoft.com/office/drawing/2014/main" id="{2D08093B-8D65-F1BA-21F2-AB74119A638D}"/>
              </a:ext>
            </a:extLst>
          </p:cNvPr>
          <p:cNvSpPr>
            <a:spLocks noChangeShapeType="1"/>
          </p:cNvSpPr>
          <p:nvPr/>
        </p:nvSpPr>
        <p:spPr bwMode="auto">
          <a:xfrm>
            <a:off x="4572000" y="3810000"/>
            <a:ext cx="685800" cy="6858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59" name="Line 43">
            <a:extLst>
              <a:ext uri="{FF2B5EF4-FFF2-40B4-BE49-F238E27FC236}">
                <a16:creationId xmlns:a16="http://schemas.microsoft.com/office/drawing/2014/main" id="{8DEEB62B-32D5-AE55-690C-3D3708DC5666}"/>
              </a:ext>
            </a:extLst>
          </p:cNvPr>
          <p:cNvSpPr>
            <a:spLocks noChangeShapeType="1"/>
          </p:cNvSpPr>
          <p:nvPr/>
        </p:nvSpPr>
        <p:spPr bwMode="auto">
          <a:xfrm>
            <a:off x="5410200" y="4648200"/>
            <a:ext cx="53340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60" name="Line 44">
            <a:extLst>
              <a:ext uri="{FF2B5EF4-FFF2-40B4-BE49-F238E27FC236}">
                <a16:creationId xmlns:a16="http://schemas.microsoft.com/office/drawing/2014/main" id="{A285AEFA-B2B4-96EC-649A-DDEA186A3F67}"/>
              </a:ext>
            </a:extLst>
          </p:cNvPr>
          <p:cNvSpPr>
            <a:spLocks noChangeShapeType="1"/>
          </p:cNvSpPr>
          <p:nvPr/>
        </p:nvSpPr>
        <p:spPr bwMode="auto">
          <a:xfrm>
            <a:off x="6096000" y="5257800"/>
            <a:ext cx="762000" cy="6096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61" name="Line 45">
            <a:extLst>
              <a:ext uri="{FF2B5EF4-FFF2-40B4-BE49-F238E27FC236}">
                <a16:creationId xmlns:a16="http://schemas.microsoft.com/office/drawing/2014/main" id="{1EB791AC-EBF4-2EBE-C132-2C77CA51C058}"/>
              </a:ext>
            </a:extLst>
          </p:cNvPr>
          <p:cNvSpPr>
            <a:spLocks noChangeShapeType="1"/>
          </p:cNvSpPr>
          <p:nvPr/>
        </p:nvSpPr>
        <p:spPr bwMode="auto">
          <a:xfrm>
            <a:off x="7010400" y="5943600"/>
            <a:ext cx="381000" cy="3048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62" name="Line 46">
            <a:extLst>
              <a:ext uri="{FF2B5EF4-FFF2-40B4-BE49-F238E27FC236}">
                <a16:creationId xmlns:a16="http://schemas.microsoft.com/office/drawing/2014/main" id="{17C5852F-E0FC-632A-31F8-F1F6077D69A2}"/>
              </a:ext>
            </a:extLst>
          </p:cNvPr>
          <p:cNvSpPr>
            <a:spLocks noChangeShapeType="1"/>
          </p:cNvSpPr>
          <p:nvPr/>
        </p:nvSpPr>
        <p:spPr bwMode="auto">
          <a:xfrm>
            <a:off x="4419600" y="586740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63" name="Line 47">
            <a:extLst>
              <a:ext uri="{FF2B5EF4-FFF2-40B4-BE49-F238E27FC236}">
                <a16:creationId xmlns:a16="http://schemas.microsoft.com/office/drawing/2014/main" id="{F3CDD448-42C7-9456-D67F-556E2C762DF4}"/>
              </a:ext>
            </a:extLst>
          </p:cNvPr>
          <p:cNvSpPr>
            <a:spLocks noChangeShapeType="1"/>
          </p:cNvSpPr>
          <p:nvPr/>
        </p:nvSpPr>
        <p:spPr bwMode="auto">
          <a:xfrm flipH="1">
            <a:off x="1219200" y="5791200"/>
            <a:ext cx="457200" cy="3048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64" name="Line 48">
            <a:extLst>
              <a:ext uri="{FF2B5EF4-FFF2-40B4-BE49-F238E27FC236}">
                <a16:creationId xmlns:a16="http://schemas.microsoft.com/office/drawing/2014/main" id="{3C33674C-D89E-70FF-4264-43CD6DFF542B}"/>
              </a:ext>
            </a:extLst>
          </p:cNvPr>
          <p:cNvSpPr>
            <a:spLocks noChangeShapeType="1"/>
          </p:cNvSpPr>
          <p:nvPr/>
        </p:nvSpPr>
        <p:spPr bwMode="auto">
          <a:xfrm flipH="1">
            <a:off x="914400" y="3657600"/>
            <a:ext cx="533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65" name="Line 49">
            <a:extLst>
              <a:ext uri="{FF2B5EF4-FFF2-40B4-BE49-F238E27FC236}">
                <a16:creationId xmlns:a16="http://schemas.microsoft.com/office/drawing/2014/main" id="{09E0A2EA-DBA8-509F-1927-2E42758041A9}"/>
              </a:ext>
            </a:extLst>
          </p:cNvPr>
          <p:cNvSpPr>
            <a:spLocks noChangeShapeType="1"/>
          </p:cNvSpPr>
          <p:nvPr/>
        </p:nvSpPr>
        <p:spPr bwMode="auto">
          <a:xfrm>
            <a:off x="7543800" y="3657600"/>
            <a:ext cx="533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66" name="Rectangle 50">
            <a:extLst>
              <a:ext uri="{FF2B5EF4-FFF2-40B4-BE49-F238E27FC236}">
                <a16:creationId xmlns:a16="http://schemas.microsoft.com/office/drawing/2014/main" id="{49B494F8-0BA2-2643-EBBF-D203A1367F21}"/>
              </a:ext>
            </a:extLst>
          </p:cNvPr>
          <p:cNvSpPr>
            <a:spLocks noChangeArrowheads="1"/>
          </p:cNvSpPr>
          <p:nvPr/>
        </p:nvSpPr>
        <p:spPr bwMode="auto">
          <a:xfrm>
            <a:off x="974725" y="1423988"/>
            <a:ext cx="17780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1800">
                <a:latin typeface="Times New Roman" panose="02020603050405020304" pitchFamily="18" charset="0"/>
              </a:rPr>
              <a:t>Shipping Method</a:t>
            </a:r>
          </a:p>
        </p:txBody>
      </p:sp>
      <p:sp>
        <p:nvSpPr>
          <p:cNvPr id="34867" name="Rectangle 51">
            <a:extLst>
              <a:ext uri="{FF2B5EF4-FFF2-40B4-BE49-F238E27FC236}">
                <a16:creationId xmlns:a16="http://schemas.microsoft.com/office/drawing/2014/main" id="{F55754CF-3D2B-1E55-FD63-35E3BEAC562A}"/>
              </a:ext>
            </a:extLst>
          </p:cNvPr>
          <p:cNvSpPr>
            <a:spLocks noChangeArrowheads="1"/>
          </p:cNvSpPr>
          <p:nvPr/>
        </p:nvSpPr>
        <p:spPr bwMode="auto">
          <a:xfrm>
            <a:off x="1203325" y="2262188"/>
            <a:ext cx="16319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1800">
                <a:latin typeface="Times New Roman" panose="02020603050405020304" pitchFamily="18" charset="0"/>
              </a:rPr>
              <a:t>AIR-EXPRESS</a:t>
            </a:r>
          </a:p>
        </p:txBody>
      </p:sp>
      <p:sp>
        <p:nvSpPr>
          <p:cNvPr id="34868" name="Rectangle 52">
            <a:extLst>
              <a:ext uri="{FF2B5EF4-FFF2-40B4-BE49-F238E27FC236}">
                <a16:creationId xmlns:a16="http://schemas.microsoft.com/office/drawing/2014/main" id="{2CA4D324-B3FF-7C5D-5FF4-1F49949CD572}"/>
              </a:ext>
            </a:extLst>
          </p:cNvPr>
          <p:cNvSpPr>
            <a:spLocks noChangeArrowheads="1"/>
          </p:cNvSpPr>
          <p:nvPr/>
        </p:nvSpPr>
        <p:spPr bwMode="auto">
          <a:xfrm>
            <a:off x="2727325" y="2947988"/>
            <a:ext cx="9588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1800">
                <a:latin typeface="Times New Roman" panose="02020603050405020304" pitchFamily="18" charset="0"/>
              </a:rPr>
              <a:t>TRUCK</a:t>
            </a:r>
          </a:p>
        </p:txBody>
      </p:sp>
      <p:sp>
        <p:nvSpPr>
          <p:cNvPr id="34869" name="Rectangle 53">
            <a:extLst>
              <a:ext uri="{FF2B5EF4-FFF2-40B4-BE49-F238E27FC236}">
                <a16:creationId xmlns:a16="http://schemas.microsoft.com/office/drawing/2014/main" id="{26021F22-B0B0-D7ED-FDC4-337DF8E3A581}"/>
              </a:ext>
            </a:extLst>
          </p:cNvPr>
          <p:cNvSpPr>
            <a:spLocks noChangeArrowheads="1"/>
          </p:cNvSpPr>
          <p:nvPr/>
        </p:nvSpPr>
        <p:spPr bwMode="auto">
          <a:xfrm>
            <a:off x="4479925" y="2795588"/>
            <a:ext cx="9588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1800">
                <a:latin typeface="Times New Roman" panose="02020603050405020304" pitchFamily="18" charset="0"/>
              </a:rPr>
              <a:t>ORDER</a:t>
            </a:r>
          </a:p>
        </p:txBody>
      </p:sp>
      <p:sp>
        <p:nvSpPr>
          <p:cNvPr id="34870" name="Line 54">
            <a:extLst>
              <a:ext uri="{FF2B5EF4-FFF2-40B4-BE49-F238E27FC236}">
                <a16:creationId xmlns:a16="http://schemas.microsoft.com/office/drawing/2014/main" id="{B0A811CC-0865-CCFB-2861-DD5BEFCF9694}"/>
              </a:ext>
            </a:extLst>
          </p:cNvPr>
          <p:cNvSpPr>
            <a:spLocks noChangeShapeType="1"/>
          </p:cNvSpPr>
          <p:nvPr/>
        </p:nvSpPr>
        <p:spPr bwMode="auto">
          <a:xfrm>
            <a:off x="4419600" y="1600200"/>
            <a:ext cx="0" cy="5334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71" name="Rectangle 55">
            <a:extLst>
              <a:ext uri="{FF2B5EF4-FFF2-40B4-BE49-F238E27FC236}">
                <a16:creationId xmlns:a16="http://schemas.microsoft.com/office/drawing/2014/main" id="{CC4D4B2C-7A9A-C9E1-2698-1872A23F7BDB}"/>
              </a:ext>
            </a:extLst>
          </p:cNvPr>
          <p:cNvSpPr>
            <a:spLocks noChangeArrowheads="1"/>
          </p:cNvSpPr>
          <p:nvPr/>
        </p:nvSpPr>
        <p:spPr bwMode="auto">
          <a:xfrm>
            <a:off x="3413125" y="1271588"/>
            <a:ext cx="17526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1800">
                <a:latin typeface="Times New Roman" panose="02020603050405020304" pitchFamily="18" charset="0"/>
              </a:rPr>
              <a:t>Customer Orders</a:t>
            </a:r>
          </a:p>
        </p:txBody>
      </p:sp>
      <p:sp>
        <p:nvSpPr>
          <p:cNvPr id="34872" name="Rectangle 56">
            <a:extLst>
              <a:ext uri="{FF2B5EF4-FFF2-40B4-BE49-F238E27FC236}">
                <a16:creationId xmlns:a16="http://schemas.microsoft.com/office/drawing/2014/main" id="{794A0277-E087-C26B-B9B2-685A411EE361}"/>
              </a:ext>
            </a:extLst>
          </p:cNvPr>
          <p:cNvSpPr>
            <a:spLocks noChangeArrowheads="1"/>
          </p:cNvSpPr>
          <p:nvPr/>
        </p:nvSpPr>
        <p:spPr bwMode="auto">
          <a:xfrm>
            <a:off x="4479925" y="2033588"/>
            <a:ext cx="15430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1800">
                <a:latin typeface="Times New Roman" panose="02020603050405020304" pitchFamily="18" charset="0"/>
              </a:rPr>
              <a:t>CONTRACTS</a:t>
            </a:r>
          </a:p>
        </p:txBody>
      </p:sp>
      <p:sp>
        <p:nvSpPr>
          <p:cNvPr id="34873" name="Rectangle 57">
            <a:extLst>
              <a:ext uri="{FF2B5EF4-FFF2-40B4-BE49-F238E27FC236}">
                <a16:creationId xmlns:a16="http://schemas.microsoft.com/office/drawing/2014/main" id="{1CF76C48-5C52-A26B-FCA0-8AFDA217904F}"/>
              </a:ext>
            </a:extLst>
          </p:cNvPr>
          <p:cNvSpPr>
            <a:spLocks noChangeArrowheads="1"/>
          </p:cNvSpPr>
          <p:nvPr/>
        </p:nvSpPr>
        <p:spPr bwMode="auto">
          <a:xfrm>
            <a:off x="7375525" y="1652588"/>
            <a:ext cx="1073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1800">
                <a:latin typeface="Times New Roman" panose="02020603050405020304" pitchFamily="18" charset="0"/>
              </a:rPr>
              <a:t>Customer</a:t>
            </a:r>
          </a:p>
        </p:txBody>
      </p:sp>
      <p:sp>
        <p:nvSpPr>
          <p:cNvPr id="34874" name="Rectangle 58">
            <a:extLst>
              <a:ext uri="{FF2B5EF4-FFF2-40B4-BE49-F238E27FC236}">
                <a16:creationId xmlns:a16="http://schemas.microsoft.com/office/drawing/2014/main" id="{842FA713-11D6-8529-EADC-0F80B5642FF3}"/>
              </a:ext>
            </a:extLst>
          </p:cNvPr>
          <p:cNvSpPr>
            <a:spLocks noChangeArrowheads="1"/>
          </p:cNvSpPr>
          <p:nvPr/>
        </p:nvSpPr>
        <p:spPr bwMode="auto">
          <a:xfrm>
            <a:off x="8061325" y="3481388"/>
            <a:ext cx="8953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1800">
                <a:latin typeface="Times New Roman" panose="02020603050405020304" pitchFamily="18" charset="0"/>
              </a:rPr>
              <a:t>Product</a:t>
            </a:r>
          </a:p>
        </p:txBody>
      </p:sp>
      <p:sp>
        <p:nvSpPr>
          <p:cNvPr id="34875" name="Rectangle 59">
            <a:extLst>
              <a:ext uri="{FF2B5EF4-FFF2-40B4-BE49-F238E27FC236}">
                <a16:creationId xmlns:a16="http://schemas.microsoft.com/office/drawing/2014/main" id="{92EF34B5-EC76-A15D-A16E-302004CD1645}"/>
              </a:ext>
            </a:extLst>
          </p:cNvPr>
          <p:cNvSpPr>
            <a:spLocks noChangeArrowheads="1"/>
          </p:cNvSpPr>
          <p:nvPr/>
        </p:nvSpPr>
        <p:spPr bwMode="auto">
          <a:xfrm>
            <a:off x="6689725" y="3862388"/>
            <a:ext cx="20828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1800">
                <a:latin typeface="Times New Roman" panose="02020603050405020304" pitchFamily="18" charset="0"/>
              </a:rPr>
              <a:t>PRODUCT GROUP</a:t>
            </a:r>
          </a:p>
        </p:txBody>
      </p:sp>
      <p:sp>
        <p:nvSpPr>
          <p:cNvPr id="34876" name="Rectangle 60">
            <a:extLst>
              <a:ext uri="{FF2B5EF4-FFF2-40B4-BE49-F238E27FC236}">
                <a16:creationId xmlns:a16="http://schemas.microsoft.com/office/drawing/2014/main" id="{9748D32A-A4C4-C5DB-2E68-ECBEFC1B5746}"/>
              </a:ext>
            </a:extLst>
          </p:cNvPr>
          <p:cNvSpPr>
            <a:spLocks noChangeArrowheads="1"/>
          </p:cNvSpPr>
          <p:nvPr/>
        </p:nvSpPr>
        <p:spPr bwMode="auto">
          <a:xfrm>
            <a:off x="5546725" y="3252788"/>
            <a:ext cx="18288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1800">
                <a:latin typeface="Times New Roman" panose="02020603050405020304" pitchFamily="18" charset="0"/>
              </a:rPr>
              <a:t>PRODUCT LINE</a:t>
            </a:r>
          </a:p>
        </p:txBody>
      </p:sp>
      <p:sp>
        <p:nvSpPr>
          <p:cNvPr id="34877" name="Rectangle 61">
            <a:extLst>
              <a:ext uri="{FF2B5EF4-FFF2-40B4-BE49-F238E27FC236}">
                <a16:creationId xmlns:a16="http://schemas.microsoft.com/office/drawing/2014/main" id="{F056D388-DFA3-2663-3842-E338EFF618E2}"/>
              </a:ext>
            </a:extLst>
          </p:cNvPr>
          <p:cNvSpPr>
            <a:spLocks noChangeArrowheads="1"/>
          </p:cNvSpPr>
          <p:nvPr/>
        </p:nvSpPr>
        <p:spPr bwMode="auto">
          <a:xfrm>
            <a:off x="4784725" y="3786188"/>
            <a:ext cx="18669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1800">
                <a:latin typeface="Times New Roman" panose="02020603050405020304" pitchFamily="18" charset="0"/>
              </a:rPr>
              <a:t>PRODUCT ITEM</a:t>
            </a:r>
          </a:p>
        </p:txBody>
      </p:sp>
      <p:sp>
        <p:nvSpPr>
          <p:cNvPr id="34878" name="Rectangle 62">
            <a:extLst>
              <a:ext uri="{FF2B5EF4-FFF2-40B4-BE49-F238E27FC236}">
                <a16:creationId xmlns:a16="http://schemas.microsoft.com/office/drawing/2014/main" id="{F03D2A22-AC03-CA5D-E614-57EB8056A3D4}"/>
              </a:ext>
            </a:extLst>
          </p:cNvPr>
          <p:cNvSpPr>
            <a:spLocks noChangeArrowheads="1"/>
          </p:cNvSpPr>
          <p:nvPr/>
        </p:nvSpPr>
        <p:spPr bwMode="auto">
          <a:xfrm>
            <a:off x="5394325" y="4395788"/>
            <a:ext cx="18161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1800">
                <a:latin typeface="Times New Roman" panose="02020603050405020304" pitchFamily="18" charset="0"/>
              </a:rPr>
              <a:t>SALES PERSON</a:t>
            </a:r>
          </a:p>
        </p:txBody>
      </p:sp>
      <p:sp>
        <p:nvSpPr>
          <p:cNvPr id="34879" name="Rectangle 63">
            <a:extLst>
              <a:ext uri="{FF2B5EF4-FFF2-40B4-BE49-F238E27FC236}">
                <a16:creationId xmlns:a16="http://schemas.microsoft.com/office/drawing/2014/main" id="{EC7815BA-B491-AA28-7692-DC63E82D3CA1}"/>
              </a:ext>
            </a:extLst>
          </p:cNvPr>
          <p:cNvSpPr>
            <a:spLocks noChangeArrowheads="1"/>
          </p:cNvSpPr>
          <p:nvPr/>
        </p:nvSpPr>
        <p:spPr bwMode="auto">
          <a:xfrm>
            <a:off x="6080125" y="5005388"/>
            <a:ext cx="12128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1800">
                <a:latin typeface="Times New Roman" panose="02020603050405020304" pitchFamily="18" charset="0"/>
              </a:rPr>
              <a:t>DISTRICT</a:t>
            </a:r>
          </a:p>
        </p:txBody>
      </p:sp>
      <p:sp>
        <p:nvSpPr>
          <p:cNvPr id="34880" name="Rectangle 64">
            <a:extLst>
              <a:ext uri="{FF2B5EF4-FFF2-40B4-BE49-F238E27FC236}">
                <a16:creationId xmlns:a16="http://schemas.microsoft.com/office/drawing/2014/main" id="{660B922E-9A78-608E-BF8E-BCF0D293ECFB}"/>
              </a:ext>
            </a:extLst>
          </p:cNvPr>
          <p:cNvSpPr>
            <a:spLocks noChangeArrowheads="1"/>
          </p:cNvSpPr>
          <p:nvPr/>
        </p:nvSpPr>
        <p:spPr bwMode="auto">
          <a:xfrm>
            <a:off x="7070725" y="5691188"/>
            <a:ext cx="1200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1800">
                <a:latin typeface="Times New Roman" panose="02020603050405020304" pitchFamily="18" charset="0"/>
              </a:rPr>
              <a:t>DIVISION</a:t>
            </a:r>
          </a:p>
        </p:txBody>
      </p:sp>
      <p:sp>
        <p:nvSpPr>
          <p:cNvPr id="34881" name="Rectangle 65">
            <a:extLst>
              <a:ext uri="{FF2B5EF4-FFF2-40B4-BE49-F238E27FC236}">
                <a16:creationId xmlns:a16="http://schemas.microsoft.com/office/drawing/2014/main" id="{CABA87D7-E845-80D9-6AA1-3EAC35DC24EF}"/>
              </a:ext>
            </a:extLst>
          </p:cNvPr>
          <p:cNvSpPr>
            <a:spLocks noChangeArrowheads="1"/>
          </p:cNvSpPr>
          <p:nvPr/>
        </p:nvSpPr>
        <p:spPr bwMode="auto">
          <a:xfrm>
            <a:off x="7299325" y="6224588"/>
            <a:ext cx="13779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1800">
                <a:latin typeface="Times New Roman" panose="02020603050405020304" pitchFamily="18" charset="0"/>
              </a:rPr>
              <a:t>Organization</a:t>
            </a:r>
          </a:p>
        </p:txBody>
      </p:sp>
      <p:sp>
        <p:nvSpPr>
          <p:cNvPr id="34882" name="Rectangle 66">
            <a:extLst>
              <a:ext uri="{FF2B5EF4-FFF2-40B4-BE49-F238E27FC236}">
                <a16:creationId xmlns:a16="http://schemas.microsoft.com/office/drawing/2014/main" id="{D1B88937-59AA-A074-F0CC-A85360DD4BA0}"/>
              </a:ext>
            </a:extLst>
          </p:cNvPr>
          <p:cNvSpPr>
            <a:spLocks noChangeArrowheads="1"/>
          </p:cNvSpPr>
          <p:nvPr/>
        </p:nvSpPr>
        <p:spPr bwMode="auto">
          <a:xfrm>
            <a:off x="3794125" y="6224588"/>
            <a:ext cx="11493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1800">
                <a:latin typeface="Times New Roman" panose="02020603050405020304" pitchFamily="18" charset="0"/>
              </a:rPr>
              <a:t>Promotion</a:t>
            </a:r>
          </a:p>
        </p:txBody>
      </p:sp>
      <p:sp>
        <p:nvSpPr>
          <p:cNvPr id="34883" name="Rectangle 67">
            <a:extLst>
              <a:ext uri="{FF2B5EF4-FFF2-40B4-BE49-F238E27FC236}">
                <a16:creationId xmlns:a16="http://schemas.microsoft.com/office/drawing/2014/main" id="{A7FAEAC6-2B24-4C91-3439-7A0B282E83EC}"/>
              </a:ext>
            </a:extLst>
          </p:cNvPr>
          <p:cNvSpPr>
            <a:spLocks noChangeArrowheads="1"/>
          </p:cNvSpPr>
          <p:nvPr/>
        </p:nvSpPr>
        <p:spPr bwMode="auto">
          <a:xfrm>
            <a:off x="2574925" y="4167188"/>
            <a:ext cx="717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1800">
                <a:latin typeface="Times New Roman" panose="02020603050405020304" pitchFamily="18" charset="0"/>
              </a:rPr>
              <a:t>CITY</a:t>
            </a:r>
          </a:p>
        </p:txBody>
      </p:sp>
      <p:sp>
        <p:nvSpPr>
          <p:cNvPr id="34884" name="Rectangle 68">
            <a:extLst>
              <a:ext uri="{FF2B5EF4-FFF2-40B4-BE49-F238E27FC236}">
                <a16:creationId xmlns:a16="http://schemas.microsoft.com/office/drawing/2014/main" id="{784BF29F-2EFB-B432-DB8E-5D00851DB7B1}"/>
              </a:ext>
            </a:extLst>
          </p:cNvPr>
          <p:cNvSpPr>
            <a:spLocks noChangeArrowheads="1"/>
          </p:cNvSpPr>
          <p:nvPr/>
        </p:nvSpPr>
        <p:spPr bwMode="auto">
          <a:xfrm>
            <a:off x="1812925" y="4700588"/>
            <a:ext cx="12890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1800">
                <a:latin typeface="Times New Roman" panose="02020603050405020304" pitchFamily="18" charset="0"/>
              </a:rPr>
              <a:t>COUNTRY</a:t>
            </a:r>
          </a:p>
        </p:txBody>
      </p:sp>
      <p:sp>
        <p:nvSpPr>
          <p:cNvPr id="34885" name="Rectangle 69">
            <a:extLst>
              <a:ext uri="{FF2B5EF4-FFF2-40B4-BE49-F238E27FC236}">
                <a16:creationId xmlns:a16="http://schemas.microsoft.com/office/drawing/2014/main" id="{F7D16D1D-C3EC-0FB8-CB7F-DF5655864903}"/>
              </a:ext>
            </a:extLst>
          </p:cNvPr>
          <p:cNvSpPr>
            <a:spLocks noChangeArrowheads="1"/>
          </p:cNvSpPr>
          <p:nvPr/>
        </p:nvSpPr>
        <p:spPr bwMode="auto">
          <a:xfrm>
            <a:off x="593725" y="5462588"/>
            <a:ext cx="10477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1800">
                <a:latin typeface="Times New Roman" panose="02020603050405020304" pitchFamily="18" charset="0"/>
              </a:rPr>
              <a:t>REGION</a:t>
            </a:r>
          </a:p>
        </p:txBody>
      </p:sp>
      <p:sp>
        <p:nvSpPr>
          <p:cNvPr id="34886" name="Rectangle 70">
            <a:extLst>
              <a:ext uri="{FF2B5EF4-FFF2-40B4-BE49-F238E27FC236}">
                <a16:creationId xmlns:a16="http://schemas.microsoft.com/office/drawing/2014/main" id="{96F9B863-D18F-175F-0994-1D578B98C7A6}"/>
              </a:ext>
            </a:extLst>
          </p:cNvPr>
          <p:cNvSpPr>
            <a:spLocks noChangeArrowheads="1"/>
          </p:cNvSpPr>
          <p:nvPr/>
        </p:nvSpPr>
        <p:spPr bwMode="auto">
          <a:xfrm>
            <a:off x="288925" y="6072188"/>
            <a:ext cx="9969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1800">
                <a:latin typeface="Times New Roman" panose="02020603050405020304" pitchFamily="18" charset="0"/>
              </a:rPr>
              <a:t>Location</a:t>
            </a:r>
          </a:p>
        </p:txBody>
      </p:sp>
      <p:sp>
        <p:nvSpPr>
          <p:cNvPr id="34887" name="Rectangle 71">
            <a:extLst>
              <a:ext uri="{FF2B5EF4-FFF2-40B4-BE49-F238E27FC236}">
                <a16:creationId xmlns:a16="http://schemas.microsoft.com/office/drawing/2014/main" id="{418B6D68-8E59-9F2D-4C52-3BBC2F41D149}"/>
              </a:ext>
            </a:extLst>
          </p:cNvPr>
          <p:cNvSpPr>
            <a:spLocks noChangeArrowheads="1"/>
          </p:cNvSpPr>
          <p:nvPr/>
        </p:nvSpPr>
        <p:spPr bwMode="auto">
          <a:xfrm>
            <a:off x="3260725" y="3709988"/>
            <a:ext cx="8953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1800">
                <a:latin typeface="Times New Roman" panose="02020603050405020304" pitchFamily="18" charset="0"/>
              </a:rPr>
              <a:t>DAILY</a:t>
            </a:r>
          </a:p>
        </p:txBody>
      </p:sp>
      <p:sp>
        <p:nvSpPr>
          <p:cNvPr id="34888" name="Rectangle 72">
            <a:extLst>
              <a:ext uri="{FF2B5EF4-FFF2-40B4-BE49-F238E27FC236}">
                <a16:creationId xmlns:a16="http://schemas.microsoft.com/office/drawing/2014/main" id="{292E146A-D8DF-B61B-D5BE-A42CFA28B75D}"/>
              </a:ext>
            </a:extLst>
          </p:cNvPr>
          <p:cNvSpPr>
            <a:spLocks noChangeArrowheads="1"/>
          </p:cNvSpPr>
          <p:nvPr/>
        </p:nvSpPr>
        <p:spPr bwMode="auto">
          <a:xfrm>
            <a:off x="2193925" y="3709988"/>
            <a:ext cx="946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1800">
                <a:latin typeface="Times New Roman" panose="02020603050405020304" pitchFamily="18" charset="0"/>
              </a:rPr>
              <a:t>QTRLY</a:t>
            </a:r>
          </a:p>
        </p:txBody>
      </p:sp>
      <p:sp>
        <p:nvSpPr>
          <p:cNvPr id="34889" name="Rectangle 73">
            <a:extLst>
              <a:ext uri="{FF2B5EF4-FFF2-40B4-BE49-F238E27FC236}">
                <a16:creationId xmlns:a16="http://schemas.microsoft.com/office/drawing/2014/main" id="{FB8061F5-4C89-719B-66BA-C483E7237F2C}"/>
              </a:ext>
            </a:extLst>
          </p:cNvPr>
          <p:cNvSpPr>
            <a:spLocks noChangeArrowheads="1"/>
          </p:cNvSpPr>
          <p:nvPr/>
        </p:nvSpPr>
        <p:spPr bwMode="auto">
          <a:xfrm>
            <a:off x="898525" y="3709988"/>
            <a:ext cx="1314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1800">
                <a:latin typeface="Times New Roman" panose="02020603050405020304" pitchFamily="18" charset="0"/>
              </a:rPr>
              <a:t>ANNUALY</a:t>
            </a:r>
          </a:p>
        </p:txBody>
      </p:sp>
      <p:sp>
        <p:nvSpPr>
          <p:cNvPr id="34890" name="Rectangle 74">
            <a:extLst>
              <a:ext uri="{FF2B5EF4-FFF2-40B4-BE49-F238E27FC236}">
                <a16:creationId xmlns:a16="http://schemas.microsoft.com/office/drawing/2014/main" id="{6FC867F4-2AE5-18C6-F62E-5F973680775F}"/>
              </a:ext>
            </a:extLst>
          </p:cNvPr>
          <p:cNvSpPr>
            <a:spLocks noChangeArrowheads="1"/>
          </p:cNvSpPr>
          <p:nvPr/>
        </p:nvSpPr>
        <p:spPr bwMode="auto">
          <a:xfrm>
            <a:off x="288925" y="3481388"/>
            <a:ext cx="6667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1800">
                <a:latin typeface="Times New Roman" panose="02020603050405020304" pitchFamily="18" charset="0"/>
              </a:rPr>
              <a:t>Time</a:t>
            </a:r>
          </a:p>
        </p:txBody>
      </p:sp>
      <p:sp>
        <p:nvSpPr>
          <p:cNvPr id="34891" name="Line 75">
            <a:extLst>
              <a:ext uri="{FF2B5EF4-FFF2-40B4-BE49-F238E27FC236}">
                <a16:creationId xmlns:a16="http://schemas.microsoft.com/office/drawing/2014/main" id="{50D2B178-4CE8-B75C-D683-151D2C794F11}"/>
              </a:ext>
            </a:extLst>
          </p:cNvPr>
          <p:cNvSpPr>
            <a:spLocks noChangeShapeType="1"/>
          </p:cNvSpPr>
          <p:nvPr/>
        </p:nvSpPr>
        <p:spPr bwMode="auto">
          <a:xfrm>
            <a:off x="2819400" y="3657600"/>
            <a:ext cx="76200" cy="1295400"/>
          </a:xfrm>
          <a:prstGeom prst="line">
            <a:avLst/>
          </a:prstGeom>
          <a:noFill/>
          <a:ln w="38100">
            <a:solidFill>
              <a:srgbClr val="00CC66"/>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92" name="Line 76">
            <a:extLst>
              <a:ext uri="{FF2B5EF4-FFF2-40B4-BE49-F238E27FC236}">
                <a16:creationId xmlns:a16="http://schemas.microsoft.com/office/drawing/2014/main" id="{1309FFF4-8A70-C5E2-62BB-1241B2F78B37}"/>
              </a:ext>
            </a:extLst>
          </p:cNvPr>
          <p:cNvSpPr>
            <a:spLocks noChangeShapeType="1"/>
          </p:cNvSpPr>
          <p:nvPr/>
        </p:nvSpPr>
        <p:spPr bwMode="auto">
          <a:xfrm>
            <a:off x="2895600" y="4953000"/>
            <a:ext cx="3124200" cy="228600"/>
          </a:xfrm>
          <a:prstGeom prst="line">
            <a:avLst/>
          </a:prstGeom>
          <a:noFill/>
          <a:ln w="38100">
            <a:solidFill>
              <a:srgbClr val="00CC66"/>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93" name="Line 77">
            <a:extLst>
              <a:ext uri="{FF2B5EF4-FFF2-40B4-BE49-F238E27FC236}">
                <a16:creationId xmlns:a16="http://schemas.microsoft.com/office/drawing/2014/main" id="{60A12CC0-6864-606A-68DF-0C2EA495829A}"/>
              </a:ext>
            </a:extLst>
          </p:cNvPr>
          <p:cNvSpPr>
            <a:spLocks noChangeShapeType="1"/>
          </p:cNvSpPr>
          <p:nvPr/>
        </p:nvSpPr>
        <p:spPr bwMode="auto">
          <a:xfrm flipV="1">
            <a:off x="6019800" y="3657600"/>
            <a:ext cx="1447800" cy="1524000"/>
          </a:xfrm>
          <a:prstGeom prst="line">
            <a:avLst/>
          </a:prstGeom>
          <a:noFill/>
          <a:ln w="38100">
            <a:solidFill>
              <a:srgbClr val="00CC66"/>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94" name="Line 78">
            <a:extLst>
              <a:ext uri="{FF2B5EF4-FFF2-40B4-BE49-F238E27FC236}">
                <a16:creationId xmlns:a16="http://schemas.microsoft.com/office/drawing/2014/main" id="{5FD8A28F-DC12-C103-2F99-33FE4D9EF175}"/>
              </a:ext>
            </a:extLst>
          </p:cNvPr>
          <p:cNvSpPr>
            <a:spLocks noChangeShapeType="1"/>
          </p:cNvSpPr>
          <p:nvPr/>
        </p:nvSpPr>
        <p:spPr bwMode="auto">
          <a:xfrm>
            <a:off x="4419600" y="2209800"/>
            <a:ext cx="3048000" cy="1447800"/>
          </a:xfrm>
          <a:prstGeom prst="line">
            <a:avLst/>
          </a:prstGeom>
          <a:noFill/>
          <a:ln w="38100">
            <a:solidFill>
              <a:srgbClr val="00CC66"/>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95" name="Line 79">
            <a:extLst>
              <a:ext uri="{FF2B5EF4-FFF2-40B4-BE49-F238E27FC236}">
                <a16:creationId xmlns:a16="http://schemas.microsoft.com/office/drawing/2014/main" id="{056FF4D4-4967-3233-FE73-F8E56349F47E}"/>
              </a:ext>
            </a:extLst>
          </p:cNvPr>
          <p:cNvSpPr>
            <a:spLocks noChangeShapeType="1"/>
          </p:cNvSpPr>
          <p:nvPr/>
        </p:nvSpPr>
        <p:spPr bwMode="auto">
          <a:xfrm flipV="1">
            <a:off x="2819400" y="2209800"/>
            <a:ext cx="1600200" cy="1447800"/>
          </a:xfrm>
          <a:prstGeom prst="line">
            <a:avLst/>
          </a:prstGeom>
          <a:noFill/>
          <a:ln w="38100">
            <a:solidFill>
              <a:srgbClr val="00CC66"/>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96" name="Text Box 80">
            <a:extLst>
              <a:ext uri="{FF2B5EF4-FFF2-40B4-BE49-F238E27FC236}">
                <a16:creationId xmlns:a16="http://schemas.microsoft.com/office/drawing/2014/main" id="{6D69AABE-48FA-D168-2558-5C1D4BBFBC92}"/>
              </a:ext>
            </a:extLst>
          </p:cNvPr>
          <p:cNvSpPr txBox="1">
            <a:spLocks noChangeArrowheads="1"/>
          </p:cNvSpPr>
          <p:nvPr/>
        </p:nvSpPr>
        <p:spPr bwMode="auto">
          <a:xfrm>
            <a:off x="1600200" y="5943600"/>
            <a:ext cx="21336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spcBef>
                <a:spcPct val="50000"/>
              </a:spcBef>
            </a:pPr>
            <a:r>
              <a:rPr lang="en-US" altLang="en-US" sz="2000"/>
              <a:t>Each circle is called a </a:t>
            </a:r>
            <a:r>
              <a:rPr lang="en-US" altLang="en-US" sz="2000" u="sng">
                <a:solidFill>
                  <a:schemeClr val="folHlink"/>
                </a:solidFill>
              </a:rPr>
              <a:t>footprint</a:t>
            </a:r>
          </a:p>
        </p:txBody>
      </p:sp>
    </p:spTree>
  </p:cSld>
  <p:clrMapOvr>
    <a:masterClrMapping/>
  </p:clrMapOvr>
  <p:transition>
    <p:wipe dir="d"/>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Slide Number Placeholder 5">
            <a:extLst>
              <a:ext uri="{FF2B5EF4-FFF2-40B4-BE49-F238E27FC236}">
                <a16:creationId xmlns:a16="http://schemas.microsoft.com/office/drawing/2014/main" id="{ACC04ED0-1B02-DE1D-BFFA-781ECF703586}"/>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fld id="{6CBF47F7-958C-6B49-AD4A-A4F99345420F}" type="slidenum">
              <a:rPr lang="en-US" altLang="en-US" sz="1200"/>
              <a:pPr/>
              <a:t>31</a:t>
            </a:fld>
            <a:endParaRPr lang="en-US" altLang="en-US" sz="1200"/>
          </a:p>
        </p:txBody>
      </p:sp>
      <p:sp>
        <p:nvSpPr>
          <p:cNvPr id="35842" name="Rectangle 2">
            <a:extLst>
              <a:ext uri="{FF2B5EF4-FFF2-40B4-BE49-F238E27FC236}">
                <a16:creationId xmlns:a16="http://schemas.microsoft.com/office/drawing/2014/main" id="{B71544EB-289E-5EA8-6B78-A3A332BABAA0}"/>
              </a:ext>
            </a:extLst>
          </p:cNvPr>
          <p:cNvSpPr>
            <a:spLocks noGrp="1" noChangeArrowheads="1"/>
          </p:cNvSpPr>
          <p:nvPr>
            <p:ph type="title"/>
          </p:nvPr>
        </p:nvSpPr>
        <p:spPr>
          <a:xfrm>
            <a:off x="1219200" y="304800"/>
            <a:ext cx="7467600" cy="914400"/>
          </a:xfrm>
          <a:noFill/>
        </p:spPr>
        <p:txBody>
          <a:bodyPr lIns="92075" tIns="46038" rIns="92075" bIns="46038" anchor="ctr"/>
          <a:lstStyle/>
          <a:p>
            <a:pPr eaLnBrk="1" hangingPunct="1"/>
            <a:r>
              <a:rPr lang="en-US" altLang="en-US"/>
              <a:t>Data Warehousing and OLAP</a:t>
            </a:r>
          </a:p>
        </p:txBody>
      </p:sp>
      <p:sp>
        <p:nvSpPr>
          <p:cNvPr id="35843" name="Rectangle 3">
            <a:extLst>
              <a:ext uri="{FF2B5EF4-FFF2-40B4-BE49-F238E27FC236}">
                <a16:creationId xmlns:a16="http://schemas.microsoft.com/office/drawing/2014/main" id="{42DB3FA0-4631-9735-8BA4-3F14BE892F23}"/>
              </a:ext>
            </a:extLst>
          </p:cNvPr>
          <p:cNvSpPr>
            <a:spLocks noGrp="1" noChangeArrowheads="1"/>
          </p:cNvSpPr>
          <p:nvPr>
            <p:ph type="body" idx="1"/>
          </p:nvPr>
        </p:nvSpPr>
        <p:spPr>
          <a:xfrm>
            <a:off x="762000" y="1981200"/>
            <a:ext cx="8077200" cy="4495800"/>
          </a:xfrm>
          <a:noFill/>
        </p:spPr>
        <p:txBody>
          <a:bodyPr lIns="92075" tIns="46038" rIns="92075" bIns="46038"/>
          <a:lstStyle/>
          <a:p>
            <a:pPr eaLnBrk="1" hangingPunct="1">
              <a:lnSpc>
                <a:spcPct val="170000"/>
              </a:lnSpc>
            </a:pPr>
            <a:r>
              <a:rPr lang="en-US" altLang="en-US" sz="2400"/>
              <a:t>What is a data warehouse? </a:t>
            </a:r>
          </a:p>
          <a:p>
            <a:pPr eaLnBrk="1" hangingPunct="1">
              <a:lnSpc>
                <a:spcPct val="170000"/>
              </a:lnSpc>
            </a:pPr>
            <a:r>
              <a:rPr lang="en-US" altLang="en-US" sz="2400"/>
              <a:t>A multi-dimensional data model</a:t>
            </a:r>
          </a:p>
          <a:p>
            <a:pPr eaLnBrk="1" hangingPunct="1">
              <a:lnSpc>
                <a:spcPct val="170000"/>
              </a:lnSpc>
            </a:pPr>
            <a:r>
              <a:rPr lang="en-US" altLang="en-US" sz="2400">
                <a:solidFill>
                  <a:schemeClr val="hlink"/>
                </a:solidFill>
              </a:rPr>
              <a:t>Data warehouse architecture</a:t>
            </a:r>
          </a:p>
          <a:p>
            <a:pPr eaLnBrk="1" hangingPunct="1">
              <a:lnSpc>
                <a:spcPct val="170000"/>
              </a:lnSpc>
            </a:pPr>
            <a:r>
              <a:rPr lang="en-US" altLang="en-US" sz="2400"/>
              <a:t>Data warehouse implementation</a:t>
            </a:r>
          </a:p>
          <a:p>
            <a:pPr eaLnBrk="1" hangingPunct="1">
              <a:lnSpc>
                <a:spcPct val="170000"/>
              </a:lnSpc>
            </a:pPr>
            <a:r>
              <a:rPr lang="en-US" altLang="en-US" sz="2400"/>
              <a:t>Extensions of data cubes</a:t>
            </a:r>
          </a:p>
          <a:p>
            <a:pPr eaLnBrk="1" hangingPunct="1">
              <a:lnSpc>
                <a:spcPct val="170000"/>
              </a:lnSpc>
            </a:pPr>
            <a:r>
              <a:rPr lang="en-US" altLang="en-US" sz="2400"/>
              <a:t>From data warehousing to data mining</a:t>
            </a:r>
          </a:p>
        </p:txBody>
      </p:sp>
    </p:spTree>
  </p:cSld>
  <p:clrMapOvr>
    <a:masterClrMapping/>
  </p:clrMapOvr>
  <p:transition>
    <p:wipe dir="d"/>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Slide Number Placeholder 5">
            <a:extLst>
              <a:ext uri="{FF2B5EF4-FFF2-40B4-BE49-F238E27FC236}">
                <a16:creationId xmlns:a16="http://schemas.microsoft.com/office/drawing/2014/main" id="{9C6EBF86-4C12-D7BB-DF91-DECACF2A881B}"/>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fld id="{676A2A9D-7BB6-3845-9481-2D8006807B57}" type="slidenum">
              <a:rPr lang="en-US" altLang="en-US" sz="1200"/>
              <a:pPr/>
              <a:t>32</a:t>
            </a:fld>
            <a:endParaRPr lang="en-US" altLang="en-US" sz="1200"/>
          </a:p>
        </p:txBody>
      </p:sp>
      <p:sp>
        <p:nvSpPr>
          <p:cNvPr id="36866" name="Rectangle 2">
            <a:extLst>
              <a:ext uri="{FF2B5EF4-FFF2-40B4-BE49-F238E27FC236}">
                <a16:creationId xmlns:a16="http://schemas.microsoft.com/office/drawing/2014/main" id="{1EC498BD-8E17-86C2-CB98-DFA66F1BCD79}"/>
              </a:ext>
            </a:extLst>
          </p:cNvPr>
          <p:cNvSpPr>
            <a:spLocks noGrp="1" noChangeArrowheads="1"/>
          </p:cNvSpPr>
          <p:nvPr>
            <p:ph type="title"/>
          </p:nvPr>
        </p:nvSpPr>
        <p:spPr>
          <a:xfrm>
            <a:off x="1295400" y="457200"/>
            <a:ext cx="7086600" cy="685800"/>
          </a:xfrm>
          <a:noFill/>
        </p:spPr>
        <p:txBody>
          <a:bodyPr lIns="92075" tIns="46038" rIns="92075" bIns="46038"/>
          <a:lstStyle/>
          <a:p>
            <a:pPr eaLnBrk="1" hangingPunct="1"/>
            <a:r>
              <a:rPr lang="en-US" altLang="en-US"/>
              <a:t>Data Warehouse Design Process </a:t>
            </a:r>
            <a:endParaRPr lang="en-US" altLang="en-US" sz="3200"/>
          </a:p>
        </p:txBody>
      </p:sp>
      <p:sp>
        <p:nvSpPr>
          <p:cNvPr id="36867" name="Rectangle 3">
            <a:extLst>
              <a:ext uri="{FF2B5EF4-FFF2-40B4-BE49-F238E27FC236}">
                <a16:creationId xmlns:a16="http://schemas.microsoft.com/office/drawing/2014/main" id="{D1FD053A-A098-40D9-D280-5EB11EA32742}"/>
              </a:ext>
            </a:extLst>
          </p:cNvPr>
          <p:cNvSpPr>
            <a:spLocks noGrp="1" noChangeArrowheads="1"/>
          </p:cNvSpPr>
          <p:nvPr>
            <p:ph type="body" idx="1"/>
          </p:nvPr>
        </p:nvSpPr>
        <p:spPr>
          <a:xfrm>
            <a:off x="533400" y="1676400"/>
            <a:ext cx="8229600" cy="4800600"/>
          </a:xfrm>
          <a:noFill/>
        </p:spPr>
        <p:txBody>
          <a:bodyPr lIns="92075" tIns="46038" rIns="92075" bIns="46038"/>
          <a:lstStyle/>
          <a:p>
            <a:pPr eaLnBrk="1" hangingPunct="1"/>
            <a:r>
              <a:rPr lang="en-US" altLang="en-US" sz="2400"/>
              <a:t>Choose the </a:t>
            </a:r>
            <a:r>
              <a:rPr lang="en-US" altLang="en-US" sz="2400" i="1" u="sng">
                <a:solidFill>
                  <a:schemeClr val="folHlink"/>
                </a:solidFill>
              </a:rPr>
              <a:t>grain</a:t>
            </a:r>
            <a:r>
              <a:rPr lang="en-US" altLang="en-US" sz="2400">
                <a:solidFill>
                  <a:schemeClr val="folHlink"/>
                </a:solidFill>
              </a:rPr>
              <a:t> (</a:t>
            </a:r>
            <a:r>
              <a:rPr lang="en-US" altLang="en-US" sz="2400" i="1">
                <a:solidFill>
                  <a:schemeClr val="folHlink"/>
                </a:solidFill>
              </a:rPr>
              <a:t>atomic level of data</a:t>
            </a:r>
            <a:r>
              <a:rPr lang="en-US" altLang="en-US" sz="2400">
                <a:solidFill>
                  <a:schemeClr val="folHlink"/>
                </a:solidFill>
              </a:rPr>
              <a:t>)</a:t>
            </a:r>
            <a:r>
              <a:rPr lang="en-US" altLang="en-US" sz="2400"/>
              <a:t> of the business process</a:t>
            </a:r>
          </a:p>
          <a:p>
            <a:pPr eaLnBrk="1" hangingPunct="1"/>
            <a:r>
              <a:rPr lang="en-US" altLang="en-US" sz="2400"/>
              <a:t>Choose a </a:t>
            </a:r>
            <a:r>
              <a:rPr lang="en-US" altLang="en-US" sz="2400">
                <a:solidFill>
                  <a:schemeClr val="folHlink"/>
                </a:solidFill>
              </a:rPr>
              <a:t>business process</a:t>
            </a:r>
            <a:r>
              <a:rPr lang="en-US" altLang="en-US" sz="2400"/>
              <a:t> to model, e.g., orders, invoices, etc.</a:t>
            </a:r>
          </a:p>
          <a:p>
            <a:pPr eaLnBrk="1" hangingPunct="1"/>
            <a:r>
              <a:rPr lang="en-US" altLang="en-US" sz="2400"/>
              <a:t>Choose the </a:t>
            </a:r>
            <a:r>
              <a:rPr lang="en-US" altLang="en-US" sz="2400">
                <a:solidFill>
                  <a:schemeClr val="folHlink"/>
                </a:solidFill>
              </a:rPr>
              <a:t>dimensions</a:t>
            </a:r>
            <a:r>
              <a:rPr lang="en-US" altLang="en-US" sz="2400"/>
              <a:t> that will apply to each fact table record</a:t>
            </a:r>
          </a:p>
          <a:p>
            <a:pPr eaLnBrk="1" hangingPunct="1"/>
            <a:r>
              <a:rPr lang="en-US" altLang="en-US" sz="2400"/>
              <a:t>Choose the </a:t>
            </a:r>
            <a:r>
              <a:rPr lang="en-US" altLang="en-US" sz="2400">
                <a:solidFill>
                  <a:schemeClr val="folHlink"/>
                </a:solidFill>
              </a:rPr>
              <a:t>measure</a:t>
            </a:r>
            <a:r>
              <a:rPr lang="en-US" altLang="en-US" sz="2400"/>
              <a:t> that will populate each fact table record</a:t>
            </a:r>
          </a:p>
        </p:txBody>
      </p:sp>
    </p:spTree>
  </p:cSld>
  <p:clrMapOvr>
    <a:masterClrMapping/>
  </p:clrMapOvr>
  <p:transition>
    <p:wipe dir="d"/>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Slide Number Placeholder 3">
            <a:extLst>
              <a:ext uri="{FF2B5EF4-FFF2-40B4-BE49-F238E27FC236}">
                <a16:creationId xmlns:a16="http://schemas.microsoft.com/office/drawing/2014/main" id="{597B036B-58A0-55DA-D757-AF9B7CA62072}"/>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fld id="{336433D0-8928-C341-B0B8-95597C7D110D}" type="slidenum">
              <a:rPr lang="en-US" altLang="en-US" sz="1200"/>
              <a:pPr/>
              <a:t>33</a:t>
            </a:fld>
            <a:endParaRPr lang="en-US" altLang="en-US" sz="1200"/>
          </a:p>
        </p:txBody>
      </p:sp>
      <p:sp>
        <p:nvSpPr>
          <p:cNvPr id="37890" name="AutoShape 2">
            <a:extLst>
              <a:ext uri="{FF2B5EF4-FFF2-40B4-BE49-F238E27FC236}">
                <a16:creationId xmlns:a16="http://schemas.microsoft.com/office/drawing/2014/main" id="{6F5ADC62-2407-CFB4-62F8-652BC0ACE746}"/>
              </a:ext>
            </a:extLst>
          </p:cNvPr>
          <p:cNvSpPr>
            <a:spLocks noChangeArrowheads="1"/>
          </p:cNvSpPr>
          <p:nvPr/>
        </p:nvSpPr>
        <p:spPr bwMode="auto">
          <a:xfrm>
            <a:off x="3124200" y="2895600"/>
            <a:ext cx="2011363" cy="1600200"/>
          </a:xfrm>
          <a:prstGeom prst="flowChartMagneticDisk">
            <a:avLst/>
          </a:prstGeom>
          <a:solidFill>
            <a:srgbClr val="6666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911363" name="Rectangle 3">
            <a:extLst>
              <a:ext uri="{FF2B5EF4-FFF2-40B4-BE49-F238E27FC236}">
                <a16:creationId xmlns:a16="http://schemas.microsoft.com/office/drawing/2014/main" id="{B7F12AF1-D069-0191-0A76-D1A81B20065E}"/>
              </a:ext>
            </a:extLst>
          </p:cNvPr>
          <p:cNvSpPr>
            <a:spLocks noChangeArrowheads="1"/>
          </p:cNvSpPr>
          <p:nvPr/>
        </p:nvSpPr>
        <p:spPr bwMode="auto">
          <a:xfrm>
            <a:off x="1371600" y="457200"/>
            <a:ext cx="6781800" cy="609600"/>
          </a:xfrm>
          <a:prstGeom prst="rect">
            <a:avLst/>
          </a:prstGeom>
          <a:solidFill>
            <a:schemeClr val="bg1"/>
          </a:solidFill>
          <a:ln>
            <a:noFill/>
          </a:ln>
          <a:effectLst/>
        </p:spPr>
        <p:txBody>
          <a:bodyPr lIns="92075" tIns="46038" rIns="92075" bIns="46038" anchor="b"/>
          <a:lstStyle/>
          <a:p>
            <a:pPr>
              <a:defRPr/>
            </a:pPr>
            <a:r>
              <a:rPr lang="en-US" altLang="en-US" sz="3600" b="1">
                <a:solidFill>
                  <a:schemeClr val="tx2"/>
                </a:solidFill>
                <a:effectLst>
                  <a:outerShdw blurRad="38100" dist="38100" dir="2700000" algn="tl">
                    <a:srgbClr val="C0C0C0"/>
                  </a:outerShdw>
                </a:effectLst>
                <a:latin typeface="Times New Roman" panose="02020603050405020304" pitchFamily="18" charset="0"/>
              </a:rPr>
              <a:t>Multi-Tiered Architecture</a:t>
            </a:r>
            <a:endParaRPr lang="en-US" altLang="en-US" sz="4400">
              <a:solidFill>
                <a:schemeClr val="tx2"/>
              </a:solidFill>
              <a:latin typeface="Times New Roman" panose="02020603050405020304" pitchFamily="18" charset="0"/>
            </a:endParaRPr>
          </a:p>
        </p:txBody>
      </p:sp>
      <p:sp>
        <p:nvSpPr>
          <p:cNvPr id="37892" name="Rectangle 4">
            <a:extLst>
              <a:ext uri="{FF2B5EF4-FFF2-40B4-BE49-F238E27FC236}">
                <a16:creationId xmlns:a16="http://schemas.microsoft.com/office/drawing/2014/main" id="{05B51324-B804-1FC9-1BD6-7FB80F1E44F0}"/>
              </a:ext>
            </a:extLst>
          </p:cNvPr>
          <p:cNvSpPr>
            <a:spLocks noChangeArrowheads="1"/>
          </p:cNvSpPr>
          <p:nvPr/>
        </p:nvSpPr>
        <p:spPr bwMode="auto">
          <a:xfrm>
            <a:off x="1295400" y="838200"/>
            <a:ext cx="670560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37893" name="Rectangle 5">
            <a:extLst>
              <a:ext uri="{FF2B5EF4-FFF2-40B4-BE49-F238E27FC236}">
                <a16:creationId xmlns:a16="http://schemas.microsoft.com/office/drawing/2014/main" id="{523083B9-B031-686C-3BB9-1004FB75C2D9}"/>
              </a:ext>
            </a:extLst>
          </p:cNvPr>
          <p:cNvSpPr>
            <a:spLocks noChangeArrowheads="1"/>
          </p:cNvSpPr>
          <p:nvPr/>
        </p:nvSpPr>
        <p:spPr bwMode="auto">
          <a:xfrm>
            <a:off x="3352800" y="3429000"/>
            <a:ext cx="1554163"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ctr"/>
            <a:r>
              <a:rPr lang="en-US" altLang="en-US" sz="2400">
                <a:latin typeface="Times New Roman" panose="02020603050405020304" pitchFamily="18" charset="0"/>
              </a:rPr>
              <a:t>Data</a:t>
            </a:r>
          </a:p>
          <a:p>
            <a:pPr algn="ctr"/>
            <a:r>
              <a:rPr lang="en-US" altLang="en-US" sz="2400">
                <a:latin typeface="Times New Roman" panose="02020603050405020304" pitchFamily="18" charset="0"/>
              </a:rPr>
              <a:t>Warehouse</a:t>
            </a:r>
          </a:p>
        </p:txBody>
      </p:sp>
      <p:sp>
        <p:nvSpPr>
          <p:cNvPr id="37894" name="Oval 6">
            <a:extLst>
              <a:ext uri="{FF2B5EF4-FFF2-40B4-BE49-F238E27FC236}">
                <a16:creationId xmlns:a16="http://schemas.microsoft.com/office/drawing/2014/main" id="{382C77C5-E3AB-7C57-946A-9F443132CE27}"/>
              </a:ext>
            </a:extLst>
          </p:cNvPr>
          <p:cNvSpPr>
            <a:spLocks noChangeArrowheads="1"/>
          </p:cNvSpPr>
          <p:nvPr/>
        </p:nvSpPr>
        <p:spPr bwMode="auto">
          <a:xfrm>
            <a:off x="6781800" y="2057400"/>
            <a:ext cx="1968500" cy="356870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37895" name="AutoShape 7">
            <a:extLst>
              <a:ext uri="{FF2B5EF4-FFF2-40B4-BE49-F238E27FC236}">
                <a16:creationId xmlns:a16="http://schemas.microsoft.com/office/drawing/2014/main" id="{9594A54E-6E89-2169-ABD5-143A4AD164DA}"/>
              </a:ext>
            </a:extLst>
          </p:cNvPr>
          <p:cNvSpPr>
            <a:spLocks noChangeArrowheads="1"/>
          </p:cNvSpPr>
          <p:nvPr/>
        </p:nvSpPr>
        <p:spPr bwMode="auto">
          <a:xfrm>
            <a:off x="5492750" y="3206750"/>
            <a:ext cx="901700" cy="749300"/>
          </a:xfrm>
          <a:prstGeom prst="rightArrow">
            <a:avLst>
              <a:gd name="adj1" fmla="val 75009"/>
              <a:gd name="adj2" fmla="val 60175"/>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grpSp>
        <p:nvGrpSpPr>
          <p:cNvPr id="37896" name="Group 8">
            <a:extLst>
              <a:ext uri="{FF2B5EF4-FFF2-40B4-BE49-F238E27FC236}">
                <a16:creationId xmlns:a16="http://schemas.microsoft.com/office/drawing/2014/main" id="{D58C846C-ED21-9E48-B5E1-F3E06C8F1545}"/>
              </a:ext>
            </a:extLst>
          </p:cNvPr>
          <p:cNvGrpSpPr>
            <a:grpSpLocks/>
          </p:cNvGrpSpPr>
          <p:nvPr/>
        </p:nvGrpSpPr>
        <p:grpSpPr bwMode="auto">
          <a:xfrm>
            <a:off x="1905000" y="2667000"/>
            <a:ext cx="1228725" cy="2197100"/>
            <a:chOff x="1238" y="1876"/>
            <a:chExt cx="774" cy="1384"/>
          </a:xfrm>
        </p:grpSpPr>
        <p:sp>
          <p:nvSpPr>
            <p:cNvPr id="37939" name="AutoShape 9">
              <a:extLst>
                <a:ext uri="{FF2B5EF4-FFF2-40B4-BE49-F238E27FC236}">
                  <a16:creationId xmlns:a16="http://schemas.microsoft.com/office/drawing/2014/main" id="{D15B90AD-EFFD-B2C1-7739-C0C9FAA7628F}"/>
                </a:ext>
              </a:extLst>
            </p:cNvPr>
            <p:cNvSpPr>
              <a:spLocks noChangeArrowheads="1"/>
            </p:cNvSpPr>
            <p:nvPr/>
          </p:nvSpPr>
          <p:spPr bwMode="auto">
            <a:xfrm>
              <a:off x="1252" y="1876"/>
              <a:ext cx="760" cy="1384"/>
            </a:xfrm>
            <a:prstGeom prst="rightArrow">
              <a:avLst>
                <a:gd name="adj1" fmla="val 75009"/>
                <a:gd name="adj2" fmla="val 50005"/>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37940" name="Rectangle 10">
              <a:extLst>
                <a:ext uri="{FF2B5EF4-FFF2-40B4-BE49-F238E27FC236}">
                  <a16:creationId xmlns:a16="http://schemas.microsoft.com/office/drawing/2014/main" id="{36A20BAF-F770-E4E6-6A6A-966A85F76640}"/>
                </a:ext>
              </a:extLst>
            </p:cNvPr>
            <p:cNvSpPr>
              <a:spLocks noChangeArrowheads="1"/>
            </p:cNvSpPr>
            <p:nvPr/>
          </p:nvSpPr>
          <p:spPr bwMode="auto">
            <a:xfrm>
              <a:off x="1238" y="2193"/>
              <a:ext cx="724" cy="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1800">
                  <a:latin typeface="Times New Roman" panose="02020603050405020304" pitchFamily="18" charset="0"/>
                </a:rPr>
                <a:t>Extract</a:t>
              </a:r>
            </a:p>
            <a:p>
              <a:r>
                <a:rPr lang="en-US" altLang="en-US" sz="1800">
                  <a:latin typeface="Times New Roman" panose="02020603050405020304" pitchFamily="18" charset="0"/>
                </a:rPr>
                <a:t>Transform</a:t>
              </a:r>
            </a:p>
            <a:p>
              <a:r>
                <a:rPr lang="en-US" altLang="en-US" sz="1800">
                  <a:latin typeface="Times New Roman" panose="02020603050405020304" pitchFamily="18" charset="0"/>
                </a:rPr>
                <a:t>Load</a:t>
              </a:r>
            </a:p>
            <a:p>
              <a:r>
                <a:rPr lang="en-US" altLang="en-US" sz="1800">
                  <a:latin typeface="Times New Roman" panose="02020603050405020304" pitchFamily="18" charset="0"/>
                </a:rPr>
                <a:t>Refresh</a:t>
              </a:r>
            </a:p>
          </p:txBody>
        </p:sp>
      </p:grpSp>
      <p:sp>
        <p:nvSpPr>
          <p:cNvPr id="37897" name="Rectangle 11">
            <a:extLst>
              <a:ext uri="{FF2B5EF4-FFF2-40B4-BE49-F238E27FC236}">
                <a16:creationId xmlns:a16="http://schemas.microsoft.com/office/drawing/2014/main" id="{A9A5FD87-9FBC-7C5C-1FC4-B700ECA57783}"/>
              </a:ext>
            </a:extLst>
          </p:cNvPr>
          <p:cNvSpPr>
            <a:spLocks noChangeArrowheads="1"/>
          </p:cNvSpPr>
          <p:nvPr/>
        </p:nvSpPr>
        <p:spPr bwMode="auto">
          <a:xfrm>
            <a:off x="4876800" y="6248400"/>
            <a:ext cx="1905000"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ctr"/>
            <a:r>
              <a:rPr lang="en-US" altLang="en-US" sz="2400">
                <a:latin typeface="Times New Roman" panose="02020603050405020304" pitchFamily="18" charset="0"/>
              </a:rPr>
              <a:t>OLAP Engine</a:t>
            </a:r>
          </a:p>
        </p:txBody>
      </p:sp>
      <p:sp>
        <p:nvSpPr>
          <p:cNvPr id="37898" name="Rectangle 12">
            <a:extLst>
              <a:ext uri="{FF2B5EF4-FFF2-40B4-BE49-F238E27FC236}">
                <a16:creationId xmlns:a16="http://schemas.microsoft.com/office/drawing/2014/main" id="{EC814DC0-0905-795D-899F-835D0338FC48}"/>
              </a:ext>
            </a:extLst>
          </p:cNvPr>
          <p:cNvSpPr>
            <a:spLocks noChangeArrowheads="1"/>
          </p:cNvSpPr>
          <p:nvPr/>
        </p:nvSpPr>
        <p:spPr bwMode="auto">
          <a:xfrm>
            <a:off x="7086600" y="2743200"/>
            <a:ext cx="1697038"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2400">
                <a:latin typeface="Times New Roman" panose="02020603050405020304" pitchFamily="18" charset="0"/>
              </a:rPr>
              <a:t>Analysis</a:t>
            </a:r>
          </a:p>
          <a:p>
            <a:r>
              <a:rPr lang="en-US" altLang="en-US" sz="2400">
                <a:latin typeface="Times New Roman" panose="02020603050405020304" pitchFamily="18" charset="0"/>
              </a:rPr>
              <a:t>Query</a:t>
            </a:r>
          </a:p>
          <a:p>
            <a:r>
              <a:rPr lang="en-US" altLang="en-US" sz="2400">
                <a:latin typeface="Times New Roman" panose="02020603050405020304" pitchFamily="18" charset="0"/>
              </a:rPr>
              <a:t>Reports</a:t>
            </a:r>
          </a:p>
          <a:p>
            <a:r>
              <a:rPr lang="en-US" altLang="en-US" sz="2400">
                <a:latin typeface="Times New Roman" panose="02020603050405020304" pitchFamily="18" charset="0"/>
              </a:rPr>
              <a:t>Data mining</a:t>
            </a:r>
          </a:p>
        </p:txBody>
      </p:sp>
      <p:sp>
        <p:nvSpPr>
          <p:cNvPr id="37899" name="Rectangle 13">
            <a:extLst>
              <a:ext uri="{FF2B5EF4-FFF2-40B4-BE49-F238E27FC236}">
                <a16:creationId xmlns:a16="http://schemas.microsoft.com/office/drawing/2014/main" id="{8E542FF7-593C-6DD0-4BF2-CC7A0B77B729}"/>
              </a:ext>
            </a:extLst>
          </p:cNvPr>
          <p:cNvSpPr>
            <a:spLocks noChangeArrowheads="1"/>
          </p:cNvSpPr>
          <p:nvPr/>
        </p:nvSpPr>
        <p:spPr bwMode="auto">
          <a:xfrm>
            <a:off x="3733800" y="1676400"/>
            <a:ext cx="1143000" cy="990600"/>
          </a:xfrm>
          <a:prstGeom prst="rect">
            <a:avLst/>
          </a:prstGeom>
          <a:solidFill>
            <a:srgbClr val="FCFEB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ctr"/>
            <a:r>
              <a:rPr lang="en-US" altLang="en-US" sz="2000">
                <a:latin typeface="Times New Roman" panose="02020603050405020304" pitchFamily="18" charset="0"/>
              </a:rPr>
              <a:t>Monitor</a:t>
            </a:r>
          </a:p>
          <a:p>
            <a:pPr algn="ctr"/>
            <a:r>
              <a:rPr lang="en-US" altLang="en-US" sz="2000">
                <a:latin typeface="Times New Roman" panose="02020603050405020304" pitchFamily="18" charset="0"/>
              </a:rPr>
              <a:t>&amp;</a:t>
            </a:r>
          </a:p>
          <a:p>
            <a:pPr algn="ctr"/>
            <a:r>
              <a:rPr lang="en-US" altLang="en-US" sz="2000">
                <a:latin typeface="Times New Roman" panose="02020603050405020304" pitchFamily="18" charset="0"/>
              </a:rPr>
              <a:t>Integrator</a:t>
            </a:r>
            <a:endParaRPr lang="en-US" altLang="en-US" sz="2400">
              <a:latin typeface="Times New Roman" panose="02020603050405020304" pitchFamily="18" charset="0"/>
            </a:endParaRPr>
          </a:p>
        </p:txBody>
      </p:sp>
      <p:grpSp>
        <p:nvGrpSpPr>
          <p:cNvPr id="37900" name="Group 14">
            <a:extLst>
              <a:ext uri="{FF2B5EF4-FFF2-40B4-BE49-F238E27FC236}">
                <a16:creationId xmlns:a16="http://schemas.microsoft.com/office/drawing/2014/main" id="{7B3F5B3A-DD5D-77A5-86DB-07E6BBDBF578}"/>
              </a:ext>
            </a:extLst>
          </p:cNvPr>
          <p:cNvGrpSpPr>
            <a:grpSpLocks/>
          </p:cNvGrpSpPr>
          <p:nvPr/>
        </p:nvGrpSpPr>
        <p:grpSpPr bwMode="auto">
          <a:xfrm>
            <a:off x="2209800" y="1676400"/>
            <a:ext cx="931863" cy="914400"/>
            <a:chOff x="288" y="1012"/>
            <a:chExt cx="769" cy="664"/>
          </a:xfrm>
        </p:grpSpPr>
        <p:sp>
          <p:nvSpPr>
            <p:cNvPr id="37936" name="Oval 15">
              <a:extLst>
                <a:ext uri="{FF2B5EF4-FFF2-40B4-BE49-F238E27FC236}">
                  <a16:creationId xmlns:a16="http://schemas.microsoft.com/office/drawing/2014/main" id="{4BAF3E15-6B25-2B80-46B4-6636905E3739}"/>
                </a:ext>
              </a:extLst>
            </p:cNvPr>
            <p:cNvSpPr>
              <a:spLocks noChangeArrowheads="1"/>
            </p:cNvSpPr>
            <p:nvPr/>
          </p:nvSpPr>
          <p:spPr bwMode="auto">
            <a:xfrm>
              <a:off x="292" y="1437"/>
              <a:ext cx="760" cy="239"/>
            </a:xfrm>
            <a:prstGeom prst="ellipse">
              <a:avLst/>
            </a:prstGeom>
            <a:solidFill>
              <a:srgbClr val="FCFEB9"/>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37937" name="Freeform 16">
              <a:extLst>
                <a:ext uri="{FF2B5EF4-FFF2-40B4-BE49-F238E27FC236}">
                  <a16:creationId xmlns:a16="http://schemas.microsoft.com/office/drawing/2014/main" id="{1F7EF63D-F4F2-3993-C7B3-972007E80B4D}"/>
                </a:ext>
              </a:extLst>
            </p:cNvPr>
            <p:cNvSpPr>
              <a:spLocks/>
            </p:cNvSpPr>
            <p:nvPr/>
          </p:nvSpPr>
          <p:spPr bwMode="auto">
            <a:xfrm>
              <a:off x="288" y="1159"/>
              <a:ext cx="769" cy="413"/>
            </a:xfrm>
            <a:custGeom>
              <a:avLst/>
              <a:gdLst>
                <a:gd name="T0" fmla="*/ 12 w 769"/>
                <a:gd name="T1" fmla="*/ 412 h 413"/>
                <a:gd name="T2" fmla="*/ 0 w 769"/>
                <a:gd name="T3" fmla="*/ 318 h 413"/>
                <a:gd name="T4" fmla="*/ 0 w 769"/>
                <a:gd name="T5" fmla="*/ 244 h 413"/>
                <a:gd name="T6" fmla="*/ 0 w 769"/>
                <a:gd name="T7" fmla="*/ 147 h 413"/>
                <a:gd name="T8" fmla="*/ 0 w 769"/>
                <a:gd name="T9" fmla="*/ 73 h 413"/>
                <a:gd name="T10" fmla="*/ 0 w 769"/>
                <a:gd name="T11" fmla="*/ 0 h 413"/>
                <a:gd name="T12" fmla="*/ 768 w 769"/>
                <a:gd name="T13" fmla="*/ 10 h 413"/>
                <a:gd name="T14" fmla="*/ 768 w 769"/>
                <a:gd name="T15" fmla="*/ 412 h 413"/>
                <a:gd name="T16" fmla="*/ 768 w 769"/>
                <a:gd name="T17" fmla="*/ 412 h 41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69" h="413">
                  <a:moveTo>
                    <a:pt x="12" y="412"/>
                  </a:moveTo>
                  <a:lnTo>
                    <a:pt x="0" y="318"/>
                  </a:lnTo>
                  <a:lnTo>
                    <a:pt x="0" y="244"/>
                  </a:lnTo>
                  <a:lnTo>
                    <a:pt x="0" y="147"/>
                  </a:lnTo>
                  <a:lnTo>
                    <a:pt x="0" y="73"/>
                  </a:lnTo>
                  <a:lnTo>
                    <a:pt x="0" y="0"/>
                  </a:lnTo>
                  <a:lnTo>
                    <a:pt x="768" y="10"/>
                  </a:lnTo>
                  <a:lnTo>
                    <a:pt x="768" y="412"/>
                  </a:lnTo>
                </a:path>
              </a:pathLst>
            </a:custGeom>
            <a:solidFill>
              <a:srgbClr val="FCFEB9"/>
            </a:solidFill>
            <a:ln w="12700" cap="rnd" cmpd="sng">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938" name="Oval 17">
              <a:extLst>
                <a:ext uri="{FF2B5EF4-FFF2-40B4-BE49-F238E27FC236}">
                  <a16:creationId xmlns:a16="http://schemas.microsoft.com/office/drawing/2014/main" id="{7ECCAF83-387F-BB1F-8D48-7DA7A5C91A8E}"/>
                </a:ext>
              </a:extLst>
            </p:cNvPr>
            <p:cNvSpPr>
              <a:spLocks noChangeArrowheads="1"/>
            </p:cNvSpPr>
            <p:nvPr/>
          </p:nvSpPr>
          <p:spPr bwMode="auto">
            <a:xfrm>
              <a:off x="292" y="1012"/>
              <a:ext cx="760" cy="259"/>
            </a:xfrm>
            <a:prstGeom prst="ellipse">
              <a:avLst/>
            </a:prstGeom>
            <a:solidFill>
              <a:srgbClr val="FCFEB9"/>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grpSp>
      <p:sp>
        <p:nvSpPr>
          <p:cNvPr id="37901" name="Rectangle 18">
            <a:extLst>
              <a:ext uri="{FF2B5EF4-FFF2-40B4-BE49-F238E27FC236}">
                <a16:creationId xmlns:a16="http://schemas.microsoft.com/office/drawing/2014/main" id="{BFD2E2DB-08EA-E336-C659-C4CBDB9C48E8}"/>
              </a:ext>
            </a:extLst>
          </p:cNvPr>
          <p:cNvSpPr>
            <a:spLocks noChangeArrowheads="1"/>
          </p:cNvSpPr>
          <p:nvPr/>
        </p:nvSpPr>
        <p:spPr bwMode="auto">
          <a:xfrm>
            <a:off x="2286000" y="2057400"/>
            <a:ext cx="8509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1800">
                <a:latin typeface="Times New Roman" panose="02020603050405020304" pitchFamily="18" charset="0"/>
              </a:rPr>
              <a:t>Metadata</a:t>
            </a:r>
            <a:endParaRPr lang="en-US" altLang="en-US" sz="2400">
              <a:latin typeface="Times New Roman" panose="02020603050405020304" pitchFamily="18" charset="0"/>
            </a:endParaRPr>
          </a:p>
        </p:txBody>
      </p:sp>
      <p:sp>
        <p:nvSpPr>
          <p:cNvPr id="37902" name="Line 19">
            <a:extLst>
              <a:ext uri="{FF2B5EF4-FFF2-40B4-BE49-F238E27FC236}">
                <a16:creationId xmlns:a16="http://schemas.microsoft.com/office/drawing/2014/main" id="{0FA347CE-230C-ECB6-FAF9-0F81703980E1}"/>
              </a:ext>
            </a:extLst>
          </p:cNvPr>
          <p:cNvSpPr>
            <a:spLocks noChangeShapeType="1"/>
          </p:cNvSpPr>
          <p:nvPr/>
        </p:nvSpPr>
        <p:spPr bwMode="auto">
          <a:xfrm>
            <a:off x="3124200" y="2133600"/>
            <a:ext cx="609600" cy="0"/>
          </a:xfrm>
          <a:prstGeom prst="line">
            <a:avLst/>
          </a:prstGeom>
          <a:noFill/>
          <a:ln w="12700">
            <a:solidFill>
              <a:schemeClr val="tx1"/>
            </a:solidFill>
            <a:round/>
            <a:headEnd type="stealth" w="med" len="lg"/>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903" name="Rectangle 20">
            <a:extLst>
              <a:ext uri="{FF2B5EF4-FFF2-40B4-BE49-F238E27FC236}">
                <a16:creationId xmlns:a16="http://schemas.microsoft.com/office/drawing/2014/main" id="{EACDFE20-1773-3E11-1C78-3632D065CFDC}"/>
              </a:ext>
            </a:extLst>
          </p:cNvPr>
          <p:cNvSpPr>
            <a:spLocks noChangeArrowheads="1"/>
          </p:cNvSpPr>
          <p:nvPr/>
        </p:nvSpPr>
        <p:spPr bwMode="auto">
          <a:xfrm>
            <a:off x="152400" y="6172200"/>
            <a:ext cx="18002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2400">
                <a:latin typeface="Times New Roman" panose="02020603050405020304" pitchFamily="18" charset="0"/>
              </a:rPr>
              <a:t>Data Sources</a:t>
            </a:r>
          </a:p>
        </p:txBody>
      </p:sp>
      <p:sp>
        <p:nvSpPr>
          <p:cNvPr id="37904" name="Rectangle 21">
            <a:extLst>
              <a:ext uri="{FF2B5EF4-FFF2-40B4-BE49-F238E27FC236}">
                <a16:creationId xmlns:a16="http://schemas.microsoft.com/office/drawing/2014/main" id="{15373D11-FB0A-CDF2-1E54-3D4F3D7761BD}"/>
              </a:ext>
            </a:extLst>
          </p:cNvPr>
          <p:cNvSpPr>
            <a:spLocks noChangeArrowheads="1"/>
          </p:cNvSpPr>
          <p:nvPr/>
        </p:nvSpPr>
        <p:spPr bwMode="auto">
          <a:xfrm>
            <a:off x="6934200" y="6248400"/>
            <a:ext cx="2022475"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2400">
                <a:latin typeface="Times New Roman" panose="02020603050405020304" pitchFamily="18" charset="0"/>
              </a:rPr>
              <a:t>Front-End Tools</a:t>
            </a:r>
          </a:p>
        </p:txBody>
      </p:sp>
      <p:sp>
        <p:nvSpPr>
          <p:cNvPr id="37905" name="Rectangle 22">
            <a:extLst>
              <a:ext uri="{FF2B5EF4-FFF2-40B4-BE49-F238E27FC236}">
                <a16:creationId xmlns:a16="http://schemas.microsoft.com/office/drawing/2014/main" id="{65A8CE7E-5480-E3FF-CF77-ADC9ADEC4153}"/>
              </a:ext>
            </a:extLst>
          </p:cNvPr>
          <p:cNvSpPr>
            <a:spLocks noChangeArrowheads="1"/>
          </p:cNvSpPr>
          <p:nvPr/>
        </p:nvSpPr>
        <p:spPr bwMode="auto">
          <a:xfrm>
            <a:off x="5470525" y="3336925"/>
            <a:ext cx="8778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2400">
                <a:latin typeface="Times New Roman" panose="02020603050405020304" pitchFamily="18" charset="0"/>
              </a:rPr>
              <a:t>Serve</a:t>
            </a:r>
          </a:p>
        </p:txBody>
      </p:sp>
      <p:sp>
        <p:nvSpPr>
          <p:cNvPr id="37906" name="AutoShape 23">
            <a:extLst>
              <a:ext uri="{FF2B5EF4-FFF2-40B4-BE49-F238E27FC236}">
                <a16:creationId xmlns:a16="http://schemas.microsoft.com/office/drawing/2014/main" id="{DAA42E5B-34D2-3BC1-DE86-4B7D77A093DF}"/>
              </a:ext>
            </a:extLst>
          </p:cNvPr>
          <p:cNvSpPr>
            <a:spLocks noChangeArrowheads="1"/>
          </p:cNvSpPr>
          <p:nvPr/>
        </p:nvSpPr>
        <p:spPr bwMode="auto">
          <a:xfrm>
            <a:off x="5791200" y="2362200"/>
            <a:ext cx="755650" cy="679450"/>
          </a:xfrm>
          <a:prstGeom prst="cube">
            <a:avLst>
              <a:gd name="adj" fmla="val 24995"/>
            </a:avLst>
          </a:prstGeom>
          <a:solidFill>
            <a:srgbClr val="FCFEB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37907" name="AutoShape 24">
            <a:extLst>
              <a:ext uri="{FF2B5EF4-FFF2-40B4-BE49-F238E27FC236}">
                <a16:creationId xmlns:a16="http://schemas.microsoft.com/office/drawing/2014/main" id="{7AFED0E1-3E33-C721-099F-5A84B82A15AA}"/>
              </a:ext>
            </a:extLst>
          </p:cNvPr>
          <p:cNvSpPr>
            <a:spLocks noChangeArrowheads="1"/>
          </p:cNvSpPr>
          <p:nvPr/>
        </p:nvSpPr>
        <p:spPr bwMode="auto">
          <a:xfrm>
            <a:off x="5867400" y="4343400"/>
            <a:ext cx="679450" cy="679450"/>
          </a:xfrm>
          <a:prstGeom prst="cube">
            <a:avLst>
              <a:gd name="adj" fmla="val 24995"/>
            </a:avLst>
          </a:prstGeom>
          <a:solidFill>
            <a:srgbClr val="FCFEB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37908" name="AutoShape 25">
            <a:extLst>
              <a:ext uri="{FF2B5EF4-FFF2-40B4-BE49-F238E27FC236}">
                <a16:creationId xmlns:a16="http://schemas.microsoft.com/office/drawing/2014/main" id="{647FC4E4-9580-6FFF-676F-0FB35D068F66}"/>
              </a:ext>
            </a:extLst>
          </p:cNvPr>
          <p:cNvSpPr>
            <a:spLocks noChangeArrowheads="1"/>
          </p:cNvSpPr>
          <p:nvPr/>
        </p:nvSpPr>
        <p:spPr bwMode="auto">
          <a:xfrm>
            <a:off x="3276600" y="4572000"/>
            <a:ext cx="292100" cy="292100"/>
          </a:xfrm>
          <a:prstGeom prst="downArrow">
            <a:avLst>
              <a:gd name="adj1" fmla="val 50000"/>
              <a:gd name="adj2" fmla="val 50005"/>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37909" name="AutoShape 26">
            <a:extLst>
              <a:ext uri="{FF2B5EF4-FFF2-40B4-BE49-F238E27FC236}">
                <a16:creationId xmlns:a16="http://schemas.microsoft.com/office/drawing/2014/main" id="{5E58A40C-BAF2-B14D-F42C-0FE4025483F4}"/>
              </a:ext>
            </a:extLst>
          </p:cNvPr>
          <p:cNvSpPr>
            <a:spLocks noChangeArrowheads="1"/>
          </p:cNvSpPr>
          <p:nvPr/>
        </p:nvSpPr>
        <p:spPr bwMode="auto">
          <a:xfrm>
            <a:off x="4648200" y="4572000"/>
            <a:ext cx="292100" cy="292100"/>
          </a:xfrm>
          <a:prstGeom prst="downArrow">
            <a:avLst>
              <a:gd name="adj1" fmla="val 50000"/>
              <a:gd name="adj2" fmla="val 50005"/>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37910" name="AutoShape 27">
            <a:extLst>
              <a:ext uri="{FF2B5EF4-FFF2-40B4-BE49-F238E27FC236}">
                <a16:creationId xmlns:a16="http://schemas.microsoft.com/office/drawing/2014/main" id="{617CDFE4-BE7D-E0A4-C55B-9FC5D2028F46}"/>
              </a:ext>
            </a:extLst>
          </p:cNvPr>
          <p:cNvSpPr>
            <a:spLocks noChangeArrowheads="1"/>
          </p:cNvSpPr>
          <p:nvPr/>
        </p:nvSpPr>
        <p:spPr bwMode="auto">
          <a:xfrm>
            <a:off x="3962400" y="4572000"/>
            <a:ext cx="292100" cy="292100"/>
          </a:xfrm>
          <a:prstGeom prst="downArrow">
            <a:avLst>
              <a:gd name="adj1" fmla="val 50000"/>
              <a:gd name="adj2" fmla="val 50005"/>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37911" name="Rectangle 28">
            <a:extLst>
              <a:ext uri="{FF2B5EF4-FFF2-40B4-BE49-F238E27FC236}">
                <a16:creationId xmlns:a16="http://schemas.microsoft.com/office/drawing/2014/main" id="{321CE040-27F0-12FE-F336-9305E8A09BCC}"/>
              </a:ext>
            </a:extLst>
          </p:cNvPr>
          <p:cNvSpPr>
            <a:spLocks noChangeArrowheads="1"/>
          </p:cNvSpPr>
          <p:nvPr/>
        </p:nvSpPr>
        <p:spPr bwMode="auto">
          <a:xfrm>
            <a:off x="3657600" y="5562600"/>
            <a:ext cx="102235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ctr"/>
            <a:r>
              <a:rPr lang="en-US" altLang="en-US" sz="1800">
                <a:latin typeface="Times New Roman" panose="02020603050405020304" pitchFamily="18" charset="0"/>
              </a:rPr>
              <a:t>Data Marts</a:t>
            </a:r>
            <a:endParaRPr lang="en-US" altLang="en-US" sz="2400">
              <a:latin typeface="Times New Roman" panose="02020603050405020304" pitchFamily="18" charset="0"/>
            </a:endParaRPr>
          </a:p>
        </p:txBody>
      </p:sp>
      <p:sp>
        <p:nvSpPr>
          <p:cNvPr id="37912" name="Line 29">
            <a:extLst>
              <a:ext uri="{FF2B5EF4-FFF2-40B4-BE49-F238E27FC236}">
                <a16:creationId xmlns:a16="http://schemas.microsoft.com/office/drawing/2014/main" id="{7C6E60AB-6613-842A-7C0E-F8AC4E33BB89}"/>
              </a:ext>
            </a:extLst>
          </p:cNvPr>
          <p:cNvSpPr>
            <a:spLocks noChangeShapeType="1"/>
          </p:cNvSpPr>
          <p:nvPr/>
        </p:nvSpPr>
        <p:spPr bwMode="auto">
          <a:xfrm flipV="1">
            <a:off x="5029200" y="2743200"/>
            <a:ext cx="685800" cy="304800"/>
          </a:xfrm>
          <a:prstGeom prst="line">
            <a:avLst/>
          </a:prstGeom>
          <a:noFill/>
          <a:ln w="25400">
            <a:solidFill>
              <a:schemeClr val="tx1"/>
            </a:solidFill>
            <a:round/>
            <a:headEnd type="stealth" w="med" len="lg"/>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913" name="Line 30">
            <a:extLst>
              <a:ext uri="{FF2B5EF4-FFF2-40B4-BE49-F238E27FC236}">
                <a16:creationId xmlns:a16="http://schemas.microsoft.com/office/drawing/2014/main" id="{31AE5E6B-E795-6A2F-35F3-EEC964A44F47}"/>
              </a:ext>
            </a:extLst>
          </p:cNvPr>
          <p:cNvSpPr>
            <a:spLocks noChangeShapeType="1"/>
          </p:cNvSpPr>
          <p:nvPr/>
        </p:nvSpPr>
        <p:spPr bwMode="auto">
          <a:xfrm flipV="1">
            <a:off x="5334000" y="4876800"/>
            <a:ext cx="457200" cy="457200"/>
          </a:xfrm>
          <a:prstGeom prst="line">
            <a:avLst/>
          </a:prstGeom>
          <a:noFill/>
          <a:ln w="25400">
            <a:solidFill>
              <a:schemeClr val="tx1"/>
            </a:solidFill>
            <a:round/>
            <a:headEnd type="stealth" w="med" len="lg"/>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914" name="AutoShape 31">
            <a:extLst>
              <a:ext uri="{FF2B5EF4-FFF2-40B4-BE49-F238E27FC236}">
                <a16:creationId xmlns:a16="http://schemas.microsoft.com/office/drawing/2014/main" id="{67D9C6F6-6DCB-3D7D-5FAB-F90D3FA1CE02}"/>
              </a:ext>
            </a:extLst>
          </p:cNvPr>
          <p:cNvSpPr>
            <a:spLocks noChangeArrowheads="1"/>
          </p:cNvSpPr>
          <p:nvPr/>
        </p:nvSpPr>
        <p:spPr bwMode="auto">
          <a:xfrm>
            <a:off x="3048000" y="4953000"/>
            <a:ext cx="671513" cy="609600"/>
          </a:xfrm>
          <a:prstGeom prst="flowChartMagneticDisk">
            <a:avLst/>
          </a:prstGeom>
          <a:solidFill>
            <a:srgbClr val="FFFF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37915" name="AutoShape 32">
            <a:extLst>
              <a:ext uri="{FF2B5EF4-FFF2-40B4-BE49-F238E27FC236}">
                <a16:creationId xmlns:a16="http://schemas.microsoft.com/office/drawing/2014/main" id="{A5B9ED7E-9C1E-6B89-731B-F637C1507184}"/>
              </a:ext>
            </a:extLst>
          </p:cNvPr>
          <p:cNvSpPr>
            <a:spLocks noChangeArrowheads="1"/>
          </p:cNvSpPr>
          <p:nvPr/>
        </p:nvSpPr>
        <p:spPr bwMode="auto">
          <a:xfrm>
            <a:off x="3810000" y="4953000"/>
            <a:ext cx="671513" cy="609600"/>
          </a:xfrm>
          <a:prstGeom prst="flowChartMagneticDisk">
            <a:avLst/>
          </a:prstGeom>
          <a:solidFill>
            <a:srgbClr val="FFFF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37916" name="AutoShape 33">
            <a:extLst>
              <a:ext uri="{FF2B5EF4-FFF2-40B4-BE49-F238E27FC236}">
                <a16:creationId xmlns:a16="http://schemas.microsoft.com/office/drawing/2014/main" id="{5531A878-2272-701A-C02A-FC41C99D73D4}"/>
              </a:ext>
            </a:extLst>
          </p:cNvPr>
          <p:cNvSpPr>
            <a:spLocks noChangeArrowheads="1"/>
          </p:cNvSpPr>
          <p:nvPr/>
        </p:nvSpPr>
        <p:spPr bwMode="auto">
          <a:xfrm>
            <a:off x="4572000" y="4953000"/>
            <a:ext cx="671513" cy="609600"/>
          </a:xfrm>
          <a:prstGeom prst="flowChartMagneticDisk">
            <a:avLst/>
          </a:prstGeom>
          <a:solidFill>
            <a:srgbClr val="FFFF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grpSp>
        <p:nvGrpSpPr>
          <p:cNvPr id="37917" name="Group 34">
            <a:extLst>
              <a:ext uri="{FF2B5EF4-FFF2-40B4-BE49-F238E27FC236}">
                <a16:creationId xmlns:a16="http://schemas.microsoft.com/office/drawing/2014/main" id="{8B790EAC-152C-A65A-A1BA-8EB4C932FF81}"/>
              </a:ext>
            </a:extLst>
          </p:cNvPr>
          <p:cNvGrpSpPr>
            <a:grpSpLocks/>
          </p:cNvGrpSpPr>
          <p:nvPr/>
        </p:nvGrpSpPr>
        <p:grpSpPr bwMode="auto">
          <a:xfrm>
            <a:off x="228600" y="1524000"/>
            <a:ext cx="1587500" cy="3879850"/>
            <a:chOff x="148" y="1440"/>
            <a:chExt cx="1000" cy="2444"/>
          </a:xfrm>
        </p:grpSpPr>
        <p:sp>
          <p:nvSpPr>
            <p:cNvPr id="37928" name="Oval 35">
              <a:extLst>
                <a:ext uri="{FF2B5EF4-FFF2-40B4-BE49-F238E27FC236}">
                  <a16:creationId xmlns:a16="http://schemas.microsoft.com/office/drawing/2014/main" id="{76EC983E-E3B1-9228-22E5-AF50786BD0EA}"/>
                </a:ext>
              </a:extLst>
            </p:cNvPr>
            <p:cNvSpPr>
              <a:spLocks noChangeArrowheads="1"/>
            </p:cNvSpPr>
            <p:nvPr/>
          </p:nvSpPr>
          <p:spPr bwMode="auto">
            <a:xfrm>
              <a:off x="576" y="2256"/>
              <a:ext cx="472" cy="172"/>
            </a:xfrm>
            <a:prstGeom prst="ellipse">
              <a:avLst/>
            </a:prstGeom>
            <a:solidFill>
              <a:srgbClr val="FCFEB9"/>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37929" name="Oval 36">
              <a:extLst>
                <a:ext uri="{FF2B5EF4-FFF2-40B4-BE49-F238E27FC236}">
                  <a16:creationId xmlns:a16="http://schemas.microsoft.com/office/drawing/2014/main" id="{8ABF74A7-A9E1-6265-F6BD-3E95AE8C7CF4}"/>
                </a:ext>
              </a:extLst>
            </p:cNvPr>
            <p:cNvSpPr>
              <a:spLocks noChangeArrowheads="1"/>
            </p:cNvSpPr>
            <p:nvPr/>
          </p:nvSpPr>
          <p:spPr bwMode="auto">
            <a:xfrm>
              <a:off x="148" y="1440"/>
              <a:ext cx="1000" cy="2444"/>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37930" name="Oval 37">
              <a:extLst>
                <a:ext uri="{FF2B5EF4-FFF2-40B4-BE49-F238E27FC236}">
                  <a16:creationId xmlns:a16="http://schemas.microsoft.com/office/drawing/2014/main" id="{4A9E65F1-8F68-6EB9-0DA7-FDA0A2006E5A}"/>
                </a:ext>
              </a:extLst>
            </p:cNvPr>
            <p:cNvSpPr>
              <a:spLocks noChangeArrowheads="1"/>
            </p:cNvSpPr>
            <p:nvPr/>
          </p:nvSpPr>
          <p:spPr bwMode="auto">
            <a:xfrm>
              <a:off x="240" y="2256"/>
              <a:ext cx="472" cy="172"/>
            </a:xfrm>
            <a:prstGeom prst="ellipse">
              <a:avLst/>
            </a:prstGeom>
            <a:solidFill>
              <a:srgbClr val="FCFEB9"/>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37931" name="Rectangle 38">
              <a:extLst>
                <a:ext uri="{FF2B5EF4-FFF2-40B4-BE49-F238E27FC236}">
                  <a16:creationId xmlns:a16="http://schemas.microsoft.com/office/drawing/2014/main" id="{28002DE4-62C5-9DC6-851C-BF9C3460AF4B}"/>
                </a:ext>
              </a:extLst>
            </p:cNvPr>
            <p:cNvSpPr>
              <a:spLocks noChangeArrowheads="1"/>
            </p:cNvSpPr>
            <p:nvPr/>
          </p:nvSpPr>
          <p:spPr bwMode="auto">
            <a:xfrm>
              <a:off x="240" y="2448"/>
              <a:ext cx="844"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1800">
                  <a:latin typeface="Times New Roman" panose="02020603050405020304" pitchFamily="18" charset="0"/>
                </a:rPr>
                <a:t>Operational</a:t>
              </a:r>
              <a:r>
                <a:rPr lang="en-US" altLang="en-US" sz="2400">
                  <a:latin typeface="Times New Roman" panose="02020603050405020304" pitchFamily="18" charset="0"/>
                </a:rPr>
                <a:t> </a:t>
              </a:r>
            </a:p>
            <a:p>
              <a:r>
                <a:rPr lang="en-US" altLang="en-US" sz="2400">
                  <a:latin typeface="Times New Roman" panose="02020603050405020304" pitchFamily="18" charset="0"/>
                </a:rPr>
                <a:t>DBs</a:t>
              </a:r>
            </a:p>
          </p:txBody>
        </p:sp>
        <p:sp>
          <p:nvSpPr>
            <p:cNvPr id="37932" name="Rectangle 39">
              <a:extLst>
                <a:ext uri="{FF2B5EF4-FFF2-40B4-BE49-F238E27FC236}">
                  <a16:creationId xmlns:a16="http://schemas.microsoft.com/office/drawing/2014/main" id="{7AC2FF15-780B-79D2-A9B2-9189BF5559B6}"/>
                </a:ext>
              </a:extLst>
            </p:cNvPr>
            <p:cNvSpPr>
              <a:spLocks noChangeArrowheads="1"/>
            </p:cNvSpPr>
            <p:nvPr/>
          </p:nvSpPr>
          <p:spPr bwMode="auto">
            <a:xfrm>
              <a:off x="288" y="1776"/>
              <a:ext cx="692" cy="4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1800">
                  <a:latin typeface="Times New Roman" panose="02020603050405020304" pitchFamily="18" charset="0"/>
                </a:rPr>
                <a:t>other</a:t>
              </a:r>
              <a:endParaRPr lang="en-US" altLang="en-US" sz="2400">
                <a:latin typeface="Times New Roman" panose="02020603050405020304" pitchFamily="18" charset="0"/>
              </a:endParaRPr>
            </a:p>
            <a:p>
              <a:r>
                <a:rPr lang="en-US" altLang="en-US" sz="2400">
                  <a:latin typeface="Times New Roman" panose="02020603050405020304" pitchFamily="18" charset="0"/>
                </a:rPr>
                <a:t>sources</a:t>
              </a:r>
            </a:p>
          </p:txBody>
        </p:sp>
        <p:sp>
          <p:nvSpPr>
            <p:cNvPr id="37933" name="AutoShape 40">
              <a:extLst>
                <a:ext uri="{FF2B5EF4-FFF2-40B4-BE49-F238E27FC236}">
                  <a16:creationId xmlns:a16="http://schemas.microsoft.com/office/drawing/2014/main" id="{9C3F8DE1-5CB4-57A5-F4D3-C55B208AF372}"/>
                </a:ext>
              </a:extLst>
            </p:cNvPr>
            <p:cNvSpPr>
              <a:spLocks noChangeArrowheads="1"/>
            </p:cNvSpPr>
            <p:nvPr/>
          </p:nvSpPr>
          <p:spPr bwMode="auto">
            <a:xfrm>
              <a:off x="365" y="3398"/>
              <a:ext cx="441" cy="288"/>
            </a:xfrm>
            <a:prstGeom prst="flowChartMagneticDisk">
              <a:avLst/>
            </a:prstGeom>
            <a:solidFill>
              <a:srgbClr val="9A87F9"/>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37934" name="AutoShape 41">
              <a:extLst>
                <a:ext uri="{FF2B5EF4-FFF2-40B4-BE49-F238E27FC236}">
                  <a16:creationId xmlns:a16="http://schemas.microsoft.com/office/drawing/2014/main" id="{8AF8A514-236F-CE9E-1D2E-C208C3AAE243}"/>
                </a:ext>
              </a:extLst>
            </p:cNvPr>
            <p:cNvSpPr>
              <a:spLocks noChangeArrowheads="1"/>
            </p:cNvSpPr>
            <p:nvPr/>
          </p:nvSpPr>
          <p:spPr bwMode="auto">
            <a:xfrm>
              <a:off x="461" y="3129"/>
              <a:ext cx="441" cy="288"/>
            </a:xfrm>
            <a:prstGeom prst="flowChartMagneticDisk">
              <a:avLst/>
            </a:prstGeom>
            <a:solidFill>
              <a:srgbClr val="9A87F9"/>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37935" name="AutoShape 42">
              <a:extLst>
                <a:ext uri="{FF2B5EF4-FFF2-40B4-BE49-F238E27FC236}">
                  <a16:creationId xmlns:a16="http://schemas.microsoft.com/office/drawing/2014/main" id="{E9ECE379-2160-0AA0-26BF-2AD6E1B7555D}"/>
                </a:ext>
              </a:extLst>
            </p:cNvPr>
            <p:cNvSpPr>
              <a:spLocks noChangeArrowheads="1"/>
            </p:cNvSpPr>
            <p:nvPr/>
          </p:nvSpPr>
          <p:spPr bwMode="auto">
            <a:xfrm>
              <a:off x="615" y="2851"/>
              <a:ext cx="441" cy="288"/>
            </a:xfrm>
            <a:prstGeom prst="flowChartMagneticDisk">
              <a:avLst/>
            </a:prstGeom>
            <a:solidFill>
              <a:srgbClr val="9A87F9"/>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grpSp>
      <p:sp>
        <p:nvSpPr>
          <p:cNvPr id="37918" name="Line 43">
            <a:extLst>
              <a:ext uri="{FF2B5EF4-FFF2-40B4-BE49-F238E27FC236}">
                <a16:creationId xmlns:a16="http://schemas.microsoft.com/office/drawing/2014/main" id="{2E9D4780-025C-EA3B-6AC7-8BCDC0111702}"/>
              </a:ext>
            </a:extLst>
          </p:cNvPr>
          <p:cNvSpPr>
            <a:spLocks noChangeShapeType="1"/>
          </p:cNvSpPr>
          <p:nvPr/>
        </p:nvSpPr>
        <p:spPr bwMode="auto">
          <a:xfrm>
            <a:off x="1905000" y="1524000"/>
            <a:ext cx="0" cy="4191000"/>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919" name="Line 44">
            <a:extLst>
              <a:ext uri="{FF2B5EF4-FFF2-40B4-BE49-F238E27FC236}">
                <a16:creationId xmlns:a16="http://schemas.microsoft.com/office/drawing/2014/main" id="{5983D8D6-20BD-1271-0C4E-2718DB41B7B3}"/>
              </a:ext>
            </a:extLst>
          </p:cNvPr>
          <p:cNvSpPr>
            <a:spLocks noChangeShapeType="1"/>
          </p:cNvSpPr>
          <p:nvPr/>
        </p:nvSpPr>
        <p:spPr bwMode="auto">
          <a:xfrm>
            <a:off x="5410200" y="1600200"/>
            <a:ext cx="0" cy="4114800"/>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920" name="Line 45">
            <a:extLst>
              <a:ext uri="{FF2B5EF4-FFF2-40B4-BE49-F238E27FC236}">
                <a16:creationId xmlns:a16="http://schemas.microsoft.com/office/drawing/2014/main" id="{7D3A6D15-E04F-4C06-C4C2-8CC48ED65F1D}"/>
              </a:ext>
            </a:extLst>
          </p:cNvPr>
          <p:cNvSpPr>
            <a:spLocks noChangeShapeType="1"/>
          </p:cNvSpPr>
          <p:nvPr/>
        </p:nvSpPr>
        <p:spPr bwMode="auto">
          <a:xfrm>
            <a:off x="6629400" y="1600200"/>
            <a:ext cx="0" cy="4114800"/>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921" name="Text Box 46">
            <a:extLst>
              <a:ext uri="{FF2B5EF4-FFF2-40B4-BE49-F238E27FC236}">
                <a16:creationId xmlns:a16="http://schemas.microsoft.com/office/drawing/2014/main" id="{78CB61C0-CE9F-DFAC-666F-B6838C5342A9}"/>
              </a:ext>
            </a:extLst>
          </p:cNvPr>
          <p:cNvSpPr txBox="1">
            <a:spLocks noChangeArrowheads="1"/>
          </p:cNvSpPr>
          <p:nvPr/>
        </p:nvSpPr>
        <p:spPr bwMode="auto">
          <a:xfrm>
            <a:off x="2590800" y="6248400"/>
            <a:ext cx="1581150"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2400">
                <a:latin typeface="Times New Roman" panose="02020603050405020304" pitchFamily="18" charset="0"/>
              </a:rPr>
              <a:t>Data Storage</a:t>
            </a:r>
          </a:p>
        </p:txBody>
      </p:sp>
      <p:sp>
        <p:nvSpPr>
          <p:cNvPr id="37922" name="AutoShape 47">
            <a:extLst>
              <a:ext uri="{FF2B5EF4-FFF2-40B4-BE49-F238E27FC236}">
                <a16:creationId xmlns:a16="http://schemas.microsoft.com/office/drawing/2014/main" id="{C5D7506E-FB83-AB03-252B-780BF00CE9B1}"/>
              </a:ext>
            </a:extLst>
          </p:cNvPr>
          <p:cNvSpPr>
            <a:spLocks/>
          </p:cNvSpPr>
          <p:nvPr/>
        </p:nvSpPr>
        <p:spPr bwMode="auto">
          <a:xfrm rot="5400000">
            <a:off x="952500" y="5219700"/>
            <a:ext cx="152400" cy="1600200"/>
          </a:xfrm>
          <a:prstGeom prst="rightBrace">
            <a:avLst>
              <a:gd name="adj1" fmla="val 87500"/>
              <a:gd name="adj2" fmla="val 50000"/>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37923" name="AutoShape 48">
            <a:extLst>
              <a:ext uri="{FF2B5EF4-FFF2-40B4-BE49-F238E27FC236}">
                <a16:creationId xmlns:a16="http://schemas.microsoft.com/office/drawing/2014/main" id="{8732B11A-4B95-3479-EE3D-F3D7F88F7DF5}"/>
              </a:ext>
            </a:extLst>
          </p:cNvPr>
          <p:cNvSpPr>
            <a:spLocks/>
          </p:cNvSpPr>
          <p:nvPr/>
        </p:nvSpPr>
        <p:spPr bwMode="auto">
          <a:xfrm rot="5400000">
            <a:off x="3505200" y="4419600"/>
            <a:ext cx="152400" cy="3200400"/>
          </a:xfrm>
          <a:prstGeom prst="rightBrace">
            <a:avLst>
              <a:gd name="adj1" fmla="val 175000"/>
              <a:gd name="adj2" fmla="val 50000"/>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37924" name="AutoShape 49">
            <a:extLst>
              <a:ext uri="{FF2B5EF4-FFF2-40B4-BE49-F238E27FC236}">
                <a16:creationId xmlns:a16="http://schemas.microsoft.com/office/drawing/2014/main" id="{8BE2FB2A-EE81-5E76-B952-FD0ACD820BA5}"/>
              </a:ext>
            </a:extLst>
          </p:cNvPr>
          <p:cNvSpPr>
            <a:spLocks/>
          </p:cNvSpPr>
          <p:nvPr/>
        </p:nvSpPr>
        <p:spPr bwMode="auto">
          <a:xfrm rot="5400000">
            <a:off x="5981700" y="5448300"/>
            <a:ext cx="152400" cy="1143000"/>
          </a:xfrm>
          <a:prstGeom prst="rightBrace">
            <a:avLst>
              <a:gd name="adj1" fmla="val 62500"/>
              <a:gd name="adj2" fmla="val 50000"/>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37925" name="AutoShape 50">
            <a:extLst>
              <a:ext uri="{FF2B5EF4-FFF2-40B4-BE49-F238E27FC236}">
                <a16:creationId xmlns:a16="http://schemas.microsoft.com/office/drawing/2014/main" id="{91F89771-4880-4694-1A43-6649C817A8F9}"/>
              </a:ext>
            </a:extLst>
          </p:cNvPr>
          <p:cNvSpPr>
            <a:spLocks/>
          </p:cNvSpPr>
          <p:nvPr/>
        </p:nvSpPr>
        <p:spPr bwMode="auto">
          <a:xfrm rot="5400000">
            <a:off x="7734300" y="4991100"/>
            <a:ext cx="152400" cy="2057400"/>
          </a:xfrm>
          <a:prstGeom prst="rightBrace">
            <a:avLst>
              <a:gd name="adj1" fmla="val 112500"/>
              <a:gd name="adj2" fmla="val 50000"/>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37926" name="Rectangle 51">
            <a:extLst>
              <a:ext uri="{FF2B5EF4-FFF2-40B4-BE49-F238E27FC236}">
                <a16:creationId xmlns:a16="http://schemas.microsoft.com/office/drawing/2014/main" id="{79F2DAA6-C814-9BFA-0FC3-2F594CA0D6FD}"/>
              </a:ext>
            </a:extLst>
          </p:cNvPr>
          <p:cNvSpPr>
            <a:spLocks noChangeArrowheads="1"/>
          </p:cNvSpPr>
          <p:nvPr/>
        </p:nvSpPr>
        <p:spPr bwMode="auto">
          <a:xfrm>
            <a:off x="5334000" y="1905000"/>
            <a:ext cx="1524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ctr"/>
            <a:r>
              <a:rPr lang="en-US" altLang="en-US" sz="2000">
                <a:latin typeface="Times New Roman" panose="02020603050405020304" pitchFamily="18" charset="0"/>
              </a:rPr>
              <a:t>OLAP Server</a:t>
            </a:r>
            <a:endParaRPr lang="en-US" altLang="en-US" sz="2400">
              <a:latin typeface="Times New Roman" panose="02020603050405020304" pitchFamily="18" charset="0"/>
            </a:endParaRPr>
          </a:p>
        </p:txBody>
      </p:sp>
      <p:sp>
        <p:nvSpPr>
          <p:cNvPr id="37927" name="Line 52">
            <a:extLst>
              <a:ext uri="{FF2B5EF4-FFF2-40B4-BE49-F238E27FC236}">
                <a16:creationId xmlns:a16="http://schemas.microsoft.com/office/drawing/2014/main" id="{BB3CF123-E195-2FDE-1B41-A2CA4A7D8CAC}"/>
              </a:ext>
            </a:extLst>
          </p:cNvPr>
          <p:cNvSpPr>
            <a:spLocks noChangeShapeType="1"/>
          </p:cNvSpPr>
          <p:nvPr/>
        </p:nvSpPr>
        <p:spPr bwMode="auto">
          <a:xfrm>
            <a:off x="3048000" y="2590800"/>
            <a:ext cx="304800" cy="381000"/>
          </a:xfrm>
          <a:prstGeom prst="line">
            <a:avLst/>
          </a:prstGeom>
          <a:noFill/>
          <a:ln w="19050">
            <a:solidFill>
              <a:schemeClr val="tx1"/>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ransition>
    <p:wipe dir="d"/>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Slide Number Placeholder 5">
            <a:extLst>
              <a:ext uri="{FF2B5EF4-FFF2-40B4-BE49-F238E27FC236}">
                <a16:creationId xmlns:a16="http://schemas.microsoft.com/office/drawing/2014/main" id="{754FFA11-F55E-19D4-4B95-B5F39D685CFA}"/>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fld id="{374855F6-0DDA-A341-A241-5E65AE8EEE0E}" type="slidenum">
              <a:rPr lang="en-US" altLang="en-US" sz="1200"/>
              <a:pPr/>
              <a:t>34</a:t>
            </a:fld>
            <a:endParaRPr lang="en-US" altLang="en-US" sz="1200"/>
          </a:p>
        </p:txBody>
      </p:sp>
      <p:sp>
        <p:nvSpPr>
          <p:cNvPr id="38914" name="Rectangle 2">
            <a:extLst>
              <a:ext uri="{FF2B5EF4-FFF2-40B4-BE49-F238E27FC236}">
                <a16:creationId xmlns:a16="http://schemas.microsoft.com/office/drawing/2014/main" id="{0396C0B3-F004-A645-E731-61358C7ACA0B}"/>
              </a:ext>
            </a:extLst>
          </p:cNvPr>
          <p:cNvSpPr>
            <a:spLocks noGrp="1" noChangeArrowheads="1"/>
          </p:cNvSpPr>
          <p:nvPr>
            <p:ph type="title"/>
          </p:nvPr>
        </p:nvSpPr>
        <p:spPr>
          <a:xfrm>
            <a:off x="1295400" y="457200"/>
            <a:ext cx="6781800" cy="609600"/>
          </a:xfrm>
          <a:noFill/>
        </p:spPr>
        <p:txBody>
          <a:bodyPr lIns="92075" tIns="46038" rIns="92075" bIns="46038"/>
          <a:lstStyle/>
          <a:p>
            <a:pPr eaLnBrk="1" hangingPunct="1"/>
            <a:r>
              <a:rPr lang="en-US" altLang="en-US"/>
              <a:t>Three Data Warehouse Models</a:t>
            </a:r>
          </a:p>
        </p:txBody>
      </p:sp>
      <p:sp>
        <p:nvSpPr>
          <p:cNvPr id="38915" name="Rectangle 3">
            <a:extLst>
              <a:ext uri="{FF2B5EF4-FFF2-40B4-BE49-F238E27FC236}">
                <a16:creationId xmlns:a16="http://schemas.microsoft.com/office/drawing/2014/main" id="{9B24C952-38F5-F363-AE92-612913ABC0B1}"/>
              </a:ext>
            </a:extLst>
          </p:cNvPr>
          <p:cNvSpPr>
            <a:spLocks noGrp="1" noChangeArrowheads="1"/>
          </p:cNvSpPr>
          <p:nvPr>
            <p:ph type="body" idx="1"/>
          </p:nvPr>
        </p:nvSpPr>
        <p:spPr>
          <a:xfrm>
            <a:off x="381000" y="1447800"/>
            <a:ext cx="8591550" cy="4819650"/>
          </a:xfrm>
          <a:noFill/>
        </p:spPr>
        <p:txBody>
          <a:bodyPr lIns="92075" tIns="46038" rIns="92075" bIns="46038"/>
          <a:lstStyle/>
          <a:p>
            <a:pPr eaLnBrk="1" hangingPunct="1">
              <a:lnSpc>
                <a:spcPct val="110000"/>
              </a:lnSpc>
              <a:spcBef>
                <a:spcPct val="10000"/>
              </a:spcBef>
            </a:pPr>
            <a:r>
              <a:rPr lang="en-US" altLang="en-US" sz="2400">
                <a:solidFill>
                  <a:schemeClr val="hlink"/>
                </a:solidFill>
              </a:rPr>
              <a:t>Enterprise warehouse</a:t>
            </a:r>
            <a:endParaRPr lang="en-US" altLang="en-US" sz="2400"/>
          </a:p>
          <a:p>
            <a:pPr lvl="1" eaLnBrk="1" hangingPunct="1">
              <a:lnSpc>
                <a:spcPct val="110000"/>
              </a:lnSpc>
              <a:spcBef>
                <a:spcPct val="10000"/>
              </a:spcBef>
            </a:pPr>
            <a:r>
              <a:rPr lang="en-US" altLang="en-US" sz="2400"/>
              <a:t>collects all of the information about subjects spanning the entire organization</a:t>
            </a:r>
          </a:p>
          <a:p>
            <a:pPr eaLnBrk="1" hangingPunct="1">
              <a:lnSpc>
                <a:spcPct val="110000"/>
              </a:lnSpc>
              <a:spcBef>
                <a:spcPct val="10000"/>
              </a:spcBef>
            </a:pPr>
            <a:r>
              <a:rPr lang="en-US" altLang="en-US" sz="2400">
                <a:solidFill>
                  <a:schemeClr val="hlink"/>
                </a:solidFill>
              </a:rPr>
              <a:t>Data Mart</a:t>
            </a:r>
            <a:endParaRPr lang="en-US" altLang="en-US" sz="2400"/>
          </a:p>
          <a:p>
            <a:pPr lvl="1" eaLnBrk="1" hangingPunct="1">
              <a:lnSpc>
                <a:spcPct val="110000"/>
              </a:lnSpc>
              <a:spcBef>
                <a:spcPct val="10000"/>
              </a:spcBef>
            </a:pPr>
            <a:r>
              <a:rPr lang="en-US" altLang="en-US" sz="2400"/>
              <a:t>a subset of corporate-wide data that is of value to a specific groups of users.  Its scope is confined to specific, selected groups, such as marketing data mart</a:t>
            </a:r>
          </a:p>
          <a:p>
            <a:pPr lvl="2" eaLnBrk="1" hangingPunct="1">
              <a:lnSpc>
                <a:spcPct val="110000"/>
              </a:lnSpc>
              <a:spcBef>
                <a:spcPct val="10000"/>
              </a:spcBef>
            </a:pPr>
            <a:r>
              <a:rPr lang="en-US" altLang="en-US" sz="2000"/>
              <a:t>Independent vs. dependent (directly from warehouse) data mart</a:t>
            </a:r>
          </a:p>
          <a:p>
            <a:pPr eaLnBrk="1" hangingPunct="1">
              <a:lnSpc>
                <a:spcPct val="110000"/>
              </a:lnSpc>
              <a:spcBef>
                <a:spcPct val="10000"/>
              </a:spcBef>
            </a:pPr>
            <a:r>
              <a:rPr lang="en-US" altLang="en-US" sz="2400">
                <a:solidFill>
                  <a:schemeClr val="hlink"/>
                </a:solidFill>
              </a:rPr>
              <a:t>Virtual warehouse</a:t>
            </a:r>
            <a:endParaRPr lang="en-US" altLang="en-US" sz="2400"/>
          </a:p>
          <a:p>
            <a:pPr lvl="1" eaLnBrk="1" hangingPunct="1">
              <a:lnSpc>
                <a:spcPct val="110000"/>
              </a:lnSpc>
              <a:spcBef>
                <a:spcPct val="10000"/>
              </a:spcBef>
            </a:pPr>
            <a:r>
              <a:rPr lang="en-US" altLang="en-US" sz="2400"/>
              <a:t>A set of views over operational databases</a:t>
            </a:r>
          </a:p>
          <a:p>
            <a:pPr lvl="1" eaLnBrk="1" hangingPunct="1">
              <a:lnSpc>
                <a:spcPct val="110000"/>
              </a:lnSpc>
              <a:spcBef>
                <a:spcPct val="10000"/>
              </a:spcBef>
            </a:pPr>
            <a:r>
              <a:rPr lang="en-US" altLang="en-US" sz="2400"/>
              <a:t>Only some of the possible summary views may be materialized</a:t>
            </a:r>
          </a:p>
        </p:txBody>
      </p:sp>
    </p:spTree>
  </p:cSld>
  <p:clrMapOvr>
    <a:masterClrMapping/>
  </p:clrMapOvr>
  <p:transition>
    <p:wipe dir="d"/>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Slide Number Placeholder 5">
            <a:extLst>
              <a:ext uri="{FF2B5EF4-FFF2-40B4-BE49-F238E27FC236}">
                <a16:creationId xmlns:a16="http://schemas.microsoft.com/office/drawing/2014/main" id="{CBA1DB26-9F33-8DE9-5724-5076C38D23DC}"/>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fld id="{00486731-34EE-8C45-80FF-7588BA090D47}" type="slidenum">
              <a:rPr lang="en-US" altLang="en-US" sz="1200"/>
              <a:pPr/>
              <a:t>35</a:t>
            </a:fld>
            <a:endParaRPr lang="en-US" altLang="en-US" sz="1200"/>
          </a:p>
        </p:txBody>
      </p:sp>
      <p:sp>
        <p:nvSpPr>
          <p:cNvPr id="39938" name="Rectangle 2">
            <a:extLst>
              <a:ext uri="{FF2B5EF4-FFF2-40B4-BE49-F238E27FC236}">
                <a16:creationId xmlns:a16="http://schemas.microsoft.com/office/drawing/2014/main" id="{8A9F14FF-59C7-7995-61AB-2A82516DE1B5}"/>
              </a:ext>
            </a:extLst>
          </p:cNvPr>
          <p:cNvSpPr>
            <a:spLocks noGrp="1" noChangeArrowheads="1"/>
          </p:cNvSpPr>
          <p:nvPr>
            <p:ph type="title"/>
          </p:nvPr>
        </p:nvSpPr>
        <p:spPr>
          <a:xfrm>
            <a:off x="1371600" y="304800"/>
            <a:ext cx="6705600" cy="990600"/>
          </a:xfrm>
          <a:noFill/>
        </p:spPr>
        <p:txBody>
          <a:bodyPr lIns="92075" tIns="46038" rIns="92075" bIns="46038"/>
          <a:lstStyle/>
          <a:p>
            <a:pPr eaLnBrk="1" hangingPunct="1"/>
            <a:r>
              <a:rPr lang="en-US" altLang="en-US"/>
              <a:t>Data Warehouse Development: A Recommended Approach</a:t>
            </a:r>
          </a:p>
        </p:txBody>
      </p:sp>
      <p:sp>
        <p:nvSpPr>
          <p:cNvPr id="39939" name="Rectangle 3">
            <a:extLst>
              <a:ext uri="{FF2B5EF4-FFF2-40B4-BE49-F238E27FC236}">
                <a16:creationId xmlns:a16="http://schemas.microsoft.com/office/drawing/2014/main" id="{13799106-F03F-835A-D9CE-DF00DF9E92B9}"/>
              </a:ext>
            </a:extLst>
          </p:cNvPr>
          <p:cNvSpPr>
            <a:spLocks noChangeArrowheads="1"/>
          </p:cNvSpPr>
          <p:nvPr/>
        </p:nvSpPr>
        <p:spPr bwMode="auto">
          <a:xfrm>
            <a:off x="609600" y="6019800"/>
            <a:ext cx="7772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39940" name="Text Box 4">
            <a:extLst>
              <a:ext uri="{FF2B5EF4-FFF2-40B4-BE49-F238E27FC236}">
                <a16:creationId xmlns:a16="http://schemas.microsoft.com/office/drawing/2014/main" id="{DADC61AB-B5D0-EAB9-B3BE-3D4D6FA07D2E}"/>
              </a:ext>
            </a:extLst>
          </p:cNvPr>
          <p:cNvSpPr txBox="1">
            <a:spLocks noChangeArrowheads="1"/>
          </p:cNvSpPr>
          <p:nvPr/>
        </p:nvSpPr>
        <p:spPr bwMode="auto">
          <a:xfrm>
            <a:off x="1371600" y="6019800"/>
            <a:ext cx="63563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b="1">
                <a:latin typeface="Times New Roman" panose="02020603050405020304" pitchFamily="18" charset="0"/>
              </a:rPr>
              <a:t>Define a high-level corporate data model</a:t>
            </a:r>
            <a:endParaRPr lang="en-US" altLang="en-US" sz="2400">
              <a:latin typeface="Times New Roman" panose="02020603050405020304" pitchFamily="18" charset="0"/>
            </a:endParaRPr>
          </a:p>
        </p:txBody>
      </p:sp>
      <p:sp>
        <p:nvSpPr>
          <p:cNvPr id="39941" name="Rectangle 5">
            <a:extLst>
              <a:ext uri="{FF2B5EF4-FFF2-40B4-BE49-F238E27FC236}">
                <a16:creationId xmlns:a16="http://schemas.microsoft.com/office/drawing/2014/main" id="{DB4DE51A-1D85-71E8-168B-632FD5E379AE}"/>
              </a:ext>
            </a:extLst>
          </p:cNvPr>
          <p:cNvSpPr>
            <a:spLocks noChangeArrowheads="1"/>
          </p:cNvSpPr>
          <p:nvPr/>
        </p:nvSpPr>
        <p:spPr bwMode="auto">
          <a:xfrm>
            <a:off x="1066800" y="3886200"/>
            <a:ext cx="1295400" cy="762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39942" name="Text Box 6">
            <a:extLst>
              <a:ext uri="{FF2B5EF4-FFF2-40B4-BE49-F238E27FC236}">
                <a16:creationId xmlns:a16="http://schemas.microsoft.com/office/drawing/2014/main" id="{92735190-5B71-7603-5757-5D8B56BE8CF9}"/>
              </a:ext>
            </a:extLst>
          </p:cNvPr>
          <p:cNvSpPr txBox="1">
            <a:spLocks noChangeArrowheads="1"/>
          </p:cNvSpPr>
          <p:nvPr/>
        </p:nvSpPr>
        <p:spPr bwMode="auto">
          <a:xfrm>
            <a:off x="1219200" y="3886200"/>
            <a:ext cx="1082675"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2400" b="1">
                <a:latin typeface="Times New Roman" panose="02020603050405020304" pitchFamily="18" charset="0"/>
              </a:rPr>
              <a:t>Data Mart</a:t>
            </a:r>
          </a:p>
        </p:txBody>
      </p:sp>
      <p:sp>
        <p:nvSpPr>
          <p:cNvPr id="39943" name="Line 7">
            <a:extLst>
              <a:ext uri="{FF2B5EF4-FFF2-40B4-BE49-F238E27FC236}">
                <a16:creationId xmlns:a16="http://schemas.microsoft.com/office/drawing/2014/main" id="{BD9245E5-CFFD-9D83-8D23-3DEF9B4484C9}"/>
              </a:ext>
            </a:extLst>
          </p:cNvPr>
          <p:cNvSpPr>
            <a:spLocks noChangeShapeType="1"/>
          </p:cNvSpPr>
          <p:nvPr/>
        </p:nvSpPr>
        <p:spPr bwMode="auto">
          <a:xfrm>
            <a:off x="2362200" y="4191000"/>
            <a:ext cx="152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44" name="Line 8">
            <a:extLst>
              <a:ext uri="{FF2B5EF4-FFF2-40B4-BE49-F238E27FC236}">
                <a16:creationId xmlns:a16="http://schemas.microsoft.com/office/drawing/2014/main" id="{EBFEFD1E-2613-14E2-DD51-D8668A7AB78C}"/>
              </a:ext>
            </a:extLst>
          </p:cNvPr>
          <p:cNvSpPr>
            <a:spLocks noChangeShapeType="1"/>
          </p:cNvSpPr>
          <p:nvPr/>
        </p:nvSpPr>
        <p:spPr bwMode="auto">
          <a:xfrm>
            <a:off x="2514600" y="4191000"/>
            <a:ext cx="0" cy="1828800"/>
          </a:xfrm>
          <a:prstGeom prst="line">
            <a:avLst/>
          </a:prstGeom>
          <a:noFill/>
          <a:ln w="28575">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45" name="Rectangle 9">
            <a:extLst>
              <a:ext uri="{FF2B5EF4-FFF2-40B4-BE49-F238E27FC236}">
                <a16:creationId xmlns:a16="http://schemas.microsoft.com/office/drawing/2014/main" id="{3E511732-8E7E-CB02-9285-194C937B646D}"/>
              </a:ext>
            </a:extLst>
          </p:cNvPr>
          <p:cNvSpPr>
            <a:spLocks noChangeArrowheads="1"/>
          </p:cNvSpPr>
          <p:nvPr/>
        </p:nvSpPr>
        <p:spPr bwMode="auto">
          <a:xfrm>
            <a:off x="2971800" y="3886200"/>
            <a:ext cx="1295400" cy="762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39946" name="Text Box 10">
            <a:extLst>
              <a:ext uri="{FF2B5EF4-FFF2-40B4-BE49-F238E27FC236}">
                <a16:creationId xmlns:a16="http://schemas.microsoft.com/office/drawing/2014/main" id="{BD55C53A-98C7-18DC-9447-65E9F5511579}"/>
              </a:ext>
            </a:extLst>
          </p:cNvPr>
          <p:cNvSpPr txBox="1">
            <a:spLocks noChangeArrowheads="1"/>
          </p:cNvSpPr>
          <p:nvPr/>
        </p:nvSpPr>
        <p:spPr bwMode="auto">
          <a:xfrm>
            <a:off x="3124200" y="3886200"/>
            <a:ext cx="1082675"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2400" b="1">
                <a:latin typeface="Times New Roman" panose="02020603050405020304" pitchFamily="18" charset="0"/>
              </a:rPr>
              <a:t>Data Mart</a:t>
            </a:r>
          </a:p>
        </p:txBody>
      </p:sp>
      <p:sp>
        <p:nvSpPr>
          <p:cNvPr id="39947" name="Line 11">
            <a:extLst>
              <a:ext uri="{FF2B5EF4-FFF2-40B4-BE49-F238E27FC236}">
                <a16:creationId xmlns:a16="http://schemas.microsoft.com/office/drawing/2014/main" id="{DB006257-8956-01FC-525F-2FDC2F9C6CD5}"/>
              </a:ext>
            </a:extLst>
          </p:cNvPr>
          <p:cNvSpPr>
            <a:spLocks noChangeShapeType="1"/>
          </p:cNvSpPr>
          <p:nvPr/>
        </p:nvSpPr>
        <p:spPr bwMode="auto">
          <a:xfrm>
            <a:off x="4267200" y="4191000"/>
            <a:ext cx="152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48" name="Line 12">
            <a:extLst>
              <a:ext uri="{FF2B5EF4-FFF2-40B4-BE49-F238E27FC236}">
                <a16:creationId xmlns:a16="http://schemas.microsoft.com/office/drawing/2014/main" id="{F1D71BBD-D8FD-FB03-19E5-E2DBFE73B669}"/>
              </a:ext>
            </a:extLst>
          </p:cNvPr>
          <p:cNvSpPr>
            <a:spLocks noChangeShapeType="1"/>
          </p:cNvSpPr>
          <p:nvPr/>
        </p:nvSpPr>
        <p:spPr bwMode="auto">
          <a:xfrm>
            <a:off x="4419600" y="4191000"/>
            <a:ext cx="0" cy="1828800"/>
          </a:xfrm>
          <a:prstGeom prst="line">
            <a:avLst/>
          </a:prstGeom>
          <a:noFill/>
          <a:ln w="28575">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49" name="Line 13">
            <a:extLst>
              <a:ext uri="{FF2B5EF4-FFF2-40B4-BE49-F238E27FC236}">
                <a16:creationId xmlns:a16="http://schemas.microsoft.com/office/drawing/2014/main" id="{D40B40CD-A290-8B3C-28E6-B2B314A78D45}"/>
              </a:ext>
            </a:extLst>
          </p:cNvPr>
          <p:cNvSpPr>
            <a:spLocks noChangeShapeType="1"/>
          </p:cNvSpPr>
          <p:nvPr/>
        </p:nvSpPr>
        <p:spPr bwMode="auto">
          <a:xfrm flipV="1">
            <a:off x="3505200" y="4648200"/>
            <a:ext cx="0" cy="1371600"/>
          </a:xfrm>
          <a:prstGeom prst="line">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50" name="Line 14">
            <a:extLst>
              <a:ext uri="{FF2B5EF4-FFF2-40B4-BE49-F238E27FC236}">
                <a16:creationId xmlns:a16="http://schemas.microsoft.com/office/drawing/2014/main" id="{1BD935E2-4A02-8562-324C-87BC006839EB}"/>
              </a:ext>
            </a:extLst>
          </p:cNvPr>
          <p:cNvSpPr>
            <a:spLocks noChangeShapeType="1"/>
          </p:cNvSpPr>
          <p:nvPr/>
        </p:nvSpPr>
        <p:spPr bwMode="auto">
          <a:xfrm flipV="1">
            <a:off x="1676400" y="4648200"/>
            <a:ext cx="0" cy="1371600"/>
          </a:xfrm>
          <a:prstGeom prst="line">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51" name="Rectangle 15">
            <a:extLst>
              <a:ext uri="{FF2B5EF4-FFF2-40B4-BE49-F238E27FC236}">
                <a16:creationId xmlns:a16="http://schemas.microsoft.com/office/drawing/2014/main" id="{AAE5D6C3-082C-C1BE-1259-3623F6A625EF}"/>
              </a:ext>
            </a:extLst>
          </p:cNvPr>
          <p:cNvSpPr>
            <a:spLocks noChangeArrowheads="1"/>
          </p:cNvSpPr>
          <p:nvPr/>
        </p:nvSpPr>
        <p:spPr bwMode="auto">
          <a:xfrm>
            <a:off x="1981200" y="2209800"/>
            <a:ext cx="1752600" cy="990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39952" name="Rectangle 16">
            <a:extLst>
              <a:ext uri="{FF2B5EF4-FFF2-40B4-BE49-F238E27FC236}">
                <a16:creationId xmlns:a16="http://schemas.microsoft.com/office/drawing/2014/main" id="{501ABF66-B0CF-82E1-974A-8A600DB21BC8}"/>
              </a:ext>
            </a:extLst>
          </p:cNvPr>
          <p:cNvSpPr>
            <a:spLocks noChangeArrowheads="1"/>
          </p:cNvSpPr>
          <p:nvPr/>
        </p:nvSpPr>
        <p:spPr bwMode="auto">
          <a:xfrm>
            <a:off x="5486400" y="3657600"/>
            <a:ext cx="1981200" cy="1295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39953" name="Rectangle 17">
            <a:extLst>
              <a:ext uri="{FF2B5EF4-FFF2-40B4-BE49-F238E27FC236}">
                <a16:creationId xmlns:a16="http://schemas.microsoft.com/office/drawing/2014/main" id="{B13B596E-B842-85FA-59FF-457FD807333F}"/>
              </a:ext>
            </a:extLst>
          </p:cNvPr>
          <p:cNvSpPr>
            <a:spLocks noChangeArrowheads="1"/>
          </p:cNvSpPr>
          <p:nvPr/>
        </p:nvSpPr>
        <p:spPr bwMode="auto">
          <a:xfrm>
            <a:off x="5257800" y="1447800"/>
            <a:ext cx="2438400" cy="1219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39954" name="Line 18">
            <a:extLst>
              <a:ext uri="{FF2B5EF4-FFF2-40B4-BE49-F238E27FC236}">
                <a16:creationId xmlns:a16="http://schemas.microsoft.com/office/drawing/2014/main" id="{7A93EA57-E3B9-DC61-7126-83E982588EED}"/>
              </a:ext>
            </a:extLst>
          </p:cNvPr>
          <p:cNvSpPr>
            <a:spLocks noChangeShapeType="1"/>
          </p:cNvSpPr>
          <p:nvPr/>
        </p:nvSpPr>
        <p:spPr bwMode="auto">
          <a:xfrm>
            <a:off x="3733800" y="2667000"/>
            <a:ext cx="1066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55" name="Line 19">
            <a:extLst>
              <a:ext uri="{FF2B5EF4-FFF2-40B4-BE49-F238E27FC236}">
                <a16:creationId xmlns:a16="http://schemas.microsoft.com/office/drawing/2014/main" id="{AC199101-7183-A855-1538-8B14BBF31ACB}"/>
              </a:ext>
            </a:extLst>
          </p:cNvPr>
          <p:cNvSpPr>
            <a:spLocks noChangeShapeType="1"/>
          </p:cNvSpPr>
          <p:nvPr/>
        </p:nvSpPr>
        <p:spPr bwMode="auto">
          <a:xfrm>
            <a:off x="4800600" y="2667000"/>
            <a:ext cx="0" cy="3352800"/>
          </a:xfrm>
          <a:prstGeom prst="line">
            <a:avLst/>
          </a:prstGeom>
          <a:noFill/>
          <a:ln w="28575">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56" name="Line 20">
            <a:extLst>
              <a:ext uri="{FF2B5EF4-FFF2-40B4-BE49-F238E27FC236}">
                <a16:creationId xmlns:a16="http://schemas.microsoft.com/office/drawing/2014/main" id="{A5655CDB-1A0C-B9EB-4A74-EAE8E0BA92C5}"/>
              </a:ext>
            </a:extLst>
          </p:cNvPr>
          <p:cNvSpPr>
            <a:spLocks noChangeShapeType="1"/>
          </p:cNvSpPr>
          <p:nvPr/>
        </p:nvSpPr>
        <p:spPr bwMode="auto">
          <a:xfrm>
            <a:off x="5105400" y="4191000"/>
            <a:ext cx="0" cy="1828800"/>
          </a:xfrm>
          <a:prstGeom prst="line">
            <a:avLst/>
          </a:prstGeom>
          <a:noFill/>
          <a:ln w="28575">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57" name="Line 21">
            <a:extLst>
              <a:ext uri="{FF2B5EF4-FFF2-40B4-BE49-F238E27FC236}">
                <a16:creationId xmlns:a16="http://schemas.microsoft.com/office/drawing/2014/main" id="{7128DFD2-5940-C5ED-0E56-EC7A4B544380}"/>
              </a:ext>
            </a:extLst>
          </p:cNvPr>
          <p:cNvSpPr>
            <a:spLocks noChangeShapeType="1"/>
          </p:cNvSpPr>
          <p:nvPr/>
        </p:nvSpPr>
        <p:spPr bwMode="auto">
          <a:xfrm>
            <a:off x="5105400" y="4191000"/>
            <a:ext cx="381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58" name="Line 22">
            <a:extLst>
              <a:ext uri="{FF2B5EF4-FFF2-40B4-BE49-F238E27FC236}">
                <a16:creationId xmlns:a16="http://schemas.microsoft.com/office/drawing/2014/main" id="{BC51DF9B-D0DC-63D3-4FE9-941CFA234E81}"/>
              </a:ext>
            </a:extLst>
          </p:cNvPr>
          <p:cNvSpPr>
            <a:spLocks noChangeShapeType="1"/>
          </p:cNvSpPr>
          <p:nvPr/>
        </p:nvSpPr>
        <p:spPr bwMode="auto">
          <a:xfrm flipV="1">
            <a:off x="1676400" y="3200400"/>
            <a:ext cx="1066800" cy="685800"/>
          </a:xfrm>
          <a:prstGeom prst="line">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59" name="Line 23">
            <a:extLst>
              <a:ext uri="{FF2B5EF4-FFF2-40B4-BE49-F238E27FC236}">
                <a16:creationId xmlns:a16="http://schemas.microsoft.com/office/drawing/2014/main" id="{7706538F-C081-1833-9A37-1E2ABAB9BE8F}"/>
              </a:ext>
            </a:extLst>
          </p:cNvPr>
          <p:cNvSpPr>
            <a:spLocks noChangeShapeType="1"/>
          </p:cNvSpPr>
          <p:nvPr/>
        </p:nvSpPr>
        <p:spPr bwMode="auto">
          <a:xfrm flipV="1">
            <a:off x="3200400" y="1981200"/>
            <a:ext cx="2057400" cy="228600"/>
          </a:xfrm>
          <a:prstGeom prst="line">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60" name="Line 24">
            <a:extLst>
              <a:ext uri="{FF2B5EF4-FFF2-40B4-BE49-F238E27FC236}">
                <a16:creationId xmlns:a16="http://schemas.microsoft.com/office/drawing/2014/main" id="{B9BAD99A-53F7-E30F-99BB-2BBD3C1E2C71}"/>
              </a:ext>
            </a:extLst>
          </p:cNvPr>
          <p:cNvSpPr>
            <a:spLocks noChangeShapeType="1"/>
          </p:cNvSpPr>
          <p:nvPr/>
        </p:nvSpPr>
        <p:spPr bwMode="auto">
          <a:xfrm flipH="1" flipV="1">
            <a:off x="2895600" y="3200400"/>
            <a:ext cx="762000" cy="685800"/>
          </a:xfrm>
          <a:prstGeom prst="line">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61" name="Line 25">
            <a:extLst>
              <a:ext uri="{FF2B5EF4-FFF2-40B4-BE49-F238E27FC236}">
                <a16:creationId xmlns:a16="http://schemas.microsoft.com/office/drawing/2014/main" id="{93932C9B-F947-0569-B5D8-FD78FF48A615}"/>
              </a:ext>
            </a:extLst>
          </p:cNvPr>
          <p:cNvSpPr>
            <a:spLocks noChangeShapeType="1"/>
          </p:cNvSpPr>
          <p:nvPr/>
        </p:nvSpPr>
        <p:spPr bwMode="auto">
          <a:xfrm flipV="1">
            <a:off x="6477000" y="4953000"/>
            <a:ext cx="0" cy="1066800"/>
          </a:xfrm>
          <a:prstGeom prst="line">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62" name="Line 26">
            <a:extLst>
              <a:ext uri="{FF2B5EF4-FFF2-40B4-BE49-F238E27FC236}">
                <a16:creationId xmlns:a16="http://schemas.microsoft.com/office/drawing/2014/main" id="{BAA877A7-BDFF-A18B-2007-E948C4A52F6D}"/>
              </a:ext>
            </a:extLst>
          </p:cNvPr>
          <p:cNvSpPr>
            <a:spLocks noChangeShapeType="1"/>
          </p:cNvSpPr>
          <p:nvPr/>
        </p:nvSpPr>
        <p:spPr bwMode="auto">
          <a:xfrm flipV="1">
            <a:off x="6400800" y="2667000"/>
            <a:ext cx="0" cy="990600"/>
          </a:xfrm>
          <a:prstGeom prst="line">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63" name="Text Box 27">
            <a:extLst>
              <a:ext uri="{FF2B5EF4-FFF2-40B4-BE49-F238E27FC236}">
                <a16:creationId xmlns:a16="http://schemas.microsoft.com/office/drawing/2014/main" id="{4EB1F680-0539-BE21-5521-8B03DD01863B}"/>
              </a:ext>
            </a:extLst>
          </p:cNvPr>
          <p:cNvSpPr txBox="1">
            <a:spLocks noChangeArrowheads="1"/>
          </p:cNvSpPr>
          <p:nvPr/>
        </p:nvSpPr>
        <p:spPr bwMode="auto">
          <a:xfrm>
            <a:off x="1981200" y="2209800"/>
            <a:ext cx="19050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spcBef>
                <a:spcPct val="50000"/>
              </a:spcBef>
            </a:pPr>
            <a:r>
              <a:rPr lang="en-US" altLang="en-US" sz="2400" b="1">
                <a:latin typeface="Times New Roman" panose="02020603050405020304" pitchFamily="18" charset="0"/>
              </a:rPr>
              <a:t>Distributed Data Marts</a:t>
            </a:r>
            <a:endParaRPr lang="en-US" altLang="en-US" sz="2400">
              <a:latin typeface="Times New Roman" panose="02020603050405020304" pitchFamily="18" charset="0"/>
            </a:endParaRPr>
          </a:p>
        </p:txBody>
      </p:sp>
      <p:sp>
        <p:nvSpPr>
          <p:cNvPr id="39964" name="Rectangle 28">
            <a:extLst>
              <a:ext uri="{FF2B5EF4-FFF2-40B4-BE49-F238E27FC236}">
                <a16:creationId xmlns:a16="http://schemas.microsoft.com/office/drawing/2014/main" id="{EBC7FA3F-DD9B-DA67-4FD1-F5D4C623434F}"/>
              </a:ext>
            </a:extLst>
          </p:cNvPr>
          <p:cNvSpPr>
            <a:spLocks noChangeArrowheads="1"/>
          </p:cNvSpPr>
          <p:nvPr/>
        </p:nvSpPr>
        <p:spPr bwMode="auto">
          <a:xfrm>
            <a:off x="5334000" y="1676400"/>
            <a:ext cx="23622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spcBef>
                <a:spcPct val="50000"/>
              </a:spcBef>
            </a:pPr>
            <a:r>
              <a:rPr lang="en-US" altLang="en-US" sz="2400" b="1">
                <a:latin typeface="Times New Roman" panose="02020603050405020304" pitchFamily="18" charset="0"/>
              </a:rPr>
              <a:t>Multi-Tier Data Warehouse</a:t>
            </a:r>
            <a:endParaRPr lang="en-US" altLang="en-US" sz="2000" b="1">
              <a:latin typeface="Times New Roman" panose="02020603050405020304" pitchFamily="18" charset="0"/>
            </a:endParaRPr>
          </a:p>
        </p:txBody>
      </p:sp>
      <p:sp>
        <p:nvSpPr>
          <p:cNvPr id="39965" name="Rectangle 29">
            <a:extLst>
              <a:ext uri="{FF2B5EF4-FFF2-40B4-BE49-F238E27FC236}">
                <a16:creationId xmlns:a16="http://schemas.microsoft.com/office/drawing/2014/main" id="{DE2D02CD-062B-84DD-7C0F-255B1C3A623D}"/>
              </a:ext>
            </a:extLst>
          </p:cNvPr>
          <p:cNvSpPr>
            <a:spLocks noChangeArrowheads="1"/>
          </p:cNvSpPr>
          <p:nvPr/>
        </p:nvSpPr>
        <p:spPr bwMode="auto">
          <a:xfrm>
            <a:off x="5638800" y="3733800"/>
            <a:ext cx="17526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spcBef>
                <a:spcPct val="50000"/>
              </a:spcBef>
            </a:pPr>
            <a:r>
              <a:rPr lang="en-US" altLang="en-US" sz="2400" b="1">
                <a:latin typeface="Times New Roman" panose="02020603050405020304" pitchFamily="18" charset="0"/>
              </a:rPr>
              <a:t>Enterprise Data Warehouse</a:t>
            </a:r>
          </a:p>
        </p:txBody>
      </p:sp>
      <p:sp>
        <p:nvSpPr>
          <p:cNvPr id="39966" name="Text Box 30">
            <a:extLst>
              <a:ext uri="{FF2B5EF4-FFF2-40B4-BE49-F238E27FC236}">
                <a16:creationId xmlns:a16="http://schemas.microsoft.com/office/drawing/2014/main" id="{C6623B63-4630-68A5-1EC2-98E07ACC1C71}"/>
              </a:ext>
            </a:extLst>
          </p:cNvPr>
          <p:cNvSpPr txBox="1">
            <a:spLocks noChangeArrowheads="1"/>
          </p:cNvSpPr>
          <p:nvPr/>
        </p:nvSpPr>
        <p:spPr bwMode="auto">
          <a:xfrm>
            <a:off x="3733800" y="5334000"/>
            <a:ext cx="2209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spcBef>
                <a:spcPct val="50000"/>
              </a:spcBef>
            </a:pPr>
            <a:r>
              <a:rPr lang="en-US" altLang="en-US" sz="1800" b="1">
                <a:latin typeface="Times New Roman" panose="02020603050405020304" pitchFamily="18" charset="0"/>
              </a:rPr>
              <a:t>Model refinement</a:t>
            </a:r>
            <a:endParaRPr lang="en-US" altLang="en-US" sz="2000" b="1">
              <a:latin typeface="Times New Roman" panose="02020603050405020304" pitchFamily="18" charset="0"/>
            </a:endParaRPr>
          </a:p>
        </p:txBody>
      </p:sp>
      <p:sp>
        <p:nvSpPr>
          <p:cNvPr id="39967" name="Rectangle 31">
            <a:extLst>
              <a:ext uri="{FF2B5EF4-FFF2-40B4-BE49-F238E27FC236}">
                <a16:creationId xmlns:a16="http://schemas.microsoft.com/office/drawing/2014/main" id="{4EB5E23B-0FDF-1DE1-28F5-9A1563CECBB9}"/>
              </a:ext>
            </a:extLst>
          </p:cNvPr>
          <p:cNvSpPr>
            <a:spLocks noChangeArrowheads="1"/>
          </p:cNvSpPr>
          <p:nvPr/>
        </p:nvSpPr>
        <p:spPr bwMode="auto">
          <a:xfrm>
            <a:off x="1676400" y="5334000"/>
            <a:ext cx="1930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1800" b="1">
                <a:latin typeface="Times New Roman" panose="02020603050405020304" pitchFamily="18" charset="0"/>
              </a:rPr>
              <a:t>Model refinement</a:t>
            </a:r>
            <a:endParaRPr lang="en-US" altLang="en-US" sz="2000" b="1">
              <a:latin typeface="Times New Roman" panose="02020603050405020304" pitchFamily="18" charset="0"/>
            </a:endParaRPr>
          </a:p>
        </p:txBody>
      </p:sp>
    </p:spTree>
  </p:cSld>
  <p:clrMapOvr>
    <a:masterClrMapping/>
  </p:clrMapOvr>
  <p:transition>
    <p:wipe dir="d"/>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Slide Number Placeholder 5">
            <a:extLst>
              <a:ext uri="{FF2B5EF4-FFF2-40B4-BE49-F238E27FC236}">
                <a16:creationId xmlns:a16="http://schemas.microsoft.com/office/drawing/2014/main" id="{C98251D9-C0E0-5B8A-F668-B7D714D43DCC}"/>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fld id="{658BE4E6-BCD2-4146-9589-13EC0846FABB}" type="slidenum">
              <a:rPr lang="en-US" altLang="en-US" sz="1200"/>
              <a:pPr/>
              <a:t>36</a:t>
            </a:fld>
            <a:endParaRPr lang="en-US" altLang="en-US" sz="1200"/>
          </a:p>
        </p:txBody>
      </p:sp>
      <p:sp>
        <p:nvSpPr>
          <p:cNvPr id="40962" name="Rectangle 2">
            <a:extLst>
              <a:ext uri="{FF2B5EF4-FFF2-40B4-BE49-F238E27FC236}">
                <a16:creationId xmlns:a16="http://schemas.microsoft.com/office/drawing/2014/main" id="{FBA6870D-D85C-2C91-4985-B0C80F95FF5F}"/>
              </a:ext>
            </a:extLst>
          </p:cNvPr>
          <p:cNvSpPr>
            <a:spLocks noGrp="1" noChangeArrowheads="1"/>
          </p:cNvSpPr>
          <p:nvPr>
            <p:ph type="title"/>
          </p:nvPr>
        </p:nvSpPr>
        <p:spPr>
          <a:xfrm>
            <a:off x="1284288" y="685800"/>
            <a:ext cx="7651750" cy="498475"/>
          </a:xfrm>
          <a:noFill/>
        </p:spPr>
        <p:txBody>
          <a:bodyPr lIns="92075" tIns="46038" rIns="92075" bIns="46038"/>
          <a:lstStyle/>
          <a:p>
            <a:pPr eaLnBrk="1" hangingPunct="1"/>
            <a:r>
              <a:rPr lang="en-US" altLang="en-US"/>
              <a:t>OLAP Server Architectures</a:t>
            </a:r>
          </a:p>
        </p:txBody>
      </p:sp>
      <p:sp>
        <p:nvSpPr>
          <p:cNvPr id="40963" name="Rectangle 3">
            <a:extLst>
              <a:ext uri="{FF2B5EF4-FFF2-40B4-BE49-F238E27FC236}">
                <a16:creationId xmlns:a16="http://schemas.microsoft.com/office/drawing/2014/main" id="{07DDB9BA-84AA-2301-EF7D-C957BD6D6D3A}"/>
              </a:ext>
            </a:extLst>
          </p:cNvPr>
          <p:cNvSpPr>
            <a:spLocks noGrp="1" noChangeArrowheads="1"/>
          </p:cNvSpPr>
          <p:nvPr>
            <p:ph type="body" idx="1"/>
          </p:nvPr>
        </p:nvSpPr>
        <p:spPr>
          <a:xfrm>
            <a:off x="381000" y="1600200"/>
            <a:ext cx="8382000" cy="4953000"/>
          </a:xfrm>
          <a:noFill/>
        </p:spPr>
        <p:txBody>
          <a:bodyPr lIns="92075" tIns="46038" rIns="92075" bIns="46038"/>
          <a:lstStyle/>
          <a:p>
            <a:pPr eaLnBrk="1" hangingPunct="1"/>
            <a:r>
              <a:rPr lang="en-US" altLang="en-US" sz="2000" u="sng">
                <a:solidFill>
                  <a:schemeClr val="hlink"/>
                </a:solidFill>
              </a:rPr>
              <a:t>Relational OLAP (ROLAP)</a:t>
            </a:r>
            <a:r>
              <a:rPr lang="en-US" altLang="en-US" sz="2000"/>
              <a:t> </a:t>
            </a:r>
          </a:p>
          <a:p>
            <a:pPr lvl="1" eaLnBrk="1" hangingPunct="1"/>
            <a:r>
              <a:rPr lang="en-US" altLang="en-US" sz="2000"/>
              <a:t>Use relational or extended-relational DBMS to store and manage warehouse data and OLAP middle ware to support missing pieces</a:t>
            </a:r>
          </a:p>
          <a:p>
            <a:pPr lvl="1" eaLnBrk="1" hangingPunct="1"/>
            <a:r>
              <a:rPr lang="en-US" altLang="en-US" sz="2000"/>
              <a:t>Include optimization of DBMS backend, implementation of aggregation navigation logic, and additional tools and services</a:t>
            </a:r>
          </a:p>
          <a:p>
            <a:pPr lvl="1" eaLnBrk="1" hangingPunct="1"/>
            <a:r>
              <a:rPr lang="en-US" altLang="en-US" sz="2000"/>
              <a:t>greater scalability</a:t>
            </a:r>
          </a:p>
          <a:p>
            <a:pPr eaLnBrk="1" hangingPunct="1"/>
            <a:r>
              <a:rPr lang="en-US" altLang="en-US" sz="2000" u="sng">
                <a:solidFill>
                  <a:schemeClr val="hlink"/>
                </a:solidFill>
              </a:rPr>
              <a:t>Multidimensional OLAP (MOLAP)</a:t>
            </a:r>
            <a:r>
              <a:rPr lang="en-US" altLang="en-US" sz="2000">
                <a:solidFill>
                  <a:schemeClr val="hlink"/>
                </a:solidFill>
              </a:rPr>
              <a:t> </a:t>
            </a:r>
          </a:p>
          <a:p>
            <a:pPr lvl="1" eaLnBrk="1" hangingPunct="1"/>
            <a:r>
              <a:rPr lang="en-US" altLang="en-US" sz="2000"/>
              <a:t>Array-based multidimensional storage engine (sparse matrix techniques)</a:t>
            </a:r>
          </a:p>
          <a:p>
            <a:pPr lvl="1" eaLnBrk="1" hangingPunct="1"/>
            <a:r>
              <a:rPr lang="en-US" altLang="en-US" sz="2000"/>
              <a:t>fast indexing to pre-computed summarized data</a:t>
            </a:r>
          </a:p>
          <a:p>
            <a:pPr eaLnBrk="1" hangingPunct="1"/>
            <a:r>
              <a:rPr lang="en-US" altLang="en-US" sz="2000" u="sng">
                <a:solidFill>
                  <a:schemeClr val="hlink"/>
                </a:solidFill>
              </a:rPr>
              <a:t>Hybrid OLAP (HOLAP)</a:t>
            </a:r>
          </a:p>
          <a:p>
            <a:pPr lvl="1" eaLnBrk="1" hangingPunct="1"/>
            <a:r>
              <a:rPr lang="en-US" altLang="en-US" sz="2000"/>
              <a:t>User flexibility, e.g.,  low level: relational, high-level: array</a:t>
            </a:r>
          </a:p>
          <a:p>
            <a:pPr eaLnBrk="1" hangingPunct="1"/>
            <a:r>
              <a:rPr lang="en-US" altLang="en-US" sz="2000">
                <a:solidFill>
                  <a:schemeClr val="hlink"/>
                </a:solidFill>
              </a:rPr>
              <a:t>Specialized SQL servers</a:t>
            </a:r>
          </a:p>
          <a:p>
            <a:pPr lvl="1" eaLnBrk="1" hangingPunct="1"/>
            <a:r>
              <a:rPr lang="en-US" altLang="en-US" sz="2000"/>
              <a:t>specialized support for SQL queries over star/snowflake schemas</a:t>
            </a:r>
          </a:p>
        </p:txBody>
      </p:sp>
    </p:spTree>
  </p:cSld>
  <p:clrMapOvr>
    <a:masterClrMapping/>
  </p:clrMapOvr>
  <p:transition>
    <p:wipe dir="d"/>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Slide Number Placeholder 5">
            <a:extLst>
              <a:ext uri="{FF2B5EF4-FFF2-40B4-BE49-F238E27FC236}">
                <a16:creationId xmlns:a16="http://schemas.microsoft.com/office/drawing/2014/main" id="{47E0E932-58D7-E1AD-E04C-CDCDD65D18EB}"/>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fld id="{1EEE9982-4AB0-E747-90C9-4F818E4BD463}" type="slidenum">
              <a:rPr lang="en-US" altLang="en-US" sz="1200"/>
              <a:pPr/>
              <a:t>37</a:t>
            </a:fld>
            <a:endParaRPr lang="en-US" altLang="en-US" sz="1200"/>
          </a:p>
        </p:txBody>
      </p:sp>
      <p:sp>
        <p:nvSpPr>
          <p:cNvPr id="41986" name="Rectangle 1026">
            <a:extLst>
              <a:ext uri="{FF2B5EF4-FFF2-40B4-BE49-F238E27FC236}">
                <a16:creationId xmlns:a16="http://schemas.microsoft.com/office/drawing/2014/main" id="{0C20B4E7-2202-DB08-D332-FA7A14D60A78}"/>
              </a:ext>
            </a:extLst>
          </p:cNvPr>
          <p:cNvSpPr>
            <a:spLocks noGrp="1" noChangeArrowheads="1"/>
          </p:cNvSpPr>
          <p:nvPr>
            <p:ph type="title"/>
          </p:nvPr>
        </p:nvSpPr>
        <p:spPr>
          <a:xfrm>
            <a:off x="1219200" y="304800"/>
            <a:ext cx="7467600" cy="914400"/>
          </a:xfrm>
          <a:noFill/>
        </p:spPr>
        <p:txBody>
          <a:bodyPr lIns="92075" tIns="46038" rIns="92075" bIns="46038" anchor="ctr"/>
          <a:lstStyle/>
          <a:p>
            <a:pPr eaLnBrk="1" hangingPunct="1"/>
            <a:r>
              <a:rPr lang="en-US" altLang="en-US"/>
              <a:t>Data Warehousing and OLAP</a:t>
            </a:r>
          </a:p>
        </p:txBody>
      </p:sp>
      <p:sp>
        <p:nvSpPr>
          <p:cNvPr id="41987" name="Rectangle 1027">
            <a:extLst>
              <a:ext uri="{FF2B5EF4-FFF2-40B4-BE49-F238E27FC236}">
                <a16:creationId xmlns:a16="http://schemas.microsoft.com/office/drawing/2014/main" id="{DA93DEE3-A984-E113-45D5-EBC3ED48D9F0}"/>
              </a:ext>
            </a:extLst>
          </p:cNvPr>
          <p:cNvSpPr>
            <a:spLocks noGrp="1" noChangeArrowheads="1"/>
          </p:cNvSpPr>
          <p:nvPr>
            <p:ph type="body" idx="1"/>
          </p:nvPr>
        </p:nvSpPr>
        <p:spPr>
          <a:xfrm>
            <a:off x="762000" y="1981200"/>
            <a:ext cx="8077200" cy="4495800"/>
          </a:xfrm>
          <a:noFill/>
        </p:spPr>
        <p:txBody>
          <a:bodyPr lIns="92075" tIns="46038" rIns="92075" bIns="46038"/>
          <a:lstStyle/>
          <a:p>
            <a:pPr eaLnBrk="1" hangingPunct="1">
              <a:lnSpc>
                <a:spcPct val="170000"/>
              </a:lnSpc>
            </a:pPr>
            <a:r>
              <a:rPr lang="en-US" altLang="en-US" sz="2400"/>
              <a:t>What is a data warehouse? </a:t>
            </a:r>
          </a:p>
          <a:p>
            <a:pPr eaLnBrk="1" hangingPunct="1">
              <a:lnSpc>
                <a:spcPct val="170000"/>
              </a:lnSpc>
            </a:pPr>
            <a:r>
              <a:rPr lang="en-US" altLang="en-US" sz="2400"/>
              <a:t>A multi-dimensional data model</a:t>
            </a:r>
          </a:p>
          <a:p>
            <a:pPr eaLnBrk="1" hangingPunct="1">
              <a:lnSpc>
                <a:spcPct val="170000"/>
              </a:lnSpc>
            </a:pPr>
            <a:r>
              <a:rPr lang="en-US" altLang="en-US" sz="2400"/>
              <a:t>Data warehouse architecture</a:t>
            </a:r>
          </a:p>
          <a:p>
            <a:pPr eaLnBrk="1" hangingPunct="1">
              <a:lnSpc>
                <a:spcPct val="170000"/>
              </a:lnSpc>
            </a:pPr>
            <a:r>
              <a:rPr lang="en-US" altLang="en-US" sz="2400">
                <a:solidFill>
                  <a:schemeClr val="hlink"/>
                </a:solidFill>
              </a:rPr>
              <a:t>Data warehouse implementation</a:t>
            </a:r>
          </a:p>
          <a:p>
            <a:pPr eaLnBrk="1" hangingPunct="1">
              <a:lnSpc>
                <a:spcPct val="170000"/>
              </a:lnSpc>
            </a:pPr>
            <a:r>
              <a:rPr lang="en-US" altLang="en-US" sz="2400"/>
              <a:t>Extensions of data cubes</a:t>
            </a:r>
          </a:p>
          <a:p>
            <a:pPr eaLnBrk="1" hangingPunct="1">
              <a:lnSpc>
                <a:spcPct val="170000"/>
              </a:lnSpc>
            </a:pPr>
            <a:r>
              <a:rPr lang="en-US" altLang="en-US" sz="2400"/>
              <a:t>From data warehousing to data mining</a:t>
            </a:r>
          </a:p>
        </p:txBody>
      </p:sp>
    </p:spTree>
  </p:cSld>
  <p:clrMapOvr>
    <a:masterClrMapping/>
  </p:clrMapOvr>
  <p:transition>
    <p:wipe dir="d"/>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Slide Number Placeholder 5">
            <a:extLst>
              <a:ext uri="{FF2B5EF4-FFF2-40B4-BE49-F238E27FC236}">
                <a16:creationId xmlns:a16="http://schemas.microsoft.com/office/drawing/2014/main" id="{F7F8CF4D-D0FA-B078-8148-38D746259778}"/>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fld id="{F0AF370E-3D21-B44A-8126-B2B01E292E85}" type="slidenum">
              <a:rPr lang="en-US" altLang="en-US" sz="1200"/>
              <a:pPr/>
              <a:t>38</a:t>
            </a:fld>
            <a:endParaRPr lang="en-US" altLang="en-US" sz="1200"/>
          </a:p>
        </p:txBody>
      </p:sp>
      <p:sp>
        <p:nvSpPr>
          <p:cNvPr id="43010" name="Rectangle 2">
            <a:extLst>
              <a:ext uri="{FF2B5EF4-FFF2-40B4-BE49-F238E27FC236}">
                <a16:creationId xmlns:a16="http://schemas.microsoft.com/office/drawing/2014/main" id="{A7415DA5-1F92-3881-D003-A4823EB35072}"/>
              </a:ext>
            </a:extLst>
          </p:cNvPr>
          <p:cNvSpPr>
            <a:spLocks noGrp="1" noChangeArrowheads="1"/>
          </p:cNvSpPr>
          <p:nvPr>
            <p:ph type="title"/>
          </p:nvPr>
        </p:nvSpPr>
        <p:spPr>
          <a:xfrm>
            <a:off x="1143000" y="685800"/>
            <a:ext cx="7367588" cy="609600"/>
          </a:xfrm>
          <a:noFill/>
        </p:spPr>
        <p:txBody>
          <a:bodyPr lIns="92075" tIns="46038" rIns="92075" bIns="46038" anchor="ctr"/>
          <a:lstStyle/>
          <a:p>
            <a:pPr eaLnBrk="1" hangingPunct="1"/>
            <a:r>
              <a:rPr lang="en-US" altLang="en-US" sz="3200"/>
              <a:t>Efficient Data Cube Computation</a:t>
            </a:r>
          </a:p>
        </p:txBody>
      </p:sp>
      <p:sp>
        <p:nvSpPr>
          <p:cNvPr id="43011" name="Rectangle 3">
            <a:extLst>
              <a:ext uri="{FF2B5EF4-FFF2-40B4-BE49-F238E27FC236}">
                <a16:creationId xmlns:a16="http://schemas.microsoft.com/office/drawing/2014/main" id="{BB80F67D-5BF5-14A9-6E91-D8420C5C8F47}"/>
              </a:ext>
            </a:extLst>
          </p:cNvPr>
          <p:cNvSpPr>
            <a:spLocks noGrp="1" noChangeArrowheads="1"/>
          </p:cNvSpPr>
          <p:nvPr>
            <p:ph type="body" idx="1"/>
          </p:nvPr>
        </p:nvSpPr>
        <p:spPr>
          <a:xfrm>
            <a:off x="533400" y="1600200"/>
            <a:ext cx="8382000" cy="4876800"/>
          </a:xfrm>
          <a:noFill/>
        </p:spPr>
        <p:txBody>
          <a:bodyPr lIns="92075" tIns="46038" rIns="92075" bIns="46038"/>
          <a:lstStyle/>
          <a:p>
            <a:pPr eaLnBrk="1" hangingPunct="1">
              <a:lnSpc>
                <a:spcPct val="110000"/>
              </a:lnSpc>
            </a:pPr>
            <a:r>
              <a:rPr lang="en-US" altLang="en-US" sz="2400"/>
              <a:t>Data cube can be viewed as a lattice of cuboids  </a:t>
            </a:r>
          </a:p>
          <a:p>
            <a:pPr lvl="1" eaLnBrk="1" hangingPunct="1">
              <a:lnSpc>
                <a:spcPct val="110000"/>
              </a:lnSpc>
            </a:pPr>
            <a:r>
              <a:rPr lang="en-US" altLang="en-US" sz="2400"/>
              <a:t>The bottom-most cuboid is the base cuboid</a:t>
            </a:r>
          </a:p>
          <a:p>
            <a:pPr lvl="1" eaLnBrk="1" hangingPunct="1">
              <a:lnSpc>
                <a:spcPct val="110000"/>
              </a:lnSpc>
            </a:pPr>
            <a:r>
              <a:rPr lang="en-US" altLang="en-US" sz="2400"/>
              <a:t>The top-most cuboid (apex) contains only one cell</a:t>
            </a:r>
          </a:p>
          <a:p>
            <a:pPr lvl="1" eaLnBrk="1" hangingPunct="1">
              <a:lnSpc>
                <a:spcPct val="110000"/>
              </a:lnSpc>
            </a:pPr>
            <a:r>
              <a:rPr lang="en-US" altLang="en-US" sz="2400"/>
              <a:t>How many cuboids in an n-dimensional cube with L levels?</a:t>
            </a:r>
          </a:p>
          <a:p>
            <a:pPr lvl="1" eaLnBrk="1" hangingPunct="1">
              <a:lnSpc>
                <a:spcPct val="110000"/>
              </a:lnSpc>
            </a:pPr>
            <a:endParaRPr lang="en-US" altLang="en-US" sz="2400"/>
          </a:p>
          <a:p>
            <a:pPr eaLnBrk="1" hangingPunct="1">
              <a:lnSpc>
                <a:spcPct val="110000"/>
              </a:lnSpc>
            </a:pPr>
            <a:r>
              <a:rPr lang="en-US" altLang="en-US" sz="2400"/>
              <a:t>Materialization of data cube</a:t>
            </a:r>
          </a:p>
          <a:p>
            <a:pPr lvl="1" eaLnBrk="1" hangingPunct="1">
              <a:lnSpc>
                <a:spcPct val="110000"/>
              </a:lnSpc>
            </a:pPr>
            <a:r>
              <a:rPr lang="en-US" altLang="en-US" sz="2400"/>
              <a:t>Materialize </a:t>
            </a:r>
            <a:r>
              <a:rPr lang="en-US" altLang="en-US" sz="2400" u="sng"/>
              <a:t>every</a:t>
            </a:r>
            <a:r>
              <a:rPr lang="en-US" altLang="en-US" sz="2400"/>
              <a:t> (cuboid) (full materialization), </a:t>
            </a:r>
            <a:r>
              <a:rPr lang="en-US" altLang="en-US" sz="2400" u="sng"/>
              <a:t>none </a:t>
            </a:r>
            <a:r>
              <a:rPr lang="en-US" altLang="en-US" sz="2400"/>
              <a:t>(no materialization), or </a:t>
            </a:r>
            <a:r>
              <a:rPr lang="en-US" altLang="en-US" sz="2400" u="sng">
                <a:solidFill>
                  <a:schemeClr val="hlink"/>
                </a:solidFill>
              </a:rPr>
              <a:t>some (partial materialization)</a:t>
            </a:r>
            <a:endParaRPr lang="en-US" altLang="en-US" sz="2400">
              <a:solidFill>
                <a:schemeClr val="hlink"/>
              </a:solidFill>
            </a:endParaRPr>
          </a:p>
          <a:p>
            <a:pPr lvl="1" eaLnBrk="1" hangingPunct="1">
              <a:lnSpc>
                <a:spcPct val="110000"/>
              </a:lnSpc>
            </a:pPr>
            <a:r>
              <a:rPr lang="en-US" altLang="en-US" sz="2400"/>
              <a:t>Selection of which cuboids to materialize</a:t>
            </a:r>
          </a:p>
          <a:p>
            <a:pPr marL="1085850" lvl="2" eaLnBrk="1" hangingPunct="1">
              <a:lnSpc>
                <a:spcPct val="110000"/>
              </a:lnSpc>
            </a:pPr>
            <a:r>
              <a:rPr lang="en-US" altLang="en-US" sz="2000"/>
              <a:t>Based on size, sharing, access frequency, etc.</a:t>
            </a:r>
          </a:p>
        </p:txBody>
      </p:sp>
      <p:graphicFrame>
        <p:nvGraphicFramePr>
          <p:cNvPr id="43012" name="Object 4">
            <a:extLst>
              <a:ext uri="{FF2B5EF4-FFF2-40B4-BE49-F238E27FC236}">
                <a16:creationId xmlns:a16="http://schemas.microsoft.com/office/drawing/2014/main" id="{BACE98DA-BE3E-FC7B-A2FC-5B722A48C90B}"/>
              </a:ext>
            </a:extLst>
          </p:cNvPr>
          <p:cNvGraphicFramePr>
            <a:graphicFrameLocks noChangeAspect="1"/>
          </p:cNvGraphicFramePr>
          <p:nvPr/>
        </p:nvGraphicFramePr>
        <p:xfrm>
          <a:off x="2590800" y="3657600"/>
          <a:ext cx="1600200" cy="576263"/>
        </p:xfrm>
        <a:graphic>
          <a:graphicData uri="http://schemas.openxmlformats.org/presentationml/2006/ole">
            <mc:AlternateContent xmlns:mc="http://schemas.openxmlformats.org/markup-compatibility/2006">
              <mc:Choice xmlns:v="urn:schemas-microsoft-com:vml" Requires="v">
                <p:oleObj name="Equation" r:id="rId2" imgW="29845000" imgH="13462000" progId="Equation.3">
                  <p:embed/>
                </p:oleObj>
              </mc:Choice>
              <mc:Fallback>
                <p:oleObj name="Equation" r:id="rId2" imgW="29845000" imgH="13462000" progId="Equation.3">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0800" y="3657600"/>
                        <a:ext cx="1600200" cy="576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wipe dir="d"/>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Slide Number Placeholder 5">
            <a:extLst>
              <a:ext uri="{FF2B5EF4-FFF2-40B4-BE49-F238E27FC236}">
                <a16:creationId xmlns:a16="http://schemas.microsoft.com/office/drawing/2014/main" id="{BCDB48CB-3BCC-52D5-3C92-190C74FBAD57}"/>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fld id="{E7494FD1-70FA-4742-95C9-065DE610107A}" type="slidenum">
              <a:rPr lang="en-US" altLang="en-US" sz="1200"/>
              <a:pPr/>
              <a:t>39</a:t>
            </a:fld>
            <a:endParaRPr lang="en-US" altLang="en-US" sz="1200"/>
          </a:p>
        </p:txBody>
      </p:sp>
      <p:sp>
        <p:nvSpPr>
          <p:cNvPr id="44034" name="Rectangle 2">
            <a:extLst>
              <a:ext uri="{FF2B5EF4-FFF2-40B4-BE49-F238E27FC236}">
                <a16:creationId xmlns:a16="http://schemas.microsoft.com/office/drawing/2014/main" id="{AC0480DB-4594-C0D9-0E86-A9D1D3ABDA13}"/>
              </a:ext>
            </a:extLst>
          </p:cNvPr>
          <p:cNvSpPr>
            <a:spLocks noGrp="1" noChangeArrowheads="1"/>
          </p:cNvSpPr>
          <p:nvPr>
            <p:ph type="title"/>
          </p:nvPr>
        </p:nvSpPr>
        <p:spPr>
          <a:xfrm>
            <a:off x="1143000" y="685800"/>
            <a:ext cx="7793038" cy="444500"/>
          </a:xfrm>
        </p:spPr>
        <p:txBody>
          <a:bodyPr/>
          <a:lstStyle/>
          <a:p>
            <a:pPr eaLnBrk="1" hangingPunct="1"/>
            <a:r>
              <a:rPr lang="en-US" altLang="en-US"/>
              <a:t>Cube Operation</a:t>
            </a:r>
          </a:p>
        </p:txBody>
      </p:sp>
      <p:sp>
        <p:nvSpPr>
          <p:cNvPr id="44035" name="Rectangle 3">
            <a:extLst>
              <a:ext uri="{FF2B5EF4-FFF2-40B4-BE49-F238E27FC236}">
                <a16:creationId xmlns:a16="http://schemas.microsoft.com/office/drawing/2014/main" id="{00AC52E2-589B-C737-5E44-FDE73011CF3E}"/>
              </a:ext>
            </a:extLst>
          </p:cNvPr>
          <p:cNvSpPr>
            <a:spLocks noGrp="1" noChangeArrowheads="1"/>
          </p:cNvSpPr>
          <p:nvPr>
            <p:ph type="body" idx="1"/>
          </p:nvPr>
        </p:nvSpPr>
        <p:spPr>
          <a:xfrm>
            <a:off x="304800" y="1676400"/>
            <a:ext cx="8534400" cy="4953000"/>
          </a:xfrm>
        </p:spPr>
        <p:txBody>
          <a:bodyPr/>
          <a:lstStyle/>
          <a:p>
            <a:pPr algn="just" eaLnBrk="1" hangingPunct="1">
              <a:spcAft>
                <a:spcPts val="600"/>
              </a:spcAft>
            </a:pPr>
            <a:r>
              <a:rPr lang="en-US" altLang="en-US" sz="2400"/>
              <a:t>Transform it into SQL-like language (with new operator </a:t>
            </a:r>
            <a:r>
              <a:rPr lang="en-US" altLang="en-US" sz="2400">
                <a:solidFill>
                  <a:schemeClr val="hlink"/>
                </a:solidFill>
              </a:rPr>
              <a:t>cube by</a:t>
            </a:r>
            <a:r>
              <a:rPr lang="en-US" altLang="en-US" sz="2400"/>
              <a:t>, introduced by Gray et al.’96)</a:t>
            </a:r>
          </a:p>
          <a:p>
            <a:pPr lvl="2" algn="just" eaLnBrk="1" hangingPunct="1">
              <a:spcAft>
                <a:spcPts val="600"/>
              </a:spcAft>
              <a:buFont typeface="Wingdings" pitchFamily="2" charset="2"/>
              <a:buNone/>
            </a:pPr>
            <a:r>
              <a:rPr lang="en-US" altLang="en-US"/>
              <a:t>SELECT item, city, year, SUM (amount)</a:t>
            </a:r>
          </a:p>
          <a:p>
            <a:pPr lvl="2" algn="just" eaLnBrk="1" hangingPunct="1">
              <a:spcAft>
                <a:spcPts val="600"/>
              </a:spcAft>
              <a:buFont typeface="Wingdings" pitchFamily="2" charset="2"/>
              <a:buNone/>
            </a:pPr>
            <a:r>
              <a:rPr lang="en-US" altLang="en-US"/>
              <a:t>FROM SALES</a:t>
            </a:r>
          </a:p>
          <a:p>
            <a:pPr lvl="2" algn="just" eaLnBrk="1" hangingPunct="1">
              <a:buFont typeface="Wingdings" pitchFamily="2" charset="2"/>
              <a:buNone/>
            </a:pPr>
            <a:r>
              <a:rPr lang="en-US" altLang="en-US">
                <a:solidFill>
                  <a:schemeClr val="hlink"/>
                </a:solidFill>
              </a:rPr>
              <a:t>CUBE BY</a:t>
            </a:r>
            <a:r>
              <a:rPr lang="en-US" altLang="en-US"/>
              <a:t> item, city, year</a:t>
            </a:r>
            <a:endParaRPr lang="en-US" altLang="en-US" i="1"/>
          </a:p>
          <a:p>
            <a:pPr algn="just" eaLnBrk="1" hangingPunct="1"/>
            <a:r>
              <a:rPr lang="en-US" altLang="en-US" sz="2400"/>
              <a:t>Need compute the following Group-Bys</a:t>
            </a:r>
            <a:r>
              <a:rPr lang="en-US" altLang="en-US" sz="2400" i="1"/>
              <a:t> </a:t>
            </a:r>
          </a:p>
          <a:p>
            <a:pPr lvl="2" algn="just" eaLnBrk="1" hangingPunct="1">
              <a:buFont typeface="Wingdings" pitchFamily="2" charset="2"/>
              <a:buNone/>
            </a:pPr>
            <a:r>
              <a:rPr lang="en-US" altLang="en-US" i="1">
                <a:solidFill>
                  <a:schemeClr val="hlink"/>
                </a:solidFill>
              </a:rPr>
              <a:t>(</a:t>
            </a:r>
            <a:r>
              <a:rPr lang="en-US" altLang="en-US" i="1">
                <a:solidFill>
                  <a:srgbClr val="FF3300"/>
                </a:solidFill>
              </a:rPr>
              <a:t>item, city, year),</a:t>
            </a:r>
          </a:p>
          <a:p>
            <a:pPr lvl="2" algn="just" eaLnBrk="1" hangingPunct="1">
              <a:buFont typeface="Wingdings" pitchFamily="2" charset="2"/>
              <a:buNone/>
            </a:pPr>
            <a:r>
              <a:rPr lang="en-US" altLang="en-US" i="1">
                <a:solidFill>
                  <a:srgbClr val="FF3300"/>
                </a:solidFill>
              </a:rPr>
              <a:t>(item, city), (item, year), (city, year),</a:t>
            </a:r>
          </a:p>
          <a:p>
            <a:pPr lvl="2" algn="just" eaLnBrk="1" hangingPunct="1">
              <a:buFont typeface="Wingdings" pitchFamily="2" charset="2"/>
              <a:buNone/>
            </a:pPr>
            <a:r>
              <a:rPr lang="en-US" altLang="en-US" i="1">
                <a:solidFill>
                  <a:srgbClr val="FF3300"/>
                </a:solidFill>
              </a:rPr>
              <a:t>(item), (city), (year)</a:t>
            </a:r>
          </a:p>
          <a:p>
            <a:pPr lvl="2" algn="just" eaLnBrk="1" hangingPunct="1">
              <a:buFont typeface="Wingdings" pitchFamily="2" charset="2"/>
              <a:buNone/>
            </a:pPr>
            <a:r>
              <a:rPr lang="en-US" altLang="en-US" i="1">
                <a:solidFill>
                  <a:srgbClr val="FF3300"/>
                </a:solidFill>
              </a:rPr>
              <a:t>() </a:t>
            </a:r>
            <a:endParaRPr lang="en-US" altLang="en-US">
              <a:solidFill>
                <a:srgbClr val="FF3300"/>
              </a:solidFill>
            </a:endParaRPr>
          </a:p>
        </p:txBody>
      </p:sp>
      <p:sp>
        <p:nvSpPr>
          <p:cNvPr id="44036" name="Line 4">
            <a:extLst>
              <a:ext uri="{FF2B5EF4-FFF2-40B4-BE49-F238E27FC236}">
                <a16:creationId xmlns:a16="http://schemas.microsoft.com/office/drawing/2014/main" id="{6FA14D8B-B3D5-131B-8FB6-9F83F1EC3ACE}"/>
              </a:ext>
            </a:extLst>
          </p:cNvPr>
          <p:cNvSpPr>
            <a:spLocks noChangeShapeType="1"/>
          </p:cNvSpPr>
          <p:nvPr/>
        </p:nvSpPr>
        <p:spPr bwMode="auto">
          <a:xfrm flipV="1">
            <a:off x="6915150" y="5410200"/>
            <a:ext cx="1066800" cy="762000"/>
          </a:xfrm>
          <a:prstGeom prst="line">
            <a:avLst/>
          </a:prstGeom>
          <a:noFill/>
          <a:ln w="12700">
            <a:solidFill>
              <a:srgbClr val="008484"/>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37" name="Line 5">
            <a:extLst>
              <a:ext uri="{FF2B5EF4-FFF2-40B4-BE49-F238E27FC236}">
                <a16:creationId xmlns:a16="http://schemas.microsoft.com/office/drawing/2014/main" id="{DA081B9D-567A-394D-BD93-B454A70776F4}"/>
              </a:ext>
            </a:extLst>
          </p:cNvPr>
          <p:cNvSpPr>
            <a:spLocks noChangeShapeType="1"/>
          </p:cNvSpPr>
          <p:nvPr/>
        </p:nvSpPr>
        <p:spPr bwMode="auto">
          <a:xfrm flipH="1" flipV="1">
            <a:off x="6946900" y="5372100"/>
            <a:ext cx="1588" cy="838200"/>
          </a:xfrm>
          <a:prstGeom prst="line">
            <a:avLst/>
          </a:prstGeom>
          <a:noFill/>
          <a:ln w="12700">
            <a:solidFill>
              <a:srgbClr val="008484"/>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38" name="Freeform 6">
            <a:extLst>
              <a:ext uri="{FF2B5EF4-FFF2-40B4-BE49-F238E27FC236}">
                <a16:creationId xmlns:a16="http://schemas.microsoft.com/office/drawing/2014/main" id="{0A1A8EAD-3D22-AADF-3028-6B355D7B41D7}"/>
              </a:ext>
            </a:extLst>
          </p:cNvPr>
          <p:cNvSpPr>
            <a:spLocks/>
          </p:cNvSpPr>
          <p:nvPr/>
        </p:nvSpPr>
        <p:spPr bwMode="auto">
          <a:xfrm>
            <a:off x="5892800" y="5448300"/>
            <a:ext cx="1054100" cy="762000"/>
          </a:xfrm>
          <a:custGeom>
            <a:avLst/>
            <a:gdLst>
              <a:gd name="T0" fmla="*/ 1054100 w 664"/>
              <a:gd name="T1" fmla="*/ 762000 h 480"/>
              <a:gd name="T2" fmla="*/ 0 w 664"/>
              <a:gd name="T3" fmla="*/ 0 h 480"/>
              <a:gd name="T4" fmla="*/ 0 60000 65536"/>
              <a:gd name="T5" fmla="*/ 0 60000 65536"/>
            </a:gdLst>
            <a:ahLst/>
            <a:cxnLst>
              <a:cxn ang="T4">
                <a:pos x="T0" y="T1"/>
              </a:cxn>
              <a:cxn ang="T5">
                <a:pos x="T2" y="T3"/>
              </a:cxn>
            </a:cxnLst>
            <a:rect l="0" t="0" r="r" b="b"/>
            <a:pathLst>
              <a:path w="664" h="480">
                <a:moveTo>
                  <a:pt x="664" y="480"/>
                </a:moveTo>
                <a:lnTo>
                  <a:pt x="0" y="0"/>
                </a:lnTo>
              </a:path>
            </a:pathLst>
          </a:custGeom>
          <a:noFill/>
          <a:ln w="12700">
            <a:solidFill>
              <a:srgbClr val="008484"/>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39" name="Text Box 7">
            <a:extLst>
              <a:ext uri="{FF2B5EF4-FFF2-40B4-BE49-F238E27FC236}">
                <a16:creationId xmlns:a16="http://schemas.microsoft.com/office/drawing/2014/main" id="{25FF76FD-6106-E749-7195-037BB7DD4E61}"/>
              </a:ext>
            </a:extLst>
          </p:cNvPr>
          <p:cNvSpPr txBox="1">
            <a:spLocks noChangeArrowheads="1"/>
          </p:cNvSpPr>
          <p:nvPr/>
        </p:nvSpPr>
        <p:spPr bwMode="auto">
          <a:xfrm>
            <a:off x="6400800" y="4267200"/>
            <a:ext cx="9144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848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r">
              <a:spcBef>
                <a:spcPct val="50000"/>
              </a:spcBef>
            </a:pPr>
            <a:r>
              <a:rPr lang="en-US" altLang="en-US" sz="1800">
                <a:solidFill>
                  <a:srgbClr val="008484"/>
                </a:solidFill>
                <a:latin typeface="Times New Roman" panose="02020603050405020304" pitchFamily="18" charset="0"/>
              </a:rPr>
              <a:t>(item)</a:t>
            </a:r>
            <a:endParaRPr lang="en-US" altLang="en-US" sz="1800" u="sng">
              <a:solidFill>
                <a:srgbClr val="008484"/>
              </a:solidFill>
              <a:latin typeface="Times New Roman" panose="02020603050405020304" pitchFamily="18" charset="0"/>
            </a:endParaRPr>
          </a:p>
        </p:txBody>
      </p:sp>
      <p:sp>
        <p:nvSpPr>
          <p:cNvPr id="44040" name="Line 8">
            <a:extLst>
              <a:ext uri="{FF2B5EF4-FFF2-40B4-BE49-F238E27FC236}">
                <a16:creationId xmlns:a16="http://schemas.microsoft.com/office/drawing/2014/main" id="{F98C7898-C476-7C33-CDC9-7FC866559A1A}"/>
              </a:ext>
            </a:extLst>
          </p:cNvPr>
          <p:cNvSpPr>
            <a:spLocks noChangeShapeType="1"/>
          </p:cNvSpPr>
          <p:nvPr/>
        </p:nvSpPr>
        <p:spPr bwMode="auto">
          <a:xfrm>
            <a:off x="5880100" y="4457700"/>
            <a:ext cx="1588" cy="990600"/>
          </a:xfrm>
          <a:prstGeom prst="line">
            <a:avLst/>
          </a:prstGeom>
          <a:noFill/>
          <a:ln w="12700">
            <a:solidFill>
              <a:srgbClr val="008484"/>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41" name="Line 9">
            <a:extLst>
              <a:ext uri="{FF2B5EF4-FFF2-40B4-BE49-F238E27FC236}">
                <a16:creationId xmlns:a16="http://schemas.microsoft.com/office/drawing/2014/main" id="{FD097960-7C17-BBA5-E9DA-24034A09C691}"/>
              </a:ext>
            </a:extLst>
          </p:cNvPr>
          <p:cNvSpPr>
            <a:spLocks noChangeShapeType="1"/>
          </p:cNvSpPr>
          <p:nvPr/>
        </p:nvSpPr>
        <p:spPr bwMode="auto">
          <a:xfrm>
            <a:off x="5880100" y="4457700"/>
            <a:ext cx="1066800" cy="914400"/>
          </a:xfrm>
          <a:prstGeom prst="line">
            <a:avLst/>
          </a:prstGeom>
          <a:noFill/>
          <a:ln w="12700">
            <a:solidFill>
              <a:srgbClr val="008484"/>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42" name="Line 10">
            <a:extLst>
              <a:ext uri="{FF2B5EF4-FFF2-40B4-BE49-F238E27FC236}">
                <a16:creationId xmlns:a16="http://schemas.microsoft.com/office/drawing/2014/main" id="{5DC14CE6-3C9E-317B-63A2-7B78AF1D9BBB}"/>
              </a:ext>
            </a:extLst>
          </p:cNvPr>
          <p:cNvSpPr>
            <a:spLocks noChangeShapeType="1"/>
          </p:cNvSpPr>
          <p:nvPr/>
        </p:nvSpPr>
        <p:spPr bwMode="auto">
          <a:xfrm>
            <a:off x="8013700" y="4533900"/>
            <a:ext cx="1588" cy="914400"/>
          </a:xfrm>
          <a:prstGeom prst="line">
            <a:avLst/>
          </a:prstGeom>
          <a:noFill/>
          <a:ln w="12700">
            <a:solidFill>
              <a:srgbClr val="008484"/>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43" name="Line 11">
            <a:extLst>
              <a:ext uri="{FF2B5EF4-FFF2-40B4-BE49-F238E27FC236}">
                <a16:creationId xmlns:a16="http://schemas.microsoft.com/office/drawing/2014/main" id="{131C4195-95CD-93B3-4864-5DE4B575977F}"/>
              </a:ext>
            </a:extLst>
          </p:cNvPr>
          <p:cNvSpPr>
            <a:spLocks noChangeShapeType="1"/>
          </p:cNvSpPr>
          <p:nvPr/>
        </p:nvSpPr>
        <p:spPr bwMode="auto">
          <a:xfrm>
            <a:off x="6946900" y="4457700"/>
            <a:ext cx="1066800" cy="990600"/>
          </a:xfrm>
          <a:prstGeom prst="line">
            <a:avLst/>
          </a:prstGeom>
          <a:noFill/>
          <a:ln w="12700">
            <a:solidFill>
              <a:srgbClr val="008484"/>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44" name="Line 12">
            <a:extLst>
              <a:ext uri="{FF2B5EF4-FFF2-40B4-BE49-F238E27FC236}">
                <a16:creationId xmlns:a16="http://schemas.microsoft.com/office/drawing/2014/main" id="{BA11DA5F-D5AC-7609-B345-9B2B84785535}"/>
              </a:ext>
            </a:extLst>
          </p:cNvPr>
          <p:cNvSpPr>
            <a:spLocks noChangeShapeType="1"/>
          </p:cNvSpPr>
          <p:nvPr/>
        </p:nvSpPr>
        <p:spPr bwMode="auto">
          <a:xfrm flipH="1" flipV="1">
            <a:off x="7023100" y="3771900"/>
            <a:ext cx="990600" cy="762000"/>
          </a:xfrm>
          <a:prstGeom prst="line">
            <a:avLst/>
          </a:prstGeom>
          <a:noFill/>
          <a:ln w="12700">
            <a:solidFill>
              <a:srgbClr val="008484"/>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45" name="Line 13">
            <a:extLst>
              <a:ext uri="{FF2B5EF4-FFF2-40B4-BE49-F238E27FC236}">
                <a16:creationId xmlns:a16="http://schemas.microsoft.com/office/drawing/2014/main" id="{5FFF191C-D0CA-410E-DE1B-D15560F231AA}"/>
              </a:ext>
            </a:extLst>
          </p:cNvPr>
          <p:cNvSpPr>
            <a:spLocks noChangeShapeType="1"/>
          </p:cNvSpPr>
          <p:nvPr/>
        </p:nvSpPr>
        <p:spPr bwMode="auto">
          <a:xfrm flipV="1">
            <a:off x="5880100" y="3771900"/>
            <a:ext cx="1143000" cy="685800"/>
          </a:xfrm>
          <a:prstGeom prst="line">
            <a:avLst/>
          </a:prstGeom>
          <a:noFill/>
          <a:ln w="12700">
            <a:solidFill>
              <a:srgbClr val="008484"/>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46" name="Line 14">
            <a:extLst>
              <a:ext uri="{FF2B5EF4-FFF2-40B4-BE49-F238E27FC236}">
                <a16:creationId xmlns:a16="http://schemas.microsoft.com/office/drawing/2014/main" id="{D3E7B2FD-2FDB-7FBD-9B4B-2C2C9A3A63A7}"/>
              </a:ext>
            </a:extLst>
          </p:cNvPr>
          <p:cNvSpPr>
            <a:spLocks noChangeShapeType="1"/>
          </p:cNvSpPr>
          <p:nvPr/>
        </p:nvSpPr>
        <p:spPr bwMode="auto">
          <a:xfrm flipH="1">
            <a:off x="6946900" y="3771900"/>
            <a:ext cx="76200" cy="685800"/>
          </a:xfrm>
          <a:prstGeom prst="line">
            <a:avLst/>
          </a:prstGeom>
          <a:noFill/>
          <a:ln w="12700">
            <a:solidFill>
              <a:srgbClr val="008484"/>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47" name="Text Box 15">
            <a:extLst>
              <a:ext uri="{FF2B5EF4-FFF2-40B4-BE49-F238E27FC236}">
                <a16:creationId xmlns:a16="http://schemas.microsoft.com/office/drawing/2014/main" id="{42292BAE-8639-D299-0DEE-A38F3F779DD4}"/>
              </a:ext>
            </a:extLst>
          </p:cNvPr>
          <p:cNvSpPr txBox="1">
            <a:spLocks noChangeArrowheads="1"/>
          </p:cNvSpPr>
          <p:nvPr/>
        </p:nvSpPr>
        <p:spPr bwMode="auto">
          <a:xfrm>
            <a:off x="5324475" y="4267200"/>
            <a:ext cx="4953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848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r"/>
            <a:r>
              <a:rPr lang="en-US" altLang="en-US" sz="1800">
                <a:solidFill>
                  <a:srgbClr val="008484"/>
                </a:solidFill>
                <a:latin typeface="Times New Roman" panose="02020603050405020304" pitchFamily="18" charset="0"/>
              </a:rPr>
              <a:t>(city)</a:t>
            </a:r>
            <a:endParaRPr lang="en-US" altLang="en-US" sz="1800" u="sng">
              <a:solidFill>
                <a:srgbClr val="008484"/>
              </a:solidFill>
              <a:latin typeface="Times New Roman" panose="02020603050405020304" pitchFamily="18" charset="0"/>
            </a:endParaRPr>
          </a:p>
        </p:txBody>
      </p:sp>
      <p:sp>
        <p:nvSpPr>
          <p:cNvPr id="44048" name="Text Box 16">
            <a:extLst>
              <a:ext uri="{FF2B5EF4-FFF2-40B4-BE49-F238E27FC236}">
                <a16:creationId xmlns:a16="http://schemas.microsoft.com/office/drawing/2014/main" id="{81843613-9CD0-FB64-3B33-7AA0EBF4B68B}"/>
              </a:ext>
            </a:extLst>
          </p:cNvPr>
          <p:cNvSpPr txBox="1">
            <a:spLocks noChangeArrowheads="1"/>
          </p:cNvSpPr>
          <p:nvPr/>
        </p:nvSpPr>
        <p:spPr bwMode="auto">
          <a:xfrm>
            <a:off x="6870700" y="3429000"/>
            <a:ext cx="336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848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r"/>
            <a:r>
              <a:rPr lang="en-US" altLang="en-US" sz="1800">
                <a:solidFill>
                  <a:srgbClr val="008484"/>
                </a:solidFill>
                <a:latin typeface="Times New Roman" panose="02020603050405020304" pitchFamily="18" charset="0"/>
              </a:rPr>
              <a:t>()</a:t>
            </a:r>
            <a:endParaRPr lang="en-US" altLang="en-US" sz="1800" u="sng">
              <a:solidFill>
                <a:srgbClr val="008484"/>
              </a:solidFill>
              <a:latin typeface="Times New Roman" panose="02020603050405020304" pitchFamily="18" charset="0"/>
            </a:endParaRPr>
          </a:p>
        </p:txBody>
      </p:sp>
      <p:sp>
        <p:nvSpPr>
          <p:cNvPr id="44049" name="Line 17">
            <a:extLst>
              <a:ext uri="{FF2B5EF4-FFF2-40B4-BE49-F238E27FC236}">
                <a16:creationId xmlns:a16="http://schemas.microsoft.com/office/drawing/2014/main" id="{9762277F-A418-B0FC-F1B8-CE9799CDEE6B}"/>
              </a:ext>
            </a:extLst>
          </p:cNvPr>
          <p:cNvSpPr>
            <a:spLocks noChangeShapeType="1"/>
          </p:cNvSpPr>
          <p:nvPr/>
        </p:nvSpPr>
        <p:spPr bwMode="auto">
          <a:xfrm flipV="1">
            <a:off x="5880100" y="4457700"/>
            <a:ext cx="1066800" cy="990600"/>
          </a:xfrm>
          <a:prstGeom prst="line">
            <a:avLst/>
          </a:prstGeom>
          <a:noFill/>
          <a:ln w="12700">
            <a:solidFill>
              <a:srgbClr val="008484"/>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50" name="Line 18">
            <a:extLst>
              <a:ext uri="{FF2B5EF4-FFF2-40B4-BE49-F238E27FC236}">
                <a16:creationId xmlns:a16="http://schemas.microsoft.com/office/drawing/2014/main" id="{6CD4AB9B-B754-D7FE-CE52-BB5CCC089587}"/>
              </a:ext>
            </a:extLst>
          </p:cNvPr>
          <p:cNvSpPr>
            <a:spLocks noChangeShapeType="1"/>
          </p:cNvSpPr>
          <p:nvPr/>
        </p:nvSpPr>
        <p:spPr bwMode="auto">
          <a:xfrm flipV="1">
            <a:off x="6946900" y="4533900"/>
            <a:ext cx="1066800" cy="838200"/>
          </a:xfrm>
          <a:prstGeom prst="line">
            <a:avLst/>
          </a:prstGeom>
          <a:noFill/>
          <a:ln w="12700">
            <a:solidFill>
              <a:srgbClr val="008484"/>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51" name="Text Box 19">
            <a:extLst>
              <a:ext uri="{FF2B5EF4-FFF2-40B4-BE49-F238E27FC236}">
                <a16:creationId xmlns:a16="http://schemas.microsoft.com/office/drawing/2014/main" id="{F7D2DC25-CF32-E43B-455D-1C998A148189}"/>
              </a:ext>
            </a:extLst>
          </p:cNvPr>
          <p:cNvSpPr txBox="1">
            <a:spLocks noChangeArrowheads="1"/>
          </p:cNvSpPr>
          <p:nvPr/>
        </p:nvSpPr>
        <p:spPr bwMode="auto">
          <a:xfrm>
            <a:off x="7988300" y="4267200"/>
            <a:ext cx="5461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848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r"/>
            <a:r>
              <a:rPr lang="en-US" altLang="en-US" sz="1800">
                <a:solidFill>
                  <a:srgbClr val="008484"/>
                </a:solidFill>
                <a:latin typeface="Times New Roman" panose="02020603050405020304" pitchFamily="18" charset="0"/>
              </a:rPr>
              <a:t>(year)</a:t>
            </a:r>
            <a:endParaRPr lang="en-US" altLang="en-US" sz="1800" u="sng">
              <a:solidFill>
                <a:srgbClr val="008484"/>
              </a:solidFill>
              <a:latin typeface="Times New Roman" panose="02020603050405020304" pitchFamily="18" charset="0"/>
            </a:endParaRPr>
          </a:p>
        </p:txBody>
      </p:sp>
      <p:sp>
        <p:nvSpPr>
          <p:cNvPr id="44052" name="Text Box 20">
            <a:extLst>
              <a:ext uri="{FF2B5EF4-FFF2-40B4-BE49-F238E27FC236}">
                <a16:creationId xmlns:a16="http://schemas.microsoft.com/office/drawing/2014/main" id="{940567DE-22FD-427D-F33E-FB65DA6EE14B}"/>
              </a:ext>
            </a:extLst>
          </p:cNvPr>
          <p:cNvSpPr txBox="1">
            <a:spLocks noChangeArrowheads="1"/>
          </p:cNvSpPr>
          <p:nvPr/>
        </p:nvSpPr>
        <p:spPr bwMode="auto">
          <a:xfrm>
            <a:off x="4851400" y="5334000"/>
            <a:ext cx="10160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848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r"/>
            <a:r>
              <a:rPr lang="en-US" altLang="en-US" sz="1800">
                <a:solidFill>
                  <a:srgbClr val="008484"/>
                </a:solidFill>
                <a:latin typeface="Times New Roman" panose="02020603050405020304" pitchFamily="18" charset="0"/>
              </a:rPr>
              <a:t>(city, item)</a:t>
            </a:r>
            <a:endParaRPr lang="en-US" altLang="en-US" sz="1800" u="sng">
              <a:solidFill>
                <a:srgbClr val="008484"/>
              </a:solidFill>
              <a:latin typeface="Times New Roman" panose="02020603050405020304" pitchFamily="18" charset="0"/>
            </a:endParaRPr>
          </a:p>
        </p:txBody>
      </p:sp>
      <p:sp>
        <p:nvSpPr>
          <p:cNvPr id="44053" name="Text Box 21">
            <a:extLst>
              <a:ext uri="{FF2B5EF4-FFF2-40B4-BE49-F238E27FC236}">
                <a16:creationId xmlns:a16="http://schemas.microsoft.com/office/drawing/2014/main" id="{A521E3DF-29BA-2F59-C182-662E61E551EB}"/>
              </a:ext>
            </a:extLst>
          </p:cNvPr>
          <p:cNvSpPr txBox="1">
            <a:spLocks noChangeArrowheads="1"/>
          </p:cNvSpPr>
          <p:nvPr/>
        </p:nvSpPr>
        <p:spPr bwMode="auto">
          <a:xfrm>
            <a:off x="6400800" y="5334000"/>
            <a:ext cx="10033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848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r"/>
            <a:r>
              <a:rPr lang="en-US" altLang="en-US" sz="1800">
                <a:solidFill>
                  <a:srgbClr val="008484"/>
                </a:solidFill>
                <a:latin typeface="Times New Roman" panose="02020603050405020304" pitchFamily="18" charset="0"/>
              </a:rPr>
              <a:t>(city, year)</a:t>
            </a:r>
            <a:endParaRPr lang="en-US" altLang="en-US" sz="1800" u="sng">
              <a:solidFill>
                <a:srgbClr val="008484"/>
              </a:solidFill>
              <a:latin typeface="Times New Roman" panose="02020603050405020304" pitchFamily="18" charset="0"/>
            </a:endParaRPr>
          </a:p>
        </p:txBody>
      </p:sp>
      <p:sp>
        <p:nvSpPr>
          <p:cNvPr id="44054" name="Text Box 22">
            <a:extLst>
              <a:ext uri="{FF2B5EF4-FFF2-40B4-BE49-F238E27FC236}">
                <a16:creationId xmlns:a16="http://schemas.microsoft.com/office/drawing/2014/main" id="{D0F553BD-70EF-D440-0BD8-6B040DA5F28B}"/>
              </a:ext>
            </a:extLst>
          </p:cNvPr>
          <p:cNvSpPr txBox="1">
            <a:spLocks noChangeArrowheads="1"/>
          </p:cNvSpPr>
          <p:nvPr/>
        </p:nvSpPr>
        <p:spPr bwMode="auto">
          <a:xfrm>
            <a:off x="7772400" y="5334000"/>
            <a:ext cx="10668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848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r"/>
            <a:r>
              <a:rPr lang="en-US" altLang="en-US" sz="1800">
                <a:solidFill>
                  <a:srgbClr val="008484"/>
                </a:solidFill>
                <a:latin typeface="Times New Roman" panose="02020603050405020304" pitchFamily="18" charset="0"/>
              </a:rPr>
              <a:t>(item, year)</a:t>
            </a:r>
            <a:endParaRPr lang="en-US" altLang="en-US" sz="1800" u="sng">
              <a:solidFill>
                <a:srgbClr val="008484"/>
              </a:solidFill>
              <a:latin typeface="Times New Roman" panose="02020603050405020304" pitchFamily="18" charset="0"/>
            </a:endParaRPr>
          </a:p>
        </p:txBody>
      </p:sp>
      <p:sp>
        <p:nvSpPr>
          <p:cNvPr id="44055" name="Text Box 23">
            <a:extLst>
              <a:ext uri="{FF2B5EF4-FFF2-40B4-BE49-F238E27FC236}">
                <a16:creationId xmlns:a16="http://schemas.microsoft.com/office/drawing/2014/main" id="{EFFAFDC9-C8CE-7260-B6D6-875AD7C075ED}"/>
              </a:ext>
            </a:extLst>
          </p:cNvPr>
          <p:cNvSpPr txBox="1">
            <a:spLocks noChangeArrowheads="1"/>
          </p:cNvSpPr>
          <p:nvPr/>
        </p:nvSpPr>
        <p:spPr bwMode="auto">
          <a:xfrm>
            <a:off x="6172200" y="6248400"/>
            <a:ext cx="15240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848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r"/>
            <a:r>
              <a:rPr lang="en-US" altLang="en-US" sz="1800">
                <a:solidFill>
                  <a:srgbClr val="008484"/>
                </a:solidFill>
                <a:latin typeface="Times New Roman" panose="02020603050405020304" pitchFamily="18" charset="0"/>
              </a:rPr>
              <a:t>(city, item, year)</a:t>
            </a:r>
            <a:endParaRPr lang="en-US" altLang="en-US" sz="1800" u="sng">
              <a:solidFill>
                <a:srgbClr val="008484"/>
              </a:solidFill>
              <a:latin typeface="Times New Roman" panose="02020603050405020304" pitchFamily="18" charset="0"/>
            </a:endParaRPr>
          </a:p>
        </p:txBody>
      </p:sp>
    </p:spTree>
  </p:cSld>
  <p:clrMapOvr>
    <a:masterClrMapping/>
  </p:clrMapOvr>
  <p:transition>
    <p:wipe dir="d"/>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Slide Number Placeholder 5">
            <a:extLst>
              <a:ext uri="{FF2B5EF4-FFF2-40B4-BE49-F238E27FC236}">
                <a16:creationId xmlns:a16="http://schemas.microsoft.com/office/drawing/2014/main" id="{76BB9355-AF1F-4C18-D316-A82E37D4CFB5}"/>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fld id="{5AA81E22-602E-A64C-AA2A-7D571B1443DF}" type="slidenum">
              <a:rPr lang="en-US" altLang="en-US" sz="1200"/>
              <a:pPr/>
              <a:t>4</a:t>
            </a:fld>
            <a:endParaRPr lang="en-US" altLang="en-US" sz="1200"/>
          </a:p>
        </p:txBody>
      </p:sp>
      <p:sp>
        <p:nvSpPr>
          <p:cNvPr id="8194" name="Rectangle 1026">
            <a:extLst>
              <a:ext uri="{FF2B5EF4-FFF2-40B4-BE49-F238E27FC236}">
                <a16:creationId xmlns:a16="http://schemas.microsoft.com/office/drawing/2014/main" id="{AF0206ED-3321-7DC1-2A6B-CC56A0DA030C}"/>
              </a:ext>
            </a:extLst>
          </p:cNvPr>
          <p:cNvSpPr>
            <a:spLocks noGrp="1" noChangeArrowheads="1"/>
          </p:cNvSpPr>
          <p:nvPr>
            <p:ph type="title"/>
          </p:nvPr>
        </p:nvSpPr>
        <p:spPr>
          <a:noFill/>
        </p:spPr>
        <p:txBody>
          <a:bodyPr lIns="92075" tIns="46038" rIns="92075" bIns="46038"/>
          <a:lstStyle/>
          <a:p>
            <a:pPr eaLnBrk="1" hangingPunct="1"/>
            <a:r>
              <a:rPr lang="en-US" altLang="en-US"/>
              <a:t>Data Warehouse—Subject-Oriented</a:t>
            </a:r>
            <a:endParaRPr lang="en-US" altLang="en-US" sz="3200"/>
          </a:p>
        </p:txBody>
      </p:sp>
      <p:sp>
        <p:nvSpPr>
          <p:cNvPr id="8195" name="Rectangle 1027">
            <a:extLst>
              <a:ext uri="{FF2B5EF4-FFF2-40B4-BE49-F238E27FC236}">
                <a16:creationId xmlns:a16="http://schemas.microsoft.com/office/drawing/2014/main" id="{BECB60E3-2A81-FB01-27C8-3B815C0A64CF}"/>
              </a:ext>
            </a:extLst>
          </p:cNvPr>
          <p:cNvSpPr>
            <a:spLocks noGrp="1" noChangeArrowheads="1"/>
          </p:cNvSpPr>
          <p:nvPr>
            <p:ph type="body" idx="1"/>
          </p:nvPr>
        </p:nvSpPr>
        <p:spPr>
          <a:xfrm>
            <a:off x="685800" y="1676400"/>
            <a:ext cx="8269288" cy="4456113"/>
          </a:xfrm>
          <a:noFill/>
        </p:spPr>
        <p:txBody>
          <a:bodyPr lIns="92075" tIns="46038" rIns="92075" bIns="46038"/>
          <a:lstStyle/>
          <a:p>
            <a:pPr marL="457200" indent="-457200" eaLnBrk="1" hangingPunct="1">
              <a:lnSpc>
                <a:spcPct val="130000"/>
              </a:lnSpc>
              <a:buFont typeface="+mj-lt"/>
              <a:buAutoNum type="arabicPeriod"/>
            </a:pPr>
            <a:r>
              <a:rPr lang="en-US" altLang="en-US" sz="3200" dirty="0">
                <a:highlight>
                  <a:srgbClr val="00FF00"/>
                </a:highlight>
              </a:rPr>
              <a:t>Subject Oriented</a:t>
            </a:r>
          </a:p>
          <a:p>
            <a:pPr marL="457200" indent="-457200" eaLnBrk="1" hangingPunct="1">
              <a:lnSpc>
                <a:spcPct val="130000"/>
              </a:lnSpc>
              <a:buFont typeface="+mj-lt"/>
              <a:buAutoNum type="arabicPeriod"/>
            </a:pPr>
            <a:r>
              <a:rPr lang="en-US" altLang="en-US" sz="3200" dirty="0">
                <a:highlight>
                  <a:srgbClr val="00FF00"/>
                </a:highlight>
              </a:rPr>
              <a:t>Integrated</a:t>
            </a:r>
          </a:p>
          <a:p>
            <a:pPr marL="457200" indent="-457200" eaLnBrk="1" hangingPunct="1">
              <a:lnSpc>
                <a:spcPct val="130000"/>
              </a:lnSpc>
              <a:buFont typeface="+mj-lt"/>
              <a:buAutoNum type="arabicPeriod"/>
            </a:pPr>
            <a:r>
              <a:rPr lang="en-US" altLang="en-US" sz="3200" dirty="0">
                <a:highlight>
                  <a:srgbClr val="00FF00"/>
                </a:highlight>
              </a:rPr>
              <a:t>Time variant</a:t>
            </a:r>
          </a:p>
          <a:p>
            <a:pPr marL="457200" indent="-457200" eaLnBrk="1" hangingPunct="1">
              <a:lnSpc>
                <a:spcPct val="130000"/>
              </a:lnSpc>
              <a:buFont typeface="+mj-lt"/>
              <a:buAutoNum type="arabicPeriod"/>
            </a:pPr>
            <a:r>
              <a:rPr lang="en-US" altLang="en-US" sz="3200" dirty="0">
                <a:highlight>
                  <a:srgbClr val="00FF00"/>
                </a:highlight>
              </a:rPr>
              <a:t>Non Volatile</a:t>
            </a:r>
            <a:endParaRPr lang="en-US" altLang="en-US" sz="2400" dirty="0"/>
          </a:p>
        </p:txBody>
      </p:sp>
    </p:spTree>
  </p:cSld>
  <p:clrMapOvr>
    <a:masterClrMapping/>
  </p:clrMapOvr>
  <p:transition>
    <p:wipe dir="d"/>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Slide Number Placeholder 5">
            <a:extLst>
              <a:ext uri="{FF2B5EF4-FFF2-40B4-BE49-F238E27FC236}">
                <a16:creationId xmlns:a16="http://schemas.microsoft.com/office/drawing/2014/main" id="{BCDB48CB-3BCC-52D5-3C92-190C74FBAD57}"/>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fld id="{E7494FD1-70FA-4742-95C9-065DE610107A}" type="slidenum">
              <a:rPr lang="en-US" altLang="en-US" sz="1200"/>
              <a:pPr/>
              <a:t>40</a:t>
            </a:fld>
            <a:endParaRPr lang="en-US" altLang="en-US" sz="1200"/>
          </a:p>
        </p:txBody>
      </p:sp>
      <p:sp>
        <p:nvSpPr>
          <p:cNvPr id="44034" name="Rectangle 2">
            <a:extLst>
              <a:ext uri="{FF2B5EF4-FFF2-40B4-BE49-F238E27FC236}">
                <a16:creationId xmlns:a16="http://schemas.microsoft.com/office/drawing/2014/main" id="{AC0480DB-4594-C0D9-0E86-A9D1D3ABDA13}"/>
              </a:ext>
            </a:extLst>
          </p:cNvPr>
          <p:cNvSpPr>
            <a:spLocks noGrp="1" noChangeArrowheads="1"/>
          </p:cNvSpPr>
          <p:nvPr>
            <p:ph type="title"/>
          </p:nvPr>
        </p:nvSpPr>
        <p:spPr>
          <a:xfrm>
            <a:off x="1143000" y="465138"/>
            <a:ext cx="7793038" cy="665162"/>
          </a:xfrm>
        </p:spPr>
        <p:txBody>
          <a:bodyPr/>
          <a:lstStyle/>
          <a:p>
            <a:pPr eaLnBrk="1" hangingPunct="1"/>
            <a:r>
              <a:rPr lang="en-US" altLang="en-US" dirty="0"/>
              <a:t>Cube Operation</a:t>
            </a:r>
          </a:p>
        </p:txBody>
      </p:sp>
      <p:sp>
        <p:nvSpPr>
          <p:cNvPr id="44035" name="Rectangle 3">
            <a:extLst>
              <a:ext uri="{FF2B5EF4-FFF2-40B4-BE49-F238E27FC236}">
                <a16:creationId xmlns:a16="http://schemas.microsoft.com/office/drawing/2014/main" id="{00AC52E2-589B-C737-5E44-FDE73011CF3E}"/>
              </a:ext>
            </a:extLst>
          </p:cNvPr>
          <p:cNvSpPr>
            <a:spLocks noGrp="1" noChangeArrowheads="1"/>
          </p:cNvSpPr>
          <p:nvPr>
            <p:ph type="body" idx="1"/>
          </p:nvPr>
        </p:nvSpPr>
        <p:spPr>
          <a:xfrm>
            <a:off x="304800" y="1543050"/>
            <a:ext cx="8534400" cy="5143500"/>
          </a:xfrm>
        </p:spPr>
        <p:txBody>
          <a:bodyPr/>
          <a:lstStyle/>
          <a:p>
            <a:pPr lvl="2" algn="just" eaLnBrk="1" hangingPunct="1">
              <a:spcAft>
                <a:spcPts val="600"/>
              </a:spcAft>
              <a:buFont typeface="Wingdings" pitchFamily="2" charset="2"/>
              <a:buNone/>
            </a:pPr>
            <a:r>
              <a:rPr lang="en-US" altLang="en-US" sz="1600" dirty="0"/>
              <a:t>SELECT item, city, year, SUM (amount)</a:t>
            </a:r>
          </a:p>
          <a:p>
            <a:pPr lvl="2" algn="just" eaLnBrk="1" hangingPunct="1">
              <a:spcAft>
                <a:spcPts val="600"/>
              </a:spcAft>
              <a:buFont typeface="Wingdings" pitchFamily="2" charset="2"/>
              <a:buNone/>
            </a:pPr>
            <a:r>
              <a:rPr lang="en-US" altLang="en-US" sz="1600" dirty="0"/>
              <a:t>FROM SALES</a:t>
            </a:r>
          </a:p>
          <a:p>
            <a:pPr lvl="2" algn="just" eaLnBrk="1" hangingPunct="1">
              <a:buFont typeface="Wingdings" pitchFamily="2" charset="2"/>
              <a:buNone/>
            </a:pPr>
            <a:r>
              <a:rPr lang="en-US" altLang="en-US" sz="1600" dirty="0">
                <a:solidFill>
                  <a:schemeClr val="hlink"/>
                </a:solidFill>
              </a:rPr>
              <a:t>CUBE BY</a:t>
            </a:r>
            <a:r>
              <a:rPr lang="en-US" altLang="en-US" sz="1600" dirty="0"/>
              <a:t> item, city, year</a:t>
            </a:r>
            <a:endParaRPr lang="en-US" altLang="en-US" sz="1600" i="1" dirty="0"/>
          </a:p>
          <a:p>
            <a:pPr algn="just" eaLnBrk="1" hangingPunct="1"/>
            <a:r>
              <a:rPr lang="en-US" altLang="en-US" sz="2400" dirty="0"/>
              <a:t>Need compute the following GROUP-BYs</a:t>
            </a:r>
            <a:r>
              <a:rPr lang="en-US" altLang="en-US" sz="2400" i="1" dirty="0"/>
              <a:t> </a:t>
            </a:r>
          </a:p>
          <a:p>
            <a:pPr lvl="2" algn="just" eaLnBrk="1" hangingPunct="1">
              <a:buFont typeface="Wingdings" pitchFamily="2" charset="2"/>
              <a:buNone/>
            </a:pPr>
            <a:r>
              <a:rPr lang="en-US" altLang="en-US" i="1" dirty="0">
                <a:solidFill>
                  <a:schemeClr val="hlink"/>
                </a:solidFill>
              </a:rPr>
              <a:t>(</a:t>
            </a:r>
            <a:r>
              <a:rPr lang="en-US" altLang="en-US" i="1" dirty="0">
                <a:solidFill>
                  <a:srgbClr val="FF3300"/>
                </a:solidFill>
              </a:rPr>
              <a:t>item, city, year),</a:t>
            </a:r>
          </a:p>
          <a:p>
            <a:pPr lvl="2" algn="just" eaLnBrk="1" hangingPunct="1">
              <a:buFont typeface="Wingdings" pitchFamily="2" charset="2"/>
              <a:buNone/>
            </a:pPr>
            <a:r>
              <a:rPr lang="en-US" altLang="en-US" i="1" dirty="0">
                <a:solidFill>
                  <a:srgbClr val="FF3300"/>
                </a:solidFill>
              </a:rPr>
              <a:t>(item, city), </a:t>
            </a:r>
          </a:p>
          <a:p>
            <a:pPr lvl="2" algn="just" eaLnBrk="1" hangingPunct="1">
              <a:buFont typeface="Wingdings" pitchFamily="2" charset="2"/>
              <a:buNone/>
            </a:pPr>
            <a:r>
              <a:rPr lang="en-US" altLang="en-US" i="1" dirty="0">
                <a:solidFill>
                  <a:srgbClr val="FF3300"/>
                </a:solidFill>
              </a:rPr>
              <a:t>(item, year), </a:t>
            </a:r>
          </a:p>
          <a:p>
            <a:pPr lvl="2" algn="just" eaLnBrk="1" hangingPunct="1">
              <a:buFont typeface="Wingdings" pitchFamily="2" charset="2"/>
              <a:buNone/>
            </a:pPr>
            <a:r>
              <a:rPr lang="en-US" altLang="en-US" i="1" dirty="0">
                <a:solidFill>
                  <a:srgbClr val="FF3300"/>
                </a:solidFill>
              </a:rPr>
              <a:t>(city, year),</a:t>
            </a:r>
          </a:p>
          <a:p>
            <a:pPr lvl="2" algn="just" eaLnBrk="1" hangingPunct="1">
              <a:buFont typeface="Wingdings" pitchFamily="2" charset="2"/>
              <a:buNone/>
            </a:pPr>
            <a:r>
              <a:rPr lang="en-US" altLang="en-US" i="1" dirty="0">
                <a:solidFill>
                  <a:srgbClr val="FF3300"/>
                </a:solidFill>
              </a:rPr>
              <a:t>(item), </a:t>
            </a:r>
          </a:p>
          <a:p>
            <a:pPr lvl="2" algn="just" eaLnBrk="1" hangingPunct="1">
              <a:buFont typeface="Wingdings" pitchFamily="2" charset="2"/>
              <a:buNone/>
            </a:pPr>
            <a:r>
              <a:rPr lang="en-US" altLang="en-US" i="1" dirty="0">
                <a:solidFill>
                  <a:srgbClr val="FF3300"/>
                </a:solidFill>
              </a:rPr>
              <a:t>(city), </a:t>
            </a:r>
          </a:p>
          <a:p>
            <a:pPr lvl="2" algn="just" eaLnBrk="1" hangingPunct="1">
              <a:buFont typeface="Wingdings" pitchFamily="2" charset="2"/>
              <a:buNone/>
            </a:pPr>
            <a:r>
              <a:rPr lang="en-US" altLang="en-US" i="1" dirty="0">
                <a:solidFill>
                  <a:srgbClr val="FF3300"/>
                </a:solidFill>
              </a:rPr>
              <a:t>(year)</a:t>
            </a:r>
          </a:p>
          <a:p>
            <a:pPr lvl="2" algn="just" eaLnBrk="1" hangingPunct="1">
              <a:buFont typeface="Wingdings" pitchFamily="2" charset="2"/>
              <a:buNone/>
            </a:pPr>
            <a:r>
              <a:rPr lang="en-US" altLang="en-US" i="1" dirty="0">
                <a:solidFill>
                  <a:srgbClr val="FF3300"/>
                </a:solidFill>
              </a:rPr>
              <a:t>() </a:t>
            </a:r>
            <a:endParaRPr lang="en-US" altLang="en-US" dirty="0">
              <a:solidFill>
                <a:srgbClr val="FF3300"/>
              </a:solidFill>
            </a:endParaRPr>
          </a:p>
        </p:txBody>
      </p:sp>
      <p:sp>
        <p:nvSpPr>
          <p:cNvPr id="44036" name="Line 4">
            <a:extLst>
              <a:ext uri="{FF2B5EF4-FFF2-40B4-BE49-F238E27FC236}">
                <a16:creationId xmlns:a16="http://schemas.microsoft.com/office/drawing/2014/main" id="{6FA14D8B-B3D5-131B-8FB6-9F83F1EC3ACE}"/>
              </a:ext>
            </a:extLst>
          </p:cNvPr>
          <p:cNvSpPr>
            <a:spLocks noChangeShapeType="1"/>
          </p:cNvSpPr>
          <p:nvPr/>
        </p:nvSpPr>
        <p:spPr bwMode="auto">
          <a:xfrm flipV="1">
            <a:off x="6915150" y="5410200"/>
            <a:ext cx="1066800" cy="762000"/>
          </a:xfrm>
          <a:prstGeom prst="line">
            <a:avLst/>
          </a:prstGeom>
          <a:noFill/>
          <a:ln w="12700">
            <a:solidFill>
              <a:srgbClr val="008484"/>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37" name="Line 5">
            <a:extLst>
              <a:ext uri="{FF2B5EF4-FFF2-40B4-BE49-F238E27FC236}">
                <a16:creationId xmlns:a16="http://schemas.microsoft.com/office/drawing/2014/main" id="{DA081B9D-567A-394D-BD93-B454A70776F4}"/>
              </a:ext>
            </a:extLst>
          </p:cNvPr>
          <p:cNvSpPr>
            <a:spLocks noChangeShapeType="1"/>
          </p:cNvSpPr>
          <p:nvPr/>
        </p:nvSpPr>
        <p:spPr bwMode="auto">
          <a:xfrm flipH="1" flipV="1">
            <a:off x="6946900" y="5372100"/>
            <a:ext cx="1588" cy="838200"/>
          </a:xfrm>
          <a:prstGeom prst="line">
            <a:avLst/>
          </a:prstGeom>
          <a:noFill/>
          <a:ln w="12700">
            <a:solidFill>
              <a:srgbClr val="008484"/>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38" name="Freeform 6">
            <a:extLst>
              <a:ext uri="{FF2B5EF4-FFF2-40B4-BE49-F238E27FC236}">
                <a16:creationId xmlns:a16="http://schemas.microsoft.com/office/drawing/2014/main" id="{0A1A8EAD-3D22-AADF-3028-6B355D7B41D7}"/>
              </a:ext>
            </a:extLst>
          </p:cNvPr>
          <p:cNvSpPr>
            <a:spLocks/>
          </p:cNvSpPr>
          <p:nvPr/>
        </p:nvSpPr>
        <p:spPr bwMode="auto">
          <a:xfrm>
            <a:off x="5892800" y="5448300"/>
            <a:ext cx="1054100" cy="762000"/>
          </a:xfrm>
          <a:custGeom>
            <a:avLst/>
            <a:gdLst>
              <a:gd name="T0" fmla="*/ 1054100 w 664"/>
              <a:gd name="T1" fmla="*/ 762000 h 480"/>
              <a:gd name="T2" fmla="*/ 0 w 664"/>
              <a:gd name="T3" fmla="*/ 0 h 480"/>
              <a:gd name="T4" fmla="*/ 0 60000 65536"/>
              <a:gd name="T5" fmla="*/ 0 60000 65536"/>
            </a:gdLst>
            <a:ahLst/>
            <a:cxnLst>
              <a:cxn ang="T4">
                <a:pos x="T0" y="T1"/>
              </a:cxn>
              <a:cxn ang="T5">
                <a:pos x="T2" y="T3"/>
              </a:cxn>
            </a:cxnLst>
            <a:rect l="0" t="0" r="r" b="b"/>
            <a:pathLst>
              <a:path w="664" h="480">
                <a:moveTo>
                  <a:pt x="664" y="480"/>
                </a:moveTo>
                <a:lnTo>
                  <a:pt x="0" y="0"/>
                </a:lnTo>
              </a:path>
            </a:pathLst>
          </a:custGeom>
          <a:noFill/>
          <a:ln w="12700">
            <a:solidFill>
              <a:srgbClr val="008484"/>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39" name="Text Box 7">
            <a:extLst>
              <a:ext uri="{FF2B5EF4-FFF2-40B4-BE49-F238E27FC236}">
                <a16:creationId xmlns:a16="http://schemas.microsoft.com/office/drawing/2014/main" id="{25FF76FD-6106-E749-7195-037BB7DD4E61}"/>
              </a:ext>
            </a:extLst>
          </p:cNvPr>
          <p:cNvSpPr txBox="1">
            <a:spLocks noChangeArrowheads="1"/>
          </p:cNvSpPr>
          <p:nvPr/>
        </p:nvSpPr>
        <p:spPr bwMode="auto">
          <a:xfrm>
            <a:off x="6400800" y="4267200"/>
            <a:ext cx="9144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848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r">
              <a:spcBef>
                <a:spcPct val="50000"/>
              </a:spcBef>
            </a:pPr>
            <a:r>
              <a:rPr lang="en-US" altLang="en-US" sz="1800">
                <a:solidFill>
                  <a:srgbClr val="008484"/>
                </a:solidFill>
                <a:latin typeface="Times New Roman" panose="02020603050405020304" pitchFamily="18" charset="0"/>
              </a:rPr>
              <a:t>(item)</a:t>
            </a:r>
            <a:endParaRPr lang="en-US" altLang="en-US" sz="1800" u="sng">
              <a:solidFill>
                <a:srgbClr val="008484"/>
              </a:solidFill>
              <a:latin typeface="Times New Roman" panose="02020603050405020304" pitchFamily="18" charset="0"/>
            </a:endParaRPr>
          </a:p>
        </p:txBody>
      </p:sp>
      <p:sp>
        <p:nvSpPr>
          <p:cNvPr id="44040" name="Line 8">
            <a:extLst>
              <a:ext uri="{FF2B5EF4-FFF2-40B4-BE49-F238E27FC236}">
                <a16:creationId xmlns:a16="http://schemas.microsoft.com/office/drawing/2014/main" id="{F98C7898-C476-7C33-CDC9-7FC866559A1A}"/>
              </a:ext>
            </a:extLst>
          </p:cNvPr>
          <p:cNvSpPr>
            <a:spLocks noChangeShapeType="1"/>
          </p:cNvSpPr>
          <p:nvPr/>
        </p:nvSpPr>
        <p:spPr bwMode="auto">
          <a:xfrm>
            <a:off x="5880100" y="4457700"/>
            <a:ext cx="1588" cy="990600"/>
          </a:xfrm>
          <a:prstGeom prst="line">
            <a:avLst/>
          </a:prstGeom>
          <a:noFill/>
          <a:ln w="12700">
            <a:solidFill>
              <a:srgbClr val="008484"/>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41" name="Line 9">
            <a:extLst>
              <a:ext uri="{FF2B5EF4-FFF2-40B4-BE49-F238E27FC236}">
                <a16:creationId xmlns:a16="http://schemas.microsoft.com/office/drawing/2014/main" id="{FD097960-7C17-BBA5-E9DA-24034A09C691}"/>
              </a:ext>
            </a:extLst>
          </p:cNvPr>
          <p:cNvSpPr>
            <a:spLocks noChangeShapeType="1"/>
          </p:cNvSpPr>
          <p:nvPr/>
        </p:nvSpPr>
        <p:spPr bwMode="auto">
          <a:xfrm>
            <a:off x="5880100" y="4457700"/>
            <a:ext cx="1066800" cy="914400"/>
          </a:xfrm>
          <a:prstGeom prst="line">
            <a:avLst/>
          </a:prstGeom>
          <a:noFill/>
          <a:ln w="12700">
            <a:solidFill>
              <a:srgbClr val="008484"/>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42" name="Line 10">
            <a:extLst>
              <a:ext uri="{FF2B5EF4-FFF2-40B4-BE49-F238E27FC236}">
                <a16:creationId xmlns:a16="http://schemas.microsoft.com/office/drawing/2014/main" id="{5DC14CE6-3C9E-317B-63A2-7B78AF1D9BBB}"/>
              </a:ext>
            </a:extLst>
          </p:cNvPr>
          <p:cNvSpPr>
            <a:spLocks noChangeShapeType="1"/>
          </p:cNvSpPr>
          <p:nvPr/>
        </p:nvSpPr>
        <p:spPr bwMode="auto">
          <a:xfrm>
            <a:off x="8013700" y="4533900"/>
            <a:ext cx="1588" cy="914400"/>
          </a:xfrm>
          <a:prstGeom prst="line">
            <a:avLst/>
          </a:prstGeom>
          <a:noFill/>
          <a:ln w="12700">
            <a:solidFill>
              <a:srgbClr val="008484"/>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43" name="Line 11">
            <a:extLst>
              <a:ext uri="{FF2B5EF4-FFF2-40B4-BE49-F238E27FC236}">
                <a16:creationId xmlns:a16="http://schemas.microsoft.com/office/drawing/2014/main" id="{131C4195-95CD-93B3-4864-5DE4B575977F}"/>
              </a:ext>
            </a:extLst>
          </p:cNvPr>
          <p:cNvSpPr>
            <a:spLocks noChangeShapeType="1"/>
          </p:cNvSpPr>
          <p:nvPr/>
        </p:nvSpPr>
        <p:spPr bwMode="auto">
          <a:xfrm>
            <a:off x="6946900" y="4457700"/>
            <a:ext cx="1066800" cy="990600"/>
          </a:xfrm>
          <a:prstGeom prst="line">
            <a:avLst/>
          </a:prstGeom>
          <a:noFill/>
          <a:ln w="12700">
            <a:solidFill>
              <a:srgbClr val="008484"/>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44" name="Line 12">
            <a:extLst>
              <a:ext uri="{FF2B5EF4-FFF2-40B4-BE49-F238E27FC236}">
                <a16:creationId xmlns:a16="http://schemas.microsoft.com/office/drawing/2014/main" id="{BA11DA5F-D5AC-7609-B345-9B2B84785535}"/>
              </a:ext>
            </a:extLst>
          </p:cNvPr>
          <p:cNvSpPr>
            <a:spLocks noChangeShapeType="1"/>
          </p:cNvSpPr>
          <p:nvPr/>
        </p:nvSpPr>
        <p:spPr bwMode="auto">
          <a:xfrm flipH="1" flipV="1">
            <a:off x="7023100" y="3771900"/>
            <a:ext cx="990600" cy="762000"/>
          </a:xfrm>
          <a:prstGeom prst="line">
            <a:avLst/>
          </a:prstGeom>
          <a:noFill/>
          <a:ln w="12700">
            <a:solidFill>
              <a:srgbClr val="008484"/>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45" name="Line 13">
            <a:extLst>
              <a:ext uri="{FF2B5EF4-FFF2-40B4-BE49-F238E27FC236}">
                <a16:creationId xmlns:a16="http://schemas.microsoft.com/office/drawing/2014/main" id="{5FFF191C-D0CA-410E-DE1B-D15560F231AA}"/>
              </a:ext>
            </a:extLst>
          </p:cNvPr>
          <p:cNvSpPr>
            <a:spLocks noChangeShapeType="1"/>
          </p:cNvSpPr>
          <p:nvPr/>
        </p:nvSpPr>
        <p:spPr bwMode="auto">
          <a:xfrm flipV="1">
            <a:off x="5880100" y="3771900"/>
            <a:ext cx="1143000" cy="685800"/>
          </a:xfrm>
          <a:prstGeom prst="line">
            <a:avLst/>
          </a:prstGeom>
          <a:noFill/>
          <a:ln w="12700">
            <a:solidFill>
              <a:srgbClr val="008484"/>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46" name="Line 14">
            <a:extLst>
              <a:ext uri="{FF2B5EF4-FFF2-40B4-BE49-F238E27FC236}">
                <a16:creationId xmlns:a16="http://schemas.microsoft.com/office/drawing/2014/main" id="{D3E7B2FD-2FDB-7FBD-9B4B-2C2C9A3A63A7}"/>
              </a:ext>
            </a:extLst>
          </p:cNvPr>
          <p:cNvSpPr>
            <a:spLocks noChangeShapeType="1"/>
          </p:cNvSpPr>
          <p:nvPr/>
        </p:nvSpPr>
        <p:spPr bwMode="auto">
          <a:xfrm flipH="1">
            <a:off x="6946900" y="3771900"/>
            <a:ext cx="76200" cy="685800"/>
          </a:xfrm>
          <a:prstGeom prst="line">
            <a:avLst/>
          </a:prstGeom>
          <a:noFill/>
          <a:ln w="12700">
            <a:solidFill>
              <a:srgbClr val="008484"/>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47" name="Text Box 15">
            <a:extLst>
              <a:ext uri="{FF2B5EF4-FFF2-40B4-BE49-F238E27FC236}">
                <a16:creationId xmlns:a16="http://schemas.microsoft.com/office/drawing/2014/main" id="{42292BAE-8639-D299-0DEE-A38F3F779DD4}"/>
              </a:ext>
            </a:extLst>
          </p:cNvPr>
          <p:cNvSpPr txBox="1">
            <a:spLocks noChangeArrowheads="1"/>
          </p:cNvSpPr>
          <p:nvPr/>
        </p:nvSpPr>
        <p:spPr bwMode="auto">
          <a:xfrm>
            <a:off x="5324475" y="4267200"/>
            <a:ext cx="4953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848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r"/>
            <a:r>
              <a:rPr lang="en-US" altLang="en-US" sz="1800">
                <a:solidFill>
                  <a:srgbClr val="008484"/>
                </a:solidFill>
                <a:latin typeface="Times New Roman" panose="02020603050405020304" pitchFamily="18" charset="0"/>
              </a:rPr>
              <a:t>(city)</a:t>
            </a:r>
            <a:endParaRPr lang="en-US" altLang="en-US" sz="1800" u="sng">
              <a:solidFill>
                <a:srgbClr val="008484"/>
              </a:solidFill>
              <a:latin typeface="Times New Roman" panose="02020603050405020304" pitchFamily="18" charset="0"/>
            </a:endParaRPr>
          </a:p>
        </p:txBody>
      </p:sp>
      <p:sp>
        <p:nvSpPr>
          <p:cNvPr id="44048" name="Text Box 16">
            <a:extLst>
              <a:ext uri="{FF2B5EF4-FFF2-40B4-BE49-F238E27FC236}">
                <a16:creationId xmlns:a16="http://schemas.microsoft.com/office/drawing/2014/main" id="{81843613-9CD0-FB64-3B33-7AA0EBF4B68B}"/>
              </a:ext>
            </a:extLst>
          </p:cNvPr>
          <p:cNvSpPr txBox="1">
            <a:spLocks noChangeArrowheads="1"/>
          </p:cNvSpPr>
          <p:nvPr/>
        </p:nvSpPr>
        <p:spPr bwMode="auto">
          <a:xfrm>
            <a:off x="6870700" y="3429000"/>
            <a:ext cx="336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848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r"/>
            <a:r>
              <a:rPr lang="en-US" altLang="en-US" sz="1800">
                <a:solidFill>
                  <a:srgbClr val="008484"/>
                </a:solidFill>
                <a:latin typeface="Times New Roman" panose="02020603050405020304" pitchFamily="18" charset="0"/>
              </a:rPr>
              <a:t>()</a:t>
            </a:r>
            <a:endParaRPr lang="en-US" altLang="en-US" sz="1800" u="sng">
              <a:solidFill>
                <a:srgbClr val="008484"/>
              </a:solidFill>
              <a:latin typeface="Times New Roman" panose="02020603050405020304" pitchFamily="18" charset="0"/>
            </a:endParaRPr>
          </a:p>
        </p:txBody>
      </p:sp>
      <p:sp>
        <p:nvSpPr>
          <p:cNvPr id="44049" name="Line 17">
            <a:extLst>
              <a:ext uri="{FF2B5EF4-FFF2-40B4-BE49-F238E27FC236}">
                <a16:creationId xmlns:a16="http://schemas.microsoft.com/office/drawing/2014/main" id="{9762277F-A418-B0FC-F1B8-CE9799CDEE6B}"/>
              </a:ext>
            </a:extLst>
          </p:cNvPr>
          <p:cNvSpPr>
            <a:spLocks noChangeShapeType="1"/>
          </p:cNvSpPr>
          <p:nvPr/>
        </p:nvSpPr>
        <p:spPr bwMode="auto">
          <a:xfrm flipV="1">
            <a:off x="5880100" y="4457700"/>
            <a:ext cx="1066800" cy="990600"/>
          </a:xfrm>
          <a:prstGeom prst="line">
            <a:avLst/>
          </a:prstGeom>
          <a:noFill/>
          <a:ln w="12700">
            <a:solidFill>
              <a:srgbClr val="008484"/>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50" name="Line 18">
            <a:extLst>
              <a:ext uri="{FF2B5EF4-FFF2-40B4-BE49-F238E27FC236}">
                <a16:creationId xmlns:a16="http://schemas.microsoft.com/office/drawing/2014/main" id="{6CD4AB9B-B754-D7FE-CE52-BB5CCC089587}"/>
              </a:ext>
            </a:extLst>
          </p:cNvPr>
          <p:cNvSpPr>
            <a:spLocks noChangeShapeType="1"/>
          </p:cNvSpPr>
          <p:nvPr/>
        </p:nvSpPr>
        <p:spPr bwMode="auto">
          <a:xfrm flipV="1">
            <a:off x="6946900" y="4533900"/>
            <a:ext cx="1066800" cy="838200"/>
          </a:xfrm>
          <a:prstGeom prst="line">
            <a:avLst/>
          </a:prstGeom>
          <a:noFill/>
          <a:ln w="12700">
            <a:solidFill>
              <a:srgbClr val="008484"/>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51" name="Text Box 19">
            <a:extLst>
              <a:ext uri="{FF2B5EF4-FFF2-40B4-BE49-F238E27FC236}">
                <a16:creationId xmlns:a16="http://schemas.microsoft.com/office/drawing/2014/main" id="{F7D2DC25-CF32-E43B-455D-1C998A148189}"/>
              </a:ext>
            </a:extLst>
          </p:cNvPr>
          <p:cNvSpPr txBox="1">
            <a:spLocks noChangeArrowheads="1"/>
          </p:cNvSpPr>
          <p:nvPr/>
        </p:nvSpPr>
        <p:spPr bwMode="auto">
          <a:xfrm>
            <a:off x="7988300" y="4267200"/>
            <a:ext cx="5461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848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r"/>
            <a:r>
              <a:rPr lang="en-US" altLang="en-US" sz="1800">
                <a:solidFill>
                  <a:srgbClr val="008484"/>
                </a:solidFill>
                <a:latin typeface="Times New Roman" panose="02020603050405020304" pitchFamily="18" charset="0"/>
              </a:rPr>
              <a:t>(year)</a:t>
            </a:r>
            <a:endParaRPr lang="en-US" altLang="en-US" sz="1800" u="sng">
              <a:solidFill>
                <a:srgbClr val="008484"/>
              </a:solidFill>
              <a:latin typeface="Times New Roman" panose="02020603050405020304" pitchFamily="18" charset="0"/>
            </a:endParaRPr>
          </a:p>
        </p:txBody>
      </p:sp>
      <p:sp>
        <p:nvSpPr>
          <p:cNvPr id="44052" name="Text Box 20">
            <a:extLst>
              <a:ext uri="{FF2B5EF4-FFF2-40B4-BE49-F238E27FC236}">
                <a16:creationId xmlns:a16="http://schemas.microsoft.com/office/drawing/2014/main" id="{940567DE-22FD-427D-F33E-FB65DA6EE14B}"/>
              </a:ext>
            </a:extLst>
          </p:cNvPr>
          <p:cNvSpPr txBox="1">
            <a:spLocks noChangeArrowheads="1"/>
          </p:cNvSpPr>
          <p:nvPr/>
        </p:nvSpPr>
        <p:spPr bwMode="auto">
          <a:xfrm>
            <a:off x="4851400" y="5334000"/>
            <a:ext cx="10160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848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r"/>
            <a:r>
              <a:rPr lang="en-US" altLang="en-US" sz="1800">
                <a:solidFill>
                  <a:srgbClr val="008484"/>
                </a:solidFill>
                <a:latin typeface="Times New Roman" panose="02020603050405020304" pitchFamily="18" charset="0"/>
              </a:rPr>
              <a:t>(city, item)</a:t>
            </a:r>
            <a:endParaRPr lang="en-US" altLang="en-US" sz="1800" u="sng">
              <a:solidFill>
                <a:srgbClr val="008484"/>
              </a:solidFill>
              <a:latin typeface="Times New Roman" panose="02020603050405020304" pitchFamily="18" charset="0"/>
            </a:endParaRPr>
          </a:p>
        </p:txBody>
      </p:sp>
      <p:sp>
        <p:nvSpPr>
          <p:cNvPr id="44053" name="Text Box 21">
            <a:extLst>
              <a:ext uri="{FF2B5EF4-FFF2-40B4-BE49-F238E27FC236}">
                <a16:creationId xmlns:a16="http://schemas.microsoft.com/office/drawing/2014/main" id="{A521E3DF-29BA-2F59-C182-662E61E551EB}"/>
              </a:ext>
            </a:extLst>
          </p:cNvPr>
          <p:cNvSpPr txBox="1">
            <a:spLocks noChangeArrowheads="1"/>
          </p:cNvSpPr>
          <p:nvPr/>
        </p:nvSpPr>
        <p:spPr bwMode="auto">
          <a:xfrm>
            <a:off x="6400800" y="5334000"/>
            <a:ext cx="10033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848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r"/>
            <a:r>
              <a:rPr lang="en-US" altLang="en-US" sz="1800">
                <a:solidFill>
                  <a:srgbClr val="008484"/>
                </a:solidFill>
                <a:latin typeface="Times New Roman" panose="02020603050405020304" pitchFamily="18" charset="0"/>
              </a:rPr>
              <a:t>(city, year)</a:t>
            </a:r>
            <a:endParaRPr lang="en-US" altLang="en-US" sz="1800" u="sng">
              <a:solidFill>
                <a:srgbClr val="008484"/>
              </a:solidFill>
              <a:latin typeface="Times New Roman" panose="02020603050405020304" pitchFamily="18" charset="0"/>
            </a:endParaRPr>
          </a:p>
        </p:txBody>
      </p:sp>
      <p:sp>
        <p:nvSpPr>
          <p:cNvPr id="44054" name="Text Box 22">
            <a:extLst>
              <a:ext uri="{FF2B5EF4-FFF2-40B4-BE49-F238E27FC236}">
                <a16:creationId xmlns:a16="http://schemas.microsoft.com/office/drawing/2014/main" id="{D0F553BD-70EF-D440-0BD8-6B040DA5F28B}"/>
              </a:ext>
            </a:extLst>
          </p:cNvPr>
          <p:cNvSpPr txBox="1">
            <a:spLocks noChangeArrowheads="1"/>
          </p:cNvSpPr>
          <p:nvPr/>
        </p:nvSpPr>
        <p:spPr bwMode="auto">
          <a:xfrm>
            <a:off x="7772400" y="5334000"/>
            <a:ext cx="10668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848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r"/>
            <a:r>
              <a:rPr lang="en-US" altLang="en-US" sz="1800">
                <a:solidFill>
                  <a:srgbClr val="008484"/>
                </a:solidFill>
                <a:latin typeface="Times New Roman" panose="02020603050405020304" pitchFamily="18" charset="0"/>
              </a:rPr>
              <a:t>(item, year)</a:t>
            </a:r>
            <a:endParaRPr lang="en-US" altLang="en-US" sz="1800" u="sng">
              <a:solidFill>
                <a:srgbClr val="008484"/>
              </a:solidFill>
              <a:latin typeface="Times New Roman" panose="02020603050405020304" pitchFamily="18" charset="0"/>
            </a:endParaRPr>
          </a:p>
        </p:txBody>
      </p:sp>
      <p:sp>
        <p:nvSpPr>
          <p:cNvPr id="44055" name="Text Box 23">
            <a:extLst>
              <a:ext uri="{FF2B5EF4-FFF2-40B4-BE49-F238E27FC236}">
                <a16:creationId xmlns:a16="http://schemas.microsoft.com/office/drawing/2014/main" id="{EFFAFDC9-C8CE-7260-B6D6-875AD7C075ED}"/>
              </a:ext>
            </a:extLst>
          </p:cNvPr>
          <p:cNvSpPr txBox="1">
            <a:spLocks noChangeArrowheads="1"/>
          </p:cNvSpPr>
          <p:nvPr/>
        </p:nvSpPr>
        <p:spPr bwMode="auto">
          <a:xfrm>
            <a:off x="6172200" y="6248400"/>
            <a:ext cx="15240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848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r"/>
            <a:r>
              <a:rPr lang="en-US" altLang="en-US" sz="1800">
                <a:solidFill>
                  <a:srgbClr val="008484"/>
                </a:solidFill>
                <a:latin typeface="Times New Roman" panose="02020603050405020304" pitchFamily="18" charset="0"/>
              </a:rPr>
              <a:t>(city, item, year)</a:t>
            </a:r>
            <a:endParaRPr lang="en-US" altLang="en-US" sz="1800" u="sng">
              <a:solidFill>
                <a:srgbClr val="008484"/>
              </a:solidFill>
              <a:latin typeface="Times New Roman" panose="02020603050405020304" pitchFamily="18" charset="0"/>
            </a:endParaRPr>
          </a:p>
        </p:txBody>
      </p:sp>
    </p:spTree>
    <p:extLst>
      <p:ext uri="{BB962C8B-B14F-4D97-AF65-F5344CB8AC3E}">
        <p14:creationId xmlns:p14="http://schemas.microsoft.com/office/powerpoint/2010/main" val="741468697"/>
      </p:ext>
    </p:extLst>
  </p:cSld>
  <p:clrMapOvr>
    <a:masterClrMapping/>
  </p:clrMapOvr>
  <p:transition>
    <p:wipe dir="d"/>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Slide Number Placeholder 5">
            <a:extLst>
              <a:ext uri="{FF2B5EF4-FFF2-40B4-BE49-F238E27FC236}">
                <a16:creationId xmlns:a16="http://schemas.microsoft.com/office/drawing/2014/main" id="{D29525A2-9FE2-6AA4-F576-66B45976CAD2}"/>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fld id="{109EA38A-8147-6E42-9770-650841B47570}" type="slidenum">
              <a:rPr lang="en-US" altLang="en-US" sz="1200"/>
              <a:pPr/>
              <a:t>41</a:t>
            </a:fld>
            <a:endParaRPr lang="en-US" altLang="en-US" sz="1200"/>
          </a:p>
        </p:txBody>
      </p:sp>
      <p:sp>
        <p:nvSpPr>
          <p:cNvPr id="45058" name="Rectangle 2">
            <a:extLst>
              <a:ext uri="{FF2B5EF4-FFF2-40B4-BE49-F238E27FC236}">
                <a16:creationId xmlns:a16="http://schemas.microsoft.com/office/drawing/2014/main" id="{9BF5DFEA-77DF-121C-14B9-AAAFE13E31CB}"/>
              </a:ext>
            </a:extLst>
          </p:cNvPr>
          <p:cNvSpPr>
            <a:spLocks noGrp="1" noChangeArrowheads="1"/>
          </p:cNvSpPr>
          <p:nvPr>
            <p:ph type="title"/>
          </p:nvPr>
        </p:nvSpPr>
        <p:spPr>
          <a:xfrm>
            <a:off x="1143000" y="685800"/>
            <a:ext cx="7793038" cy="498475"/>
          </a:xfrm>
        </p:spPr>
        <p:txBody>
          <a:bodyPr/>
          <a:lstStyle/>
          <a:p>
            <a:pPr eaLnBrk="1" hangingPunct="1"/>
            <a:r>
              <a:rPr lang="en-US" altLang="en-US"/>
              <a:t>Efficient Processing of OLAP Queries</a:t>
            </a:r>
          </a:p>
        </p:txBody>
      </p:sp>
      <p:sp>
        <p:nvSpPr>
          <p:cNvPr id="45059" name="Rectangle 3">
            <a:extLst>
              <a:ext uri="{FF2B5EF4-FFF2-40B4-BE49-F238E27FC236}">
                <a16:creationId xmlns:a16="http://schemas.microsoft.com/office/drawing/2014/main" id="{DD8106F3-94C2-5104-95D9-37ED71890AF6}"/>
              </a:ext>
            </a:extLst>
          </p:cNvPr>
          <p:cNvSpPr>
            <a:spLocks noGrp="1" noChangeArrowheads="1"/>
          </p:cNvSpPr>
          <p:nvPr>
            <p:ph type="body" idx="1"/>
          </p:nvPr>
        </p:nvSpPr>
        <p:spPr>
          <a:xfrm>
            <a:off x="228600" y="1600200"/>
            <a:ext cx="8534400" cy="4800600"/>
          </a:xfrm>
        </p:spPr>
        <p:txBody>
          <a:bodyPr/>
          <a:lstStyle/>
          <a:p>
            <a:pPr eaLnBrk="1" hangingPunct="1">
              <a:lnSpc>
                <a:spcPct val="140000"/>
              </a:lnSpc>
            </a:pPr>
            <a:r>
              <a:rPr lang="en-US" altLang="en-US" sz="2400"/>
              <a:t>Determine which operations should be performed on the available cuboids:</a:t>
            </a:r>
          </a:p>
          <a:p>
            <a:pPr lvl="1" eaLnBrk="1" hangingPunct="1">
              <a:lnSpc>
                <a:spcPct val="140000"/>
              </a:lnSpc>
            </a:pPr>
            <a:r>
              <a:rPr lang="en-US" altLang="en-US" sz="2400"/>
              <a:t>transform drill, roll, etc. into corresponding SQL and/or OLAP operations, e.g, dice = selection + projection</a:t>
            </a:r>
          </a:p>
          <a:p>
            <a:pPr eaLnBrk="1" hangingPunct="1">
              <a:lnSpc>
                <a:spcPct val="140000"/>
              </a:lnSpc>
            </a:pPr>
            <a:r>
              <a:rPr lang="en-US" altLang="en-US" sz="2400"/>
              <a:t>Determine to which materialized cuboid(s) the relevant operations should be applied.</a:t>
            </a:r>
          </a:p>
          <a:p>
            <a:pPr eaLnBrk="1" hangingPunct="1">
              <a:lnSpc>
                <a:spcPct val="140000"/>
              </a:lnSpc>
            </a:pPr>
            <a:r>
              <a:rPr lang="en-US" altLang="en-US" sz="2400"/>
              <a:t>Exploring indexing structures and compressed vs. dense array structures in MOLAP</a:t>
            </a:r>
          </a:p>
        </p:txBody>
      </p:sp>
    </p:spTree>
  </p:cSld>
  <p:clrMapOvr>
    <a:masterClrMapping/>
  </p:clrMapOvr>
  <p:transition>
    <p:wipe dir="d"/>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Slide Number Placeholder 5">
            <a:extLst>
              <a:ext uri="{FF2B5EF4-FFF2-40B4-BE49-F238E27FC236}">
                <a16:creationId xmlns:a16="http://schemas.microsoft.com/office/drawing/2014/main" id="{540D45C9-2740-B120-0785-71E16021F9EF}"/>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fld id="{3E90FB76-98F3-B842-99AB-AE7E8D69FF73}" type="slidenum">
              <a:rPr lang="en-US" altLang="en-US" sz="1200"/>
              <a:pPr/>
              <a:t>42</a:t>
            </a:fld>
            <a:endParaRPr lang="en-US" altLang="en-US" sz="1200"/>
          </a:p>
        </p:txBody>
      </p:sp>
      <p:sp>
        <p:nvSpPr>
          <p:cNvPr id="46082" name="Rectangle 2">
            <a:extLst>
              <a:ext uri="{FF2B5EF4-FFF2-40B4-BE49-F238E27FC236}">
                <a16:creationId xmlns:a16="http://schemas.microsoft.com/office/drawing/2014/main" id="{AC93300B-D660-D0E5-A432-75FD1C1FCABC}"/>
              </a:ext>
            </a:extLst>
          </p:cNvPr>
          <p:cNvSpPr>
            <a:spLocks noGrp="1" noChangeArrowheads="1"/>
          </p:cNvSpPr>
          <p:nvPr>
            <p:ph type="title"/>
          </p:nvPr>
        </p:nvSpPr>
        <p:spPr>
          <a:noFill/>
        </p:spPr>
        <p:txBody>
          <a:bodyPr lIns="92075" tIns="46038" rIns="92075" bIns="46038"/>
          <a:lstStyle/>
          <a:p>
            <a:pPr eaLnBrk="1" hangingPunct="1"/>
            <a:r>
              <a:rPr lang="en-US" altLang="en-US"/>
              <a:t>Metadata Repository</a:t>
            </a:r>
          </a:p>
        </p:txBody>
      </p:sp>
      <p:sp>
        <p:nvSpPr>
          <p:cNvPr id="46083" name="Rectangle 3">
            <a:extLst>
              <a:ext uri="{FF2B5EF4-FFF2-40B4-BE49-F238E27FC236}">
                <a16:creationId xmlns:a16="http://schemas.microsoft.com/office/drawing/2014/main" id="{E67FA890-12E4-F41E-E920-35EBADD3FF8E}"/>
              </a:ext>
            </a:extLst>
          </p:cNvPr>
          <p:cNvSpPr>
            <a:spLocks noGrp="1" noChangeArrowheads="1"/>
          </p:cNvSpPr>
          <p:nvPr>
            <p:ph type="body" idx="1"/>
          </p:nvPr>
        </p:nvSpPr>
        <p:spPr>
          <a:xfrm>
            <a:off x="381000" y="1524000"/>
            <a:ext cx="8534400" cy="5105400"/>
          </a:xfrm>
          <a:noFill/>
        </p:spPr>
        <p:txBody>
          <a:bodyPr lIns="92075" tIns="46038" rIns="92075" bIns="46038"/>
          <a:lstStyle/>
          <a:p>
            <a:pPr eaLnBrk="1" hangingPunct="1"/>
            <a:r>
              <a:rPr lang="en-US" altLang="en-US" sz="2000"/>
              <a:t>Meta data is the data defining warehouse objects.  It has the following kinds </a:t>
            </a:r>
          </a:p>
          <a:p>
            <a:pPr lvl="1" eaLnBrk="1" hangingPunct="1"/>
            <a:r>
              <a:rPr lang="en-US" altLang="en-US" sz="2000"/>
              <a:t>Description of the structure of the warehouse</a:t>
            </a:r>
          </a:p>
          <a:p>
            <a:pPr lvl="2" eaLnBrk="1" hangingPunct="1"/>
            <a:r>
              <a:rPr lang="en-US" altLang="en-US" sz="1800"/>
              <a:t>schema, view, dimensions, hierarchies, derived data defn, data mart locations and contents</a:t>
            </a:r>
          </a:p>
          <a:p>
            <a:pPr lvl="1" eaLnBrk="1" hangingPunct="1"/>
            <a:r>
              <a:rPr lang="en-US" altLang="en-US" sz="2000"/>
              <a:t>Operational meta-data</a:t>
            </a:r>
          </a:p>
          <a:p>
            <a:pPr lvl="2" eaLnBrk="1" hangingPunct="1"/>
            <a:r>
              <a:rPr lang="en-US" altLang="en-US" sz="1800"/>
              <a:t>data lineage (history of migrated data and transformation path), currency of data (active, archived, or purged), monitoring information (warehouse usage statistics, error reports, audit trails)</a:t>
            </a:r>
          </a:p>
          <a:p>
            <a:pPr lvl="1" eaLnBrk="1" hangingPunct="1"/>
            <a:r>
              <a:rPr lang="en-US" altLang="en-US" sz="2000"/>
              <a:t>The algorithms used for summarization</a:t>
            </a:r>
          </a:p>
          <a:p>
            <a:pPr lvl="1" eaLnBrk="1" hangingPunct="1"/>
            <a:r>
              <a:rPr lang="en-US" altLang="en-US" sz="2000"/>
              <a:t>The mapping from operational environment to the data warehouse</a:t>
            </a:r>
          </a:p>
          <a:p>
            <a:pPr lvl="1" eaLnBrk="1" hangingPunct="1"/>
            <a:r>
              <a:rPr lang="en-US" altLang="en-US" sz="2000"/>
              <a:t>Data related to system performance</a:t>
            </a:r>
          </a:p>
          <a:p>
            <a:pPr lvl="1" eaLnBrk="1" hangingPunct="1"/>
            <a:r>
              <a:rPr lang="en-US" altLang="en-US" sz="2000"/>
              <a:t>Business data</a:t>
            </a:r>
          </a:p>
          <a:p>
            <a:pPr lvl="2" eaLnBrk="1" hangingPunct="1"/>
            <a:r>
              <a:rPr lang="en-US" altLang="en-US" sz="1800"/>
              <a:t>business terms and definitions, ownership of data, charging policies</a:t>
            </a:r>
          </a:p>
        </p:txBody>
      </p:sp>
    </p:spTree>
  </p:cSld>
  <p:clrMapOvr>
    <a:masterClrMapping/>
  </p:clrMapOvr>
  <p:transition>
    <p:wipe dir="d"/>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Slide Number Placeholder 5">
            <a:extLst>
              <a:ext uri="{FF2B5EF4-FFF2-40B4-BE49-F238E27FC236}">
                <a16:creationId xmlns:a16="http://schemas.microsoft.com/office/drawing/2014/main" id="{DD2815DB-4A4F-F840-06AB-2DB47AE5F0A6}"/>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fld id="{F7663C24-49E4-1B4D-A2BB-8A785F299241}" type="slidenum">
              <a:rPr lang="en-US" altLang="en-US" sz="1200"/>
              <a:pPr/>
              <a:t>43</a:t>
            </a:fld>
            <a:endParaRPr lang="en-US" altLang="en-US" sz="1200"/>
          </a:p>
        </p:txBody>
      </p:sp>
      <p:sp>
        <p:nvSpPr>
          <p:cNvPr id="47106" name="Rectangle 2">
            <a:extLst>
              <a:ext uri="{FF2B5EF4-FFF2-40B4-BE49-F238E27FC236}">
                <a16:creationId xmlns:a16="http://schemas.microsoft.com/office/drawing/2014/main" id="{10955602-01FE-7458-8295-228FD50040D6}"/>
              </a:ext>
            </a:extLst>
          </p:cNvPr>
          <p:cNvSpPr>
            <a:spLocks noGrp="1" noChangeArrowheads="1"/>
          </p:cNvSpPr>
          <p:nvPr>
            <p:ph type="title"/>
          </p:nvPr>
        </p:nvSpPr>
        <p:spPr/>
        <p:txBody>
          <a:bodyPr/>
          <a:lstStyle/>
          <a:p>
            <a:pPr eaLnBrk="1" hangingPunct="1"/>
            <a:r>
              <a:rPr lang="en-US" altLang="en-US" sz="3200"/>
              <a:t>Data Warehouse Back-End Tools and Utilities</a:t>
            </a:r>
            <a:endParaRPr lang="en-US" altLang="en-US"/>
          </a:p>
        </p:txBody>
      </p:sp>
      <p:sp>
        <p:nvSpPr>
          <p:cNvPr id="47107" name="Rectangle 3">
            <a:extLst>
              <a:ext uri="{FF2B5EF4-FFF2-40B4-BE49-F238E27FC236}">
                <a16:creationId xmlns:a16="http://schemas.microsoft.com/office/drawing/2014/main" id="{74A09170-5A55-DCE9-3C15-23F67756C36B}"/>
              </a:ext>
            </a:extLst>
          </p:cNvPr>
          <p:cNvSpPr>
            <a:spLocks noGrp="1" noChangeArrowheads="1"/>
          </p:cNvSpPr>
          <p:nvPr>
            <p:ph type="body" idx="1"/>
          </p:nvPr>
        </p:nvSpPr>
        <p:spPr>
          <a:xfrm>
            <a:off x="304800" y="1562100"/>
            <a:ext cx="8401050" cy="4572000"/>
          </a:xfrm>
        </p:spPr>
        <p:txBody>
          <a:bodyPr/>
          <a:lstStyle/>
          <a:p>
            <a:pPr eaLnBrk="1" hangingPunct="1">
              <a:lnSpc>
                <a:spcPct val="80000"/>
              </a:lnSpc>
            </a:pPr>
            <a:r>
              <a:rPr lang="en-US" altLang="en-US" sz="2000"/>
              <a:t>Data extraction:</a:t>
            </a:r>
          </a:p>
          <a:p>
            <a:pPr lvl="1" eaLnBrk="1" hangingPunct="1">
              <a:lnSpc>
                <a:spcPct val="80000"/>
              </a:lnSpc>
            </a:pPr>
            <a:r>
              <a:rPr lang="en-US" altLang="en-US" sz="2400"/>
              <a:t>get data from multiple, heterogeneous, and external sources</a:t>
            </a:r>
          </a:p>
          <a:p>
            <a:pPr eaLnBrk="1" hangingPunct="1">
              <a:lnSpc>
                <a:spcPct val="80000"/>
              </a:lnSpc>
            </a:pPr>
            <a:r>
              <a:rPr lang="en-US" altLang="en-US" sz="2000"/>
              <a:t>Data cleaning:</a:t>
            </a:r>
          </a:p>
          <a:p>
            <a:pPr lvl="1" eaLnBrk="1" hangingPunct="1">
              <a:lnSpc>
                <a:spcPct val="80000"/>
              </a:lnSpc>
            </a:pPr>
            <a:r>
              <a:rPr lang="en-US" altLang="en-US" sz="2400"/>
              <a:t>detect errors in the data and rectify them when possible</a:t>
            </a:r>
          </a:p>
          <a:p>
            <a:pPr eaLnBrk="1" hangingPunct="1">
              <a:lnSpc>
                <a:spcPct val="80000"/>
              </a:lnSpc>
            </a:pPr>
            <a:r>
              <a:rPr lang="en-US" altLang="en-US" sz="2000"/>
              <a:t>Data transformation:</a:t>
            </a:r>
          </a:p>
          <a:p>
            <a:pPr lvl="1" eaLnBrk="1" hangingPunct="1">
              <a:lnSpc>
                <a:spcPct val="80000"/>
              </a:lnSpc>
            </a:pPr>
            <a:r>
              <a:rPr lang="en-US" altLang="en-US" sz="2400"/>
              <a:t>convert data from legacy or host format to warehouse format</a:t>
            </a:r>
          </a:p>
          <a:p>
            <a:pPr eaLnBrk="1" hangingPunct="1">
              <a:lnSpc>
                <a:spcPct val="80000"/>
              </a:lnSpc>
            </a:pPr>
            <a:r>
              <a:rPr lang="en-US" altLang="en-US" sz="2000"/>
              <a:t>Load:</a:t>
            </a:r>
          </a:p>
          <a:p>
            <a:pPr lvl="1" eaLnBrk="1" hangingPunct="1">
              <a:lnSpc>
                <a:spcPct val="80000"/>
              </a:lnSpc>
            </a:pPr>
            <a:r>
              <a:rPr lang="en-US" altLang="en-US" sz="2400"/>
              <a:t>sort, summarize, consolidate, compute views, check integrity, and build indicies and partitions</a:t>
            </a:r>
          </a:p>
          <a:p>
            <a:pPr eaLnBrk="1" hangingPunct="1">
              <a:lnSpc>
                <a:spcPct val="80000"/>
              </a:lnSpc>
            </a:pPr>
            <a:r>
              <a:rPr lang="en-US" altLang="en-US" sz="2000"/>
              <a:t>Refresh</a:t>
            </a:r>
          </a:p>
          <a:p>
            <a:pPr lvl="1" eaLnBrk="1" hangingPunct="1">
              <a:lnSpc>
                <a:spcPct val="80000"/>
              </a:lnSpc>
            </a:pPr>
            <a:r>
              <a:rPr lang="en-US" altLang="en-US" sz="2400"/>
              <a:t>propagate the updates from the data sources to the warehouse</a:t>
            </a:r>
          </a:p>
        </p:txBody>
      </p:sp>
    </p:spTree>
  </p:cSld>
  <p:clrMapOvr>
    <a:masterClrMapping/>
  </p:clrMapOvr>
  <p:transition>
    <p:wipe dir="d"/>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Slide Number Placeholder 5">
            <a:extLst>
              <a:ext uri="{FF2B5EF4-FFF2-40B4-BE49-F238E27FC236}">
                <a16:creationId xmlns:a16="http://schemas.microsoft.com/office/drawing/2014/main" id="{5E041479-4C5D-A75F-F1E2-5B9FC5571910}"/>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fld id="{03018CDC-3D88-9949-A6EB-5908BB599BC3}" type="slidenum">
              <a:rPr lang="en-US" altLang="en-US" sz="1200"/>
              <a:pPr/>
              <a:t>44</a:t>
            </a:fld>
            <a:endParaRPr lang="en-US" altLang="en-US" sz="1200"/>
          </a:p>
        </p:txBody>
      </p:sp>
      <p:sp>
        <p:nvSpPr>
          <p:cNvPr id="48130" name="Rectangle 2">
            <a:extLst>
              <a:ext uri="{FF2B5EF4-FFF2-40B4-BE49-F238E27FC236}">
                <a16:creationId xmlns:a16="http://schemas.microsoft.com/office/drawing/2014/main" id="{927AB3C1-5B20-0A6E-BE1F-532ACBCE9DE8}"/>
              </a:ext>
            </a:extLst>
          </p:cNvPr>
          <p:cNvSpPr>
            <a:spLocks noGrp="1" noChangeArrowheads="1"/>
          </p:cNvSpPr>
          <p:nvPr>
            <p:ph type="title"/>
          </p:nvPr>
        </p:nvSpPr>
        <p:spPr>
          <a:xfrm>
            <a:off x="1219200" y="304800"/>
            <a:ext cx="7467600" cy="914400"/>
          </a:xfrm>
          <a:noFill/>
        </p:spPr>
        <p:txBody>
          <a:bodyPr lIns="92075" tIns="46038" rIns="92075" bIns="46038" anchor="ctr"/>
          <a:lstStyle/>
          <a:p>
            <a:pPr eaLnBrk="1" hangingPunct="1"/>
            <a:r>
              <a:rPr lang="en-US" altLang="en-US"/>
              <a:t>Data Warehousing and OLAP</a:t>
            </a:r>
          </a:p>
        </p:txBody>
      </p:sp>
      <p:sp>
        <p:nvSpPr>
          <p:cNvPr id="48131" name="Rectangle 3">
            <a:extLst>
              <a:ext uri="{FF2B5EF4-FFF2-40B4-BE49-F238E27FC236}">
                <a16:creationId xmlns:a16="http://schemas.microsoft.com/office/drawing/2014/main" id="{B3EC0A44-CA04-442F-7343-3BC44D499151}"/>
              </a:ext>
            </a:extLst>
          </p:cNvPr>
          <p:cNvSpPr>
            <a:spLocks noGrp="1" noChangeArrowheads="1"/>
          </p:cNvSpPr>
          <p:nvPr>
            <p:ph type="body" idx="1"/>
          </p:nvPr>
        </p:nvSpPr>
        <p:spPr>
          <a:xfrm>
            <a:off x="762000" y="1981200"/>
            <a:ext cx="8077200" cy="4495800"/>
          </a:xfrm>
          <a:noFill/>
        </p:spPr>
        <p:txBody>
          <a:bodyPr lIns="92075" tIns="46038" rIns="92075" bIns="46038"/>
          <a:lstStyle/>
          <a:p>
            <a:pPr eaLnBrk="1" hangingPunct="1">
              <a:lnSpc>
                <a:spcPct val="170000"/>
              </a:lnSpc>
            </a:pPr>
            <a:r>
              <a:rPr lang="en-US" altLang="en-US" sz="2400"/>
              <a:t>What is a data warehouse? </a:t>
            </a:r>
          </a:p>
          <a:p>
            <a:pPr eaLnBrk="1" hangingPunct="1">
              <a:lnSpc>
                <a:spcPct val="170000"/>
              </a:lnSpc>
            </a:pPr>
            <a:r>
              <a:rPr lang="en-US" altLang="en-US" sz="2400"/>
              <a:t>A multi-dimensional data model</a:t>
            </a:r>
          </a:p>
          <a:p>
            <a:pPr eaLnBrk="1" hangingPunct="1">
              <a:lnSpc>
                <a:spcPct val="170000"/>
              </a:lnSpc>
            </a:pPr>
            <a:r>
              <a:rPr lang="en-US" altLang="en-US" sz="2400"/>
              <a:t>Data warehouse architecture</a:t>
            </a:r>
          </a:p>
          <a:p>
            <a:pPr eaLnBrk="1" hangingPunct="1">
              <a:lnSpc>
                <a:spcPct val="170000"/>
              </a:lnSpc>
            </a:pPr>
            <a:r>
              <a:rPr lang="en-US" altLang="en-US" sz="2400"/>
              <a:t>Data warehouse implementation</a:t>
            </a:r>
          </a:p>
          <a:p>
            <a:pPr eaLnBrk="1" hangingPunct="1">
              <a:lnSpc>
                <a:spcPct val="170000"/>
              </a:lnSpc>
            </a:pPr>
            <a:r>
              <a:rPr lang="en-US" altLang="en-US" sz="2400">
                <a:solidFill>
                  <a:schemeClr val="hlink"/>
                </a:solidFill>
              </a:rPr>
              <a:t>Extensions of data cubes</a:t>
            </a:r>
          </a:p>
          <a:p>
            <a:pPr eaLnBrk="1" hangingPunct="1">
              <a:lnSpc>
                <a:spcPct val="170000"/>
              </a:lnSpc>
            </a:pPr>
            <a:r>
              <a:rPr lang="en-US" altLang="en-US" sz="2400"/>
              <a:t>From data warehousing to data mining</a:t>
            </a:r>
          </a:p>
        </p:txBody>
      </p:sp>
    </p:spTree>
  </p:cSld>
  <p:clrMapOvr>
    <a:masterClrMapping/>
  </p:clrMapOvr>
  <p:transition>
    <p:wipe dir="d"/>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Slide Number Placeholder 5">
            <a:extLst>
              <a:ext uri="{FF2B5EF4-FFF2-40B4-BE49-F238E27FC236}">
                <a16:creationId xmlns:a16="http://schemas.microsoft.com/office/drawing/2014/main" id="{A8EB9C23-7FE9-D4FC-3F3B-3493DC10672D}"/>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fld id="{3F305826-0B4F-1548-82D1-D36BD85DE92E}" type="slidenum">
              <a:rPr lang="en-US" altLang="en-US" sz="1200"/>
              <a:pPr/>
              <a:t>45</a:t>
            </a:fld>
            <a:endParaRPr lang="en-US" altLang="en-US" sz="1200"/>
          </a:p>
        </p:txBody>
      </p:sp>
      <p:sp>
        <p:nvSpPr>
          <p:cNvPr id="49154" name="Rectangle 2050">
            <a:extLst>
              <a:ext uri="{FF2B5EF4-FFF2-40B4-BE49-F238E27FC236}">
                <a16:creationId xmlns:a16="http://schemas.microsoft.com/office/drawing/2014/main" id="{03A16426-1EB5-1BD6-B836-3BC5A17FCC9C}"/>
              </a:ext>
            </a:extLst>
          </p:cNvPr>
          <p:cNvSpPr>
            <a:spLocks noGrp="1" noChangeArrowheads="1"/>
          </p:cNvSpPr>
          <p:nvPr>
            <p:ph type="title"/>
          </p:nvPr>
        </p:nvSpPr>
        <p:spPr>
          <a:xfrm>
            <a:off x="1371600" y="228600"/>
            <a:ext cx="7391400" cy="990600"/>
          </a:xfrm>
          <a:noFill/>
        </p:spPr>
        <p:txBody>
          <a:bodyPr lIns="92075" tIns="46038" rIns="92075" bIns="46038"/>
          <a:lstStyle/>
          <a:p>
            <a:pPr eaLnBrk="1" hangingPunct="1"/>
            <a:r>
              <a:rPr lang="en-US" altLang="en-US" sz="3200"/>
              <a:t>Discovery-Driven Exploration of Data Cubes</a:t>
            </a:r>
          </a:p>
        </p:txBody>
      </p:sp>
      <p:sp>
        <p:nvSpPr>
          <p:cNvPr id="49155" name="Rectangle 2051">
            <a:extLst>
              <a:ext uri="{FF2B5EF4-FFF2-40B4-BE49-F238E27FC236}">
                <a16:creationId xmlns:a16="http://schemas.microsoft.com/office/drawing/2014/main" id="{AEA0F4B8-B29A-6E44-CF08-1621796BF41B}"/>
              </a:ext>
            </a:extLst>
          </p:cNvPr>
          <p:cNvSpPr>
            <a:spLocks noGrp="1" noChangeArrowheads="1"/>
          </p:cNvSpPr>
          <p:nvPr>
            <p:ph type="body" idx="1"/>
          </p:nvPr>
        </p:nvSpPr>
        <p:spPr>
          <a:xfrm>
            <a:off x="457200" y="1676400"/>
            <a:ext cx="8229600" cy="4800600"/>
          </a:xfrm>
          <a:noFill/>
        </p:spPr>
        <p:txBody>
          <a:bodyPr lIns="92075" tIns="46038" rIns="92075" bIns="46038"/>
          <a:lstStyle/>
          <a:p>
            <a:pPr eaLnBrk="1" hangingPunct="1">
              <a:lnSpc>
                <a:spcPct val="130000"/>
              </a:lnSpc>
            </a:pPr>
            <a:r>
              <a:rPr lang="en-US" altLang="en-US" sz="2000"/>
              <a:t>Hypothesis-driven: exploration by user, huge search space</a:t>
            </a:r>
          </a:p>
          <a:p>
            <a:pPr eaLnBrk="1" hangingPunct="1">
              <a:lnSpc>
                <a:spcPct val="130000"/>
              </a:lnSpc>
            </a:pPr>
            <a:r>
              <a:rPr lang="en-US" altLang="en-US" sz="2000"/>
              <a:t>Discovery-driven (Sarawagi et al.’98)</a:t>
            </a:r>
          </a:p>
          <a:p>
            <a:pPr lvl="1" eaLnBrk="1" hangingPunct="1">
              <a:lnSpc>
                <a:spcPct val="130000"/>
              </a:lnSpc>
            </a:pPr>
            <a:r>
              <a:rPr lang="en-US" altLang="en-US" sz="2000"/>
              <a:t>pre-compute measures indicating exceptions, guide user in the data analysis, at all levels of aggregation</a:t>
            </a:r>
          </a:p>
          <a:p>
            <a:pPr lvl="1" eaLnBrk="1" hangingPunct="1">
              <a:lnSpc>
                <a:spcPct val="130000"/>
              </a:lnSpc>
            </a:pPr>
            <a:r>
              <a:rPr lang="en-US" altLang="en-US" sz="2000"/>
              <a:t>Exception: significantly different from the value anticipated, based on a statistical model</a:t>
            </a:r>
          </a:p>
          <a:p>
            <a:pPr lvl="1" eaLnBrk="1" hangingPunct="1">
              <a:lnSpc>
                <a:spcPct val="130000"/>
              </a:lnSpc>
            </a:pPr>
            <a:r>
              <a:rPr lang="en-US" altLang="en-US" sz="2000"/>
              <a:t>Visual cues such as background color are used to reflect the degree of exception of each cell</a:t>
            </a:r>
          </a:p>
          <a:p>
            <a:pPr lvl="1" eaLnBrk="1" hangingPunct="1">
              <a:lnSpc>
                <a:spcPct val="130000"/>
              </a:lnSpc>
            </a:pPr>
            <a:r>
              <a:rPr lang="en-US" altLang="en-US" sz="2000"/>
              <a:t>Computation of exception indicator (modeling fitting and computing SelfExp, InExp, and PathExp values) can be overlapped with cube construction</a:t>
            </a:r>
          </a:p>
          <a:p>
            <a:pPr eaLnBrk="1" hangingPunct="1">
              <a:lnSpc>
                <a:spcPct val="110000"/>
              </a:lnSpc>
            </a:pPr>
            <a:endParaRPr lang="en-US" altLang="en-US" sz="2000"/>
          </a:p>
        </p:txBody>
      </p:sp>
    </p:spTree>
  </p:cSld>
  <p:clrMapOvr>
    <a:masterClrMapping/>
  </p:clrMapOvr>
  <p:transition>
    <p:wipe dir="d"/>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Slide Number Placeholder 5">
            <a:extLst>
              <a:ext uri="{FF2B5EF4-FFF2-40B4-BE49-F238E27FC236}">
                <a16:creationId xmlns:a16="http://schemas.microsoft.com/office/drawing/2014/main" id="{C02BAE9B-791F-A081-40F8-BB2FA56B0C55}"/>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fld id="{3B37C5AC-4548-BC43-9FD0-762E2D5AA047}" type="slidenum">
              <a:rPr lang="en-US" altLang="en-US" sz="1200"/>
              <a:pPr/>
              <a:t>46</a:t>
            </a:fld>
            <a:endParaRPr lang="en-US" altLang="en-US" sz="1200"/>
          </a:p>
        </p:txBody>
      </p:sp>
      <p:sp>
        <p:nvSpPr>
          <p:cNvPr id="50178" name="Rectangle 1026">
            <a:extLst>
              <a:ext uri="{FF2B5EF4-FFF2-40B4-BE49-F238E27FC236}">
                <a16:creationId xmlns:a16="http://schemas.microsoft.com/office/drawing/2014/main" id="{25EDDAE7-9D47-5FD4-A56C-925D13967793}"/>
              </a:ext>
            </a:extLst>
          </p:cNvPr>
          <p:cNvSpPr>
            <a:spLocks noGrp="1" noChangeArrowheads="1"/>
          </p:cNvSpPr>
          <p:nvPr>
            <p:ph type="title"/>
          </p:nvPr>
        </p:nvSpPr>
        <p:spPr>
          <a:xfrm>
            <a:off x="1219200" y="381000"/>
            <a:ext cx="7391400" cy="533400"/>
          </a:xfrm>
          <a:noFill/>
        </p:spPr>
        <p:txBody>
          <a:bodyPr lIns="92075" tIns="46038" rIns="92075" bIns="46038"/>
          <a:lstStyle/>
          <a:p>
            <a:pPr eaLnBrk="1" hangingPunct="1"/>
            <a:r>
              <a:rPr lang="en-US" altLang="en-US" sz="3200"/>
              <a:t>Examples: Discovery-Driven Data Cubes</a:t>
            </a:r>
          </a:p>
        </p:txBody>
      </p:sp>
      <p:pic>
        <p:nvPicPr>
          <p:cNvPr id="50179" name="Picture 1028">
            <a:extLst>
              <a:ext uri="{FF2B5EF4-FFF2-40B4-BE49-F238E27FC236}">
                <a16:creationId xmlns:a16="http://schemas.microsoft.com/office/drawing/2014/main" id="{CF46E11F-C8C9-AF6E-01C1-5F6E27A8D1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143000"/>
            <a:ext cx="76200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180" name="Picture 1029">
            <a:extLst>
              <a:ext uri="{FF2B5EF4-FFF2-40B4-BE49-F238E27FC236}">
                <a16:creationId xmlns:a16="http://schemas.microsoft.com/office/drawing/2014/main" id="{9F2687A9-5268-A5A8-74D7-4189CF8918C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2438400"/>
            <a:ext cx="7867650"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181" name="Picture 1030">
            <a:extLst>
              <a:ext uri="{FF2B5EF4-FFF2-40B4-BE49-F238E27FC236}">
                <a16:creationId xmlns:a16="http://schemas.microsoft.com/office/drawing/2014/main" id="{E4772F14-914A-EB3D-EBA1-2BB7BE1E6BA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4724400"/>
            <a:ext cx="8537575" cy="187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ipe dir="d"/>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Slide Number Placeholder 5">
            <a:extLst>
              <a:ext uri="{FF2B5EF4-FFF2-40B4-BE49-F238E27FC236}">
                <a16:creationId xmlns:a16="http://schemas.microsoft.com/office/drawing/2014/main" id="{0497BC86-6F33-DC6A-17E9-232F79822E76}"/>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fld id="{E1F5B5EE-FD39-3F4F-B542-652B28808DA3}" type="slidenum">
              <a:rPr lang="en-US" altLang="en-US" sz="1200"/>
              <a:pPr/>
              <a:t>47</a:t>
            </a:fld>
            <a:endParaRPr lang="en-US" altLang="en-US" sz="1200"/>
          </a:p>
        </p:txBody>
      </p:sp>
      <p:sp>
        <p:nvSpPr>
          <p:cNvPr id="51202" name="Rectangle 2">
            <a:extLst>
              <a:ext uri="{FF2B5EF4-FFF2-40B4-BE49-F238E27FC236}">
                <a16:creationId xmlns:a16="http://schemas.microsoft.com/office/drawing/2014/main" id="{DFFAEE9A-4CD5-0E0E-E8C9-39445A8DDC46}"/>
              </a:ext>
            </a:extLst>
          </p:cNvPr>
          <p:cNvSpPr>
            <a:spLocks noGrp="1" noChangeArrowheads="1"/>
          </p:cNvSpPr>
          <p:nvPr>
            <p:ph type="title"/>
          </p:nvPr>
        </p:nvSpPr>
        <p:spPr>
          <a:xfrm>
            <a:off x="1143000" y="228600"/>
            <a:ext cx="7696200" cy="914400"/>
          </a:xfrm>
          <a:noFill/>
        </p:spPr>
        <p:txBody>
          <a:bodyPr lIns="92075" tIns="46038" rIns="92075" bIns="46038"/>
          <a:lstStyle/>
          <a:p>
            <a:pPr eaLnBrk="1" hangingPunct="1"/>
            <a:r>
              <a:rPr lang="en-US" altLang="en-US" sz="3200"/>
              <a:t>Complex Aggregation at Multiple Granularities: Multi-Feature Cubes</a:t>
            </a:r>
          </a:p>
        </p:txBody>
      </p:sp>
      <p:sp>
        <p:nvSpPr>
          <p:cNvPr id="51203" name="Rectangle 3">
            <a:extLst>
              <a:ext uri="{FF2B5EF4-FFF2-40B4-BE49-F238E27FC236}">
                <a16:creationId xmlns:a16="http://schemas.microsoft.com/office/drawing/2014/main" id="{09848A94-8C04-209D-143F-209E94D00839}"/>
              </a:ext>
            </a:extLst>
          </p:cNvPr>
          <p:cNvSpPr>
            <a:spLocks noGrp="1" noChangeArrowheads="1"/>
          </p:cNvSpPr>
          <p:nvPr>
            <p:ph type="body" idx="1"/>
          </p:nvPr>
        </p:nvSpPr>
        <p:spPr>
          <a:xfrm>
            <a:off x="381000" y="1600200"/>
            <a:ext cx="8305800" cy="4953000"/>
          </a:xfrm>
          <a:noFill/>
        </p:spPr>
        <p:txBody>
          <a:bodyPr lIns="92075" tIns="46038" rIns="92075" bIns="46038"/>
          <a:lstStyle/>
          <a:p>
            <a:pPr eaLnBrk="1" hangingPunct="1">
              <a:lnSpc>
                <a:spcPct val="110000"/>
              </a:lnSpc>
            </a:pPr>
            <a:r>
              <a:rPr lang="en-US" altLang="en-US" sz="2000"/>
              <a:t>Multi-feature cubes (Ross, et al. 1998): Compute complex queries involving multiple dependent aggregates at multiple granularities</a:t>
            </a:r>
          </a:p>
          <a:p>
            <a:pPr eaLnBrk="1" hangingPunct="1">
              <a:lnSpc>
                <a:spcPct val="110000"/>
              </a:lnSpc>
            </a:pPr>
            <a:r>
              <a:rPr lang="en-US" altLang="en-US" sz="2000"/>
              <a:t>Ex. Grouping by all subsets of {item, region, month}, find the maximum price in 1997 for each group, and the total sales among all maximum price tuples</a:t>
            </a:r>
          </a:p>
          <a:p>
            <a:pPr lvl="2" eaLnBrk="1" hangingPunct="1">
              <a:lnSpc>
                <a:spcPct val="110000"/>
              </a:lnSpc>
              <a:buFont typeface="Wingdings" pitchFamily="2" charset="2"/>
              <a:buNone/>
            </a:pPr>
            <a:r>
              <a:rPr lang="en-US" altLang="en-US" sz="2000">
                <a:solidFill>
                  <a:schemeClr val="hlink"/>
                </a:solidFill>
              </a:rPr>
              <a:t>select</a:t>
            </a:r>
            <a:r>
              <a:rPr lang="en-US" altLang="en-US" sz="2000"/>
              <a:t> item, region, month, max(price), sum(R.sales)</a:t>
            </a:r>
          </a:p>
          <a:p>
            <a:pPr lvl="2" eaLnBrk="1" hangingPunct="1">
              <a:lnSpc>
                <a:spcPct val="110000"/>
              </a:lnSpc>
              <a:buFont typeface="Wingdings" pitchFamily="2" charset="2"/>
              <a:buNone/>
            </a:pPr>
            <a:r>
              <a:rPr lang="en-US" altLang="en-US" sz="2000">
                <a:solidFill>
                  <a:schemeClr val="hlink"/>
                </a:solidFill>
              </a:rPr>
              <a:t>from </a:t>
            </a:r>
            <a:r>
              <a:rPr lang="en-US" altLang="en-US" sz="2000"/>
              <a:t>purchases</a:t>
            </a:r>
          </a:p>
          <a:p>
            <a:pPr lvl="2" eaLnBrk="1" hangingPunct="1">
              <a:lnSpc>
                <a:spcPct val="110000"/>
              </a:lnSpc>
              <a:buFont typeface="Wingdings" pitchFamily="2" charset="2"/>
              <a:buNone/>
            </a:pPr>
            <a:r>
              <a:rPr lang="en-US" altLang="en-US" sz="2000">
                <a:solidFill>
                  <a:schemeClr val="hlink"/>
                </a:solidFill>
              </a:rPr>
              <a:t>where</a:t>
            </a:r>
            <a:r>
              <a:rPr lang="en-US" altLang="en-US" sz="2000"/>
              <a:t> year = 1997</a:t>
            </a:r>
          </a:p>
          <a:p>
            <a:pPr lvl="2" eaLnBrk="1" hangingPunct="1">
              <a:lnSpc>
                <a:spcPct val="110000"/>
              </a:lnSpc>
              <a:buFont typeface="Wingdings" pitchFamily="2" charset="2"/>
              <a:buNone/>
            </a:pPr>
            <a:r>
              <a:rPr lang="en-US" altLang="en-US" sz="2000">
                <a:solidFill>
                  <a:schemeClr val="hlink"/>
                </a:solidFill>
              </a:rPr>
              <a:t>cube by</a:t>
            </a:r>
            <a:r>
              <a:rPr lang="en-US" altLang="en-US" sz="2000"/>
              <a:t> item, region, month: R</a:t>
            </a:r>
          </a:p>
          <a:p>
            <a:pPr lvl="2" eaLnBrk="1" hangingPunct="1">
              <a:lnSpc>
                <a:spcPct val="110000"/>
              </a:lnSpc>
              <a:buFont typeface="Wingdings" pitchFamily="2" charset="2"/>
              <a:buNone/>
            </a:pPr>
            <a:r>
              <a:rPr lang="en-US" altLang="en-US" sz="2000">
                <a:solidFill>
                  <a:schemeClr val="hlink"/>
                </a:solidFill>
              </a:rPr>
              <a:t>such that</a:t>
            </a:r>
            <a:r>
              <a:rPr lang="en-US" altLang="en-US" sz="2000"/>
              <a:t> R.price = max(price)</a:t>
            </a:r>
          </a:p>
          <a:p>
            <a:pPr eaLnBrk="1" hangingPunct="1">
              <a:lnSpc>
                <a:spcPct val="110000"/>
              </a:lnSpc>
            </a:pPr>
            <a:r>
              <a:rPr lang="en-US" altLang="en-US" sz="2000"/>
              <a:t>Continuing the last example, among the max price tuples, find the  min and max shelf life, and find the fraction of the total sales due to tuple that have min shelf life within the set of all max price tuples</a:t>
            </a:r>
            <a:endParaRPr lang="en-US" altLang="en-US" sz="2400"/>
          </a:p>
        </p:txBody>
      </p:sp>
    </p:spTree>
  </p:cSld>
  <p:clrMapOvr>
    <a:masterClrMapping/>
  </p:clrMapOvr>
  <p:transition>
    <p:wipe dir="d"/>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Slide Number Placeholder 5">
            <a:extLst>
              <a:ext uri="{FF2B5EF4-FFF2-40B4-BE49-F238E27FC236}">
                <a16:creationId xmlns:a16="http://schemas.microsoft.com/office/drawing/2014/main" id="{7F8FC825-09A4-68B1-45A2-AFF25DF95FD4}"/>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fld id="{10018375-C7EB-1E40-A0E4-39763DE3AF12}" type="slidenum">
              <a:rPr lang="en-US" altLang="en-US" sz="1200"/>
              <a:pPr/>
              <a:t>48</a:t>
            </a:fld>
            <a:endParaRPr lang="en-US" altLang="en-US" sz="1200"/>
          </a:p>
        </p:txBody>
      </p:sp>
      <p:sp>
        <p:nvSpPr>
          <p:cNvPr id="52226" name="Rectangle 2">
            <a:extLst>
              <a:ext uri="{FF2B5EF4-FFF2-40B4-BE49-F238E27FC236}">
                <a16:creationId xmlns:a16="http://schemas.microsoft.com/office/drawing/2014/main" id="{077CE2B5-F3DE-4DD8-2C1D-3CA1FE610347}"/>
              </a:ext>
            </a:extLst>
          </p:cNvPr>
          <p:cNvSpPr>
            <a:spLocks noGrp="1" noChangeArrowheads="1"/>
          </p:cNvSpPr>
          <p:nvPr>
            <p:ph type="title"/>
          </p:nvPr>
        </p:nvSpPr>
        <p:spPr>
          <a:xfrm>
            <a:off x="1219200" y="304800"/>
            <a:ext cx="7467600" cy="914400"/>
          </a:xfrm>
          <a:noFill/>
        </p:spPr>
        <p:txBody>
          <a:bodyPr lIns="92075" tIns="46038" rIns="92075" bIns="46038" anchor="ctr"/>
          <a:lstStyle/>
          <a:p>
            <a:pPr eaLnBrk="1" hangingPunct="1"/>
            <a:r>
              <a:rPr lang="en-US" altLang="en-US"/>
              <a:t>Data Warehousing and OLAP</a:t>
            </a:r>
          </a:p>
        </p:txBody>
      </p:sp>
      <p:sp>
        <p:nvSpPr>
          <p:cNvPr id="52227" name="Rectangle 3">
            <a:extLst>
              <a:ext uri="{FF2B5EF4-FFF2-40B4-BE49-F238E27FC236}">
                <a16:creationId xmlns:a16="http://schemas.microsoft.com/office/drawing/2014/main" id="{89466B35-D728-CAD0-2292-9BC167641DF8}"/>
              </a:ext>
            </a:extLst>
          </p:cNvPr>
          <p:cNvSpPr>
            <a:spLocks noGrp="1" noChangeArrowheads="1"/>
          </p:cNvSpPr>
          <p:nvPr>
            <p:ph type="body" idx="1"/>
          </p:nvPr>
        </p:nvSpPr>
        <p:spPr>
          <a:xfrm>
            <a:off x="762000" y="1981200"/>
            <a:ext cx="8077200" cy="4495800"/>
          </a:xfrm>
          <a:noFill/>
        </p:spPr>
        <p:txBody>
          <a:bodyPr lIns="92075" tIns="46038" rIns="92075" bIns="46038"/>
          <a:lstStyle/>
          <a:p>
            <a:pPr eaLnBrk="1" hangingPunct="1">
              <a:lnSpc>
                <a:spcPct val="170000"/>
              </a:lnSpc>
            </a:pPr>
            <a:r>
              <a:rPr lang="en-US" altLang="en-US" sz="2400"/>
              <a:t>What is a data warehouse? </a:t>
            </a:r>
          </a:p>
          <a:p>
            <a:pPr eaLnBrk="1" hangingPunct="1">
              <a:lnSpc>
                <a:spcPct val="170000"/>
              </a:lnSpc>
            </a:pPr>
            <a:r>
              <a:rPr lang="en-US" altLang="en-US" sz="2400"/>
              <a:t>A multi-dimensional data model</a:t>
            </a:r>
          </a:p>
          <a:p>
            <a:pPr eaLnBrk="1" hangingPunct="1">
              <a:lnSpc>
                <a:spcPct val="170000"/>
              </a:lnSpc>
            </a:pPr>
            <a:r>
              <a:rPr lang="en-US" altLang="en-US" sz="2400"/>
              <a:t>Data warehouse architecture</a:t>
            </a:r>
          </a:p>
          <a:p>
            <a:pPr eaLnBrk="1" hangingPunct="1">
              <a:lnSpc>
                <a:spcPct val="170000"/>
              </a:lnSpc>
            </a:pPr>
            <a:r>
              <a:rPr lang="en-US" altLang="en-US" sz="2400"/>
              <a:t>Data warehouse implementation</a:t>
            </a:r>
          </a:p>
          <a:p>
            <a:pPr eaLnBrk="1" hangingPunct="1">
              <a:lnSpc>
                <a:spcPct val="170000"/>
              </a:lnSpc>
            </a:pPr>
            <a:r>
              <a:rPr lang="en-US" altLang="en-US" sz="2400"/>
              <a:t>Extensions of data cubes</a:t>
            </a:r>
          </a:p>
          <a:p>
            <a:pPr eaLnBrk="1" hangingPunct="1">
              <a:lnSpc>
                <a:spcPct val="170000"/>
              </a:lnSpc>
            </a:pPr>
            <a:r>
              <a:rPr lang="en-US" altLang="en-US" sz="2400">
                <a:solidFill>
                  <a:schemeClr val="hlink"/>
                </a:solidFill>
              </a:rPr>
              <a:t>From data warehousing to data mining</a:t>
            </a:r>
          </a:p>
        </p:txBody>
      </p:sp>
    </p:spTree>
  </p:cSld>
  <p:clrMapOvr>
    <a:masterClrMapping/>
  </p:clrMapOvr>
  <p:transition>
    <p:wipe dir="d"/>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Slide Number Placeholder 5">
            <a:extLst>
              <a:ext uri="{FF2B5EF4-FFF2-40B4-BE49-F238E27FC236}">
                <a16:creationId xmlns:a16="http://schemas.microsoft.com/office/drawing/2014/main" id="{B5698A20-D163-E0B2-A5BF-BB8D9CB32594}"/>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fld id="{82AD5171-FD28-604E-9145-DDD0598C2321}" type="slidenum">
              <a:rPr lang="en-US" altLang="en-US" sz="1200"/>
              <a:pPr/>
              <a:t>49</a:t>
            </a:fld>
            <a:endParaRPr lang="en-US" altLang="en-US" sz="1200"/>
          </a:p>
        </p:txBody>
      </p:sp>
      <p:sp>
        <p:nvSpPr>
          <p:cNvPr id="53250" name="Rectangle 2">
            <a:extLst>
              <a:ext uri="{FF2B5EF4-FFF2-40B4-BE49-F238E27FC236}">
                <a16:creationId xmlns:a16="http://schemas.microsoft.com/office/drawing/2014/main" id="{8D02312A-4AA4-F36A-7067-8B5C209A705E}"/>
              </a:ext>
            </a:extLst>
          </p:cNvPr>
          <p:cNvSpPr>
            <a:spLocks noGrp="1" noChangeArrowheads="1"/>
          </p:cNvSpPr>
          <p:nvPr>
            <p:ph type="title"/>
          </p:nvPr>
        </p:nvSpPr>
        <p:spPr>
          <a:noFill/>
        </p:spPr>
        <p:txBody>
          <a:bodyPr lIns="92075" tIns="46038" rIns="92075" bIns="46038"/>
          <a:lstStyle/>
          <a:p>
            <a:pPr eaLnBrk="1" hangingPunct="1"/>
            <a:r>
              <a:rPr lang="en-US" altLang="en-US"/>
              <a:t>Data Warehouse Usage</a:t>
            </a:r>
          </a:p>
        </p:txBody>
      </p:sp>
      <p:sp>
        <p:nvSpPr>
          <p:cNvPr id="53251" name="Rectangle 3">
            <a:extLst>
              <a:ext uri="{FF2B5EF4-FFF2-40B4-BE49-F238E27FC236}">
                <a16:creationId xmlns:a16="http://schemas.microsoft.com/office/drawing/2014/main" id="{192B3A2E-5F14-0D85-AD1A-0937744FBE5D}"/>
              </a:ext>
            </a:extLst>
          </p:cNvPr>
          <p:cNvSpPr>
            <a:spLocks noGrp="1" noChangeArrowheads="1"/>
          </p:cNvSpPr>
          <p:nvPr>
            <p:ph type="body" idx="1"/>
          </p:nvPr>
        </p:nvSpPr>
        <p:spPr>
          <a:xfrm>
            <a:off x="685800" y="1676400"/>
            <a:ext cx="8077200" cy="4800600"/>
          </a:xfrm>
          <a:noFill/>
        </p:spPr>
        <p:txBody>
          <a:bodyPr lIns="92075" tIns="46038" rIns="92075" bIns="46038"/>
          <a:lstStyle/>
          <a:p>
            <a:pPr eaLnBrk="1" hangingPunct="1">
              <a:lnSpc>
                <a:spcPct val="110000"/>
              </a:lnSpc>
            </a:pPr>
            <a:r>
              <a:rPr lang="en-US" altLang="en-US" sz="2000"/>
              <a:t>Three kinds of data warehouse applications</a:t>
            </a:r>
          </a:p>
          <a:p>
            <a:pPr lvl="1" eaLnBrk="1" hangingPunct="1">
              <a:lnSpc>
                <a:spcPct val="110000"/>
              </a:lnSpc>
            </a:pPr>
            <a:r>
              <a:rPr lang="en-US" altLang="en-US" sz="2000">
                <a:solidFill>
                  <a:schemeClr val="hlink"/>
                </a:solidFill>
              </a:rPr>
              <a:t>Information processing</a:t>
            </a:r>
            <a:endParaRPr lang="en-US" altLang="en-US" sz="2400">
              <a:solidFill>
                <a:schemeClr val="hlink"/>
              </a:solidFill>
            </a:endParaRPr>
          </a:p>
          <a:p>
            <a:pPr lvl="2" eaLnBrk="1" hangingPunct="1">
              <a:lnSpc>
                <a:spcPct val="110000"/>
              </a:lnSpc>
            </a:pPr>
            <a:r>
              <a:rPr lang="en-US" altLang="en-US" sz="2000"/>
              <a:t>supports querying, basic statistical analysis, and reporting using crosstabs, tables, charts and graphs</a:t>
            </a:r>
          </a:p>
          <a:p>
            <a:pPr lvl="1" eaLnBrk="1" hangingPunct="1">
              <a:lnSpc>
                <a:spcPct val="110000"/>
              </a:lnSpc>
            </a:pPr>
            <a:r>
              <a:rPr lang="en-US" altLang="en-US" sz="2000">
                <a:solidFill>
                  <a:schemeClr val="hlink"/>
                </a:solidFill>
              </a:rPr>
              <a:t>Analytical processing</a:t>
            </a:r>
          </a:p>
          <a:p>
            <a:pPr lvl="2" eaLnBrk="1" hangingPunct="1">
              <a:lnSpc>
                <a:spcPct val="110000"/>
              </a:lnSpc>
            </a:pPr>
            <a:r>
              <a:rPr lang="en-US" altLang="en-US" sz="2000"/>
              <a:t>multidimensional analysis of data warehouse data</a:t>
            </a:r>
          </a:p>
          <a:p>
            <a:pPr lvl="2" eaLnBrk="1" hangingPunct="1">
              <a:lnSpc>
                <a:spcPct val="110000"/>
              </a:lnSpc>
            </a:pPr>
            <a:r>
              <a:rPr lang="en-US" altLang="en-US" sz="2000"/>
              <a:t>supports basic OLAP operations, slice-dice, drilling, pivoting</a:t>
            </a:r>
          </a:p>
          <a:p>
            <a:pPr lvl="1" eaLnBrk="1" hangingPunct="1">
              <a:lnSpc>
                <a:spcPct val="110000"/>
              </a:lnSpc>
            </a:pPr>
            <a:r>
              <a:rPr lang="en-US" altLang="en-US" sz="2000">
                <a:solidFill>
                  <a:schemeClr val="hlink"/>
                </a:solidFill>
              </a:rPr>
              <a:t>Data mining</a:t>
            </a:r>
          </a:p>
          <a:p>
            <a:pPr lvl="2" eaLnBrk="1" hangingPunct="1">
              <a:lnSpc>
                <a:spcPct val="110000"/>
              </a:lnSpc>
            </a:pPr>
            <a:r>
              <a:rPr lang="en-US" altLang="en-US" sz="2000"/>
              <a:t>knowledge discovery from hidden patterns </a:t>
            </a:r>
          </a:p>
          <a:p>
            <a:pPr lvl="2" eaLnBrk="1" hangingPunct="1">
              <a:lnSpc>
                <a:spcPct val="110000"/>
              </a:lnSpc>
            </a:pPr>
            <a:r>
              <a:rPr lang="en-US" altLang="en-US" sz="2000"/>
              <a:t>supports associations, constructing analytical models, performing classification and prediction, and presenting the mining results using visualization tools.</a:t>
            </a:r>
          </a:p>
          <a:p>
            <a:pPr eaLnBrk="1" hangingPunct="1">
              <a:lnSpc>
                <a:spcPct val="110000"/>
              </a:lnSpc>
            </a:pPr>
            <a:r>
              <a:rPr lang="en-US" altLang="en-US" sz="2000"/>
              <a:t>Differences among the three tasks</a:t>
            </a:r>
          </a:p>
        </p:txBody>
      </p:sp>
    </p:spTree>
  </p:cSld>
  <p:clrMapOvr>
    <a:masterClrMapping/>
  </p:clrMapOvr>
  <p:transition>
    <p:wipe dir="d"/>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Slide Number Placeholder 5">
            <a:extLst>
              <a:ext uri="{FF2B5EF4-FFF2-40B4-BE49-F238E27FC236}">
                <a16:creationId xmlns:a16="http://schemas.microsoft.com/office/drawing/2014/main" id="{76BB9355-AF1F-4C18-D316-A82E37D4CFB5}"/>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fld id="{5AA81E22-602E-A64C-AA2A-7D571B1443DF}" type="slidenum">
              <a:rPr lang="en-US" altLang="en-US" sz="1200"/>
              <a:pPr/>
              <a:t>5</a:t>
            </a:fld>
            <a:endParaRPr lang="en-US" altLang="en-US" sz="1200"/>
          </a:p>
        </p:txBody>
      </p:sp>
      <p:sp>
        <p:nvSpPr>
          <p:cNvPr id="8194" name="Rectangle 1026">
            <a:extLst>
              <a:ext uri="{FF2B5EF4-FFF2-40B4-BE49-F238E27FC236}">
                <a16:creationId xmlns:a16="http://schemas.microsoft.com/office/drawing/2014/main" id="{AF0206ED-3321-7DC1-2A6B-CC56A0DA030C}"/>
              </a:ext>
            </a:extLst>
          </p:cNvPr>
          <p:cNvSpPr>
            <a:spLocks noGrp="1" noChangeArrowheads="1"/>
          </p:cNvSpPr>
          <p:nvPr>
            <p:ph type="title"/>
          </p:nvPr>
        </p:nvSpPr>
        <p:spPr>
          <a:xfrm>
            <a:off x="1143000" y="228600"/>
            <a:ext cx="7793038" cy="1066800"/>
          </a:xfrm>
          <a:noFill/>
        </p:spPr>
        <p:txBody>
          <a:bodyPr lIns="92075" tIns="46038" rIns="92075" bIns="46038"/>
          <a:lstStyle/>
          <a:p>
            <a:pPr eaLnBrk="1" hangingPunct="1"/>
            <a:r>
              <a:rPr lang="en-US" altLang="en-US" dirty="0"/>
              <a:t>Data Warehouse —</a:t>
            </a:r>
            <a:br>
              <a:rPr lang="en-US" altLang="en-US" dirty="0"/>
            </a:br>
            <a:r>
              <a:rPr lang="en-US" altLang="en-US" dirty="0"/>
              <a:t>1. Subject-Oriented</a:t>
            </a:r>
            <a:endParaRPr lang="en-US" altLang="en-US" sz="3200" dirty="0"/>
          </a:p>
        </p:txBody>
      </p:sp>
      <p:sp>
        <p:nvSpPr>
          <p:cNvPr id="8195" name="Rectangle 1027">
            <a:extLst>
              <a:ext uri="{FF2B5EF4-FFF2-40B4-BE49-F238E27FC236}">
                <a16:creationId xmlns:a16="http://schemas.microsoft.com/office/drawing/2014/main" id="{BECB60E3-2A81-FB01-27C8-3B815C0A64CF}"/>
              </a:ext>
            </a:extLst>
          </p:cNvPr>
          <p:cNvSpPr>
            <a:spLocks noGrp="1" noChangeArrowheads="1"/>
          </p:cNvSpPr>
          <p:nvPr>
            <p:ph type="body" idx="1"/>
          </p:nvPr>
        </p:nvSpPr>
        <p:spPr>
          <a:xfrm>
            <a:off x="685800" y="1676400"/>
            <a:ext cx="8269288" cy="4456113"/>
          </a:xfrm>
          <a:noFill/>
        </p:spPr>
        <p:txBody>
          <a:bodyPr lIns="92075" tIns="46038" rIns="92075" bIns="46038"/>
          <a:lstStyle/>
          <a:p>
            <a:pPr eaLnBrk="1" hangingPunct="1">
              <a:lnSpc>
                <a:spcPct val="130000"/>
              </a:lnSpc>
            </a:pPr>
            <a:r>
              <a:rPr lang="en-US" altLang="en-US" sz="2400" dirty="0">
                <a:highlight>
                  <a:srgbClr val="00FF00"/>
                </a:highlight>
              </a:rPr>
              <a:t>Organized around major subjects</a:t>
            </a:r>
            <a:r>
              <a:rPr lang="en-US" altLang="en-US" sz="2400" dirty="0"/>
              <a:t>, such as </a:t>
            </a:r>
          </a:p>
          <a:p>
            <a:pPr marL="0" indent="0" eaLnBrk="1" hangingPunct="1">
              <a:lnSpc>
                <a:spcPct val="130000"/>
              </a:lnSpc>
              <a:buNone/>
            </a:pPr>
            <a:r>
              <a:rPr lang="en-US" altLang="en-US" sz="2400" dirty="0">
                <a:solidFill>
                  <a:schemeClr val="hlink"/>
                </a:solidFill>
              </a:rPr>
              <a:t>	customer, product, sales, dates, …</a:t>
            </a:r>
            <a:endParaRPr lang="en-US" altLang="en-US" sz="2400" dirty="0"/>
          </a:p>
          <a:p>
            <a:pPr eaLnBrk="1" hangingPunct="1">
              <a:lnSpc>
                <a:spcPct val="130000"/>
              </a:lnSpc>
            </a:pPr>
            <a:r>
              <a:rPr lang="en-US" altLang="en-US" sz="2400" dirty="0">
                <a:highlight>
                  <a:srgbClr val="00FF00"/>
                </a:highlight>
              </a:rPr>
              <a:t>Focusing on the modeling and analysis of data for decision makers</a:t>
            </a:r>
            <a:r>
              <a:rPr lang="en-US" altLang="en-US" sz="2400" dirty="0"/>
              <a:t>, not on daily operations or transaction processing.</a:t>
            </a:r>
          </a:p>
          <a:p>
            <a:pPr eaLnBrk="1" hangingPunct="1">
              <a:lnSpc>
                <a:spcPct val="130000"/>
              </a:lnSpc>
            </a:pPr>
            <a:r>
              <a:rPr lang="en-US" altLang="en-US" sz="2400" dirty="0"/>
              <a:t>Provide </a:t>
            </a:r>
            <a:r>
              <a:rPr lang="en-US" altLang="en-US" sz="2400" dirty="0">
                <a:solidFill>
                  <a:schemeClr val="hlink"/>
                </a:solidFill>
              </a:rPr>
              <a:t>a simple and concise</a:t>
            </a:r>
            <a:r>
              <a:rPr lang="en-US" altLang="en-US" sz="2400" dirty="0"/>
              <a:t> view around particular subject issues by </a:t>
            </a:r>
            <a:r>
              <a:rPr lang="en-US" altLang="en-US" sz="2400" dirty="0">
                <a:solidFill>
                  <a:schemeClr val="hlink"/>
                </a:solidFill>
              </a:rPr>
              <a:t>excluding data that are not useful in the decision support process</a:t>
            </a:r>
            <a:r>
              <a:rPr lang="en-US" altLang="en-US" sz="2400" dirty="0"/>
              <a:t>.</a:t>
            </a:r>
          </a:p>
        </p:txBody>
      </p:sp>
    </p:spTree>
    <p:extLst>
      <p:ext uri="{BB962C8B-B14F-4D97-AF65-F5344CB8AC3E}">
        <p14:creationId xmlns:p14="http://schemas.microsoft.com/office/powerpoint/2010/main" val="3905650888"/>
      </p:ext>
    </p:extLst>
  </p:cSld>
  <p:clrMapOvr>
    <a:masterClrMapping/>
  </p:clrMapOvr>
  <p:transition>
    <p:wipe dir="d"/>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Slide Number Placeholder 5">
            <a:extLst>
              <a:ext uri="{FF2B5EF4-FFF2-40B4-BE49-F238E27FC236}">
                <a16:creationId xmlns:a16="http://schemas.microsoft.com/office/drawing/2014/main" id="{CBBC97B4-227C-F0D2-7AB6-62CB1E866B50}"/>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fld id="{C7DB1912-FB3D-A540-851D-54C9AB6FB93D}" type="slidenum">
              <a:rPr lang="en-US" altLang="en-US" sz="1200"/>
              <a:pPr/>
              <a:t>50</a:t>
            </a:fld>
            <a:endParaRPr lang="en-US" altLang="en-US" sz="1200"/>
          </a:p>
        </p:txBody>
      </p:sp>
      <p:sp>
        <p:nvSpPr>
          <p:cNvPr id="54274" name="Rectangle 2">
            <a:extLst>
              <a:ext uri="{FF2B5EF4-FFF2-40B4-BE49-F238E27FC236}">
                <a16:creationId xmlns:a16="http://schemas.microsoft.com/office/drawing/2014/main" id="{D548FAF5-55EC-562A-C844-9AA0C33DD219}"/>
              </a:ext>
            </a:extLst>
          </p:cNvPr>
          <p:cNvSpPr>
            <a:spLocks noGrp="1" noChangeArrowheads="1"/>
          </p:cNvSpPr>
          <p:nvPr>
            <p:ph type="title"/>
          </p:nvPr>
        </p:nvSpPr>
        <p:spPr>
          <a:xfrm>
            <a:off x="1295400" y="304800"/>
            <a:ext cx="6705600" cy="935038"/>
          </a:xfrm>
        </p:spPr>
        <p:txBody>
          <a:bodyPr/>
          <a:lstStyle/>
          <a:p>
            <a:pPr eaLnBrk="1" hangingPunct="1"/>
            <a:r>
              <a:rPr lang="en-US" altLang="en-US" sz="3200"/>
              <a:t>From Online Analytical Processing to Online Analytical Mining (OLAM)</a:t>
            </a:r>
            <a:endParaRPr lang="en-US" altLang="en-US"/>
          </a:p>
        </p:txBody>
      </p:sp>
      <p:sp>
        <p:nvSpPr>
          <p:cNvPr id="54275" name="Rectangle 3">
            <a:extLst>
              <a:ext uri="{FF2B5EF4-FFF2-40B4-BE49-F238E27FC236}">
                <a16:creationId xmlns:a16="http://schemas.microsoft.com/office/drawing/2014/main" id="{F23A4814-9362-07C1-E1E3-71656C03F845}"/>
              </a:ext>
            </a:extLst>
          </p:cNvPr>
          <p:cNvSpPr>
            <a:spLocks noGrp="1" noChangeArrowheads="1"/>
          </p:cNvSpPr>
          <p:nvPr>
            <p:ph type="body" idx="1"/>
          </p:nvPr>
        </p:nvSpPr>
        <p:spPr>
          <a:xfrm>
            <a:off x="685800" y="1676400"/>
            <a:ext cx="8077200" cy="4800600"/>
          </a:xfrm>
        </p:spPr>
        <p:txBody>
          <a:bodyPr/>
          <a:lstStyle/>
          <a:p>
            <a:pPr eaLnBrk="1" hangingPunct="1"/>
            <a:r>
              <a:rPr lang="en-US" altLang="en-US" sz="2400"/>
              <a:t>Why online analytical mining?</a:t>
            </a:r>
          </a:p>
          <a:p>
            <a:pPr lvl="1" eaLnBrk="1" hangingPunct="1"/>
            <a:r>
              <a:rPr lang="en-US" altLang="en-US" sz="2000"/>
              <a:t>High quality of data in data warehouses</a:t>
            </a:r>
          </a:p>
          <a:p>
            <a:pPr lvl="2" eaLnBrk="1" hangingPunct="1"/>
            <a:r>
              <a:rPr lang="en-US" altLang="en-US" sz="2000"/>
              <a:t>DW contains integrated, consistent, cleaned data</a:t>
            </a:r>
          </a:p>
          <a:p>
            <a:pPr lvl="1" eaLnBrk="1" hangingPunct="1"/>
            <a:r>
              <a:rPr lang="en-US" altLang="en-US" sz="2000"/>
              <a:t>Available information processing structure surrounding data warehouses</a:t>
            </a:r>
          </a:p>
          <a:p>
            <a:pPr lvl="2" eaLnBrk="1" hangingPunct="1"/>
            <a:r>
              <a:rPr lang="en-US" altLang="en-US" sz="2000"/>
              <a:t>ODBC, OLEDB, Web accessing, service facilities, reporting and OLAP tools</a:t>
            </a:r>
          </a:p>
          <a:p>
            <a:pPr lvl="1" eaLnBrk="1" hangingPunct="1"/>
            <a:r>
              <a:rPr lang="en-US" altLang="en-US" sz="2000"/>
              <a:t>OLAP-based exploratory data analysis</a:t>
            </a:r>
          </a:p>
          <a:p>
            <a:pPr lvl="2" eaLnBrk="1" hangingPunct="1"/>
            <a:r>
              <a:rPr lang="en-US" altLang="en-US" sz="2000"/>
              <a:t>mining with drilling, dicing, pivoting, etc.</a:t>
            </a:r>
          </a:p>
          <a:p>
            <a:pPr lvl="1" eaLnBrk="1" hangingPunct="1"/>
            <a:r>
              <a:rPr lang="en-US" altLang="en-US" sz="2000"/>
              <a:t>On-line selection of data mining functions</a:t>
            </a:r>
          </a:p>
          <a:p>
            <a:pPr lvl="2" eaLnBrk="1" hangingPunct="1"/>
            <a:r>
              <a:rPr lang="en-US" altLang="en-US" sz="2000"/>
              <a:t>integration and swapping of multiple mining functions, algorithms, and tasks.</a:t>
            </a:r>
          </a:p>
          <a:p>
            <a:pPr eaLnBrk="1" hangingPunct="1"/>
            <a:r>
              <a:rPr lang="en-US" altLang="en-US" sz="2400"/>
              <a:t>Architecture of OLAM</a:t>
            </a:r>
          </a:p>
        </p:txBody>
      </p:sp>
    </p:spTree>
  </p:cSld>
  <p:clrMapOvr>
    <a:masterClrMapping/>
  </p:clrMapOvr>
  <p:transition>
    <p:wipe dir="d"/>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Slide Number Placeholder 5">
            <a:extLst>
              <a:ext uri="{FF2B5EF4-FFF2-40B4-BE49-F238E27FC236}">
                <a16:creationId xmlns:a16="http://schemas.microsoft.com/office/drawing/2014/main" id="{4141B5F0-25B8-EBB3-817C-56854F26B125}"/>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fld id="{5EBC5D99-FF96-364A-ABDE-BAF2B96FA16C}" type="slidenum">
              <a:rPr lang="en-US" altLang="en-US" sz="1200"/>
              <a:pPr/>
              <a:t>51</a:t>
            </a:fld>
            <a:endParaRPr lang="en-US" altLang="en-US" sz="1200"/>
          </a:p>
        </p:txBody>
      </p:sp>
      <p:sp>
        <p:nvSpPr>
          <p:cNvPr id="55298" name="Rectangle 2">
            <a:extLst>
              <a:ext uri="{FF2B5EF4-FFF2-40B4-BE49-F238E27FC236}">
                <a16:creationId xmlns:a16="http://schemas.microsoft.com/office/drawing/2014/main" id="{D5AC8591-CA41-09BF-6436-B25AFB3AC73B}"/>
              </a:ext>
            </a:extLst>
          </p:cNvPr>
          <p:cNvSpPr>
            <a:spLocks noGrp="1" noChangeArrowheads="1"/>
          </p:cNvSpPr>
          <p:nvPr>
            <p:ph type="title"/>
          </p:nvPr>
        </p:nvSpPr>
        <p:spPr>
          <a:xfrm>
            <a:off x="762000" y="228600"/>
            <a:ext cx="7467600" cy="533400"/>
          </a:xfrm>
          <a:noFill/>
        </p:spPr>
        <p:txBody>
          <a:bodyPr lIns="92075" tIns="46038" rIns="92075" bIns="46038" anchor="ctr"/>
          <a:lstStyle/>
          <a:p>
            <a:pPr algn="ctr" eaLnBrk="1" hangingPunct="1"/>
            <a:r>
              <a:rPr lang="en-US" altLang="en-US"/>
              <a:t>An OLAM Architecture</a:t>
            </a:r>
            <a:endParaRPr lang="en-US" altLang="en-US" sz="2800" b="1"/>
          </a:p>
        </p:txBody>
      </p:sp>
      <p:sp>
        <p:nvSpPr>
          <p:cNvPr id="55299" name="Oval 3">
            <a:extLst>
              <a:ext uri="{FF2B5EF4-FFF2-40B4-BE49-F238E27FC236}">
                <a16:creationId xmlns:a16="http://schemas.microsoft.com/office/drawing/2014/main" id="{70273912-413B-5854-5A45-8DA06AB6ECC1}"/>
              </a:ext>
            </a:extLst>
          </p:cNvPr>
          <p:cNvSpPr>
            <a:spLocks noChangeArrowheads="1"/>
          </p:cNvSpPr>
          <p:nvPr/>
        </p:nvSpPr>
        <p:spPr bwMode="auto">
          <a:xfrm>
            <a:off x="5715000" y="4495800"/>
            <a:ext cx="685800" cy="228600"/>
          </a:xfrm>
          <a:prstGeom prst="ellipse">
            <a:avLst/>
          </a:prstGeom>
          <a:solidFill>
            <a:srgbClr val="00CC66"/>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55300" name="Oval 4">
            <a:extLst>
              <a:ext uri="{FF2B5EF4-FFF2-40B4-BE49-F238E27FC236}">
                <a16:creationId xmlns:a16="http://schemas.microsoft.com/office/drawing/2014/main" id="{60AF8733-3FF5-8012-9BA7-9702A6305BFD}"/>
              </a:ext>
            </a:extLst>
          </p:cNvPr>
          <p:cNvSpPr>
            <a:spLocks noChangeArrowheads="1"/>
          </p:cNvSpPr>
          <p:nvPr/>
        </p:nvSpPr>
        <p:spPr bwMode="auto">
          <a:xfrm>
            <a:off x="5715000" y="4114800"/>
            <a:ext cx="685800" cy="152400"/>
          </a:xfrm>
          <a:prstGeom prst="ellipse">
            <a:avLst/>
          </a:prstGeom>
          <a:solidFill>
            <a:srgbClr val="00CC66"/>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55301" name="Rectangle 5">
            <a:extLst>
              <a:ext uri="{FF2B5EF4-FFF2-40B4-BE49-F238E27FC236}">
                <a16:creationId xmlns:a16="http://schemas.microsoft.com/office/drawing/2014/main" id="{952A7229-E5AF-95C4-1E20-636A32FF1D7A}"/>
              </a:ext>
            </a:extLst>
          </p:cNvPr>
          <p:cNvSpPr>
            <a:spLocks noChangeArrowheads="1"/>
          </p:cNvSpPr>
          <p:nvPr/>
        </p:nvSpPr>
        <p:spPr bwMode="auto">
          <a:xfrm>
            <a:off x="5715000" y="4191000"/>
            <a:ext cx="685800" cy="406400"/>
          </a:xfrm>
          <a:prstGeom prst="rect">
            <a:avLst/>
          </a:prstGeom>
          <a:solidFill>
            <a:srgbClr val="00CC66"/>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55302" name="Rectangle 6">
            <a:extLst>
              <a:ext uri="{FF2B5EF4-FFF2-40B4-BE49-F238E27FC236}">
                <a16:creationId xmlns:a16="http://schemas.microsoft.com/office/drawing/2014/main" id="{223CAD95-F92C-6058-C35C-3D7857789280}"/>
              </a:ext>
            </a:extLst>
          </p:cNvPr>
          <p:cNvSpPr>
            <a:spLocks noChangeArrowheads="1"/>
          </p:cNvSpPr>
          <p:nvPr/>
        </p:nvSpPr>
        <p:spPr bwMode="auto">
          <a:xfrm>
            <a:off x="3352800" y="3886200"/>
            <a:ext cx="1143000" cy="1066800"/>
          </a:xfrm>
          <a:prstGeom prst="rect">
            <a:avLst/>
          </a:prstGeom>
          <a:solidFill>
            <a:srgbClr val="00CC66"/>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00CC66"/>
            </a:extrusionClr>
            <a:contourClr>
              <a:srgbClr val="00CC66"/>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55303" name="Rectangle 7">
            <a:extLst>
              <a:ext uri="{FF2B5EF4-FFF2-40B4-BE49-F238E27FC236}">
                <a16:creationId xmlns:a16="http://schemas.microsoft.com/office/drawing/2014/main" id="{E20E12D0-7D8F-8757-A309-EC92C75100A6}"/>
              </a:ext>
            </a:extLst>
          </p:cNvPr>
          <p:cNvSpPr>
            <a:spLocks noChangeArrowheads="1"/>
          </p:cNvSpPr>
          <p:nvPr/>
        </p:nvSpPr>
        <p:spPr bwMode="auto">
          <a:xfrm>
            <a:off x="1981200" y="5791200"/>
            <a:ext cx="914400" cy="838200"/>
          </a:xfrm>
          <a:prstGeom prst="rect">
            <a:avLst/>
          </a:prstGeom>
          <a:solidFill>
            <a:srgbClr val="00CC66"/>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55304" name="Oval 8">
            <a:extLst>
              <a:ext uri="{FF2B5EF4-FFF2-40B4-BE49-F238E27FC236}">
                <a16:creationId xmlns:a16="http://schemas.microsoft.com/office/drawing/2014/main" id="{63888159-7BB1-99E2-22DC-6E3C68FA65C6}"/>
              </a:ext>
            </a:extLst>
          </p:cNvPr>
          <p:cNvSpPr>
            <a:spLocks noChangeArrowheads="1"/>
          </p:cNvSpPr>
          <p:nvPr/>
        </p:nvSpPr>
        <p:spPr bwMode="auto">
          <a:xfrm>
            <a:off x="1981200" y="5638800"/>
            <a:ext cx="914400" cy="381000"/>
          </a:xfrm>
          <a:prstGeom prst="ellipse">
            <a:avLst/>
          </a:prstGeom>
          <a:solidFill>
            <a:srgbClr val="00CC66"/>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55305" name="Oval 9">
            <a:extLst>
              <a:ext uri="{FF2B5EF4-FFF2-40B4-BE49-F238E27FC236}">
                <a16:creationId xmlns:a16="http://schemas.microsoft.com/office/drawing/2014/main" id="{3247748C-BF56-7A63-B781-A1266DC6CC5A}"/>
              </a:ext>
            </a:extLst>
          </p:cNvPr>
          <p:cNvSpPr>
            <a:spLocks noChangeArrowheads="1"/>
          </p:cNvSpPr>
          <p:nvPr/>
        </p:nvSpPr>
        <p:spPr bwMode="auto">
          <a:xfrm>
            <a:off x="4953000" y="6477000"/>
            <a:ext cx="1295400" cy="381000"/>
          </a:xfrm>
          <a:prstGeom prst="ellipse">
            <a:avLst/>
          </a:prstGeom>
          <a:solidFill>
            <a:srgbClr val="00CC66"/>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55306" name="Rectangle 10">
            <a:extLst>
              <a:ext uri="{FF2B5EF4-FFF2-40B4-BE49-F238E27FC236}">
                <a16:creationId xmlns:a16="http://schemas.microsoft.com/office/drawing/2014/main" id="{05496105-395C-E63F-0C1C-461818326CB6}"/>
              </a:ext>
            </a:extLst>
          </p:cNvPr>
          <p:cNvSpPr>
            <a:spLocks noChangeArrowheads="1"/>
          </p:cNvSpPr>
          <p:nvPr/>
        </p:nvSpPr>
        <p:spPr bwMode="auto">
          <a:xfrm>
            <a:off x="4953000" y="5791200"/>
            <a:ext cx="1295400" cy="838200"/>
          </a:xfrm>
          <a:prstGeom prst="rect">
            <a:avLst/>
          </a:prstGeom>
          <a:solidFill>
            <a:srgbClr val="00CC66"/>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55307" name="Oval 11">
            <a:extLst>
              <a:ext uri="{FF2B5EF4-FFF2-40B4-BE49-F238E27FC236}">
                <a16:creationId xmlns:a16="http://schemas.microsoft.com/office/drawing/2014/main" id="{186DEE24-A8B3-65C9-86BA-F11A689E0A3E}"/>
              </a:ext>
            </a:extLst>
          </p:cNvPr>
          <p:cNvSpPr>
            <a:spLocks noChangeArrowheads="1"/>
          </p:cNvSpPr>
          <p:nvPr/>
        </p:nvSpPr>
        <p:spPr bwMode="auto">
          <a:xfrm>
            <a:off x="4953000" y="5638800"/>
            <a:ext cx="1295400" cy="304800"/>
          </a:xfrm>
          <a:prstGeom prst="ellipse">
            <a:avLst/>
          </a:prstGeom>
          <a:solidFill>
            <a:srgbClr val="00CC66"/>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55308" name="Text Box 12">
            <a:extLst>
              <a:ext uri="{FF2B5EF4-FFF2-40B4-BE49-F238E27FC236}">
                <a16:creationId xmlns:a16="http://schemas.microsoft.com/office/drawing/2014/main" id="{3D3F3AAA-8F5E-10CD-6EB9-8E4273701978}"/>
              </a:ext>
            </a:extLst>
          </p:cNvPr>
          <p:cNvSpPr txBox="1">
            <a:spLocks noChangeArrowheads="1"/>
          </p:cNvSpPr>
          <p:nvPr/>
        </p:nvSpPr>
        <p:spPr bwMode="auto">
          <a:xfrm>
            <a:off x="4876800" y="5867400"/>
            <a:ext cx="14478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ctr"/>
            <a:r>
              <a:rPr lang="en-US" altLang="en-US" sz="2000" b="1">
                <a:solidFill>
                  <a:schemeClr val="accent2"/>
                </a:solidFill>
                <a:latin typeface="Times New Roman" panose="02020603050405020304" pitchFamily="18" charset="0"/>
              </a:rPr>
              <a:t>Data </a:t>
            </a:r>
          </a:p>
          <a:p>
            <a:pPr algn="ctr"/>
            <a:r>
              <a:rPr lang="en-US" altLang="en-US" sz="2000" b="1">
                <a:solidFill>
                  <a:schemeClr val="accent2"/>
                </a:solidFill>
                <a:latin typeface="Times New Roman" panose="02020603050405020304" pitchFamily="18" charset="0"/>
              </a:rPr>
              <a:t>Warehouse</a:t>
            </a:r>
          </a:p>
        </p:txBody>
      </p:sp>
      <p:sp>
        <p:nvSpPr>
          <p:cNvPr id="55309" name="Text Box 13">
            <a:extLst>
              <a:ext uri="{FF2B5EF4-FFF2-40B4-BE49-F238E27FC236}">
                <a16:creationId xmlns:a16="http://schemas.microsoft.com/office/drawing/2014/main" id="{72054AA6-A5AB-EF80-9CD0-873028DBF80F}"/>
              </a:ext>
            </a:extLst>
          </p:cNvPr>
          <p:cNvSpPr txBox="1">
            <a:spLocks noChangeArrowheads="1"/>
          </p:cNvSpPr>
          <p:nvPr/>
        </p:nvSpPr>
        <p:spPr bwMode="auto">
          <a:xfrm>
            <a:off x="5562600" y="4648200"/>
            <a:ext cx="13335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2000" b="1">
                <a:solidFill>
                  <a:schemeClr val="accent2"/>
                </a:solidFill>
                <a:latin typeface="Times New Roman" panose="02020603050405020304" pitchFamily="18" charset="0"/>
              </a:rPr>
              <a:t>Meta Data</a:t>
            </a:r>
          </a:p>
        </p:txBody>
      </p:sp>
      <p:sp>
        <p:nvSpPr>
          <p:cNvPr id="55310" name="Text Box 14">
            <a:extLst>
              <a:ext uri="{FF2B5EF4-FFF2-40B4-BE49-F238E27FC236}">
                <a16:creationId xmlns:a16="http://schemas.microsoft.com/office/drawing/2014/main" id="{D4325D01-6665-6DE0-CE1A-195C92A7AB48}"/>
              </a:ext>
            </a:extLst>
          </p:cNvPr>
          <p:cNvSpPr txBox="1">
            <a:spLocks noChangeArrowheads="1"/>
          </p:cNvSpPr>
          <p:nvPr/>
        </p:nvSpPr>
        <p:spPr bwMode="auto">
          <a:xfrm>
            <a:off x="3352800" y="4114800"/>
            <a:ext cx="1143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2400" b="1">
                <a:solidFill>
                  <a:schemeClr val="accent2"/>
                </a:solidFill>
                <a:latin typeface="Times New Roman" panose="02020603050405020304" pitchFamily="18" charset="0"/>
              </a:rPr>
              <a:t>MDDB</a:t>
            </a:r>
          </a:p>
        </p:txBody>
      </p:sp>
      <p:sp>
        <p:nvSpPr>
          <p:cNvPr id="55311" name="Line 15">
            <a:extLst>
              <a:ext uri="{FF2B5EF4-FFF2-40B4-BE49-F238E27FC236}">
                <a16:creationId xmlns:a16="http://schemas.microsoft.com/office/drawing/2014/main" id="{E883EF06-6BAE-4CAA-060E-607B242DD8AC}"/>
              </a:ext>
            </a:extLst>
          </p:cNvPr>
          <p:cNvSpPr>
            <a:spLocks noChangeShapeType="1"/>
          </p:cNvSpPr>
          <p:nvPr/>
        </p:nvSpPr>
        <p:spPr bwMode="auto">
          <a:xfrm flipV="1">
            <a:off x="4724400" y="4343400"/>
            <a:ext cx="838200" cy="228600"/>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312" name="Rectangle 16">
            <a:extLst>
              <a:ext uri="{FF2B5EF4-FFF2-40B4-BE49-F238E27FC236}">
                <a16:creationId xmlns:a16="http://schemas.microsoft.com/office/drawing/2014/main" id="{92BDE363-C94F-A517-848A-62E390582026}"/>
              </a:ext>
            </a:extLst>
          </p:cNvPr>
          <p:cNvSpPr>
            <a:spLocks noChangeArrowheads="1"/>
          </p:cNvSpPr>
          <p:nvPr/>
        </p:nvSpPr>
        <p:spPr bwMode="auto">
          <a:xfrm>
            <a:off x="1143000" y="1676400"/>
            <a:ext cx="5715000" cy="76200"/>
          </a:xfrm>
          <a:prstGeom prst="rect">
            <a:avLst/>
          </a:prstGeom>
          <a:solidFill>
            <a:srgbClr val="00CC66"/>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55313" name="Rectangle 17">
            <a:extLst>
              <a:ext uri="{FF2B5EF4-FFF2-40B4-BE49-F238E27FC236}">
                <a16:creationId xmlns:a16="http://schemas.microsoft.com/office/drawing/2014/main" id="{BD3C95EE-1401-0D18-A634-2B254CF44052}"/>
              </a:ext>
            </a:extLst>
          </p:cNvPr>
          <p:cNvSpPr>
            <a:spLocks noChangeArrowheads="1"/>
          </p:cNvSpPr>
          <p:nvPr/>
        </p:nvSpPr>
        <p:spPr bwMode="auto">
          <a:xfrm>
            <a:off x="1219200" y="3505200"/>
            <a:ext cx="5715000" cy="76200"/>
          </a:xfrm>
          <a:prstGeom prst="rect">
            <a:avLst/>
          </a:prstGeom>
          <a:solidFill>
            <a:srgbClr val="00CC66"/>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55314" name="Rectangle 18">
            <a:extLst>
              <a:ext uri="{FF2B5EF4-FFF2-40B4-BE49-F238E27FC236}">
                <a16:creationId xmlns:a16="http://schemas.microsoft.com/office/drawing/2014/main" id="{479C8DC2-0DA4-AF76-CB3C-5AEAC79177AE}"/>
              </a:ext>
            </a:extLst>
          </p:cNvPr>
          <p:cNvSpPr>
            <a:spLocks noChangeArrowheads="1"/>
          </p:cNvSpPr>
          <p:nvPr/>
        </p:nvSpPr>
        <p:spPr bwMode="auto">
          <a:xfrm>
            <a:off x="533400" y="2057400"/>
            <a:ext cx="2514600" cy="1066800"/>
          </a:xfrm>
          <a:prstGeom prst="rect">
            <a:avLst/>
          </a:prstGeom>
          <a:solidFill>
            <a:srgbClr val="00CC66"/>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ctr"/>
            <a:r>
              <a:rPr lang="en-US" altLang="en-US" sz="2400" b="1">
                <a:solidFill>
                  <a:schemeClr val="accent2"/>
                </a:solidFill>
                <a:latin typeface="Times New Roman" panose="02020603050405020304" pitchFamily="18" charset="0"/>
              </a:rPr>
              <a:t>OLAM</a:t>
            </a:r>
          </a:p>
          <a:p>
            <a:pPr algn="ctr"/>
            <a:r>
              <a:rPr lang="en-US" altLang="en-US" sz="2400" b="1">
                <a:solidFill>
                  <a:schemeClr val="accent2"/>
                </a:solidFill>
                <a:latin typeface="Times New Roman" panose="02020603050405020304" pitchFamily="18" charset="0"/>
              </a:rPr>
              <a:t>Engine</a:t>
            </a:r>
            <a:endParaRPr lang="en-US" altLang="en-US" sz="1800">
              <a:latin typeface="Times New Roman" panose="02020603050405020304" pitchFamily="18" charset="0"/>
            </a:endParaRPr>
          </a:p>
        </p:txBody>
      </p:sp>
      <p:sp>
        <p:nvSpPr>
          <p:cNvPr id="55315" name="Rectangle 19">
            <a:extLst>
              <a:ext uri="{FF2B5EF4-FFF2-40B4-BE49-F238E27FC236}">
                <a16:creationId xmlns:a16="http://schemas.microsoft.com/office/drawing/2014/main" id="{C1135220-B14C-8128-CD46-B096C18A4730}"/>
              </a:ext>
            </a:extLst>
          </p:cNvPr>
          <p:cNvSpPr>
            <a:spLocks noChangeArrowheads="1"/>
          </p:cNvSpPr>
          <p:nvPr/>
        </p:nvSpPr>
        <p:spPr bwMode="auto">
          <a:xfrm>
            <a:off x="4876800" y="2057400"/>
            <a:ext cx="2514600" cy="1066800"/>
          </a:xfrm>
          <a:prstGeom prst="rect">
            <a:avLst/>
          </a:prstGeom>
          <a:solidFill>
            <a:srgbClr val="00CC66"/>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ctr"/>
            <a:r>
              <a:rPr lang="en-US" altLang="en-US" sz="2400" b="1">
                <a:solidFill>
                  <a:schemeClr val="accent2"/>
                </a:solidFill>
                <a:latin typeface="Times New Roman" panose="02020603050405020304" pitchFamily="18" charset="0"/>
              </a:rPr>
              <a:t>OLAP</a:t>
            </a:r>
          </a:p>
          <a:p>
            <a:pPr algn="ctr"/>
            <a:r>
              <a:rPr lang="en-US" altLang="en-US" sz="2400" b="1">
                <a:solidFill>
                  <a:schemeClr val="accent2"/>
                </a:solidFill>
                <a:latin typeface="Times New Roman" panose="02020603050405020304" pitchFamily="18" charset="0"/>
              </a:rPr>
              <a:t>Engine</a:t>
            </a:r>
          </a:p>
        </p:txBody>
      </p:sp>
      <p:sp>
        <p:nvSpPr>
          <p:cNvPr id="55316" name="Line 20">
            <a:extLst>
              <a:ext uri="{FF2B5EF4-FFF2-40B4-BE49-F238E27FC236}">
                <a16:creationId xmlns:a16="http://schemas.microsoft.com/office/drawing/2014/main" id="{12CAE12B-4408-C7B9-1CAF-950F7F8F4D6B}"/>
              </a:ext>
            </a:extLst>
          </p:cNvPr>
          <p:cNvSpPr>
            <a:spLocks noChangeShapeType="1"/>
          </p:cNvSpPr>
          <p:nvPr/>
        </p:nvSpPr>
        <p:spPr bwMode="auto">
          <a:xfrm flipH="1" flipV="1">
            <a:off x="2362200" y="3657600"/>
            <a:ext cx="914400" cy="4572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317" name="Line 21">
            <a:extLst>
              <a:ext uri="{FF2B5EF4-FFF2-40B4-BE49-F238E27FC236}">
                <a16:creationId xmlns:a16="http://schemas.microsoft.com/office/drawing/2014/main" id="{2235A8CB-0CD7-92C9-EA2A-588E4D9559FD}"/>
              </a:ext>
            </a:extLst>
          </p:cNvPr>
          <p:cNvSpPr>
            <a:spLocks noChangeShapeType="1"/>
          </p:cNvSpPr>
          <p:nvPr/>
        </p:nvSpPr>
        <p:spPr bwMode="auto">
          <a:xfrm flipH="1" flipV="1">
            <a:off x="2133600" y="3810000"/>
            <a:ext cx="1066800" cy="533400"/>
          </a:xfrm>
          <a:prstGeom prst="line">
            <a:avLst/>
          </a:prstGeom>
          <a:noFill/>
          <a:ln w="381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318" name="Line 22">
            <a:extLst>
              <a:ext uri="{FF2B5EF4-FFF2-40B4-BE49-F238E27FC236}">
                <a16:creationId xmlns:a16="http://schemas.microsoft.com/office/drawing/2014/main" id="{AE14D1BC-106A-B705-08FE-2D7CFB188CCF}"/>
              </a:ext>
            </a:extLst>
          </p:cNvPr>
          <p:cNvSpPr>
            <a:spLocks noChangeShapeType="1"/>
          </p:cNvSpPr>
          <p:nvPr/>
        </p:nvSpPr>
        <p:spPr bwMode="auto">
          <a:xfrm flipV="1">
            <a:off x="4876800" y="3657600"/>
            <a:ext cx="609600" cy="381000"/>
          </a:xfrm>
          <a:prstGeom prst="line">
            <a:avLst/>
          </a:prstGeom>
          <a:noFill/>
          <a:ln w="381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319" name="Line 23">
            <a:extLst>
              <a:ext uri="{FF2B5EF4-FFF2-40B4-BE49-F238E27FC236}">
                <a16:creationId xmlns:a16="http://schemas.microsoft.com/office/drawing/2014/main" id="{A7380414-5B41-8E2E-B617-7A094997C147}"/>
              </a:ext>
            </a:extLst>
          </p:cNvPr>
          <p:cNvSpPr>
            <a:spLocks noChangeShapeType="1"/>
          </p:cNvSpPr>
          <p:nvPr/>
        </p:nvSpPr>
        <p:spPr bwMode="auto">
          <a:xfrm flipV="1">
            <a:off x="4953000" y="3657600"/>
            <a:ext cx="990600" cy="609600"/>
          </a:xfrm>
          <a:prstGeom prst="line">
            <a:avLst/>
          </a:prstGeom>
          <a:noFill/>
          <a:ln w="381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320" name="Line 24">
            <a:extLst>
              <a:ext uri="{FF2B5EF4-FFF2-40B4-BE49-F238E27FC236}">
                <a16:creationId xmlns:a16="http://schemas.microsoft.com/office/drawing/2014/main" id="{0836B403-6BE2-FBE5-D386-F2F3467B00BA}"/>
              </a:ext>
            </a:extLst>
          </p:cNvPr>
          <p:cNvSpPr>
            <a:spLocks noChangeShapeType="1"/>
          </p:cNvSpPr>
          <p:nvPr/>
        </p:nvSpPr>
        <p:spPr bwMode="auto">
          <a:xfrm>
            <a:off x="1600200" y="3124200"/>
            <a:ext cx="0" cy="304800"/>
          </a:xfrm>
          <a:prstGeom prst="line">
            <a:avLst/>
          </a:prstGeom>
          <a:noFill/>
          <a:ln w="38100">
            <a:solidFill>
              <a:schemeClr val="tx1"/>
            </a:solidFill>
            <a:round/>
            <a:headEnd type="triangle" w="med" len="me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321" name="Line 25">
            <a:extLst>
              <a:ext uri="{FF2B5EF4-FFF2-40B4-BE49-F238E27FC236}">
                <a16:creationId xmlns:a16="http://schemas.microsoft.com/office/drawing/2014/main" id="{C3B88264-DB91-D9C3-3FCC-E48D7DC9A0EB}"/>
              </a:ext>
            </a:extLst>
          </p:cNvPr>
          <p:cNvSpPr>
            <a:spLocks noChangeShapeType="1"/>
          </p:cNvSpPr>
          <p:nvPr/>
        </p:nvSpPr>
        <p:spPr bwMode="auto">
          <a:xfrm>
            <a:off x="2133600" y="3124200"/>
            <a:ext cx="0" cy="3048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322" name="Line 26">
            <a:extLst>
              <a:ext uri="{FF2B5EF4-FFF2-40B4-BE49-F238E27FC236}">
                <a16:creationId xmlns:a16="http://schemas.microsoft.com/office/drawing/2014/main" id="{410D7FD2-1F1E-CF7C-FEDF-67BC05077D9E}"/>
              </a:ext>
            </a:extLst>
          </p:cNvPr>
          <p:cNvSpPr>
            <a:spLocks noChangeShapeType="1"/>
          </p:cNvSpPr>
          <p:nvPr/>
        </p:nvSpPr>
        <p:spPr bwMode="auto">
          <a:xfrm>
            <a:off x="5867400" y="3124200"/>
            <a:ext cx="0" cy="304800"/>
          </a:xfrm>
          <a:prstGeom prst="line">
            <a:avLst/>
          </a:prstGeom>
          <a:noFill/>
          <a:ln w="38100">
            <a:solidFill>
              <a:schemeClr val="tx1"/>
            </a:solidFill>
            <a:round/>
            <a:headEnd type="triangle" w="med" len="me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323" name="Line 27">
            <a:extLst>
              <a:ext uri="{FF2B5EF4-FFF2-40B4-BE49-F238E27FC236}">
                <a16:creationId xmlns:a16="http://schemas.microsoft.com/office/drawing/2014/main" id="{C1A086A8-BC4F-7ACB-D945-EEDA37860152}"/>
              </a:ext>
            </a:extLst>
          </p:cNvPr>
          <p:cNvSpPr>
            <a:spLocks noChangeShapeType="1"/>
          </p:cNvSpPr>
          <p:nvPr/>
        </p:nvSpPr>
        <p:spPr bwMode="auto">
          <a:xfrm>
            <a:off x="6553200" y="3124200"/>
            <a:ext cx="0" cy="3048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324" name="Line 28">
            <a:extLst>
              <a:ext uri="{FF2B5EF4-FFF2-40B4-BE49-F238E27FC236}">
                <a16:creationId xmlns:a16="http://schemas.microsoft.com/office/drawing/2014/main" id="{C5DF0476-BA19-36A6-EC13-66E42F2198FA}"/>
              </a:ext>
            </a:extLst>
          </p:cNvPr>
          <p:cNvSpPr>
            <a:spLocks noChangeShapeType="1"/>
          </p:cNvSpPr>
          <p:nvPr/>
        </p:nvSpPr>
        <p:spPr bwMode="auto">
          <a:xfrm>
            <a:off x="3200400" y="2438400"/>
            <a:ext cx="1600200" cy="0"/>
          </a:xfrm>
          <a:prstGeom prst="line">
            <a:avLst/>
          </a:prstGeom>
          <a:noFill/>
          <a:ln w="381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325" name="Line 29">
            <a:extLst>
              <a:ext uri="{FF2B5EF4-FFF2-40B4-BE49-F238E27FC236}">
                <a16:creationId xmlns:a16="http://schemas.microsoft.com/office/drawing/2014/main" id="{E9F5D7A1-D748-8B3E-DAF7-68D7F9708E8D}"/>
              </a:ext>
            </a:extLst>
          </p:cNvPr>
          <p:cNvSpPr>
            <a:spLocks noChangeShapeType="1"/>
          </p:cNvSpPr>
          <p:nvPr/>
        </p:nvSpPr>
        <p:spPr bwMode="auto">
          <a:xfrm>
            <a:off x="3200400" y="2743200"/>
            <a:ext cx="1600200" cy="0"/>
          </a:xfrm>
          <a:prstGeom prst="line">
            <a:avLst/>
          </a:prstGeom>
          <a:noFill/>
          <a:ln w="381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326" name="Line 30">
            <a:extLst>
              <a:ext uri="{FF2B5EF4-FFF2-40B4-BE49-F238E27FC236}">
                <a16:creationId xmlns:a16="http://schemas.microsoft.com/office/drawing/2014/main" id="{C9AE0E93-2D41-7A74-5FB5-7D12CB9CABE9}"/>
              </a:ext>
            </a:extLst>
          </p:cNvPr>
          <p:cNvSpPr>
            <a:spLocks noChangeShapeType="1"/>
          </p:cNvSpPr>
          <p:nvPr/>
        </p:nvSpPr>
        <p:spPr bwMode="auto">
          <a:xfrm>
            <a:off x="1524000" y="1752600"/>
            <a:ext cx="0" cy="304800"/>
          </a:xfrm>
          <a:prstGeom prst="line">
            <a:avLst/>
          </a:prstGeom>
          <a:noFill/>
          <a:ln w="38100">
            <a:solidFill>
              <a:schemeClr val="tx1"/>
            </a:solidFill>
            <a:round/>
            <a:headEnd type="triangle" w="med" len="me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327" name="Line 31">
            <a:extLst>
              <a:ext uri="{FF2B5EF4-FFF2-40B4-BE49-F238E27FC236}">
                <a16:creationId xmlns:a16="http://schemas.microsoft.com/office/drawing/2014/main" id="{DC1B7F58-DCA9-8F42-F751-685BBE8965A8}"/>
              </a:ext>
            </a:extLst>
          </p:cNvPr>
          <p:cNvSpPr>
            <a:spLocks noChangeShapeType="1"/>
          </p:cNvSpPr>
          <p:nvPr/>
        </p:nvSpPr>
        <p:spPr bwMode="auto">
          <a:xfrm>
            <a:off x="2209800" y="1752600"/>
            <a:ext cx="0" cy="3048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328" name="Line 32">
            <a:extLst>
              <a:ext uri="{FF2B5EF4-FFF2-40B4-BE49-F238E27FC236}">
                <a16:creationId xmlns:a16="http://schemas.microsoft.com/office/drawing/2014/main" id="{CCB2A3DA-DFFD-888B-FD10-35B26113A1A1}"/>
              </a:ext>
            </a:extLst>
          </p:cNvPr>
          <p:cNvSpPr>
            <a:spLocks noChangeShapeType="1"/>
          </p:cNvSpPr>
          <p:nvPr/>
        </p:nvSpPr>
        <p:spPr bwMode="auto">
          <a:xfrm>
            <a:off x="5715000" y="1752600"/>
            <a:ext cx="0" cy="3048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329" name="Line 33">
            <a:extLst>
              <a:ext uri="{FF2B5EF4-FFF2-40B4-BE49-F238E27FC236}">
                <a16:creationId xmlns:a16="http://schemas.microsoft.com/office/drawing/2014/main" id="{932D5D14-5964-CCAD-2451-2EABC55B28A6}"/>
              </a:ext>
            </a:extLst>
          </p:cNvPr>
          <p:cNvSpPr>
            <a:spLocks noChangeShapeType="1"/>
          </p:cNvSpPr>
          <p:nvPr/>
        </p:nvSpPr>
        <p:spPr bwMode="auto">
          <a:xfrm>
            <a:off x="6477000" y="1752600"/>
            <a:ext cx="0" cy="304800"/>
          </a:xfrm>
          <a:prstGeom prst="line">
            <a:avLst/>
          </a:prstGeom>
          <a:noFill/>
          <a:ln w="38100">
            <a:solidFill>
              <a:schemeClr val="tx1"/>
            </a:solidFill>
            <a:round/>
            <a:headEnd type="triangle" w="med" len="me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330" name="Text Box 34">
            <a:extLst>
              <a:ext uri="{FF2B5EF4-FFF2-40B4-BE49-F238E27FC236}">
                <a16:creationId xmlns:a16="http://schemas.microsoft.com/office/drawing/2014/main" id="{01326091-8C88-C2EF-0329-0070CAFF0187}"/>
              </a:ext>
            </a:extLst>
          </p:cNvPr>
          <p:cNvSpPr txBox="1">
            <a:spLocks noChangeArrowheads="1"/>
          </p:cNvSpPr>
          <p:nvPr/>
        </p:nvSpPr>
        <p:spPr bwMode="auto">
          <a:xfrm>
            <a:off x="2895600" y="1676400"/>
            <a:ext cx="1981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spcBef>
                <a:spcPct val="50000"/>
              </a:spcBef>
            </a:pPr>
            <a:r>
              <a:rPr lang="en-US" altLang="en-US" sz="2000" b="1">
                <a:solidFill>
                  <a:schemeClr val="accent2"/>
                </a:solidFill>
                <a:latin typeface="Times New Roman" panose="02020603050405020304" pitchFamily="18" charset="0"/>
              </a:rPr>
              <a:t>User GUI API</a:t>
            </a:r>
          </a:p>
        </p:txBody>
      </p:sp>
      <p:sp>
        <p:nvSpPr>
          <p:cNvPr id="55331" name="Rectangle 35">
            <a:extLst>
              <a:ext uri="{FF2B5EF4-FFF2-40B4-BE49-F238E27FC236}">
                <a16:creationId xmlns:a16="http://schemas.microsoft.com/office/drawing/2014/main" id="{4583885C-89D8-8C32-CA16-ABF987639E46}"/>
              </a:ext>
            </a:extLst>
          </p:cNvPr>
          <p:cNvSpPr>
            <a:spLocks noChangeArrowheads="1"/>
          </p:cNvSpPr>
          <p:nvPr/>
        </p:nvSpPr>
        <p:spPr bwMode="auto">
          <a:xfrm>
            <a:off x="3048000" y="3124200"/>
            <a:ext cx="18510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spcBef>
                <a:spcPct val="50000"/>
              </a:spcBef>
            </a:pPr>
            <a:r>
              <a:rPr lang="en-US" altLang="en-US" sz="2000" b="1">
                <a:solidFill>
                  <a:schemeClr val="accent2"/>
                </a:solidFill>
                <a:latin typeface="Times New Roman" panose="02020603050405020304" pitchFamily="18" charset="0"/>
              </a:rPr>
              <a:t>Data Cube API</a:t>
            </a:r>
          </a:p>
        </p:txBody>
      </p:sp>
      <p:sp>
        <p:nvSpPr>
          <p:cNvPr id="55332" name="Rectangle 36">
            <a:extLst>
              <a:ext uri="{FF2B5EF4-FFF2-40B4-BE49-F238E27FC236}">
                <a16:creationId xmlns:a16="http://schemas.microsoft.com/office/drawing/2014/main" id="{E2D9A4E7-B315-658F-0623-4A286963CAEB}"/>
              </a:ext>
            </a:extLst>
          </p:cNvPr>
          <p:cNvSpPr>
            <a:spLocks noChangeArrowheads="1"/>
          </p:cNvSpPr>
          <p:nvPr/>
        </p:nvSpPr>
        <p:spPr bwMode="auto">
          <a:xfrm>
            <a:off x="1295400" y="5181600"/>
            <a:ext cx="5715000" cy="76200"/>
          </a:xfrm>
          <a:prstGeom prst="rect">
            <a:avLst/>
          </a:prstGeom>
          <a:solidFill>
            <a:srgbClr val="00CC66"/>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55333" name="Line 37">
            <a:extLst>
              <a:ext uri="{FF2B5EF4-FFF2-40B4-BE49-F238E27FC236}">
                <a16:creationId xmlns:a16="http://schemas.microsoft.com/office/drawing/2014/main" id="{BB12639D-8D27-D35D-05DD-7C9726D93C6F}"/>
              </a:ext>
            </a:extLst>
          </p:cNvPr>
          <p:cNvSpPr>
            <a:spLocks noChangeShapeType="1"/>
          </p:cNvSpPr>
          <p:nvPr/>
        </p:nvSpPr>
        <p:spPr bwMode="auto">
          <a:xfrm>
            <a:off x="2438400" y="5257800"/>
            <a:ext cx="0" cy="533400"/>
          </a:xfrm>
          <a:prstGeom prst="line">
            <a:avLst/>
          </a:prstGeom>
          <a:noFill/>
          <a:ln w="38100">
            <a:solidFill>
              <a:schemeClr val="tx1"/>
            </a:solidFill>
            <a:round/>
            <a:headEnd type="triangle" w="med" len="me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334" name="Line 38">
            <a:extLst>
              <a:ext uri="{FF2B5EF4-FFF2-40B4-BE49-F238E27FC236}">
                <a16:creationId xmlns:a16="http://schemas.microsoft.com/office/drawing/2014/main" id="{82C546EF-DE75-A92D-455B-1A780629BC7F}"/>
              </a:ext>
            </a:extLst>
          </p:cNvPr>
          <p:cNvSpPr>
            <a:spLocks noChangeShapeType="1"/>
          </p:cNvSpPr>
          <p:nvPr/>
        </p:nvSpPr>
        <p:spPr bwMode="auto">
          <a:xfrm>
            <a:off x="5562600" y="5257800"/>
            <a:ext cx="0" cy="533400"/>
          </a:xfrm>
          <a:prstGeom prst="line">
            <a:avLst/>
          </a:prstGeom>
          <a:noFill/>
          <a:ln w="38100">
            <a:solidFill>
              <a:schemeClr val="tx1"/>
            </a:solidFill>
            <a:round/>
            <a:headEnd type="triangle" w="med" len="me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335" name="Line 39">
            <a:extLst>
              <a:ext uri="{FF2B5EF4-FFF2-40B4-BE49-F238E27FC236}">
                <a16:creationId xmlns:a16="http://schemas.microsoft.com/office/drawing/2014/main" id="{5A72CD4F-4AB7-979A-7A5E-53E30101F078}"/>
              </a:ext>
            </a:extLst>
          </p:cNvPr>
          <p:cNvSpPr>
            <a:spLocks noChangeShapeType="1"/>
          </p:cNvSpPr>
          <p:nvPr/>
        </p:nvSpPr>
        <p:spPr bwMode="auto">
          <a:xfrm flipV="1">
            <a:off x="2438400" y="4648200"/>
            <a:ext cx="914400" cy="533400"/>
          </a:xfrm>
          <a:prstGeom prst="line">
            <a:avLst/>
          </a:prstGeom>
          <a:noFill/>
          <a:ln w="381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336" name="Line 40">
            <a:extLst>
              <a:ext uri="{FF2B5EF4-FFF2-40B4-BE49-F238E27FC236}">
                <a16:creationId xmlns:a16="http://schemas.microsoft.com/office/drawing/2014/main" id="{90E0F3C3-BC57-F00D-7DBB-1463DA541557}"/>
              </a:ext>
            </a:extLst>
          </p:cNvPr>
          <p:cNvSpPr>
            <a:spLocks noChangeShapeType="1"/>
          </p:cNvSpPr>
          <p:nvPr/>
        </p:nvSpPr>
        <p:spPr bwMode="auto">
          <a:xfrm flipH="1" flipV="1">
            <a:off x="4495800" y="4800600"/>
            <a:ext cx="685800" cy="3810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337" name="Rectangle 41">
            <a:extLst>
              <a:ext uri="{FF2B5EF4-FFF2-40B4-BE49-F238E27FC236}">
                <a16:creationId xmlns:a16="http://schemas.microsoft.com/office/drawing/2014/main" id="{81CAE770-8D6D-623D-F43D-CE0ACC9DD850}"/>
              </a:ext>
            </a:extLst>
          </p:cNvPr>
          <p:cNvSpPr>
            <a:spLocks noChangeArrowheads="1"/>
          </p:cNvSpPr>
          <p:nvPr/>
        </p:nvSpPr>
        <p:spPr bwMode="auto">
          <a:xfrm>
            <a:off x="3124200" y="5181600"/>
            <a:ext cx="168751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spcBef>
                <a:spcPct val="50000"/>
              </a:spcBef>
            </a:pPr>
            <a:r>
              <a:rPr lang="en-US" altLang="en-US" sz="2000" b="1">
                <a:solidFill>
                  <a:schemeClr val="accent2"/>
                </a:solidFill>
                <a:latin typeface="Times New Roman" panose="02020603050405020304" pitchFamily="18" charset="0"/>
              </a:rPr>
              <a:t>Database API</a:t>
            </a:r>
          </a:p>
        </p:txBody>
      </p:sp>
      <p:sp>
        <p:nvSpPr>
          <p:cNvPr id="55338" name="Line 42">
            <a:extLst>
              <a:ext uri="{FF2B5EF4-FFF2-40B4-BE49-F238E27FC236}">
                <a16:creationId xmlns:a16="http://schemas.microsoft.com/office/drawing/2014/main" id="{198869F2-7D5C-AFBC-F6C8-29B3E44CF8E3}"/>
              </a:ext>
            </a:extLst>
          </p:cNvPr>
          <p:cNvSpPr>
            <a:spLocks noChangeShapeType="1"/>
          </p:cNvSpPr>
          <p:nvPr/>
        </p:nvSpPr>
        <p:spPr bwMode="auto">
          <a:xfrm>
            <a:off x="2895600" y="6248400"/>
            <a:ext cx="2057400" cy="0"/>
          </a:xfrm>
          <a:prstGeom prst="line">
            <a:avLst/>
          </a:prstGeom>
          <a:noFill/>
          <a:ln w="381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339" name="Text Box 43">
            <a:extLst>
              <a:ext uri="{FF2B5EF4-FFF2-40B4-BE49-F238E27FC236}">
                <a16:creationId xmlns:a16="http://schemas.microsoft.com/office/drawing/2014/main" id="{D7C8BB84-713D-EDA7-1CD9-F28A1D4862F3}"/>
              </a:ext>
            </a:extLst>
          </p:cNvPr>
          <p:cNvSpPr txBox="1">
            <a:spLocks noChangeArrowheads="1"/>
          </p:cNvSpPr>
          <p:nvPr/>
        </p:nvSpPr>
        <p:spPr bwMode="auto">
          <a:xfrm>
            <a:off x="3276600" y="6172200"/>
            <a:ext cx="914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spcBef>
                <a:spcPct val="50000"/>
              </a:spcBef>
            </a:pPr>
            <a:endParaRPr lang="en-US" altLang="en-US" sz="1800" b="1">
              <a:latin typeface="Times New Roman" panose="02020603050405020304" pitchFamily="18" charset="0"/>
            </a:endParaRPr>
          </a:p>
        </p:txBody>
      </p:sp>
      <p:sp>
        <p:nvSpPr>
          <p:cNvPr id="55340" name="Rectangle 44">
            <a:extLst>
              <a:ext uri="{FF2B5EF4-FFF2-40B4-BE49-F238E27FC236}">
                <a16:creationId xmlns:a16="http://schemas.microsoft.com/office/drawing/2014/main" id="{FF5E6E64-4A0B-03AA-6A45-7D75BF6CAB2C}"/>
              </a:ext>
            </a:extLst>
          </p:cNvPr>
          <p:cNvSpPr>
            <a:spLocks noChangeArrowheads="1"/>
          </p:cNvSpPr>
          <p:nvPr/>
        </p:nvSpPr>
        <p:spPr bwMode="auto">
          <a:xfrm>
            <a:off x="3200400" y="5867400"/>
            <a:ext cx="1524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spcBef>
                <a:spcPct val="50000"/>
              </a:spcBef>
            </a:pPr>
            <a:r>
              <a:rPr lang="en-US" altLang="en-US" sz="1800" b="1">
                <a:latin typeface="Times New Roman" panose="02020603050405020304" pitchFamily="18" charset="0"/>
              </a:rPr>
              <a:t>Data cleaning</a:t>
            </a:r>
          </a:p>
        </p:txBody>
      </p:sp>
      <p:sp>
        <p:nvSpPr>
          <p:cNvPr id="55341" name="Text Box 45">
            <a:extLst>
              <a:ext uri="{FF2B5EF4-FFF2-40B4-BE49-F238E27FC236}">
                <a16:creationId xmlns:a16="http://schemas.microsoft.com/office/drawing/2014/main" id="{D9D9E09B-266B-EDE0-E982-2E0155341CCA}"/>
              </a:ext>
            </a:extLst>
          </p:cNvPr>
          <p:cNvSpPr txBox="1">
            <a:spLocks noChangeArrowheads="1"/>
          </p:cNvSpPr>
          <p:nvPr/>
        </p:nvSpPr>
        <p:spPr bwMode="auto">
          <a:xfrm>
            <a:off x="3048000" y="6248400"/>
            <a:ext cx="2057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spcBef>
                <a:spcPct val="50000"/>
              </a:spcBef>
            </a:pPr>
            <a:r>
              <a:rPr lang="en-US" altLang="en-US" sz="1800" b="1">
                <a:latin typeface="Times New Roman" panose="02020603050405020304" pitchFamily="18" charset="0"/>
              </a:rPr>
              <a:t>Data integration</a:t>
            </a:r>
            <a:endParaRPr lang="en-US" altLang="en-US" sz="2400" u="sng">
              <a:latin typeface="Times New Roman" panose="02020603050405020304" pitchFamily="18" charset="0"/>
            </a:endParaRPr>
          </a:p>
        </p:txBody>
      </p:sp>
      <p:sp>
        <p:nvSpPr>
          <p:cNvPr id="55342" name="Line 46">
            <a:extLst>
              <a:ext uri="{FF2B5EF4-FFF2-40B4-BE49-F238E27FC236}">
                <a16:creationId xmlns:a16="http://schemas.microsoft.com/office/drawing/2014/main" id="{7FF6ADB6-ECFC-5CAB-68AF-EED37C2AF0D6}"/>
              </a:ext>
            </a:extLst>
          </p:cNvPr>
          <p:cNvSpPr>
            <a:spLocks noChangeShapeType="1"/>
          </p:cNvSpPr>
          <p:nvPr/>
        </p:nvSpPr>
        <p:spPr bwMode="auto">
          <a:xfrm flipV="1">
            <a:off x="228600" y="3581400"/>
            <a:ext cx="8610600" cy="0"/>
          </a:xfrm>
          <a:prstGeom prst="line">
            <a:avLst/>
          </a:prstGeom>
          <a:noFill/>
          <a:ln w="9525">
            <a:solidFill>
              <a:schemeClr val="tx1"/>
            </a:solidFill>
            <a:prstDash val="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343" name="Line 47">
            <a:extLst>
              <a:ext uri="{FF2B5EF4-FFF2-40B4-BE49-F238E27FC236}">
                <a16:creationId xmlns:a16="http://schemas.microsoft.com/office/drawing/2014/main" id="{E99FE446-EC17-2955-C481-B8FF86B6B290}"/>
              </a:ext>
            </a:extLst>
          </p:cNvPr>
          <p:cNvSpPr>
            <a:spLocks noChangeShapeType="1"/>
          </p:cNvSpPr>
          <p:nvPr/>
        </p:nvSpPr>
        <p:spPr bwMode="auto">
          <a:xfrm flipV="1">
            <a:off x="228600" y="5181600"/>
            <a:ext cx="8610600" cy="0"/>
          </a:xfrm>
          <a:prstGeom prst="line">
            <a:avLst/>
          </a:prstGeom>
          <a:noFill/>
          <a:ln w="9525">
            <a:solidFill>
              <a:schemeClr val="tx1"/>
            </a:solidFill>
            <a:prstDash val="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344" name="Line 48">
            <a:extLst>
              <a:ext uri="{FF2B5EF4-FFF2-40B4-BE49-F238E27FC236}">
                <a16:creationId xmlns:a16="http://schemas.microsoft.com/office/drawing/2014/main" id="{43EBE281-7368-EF42-C3F1-402D8E3FF071}"/>
              </a:ext>
            </a:extLst>
          </p:cNvPr>
          <p:cNvSpPr>
            <a:spLocks noChangeShapeType="1"/>
          </p:cNvSpPr>
          <p:nvPr/>
        </p:nvSpPr>
        <p:spPr bwMode="auto">
          <a:xfrm flipV="1">
            <a:off x="228600" y="1676400"/>
            <a:ext cx="8610600" cy="0"/>
          </a:xfrm>
          <a:prstGeom prst="line">
            <a:avLst/>
          </a:prstGeom>
          <a:noFill/>
          <a:ln w="9525">
            <a:solidFill>
              <a:schemeClr val="tx1"/>
            </a:solidFill>
            <a:prstDash val="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345" name="Text Box 49">
            <a:extLst>
              <a:ext uri="{FF2B5EF4-FFF2-40B4-BE49-F238E27FC236}">
                <a16:creationId xmlns:a16="http://schemas.microsoft.com/office/drawing/2014/main" id="{EF9CB922-2586-A11F-CA6F-1E433EEBEF7C}"/>
              </a:ext>
            </a:extLst>
          </p:cNvPr>
          <p:cNvSpPr txBox="1">
            <a:spLocks noChangeArrowheads="1"/>
          </p:cNvSpPr>
          <p:nvPr/>
        </p:nvSpPr>
        <p:spPr bwMode="auto">
          <a:xfrm>
            <a:off x="7239000" y="2057400"/>
            <a:ext cx="1905000" cy="85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ctr">
              <a:spcBef>
                <a:spcPct val="50000"/>
              </a:spcBef>
            </a:pPr>
            <a:r>
              <a:rPr lang="en-US" altLang="en-US" sz="2000" b="1" u="sng">
                <a:latin typeface="Times New Roman" panose="02020603050405020304" pitchFamily="18" charset="0"/>
              </a:rPr>
              <a:t>Layer3</a:t>
            </a:r>
          </a:p>
          <a:p>
            <a:pPr algn="ctr">
              <a:spcBef>
                <a:spcPct val="50000"/>
              </a:spcBef>
            </a:pPr>
            <a:r>
              <a:rPr lang="en-US" altLang="en-US" sz="2000" b="1">
                <a:latin typeface="Times New Roman" panose="02020603050405020304" pitchFamily="18" charset="0"/>
              </a:rPr>
              <a:t>OLAP/OLAM</a:t>
            </a:r>
          </a:p>
        </p:txBody>
      </p:sp>
      <p:sp>
        <p:nvSpPr>
          <p:cNvPr id="55346" name="Text Box 50">
            <a:extLst>
              <a:ext uri="{FF2B5EF4-FFF2-40B4-BE49-F238E27FC236}">
                <a16:creationId xmlns:a16="http://schemas.microsoft.com/office/drawing/2014/main" id="{FE312984-589D-6669-AA90-7B67EEEB11EA}"/>
              </a:ext>
            </a:extLst>
          </p:cNvPr>
          <p:cNvSpPr txBox="1">
            <a:spLocks noChangeArrowheads="1"/>
          </p:cNvSpPr>
          <p:nvPr/>
        </p:nvSpPr>
        <p:spPr bwMode="auto">
          <a:xfrm>
            <a:off x="7239000" y="3886200"/>
            <a:ext cx="1905000" cy="85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ctr">
              <a:spcBef>
                <a:spcPct val="50000"/>
              </a:spcBef>
            </a:pPr>
            <a:r>
              <a:rPr lang="en-US" altLang="en-US" sz="2000" b="1" u="sng">
                <a:latin typeface="Times New Roman" panose="02020603050405020304" pitchFamily="18" charset="0"/>
              </a:rPr>
              <a:t>Layer2</a:t>
            </a:r>
          </a:p>
          <a:p>
            <a:pPr algn="ctr">
              <a:spcBef>
                <a:spcPct val="50000"/>
              </a:spcBef>
            </a:pPr>
            <a:r>
              <a:rPr lang="en-US" altLang="en-US" sz="2000" b="1">
                <a:latin typeface="Times New Roman" panose="02020603050405020304" pitchFamily="18" charset="0"/>
              </a:rPr>
              <a:t>MDDB</a:t>
            </a:r>
          </a:p>
        </p:txBody>
      </p:sp>
      <p:sp>
        <p:nvSpPr>
          <p:cNvPr id="55347" name="Text Box 51">
            <a:extLst>
              <a:ext uri="{FF2B5EF4-FFF2-40B4-BE49-F238E27FC236}">
                <a16:creationId xmlns:a16="http://schemas.microsoft.com/office/drawing/2014/main" id="{7CDCC839-72BC-EA88-A4AC-94BD87E8BC54}"/>
              </a:ext>
            </a:extLst>
          </p:cNvPr>
          <p:cNvSpPr txBox="1">
            <a:spLocks noChangeArrowheads="1"/>
          </p:cNvSpPr>
          <p:nvPr/>
        </p:nvSpPr>
        <p:spPr bwMode="auto">
          <a:xfrm>
            <a:off x="7239000" y="5562600"/>
            <a:ext cx="1905000" cy="1158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ctr">
              <a:spcBef>
                <a:spcPct val="50000"/>
              </a:spcBef>
            </a:pPr>
            <a:r>
              <a:rPr lang="en-US" altLang="en-US" sz="2000" b="1" u="sng">
                <a:latin typeface="Times New Roman" panose="02020603050405020304" pitchFamily="18" charset="0"/>
              </a:rPr>
              <a:t>Layer1</a:t>
            </a:r>
          </a:p>
          <a:p>
            <a:pPr algn="ctr">
              <a:spcBef>
                <a:spcPct val="50000"/>
              </a:spcBef>
            </a:pPr>
            <a:r>
              <a:rPr lang="en-US" altLang="en-US" sz="2000" b="1">
                <a:latin typeface="Times New Roman" panose="02020603050405020304" pitchFamily="18" charset="0"/>
              </a:rPr>
              <a:t>Data Repository</a:t>
            </a:r>
          </a:p>
        </p:txBody>
      </p:sp>
      <p:sp>
        <p:nvSpPr>
          <p:cNvPr id="55348" name="Text Box 52">
            <a:extLst>
              <a:ext uri="{FF2B5EF4-FFF2-40B4-BE49-F238E27FC236}">
                <a16:creationId xmlns:a16="http://schemas.microsoft.com/office/drawing/2014/main" id="{643D11AE-5CCE-D7C5-89B9-200DE8A2D0FE}"/>
              </a:ext>
            </a:extLst>
          </p:cNvPr>
          <p:cNvSpPr txBox="1">
            <a:spLocks noChangeArrowheads="1"/>
          </p:cNvSpPr>
          <p:nvPr/>
        </p:nvSpPr>
        <p:spPr bwMode="auto">
          <a:xfrm>
            <a:off x="7239000" y="838200"/>
            <a:ext cx="1905000" cy="85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ctr">
              <a:spcBef>
                <a:spcPct val="50000"/>
              </a:spcBef>
            </a:pPr>
            <a:r>
              <a:rPr lang="en-US" altLang="en-US" sz="2000" b="1" u="sng">
                <a:latin typeface="Times New Roman" panose="02020603050405020304" pitchFamily="18" charset="0"/>
              </a:rPr>
              <a:t>Layer4</a:t>
            </a:r>
          </a:p>
          <a:p>
            <a:pPr algn="ctr">
              <a:spcBef>
                <a:spcPct val="50000"/>
              </a:spcBef>
            </a:pPr>
            <a:r>
              <a:rPr lang="en-US" altLang="en-US" sz="2000" b="1">
                <a:latin typeface="Times New Roman" panose="02020603050405020304" pitchFamily="18" charset="0"/>
              </a:rPr>
              <a:t>User Interface</a:t>
            </a:r>
          </a:p>
        </p:txBody>
      </p:sp>
      <p:sp>
        <p:nvSpPr>
          <p:cNvPr id="55349" name="Line 53">
            <a:extLst>
              <a:ext uri="{FF2B5EF4-FFF2-40B4-BE49-F238E27FC236}">
                <a16:creationId xmlns:a16="http://schemas.microsoft.com/office/drawing/2014/main" id="{6BC66CB9-9C27-C273-0415-BB763BF91B68}"/>
              </a:ext>
            </a:extLst>
          </p:cNvPr>
          <p:cNvSpPr>
            <a:spLocks noChangeShapeType="1"/>
          </p:cNvSpPr>
          <p:nvPr/>
        </p:nvSpPr>
        <p:spPr bwMode="auto">
          <a:xfrm>
            <a:off x="4876800" y="1447800"/>
            <a:ext cx="1600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350" name="Line 54">
            <a:extLst>
              <a:ext uri="{FF2B5EF4-FFF2-40B4-BE49-F238E27FC236}">
                <a16:creationId xmlns:a16="http://schemas.microsoft.com/office/drawing/2014/main" id="{55A2BC9A-109B-DFC3-687F-C76ABDF1E147}"/>
              </a:ext>
            </a:extLst>
          </p:cNvPr>
          <p:cNvSpPr>
            <a:spLocks noChangeShapeType="1"/>
          </p:cNvSpPr>
          <p:nvPr/>
        </p:nvSpPr>
        <p:spPr bwMode="auto">
          <a:xfrm>
            <a:off x="4876800" y="1447800"/>
            <a:ext cx="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351" name="Line 55">
            <a:extLst>
              <a:ext uri="{FF2B5EF4-FFF2-40B4-BE49-F238E27FC236}">
                <a16:creationId xmlns:a16="http://schemas.microsoft.com/office/drawing/2014/main" id="{108C237A-F49F-9A3C-E29C-D0CC6F6E70B3}"/>
              </a:ext>
            </a:extLst>
          </p:cNvPr>
          <p:cNvSpPr>
            <a:spLocks noChangeShapeType="1"/>
          </p:cNvSpPr>
          <p:nvPr/>
        </p:nvSpPr>
        <p:spPr bwMode="auto">
          <a:xfrm flipV="1">
            <a:off x="6477000" y="1143000"/>
            <a:ext cx="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352" name="Text Box 56">
            <a:extLst>
              <a:ext uri="{FF2B5EF4-FFF2-40B4-BE49-F238E27FC236}">
                <a16:creationId xmlns:a16="http://schemas.microsoft.com/office/drawing/2014/main" id="{89226099-65EF-A68C-8BEF-1AA7685FC2E9}"/>
              </a:ext>
            </a:extLst>
          </p:cNvPr>
          <p:cNvSpPr txBox="1">
            <a:spLocks noChangeArrowheads="1"/>
          </p:cNvSpPr>
          <p:nvPr/>
        </p:nvSpPr>
        <p:spPr bwMode="auto">
          <a:xfrm>
            <a:off x="533400" y="5257800"/>
            <a:ext cx="2514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spcBef>
                <a:spcPct val="50000"/>
              </a:spcBef>
            </a:pPr>
            <a:r>
              <a:rPr lang="en-US" altLang="en-US" sz="1800" b="1">
                <a:latin typeface="Times New Roman" panose="02020603050405020304" pitchFamily="18" charset="0"/>
              </a:rPr>
              <a:t>Filtering&amp;Integration</a:t>
            </a:r>
          </a:p>
        </p:txBody>
      </p:sp>
      <p:sp>
        <p:nvSpPr>
          <p:cNvPr id="55353" name="Text Box 57">
            <a:extLst>
              <a:ext uri="{FF2B5EF4-FFF2-40B4-BE49-F238E27FC236}">
                <a16:creationId xmlns:a16="http://schemas.microsoft.com/office/drawing/2014/main" id="{E4D6DC30-EAD1-FA9E-490E-58772671EB82}"/>
              </a:ext>
            </a:extLst>
          </p:cNvPr>
          <p:cNvSpPr txBox="1">
            <a:spLocks noChangeArrowheads="1"/>
          </p:cNvSpPr>
          <p:nvPr/>
        </p:nvSpPr>
        <p:spPr bwMode="auto">
          <a:xfrm>
            <a:off x="5562600" y="5257800"/>
            <a:ext cx="1066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spcBef>
                <a:spcPct val="50000"/>
              </a:spcBef>
            </a:pPr>
            <a:r>
              <a:rPr lang="en-US" altLang="en-US" sz="1800" b="1">
                <a:latin typeface="Times New Roman" panose="02020603050405020304" pitchFamily="18" charset="0"/>
              </a:rPr>
              <a:t>Filtering</a:t>
            </a:r>
          </a:p>
        </p:txBody>
      </p:sp>
      <p:sp>
        <p:nvSpPr>
          <p:cNvPr id="55354" name="Oval 58">
            <a:extLst>
              <a:ext uri="{FF2B5EF4-FFF2-40B4-BE49-F238E27FC236}">
                <a16:creationId xmlns:a16="http://schemas.microsoft.com/office/drawing/2014/main" id="{63826259-3D20-228A-8313-6712C2AC5D53}"/>
              </a:ext>
            </a:extLst>
          </p:cNvPr>
          <p:cNvSpPr>
            <a:spLocks noChangeArrowheads="1"/>
          </p:cNvSpPr>
          <p:nvPr/>
        </p:nvSpPr>
        <p:spPr bwMode="auto">
          <a:xfrm>
            <a:off x="1981200" y="6477000"/>
            <a:ext cx="914400" cy="381000"/>
          </a:xfrm>
          <a:prstGeom prst="ellipse">
            <a:avLst/>
          </a:prstGeom>
          <a:solidFill>
            <a:srgbClr val="00CC66"/>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55355" name="Rectangle 59">
            <a:extLst>
              <a:ext uri="{FF2B5EF4-FFF2-40B4-BE49-F238E27FC236}">
                <a16:creationId xmlns:a16="http://schemas.microsoft.com/office/drawing/2014/main" id="{E479D057-8B65-7011-56B1-B32220CFD3BD}"/>
              </a:ext>
            </a:extLst>
          </p:cNvPr>
          <p:cNvSpPr>
            <a:spLocks noChangeArrowheads="1"/>
          </p:cNvSpPr>
          <p:nvPr/>
        </p:nvSpPr>
        <p:spPr bwMode="auto">
          <a:xfrm>
            <a:off x="1066800" y="5791200"/>
            <a:ext cx="914400" cy="838200"/>
          </a:xfrm>
          <a:prstGeom prst="rect">
            <a:avLst/>
          </a:prstGeom>
          <a:solidFill>
            <a:srgbClr val="00CC66"/>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55356" name="Oval 60">
            <a:extLst>
              <a:ext uri="{FF2B5EF4-FFF2-40B4-BE49-F238E27FC236}">
                <a16:creationId xmlns:a16="http://schemas.microsoft.com/office/drawing/2014/main" id="{83857C19-0828-0026-2374-BD5C16053338}"/>
              </a:ext>
            </a:extLst>
          </p:cNvPr>
          <p:cNvSpPr>
            <a:spLocks noChangeArrowheads="1"/>
          </p:cNvSpPr>
          <p:nvPr/>
        </p:nvSpPr>
        <p:spPr bwMode="auto">
          <a:xfrm>
            <a:off x="1066800" y="5638800"/>
            <a:ext cx="914400" cy="381000"/>
          </a:xfrm>
          <a:prstGeom prst="ellipse">
            <a:avLst/>
          </a:prstGeom>
          <a:solidFill>
            <a:srgbClr val="00CC66"/>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55357" name="Oval 61">
            <a:extLst>
              <a:ext uri="{FF2B5EF4-FFF2-40B4-BE49-F238E27FC236}">
                <a16:creationId xmlns:a16="http://schemas.microsoft.com/office/drawing/2014/main" id="{ADEE8423-5379-9BEA-8DAD-039D6F7EB661}"/>
              </a:ext>
            </a:extLst>
          </p:cNvPr>
          <p:cNvSpPr>
            <a:spLocks noChangeArrowheads="1"/>
          </p:cNvSpPr>
          <p:nvPr/>
        </p:nvSpPr>
        <p:spPr bwMode="auto">
          <a:xfrm>
            <a:off x="1066800" y="6477000"/>
            <a:ext cx="914400" cy="381000"/>
          </a:xfrm>
          <a:prstGeom prst="ellipse">
            <a:avLst/>
          </a:prstGeom>
          <a:solidFill>
            <a:srgbClr val="00CC66"/>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55358" name="Text Box 62">
            <a:extLst>
              <a:ext uri="{FF2B5EF4-FFF2-40B4-BE49-F238E27FC236}">
                <a16:creationId xmlns:a16="http://schemas.microsoft.com/office/drawing/2014/main" id="{07F6A844-2159-AC67-18E9-D0B566C9B5C3}"/>
              </a:ext>
            </a:extLst>
          </p:cNvPr>
          <p:cNvSpPr txBox="1">
            <a:spLocks noChangeArrowheads="1"/>
          </p:cNvSpPr>
          <p:nvPr/>
        </p:nvSpPr>
        <p:spPr bwMode="auto">
          <a:xfrm>
            <a:off x="1371600" y="6096000"/>
            <a:ext cx="13382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2000" b="1">
                <a:solidFill>
                  <a:schemeClr val="accent2"/>
                </a:solidFill>
                <a:latin typeface="Times New Roman" panose="02020603050405020304" pitchFamily="18" charset="0"/>
              </a:rPr>
              <a:t>Databases</a:t>
            </a:r>
          </a:p>
        </p:txBody>
      </p:sp>
      <p:sp>
        <p:nvSpPr>
          <p:cNvPr id="55359" name="Line 63">
            <a:extLst>
              <a:ext uri="{FF2B5EF4-FFF2-40B4-BE49-F238E27FC236}">
                <a16:creationId xmlns:a16="http://schemas.microsoft.com/office/drawing/2014/main" id="{C2216FD5-23E2-995A-0ABA-8CBA7123A793}"/>
              </a:ext>
            </a:extLst>
          </p:cNvPr>
          <p:cNvSpPr>
            <a:spLocks noChangeShapeType="1"/>
          </p:cNvSpPr>
          <p:nvPr/>
        </p:nvSpPr>
        <p:spPr bwMode="auto">
          <a:xfrm>
            <a:off x="1524000" y="5257800"/>
            <a:ext cx="0" cy="533400"/>
          </a:xfrm>
          <a:prstGeom prst="line">
            <a:avLst/>
          </a:prstGeom>
          <a:noFill/>
          <a:ln w="38100">
            <a:solidFill>
              <a:schemeClr val="tx1"/>
            </a:solidFill>
            <a:round/>
            <a:headEnd type="triangle" w="med" len="me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360" name="Line 64">
            <a:extLst>
              <a:ext uri="{FF2B5EF4-FFF2-40B4-BE49-F238E27FC236}">
                <a16:creationId xmlns:a16="http://schemas.microsoft.com/office/drawing/2014/main" id="{9C039EA5-BCD6-F22C-4240-E114E507F954}"/>
              </a:ext>
            </a:extLst>
          </p:cNvPr>
          <p:cNvSpPr>
            <a:spLocks noChangeShapeType="1"/>
          </p:cNvSpPr>
          <p:nvPr/>
        </p:nvSpPr>
        <p:spPr bwMode="auto">
          <a:xfrm>
            <a:off x="1524000" y="1447800"/>
            <a:ext cx="1600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361" name="Line 65">
            <a:extLst>
              <a:ext uri="{FF2B5EF4-FFF2-40B4-BE49-F238E27FC236}">
                <a16:creationId xmlns:a16="http://schemas.microsoft.com/office/drawing/2014/main" id="{8C83E055-C130-640C-8576-DBF15A16774A}"/>
              </a:ext>
            </a:extLst>
          </p:cNvPr>
          <p:cNvSpPr>
            <a:spLocks noChangeShapeType="1"/>
          </p:cNvSpPr>
          <p:nvPr/>
        </p:nvSpPr>
        <p:spPr bwMode="auto">
          <a:xfrm>
            <a:off x="3124200" y="1447800"/>
            <a:ext cx="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362" name="Line 66">
            <a:extLst>
              <a:ext uri="{FF2B5EF4-FFF2-40B4-BE49-F238E27FC236}">
                <a16:creationId xmlns:a16="http://schemas.microsoft.com/office/drawing/2014/main" id="{30E3018B-7229-2D78-51B9-C1825807D690}"/>
              </a:ext>
            </a:extLst>
          </p:cNvPr>
          <p:cNvSpPr>
            <a:spLocks noChangeShapeType="1"/>
          </p:cNvSpPr>
          <p:nvPr/>
        </p:nvSpPr>
        <p:spPr bwMode="auto">
          <a:xfrm flipV="1">
            <a:off x="1524000" y="1295400"/>
            <a:ext cx="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363" name="Text Box 67">
            <a:extLst>
              <a:ext uri="{FF2B5EF4-FFF2-40B4-BE49-F238E27FC236}">
                <a16:creationId xmlns:a16="http://schemas.microsoft.com/office/drawing/2014/main" id="{F76F2F41-39AA-AABB-6209-7158278D3431}"/>
              </a:ext>
            </a:extLst>
          </p:cNvPr>
          <p:cNvSpPr txBox="1">
            <a:spLocks noChangeArrowheads="1"/>
          </p:cNvSpPr>
          <p:nvPr/>
        </p:nvSpPr>
        <p:spPr bwMode="auto">
          <a:xfrm>
            <a:off x="381000" y="838200"/>
            <a:ext cx="1981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spcBef>
                <a:spcPct val="50000"/>
              </a:spcBef>
            </a:pPr>
            <a:r>
              <a:rPr lang="en-US" altLang="en-US" sz="2400" b="1">
                <a:latin typeface="Times New Roman" panose="02020603050405020304" pitchFamily="18" charset="0"/>
              </a:rPr>
              <a:t>Mining query</a:t>
            </a:r>
          </a:p>
        </p:txBody>
      </p:sp>
      <p:sp>
        <p:nvSpPr>
          <p:cNvPr id="55364" name="Text Box 68">
            <a:extLst>
              <a:ext uri="{FF2B5EF4-FFF2-40B4-BE49-F238E27FC236}">
                <a16:creationId xmlns:a16="http://schemas.microsoft.com/office/drawing/2014/main" id="{9F8F68B7-6CC6-C5E4-0A13-428A10E83ACA}"/>
              </a:ext>
            </a:extLst>
          </p:cNvPr>
          <p:cNvSpPr txBox="1">
            <a:spLocks noChangeArrowheads="1"/>
          </p:cNvSpPr>
          <p:nvPr/>
        </p:nvSpPr>
        <p:spPr bwMode="auto">
          <a:xfrm>
            <a:off x="5410200" y="838200"/>
            <a:ext cx="1981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spcBef>
                <a:spcPct val="50000"/>
              </a:spcBef>
            </a:pPr>
            <a:r>
              <a:rPr lang="en-US" altLang="en-US" sz="2400" b="1">
                <a:latin typeface="Times New Roman" panose="02020603050405020304" pitchFamily="18" charset="0"/>
              </a:rPr>
              <a:t>Mining result</a:t>
            </a:r>
          </a:p>
        </p:txBody>
      </p:sp>
      <p:sp>
        <p:nvSpPr>
          <p:cNvPr id="55365" name="Line 69">
            <a:extLst>
              <a:ext uri="{FF2B5EF4-FFF2-40B4-BE49-F238E27FC236}">
                <a16:creationId xmlns:a16="http://schemas.microsoft.com/office/drawing/2014/main" id="{A58C3759-21F8-37AE-D2C4-B3B626A2D584}"/>
              </a:ext>
            </a:extLst>
          </p:cNvPr>
          <p:cNvSpPr>
            <a:spLocks noChangeShapeType="1"/>
          </p:cNvSpPr>
          <p:nvPr/>
        </p:nvSpPr>
        <p:spPr bwMode="auto">
          <a:xfrm flipV="1">
            <a:off x="6096000" y="3657600"/>
            <a:ext cx="228600" cy="457200"/>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ransition>
    <p:wipe dir="d"/>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Slide Number Placeholder 5">
            <a:extLst>
              <a:ext uri="{FF2B5EF4-FFF2-40B4-BE49-F238E27FC236}">
                <a16:creationId xmlns:a16="http://schemas.microsoft.com/office/drawing/2014/main" id="{81FE48B3-FB96-DBC3-10D4-0B5E7BCE6FD0}"/>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fld id="{8E8DE2E7-E3B1-7348-96FD-C85C86C73A06}" type="slidenum">
              <a:rPr lang="en-US" altLang="en-US" sz="1200"/>
              <a:pPr/>
              <a:t>52</a:t>
            </a:fld>
            <a:endParaRPr lang="en-US" altLang="en-US" sz="1200"/>
          </a:p>
        </p:txBody>
      </p:sp>
      <p:sp>
        <p:nvSpPr>
          <p:cNvPr id="56322" name="Rectangle 2">
            <a:extLst>
              <a:ext uri="{FF2B5EF4-FFF2-40B4-BE49-F238E27FC236}">
                <a16:creationId xmlns:a16="http://schemas.microsoft.com/office/drawing/2014/main" id="{C3CF5859-9B6B-7BD5-D0BD-699D9EF2CBA4}"/>
              </a:ext>
            </a:extLst>
          </p:cNvPr>
          <p:cNvSpPr>
            <a:spLocks noGrp="1" noChangeArrowheads="1"/>
          </p:cNvSpPr>
          <p:nvPr>
            <p:ph type="title"/>
          </p:nvPr>
        </p:nvSpPr>
        <p:spPr/>
        <p:txBody>
          <a:bodyPr/>
          <a:lstStyle/>
          <a:p>
            <a:pPr eaLnBrk="1" hangingPunct="1"/>
            <a:r>
              <a:rPr lang="en-US" altLang="en-US"/>
              <a:t>Summary</a:t>
            </a:r>
          </a:p>
        </p:txBody>
      </p:sp>
      <p:sp>
        <p:nvSpPr>
          <p:cNvPr id="56323" name="Rectangle 3">
            <a:extLst>
              <a:ext uri="{FF2B5EF4-FFF2-40B4-BE49-F238E27FC236}">
                <a16:creationId xmlns:a16="http://schemas.microsoft.com/office/drawing/2014/main" id="{13CF717E-F1AB-5DD2-33F3-2991420C6A3B}"/>
              </a:ext>
            </a:extLst>
          </p:cNvPr>
          <p:cNvSpPr>
            <a:spLocks noGrp="1" noChangeArrowheads="1"/>
          </p:cNvSpPr>
          <p:nvPr>
            <p:ph type="body" idx="1"/>
          </p:nvPr>
        </p:nvSpPr>
        <p:spPr>
          <a:xfrm>
            <a:off x="609600" y="1676400"/>
            <a:ext cx="7772400" cy="4953000"/>
          </a:xfrm>
        </p:spPr>
        <p:txBody>
          <a:bodyPr/>
          <a:lstStyle/>
          <a:p>
            <a:pPr eaLnBrk="1" hangingPunct="1">
              <a:lnSpc>
                <a:spcPct val="110000"/>
              </a:lnSpc>
            </a:pPr>
            <a:r>
              <a:rPr lang="en-US" altLang="en-US" sz="1800">
                <a:solidFill>
                  <a:schemeClr val="hlink"/>
                </a:solidFill>
              </a:rPr>
              <a:t>Data warehouse</a:t>
            </a:r>
            <a:r>
              <a:rPr lang="en-US" altLang="en-US" sz="1800"/>
              <a:t> </a:t>
            </a:r>
          </a:p>
          <a:p>
            <a:pPr lvl="1" eaLnBrk="1" hangingPunct="1">
              <a:lnSpc>
                <a:spcPct val="110000"/>
              </a:lnSpc>
            </a:pPr>
            <a:r>
              <a:rPr lang="en-US" altLang="en-US" sz="1600"/>
              <a:t>A </a:t>
            </a:r>
            <a:r>
              <a:rPr lang="en-US" altLang="en-US" sz="1600" u="sng"/>
              <a:t>subject-oriented</a:t>
            </a:r>
            <a:r>
              <a:rPr lang="en-US" altLang="en-US" sz="1600"/>
              <a:t>,</a:t>
            </a:r>
            <a:r>
              <a:rPr lang="en-US" altLang="en-US" sz="1600" u="sng"/>
              <a:t> integrated</a:t>
            </a:r>
            <a:r>
              <a:rPr lang="en-US" altLang="en-US" sz="1600"/>
              <a:t>, </a:t>
            </a:r>
            <a:r>
              <a:rPr lang="en-US" altLang="en-US" sz="1600" u="sng"/>
              <a:t>time-variant</a:t>
            </a:r>
            <a:r>
              <a:rPr lang="en-US" altLang="en-US" sz="1600"/>
              <a:t>, and </a:t>
            </a:r>
            <a:r>
              <a:rPr lang="en-US" altLang="en-US" sz="1600" u="sng"/>
              <a:t>nonvolatile</a:t>
            </a:r>
            <a:r>
              <a:rPr lang="en-US" altLang="en-US" sz="1600"/>
              <a:t> collection of data in support of management’s decision-making process</a:t>
            </a:r>
          </a:p>
          <a:p>
            <a:pPr eaLnBrk="1" hangingPunct="1">
              <a:lnSpc>
                <a:spcPct val="110000"/>
              </a:lnSpc>
            </a:pPr>
            <a:r>
              <a:rPr lang="en-US" altLang="en-US" sz="1800"/>
              <a:t>A </a:t>
            </a:r>
            <a:r>
              <a:rPr lang="en-US" altLang="en-US" sz="1800">
                <a:solidFill>
                  <a:schemeClr val="hlink"/>
                </a:solidFill>
              </a:rPr>
              <a:t>multi-dimensional model</a:t>
            </a:r>
            <a:r>
              <a:rPr lang="en-US" altLang="en-US" sz="1800"/>
              <a:t> of a data warehouse</a:t>
            </a:r>
          </a:p>
          <a:p>
            <a:pPr lvl="1" eaLnBrk="1" hangingPunct="1">
              <a:lnSpc>
                <a:spcPct val="110000"/>
              </a:lnSpc>
              <a:spcBef>
                <a:spcPct val="10000"/>
              </a:spcBef>
            </a:pPr>
            <a:r>
              <a:rPr lang="en-US" altLang="en-US" sz="1600"/>
              <a:t>Star schema, snowflake schema, fact constellations</a:t>
            </a:r>
          </a:p>
          <a:p>
            <a:pPr lvl="1" eaLnBrk="1" hangingPunct="1">
              <a:lnSpc>
                <a:spcPct val="110000"/>
              </a:lnSpc>
            </a:pPr>
            <a:r>
              <a:rPr lang="en-US" altLang="en-US" sz="1600"/>
              <a:t>A data cube consists of dimensions &amp; measures</a:t>
            </a:r>
          </a:p>
          <a:p>
            <a:pPr eaLnBrk="1" hangingPunct="1">
              <a:lnSpc>
                <a:spcPct val="110000"/>
              </a:lnSpc>
            </a:pPr>
            <a:r>
              <a:rPr lang="en-US" altLang="en-US" sz="1800">
                <a:solidFill>
                  <a:schemeClr val="hlink"/>
                </a:solidFill>
              </a:rPr>
              <a:t>OLAP</a:t>
            </a:r>
            <a:r>
              <a:rPr lang="en-US" altLang="en-US" sz="1800"/>
              <a:t> operations: drilling, rolling, slicing, dicing and pivoting</a:t>
            </a:r>
          </a:p>
          <a:p>
            <a:pPr eaLnBrk="1" hangingPunct="1">
              <a:lnSpc>
                <a:spcPct val="110000"/>
              </a:lnSpc>
              <a:spcBef>
                <a:spcPct val="10000"/>
              </a:spcBef>
            </a:pPr>
            <a:r>
              <a:rPr lang="en-US" altLang="en-US" sz="1800"/>
              <a:t>OLAP servers: ROLAP, MOLAP, HOLAP</a:t>
            </a:r>
          </a:p>
          <a:p>
            <a:pPr eaLnBrk="1" hangingPunct="1">
              <a:lnSpc>
                <a:spcPct val="110000"/>
              </a:lnSpc>
              <a:spcBef>
                <a:spcPct val="10000"/>
              </a:spcBef>
            </a:pPr>
            <a:r>
              <a:rPr lang="en-US" altLang="en-US" sz="1800"/>
              <a:t>Efficient computation of data cubes</a:t>
            </a:r>
          </a:p>
          <a:p>
            <a:pPr lvl="1" eaLnBrk="1" hangingPunct="1">
              <a:lnSpc>
                <a:spcPct val="110000"/>
              </a:lnSpc>
              <a:spcBef>
                <a:spcPct val="10000"/>
              </a:spcBef>
            </a:pPr>
            <a:r>
              <a:rPr lang="en-US" altLang="en-US" sz="1600"/>
              <a:t>Partial vs. full vs. no materialization</a:t>
            </a:r>
          </a:p>
          <a:p>
            <a:pPr lvl="1" eaLnBrk="1" hangingPunct="1">
              <a:lnSpc>
                <a:spcPct val="110000"/>
              </a:lnSpc>
              <a:spcBef>
                <a:spcPct val="10000"/>
              </a:spcBef>
            </a:pPr>
            <a:r>
              <a:rPr lang="en-US" altLang="en-US" sz="1600"/>
              <a:t>Multiway array aggregation</a:t>
            </a:r>
          </a:p>
          <a:p>
            <a:pPr lvl="1" eaLnBrk="1" hangingPunct="1">
              <a:lnSpc>
                <a:spcPct val="110000"/>
              </a:lnSpc>
              <a:spcBef>
                <a:spcPct val="10000"/>
              </a:spcBef>
            </a:pPr>
            <a:r>
              <a:rPr lang="en-US" altLang="en-US" sz="1600"/>
              <a:t>Bitmap index and join index implementations</a:t>
            </a:r>
          </a:p>
          <a:p>
            <a:pPr eaLnBrk="1" hangingPunct="1">
              <a:lnSpc>
                <a:spcPct val="110000"/>
              </a:lnSpc>
              <a:spcBef>
                <a:spcPct val="10000"/>
              </a:spcBef>
            </a:pPr>
            <a:r>
              <a:rPr lang="en-US" altLang="en-US" sz="1800"/>
              <a:t>Extensions of data cubes</a:t>
            </a:r>
          </a:p>
          <a:p>
            <a:pPr lvl="1" eaLnBrk="1" hangingPunct="1">
              <a:lnSpc>
                <a:spcPct val="110000"/>
              </a:lnSpc>
              <a:spcBef>
                <a:spcPct val="10000"/>
              </a:spcBef>
            </a:pPr>
            <a:r>
              <a:rPr lang="en-US" altLang="en-US" sz="1600"/>
              <a:t>Discovery-drive and multi-feature cubes</a:t>
            </a:r>
          </a:p>
          <a:p>
            <a:pPr lvl="1" eaLnBrk="1" hangingPunct="1">
              <a:lnSpc>
                <a:spcPct val="110000"/>
              </a:lnSpc>
              <a:spcBef>
                <a:spcPct val="10000"/>
              </a:spcBef>
            </a:pPr>
            <a:r>
              <a:rPr lang="en-US" altLang="en-US" sz="1600"/>
              <a:t>From OLAP to OLAM (on-line analytical mining)</a:t>
            </a:r>
          </a:p>
        </p:txBody>
      </p:sp>
    </p:spTree>
  </p:cSld>
  <p:clrMapOvr>
    <a:masterClrMapping/>
  </p:clrMapOvr>
  <p:transition>
    <p:wipe dir="d"/>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Slide Number Placeholder 5">
            <a:extLst>
              <a:ext uri="{FF2B5EF4-FFF2-40B4-BE49-F238E27FC236}">
                <a16:creationId xmlns:a16="http://schemas.microsoft.com/office/drawing/2014/main" id="{491E234D-DB6C-3FB7-931D-2FC4B8797DD8}"/>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fld id="{AC8C4830-CD14-4749-8643-F08B793044B3}" type="slidenum">
              <a:rPr lang="en-US" altLang="en-US" sz="1200"/>
              <a:pPr/>
              <a:t>6</a:t>
            </a:fld>
            <a:endParaRPr lang="en-US" altLang="en-US" sz="1200"/>
          </a:p>
        </p:txBody>
      </p:sp>
      <p:sp>
        <p:nvSpPr>
          <p:cNvPr id="9218" name="Rectangle 1026">
            <a:extLst>
              <a:ext uri="{FF2B5EF4-FFF2-40B4-BE49-F238E27FC236}">
                <a16:creationId xmlns:a16="http://schemas.microsoft.com/office/drawing/2014/main" id="{7DE8C62E-8C6C-EBDB-D0B6-31742F5E15BE}"/>
              </a:ext>
            </a:extLst>
          </p:cNvPr>
          <p:cNvSpPr>
            <a:spLocks noGrp="1" noChangeArrowheads="1"/>
          </p:cNvSpPr>
          <p:nvPr>
            <p:ph type="title"/>
          </p:nvPr>
        </p:nvSpPr>
        <p:spPr>
          <a:noFill/>
        </p:spPr>
        <p:txBody>
          <a:bodyPr lIns="92075" tIns="46038" rIns="92075" bIns="46038"/>
          <a:lstStyle/>
          <a:p>
            <a:pPr eaLnBrk="1" hangingPunct="1"/>
            <a:r>
              <a:rPr lang="en-US" altLang="en-US" dirty="0"/>
              <a:t>Data Warehouse —</a:t>
            </a:r>
            <a:br>
              <a:rPr lang="en-US" altLang="en-US" dirty="0"/>
            </a:br>
            <a:r>
              <a:rPr lang="en-US" altLang="en-US" dirty="0"/>
              <a:t>2. Integrated</a:t>
            </a:r>
          </a:p>
        </p:txBody>
      </p:sp>
      <p:sp>
        <p:nvSpPr>
          <p:cNvPr id="9219" name="Rectangle 1027">
            <a:extLst>
              <a:ext uri="{FF2B5EF4-FFF2-40B4-BE49-F238E27FC236}">
                <a16:creationId xmlns:a16="http://schemas.microsoft.com/office/drawing/2014/main" id="{8B595F5C-E6B7-582A-6BCE-AF3613BCC30A}"/>
              </a:ext>
            </a:extLst>
          </p:cNvPr>
          <p:cNvSpPr>
            <a:spLocks noGrp="1" noChangeArrowheads="1"/>
          </p:cNvSpPr>
          <p:nvPr>
            <p:ph type="body" idx="1"/>
          </p:nvPr>
        </p:nvSpPr>
        <p:spPr>
          <a:xfrm>
            <a:off x="609600" y="1752600"/>
            <a:ext cx="8077200" cy="4648200"/>
          </a:xfrm>
          <a:noFill/>
        </p:spPr>
        <p:txBody>
          <a:bodyPr lIns="92075" tIns="46038" rIns="92075" bIns="46038"/>
          <a:lstStyle/>
          <a:p>
            <a:pPr eaLnBrk="1" hangingPunct="1">
              <a:lnSpc>
                <a:spcPct val="90000"/>
              </a:lnSpc>
            </a:pPr>
            <a:r>
              <a:rPr lang="en-US" altLang="en-US" sz="2400"/>
              <a:t>Constructed by integrating multiple, heterogeneous data sources</a:t>
            </a:r>
          </a:p>
          <a:p>
            <a:pPr lvl="1" eaLnBrk="1" hangingPunct="1">
              <a:lnSpc>
                <a:spcPct val="90000"/>
              </a:lnSpc>
            </a:pPr>
            <a:r>
              <a:rPr lang="en-US" altLang="en-US" sz="2400"/>
              <a:t>relational databases, flat files, on-line transaction records</a:t>
            </a:r>
          </a:p>
          <a:p>
            <a:pPr eaLnBrk="1" hangingPunct="1">
              <a:lnSpc>
                <a:spcPct val="90000"/>
              </a:lnSpc>
            </a:pPr>
            <a:r>
              <a:rPr lang="en-US" altLang="en-US" sz="2400"/>
              <a:t>Data cleaning and data integration techniques are applied.</a:t>
            </a:r>
          </a:p>
          <a:p>
            <a:pPr lvl="1" eaLnBrk="1" hangingPunct="1">
              <a:lnSpc>
                <a:spcPct val="90000"/>
              </a:lnSpc>
            </a:pPr>
            <a:r>
              <a:rPr lang="en-US" altLang="en-US" sz="2400"/>
              <a:t>Ensure consistency in naming conventions, encoding structures, attribute measures, etc. among different data sources</a:t>
            </a:r>
          </a:p>
          <a:p>
            <a:pPr lvl="2" eaLnBrk="1" hangingPunct="1">
              <a:lnSpc>
                <a:spcPct val="90000"/>
              </a:lnSpc>
            </a:pPr>
            <a:r>
              <a:rPr lang="en-US" altLang="en-US" sz="2000"/>
              <a:t>E.g., Hotel price: currency, tax, breakfast covered, etc.</a:t>
            </a:r>
          </a:p>
          <a:p>
            <a:pPr lvl="1" eaLnBrk="1" hangingPunct="1">
              <a:lnSpc>
                <a:spcPct val="90000"/>
              </a:lnSpc>
            </a:pPr>
            <a:r>
              <a:rPr lang="en-US" altLang="en-US" sz="2400"/>
              <a:t>When data is moved to the warehouse, it is converted.  </a:t>
            </a:r>
          </a:p>
        </p:txBody>
      </p:sp>
    </p:spTree>
  </p:cSld>
  <p:clrMapOvr>
    <a:masterClrMapping/>
  </p:clrMapOvr>
  <p:transition>
    <p:wipe dir="d"/>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Slide Number Placeholder 5">
            <a:extLst>
              <a:ext uri="{FF2B5EF4-FFF2-40B4-BE49-F238E27FC236}">
                <a16:creationId xmlns:a16="http://schemas.microsoft.com/office/drawing/2014/main" id="{28A5576E-98A8-C58F-AC1A-89A9D11BBBCB}"/>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fld id="{49410F85-6036-A944-B550-48145CB09996}" type="slidenum">
              <a:rPr lang="en-US" altLang="en-US" sz="1200"/>
              <a:pPr/>
              <a:t>7</a:t>
            </a:fld>
            <a:endParaRPr lang="en-US" altLang="en-US" sz="1200"/>
          </a:p>
        </p:txBody>
      </p:sp>
      <p:sp>
        <p:nvSpPr>
          <p:cNvPr id="10242" name="Rectangle 2050">
            <a:extLst>
              <a:ext uri="{FF2B5EF4-FFF2-40B4-BE49-F238E27FC236}">
                <a16:creationId xmlns:a16="http://schemas.microsoft.com/office/drawing/2014/main" id="{CAEEB3D3-2ABC-4BC0-64AF-6031C4627071}"/>
              </a:ext>
            </a:extLst>
          </p:cNvPr>
          <p:cNvSpPr>
            <a:spLocks noGrp="1" noChangeArrowheads="1"/>
          </p:cNvSpPr>
          <p:nvPr>
            <p:ph type="title"/>
          </p:nvPr>
        </p:nvSpPr>
        <p:spPr>
          <a:noFill/>
        </p:spPr>
        <p:txBody>
          <a:bodyPr lIns="92075" tIns="46038" rIns="92075" bIns="46038"/>
          <a:lstStyle/>
          <a:p>
            <a:pPr eaLnBrk="1" hangingPunct="1"/>
            <a:r>
              <a:rPr lang="en-US" altLang="en-US" dirty="0"/>
              <a:t>Data Warehouse —</a:t>
            </a:r>
            <a:br>
              <a:rPr lang="en-US" altLang="en-US" dirty="0"/>
            </a:br>
            <a:r>
              <a:rPr lang="en-US" altLang="en-US" dirty="0"/>
              <a:t>3. Time Variant</a:t>
            </a:r>
          </a:p>
        </p:txBody>
      </p:sp>
      <p:sp>
        <p:nvSpPr>
          <p:cNvPr id="10243" name="Rectangle 2051">
            <a:extLst>
              <a:ext uri="{FF2B5EF4-FFF2-40B4-BE49-F238E27FC236}">
                <a16:creationId xmlns:a16="http://schemas.microsoft.com/office/drawing/2014/main" id="{5BC9208C-3C0C-29F2-D40A-78BB12DA0F7B}"/>
              </a:ext>
            </a:extLst>
          </p:cNvPr>
          <p:cNvSpPr>
            <a:spLocks noGrp="1" noChangeArrowheads="1"/>
          </p:cNvSpPr>
          <p:nvPr>
            <p:ph type="body" idx="1"/>
          </p:nvPr>
        </p:nvSpPr>
        <p:spPr>
          <a:xfrm>
            <a:off x="533400" y="1828800"/>
            <a:ext cx="8382000" cy="4572000"/>
          </a:xfrm>
          <a:noFill/>
        </p:spPr>
        <p:txBody>
          <a:bodyPr lIns="92075" tIns="46038" rIns="92075" bIns="46038"/>
          <a:lstStyle/>
          <a:p>
            <a:pPr eaLnBrk="1" hangingPunct="1">
              <a:lnSpc>
                <a:spcPct val="120000"/>
              </a:lnSpc>
            </a:pPr>
            <a:r>
              <a:rPr lang="en-US" altLang="en-US" sz="2400" dirty="0"/>
              <a:t>The time horizon for the data warehouse is significantly longer than that of operational systems.</a:t>
            </a:r>
          </a:p>
          <a:p>
            <a:pPr lvl="1" eaLnBrk="1" hangingPunct="1">
              <a:lnSpc>
                <a:spcPct val="120000"/>
              </a:lnSpc>
            </a:pPr>
            <a:r>
              <a:rPr lang="en-US" altLang="en-US" sz="2400" dirty="0"/>
              <a:t>Operational database: current value data.</a:t>
            </a:r>
          </a:p>
          <a:p>
            <a:pPr lvl="1" eaLnBrk="1" hangingPunct="1">
              <a:lnSpc>
                <a:spcPct val="120000"/>
              </a:lnSpc>
            </a:pPr>
            <a:r>
              <a:rPr lang="en-US" altLang="en-US" sz="2400" dirty="0">
                <a:highlight>
                  <a:srgbClr val="00FF00"/>
                </a:highlight>
              </a:rPr>
              <a:t>Data warehouse data: provide information from a historical perspective (e.g., past 5-10 years)</a:t>
            </a:r>
          </a:p>
          <a:p>
            <a:pPr eaLnBrk="1" hangingPunct="1">
              <a:lnSpc>
                <a:spcPct val="120000"/>
              </a:lnSpc>
            </a:pPr>
            <a:r>
              <a:rPr lang="en-US" altLang="en-US" sz="2400" dirty="0"/>
              <a:t>Every key structure in the data warehouse</a:t>
            </a:r>
          </a:p>
          <a:p>
            <a:pPr lvl="1" eaLnBrk="1" hangingPunct="1">
              <a:lnSpc>
                <a:spcPct val="120000"/>
              </a:lnSpc>
            </a:pPr>
            <a:r>
              <a:rPr lang="en-US" altLang="en-US" sz="2400" dirty="0">
                <a:highlight>
                  <a:srgbClr val="00FF00"/>
                </a:highlight>
              </a:rPr>
              <a:t>Contains an element of time</a:t>
            </a:r>
            <a:r>
              <a:rPr lang="en-US" altLang="en-US" sz="2400" dirty="0"/>
              <a:t>, explicitly or implicitly</a:t>
            </a:r>
          </a:p>
          <a:p>
            <a:pPr lvl="1" eaLnBrk="1" hangingPunct="1">
              <a:lnSpc>
                <a:spcPct val="120000"/>
              </a:lnSpc>
            </a:pPr>
            <a:r>
              <a:rPr lang="en-US" altLang="en-US" sz="2400" dirty="0"/>
              <a:t>But the key of operational data may or may not contain “time element”.</a:t>
            </a:r>
          </a:p>
          <a:p>
            <a:pPr lvl="1" eaLnBrk="1" hangingPunct="1">
              <a:lnSpc>
                <a:spcPct val="110000"/>
              </a:lnSpc>
            </a:pPr>
            <a:endParaRPr lang="en-US" altLang="en-US" sz="2200" dirty="0"/>
          </a:p>
        </p:txBody>
      </p:sp>
    </p:spTree>
  </p:cSld>
  <p:clrMapOvr>
    <a:masterClrMapping/>
  </p:clrMapOvr>
  <p:transition>
    <p:wipe dir="d"/>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Slide Number Placeholder 5">
            <a:extLst>
              <a:ext uri="{FF2B5EF4-FFF2-40B4-BE49-F238E27FC236}">
                <a16:creationId xmlns:a16="http://schemas.microsoft.com/office/drawing/2014/main" id="{5BF99142-58C6-47F2-44FF-92616DFCF31E}"/>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fld id="{49220D6C-A452-1F46-B68F-D75F2DD873FF}" type="slidenum">
              <a:rPr lang="en-US" altLang="en-US" sz="1200"/>
              <a:pPr/>
              <a:t>8</a:t>
            </a:fld>
            <a:endParaRPr lang="en-US" altLang="en-US" sz="1200"/>
          </a:p>
        </p:txBody>
      </p:sp>
      <p:sp>
        <p:nvSpPr>
          <p:cNvPr id="11266" name="Rectangle 1026">
            <a:extLst>
              <a:ext uri="{FF2B5EF4-FFF2-40B4-BE49-F238E27FC236}">
                <a16:creationId xmlns:a16="http://schemas.microsoft.com/office/drawing/2014/main" id="{7E2D04A6-80B0-D55A-97FA-C4904EB78894}"/>
              </a:ext>
            </a:extLst>
          </p:cNvPr>
          <p:cNvSpPr>
            <a:spLocks noGrp="1" noChangeArrowheads="1"/>
          </p:cNvSpPr>
          <p:nvPr>
            <p:ph type="title"/>
          </p:nvPr>
        </p:nvSpPr>
        <p:spPr>
          <a:noFill/>
        </p:spPr>
        <p:txBody>
          <a:bodyPr lIns="92075" tIns="46038" rIns="92075" bIns="46038"/>
          <a:lstStyle/>
          <a:p>
            <a:pPr eaLnBrk="1" hangingPunct="1"/>
            <a:r>
              <a:rPr lang="en-US" altLang="en-US" dirty="0"/>
              <a:t>Data Warehouse —</a:t>
            </a:r>
            <a:br>
              <a:rPr lang="en-US" altLang="en-US" dirty="0"/>
            </a:br>
            <a:r>
              <a:rPr lang="en-US" altLang="en-US" dirty="0"/>
              <a:t>4. Non-Volatile</a:t>
            </a:r>
          </a:p>
        </p:txBody>
      </p:sp>
      <p:sp>
        <p:nvSpPr>
          <p:cNvPr id="11267" name="Rectangle 1027">
            <a:extLst>
              <a:ext uri="{FF2B5EF4-FFF2-40B4-BE49-F238E27FC236}">
                <a16:creationId xmlns:a16="http://schemas.microsoft.com/office/drawing/2014/main" id="{6F39E455-0C95-9E97-84A7-8997118811B7}"/>
              </a:ext>
            </a:extLst>
          </p:cNvPr>
          <p:cNvSpPr>
            <a:spLocks noGrp="1" noChangeArrowheads="1"/>
          </p:cNvSpPr>
          <p:nvPr>
            <p:ph type="body" idx="1"/>
          </p:nvPr>
        </p:nvSpPr>
        <p:spPr>
          <a:xfrm>
            <a:off x="533400" y="1828800"/>
            <a:ext cx="8153400" cy="4419600"/>
          </a:xfrm>
          <a:noFill/>
        </p:spPr>
        <p:txBody>
          <a:bodyPr lIns="92075" tIns="46038" rIns="92075" bIns="46038"/>
          <a:lstStyle/>
          <a:p>
            <a:pPr eaLnBrk="1" hangingPunct="1">
              <a:lnSpc>
                <a:spcPct val="130000"/>
              </a:lnSpc>
            </a:pPr>
            <a:r>
              <a:rPr lang="en-US" altLang="en-US" sz="2400" dirty="0"/>
              <a:t>A </a:t>
            </a:r>
            <a:r>
              <a:rPr lang="en-US" altLang="en-US" sz="2400" dirty="0">
                <a:solidFill>
                  <a:schemeClr val="hlink"/>
                </a:solidFill>
                <a:highlight>
                  <a:srgbClr val="00FF00"/>
                </a:highlight>
              </a:rPr>
              <a:t>physically separate store</a:t>
            </a:r>
            <a:r>
              <a:rPr lang="en-US" altLang="en-US" sz="2400" dirty="0">
                <a:highlight>
                  <a:srgbClr val="00FF00"/>
                </a:highlight>
              </a:rPr>
              <a:t> of data</a:t>
            </a:r>
            <a:r>
              <a:rPr lang="en-US" altLang="en-US" sz="2400" dirty="0"/>
              <a:t> transformed from the operational environment.</a:t>
            </a:r>
          </a:p>
          <a:p>
            <a:pPr eaLnBrk="1" hangingPunct="1">
              <a:lnSpc>
                <a:spcPct val="130000"/>
              </a:lnSpc>
            </a:pPr>
            <a:r>
              <a:rPr lang="en-US" altLang="en-US" sz="2400" dirty="0"/>
              <a:t>Operational </a:t>
            </a:r>
            <a:r>
              <a:rPr lang="en-US" altLang="en-US" sz="2400" dirty="0">
                <a:solidFill>
                  <a:schemeClr val="hlink"/>
                </a:solidFill>
              </a:rPr>
              <a:t>update of data does not occur</a:t>
            </a:r>
            <a:r>
              <a:rPr lang="en-US" altLang="en-US" sz="2400" dirty="0"/>
              <a:t> in the data warehouse environment.</a:t>
            </a:r>
          </a:p>
          <a:p>
            <a:pPr lvl="1" eaLnBrk="1" hangingPunct="1">
              <a:lnSpc>
                <a:spcPct val="130000"/>
              </a:lnSpc>
            </a:pPr>
            <a:r>
              <a:rPr lang="en-US" altLang="en-US" sz="2400" dirty="0"/>
              <a:t>Does not require transaction processing, recovery, and concurrency control mechanisms</a:t>
            </a:r>
          </a:p>
          <a:p>
            <a:pPr lvl="1" eaLnBrk="1" hangingPunct="1">
              <a:lnSpc>
                <a:spcPct val="130000"/>
              </a:lnSpc>
            </a:pPr>
            <a:r>
              <a:rPr lang="en-US" altLang="en-US" sz="2400" dirty="0"/>
              <a:t>Requires only two operations in data accessing: </a:t>
            </a:r>
          </a:p>
          <a:p>
            <a:pPr lvl="2" eaLnBrk="1" hangingPunct="1">
              <a:lnSpc>
                <a:spcPct val="130000"/>
              </a:lnSpc>
            </a:pPr>
            <a:r>
              <a:rPr lang="en-US" altLang="en-US" i="1" dirty="0">
                <a:solidFill>
                  <a:schemeClr val="hlink"/>
                </a:solidFill>
              </a:rPr>
              <a:t>initial loading of data</a:t>
            </a:r>
            <a:r>
              <a:rPr lang="en-US" altLang="en-US" dirty="0"/>
              <a:t> and </a:t>
            </a:r>
            <a:r>
              <a:rPr lang="en-US" altLang="en-US" i="1" dirty="0">
                <a:solidFill>
                  <a:schemeClr val="hlink"/>
                </a:solidFill>
              </a:rPr>
              <a:t>access of data</a:t>
            </a:r>
            <a:r>
              <a:rPr lang="en-US" altLang="en-US" dirty="0"/>
              <a:t>.</a:t>
            </a:r>
          </a:p>
        </p:txBody>
      </p:sp>
    </p:spTree>
  </p:cSld>
  <p:clrMapOvr>
    <a:masterClrMapping/>
  </p:clrMapOvr>
  <p:transition>
    <p:wipe dir="d"/>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Slide Number Placeholder 5">
            <a:extLst>
              <a:ext uri="{FF2B5EF4-FFF2-40B4-BE49-F238E27FC236}">
                <a16:creationId xmlns:a16="http://schemas.microsoft.com/office/drawing/2014/main" id="{6CC70C3E-A2F7-1686-366C-BE76A18A9A76}"/>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fld id="{31571EEA-3EBB-4A45-862C-E2B1A8278959}" type="slidenum">
              <a:rPr lang="en-US" altLang="en-US" sz="1200"/>
              <a:pPr/>
              <a:t>9</a:t>
            </a:fld>
            <a:endParaRPr lang="en-US" altLang="en-US" sz="1200"/>
          </a:p>
        </p:txBody>
      </p:sp>
      <p:sp>
        <p:nvSpPr>
          <p:cNvPr id="12290" name="Rectangle 1026">
            <a:extLst>
              <a:ext uri="{FF2B5EF4-FFF2-40B4-BE49-F238E27FC236}">
                <a16:creationId xmlns:a16="http://schemas.microsoft.com/office/drawing/2014/main" id="{89A20E86-C6CB-8262-B031-932F4D317BA1}"/>
              </a:ext>
            </a:extLst>
          </p:cNvPr>
          <p:cNvSpPr>
            <a:spLocks noGrp="1" noChangeArrowheads="1"/>
          </p:cNvSpPr>
          <p:nvPr>
            <p:ph type="title"/>
          </p:nvPr>
        </p:nvSpPr>
        <p:spPr>
          <a:xfrm>
            <a:off x="1066800" y="381000"/>
            <a:ext cx="8077200" cy="685800"/>
          </a:xfrm>
          <a:noFill/>
        </p:spPr>
        <p:txBody>
          <a:bodyPr lIns="92075" tIns="46038" rIns="92075" bIns="46038"/>
          <a:lstStyle/>
          <a:p>
            <a:pPr eaLnBrk="1" hangingPunct="1"/>
            <a:r>
              <a:rPr lang="en-US" altLang="en-US" sz="3200"/>
              <a:t>Data Warehouse vs. Heterogeneous DBMS</a:t>
            </a:r>
            <a:endParaRPr lang="en-US" altLang="en-US"/>
          </a:p>
        </p:txBody>
      </p:sp>
      <p:sp>
        <p:nvSpPr>
          <p:cNvPr id="12291" name="Rectangle 1027">
            <a:extLst>
              <a:ext uri="{FF2B5EF4-FFF2-40B4-BE49-F238E27FC236}">
                <a16:creationId xmlns:a16="http://schemas.microsoft.com/office/drawing/2014/main" id="{31992CB7-2D9E-C1E0-3FAD-7CF53C5EB4E1}"/>
              </a:ext>
            </a:extLst>
          </p:cNvPr>
          <p:cNvSpPr>
            <a:spLocks noGrp="1" noChangeArrowheads="1"/>
          </p:cNvSpPr>
          <p:nvPr>
            <p:ph type="body" idx="1"/>
          </p:nvPr>
        </p:nvSpPr>
        <p:spPr>
          <a:xfrm>
            <a:off x="533400" y="1752600"/>
            <a:ext cx="8401050" cy="4572000"/>
          </a:xfrm>
          <a:noFill/>
        </p:spPr>
        <p:txBody>
          <a:bodyPr lIns="92075" tIns="46038" rIns="92075" bIns="46038"/>
          <a:lstStyle/>
          <a:p>
            <a:pPr eaLnBrk="1" hangingPunct="1">
              <a:lnSpc>
                <a:spcPct val="110000"/>
              </a:lnSpc>
            </a:pPr>
            <a:r>
              <a:rPr lang="en-US" altLang="en-US" sz="2400" dirty="0"/>
              <a:t>Traditional heterogeneous DB integration: </a:t>
            </a:r>
          </a:p>
          <a:p>
            <a:pPr lvl="1" eaLnBrk="1" hangingPunct="1">
              <a:lnSpc>
                <a:spcPct val="110000"/>
              </a:lnSpc>
            </a:pPr>
            <a:r>
              <a:rPr lang="en-US" altLang="en-US" sz="2000" dirty="0"/>
              <a:t>Build </a:t>
            </a:r>
            <a:r>
              <a:rPr lang="en-US" altLang="en-US" sz="2000" dirty="0">
                <a:solidFill>
                  <a:schemeClr val="hlink"/>
                </a:solidFill>
              </a:rPr>
              <a:t>wrappers/mediators</a:t>
            </a:r>
            <a:r>
              <a:rPr lang="en-US" altLang="en-US" sz="2000" dirty="0"/>
              <a:t> on top of heterogeneous databases </a:t>
            </a:r>
          </a:p>
          <a:p>
            <a:pPr lvl="1" eaLnBrk="1" hangingPunct="1">
              <a:lnSpc>
                <a:spcPct val="110000"/>
              </a:lnSpc>
            </a:pPr>
            <a:r>
              <a:rPr lang="en-US" altLang="en-US" sz="2000" dirty="0">
                <a:solidFill>
                  <a:schemeClr val="hlink"/>
                </a:solidFill>
              </a:rPr>
              <a:t>Query driven</a:t>
            </a:r>
            <a:r>
              <a:rPr lang="en-US" altLang="en-US" sz="2000" dirty="0"/>
              <a:t> approach</a:t>
            </a:r>
          </a:p>
          <a:p>
            <a:pPr lvl="2" eaLnBrk="1" hangingPunct="1">
              <a:lnSpc>
                <a:spcPct val="110000"/>
              </a:lnSpc>
            </a:pPr>
            <a:r>
              <a:rPr lang="en-US" altLang="en-US" sz="2000" dirty="0"/>
              <a:t>When a query is posed to a client site, a meta-dictionary is used to translate the query into queries appropriate for individual heterogeneous sites involved, and the results are integrated into a global answer set</a:t>
            </a:r>
          </a:p>
          <a:p>
            <a:pPr lvl="2" eaLnBrk="1" hangingPunct="1">
              <a:lnSpc>
                <a:spcPct val="110000"/>
              </a:lnSpc>
            </a:pPr>
            <a:r>
              <a:rPr lang="en-US" altLang="en-US" sz="2000" dirty="0"/>
              <a:t>Complex information filtering, compete for resources</a:t>
            </a:r>
          </a:p>
          <a:p>
            <a:pPr eaLnBrk="1" hangingPunct="1">
              <a:lnSpc>
                <a:spcPct val="110000"/>
              </a:lnSpc>
            </a:pPr>
            <a:r>
              <a:rPr lang="en-US" altLang="en-US" sz="2400" dirty="0"/>
              <a:t>Data warehouse: </a:t>
            </a:r>
            <a:r>
              <a:rPr lang="en-US" altLang="en-US" sz="2400" dirty="0">
                <a:solidFill>
                  <a:schemeClr val="hlink"/>
                </a:solidFill>
              </a:rPr>
              <a:t>update-driven</a:t>
            </a:r>
            <a:r>
              <a:rPr lang="en-US" altLang="en-US" sz="2400" dirty="0"/>
              <a:t>, high performance</a:t>
            </a:r>
          </a:p>
          <a:p>
            <a:pPr lvl="1" eaLnBrk="1" hangingPunct="1">
              <a:lnSpc>
                <a:spcPct val="110000"/>
              </a:lnSpc>
            </a:pPr>
            <a:r>
              <a:rPr lang="en-US" altLang="en-US" sz="2000" dirty="0"/>
              <a:t>Information from heterogeneous sources is integrated in advance and stored in warehouses for direct query and analysis</a:t>
            </a:r>
          </a:p>
        </p:txBody>
      </p:sp>
    </p:spTree>
  </p:cSld>
  <p:clrMapOvr>
    <a:masterClrMapping/>
  </p:clrMapOvr>
  <p:transition>
    <p:wipe dir="d"/>
  </p:transition>
</p:sld>
</file>

<file path=ppt/theme/theme1.xml><?xml version="1.0" encoding="utf-8"?>
<a:theme xmlns:a="http://schemas.openxmlformats.org/drawingml/2006/main" name="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en-US" sz="2800" b="0" i="0" u="none" strike="noStrike" cap="none" normalizeH="0" baseline="0" smtClean="0">
            <a:ln>
              <a:noFill/>
            </a:ln>
            <a:solidFill>
              <a:schemeClr val="tx1"/>
            </a:solidFill>
            <a:effectLst/>
            <a:latin typeface="Tahoma" panose="020B060403050404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en-US" sz="2800" b="0" i="0" u="none" strike="noStrike" cap="none" normalizeH="0" baseline="0" smtClean="0">
            <a:ln>
              <a:noFill/>
            </a:ln>
            <a:solidFill>
              <a:schemeClr val="tx1"/>
            </a:solidFill>
            <a:effectLst/>
            <a:latin typeface="Tahoma" panose="020B0604030504040204" pitchFamily="34"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Designs\Blends.pot</Template>
  <TotalTime>5399</TotalTime>
  <Words>3408</Words>
  <Application>Microsoft Macintosh PowerPoint</Application>
  <PresentationFormat>On-screen Show (4:3)</PresentationFormat>
  <Paragraphs>670</Paragraphs>
  <Slides>52</Slides>
  <Notes>6</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2</vt:i4>
      </vt:variant>
      <vt:variant>
        <vt:lpstr>Slide Titles</vt:lpstr>
      </vt:variant>
      <vt:variant>
        <vt:i4>52</vt:i4>
      </vt:variant>
    </vt:vector>
  </HeadingPairs>
  <TitlesOfParts>
    <vt:vector size="62" baseType="lpstr">
      <vt:lpstr>宋体</vt:lpstr>
      <vt:lpstr>Arial</vt:lpstr>
      <vt:lpstr>Impact</vt:lpstr>
      <vt:lpstr>Monotype Sorts</vt:lpstr>
      <vt:lpstr>Tahoma</vt:lpstr>
      <vt:lpstr>Times New Roman</vt:lpstr>
      <vt:lpstr>Wingdings</vt:lpstr>
      <vt:lpstr>Blends</vt:lpstr>
      <vt:lpstr>Microsoft Word 97 - 2004 Document</vt:lpstr>
      <vt:lpstr>Equation</vt:lpstr>
      <vt:lpstr>Data Warehousing and OLAP</vt:lpstr>
      <vt:lpstr>What is a Data Warehouse? Defined in many different ways</vt:lpstr>
      <vt:lpstr>What is a Data Warehousing?</vt:lpstr>
      <vt:lpstr>Data Warehouse—Subject-Oriented</vt:lpstr>
      <vt:lpstr>Data Warehouse — 1. Subject-Oriented</vt:lpstr>
      <vt:lpstr>Data Warehouse — 2. Integrated</vt:lpstr>
      <vt:lpstr>Data Warehouse — 3. Time Variant</vt:lpstr>
      <vt:lpstr>Data Warehouse — 4. Non-Volatile</vt:lpstr>
      <vt:lpstr>Data Warehouse vs. Heterogeneous DBMS</vt:lpstr>
      <vt:lpstr>Data Warehouse vs. Operational DBMS</vt:lpstr>
      <vt:lpstr>Data Warehouse vs. Operational DBMS</vt:lpstr>
      <vt:lpstr>OLTP vs. OLAP</vt:lpstr>
      <vt:lpstr>Why Separate Data Warehouse?</vt:lpstr>
      <vt:lpstr>Data Warehousing and OLAP</vt:lpstr>
      <vt:lpstr>From Tables and Spreadsheets to Data Cubes</vt:lpstr>
      <vt:lpstr>multidimensional data model</vt:lpstr>
      <vt:lpstr>Cube: A Lattice of Cuboids</vt:lpstr>
      <vt:lpstr>Modeling of  Data Warehouses</vt:lpstr>
      <vt:lpstr>Example of Star Schema</vt:lpstr>
      <vt:lpstr>Example of Snowflake Schema</vt:lpstr>
      <vt:lpstr>Example of Fact Constellation</vt:lpstr>
      <vt:lpstr>Measures: Three Categories</vt:lpstr>
      <vt:lpstr>A Concept Hierarchy: Dimension (location)</vt:lpstr>
      <vt:lpstr>Specification of Hierarchies</vt:lpstr>
      <vt:lpstr>Multidimensional Data</vt:lpstr>
      <vt:lpstr>A Sample Data Cube</vt:lpstr>
      <vt:lpstr>Cuboids Corresponding to the Cube</vt:lpstr>
      <vt:lpstr>Browsing a Data Cube</vt:lpstr>
      <vt:lpstr>Typical OLAP Operations</vt:lpstr>
      <vt:lpstr>A Starnet Query Model</vt:lpstr>
      <vt:lpstr>Data Warehousing and OLAP</vt:lpstr>
      <vt:lpstr>Data Warehouse Design Process </vt:lpstr>
      <vt:lpstr>PowerPoint Presentation</vt:lpstr>
      <vt:lpstr>Three Data Warehouse Models</vt:lpstr>
      <vt:lpstr>Data Warehouse Development: A Recommended Approach</vt:lpstr>
      <vt:lpstr>OLAP Server Architectures</vt:lpstr>
      <vt:lpstr>Data Warehousing and OLAP</vt:lpstr>
      <vt:lpstr>Efficient Data Cube Computation</vt:lpstr>
      <vt:lpstr>Cube Operation</vt:lpstr>
      <vt:lpstr>Cube Operation</vt:lpstr>
      <vt:lpstr>Efficient Processing of OLAP Queries</vt:lpstr>
      <vt:lpstr>Metadata Repository</vt:lpstr>
      <vt:lpstr>Data Warehouse Back-End Tools and Utilities</vt:lpstr>
      <vt:lpstr>Data Warehousing and OLAP</vt:lpstr>
      <vt:lpstr>Discovery-Driven Exploration of Data Cubes</vt:lpstr>
      <vt:lpstr>Examples: Discovery-Driven Data Cubes</vt:lpstr>
      <vt:lpstr>Complex Aggregation at Multiple Granularities: Multi-Feature Cubes</vt:lpstr>
      <vt:lpstr>Data Warehousing and OLAP</vt:lpstr>
      <vt:lpstr>Data Warehouse Usage</vt:lpstr>
      <vt:lpstr>From Online Analytical Processing to Online Analytical Mining (OLAM)</vt:lpstr>
      <vt:lpstr>An OLAM Architecture</vt:lpstr>
      <vt:lpstr>Summary</vt:lpstr>
    </vt:vector>
  </TitlesOfParts>
  <Company>University of Washington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 Slide Title</dc:title>
  <dc:creator>Pedro Domingos</dc:creator>
  <cp:lastModifiedBy>Parsian, Mahmoud</cp:lastModifiedBy>
  <cp:revision>218</cp:revision>
  <cp:lastPrinted>1999-09-10T20:38:56Z</cp:lastPrinted>
  <dcterms:created xsi:type="dcterms:W3CDTF">1998-06-19T04:38:52Z</dcterms:created>
  <dcterms:modified xsi:type="dcterms:W3CDTF">2024-06-06T23:42:59Z</dcterms:modified>
</cp:coreProperties>
</file>