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0"/>
  </p:notesMasterIdLst>
  <p:sldIdLst>
    <p:sldId id="761" r:id="rId2"/>
    <p:sldId id="363" r:id="rId3"/>
    <p:sldId id="770" r:id="rId4"/>
    <p:sldId id="804" r:id="rId5"/>
    <p:sldId id="803" r:id="rId6"/>
    <p:sldId id="365" r:id="rId7"/>
    <p:sldId id="391" r:id="rId8"/>
    <p:sldId id="771" r:id="rId9"/>
    <p:sldId id="772" r:id="rId10"/>
    <p:sldId id="773" r:id="rId11"/>
    <p:sldId id="774" r:id="rId12"/>
    <p:sldId id="682" r:id="rId13"/>
    <p:sldId id="775" r:id="rId14"/>
    <p:sldId id="776" r:id="rId15"/>
    <p:sldId id="683" r:id="rId16"/>
    <p:sldId id="684" r:id="rId17"/>
    <p:sldId id="764" r:id="rId18"/>
    <p:sldId id="765" r:id="rId19"/>
    <p:sldId id="826" r:id="rId20"/>
    <p:sldId id="827" r:id="rId21"/>
    <p:sldId id="825" r:id="rId22"/>
    <p:sldId id="766" r:id="rId23"/>
    <p:sldId id="767" r:id="rId24"/>
    <p:sldId id="768" r:id="rId25"/>
    <p:sldId id="769" r:id="rId26"/>
    <p:sldId id="685" r:id="rId27"/>
    <p:sldId id="778" r:id="rId28"/>
    <p:sldId id="779" r:id="rId29"/>
    <p:sldId id="777" r:id="rId30"/>
    <p:sldId id="686" r:id="rId31"/>
    <p:sldId id="687" r:id="rId32"/>
    <p:sldId id="688" r:id="rId33"/>
    <p:sldId id="689" r:id="rId34"/>
    <p:sldId id="690" r:id="rId35"/>
    <p:sldId id="780" r:id="rId36"/>
    <p:sldId id="781" r:id="rId37"/>
    <p:sldId id="782" r:id="rId38"/>
    <p:sldId id="783" r:id="rId39"/>
    <p:sldId id="366" r:id="rId40"/>
    <p:sldId id="367" r:id="rId41"/>
    <p:sldId id="368" r:id="rId42"/>
    <p:sldId id="805" r:id="rId43"/>
    <p:sldId id="369" r:id="rId44"/>
    <p:sldId id="389" r:id="rId45"/>
    <p:sldId id="390" r:id="rId46"/>
    <p:sldId id="784" r:id="rId47"/>
    <p:sldId id="806" r:id="rId48"/>
    <p:sldId id="807" r:id="rId49"/>
    <p:sldId id="762" r:id="rId50"/>
    <p:sldId id="691" r:id="rId51"/>
    <p:sldId id="692" r:id="rId52"/>
    <p:sldId id="693" r:id="rId53"/>
    <p:sldId id="694" r:id="rId54"/>
    <p:sldId id="786" r:id="rId55"/>
    <p:sldId id="785" r:id="rId56"/>
    <p:sldId id="787" r:id="rId57"/>
    <p:sldId id="788" r:id="rId58"/>
    <p:sldId id="792" r:id="rId59"/>
    <p:sldId id="789" r:id="rId60"/>
    <p:sldId id="793" r:id="rId61"/>
    <p:sldId id="794" r:id="rId62"/>
    <p:sldId id="809" r:id="rId63"/>
    <p:sldId id="808" r:id="rId64"/>
    <p:sldId id="695" r:id="rId65"/>
    <p:sldId id="696" r:id="rId66"/>
    <p:sldId id="790" r:id="rId67"/>
    <p:sldId id="370" r:id="rId68"/>
    <p:sldId id="800" r:id="rId69"/>
    <p:sldId id="372" r:id="rId70"/>
    <p:sldId id="371" r:id="rId71"/>
    <p:sldId id="373" r:id="rId72"/>
    <p:sldId id="801" r:id="rId73"/>
    <p:sldId id="802" r:id="rId74"/>
    <p:sldId id="791" r:id="rId75"/>
    <p:sldId id="763" r:id="rId76"/>
    <p:sldId id="697" r:id="rId77"/>
    <p:sldId id="698" r:id="rId78"/>
    <p:sldId id="699" r:id="rId79"/>
    <p:sldId id="795" r:id="rId80"/>
    <p:sldId id="796" r:id="rId81"/>
    <p:sldId id="700" r:id="rId82"/>
    <p:sldId id="797" r:id="rId83"/>
    <p:sldId id="798" r:id="rId84"/>
    <p:sldId id="799" r:id="rId85"/>
    <p:sldId id="811" r:id="rId86"/>
    <p:sldId id="812" r:id="rId87"/>
    <p:sldId id="810" r:id="rId88"/>
    <p:sldId id="813" r:id="rId89"/>
    <p:sldId id="814" r:id="rId90"/>
    <p:sldId id="703" r:id="rId91"/>
    <p:sldId id="815" r:id="rId92"/>
    <p:sldId id="816" r:id="rId93"/>
    <p:sldId id="817" r:id="rId94"/>
    <p:sldId id="818" r:id="rId95"/>
    <p:sldId id="819" r:id="rId96"/>
    <p:sldId id="821" r:id="rId97"/>
    <p:sldId id="820" r:id="rId98"/>
    <p:sldId id="823" r:id="rId99"/>
    <p:sldId id="822" r:id="rId100"/>
    <p:sldId id="824" r:id="rId101"/>
    <p:sldId id="704" r:id="rId102"/>
    <p:sldId id="705" r:id="rId103"/>
    <p:sldId id="706" r:id="rId104"/>
    <p:sldId id="748" r:id="rId105"/>
    <p:sldId id="707" r:id="rId106"/>
    <p:sldId id="750" r:id="rId107"/>
    <p:sldId id="751" r:id="rId108"/>
    <p:sldId id="749" r:id="rId109"/>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18"/>
    <p:restoredTop sz="94717"/>
  </p:normalViewPr>
  <p:slideViewPr>
    <p:cSldViewPr>
      <p:cViewPr varScale="1">
        <p:scale>
          <a:sx n="132" d="100"/>
          <a:sy n="132" d="100"/>
        </p:scale>
        <p:origin x="680"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78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slide" Target="slides/slide41.xml"/><Relationship Id="rId1" Type="http://schemas.openxmlformats.org/officeDocument/2006/relationships/slide" Target="slides/slide7.xml"/><Relationship Id="rId6" Type="http://schemas.openxmlformats.org/officeDocument/2006/relationships/slide" Target="slides/slide45.xml"/><Relationship Id="rId5" Type="http://schemas.openxmlformats.org/officeDocument/2006/relationships/slide" Target="slides/slide44.xml"/><Relationship Id="rId4"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BF6A1A0-4EF6-45DD-AC7D-9CFFA614177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smtClean="0">
                <a:latin typeface="Times New Roman" charset="0"/>
                <a:ea typeface="ＭＳ Ｐゴシック" charset="0"/>
              </a:defRPr>
            </a:lvl1pPr>
          </a:lstStyle>
          <a:p>
            <a:pPr>
              <a:defRPr/>
            </a:pPr>
            <a:endParaRPr lang="en-US"/>
          </a:p>
        </p:txBody>
      </p:sp>
      <p:sp>
        <p:nvSpPr>
          <p:cNvPr id="5123" name="Rectangle 3">
            <a:extLst>
              <a:ext uri="{FF2B5EF4-FFF2-40B4-BE49-F238E27FC236}">
                <a16:creationId xmlns:a16="http://schemas.microsoft.com/office/drawing/2014/main" id="{C25A52B8-061B-091A-F78C-9D082D7A9D4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latin typeface="Times New Roman" charset="0"/>
                <a:ea typeface="ＭＳ Ｐゴシック" charset="0"/>
              </a:defRPr>
            </a:lvl1pPr>
          </a:lstStyle>
          <a:p>
            <a:pPr>
              <a:defRPr/>
            </a:pPr>
            <a:endParaRPr lang="en-US"/>
          </a:p>
        </p:txBody>
      </p:sp>
      <p:sp>
        <p:nvSpPr>
          <p:cNvPr id="5124" name="Rectangle 4">
            <a:extLst>
              <a:ext uri="{FF2B5EF4-FFF2-40B4-BE49-F238E27FC236}">
                <a16:creationId xmlns:a16="http://schemas.microsoft.com/office/drawing/2014/main" id="{BFB3D2F7-0B22-E06F-6F20-DF6DB9EE5A0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5125" name="Rectangle 5">
            <a:extLst>
              <a:ext uri="{FF2B5EF4-FFF2-40B4-BE49-F238E27FC236}">
                <a16:creationId xmlns:a16="http://schemas.microsoft.com/office/drawing/2014/main" id="{358FAFE7-FECD-4DF3-E930-48E096E85D1F}"/>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E1770D77-16BA-F9F7-B5D0-E85980ACDEA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smtClean="0">
                <a:latin typeface="Times New Roman" charset="0"/>
                <a:ea typeface="ＭＳ Ｐゴシック" charset="0"/>
              </a:defRPr>
            </a:lvl1pPr>
          </a:lstStyle>
          <a:p>
            <a:pPr>
              <a:defRPr/>
            </a:pPr>
            <a:endParaRPr lang="en-US"/>
          </a:p>
        </p:txBody>
      </p:sp>
      <p:sp>
        <p:nvSpPr>
          <p:cNvPr id="5127" name="Rectangle 7">
            <a:extLst>
              <a:ext uri="{FF2B5EF4-FFF2-40B4-BE49-F238E27FC236}">
                <a16:creationId xmlns:a16="http://schemas.microsoft.com/office/drawing/2014/main" id="{39FC8F61-D477-82AD-1CDD-5278F138763F}"/>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1516ED0A-1B17-EE47-8CA2-A722DCA365A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9BDC25-CFC9-E7A6-A38C-FB7A58FCFA7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1</a:t>
            </a:fld>
            <a:endParaRPr lang="en-US" altLang="en-US" sz="1200"/>
          </a:p>
        </p:txBody>
      </p:sp>
      <p:sp>
        <p:nvSpPr>
          <p:cNvPr id="638978" name="Rectangle 2">
            <a:extLst>
              <a:ext uri="{FF2B5EF4-FFF2-40B4-BE49-F238E27FC236}">
                <a16:creationId xmlns:a16="http://schemas.microsoft.com/office/drawing/2014/main" id="{A111F19F-783D-65B2-6647-3C2C9BA21E0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38979" name="Rectangle 3">
            <a:extLst>
              <a:ext uri="{FF2B5EF4-FFF2-40B4-BE49-F238E27FC236}">
                <a16:creationId xmlns:a16="http://schemas.microsoft.com/office/drawing/2014/main" id="{CFDBB2B4-F415-383A-5EB4-D851DCCC37C8}"/>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BE817-651D-A4A6-4D44-A489EAE00C5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57E5881-AB0D-5F6D-653C-16511EDA4F8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11</a:t>
            </a:fld>
            <a:endParaRPr lang="en-US" altLang="en-US" sz="1200"/>
          </a:p>
        </p:txBody>
      </p:sp>
      <p:sp>
        <p:nvSpPr>
          <p:cNvPr id="638978" name="Rectangle 2">
            <a:extLst>
              <a:ext uri="{FF2B5EF4-FFF2-40B4-BE49-F238E27FC236}">
                <a16:creationId xmlns:a16="http://schemas.microsoft.com/office/drawing/2014/main" id="{9F58463F-1ADE-97CE-F6F2-E2FE0083E5A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38979" name="Rectangle 3">
            <a:extLst>
              <a:ext uri="{FF2B5EF4-FFF2-40B4-BE49-F238E27FC236}">
                <a16:creationId xmlns:a16="http://schemas.microsoft.com/office/drawing/2014/main" id="{8236A449-F635-D3CC-59C5-B1D61859FFF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087582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CBA2BD-5BC9-F34F-F5D2-EC9BF090102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7DCFA3C-9F33-9B46-9A01-14815AB9E937}" type="slidenum">
              <a:rPr lang="en-US" altLang="en-US" sz="1200"/>
              <a:pPr eaLnBrk="1" hangingPunct="1"/>
              <a:t>12</a:t>
            </a:fld>
            <a:endParaRPr lang="en-US" altLang="en-US" sz="1200"/>
          </a:p>
        </p:txBody>
      </p:sp>
      <p:sp>
        <p:nvSpPr>
          <p:cNvPr id="648194" name="Rectangle 2">
            <a:extLst>
              <a:ext uri="{FF2B5EF4-FFF2-40B4-BE49-F238E27FC236}">
                <a16:creationId xmlns:a16="http://schemas.microsoft.com/office/drawing/2014/main" id="{93F7AA19-E468-300E-8B13-495F688C195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48195" name="Rectangle 3">
            <a:extLst>
              <a:ext uri="{FF2B5EF4-FFF2-40B4-BE49-F238E27FC236}">
                <a16:creationId xmlns:a16="http://schemas.microsoft.com/office/drawing/2014/main" id="{661A9657-E154-27F0-AAE0-0847C4256944}"/>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8B713-E7A1-5237-3314-B0EE546798F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8B6DC3C-7637-EA6C-84C4-7CDFFBB8EBC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7DCFA3C-9F33-9B46-9A01-14815AB9E937}" type="slidenum">
              <a:rPr lang="en-US" altLang="en-US" sz="1200"/>
              <a:pPr eaLnBrk="1" hangingPunct="1"/>
              <a:t>13</a:t>
            </a:fld>
            <a:endParaRPr lang="en-US" altLang="en-US" sz="1200"/>
          </a:p>
        </p:txBody>
      </p:sp>
      <p:sp>
        <p:nvSpPr>
          <p:cNvPr id="648194" name="Rectangle 2">
            <a:extLst>
              <a:ext uri="{FF2B5EF4-FFF2-40B4-BE49-F238E27FC236}">
                <a16:creationId xmlns:a16="http://schemas.microsoft.com/office/drawing/2014/main" id="{AD93D48B-6A4E-D5BE-B649-506101A7347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48195" name="Rectangle 3">
            <a:extLst>
              <a:ext uri="{FF2B5EF4-FFF2-40B4-BE49-F238E27FC236}">
                <a16:creationId xmlns:a16="http://schemas.microsoft.com/office/drawing/2014/main" id="{43D1CB1D-FE59-FC3D-EB89-F56D461A03FC}"/>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24403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42689-5D7C-39B7-D2F2-BD0C8759F03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BB5D398-6CBB-3BAE-A76A-C0B909E26A6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7DCFA3C-9F33-9B46-9A01-14815AB9E937}" type="slidenum">
              <a:rPr lang="en-US" altLang="en-US" sz="1200"/>
              <a:pPr eaLnBrk="1" hangingPunct="1"/>
              <a:t>14</a:t>
            </a:fld>
            <a:endParaRPr lang="en-US" altLang="en-US" sz="1200"/>
          </a:p>
        </p:txBody>
      </p:sp>
      <p:sp>
        <p:nvSpPr>
          <p:cNvPr id="648194" name="Rectangle 2">
            <a:extLst>
              <a:ext uri="{FF2B5EF4-FFF2-40B4-BE49-F238E27FC236}">
                <a16:creationId xmlns:a16="http://schemas.microsoft.com/office/drawing/2014/main" id="{695DDCD6-3F57-02B6-62D7-F4E84F1A4781}"/>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48195" name="Rectangle 3">
            <a:extLst>
              <a:ext uri="{FF2B5EF4-FFF2-40B4-BE49-F238E27FC236}">
                <a16:creationId xmlns:a16="http://schemas.microsoft.com/office/drawing/2014/main" id="{657972BB-182F-4F74-C271-A752F66C77CF}"/>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968494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3CA2B7-5E9C-EABA-B698-644AAAB5268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28343B5-1C62-0A4D-BF76-6385863BF891}" type="slidenum">
              <a:rPr lang="en-US" altLang="en-US" sz="1200"/>
              <a:pPr eaLnBrk="1" hangingPunct="1"/>
              <a:t>15</a:t>
            </a:fld>
            <a:endParaRPr lang="en-US" altLang="en-US" sz="1200"/>
          </a:p>
        </p:txBody>
      </p:sp>
      <p:sp>
        <p:nvSpPr>
          <p:cNvPr id="649218" name="Rectangle 2">
            <a:extLst>
              <a:ext uri="{FF2B5EF4-FFF2-40B4-BE49-F238E27FC236}">
                <a16:creationId xmlns:a16="http://schemas.microsoft.com/office/drawing/2014/main" id="{C40BE39A-0C93-F38B-ECE6-18D66404ED9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49219" name="Rectangle 3">
            <a:extLst>
              <a:ext uri="{FF2B5EF4-FFF2-40B4-BE49-F238E27FC236}">
                <a16:creationId xmlns:a16="http://schemas.microsoft.com/office/drawing/2014/main" id="{BA7A3CCC-3091-6720-EDEB-0AC9ADBF3FCF}"/>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228AF7-D66A-F414-5ED7-445F3B6ABF7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9F333B4-7258-EE4B-BD12-C40F913DBB47}" type="slidenum">
              <a:rPr lang="en-US" altLang="en-US" sz="1200"/>
              <a:pPr eaLnBrk="1" hangingPunct="1"/>
              <a:t>16</a:t>
            </a:fld>
            <a:endParaRPr lang="en-US" altLang="en-US" sz="1200"/>
          </a:p>
        </p:txBody>
      </p:sp>
      <p:sp>
        <p:nvSpPr>
          <p:cNvPr id="650242" name="Rectangle 2">
            <a:extLst>
              <a:ext uri="{FF2B5EF4-FFF2-40B4-BE49-F238E27FC236}">
                <a16:creationId xmlns:a16="http://schemas.microsoft.com/office/drawing/2014/main" id="{46ECB00B-76A8-D2F4-BDB2-5E8DD3A2F1F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0243" name="Rectangle 3">
            <a:extLst>
              <a:ext uri="{FF2B5EF4-FFF2-40B4-BE49-F238E27FC236}">
                <a16:creationId xmlns:a16="http://schemas.microsoft.com/office/drawing/2014/main" id="{B8A2E522-0F65-8F03-6573-6DA8B4C29D57}"/>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AEDBE1-7A46-0E75-05E0-D6BAE7C2F486}"/>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E82B2B7-8A95-FF4D-BFF5-E27F1EE774EA}" type="slidenum">
              <a:rPr lang="en-US" altLang="en-US" sz="1200"/>
              <a:pPr eaLnBrk="1" hangingPunct="1"/>
              <a:t>26</a:t>
            </a:fld>
            <a:endParaRPr lang="en-US" altLang="en-US" sz="1200"/>
          </a:p>
        </p:txBody>
      </p:sp>
      <p:sp>
        <p:nvSpPr>
          <p:cNvPr id="651266" name="Rectangle 2">
            <a:extLst>
              <a:ext uri="{FF2B5EF4-FFF2-40B4-BE49-F238E27FC236}">
                <a16:creationId xmlns:a16="http://schemas.microsoft.com/office/drawing/2014/main" id="{3261F1E6-83B0-7F97-2CB1-A2E126FD7A2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1267" name="Rectangle 3">
            <a:extLst>
              <a:ext uri="{FF2B5EF4-FFF2-40B4-BE49-F238E27FC236}">
                <a16:creationId xmlns:a16="http://schemas.microsoft.com/office/drawing/2014/main" id="{91F98CCD-817B-BED6-AEBA-826452D8DA78}"/>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E1414-05A2-A4C6-2384-147807A261F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A266E76-7457-7C1A-86C3-E35ED9421AF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E82B2B7-8A95-FF4D-BFF5-E27F1EE774EA}" type="slidenum">
              <a:rPr lang="en-US" altLang="en-US" sz="1200"/>
              <a:pPr eaLnBrk="1" hangingPunct="1"/>
              <a:t>27</a:t>
            </a:fld>
            <a:endParaRPr lang="en-US" altLang="en-US" sz="1200"/>
          </a:p>
        </p:txBody>
      </p:sp>
      <p:sp>
        <p:nvSpPr>
          <p:cNvPr id="651266" name="Rectangle 2">
            <a:extLst>
              <a:ext uri="{FF2B5EF4-FFF2-40B4-BE49-F238E27FC236}">
                <a16:creationId xmlns:a16="http://schemas.microsoft.com/office/drawing/2014/main" id="{F8A39286-D7FA-64CF-9011-0FF7E72D5A5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1267" name="Rectangle 3">
            <a:extLst>
              <a:ext uri="{FF2B5EF4-FFF2-40B4-BE49-F238E27FC236}">
                <a16:creationId xmlns:a16="http://schemas.microsoft.com/office/drawing/2014/main" id="{55B99189-5C24-F432-6922-72F35E9057C5}"/>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207599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F1783-06BA-0959-F561-BC60723C1E0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94F543-41B2-6CC0-4ABC-3BF0DDB954B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E82B2B7-8A95-FF4D-BFF5-E27F1EE774EA}" type="slidenum">
              <a:rPr lang="en-US" altLang="en-US" sz="1200"/>
              <a:pPr eaLnBrk="1" hangingPunct="1"/>
              <a:t>28</a:t>
            </a:fld>
            <a:endParaRPr lang="en-US" altLang="en-US" sz="1200"/>
          </a:p>
        </p:txBody>
      </p:sp>
      <p:sp>
        <p:nvSpPr>
          <p:cNvPr id="651266" name="Rectangle 2">
            <a:extLst>
              <a:ext uri="{FF2B5EF4-FFF2-40B4-BE49-F238E27FC236}">
                <a16:creationId xmlns:a16="http://schemas.microsoft.com/office/drawing/2014/main" id="{D40D6F8B-0199-A28E-2CBF-F68110364A2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1267" name="Rectangle 3">
            <a:extLst>
              <a:ext uri="{FF2B5EF4-FFF2-40B4-BE49-F238E27FC236}">
                <a16:creationId xmlns:a16="http://schemas.microsoft.com/office/drawing/2014/main" id="{8F33A83D-EFC6-C535-DCA7-8B81E005606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273121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224D7-6D00-31ED-43A2-DD7C1CB2BC5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B54EEA59-AB1C-7C79-F7BB-11723F89CD9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E82B2B7-8A95-FF4D-BFF5-E27F1EE774EA}" type="slidenum">
              <a:rPr lang="en-US" altLang="en-US" sz="1200"/>
              <a:pPr eaLnBrk="1" hangingPunct="1"/>
              <a:t>29</a:t>
            </a:fld>
            <a:endParaRPr lang="en-US" altLang="en-US" sz="1200"/>
          </a:p>
        </p:txBody>
      </p:sp>
      <p:sp>
        <p:nvSpPr>
          <p:cNvPr id="651266" name="Rectangle 2">
            <a:extLst>
              <a:ext uri="{FF2B5EF4-FFF2-40B4-BE49-F238E27FC236}">
                <a16:creationId xmlns:a16="http://schemas.microsoft.com/office/drawing/2014/main" id="{240613DB-5159-4AA4-63EB-AFD96B0F2EE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1267" name="Rectangle 3">
            <a:extLst>
              <a:ext uri="{FF2B5EF4-FFF2-40B4-BE49-F238E27FC236}">
                <a16:creationId xmlns:a16="http://schemas.microsoft.com/office/drawing/2014/main" id="{A700521C-D6CD-781F-F507-1CCC79FD8BD7}"/>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41792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0CFEB375-31F5-76B2-FE30-EEE183076E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51B57F91-6227-6A40-A5EB-911E37BCD102}" type="slidenum">
              <a:rPr lang="en-US" altLang="en-US" sz="1200" b="0">
                <a:solidFill>
                  <a:schemeClr val="tx1"/>
                </a:solidFill>
                <a:latin typeface="Times New Roman" panose="02020603050405020304" pitchFamily="18" charset="0"/>
              </a:rPr>
              <a:pPr>
                <a:spcBef>
                  <a:spcPct val="0"/>
                </a:spcBef>
              </a:pPr>
              <a:t>2</a:t>
            </a:fld>
            <a:endParaRPr lang="en-US" altLang="en-US" sz="1200" b="0">
              <a:solidFill>
                <a:schemeClr val="tx1"/>
              </a:solidFill>
              <a:latin typeface="Times New Roman" panose="02020603050405020304" pitchFamily="18" charset="0"/>
            </a:endParaRPr>
          </a:p>
        </p:txBody>
      </p:sp>
      <p:sp>
        <p:nvSpPr>
          <p:cNvPr id="7170" name="Rectangle 2">
            <a:extLst>
              <a:ext uri="{FF2B5EF4-FFF2-40B4-BE49-F238E27FC236}">
                <a16:creationId xmlns:a16="http://schemas.microsoft.com/office/drawing/2014/main" id="{DCE3807B-E196-0F08-CF55-3754C09D2AFE}"/>
              </a:ext>
            </a:extLst>
          </p:cNvPr>
          <p:cNvSpPr>
            <a:spLocks noGrp="1" noRot="1" noChangeAspect="1" noChangeArrowheads="1" noTextEdit="1"/>
          </p:cNvSpPr>
          <p:nvPr>
            <p:ph type="sldImg"/>
          </p:nvPr>
        </p:nvSpPr>
        <p:spPr>
          <a:xfrm>
            <a:off x="3363913" y="2366963"/>
            <a:ext cx="0" cy="0"/>
          </a:xfrm>
          <a:ln/>
        </p:spPr>
      </p:sp>
      <p:sp>
        <p:nvSpPr>
          <p:cNvPr id="7171" name="Rectangle 3">
            <a:extLst>
              <a:ext uri="{FF2B5EF4-FFF2-40B4-BE49-F238E27FC236}">
                <a16:creationId xmlns:a16="http://schemas.microsoft.com/office/drawing/2014/main" id="{F3169753-069D-695C-ABC6-95A41D48F6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A2E716-F3BB-F25E-C664-082E8EE180C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447C56C-5E84-1D43-AEAC-A8331332190E}" type="slidenum">
              <a:rPr lang="en-US" altLang="en-US" sz="1200"/>
              <a:pPr eaLnBrk="1" hangingPunct="1"/>
              <a:t>30</a:t>
            </a:fld>
            <a:endParaRPr lang="en-US" altLang="en-US" sz="1200"/>
          </a:p>
        </p:txBody>
      </p:sp>
      <p:sp>
        <p:nvSpPr>
          <p:cNvPr id="652290" name="Rectangle 2">
            <a:extLst>
              <a:ext uri="{FF2B5EF4-FFF2-40B4-BE49-F238E27FC236}">
                <a16:creationId xmlns:a16="http://schemas.microsoft.com/office/drawing/2014/main" id="{51620C08-EFB8-0111-D94E-84CADA73CAC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2291" name="Rectangle 3">
            <a:extLst>
              <a:ext uri="{FF2B5EF4-FFF2-40B4-BE49-F238E27FC236}">
                <a16:creationId xmlns:a16="http://schemas.microsoft.com/office/drawing/2014/main" id="{E37804E5-D72D-3F53-64BE-5C22B13FAF38}"/>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29D959-6B28-0A71-51EE-75DB74F5435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030B6BD-05A4-B745-94A9-5FD7E57EE8AE}" type="slidenum">
              <a:rPr lang="en-US" altLang="en-US" sz="1200"/>
              <a:pPr eaLnBrk="1" hangingPunct="1"/>
              <a:t>31</a:t>
            </a:fld>
            <a:endParaRPr lang="en-US" altLang="en-US" sz="1200"/>
          </a:p>
        </p:txBody>
      </p:sp>
      <p:sp>
        <p:nvSpPr>
          <p:cNvPr id="653314" name="Rectangle 2">
            <a:extLst>
              <a:ext uri="{FF2B5EF4-FFF2-40B4-BE49-F238E27FC236}">
                <a16:creationId xmlns:a16="http://schemas.microsoft.com/office/drawing/2014/main" id="{53BE6E51-6378-5283-C341-680560FF0BA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3315" name="Rectangle 3">
            <a:extLst>
              <a:ext uri="{FF2B5EF4-FFF2-40B4-BE49-F238E27FC236}">
                <a16:creationId xmlns:a16="http://schemas.microsoft.com/office/drawing/2014/main" id="{22781D03-E3A9-1631-9A45-2264DE31D363}"/>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70F950-B511-045B-1988-E9C0418DFD7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231E0FD-1F62-004B-BC65-348841326516}" type="slidenum">
              <a:rPr lang="en-US" altLang="en-US" sz="1200"/>
              <a:pPr eaLnBrk="1" hangingPunct="1"/>
              <a:t>32</a:t>
            </a:fld>
            <a:endParaRPr lang="en-US" altLang="en-US" sz="1200"/>
          </a:p>
        </p:txBody>
      </p:sp>
      <p:sp>
        <p:nvSpPr>
          <p:cNvPr id="654338" name="Rectangle 2">
            <a:extLst>
              <a:ext uri="{FF2B5EF4-FFF2-40B4-BE49-F238E27FC236}">
                <a16:creationId xmlns:a16="http://schemas.microsoft.com/office/drawing/2014/main" id="{FF3498BE-300D-EDDA-1E0E-3CFF00E1360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4339" name="Rectangle 3">
            <a:extLst>
              <a:ext uri="{FF2B5EF4-FFF2-40B4-BE49-F238E27FC236}">
                <a16:creationId xmlns:a16="http://schemas.microsoft.com/office/drawing/2014/main" id="{BAF6C90B-F6D2-33C2-AF93-19708C77E98F}"/>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9C552A-44E3-96B4-2058-BD4582D308A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A0DF058-A87D-B042-A51C-F7798AC4F2F0}" type="slidenum">
              <a:rPr lang="en-US" altLang="en-US" sz="1200"/>
              <a:pPr eaLnBrk="1" hangingPunct="1"/>
              <a:t>33</a:t>
            </a:fld>
            <a:endParaRPr lang="en-US" altLang="en-US" sz="1200"/>
          </a:p>
        </p:txBody>
      </p:sp>
      <p:sp>
        <p:nvSpPr>
          <p:cNvPr id="655362" name="Rectangle 2">
            <a:extLst>
              <a:ext uri="{FF2B5EF4-FFF2-40B4-BE49-F238E27FC236}">
                <a16:creationId xmlns:a16="http://schemas.microsoft.com/office/drawing/2014/main" id="{2F6F4B5A-036E-0794-4B15-EC45012FCC1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5363" name="Rectangle 3">
            <a:extLst>
              <a:ext uri="{FF2B5EF4-FFF2-40B4-BE49-F238E27FC236}">
                <a16:creationId xmlns:a16="http://schemas.microsoft.com/office/drawing/2014/main" id="{D59E9FC2-D541-6B0B-756E-E4D2196CE575}"/>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35F187-9293-CA60-7243-2FC22C9836E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34</a:t>
            </a:fld>
            <a:endParaRPr lang="en-US" altLang="en-US" sz="1200"/>
          </a:p>
        </p:txBody>
      </p:sp>
      <p:sp>
        <p:nvSpPr>
          <p:cNvPr id="656386" name="Rectangle 2">
            <a:extLst>
              <a:ext uri="{FF2B5EF4-FFF2-40B4-BE49-F238E27FC236}">
                <a16:creationId xmlns:a16="http://schemas.microsoft.com/office/drawing/2014/main" id="{7B24D1F6-F29B-1B49-F424-D13C885DD54B}"/>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6387" name="Rectangle 3">
            <a:extLst>
              <a:ext uri="{FF2B5EF4-FFF2-40B4-BE49-F238E27FC236}">
                <a16:creationId xmlns:a16="http://schemas.microsoft.com/office/drawing/2014/main" id="{25284648-12C6-0B16-F0FD-D5CF4F4A363E}"/>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1672E-5D36-4F7C-C2F5-3F4464A5B20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73A2280-756B-BF28-D3D4-1BA3FC78B1F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35</a:t>
            </a:fld>
            <a:endParaRPr lang="en-US" altLang="en-US" sz="1200"/>
          </a:p>
        </p:txBody>
      </p:sp>
      <p:sp>
        <p:nvSpPr>
          <p:cNvPr id="656386" name="Rectangle 2">
            <a:extLst>
              <a:ext uri="{FF2B5EF4-FFF2-40B4-BE49-F238E27FC236}">
                <a16:creationId xmlns:a16="http://schemas.microsoft.com/office/drawing/2014/main" id="{25CD8C97-4D11-9853-1D30-235C3742C2D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6387" name="Rectangle 3">
            <a:extLst>
              <a:ext uri="{FF2B5EF4-FFF2-40B4-BE49-F238E27FC236}">
                <a16:creationId xmlns:a16="http://schemas.microsoft.com/office/drawing/2014/main" id="{8E1F8687-67F9-C390-9ADB-8472AC272DEC}"/>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981607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8C250-8929-B70F-C820-99F7746C4F7D}"/>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1AE106E-6FF0-277B-9A19-BF519CDA58A9}"/>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36</a:t>
            </a:fld>
            <a:endParaRPr lang="en-US" altLang="en-US" sz="1200"/>
          </a:p>
        </p:txBody>
      </p:sp>
      <p:sp>
        <p:nvSpPr>
          <p:cNvPr id="656386" name="Rectangle 2">
            <a:extLst>
              <a:ext uri="{FF2B5EF4-FFF2-40B4-BE49-F238E27FC236}">
                <a16:creationId xmlns:a16="http://schemas.microsoft.com/office/drawing/2014/main" id="{0EEA2309-CC2B-10F4-E58A-2F1C1A6AB934}"/>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6387" name="Rectangle 3">
            <a:extLst>
              <a:ext uri="{FF2B5EF4-FFF2-40B4-BE49-F238E27FC236}">
                <a16:creationId xmlns:a16="http://schemas.microsoft.com/office/drawing/2014/main" id="{FD643100-558F-7D15-4752-646E1DB23E5C}"/>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139882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31B68-D9FA-42AF-E1A1-88BBAE1BFB1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45ABEC0-1B25-868B-4105-6B645582FA4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37</a:t>
            </a:fld>
            <a:endParaRPr lang="en-US" altLang="en-US" sz="1200"/>
          </a:p>
        </p:txBody>
      </p:sp>
      <p:sp>
        <p:nvSpPr>
          <p:cNvPr id="656386" name="Rectangle 2">
            <a:extLst>
              <a:ext uri="{FF2B5EF4-FFF2-40B4-BE49-F238E27FC236}">
                <a16:creationId xmlns:a16="http://schemas.microsoft.com/office/drawing/2014/main" id="{510E831C-774A-80E5-00B8-7E0AC330D92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6387" name="Rectangle 3">
            <a:extLst>
              <a:ext uri="{FF2B5EF4-FFF2-40B4-BE49-F238E27FC236}">
                <a16:creationId xmlns:a16="http://schemas.microsoft.com/office/drawing/2014/main" id="{C75525B9-842E-8356-3F9E-1DDE3C5E59F9}"/>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542705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9A722-E851-9AA7-4874-0EAD29A5470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6FB12AB-E9F3-823B-8F04-1E71AD692B8D}"/>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38</a:t>
            </a:fld>
            <a:endParaRPr lang="en-US" altLang="en-US" sz="1200"/>
          </a:p>
        </p:txBody>
      </p:sp>
      <p:sp>
        <p:nvSpPr>
          <p:cNvPr id="656386" name="Rectangle 2">
            <a:extLst>
              <a:ext uri="{FF2B5EF4-FFF2-40B4-BE49-F238E27FC236}">
                <a16:creationId xmlns:a16="http://schemas.microsoft.com/office/drawing/2014/main" id="{33E8B100-BD3B-22B7-F766-7EB2C796249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6387" name="Rectangle 3">
            <a:extLst>
              <a:ext uri="{FF2B5EF4-FFF2-40B4-BE49-F238E27FC236}">
                <a16:creationId xmlns:a16="http://schemas.microsoft.com/office/drawing/2014/main" id="{F229B5A1-5CF6-8BD7-597F-9E0066882484}"/>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814660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7E725886-DA71-33B0-2FA0-37183307434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90FC4881-359F-E44A-B7F7-91A1F2E95647}" type="slidenum">
              <a:rPr lang="en-US" altLang="en-US" sz="1200" b="0">
                <a:solidFill>
                  <a:schemeClr val="tx1"/>
                </a:solidFill>
                <a:latin typeface="Times New Roman" panose="02020603050405020304" pitchFamily="18" charset="0"/>
              </a:rPr>
              <a:pPr>
                <a:spcBef>
                  <a:spcPct val="0"/>
                </a:spcBef>
              </a:pPr>
              <a:t>39</a:t>
            </a:fld>
            <a:endParaRPr lang="en-US" altLang="en-US" sz="1200" b="0">
              <a:solidFill>
                <a:schemeClr val="tx1"/>
              </a:solidFill>
              <a:latin typeface="Times New Roman" panose="02020603050405020304" pitchFamily="18" charset="0"/>
            </a:endParaRPr>
          </a:p>
        </p:txBody>
      </p:sp>
      <p:sp>
        <p:nvSpPr>
          <p:cNvPr id="13314" name="Rectangle 2">
            <a:extLst>
              <a:ext uri="{FF2B5EF4-FFF2-40B4-BE49-F238E27FC236}">
                <a16:creationId xmlns:a16="http://schemas.microsoft.com/office/drawing/2014/main" id="{13835255-0EEE-EC7E-34BD-A63E13EF7945}"/>
              </a:ext>
            </a:extLst>
          </p:cNvPr>
          <p:cNvSpPr>
            <a:spLocks noGrp="1" noRot="1" noChangeAspect="1" noChangeArrowheads="1" noTextEdit="1"/>
          </p:cNvSpPr>
          <p:nvPr>
            <p:ph type="sldImg"/>
          </p:nvPr>
        </p:nvSpPr>
        <p:spPr>
          <a:xfrm>
            <a:off x="3363913" y="2366963"/>
            <a:ext cx="0" cy="0"/>
          </a:xfrm>
          <a:solidFill>
            <a:srgbClr val="FFFFFF"/>
          </a:solidFill>
          <a:ln/>
        </p:spPr>
      </p:sp>
      <p:sp>
        <p:nvSpPr>
          <p:cNvPr id="13315" name="Rectangle 3">
            <a:extLst>
              <a:ext uri="{FF2B5EF4-FFF2-40B4-BE49-F238E27FC236}">
                <a16:creationId xmlns:a16="http://schemas.microsoft.com/office/drawing/2014/main" id="{32ECB7CA-92DE-A169-F1F7-C48C6C4AB1CC}"/>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Having scalar values also means that all instances of a record type must contain the same number of fields.</a:t>
            </a:r>
          </a:p>
          <a:p>
            <a:pPr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A table not in first normal form is called un normalized</a:t>
            </a:r>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0CFEB375-31F5-76B2-FE30-EEE183076E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51B57F91-6227-6A40-A5EB-911E37BCD102}" type="slidenum">
              <a:rPr lang="en-US" altLang="en-US" sz="1200" b="0">
                <a:solidFill>
                  <a:schemeClr val="tx1"/>
                </a:solidFill>
                <a:latin typeface="Times New Roman" panose="02020603050405020304" pitchFamily="18" charset="0"/>
              </a:rPr>
              <a:pPr>
                <a:spcBef>
                  <a:spcPct val="0"/>
                </a:spcBef>
              </a:pPr>
              <a:t>4</a:t>
            </a:fld>
            <a:endParaRPr lang="en-US" altLang="en-US" sz="1200" b="0">
              <a:solidFill>
                <a:schemeClr val="tx1"/>
              </a:solidFill>
              <a:latin typeface="Times New Roman" panose="02020603050405020304" pitchFamily="18" charset="0"/>
            </a:endParaRPr>
          </a:p>
        </p:txBody>
      </p:sp>
      <p:sp>
        <p:nvSpPr>
          <p:cNvPr id="7170" name="Rectangle 2">
            <a:extLst>
              <a:ext uri="{FF2B5EF4-FFF2-40B4-BE49-F238E27FC236}">
                <a16:creationId xmlns:a16="http://schemas.microsoft.com/office/drawing/2014/main" id="{DCE3807B-E196-0F08-CF55-3754C09D2AFE}"/>
              </a:ext>
            </a:extLst>
          </p:cNvPr>
          <p:cNvSpPr>
            <a:spLocks noGrp="1" noRot="1" noChangeAspect="1" noChangeArrowheads="1" noTextEdit="1"/>
          </p:cNvSpPr>
          <p:nvPr>
            <p:ph type="sldImg"/>
          </p:nvPr>
        </p:nvSpPr>
        <p:spPr>
          <a:xfrm>
            <a:off x="3363913" y="2366963"/>
            <a:ext cx="0" cy="0"/>
          </a:xfrm>
          <a:ln/>
        </p:spPr>
      </p:sp>
      <p:sp>
        <p:nvSpPr>
          <p:cNvPr id="7171" name="Rectangle 3">
            <a:extLst>
              <a:ext uri="{FF2B5EF4-FFF2-40B4-BE49-F238E27FC236}">
                <a16:creationId xmlns:a16="http://schemas.microsoft.com/office/drawing/2014/main" id="{F3169753-069D-695C-ABC6-95A41D48F6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extLst>
      <p:ext uri="{BB962C8B-B14F-4D97-AF65-F5344CB8AC3E}">
        <p14:creationId xmlns:p14="http://schemas.microsoft.com/office/powerpoint/2010/main" val="3562891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E4118F14-F66F-2B59-A5F9-BF3EC939B7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4A2852BE-23F8-8740-BB39-6E147EED2A5D}" type="slidenum">
              <a:rPr lang="en-US" altLang="en-US" sz="1200" b="0">
                <a:solidFill>
                  <a:schemeClr val="tx1"/>
                </a:solidFill>
                <a:latin typeface="Times New Roman" panose="02020603050405020304" pitchFamily="18" charset="0"/>
              </a:rPr>
              <a:pPr>
                <a:spcBef>
                  <a:spcPct val="0"/>
                </a:spcBef>
              </a:pPr>
              <a:t>40</a:t>
            </a:fld>
            <a:endParaRPr lang="en-US" altLang="en-US" sz="1200" b="0">
              <a:solidFill>
                <a:schemeClr val="tx1"/>
              </a:solidFill>
              <a:latin typeface="Times New Roman" panose="02020603050405020304" pitchFamily="18" charset="0"/>
            </a:endParaRPr>
          </a:p>
        </p:txBody>
      </p:sp>
      <p:sp>
        <p:nvSpPr>
          <p:cNvPr id="15362" name="Rectangle 2">
            <a:extLst>
              <a:ext uri="{FF2B5EF4-FFF2-40B4-BE49-F238E27FC236}">
                <a16:creationId xmlns:a16="http://schemas.microsoft.com/office/drawing/2014/main" id="{FBF9B619-7517-FA33-02A6-87EC6820E297}"/>
              </a:ext>
            </a:extLst>
          </p:cNvPr>
          <p:cNvSpPr>
            <a:spLocks noGrp="1" noRot="1" noChangeAspect="1" noChangeArrowheads="1" noTextEdit="1"/>
          </p:cNvSpPr>
          <p:nvPr>
            <p:ph type="sldImg"/>
          </p:nvPr>
        </p:nvSpPr>
        <p:spPr>
          <a:xfrm>
            <a:off x="3363913" y="2366963"/>
            <a:ext cx="0" cy="0"/>
          </a:xfrm>
          <a:solidFill>
            <a:srgbClr val="FFFFFF"/>
          </a:solidFill>
          <a:ln/>
        </p:spPr>
      </p:sp>
      <p:sp>
        <p:nvSpPr>
          <p:cNvPr id="15363" name="Rectangle 3">
            <a:extLst>
              <a:ext uri="{FF2B5EF4-FFF2-40B4-BE49-F238E27FC236}">
                <a16:creationId xmlns:a16="http://schemas.microsoft.com/office/drawing/2014/main" id="{EDE4FC78-8532-665D-9E23-C4F7F5290B12}"/>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1.</a:t>
            </a:r>
            <a:r>
              <a:rPr lang="en-US" altLang="en-US">
                <a:cs typeface="Times New Roman" panose="02020603050405020304" pitchFamily="18" charset="0"/>
              </a:rPr>
              <a:t> The designated key</a:t>
            </a: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 will be the primary key of the original table concatenated with one or more data items from the new table.</a:t>
            </a:r>
          </a:p>
          <a:p>
            <a:pPr algn="just" eaLnBrk="1" hangingPunct="1">
              <a:buFontTx/>
              <a:buChar char="•"/>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For the first table the primary key is ISBN</a:t>
            </a:r>
          </a:p>
          <a:p>
            <a:pPr algn="just" eaLnBrk="1" hangingPunct="1">
              <a:buFontTx/>
              <a:buChar char="•"/>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For the second table the primary key is ISBN + Author Name</a:t>
            </a:r>
          </a:p>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89ED7C1-35CC-BF4C-2613-959AD40355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991437AD-6433-2B40-B11E-E53CC4C30160}" type="slidenum">
              <a:rPr lang="en-US" altLang="en-US" sz="1200" b="0">
                <a:solidFill>
                  <a:schemeClr val="tx1"/>
                </a:solidFill>
                <a:latin typeface="Times New Roman" panose="02020603050405020304" pitchFamily="18" charset="0"/>
              </a:rPr>
              <a:pPr>
                <a:spcBef>
                  <a:spcPct val="0"/>
                </a:spcBef>
              </a:pPr>
              <a:t>41</a:t>
            </a:fld>
            <a:endParaRPr lang="en-US" altLang="en-US" sz="1200" b="0">
              <a:solidFill>
                <a:schemeClr val="tx1"/>
              </a:solidFill>
              <a:latin typeface="Times New Roman" panose="02020603050405020304" pitchFamily="18" charset="0"/>
            </a:endParaRPr>
          </a:p>
        </p:txBody>
      </p:sp>
      <p:sp>
        <p:nvSpPr>
          <p:cNvPr id="17410" name="Rectangle 2">
            <a:extLst>
              <a:ext uri="{FF2B5EF4-FFF2-40B4-BE49-F238E27FC236}">
                <a16:creationId xmlns:a16="http://schemas.microsoft.com/office/drawing/2014/main" id="{13C4B212-9451-47FE-0FB7-6EB0D1889114}"/>
              </a:ext>
            </a:extLst>
          </p:cNvPr>
          <p:cNvSpPr>
            <a:spLocks noGrp="1" noRot="1" noChangeAspect="1" noChangeArrowheads="1" noTextEdit="1"/>
          </p:cNvSpPr>
          <p:nvPr>
            <p:ph type="sldImg"/>
          </p:nvPr>
        </p:nvSpPr>
        <p:spPr>
          <a:xfrm>
            <a:off x="3363913" y="2366963"/>
            <a:ext cx="0" cy="0"/>
          </a:xfrm>
          <a:solidFill>
            <a:srgbClr val="FFFFFF"/>
          </a:solidFill>
          <a:ln/>
        </p:spPr>
      </p:sp>
      <p:sp>
        <p:nvSpPr>
          <p:cNvPr id="17411" name="Rectangle 3">
            <a:extLst>
              <a:ext uri="{FF2B5EF4-FFF2-40B4-BE49-F238E27FC236}">
                <a16:creationId xmlns:a16="http://schemas.microsoft.com/office/drawing/2014/main" id="{7DAFD894-1BE8-C994-9E4C-8454883E79DA}"/>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r>
              <a:rPr lang="en-US" altLang="en-US"/>
              <a:t>Notes to Instructor: Need more rigor in the functional dependencies. With a few examples. May be create a class assignment for functional dependencies.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89ED7C1-35CC-BF4C-2613-959AD40355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991437AD-6433-2B40-B11E-E53CC4C30160}" type="slidenum">
              <a:rPr lang="en-US" altLang="en-US" sz="1200" b="0">
                <a:solidFill>
                  <a:schemeClr val="tx1"/>
                </a:solidFill>
                <a:latin typeface="Times New Roman" panose="02020603050405020304" pitchFamily="18" charset="0"/>
              </a:rPr>
              <a:pPr>
                <a:spcBef>
                  <a:spcPct val="0"/>
                </a:spcBef>
              </a:pPr>
              <a:t>42</a:t>
            </a:fld>
            <a:endParaRPr lang="en-US" altLang="en-US" sz="1200" b="0">
              <a:solidFill>
                <a:schemeClr val="tx1"/>
              </a:solidFill>
              <a:latin typeface="Times New Roman" panose="02020603050405020304" pitchFamily="18" charset="0"/>
            </a:endParaRPr>
          </a:p>
        </p:txBody>
      </p:sp>
      <p:sp>
        <p:nvSpPr>
          <p:cNvPr id="17410" name="Rectangle 2">
            <a:extLst>
              <a:ext uri="{FF2B5EF4-FFF2-40B4-BE49-F238E27FC236}">
                <a16:creationId xmlns:a16="http://schemas.microsoft.com/office/drawing/2014/main" id="{13C4B212-9451-47FE-0FB7-6EB0D1889114}"/>
              </a:ext>
            </a:extLst>
          </p:cNvPr>
          <p:cNvSpPr>
            <a:spLocks noGrp="1" noRot="1" noChangeAspect="1" noChangeArrowheads="1" noTextEdit="1"/>
          </p:cNvSpPr>
          <p:nvPr>
            <p:ph type="sldImg"/>
          </p:nvPr>
        </p:nvSpPr>
        <p:spPr>
          <a:xfrm>
            <a:off x="3363913" y="2366963"/>
            <a:ext cx="0" cy="0"/>
          </a:xfrm>
          <a:solidFill>
            <a:srgbClr val="FFFFFF"/>
          </a:solidFill>
          <a:ln/>
        </p:spPr>
      </p:sp>
      <p:sp>
        <p:nvSpPr>
          <p:cNvPr id="17411" name="Rectangle 3">
            <a:extLst>
              <a:ext uri="{FF2B5EF4-FFF2-40B4-BE49-F238E27FC236}">
                <a16:creationId xmlns:a16="http://schemas.microsoft.com/office/drawing/2014/main" id="{7DAFD894-1BE8-C994-9E4C-8454883E79DA}"/>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r>
              <a:rPr lang="en-US" altLang="en-US"/>
              <a:t>Notes to Instructor: Need more rigor in the functional dependencies. With a few examples. May be create a class assignment for functional dependencies.</a:t>
            </a:r>
          </a:p>
        </p:txBody>
      </p:sp>
    </p:spTree>
    <p:extLst>
      <p:ext uri="{BB962C8B-B14F-4D97-AF65-F5344CB8AC3E}">
        <p14:creationId xmlns:p14="http://schemas.microsoft.com/office/powerpoint/2010/main" val="2628247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D0838D18-AE05-AD85-C495-B7B01DCF750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402C3C70-4E27-B84A-BEBD-AF032D9E45C2}" type="slidenum">
              <a:rPr lang="en-US" altLang="en-US" sz="1200" b="0">
                <a:solidFill>
                  <a:schemeClr val="tx1"/>
                </a:solidFill>
                <a:latin typeface="Times New Roman" panose="02020603050405020304" pitchFamily="18" charset="0"/>
              </a:rPr>
              <a:pPr>
                <a:spcBef>
                  <a:spcPct val="0"/>
                </a:spcBef>
              </a:pPr>
              <a:t>43</a:t>
            </a:fld>
            <a:endParaRPr lang="en-US" altLang="en-US" sz="1200" b="0">
              <a:solidFill>
                <a:schemeClr val="tx1"/>
              </a:solidFill>
              <a:latin typeface="Times New Roman" panose="02020603050405020304" pitchFamily="18" charset="0"/>
            </a:endParaRPr>
          </a:p>
        </p:txBody>
      </p:sp>
      <p:sp>
        <p:nvSpPr>
          <p:cNvPr id="19458" name="Rectangle 2">
            <a:extLst>
              <a:ext uri="{FF2B5EF4-FFF2-40B4-BE49-F238E27FC236}">
                <a16:creationId xmlns:a16="http://schemas.microsoft.com/office/drawing/2014/main" id="{FCEA6F8F-E442-ED8A-D6A1-4A3CE49C5A22}"/>
              </a:ext>
            </a:extLst>
          </p:cNvPr>
          <p:cNvSpPr>
            <a:spLocks noGrp="1" noRot="1" noChangeAspect="1" noChangeArrowheads="1" noTextEdit="1"/>
          </p:cNvSpPr>
          <p:nvPr>
            <p:ph type="sldImg"/>
          </p:nvPr>
        </p:nvSpPr>
        <p:spPr>
          <a:xfrm>
            <a:off x="3363913" y="2366963"/>
            <a:ext cx="0" cy="0"/>
          </a:xfrm>
          <a:solidFill>
            <a:srgbClr val="FFFFFF"/>
          </a:solidFill>
          <a:ln/>
        </p:spPr>
      </p:sp>
      <p:sp>
        <p:nvSpPr>
          <p:cNvPr id="19459" name="Rectangle 3">
            <a:extLst>
              <a:ext uri="{FF2B5EF4-FFF2-40B4-BE49-F238E27FC236}">
                <a16:creationId xmlns:a16="http://schemas.microsoft.com/office/drawing/2014/main" id="{49C181F5-0D22-ECA8-E806-B33B48D6732D}"/>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57D2B697-E904-7BBB-7849-6C4056D714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2E67D4C8-6D24-EA4F-888C-2C804E580E2A}" type="slidenum">
              <a:rPr lang="en-US" altLang="en-US" sz="1200" b="0">
                <a:solidFill>
                  <a:schemeClr val="tx1"/>
                </a:solidFill>
                <a:latin typeface="Times New Roman" panose="02020603050405020304" pitchFamily="18" charset="0"/>
              </a:rPr>
              <a:pPr>
                <a:spcBef>
                  <a:spcPct val="0"/>
                </a:spcBef>
              </a:pPr>
              <a:t>44</a:t>
            </a:fld>
            <a:endParaRPr lang="en-US" altLang="en-US" sz="1200" b="0">
              <a:solidFill>
                <a:schemeClr val="tx1"/>
              </a:solidFill>
              <a:latin typeface="Times New Roman" panose="02020603050405020304" pitchFamily="18" charset="0"/>
            </a:endParaRPr>
          </a:p>
        </p:txBody>
      </p:sp>
      <p:sp>
        <p:nvSpPr>
          <p:cNvPr id="21506" name="Rectangle 2">
            <a:extLst>
              <a:ext uri="{FF2B5EF4-FFF2-40B4-BE49-F238E27FC236}">
                <a16:creationId xmlns:a16="http://schemas.microsoft.com/office/drawing/2014/main" id="{6517DDE9-AE75-BC3B-6E78-0436EFADC0B4}"/>
              </a:ext>
            </a:extLst>
          </p:cNvPr>
          <p:cNvSpPr>
            <a:spLocks noGrp="1" noRot="1" noChangeAspect="1" noChangeArrowheads="1" noTextEdit="1"/>
          </p:cNvSpPr>
          <p:nvPr>
            <p:ph type="sldImg"/>
          </p:nvPr>
        </p:nvSpPr>
        <p:spPr>
          <a:xfrm>
            <a:off x="3363913" y="2366963"/>
            <a:ext cx="0" cy="0"/>
          </a:xfrm>
          <a:solidFill>
            <a:srgbClr val="FFFFFF"/>
          </a:solidFill>
          <a:ln/>
        </p:spPr>
      </p:sp>
      <p:sp>
        <p:nvSpPr>
          <p:cNvPr id="21507" name="Rectangle 3">
            <a:extLst>
              <a:ext uri="{FF2B5EF4-FFF2-40B4-BE49-F238E27FC236}">
                <a16:creationId xmlns:a16="http://schemas.microsoft.com/office/drawing/2014/main" id="{E4DD9412-54F9-1CD5-4F83-C4DF7B6A5558}"/>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2AE77AEE-5197-47C7-9A8B-700F01173E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FE5B0227-7671-DB47-BD69-C567A44B4405}" type="slidenum">
              <a:rPr lang="en-US" altLang="en-US" sz="1200" b="0">
                <a:solidFill>
                  <a:schemeClr val="tx1"/>
                </a:solidFill>
                <a:latin typeface="Times New Roman" panose="02020603050405020304" pitchFamily="18" charset="0"/>
              </a:rPr>
              <a:pPr>
                <a:spcBef>
                  <a:spcPct val="0"/>
                </a:spcBef>
              </a:pPr>
              <a:t>45</a:t>
            </a:fld>
            <a:endParaRPr lang="en-US" altLang="en-US" sz="1200" b="0">
              <a:solidFill>
                <a:schemeClr val="tx1"/>
              </a:solidFill>
              <a:latin typeface="Times New Roman" panose="02020603050405020304" pitchFamily="18" charset="0"/>
            </a:endParaRPr>
          </a:p>
        </p:txBody>
      </p:sp>
      <p:sp>
        <p:nvSpPr>
          <p:cNvPr id="23554" name="Rectangle 1026">
            <a:extLst>
              <a:ext uri="{FF2B5EF4-FFF2-40B4-BE49-F238E27FC236}">
                <a16:creationId xmlns:a16="http://schemas.microsoft.com/office/drawing/2014/main" id="{CA5AF277-E9E0-614B-90CC-BE118BE2482A}"/>
              </a:ext>
            </a:extLst>
          </p:cNvPr>
          <p:cNvSpPr>
            <a:spLocks noGrp="1" noRot="1" noChangeAspect="1" noChangeArrowheads="1" noTextEdit="1"/>
          </p:cNvSpPr>
          <p:nvPr>
            <p:ph type="sldImg"/>
          </p:nvPr>
        </p:nvSpPr>
        <p:spPr>
          <a:xfrm>
            <a:off x="3363913" y="2366963"/>
            <a:ext cx="0" cy="0"/>
          </a:xfrm>
          <a:solidFill>
            <a:srgbClr val="FFFFFF"/>
          </a:solidFill>
          <a:ln/>
        </p:spPr>
      </p:sp>
      <p:sp>
        <p:nvSpPr>
          <p:cNvPr id="23555" name="Rectangle 1027">
            <a:extLst>
              <a:ext uri="{FF2B5EF4-FFF2-40B4-BE49-F238E27FC236}">
                <a16:creationId xmlns:a16="http://schemas.microsoft.com/office/drawing/2014/main" id="{5A0D521A-3BC7-D515-F0CF-9AE02BCC4B37}"/>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3009C-7DA3-AD80-8624-ABDA3D0FA5F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C01CBC-28F1-BA33-7A2B-2DE2E4566B3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46</a:t>
            </a:fld>
            <a:endParaRPr lang="en-US" altLang="en-US" sz="1200"/>
          </a:p>
        </p:txBody>
      </p:sp>
      <p:sp>
        <p:nvSpPr>
          <p:cNvPr id="656386" name="Rectangle 2">
            <a:extLst>
              <a:ext uri="{FF2B5EF4-FFF2-40B4-BE49-F238E27FC236}">
                <a16:creationId xmlns:a16="http://schemas.microsoft.com/office/drawing/2014/main" id="{3638214A-5C78-78B3-1FCB-057B7757059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6387" name="Rectangle 3">
            <a:extLst>
              <a:ext uri="{FF2B5EF4-FFF2-40B4-BE49-F238E27FC236}">
                <a16:creationId xmlns:a16="http://schemas.microsoft.com/office/drawing/2014/main" id="{EABE2032-ACE2-23E0-5529-E699EEB8594D}"/>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079414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3009C-7DA3-AD80-8624-ABDA3D0FA5F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C01CBC-28F1-BA33-7A2B-2DE2E4566B3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47</a:t>
            </a:fld>
            <a:endParaRPr lang="en-US" altLang="en-US" sz="1200"/>
          </a:p>
        </p:txBody>
      </p:sp>
      <p:sp>
        <p:nvSpPr>
          <p:cNvPr id="656386" name="Rectangle 2">
            <a:extLst>
              <a:ext uri="{FF2B5EF4-FFF2-40B4-BE49-F238E27FC236}">
                <a16:creationId xmlns:a16="http://schemas.microsoft.com/office/drawing/2014/main" id="{3638214A-5C78-78B3-1FCB-057B7757059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6387" name="Rectangle 3">
            <a:extLst>
              <a:ext uri="{FF2B5EF4-FFF2-40B4-BE49-F238E27FC236}">
                <a16:creationId xmlns:a16="http://schemas.microsoft.com/office/drawing/2014/main" id="{EABE2032-ACE2-23E0-5529-E699EEB8594D}"/>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878809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3009C-7DA3-AD80-8624-ABDA3D0FA5F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C01CBC-28F1-BA33-7A2B-2DE2E4566B3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48</a:t>
            </a:fld>
            <a:endParaRPr lang="en-US" altLang="en-US" sz="1200"/>
          </a:p>
        </p:txBody>
      </p:sp>
      <p:sp>
        <p:nvSpPr>
          <p:cNvPr id="656386" name="Rectangle 2">
            <a:extLst>
              <a:ext uri="{FF2B5EF4-FFF2-40B4-BE49-F238E27FC236}">
                <a16:creationId xmlns:a16="http://schemas.microsoft.com/office/drawing/2014/main" id="{3638214A-5C78-78B3-1FCB-057B7757059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6387" name="Rectangle 3">
            <a:extLst>
              <a:ext uri="{FF2B5EF4-FFF2-40B4-BE49-F238E27FC236}">
                <a16:creationId xmlns:a16="http://schemas.microsoft.com/office/drawing/2014/main" id="{EABE2032-ACE2-23E0-5529-E699EEB8594D}"/>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819942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0DDBBE-3B3C-F3DD-105D-79E380EAF25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A9896D0-8401-BC42-956C-9740985507AF}" type="slidenum">
              <a:rPr lang="en-US" altLang="en-US" sz="1200"/>
              <a:pPr eaLnBrk="1" hangingPunct="1"/>
              <a:t>49</a:t>
            </a:fld>
            <a:endParaRPr lang="en-US" altLang="en-US" sz="1200"/>
          </a:p>
        </p:txBody>
      </p:sp>
      <p:sp>
        <p:nvSpPr>
          <p:cNvPr id="654338" name="Rectangle 2">
            <a:extLst>
              <a:ext uri="{FF2B5EF4-FFF2-40B4-BE49-F238E27FC236}">
                <a16:creationId xmlns:a16="http://schemas.microsoft.com/office/drawing/2014/main" id="{3458CC3E-F108-A6B6-2219-2B431C08472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4339" name="Rectangle 3">
            <a:extLst>
              <a:ext uri="{FF2B5EF4-FFF2-40B4-BE49-F238E27FC236}">
                <a16:creationId xmlns:a16="http://schemas.microsoft.com/office/drawing/2014/main" id="{726D2E54-E191-69D9-19E5-4B09691D47EA}"/>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0CFEB375-31F5-76B2-FE30-EEE183076E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51B57F91-6227-6A40-A5EB-911E37BCD102}" type="slidenum">
              <a:rPr lang="en-US" altLang="en-US" sz="1200" b="0">
                <a:solidFill>
                  <a:schemeClr val="tx1"/>
                </a:solidFill>
                <a:latin typeface="Times New Roman" panose="02020603050405020304" pitchFamily="18" charset="0"/>
              </a:rPr>
              <a:pPr>
                <a:spcBef>
                  <a:spcPct val="0"/>
                </a:spcBef>
              </a:pPr>
              <a:t>5</a:t>
            </a:fld>
            <a:endParaRPr lang="en-US" altLang="en-US" sz="1200" b="0">
              <a:solidFill>
                <a:schemeClr val="tx1"/>
              </a:solidFill>
              <a:latin typeface="Times New Roman" panose="02020603050405020304" pitchFamily="18" charset="0"/>
            </a:endParaRPr>
          </a:p>
        </p:txBody>
      </p:sp>
      <p:sp>
        <p:nvSpPr>
          <p:cNvPr id="7170" name="Rectangle 2">
            <a:extLst>
              <a:ext uri="{FF2B5EF4-FFF2-40B4-BE49-F238E27FC236}">
                <a16:creationId xmlns:a16="http://schemas.microsoft.com/office/drawing/2014/main" id="{DCE3807B-E196-0F08-CF55-3754C09D2AFE}"/>
              </a:ext>
            </a:extLst>
          </p:cNvPr>
          <p:cNvSpPr>
            <a:spLocks noGrp="1" noRot="1" noChangeAspect="1" noChangeArrowheads="1" noTextEdit="1"/>
          </p:cNvSpPr>
          <p:nvPr>
            <p:ph type="sldImg"/>
          </p:nvPr>
        </p:nvSpPr>
        <p:spPr>
          <a:xfrm>
            <a:off x="3363913" y="2366963"/>
            <a:ext cx="0" cy="0"/>
          </a:xfrm>
          <a:ln/>
        </p:spPr>
      </p:sp>
      <p:sp>
        <p:nvSpPr>
          <p:cNvPr id="7171" name="Rectangle 3">
            <a:extLst>
              <a:ext uri="{FF2B5EF4-FFF2-40B4-BE49-F238E27FC236}">
                <a16:creationId xmlns:a16="http://schemas.microsoft.com/office/drawing/2014/main" id="{F3169753-069D-695C-ABC6-95A41D48F6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extLst>
      <p:ext uri="{BB962C8B-B14F-4D97-AF65-F5344CB8AC3E}">
        <p14:creationId xmlns:p14="http://schemas.microsoft.com/office/powerpoint/2010/main" val="30642007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A542EC-4889-27B3-FB48-53158EF22191}"/>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2EE5A14-3A72-BA4E-98C2-79FDEA0CED21}" type="slidenum">
              <a:rPr lang="en-US" altLang="en-US" sz="1200"/>
              <a:pPr eaLnBrk="1" hangingPunct="1"/>
              <a:t>50</a:t>
            </a:fld>
            <a:endParaRPr lang="en-US" altLang="en-US" sz="1200"/>
          </a:p>
        </p:txBody>
      </p:sp>
      <p:sp>
        <p:nvSpPr>
          <p:cNvPr id="657410" name="Rectangle 2">
            <a:extLst>
              <a:ext uri="{FF2B5EF4-FFF2-40B4-BE49-F238E27FC236}">
                <a16:creationId xmlns:a16="http://schemas.microsoft.com/office/drawing/2014/main" id="{07C960C7-15BB-FD9E-8A99-C95EE8ECD20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7411" name="Rectangle 3">
            <a:extLst>
              <a:ext uri="{FF2B5EF4-FFF2-40B4-BE49-F238E27FC236}">
                <a16:creationId xmlns:a16="http://schemas.microsoft.com/office/drawing/2014/main" id="{A43EB17B-AE00-C383-58D9-B87F9D4628D0}"/>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7B4C2B-7BD0-7EF2-56FD-FE3733A2868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1129FD0-06EE-C946-BCC3-CD664C0DB6CF}" type="slidenum">
              <a:rPr lang="en-US" altLang="en-US" sz="1200"/>
              <a:pPr eaLnBrk="1" hangingPunct="1"/>
              <a:t>51</a:t>
            </a:fld>
            <a:endParaRPr lang="en-US" altLang="en-US" sz="1200"/>
          </a:p>
        </p:txBody>
      </p:sp>
      <p:sp>
        <p:nvSpPr>
          <p:cNvPr id="658434" name="Rectangle 2">
            <a:extLst>
              <a:ext uri="{FF2B5EF4-FFF2-40B4-BE49-F238E27FC236}">
                <a16:creationId xmlns:a16="http://schemas.microsoft.com/office/drawing/2014/main" id="{6D59B5D9-B2ED-CC2B-53F2-D4138A89C4D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8435" name="Rectangle 3">
            <a:extLst>
              <a:ext uri="{FF2B5EF4-FFF2-40B4-BE49-F238E27FC236}">
                <a16:creationId xmlns:a16="http://schemas.microsoft.com/office/drawing/2014/main" id="{2F000A47-FDE7-3BF6-FDE8-D68C2DED24A8}"/>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70C8FD-9B2D-6CA6-8555-15A69E4198B1}"/>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E84D87F-DD4D-D743-B881-2CCCD2B7213F}" type="slidenum">
              <a:rPr lang="en-US" altLang="en-US" sz="1200"/>
              <a:pPr eaLnBrk="1" hangingPunct="1"/>
              <a:t>52</a:t>
            </a:fld>
            <a:endParaRPr lang="en-US" altLang="en-US" sz="1200"/>
          </a:p>
        </p:txBody>
      </p:sp>
      <p:sp>
        <p:nvSpPr>
          <p:cNvPr id="659458" name="Rectangle 2">
            <a:extLst>
              <a:ext uri="{FF2B5EF4-FFF2-40B4-BE49-F238E27FC236}">
                <a16:creationId xmlns:a16="http://schemas.microsoft.com/office/drawing/2014/main" id="{E5D81535-689E-FCB2-8DCE-F42A135418A4}"/>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9459" name="Rectangle 3">
            <a:extLst>
              <a:ext uri="{FF2B5EF4-FFF2-40B4-BE49-F238E27FC236}">
                <a16:creationId xmlns:a16="http://schemas.microsoft.com/office/drawing/2014/main" id="{ADDA5E6C-0098-5944-494C-331DB2888983}"/>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025C88-63D9-BED7-B26B-AFC7BC7790F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53</a:t>
            </a:fld>
            <a:endParaRPr lang="en-US" altLang="en-US" sz="1200"/>
          </a:p>
        </p:txBody>
      </p:sp>
      <p:sp>
        <p:nvSpPr>
          <p:cNvPr id="660482" name="Rectangle 2">
            <a:extLst>
              <a:ext uri="{FF2B5EF4-FFF2-40B4-BE49-F238E27FC236}">
                <a16:creationId xmlns:a16="http://schemas.microsoft.com/office/drawing/2014/main" id="{04D307F1-3787-7EB6-D469-EC41F5FD705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BD95853A-A967-4DAD-CCCC-3AA02A58BB70}"/>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DD6DD-81E4-FF54-B60B-534831A05F6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0E6D92-F880-201E-EA01-BB39A996753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54</a:t>
            </a:fld>
            <a:endParaRPr lang="en-US" altLang="en-US" sz="1200"/>
          </a:p>
        </p:txBody>
      </p:sp>
      <p:sp>
        <p:nvSpPr>
          <p:cNvPr id="660482" name="Rectangle 2">
            <a:extLst>
              <a:ext uri="{FF2B5EF4-FFF2-40B4-BE49-F238E27FC236}">
                <a16:creationId xmlns:a16="http://schemas.microsoft.com/office/drawing/2014/main" id="{A3070846-D624-71B7-9C35-1A0D9D0A775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08227408-086E-F8C0-3369-FB1E712437B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389806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2C892-B885-1B07-12F0-744A22D3C248}"/>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82BB4E-7312-DC02-103F-EC4346BD84D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55</a:t>
            </a:fld>
            <a:endParaRPr lang="en-US" altLang="en-US" sz="1200"/>
          </a:p>
        </p:txBody>
      </p:sp>
      <p:sp>
        <p:nvSpPr>
          <p:cNvPr id="660482" name="Rectangle 2">
            <a:extLst>
              <a:ext uri="{FF2B5EF4-FFF2-40B4-BE49-F238E27FC236}">
                <a16:creationId xmlns:a16="http://schemas.microsoft.com/office/drawing/2014/main" id="{47401AB1-0BE6-8B9F-6FBE-2E6C0642C73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A89CE5A8-EB33-8B42-DD9A-9BF594D9B328}"/>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647756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46BE5-5EEA-FCEC-C1B0-D2B746ABEAC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3A3DE95-AE41-934F-6D35-2805AA4C902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56</a:t>
            </a:fld>
            <a:endParaRPr lang="en-US" altLang="en-US" sz="1200"/>
          </a:p>
        </p:txBody>
      </p:sp>
      <p:sp>
        <p:nvSpPr>
          <p:cNvPr id="660482" name="Rectangle 2">
            <a:extLst>
              <a:ext uri="{FF2B5EF4-FFF2-40B4-BE49-F238E27FC236}">
                <a16:creationId xmlns:a16="http://schemas.microsoft.com/office/drawing/2014/main" id="{B3BFA18C-C71B-0217-406D-A9F969FA248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5609A8E4-B5BE-E1E9-5314-BEE301C46364}"/>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564482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883AC-E593-8767-157B-1C8C5FC0320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A902BD0-6100-C614-031B-2FD2A088818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57</a:t>
            </a:fld>
            <a:endParaRPr lang="en-US" altLang="en-US" sz="1200"/>
          </a:p>
        </p:txBody>
      </p:sp>
      <p:sp>
        <p:nvSpPr>
          <p:cNvPr id="660482" name="Rectangle 2">
            <a:extLst>
              <a:ext uri="{FF2B5EF4-FFF2-40B4-BE49-F238E27FC236}">
                <a16:creationId xmlns:a16="http://schemas.microsoft.com/office/drawing/2014/main" id="{077BB33C-CB0E-89A4-39D5-33C49E23C4D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1D7E19DA-D755-0EA3-A6E7-4CD1515BAE4A}"/>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0021921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6B0B3-9929-3B78-25D6-CFC88C5B5E18}"/>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85436D29-54B6-56CF-09C7-3B26E2C4DB1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58</a:t>
            </a:fld>
            <a:endParaRPr lang="en-US" altLang="en-US" sz="1200"/>
          </a:p>
        </p:txBody>
      </p:sp>
      <p:sp>
        <p:nvSpPr>
          <p:cNvPr id="660482" name="Rectangle 2">
            <a:extLst>
              <a:ext uri="{FF2B5EF4-FFF2-40B4-BE49-F238E27FC236}">
                <a16:creationId xmlns:a16="http://schemas.microsoft.com/office/drawing/2014/main" id="{63BCDAC3-830D-BD68-DA17-4214A5BC0BE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50658E6A-05A6-DEC6-9384-BF5DD26A01C8}"/>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35860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7A51A-705F-3457-6E82-0A82EBF83AD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377EF11-502D-5204-150C-04C8F66957ED}"/>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59</a:t>
            </a:fld>
            <a:endParaRPr lang="en-US" altLang="en-US" sz="1200"/>
          </a:p>
        </p:txBody>
      </p:sp>
      <p:sp>
        <p:nvSpPr>
          <p:cNvPr id="660482" name="Rectangle 2">
            <a:extLst>
              <a:ext uri="{FF2B5EF4-FFF2-40B4-BE49-F238E27FC236}">
                <a16:creationId xmlns:a16="http://schemas.microsoft.com/office/drawing/2014/main" id="{C3EC6C50-956F-2B77-9B5B-E6708C04CFC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9008401C-7EF5-2F29-CBFD-077807E29D3E}"/>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27209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644F0320-3702-9D5A-A672-2E20E0805C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BA9B2C7A-F7D6-EA4C-8EA8-65246DE8A0FB}" type="slidenum">
              <a:rPr lang="en-US" altLang="en-US" sz="1200" b="0">
                <a:solidFill>
                  <a:schemeClr val="tx1"/>
                </a:solidFill>
                <a:latin typeface="Times New Roman" panose="02020603050405020304" pitchFamily="18" charset="0"/>
              </a:rPr>
              <a:pPr>
                <a:spcBef>
                  <a:spcPct val="0"/>
                </a:spcBef>
              </a:pPr>
              <a:t>6</a:t>
            </a:fld>
            <a:endParaRPr lang="en-US" altLang="en-US" sz="1200" b="0">
              <a:solidFill>
                <a:schemeClr val="tx1"/>
              </a:solidFill>
              <a:latin typeface="Times New Roman" panose="02020603050405020304" pitchFamily="18" charset="0"/>
            </a:endParaRPr>
          </a:p>
        </p:txBody>
      </p:sp>
      <p:sp>
        <p:nvSpPr>
          <p:cNvPr id="9218" name="Rectangle 2">
            <a:extLst>
              <a:ext uri="{FF2B5EF4-FFF2-40B4-BE49-F238E27FC236}">
                <a16:creationId xmlns:a16="http://schemas.microsoft.com/office/drawing/2014/main" id="{C3C1C1BC-B2B3-96CA-693A-3995030C3225}"/>
              </a:ext>
            </a:extLst>
          </p:cNvPr>
          <p:cNvSpPr>
            <a:spLocks noGrp="1" noRot="1" noChangeAspect="1" noChangeArrowheads="1" noTextEdit="1"/>
          </p:cNvSpPr>
          <p:nvPr>
            <p:ph type="sldImg"/>
          </p:nvPr>
        </p:nvSpPr>
        <p:spPr>
          <a:xfrm>
            <a:off x="3363913" y="2366963"/>
            <a:ext cx="0" cy="0"/>
          </a:xfrm>
          <a:solidFill>
            <a:srgbClr val="FFFFFF"/>
          </a:solidFill>
          <a:ln/>
        </p:spPr>
      </p:sp>
      <p:sp>
        <p:nvSpPr>
          <p:cNvPr id="9219" name="Rectangle 3">
            <a:extLst>
              <a:ext uri="{FF2B5EF4-FFF2-40B4-BE49-F238E27FC236}">
                <a16:creationId xmlns:a16="http://schemas.microsoft.com/office/drawing/2014/main" id="{64DB978B-721D-2CBB-B840-899D4C5E9A36}"/>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FD20F-1E5A-7B81-0E6D-F6C4A8189CB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FE8F3D7-B420-000F-C557-CD8F217E104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60</a:t>
            </a:fld>
            <a:endParaRPr lang="en-US" altLang="en-US" sz="1200"/>
          </a:p>
        </p:txBody>
      </p:sp>
      <p:sp>
        <p:nvSpPr>
          <p:cNvPr id="660482" name="Rectangle 2">
            <a:extLst>
              <a:ext uri="{FF2B5EF4-FFF2-40B4-BE49-F238E27FC236}">
                <a16:creationId xmlns:a16="http://schemas.microsoft.com/office/drawing/2014/main" id="{927BF9BE-FD79-A404-82F6-14078ADCFEB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45A58596-00BA-71DB-204B-7944735E2DA8}"/>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290743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E4696-06E5-FF72-486F-052C9B80FC8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FAD939E-E765-93F1-2C00-52BC32340FC9}"/>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61</a:t>
            </a:fld>
            <a:endParaRPr lang="en-US" altLang="en-US" sz="1200"/>
          </a:p>
        </p:txBody>
      </p:sp>
      <p:sp>
        <p:nvSpPr>
          <p:cNvPr id="660482" name="Rectangle 2">
            <a:extLst>
              <a:ext uri="{FF2B5EF4-FFF2-40B4-BE49-F238E27FC236}">
                <a16:creationId xmlns:a16="http://schemas.microsoft.com/office/drawing/2014/main" id="{2D792DCB-DA4B-9602-CEF0-2F9A53BD02E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46470945-5768-A3BF-FE99-1A31AA2423C5}"/>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8897358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E4696-06E5-FF72-486F-052C9B80FC8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FAD939E-E765-93F1-2C00-52BC32340FC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62</a:t>
            </a:fld>
            <a:endParaRPr lang="en-US" altLang="en-US" sz="1200"/>
          </a:p>
        </p:txBody>
      </p:sp>
      <p:sp>
        <p:nvSpPr>
          <p:cNvPr id="660482" name="Rectangle 2">
            <a:extLst>
              <a:ext uri="{FF2B5EF4-FFF2-40B4-BE49-F238E27FC236}">
                <a16:creationId xmlns:a16="http://schemas.microsoft.com/office/drawing/2014/main" id="{2D792DCB-DA4B-9602-CEF0-2F9A53BD02E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46470945-5768-A3BF-FE99-1A31AA2423C5}"/>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617303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E4696-06E5-FF72-486F-052C9B80FC8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FAD939E-E765-93F1-2C00-52BC32340FC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63</a:t>
            </a:fld>
            <a:endParaRPr lang="en-US" altLang="en-US" sz="1200"/>
          </a:p>
        </p:txBody>
      </p:sp>
      <p:sp>
        <p:nvSpPr>
          <p:cNvPr id="660482" name="Rectangle 2">
            <a:extLst>
              <a:ext uri="{FF2B5EF4-FFF2-40B4-BE49-F238E27FC236}">
                <a16:creationId xmlns:a16="http://schemas.microsoft.com/office/drawing/2014/main" id="{2D792DCB-DA4B-9602-CEF0-2F9A53BD02E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46470945-5768-A3BF-FE99-1A31AA2423C5}"/>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375297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3503AB-F313-BE42-FC01-789F2FA291C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2D8795C-E43B-D24A-A2A8-2B34F48431FE}" type="slidenum">
              <a:rPr lang="en-US" altLang="en-US" sz="1200"/>
              <a:pPr eaLnBrk="1" hangingPunct="1"/>
              <a:t>64</a:t>
            </a:fld>
            <a:endParaRPr lang="en-US" altLang="en-US" sz="1200"/>
          </a:p>
        </p:txBody>
      </p:sp>
      <p:sp>
        <p:nvSpPr>
          <p:cNvPr id="661506" name="Rectangle 2">
            <a:extLst>
              <a:ext uri="{FF2B5EF4-FFF2-40B4-BE49-F238E27FC236}">
                <a16:creationId xmlns:a16="http://schemas.microsoft.com/office/drawing/2014/main" id="{671FFC23-3F9A-BA4F-1F93-BD66A9BC564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1507" name="Rectangle 3">
            <a:extLst>
              <a:ext uri="{FF2B5EF4-FFF2-40B4-BE49-F238E27FC236}">
                <a16:creationId xmlns:a16="http://schemas.microsoft.com/office/drawing/2014/main" id="{6E6E5432-724F-3306-06C7-C9B974CE32F9}"/>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1233C6-49B8-F0AA-C483-0143C473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DDC681D-FCAF-4847-AD7C-88D657B4E78F}" type="slidenum">
              <a:rPr lang="en-US" altLang="en-US" sz="1200"/>
              <a:pPr eaLnBrk="1" hangingPunct="1"/>
              <a:t>65</a:t>
            </a:fld>
            <a:endParaRPr lang="en-US" altLang="en-US" sz="1200"/>
          </a:p>
        </p:txBody>
      </p:sp>
      <p:sp>
        <p:nvSpPr>
          <p:cNvPr id="662530" name="Rectangle 2">
            <a:extLst>
              <a:ext uri="{FF2B5EF4-FFF2-40B4-BE49-F238E27FC236}">
                <a16:creationId xmlns:a16="http://schemas.microsoft.com/office/drawing/2014/main" id="{C43C9A7D-5C56-3280-52BF-886DCAA9539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2531" name="Rectangle 3">
            <a:extLst>
              <a:ext uri="{FF2B5EF4-FFF2-40B4-BE49-F238E27FC236}">
                <a16:creationId xmlns:a16="http://schemas.microsoft.com/office/drawing/2014/main" id="{879F9841-E448-AC57-3EB6-40E18ED28BA1}"/>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8C77E-54CB-5D4F-3724-7C674EFEAC8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9D28FFA-9657-A2A4-E392-F6CE1246FE4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DDC681D-FCAF-4847-AD7C-88D657B4E78F}" type="slidenum">
              <a:rPr lang="en-US" altLang="en-US" sz="1200"/>
              <a:pPr eaLnBrk="1" hangingPunct="1"/>
              <a:t>66</a:t>
            </a:fld>
            <a:endParaRPr lang="en-US" altLang="en-US" sz="1200"/>
          </a:p>
        </p:txBody>
      </p:sp>
      <p:sp>
        <p:nvSpPr>
          <p:cNvPr id="662530" name="Rectangle 2">
            <a:extLst>
              <a:ext uri="{FF2B5EF4-FFF2-40B4-BE49-F238E27FC236}">
                <a16:creationId xmlns:a16="http://schemas.microsoft.com/office/drawing/2014/main" id="{31CF7F05-41CC-5C68-CB1F-D5EEC56D4A5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2531" name="Rectangle 3">
            <a:extLst>
              <a:ext uri="{FF2B5EF4-FFF2-40B4-BE49-F238E27FC236}">
                <a16:creationId xmlns:a16="http://schemas.microsoft.com/office/drawing/2014/main" id="{B5847F45-428B-B153-A376-4E35F3EAA03F}"/>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6157286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3BC132C-F4CE-B8B4-59DB-65B98E2131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ADE63641-9B03-A246-A5EC-8FDEE424DF58}" type="slidenum">
              <a:rPr lang="en-US" altLang="en-US" sz="1200" b="0">
                <a:solidFill>
                  <a:schemeClr val="tx1"/>
                </a:solidFill>
                <a:latin typeface="Times New Roman" panose="02020603050405020304" pitchFamily="18" charset="0"/>
              </a:rPr>
              <a:pPr>
                <a:spcBef>
                  <a:spcPct val="0"/>
                </a:spcBef>
              </a:pPr>
              <a:t>67</a:t>
            </a:fld>
            <a:endParaRPr lang="en-US" altLang="en-US" sz="1200" b="0">
              <a:solidFill>
                <a:schemeClr val="tx1"/>
              </a:solidFill>
              <a:latin typeface="Times New Roman" panose="02020603050405020304" pitchFamily="18" charset="0"/>
            </a:endParaRPr>
          </a:p>
        </p:txBody>
      </p:sp>
      <p:sp>
        <p:nvSpPr>
          <p:cNvPr id="25602" name="Rectangle 2">
            <a:extLst>
              <a:ext uri="{FF2B5EF4-FFF2-40B4-BE49-F238E27FC236}">
                <a16:creationId xmlns:a16="http://schemas.microsoft.com/office/drawing/2014/main" id="{A1598C83-50D3-63F7-6EA2-CADAD2939633}"/>
              </a:ext>
            </a:extLst>
          </p:cNvPr>
          <p:cNvSpPr>
            <a:spLocks noGrp="1" noRot="1" noChangeAspect="1" noChangeArrowheads="1" noTextEdit="1"/>
          </p:cNvSpPr>
          <p:nvPr>
            <p:ph type="sldImg"/>
          </p:nvPr>
        </p:nvSpPr>
        <p:spPr>
          <a:xfrm>
            <a:off x="3363913" y="2366963"/>
            <a:ext cx="0" cy="0"/>
          </a:xfrm>
          <a:solidFill>
            <a:srgbClr val="FFFFFF"/>
          </a:solidFill>
          <a:ln/>
        </p:spPr>
      </p:sp>
      <p:sp>
        <p:nvSpPr>
          <p:cNvPr id="25603" name="Rectangle 3">
            <a:extLst>
              <a:ext uri="{FF2B5EF4-FFF2-40B4-BE49-F238E27FC236}">
                <a16:creationId xmlns:a16="http://schemas.microsoft.com/office/drawing/2014/main" id="{C8DA3DE2-6BD0-0C6D-923B-1DE7D5AE1B28}"/>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3BC132C-F4CE-B8B4-59DB-65B98E2131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ADE63641-9B03-A246-A5EC-8FDEE424DF58}" type="slidenum">
              <a:rPr lang="en-US" altLang="en-US" sz="1200" b="0">
                <a:solidFill>
                  <a:schemeClr val="tx1"/>
                </a:solidFill>
                <a:latin typeface="Times New Roman" panose="02020603050405020304" pitchFamily="18" charset="0"/>
              </a:rPr>
              <a:pPr>
                <a:spcBef>
                  <a:spcPct val="0"/>
                </a:spcBef>
              </a:pPr>
              <a:t>68</a:t>
            </a:fld>
            <a:endParaRPr lang="en-US" altLang="en-US" sz="1200" b="0">
              <a:solidFill>
                <a:schemeClr val="tx1"/>
              </a:solidFill>
              <a:latin typeface="Times New Roman" panose="02020603050405020304" pitchFamily="18" charset="0"/>
            </a:endParaRPr>
          </a:p>
        </p:txBody>
      </p:sp>
      <p:sp>
        <p:nvSpPr>
          <p:cNvPr id="25602" name="Rectangle 2">
            <a:extLst>
              <a:ext uri="{FF2B5EF4-FFF2-40B4-BE49-F238E27FC236}">
                <a16:creationId xmlns:a16="http://schemas.microsoft.com/office/drawing/2014/main" id="{A1598C83-50D3-63F7-6EA2-CADAD2939633}"/>
              </a:ext>
            </a:extLst>
          </p:cNvPr>
          <p:cNvSpPr>
            <a:spLocks noGrp="1" noRot="1" noChangeAspect="1" noChangeArrowheads="1" noTextEdit="1"/>
          </p:cNvSpPr>
          <p:nvPr>
            <p:ph type="sldImg"/>
          </p:nvPr>
        </p:nvSpPr>
        <p:spPr>
          <a:xfrm>
            <a:off x="3363913" y="2366963"/>
            <a:ext cx="0" cy="0"/>
          </a:xfrm>
          <a:solidFill>
            <a:srgbClr val="FFFFFF"/>
          </a:solidFill>
          <a:ln/>
        </p:spPr>
      </p:sp>
      <p:sp>
        <p:nvSpPr>
          <p:cNvPr id="25603" name="Rectangle 3">
            <a:extLst>
              <a:ext uri="{FF2B5EF4-FFF2-40B4-BE49-F238E27FC236}">
                <a16:creationId xmlns:a16="http://schemas.microsoft.com/office/drawing/2014/main" id="{C8DA3DE2-6BD0-0C6D-923B-1DE7D5AE1B28}"/>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extLst>
      <p:ext uri="{BB962C8B-B14F-4D97-AF65-F5344CB8AC3E}">
        <p14:creationId xmlns:p14="http://schemas.microsoft.com/office/powerpoint/2010/main" val="18086798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62E6DB9A-CCC0-715D-9B50-6959C00368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A343948F-B5D1-DD43-A28C-F33EF659A41D}" type="slidenum">
              <a:rPr lang="en-US" altLang="en-US" sz="1200" b="0">
                <a:solidFill>
                  <a:schemeClr val="tx1"/>
                </a:solidFill>
                <a:latin typeface="Times New Roman" panose="02020603050405020304" pitchFamily="18" charset="0"/>
              </a:rPr>
              <a:pPr>
                <a:spcBef>
                  <a:spcPct val="0"/>
                </a:spcBef>
              </a:pPr>
              <a:t>69</a:t>
            </a:fld>
            <a:endParaRPr lang="en-US" altLang="en-US" sz="1200" b="0">
              <a:solidFill>
                <a:schemeClr val="tx1"/>
              </a:solidFill>
              <a:latin typeface="Times New Roman" panose="02020603050405020304" pitchFamily="18" charset="0"/>
            </a:endParaRPr>
          </a:p>
        </p:txBody>
      </p:sp>
      <p:sp>
        <p:nvSpPr>
          <p:cNvPr id="29698" name="Rectangle 2">
            <a:extLst>
              <a:ext uri="{FF2B5EF4-FFF2-40B4-BE49-F238E27FC236}">
                <a16:creationId xmlns:a16="http://schemas.microsoft.com/office/drawing/2014/main" id="{7FF4EE68-CFEC-CAED-8384-D161B707A74A}"/>
              </a:ext>
            </a:extLst>
          </p:cNvPr>
          <p:cNvSpPr>
            <a:spLocks noGrp="1" noRot="1" noChangeAspect="1" noChangeArrowheads="1" noTextEdit="1"/>
          </p:cNvSpPr>
          <p:nvPr>
            <p:ph type="sldImg"/>
          </p:nvPr>
        </p:nvSpPr>
        <p:spPr>
          <a:xfrm>
            <a:off x="3363913" y="2366963"/>
            <a:ext cx="0" cy="0"/>
          </a:xfrm>
          <a:solidFill>
            <a:srgbClr val="FFFFFF"/>
          </a:solidFill>
          <a:ln/>
        </p:spPr>
      </p:sp>
      <p:sp>
        <p:nvSpPr>
          <p:cNvPr id="29699" name="Rectangle 3">
            <a:extLst>
              <a:ext uri="{FF2B5EF4-FFF2-40B4-BE49-F238E27FC236}">
                <a16:creationId xmlns:a16="http://schemas.microsoft.com/office/drawing/2014/main" id="{6BB5638C-C989-862B-C152-64008AA11179}"/>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If there is a table with columns A,B,C,D with Primary Key (A,B) &amp; D is dependant on A (alone) then to be 2NF, you should reduce (split) tables as:</a:t>
            </a:r>
            <a:endParaRPr lang="en-US" altLang="en-US">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lgn="just" eaLnBrk="1" hangingPunct="1">
              <a:buFontTx/>
              <a:buChar char="•"/>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Table with columns A,D with  Primary Key (A)</a:t>
            </a:r>
          </a:p>
          <a:p>
            <a:pPr lvl="1" eaLnBrk="1" hangingPunct="1">
              <a:buFontTx/>
              <a:buChar char="•"/>
            </a:pPr>
            <a:r>
              <a:rPr lang="en-US" altLang="en-US">
                <a:cs typeface="Times New Roman" panose="02020603050405020304" pitchFamily="18" charset="0"/>
              </a:rPr>
              <a:t>Table with columns A,B,C with  Primary Key (A,B)</a:t>
            </a:r>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2B578339-FCF5-0FE9-187C-DCBE4F461F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2ADD09A0-7BA9-9345-B3F6-DAF3AF4565F2}" type="slidenum">
              <a:rPr lang="en-US" altLang="en-US" sz="1200" b="0">
                <a:solidFill>
                  <a:schemeClr val="tx1"/>
                </a:solidFill>
                <a:latin typeface="Times New Roman" panose="02020603050405020304" pitchFamily="18" charset="0"/>
              </a:rPr>
              <a:pPr>
                <a:spcBef>
                  <a:spcPct val="0"/>
                </a:spcBef>
              </a:pPr>
              <a:t>7</a:t>
            </a:fld>
            <a:endParaRPr lang="en-US" altLang="en-US" sz="1200" b="0">
              <a:solidFill>
                <a:schemeClr val="tx1"/>
              </a:solidFill>
              <a:latin typeface="Times New Roman" panose="02020603050405020304" pitchFamily="18" charset="0"/>
            </a:endParaRPr>
          </a:p>
        </p:txBody>
      </p:sp>
      <p:sp>
        <p:nvSpPr>
          <p:cNvPr id="11266" name="Rectangle 2">
            <a:extLst>
              <a:ext uri="{FF2B5EF4-FFF2-40B4-BE49-F238E27FC236}">
                <a16:creationId xmlns:a16="http://schemas.microsoft.com/office/drawing/2014/main" id="{7A978DD6-8079-1655-7025-43F4B53EEB68}"/>
              </a:ext>
            </a:extLst>
          </p:cNvPr>
          <p:cNvSpPr>
            <a:spLocks noGrp="1" noRot="1" noChangeAspect="1" noChangeArrowheads="1" noTextEdit="1"/>
          </p:cNvSpPr>
          <p:nvPr>
            <p:ph type="sldImg"/>
          </p:nvPr>
        </p:nvSpPr>
        <p:spPr>
          <a:xfrm>
            <a:off x="3363913" y="2366963"/>
            <a:ext cx="0" cy="0"/>
          </a:xfrm>
          <a:solidFill>
            <a:srgbClr val="FFFFFF"/>
          </a:solidFill>
          <a:ln/>
        </p:spPr>
      </p:sp>
      <p:sp>
        <p:nvSpPr>
          <p:cNvPr id="11267" name="Rectangle 3">
            <a:extLst>
              <a:ext uri="{FF2B5EF4-FFF2-40B4-BE49-F238E27FC236}">
                <a16:creationId xmlns:a16="http://schemas.microsoft.com/office/drawing/2014/main" id="{3167B6BF-4FE1-28BA-239A-CCB62DF0CAA3}"/>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9888BFA6-23E5-9297-2026-BC1A9E7ABC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E2A5B91C-8B29-AB41-AE33-A7A14DE23BB0}" type="slidenum">
              <a:rPr lang="en-US" altLang="en-US" sz="1200" b="0">
                <a:solidFill>
                  <a:schemeClr val="tx1"/>
                </a:solidFill>
                <a:latin typeface="Times New Roman" panose="02020603050405020304" pitchFamily="18" charset="0"/>
              </a:rPr>
              <a:pPr>
                <a:spcBef>
                  <a:spcPct val="0"/>
                </a:spcBef>
              </a:pPr>
              <a:t>70</a:t>
            </a:fld>
            <a:endParaRPr lang="en-US" altLang="en-US" sz="1200" b="0">
              <a:solidFill>
                <a:schemeClr val="tx1"/>
              </a:solidFill>
              <a:latin typeface="Times New Roman" panose="02020603050405020304" pitchFamily="18" charset="0"/>
            </a:endParaRPr>
          </a:p>
        </p:txBody>
      </p:sp>
      <p:sp>
        <p:nvSpPr>
          <p:cNvPr id="27650" name="Rectangle 2">
            <a:extLst>
              <a:ext uri="{FF2B5EF4-FFF2-40B4-BE49-F238E27FC236}">
                <a16:creationId xmlns:a16="http://schemas.microsoft.com/office/drawing/2014/main" id="{7DA3425F-97D1-FBF9-D12F-20F8B2FED165}"/>
              </a:ext>
            </a:extLst>
          </p:cNvPr>
          <p:cNvSpPr>
            <a:spLocks noGrp="1" noRot="1" noChangeAspect="1" noChangeArrowheads="1" noTextEdit="1"/>
          </p:cNvSpPr>
          <p:nvPr>
            <p:ph type="sldImg"/>
          </p:nvPr>
        </p:nvSpPr>
        <p:spPr>
          <a:xfrm>
            <a:off x="3363913" y="2366963"/>
            <a:ext cx="0" cy="0"/>
          </a:xfrm>
          <a:solidFill>
            <a:srgbClr val="FFFFFF"/>
          </a:solidFill>
          <a:ln/>
        </p:spPr>
      </p:sp>
      <p:sp>
        <p:nvSpPr>
          <p:cNvPr id="27651" name="Rectangle 3">
            <a:extLst>
              <a:ext uri="{FF2B5EF4-FFF2-40B4-BE49-F238E27FC236}">
                <a16:creationId xmlns:a16="http://schemas.microsoft.com/office/drawing/2014/main" id="{5C4922DC-9021-8493-9F40-C0D937555F96}"/>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marL="228600" indent="-228600"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Let us consider the problems with the movie studio database:</a:t>
            </a:r>
          </a:p>
          <a:p>
            <a:pPr marL="228600" indent="-228600" algn="just" eaLnBrk="1" hangingPunct="1">
              <a:buFontTx/>
              <a:buAutoNum type="arabicPeriod"/>
            </a:pPr>
            <a:r>
              <a:rPr lang="en-US" altLang="en-US"/>
              <a:t>Redundancy – City Population is repeated many times</a:t>
            </a:r>
          </a:p>
          <a:p>
            <a:pPr marL="228600" indent="-228600" algn="just" eaLnBrk="1" hangingPunct="1">
              <a:buFontTx/>
              <a:buAutoNum type="arabicPeriod"/>
            </a:pPr>
            <a:r>
              <a:rPr lang="en-US" altLang="en-US"/>
              <a:t>Insertion anomaly – Whenever we add a new record we have to add unnecessary information. We can not add record until we know information about the city population</a:t>
            </a:r>
          </a:p>
          <a:p>
            <a:pPr marL="228600" indent="-228600" algn="just" eaLnBrk="1" hangingPunct="1">
              <a:buFontTx/>
              <a:buAutoNum type="arabicPeriod"/>
            </a:pPr>
            <a:r>
              <a:rPr lang="en-US" altLang="en-US"/>
              <a:t>Deletion anomaly – Whenever we delete a record, useful information is deleted.</a:t>
            </a:r>
          </a:p>
          <a:p>
            <a:pPr marL="228600" indent="-228600" algn="just" eaLnBrk="1" hangingPunct="1"/>
            <a:r>
              <a:rPr lang="en-US" altLang="en-US">
                <a:cs typeface="Times New Roman" panose="02020603050405020304" pitchFamily="18" charset="0"/>
              </a:rPr>
              <a:t>Update anomaly – The City Population needs to be updated in more than one location if it changes.</a:t>
            </a:r>
            <a:r>
              <a:rPr lang="en-US" altLang="en-US"/>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261113EC-2E07-B080-B8B4-B686B7D4F0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D5C281D3-37F2-D54F-BD79-242232D85ABC}" type="slidenum">
              <a:rPr lang="en-US" altLang="en-US" sz="1200" b="0">
                <a:solidFill>
                  <a:schemeClr val="tx1"/>
                </a:solidFill>
                <a:latin typeface="Times New Roman" panose="02020603050405020304" pitchFamily="18" charset="0"/>
              </a:rPr>
              <a:pPr>
                <a:spcBef>
                  <a:spcPct val="0"/>
                </a:spcBef>
              </a:pPr>
              <a:t>71</a:t>
            </a:fld>
            <a:endParaRPr lang="en-US" altLang="en-US" sz="1200" b="0">
              <a:solidFill>
                <a:schemeClr val="tx1"/>
              </a:solidFill>
              <a:latin typeface="Times New Roman" panose="02020603050405020304" pitchFamily="18" charset="0"/>
            </a:endParaRPr>
          </a:p>
        </p:txBody>
      </p:sp>
      <p:sp>
        <p:nvSpPr>
          <p:cNvPr id="31746" name="Rectangle 2">
            <a:extLst>
              <a:ext uri="{FF2B5EF4-FFF2-40B4-BE49-F238E27FC236}">
                <a16:creationId xmlns:a16="http://schemas.microsoft.com/office/drawing/2014/main" id="{AA2D3337-E3E7-5780-EB19-7CD10F682907}"/>
              </a:ext>
            </a:extLst>
          </p:cNvPr>
          <p:cNvSpPr>
            <a:spLocks noGrp="1" noRot="1" noChangeAspect="1" noChangeArrowheads="1" noTextEdit="1"/>
          </p:cNvSpPr>
          <p:nvPr>
            <p:ph type="sldImg"/>
          </p:nvPr>
        </p:nvSpPr>
        <p:spPr>
          <a:xfrm>
            <a:off x="3363913" y="2366963"/>
            <a:ext cx="0" cy="0"/>
          </a:xfrm>
          <a:solidFill>
            <a:srgbClr val="FFFFFF"/>
          </a:solidFill>
          <a:ln/>
        </p:spPr>
      </p:sp>
      <p:sp>
        <p:nvSpPr>
          <p:cNvPr id="31747" name="Rectangle 3">
            <a:extLst>
              <a:ext uri="{FF2B5EF4-FFF2-40B4-BE49-F238E27FC236}">
                <a16:creationId xmlns:a16="http://schemas.microsoft.com/office/drawing/2014/main" id="{7C888003-F667-8126-4150-8BD5609CB8B4}"/>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9888BFA6-23E5-9297-2026-BC1A9E7ABC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E2A5B91C-8B29-AB41-AE33-A7A14DE23BB0}" type="slidenum">
              <a:rPr lang="en-US" altLang="en-US" sz="1200" b="0">
                <a:solidFill>
                  <a:schemeClr val="tx1"/>
                </a:solidFill>
                <a:latin typeface="Times New Roman" panose="02020603050405020304" pitchFamily="18" charset="0"/>
              </a:rPr>
              <a:pPr>
                <a:spcBef>
                  <a:spcPct val="0"/>
                </a:spcBef>
              </a:pPr>
              <a:t>72</a:t>
            </a:fld>
            <a:endParaRPr lang="en-US" altLang="en-US" sz="1200" b="0">
              <a:solidFill>
                <a:schemeClr val="tx1"/>
              </a:solidFill>
              <a:latin typeface="Times New Roman" panose="02020603050405020304" pitchFamily="18" charset="0"/>
            </a:endParaRPr>
          </a:p>
        </p:txBody>
      </p:sp>
      <p:sp>
        <p:nvSpPr>
          <p:cNvPr id="27650" name="Rectangle 2">
            <a:extLst>
              <a:ext uri="{FF2B5EF4-FFF2-40B4-BE49-F238E27FC236}">
                <a16:creationId xmlns:a16="http://schemas.microsoft.com/office/drawing/2014/main" id="{7DA3425F-97D1-FBF9-D12F-20F8B2FED165}"/>
              </a:ext>
            </a:extLst>
          </p:cNvPr>
          <p:cNvSpPr>
            <a:spLocks noGrp="1" noRot="1" noChangeAspect="1" noChangeArrowheads="1" noTextEdit="1"/>
          </p:cNvSpPr>
          <p:nvPr>
            <p:ph type="sldImg"/>
          </p:nvPr>
        </p:nvSpPr>
        <p:spPr>
          <a:xfrm>
            <a:off x="3363913" y="2366963"/>
            <a:ext cx="0" cy="0"/>
          </a:xfrm>
          <a:solidFill>
            <a:srgbClr val="FFFFFF"/>
          </a:solidFill>
          <a:ln/>
        </p:spPr>
      </p:sp>
      <p:sp>
        <p:nvSpPr>
          <p:cNvPr id="27651" name="Rectangle 3">
            <a:extLst>
              <a:ext uri="{FF2B5EF4-FFF2-40B4-BE49-F238E27FC236}">
                <a16:creationId xmlns:a16="http://schemas.microsoft.com/office/drawing/2014/main" id="{5C4922DC-9021-8493-9F40-C0D937555F96}"/>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marL="228600" indent="-228600"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Let us consider the problems with the movie studio database:</a:t>
            </a:r>
          </a:p>
          <a:p>
            <a:pPr marL="228600" indent="-228600" algn="just" eaLnBrk="1" hangingPunct="1">
              <a:buFontTx/>
              <a:buAutoNum type="arabicPeriod"/>
            </a:pPr>
            <a:r>
              <a:rPr lang="en-US" altLang="en-US"/>
              <a:t>Redundancy – City Population is repeated many times</a:t>
            </a:r>
          </a:p>
          <a:p>
            <a:pPr marL="228600" indent="-228600" algn="just" eaLnBrk="1" hangingPunct="1">
              <a:buFontTx/>
              <a:buAutoNum type="arabicPeriod"/>
            </a:pPr>
            <a:r>
              <a:rPr lang="en-US" altLang="en-US"/>
              <a:t>Insertion anomaly – Whenever we add a new record we have to add unnecessary information. We can not add record until we know information about the city population</a:t>
            </a:r>
          </a:p>
          <a:p>
            <a:pPr marL="228600" indent="-228600" algn="just" eaLnBrk="1" hangingPunct="1">
              <a:buFontTx/>
              <a:buAutoNum type="arabicPeriod"/>
            </a:pPr>
            <a:r>
              <a:rPr lang="en-US" altLang="en-US"/>
              <a:t>Deletion anomaly – Whenever we delete a record, useful information is deleted.</a:t>
            </a:r>
          </a:p>
          <a:p>
            <a:pPr marL="228600" indent="-228600" algn="just" eaLnBrk="1" hangingPunct="1"/>
            <a:r>
              <a:rPr lang="en-US" altLang="en-US">
                <a:cs typeface="Times New Roman" panose="02020603050405020304" pitchFamily="18" charset="0"/>
              </a:rPr>
              <a:t>Update anomaly – The City Population needs to be updated in more than one location if it changes.</a:t>
            </a:r>
            <a:r>
              <a:rPr lang="en-US" altLang="en-US"/>
              <a:t> </a:t>
            </a:r>
          </a:p>
        </p:txBody>
      </p:sp>
    </p:spTree>
    <p:extLst>
      <p:ext uri="{BB962C8B-B14F-4D97-AF65-F5344CB8AC3E}">
        <p14:creationId xmlns:p14="http://schemas.microsoft.com/office/powerpoint/2010/main" val="40788170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9888BFA6-23E5-9297-2026-BC1A9E7ABC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E2A5B91C-8B29-AB41-AE33-A7A14DE23BB0}" type="slidenum">
              <a:rPr lang="en-US" altLang="en-US" sz="1200" b="0">
                <a:solidFill>
                  <a:schemeClr val="tx1"/>
                </a:solidFill>
                <a:latin typeface="Times New Roman" panose="02020603050405020304" pitchFamily="18" charset="0"/>
              </a:rPr>
              <a:pPr>
                <a:spcBef>
                  <a:spcPct val="0"/>
                </a:spcBef>
              </a:pPr>
              <a:t>73</a:t>
            </a:fld>
            <a:endParaRPr lang="en-US" altLang="en-US" sz="1200" b="0">
              <a:solidFill>
                <a:schemeClr val="tx1"/>
              </a:solidFill>
              <a:latin typeface="Times New Roman" panose="02020603050405020304" pitchFamily="18" charset="0"/>
            </a:endParaRPr>
          </a:p>
        </p:txBody>
      </p:sp>
      <p:sp>
        <p:nvSpPr>
          <p:cNvPr id="27650" name="Rectangle 2">
            <a:extLst>
              <a:ext uri="{FF2B5EF4-FFF2-40B4-BE49-F238E27FC236}">
                <a16:creationId xmlns:a16="http://schemas.microsoft.com/office/drawing/2014/main" id="{7DA3425F-97D1-FBF9-D12F-20F8B2FED165}"/>
              </a:ext>
            </a:extLst>
          </p:cNvPr>
          <p:cNvSpPr>
            <a:spLocks noGrp="1" noRot="1" noChangeAspect="1" noChangeArrowheads="1" noTextEdit="1"/>
          </p:cNvSpPr>
          <p:nvPr>
            <p:ph type="sldImg"/>
          </p:nvPr>
        </p:nvSpPr>
        <p:spPr>
          <a:xfrm>
            <a:off x="3363913" y="2366963"/>
            <a:ext cx="0" cy="0"/>
          </a:xfrm>
          <a:solidFill>
            <a:srgbClr val="FFFFFF"/>
          </a:solidFill>
          <a:ln/>
        </p:spPr>
      </p:sp>
      <p:sp>
        <p:nvSpPr>
          <p:cNvPr id="27651" name="Rectangle 3">
            <a:extLst>
              <a:ext uri="{FF2B5EF4-FFF2-40B4-BE49-F238E27FC236}">
                <a16:creationId xmlns:a16="http://schemas.microsoft.com/office/drawing/2014/main" id="{5C4922DC-9021-8493-9F40-C0D937555F96}"/>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marL="228600" indent="-228600"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Let us consider the problems with the movie studio database:</a:t>
            </a:r>
          </a:p>
          <a:p>
            <a:pPr marL="228600" indent="-228600" algn="just" eaLnBrk="1" hangingPunct="1">
              <a:buFontTx/>
              <a:buAutoNum type="arabicPeriod"/>
            </a:pPr>
            <a:r>
              <a:rPr lang="en-US" altLang="en-US"/>
              <a:t>Redundancy – City Population is repeated many times</a:t>
            </a:r>
          </a:p>
          <a:p>
            <a:pPr marL="228600" indent="-228600" algn="just" eaLnBrk="1" hangingPunct="1">
              <a:buFontTx/>
              <a:buAutoNum type="arabicPeriod"/>
            </a:pPr>
            <a:r>
              <a:rPr lang="en-US" altLang="en-US"/>
              <a:t>Insertion anomaly – Whenever we add a new record we have to add unnecessary information. We can not add record until we know information about the city population</a:t>
            </a:r>
          </a:p>
          <a:p>
            <a:pPr marL="228600" indent="-228600" algn="just" eaLnBrk="1" hangingPunct="1">
              <a:buFontTx/>
              <a:buAutoNum type="arabicPeriod"/>
            </a:pPr>
            <a:r>
              <a:rPr lang="en-US" altLang="en-US"/>
              <a:t>Deletion anomaly – Whenever we delete a record, useful information is deleted.</a:t>
            </a:r>
          </a:p>
          <a:p>
            <a:pPr marL="228600" indent="-228600" algn="just" eaLnBrk="1" hangingPunct="1"/>
            <a:r>
              <a:rPr lang="en-US" altLang="en-US">
                <a:cs typeface="Times New Roman" panose="02020603050405020304" pitchFamily="18" charset="0"/>
              </a:rPr>
              <a:t>Update anomaly – The City Population needs to be updated in more than one location if it changes.</a:t>
            </a:r>
            <a:r>
              <a:rPr lang="en-US" altLang="en-US"/>
              <a:t> </a:t>
            </a:r>
          </a:p>
        </p:txBody>
      </p:sp>
    </p:spTree>
    <p:extLst>
      <p:ext uri="{BB962C8B-B14F-4D97-AF65-F5344CB8AC3E}">
        <p14:creationId xmlns:p14="http://schemas.microsoft.com/office/powerpoint/2010/main" val="4154082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5720E-9606-3021-0B9A-50DEE31E0AC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F3355A3-A52F-D6A5-5F56-17885A3FD709}"/>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DDC681D-FCAF-4847-AD7C-88D657B4E78F}" type="slidenum">
              <a:rPr lang="en-US" altLang="en-US" sz="1200"/>
              <a:pPr eaLnBrk="1" hangingPunct="1"/>
              <a:t>74</a:t>
            </a:fld>
            <a:endParaRPr lang="en-US" altLang="en-US" sz="1200"/>
          </a:p>
        </p:txBody>
      </p:sp>
      <p:sp>
        <p:nvSpPr>
          <p:cNvPr id="662530" name="Rectangle 2">
            <a:extLst>
              <a:ext uri="{FF2B5EF4-FFF2-40B4-BE49-F238E27FC236}">
                <a16:creationId xmlns:a16="http://schemas.microsoft.com/office/drawing/2014/main" id="{417BF4E3-5DCB-4F95-5C88-3DD4C08F2CF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2531" name="Rectangle 3">
            <a:extLst>
              <a:ext uri="{FF2B5EF4-FFF2-40B4-BE49-F238E27FC236}">
                <a16:creationId xmlns:a16="http://schemas.microsoft.com/office/drawing/2014/main" id="{F82632CE-E2F4-A8F4-4897-DDE94B906B9A}"/>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587389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157A80-B4E1-21BF-D752-B49E3B9791E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3C2AAC4-5429-2E4B-AEC9-82BC28D570BC}" type="slidenum">
              <a:rPr lang="en-US" altLang="en-US" sz="1200"/>
              <a:pPr eaLnBrk="1" hangingPunct="1"/>
              <a:t>75</a:t>
            </a:fld>
            <a:endParaRPr lang="en-US" altLang="en-US" sz="1200"/>
          </a:p>
        </p:txBody>
      </p:sp>
      <p:sp>
        <p:nvSpPr>
          <p:cNvPr id="659458" name="Rectangle 2">
            <a:extLst>
              <a:ext uri="{FF2B5EF4-FFF2-40B4-BE49-F238E27FC236}">
                <a16:creationId xmlns:a16="http://schemas.microsoft.com/office/drawing/2014/main" id="{51CE1009-0FA6-3C65-4451-0C9F1C4EF39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9459" name="Rectangle 3">
            <a:extLst>
              <a:ext uri="{FF2B5EF4-FFF2-40B4-BE49-F238E27FC236}">
                <a16:creationId xmlns:a16="http://schemas.microsoft.com/office/drawing/2014/main" id="{B544BA4F-2172-9E18-E5A3-A359821F3F1A}"/>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7DEF0E-C10A-9C2B-738A-8A8911FA979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D61EC6D-5DE2-F241-9689-1456BFC116EB}" type="slidenum">
              <a:rPr lang="en-US" altLang="en-US" sz="1200"/>
              <a:pPr eaLnBrk="1" hangingPunct="1"/>
              <a:t>76</a:t>
            </a:fld>
            <a:endParaRPr lang="en-US" altLang="en-US" sz="1200"/>
          </a:p>
        </p:txBody>
      </p:sp>
      <p:sp>
        <p:nvSpPr>
          <p:cNvPr id="663554" name="Rectangle 2">
            <a:extLst>
              <a:ext uri="{FF2B5EF4-FFF2-40B4-BE49-F238E27FC236}">
                <a16:creationId xmlns:a16="http://schemas.microsoft.com/office/drawing/2014/main" id="{3DA1E4D5-E2EC-8EE7-08DD-C9AE60D4B92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3555" name="Rectangle 3">
            <a:extLst>
              <a:ext uri="{FF2B5EF4-FFF2-40B4-BE49-F238E27FC236}">
                <a16:creationId xmlns:a16="http://schemas.microsoft.com/office/drawing/2014/main" id="{6C6F0CC0-5C2F-0507-FB43-0F67F1B7B0CA}"/>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8CD264-CE71-E36D-F22D-7D2657836FD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DB7BFA6-0603-A748-809A-7E17D7D0368E}" type="slidenum">
              <a:rPr lang="en-US" altLang="en-US" sz="1200"/>
              <a:pPr eaLnBrk="1" hangingPunct="1"/>
              <a:t>77</a:t>
            </a:fld>
            <a:endParaRPr lang="en-US" altLang="en-US" sz="1200"/>
          </a:p>
        </p:txBody>
      </p:sp>
      <p:sp>
        <p:nvSpPr>
          <p:cNvPr id="664578" name="Rectangle 2">
            <a:extLst>
              <a:ext uri="{FF2B5EF4-FFF2-40B4-BE49-F238E27FC236}">
                <a16:creationId xmlns:a16="http://schemas.microsoft.com/office/drawing/2014/main" id="{BDC2853F-1D68-7EB4-37B4-2153D47EE16B}"/>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4579" name="Rectangle 3">
            <a:extLst>
              <a:ext uri="{FF2B5EF4-FFF2-40B4-BE49-F238E27FC236}">
                <a16:creationId xmlns:a16="http://schemas.microsoft.com/office/drawing/2014/main" id="{D4281015-02BC-C3A6-E44C-8C71C55B677E}"/>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CF9C7D-6A7F-1E23-3D7D-682352F41351}"/>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63E32E5-7706-E342-9FEF-7184FF444E07}" type="slidenum">
              <a:rPr lang="en-US" altLang="en-US" sz="1200"/>
              <a:pPr eaLnBrk="1" hangingPunct="1"/>
              <a:t>78</a:t>
            </a:fld>
            <a:endParaRPr lang="en-US" altLang="en-US" sz="1200"/>
          </a:p>
        </p:txBody>
      </p:sp>
      <p:sp>
        <p:nvSpPr>
          <p:cNvPr id="665602" name="Rectangle 2">
            <a:extLst>
              <a:ext uri="{FF2B5EF4-FFF2-40B4-BE49-F238E27FC236}">
                <a16:creationId xmlns:a16="http://schemas.microsoft.com/office/drawing/2014/main" id="{298B8EED-9A33-D223-D1BA-38CAB392D71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5603" name="Rectangle 3">
            <a:extLst>
              <a:ext uri="{FF2B5EF4-FFF2-40B4-BE49-F238E27FC236}">
                <a16:creationId xmlns:a16="http://schemas.microsoft.com/office/drawing/2014/main" id="{81E504DC-38DD-D133-59E2-EC2E1C894B74}"/>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07D10-8BFD-0728-4668-F435EE2644A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83F2F00-5826-4901-AC8A-046B3930E82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63E32E5-7706-E342-9FEF-7184FF444E07}" type="slidenum">
              <a:rPr lang="en-US" altLang="en-US" sz="1200"/>
              <a:pPr eaLnBrk="1" hangingPunct="1"/>
              <a:t>79</a:t>
            </a:fld>
            <a:endParaRPr lang="en-US" altLang="en-US" sz="1200"/>
          </a:p>
        </p:txBody>
      </p:sp>
      <p:sp>
        <p:nvSpPr>
          <p:cNvPr id="665602" name="Rectangle 2">
            <a:extLst>
              <a:ext uri="{FF2B5EF4-FFF2-40B4-BE49-F238E27FC236}">
                <a16:creationId xmlns:a16="http://schemas.microsoft.com/office/drawing/2014/main" id="{28FE05D8-0ACC-EA82-F189-8AC9B80CEA8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5603" name="Rectangle 3">
            <a:extLst>
              <a:ext uri="{FF2B5EF4-FFF2-40B4-BE49-F238E27FC236}">
                <a16:creationId xmlns:a16="http://schemas.microsoft.com/office/drawing/2014/main" id="{92D2C9A3-F060-51DE-4E52-C279DC42138D}"/>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04251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E6944-80D1-3BD0-B21F-20F2C419F0B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2BD45773-6528-6555-0204-25EA2363480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8</a:t>
            </a:fld>
            <a:endParaRPr lang="en-US" altLang="en-US" sz="1200"/>
          </a:p>
        </p:txBody>
      </p:sp>
      <p:sp>
        <p:nvSpPr>
          <p:cNvPr id="638978" name="Rectangle 2">
            <a:extLst>
              <a:ext uri="{FF2B5EF4-FFF2-40B4-BE49-F238E27FC236}">
                <a16:creationId xmlns:a16="http://schemas.microsoft.com/office/drawing/2014/main" id="{6D90EF76-50D9-EB5C-A9C4-A7C1A66C8A3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38979" name="Rectangle 3">
            <a:extLst>
              <a:ext uri="{FF2B5EF4-FFF2-40B4-BE49-F238E27FC236}">
                <a16:creationId xmlns:a16="http://schemas.microsoft.com/office/drawing/2014/main" id="{A9A0EC4F-56AD-CA7C-6843-35159ECF399F}"/>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229462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0D7D7-661B-D273-F073-F25C805A769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82F20887-BE34-3F6D-06BC-48CDD60B94A1}"/>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63E32E5-7706-E342-9FEF-7184FF444E07}" type="slidenum">
              <a:rPr lang="en-US" altLang="en-US" sz="1200"/>
              <a:pPr eaLnBrk="1" hangingPunct="1"/>
              <a:t>80</a:t>
            </a:fld>
            <a:endParaRPr lang="en-US" altLang="en-US" sz="1200"/>
          </a:p>
        </p:txBody>
      </p:sp>
      <p:sp>
        <p:nvSpPr>
          <p:cNvPr id="665602" name="Rectangle 2">
            <a:extLst>
              <a:ext uri="{FF2B5EF4-FFF2-40B4-BE49-F238E27FC236}">
                <a16:creationId xmlns:a16="http://schemas.microsoft.com/office/drawing/2014/main" id="{44055C96-4434-4303-7B50-3106067E88E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5603" name="Rectangle 3">
            <a:extLst>
              <a:ext uri="{FF2B5EF4-FFF2-40B4-BE49-F238E27FC236}">
                <a16:creationId xmlns:a16="http://schemas.microsoft.com/office/drawing/2014/main" id="{9794DDC4-39AA-D109-4DA2-9101EA50F543}"/>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3001742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0B1014-8317-5DF1-67F3-B20AB857931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81</a:t>
            </a:fld>
            <a:endParaRPr lang="en-US" altLang="en-US" sz="1200"/>
          </a:p>
        </p:txBody>
      </p:sp>
      <p:sp>
        <p:nvSpPr>
          <p:cNvPr id="666626" name="Rectangle 2">
            <a:extLst>
              <a:ext uri="{FF2B5EF4-FFF2-40B4-BE49-F238E27FC236}">
                <a16:creationId xmlns:a16="http://schemas.microsoft.com/office/drawing/2014/main" id="{CBE50DFA-1764-9DEF-B9B2-2EA1A2D6E926}"/>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6627" name="Rectangle 3">
            <a:extLst>
              <a:ext uri="{FF2B5EF4-FFF2-40B4-BE49-F238E27FC236}">
                <a16:creationId xmlns:a16="http://schemas.microsoft.com/office/drawing/2014/main" id="{3348AE91-60EE-585C-3EF6-DED6EE0BBCAB}"/>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817EB-FDCA-D6AC-84D6-E0AA68CF7F1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B09EBCC3-3A9F-C51B-92B0-4DC6F9571BB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82</a:t>
            </a:fld>
            <a:endParaRPr lang="en-US" altLang="en-US" sz="1200"/>
          </a:p>
        </p:txBody>
      </p:sp>
      <p:sp>
        <p:nvSpPr>
          <p:cNvPr id="666626" name="Rectangle 2">
            <a:extLst>
              <a:ext uri="{FF2B5EF4-FFF2-40B4-BE49-F238E27FC236}">
                <a16:creationId xmlns:a16="http://schemas.microsoft.com/office/drawing/2014/main" id="{837D7049-851B-F252-3863-2BAA17EA48D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6627" name="Rectangle 3">
            <a:extLst>
              <a:ext uri="{FF2B5EF4-FFF2-40B4-BE49-F238E27FC236}">
                <a16:creationId xmlns:a16="http://schemas.microsoft.com/office/drawing/2014/main" id="{C9631D43-3137-9F12-A56B-B53913BB3DFA}"/>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7940841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D70EC-FF80-B502-5B48-A74AF8C2A2F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935F375-4F5C-AC5F-1787-A2D3B375F80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83</a:t>
            </a:fld>
            <a:endParaRPr lang="en-US" altLang="en-US" sz="1200"/>
          </a:p>
        </p:txBody>
      </p:sp>
      <p:sp>
        <p:nvSpPr>
          <p:cNvPr id="666626" name="Rectangle 2">
            <a:extLst>
              <a:ext uri="{FF2B5EF4-FFF2-40B4-BE49-F238E27FC236}">
                <a16:creationId xmlns:a16="http://schemas.microsoft.com/office/drawing/2014/main" id="{C4F65930-6A8A-CBD8-99F4-5D04B55040A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6627" name="Rectangle 3">
            <a:extLst>
              <a:ext uri="{FF2B5EF4-FFF2-40B4-BE49-F238E27FC236}">
                <a16:creationId xmlns:a16="http://schemas.microsoft.com/office/drawing/2014/main" id="{5E639586-E715-BEF0-C1DF-178752C324B8}"/>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7712723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84</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3055544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85</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3571213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86</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494660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87</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3112659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88</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1819119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89</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64673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506A0-740C-92FE-DD59-A27A34E3A31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FBC315AC-4C36-85B5-D9DC-C1B68BEE62E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9</a:t>
            </a:fld>
            <a:endParaRPr lang="en-US" altLang="en-US" sz="1200"/>
          </a:p>
        </p:txBody>
      </p:sp>
      <p:sp>
        <p:nvSpPr>
          <p:cNvPr id="638978" name="Rectangle 2">
            <a:extLst>
              <a:ext uri="{FF2B5EF4-FFF2-40B4-BE49-F238E27FC236}">
                <a16:creationId xmlns:a16="http://schemas.microsoft.com/office/drawing/2014/main" id="{7A1BA7CF-65D0-9789-2C52-8611C94D754E}"/>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38979" name="Rectangle 3">
            <a:extLst>
              <a:ext uri="{FF2B5EF4-FFF2-40B4-BE49-F238E27FC236}">
                <a16:creationId xmlns:a16="http://schemas.microsoft.com/office/drawing/2014/main" id="{0AEB98C9-8113-E3F2-9337-D51FADD87C4F}"/>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3472046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90</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91</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9718259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92</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8274337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93</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51481742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94</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8706680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95</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9420853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96</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2387715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97</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1539811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98</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47293282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99</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3517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34200-0F21-8A92-503F-E15B10D495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8EF35AD7-81D9-BFCD-77CE-432F46DAA59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10</a:t>
            </a:fld>
            <a:endParaRPr lang="en-US" altLang="en-US" sz="1200"/>
          </a:p>
        </p:txBody>
      </p:sp>
      <p:sp>
        <p:nvSpPr>
          <p:cNvPr id="638978" name="Rectangle 2">
            <a:extLst>
              <a:ext uri="{FF2B5EF4-FFF2-40B4-BE49-F238E27FC236}">
                <a16:creationId xmlns:a16="http://schemas.microsoft.com/office/drawing/2014/main" id="{80563EE2-286E-5771-D545-775D70B1D11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38979" name="Rectangle 3">
            <a:extLst>
              <a:ext uri="{FF2B5EF4-FFF2-40B4-BE49-F238E27FC236}">
                <a16:creationId xmlns:a16="http://schemas.microsoft.com/office/drawing/2014/main" id="{FDEC1E6E-B287-7DD5-ACA0-67A81ED3F3FC}"/>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0188703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100</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4392356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5442FD-9E26-02AD-93C7-8F2FF35784F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245C63D-BC0E-E743-9D90-DB971001802E}" type="slidenum">
              <a:rPr lang="en-US" altLang="en-US" sz="1200"/>
              <a:pPr eaLnBrk="1" hangingPunct="1"/>
              <a:t>101</a:t>
            </a:fld>
            <a:endParaRPr lang="en-US" altLang="en-US" sz="1200"/>
          </a:p>
        </p:txBody>
      </p:sp>
      <p:sp>
        <p:nvSpPr>
          <p:cNvPr id="670722" name="Rectangle 2">
            <a:extLst>
              <a:ext uri="{FF2B5EF4-FFF2-40B4-BE49-F238E27FC236}">
                <a16:creationId xmlns:a16="http://schemas.microsoft.com/office/drawing/2014/main" id="{8B55D1D1-6BE7-30CD-D3F9-9549E0A01EC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70723" name="Rectangle 3">
            <a:extLst>
              <a:ext uri="{FF2B5EF4-FFF2-40B4-BE49-F238E27FC236}">
                <a16:creationId xmlns:a16="http://schemas.microsoft.com/office/drawing/2014/main" id="{BD4AEC60-2E8D-3801-F600-588743537C3B}"/>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BD88FF-918A-53C7-2389-0A2FFA473D9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45C74E2-289E-9D41-AA7C-C4AC628A3781}" type="slidenum">
              <a:rPr lang="en-US" altLang="en-US" sz="1200"/>
              <a:pPr eaLnBrk="1" hangingPunct="1"/>
              <a:t>102</a:t>
            </a:fld>
            <a:endParaRPr lang="en-US" altLang="en-US" sz="1200"/>
          </a:p>
        </p:txBody>
      </p:sp>
      <p:sp>
        <p:nvSpPr>
          <p:cNvPr id="671746" name="Rectangle 2">
            <a:extLst>
              <a:ext uri="{FF2B5EF4-FFF2-40B4-BE49-F238E27FC236}">
                <a16:creationId xmlns:a16="http://schemas.microsoft.com/office/drawing/2014/main" id="{98AB54C6-8A45-05E4-6E2D-EFE167B1E7B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71747" name="Rectangle 3">
            <a:extLst>
              <a:ext uri="{FF2B5EF4-FFF2-40B4-BE49-F238E27FC236}">
                <a16:creationId xmlns:a16="http://schemas.microsoft.com/office/drawing/2014/main" id="{4A9F44D8-43C8-5468-E6DC-3077B1B31CD3}"/>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5DD0EE-1D61-1B74-CC18-093D0C98A98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7EC5001-F5FC-F14F-9438-069DA0B2B9F5}" type="slidenum">
              <a:rPr lang="en-US" altLang="en-US" sz="1200"/>
              <a:pPr eaLnBrk="1" hangingPunct="1"/>
              <a:t>103</a:t>
            </a:fld>
            <a:endParaRPr lang="en-US" altLang="en-US" sz="1200"/>
          </a:p>
        </p:txBody>
      </p:sp>
      <p:sp>
        <p:nvSpPr>
          <p:cNvPr id="672770" name="Rectangle 2">
            <a:extLst>
              <a:ext uri="{FF2B5EF4-FFF2-40B4-BE49-F238E27FC236}">
                <a16:creationId xmlns:a16="http://schemas.microsoft.com/office/drawing/2014/main" id="{ADF08519-86D7-7493-2938-E2A33D57EDF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72771" name="Rectangle 3">
            <a:extLst>
              <a:ext uri="{FF2B5EF4-FFF2-40B4-BE49-F238E27FC236}">
                <a16:creationId xmlns:a16="http://schemas.microsoft.com/office/drawing/2014/main" id="{79EBED8D-2A9E-7DCF-9145-1FF2366E06C4}"/>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1323ED-3C0A-0E35-D313-AE4AD1F219B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E8DC94E-717D-2E4E-9F4A-86B6118596AF}" type="slidenum">
              <a:rPr lang="en-US" altLang="en-US" sz="1200"/>
              <a:pPr eaLnBrk="1" hangingPunct="1"/>
              <a:t>104</a:t>
            </a:fld>
            <a:endParaRPr lang="en-US" altLang="en-US" sz="1200"/>
          </a:p>
        </p:txBody>
      </p:sp>
      <p:sp>
        <p:nvSpPr>
          <p:cNvPr id="673794" name="Rectangle 2">
            <a:extLst>
              <a:ext uri="{FF2B5EF4-FFF2-40B4-BE49-F238E27FC236}">
                <a16:creationId xmlns:a16="http://schemas.microsoft.com/office/drawing/2014/main" id="{C6B36F27-9373-FA15-91E4-A751E6846514}"/>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73795" name="Rectangle 3">
            <a:extLst>
              <a:ext uri="{FF2B5EF4-FFF2-40B4-BE49-F238E27FC236}">
                <a16:creationId xmlns:a16="http://schemas.microsoft.com/office/drawing/2014/main" id="{8E226659-AE0B-B564-73BE-574F910BD741}"/>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87B4C69-8A3D-5779-098B-65EDA7CFA20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F8B8745-D9E7-A349-9AA0-279E57FE7A30}" type="slidenum">
              <a:rPr lang="en-US" altLang="en-US" sz="1200"/>
              <a:pPr eaLnBrk="1" hangingPunct="1"/>
              <a:t>105</a:t>
            </a:fld>
            <a:endParaRPr lang="en-US" altLang="en-US" sz="1200"/>
          </a:p>
        </p:txBody>
      </p:sp>
      <p:sp>
        <p:nvSpPr>
          <p:cNvPr id="674818" name="Rectangle 2">
            <a:extLst>
              <a:ext uri="{FF2B5EF4-FFF2-40B4-BE49-F238E27FC236}">
                <a16:creationId xmlns:a16="http://schemas.microsoft.com/office/drawing/2014/main" id="{F207DC3D-D4BF-E063-4F8C-2CD85525E19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74819" name="Rectangle 3">
            <a:extLst>
              <a:ext uri="{FF2B5EF4-FFF2-40B4-BE49-F238E27FC236}">
                <a16:creationId xmlns:a16="http://schemas.microsoft.com/office/drawing/2014/main" id="{542D45A5-E9BB-852D-DE9F-F8620F6FA431}"/>
              </a:ext>
            </a:extLst>
          </p:cNvPr>
          <p:cNvSpPr>
            <a:spLocks noGrp="1" noChangeArrowheads="1"/>
          </p:cNvSpPr>
          <p:nvPr>
            <p:ph type="body" idx="1"/>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From wikipedia: denormalization is the process of attempting to optimise the read performance of a database by adding redundant data or by grouping data. In some cases, denormalization is a means of addressing performance or scalability in relational database software.</a:t>
            </a:r>
          </a:p>
          <a:p>
            <a:pPr eaLnBrk="1" hangingPunct="1"/>
            <a:r>
              <a:rPr lang="en-US" altLang="en-US">
                <a:latin typeface="Times New Roman" panose="02020603050405020304" pitchFamily="18" charset="0"/>
                <a:ea typeface="ＭＳ Ｐゴシック" panose="020B0600070205080204" pitchFamily="34" charset="-128"/>
              </a:rPr>
              <a:t>A normalized design will often store different but related pieces of information in separate logical tables (called relations). If these relations are stored physically as separate disk files, completing a database query that draws information from several relations (a join operation) can be slow. If many relations are joined, it may be prohibitively slow. There are two strategies for dealing with this. The preferred method is to keep the logical design normalized, but allow the database management system (DBMS) to store additional redundant information on disk to optimise query response. In this case it is the DBMS software's responsibility to ensure that any redundant copies are kept consistent. This method is often implemented in SQL as indexed views (Microsoft SQL Server) or materialised views (Oracle). A view represents information in a format convenient for querying, and the index ensures that queries against the view are optimised.</a:t>
            </a:r>
          </a:p>
          <a:p>
            <a:pPr eaLnBrk="1" hangingPunct="1"/>
            <a:r>
              <a:rPr lang="en-US" altLang="en-US">
                <a:latin typeface="Times New Roman" panose="02020603050405020304" pitchFamily="18" charset="0"/>
                <a:ea typeface="ＭＳ Ｐゴシック" panose="020B0600070205080204" pitchFamily="34" charset="-128"/>
              </a:rPr>
              <a:t>The more usual approach is to denormalize the logical data design. With care this can achieve a similar improvement in query response, but at a cost—it is now the database designer's responsibility to ensure that the denormalized database does not become inconsistent. This is done by creating rules in the database called constraints, that specify how the redundant copies of information must be kept synchronised. It is the increase in logical complexity of the database design and the added complexity of the additional constraints that make this approach hazardous. Moreover, constraints introduce a trade-off, speeding up reads (SELECT in SQL) while slowing down writes (INSERT, UPDATE, and DELETE). This means a denormalized database under heavy write load may actually offer worse performance than its functionally equivalent normalized counterpart.</a:t>
            </a:r>
          </a:p>
          <a:p>
            <a:pPr eaLnBrk="1" hangingPunct="1"/>
            <a:r>
              <a:rPr lang="en-US" altLang="en-US">
                <a:latin typeface="Times New Roman" panose="02020603050405020304" pitchFamily="18" charset="0"/>
                <a:ea typeface="ＭＳ Ｐゴシック" panose="020B0600070205080204" pitchFamily="34" charset="-128"/>
              </a:rPr>
              <a:t>A denormalized data model is not the same as a data model that has not been normalized, and denormalization should only take place after a satisfactory level of normalization has taken place and that any required constraints and/or rules have been created to deal with the inherent anomalies in the design. For example, all the relations are in third normal form and any relations with join and multi-valued dependencies are handled appropriately.</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92A520-7606-25D7-3C0B-99105F48EE2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329C990-C061-6943-B63C-5450D818DA3E}" type="slidenum">
              <a:rPr lang="en-US" altLang="en-US" sz="1200"/>
              <a:pPr eaLnBrk="1" hangingPunct="1"/>
              <a:t>106</a:t>
            </a:fld>
            <a:endParaRPr lang="en-US" altLang="en-US" sz="1200"/>
          </a:p>
        </p:txBody>
      </p:sp>
      <p:sp>
        <p:nvSpPr>
          <p:cNvPr id="675842" name="Rectangle 2">
            <a:extLst>
              <a:ext uri="{FF2B5EF4-FFF2-40B4-BE49-F238E27FC236}">
                <a16:creationId xmlns:a16="http://schemas.microsoft.com/office/drawing/2014/main" id="{EFF8C4C1-90AA-90F2-A311-74BEDF82ED9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75843" name="Rectangle 3">
            <a:extLst>
              <a:ext uri="{FF2B5EF4-FFF2-40B4-BE49-F238E27FC236}">
                <a16:creationId xmlns:a16="http://schemas.microsoft.com/office/drawing/2014/main" id="{C57BB7C7-87C6-232A-E69B-EB136ED9E1F6}"/>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4EBDBE-0506-15E2-9717-6E8AC5CA63B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FA41925-1639-0B49-B434-E7BBC7374DD7}" type="slidenum">
              <a:rPr lang="en-US" altLang="en-US" sz="1200"/>
              <a:pPr eaLnBrk="1" hangingPunct="1"/>
              <a:t>107</a:t>
            </a:fld>
            <a:endParaRPr lang="en-US" altLang="en-US" sz="1200"/>
          </a:p>
        </p:txBody>
      </p:sp>
      <p:sp>
        <p:nvSpPr>
          <p:cNvPr id="676866" name="Rectangle 2">
            <a:extLst>
              <a:ext uri="{FF2B5EF4-FFF2-40B4-BE49-F238E27FC236}">
                <a16:creationId xmlns:a16="http://schemas.microsoft.com/office/drawing/2014/main" id="{133E0899-96F6-CC60-34DA-C39D451D16D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76867" name="Rectangle 3">
            <a:extLst>
              <a:ext uri="{FF2B5EF4-FFF2-40B4-BE49-F238E27FC236}">
                <a16:creationId xmlns:a16="http://schemas.microsoft.com/office/drawing/2014/main" id="{40E529A4-DDE5-DF4E-4467-2C7E3C7343E0}"/>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9DD0B1-9042-8F3C-57EC-96FF08973C7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A87B29-9DA4-2C4E-AC21-72D2B5C4C2B8}" type="slidenum">
              <a:rPr lang="en-US" altLang="en-US" sz="1200"/>
              <a:pPr eaLnBrk="1" hangingPunct="1"/>
              <a:t>108</a:t>
            </a:fld>
            <a:endParaRPr lang="en-US" altLang="en-US" sz="1200"/>
          </a:p>
        </p:txBody>
      </p:sp>
      <p:sp>
        <p:nvSpPr>
          <p:cNvPr id="677890" name="Rectangle 2">
            <a:extLst>
              <a:ext uri="{FF2B5EF4-FFF2-40B4-BE49-F238E27FC236}">
                <a16:creationId xmlns:a16="http://schemas.microsoft.com/office/drawing/2014/main" id="{5AE4E455-FDF0-D087-A176-653B3453490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77891" name="Rectangle 3">
            <a:extLst>
              <a:ext uri="{FF2B5EF4-FFF2-40B4-BE49-F238E27FC236}">
                <a16:creationId xmlns:a16="http://schemas.microsoft.com/office/drawing/2014/main" id="{E5554C8E-A66C-3B41-35CD-491863748AEB}"/>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4237BF-DCC6-6CD0-744A-D933470E4C11}"/>
              </a:ext>
            </a:extLst>
          </p:cNvPr>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Rectangle 4">
            <a:extLst>
              <a:ext uri="{FF2B5EF4-FFF2-40B4-BE49-F238E27FC236}">
                <a16:creationId xmlns:a16="http://schemas.microsoft.com/office/drawing/2014/main" id="{11B63436-8872-D0D8-0ECE-F17C2F585231}"/>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Rectangle 5">
            <a:extLst>
              <a:ext uri="{FF2B5EF4-FFF2-40B4-BE49-F238E27FC236}">
                <a16:creationId xmlns:a16="http://schemas.microsoft.com/office/drawing/2014/main" id="{CB9D5316-5F85-F75B-7117-8BB785B9D81B}"/>
              </a:ext>
            </a:extLst>
          </p:cNvPr>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sz="1800"/>
          </a:p>
        </p:txBody>
      </p:sp>
      <p:sp>
        <p:nvSpPr>
          <p:cNvPr id="7" name="TextBox 11">
            <a:extLst>
              <a:ext uri="{FF2B5EF4-FFF2-40B4-BE49-F238E27FC236}">
                <a16:creationId xmlns:a16="http://schemas.microsoft.com/office/drawing/2014/main" id="{0C935899-97E9-179F-6781-B27C075F9287}"/>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8" name="Rectangle 7">
            <a:extLst>
              <a:ext uri="{FF2B5EF4-FFF2-40B4-BE49-F238E27FC236}">
                <a16:creationId xmlns:a16="http://schemas.microsoft.com/office/drawing/2014/main" id="{114EF488-3A3D-3AF8-EF8A-72DF669454DB}"/>
              </a:ext>
            </a:extLst>
          </p:cNvPr>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9" name="Rectangle 8">
            <a:extLst>
              <a:ext uri="{FF2B5EF4-FFF2-40B4-BE49-F238E27FC236}">
                <a16:creationId xmlns:a16="http://schemas.microsoft.com/office/drawing/2014/main" id="{05D9002F-D885-93F0-D9B6-82C97CA8E6E7}"/>
              </a:ext>
            </a:extLst>
          </p:cNvPr>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CA"/>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a:p>
        </p:txBody>
      </p:sp>
    </p:spTree>
    <p:extLst>
      <p:ext uri="{BB962C8B-B14F-4D97-AF65-F5344CB8AC3E}">
        <p14:creationId xmlns:p14="http://schemas.microsoft.com/office/powerpoint/2010/main" val="62347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3" name="Date Placeholder 3">
            <a:extLst>
              <a:ext uri="{FF2B5EF4-FFF2-40B4-BE49-F238E27FC236}">
                <a16:creationId xmlns:a16="http://schemas.microsoft.com/office/drawing/2014/main" id="{48E305CB-5983-04F6-7E08-8FBC6DB8CB4C}"/>
              </a:ext>
            </a:extLst>
          </p:cNvPr>
          <p:cNvSpPr>
            <a:spLocks noGrp="1"/>
          </p:cNvSpPr>
          <p:nvPr>
            <p:ph type="dt" sz="half" idx="19"/>
          </p:nvPr>
        </p:nvSpPr>
        <p:spPr/>
        <p:txBody>
          <a:bodyPr/>
          <a:lstStyle>
            <a:lvl1pPr>
              <a:defRPr/>
            </a:lvl1pPr>
          </a:lstStyle>
          <a:p>
            <a:r>
              <a:rPr lang="en-US" altLang="en-US"/>
              <a:t>  </a:t>
            </a:r>
          </a:p>
        </p:txBody>
      </p:sp>
      <p:sp>
        <p:nvSpPr>
          <p:cNvPr id="4" name="Footer Placeholder 4">
            <a:extLst>
              <a:ext uri="{FF2B5EF4-FFF2-40B4-BE49-F238E27FC236}">
                <a16:creationId xmlns:a16="http://schemas.microsoft.com/office/drawing/2014/main" id="{CE55F00E-58B7-37D2-DF78-8DEE2A977BA8}"/>
              </a:ext>
            </a:extLst>
          </p:cNvPr>
          <p:cNvSpPr>
            <a:spLocks noGrp="1"/>
          </p:cNvSpPr>
          <p:nvPr>
            <p:ph type="ftr" sz="quarter" idx="20"/>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A6A1C1A-54A0-0F0C-713D-89F4B5306AB4}"/>
              </a:ext>
            </a:extLst>
          </p:cNvPr>
          <p:cNvSpPr>
            <a:spLocks noGrp="1"/>
          </p:cNvSpPr>
          <p:nvPr>
            <p:ph type="sldNum" sz="quarter" idx="21"/>
          </p:nvPr>
        </p:nvSpPr>
        <p:spPr/>
        <p:txBody>
          <a:bodyPr/>
          <a:lstStyle>
            <a:lvl1pPr>
              <a:defRPr/>
            </a:lvl1pPr>
          </a:lstStyle>
          <a:p>
            <a:fld id="{1A665B44-57AA-6740-A6DF-FC073ADA4994}" type="slidenum">
              <a:rPr lang="en-US" altLang="en-US"/>
              <a:pPr/>
              <a:t>‹#›</a:t>
            </a:fld>
            <a:endParaRPr lang="en-US" altLang="en-US"/>
          </a:p>
        </p:txBody>
      </p:sp>
    </p:spTree>
    <p:extLst>
      <p:ext uri="{BB962C8B-B14F-4D97-AF65-F5344CB8AC3E}">
        <p14:creationId xmlns:p14="http://schemas.microsoft.com/office/powerpoint/2010/main" val="231433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Date Placeholder 3">
            <a:extLst>
              <a:ext uri="{FF2B5EF4-FFF2-40B4-BE49-F238E27FC236}">
                <a16:creationId xmlns:a16="http://schemas.microsoft.com/office/drawing/2014/main" id="{4543FAC3-0C61-EB77-46C7-720434E09565}"/>
              </a:ext>
            </a:extLst>
          </p:cNvPr>
          <p:cNvSpPr>
            <a:spLocks noGrp="1"/>
          </p:cNvSpPr>
          <p:nvPr>
            <p:ph type="dt" sz="half" idx="10"/>
          </p:nvPr>
        </p:nvSpPr>
        <p:spPr/>
        <p:txBody>
          <a:bodyPr/>
          <a:lstStyle>
            <a:lvl1pPr>
              <a:defRPr/>
            </a:lvl1pPr>
          </a:lstStyle>
          <a:p>
            <a:r>
              <a:rPr lang="en-US" altLang="en-US"/>
              <a:t>  </a:t>
            </a:r>
          </a:p>
        </p:txBody>
      </p:sp>
      <p:sp>
        <p:nvSpPr>
          <p:cNvPr id="4" name="Footer Placeholder 4">
            <a:extLst>
              <a:ext uri="{FF2B5EF4-FFF2-40B4-BE49-F238E27FC236}">
                <a16:creationId xmlns:a16="http://schemas.microsoft.com/office/drawing/2014/main" id="{D899F590-117C-C172-4024-363817CCA0F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C99A1D6-CC15-9F95-8CF0-617163851C4C}"/>
              </a:ext>
            </a:extLst>
          </p:cNvPr>
          <p:cNvSpPr>
            <a:spLocks noGrp="1"/>
          </p:cNvSpPr>
          <p:nvPr>
            <p:ph type="sldNum" sz="quarter" idx="12"/>
          </p:nvPr>
        </p:nvSpPr>
        <p:spPr/>
        <p:txBody>
          <a:bodyPr/>
          <a:lstStyle>
            <a:lvl1pPr>
              <a:defRPr/>
            </a:lvl1pPr>
          </a:lstStyle>
          <a:p>
            <a:fld id="{23A138B7-3FEE-3841-A433-AF4D50B6F8CB}" type="slidenum">
              <a:rPr lang="en-US" altLang="en-US"/>
              <a:pPr/>
              <a:t>‹#›</a:t>
            </a:fld>
            <a:endParaRPr lang="en-US" altLang="en-US"/>
          </a:p>
        </p:txBody>
      </p:sp>
    </p:spTree>
    <p:extLst>
      <p:ext uri="{BB962C8B-B14F-4D97-AF65-F5344CB8AC3E}">
        <p14:creationId xmlns:p14="http://schemas.microsoft.com/office/powerpoint/2010/main" val="2470962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119F9F-49DD-195A-997B-20F75ED7FACB}"/>
              </a:ext>
            </a:extLst>
          </p:cNvPr>
          <p:cNvSpPr>
            <a:spLocks noGrp="1"/>
          </p:cNvSpPr>
          <p:nvPr>
            <p:ph type="dt" sz="half" idx="10"/>
          </p:nvPr>
        </p:nvSpPr>
        <p:spPr/>
        <p:txBody>
          <a:bodyPr/>
          <a:lstStyle>
            <a:lvl1pPr>
              <a:defRPr/>
            </a:lvl1pPr>
          </a:lstStyle>
          <a:p>
            <a:r>
              <a:rPr lang="en-US" altLang="en-US"/>
              <a:t>  </a:t>
            </a:r>
          </a:p>
        </p:txBody>
      </p:sp>
      <p:sp>
        <p:nvSpPr>
          <p:cNvPr id="3" name="Footer Placeholder 4">
            <a:extLst>
              <a:ext uri="{FF2B5EF4-FFF2-40B4-BE49-F238E27FC236}">
                <a16:creationId xmlns:a16="http://schemas.microsoft.com/office/drawing/2014/main" id="{0D8C513A-8B6B-B1C0-55D8-3732043A0CD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CD2388F-FC9C-941D-02B9-30FD15184C0E}"/>
              </a:ext>
            </a:extLst>
          </p:cNvPr>
          <p:cNvSpPr>
            <a:spLocks noGrp="1"/>
          </p:cNvSpPr>
          <p:nvPr>
            <p:ph type="sldNum" sz="quarter" idx="12"/>
          </p:nvPr>
        </p:nvSpPr>
        <p:spPr/>
        <p:txBody>
          <a:bodyPr/>
          <a:lstStyle>
            <a:lvl1pPr>
              <a:defRPr/>
            </a:lvl1pPr>
          </a:lstStyle>
          <a:p>
            <a:fld id="{273E7B15-B37F-9F45-A119-E1447D215F7B}" type="slidenum">
              <a:rPr lang="en-US" altLang="en-US"/>
              <a:pPr/>
              <a:t>‹#›</a:t>
            </a:fld>
            <a:endParaRPr lang="en-US" altLang="en-US"/>
          </a:p>
        </p:txBody>
      </p:sp>
    </p:spTree>
    <p:extLst>
      <p:ext uri="{BB962C8B-B14F-4D97-AF65-F5344CB8AC3E}">
        <p14:creationId xmlns:p14="http://schemas.microsoft.com/office/powerpoint/2010/main" val="2335996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566BCA-F6A5-6AE8-5F10-E549D4179224}"/>
              </a:ext>
            </a:extLst>
          </p:cNvPr>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TextBox 9">
            <a:extLst>
              <a:ext uri="{FF2B5EF4-FFF2-40B4-BE49-F238E27FC236}">
                <a16:creationId xmlns:a16="http://schemas.microsoft.com/office/drawing/2014/main" id="{32FCD076-2A7C-EB9C-615A-241307F07309}"/>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CA"/>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7" name="Date Placeholder 4">
            <a:extLst>
              <a:ext uri="{FF2B5EF4-FFF2-40B4-BE49-F238E27FC236}">
                <a16:creationId xmlns:a16="http://schemas.microsoft.com/office/drawing/2014/main" id="{26EEC3F4-D51E-6302-EDC7-D16A6AAD5ADE}"/>
              </a:ext>
            </a:extLst>
          </p:cNvPr>
          <p:cNvSpPr>
            <a:spLocks noGrp="1"/>
          </p:cNvSpPr>
          <p:nvPr>
            <p:ph type="dt" sz="half" idx="10"/>
          </p:nvPr>
        </p:nvSpPr>
        <p:spPr>
          <a:xfrm>
            <a:off x="7391400" y="6423025"/>
            <a:ext cx="1536700" cy="365125"/>
          </a:xfrm>
        </p:spPr>
        <p:txBody>
          <a:bodyPr/>
          <a:lstStyle>
            <a:lvl1pPr>
              <a:defRPr/>
            </a:lvl1pPr>
          </a:lstStyle>
          <a:p>
            <a:r>
              <a:rPr lang="en-US" altLang="en-US"/>
              <a:t>  </a:t>
            </a:r>
          </a:p>
        </p:txBody>
      </p:sp>
      <p:sp>
        <p:nvSpPr>
          <p:cNvPr id="8" name="Footer Placeholder 5">
            <a:extLst>
              <a:ext uri="{FF2B5EF4-FFF2-40B4-BE49-F238E27FC236}">
                <a16:creationId xmlns:a16="http://schemas.microsoft.com/office/drawing/2014/main" id="{E26021D3-55CF-95BA-AA5D-0B463466E75B}"/>
              </a:ext>
            </a:extLst>
          </p:cNvPr>
          <p:cNvSpPr>
            <a:spLocks noGrp="1"/>
          </p:cNvSpPr>
          <p:nvPr>
            <p:ph type="ftr" sz="quarter" idx="11"/>
          </p:nvPr>
        </p:nvSpPr>
        <p:spPr>
          <a:xfrm>
            <a:off x="3859213" y="6423025"/>
            <a:ext cx="3316287" cy="365125"/>
          </a:xfrm>
        </p:spPr>
        <p:txBody>
          <a:bodyPr/>
          <a:lstStyle>
            <a:lvl1pPr>
              <a:defRPr/>
            </a:lvl1pPr>
          </a:lstStyle>
          <a:p>
            <a:pPr>
              <a:defRPr/>
            </a:pPr>
            <a:endParaRPr lang="en-US"/>
          </a:p>
        </p:txBody>
      </p:sp>
    </p:spTree>
    <p:extLst>
      <p:ext uri="{BB962C8B-B14F-4D97-AF65-F5344CB8AC3E}">
        <p14:creationId xmlns:p14="http://schemas.microsoft.com/office/powerpoint/2010/main" val="1932298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1E2707-33E2-752C-6296-68D63E05E74A}"/>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TextBox 9">
            <a:extLst>
              <a:ext uri="{FF2B5EF4-FFF2-40B4-BE49-F238E27FC236}">
                <a16:creationId xmlns:a16="http://schemas.microsoft.com/office/drawing/2014/main" id="{5C576D05-F37D-EC14-4C49-C647D6907734}"/>
              </a:ext>
            </a:extLst>
          </p:cNvPr>
          <p:cNvSpPr txBox="1">
            <a:spLocks noChangeArrowheads="1"/>
          </p:cNvSpPr>
          <p:nvPr/>
        </p:nvSpPr>
        <p:spPr bwMode="auto">
          <a:xfrm>
            <a:off x="3989388" y="3370263"/>
            <a:ext cx="220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a:solidFill>
                  <a:srgbClr val="B870B8"/>
                </a:solidFill>
              </a:rPr>
              <a:t>+ </a:t>
            </a: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CA"/>
              <a:t>Click to edit Master title style</a:t>
            </a:r>
            <a:endParaRPr/>
          </a:p>
        </p:txBody>
      </p:sp>
      <p:sp>
        <p:nvSpPr>
          <p:cNvPr id="3" name="Picture Placeholder 2"/>
          <p:cNvSpPr>
            <a:spLocks noGrp="1"/>
          </p:cNvSpPr>
          <p:nvPr>
            <p:ph type="pic" idx="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CA" noProof="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7" name="Date Placeholder 4">
            <a:extLst>
              <a:ext uri="{FF2B5EF4-FFF2-40B4-BE49-F238E27FC236}">
                <a16:creationId xmlns:a16="http://schemas.microsoft.com/office/drawing/2014/main" id="{62A5A1E8-3311-04DA-3E9B-78BA83D92BB1}"/>
              </a:ext>
            </a:extLst>
          </p:cNvPr>
          <p:cNvSpPr>
            <a:spLocks noGrp="1"/>
          </p:cNvSpPr>
          <p:nvPr>
            <p:ph type="dt" sz="half" idx="10"/>
          </p:nvPr>
        </p:nvSpPr>
        <p:spPr>
          <a:xfrm>
            <a:off x="7391400" y="6423025"/>
            <a:ext cx="1536700" cy="365125"/>
          </a:xfrm>
        </p:spPr>
        <p:txBody>
          <a:bodyPr/>
          <a:lstStyle>
            <a:lvl1pPr>
              <a:defRPr/>
            </a:lvl1pPr>
          </a:lstStyle>
          <a:p>
            <a:r>
              <a:rPr lang="en-US" altLang="en-US"/>
              <a:t>  </a:t>
            </a:r>
          </a:p>
        </p:txBody>
      </p:sp>
      <p:sp>
        <p:nvSpPr>
          <p:cNvPr id="8" name="Footer Placeholder 5">
            <a:extLst>
              <a:ext uri="{FF2B5EF4-FFF2-40B4-BE49-F238E27FC236}">
                <a16:creationId xmlns:a16="http://schemas.microsoft.com/office/drawing/2014/main" id="{96231AFD-219E-B815-0529-906D0B54199C}"/>
              </a:ext>
            </a:extLst>
          </p:cNvPr>
          <p:cNvSpPr>
            <a:spLocks noGrp="1"/>
          </p:cNvSpPr>
          <p:nvPr>
            <p:ph type="ftr" sz="quarter" idx="11"/>
          </p:nvPr>
        </p:nvSpPr>
        <p:spPr>
          <a:xfrm>
            <a:off x="4191000" y="6423025"/>
            <a:ext cx="3005138" cy="365125"/>
          </a:xfrm>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B039EC6F-69B1-CF67-778C-13F44AE58039}"/>
              </a:ext>
            </a:extLst>
          </p:cNvPr>
          <p:cNvSpPr>
            <a:spLocks noGrp="1"/>
          </p:cNvSpPr>
          <p:nvPr>
            <p:ph type="sldNum" sz="quarter" idx="12"/>
          </p:nvPr>
        </p:nvSpPr>
        <p:spPr/>
        <p:txBody>
          <a:bodyPr/>
          <a:lstStyle>
            <a:lvl1pPr>
              <a:defRPr/>
            </a:lvl1pPr>
          </a:lstStyle>
          <a:p>
            <a:fld id="{570DD97B-F334-F844-B9F4-AE419F11CE23}" type="slidenum">
              <a:rPr lang="en-US" altLang="en-US"/>
              <a:pPr/>
              <a:t>‹#›</a:t>
            </a:fld>
            <a:endParaRPr lang="en-US" altLang="en-US"/>
          </a:p>
        </p:txBody>
      </p:sp>
    </p:spTree>
    <p:extLst>
      <p:ext uri="{BB962C8B-B14F-4D97-AF65-F5344CB8AC3E}">
        <p14:creationId xmlns:p14="http://schemas.microsoft.com/office/powerpoint/2010/main" val="1492297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80EF4B-4E5D-083C-3CD5-C2C597F427BA}"/>
              </a:ext>
            </a:extLst>
          </p:cNvPr>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Rectangle 5">
            <a:extLst>
              <a:ext uri="{FF2B5EF4-FFF2-40B4-BE49-F238E27FC236}">
                <a16:creationId xmlns:a16="http://schemas.microsoft.com/office/drawing/2014/main" id="{F643B66F-F222-FEC9-740E-E69A1486EF4E}"/>
              </a:ext>
            </a:extLst>
          </p:cNvPr>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7" name="TextBox 10">
            <a:extLst>
              <a:ext uri="{FF2B5EF4-FFF2-40B4-BE49-F238E27FC236}">
                <a16:creationId xmlns:a16="http://schemas.microsoft.com/office/drawing/2014/main" id="{232783F9-538E-821B-C413-C8D8F85C0D65}"/>
              </a:ext>
            </a:extLst>
          </p:cNvPr>
          <p:cNvSpPr txBox="1">
            <a:spLocks noChangeArrowheads="1"/>
          </p:cNvSpPr>
          <p:nvPr/>
        </p:nvSpPr>
        <p:spPr bwMode="auto">
          <a:xfrm>
            <a:off x="327025" y="4632325"/>
            <a:ext cx="220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a:solidFill>
                  <a:srgbClr val="B870B8"/>
                </a:solidFill>
              </a:rPr>
              <a:t>+ </a:t>
            </a:r>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CA"/>
              <a:t>Click to edit Master title style</a:t>
            </a:r>
            <a:endParaRPr/>
          </a:p>
        </p:txBody>
      </p:sp>
      <p:sp>
        <p:nvSpPr>
          <p:cNvPr id="3" name="Picture Placeholder 2"/>
          <p:cNvSpPr>
            <a:spLocks noGrp="1"/>
          </p:cNvSpPr>
          <p:nvPr>
            <p:ph type="pic" idx="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CA" noProof="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8" name="Date Placeholder 4">
            <a:extLst>
              <a:ext uri="{FF2B5EF4-FFF2-40B4-BE49-F238E27FC236}">
                <a16:creationId xmlns:a16="http://schemas.microsoft.com/office/drawing/2014/main" id="{BDDBE78C-46C9-C787-6F75-C02D8C6BB40B}"/>
              </a:ext>
            </a:extLst>
          </p:cNvPr>
          <p:cNvSpPr>
            <a:spLocks noGrp="1"/>
          </p:cNvSpPr>
          <p:nvPr>
            <p:ph type="dt" sz="half" idx="10"/>
          </p:nvPr>
        </p:nvSpPr>
        <p:spPr/>
        <p:txBody>
          <a:bodyPr/>
          <a:lstStyle>
            <a:lvl1pPr>
              <a:defRPr/>
            </a:lvl1pPr>
          </a:lstStyle>
          <a:p>
            <a:r>
              <a:rPr lang="en-US" altLang="en-US"/>
              <a:t>  </a:t>
            </a:r>
          </a:p>
        </p:txBody>
      </p:sp>
      <p:sp>
        <p:nvSpPr>
          <p:cNvPr id="9" name="Footer Placeholder 5">
            <a:extLst>
              <a:ext uri="{FF2B5EF4-FFF2-40B4-BE49-F238E27FC236}">
                <a16:creationId xmlns:a16="http://schemas.microsoft.com/office/drawing/2014/main" id="{CEA8027C-10FF-CD85-3D56-7566DA8A14AC}"/>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F3794C73-F3AE-58EE-13C9-143D1CD116D0}"/>
              </a:ext>
            </a:extLst>
          </p:cNvPr>
          <p:cNvSpPr>
            <a:spLocks noGrp="1"/>
          </p:cNvSpPr>
          <p:nvPr>
            <p:ph type="sldNum" sz="quarter" idx="12"/>
          </p:nvPr>
        </p:nvSpPr>
        <p:spPr/>
        <p:txBody>
          <a:bodyPr/>
          <a:lstStyle>
            <a:lvl1pPr>
              <a:defRPr/>
            </a:lvl1pPr>
          </a:lstStyle>
          <a:p>
            <a:fld id="{C9F36D60-16ED-5748-B0F7-A7180D6070C9}" type="slidenum">
              <a:rPr lang="en-US" altLang="en-US"/>
              <a:pPr/>
              <a:t>‹#›</a:t>
            </a:fld>
            <a:endParaRPr lang="en-US" altLang="en-US"/>
          </a:p>
        </p:txBody>
      </p:sp>
    </p:spTree>
    <p:extLst>
      <p:ext uri="{BB962C8B-B14F-4D97-AF65-F5344CB8AC3E}">
        <p14:creationId xmlns:p14="http://schemas.microsoft.com/office/powerpoint/2010/main" val="26912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ABE3E6-84B8-A40D-1261-CFB0896A007C}"/>
              </a:ext>
            </a:extLst>
          </p:cNvPr>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B7CB71FB-4E5A-43C3-50E8-4054D85C5C2A}"/>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6" name="Rectangle 5">
            <a:extLst>
              <a:ext uri="{FF2B5EF4-FFF2-40B4-BE49-F238E27FC236}">
                <a16:creationId xmlns:a16="http://schemas.microsoft.com/office/drawing/2014/main" id="{21ED1E79-18C7-7D19-A9FD-4B077A29C22B}"/>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CA"/>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12" name="Picture Placeholder 12"/>
          <p:cNvSpPr>
            <a:spLocks noGrp="1"/>
          </p:cNvSpPr>
          <p:nvPr>
            <p:ph type="pic" sz="quarter" idx="13"/>
          </p:nvPr>
        </p:nvSpPr>
        <p:spPr>
          <a:xfrm>
            <a:off x="6802438" y="237494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3" name="Picture Placeholder 12"/>
          <p:cNvSpPr>
            <a:spLocks noGrp="1"/>
          </p:cNvSpPr>
          <p:nvPr>
            <p:ph type="pic" sz="quarter" idx="14"/>
          </p:nvPr>
        </p:nvSpPr>
        <p:spPr>
          <a:xfrm>
            <a:off x="6802438" y="4535424"/>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7" name="Footer Placeholder 5">
            <a:extLst>
              <a:ext uri="{FF2B5EF4-FFF2-40B4-BE49-F238E27FC236}">
                <a16:creationId xmlns:a16="http://schemas.microsoft.com/office/drawing/2014/main" id="{0D17843D-49A4-793A-3D3A-BA2CEDB83318}"/>
              </a:ext>
            </a:extLst>
          </p:cNvPr>
          <p:cNvSpPr>
            <a:spLocks noGrp="1"/>
          </p:cNvSpPr>
          <p:nvPr>
            <p:ph type="ftr" sz="quarter" idx="15"/>
          </p:nvPr>
        </p:nvSpPr>
        <p:spPr>
          <a:xfrm>
            <a:off x="381000" y="6235700"/>
            <a:ext cx="4648200" cy="365125"/>
          </a:xfrm>
        </p:spPr>
        <p:txBody>
          <a:bodyPr/>
          <a:lstStyle>
            <a:lvl1pPr>
              <a:defRPr>
                <a:solidFill>
                  <a:schemeClr val="bg1"/>
                </a:solidFill>
              </a:defRPr>
            </a:lvl1pPr>
          </a:lstStyle>
          <a:p>
            <a:pPr>
              <a:defRPr/>
            </a:pPr>
            <a:endParaRPr lang="en-US"/>
          </a:p>
        </p:txBody>
      </p:sp>
      <p:sp>
        <p:nvSpPr>
          <p:cNvPr id="8" name="Slide Number Placeholder 6">
            <a:extLst>
              <a:ext uri="{FF2B5EF4-FFF2-40B4-BE49-F238E27FC236}">
                <a16:creationId xmlns:a16="http://schemas.microsoft.com/office/drawing/2014/main" id="{D5BF1F16-D544-CD47-0B93-0FC85387F391}"/>
              </a:ext>
            </a:extLst>
          </p:cNvPr>
          <p:cNvSpPr>
            <a:spLocks noGrp="1"/>
          </p:cNvSpPr>
          <p:nvPr>
            <p:ph type="sldNum" sz="quarter" idx="16"/>
          </p:nvPr>
        </p:nvSpPr>
        <p:spPr/>
        <p:txBody>
          <a:bodyPr/>
          <a:lstStyle>
            <a:lvl1pPr>
              <a:defRPr/>
            </a:lvl1pPr>
          </a:lstStyle>
          <a:p>
            <a:fld id="{D142568A-3E73-7144-952A-02A7BA6292BA}" type="slidenum">
              <a:rPr lang="en-US" altLang="en-US"/>
              <a:pPr/>
              <a:t>‹#›</a:t>
            </a:fld>
            <a:endParaRPr lang="en-US" altLang="en-US"/>
          </a:p>
        </p:txBody>
      </p:sp>
    </p:spTree>
    <p:extLst>
      <p:ext uri="{BB962C8B-B14F-4D97-AF65-F5344CB8AC3E}">
        <p14:creationId xmlns:p14="http://schemas.microsoft.com/office/powerpoint/2010/main" val="4237831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CD7EC-DE52-9BA3-3F50-D0A6F33D7343}"/>
              </a:ext>
            </a:extLst>
          </p:cNvPr>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6B9919B7-389B-6C98-0949-4361BE7751A4}"/>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6" name="Rectangle 5">
            <a:extLst>
              <a:ext uri="{FF2B5EF4-FFF2-40B4-BE49-F238E27FC236}">
                <a16:creationId xmlns:a16="http://schemas.microsoft.com/office/drawing/2014/main" id="{7193952A-37F2-3EC6-A4AA-0B8159EE7EE2}"/>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7" name="Rectangle 6">
            <a:extLst>
              <a:ext uri="{FF2B5EF4-FFF2-40B4-BE49-F238E27FC236}">
                <a16:creationId xmlns:a16="http://schemas.microsoft.com/office/drawing/2014/main" id="{B3A030A4-49D6-97B1-8616-DF0C39288ABD}"/>
              </a:ext>
            </a:extLst>
          </p:cNvPr>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CA"/>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12" name="Picture Placeholder 12"/>
          <p:cNvSpPr>
            <a:spLocks noGrp="1"/>
          </p:cNvSpPr>
          <p:nvPr>
            <p:ph type="pic" sz="quarter" idx="13"/>
          </p:nvPr>
        </p:nvSpPr>
        <p:spPr>
          <a:xfrm>
            <a:off x="4624388" y="22860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3" name="Picture Placeholder 12"/>
          <p:cNvSpPr>
            <a:spLocks noGrp="1"/>
          </p:cNvSpPr>
          <p:nvPr>
            <p:ph type="pic" sz="quarter" idx="14"/>
          </p:nvPr>
        </p:nvSpPr>
        <p:spPr>
          <a:xfrm>
            <a:off x="4624388" y="2381663"/>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4" name="Picture Placeholder 12"/>
          <p:cNvSpPr>
            <a:spLocks noGrp="1"/>
          </p:cNvSpPr>
          <p:nvPr>
            <p:ph type="pic" sz="quarter" idx="15"/>
          </p:nvPr>
        </p:nvSpPr>
        <p:spPr>
          <a:xfrm>
            <a:off x="6803136" y="2381662"/>
            <a:ext cx="2057400" cy="4187952"/>
          </a:xfrm>
        </p:spPr>
        <p:txBody>
          <a:bodyPr rtlCol="0">
            <a:normAutofit/>
          </a:bodyPr>
          <a:lstStyle>
            <a:lvl1pPr>
              <a:buNone/>
              <a:defRPr/>
            </a:lvl1pPr>
          </a:lstStyle>
          <a:p>
            <a:pPr lvl="0"/>
            <a:r>
              <a:rPr lang="en-CA" noProof="0"/>
              <a:t>Drag picture to placeholder or click icon to add</a:t>
            </a:r>
            <a:endParaRPr noProof="0"/>
          </a:p>
        </p:txBody>
      </p:sp>
      <p:sp>
        <p:nvSpPr>
          <p:cNvPr id="8" name="Footer Placeholder 5">
            <a:extLst>
              <a:ext uri="{FF2B5EF4-FFF2-40B4-BE49-F238E27FC236}">
                <a16:creationId xmlns:a16="http://schemas.microsoft.com/office/drawing/2014/main" id="{A036C0CD-17F3-BA45-2C41-FE6A79BE0FBA}"/>
              </a:ext>
            </a:extLst>
          </p:cNvPr>
          <p:cNvSpPr>
            <a:spLocks noGrp="1"/>
          </p:cNvSpPr>
          <p:nvPr>
            <p:ph type="ftr" sz="quarter" idx="16"/>
          </p:nvPr>
        </p:nvSpPr>
        <p:spPr>
          <a:xfrm>
            <a:off x="381000" y="6235700"/>
            <a:ext cx="2590800" cy="365125"/>
          </a:xfrm>
        </p:spPr>
        <p:txBody>
          <a:bodyPr/>
          <a:lstStyle>
            <a:lvl1pPr>
              <a:defRPr>
                <a:solidFill>
                  <a:schemeClr val="bg1"/>
                </a:solidFill>
              </a:defRPr>
            </a:lvl1pPr>
          </a:lstStyle>
          <a:p>
            <a:pPr>
              <a:defRPr/>
            </a:pPr>
            <a:endParaRPr lang="en-US"/>
          </a:p>
        </p:txBody>
      </p:sp>
      <p:sp>
        <p:nvSpPr>
          <p:cNvPr id="9" name="Slide Number Placeholder 6">
            <a:extLst>
              <a:ext uri="{FF2B5EF4-FFF2-40B4-BE49-F238E27FC236}">
                <a16:creationId xmlns:a16="http://schemas.microsoft.com/office/drawing/2014/main" id="{17021392-1B52-E06E-65F1-918EB15C5915}"/>
              </a:ext>
            </a:extLst>
          </p:cNvPr>
          <p:cNvSpPr>
            <a:spLocks noGrp="1"/>
          </p:cNvSpPr>
          <p:nvPr>
            <p:ph type="sldNum" sz="quarter" idx="17"/>
          </p:nvPr>
        </p:nvSpPr>
        <p:spPr/>
        <p:txBody>
          <a:bodyPr/>
          <a:lstStyle>
            <a:lvl1pPr>
              <a:defRPr/>
            </a:lvl1pPr>
          </a:lstStyle>
          <a:p>
            <a:fld id="{8E1A5004-58C7-094A-9DA9-08082E648E55}" type="slidenum">
              <a:rPr lang="en-US" altLang="en-US"/>
              <a:pPr/>
              <a:t>‹#›</a:t>
            </a:fld>
            <a:endParaRPr lang="en-US" altLang="en-US"/>
          </a:p>
        </p:txBody>
      </p:sp>
    </p:spTree>
    <p:extLst>
      <p:ext uri="{BB962C8B-B14F-4D97-AF65-F5344CB8AC3E}">
        <p14:creationId xmlns:p14="http://schemas.microsoft.com/office/powerpoint/2010/main" val="1245083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931367A-8A0F-CE8E-0717-0059A75F9101}"/>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TextBox 9">
            <a:extLst>
              <a:ext uri="{FF2B5EF4-FFF2-40B4-BE49-F238E27FC236}">
                <a16:creationId xmlns:a16="http://schemas.microsoft.com/office/drawing/2014/main" id="{B21E9DFA-069D-10DC-B596-2974530B5C28}"/>
              </a:ext>
            </a:extLst>
          </p:cNvPr>
          <p:cNvSpPr txBox="1">
            <a:spLocks noChangeArrowheads="1"/>
          </p:cNvSpPr>
          <p:nvPr/>
        </p:nvSpPr>
        <p:spPr bwMode="auto">
          <a:xfrm>
            <a:off x="4749800" y="3370263"/>
            <a:ext cx="220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a:solidFill>
                  <a:srgbClr val="B870B8"/>
                </a:solidFill>
              </a:rPr>
              <a:t>+ </a:t>
            </a: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CA"/>
              <a:t>Click to edit Master title style</a:t>
            </a:r>
            <a:endParaRPr/>
          </a:p>
        </p:txBody>
      </p:sp>
      <p:sp>
        <p:nvSpPr>
          <p:cNvPr id="3" name="Picture Placeholder 2"/>
          <p:cNvSpPr>
            <a:spLocks noGrp="1"/>
          </p:cNvSpPr>
          <p:nvPr>
            <p:ph type="pic" idx="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CA" noProof="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14" name="Picture Placeholder 12"/>
          <p:cNvSpPr>
            <a:spLocks noGrp="1"/>
          </p:cNvSpPr>
          <p:nvPr>
            <p:ph type="pic" sz="quarter" idx="13"/>
          </p:nvPr>
        </p:nvSpPr>
        <p:spPr>
          <a:xfrm>
            <a:off x="277905" y="22860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5" name="Picture Placeholder 12"/>
          <p:cNvSpPr>
            <a:spLocks noGrp="1"/>
          </p:cNvSpPr>
          <p:nvPr>
            <p:ph type="pic" sz="quarter" idx="14"/>
          </p:nvPr>
        </p:nvSpPr>
        <p:spPr>
          <a:xfrm>
            <a:off x="2460625" y="22860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7" name="Date Placeholder 4">
            <a:extLst>
              <a:ext uri="{FF2B5EF4-FFF2-40B4-BE49-F238E27FC236}">
                <a16:creationId xmlns:a16="http://schemas.microsoft.com/office/drawing/2014/main" id="{FA6B159F-4176-8FC3-07F4-FFFFBD16EC87}"/>
              </a:ext>
            </a:extLst>
          </p:cNvPr>
          <p:cNvSpPr>
            <a:spLocks noGrp="1"/>
          </p:cNvSpPr>
          <p:nvPr>
            <p:ph type="dt" sz="half" idx="15"/>
          </p:nvPr>
        </p:nvSpPr>
        <p:spPr>
          <a:xfrm>
            <a:off x="7391400" y="6423025"/>
            <a:ext cx="1536700" cy="365125"/>
          </a:xfrm>
        </p:spPr>
        <p:txBody>
          <a:bodyPr/>
          <a:lstStyle>
            <a:lvl1pPr>
              <a:defRPr/>
            </a:lvl1pPr>
          </a:lstStyle>
          <a:p>
            <a:r>
              <a:rPr lang="en-US" altLang="en-US"/>
              <a:t>  </a:t>
            </a:r>
          </a:p>
        </p:txBody>
      </p:sp>
      <p:sp>
        <p:nvSpPr>
          <p:cNvPr id="8" name="Footer Placeholder 5">
            <a:extLst>
              <a:ext uri="{FF2B5EF4-FFF2-40B4-BE49-F238E27FC236}">
                <a16:creationId xmlns:a16="http://schemas.microsoft.com/office/drawing/2014/main" id="{AABFC45A-C462-8D66-EB8B-689B84050B37}"/>
              </a:ext>
            </a:extLst>
          </p:cNvPr>
          <p:cNvSpPr>
            <a:spLocks noGrp="1"/>
          </p:cNvSpPr>
          <p:nvPr>
            <p:ph type="ftr" sz="quarter" idx="16"/>
          </p:nvPr>
        </p:nvSpPr>
        <p:spPr>
          <a:xfrm>
            <a:off x="4191000" y="6423025"/>
            <a:ext cx="3005138" cy="365125"/>
          </a:xfrm>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48525C7B-63D7-9725-85D7-5927E2C633DA}"/>
              </a:ext>
            </a:extLst>
          </p:cNvPr>
          <p:cNvSpPr>
            <a:spLocks noGrp="1"/>
          </p:cNvSpPr>
          <p:nvPr>
            <p:ph type="sldNum" sz="quarter" idx="17"/>
          </p:nvPr>
        </p:nvSpPr>
        <p:spPr/>
        <p:txBody>
          <a:bodyPr/>
          <a:lstStyle>
            <a:lvl1pPr>
              <a:defRPr/>
            </a:lvl1pPr>
          </a:lstStyle>
          <a:p>
            <a:fld id="{FDEF730D-1810-6B48-AA8A-729F3006EC0B}" type="slidenum">
              <a:rPr lang="en-US" altLang="en-US"/>
              <a:pPr/>
              <a:t>‹#›</a:t>
            </a:fld>
            <a:endParaRPr lang="en-US" altLang="en-US"/>
          </a:p>
        </p:txBody>
      </p:sp>
    </p:spTree>
    <p:extLst>
      <p:ext uri="{BB962C8B-B14F-4D97-AF65-F5344CB8AC3E}">
        <p14:creationId xmlns:p14="http://schemas.microsoft.com/office/powerpoint/2010/main" val="3850513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E47034-BBC7-BBEC-9672-EF2FB7FD0321}"/>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970C6EA8-F5E2-7162-B90E-294759020F9E}"/>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a:solidFill>
                  <a:srgbClr val="B870B8"/>
                </a:solidFill>
              </a:rPr>
              <a:t>+</a:t>
            </a:r>
          </a:p>
        </p:txBody>
      </p:sp>
      <p:sp>
        <p:nvSpPr>
          <p:cNvPr id="2" name="Title 1"/>
          <p:cNvSpPr>
            <a:spLocks noGrp="1"/>
          </p:cNvSpPr>
          <p:nvPr>
            <p:ph type="title"/>
          </p:nvPr>
        </p:nvSpPr>
        <p:spPr/>
        <p:txBody>
          <a:bodyPr/>
          <a:lstStyle/>
          <a:p>
            <a:r>
              <a:rPr lang="en-CA"/>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6" name="Date Placeholder 3">
            <a:extLst>
              <a:ext uri="{FF2B5EF4-FFF2-40B4-BE49-F238E27FC236}">
                <a16:creationId xmlns:a16="http://schemas.microsoft.com/office/drawing/2014/main" id="{F300B2B1-075E-70C6-E813-81843EA166E5}"/>
              </a:ext>
            </a:extLst>
          </p:cNvPr>
          <p:cNvSpPr>
            <a:spLocks noGrp="1"/>
          </p:cNvSpPr>
          <p:nvPr>
            <p:ph type="dt" sz="half" idx="10"/>
          </p:nvPr>
        </p:nvSpPr>
        <p:spPr/>
        <p:txBody>
          <a:bodyPr/>
          <a:lstStyle>
            <a:lvl1pPr>
              <a:defRPr/>
            </a:lvl1pPr>
          </a:lstStyle>
          <a:p>
            <a:r>
              <a:rPr lang="en-US" altLang="en-US"/>
              <a:t>  </a:t>
            </a:r>
          </a:p>
        </p:txBody>
      </p:sp>
      <p:sp>
        <p:nvSpPr>
          <p:cNvPr id="7" name="Footer Placeholder 4">
            <a:extLst>
              <a:ext uri="{FF2B5EF4-FFF2-40B4-BE49-F238E27FC236}">
                <a16:creationId xmlns:a16="http://schemas.microsoft.com/office/drawing/2014/main" id="{40367DDD-09D6-934F-6EA7-E4461D0DFD3E}"/>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5BBFD5CC-B329-F2B6-E203-E84F4D3E7903}"/>
              </a:ext>
            </a:extLst>
          </p:cNvPr>
          <p:cNvSpPr>
            <a:spLocks noGrp="1"/>
          </p:cNvSpPr>
          <p:nvPr>
            <p:ph type="sldNum" sz="quarter" idx="12"/>
          </p:nvPr>
        </p:nvSpPr>
        <p:spPr/>
        <p:txBody>
          <a:bodyPr/>
          <a:lstStyle>
            <a:lvl1pPr>
              <a:defRPr/>
            </a:lvl1pPr>
          </a:lstStyle>
          <a:p>
            <a:fld id="{3222EDDD-7D6F-804E-9798-2C553A9C57D0}" type="slidenum">
              <a:rPr lang="en-US" altLang="en-US"/>
              <a:pPr/>
              <a:t>‹#›</a:t>
            </a:fld>
            <a:endParaRPr lang="en-US" altLang="en-US"/>
          </a:p>
        </p:txBody>
      </p:sp>
    </p:spTree>
    <p:extLst>
      <p:ext uri="{BB962C8B-B14F-4D97-AF65-F5344CB8AC3E}">
        <p14:creationId xmlns:p14="http://schemas.microsoft.com/office/powerpoint/2010/main" val="213020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80113" cy="1116106"/>
          </a:xfrm>
        </p:spPr>
        <p:txBody>
          <a:bodyPr/>
          <a:lstStyle/>
          <a:p>
            <a:r>
              <a:rPr lang="en-CA" dirty="0"/>
              <a:t>Click to edit Master title style</a:t>
            </a:r>
            <a:endParaRPr dirty="0"/>
          </a:p>
        </p:txBody>
      </p:sp>
      <p:sp>
        <p:nvSpPr>
          <p:cNvPr id="3" name="Content Placeholder 2"/>
          <p:cNvSpPr>
            <a:spLocks noGrp="1"/>
          </p:cNvSpPr>
          <p:nvPr>
            <p:ph idx="1"/>
          </p:nvPr>
        </p:nvSpPr>
        <p:spPr/>
        <p:txBody>
          <a:bodyPr/>
          <a:lstStyle>
            <a:lvl5pP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Slide Number Placeholder 5">
            <a:extLst>
              <a:ext uri="{FF2B5EF4-FFF2-40B4-BE49-F238E27FC236}">
                <a16:creationId xmlns:a16="http://schemas.microsoft.com/office/drawing/2014/main" id="{E6DAD0A6-F301-34CD-2923-1B5D76B7E494}"/>
              </a:ext>
            </a:extLst>
          </p:cNvPr>
          <p:cNvSpPr>
            <a:spLocks noGrp="1"/>
          </p:cNvSpPr>
          <p:nvPr>
            <p:ph type="sldNum" sz="quarter" idx="10"/>
          </p:nvPr>
        </p:nvSpPr>
        <p:spPr/>
        <p:txBody>
          <a:bodyPr/>
          <a:lstStyle>
            <a:lvl1pPr>
              <a:defRPr/>
            </a:lvl1pPr>
          </a:lstStyle>
          <a:p>
            <a:fld id="{B5482F84-AE51-6742-A134-E737E6F95EC4}" type="slidenum">
              <a:rPr lang="en-US" altLang="en-US"/>
              <a:pPr/>
              <a:t>‹#›</a:t>
            </a:fld>
            <a:endParaRPr lang="en-US" altLang="en-US"/>
          </a:p>
        </p:txBody>
      </p:sp>
    </p:spTree>
    <p:extLst>
      <p:ext uri="{BB962C8B-B14F-4D97-AF65-F5344CB8AC3E}">
        <p14:creationId xmlns:p14="http://schemas.microsoft.com/office/powerpoint/2010/main" val="2035487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805BC-C011-8552-5928-D95153E6A7F8}"/>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DE0EBB30-A0E2-3AB5-982A-F11C4CF3685B}"/>
              </a:ext>
            </a:extLst>
          </p:cNvPr>
          <p:cNvSpPr txBox="1">
            <a:spLocks noChangeArrowheads="1"/>
          </p:cNvSpPr>
          <p:nvPr/>
        </p:nvSpPr>
        <p:spPr bwMode="auto">
          <a:xfrm rot="16200000">
            <a:off x="8593932" y="561181"/>
            <a:ext cx="2603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a:solidFill>
                  <a:srgbClr val="B870B8"/>
                </a:solidFill>
              </a:rPr>
              <a:t>+</a:t>
            </a:r>
          </a:p>
        </p:txBody>
      </p:sp>
      <p:sp>
        <p:nvSpPr>
          <p:cNvPr id="2" name="Vertical Title 1"/>
          <p:cNvSpPr>
            <a:spLocks noGrp="1"/>
          </p:cNvSpPr>
          <p:nvPr>
            <p:ph type="title" orient="vert"/>
          </p:nvPr>
        </p:nvSpPr>
        <p:spPr>
          <a:xfrm>
            <a:off x="7995772" y="954742"/>
            <a:ext cx="681318" cy="5171422"/>
          </a:xfrm>
        </p:spPr>
        <p:txBody>
          <a:bodyPr vert="eaVert"/>
          <a:lstStyle/>
          <a:p>
            <a:r>
              <a:rPr lang="en-CA"/>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6" name="Date Placeholder 3">
            <a:extLst>
              <a:ext uri="{FF2B5EF4-FFF2-40B4-BE49-F238E27FC236}">
                <a16:creationId xmlns:a16="http://schemas.microsoft.com/office/drawing/2014/main" id="{E353CEA8-1907-D351-ABEA-512AB2E2A7EB}"/>
              </a:ext>
            </a:extLst>
          </p:cNvPr>
          <p:cNvSpPr>
            <a:spLocks noGrp="1"/>
          </p:cNvSpPr>
          <p:nvPr>
            <p:ph type="dt" sz="half" idx="10"/>
          </p:nvPr>
        </p:nvSpPr>
        <p:spPr/>
        <p:txBody>
          <a:bodyPr/>
          <a:lstStyle>
            <a:lvl1pPr>
              <a:defRPr/>
            </a:lvl1pPr>
          </a:lstStyle>
          <a:p>
            <a:r>
              <a:rPr lang="en-US" altLang="en-US"/>
              <a:t>  </a:t>
            </a:r>
          </a:p>
        </p:txBody>
      </p:sp>
      <p:sp>
        <p:nvSpPr>
          <p:cNvPr id="7" name="Footer Placeholder 4">
            <a:extLst>
              <a:ext uri="{FF2B5EF4-FFF2-40B4-BE49-F238E27FC236}">
                <a16:creationId xmlns:a16="http://schemas.microsoft.com/office/drawing/2014/main" id="{80FBEE61-DE0A-9163-9611-DDE5764350C1}"/>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AAB3FBF3-88DC-63A9-01E8-18BC603B7523}"/>
              </a:ext>
            </a:extLst>
          </p:cNvPr>
          <p:cNvSpPr>
            <a:spLocks noGrp="1"/>
          </p:cNvSpPr>
          <p:nvPr>
            <p:ph type="sldNum" sz="quarter" idx="12"/>
          </p:nvPr>
        </p:nvSpPr>
        <p:spPr/>
        <p:txBody>
          <a:bodyPr/>
          <a:lstStyle>
            <a:lvl1pPr>
              <a:defRPr/>
            </a:lvl1pPr>
          </a:lstStyle>
          <a:p>
            <a:fld id="{B53E0150-4941-C04D-A70A-C48BE5677D97}" type="slidenum">
              <a:rPr lang="en-US" altLang="en-US"/>
              <a:pPr/>
              <a:t>‹#›</a:t>
            </a:fld>
            <a:endParaRPr lang="en-US" altLang="en-US"/>
          </a:p>
        </p:txBody>
      </p:sp>
    </p:spTree>
    <p:extLst>
      <p:ext uri="{BB962C8B-B14F-4D97-AF65-F5344CB8AC3E}">
        <p14:creationId xmlns:p14="http://schemas.microsoft.com/office/powerpoint/2010/main" val="53291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995082"/>
          </a:xfrm>
        </p:spPr>
        <p:txBody>
          <a:bodyPr anchor="b"/>
          <a:lstStyle/>
          <a:p>
            <a:r>
              <a:rPr lang="en-CA"/>
              <a:t>Click to edit Master title style</a:t>
            </a:r>
            <a:endParaRPr/>
          </a:p>
        </p:txBody>
      </p:sp>
      <p:sp>
        <p:nvSpPr>
          <p:cNvPr id="3" name="Content Placeholder 2"/>
          <p:cNvSpPr>
            <a:spLocks noGrp="1"/>
          </p:cNvSpPr>
          <p:nvPr>
            <p:ph idx="1"/>
          </p:nvPr>
        </p:nvSpPr>
        <p:spPr/>
        <p:txBody>
          <a:bodyPr/>
          <a:lstStyle>
            <a:lvl5pP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4" name="Date Placeholder 3">
            <a:extLst>
              <a:ext uri="{FF2B5EF4-FFF2-40B4-BE49-F238E27FC236}">
                <a16:creationId xmlns:a16="http://schemas.microsoft.com/office/drawing/2014/main" id="{138E2D9A-7FF8-43FE-458A-0C58FD1E0322}"/>
              </a:ext>
            </a:extLst>
          </p:cNvPr>
          <p:cNvSpPr>
            <a:spLocks noGrp="1"/>
          </p:cNvSpPr>
          <p:nvPr>
            <p:ph type="dt" sz="half" idx="10"/>
          </p:nvPr>
        </p:nvSpPr>
        <p:spPr/>
        <p:txBody>
          <a:bodyPr/>
          <a:lstStyle>
            <a:lvl1pPr>
              <a:defRPr/>
            </a:lvl1pPr>
          </a:lstStyle>
          <a:p>
            <a:r>
              <a:rPr lang="en-US" altLang="en-US"/>
              <a:t>  </a:t>
            </a:r>
          </a:p>
        </p:txBody>
      </p:sp>
      <p:sp>
        <p:nvSpPr>
          <p:cNvPr id="5" name="Footer Placeholder 4">
            <a:extLst>
              <a:ext uri="{FF2B5EF4-FFF2-40B4-BE49-F238E27FC236}">
                <a16:creationId xmlns:a16="http://schemas.microsoft.com/office/drawing/2014/main" id="{40613940-8A32-1984-26F5-87DAF3C68E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B1B1D0-AD4F-51B2-700C-BF2EDA6CC364}"/>
              </a:ext>
            </a:extLst>
          </p:cNvPr>
          <p:cNvSpPr>
            <a:spLocks noGrp="1"/>
          </p:cNvSpPr>
          <p:nvPr>
            <p:ph type="sldNum" sz="quarter" idx="12"/>
          </p:nvPr>
        </p:nvSpPr>
        <p:spPr/>
        <p:txBody>
          <a:bodyPr/>
          <a:lstStyle>
            <a:lvl1pPr>
              <a:defRPr/>
            </a:lvl1pPr>
          </a:lstStyle>
          <a:p>
            <a:fld id="{CB6DB298-F081-7D4C-BD11-84E214715047}" type="slidenum">
              <a:rPr lang="en-US" altLang="en-US"/>
              <a:pPr/>
              <a:t>‹#›</a:t>
            </a:fld>
            <a:endParaRPr lang="en-US" altLang="en-US"/>
          </a:p>
        </p:txBody>
      </p:sp>
    </p:spTree>
    <p:extLst>
      <p:ext uri="{BB962C8B-B14F-4D97-AF65-F5344CB8AC3E}">
        <p14:creationId xmlns:p14="http://schemas.microsoft.com/office/powerpoint/2010/main" val="384471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53A8CC-D6BD-1314-B7E4-E19666ACB6B5}"/>
              </a:ext>
            </a:extLst>
          </p:cNvPr>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Rectangle 4">
            <a:extLst>
              <a:ext uri="{FF2B5EF4-FFF2-40B4-BE49-F238E27FC236}">
                <a16:creationId xmlns:a16="http://schemas.microsoft.com/office/drawing/2014/main" id="{A77BD1E7-38C9-C0BA-F758-687829179AD5}"/>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Rectangle 5">
            <a:extLst>
              <a:ext uri="{FF2B5EF4-FFF2-40B4-BE49-F238E27FC236}">
                <a16:creationId xmlns:a16="http://schemas.microsoft.com/office/drawing/2014/main" id="{7DC50FB9-C520-4D99-E7DB-50FD21C24962}"/>
              </a:ext>
            </a:extLst>
          </p:cNvPr>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7" name="TextBox 11">
            <a:extLst>
              <a:ext uri="{FF2B5EF4-FFF2-40B4-BE49-F238E27FC236}">
                <a16:creationId xmlns:a16="http://schemas.microsoft.com/office/drawing/2014/main" id="{321DA387-5372-3DD8-F49A-F19562F84FD1}"/>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CA"/>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dirty="0"/>
          </a:p>
        </p:txBody>
      </p:sp>
      <p:sp>
        <p:nvSpPr>
          <p:cNvPr id="13" name="Picture Placeholder 12"/>
          <p:cNvSpPr>
            <a:spLocks noGrp="1"/>
          </p:cNvSpPr>
          <p:nvPr>
            <p:ph type="pic" sz="quarter" idx="12"/>
          </p:nvPr>
        </p:nvSpPr>
        <p:spPr>
          <a:xfrm>
            <a:off x="4624388" y="22860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4" name="Picture Placeholder 12"/>
          <p:cNvSpPr>
            <a:spLocks noGrp="1"/>
          </p:cNvSpPr>
          <p:nvPr>
            <p:ph type="pic" sz="quarter" idx="13"/>
          </p:nvPr>
        </p:nvSpPr>
        <p:spPr>
          <a:xfrm>
            <a:off x="6802438" y="237744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CA"/>
              <a:t>Click to edit Master text styles</a:t>
            </a:r>
          </a:p>
        </p:txBody>
      </p:sp>
      <p:sp>
        <p:nvSpPr>
          <p:cNvPr id="8" name="Date Placeholder 3">
            <a:extLst>
              <a:ext uri="{FF2B5EF4-FFF2-40B4-BE49-F238E27FC236}">
                <a16:creationId xmlns:a16="http://schemas.microsoft.com/office/drawing/2014/main" id="{F6B40DDC-27EB-E36E-7F08-B8F65B2809BC}"/>
              </a:ext>
            </a:extLst>
          </p:cNvPr>
          <p:cNvSpPr>
            <a:spLocks noGrp="1"/>
          </p:cNvSpPr>
          <p:nvPr>
            <p:ph type="dt" sz="half" idx="14"/>
          </p:nvPr>
        </p:nvSpPr>
        <p:spPr>
          <a:xfrm>
            <a:off x="4800600" y="6426200"/>
            <a:ext cx="1231900" cy="365125"/>
          </a:xfrm>
        </p:spPr>
        <p:txBody>
          <a:bodyPr/>
          <a:lstStyle>
            <a:lvl1pPr algn="l">
              <a:defRPr/>
            </a:lvl1pPr>
          </a:lstStyle>
          <a:p>
            <a:r>
              <a:rPr lang="en-US" altLang="en-US"/>
              <a:t>  </a:t>
            </a:r>
          </a:p>
        </p:txBody>
      </p:sp>
      <p:sp>
        <p:nvSpPr>
          <p:cNvPr id="9" name="Footer Placeholder 4">
            <a:extLst>
              <a:ext uri="{FF2B5EF4-FFF2-40B4-BE49-F238E27FC236}">
                <a16:creationId xmlns:a16="http://schemas.microsoft.com/office/drawing/2014/main" id="{8728DE46-B37C-84D0-FE40-2240C242D3D1}"/>
              </a:ext>
            </a:extLst>
          </p:cNvPr>
          <p:cNvSpPr>
            <a:spLocks noGrp="1"/>
          </p:cNvSpPr>
          <p:nvPr>
            <p:ph type="ftr" sz="quarter" idx="15"/>
          </p:nvPr>
        </p:nvSpPr>
        <p:spPr>
          <a:xfrm>
            <a:off x="6311900" y="6426200"/>
            <a:ext cx="2616200" cy="365125"/>
          </a:xfrm>
        </p:spPr>
        <p:txBody>
          <a:bodyPr/>
          <a:lstStyle>
            <a:lvl1pPr algn="r">
              <a:defRPr/>
            </a:lvl1pPr>
          </a:lstStyle>
          <a:p>
            <a:pPr>
              <a:defRPr/>
            </a:pPr>
            <a:endParaRPr lang="en-US"/>
          </a:p>
        </p:txBody>
      </p:sp>
    </p:spTree>
    <p:extLst>
      <p:ext uri="{BB962C8B-B14F-4D97-AF65-F5344CB8AC3E}">
        <p14:creationId xmlns:p14="http://schemas.microsoft.com/office/powerpoint/2010/main" val="189844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F2C27B-1EF9-02EB-90F6-3E7E34F358A2}"/>
              </a:ext>
            </a:extLst>
          </p:cNvPr>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CD6A1430-4455-3490-4B73-E06FF71DBA3B}"/>
              </a:ext>
            </a:extLst>
          </p:cNvPr>
          <p:cNvSpPr txBox="1">
            <a:spLocks noChangeArrowheads="1"/>
          </p:cNvSpPr>
          <p:nvPr/>
        </p:nvSpPr>
        <p:spPr bwMode="auto">
          <a:xfrm>
            <a:off x="2003425" y="3111500"/>
            <a:ext cx="2603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4000" b="1">
                <a:solidFill>
                  <a:srgbClr val="B870B8"/>
                </a:solidFill>
              </a:rPr>
              <a:t>+</a:t>
            </a:r>
          </a:p>
        </p:txBody>
      </p:sp>
      <p:sp>
        <p:nvSpPr>
          <p:cNvPr id="6" name="Rectangle 5">
            <a:extLst>
              <a:ext uri="{FF2B5EF4-FFF2-40B4-BE49-F238E27FC236}">
                <a16:creationId xmlns:a16="http://schemas.microsoft.com/office/drawing/2014/main" id="{4A672EFC-AD0C-F4B5-61CB-3B3ECFDD1D9C}"/>
              </a:ext>
            </a:extLst>
          </p:cNvPr>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CA"/>
              <a:t>Click to edit Master title style</a:t>
            </a:r>
            <a:endParaRP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7" name="Date Placeholder 3">
            <a:extLst>
              <a:ext uri="{FF2B5EF4-FFF2-40B4-BE49-F238E27FC236}">
                <a16:creationId xmlns:a16="http://schemas.microsoft.com/office/drawing/2014/main" id="{EBF34EAD-2334-A6E8-453B-AB204679EAF9}"/>
              </a:ext>
            </a:extLst>
          </p:cNvPr>
          <p:cNvSpPr>
            <a:spLocks noGrp="1"/>
          </p:cNvSpPr>
          <p:nvPr>
            <p:ph type="dt" sz="half" idx="10"/>
          </p:nvPr>
        </p:nvSpPr>
        <p:spPr>
          <a:xfrm>
            <a:off x="658813" y="6248400"/>
            <a:ext cx="1474787" cy="365125"/>
          </a:xfrm>
        </p:spPr>
        <p:txBody>
          <a:bodyPr/>
          <a:lstStyle>
            <a:lvl1pPr algn="l">
              <a:defRPr>
                <a:solidFill>
                  <a:schemeClr val="bg1"/>
                </a:solidFill>
              </a:defRPr>
            </a:lvl1pPr>
          </a:lstStyle>
          <a:p>
            <a:r>
              <a:rPr lang="en-US" altLang="en-US"/>
              <a:t>  </a:t>
            </a:r>
          </a:p>
        </p:txBody>
      </p:sp>
      <p:sp>
        <p:nvSpPr>
          <p:cNvPr id="8" name="Footer Placeholder 4">
            <a:extLst>
              <a:ext uri="{FF2B5EF4-FFF2-40B4-BE49-F238E27FC236}">
                <a16:creationId xmlns:a16="http://schemas.microsoft.com/office/drawing/2014/main" id="{14911FCF-C5A0-E301-EA4B-E1D2079FC138}"/>
              </a:ext>
            </a:extLst>
          </p:cNvPr>
          <p:cNvSpPr>
            <a:spLocks noGrp="1"/>
          </p:cNvSpPr>
          <p:nvPr>
            <p:ph type="ftr" sz="quarter" idx="11"/>
          </p:nvPr>
        </p:nvSpPr>
        <p:spPr>
          <a:xfrm>
            <a:off x="2286000" y="6248400"/>
            <a:ext cx="5638800" cy="365125"/>
          </a:xfrm>
        </p:spPr>
        <p:txBody>
          <a:bodyPr/>
          <a:lstStyle>
            <a:lvl1pPr>
              <a:defRPr>
                <a:solidFill>
                  <a:schemeClr val="bg1"/>
                </a:solidFill>
              </a:defRPr>
            </a:lvl1pPr>
          </a:lstStyle>
          <a:p>
            <a:pPr>
              <a:defRPr/>
            </a:pPr>
            <a:endParaRPr lang="en-US"/>
          </a:p>
        </p:txBody>
      </p:sp>
      <p:sp>
        <p:nvSpPr>
          <p:cNvPr id="9" name="Slide Number Placeholder 5">
            <a:extLst>
              <a:ext uri="{FF2B5EF4-FFF2-40B4-BE49-F238E27FC236}">
                <a16:creationId xmlns:a16="http://schemas.microsoft.com/office/drawing/2014/main" id="{70389AD2-C9F8-0B45-0FB5-50559AEF8C1E}"/>
              </a:ext>
            </a:extLst>
          </p:cNvPr>
          <p:cNvSpPr>
            <a:spLocks noGrp="1"/>
          </p:cNvSpPr>
          <p:nvPr>
            <p:ph type="sldNum" sz="quarter" idx="12"/>
          </p:nvPr>
        </p:nvSpPr>
        <p:spPr>
          <a:xfrm>
            <a:off x="8305800" y="6248400"/>
            <a:ext cx="554038" cy="365125"/>
          </a:xfrm>
        </p:spPr>
        <p:txBody>
          <a:bodyPr/>
          <a:lstStyle>
            <a:lvl1pPr>
              <a:defRPr/>
            </a:lvl1pPr>
          </a:lstStyle>
          <a:p>
            <a:fld id="{C6BBA036-1782-4045-9EC7-CB837C30D7DD}" type="slidenum">
              <a:rPr lang="en-US" altLang="en-US"/>
              <a:pPr/>
              <a:t>‹#›</a:t>
            </a:fld>
            <a:endParaRPr lang="en-US" altLang="en-US"/>
          </a:p>
        </p:txBody>
      </p:sp>
    </p:spTree>
    <p:extLst>
      <p:ext uri="{BB962C8B-B14F-4D97-AF65-F5344CB8AC3E}">
        <p14:creationId xmlns:p14="http://schemas.microsoft.com/office/powerpoint/2010/main" val="85373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5" name="Date Placeholder 3">
            <a:extLst>
              <a:ext uri="{FF2B5EF4-FFF2-40B4-BE49-F238E27FC236}">
                <a16:creationId xmlns:a16="http://schemas.microsoft.com/office/drawing/2014/main" id="{AD528C0B-80D3-480C-F21D-B42F1185D7D5}"/>
              </a:ext>
            </a:extLst>
          </p:cNvPr>
          <p:cNvSpPr>
            <a:spLocks noGrp="1"/>
          </p:cNvSpPr>
          <p:nvPr>
            <p:ph type="dt" sz="half" idx="10"/>
          </p:nvPr>
        </p:nvSpPr>
        <p:spPr/>
        <p:txBody>
          <a:bodyPr/>
          <a:lstStyle>
            <a:lvl1pPr>
              <a:defRPr/>
            </a:lvl1pPr>
          </a:lstStyle>
          <a:p>
            <a:r>
              <a:rPr lang="en-US" altLang="en-US"/>
              <a:t>  </a:t>
            </a:r>
          </a:p>
        </p:txBody>
      </p:sp>
      <p:sp>
        <p:nvSpPr>
          <p:cNvPr id="6" name="Footer Placeholder 4">
            <a:extLst>
              <a:ext uri="{FF2B5EF4-FFF2-40B4-BE49-F238E27FC236}">
                <a16:creationId xmlns:a16="http://schemas.microsoft.com/office/drawing/2014/main" id="{1D4EE832-4910-2739-0642-B8313590A3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BA489B-5107-ADFB-0450-63B7D4B484A2}"/>
              </a:ext>
            </a:extLst>
          </p:cNvPr>
          <p:cNvSpPr>
            <a:spLocks noGrp="1"/>
          </p:cNvSpPr>
          <p:nvPr>
            <p:ph type="sldNum" sz="quarter" idx="12"/>
          </p:nvPr>
        </p:nvSpPr>
        <p:spPr/>
        <p:txBody>
          <a:bodyPr/>
          <a:lstStyle>
            <a:lvl1pPr>
              <a:defRPr/>
            </a:lvl1pPr>
          </a:lstStyle>
          <a:p>
            <a:fld id="{9314B16E-AB7D-634F-8528-1A075C93BCC4}" type="slidenum">
              <a:rPr lang="en-US" altLang="en-US"/>
              <a:pPr/>
              <a:t>‹#›</a:t>
            </a:fld>
            <a:endParaRPr lang="en-US" altLang="en-US"/>
          </a:p>
        </p:txBody>
      </p:sp>
    </p:spTree>
    <p:extLst>
      <p:ext uri="{BB962C8B-B14F-4D97-AF65-F5344CB8AC3E}">
        <p14:creationId xmlns:p14="http://schemas.microsoft.com/office/powerpoint/2010/main" val="283196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extBox 8">
            <a:extLst>
              <a:ext uri="{FF2B5EF4-FFF2-40B4-BE49-F238E27FC236}">
                <a16:creationId xmlns:a16="http://schemas.microsoft.com/office/drawing/2014/main" id="{4E95C17E-9A72-30A7-CFB8-65FB1A17C605}"/>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a:solidFill>
                  <a:srgbClr val="B870B8"/>
                </a:solidFill>
              </a:rPr>
              <a:t>+</a:t>
            </a:r>
          </a:p>
        </p:txBody>
      </p:sp>
      <p:sp>
        <p:nvSpPr>
          <p:cNvPr id="2" name="Title 1"/>
          <p:cNvSpPr>
            <a:spLocks noGrp="1"/>
          </p:cNvSpPr>
          <p:nvPr>
            <p:ph type="title"/>
          </p:nvPr>
        </p:nvSpPr>
        <p:spPr/>
        <p:txBody>
          <a:bodyPr/>
          <a:lstStyle>
            <a:lvl1pPr>
              <a:defRPr/>
            </a:lvl1pPr>
          </a:lstStyle>
          <a:p>
            <a:r>
              <a:rPr lang="en-CA"/>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8" name="Date Placeholder 6">
            <a:extLst>
              <a:ext uri="{FF2B5EF4-FFF2-40B4-BE49-F238E27FC236}">
                <a16:creationId xmlns:a16="http://schemas.microsoft.com/office/drawing/2014/main" id="{6B89CCE0-3BE9-CF88-E8F5-3555329577FB}"/>
              </a:ext>
            </a:extLst>
          </p:cNvPr>
          <p:cNvSpPr>
            <a:spLocks noGrp="1"/>
          </p:cNvSpPr>
          <p:nvPr>
            <p:ph type="dt" sz="half" idx="10"/>
          </p:nvPr>
        </p:nvSpPr>
        <p:spPr/>
        <p:txBody>
          <a:bodyPr/>
          <a:lstStyle>
            <a:lvl1pPr>
              <a:defRPr/>
            </a:lvl1pPr>
          </a:lstStyle>
          <a:p>
            <a:r>
              <a:rPr lang="en-US" altLang="en-US"/>
              <a:t>  </a:t>
            </a:r>
          </a:p>
        </p:txBody>
      </p:sp>
      <p:sp>
        <p:nvSpPr>
          <p:cNvPr id="9" name="Footer Placeholder 7">
            <a:extLst>
              <a:ext uri="{FF2B5EF4-FFF2-40B4-BE49-F238E27FC236}">
                <a16:creationId xmlns:a16="http://schemas.microsoft.com/office/drawing/2014/main" id="{501C09FB-1316-35B3-3AE4-25530B2255E5}"/>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85E8503F-61A0-E2EB-6649-BEBF9B838176}"/>
              </a:ext>
            </a:extLst>
          </p:cNvPr>
          <p:cNvSpPr>
            <a:spLocks noGrp="1"/>
          </p:cNvSpPr>
          <p:nvPr>
            <p:ph type="sldNum" sz="quarter" idx="12"/>
          </p:nvPr>
        </p:nvSpPr>
        <p:spPr/>
        <p:txBody>
          <a:bodyPr/>
          <a:lstStyle>
            <a:lvl1pPr>
              <a:defRPr/>
            </a:lvl1pPr>
          </a:lstStyle>
          <a:p>
            <a:fld id="{616F9AB7-CEC9-354A-BF1F-4D391DA8BC13}" type="slidenum">
              <a:rPr lang="en-US" altLang="en-US"/>
              <a:pPr/>
              <a:t>‹#›</a:t>
            </a:fld>
            <a:endParaRPr lang="en-US" altLang="en-US"/>
          </a:p>
        </p:txBody>
      </p:sp>
    </p:spTree>
    <p:extLst>
      <p:ext uri="{BB962C8B-B14F-4D97-AF65-F5344CB8AC3E}">
        <p14:creationId xmlns:p14="http://schemas.microsoft.com/office/powerpoint/2010/main" val="131854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a:extLst>
              <a:ext uri="{FF2B5EF4-FFF2-40B4-BE49-F238E27FC236}">
                <a16:creationId xmlns:a16="http://schemas.microsoft.com/office/drawing/2014/main" id="{518FF8EC-6521-AB98-AF91-DD9530C0FB52}"/>
              </a:ext>
            </a:extLst>
          </p:cNvPr>
          <p:cNvSpPr>
            <a:spLocks noGrp="1"/>
          </p:cNvSpPr>
          <p:nvPr>
            <p:ph type="dt" sz="half" idx="15"/>
          </p:nvPr>
        </p:nvSpPr>
        <p:spPr/>
        <p:txBody>
          <a:bodyPr/>
          <a:lstStyle>
            <a:lvl1pPr>
              <a:defRPr/>
            </a:lvl1pPr>
          </a:lstStyle>
          <a:p>
            <a:r>
              <a:rPr lang="en-US" altLang="en-US"/>
              <a:t>  </a:t>
            </a:r>
          </a:p>
        </p:txBody>
      </p:sp>
      <p:sp>
        <p:nvSpPr>
          <p:cNvPr id="5" name="Footer Placeholder 4">
            <a:extLst>
              <a:ext uri="{FF2B5EF4-FFF2-40B4-BE49-F238E27FC236}">
                <a16:creationId xmlns:a16="http://schemas.microsoft.com/office/drawing/2014/main" id="{B10A1C90-8A83-3A22-6967-FF4AFEB32039}"/>
              </a:ext>
            </a:extLst>
          </p:cNvPr>
          <p:cNvSpPr>
            <a:spLocks noGrp="1"/>
          </p:cNvSpPr>
          <p:nvPr>
            <p:ph type="ftr" sz="quarter" idx="16"/>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B0C58C3-FF9B-3436-4BB4-3D349617BE89}"/>
              </a:ext>
            </a:extLst>
          </p:cNvPr>
          <p:cNvSpPr>
            <a:spLocks noGrp="1"/>
          </p:cNvSpPr>
          <p:nvPr>
            <p:ph type="sldNum" sz="quarter" idx="17"/>
          </p:nvPr>
        </p:nvSpPr>
        <p:spPr/>
        <p:txBody>
          <a:bodyPr/>
          <a:lstStyle>
            <a:lvl1pPr>
              <a:defRPr/>
            </a:lvl1pPr>
          </a:lstStyle>
          <a:p>
            <a:fld id="{8A825425-623F-FB44-A297-3A5CB8C3A0DB}" type="slidenum">
              <a:rPr lang="en-US" altLang="en-US"/>
              <a:pPr/>
              <a:t>‹#›</a:t>
            </a:fld>
            <a:endParaRPr lang="en-US" altLang="en-US"/>
          </a:p>
        </p:txBody>
      </p:sp>
    </p:spTree>
    <p:extLst>
      <p:ext uri="{BB962C8B-B14F-4D97-AF65-F5344CB8AC3E}">
        <p14:creationId xmlns:p14="http://schemas.microsoft.com/office/powerpoint/2010/main" val="57613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a:extLst>
              <a:ext uri="{FF2B5EF4-FFF2-40B4-BE49-F238E27FC236}">
                <a16:creationId xmlns:a16="http://schemas.microsoft.com/office/drawing/2014/main" id="{E8AF53F1-2183-A8B2-8A23-2F654F4E3AE3}"/>
              </a:ext>
            </a:extLst>
          </p:cNvPr>
          <p:cNvSpPr>
            <a:spLocks noGrp="1"/>
          </p:cNvSpPr>
          <p:nvPr>
            <p:ph type="dt" sz="half" idx="17"/>
          </p:nvPr>
        </p:nvSpPr>
        <p:spPr/>
        <p:txBody>
          <a:bodyPr/>
          <a:lstStyle>
            <a:lvl1pPr>
              <a:defRPr/>
            </a:lvl1pPr>
          </a:lstStyle>
          <a:p>
            <a:r>
              <a:rPr lang="en-US" altLang="en-US"/>
              <a:t>  </a:t>
            </a:r>
          </a:p>
        </p:txBody>
      </p:sp>
      <p:sp>
        <p:nvSpPr>
          <p:cNvPr id="5" name="Footer Placeholder 4">
            <a:extLst>
              <a:ext uri="{FF2B5EF4-FFF2-40B4-BE49-F238E27FC236}">
                <a16:creationId xmlns:a16="http://schemas.microsoft.com/office/drawing/2014/main" id="{8FE7EEDF-A555-7011-A990-FF4FF96BADFF}"/>
              </a:ext>
            </a:extLst>
          </p:cNvPr>
          <p:cNvSpPr>
            <a:spLocks noGrp="1"/>
          </p:cNvSpPr>
          <p:nvPr>
            <p:ph type="ftr" sz="quarter" idx="18"/>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E49925B-1385-AEAE-D68D-BC687CB9017A}"/>
              </a:ext>
            </a:extLst>
          </p:cNvPr>
          <p:cNvSpPr>
            <a:spLocks noGrp="1"/>
          </p:cNvSpPr>
          <p:nvPr>
            <p:ph type="sldNum" sz="quarter" idx="19"/>
          </p:nvPr>
        </p:nvSpPr>
        <p:spPr/>
        <p:txBody>
          <a:bodyPr/>
          <a:lstStyle>
            <a:lvl1pPr>
              <a:defRPr/>
            </a:lvl1pPr>
          </a:lstStyle>
          <a:p>
            <a:fld id="{32F2255B-97D8-8E42-AB1D-AA74BC2E8158}" type="slidenum">
              <a:rPr lang="en-US" altLang="en-US"/>
              <a:pPr/>
              <a:t>‹#›</a:t>
            </a:fld>
            <a:endParaRPr lang="en-US" altLang="en-US"/>
          </a:p>
        </p:txBody>
      </p:sp>
    </p:spTree>
    <p:extLst>
      <p:ext uri="{BB962C8B-B14F-4D97-AF65-F5344CB8AC3E}">
        <p14:creationId xmlns:p14="http://schemas.microsoft.com/office/powerpoint/2010/main" val="70354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520B609-65F4-20A6-7446-023488EFEC8E}"/>
              </a:ext>
            </a:extLst>
          </p:cNvPr>
          <p:cNvSpPr>
            <a:spLocks noGrp="1"/>
          </p:cNvSpPr>
          <p:nvPr>
            <p:ph type="title"/>
          </p:nvPr>
        </p:nvSpPr>
        <p:spPr bwMode="auto">
          <a:xfrm>
            <a:off x="381000" y="228600"/>
            <a:ext cx="8534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title style</a:t>
            </a:r>
            <a:endParaRPr lang="en-US" altLang="en-US"/>
          </a:p>
        </p:txBody>
      </p:sp>
      <p:sp>
        <p:nvSpPr>
          <p:cNvPr id="1027" name="Text Placeholder 2">
            <a:extLst>
              <a:ext uri="{FF2B5EF4-FFF2-40B4-BE49-F238E27FC236}">
                <a16:creationId xmlns:a16="http://schemas.microsoft.com/office/drawing/2014/main" id="{47F7BC42-3B57-C653-0B83-6ACD133771F0}"/>
              </a:ext>
            </a:extLst>
          </p:cNvPr>
          <p:cNvSpPr>
            <a:spLocks noGrp="1"/>
          </p:cNvSpPr>
          <p:nvPr>
            <p:ph type="body" idx="1"/>
          </p:nvPr>
        </p:nvSpPr>
        <p:spPr bwMode="auto">
          <a:xfrm>
            <a:off x="498475" y="1447800"/>
            <a:ext cx="75565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 Click to edit Master text styles</a:t>
            </a:r>
          </a:p>
          <a:p>
            <a:pPr lvl="1"/>
            <a:r>
              <a:rPr lang="en-CA" altLang="en-US"/>
              <a:t> Second level</a:t>
            </a:r>
          </a:p>
          <a:p>
            <a:pPr lvl="2"/>
            <a:r>
              <a:rPr lang="en-CA" altLang="en-US"/>
              <a:t> Third level</a:t>
            </a:r>
          </a:p>
          <a:p>
            <a:pPr lvl="3"/>
            <a:r>
              <a:rPr lang="en-CA" altLang="en-US"/>
              <a:t> Fourth level</a:t>
            </a:r>
          </a:p>
          <a:p>
            <a:pPr lvl="4"/>
            <a:r>
              <a:rPr lang="en-CA" altLang="en-US"/>
              <a:t> Fifth level</a:t>
            </a:r>
            <a:endParaRPr lang="en-US" altLang="en-US"/>
          </a:p>
        </p:txBody>
      </p:sp>
      <p:sp>
        <p:nvSpPr>
          <p:cNvPr id="4" name="Date Placeholder 3">
            <a:extLst>
              <a:ext uri="{FF2B5EF4-FFF2-40B4-BE49-F238E27FC236}">
                <a16:creationId xmlns:a16="http://schemas.microsoft.com/office/drawing/2014/main" id="{C5CB668D-6EA0-1847-F70D-DA2560A8D4E9}"/>
              </a:ext>
            </a:extLst>
          </p:cNvPr>
          <p:cNvSpPr>
            <a:spLocks noGrp="1"/>
          </p:cNvSpPr>
          <p:nvPr>
            <p:ph type="dt" sz="half" idx="2"/>
          </p:nvPr>
        </p:nvSpPr>
        <p:spPr>
          <a:xfrm>
            <a:off x="6794500" y="642302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100">
                <a:solidFill>
                  <a:srgbClr val="595959"/>
                </a:solidFill>
              </a:defRPr>
            </a:lvl1pPr>
          </a:lstStyle>
          <a:p>
            <a:r>
              <a:rPr lang="en-US" altLang="en-US"/>
              <a:t>  </a:t>
            </a:r>
          </a:p>
        </p:txBody>
      </p:sp>
      <p:sp>
        <p:nvSpPr>
          <p:cNvPr id="5" name="Footer Placeholder 4">
            <a:extLst>
              <a:ext uri="{FF2B5EF4-FFF2-40B4-BE49-F238E27FC236}">
                <a16:creationId xmlns:a16="http://schemas.microsoft.com/office/drawing/2014/main" id="{5A52277E-FB2D-40CC-58C0-EDE38CFCE883}"/>
              </a:ext>
            </a:extLst>
          </p:cNvPr>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Times New Roman" charset="0"/>
                <a:ea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85126A65-457D-DF07-E178-EAA83A4149BF}"/>
              </a:ext>
            </a:extLst>
          </p:cNvPr>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bg1"/>
                </a:solidFill>
              </a:defRPr>
            </a:lvl1pPr>
          </a:lstStyle>
          <a:p>
            <a:fld id="{D1DBA5B9-D025-C448-9C02-28B4CCC73ADB}" type="slidenum">
              <a:rPr lang="en-US" altLang="en-US"/>
              <a:pPr/>
              <a:t>‹#›</a:t>
            </a:fld>
            <a:endParaRPr lang="en-US" altLang="en-US"/>
          </a:p>
        </p:txBody>
      </p:sp>
      <p:sp>
        <p:nvSpPr>
          <p:cNvPr id="8" name="Rectangle 22">
            <a:extLst>
              <a:ext uri="{FF2B5EF4-FFF2-40B4-BE49-F238E27FC236}">
                <a16:creationId xmlns:a16="http://schemas.microsoft.com/office/drawing/2014/main" id="{B7BE5C57-4B0C-56BE-D688-1B00D0734A54}"/>
              </a:ext>
            </a:extLst>
          </p:cNvPr>
          <p:cNvSpPr>
            <a:spLocks noChangeArrowheads="1"/>
          </p:cNvSpPr>
          <p:nvPr userDrawn="1"/>
        </p:nvSpPr>
        <p:spPr bwMode="auto">
          <a:xfrm>
            <a:off x="0" y="6477000"/>
            <a:ext cx="9144000" cy="38100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694" r:id="rId3"/>
    <p:sldLayoutId id="2147483703" r:id="rId4"/>
    <p:sldLayoutId id="2147483704" r:id="rId5"/>
    <p:sldLayoutId id="2147483695" r:id="rId6"/>
    <p:sldLayoutId id="2147483705" r:id="rId7"/>
    <p:sldLayoutId id="2147483696" r:id="rId8"/>
    <p:sldLayoutId id="2147483697" r:id="rId9"/>
    <p:sldLayoutId id="2147483698" r:id="rId10"/>
    <p:sldLayoutId id="2147483699" r:id="rId11"/>
    <p:sldLayoutId id="2147483700"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Lst>
  <p:hf hdr="0" ftr="0" dt="0"/>
  <p:txStyles>
    <p:titleStyle>
      <a:lvl1pPr algn="l" rtl="0" fontAlgn="base">
        <a:spcBef>
          <a:spcPct val="0"/>
        </a:spcBef>
        <a:spcAft>
          <a:spcPct val="0"/>
        </a:spcAft>
        <a:defRPr sz="4400" kern="1200">
          <a:solidFill>
            <a:schemeClr val="accent1"/>
          </a:solidFill>
          <a:latin typeface="+mj-lt"/>
          <a:ea typeface="ＭＳ Ｐゴシック" panose="020B0600070205080204" pitchFamily="34" charset="-128"/>
          <a:cs typeface="+mj-cs"/>
        </a:defRPr>
      </a:lvl1pPr>
      <a:lvl2pPr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2pPr>
      <a:lvl3pPr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3pPr>
      <a:lvl4pPr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4pPr>
      <a:lvl5pPr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5pPr>
      <a:lvl6pPr marL="457200"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6pPr>
      <a:lvl7pPr marL="914400"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7pPr>
      <a:lvl8pPr marL="1371600"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8pPr>
      <a:lvl9pPr marL="1828800"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9pPr>
    </p:titleStyle>
    <p:bodyStyle>
      <a:lvl1pPr marL="228600" indent="-228600" algn="l" rtl="0" fontAlgn="base">
        <a:spcBef>
          <a:spcPts val="2000"/>
        </a:spcBef>
        <a:spcAft>
          <a:spcPct val="0"/>
        </a:spcAft>
        <a:buClr>
          <a:schemeClr val="accent1"/>
        </a:buClr>
        <a:buSzPct val="75000"/>
        <a:buFont typeface="Wingdings" pitchFamily="2" charset="2"/>
        <a:buChar char="n"/>
        <a:defRPr sz="3200" kern="1200">
          <a:solidFill>
            <a:srgbClr val="595959"/>
          </a:solidFill>
          <a:latin typeface="+mn-lt"/>
          <a:ea typeface="ＭＳ Ｐゴシック" panose="020B0600070205080204" pitchFamily="34" charset="-128"/>
          <a:cs typeface="+mn-cs"/>
        </a:defRPr>
      </a:lvl1pPr>
      <a:lvl2pPr marL="457200" indent="-228600" algn="l" rtl="0" fontAlgn="base">
        <a:spcBef>
          <a:spcPts val="600"/>
        </a:spcBef>
        <a:spcAft>
          <a:spcPct val="0"/>
        </a:spcAft>
        <a:buClr>
          <a:srgbClr val="B870B8"/>
        </a:buClr>
        <a:buSzPct val="75000"/>
        <a:buFont typeface="Wingdings" pitchFamily="2" charset="2"/>
        <a:buChar char="n"/>
        <a:defRPr sz="2800" kern="1200">
          <a:solidFill>
            <a:srgbClr val="595959"/>
          </a:solidFill>
          <a:latin typeface="+mn-lt"/>
          <a:ea typeface="ＭＳ Ｐゴシック" panose="020B0600070205080204" pitchFamily="34" charset="-128"/>
          <a:cs typeface="+mn-cs"/>
        </a:defRPr>
      </a:lvl2pPr>
      <a:lvl3pPr marL="685800" indent="-228600" algn="l" rtl="0" fontAlgn="base">
        <a:spcBef>
          <a:spcPts val="600"/>
        </a:spcBef>
        <a:spcAft>
          <a:spcPct val="0"/>
        </a:spcAft>
        <a:buClr>
          <a:schemeClr val="accent1"/>
        </a:buClr>
        <a:buSzPct val="75000"/>
        <a:buFont typeface="Wingdings" pitchFamily="2" charset="2"/>
        <a:buChar char="n"/>
        <a:defRPr sz="2800" kern="1200">
          <a:solidFill>
            <a:srgbClr val="595959"/>
          </a:solidFill>
          <a:latin typeface="+mn-lt"/>
          <a:ea typeface="ＭＳ Ｐゴシック" panose="020B0600070205080204" pitchFamily="34" charset="-128"/>
          <a:cs typeface="+mn-cs"/>
        </a:defRPr>
      </a:lvl3pPr>
      <a:lvl4pPr marL="914400" indent="-228600" algn="l" rtl="0" fontAlgn="base">
        <a:spcBef>
          <a:spcPts val="600"/>
        </a:spcBef>
        <a:spcAft>
          <a:spcPct val="0"/>
        </a:spcAft>
        <a:buClr>
          <a:srgbClr val="B870B8"/>
        </a:buClr>
        <a:buSzPct val="75000"/>
        <a:buFont typeface="Wingdings" pitchFamily="2" charset="2"/>
        <a:buChar char="n"/>
        <a:defRPr sz="2800" kern="1200">
          <a:solidFill>
            <a:srgbClr val="595959"/>
          </a:solidFill>
          <a:latin typeface="+mn-lt"/>
          <a:ea typeface="ＭＳ Ｐゴシック" panose="020B0600070205080204" pitchFamily="34" charset="-128"/>
          <a:cs typeface="+mn-cs"/>
        </a:defRPr>
      </a:lvl4pPr>
      <a:lvl5pPr marL="1143000" indent="-228600" algn="l" rtl="0" fontAlgn="base">
        <a:spcBef>
          <a:spcPts val="600"/>
        </a:spcBef>
        <a:spcAft>
          <a:spcPct val="0"/>
        </a:spcAft>
        <a:buClr>
          <a:schemeClr val="accent1"/>
        </a:buClr>
        <a:buSzPct val="75000"/>
        <a:buFont typeface="Wingdings" pitchFamily="2" charset="2"/>
        <a:buChar char="n"/>
        <a:defRPr sz="2800" kern="1200">
          <a:solidFill>
            <a:srgbClr val="595959"/>
          </a:solidFill>
          <a:latin typeface="+mn-lt"/>
          <a:ea typeface="ＭＳ Ｐゴシック" panose="020B0600070205080204" pitchFamily="34" charset="-128"/>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3.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10.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5.xml"/><Relationship Id="rId1" Type="http://schemas.openxmlformats.org/officeDocument/2006/relationships/slideLayout" Target="../slideLayouts/slideLayout11.xml"/><Relationship Id="rId4" Type="http://schemas.openxmlformats.org/officeDocument/2006/relationships/image" Target="../media/image10.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6">
            <a:extLst>
              <a:ext uri="{FF2B5EF4-FFF2-40B4-BE49-F238E27FC236}">
                <a16:creationId xmlns:a16="http://schemas.microsoft.com/office/drawing/2014/main" id="{1579F28E-4151-02B9-B1D4-6D22D06B137B}"/>
              </a:ext>
            </a:extLst>
          </p:cNvPr>
          <p:cNvSpPr>
            <a:spLocks noGrp="1" noChangeArrowheads="1"/>
          </p:cNvSpPr>
          <p:nvPr>
            <p:ph type="title"/>
          </p:nvPr>
        </p:nvSpPr>
        <p:spPr>
          <a:xfrm>
            <a:off x="482709" y="731837"/>
            <a:ext cx="7883525" cy="3657600"/>
          </a:xfrm>
        </p:spPr>
        <p:txBody>
          <a:bodyPr/>
          <a:lstStyle/>
          <a:p>
            <a:pPr algn="ctr"/>
            <a:r>
              <a:rPr lang="en-US" altLang="en-US" sz="6600" dirty="0">
                <a:solidFill>
                  <a:schemeClr val="tx1"/>
                </a:solidFill>
              </a:rPr>
              <a:t>Normalization</a:t>
            </a:r>
            <a:r>
              <a:rPr lang="en-US" altLang="en-US" sz="6000" dirty="0">
                <a:solidFill>
                  <a:schemeClr val="tx1"/>
                </a:solidFill>
              </a:rPr>
              <a:t>,</a:t>
            </a:r>
            <a:br>
              <a:rPr lang="en-US" altLang="en-US" sz="6000" dirty="0">
                <a:solidFill>
                  <a:schemeClr val="tx1"/>
                </a:solidFill>
              </a:rPr>
            </a:br>
            <a:r>
              <a:rPr lang="en-US" altLang="en-US" sz="4800" dirty="0">
                <a:solidFill>
                  <a:schemeClr val="tx1"/>
                </a:solidFill>
              </a:rPr>
              <a:t>Functional Dependencies, </a:t>
            </a:r>
            <a:br>
              <a:rPr lang="en-US" altLang="en-US" sz="6000" dirty="0">
                <a:solidFill>
                  <a:schemeClr val="tx1"/>
                </a:solidFill>
              </a:rPr>
            </a:br>
            <a:r>
              <a:rPr lang="en-US" altLang="en-US" sz="6000" dirty="0">
                <a:solidFill>
                  <a:schemeClr val="tx1"/>
                </a:solidFill>
              </a:rPr>
              <a:t>and </a:t>
            </a:r>
            <a:br>
              <a:rPr lang="en-US" altLang="en-US" sz="6000" dirty="0">
                <a:solidFill>
                  <a:schemeClr val="tx1"/>
                </a:solidFill>
              </a:rPr>
            </a:br>
            <a:r>
              <a:rPr lang="en-US" altLang="en-US" sz="6000" dirty="0">
                <a:solidFill>
                  <a:schemeClr val="tx1"/>
                </a:solidFill>
              </a:rPr>
              <a:t>Data Anomalies</a:t>
            </a:r>
            <a:endParaRPr lang="en-US" altLang="en-US" sz="6000" dirty="0"/>
          </a:p>
        </p:txBody>
      </p:sp>
      <p:sp>
        <p:nvSpPr>
          <p:cNvPr id="5122" name="Rectangle 7">
            <a:extLst>
              <a:ext uri="{FF2B5EF4-FFF2-40B4-BE49-F238E27FC236}">
                <a16:creationId xmlns:a16="http://schemas.microsoft.com/office/drawing/2014/main" id="{D6A2DBA0-004A-0AC2-9797-8A9103F695EC}"/>
              </a:ext>
            </a:extLst>
          </p:cNvPr>
          <p:cNvSpPr>
            <a:spLocks noGrp="1" noChangeArrowheads="1"/>
          </p:cNvSpPr>
          <p:nvPr>
            <p:ph idx="1"/>
          </p:nvPr>
        </p:nvSpPr>
        <p:spPr>
          <a:xfrm>
            <a:off x="498475" y="4267200"/>
            <a:ext cx="7556500" cy="1858963"/>
          </a:xfrm>
        </p:spPr>
        <p:txBody>
          <a:bodyPr/>
          <a:lstStyle/>
          <a:p>
            <a:pPr marL="0" indent="0">
              <a:buNone/>
            </a:pPr>
            <a:endParaRPr lang="en-US" altLang="en-US" dirty="0"/>
          </a:p>
        </p:txBody>
      </p:sp>
      <p:sp>
        <p:nvSpPr>
          <p:cNvPr id="2" name="Slide Number Placeholder 1">
            <a:extLst>
              <a:ext uri="{FF2B5EF4-FFF2-40B4-BE49-F238E27FC236}">
                <a16:creationId xmlns:a16="http://schemas.microsoft.com/office/drawing/2014/main" id="{168F0763-6FE1-03AE-91C1-415C47D7822F}"/>
              </a:ext>
            </a:extLst>
          </p:cNvPr>
          <p:cNvSpPr>
            <a:spLocks noGrp="1"/>
          </p:cNvSpPr>
          <p:nvPr>
            <p:ph type="sldNum" sz="quarter" idx="10"/>
          </p:nvPr>
        </p:nvSpPr>
        <p:spPr/>
        <p:txBody>
          <a:bodyPr/>
          <a:lstStyle/>
          <a:p>
            <a:fld id="{B5482F84-AE51-6742-A134-E737E6F95EC4}"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A1129-21C5-E447-726E-CA08B0371E34}"/>
            </a:ext>
          </a:extLst>
        </p:cNvPr>
        <p:cNvGrpSpPr/>
        <p:nvPr/>
      </p:nvGrpSpPr>
      <p:grpSpPr>
        <a:xfrm>
          <a:off x="0" y="0"/>
          <a:ext cx="0" cy="0"/>
          <a:chOff x="0" y="0"/>
          <a:chExt cx="0" cy="0"/>
        </a:xfrm>
      </p:grpSpPr>
      <p:sp>
        <p:nvSpPr>
          <p:cNvPr id="5121" name="Rectangle 6">
            <a:extLst>
              <a:ext uri="{FF2B5EF4-FFF2-40B4-BE49-F238E27FC236}">
                <a16:creationId xmlns:a16="http://schemas.microsoft.com/office/drawing/2014/main" id="{EAC8AB67-16D4-F0F8-269C-8F5861B4D7C7}"/>
              </a:ext>
            </a:extLst>
          </p:cNvPr>
          <p:cNvSpPr>
            <a:spLocks noGrp="1" noChangeArrowheads="1"/>
          </p:cNvSpPr>
          <p:nvPr>
            <p:ph type="title"/>
          </p:nvPr>
        </p:nvSpPr>
        <p:spPr>
          <a:xfrm>
            <a:off x="685800" y="152401"/>
            <a:ext cx="7848600" cy="762000"/>
          </a:xfrm>
        </p:spPr>
        <p:txBody>
          <a:bodyPr/>
          <a:lstStyle/>
          <a:p>
            <a:r>
              <a:rPr lang="en-US" altLang="en-US" sz="3600" b="1" dirty="0"/>
              <a:t>Normalization &amp; Redundant Data</a:t>
            </a:r>
          </a:p>
        </p:txBody>
      </p:sp>
      <p:sp>
        <p:nvSpPr>
          <p:cNvPr id="5122" name="Rectangle 7">
            <a:extLst>
              <a:ext uri="{FF2B5EF4-FFF2-40B4-BE49-F238E27FC236}">
                <a16:creationId xmlns:a16="http://schemas.microsoft.com/office/drawing/2014/main" id="{6949B822-AEA0-4941-9601-F468BD85302D}"/>
              </a:ext>
            </a:extLst>
          </p:cNvPr>
          <p:cNvSpPr>
            <a:spLocks noGrp="1" noChangeArrowheads="1"/>
          </p:cNvSpPr>
          <p:nvPr>
            <p:ph idx="1"/>
          </p:nvPr>
        </p:nvSpPr>
        <p:spPr>
          <a:xfrm>
            <a:off x="498475" y="1143000"/>
            <a:ext cx="7556500" cy="4983163"/>
          </a:xfrm>
        </p:spPr>
        <p:txBody>
          <a:bodyPr/>
          <a:lstStyle/>
          <a:p>
            <a:r>
              <a:rPr lang="en-US" altLang="en-US" dirty="0"/>
              <a:t>  Redundant data </a:t>
            </a:r>
          </a:p>
          <a:p>
            <a:pPr lvl="1"/>
            <a:r>
              <a:rPr lang="en-US" altLang="en-US" dirty="0"/>
              <a:t> Wastes disk space and </a:t>
            </a:r>
          </a:p>
          <a:p>
            <a:pPr lvl="1"/>
            <a:r>
              <a:rPr lang="en-US" altLang="en-US" dirty="0"/>
              <a:t> Creates maintenance problems. </a:t>
            </a:r>
          </a:p>
          <a:p>
            <a:r>
              <a:rPr lang="en-US" altLang="en-US" dirty="0"/>
              <a:t> </a:t>
            </a:r>
            <a:r>
              <a:rPr lang="en-US" altLang="en-US" dirty="0">
                <a:highlight>
                  <a:srgbClr val="FFFF00"/>
                </a:highlight>
              </a:rPr>
              <a:t>EXAMPLE: customer address</a:t>
            </a:r>
          </a:p>
          <a:p>
            <a:pPr marL="0" indent="0">
              <a:buNone/>
            </a:pPr>
            <a:r>
              <a:rPr lang="en-US" altLang="en-US" dirty="0"/>
              <a:t>A customer address change is easier to implement if that data is stored only in the Customers table and nowhere else in the database.</a:t>
            </a:r>
          </a:p>
        </p:txBody>
      </p:sp>
      <p:sp>
        <p:nvSpPr>
          <p:cNvPr id="2" name="Slide Number Placeholder 1">
            <a:extLst>
              <a:ext uri="{FF2B5EF4-FFF2-40B4-BE49-F238E27FC236}">
                <a16:creationId xmlns:a16="http://schemas.microsoft.com/office/drawing/2014/main" id="{37F9B4DF-3FF2-DD28-8973-DE16ED5F88B6}"/>
              </a:ext>
            </a:extLst>
          </p:cNvPr>
          <p:cNvSpPr>
            <a:spLocks noGrp="1"/>
          </p:cNvSpPr>
          <p:nvPr>
            <p:ph type="sldNum" sz="quarter" idx="10"/>
          </p:nvPr>
        </p:nvSpPr>
        <p:spPr/>
        <p:txBody>
          <a:bodyPr/>
          <a:lstStyle/>
          <a:p>
            <a:fld id="{B5482F84-AE51-6742-A134-E737E6F95EC4}" type="slidenum">
              <a:rPr lang="en-US" altLang="en-US" smtClean="0"/>
              <a:pPr/>
              <a:t>10</a:t>
            </a:fld>
            <a:endParaRPr lang="en-US" altLang="en-US"/>
          </a:p>
        </p:txBody>
      </p:sp>
    </p:spTree>
    <p:extLst>
      <p:ext uri="{BB962C8B-B14F-4D97-AF65-F5344CB8AC3E}">
        <p14:creationId xmlns:p14="http://schemas.microsoft.com/office/powerpoint/2010/main" val="31798662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1116013"/>
          </a:xfrm>
        </p:spPr>
        <p:txBody>
          <a:bodyPr/>
          <a:lstStyle/>
          <a:p>
            <a:r>
              <a:rPr lang="en-US" altLang="en-US"/>
              <a:t>Fourth Normal Form</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p:txBody>
          <a:bodyPr/>
          <a:lstStyle/>
          <a:p>
            <a:r>
              <a:rPr lang="en-US" altLang="en-US"/>
              <a:t> Any relation is in Fourth Normal Form if it is BCNF </a:t>
            </a:r>
            <a:r>
              <a:rPr lang="en-US" altLang="en-US" i="1"/>
              <a:t>and</a:t>
            </a:r>
            <a:r>
              <a:rPr lang="en-US" altLang="en-US"/>
              <a:t> any multivalued dependencies are trivial</a:t>
            </a:r>
          </a:p>
          <a:p>
            <a:r>
              <a:rPr lang="en-US" altLang="en-US"/>
              <a:t> Eliminate non-trivial multivalued dependencies by projecting into simpler tables</a:t>
            </a:r>
          </a:p>
        </p:txBody>
      </p:sp>
      <p:sp>
        <p:nvSpPr>
          <p:cNvPr id="2" name="Slide Number Placeholder 1">
            <a:extLst>
              <a:ext uri="{FF2B5EF4-FFF2-40B4-BE49-F238E27FC236}">
                <a16:creationId xmlns:a16="http://schemas.microsoft.com/office/drawing/2014/main" id="{BDF53EE7-7B29-913B-631E-586ABEEB47E3}"/>
              </a:ext>
            </a:extLst>
          </p:cNvPr>
          <p:cNvSpPr>
            <a:spLocks noGrp="1"/>
          </p:cNvSpPr>
          <p:nvPr>
            <p:ph type="sldNum" sz="quarter" idx="10"/>
          </p:nvPr>
        </p:nvSpPr>
        <p:spPr/>
        <p:txBody>
          <a:bodyPr/>
          <a:lstStyle/>
          <a:p>
            <a:fld id="{B5482F84-AE51-6742-A134-E737E6F95EC4}" type="slidenum">
              <a:rPr lang="en-US" altLang="en-US" smtClean="0"/>
              <a:pPr/>
              <a:t>100</a:t>
            </a:fld>
            <a:endParaRPr lang="en-US" altLang="en-US"/>
          </a:p>
        </p:txBody>
      </p:sp>
    </p:spTree>
    <p:extLst>
      <p:ext uri="{BB962C8B-B14F-4D97-AF65-F5344CB8AC3E}">
        <p14:creationId xmlns:p14="http://schemas.microsoft.com/office/powerpoint/2010/main" val="1490868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BDE6F3F8-9C1A-2A5E-8EA9-2C232F0AAFE3}"/>
              </a:ext>
            </a:extLst>
          </p:cNvPr>
          <p:cNvSpPr>
            <a:spLocks noGrp="1" noChangeArrowheads="1"/>
          </p:cNvSpPr>
          <p:nvPr>
            <p:ph type="title"/>
          </p:nvPr>
        </p:nvSpPr>
        <p:spPr>
          <a:xfrm>
            <a:off x="457200" y="76200"/>
            <a:ext cx="7480300" cy="1116013"/>
          </a:xfrm>
        </p:spPr>
        <p:txBody>
          <a:bodyPr/>
          <a:lstStyle/>
          <a:p>
            <a:r>
              <a:rPr lang="en-US" altLang="en-US"/>
              <a:t>Fifth Normal Form</a:t>
            </a:r>
          </a:p>
        </p:txBody>
      </p:sp>
      <p:sp>
        <p:nvSpPr>
          <p:cNvPr id="59394" name="Rectangle 3">
            <a:extLst>
              <a:ext uri="{FF2B5EF4-FFF2-40B4-BE49-F238E27FC236}">
                <a16:creationId xmlns:a16="http://schemas.microsoft.com/office/drawing/2014/main" id="{30663788-EBA6-3490-55DB-AF7B10CA5485}"/>
              </a:ext>
            </a:extLst>
          </p:cNvPr>
          <p:cNvSpPr>
            <a:spLocks noGrp="1" noChangeArrowheads="1"/>
          </p:cNvSpPr>
          <p:nvPr>
            <p:ph idx="1"/>
          </p:nvPr>
        </p:nvSpPr>
        <p:spPr/>
        <p:txBody>
          <a:bodyPr/>
          <a:lstStyle/>
          <a:p>
            <a:r>
              <a:rPr lang="en-US" altLang="en-US"/>
              <a:t>A relation is in 5NF if every join dependency in the relation is implied by the keys of the relation</a:t>
            </a:r>
          </a:p>
          <a:p>
            <a:r>
              <a:rPr lang="en-US" altLang="en-US" i="1">
                <a:solidFill>
                  <a:srgbClr val="FF0000"/>
                </a:solidFill>
              </a:rPr>
              <a:t> </a:t>
            </a:r>
            <a:r>
              <a:rPr lang="en-US" altLang="en-US" i="1">
                <a:solidFill>
                  <a:schemeClr val="tx1"/>
                </a:solidFill>
              </a:rPr>
              <a:t>Implies that relations that have been decomposed in previous normal forms can be recombined via natural joins to recreate the original relation.</a:t>
            </a:r>
          </a:p>
        </p:txBody>
      </p:sp>
      <p:sp>
        <p:nvSpPr>
          <p:cNvPr id="2" name="Slide Number Placeholder 1">
            <a:extLst>
              <a:ext uri="{FF2B5EF4-FFF2-40B4-BE49-F238E27FC236}">
                <a16:creationId xmlns:a16="http://schemas.microsoft.com/office/drawing/2014/main" id="{9E906436-743D-E2EF-A0A0-DE5009CF068F}"/>
              </a:ext>
            </a:extLst>
          </p:cNvPr>
          <p:cNvSpPr>
            <a:spLocks noGrp="1"/>
          </p:cNvSpPr>
          <p:nvPr>
            <p:ph type="sldNum" sz="quarter" idx="10"/>
          </p:nvPr>
        </p:nvSpPr>
        <p:spPr/>
        <p:txBody>
          <a:bodyPr/>
          <a:lstStyle/>
          <a:p>
            <a:fld id="{B5482F84-AE51-6742-A134-E737E6F95EC4}" type="slidenum">
              <a:rPr lang="en-US" altLang="en-US" smtClean="0"/>
              <a:pPr/>
              <a:t>101</a:t>
            </a:fld>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4">
            <a:extLst>
              <a:ext uri="{FF2B5EF4-FFF2-40B4-BE49-F238E27FC236}">
                <a16:creationId xmlns:a16="http://schemas.microsoft.com/office/drawing/2014/main" id="{B83344AF-68D8-ABC0-A5DE-9FD751164403}"/>
              </a:ext>
            </a:extLst>
          </p:cNvPr>
          <p:cNvSpPr>
            <a:spLocks noGrp="1" noChangeArrowheads="1"/>
          </p:cNvSpPr>
          <p:nvPr>
            <p:ph type="title"/>
          </p:nvPr>
        </p:nvSpPr>
        <p:spPr>
          <a:xfrm>
            <a:off x="457200" y="76200"/>
            <a:ext cx="7480300" cy="1116013"/>
          </a:xfrm>
        </p:spPr>
        <p:txBody>
          <a:bodyPr/>
          <a:lstStyle/>
          <a:p>
            <a:r>
              <a:rPr lang="en-US" altLang="en-US" sz="3200"/>
              <a:t>Effectiveness and Efficiency Issues for DBMS</a:t>
            </a:r>
          </a:p>
        </p:txBody>
      </p:sp>
      <p:sp>
        <p:nvSpPr>
          <p:cNvPr id="568325" name="Rectangle 5">
            <a:extLst>
              <a:ext uri="{FF2B5EF4-FFF2-40B4-BE49-F238E27FC236}">
                <a16:creationId xmlns:a16="http://schemas.microsoft.com/office/drawing/2014/main" id="{D2BD5A1B-E71F-A623-DA23-0EC24AD9BF9B}"/>
              </a:ext>
            </a:extLst>
          </p:cNvPr>
          <p:cNvSpPr>
            <a:spLocks noGrp="1" noChangeArrowheads="1"/>
          </p:cNvSpPr>
          <p:nvPr>
            <p:ph idx="1"/>
          </p:nvPr>
        </p:nvSpPr>
        <p:spPr/>
        <p:txBody>
          <a:bodyPr rtlCol="0">
            <a:normAutofit fontScale="92500" lnSpcReduction="10000"/>
          </a:bodyPr>
          <a:lstStyle/>
          <a:p>
            <a:pPr fontAlgn="auto">
              <a:spcAft>
                <a:spcPts val="0"/>
              </a:spcAft>
              <a:defRPr/>
            </a:pPr>
            <a:r>
              <a:rPr lang="en-US" dirty="0">
                <a:solidFill>
                  <a:schemeClr val="tx1">
                    <a:lumMod val="65000"/>
                    <a:lumOff val="35000"/>
                  </a:schemeClr>
                </a:solidFill>
                <a:ea typeface="+mn-ea"/>
              </a:rPr>
              <a:t> Focus on the relational model</a:t>
            </a:r>
          </a:p>
          <a:p>
            <a:pPr fontAlgn="auto">
              <a:spcAft>
                <a:spcPts val="0"/>
              </a:spcAft>
              <a:defRPr/>
            </a:pPr>
            <a:r>
              <a:rPr lang="en-US" dirty="0">
                <a:solidFill>
                  <a:schemeClr val="tx1">
                    <a:lumMod val="65000"/>
                    <a:lumOff val="35000"/>
                  </a:schemeClr>
                </a:solidFill>
                <a:ea typeface="+mn-ea"/>
              </a:rPr>
              <a:t> Any column in a relational database can be searched for values. </a:t>
            </a:r>
          </a:p>
          <a:p>
            <a:pPr fontAlgn="auto">
              <a:spcAft>
                <a:spcPts val="0"/>
              </a:spcAft>
              <a:defRPr/>
            </a:pPr>
            <a:r>
              <a:rPr lang="en-US" dirty="0">
                <a:solidFill>
                  <a:schemeClr val="tx1">
                    <a:lumMod val="65000"/>
                    <a:lumOff val="35000"/>
                  </a:schemeClr>
                </a:solidFill>
                <a:ea typeface="+mn-ea"/>
              </a:rPr>
              <a:t> To improve efficiency indexes using storage structures such as </a:t>
            </a:r>
            <a:r>
              <a:rPr lang="en-US" dirty="0" err="1">
                <a:solidFill>
                  <a:schemeClr val="tx1">
                    <a:lumMod val="65000"/>
                    <a:lumOff val="35000"/>
                  </a:schemeClr>
                </a:solidFill>
                <a:ea typeface="+mn-ea"/>
              </a:rPr>
              <a:t>BTrees</a:t>
            </a:r>
            <a:r>
              <a:rPr lang="en-US" dirty="0">
                <a:solidFill>
                  <a:schemeClr val="tx1">
                    <a:lumMod val="65000"/>
                    <a:lumOff val="35000"/>
                  </a:schemeClr>
                </a:solidFill>
                <a:ea typeface="+mn-ea"/>
              </a:rPr>
              <a:t> and Hashing are used</a:t>
            </a:r>
          </a:p>
          <a:p>
            <a:pPr fontAlgn="auto">
              <a:spcAft>
                <a:spcPts val="0"/>
              </a:spcAft>
              <a:defRPr/>
            </a:pPr>
            <a:r>
              <a:rPr lang="en-US" dirty="0">
                <a:solidFill>
                  <a:schemeClr val="tx1">
                    <a:lumMod val="65000"/>
                    <a:lumOff val="35000"/>
                  </a:schemeClr>
                </a:solidFill>
                <a:ea typeface="+mn-ea"/>
              </a:rPr>
              <a:t> But many useful functions are not </a:t>
            </a:r>
            <a:r>
              <a:rPr lang="en-US" dirty="0" err="1">
                <a:solidFill>
                  <a:schemeClr val="tx1">
                    <a:lumMod val="65000"/>
                    <a:lumOff val="35000"/>
                  </a:schemeClr>
                </a:solidFill>
                <a:ea typeface="+mn-ea"/>
              </a:rPr>
              <a:t>indexable</a:t>
            </a:r>
            <a:r>
              <a:rPr lang="en-US" dirty="0">
                <a:solidFill>
                  <a:schemeClr val="tx1">
                    <a:lumMod val="65000"/>
                    <a:lumOff val="35000"/>
                  </a:schemeClr>
                </a:solidFill>
                <a:ea typeface="+mn-ea"/>
              </a:rPr>
              <a:t> and require complete scans of the the database</a:t>
            </a:r>
          </a:p>
        </p:txBody>
      </p:sp>
      <p:sp>
        <p:nvSpPr>
          <p:cNvPr id="2" name="Slide Number Placeholder 1">
            <a:extLst>
              <a:ext uri="{FF2B5EF4-FFF2-40B4-BE49-F238E27FC236}">
                <a16:creationId xmlns:a16="http://schemas.microsoft.com/office/drawing/2014/main" id="{72DCF04D-2B68-21D0-924F-8569275BFF74}"/>
              </a:ext>
            </a:extLst>
          </p:cNvPr>
          <p:cNvSpPr>
            <a:spLocks noGrp="1"/>
          </p:cNvSpPr>
          <p:nvPr>
            <p:ph type="sldNum" sz="quarter" idx="10"/>
          </p:nvPr>
        </p:nvSpPr>
        <p:spPr/>
        <p:txBody>
          <a:bodyPr/>
          <a:lstStyle/>
          <a:p>
            <a:fld id="{B5482F84-AE51-6742-A134-E737E6F95EC4}" type="slidenum">
              <a:rPr lang="en-US" altLang="en-US" smtClean="0"/>
              <a:pPr/>
              <a:t>102</a:t>
            </a:fld>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7F3D1B71-D289-0CD9-794E-6A754A954421}"/>
              </a:ext>
            </a:extLst>
          </p:cNvPr>
          <p:cNvSpPr>
            <a:spLocks noGrp="1" noChangeArrowheads="1"/>
          </p:cNvSpPr>
          <p:nvPr>
            <p:ph type="title"/>
          </p:nvPr>
        </p:nvSpPr>
        <p:spPr>
          <a:xfrm>
            <a:off x="457200" y="76200"/>
            <a:ext cx="7480300" cy="1116013"/>
          </a:xfrm>
        </p:spPr>
        <p:txBody>
          <a:bodyPr/>
          <a:lstStyle/>
          <a:p>
            <a:r>
              <a:rPr lang="en-US" altLang="en-US"/>
              <a:t>Example: Text Fields</a:t>
            </a:r>
          </a:p>
        </p:txBody>
      </p:sp>
      <p:sp>
        <p:nvSpPr>
          <p:cNvPr id="63490" name="Rectangle 5">
            <a:extLst>
              <a:ext uri="{FF2B5EF4-FFF2-40B4-BE49-F238E27FC236}">
                <a16:creationId xmlns:a16="http://schemas.microsoft.com/office/drawing/2014/main" id="{364DC0A8-016E-B9DA-72F8-0F266D1E01AE}"/>
              </a:ext>
            </a:extLst>
          </p:cNvPr>
          <p:cNvSpPr>
            <a:spLocks noGrp="1" noChangeArrowheads="1"/>
          </p:cNvSpPr>
          <p:nvPr>
            <p:ph idx="1"/>
          </p:nvPr>
        </p:nvSpPr>
        <p:spPr/>
        <p:txBody>
          <a:bodyPr/>
          <a:lstStyle/>
          <a:p>
            <a:pPr>
              <a:lnSpc>
                <a:spcPct val="90000"/>
              </a:lnSpc>
            </a:pPr>
            <a:r>
              <a:rPr lang="en-US" altLang="en-US"/>
              <a:t> In conventional RDBMS, when a text field is indexed, only exact matching of the text field contents (or Greater-than and Less-than). </a:t>
            </a:r>
          </a:p>
          <a:p>
            <a:pPr lvl="1">
              <a:lnSpc>
                <a:spcPct val="90000"/>
              </a:lnSpc>
            </a:pPr>
            <a:r>
              <a:rPr lang="en-US" altLang="en-US"/>
              <a:t> Can search for individual words using pattern matching, but a full scan is required.</a:t>
            </a:r>
          </a:p>
          <a:p>
            <a:pPr>
              <a:lnSpc>
                <a:spcPct val="90000"/>
              </a:lnSpc>
            </a:pPr>
            <a:r>
              <a:rPr lang="en-US" altLang="en-US"/>
              <a:t> Text searching is still done best (and fastest) by specialized text search programs (Search Engines)</a:t>
            </a:r>
          </a:p>
        </p:txBody>
      </p:sp>
      <p:sp>
        <p:nvSpPr>
          <p:cNvPr id="2" name="Slide Number Placeholder 1">
            <a:extLst>
              <a:ext uri="{FF2B5EF4-FFF2-40B4-BE49-F238E27FC236}">
                <a16:creationId xmlns:a16="http://schemas.microsoft.com/office/drawing/2014/main" id="{F146263C-2682-E174-7CEF-1A914BDD983E}"/>
              </a:ext>
            </a:extLst>
          </p:cNvPr>
          <p:cNvSpPr>
            <a:spLocks noGrp="1"/>
          </p:cNvSpPr>
          <p:nvPr>
            <p:ph type="sldNum" sz="quarter" idx="10"/>
          </p:nvPr>
        </p:nvSpPr>
        <p:spPr/>
        <p:txBody>
          <a:bodyPr/>
          <a:lstStyle/>
          <a:p>
            <a:fld id="{B5482F84-AE51-6742-A134-E737E6F95EC4}" type="slidenum">
              <a:rPr lang="en-US" altLang="en-US" smtClean="0"/>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E35C44E0-1A71-8355-3D4D-8DC91B77F892}"/>
              </a:ext>
            </a:extLst>
          </p:cNvPr>
          <p:cNvSpPr>
            <a:spLocks noGrp="1" noChangeArrowheads="1"/>
          </p:cNvSpPr>
          <p:nvPr>
            <p:ph type="title"/>
          </p:nvPr>
        </p:nvSpPr>
        <p:spPr>
          <a:xfrm>
            <a:off x="457200" y="76200"/>
            <a:ext cx="7480300" cy="1116013"/>
          </a:xfrm>
        </p:spPr>
        <p:txBody>
          <a:bodyPr/>
          <a:lstStyle/>
          <a:p>
            <a:r>
              <a:rPr lang="en-US" altLang="en-US"/>
              <a:t>Normalization</a:t>
            </a:r>
          </a:p>
        </p:txBody>
      </p:sp>
      <p:sp>
        <p:nvSpPr>
          <p:cNvPr id="65538" name="Rectangle 3">
            <a:extLst>
              <a:ext uri="{FF2B5EF4-FFF2-40B4-BE49-F238E27FC236}">
                <a16:creationId xmlns:a16="http://schemas.microsoft.com/office/drawing/2014/main" id="{E1768E36-3B9C-2832-C09D-FC94F9637D2A}"/>
              </a:ext>
            </a:extLst>
          </p:cNvPr>
          <p:cNvSpPr>
            <a:spLocks noGrp="1" noChangeArrowheads="1"/>
          </p:cNvSpPr>
          <p:nvPr>
            <p:ph idx="1"/>
          </p:nvPr>
        </p:nvSpPr>
        <p:spPr/>
        <p:txBody>
          <a:bodyPr/>
          <a:lstStyle/>
          <a:p>
            <a:r>
              <a:rPr lang="en-US" altLang="en-US"/>
              <a:t> Normalization is performed to reduce or eliminate Insertion, Deletion or Update anomalies.</a:t>
            </a:r>
          </a:p>
          <a:p>
            <a:r>
              <a:rPr lang="en-US" altLang="en-US"/>
              <a:t> However, a completely normalized database may not be the most efficient or effective implementation.</a:t>
            </a:r>
          </a:p>
          <a:p>
            <a:r>
              <a:rPr lang="ja-JP" altLang="en-US">
                <a:latin typeface="Arial" panose="020B0604020202020204" pitchFamily="34" charset="0"/>
                <a:ea typeface="ＭＳ ゴシック" panose="020B0609070205080204" pitchFamily="49" charset="-128"/>
              </a:rPr>
              <a:t>“</a:t>
            </a:r>
            <a:r>
              <a:rPr lang="en-US" altLang="ja-JP"/>
              <a:t>Denormalization</a:t>
            </a:r>
            <a:r>
              <a:rPr lang="ja-JP" altLang="en-US">
                <a:latin typeface="Arial" panose="020B0604020202020204" pitchFamily="34" charset="0"/>
                <a:ea typeface="ＭＳ ゴシック" panose="020B0609070205080204" pitchFamily="49" charset="-128"/>
              </a:rPr>
              <a:t>”</a:t>
            </a:r>
            <a:r>
              <a:rPr lang="en-US" altLang="ja-JP"/>
              <a:t> is sometimes used to improve efficiency.</a:t>
            </a:r>
            <a:endParaRPr lang="en-US" altLang="en-US"/>
          </a:p>
        </p:txBody>
      </p:sp>
      <p:sp>
        <p:nvSpPr>
          <p:cNvPr id="2" name="Slide Number Placeholder 1">
            <a:extLst>
              <a:ext uri="{FF2B5EF4-FFF2-40B4-BE49-F238E27FC236}">
                <a16:creationId xmlns:a16="http://schemas.microsoft.com/office/drawing/2014/main" id="{FD280C7A-34A2-7B9D-B214-BB0C09E64CBB}"/>
              </a:ext>
            </a:extLst>
          </p:cNvPr>
          <p:cNvSpPr>
            <a:spLocks noGrp="1"/>
          </p:cNvSpPr>
          <p:nvPr>
            <p:ph type="sldNum" sz="quarter" idx="10"/>
          </p:nvPr>
        </p:nvSpPr>
        <p:spPr/>
        <p:txBody>
          <a:bodyPr/>
          <a:lstStyle/>
          <a:p>
            <a:fld id="{B5482F84-AE51-6742-A134-E737E6F95EC4}" type="slidenum">
              <a:rPr lang="en-US" altLang="en-US" smtClean="0"/>
              <a:pPr/>
              <a:t>104</a:t>
            </a:fld>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a16="http://schemas.microsoft.com/office/drawing/2014/main" id="{0DB2AEF3-A776-34BD-1ADF-CFF166D462CD}"/>
              </a:ext>
            </a:extLst>
          </p:cNvPr>
          <p:cNvSpPr>
            <a:spLocks noGrp="1" noChangeArrowheads="1"/>
          </p:cNvSpPr>
          <p:nvPr>
            <p:ph type="title"/>
          </p:nvPr>
        </p:nvSpPr>
        <p:spPr>
          <a:xfrm>
            <a:off x="457200" y="76200"/>
            <a:ext cx="7480300" cy="1116013"/>
          </a:xfrm>
        </p:spPr>
        <p:txBody>
          <a:bodyPr/>
          <a:lstStyle/>
          <a:p>
            <a:r>
              <a:rPr lang="en-US" altLang="en-US"/>
              <a:t>Normalizing to death</a:t>
            </a:r>
          </a:p>
        </p:txBody>
      </p:sp>
      <p:sp>
        <p:nvSpPr>
          <p:cNvPr id="67586" name="Rectangle 5">
            <a:extLst>
              <a:ext uri="{FF2B5EF4-FFF2-40B4-BE49-F238E27FC236}">
                <a16:creationId xmlns:a16="http://schemas.microsoft.com/office/drawing/2014/main" id="{96900BF2-6AB2-82F1-95DE-9D1381D34A2E}"/>
              </a:ext>
            </a:extLst>
          </p:cNvPr>
          <p:cNvSpPr>
            <a:spLocks noGrp="1" noChangeArrowheads="1"/>
          </p:cNvSpPr>
          <p:nvPr>
            <p:ph idx="1"/>
          </p:nvPr>
        </p:nvSpPr>
        <p:spPr/>
        <p:txBody>
          <a:bodyPr/>
          <a:lstStyle/>
          <a:p>
            <a:r>
              <a:rPr lang="en-US" altLang="en-US"/>
              <a:t>Normalization splits database information across multiple tables.</a:t>
            </a:r>
          </a:p>
          <a:p>
            <a:r>
              <a:rPr lang="en-US" altLang="en-US"/>
              <a:t>To retrieve complete information from a normalized database, the JOIN operation must be used.</a:t>
            </a:r>
          </a:p>
          <a:p>
            <a:r>
              <a:rPr lang="en-US" altLang="en-US"/>
              <a:t>JOIN tends to be expensive in terms of processing time, and very large joins are very expensive.</a:t>
            </a:r>
          </a:p>
          <a:p>
            <a:endParaRPr lang="en-US" altLang="en-US"/>
          </a:p>
        </p:txBody>
      </p:sp>
      <p:sp>
        <p:nvSpPr>
          <p:cNvPr id="2" name="Slide Number Placeholder 1">
            <a:extLst>
              <a:ext uri="{FF2B5EF4-FFF2-40B4-BE49-F238E27FC236}">
                <a16:creationId xmlns:a16="http://schemas.microsoft.com/office/drawing/2014/main" id="{E28A70CD-4658-9958-E50A-3950C798D5EE}"/>
              </a:ext>
            </a:extLst>
          </p:cNvPr>
          <p:cNvSpPr>
            <a:spLocks noGrp="1"/>
          </p:cNvSpPr>
          <p:nvPr>
            <p:ph type="sldNum" sz="quarter" idx="10"/>
          </p:nvPr>
        </p:nvSpPr>
        <p:spPr/>
        <p:txBody>
          <a:bodyPr/>
          <a:lstStyle/>
          <a:p>
            <a:fld id="{B5482F84-AE51-6742-A134-E737E6F95EC4}" type="slidenum">
              <a:rPr lang="en-US" altLang="en-US" smtClean="0"/>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0053ACA-343B-D83F-E428-F100BF534BCA}"/>
              </a:ext>
            </a:extLst>
          </p:cNvPr>
          <p:cNvSpPr>
            <a:spLocks noGrp="1" noChangeArrowheads="1"/>
          </p:cNvSpPr>
          <p:nvPr>
            <p:ph type="title"/>
          </p:nvPr>
        </p:nvSpPr>
        <p:spPr/>
        <p:txBody>
          <a:bodyPr/>
          <a:lstStyle/>
          <a:p>
            <a:r>
              <a:rPr lang="en-US" altLang="en-US"/>
              <a:t>Downward Denormalization</a:t>
            </a:r>
          </a:p>
        </p:txBody>
      </p:sp>
      <p:grpSp>
        <p:nvGrpSpPr>
          <p:cNvPr id="69635" name="Group 3">
            <a:extLst>
              <a:ext uri="{FF2B5EF4-FFF2-40B4-BE49-F238E27FC236}">
                <a16:creationId xmlns:a16="http://schemas.microsoft.com/office/drawing/2014/main" id="{132A0055-1199-615B-D6D4-70926DEFB8AD}"/>
              </a:ext>
            </a:extLst>
          </p:cNvPr>
          <p:cNvGrpSpPr>
            <a:grpSpLocks/>
          </p:cNvGrpSpPr>
          <p:nvPr/>
        </p:nvGrpSpPr>
        <p:grpSpPr bwMode="auto">
          <a:xfrm>
            <a:off x="381000" y="1371600"/>
            <a:ext cx="3124200" cy="4606925"/>
            <a:chOff x="240" y="960"/>
            <a:chExt cx="1968" cy="2902"/>
          </a:xfrm>
        </p:grpSpPr>
        <p:grpSp>
          <p:nvGrpSpPr>
            <p:cNvPr id="69650" name="Group 4">
              <a:extLst>
                <a:ext uri="{FF2B5EF4-FFF2-40B4-BE49-F238E27FC236}">
                  <a16:creationId xmlns:a16="http://schemas.microsoft.com/office/drawing/2014/main" id="{9B708B9A-0009-760C-407B-A898253A843A}"/>
                </a:ext>
              </a:extLst>
            </p:cNvPr>
            <p:cNvGrpSpPr>
              <a:grpSpLocks/>
            </p:cNvGrpSpPr>
            <p:nvPr/>
          </p:nvGrpSpPr>
          <p:grpSpPr bwMode="auto">
            <a:xfrm>
              <a:off x="1008" y="960"/>
              <a:ext cx="1056" cy="1136"/>
              <a:chOff x="1008" y="1104"/>
              <a:chExt cx="1056" cy="1104"/>
            </a:xfrm>
          </p:grpSpPr>
          <p:sp>
            <p:nvSpPr>
              <p:cNvPr id="621573" name="Text Box 5">
                <a:extLst>
                  <a:ext uri="{FF2B5EF4-FFF2-40B4-BE49-F238E27FC236}">
                    <a16:creationId xmlns:a16="http://schemas.microsoft.com/office/drawing/2014/main" id="{6529D86A-8E18-C470-DAF9-32E28B1717B5}"/>
                  </a:ext>
                </a:extLst>
              </p:cNvPr>
              <p:cNvSpPr txBox="1">
                <a:spLocks noChangeArrowheads="1"/>
              </p:cNvSpPr>
              <p:nvPr/>
            </p:nvSpPr>
            <p:spPr bwMode="auto">
              <a:xfrm>
                <a:off x="1008" y="1104"/>
                <a:ext cx="1056" cy="1104"/>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Customer   </a:t>
                </a:r>
              </a:p>
              <a:p>
                <a:pPr algn="l" eaLnBrk="0" hangingPunct="0">
                  <a:lnSpc>
                    <a:spcPct val="70000"/>
                  </a:lnSpc>
                  <a:spcBef>
                    <a:spcPct val="50000"/>
                  </a:spcBef>
                  <a:defRPr/>
                </a:pPr>
                <a:r>
                  <a:rPr lang="en-US" sz="2000" u="sng">
                    <a:latin typeface="Times New Roman" charset="0"/>
                    <a:ea typeface="ＭＳ Ｐゴシック" charset="0"/>
                  </a:rPr>
                  <a:t>ID</a:t>
                </a:r>
              </a:p>
              <a:p>
                <a:pPr algn="l" eaLnBrk="0" hangingPunct="0">
                  <a:lnSpc>
                    <a:spcPct val="70000"/>
                  </a:lnSpc>
                  <a:spcBef>
                    <a:spcPct val="50000"/>
                  </a:spcBef>
                  <a:defRPr/>
                </a:pPr>
                <a:r>
                  <a:rPr lang="en-US" sz="2000">
                    <a:latin typeface="Times New Roman" charset="0"/>
                    <a:ea typeface="ＭＳ Ｐゴシック" charset="0"/>
                  </a:rPr>
                  <a:t>Address</a:t>
                </a:r>
              </a:p>
              <a:p>
                <a:pPr algn="l" eaLnBrk="0" hangingPunct="0">
                  <a:lnSpc>
                    <a:spcPct val="70000"/>
                  </a:lnSpc>
                  <a:spcBef>
                    <a:spcPct val="50000"/>
                  </a:spcBef>
                  <a:defRPr/>
                </a:pPr>
                <a:r>
                  <a:rPr lang="en-US" sz="2000">
                    <a:latin typeface="Times New Roman" charset="0"/>
                    <a:ea typeface="ＭＳ Ｐゴシック" charset="0"/>
                  </a:rPr>
                  <a:t>Name</a:t>
                </a:r>
              </a:p>
              <a:p>
                <a:pPr algn="l" eaLnBrk="0" hangingPunct="0">
                  <a:lnSpc>
                    <a:spcPct val="70000"/>
                  </a:lnSpc>
                  <a:spcBef>
                    <a:spcPct val="50000"/>
                  </a:spcBef>
                  <a:defRPr/>
                </a:pPr>
                <a:r>
                  <a:rPr lang="en-US" sz="2000">
                    <a:latin typeface="Times New Roman" charset="0"/>
                    <a:ea typeface="ＭＳ Ｐゴシック" charset="0"/>
                  </a:rPr>
                  <a:t>Telephone</a:t>
                </a:r>
                <a:endParaRPr lang="en-US">
                  <a:latin typeface="Times New Roman" charset="0"/>
                  <a:ea typeface="ＭＳ Ｐゴシック" charset="0"/>
                </a:endParaRPr>
              </a:p>
            </p:txBody>
          </p:sp>
          <p:sp>
            <p:nvSpPr>
              <p:cNvPr id="621574" name="Line 6">
                <a:extLst>
                  <a:ext uri="{FF2B5EF4-FFF2-40B4-BE49-F238E27FC236}">
                    <a16:creationId xmlns:a16="http://schemas.microsoft.com/office/drawing/2014/main" id="{C5786BBE-87C8-331A-0B8A-E4E15EFECFBD}"/>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69651" name="Group 7">
              <a:extLst>
                <a:ext uri="{FF2B5EF4-FFF2-40B4-BE49-F238E27FC236}">
                  <a16:creationId xmlns:a16="http://schemas.microsoft.com/office/drawing/2014/main" id="{5F713C86-EC32-813E-9E7B-D18B917C6995}"/>
                </a:ext>
              </a:extLst>
            </p:cNvPr>
            <p:cNvGrpSpPr>
              <a:grpSpLocks/>
            </p:cNvGrpSpPr>
            <p:nvPr/>
          </p:nvGrpSpPr>
          <p:grpSpPr bwMode="auto">
            <a:xfrm>
              <a:off x="864" y="2496"/>
              <a:ext cx="1344" cy="1366"/>
              <a:chOff x="1008" y="1104"/>
              <a:chExt cx="1056" cy="1366"/>
            </a:xfrm>
          </p:grpSpPr>
          <p:sp>
            <p:nvSpPr>
              <p:cNvPr id="621576" name="Text Box 8">
                <a:extLst>
                  <a:ext uri="{FF2B5EF4-FFF2-40B4-BE49-F238E27FC236}">
                    <a16:creationId xmlns:a16="http://schemas.microsoft.com/office/drawing/2014/main" id="{FF8A9FE0-F9BD-C930-7220-941C8AC382BA}"/>
                  </a:ext>
                </a:extLst>
              </p:cNvPr>
              <p:cNvSpPr txBox="1">
                <a:spLocks noChangeArrowheads="1"/>
              </p:cNvSpPr>
              <p:nvPr/>
            </p:nvSpPr>
            <p:spPr bwMode="auto">
              <a:xfrm>
                <a:off x="1008" y="1104"/>
                <a:ext cx="1056" cy="1366"/>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a:t>
                </a:r>
              </a:p>
              <a:p>
                <a:pPr algn="l" eaLnBrk="0" hangingPunct="0">
                  <a:lnSpc>
                    <a:spcPct val="70000"/>
                  </a:lnSpc>
                  <a:spcBef>
                    <a:spcPct val="50000"/>
                  </a:spcBef>
                  <a:defRPr/>
                </a:pPr>
                <a:r>
                  <a:rPr lang="en-US" sz="2000" u="sng">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Date Taken</a:t>
                </a:r>
              </a:p>
              <a:p>
                <a:pPr algn="l" eaLnBrk="0" hangingPunct="0">
                  <a:lnSpc>
                    <a:spcPct val="70000"/>
                  </a:lnSpc>
                  <a:spcBef>
                    <a:spcPct val="50000"/>
                  </a:spcBef>
                  <a:defRPr/>
                </a:pPr>
                <a:r>
                  <a:rPr lang="en-US" sz="2000">
                    <a:latin typeface="Times New Roman" charset="0"/>
                    <a:ea typeface="ＭＳ Ｐゴシック" charset="0"/>
                  </a:rPr>
                  <a:t>Date Dispatched</a:t>
                </a:r>
              </a:p>
              <a:p>
                <a:pPr algn="l" eaLnBrk="0" hangingPunct="0">
                  <a:lnSpc>
                    <a:spcPct val="70000"/>
                  </a:lnSpc>
                  <a:spcBef>
                    <a:spcPct val="50000"/>
                  </a:spcBef>
                  <a:defRPr/>
                </a:pPr>
                <a:r>
                  <a:rPr lang="en-US" sz="2000">
                    <a:latin typeface="Times New Roman" charset="0"/>
                    <a:ea typeface="ＭＳ Ｐゴシック" charset="0"/>
                  </a:rPr>
                  <a:t>Date Invoiced</a:t>
                </a:r>
              </a:p>
              <a:p>
                <a:pPr algn="l" eaLnBrk="0" hangingPunct="0">
                  <a:lnSpc>
                    <a:spcPct val="70000"/>
                  </a:lnSpc>
                  <a:spcBef>
                    <a:spcPct val="50000"/>
                  </a:spcBef>
                  <a:defRPr/>
                </a:pPr>
                <a:r>
                  <a:rPr lang="en-US" sz="2000">
                    <a:latin typeface="Times New Roman" charset="0"/>
                    <a:ea typeface="ＭＳ Ｐゴシック" charset="0"/>
                  </a:rPr>
                  <a:t>Cust ID</a:t>
                </a:r>
                <a:endParaRPr lang="en-US">
                  <a:latin typeface="Times New Roman" charset="0"/>
                  <a:ea typeface="ＭＳ Ｐゴシック" charset="0"/>
                </a:endParaRPr>
              </a:p>
            </p:txBody>
          </p:sp>
          <p:sp>
            <p:nvSpPr>
              <p:cNvPr id="621577" name="Line 9">
                <a:extLst>
                  <a:ext uri="{FF2B5EF4-FFF2-40B4-BE49-F238E27FC236}">
                    <a16:creationId xmlns:a16="http://schemas.microsoft.com/office/drawing/2014/main" id="{4912AC0F-005C-EA8A-C0DE-57D93416A4EE}"/>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69652" name="Group 10">
              <a:extLst>
                <a:ext uri="{FF2B5EF4-FFF2-40B4-BE49-F238E27FC236}">
                  <a16:creationId xmlns:a16="http://schemas.microsoft.com/office/drawing/2014/main" id="{521F8611-8CDE-370A-876F-DE7818E10F53}"/>
                </a:ext>
              </a:extLst>
            </p:cNvPr>
            <p:cNvGrpSpPr>
              <a:grpSpLocks/>
            </p:cNvGrpSpPr>
            <p:nvPr/>
          </p:nvGrpSpPr>
          <p:grpSpPr bwMode="auto">
            <a:xfrm>
              <a:off x="1488" y="2112"/>
              <a:ext cx="96" cy="384"/>
              <a:chOff x="1488" y="2256"/>
              <a:chExt cx="96" cy="384"/>
            </a:xfrm>
          </p:grpSpPr>
          <p:sp>
            <p:nvSpPr>
              <p:cNvPr id="621579" name="Line 11">
                <a:extLst>
                  <a:ext uri="{FF2B5EF4-FFF2-40B4-BE49-F238E27FC236}">
                    <a16:creationId xmlns:a16="http://schemas.microsoft.com/office/drawing/2014/main" id="{86355CAD-B9D9-D9AB-2D53-EF2F742D9CDA}"/>
                  </a:ext>
                </a:extLst>
              </p:cNvPr>
              <p:cNvSpPr>
                <a:spLocks noChangeShapeType="1"/>
              </p:cNvSpPr>
              <p:nvPr/>
            </p:nvSpPr>
            <p:spPr bwMode="auto">
              <a:xfrm>
                <a:off x="1536" y="2256"/>
                <a:ext cx="0" cy="38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80" name="Line 12">
                <a:extLst>
                  <a:ext uri="{FF2B5EF4-FFF2-40B4-BE49-F238E27FC236}">
                    <a16:creationId xmlns:a16="http://schemas.microsoft.com/office/drawing/2014/main" id="{9D08A8AA-6278-0CB0-31BC-EC6FA6F2F0D9}"/>
                  </a:ext>
                </a:extLst>
              </p:cNvPr>
              <p:cNvSpPr>
                <a:spLocks noChangeShapeType="1"/>
              </p:cNvSpPr>
              <p:nvPr/>
            </p:nvSpPr>
            <p:spPr bwMode="auto">
              <a:xfrm flipH="1">
                <a:off x="1488" y="2592"/>
                <a:ext cx="48" cy="4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81" name="Line 13">
                <a:extLst>
                  <a:ext uri="{FF2B5EF4-FFF2-40B4-BE49-F238E27FC236}">
                    <a16:creationId xmlns:a16="http://schemas.microsoft.com/office/drawing/2014/main" id="{C791973A-1B26-69CE-2AD7-5FA67DA6A95C}"/>
                  </a:ext>
                </a:extLst>
              </p:cNvPr>
              <p:cNvSpPr>
                <a:spLocks noChangeShapeType="1"/>
              </p:cNvSpPr>
              <p:nvPr/>
            </p:nvSpPr>
            <p:spPr bwMode="auto">
              <a:xfrm>
                <a:off x="1536" y="2592"/>
                <a:ext cx="48" cy="4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82" name="Line 14">
                <a:extLst>
                  <a:ext uri="{FF2B5EF4-FFF2-40B4-BE49-F238E27FC236}">
                    <a16:creationId xmlns:a16="http://schemas.microsoft.com/office/drawing/2014/main" id="{1F04F193-8796-8C5C-BD6E-23837074F012}"/>
                  </a:ext>
                </a:extLst>
              </p:cNvPr>
              <p:cNvSpPr>
                <a:spLocks noChangeShapeType="1"/>
              </p:cNvSpPr>
              <p:nvPr/>
            </p:nvSpPr>
            <p:spPr bwMode="auto">
              <a:xfrm>
                <a:off x="1488" y="2304"/>
                <a:ext cx="9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83" name="Oval 15">
                <a:extLst>
                  <a:ext uri="{FF2B5EF4-FFF2-40B4-BE49-F238E27FC236}">
                    <a16:creationId xmlns:a16="http://schemas.microsoft.com/office/drawing/2014/main" id="{F4EC29F3-29DA-D23F-05B1-3B008F7AD098}"/>
                  </a:ext>
                </a:extLst>
              </p:cNvPr>
              <p:cNvSpPr>
                <a:spLocks noChangeArrowheads="1"/>
              </p:cNvSpPr>
              <p:nvPr/>
            </p:nvSpPr>
            <p:spPr bwMode="auto">
              <a:xfrm>
                <a:off x="1488" y="2496"/>
                <a:ext cx="96" cy="96"/>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621584" name="Text Box 16">
              <a:extLst>
                <a:ext uri="{FF2B5EF4-FFF2-40B4-BE49-F238E27FC236}">
                  <a16:creationId xmlns:a16="http://schemas.microsoft.com/office/drawing/2014/main" id="{4E1B9362-402F-1785-19BF-74BDE0D1FE15}"/>
                </a:ext>
              </a:extLst>
            </p:cNvPr>
            <p:cNvSpPr txBox="1">
              <a:spLocks noChangeArrowheads="1"/>
            </p:cNvSpPr>
            <p:nvPr/>
          </p:nvSpPr>
          <p:spPr bwMode="auto">
            <a:xfrm>
              <a:off x="240" y="1008"/>
              <a:ext cx="69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a:solidFill>
                    <a:srgbClr val="FF3300"/>
                  </a:solidFill>
                  <a:latin typeface="Times New Roman" charset="0"/>
                  <a:ea typeface="ＭＳ Ｐゴシック" charset="0"/>
                </a:rPr>
                <a:t>Before:</a:t>
              </a:r>
              <a:endParaRPr lang="en-US">
                <a:latin typeface="Times New Roman" charset="0"/>
                <a:ea typeface="ＭＳ Ｐゴシック" charset="0"/>
              </a:endParaRPr>
            </a:p>
          </p:txBody>
        </p:sp>
      </p:grpSp>
      <p:grpSp>
        <p:nvGrpSpPr>
          <p:cNvPr id="69636" name="Group 17">
            <a:extLst>
              <a:ext uri="{FF2B5EF4-FFF2-40B4-BE49-F238E27FC236}">
                <a16:creationId xmlns:a16="http://schemas.microsoft.com/office/drawing/2014/main" id="{4658E50A-762D-838A-AB6C-6846BF7FE68C}"/>
              </a:ext>
            </a:extLst>
          </p:cNvPr>
          <p:cNvGrpSpPr>
            <a:grpSpLocks/>
          </p:cNvGrpSpPr>
          <p:nvPr/>
        </p:nvGrpSpPr>
        <p:grpSpPr bwMode="auto">
          <a:xfrm>
            <a:off x="4876800" y="1371600"/>
            <a:ext cx="3200400" cy="4972050"/>
            <a:chOff x="3024" y="1008"/>
            <a:chExt cx="2016" cy="3132"/>
          </a:xfrm>
        </p:grpSpPr>
        <p:grpSp>
          <p:nvGrpSpPr>
            <p:cNvPr id="69637" name="Group 18">
              <a:extLst>
                <a:ext uri="{FF2B5EF4-FFF2-40B4-BE49-F238E27FC236}">
                  <a16:creationId xmlns:a16="http://schemas.microsoft.com/office/drawing/2014/main" id="{DDA77E75-9F54-C4CD-A6F6-D333179B4B7F}"/>
                </a:ext>
              </a:extLst>
            </p:cNvPr>
            <p:cNvGrpSpPr>
              <a:grpSpLocks/>
            </p:cNvGrpSpPr>
            <p:nvPr/>
          </p:nvGrpSpPr>
          <p:grpSpPr bwMode="auto">
            <a:xfrm>
              <a:off x="3792" y="1008"/>
              <a:ext cx="1056" cy="1136"/>
              <a:chOff x="3840" y="1152"/>
              <a:chExt cx="1056" cy="1136"/>
            </a:xfrm>
          </p:grpSpPr>
          <p:sp>
            <p:nvSpPr>
              <p:cNvPr id="621587" name="Text Box 19">
                <a:extLst>
                  <a:ext uri="{FF2B5EF4-FFF2-40B4-BE49-F238E27FC236}">
                    <a16:creationId xmlns:a16="http://schemas.microsoft.com/office/drawing/2014/main" id="{20E5751E-AC7E-7764-3DF2-81A339E058FF}"/>
                  </a:ext>
                </a:extLst>
              </p:cNvPr>
              <p:cNvSpPr txBox="1">
                <a:spLocks noChangeArrowheads="1"/>
              </p:cNvSpPr>
              <p:nvPr/>
            </p:nvSpPr>
            <p:spPr bwMode="auto">
              <a:xfrm>
                <a:off x="3840" y="1152"/>
                <a:ext cx="1056" cy="1136"/>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Customer   </a:t>
                </a:r>
              </a:p>
              <a:p>
                <a:pPr algn="l" eaLnBrk="0" hangingPunct="0">
                  <a:lnSpc>
                    <a:spcPct val="70000"/>
                  </a:lnSpc>
                  <a:spcBef>
                    <a:spcPct val="50000"/>
                  </a:spcBef>
                  <a:defRPr/>
                </a:pPr>
                <a:r>
                  <a:rPr lang="en-US" sz="2000" u="sng">
                    <a:latin typeface="Times New Roman" charset="0"/>
                    <a:ea typeface="ＭＳ Ｐゴシック" charset="0"/>
                  </a:rPr>
                  <a:t>ID</a:t>
                </a:r>
              </a:p>
              <a:p>
                <a:pPr algn="l" eaLnBrk="0" hangingPunct="0">
                  <a:lnSpc>
                    <a:spcPct val="70000"/>
                  </a:lnSpc>
                  <a:spcBef>
                    <a:spcPct val="50000"/>
                  </a:spcBef>
                  <a:defRPr/>
                </a:pPr>
                <a:r>
                  <a:rPr lang="en-US" sz="2000">
                    <a:latin typeface="Times New Roman" charset="0"/>
                    <a:ea typeface="ＭＳ Ｐゴシック" charset="0"/>
                  </a:rPr>
                  <a:t>Address</a:t>
                </a:r>
              </a:p>
              <a:p>
                <a:pPr algn="l" eaLnBrk="0" hangingPunct="0">
                  <a:lnSpc>
                    <a:spcPct val="70000"/>
                  </a:lnSpc>
                  <a:spcBef>
                    <a:spcPct val="50000"/>
                  </a:spcBef>
                  <a:defRPr/>
                </a:pPr>
                <a:r>
                  <a:rPr lang="en-US" sz="2000">
                    <a:latin typeface="Times New Roman" charset="0"/>
                    <a:ea typeface="ＭＳ Ｐゴシック" charset="0"/>
                  </a:rPr>
                  <a:t>Name</a:t>
                </a:r>
              </a:p>
              <a:p>
                <a:pPr algn="l" eaLnBrk="0" hangingPunct="0">
                  <a:lnSpc>
                    <a:spcPct val="70000"/>
                  </a:lnSpc>
                  <a:spcBef>
                    <a:spcPct val="50000"/>
                  </a:spcBef>
                  <a:defRPr/>
                </a:pPr>
                <a:r>
                  <a:rPr lang="en-US" sz="2000">
                    <a:latin typeface="Times New Roman" charset="0"/>
                    <a:ea typeface="ＭＳ Ｐゴシック" charset="0"/>
                  </a:rPr>
                  <a:t>Telephone</a:t>
                </a:r>
                <a:endParaRPr lang="en-US">
                  <a:latin typeface="Times New Roman" charset="0"/>
                  <a:ea typeface="ＭＳ Ｐゴシック" charset="0"/>
                </a:endParaRPr>
              </a:p>
            </p:txBody>
          </p:sp>
          <p:sp>
            <p:nvSpPr>
              <p:cNvPr id="621588" name="Line 20">
                <a:extLst>
                  <a:ext uri="{FF2B5EF4-FFF2-40B4-BE49-F238E27FC236}">
                    <a16:creationId xmlns:a16="http://schemas.microsoft.com/office/drawing/2014/main" id="{CAB090CA-6A19-827D-689C-795BA87CA7BC}"/>
                  </a:ext>
                </a:extLst>
              </p:cNvPr>
              <p:cNvSpPr>
                <a:spLocks noChangeShapeType="1"/>
              </p:cNvSpPr>
              <p:nvPr/>
            </p:nvSpPr>
            <p:spPr bwMode="auto">
              <a:xfrm>
                <a:off x="3840" y="1344"/>
                <a:ext cx="105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69638" name="Group 21">
              <a:extLst>
                <a:ext uri="{FF2B5EF4-FFF2-40B4-BE49-F238E27FC236}">
                  <a16:creationId xmlns:a16="http://schemas.microsoft.com/office/drawing/2014/main" id="{3FB8EAC8-9F06-E36F-1FFD-244EB93B105E}"/>
                </a:ext>
              </a:extLst>
            </p:cNvPr>
            <p:cNvGrpSpPr>
              <a:grpSpLocks/>
            </p:cNvGrpSpPr>
            <p:nvPr/>
          </p:nvGrpSpPr>
          <p:grpSpPr bwMode="auto">
            <a:xfrm>
              <a:off x="3696" y="2544"/>
              <a:ext cx="1344" cy="1596"/>
              <a:chOff x="1008" y="1104"/>
              <a:chExt cx="1056" cy="1596"/>
            </a:xfrm>
          </p:grpSpPr>
          <p:sp>
            <p:nvSpPr>
              <p:cNvPr id="621590" name="Text Box 22">
                <a:extLst>
                  <a:ext uri="{FF2B5EF4-FFF2-40B4-BE49-F238E27FC236}">
                    <a16:creationId xmlns:a16="http://schemas.microsoft.com/office/drawing/2014/main" id="{0426AE2B-A6E0-4A79-A73D-E3BCD0BD8FA2}"/>
                  </a:ext>
                </a:extLst>
              </p:cNvPr>
              <p:cNvSpPr txBox="1">
                <a:spLocks noChangeArrowheads="1"/>
              </p:cNvSpPr>
              <p:nvPr/>
            </p:nvSpPr>
            <p:spPr bwMode="auto">
              <a:xfrm>
                <a:off x="1008" y="1104"/>
                <a:ext cx="1056" cy="1596"/>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a:t>
                </a:r>
              </a:p>
              <a:p>
                <a:pPr algn="l" eaLnBrk="0" hangingPunct="0">
                  <a:lnSpc>
                    <a:spcPct val="70000"/>
                  </a:lnSpc>
                  <a:spcBef>
                    <a:spcPct val="50000"/>
                  </a:spcBef>
                  <a:defRPr/>
                </a:pPr>
                <a:r>
                  <a:rPr lang="en-US" sz="2000" u="sng">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Date Taken</a:t>
                </a:r>
              </a:p>
              <a:p>
                <a:pPr algn="l" eaLnBrk="0" hangingPunct="0">
                  <a:lnSpc>
                    <a:spcPct val="70000"/>
                  </a:lnSpc>
                  <a:spcBef>
                    <a:spcPct val="50000"/>
                  </a:spcBef>
                  <a:defRPr/>
                </a:pPr>
                <a:r>
                  <a:rPr lang="en-US" sz="2000">
                    <a:latin typeface="Times New Roman" charset="0"/>
                    <a:ea typeface="ＭＳ Ｐゴシック" charset="0"/>
                  </a:rPr>
                  <a:t>Date Dispatched</a:t>
                </a:r>
              </a:p>
              <a:p>
                <a:pPr algn="l" eaLnBrk="0" hangingPunct="0">
                  <a:lnSpc>
                    <a:spcPct val="70000"/>
                  </a:lnSpc>
                  <a:spcBef>
                    <a:spcPct val="50000"/>
                  </a:spcBef>
                  <a:defRPr/>
                </a:pPr>
                <a:r>
                  <a:rPr lang="en-US" sz="2000">
                    <a:latin typeface="Times New Roman" charset="0"/>
                    <a:ea typeface="ＭＳ Ｐゴシック" charset="0"/>
                  </a:rPr>
                  <a:t>Date Invoiced</a:t>
                </a:r>
              </a:p>
              <a:p>
                <a:pPr algn="l" eaLnBrk="0" hangingPunct="0">
                  <a:lnSpc>
                    <a:spcPct val="70000"/>
                  </a:lnSpc>
                  <a:spcBef>
                    <a:spcPct val="50000"/>
                  </a:spcBef>
                  <a:defRPr/>
                </a:pPr>
                <a:r>
                  <a:rPr lang="en-US" sz="2000">
                    <a:latin typeface="Times New Roman" charset="0"/>
                    <a:ea typeface="ＭＳ Ｐゴシック" charset="0"/>
                  </a:rPr>
                  <a:t>Cust ID</a:t>
                </a:r>
              </a:p>
              <a:p>
                <a:pPr algn="l" eaLnBrk="0" hangingPunct="0">
                  <a:lnSpc>
                    <a:spcPct val="70000"/>
                  </a:lnSpc>
                  <a:spcBef>
                    <a:spcPct val="50000"/>
                  </a:spcBef>
                  <a:defRPr/>
                </a:pPr>
                <a:r>
                  <a:rPr lang="en-US" sz="2000">
                    <a:latin typeface="Times New Roman" charset="0"/>
                    <a:ea typeface="ＭＳ Ｐゴシック" charset="0"/>
                  </a:rPr>
                  <a:t>Cust Name</a:t>
                </a:r>
                <a:endParaRPr lang="en-US">
                  <a:latin typeface="Times New Roman" charset="0"/>
                  <a:ea typeface="ＭＳ Ｐゴシック" charset="0"/>
                </a:endParaRPr>
              </a:p>
            </p:txBody>
          </p:sp>
          <p:sp>
            <p:nvSpPr>
              <p:cNvPr id="621591" name="Line 23">
                <a:extLst>
                  <a:ext uri="{FF2B5EF4-FFF2-40B4-BE49-F238E27FC236}">
                    <a16:creationId xmlns:a16="http://schemas.microsoft.com/office/drawing/2014/main" id="{80A5F110-3961-3DFF-20B0-15B164221231}"/>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69639" name="Group 24">
              <a:extLst>
                <a:ext uri="{FF2B5EF4-FFF2-40B4-BE49-F238E27FC236}">
                  <a16:creationId xmlns:a16="http://schemas.microsoft.com/office/drawing/2014/main" id="{18589A6E-647C-A39E-641D-75F845D510D6}"/>
                </a:ext>
              </a:extLst>
            </p:cNvPr>
            <p:cNvGrpSpPr>
              <a:grpSpLocks/>
            </p:cNvGrpSpPr>
            <p:nvPr/>
          </p:nvGrpSpPr>
          <p:grpSpPr bwMode="auto">
            <a:xfrm>
              <a:off x="4272" y="2160"/>
              <a:ext cx="96" cy="384"/>
              <a:chOff x="1488" y="2256"/>
              <a:chExt cx="96" cy="384"/>
            </a:xfrm>
          </p:grpSpPr>
          <p:sp>
            <p:nvSpPr>
              <p:cNvPr id="621593" name="Line 25">
                <a:extLst>
                  <a:ext uri="{FF2B5EF4-FFF2-40B4-BE49-F238E27FC236}">
                    <a16:creationId xmlns:a16="http://schemas.microsoft.com/office/drawing/2014/main" id="{64EA1DEB-2D08-A395-837B-A5F253E264D7}"/>
                  </a:ext>
                </a:extLst>
              </p:cNvPr>
              <p:cNvSpPr>
                <a:spLocks noChangeShapeType="1"/>
              </p:cNvSpPr>
              <p:nvPr/>
            </p:nvSpPr>
            <p:spPr bwMode="auto">
              <a:xfrm>
                <a:off x="1536" y="2256"/>
                <a:ext cx="0" cy="38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94" name="Line 26">
                <a:extLst>
                  <a:ext uri="{FF2B5EF4-FFF2-40B4-BE49-F238E27FC236}">
                    <a16:creationId xmlns:a16="http://schemas.microsoft.com/office/drawing/2014/main" id="{A37DCE8E-4F0A-67EE-D944-6D2406EE9506}"/>
                  </a:ext>
                </a:extLst>
              </p:cNvPr>
              <p:cNvSpPr>
                <a:spLocks noChangeShapeType="1"/>
              </p:cNvSpPr>
              <p:nvPr/>
            </p:nvSpPr>
            <p:spPr bwMode="auto">
              <a:xfrm flipH="1">
                <a:off x="1488" y="2592"/>
                <a:ext cx="48" cy="4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95" name="Line 27">
                <a:extLst>
                  <a:ext uri="{FF2B5EF4-FFF2-40B4-BE49-F238E27FC236}">
                    <a16:creationId xmlns:a16="http://schemas.microsoft.com/office/drawing/2014/main" id="{00A3BAB1-58E3-AF64-EFC5-86B24605335E}"/>
                  </a:ext>
                </a:extLst>
              </p:cNvPr>
              <p:cNvSpPr>
                <a:spLocks noChangeShapeType="1"/>
              </p:cNvSpPr>
              <p:nvPr/>
            </p:nvSpPr>
            <p:spPr bwMode="auto">
              <a:xfrm>
                <a:off x="1536" y="2592"/>
                <a:ext cx="48" cy="4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96" name="Line 28">
                <a:extLst>
                  <a:ext uri="{FF2B5EF4-FFF2-40B4-BE49-F238E27FC236}">
                    <a16:creationId xmlns:a16="http://schemas.microsoft.com/office/drawing/2014/main" id="{9C1672EE-AF69-819C-8624-1141F3A35BE0}"/>
                  </a:ext>
                </a:extLst>
              </p:cNvPr>
              <p:cNvSpPr>
                <a:spLocks noChangeShapeType="1"/>
              </p:cNvSpPr>
              <p:nvPr/>
            </p:nvSpPr>
            <p:spPr bwMode="auto">
              <a:xfrm>
                <a:off x="1488" y="2304"/>
                <a:ext cx="9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97" name="Oval 29">
                <a:extLst>
                  <a:ext uri="{FF2B5EF4-FFF2-40B4-BE49-F238E27FC236}">
                    <a16:creationId xmlns:a16="http://schemas.microsoft.com/office/drawing/2014/main" id="{777A874F-532D-7D99-1E6E-1987ED0CEB83}"/>
                  </a:ext>
                </a:extLst>
              </p:cNvPr>
              <p:cNvSpPr>
                <a:spLocks noChangeArrowheads="1"/>
              </p:cNvSpPr>
              <p:nvPr/>
            </p:nvSpPr>
            <p:spPr bwMode="auto">
              <a:xfrm>
                <a:off x="1488" y="2496"/>
                <a:ext cx="96" cy="96"/>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621598" name="Text Box 30">
              <a:extLst>
                <a:ext uri="{FF2B5EF4-FFF2-40B4-BE49-F238E27FC236}">
                  <a16:creationId xmlns:a16="http://schemas.microsoft.com/office/drawing/2014/main" id="{C3D02B81-B128-8537-E04C-69EE5BFD71D0}"/>
                </a:ext>
              </a:extLst>
            </p:cNvPr>
            <p:cNvSpPr txBox="1">
              <a:spLocks noChangeArrowheads="1"/>
            </p:cNvSpPr>
            <p:nvPr/>
          </p:nvSpPr>
          <p:spPr bwMode="auto">
            <a:xfrm>
              <a:off x="3024" y="1008"/>
              <a:ext cx="57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a:solidFill>
                    <a:srgbClr val="FF3300"/>
                  </a:solidFill>
                  <a:latin typeface="Times New Roman" charset="0"/>
                  <a:ea typeface="ＭＳ Ｐゴシック" charset="0"/>
                </a:rPr>
                <a:t>After:</a:t>
              </a: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413083B8-2CA1-2F8E-6A0B-DD5E4C360912}"/>
              </a:ext>
            </a:extLst>
          </p:cNvPr>
          <p:cNvSpPr>
            <a:spLocks noGrp="1"/>
          </p:cNvSpPr>
          <p:nvPr>
            <p:ph type="sldNum" sz="quarter" idx="12"/>
          </p:nvPr>
        </p:nvSpPr>
        <p:spPr/>
        <p:txBody>
          <a:bodyPr/>
          <a:lstStyle/>
          <a:p>
            <a:fld id="{23A138B7-3FEE-3841-A433-AF4D50B6F8CB}" type="slidenum">
              <a:rPr lang="en-US" altLang="en-US" smtClean="0"/>
              <a:pPr/>
              <a:t>106</a:t>
            </a:fld>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D497E410-384C-59E1-E335-930AF3A09345}"/>
              </a:ext>
            </a:extLst>
          </p:cNvPr>
          <p:cNvSpPr>
            <a:spLocks noGrp="1" noChangeArrowheads="1"/>
          </p:cNvSpPr>
          <p:nvPr>
            <p:ph type="title"/>
          </p:nvPr>
        </p:nvSpPr>
        <p:spPr/>
        <p:txBody>
          <a:bodyPr/>
          <a:lstStyle/>
          <a:p>
            <a:r>
              <a:rPr lang="en-US" altLang="en-US"/>
              <a:t>Upward Denormalization</a:t>
            </a:r>
          </a:p>
        </p:txBody>
      </p:sp>
      <p:grpSp>
        <p:nvGrpSpPr>
          <p:cNvPr id="71683" name="Group 3">
            <a:extLst>
              <a:ext uri="{FF2B5EF4-FFF2-40B4-BE49-F238E27FC236}">
                <a16:creationId xmlns:a16="http://schemas.microsoft.com/office/drawing/2014/main" id="{41ED5E1E-4023-BA72-343D-9946D5B49BAF}"/>
              </a:ext>
            </a:extLst>
          </p:cNvPr>
          <p:cNvGrpSpPr>
            <a:grpSpLocks/>
          </p:cNvGrpSpPr>
          <p:nvPr/>
        </p:nvGrpSpPr>
        <p:grpSpPr bwMode="auto">
          <a:xfrm>
            <a:off x="5410200" y="1143000"/>
            <a:ext cx="2133600" cy="5080000"/>
            <a:chOff x="3408" y="1056"/>
            <a:chExt cx="1344" cy="3200"/>
          </a:xfrm>
        </p:grpSpPr>
        <p:grpSp>
          <p:nvGrpSpPr>
            <p:cNvPr id="71697" name="Group 4">
              <a:extLst>
                <a:ext uri="{FF2B5EF4-FFF2-40B4-BE49-F238E27FC236}">
                  <a16:creationId xmlns:a16="http://schemas.microsoft.com/office/drawing/2014/main" id="{1B47CB3D-D230-AEC3-58B2-A75C49F7C697}"/>
                </a:ext>
              </a:extLst>
            </p:cNvPr>
            <p:cNvGrpSpPr>
              <a:grpSpLocks/>
            </p:cNvGrpSpPr>
            <p:nvPr/>
          </p:nvGrpSpPr>
          <p:grpSpPr bwMode="auto">
            <a:xfrm>
              <a:off x="3408" y="1056"/>
              <a:ext cx="1344" cy="1826"/>
              <a:chOff x="1008" y="1104"/>
              <a:chExt cx="1056" cy="1826"/>
            </a:xfrm>
          </p:grpSpPr>
          <p:sp>
            <p:nvSpPr>
              <p:cNvPr id="622597" name="Text Box 5">
                <a:extLst>
                  <a:ext uri="{FF2B5EF4-FFF2-40B4-BE49-F238E27FC236}">
                    <a16:creationId xmlns:a16="http://schemas.microsoft.com/office/drawing/2014/main" id="{2DE5EB54-9219-AB84-79C0-CFDD387B473E}"/>
                  </a:ext>
                </a:extLst>
              </p:cNvPr>
              <p:cNvSpPr txBox="1">
                <a:spLocks noChangeArrowheads="1"/>
              </p:cNvSpPr>
              <p:nvPr/>
            </p:nvSpPr>
            <p:spPr bwMode="auto">
              <a:xfrm>
                <a:off x="1008" y="1104"/>
                <a:ext cx="1056" cy="1826"/>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a:t>
                </a:r>
              </a:p>
              <a:p>
                <a:pPr algn="l" eaLnBrk="0" hangingPunct="0">
                  <a:lnSpc>
                    <a:spcPct val="70000"/>
                  </a:lnSpc>
                  <a:spcBef>
                    <a:spcPct val="50000"/>
                  </a:spcBef>
                  <a:defRPr/>
                </a:pPr>
                <a:r>
                  <a:rPr lang="en-US" sz="2000" u="sng">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Date Taken</a:t>
                </a:r>
              </a:p>
              <a:p>
                <a:pPr algn="l" eaLnBrk="0" hangingPunct="0">
                  <a:lnSpc>
                    <a:spcPct val="70000"/>
                  </a:lnSpc>
                  <a:spcBef>
                    <a:spcPct val="50000"/>
                  </a:spcBef>
                  <a:defRPr/>
                </a:pPr>
                <a:r>
                  <a:rPr lang="en-US" sz="2000">
                    <a:latin typeface="Times New Roman" charset="0"/>
                    <a:ea typeface="ＭＳ Ｐゴシック" charset="0"/>
                  </a:rPr>
                  <a:t>Date Dispatched</a:t>
                </a:r>
              </a:p>
              <a:p>
                <a:pPr algn="l" eaLnBrk="0" hangingPunct="0">
                  <a:lnSpc>
                    <a:spcPct val="70000"/>
                  </a:lnSpc>
                  <a:spcBef>
                    <a:spcPct val="50000"/>
                  </a:spcBef>
                  <a:defRPr/>
                </a:pPr>
                <a:r>
                  <a:rPr lang="en-US" sz="2000">
                    <a:latin typeface="Times New Roman" charset="0"/>
                    <a:ea typeface="ＭＳ Ｐゴシック" charset="0"/>
                  </a:rPr>
                  <a:t>Date Invoiced</a:t>
                </a:r>
              </a:p>
              <a:p>
                <a:pPr algn="l" eaLnBrk="0" hangingPunct="0">
                  <a:lnSpc>
                    <a:spcPct val="70000"/>
                  </a:lnSpc>
                  <a:spcBef>
                    <a:spcPct val="50000"/>
                  </a:spcBef>
                  <a:defRPr/>
                </a:pPr>
                <a:r>
                  <a:rPr lang="en-US" sz="2000">
                    <a:latin typeface="Times New Roman" charset="0"/>
                    <a:ea typeface="ＭＳ Ｐゴシック" charset="0"/>
                  </a:rPr>
                  <a:t>Cust ID</a:t>
                </a:r>
              </a:p>
              <a:p>
                <a:pPr algn="l" eaLnBrk="0" hangingPunct="0">
                  <a:lnSpc>
                    <a:spcPct val="70000"/>
                  </a:lnSpc>
                  <a:spcBef>
                    <a:spcPct val="50000"/>
                  </a:spcBef>
                  <a:defRPr/>
                </a:pPr>
                <a:r>
                  <a:rPr lang="en-US" sz="2000">
                    <a:latin typeface="Times New Roman" charset="0"/>
                    <a:ea typeface="ＭＳ Ｐゴシック" charset="0"/>
                  </a:rPr>
                  <a:t>Cust Name</a:t>
                </a:r>
              </a:p>
              <a:p>
                <a:pPr algn="l" eaLnBrk="0" hangingPunct="0">
                  <a:lnSpc>
                    <a:spcPct val="70000"/>
                  </a:lnSpc>
                  <a:spcBef>
                    <a:spcPct val="50000"/>
                  </a:spcBef>
                  <a:defRPr/>
                </a:pPr>
                <a:r>
                  <a:rPr lang="en-US" sz="2000">
                    <a:latin typeface="Times New Roman" charset="0"/>
                    <a:ea typeface="ＭＳ Ｐゴシック" charset="0"/>
                  </a:rPr>
                  <a:t>Order Price</a:t>
                </a:r>
                <a:endParaRPr lang="en-US">
                  <a:latin typeface="Times New Roman" charset="0"/>
                  <a:ea typeface="ＭＳ Ｐゴシック" charset="0"/>
                </a:endParaRPr>
              </a:p>
            </p:txBody>
          </p:sp>
          <p:sp>
            <p:nvSpPr>
              <p:cNvPr id="622598" name="Line 6">
                <a:extLst>
                  <a:ext uri="{FF2B5EF4-FFF2-40B4-BE49-F238E27FC236}">
                    <a16:creationId xmlns:a16="http://schemas.microsoft.com/office/drawing/2014/main" id="{0B4E9BC0-B080-961F-BE0E-5A547B3E56E2}"/>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71698" name="Group 7">
              <a:extLst>
                <a:ext uri="{FF2B5EF4-FFF2-40B4-BE49-F238E27FC236}">
                  <a16:creationId xmlns:a16="http://schemas.microsoft.com/office/drawing/2014/main" id="{79D85F2E-DABD-CA89-2787-AE64F2F7E50D}"/>
                </a:ext>
              </a:extLst>
            </p:cNvPr>
            <p:cNvGrpSpPr>
              <a:grpSpLocks/>
            </p:cNvGrpSpPr>
            <p:nvPr/>
          </p:nvGrpSpPr>
          <p:grpSpPr bwMode="auto">
            <a:xfrm>
              <a:off x="3552" y="3120"/>
              <a:ext cx="1056" cy="1136"/>
              <a:chOff x="1008" y="1104"/>
              <a:chExt cx="1056" cy="1103"/>
            </a:xfrm>
          </p:grpSpPr>
          <p:sp>
            <p:nvSpPr>
              <p:cNvPr id="622600" name="Text Box 8">
                <a:extLst>
                  <a:ext uri="{FF2B5EF4-FFF2-40B4-BE49-F238E27FC236}">
                    <a16:creationId xmlns:a16="http://schemas.microsoft.com/office/drawing/2014/main" id="{4CCFEC3F-DA69-BD59-0DBA-54BE70238446}"/>
                  </a:ext>
                </a:extLst>
              </p:cNvPr>
              <p:cNvSpPr txBox="1">
                <a:spLocks noChangeArrowheads="1"/>
              </p:cNvSpPr>
              <p:nvPr/>
            </p:nvSpPr>
            <p:spPr bwMode="auto">
              <a:xfrm>
                <a:off x="1008" y="1104"/>
                <a:ext cx="1056" cy="1103"/>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Item   </a:t>
                </a:r>
                <a:endParaRPr lang="en-US" sz="2000" u="sng">
                  <a:latin typeface="Times New Roman" charset="0"/>
                  <a:ea typeface="ＭＳ Ｐゴシック" charset="0"/>
                </a:endParaRPr>
              </a:p>
              <a:p>
                <a:pPr algn="l" eaLnBrk="0" hangingPunct="0">
                  <a:lnSpc>
                    <a:spcPct val="70000"/>
                  </a:lnSpc>
                  <a:spcBef>
                    <a:spcPct val="50000"/>
                  </a:spcBef>
                  <a:defRPr/>
                </a:pPr>
                <a:r>
                  <a:rPr lang="en-US" sz="2000">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Item No</a:t>
                </a:r>
              </a:p>
              <a:p>
                <a:pPr algn="l" eaLnBrk="0" hangingPunct="0">
                  <a:lnSpc>
                    <a:spcPct val="70000"/>
                  </a:lnSpc>
                  <a:spcBef>
                    <a:spcPct val="50000"/>
                  </a:spcBef>
                  <a:defRPr/>
                </a:pPr>
                <a:r>
                  <a:rPr lang="en-US" sz="2000">
                    <a:latin typeface="Times New Roman" charset="0"/>
                    <a:ea typeface="ＭＳ Ｐゴシック" charset="0"/>
                  </a:rPr>
                  <a:t>Item Price</a:t>
                </a:r>
              </a:p>
              <a:p>
                <a:pPr algn="l" eaLnBrk="0" hangingPunct="0">
                  <a:lnSpc>
                    <a:spcPct val="70000"/>
                  </a:lnSpc>
                  <a:spcBef>
                    <a:spcPct val="50000"/>
                  </a:spcBef>
                  <a:defRPr/>
                </a:pPr>
                <a:r>
                  <a:rPr lang="en-US" sz="2000">
                    <a:latin typeface="Times New Roman" charset="0"/>
                    <a:ea typeface="ＭＳ Ｐゴシック" charset="0"/>
                  </a:rPr>
                  <a:t>Num Ordered</a:t>
                </a:r>
                <a:endParaRPr lang="en-US">
                  <a:latin typeface="Times New Roman" charset="0"/>
                  <a:ea typeface="ＭＳ Ｐゴシック" charset="0"/>
                </a:endParaRPr>
              </a:p>
            </p:txBody>
          </p:sp>
          <p:sp>
            <p:nvSpPr>
              <p:cNvPr id="622601" name="Line 9">
                <a:extLst>
                  <a:ext uri="{FF2B5EF4-FFF2-40B4-BE49-F238E27FC236}">
                    <a16:creationId xmlns:a16="http://schemas.microsoft.com/office/drawing/2014/main" id="{A7E9C7E9-9F2B-1206-A463-E3448E041B8E}"/>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71699" name="Group 10">
              <a:extLst>
                <a:ext uri="{FF2B5EF4-FFF2-40B4-BE49-F238E27FC236}">
                  <a16:creationId xmlns:a16="http://schemas.microsoft.com/office/drawing/2014/main" id="{EA3FB8D1-2927-6A0C-9537-8B6F723D9BA9}"/>
                </a:ext>
              </a:extLst>
            </p:cNvPr>
            <p:cNvGrpSpPr>
              <a:grpSpLocks/>
            </p:cNvGrpSpPr>
            <p:nvPr/>
          </p:nvGrpSpPr>
          <p:grpSpPr bwMode="auto">
            <a:xfrm>
              <a:off x="4032" y="2880"/>
              <a:ext cx="48" cy="240"/>
              <a:chOff x="1488" y="2256"/>
              <a:chExt cx="96" cy="384"/>
            </a:xfrm>
          </p:grpSpPr>
          <p:sp>
            <p:nvSpPr>
              <p:cNvPr id="622603" name="Line 11">
                <a:extLst>
                  <a:ext uri="{FF2B5EF4-FFF2-40B4-BE49-F238E27FC236}">
                    <a16:creationId xmlns:a16="http://schemas.microsoft.com/office/drawing/2014/main" id="{DED4341E-9EA8-F91A-CFAB-A2A94B3CBC29}"/>
                  </a:ext>
                </a:extLst>
              </p:cNvPr>
              <p:cNvSpPr>
                <a:spLocks noChangeShapeType="1"/>
              </p:cNvSpPr>
              <p:nvPr/>
            </p:nvSpPr>
            <p:spPr bwMode="auto">
              <a:xfrm>
                <a:off x="1536" y="2256"/>
                <a:ext cx="0" cy="38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04" name="Line 12">
                <a:extLst>
                  <a:ext uri="{FF2B5EF4-FFF2-40B4-BE49-F238E27FC236}">
                    <a16:creationId xmlns:a16="http://schemas.microsoft.com/office/drawing/2014/main" id="{275061C3-C948-FCEA-49D9-C62D3F2A5BCA}"/>
                  </a:ext>
                </a:extLst>
              </p:cNvPr>
              <p:cNvSpPr>
                <a:spLocks noChangeShapeType="1"/>
              </p:cNvSpPr>
              <p:nvPr/>
            </p:nvSpPr>
            <p:spPr bwMode="auto">
              <a:xfrm flipH="1">
                <a:off x="1488" y="2592"/>
                <a:ext cx="48" cy="4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05" name="Line 13">
                <a:extLst>
                  <a:ext uri="{FF2B5EF4-FFF2-40B4-BE49-F238E27FC236}">
                    <a16:creationId xmlns:a16="http://schemas.microsoft.com/office/drawing/2014/main" id="{EEBD3545-F8C7-5B7F-9B07-5126685CE1B9}"/>
                  </a:ext>
                </a:extLst>
              </p:cNvPr>
              <p:cNvSpPr>
                <a:spLocks noChangeShapeType="1"/>
              </p:cNvSpPr>
              <p:nvPr/>
            </p:nvSpPr>
            <p:spPr bwMode="auto">
              <a:xfrm>
                <a:off x="1536" y="2592"/>
                <a:ext cx="48" cy="4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06" name="Line 14">
                <a:extLst>
                  <a:ext uri="{FF2B5EF4-FFF2-40B4-BE49-F238E27FC236}">
                    <a16:creationId xmlns:a16="http://schemas.microsoft.com/office/drawing/2014/main" id="{98C0B8C5-2B2B-106D-D039-26FA84FB3A14}"/>
                  </a:ext>
                </a:extLst>
              </p:cNvPr>
              <p:cNvSpPr>
                <a:spLocks noChangeShapeType="1"/>
              </p:cNvSpPr>
              <p:nvPr/>
            </p:nvSpPr>
            <p:spPr bwMode="auto">
              <a:xfrm>
                <a:off x="1488" y="2304"/>
                <a:ext cx="9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07" name="Oval 15">
                <a:extLst>
                  <a:ext uri="{FF2B5EF4-FFF2-40B4-BE49-F238E27FC236}">
                    <a16:creationId xmlns:a16="http://schemas.microsoft.com/office/drawing/2014/main" id="{6183E0D6-273B-7373-14CC-5F78316D1CA7}"/>
                  </a:ext>
                </a:extLst>
              </p:cNvPr>
              <p:cNvSpPr>
                <a:spLocks noChangeArrowheads="1"/>
              </p:cNvSpPr>
              <p:nvPr/>
            </p:nvSpPr>
            <p:spPr bwMode="auto">
              <a:xfrm>
                <a:off x="1488" y="2496"/>
                <a:ext cx="96" cy="96"/>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grpSp>
        <p:nvGrpSpPr>
          <p:cNvPr id="71684" name="Group 16">
            <a:extLst>
              <a:ext uri="{FF2B5EF4-FFF2-40B4-BE49-F238E27FC236}">
                <a16:creationId xmlns:a16="http://schemas.microsoft.com/office/drawing/2014/main" id="{2B719B19-2891-10AB-0227-B340D6939D9C}"/>
              </a:ext>
            </a:extLst>
          </p:cNvPr>
          <p:cNvGrpSpPr>
            <a:grpSpLocks/>
          </p:cNvGrpSpPr>
          <p:nvPr/>
        </p:nvGrpSpPr>
        <p:grpSpPr bwMode="auto">
          <a:xfrm>
            <a:off x="1295400" y="1143000"/>
            <a:ext cx="2133600" cy="4775200"/>
            <a:chOff x="816" y="1104"/>
            <a:chExt cx="1344" cy="3008"/>
          </a:xfrm>
        </p:grpSpPr>
        <p:grpSp>
          <p:nvGrpSpPr>
            <p:cNvPr id="71685" name="Group 17">
              <a:extLst>
                <a:ext uri="{FF2B5EF4-FFF2-40B4-BE49-F238E27FC236}">
                  <a16:creationId xmlns:a16="http://schemas.microsoft.com/office/drawing/2014/main" id="{3DE6ECEF-52C9-7433-1C47-71B92DCE0F66}"/>
                </a:ext>
              </a:extLst>
            </p:cNvPr>
            <p:cNvGrpSpPr>
              <a:grpSpLocks/>
            </p:cNvGrpSpPr>
            <p:nvPr/>
          </p:nvGrpSpPr>
          <p:grpSpPr bwMode="auto">
            <a:xfrm>
              <a:off x="816" y="1104"/>
              <a:ext cx="1344" cy="1596"/>
              <a:chOff x="1008" y="1104"/>
              <a:chExt cx="1056" cy="1596"/>
            </a:xfrm>
          </p:grpSpPr>
          <p:sp>
            <p:nvSpPr>
              <p:cNvPr id="622610" name="Text Box 18">
                <a:extLst>
                  <a:ext uri="{FF2B5EF4-FFF2-40B4-BE49-F238E27FC236}">
                    <a16:creationId xmlns:a16="http://schemas.microsoft.com/office/drawing/2014/main" id="{CE028DF8-CF20-EBD3-2347-A984D0B57967}"/>
                  </a:ext>
                </a:extLst>
              </p:cNvPr>
              <p:cNvSpPr txBox="1">
                <a:spLocks noChangeArrowheads="1"/>
              </p:cNvSpPr>
              <p:nvPr/>
            </p:nvSpPr>
            <p:spPr bwMode="auto">
              <a:xfrm>
                <a:off x="1008" y="1104"/>
                <a:ext cx="1056" cy="1596"/>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a:t>
                </a:r>
              </a:p>
              <a:p>
                <a:pPr algn="l" eaLnBrk="0" hangingPunct="0">
                  <a:lnSpc>
                    <a:spcPct val="70000"/>
                  </a:lnSpc>
                  <a:spcBef>
                    <a:spcPct val="50000"/>
                  </a:spcBef>
                  <a:defRPr/>
                </a:pPr>
                <a:r>
                  <a:rPr lang="en-US" sz="2000" u="sng">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Date Taken</a:t>
                </a:r>
              </a:p>
              <a:p>
                <a:pPr algn="l" eaLnBrk="0" hangingPunct="0">
                  <a:lnSpc>
                    <a:spcPct val="70000"/>
                  </a:lnSpc>
                  <a:spcBef>
                    <a:spcPct val="50000"/>
                  </a:spcBef>
                  <a:defRPr/>
                </a:pPr>
                <a:r>
                  <a:rPr lang="en-US" sz="2000">
                    <a:latin typeface="Times New Roman" charset="0"/>
                    <a:ea typeface="ＭＳ Ｐゴシック" charset="0"/>
                  </a:rPr>
                  <a:t>Date Dispatched</a:t>
                </a:r>
              </a:p>
              <a:p>
                <a:pPr algn="l" eaLnBrk="0" hangingPunct="0">
                  <a:lnSpc>
                    <a:spcPct val="70000"/>
                  </a:lnSpc>
                  <a:spcBef>
                    <a:spcPct val="50000"/>
                  </a:spcBef>
                  <a:defRPr/>
                </a:pPr>
                <a:r>
                  <a:rPr lang="en-US" sz="2000">
                    <a:latin typeface="Times New Roman" charset="0"/>
                    <a:ea typeface="ＭＳ Ｐゴシック" charset="0"/>
                  </a:rPr>
                  <a:t>Date Invoiced</a:t>
                </a:r>
              </a:p>
              <a:p>
                <a:pPr algn="l" eaLnBrk="0" hangingPunct="0">
                  <a:lnSpc>
                    <a:spcPct val="70000"/>
                  </a:lnSpc>
                  <a:spcBef>
                    <a:spcPct val="50000"/>
                  </a:spcBef>
                  <a:defRPr/>
                </a:pPr>
                <a:r>
                  <a:rPr lang="en-US" sz="2000">
                    <a:latin typeface="Times New Roman" charset="0"/>
                    <a:ea typeface="ＭＳ Ｐゴシック" charset="0"/>
                  </a:rPr>
                  <a:t>Cust ID</a:t>
                </a:r>
              </a:p>
              <a:p>
                <a:pPr algn="l" eaLnBrk="0" hangingPunct="0">
                  <a:lnSpc>
                    <a:spcPct val="70000"/>
                  </a:lnSpc>
                  <a:spcBef>
                    <a:spcPct val="50000"/>
                  </a:spcBef>
                  <a:defRPr/>
                </a:pPr>
                <a:r>
                  <a:rPr lang="en-US" sz="2000">
                    <a:latin typeface="Times New Roman" charset="0"/>
                    <a:ea typeface="ＭＳ Ｐゴシック" charset="0"/>
                  </a:rPr>
                  <a:t>Cust Name</a:t>
                </a:r>
                <a:endParaRPr lang="en-US">
                  <a:latin typeface="Times New Roman" charset="0"/>
                  <a:ea typeface="ＭＳ Ｐゴシック" charset="0"/>
                </a:endParaRPr>
              </a:p>
            </p:txBody>
          </p:sp>
          <p:sp>
            <p:nvSpPr>
              <p:cNvPr id="622611" name="Line 19">
                <a:extLst>
                  <a:ext uri="{FF2B5EF4-FFF2-40B4-BE49-F238E27FC236}">
                    <a16:creationId xmlns:a16="http://schemas.microsoft.com/office/drawing/2014/main" id="{874329C4-06E3-619A-17AD-13D008D78B09}"/>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71686" name="Group 20">
              <a:extLst>
                <a:ext uri="{FF2B5EF4-FFF2-40B4-BE49-F238E27FC236}">
                  <a16:creationId xmlns:a16="http://schemas.microsoft.com/office/drawing/2014/main" id="{EBC6D78D-348A-1553-CACC-0C3494A03B92}"/>
                </a:ext>
              </a:extLst>
            </p:cNvPr>
            <p:cNvGrpSpPr>
              <a:grpSpLocks/>
            </p:cNvGrpSpPr>
            <p:nvPr/>
          </p:nvGrpSpPr>
          <p:grpSpPr bwMode="auto">
            <a:xfrm>
              <a:off x="912" y="2976"/>
              <a:ext cx="1056" cy="1136"/>
              <a:chOff x="1008" y="1104"/>
              <a:chExt cx="1056" cy="1103"/>
            </a:xfrm>
          </p:grpSpPr>
          <p:sp>
            <p:nvSpPr>
              <p:cNvPr id="622613" name="Text Box 21">
                <a:extLst>
                  <a:ext uri="{FF2B5EF4-FFF2-40B4-BE49-F238E27FC236}">
                    <a16:creationId xmlns:a16="http://schemas.microsoft.com/office/drawing/2014/main" id="{54845E64-0E16-6B47-1611-AEA4F83762FF}"/>
                  </a:ext>
                </a:extLst>
              </p:cNvPr>
              <p:cNvSpPr txBox="1">
                <a:spLocks noChangeArrowheads="1"/>
              </p:cNvSpPr>
              <p:nvPr/>
            </p:nvSpPr>
            <p:spPr bwMode="auto">
              <a:xfrm>
                <a:off x="1008" y="1104"/>
                <a:ext cx="1056" cy="1103"/>
              </a:xfrm>
              <a:prstGeom prst="rect">
                <a:avLst/>
              </a:prstGeom>
              <a:noFill/>
              <a:ln w="38100" cmpd="dbl">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Item   </a:t>
                </a:r>
                <a:endParaRPr lang="en-US" sz="2000" u="sng">
                  <a:latin typeface="Times New Roman" charset="0"/>
                  <a:ea typeface="ＭＳ Ｐゴシック" charset="0"/>
                </a:endParaRPr>
              </a:p>
              <a:p>
                <a:pPr algn="l" eaLnBrk="0" hangingPunct="0">
                  <a:lnSpc>
                    <a:spcPct val="70000"/>
                  </a:lnSpc>
                  <a:spcBef>
                    <a:spcPct val="50000"/>
                  </a:spcBef>
                  <a:defRPr/>
                </a:pPr>
                <a:r>
                  <a:rPr lang="en-US" sz="2000">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Item No</a:t>
                </a:r>
              </a:p>
              <a:p>
                <a:pPr algn="l" eaLnBrk="0" hangingPunct="0">
                  <a:lnSpc>
                    <a:spcPct val="70000"/>
                  </a:lnSpc>
                  <a:spcBef>
                    <a:spcPct val="50000"/>
                  </a:spcBef>
                  <a:defRPr/>
                </a:pPr>
                <a:r>
                  <a:rPr lang="en-US" sz="2000">
                    <a:latin typeface="Times New Roman" charset="0"/>
                    <a:ea typeface="ＭＳ Ｐゴシック" charset="0"/>
                  </a:rPr>
                  <a:t>Item Price</a:t>
                </a:r>
              </a:p>
              <a:p>
                <a:pPr algn="l" eaLnBrk="0" hangingPunct="0">
                  <a:lnSpc>
                    <a:spcPct val="70000"/>
                  </a:lnSpc>
                  <a:spcBef>
                    <a:spcPct val="50000"/>
                  </a:spcBef>
                  <a:defRPr/>
                </a:pPr>
                <a:r>
                  <a:rPr lang="en-US" sz="2000">
                    <a:latin typeface="Times New Roman" charset="0"/>
                    <a:ea typeface="ＭＳ Ｐゴシック" charset="0"/>
                  </a:rPr>
                  <a:t>Num Ordered</a:t>
                </a:r>
                <a:endParaRPr lang="en-US">
                  <a:latin typeface="Times New Roman" charset="0"/>
                  <a:ea typeface="ＭＳ Ｐゴシック" charset="0"/>
                </a:endParaRPr>
              </a:p>
            </p:txBody>
          </p:sp>
          <p:sp>
            <p:nvSpPr>
              <p:cNvPr id="622614" name="Line 22">
                <a:extLst>
                  <a:ext uri="{FF2B5EF4-FFF2-40B4-BE49-F238E27FC236}">
                    <a16:creationId xmlns:a16="http://schemas.microsoft.com/office/drawing/2014/main" id="{F44B9F8A-3125-1747-8131-662EFC3CC7D6}"/>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71687" name="Group 23">
              <a:extLst>
                <a:ext uri="{FF2B5EF4-FFF2-40B4-BE49-F238E27FC236}">
                  <a16:creationId xmlns:a16="http://schemas.microsoft.com/office/drawing/2014/main" id="{0F96BA0D-327A-E01B-241A-0CACE9997D63}"/>
                </a:ext>
              </a:extLst>
            </p:cNvPr>
            <p:cNvGrpSpPr>
              <a:grpSpLocks/>
            </p:cNvGrpSpPr>
            <p:nvPr/>
          </p:nvGrpSpPr>
          <p:grpSpPr bwMode="auto">
            <a:xfrm>
              <a:off x="1392" y="2688"/>
              <a:ext cx="96" cy="288"/>
              <a:chOff x="1488" y="2256"/>
              <a:chExt cx="96" cy="384"/>
            </a:xfrm>
          </p:grpSpPr>
          <p:sp>
            <p:nvSpPr>
              <p:cNvPr id="622616" name="Line 24">
                <a:extLst>
                  <a:ext uri="{FF2B5EF4-FFF2-40B4-BE49-F238E27FC236}">
                    <a16:creationId xmlns:a16="http://schemas.microsoft.com/office/drawing/2014/main" id="{7710F428-7550-40C0-C655-791A341494CD}"/>
                  </a:ext>
                </a:extLst>
              </p:cNvPr>
              <p:cNvSpPr>
                <a:spLocks noChangeShapeType="1"/>
              </p:cNvSpPr>
              <p:nvPr/>
            </p:nvSpPr>
            <p:spPr bwMode="auto">
              <a:xfrm>
                <a:off x="1536" y="2256"/>
                <a:ext cx="0" cy="38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17" name="Line 25">
                <a:extLst>
                  <a:ext uri="{FF2B5EF4-FFF2-40B4-BE49-F238E27FC236}">
                    <a16:creationId xmlns:a16="http://schemas.microsoft.com/office/drawing/2014/main" id="{0CF02B37-5510-69A5-5EA0-446CACC3CE79}"/>
                  </a:ext>
                </a:extLst>
              </p:cNvPr>
              <p:cNvSpPr>
                <a:spLocks noChangeShapeType="1"/>
              </p:cNvSpPr>
              <p:nvPr/>
            </p:nvSpPr>
            <p:spPr bwMode="auto">
              <a:xfrm flipH="1">
                <a:off x="1488" y="2592"/>
                <a:ext cx="48" cy="4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18" name="Line 26">
                <a:extLst>
                  <a:ext uri="{FF2B5EF4-FFF2-40B4-BE49-F238E27FC236}">
                    <a16:creationId xmlns:a16="http://schemas.microsoft.com/office/drawing/2014/main" id="{03F68F77-BE7D-DB0C-B143-52563BCB08F3}"/>
                  </a:ext>
                </a:extLst>
              </p:cNvPr>
              <p:cNvSpPr>
                <a:spLocks noChangeShapeType="1"/>
              </p:cNvSpPr>
              <p:nvPr/>
            </p:nvSpPr>
            <p:spPr bwMode="auto">
              <a:xfrm>
                <a:off x="1536" y="2592"/>
                <a:ext cx="48" cy="4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19" name="Line 27">
                <a:extLst>
                  <a:ext uri="{FF2B5EF4-FFF2-40B4-BE49-F238E27FC236}">
                    <a16:creationId xmlns:a16="http://schemas.microsoft.com/office/drawing/2014/main" id="{74D56653-3153-B037-59EC-31663AC2CC51}"/>
                  </a:ext>
                </a:extLst>
              </p:cNvPr>
              <p:cNvSpPr>
                <a:spLocks noChangeShapeType="1"/>
              </p:cNvSpPr>
              <p:nvPr/>
            </p:nvSpPr>
            <p:spPr bwMode="auto">
              <a:xfrm>
                <a:off x="1488" y="2304"/>
                <a:ext cx="96"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20" name="Oval 28">
                <a:extLst>
                  <a:ext uri="{FF2B5EF4-FFF2-40B4-BE49-F238E27FC236}">
                    <a16:creationId xmlns:a16="http://schemas.microsoft.com/office/drawing/2014/main" id="{3410E1E1-36FF-F29D-92D2-58737B3BB52F}"/>
                  </a:ext>
                </a:extLst>
              </p:cNvPr>
              <p:cNvSpPr>
                <a:spLocks noChangeArrowheads="1"/>
              </p:cNvSpPr>
              <p:nvPr/>
            </p:nvSpPr>
            <p:spPr bwMode="auto">
              <a:xfrm>
                <a:off x="1488" y="2496"/>
                <a:ext cx="96" cy="96"/>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sp>
        <p:nvSpPr>
          <p:cNvPr id="2" name="Slide Number Placeholder 1">
            <a:extLst>
              <a:ext uri="{FF2B5EF4-FFF2-40B4-BE49-F238E27FC236}">
                <a16:creationId xmlns:a16="http://schemas.microsoft.com/office/drawing/2014/main" id="{D4473A5F-61E6-F20E-9BBE-075FA9C4784F}"/>
              </a:ext>
            </a:extLst>
          </p:cNvPr>
          <p:cNvSpPr>
            <a:spLocks noGrp="1"/>
          </p:cNvSpPr>
          <p:nvPr>
            <p:ph type="sldNum" sz="quarter" idx="12"/>
          </p:nvPr>
        </p:nvSpPr>
        <p:spPr/>
        <p:txBody>
          <a:bodyPr/>
          <a:lstStyle/>
          <a:p>
            <a:fld id="{23A138B7-3FEE-3841-A433-AF4D50B6F8CB}" type="slidenum">
              <a:rPr lang="en-US" altLang="en-US" smtClean="0"/>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BCF5313-D918-9677-0128-3AB1A630E6F3}"/>
              </a:ext>
            </a:extLst>
          </p:cNvPr>
          <p:cNvSpPr>
            <a:spLocks noGrp="1" noChangeArrowheads="1"/>
          </p:cNvSpPr>
          <p:nvPr>
            <p:ph type="title"/>
          </p:nvPr>
        </p:nvSpPr>
        <p:spPr>
          <a:xfrm>
            <a:off x="457200" y="76200"/>
            <a:ext cx="7480300" cy="1116013"/>
          </a:xfrm>
        </p:spPr>
        <p:txBody>
          <a:bodyPr/>
          <a:lstStyle/>
          <a:p>
            <a:r>
              <a:rPr lang="en-US" altLang="en-US"/>
              <a:t>Denormalization</a:t>
            </a:r>
          </a:p>
        </p:txBody>
      </p:sp>
      <p:sp>
        <p:nvSpPr>
          <p:cNvPr id="73730" name="Rectangle 3">
            <a:extLst>
              <a:ext uri="{FF2B5EF4-FFF2-40B4-BE49-F238E27FC236}">
                <a16:creationId xmlns:a16="http://schemas.microsoft.com/office/drawing/2014/main" id="{5E99A311-4CDE-ECC8-C11A-5BA5552587C4}"/>
              </a:ext>
            </a:extLst>
          </p:cNvPr>
          <p:cNvSpPr>
            <a:spLocks noGrp="1" noChangeArrowheads="1"/>
          </p:cNvSpPr>
          <p:nvPr>
            <p:ph idx="1"/>
          </p:nvPr>
        </p:nvSpPr>
        <p:spPr/>
        <p:txBody>
          <a:bodyPr/>
          <a:lstStyle/>
          <a:p>
            <a:r>
              <a:rPr lang="en-US" altLang="en-US"/>
              <a:t> Usually driven by the need to improve query speed</a:t>
            </a:r>
          </a:p>
          <a:p>
            <a:r>
              <a:rPr lang="en-US" altLang="en-US"/>
              <a:t> Query speed is improved at the expense of more complex or problematic DML (Data manipulation language) for updates, deletions and insertions.</a:t>
            </a:r>
          </a:p>
        </p:txBody>
      </p:sp>
      <p:sp>
        <p:nvSpPr>
          <p:cNvPr id="2" name="Slide Number Placeholder 1">
            <a:extLst>
              <a:ext uri="{FF2B5EF4-FFF2-40B4-BE49-F238E27FC236}">
                <a16:creationId xmlns:a16="http://schemas.microsoft.com/office/drawing/2014/main" id="{80F66752-48D0-EA5A-FC81-6C6D705F56D0}"/>
              </a:ext>
            </a:extLst>
          </p:cNvPr>
          <p:cNvSpPr>
            <a:spLocks noGrp="1"/>
          </p:cNvSpPr>
          <p:nvPr>
            <p:ph type="sldNum" sz="quarter" idx="10"/>
          </p:nvPr>
        </p:nvSpPr>
        <p:spPr/>
        <p:txBody>
          <a:bodyPr/>
          <a:lstStyle/>
          <a:p>
            <a:fld id="{B5482F84-AE51-6742-A134-E737E6F95EC4}" type="slidenum">
              <a:rPr lang="en-US" altLang="en-US" smtClean="0"/>
              <a:pPr/>
              <a:t>108</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A345E-EB01-8B68-D442-7F8D96AF1FB0}"/>
            </a:ext>
          </a:extLst>
        </p:cNvPr>
        <p:cNvGrpSpPr/>
        <p:nvPr/>
      </p:nvGrpSpPr>
      <p:grpSpPr>
        <a:xfrm>
          <a:off x="0" y="0"/>
          <a:ext cx="0" cy="0"/>
          <a:chOff x="0" y="0"/>
          <a:chExt cx="0" cy="0"/>
        </a:xfrm>
      </p:grpSpPr>
      <p:sp>
        <p:nvSpPr>
          <p:cNvPr id="5121" name="Rectangle 6">
            <a:extLst>
              <a:ext uri="{FF2B5EF4-FFF2-40B4-BE49-F238E27FC236}">
                <a16:creationId xmlns:a16="http://schemas.microsoft.com/office/drawing/2014/main" id="{94990741-3AE3-CDBE-C57C-CA8B415E40BB}"/>
              </a:ext>
            </a:extLst>
          </p:cNvPr>
          <p:cNvSpPr>
            <a:spLocks noGrp="1" noChangeArrowheads="1"/>
          </p:cNvSpPr>
          <p:nvPr>
            <p:ph type="title"/>
          </p:nvPr>
        </p:nvSpPr>
        <p:spPr>
          <a:xfrm>
            <a:off x="685800" y="152401"/>
            <a:ext cx="7556500" cy="579436"/>
          </a:xfrm>
        </p:spPr>
        <p:txBody>
          <a:bodyPr/>
          <a:lstStyle/>
          <a:p>
            <a:r>
              <a:rPr lang="en-US" altLang="en-US" sz="3600" b="1" dirty="0"/>
              <a:t>What are Normal Forms?</a:t>
            </a:r>
          </a:p>
        </p:txBody>
      </p:sp>
      <p:sp>
        <p:nvSpPr>
          <p:cNvPr id="5122" name="Rectangle 7">
            <a:extLst>
              <a:ext uri="{FF2B5EF4-FFF2-40B4-BE49-F238E27FC236}">
                <a16:creationId xmlns:a16="http://schemas.microsoft.com/office/drawing/2014/main" id="{F4F2D178-BFA5-4180-7477-0EC6C5603273}"/>
              </a:ext>
            </a:extLst>
          </p:cNvPr>
          <p:cNvSpPr>
            <a:spLocks noGrp="1" noChangeArrowheads="1"/>
          </p:cNvSpPr>
          <p:nvPr>
            <p:ph idx="1"/>
          </p:nvPr>
        </p:nvSpPr>
        <p:spPr>
          <a:xfrm>
            <a:off x="498475" y="838200"/>
            <a:ext cx="7556500" cy="5287963"/>
          </a:xfrm>
        </p:spPr>
        <p:txBody>
          <a:bodyPr/>
          <a:lstStyle/>
          <a:p>
            <a:r>
              <a:rPr lang="en-US" altLang="en-US" dirty="0"/>
              <a:t> There are a few rules for database normalization. </a:t>
            </a:r>
          </a:p>
          <a:p>
            <a:r>
              <a:rPr lang="en-US" altLang="en-US" dirty="0"/>
              <a:t> </a:t>
            </a:r>
            <a:r>
              <a:rPr lang="en-US" altLang="en-US" dirty="0">
                <a:highlight>
                  <a:srgbClr val="FFFF00"/>
                </a:highlight>
              </a:rPr>
              <a:t>Each Rule </a:t>
            </a:r>
            <a:r>
              <a:rPr lang="en-US" altLang="en-US" dirty="0"/>
              <a:t>is called a "</a:t>
            </a:r>
            <a:r>
              <a:rPr lang="en-US" altLang="en-US" dirty="0">
                <a:highlight>
                  <a:srgbClr val="00FF00"/>
                </a:highlight>
              </a:rPr>
              <a:t>normal form</a:t>
            </a:r>
            <a:r>
              <a:rPr lang="en-US" altLang="en-US" dirty="0"/>
              <a:t>" </a:t>
            </a:r>
          </a:p>
          <a:p>
            <a:r>
              <a:rPr lang="en-US" altLang="en-US" dirty="0"/>
              <a:t> If the </a:t>
            </a:r>
            <a:r>
              <a:rPr lang="en-US" altLang="en-US" dirty="0">
                <a:highlight>
                  <a:srgbClr val="FFFF00"/>
                </a:highlight>
              </a:rPr>
              <a:t>first rule </a:t>
            </a:r>
            <a:r>
              <a:rPr lang="en-US" altLang="en-US" dirty="0"/>
              <a:t>is observed, the database is said to be in "</a:t>
            </a:r>
            <a:r>
              <a:rPr lang="en-US" altLang="en-US" dirty="0">
                <a:highlight>
                  <a:srgbClr val="00FF00"/>
                </a:highlight>
              </a:rPr>
              <a:t>first normal form."</a:t>
            </a:r>
            <a:r>
              <a:rPr lang="en-US" altLang="en-US" dirty="0"/>
              <a:t> (1NF)</a:t>
            </a:r>
          </a:p>
          <a:p>
            <a:r>
              <a:rPr lang="en-US" altLang="en-US" dirty="0"/>
              <a:t> If the </a:t>
            </a:r>
            <a:r>
              <a:rPr lang="en-US" altLang="en-US" dirty="0">
                <a:highlight>
                  <a:srgbClr val="FFFF00"/>
                </a:highlight>
              </a:rPr>
              <a:t>first three rules </a:t>
            </a:r>
            <a:r>
              <a:rPr lang="en-US" altLang="en-US" dirty="0"/>
              <a:t>are observed, the database is considered to be in "</a:t>
            </a:r>
            <a:r>
              <a:rPr lang="en-US" altLang="en-US" dirty="0">
                <a:highlight>
                  <a:srgbClr val="00FF00"/>
                </a:highlight>
              </a:rPr>
              <a:t>third normal form</a:t>
            </a:r>
            <a:r>
              <a:rPr lang="en-US" altLang="en-US" dirty="0"/>
              <a:t>." (3NF)</a:t>
            </a:r>
          </a:p>
        </p:txBody>
      </p:sp>
      <p:sp>
        <p:nvSpPr>
          <p:cNvPr id="2" name="Slide Number Placeholder 1">
            <a:extLst>
              <a:ext uri="{FF2B5EF4-FFF2-40B4-BE49-F238E27FC236}">
                <a16:creationId xmlns:a16="http://schemas.microsoft.com/office/drawing/2014/main" id="{1C8E76F8-FF57-7503-3D31-83B4908EFBDD}"/>
              </a:ext>
            </a:extLst>
          </p:cNvPr>
          <p:cNvSpPr>
            <a:spLocks noGrp="1"/>
          </p:cNvSpPr>
          <p:nvPr>
            <p:ph type="sldNum" sz="quarter" idx="10"/>
          </p:nvPr>
        </p:nvSpPr>
        <p:spPr/>
        <p:txBody>
          <a:bodyPr/>
          <a:lstStyle/>
          <a:p>
            <a:fld id="{B5482F84-AE51-6742-A134-E737E6F95EC4}" type="slidenum">
              <a:rPr lang="en-US" altLang="en-US" smtClean="0"/>
              <a:pPr/>
              <a:t>11</a:t>
            </a:fld>
            <a:endParaRPr lang="en-US" altLang="en-US"/>
          </a:p>
        </p:txBody>
      </p:sp>
    </p:spTree>
    <p:extLst>
      <p:ext uri="{BB962C8B-B14F-4D97-AF65-F5344CB8AC3E}">
        <p14:creationId xmlns:p14="http://schemas.microsoft.com/office/powerpoint/2010/main" val="139765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4">
            <a:extLst>
              <a:ext uri="{FF2B5EF4-FFF2-40B4-BE49-F238E27FC236}">
                <a16:creationId xmlns:a16="http://schemas.microsoft.com/office/drawing/2014/main" id="{3F794370-A0FF-8D93-D81C-AD0E34607895}"/>
              </a:ext>
            </a:extLst>
          </p:cNvPr>
          <p:cNvSpPr>
            <a:spLocks noGrp="1" noChangeArrowheads="1"/>
          </p:cNvSpPr>
          <p:nvPr>
            <p:ph type="title"/>
          </p:nvPr>
        </p:nvSpPr>
        <p:spPr>
          <a:xfrm>
            <a:off x="457200" y="76201"/>
            <a:ext cx="7480300" cy="838200"/>
          </a:xfrm>
        </p:spPr>
        <p:txBody>
          <a:bodyPr/>
          <a:lstStyle/>
          <a:p>
            <a:r>
              <a:rPr lang="en-US" altLang="en-US" b="1" dirty="0"/>
              <a:t>Normalization Process</a:t>
            </a:r>
          </a:p>
        </p:txBody>
      </p:sp>
      <p:sp>
        <p:nvSpPr>
          <p:cNvPr id="7170" name="Rectangle 5">
            <a:extLst>
              <a:ext uri="{FF2B5EF4-FFF2-40B4-BE49-F238E27FC236}">
                <a16:creationId xmlns:a16="http://schemas.microsoft.com/office/drawing/2014/main" id="{7FE1D889-96EB-F920-D226-1F58C8DD9912}"/>
              </a:ext>
            </a:extLst>
          </p:cNvPr>
          <p:cNvSpPr>
            <a:spLocks noGrp="1" noChangeArrowheads="1"/>
          </p:cNvSpPr>
          <p:nvPr>
            <p:ph idx="1"/>
          </p:nvPr>
        </p:nvSpPr>
        <p:spPr>
          <a:xfrm>
            <a:off x="498475" y="1219200"/>
            <a:ext cx="7556500" cy="4906963"/>
          </a:xfrm>
        </p:spPr>
        <p:txBody>
          <a:bodyPr/>
          <a:lstStyle/>
          <a:p>
            <a:r>
              <a:rPr lang="en-US" altLang="en-US" sz="2800" dirty="0"/>
              <a:t> Normalization is the process of </a:t>
            </a:r>
            <a:r>
              <a:rPr lang="en-US" altLang="en-US" sz="2800" dirty="0">
                <a:highlight>
                  <a:srgbClr val="00FFFF"/>
                </a:highlight>
              </a:rPr>
              <a:t>minimizing redundancy</a:t>
            </a:r>
            <a:r>
              <a:rPr lang="en-US" altLang="en-US" sz="2800" dirty="0"/>
              <a:t> from a relation or set of relations. </a:t>
            </a:r>
          </a:p>
          <a:p>
            <a:r>
              <a:rPr lang="en-US" altLang="en-US" sz="2800" dirty="0"/>
              <a:t> </a:t>
            </a:r>
            <a:r>
              <a:rPr lang="en-US" altLang="en-US" sz="2800" dirty="0">
                <a:highlight>
                  <a:srgbClr val="FFFF00"/>
                </a:highlight>
              </a:rPr>
              <a:t>Redundancy in relation </a:t>
            </a:r>
            <a:r>
              <a:rPr lang="en-US" altLang="en-US" sz="2800" dirty="0"/>
              <a:t>may cause </a:t>
            </a:r>
            <a:r>
              <a:rPr lang="en-US" altLang="en-US" sz="2800" dirty="0">
                <a:highlight>
                  <a:srgbClr val="00FFFF"/>
                </a:highlight>
              </a:rPr>
              <a:t>insertion, deletion, and update anomalies</a:t>
            </a:r>
            <a:r>
              <a:rPr lang="en-US" altLang="en-US" sz="2800" dirty="0"/>
              <a:t>.</a:t>
            </a:r>
          </a:p>
          <a:p>
            <a:r>
              <a:rPr lang="en-US" altLang="en-US" sz="2800" dirty="0"/>
              <a:t> So, it helps to minimize the redundancy in relations. </a:t>
            </a:r>
          </a:p>
          <a:p>
            <a:r>
              <a:rPr lang="en-US" altLang="en-US" sz="2800" dirty="0"/>
              <a:t> Normal forms are used to eliminate or </a:t>
            </a:r>
            <a:r>
              <a:rPr lang="en-US" altLang="en-US" sz="2800" dirty="0">
                <a:highlight>
                  <a:srgbClr val="FFFF00"/>
                </a:highlight>
              </a:rPr>
              <a:t>reduce redundancy </a:t>
            </a:r>
            <a:r>
              <a:rPr lang="en-US" altLang="en-US" sz="2800" dirty="0"/>
              <a:t>in database tables.</a:t>
            </a:r>
            <a:endParaRPr lang="en-US" altLang="en-US" sz="2400" i="1" dirty="0"/>
          </a:p>
        </p:txBody>
      </p:sp>
      <p:sp>
        <p:nvSpPr>
          <p:cNvPr id="2" name="Slide Number Placeholder 1">
            <a:extLst>
              <a:ext uri="{FF2B5EF4-FFF2-40B4-BE49-F238E27FC236}">
                <a16:creationId xmlns:a16="http://schemas.microsoft.com/office/drawing/2014/main" id="{9CE22C7F-3AEC-4EF4-7322-8E38650B3BDC}"/>
              </a:ext>
            </a:extLst>
          </p:cNvPr>
          <p:cNvSpPr>
            <a:spLocks noGrp="1"/>
          </p:cNvSpPr>
          <p:nvPr>
            <p:ph type="sldNum" sz="quarter" idx="10"/>
          </p:nvPr>
        </p:nvSpPr>
        <p:spPr/>
        <p:txBody>
          <a:bodyPr/>
          <a:lstStyle/>
          <a:p>
            <a:fld id="{B5482F84-AE51-6742-A134-E737E6F95EC4}"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4233A-D55E-BB6D-7B10-41041715672C}"/>
            </a:ext>
          </a:extLst>
        </p:cNvPr>
        <p:cNvGrpSpPr/>
        <p:nvPr/>
      </p:nvGrpSpPr>
      <p:grpSpPr>
        <a:xfrm>
          <a:off x="0" y="0"/>
          <a:ext cx="0" cy="0"/>
          <a:chOff x="0" y="0"/>
          <a:chExt cx="0" cy="0"/>
        </a:xfrm>
      </p:grpSpPr>
      <p:sp>
        <p:nvSpPr>
          <p:cNvPr id="7169" name="Rectangle 4">
            <a:extLst>
              <a:ext uri="{FF2B5EF4-FFF2-40B4-BE49-F238E27FC236}">
                <a16:creationId xmlns:a16="http://schemas.microsoft.com/office/drawing/2014/main" id="{49293AF4-EEB6-AD3F-7F6D-811E18765EDE}"/>
              </a:ext>
            </a:extLst>
          </p:cNvPr>
          <p:cNvSpPr>
            <a:spLocks noGrp="1" noChangeArrowheads="1"/>
          </p:cNvSpPr>
          <p:nvPr>
            <p:ph type="title"/>
          </p:nvPr>
        </p:nvSpPr>
        <p:spPr>
          <a:xfrm>
            <a:off x="457200" y="76201"/>
            <a:ext cx="7480300" cy="914400"/>
          </a:xfrm>
        </p:spPr>
        <p:txBody>
          <a:bodyPr/>
          <a:lstStyle/>
          <a:p>
            <a:r>
              <a:rPr lang="en-US" altLang="en-US" b="1" dirty="0"/>
              <a:t>Normalization Theory</a:t>
            </a:r>
          </a:p>
        </p:txBody>
      </p:sp>
      <p:sp>
        <p:nvSpPr>
          <p:cNvPr id="7170" name="Rectangle 5">
            <a:extLst>
              <a:ext uri="{FF2B5EF4-FFF2-40B4-BE49-F238E27FC236}">
                <a16:creationId xmlns:a16="http://schemas.microsoft.com/office/drawing/2014/main" id="{B5D0DCA6-FE5F-B4D4-C3C8-A185D6D00CB5}"/>
              </a:ext>
            </a:extLst>
          </p:cNvPr>
          <p:cNvSpPr>
            <a:spLocks noGrp="1" noChangeArrowheads="1"/>
          </p:cNvSpPr>
          <p:nvPr>
            <p:ph idx="1"/>
          </p:nvPr>
        </p:nvSpPr>
        <p:spPr>
          <a:xfrm>
            <a:off x="498475" y="990602"/>
            <a:ext cx="7556500" cy="5135562"/>
          </a:xfrm>
        </p:spPr>
        <p:txBody>
          <a:bodyPr/>
          <a:lstStyle/>
          <a:p>
            <a:r>
              <a:rPr lang="en-US" altLang="en-US" sz="2800" dirty="0"/>
              <a:t>Normalization theory is based on the observation that relations with certain properties are </a:t>
            </a:r>
            <a:r>
              <a:rPr lang="en-US" altLang="en-US" sz="2800" dirty="0">
                <a:highlight>
                  <a:srgbClr val="00FF00"/>
                </a:highlight>
              </a:rPr>
              <a:t>more effective </a:t>
            </a:r>
            <a:r>
              <a:rPr lang="en-US" altLang="en-US" sz="2800" dirty="0"/>
              <a:t>in </a:t>
            </a:r>
            <a:r>
              <a:rPr lang="en-US" altLang="en-US" sz="2800" dirty="0">
                <a:highlight>
                  <a:srgbClr val="FFFF00"/>
                </a:highlight>
              </a:rPr>
              <a:t>inserting</a:t>
            </a:r>
            <a:r>
              <a:rPr lang="en-US" altLang="en-US" sz="2800" dirty="0"/>
              <a:t>, </a:t>
            </a:r>
            <a:r>
              <a:rPr lang="en-US" altLang="en-US" sz="2800" dirty="0">
                <a:highlight>
                  <a:srgbClr val="FFFF00"/>
                </a:highlight>
              </a:rPr>
              <a:t>updating</a:t>
            </a:r>
            <a:r>
              <a:rPr lang="en-US" altLang="en-US" sz="2800" dirty="0"/>
              <a:t> and </a:t>
            </a:r>
            <a:r>
              <a:rPr lang="en-US" altLang="en-US" sz="2800" dirty="0">
                <a:highlight>
                  <a:srgbClr val="FFFF00"/>
                </a:highlight>
              </a:rPr>
              <a:t>deleting</a:t>
            </a:r>
            <a:r>
              <a:rPr lang="en-US" altLang="en-US" sz="2800" dirty="0"/>
              <a:t> data than other sets of relations containing the same data</a:t>
            </a:r>
          </a:p>
          <a:p>
            <a:r>
              <a:rPr lang="en-US" altLang="en-US" sz="2800" dirty="0">
                <a:highlight>
                  <a:srgbClr val="00FF00"/>
                </a:highlight>
              </a:rPr>
              <a:t>Normalization is a multi-step process beginning with an</a:t>
            </a:r>
            <a:r>
              <a:rPr lang="en-US" altLang="en-US" sz="2800" dirty="0">
                <a:highlight>
                  <a:srgbClr val="00FF00"/>
                </a:highlight>
                <a:latin typeface="Arial" panose="020B0604020202020204" pitchFamily="34" charset="0"/>
              </a:rPr>
              <a:t> “</a:t>
            </a:r>
            <a:r>
              <a:rPr lang="en-US" altLang="ja-JP" sz="2800" dirty="0">
                <a:highlight>
                  <a:srgbClr val="00FF00"/>
                </a:highlight>
              </a:rPr>
              <a:t>unnormalized</a:t>
            </a:r>
            <a:r>
              <a:rPr lang="ja-JP" altLang="en-US" sz="2800">
                <a:highlight>
                  <a:srgbClr val="00FF00"/>
                </a:highlight>
                <a:latin typeface="Arial" panose="020B0604020202020204" pitchFamily="34" charset="0"/>
                <a:ea typeface="ＭＳ ゴシック" panose="020B0609070205080204" pitchFamily="49" charset="-128"/>
              </a:rPr>
              <a:t>”</a:t>
            </a:r>
            <a:r>
              <a:rPr lang="en-US" altLang="ja-JP" sz="2800" dirty="0">
                <a:highlight>
                  <a:srgbClr val="00FF00"/>
                </a:highlight>
              </a:rPr>
              <a:t>relation</a:t>
            </a:r>
          </a:p>
          <a:p>
            <a:pPr lvl="1"/>
            <a:r>
              <a:rPr lang="en-US" altLang="en-US" sz="2400" dirty="0"/>
              <a:t>Hospital example from </a:t>
            </a:r>
            <a:r>
              <a:rPr lang="en-US" altLang="en-US" sz="2400" dirty="0" err="1"/>
              <a:t>Atre</a:t>
            </a:r>
            <a:r>
              <a:rPr lang="en-US" altLang="en-US" sz="2400" dirty="0"/>
              <a:t>, S. </a:t>
            </a:r>
            <a:r>
              <a:rPr lang="en-US" altLang="en-US" sz="2400" i="1" dirty="0"/>
              <a:t>Data Base: Structured Techniques for Design, Performance, and Management.</a:t>
            </a:r>
          </a:p>
        </p:txBody>
      </p:sp>
      <p:sp>
        <p:nvSpPr>
          <p:cNvPr id="2" name="Slide Number Placeholder 1">
            <a:extLst>
              <a:ext uri="{FF2B5EF4-FFF2-40B4-BE49-F238E27FC236}">
                <a16:creationId xmlns:a16="http://schemas.microsoft.com/office/drawing/2014/main" id="{18D9316D-C0EB-C8A2-8D58-5DDC3888E6F4}"/>
              </a:ext>
            </a:extLst>
          </p:cNvPr>
          <p:cNvSpPr>
            <a:spLocks noGrp="1"/>
          </p:cNvSpPr>
          <p:nvPr>
            <p:ph type="sldNum" sz="quarter" idx="10"/>
          </p:nvPr>
        </p:nvSpPr>
        <p:spPr/>
        <p:txBody>
          <a:bodyPr/>
          <a:lstStyle/>
          <a:p>
            <a:fld id="{B5482F84-AE51-6742-A134-E737E6F95EC4}" type="slidenum">
              <a:rPr lang="en-US" altLang="en-US" smtClean="0"/>
              <a:pPr/>
              <a:t>13</a:t>
            </a:fld>
            <a:endParaRPr lang="en-US" altLang="en-US"/>
          </a:p>
        </p:txBody>
      </p:sp>
    </p:spTree>
    <p:extLst>
      <p:ext uri="{BB962C8B-B14F-4D97-AF65-F5344CB8AC3E}">
        <p14:creationId xmlns:p14="http://schemas.microsoft.com/office/powerpoint/2010/main" val="312027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DDDD9-5466-8C69-71E5-A0276CDEAEB1}"/>
            </a:ext>
          </a:extLst>
        </p:cNvPr>
        <p:cNvGrpSpPr/>
        <p:nvPr/>
      </p:nvGrpSpPr>
      <p:grpSpPr>
        <a:xfrm>
          <a:off x="0" y="0"/>
          <a:ext cx="0" cy="0"/>
          <a:chOff x="0" y="0"/>
          <a:chExt cx="0" cy="0"/>
        </a:xfrm>
      </p:grpSpPr>
      <p:sp>
        <p:nvSpPr>
          <p:cNvPr id="7169" name="Rectangle 4">
            <a:extLst>
              <a:ext uri="{FF2B5EF4-FFF2-40B4-BE49-F238E27FC236}">
                <a16:creationId xmlns:a16="http://schemas.microsoft.com/office/drawing/2014/main" id="{8DA173D1-FDA3-5B47-70B5-B507A3B6DD3C}"/>
              </a:ext>
            </a:extLst>
          </p:cNvPr>
          <p:cNvSpPr>
            <a:spLocks noGrp="1" noChangeArrowheads="1"/>
          </p:cNvSpPr>
          <p:nvPr>
            <p:ph type="title"/>
          </p:nvPr>
        </p:nvSpPr>
        <p:spPr>
          <a:xfrm>
            <a:off x="457200" y="76200"/>
            <a:ext cx="7480300" cy="1116013"/>
          </a:xfrm>
        </p:spPr>
        <p:txBody>
          <a:bodyPr/>
          <a:lstStyle/>
          <a:p>
            <a:r>
              <a:rPr lang="en-US" altLang="en-US" dirty="0"/>
              <a:t>Normalization of DBMS</a:t>
            </a:r>
          </a:p>
        </p:txBody>
      </p:sp>
      <p:sp>
        <p:nvSpPr>
          <p:cNvPr id="7170" name="Rectangle 5">
            <a:extLst>
              <a:ext uri="{FF2B5EF4-FFF2-40B4-BE49-F238E27FC236}">
                <a16:creationId xmlns:a16="http://schemas.microsoft.com/office/drawing/2014/main" id="{7CAE8690-AA43-AC2A-05BD-BF59D942B98E}"/>
              </a:ext>
            </a:extLst>
          </p:cNvPr>
          <p:cNvSpPr>
            <a:spLocks noGrp="1" noChangeArrowheads="1"/>
          </p:cNvSpPr>
          <p:nvPr>
            <p:ph idx="1"/>
          </p:nvPr>
        </p:nvSpPr>
        <p:spPr>
          <a:xfrm>
            <a:off x="498475" y="1219200"/>
            <a:ext cx="7556500" cy="4906963"/>
          </a:xfrm>
        </p:spPr>
        <p:txBody>
          <a:bodyPr/>
          <a:lstStyle/>
          <a:p>
            <a:r>
              <a:rPr lang="en-US" altLang="en-US" sz="2800" dirty="0"/>
              <a:t>In database management systems (DBMS), </a:t>
            </a:r>
            <a:r>
              <a:rPr lang="en-US" altLang="en-US" sz="2800" dirty="0">
                <a:highlight>
                  <a:srgbClr val="FFFF00"/>
                </a:highlight>
              </a:rPr>
              <a:t>normal forms </a:t>
            </a:r>
            <a:r>
              <a:rPr lang="en-US" altLang="en-US" sz="2800" dirty="0"/>
              <a:t>are a </a:t>
            </a:r>
            <a:r>
              <a:rPr lang="en-US" altLang="en-US" sz="2800" dirty="0">
                <a:highlight>
                  <a:srgbClr val="00FFFF"/>
                </a:highlight>
              </a:rPr>
              <a:t>series of guidelines </a:t>
            </a:r>
            <a:r>
              <a:rPr lang="en-US" altLang="en-US" sz="2800" dirty="0"/>
              <a:t>that </a:t>
            </a:r>
            <a:r>
              <a:rPr lang="en-US" altLang="en-US" sz="2800" dirty="0">
                <a:highlight>
                  <a:srgbClr val="00FF00"/>
                </a:highlight>
              </a:rPr>
              <a:t>help to ensure that the design of a database is efficient, organized, and free from data anomalies</a:t>
            </a:r>
            <a:r>
              <a:rPr lang="en-US" altLang="en-US" sz="2800" dirty="0"/>
              <a:t>. </a:t>
            </a:r>
          </a:p>
          <a:p>
            <a:r>
              <a:rPr lang="en-US" altLang="en-US" sz="2800" dirty="0"/>
              <a:t>There are several levels of normalization, each with its own set of guidelines, known as </a:t>
            </a:r>
            <a:r>
              <a:rPr lang="en-US" altLang="en-US" sz="2800" dirty="0">
                <a:highlight>
                  <a:srgbClr val="00FF00"/>
                </a:highlight>
              </a:rPr>
              <a:t>normal forms</a:t>
            </a:r>
            <a:r>
              <a:rPr lang="en-US" altLang="en-US" sz="2800" dirty="0"/>
              <a:t>.</a:t>
            </a:r>
            <a:endParaRPr lang="en-US" altLang="en-US" sz="2400" i="1" dirty="0"/>
          </a:p>
        </p:txBody>
      </p:sp>
      <p:sp>
        <p:nvSpPr>
          <p:cNvPr id="2" name="Slide Number Placeholder 1">
            <a:extLst>
              <a:ext uri="{FF2B5EF4-FFF2-40B4-BE49-F238E27FC236}">
                <a16:creationId xmlns:a16="http://schemas.microsoft.com/office/drawing/2014/main" id="{53D18132-BA08-094D-DAC1-C776A1A5DB21}"/>
              </a:ext>
            </a:extLst>
          </p:cNvPr>
          <p:cNvSpPr>
            <a:spLocks noGrp="1"/>
          </p:cNvSpPr>
          <p:nvPr>
            <p:ph type="sldNum" sz="quarter" idx="10"/>
          </p:nvPr>
        </p:nvSpPr>
        <p:spPr/>
        <p:txBody>
          <a:bodyPr/>
          <a:lstStyle/>
          <a:p>
            <a:fld id="{B5482F84-AE51-6742-A134-E737E6F95EC4}" type="slidenum">
              <a:rPr lang="en-US" altLang="en-US" smtClean="0"/>
              <a:pPr/>
              <a:t>14</a:t>
            </a:fld>
            <a:endParaRPr lang="en-US" altLang="en-US"/>
          </a:p>
        </p:txBody>
      </p:sp>
    </p:spTree>
    <p:extLst>
      <p:ext uri="{BB962C8B-B14F-4D97-AF65-F5344CB8AC3E}">
        <p14:creationId xmlns:p14="http://schemas.microsoft.com/office/powerpoint/2010/main" val="359985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a:extLst>
              <a:ext uri="{FF2B5EF4-FFF2-40B4-BE49-F238E27FC236}">
                <a16:creationId xmlns:a16="http://schemas.microsoft.com/office/drawing/2014/main" id="{BF670123-A270-D23D-7AD0-818563088512}"/>
              </a:ext>
            </a:extLst>
          </p:cNvPr>
          <p:cNvSpPr>
            <a:spLocks noGrp="1" noChangeArrowheads="1"/>
          </p:cNvSpPr>
          <p:nvPr>
            <p:ph type="title"/>
          </p:nvPr>
        </p:nvSpPr>
        <p:spPr>
          <a:xfrm>
            <a:off x="457200" y="76201"/>
            <a:ext cx="7480300" cy="914400"/>
          </a:xfrm>
        </p:spPr>
        <p:txBody>
          <a:bodyPr/>
          <a:lstStyle/>
          <a:p>
            <a:r>
              <a:rPr lang="en-US" altLang="en-US" b="1" dirty="0"/>
              <a:t>Normal Forms</a:t>
            </a:r>
          </a:p>
        </p:txBody>
      </p:sp>
      <p:sp>
        <p:nvSpPr>
          <p:cNvPr id="9218" name="Rectangle 5">
            <a:extLst>
              <a:ext uri="{FF2B5EF4-FFF2-40B4-BE49-F238E27FC236}">
                <a16:creationId xmlns:a16="http://schemas.microsoft.com/office/drawing/2014/main" id="{1AD0F079-9B31-3A1E-9A9A-12DC4048234D}"/>
              </a:ext>
            </a:extLst>
          </p:cNvPr>
          <p:cNvSpPr>
            <a:spLocks noGrp="1" noChangeArrowheads="1"/>
          </p:cNvSpPr>
          <p:nvPr>
            <p:ph idx="1"/>
          </p:nvPr>
        </p:nvSpPr>
        <p:spPr>
          <a:xfrm>
            <a:off x="498475" y="990600"/>
            <a:ext cx="7556500" cy="5135563"/>
          </a:xfrm>
        </p:spPr>
        <p:txBody>
          <a:bodyPr/>
          <a:lstStyle/>
          <a:p>
            <a:r>
              <a:rPr lang="en-US" altLang="en-US" dirty="0"/>
              <a:t> First Normal Form (1NF)</a:t>
            </a:r>
          </a:p>
          <a:p>
            <a:r>
              <a:rPr lang="en-US" altLang="en-US" dirty="0"/>
              <a:t> Second Normal Form (2NF)</a:t>
            </a:r>
          </a:p>
          <a:p>
            <a:r>
              <a:rPr lang="en-US" altLang="en-US" dirty="0"/>
              <a:t> Third Normal Form (3NF)</a:t>
            </a:r>
          </a:p>
          <a:p>
            <a:r>
              <a:rPr lang="en-US" altLang="en-US" dirty="0"/>
              <a:t> Boyce-Codd Normal Form (BCNF)</a:t>
            </a:r>
          </a:p>
          <a:p>
            <a:r>
              <a:rPr lang="en-US" altLang="en-US" dirty="0"/>
              <a:t> Fourth Normal Form (4NF)</a:t>
            </a:r>
          </a:p>
          <a:p>
            <a:r>
              <a:rPr lang="en-US" altLang="en-US" dirty="0"/>
              <a:t> Fifth Normal Form (5NF)</a:t>
            </a:r>
          </a:p>
        </p:txBody>
      </p:sp>
      <p:sp>
        <p:nvSpPr>
          <p:cNvPr id="2" name="Slide Number Placeholder 1">
            <a:extLst>
              <a:ext uri="{FF2B5EF4-FFF2-40B4-BE49-F238E27FC236}">
                <a16:creationId xmlns:a16="http://schemas.microsoft.com/office/drawing/2014/main" id="{91475125-7F75-EA02-E428-6DDF4CB1BE90}"/>
              </a:ext>
            </a:extLst>
          </p:cNvPr>
          <p:cNvSpPr>
            <a:spLocks noGrp="1"/>
          </p:cNvSpPr>
          <p:nvPr>
            <p:ph type="sldNum" sz="quarter" idx="10"/>
          </p:nvPr>
        </p:nvSpPr>
        <p:spPr/>
        <p:txBody>
          <a:bodyPr/>
          <a:lstStyle/>
          <a:p>
            <a:fld id="{B5482F84-AE51-6742-A134-E737E6F95EC4}"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00EFBA4F-CB51-589D-F6A5-66FA275D45F7}"/>
              </a:ext>
            </a:extLst>
          </p:cNvPr>
          <p:cNvSpPr>
            <a:spLocks noGrp="1" noChangeArrowheads="1"/>
          </p:cNvSpPr>
          <p:nvPr>
            <p:ph type="title"/>
          </p:nvPr>
        </p:nvSpPr>
        <p:spPr>
          <a:xfrm>
            <a:off x="457200" y="76201"/>
            <a:ext cx="7480300" cy="882884"/>
          </a:xfrm>
        </p:spPr>
        <p:txBody>
          <a:bodyPr/>
          <a:lstStyle/>
          <a:p>
            <a:r>
              <a:rPr lang="en-US" altLang="en-US" b="1" dirty="0"/>
              <a:t>Normalization</a:t>
            </a:r>
          </a:p>
        </p:txBody>
      </p:sp>
      <p:grpSp>
        <p:nvGrpSpPr>
          <p:cNvPr id="11267" name="Group 28">
            <a:extLst>
              <a:ext uri="{FF2B5EF4-FFF2-40B4-BE49-F238E27FC236}">
                <a16:creationId xmlns:a16="http://schemas.microsoft.com/office/drawing/2014/main" id="{013CB52F-59A6-770F-17F9-904A98C5AF3C}"/>
              </a:ext>
            </a:extLst>
          </p:cNvPr>
          <p:cNvGrpSpPr>
            <a:grpSpLocks/>
          </p:cNvGrpSpPr>
          <p:nvPr/>
        </p:nvGrpSpPr>
        <p:grpSpPr bwMode="auto">
          <a:xfrm>
            <a:off x="304800" y="1295400"/>
            <a:ext cx="8839200" cy="4724400"/>
            <a:chOff x="192" y="816"/>
            <a:chExt cx="5568" cy="2976"/>
          </a:xfrm>
        </p:grpSpPr>
        <p:sp>
          <p:nvSpPr>
            <p:cNvPr id="546841" name="Rectangle 25">
              <a:extLst>
                <a:ext uri="{FF2B5EF4-FFF2-40B4-BE49-F238E27FC236}">
                  <a16:creationId xmlns:a16="http://schemas.microsoft.com/office/drawing/2014/main" id="{F3C310DD-7C06-CA34-6087-2AE20F83F327}"/>
                </a:ext>
              </a:extLst>
            </p:cNvPr>
            <p:cNvSpPr>
              <a:spLocks noChangeArrowheads="1"/>
            </p:cNvSpPr>
            <p:nvPr/>
          </p:nvSpPr>
          <p:spPr bwMode="auto">
            <a:xfrm>
              <a:off x="4896" y="2496"/>
              <a:ext cx="768" cy="115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40" name="Rectangle 24">
              <a:extLst>
                <a:ext uri="{FF2B5EF4-FFF2-40B4-BE49-F238E27FC236}">
                  <a16:creationId xmlns:a16="http://schemas.microsoft.com/office/drawing/2014/main" id="{0949C792-3445-D08B-CB88-7AD6C8D6A2CA}"/>
                </a:ext>
              </a:extLst>
            </p:cNvPr>
            <p:cNvSpPr>
              <a:spLocks noChangeArrowheads="1"/>
            </p:cNvSpPr>
            <p:nvPr/>
          </p:nvSpPr>
          <p:spPr bwMode="auto">
            <a:xfrm>
              <a:off x="4896" y="1248"/>
              <a:ext cx="768" cy="115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9" name="Rectangle 23">
              <a:extLst>
                <a:ext uri="{FF2B5EF4-FFF2-40B4-BE49-F238E27FC236}">
                  <a16:creationId xmlns:a16="http://schemas.microsoft.com/office/drawing/2014/main" id="{A1262EE8-E3F0-2718-7B1E-91A2046A2AE4}"/>
                </a:ext>
              </a:extLst>
            </p:cNvPr>
            <p:cNvSpPr>
              <a:spLocks noChangeArrowheads="1"/>
            </p:cNvSpPr>
            <p:nvPr/>
          </p:nvSpPr>
          <p:spPr bwMode="auto">
            <a:xfrm>
              <a:off x="192" y="1488"/>
              <a:ext cx="960" cy="86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8" name="Rectangle 22">
              <a:extLst>
                <a:ext uri="{FF2B5EF4-FFF2-40B4-BE49-F238E27FC236}">
                  <a16:creationId xmlns:a16="http://schemas.microsoft.com/office/drawing/2014/main" id="{7AD5203C-6094-7F09-97C7-76268458E54F}"/>
                </a:ext>
              </a:extLst>
            </p:cNvPr>
            <p:cNvSpPr>
              <a:spLocks noChangeArrowheads="1"/>
            </p:cNvSpPr>
            <p:nvPr/>
          </p:nvSpPr>
          <p:spPr bwMode="auto">
            <a:xfrm>
              <a:off x="192" y="2544"/>
              <a:ext cx="960" cy="100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19" name="Oval 3">
              <a:extLst>
                <a:ext uri="{FF2B5EF4-FFF2-40B4-BE49-F238E27FC236}">
                  <a16:creationId xmlns:a16="http://schemas.microsoft.com/office/drawing/2014/main" id="{CE69F539-CCB0-564C-63C9-B28A7D3FFD0E}"/>
                </a:ext>
              </a:extLst>
            </p:cNvPr>
            <p:cNvSpPr>
              <a:spLocks noChangeArrowheads="1"/>
            </p:cNvSpPr>
            <p:nvPr/>
          </p:nvSpPr>
          <p:spPr bwMode="auto">
            <a:xfrm>
              <a:off x="1536" y="816"/>
              <a:ext cx="2976" cy="2976"/>
            </a:xfrm>
            <a:prstGeom prst="ellipse">
              <a:avLst/>
            </a:prstGeom>
            <a:solidFill>
              <a:schemeClr val="accent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20" name="Oval 4">
              <a:extLst>
                <a:ext uri="{FF2B5EF4-FFF2-40B4-BE49-F238E27FC236}">
                  <a16:creationId xmlns:a16="http://schemas.microsoft.com/office/drawing/2014/main" id="{D0283564-F69D-F43E-E7B1-2A6F2B93C962}"/>
                </a:ext>
              </a:extLst>
            </p:cNvPr>
            <p:cNvSpPr>
              <a:spLocks noChangeArrowheads="1"/>
            </p:cNvSpPr>
            <p:nvPr/>
          </p:nvSpPr>
          <p:spPr bwMode="auto">
            <a:xfrm>
              <a:off x="1776" y="1056"/>
              <a:ext cx="2496" cy="2496"/>
            </a:xfrm>
            <a:prstGeom prst="ellipse">
              <a:avLst/>
            </a:prstGeom>
            <a:solidFill>
              <a:schemeClr val="accent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21" name="Oval 5">
              <a:extLst>
                <a:ext uri="{FF2B5EF4-FFF2-40B4-BE49-F238E27FC236}">
                  <a16:creationId xmlns:a16="http://schemas.microsoft.com/office/drawing/2014/main" id="{6F8D1171-C22E-783F-9021-1D6BD357881D}"/>
                </a:ext>
              </a:extLst>
            </p:cNvPr>
            <p:cNvSpPr>
              <a:spLocks noChangeArrowheads="1"/>
            </p:cNvSpPr>
            <p:nvPr/>
          </p:nvSpPr>
          <p:spPr bwMode="auto">
            <a:xfrm>
              <a:off x="2016" y="1296"/>
              <a:ext cx="2016" cy="2016"/>
            </a:xfrm>
            <a:prstGeom prst="ellipse">
              <a:avLst/>
            </a:prstGeom>
            <a:solidFill>
              <a:schemeClr val="accent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22" name="Oval 6">
              <a:extLst>
                <a:ext uri="{FF2B5EF4-FFF2-40B4-BE49-F238E27FC236}">
                  <a16:creationId xmlns:a16="http://schemas.microsoft.com/office/drawing/2014/main" id="{CDCD4E80-445B-E836-AB7D-85DBEFB8D225}"/>
                </a:ext>
              </a:extLst>
            </p:cNvPr>
            <p:cNvSpPr>
              <a:spLocks noChangeArrowheads="1"/>
            </p:cNvSpPr>
            <p:nvPr/>
          </p:nvSpPr>
          <p:spPr bwMode="auto">
            <a:xfrm>
              <a:off x="2256" y="1536"/>
              <a:ext cx="1536" cy="1536"/>
            </a:xfrm>
            <a:prstGeom prst="ellipse">
              <a:avLst/>
            </a:prstGeom>
            <a:solidFill>
              <a:schemeClr val="accent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1276" name="WordArt 7">
              <a:extLst>
                <a:ext uri="{FF2B5EF4-FFF2-40B4-BE49-F238E27FC236}">
                  <a16:creationId xmlns:a16="http://schemas.microsoft.com/office/drawing/2014/main" id="{1F810266-46B1-4AD4-1B64-2638D274D98E}"/>
                </a:ext>
              </a:extLst>
            </p:cNvPr>
            <p:cNvSpPr>
              <a:spLocks noChangeArrowheads="1" noChangeShapeType="1" noTextEdit="1"/>
            </p:cNvSpPr>
            <p:nvPr/>
          </p:nvSpPr>
          <p:spPr bwMode="auto">
            <a:xfrm>
              <a:off x="2064" y="960"/>
              <a:ext cx="1968" cy="1056"/>
            </a:xfrm>
            <a:prstGeom prst="rect">
              <a:avLst/>
            </a:prstGeom>
          </p:spPr>
          <p:txBody>
            <a:bodyPr spcFirstLastPara="1" wrap="none" fromWordArt="1">
              <a:prstTxWarp prst="textArchUp">
                <a:avLst>
                  <a:gd name="adj" fmla="val 11051094"/>
                </a:avLst>
              </a:prstTxWarp>
            </a:bodyPr>
            <a:lstStyle/>
            <a:p>
              <a:r>
                <a:rPr lang="en-US" sz="1800" kern="10">
                  <a:ln w="9525">
                    <a:solidFill>
                      <a:schemeClr val="bg1"/>
                    </a:solidFill>
                    <a:round/>
                    <a:headEnd/>
                    <a:tailEnd/>
                  </a:ln>
                  <a:solidFill>
                    <a:srgbClr val="FFFFFF"/>
                  </a:solidFill>
                  <a:cs typeface="Times New Roman" panose="02020603050405020304" pitchFamily="18" charset="0"/>
                </a:rPr>
                <a:t>Unnormalized Relations</a:t>
              </a:r>
            </a:p>
          </p:txBody>
        </p:sp>
        <p:sp>
          <p:nvSpPr>
            <p:cNvPr id="11277" name="WordArt 8">
              <a:extLst>
                <a:ext uri="{FF2B5EF4-FFF2-40B4-BE49-F238E27FC236}">
                  <a16:creationId xmlns:a16="http://schemas.microsoft.com/office/drawing/2014/main" id="{ECB58319-FA7E-F9AF-6818-A259AA7D2B3A}"/>
                </a:ext>
              </a:extLst>
            </p:cNvPr>
            <p:cNvSpPr>
              <a:spLocks noChangeArrowheads="1" noChangeShapeType="1" noTextEdit="1"/>
            </p:cNvSpPr>
            <p:nvPr/>
          </p:nvSpPr>
          <p:spPr bwMode="auto">
            <a:xfrm>
              <a:off x="2208" y="1200"/>
              <a:ext cx="1680" cy="912"/>
            </a:xfrm>
            <a:prstGeom prst="rect">
              <a:avLst/>
            </a:prstGeom>
          </p:spPr>
          <p:txBody>
            <a:bodyPr spcFirstLastPara="1" wrap="none" fromWordArt="1">
              <a:prstTxWarp prst="textArchUp">
                <a:avLst>
                  <a:gd name="adj" fmla="val 11110346"/>
                </a:avLst>
              </a:prstTxWarp>
            </a:bodyPr>
            <a:lstStyle/>
            <a:p>
              <a:r>
                <a:rPr lang="en-US" sz="1800" kern="10">
                  <a:ln w="9525">
                    <a:solidFill>
                      <a:schemeClr val="bg1"/>
                    </a:solidFill>
                    <a:round/>
                    <a:headEnd/>
                    <a:tailEnd/>
                  </a:ln>
                  <a:solidFill>
                    <a:schemeClr val="bg1"/>
                  </a:solidFill>
                  <a:cs typeface="Times New Roman" panose="02020603050405020304" pitchFamily="18" charset="0"/>
                </a:rPr>
                <a:t>First normal form</a:t>
              </a:r>
            </a:p>
          </p:txBody>
        </p:sp>
        <p:sp>
          <p:nvSpPr>
            <p:cNvPr id="11278" name="WordArt 9">
              <a:extLst>
                <a:ext uri="{FF2B5EF4-FFF2-40B4-BE49-F238E27FC236}">
                  <a16:creationId xmlns:a16="http://schemas.microsoft.com/office/drawing/2014/main" id="{FCE11F4E-2008-D348-6095-97D4F749D1F9}"/>
                </a:ext>
              </a:extLst>
            </p:cNvPr>
            <p:cNvSpPr>
              <a:spLocks noChangeArrowheads="1" noChangeShapeType="1" noTextEdit="1"/>
            </p:cNvSpPr>
            <p:nvPr/>
          </p:nvSpPr>
          <p:spPr bwMode="auto">
            <a:xfrm>
              <a:off x="2208" y="1440"/>
              <a:ext cx="1584" cy="1152"/>
            </a:xfrm>
            <a:prstGeom prst="rect">
              <a:avLst/>
            </a:prstGeom>
          </p:spPr>
          <p:txBody>
            <a:bodyPr spcFirstLastPara="1" wrap="none" fromWordArt="1">
              <a:prstTxWarp prst="textArchUp">
                <a:avLst>
                  <a:gd name="adj" fmla="val 10800000"/>
                </a:avLst>
              </a:prstTxWarp>
            </a:bodyPr>
            <a:lstStyle/>
            <a:p>
              <a:r>
                <a:rPr lang="en-US" sz="1800" kern="10">
                  <a:ln w="9525">
                    <a:solidFill>
                      <a:schemeClr val="bg1"/>
                    </a:solidFill>
                    <a:round/>
                    <a:headEnd/>
                    <a:tailEnd/>
                  </a:ln>
                  <a:solidFill>
                    <a:schemeClr val="bg1"/>
                  </a:solidFill>
                  <a:cs typeface="Times New Roman" panose="02020603050405020304" pitchFamily="18" charset="0"/>
                </a:rPr>
                <a:t>Second normal form</a:t>
              </a:r>
            </a:p>
          </p:txBody>
        </p:sp>
        <p:sp>
          <p:nvSpPr>
            <p:cNvPr id="546826" name="Oval 10">
              <a:extLst>
                <a:ext uri="{FF2B5EF4-FFF2-40B4-BE49-F238E27FC236}">
                  <a16:creationId xmlns:a16="http://schemas.microsoft.com/office/drawing/2014/main" id="{B210E1DE-1A97-99ED-8FA2-B92914092413}"/>
                </a:ext>
              </a:extLst>
            </p:cNvPr>
            <p:cNvSpPr>
              <a:spLocks noChangeArrowheads="1"/>
            </p:cNvSpPr>
            <p:nvPr/>
          </p:nvSpPr>
          <p:spPr bwMode="auto">
            <a:xfrm>
              <a:off x="2640" y="1920"/>
              <a:ext cx="768" cy="768"/>
            </a:xfrm>
            <a:prstGeom prst="ellipse">
              <a:avLst/>
            </a:prstGeom>
            <a:solidFill>
              <a:schemeClr val="accent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a:solidFill>
                    <a:schemeClr val="bg1"/>
                  </a:solidFill>
                  <a:latin typeface="Arial" charset="0"/>
                  <a:ea typeface="ＭＳ Ｐゴシック" charset="0"/>
                </a:rPr>
                <a:t>Boyce-</a:t>
              </a:r>
            </a:p>
            <a:p>
              <a:pPr eaLnBrk="0" hangingPunct="0">
                <a:defRPr/>
              </a:pPr>
              <a:r>
                <a:rPr lang="en-US">
                  <a:solidFill>
                    <a:schemeClr val="bg1"/>
                  </a:solidFill>
                  <a:latin typeface="Arial" charset="0"/>
                  <a:ea typeface="ＭＳ Ｐゴシック" charset="0"/>
                </a:rPr>
                <a:t>Codd and</a:t>
              </a:r>
            </a:p>
            <a:p>
              <a:pPr eaLnBrk="0" hangingPunct="0">
                <a:defRPr/>
              </a:pPr>
              <a:r>
                <a:rPr lang="en-US">
                  <a:solidFill>
                    <a:schemeClr val="bg1"/>
                  </a:solidFill>
                  <a:latin typeface="Arial" charset="0"/>
                  <a:ea typeface="ＭＳ Ｐゴシック" charset="0"/>
                </a:rPr>
                <a:t>Higher</a:t>
              </a:r>
            </a:p>
          </p:txBody>
        </p:sp>
        <p:sp>
          <p:nvSpPr>
            <p:cNvPr id="11280" name="WordArt 11">
              <a:extLst>
                <a:ext uri="{FF2B5EF4-FFF2-40B4-BE49-F238E27FC236}">
                  <a16:creationId xmlns:a16="http://schemas.microsoft.com/office/drawing/2014/main" id="{BAA49A44-30D5-CDB2-83E3-4F8FBC7407F6}"/>
                </a:ext>
              </a:extLst>
            </p:cNvPr>
            <p:cNvSpPr>
              <a:spLocks noChangeArrowheads="1" noChangeShapeType="1" noTextEdit="1"/>
            </p:cNvSpPr>
            <p:nvPr/>
          </p:nvSpPr>
          <p:spPr bwMode="auto">
            <a:xfrm>
              <a:off x="2400" y="1680"/>
              <a:ext cx="1186" cy="1104"/>
            </a:xfrm>
            <a:prstGeom prst="rect">
              <a:avLst/>
            </a:prstGeom>
          </p:spPr>
          <p:txBody>
            <a:bodyPr spcFirstLastPara="1" wrap="none" fromWordArt="1">
              <a:prstTxWarp prst="textArchUp">
                <a:avLst>
                  <a:gd name="adj" fmla="val 10800000"/>
                </a:avLst>
              </a:prstTxWarp>
            </a:bodyPr>
            <a:lstStyle/>
            <a:p>
              <a:r>
                <a:rPr lang="en-US" sz="1800" kern="10">
                  <a:ln w="9525">
                    <a:solidFill>
                      <a:schemeClr val="bg1"/>
                    </a:solidFill>
                    <a:round/>
                    <a:headEnd/>
                    <a:tailEnd/>
                  </a:ln>
                  <a:solidFill>
                    <a:schemeClr val="bg1"/>
                  </a:solidFill>
                  <a:cs typeface="Times New Roman" panose="02020603050405020304" pitchFamily="18" charset="0"/>
                </a:rPr>
                <a:t>Third normal form</a:t>
              </a:r>
            </a:p>
          </p:txBody>
        </p:sp>
        <p:sp>
          <p:nvSpPr>
            <p:cNvPr id="546828" name="Line 12">
              <a:extLst>
                <a:ext uri="{FF2B5EF4-FFF2-40B4-BE49-F238E27FC236}">
                  <a16:creationId xmlns:a16="http://schemas.microsoft.com/office/drawing/2014/main" id="{5C8F4571-ABAC-E9DA-97EB-93BBA09DBB3E}"/>
                </a:ext>
              </a:extLst>
            </p:cNvPr>
            <p:cNvSpPr>
              <a:spLocks noChangeShapeType="1"/>
            </p:cNvSpPr>
            <p:nvPr/>
          </p:nvSpPr>
          <p:spPr bwMode="auto">
            <a:xfrm flipH="1">
              <a:off x="4080" y="2256"/>
              <a:ext cx="384"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29" name="Line 13">
              <a:extLst>
                <a:ext uri="{FF2B5EF4-FFF2-40B4-BE49-F238E27FC236}">
                  <a16:creationId xmlns:a16="http://schemas.microsoft.com/office/drawing/2014/main" id="{0EDB5363-A433-BE6D-CC94-96513D141663}"/>
                </a:ext>
              </a:extLst>
            </p:cNvPr>
            <p:cNvSpPr>
              <a:spLocks noChangeShapeType="1"/>
            </p:cNvSpPr>
            <p:nvPr/>
          </p:nvSpPr>
          <p:spPr bwMode="auto">
            <a:xfrm rot="1402742" flipH="1">
              <a:off x="3792" y="2640"/>
              <a:ext cx="384" cy="1"/>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0" name="Line 14">
              <a:extLst>
                <a:ext uri="{FF2B5EF4-FFF2-40B4-BE49-F238E27FC236}">
                  <a16:creationId xmlns:a16="http://schemas.microsoft.com/office/drawing/2014/main" id="{82958E25-DB78-B852-E188-1DDE1170D779}"/>
                </a:ext>
              </a:extLst>
            </p:cNvPr>
            <p:cNvSpPr>
              <a:spLocks noChangeShapeType="1"/>
            </p:cNvSpPr>
            <p:nvPr/>
          </p:nvSpPr>
          <p:spPr bwMode="auto">
            <a:xfrm rot="20600746">
              <a:off x="2112" y="2544"/>
              <a:ext cx="384" cy="1"/>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1" name="Line 15">
              <a:extLst>
                <a:ext uri="{FF2B5EF4-FFF2-40B4-BE49-F238E27FC236}">
                  <a16:creationId xmlns:a16="http://schemas.microsoft.com/office/drawing/2014/main" id="{421942A0-E85C-2027-D3FC-3346829FEEE4}"/>
                </a:ext>
              </a:extLst>
            </p:cNvPr>
            <p:cNvSpPr>
              <a:spLocks noChangeShapeType="1"/>
            </p:cNvSpPr>
            <p:nvPr/>
          </p:nvSpPr>
          <p:spPr bwMode="auto">
            <a:xfrm rot="6325345" flipH="1">
              <a:off x="2689" y="2783"/>
              <a:ext cx="384" cy="1"/>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2" name="AutoShape 16">
              <a:extLst>
                <a:ext uri="{FF2B5EF4-FFF2-40B4-BE49-F238E27FC236}">
                  <a16:creationId xmlns:a16="http://schemas.microsoft.com/office/drawing/2014/main" id="{BDF95D89-0DFE-1AB9-65B3-59233475359B}"/>
                </a:ext>
              </a:extLst>
            </p:cNvPr>
            <p:cNvSpPr>
              <a:spLocks/>
            </p:cNvSpPr>
            <p:nvPr/>
          </p:nvSpPr>
          <p:spPr bwMode="auto">
            <a:xfrm>
              <a:off x="4896" y="1260"/>
              <a:ext cx="864" cy="1154"/>
            </a:xfrm>
            <a:prstGeom prst="accentCallout2">
              <a:avLst>
                <a:gd name="adj1" fmla="val 6241"/>
                <a:gd name="adj2" fmla="val -5556"/>
                <a:gd name="adj3" fmla="val 6241"/>
                <a:gd name="adj4" fmla="val -32870"/>
                <a:gd name="adj5" fmla="val 83620"/>
                <a:gd name="adj6" fmla="val -60532"/>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1600" dirty="0">
                  <a:solidFill>
                    <a:schemeClr val="bg1"/>
                  </a:solidFill>
                  <a:latin typeface="Arial" charset="0"/>
                  <a:ea typeface="ＭＳ Ｐゴシック" charset="0"/>
                </a:rPr>
                <a:t>Functional </a:t>
              </a:r>
              <a:r>
                <a:rPr lang="en-US" sz="1600" dirty="0" err="1">
                  <a:solidFill>
                    <a:schemeClr val="bg1"/>
                  </a:solidFill>
                  <a:latin typeface="Arial" charset="0"/>
                  <a:ea typeface="ＭＳ Ｐゴシック" charset="0"/>
                </a:rPr>
                <a:t>dependencyof</a:t>
              </a:r>
              <a:r>
                <a:rPr lang="en-US" sz="1600" dirty="0">
                  <a:solidFill>
                    <a:schemeClr val="bg1"/>
                  </a:solidFill>
                  <a:latin typeface="Arial" charset="0"/>
                  <a:ea typeface="ＭＳ Ｐゴシック" charset="0"/>
                </a:rPr>
                <a:t> </a:t>
              </a:r>
              <a:r>
                <a:rPr lang="en-US" sz="1600" dirty="0" err="1">
                  <a:solidFill>
                    <a:schemeClr val="bg1"/>
                  </a:solidFill>
                  <a:latin typeface="Arial" charset="0"/>
                  <a:ea typeface="ＭＳ Ｐゴシック" charset="0"/>
                </a:rPr>
                <a:t>nonkey</a:t>
              </a:r>
              <a:r>
                <a:rPr lang="en-US" sz="1600" dirty="0">
                  <a:solidFill>
                    <a:schemeClr val="bg1"/>
                  </a:solidFill>
                  <a:latin typeface="Arial" charset="0"/>
                  <a:ea typeface="ＭＳ Ｐゴシック" charset="0"/>
                </a:rPr>
                <a:t> attributes on the primary key - Atomic values only</a:t>
              </a:r>
              <a:endParaRPr lang="en-US" dirty="0">
                <a:solidFill>
                  <a:schemeClr val="bg1"/>
                </a:solidFill>
                <a:latin typeface="Arial" charset="0"/>
                <a:ea typeface="ＭＳ Ｐゴシック" charset="0"/>
              </a:endParaRPr>
            </a:p>
          </p:txBody>
        </p:sp>
        <p:sp>
          <p:nvSpPr>
            <p:cNvPr id="546833" name="Rectangle 17">
              <a:extLst>
                <a:ext uri="{FF2B5EF4-FFF2-40B4-BE49-F238E27FC236}">
                  <a16:creationId xmlns:a16="http://schemas.microsoft.com/office/drawing/2014/main" id="{246F5104-0E9C-EA48-918A-2AF632AA313C}"/>
                </a:ext>
              </a:extLst>
            </p:cNvPr>
            <p:cNvSpPr>
              <a:spLocks noChangeArrowheads="1"/>
            </p:cNvSpPr>
            <p:nvPr/>
          </p:nvSpPr>
          <p:spPr bwMode="auto">
            <a:xfrm>
              <a:off x="4560" y="1776"/>
              <a:ext cx="576"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4" name="AutoShape 18">
              <a:extLst>
                <a:ext uri="{FF2B5EF4-FFF2-40B4-BE49-F238E27FC236}">
                  <a16:creationId xmlns:a16="http://schemas.microsoft.com/office/drawing/2014/main" id="{A9B15422-4EAB-D1AE-A6BC-8F36344B447C}"/>
                </a:ext>
              </a:extLst>
            </p:cNvPr>
            <p:cNvSpPr>
              <a:spLocks/>
            </p:cNvSpPr>
            <p:nvPr/>
          </p:nvSpPr>
          <p:spPr bwMode="auto">
            <a:xfrm>
              <a:off x="4896" y="2508"/>
              <a:ext cx="864" cy="1154"/>
            </a:xfrm>
            <a:prstGeom prst="accentCallout2">
              <a:avLst>
                <a:gd name="adj1" fmla="val 6241"/>
                <a:gd name="adj2" fmla="val -5556"/>
                <a:gd name="adj3" fmla="val 6241"/>
                <a:gd name="adj4" fmla="val -50116"/>
                <a:gd name="adj5" fmla="val 14560"/>
                <a:gd name="adj6" fmla="val -95486"/>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1600">
                  <a:solidFill>
                    <a:schemeClr val="bg1"/>
                  </a:solidFill>
                  <a:latin typeface="Arial" charset="0"/>
                  <a:ea typeface="ＭＳ Ｐゴシック" charset="0"/>
                </a:rPr>
                <a:t>Full Functional dependencyof nonkey attributes on the primary key</a:t>
              </a:r>
              <a:endParaRPr lang="en-US">
                <a:solidFill>
                  <a:schemeClr val="bg1"/>
                </a:solidFill>
                <a:latin typeface="Arial" charset="0"/>
                <a:ea typeface="ＭＳ Ｐゴシック" charset="0"/>
              </a:endParaRPr>
            </a:p>
          </p:txBody>
        </p:sp>
        <p:sp>
          <p:nvSpPr>
            <p:cNvPr id="546835" name="AutoShape 19">
              <a:extLst>
                <a:ext uri="{FF2B5EF4-FFF2-40B4-BE49-F238E27FC236}">
                  <a16:creationId xmlns:a16="http://schemas.microsoft.com/office/drawing/2014/main" id="{F7519E85-E037-4346-4D34-F3AA70B96EF7}"/>
                </a:ext>
              </a:extLst>
            </p:cNvPr>
            <p:cNvSpPr>
              <a:spLocks/>
            </p:cNvSpPr>
            <p:nvPr/>
          </p:nvSpPr>
          <p:spPr bwMode="auto">
            <a:xfrm>
              <a:off x="288" y="1488"/>
              <a:ext cx="864" cy="846"/>
            </a:xfrm>
            <a:prstGeom prst="accentCallout2">
              <a:avLst>
                <a:gd name="adj1" fmla="val 8509"/>
                <a:gd name="adj2" fmla="val 105556"/>
                <a:gd name="adj3" fmla="val 8509"/>
                <a:gd name="adj4" fmla="val 161227"/>
                <a:gd name="adj5" fmla="val 128250"/>
                <a:gd name="adj6" fmla="val 218056"/>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1600" dirty="0">
                  <a:solidFill>
                    <a:schemeClr val="bg1"/>
                  </a:solidFill>
                  <a:latin typeface="Arial" charset="0"/>
                  <a:ea typeface="ＭＳ Ｐゴシック" charset="0"/>
                </a:rPr>
                <a:t>No transitive dependency between </a:t>
              </a:r>
              <a:r>
                <a:rPr lang="en-US" sz="1600" dirty="0" err="1">
                  <a:solidFill>
                    <a:schemeClr val="bg1"/>
                  </a:solidFill>
                  <a:latin typeface="Arial" charset="0"/>
                  <a:ea typeface="ＭＳ Ｐゴシック" charset="0"/>
                </a:rPr>
                <a:t>nonkey</a:t>
              </a:r>
              <a:r>
                <a:rPr lang="en-US" sz="1600" dirty="0">
                  <a:solidFill>
                    <a:schemeClr val="bg1"/>
                  </a:solidFill>
                  <a:latin typeface="Arial" charset="0"/>
                  <a:ea typeface="ＭＳ Ｐゴシック" charset="0"/>
                </a:rPr>
                <a:t> attributes</a:t>
              </a:r>
              <a:endParaRPr lang="en-US" dirty="0">
                <a:solidFill>
                  <a:schemeClr val="bg1"/>
                </a:solidFill>
                <a:latin typeface="Arial" charset="0"/>
                <a:ea typeface="ＭＳ Ｐゴシック" charset="0"/>
              </a:endParaRPr>
            </a:p>
          </p:txBody>
        </p:sp>
        <p:sp>
          <p:nvSpPr>
            <p:cNvPr id="546836" name="AutoShape 20">
              <a:extLst>
                <a:ext uri="{FF2B5EF4-FFF2-40B4-BE49-F238E27FC236}">
                  <a16:creationId xmlns:a16="http://schemas.microsoft.com/office/drawing/2014/main" id="{AACC6652-B140-4EF1-CF00-BE50918E1F30}"/>
                </a:ext>
              </a:extLst>
            </p:cNvPr>
            <p:cNvSpPr>
              <a:spLocks/>
            </p:cNvSpPr>
            <p:nvPr/>
          </p:nvSpPr>
          <p:spPr bwMode="auto">
            <a:xfrm>
              <a:off x="192" y="2544"/>
              <a:ext cx="960" cy="1000"/>
            </a:xfrm>
            <a:prstGeom prst="accentCallout2">
              <a:avLst>
                <a:gd name="adj1" fmla="val 7199"/>
                <a:gd name="adj2" fmla="val 105000"/>
                <a:gd name="adj3" fmla="val 7199"/>
                <a:gd name="adj4" fmla="val 190106"/>
                <a:gd name="adj5" fmla="val 35898"/>
                <a:gd name="adj6" fmla="val 277190"/>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1600">
                  <a:solidFill>
                    <a:schemeClr val="bg1"/>
                  </a:solidFill>
                  <a:latin typeface="Arial" charset="0"/>
                  <a:ea typeface="ＭＳ Ｐゴシック" charset="0"/>
                </a:rPr>
                <a:t> All determinants are candidate keys - Single multivalued dependency</a:t>
              </a:r>
              <a:endParaRPr lang="en-US">
                <a:solidFill>
                  <a:schemeClr val="bg1"/>
                </a:solidFill>
                <a:latin typeface="Arial" charset="0"/>
                <a:ea typeface="ＭＳ Ｐゴシック" charset="0"/>
              </a:endParaRPr>
            </a:p>
          </p:txBody>
        </p:sp>
      </p:grpSp>
      <p:sp>
        <p:nvSpPr>
          <p:cNvPr id="2" name="Slide Number Placeholder 1">
            <a:extLst>
              <a:ext uri="{FF2B5EF4-FFF2-40B4-BE49-F238E27FC236}">
                <a16:creationId xmlns:a16="http://schemas.microsoft.com/office/drawing/2014/main" id="{31E270B3-14A8-743D-46C3-99F99F4BF56B}"/>
              </a:ext>
            </a:extLst>
          </p:cNvPr>
          <p:cNvSpPr>
            <a:spLocks noGrp="1"/>
          </p:cNvSpPr>
          <p:nvPr>
            <p:ph type="sldNum" sz="quarter" idx="10"/>
          </p:nvPr>
        </p:nvSpPr>
        <p:spPr/>
        <p:txBody>
          <a:bodyPr/>
          <a:lstStyle/>
          <a:p>
            <a:fld id="{B5482F84-AE51-6742-A134-E737E6F95EC4}"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EC6FEE3C-EB65-971B-BFB9-8DC67846EA02}"/>
              </a:ext>
            </a:extLst>
          </p:cNvPr>
          <p:cNvSpPr>
            <a:spLocks noGrp="1" noChangeArrowheads="1"/>
          </p:cNvSpPr>
          <p:nvPr>
            <p:ph type="title"/>
          </p:nvPr>
        </p:nvSpPr>
        <p:spPr>
          <a:xfrm>
            <a:off x="457200" y="76201"/>
            <a:ext cx="7480300" cy="762000"/>
          </a:xfrm>
        </p:spPr>
        <p:txBody>
          <a:bodyPr/>
          <a:lstStyle/>
          <a:p>
            <a:r>
              <a:rPr lang="en-US" altLang="en-US" sz="4000" b="1" dirty="0"/>
              <a:t>FD: </a:t>
            </a:r>
            <a:r>
              <a:rPr lang="en-US" altLang="en-US" sz="3600" b="1" dirty="0"/>
              <a:t>Functional Dependencies</a:t>
            </a:r>
            <a:r>
              <a:rPr lang="en-US" altLang="en-US" sz="3600" dirty="0"/>
              <a:t> </a:t>
            </a:r>
            <a:endParaRPr lang="en-US" altLang="en-US" sz="4000" dirty="0"/>
          </a:p>
        </p:txBody>
      </p:sp>
      <p:sp>
        <p:nvSpPr>
          <p:cNvPr id="13314" name="Rectangle 3">
            <a:extLst>
              <a:ext uri="{FF2B5EF4-FFF2-40B4-BE49-F238E27FC236}">
                <a16:creationId xmlns:a16="http://schemas.microsoft.com/office/drawing/2014/main" id="{E71A7215-FD2E-C98B-9499-0BAF158B555A}"/>
              </a:ext>
            </a:extLst>
          </p:cNvPr>
          <p:cNvSpPr>
            <a:spLocks noGrp="1" noChangeArrowheads="1"/>
          </p:cNvSpPr>
          <p:nvPr>
            <p:ph type="body" idx="1"/>
          </p:nvPr>
        </p:nvSpPr>
        <p:spPr>
          <a:xfrm>
            <a:off x="498475" y="990600"/>
            <a:ext cx="7556500" cy="5135563"/>
          </a:xfrm>
        </p:spPr>
        <p:txBody>
          <a:bodyPr/>
          <a:lstStyle/>
          <a:p>
            <a:pPr>
              <a:lnSpc>
                <a:spcPct val="90000"/>
              </a:lnSpc>
            </a:pPr>
            <a:r>
              <a:rPr lang="en-US" altLang="en-US" dirty="0"/>
              <a:t> Functional dependencies (FDs) are used to specify </a:t>
            </a:r>
            <a:r>
              <a:rPr lang="en-US" altLang="en-US" i="1" dirty="0">
                <a:highlight>
                  <a:srgbClr val="00FF00"/>
                </a:highlight>
              </a:rPr>
              <a:t>formal measures</a:t>
            </a:r>
            <a:r>
              <a:rPr lang="en-US" altLang="en-US" dirty="0"/>
              <a:t>  of the "goodness" of relational designs </a:t>
            </a:r>
          </a:p>
          <a:p>
            <a:pPr>
              <a:lnSpc>
                <a:spcPct val="90000"/>
              </a:lnSpc>
            </a:pPr>
            <a:r>
              <a:rPr lang="en-US" altLang="en-US" dirty="0"/>
              <a:t> </a:t>
            </a:r>
            <a:r>
              <a:rPr lang="en-US" altLang="en-US" dirty="0">
                <a:highlight>
                  <a:srgbClr val="00FF00"/>
                </a:highlight>
              </a:rPr>
              <a:t>FDs</a:t>
            </a:r>
            <a:r>
              <a:rPr lang="en-US" altLang="en-US" dirty="0"/>
              <a:t> and </a:t>
            </a:r>
            <a:r>
              <a:rPr lang="en-US" altLang="en-US" dirty="0">
                <a:highlight>
                  <a:srgbClr val="00FF00"/>
                </a:highlight>
              </a:rPr>
              <a:t>keys</a:t>
            </a:r>
            <a:r>
              <a:rPr lang="en-US" altLang="en-US" dirty="0"/>
              <a:t> are used to define </a:t>
            </a:r>
            <a:r>
              <a:rPr lang="en-US" altLang="en-US" b="1" dirty="0"/>
              <a:t>normal forms</a:t>
            </a:r>
            <a:r>
              <a:rPr lang="en-US" altLang="en-US" dirty="0"/>
              <a:t> for relations </a:t>
            </a:r>
          </a:p>
          <a:p>
            <a:pPr>
              <a:lnSpc>
                <a:spcPct val="90000"/>
              </a:lnSpc>
            </a:pPr>
            <a:r>
              <a:rPr lang="en-US" altLang="en-US" dirty="0"/>
              <a:t> </a:t>
            </a:r>
            <a:r>
              <a:rPr lang="en-US" altLang="en-US" dirty="0">
                <a:highlight>
                  <a:srgbClr val="FFFF00"/>
                </a:highlight>
              </a:rPr>
              <a:t>FDs are </a:t>
            </a:r>
            <a:r>
              <a:rPr lang="en-US" altLang="en-US" b="1" dirty="0">
                <a:highlight>
                  <a:srgbClr val="FFFF00"/>
                </a:highlight>
              </a:rPr>
              <a:t>constraints</a:t>
            </a:r>
            <a:r>
              <a:rPr lang="en-US" altLang="en-US" dirty="0">
                <a:highlight>
                  <a:srgbClr val="FFFF00"/>
                </a:highlight>
              </a:rPr>
              <a:t> that are derived from </a:t>
            </a:r>
          </a:p>
          <a:p>
            <a:pPr lvl="1">
              <a:lnSpc>
                <a:spcPct val="90000"/>
              </a:lnSpc>
            </a:pPr>
            <a:r>
              <a:rPr lang="en-US" altLang="en-US" dirty="0">
                <a:highlight>
                  <a:srgbClr val="FFFF00"/>
                </a:highlight>
              </a:rPr>
              <a:t>  </a:t>
            </a:r>
            <a:r>
              <a:rPr lang="en-US" altLang="en-US" dirty="0">
                <a:highlight>
                  <a:srgbClr val="FFFF00"/>
                </a:highlight>
                <a:latin typeface="Courier New" panose="02070309020205020404" pitchFamily="49" charset="0"/>
                <a:cs typeface="Courier New" panose="02070309020205020404" pitchFamily="49" charset="0"/>
              </a:rPr>
              <a:t>the </a:t>
            </a:r>
            <a:r>
              <a:rPr lang="en-US" altLang="en-US" b="1" i="1" dirty="0">
                <a:highlight>
                  <a:srgbClr val="FFFF00"/>
                </a:highlight>
                <a:latin typeface="Courier New" panose="02070309020205020404" pitchFamily="49" charset="0"/>
                <a:cs typeface="Courier New" panose="02070309020205020404" pitchFamily="49" charset="0"/>
              </a:rPr>
              <a:t>meaning</a:t>
            </a:r>
            <a:r>
              <a:rPr lang="en-US" altLang="en-US" dirty="0">
                <a:highlight>
                  <a:srgbClr val="FFFF00"/>
                </a:highlight>
                <a:latin typeface="Courier New" panose="02070309020205020404" pitchFamily="49" charset="0"/>
                <a:cs typeface="Courier New" panose="02070309020205020404" pitchFamily="49" charset="0"/>
              </a:rPr>
              <a:t>  and </a:t>
            </a:r>
          </a:p>
          <a:p>
            <a:pPr lvl="1">
              <a:lnSpc>
                <a:spcPct val="90000"/>
              </a:lnSpc>
            </a:pPr>
            <a:r>
              <a:rPr lang="en-US" altLang="en-US" i="1" dirty="0">
                <a:highlight>
                  <a:srgbClr val="FFFF00"/>
                </a:highlight>
                <a:latin typeface="Courier New" panose="02070309020205020404" pitchFamily="49" charset="0"/>
                <a:cs typeface="Courier New" panose="02070309020205020404" pitchFamily="49" charset="0"/>
              </a:rPr>
              <a:t> </a:t>
            </a:r>
            <a:r>
              <a:rPr lang="en-US" altLang="en-US" b="1" i="1" dirty="0">
                <a:highlight>
                  <a:srgbClr val="FFFF00"/>
                </a:highlight>
                <a:latin typeface="Courier New" panose="02070309020205020404" pitchFamily="49" charset="0"/>
                <a:cs typeface="Courier New" panose="02070309020205020404" pitchFamily="49" charset="0"/>
              </a:rPr>
              <a:t>interrelationships</a:t>
            </a:r>
            <a:r>
              <a:rPr lang="en-US" altLang="en-US" dirty="0">
                <a:highlight>
                  <a:srgbClr val="FFFF00"/>
                </a:highlight>
                <a:latin typeface="Courier New" panose="02070309020205020404" pitchFamily="49" charset="0"/>
                <a:cs typeface="Courier New" panose="02070309020205020404" pitchFamily="49" charset="0"/>
              </a:rPr>
              <a:t>  </a:t>
            </a:r>
          </a:p>
          <a:p>
            <a:pPr marL="228600" lvl="1" indent="0">
              <a:lnSpc>
                <a:spcPct val="90000"/>
              </a:lnSpc>
              <a:buNone/>
            </a:pPr>
            <a:r>
              <a:rPr lang="en-US" altLang="en-US" dirty="0">
                <a:highlight>
                  <a:srgbClr val="FFFF00"/>
                </a:highlight>
                <a:latin typeface="Courier New" panose="02070309020205020404" pitchFamily="49" charset="0"/>
                <a:cs typeface="Courier New" panose="02070309020205020404" pitchFamily="49" charset="0"/>
              </a:rPr>
              <a:t>  of the data attributes </a:t>
            </a:r>
          </a:p>
          <a:p>
            <a:pPr>
              <a:lnSpc>
                <a:spcPct val="90000"/>
              </a:lnSpc>
            </a:pPr>
            <a:endParaRPr lang="en-US" altLang="en-US" dirty="0"/>
          </a:p>
        </p:txBody>
      </p:sp>
      <p:sp>
        <p:nvSpPr>
          <p:cNvPr id="2" name="Slide Number Placeholder 1">
            <a:extLst>
              <a:ext uri="{FF2B5EF4-FFF2-40B4-BE49-F238E27FC236}">
                <a16:creationId xmlns:a16="http://schemas.microsoft.com/office/drawing/2014/main" id="{E1BBF801-71F6-A125-24F4-F771E47421A2}"/>
              </a:ext>
            </a:extLst>
          </p:cNvPr>
          <p:cNvSpPr>
            <a:spLocks noGrp="1"/>
          </p:cNvSpPr>
          <p:nvPr>
            <p:ph type="sldNum" sz="quarter" idx="10"/>
          </p:nvPr>
        </p:nvSpPr>
        <p:spPr/>
        <p:txBody>
          <a:bodyPr/>
          <a:lstStyle/>
          <a:p>
            <a:fld id="{B5482F84-AE51-6742-A134-E737E6F95EC4}"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627CD88D-5BB0-A89C-A874-20F2034BE732}"/>
              </a:ext>
            </a:extLst>
          </p:cNvPr>
          <p:cNvSpPr>
            <a:spLocks noGrp="1" noChangeArrowheads="1"/>
          </p:cNvSpPr>
          <p:nvPr>
            <p:ph type="title"/>
          </p:nvPr>
        </p:nvSpPr>
        <p:spPr>
          <a:xfrm>
            <a:off x="271462" y="76200"/>
            <a:ext cx="7958138" cy="533400"/>
          </a:xfrm>
        </p:spPr>
        <p:txBody>
          <a:bodyPr/>
          <a:lstStyle/>
          <a:p>
            <a:r>
              <a:rPr lang="en-US" altLang="en-US" sz="2800" b="1" dirty="0"/>
              <a:t>Functional Dependency in Simple Terms </a:t>
            </a:r>
          </a:p>
        </p:txBody>
      </p:sp>
      <p:sp>
        <p:nvSpPr>
          <p:cNvPr id="47107" name="Rectangle 3">
            <a:extLst>
              <a:ext uri="{FF2B5EF4-FFF2-40B4-BE49-F238E27FC236}">
                <a16:creationId xmlns:a16="http://schemas.microsoft.com/office/drawing/2014/main" id="{218150A0-D941-787F-3127-3FBE74F33467}"/>
              </a:ext>
            </a:extLst>
          </p:cNvPr>
          <p:cNvSpPr>
            <a:spLocks noGrp="1" noChangeArrowheads="1"/>
          </p:cNvSpPr>
          <p:nvPr>
            <p:ph type="body" idx="1"/>
          </p:nvPr>
        </p:nvSpPr>
        <p:spPr>
          <a:xfrm>
            <a:off x="381000" y="609600"/>
            <a:ext cx="8386763" cy="5715000"/>
          </a:xfrm>
        </p:spPr>
        <p:txBody>
          <a:bodyPr rtlCol="0">
            <a:normAutofit lnSpcReduction="10000"/>
          </a:bodyPr>
          <a:lstStyle/>
          <a:p>
            <a:pPr fontAlgn="auto">
              <a:spcAft>
                <a:spcPts val="0"/>
              </a:spcAft>
              <a:defRPr/>
            </a:pPr>
            <a:r>
              <a:rPr lang="en-US" sz="2400" dirty="0">
                <a:solidFill>
                  <a:schemeClr val="tx1">
                    <a:lumMod val="65000"/>
                    <a:lumOff val="35000"/>
                  </a:schemeClr>
                </a:solidFill>
                <a:ea typeface="+mn-ea"/>
                <a:cs typeface="Times New Roman" charset="0"/>
              </a:rPr>
              <a:t>In simple terms, a functional dependency is a </a:t>
            </a:r>
            <a:r>
              <a:rPr lang="en-US" sz="2400" dirty="0">
                <a:solidFill>
                  <a:schemeClr val="tx1">
                    <a:lumMod val="65000"/>
                    <a:lumOff val="35000"/>
                  </a:schemeClr>
                </a:solidFill>
                <a:highlight>
                  <a:srgbClr val="FFFF00"/>
                </a:highlight>
                <a:ea typeface="+mn-ea"/>
                <a:cs typeface="Times New Roman" charset="0"/>
              </a:rPr>
              <a:t>relationship</a:t>
            </a:r>
            <a:r>
              <a:rPr lang="en-US" sz="2400" dirty="0">
                <a:solidFill>
                  <a:schemeClr val="tx1">
                    <a:lumMod val="65000"/>
                    <a:lumOff val="35000"/>
                  </a:schemeClr>
                </a:solidFill>
                <a:ea typeface="+mn-ea"/>
                <a:cs typeface="Times New Roman" charset="0"/>
              </a:rPr>
              <a:t> </a:t>
            </a:r>
            <a:r>
              <a:rPr lang="en-US" sz="2400" dirty="0">
                <a:solidFill>
                  <a:schemeClr val="tx1">
                    <a:lumMod val="65000"/>
                    <a:lumOff val="35000"/>
                  </a:schemeClr>
                </a:solidFill>
                <a:highlight>
                  <a:srgbClr val="00FFFF"/>
                </a:highlight>
                <a:ea typeface="+mn-ea"/>
                <a:cs typeface="Times New Roman" charset="0"/>
              </a:rPr>
              <a:t>between two sets of attributes </a:t>
            </a:r>
            <a:r>
              <a:rPr lang="en-US" sz="2400" dirty="0">
                <a:solidFill>
                  <a:schemeClr val="tx1">
                    <a:lumMod val="65000"/>
                    <a:lumOff val="35000"/>
                  </a:schemeClr>
                </a:solidFill>
                <a:ea typeface="+mn-ea"/>
                <a:cs typeface="Times New Roman" charset="0"/>
              </a:rPr>
              <a:t>in a database table: set X and set Y.</a:t>
            </a:r>
          </a:p>
          <a:p>
            <a:pPr fontAlgn="auto">
              <a:spcAft>
                <a:spcPts val="0"/>
              </a:spcAft>
              <a:defRPr/>
            </a:pPr>
            <a:r>
              <a:rPr lang="en-US" sz="2400" dirty="0">
                <a:solidFill>
                  <a:schemeClr val="tx1">
                    <a:lumMod val="65000"/>
                    <a:lumOff val="35000"/>
                  </a:schemeClr>
                </a:solidFill>
                <a:ea typeface="+mn-ea"/>
                <a:cs typeface="Times New Roman" charset="0"/>
              </a:rPr>
              <a:t>FD describes how the value of one attribute determines the value of another attribute. </a:t>
            </a:r>
          </a:p>
          <a:p>
            <a:pPr fontAlgn="auto">
              <a:spcAft>
                <a:spcPts val="0"/>
              </a:spcAft>
              <a:defRPr/>
            </a:pPr>
            <a:r>
              <a:rPr lang="en-US" sz="2400" dirty="0">
                <a:solidFill>
                  <a:schemeClr val="tx1">
                    <a:lumMod val="65000"/>
                    <a:lumOff val="35000"/>
                  </a:schemeClr>
                </a:solidFill>
                <a:ea typeface="+mn-ea"/>
                <a:cs typeface="Times New Roman" charset="0"/>
              </a:rPr>
              <a:t>Basically, a functional dependency is represented as </a:t>
            </a:r>
          </a:p>
          <a:p>
            <a:pPr marL="0" indent="0" fontAlgn="auto">
              <a:spcAft>
                <a:spcPts val="0"/>
              </a:spcAft>
              <a:buNone/>
              <a:defRPr/>
            </a:pPr>
            <a:r>
              <a:rPr lang="en-US" sz="2400" dirty="0">
                <a:solidFill>
                  <a:schemeClr val="tx1">
                    <a:lumMod val="65000"/>
                    <a:lumOff val="35000"/>
                  </a:schemeClr>
                </a:solidFill>
                <a:ea typeface="+mn-ea"/>
                <a:cs typeface="Times New Roman" charset="0"/>
              </a:rPr>
              <a:t>    </a:t>
            </a:r>
            <a:r>
              <a:rPr lang="en-US" dirty="0">
                <a:solidFill>
                  <a:schemeClr val="tx1">
                    <a:lumMod val="65000"/>
                    <a:lumOff val="35000"/>
                  </a:schemeClr>
                </a:solidFill>
                <a:ea typeface="+mn-ea"/>
                <a:cs typeface="Times New Roman" charset="0"/>
              </a:rPr>
              <a:t>X </a:t>
            </a:r>
            <a:r>
              <a:rPr lang="en-US" sz="4000" dirty="0">
                <a:solidFill>
                  <a:schemeClr val="tx1">
                    <a:lumMod val="65000"/>
                    <a:lumOff val="35000"/>
                  </a:schemeClr>
                </a:solidFill>
                <a:ea typeface="+mn-ea"/>
                <a:cs typeface="Times New Roman" charset="0"/>
              </a:rPr>
              <a:t>→</a:t>
            </a:r>
            <a:r>
              <a:rPr lang="en-US" dirty="0">
                <a:solidFill>
                  <a:schemeClr val="tx1">
                    <a:lumMod val="65000"/>
                    <a:lumOff val="35000"/>
                  </a:schemeClr>
                </a:solidFill>
                <a:ea typeface="+mn-ea"/>
                <a:cs typeface="Times New Roman" charset="0"/>
              </a:rPr>
              <a:t> Y</a:t>
            </a:r>
          </a:p>
          <a:p>
            <a:pPr fontAlgn="auto">
              <a:spcAft>
                <a:spcPts val="0"/>
              </a:spcAft>
              <a:defRPr/>
            </a:pPr>
            <a:r>
              <a:rPr lang="en-US" sz="2400" dirty="0">
                <a:solidFill>
                  <a:schemeClr val="tx1">
                    <a:lumMod val="65000"/>
                    <a:lumOff val="35000"/>
                  </a:schemeClr>
                </a:solidFill>
                <a:ea typeface="+mn-ea"/>
                <a:cs typeface="Times New Roman" charset="0"/>
              </a:rPr>
              <a:t>where X and Y are sets of attributes. This notation implies that for any two rows in the table with the same value for X, they will also have the same value for Y. </a:t>
            </a:r>
          </a:p>
          <a:p>
            <a:pPr fontAlgn="auto">
              <a:spcAft>
                <a:spcPts val="0"/>
              </a:spcAft>
              <a:defRPr/>
            </a:pPr>
            <a:r>
              <a:rPr lang="en-US" sz="2400" dirty="0">
                <a:solidFill>
                  <a:schemeClr val="tx1">
                    <a:lumMod val="65000"/>
                    <a:lumOff val="35000"/>
                  </a:schemeClr>
                </a:solidFill>
                <a:ea typeface="+mn-ea"/>
                <a:cs typeface="Times New Roman" charset="0"/>
              </a:rPr>
              <a:t>In other words, the value of Y is functionally dependent on the value of X.</a:t>
            </a:r>
          </a:p>
        </p:txBody>
      </p:sp>
      <p:sp>
        <p:nvSpPr>
          <p:cNvPr id="2" name="Slide Number Placeholder 1">
            <a:extLst>
              <a:ext uri="{FF2B5EF4-FFF2-40B4-BE49-F238E27FC236}">
                <a16:creationId xmlns:a16="http://schemas.microsoft.com/office/drawing/2014/main" id="{435D919E-0283-2497-5B33-9D029D537E6F}"/>
              </a:ext>
            </a:extLst>
          </p:cNvPr>
          <p:cNvSpPr>
            <a:spLocks noGrp="1"/>
          </p:cNvSpPr>
          <p:nvPr>
            <p:ph type="sldNum" sz="quarter" idx="10"/>
          </p:nvPr>
        </p:nvSpPr>
        <p:spPr/>
        <p:txBody>
          <a:bodyPr/>
          <a:lstStyle/>
          <a:p>
            <a:fld id="{B5482F84-AE51-6742-A134-E737E6F95EC4}"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627CD88D-5BB0-A89C-A874-20F2034BE732}"/>
              </a:ext>
            </a:extLst>
          </p:cNvPr>
          <p:cNvSpPr>
            <a:spLocks noGrp="1" noChangeArrowheads="1"/>
          </p:cNvSpPr>
          <p:nvPr>
            <p:ph type="title"/>
          </p:nvPr>
        </p:nvSpPr>
        <p:spPr>
          <a:xfrm>
            <a:off x="271462" y="76200"/>
            <a:ext cx="7958138" cy="533400"/>
          </a:xfrm>
        </p:spPr>
        <p:txBody>
          <a:bodyPr/>
          <a:lstStyle/>
          <a:p>
            <a:r>
              <a:rPr lang="en-US" altLang="en-US" sz="2800" b="1" dirty="0"/>
              <a:t>Functional Dependency Example</a:t>
            </a:r>
          </a:p>
        </p:txBody>
      </p:sp>
      <p:sp>
        <p:nvSpPr>
          <p:cNvPr id="47107" name="Rectangle 3">
            <a:extLst>
              <a:ext uri="{FF2B5EF4-FFF2-40B4-BE49-F238E27FC236}">
                <a16:creationId xmlns:a16="http://schemas.microsoft.com/office/drawing/2014/main" id="{218150A0-D941-787F-3127-3FBE74F33467}"/>
              </a:ext>
            </a:extLst>
          </p:cNvPr>
          <p:cNvSpPr>
            <a:spLocks noGrp="1" noChangeArrowheads="1"/>
          </p:cNvSpPr>
          <p:nvPr>
            <p:ph type="body" idx="1"/>
          </p:nvPr>
        </p:nvSpPr>
        <p:spPr>
          <a:xfrm>
            <a:off x="381000" y="609600"/>
            <a:ext cx="8386763" cy="5791200"/>
          </a:xfrm>
        </p:spPr>
        <p:txBody>
          <a:bodyPr rtlCol="0">
            <a:normAutofit/>
          </a:bodyPr>
          <a:lstStyle/>
          <a:p>
            <a:pPr algn="l"/>
            <a:r>
              <a:rPr lang="en-US" sz="2400" b="0" i="0" dirty="0">
                <a:solidFill>
                  <a:srgbClr val="2B3857"/>
                </a:solidFill>
                <a:effectLst/>
                <a:latin typeface="TT_Norms_Pro"/>
              </a:rPr>
              <a:t>Suppose we have a relation as:</a:t>
            </a:r>
          </a:p>
          <a:p>
            <a:pPr marL="0" indent="0" algn="l">
              <a:buNone/>
            </a:pPr>
            <a:r>
              <a:rPr lang="en-US" sz="2000" b="0" i="0" dirty="0">
                <a:solidFill>
                  <a:srgbClr val="2B3857"/>
                </a:solidFill>
                <a:effectLst/>
                <a:highlight>
                  <a:srgbClr val="C0C0C0"/>
                </a:highlight>
                <a:latin typeface="Consolas" panose="020B0609020204030204" pitchFamily="49" charset="0"/>
                <a:cs typeface="Consolas" panose="020B0609020204030204" pitchFamily="49" charset="0"/>
              </a:rPr>
              <a:t>Employees(</a:t>
            </a:r>
            <a:r>
              <a:rPr lang="en-US" sz="2000" b="0" i="0" dirty="0" err="1">
                <a:solidFill>
                  <a:srgbClr val="2B3857"/>
                </a:solidFill>
                <a:effectLst/>
                <a:highlight>
                  <a:srgbClr val="C0C0C0"/>
                </a:highlight>
                <a:latin typeface="Consolas" panose="020B0609020204030204" pitchFamily="49" charset="0"/>
                <a:cs typeface="Consolas" panose="020B0609020204030204" pitchFamily="49" charset="0"/>
              </a:rPr>
              <a:t>emp_id</a:t>
            </a:r>
            <a:r>
              <a:rPr lang="en-US" sz="2000" b="0" i="0" dirty="0">
                <a:solidFill>
                  <a:srgbClr val="2B3857"/>
                </a:solidFill>
                <a:effectLst/>
                <a:highlight>
                  <a:srgbClr val="C0C0C0"/>
                </a:highlight>
                <a:latin typeface="Consolas" panose="020B0609020204030204" pitchFamily="49" charset="0"/>
                <a:cs typeface="Consolas" panose="020B0609020204030204" pitchFamily="49" charset="0"/>
              </a:rPr>
              <a:t>, </a:t>
            </a:r>
            <a:r>
              <a:rPr lang="en-US" sz="2000" b="0" i="0" dirty="0" err="1">
                <a:solidFill>
                  <a:srgbClr val="2B3857"/>
                </a:solidFill>
                <a:effectLst/>
                <a:highlight>
                  <a:srgbClr val="C0C0C0"/>
                </a:highlight>
                <a:latin typeface="Consolas" panose="020B0609020204030204" pitchFamily="49" charset="0"/>
                <a:cs typeface="Consolas" panose="020B0609020204030204" pitchFamily="49" charset="0"/>
              </a:rPr>
              <a:t>emp_name</a:t>
            </a:r>
            <a:r>
              <a:rPr lang="en-US" sz="2000" b="0" i="0" dirty="0">
                <a:solidFill>
                  <a:srgbClr val="2B3857"/>
                </a:solidFill>
                <a:effectLst/>
                <a:highlight>
                  <a:srgbClr val="C0C0C0"/>
                </a:highlight>
                <a:latin typeface="Consolas" panose="020B0609020204030204" pitchFamily="49" charset="0"/>
                <a:cs typeface="Consolas" panose="020B0609020204030204" pitchFamily="49" charset="0"/>
              </a:rPr>
              <a:t>, position, department,  salary)</a:t>
            </a:r>
          </a:p>
          <a:p>
            <a:pPr algn="l"/>
            <a:r>
              <a:rPr lang="en-US" sz="2400" b="0" i="0" dirty="0">
                <a:solidFill>
                  <a:srgbClr val="2B3857"/>
                </a:solidFill>
                <a:effectLst/>
                <a:latin typeface="TT_Norms_Pro"/>
              </a:rPr>
              <a:t>If we define a functional dependency as "</a:t>
            </a:r>
            <a:r>
              <a:rPr lang="en-US" sz="2400" b="0" i="0" dirty="0">
                <a:solidFill>
                  <a:srgbClr val="2B3857"/>
                </a:solidFill>
                <a:effectLst/>
                <a:highlight>
                  <a:srgbClr val="FFFF00"/>
                </a:highlight>
                <a:latin typeface="TT_Norms_Pro"/>
              </a:rPr>
              <a:t>department → salary</a:t>
            </a:r>
            <a:r>
              <a:rPr lang="en-US" sz="2400" b="0" i="0" dirty="0">
                <a:solidFill>
                  <a:srgbClr val="2B3857"/>
                </a:solidFill>
                <a:effectLst/>
                <a:latin typeface="TT_Norms_Pro"/>
              </a:rPr>
              <a:t>," it means that for any two employees who belong to the same department, their salaries will be the same. This allows us to infer the salary of an employee based on their department alone.</a:t>
            </a:r>
          </a:p>
          <a:p>
            <a:pPr algn="l"/>
            <a:r>
              <a:rPr lang="en-US" sz="2400" b="0" i="0" dirty="0">
                <a:solidFill>
                  <a:srgbClr val="2B3857"/>
                </a:solidFill>
                <a:effectLst/>
                <a:latin typeface="TT_Norms_Pro"/>
              </a:rPr>
              <a:t>It's important to note that functional dependencies can exist between multiple attributes as well. For instance, we could have a functional dependency like </a:t>
            </a:r>
            <a:r>
              <a:rPr lang="en-US" sz="2400" b="0" i="0" dirty="0">
                <a:solidFill>
                  <a:srgbClr val="2B3857"/>
                </a:solidFill>
                <a:effectLst/>
                <a:highlight>
                  <a:srgbClr val="FFFF00"/>
                </a:highlight>
                <a:latin typeface="TT_Norms_Pro"/>
              </a:rPr>
              <a:t>{department, position} → salary</a:t>
            </a:r>
            <a:r>
              <a:rPr lang="en-US" sz="2400" b="0" i="0" dirty="0">
                <a:solidFill>
                  <a:srgbClr val="2B3857"/>
                </a:solidFill>
                <a:effectLst/>
                <a:latin typeface="TT_Norms_Pro"/>
              </a:rPr>
              <a:t>, which means that the salary of an employee is determined not only by their </a:t>
            </a:r>
            <a:r>
              <a:rPr lang="en-US" sz="2400" b="0" i="0" dirty="0">
                <a:solidFill>
                  <a:srgbClr val="2B3857"/>
                </a:solidFill>
                <a:effectLst/>
                <a:highlight>
                  <a:srgbClr val="FFFF00"/>
                </a:highlight>
                <a:latin typeface="TT_Norms_Pro"/>
              </a:rPr>
              <a:t>department</a:t>
            </a:r>
            <a:r>
              <a:rPr lang="en-US" sz="2400" b="0" i="0" dirty="0">
                <a:solidFill>
                  <a:srgbClr val="2B3857"/>
                </a:solidFill>
                <a:effectLst/>
                <a:latin typeface="TT_Norms_Pro"/>
              </a:rPr>
              <a:t> but also by their </a:t>
            </a:r>
            <a:r>
              <a:rPr lang="en-US" sz="2400" b="0" i="0" dirty="0">
                <a:solidFill>
                  <a:srgbClr val="2B3857"/>
                </a:solidFill>
                <a:effectLst/>
                <a:highlight>
                  <a:srgbClr val="FFFF00"/>
                </a:highlight>
                <a:latin typeface="TT_Norms_Pro"/>
              </a:rPr>
              <a:t>position</a:t>
            </a:r>
            <a:r>
              <a:rPr lang="en-US" sz="2400" b="0" i="0" dirty="0">
                <a:solidFill>
                  <a:srgbClr val="2B3857"/>
                </a:solidFill>
                <a:effectLst/>
                <a:latin typeface="TT_Norms_Pro"/>
              </a:rPr>
              <a:t> within that department.</a:t>
            </a:r>
          </a:p>
        </p:txBody>
      </p:sp>
      <p:sp>
        <p:nvSpPr>
          <p:cNvPr id="2" name="Slide Number Placeholder 1">
            <a:extLst>
              <a:ext uri="{FF2B5EF4-FFF2-40B4-BE49-F238E27FC236}">
                <a16:creationId xmlns:a16="http://schemas.microsoft.com/office/drawing/2014/main" id="{F0589B6A-DC4D-14B7-94F6-52FAEB798382}"/>
              </a:ext>
            </a:extLst>
          </p:cNvPr>
          <p:cNvSpPr>
            <a:spLocks noGrp="1"/>
          </p:cNvSpPr>
          <p:nvPr>
            <p:ph type="sldNum" sz="quarter" idx="10"/>
          </p:nvPr>
        </p:nvSpPr>
        <p:spPr/>
        <p:txBody>
          <a:bodyPr/>
          <a:lstStyle/>
          <a:p>
            <a:fld id="{B5482F84-AE51-6742-A134-E737E6F95EC4}" type="slidenum">
              <a:rPr lang="en-US" altLang="en-US" smtClean="0"/>
              <a:pPr/>
              <a:t>19</a:t>
            </a:fld>
            <a:endParaRPr lang="en-US" altLang="en-US"/>
          </a:p>
        </p:txBody>
      </p:sp>
    </p:spTree>
    <p:extLst>
      <p:ext uri="{BB962C8B-B14F-4D97-AF65-F5344CB8AC3E}">
        <p14:creationId xmlns:p14="http://schemas.microsoft.com/office/powerpoint/2010/main" val="54701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FEE9B3BE-2831-83FF-268C-E98FCA766C6A}"/>
              </a:ext>
            </a:extLst>
          </p:cNvPr>
          <p:cNvSpPr>
            <a:spLocks noGrp="1" noChangeArrowheads="1"/>
          </p:cNvSpPr>
          <p:nvPr>
            <p:ph type="body" idx="1"/>
          </p:nvPr>
        </p:nvSpPr>
        <p:spPr>
          <a:xfrm>
            <a:off x="304800" y="1143000"/>
            <a:ext cx="8839200" cy="5334000"/>
          </a:xfrm>
        </p:spPr>
        <p:txBody>
          <a:bodyPr/>
          <a:lstStyle/>
          <a:p>
            <a:r>
              <a:rPr lang="en-US" sz="2800" dirty="0">
                <a:effectLst/>
                <a:latin typeface="Helvetica" pitchFamily="2" charset="0"/>
              </a:rPr>
              <a:t>The </a:t>
            </a:r>
            <a:r>
              <a:rPr lang="en-US" sz="2800" dirty="0">
                <a:effectLst/>
                <a:highlight>
                  <a:srgbClr val="FFFF00"/>
                </a:highlight>
                <a:latin typeface="Helvetica" pitchFamily="2" charset="0"/>
              </a:rPr>
              <a:t>normal forms</a:t>
            </a:r>
            <a:r>
              <a:rPr lang="en-US" sz="2800" dirty="0">
                <a:effectLst/>
                <a:latin typeface="Helvetica" pitchFamily="2" charset="0"/>
              </a:rPr>
              <a:t> defined in relational database theory represent </a:t>
            </a:r>
            <a:r>
              <a:rPr lang="en-US" sz="2800" b="1" dirty="0">
                <a:effectLst/>
                <a:highlight>
                  <a:srgbClr val="FFFF00"/>
                </a:highlight>
                <a:latin typeface="Helvetica" pitchFamily="2" charset="0"/>
              </a:rPr>
              <a:t>guidelines</a:t>
            </a:r>
            <a:r>
              <a:rPr lang="en-US" sz="2800" dirty="0">
                <a:effectLst/>
                <a:highlight>
                  <a:srgbClr val="FFFF00"/>
                </a:highlight>
                <a:latin typeface="Helvetica" pitchFamily="2" charset="0"/>
              </a:rPr>
              <a:t> for record design</a:t>
            </a:r>
            <a:r>
              <a:rPr lang="en-US" sz="2800" dirty="0">
                <a:effectLst/>
                <a:latin typeface="Helvetica" pitchFamily="2" charset="0"/>
              </a:rPr>
              <a:t>. </a:t>
            </a:r>
          </a:p>
          <a:p>
            <a:r>
              <a:rPr lang="en-US" sz="2800" dirty="0">
                <a:effectLst/>
                <a:latin typeface="Helvetica" pitchFamily="2" charset="0"/>
              </a:rPr>
              <a:t>The </a:t>
            </a:r>
            <a:r>
              <a:rPr lang="en-US" sz="2800" b="1" dirty="0">
                <a:effectLst/>
                <a:highlight>
                  <a:srgbClr val="FFFF00"/>
                </a:highlight>
                <a:latin typeface="Helvetica" pitchFamily="2" charset="0"/>
              </a:rPr>
              <a:t>guidelines</a:t>
            </a:r>
            <a:r>
              <a:rPr lang="en-US" sz="2800" dirty="0">
                <a:effectLst/>
                <a:latin typeface="Helvetica" pitchFamily="2" charset="0"/>
              </a:rPr>
              <a:t> corresponding to first through fifth normal (1NF, 2NF, 3NF, BCNF, 4NF, 5NF) forms are presented here, in terms that do not require an understanding of relational theory. </a:t>
            </a:r>
          </a:p>
          <a:p>
            <a:r>
              <a:rPr lang="en-US" sz="2800" dirty="0">
                <a:effectLst/>
                <a:latin typeface="Helvetica" pitchFamily="2" charset="0"/>
              </a:rPr>
              <a:t>The </a:t>
            </a:r>
            <a:r>
              <a:rPr lang="en-US" sz="2800" b="1" dirty="0">
                <a:effectLst/>
                <a:highlight>
                  <a:srgbClr val="00FFFF"/>
                </a:highlight>
                <a:latin typeface="Helvetica" pitchFamily="2" charset="0"/>
              </a:rPr>
              <a:t>design guidelines </a:t>
            </a:r>
            <a:r>
              <a:rPr lang="en-US" sz="2800" dirty="0">
                <a:effectLst/>
                <a:latin typeface="Helvetica" pitchFamily="2" charset="0"/>
              </a:rPr>
              <a:t>are meaningful even if one is not using a relational database system. </a:t>
            </a:r>
          </a:p>
        </p:txBody>
      </p:sp>
      <p:sp>
        <p:nvSpPr>
          <p:cNvPr id="6146" name="Rectangle 3">
            <a:extLst>
              <a:ext uri="{FF2B5EF4-FFF2-40B4-BE49-F238E27FC236}">
                <a16:creationId xmlns:a16="http://schemas.microsoft.com/office/drawing/2014/main" id="{98601813-5427-2087-F7BD-868A38ED5EAE}"/>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000" dirty="0">
                <a:solidFill>
                  <a:srgbClr val="7030A0"/>
                </a:solidFill>
                <a:latin typeface="Arial-BoldMT"/>
              </a:rPr>
              <a:t>Introduction to Normalization</a:t>
            </a:r>
          </a:p>
        </p:txBody>
      </p:sp>
      <p:sp>
        <p:nvSpPr>
          <p:cNvPr id="2" name="Slide Number Placeholder 1">
            <a:extLst>
              <a:ext uri="{FF2B5EF4-FFF2-40B4-BE49-F238E27FC236}">
                <a16:creationId xmlns:a16="http://schemas.microsoft.com/office/drawing/2014/main" id="{608055A2-04F0-903A-098C-179CF3D00D0B}"/>
              </a:ext>
            </a:extLst>
          </p:cNvPr>
          <p:cNvSpPr>
            <a:spLocks noGrp="1"/>
          </p:cNvSpPr>
          <p:nvPr>
            <p:ph type="sldNum" sz="quarter" idx="10"/>
          </p:nvPr>
        </p:nvSpPr>
        <p:spPr/>
        <p:txBody>
          <a:bodyPr/>
          <a:lstStyle/>
          <a:p>
            <a:fld id="{B5482F84-AE51-6742-A134-E737E6F95EC4}"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627CD88D-5BB0-A89C-A874-20F2034BE732}"/>
              </a:ext>
            </a:extLst>
          </p:cNvPr>
          <p:cNvSpPr>
            <a:spLocks noGrp="1" noChangeArrowheads="1"/>
          </p:cNvSpPr>
          <p:nvPr>
            <p:ph type="title"/>
          </p:nvPr>
        </p:nvSpPr>
        <p:spPr>
          <a:xfrm>
            <a:off x="271462" y="76200"/>
            <a:ext cx="7958138" cy="990600"/>
          </a:xfrm>
        </p:spPr>
        <p:txBody>
          <a:bodyPr/>
          <a:lstStyle/>
          <a:p>
            <a:r>
              <a:rPr lang="en-US" altLang="en-US" sz="2800" b="1" dirty="0">
                <a:highlight>
                  <a:srgbClr val="00FF00"/>
                </a:highlight>
              </a:rPr>
              <a:t>Importance</a:t>
            </a:r>
            <a:r>
              <a:rPr lang="en-US" altLang="en-US" sz="2800" b="1" dirty="0"/>
              <a:t> of Functional Dependencies</a:t>
            </a:r>
          </a:p>
        </p:txBody>
      </p:sp>
      <p:sp>
        <p:nvSpPr>
          <p:cNvPr id="47107" name="Rectangle 3">
            <a:extLst>
              <a:ext uri="{FF2B5EF4-FFF2-40B4-BE49-F238E27FC236}">
                <a16:creationId xmlns:a16="http://schemas.microsoft.com/office/drawing/2014/main" id="{218150A0-D941-787F-3127-3FBE74F33467}"/>
              </a:ext>
            </a:extLst>
          </p:cNvPr>
          <p:cNvSpPr>
            <a:spLocks noGrp="1" noChangeArrowheads="1"/>
          </p:cNvSpPr>
          <p:nvPr>
            <p:ph type="body" idx="1"/>
          </p:nvPr>
        </p:nvSpPr>
        <p:spPr>
          <a:xfrm>
            <a:off x="381000" y="685800"/>
            <a:ext cx="8386763" cy="5715000"/>
          </a:xfrm>
        </p:spPr>
        <p:txBody>
          <a:bodyPr rtlCol="0">
            <a:normAutofit fontScale="92500"/>
          </a:bodyPr>
          <a:lstStyle/>
          <a:p>
            <a:pPr algn="l"/>
            <a:r>
              <a:rPr lang="en-US" sz="2400" b="0" i="0" dirty="0">
                <a:solidFill>
                  <a:srgbClr val="2B3857"/>
                </a:solidFill>
                <a:effectLst/>
                <a:latin typeface="TT_Norms_Pro"/>
              </a:rPr>
              <a:t>Functional dependencies play a crucial role in database management systems. </a:t>
            </a:r>
          </a:p>
          <a:p>
            <a:pPr algn="l"/>
            <a:r>
              <a:rPr lang="en-US" sz="2400" b="0" i="0" dirty="0">
                <a:solidFill>
                  <a:srgbClr val="2B3857"/>
                </a:solidFill>
                <a:effectLst/>
                <a:latin typeface="TT_Norms_Pro"/>
              </a:rPr>
              <a:t>They allow us to </a:t>
            </a:r>
            <a:r>
              <a:rPr lang="en-US" sz="2400" b="0" i="0" dirty="0">
                <a:solidFill>
                  <a:srgbClr val="2B3857"/>
                </a:solidFill>
                <a:effectLst/>
                <a:highlight>
                  <a:srgbClr val="00FF00"/>
                </a:highlight>
                <a:latin typeface="TT_Norms_Pro"/>
              </a:rPr>
              <a:t>establish relationships between attributes</a:t>
            </a:r>
            <a:r>
              <a:rPr lang="en-US" sz="2400" b="0" i="0" dirty="0">
                <a:solidFill>
                  <a:srgbClr val="2B3857"/>
                </a:solidFill>
                <a:effectLst/>
                <a:latin typeface="TT_Norms_Pro"/>
              </a:rPr>
              <a:t>, which in turn enables efficient storage, retrieval, and manipulation of data. </a:t>
            </a:r>
          </a:p>
          <a:p>
            <a:pPr algn="l"/>
            <a:r>
              <a:rPr lang="en-US" sz="2400" b="0" i="0" dirty="0">
                <a:solidFill>
                  <a:srgbClr val="2B3857"/>
                </a:solidFill>
                <a:effectLst/>
                <a:latin typeface="TT_Norms_Pro"/>
              </a:rPr>
              <a:t>By understanding functional dependencies, we can </a:t>
            </a:r>
            <a:r>
              <a:rPr lang="en-US" sz="2400" b="0" i="0" dirty="0">
                <a:solidFill>
                  <a:srgbClr val="2B3857"/>
                </a:solidFill>
                <a:effectLst/>
                <a:highlight>
                  <a:srgbClr val="00FF00"/>
                </a:highlight>
                <a:latin typeface="TT_Norms_Pro"/>
              </a:rPr>
              <a:t>identify potential anomalies</a:t>
            </a:r>
            <a:r>
              <a:rPr lang="en-US" sz="2400" b="0" i="0" dirty="0">
                <a:solidFill>
                  <a:srgbClr val="2B3857"/>
                </a:solidFill>
                <a:effectLst/>
                <a:latin typeface="TT_Norms_Pro"/>
              </a:rPr>
              <a:t>, such as update, insertion, and deletion anomalies, which may occur when modifying data in the database.</a:t>
            </a:r>
          </a:p>
          <a:p>
            <a:pPr algn="l"/>
            <a:r>
              <a:rPr lang="en-US" sz="2400" b="0" i="0" dirty="0">
                <a:solidFill>
                  <a:srgbClr val="2B3857"/>
                </a:solidFill>
                <a:effectLst/>
                <a:latin typeface="TT_Norms_Pro"/>
              </a:rPr>
              <a:t>Functional dependencies are vital for </a:t>
            </a:r>
            <a:r>
              <a:rPr lang="en-US" sz="2400" b="0" i="0" dirty="0">
                <a:solidFill>
                  <a:srgbClr val="2B3857"/>
                </a:solidFill>
                <a:effectLst/>
                <a:highlight>
                  <a:srgbClr val="00FFFF"/>
                </a:highlight>
                <a:latin typeface="TT_Norms_Pro"/>
              </a:rPr>
              <a:t>maintaining data integrity </a:t>
            </a:r>
            <a:r>
              <a:rPr lang="en-US" sz="2400" b="0" i="0" dirty="0">
                <a:solidFill>
                  <a:srgbClr val="2B3857"/>
                </a:solidFill>
                <a:effectLst/>
                <a:latin typeface="TT_Norms_Pro"/>
              </a:rPr>
              <a:t>and minimizing redundancy in a database system. </a:t>
            </a:r>
          </a:p>
          <a:p>
            <a:pPr algn="l"/>
            <a:r>
              <a:rPr lang="en-US" sz="2400" b="0" i="0" dirty="0">
                <a:solidFill>
                  <a:srgbClr val="2B3857"/>
                </a:solidFill>
                <a:effectLst/>
                <a:latin typeface="TT_Norms_Pro"/>
              </a:rPr>
              <a:t>When we have a functional dependency between two attributes, we only need to store one of them, as the other can be derived from the first. This reduces storage requirements and improves overall database efficiency. </a:t>
            </a:r>
          </a:p>
        </p:txBody>
      </p:sp>
      <p:sp>
        <p:nvSpPr>
          <p:cNvPr id="2" name="Slide Number Placeholder 1">
            <a:extLst>
              <a:ext uri="{FF2B5EF4-FFF2-40B4-BE49-F238E27FC236}">
                <a16:creationId xmlns:a16="http://schemas.microsoft.com/office/drawing/2014/main" id="{EE2B2A9C-94B8-B441-20F6-3D457A565F8D}"/>
              </a:ext>
            </a:extLst>
          </p:cNvPr>
          <p:cNvSpPr>
            <a:spLocks noGrp="1"/>
          </p:cNvSpPr>
          <p:nvPr>
            <p:ph type="sldNum" sz="quarter" idx="10"/>
          </p:nvPr>
        </p:nvSpPr>
        <p:spPr/>
        <p:txBody>
          <a:bodyPr/>
          <a:lstStyle/>
          <a:p>
            <a:fld id="{B5482F84-AE51-6742-A134-E737E6F95EC4}" type="slidenum">
              <a:rPr lang="en-US" altLang="en-US" smtClean="0"/>
              <a:pPr/>
              <a:t>20</a:t>
            </a:fld>
            <a:endParaRPr lang="en-US" altLang="en-US"/>
          </a:p>
        </p:txBody>
      </p:sp>
    </p:spTree>
    <p:extLst>
      <p:ext uri="{BB962C8B-B14F-4D97-AF65-F5344CB8AC3E}">
        <p14:creationId xmlns:p14="http://schemas.microsoft.com/office/powerpoint/2010/main" val="2064215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627CD88D-5BB0-A89C-A874-20F2034BE732}"/>
              </a:ext>
            </a:extLst>
          </p:cNvPr>
          <p:cNvSpPr>
            <a:spLocks noGrp="1" noChangeArrowheads="1"/>
          </p:cNvSpPr>
          <p:nvPr>
            <p:ph type="title"/>
          </p:nvPr>
        </p:nvSpPr>
        <p:spPr>
          <a:xfrm>
            <a:off x="271462" y="76200"/>
            <a:ext cx="7958138" cy="762000"/>
          </a:xfrm>
        </p:spPr>
        <p:txBody>
          <a:bodyPr/>
          <a:lstStyle/>
          <a:p>
            <a:r>
              <a:rPr lang="en-US" altLang="en-US" sz="3600" b="1" dirty="0"/>
              <a:t>Functional Dependency Definition </a:t>
            </a:r>
          </a:p>
        </p:txBody>
      </p:sp>
      <p:sp>
        <p:nvSpPr>
          <p:cNvPr id="47107" name="Rectangle 3">
            <a:extLst>
              <a:ext uri="{FF2B5EF4-FFF2-40B4-BE49-F238E27FC236}">
                <a16:creationId xmlns:a16="http://schemas.microsoft.com/office/drawing/2014/main" id="{218150A0-D941-787F-3127-3FBE74F33467}"/>
              </a:ext>
            </a:extLst>
          </p:cNvPr>
          <p:cNvSpPr>
            <a:spLocks noGrp="1" noChangeArrowheads="1"/>
          </p:cNvSpPr>
          <p:nvPr>
            <p:ph type="body" idx="1"/>
          </p:nvPr>
        </p:nvSpPr>
        <p:spPr>
          <a:xfrm>
            <a:off x="381000" y="838200"/>
            <a:ext cx="8386763" cy="5410200"/>
          </a:xfrm>
        </p:spPr>
        <p:txBody>
          <a:bodyPr rtlCol="0">
            <a:normAutofit fontScale="92500"/>
          </a:bodyPr>
          <a:lstStyle/>
          <a:p>
            <a:pPr fontAlgn="auto">
              <a:spcAft>
                <a:spcPts val="0"/>
              </a:spcAft>
              <a:defRPr/>
            </a:pPr>
            <a:r>
              <a:rPr lang="en-US" sz="2800" dirty="0">
                <a:solidFill>
                  <a:schemeClr val="tx1">
                    <a:lumMod val="65000"/>
                    <a:lumOff val="35000"/>
                  </a:schemeClr>
                </a:solidFill>
                <a:ea typeface="+mn-ea"/>
                <a:cs typeface="Times New Roman" charset="0"/>
              </a:rPr>
              <a:t>A set of attributes X </a:t>
            </a:r>
            <a:r>
              <a:rPr lang="en-US" sz="2800" i="1" dirty="0">
                <a:solidFill>
                  <a:schemeClr val="tx1">
                    <a:lumMod val="65000"/>
                    <a:lumOff val="35000"/>
                  </a:schemeClr>
                </a:solidFill>
                <a:ea typeface="+mn-ea"/>
                <a:cs typeface="Times New Roman" charset="0"/>
              </a:rPr>
              <a:t>functionally determines</a:t>
            </a:r>
            <a:r>
              <a:rPr lang="en-US" sz="2800" dirty="0">
                <a:solidFill>
                  <a:schemeClr val="tx1">
                    <a:lumMod val="65000"/>
                    <a:lumOff val="35000"/>
                  </a:schemeClr>
                </a:solidFill>
                <a:ea typeface="+mn-ea"/>
                <a:cs typeface="Times New Roman" charset="0"/>
              </a:rPr>
              <a:t>  a set of attributes Y if the value of X determines a unique value for Y</a:t>
            </a:r>
            <a:r>
              <a:rPr lang="en-US" sz="2800" dirty="0">
                <a:solidFill>
                  <a:schemeClr val="tx1">
                    <a:lumMod val="65000"/>
                    <a:lumOff val="35000"/>
                  </a:schemeClr>
                </a:solidFill>
                <a:ea typeface="+mn-ea"/>
              </a:rPr>
              <a:t> </a:t>
            </a:r>
          </a:p>
          <a:p>
            <a:pPr fontAlgn="auto">
              <a:spcAft>
                <a:spcPts val="0"/>
              </a:spcAft>
              <a:defRPr/>
            </a:pPr>
            <a:r>
              <a:rPr lang="en-US" sz="2800" dirty="0">
                <a:solidFill>
                  <a:schemeClr val="tx1">
                    <a:lumMod val="65000"/>
                    <a:lumOff val="35000"/>
                  </a:schemeClr>
                </a:solidFill>
                <a:ea typeface="+mn-ea"/>
                <a:cs typeface="Times New Roman" charset="0"/>
              </a:rPr>
              <a:t>X </a:t>
            </a:r>
            <a:r>
              <a:rPr lang="en-US" sz="2800" dirty="0">
                <a:solidFill>
                  <a:schemeClr val="tx1">
                    <a:lumMod val="65000"/>
                    <a:lumOff val="35000"/>
                  </a:schemeClr>
                </a:solidFill>
                <a:latin typeface="BostonII" charset="0"/>
                <a:ea typeface="+mn-ea"/>
                <a:cs typeface="Times New Roman" charset="0"/>
                <a:sym typeface="Wingdings" charset="0"/>
              </a:rPr>
              <a:t></a:t>
            </a:r>
            <a:r>
              <a:rPr lang="en-US" sz="2800" dirty="0">
                <a:solidFill>
                  <a:schemeClr val="tx1">
                    <a:lumMod val="65000"/>
                    <a:lumOff val="35000"/>
                  </a:schemeClr>
                </a:solidFill>
                <a:ea typeface="+mn-ea"/>
                <a:cs typeface="Times New Roman" charset="0"/>
              </a:rPr>
              <a:t>Y holds if whenever two tuples have the same value for X, they </a:t>
            </a:r>
            <a:r>
              <a:rPr lang="en-US" sz="2800" i="1" dirty="0">
                <a:solidFill>
                  <a:schemeClr val="tx1">
                    <a:lumMod val="65000"/>
                    <a:lumOff val="35000"/>
                  </a:schemeClr>
                </a:solidFill>
                <a:ea typeface="+mn-ea"/>
                <a:cs typeface="Times New Roman" charset="0"/>
              </a:rPr>
              <a:t>must have</a:t>
            </a:r>
            <a:r>
              <a:rPr lang="en-US" sz="2800" dirty="0">
                <a:solidFill>
                  <a:schemeClr val="tx1">
                    <a:lumMod val="65000"/>
                    <a:lumOff val="35000"/>
                  </a:schemeClr>
                </a:solidFill>
                <a:ea typeface="+mn-ea"/>
                <a:cs typeface="Times New Roman" charset="0"/>
              </a:rPr>
              <a:t>  the same value for Y</a:t>
            </a:r>
          </a:p>
          <a:p>
            <a:pPr lvl="1" fontAlgn="auto">
              <a:spcAft>
                <a:spcPts val="0"/>
              </a:spcAft>
              <a:buClr>
                <a:schemeClr val="accent1">
                  <a:lumMod val="60000"/>
                  <a:lumOff val="40000"/>
                </a:schemeClr>
              </a:buClr>
              <a:buFont typeface="Wingdings" charset="0"/>
              <a:buNone/>
              <a:defRPr/>
            </a:pPr>
            <a:r>
              <a:rPr lang="en-US" i="1" dirty="0">
                <a:solidFill>
                  <a:schemeClr val="tx1">
                    <a:lumMod val="65000"/>
                    <a:lumOff val="35000"/>
                  </a:schemeClr>
                </a:solidFill>
                <a:ea typeface="+mn-ea"/>
                <a:cs typeface="Times New Roman" charset="0"/>
              </a:rPr>
              <a:t>If</a:t>
            </a:r>
            <a:r>
              <a:rPr lang="en-US" dirty="0">
                <a:solidFill>
                  <a:schemeClr val="tx1">
                    <a:lumMod val="65000"/>
                    <a:lumOff val="35000"/>
                  </a:schemeClr>
                </a:solidFill>
                <a:ea typeface="+mn-ea"/>
                <a:cs typeface="Times New Roman" charset="0"/>
              </a:rPr>
              <a:t>  t1[X]=t2[X], </a:t>
            </a:r>
            <a:r>
              <a:rPr lang="en-US" i="1" dirty="0">
                <a:solidFill>
                  <a:schemeClr val="tx1">
                    <a:lumMod val="65000"/>
                    <a:lumOff val="35000"/>
                  </a:schemeClr>
                </a:solidFill>
                <a:ea typeface="+mn-ea"/>
                <a:cs typeface="Times New Roman" charset="0"/>
              </a:rPr>
              <a:t>then</a:t>
            </a:r>
            <a:r>
              <a:rPr lang="en-US" dirty="0">
                <a:solidFill>
                  <a:schemeClr val="tx1">
                    <a:lumMod val="65000"/>
                    <a:lumOff val="35000"/>
                  </a:schemeClr>
                </a:solidFill>
                <a:ea typeface="+mn-ea"/>
                <a:cs typeface="Times New Roman" charset="0"/>
              </a:rPr>
              <a:t>  t1[Y]=t2[Y] </a:t>
            </a:r>
            <a:r>
              <a:rPr lang="en-US" sz="2400" dirty="0">
                <a:solidFill>
                  <a:schemeClr val="tx1">
                    <a:lumMod val="65000"/>
                    <a:lumOff val="35000"/>
                  </a:schemeClr>
                </a:solidFill>
                <a:ea typeface="+mn-ea"/>
                <a:cs typeface="Times New Roman" charset="0"/>
              </a:rPr>
              <a:t>in any relation instance r(R)</a:t>
            </a:r>
            <a:endParaRPr lang="en-US" dirty="0">
              <a:solidFill>
                <a:schemeClr val="tx1">
                  <a:lumMod val="65000"/>
                  <a:lumOff val="35000"/>
                </a:schemeClr>
              </a:solidFill>
              <a:ea typeface="+mn-ea"/>
              <a:cs typeface="Times New Roman" charset="0"/>
            </a:endParaRPr>
          </a:p>
          <a:p>
            <a:pPr fontAlgn="auto">
              <a:spcAft>
                <a:spcPts val="0"/>
              </a:spcAft>
              <a:defRPr/>
            </a:pPr>
            <a:r>
              <a:rPr lang="en-US" sz="2800" dirty="0">
                <a:solidFill>
                  <a:schemeClr val="tx1">
                    <a:lumMod val="65000"/>
                    <a:lumOff val="35000"/>
                  </a:schemeClr>
                </a:solidFill>
                <a:ea typeface="+mn-ea"/>
                <a:cs typeface="Times New Roman" charset="0"/>
              </a:rPr>
              <a:t>X </a:t>
            </a:r>
            <a:r>
              <a:rPr lang="en-US" sz="2800" dirty="0">
                <a:solidFill>
                  <a:schemeClr val="tx1">
                    <a:lumMod val="65000"/>
                    <a:lumOff val="35000"/>
                  </a:schemeClr>
                </a:solidFill>
                <a:latin typeface="BostonII" charset="0"/>
                <a:ea typeface="+mn-ea"/>
                <a:cs typeface="Times New Roman" charset="0"/>
                <a:sym typeface="Wingdings" charset="0"/>
              </a:rPr>
              <a:t></a:t>
            </a:r>
            <a:r>
              <a:rPr lang="en-US" sz="2800" dirty="0">
                <a:solidFill>
                  <a:schemeClr val="tx1">
                    <a:lumMod val="65000"/>
                    <a:lumOff val="35000"/>
                  </a:schemeClr>
                </a:solidFill>
                <a:latin typeface="BostonII" charset="0"/>
                <a:ea typeface="+mn-ea"/>
                <a:cs typeface="Times New Roman" charset="0"/>
              </a:rPr>
              <a:t> </a:t>
            </a:r>
            <a:r>
              <a:rPr lang="en-US" sz="2800" dirty="0">
                <a:solidFill>
                  <a:schemeClr val="tx1">
                    <a:lumMod val="65000"/>
                    <a:lumOff val="35000"/>
                  </a:schemeClr>
                </a:solidFill>
                <a:ea typeface="+mn-ea"/>
                <a:cs typeface="Times New Roman" charset="0"/>
              </a:rPr>
              <a:t>Y in R specifies a </a:t>
            </a:r>
            <a:r>
              <a:rPr lang="en-US" sz="2800" i="1" dirty="0">
                <a:solidFill>
                  <a:schemeClr val="tx1">
                    <a:lumMod val="65000"/>
                    <a:lumOff val="35000"/>
                  </a:schemeClr>
                </a:solidFill>
                <a:ea typeface="+mn-ea"/>
                <a:cs typeface="Times New Roman" charset="0"/>
              </a:rPr>
              <a:t>constraint</a:t>
            </a:r>
            <a:r>
              <a:rPr lang="en-US" sz="2800" dirty="0">
                <a:solidFill>
                  <a:schemeClr val="tx1">
                    <a:lumMod val="65000"/>
                    <a:lumOff val="35000"/>
                  </a:schemeClr>
                </a:solidFill>
                <a:ea typeface="+mn-ea"/>
                <a:cs typeface="Times New Roman" charset="0"/>
              </a:rPr>
              <a:t> on all relation instances r(R)</a:t>
            </a:r>
          </a:p>
          <a:p>
            <a:pPr fontAlgn="auto">
              <a:spcAft>
                <a:spcPts val="0"/>
              </a:spcAft>
              <a:defRPr/>
            </a:pPr>
            <a:r>
              <a:rPr lang="en-US" sz="2800" dirty="0">
                <a:solidFill>
                  <a:schemeClr val="tx1">
                    <a:lumMod val="65000"/>
                    <a:lumOff val="35000"/>
                  </a:schemeClr>
                </a:solidFill>
                <a:ea typeface="+mn-ea"/>
                <a:cs typeface="Times New Roman" charset="0"/>
              </a:rPr>
              <a:t>FDs are derived from the real-world constraints on the attributes</a:t>
            </a:r>
          </a:p>
        </p:txBody>
      </p:sp>
      <p:sp>
        <p:nvSpPr>
          <p:cNvPr id="2" name="Slide Number Placeholder 1">
            <a:extLst>
              <a:ext uri="{FF2B5EF4-FFF2-40B4-BE49-F238E27FC236}">
                <a16:creationId xmlns:a16="http://schemas.microsoft.com/office/drawing/2014/main" id="{3821FA39-4B34-F114-15B7-201666FC4251}"/>
              </a:ext>
            </a:extLst>
          </p:cNvPr>
          <p:cNvSpPr>
            <a:spLocks noGrp="1"/>
          </p:cNvSpPr>
          <p:nvPr>
            <p:ph type="sldNum" sz="quarter" idx="10"/>
          </p:nvPr>
        </p:nvSpPr>
        <p:spPr/>
        <p:txBody>
          <a:bodyPr/>
          <a:lstStyle/>
          <a:p>
            <a:fld id="{B5482F84-AE51-6742-A134-E737E6F95EC4}" type="slidenum">
              <a:rPr lang="en-US" altLang="en-US" smtClean="0"/>
              <a:pPr/>
              <a:t>21</a:t>
            </a:fld>
            <a:endParaRPr lang="en-US" altLang="en-US"/>
          </a:p>
        </p:txBody>
      </p:sp>
    </p:spTree>
    <p:extLst>
      <p:ext uri="{BB962C8B-B14F-4D97-AF65-F5344CB8AC3E}">
        <p14:creationId xmlns:p14="http://schemas.microsoft.com/office/powerpoint/2010/main" val="331334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726196C1-212A-7C03-26BB-2D6BE5FA404E}"/>
              </a:ext>
            </a:extLst>
          </p:cNvPr>
          <p:cNvSpPr>
            <a:spLocks noGrp="1" noChangeArrowheads="1"/>
          </p:cNvSpPr>
          <p:nvPr>
            <p:ph type="title"/>
          </p:nvPr>
        </p:nvSpPr>
        <p:spPr>
          <a:xfrm>
            <a:off x="457200" y="76200"/>
            <a:ext cx="7480300" cy="1116013"/>
          </a:xfrm>
        </p:spPr>
        <p:txBody>
          <a:bodyPr/>
          <a:lstStyle/>
          <a:p>
            <a:r>
              <a:rPr lang="en-US" altLang="en-US"/>
              <a:t>Examples of FD constraints </a:t>
            </a:r>
          </a:p>
        </p:txBody>
      </p:sp>
      <p:sp>
        <p:nvSpPr>
          <p:cNvPr id="15362" name="Rectangle 3">
            <a:extLst>
              <a:ext uri="{FF2B5EF4-FFF2-40B4-BE49-F238E27FC236}">
                <a16:creationId xmlns:a16="http://schemas.microsoft.com/office/drawing/2014/main" id="{4F5CC0B4-0143-8F00-B55C-9D74BE2D2363}"/>
              </a:ext>
            </a:extLst>
          </p:cNvPr>
          <p:cNvSpPr>
            <a:spLocks noGrp="1" noChangeArrowheads="1"/>
          </p:cNvSpPr>
          <p:nvPr>
            <p:ph type="body" idx="1"/>
          </p:nvPr>
        </p:nvSpPr>
        <p:spPr>
          <a:xfrm>
            <a:off x="498475" y="914400"/>
            <a:ext cx="7556500" cy="5211763"/>
          </a:xfrm>
        </p:spPr>
        <p:txBody>
          <a:bodyPr/>
          <a:lstStyle/>
          <a:p>
            <a:pPr marL="514350" indent="-514350">
              <a:lnSpc>
                <a:spcPct val="90000"/>
              </a:lnSpc>
              <a:buAutoNum type="arabicPeriod"/>
            </a:pPr>
            <a:r>
              <a:rPr lang="en-US" altLang="en-US" sz="2800" dirty="0"/>
              <a:t>Social Security Number determines employee name</a:t>
            </a:r>
          </a:p>
          <a:p>
            <a:pPr lvl="1">
              <a:lnSpc>
                <a:spcPct val="90000"/>
              </a:lnSpc>
              <a:buFont typeface="Wingdings" pitchFamily="2" charset="2"/>
              <a:buNone/>
            </a:pPr>
            <a:r>
              <a:rPr lang="en-US" altLang="en-US" sz="2400" dirty="0">
                <a:highlight>
                  <a:srgbClr val="FFFF00"/>
                </a:highlight>
                <a:latin typeface="Courier New" panose="02070309020205020404" pitchFamily="49" charset="0"/>
                <a:cs typeface="Courier New" panose="02070309020205020404" pitchFamily="49" charset="0"/>
              </a:rPr>
              <a:t>SSN </a:t>
            </a:r>
            <a:r>
              <a:rPr lang="en-US" altLang="en-US" sz="2400" dirty="0">
                <a:highlight>
                  <a:srgbClr val="FFFF00"/>
                </a:highlight>
                <a:latin typeface="Courier New" panose="02070309020205020404" pitchFamily="49" charset="0"/>
                <a:cs typeface="Courier New" panose="02070309020205020404" pitchFamily="49" charset="0"/>
                <a:sym typeface="Wingdings" pitchFamily="2" charset="2"/>
              </a:rPr>
              <a:t></a:t>
            </a:r>
            <a:r>
              <a:rPr lang="en-US" altLang="en-US" sz="2400" dirty="0">
                <a:highlight>
                  <a:srgbClr val="FFFF00"/>
                </a:highlight>
                <a:latin typeface="Courier New" panose="02070309020205020404" pitchFamily="49" charset="0"/>
                <a:cs typeface="Courier New" panose="02070309020205020404" pitchFamily="49" charset="0"/>
              </a:rPr>
              <a:t> ENAME</a:t>
            </a:r>
          </a:p>
          <a:p>
            <a:pPr marL="0" indent="0">
              <a:lnSpc>
                <a:spcPct val="90000"/>
              </a:lnSpc>
              <a:buNone/>
            </a:pPr>
            <a:r>
              <a:rPr lang="en-US" altLang="en-US" sz="2800" dirty="0"/>
              <a:t>2. Project Number determines project name and location</a:t>
            </a:r>
          </a:p>
          <a:p>
            <a:pPr lvl="1">
              <a:lnSpc>
                <a:spcPct val="90000"/>
              </a:lnSpc>
              <a:buFont typeface="Wingdings" pitchFamily="2" charset="2"/>
              <a:buNone/>
            </a:pPr>
            <a:r>
              <a:rPr lang="en-US" altLang="en-US" sz="2400" dirty="0">
                <a:highlight>
                  <a:srgbClr val="FFFF00"/>
                </a:highlight>
                <a:latin typeface="Courier New" panose="02070309020205020404" pitchFamily="49" charset="0"/>
                <a:cs typeface="Courier New" panose="02070309020205020404" pitchFamily="49" charset="0"/>
              </a:rPr>
              <a:t>PROJECT_NUMBER </a:t>
            </a:r>
            <a:r>
              <a:rPr lang="en-US" altLang="en-US" sz="2400" dirty="0">
                <a:highlight>
                  <a:srgbClr val="FFFF00"/>
                </a:highlight>
                <a:latin typeface="Courier New" panose="02070309020205020404" pitchFamily="49" charset="0"/>
                <a:cs typeface="Courier New" panose="02070309020205020404" pitchFamily="49" charset="0"/>
                <a:sym typeface="Wingdings" pitchFamily="2" charset="2"/>
              </a:rPr>
              <a:t></a:t>
            </a:r>
            <a:r>
              <a:rPr lang="en-US" altLang="en-US" sz="2400" dirty="0">
                <a:highlight>
                  <a:srgbClr val="FFFF00"/>
                </a:highlight>
                <a:latin typeface="Courier New" panose="02070309020205020404" pitchFamily="49" charset="0"/>
                <a:cs typeface="Courier New" panose="02070309020205020404" pitchFamily="49" charset="0"/>
              </a:rPr>
              <a:t> {PNAME, PLOCATION}</a:t>
            </a:r>
          </a:p>
          <a:p>
            <a:pPr marL="0" indent="0">
              <a:lnSpc>
                <a:spcPct val="90000"/>
              </a:lnSpc>
              <a:buNone/>
            </a:pPr>
            <a:r>
              <a:rPr lang="en-US" altLang="en-US" sz="2800" dirty="0"/>
              <a:t>3. Employee SSN and project number determines the hours per week that the employee works on the project</a:t>
            </a:r>
          </a:p>
          <a:p>
            <a:pPr lvl="1">
              <a:lnSpc>
                <a:spcPct val="90000"/>
              </a:lnSpc>
              <a:buFont typeface="Wingdings" pitchFamily="2" charset="2"/>
              <a:buNone/>
            </a:pPr>
            <a:r>
              <a:rPr lang="en-US" altLang="en-US" sz="2400" dirty="0">
                <a:highlight>
                  <a:srgbClr val="FFFF00"/>
                </a:highlight>
                <a:latin typeface="Courier New" panose="02070309020205020404" pitchFamily="49" charset="0"/>
                <a:cs typeface="Courier New" panose="02070309020205020404" pitchFamily="49" charset="0"/>
              </a:rPr>
              <a:t>{SSN, PROJECT_NUMBER} </a:t>
            </a:r>
            <a:r>
              <a:rPr lang="en-US" altLang="en-US" sz="2400" dirty="0">
                <a:highlight>
                  <a:srgbClr val="FFFF00"/>
                </a:highlight>
                <a:latin typeface="Courier New" panose="02070309020205020404" pitchFamily="49" charset="0"/>
                <a:cs typeface="Courier New" panose="02070309020205020404" pitchFamily="49" charset="0"/>
                <a:sym typeface="Wingdings" pitchFamily="2" charset="2"/>
              </a:rPr>
              <a:t></a:t>
            </a:r>
            <a:r>
              <a:rPr lang="en-US" altLang="en-US" sz="2400" dirty="0">
                <a:highlight>
                  <a:srgbClr val="FFFF00"/>
                </a:highlight>
                <a:latin typeface="Courier New" panose="02070309020205020404" pitchFamily="49" charset="0"/>
                <a:cs typeface="Courier New" panose="02070309020205020404" pitchFamily="49" charset="0"/>
              </a:rPr>
              <a:t> HOURS</a:t>
            </a:r>
          </a:p>
        </p:txBody>
      </p:sp>
      <p:sp>
        <p:nvSpPr>
          <p:cNvPr id="2" name="Slide Number Placeholder 1">
            <a:extLst>
              <a:ext uri="{FF2B5EF4-FFF2-40B4-BE49-F238E27FC236}">
                <a16:creationId xmlns:a16="http://schemas.microsoft.com/office/drawing/2014/main" id="{3E16BB30-F45E-D973-D811-4354A4B8B053}"/>
              </a:ext>
            </a:extLst>
          </p:cNvPr>
          <p:cNvSpPr>
            <a:spLocks noGrp="1"/>
          </p:cNvSpPr>
          <p:nvPr>
            <p:ph type="sldNum" sz="quarter" idx="10"/>
          </p:nvPr>
        </p:nvSpPr>
        <p:spPr/>
        <p:txBody>
          <a:bodyPr/>
          <a:lstStyle/>
          <a:p>
            <a:fld id="{B5482F84-AE51-6742-A134-E737E6F95EC4}"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26F6CA25-60F4-2443-A68E-F81A227E933E}"/>
              </a:ext>
            </a:extLst>
          </p:cNvPr>
          <p:cNvSpPr>
            <a:spLocks noGrp="1" noChangeArrowheads="1"/>
          </p:cNvSpPr>
          <p:nvPr>
            <p:ph type="title"/>
          </p:nvPr>
        </p:nvSpPr>
        <p:spPr>
          <a:xfrm>
            <a:off x="381000" y="76201"/>
            <a:ext cx="8153400" cy="762000"/>
          </a:xfrm>
        </p:spPr>
        <p:txBody>
          <a:bodyPr/>
          <a:lstStyle/>
          <a:p>
            <a:r>
              <a:rPr lang="en-US" altLang="en-US" sz="3600" b="1" dirty="0"/>
              <a:t>Functional Dependencies and Keys</a:t>
            </a:r>
          </a:p>
        </p:txBody>
      </p:sp>
      <p:sp>
        <p:nvSpPr>
          <p:cNvPr id="16386" name="Rectangle 3">
            <a:extLst>
              <a:ext uri="{FF2B5EF4-FFF2-40B4-BE49-F238E27FC236}">
                <a16:creationId xmlns:a16="http://schemas.microsoft.com/office/drawing/2014/main" id="{2F6848FB-FA3F-0FA5-D2A2-4D087991FF05}"/>
              </a:ext>
            </a:extLst>
          </p:cNvPr>
          <p:cNvSpPr>
            <a:spLocks noGrp="1" noChangeArrowheads="1"/>
          </p:cNvSpPr>
          <p:nvPr>
            <p:ph type="body" idx="1"/>
          </p:nvPr>
        </p:nvSpPr>
        <p:spPr>
          <a:xfrm>
            <a:off x="498475" y="1066800"/>
            <a:ext cx="7556500" cy="5059363"/>
          </a:xfrm>
        </p:spPr>
        <p:txBody>
          <a:bodyPr/>
          <a:lstStyle/>
          <a:p>
            <a:r>
              <a:rPr lang="en-US" altLang="en-US" dirty="0"/>
              <a:t> An FD is a property of the attributes in the schema R </a:t>
            </a:r>
          </a:p>
          <a:p>
            <a:r>
              <a:rPr lang="en-US" altLang="en-US" dirty="0"/>
              <a:t> The constraint must hold on </a:t>
            </a:r>
            <a:r>
              <a:rPr lang="en-US" altLang="en-US" i="1" dirty="0"/>
              <a:t>every relation instance</a:t>
            </a:r>
            <a:r>
              <a:rPr lang="en-US" altLang="en-US" dirty="0"/>
              <a:t>  r(R)</a:t>
            </a:r>
          </a:p>
          <a:p>
            <a:r>
              <a:rPr lang="en-US" altLang="en-US" dirty="0"/>
              <a:t> If K is a key of R, then K functionally determines all attributes in R (since we never have two distinct tuples with t1[K]=t2[K])</a:t>
            </a:r>
          </a:p>
          <a:p>
            <a:endParaRPr lang="en-US" altLang="en-US" dirty="0"/>
          </a:p>
        </p:txBody>
      </p:sp>
      <p:sp>
        <p:nvSpPr>
          <p:cNvPr id="2" name="Slide Number Placeholder 1">
            <a:extLst>
              <a:ext uri="{FF2B5EF4-FFF2-40B4-BE49-F238E27FC236}">
                <a16:creationId xmlns:a16="http://schemas.microsoft.com/office/drawing/2014/main" id="{76C38DB5-434D-DAC7-354C-5959ABCF711B}"/>
              </a:ext>
            </a:extLst>
          </p:cNvPr>
          <p:cNvSpPr>
            <a:spLocks noGrp="1"/>
          </p:cNvSpPr>
          <p:nvPr>
            <p:ph type="sldNum" sz="quarter" idx="10"/>
          </p:nvPr>
        </p:nvSpPr>
        <p:spPr/>
        <p:txBody>
          <a:bodyPr/>
          <a:lstStyle/>
          <a:p>
            <a:fld id="{B5482F84-AE51-6742-A134-E737E6F95EC4}"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5EDD5D22-8B18-E171-F0D9-5B1DC951DF56}"/>
              </a:ext>
            </a:extLst>
          </p:cNvPr>
          <p:cNvSpPr>
            <a:spLocks noGrp="1" noChangeArrowheads="1"/>
          </p:cNvSpPr>
          <p:nvPr>
            <p:ph type="title"/>
          </p:nvPr>
        </p:nvSpPr>
        <p:spPr>
          <a:xfrm>
            <a:off x="457200" y="76201"/>
            <a:ext cx="7480300" cy="762000"/>
          </a:xfrm>
        </p:spPr>
        <p:txBody>
          <a:bodyPr/>
          <a:lstStyle/>
          <a:p>
            <a:r>
              <a:rPr lang="en-US" altLang="en-US" b="1" dirty="0"/>
              <a:t>Inference Rules for FDs</a:t>
            </a:r>
            <a:r>
              <a:rPr lang="en-US" altLang="en-US" dirty="0"/>
              <a:t> </a:t>
            </a:r>
          </a:p>
        </p:txBody>
      </p:sp>
      <p:sp>
        <p:nvSpPr>
          <p:cNvPr id="17410" name="Rectangle 3">
            <a:extLst>
              <a:ext uri="{FF2B5EF4-FFF2-40B4-BE49-F238E27FC236}">
                <a16:creationId xmlns:a16="http://schemas.microsoft.com/office/drawing/2014/main" id="{C4CEE440-B8AD-59D7-48F2-C9597FDC5359}"/>
              </a:ext>
            </a:extLst>
          </p:cNvPr>
          <p:cNvSpPr>
            <a:spLocks noGrp="1" noChangeArrowheads="1"/>
          </p:cNvSpPr>
          <p:nvPr>
            <p:ph type="body" idx="1"/>
          </p:nvPr>
        </p:nvSpPr>
        <p:spPr>
          <a:xfrm>
            <a:off x="498475" y="838202"/>
            <a:ext cx="7556500" cy="5287962"/>
          </a:xfrm>
        </p:spPr>
        <p:txBody>
          <a:bodyPr/>
          <a:lstStyle/>
          <a:p>
            <a:pPr>
              <a:lnSpc>
                <a:spcPct val="90000"/>
              </a:lnSpc>
            </a:pPr>
            <a:r>
              <a:rPr lang="en-US" altLang="en-US" sz="2800" dirty="0"/>
              <a:t>Given a set of FDs F, we can </a:t>
            </a:r>
            <a:r>
              <a:rPr lang="en-US" altLang="en-US" sz="2800" i="1" dirty="0"/>
              <a:t>infer</a:t>
            </a:r>
            <a:r>
              <a:rPr lang="en-US" altLang="en-US" sz="2800" dirty="0"/>
              <a:t> additional FDs that hold whenever the FDs in F hold</a:t>
            </a:r>
          </a:p>
          <a:p>
            <a:pPr>
              <a:lnSpc>
                <a:spcPct val="90000"/>
              </a:lnSpc>
            </a:pPr>
            <a:r>
              <a:rPr lang="en-US" altLang="en-US" sz="2800" dirty="0"/>
              <a:t> </a:t>
            </a:r>
            <a:r>
              <a:rPr lang="en-US" altLang="en-US" sz="2800" dirty="0">
                <a:highlight>
                  <a:srgbClr val="FFFF00"/>
                </a:highlight>
              </a:rPr>
              <a:t>Armstrong's inference rules</a:t>
            </a:r>
          </a:p>
          <a:p>
            <a:pPr lvl="1">
              <a:lnSpc>
                <a:spcPct val="90000"/>
              </a:lnSpc>
              <a:buFont typeface="Wingdings" pitchFamily="2" charset="2"/>
              <a:buNone/>
            </a:pPr>
            <a:r>
              <a:rPr lang="en-US" altLang="en-US" sz="2400" dirty="0"/>
              <a:t>A1. (</a:t>
            </a:r>
            <a:r>
              <a:rPr lang="en-US" altLang="en-US" sz="2400" dirty="0">
                <a:highlight>
                  <a:srgbClr val="00FF00"/>
                </a:highlight>
              </a:rPr>
              <a:t>Reflexive</a:t>
            </a:r>
            <a:r>
              <a:rPr lang="en-US" altLang="en-US" sz="2400" dirty="0"/>
              <a:t>) If Y </a:t>
            </a:r>
            <a:r>
              <a:rPr lang="en-US" altLang="en-US" sz="2400" u="sng" dirty="0">
                <a:latin typeface="BostonII" charset="0"/>
              </a:rPr>
              <a:t>subset-of</a:t>
            </a:r>
            <a:r>
              <a:rPr lang="en-US" altLang="en-US" sz="2400" dirty="0"/>
              <a:t> X, then X </a:t>
            </a:r>
            <a:r>
              <a:rPr lang="en-US" altLang="en-US" sz="2400" dirty="0">
                <a:sym typeface="Wingdings" pitchFamily="2" charset="2"/>
              </a:rPr>
              <a:t></a:t>
            </a:r>
            <a:r>
              <a:rPr lang="en-US" altLang="en-US" sz="2400" dirty="0">
                <a:latin typeface="BostonII" charset="0"/>
              </a:rPr>
              <a:t> </a:t>
            </a:r>
            <a:r>
              <a:rPr lang="en-US" altLang="en-US" sz="2400" dirty="0"/>
              <a:t>Y</a:t>
            </a:r>
          </a:p>
          <a:p>
            <a:pPr lvl="1">
              <a:lnSpc>
                <a:spcPct val="90000"/>
              </a:lnSpc>
              <a:buFont typeface="Wingdings" pitchFamily="2" charset="2"/>
              <a:buNone/>
            </a:pPr>
            <a:endParaRPr lang="en-US" altLang="en-US" sz="2400" dirty="0"/>
          </a:p>
          <a:p>
            <a:pPr lvl="1">
              <a:lnSpc>
                <a:spcPct val="90000"/>
              </a:lnSpc>
              <a:buFont typeface="Wingdings" pitchFamily="2" charset="2"/>
              <a:buNone/>
            </a:pPr>
            <a:r>
              <a:rPr lang="en-US" altLang="en-US" sz="2400" dirty="0"/>
              <a:t>A2. (</a:t>
            </a:r>
            <a:r>
              <a:rPr lang="en-US" altLang="en-US" sz="2400" dirty="0">
                <a:highlight>
                  <a:srgbClr val="00FF00"/>
                </a:highlight>
              </a:rPr>
              <a:t>Augmentation</a:t>
            </a:r>
            <a:r>
              <a:rPr lang="en-US" altLang="en-US" sz="2400" dirty="0"/>
              <a:t>) If X </a:t>
            </a:r>
            <a:r>
              <a:rPr lang="en-US" altLang="en-US" sz="2400" dirty="0">
                <a:sym typeface="Wingdings" pitchFamily="2" charset="2"/>
              </a:rPr>
              <a:t></a:t>
            </a:r>
            <a:r>
              <a:rPr lang="en-US" altLang="en-US" sz="2400" dirty="0">
                <a:latin typeface="BostonII" charset="0"/>
              </a:rPr>
              <a:t> </a:t>
            </a:r>
            <a:r>
              <a:rPr lang="en-US" altLang="en-US" sz="2400" dirty="0"/>
              <a:t>Y, then XZ </a:t>
            </a:r>
            <a:r>
              <a:rPr lang="en-US" altLang="en-US" sz="2400" dirty="0">
                <a:sym typeface="Wingdings" pitchFamily="2" charset="2"/>
              </a:rPr>
              <a:t></a:t>
            </a:r>
            <a:r>
              <a:rPr lang="en-US" altLang="en-US" sz="2400" dirty="0">
                <a:latin typeface="BostonII" charset="0"/>
              </a:rPr>
              <a:t> </a:t>
            </a:r>
            <a:r>
              <a:rPr lang="en-US" altLang="en-US" sz="2400" dirty="0"/>
              <a:t>YZ</a:t>
            </a:r>
          </a:p>
          <a:p>
            <a:pPr lvl="1">
              <a:lnSpc>
                <a:spcPct val="90000"/>
              </a:lnSpc>
              <a:buFont typeface="Wingdings" pitchFamily="2" charset="2"/>
              <a:buNone/>
            </a:pPr>
            <a:r>
              <a:rPr lang="en-US" altLang="en-US" sz="2400" dirty="0"/>
              <a:t>		 (Notation: XZ stands for X </a:t>
            </a:r>
            <a:r>
              <a:rPr lang="en-US" altLang="en-US" sz="2400" dirty="0">
                <a:latin typeface="BostonII" charset="0"/>
              </a:rPr>
              <a:t>U</a:t>
            </a:r>
            <a:r>
              <a:rPr lang="en-US" altLang="en-US" sz="2400" dirty="0"/>
              <a:t> Z)</a:t>
            </a:r>
          </a:p>
          <a:p>
            <a:pPr lvl="1">
              <a:lnSpc>
                <a:spcPct val="90000"/>
              </a:lnSpc>
              <a:buFont typeface="Wingdings" pitchFamily="2" charset="2"/>
              <a:buNone/>
            </a:pPr>
            <a:endParaRPr lang="en-US" altLang="en-US" sz="2400" dirty="0"/>
          </a:p>
          <a:p>
            <a:pPr lvl="1">
              <a:lnSpc>
                <a:spcPct val="90000"/>
              </a:lnSpc>
              <a:buFont typeface="Wingdings" pitchFamily="2" charset="2"/>
              <a:buNone/>
            </a:pPr>
            <a:r>
              <a:rPr lang="en-US" altLang="en-US" sz="2400" dirty="0"/>
              <a:t>A3. (</a:t>
            </a:r>
            <a:r>
              <a:rPr lang="en-US" altLang="en-US" sz="2400" dirty="0">
                <a:highlight>
                  <a:srgbClr val="00FF00"/>
                </a:highlight>
              </a:rPr>
              <a:t>Transitive</a:t>
            </a:r>
            <a:r>
              <a:rPr lang="en-US" altLang="en-US" sz="2400" dirty="0"/>
              <a:t>) If X </a:t>
            </a:r>
            <a:r>
              <a:rPr lang="en-US" altLang="en-US" sz="2400" dirty="0">
                <a:sym typeface="Wingdings" pitchFamily="2" charset="2"/>
              </a:rPr>
              <a:t></a:t>
            </a:r>
            <a:r>
              <a:rPr lang="en-US" altLang="en-US" sz="2400" dirty="0">
                <a:latin typeface="BostonII" charset="0"/>
              </a:rPr>
              <a:t> </a:t>
            </a:r>
            <a:r>
              <a:rPr lang="en-US" altLang="en-US" sz="2400" dirty="0"/>
              <a:t>Y and Y </a:t>
            </a:r>
            <a:r>
              <a:rPr lang="en-US" altLang="en-US" sz="2400" dirty="0">
                <a:sym typeface="Wingdings" pitchFamily="2" charset="2"/>
              </a:rPr>
              <a:t></a:t>
            </a:r>
            <a:r>
              <a:rPr lang="en-US" altLang="en-US" sz="2400" dirty="0">
                <a:latin typeface="BostonII" charset="0"/>
              </a:rPr>
              <a:t> </a:t>
            </a:r>
            <a:r>
              <a:rPr lang="en-US" altLang="en-US" sz="2400" dirty="0"/>
              <a:t>Z, then X </a:t>
            </a:r>
            <a:r>
              <a:rPr lang="en-US" altLang="en-US" sz="2400" dirty="0">
                <a:sym typeface="Wingdings" pitchFamily="2" charset="2"/>
              </a:rPr>
              <a:t></a:t>
            </a:r>
            <a:r>
              <a:rPr lang="en-US" altLang="en-US" sz="2400" dirty="0">
                <a:latin typeface="BostonII" charset="0"/>
              </a:rPr>
              <a:t> </a:t>
            </a:r>
            <a:r>
              <a:rPr lang="en-US" altLang="en-US" sz="2400" dirty="0"/>
              <a:t>Z</a:t>
            </a:r>
          </a:p>
          <a:p>
            <a:pPr>
              <a:lnSpc>
                <a:spcPct val="90000"/>
              </a:lnSpc>
            </a:pPr>
            <a:r>
              <a:rPr lang="en-US" altLang="en-US" sz="2800" dirty="0"/>
              <a:t>A1, A2, A3 form a </a:t>
            </a:r>
            <a:r>
              <a:rPr lang="en-US" altLang="en-US" sz="2800" i="1" dirty="0"/>
              <a:t>sound</a:t>
            </a:r>
            <a:r>
              <a:rPr lang="en-US" altLang="en-US" sz="2800" dirty="0"/>
              <a:t>  and</a:t>
            </a:r>
            <a:r>
              <a:rPr lang="en-US" altLang="en-US" sz="2800" i="1" dirty="0"/>
              <a:t> complete</a:t>
            </a:r>
            <a:r>
              <a:rPr lang="en-US" altLang="en-US" sz="2800" dirty="0"/>
              <a:t>  set of inference rules </a:t>
            </a:r>
          </a:p>
        </p:txBody>
      </p:sp>
      <p:sp>
        <p:nvSpPr>
          <p:cNvPr id="2" name="Slide Number Placeholder 1">
            <a:extLst>
              <a:ext uri="{FF2B5EF4-FFF2-40B4-BE49-F238E27FC236}">
                <a16:creationId xmlns:a16="http://schemas.microsoft.com/office/drawing/2014/main" id="{B196B59A-C360-DF79-8472-6CAE57C399F0}"/>
              </a:ext>
            </a:extLst>
          </p:cNvPr>
          <p:cNvSpPr>
            <a:spLocks noGrp="1"/>
          </p:cNvSpPr>
          <p:nvPr>
            <p:ph type="sldNum" sz="quarter" idx="10"/>
          </p:nvPr>
        </p:nvSpPr>
        <p:spPr/>
        <p:txBody>
          <a:bodyPr/>
          <a:lstStyle/>
          <a:p>
            <a:fld id="{B5482F84-AE51-6742-A134-E737E6F95EC4}"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685FDCB5-AEB9-48FE-9F5A-87C4B5C4F9EC}"/>
              </a:ext>
            </a:extLst>
          </p:cNvPr>
          <p:cNvSpPr>
            <a:spLocks noGrp="1" noChangeArrowheads="1"/>
          </p:cNvSpPr>
          <p:nvPr>
            <p:ph type="title"/>
          </p:nvPr>
        </p:nvSpPr>
        <p:spPr>
          <a:xfrm>
            <a:off x="457200" y="76201"/>
            <a:ext cx="8001000" cy="838200"/>
          </a:xfrm>
        </p:spPr>
        <p:txBody>
          <a:bodyPr/>
          <a:lstStyle/>
          <a:p>
            <a:r>
              <a:rPr lang="en-US" altLang="en-US" sz="4000" dirty="0"/>
              <a:t>Additional Useful Inference Rules</a:t>
            </a:r>
            <a:r>
              <a:rPr lang="en-US" altLang="en-US" sz="4000" u="sng" dirty="0"/>
              <a:t> </a:t>
            </a:r>
          </a:p>
        </p:txBody>
      </p:sp>
      <p:sp>
        <p:nvSpPr>
          <p:cNvPr id="18434" name="Rectangle 3">
            <a:extLst>
              <a:ext uri="{FF2B5EF4-FFF2-40B4-BE49-F238E27FC236}">
                <a16:creationId xmlns:a16="http://schemas.microsoft.com/office/drawing/2014/main" id="{7072C745-4D74-D690-6CFE-B541058440CC}"/>
              </a:ext>
            </a:extLst>
          </p:cNvPr>
          <p:cNvSpPr>
            <a:spLocks noGrp="1" noChangeArrowheads="1"/>
          </p:cNvSpPr>
          <p:nvPr>
            <p:ph type="body" idx="1"/>
          </p:nvPr>
        </p:nvSpPr>
        <p:spPr>
          <a:xfrm>
            <a:off x="498475" y="914402"/>
            <a:ext cx="7556500" cy="5211762"/>
          </a:xfrm>
        </p:spPr>
        <p:txBody>
          <a:bodyPr/>
          <a:lstStyle/>
          <a:p>
            <a:r>
              <a:rPr lang="en-US" altLang="en-US" sz="2800" dirty="0">
                <a:highlight>
                  <a:srgbClr val="00FF00"/>
                </a:highlight>
              </a:rPr>
              <a:t>Decomposition</a:t>
            </a:r>
          </a:p>
          <a:p>
            <a:pPr lvl="1"/>
            <a:r>
              <a:rPr lang="en-US" altLang="en-US" sz="2400" dirty="0"/>
              <a:t> </a:t>
            </a:r>
            <a:r>
              <a:rPr lang="en-US" altLang="en-US" sz="2400" dirty="0">
                <a:latin typeface="Courier New" panose="02070309020205020404" pitchFamily="49" charset="0"/>
                <a:cs typeface="Courier New" panose="02070309020205020404" pitchFamily="49" charset="0"/>
              </a:rPr>
              <a:t>If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YZ, then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 and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Z</a:t>
            </a:r>
          </a:p>
          <a:p>
            <a:r>
              <a:rPr lang="en-US" altLang="en-US" sz="2800" dirty="0">
                <a:highlight>
                  <a:srgbClr val="00FF00"/>
                </a:highlight>
              </a:rPr>
              <a:t>Union</a:t>
            </a:r>
          </a:p>
          <a:p>
            <a:pPr lvl="1"/>
            <a:r>
              <a:rPr lang="en-US" altLang="en-US" sz="2400" dirty="0"/>
              <a:t> </a:t>
            </a:r>
            <a:r>
              <a:rPr lang="en-US" altLang="en-US" sz="2400" dirty="0">
                <a:latin typeface="Courier New" panose="02070309020205020404" pitchFamily="49" charset="0"/>
                <a:cs typeface="Courier New" panose="02070309020205020404" pitchFamily="49" charset="0"/>
              </a:rPr>
              <a:t>If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 and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Z, then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YZ</a:t>
            </a:r>
          </a:p>
          <a:p>
            <a:r>
              <a:rPr lang="en-US" altLang="en-US" sz="2800" dirty="0" err="1">
                <a:highlight>
                  <a:srgbClr val="00FF00"/>
                </a:highlight>
              </a:rPr>
              <a:t>Psuedo</a:t>
            </a:r>
            <a:r>
              <a:rPr lang="en-US" altLang="en-US" sz="2800" dirty="0">
                <a:highlight>
                  <a:srgbClr val="00FF00"/>
                </a:highlight>
              </a:rPr>
              <a:t>-transitivity</a:t>
            </a:r>
          </a:p>
          <a:p>
            <a:pPr lvl="1"/>
            <a:r>
              <a:rPr lang="en-US" altLang="en-US" sz="2400" dirty="0">
                <a:latin typeface="Courier New" panose="02070309020205020404" pitchFamily="49" charset="0"/>
                <a:cs typeface="Courier New" panose="02070309020205020404" pitchFamily="49" charset="0"/>
              </a:rPr>
              <a:t>If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 and WY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Z, then WX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Z </a:t>
            </a:r>
          </a:p>
          <a:p>
            <a:r>
              <a:rPr lang="en-US" altLang="en-US" sz="2800" b="1" dirty="0">
                <a:highlight>
                  <a:srgbClr val="00FF00"/>
                </a:highlight>
              </a:rPr>
              <a:t>Closure</a:t>
            </a:r>
            <a:r>
              <a:rPr lang="en-US" altLang="en-US" sz="2800" dirty="0"/>
              <a:t> of a set F of FDs is the set F+ of all FDs that can be inferred from F </a:t>
            </a:r>
          </a:p>
        </p:txBody>
      </p:sp>
      <p:sp>
        <p:nvSpPr>
          <p:cNvPr id="2" name="Slide Number Placeholder 1">
            <a:extLst>
              <a:ext uri="{FF2B5EF4-FFF2-40B4-BE49-F238E27FC236}">
                <a16:creationId xmlns:a16="http://schemas.microsoft.com/office/drawing/2014/main" id="{7020ACF7-5E22-9CA8-0017-D8DF2E4429C7}"/>
              </a:ext>
            </a:extLst>
          </p:cNvPr>
          <p:cNvSpPr>
            <a:spLocks noGrp="1"/>
          </p:cNvSpPr>
          <p:nvPr>
            <p:ph type="sldNum" sz="quarter" idx="10"/>
          </p:nvPr>
        </p:nvSpPr>
        <p:spPr/>
        <p:txBody>
          <a:bodyPr/>
          <a:lstStyle/>
          <a:p>
            <a:fld id="{B5482F84-AE51-6742-A134-E737E6F95EC4}"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377553AC-2DC9-BB81-0CA3-C6498F8383E4}"/>
              </a:ext>
            </a:extLst>
          </p:cNvPr>
          <p:cNvSpPr>
            <a:spLocks noGrp="1" noChangeArrowheads="1"/>
          </p:cNvSpPr>
          <p:nvPr>
            <p:ph type="title"/>
          </p:nvPr>
        </p:nvSpPr>
        <p:spPr>
          <a:xfrm>
            <a:off x="457200" y="76200"/>
            <a:ext cx="7480300" cy="1116013"/>
          </a:xfrm>
        </p:spPr>
        <p:txBody>
          <a:bodyPr/>
          <a:lstStyle/>
          <a:p>
            <a:r>
              <a:rPr lang="en-US" altLang="en-US" dirty="0"/>
              <a:t>What is a Primary Key (PK)</a:t>
            </a:r>
          </a:p>
        </p:txBody>
      </p:sp>
      <p:sp>
        <p:nvSpPr>
          <p:cNvPr id="20482" name="Rectangle 3">
            <a:extLst>
              <a:ext uri="{FF2B5EF4-FFF2-40B4-BE49-F238E27FC236}">
                <a16:creationId xmlns:a16="http://schemas.microsoft.com/office/drawing/2014/main" id="{8F0C71A6-D7A6-41D6-B286-CEE58BE8C278}"/>
              </a:ext>
            </a:extLst>
          </p:cNvPr>
          <p:cNvSpPr>
            <a:spLocks noGrp="1" noChangeArrowheads="1"/>
          </p:cNvSpPr>
          <p:nvPr>
            <p:ph idx="1"/>
          </p:nvPr>
        </p:nvSpPr>
        <p:spPr>
          <a:xfrm>
            <a:off x="498475" y="914400"/>
            <a:ext cx="7556500" cy="5410200"/>
          </a:xfrm>
        </p:spPr>
        <p:txBody>
          <a:bodyPr/>
          <a:lstStyle/>
          <a:p>
            <a:r>
              <a:rPr lang="en-US" b="0" i="0" dirty="0">
                <a:solidFill>
                  <a:srgbClr val="161616"/>
                </a:solidFill>
                <a:effectLst/>
                <a:latin typeface="IBM Plex Sans" panose="020B0503050203000203" pitchFamily="34" charset="0"/>
              </a:rPr>
              <a:t> A primary key (PK) is the column or columns that contain values that </a:t>
            </a:r>
            <a:r>
              <a:rPr lang="en-US" b="0" i="0" dirty="0">
                <a:solidFill>
                  <a:srgbClr val="161616"/>
                </a:solidFill>
                <a:effectLst/>
                <a:highlight>
                  <a:srgbClr val="00FF00"/>
                </a:highlight>
                <a:latin typeface="IBM Plex Sans" panose="020B0503050203000203" pitchFamily="34" charset="0"/>
              </a:rPr>
              <a:t>uniquely identify each row in a table</a:t>
            </a:r>
            <a:r>
              <a:rPr lang="en-US" b="0" i="0" dirty="0">
                <a:solidFill>
                  <a:srgbClr val="161616"/>
                </a:solidFill>
                <a:effectLst/>
                <a:latin typeface="IBM Plex Sans" panose="020B0503050203000203" pitchFamily="34" charset="0"/>
              </a:rPr>
              <a:t>. </a:t>
            </a:r>
          </a:p>
          <a:p>
            <a:r>
              <a:rPr lang="en-US" dirty="0">
                <a:solidFill>
                  <a:srgbClr val="161616"/>
                </a:solidFill>
                <a:latin typeface="IBM Plex Sans" panose="020B0503050203000203" pitchFamily="34" charset="0"/>
              </a:rPr>
              <a:t> </a:t>
            </a:r>
            <a:r>
              <a:rPr lang="en-US" b="0" i="0" dirty="0">
                <a:solidFill>
                  <a:srgbClr val="161616"/>
                </a:solidFill>
                <a:effectLst/>
                <a:latin typeface="IBM Plex Sans" panose="020B0503050203000203" pitchFamily="34" charset="0"/>
              </a:rPr>
              <a:t>A database table must have a primary key for insert, update, restore, or delete data from a database table</a:t>
            </a:r>
          </a:p>
          <a:p>
            <a:pPr marL="0" indent="0">
              <a:buNone/>
            </a:pPr>
            <a:r>
              <a:rPr lang="en-US" sz="2000" b="1" dirty="0">
                <a:solidFill>
                  <a:srgbClr val="008000"/>
                </a:solidFill>
                <a:effectLst/>
                <a:latin typeface="Courier New" panose="02070309020205020404" pitchFamily="49" charset="0"/>
                <a:cs typeface="Courier New" panose="02070309020205020404" pitchFamily="49" charset="0"/>
              </a:rPr>
              <a:t>CREATE</a:t>
            </a:r>
            <a:r>
              <a:rPr lang="en-US" sz="2000" dirty="0">
                <a:solidFill>
                  <a:srgbClr val="BBBBBB"/>
                </a:solidFill>
                <a:effectLst/>
                <a:latin typeface="Courier New" panose="02070309020205020404" pitchFamily="49" charset="0"/>
                <a:cs typeface="Courier New" panose="02070309020205020404" pitchFamily="49" charset="0"/>
              </a:rPr>
              <a:t> </a:t>
            </a:r>
            <a:r>
              <a:rPr lang="en-US" sz="2000" b="1" dirty="0">
                <a:solidFill>
                  <a:srgbClr val="008000"/>
                </a:solidFill>
                <a:effectLst/>
                <a:latin typeface="Courier New" panose="02070309020205020404" pitchFamily="49" charset="0"/>
                <a:cs typeface="Courier New" panose="02070309020205020404" pitchFamily="49" charset="0"/>
              </a:rPr>
              <a:t>TABLE</a:t>
            </a:r>
            <a:r>
              <a:rPr lang="en-US" sz="2000" dirty="0">
                <a:solidFill>
                  <a:srgbClr val="BBBBBB"/>
                </a:solidFill>
                <a:effectLst/>
                <a:latin typeface="Courier New" panose="02070309020205020404" pitchFamily="49" charset="0"/>
                <a:cs typeface="Courier New" panose="02070309020205020404" pitchFamily="49" charset="0"/>
              </a:rPr>
              <a:t> </a:t>
            </a:r>
            <a:r>
              <a:rPr lang="en-US" sz="2000" b="1" dirty="0" err="1">
                <a:solidFill>
                  <a:srgbClr val="008000"/>
                </a:solidFill>
                <a:effectLst/>
                <a:latin typeface="Courier New" panose="02070309020205020404" pitchFamily="49" charset="0"/>
                <a:cs typeface="Courier New" panose="02070309020205020404" pitchFamily="49" charset="0"/>
              </a:rPr>
              <a:t>table_name</a:t>
            </a:r>
            <a:r>
              <a:rPr lang="en-US" sz="2000" dirty="0">
                <a:solidFill>
                  <a:srgbClr val="BBBBBB"/>
                </a:solidFill>
                <a:effectLst/>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id </a:t>
            </a:r>
            <a:r>
              <a:rPr lang="en-US" sz="2000" dirty="0">
                <a:solidFill>
                  <a:srgbClr val="BBBBBB"/>
                </a:solidFill>
                <a:effectLst/>
                <a:latin typeface="Courier New" panose="02070309020205020404" pitchFamily="49" charset="0"/>
                <a:cs typeface="Courier New" panose="02070309020205020404" pitchFamily="49" charset="0"/>
              </a:rPr>
              <a:t> </a:t>
            </a:r>
            <a:r>
              <a:rPr lang="en-US" sz="2000" dirty="0">
                <a:solidFill>
                  <a:srgbClr val="008000"/>
                </a:solidFill>
                <a:effectLst/>
                <a:latin typeface="Courier New" panose="02070309020205020404" pitchFamily="49" charset="0"/>
                <a:cs typeface="Courier New" panose="02070309020205020404" pitchFamily="49" charset="0"/>
              </a:rPr>
              <a:t>INT</a:t>
            </a:r>
            <a:r>
              <a:rPr lang="en-US" sz="2000" dirty="0">
                <a:solidFill>
                  <a:srgbClr val="BBBBBB"/>
                </a:solidFill>
                <a:effectLst/>
                <a:latin typeface="Courier New" panose="02070309020205020404" pitchFamily="49" charset="0"/>
                <a:cs typeface="Courier New" panose="02070309020205020404" pitchFamily="49" charset="0"/>
              </a:rPr>
              <a:t> </a:t>
            </a:r>
            <a:r>
              <a:rPr lang="en-US" sz="2000" b="1" dirty="0">
                <a:solidFill>
                  <a:srgbClr val="008000"/>
                </a:solidFill>
                <a:effectLst/>
                <a:latin typeface="Courier New" panose="02070309020205020404" pitchFamily="49" charset="0"/>
                <a:cs typeface="Courier New" panose="02070309020205020404" pitchFamily="49" charset="0"/>
              </a:rPr>
              <a:t>PRIMARY</a:t>
            </a:r>
            <a:r>
              <a:rPr lang="en-US" sz="2000" dirty="0">
                <a:solidFill>
                  <a:srgbClr val="BBBBBB"/>
                </a:solidFill>
                <a:effectLst/>
                <a:latin typeface="Courier New" panose="02070309020205020404" pitchFamily="49" charset="0"/>
                <a:cs typeface="Courier New" panose="02070309020205020404" pitchFamily="49" charset="0"/>
              </a:rPr>
              <a:t> </a:t>
            </a:r>
            <a:r>
              <a:rPr lang="en-US" sz="2000" b="1" dirty="0">
                <a:solidFill>
                  <a:srgbClr val="008000"/>
                </a:solidFill>
                <a:effectLst/>
                <a:latin typeface="Courier New" panose="02070309020205020404" pitchFamily="49" charset="0"/>
                <a:cs typeface="Courier New" panose="02070309020205020404" pitchFamily="49" charset="0"/>
              </a:rPr>
              <a:t>KEY</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name</a:t>
            </a:r>
            <a:r>
              <a:rPr lang="en-US" sz="2000" dirty="0">
                <a:solidFill>
                  <a:srgbClr val="BBBBBB"/>
                </a:solidFill>
                <a:effectLst/>
                <a:latin typeface="Courier New" panose="02070309020205020404" pitchFamily="49" charset="0"/>
                <a:cs typeface="Courier New" panose="02070309020205020404" pitchFamily="49" charset="0"/>
              </a:rPr>
              <a:t> </a:t>
            </a:r>
            <a:r>
              <a:rPr lang="en-US" sz="2000" dirty="0">
                <a:solidFill>
                  <a:srgbClr val="008000"/>
                </a:solidFill>
                <a:effectLst/>
                <a:latin typeface="Courier New" panose="02070309020205020404" pitchFamily="49" charset="0"/>
                <a:cs typeface="Courier New" panose="02070309020205020404" pitchFamily="49" charset="0"/>
              </a:rPr>
              <a:t>CHARACTER</a:t>
            </a:r>
            <a:r>
              <a:rPr lang="en-US" sz="2000" dirty="0">
                <a:solidFill>
                  <a:srgbClr val="BBBBBB"/>
                </a:solidFill>
                <a:effectLst/>
                <a:latin typeface="Courier New" panose="02070309020205020404" pitchFamily="49" charset="0"/>
                <a:cs typeface="Courier New" panose="02070309020205020404" pitchFamily="49" charset="0"/>
              </a:rPr>
              <a:t> </a:t>
            </a:r>
            <a:r>
              <a:rPr lang="en-US" sz="2000" dirty="0">
                <a:solidFill>
                  <a:srgbClr val="008000"/>
                </a:solidFill>
                <a:effectLst/>
                <a:latin typeface="Courier New" panose="02070309020205020404" pitchFamily="49" charset="0"/>
                <a:cs typeface="Courier New" panose="02070309020205020404" pitchFamily="49" charset="0"/>
              </a:rPr>
              <a:t>VARYING</a:t>
            </a:r>
            <a:r>
              <a:rPr lang="en-US" sz="2000" dirty="0">
                <a:latin typeface="Courier New" panose="02070309020205020404" pitchFamily="49" charset="0"/>
                <a:cs typeface="Courier New" panose="02070309020205020404" pitchFamily="49" charset="0"/>
              </a:rPr>
              <a:t>(</a:t>
            </a:r>
            <a:r>
              <a:rPr lang="en-US" sz="2000" dirty="0">
                <a:solidFill>
                  <a:srgbClr val="666666"/>
                </a:solidFill>
                <a:effectLst/>
                <a:latin typeface="Courier New" panose="02070309020205020404" pitchFamily="49" charset="0"/>
                <a:cs typeface="Courier New" panose="02070309020205020404" pitchFamily="49" charset="0"/>
              </a:rPr>
              <a:t>20</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D59510BF-AF9C-66E5-BDD5-8ECB992D2076}"/>
              </a:ext>
            </a:extLst>
          </p:cNvPr>
          <p:cNvSpPr>
            <a:spLocks noGrp="1"/>
          </p:cNvSpPr>
          <p:nvPr>
            <p:ph type="sldNum" sz="quarter" idx="10"/>
          </p:nvPr>
        </p:nvSpPr>
        <p:spPr/>
        <p:txBody>
          <a:bodyPr/>
          <a:lstStyle/>
          <a:p>
            <a:fld id="{B5482F84-AE51-6742-A134-E737E6F95EC4}"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E1F8D-4B6B-D9EA-A9B3-426CE801DC64}"/>
            </a:ext>
          </a:extLst>
        </p:cNvPr>
        <p:cNvGrpSpPr/>
        <p:nvPr/>
      </p:nvGrpSpPr>
      <p:grpSpPr>
        <a:xfrm>
          <a:off x="0" y="0"/>
          <a:ext cx="0" cy="0"/>
          <a:chOff x="0" y="0"/>
          <a:chExt cx="0" cy="0"/>
        </a:xfrm>
      </p:grpSpPr>
      <p:sp>
        <p:nvSpPr>
          <p:cNvPr id="20481" name="Rectangle 2">
            <a:extLst>
              <a:ext uri="{FF2B5EF4-FFF2-40B4-BE49-F238E27FC236}">
                <a16:creationId xmlns:a16="http://schemas.microsoft.com/office/drawing/2014/main" id="{DFCF19AB-FCB0-B256-8563-9354719F71E7}"/>
              </a:ext>
            </a:extLst>
          </p:cNvPr>
          <p:cNvSpPr>
            <a:spLocks noGrp="1" noChangeArrowheads="1"/>
          </p:cNvSpPr>
          <p:nvPr>
            <p:ph type="title"/>
          </p:nvPr>
        </p:nvSpPr>
        <p:spPr>
          <a:xfrm>
            <a:off x="457200" y="76200"/>
            <a:ext cx="7480300" cy="1116013"/>
          </a:xfrm>
        </p:spPr>
        <p:txBody>
          <a:bodyPr/>
          <a:lstStyle/>
          <a:p>
            <a:r>
              <a:rPr lang="en-US" altLang="en-US" dirty="0"/>
              <a:t>What is a Primary Key (PK)</a:t>
            </a:r>
          </a:p>
        </p:txBody>
      </p:sp>
      <p:sp>
        <p:nvSpPr>
          <p:cNvPr id="20482" name="Rectangle 3">
            <a:extLst>
              <a:ext uri="{FF2B5EF4-FFF2-40B4-BE49-F238E27FC236}">
                <a16:creationId xmlns:a16="http://schemas.microsoft.com/office/drawing/2014/main" id="{D3FBCC35-3F03-C110-657D-82BC1A08D8EE}"/>
              </a:ext>
            </a:extLst>
          </p:cNvPr>
          <p:cNvSpPr>
            <a:spLocks noGrp="1" noChangeArrowheads="1"/>
          </p:cNvSpPr>
          <p:nvPr>
            <p:ph idx="1"/>
          </p:nvPr>
        </p:nvSpPr>
        <p:spPr/>
        <p:txBody>
          <a:bodyPr/>
          <a:lstStyle/>
          <a:p>
            <a:r>
              <a:rPr lang="en-US" b="0" i="0" dirty="0">
                <a:solidFill>
                  <a:srgbClr val="161616"/>
                </a:solidFill>
                <a:effectLst/>
                <a:latin typeface="IBM Plex Sans" panose="020B0503050203000203" pitchFamily="34" charset="0"/>
              </a:rPr>
              <a:t> A primary key (PK) is the column or columns that contain values that </a:t>
            </a:r>
            <a:r>
              <a:rPr lang="en-US" b="0" i="0" dirty="0">
                <a:solidFill>
                  <a:srgbClr val="161616"/>
                </a:solidFill>
                <a:effectLst/>
                <a:highlight>
                  <a:srgbClr val="00FF00"/>
                </a:highlight>
                <a:latin typeface="IBM Plex Sans" panose="020B0503050203000203" pitchFamily="34" charset="0"/>
              </a:rPr>
              <a:t>uniquely identify each row in a table</a:t>
            </a:r>
            <a:r>
              <a:rPr lang="en-US" b="0" i="0" dirty="0">
                <a:solidFill>
                  <a:srgbClr val="161616"/>
                </a:solidFill>
                <a:effectLst/>
                <a:latin typeface="IBM Plex Sans" panose="020B0503050203000203" pitchFamily="34" charset="0"/>
              </a:rPr>
              <a:t>. </a:t>
            </a:r>
          </a:p>
          <a:p>
            <a:pPr marL="0" indent="0">
              <a:buNone/>
            </a:pPr>
            <a:r>
              <a:rPr lang="en-US" b="1" dirty="0">
                <a:solidFill>
                  <a:srgbClr val="008000"/>
                </a:solidFill>
                <a:effectLst/>
              </a:rPr>
              <a:t>CREATE</a:t>
            </a:r>
            <a:r>
              <a:rPr lang="en-US" dirty="0">
                <a:solidFill>
                  <a:srgbClr val="BBBBBB"/>
                </a:solidFill>
                <a:effectLst/>
              </a:rPr>
              <a:t> </a:t>
            </a:r>
            <a:r>
              <a:rPr lang="en-US" b="1" dirty="0">
                <a:solidFill>
                  <a:srgbClr val="008000"/>
                </a:solidFill>
                <a:effectLst/>
              </a:rPr>
              <a:t>TABLE</a:t>
            </a:r>
            <a:r>
              <a:rPr lang="en-US" dirty="0">
                <a:solidFill>
                  <a:srgbClr val="BBBBBB"/>
                </a:solidFill>
                <a:effectLst/>
              </a:rPr>
              <a:t> </a:t>
            </a:r>
            <a:r>
              <a:rPr lang="en-US" b="1" dirty="0" err="1">
                <a:solidFill>
                  <a:srgbClr val="008000"/>
                </a:solidFill>
                <a:effectLst/>
              </a:rPr>
              <a:t>table_name</a:t>
            </a:r>
            <a:r>
              <a:rPr lang="en-US" dirty="0">
                <a:solidFill>
                  <a:srgbClr val="BBBBBB"/>
                </a:solidFill>
                <a:effectLst/>
              </a:rPr>
              <a:t> </a:t>
            </a:r>
            <a:r>
              <a:rPr lang="en-US" dirty="0"/>
              <a:t>( </a:t>
            </a:r>
          </a:p>
          <a:p>
            <a:pPr marL="0" indent="0">
              <a:buNone/>
            </a:pPr>
            <a:r>
              <a:rPr lang="en-US" dirty="0"/>
              <a:t>id           </a:t>
            </a:r>
            <a:r>
              <a:rPr lang="en-US" dirty="0">
                <a:solidFill>
                  <a:srgbClr val="008000"/>
                </a:solidFill>
                <a:effectLst/>
              </a:rPr>
              <a:t>INT</a:t>
            </a:r>
            <a:r>
              <a:rPr lang="en-US" dirty="0">
                <a:solidFill>
                  <a:srgbClr val="BBBBBB"/>
                </a:solidFill>
                <a:effectLst/>
              </a:rPr>
              <a:t>  </a:t>
            </a:r>
            <a:r>
              <a:rPr lang="en-US" b="1" dirty="0">
                <a:solidFill>
                  <a:srgbClr val="008000"/>
                </a:solidFill>
                <a:effectLst/>
              </a:rPr>
              <a:t>PRIMARY</a:t>
            </a:r>
            <a:r>
              <a:rPr lang="en-US" dirty="0">
                <a:solidFill>
                  <a:srgbClr val="BBBBBB"/>
                </a:solidFill>
                <a:effectLst/>
              </a:rPr>
              <a:t> </a:t>
            </a:r>
            <a:r>
              <a:rPr lang="en-US" b="1" dirty="0">
                <a:solidFill>
                  <a:srgbClr val="008000"/>
                </a:solidFill>
                <a:effectLst/>
              </a:rPr>
              <a:t>KEY</a:t>
            </a:r>
            <a:r>
              <a:rPr lang="en-US" dirty="0"/>
              <a:t>, </a:t>
            </a:r>
          </a:p>
          <a:p>
            <a:pPr marL="0" indent="0">
              <a:buNone/>
            </a:pPr>
            <a:r>
              <a:rPr lang="en-US" dirty="0"/>
              <a:t>name</a:t>
            </a:r>
            <a:r>
              <a:rPr lang="en-US" dirty="0">
                <a:solidFill>
                  <a:srgbClr val="BBBBBB"/>
                </a:solidFill>
                <a:effectLst/>
              </a:rPr>
              <a:t>  </a:t>
            </a:r>
            <a:r>
              <a:rPr lang="en-US" dirty="0">
                <a:solidFill>
                  <a:srgbClr val="008000"/>
                </a:solidFill>
              </a:rPr>
              <a:t>   </a:t>
            </a:r>
            <a:r>
              <a:rPr lang="en-US" dirty="0">
                <a:solidFill>
                  <a:srgbClr val="008000"/>
                </a:solidFill>
                <a:effectLst/>
              </a:rPr>
              <a:t>VARCHAR</a:t>
            </a:r>
            <a:r>
              <a:rPr lang="en-US" dirty="0"/>
              <a:t>(</a:t>
            </a:r>
            <a:r>
              <a:rPr lang="en-US" dirty="0">
                <a:solidFill>
                  <a:srgbClr val="666666"/>
                </a:solidFill>
                <a:effectLst/>
              </a:rPr>
              <a:t>20</a:t>
            </a:r>
            <a:r>
              <a:rPr lang="en-US" dirty="0"/>
              <a:t>), </a:t>
            </a:r>
          </a:p>
          <a:p>
            <a:pPr marL="0" indent="0">
              <a:buNone/>
            </a:pPr>
            <a:r>
              <a:rPr lang="en-US" dirty="0"/>
              <a:t>... )</a:t>
            </a:r>
            <a:endParaRPr lang="en-US" altLang="en-US" dirty="0"/>
          </a:p>
        </p:txBody>
      </p:sp>
      <p:sp>
        <p:nvSpPr>
          <p:cNvPr id="2" name="Slide Number Placeholder 1">
            <a:extLst>
              <a:ext uri="{FF2B5EF4-FFF2-40B4-BE49-F238E27FC236}">
                <a16:creationId xmlns:a16="http://schemas.microsoft.com/office/drawing/2014/main" id="{679BEEB5-DF55-EEFC-9D01-27536283FC0D}"/>
              </a:ext>
            </a:extLst>
          </p:cNvPr>
          <p:cNvSpPr>
            <a:spLocks noGrp="1"/>
          </p:cNvSpPr>
          <p:nvPr>
            <p:ph type="sldNum" sz="quarter" idx="10"/>
          </p:nvPr>
        </p:nvSpPr>
        <p:spPr/>
        <p:txBody>
          <a:bodyPr/>
          <a:lstStyle/>
          <a:p>
            <a:fld id="{B5482F84-AE51-6742-A134-E737E6F95EC4}" type="slidenum">
              <a:rPr lang="en-US" altLang="en-US" smtClean="0"/>
              <a:pPr/>
              <a:t>27</a:t>
            </a:fld>
            <a:endParaRPr lang="en-US" altLang="en-US"/>
          </a:p>
        </p:txBody>
      </p:sp>
    </p:spTree>
    <p:extLst>
      <p:ext uri="{BB962C8B-B14F-4D97-AF65-F5344CB8AC3E}">
        <p14:creationId xmlns:p14="http://schemas.microsoft.com/office/powerpoint/2010/main" val="357935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989F5-CD68-D242-CA9C-90C011450610}"/>
            </a:ext>
          </a:extLst>
        </p:cNvPr>
        <p:cNvGrpSpPr/>
        <p:nvPr/>
      </p:nvGrpSpPr>
      <p:grpSpPr>
        <a:xfrm>
          <a:off x="0" y="0"/>
          <a:ext cx="0" cy="0"/>
          <a:chOff x="0" y="0"/>
          <a:chExt cx="0" cy="0"/>
        </a:xfrm>
      </p:grpSpPr>
      <p:sp>
        <p:nvSpPr>
          <p:cNvPr id="20481" name="Rectangle 2">
            <a:extLst>
              <a:ext uri="{FF2B5EF4-FFF2-40B4-BE49-F238E27FC236}">
                <a16:creationId xmlns:a16="http://schemas.microsoft.com/office/drawing/2014/main" id="{51439F68-DE99-2238-BA86-E660D0F8DC13}"/>
              </a:ext>
            </a:extLst>
          </p:cNvPr>
          <p:cNvSpPr>
            <a:spLocks noGrp="1" noChangeArrowheads="1"/>
          </p:cNvSpPr>
          <p:nvPr>
            <p:ph type="title"/>
          </p:nvPr>
        </p:nvSpPr>
        <p:spPr>
          <a:xfrm>
            <a:off x="457200" y="76201"/>
            <a:ext cx="7480300" cy="655636"/>
          </a:xfrm>
        </p:spPr>
        <p:txBody>
          <a:bodyPr/>
          <a:lstStyle/>
          <a:p>
            <a:r>
              <a:rPr lang="en-US" altLang="en-US" dirty="0"/>
              <a:t>What is a Primary Key (PK)</a:t>
            </a:r>
          </a:p>
        </p:txBody>
      </p:sp>
      <p:pic>
        <p:nvPicPr>
          <p:cNvPr id="1026" name="Picture 2">
            <a:extLst>
              <a:ext uri="{FF2B5EF4-FFF2-40B4-BE49-F238E27FC236}">
                <a16:creationId xmlns:a16="http://schemas.microsoft.com/office/drawing/2014/main" id="{6437E704-B8D1-EF73-887A-1A6B642D8E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143000"/>
            <a:ext cx="5943600" cy="49831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602ABD6-EDA0-A785-EE88-768E5710B3CB}"/>
              </a:ext>
            </a:extLst>
          </p:cNvPr>
          <p:cNvSpPr>
            <a:spLocks noGrp="1"/>
          </p:cNvSpPr>
          <p:nvPr>
            <p:ph type="sldNum" sz="quarter" idx="10"/>
          </p:nvPr>
        </p:nvSpPr>
        <p:spPr/>
        <p:txBody>
          <a:bodyPr/>
          <a:lstStyle/>
          <a:p>
            <a:fld id="{B5482F84-AE51-6742-A134-E737E6F95EC4}" type="slidenum">
              <a:rPr lang="en-US" altLang="en-US" smtClean="0"/>
              <a:pPr/>
              <a:t>28</a:t>
            </a:fld>
            <a:endParaRPr lang="en-US" altLang="en-US"/>
          </a:p>
        </p:txBody>
      </p:sp>
    </p:spTree>
    <p:extLst>
      <p:ext uri="{BB962C8B-B14F-4D97-AF65-F5344CB8AC3E}">
        <p14:creationId xmlns:p14="http://schemas.microsoft.com/office/powerpoint/2010/main" val="2681620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2E2FA-915F-9705-6D60-F93C6C5F8230}"/>
            </a:ext>
          </a:extLst>
        </p:cNvPr>
        <p:cNvGrpSpPr/>
        <p:nvPr/>
      </p:nvGrpSpPr>
      <p:grpSpPr>
        <a:xfrm>
          <a:off x="0" y="0"/>
          <a:ext cx="0" cy="0"/>
          <a:chOff x="0" y="0"/>
          <a:chExt cx="0" cy="0"/>
        </a:xfrm>
      </p:grpSpPr>
      <p:sp>
        <p:nvSpPr>
          <p:cNvPr id="20481" name="Rectangle 2">
            <a:extLst>
              <a:ext uri="{FF2B5EF4-FFF2-40B4-BE49-F238E27FC236}">
                <a16:creationId xmlns:a16="http://schemas.microsoft.com/office/drawing/2014/main" id="{2DBBE196-42C0-684F-40D9-095DD1923D84}"/>
              </a:ext>
            </a:extLst>
          </p:cNvPr>
          <p:cNvSpPr>
            <a:spLocks noGrp="1" noChangeArrowheads="1"/>
          </p:cNvSpPr>
          <p:nvPr>
            <p:ph type="title"/>
          </p:nvPr>
        </p:nvSpPr>
        <p:spPr>
          <a:xfrm>
            <a:off x="457200" y="76200"/>
            <a:ext cx="7480300" cy="1116013"/>
          </a:xfrm>
        </p:spPr>
        <p:txBody>
          <a:bodyPr/>
          <a:lstStyle/>
          <a:p>
            <a:r>
              <a:rPr lang="en-US" altLang="en-US"/>
              <a:t>Unnormalized Relations</a:t>
            </a:r>
          </a:p>
        </p:txBody>
      </p:sp>
      <p:sp>
        <p:nvSpPr>
          <p:cNvPr id="20482" name="Rectangle 3">
            <a:extLst>
              <a:ext uri="{FF2B5EF4-FFF2-40B4-BE49-F238E27FC236}">
                <a16:creationId xmlns:a16="http://schemas.microsoft.com/office/drawing/2014/main" id="{D1BE3A2A-3D1F-36C8-DDDA-219226732624}"/>
              </a:ext>
            </a:extLst>
          </p:cNvPr>
          <p:cNvSpPr>
            <a:spLocks noGrp="1" noChangeArrowheads="1"/>
          </p:cNvSpPr>
          <p:nvPr>
            <p:ph idx="1"/>
          </p:nvPr>
        </p:nvSpPr>
        <p:spPr>
          <a:xfrm>
            <a:off x="498475" y="990600"/>
            <a:ext cx="7556500" cy="5135563"/>
          </a:xfrm>
        </p:spPr>
        <p:txBody>
          <a:bodyPr/>
          <a:lstStyle/>
          <a:p>
            <a:r>
              <a:rPr lang="en-US" altLang="en-US" dirty="0"/>
              <a:t> First step in normalization is to convert the data into a </a:t>
            </a:r>
          </a:p>
          <a:p>
            <a:pPr marL="0" indent="0">
              <a:buNone/>
            </a:pPr>
            <a:r>
              <a:rPr lang="en-US" altLang="en-US" dirty="0"/>
              <a:t>        </a:t>
            </a:r>
            <a:r>
              <a:rPr lang="en-US" altLang="en-US" dirty="0">
                <a:highlight>
                  <a:srgbClr val="00FF00"/>
                </a:highlight>
              </a:rPr>
              <a:t>two-dimensional table</a:t>
            </a:r>
          </a:p>
          <a:p>
            <a:pPr lvl="5"/>
            <a:r>
              <a:rPr lang="en-US" altLang="en-US" dirty="0">
                <a:highlight>
                  <a:srgbClr val="00FF00"/>
                </a:highlight>
              </a:rPr>
              <a:t>Rows</a:t>
            </a:r>
          </a:p>
          <a:p>
            <a:pPr lvl="5"/>
            <a:r>
              <a:rPr lang="en-US" altLang="en-US" dirty="0">
                <a:highlight>
                  <a:srgbClr val="00FF00"/>
                </a:highlight>
              </a:rPr>
              <a:t>Columns</a:t>
            </a:r>
          </a:p>
          <a:p>
            <a:r>
              <a:rPr lang="en-US" altLang="en-US" dirty="0"/>
              <a:t> In unnormalized relations data can repeat within a column</a:t>
            </a:r>
          </a:p>
        </p:txBody>
      </p:sp>
      <p:sp>
        <p:nvSpPr>
          <p:cNvPr id="2" name="Slide Number Placeholder 1">
            <a:extLst>
              <a:ext uri="{FF2B5EF4-FFF2-40B4-BE49-F238E27FC236}">
                <a16:creationId xmlns:a16="http://schemas.microsoft.com/office/drawing/2014/main" id="{F93EE6CB-6BB3-66D8-0E1B-AE2E739DFAC6}"/>
              </a:ext>
            </a:extLst>
          </p:cNvPr>
          <p:cNvSpPr>
            <a:spLocks noGrp="1"/>
          </p:cNvSpPr>
          <p:nvPr>
            <p:ph type="sldNum" sz="quarter" idx="10"/>
          </p:nvPr>
        </p:nvSpPr>
        <p:spPr/>
        <p:txBody>
          <a:bodyPr/>
          <a:lstStyle/>
          <a:p>
            <a:fld id="{B5482F84-AE51-6742-A134-E737E6F95EC4}" type="slidenum">
              <a:rPr lang="en-US" altLang="en-US" smtClean="0"/>
              <a:pPr/>
              <a:t>29</a:t>
            </a:fld>
            <a:endParaRPr lang="en-US" altLang="en-US"/>
          </a:p>
        </p:txBody>
      </p:sp>
    </p:spTree>
    <p:extLst>
      <p:ext uri="{BB962C8B-B14F-4D97-AF65-F5344CB8AC3E}">
        <p14:creationId xmlns:p14="http://schemas.microsoft.com/office/powerpoint/2010/main" val="188101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D7A4246-5F94-6BC4-CC81-C1D3D1DDD22F}"/>
              </a:ext>
            </a:extLst>
          </p:cNvPr>
          <p:cNvSpPr>
            <a:spLocks noGrp="1" noChangeArrowheads="1"/>
          </p:cNvSpPr>
          <p:nvPr>
            <p:ph type="title"/>
          </p:nvPr>
        </p:nvSpPr>
        <p:spPr>
          <a:xfrm>
            <a:off x="457200" y="76201"/>
            <a:ext cx="7480300" cy="762000"/>
          </a:xfrm>
        </p:spPr>
        <p:txBody>
          <a:bodyPr/>
          <a:lstStyle/>
          <a:p>
            <a:r>
              <a:rPr lang="en-US" altLang="en-US" sz="3600" b="1" dirty="0"/>
              <a:t>Introduction to Normalization</a:t>
            </a:r>
            <a:r>
              <a:rPr lang="en-US" altLang="en-US" sz="3600" dirty="0"/>
              <a:t> </a:t>
            </a:r>
          </a:p>
        </p:txBody>
      </p:sp>
      <p:sp>
        <p:nvSpPr>
          <p:cNvPr id="19458" name="Rectangle 3">
            <a:extLst>
              <a:ext uri="{FF2B5EF4-FFF2-40B4-BE49-F238E27FC236}">
                <a16:creationId xmlns:a16="http://schemas.microsoft.com/office/drawing/2014/main" id="{CFDAE458-8371-87F6-1BBF-057D78BB1818}"/>
              </a:ext>
            </a:extLst>
          </p:cNvPr>
          <p:cNvSpPr>
            <a:spLocks noGrp="1" noChangeArrowheads="1"/>
          </p:cNvSpPr>
          <p:nvPr>
            <p:ph type="body" idx="1"/>
          </p:nvPr>
        </p:nvSpPr>
        <p:spPr>
          <a:xfrm>
            <a:off x="498475" y="838202"/>
            <a:ext cx="7556500" cy="5287962"/>
          </a:xfrm>
        </p:spPr>
        <p:txBody>
          <a:bodyPr/>
          <a:lstStyle/>
          <a:p>
            <a:pPr>
              <a:lnSpc>
                <a:spcPct val="90000"/>
              </a:lnSpc>
            </a:pPr>
            <a:r>
              <a:rPr lang="en-US" altLang="en-US" sz="2800" b="1" dirty="0"/>
              <a:t>Normalization</a:t>
            </a:r>
            <a:r>
              <a:rPr lang="en-US" altLang="en-US" sz="2800" dirty="0"/>
              <a:t>: Process of decomposing unsatisfactory </a:t>
            </a:r>
            <a:r>
              <a:rPr lang="en-US" altLang="en-US" sz="2800" dirty="0">
                <a:highlight>
                  <a:srgbClr val="FFFF00"/>
                </a:highlight>
              </a:rPr>
              <a:t>"bad" relations </a:t>
            </a:r>
            <a:r>
              <a:rPr lang="en-US" altLang="en-US" sz="2800" dirty="0"/>
              <a:t>by breaking up their attributes into </a:t>
            </a:r>
            <a:r>
              <a:rPr lang="en-US" altLang="en-US" sz="2800" dirty="0">
                <a:highlight>
                  <a:srgbClr val="00FF00"/>
                </a:highlight>
              </a:rPr>
              <a:t>smaller relations</a:t>
            </a:r>
          </a:p>
          <a:p>
            <a:pPr>
              <a:lnSpc>
                <a:spcPct val="90000"/>
              </a:lnSpc>
            </a:pPr>
            <a:r>
              <a:rPr lang="en-US" altLang="en-US" sz="2800" b="1" dirty="0"/>
              <a:t>Normal form</a:t>
            </a:r>
            <a:r>
              <a:rPr lang="en-US" altLang="en-US" sz="2800" dirty="0"/>
              <a:t>: Condition using keys and FDs of a relation to certify whether a relation schema is in a particular normal form</a:t>
            </a:r>
          </a:p>
          <a:p>
            <a:pPr lvl="1">
              <a:lnSpc>
                <a:spcPct val="90000"/>
              </a:lnSpc>
            </a:pPr>
            <a:r>
              <a:rPr lang="en-US" altLang="en-US" sz="2400" dirty="0"/>
              <a:t>1NF deals with the structure of a relation</a:t>
            </a:r>
          </a:p>
          <a:p>
            <a:pPr lvl="1">
              <a:lnSpc>
                <a:spcPct val="90000"/>
              </a:lnSpc>
            </a:pPr>
            <a:r>
              <a:rPr lang="en-US" altLang="en-US" sz="2400" dirty="0"/>
              <a:t>2NF, 3NF, BCNF based on keys and FDs of a relation schema</a:t>
            </a:r>
          </a:p>
          <a:p>
            <a:pPr lvl="1">
              <a:lnSpc>
                <a:spcPct val="90000"/>
              </a:lnSpc>
            </a:pPr>
            <a:r>
              <a:rPr lang="en-US" altLang="en-US" sz="2400" dirty="0"/>
              <a:t>4NF based on keys, multi-valued dependencies</a:t>
            </a:r>
          </a:p>
        </p:txBody>
      </p:sp>
      <p:sp>
        <p:nvSpPr>
          <p:cNvPr id="2" name="Slide Number Placeholder 1">
            <a:extLst>
              <a:ext uri="{FF2B5EF4-FFF2-40B4-BE49-F238E27FC236}">
                <a16:creationId xmlns:a16="http://schemas.microsoft.com/office/drawing/2014/main" id="{60E01513-BFA5-DCD7-9ACF-16F7A78A2C7E}"/>
              </a:ext>
            </a:extLst>
          </p:cNvPr>
          <p:cNvSpPr>
            <a:spLocks noGrp="1"/>
          </p:cNvSpPr>
          <p:nvPr>
            <p:ph type="sldNum" sz="quarter" idx="10"/>
          </p:nvPr>
        </p:nvSpPr>
        <p:spPr/>
        <p:txBody>
          <a:bodyPr/>
          <a:lstStyle/>
          <a:p>
            <a:fld id="{B5482F84-AE51-6742-A134-E737E6F95EC4}" type="slidenum">
              <a:rPr lang="en-US" altLang="en-US" smtClean="0"/>
              <a:pPr/>
              <a:t>3</a:t>
            </a:fld>
            <a:endParaRPr lang="en-US" altLang="en-US"/>
          </a:p>
        </p:txBody>
      </p:sp>
    </p:spTree>
    <p:extLst>
      <p:ext uri="{BB962C8B-B14F-4D97-AF65-F5344CB8AC3E}">
        <p14:creationId xmlns:p14="http://schemas.microsoft.com/office/powerpoint/2010/main" val="4245726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700D64-E238-EE3E-F754-0D07B386E69B}"/>
              </a:ext>
            </a:extLst>
          </p:cNvPr>
          <p:cNvSpPr>
            <a:spLocks noGrp="1" noChangeArrowheads="1"/>
          </p:cNvSpPr>
          <p:nvPr>
            <p:ph type="title"/>
          </p:nvPr>
        </p:nvSpPr>
        <p:spPr>
          <a:xfrm>
            <a:off x="381000" y="228600"/>
            <a:ext cx="7543800" cy="963613"/>
          </a:xfrm>
        </p:spPr>
        <p:txBody>
          <a:bodyPr/>
          <a:lstStyle/>
          <a:p>
            <a:r>
              <a:rPr lang="en-US" altLang="en-US"/>
              <a:t>Unnormalized Relation</a:t>
            </a:r>
          </a:p>
        </p:txBody>
      </p:sp>
      <p:graphicFrame>
        <p:nvGraphicFramePr>
          <p:cNvPr id="22531" name="Object 3">
            <a:extLst>
              <a:ext uri="{FF2B5EF4-FFF2-40B4-BE49-F238E27FC236}">
                <a16:creationId xmlns:a16="http://schemas.microsoft.com/office/drawing/2014/main" id="{D07FDDE3-2780-8BE0-BF5A-1FAAAF17C409}"/>
              </a:ext>
            </a:extLst>
          </p:cNvPr>
          <p:cNvGraphicFramePr>
            <a:graphicFrameLocks noChangeAspect="1"/>
          </p:cNvGraphicFramePr>
          <p:nvPr/>
        </p:nvGraphicFramePr>
        <p:xfrm>
          <a:off x="228600" y="1219200"/>
          <a:ext cx="8548688" cy="5181600"/>
        </p:xfrm>
        <a:graphic>
          <a:graphicData uri="http://schemas.openxmlformats.org/presentationml/2006/ole">
            <mc:AlternateContent xmlns:mc="http://schemas.openxmlformats.org/markup-compatibility/2006">
              <mc:Choice xmlns:v="urn:schemas-microsoft-com:vml" Requires="v">
                <p:oleObj name="Worksheet" r:id="rId3" imgW="7632700" imgH="5765800" progId="Excel.Sheet.8">
                  <p:embed/>
                </p:oleObj>
              </mc:Choice>
              <mc:Fallback>
                <p:oleObj name="Worksheet" r:id="rId3" imgW="7632700" imgH="57658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19200"/>
                        <a:ext cx="8548688"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A6DC432B-53B0-3642-6F61-7A3E6372F2D6}"/>
              </a:ext>
            </a:extLst>
          </p:cNvPr>
          <p:cNvSpPr>
            <a:spLocks noGrp="1"/>
          </p:cNvSpPr>
          <p:nvPr>
            <p:ph type="sldNum" sz="quarter" idx="12"/>
          </p:nvPr>
        </p:nvSpPr>
        <p:spPr/>
        <p:txBody>
          <a:bodyPr/>
          <a:lstStyle/>
          <a:p>
            <a:fld id="{23A138B7-3FEE-3841-A433-AF4D50B6F8CB}"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a:extLst>
              <a:ext uri="{FF2B5EF4-FFF2-40B4-BE49-F238E27FC236}">
                <a16:creationId xmlns:a16="http://schemas.microsoft.com/office/drawing/2014/main" id="{ECE5C81F-5709-A6E7-6F15-596858E0437D}"/>
              </a:ext>
            </a:extLst>
          </p:cNvPr>
          <p:cNvSpPr>
            <a:spLocks noGrp="1" noChangeArrowheads="1"/>
          </p:cNvSpPr>
          <p:nvPr>
            <p:ph type="title"/>
          </p:nvPr>
        </p:nvSpPr>
        <p:spPr>
          <a:xfrm>
            <a:off x="457200" y="76201"/>
            <a:ext cx="7480300" cy="762000"/>
          </a:xfrm>
        </p:spPr>
        <p:txBody>
          <a:bodyPr/>
          <a:lstStyle/>
          <a:p>
            <a:r>
              <a:rPr lang="en-US" altLang="en-US" dirty="0"/>
              <a:t>First Normal Form (1NF)</a:t>
            </a:r>
          </a:p>
        </p:txBody>
      </p:sp>
      <p:sp>
        <p:nvSpPr>
          <p:cNvPr id="24578" name="Rectangle 5">
            <a:extLst>
              <a:ext uri="{FF2B5EF4-FFF2-40B4-BE49-F238E27FC236}">
                <a16:creationId xmlns:a16="http://schemas.microsoft.com/office/drawing/2014/main" id="{095B62D4-5035-D2D0-32CE-B97F53C02566}"/>
              </a:ext>
            </a:extLst>
          </p:cNvPr>
          <p:cNvSpPr>
            <a:spLocks noGrp="1" noChangeArrowheads="1"/>
          </p:cNvSpPr>
          <p:nvPr>
            <p:ph idx="1"/>
          </p:nvPr>
        </p:nvSpPr>
        <p:spPr>
          <a:xfrm>
            <a:off x="498475" y="990600"/>
            <a:ext cx="7556500" cy="5135563"/>
          </a:xfrm>
        </p:spPr>
        <p:txBody>
          <a:bodyPr/>
          <a:lstStyle/>
          <a:p>
            <a:pPr marL="0" indent="0">
              <a:buNone/>
            </a:pPr>
            <a:r>
              <a:rPr lang="en-US" altLang="en-US" dirty="0"/>
              <a:t>To move to First Normal Form </a:t>
            </a:r>
          </a:p>
          <a:p>
            <a:pPr marL="514350" indent="-514350">
              <a:buAutoNum type="arabicPeriod"/>
            </a:pPr>
            <a:r>
              <a:rPr lang="en-US" altLang="en-US" dirty="0"/>
              <a:t>a relation must contain </a:t>
            </a:r>
            <a:r>
              <a:rPr lang="en-US" altLang="en-US" dirty="0">
                <a:highlight>
                  <a:srgbClr val="00FF00"/>
                </a:highlight>
              </a:rPr>
              <a:t>only atomic values</a:t>
            </a:r>
            <a:r>
              <a:rPr lang="en-US" altLang="en-US" dirty="0"/>
              <a:t> </a:t>
            </a:r>
            <a:r>
              <a:rPr lang="en-US" altLang="en-US" dirty="0">
                <a:highlight>
                  <a:srgbClr val="00FFFF"/>
                </a:highlight>
              </a:rPr>
              <a:t>at each row and column</a:t>
            </a:r>
            <a:r>
              <a:rPr lang="en-US" altLang="en-US" dirty="0"/>
              <a:t>.</a:t>
            </a:r>
          </a:p>
          <a:p>
            <a:pPr marL="514350" indent="-514350">
              <a:buAutoNum type="arabicPeriod"/>
            </a:pPr>
            <a:r>
              <a:rPr lang="en-US" altLang="en-US" dirty="0">
                <a:highlight>
                  <a:srgbClr val="FFFF00"/>
                </a:highlight>
              </a:rPr>
              <a:t>No repeating groups</a:t>
            </a:r>
          </a:p>
          <a:p>
            <a:pPr marL="514350" indent="-514350">
              <a:buAutoNum type="arabicPeriod"/>
            </a:pPr>
            <a:r>
              <a:rPr lang="en-US" altLang="en-US" dirty="0"/>
              <a:t>A column or set of columns is called a </a:t>
            </a:r>
            <a:r>
              <a:rPr lang="en-US" altLang="en-US" dirty="0">
                <a:highlight>
                  <a:srgbClr val="00FF00"/>
                </a:highlight>
              </a:rPr>
              <a:t>Candidate Key </a:t>
            </a:r>
            <a:r>
              <a:rPr lang="en-US" altLang="en-US" dirty="0"/>
              <a:t>when its values can uniquely identify the row in the relation. </a:t>
            </a:r>
          </a:p>
        </p:txBody>
      </p:sp>
      <p:sp>
        <p:nvSpPr>
          <p:cNvPr id="2" name="Slide Number Placeholder 1">
            <a:extLst>
              <a:ext uri="{FF2B5EF4-FFF2-40B4-BE49-F238E27FC236}">
                <a16:creationId xmlns:a16="http://schemas.microsoft.com/office/drawing/2014/main" id="{40CD4DC5-9165-BFAB-5A91-2FACAF338759}"/>
              </a:ext>
            </a:extLst>
          </p:cNvPr>
          <p:cNvSpPr>
            <a:spLocks noGrp="1"/>
          </p:cNvSpPr>
          <p:nvPr>
            <p:ph type="sldNum" sz="quarter" idx="10"/>
          </p:nvPr>
        </p:nvSpPr>
        <p:spPr/>
        <p:txBody>
          <a:bodyPr/>
          <a:lstStyle/>
          <a:p>
            <a:fld id="{B5482F84-AE51-6742-A134-E737E6F95EC4}"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F516F137-F635-0AC7-E385-B9466C7DC633}"/>
              </a:ext>
            </a:extLst>
          </p:cNvPr>
          <p:cNvSpPr>
            <a:spLocks noGrp="1" noChangeArrowheads="1"/>
          </p:cNvSpPr>
          <p:nvPr>
            <p:ph type="title"/>
          </p:nvPr>
        </p:nvSpPr>
        <p:spPr>
          <a:xfrm>
            <a:off x="609600" y="0"/>
            <a:ext cx="8534400" cy="963613"/>
          </a:xfrm>
        </p:spPr>
        <p:txBody>
          <a:bodyPr/>
          <a:lstStyle/>
          <a:p>
            <a:r>
              <a:rPr lang="en-US" altLang="en-US"/>
              <a:t>First Normal Form</a:t>
            </a:r>
          </a:p>
        </p:txBody>
      </p:sp>
      <p:graphicFrame>
        <p:nvGraphicFramePr>
          <p:cNvPr id="26627" name="Object 3">
            <a:extLst>
              <a:ext uri="{FF2B5EF4-FFF2-40B4-BE49-F238E27FC236}">
                <a16:creationId xmlns:a16="http://schemas.microsoft.com/office/drawing/2014/main" id="{12FE1F4D-250B-CF34-1AC0-9F42214EE894}"/>
              </a:ext>
            </a:extLst>
          </p:cNvPr>
          <p:cNvGraphicFramePr>
            <a:graphicFrameLocks noChangeAspect="1"/>
          </p:cNvGraphicFramePr>
          <p:nvPr/>
        </p:nvGraphicFramePr>
        <p:xfrm>
          <a:off x="228600" y="1371600"/>
          <a:ext cx="8610600" cy="5078413"/>
        </p:xfrm>
        <a:graphic>
          <a:graphicData uri="http://schemas.openxmlformats.org/presentationml/2006/ole">
            <mc:AlternateContent xmlns:mc="http://schemas.openxmlformats.org/markup-compatibility/2006">
              <mc:Choice xmlns:v="urn:schemas-microsoft-com:vml" Requires="v">
                <p:oleObj name="Worksheet" r:id="rId3" imgW="7239000" imgH="7073900" progId="Excel.Sheet.8">
                  <p:embed/>
                </p:oleObj>
              </mc:Choice>
              <mc:Fallback>
                <p:oleObj name="Worksheet" r:id="rId3" imgW="7239000" imgH="70739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8610600" cy="5078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6628" name="Group 4">
            <a:extLst>
              <a:ext uri="{FF2B5EF4-FFF2-40B4-BE49-F238E27FC236}">
                <a16:creationId xmlns:a16="http://schemas.microsoft.com/office/drawing/2014/main" id="{F75A244C-FB38-A547-0042-60943EED2BBA}"/>
              </a:ext>
            </a:extLst>
          </p:cNvPr>
          <p:cNvGrpSpPr>
            <a:grpSpLocks/>
          </p:cNvGrpSpPr>
          <p:nvPr/>
        </p:nvGrpSpPr>
        <p:grpSpPr bwMode="auto">
          <a:xfrm>
            <a:off x="228600" y="762000"/>
            <a:ext cx="8001000" cy="609600"/>
            <a:chOff x="288" y="480"/>
            <a:chExt cx="4752" cy="384"/>
          </a:xfrm>
        </p:grpSpPr>
        <p:sp>
          <p:nvSpPr>
            <p:cNvPr id="550917" name="Line 5">
              <a:extLst>
                <a:ext uri="{FF2B5EF4-FFF2-40B4-BE49-F238E27FC236}">
                  <a16:creationId xmlns:a16="http://schemas.microsoft.com/office/drawing/2014/main" id="{A5B15852-1524-2D0E-A96A-D5B61D688A30}"/>
                </a:ext>
              </a:extLst>
            </p:cNvPr>
            <p:cNvSpPr>
              <a:spLocks noChangeShapeType="1"/>
            </p:cNvSpPr>
            <p:nvPr/>
          </p:nvSpPr>
          <p:spPr bwMode="auto">
            <a:xfrm flipV="1">
              <a:off x="288" y="768"/>
              <a:ext cx="48" cy="96"/>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18" name="Line 6">
              <a:extLst>
                <a:ext uri="{FF2B5EF4-FFF2-40B4-BE49-F238E27FC236}">
                  <a16:creationId xmlns:a16="http://schemas.microsoft.com/office/drawing/2014/main" id="{A29CB8C3-672F-DC36-A2F3-96428DC68773}"/>
                </a:ext>
              </a:extLst>
            </p:cNvPr>
            <p:cNvSpPr>
              <a:spLocks noChangeShapeType="1"/>
            </p:cNvSpPr>
            <p:nvPr/>
          </p:nvSpPr>
          <p:spPr bwMode="auto">
            <a:xfrm flipV="1">
              <a:off x="1781" y="768"/>
              <a:ext cx="46" cy="4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19" name="Line 7">
              <a:extLst>
                <a:ext uri="{FF2B5EF4-FFF2-40B4-BE49-F238E27FC236}">
                  <a16:creationId xmlns:a16="http://schemas.microsoft.com/office/drawing/2014/main" id="{CEB02090-76C5-2AC6-1CF3-59AF2B4E214D}"/>
                </a:ext>
              </a:extLst>
            </p:cNvPr>
            <p:cNvSpPr>
              <a:spLocks noChangeShapeType="1"/>
            </p:cNvSpPr>
            <p:nvPr/>
          </p:nvSpPr>
          <p:spPr bwMode="auto">
            <a:xfrm>
              <a:off x="336" y="768"/>
              <a:ext cx="1491"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0" name="Line 8">
              <a:extLst>
                <a:ext uri="{FF2B5EF4-FFF2-40B4-BE49-F238E27FC236}">
                  <a16:creationId xmlns:a16="http://schemas.microsoft.com/office/drawing/2014/main" id="{8C9799E8-C422-4CDE-0D44-2B05FF91209A}"/>
                </a:ext>
              </a:extLst>
            </p:cNvPr>
            <p:cNvSpPr>
              <a:spLocks noChangeShapeType="1"/>
            </p:cNvSpPr>
            <p:nvPr/>
          </p:nvSpPr>
          <p:spPr bwMode="auto">
            <a:xfrm flipV="1">
              <a:off x="1056" y="480"/>
              <a:ext cx="0" cy="28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1" name="Line 9">
              <a:extLst>
                <a:ext uri="{FF2B5EF4-FFF2-40B4-BE49-F238E27FC236}">
                  <a16:creationId xmlns:a16="http://schemas.microsoft.com/office/drawing/2014/main" id="{FEC875FB-1078-5920-DBEA-1F0777480988}"/>
                </a:ext>
              </a:extLst>
            </p:cNvPr>
            <p:cNvSpPr>
              <a:spLocks noChangeShapeType="1"/>
            </p:cNvSpPr>
            <p:nvPr/>
          </p:nvSpPr>
          <p:spPr bwMode="auto">
            <a:xfrm>
              <a:off x="1056" y="480"/>
              <a:ext cx="3984"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2" name="Line 10">
              <a:extLst>
                <a:ext uri="{FF2B5EF4-FFF2-40B4-BE49-F238E27FC236}">
                  <a16:creationId xmlns:a16="http://schemas.microsoft.com/office/drawing/2014/main" id="{6B35014A-8137-99D8-EB33-A63FE30DE171}"/>
                </a:ext>
              </a:extLst>
            </p:cNvPr>
            <p:cNvSpPr>
              <a:spLocks noChangeShapeType="1"/>
            </p:cNvSpPr>
            <p:nvPr/>
          </p:nvSpPr>
          <p:spPr bwMode="auto">
            <a:xfrm>
              <a:off x="5040" y="480"/>
              <a:ext cx="0" cy="384"/>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3" name="Line 11">
              <a:extLst>
                <a:ext uri="{FF2B5EF4-FFF2-40B4-BE49-F238E27FC236}">
                  <a16:creationId xmlns:a16="http://schemas.microsoft.com/office/drawing/2014/main" id="{5A65395F-9EC2-38A2-5204-2E1AF4B8AE3A}"/>
                </a:ext>
              </a:extLst>
            </p:cNvPr>
            <p:cNvSpPr>
              <a:spLocks noChangeShapeType="1"/>
            </p:cNvSpPr>
            <p:nvPr/>
          </p:nvSpPr>
          <p:spPr bwMode="auto">
            <a:xfrm>
              <a:off x="1056" y="528"/>
              <a:ext cx="3407"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4" name="Line 12">
              <a:extLst>
                <a:ext uri="{FF2B5EF4-FFF2-40B4-BE49-F238E27FC236}">
                  <a16:creationId xmlns:a16="http://schemas.microsoft.com/office/drawing/2014/main" id="{F5B3865B-8C27-D185-9AF2-FE6A130D1C60}"/>
                </a:ext>
              </a:extLst>
            </p:cNvPr>
            <p:cNvSpPr>
              <a:spLocks noChangeShapeType="1"/>
            </p:cNvSpPr>
            <p:nvPr/>
          </p:nvSpPr>
          <p:spPr bwMode="auto">
            <a:xfrm>
              <a:off x="4464" y="528"/>
              <a:ext cx="0" cy="336"/>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5" name="Line 13">
              <a:extLst>
                <a:ext uri="{FF2B5EF4-FFF2-40B4-BE49-F238E27FC236}">
                  <a16:creationId xmlns:a16="http://schemas.microsoft.com/office/drawing/2014/main" id="{92FCF076-51CC-8C05-9823-4C321274A307}"/>
                </a:ext>
              </a:extLst>
            </p:cNvPr>
            <p:cNvSpPr>
              <a:spLocks noChangeShapeType="1"/>
            </p:cNvSpPr>
            <p:nvPr/>
          </p:nvSpPr>
          <p:spPr bwMode="auto">
            <a:xfrm>
              <a:off x="1056" y="576"/>
              <a:ext cx="2879"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6" name="Line 14">
              <a:extLst>
                <a:ext uri="{FF2B5EF4-FFF2-40B4-BE49-F238E27FC236}">
                  <a16:creationId xmlns:a16="http://schemas.microsoft.com/office/drawing/2014/main" id="{409B8DEC-FE5B-608E-6DD7-E356F2CA77E9}"/>
                </a:ext>
              </a:extLst>
            </p:cNvPr>
            <p:cNvSpPr>
              <a:spLocks noChangeShapeType="1"/>
            </p:cNvSpPr>
            <p:nvPr/>
          </p:nvSpPr>
          <p:spPr bwMode="auto">
            <a:xfrm>
              <a:off x="3936" y="576"/>
              <a:ext cx="0" cy="288"/>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7" name="Line 15">
              <a:extLst>
                <a:ext uri="{FF2B5EF4-FFF2-40B4-BE49-F238E27FC236}">
                  <a16:creationId xmlns:a16="http://schemas.microsoft.com/office/drawing/2014/main" id="{51AE1400-B466-4C89-834D-5F457B01F1B9}"/>
                </a:ext>
              </a:extLst>
            </p:cNvPr>
            <p:cNvSpPr>
              <a:spLocks noChangeShapeType="1"/>
            </p:cNvSpPr>
            <p:nvPr/>
          </p:nvSpPr>
          <p:spPr bwMode="auto">
            <a:xfrm>
              <a:off x="1056" y="624"/>
              <a:ext cx="2351"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8" name="Line 16">
              <a:extLst>
                <a:ext uri="{FF2B5EF4-FFF2-40B4-BE49-F238E27FC236}">
                  <a16:creationId xmlns:a16="http://schemas.microsoft.com/office/drawing/2014/main" id="{02F87368-AA4C-0427-8C5F-FE4A330EC1D8}"/>
                </a:ext>
              </a:extLst>
            </p:cNvPr>
            <p:cNvSpPr>
              <a:spLocks noChangeShapeType="1"/>
            </p:cNvSpPr>
            <p:nvPr/>
          </p:nvSpPr>
          <p:spPr bwMode="auto">
            <a:xfrm>
              <a:off x="3408" y="624"/>
              <a:ext cx="0" cy="24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9" name="Line 17">
              <a:extLst>
                <a:ext uri="{FF2B5EF4-FFF2-40B4-BE49-F238E27FC236}">
                  <a16:creationId xmlns:a16="http://schemas.microsoft.com/office/drawing/2014/main" id="{79188BEF-AC26-D6CE-9886-7AA9B1B810EF}"/>
                </a:ext>
              </a:extLst>
            </p:cNvPr>
            <p:cNvSpPr>
              <a:spLocks noChangeShapeType="1"/>
            </p:cNvSpPr>
            <p:nvPr/>
          </p:nvSpPr>
          <p:spPr bwMode="auto">
            <a:xfrm>
              <a:off x="1056" y="672"/>
              <a:ext cx="1823"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0" name="Line 18">
              <a:extLst>
                <a:ext uri="{FF2B5EF4-FFF2-40B4-BE49-F238E27FC236}">
                  <a16:creationId xmlns:a16="http://schemas.microsoft.com/office/drawing/2014/main" id="{B8F9063C-D7E7-7429-CE59-AA580C9C4398}"/>
                </a:ext>
              </a:extLst>
            </p:cNvPr>
            <p:cNvSpPr>
              <a:spLocks noChangeShapeType="1"/>
            </p:cNvSpPr>
            <p:nvPr/>
          </p:nvSpPr>
          <p:spPr bwMode="auto">
            <a:xfrm>
              <a:off x="2880" y="672"/>
              <a:ext cx="0" cy="192"/>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1" name="Line 19">
              <a:extLst>
                <a:ext uri="{FF2B5EF4-FFF2-40B4-BE49-F238E27FC236}">
                  <a16:creationId xmlns:a16="http://schemas.microsoft.com/office/drawing/2014/main" id="{C4605FDD-8453-1B2B-5DD8-2C09587B2320}"/>
                </a:ext>
              </a:extLst>
            </p:cNvPr>
            <p:cNvSpPr>
              <a:spLocks noChangeShapeType="1"/>
            </p:cNvSpPr>
            <p:nvPr/>
          </p:nvSpPr>
          <p:spPr bwMode="auto">
            <a:xfrm>
              <a:off x="1056" y="720"/>
              <a:ext cx="1247"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2" name="Line 20">
              <a:extLst>
                <a:ext uri="{FF2B5EF4-FFF2-40B4-BE49-F238E27FC236}">
                  <a16:creationId xmlns:a16="http://schemas.microsoft.com/office/drawing/2014/main" id="{14E91F73-2A4D-A933-4DAD-19A5678B75C6}"/>
                </a:ext>
              </a:extLst>
            </p:cNvPr>
            <p:cNvSpPr>
              <a:spLocks noChangeShapeType="1"/>
            </p:cNvSpPr>
            <p:nvPr/>
          </p:nvSpPr>
          <p:spPr bwMode="auto">
            <a:xfrm>
              <a:off x="2304" y="720"/>
              <a:ext cx="0" cy="144"/>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26629" name="Group 21">
            <a:extLst>
              <a:ext uri="{FF2B5EF4-FFF2-40B4-BE49-F238E27FC236}">
                <a16:creationId xmlns:a16="http://schemas.microsoft.com/office/drawing/2014/main" id="{B22EEB5C-9F9F-A9D3-E955-B9D019725E2C}"/>
              </a:ext>
            </a:extLst>
          </p:cNvPr>
          <p:cNvGrpSpPr>
            <a:grpSpLocks/>
          </p:cNvGrpSpPr>
          <p:nvPr/>
        </p:nvGrpSpPr>
        <p:grpSpPr bwMode="auto">
          <a:xfrm>
            <a:off x="228600" y="1524000"/>
            <a:ext cx="5105400" cy="304800"/>
            <a:chOff x="288" y="960"/>
            <a:chExt cx="3072" cy="192"/>
          </a:xfrm>
        </p:grpSpPr>
        <p:sp>
          <p:nvSpPr>
            <p:cNvPr id="550934" name="Line 22">
              <a:extLst>
                <a:ext uri="{FF2B5EF4-FFF2-40B4-BE49-F238E27FC236}">
                  <a16:creationId xmlns:a16="http://schemas.microsoft.com/office/drawing/2014/main" id="{9AAE4BEB-9CC9-5733-6C49-4BC4CA361887}"/>
                </a:ext>
              </a:extLst>
            </p:cNvPr>
            <p:cNvSpPr>
              <a:spLocks noChangeShapeType="1"/>
            </p:cNvSpPr>
            <p:nvPr/>
          </p:nvSpPr>
          <p:spPr bwMode="auto">
            <a:xfrm>
              <a:off x="288" y="960"/>
              <a:ext cx="48" cy="48"/>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5" name="Line 23">
              <a:extLst>
                <a:ext uri="{FF2B5EF4-FFF2-40B4-BE49-F238E27FC236}">
                  <a16:creationId xmlns:a16="http://schemas.microsoft.com/office/drawing/2014/main" id="{5772C414-5424-A6F2-1953-E01340D8781C}"/>
                </a:ext>
              </a:extLst>
            </p:cNvPr>
            <p:cNvSpPr>
              <a:spLocks noChangeShapeType="1"/>
            </p:cNvSpPr>
            <p:nvPr/>
          </p:nvSpPr>
          <p:spPr bwMode="auto">
            <a:xfrm flipH="1">
              <a:off x="768" y="960"/>
              <a:ext cx="48" cy="48"/>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6" name="Line 24">
              <a:extLst>
                <a:ext uri="{FF2B5EF4-FFF2-40B4-BE49-F238E27FC236}">
                  <a16:creationId xmlns:a16="http://schemas.microsoft.com/office/drawing/2014/main" id="{66E338C7-5DBE-92AA-7D34-5461A12B3A80}"/>
                </a:ext>
              </a:extLst>
            </p:cNvPr>
            <p:cNvSpPr>
              <a:spLocks noChangeShapeType="1"/>
            </p:cNvSpPr>
            <p:nvPr/>
          </p:nvSpPr>
          <p:spPr bwMode="auto">
            <a:xfrm>
              <a:off x="336" y="1008"/>
              <a:ext cx="433"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7" name="Line 25">
              <a:extLst>
                <a:ext uri="{FF2B5EF4-FFF2-40B4-BE49-F238E27FC236}">
                  <a16:creationId xmlns:a16="http://schemas.microsoft.com/office/drawing/2014/main" id="{100A3C47-D933-31DE-6641-D00E1F849F54}"/>
                </a:ext>
              </a:extLst>
            </p:cNvPr>
            <p:cNvSpPr>
              <a:spLocks noChangeShapeType="1"/>
            </p:cNvSpPr>
            <p:nvPr/>
          </p:nvSpPr>
          <p:spPr bwMode="auto">
            <a:xfrm>
              <a:off x="528" y="1008"/>
              <a:ext cx="0" cy="96"/>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8" name="Line 26">
              <a:extLst>
                <a:ext uri="{FF2B5EF4-FFF2-40B4-BE49-F238E27FC236}">
                  <a16:creationId xmlns:a16="http://schemas.microsoft.com/office/drawing/2014/main" id="{89B70B61-1FE6-DB58-A39E-B1FE766A49C8}"/>
                </a:ext>
              </a:extLst>
            </p:cNvPr>
            <p:cNvSpPr>
              <a:spLocks noChangeShapeType="1"/>
            </p:cNvSpPr>
            <p:nvPr/>
          </p:nvSpPr>
          <p:spPr bwMode="auto">
            <a:xfrm>
              <a:off x="528" y="1104"/>
              <a:ext cx="2400"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9" name="Line 27">
              <a:extLst>
                <a:ext uri="{FF2B5EF4-FFF2-40B4-BE49-F238E27FC236}">
                  <a16:creationId xmlns:a16="http://schemas.microsoft.com/office/drawing/2014/main" id="{D6B09547-0136-8419-40CD-3AF2E17E0419}"/>
                </a:ext>
              </a:extLst>
            </p:cNvPr>
            <p:cNvSpPr>
              <a:spLocks noChangeShapeType="1"/>
            </p:cNvSpPr>
            <p:nvPr/>
          </p:nvSpPr>
          <p:spPr bwMode="auto">
            <a:xfrm flipV="1">
              <a:off x="2928" y="960"/>
              <a:ext cx="0" cy="144"/>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0" name="Line 28">
              <a:extLst>
                <a:ext uri="{FF2B5EF4-FFF2-40B4-BE49-F238E27FC236}">
                  <a16:creationId xmlns:a16="http://schemas.microsoft.com/office/drawing/2014/main" id="{A2BDDA3D-49A6-2F1B-5D7C-CAE6BB907631}"/>
                </a:ext>
              </a:extLst>
            </p:cNvPr>
            <p:cNvSpPr>
              <a:spLocks noChangeShapeType="1"/>
            </p:cNvSpPr>
            <p:nvPr/>
          </p:nvSpPr>
          <p:spPr bwMode="auto">
            <a:xfrm>
              <a:off x="528" y="1056"/>
              <a:ext cx="1824"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1" name="Line 29">
              <a:extLst>
                <a:ext uri="{FF2B5EF4-FFF2-40B4-BE49-F238E27FC236}">
                  <a16:creationId xmlns:a16="http://schemas.microsoft.com/office/drawing/2014/main" id="{21727E8D-4757-5FE9-5603-95A75D259CDF}"/>
                </a:ext>
              </a:extLst>
            </p:cNvPr>
            <p:cNvSpPr>
              <a:spLocks noChangeShapeType="1"/>
            </p:cNvSpPr>
            <p:nvPr/>
          </p:nvSpPr>
          <p:spPr bwMode="auto">
            <a:xfrm flipV="1">
              <a:off x="2352" y="960"/>
              <a:ext cx="0" cy="96"/>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2" name="Line 30">
              <a:extLst>
                <a:ext uri="{FF2B5EF4-FFF2-40B4-BE49-F238E27FC236}">
                  <a16:creationId xmlns:a16="http://schemas.microsoft.com/office/drawing/2014/main" id="{EF20A3AB-E28C-8219-F27B-1222AF0054DD}"/>
                </a:ext>
              </a:extLst>
            </p:cNvPr>
            <p:cNvSpPr>
              <a:spLocks noChangeShapeType="1"/>
            </p:cNvSpPr>
            <p:nvPr/>
          </p:nvSpPr>
          <p:spPr bwMode="auto">
            <a:xfrm>
              <a:off x="864" y="960"/>
              <a:ext cx="48" cy="48"/>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3" name="Line 31">
              <a:extLst>
                <a:ext uri="{FF2B5EF4-FFF2-40B4-BE49-F238E27FC236}">
                  <a16:creationId xmlns:a16="http://schemas.microsoft.com/office/drawing/2014/main" id="{F47D8451-8D44-D196-9865-75C78491BAA0}"/>
                </a:ext>
              </a:extLst>
            </p:cNvPr>
            <p:cNvSpPr>
              <a:spLocks noChangeShapeType="1"/>
            </p:cNvSpPr>
            <p:nvPr/>
          </p:nvSpPr>
          <p:spPr bwMode="auto">
            <a:xfrm flipH="1">
              <a:off x="1200" y="960"/>
              <a:ext cx="48" cy="48"/>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4" name="Line 32">
              <a:extLst>
                <a:ext uri="{FF2B5EF4-FFF2-40B4-BE49-F238E27FC236}">
                  <a16:creationId xmlns:a16="http://schemas.microsoft.com/office/drawing/2014/main" id="{71141636-84E9-77C9-AF3A-FD16F9D140FD}"/>
                </a:ext>
              </a:extLst>
            </p:cNvPr>
            <p:cNvSpPr>
              <a:spLocks noChangeShapeType="1"/>
            </p:cNvSpPr>
            <p:nvPr/>
          </p:nvSpPr>
          <p:spPr bwMode="auto">
            <a:xfrm>
              <a:off x="912" y="1008"/>
              <a:ext cx="288" cy="0"/>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5" name="Line 33">
              <a:extLst>
                <a:ext uri="{FF2B5EF4-FFF2-40B4-BE49-F238E27FC236}">
                  <a16:creationId xmlns:a16="http://schemas.microsoft.com/office/drawing/2014/main" id="{DAD1C70F-C521-0711-935A-D8C7DAB98474}"/>
                </a:ext>
              </a:extLst>
            </p:cNvPr>
            <p:cNvSpPr>
              <a:spLocks noChangeShapeType="1"/>
            </p:cNvSpPr>
            <p:nvPr/>
          </p:nvSpPr>
          <p:spPr bwMode="auto">
            <a:xfrm>
              <a:off x="1056" y="1008"/>
              <a:ext cx="0" cy="144"/>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6" name="Line 34">
              <a:extLst>
                <a:ext uri="{FF2B5EF4-FFF2-40B4-BE49-F238E27FC236}">
                  <a16:creationId xmlns:a16="http://schemas.microsoft.com/office/drawing/2014/main" id="{03CD5C05-78B0-6B18-A0F7-B1012288D656}"/>
                </a:ext>
              </a:extLst>
            </p:cNvPr>
            <p:cNvSpPr>
              <a:spLocks noChangeShapeType="1"/>
            </p:cNvSpPr>
            <p:nvPr/>
          </p:nvSpPr>
          <p:spPr bwMode="auto">
            <a:xfrm>
              <a:off x="1056" y="1152"/>
              <a:ext cx="2304" cy="0"/>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7" name="Line 35">
              <a:extLst>
                <a:ext uri="{FF2B5EF4-FFF2-40B4-BE49-F238E27FC236}">
                  <a16:creationId xmlns:a16="http://schemas.microsoft.com/office/drawing/2014/main" id="{9669A9B6-3A6C-E536-4447-08C35D516941}"/>
                </a:ext>
              </a:extLst>
            </p:cNvPr>
            <p:cNvSpPr>
              <a:spLocks noChangeShapeType="1"/>
            </p:cNvSpPr>
            <p:nvPr/>
          </p:nvSpPr>
          <p:spPr bwMode="auto">
            <a:xfrm flipV="1">
              <a:off x="3360" y="960"/>
              <a:ext cx="0" cy="192"/>
            </a:xfrm>
            <a:prstGeom prst="line">
              <a:avLst/>
            </a:prstGeom>
            <a:noFill/>
            <a:ln w="2857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26630" name="Group 36">
            <a:extLst>
              <a:ext uri="{FF2B5EF4-FFF2-40B4-BE49-F238E27FC236}">
                <a16:creationId xmlns:a16="http://schemas.microsoft.com/office/drawing/2014/main" id="{FF4768A0-80B0-2773-40A9-9BF8667068F8}"/>
              </a:ext>
            </a:extLst>
          </p:cNvPr>
          <p:cNvGrpSpPr>
            <a:grpSpLocks/>
          </p:cNvGrpSpPr>
          <p:nvPr/>
        </p:nvGrpSpPr>
        <p:grpSpPr bwMode="auto">
          <a:xfrm>
            <a:off x="7086600" y="1524000"/>
            <a:ext cx="1295400" cy="228600"/>
            <a:chOff x="4224" y="960"/>
            <a:chExt cx="816" cy="144"/>
          </a:xfrm>
        </p:grpSpPr>
        <p:sp>
          <p:nvSpPr>
            <p:cNvPr id="550949" name="Line 37">
              <a:extLst>
                <a:ext uri="{FF2B5EF4-FFF2-40B4-BE49-F238E27FC236}">
                  <a16:creationId xmlns:a16="http://schemas.microsoft.com/office/drawing/2014/main" id="{03E1387E-533D-4B80-18F4-4E746DF647EC}"/>
                </a:ext>
              </a:extLst>
            </p:cNvPr>
            <p:cNvSpPr>
              <a:spLocks noChangeShapeType="1"/>
            </p:cNvSpPr>
            <p:nvPr/>
          </p:nvSpPr>
          <p:spPr bwMode="auto">
            <a:xfrm>
              <a:off x="4224" y="960"/>
              <a:ext cx="48" cy="48"/>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0" name="Line 38">
              <a:extLst>
                <a:ext uri="{FF2B5EF4-FFF2-40B4-BE49-F238E27FC236}">
                  <a16:creationId xmlns:a16="http://schemas.microsoft.com/office/drawing/2014/main" id="{4895A06B-91B9-0431-4D43-565D735DB9E5}"/>
                </a:ext>
              </a:extLst>
            </p:cNvPr>
            <p:cNvSpPr>
              <a:spLocks noChangeShapeType="1"/>
            </p:cNvSpPr>
            <p:nvPr/>
          </p:nvSpPr>
          <p:spPr bwMode="auto">
            <a:xfrm flipH="1">
              <a:off x="4704" y="960"/>
              <a:ext cx="48" cy="48"/>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1" name="Line 39">
              <a:extLst>
                <a:ext uri="{FF2B5EF4-FFF2-40B4-BE49-F238E27FC236}">
                  <a16:creationId xmlns:a16="http://schemas.microsoft.com/office/drawing/2014/main" id="{6C495335-CFB1-0CC3-8929-11EE1A00D422}"/>
                </a:ext>
              </a:extLst>
            </p:cNvPr>
            <p:cNvSpPr>
              <a:spLocks noChangeShapeType="1"/>
            </p:cNvSpPr>
            <p:nvPr/>
          </p:nvSpPr>
          <p:spPr bwMode="auto">
            <a:xfrm>
              <a:off x="4272" y="1008"/>
              <a:ext cx="432"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2" name="Line 40">
              <a:extLst>
                <a:ext uri="{FF2B5EF4-FFF2-40B4-BE49-F238E27FC236}">
                  <a16:creationId xmlns:a16="http://schemas.microsoft.com/office/drawing/2014/main" id="{81A45B2F-0BA7-AE36-ED50-4DEA1157554C}"/>
                </a:ext>
              </a:extLst>
            </p:cNvPr>
            <p:cNvSpPr>
              <a:spLocks noChangeShapeType="1"/>
            </p:cNvSpPr>
            <p:nvPr/>
          </p:nvSpPr>
          <p:spPr bwMode="auto">
            <a:xfrm>
              <a:off x="4512" y="1008"/>
              <a:ext cx="0" cy="96"/>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3" name="Line 41">
              <a:extLst>
                <a:ext uri="{FF2B5EF4-FFF2-40B4-BE49-F238E27FC236}">
                  <a16:creationId xmlns:a16="http://schemas.microsoft.com/office/drawing/2014/main" id="{460A986F-17AF-44B8-75C3-45A61D137335}"/>
                </a:ext>
              </a:extLst>
            </p:cNvPr>
            <p:cNvSpPr>
              <a:spLocks noChangeShapeType="1"/>
            </p:cNvSpPr>
            <p:nvPr/>
          </p:nvSpPr>
          <p:spPr bwMode="auto">
            <a:xfrm>
              <a:off x="4512" y="1104"/>
              <a:ext cx="528"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4" name="Line 42">
              <a:extLst>
                <a:ext uri="{FF2B5EF4-FFF2-40B4-BE49-F238E27FC236}">
                  <a16:creationId xmlns:a16="http://schemas.microsoft.com/office/drawing/2014/main" id="{AE98FD1B-C569-5C80-41E8-23BB9803A481}"/>
                </a:ext>
              </a:extLst>
            </p:cNvPr>
            <p:cNvSpPr>
              <a:spLocks noChangeShapeType="1"/>
            </p:cNvSpPr>
            <p:nvPr/>
          </p:nvSpPr>
          <p:spPr bwMode="auto">
            <a:xfrm flipV="1">
              <a:off x="5040" y="960"/>
              <a:ext cx="0" cy="144"/>
            </a:xfrm>
            <a:prstGeom prst="line">
              <a:avLst/>
            </a:prstGeom>
            <a:noFill/>
            <a:ln w="28575">
              <a:solidFill>
                <a:srgbClr val="FF99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D3285097-3395-BBA6-D745-BBBE1226B907}"/>
              </a:ext>
            </a:extLst>
          </p:cNvPr>
          <p:cNvSpPr>
            <a:spLocks noGrp="1"/>
          </p:cNvSpPr>
          <p:nvPr>
            <p:ph type="sldNum" sz="quarter" idx="12"/>
          </p:nvPr>
        </p:nvSpPr>
        <p:spPr/>
        <p:txBody>
          <a:bodyPr/>
          <a:lstStyle/>
          <a:p>
            <a:fld id="{23A138B7-3FEE-3841-A433-AF4D50B6F8CB}"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a:extLst>
              <a:ext uri="{FF2B5EF4-FFF2-40B4-BE49-F238E27FC236}">
                <a16:creationId xmlns:a16="http://schemas.microsoft.com/office/drawing/2014/main" id="{D87E9666-654C-2C45-8DE8-8E14ACFDAF4A}"/>
              </a:ext>
            </a:extLst>
          </p:cNvPr>
          <p:cNvSpPr>
            <a:spLocks noGrp="1" noChangeArrowheads="1"/>
          </p:cNvSpPr>
          <p:nvPr>
            <p:ph type="title"/>
          </p:nvPr>
        </p:nvSpPr>
        <p:spPr>
          <a:xfrm>
            <a:off x="457200" y="76200"/>
            <a:ext cx="7480300" cy="1116013"/>
          </a:xfrm>
        </p:spPr>
        <p:txBody>
          <a:bodyPr/>
          <a:lstStyle/>
          <a:p>
            <a:r>
              <a:rPr lang="en-US" altLang="en-US"/>
              <a:t>1NF Storage Anomalies</a:t>
            </a:r>
          </a:p>
        </p:txBody>
      </p:sp>
      <p:sp>
        <p:nvSpPr>
          <p:cNvPr id="551943" name="Rectangle 7">
            <a:extLst>
              <a:ext uri="{FF2B5EF4-FFF2-40B4-BE49-F238E27FC236}">
                <a16:creationId xmlns:a16="http://schemas.microsoft.com/office/drawing/2014/main" id="{FD6F4161-A9CE-6CD5-46EC-2D2C441AE3AB}"/>
              </a:ext>
            </a:extLst>
          </p:cNvPr>
          <p:cNvSpPr>
            <a:spLocks noGrp="1" noChangeArrowheads="1"/>
          </p:cNvSpPr>
          <p:nvPr>
            <p:ph idx="1"/>
          </p:nvPr>
        </p:nvSpPr>
        <p:spPr>
          <a:xfrm>
            <a:off x="498475" y="838200"/>
            <a:ext cx="7556500" cy="5287963"/>
          </a:xfrm>
        </p:spPr>
        <p:txBody>
          <a:bodyPr rtlCol="0">
            <a:normAutofit fontScale="85000" lnSpcReduction="20000"/>
          </a:bodyPr>
          <a:lstStyle/>
          <a:p>
            <a:pPr fontAlgn="auto">
              <a:spcAft>
                <a:spcPts val="0"/>
              </a:spcAft>
              <a:defRPr/>
            </a:pPr>
            <a:r>
              <a:rPr lang="en-US" sz="2800" dirty="0">
                <a:solidFill>
                  <a:srgbClr val="FF0000"/>
                </a:solidFill>
                <a:latin typeface="Cambria"/>
                <a:ea typeface="+mn-ea"/>
                <a:cs typeface="Cambria"/>
              </a:rPr>
              <a:t>Insertion:</a:t>
            </a:r>
            <a:r>
              <a:rPr lang="en-US" sz="2800" dirty="0">
                <a:solidFill>
                  <a:schemeClr val="tx1">
                    <a:lumMod val="65000"/>
                    <a:lumOff val="35000"/>
                  </a:schemeClr>
                </a:solidFill>
                <a:latin typeface="Cambria"/>
                <a:ea typeface="+mn-ea"/>
                <a:cs typeface="Cambria"/>
              </a:rPr>
              <a:t> A new patient has not yet undergone surgery -- hence no surgeon # -- Since surgeon # is part of the key, we can</a:t>
            </a:r>
            <a:r>
              <a:rPr lang="en-CA" sz="2800" dirty="0">
                <a:solidFill>
                  <a:schemeClr val="tx1">
                    <a:lumMod val="65000"/>
                    <a:lumOff val="35000"/>
                  </a:schemeClr>
                </a:solidFill>
                <a:latin typeface="Cambria"/>
                <a:ea typeface="+mn-ea"/>
                <a:cs typeface="Cambria"/>
              </a:rPr>
              <a:t>not</a:t>
            </a:r>
            <a:r>
              <a:rPr lang="en-US" sz="2800" dirty="0">
                <a:solidFill>
                  <a:schemeClr val="tx1">
                    <a:lumMod val="65000"/>
                    <a:lumOff val="35000"/>
                  </a:schemeClr>
                </a:solidFill>
                <a:latin typeface="Cambria"/>
                <a:ea typeface="+mn-ea"/>
                <a:cs typeface="Cambria"/>
              </a:rPr>
              <a:t> insert.</a:t>
            </a:r>
          </a:p>
          <a:p>
            <a:pPr fontAlgn="auto">
              <a:spcAft>
                <a:spcPts val="0"/>
              </a:spcAft>
              <a:defRPr/>
            </a:pPr>
            <a:r>
              <a:rPr lang="en-US" sz="2800" dirty="0">
                <a:solidFill>
                  <a:srgbClr val="FF0000"/>
                </a:solidFill>
                <a:latin typeface="Cambria"/>
                <a:ea typeface="+mn-ea"/>
                <a:cs typeface="Cambria"/>
              </a:rPr>
              <a:t>Insertion:</a:t>
            </a:r>
            <a:r>
              <a:rPr lang="en-US" sz="2800" dirty="0">
                <a:solidFill>
                  <a:schemeClr val="tx1">
                    <a:lumMod val="65000"/>
                    <a:lumOff val="35000"/>
                  </a:schemeClr>
                </a:solidFill>
                <a:latin typeface="Cambria"/>
                <a:ea typeface="+mn-ea"/>
                <a:cs typeface="Cambria"/>
              </a:rPr>
              <a:t> If a surgeon is newly hired and has not operated yet -- there will be no way to include that person in the database.</a:t>
            </a:r>
          </a:p>
          <a:p>
            <a:pPr fontAlgn="auto">
              <a:spcAft>
                <a:spcPts val="0"/>
              </a:spcAft>
              <a:defRPr/>
            </a:pPr>
            <a:r>
              <a:rPr lang="en-US" sz="2800" dirty="0">
                <a:solidFill>
                  <a:srgbClr val="FF0000"/>
                </a:solidFill>
                <a:latin typeface="Cambria"/>
                <a:ea typeface="+mn-ea"/>
                <a:cs typeface="Cambria"/>
              </a:rPr>
              <a:t>Update:</a:t>
            </a:r>
            <a:r>
              <a:rPr lang="en-US" sz="2800" dirty="0">
                <a:solidFill>
                  <a:schemeClr val="tx1">
                    <a:lumMod val="65000"/>
                    <a:lumOff val="35000"/>
                  </a:schemeClr>
                </a:solidFill>
                <a:latin typeface="Cambria"/>
                <a:ea typeface="+mn-ea"/>
                <a:cs typeface="Cambria"/>
              </a:rPr>
              <a:t> If a patient comes in for a new procedure, and has moved, we need to change multiple address entries.</a:t>
            </a:r>
          </a:p>
          <a:p>
            <a:pPr fontAlgn="auto">
              <a:spcAft>
                <a:spcPts val="0"/>
              </a:spcAft>
              <a:defRPr/>
            </a:pPr>
            <a:r>
              <a:rPr lang="en-US" sz="2800" dirty="0">
                <a:solidFill>
                  <a:srgbClr val="FF0000"/>
                </a:solidFill>
                <a:latin typeface="Cambria"/>
                <a:ea typeface="+mn-ea"/>
                <a:cs typeface="Cambria"/>
              </a:rPr>
              <a:t>Deletion (type 1):</a:t>
            </a:r>
            <a:r>
              <a:rPr lang="en-US" sz="2800" dirty="0">
                <a:solidFill>
                  <a:schemeClr val="tx1">
                    <a:lumMod val="65000"/>
                    <a:lumOff val="35000"/>
                  </a:schemeClr>
                </a:solidFill>
                <a:latin typeface="Cambria"/>
                <a:ea typeface="+mn-ea"/>
                <a:cs typeface="Cambria"/>
              </a:rPr>
              <a:t> Deleting a patient record may also delete all info about a surgeon.</a:t>
            </a:r>
          </a:p>
          <a:p>
            <a:pPr fontAlgn="auto">
              <a:spcAft>
                <a:spcPts val="0"/>
              </a:spcAft>
              <a:defRPr/>
            </a:pPr>
            <a:r>
              <a:rPr lang="en-US" sz="2800" dirty="0">
                <a:solidFill>
                  <a:srgbClr val="FF0000"/>
                </a:solidFill>
                <a:latin typeface="Cambria"/>
                <a:ea typeface="+mn-ea"/>
                <a:cs typeface="Cambria"/>
              </a:rPr>
              <a:t>Deletion (type 2):</a:t>
            </a:r>
            <a:r>
              <a:rPr lang="en-US" sz="2800" dirty="0">
                <a:solidFill>
                  <a:schemeClr val="tx1">
                    <a:lumMod val="65000"/>
                    <a:lumOff val="35000"/>
                  </a:schemeClr>
                </a:solidFill>
                <a:latin typeface="Cambria"/>
                <a:ea typeface="+mn-ea"/>
                <a:cs typeface="Cambria"/>
              </a:rPr>
              <a:t> When there are functional dependencies (like side effects and drug) changing one item eliminates other information.</a:t>
            </a:r>
          </a:p>
        </p:txBody>
      </p:sp>
      <p:sp>
        <p:nvSpPr>
          <p:cNvPr id="2" name="Slide Number Placeholder 1">
            <a:extLst>
              <a:ext uri="{FF2B5EF4-FFF2-40B4-BE49-F238E27FC236}">
                <a16:creationId xmlns:a16="http://schemas.microsoft.com/office/drawing/2014/main" id="{0BD5D50C-269F-47F6-134C-2E19A3FB2266}"/>
              </a:ext>
            </a:extLst>
          </p:cNvPr>
          <p:cNvSpPr>
            <a:spLocks noGrp="1"/>
          </p:cNvSpPr>
          <p:nvPr>
            <p:ph type="sldNum" sz="quarter" idx="10"/>
          </p:nvPr>
        </p:nvSpPr>
        <p:spPr/>
        <p:txBody>
          <a:bodyPr/>
          <a:lstStyle/>
          <a:p>
            <a:fld id="{B5482F84-AE51-6742-A134-E737E6F95EC4}"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a:extLst>
              <a:ext uri="{FF2B5EF4-FFF2-40B4-BE49-F238E27FC236}">
                <a16:creationId xmlns:a16="http://schemas.microsoft.com/office/drawing/2014/main" id="{667D7AA8-3517-D17A-C6E1-4D24E79F56F4}"/>
              </a:ext>
            </a:extLst>
          </p:cNvPr>
          <p:cNvSpPr>
            <a:spLocks noGrp="1" noChangeArrowheads="1"/>
          </p:cNvSpPr>
          <p:nvPr>
            <p:ph type="title"/>
          </p:nvPr>
        </p:nvSpPr>
        <p:spPr>
          <a:xfrm>
            <a:off x="457200" y="76201"/>
            <a:ext cx="7480300" cy="655636"/>
          </a:xfrm>
        </p:spPr>
        <p:txBody>
          <a:bodyPr/>
          <a:lstStyle/>
          <a:p>
            <a:pPr algn="l"/>
            <a:r>
              <a:rPr lang="en-US" sz="4000" b="0" i="0" dirty="0">
                <a:solidFill>
                  <a:srgbClr val="000000"/>
                </a:solidFill>
                <a:effectLst/>
                <a:latin typeface="var(--ff-lato)"/>
              </a:rPr>
              <a:t>What is First Normal Form (1NF)?</a:t>
            </a:r>
          </a:p>
        </p:txBody>
      </p:sp>
      <p:sp>
        <p:nvSpPr>
          <p:cNvPr id="30722" name="Rectangle 5">
            <a:extLst>
              <a:ext uri="{FF2B5EF4-FFF2-40B4-BE49-F238E27FC236}">
                <a16:creationId xmlns:a16="http://schemas.microsoft.com/office/drawing/2014/main" id="{06E1FDD2-E345-84BC-CE68-00E901828AD7}"/>
              </a:ext>
            </a:extLst>
          </p:cNvPr>
          <p:cNvSpPr>
            <a:spLocks noGrp="1" noChangeArrowheads="1"/>
          </p:cNvSpPr>
          <p:nvPr>
            <p:ph idx="1"/>
          </p:nvPr>
        </p:nvSpPr>
        <p:spPr>
          <a:xfrm>
            <a:off x="498475" y="914400"/>
            <a:ext cx="7556500" cy="5211763"/>
          </a:xfrm>
        </p:spPr>
        <p:txBody>
          <a:bodyPr/>
          <a:lstStyle/>
          <a:p>
            <a:pPr marL="0" indent="0" algn="l">
              <a:buNone/>
            </a:pPr>
            <a:r>
              <a:rPr lang="en-US" sz="2400" b="0" i="0" dirty="0">
                <a:solidFill>
                  <a:srgbClr val="000000"/>
                </a:solidFill>
                <a:effectLst/>
                <a:highlight>
                  <a:srgbClr val="FFFF00"/>
                </a:highlight>
                <a:latin typeface="Verdana" panose="020B0604030504040204" pitchFamily="34" charset="0"/>
              </a:rPr>
              <a:t>A database is said to be in </a:t>
            </a:r>
            <a:r>
              <a:rPr lang="en-US" sz="2400" b="1" i="0" dirty="0">
                <a:solidFill>
                  <a:srgbClr val="000000"/>
                </a:solidFill>
                <a:effectLst/>
                <a:highlight>
                  <a:srgbClr val="FFFF00"/>
                </a:highlight>
                <a:latin typeface="Verdana" panose="020B0604030504040204" pitchFamily="34" charset="0"/>
              </a:rPr>
              <a:t>First </a:t>
            </a:r>
            <a:r>
              <a:rPr lang="en-US" sz="2400" b="1" dirty="0">
                <a:solidFill>
                  <a:srgbClr val="000000"/>
                </a:solidFill>
                <a:highlight>
                  <a:srgbClr val="FFFF00"/>
                </a:highlight>
                <a:latin typeface="Verdana" panose="020B0604030504040204" pitchFamily="34" charset="0"/>
              </a:rPr>
              <a:t>N</a:t>
            </a:r>
            <a:r>
              <a:rPr lang="en-US" sz="2400" b="1" i="0" dirty="0">
                <a:solidFill>
                  <a:srgbClr val="000000"/>
                </a:solidFill>
                <a:effectLst/>
                <a:highlight>
                  <a:srgbClr val="FFFF00"/>
                </a:highlight>
                <a:latin typeface="Verdana" panose="020B0604030504040204" pitchFamily="34" charset="0"/>
              </a:rPr>
              <a:t>ormal </a:t>
            </a:r>
            <a:r>
              <a:rPr lang="en-US" sz="2400" b="1" dirty="0">
                <a:solidFill>
                  <a:srgbClr val="000000"/>
                </a:solidFill>
                <a:highlight>
                  <a:srgbClr val="FFFF00"/>
                </a:highlight>
                <a:latin typeface="Verdana" panose="020B0604030504040204" pitchFamily="34" charset="0"/>
              </a:rPr>
              <a:t>F</a:t>
            </a:r>
            <a:r>
              <a:rPr lang="en-US" sz="2400" b="1" i="0" dirty="0">
                <a:solidFill>
                  <a:srgbClr val="000000"/>
                </a:solidFill>
                <a:effectLst/>
                <a:highlight>
                  <a:srgbClr val="FFFF00"/>
                </a:highlight>
                <a:latin typeface="Verdana" panose="020B0604030504040204" pitchFamily="34" charset="0"/>
              </a:rPr>
              <a:t>orm </a:t>
            </a:r>
            <a:r>
              <a:rPr lang="en-US" sz="2400" b="0" i="0" dirty="0">
                <a:solidFill>
                  <a:srgbClr val="000000"/>
                </a:solidFill>
                <a:effectLst/>
                <a:highlight>
                  <a:srgbClr val="FFFF00"/>
                </a:highlight>
                <a:latin typeface="Verdana" panose="020B0604030504040204" pitchFamily="34" charset="0"/>
              </a:rPr>
              <a:t>if it satisfies the following conditions:</a:t>
            </a:r>
            <a:endParaRPr lang="en-US" sz="2400" b="0" i="0" dirty="0">
              <a:solidFill>
                <a:srgbClr val="000000"/>
              </a:solidFill>
              <a:effectLst/>
              <a:latin typeface="Verdana" panose="020B0604030504040204" pitchFamily="34" charset="0"/>
            </a:endParaRPr>
          </a:p>
          <a:p>
            <a:pPr algn="l">
              <a:buFont typeface="Arial" panose="020B0604020202020204" pitchFamily="34" charset="0"/>
              <a:buChar char="•"/>
            </a:pPr>
            <a:r>
              <a:rPr lang="en-US" sz="2400" b="1" i="0" dirty="0">
                <a:solidFill>
                  <a:srgbClr val="000000"/>
                </a:solidFill>
                <a:effectLst/>
                <a:highlight>
                  <a:srgbClr val="00FF00"/>
                </a:highlight>
                <a:latin typeface="inherit"/>
              </a:rPr>
              <a:t>Rule 1 (Atomic Values) </a:t>
            </a:r>
            <a:r>
              <a:rPr lang="en-US" sz="2400" b="0" i="0" dirty="0">
                <a:solidFill>
                  <a:srgbClr val="000000"/>
                </a:solidFill>
                <a:effectLst/>
                <a:latin typeface="Verdana" panose="020B0604030504040204" pitchFamily="34" charset="0"/>
              </a:rPr>
              <a:t>− Every column of a table should contain only atomic values. An atomic value is a value that cannot be divided further.</a:t>
            </a:r>
          </a:p>
          <a:p>
            <a:pPr algn="l">
              <a:buFont typeface="Arial" panose="020B0604020202020204" pitchFamily="34" charset="0"/>
              <a:buChar char="•"/>
            </a:pPr>
            <a:r>
              <a:rPr lang="en-US" sz="2400" b="1" i="0" dirty="0">
                <a:solidFill>
                  <a:srgbClr val="000000"/>
                </a:solidFill>
                <a:effectLst/>
                <a:highlight>
                  <a:srgbClr val="00FF00"/>
                </a:highlight>
                <a:latin typeface="inherit"/>
              </a:rPr>
              <a:t>Rule 2 (No Repeating Groups) </a:t>
            </a:r>
            <a:r>
              <a:rPr lang="en-US" sz="2400" b="0" i="0" dirty="0">
                <a:solidFill>
                  <a:srgbClr val="000000"/>
                </a:solidFill>
                <a:effectLst/>
                <a:latin typeface="Verdana" panose="020B0604030504040204" pitchFamily="34" charset="0"/>
              </a:rPr>
              <a:t>− There are no repeating groups of data. This means a table should not contain repeating columns.</a:t>
            </a:r>
          </a:p>
        </p:txBody>
      </p:sp>
      <p:sp>
        <p:nvSpPr>
          <p:cNvPr id="2" name="Slide Number Placeholder 1">
            <a:extLst>
              <a:ext uri="{FF2B5EF4-FFF2-40B4-BE49-F238E27FC236}">
                <a16:creationId xmlns:a16="http://schemas.microsoft.com/office/drawing/2014/main" id="{E8A0648F-A894-058F-BA46-3F4A82645381}"/>
              </a:ext>
            </a:extLst>
          </p:cNvPr>
          <p:cNvSpPr>
            <a:spLocks noGrp="1"/>
          </p:cNvSpPr>
          <p:nvPr>
            <p:ph type="sldNum" sz="quarter" idx="10"/>
          </p:nvPr>
        </p:nvSpPr>
        <p:spPr/>
        <p:txBody>
          <a:bodyPr/>
          <a:lstStyle/>
          <a:p>
            <a:fld id="{B5482F84-AE51-6742-A134-E737E6F95EC4}"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6E91-F2A7-8996-0007-9B99680ED9D6}"/>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2C88374B-5BAF-8128-9CFC-8DF3242CC863}"/>
              </a:ext>
            </a:extLst>
          </p:cNvPr>
          <p:cNvSpPr>
            <a:spLocks noGrp="1" noChangeArrowheads="1"/>
          </p:cNvSpPr>
          <p:nvPr>
            <p:ph type="title"/>
          </p:nvPr>
        </p:nvSpPr>
        <p:spPr>
          <a:xfrm>
            <a:off x="457200" y="76201"/>
            <a:ext cx="7480300" cy="2209800"/>
          </a:xfrm>
        </p:spPr>
        <p:txBody>
          <a:bodyPr/>
          <a:lstStyle/>
          <a:p>
            <a:pPr algn="l"/>
            <a:r>
              <a:rPr lang="en-US" b="0" i="0" dirty="0">
                <a:solidFill>
                  <a:srgbClr val="000000"/>
                </a:solidFill>
                <a:effectLst/>
                <a:latin typeface="var(--ff-lato)"/>
              </a:rPr>
              <a:t>1NF: Rule 1 - Atomic Values</a:t>
            </a:r>
            <a:br>
              <a:rPr lang="en-US" b="0" i="0" dirty="0">
                <a:solidFill>
                  <a:srgbClr val="000000"/>
                </a:solidFill>
                <a:effectLst/>
                <a:latin typeface="var(--ff-lato)"/>
              </a:rPr>
            </a:br>
            <a:r>
              <a:rPr lang="en-US" sz="2800" b="0" i="0" dirty="0">
                <a:solidFill>
                  <a:srgbClr val="000000"/>
                </a:solidFill>
                <a:effectLst/>
                <a:latin typeface="Verdana" panose="020B0604030504040204" pitchFamily="34" charset="0"/>
              </a:rPr>
              <a:t>This table is </a:t>
            </a:r>
            <a:r>
              <a:rPr lang="en-US" sz="2800" b="0" i="0" dirty="0">
                <a:solidFill>
                  <a:srgbClr val="000000"/>
                </a:solidFill>
                <a:effectLst/>
                <a:highlight>
                  <a:srgbClr val="FFFF00"/>
                </a:highlight>
                <a:latin typeface="Verdana" panose="020B0604030504040204" pitchFamily="34" charset="0"/>
              </a:rPr>
              <a:t>NOT</a:t>
            </a:r>
            <a:r>
              <a:rPr lang="en-US" sz="2800" b="0" i="0" dirty="0">
                <a:solidFill>
                  <a:srgbClr val="000000"/>
                </a:solidFill>
                <a:effectLst/>
                <a:latin typeface="Verdana" panose="020B0604030504040204" pitchFamily="34" charset="0"/>
              </a:rPr>
              <a:t> in first normal form because the </a:t>
            </a:r>
            <a:r>
              <a:rPr lang="en-US" sz="2800" b="1" i="0" dirty="0">
                <a:solidFill>
                  <a:srgbClr val="000000"/>
                </a:solidFill>
                <a:effectLst/>
                <a:latin typeface="Verdana" panose="020B0604030504040204" pitchFamily="34" charset="0"/>
              </a:rPr>
              <a:t>City</a:t>
            </a:r>
            <a:r>
              <a:rPr lang="en-US" sz="2800" b="0" i="0" dirty="0">
                <a:solidFill>
                  <a:srgbClr val="000000"/>
                </a:solidFill>
                <a:effectLst/>
                <a:latin typeface="Verdana" panose="020B0604030504040204" pitchFamily="34" charset="0"/>
              </a:rPr>
              <a:t> column can contain multiple values</a:t>
            </a:r>
            <a:r>
              <a:rPr lang="en-US" sz="4000" b="0" i="0" dirty="0">
                <a:solidFill>
                  <a:srgbClr val="000000"/>
                </a:solidFill>
                <a:effectLst/>
                <a:latin typeface="Verdana" panose="020B0604030504040204" pitchFamily="34" charset="0"/>
              </a:rPr>
              <a:t>. </a:t>
            </a:r>
            <a:br>
              <a:rPr lang="en-US" b="0" i="0" dirty="0">
                <a:solidFill>
                  <a:srgbClr val="000000"/>
                </a:solidFill>
                <a:effectLst/>
                <a:latin typeface="var(--ff-lato)"/>
              </a:rPr>
            </a:br>
            <a:endParaRPr lang="en-US" b="0" i="0" dirty="0">
              <a:solidFill>
                <a:srgbClr val="000000"/>
              </a:solidFill>
              <a:effectLst/>
              <a:latin typeface="var(--ff-lato)"/>
            </a:endParaRPr>
          </a:p>
        </p:txBody>
      </p:sp>
      <p:pic>
        <p:nvPicPr>
          <p:cNvPr id="3" name="Content Placeholder 2" descr="A screenshot of a table&#10;&#10;Description automatically generated">
            <a:extLst>
              <a:ext uri="{FF2B5EF4-FFF2-40B4-BE49-F238E27FC236}">
                <a16:creationId xmlns:a16="http://schemas.microsoft.com/office/drawing/2014/main" id="{0A264906-F941-23C2-9CE4-B89A1F8AA52B}"/>
              </a:ext>
            </a:extLst>
          </p:cNvPr>
          <p:cNvPicPr>
            <a:picLocks noGrp="1" noChangeAspect="1"/>
          </p:cNvPicPr>
          <p:nvPr>
            <p:ph idx="1"/>
          </p:nvPr>
        </p:nvPicPr>
        <p:blipFill>
          <a:blip r:embed="rId3"/>
          <a:stretch>
            <a:fillRect/>
          </a:stretch>
        </p:blipFill>
        <p:spPr>
          <a:xfrm>
            <a:off x="609600" y="2438400"/>
            <a:ext cx="7556500" cy="3733800"/>
          </a:xfrm>
        </p:spPr>
      </p:pic>
      <p:sp>
        <p:nvSpPr>
          <p:cNvPr id="2" name="Slide Number Placeholder 1">
            <a:extLst>
              <a:ext uri="{FF2B5EF4-FFF2-40B4-BE49-F238E27FC236}">
                <a16:creationId xmlns:a16="http://schemas.microsoft.com/office/drawing/2014/main" id="{14F9F8F6-10DB-A518-8FE5-DC1902B6A97B}"/>
              </a:ext>
            </a:extLst>
          </p:cNvPr>
          <p:cNvSpPr>
            <a:spLocks noGrp="1"/>
          </p:cNvSpPr>
          <p:nvPr>
            <p:ph type="sldNum" sz="quarter" idx="10"/>
          </p:nvPr>
        </p:nvSpPr>
        <p:spPr/>
        <p:txBody>
          <a:bodyPr/>
          <a:lstStyle/>
          <a:p>
            <a:fld id="{B5482F84-AE51-6742-A134-E737E6F95EC4}" type="slidenum">
              <a:rPr lang="en-US" altLang="en-US" smtClean="0"/>
              <a:pPr/>
              <a:t>35</a:t>
            </a:fld>
            <a:endParaRPr lang="en-US" altLang="en-US"/>
          </a:p>
        </p:txBody>
      </p:sp>
    </p:spTree>
    <p:extLst>
      <p:ext uri="{BB962C8B-B14F-4D97-AF65-F5344CB8AC3E}">
        <p14:creationId xmlns:p14="http://schemas.microsoft.com/office/powerpoint/2010/main" val="1246464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238D4-F578-14FA-0669-B614093A486C}"/>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642F927B-B3F8-2981-C404-29C2FC4E270D}"/>
              </a:ext>
            </a:extLst>
          </p:cNvPr>
          <p:cNvSpPr>
            <a:spLocks noGrp="1" noChangeArrowheads="1"/>
          </p:cNvSpPr>
          <p:nvPr>
            <p:ph type="title"/>
          </p:nvPr>
        </p:nvSpPr>
        <p:spPr>
          <a:xfrm>
            <a:off x="457200" y="76201"/>
            <a:ext cx="5715000" cy="838199"/>
          </a:xfrm>
        </p:spPr>
        <p:txBody>
          <a:bodyPr/>
          <a:lstStyle/>
          <a:p>
            <a:r>
              <a:rPr lang="en-US" sz="2800" dirty="0">
                <a:solidFill>
                  <a:srgbClr val="000000"/>
                </a:solidFill>
                <a:latin typeface="Verdana" panose="020B0604030504040204" pitchFamily="34" charset="0"/>
              </a:rPr>
              <a:t>B</a:t>
            </a:r>
            <a:r>
              <a:rPr lang="en-US" sz="2800" b="0" i="0" dirty="0">
                <a:solidFill>
                  <a:srgbClr val="000000"/>
                </a:solidFill>
                <a:effectLst/>
                <a:latin typeface="Verdana" panose="020B0604030504040204" pitchFamily="34" charset="0"/>
              </a:rPr>
              <a:t>ring this table to 1NF:</a:t>
            </a:r>
            <a:br>
              <a:rPr lang="en-US" sz="2800" b="0" i="0" dirty="0">
                <a:solidFill>
                  <a:srgbClr val="000000"/>
                </a:solidFill>
                <a:effectLst/>
                <a:latin typeface="Verdana" panose="020B0604030504040204" pitchFamily="34" charset="0"/>
              </a:rPr>
            </a:br>
            <a:r>
              <a:rPr lang="en-US" sz="2800" b="0" i="0" dirty="0">
                <a:solidFill>
                  <a:srgbClr val="000000"/>
                </a:solidFill>
                <a:effectLst/>
                <a:latin typeface="Verdana" panose="020B0604030504040204" pitchFamily="34" charset="0"/>
              </a:rPr>
              <a:t>Split table into 2 tables</a:t>
            </a:r>
            <a:endParaRPr lang="en-US" altLang="en-US" sz="2800" dirty="0"/>
          </a:p>
        </p:txBody>
      </p:sp>
      <p:pic>
        <p:nvPicPr>
          <p:cNvPr id="3" name="Content Placeholder 2" descr="A screenshot of a table&#10;&#10;Description automatically generated">
            <a:extLst>
              <a:ext uri="{FF2B5EF4-FFF2-40B4-BE49-F238E27FC236}">
                <a16:creationId xmlns:a16="http://schemas.microsoft.com/office/drawing/2014/main" id="{5221F310-9C0E-F87E-1F95-DA476471CA57}"/>
              </a:ext>
            </a:extLst>
          </p:cNvPr>
          <p:cNvPicPr>
            <a:picLocks noGrp="1" noChangeAspect="1"/>
          </p:cNvPicPr>
          <p:nvPr>
            <p:ph idx="1"/>
          </p:nvPr>
        </p:nvPicPr>
        <p:blipFill>
          <a:blip r:embed="rId3"/>
          <a:stretch>
            <a:fillRect/>
          </a:stretch>
        </p:blipFill>
        <p:spPr>
          <a:xfrm>
            <a:off x="762000" y="1219200"/>
            <a:ext cx="5982013" cy="4891881"/>
          </a:xfrm>
        </p:spPr>
      </p:pic>
      <p:sp>
        <p:nvSpPr>
          <p:cNvPr id="2" name="Slide Number Placeholder 1">
            <a:extLst>
              <a:ext uri="{FF2B5EF4-FFF2-40B4-BE49-F238E27FC236}">
                <a16:creationId xmlns:a16="http://schemas.microsoft.com/office/drawing/2014/main" id="{27345EFB-A996-EE50-C3E6-0101F34DF4B5}"/>
              </a:ext>
            </a:extLst>
          </p:cNvPr>
          <p:cNvSpPr>
            <a:spLocks noGrp="1"/>
          </p:cNvSpPr>
          <p:nvPr>
            <p:ph type="sldNum" sz="quarter" idx="10"/>
          </p:nvPr>
        </p:nvSpPr>
        <p:spPr/>
        <p:txBody>
          <a:bodyPr/>
          <a:lstStyle/>
          <a:p>
            <a:fld id="{B5482F84-AE51-6742-A134-E737E6F95EC4}" type="slidenum">
              <a:rPr lang="en-US" altLang="en-US" smtClean="0"/>
              <a:pPr/>
              <a:t>36</a:t>
            </a:fld>
            <a:endParaRPr lang="en-US" altLang="en-US"/>
          </a:p>
        </p:txBody>
      </p:sp>
    </p:spTree>
    <p:extLst>
      <p:ext uri="{BB962C8B-B14F-4D97-AF65-F5344CB8AC3E}">
        <p14:creationId xmlns:p14="http://schemas.microsoft.com/office/powerpoint/2010/main" val="1122250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E9705-2B80-8476-D351-643F4073C486}"/>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7F381F37-EDB5-0D12-5CDD-8DA646644C0A}"/>
              </a:ext>
            </a:extLst>
          </p:cNvPr>
          <p:cNvSpPr>
            <a:spLocks noGrp="1" noChangeArrowheads="1"/>
          </p:cNvSpPr>
          <p:nvPr>
            <p:ph type="title"/>
          </p:nvPr>
        </p:nvSpPr>
        <p:spPr>
          <a:xfrm>
            <a:off x="457200" y="76201"/>
            <a:ext cx="7480300" cy="914400"/>
          </a:xfrm>
        </p:spPr>
        <p:txBody>
          <a:bodyPr/>
          <a:lstStyle/>
          <a:p>
            <a:pPr algn="l"/>
            <a:r>
              <a:rPr lang="en-US" sz="2800" b="0" i="0" dirty="0">
                <a:solidFill>
                  <a:srgbClr val="000000"/>
                </a:solidFill>
                <a:effectLst/>
                <a:latin typeface="var(--ff-lato)"/>
              </a:rPr>
              <a:t>Rule 2 - No Repeating Groups</a:t>
            </a:r>
            <a:br>
              <a:rPr lang="en-US" sz="2800" b="0" i="0" dirty="0">
                <a:solidFill>
                  <a:srgbClr val="000000"/>
                </a:solidFill>
                <a:effectLst/>
                <a:latin typeface="var(--ff-lato)"/>
              </a:rPr>
            </a:br>
            <a:r>
              <a:rPr lang="en-US" sz="2800" b="0" i="0" dirty="0">
                <a:solidFill>
                  <a:srgbClr val="000000"/>
                </a:solidFill>
                <a:effectLst/>
                <a:latin typeface="Verdana" panose="020B0604030504040204" pitchFamily="34" charset="0"/>
              </a:rPr>
              <a:t>There are no repeating groups of data. This means a table should not contain repeating columns.</a:t>
            </a:r>
          </a:p>
        </p:txBody>
      </p:sp>
      <p:pic>
        <p:nvPicPr>
          <p:cNvPr id="3" name="Content Placeholder 2" descr="A screenshot of a table&#10;&#10;Description automatically generated">
            <a:extLst>
              <a:ext uri="{FF2B5EF4-FFF2-40B4-BE49-F238E27FC236}">
                <a16:creationId xmlns:a16="http://schemas.microsoft.com/office/drawing/2014/main" id="{E63E32E7-0D8C-684F-A9A5-6EE66771C290}"/>
              </a:ext>
            </a:extLst>
          </p:cNvPr>
          <p:cNvPicPr>
            <a:picLocks noGrp="1" noChangeAspect="1"/>
          </p:cNvPicPr>
          <p:nvPr>
            <p:ph idx="1"/>
          </p:nvPr>
        </p:nvPicPr>
        <p:blipFill>
          <a:blip r:embed="rId3"/>
          <a:stretch>
            <a:fillRect/>
          </a:stretch>
        </p:blipFill>
        <p:spPr>
          <a:xfrm>
            <a:off x="498475" y="2286001"/>
            <a:ext cx="7556500" cy="2945510"/>
          </a:xfrm>
        </p:spPr>
      </p:pic>
      <p:sp>
        <p:nvSpPr>
          <p:cNvPr id="2" name="Slide Number Placeholder 1">
            <a:extLst>
              <a:ext uri="{FF2B5EF4-FFF2-40B4-BE49-F238E27FC236}">
                <a16:creationId xmlns:a16="http://schemas.microsoft.com/office/drawing/2014/main" id="{6A61D8EF-F7C1-9F74-6BE2-3F3E65D2D423}"/>
              </a:ext>
            </a:extLst>
          </p:cNvPr>
          <p:cNvSpPr>
            <a:spLocks noGrp="1"/>
          </p:cNvSpPr>
          <p:nvPr>
            <p:ph type="sldNum" sz="quarter" idx="10"/>
          </p:nvPr>
        </p:nvSpPr>
        <p:spPr/>
        <p:txBody>
          <a:bodyPr/>
          <a:lstStyle/>
          <a:p>
            <a:fld id="{B5482F84-AE51-6742-A134-E737E6F95EC4}" type="slidenum">
              <a:rPr lang="en-US" altLang="en-US" smtClean="0"/>
              <a:pPr/>
              <a:t>37</a:t>
            </a:fld>
            <a:endParaRPr lang="en-US" altLang="en-US"/>
          </a:p>
        </p:txBody>
      </p:sp>
    </p:spTree>
    <p:extLst>
      <p:ext uri="{BB962C8B-B14F-4D97-AF65-F5344CB8AC3E}">
        <p14:creationId xmlns:p14="http://schemas.microsoft.com/office/powerpoint/2010/main" val="1974813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7BC19-993B-93FA-307F-DC2128A10B7C}"/>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4668D75A-C695-B55C-5750-4D31E06A3350}"/>
              </a:ext>
            </a:extLst>
          </p:cNvPr>
          <p:cNvSpPr>
            <a:spLocks noGrp="1" noChangeArrowheads="1"/>
          </p:cNvSpPr>
          <p:nvPr>
            <p:ph type="title"/>
          </p:nvPr>
        </p:nvSpPr>
        <p:spPr>
          <a:xfrm>
            <a:off x="457200" y="76201"/>
            <a:ext cx="7480300" cy="914400"/>
          </a:xfrm>
        </p:spPr>
        <p:txBody>
          <a:bodyPr/>
          <a:lstStyle/>
          <a:p>
            <a:r>
              <a:rPr lang="en-US" altLang="en-US" dirty="0"/>
              <a:t>Alternate Solution: 1NF</a:t>
            </a:r>
          </a:p>
        </p:txBody>
      </p:sp>
      <p:pic>
        <p:nvPicPr>
          <p:cNvPr id="3" name="Content Placeholder 2" descr="A screenshot of a table&#10;&#10;Description automatically generated">
            <a:extLst>
              <a:ext uri="{FF2B5EF4-FFF2-40B4-BE49-F238E27FC236}">
                <a16:creationId xmlns:a16="http://schemas.microsoft.com/office/drawing/2014/main" id="{F6A5673F-A7C8-BE12-135F-738892F59E34}"/>
              </a:ext>
            </a:extLst>
          </p:cNvPr>
          <p:cNvPicPr>
            <a:picLocks noGrp="1" noChangeAspect="1"/>
          </p:cNvPicPr>
          <p:nvPr>
            <p:ph idx="1"/>
          </p:nvPr>
        </p:nvPicPr>
        <p:blipFill>
          <a:blip r:embed="rId3"/>
          <a:stretch>
            <a:fillRect/>
          </a:stretch>
        </p:blipFill>
        <p:spPr>
          <a:xfrm>
            <a:off x="1506755" y="914400"/>
            <a:ext cx="5539939" cy="5211763"/>
          </a:xfrm>
        </p:spPr>
      </p:pic>
      <p:sp>
        <p:nvSpPr>
          <p:cNvPr id="2" name="Slide Number Placeholder 1">
            <a:extLst>
              <a:ext uri="{FF2B5EF4-FFF2-40B4-BE49-F238E27FC236}">
                <a16:creationId xmlns:a16="http://schemas.microsoft.com/office/drawing/2014/main" id="{3D8F560E-04D4-F165-CCAA-CABF05D13056}"/>
              </a:ext>
            </a:extLst>
          </p:cNvPr>
          <p:cNvSpPr>
            <a:spLocks noGrp="1"/>
          </p:cNvSpPr>
          <p:nvPr>
            <p:ph type="sldNum" sz="quarter" idx="10"/>
          </p:nvPr>
        </p:nvSpPr>
        <p:spPr/>
        <p:txBody>
          <a:bodyPr/>
          <a:lstStyle/>
          <a:p>
            <a:fld id="{B5482F84-AE51-6742-A134-E737E6F95EC4}" type="slidenum">
              <a:rPr lang="en-US" altLang="en-US" smtClean="0"/>
              <a:pPr/>
              <a:t>38</a:t>
            </a:fld>
            <a:endParaRPr lang="en-US" altLang="en-US"/>
          </a:p>
        </p:txBody>
      </p:sp>
    </p:spTree>
    <p:extLst>
      <p:ext uri="{BB962C8B-B14F-4D97-AF65-F5344CB8AC3E}">
        <p14:creationId xmlns:p14="http://schemas.microsoft.com/office/powerpoint/2010/main" val="93899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82B01722-4D47-6D15-EDAE-D3224493F1B1}"/>
              </a:ext>
            </a:extLst>
          </p:cNvPr>
          <p:cNvSpPr>
            <a:spLocks noGrp="1" noChangeArrowheads="1"/>
          </p:cNvSpPr>
          <p:nvPr>
            <p:ph type="body" idx="1"/>
          </p:nvPr>
        </p:nvSpPr>
        <p:spPr>
          <a:xfrm>
            <a:off x="304800" y="1143000"/>
            <a:ext cx="8001000" cy="4267200"/>
          </a:xfrm>
        </p:spPr>
        <p:txBody>
          <a:bodyPr/>
          <a:lstStyle/>
          <a:p>
            <a:pPr marL="533400" indent="-533400" algn="just" eaLnBrk="1" hangingPunct="1">
              <a:buFontTx/>
              <a:buNone/>
            </a:pPr>
            <a:r>
              <a:rPr lang="en-US" altLang="en-US" sz="2400" dirty="0">
                <a:latin typeface="Arial Unicode MS" panose="020B0604020202020204" pitchFamily="34" charset="-128"/>
                <a:cs typeface="Times New Roman" panose="02020603050405020304" pitchFamily="18" charset="0"/>
              </a:rPr>
              <a:t>A table is considered to be in 1NF if all the fields contain</a:t>
            </a:r>
          </a:p>
          <a:p>
            <a:pPr marL="533400" indent="-533400" algn="just" eaLnBrk="1" hangingPunct="1">
              <a:buFontTx/>
              <a:buNone/>
            </a:pPr>
            <a:r>
              <a:rPr lang="en-US" altLang="en-US" sz="2400" dirty="0">
                <a:latin typeface="Arial Unicode MS" panose="020B0604020202020204" pitchFamily="34" charset="-128"/>
                <a:cs typeface="Times New Roman" panose="02020603050405020304" pitchFamily="18" charset="0"/>
              </a:rPr>
              <a:t>only scalar values (as opposed to list of values).</a:t>
            </a:r>
            <a:r>
              <a:rPr lang="en-US" altLang="en-US" sz="2800" dirty="0">
                <a:latin typeface="Arial Unicode MS" panose="020B0604020202020204" pitchFamily="34" charset="-128"/>
                <a:cs typeface="Times New Roman" panose="02020603050405020304" pitchFamily="18" charset="0"/>
              </a:rPr>
              <a:t> </a:t>
            </a:r>
          </a:p>
          <a:p>
            <a:pPr marL="533400" indent="-533400" algn="just" eaLnBrk="1" hangingPunct="1">
              <a:buFontTx/>
              <a:buNone/>
            </a:pPr>
            <a:r>
              <a:rPr lang="en-US" altLang="en-US" sz="2400" b="1" dirty="0">
                <a:solidFill>
                  <a:srgbClr val="CC0000"/>
                </a:solidFill>
                <a:latin typeface="Arial Unicode MS" panose="020B0604020202020204" pitchFamily="34" charset="-128"/>
                <a:cs typeface="Times New Roman" panose="02020603050405020304" pitchFamily="18" charset="0"/>
              </a:rPr>
              <a:t>Example (Not 1NF)</a:t>
            </a:r>
          </a:p>
        </p:txBody>
      </p:sp>
      <p:sp>
        <p:nvSpPr>
          <p:cNvPr id="12290" name="Rectangle 3">
            <a:extLst>
              <a:ext uri="{FF2B5EF4-FFF2-40B4-BE49-F238E27FC236}">
                <a16:creationId xmlns:a16="http://schemas.microsoft.com/office/drawing/2014/main" id="{3F59A8B0-F948-3EE8-073C-D9CEDD0EC09A}"/>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First Normal Form  (1NF) </a:t>
            </a:r>
          </a:p>
        </p:txBody>
      </p:sp>
      <p:sp>
        <p:nvSpPr>
          <p:cNvPr id="12291" name="Text Box 6">
            <a:extLst>
              <a:ext uri="{FF2B5EF4-FFF2-40B4-BE49-F238E27FC236}">
                <a16:creationId xmlns:a16="http://schemas.microsoft.com/office/drawing/2014/main" id="{4EE1D1BB-B9AD-245B-CE68-78C6BA428458}"/>
              </a:ext>
            </a:extLst>
          </p:cNvPr>
          <p:cNvSpPr txBox="1">
            <a:spLocks noChangeArrowheads="1"/>
          </p:cNvSpPr>
          <p:nvPr/>
        </p:nvSpPr>
        <p:spPr bwMode="auto">
          <a:xfrm>
            <a:off x="609600" y="5638800"/>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US" altLang="en-US">
                <a:solidFill>
                  <a:srgbClr val="000066"/>
                </a:solidFill>
                <a:latin typeface="Times New Roman" panose="02020603050405020304" pitchFamily="18" charset="0"/>
              </a:rPr>
              <a:t>Author and AuPhone columns are not scalar</a:t>
            </a:r>
          </a:p>
        </p:txBody>
      </p:sp>
      <p:grpSp>
        <p:nvGrpSpPr>
          <p:cNvPr id="12292" name="Group 561">
            <a:extLst>
              <a:ext uri="{FF2B5EF4-FFF2-40B4-BE49-F238E27FC236}">
                <a16:creationId xmlns:a16="http://schemas.microsoft.com/office/drawing/2014/main" id="{A04A9E04-A748-876D-8A1F-98FE8587B964}"/>
              </a:ext>
            </a:extLst>
          </p:cNvPr>
          <p:cNvGrpSpPr>
            <a:grpSpLocks/>
          </p:cNvGrpSpPr>
          <p:nvPr/>
        </p:nvGrpSpPr>
        <p:grpSpPr bwMode="auto">
          <a:xfrm>
            <a:off x="568325" y="3355975"/>
            <a:ext cx="1063625" cy="606425"/>
            <a:chOff x="0" y="0"/>
            <a:chExt cx="627" cy="480"/>
          </a:xfrm>
        </p:grpSpPr>
        <p:sp>
          <p:nvSpPr>
            <p:cNvPr id="12397" name="Rectangle 497">
              <a:extLst>
                <a:ext uri="{FF2B5EF4-FFF2-40B4-BE49-F238E27FC236}">
                  <a16:creationId xmlns:a16="http://schemas.microsoft.com/office/drawing/2014/main" id="{657CA0B9-A2BB-3EC4-274D-195D5F74ADEA}"/>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2398" name="Rectangle 560">
              <a:extLst>
                <a:ext uri="{FF2B5EF4-FFF2-40B4-BE49-F238E27FC236}">
                  <a16:creationId xmlns:a16="http://schemas.microsoft.com/office/drawing/2014/main" id="{65D369F3-45C3-2B27-6899-920BED4EE49E}"/>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3" name="Group 563">
            <a:extLst>
              <a:ext uri="{FF2B5EF4-FFF2-40B4-BE49-F238E27FC236}">
                <a16:creationId xmlns:a16="http://schemas.microsoft.com/office/drawing/2014/main" id="{EE0F8494-172D-046A-0FA2-DFA919289037}"/>
              </a:ext>
            </a:extLst>
          </p:cNvPr>
          <p:cNvGrpSpPr>
            <a:grpSpLocks/>
          </p:cNvGrpSpPr>
          <p:nvPr/>
        </p:nvGrpSpPr>
        <p:grpSpPr bwMode="auto">
          <a:xfrm>
            <a:off x="1631950" y="3355975"/>
            <a:ext cx="881063" cy="606425"/>
            <a:chOff x="627" y="0"/>
            <a:chExt cx="598" cy="480"/>
          </a:xfrm>
        </p:grpSpPr>
        <p:sp>
          <p:nvSpPr>
            <p:cNvPr id="12395" name="Rectangle 498">
              <a:extLst>
                <a:ext uri="{FF2B5EF4-FFF2-40B4-BE49-F238E27FC236}">
                  <a16:creationId xmlns:a16="http://schemas.microsoft.com/office/drawing/2014/main" id="{4407F117-EE2B-353D-77CC-10BE538C3D55}"/>
                </a:ext>
              </a:extLst>
            </p:cNvPr>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Balloon</a:t>
              </a:r>
            </a:p>
            <a:p>
              <a:pPr>
                <a:spcBef>
                  <a:spcPct val="0"/>
                </a:spcBef>
              </a:pPr>
              <a:endParaRPr lang="en-US" altLang="en-US" b="0">
                <a:solidFill>
                  <a:schemeClr val="tx1"/>
                </a:solidFill>
                <a:latin typeface="Times New Roman" panose="02020603050405020304" pitchFamily="18" charset="0"/>
              </a:endParaRPr>
            </a:p>
          </p:txBody>
        </p:sp>
        <p:sp>
          <p:nvSpPr>
            <p:cNvPr id="12396" name="Rectangle 562">
              <a:extLst>
                <a:ext uri="{FF2B5EF4-FFF2-40B4-BE49-F238E27FC236}">
                  <a16:creationId xmlns:a16="http://schemas.microsoft.com/office/drawing/2014/main" id="{BB89417F-108F-B219-23A4-BD02D1BFEB2F}"/>
                </a:ext>
              </a:extLst>
            </p:cNvPr>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4" name="Group 567">
            <a:extLst>
              <a:ext uri="{FF2B5EF4-FFF2-40B4-BE49-F238E27FC236}">
                <a16:creationId xmlns:a16="http://schemas.microsoft.com/office/drawing/2014/main" id="{AFF02591-82D6-0EA8-2706-DFAF5C83F237}"/>
              </a:ext>
            </a:extLst>
          </p:cNvPr>
          <p:cNvGrpSpPr>
            <a:grpSpLocks/>
          </p:cNvGrpSpPr>
          <p:nvPr/>
        </p:nvGrpSpPr>
        <p:grpSpPr bwMode="auto">
          <a:xfrm>
            <a:off x="2517775" y="3355975"/>
            <a:ext cx="911225" cy="606425"/>
            <a:chOff x="1549" y="0"/>
            <a:chExt cx="548" cy="480"/>
          </a:xfrm>
        </p:grpSpPr>
        <p:sp>
          <p:nvSpPr>
            <p:cNvPr id="12393" name="Rectangle 500">
              <a:extLst>
                <a:ext uri="{FF2B5EF4-FFF2-40B4-BE49-F238E27FC236}">
                  <a16:creationId xmlns:a16="http://schemas.microsoft.com/office/drawing/2014/main" id="{DFAFF480-BC9F-F5B2-71C5-8F20AF51181A}"/>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Sleepy, Snoopy, Grumpy</a:t>
              </a:r>
            </a:p>
            <a:p>
              <a:pPr>
                <a:spcBef>
                  <a:spcPct val="0"/>
                </a:spcBef>
              </a:pPr>
              <a:endParaRPr lang="en-US" altLang="en-US" b="0">
                <a:solidFill>
                  <a:schemeClr val="tx1"/>
                </a:solidFill>
                <a:latin typeface="Times New Roman" panose="02020603050405020304" pitchFamily="18" charset="0"/>
              </a:endParaRPr>
            </a:p>
          </p:txBody>
        </p:sp>
        <p:sp>
          <p:nvSpPr>
            <p:cNvPr id="12394" name="Rectangle 566">
              <a:extLst>
                <a:ext uri="{FF2B5EF4-FFF2-40B4-BE49-F238E27FC236}">
                  <a16:creationId xmlns:a16="http://schemas.microsoft.com/office/drawing/2014/main" id="{BF10D5E8-981F-1A6D-C3DD-D47C552762CA}"/>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5" name="Group 569">
            <a:extLst>
              <a:ext uri="{FF2B5EF4-FFF2-40B4-BE49-F238E27FC236}">
                <a16:creationId xmlns:a16="http://schemas.microsoft.com/office/drawing/2014/main" id="{030E43C5-00E4-85F4-4116-2BC4BE66CD04}"/>
              </a:ext>
            </a:extLst>
          </p:cNvPr>
          <p:cNvGrpSpPr>
            <a:grpSpLocks/>
          </p:cNvGrpSpPr>
          <p:nvPr/>
        </p:nvGrpSpPr>
        <p:grpSpPr bwMode="auto">
          <a:xfrm>
            <a:off x="3429000" y="3355975"/>
            <a:ext cx="1087438" cy="606425"/>
            <a:chOff x="2097" y="0"/>
            <a:chExt cx="598" cy="480"/>
          </a:xfrm>
        </p:grpSpPr>
        <p:sp>
          <p:nvSpPr>
            <p:cNvPr id="12391" name="Rectangle 501">
              <a:extLst>
                <a:ext uri="{FF2B5EF4-FFF2-40B4-BE49-F238E27FC236}">
                  <a16:creationId xmlns:a16="http://schemas.microsoft.com/office/drawing/2014/main" id="{5362B6BD-F5AF-A676-CDA6-2490EA1B6C05}"/>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321-321-1111, 232-234-1234, 665-235-6532</a:t>
              </a:r>
            </a:p>
            <a:p>
              <a:pPr>
                <a:spcBef>
                  <a:spcPct val="0"/>
                </a:spcBef>
              </a:pPr>
              <a:endParaRPr lang="en-US" altLang="en-US" b="0">
                <a:solidFill>
                  <a:schemeClr val="tx1"/>
                </a:solidFill>
                <a:latin typeface="Times New Roman" panose="02020603050405020304" pitchFamily="18" charset="0"/>
              </a:endParaRPr>
            </a:p>
          </p:txBody>
        </p:sp>
        <p:sp>
          <p:nvSpPr>
            <p:cNvPr id="12392" name="Rectangle 568">
              <a:extLst>
                <a:ext uri="{FF2B5EF4-FFF2-40B4-BE49-F238E27FC236}">
                  <a16:creationId xmlns:a16="http://schemas.microsoft.com/office/drawing/2014/main" id="{77C398D2-9CEC-221A-32D6-A4ECC04F522F}"/>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6" name="Group 573">
            <a:extLst>
              <a:ext uri="{FF2B5EF4-FFF2-40B4-BE49-F238E27FC236}">
                <a16:creationId xmlns:a16="http://schemas.microsoft.com/office/drawing/2014/main" id="{76ADBAB8-F27A-71AF-EA77-8D7935A5577C}"/>
              </a:ext>
            </a:extLst>
          </p:cNvPr>
          <p:cNvGrpSpPr>
            <a:grpSpLocks/>
          </p:cNvGrpSpPr>
          <p:nvPr/>
        </p:nvGrpSpPr>
        <p:grpSpPr bwMode="auto">
          <a:xfrm>
            <a:off x="4516438" y="3355975"/>
            <a:ext cx="998537" cy="606425"/>
            <a:chOff x="3077" y="0"/>
            <a:chExt cx="670" cy="480"/>
          </a:xfrm>
        </p:grpSpPr>
        <p:sp>
          <p:nvSpPr>
            <p:cNvPr id="12389" name="Rectangle 503">
              <a:extLst>
                <a:ext uri="{FF2B5EF4-FFF2-40B4-BE49-F238E27FC236}">
                  <a16:creationId xmlns:a16="http://schemas.microsoft.com/office/drawing/2014/main" id="{F0EDE1F4-BF22-E4FF-F7BB-6A3CFCEAE217}"/>
                </a:ext>
              </a:extLst>
            </p:cNvPr>
            <p:cNvSpPr>
              <a:spLocks noChangeArrowheads="1"/>
            </p:cNvSpPr>
            <p:nvPr/>
          </p:nvSpPr>
          <p:spPr bwMode="auto">
            <a:xfrm>
              <a:off x="3106" y="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2390" name="Rectangle 572">
              <a:extLst>
                <a:ext uri="{FF2B5EF4-FFF2-40B4-BE49-F238E27FC236}">
                  <a16:creationId xmlns:a16="http://schemas.microsoft.com/office/drawing/2014/main" id="{091DD41F-73E4-2073-DF7E-E28B8645D766}"/>
                </a:ext>
              </a:extLst>
            </p:cNvPr>
            <p:cNvSpPr>
              <a:spLocks noChangeArrowheads="1"/>
            </p:cNvSpPr>
            <p:nvPr/>
          </p:nvSpPr>
          <p:spPr bwMode="auto">
            <a:xfrm>
              <a:off x="3077" y="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7" name="Group 575">
            <a:extLst>
              <a:ext uri="{FF2B5EF4-FFF2-40B4-BE49-F238E27FC236}">
                <a16:creationId xmlns:a16="http://schemas.microsoft.com/office/drawing/2014/main" id="{6854B128-A80C-DC66-1B0A-28837C2973F8}"/>
              </a:ext>
            </a:extLst>
          </p:cNvPr>
          <p:cNvGrpSpPr>
            <a:grpSpLocks/>
          </p:cNvGrpSpPr>
          <p:nvPr/>
        </p:nvGrpSpPr>
        <p:grpSpPr bwMode="auto">
          <a:xfrm>
            <a:off x="5514975" y="3355975"/>
            <a:ext cx="1058863" cy="606425"/>
            <a:chOff x="3747" y="0"/>
            <a:chExt cx="634" cy="480"/>
          </a:xfrm>
        </p:grpSpPr>
        <p:sp>
          <p:nvSpPr>
            <p:cNvPr id="12387" name="Rectangle 504">
              <a:extLst>
                <a:ext uri="{FF2B5EF4-FFF2-40B4-BE49-F238E27FC236}">
                  <a16:creationId xmlns:a16="http://schemas.microsoft.com/office/drawing/2014/main" id="{E4C3922B-3F54-A754-72D4-60F473A6A44B}"/>
                </a:ext>
              </a:extLst>
            </p:cNvPr>
            <p:cNvSpPr>
              <a:spLocks noChangeArrowheads="1"/>
            </p:cNvSpPr>
            <p:nvPr/>
          </p:nvSpPr>
          <p:spPr bwMode="auto">
            <a:xfrm>
              <a:off x="3776"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714-000-0000</a:t>
              </a:r>
            </a:p>
            <a:p>
              <a:pPr>
                <a:spcBef>
                  <a:spcPct val="0"/>
                </a:spcBef>
              </a:pPr>
              <a:endParaRPr lang="en-US" altLang="en-US" b="0">
                <a:solidFill>
                  <a:schemeClr val="tx1"/>
                </a:solidFill>
                <a:latin typeface="Times New Roman" panose="02020603050405020304" pitchFamily="18" charset="0"/>
              </a:endParaRPr>
            </a:p>
          </p:txBody>
        </p:sp>
        <p:sp>
          <p:nvSpPr>
            <p:cNvPr id="12388" name="Rectangle 574">
              <a:extLst>
                <a:ext uri="{FF2B5EF4-FFF2-40B4-BE49-F238E27FC236}">
                  <a16:creationId xmlns:a16="http://schemas.microsoft.com/office/drawing/2014/main" id="{BC29E3BC-BEEB-111D-D686-0EB8CAD9909B}"/>
                </a:ext>
              </a:extLst>
            </p:cNvPr>
            <p:cNvSpPr>
              <a:spLocks noChangeArrowheads="1"/>
            </p:cNvSpPr>
            <p:nvPr/>
          </p:nvSpPr>
          <p:spPr bwMode="auto">
            <a:xfrm>
              <a:off x="3747" y="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8" name="Group 577">
            <a:extLst>
              <a:ext uri="{FF2B5EF4-FFF2-40B4-BE49-F238E27FC236}">
                <a16:creationId xmlns:a16="http://schemas.microsoft.com/office/drawing/2014/main" id="{5F736A27-35AF-3B17-EB8A-FFF004DCF2D4}"/>
              </a:ext>
            </a:extLst>
          </p:cNvPr>
          <p:cNvGrpSpPr>
            <a:grpSpLocks/>
          </p:cNvGrpSpPr>
          <p:nvPr/>
        </p:nvGrpSpPr>
        <p:grpSpPr bwMode="auto">
          <a:xfrm>
            <a:off x="6573838" y="3355975"/>
            <a:ext cx="706437" cy="606425"/>
            <a:chOff x="4381" y="0"/>
            <a:chExt cx="382" cy="480"/>
          </a:xfrm>
        </p:grpSpPr>
        <p:sp>
          <p:nvSpPr>
            <p:cNvPr id="12385" name="Rectangle 505">
              <a:extLst>
                <a:ext uri="{FF2B5EF4-FFF2-40B4-BE49-F238E27FC236}">
                  <a16:creationId xmlns:a16="http://schemas.microsoft.com/office/drawing/2014/main" id="{60C9DC57-B1D1-C37C-8AED-CFB2E1270D18}"/>
                </a:ext>
              </a:extLst>
            </p:cNvPr>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2386" name="Rectangle 576">
              <a:extLst>
                <a:ext uri="{FF2B5EF4-FFF2-40B4-BE49-F238E27FC236}">
                  <a16:creationId xmlns:a16="http://schemas.microsoft.com/office/drawing/2014/main" id="{EACD1E86-2C47-0909-64E9-8C575C662C0E}"/>
                </a:ext>
              </a:extLst>
            </p:cNvPr>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9" name="Group 615">
            <a:extLst>
              <a:ext uri="{FF2B5EF4-FFF2-40B4-BE49-F238E27FC236}">
                <a16:creationId xmlns:a16="http://schemas.microsoft.com/office/drawing/2014/main" id="{0AA47245-C8D7-545D-F9A3-8554CC2B7903}"/>
              </a:ext>
            </a:extLst>
          </p:cNvPr>
          <p:cNvGrpSpPr>
            <a:grpSpLocks/>
          </p:cNvGrpSpPr>
          <p:nvPr/>
        </p:nvGrpSpPr>
        <p:grpSpPr bwMode="auto">
          <a:xfrm>
            <a:off x="568325" y="3962400"/>
            <a:ext cx="1063625" cy="381000"/>
            <a:chOff x="0" y="1440"/>
            <a:chExt cx="627" cy="480"/>
          </a:xfrm>
        </p:grpSpPr>
        <p:sp>
          <p:nvSpPr>
            <p:cNvPr id="12383" name="Rectangle 524">
              <a:extLst>
                <a:ext uri="{FF2B5EF4-FFF2-40B4-BE49-F238E27FC236}">
                  <a16:creationId xmlns:a16="http://schemas.microsoft.com/office/drawing/2014/main" id="{D6135AA9-0DE6-57F3-BF07-6086A1C61279}"/>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2384" name="Rectangle 614">
              <a:extLst>
                <a:ext uri="{FF2B5EF4-FFF2-40B4-BE49-F238E27FC236}">
                  <a16:creationId xmlns:a16="http://schemas.microsoft.com/office/drawing/2014/main" id="{9937126B-F85C-9562-C54A-5AC697C9302A}"/>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0" name="Group 617">
            <a:extLst>
              <a:ext uri="{FF2B5EF4-FFF2-40B4-BE49-F238E27FC236}">
                <a16:creationId xmlns:a16="http://schemas.microsoft.com/office/drawing/2014/main" id="{3A7F9E7B-A972-85C4-5065-00A9BDCECBA5}"/>
              </a:ext>
            </a:extLst>
          </p:cNvPr>
          <p:cNvGrpSpPr>
            <a:grpSpLocks/>
          </p:cNvGrpSpPr>
          <p:nvPr/>
        </p:nvGrpSpPr>
        <p:grpSpPr bwMode="auto">
          <a:xfrm>
            <a:off x="1631950" y="3962400"/>
            <a:ext cx="881063" cy="381000"/>
            <a:chOff x="627" y="1440"/>
            <a:chExt cx="598" cy="480"/>
          </a:xfrm>
        </p:grpSpPr>
        <p:sp>
          <p:nvSpPr>
            <p:cNvPr id="12381" name="Rectangle 525">
              <a:extLst>
                <a:ext uri="{FF2B5EF4-FFF2-40B4-BE49-F238E27FC236}">
                  <a16:creationId xmlns:a16="http://schemas.microsoft.com/office/drawing/2014/main" id="{44ECDA9F-F9EA-C06A-8EE3-74E8612B305E}"/>
                </a:ext>
              </a:extLst>
            </p:cNvPr>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Main Street</a:t>
              </a:r>
            </a:p>
            <a:p>
              <a:pPr>
                <a:spcBef>
                  <a:spcPct val="0"/>
                </a:spcBef>
              </a:pPr>
              <a:endParaRPr lang="en-US" altLang="en-US" b="0">
                <a:solidFill>
                  <a:schemeClr val="tx1"/>
                </a:solidFill>
                <a:latin typeface="Times New Roman" panose="02020603050405020304" pitchFamily="18" charset="0"/>
              </a:endParaRPr>
            </a:p>
          </p:txBody>
        </p:sp>
        <p:sp>
          <p:nvSpPr>
            <p:cNvPr id="12382" name="Rectangle 616">
              <a:extLst>
                <a:ext uri="{FF2B5EF4-FFF2-40B4-BE49-F238E27FC236}">
                  <a16:creationId xmlns:a16="http://schemas.microsoft.com/office/drawing/2014/main" id="{786FCAC5-5F08-5A38-A3AB-61A910D0DF39}"/>
                </a:ext>
              </a:extLst>
            </p:cNvPr>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1" name="Group 621">
            <a:extLst>
              <a:ext uri="{FF2B5EF4-FFF2-40B4-BE49-F238E27FC236}">
                <a16:creationId xmlns:a16="http://schemas.microsoft.com/office/drawing/2014/main" id="{9DF5DFF9-16D2-2F7E-4C26-C084897CD0B3}"/>
              </a:ext>
            </a:extLst>
          </p:cNvPr>
          <p:cNvGrpSpPr>
            <a:grpSpLocks/>
          </p:cNvGrpSpPr>
          <p:nvPr/>
        </p:nvGrpSpPr>
        <p:grpSpPr bwMode="auto">
          <a:xfrm>
            <a:off x="2517775" y="3962400"/>
            <a:ext cx="911225" cy="381000"/>
            <a:chOff x="1549" y="1440"/>
            <a:chExt cx="548" cy="480"/>
          </a:xfrm>
        </p:grpSpPr>
        <p:sp>
          <p:nvSpPr>
            <p:cNvPr id="12379" name="Rectangle 527">
              <a:extLst>
                <a:ext uri="{FF2B5EF4-FFF2-40B4-BE49-F238E27FC236}">
                  <a16:creationId xmlns:a16="http://schemas.microsoft.com/office/drawing/2014/main" id="{B18DC9AC-0B26-E692-BE8D-2C3137B86927}"/>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Jones, Smith</a:t>
              </a:r>
            </a:p>
            <a:p>
              <a:pPr>
                <a:spcBef>
                  <a:spcPct val="0"/>
                </a:spcBef>
              </a:pPr>
              <a:endParaRPr lang="en-US" altLang="en-US" b="0">
                <a:solidFill>
                  <a:schemeClr val="tx1"/>
                </a:solidFill>
                <a:latin typeface="Times New Roman" panose="02020603050405020304" pitchFamily="18" charset="0"/>
              </a:endParaRPr>
            </a:p>
          </p:txBody>
        </p:sp>
        <p:sp>
          <p:nvSpPr>
            <p:cNvPr id="12380" name="Rectangle 620">
              <a:extLst>
                <a:ext uri="{FF2B5EF4-FFF2-40B4-BE49-F238E27FC236}">
                  <a16:creationId xmlns:a16="http://schemas.microsoft.com/office/drawing/2014/main" id="{0D5D0085-5DE7-1669-D44D-8FEDAACA1884}"/>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2" name="Group 623">
            <a:extLst>
              <a:ext uri="{FF2B5EF4-FFF2-40B4-BE49-F238E27FC236}">
                <a16:creationId xmlns:a16="http://schemas.microsoft.com/office/drawing/2014/main" id="{27E7B7BC-DECE-3149-6455-85DF58414249}"/>
              </a:ext>
            </a:extLst>
          </p:cNvPr>
          <p:cNvGrpSpPr>
            <a:grpSpLocks/>
          </p:cNvGrpSpPr>
          <p:nvPr/>
        </p:nvGrpSpPr>
        <p:grpSpPr bwMode="auto">
          <a:xfrm>
            <a:off x="3429000" y="3962400"/>
            <a:ext cx="1087438" cy="381000"/>
            <a:chOff x="2097" y="1440"/>
            <a:chExt cx="598" cy="480"/>
          </a:xfrm>
        </p:grpSpPr>
        <p:sp>
          <p:nvSpPr>
            <p:cNvPr id="12377" name="Rectangle 528">
              <a:extLst>
                <a:ext uri="{FF2B5EF4-FFF2-40B4-BE49-F238E27FC236}">
                  <a16:creationId xmlns:a16="http://schemas.microsoft.com/office/drawing/2014/main" id="{840D2098-B25D-EED2-D468-EC6B87DA2B02}"/>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123-333-3333, 654-223-3455</a:t>
              </a:r>
            </a:p>
            <a:p>
              <a:pPr>
                <a:spcBef>
                  <a:spcPct val="0"/>
                </a:spcBef>
              </a:pPr>
              <a:endParaRPr lang="en-US" altLang="en-US" b="0">
                <a:solidFill>
                  <a:schemeClr val="tx1"/>
                </a:solidFill>
                <a:latin typeface="Times New Roman" panose="02020603050405020304" pitchFamily="18" charset="0"/>
              </a:endParaRPr>
            </a:p>
          </p:txBody>
        </p:sp>
        <p:sp>
          <p:nvSpPr>
            <p:cNvPr id="12378" name="Rectangle 622">
              <a:extLst>
                <a:ext uri="{FF2B5EF4-FFF2-40B4-BE49-F238E27FC236}">
                  <a16:creationId xmlns:a16="http://schemas.microsoft.com/office/drawing/2014/main" id="{F5614609-BFC9-B3AB-B90C-E32DEE97293F}"/>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3" name="Group 627">
            <a:extLst>
              <a:ext uri="{FF2B5EF4-FFF2-40B4-BE49-F238E27FC236}">
                <a16:creationId xmlns:a16="http://schemas.microsoft.com/office/drawing/2014/main" id="{46833B04-AD1D-B03F-C13D-87B63DFE3AC4}"/>
              </a:ext>
            </a:extLst>
          </p:cNvPr>
          <p:cNvGrpSpPr>
            <a:grpSpLocks/>
          </p:cNvGrpSpPr>
          <p:nvPr/>
        </p:nvGrpSpPr>
        <p:grpSpPr bwMode="auto">
          <a:xfrm>
            <a:off x="4516438" y="3962400"/>
            <a:ext cx="998537" cy="381000"/>
            <a:chOff x="3077" y="1440"/>
            <a:chExt cx="670" cy="480"/>
          </a:xfrm>
        </p:grpSpPr>
        <p:sp>
          <p:nvSpPr>
            <p:cNvPr id="12375" name="Rectangle 530">
              <a:extLst>
                <a:ext uri="{FF2B5EF4-FFF2-40B4-BE49-F238E27FC236}">
                  <a16:creationId xmlns:a16="http://schemas.microsoft.com/office/drawing/2014/main" id="{54F3CFC3-4E5A-B473-A534-1B5C997EF1AC}"/>
                </a:ext>
              </a:extLst>
            </p:cNvPr>
            <p:cNvSpPr>
              <a:spLocks noChangeArrowheads="1"/>
            </p:cNvSpPr>
            <p:nvPr/>
          </p:nvSpPr>
          <p:spPr bwMode="auto">
            <a:xfrm>
              <a:off x="3106" y="144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2376" name="Rectangle 626">
              <a:extLst>
                <a:ext uri="{FF2B5EF4-FFF2-40B4-BE49-F238E27FC236}">
                  <a16:creationId xmlns:a16="http://schemas.microsoft.com/office/drawing/2014/main" id="{C0ACE21C-B356-D1A9-FA89-BA522B96FCB8}"/>
                </a:ext>
              </a:extLst>
            </p:cNvPr>
            <p:cNvSpPr>
              <a:spLocks noChangeArrowheads="1"/>
            </p:cNvSpPr>
            <p:nvPr/>
          </p:nvSpPr>
          <p:spPr bwMode="auto">
            <a:xfrm>
              <a:off x="3077" y="144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4" name="Group 629">
            <a:extLst>
              <a:ext uri="{FF2B5EF4-FFF2-40B4-BE49-F238E27FC236}">
                <a16:creationId xmlns:a16="http://schemas.microsoft.com/office/drawing/2014/main" id="{15DD0795-E4A6-B259-28DE-83783AFD9CB2}"/>
              </a:ext>
            </a:extLst>
          </p:cNvPr>
          <p:cNvGrpSpPr>
            <a:grpSpLocks/>
          </p:cNvGrpSpPr>
          <p:nvPr/>
        </p:nvGrpSpPr>
        <p:grpSpPr bwMode="auto">
          <a:xfrm>
            <a:off x="5514975" y="3962400"/>
            <a:ext cx="1058863" cy="381000"/>
            <a:chOff x="3747" y="1440"/>
            <a:chExt cx="634" cy="480"/>
          </a:xfrm>
        </p:grpSpPr>
        <p:sp>
          <p:nvSpPr>
            <p:cNvPr id="12373" name="Rectangle 531">
              <a:extLst>
                <a:ext uri="{FF2B5EF4-FFF2-40B4-BE49-F238E27FC236}">
                  <a16:creationId xmlns:a16="http://schemas.microsoft.com/office/drawing/2014/main" id="{263564ED-D0D9-D647-7201-09A5CE5B653D}"/>
                </a:ext>
              </a:extLst>
            </p:cNvPr>
            <p:cNvSpPr>
              <a:spLocks noChangeArrowheads="1"/>
            </p:cNvSpPr>
            <p:nvPr/>
          </p:nvSpPr>
          <p:spPr bwMode="auto">
            <a:xfrm>
              <a:off x="3776" y="144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714-000-0000</a:t>
              </a:r>
            </a:p>
            <a:p>
              <a:pPr>
                <a:spcBef>
                  <a:spcPct val="0"/>
                </a:spcBef>
              </a:pPr>
              <a:endParaRPr lang="en-US" altLang="en-US" b="0">
                <a:solidFill>
                  <a:schemeClr val="tx1"/>
                </a:solidFill>
                <a:latin typeface="Times New Roman" panose="02020603050405020304" pitchFamily="18" charset="0"/>
              </a:endParaRPr>
            </a:p>
          </p:txBody>
        </p:sp>
        <p:sp>
          <p:nvSpPr>
            <p:cNvPr id="12374" name="Rectangle 628">
              <a:extLst>
                <a:ext uri="{FF2B5EF4-FFF2-40B4-BE49-F238E27FC236}">
                  <a16:creationId xmlns:a16="http://schemas.microsoft.com/office/drawing/2014/main" id="{40AF063A-5D88-A84E-98C3-A6FB22A96DC4}"/>
                </a:ext>
              </a:extLst>
            </p:cNvPr>
            <p:cNvSpPr>
              <a:spLocks noChangeArrowheads="1"/>
            </p:cNvSpPr>
            <p:nvPr/>
          </p:nvSpPr>
          <p:spPr bwMode="auto">
            <a:xfrm>
              <a:off x="3747" y="144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5" name="Group 631">
            <a:extLst>
              <a:ext uri="{FF2B5EF4-FFF2-40B4-BE49-F238E27FC236}">
                <a16:creationId xmlns:a16="http://schemas.microsoft.com/office/drawing/2014/main" id="{35C39473-230E-9435-83AB-65629045A3DF}"/>
              </a:ext>
            </a:extLst>
          </p:cNvPr>
          <p:cNvGrpSpPr>
            <a:grpSpLocks/>
          </p:cNvGrpSpPr>
          <p:nvPr/>
        </p:nvGrpSpPr>
        <p:grpSpPr bwMode="auto">
          <a:xfrm>
            <a:off x="6573838" y="3962400"/>
            <a:ext cx="706437" cy="381000"/>
            <a:chOff x="4381" y="1440"/>
            <a:chExt cx="382" cy="480"/>
          </a:xfrm>
        </p:grpSpPr>
        <p:sp>
          <p:nvSpPr>
            <p:cNvPr id="12371" name="Rectangle 532">
              <a:extLst>
                <a:ext uri="{FF2B5EF4-FFF2-40B4-BE49-F238E27FC236}">
                  <a16:creationId xmlns:a16="http://schemas.microsoft.com/office/drawing/2014/main" id="{76D6D34A-18C6-3908-9C5D-42A601DB9503}"/>
                </a:ext>
              </a:extLst>
            </p:cNvPr>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$22.95</a:t>
              </a:r>
            </a:p>
            <a:p>
              <a:pPr>
                <a:spcBef>
                  <a:spcPct val="0"/>
                </a:spcBef>
              </a:pPr>
              <a:endParaRPr lang="en-US" altLang="en-US" b="0">
                <a:solidFill>
                  <a:schemeClr val="tx1"/>
                </a:solidFill>
                <a:latin typeface="Times New Roman" panose="02020603050405020304" pitchFamily="18" charset="0"/>
              </a:endParaRPr>
            </a:p>
          </p:txBody>
        </p:sp>
        <p:sp>
          <p:nvSpPr>
            <p:cNvPr id="12372" name="Rectangle 630">
              <a:extLst>
                <a:ext uri="{FF2B5EF4-FFF2-40B4-BE49-F238E27FC236}">
                  <a16:creationId xmlns:a16="http://schemas.microsoft.com/office/drawing/2014/main" id="{9DC0F983-8EBE-92FC-04CC-02A303AE0B9A}"/>
                </a:ext>
              </a:extLst>
            </p:cNvPr>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6" name="Group 651">
            <a:extLst>
              <a:ext uri="{FF2B5EF4-FFF2-40B4-BE49-F238E27FC236}">
                <a16:creationId xmlns:a16="http://schemas.microsoft.com/office/drawing/2014/main" id="{C71B2AAF-45EE-1D28-6132-6EF8F5F44E6C}"/>
              </a:ext>
            </a:extLst>
          </p:cNvPr>
          <p:cNvGrpSpPr>
            <a:grpSpLocks/>
          </p:cNvGrpSpPr>
          <p:nvPr/>
        </p:nvGrpSpPr>
        <p:grpSpPr bwMode="auto">
          <a:xfrm>
            <a:off x="568325" y="4343400"/>
            <a:ext cx="1063625" cy="381000"/>
            <a:chOff x="0" y="2400"/>
            <a:chExt cx="627" cy="480"/>
          </a:xfrm>
        </p:grpSpPr>
        <p:sp>
          <p:nvSpPr>
            <p:cNvPr id="12369" name="Rectangle 542">
              <a:extLst>
                <a:ext uri="{FF2B5EF4-FFF2-40B4-BE49-F238E27FC236}">
                  <a16:creationId xmlns:a16="http://schemas.microsoft.com/office/drawing/2014/main" id="{F929404C-EE7A-82CF-990D-DDF4AD2344E7}"/>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0-123-45678-0</a:t>
              </a:r>
            </a:p>
            <a:p>
              <a:pPr>
                <a:spcBef>
                  <a:spcPct val="0"/>
                </a:spcBef>
              </a:pPr>
              <a:endParaRPr lang="en-US" altLang="en-US" b="0">
                <a:solidFill>
                  <a:schemeClr val="tx1"/>
                </a:solidFill>
                <a:latin typeface="Times New Roman" panose="02020603050405020304" pitchFamily="18" charset="0"/>
              </a:endParaRPr>
            </a:p>
          </p:txBody>
        </p:sp>
        <p:sp>
          <p:nvSpPr>
            <p:cNvPr id="12370" name="Rectangle 650">
              <a:extLst>
                <a:ext uri="{FF2B5EF4-FFF2-40B4-BE49-F238E27FC236}">
                  <a16:creationId xmlns:a16="http://schemas.microsoft.com/office/drawing/2014/main" id="{DC65FD2D-2A5C-3352-D0A0-79E0CD8F81E0}"/>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7" name="Group 653">
            <a:extLst>
              <a:ext uri="{FF2B5EF4-FFF2-40B4-BE49-F238E27FC236}">
                <a16:creationId xmlns:a16="http://schemas.microsoft.com/office/drawing/2014/main" id="{00D0A4CB-BDCC-777C-5205-485331457AC2}"/>
              </a:ext>
            </a:extLst>
          </p:cNvPr>
          <p:cNvGrpSpPr>
            <a:grpSpLocks/>
          </p:cNvGrpSpPr>
          <p:nvPr/>
        </p:nvGrpSpPr>
        <p:grpSpPr bwMode="auto">
          <a:xfrm>
            <a:off x="1631950" y="4343400"/>
            <a:ext cx="881063" cy="381000"/>
            <a:chOff x="627" y="2400"/>
            <a:chExt cx="598" cy="480"/>
          </a:xfrm>
        </p:grpSpPr>
        <p:sp>
          <p:nvSpPr>
            <p:cNvPr id="12367" name="Rectangle 543">
              <a:extLst>
                <a:ext uri="{FF2B5EF4-FFF2-40B4-BE49-F238E27FC236}">
                  <a16:creationId xmlns:a16="http://schemas.microsoft.com/office/drawing/2014/main" id="{E0BDD76F-4BAA-35CE-57FB-346614453B6F}"/>
                </a:ext>
              </a:extLst>
            </p:cNvPr>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Ulysses</a:t>
              </a:r>
            </a:p>
            <a:p>
              <a:pPr>
                <a:spcBef>
                  <a:spcPct val="0"/>
                </a:spcBef>
              </a:pPr>
              <a:endParaRPr lang="en-US" altLang="en-US" b="0">
                <a:solidFill>
                  <a:schemeClr val="tx1"/>
                </a:solidFill>
                <a:latin typeface="Times New Roman" panose="02020603050405020304" pitchFamily="18" charset="0"/>
              </a:endParaRPr>
            </a:p>
          </p:txBody>
        </p:sp>
        <p:sp>
          <p:nvSpPr>
            <p:cNvPr id="12368" name="Rectangle 652">
              <a:extLst>
                <a:ext uri="{FF2B5EF4-FFF2-40B4-BE49-F238E27FC236}">
                  <a16:creationId xmlns:a16="http://schemas.microsoft.com/office/drawing/2014/main" id="{12A9D879-1293-EEAA-4243-D13462D8383B}"/>
                </a:ext>
              </a:extLst>
            </p:cNvPr>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8" name="Group 657">
            <a:extLst>
              <a:ext uri="{FF2B5EF4-FFF2-40B4-BE49-F238E27FC236}">
                <a16:creationId xmlns:a16="http://schemas.microsoft.com/office/drawing/2014/main" id="{1E50B8AE-C1E0-415D-B7FC-284D51BA8E0C}"/>
              </a:ext>
            </a:extLst>
          </p:cNvPr>
          <p:cNvGrpSpPr>
            <a:grpSpLocks/>
          </p:cNvGrpSpPr>
          <p:nvPr/>
        </p:nvGrpSpPr>
        <p:grpSpPr bwMode="auto">
          <a:xfrm>
            <a:off x="2517775" y="4343400"/>
            <a:ext cx="911225" cy="381000"/>
            <a:chOff x="1549" y="2400"/>
            <a:chExt cx="548" cy="480"/>
          </a:xfrm>
        </p:grpSpPr>
        <p:sp>
          <p:nvSpPr>
            <p:cNvPr id="12365" name="Rectangle 545">
              <a:extLst>
                <a:ext uri="{FF2B5EF4-FFF2-40B4-BE49-F238E27FC236}">
                  <a16:creationId xmlns:a16="http://schemas.microsoft.com/office/drawing/2014/main" id="{0D760069-1724-DD9D-C0F2-0DF2BD9F25D5}"/>
                </a:ext>
              </a:extLst>
            </p:cNvPr>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Joyce</a:t>
              </a:r>
            </a:p>
            <a:p>
              <a:pPr>
                <a:spcBef>
                  <a:spcPct val="0"/>
                </a:spcBef>
              </a:pPr>
              <a:endParaRPr lang="en-US" altLang="en-US" b="0">
                <a:solidFill>
                  <a:schemeClr val="tx1"/>
                </a:solidFill>
                <a:latin typeface="Times New Roman" panose="02020603050405020304" pitchFamily="18" charset="0"/>
              </a:endParaRPr>
            </a:p>
          </p:txBody>
        </p:sp>
        <p:sp>
          <p:nvSpPr>
            <p:cNvPr id="12366" name="Rectangle 656">
              <a:extLst>
                <a:ext uri="{FF2B5EF4-FFF2-40B4-BE49-F238E27FC236}">
                  <a16:creationId xmlns:a16="http://schemas.microsoft.com/office/drawing/2014/main" id="{2E92AD76-BE48-B797-51EE-9CA0522DD922}"/>
                </a:ext>
              </a:extLst>
            </p:cNvPr>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9" name="Group 659">
            <a:extLst>
              <a:ext uri="{FF2B5EF4-FFF2-40B4-BE49-F238E27FC236}">
                <a16:creationId xmlns:a16="http://schemas.microsoft.com/office/drawing/2014/main" id="{FDC711ED-332A-C119-9143-08522142D3E1}"/>
              </a:ext>
            </a:extLst>
          </p:cNvPr>
          <p:cNvGrpSpPr>
            <a:grpSpLocks/>
          </p:cNvGrpSpPr>
          <p:nvPr/>
        </p:nvGrpSpPr>
        <p:grpSpPr bwMode="auto">
          <a:xfrm>
            <a:off x="3429000" y="4343400"/>
            <a:ext cx="1087438" cy="381000"/>
            <a:chOff x="2097" y="2400"/>
            <a:chExt cx="598" cy="480"/>
          </a:xfrm>
        </p:grpSpPr>
        <p:sp>
          <p:nvSpPr>
            <p:cNvPr id="12363" name="Rectangle 546">
              <a:extLst>
                <a:ext uri="{FF2B5EF4-FFF2-40B4-BE49-F238E27FC236}">
                  <a16:creationId xmlns:a16="http://schemas.microsoft.com/office/drawing/2014/main" id="{1B52719B-F437-A3B2-3DA6-4070C859EEE3}"/>
                </a:ext>
              </a:extLst>
            </p:cNvPr>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666-666-6666</a:t>
              </a:r>
            </a:p>
            <a:p>
              <a:pPr>
                <a:spcBef>
                  <a:spcPct val="0"/>
                </a:spcBef>
              </a:pPr>
              <a:endParaRPr lang="en-US" altLang="en-US" b="0">
                <a:solidFill>
                  <a:schemeClr val="tx1"/>
                </a:solidFill>
                <a:latin typeface="Times New Roman" panose="02020603050405020304" pitchFamily="18" charset="0"/>
              </a:endParaRPr>
            </a:p>
          </p:txBody>
        </p:sp>
        <p:sp>
          <p:nvSpPr>
            <p:cNvPr id="12364" name="Rectangle 658">
              <a:extLst>
                <a:ext uri="{FF2B5EF4-FFF2-40B4-BE49-F238E27FC236}">
                  <a16:creationId xmlns:a16="http://schemas.microsoft.com/office/drawing/2014/main" id="{1E10F224-4D98-DD1E-C67F-BBFF8FA310C7}"/>
                </a:ext>
              </a:extLst>
            </p:cNvPr>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0" name="Group 663">
            <a:extLst>
              <a:ext uri="{FF2B5EF4-FFF2-40B4-BE49-F238E27FC236}">
                <a16:creationId xmlns:a16="http://schemas.microsoft.com/office/drawing/2014/main" id="{68771ABB-A17A-EF4B-B182-F6E587BE9B6F}"/>
              </a:ext>
            </a:extLst>
          </p:cNvPr>
          <p:cNvGrpSpPr>
            <a:grpSpLocks/>
          </p:cNvGrpSpPr>
          <p:nvPr/>
        </p:nvGrpSpPr>
        <p:grpSpPr bwMode="auto">
          <a:xfrm>
            <a:off x="4516438" y="4343400"/>
            <a:ext cx="998537" cy="381000"/>
            <a:chOff x="3077" y="2400"/>
            <a:chExt cx="670" cy="480"/>
          </a:xfrm>
        </p:grpSpPr>
        <p:sp>
          <p:nvSpPr>
            <p:cNvPr id="12361" name="Rectangle 548">
              <a:extLst>
                <a:ext uri="{FF2B5EF4-FFF2-40B4-BE49-F238E27FC236}">
                  <a16:creationId xmlns:a16="http://schemas.microsoft.com/office/drawing/2014/main" id="{7A9A5B38-41AA-54CE-AC10-E7CA91077139}"/>
                </a:ext>
              </a:extLst>
            </p:cNvPr>
            <p:cNvSpPr>
              <a:spLocks noChangeArrowheads="1"/>
            </p:cNvSpPr>
            <p:nvPr/>
          </p:nvSpPr>
          <p:spPr bwMode="auto">
            <a:xfrm>
              <a:off x="3106" y="240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Alpha Press</a:t>
              </a:r>
            </a:p>
            <a:p>
              <a:pPr>
                <a:spcBef>
                  <a:spcPct val="0"/>
                </a:spcBef>
              </a:pPr>
              <a:endParaRPr lang="en-US" altLang="en-US" b="0">
                <a:solidFill>
                  <a:schemeClr val="tx1"/>
                </a:solidFill>
                <a:latin typeface="Times New Roman" panose="02020603050405020304" pitchFamily="18" charset="0"/>
              </a:endParaRPr>
            </a:p>
          </p:txBody>
        </p:sp>
        <p:sp>
          <p:nvSpPr>
            <p:cNvPr id="12362" name="Rectangle 662">
              <a:extLst>
                <a:ext uri="{FF2B5EF4-FFF2-40B4-BE49-F238E27FC236}">
                  <a16:creationId xmlns:a16="http://schemas.microsoft.com/office/drawing/2014/main" id="{0C6AAA9C-C3D2-BF40-0C5C-970CA3B92778}"/>
                </a:ext>
              </a:extLst>
            </p:cNvPr>
            <p:cNvSpPr>
              <a:spLocks noChangeArrowheads="1"/>
            </p:cNvSpPr>
            <p:nvPr/>
          </p:nvSpPr>
          <p:spPr bwMode="auto">
            <a:xfrm>
              <a:off x="3077" y="240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1" name="Group 665">
            <a:extLst>
              <a:ext uri="{FF2B5EF4-FFF2-40B4-BE49-F238E27FC236}">
                <a16:creationId xmlns:a16="http://schemas.microsoft.com/office/drawing/2014/main" id="{0660E908-A0AB-BD2C-9560-0B4AA5B3F085}"/>
              </a:ext>
            </a:extLst>
          </p:cNvPr>
          <p:cNvGrpSpPr>
            <a:grpSpLocks/>
          </p:cNvGrpSpPr>
          <p:nvPr/>
        </p:nvGrpSpPr>
        <p:grpSpPr bwMode="auto">
          <a:xfrm>
            <a:off x="5514975" y="4343400"/>
            <a:ext cx="1058863" cy="381000"/>
            <a:chOff x="3747" y="2400"/>
            <a:chExt cx="634" cy="480"/>
          </a:xfrm>
        </p:grpSpPr>
        <p:sp>
          <p:nvSpPr>
            <p:cNvPr id="12359" name="Rectangle 549">
              <a:extLst>
                <a:ext uri="{FF2B5EF4-FFF2-40B4-BE49-F238E27FC236}">
                  <a16:creationId xmlns:a16="http://schemas.microsoft.com/office/drawing/2014/main" id="{D39BCDB4-AF36-72A5-532C-9F82896730E8}"/>
                </a:ext>
              </a:extLst>
            </p:cNvPr>
            <p:cNvSpPr>
              <a:spLocks noChangeArrowheads="1"/>
            </p:cNvSpPr>
            <p:nvPr/>
          </p:nvSpPr>
          <p:spPr bwMode="auto">
            <a:xfrm>
              <a:off x="3776" y="240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999-999-9999</a:t>
              </a:r>
            </a:p>
            <a:p>
              <a:pPr>
                <a:spcBef>
                  <a:spcPct val="0"/>
                </a:spcBef>
              </a:pPr>
              <a:endParaRPr lang="en-US" altLang="en-US" b="0">
                <a:solidFill>
                  <a:schemeClr val="tx1"/>
                </a:solidFill>
                <a:latin typeface="Times New Roman" panose="02020603050405020304" pitchFamily="18" charset="0"/>
              </a:endParaRPr>
            </a:p>
          </p:txBody>
        </p:sp>
        <p:sp>
          <p:nvSpPr>
            <p:cNvPr id="12360" name="Rectangle 664">
              <a:extLst>
                <a:ext uri="{FF2B5EF4-FFF2-40B4-BE49-F238E27FC236}">
                  <a16:creationId xmlns:a16="http://schemas.microsoft.com/office/drawing/2014/main" id="{95C1DC84-43E5-A6A6-CC37-ED12DB8C4BD1}"/>
                </a:ext>
              </a:extLst>
            </p:cNvPr>
            <p:cNvSpPr>
              <a:spLocks noChangeArrowheads="1"/>
            </p:cNvSpPr>
            <p:nvPr/>
          </p:nvSpPr>
          <p:spPr bwMode="auto">
            <a:xfrm>
              <a:off x="3747" y="240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2" name="Group 667">
            <a:extLst>
              <a:ext uri="{FF2B5EF4-FFF2-40B4-BE49-F238E27FC236}">
                <a16:creationId xmlns:a16="http://schemas.microsoft.com/office/drawing/2014/main" id="{63821F90-A4B6-4B8F-45E1-E50CF3F56280}"/>
              </a:ext>
            </a:extLst>
          </p:cNvPr>
          <p:cNvGrpSpPr>
            <a:grpSpLocks/>
          </p:cNvGrpSpPr>
          <p:nvPr/>
        </p:nvGrpSpPr>
        <p:grpSpPr bwMode="auto">
          <a:xfrm>
            <a:off x="6573838" y="4343400"/>
            <a:ext cx="706437" cy="381000"/>
            <a:chOff x="4381" y="2400"/>
            <a:chExt cx="382" cy="480"/>
          </a:xfrm>
        </p:grpSpPr>
        <p:sp>
          <p:nvSpPr>
            <p:cNvPr id="12357" name="Rectangle 550">
              <a:extLst>
                <a:ext uri="{FF2B5EF4-FFF2-40B4-BE49-F238E27FC236}">
                  <a16:creationId xmlns:a16="http://schemas.microsoft.com/office/drawing/2014/main" id="{5181866F-CBD1-ACC0-FC6D-DFE33F4645D1}"/>
                </a:ext>
              </a:extLst>
            </p:cNvPr>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2358" name="Rectangle 666">
              <a:extLst>
                <a:ext uri="{FF2B5EF4-FFF2-40B4-BE49-F238E27FC236}">
                  <a16:creationId xmlns:a16="http://schemas.microsoft.com/office/drawing/2014/main" id="{4A9DB07C-B680-40F3-3F99-F893E1A6FCDE}"/>
                </a:ext>
              </a:extLst>
            </p:cNvPr>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3" name="Group 669">
            <a:extLst>
              <a:ext uri="{FF2B5EF4-FFF2-40B4-BE49-F238E27FC236}">
                <a16:creationId xmlns:a16="http://schemas.microsoft.com/office/drawing/2014/main" id="{9D1C089E-DE0D-44E4-CDD1-D002799D37E0}"/>
              </a:ext>
            </a:extLst>
          </p:cNvPr>
          <p:cNvGrpSpPr>
            <a:grpSpLocks/>
          </p:cNvGrpSpPr>
          <p:nvPr/>
        </p:nvGrpSpPr>
        <p:grpSpPr bwMode="auto">
          <a:xfrm>
            <a:off x="568325" y="4724400"/>
            <a:ext cx="1063625" cy="381000"/>
            <a:chOff x="0" y="2880"/>
            <a:chExt cx="627" cy="480"/>
          </a:xfrm>
        </p:grpSpPr>
        <p:sp>
          <p:nvSpPr>
            <p:cNvPr id="12355" name="Rectangle 551">
              <a:extLst>
                <a:ext uri="{FF2B5EF4-FFF2-40B4-BE49-F238E27FC236}">
                  <a16:creationId xmlns:a16="http://schemas.microsoft.com/office/drawing/2014/main" id="{70B3C93A-CE07-0F27-20AB-53440C6A1164}"/>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1-22-233700-0</a:t>
              </a:r>
            </a:p>
            <a:p>
              <a:pPr>
                <a:spcBef>
                  <a:spcPct val="0"/>
                </a:spcBef>
              </a:pPr>
              <a:endParaRPr lang="en-US" altLang="en-US" b="0">
                <a:solidFill>
                  <a:schemeClr val="tx1"/>
                </a:solidFill>
                <a:latin typeface="Times New Roman" panose="02020603050405020304" pitchFamily="18" charset="0"/>
              </a:endParaRPr>
            </a:p>
          </p:txBody>
        </p:sp>
        <p:sp>
          <p:nvSpPr>
            <p:cNvPr id="12356" name="Rectangle 668">
              <a:extLst>
                <a:ext uri="{FF2B5EF4-FFF2-40B4-BE49-F238E27FC236}">
                  <a16:creationId xmlns:a16="http://schemas.microsoft.com/office/drawing/2014/main" id="{E43A38B0-951C-100D-D785-F79713365BC0}"/>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4" name="Group 671">
            <a:extLst>
              <a:ext uri="{FF2B5EF4-FFF2-40B4-BE49-F238E27FC236}">
                <a16:creationId xmlns:a16="http://schemas.microsoft.com/office/drawing/2014/main" id="{29DD85BA-5727-1351-1071-1BA4ED8114CC}"/>
              </a:ext>
            </a:extLst>
          </p:cNvPr>
          <p:cNvGrpSpPr>
            <a:grpSpLocks/>
          </p:cNvGrpSpPr>
          <p:nvPr/>
        </p:nvGrpSpPr>
        <p:grpSpPr bwMode="auto">
          <a:xfrm>
            <a:off x="1631950" y="4724400"/>
            <a:ext cx="881063" cy="381000"/>
            <a:chOff x="627" y="2880"/>
            <a:chExt cx="598" cy="480"/>
          </a:xfrm>
        </p:grpSpPr>
        <p:sp>
          <p:nvSpPr>
            <p:cNvPr id="12353" name="Rectangle 552">
              <a:extLst>
                <a:ext uri="{FF2B5EF4-FFF2-40B4-BE49-F238E27FC236}">
                  <a16:creationId xmlns:a16="http://schemas.microsoft.com/office/drawing/2014/main" id="{20AFDC4D-6026-F9D4-9079-1B9E5A1EBAC7}"/>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Visual Basic</a:t>
              </a:r>
            </a:p>
            <a:p>
              <a:pPr>
                <a:spcBef>
                  <a:spcPct val="0"/>
                </a:spcBef>
              </a:pPr>
              <a:endParaRPr lang="en-US" altLang="en-US" b="0">
                <a:solidFill>
                  <a:schemeClr val="tx1"/>
                </a:solidFill>
                <a:latin typeface="Times New Roman" panose="02020603050405020304" pitchFamily="18" charset="0"/>
              </a:endParaRPr>
            </a:p>
          </p:txBody>
        </p:sp>
        <p:sp>
          <p:nvSpPr>
            <p:cNvPr id="12354" name="Rectangle 670">
              <a:extLst>
                <a:ext uri="{FF2B5EF4-FFF2-40B4-BE49-F238E27FC236}">
                  <a16:creationId xmlns:a16="http://schemas.microsoft.com/office/drawing/2014/main" id="{1D1EE3C2-0995-17BC-09AA-06B345962520}"/>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5" name="Group 675">
            <a:extLst>
              <a:ext uri="{FF2B5EF4-FFF2-40B4-BE49-F238E27FC236}">
                <a16:creationId xmlns:a16="http://schemas.microsoft.com/office/drawing/2014/main" id="{DA236907-7ACB-21C4-2979-34F0330858D3}"/>
              </a:ext>
            </a:extLst>
          </p:cNvPr>
          <p:cNvGrpSpPr>
            <a:grpSpLocks/>
          </p:cNvGrpSpPr>
          <p:nvPr/>
        </p:nvGrpSpPr>
        <p:grpSpPr bwMode="auto">
          <a:xfrm>
            <a:off x="2517775" y="4724400"/>
            <a:ext cx="911225" cy="381000"/>
            <a:chOff x="1549" y="2880"/>
            <a:chExt cx="548" cy="480"/>
          </a:xfrm>
        </p:grpSpPr>
        <p:sp>
          <p:nvSpPr>
            <p:cNvPr id="12351" name="Rectangle 554">
              <a:extLst>
                <a:ext uri="{FF2B5EF4-FFF2-40B4-BE49-F238E27FC236}">
                  <a16:creationId xmlns:a16="http://schemas.microsoft.com/office/drawing/2014/main" id="{AA676046-0ECD-9330-B32F-CA2CA3C18477}"/>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Roman</a:t>
              </a:r>
            </a:p>
            <a:p>
              <a:pPr>
                <a:spcBef>
                  <a:spcPct val="0"/>
                </a:spcBef>
              </a:pPr>
              <a:endParaRPr lang="en-US" altLang="en-US" b="0">
                <a:solidFill>
                  <a:schemeClr val="tx1"/>
                </a:solidFill>
                <a:latin typeface="Times New Roman" panose="02020603050405020304" pitchFamily="18" charset="0"/>
              </a:endParaRPr>
            </a:p>
          </p:txBody>
        </p:sp>
        <p:sp>
          <p:nvSpPr>
            <p:cNvPr id="12352" name="Rectangle 674">
              <a:extLst>
                <a:ext uri="{FF2B5EF4-FFF2-40B4-BE49-F238E27FC236}">
                  <a16:creationId xmlns:a16="http://schemas.microsoft.com/office/drawing/2014/main" id="{B3318948-5F4B-F7B5-1FE5-9078ADDF051B}"/>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6" name="Group 677">
            <a:extLst>
              <a:ext uri="{FF2B5EF4-FFF2-40B4-BE49-F238E27FC236}">
                <a16:creationId xmlns:a16="http://schemas.microsoft.com/office/drawing/2014/main" id="{7E5F1C3D-B5DF-5C36-4435-9CD0DB043BA0}"/>
              </a:ext>
            </a:extLst>
          </p:cNvPr>
          <p:cNvGrpSpPr>
            <a:grpSpLocks/>
          </p:cNvGrpSpPr>
          <p:nvPr/>
        </p:nvGrpSpPr>
        <p:grpSpPr bwMode="auto">
          <a:xfrm>
            <a:off x="3429000" y="4724400"/>
            <a:ext cx="1087438" cy="381000"/>
            <a:chOff x="2097" y="2880"/>
            <a:chExt cx="598" cy="480"/>
          </a:xfrm>
        </p:grpSpPr>
        <p:sp>
          <p:nvSpPr>
            <p:cNvPr id="12349" name="Rectangle 555">
              <a:extLst>
                <a:ext uri="{FF2B5EF4-FFF2-40B4-BE49-F238E27FC236}">
                  <a16:creationId xmlns:a16="http://schemas.microsoft.com/office/drawing/2014/main" id="{2303484C-A96B-6237-B2FB-0D85D723325D}"/>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444-444-4444</a:t>
              </a:r>
            </a:p>
            <a:p>
              <a:pPr>
                <a:spcBef>
                  <a:spcPct val="0"/>
                </a:spcBef>
              </a:pPr>
              <a:endParaRPr lang="en-US" altLang="en-US" b="0">
                <a:solidFill>
                  <a:schemeClr val="tx1"/>
                </a:solidFill>
                <a:latin typeface="Times New Roman" panose="02020603050405020304" pitchFamily="18" charset="0"/>
              </a:endParaRPr>
            </a:p>
          </p:txBody>
        </p:sp>
        <p:sp>
          <p:nvSpPr>
            <p:cNvPr id="12350" name="Rectangle 676">
              <a:extLst>
                <a:ext uri="{FF2B5EF4-FFF2-40B4-BE49-F238E27FC236}">
                  <a16:creationId xmlns:a16="http://schemas.microsoft.com/office/drawing/2014/main" id="{52C2EEF2-6FC9-7E06-6D7F-19E92CEBD993}"/>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7" name="Group 681">
            <a:extLst>
              <a:ext uri="{FF2B5EF4-FFF2-40B4-BE49-F238E27FC236}">
                <a16:creationId xmlns:a16="http://schemas.microsoft.com/office/drawing/2014/main" id="{BFC657B8-AE10-EC74-32DA-39E5426BBBDF}"/>
              </a:ext>
            </a:extLst>
          </p:cNvPr>
          <p:cNvGrpSpPr>
            <a:grpSpLocks/>
          </p:cNvGrpSpPr>
          <p:nvPr/>
        </p:nvGrpSpPr>
        <p:grpSpPr bwMode="auto">
          <a:xfrm>
            <a:off x="4516438" y="4724400"/>
            <a:ext cx="998537" cy="381000"/>
            <a:chOff x="3077" y="2880"/>
            <a:chExt cx="670" cy="480"/>
          </a:xfrm>
        </p:grpSpPr>
        <p:sp>
          <p:nvSpPr>
            <p:cNvPr id="12347" name="Rectangle 557">
              <a:extLst>
                <a:ext uri="{FF2B5EF4-FFF2-40B4-BE49-F238E27FC236}">
                  <a16:creationId xmlns:a16="http://schemas.microsoft.com/office/drawing/2014/main" id="{EBE4BE0C-1EDB-6272-BB62-31B83D644130}"/>
                </a:ext>
              </a:extLst>
            </p:cNvPr>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Big House</a:t>
              </a:r>
            </a:p>
            <a:p>
              <a:pPr>
                <a:spcBef>
                  <a:spcPct val="0"/>
                </a:spcBef>
              </a:pPr>
              <a:endParaRPr lang="en-US" altLang="en-US" b="0">
                <a:solidFill>
                  <a:schemeClr val="tx1"/>
                </a:solidFill>
                <a:latin typeface="Times New Roman" panose="02020603050405020304" pitchFamily="18" charset="0"/>
              </a:endParaRPr>
            </a:p>
          </p:txBody>
        </p:sp>
        <p:sp>
          <p:nvSpPr>
            <p:cNvPr id="12348" name="Rectangle 680">
              <a:extLst>
                <a:ext uri="{FF2B5EF4-FFF2-40B4-BE49-F238E27FC236}">
                  <a16:creationId xmlns:a16="http://schemas.microsoft.com/office/drawing/2014/main" id="{E2E2B0D4-6602-B397-4AAA-15ED515ABFB1}"/>
                </a:ext>
              </a:extLst>
            </p:cNvPr>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8" name="Group 683">
            <a:extLst>
              <a:ext uri="{FF2B5EF4-FFF2-40B4-BE49-F238E27FC236}">
                <a16:creationId xmlns:a16="http://schemas.microsoft.com/office/drawing/2014/main" id="{D030EE39-0DF6-1783-6F38-BD561D61F0FE}"/>
              </a:ext>
            </a:extLst>
          </p:cNvPr>
          <p:cNvGrpSpPr>
            <a:grpSpLocks/>
          </p:cNvGrpSpPr>
          <p:nvPr/>
        </p:nvGrpSpPr>
        <p:grpSpPr bwMode="auto">
          <a:xfrm>
            <a:off x="5514975" y="4724400"/>
            <a:ext cx="1058863" cy="381000"/>
            <a:chOff x="3747" y="2880"/>
            <a:chExt cx="634" cy="480"/>
          </a:xfrm>
        </p:grpSpPr>
        <p:sp>
          <p:nvSpPr>
            <p:cNvPr id="12345" name="Rectangle 558">
              <a:extLst>
                <a:ext uri="{FF2B5EF4-FFF2-40B4-BE49-F238E27FC236}">
                  <a16:creationId xmlns:a16="http://schemas.microsoft.com/office/drawing/2014/main" id="{B2C08930-1EE0-E271-32ED-D7438D990A63}"/>
                </a:ext>
              </a:extLst>
            </p:cNvPr>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123-456-7890</a:t>
              </a:r>
            </a:p>
            <a:p>
              <a:pPr>
                <a:spcBef>
                  <a:spcPct val="0"/>
                </a:spcBef>
              </a:pPr>
              <a:endParaRPr lang="en-US" altLang="en-US" b="0">
                <a:solidFill>
                  <a:schemeClr val="tx1"/>
                </a:solidFill>
                <a:latin typeface="Times New Roman" panose="02020603050405020304" pitchFamily="18" charset="0"/>
              </a:endParaRPr>
            </a:p>
          </p:txBody>
        </p:sp>
        <p:sp>
          <p:nvSpPr>
            <p:cNvPr id="12346" name="Rectangle 682">
              <a:extLst>
                <a:ext uri="{FF2B5EF4-FFF2-40B4-BE49-F238E27FC236}">
                  <a16:creationId xmlns:a16="http://schemas.microsoft.com/office/drawing/2014/main" id="{215AEAD4-A8B2-F947-BC35-83E57083A3A9}"/>
                </a:ext>
              </a:extLst>
            </p:cNvPr>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9" name="Group 685">
            <a:extLst>
              <a:ext uri="{FF2B5EF4-FFF2-40B4-BE49-F238E27FC236}">
                <a16:creationId xmlns:a16="http://schemas.microsoft.com/office/drawing/2014/main" id="{C453083E-B7AB-8EE8-3FF6-2EA845A3A5E5}"/>
              </a:ext>
            </a:extLst>
          </p:cNvPr>
          <p:cNvGrpSpPr>
            <a:grpSpLocks/>
          </p:cNvGrpSpPr>
          <p:nvPr/>
        </p:nvGrpSpPr>
        <p:grpSpPr bwMode="auto">
          <a:xfrm>
            <a:off x="6573838" y="4724400"/>
            <a:ext cx="706437" cy="381000"/>
            <a:chOff x="4381" y="2880"/>
            <a:chExt cx="382" cy="480"/>
          </a:xfrm>
        </p:grpSpPr>
        <p:sp>
          <p:nvSpPr>
            <p:cNvPr id="12343" name="Rectangle 559">
              <a:extLst>
                <a:ext uri="{FF2B5EF4-FFF2-40B4-BE49-F238E27FC236}">
                  <a16:creationId xmlns:a16="http://schemas.microsoft.com/office/drawing/2014/main" id="{21058A4B-17DE-B46A-9280-D5F7B8A39E31}"/>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$25.00</a:t>
              </a:r>
            </a:p>
            <a:p>
              <a:pPr>
                <a:spcBef>
                  <a:spcPct val="0"/>
                </a:spcBef>
              </a:pPr>
              <a:endParaRPr lang="en-US" altLang="en-US" b="0">
                <a:solidFill>
                  <a:schemeClr val="tx1"/>
                </a:solidFill>
                <a:latin typeface="Times New Roman" panose="02020603050405020304" pitchFamily="18" charset="0"/>
              </a:endParaRPr>
            </a:p>
          </p:txBody>
        </p:sp>
        <p:sp>
          <p:nvSpPr>
            <p:cNvPr id="12344" name="Rectangle 684">
              <a:extLst>
                <a:ext uri="{FF2B5EF4-FFF2-40B4-BE49-F238E27FC236}">
                  <a16:creationId xmlns:a16="http://schemas.microsoft.com/office/drawing/2014/main" id="{4EEFDE9F-FAFF-364F-3AE9-63EAA63318B0}"/>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0" name="Group 689">
            <a:extLst>
              <a:ext uri="{FF2B5EF4-FFF2-40B4-BE49-F238E27FC236}">
                <a16:creationId xmlns:a16="http://schemas.microsoft.com/office/drawing/2014/main" id="{C290898F-05D3-2FD1-5269-01F7E0ED5D72}"/>
              </a:ext>
            </a:extLst>
          </p:cNvPr>
          <p:cNvGrpSpPr>
            <a:grpSpLocks/>
          </p:cNvGrpSpPr>
          <p:nvPr/>
        </p:nvGrpSpPr>
        <p:grpSpPr bwMode="auto">
          <a:xfrm>
            <a:off x="565150" y="2971800"/>
            <a:ext cx="1063625" cy="381000"/>
            <a:chOff x="0" y="2880"/>
            <a:chExt cx="627" cy="480"/>
          </a:xfrm>
        </p:grpSpPr>
        <p:sp>
          <p:nvSpPr>
            <p:cNvPr id="12341" name="Rectangle 690">
              <a:extLst>
                <a:ext uri="{FF2B5EF4-FFF2-40B4-BE49-F238E27FC236}">
                  <a16:creationId xmlns:a16="http://schemas.microsoft.com/office/drawing/2014/main" id="{29321CC1-CBBA-6CB7-8B30-6BFE823AE098}"/>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ISBN</a:t>
              </a:r>
            </a:p>
            <a:p>
              <a:pPr>
                <a:spcBef>
                  <a:spcPct val="0"/>
                </a:spcBef>
              </a:pPr>
              <a:endParaRPr lang="en-US" altLang="en-US" sz="1200">
                <a:solidFill>
                  <a:schemeClr val="tx1"/>
                </a:solidFill>
                <a:latin typeface="Times New Roman" panose="02020603050405020304" pitchFamily="18" charset="0"/>
              </a:endParaRPr>
            </a:p>
          </p:txBody>
        </p:sp>
        <p:sp>
          <p:nvSpPr>
            <p:cNvPr id="12342" name="Rectangle 691">
              <a:extLst>
                <a:ext uri="{FF2B5EF4-FFF2-40B4-BE49-F238E27FC236}">
                  <a16:creationId xmlns:a16="http://schemas.microsoft.com/office/drawing/2014/main" id="{8FB41B23-A87E-5078-F409-C29743C685A4}"/>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1" name="Group 692">
            <a:extLst>
              <a:ext uri="{FF2B5EF4-FFF2-40B4-BE49-F238E27FC236}">
                <a16:creationId xmlns:a16="http://schemas.microsoft.com/office/drawing/2014/main" id="{B7A1A500-6DBC-891F-54FB-D3BAD91B73C7}"/>
              </a:ext>
            </a:extLst>
          </p:cNvPr>
          <p:cNvGrpSpPr>
            <a:grpSpLocks/>
          </p:cNvGrpSpPr>
          <p:nvPr/>
        </p:nvGrpSpPr>
        <p:grpSpPr bwMode="auto">
          <a:xfrm>
            <a:off x="1628775" y="2971800"/>
            <a:ext cx="881063" cy="381000"/>
            <a:chOff x="627" y="2880"/>
            <a:chExt cx="598" cy="480"/>
          </a:xfrm>
        </p:grpSpPr>
        <p:sp>
          <p:nvSpPr>
            <p:cNvPr id="12339" name="Rectangle 693">
              <a:extLst>
                <a:ext uri="{FF2B5EF4-FFF2-40B4-BE49-F238E27FC236}">
                  <a16:creationId xmlns:a16="http://schemas.microsoft.com/office/drawing/2014/main" id="{9BF19B19-0793-292B-0FEE-E2C1234D03F1}"/>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Title</a:t>
              </a:r>
            </a:p>
            <a:p>
              <a:pPr>
                <a:spcBef>
                  <a:spcPct val="0"/>
                </a:spcBef>
              </a:pPr>
              <a:endParaRPr lang="en-US" altLang="en-US" sz="1200">
                <a:solidFill>
                  <a:schemeClr val="tx1"/>
                </a:solidFill>
                <a:latin typeface="Times New Roman" panose="02020603050405020304" pitchFamily="18" charset="0"/>
              </a:endParaRPr>
            </a:p>
          </p:txBody>
        </p:sp>
        <p:sp>
          <p:nvSpPr>
            <p:cNvPr id="12340" name="Rectangle 694">
              <a:extLst>
                <a:ext uri="{FF2B5EF4-FFF2-40B4-BE49-F238E27FC236}">
                  <a16:creationId xmlns:a16="http://schemas.microsoft.com/office/drawing/2014/main" id="{C7150F05-D514-61DD-1169-8999E1C44900}"/>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2" name="Group 698">
            <a:extLst>
              <a:ext uri="{FF2B5EF4-FFF2-40B4-BE49-F238E27FC236}">
                <a16:creationId xmlns:a16="http://schemas.microsoft.com/office/drawing/2014/main" id="{7328FC01-E08E-FFB0-B8FA-015FC75471A9}"/>
              </a:ext>
            </a:extLst>
          </p:cNvPr>
          <p:cNvGrpSpPr>
            <a:grpSpLocks/>
          </p:cNvGrpSpPr>
          <p:nvPr/>
        </p:nvGrpSpPr>
        <p:grpSpPr bwMode="auto">
          <a:xfrm>
            <a:off x="2513013" y="2971800"/>
            <a:ext cx="911225" cy="381000"/>
            <a:chOff x="1549" y="2880"/>
            <a:chExt cx="548" cy="480"/>
          </a:xfrm>
        </p:grpSpPr>
        <p:sp>
          <p:nvSpPr>
            <p:cNvPr id="12337" name="Rectangle 699">
              <a:extLst>
                <a:ext uri="{FF2B5EF4-FFF2-40B4-BE49-F238E27FC236}">
                  <a16:creationId xmlns:a16="http://schemas.microsoft.com/office/drawing/2014/main" id="{BB2E47B9-1FC3-2F29-13C6-3888D9A768BD}"/>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AuName</a:t>
              </a:r>
            </a:p>
            <a:p>
              <a:pPr>
                <a:spcBef>
                  <a:spcPct val="0"/>
                </a:spcBef>
              </a:pPr>
              <a:endParaRPr lang="en-US" altLang="en-US" sz="1200">
                <a:solidFill>
                  <a:schemeClr val="tx1"/>
                </a:solidFill>
                <a:latin typeface="Times New Roman" panose="02020603050405020304" pitchFamily="18" charset="0"/>
              </a:endParaRPr>
            </a:p>
          </p:txBody>
        </p:sp>
        <p:sp>
          <p:nvSpPr>
            <p:cNvPr id="12338" name="Rectangle 700">
              <a:extLst>
                <a:ext uri="{FF2B5EF4-FFF2-40B4-BE49-F238E27FC236}">
                  <a16:creationId xmlns:a16="http://schemas.microsoft.com/office/drawing/2014/main" id="{BF9A81A0-32A9-236C-B2E6-061E65A18528}"/>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3" name="Group 701">
            <a:extLst>
              <a:ext uri="{FF2B5EF4-FFF2-40B4-BE49-F238E27FC236}">
                <a16:creationId xmlns:a16="http://schemas.microsoft.com/office/drawing/2014/main" id="{CA8A3A22-9CFB-92A3-8544-84D5D43229B2}"/>
              </a:ext>
            </a:extLst>
          </p:cNvPr>
          <p:cNvGrpSpPr>
            <a:grpSpLocks/>
          </p:cNvGrpSpPr>
          <p:nvPr/>
        </p:nvGrpSpPr>
        <p:grpSpPr bwMode="auto">
          <a:xfrm>
            <a:off x="3427413" y="2971800"/>
            <a:ext cx="1087437" cy="381000"/>
            <a:chOff x="2097" y="2880"/>
            <a:chExt cx="598" cy="480"/>
          </a:xfrm>
        </p:grpSpPr>
        <p:sp>
          <p:nvSpPr>
            <p:cNvPr id="12335" name="Rectangle 702">
              <a:extLst>
                <a:ext uri="{FF2B5EF4-FFF2-40B4-BE49-F238E27FC236}">
                  <a16:creationId xmlns:a16="http://schemas.microsoft.com/office/drawing/2014/main" id="{196C7003-D6DC-4C9D-C8F4-7AF1D6636837}"/>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AuPhone</a:t>
              </a:r>
            </a:p>
            <a:p>
              <a:pPr>
                <a:spcBef>
                  <a:spcPct val="0"/>
                </a:spcBef>
              </a:pPr>
              <a:endParaRPr lang="en-US" altLang="en-US" sz="1200">
                <a:solidFill>
                  <a:schemeClr val="tx1"/>
                </a:solidFill>
                <a:latin typeface="Times New Roman" panose="02020603050405020304" pitchFamily="18" charset="0"/>
              </a:endParaRPr>
            </a:p>
          </p:txBody>
        </p:sp>
        <p:sp>
          <p:nvSpPr>
            <p:cNvPr id="12336" name="Rectangle 703">
              <a:extLst>
                <a:ext uri="{FF2B5EF4-FFF2-40B4-BE49-F238E27FC236}">
                  <a16:creationId xmlns:a16="http://schemas.microsoft.com/office/drawing/2014/main" id="{C7015619-EAF5-076F-B8CA-4B728D479627}"/>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4" name="Group 707">
            <a:extLst>
              <a:ext uri="{FF2B5EF4-FFF2-40B4-BE49-F238E27FC236}">
                <a16:creationId xmlns:a16="http://schemas.microsoft.com/office/drawing/2014/main" id="{6FDB5491-56C9-CEF7-70B5-9CAA82682C78}"/>
              </a:ext>
            </a:extLst>
          </p:cNvPr>
          <p:cNvGrpSpPr>
            <a:grpSpLocks/>
          </p:cNvGrpSpPr>
          <p:nvPr/>
        </p:nvGrpSpPr>
        <p:grpSpPr bwMode="auto">
          <a:xfrm>
            <a:off x="4514850" y="2971800"/>
            <a:ext cx="998538" cy="381000"/>
            <a:chOff x="3077" y="2880"/>
            <a:chExt cx="670" cy="480"/>
          </a:xfrm>
        </p:grpSpPr>
        <p:sp>
          <p:nvSpPr>
            <p:cNvPr id="12333" name="Rectangle 708">
              <a:extLst>
                <a:ext uri="{FF2B5EF4-FFF2-40B4-BE49-F238E27FC236}">
                  <a16:creationId xmlns:a16="http://schemas.microsoft.com/office/drawing/2014/main" id="{879D38AD-7A68-9A8C-52E1-E7BFD9059B7C}"/>
                </a:ext>
              </a:extLst>
            </p:cNvPr>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PubName</a:t>
              </a:r>
            </a:p>
            <a:p>
              <a:pPr>
                <a:spcBef>
                  <a:spcPct val="0"/>
                </a:spcBef>
              </a:pPr>
              <a:endParaRPr lang="en-US" altLang="en-US" sz="1200">
                <a:solidFill>
                  <a:schemeClr val="tx1"/>
                </a:solidFill>
                <a:latin typeface="Times New Roman" panose="02020603050405020304" pitchFamily="18" charset="0"/>
              </a:endParaRPr>
            </a:p>
          </p:txBody>
        </p:sp>
        <p:sp>
          <p:nvSpPr>
            <p:cNvPr id="12334" name="Rectangle 709">
              <a:extLst>
                <a:ext uri="{FF2B5EF4-FFF2-40B4-BE49-F238E27FC236}">
                  <a16:creationId xmlns:a16="http://schemas.microsoft.com/office/drawing/2014/main" id="{35C3CF9F-01AE-32AE-056D-6A8AC21962F1}"/>
                </a:ext>
              </a:extLst>
            </p:cNvPr>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5" name="Group 710">
            <a:extLst>
              <a:ext uri="{FF2B5EF4-FFF2-40B4-BE49-F238E27FC236}">
                <a16:creationId xmlns:a16="http://schemas.microsoft.com/office/drawing/2014/main" id="{5F45FD2F-A6FF-E914-01C2-581F7C70067E}"/>
              </a:ext>
            </a:extLst>
          </p:cNvPr>
          <p:cNvGrpSpPr>
            <a:grpSpLocks/>
          </p:cNvGrpSpPr>
          <p:nvPr/>
        </p:nvGrpSpPr>
        <p:grpSpPr bwMode="auto">
          <a:xfrm>
            <a:off x="5513388" y="2971800"/>
            <a:ext cx="1058862" cy="381000"/>
            <a:chOff x="3747" y="2880"/>
            <a:chExt cx="634" cy="480"/>
          </a:xfrm>
        </p:grpSpPr>
        <p:sp>
          <p:nvSpPr>
            <p:cNvPr id="12331" name="Rectangle 711">
              <a:extLst>
                <a:ext uri="{FF2B5EF4-FFF2-40B4-BE49-F238E27FC236}">
                  <a16:creationId xmlns:a16="http://schemas.microsoft.com/office/drawing/2014/main" id="{39248BD8-B084-DD54-6138-546D4A86EF84}"/>
                </a:ext>
              </a:extLst>
            </p:cNvPr>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PubPhone</a:t>
              </a:r>
            </a:p>
            <a:p>
              <a:pPr>
                <a:spcBef>
                  <a:spcPct val="0"/>
                </a:spcBef>
              </a:pPr>
              <a:endParaRPr lang="en-US" altLang="en-US" sz="1200">
                <a:solidFill>
                  <a:schemeClr val="tx1"/>
                </a:solidFill>
                <a:latin typeface="Times New Roman" panose="02020603050405020304" pitchFamily="18" charset="0"/>
              </a:endParaRPr>
            </a:p>
          </p:txBody>
        </p:sp>
        <p:sp>
          <p:nvSpPr>
            <p:cNvPr id="12332" name="Rectangle 712">
              <a:extLst>
                <a:ext uri="{FF2B5EF4-FFF2-40B4-BE49-F238E27FC236}">
                  <a16:creationId xmlns:a16="http://schemas.microsoft.com/office/drawing/2014/main" id="{2FD0809D-C1F3-0F63-4163-CCA8320D4D08}"/>
                </a:ext>
              </a:extLst>
            </p:cNvPr>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6" name="Group 713">
            <a:extLst>
              <a:ext uri="{FF2B5EF4-FFF2-40B4-BE49-F238E27FC236}">
                <a16:creationId xmlns:a16="http://schemas.microsoft.com/office/drawing/2014/main" id="{799AF5CC-34E1-A173-20A7-DFA5892678CC}"/>
              </a:ext>
            </a:extLst>
          </p:cNvPr>
          <p:cNvGrpSpPr>
            <a:grpSpLocks/>
          </p:cNvGrpSpPr>
          <p:nvPr/>
        </p:nvGrpSpPr>
        <p:grpSpPr bwMode="auto">
          <a:xfrm>
            <a:off x="6572250" y="2971800"/>
            <a:ext cx="706438" cy="381000"/>
            <a:chOff x="4381" y="2880"/>
            <a:chExt cx="382" cy="480"/>
          </a:xfrm>
        </p:grpSpPr>
        <p:sp>
          <p:nvSpPr>
            <p:cNvPr id="12329" name="Rectangle 714">
              <a:extLst>
                <a:ext uri="{FF2B5EF4-FFF2-40B4-BE49-F238E27FC236}">
                  <a16:creationId xmlns:a16="http://schemas.microsoft.com/office/drawing/2014/main" id="{46262F69-F88B-E60B-5691-FCC51BF71A91}"/>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Price</a:t>
              </a:r>
            </a:p>
            <a:p>
              <a:pPr>
                <a:spcBef>
                  <a:spcPct val="0"/>
                </a:spcBef>
              </a:pPr>
              <a:endParaRPr lang="en-US" altLang="en-US" sz="1200">
                <a:solidFill>
                  <a:schemeClr val="tx1"/>
                </a:solidFill>
                <a:latin typeface="Times New Roman" panose="02020603050405020304" pitchFamily="18" charset="0"/>
              </a:endParaRPr>
            </a:p>
          </p:txBody>
        </p:sp>
        <p:sp>
          <p:nvSpPr>
            <p:cNvPr id="12330" name="Rectangle 715">
              <a:extLst>
                <a:ext uri="{FF2B5EF4-FFF2-40B4-BE49-F238E27FC236}">
                  <a16:creationId xmlns:a16="http://schemas.microsoft.com/office/drawing/2014/main" id="{5CE3C8EC-A38C-F035-209F-44A2892A9969}"/>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2" name="Slide Number Placeholder 1">
            <a:extLst>
              <a:ext uri="{FF2B5EF4-FFF2-40B4-BE49-F238E27FC236}">
                <a16:creationId xmlns:a16="http://schemas.microsoft.com/office/drawing/2014/main" id="{ACC31371-B30A-F67E-FEBF-740C7B4A0457}"/>
              </a:ext>
            </a:extLst>
          </p:cNvPr>
          <p:cNvSpPr>
            <a:spLocks noGrp="1"/>
          </p:cNvSpPr>
          <p:nvPr>
            <p:ph type="sldNum" sz="quarter" idx="10"/>
          </p:nvPr>
        </p:nvSpPr>
        <p:spPr/>
        <p:txBody>
          <a:bodyPr/>
          <a:lstStyle/>
          <a:p>
            <a:fld id="{B5482F84-AE51-6742-A134-E737E6F95EC4}"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FEE9B3BE-2831-83FF-268C-E98FCA766C6A}"/>
              </a:ext>
            </a:extLst>
          </p:cNvPr>
          <p:cNvSpPr>
            <a:spLocks noGrp="1" noChangeArrowheads="1"/>
          </p:cNvSpPr>
          <p:nvPr>
            <p:ph type="body" idx="1"/>
          </p:nvPr>
        </p:nvSpPr>
        <p:spPr>
          <a:xfrm>
            <a:off x="304800" y="838200"/>
            <a:ext cx="8839200" cy="5638800"/>
          </a:xfrm>
        </p:spPr>
        <p:txBody>
          <a:bodyPr/>
          <a:lstStyle/>
          <a:p>
            <a:r>
              <a:rPr lang="en-US" sz="2800" dirty="0">
                <a:effectLst/>
                <a:latin typeface="Helvetica" pitchFamily="2" charset="0"/>
              </a:rPr>
              <a:t>The normalization rules are </a:t>
            </a:r>
            <a:r>
              <a:rPr lang="en-US" sz="2800" dirty="0">
                <a:effectLst/>
                <a:highlight>
                  <a:srgbClr val="00FFFF"/>
                </a:highlight>
                <a:latin typeface="Helvetica" pitchFamily="2" charset="0"/>
              </a:rPr>
              <a:t>designed</a:t>
            </a:r>
            <a:r>
              <a:rPr lang="en-US" sz="2800" dirty="0">
                <a:effectLst/>
                <a:latin typeface="Helvetica" pitchFamily="2" charset="0"/>
              </a:rPr>
              <a:t> to </a:t>
            </a:r>
            <a:r>
              <a:rPr lang="en-US" sz="2800" dirty="0">
                <a:effectLst/>
                <a:highlight>
                  <a:srgbClr val="FFFF00"/>
                </a:highlight>
                <a:latin typeface="Helvetica" pitchFamily="2" charset="0"/>
              </a:rPr>
              <a:t>prevent update anomalies and data inconsistencies</a:t>
            </a:r>
            <a:r>
              <a:rPr lang="en-US" sz="2800" dirty="0">
                <a:effectLst/>
                <a:latin typeface="Helvetica" pitchFamily="2" charset="0"/>
              </a:rPr>
              <a:t>. With respect to performance tradeoffs, these guidelines are biased toward the assumption that all non-key fields will be updated frequently. </a:t>
            </a:r>
          </a:p>
          <a:p>
            <a:r>
              <a:rPr lang="en-US" sz="2800" dirty="0">
                <a:effectLst/>
                <a:latin typeface="Helvetica" pitchFamily="2" charset="0"/>
              </a:rPr>
              <a:t>They tend to </a:t>
            </a:r>
            <a:r>
              <a:rPr lang="en-US" sz="2800" dirty="0">
                <a:effectLst/>
                <a:highlight>
                  <a:srgbClr val="00FFFF"/>
                </a:highlight>
                <a:latin typeface="Helvetica" pitchFamily="2" charset="0"/>
              </a:rPr>
              <a:t>penalize retrieval</a:t>
            </a:r>
            <a:r>
              <a:rPr lang="en-US" sz="2800" dirty="0">
                <a:effectLst/>
                <a:latin typeface="Helvetica" pitchFamily="2" charset="0"/>
              </a:rPr>
              <a:t>, since data which may have been retrievable from </a:t>
            </a:r>
            <a:r>
              <a:rPr lang="en-US" sz="2800" dirty="0">
                <a:effectLst/>
                <a:highlight>
                  <a:srgbClr val="FFFF00"/>
                </a:highlight>
                <a:latin typeface="Helvetica" pitchFamily="2" charset="0"/>
              </a:rPr>
              <a:t>one record in an unnormalized</a:t>
            </a:r>
            <a:r>
              <a:rPr lang="en-US" sz="2800" dirty="0">
                <a:effectLst/>
                <a:latin typeface="Helvetica" pitchFamily="2" charset="0"/>
              </a:rPr>
              <a:t> design may have to be retrieved from </a:t>
            </a:r>
            <a:r>
              <a:rPr lang="en-US" sz="2800" dirty="0">
                <a:effectLst/>
                <a:highlight>
                  <a:srgbClr val="00FF00"/>
                </a:highlight>
                <a:latin typeface="Helvetica" pitchFamily="2" charset="0"/>
              </a:rPr>
              <a:t>several records in the normalized</a:t>
            </a:r>
            <a:r>
              <a:rPr lang="en-US" sz="2800" dirty="0">
                <a:effectLst/>
                <a:latin typeface="Helvetica" pitchFamily="2" charset="0"/>
              </a:rPr>
              <a:t> form.</a:t>
            </a:r>
          </a:p>
          <a:p>
            <a:r>
              <a:rPr lang="en-US" sz="2800" dirty="0">
                <a:effectLst/>
                <a:latin typeface="Helvetica" pitchFamily="2" charset="0"/>
              </a:rPr>
              <a:t>There is no obligation to fully normalize all records when actual performance requirements are taken into account.</a:t>
            </a:r>
          </a:p>
        </p:txBody>
      </p:sp>
      <p:sp>
        <p:nvSpPr>
          <p:cNvPr id="6146" name="Rectangle 3">
            <a:extLst>
              <a:ext uri="{FF2B5EF4-FFF2-40B4-BE49-F238E27FC236}">
                <a16:creationId xmlns:a16="http://schemas.microsoft.com/office/drawing/2014/main" id="{98601813-5427-2087-F7BD-868A38ED5EAE}"/>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000" dirty="0">
                <a:solidFill>
                  <a:srgbClr val="7030A0"/>
                </a:solidFill>
                <a:latin typeface="Arial-BoldMT"/>
              </a:rPr>
              <a:t>Purpose of Normalization</a:t>
            </a:r>
          </a:p>
        </p:txBody>
      </p:sp>
      <p:sp>
        <p:nvSpPr>
          <p:cNvPr id="2" name="Slide Number Placeholder 1">
            <a:extLst>
              <a:ext uri="{FF2B5EF4-FFF2-40B4-BE49-F238E27FC236}">
                <a16:creationId xmlns:a16="http://schemas.microsoft.com/office/drawing/2014/main" id="{2F8D78B9-1D66-1C9A-00D5-7D6225410B38}"/>
              </a:ext>
            </a:extLst>
          </p:cNvPr>
          <p:cNvSpPr>
            <a:spLocks noGrp="1"/>
          </p:cNvSpPr>
          <p:nvPr>
            <p:ph type="sldNum" sz="quarter" idx="10"/>
          </p:nvPr>
        </p:nvSpPr>
        <p:spPr/>
        <p:txBody>
          <a:bodyPr/>
          <a:lstStyle/>
          <a:p>
            <a:fld id="{B5482F84-AE51-6742-A134-E737E6F95EC4}" type="slidenum">
              <a:rPr lang="en-US" altLang="en-US" smtClean="0"/>
              <a:pPr/>
              <a:t>4</a:t>
            </a:fld>
            <a:endParaRPr lang="en-US" altLang="en-US"/>
          </a:p>
        </p:txBody>
      </p:sp>
    </p:spTree>
    <p:extLst>
      <p:ext uri="{BB962C8B-B14F-4D97-AF65-F5344CB8AC3E}">
        <p14:creationId xmlns:p14="http://schemas.microsoft.com/office/powerpoint/2010/main" val="3598188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A4A8BA8B-E4B3-D908-097F-626B469F7B89}"/>
              </a:ext>
            </a:extLst>
          </p:cNvPr>
          <p:cNvSpPr>
            <a:spLocks noGrp="1" noChangeArrowheads="1"/>
          </p:cNvSpPr>
          <p:nvPr>
            <p:ph type="body" idx="1"/>
          </p:nvPr>
        </p:nvSpPr>
        <p:spPr>
          <a:xfrm>
            <a:off x="304800" y="685800"/>
            <a:ext cx="8001000" cy="5638800"/>
          </a:xfrm>
        </p:spPr>
        <p:txBody>
          <a:bodyPr/>
          <a:lstStyle/>
          <a:p>
            <a:pPr marL="609600" indent="-609600" algn="just" eaLnBrk="1" hangingPunct="1">
              <a:buFontTx/>
              <a:buAutoNum type="arabicPeriod"/>
            </a:pPr>
            <a:r>
              <a:rPr lang="en-US" altLang="en-US" sz="2200" dirty="0">
                <a:latin typeface="Arial Unicode MS" panose="020B0604020202020204" pitchFamily="34" charset="-128"/>
                <a:cs typeface="Times New Roman" panose="02020603050405020304" pitchFamily="18" charset="0"/>
              </a:rPr>
              <a:t>Place all items that appear in the repeating group in a new table</a:t>
            </a:r>
          </a:p>
          <a:p>
            <a:pPr marL="609600" indent="-609600" algn="just" eaLnBrk="1" hangingPunct="1">
              <a:buFontTx/>
              <a:buAutoNum type="arabicPeriod"/>
            </a:pPr>
            <a:r>
              <a:rPr lang="en-US" altLang="en-US" sz="2200" dirty="0">
                <a:latin typeface="Arial Unicode MS" panose="020B0604020202020204" pitchFamily="34" charset="-128"/>
                <a:cs typeface="Times New Roman" panose="02020603050405020304" pitchFamily="18" charset="0"/>
              </a:rPr>
              <a:t>Designate a primary key for each new table produced. </a:t>
            </a:r>
          </a:p>
          <a:p>
            <a:pPr marL="609600" indent="-609600" algn="just" eaLnBrk="1" hangingPunct="1">
              <a:buFontTx/>
              <a:buAutoNum type="arabicPeriod"/>
            </a:pPr>
            <a:r>
              <a:rPr lang="en-US" altLang="en-US" sz="2200" dirty="0">
                <a:latin typeface="Arial Unicode MS" panose="020B0604020202020204" pitchFamily="34" charset="-128"/>
                <a:cs typeface="Times New Roman" panose="02020603050405020304" pitchFamily="18" charset="0"/>
              </a:rPr>
              <a:t>Duplicate in the new table the primary key of the table from which the repeating group was extracted or vice versa. </a:t>
            </a:r>
            <a:endParaRPr lang="en-US" altLang="en-US" sz="2200" dirty="0">
              <a:solidFill>
                <a:srgbClr val="CC0000"/>
              </a:solidFill>
              <a:latin typeface="Arial Unicode MS" panose="020B0604020202020204" pitchFamily="34" charset="-128"/>
              <a:cs typeface="Times New Roman" panose="02020603050405020304" pitchFamily="18" charset="0"/>
            </a:endParaRPr>
          </a:p>
          <a:p>
            <a:pPr marL="609600" indent="-609600" algn="just" eaLnBrk="1" hangingPunct="1">
              <a:buFontTx/>
              <a:buNone/>
            </a:pPr>
            <a:r>
              <a:rPr lang="en-US" altLang="en-US" sz="2400" b="1" dirty="0">
                <a:solidFill>
                  <a:srgbClr val="CC0000"/>
                </a:solidFill>
                <a:latin typeface="Arial Unicode MS" panose="020B0604020202020204" pitchFamily="34" charset="-128"/>
                <a:cs typeface="Times New Roman" panose="02020603050405020304" pitchFamily="18" charset="0"/>
              </a:rPr>
              <a:t>Example (1NF)</a:t>
            </a:r>
          </a:p>
        </p:txBody>
      </p:sp>
      <p:sp>
        <p:nvSpPr>
          <p:cNvPr id="14338" name="Rectangle 3">
            <a:extLst>
              <a:ext uri="{FF2B5EF4-FFF2-40B4-BE49-F238E27FC236}">
                <a16:creationId xmlns:a16="http://schemas.microsoft.com/office/drawing/2014/main" id="{54594732-6ECD-BB37-9A9E-75DE78191B8A}"/>
              </a:ext>
            </a:extLst>
          </p:cNvPr>
          <p:cNvSpPr>
            <a:spLocks noChangeArrowheads="1"/>
          </p:cNvSpPr>
          <p:nvPr/>
        </p:nvSpPr>
        <p:spPr bwMode="auto">
          <a:xfrm>
            <a:off x="685800" y="762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1NF - Decomposition</a:t>
            </a:r>
          </a:p>
        </p:txBody>
      </p:sp>
      <p:grpSp>
        <p:nvGrpSpPr>
          <p:cNvPr id="14339" name="Group 131">
            <a:extLst>
              <a:ext uri="{FF2B5EF4-FFF2-40B4-BE49-F238E27FC236}">
                <a16:creationId xmlns:a16="http://schemas.microsoft.com/office/drawing/2014/main" id="{5A810C1D-BA48-CB51-CAD7-77996B2B7349}"/>
              </a:ext>
            </a:extLst>
          </p:cNvPr>
          <p:cNvGrpSpPr>
            <a:grpSpLocks/>
          </p:cNvGrpSpPr>
          <p:nvPr/>
        </p:nvGrpSpPr>
        <p:grpSpPr bwMode="auto">
          <a:xfrm>
            <a:off x="569913" y="4724400"/>
            <a:ext cx="1063625" cy="381000"/>
            <a:chOff x="0" y="0"/>
            <a:chExt cx="627" cy="480"/>
          </a:xfrm>
        </p:grpSpPr>
        <p:sp>
          <p:nvSpPr>
            <p:cNvPr id="14486" name="Rectangle 132">
              <a:extLst>
                <a:ext uri="{FF2B5EF4-FFF2-40B4-BE49-F238E27FC236}">
                  <a16:creationId xmlns:a16="http://schemas.microsoft.com/office/drawing/2014/main" id="{DBB3A6C8-14F5-AA79-7C17-EAF952D2C40A}"/>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4487" name="Rectangle 133">
              <a:extLst>
                <a:ext uri="{FF2B5EF4-FFF2-40B4-BE49-F238E27FC236}">
                  <a16:creationId xmlns:a16="http://schemas.microsoft.com/office/drawing/2014/main" id="{74181186-9E00-F7BD-DAAC-727062F60739}"/>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0" name="Group 134">
            <a:extLst>
              <a:ext uri="{FF2B5EF4-FFF2-40B4-BE49-F238E27FC236}">
                <a16:creationId xmlns:a16="http://schemas.microsoft.com/office/drawing/2014/main" id="{EB0AFAB5-98C5-0779-2B01-749E3A89E466}"/>
              </a:ext>
            </a:extLst>
          </p:cNvPr>
          <p:cNvGrpSpPr>
            <a:grpSpLocks/>
          </p:cNvGrpSpPr>
          <p:nvPr/>
        </p:nvGrpSpPr>
        <p:grpSpPr bwMode="auto">
          <a:xfrm>
            <a:off x="1633538" y="4724400"/>
            <a:ext cx="881062" cy="381000"/>
            <a:chOff x="627" y="0"/>
            <a:chExt cx="598" cy="480"/>
          </a:xfrm>
        </p:grpSpPr>
        <p:sp>
          <p:nvSpPr>
            <p:cNvPr id="14484" name="Rectangle 135">
              <a:extLst>
                <a:ext uri="{FF2B5EF4-FFF2-40B4-BE49-F238E27FC236}">
                  <a16:creationId xmlns:a16="http://schemas.microsoft.com/office/drawing/2014/main" id="{7C7D5792-0353-45AE-7277-BA9CF340A608}"/>
                </a:ext>
              </a:extLst>
            </p:cNvPr>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Balloon</a:t>
              </a:r>
            </a:p>
            <a:p>
              <a:pPr>
                <a:spcBef>
                  <a:spcPct val="0"/>
                </a:spcBef>
              </a:pPr>
              <a:endParaRPr lang="en-US" altLang="en-US" b="0">
                <a:solidFill>
                  <a:schemeClr val="tx1"/>
                </a:solidFill>
                <a:latin typeface="Times New Roman" panose="02020603050405020304" pitchFamily="18" charset="0"/>
              </a:endParaRPr>
            </a:p>
          </p:txBody>
        </p:sp>
        <p:sp>
          <p:nvSpPr>
            <p:cNvPr id="14485" name="Rectangle 136">
              <a:extLst>
                <a:ext uri="{FF2B5EF4-FFF2-40B4-BE49-F238E27FC236}">
                  <a16:creationId xmlns:a16="http://schemas.microsoft.com/office/drawing/2014/main" id="{89CC8E81-C9AC-0075-3134-0AA5CB0B70AB}"/>
                </a:ext>
              </a:extLst>
            </p:cNvPr>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1" name="Group 146">
            <a:extLst>
              <a:ext uri="{FF2B5EF4-FFF2-40B4-BE49-F238E27FC236}">
                <a16:creationId xmlns:a16="http://schemas.microsoft.com/office/drawing/2014/main" id="{4F32AADC-AF4B-28CC-DC4C-0ABE56AAA863}"/>
              </a:ext>
            </a:extLst>
          </p:cNvPr>
          <p:cNvGrpSpPr>
            <a:grpSpLocks/>
          </p:cNvGrpSpPr>
          <p:nvPr/>
        </p:nvGrpSpPr>
        <p:grpSpPr bwMode="auto">
          <a:xfrm>
            <a:off x="2516188" y="4724400"/>
            <a:ext cx="998537" cy="381000"/>
            <a:chOff x="3077" y="0"/>
            <a:chExt cx="670" cy="480"/>
          </a:xfrm>
        </p:grpSpPr>
        <p:sp>
          <p:nvSpPr>
            <p:cNvPr id="14482" name="Rectangle 147">
              <a:extLst>
                <a:ext uri="{FF2B5EF4-FFF2-40B4-BE49-F238E27FC236}">
                  <a16:creationId xmlns:a16="http://schemas.microsoft.com/office/drawing/2014/main" id="{96ED6654-ACDC-6ED1-7CDC-13A04AD5B0B6}"/>
                </a:ext>
              </a:extLst>
            </p:cNvPr>
            <p:cNvSpPr>
              <a:spLocks noChangeArrowheads="1"/>
            </p:cNvSpPr>
            <p:nvPr/>
          </p:nvSpPr>
          <p:spPr bwMode="auto">
            <a:xfrm>
              <a:off x="3106" y="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4483" name="Rectangle 148">
              <a:extLst>
                <a:ext uri="{FF2B5EF4-FFF2-40B4-BE49-F238E27FC236}">
                  <a16:creationId xmlns:a16="http://schemas.microsoft.com/office/drawing/2014/main" id="{8334F528-3847-1CB9-2D65-E637E5A5DD52}"/>
                </a:ext>
              </a:extLst>
            </p:cNvPr>
            <p:cNvSpPr>
              <a:spLocks noChangeArrowheads="1"/>
            </p:cNvSpPr>
            <p:nvPr/>
          </p:nvSpPr>
          <p:spPr bwMode="auto">
            <a:xfrm>
              <a:off x="3077" y="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2" name="Group 149">
            <a:extLst>
              <a:ext uri="{FF2B5EF4-FFF2-40B4-BE49-F238E27FC236}">
                <a16:creationId xmlns:a16="http://schemas.microsoft.com/office/drawing/2014/main" id="{D7E3A934-36A1-EE65-E1A8-C16E0ABBB81D}"/>
              </a:ext>
            </a:extLst>
          </p:cNvPr>
          <p:cNvGrpSpPr>
            <a:grpSpLocks/>
          </p:cNvGrpSpPr>
          <p:nvPr/>
        </p:nvGrpSpPr>
        <p:grpSpPr bwMode="auto">
          <a:xfrm>
            <a:off x="3514725" y="4724400"/>
            <a:ext cx="1058863" cy="381000"/>
            <a:chOff x="3747" y="0"/>
            <a:chExt cx="634" cy="480"/>
          </a:xfrm>
        </p:grpSpPr>
        <p:sp>
          <p:nvSpPr>
            <p:cNvPr id="14480" name="Rectangle 150">
              <a:extLst>
                <a:ext uri="{FF2B5EF4-FFF2-40B4-BE49-F238E27FC236}">
                  <a16:creationId xmlns:a16="http://schemas.microsoft.com/office/drawing/2014/main" id="{FA8206E5-22E3-FAEE-8AAF-69BBA155615F}"/>
                </a:ext>
              </a:extLst>
            </p:cNvPr>
            <p:cNvSpPr>
              <a:spLocks noChangeArrowheads="1"/>
            </p:cNvSpPr>
            <p:nvPr/>
          </p:nvSpPr>
          <p:spPr bwMode="auto">
            <a:xfrm>
              <a:off x="3776"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714-000-0000</a:t>
              </a:r>
            </a:p>
            <a:p>
              <a:pPr>
                <a:spcBef>
                  <a:spcPct val="0"/>
                </a:spcBef>
              </a:pPr>
              <a:endParaRPr lang="en-US" altLang="en-US" b="0">
                <a:solidFill>
                  <a:schemeClr val="tx1"/>
                </a:solidFill>
                <a:latin typeface="Times New Roman" panose="02020603050405020304" pitchFamily="18" charset="0"/>
              </a:endParaRPr>
            </a:p>
          </p:txBody>
        </p:sp>
        <p:sp>
          <p:nvSpPr>
            <p:cNvPr id="14481" name="Rectangle 151">
              <a:extLst>
                <a:ext uri="{FF2B5EF4-FFF2-40B4-BE49-F238E27FC236}">
                  <a16:creationId xmlns:a16="http://schemas.microsoft.com/office/drawing/2014/main" id="{7A11B8E2-031B-C335-4CE7-0D3AA2CD3428}"/>
                </a:ext>
              </a:extLst>
            </p:cNvPr>
            <p:cNvSpPr>
              <a:spLocks noChangeArrowheads="1"/>
            </p:cNvSpPr>
            <p:nvPr/>
          </p:nvSpPr>
          <p:spPr bwMode="auto">
            <a:xfrm>
              <a:off x="3747" y="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3" name="Group 152">
            <a:extLst>
              <a:ext uri="{FF2B5EF4-FFF2-40B4-BE49-F238E27FC236}">
                <a16:creationId xmlns:a16="http://schemas.microsoft.com/office/drawing/2014/main" id="{C92DE573-EA74-78E5-BE3E-AF601C720354}"/>
              </a:ext>
            </a:extLst>
          </p:cNvPr>
          <p:cNvGrpSpPr>
            <a:grpSpLocks/>
          </p:cNvGrpSpPr>
          <p:nvPr/>
        </p:nvGrpSpPr>
        <p:grpSpPr bwMode="auto">
          <a:xfrm>
            <a:off x="4573588" y="4724400"/>
            <a:ext cx="706437" cy="381000"/>
            <a:chOff x="4381" y="0"/>
            <a:chExt cx="382" cy="480"/>
          </a:xfrm>
        </p:grpSpPr>
        <p:sp>
          <p:nvSpPr>
            <p:cNvPr id="14478" name="Rectangle 153">
              <a:extLst>
                <a:ext uri="{FF2B5EF4-FFF2-40B4-BE49-F238E27FC236}">
                  <a16:creationId xmlns:a16="http://schemas.microsoft.com/office/drawing/2014/main" id="{43BD4AAE-CAF5-6F46-FC6E-347CC5B1674E}"/>
                </a:ext>
              </a:extLst>
            </p:cNvPr>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4479" name="Rectangle 154">
              <a:extLst>
                <a:ext uri="{FF2B5EF4-FFF2-40B4-BE49-F238E27FC236}">
                  <a16:creationId xmlns:a16="http://schemas.microsoft.com/office/drawing/2014/main" id="{645D0793-346B-C0D3-5661-707689AB164B}"/>
                </a:ext>
              </a:extLst>
            </p:cNvPr>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4" name="Group 155">
            <a:extLst>
              <a:ext uri="{FF2B5EF4-FFF2-40B4-BE49-F238E27FC236}">
                <a16:creationId xmlns:a16="http://schemas.microsoft.com/office/drawing/2014/main" id="{3682F97A-6823-0B0C-332E-D5155E1B765C}"/>
              </a:ext>
            </a:extLst>
          </p:cNvPr>
          <p:cNvGrpSpPr>
            <a:grpSpLocks/>
          </p:cNvGrpSpPr>
          <p:nvPr/>
        </p:nvGrpSpPr>
        <p:grpSpPr bwMode="auto">
          <a:xfrm>
            <a:off x="569913" y="5105400"/>
            <a:ext cx="1063625" cy="381000"/>
            <a:chOff x="0" y="1440"/>
            <a:chExt cx="627" cy="480"/>
          </a:xfrm>
        </p:grpSpPr>
        <p:sp>
          <p:nvSpPr>
            <p:cNvPr id="14476" name="Rectangle 156">
              <a:extLst>
                <a:ext uri="{FF2B5EF4-FFF2-40B4-BE49-F238E27FC236}">
                  <a16:creationId xmlns:a16="http://schemas.microsoft.com/office/drawing/2014/main" id="{FC3E7855-472C-E47A-75A6-6D99841C62B9}"/>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4477" name="Rectangle 157">
              <a:extLst>
                <a:ext uri="{FF2B5EF4-FFF2-40B4-BE49-F238E27FC236}">
                  <a16:creationId xmlns:a16="http://schemas.microsoft.com/office/drawing/2014/main" id="{C620F7CE-C1CD-6F5C-FA56-FC2D73462921}"/>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5" name="Group 158">
            <a:extLst>
              <a:ext uri="{FF2B5EF4-FFF2-40B4-BE49-F238E27FC236}">
                <a16:creationId xmlns:a16="http://schemas.microsoft.com/office/drawing/2014/main" id="{E39534B5-8DD3-66B1-4BEC-4245F26372FE}"/>
              </a:ext>
            </a:extLst>
          </p:cNvPr>
          <p:cNvGrpSpPr>
            <a:grpSpLocks/>
          </p:cNvGrpSpPr>
          <p:nvPr/>
        </p:nvGrpSpPr>
        <p:grpSpPr bwMode="auto">
          <a:xfrm>
            <a:off x="1633538" y="5105400"/>
            <a:ext cx="881062" cy="381000"/>
            <a:chOff x="627" y="1440"/>
            <a:chExt cx="598" cy="480"/>
          </a:xfrm>
        </p:grpSpPr>
        <p:sp>
          <p:nvSpPr>
            <p:cNvPr id="14474" name="Rectangle 159">
              <a:extLst>
                <a:ext uri="{FF2B5EF4-FFF2-40B4-BE49-F238E27FC236}">
                  <a16:creationId xmlns:a16="http://schemas.microsoft.com/office/drawing/2014/main" id="{32D4FFB0-1937-0650-E0A5-8927217B09FD}"/>
                </a:ext>
              </a:extLst>
            </p:cNvPr>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Main Street</a:t>
              </a:r>
            </a:p>
            <a:p>
              <a:pPr>
                <a:spcBef>
                  <a:spcPct val="0"/>
                </a:spcBef>
              </a:pPr>
              <a:endParaRPr lang="en-US" altLang="en-US" b="0">
                <a:solidFill>
                  <a:schemeClr val="tx1"/>
                </a:solidFill>
                <a:latin typeface="Times New Roman" panose="02020603050405020304" pitchFamily="18" charset="0"/>
              </a:endParaRPr>
            </a:p>
          </p:txBody>
        </p:sp>
        <p:sp>
          <p:nvSpPr>
            <p:cNvPr id="14475" name="Rectangle 160">
              <a:extLst>
                <a:ext uri="{FF2B5EF4-FFF2-40B4-BE49-F238E27FC236}">
                  <a16:creationId xmlns:a16="http://schemas.microsoft.com/office/drawing/2014/main" id="{05526F1A-9D07-9265-6038-7BF5EC1C12CC}"/>
                </a:ext>
              </a:extLst>
            </p:cNvPr>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6" name="Group 170">
            <a:extLst>
              <a:ext uri="{FF2B5EF4-FFF2-40B4-BE49-F238E27FC236}">
                <a16:creationId xmlns:a16="http://schemas.microsoft.com/office/drawing/2014/main" id="{20F7D7CF-1DC7-9BAC-A006-860C50C7EBBB}"/>
              </a:ext>
            </a:extLst>
          </p:cNvPr>
          <p:cNvGrpSpPr>
            <a:grpSpLocks/>
          </p:cNvGrpSpPr>
          <p:nvPr/>
        </p:nvGrpSpPr>
        <p:grpSpPr bwMode="auto">
          <a:xfrm>
            <a:off x="2516188" y="5105400"/>
            <a:ext cx="998537" cy="381000"/>
            <a:chOff x="3077" y="1440"/>
            <a:chExt cx="670" cy="480"/>
          </a:xfrm>
        </p:grpSpPr>
        <p:sp>
          <p:nvSpPr>
            <p:cNvPr id="14472" name="Rectangle 171">
              <a:extLst>
                <a:ext uri="{FF2B5EF4-FFF2-40B4-BE49-F238E27FC236}">
                  <a16:creationId xmlns:a16="http://schemas.microsoft.com/office/drawing/2014/main" id="{89F5DA59-D7F9-84A7-50FA-FEC44FFA8342}"/>
                </a:ext>
              </a:extLst>
            </p:cNvPr>
            <p:cNvSpPr>
              <a:spLocks noChangeArrowheads="1"/>
            </p:cNvSpPr>
            <p:nvPr/>
          </p:nvSpPr>
          <p:spPr bwMode="auto">
            <a:xfrm>
              <a:off x="3106" y="144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4473" name="Rectangle 172">
              <a:extLst>
                <a:ext uri="{FF2B5EF4-FFF2-40B4-BE49-F238E27FC236}">
                  <a16:creationId xmlns:a16="http://schemas.microsoft.com/office/drawing/2014/main" id="{CE35BA77-DE57-B666-5079-80B149A59045}"/>
                </a:ext>
              </a:extLst>
            </p:cNvPr>
            <p:cNvSpPr>
              <a:spLocks noChangeArrowheads="1"/>
            </p:cNvSpPr>
            <p:nvPr/>
          </p:nvSpPr>
          <p:spPr bwMode="auto">
            <a:xfrm>
              <a:off x="3077" y="144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7" name="Group 173">
            <a:extLst>
              <a:ext uri="{FF2B5EF4-FFF2-40B4-BE49-F238E27FC236}">
                <a16:creationId xmlns:a16="http://schemas.microsoft.com/office/drawing/2014/main" id="{1471ED68-338F-9482-81EF-B6C5232496E6}"/>
              </a:ext>
            </a:extLst>
          </p:cNvPr>
          <p:cNvGrpSpPr>
            <a:grpSpLocks/>
          </p:cNvGrpSpPr>
          <p:nvPr/>
        </p:nvGrpSpPr>
        <p:grpSpPr bwMode="auto">
          <a:xfrm>
            <a:off x="3514725" y="5105400"/>
            <a:ext cx="1058863" cy="381000"/>
            <a:chOff x="3747" y="1440"/>
            <a:chExt cx="634" cy="480"/>
          </a:xfrm>
        </p:grpSpPr>
        <p:sp>
          <p:nvSpPr>
            <p:cNvPr id="14470" name="Rectangle 174">
              <a:extLst>
                <a:ext uri="{FF2B5EF4-FFF2-40B4-BE49-F238E27FC236}">
                  <a16:creationId xmlns:a16="http://schemas.microsoft.com/office/drawing/2014/main" id="{AAF19999-7036-7709-7881-6623BE20EAEC}"/>
                </a:ext>
              </a:extLst>
            </p:cNvPr>
            <p:cNvSpPr>
              <a:spLocks noChangeArrowheads="1"/>
            </p:cNvSpPr>
            <p:nvPr/>
          </p:nvSpPr>
          <p:spPr bwMode="auto">
            <a:xfrm>
              <a:off x="3776" y="144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714-000-0000</a:t>
              </a:r>
            </a:p>
            <a:p>
              <a:pPr>
                <a:spcBef>
                  <a:spcPct val="0"/>
                </a:spcBef>
              </a:pPr>
              <a:endParaRPr lang="en-US" altLang="en-US" b="0">
                <a:solidFill>
                  <a:schemeClr val="tx1"/>
                </a:solidFill>
                <a:latin typeface="Times New Roman" panose="02020603050405020304" pitchFamily="18" charset="0"/>
              </a:endParaRPr>
            </a:p>
          </p:txBody>
        </p:sp>
        <p:sp>
          <p:nvSpPr>
            <p:cNvPr id="14471" name="Rectangle 175">
              <a:extLst>
                <a:ext uri="{FF2B5EF4-FFF2-40B4-BE49-F238E27FC236}">
                  <a16:creationId xmlns:a16="http://schemas.microsoft.com/office/drawing/2014/main" id="{B2B5B1B7-DD92-8355-F816-354781A6186F}"/>
                </a:ext>
              </a:extLst>
            </p:cNvPr>
            <p:cNvSpPr>
              <a:spLocks noChangeArrowheads="1"/>
            </p:cNvSpPr>
            <p:nvPr/>
          </p:nvSpPr>
          <p:spPr bwMode="auto">
            <a:xfrm>
              <a:off x="3747" y="144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8" name="Group 176">
            <a:extLst>
              <a:ext uri="{FF2B5EF4-FFF2-40B4-BE49-F238E27FC236}">
                <a16:creationId xmlns:a16="http://schemas.microsoft.com/office/drawing/2014/main" id="{03EA54FE-BDAA-5D07-8684-187FB1B4AAC2}"/>
              </a:ext>
            </a:extLst>
          </p:cNvPr>
          <p:cNvGrpSpPr>
            <a:grpSpLocks/>
          </p:cNvGrpSpPr>
          <p:nvPr/>
        </p:nvGrpSpPr>
        <p:grpSpPr bwMode="auto">
          <a:xfrm>
            <a:off x="4573588" y="5105400"/>
            <a:ext cx="706437" cy="381000"/>
            <a:chOff x="4381" y="1440"/>
            <a:chExt cx="382" cy="480"/>
          </a:xfrm>
        </p:grpSpPr>
        <p:sp>
          <p:nvSpPr>
            <p:cNvPr id="14468" name="Rectangle 177">
              <a:extLst>
                <a:ext uri="{FF2B5EF4-FFF2-40B4-BE49-F238E27FC236}">
                  <a16:creationId xmlns:a16="http://schemas.microsoft.com/office/drawing/2014/main" id="{54B70EF1-952A-4359-BA71-691398781A92}"/>
                </a:ext>
              </a:extLst>
            </p:cNvPr>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$22.95</a:t>
              </a:r>
            </a:p>
            <a:p>
              <a:pPr>
                <a:spcBef>
                  <a:spcPct val="0"/>
                </a:spcBef>
              </a:pPr>
              <a:endParaRPr lang="en-US" altLang="en-US" b="0">
                <a:solidFill>
                  <a:schemeClr val="tx1"/>
                </a:solidFill>
                <a:latin typeface="Times New Roman" panose="02020603050405020304" pitchFamily="18" charset="0"/>
              </a:endParaRPr>
            </a:p>
          </p:txBody>
        </p:sp>
        <p:sp>
          <p:nvSpPr>
            <p:cNvPr id="14469" name="Rectangle 178">
              <a:extLst>
                <a:ext uri="{FF2B5EF4-FFF2-40B4-BE49-F238E27FC236}">
                  <a16:creationId xmlns:a16="http://schemas.microsoft.com/office/drawing/2014/main" id="{EAB272A9-91AC-B337-4ED3-1F4E88F76B73}"/>
                </a:ext>
              </a:extLst>
            </p:cNvPr>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9" name="Group 179">
            <a:extLst>
              <a:ext uri="{FF2B5EF4-FFF2-40B4-BE49-F238E27FC236}">
                <a16:creationId xmlns:a16="http://schemas.microsoft.com/office/drawing/2014/main" id="{27BC69C9-918C-8B2E-1F24-93F1E99555FE}"/>
              </a:ext>
            </a:extLst>
          </p:cNvPr>
          <p:cNvGrpSpPr>
            <a:grpSpLocks/>
          </p:cNvGrpSpPr>
          <p:nvPr/>
        </p:nvGrpSpPr>
        <p:grpSpPr bwMode="auto">
          <a:xfrm>
            <a:off x="569913" y="5486400"/>
            <a:ext cx="1063625" cy="381000"/>
            <a:chOff x="0" y="2400"/>
            <a:chExt cx="627" cy="480"/>
          </a:xfrm>
        </p:grpSpPr>
        <p:sp>
          <p:nvSpPr>
            <p:cNvPr id="14466" name="Rectangle 180">
              <a:extLst>
                <a:ext uri="{FF2B5EF4-FFF2-40B4-BE49-F238E27FC236}">
                  <a16:creationId xmlns:a16="http://schemas.microsoft.com/office/drawing/2014/main" id="{6792D581-1DD3-2E6D-93B1-ECFD9F8F42BC}"/>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0-123-45678-0</a:t>
              </a:r>
            </a:p>
            <a:p>
              <a:pPr>
                <a:spcBef>
                  <a:spcPct val="0"/>
                </a:spcBef>
              </a:pPr>
              <a:endParaRPr lang="en-US" altLang="en-US" b="0">
                <a:solidFill>
                  <a:schemeClr val="tx1"/>
                </a:solidFill>
                <a:latin typeface="Times New Roman" panose="02020603050405020304" pitchFamily="18" charset="0"/>
              </a:endParaRPr>
            </a:p>
          </p:txBody>
        </p:sp>
        <p:sp>
          <p:nvSpPr>
            <p:cNvPr id="14467" name="Rectangle 181">
              <a:extLst>
                <a:ext uri="{FF2B5EF4-FFF2-40B4-BE49-F238E27FC236}">
                  <a16:creationId xmlns:a16="http://schemas.microsoft.com/office/drawing/2014/main" id="{3BBDC560-044C-E7A8-8BED-9A9989EB8C9C}"/>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0" name="Group 182">
            <a:extLst>
              <a:ext uri="{FF2B5EF4-FFF2-40B4-BE49-F238E27FC236}">
                <a16:creationId xmlns:a16="http://schemas.microsoft.com/office/drawing/2014/main" id="{7049D1D9-DE06-0AD1-1013-9961B0B1F4A7}"/>
              </a:ext>
            </a:extLst>
          </p:cNvPr>
          <p:cNvGrpSpPr>
            <a:grpSpLocks/>
          </p:cNvGrpSpPr>
          <p:nvPr/>
        </p:nvGrpSpPr>
        <p:grpSpPr bwMode="auto">
          <a:xfrm>
            <a:off x="1633538" y="5486400"/>
            <a:ext cx="881062" cy="381000"/>
            <a:chOff x="627" y="2400"/>
            <a:chExt cx="598" cy="480"/>
          </a:xfrm>
        </p:grpSpPr>
        <p:sp>
          <p:nvSpPr>
            <p:cNvPr id="14464" name="Rectangle 183">
              <a:extLst>
                <a:ext uri="{FF2B5EF4-FFF2-40B4-BE49-F238E27FC236}">
                  <a16:creationId xmlns:a16="http://schemas.microsoft.com/office/drawing/2014/main" id="{D58AB2BC-A11D-6503-0E4E-1BB4D9BA3987}"/>
                </a:ext>
              </a:extLst>
            </p:cNvPr>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Ulysses</a:t>
              </a:r>
            </a:p>
            <a:p>
              <a:pPr>
                <a:spcBef>
                  <a:spcPct val="0"/>
                </a:spcBef>
              </a:pPr>
              <a:endParaRPr lang="en-US" altLang="en-US" b="0">
                <a:solidFill>
                  <a:schemeClr val="tx1"/>
                </a:solidFill>
                <a:latin typeface="Times New Roman" panose="02020603050405020304" pitchFamily="18" charset="0"/>
              </a:endParaRPr>
            </a:p>
          </p:txBody>
        </p:sp>
        <p:sp>
          <p:nvSpPr>
            <p:cNvPr id="14465" name="Rectangle 184">
              <a:extLst>
                <a:ext uri="{FF2B5EF4-FFF2-40B4-BE49-F238E27FC236}">
                  <a16:creationId xmlns:a16="http://schemas.microsoft.com/office/drawing/2014/main" id="{2B65642F-FD45-1FF0-0A91-302AB6F0F458}"/>
                </a:ext>
              </a:extLst>
            </p:cNvPr>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1" name="Group 194">
            <a:extLst>
              <a:ext uri="{FF2B5EF4-FFF2-40B4-BE49-F238E27FC236}">
                <a16:creationId xmlns:a16="http://schemas.microsoft.com/office/drawing/2014/main" id="{AA328886-2B15-057D-67B6-C6098311466C}"/>
              </a:ext>
            </a:extLst>
          </p:cNvPr>
          <p:cNvGrpSpPr>
            <a:grpSpLocks/>
          </p:cNvGrpSpPr>
          <p:nvPr/>
        </p:nvGrpSpPr>
        <p:grpSpPr bwMode="auto">
          <a:xfrm>
            <a:off x="2516188" y="5486400"/>
            <a:ext cx="998537" cy="381000"/>
            <a:chOff x="3077" y="2400"/>
            <a:chExt cx="670" cy="480"/>
          </a:xfrm>
        </p:grpSpPr>
        <p:sp>
          <p:nvSpPr>
            <p:cNvPr id="14462" name="Rectangle 195">
              <a:extLst>
                <a:ext uri="{FF2B5EF4-FFF2-40B4-BE49-F238E27FC236}">
                  <a16:creationId xmlns:a16="http://schemas.microsoft.com/office/drawing/2014/main" id="{2AC21B9B-630F-2A5F-C58F-FA5EEA5A4ED4}"/>
                </a:ext>
              </a:extLst>
            </p:cNvPr>
            <p:cNvSpPr>
              <a:spLocks noChangeArrowheads="1"/>
            </p:cNvSpPr>
            <p:nvPr/>
          </p:nvSpPr>
          <p:spPr bwMode="auto">
            <a:xfrm>
              <a:off x="3106" y="240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Alpha Press</a:t>
              </a:r>
            </a:p>
            <a:p>
              <a:pPr>
                <a:spcBef>
                  <a:spcPct val="0"/>
                </a:spcBef>
              </a:pPr>
              <a:endParaRPr lang="en-US" altLang="en-US" b="0">
                <a:solidFill>
                  <a:schemeClr val="tx1"/>
                </a:solidFill>
                <a:latin typeface="Times New Roman" panose="02020603050405020304" pitchFamily="18" charset="0"/>
              </a:endParaRPr>
            </a:p>
          </p:txBody>
        </p:sp>
        <p:sp>
          <p:nvSpPr>
            <p:cNvPr id="14463" name="Rectangle 196">
              <a:extLst>
                <a:ext uri="{FF2B5EF4-FFF2-40B4-BE49-F238E27FC236}">
                  <a16:creationId xmlns:a16="http://schemas.microsoft.com/office/drawing/2014/main" id="{690F5F09-B42D-0751-FC0D-8756C76533B1}"/>
                </a:ext>
              </a:extLst>
            </p:cNvPr>
            <p:cNvSpPr>
              <a:spLocks noChangeArrowheads="1"/>
            </p:cNvSpPr>
            <p:nvPr/>
          </p:nvSpPr>
          <p:spPr bwMode="auto">
            <a:xfrm>
              <a:off x="3077" y="240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2" name="Group 197">
            <a:extLst>
              <a:ext uri="{FF2B5EF4-FFF2-40B4-BE49-F238E27FC236}">
                <a16:creationId xmlns:a16="http://schemas.microsoft.com/office/drawing/2014/main" id="{699C9515-F424-64AE-1162-466432C4DE10}"/>
              </a:ext>
            </a:extLst>
          </p:cNvPr>
          <p:cNvGrpSpPr>
            <a:grpSpLocks/>
          </p:cNvGrpSpPr>
          <p:nvPr/>
        </p:nvGrpSpPr>
        <p:grpSpPr bwMode="auto">
          <a:xfrm>
            <a:off x="3514725" y="5486400"/>
            <a:ext cx="1058863" cy="381000"/>
            <a:chOff x="3747" y="2400"/>
            <a:chExt cx="634" cy="480"/>
          </a:xfrm>
        </p:grpSpPr>
        <p:sp>
          <p:nvSpPr>
            <p:cNvPr id="14460" name="Rectangle 198">
              <a:extLst>
                <a:ext uri="{FF2B5EF4-FFF2-40B4-BE49-F238E27FC236}">
                  <a16:creationId xmlns:a16="http://schemas.microsoft.com/office/drawing/2014/main" id="{61690157-CF61-4403-BE83-B5A62EAD4426}"/>
                </a:ext>
              </a:extLst>
            </p:cNvPr>
            <p:cNvSpPr>
              <a:spLocks noChangeArrowheads="1"/>
            </p:cNvSpPr>
            <p:nvPr/>
          </p:nvSpPr>
          <p:spPr bwMode="auto">
            <a:xfrm>
              <a:off x="3776" y="240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999-999-9999</a:t>
              </a:r>
            </a:p>
            <a:p>
              <a:pPr>
                <a:spcBef>
                  <a:spcPct val="0"/>
                </a:spcBef>
              </a:pPr>
              <a:endParaRPr lang="en-US" altLang="en-US" b="0">
                <a:solidFill>
                  <a:schemeClr val="tx1"/>
                </a:solidFill>
                <a:latin typeface="Times New Roman" panose="02020603050405020304" pitchFamily="18" charset="0"/>
              </a:endParaRPr>
            </a:p>
          </p:txBody>
        </p:sp>
        <p:sp>
          <p:nvSpPr>
            <p:cNvPr id="14461" name="Rectangle 199">
              <a:extLst>
                <a:ext uri="{FF2B5EF4-FFF2-40B4-BE49-F238E27FC236}">
                  <a16:creationId xmlns:a16="http://schemas.microsoft.com/office/drawing/2014/main" id="{17A80C4A-DD59-59E6-AC68-2DBD5DF4ADD2}"/>
                </a:ext>
              </a:extLst>
            </p:cNvPr>
            <p:cNvSpPr>
              <a:spLocks noChangeArrowheads="1"/>
            </p:cNvSpPr>
            <p:nvPr/>
          </p:nvSpPr>
          <p:spPr bwMode="auto">
            <a:xfrm>
              <a:off x="3747" y="240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3" name="Group 200">
            <a:extLst>
              <a:ext uri="{FF2B5EF4-FFF2-40B4-BE49-F238E27FC236}">
                <a16:creationId xmlns:a16="http://schemas.microsoft.com/office/drawing/2014/main" id="{4F208A7B-6C08-1524-A438-FA89BE40F5E2}"/>
              </a:ext>
            </a:extLst>
          </p:cNvPr>
          <p:cNvGrpSpPr>
            <a:grpSpLocks/>
          </p:cNvGrpSpPr>
          <p:nvPr/>
        </p:nvGrpSpPr>
        <p:grpSpPr bwMode="auto">
          <a:xfrm>
            <a:off x="4573588" y="5486400"/>
            <a:ext cx="706437" cy="381000"/>
            <a:chOff x="4381" y="2400"/>
            <a:chExt cx="382" cy="480"/>
          </a:xfrm>
        </p:grpSpPr>
        <p:sp>
          <p:nvSpPr>
            <p:cNvPr id="14458" name="Rectangle 201">
              <a:extLst>
                <a:ext uri="{FF2B5EF4-FFF2-40B4-BE49-F238E27FC236}">
                  <a16:creationId xmlns:a16="http://schemas.microsoft.com/office/drawing/2014/main" id="{1D3D7E61-C13C-ADE8-9E85-F3BE9177C7BB}"/>
                </a:ext>
              </a:extLst>
            </p:cNvPr>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4459" name="Rectangle 202">
              <a:extLst>
                <a:ext uri="{FF2B5EF4-FFF2-40B4-BE49-F238E27FC236}">
                  <a16:creationId xmlns:a16="http://schemas.microsoft.com/office/drawing/2014/main" id="{CFEFB261-3991-589E-E24E-9F7D4E6225A9}"/>
                </a:ext>
              </a:extLst>
            </p:cNvPr>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4" name="Group 203">
            <a:extLst>
              <a:ext uri="{FF2B5EF4-FFF2-40B4-BE49-F238E27FC236}">
                <a16:creationId xmlns:a16="http://schemas.microsoft.com/office/drawing/2014/main" id="{5EB17278-42BA-8145-026F-302580B9F416}"/>
              </a:ext>
            </a:extLst>
          </p:cNvPr>
          <p:cNvGrpSpPr>
            <a:grpSpLocks/>
          </p:cNvGrpSpPr>
          <p:nvPr/>
        </p:nvGrpSpPr>
        <p:grpSpPr bwMode="auto">
          <a:xfrm>
            <a:off x="569913" y="5867400"/>
            <a:ext cx="1063625" cy="381000"/>
            <a:chOff x="0" y="2880"/>
            <a:chExt cx="627" cy="480"/>
          </a:xfrm>
        </p:grpSpPr>
        <p:sp>
          <p:nvSpPr>
            <p:cNvPr id="14456" name="Rectangle 204">
              <a:extLst>
                <a:ext uri="{FF2B5EF4-FFF2-40B4-BE49-F238E27FC236}">
                  <a16:creationId xmlns:a16="http://schemas.microsoft.com/office/drawing/2014/main" id="{4CB42501-3F91-C95B-CDD8-146A034B1D3C}"/>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1-22-233700-0</a:t>
              </a:r>
            </a:p>
            <a:p>
              <a:pPr>
                <a:spcBef>
                  <a:spcPct val="0"/>
                </a:spcBef>
              </a:pPr>
              <a:endParaRPr lang="en-US" altLang="en-US" b="0">
                <a:solidFill>
                  <a:schemeClr val="tx1"/>
                </a:solidFill>
                <a:latin typeface="Times New Roman" panose="02020603050405020304" pitchFamily="18" charset="0"/>
              </a:endParaRPr>
            </a:p>
          </p:txBody>
        </p:sp>
        <p:sp>
          <p:nvSpPr>
            <p:cNvPr id="14457" name="Rectangle 205">
              <a:extLst>
                <a:ext uri="{FF2B5EF4-FFF2-40B4-BE49-F238E27FC236}">
                  <a16:creationId xmlns:a16="http://schemas.microsoft.com/office/drawing/2014/main" id="{BBC1B128-36FE-D70D-5E94-AE76F54BD5C9}"/>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5" name="Group 206">
            <a:extLst>
              <a:ext uri="{FF2B5EF4-FFF2-40B4-BE49-F238E27FC236}">
                <a16:creationId xmlns:a16="http://schemas.microsoft.com/office/drawing/2014/main" id="{3DAE8AB4-47CC-E197-605C-F851A8AF314B}"/>
              </a:ext>
            </a:extLst>
          </p:cNvPr>
          <p:cNvGrpSpPr>
            <a:grpSpLocks/>
          </p:cNvGrpSpPr>
          <p:nvPr/>
        </p:nvGrpSpPr>
        <p:grpSpPr bwMode="auto">
          <a:xfrm>
            <a:off x="1633538" y="5867400"/>
            <a:ext cx="881062" cy="381000"/>
            <a:chOff x="627" y="2880"/>
            <a:chExt cx="598" cy="480"/>
          </a:xfrm>
        </p:grpSpPr>
        <p:sp>
          <p:nvSpPr>
            <p:cNvPr id="14454" name="Rectangle 207">
              <a:extLst>
                <a:ext uri="{FF2B5EF4-FFF2-40B4-BE49-F238E27FC236}">
                  <a16:creationId xmlns:a16="http://schemas.microsoft.com/office/drawing/2014/main" id="{94614C1E-144C-527D-707C-039F8C007389}"/>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Visual Basic</a:t>
              </a:r>
            </a:p>
            <a:p>
              <a:pPr>
                <a:spcBef>
                  <a:spcPct val="0"/>
                </a:spcBef>
              </a:pPr>
              <a:endParaRPr lang="en-US" altLang="en-US" b="0">
                <a:solidFill>
                  <a:schemeClr val="tx1"/>
                </a:solidFill>
                <a:latin typeface="Times New Roman" panose="02020603050405020304" pitchFamily="18" charset="0"/>
              </a:endParaRPr>
            </a:p>
          </p:txBody>
        </p:sp>
        <p:sp>
          <p:nvSpPr>
            <p:cNvPr id="14455" name="Rectangle 208">
              <a:extLst>
                <a:ext uri="{FF2B5EF4-FFF2-40B4-BE49-F238E27FC236}">
                  <a16:creationId xmlns:a16="http://schemas.microsoft.com/office/drawing/2014/main" id="{0E9CB9A5-4295-C110-D926-F35F2AAC5CB6}"/>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6" name="Group 218">
            <a:extLst>
              <a:ext uri="{FF2B5EF4-FFF2-40B4-BE49-F238E27FC236}">
                <a16:creationId xmlns:a16="http://schemas.microsoft.com/office/drawing/2014/main" id="{F6D10B0E-DDDE-5486-CC77-E61F49BF0F6F}"/>
              </a:ext>
            </a:extLst>
          </p:cNvPr>
          <p:cNvGrpSpPr>
            <a:grpSpLocks/>
          </p:cNvGrpSpPr>
          <p:nvPr/>
        </p:nvGrpSpPr>
        <p:grpSpPr bwMode="auto">
          <a:xfrm>
            <a:off x="2516188" y="5867400"/>
            <a:ext cx="998537" cy="381000"/>
            <a:chOff x="3077" y="2880"/>
            <a:chExt cx="670" cy="480"/>
          </a:xfrm>
        </p:grpSpPr>
        <p:sp>
          <p:nvSpPr>
            <p:cNvPr id="14452" name="Rectangle 219">
              <a:extLst>
                <a:ext uri="{FF2B5EF4-FFF2-40B4-BE49-F238E27FC236}">
                  <a16:creationId xmlns:a16="http://schemas.microsoft.com/office/drawing/2014/main" id="{DC07DF0B-B662-4467-030C-446BB0C774D4}"/>
                </a:ext>
              </a:extLst>
            </p:cNvPr>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Big House</a:t>
              </a:r>
            </a:p>
            <a:p>
              <a:pPr>
                <a:spcBef>
                  <a:spcPct val="0"/>
                </a:spcBef>
              </a:pPr>
              <a:endParaRPr lang="en-US" altLang="en-US" b="0">
                <a:solidFill>
                  <a:schemeClr val="tx1"/>
                </a:solidFill>
                <a:latin typeface="Times New Roman" panose="02020603050405020304" pitchFamily="18" charset="0"/>
              </a:endParaRPr>
            </a:p>
          </p:txBody>
        </p:sp>
        <p:sp>
          <p:nvSpPr>
            <p:cNvPr id="14453" name="Rectangle 220">
              <a:extLst>
                <a:ext uri="{FF2B5EF4-FFF2-40B4-BE49-F238E27FC236}">
                  <a16:creationId xmlns:a16="http://schemas.microsoft.com/office/drawing/2014/main" id="{571B16F7-9B42-D400-B688-3F2410FBEC8F}"/>
                </a:ext>
              </a:extLst>
            </p:cNvPr>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7" name="Group 221">
            <a:extLst>
              <a:ext uri="{FF2B5EF4-FFF2-40B4-BE49-F238E27FC236}">
                <a16:creationId xmlns:a16="http://schemas.microsoft.com/office/drawing/2014/main" id="{2D1D6ACD-E811-7ACD-0842-FD317D13DA69}"/>
              </a:ext>
            </a:extLst>
          </p:cNvPr>
          <p:cNvGrpSpPr>
            <a:grpSpLocks/>
          </p:cNvGrpSpPr>
          <p:nvPr/>
        </p:nvGrpSpPr>
        <p:grpSpPr bwMode="auto">
          <a:xfrm>
            <a:off x="3514725" y="5867400"/>
            <a:ext cx="1058863" cy="381000"/>
            <a:chOff x="3747" y="2880"/>
            <a:chExt cx="634" cy="480"/>
          </a:xfrm>
        </p:grpSpPr>
        <p:sp>
          <p:nvSpPr>
            <p:cNvPr id="14450" name="Rectangle 222">
              <a:extLst>
                <a:ext uri="{FF2B5EF4-FFF2-40B4-BE49-F238E27FC236}">
                  <a16:creationId xmlns:a16="http://schemas.microsoft.com/office/drawing/2014/main" id="{820C00C8-5627-4CBF-1CEE-83A60F20E876}"/>
                </a:ext>
              </a:extLst>
            </p:cNvPr>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123-456-7890</a:t>
              </a:r>
            </a:p>
            <a:p>
              <a:pPr>
                <a:spcBef>
                  <a:spcPct val="0"/>
                </a:spcBef>
              </a:pPr>
              <a:endParaRPr lang="en-US" altLang="en-US" b="0">
                <a:solidFill>
                  <a:schemeClr val="tx1"/>
                </a:solidFill>
                <a:latin typeface="Times New Roman" panose="02020603050405020304" pitchFamily="18" charset="0"/>
              </a:endParaRPr>
            </a:p>
          </p:txBody>
        </p:sp>
        <p:sp>
          <p:nvSpPr>
            <p:cNvPr id="14451" name="Rectangle 223">
              <a:extLst>
                <a:ext uri="{FF2B5EF4-FFF2-40B4-BE49-F238E27FC236}">
                  <a16:creationId xmlns:a16="http://schemas.microsoft.com/office/drawing/2014/main" id="{599B22AE-9E4E-BDAB-7327-75F118BE6193}"/>
                </a:ext>
              </a:extLst>
            </p:cNvPr>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8" name="Group 224">
            <a:extLst>
              <a:ext uri="{FF2B5EF4-FFF2-40B4-BE49-F238E27FC236}">
                <a16:creationId xmlns:a16="http://schemas.microsoft.com/office/drawing/2014/main" id="{BB0B73D2-8FD4-7D91-188F-979F908367F6}"/>
              </a:ext>
            </a:extLst>
          </p:cNvPr>
          <p:cNvGrpSpPr>
            <a:grpSpLocks/>
          </p:cNvGrpSpPr>
          <p:nvPr/>
        </p:nvGrpSpPr>
        <p:grpSpPr bwMode="auto">
          <a:xfrm>
            <a:off x="4573588" y="5867400"/>
            <a:ext cx="706437" cy="381000"/>
            <a:chOff x="4381" y="2880"/>
            <a:chExt cx="382" cy="480"/>
          </a:xfrm>
        </p:grpSpPr>
        <p:sp>
          <p:nvSpPr>
            <p:cNvPr id="14448" name="Rectangle 225">
              <a:extLst>
                <a:ext uri="{FF2B5EF4-FFF2-40B4-BE49-F238E27FC236}">
                  <a16:creationId xmlns:a16="http://schemas.microsoft.com/office/drawing/2014/main" id="{65D05E09-C046-8EA3-8276-C8A0DE780571}"/>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$25.00</a:t>
              </a:r>
            </a:p>
            <a:p>
              <a:pPr>
                <a:spcBef>
                  <a:spcPct val="0"/>
                </a:spcBef>
              </a:pPr>
              <a:endParaRPr lang="en-US" altLang="en-US" b="0">
                <a:solidFill>
                  <a:schemeClr val="tx1"/>
                </a:solidFill>
                <a:latin typeface="Times New Roman" panose="02020603050405020304" pitchFamily="18" charset="0"/>
              </a:endParaRPr>
            </a:p>
          </p:txBody>
        </p:sp>
        <p:sp>
          <p:nvSpPr>
            <p:cNvPr id="14449" name="Rectangle 226">
              <a:extLst>
                <a:ext uri="{FF2B5EF4-FFF2-40B4-BE49-F238E27FC236}">
                  <a16:creationId xmlns:a16="http://schemas.microsoft.com/office/drawing/2014/main" id="{06CCC50A-A714-5BA6-4A02-27026480A861}"/>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9" name="Group 227">
            <a:extLst>
              <a:ext uri="{FF2B5EF4-FFF2-40B4-BE49-F238E27FC236}">
                <a16:creationId xmlns:a16="http://schemas.microsoft.com/office/drawing/2014/main" id="{38EFA0F0-25A2-33B7-F8E0-04D5D4B9D3FB}"/>
              </a:ext>
            </a:extLst>
          </p:cNvPr>
          <p:cNvGrpSpPr>
            <a:grpSpLocks/>
          </p:cNvGrpSpPr>
          <p:nvPr/>
        </p:nvGrpSpPr>
        <p:grpSpPr bwMode="auto">
          <a:xfrm>
            <a:off x="566738" y="4343400"/>
            <a:ext cx="1063625" cy="381000"/>
            <a:chOff x="0" y="2880"/>
            <a:chExt cx="627" cy="480"/>
          </a:xfrm>
        </p:grpSpPr>
        <p:sp>
          <p:nvSpPr>
            <p:cNvPr id="14446" name="Rectangle 228">
              <a:extLst>
                <a:ext uri="{FF2B5EF4-FFF2-40B4-BE49-F238E27FC236}">
                  <a16:creationId xmlns:a16="http://schemas.microsoft.com/office/drawing/2014/main" id="{53DA75B8-7D93-06D7-7909-2F7B531CFAB5}"/>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ISBN</a:t>
              </a:r>
            </a:p>
            <a:p>
              <a:pPr>
                <a:spcBef>
                  <a:spcPct val="0"/>
                </a:spcBef>
              </a:pPr>
              <a:endParaRPr lang="en-US" altLang="en-US" sz="1200">
                <a:solidFill>
                  <a:schemeClr val="tx1"/>
                </a:solidFill>
                <a:latin typeface="Times New Roman" panose="02020603050405020304" pitchFamily="18" charset="0"/>
              </a:endParaRPr>
            </a:p>
          </p:txBody>
        </p:sp>
        <p:sp>
          <p:nvSpPr>
            <p:cNvPr id="14447" name="Rectangle 229">
              <a:extLst>
                <a:ext uri="{FF2B5EF4-FFF2-40B4-BE49-F238E27FC236}">
                  <a16:creationId xmlns:a16="http://schemas.microsoft.com/office/drawing/2014/main" id="{2FE502D2-FC25-DFEA-9F65-D8C341AAEC06}"/>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0" name="Group 230">
            <a:extLst>
              <a:ext uri="{FF2B5EF4-FFF2-40B4-BE49-F238E27FC236}">
                <a16:creationId xmlns:a16="http://schemas.microsoft.com/office/drawing/2014/main" id="{780DC163-CE1E-C08C-6182-1B7C0DD5E402}"/>
              </a:ext>
            </a:extLst>
          </p:cNvPr>
          <p:cNvGrpSpPr>
            <a:grpSpLocks/>
          </p:cNvGrpSpPr>
          <p:nvPr/>
        </p:nvGrpSpPr>
        <p:grpSpPr bwMode="auto">
          <a:xfrm>
            <a:off x="1630363" y="4343400"/>
            <a:ext cx="881062" cy="381000"/>
            <a:chOff x="627" y="2880"/>
            <a:chExt cx="598" cy="480"/>
          </a:xfrm>
        </p:grpSpPr>
        <p:sp>
          <p:nvSpPr>
            <p:cNvPr id="14444" name="Rectangle 231">
              <a:extLst>
                <a:ext uri="{FF2B5EF4-FFF2-40B4-BE49-F238E27FC236}">
                  <a16:creationId xmlns:a16="http://schemas.microsoft.com/office/drawing/2014/main" id="{A5DB665E-77D3-2AF8-5815-0F0D163AD7BC}"/>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Title</a:t>
              </a:r>
            </a:p>
            <a:p>
              <a:pPr>
                <a:spcBef>
                  <a:spcPct val="0"/>
                </a:spcBef>
              </a:pPr>
              <a:endParaRPr lang="en-US" altLang="en-US" sz="1200">
                <a:solidFill>
                  <a:schemeClr val="tx1"/>
                </a:solidFill>
                <a:latin typeface="Times New Roman" panose="02020603050405020304" pitchFamily="18" charset="0"/>
              </a:endParaRPr>
            </a:p>
          </p:txBody>
        </p:sp>
        <p:sp>
          <p:nvSpPr>
            <p:cNvPr id="14445" name="Rectangle 232">
              <a:extLst>
                <a:ext uri="{FF2B5EF4-FFF2-40B4-BE49-F238E27FC236}">
                  <a16:creationId xmlns:a16="http://schemas.microsoft.com/office/drawing/2014/main" id="{69D4DF1E-8B8B-05E1-37EF-EE1C4A519E38}"/>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1" name="Group 242">
            <a:extLst>
              <a:ext uri="{FF2B5EF4-FFF2-40B4-BE49-F238E27FC236}">
                <a16:creationId xmlns:a16="http://schemas.microsoft.com/office/drawing/2014/main" id="{36B77AA3-B182-9D92-37E1-E2BB317806BD}"/>
              </a:ext>
            </a:extLst>
          </p:cNvPr>
          <p:cNvGrpSpPr>
            <a:grpSpLocks/>
          </p:cNvGrpSpPr>
          <p:nvPr/>
        </p:nvGrpSpPr>
        <p:grpSpPr bwMode="auto">
          <a:xfrm>
            <a:off x="2514600" y="4343400"/>
            <a:ext cx="998538" cy="381000"/>
            <a:chOff x="3077" y="2880"/>
            <a:chExt cx="670" cy="480"/>
          </a:xfrm>
        </p:grpSpPr>
        <p:sp>
          <p:nvSpPr>
            <p:cNvPr id="14442" name="Rectangle 243">
              <a:extLst>
                <a:ext uri="{FF2B5EF4-FFF2-40B4-BE49-F238E27FC236}">
                  <a16:creationId xmlns:a16="http://schemas.microsoft.com/office/drawing/2014/main" id="{8DE4A6A6-8C5C-C2A8-7C6E-87D2A76179C8}"/>
                </a:ext>
              </a:extLst>
            </p:cNvPr>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PubName</a:t>
              </a:r>
            </a:p>
            <a:p>
              <a:pPr>
                <a:spcBef>
                  <a:spcPct val="0"/>
                </a:spcBef>
              </a:pPr>
              <a:endParaRPr lang="en-US" altLang="en-US" sz="1200">
                <a:solidFill>
                  <a:schemeClr val="tx1"/>
                </a:solidFill>
                <a:latin typeface="Times New Roman" panose="02020603050405020304" pitchFamily="18" charset="0"/>
              </a:endParaRPr>
            </a:p>
          </p:txBody>
        </p:sp>
        <p:sp>
          <p:nvSpPr>
            <p:cNvPr id="14443" name="Rectangle 244">
              <a:extLst>
                <a:ext uri="{FF2B5EF4-FFF2-40B4-BE49-F238E27FC236}">
                  <a16:creationId xmlns:a16="http://schemas.microsoft.com/office/drawing/2014/main" id="{F44943A1-CE78-E7E7-E200-4047B8ADAB90}"/>
                </a:ext>
              </a:extLst>
            </p:cNvPr>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2" name="Group 245">
            <a:extLst>
              <a:ext uri="{FF2B5EF4-FFF2-40B4-BE49-F238E27FC236}">
                <a16:creationId xmlns:a16="http://schemas.microsoft.com/office/drawing/2014/main" id="{B090386B-7815-92EC-5D17-D579568EB117}"/>
              </a:ext>
            </a:extLst>
          </p:cNvPr>
          <p:cNvGrpSpPr>
            <a:grpSpLocks/>
          </p:cNvGrpSpPr>
          <p:nvPr/>
        </p:nvGrpSpPr>
        <p:grpSpPr bwMode="auto">
          <a:xfrm>
            <a:off x="3513138" y="4343400"/>
            <a:ext cx="1058862" cy="381000"/>
            <a:chOff x="3747" y="2880"/>
            <a:chExt cx="634" cy="480"/>
          </a:xfrm>
        </p:grpSpPr>
        <p:sp>
          <p:nvSpPr>
            <p:cNvPr id="14440" name="Rectangle 246">
              <a:extLst>
                <a:ext uri="{FF2B5EF4-FFF2-40B4-BE49-F238E27FC236}">
                  <a16:creationId xmlns:a16="http://schemas.microsoft.com/office/drawing/2014/main" id="{8355C6ED-E17F-0758-0631-65CEA86482F8}"/>
                </a:ext>
              </a:extLst>
            </p:cNvPr>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PubPhone</a:t>
              </a:r>
            </a:p>
            <a:p>
              <a:pPr>
                <a:spcBef>
                  <a:spcPct val="0"/>
                </a:spcBef>
              </a:pPr>
              <a:endParaRPr lang="en-US" altLang="en-US" sz="1200">
                <a:solidFill>
                  <a:schemeClr val="tx1"/>
                </a:solidFill>
                <a:latin typeface="Times New Roman" panose="02020603050405020304" pitchFamily="18" charset="0"/>
              </a:endParaRPr>
            </a:p>
          </p:txBody>
        </p:sp>
        <p:sp>
          <p:nvSpPr>
            <p:cNvPr id="14441" name="Rectangle 247">
              <a:extLst>
                <a:ext uri="{FF2B5EF4-FFF2-40B4-BE49-F238E27FC236}">
                  <a16:creationId xmlns:a16="http://schemas.microsoft.com/office/drawing/2014/main" id="{A48C6623-8D8F-160C-B9CB-74FCF5B7C87B}"/>
                </a:ext>
              </a:extLst>
            </p:cNvPr>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3" name="Group 248">
            <a:extLst>
              <a:ext uri="{FF2B5EF4-FFF2-40B4-BE49-F238E27FC236}">
                <a16:creationId xmlns:a16="http://schemas.microsoft.com/office/drawing/2014/main" id="{EAA65842-C19A-635E-C1C4-4353437D2D05}"/>
              </a:ext>
            </a:extLst>
          </p:cNvPr>
          <p:cNvGrpSpPr>
            <a:grpSpLocks/>
          </p:cNvGrpSpPr>
          <p:nvPr/>
        </p:nvGrpSpPr>
        <p:grpSpPr bwMode="auto">
          <a:xfrm>
            <a:off x="4572000" y="4343400"/>
            <a:ext cx="706438" cy="381000"/>
            <a:chOff x="4381" y="2880"/>
            <a:chExt cx="382" cy="480"/>
          </a:xfrm>
        </p:grpSpPr>
        <p:sp>
          <p:nvSpPr>
            <p:cNvPr id="14438" name="Rectangle 249">
              <a:extLst>
                <a:ext uri="{FF2B5EF4-FFF2-40B4-BE49-F238E27FC236}">
                  <a16:creationId xmlns:a16="http://schemas.microsoft.com/office/drawing/2014/main" id="{15FF6CD4-D4AE-684B-4064-CB1FAF9944E2}"/>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Price</a:t>
              </a:r>
            </a:p>
            <a:p>
              <a:pPr>
                <a:spcBef>
                  <a:spcPct val="0"/>
                </a:spcBef>
              </a:pPr>
              <a:endParaRPr lang="en-US" altLang="en-US" sz="1200">
                <a:solidFill>
                  <a:schemeClr val="tx1"/>
                </a:solidFill>
                <a:latin typeface="Times New Roman" panose="02020603050405020304" pitchFamily="18" charset="0"/>
              </a:endParaRPr>
            </a:p>
          </p:txBody>
        </p:sp>
        <p:sp>
          <p:nvSpPr>
            <p:cNvPr id="14439" name="Rectangle 250">
              <a:extLst>
                <a:ext uri="{FF2B5EF4-FFF2-40B4-BE49-F238E27FC236}">
                  <a16:creationId xmlns:a16="http://schemas.microsoft.com/office/drawing/2014/main" id="{69DC1551-3E1C-FE98-1E39-B0B50CAC29B9}"/>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4" name="Group 299">
            <a:extLst>
              <a:ext uri="{FF2B5EF4-FFF2-40B4-BE49-F238E27FC236}">
                <a16:creationId xmlns:a16="http://schemas.microsoft.com/office/drawing/2014/main" id="{5E622F63-727C-98F6-C799-3E8FB37DE2E3}"/>
              </a:ext>
            </a:extLst>
          </p:cNvPr>
          <p:cNvGrpSpPr>
            <a:grpSpLocks/>
          </p:cNvGrpSpPr>
          <p:nvPr/>
        </p:nvGrpSpPr>
        <p:grpSpPr bwMode="auto">
          <a:xfrm>
            <a:off x="5716588" y="3581400"/>
            <a:ext cx="1063625" cy="381000"/>
            <a:chOff x="0" y="2880"/>
            <a:chExt cx="627" cy="480"/>
          </a:xfrm>
        </p:grpSpPr>
        <p:sp>
          <p:nvSpPr>
            <p:cNvPr id="14436" name="Rectangle 300">
              <a:extLst>
                <a:ext uri="{FF2B5EF4-FFF2-40B4-BE49-F238E27FC236}">
                  <a16:creationId xmlns:a16="http://schemas.microsoft.com/office/drawing/2014/main" id="{4EF9FBE5-A29E-3323-01E8-1792F41FC390}"/>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ISBN</a:t>
              </a:r>
            </a:p>
            <a:p>
              <a:pPr>
                <a:spcBef>
                  <a:spcPct val="0"/>
                </a:spcBef>
              </a:pPr>
              <a:endParaRPr lang="en-US" altLang="en-US" sz="1200">
                <a:solidFill>
                  <a:schemeClr val="tx1"/>
                </a:solidFill>
                <a:latin typeface="Times New Roman" panose="02020603050405020304" pitchFamily="18" charset="0"/>
              </a:endParaRPr>
            </a:p>
          </p:txBody>
        </p:sp>
        <p:sp>
          <p:nvSpPr>
            <p:cNvPr id="14437" name="Rectangle 301">
              <a:extLst>
                <a:ext uri="{FF2B5EF4-FFF2-40B4-BE49-F238E27FC236}">
                  <a16:creationId xmlns:a16="http://schemas.microsoft.com/office/drawing/2014/main" id="{68EFBAF7-65D2-009F-898A-1EAD7EC2EB69}"/>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5" name="Group 305">
            <a:extLst>
              <a:ext uri="{FF2B5EF4-FFF2-40B4-BE49-F238E27FC236}">
                <a16:creationId xmlns:a16="http://schemas.microsoft.com/office/drawing/2014/main" id="{CC517D8B-CBB3-EFD5-7B0D-087F99C8ABC3}"/>
              </a:ext>
            </a:extLst>
          </p:cNvPr>
          <p:cNvGrpSpPr>
            <a:grpSpLocks/>
          </p:cNvGrpSpPr>
          <p:nvPr/>
        </p:nvGrpSpPr>
        <p:grpSpPr bwMode="auto">
          <a:xfrm>
            <a:off x="6781800" y="3581400"/>
            <a:ext cx="911225" cy="381000"/>
            <a:chOff x="1549" y="2880"/>
            <a:chExt cx="548" cy="480"/>
          </a:xfrm>
        </p:grpSpPr>
        <p:sp>
          <p:nvSpPr>
            <p:cNvPr id="14434" name="Rectangle 306">
              <a:extLst>
                <a:ext uri="{FF2B5EF4-FFF2-40B4-BE49-F238E27FC236}">
                  <a16:creationId xmlns:a16="http://schemas.microsoft.com/office/drawing/2014/main" id="{600415D7-ED84-6DD5-A14B-5E63D793F67C}"/>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AuName</a:t>
              </a:r>
            </a:p>
            <a:p>
              <a:pPr>
                <a:spcBef>
                  <a:spcPct val="0"/>
                </a:spcBef>
              </a:pPr>
              <a:endParaRPr lang="en-US" altLang="en-US" sz="1200">
                <a:solidFill>
                  <a:schemeClr val="tx1"/>
                </a:solidFill>
                <a:latin typeface="Times New Roman" panose="02020603050405020304" pitchFamily="18" charset="0"/>
              </a:endParaRPr>
            </a:p>
          </p:txBody>
        </p:sp>
        <p:sp>
          <p:nvSpPr>
            <p:cNvPr id="14435" name="Rectangle 307">
              <a:extLst>
                <a:ext uri="{FF2B5EF4-FFF2-40B4-BE49-F238E27FC236}">
                  <a16:creationId xmlns:a16="http://schemas.microsoft.com/office/drawing/2014/main" id="{669EFA4C-9EA1-E7EB-B32E-099767FC4C72}"/>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6" name="Group 308">
            <a:extLst>
              <a:ext uri="{FF2B5EF4-FFF2-40B4-BE49-F238E27FC236}">
                <a16:creationId xmlns:a16="http://schemas.microsoft.com/office/drawing/2014/main" id="{D0E905E6-E1A0-4187-19E8-4079BE19904D}"/>
              </a:ext>
            </a:extLst>
          </p:cNvPr>
          <p:cNvGrpSpPr>
            <a:grpSpLocks/>
          </p:cNvGrpSpPr>
          <p:nvPr/>
        </p:nvGrpSpPr>
        <p:grpSpPr bwMode="auto">
          <a:xfrm>
            <a:off x="7696200" y="3581400"/>
            <a:ext cx="1087438" cy="381000"/>
            <a:chOff x="2097" y="2880"/>
            <a:chExt cx="598" cy="480"/>
          </a:xfrm>
        </p:grpSpPr>
        <p:sp>
          <p:nvSpPr>
            <p:cNvPr id="14432" name="Rectangle 309">
              <a:extLst>
                <a:ext uri="{FF2B5EF4-FFF2-40B4-BE49-F238E27FC236}">
                  <a16:creationId xmlns:a16="http://schemas.microsoft.com/office/drawing/2014/main" id="{0C40AEE9-93A6-3481-F88A-0A541B483965}"/>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AuPhone</a:t>
              </a:r>
            </a:p>
            <a:p>
              <a:pPr>
                <a:spcBef>
                  <a:spcPct val="0"/>
                </a:spcBef>
              </a:pPr>
              <a:endParaRPr lang="en-US" altLang="en-US" sz="1200">
                <a:solidFill>
                  <a:schemeClr val="tx1"/>
                </a:solidFill>
                <a:latin typeface="Times New Roman" panose="02020603050405020304" pitchFamily="18" charset="0"/>
              </a:endParaRPr>
            </a:p>
          </p:txBody>
        </p:sp>
        <p:sp>
          <p:nvSpPr>
            <p:cNvPr id="14433" name="Rectangle 310">
              <a:extLst>
                <a:ext uri="{FF2B5EF4-FFF2-40B4-BE49-F238E27FC236}">
                  <a16:creationId xmlns:a16="http://schemas.microsoft.com/office/drawing/2014/main" id="{0118EEDA-5FC3-6960-C6BE-DFF26581CF25}"/>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7" name="Group 311">
            <a:extLst>
              <a:ext uri="{FF2B5EF4-FFF2-40B4-BE49-F238E27FC236}">
                <a16:creationId xmlns:a16="http://schemas.microsoft.com/office/drawing/2014/main" id="{93CACD9B-D5C8-2B8C-9BA4-722606537807}"/>
              </a:ext>
            </a:extLst>
          </p:cNvPr>
          <p:cNvGrpSpPr>
            <a:grpSpLocks/>
          </p:cNvGrpSpPr>
          <p:nvPr/>
        </p:nvGrpSpPr>
        <p:grpSpPr bwMode="auto">
          <a:xfrm>
            <a:off x="5716588" y="5867400"/>
            <a:ext cx="1063625" cy="381000"/>
            <a:chOff x="0" y="2400"/>
            <a:chExt cx="627" cy="480"/>
          </a:xfrm>
        </p:grpSpPr>
        <p:sp>
          <p:nvSpPr>
            <p:cNvPr id="14430" name="Rectangle 312">
              <a:extLst>
                <a:ext uri="{FF2B5EF4-FFF2-40B4-BE49-F238E27FC236}">
                  <a16:creationId xmlns:a16="http://schemas.microsoft.com/office/drawing/2014/main" id="{4BB8AA28-BA56-86A7-331C-EF938664CA43}"/>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0-123-45678-0</a:t>
              </a:r>
            </a:p>
            <a:p>
              <a:pPr>
                <a:spcBef>
                  <a:spcPct val="0"/>
                </a:spcBef>
              </a:pPr>
              <a:endParaRPr lang="en-US" altLang="en-US" b="0">
                <a:solidFill>
                  <a:schemeClr val="tx1"/>
                </a:solidFill>
                <a:latin typeface="Times New Roman" panose="02020603050405020304" pitchFamily="18" charset="0"/>
              </a:endParaRPr>
            </a:p>
          </p:txBody>
        </p:sp>
        <p:sp>
          <p:nvSpPr>
            <p:cNvPr id="14431" name="Rectangle 313">
              <a:extLst>
                <a:ext uri="{FF2B5EF4-FFF2-40B4-BE49-F238E27FC236}">
                  <a16:creationId xmlns:a16="http://schemas.microsoft.com/office/drawing/2014/main" id="{3ABAC3BC-CF29-900E-72D6-9148111DFFBC}"/>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8" name="Group 314">
            <a:extLst>
              <a:ext uri="{FF2B5EF4-FFF2-40B4-BE49-F238E27FC236}">
                <a16:creationId xmlns:a16="http://schemas.microsoft.com/office/drawing/2014/main" id="{2A0B810D-FEC9-03AC-E864-B46790D28CF5}"/>
              </a:ext>
            </a:extLst>
          </p:cNvPr>
          <p:cNvGrpSpPr>
            <a:grpSpLocks/>
          </p:cNvGrpSpPr>
          <p:nvPr/>
        </p:nvGrpSpPr>
        <p:grpSpPr bwMode="auto">
          <a:xfrm>
            <a:off x="6783388" y="5867400"/>
            <a:ext cx="911225" cy="381000"/>
            <a:chOff x="1549" y="2400"/>
            <a:chExt cx="548" cy="480"/>
          </a:xfrm>
        </p:grpSpPr>
        <p:sp>
          <p:nvSpPr>
            <p:cNvPr id="14428" name="Rectangle 315">
              <a:extLst>
                <a:ext uri="{FF2B5EF4-FFF2-40B4-BE49-F238E27FC236}">
                  <a16:creationId xmlns:a16="http://schemas.microsoft.com/office/drawing/2014/main" id="{3035EAFD-9012-76E9-F4FC-929B1707EC6D}"/>
                </a:ext>
              </a:extLst>
            </p:cNvPr>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Joyce</a:t>
              </a:r>
            </a:p>
            <a:p>
              <a:pPr>
                <a:spcBef>
                  <a:spcPct val="0"/>
                </a:spcBef>
              </a:pPr>
              <a:endParaRPr lang="en-US" altLang="en-US" b="0">
                <a:solidFill>
                  <a:schemeClr val="tx1"/>
                </a:solidFill>
                <a:latin typeface="Times New Roman" panose="02020603050405020304" pitchFamily="18" charset="0"/>
              </a:endParaRPr>
            </a:p>
          </p:txBody>
        </p:sp>
        <p:sp>
          <p:nvSpPr>
            <p:cNvPr id="14429" name="Rectangle 316">
              <a:extLst>
                <a:ext uri="{FF2B5EF4-FFF2-40B4-BE49-F238E27FC236}">
                  <a16:creationId xmlns:a16="http://schemas.microsoft.com/office/drawing/2014/main" id="{8B9494B5-C913-636B-9406-872998F3C83A}"/>
                </a:ext>
              </a:extLst>
            </p:cNvPr>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9" name="Group 317">
            <a:extLst>
              <a:ext uri="{FF2B5EF4-FFF2-40B4-BE49-F238E27FC236}">
                <a16:creationId xmlns:a16="http://schemas.microsoft.com/office/drawing/2014/main" id="{FDA19238-AC60-E32D-3357-772DF2D68EB2}"/>
              </a:ext>
            </a:extLst>
          </p:cNvPr>
          <p:cNvGrpSpPr>
            <a:grpSpLocks/>
          </p:cNvGrpSpPr>
          <p:nvPr/>
        </p:nvGrpSpPr>
        <p:grpSpPr bwMode="auto">
          <a:xfrm>
            <a:off x="7694613" y="5867400"/>
            <a:ext cx="1087437" cy="381000"/>
            <a:chOff x="2097" y="2400"/>
            <a:chExt cx="598" cy="480"/>
          </a:xfrm>
        </p:grpSpPr>
        <p:sp>
          <p:nvSpPr>
            <p:cNvPr id="14426" name="Rectangle 318">
              <a:extLst>
                <a:ext uri="{FF2B5EF4-FFF2-40B4-BE49-F238E27FC236}">
                  <a16:creationId xmlns:a16="http://schemas.microsoft.com/office/drawing/2014/main" id="{71CF97F7-B9F5-4D58-D85F-6A2ECE9707C0}"/>
                </a:ext>
              </a:extLst>
            </p:cNvPr>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666-666-6666</a:t>
              </a:r>
            </a:p>
            <a:p>
              <a:pPr>
                <a:spcBef>
                  <a:spcPct val="0"/>
                </a:spcBef>
              </a:pPr>
              <a:endParaRPr lang="en-US" altLang="en-US" b="0">
                <a:solidFill>
                  <a:schemeClr val="tx1"/>
                </a:solidFill>
                <a:latin typeface="Times New Roman" panose="02020603050405020304" pitchFamily="18" charset="0"/>
              </a:endParaRPr>
            </a:p>
          </p:txBody>
        </p:sp>
        <p:sp>
          <p:nvSpPr>
            <p:cNvPr id="14427" name="Rectangle 319">
              <a:extLst>
                <a:ext uri="{FF2B5EF4-FFF2-40B4-BE49-F238E27FC236}">
                  <a16:creationId xmlns:a16="http://schemas.microsoft.com/office/drawing/2014/main" id="{D95624F2-6270-F0B9-9CA3-FED13DE0AF49}"/>
                </a:ext>
              </a:extLst>
            </p:cNvPr>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0" name="Group 320">
            <a:extLst>
              <a:ext uri="{FF2B5EF4-FFF2-40B4-BE49-F238E27FC236}">
                <a16:creationId xmlns:a16="http://schemas.microsoft.com/office/drawing/2014/main" id="{E2CB63C3-C83F-5490-A01E-5B7509F7E77D}"/>
              </a:ext>
            </a:extLst>
          </p:cNvPr>
          <p:cNvGrpSpPr>
            <a:grpSpLocks/>
          </p:cNvGrpSpPr>
          <p:nvPr/>
        </p:nvGrpSpPr>
        <p:grpSpPr bwMode="auto">
          <a:xfrm>
            <a:off x="5716588" y="6248400"/>
            <a:ext cx="1063625" cy="381000"/>
            <a:chOff x="0" y="2880"/>
            <a:chExt cx="627" cy="480"/>
          </a:xfrm>
        </p:grpSpPr>
        <p:sp>
          <p:nvSpPr>
            <p:cNvPr id="14424" name="Rectangle 321">
              <a:extLst>
                <a:ext uri="{FF2B5EF4-FFF2-40B4-BE49-F238E27FC236}">
                  <a16:creationId xmlns:a16="http://schemas.microsoft.com/office/drawing/2014/main" id="{915D23B3-70C1-9F29-17AF-56A269203F2B}"/>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1-22-233700-0</a:t>
              </a:r>
            </a:p>
            <a:p>
              <a:pPr>
                <a:spcBef>
                  <a:spcPct val="0"/>
                </a:spcBef>
              </a:pPr>
              <a:endParaRPr lang="en-US" altLang="en-US" b="0">
                <a:solidFill>
                  <a:schemeClr val="tx1"/>
                </a:solidFill>
                <a:latin typeface="Times New Roman" panose="02020603050405020304" pitchFamily="18" charset="0"/>
              </a:endParaRPr>
            </a:p>
          </p:txBody>
        </p:sp>
        <p:sp>
          <p:nvSpPr>
            <p:cNvPr id="14425" name="Rectangle 322">
              <a:extLst>
                <a:ext uri="{FF2B5EF4-FFF2-40B4-BE49-F238E27FC236}">
                  <a16:creationId xmlns:a16="http://schemas.microsoft.com/office/drawing/2014/main" id="{3507B9C7-36B3-EA1C-BD17-90437BB7CA95}"/>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1" name="Group 323">
            <a:extLst>
              <a:ext uri="{FF2B5EF4-FFF2-40B4-BE49-F238E27FC236}">
                <a16:creationId xmlns:a16="http://schemas.microsoft.com/office/drawing/2014/main" id="{04916333-2272-102C-9675-E3E83D8FAD3D}"/>
              </a:ext>
            </a:extLst>
          </p:cNvPr>
          <p:cNvGrpSpPr>
            <a:grpSpLocks/>
          </p:cNvGrpSpPr>
          <p:nvPr/>
        </p:nvGrpSpPr>
        <p:grpSpPr bwMode="auto">
          <a:xfrm>
            <a:off x="6783388" y="6248400"/>
            <a:ext cx="911225" cy="381000"/>
            <a:chOff x="1549" y="2880"/>
            <a:chExt cx="548" cy="480"/>
          </a:xfrm>
        </p:grpSpPr>
        <p:sp>
          <p:nvSpPr>
            <p:cNvPr id="14422" name="Rectangle 324">
              <a:extLst>
                <a:ext uri="{FF2B5EF4-FFF2-40B4-BE49-F238E27FC236}">
                  <a16:creationId xmlns:a16="http://schemas.microsoft.com/office/drawing/2014/main" id="{8BEAFF60-AEF5-E1A8-B223-B9E620DDF291}"/>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Roman</a:t>
              </a:r>
            </a:p>
            <a:p>
              <a:pPr>
                <a:spcBef>
                  <a:spcPct val="0"/>
                </a:spcBef>
              </a:pPr>
              <a:endParaRPr lang="en-US" altLang="en-US" b="0">
                <a:solidFill>
                  <a:schemeClr val="tx1"/>
                </a:solidFill>
                <a:latin typeface="Times New Roman" panose="02020603050405020304" pitchFamily="18" charset="0"/>
              </a:endParaRPr>
            </a:p>
          </p:txBody>
        </p:sp>
        <p:sp>
          <p:nvSpPr>
            <p:cNvPr id="14423" name="Rectangle 325">
              <a:extLst>
                <a:ext uri="{FF2B5EF4-FFF2-40B4-BE49-F238E27FC236}">
                  <a16:creationId xmlns:a16="http://schemas.microsoft.com/office/drawing/2014/main" id="{0EB6907F-E4E9-0E53-68AB-FF53C8064E7B}"/>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2" name="Group 326">
            <a:extLst>
              <a:ext uri="{FF2B5EF4-FFF2-40B4-BE49-F238E27FC236}">
                <a16:creationId xmlns:a16="http://schemas.microsoft.com/office/drawing/2014/main" id="{86EA057B-0540-522A-2955-8AF89BBCFB2F}"/>
              </a:ext>
            </a:extLst>
          </p:cNvPr>
          <p:cNvGrpSpPr>
            <a:grpSpLocks/>
          </p:cNvGrpSpPr>
          <p:nvPr/>
        </p:nvGrpSpPr>
        <p:grpSpPr bwMode="auto">
          <a:xfrm>
            <a:off x="7694613" y="6248400"/>
            <a:ext cx="1087437" cy="381000"/>
            <a:chOff x="2097" y="2880"/>
            <a:chExt cx="598" cy="480"/>
          </a:xfrm>
        </p:grpSpPr>
        <p:sp>
          <p:nvSpPr>
            <p:cNvPr id="14420" name="Rectangle 327">
              <a:extLst>
                <a:ext uri="{FF2B5EF4-FFF2-40B4-BE49-F238E27FC236}">
                  <a16:creationId xmlns:a16="http://schemas.microsoft.com/office/drawing/2014/main" id="{F52B270D-9EB9-97A2-5D49-98F7B6F9955A}"/>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444-444-4444</a:t>
              </a:r>
            </a:p>
            <a:p>
              <a:pPr>
                <a:spcBef>
                  <a:spcPct val="0"/>
                </a:spcBef>
              </a:pPr>
              <a:endParaRPr lang="en-US" altLang="en-US" b="0">
                <a:solidFill>
                  <a:schemeClr val="tx1"/>
                </a:solidFill>
                <a:latin typeface="Times New Roman" panose="02020603050405020304" pitchFamily="18" charset="0"/>
              </a:endParaRPr>
            </a:p>
          </p:txBody>
        </p:sp>
        <p:sp>
          <p:nvSpPr>
            <p:cNvPr id="14421" name="Rectangle 328">
              <a:extLst>
                <a:ext uri="{FF2B5EF4-FFF2-40B4-BE49-F238E27FC236}">
                  <a16:creationId xmlns:a16="http://schemas.microsoft.com/office/drawing/2014/main" id="{490F46E9-0113-9BDF-EB4C-ECE91445B693}"/>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3" name="Group 347">
            <a:extLst>
              <a:ext uri="{FF2B5EF4-FFF2-40B4-BE49-F238E27FC236}">
                <a16:creationId xmlns:a16="http://schemas.microsoft.com/office/drawing/2014/main" id="{1751F3B9-E7B9-6BAB-865F-47829006E41A}"/>
              </a:ext>
            </a:extLst>
          </p:cNvPr>
          <p:cNvGrpSpPr>
            <a:grpSpLocks/>
          </p:cNvGrpSpPr>
          <p:nvPr/>
        </p:nvGrpSpPr>
        <p:grpSpPr bwMode="auto">
          <a:xfrm>
            <a:off x="5716588" y="5486400"/>
            <a:ext cx="1063625" cy="381000"/>
            <a:chOff x="0" y="1440"/>
            <a:chExt cx="627" cy="480"/>
          </a:xfrm>
        </p:grpSpPr>
        <p:sp>
          <p:nvSpPr>
            <p:cNvPr id="14418" name="Rectangle 348">
              <a:extLst>
                <a:ext uri="{FF2B5EF4-FFF2-40B4-BE49-F238E27FC236}">
                  <a16:creationId xmlns:a16="http://schemas.microsoft.com/office/drawing/2014/main" id="{C12D6AC3-238A-AF4A-8886-43959864BDE5}"/>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4419" name="Rectangle 349">
              <a:extLst>
                <a:ext uri="{FF2B5EF4-FFF2-40B4-BE49-F238E27FC236}">
                  <a16:creationId xmlns:a16="http://schemas.microsoft.com/office/drawing/2014/main" id="{0753399E-0D7A-B2CB-E2CD-1BA215544AAC}"/>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4" name="Group 350">
            <a:extLst>
              <a:ext uri="{FF2B5EF4-FFF2-40B4-BE49-F238E27FC236}">
                <a16:creationId xmlns:a16="http://schemas.microsoft.com/office/drawing/2014/main" id="{B3A319B7-334C-7F5D-25CF-E29AB94C23AE}"/>
              </a:ext>
            </a:extLst>
          </p:cNvPr>
          <p:cNvGrpSpPr>
            <a:grpSpLocks/>
          </p:cNvGrpSpPr>
          <p:nvPr/>
        </p:nvGrpSpPr>
        <p:grpSpPr bwMode="auto">
          <a:xfrm>
            <a:off x="6783388" y="5486400"/>
            <a:ext cx="911225" cy="381000"/>
            <a:chOff x="1549" y="1440"/>
            <a:chExt cx="548" cy="480"/>
          </a:xfrm>
        </p:grpSpPr>
        <p:sp>
          <p:nvSpPr>
            <p:cNvPr id="14416" name="Rectangle 351">
              <a:extLst>
                <a:ext uri="{FF2B5EF4-FFF2-40B4-BE49-F238E27FC236}">
                  <a16:creationId xmlns:a16="http://schemas.microsoft.com/office/drawing/2014/main" id="{E9CD696F-B848-DA9D-BD22-2609CF706291}"/>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Smith</a:t>
              </a:r>
            </a:p>
            <a:p>
              <a:pPr>
                <a:spcBef>
                  <a:spcPct val="0"/>
                </a:spcBef>
              </a:pPr>
              <a:endParaRPr lang="en-US" altLang="en-US" b="0">
                <a:solidFill>
                  <a:schemeClr val="tx1"/>
                </a:solidFill>
                <a:latin typeface="Times New Roman" panose="02020603050405020304" pitchFamily="18" charset="0"/>
              </a:endParaRPr>
            </a:p>
          </p:txBody>
        </p:sp>
        <p:sp>
          <p:nvSpPr>
            <p:cNvPr id="14417" name="Rectangle 352">
              <a:extLst>
                <a:ext uri="{FF2B5EF4-FFF2-40B4-BE49-F238E27FC236}">
                  <a16:creationId xmlns:a16="http://schemas.microsoft.com/office/drawing/2014/main" id="{353C2864-4B81-27E0-DB83-1EE5B3F1F8FE}"/>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5" name="Group 353">
            <a:extLst>
              <a:ext uri="{FF2B5EF4-FFF2-40B4-BE49-F238E27FC236}">
                <a16:creationId xmlns:a16="http://schemas.microsoft.com/office/drawing/2014/main" id="{5EEB490C-72A0-5EB3-6DA2-86DC62CA9ADD}"/>
              </a:ext>
            </a:extLst>
          </p:cNvPr>
          <p:cNvGrpSpPr>
            <a:grpSpLocks/>
          </p:cNvGrpSpPr>
          <p:nvPr/>
        </p:nvGrpSpPr>
        <p:grpSpPr bwMode="auto">
          <a:xfrm>
            <a:off x="7694613" y="5486400"/>
            <a:ext cx="1087437" cy="381000"/>
            <a:chOff x="2097" y="1440"/>
            <a:chExt cx="598" cy="480"/>
          </a:xfrm>
        </p:grpSpPr>
        <p:sp>
          <p:nvSpPr>
            <p:cNvPr id="14414" name="Rectangle 354">
              <a:extLst>
                <a:ext uri="{FF2B5EF4-FFF2-40B4-BE49-F238E27FC236}">
                  <a16:creationId xmlns:a16="http://schemas.microsoft.com/office/drawing/2014/main" id="{11AFE969-7E74-5CF3-9FE2-53397E5EDCD9}"/>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654-223-3455</a:t>
              </a:r>
            </a:p>
            <a:p>
              <a:pPr>
                <a:spcBef>
                  <a:spcPct val="0"/>
                </a:spcBef>
              </a:pPr>
              <a:endParaRPr lang="en-US" altLang="en-US" b="0">
                <a:solidFill>
                  <a:schemeClr val="tx1"/>
                </a:solidFill>
                <a:latin typeface="Times New Roman" panose="02020603050405020304" pitchFamily="18" charset="0"/>
              </a:endParaRPr>
            </a:p>
          </p:txBody>
        </p:sp>
        <p:sp>
          <p:nvSpPr>
            <p:cNvPr id="14415" name="Rectangle 355">
              <a:extLst>
                <a:ext uri="{FF2B5EF4-FFF2-40B4-BE49-F238E27FC236}">
                  <a16:creationId xmlns:a16="http://schemas.microsoft.com/office/drawing/2014/main" id="{81698A72-8A8C-C944-A5DB-B58ABF6B16B0}"/>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6" name="Group 356">
            <a:extLst>
              <a:ext uri="{FF2B5EF4-FFF2-40B4-BE49-F238E27FC236}">
                <a16:creationId xmlns:a16="http://schemas.microsoft.com/office/drawing/2014/main" id="{06DE1E5F-D2DD-8B77-7C8D-F1BDBFF6A2A4}"/>
              </a:ext>
            </a:extLst>
          </p:cNvPr>
          <p:cNvGrpSpPr>
            <a:grpSpLocks/>
          </p:cNvGrpSpPr>
          <p:nvPr/>
        </p:nvGrpSpPr>
        <p:grpSpPr bwMode="auto">
          <a:xfrm>
            <a:off x="5715000" y="5105400"/>
            <a:ext cx="1063625" cy="381000"/>
            <a:chOff x="0" y="1440"/>
            <a:chExt cx="627" cy="480"/>
          </a:xfrm>
        </p:grpSpPr>
        <p:sp>
          <p:nvSpPr>
            <p:cNvPr id="14412" name="Rectangle 357">
              <a:extLst>
                <a:ext uri="{FF2B5EF4-FFF2-40B4-BE49-F238E27FC236}">
                  <a16:creationId xmlns:a16="http://schemas.microsoft.com/office/drawing/2014/main" id="{04DB81D9-6043-6814-6E3F-4B7CFD6C4966}"/>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4413" name="Rectangle 358">
              <a:extLst>
                <a:ext uri="{FF2B5EF4-FFF2-40B4-BE49-F238E27FC236}">
                  <a16:creationId xmlns:a16="http://schemas.microsoft.com/office/drawing/2014/main" id="{62512669-CDC8-0514-8E9E-D46A348A9ADB}"/>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7" name="Group 359">
            <a:extLst>
              <a:ext uri="{FF2B5EF4-FFF2-40B4-BE49-F238E27FC236}">
                <a16:creationId xmlns:a16="http://schemas.microsoft.com/office/drawing/2014/main" id="{6096DF30-5937-FC66-4CA3-5805C75CFCC1}"/>
              </a:ext>
            </a:extLst>
          </p:cNvPr>
          <p:cNvGrpSpPr>
            <a:grpSpLocks/>
          </p:cNvGrpSpPr>
          <p:nvPr/>
        </p:nvGrpSpPr>
        <p:grpSpPr bwMode="auto">
          <a:xfrm>
            <a:off x="6781800" y="5105400"/>
            <a:ext cx="911225" cy="381000"/>
            <a:chOff x="1549" y="1440"/>
            <a:chExt cx="548" cy="480"/>
          </a:xfrm>
        </p:grpSpPr>
        <p:sp>
          <p:nvSpPr>
            <p:cNvPr id="14410" name="Rectangle 360">
              <a:extLst>
                <a:ext uri="{FF2B5EF4-FFF2-40B4-BE49-F238E27FC236}">
                  <a16:creationId xmlns:a16="http://schemas.microsoft.com/office/drawing/2014/main" id="{984B2CD2-4EF9-4AB5-F28B-E09B6EC6979E}"/>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Jones</a:t>
              </a:r>
            </a:p>
            <a:p>
              <a:pPr>
                <a:spcBef>
                  <a:spcPct val="0"/>
                </a:spcBef>
              </a:pPr>
              <a:endParaRPr lang="en-US" altLang="en-US" b="0">
                <a:solidFill>
                  <a:schemeClr val="tx1"/>
                </a:solidFill>
                <a:latin typeface="Times New Roman" panose="02020603050405020304" pitchFamily="18" charset="0"/>
              </a:endParaRPr>
            </a:p>
          </p:txBody>
        </p:sp>
        <p:sp>
          <p:nvSpPr>
            <p:cNvPr id="14411" name="Rectangle 361">
              <a:extLst>
                <a:ext uri="{FF2B5EF4-FFF2-40B4-BE49-F238E27FC236}">
                  <a16:creationId xmlns:a16="http://schemas.microsoft.com/office/drawing/2014/main" id="{85D7A295-6F09-2708-5B0E-D7AA41C39E50}"/>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8" name="Group 362">
            <a:extLst>
              <a:ext uri="{FF2B5EF4-FFF2-40B4-BE49-F238E27FC236}">
                <a16:creationId xmlns:a16="http://schemas.microsoft.com/office/drawing/2014/main" id="{094037D1-E7FE-CEDE-0B20-24ADD55C883C}"/>
              </a:ext>
            </a:extLst>
          </p:cNvPr>
          <p:cNvGrpSpPr>
            <a:grpSpLocks/>
          </p:cNvGrpSpPr>
          <p:nvPr/>
        </p:nvGrpSpPr>
        <p:grpSpPr bwMode="auto">
          <a:xfrm>
            <a:off x="7693025" y="5105400"/>
            <a:ext cx="1087438" cy="381000"/>
            <a:chOff x="2097" y="1440"/>
            <a:chExt cx="598" cy="480"/>
          </a:xfrm>
        </p:grpSpPr>
        <p:sp>
          <p:nvSpPr>
            <p:cNvPr id="14408" name="Rectangle 363">
              <a:extLst>
                <a:ext uri="{FF2B5EF4-FFF2-40B4-BE49-F238E27FC236}">
                  <a16:creationId xmlns:a16="http://schemas.microsoft.com/office/drawing/2014/main" id="{6F0790E0-0B20-AAEB-FB9B-8EA2E0AC2619}"/>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123-333-3333</a:t>
              </a:r>
              <a:endParaRPr lang="en-US" altLang="en-US" b="0">
                <a:solidFill>
                  <a:schemeClr val="tx1"/>
                </a:solidFill>
                <a:latin typeface="Times New Roman" panose="02020603050405020304" pitchFamily="18" charset="0"/>
              </a:endParaRPr>
            </a:p>
          </p:txBody>
        </p:sp>
        <p:sp>
          <p:nvSpPr>
            <p:cNvPr id="14409" name="Rectangle 364">
              <a:extLst>
                <a:ext uri="{FF2B5EF4-FFF2-40B4-BE49-F238E27FC236}">
                  <a16:creationId xmlns:a16="http://schemas.microsoft.com/office/drawing/2014/main" id="{E45A8A7B-4981-8289-2603-4F3DCBA111D1}"/>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9" name="Group 365">
            <a:extLst>
              <a:ext uri="{FF2B5EF4-FFF2-40B4-BE49-F238E27FC236}">
                <a16:creationId xmlns:a16="http://schemas.microsoft.com/office/drawing/2014/main" id="{99A08934-46D7-2CF7-4F30-1B98BB29409A}"/>
              </a:ext>
            </a:extLst>
          </p:cNvPr>
          <p:cNvGrpSpPr>
            <a:grpSpLocks/>
          </p:cNvGrpSpPr>
          <p:nvPr/>
        </p:nvGrpSpPr>
        <p:grpSpPr bwMode="auto">
          <a:xfrm>
            <a:off x="5716588" y="4724400"/>
            <a:ext cx="1063625" cy="381000"/>
            <a:chOff x="0" y="0"/>
            <a:chExt cx="627" cy="480"/>
          </a:xfrm>
        </p:grpSpPr>
        <p:sp>
          <p:nvSpPr>
            <p:cNvPr id="14406" name="Rectangle 366">
              <a:extLst>
                <a:ext uri="{FF2B5EF4-FFF2-40B4-BE49-F238E27FC236}">
                  <a16:creationId xmlns:a16="http://schemas.microsoft.com/office/drawing/2014/main" id="{D720904E-FA80-C4A5-CC8E-4803007F6F33}"/>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4407" name="Rectangle 367">
              <a:extLst>
                <a:ext uri="{FF2B5EF4-FFF2-40B4-BE49-F238E27FC236}">
                  <a16:creationId xmlns:a16="http://schemas.microsoft.com/office/drawing/2014/main" id="{B1241A96-7C22-CDBB-0427-534BAEB0222D}"/>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0" name="Group 368">
            <a:extLst>
              <a:ext uri="{FF2B5EF4-FFF2-40B4-BE49-F238E27FC236}">
                <a16:creationId xmlns:a16="http://schemas.microsoft.com/office/drawing/2014/main" id="{E789F2FE-BBCD-356D-5941-9B0A205CFF5D}"/>
              </a:ext>
            </a:extLst>
          </p:cNvPr>
          <p:cNvGrpSpPr>
            <a:grpSpLocks/>
          </p:cNvGrpSpPr>
          <p:nvPr/>
        </p:nvGrpSpPr>
        <p:grpSpPr bwMode="auto">
          <a:xfrm>
            <a:off x="6783388" y="4724400"/>
            <a:ext cx="911225" cy="381000"/>
            <a:chOff x="1549" y="0"/>
            <a:chExt cx="548" cy="480"/>
          </a:xfrm>
        </p:grpSpPr>
        <p:sp>
          <p:nvSpPr>
            <p:cNvPr id="14404" name="Rectangle 369">
              <a:extLst>
                <a:ext uri="{FF2B5EF4-FFF2-40B4-BE49-F238E27FC236}">
                  <a16:creationId xmlns:a16="http://schemas.microsoft.com/office/drawing/2014/main" id="{9DCB161B-9002-3BBF-6B73-02A21C2ECA6A}"/>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Grumpy</a:t>
              </a:r>
              <a:endParaRPr lang="en-US" altLang="en-US" b="0">
                <a:solidFill>
                  <a:schemeClr val="tx1"/>
                </a:solidFill>
                <a:latin typeface="Times New Roman" panose="02020603050405020304" pitchFamily="18" charset="0"/>
              </a:endParaRPr>
            </a:p>
          </p:txBody>
        </p:sp>
        <p:sp>
          <p:nvSpPr>
            <p:cNvPr id="14405" name="Rectangle 370">
              <a:extLst>
                <a:ext uri="{FF2B5EF4-FFF2-40B4-BE49-F238E27FC236}">
                  <a16:creationId xmlns:a16="http://schemas.microsoft.com/office/drawing/2014/main" id="{2601D2D3-5E3A-1F75-6491-9D50E38B0C3C}"/>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1" name="Group 371">
            <a:extLst>
              <a:ext uri="{FF2B5EF4-FFF2-40B4-BE49-F238E27FC236}">
                <a16:creationId xmlns:a16="http://schemas.microsoft.com/office/drawing/2014/main" id="{446AB553-7F47-9B04-8B89-5AF0EB086B4D}"/>
              </a:ext>
            </a:extLst>
          </p:cNvPr>
          <p:cNvGrpSpPr>
            <a:grpSpLocks/>
          </p:cNvGrpSpPr>
          <p:nvPr/>
        </p:nvGrpSpPr>
        <p:grpSpPr bwMode="auto">
          <a:xfrm>
            <a:off x="7694613" y="4724400"/>
            <a:ext cx="1087437" cy="381000"/>
            <a:chOff x="2097" y="0"/>
            <a:chExt cx="598" cy="480"/>
          </a:xfrm>
        </p:grpSpPr>
        <p:sp>
          <p:nvSpPr>
            <p:cNvPr id="14402" name="Rectangle 372">
              <a:extLst>
                <a:ext uri="{FF2B5EF4-FFF2-40B4-BE49-F238E27FC236}">
                  <a16:creationId xmlns:a16="http://schemas.microsoft.com/office/drawing/2014/main" id="{03D66FC4-9267-F3AC-C77A-5CFAD8AFFFD5}"/>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665-235-6532</a:t>
              </a:r>
            </a:p>
            <a:p>
              <a:pPr>
                <a:spcBef>
                  <a:spcPct val="0"/>
                </a:spcBef>
              </a:pPr>
              <a:endParaRPr lang="en-US" altLang="en-US" b="0">
                <a:solidFill>
                  <a:schemeClr val="tx1"/>
                </a:solidFill>
                <a:latin typeface="Times New Roman" panose="02020603050405020304" pitchFamily="18" charset="0"/>
              </a:endParaRPr>
            </a:p>
          </p:txBody>
        </p:sp>
        <p:sp>
          <p:nvSpPr>
            <p:cNvPr id="14403" name="Rectangle 373">
              <a:extLst>
                <a:ext uri="{FF2B5EF4-FFF2-40B4-BE49-F238E27FC236}">
                  <a16:creationId xmlns:a16="http://schemas.microsoft.com/office/drawing/2014/main" id="{CE56D776-FCC2-E902-D8A8-D0216B72E414}"/>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2" name="Group 374">
            <a:extLst>
              <a:ext uri="{FF2B5EF4-FFF2-40B4-BE49-F238E27FC236}">
                <a16:creationId xmlns:a16="http://schemas.microsoft.com/office/drawing/2014/main" id="{A03FDBE8-320C-FAE3-AA60-48BF3C39CCBB}"/>
              </a:ext>
            </a:extLst>
          </p:cNvPr>
          <p:cNvGrpSpPr>
            <a:grpSpLocks/>
          </p:cNvGrpSpPr>
          <p:nvPr/>
        </p:nvGrpSpPr>
        <p:grpSpPr bwMode="auto">
          <a:xfrm>
            <a:off x="5716588" y="4343400"/>
            <a:ext cx="1063625" cy="381000"/>
            <a:chOff x="0" y="0"/>
            <a:chExt cx="627" cy="480"/>
          </a:xfrm>
        </p:grpSpPr>
        <p:sp>
          <p:nvSpPr>
            <p:cNvPr id="14400" name="Rectangle 375">
              <a:extLst>
                <a:ext uri="{FF2B5EF4-FFF2-40B4-BE49-F238E27FC236}">
                  <a16:creationId xmlns:a16="http://schemas.microsoft.com/office/drawing/2014/main" id="{BE14711E-1DC0-13BA-0BF2-84950D416E82}"/>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4401" name="Rectangle 376">
              <a:extLst>
                <a:ext uri="{FF2B5EF4-FFF2-40B4-BE49-F238E27FC236}">
                  <a16:creationId xmlns:a16="http://schemas.microsoft.com/office/drawing/2014/main" id="{E70C18FE-4DE0-87A0-A0C7-73AE9D8D1809}"/>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3" name="Group 377">
            <a:extLst>
              <a:ext uri="{FF2B5EF4-FFF2-40B4-BE49-F238E27FC236}">
                <a16:creationId xmlns:a16="http://schemas.microsoft.com/office/drawing/2014/main" id="{DDC48B6A-1C0E-2DF3-A004-3CE5DC0A6893}"/>
              </a:ext>
            </a:extLst>
          </p:cNvPr>
          <p:cNvGrpSpPr>
            <a:grpSpLocks/>
          </p:cNvGrpSpPr>
          <p:nvPr/>
        </p:nvGrpSpPr>
        <p:grpSpPr bwMode="auto">
          <a:xfrm>
            <a:off x="6783388" y="4343400"/>
            <a:ext cx="911225" cy="381000"/>
            <a:chOff x="1549" y="0"/>
            <a:chExt cx="548" cy="480"/>
          </a:xfrm>
        </p:grpSpPr>
        <p:sp>
          <p:nvSpPr>
            <p:cNvPr id="14398" name="Rectangle 378">
              <a:extLst>
                <a:ext uri="{FF2B5EF4-FFF2-40B4-BE49-F238E27FC236}">
                  <a16:creationId xmlns:a16="http://schemas.microsoft.com/office/drawing/2014/main" id="{A8809686-795D-65AA-7487-CD663CB9D756}"/>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Snoopy</a:t>
              </a:r>
              <a:endParaRPr lang="en-US" altLang="en-US" b="0">
                <a:solidFill>
                  <a:schemeClr val="tx1"/>
                </a:solidFill>
                <a:latin typeface="Times New Roman" panose="02020603050405020304" pitchFamily="18" charset="0"/>
              </a:endParaRPr>
            </a:p>
          </p:txBody>
        </p:sp>
        <p:sp>
          <p:nvSpPr>
            <p:cNvPr id="14399" name="Rectangle 379">
              <a:extLst>
                <a:ext uri="{FF2B5EF4-FFF2-40B4-BE49-F238E27FC236}">
                  <a16:creationId xmlns:a16="http://schemas.microsoft.com/office/drawing/2014/main" id="{E44DB73A-6CE6-7782-65AB-9AB61241E6A2}"/>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4" name="Group 380">
            <a:extLst>
              <a:ext uri="{FF2B5EF4-FFF2-40B4-BE49-F238E27FC236}">
                <a16:creationId xmlns:a16="http://schemas.microsoft.com/office/drawing/2014/main" id="{71B2E6A0-DFF4-BEED-04B0-3E485D5DE62B}"/>
              </a:ext>
            </a:extLst>
          </p:cNvPr>
          <p:cNvGrpSpPr>
            <a:grpSpLocks/>
          </p:cNvGrpSpPr>
          <p:nvPr/>
        </p:nvGrpSpPr>
        <p:grpSpPr bwMode="auto">
          <a:xfrm>
            <a:off x="7694613" y="4343400"/>
            <a:ext cx="1087437" cy="381000"/>
            <a:chOff x="2097" y="0"/>
            <a:chExt cx="598" cy="480"/>
          </a:xfrm>
        </p:grpSpPr>
        <p:sp>
          <p:nvSpPr>
            <p:cNvPr id="14396" name="Rectangle 381">
              <a:extLst>
                <a:ext uri="{FF2B5EF4-FFF2-40B4-BE49-F238E27FC236}">
                  <a16:creationId xmlns:a16="http://schemas.microsoft.com/office/drawing/2014/main" id="{3A75A27F-DF88-6CA8-B641-7186497B50D6}"/>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232-234-1234</a:t>
              </a:r>
              <a:endParaRPr lang="en-US" altLang="en-US" b="0">
                <a:solidFill>
                  <a:schemeClr val="tx1"/>
                </a:solidFill>
                <a:latin typeface="Times New Roman" panose="02020603050405020304" pitchFamily="18" charset="0"/>
              </a:endParaRPr>
            </a:p>
          </p:txBody>
        </p:sp>
        <p:sp>
          <p:nvSpPr>
            <p:cNvPr id="14397" name="Rectangle 382">
              <a:extLst>
                <a:ext uri="{FF2B5EF4-FFF2-40B4-BE49-F238E27FC236}">
                  <a16:creationId xmlns:a16="http://schemas.microsoft.com/office/drawing/2014/main" id="{5325BFF9-A052-4671-557B-C5C9A45CF9DF}"/>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5" name="Group 383">
            <a:extLst>
              <a:ext uri="{FF2B5EF4-FFF2-40B4-BE49-F238E27FC236}">
                <a16:creationId xmlns:a16="http://schemas.microsoft.com/office/drawing/2014/main" id="{957DA2C7-6FC0-6403-F1B9-CC0A18A3938E}"/>
              </a:ext>
            </a:extLst>
          </p:cNvPr>
          <p:cNvGrpSpPr>
            <a:grpSpLocks/>
          </p:cNvGrpSpPr>
          <p:nvPr/>
        </p:nvGrpSpPr>
        <p:grpSpPr bwMode="auto">
          <a:xfrm>
            <a:off x="5715000" y="3962400"/>
            <a:ext cx="1063625" cy="381000"/>
            <a:chOff x="0" y="0"/>
            <a:chExt cx="627" cy="480"/>
          </a:xfrm>
        </p:grpSpPr>
        <p:sp>
          <p:nvSpPr>
            <p:cNvPr id="14394" name="Rectangle 384">
              <a:extLst>
                <a:ext uri="{FF2B5EF4-FFF2-40B4-BE49-F238E27FC236}">
                  <a16:creationId xmlns:a16="http://schemas.microsoft.com/office/drawing/2014/main" id="{3784BBB9-51AE-F7B7-7B71-D5BE0A2875CB}"/>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4395" name="Rectangle 385">
              <a:extLst>
                <a:ext uri="{FF2B5EF4-FFF2-40B4-BE49-F238E27FC236}">
                  <a16:creationId xmlns:a16="http://schemas.microsoft.com/office/drawing/2014/main" id="{40CCD875-E331-6321-086D-4FABE8061146}"/>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6" name="Group 386">
            <a:extLst>
              <a:ext uri="{FF2B5EF4-FFF2-40B4-BE49-F238E27FC236}">
                <a16:creationId xmlns:a16="http://schemas.microsoft.com/office/drawing/2014/main" id="{6FA154D3-F50F-4681-7BCE-B8F1D0952734}"/>
              </a:ext>
            </a:extLst>
          </p:cNvPr>
          <p:cNvGrpSpPr>
            <a:grpSpLocks/>
          </p:cNvGrpSpPr>
          <p:nvPr/>
        </p:nvGrpSpPr>
        <p:grpSpPr bwMode="auto">
          <a:xfrm>
            <a:off x="6781800" y="3962400"/>
            <a:ext cx="911225" cy="381000"/>
            <a:chOff x="1549" y="0"/>
            <a:chExt cx="548" cy="480"/>
          </a:xfrm>
        </p:grpSpPr>
        <p:sp>
          <p:nvSpPr>
            <p:cNvPr id="14392" name="Rectangle 387">
              <a:extLst>
                <a:ext uri="{FF2B5EF4-FFF2-40B4-BE49-F238E27FC236}">
                  <a16:creationId xmlns:a16="http://schemas.microsoft.com/office/drawing/2014/main" id="{19BF26F9-380B-E828-9C11-F684D6430C8C}"/>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Sleepy</a:t>
              </a:r>
              <a:endParaRPr lang="en-US" altLang="en-US" b="0">
                <a:solidFill>
                  <a:schemeClr val="tx1"/>
                </a:solidFill>
                <a:latin typeface="Times New Roman" panose="02020603050405020304" pitchFamily="18" charset="0"/>
              </a:endParaRPr>
            </a:p>
          </p:txBody>
        </p:sp>
        <p:sp>
          <p:nvSpPr>
            <p:cNvPr id="14393" name="Rectangle 388">
              <a:extLst>
                <a:ext uri="{FF2B5EF4-FFF2-40B4-BE49-F238E27FC236}">
                  <a16:creationId xmlns:a16="http://schemas.microsoft.com/office/drawing/2014/main" id="{521D1548-1A8A-98B7-ED06-ED698AE9AAE5}"/>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7" name="Group 389">
            <a:extLst>
              <a:ext uri="{FF2B5EF4-FFF2-40B4-BE49-F238E27FC236}">
                <a16:creationId xmlns:a16="http://schemas.microsoft.com/office/drawing/2014/main" id="{DC9783D4-56F2-64A6-A7A0-46C3744F8338}"/>
              </a:ext>
            </a:extLst>
          </p:cNvPr>
          <p:cNvGrpSpPr>
            <a:grpSpLocks/>
          </p:cNvGrpSpPr>
          <p:nvPr/>
        </p:nvGrpSpPr>
        <p:grpSpPr bwMode="auto">
          <a:xfrm>
            <a:off x="7693025" y="3962400"/>
            <a:ext cx="1087438" cy="381000"/>
            <a:chOff x="2097" y="0"/>
            <a:chExt cx="598" cy="480"/>
          </a:xfrm>
        </p:grpSpPr>
        <p:sp>
          <p:nvSpPr>
            <p:cNvPr id="14390" name="Rectangle 390">
              <a:extLst>
                <a:ext uri="{FF2B5EF4-FFF2-40B4-BE49-F238E27FC236}">
                  <a16:creationId xmlns:a16="http://schemas.microsoft.com/office/drawing/2014/main" id="{084F61F2-8DE1-2BCD-9746-6FE162E83776}"/>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321-321-1111</a:t>
              </a:r>
              <a:endParaRPr lang="en-US" altLang="en-US" b="0">
                <a:solidFill>
                  <a:schemeClr val="tx1"/>
                </a:solidFill>
                <a:latin typeface="Times New Roman" panose="02020603050405020304" pitchFamily="18" charset="0"/>
              </a:endParaRPr>
            </a:p>
          </p:txBody>
        </p:sp>
        <p:sp>
          <p:nvSpPr>
            <p:cNvPr id="14391" name="Rectangle 391">
              <a:extLst>
                <a:ext uri="{FF2B5EF4-FFF2-40B4-BE49-F238E27FC236}">
                  <a16:creationId xmlns:a16="http://schemas.microsoft.com/office/drawing/2014/main" id="{CCEF3B50-5809-CEB8-3B52-806F9AE71032}"/>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2" name="Slide Number Placeholder 1">
            <a:extLst>
              <a:ext uri="{FF2B5EF4-FFF2-40B4-BE49-F238E27FC236}">
                <a16:creationId xmlns:a16="http://schemas.microsoft.com/office/drawing/2014/main" id="{D2F37124-94F5-657E-9B00-144F5DB8246F}"/>
              </a:ext>
            </a:extLst>
          </p:cNvPr>
          <p:cNvSpPr>
            <a:spLocks noGrp="1"/>
          </p:cNvSpPr>
          <p:nvPr>
            <p:ph type="sldNum" sz="quarter" idx="10"/>
          </p:nvPr>
        </p:nvSpPr>
        <p:spPr/>
        <p:txBody>
          <a:bodyPr/>
          <a:lstStyle/>
          <a:p>
            <a:fld id="{B5482F84-AE51-6742-A134-E737E6F95EC4}"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FE28E7A0-8A0A-86C6-C8C8-21BFC4BA3CBD}"/>
              </a:ext>
            </a:extLst>
          </p:cNvPr>
          <p:cNvSpPr>
            <a:spLocks noGrp="1" noChangeArrowheads="1"/>
          </p:cNvSpPr>
          <p:nvPr>
            <p:ph type="body" idx="1"/>
          </p:nvPr>
        </p:nvSpPr>
        <p:spPr>
          <a:xfrm>
            <a:off x="304800" y="1066800"/>
            <a:ext cx="8001000" cy="4876800"/>
          </a:xfrm>
        </p:spPr>
        <p:txBody>
          <a:bodyPr/>
          <a:lstStyle/>
          <a:p>
            <a:pPr marL="0" indent="0">
              <a:buNone/>
            </a:pPr>
            <a:r>
              <a:rPr lang="en-US" dirty="0">
                <a:effectLst/>
                <a:latin typeface="Helvetica" pitchFamily="2" charset="0"/>
              </a:rPr>
              <a:t>1. First normal form deals with the </a:t>
            </a:r>
            <a:r>
              <a:rPr lang="en-US" dirty="0">
                <a:effectLst/>
                <a:highlight>
                  <a:srgbClr val="00FF00"/>
                </a:highlight>
                <a:latin typeface="Helvetica" pitchFamily="2" charset="0"/>
              </a:rPr>
              <a:t>"shape" of a record type</a:t>
            </a:r>
            <a:r>
              <a:rPr lang="en-US" dirty="0">
                <a:effectLst/>
                <a:latin typeface="Helvetica" pitchFamily="2" charset="0"/>
              </a:rPr>
              <a:t>.</a:t>
            </a:r>
          </a:p>
          <a:p>
            <a:pPr marL="0" indent="0">
              <a:buNone/>
            </a:pPr>
            <a:r>
              <a:rPr lang="en-US" dirty="0">
                <a:effectLst/>
                <a:latin typeface="Helvetica" pitchFamily="2" charset="0"/>
              </a:rPr>
              <a:t>2. Under first normal form, all occurrences of a record type must contain the </a:t>
            </a:r>
            <a:r>
              <a:rPr lang="en-US" dirty="0">
                <a:effectLst/>
                <a:highlight>
                  <a:srgbClr val="FFFF00"/>
                </a:highlight>
                <a:latin typeface="Helvetica" pitchFamily="2" charset="0"/>
              </a:rPr>
              <a:t>same number of fields</a:t>
            </a:r>
            <a:r>
              <a:rPr lang="en-US" dirty="0">
                <a:effectLst/>
                <a:latin typeface="Helvetica" pitchFamily="2" charset="0"/>
              </a:rPr>
              <a:t>.</a:t>
            </a:r>
          </a:p>
          <a:p>
            <a:pPr marL="0" indent="0">
              <a:buNone/>
            </a:pPr>
            <a:r>
              <a:rPr lang="en-US" dirty="0">
                <a:effectLst/>
                <a:latin typeface="Helvetica" pitchFamily="2" charset="0"/>
              </a:rPr>
              <a:t>3. First normal form </a:t>
            </a:r>
            <a:r>
              <a:rPr lang="en-US" dirty="0">
                <a:solidFill>
                  <a:srgbClr val="FF0000"/>
                </a:solidFill>
                <a:effectLst/>
                <a:latin typeface="Helvetica" pitchFamily="2" charset="0"/>
              </a:rPr>
              <a:t>excludes</a:t>
            </a:r>
            <a:r>
              <a:rPr lang="en-US" dirty="0">
                <a:effectLst/>
                <a:latin typeface="Helvetica" pitchFamily="2" charset="0"/>
              </a:rPr>
              <a:t> </a:t>
            </a:r>
            <a:r>
              <a:rPr lang="en-US" dirty="0">
                <a:effectLst/>
                <a:highlight>
                  <a:srgbClr val="FFFF00"/>
                </a:highlight>
                <a:latin typeface="Helvetica" pitchFamily="2" charset="0"/>
              </a:rPr>
              <a:t>variable repeating fields and groups</a:t>
            </a:r>
            <a:r>
              <a:rPr lang="en-US" dirty="0">
                <a:effectLst/>
                <a:latin typeface="Helvetica" pitchFamily="2" charset="0"/>
              </a:rPr>
              <a:t>.</a:t>
            </a:r>
          </a:p>
          <a:p>
            <a:pPr marL="609600" indent="-609600" algn="just" eaLnBrk="1" hangingPunct="1">
              <a:buFontTx/>
              <a:buNone/>
            </a:pPr>
            <a:endParaRPr lang="en-US" altLang="en-US" sz="2400" b="1" dirty="0">
              <a:solidFill>
                <a:srgbClr val="CC0000"/>
              </a:solidFill>
              <a:latin typeface="Arial Unicode MS" panose="020B0604020202020204" pitchFamily="34" charset="-128"/>
              <a:cs typeface="Times New Roman" panose="02020603050405020304" pitchFamily="18" charset="0"/>
            </a:endParaRPr>
          </a:p>
        </p:txBody>
      </p:sp>
      <p:sp>
        <p:nvSpPr>
          <p:cNvPr id="16386" name="Rectangle 3">
            <a:extLst>
              <a:ext uri="{FF2B5EF4-FFF2-40B4-BE49-F238E27FC236}">
                <a16:creationId xmlns:a16="http://schemas.microsoft.com/office/drawing/2014/main" id="{5B783596-1495-882D-9B3B-35268313BA46}"/>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3600" dirty="0">
                <a:solidFill>
                  <a:srgbClr val="002060"/>
                </a:solidFill>
                <a:latin typeface="Arial-BoldMT"/>
              </a:rPr>
              <a:t>1NF Summary</a:t>
            </a:r>
          </a:p>
        </p:txBody>
      </p:sp>
      <p:sp>
        <p:nvSpPr>
          <p:cNvPr id="2" name="Slide Number Placeholder 1">
            <a:extLst>
              <a:ext uri="{FF2B5EF4-FFF2-40B4-BE49-F238E27FC236}">
                <a16:creationId xmlns:a16="http://schemas.microsoft.com/office/drawing/2014/main" id="{A1C15929-46C5-0379-A0CE-C827063D2191}"/>
              </a:ext>
            </a:extLst>
          </p:cNvPr>
          <p:cNvSpPr>
            <a:spLocks noGrp="1"/>
          </p:cNvSpPr>
          <p:nvPr>
            <p:ph type="sldNum" sz="quarter" idx="10"/>
          </p:nvPr>
        </p:nvSpPr>
        <p:spPr/>
        <p:txBody>
          <a:bodyPr/>
          <a:lstStyle/>
          <a:p>
            <a:fld id="{B5482F84-AE51-6742-A134-E737E6F95EC4}"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FE28E7A0-8A0A-86C6-C8C8-21BFC4BA3CBD}"/>
              </a:ext>
            </a:extLst>
          </p:cNvPr>
          <p:cNvSpPr>
            <a:spLocks noGrp="1" noChangeArrowheads="1"/>
          </p:cNvSpPr>
          <p:nvPr>
            <p:ph type="body" idx="1"/>
          </p:nvPr>
        </p:nvSpPr>
        <p:spPr>
          <a:xfrm>
            <a:off x="304800" y="838200"/>
            <a:ext cx="8001000" cy="2743200"/>
          </a:xfrm>
        </p:spPr>
        <p:txBody>
          <a:bodyPr/>
          <a:lstStyle/>
          <a:p>
            <a:pPr marL="0" indent="0" algn="just" eaLnBrk="1" hangingPunct="1">
              <a:buNone/>
            </a:pP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altLang="en-US" sz="24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one set of attributes</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in a table determines </a:t>
            </a:r>
            <a:r>
              <a:rPr lang="en-US" altLang="en-US" sz="24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another set of attributes</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in the table, then the second set of attributes is said to be functionally dependent on the first set of attributes.</a:t>
            </a:r>
          </a:p>
          <a:p>
            <a:pPr marL="609600" indent="-609600" algn="just" eaLnBrk="1" hangingPunct="1">
              <a:buFontTx/>
              <a:buNone/>
            </a:pPr>
            <a:endParaRPr lang="en-US" altLang="en-US" sz="2400" dirty="0">
              <a:solidFill>
                <a:srgbClr val="CC0000"/>
              </a:solidFill>
              <a:latin typeface="Arial Unicode MS" panose="020B0604020202020204" pitchFamily="34" charset="-128"/>
              <a:cs typeface="Times New Roman" panose="02020603050405020304" pitchFamily="18" charset="0"/>
            </a:endParaRPr>
          </a:p>
          <a:p>
            <a:pPr marL="609600" indent="-609600" algn="just" eaLnBrk="1" hangingPunct="1">
              <a:buFontTx/>
              <a:buNone/>
            </a:pPr>
            <a:r>
              <a:rPr lang="en-US" altLang="en-US" sz="2400" b="1" dirty="0">
                <a:solidFill>
                  <a:srgbClr val="CC0000"/>
                </a:solidFill>
                <a:latin typeface="Arial Unicode MS" panose="020B0604020202020204" pitchFamily="34" charset="-128"/>
                <a:cs typeface="Times New Roman" panose="02020603050405020304" pitchFamily="18" charset="0"/>
              </a:rPr>
              <a:t>Example 1</a:t>
            </a:r>
          </a:p>
        </p:txBody>
      </p:sp>
      <p:sp>
        <p:nvSpPr>
          <p:cNvPr id="16386" name="Rectangle 3">
            <a:extLst>
              <a:ext uri="{FF2B5EF4-FFF2-40B4-BE49-F238E27FC236}">
                <a16:creationId xmlns:a16="http://schemas.microsoft.com/office/drawing/2014/main" id="{5B783596-1495-882D-9B3B-35268313BA46}"/>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3600" dirty="0">
                <a:solidFill>
                  <a:srgbClr val="002060"/>
                </a:solidFill>
                <a:latin typeface="Arial-BoldMT"/>
              </a:rPr>
              <a:t>Review Functional Dependencies</a:t>
            </a:r>
          </a:p>
        </p:txBody>
      </p:sp>
      <p:grpSp>
        <p:nvGrpSpPr>
          <p:cNvPr id="16387" name="Group 166">
            <a:extLst>
              <a:ext uri="{FF2B5EF4-FFF2-40B4-BE49-F238E27FC236}">
                <a16:creationId xmlns:a16="http://schemas.microsoft.com/office/drawing/2014/main" id="{9715A1C2-A437-07D1-471F-8A28D06720AC}"/>
              </a:ext>
            </a:extLst>
          </p:cNvPr>
          <p:cNvGrpSpPr>
            <a:grpSpLocks/>
          </p:cNvGrpSpPr>
          <p:nvPr/>
        </p:nvGrpSpPr>
        <p:grpSpPr bwMode="auto">
          <a:xfrm>
            <a:off x="542925" y="4267200"/>
            <a:ext cx="1063625" cy="381000"/>
            <a:chOff x="0" y="0"/>
            <a:chExt cx="627" cy="480"/>
          </a:xfrm>
        </p:grpSpPr>
        <p:sp>
          <p:nvSpPr>
            <p:cNvPr id="16433" name="Rectangle 167">
              <a:extLst>
                <a:ext uri="{FF2B5EF4-FFF2-40B4-BE49-F238E27FC236}">
                  <a16:creationId xmlns:a16="http://schemas.microsoft.com/office/drawing/2014/main" id="{48DCB16B-8099-9BFE-8BC2-71575B2245E9}"/>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6434" name="Rectangle 168">
              <a:extLst>
                <a:ext uri="{FF2B5EF4-FFF2-40B4-BE49-F238E27FC236}">
                  <a16:creationId xmlns:a16="http://schemas.microsoft.com/office/drawing/2014/main" id="{8F011229-33FF-6FF8-1107-711D31491F54}"/>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88" name="Group 169">
            <a:extLst>
              <a:ext uri="{FF2B5EF4-FFF2-40B4-BE49-F238E27FC236}">
                <a16:creationId xmlns:a16="http://schemas.microsoft.com/office/drawing/2014/main" id="{85C6976D-9D14-A848-8DAA-8EAB6DCE9719}"/>
              </a:ext>
            </a:extLst>
          </p:cNvPr>
          <p:cNvGrpSpPr>
            <a:grpSpLocks/>
          </p:cNvGrpSpPr>
          <p:nvPr/>
        </p:nvGrpSpPr>
        <p:grpSpPr bwMode="auto">
          <a:xfrm>
            <a:off x="1606550" y="4267200"/>
            <a:ext cx="881063" cy="381000"/>
            <a:chOff x="627" y="0"/>
            <a:chExt cx="598" cy="480"/>
          </a:xfrm>
        </p:grpSpPr>
        <p:sp>
          <p:nvSpPr>
            <p:cNvPr id="16431" name="Rectangle 170">
              <a:extLst>
                <a:ext uri="{FF2B5EF4-FFF2-40B4-BE49-F238E27FC236}">
                  <a16:creationId xmlns:a16="http://schemas.microsoft.com/office/drawing/2014/main" id="{2C281750-BC38-55FC-0748-863A68962A33}"/>
                </a:ext>
              </a:extLst>
            </p:cNvPr>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Balloon</a:t>
              </a:r>
            </a:p>
            <a:p>
              <a:pPr>
                <a:spcBef>
                  <a:spcPct val="0"/>
                </a:spcBef>
              </a:pPr>
              <a:endParaRPr lang="en-US" altLang="en-US" b="0">
                <a:solidFill>
                  <a:schemeClr val="tx1"/>
                </a:solidFill>
                <a:latin typeface="Times New Roman" panose="02020603050405020304" pitchFamily="18" charset="0"/>
              </a:endParaRPr>
            </a:p>
          </p:txBody>
        </p:sp>
        <p:sp>
          <p:nvSpPr>
            <p:cNvPr id="16432" name="Rectangle 171">
              <a:extLst>
                <a:ext uri="{FF2B5EF4-FFF2-40B4-BE49-F238E27FC236}">
                  <a16:creationId xmlns:a16="http://schemas.microsoft.com/office/drawing/2014/main" id="{9226CEFD-FC9B-4A68-16D5-6EA2EA7A105D}"/>
                </a:ext>
              </a:extLst>
            </p:cNvPr>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89" name="Group 178">
            <a:extLst>
              <a:ext uri="{FF2B5EF4-FFF2-40B4-BE49-F238E27FC236}">
                <a16:creationId xmlns:a16="http://schemas.microsoft.com/office/drawing/2014/main" id="{AE9FCEB8-3470-9B0B-9D6B-21CBB214158D}"/>
              </a:ext>
            </a:extLst>
          </p:cNvPr>
          <p:cNvGrpSpPr>
            <a:grpSpLocks/>
          </p:cNvGrpSpPr>
          <p:nvPr/>
        </p:nvGrpSpPr>
        <p:grpSpPr bwMode="auto">
          <a:xfrm>
            <a:off x="2484438" y="4267200"/>
            <a:ext cx="706437" cy="381000"/>
            <a:chOff x="4381" y="0"/>
            <a:chExt cx="382" cy="480"/>
          </a:xfrm>
        </p:grpSpPr>
        <p:sp>
          <p:nvSpPr>
            <p:cNvPr id="16429" name="Rectangle 179">
              <a:extLst>
                <a:ext uri="{FF2B5EF4-FFF2-40B4-BE49-F238E27FC236}">
                  <a16:creationId xmlns:a16="http://schemas.microsoft.com/office/drawing/2014/main" id="{75CE630B-EE4D-825E-DBC2-BF40B1BC5280}"/>
                </a:ext>
              </a:extLst>
            </p:cNvPr>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6430" name="Rectangle 180">
              <a:extLst>
                <a:ext uri="{FF2B5EF4-FFF2-40B4-BE49-F238E27FC236}">
                  <a16:creationId xmlns:a16="http://schemas.microsoft.com/office/drawing/2014/main" id="{AB5BCA24-DCE9-8D4A-38B7-8CEA0F288859}"/>
                </a:ext>
              </a:extLst>
            </p:cNvPr>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0" name="Group 181">
            <a:extLst>
              <a:ext uri="{FF2B5EF4-FFF2-40B4-BE49-F238E27FC236}">
                <a16:creationId xmlns:a16="http://schemas.microsoft.com/office/drawing/2014/main" id="{9FDFCB6E-8BCD-664C-FB47-02DF74F530E5}"/>
              </a:ext>
            </a:extLst>
          </p:cNvPr>
          <p:cNvGrpSpPr>
            <a:grpSpLocks/>
          </p:cNvGrpSpPr>
          <p:nvPr/>
        </p:nvGrpSpPr>
        <p:grpSpPr bwMode="auto">
          <a:xfrm>
            <a:off x="542925" y="4648200"/>
            <a:ext cx="1063625" cy="381000"/>
            <a:chOff x="0" y="1440"/>
            <a:chExt cx="627" cy="480"/>
          </a:xfrm>
        </p:grpSpPr>
        <p:sp>
          <p:nvSpPr>
            <p:cNvPr id="16427" name="Rectangle 182">
              <a:extLst>
                <a:ext uri="{FF2B5EF4-FFF2-40B4-BE49-F238E27FC236}">
                  <a16:creationId xmlns:a16="http://schemas.microsoft.com/office/drawing/2014/main" id="{2D169430-FC42-40F9-23AA-C850B4F3B589}"/>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6428" name="Rectangle 183">
              <a:extLst>
                <a:ext uri="{FF2B5EF4-FFF2-40B4-BE49-F238E27FC236}">
                  <a16:creationId xmlns:a16="http://schemas.microsoft.com/office/drawing/2014/main" id="{22CFF293-99B8-027D-BC8D-27E445395531}"/>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1" name="Group 184">
            <a:extLst>
              <a:ext uri="{FF2B5EF4-FFF2-40B4-BE49-F238E27FC236}">
                <a16:creationId xmlns:a16="http://schemas.microsoft.com/office/drawing/2014/main" id="{AC329562-2510-E13E-79D5-AA0C4CA1D298}"/>
              </a:ext>
            </a:extLst>
          </p:cNvPr>
          <p:cNvGrpSpPr>
            <a:grpSpLocks/>
          </p:cNvGrpSpPr>
          <p:nvPr/>
        </p:nvGrpSpPr>
        <p:grpSpPr bwMode="auto">
          <a:xfrm>
            <a:off x="1606550" y="4648200"/>
            <a:ext cx="881063" cy="381000"/>
            <a:chOff x="627" y="1440"/>
            <a:chExt cx="598" cy="480"/>
          </a:xfrm>
        </p:grpSpPr>
        <p:sp>
          <p:nvSpPr>
            <p:cNvPr id="16425" name="Rectangle 185">
              <a:extLst>
                <a:ext uri="{FF2B5EF4-FFF2-40B4-BE49-F238E27FC236}">
                  <a16:creationId xmlns:a16="http://schemas.microsoft.com/office/drawing/2014/main" id="{C59B7D43-E7A6-A19D-E0F8-7C9AC719E7E3}"/>
                </a:ext>
              </a:extLst>
            </p:cNvPr>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Main Street</a:t>
              </a:r>
            </a:p>
            <a:p>
              <a:pPr>
                <a:spcBef>
                  <a:spcPct val="0"/>
                </a:spcBef>
              </a:pPr>
              <a:endParaRPr lang="en-US" altLang="en-US" b="0">
                <a:solidFill>
                  <a:schemeClr val="tx1"/>
                </a:solidFill>
                <a:latin typeface="Times New Roman" panose="02020603050405020304" pitchFamily="18" charset="0"/>
              </a:endParaRPr>
            </a:p>
          </p:txBody>
        </p:sp>
        <p:sp>
          <p:nvSpPr>
            <p:cNvPr id="16426" name="Rectangle 186">
              <a:extLst>
                <a:ext uri="{FF2B5EF4-FFF2-40B4-BE49-F238E27FC236}">
                  <a16:creationId xmlns:a16="http://schemas.microsoft.com/office/drawing/2014/main" id="{23F61CC0-ADFB-7596-704D-B690F079D389}"/>
                </a:ext>
              </a:extLst>
            </p:cNvPr>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2" name="Group 193">
            <a:extLst>
              <a:ext uri="{FF2B5EF4-FFF2-40B4-BE49-F238E27FC236}">
                <a16:creationId xmlns:a16="http://schemas.microsoft.com/office/drawing/2014/main" id="{6A0B194B-1BF4-B8A8-A22E-E3389D1F197B}"/>
              </a:ext>
            </a:extLst>
          </p:cNvPr>
          <p:cNvGrpSpPr>
            <a:grpSpLocks/>
          </p:cNvGrpSpPr>
          <p:nvPr/>
        </p:nvGrpSpPr>
        <p:grpSpPr bwMode="auto">
          <a:xfrm>
            <a:off x="2484438" y="4648200"/>
            <a:ext cx="706437" cy="381000"/>
            <a:chOff x="4381" y="1440"/>
            <a:chExt cx="382" cy="480"/>
          </a:xfrm>
        </p:grpSpPr>
        <p:sp>
          <p:nvSpPr>
            <p:cNvPr id="16423" name="Rectangle 194">
              <a:extLst>
                <a:ext uri="{FF2B5EF4-FFF2-40B4-BE49-F238E27FC236}">
                  <a16:creationId xmlns:a16="http://schemas.microsoft.com/office/drawing/2014/main" id="{79AFCEAB-EBE8-3B14-63B8-40605AA11F13}"/>
                </a:ext>
              </a:extLst>
            </p:cNvPr>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$22.95</a:t>
              </a:r>
            </a:p>
            <a:p>
              <a:pPr>
                <a:spcBef>
                  <a:spcPct val="0"/>
                </a:spcBef>
              </a:pPr>
              <a:endParaRPr lang="en-US" altLang="en-US" b="0">
                <a:solidFill>
                  <a:schemeClr val="tx1"/>
                </a:solidFill>
                <a:latin typeface="Times New Roman" panose="02020603050405020304" pitchFamily="18" charset="0"/>
              </a:endParaRPr>
            </a:p>
          </p:txBody>
        </p:sp>
        <p:sp>
          <p:nvSpPr>
            <p:cNvPr id="16424" name="Rectangle 195">
              <a:extLst>
                <a:ext uri="{FF2B5EF4-FFF2-40B4-BE49-F238E27FC236}">
                  <a16:creationId xmlns:a16="http://schemas.microsoft.com/office/drawing/2014/main" id="{C2956D32-AEA4-578B-55C9-95A77B6EB566}"/>
                </a:ext>
              </a:extLst>
            </p:cNvPr>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3" name="Group 196">
            <a:extLst>
              <a:ext uri="{FF2B5EF4-FFF2-40B4-BE49-F238E27FC236}">
                <a16:creationId xmlns:a16="http://schemas.microsoft.com/office/drawing/2014/main" id="{6124A259-7C16-53B8-BEC4-4657A0BEAA4F}"/>
              </a:ext>
            </a:extLst>
          </p:cNvPr>
          <p:cNvGrpSpPr>
            <a:grpSpLocks/>
          </p:cNvGrpSpPr>
          <p:nvPr/>
        </p:nvGrpSpPr>
        <p:grpSpPr bwMode="auto">
          <a:xfrm>
            <a:off x="542925" y="5029200"/>
            <a:ext cx="1063625" cy="381000"/>
            <a:chOff x="0" y="2400"/>
            <a:chExt cx="627" cy="480"/>
          </a:xfrm>
        </p:grpSpPr>
        <p:sp>
          <p:nvSpPr>
            <p:cNvPr id="16421" name="Rectangle 197">
              <a:extLst>
                <a:ext uri="{FF2B5EF4-FFF2-40B4-BE49-F238E27FC236}">
                  <a16:creationId xmlns:a16="http://schemas.microsoft.com/office/drawing/2014/main" id="{26072C49-AFE9-9E79-A2E3-17029BAFCDC3}"/>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0-123-45678-0</a:t>
              </a:r>
            </a:p>
            <a:p>
              <a:pPr>
                <a:spcBef>
                  <a:spcPct val="0"/>
                </a:spcBef>
              </a:pPr>
              <a:endParaRPr lang="en-US" altLang="en-US" b="0">
                <a:solidFill>
                  <a:schemeClr val="tx1"/>
                </a:solidFill>
                <a:latin typeface="Times New Roman" panose="02020603050405020304" pitchFamily="18" charset="0"/>
              </a:endParaRPr>
            </a:p>
          </p:txBody>
        </p:sp>
        <p:sp>
          <p:nvSpPr>
            <p:cNvPr id="16422" name="Rectangle 198">
              <a:extLst>
                <a:ext uri="{FF2B5EF4-FFF2-40B4-BE49-F238E27FC236}">
                  <a16:creationId xmlns:a16="http://schemas.microsoft.com/office/drawing/2014/main" id="{A8AFF94E-3D4D-A5F0-C697-44F4176F9152}"/>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4" name="Group 199">
            <a:extLst>
              <a:ext uri="{FF2B5EF4-FFF2-40B4-BE49-F238E27FC236}">
                <a16:creationId xmlns:a16="http://schemas.microsoft.com/office/drawing/2014/main" id="{C4539DAD-8395-5F72-F06E-5FDFCDA2F97D}"/>
              </a:ext>
            </a:extLst>
          </p:cNvPr>
          <p:cNvGrpSpPr>
            <a:grpSpLocks/>
          </p:cNvGrpSpPr>
          <p:nvPr/>
        </p:nvGrpSpPr>
        <p:grpSpPr bwMode="auto">
          <a:xfrm>
            <a:off x="1606550" y="5029200"/>
            <a:ext cx="881063" cy="381000"/>
            <a:chOff x="627" y="2400"/>
            <a:chExt cx="598" cy="480"/>
          </a:xfrm>
        </p:grpSpPr>
        <p:sp>
          <p:nvSpPr>
            <p:cNvPr id="16419" name="Rectangle 200">
              <a:extLst>
                <a:ext uri="{FF2B5EF4-FFF2-40B4-BE49-F238E27FC236}">
                  <a16:creationId xmlns:a16="http://schemas.microsoft.com/office/drawing/2014/main" id="{2A049904-BE87-8DED-D373-2D5AE0092506}"/>
                </a:ext>
              </a:extLst>
            </p:cNvPr>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Ulysses</a:t>
              </a:r>
            </a:p>
            <a:p>
              <a:pPr>
                <a:spcBef>
                  <a:spcPct val="0"/>
                </a:spcBef>
              </a:pPr>
              <a:endParaRPr lang="en-US" altLang="en-US" b="0">
                <a:solidFill>
                  <a:schemeClr val="tx1"/>
                </a:solidFill>
                <a:latin typeface="Times New Roman" panose="02020603050405020304" pitchFamily="18" charset="0"/>
              </a:endParaRPr>
            </a:p>
          </p:txBody>
        </p:sp>
        <p:sp>
          <p:nvSpPr>
            <p:cNvPr id="16420" name="Rectangle 201">
              <a:extLst>
                <a:ext uri="{FF2B5EF4-FFF2-40B4-BE49-F238E27FC236}">
                  <a16:creationId xmlns:a16="http://schemas.microsoft.com/office/drawing/2014/main" id="{903FC87A-894F-D037-5725-3B5B3C428364}"/>
                </a:ext>
              </a:extLst>
            </p:cNvPr>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5" name="Group 208">
            <a:extLst>
              <a:ext uri="{FF2B5EF4-FFF2-40B4-BE49-F238E27FC236}">
                <a16:creationId xmlns:a16="http://schemas.microsoft.com/office/drawing/2014/main" id="{149193DB-2E1D-CB15-B833-10B7F65AD1A7}"/>
              </a:ext>
            </a:extLst>
          </p:cNvPr>
          <p:cNvGrpSpPr>
            <a:grpSpLocks/>
          </p:cNvGrpSpPr>
          <p:nvPr/>
        </p:nvGrpSpPr>
        <p:grpSpPr bwMode="auto">
          <a:xfrm>
            <a:off x="2484438" y="5029200"/>
            <a:ext cx="706437" cy="381000"/>
            <a:chOff x="4381" y="2400"/>
            <a:chExt cx="382" cy="480"/>
          </a:xfrm>
        </p:grpSpPr>
        <p:sp>
          <p:nvSpPr>
            <p:cNvPr id="16417" name="Rectangle 209">
              <a:extLst>
                <a:ext uri="{FF2B5EF4-FFF2-40B4-BE49-F238E27FC236}">
                  <a16:creationId xmlns:a16="http://schemas.microsoft.com/office/drawing/2014/main" id="{DA9E2A00-F32B-F04C-4E8F-3AE37CD4FE5A}"/>
                </a:ext>
              </a:extLst>
            </p:cNvPr>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6418" name="Rectangle 210">
              <a:extLst>
                <a:ext uri="{FF2B5EF4-FFF2-40B4-BE49-F238E27FC236}">
                  <a16:creationId xmlns:a16="http://schemas.microsoft.com/office/drawing/2014/main" id="{2E6DAB76-60A3-01BC-E4C6-5DC33E73AC0D}"/>
                </a:ext>
              </a:extLst>
            </p:cNvPr>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6" name="Group 211">
            <a:extLst>
              <a:ext uri="{FF2B5EF4-FFF2-40B4-BE49-F238E27FC236}">
                <a16:creationId xmlns:a16="http://schemas.microsoft.com/office/drawing/2014/main" id="{540B69AD-BD56-BA5A-9DB7-39668B34A4F1}"/>
              </a:ext>
            </a:extLst>
          </p:cNvPr>
          <p:cNvGrpSpPr>
            <a:grpSpLocks/>
          </p:cNvGrpSpPr>
          <p:nvPr/>
        </p:nvGrpSpPr>
        <p:grpSpPr bwMode="auto">
          <a:xfrm>
            <a:off x="542925" y="5410200"/>
            <a:ext cx="1063625" cy="381000"/>
            <a:chOff x="0" y="2880"/>
            <a:chExt cx="627" cy="480"/>
          </a:xfrm>
        </p:grpSpPr>
        <p:sp>
          <p:nvSpPr>
            <p:cNvPr id="16415" name="Rectangle 212">
              <a:extLst>
                <a:ext uri="{FF2B5EF4-FFF2-40B4-BE49-F238E27FC236}">
                  <a16:creationId xmlns:a16="http://schemas.microsoft.com/office/drawing/2014/main" id="{01B5D872-2C90-0AAB-7909-C4C130C7D3C7}"/>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1-22-233700-0</a:t>
              </a:r>
            </a:p>
            <a:p>
              <a:pPr>
                <a:spcBef>
                  <a:spcPct val="0"/>
                </a:spcBef>
              </a:pPr>
              <a:endParaRPr lang="en-US" altLang="en-US" b="0">
                <a:solidFill>
                  <a:schemeClr val="tx1"/>
                </a:solidFill>
                <a:latin typeface="Times New Roman" panose="02020603050405020304" pitchFamily="18" charset="0"/>
              </a:endParaRPr>
            </a:p>
          </p:txBody>
        </p:sp>
        <p:sp>
          <p:nvSpPr>
            <p:cNvPr id="16416" name="Rectangle 213">
              <a:extLst>
                <a:ext uri="{FF2B5EF4-FFF2-40B4-BE49-F238E27FC236}">
                  <a16:creationId xmlns:a16="http://schemas.microsoft.com/office/drawing/2014/main" id="{32A75C06-882F-5FC7-F40A-304343919881}"/>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7" name="Group 214">
            <a:extLst>
              <a:ext uri="{FF2B5EF4-FFF2-40B4-BE49-F238E27FC236}">
                <a16:creationId xmlns:a16="http://schemas.microsoft.com/office/drawing/2014/main" id="{7F0D0CE8-2A3B-7906-9843-B28428DB0A4E}"/>
              </a:ext>
            </a:extLst>
          </p:cNvPr>
          <p:cNvGrpSpPr>
            <a:grpSpLocks/>
          </p:cNvGrpSpPr>
          <p:nvPr/>
        </p:nvGrpSpPr>
        <p:grpSpPr bwMode="auto">
          <a:xfrm>
            <a:off x="1606550" y="5410200"/>
            <a:ext cx="881063" cy="381000"/>
            <a:chOff x="627" y="2880"/>
            <a:chExt cx="598" cy="480"/>
          </a:xfrm>
        </p:grpSpPr>
        <p:sp>
          <p:nvSpPr>
            <p:cNvPr id="16413" name="Rectangle 215">
              <a:extLst>
                <a:ext uri="{FF2B5EF4-FFF2-40B4-BE49-F238E27FC236}">
                  <a16:creationId xmlns:a16="http://schemas.microsoft.com/office/drawing/2014/main" id="{5AEB2DFE-8860-2E2C-9DE4-EDA5A26B87CB}"/>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Visual Basic</a:t>
              </a:r>
            </a:p>
            <a:p>
              <a:pPr>
                <a:spcBef>
                  <a:spcPct val="0"/>
                </a:spcBef>
              </a:pPr>
              <a:endParaRPr lang="en-US" altLang="en-US" b="0">
                <a:solidFill>
                  <a:schemeClr val="tx1"/>
                </a:solidFill>
                <a:latin typeface="Times New Roman" panose="02020603050405020304" pitchFamily="18" charset="0"/>
              </a:endParaRPr>
            </a:p>
          </p:txBody>
        </p:sp>
        <p:sp>
          <p:nvSpPr>
            <p:cNvPr id="16414" name="Rectangle 216">
              <a:extLst>
                <a:ext uri="{FF2B5EF4-FFF2-40B4-BE49-F238E27FC236}">
                  <a16:creationId xmlns:a16="http://schemas.microsoft.com/office/drawing/2014/main" id="{893D844F-2675-45E0-BE9A-D2ABFC6F32FF}"/>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8" name="Group 223">
            <a:extLst>
              <a:ext uri="{FF2B5EF4-FFF2-40B4-BE49-F238E27FC236}">
                <a16:creationId xmlns:a16="http://schemas.microsoft.com/office/drawing/2014/main" id="{0F7AB21A-0604-0D5D-CB50-355D5BF8C680}"/>
              </a:ext>
            </a:extLst>
          </p:cNvPr>
          <p:cNvGrpSpPr>
            <a:grpSpLocks/>
          </p:cNvGrpSpPr>
          <p:nvPr/>
        </p:nvGrpSpPr>
        <p:grpSpPr bwMode="auto">
          <a:xfrm>
            <a:off x="2484438" y="5410200"/>
            <a:ext cx="706437" cy="381000"/>
            <a:chOff x="4381" y="2880"/>
            <a:chExt cx="382" cy="480"/>
          </a:xfrm>
        </p:grpSpPr>
        <p:sp>
          <p:nvSpPr>
            <p:cNvPr id="16411" name="Rectangle 224">
              <a:extLst>
                <a:ext uri="{FF2B5EF4-FFF2-40B4-BE49-F238E27FC236}">
                  <a16:creationId xmlns:a16="http://schemas.microsoft.com/office/drawing/2014/main" id="{5D7495D0-E4A8-55BA-61BC-666E922955F6}"/>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$25.00</a:t>
              </a:r>
            </a:p>
            <a:p>
              <a:pPr>
                <a:spcBef>
                  <a:spcPct val="0"/>
                </a:spcBef>
              </a:pPr>
              <a:endParaRPr lang="en-US" altLang="en-US" b="0">
                <a:solidFill>
                  <a:schemeClr val="tx1"/>
                </a:solidFill>
                <a:latin typeface="Times New Roman" panose="02020603050405020304" pitchFamily="18" charset="0"/>
              </a:endParaRPr>
            </a:p>
          </p:txBody>
        </p:sp>
        <p:sp>
          <p:nvSpPr>
            <p:cNvPr id="16412" name="Rectangle 225">
              <a:extLst>
                <a:ext uri="{FF2B5EF4-FFF2-40B4-BE49-F238E27FC236}">
                  <a16:creationId xmlns:a16="http://schemas.microsoft.com/office/drawing/2014/main" id="{3DD51256-6EF1-4DBC-667A-76E9CF3259EA}"/>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9" name="Group 226">
            <a:extLst>
              <a:ext uri="{FF2B5EF4-FFF2-40B4-BE49-F238E27FC236}">
                <a16:creationId xmlns:a16="http://schemas.microsoft.com/office/drawing/2014/main" id="{B915D46B-3E29-D6AD-0201-6D51023CF04E}"/>
              </a:ext>
            </a:extLst>
          </p:cNvPr>
          <p:cNvGrpSpPr>
            <a:grpSpLocks/>
          </p:cNvGrpSpPr>
          <p:nvPr/>
        </p:nvGrpSpPr>
        <p:grpSpPr bwMode="auto">
          <a:xfrm>
            <a:off x="539750" y="3886200"/>
            <a:ext cx="1063625" cy="381000"/>
            <a:chOff x="0" y="2880"/>
            <a:chExt cx="627" cy="480"/>
          </a:xfrm>
        </p:grpSpPr>
        <p:sp>
          <p:nvSpPr>
            <p:cNvPr id="16409" name="Rectangle 227">
              <a:extLst>
                <a:ext uri="{FF2B5EF4-FFF2-40B4-BE49-F238E27FC236}">
                  <a16:creationId xmlns:a16="http://schemas.microsoft.com/office/drawing/2014/main" id="{881DAC14-3BD4-A6BE-731E-FC4ECB5A4683}"/>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ISBN</a:t>
              </a:r>
            </a:p>
            <a:p>
              <a:pPr>
                <a:spcBef>
                  <a:spcPct val="0"/>
                </a:spcBef>
              </a:pPr>
              <a:endParaRPr lang="en-US" altLang="en-US" sz="1200">
                <a:solidFill>
                  <a:schemeClr val="tx1"/>
                </a:solidFill>
                <a:latin typeface="Times New Roman" panose="02020603050405020304" pitchFamily="18" charset="0"/>
              </a:endParaRPr>
            </a:p>
          </p:txBody>
        </p:sp>
        <p:sp>
          <p:nvSpPr>
            <p:cNvPr id="16410" name="Rectangle 228">
              <a:extLst>
                <a:ext uri="{FF2B5EF4-FFF2-40B4-BE49-F238E27FC236}">
                  <a16:creationId xmlns:a16="http://schemas.microsoft.com/office/drawing/2014/main" id="{B4C3AB2C-1D17-6146-4CFD-6C2FFB69ACA8}"/>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400" name="Group 229">
            <a:extLst>
              <a:ext uri="{FF2B5EF4-FFF2-40B4-BE49-F238E27FC236}">
                <a16:creationId xmlns:a16="http://schemas.microsoft.com/office/drawing/2014/main" id="{A74FC5DF-3980-D479-873B-3254E9D57AE7}"/>
              </a:ext>
            </a:extLst>
          </p:cNvPr>
          <p:cNvGrpSpPr>
            <a:grpSpLocks/>
          </p:cNvGrpSpPr>
          <p:nvPr/>
        </p:nvGrpSpPr>
        <p:grpSpPr bwMode="auto">
          <a:xfrm>
            <a:off x="1603375" y="3886200"/>
            <a:ext cx="881063" cy="381000"/>
            <a:chOff x="627" y="2880"/>
            <a:chExt cx="598" cy="480"/>
          </a:xfrm>
        </p:grpSpPr>
        <p:sp>
          <p:nvSpPr>
            <p:cNvPr id="16407" name="Rectangle 230">
              <a:extLst>
                <a:ext uri="{FF2B5EF4-FFF2-40B4-BE49-F238E27FC236}">
                  <a16:creationId xmlns:a16="http://schemas.microsoft.com/office/drawing/2014/main" id="{9420E9DD-D29F-F12C-2A8C-EEA1C5B9C694}"/>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Title</a:t>
              </a:r>
            </a:p>
            <a:p>
              <a:pPr>
                <a:spcBef>
                  <a:spcPct val="0"/>
                </a:spcBef>
              </a:pPr>
              <a:endParaRPr lang="en-US" altLang="en-US" sz="1200">
                <a:solidFill>
                  <a:schemeClr val="tx1"/>
                </a:solidFill>
                <a:latin typeface="Times New Roman" panose="02020603050405020304" pitchFamily="18" charset="0"/>
              </a:endParaRPr>
            </a:p>
          </p:txBody>
        </p:sp>
        <p:sp>
          <p:nvSpPr>
            <p:cNvPr id="16408" name="Rectangle 231">
              <a:extLst>
                <a:ext uri="{FF2B5EF4-FFF2-40B4-BE49-F238E27FC236}">
                  <a16:creationId xmlns:a16="http://schemas.microsoft.com/office/drawing/2014/main" id="{F80B7717-BCA3-434F-6E46-616B07A99985}"/>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401" name="Group 238">
            <a:extLst>
              <a:ext uri="{FF2B5EF4-FFF2-40B4-BE49-F238E27FC236}">
                <a16:creationId xmlns:a16="http://schemas.microsoft.com/office/drawing/2014/main" id="{008BC1E0-6571-E575-D09E-A144BAFBA5A0}"/>
              </a:ext>
            </a:extLst>
          </p:cNvPr>
          <p:cNvGrpSpPr>
            <a:grpSpLocks/>
          </p:cNvGrpSpPr>
          <p:nvPr/>
        </p:nvGrpSpPr>
        <p:grpSpPr bwMode="auto">
          <a:xfrm>
            <a:off x="2482850" y="3886200"/>
            <a:ext cx="706438" cy="381000"/>
            <a:chOff x="4381" y="2880"/>
            <a:chExt cx="382" cy="480"/>
          </a:xfrm>
        </p:grpSpPr>
        <p:sp>
          <p:nvSpPr>
            <p:cNvPr id="16405" name="Rectangle 239">
              <a:extLst>
                <a:ext uri="{FF2B5EF4-FFF2-40B4-BE49-F238E27FC236}">
                  <a16:creationId xmlns:a16="http://schemas.microsoft.com/office/drawing/2014/main" id="{B03375E5-6F7F-EB62-4BB1-4CD9B1EFD16E}"/>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Price</a:t>
              </a:r>
            </a:p>
            <a:p>
              <a:pPr>
                <a:spcBef>
                  <a:spcPct val="0"/>
                </a:spcBef>
              </a:pPr>
              <a:endParaRPr lang="en-US" altLang="en-US" sz="1200">
                <a:solidFill>
                  <a:schemeClr val="tx1"/>
                </a:solidFill>
                <a:latin typeface="Times New Roman" panose="02020603050405020304" pitchFamily="18" charset="0"/>
              </a:endParaRPr>
            </a:p>
          </p:txBody>
        </p:sp>
        <p:sp>
          <p:nvSpPr>
            <p:cNvPr id="16406" name="Rectangle 240">
              <a:extLst>
                <a:ext uri="{FF2B5EF4-FFF2-40B4-BE49-F238E27FC236}">
                  <a16:creationId xmlns:a16="http://schemas.microsoft.com/office/drawing/2014/main" id="{BA9A53D1-F59B-4DBE-CB6E-A3D971F9A46D}"/>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16402" name="Rectangle 241">
            <a:extLst>
              <a:ext uri="{FF2B5EF4-FFF2-40B4-BE49-F238E27FC236}">
                <a16:creationId xmlns:a16="http://schemas.microsoft.com/office/drawing/2014/main" id="{E70B7E07-7BE0-BDCC-8D6C-B1AAD9B140CE}"/>
              </a:ext>
            </a:extLst>
          </p:cNvPr>
          <p:cNvSpPr>
            <a:spLocks noChangeArrowheads="1"/>
          </p:cNvSpPr>
          <p:nvPr/>
        </p:nvSpPr>
        <p:spPr bwMode="auto">
          <a:xfrm>
            <a:off x="3429000" y="3810000"/>
            <a:ext cx="5334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b="1">
                <a:solidFill>
                  <a:srgbClr val="0000FF"/>
                </a:solidFill>
                <a:latin typeface="Arial" panose="020B0604020202020204" pitchFamily="34" charset="0"/>
              </a:defRPr>
            </a:lvl1pPr>
            <a:lvl2pPr marL="1100138" indent="-533400">
              <a:spcBef>
                <a:spcPct val="20000"/>
              </a:spcBef>
              <a:defRPr sz="2400" b="1">
                <a:solidFill>
                  <a:srgbClr val="0000FF"/>
                </a:solidFill>
                <a:latin typeface="Arial" panose="020B0604020202020204" pitchFamily="34" charset="0"/>
              </a:defRPr>
            </a:lvl2pPr>
            <a:lvl3pPr marL="1366838" indent="-457200">
              <a:spcBef>
                <a:spcPct val="20000"/>
              </a:spcBef>
              <a:defRPr sz="2400" b="1">
                <a:solidFill>
                  <a:srgbClr val="0000FF"/>
                </a:solidFill>
                <a:latin typeface="Arial" panose="020B0604020202020204" pitchFamily="34" charset="0"/>
              </a:defRPr>
            </a:lvl3pPr>
            <a:lvl4pPr marL="1633538" indent="-381000">
              <a:spcBef>
                <a:spcPct val="20000"/>
              </a:spcBef>
              <a:defRPr sz="2400" b="1">
                <a:solidFill>
                  <a:srgbClr val="0000FF"/>
                </a:solidFill>
                <a:latin typeface="Arial" panose="020B0604020202020204" pitchFamily="34" charset="0"/>
              </a:defRPr>
            </a:lvl4pPr>
            <a:lvl5pPr marL="1919288" indent="-381000">
              <a:spcBef>
                <a:spcPct val="20000"/>
              </a:spcBef>
              <a:defRPr sz="2400" b="1">
                <a:solidFill>
                  <a:srgbClr val="0000FF"/>
                </a:solidFill>
                <a:latin typeface="Arial" panose="020B0604020202020204" pitchFamily="34" charset="0"/>
              </a:defRPr>
            </a:lvl5pPr>
            <a:lvl6pPr marL="2376488" indent="-381000" eaLnBrk="0" fontAlgn="base" hangingPunct="0">
              <a:spcBef>
                <a:spcPct val="20000"/>
              </a:spcBef>
              <a:spcAft>
                <a:spcPct val="0"/>
              </a:spcAft>
              <a:defRPr sz="2400" b="1">
                <a:solidFill>
                  <a:srgbClr val="0000FF"/>
                </a:solidFill>
                <a:latin typeface="Arial" panose="020B0604020202020204" pitchFamily="34" charset="0"/>
              </a:defRPr>
            </a:lvl6pPr>
            <a:lvl7pPr marL="2833688" indent="-381000" eaLnBrk="0" fontAlgn="base" hangingPunct="0">
              <a:spcBef>
                <a:spcPct val="20000"/>
              </a:spcBef>
              <a:spcAft>
                <a:spcPct val="0"/>
              </a:spcAft>
              <a:defRPr sz="2400" b="1">
                <a:solidFill>
                  <a:srgbClr val="0000FF"/>
                </a:solidFill>
                <a:latin typeface="Arial" panose="020B0604020202020204" pitchFamily="34" charset="0"/>
              </a:defRPr>
            </a:lvl7pPr>
            <a:lvl8pPr marL="3290888" indent="-381000" eaLnBrk="0" fontAlgn="base" hangingPunct="0">
              <a:spcBef>
                <a:spcPct val="20000"/>
              </a:spcBef>
              <a:spcAft>
                <a:spcPct val="0"/>
              </a:spcAft>
              <a:defRPr sz="2400" b="1">
                <a:solidFill>
                  <a:srgbClr val="0000FF"/>
                </a:solidFill>
                <a:latin typeface="Arial" panose="020B0604020202020204" pitchFamily="34" charset="0"/>
              </a:defRPr>
            </a:lvl8pPr>
            <a:lvl9pPr marL="3748088" indent="-3810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rPr>
              <a:t>Table Scheme: {ISBN, Title, Price}</a:t>
            </a:r>
          </a:p>
          <a:p>
            <a:pPr algn="just" eaLnBrk="1" hangingPunct="1"/>
            <a:r>
              <a:rPr lang="en-US" altLang="en-US" sz="2000" dirty="0">
                <a:solidFill>
                  <a:schemeClr val="tx1"/>
                </a:solidFill>
                <a:highlight>
                  <a:srgbClr val="FFFF00"/>
                </a:highlight>
                <a:latin typeface="Arial Unicode MS" panose="020B0604020202020204" pitchFamily="34" charset="-128"/>
                <a:cs typeface="Times New Roman" panose="02020603050405020304" pitchFamily="18" charset="0"/>
              </a:rPr>
              <a:t>Functional Dependencies: </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rPr>
              <a:t>      {ISBN} </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{Title}</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{ISBN}  {Price}</a:t>
            </a:r>
            <a:endParaRPr lang="en-US" altLang="en-US" sz="2000" dirty="0">
              <a:solidFill>
                <a:schemeClr val="tx1"/>
              </a:solidFill>
              <a:latin typeface="Arial Unicode MS" panose="020B0604020202020204" pitchFamily="34" charset="-128"/>
              <a:cs typeface="Times New Roman" panose="02020603050405020304" pitchFamily="18" charset="0"/>
            </a:endParaRPr>
          </a:p>
        </p:txBody>
      </p:sp>
      <p:sp>
        <p:nvSpPr>
          <p:cNvPr id="2" name="Slide Number Placeholder 1">
            <a:extLst>
              <a:ext uri="{FF2B5EF4-FFF2-40B4-BE49-F238E27FC236}">
                <a16:creationId xmlns:a16="http://schemas.microsoft.com/office/drawing/2014/main" id="{664072D4-2CD1-CE0D-8282-574DC45F7BE0}"/>
              </a:ext>
            </a:extLst>
          </p:cNvPr>
          <p:cNvSpPr>
            <a:spLocks noGrp="1"/>
          </p:cNvSpPr>
          <p:nvPr>
            <p:ph type="sldNum" sz="quarter" idx="10"/>
          </p:nvPr>
        </p:nvSpPr>
        <p:spPr/>
        <p:txBody>
          <a:bodyPr/>
          <a:lstStyle/>
          <a:p>
            <a:fld id="{B5482F84-AE51-6742-A134-E737E6F95EC4}" type="slidenum">
              <a:rPr lang="en-US" altLang="en-US" smtClean="0"/>
              <a:pPr/>
              <a:t>42</a:t>
            </a:fld>
            <a:endParaRPr lang="en-US" altLang="en-US"/>
          </a:p>
        </p:txBody>
      </p:sp>
    </p:spTree>
    <p:extLst>
      <p:ext uri="{BB962C8B-B14F-4D97-AF65-F5344CB8AC3E}">
        <p14:creationId xmlns:p14="http://schemas.microsoft.com/office/powerpoint/2010/main" val="2568502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8363978B-516B-093D-8EBC-213623B2D180}"/>
              </a:ext>
            </a:extLst>
          </p:cNvPr>
          <p:cNvSpPr>
            <a:spLocks noGrp="1" noChangeArrowheads="1"/>
          </p:cNvSpPr>
          <p:nvPr>
            <p:ph type="body" idx="1"/>
          </p:nvPr>
        </p:nvSpPr>
        <p:spPr>
          <a:xfrm>
            <a:off x="304800" y="1143000"/>
            <a:ext cx="8001000" cy="457200"/>
          </a:xfrm>
        </p:spPr>
        <p:txBody>
          <a:bodyPr/>
          <a:lstStyle/>
          <a:p>
            <a:pPr marL="609600" indent="-609600" algn="just" eaLnBrk="1" hangingPunct="1">
              <a:buFontTx/>
              <a:buNone/>
            </a:pPr>
            <a:r>
              <a:rPr lang="en-US" altLang="en-US" sz="2400" b="1" dirty="0">
                <a:solidFill>
                  <a:srgbClr val="CC0000"/>
                </a:solidFill>
                <a:latin typeface="Arial Unicode MS" panose="020B0604020202020204" pitchFamily="34" charset="-128"/>
                <a:cs typeface="Times New Roman" panose="02020603050405020304" pitchFamily="18" charset="0"/>
              </a:rPr>
              <a:t>Example 2</a:t>
            </a:r>
          </a:p>
        </p:txBody>
      </p:sp>
      <p:sp>
        <p:nvSpPr>
          <p:cNvPr id="18434" name="Rectangle 3">
            <a:extLst>
              <a:ext uri="{FF2B5EF4-FFF2-40B4-BE49-F238E27FC236}">
                <a16:creationId xmlns:a16="http://schemas.microsoft.com/office/drawing/2014/main" id="{23D67E79-28A1-9A49-A386-7AF46C741E4C}"/>
              </a:ext>
            </a:extLst>
          </p:cNvPr>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002060"/>
                </a:solidFill>
                <a:latin typeface="Arial-BoldMT"/>
              </a:rPr>
              <a:t>Functional Dependencies</a:t>
            </a:r>
          </a:p>
        </p:txBody>
      </p:sp>
      <p:grpSp>
        <p:nvGrpSpPr>
          <p:cNvPr id="18435" name="Group 4">
            <a:extLst>
              <a:ext uri="{FF2B5EF4-FFF2-40B4-BE49-F238E27FC236}">
                <a16:creationId xmlns:a16="http://schemas.microsoft.com/office/drawing/2014/main" id="{CE074226-3BBA-FF9F-740F-8CCB29CD4A70}"/>
              </a:ext>
            </a:extLst>
          </p:cNvPr>
          <p:cNvGrpSpPr>
            <a:grpSpLocks/>
          </p:cNvGrpSpPr>
          <p:nvPr/>
        </p:nvGrpSpPr>
        <p:grpSpPr bwMode="auto">
          <a:xfrm>
            <a:off x="228600" y="1981200"/>
            <a:ext cx="679450" cy="304800"/>
            <a:chOff x="0" y="0"/>
            <a:chExt cx="627" cy="480"/>
          </a:xfrm>
        </p:grpSpPr>
        <p:sp>
          <p:nvSpPr>
            <p:cNvPr id="18546" name="Rectangle 5">
              <a:extLst>
                <a:ext uri="{FF2B5EF4-FFF2-40B4-BE49-F238E27FC236}">
                  <a16:creationId xmlns:a16="http://schemas.microsoft.com/office/drawing/2014/main" id="{271CA13F-8A68-5871-38E5-6F766502E4DC}"/>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a:t>
              </a:r>
            </a:p>
            <a:p>
              <a:pPr>
                <a:spcBef>
                  <a:spcPct val="0"/>
                </a:spcBef>
              </a:pPr>
              <a:endParaRPr lang="en-US" altLang="en-US" b="0">
                <a:solidFill>
                  <a:schemeClr val="tx1"/>
                </a:solidFill>
                <a:latin typeface="Times New Roman" panose="02020603050405020304" pitchFamily="18" charset="0"/>
              </a:endParaRPr>
            </a:p>
          </p:txBody>
        </p:sp>
        <p:sp>
          <p:nvSpPr>
            <p:cNvPr id="18547" name="Rectangle 6">
              <a:extLst>
                <a:ext uri="{FF2B5EF4-FFF2-40B4-BE49-F238E27FC236}">
                  <a16:creationId xmlns:a16="http://schemas.microsoft.com/office/drawing/2014/main" id="{E6028BE6-F9BD-97F4-0404-0FBF0E53D7DE}"/>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36" name="Group 7">
            <a:extLst>
              <a:ext uri="{FF2B5EF4-FFF2-40B4-BE49-F238E27FC236}">
                <a16:creationId xmlns:a16="http://schemas.microsoft.com/office/drawing/2014/main" id="{4093068A-78C7-A20A-C381-29BF5D3AD181}"/>
              </a:ext>
            </a:extLst>
          </p:cNvPr>
          <p:cNvGrpSpPr>
            <a:grpSpLocks/>
          </p:cNvGrpSpPr>
          <p:nvPr/>
        </p:nvGrpSpPr>
        <p:grpSpPr bwMode="auto">
          <a:xfrm>
            <a:off x="901700" y="1981200"/>
            <a:ext cx="987425" cy="304800"/>
            <a:chOff x="627" y="0"/>
            <a:chExt cx="598" cy="480"/>
          </a:xfrm>
        </p:grpSpPr>
        <p:sp>
          <p:nvSpPr>
            <p:cNvPr id="18544" name="Rectangle 8">
              <a:extLst>
                <a:ext uri="{FF2B5EF4-FFF2-40B4-BE49-F238E27FC236}">
                  <a16:creationId xmlns:a16="http://schemas.microsoft.com/office/drawing/2014/main" id="{3F3D518D-60B9-E534-336C-40DE34660614}"/>
                </a:ext>
              </a:extLst>
            </p:cNvPr>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Big House</a:t>
              </a:r>
            </a:p>
            <a:p>
              <a:pPr>
                <a:spcBef>
                  <a:spcPct val="0"/>
                </a:spcBef>
              </a:pPr>
              <a:endParaRPr lang="en-US" altLang="en-US" b="0">
                <a:solidFill>
                  <a:schemeClr val="tx1"/>
                </a:solidFill>
                <a:latin typeface="Times New Roman" panose="02020603050405020304" pitchFamily="18" charset="0"/>
              </a:endParaRPr>
            </a:p>
          </p:txBody>
        </p:sp>
        <p:sp>
          <p:nvSpPr>
            <p:cNvPr id="18545" name="Rectangle 9">
              <a:extLst>
                <a:ext uri="{FF2B5EF4-FFF2-40B4-BE49-F238E27FC236}">
                  <a16:creationId xmlns:a16="http://schemas.microsoft.com/office/drawing/2014/main" id="{141C1E0E-3C09-5310-3E79-DAEE030FB136}"/>
                </a:ext>
              </a:extLst>
            </p:cNvPr>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37" name="Group 10">
            <a:extLst>
              <a:ext uri="{FF2B5EF4-FFF2-40B4-BE49-F238E27FC236}">
                <a16:creationId xmlns:a16="http://schemas.microsoft.com/office/drawing/2014/main" id="{6F8AFD46-3971-D007-0503-7C42CC527EBE}"/>
              </a:ext>
            </a:extLst>
          </p:cNvPr>
          <p:cNvGrpSpPr>
            <a:grpSpLocks/>
          </p:cNvGrpSpPr>
          <p:nvPr/>
        </p:nvGrpSpPr>
        <p:grpSpPr bwMode="auto">
          <a:xfrm>
            <a:off x="1889125" y="1981200"/>
            <a:ext cx="1143000" cy="304800"/>
            <a:chOff x="4381" y="0"/>
            <a:chExt cx="382" cy="480"/>
          </a:xfrm>
        </p:grpSpPr>
        <p:sp>
          <p:nvSpPr>
            <p:cNvPr id="18542" name="Rectangle 11">
              <a:extLst>
                <a:ext uri="{FF2B5EF4-FFF2-40B4-BE49-F238E27FC236}">
                  <a16:creationId xmlns:a16="http://schemas.microsoft.com/office/drawing/2014/main" id="{D9C0F685-60E9-8187-29A1-E69DC80C2A99}"/>
                </a:ext>
              </a:extLst>
            </p:cNvPr>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999-999-9999</a:t>
              </a:r>
            </a:p>
          </p:txBody>
        </p:sp>
        <p:sp>
          <p:nvSpPr>
            <p:cNvPr id="18543" name="Rectangle 12">
              <a:extLst>
                <a:ext uri="{FF2B5EF4-FFF2-40B4-BE49-F238E27FC236}">
                  <a16:creationId xmlns:a16="http://schemas.microsoft.com/office/drawing/2014/main" id="{E3F30AAE-77B1-516B-C7DD-5869114F3266}"/>
                </a:ext>
              </a:extLst>
            </p:cNvPr>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38" name="Group 13">
            <a:extLst>
              <a:ext uri="{FF2B5EF4-FFF2-40B4-BE49-F238E27FC236}">
                <a16:creationId xmlns:a16="http://schemas.microsoft.com/office/drawing/2014/main" id="{22198922-6E4B-1B28-46DA-895D93D9F0DE}"/>
              </a:ext>
            </a:extLst>
          </p:cNvPr>
          <p:cNvGrpSpPr>
            <a:grpSpLocks/>
          </p:cNvGrpSpPr>
          <p:nvPr/>
        </p:nvGrpSpPr>
        <p:grpSpPr bwMode="auto">
          <a:xfrm>
            <a:off x="228600" y="2286000"/>
            <a:ext cx="679450" cy="304800"/>
            <a:chOff x="0" y="1440"/>
            <a:chExt cx="627" cy="480"/>
          </a:xfrm>
        </p:grpSpPr>
        <p:sp>
          <p:nvSpPr>
            <p:cNvPr id="18540" name="Rectangle 14">
              <a:extLst>
                <a:ext uri="{FF2B5EF4-FFF2-40B4-BE49-F238E27FC236}">
                  <a16:creationId xmlns:a16="http://schemas.microsoft.com/office/drawing/2014/main" id="{853EFC01-009D-47B3-E8A6-0C0881AD71F7}"/>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a:t>
              </a:r>
            </a:p>
            <a:p>
              <a:pPr>
                <a:spcBef>
                  <a:spcPct val="0"/>
                </a:spcBef>
              </a:pPr>
              <a:endParaRPr lang="en-US" altLang="en-US" b="0">
                <a:solidFill>
                  <a:schemeClr val="tx1"/>
                </a:solidFill>
                <a:latin typeface="Times New Roman" panose="02020603050405020304" pitchFamily="18" charset="0"/>
              </a:endParaRPr>
            </a:p>
          </p:txBody>
        </p:sp>
        <p:sp>
          <p:nvSpPr>
            <p:cNvPr id="18541" name="Rectangle 15">
              <a:extLst>
                <a:ext uri="{FF2B5EF4-FFF2-40B4-BE49-F238E27FC236}">
                  <a16:creationId xmlns:a16="http://schemas.microsoft.com/office/drawing/2014/main" id="{B82E3611-A8A1-06B6-61A2-07D6E92156EA}"/>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39" name="Group 16">
            <a:extLst>
              <a:ext uri="{FF2B5EF4-FFF2-40B4-BE49-F238E27FC236}">
                <a16:creationId xmlns:a16="http://schemas.microsoft.com/office/drawing/2014/main" id="{844EECCD-65AE-9CC7-9C47-0A2AB3DFF4FF}"/>
              </a:ext>
            </a:extLst>
          </p:cNvPr>
          <p:cNvGrpSpPr>
            <a:grpSpLocks/>
          </p:cNvGrpSpPr>
          <p:nvPr/>
        </p:nvGrpSpPr>
        <p:grpSpPr bwMode="auto">
          <a:xfrm>
            <a:off x="901700" y="2286000"/>
            <a:ext cx="987425" cy="304800"/>
            <a:chOff x="627" y="1440"/>
            <a:chExt cx="598" cy="480"/>
          </a:xfrm>
        </p:grpSpPr>
        <p:sp>
          <p:nvSpPr>
            <p:cNvPr id="18538" name="Rectangle 17">
              <a:extLst>
                <a:ext uri="{FF2B5EF4-FFF2-40B4-BE49-F238E27FC236}">
                  <a16:creationId xmlns:a16="http://schemas.microsoft.com/office/drawing/2014/main" id="{1FFC0A7D-11A1-0327-CA95-4F6B43B7BEC1}"/>
                </a:ext>
              </a:extLst>
            </p:cNvPr>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8539" name="Rectangle 18">
              <a:extLst>
                <a:ext uri="{FF2B5EF4-FFF2-40B4-BE49-F238E27FC236}">
                  <a16:creationId xmlns:a16="http://schemas.microsoft.com/office/drawing/2014/main" id="{6304D610-6C7C-1712-6BD1-84C900AABA98}"/>
                </a:ext>
              </a:extLst>
            </p:cNvPr>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0" name="Group 19">
            <a:extLst>
              <a:ext uri="{FF2B5EF4-FFF2-40B4-BE49-F238E27FC236}">
                <a16:creationId xmlns:a16="http://schemas.microsoft.com/office/drawing/2014/main" id="{1E44F51C-ED84-F580-4FA6-DBD1B4B3C643}"/>
              </a:ext>
            </a:extLst>
          </p:cNvPr>
          <p:cNvGrpSpPr>
            <a:grpSpLocks/>
          </p:cNvGrpSpPr>
          <p:nvPr/>
        </p:nvGrpSpPr>
        <p:grpSpPr bwMode="auto">
          <a:xfrm>
            <a:off x="1889125" y="2286000"/>
            <a:ext cx="1143000" cy="304800"/>
            <a:chOff x="4381" y="1440"/>
            <a:chExt cx="382" cy="480"/>
          </a:xfrm>
        </p:grpSpPr>
        <p:sp>
          <p:nvSpPr>
            <p:cNvPr id="18536" name="Rectangle 20">
              <a:extLst>
                <a:ext uri="{FF2B5EF4-FFF2-40B4-BE49-F238E27FC236}">
                  <a16:creationId xmlns:a16="http://schemas.microsoft.com/office/drawing/2014/main" id="{4B9A4B78-8D7B-199A-560F-274305B104E8}"/>
                </a:ext>
              </a:extLst>
            </p:cNvPr>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123-456-7890</a:t>
              </a:r>
            </a:p>
            <a:p>
              <a:pPr>
                <a:spcBef>
                  <a:spcPct val="0"/>
                </a:spcBef>
              </a:pPr>
              <a:endParaRPr lang="en-US" altLang="en-US" b="0">
                <a:solidFill>
                  <a:schemeClr val="tx1"/>
                </a:solidFill>
                <a:latin typeface="Times New Roman" panose="02020603050405020304" pitchFamily="18" charset="0"/>
              </a:endParaRPr>
            </a:p>
          </p:txBody>
        </p:sp>
        <p:sp>
          <p:nvSpPr>
            <p:cNvPr id="18537" name="Rectangle 21">
              <a:extLst>
                <a:ext uri="{FF2B5EF4-FFF2-40B4-BE49-F238E27FC236}">
                  <a16:creationId xmlns:a16="http://schemas.microsoft.com/office/drawing/2014/main" id="{6D45134D-4840-04EC-538C-848910A397D2}"/>
                </a:ext>
              </a:extLst>
            </p:cNvPr>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1" name="Group 22">
            <a:extLst>
              <a:ext uri="{FF2B5EF4-FFF2-40B4-BE49-F238E27FC236}">
                <a16:creationId xmlns:a16="http://schemas.microsoft.com/office/drawing/2014/main" id="{7ED6C309-5353-6741-D0F8-BDAEE140411F}"/>
              </a:ext>
            </a:extLst>
          </p:cNvPr>
          <p:cNvGrpSpPr>
            <a:grpSpLocks/>
          </p:cNvGrpSpPr>
          <p:nvPr/>
        </p:nvGrpSpPr>
        <p:grpSpPr bwMode="auto">
          <a:xfrm>
            <a:off x="228600" y="2590800"/>
            <a:ext cx="679450" cy="304800"/>
            <a:chOff x="0" y="2400"/>
            <a:chExt cx="627" cy="480"/>
          </a:xfrm>
        </p:grpSpPr>
        <p:sp>
          <p:nvSpPr>
            <p:cNvPr id="18534" name="Rectangle 23">
              <a:extLst>
                <a:ext uri="{FF2B5EF4-FFF2-40B4-BE49-F238E27FC236}">
                  <a16:creationId xmlns:a16="http://schemas.microsoft.com/office/drawing/2014/main" id="{F46743B5-3F15-466F-06ED-8BF19A4F8636}"/>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a:t>
              </a:r>
            </a:p>
            <a:p>
              <a:pPr>
                <a:spcBef>
                  <a:spcPct val="0"/>
                </a:spcBef>
              </a:pPr>
              <a:endParaRPr lang="en-US" altLang="en-US" b="0">
                <a:solidFill>
                  <a:schemeClr val="tx1"/>
                </a:solidFill>
                <a:latin typeface="Times New Roman" panose="02020603050405020304" pitchFamily="18" charset="0"/>
              </a:endParaRPr>
            </a:p>
          </p:txBody>
        </p:sp>
        <p:sp>
          <p:nvSpPr>
            <p:cNvPr id="18535" name="Rectangle 24">
              <a:extLst>
                <a:ext uri="{FF2B5EF4-FFF2-40B4-BE49-F238E27FC236}">
                  <a16:creationId xmlns:a16="http://schemas.microsoft.com/office/drawing/2014/main" id="{C3E645AE-A862-D662-1536-958330B47313}"/>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2" name="Group 25">
            <a:extLst>
              <a:ext uri="{FF2B5EF4-FFF2-40B4-BE49-F238E27FC236}">
                <a16:creationId xmlns:a16="http://schemas.microsoft.com/office/drawing/2014/main" id="{EAF2D3DF-2F51-F040-D338-8D9363B44FC1}"/>
              </a:ext>
            </a:extLst>
          </p:cNvPr>
          <p:cNvGrpSpPr>
            <a:grpSpLocks/>
          </p:cNvGrpSpPr>
          <p:nvPr/>
        </p:nvGrpSpPr>
        <p:grpSpPr bwMode="auto">
          <a:xfrm>
            <a:off x="901700" y="2590800"/>
            <a:ext cx="987425" cy="304800"/>
            <a:chOff x="627" y="2400"/>
            <a:chExt cx="598" cy="480"/>
          </a:xfrm>
        </p:grpSpPr>
        <p:sp>
          <p:nvSpPr>
            <p:cNvPr id="18532" name="Rectangle 26">
              <a:extLst>
                <a:ext uri="{FF2B5EF4-FFF2-40B4-BE49-F238E27FC236}">
                  <a16:creationId xmlns:a16="http://schemas.microsoft.com/office/drawing/2014/main" id="{F25D86C4-2AE1-6EDD-2712-FC9EEE7E24E1}"/>
                </a:ext>
              </a:extLst>
            </p:cNvPr>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Alpha Press</a:t>
              </a:r>
            </a:p>
            <a:p>
              <a:pPr>
                <a:spcBef>
                  <a:spcPct val="0"/>
                </a:spcBef>
              </a:pPr>
              <a:endParaRPr lang="en-US" altLang="en-US" b="0">
                <a:solidFill>
                  <a:schemeClr val="tx1"/>
                </a:solidFill>
                <a:latin typeface="Times New Roman" panose="02020603050405020304" pitchFamily="18" charset="0"/>
              </a:endParaRPr>
            </a:p>
          </p:txBody>
        </p:sp>
        <p:sp>
          <p:nvSpPr>
            <p:cNvPr id="18533" name="Rectangle 27">
              <a:extLst>
                <a:ext uri="{FF2B5EF4-FFF2-40B4-BE49-F238E27FC236}">
                  <a16:creationId xmlns:a16="http://schemas.microsoft.com/office/drawing/2014/main" id="{96024064-E901-B07C-63B9-464D1AD255C3}"/>
                </a:ext>
              </a:extLst>
            </p:cNvPr>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3" name="Group 28">
            <a:extLst>
              <a:ext uri="{FF2B5EF4-FFF2-40B4-BE49-F238E27FC236}">
                <a16:creationId xmlns:a16="http://schemas.microsoft.com/office/drawing/2014/main" id="{2502AA40-170D-9BFE-1D48-4086B1AF5352}"/>
              </a:ext>
            </a:extLst>
          </p:cNvPr>
          <p:cNvGrpSpPr>
            <a:grpSpLocks/>
          </p:cNvGrpSpPr>
          <p:nvPr/>
        </p:nvGrpSpPr>
        <p:grpSpPr bwMode="auto">
          <a:xfrm>
            <a:off x="1889125" y="2590800"/>
            <a:ext cx="1143000" cy="304800"/>
            <a:chOff x="4381" y="2400"/>
            <a:chExt cx="382" cy="480"/>
          </a:xfrm>
        </p:grpSpPr>
        <p:sp>
          <p:nvSpPr>
            <p:cNvPr id="18530" name="Rectangle 29">
              <a:extLst>
                <a:ext uri="{FF2B5EF4-FFF2-40B4-BE49-F238E27FC236}">
                  <a16:creationId xmlns:a16="http://schemas.microsoft.com/office/drawing/2014/main" id="{FDD07E5D-6BC1-F5DF-2E39-C4BB2B2C2F6C}"/>
                </a:ext>
              </a:extLst>
            </p:cNvPr>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111-111-1111</a:t>
              </a:r>
            </a:p>
            <a:p>
              <a:pPr>
                <a:spcBef>
                  <a:spcPct val="0"/>
                </a:spcBef>
              </a:pPr>
              <a:endParaRPr lang="en-US" altLang="en-US" b="0">
                <a:solidFill>
                  <a:schemeClr val="tx1"/>
                </a:solidFill>
                <a:latin typeface="Times New Roman" panose="02020603050405020304" pitchFamily="18" charset="0"/>
              </a:endParaRPr>
            </a:p>
          </p:txBody>
        </p:sp>
        <p:sp>
          <p:nvSpPr>
            <p:cNvPr id="18531" name="Rectangle 30">
              <a:extLst>
                <a:ext uri="{FF2B5EF4-FFF2-40B4-BE49-F238E27FC236}">
                  <a16:creationId xmlns:a16="http://schemas.microsoft.com/office/drawing/2014/main" id="{29047B09-B226-91A6-A9FA-E8BCC184A0B0}"/>
                </a:ext>
              </a:extLst>
            </p:cNvPr>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4" name="Group 40">
            <a:extLst>
              <a:ext uri="{FF2B5EF4-FFF2-40B4-BE49-F238E27FC236}">
                <a16:creationId xmlns:a16="http://schemas.microsoft.com/office/drawing/2014/main" id="{761794CF-63DB-B653-2E9F-E004B53AE10A}"/>
              </a:ext>
            </a:extLst>
          </p:cNvPr>
          <p:cNvGrpSpPr>
            <a:grpSpLocks/>
          </p:cNvGrpSpPr>
          <p:nvPr/>
        </p:nvGrpSpPr>
        <p:grpSpPr bwMode="auto">
          <a:xfrm>
            <a:off x="215900" y="1676400"/>
            <a:ext cx="679450" cy="304800"/>
            <a:chOff x="0" y="2880"/>
            <a:chExt cx="627" cy="480"/>
          </a:xfrm>
        </p:grpSpPr>
        <p:sp>
          <p:nvSpPr>
            <p:cNvPr id="18528" name="Rectangle 41">
              <a:extLst>
                <a:ext uri="{FF2B5EF4-FFF2-40B4-BE49-F238E27FC236}">
                  <a16:creationId xmlns:a16="http://schemas.microsoft.com/office/drawing/2014/main" id="{8F91090D-E124-9D00-FC23-28B90931D4D7}"/>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PubID</a:t>
              </a:r>
            </a:p>
            <a:p>
              <a:pPr>
                <a:spcBef>
                  <a:spcPct val="0"/>
                </a:spcBef>
              </a:pPr>
              <a:endParaRPr lang="en-US" altLang="en-US" sz="1200">
                <a:solidFill>
                  <a:schemeClr val="tx1"/>
                </a:solidFill>
                <a:latin typeface="Times New Roman" panose="02020603050405020304" pitchFamily="18" charset="0"/>
              </a:endParaRPr>
            </a:p>
          </p:txBody>
        </p:sp>
        <p:sp>
          <p:nvSpPr>
            <p:cNvPr id="18529" name="Rectangle 42">
              <a:extLst>
                <a:ext uri="{FF2B5EF4-FFF2-40B4-BE49-F238E27FC236}">
                  <a16:creationId xmlns:a16="http://schemas.microsoft.com/office/drawing/2014/main" id="{87583095-8773-A4D8-8183-F342F2E80D22}"/>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5" name="Group 43">
            <a:extLst>
              <a:ext uri="{FF2B5EF4-FFF2-40B4-BE49-F238E27FC236}">
                <a16:creationId xmlns:a16="http://schemas.microsoft.com/office/drawing/2014/main" id="{CEAD1555-0BBD-1D50-67FA-601CF0467D53}"/>
              </a:ext>
            </a:extLst>
          </p:cNvPr>
          <p:cNvGrpSpPr>
            <a:grpSpLocks/>
          </p:cNvGrpSpPr>
          <p:nvPr/>
        </p:nvGrpSpPr>
        <p:grpSpPr bwMode="auto">
          <a:xfrm>
            <a:off x="898525" y="1676400"/>
            <a:ext cx="987425" cy="304800"/>
            <a:chOff x="627" y="2880"/>
            <a:chExt cx="598" cy="480"/>
          </a:xfrm>
        </p:grpSpPr>
        <p:sp>
          <p:nvSpPr>
            <p:cNvPr id="18526" name="Rectangle 44">
              <a:extLst>
                <a:ext uri="{FF2B5EF4-FFF2-40B4-BE49-F238E27FC236}">
                  <a16:creationId xmlns:a16="http://schemas.microsoft.com/office/drawing/2014/main" id="{81A60CCB-CE65-9145-987A-DD9C11B7BBC5}"/>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PubName</a:t>
              </a:r>
            </a:p>
            <a:p>
              <a:pPr>
                <a:spcBef>
                  <a:spcPct val="0"/>
                </a:spcBef>
              </a:pPr>
              <a:endParaRPr lang="en-US" altLang="en-US" sz="1200">
                <a:solidFill>
                  <a:schemeClr val="tx1"/>
                </a:solidFill>
                <a:latin typeface="Times New Roman" panose="02020603050405020304" pitchFamily="18" charset="0"/>
              </a:endParaRPr>
            </a:p>
          </p:txBody>
        </p:sp>
        <p:sp>
          <p:nvSpPr>
            <p:cNvPr id="18527" name="Rectangle 45">
              <a:extLst>
                <a:ext uri="{FF2B5EF4-FFF2-40B4-BE49-F238E27FC236}">
                  <a16:creationId xmlns:a16="http://schemas.microsoft.com/office/drawing/2014/main" id="{C844013D-385B-47A3-3FA4-E8A9D7495836}"/>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6" name="Group 46">
            <a:extLst>
              <a:ext uri="{FF2B5EF4-FFF2-40B4-BE49-F238E27FC236}">
                <a16:creationId xmlns:a16="http://schemas.microsoft.com/office/drawing/2014/main" id="{0A2D362F-2B69-3E08-9481-DD0D7BD75F41}"/>
              </a:ext>
            </a:extLst>
          </p:cNvPr>
          <p:cNvGrpSpPr>
            <a:grpSpLocks/>
          </p:cNvGrpSpPr>
          <p:nvPr/>
        </p:nvGrpSpPr>
        <p:grpSpPr bwMode="auto">
          <a:xfrm>
            <a:off x="1887538" y="1676400"/>
            <a:ext cx="1143000" cy="304800"/>
            <a:chOff x="4381" y="2880"/>
            <a:chExt cx="382" cy="480"/>
          </a:xfrm>
        </p:grpSpPr>
        <p:sp>
          <p:nvSpPr>
            <p:cNvPr id="18524" name="Rectangle 47">
              <a:extLst>
                <a:ext uri="{FF2B5EF4-FFF2-40B4-BE49-F238E27FC236}">
                  <a16:creationId xmlns:a16="http://schemas.microsoft.com/office/drawing/2014/main" id="{5A62EC6B-9FC9-C39E-65AC-38F785C91158}"/>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PubPhone</a:t>
              </a:r>
            </a:p>
            <a:p>
              <a:pPr>
                <a:spcBef>
                  <a:spcPct val="0"/>
                </a:spcBef>
              </a:pPr>
              <a:endParaRPr lang="en-US" altLang="en-US" sz="1200">
                <a:solidFill>
                  <a:schemeClr val="tx1"/>
                </a:solidFill>
                <a:latin typeface="Times New Roman" panose="02020603050405020304" pitchFamily="18" charset="0"/>
              </a:endParaRPr>
            </a:p>
          </p:txBody>
        </p:sp>
        <p:sp>
          <p:nvSpPr>
            <p:cNvPr id="18525" name="Rectangle 48">
              <a:extLst>
                <a:ext uri="{FF2B5EF4-FFF2-40B4-BE49-F238E27FC236}">
                  <a16:creationId xmlns:a16="http://schemas.microsoft.com/office/drawing/2014/main" id="{24126D9D-1A70-5897-A676-32CB30F539F9}"/>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18447" name="Rectangle 49">
            <a:extLst>
              <a:ext uri="{FF2B5EF4-FFF2-40B4-BE49-F238E27FC236}">
                <a16:creationId xmlns:a16="http://schemas.microsoft.com/office/drawing/2014/main" id="{0C446AEE-B901-FEE8-3D8C-26D0FBB358BF}"/>
              </a:ext>
            </a:extLst>
          </p:cNvPr>
          <p:cNvSpPr>
            <a:spLocks noChangeArrowheads="1"/>
          </p:cNvSpPr>
          <p:nvPr/>
        </p:nvSpPr>
        <p:spPr bwMode="auto">
          <a:xfrm>
            <a:off x="3084860" y="1676400"/>
            <a:ext cx="5791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b="1">
                <a:solidFill>
                  <a:srgbClr val="0000FF"/>
                </a:solidFill>
                <a:latin typeface="Arial" panose="020B0604020202020204" pitchFamily="34" charset="0"/>
              </a:defRPr>
            </a:lvl1pPr>
            <a:lvl2pPr marL="1100138" indent="-533400">
              <a:spcBef>
                <a:spcPct val="20000"/>
              </a:spcBef>
              <a:defRPr sz="2400" b="1">
                <a:solidFill>
                  <a:srgbClr val="0000FF"/>
                </a:solidFill>
                <a:latin typeface="Arial" panose="020B0604020202020204" pitchFamily="34" charset="0"/>
              </a:defRPr>
            </a:lvl2pPr>
            <a:lvl3pPr marL="1366838" indent="-457200">
              <a:spcBef>
                <a:spcPct val="20000"/>
              </a:spcBef>
              <a:defRPr sz="2400" b="1">
                <a:solidFill>
                  <a:srgbClr val="0000FF"/>
                </a:solidFill>
                <a:latin typeface="Arial" panose="020B0604020202020204" pitchFamily="34" charset="0"/>
              </a:defRPr>
            </a:lvl3pPr>
            <a:lvl4pPr marL="1633538" indent="-381000">
              <a:spcBef>
                <a:spcPct val="20000"/>
              </a:spcBef>
              <a:defRPr sz="2400" b="1">
                <a:solidFill>
                  <a:srgbClr val="0000FF"/>
                </a:solidFill>
                <a:latin typeface="Arial" panose="020B0604020202020204" pitchFamily="34" charset="0"/>
              </a:defRPr>
            </a:lvl4pPr>
            <a:lvl5pPr marL="1919288" indent="-381000">
              <a:spcBef>
                <a:spcPct val="20000"/>
              </a:spcBef>
              <a:defRPr sz="2400" b="1">
                <a:solidFill>
                  <a:srgbClr val="0000FF"/>
                </a:solidFill>
                <a:latin typeface="Arial" panose="020B0604020202020204" pitchFamily="34" charset="0"/>
              </a:defRPr>
            </a:lvl5pPr>
            <a:lvl6pPr marL="2376488" indent="-381000" eaLnBrk="0" fontAlgn="base" hangingPunct="0">
              <a:spcBef>
                <a:spcPct val="20000"/>
              </a:spcBef>
              <a:spcAft>
                <a:spcPct val="0"/>
              </a:spcAft>
              <a:defRPr sz="2400" b="1">
                <a:solidFill>
                  <a:srgbClr val="0000FF"/>
                </a:solidFill>
                <a:latin typeface="Arial" panose="020B0604020202020204" pitchFamily="34" charset="0"/>
              </a:defRPr>
            </a:lvl6pPr>
            <a:lvl7pPr marL="2833688" indent="-381000" eaLnBrk="0" fontAlgn="base" hangingPunct="0">
              <a:spcBef>
                <a:spcPct val="20000"/>
              </a:spcBef>
              <a:spcAft>
                <a:spcPct val="0"/>
              </a:spcAft>
              <a:defRPr sz="2400" b="1">
                <a:solidFill>
                  <a:srgbClr val="0000FF"/>
                </a:solidFill>
                <a:latin typeface="Arial" panose="020B0604020202020204" pitchFamily="34" charset="0"/>
              </a:defRPr>
            </a:lvl7pPr>
            <a:lvl8pPr marL="3290888" indent="-381000" eaLnBrk="0" fontAlgn="base" hangingPunct="0">
              <a:spcBef>
                <a:spcPct val="20000"/>
              </a:spcBef>
              <a:spcAft>
                <a:spcPct val="0"/>
              </a:spcAft>
              <a:defRPr sz="2400" b="1">
                <a:solidFill>
                  <a:srgbClr val="0000FF"/>
                </a:solidFill>
                <a:latin typeface="Arial" panose="020B0604020202020204" pitchFamily="34" charset="0"/>
              </a:defRPr>
            </a:lvl8pPr>
            <a:lvl9pPr marL="3748088" indent="-3810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r>
              <a:rPr lang="en-US" altLang="en-US" sz="2000" dirty="0">
                <a:solidFill>
                  <a:schemeClr val="tx1"/>
                </a:solidFill>
                <a:highlight>
                  <a:srgbClr val="00FF00"/>
                </a:highlight>
                <a:latin typeface="Arial Unicode MS" panose="020B0604020202020204" pitchFamily="34" charset="-128"/>
                <a:cs typeface="Times New Roman" panose="02020603050405020304" pitchFamily="18" charset="0"/>
              </a:rPr>
              <a:t>Table Scheme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PubID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PubName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PubPhone</a:t>
            </a:r>
            <a:r>
              <a:rPr lang="en-US" altLang="en-US" sz="2000" dirty="0">
                <a:solidFill>
                  <a:schemeClr val="tx1"/>
                </a:solidFill>
                <a:latin typeface="Arial Unicode MS" panose="020B0604020202020204" pitchFamily="34" charset="-128"/>
                <a:cs typeface="Times New Roman" panose="02020603050405020304" pitchFamily="18" charset="0"/>
              </a:rPr>
              <a:t>}</a:t>
            </a:r>
          </a:p>
          <a:p>
            <a:pPr algn="just" eaLnBrk="1" hangingPunct="1"/>
            <a:r>
              <a:rPr lang="en-US" altLang="en-US" sz="2000" dirty="0">
                <a:solidFill>
                  <a:schemeClr val="tx1"/>
                </a:solidFill>
                <a:highlight>
                  <a:srgbClr val="FFFF00"/>
                </a:highlight>
                <a:latin typeface="Arial Unicode MS" panose="020B0604020202020204" pitchFamily="34" charset="-128"/>
                <a:cs typeface="Times New Roman" panose="02020603050405020304" pitchFamily="18" charset="0"/>
              </a:rPr>
              <a:t>Functional Dependencies</a:t>
            </a:r>
            <a:r>
              <a:rPr lang="en-US" altLang="en-US" sz="2000" dirty="0">
                <a:solidFill>
                  <a:schemeClr val="tx1"/>
                </a:solidFill>
                <a:latin typeface="Arial Unicode MS" panose="020B0604020202020204" pitchFamily="34" charset="-128"/>
                <a:cs typeface="Times New Roman" panose="02020603050405020304" pitchFamily="18" charset="0"/>
              </a:rPr>
              <a:t>: </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rPr>
              <a:t>{</a:t>
            </a:r>
            <a:r>
              <a:rPr lang="en-US" altLang="en-US" sz="2000" dirty="0" err="1">
                <a:solidFill>
                  <a:schemeClr val="tx1"/>
                </a:solidFill>
                <a:latin typeface="Arial Unicode MS" panose="020B0604020202020204" pitchFamily="34" charset="-128"/>
                <a:cs typeface="Times New Roman" panose="02020603050405020304" pitchFamily="18" charset="0"/>
              </a:rPr>
              <a:t>PubId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PubId</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PubName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PubName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PubID</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endParaRPr lang="en-US" altLang="en-US" sz="2000" dirty="0">
              <a:solidFill>
                <a:schemeClr val="tx1"/>
              </a:solidFill>
              <a:latin typeface="Arial Unicode MS" panose="020B0604020202020204" pitchFamily="34" charset="-128"/>
              <a:cs typeface="Times New Roman" panose="02020603050405020304" pitchFamily="18" charset="0"/>
            </a:endParaRPr>
          </a:p>
        </p:txBody>
      </p:sp>
      <p:grpSp>
        <p:nvGrpSpPr>
          <p:cNvPr id="18448" name="Group 50">
            <a:extLst>
              <a:ext uri="{FF2B5EF4-FFF2-40B4-BE49-F238E27FC236}">
                <a16:creationId xmlns:a16="http://schemas.microsoft.com/office/drawing/2014/main" id="{AD2735B5-7523-2F54-55D5-2C28F659E7DD}"/>
              </a:ext>
            </a:extLst>
          </p:cNvPr>
          <p:cNvGrpSpPr>
            <a:grpSpLocks/>
          </p:cNvGrpSpPr>
          <p:nvPr/>
        </p:nvGrpSpPr>
        <p:grpSpPr bwMode="auto">
          <a:xfrm>
            <a:off x="382588" y="3886200"/>
            <a:ext cx="663575" cy="304800"/>
            <a:chOff x="0" y="2880"/>
            <a:chExt cx="627" cy="480"/>
          </a:xfrm>
        </p:grpSpPr>
        <p:sp>
          <p:nvSpPr>
            <p:cNvPr id="18522" name="Rectangle 51">
              <a:extLst>
                <a:ext uri="{FF2B5EF4-FFF2-40B4-BE49-F238E27FC236}">
                  <a16:creationId xmlns:a16="http://schemas.microsoft.com/office/drawing/2014/main" id="{C3E2FA5C-DDEB-3356-EF45-B694BD9B1B7A}"/>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AuID</a:t>
              </a:r>
            </a:p>
            <a:p>
              <a:pPr>
                <a:spcBef>
                  <a:spcPct val="0"/>
                </a:spcBef>
              </a:pPr>
              <a:endParaRPr lang="en-US" altLang="en-US" sz="1200">
                <a:solidFill>
                  <a:schemeClr val="tx1"/>
                </a:solidFill>
                <a:latin typeface="Times New Roman" panose="02020603050405020304" pitchFamily="18" charset="0"/>
              </a:endParaRPr>
            </a:p>
          </p:txBody>
        </p:sp>
        <p:sp>
          <p:nvSpPr>
            <p:cNvPr id="18523" name="Rectangle 52">
              <a:extLst>
                <a:ext uri="{FF2B5EF4-FFF2-40B4-BE49-F238E27FC236}">
                  <a16:creationId xmlns:a16="http://schemas.microsoft.com/office/drawing/2014/main" id="{724C306A-1CD7-9710-E983-44A804B14BBF}"/>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9" name="Group 53">
            <a:extLst>
              <a:ext uri="{FF2B5EF4-FFF2-40B4-BE49-F238E27FC236}">
                <a16:creationId xmlns:a16="http://schemas.microsoft.com/office/drawing/2014/main" id="{AE74C84F-0CB1-429E-5CB8-958C2E5C3415}"/>
              </a:ext>
            </a:extLst>
          </p:cNvPr>
          <p:cNvGrpSpPr>
            <a:grpSpLocks/>
          </p:cNvGrpSpPr>
          <p:nvPr/>
        </p:nvGrpSpPr>
        <p:grpSpPr bwMode="auto">
          <a:xfrm>
            <a:off x="1047750" y="3886200"/>
            <a:ext cx="911225" cy="304800"/>
            <a:chOff x="1549" y="2880"/>
            <a:chExt cx="548" cy="480"/>
          </a:xfrm>
        </p:grpSpPr>
        <p:sp>
          <p:nvSpPr>
            <p:cNvPr id="18520" name="Rectangle 54">
              <a:extLst>
                <a:ext uri="{FF2B5EF4-FFF2-40B4-BE49-F238E27FC236}">
                  <a16:creationId xmlns:a16="http://schemas.microsoft.com/office/drawing/2014/main" id="{27060765-2FA9-9870-2544-690C7FC4D2E4}"/>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AuName</a:t>
              </a:r>
            </a:p>
            <a:p>
              <a:pPr>
                <a:spcBef>
                  <a:spcPct val="0"/>
                </a:spcBef>
              </a:pPr>
              <a:endParaRPr lang="en-US" altLang="en-US" sz="1200">
                <a:solidFill>
                  <a:schemeClr val="tx1"/>
                </a:solidFill>
                <a:latin typeface="Times New Roman" panose="02020603050405020304" pitchFamily="18" charset="0"/>
              </a:endParaRPr>
            </a:p>
          </p:txBody>
        </p:sp>
        <p:sp>
          <p:nvSpPr>
            <p:cNvPr id="18521" name="Rectangle 55">
              <a:extLst>
                <a:ext uri="{FF2B5EF4-FFF2-40B4-BE49-F238E27FC236}">
                  <a16:creationId xmlns:a16="http://schemas.microsoft.com/office/drawing/2014/main" id="{154F1A37-11CA-FE43-431A-B425C8DDB6F7}"/>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0" name="Group 56">
            <a:extLst>
              <a:ext uri="{FF2B5EF4-FFF2-40B4-BE49-F238E27FC236}">
                <a16:creationId xmlns:a16="http://schemas.microsoft.com/office/drawing/2014/main" id="{C9DC6D72-DB1F-509C-2693-2E7A978A650B}"/>
              </a:ext>
            </a:extLst>
          </p:cNvPr>
          <p:cNvGrpSpPr>
            <a:grpSpLocks/>
          </p:cNvGrpSpPr>
          <p:nvPr/>
        </p:nvGrpSpPr>
        <p:grpSpPr bwMode="auto">
          <a:xfrm>
            <a:off x="1962150" y="3886200"/>
            <a:ext cx="1087438" cy="304800"/>
            <a:chOff x="2097" y="2880"/>
            <a:chExt cx="598" cy="480"/>
          </a:xfrm>
        </p:grpSpPr>
        <p:sp>
          <p:nvSpPr>
            <p:cNvPr id="18518" name="Rectangle 57">
              <a:extLst>
                <a:ext uri="{FF2B5EF4-FFF2-40B4-BE49-F238E27FC236}">
                  <a16:creationId xmlns:a16="http://schemas.microsoft.com/office/drawing/2014/main" id="{4D71179F-46D9-05C5-FAD6-D4B1CFF9F73D}"/>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AuPhone</a:t>
              </a:r>
            </a:p>
            <a:p>
              <a:pPr>
                <a:spcBef>
                  <a:spcPct val="0"/>
                </a:spcBef>
              </a:pPr>
              <a:endParaRPr lang="en-US" altLang="en-US" sz="1200">
                <a:solidFill>
                  <a:schemeClr val="tx1"/>
                </a:solidFill>
                <a:latin typeface="Times New Roman" panose="02020603050405020304" pitchFamily="18" charset="0"/>
              </a:endParaRPr>
            </a:p>
          </p:txBody>
        </p:sp>
        <p:sp>
          <p:nvSpPr>
            <p:cNvPr id="18519" name="Rectangle 58">
              <a:extLst>
                <a:ext uri="{FF2B5EF4-FFF2-40B4-BE49-F238E27FC236}">
                  <a16:creationId xmlns:a16="http://schemas.microsoft.com/office/drawing/2014/main" id="{06B46EB1-0F1E-875A-0C90-EFAAA735064B}"/>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1" name="Group 59">
            <a:extLst>
              <a:ext uri="{FF2B5EF4-FFF2-40B4-BE49-F238E27FC236}">
                <a16:creationId xmlns:a16="http://schemas.microsoft.com/office/drawing/2014/main" id="{096D2F99-CE31-4210-F69B-0AFFF3C9B271}"/>
              </a:ext>
            </a:extLst>
          </p:cNvPr>
          <p:cNvGrpSpPr>
            <a:grpSpLocks/>
          </p:cNvGrpSpPr>
          <p:nvPr/>
        </p:nvGrpSpPr>
        <p:grpSpPr bwMode="auto">
          <a:xfrm>
            <a:off x="382588" y="5715000"/>
            <a:ext cx="663575" cy="304800"/>
            <a:chOff x="0" y="2400"/>
            <a:chExt cx="627" cy="480"/>
          </a:xfrm>
        </p:grpSpPr>
        <p:sp>
          <p:nvSpPr>
            <p:cNvPr id="18516" name="Rectangle 60">
              <a:extLst>
                <a:ext uri="{FF2B5EF4-FFF2-40B4-BE49-F238E27FC236}">
                  <a16:creationId xmlns:a16="http://schemas.microsoft.com/office/drawing/2014/main" id="{C9A774C3-C0B7-8798-5508-F322967DE7DC}"/>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a:t>
              </a:r>
              <a:endParaRPr lang="en-US" altLang="en-US" b="0">
                <a:solidFill>
                  <a:schemeClr val="tx1"/>
                </a:solidFill>
                <a:latin typeface="Times New Roman" panose="02020603050405020304" pitchFamily="18" charset="0"/>
              </a:endParaRPr>
            </a:p>
          </p:txBody>
        </p:sp>
        <p:sp>
          <p:nvSpPr>
            <p:cNvPr id="18517" name="Rectangle 61">
              <a:extLst>
                <a:ext uri="{FF2B5EF4-FFF2-40B4-BE49-F238E27FC236}">
                  <a16:creationId xmlns:a16="http://schemas.microsoft.com/office/drawing/2014/main" id="{6E20F707-197F-5F17-BFBC-864A83CC14CB}"/>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2" name="Group 62">
            <a:extLst>
              <a:ext uri="{FF2B5EF4-FFF2-40B4-BE49-F238E27FC236}">
                <a16:creationId xmlns:a16="http://schemas.microsoft.com/office/drawing/2014/main" id="{7462B66E-1F9E-58FF-ECB9-CD54AFF1D928}"/>
              </a:ext>
            </a:extLst>
          </p:cNvPr>
          <p:cNvGrpSpPr>
            <a:grpSpLocks/>
          </p:cNvGrpSpPr>
          <p:nvPr/>
        </p:nvGrpSpPr>
        <p:grpSpPr bwMode="auto">
          <a:xfrm>
            <a:off x="1049338" y="5715000"/>
            <a:ext cx="911225" cy="304800"/>
            <a:chOff x="1549" y="2400"/>
            <a:chExt cx="548" cy="480"/>
          </a:xfrm>
        </p:grpSpPr>
        <p:sp>
          <p:nvSpPr>
            <p:cNvPr id="18514" name="Rectangle 63">
              <a:extLst>
                <a:ext uri="{FF2B5EF4-FFF2-40B4-BE49-F238E27FC236}">
                  <a16:creationId xmlns:a16="http://schemas.microsoft.com/office/drawing/2014/main" id="{01F65728-37B5-8FCD-0EBE-D988D907F008}"/>
                </a:ext>
              </a:extLst>
            </p:cNvPr>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Joyce</a:t>
              </a:r>
            </a:p>
            <a:p>
              <a:pPr>
                <a:spcBef>
                  <a:spcPct val="0"/>
                </a:spcBef>
              </a:pPr>
              <a:endParaRPr lang="en-US" altLang="en-US" b="0">
                <a:solidFill>
                  <a:schemeClr val="tx1"/>
                </a:solidFill>
                <a:latin typeface="Times New Roman" panose="02020603050405020304" pitchFamily="18" charset="0"/>
              </a:endParaRPr>
            </a:p>
          </p:txBody>
        </p:sp>
        <p:sp>
          <p:nvSpPr>
            <p:cNvPr id="18515" name="Rectangle 64">
              <a:extLst>
                <a:ext uri="{FF2B5EF4-FFF2-40B4-BE49-F238E27FC236}">
                  <a16:creationId xmlns:a16="http://schemas.microsoft.com/office/drawing/2014/main" id="{075846E5-54F6-9D38-C826-8D01DC25305E}"/>
                </a:ext>
              </a:extLst>
            </p:cNvPr>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3" name="Group 65">
            <a:extLst>
              <a:ext uri="{FF2B5EF4-FFF2-40B4-BE49-F238E27FC236}">
                <a16:creationId xmlns:a16="http://schemas.microsoft.com/office/drawing/2014/main" id="{75C50ACF-BB2E-E9B6-52C6-1C2A4B9FE829}"/>
              </a:ext>
            </a:extLst>
          </p:cNvPr>
          <p:cNvGrpSpPr>
            <a:grpSpLocks/>
          </p:cNvGrpSpPr>
          <p:nvPr/>
        </p:nvGrpSpPr>
        <p:grpSpPr bwMode="auto">
          <a:xfrm>
            <a:off x="1960563" y="5715000"/>
            <a:ext cx="1087437" cy="304800"/>
            <a:chOff x="2097" y="2400"/>
            <a:chExt cx="598" cy="480"/>
          </a:xfrm>
        </p:grpSpPr>
        <p:sp>
          <p:nvSpPr>
            <p:cNvPr id="18512" name="Rectangle 66">
              <a:extLst>
                <a:ext uri="{FF2B5EF4-FFF2-40B4-BE49-F238E27FC236}">
                  <a16:creationId xmlns:a16="http://schemas.microsoft.com/office/drawing/2014/main" id="{7C4C1904-9544-99D9-9688-D661CEE1FE13}"/>
                </a:ext>
              </a:extLst>
            </p:cNvPr>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666-666-6666</a:t>
              </a:r>
            </a:p>
            <a:p>
              <a:pPr>
                <a:spcBef>
                  <a:spcPct val="0"/>
                </a:spcBef>
              </a:pPr>
              <a:endParaRPr lang="en-US" altLang="en-US" b="0">
                <a:solidFill>
                  <a:schemeClr val="tx1"/>
                </a:solidFill>
                <a:latin typeface="Times New Roman" panose="02020603050405020304" pitchFamily="18" charset="0"/>
              </a:endParaRPr>
            </a:p>
          </p:txBody>
        </p:sp>
        <p:sp>
          <p:nvSpPr>
            <p:cNvPr id="18513" name="Rectangle 67">
              <a:extLst>
                <a:ext uri="{FF2B5EF4-FFF2-40B4-BE49-F238E27FC236}">
                  <a16:creationId xmlns:a16="http://schemas.microsoft.com/office/drawing/2014/main" id="{F3E7241D-C904-1F23-0B7A-21A4F6462A3A}"/>
                </a:ext>
              </a:extLst>
            </p:cNvPr>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4" name="Group 68">
            <a:extLst>
              <a:ext uri="{FF2B5EF4-FFF2-40B4-BE49-F238E27FC236}">
                <a16:creationId xmlns:a16="http://schemas.microsoft.com/office/drawing/2014/main" id="{D35B9899-C157-3AB9-97FF-6EC1F60DB211}"/>
              </a:ext>
            </a:extLst>
          </p:cNvPr>
          <p:cNvGrpSpPr>
            <a:grpSpLocks/>
          </p:cNvGrpSpPr>
          <p:nvPr/>
        </p:nvGrpSpPr>
        <p:grpSpPr bwMode="auto">
          <a:xfrm>
            <a:off x="382588" y="6019800"/>
            <a:ext cx="663575" cy="304800"/>
            <a:chOff x="0" y="2880"/>
            <a:chExt cx="627" cy="480"/>
          </a:xfrm>
        </p:grpSpPr>
        <p:sp>
          <p:nvSpPr>
            <p:cNvPr id="18510" name="Rectangle 69">
              <a:extLst>
                <a:ext uri="{FF2B5EF4-FFF2-40B4-BE49-F238E27FC236}">
                  <a16:creationId xmlns:a16="http://schemas.microsoft.com/office/drawing/2014/main" id="{5DC96D10-E14B-0117-EF31-6EE8AF2F9F59}"/>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a:t>
              </a:r>
              <a:endParaRPr lang="en-US" altLang="en-US" b="0">
                <a:solidFill>
                  <a:schemeClr val="tx1"/>
                </a:solidFill>
                <a:latin typeface="Times New Roman" panose="02020603050405020304" pitchFamily="18" charset="0"/>
              </a:endParaRPr>
            </a:p>
          </p:txBody>
        </p:sp>
        <p:sp>
          <p:nvSpPr>
            <p:cNvPr id="18511" name="Rectangle 70">
              <a:extLst>
                <a:ext uri="{FF2B5EF4-FFF2-40B4-BE49-F238E27FC236}">
                  <a16:creationId xmlns:a16="http://schemas.microsoft.com/office/drawing/2014/main" id="{3DF6ACFC-A218-E2C5-5EF2-F327CFD9D524}"/>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5" name="Group 71">
            <a:extLst>
              <a:ext uri="{FF2B5EF4-FFF2-40B4-BE49-F238E27FC236}">
                <a16:creationId xmlns:a16="http://schemas.microsoft.com/office/drawing/2014/main" id="{6443F583-5B6B-63D1-39FB-2968A9E35648}"/>
              </a:ext>
            </a:extLst>
          </p:cNvPr>
          <p:cNvGrpSpPr>
            <a:grpSpLocks/>
          </p:cNvGrpSpPr>
          <p:nvPr/>
        </p:nvGrpSpPr>
        <p:grpSpPr bwMode="auto">
          <a:xfrm>
            <a:off x="1049338" y="6019800"/>
            <a:ext cx="911225" cy="304800"/>
            <a:chOff x="1549" y="2880"/>
            <a:chExt cx="548" cy="480"/>
          </a:xfrm>
        </p:grpSpPr>
        <p:sp>
          <p:nvSpPr>
            <p:cNvPr id="18508" name="Rectangle 72">
              <a:extLst>
                <a:ext uri="{FF2B5EF4-FFF2-40B4-BE49-F238E27FC236}">
                  <a16:creationId xmlns:a16="http://schemas.microsoft.com/office/drawing/2014/main" id="{D097F51F-5123-A4F6-912D-4D815E8E0C7C}"/>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Roman</a:t>
              </a:r>
            </a:p>
            <a:p>
              <a:pPr>
                <a:spcBef>
                  <a:spcPct val="0"/>
                </a:spcBef>
              </a:pPr>
              <a:endParaRPr lang="en-US" altLang="en-US" b="0">
                <a:solidFill>
                  <a:schemeClr val="tx1"/>
                </a:solidFill>
                <a:latin typeface="Times New Roman" panose="02020603050405020304" pitchFamily="18" charset="0"/>
              </a:endParaRPr>
            </a:p>
          </p:txBody>
        </p:sp>
        <p:sp>
          <p:nvSpPr>
            <p:cNvPr id="18509" name="Rectangle 73">
              <a:extLst>
                <a:ext uri="{FF2B5EF4-FFF2-40B4-BE49-F238E27FC236}">
                  <a16:creationId xmlns:a16="http://schemas.microsoft.com/office/drawing/2014/main" id="{0D46B3A5-4442-7827-AE38-2B46F0BD57E1}"/>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6" name="Group 74">
            <a:extLst>
              <a:ext uri="{FF2B5EF4-FFF2-40B4-BE49-F238E27FC236}">
                <a16:creationId xmlns:a16="http://schemas.microsoft.com/office/drawing/2014/main" id="{278CF277-140D-F9D6-B0D8-6195DAC78553}"/>
              </a:ext>
            </a:extLst>
          </p:cNvPr>
          <p:cNvGrpSpPr>
            <a:grpSpLocks/>
          </p:cNvGrpSpPr>
          <p:nvPr/>
        </p:nvGrpSpPr>
        <p:grpSpPr bwMode="auto">
          <a:xfrm>
            <a:off x="1960563" y="6019800"/>
            <a:ext cx="1087437" cy="304800"/>
            <a:chOff x="2097" y="2880"/>
            <a:chExt cx="598" cy="480"/>
          </a:xfrm>
        </p:grpSpPr>
        <p:sp>
          <p:nvSpPr>
            <p:cNvPr id="18506" name="Rectangle 75">
              <a:extLst>
                <a:ext uri="{FF2B5EF4-FFF2-40B4-BE49-F238E27FC236}">
                  <a16:creationId xmlns:a16="http://schemas.microsoft.com/office/drawing/2014/main" id="{DD5195A3-7C8A-9DD6-7F66-E59AE94C7823}"/>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444-444-4444</a:t>
              </a:r>
            </a:p>
            <a:p>
              <a:pPr>
                <a:spcBef>
                  <a:spcPct val="0"/>
                </a:spcBef>
              </a:pPr>
              <a:endParaRPr lang="en-US" altLang="en-US" b="0">
                <a:solidFill>
                  <a:schemeClr val="tx1"/>
                </a:solidFill>
                <a:latin typeface="Times New Roman" panose="02020603050405020304" pitchFamily="18" charset="0"/>
              </a:endParaRPr>
            </a:p>
          </p:txBody>
        </p:sp>
        <p:sp>
          <p:nvSpPr>
            <p:cNvPr id="18507" name="Rectangle 76">
              <a:extLst>
                <a:ext uri="{FF2B5EF4-FFF2-40B4-BE49-F238E27FC236}">
                  <a16:creationId xmlns:a16="http://schemas.microsoft.com/office/drawing/2014/main" id="{764E42F0-1787-8177-8244-87F00812CCBB}"/>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7" name="Group 77">
            <a:extLst>
              <a:ext uri="{FF2B5EF4-FFF2-40B4-BE49-F238E27FC236}">
                <a16:creationId xmlns:a16="http://schemas.microsoft.com/office/drawing/2014/main" id="{780412F3-B720-7756-0DE8-8CF14D76B2B1}"/>
              </a:ext>
            </a:extLst>
          </p:cNvPr>
          <p:cNvGrpSpPr>
            <a:grpSpLocks/>
          </p:cNvGrpSpPr>
          <p:nvPr/>
        </p:nvGrpSpPr>
        <p:grpSpPr bwMode="auto">
          <a:xfrm>
            <a:off x="382588" y="5410200"/>
            <a:ext cx="663575" cy="304800"/>
            <a:chOff x="0" y="1440"/>
            <a:chExt cx="627" cy="480"/>
          </a:xfrm>
        </p:grpSpPr>
        <p:sp>
          <p:nvSpPr>
            <p:cNvPr id="18504" name="Rectangle 78">
              <a:extLst>
                <a:ext uri="{FF2B5EF4-FFF2-40B4-BE49-F238E27FC236}">
                  <a16:creationId xmlns:a16="http://schemas.microsoft.com/office/drawing/2014/main" id="{3885BE79-7BA2-D426-915C-EF9394B82121}"/>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5</a:t>
              </a:r>
              <a:endParaRPr lang="en-US" altLang="en-US" b="0">
                <a:solidFill>
                  <a:schemeClr val="tx1"/>
                </a:solidFill>
                <a:latin typeface="Times New Roman" panose="02020603050405020304" pitchFamily="18" charset="0"/>
              </a:endParaRPr>
            </a:p>
          </p:txBody>
        </p:sp>
        <p:sp>
          <p:nvSpPr>
            <p:cNvPr id="18505" name="Rectangle 79">
              <a:extLst>
                <a:ext uri="{FF2B5EF4-FFF2-40B4-BE49-F238E27FC236}">
                  <a16:creationId xmlns:a16="http://schemas.microsoft.com/office/drawing/2014/main" id="{831884DE-0685-268F-739D-2101C3D8A0A5}"/>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8" name="Group 80">
            <a:extLst>
              <a:ext uri="{FF2B5EF4-FFF2-40B4-BE49-F238E27FC236}">
                <a16:creationId xmlns:a16="http://schemas.microsoft.com/office/drawing/2014/main" id="{AEB6C0B8-755B-3195-E93F-C9676AF5B760}"/>
              </a:ext>
            </a:extLst>
          </p:cNvPr>
          <p:cNvGrpSpPr>
            <a:grpSpLocks/>
          </p:cNvGrpSpPr>
          <p:nvPr/>
        </p:nvGrpSpPr>
        <p:grpSpPr bwMode="auto">
          <a:xfrm>
            <a:off x="1049338" y="5410200"/>
            <a:ext cx="911225" cy="304800"/>
            <a:chOff x="1549" y="1440"/>
            <a:chExt cx="548" cy="480"/>
          </a:xfrm>
        </p:grpSpPr>
        <p:sp>
          <p:nvSpPr>
            <p:cNvPr id="18502" name="Rectangle 81">
              <a:extLst>
                <a:ext uri="{FF2B5EF4-FFF2-40B4-BE49-F238E27FC236}">
                  <a16:creationId xmlns:a16="http://schemas.microsoft.com/office/drawing/2014/main" id="{9C457F5A-DED7-3AD9-8CA3-2D7A96905836}"/>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Smith</a:t>
              </a:r>
            </a:p>
            <a:p>
              <a:pPr>
                <a:spcBef>
                  <a:spcPct val="0"/>
                </a:spcBef>
              </a:pPr>
              <a:endParaRPr lang="en-US" altLang="en-US" b="0">
                <a:solidFill>
                  <a:schemeClr val="tx1"/>
                </a:solidFill>
                <a:latin typeface="Times New Roman" panose="02020603050405020304" pitchFamily="18" charset="0"/>
              </a:endParaRPr>
            </a:p>
          </p:txBody>
        </p:sp>
        <p:sp>
          <p:nvSpPr>
            <p:cNvPr id="18503" name="Rectangle 82">
              <a:extLst>
                <a:ext uri="{FF2B5EF4-FFF2-40B4-BE49-F238E27FC236}">
                  <a16:creationId xmlns:a16="http://schemas.microsoft.com/office/drawing/2014/main" id="{45E943D5-7DE4-0D00-B70E-728BD75B38D5}"/>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9" name="Group 83">
            <a:extLst>
              <a:ext uri="{FF2B5EF4-FFF2-40B4-BE49-F238E27FC236}">
                <a16:creationId xmlns:a16="http://schemas.microsoft.com/office/drawing/2014/main" id="{5D34200F-A11D-BE38-A676-5C25BD4C797B}"/>
              </a:ext>
            </a:extLst>
          </p:cNvPr>
          <p:cNvGrpSpPr>
            <a:grpSpLocks/>
          </p:cNvGrpSpPr>
          <p:nvPr/>
        </p:nvGrpSpPr>
        <p:grpSpPr bwMode="auto">
          <a:xfrm>
            <a:off x="1960563" y="5410200"/>
            <a:ext cx="1087437" cy="304800"/>
            <a:chOff x="2097" y="1440"/>
            <a:chExt cx="598" cy="480"/>
          </a:xfrm>
        </p:grpSpPr>
        <p:sp>
          <p:nvSpPr>
            <p:cNvPr id="18500" name="Rectangle 84">
              <a:extLst>
                <a:ext uri="{FF2B5EF4-FFF2-40B4-BE49-F238E27FC236}">
                  <a16:creationId xmlns:a16="http://schemas.microsoft.com/office/drawing/2014/main" id="{3ABAD512-AFF7-F320-AE67-C996DFBF6A43}"/>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654-223-3455</a:t>
              </a:r>
            </a:p>
            <a:p>
              <a:pPr>
                <a:spcBef>
                  <a:spcPct val="0"/>
                </a:spcBef>
              </a:pPr>
              <a:endParaRPr lang="en-US" altLang="en-US" b="0">
                <a:solidFill>
                  <a:schemeClr val="tx1"/>
                </a:solidFill>
                <a:latin typeface="Times New Roman" panose="02020603050405020304" pitchFamily="18" charset="0"/>
              </a:endParaRPr>
            </a:p>
          </p:txBody>
        </p:sp>
        <p:sp>
          <p:nvSpPr>
            <p:cNvPr id="18501" name="Rectangle 85">
              <a:extLst>
                <a:ext uri="{FF2B5EF4-FFF2-40B4-BE49-F238E27FC236}">
                  <a16:creationId xmlns:a16="http://schemas.microsoft.com/office/drawing/2014/main" id="{1EDB3534-FDBF-3876-17D4-7101723341C4}"/>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0" name="Group 86">
            <a:extLst>
              <a:ext uri="{FF2B5EF4-FFF2-40B4-BE49-F238E27FC236}">
                <a16:creationId xmlns:a16="http://schemas.microsoft.com/office/drawing/2014/main" id="{CCB7BF88-9CB0-6F47-999A-F1D24C57BDC0}"/>
              </a:ext>
            </a:extLst>
          </p:cNvPr>
          <p:cNvGrpSpPr>
            <a:grpSpLocks/>
          </p:cNvGrpSpPr>
          <p:nvPr/>
        </p:nvGrpSpPr>
        <p:grpSpPr bwMode="auto">
          <a:xfrm>
            <a:off x="381000" y="5105400"/>
            <a:ext cx="663575" cy="304800"/>
            <a:chOff x="0" y="1440"/>
            <a:chExt cx="627" cy="480"/>
          </a:xfrm>
        </p:grpSpPr>
        <p:sp>
          <p:nvSpPr>
            <p:cNvPr id="18498" name="Rectangle 87">
              <a:extLst>
                <a:ext uri="{FF2B5EF4-FFF2-40B4-BE49-F238E27FC236}">
                  <a16:creationId xmlns:a16="http://schemas.microsoft.com/office/drawing/2014/main" id="{C84AF8DE-6442-A6C3-4D59-B766A479836C}"/>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4</a:t>
              </a:r>
              <a:endParaRPr lang="en-US" altLang="en-US" b="0">
                <a:solidFill>
                  <a:schemeClr val="tx1"/>
                </a:solidFill>
                <a:latin typeface="Times New Roman" panose="02020603050405020304" pitchFamily="18" charset="0"/>
              </a:endParaRPr>
            </a:p>
          </p:txBody>
        </p:sp>
        <p:sp>
          <p:nvSpPr>
            <p:cNvPr id="18499" name="Rectangle 88">
              <a:extLst>
                <a:ext uri="{FF2B5EF4-FFF2-40B4-BE49-F238E27FC236}">
                  <a16:creationId xmlns:a16="http://schemas.microsoft.com/office/drawing/2014/main" id="{46877E61-6B85-8DBE-97D2-0868E340A3B2}"/>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1" name="Group 89">
            <a:extLst>
              <a:ext uri="{FF2B5EF4-FFF2-40B4-BE49-F238E27FC236}">
                <a16:creationId xmlns:a16="http://schemas.microsoft.com/office/drawing/2014/main" id="{C86D62B8-C076-9A26-3463-A5596B3878CE}"/>
              </a:ext>
            </a:extLst>
          </p:cNvPr>
          <p:cNvGrpSpPr>
            <a:grpSpLocks/>
          </p:cNvGrpSpPr>
          <p:nvPr/>
        </p:nvGrpSpPr>
        <p:grpSpPr bwMode="auto">
          <a:xfrm>
            <a:off x="1047750" y="5105400"/>
            <a:ext cx="911225" cy="304800"/>
            <a:chOff x="1549" y="1440"/>
            <a:chExt cx="548" cy="480"/>
          </a:xfrm>
        </p:grpSpPr>
        <p:sp>
          <p:nvSpPr>
            <p:cNvPr id="18496" name="Rectangle 90">
              <a:extLst>
                <a:ext uri="{FF2B5EF4-FFF2-40B4-BE49-F238E27FC236}">
                  <a16:creationId xmlns:a16="http://schemas.microsoft.com/office/drawing/2014/main" id="{E0F5F9B6-527C-2E6E-52D6-94723238E855}"/>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Jones</a:t>
              </a:r>
            </a:p>
            <a:p>
              <a:pPr>
                <a:spcBef>
                  <a:spcPct val="0"/>
                </a:spcBef>
              </a:pPr>
              <a:endParaRPr lang="en-US" altLang="en-US" b="0">
                <a:solidFill>
                  <a:schemeClr val="tx1"/>
                </a:solidFill>
                <a:latin typeface="Times New Roman" panose="02020603050405020304" pitchFamily="18" charset="0"/>
              </a:endParaRPr>
            </a:p>
          </p:txBody>
        </p:sp>
        <p:sp>
          <p:nvSpPr>
            <p:cNvPr id="18497" name="Rectangle 91">
              <a:extLst>
                <a:ext uri="{FF2B5EF4-FFF2-40B4-BE49-F238E27FC236}">
                  <a16:creationId xmlns:a16="http://schemas.microsoft.com/office/drawing/2014/main" id="{FB92CBD7-CE77-C4B9-0E8E-7E2BDBF65EE5}"/>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2" name="Group 92">
            <a:extLst>
              <a:ext uri="{FF2B5EF4-FFF2-40B4-BE49-F238E27FC236}">
                <a16:creationId xmlns:a16="http://schemas.microsoft.com/office/drawing/2014/main" id="{3B61DD39-6091-42CB-422E-966BABA4CE39}"/>
              </a:ext>
            </a:extLst>
          </p:cNvPr>
          <p:cNvGrpSpPr>
            <a:grpSpLocks/>
          </p:cNvGrpSpPr>
          <p:nvPr/>
        </p:nvGrpSpPr>
        <p:grpSpPr bwMode="auto">
          <a:xfrm>
            <a:off x="1958975" y="5105400"/>
            <a:ext cx="1087438" cy="304800"/>
            <a:chOff x="2097" y="1440"/>
            <a:chExt cx="598" cy="480"/>
          </a:xfrm>
        </p:grpSpPr>
        <p:sp>
          <p:nvSpPr>
            <p:cNvPr id="18494" name="Rectangle 93">
              <a:extLst>
                <a:ext uri="{FF2B5EF4-FFF2-40B4-BE49-F238E27FC236}">
                  <a16:creationId xmlns:a16="http://schemas.microsoft.com/office/drawing/2014/main" id="{1ECEAAE0-1FE7-7373-9289-D39DDA15F1AF}"/>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123-333-3333</a:t>
              </a:r>
              <a:endParaRPr lang="en-US" altLang="en-US" b="0">
                <a:solidFill>
                  <a:schemeClr val="tx1"/>
                </a:solidFill>
                <a:latin typeface="Times New Roman" panose="02020603050405020304" pitchFamily="18" charset="0"/>
              </a:endParaRPr>
            </a:p>
          </p:txBody>
        </p:sp>
        <p:sp>
          <p:nvSpPr>
            <p:cNvPr id="18495" name="Rectangle 94">
              <a:extLst>
                <a:ext uri="{FF2B5EF4-FFF2-40B4-BE49-F238E27FC236}">
                  <a16:creationId xmlns:a16="http://schemas.microsoft.com/office/drawing/2014/main" id="{0976461B-9D66-C58E-45E1-79416BF4AE48}"/>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3" name="Group 95">
            <a:extLst>
              <a:ext uri="{FF2B5EF4-FFF2-40B4-BE49-F238E27FC236}">
                <a16:creationId xmlns:a16="http://schemas.microsoft.com/office/drawing/2014/main" id="{1418A2CF-9DA9-6535-5EF2-258BB0F75562}"/>
              </a:ext>
            </a:extLst>
          </p:cNvPr>
          <p:cNvGrpSpPr>
            <a:grpSpLocks/>
          </p:cNvGrpSpPr>
          <p:nvPr/>
        </p:nvGrpSpPr>
        <p:grpSpPr bwMode="auto">
          <a:xfrm>
            <a:off x="382588" y="4800600"/>
            <a:ext cx="663575" cy="304800"/>
            <a:chOff x="0" y="0"/>
            <a:chExt cx="627" cy="480"/>
          </a:xfrm>
        </p:grpSpPr>
        <p:sp>
          <p:nvSpPr>
            <p:cNvPr id="18492" name="Rectangle 96">
              <a:extLst>
                <a:ext uri="{FF2B5EF4-FFF2-40B4-BE49-F238E27FC236}">
                  <a16:creationId xmlns:a16="http://schemas.microsoft.com/office/drawing/2014/main" id="{2EF007FF-B374-7B4B-9112-0D468AADD2D2}"/>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a:t>
              </a:r>
              <a:endParaRPr lang="en-US" altLang="en-US" b="0">
                <a:solidFill>
                  <a:schemeClr val="tx1"/>
                </a:solidFill>
                <a:latin typeface="Times New Roman" panose="02020603050405020304" pitchFamily="18" charset="0"/>
              </a:endParaRPr>
            </a:p>
          </p:txBody>
        </p:sp>
        <p:sp>
          <p:nvSpPr>
            <p:cNvPr id="18493" name="Rectangle 97">
              <a:extLst>
                <a:ext uri="{FF2B5EF4-FFF2-40B4-BE49-F238E27FC236}">
                  <a16:creationId xmlns:a16="http://schemas.microsoft.com/office/drawing/2014/main" id="{8E98FC06-3208-1896-503D-CFBFE4766A45}"/>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4" name="Group 98">
            <a:extLst>
              <a:ext uri="{FF2B5EF4-FFF2-40B4-BE49-F238E27FC236}">
                <a16:creationId xmlns:a16="http://schemas.microsoft.com/office/drawing/2014/main" id="{E4F07B2A-65A9-DD8C-A7F8-59BA2CF537EB}"/>
              </a:ext>
            </a:extLst>
          </p:cNvPr>
          <p:cNvGrpSpPr>
            <a:grpSpLocks/>
          </p:cNvGrpSpPr>
          <p:nvPr/>
        </p:nvGrpSpPr>
        <p:grpSpPr bwMode="auto">
          <a:xfrm>
            <a:off x="1049338" y="4800600"/>
            <a:ext cx="911225" cy="304800"/>
            <a:chOff x="1549" y="0"/>
            <a:chExt cx="548" cy="480"/>
          </a:xfrm>
        </p:grpSpPr>
        <p:sp>
          <p:nvSpPr>
            <p:cNvPr id="18490" name="Rectangle 99">
              <a:extLst>
                <a:ext uri="{FF2B5EF4-FFF2-40B4-BE49-F238E27FC236}">
                  <a16:creationId xmlns:a16="http://schemas.microsoft.com/office/drawing/2014/main" id="{1C5B45E8-0376-159D-545F-97993F9FF787}"/>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Grumpy</a:t>
              </a:r>
              <a:endParaRPr lang="en-US" altLang="en-US" b="0">
                <a:solidFill>
                  <a:schemeClr val="tx1"/>
                </a:solidFill>
                <a:latin typeface="Times New Roman" panose="02020603050405020304" pitchFamily="18" charset="0"/>
              </a:endParaRPr>
            </a:p>
          </p:txBody>
        </p:sp>
        <p:sp>
          <p:nvSpPr>
            <p:cNvPr id="18491" name="Rectangle 100">
              <a:extLst>
                <a:ext uri="{FF2B5EF4-FFF2-40B4-BE49-F238E27FC236}">
                  <a16:creationId xmlns:a16="http://schemas.microsoft.com/office/drawing/2014/main" id="{7D143038-957E-3C1F-D1FD-34B285F8A9D2}"/>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5" name="Group 101">
            <a:extLst>
              <a:ext uri="{FF2B5EF4-FFF2-40B4-BE49-F238E27FC236}">
                <a16:creationId xmlns:a16="http://schemas.microsoft.com/office/drawing/2014/main" id="{2EF1B23B-C688-03DA-578C-AC4D7C7C2280}"/>
              </a:ext>
            </a:extLst>
          </p:cNvPr>
          <p:cNvGrpSpPr>
            <a:grpSpLocks/>
          </p:cNvGrpSpPr>
          <p:nvPr/>
        </p:nvGrpSpPr>
        <p:grpSpPr bwMode="auto">
          <a:xfrm>
            <a:off x="1960563" y="4800600"/>
            <a:ext cx="1087437" cy="304800"/>
            <a:chOff x="2097" y="0"/>
            <a:chExt cx="598" cy="480"/>
          </a:xfrm>
        </p:grpSpPr>
        <p:sp>
          <p:nvSpPr>
            <p:cNvPr id="18488" name="Rectangle 102">
              <a:extLst>
                <a:ext uri="{FF2B5EF4-FFF2-40B4-BE49-F238E27FC236}">
                  <a16:creationId xmlns:a16="http://schemas.microsoft.com/office/drawing/2014/main" id="{FBDA70F0-594B-EE61-0208-87230CC3A374}"/>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665-235-6532</a:t>
              </a:r>
            </a:p>
            <a:p>
              <a:pPr>
                <a:spcBef>
                  <a:spcPct val="0"/>
                </a:spcBef>
              </a:pPr>
              <a:endParaRPr lang="en-US" altLang="en-US" b="0">
                <a:solidFill>
                  <a:schemeClr val="tx1"/>
                </a:solidFill>
                <a:latin typeface="Times New Roman" panose="02020603050405020304" pitchFamily="18" charset="0"/>
              </a:endParaRPr>
            </a:p>
          </p:txBody>
        </p:sp>
        <p:sp>
          <p:nvSpPr>
            <p:cNvPr id="18489" name="Rectangle 103">
              <a:extLst>
                <a:ext uri="{FF2B5EF4-FFF2-40B4-BE49-F238E27FC236}">
                  <a16:creationId xmlns:a16="http://schemas.microsoft.com/office/drawing/2014/main" id="{F57E5652-6D26-A205-3AFD-641336BAFFCD}"/>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6" name="Group 104">
            <a:extLst>
              <a:ext uri="{FF2B5EF4-FFF2-40B4-BE49-F238E27FC236}">
                <a16:creationId xmlns:a16="http://schemas.microsoft.com/office/drawing/2014/main" id="{4CCD8EFF-7DEB-9B1E-3152-A4990E597E39}"/>
              </a:ext>
            </a:extLst>
          </p:cNvPr>
          <p:cNvGrpSpPr>
            <a:grpSpLocks/>
          </p:cNvGrpSpPr>
          <p:nvPr/>
        </p:nvGrpSpPr>
        <p:grpSpPr bwMode="auto">
          <a:xfrm>
            <a:off x="382588" y="4495800"/>
            <a:ext cx="663575" cy="304800"/>
            <a:chOff x="0" y="0"/>
            <a:chExt cx="627" cy="480"/>
          </a:xfrm>
        </p:grpSpPr>
        <p:sp>
          <p:nvSpPr>
            <p:cNvPr id="18486" name="Rectangle 105">
              <a:extLst>
                <a:ext uri="{FF2B5EF4-FFF2-40B4-BE49-F238E27FC236}">
                  <a16:creationId xmlns:a16="http://schemas.microsoft.com/office/drawing/2014/main" id="{E3597992-32CA-E72F-CE14-18D859F67242}"/>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a:t>
              </a:r>
              <a:endParaRPr lang="en-US" altLang="en-US" b="0">
                <a:solidFill>
                  <a:schemeClr val="tx1"/>
                </a:solidFill>
                <a:latin typeface="Times New Roman" panose="02020603050405020304" pitchFamily="18" charset="0"/>
              </a:endParaRPr>
            </a:p>
          </p:txBody>
        </p:sp>
        <p:sp>
          <p:nvSpPr>
            <p:cNvPr id="18487" name="Rectangle 106">
              <a:extLst>
                <a:ext uri="{FF2B5EF4-FFF2-40B4-BE49-F238E27FC236}">
                  <a16:creationId xmlns:a16="http://schemas.microsoft.com/office/drawing/2014/main" id="{0A13BC5D-7CAB-02A6-281B-119FB8523BC6}"/>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7" name="Group 107">
            <a:extLst>
              <a:ext uri="{FF2B5EF4-FFF2-40B4-BE49-F238E27FC236}">
                <a16:creationId xmlns:a16="http://schemas.microsoft.com/office/drawing/2014/main" id="{6D5572D5-8FF5-FE93-7489-81FC8E5D338C}"/>
              </a:ext>
            </a:extLst>
          </p:cNvPr>
          <p:cNvGrpSpPr>
            <a:grpSpLocks/>
          </p:cNvGrpSpPr>
          <p:nvPr/>
        </p:nvGrpSpPr>
        <p:grpSpPr bwMode="auto">
          <a:xfrm>
            <a:off x="1049338" y="4495800"/>
            <a:ext cx="911225" cy="304800"/>
            <a:chOff x="1549" y="0"/>
            <a:chExt cx="548" cy="480"/>
          </a:xfrm>
        </p:grpSpPr>
        <p:sp>
          <p:nvSpPr>
            <p:cNvPr id="18484" name="Rectangle 108">
              <a:extLst>
                <a:ext uri="{FF2B5EF4-FFF2-40B4-BE49-F238E27FC236}">
                  <a16:creationId xmlns:a16="http://schemas.microsoft.com/office/drawing/2014/main" id="{343A006F-37FC-9010-FA11-B3BA17071F0C}"/>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Snoopy</a:t>
              </a:r>
              <a:endParaRPr lang="en-US" altLang="en-US" b="0">
                <a:solidFill>
                  <a:schemeClr val="tx1"/>
                </a:solidFill>
                <a:latin typeface="Times New Roman" panose="02020603050405020304" pitchFamily="18" charset="0"/>
              </a:endParaRPr>
            </a:p>
          </p:txBody>
        </p:sp>
        <p:sp>
          <p:nvSpPr>
            <p:cNvPr id="18485" name="Rectangle 109">
              <a:extLst>
                <a:ext uri="{FF2B5EF4-FFF2-40B4-BE49-F238E27FC236}">
                  <a16:creationId xmlns:a16="http://schemas.microsoft.com/office/drawing/2014/main" id="{154031C8-9D25-9726-EF1D-34A6146CC1D1}"/>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8" name="Group 110">
            <a:extLst>
              <a:ext uri="{FF2B5EF4-FFF2-40B4-BE49-F238E27FC236}">
                <a16:creationId xmlns:a16="http://schemas.microsoft.com/office/drawing/2014/main" id="{037B57B1-6EE6-8362-6D93-019F076AE780}"/>
              </a:ext>
            </a:extLst>
          </p:cNvPr>
          <p:cNvGrpSpPr>
            <a:grpSpLocks/>
          </p:cNvGrpSpPr>
          <p:nvPr/>
        </p:nvGrpSpPr>
        <p:grpSpPr bwMode="auto">
          <a:xfrm>
            <a:off x="1960563" y="4495800"/>
            <a:ext cx="1087437" cy="304800"/>
            <a:chOff x="2097" y="0"/>
            <a:chExt cx="598" cy="480"/>
          </a:xfrm>
        </p:grpSpPr>
        <p:sp>
          <p:nvSpPr>
            <p:cNvPr id="18482" name="Rectangle 111">
              <a:extLst>
                <a:ext uri="{FF2B5EF4-FFF2-40B4-BE49-F238E27FC236}">
                  <a16:creationId xmlns:a16="http://schemas.microsoft.com/office/drawing/2014/main" id="{A253D0D8-44A9-7F17-CEE9-9545741210A7}"/>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232-234-1234</a:t>
              </a:r>
              <a:endParaRPr lang="en-US" altLang="en-US" b="0">
                <a:solidFill>
                  <a:schemeClr val="tx1"/>
                </a:solidFill>
                <a:latin typeface="Times New Roman" panose="02020603050405020304" pitchFamily="18" charset="0"/>
              </a:endParaRPr>
            </a:p>
          </p:txBody>
        </p:sp>
        <p:sp>
          <p:nvSpPr>
            <p:cNvPr id="18483" name="Rectangle 112">
              <a:extLst>
                <a:ext uri="{FF2B5EF4-FFF2-40B4-BE49-F238E27FC236}">
                  <a16:creationId xmlns:a16="http://schemas.microsoft.com/office/drawing/2014/main" id="{1EB459EF-6E7E-5090-B0EC-1C25B6EF9DE5}"/>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9" name="Group 113">
            <a:extLst>
              <a:ext uri="{FF2B5EF4-FFF2-40B4-BE49-F238E27FC236}">
                <a16:creationId xmlns:a16="http://schemas.microsoft.com/office/drawing/2014/main" id="{02971075-70B8-CE76-E548-EBCDE991FDD2}"/>
              </a:ext>
            </a:extLst>
          </p:cNvPr>
          <p:cNvGrpSpPr>
            <a:grpSpLocks/>
          </p:cNvGrpSpPr>
          <p:nvPr/>
        </p:nvGrpSpPr>
        <p:grpSpPr bwMode="auto">
          <a:xfrm>
            <a:off x="381000" y="4191000"/>
            <a:ext cx="663575" cy="304800"/>
            <a:chOff x="0" y="0"/>
            <a:chExt cx="627" cy="480"/>
          </a:xfrm>
        </p:grpSpPr>
        <p:sp>
          <p:nvSpPr>
            <p:cNvPr id="18480" name="Rectangle 114">
              <a:extLst>
                <a:ext uri="{FF2B5EF4-FFF2-40B4-BE49-F238E27FC236}">
                  <a16:creationId xmlns:a16="http://schemas.microsoft.com/office/drawing/2014/main" id="{03E4A2D4-7FE4-0A15-05B7-DF8D2C46E8E5}"/>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a:t>
              </a:r>
            </a:p>
            <a:p>
              <a:pPr>
                <a:spcBef>
                  <a:spcPct val="0"/>
                </a:spcBef>
              </a:pPr>
              <a:endParaRPr lang="en-US" altLang="en-US" b="0">
                <a:solidFill>
                  <a:schemeClr val="tx1"/>
                </a:solidFill>
                <a:latin typeface="Times New Roman" panose="02020603050405020304" pitchFamily="18" charset="0"/>
              </a:endParaRPr>
            </a:p>
          </p:txBody>
        </p:sp>
        <p:sp>
          <p:nvSpPr>
            <p:cNvPr id="18481" name="Rectangle 115">
              <a:extLst>
                <a:ext uri="{FF2B5EF4-FFF2-40B4-BE49-F238E27FC236}">
                  <a16:creationId xmlns:a16="http://schemas.microsoft.com/office/drawing/2014/main" id="{64F1FC2F-EBD4-A5BF-1C89-09E77385C092}"/>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70" name="Group 116">
            <a:extLst>
              <a:ext uri="{FF2B5EF4-FFF2-40B4-BE49-F238E27FC236}">
                <a16:creationId xmlns:a16="http://schemas.microsoft.com/office/drawing/2014/main" id="{B3617DAA-8DA2-FDC6-C093-4BD0BEADBB4A}"/>
              </a:ext>
            </a:extLst>
          </p:cNvPr>
          <p:cNvGrpSpPr>
            <a:grpSpLocks/>
          </p:cNvGrpSpPr>
          <p:nvPr/>
        </p:nvGrpSpPr>
        <p:grpSpPr bwMode="auto">
          <a:xfrm>
            <a:off x="1047750" y="4191000"/>
            <a:ext cx="911225" cy="304800"/>
            <a:chOff x="1549" y="0"/>
            <a:chExt cx="548" cy="480"/>
          </a:xfrm>
        </p:grpSpPr>
        <p:sp>
          <p:nvSpPr>
            <p:cNvPr id="18478" name="Rectangle 117">
              <a:extLst>
                <a:ext uri="{FF2B5EF4-FFF2-40B4-BE49-F238E27FC236}">
                  <a16:creationId xmlns:a16="http://schemas.microsoft.com/office/drawing/2014/main" id="{C1FDDB8D-AA38-F4C7-A504-8F822E6ABCF8}"/>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Sleepy</a:t>
              </a:r>
              <a:endParaRPr lang="en-US" altLang="en-US" b="0">
                <a:solidFill>
                  <a:schemeClr val="tx1"/>
                </a:solidFill>
                <a:latin typeface="Times New Roman" panose="02020603050405020304" pitchFamily="18" charset="0"/>
              </a:endParaRPr>
            </a:p>
          </p:txBody>
        </p:sp>
        <p:sp>
          <p:nvSpPr>
            <p:cNvPr id="18479" name="Rectangle 118">
              <a:extLst>
                <a:ext uri="{FF2B5EF4-FFF2-40B4-BE49-F238E27FC236}">
                  <a16:creationId xmlns:a16="http://schemas.microsoft.com/office/drawing/2014/main" id="{C9133E11-51C8-6B0E-6907-16D1C99A40D1}"/>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71" name="Group 119">
            <a:extLst>
              <a:ext uri="{FF2B5EF4-FFF2-40B4-BE49-F238E27FC236}">
                <a16:creationId xmlns:a16="http://schemas.microsoft.com/office/drawing/2014/main" id="{FF0AC706-F6B7-EA62-5489-AE5AA1C498DA}"/>
              </a:ext>
            </a:extLst>
          </p:cNvPr>
          <p:cNvGrpSpPr>
            <a:grpSpLocks/>
          </p:cNvGrpSpPr>
          <p:nvPr/>
        </p:nvGrpSpPr>
        <p:grpSpPr bwMode="auto">
          <a:xfrm>
            <a:off x="1958975" y="4191000"/>
            <a:ext cx="1087438" cy="304800"/>
            <a:chOff x="2097" y="0"/>
            <a:chExt cx="598" cy="480"/>
          </a:xfrm>
        </p:grpSpPr>
        <p:sp>
          <p:nvSpPr>
            <p:cNvPr id="18476" name="Rectangle 120">
              <a:extLst>
                <a:ext uri="{FF2B5EF4-FFF2-40B4-BE49-F238E27FC236}">
                  <a16:creationId xmlns:a16="http://schemas.microsoft.com/office/drawing/2014/main" id="{5FDE0A82-C068-882C-B8D4-94D1263B7CD8}"/>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321-321-1111</a:t>
              </a:r>
              <a:endParaRPr lang="en-US" altLang="en-US" b="0">
                <a:solidFill>
                  <a:schemeClr val="tx1"/>
                </a:solidFill>
                <a:latin typeface="Times New Roman" panose="02020603050405020304" pitchFamily="18" charset="0"/>
              </a:endParaRPr>
            </a:p>
          </p:txBody>
        </p:sp>
        <p:sp>
          <p:nvSpPr>
            <p:cNvPr id="18477" name="Rectangle 121">
              <a:extLst>
                <a:ext uri="{FF2B5EF4-FFF2-40B4-BE49-F238E27FC236}">
                  <a16:creationId xmlns:a16="http://schemas.microsoft.com/office/drawing/2014/main" id="{9FC39297-06F3-CACF-3DF7-317AF5C05791}"/>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18472" name="Rectangle 122">
            <a:extLst>
              <a:ext uri="{FF2B5EF4-FFF2-40B4-BE49-F238E27FC236}">
                <a16:creationId xmlns:a16="http://schemas.microsoft.com/office/drawing/2014/main" id="{3311A1DF-38D3-DFBD-97CB-06B48D616BB0}"/>
              </a:ext>
            </a:extLst>
          </p:cNvPr>
          <p:cNvSpPr>
            <a:spLocks noChangeArrowheads="1"/>
          </p:cNvSpPr>
          <p:nvPr/>
        </p:nvSpPr>
        <p:spPr bwMode="auto">
          <a:xfrm>
            <a:off x="304800" y="3352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b="1">
                <a:solidFill>
                  <a:srgbClr val="0000FF"/>
                </a:solidFill>
                <a:latin typeface="Arial" panose="020B0604020202020204" pitchFamily="34" charset="0"/>
              </a:defRPr>
            </a:lvl1pPr>
            <a:lvl2pPr marL="1100138" indent="-533400">
              <a:spcBef>
                <a:spcPct val="20000"/>
              </a:spcBef>
              <a:defRPr sz="2400" b="1">
                <a:solidFill>
                  <a:srgbClr val="0000FF"/>
                </a:solidFill>
                <a:latin typeface="Arial" panose="020B0604020202020204" pitchFamily="34" charset="0"/>
              </a:defRPr>
            </a:lvl2pPr>
            <a:lvl3pPr marL="1366838" indent="-457200">
              <a:spcBef>
                <a:spcPct val="20000"/>
              </a:spcBef>
              <a:defRPr sz="2400" b="1">
                <a:solidFill>
                  <a:srgbClr val="0000FF"/>
                </a:solidFill>
                <a:latin typeface="Arial" panose="020B0604020202020204" pitchFamily="34" charset="0"/>
              </a:defRPr>
            </a:lvl3pPr>
            <a:lvl4pPr marL="1633538" indent="-381000">
              <a:spcBef>
                <a:spcPct val="20000"/>
              </a:spcBef>
              <a:defRPr sz="2400" b="1">
                <a:solidFill>
                  <a:srgbClr val="0000FF"/>
                </a:solidFill>
                <a:latin typeface="Arial" panose="020B0604020202020204" pitchFamily="34" charset="0"/>
              </a:defRPr>
            </a:lvl4pPr>
            <a:lvl5pPr marL="1919288" indent="-381000">
              <a:spcBef>
                <a:spcPct val="20000"/>
              </a:spcBef>
              <a:defRPr sz="2400" b="1">
                <a:solidFill>
                  <a:srgbClr val="0000FF"/>
                </a:solidFill>
                <a:latin typeface="Arial" panose="020B0604020202020204" pitchFamily="34" charset="0"/>
              </a:defRPr>
            </a:lvl5pPr>
            <a:lvl6pPr marL="2376488" indent="-381000" eaLnBrk="0" fontAlgn="base" hangingPunct="0">
              <a:spcBef>
                <a:spcPct val="20000"/>
              </a:spcBef>
              <a:spcAft>
                <a:spcPct val="0"/>
              </a:spcAft>
              <a:defRPr sz="2400" b="1">
                <a:solidFill>
                  <a:srgbClr val="0000FF"/>
                </a:solidFill>
                <a:latin typeface="Arial" panose="020B0604020202020204" pitchFamily="34" charset="0"/>
              </a:defRPr>
            </a:lvl6pPr>
            <a:lvl7pPr marL="2833688" indent="-381000" eaLnBrk="0" fontAlgn="base" hangingPunct="0">
              <a:spcBef>
                <a:spcPct val="20000"/>
              </a:spcBef>
              <a:spcAft>
                <a:spcPct val="0"/>
              </a:spcAft>
              <a:defRPr sz="2400" b="1">
                <a:solidFill>
                  <a:srgbClr val="0000FF"/>
                </a:solidFill>
                <a:latin typeface="Arial" panose="020B0604020202020204" pitchFamily="34" charset="0"/>
              </a:defRPr>
            </a:lvl7pPr>
            <a:lvl8pPr marL="3290888" indent="-381000" eaLnBrk="0" fontAlgn="base" hangingPunct="0">
              <a:spcBef>
                <a:spcPct val="20000"/>
              </a:spcBef>
              <a:spcAft>
                <a:spcPct val="0"/>
              </a:spcAft>
              <a:defRPr sz="2400" b="1">
                <a:solidFill>
                  <a:srgbClr val="0000FF"/>
                </a:solidFill>
                <a:latin typeface="Arial" panose="020B0604020202020204" pitchFamily="34" charset="0"/>
              </a:defRPr>
            </a:lvl8pPr>
            <a:lvl9pPr marL="3748088" indent="-3810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r>
              <a:rPr lang="en-US" altLang="en-US">
                <a:solidFill>
                  <a:srgbClr val="CC0000"/>
                </a:solidFill>
                <a:latin typeface="Arial Unicode MS" panose="020B0604020202020204" pitchFamily="34" charset="-128"/>
                <a:cs typeface="Times New Roman" panose="02020603050405020304" pitchFamily="18" charset="0"/>
              </a:rPr>
              <a:t>Example 3</a:t>
            </a:r>
          </a:p>
        </p:txBody>
      </p:sp>
      <p:sp>
        <p:nvSpPr>
          <p:cNvPr id="18473" name="Rectangle 123">
            <a:extLst>
              <a:ext uri="{FF2B5EF4-FFF2-40B4-BE49-F238E27FC236}">
                <a16:creationId xmlns:a16="http://schemas.microsoft.com/office/drawing/2014/main" id="{1D5580B9-AF30-1A0F-C02A-89D12AA22856}"/>
              </a:ext>
            </a:extLst>
          </p:cNvPr>
          <p:cNvSpPr>
            <a:spLocks noChangeArrowheads="1"/>
          </p:cNvSpPr>
          <p:nvPr/>
        </p:nvSpPr>
        <p:spPr bwMode="auto">
          <a:xfrm>
            <a:off x="3108618" y="3875690"/>
            <a:ext cx="5791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b="1">
                <a:solidFill>
                  <a:srgbClr val="0000FF"/>
                </a:solidFill>
                <a:latin typeface="Arial" panose="020B0604020202020204" pitchFamily="34" charset="0"/>
              </a:defRPr>
            </a:lvl1pPr>
            <a:lvl2pPr marL="1100138" indent="-533400">
              <a:spcBef>
                <a:spcPct val="20000"/>
              </a:spcBef>
              <a:defRPr sz="2400" b="1">
                <a:solidFill>
                  <a:srgbClr val="0000FF"/>
                </a:solidFill>
                <a:latin typeface="Arial" panose="020B0604020202020204" pitchFamily="34" charset="0"/>
              </a:defRPr>
            </a:lvl2pPr>
            <a:lvl3pPr marL="1366838" indent="-457200">
              <a:spcBef>
                <a:spcPct val="20000"/>
              </a:spcBef>
              <a:defRPr sz="2400" b="1">
                <a:solidFill>
                  <a:srgbClr val="0000FF"/>
                </a:solidFill>
                <a:latin typeface="Arial" panose="020B0604020202020204" pitchFamily="34" charset="0"/>
              </a:defRPr>
            </a:lvl3pPr>
            <a:lvl4pPr marL="1633538" indent="-381000">
              <a:spcBef>
                <a:spcPct val="20000"/>
              </a:spcBef>
              <a:defRPr sz="2400" b="1">
                <a:solidFill>
                  <a:srgbClr val="0000FF"/>
                </a:solidFill>
                <a:latin typeface="Arial" panose="020B0604020202020204" pitchFamily="34" charset="0"/>
              </a:defRPr>
            </a:lvl4pPr>
            <a:lvl5pPr marL="1919288" indent="-381000">
              <a:spcBef>
                <a:spcPct val="20000"/>
              </a:spcBef>
              <a:defRPr sz="2400" b="1">
                <a:solidFill>
                  <a:srgbClr val="0000FF"/>
                </a:solidFill>
                <a:latin typeface="Arial" panose="020B0604020202020204" pitchFamily="34" charset="0"/>
              </a:defRPr>
            </a:lvl5pPr>
            <a:lvl6pPr marL="2376488" indent="-381000" eaLnBrk="0" fontAlgn="base" hangingPunct="0">
              <a:spcBef>
                <a:spcPct val="20000"/>
              </a:spcBef>
              <a:spcAft>
                <a:spcPct val="0"/>
              </a:spcAft>
              <a:defRPr sz="2400" b="1">
                <a:solidFill>
                  <a:srgbClr val="0000FF"/>
                </a:solidFill>
                <a:latin typeface="Arial" panose="020B0604020202020204" pitchFamily="34" charset="0"/>
              </a:defRPr>
            </a:lvl6pPr>
            <a:lvl7pPr marL="2833688" indent="-381000" eaLnBrk="0" fontAlgn="base" hangingPunct="0">
              <a:spcBef>
                <a:spcPct val="20000"/>
              </a:spcBef>
              <a:spcAft>
                <a:spcPct val="0"/>
              </a:spcAft>
              <a:defRPr sz="2400" b="1">
                <a:solidFill>
                  <a:srgbClr val="0000FF"/>
                </a:solidFill>
                <a:latin typeface="Arial" panose="020B0604020202020204" pitchFamily="34" charset="0"/>
              </a:defRPr>
            </a:lvl7pPr>
            <a:lvl8pPr marL="3290888" indent="-381000" eaLnBrk="0" fontAlgn="base" hangingPunct="0">
              <a:spcBef>
                <a:spcPct val="20000"/>
              </a:spcBef>
              <a:spcAft>
                <a:spcPct val="0"/>
              </a:spcAft>
              <a:defRPr sz="2400" b="1">
                <a:solidFill>
                  <a:srgbClr val="0000FF"/>
                </a:solidFill>
                <a:latin typeface="Arial" panose="020B0604020202020204" pitchFamily="34" charset="0"/>
              </a:defRPr>
            </a:lvl8pPr>
            <a:lvl9pPr marL="3748088" indent="-3810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r>
              <a:rPr lang="en-US" altLang="en-US" sz="2000" dirty="0">
                <a:solidFill>
                  <a:schemeClr val="tx1"/>
                </a:solidFill>
                <a:highlight>
                  <a:srgbClr val="00FF00"/>
                </a:highlight>
                <a:latin typeface="Arial Unicode MS" panose="020B0604020202020204" pitchFamily="34" charset="-128"/>
                <a:cs typeface="Times New Roman" panose="02020603050405020304" pitchFamily="18" charset="0"/>
              </a:rPr>
              <a:t>Table Scheme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AuName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AuPhone</a:t>
            </a:r>
            <a:r>
              <a:rPr lang="en-US" altLang="en-US" sz="2000" dirty="0">
                <a:solidFill>
                  <a:schemeClr val="tx1"/>
                </a:solidFill>
                <a:latin typeface="Arial Unicode MS" panose="020B0604020202020204" pitchFamily="34" charset="-128"/>
                <a:cs typeface="Times New Roman" panose="02020603050405020304" pitchFamily="18" charset="0"/>
              </a:rPr>
              <a:t>}</a:t>
            </a:r>
          </a:p>
          <a:p>
            <a:pPr algn="just" eaLnBrk="1" hangingPunct="1"/>
            <a:r>
              <a:rPr lang="en-US" altLang="en-US" sz="2000" dirty="0">
                <a:solidFill>
                  <a:schemeClr val="tx1"/>
                </a:solidFill>
                <a:highlight>
                  <a:srgbClr val="FFFF00"/>
                </a:highlight>
                <a:latin typeface="Arial Unicode MS" panose="020B0604020202020204" pitchFamily="34" charset="-128"/>
                <a:cs typeface="Times New Roman" panose="02020603050405020304" pitchFamily="18" charset="0"/>
              </a:rPr>
              <a:t>Functional Dependencies:</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AuId</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AuName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AuName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AuID</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endParaRPr lang="en-US" altLang="en-US" sz="2000" dirty="0">
              <a:solidFill>
                <a:schemeClr val="tx1"/>
              </a:solidFill>
              <a:latin typeface="Arial Unicode MS" panose="020B0604020202020204" pitchFamily="34" charset="-128"/>
              <a:cs typeface="Times New Roman" panose="02020603050405020304" pitchFamily="18" charset="0"/>
            </a:endParaRPr>
          </a:p>
        </p:txBody>
      </p:sp>
      <p:sp>
        <p:nvSpPr>
          <p:cNvPr id="2" name="Slide Number Placeholder 1">
            <a:extLst>
              <a:ext uri="{FF2B5EF4-FFF2-40B4-BE49-F238E27FC236}">
                <a16:creationId xmlns:a16="http://schemas.microsoft.com/office/drawing/2014/main" id="{86B43037-F3BE-94B0-9295-016E70868EFB}"/>
              </a:ext>
            </a:extLst>
          </p:cNvPr>
          <p:cNvSpPr>
            <a:spLocks noGrp="1"/>
          </p:cNvSpPr>
          <p:nvPr>
            <p:ph type="sldNum" sz="quarter" idx="10"/>
          </p:nvPr>
        </p:nvSpPr>
        <p:spPr/>
        <p:txBody>
          <a:bodyPr/>
          <a:lstStyle/>
          <a:p>
            <a:fld id="{B5482F84-AE51-6742-A134-E737E6F95EC4}"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027">
            <a:extLst>
              <a:ext uri="{FF2B5EF4-FFF2-40B4-BE49-F238E27FC236}">
                <a16:creationId xmlns:a16="http://schemas.microsoft.com/office/drawing/2014/main" id="{6B762593-8A46-A058-4D0F-9255246F4621}"/>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002060"/>
                </a:solidFill>
                <a:latin typeface="Arial-BoldMT"/>
              </a:rPr>
              <a:t>FD – Example</a:t>
            </a:r>
          </a:p>
        </p:txBody>
      </p:sp>
      <p:sp>
        <p:nvSpPr>
          <p:cNvPr id="20482" name="Rectangle 1140">
            <a:extLst>
              <a:ext uri="{FF2B5EF4-FFF2-40B4-BE49-F238E27FC236}">
                <a16:creationId xmlns:a16="http://schemas.microsoft.com/office/drawing/2014/main" id="{06AF7FC5-6CB8-4204-9367-BA1D2E5A4B96}"/>
              </a:ext>
            </a:extLst>
          </p:cNvPr>
          <p:cNvSpPr>
            <a:spLocks noGrp="1" noChangeArrowheads="1"/>
          </p:cNvSpPr>
          <p:nvPr>
            <p:ph type="body" idx="1"/>
          </p:nvPr>
        </p:nvSpPr>
        <p:spPr>
          <a:xfrm>
            <a:off x="76200" y="838200"/>
            <a:ext cx="8763000" cy="5486400"/>
          </a:xfrm>
          <a:noFill/>
        </p:spPr>
        <p:txBody>
          <a:bodyPr/>
          <a:lstStyle/>
          <a:p>
            <a:pPr marL="609600" indent="-609600" algn="just" eaLnBrk="1" hangingPunct="1">
              <a:buFontTx/>
              <a:buNone/>
            </a:pP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200" dirty="0">
                <a:latin typeface="Arial Unicode MS" panose="020B0604020202020204" pitchFamily="34" charset="-128"/>
                <a:ea typeface="Arial Unicode MS" panose="020B0604020202020204" pitchFamily="34" charset="-128"/>
                <a:cs typeface="Arial Unicode MS" panose="020B0604020202020204" pitchFamily="34" charset="-128"/>
              </a:rPr>
              <a:t>Database to track reviews of papers submitted to an academic conference. Prospective authors submit papers for review and possible acceptance in the published conference proceedings. Details of the entities</a:t>
            </a:r>
          </a:p>
          <a:p>
            <a:pPr marL="1100138" lvl="1" indent="-533400" algn="just" eaLnBrk="1" hangingPunct="1"/>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Author information includes a unique author number, a name, a mailing address, and a unique (optional) email address.</a:t>
            </a:r>
          </a:p>
          <a:p>
            <a:pPr marL="1100138" lvl="1" indent="-533400" algn="just" eaLnBrk="1" hangingPunct="1"/>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Paper information includes the primary author, the paper number, the title, the abstract, and review status (</a:t>
            </a:r>
            <a:r>
              <a:rPr lang="en-US" altLang="en-US" sz="20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pending</a:t>
            </a: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accepted</a:t>
            </a: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rejected</a:t>
            </a: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eaLnBrk="1" hangingPunct="1"/>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Reviewer information includes the reviewer number, the name, the mailing address, and a unique (optional) email address</a:t>
            </a:r>
          </a:p>
          <a:p>
            <a:pPr marL="1100138" lvl="1" indent="-533400" algn="just" eaLnBrk="1" hangingPunct="1"/>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A completed review includes the reviewer number, the date, the paper number, comments to the authors, comments to the program chairperson, and ratings (overall, originality, correctness, style, clarity)</a:t>
            </a:r>
          </a:p>
        </p:txBody>
      </p:sp>
      <p:sp>
        <p:nvSpPr>
          <p:cNvPr id="2" name="Slide Number Placeholder 1">
            <a:extLst>
              <a:ext uri="{FF2B5EF4-FFF2-40B4-BE49-F238E27FC236}">
                <a16:creationId xmlns:a16="http://schemas.microsoft.com/office/drawing/2014/main" id="{A93D1DF6-8A93-3765-8D17-8C644CF8BA00}"/>
              </a:ext>
            </a:extLst>
          </p:cNvPr>
          <p:cNvSpPr>
            <a:spLocks noGrp="1"/>
          </p:cNvSpPr>
          <p:nvPr>
            <p:ph type="sldNum" sz="quarter" idx="10"/>
          </p:nvPr>
        </p:nvSpPr>
        <p:spPr/>
        <p:txBody>
          <a:bodyPr/>
          <a:lstStyle/>
          <a:p>
            <a:fld id="{B5482F84-AE51-6742-A134-E737E6F95EC4}" type="slidenum">
              <a:rPr lang="en-US" altLang="en-US" smtClean="0"/>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6">
            <a:extLst>
              <a:ext uri="{FF2B5EF4-FFF2-40B4-BE49-F238E27FC236}">
                <a16:creationId xmlns:a16="http://schemas.microsoft.com/office/drawing/2014/main" id="{A7E217C6-DFC5-0D4E-C631-7B0F827365B4}"/>
              </a:ext>
            </a:extLst>
          </p:cNvPr>
          <p:cNvSpPr>
            <a:spLocks noChangeArrowheads="1"/>
          </p:cNvSpPr>
          <p:nvPr/>
        </p:nvSpPr>
        <p:spPr bwMode="auto">
          <a:xfrm>
            <a:off x="685800" y="76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Functional Dependencies </a:t>
            </a:r>
            <a:r>
              <a:rPr lang="en-US" altLang="en-US" sz="3200" dirty="0">
                <a:solidFill>
                  <a:srgbClr val="002060"/>
                </a:solidFill>
                <a:latin typeface="Arial-BoldMT"/>
              </a:rPr>
              <a:t>– Example</a:t>
            </a:r>
          </a:p>
        </p:txBody>
      </p:sp>
      <p:sp>
        <p:nvSpPr>
          <p:cNvPr id="22530" name="Rectangle 1027">
            <a:extLst>
              <a:ext uri="{FF2B5EF4-FFF2-40B4-BE49-F238E27FC236}">
                <a16:creationId xmlns:a16="http://schemas.microsoft.com/office/drawing/2014/main" id="{4446C8A1-1FB9-EB5D-186F-2402DBFFA687}"/>
              </a:ext>
            </a:extLst>
          </p:cNvPr>
          <p:cNvSpPr>
            <a:spLocks noGrp="1" noChangeArrowheads="1"/>
          </p:cNvSpPr>
          <p:nvPr>
            <p:ph type="body" idx="1"/>
          </p:nvPr>
        </p:nvSpPr>
        <p:spPr>
          <a:xfrm>
            <a:off x="381000" y="1066800"/>
            <a:ext cx="8305800" cy="5257800"/>
          </a:xfrm>
          <a:noFill/>
        </p:spPr>
        <p:txBody>
          <a:bodyPr/>
          <a:lstStyle/>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AuthNo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AuthName</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AuthEmail</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AuthAddress</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566738" lvl="1" indent="0" algn="just" eaLnBrk="1" hangingPunct="1">
              <a:buNone/>
            </a:pP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AuthEmail</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AuthNo</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566738" lvl="1" indent="0" algn="just" eaLnBrk="1" hangingPunct="1">
              <a:buNone/>
            </a:pP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PaperNo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Primary-</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Title, Abstract, Status</a:t>
            </a:r>
          </a:p>
          <a:p>
            <a:pPr marL="566738" lvl="1" indent="0" algn="just" eaLnBrk="1" hangingPunct="1">
              <a:buNone/>
            </a:pP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RevName</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RevEmail</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RevAddress</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RevEmail</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RevNo</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566738" lvl="1" indent="0" algn="just" eaLnBrk="1" hangingPunct="1">
              <a:buNone/>
            </a:pP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PaperNo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AuthComm</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Prog-Comm, Date, Rating1, Rating2, Rating3, Rating4, Rating5</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Slide Number Placeholder 1">
            <a:extLst>
              <a:ext uri="{FF2B5EF4-FFF2-40B4-BE49-F238E27FC236}">
                <a16:creationId xmlns:a16="http://schemas.microsoft.com/office/drawing/2014/main" id="{45270714-0480-30F6-0502-092218E74168}"/>
              </a:ext>
            </a:extLst>
          </p:cNvPr>
          <p:cNvSpPr>
            <a:spLocks noGrp="1"/>
          </p:cNvSpPr>
          <p:nvPr>
            <p:ph type="sldNum" sz="quarter" idx="10"/>
          </p:nvPr>
        </p:nvSpPr>
        <p:spPr/>
        <p:txBody>
          <a:bodyPr/>
          <a:lstStyle/>
          <a:p>
            <a:fld id="{B5482F84-AE51-6742-A134-E737E6F95EC4}"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A9D0A-1842-83F6-5814-273690B2F254}"/>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3170F37D-476E-543D-6BBD-19232F5F4CCF}"/>
              </a:ext>
            </a:extLst>
          </p:cNvPr>
          <p:cNvSpPr>
            <a:spLocks noGrp="1" noChangeArrowheads="1"/>
          </p:cNvSpPr>
          <p:nvPr>
            <p:ph type="title"/>
          </p:nvPr>
        </p:nvSpPr>
        <p:spPr>
          <a:xfrm>
            <a:off x="457200" y="76201"/>
            <a:ext cx="7848600" cy="914400"/>
          </a:xfrm>
        </p:spPr>
        <p:txBody>
          <a:bodyPr/>
          <a:lstStyle/>
          <a:p>
            <a:r>
              <a:rPr lang="en-US" altLang="en-US" b="1" dirty="0"/>
              <a:t>2NF &amp; 3NF  are about what?</a:t>
            </a:r>
          </a:p>
        </p:txBody>
      </p:sp>
      <p:sp>
        <p:nvSpPr>
          <p:cNvPr id="30722" name="Rectangle 5">
            <a:extLst>
              <a:ext uri="{FF2B5EF4-FFF2-40B4-BE49-F238E27FC236}">
                <a16:creationId xmlns:a16="http://schemas.microsoft.com/office/drawing/2014/main" id="{732D5FD5-5BBA-56BD-B5DD-1AA079945B9A}"/>
              </a:ext>
            </a:extLst>
          </p:cNvPr>
          <p:cNvSpPr>
            <a:spLocks noGrp="1" noChangeArrowheads="1"/>
          </p:cNvSpPr>
          <p:nvPr>
            <p:ph idx="1"/>
          </p:nvPr>
        </p:nvSpPr>
        <p:spPr>
          <a:xfrm>
            <a:off x="498475" y="914400"/>
            <a:ext cx="7556500" cy="5211763"/>
          </a:xfrm>
        </p:spPr>
        <p:txBody>
          <a:bodyPr/>
          <a:lstStyle/>
          <a:p>
            <a:pPr marL="0" indent="0">
              <a:buNone/>
            </a:pPr>
            <a:endParaRPr lang="en-US" sz="4400" dirty="0">
              <a:effectLst/>
              <a:latin typeface="Helvetica" pitchFamily="2" charset="0"/>
            </a:endParaRPr>
          </a:p>
          <a:p>
            <a:pPr marL="0" indent="0">
              <a:buNone/>
            </a:pPr>
            <a:r>
              <a:rPr lang="en-US" sz="4400" dirty="0">
                <a:effectLst/>
                <a:latin typeface="Helvetica" pitchFamily="2" charset="0"/>
              </a:rPr>
              <a:t>2NF and 3NF deal with </a:t>
            </a:r>
            <a:endParaRPr lang="en-US" sz="4400" dirty="0">
              <a:latin typeface="Helvetica" pitchFamily="2" charset="0"/>
            </a:endParaRPr>
          </a:p>
          <a:p>
            <a:pPr marL="0" indent="0">
              <a:buNone/>
            </a:pPr>
            <a:r>
              <a:rPr lang="en-US" sz="4400" dirty="0">
                <a:effectLst/>
                <a:latin typeface="Helvetica" pitchFamily="2" charset="0"/>
              </a:rPr>
              <a:t>the </a:t>
            </a:r>
            <a:r>
              <a:rPr lang="en-US" sz="4400" dirty="0">
                <a:effectLst/>
                <a:highlight>
                  <a:srgbClr val="FFFF00"/>
                </a:highlight>
                <a:latin typeface="Helvetica" pitchFamily="2" charset="0"/>
              </a:rPr>
              <a:t>relationship</a:t>
            </a:r>
            <a:r>
              <a:rPr lang="en-US" sz="4400" dirty="0">
                <a:effectLst/>
                <a:latin typeface="Helvetica" pitchFamily="2" charset="0"/>
              </a:rPr>
              <a:t> between </a:t>
            </a:r>
          </a:p>
          <a:p>
            <a:pPr marL="0" indent="0">
              <a:buNone/>
            </a:pPr>
            <a:r>
              <a:rPr lang="en-US" sz="4400" dirty="0">
                <a:effectLst/>
                <a:highlight>
                  <a:srgbClr val="00FF00"/>
                </a:highlight>
                <a:latin typeface="Helvetica" pitchFamily="2" charset="0"/>
              </a:rPr>
              <a:t>non-key</a:t>
            </a:r>
            <a:r>
              <a:rPr lang="en-US" sz="4400" dirty="0">
                <a:effectLst/>
                <a:latin typeface="Helvetica" pitchFamily="2" charset="0"/>
              </a:rPr>
              <a:t> and </a:t>
            </a:r>
            <a:r>
              <a:rPr lang="en-US" sz="4400" dirty="0">
                <a:effectLst/>
                <a:highlight>
                  <a:srgbClr val="00FF00"/>
                </a:highlight>
                <a:latin typeface="Helvetica" pitchFamily="2" charset="0"/>
              </a:rPr>
              <a:t>key</a:t>
            </a:r>
            <a:r>
              <a:rPr lang="en-US" sz="4400" dirty="0">
                <a:effectLst/>
                <a:latin typeface="Helvetica" pitchFamily="2" charset="0"/>
              </a:rPr>
              <a:t> fields.</a:t>
            </a:r>
            <a:endParaRPr lang="en-US" dirty="0">
              <a:effectLst/>
              <a:latin typeface="Helvetica" pitchFamily="2" charset="0"/>
            </a:endParaRPr>
          </a:p>
        </p:txBody>
      </p:sp>
      <p:sp>
        <p:nvSpPr>
          <p:cNvPr id="2" name="Slide Number Placeholder 1">
            <a:extLst>
              <a:ext uri="{FF2B5EF4-FFF2-40B4-BE49-F238E27FC236}">
                <a16:creationId xmlns:a16="http://schemas.microsoft.com/office/drawing/2014/main" id="{EC1310EC-2B6A-69BB-56A4-8866B2EFDFFF}"/>
              </a:ext>
            </a:extLst>
          </p:cNvPr>
          <p:cNvSpPr>
            <a:spLocks noGrp="1"/>
          </p:cNvSpPr>
          <p:nvPr>
            <p:ph type="sldNum" sz="quarter" idx="10"/>
          </p:nvPr>
        </p:nvSpPr>
        <p:spPr/>
        <p:txBody>
          <a:bodyPr/>
          <a:lstStyle/>
          <a:p>
            <a:fld id="{B5482F84-AE51-6742-A134-E737E6F95EC4}" type="slidenum">
              <a:rPr lang="en-US" altLang="en-US" smtClean="0"/>
              <a:pPr/>
              <a:t>46</a:t>
            </a:fld>
            <a:endParaRPr lang="en-US" altLang="en-US"/>
          </a:p>
        </p:txBody>
      </p:sp>
    </p:spTree>
    <p:extLst>
      <p:ext uri="{BB962C8B-B14F-4D97-AF65-F5344CB8AC3E}">
        <p14:creationId xmlns:p14="http://schemas.microsoft.com/office/powerpoint/2010/main" val="3470452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A9D0A-1842-83F6-5814-273690B2F254}"/>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3170F37D-476E-543D-6BBD-19232F5F4CCF}"/>
              </a:ext>
            </a:extLst>
          </p:cNvPr>
          <p:cNvSpPr>
            <a:spLocks noGrp="1" noChangeArrowheads="1"/>
          </p:cNvSpPr>
          <p:nvPr>
            <p:ph type="title"/>
          </p:nvPr>
        </p:nvSpPr>
        <p:spPr>
          <a:xfrm>
            <a:off x="457200" y="76201"/>
            <a:ext cx="7924800" cy="914400"/>
          </a:xfrm>
        </p:spPr>
        <p:txBody>
          <a:bodyPr/>
          <a:lstStyle/>
          <a:p>
            <a:r>
              <a:rPr lang="en-US" altLang="en-US" b="1" dirty="0"/>
              <a:t>Second Normal Form (2NF)</a:t>
            </a:r>
          </a:p>
        </p:txBody>
      </p:sp>
      <p:sp>
        <p:nvSpPr>
          <p:cNvPr id="30722" name="Rectangle 5">
            <a:extLst>
              <a:ext uri="{FF2B5EF4-FFF2-40B4-BE49-F238E27FC236}">
                <a16:creationId xmlns:a16="http://schemas.microsoft.com/office/drawing/2014/main" id="{732D5FD5-5BBA-56BD-B5DD-1AA079945B9A}"/>
              </a:ext>
            </a:extLst>
          </p:cNvPr>
          <p:cNvSpPr>
            <a:spLocks noGrp="1" noChangeArrowheads="1"/>
          </p:cNvSpPr>
          <p:nvPr>
            <p:ph idx="1"/>
          </p:nvPr>
        </p:nvSpPr>
        <p:spPr>
          <a:xfrm>
            <a:off x="498475" y="914400"/>
            <a:ext cx="7556500" cy="5211763"/>
          </a:xfrm>
        </p:spPr>
        <p:txBody>
          <a:bodyPr/>
          <a:lstStyle/>
          <a:p>
            <a:r>
              <a:rPr lang="en-US" altLang="en-US" dirty="0"/>
              <a:t> </a:t>
            </a:r>
            <a:r>
              <a:rPr lang="en-US" dirty="0">
                <a:effectLst/>
                <a:latin typeface="Helvetica" pitchFamily="2" charset="0"/>
              </a:rPr>
              <a:t>Under 2NF and 3NF, a </a:t>
            </a:r>
            <a:r>
              <a:rPr lang="en-US" dirty="0">
                <a:effectLst/>
                <a:highlight>
                  <a:srgbClr val="FFFF00"/>
                </a:highlight>
                <a:latin typeface="Helvetica" pitchFamily="2" charset="0"/>
              </a:rPr>
              <a:t>non-key field </a:t>
            </a:r>
            <a:r>
              <a:rPr lang="en-US" dirty="0">
                <a:effectLst/>
                <a:latin typeface="Helvetica" pitchFamily="2" charset="0"/>
              </a:rPr>
              <a:t>must provide a </a:t>
            </a:r>
            <a:r>
              <a:rPr lang="en-US" dirty="0">
                <a:effectLst/>
                <a:highlight>
                  <a:srgbClr val="00FF00"/>
                </a:highlight>
                <a:latin typeface="Helvetica" pitchFamily="2" charset="0"/>
              </a:rPr>
              <a:t>fact about the key</a:t>
            </a:r>
            <a:r>
              <a:rPr lang="en-US" dirty="0">
                <a:effectLst/>
                <a:latin typeface="Helvetica" pitchFamily="2" charset="0"/>
              </a:rPr>
              <a:t>,  the </a:t>
            </a:r>
            <a:r>
              <a:rPr lang="en-US" dirty="0">
                <a:effectLst/>
                <a:highlight>
                  <a:srgbClr val="00FF00"/>
                </a:highlight>
                <a:latin typeface="Helvetica" pitchFamily="2" charset="0"/>
              </a:rPr>
              <a:t>whole key</a:t>
            </a:r>
            <a:r>
              <a:rPr lang="en-US" dirty="0">
                <a:effectLst/>
                <a:latin typeface="Helvetica" pitchFamily="2" charset="0"/>
              </a:rPr>
              <a:t>, and </a:t>
            </a:r>
            <a:r>
              <a:rPr lang="en-US" dirty="0">
                <a:effectLst/>
                <a:highlight>
                  <a:srgbClr val="00FF00"/>
                </a:highlight>
                <a:latin typeface="Helvetica" pitchFamily="2" charset="0"/>
              </a:rPr>
              <a:t>nothing but the key</a:t>
            </a:r>
            <a:r>
              <a:rPr lang="en-US" dirty="0">
                <a:effectLst/>
                <a:latin typeface="Helvetica" pitchFamily="2" charset="0"/>
              </a:rPr>
              <a:t>. </a:t>
            </a:r>
          </a:p>
          <a:p>
            <a:r>
              <a:rPr lang="en-US" dirty="0">
                <a:latin typeface="Helvetica" pitchFamily="2" charset="0"/>
              </a:rPr>
              <a:t> </a:t>
            </a:r>
            <a:r>
              <a:rPr lang="en-US" dirty="0">
                <a:effectLst/>
                <a:latin typeface="Helvetica" pitchFamily="2" charset="0"/>
              </a:rPr>
              <a:t>In addition, the record must satisfy first normal form.</a:t>
            </a:r>
          </a:p>
        </p:txBody>
      </p:sp>
      <p:sp>
        <p:nvSpPr>
          <p:cNvPr id="2" name="Slide Number Placeholder 1">
            <a:extLst>
              <a:ext uri="{FF2B5EF4-FFF2-40B4-BE49-F238E27FC236}">
                <a16:creationId xmlns:a16="http://schemas.microsoft.com/office/drawing/2014/main" id="{F57813D0-AFA5-3D93-DA50-81DEEBD172E1}"/>
              </a:ext>
            </a:extLst>
          </p:cNvPr>
          <p:cNvSpPr>
            <a:spLocks noGrp="1"/>
          </p:cNvSpPr>
          <p:nvPr>
            <p:ph type="sldNum" sz="quarter" idx="10"/>
          </p:nvPr>
        </p:nvSpPr>
        <p:spPr/>
        <p:txBody>
          <a:bodyPr/>
          <a:lstStyle/>
          <a:p>
            <a:fld id="{B5482F84-AE51-6742-A134-E737E6F95EC4}" type="slidenum">
              <a:rPr lang="en-US" altLang="en-US" smtClean="0"/>
              <a:pPr/>
              <a:t>47</a:t>
            </a:fld>
            <a:endParaRPr lang="en-US" altLang="en-US"/>
          </a:p>
        </p:txBody>
      </p:sp>
    </p:spTree>
    <p:extLst>
      <p:ext uri="{BB962C8B-B14F-4D97-AF65-F5344CB8AC3E}">
        <p14:creationId xmlns:p14="http://schemas.microsoft.com/office/powerpoint/2010/main" val="1300017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A9D0A-1842-83F6-5814-273690B2F254}"/>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3170F37D-476E-543D-6BBD-19232F5F4CCF}"/>
              </a:ext>
            </a:extLst>
          </p:cNvPr>
          <p:cNvSpPr>
            <a:spLocks noGrp="1" noChangeArrowheads="1"/>
          </p:cNvSpPr>
          <p:nvPr>
            <p:ph type="title"/>
          </p:nvPr>
        </p:nvSpPr>
        <p:spPr>
          <a:xfrm>
            <a:off x="457200" y="76201"/>
            <a:ext cx="7924800" cy="914400"/>
          </a:xfrm>
        </p:spPr>
        <p:txBody>
          <a:bodyPr/>
          <a:lstStyle/>
          <a:p>
            <a:r>
              <a:rPr lang="en-US" altLang="en-US" b="1" dirty="0"/>
              <a:t>Second Normal Form (2NF)</a:t>
            </a:r>
          </a:p>
        </p:txBody>
      </p:sp>
      <p:sp>
        <p:nvSpPr>
          <p:cNvPr id="30722" name="Rectangle 5">
            <a:extLst>
              <a:ext uri="{FF2B5EF4-FFF2-40B4-BE49-F238E27FC236}">
                <a16:creationId xmlns:a16="http://schemas.microsoft.com/office/drawing/2014/main" id="{732D5FD5-5BBA-56BD-B5DD-1AA079945B9A}"/>
              </a:ext>
            </a:extLst>
          </p:cNvPr>
          <p:cNvSpPr>
            <a:spLocks noGrp="1" noChangeArrowheads="1"/>
          </p:cNvSpPr>
          <p:nvPr>
            <p:ph idx="1"/>
          </p:nvPr>
        </p:nvSpPr>
        <p:spPr>
          <a:xfrm>
            <a:off x="498475" y="914400"/>
            <a:ext cx="7556500" cy="5211763"/>
          </a:xfrm>
        </p:spPr>
        <p:txBody>
          <a:bodyPr/>
          <a:lstStyle/>
          <a:p>
            <a:r>
              <a:rPr lang="en-US" altLang="en-US" dirty="0"/>
              <a:t> A relation is said to be in </a:t>
            </a:r>
            <a:r>
              <a:rPr lang="en-US" altLang="en-US" dirty="0">
                <a:highlight>
                  <a:srgbClr val="00FF00"/>
                </a:highlight>
              </a:rPr>
              <a:t>Second Normal Form</a:t>
            </a:r>
            <a:r>
              <a:rPr lang="en-US" altLang="en-US" dirty="0"/>
              <a:t> when every non-key attribute is </a:t>
            </a:r>
            <a:r>
              <a:rPr lang="en-US" altLang="en-US" b="1" dirty="0"/>
              <a:t>fully functionally dependent</a:t>
            </a:r>
            <a:r>
              <a:rPr lang="en-US" altLang="en-US" dirty="0"/>
              <a:t> on the primary key (PK)</a:t>
            </a:r>
          </a:p>
          <a:p>
            <a:r>
              <a:rPr lang="en-US" altLang="en-US" dirty="0"/>
              <a:t> That is, every non-key attribute needs the full primary key for unique identification</a:t>
            </a:r>
          </a:p>
        </p:txBody>
      </p:sp>
      <p:sp>
        <p:nvSpPr>
          <p:cNvPr id="2" name="Slide Number Placeholder 1">
            <a:extLst>
              <a:ext uri="{FF2B5EF4-FFF2-40B4-BE49-F238E27FC236}">
                <a16:creationId xmlns:a16="http://schemas.microsoft.com/office/drawing/2014/main" id="{BB036063-F7F0-FB5B-AAF5-81576B3665F1}"/>
              </a:ext>
            </a:extLst>
          </p:cNvPr>
          <p:cNvSpPr>
            <a:spLocks noGrp="1"/>
          </p:cNvSpPr>
          <p:nvPr>
            <p:ph type="sldNum" sz="quarter" idx="10"/>
          </p:nvPr>
        </p:nvSpPr>
        <p:spPr/>
        <p:txBody>
          <a:bodyPr/>
          <a:lstStyle/>
          <a:p>
            <a:fld id="{B5482F84-AE51-6742-A134-E737E6F95EC4}" type="slidenum">
              <a:rPr lang="en-US" altLang="en-US" smtClean="0"/>
              <a:pPr/>
              <a:t>48</a:t>
            </a:fld>
            <a:endParaRPr lang="en-US" altLang="en-US"/>
          </a:p>
        </p:txBody>
      </p:sp>
    </p:spTree>
    <p:extLst>
      <p:ext uri="{BB962C8B-B14F-4D97-AF65-F5344CB8AC3E}">
        <p14:creationId xmlns:p14="http://schemas.microsoft.com/office/powerpoint/2010/main" val="824188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C208E3C-E21A-EA6D-FE54-40A3DE51F686}"/>
              </a:ext>
            </a:extLst>
          </p:cNvPr>
          <p:cNvSpPr>
            <a:spLocks noGrp="1" noChangeArrowheads="1"/>
          </p:cNvSpPr>
          <p:nvPr>
            <p:ph type="title"/>
          </p:nvPr>
        </p:nvSpPr>
        <p:spPr>
          <a:xfrm>
            <a:off x="609600" y="0"/>
            <a:ext cx="8534400" cy="963613"/>
          </a:xfrm>
        </p:spPr>
        <p:txBody>
          <a:bodyPr/>
          <a:lstStyle/>
          <a:p>
            <a:r>
              <a:rPr lang="en-US" altLang="en-US"/>
              <a:t>Why is this not in 2NF?</a:t>
            </a:r>
          </a:p>
        </p:txBody>
      </p:sp>
      <p:graphicFrame>
        <p:nvGraphicFramePr>
          <p:cNvPr id="32771" name="Object 3">
            <a:extLst>
              <a:ext uri="{FF2B5EF4-FFF2-40B4-BE49-F238E27FC236}">
                <a16:creationId xmlns:a16="http://schemas.microsoft.com/office/drawing/2014/main" id="{210ACB99-F218-0658-B5CB-71C1E037B5F4}"/>
              </a:ext>
            </a:extLst>
          </p:cNvPr>
          <p:cNvGraphicFramePr>
            <a:graphicFrameLocks noChangeAspect="1"/>
          </p:cNvGraphicFramePr>
          <p:nvPr/>
        </p:nvGraphicFramePr>
        <p:xfrm>
          <a:off x="228600" y="1371600"/>
          <a:ext cx="8610600" cy="5078413"/>
        </p:xfrm>
        <a:graphic>
          <a:graphicData uri="http://schemas.openxmlformats.org/presentationml/2006/ole">
            <mc:AlternateContent xmlns:mc="http://schemas.openxmlformats.org/markup-compatibility/2006">
              <mc:Choice xmlns:v="urn:schemas-microsoft-com:vml" Requires="v">
                <p:oleObj name="Worksheet" r:id="rId3" imgW="7239000" imgH="7073900" progId="Excel.Sheet.8">
                  <p:embed/>
                </p:oleObj>
              </mc:Choice>
              <mc:Fallback>
                <p:oleObj name="Worksheet" r:id="rId3" imgW="7239000" imgH="70739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8610600" cy="5078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2772" name="Group 4">
            <a:extLst>
              <a:ext uri="{FF2B5EF4-FFF2-40B4-BE49-F238E27FC236}">
                <a16:creationId xmlns:a16="http://schemas.microsoft.com/office/drawing/2014/main" id="{764EB311-0F71-4988-093B-E2FF9F13B2EF}"/>
              </a:ext>
            </a:extLst>
          </p:cNvPr>
          <p:cNvGrpSpPr>
            <a:grpSpLocks/>
          </p:cNvGrpSpPr>
          <p:nvPr/>
        </p:nvGrpSpPr>
        <p:grpSpPr bwMode="auto">
          <a:xfrm>
            <a:off x="228600" y="762000"/>
            <a:ext cx="8001000" cy="609600"/>
            <a:chOff x="288" y="480"/>
            <a:chExt cx="4752" cy="384"/>
          </a:xfrm>
        </p:grpSpPr>
        <p:sp>
          <p:nvSpPr>
            <p:cNvPr id="550917" name="Line 5">
              <a:extLst>
                <a:ext uri="{FF2B5EF4-FFF2-40B4-BE49-F238E27FC236}">
                  <a16:creationId xmlns:a16="http://schemas.microsoft.com/office/drawing/2014/main" id="{CD3C8290-67C5-7B45-507B-07A3E192FA5A}"/>
                </a:ext>
              </a:extLst>
            </p:cNvPr>
            <p:cNvSpPr>
              <a:spLocks noChangeShapeType="1"/>
            </p:cNvSpPr>
            <p:nvPr/>
          </p:nvSpPr>
          <p:spPr bwMode="auto">
            <a:xfrm flipV="1">
              <a:off x="288" y="768"/>
              <a:ext cx="48" cy="96"/>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18" name="Line 6">
              <a:extLst>
                <a:ext uri="{FF2B5EF4-FFF2-40B4-BE49-F238E27FC236}">
                  <a16:creationId xmlns:a16="http://schemas.microsoft.com/office/drawing/2014/main" id="{497F56FE-EA8A-6C47-CC2B-1883075EC04C}"/>
                </a:ext>
              </a:extLst>
            </p:cNvPr>
            <p:cNvSpPr>
              <a:spLocks noChangeShapeType="1"/>
            </p:cNvSpPr>
            <p:nvPr/>
          </p:nvSpPr>
          <p:spPr bwMode="auto">
            <a:xfrm flipV="1">
              <a:off x="1781" y="768"/>
              <a:ext cx="46" cy="4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19" name="Line 7">
              <a:extLst>
                <a:ext uri="{FF2B5EF4-FFF2-40B4-BE49-F238E27FC236}">
                  <a16:creationId xmlns:a16="http://schemas.microsoft.com/office/drawing/2014/main" id="{65A1ABC4-BB4C-1172-B8C1-FC48DDB84FEB}"/>
                </a:ext>
              </a:extLst>
            </p:cNvPr>
            <p:cNvSpPr>
              <a:spLocks noChangeShapeType="1"/>
            </p:cNvSpPr>
            <p:nvPr/>
          </p:nvSpPr>
          <p:spPr bwMode="auto">
            <a:xfrm>
              <a:off x="336" y="768"/>
              <a:ext cx="1491"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0" name="Line 8">
              <a:extLst>
                <a:ext uri="{FF2B5EF4-FFF2-40B4-BE49-F238E27FC236}">
                  <a16:creationId xmlns:a16="http://schemas.microsoft.com/office/drawing/2014/main" id="{3A65EFFD-0C6F-38AF-BA6D-1B05A0B5E8CC}"/>
                </a:ext>
              </a:extLst>
            </p:cNvPr>
            <p:cNvSpPr>
              <a:spLocks noChangeShapeType="1"/>
            </p:cNvSpPr>
            <p:nvPr/>
          </p:nvSpPr>
          <p:spPr bwMode="auto">
            <a:xfrm flipV="1">
              <a:off x="1056" y="480"/>
              <a:ext cx="0" cy="28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1" name="Line 9">
              <a:extLst>
                <a:ext uri="{FF2B5EF4-FFF2-40B4-BE49-F238E27FC236}">
                  <a16:creationId xmlns:a16="http://schemas.microsoft.com/office/drawing/2014/main" id="{2A9F810E-4E9A-2DE5-D15E-93C436F5DCFF}"/>
                </a:ext>
              </a:extLst>
            </p:cNvPr>
            <p:cNvSpPr>
              <a:spLocks noChangeShapeType="1"/>
            </p:cNvSpPr>
            <p:nvPr/>
          </p:nvSpPr>
          <p:spPr bwMode="auto">
            <a:xfrm>
              <a:off x="1056" y="480"/>
              <a:ext cx="3984"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2" name="Line 10">
              <a:extLst>
                <a:ext uri="{FF2B5EF4-FFF2-40B4-BE49-F238E27FC236}">
                  <a16:creationId xmlns:a16="http://schemas.microsoft.com/office/drawing/2014/main" id="{11978D44-44E6-E3B6-D8B8-BF2CF98F11EE}"/>
                </a:ext>
              </a:extLst>
            </p:cNvPr>
            <p:cNvSpPr>
              <a:spLocks noChangeShapeType="1"/>
            </p:cNvSpPr>
            <p:nvPr/>
          </p:nvSpPr>
          <p:spPr bwMode="auto">
            <a:xfrm>
              <a:off x="5040" y="480"/>
              <a:ext cx="0" cy="384"/>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3" name="Line 11">
              <a:extLst>
                <a:ext uri="{FF2B5EF4-FFF2-40B4-BE49-F238E27FC236}">
                  <a16:creationId xmlns:a16="http://schemas.microsoft.com/office/drawing/2014/main" id="{C8E09A16-9281-2178-C859-531295FD1C31}"/>
                </a:ext>
              </a:extLst>
            </p:cNvPr>
            <p:cNvSpPr>
              <a:spLocks noChangeShapeType="1"/>
            </p:cNvSpPr>
            <p:nvPr/>
          </p:nvSpPr>
          <p:spPr bwMode="auto">
            <a:xfrm>
              <a:off x="1056" y="528"/>
              <a:ext cx="3407"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4" name="Line 12">
              <a:extLst>
                <a:ext uri="{FF2B5EF4-FFF2-40B4-BE49-F238E27FC236}">
                  <a16:creationId xmlns:a16="http://schemas.microsoft.com/office/drawing/2014/main" id="{A6B94BBA-A148-3009-606A-68FB9221BFD9}"/>
                </a:ext>
              </a:extLst>
            </p:cNvPr>
            <p:cNvSpPr>
              <a:spLocks noChangeShapeType="1"/>
            </p:cNvSpPr>
            <p:nvPr/>
          </p:nvSpPr>
          <p:spPr bwMode="auto">
            <a:xfrm>
              <a:off x="4464" y="528"/>
              <a:ext cx="0" cy="336"/>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5" name="Line 13">
              <a:extLst>
                <a:ext uri="{FF2B5EF4-FFF2-40B4-BE49-F238E27FC236}">
                  <a16:creationId xmlns:a16="http://schemas.microsoft.com/office/drawing/2014/main" id="{8F7EFE6B-B690-7ABE-AD3F-3C98048531C9}"/>
                </a:ext>
              </a:extLst>
            </p:cNvPr>
            <p:cNvSpPr>
              <a:spLocks noChangeShapeType="1"/>
            </p:cNvSpPr>
            <p:nvPr/>
          </p:nvSpPr>
          <p:spPr bwMode="auto">
            <a:xfrm>
              <a:off x="1056" y="576"/>
              <a:ext cx="2879"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6" name="Line 14">
              <a:extLst>
                <a:ext uri="{FF2B5EF4-FFF2-40B4-BE49-F238E27FC236}">
                  <a16:creationId xmlns:a16="http://schemas.microsoft.com/office/drawing/2014/main" id="{CC58B53A-F14B-71E9-4E1A-F052BA65D02B}"/>
                </a:ext>
              </a:extLst>
            </p:cNvPr>
            <p:cNvSpPr>
              <a:spLocks noChangeShapeType="1"/>
            </p:cNvSpPr>
            <p:nvPr/>
          </p:nvSpPr>
          <p:spPr bwMode="auto">
            <a:xfrm>
              <a:off x="3936" y="576"/>
              <a:ext cx="0" cy="288"/>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7" name="Line 15">
              <a:extLst>
                <a:ext uri="{FF2B5EF4-FFF2-40B4-BE49-F238E27FC236}">
                  <a16:creationId xmlns:a16="http://schemas.microsoft.com/office/drawing/2014/main" id="{54E09FD7-CE93-4CC7-BDD6-7CE26E41086D}"/>
                </a:ext>
              </a:extLst>
            </p:cNvPr>
            <p:cNvSpPr>
              <a:spLocks noChangeShapeType="1"/>
            </p:cNvSpPr>
            <p:nvPr/>
          </p:nvSpPr>
          <p:spPr bwMode="auto">
            <a:xfrm>
              <a:off x="1056" y="624"/>
              <a:ext cx="2351"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8" name="Line 16">
              <a:extLst>
                <a:ext uri="{FF2B5EF4-FFF2-40B4-BE49-F238E27FC236}">
                  <a16:creationId xmlns:a16="http://schemas.microsoft.com/office/drawing/2014/main" id="{8B7F3FA2-88FA-97C4-3F52-2ECD6C37483F}"/>
                </a:ext>
              </a:extLst>
            </p:cNvPr>
            <p:cNvSpPr>
              <a:spLocks noChangeShapeType="1"/>
            </p:cNvSpPr>
            <p:nvPr/>
          </p:nvSpPr>
          <p:spPr bwMode="auto">
            <a:xfrm>
              <a:off x="3408" y="624"/>
              <a:ext cx="0" cy="24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9" name="Line 17">
              <a:extLst>
                <a:ext uri="{FF2B5EF4-FFF2-40B4-BE49-F238E27FC236}">
                  <a16:creationId xmlns:a16="http://schemas.microsoft.com/office/drawing/2014/main" id="{25C77DF0-3E22-18D7-1878-59CCB5132502}"/>
                </a:ext>
              </a:extLst>
            </p:cNvPr>
            <p:cNvSpPr>
              <a:spLocks noChangeShapeType="1"/>
            </p:cNvSpPr>
            <p:nvPr/>
          </p:nvSpPr>
          <p:spPr bwMode="auto">
            <a:xfrm>
              <a:off x="1056" y="672"/>
              <a:ext cx="1823"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0" name="Line 18">
              <a:extLst>
                <a:ext uri="{FF2B5EF4-FFF2-40B4-BE49-F238E27FC236}">
                  <a16:creationId xmlns:a16="http://schemas.microsoft.com/office/drawing/2014/main" id="{70E14DEE-F5CF-DA3F-422B-65F56F8D0B1D}"/>
                </a:ext>
              </a:extLst>
            </p:cNvPr>
            <p:cNvSpPr>
              <a:spLocks noChangeShapeType="1"/>
            </p:cNvSpPr>
            <p:nvPr/>
          </p:nvSpPr>
          <p:spPr bwMode="auto">
            <a:xfrm>
              <a:off x="2880" y="672"/>
              <a:ext cx="0" cy="192"/>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1" name="Line 19">
              <a:extLst>
                <a:ext uri="{FF2B5EF4-FFF2-40B4-BE49-F238E27FC236}">
                  <a16:creationId xmlns:a16="http://schemas.microsoft.com/office/drawing/2014/main" id="{52D081E0-2466-6643-4704-DEA9567CB656}"/>
                </a:ext>
              </a:extLst>
            </p:cNvPr>
            <p:cNvSpPr>
              <a:spLocks noChangeShapeType="1"/>
            </p:cNvSpPr>
            <p:nvPr/>
          </p:nvSpPr>
          <p:spPr bwMode="auto">
            <a:xfrm>
              <a:off x="1056" y="720"/>
              <a:ext cx="1247"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2" name="Line 20">
              <a:extLst>
                <a:ext uri="{FF2B5EF4-FFF2-40B4-BE49-F238E27FC236}">
                  <a16:creationId xmlns:a16="http://schemas.microsoft.com/office/drawing/2014/main" id="{C59F9F18-1030-D202-BD47-FB2234FFAE74}"/>
                </a:ext>
              </a:extLst>
            </p:cNvPr>
            <p:cNvSpPr>
              <a:spLocks noChangeShapeType="1"/>
            </p:cNvSpPr>
            <p:nvPr/>
          </p:nvSpPr>
          <p:spPr bwMode="auto">
            <a:xfrm>
              <a:off x="2304" y="720"/>
              <a:ext cx="0" cy="144"/>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32773" name="Group 21">
            <a:extLst>
              <a:ext uri="{FF2B5EF4-FFF2-40B4-BE49-F238E27FC236}">
                <a16:creationId xmlns:a16="http://schemas.microsoft.com/office/drawing/2014/main" id="{5956F727-1936-9A9E-2961-A8301399A48D}"/>
              </a:ext>
            </a:extLst>
          </p:cNvPr>
          <p:cNvGrpSpPr>
            <a:grpSpLocks/>
          </p:cNvGrpSpPr>
          <p:nvPr/>
        </p:nvGrpSpPr>
        <p:grpSpPr bwMode="auto">
          <a:xfrm>
            <a:off x="228600" y="1524000"/>
            <a:ext cx="5105400" cy="304800"/>
            <a:chOff x="288" y="960"/>
            <a:chExt cx="3072" cy="192"/>
          </a:xfrm>
        </p:grpSpPr>
        <p:sp>
          <p:nvSpPr>
            <p:cNvPr id="550934" name="Line 22">
              <a:extLst>
                <a:ext uri="{FF2B5EF4-FFF2-40B4-BE49-F238E27FC236}">
                  <a16:creationId xmlns:a16="http://schemas.microsoft.com/office/drawing/2014/main" id="{A13B65E6-CFC0-D9D2-467C-6A11C43FDC8E}"/>
                </a:ext>
              </a:extLst>
            </p:cNvPr>
            <p:cNvSpPr>
              <a:spLocks noChangeShapeType="1"/>
            </p:cNvSpPr>
            <p:nvPr/>
          </p:nvSpPr>
          <p:spPr bwMode="auto">
            <a:xfrm>
              <a:off x="288" y="960"/>
              <a:ext cx="48" cy="48"/>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5" name="Line 23">
              <a:extLst>
                <a:ext uri="{FF2B5EF4-FFF2-40B4-BE49-F238E27FC236}">
                  <a16:creationId xmlns:a16="http://schemas.microsoft.com/office/drawing/2014/main" id="{4D248894-EA5E-8F33-BAF2-B0FEAEB26A76}"/>
                </a:ext>
              </a:extLst>
            </p:cNvPr>
            <p:cNvSpPr>
              <a:spLocks noChangeShapeType="1"/>
            </p:cNvSpPr>
            <p:nvPr/>
          </p:nvSpPr>
          <p:spPr bwMode="auto">
            <a:xfrm flipH="1">
              <a:off x="768" y="960"/>
              <a:ext cx="48" cy="48"/>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6" name="Line 24">
              <a:extLst>
                <a:ext uri="{FF2B5EF4-FFF2-40B4-BE49-F238E27FC236}">
                  <a16:creationId xmlns:a16="http://schemas.microsoft.com/office/drawing/2014/main" id="{32DE267C-D013-1B74-7BA3-C25F53099F0C}"/>
                </a:ext>
              </a:extLst>
            </p:cNvPr>
            <p:cNvSpPr>
              <a:spLocks noChangeShapeType="1"/>
            </p:cNvSpPr>
            <p:nvPr/>
          </p:nvSpPr>
          <p:spPr bwMode="auto">
            <a:xfrm>
              <a:off x="336" y="1008"/>
              <a:ext cx="433"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7" name="Line 25">
              <a:extLst>
                <a:ext uri="{FF2B5EF4-FFF2-40B4-BE49-F238E27FC236}">
                  <a16:creationId xmlns:a16="http://schemas.microsoft.com/office/drawing/2014/main" id="{983F30FC-6C0D-ABA9-6430-15468774DBAD}"/>
                </a:ext>
              </a:extLst>
            </p:cNvPr>
            <p:cNvSpPr>
              <a:spLocks noChangeShapeType="1"/>
            </p:cNvSpPr>
            <p:nvPr/>
          </p:nvSpPr>
          <p:spPr bwMode="auto">
            <a:xfrm>
              <a:off x="528" y="1008"/>
              <a:ext cx="0" cy="96"/>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8" name="Line 26">
              <a:extLst>
                <a:ext uri="{FF2B5EF4-FFF2-40B4-BE49-F238E27FC236}">
                  <a16:creationId xmlns:a16="http://schemas.microsoft.com/office/drawing/2014/main" id="{A023B99A-4A08-7A09-F3B7-E7903395E708}"/>
                </a:ext>
              </a:extLst>
            </p:cNvPr>
            <p:cNvSpPr>
              <a:spLocks noChangeShapeType="1"/>
            </p:cNvSpPr>
            <p:nvPr/>
          </p:nvSpPr>
          <p:spPr bwMode="auto">
            <a:xfrm>
              <a:off x="528" y="1104"/>
              <a:ext cx="2400"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9" name="Line 27">
              <a:extLst>
                <a:ext uri="{FF2B5EF4-FFF2-40B4-BE49-F238E27FC236}">
                  <a16:creationId xmlns:a16="http://schemas.microsoft.com/office/drawing/2014/main" id="{ECAFA756-E56D-98BC-9E7F-5B0DE24E298D}"/>
                </a:ext>
              </a:extLst>
            </p:cNvPr>
            <p:cNvSpPr>
              <a:spLocks noChangeShapeType="1"/>
            </p:cNvSpPr>
            <p:nvPr/>
          </p:nvSpPr>
          <p:spPr bwMode="auto">
            <a:xfrm flipV="1">
              <a:off x="2928" y="960"/>
              <a:ext cx="0" cy="144"/>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0" name="Line 28">
              <a:extLst>
                <a:ext uri="{FF2B5EF4-FFF2-40B4-BE49-F238E27FC236}">
                  <a16:creationId xmlns:a16="http://schemas.microsoft.com/office/drawing/2014/main" id="{E63A8071-7134-CE8A-381D-3FC027AE7675}"/>
                </a:ext>
              </a:extLst>
            </p:cNvPr>
            <p:cNvSpPr>
              <a:spLocks noChangeShapeType="1"/>
            </p:cNvSpPr>
            <p:nvPr/>
          </p:nvSpPr>
          <p:spPr bwMode="auto">
            <a:xfrm>
              <a:off x="528" y="1056"/>
              <a:ext cx="1824"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1" name="Line 29">
              <a:extLst>
                <a:ext uri="{FF2B5EF4-FFF2-40B4-BE49-F238E27FC236}">
                  <a16:creationId xmlns:a16="http://schemas.microsoft.com/office/drawing/2014/main" id="{58143086-B947-110B-F1AC-063BB437EB6F}"/>
                </a:ext>
              </a:extLst>
            </p:cNvPr>
            <p:cNvSpPr>
              <a:spLocks noChangeShapeType="1"/>
            </p:cNvSpPr>
            <p:nvPr/>
          </p:nvSpPr>
          <p:spPr bwMode="auto">
            <a:xfrm flipV="1">
              <a:off x="2352" y="960"/>
              <a:ext cx="0" cy="96"/>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2" name="Line 30">
              <a:extLst>
                <a:ext uri="{FF2B5EF4-FFF2-40B4-BE49-F238E27FC236}">
                  <a16:creationId xmlns:a16="http://schemas.microsoft.com/office/drawing/2014/main" id="{98DC942D-B8F9-1A61-5B95-E5A11BB9C0A9}"/>
                </a:ext>
              </a:extLst>
            </p:cNvPr>
            <p:cNvSpPr>
              <a:spLocks noChangeShapeType="1"/>
            </p:cNvSpPr>
            <p:nvPr/>
          </p:nvSpPr>
          <p:spPr bwMode="auto">
            <a:xfrm>
              <a:off x="864" y="960"/>
              <a:ext cx="48" cy="48"/>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3" name="Line 31">
              <a:extLst>
                <a:ext uri="{FF2B5EF4-FFF2-40B4-BE49-F238E27FC236}">
                  <a16:creationId xmlns:a16="http://schemas.microsoft.com/office/drawing/2014/main" id="{F69E02BB-0DC2-052D-57C4-D3DB517E9262}"/>
                </a:ext>
              </a:extLst>
            </p:cNvPr>
            <p:cNvSpPr>
              <a:spLocks noChangeShapeType="1"/>
            </p:cNvSpPr>
            <p:nvPr/>
          </p:nvSpPr>
          <p:spPr bwMode="auto">
            <a:xfrm flipH="1">
              <a:off x="1200" y="960"/>
              <a:ext cx="48" cy="48"/>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4" name="Line 32">
              <a:extLst>
                <a:ext uri="{FF2B5EF4-FFF2-40B4-BE49-F238E27FC236}">
                  <a16:creationId xmlns:a16="http://schemas.microsoft.com/office/drawing/2014/main" id="{24431CCA-22BC-09F3-CAF8-12322D6AA5DB}"/>
                </a:ext>
              </a:extLst>
            </p:cNvPr>
            <p:cNvSpPr>
              <a:spLocks noChangeShapeType="1"/>
            </p:cNvSpPr>
            <p:nvPr/>
          </p:nvSpPr>
          <p:spPr bwMode="auto">
            <a:xfrm>
              <a:off x="912" y="1008"/>
              <a:ext cx="288" cy="0"/>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5" name="Line 33">
              <a:extLst>
                <a:ext uri="{FF2B5EF4-FFF2-40B4-BE49-F238E27FC236}">
                  <a16:creationId xmlns:a16="http://schemas.microsoft.com/office/drawing/2014/main" id="{4E669B2C-9EA6-8BBC-7689-40A93540FCE8}"/>
                </a:ext>
              </a:extLst>
            </p:cNvPr>
            <p:cNvSpPr>
              <a:spLocks noChangeShapeType="1"/>
            </p:cNvSpPr>
            <p:nvPr/>
          </p:nvSpPr>
          <p:spPr bwMode="auto">
            <a:xfrm>
              <a:off x="1056" y="1008"/>
              <a:ext cx="0" cy="144"/>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6" name="Line 34">
              <a:extLst>
                <a:ext uri="{FF2B5EF4-FFF2-40B4-BE49-F238E27FC236}">
                  <a16:creationId xmlns:a16="http://schemas.microsoft.com/office/drawing/2014/main" id="{D545BEA7-5D75-AA48-3A3C-ADD58B3552BE}"/>
                </a:ext>
              </a:extLst>
            </p:cNvPr>
            <p:cNvSpPr>
              <a:spLocks noChangeShapeType="1"/>
            </p:cNvSpPr>
            <p:nvPr/>
          </p:nvSpPr>
          <p:spPr bwMode="auto">
            <a:xfrm>
              <a:off x="1056" y="1152"/>
              <a:ext cx="2304" cy="0"/>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7" name="Line 35">
              <a:extLst>
                <a:ext uri="{FF2B5EF4-FFF2-40B4-BE49-F238E27FC236}">
                  <a16:creationId xmlns:a16="http://schemas.microsoft.com/office/drawing/2014/main" id="{9B0F9EF0-DCAD-3CDF-F291-518ACBD16FE5}"/>
                </a:ext>
              </a:extLst>
            </p:cNvPr>
            <p:cNvSpPr>
              <a:spLocks noChangeShapeType="1"/>
            </p:cNvSpPr>
            <p:nvPr/>
          </p:nvSpPr>
          <p:spPr bwMode="auto">
            <a:xfrm flipV="1">
              <a:off x="3360" y="960"/>
              <a:ext cx="0" cy="192"/>
            </a:xfrm>
            <a:prstGeom prst="line">
              <a:avLst/>
            </a:prstGeom>
            <a:noFill/>
            <a:ln w="2857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32774" name="Group 36">
            <a:extLst>
              <a:ext uri="{FF2B5EF4-FFF2-40B4-BE49-F238E27FC236}">
                <a16:creationId xmlns:a16="http://schemas.microsoft.com/office/drawing/2014/main" id="{A0C3DC98-851F-3F3D-895B-943205FF8E07}"/>
              </a:ext>
            </a:extLst>
          </p:cNvPr>
          <p:cNvGrpSpPr>
            <a:grpSpLocks/>
          </p:cNvGrpSpPr>
          <p:nvPr/>
        </p:nvGrpSpPr>
        <p:grpSpPr bwMode="auto">
          <a:xfrm>
            <a:off x="7086600" y="1524000"/>
            <a:ext cx="1295400" cy="228600"/>
            <a:chOff x="4224" y="960"/>
            <a:chExt cx="816" cy="144"/>
          </a:xfrm>
        </p:grpSpPr>
        <p:sp>
          <p:nvSpPr>
            <p:cNvPr id="550949" name="Line 37">
              <a:extLst>
                <a:ext uri="{FF2B5EF4-FFF2-40B4-BE49-F238E27FC236}">
                  <a16:creationId xmlns:a16="http://schemas.microsoft.com/office/drawing/2014/main" id="{235A1727-F01A-C4EE-962F-151F9C4C3A8B}"/>
                </a:ext>
              </a:extLst>
            </p:cNvPr>
            <p:cNvSpPr>
              <a:spLocks noChangeShapeType="1"/>
            </p:cNvSpPr>
            <p:nvPr/>
          </p:nvSpPr>
          <p:spPr bwMode="auto">
            <a:xfrm>
              <a:off x="4224" y="960"/>
              <a:ext cx="48" cy="48"/>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0" name="Line 38">
              <a:extLst>
                <a:ext uri="{FF2B5EF4-FFF2-40B4-BE49-F238E27FC236}">
                  <a16:creationId xmlns:a16="http://schemas.microsoft.com/office/drawing/2014/main" id="{C57B5487-B440-01DA-A49B-4D4F067DE4AE}"/>
                </a:ext>
              </a:extLst>
            </p:cNvPr>
            <p:cNvSpPr>
              <a:spLocks noChangeShapeType="1"/>
            </p:cNvSpPr>
            <p:nvPr/>
          </p:nvSpPr>
          <p:spPr bwMode="auto">
            <a:xfrm flipH="1">
              <a:off x="4704" y="960"/>
              <a:ext cx="48" cy="48"/>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1" name="Line 39">
              <a:extLst>
                <a:ext uri="{FF2B5EF4-FFF2-40B4-BE49-F238E27FC236}">
                  <a16:creationId xmlns:a16="http://schemas.microsoft.com/office/drawing/2014/main" id="{0F693AE2-5DE5-86D3-39C4-2F2F0B458CA8}"/>
                </a:ext>
              </a:extLst>
            </p:cNvPr>
            <p:cNvSpPr>
              <a:spLocks noChangeShapeType="1"/>
            </p:cNvSpPr>
            <p:nvPr/>
          </p:nvSpPr>
          <p:spPr bwMode="auto">
            <a:xfrm>
              <a:off x="4272" y="1008"/>
              <a:ext cx="432"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2" name="Line 40">
              <a:extLst>
                <a:ext uri="{FF2B5EF4-FFF2-40B4-BE49-F238E27FC236}">
                  <a16:creationId xmlns:a16="http://schemas.microsoft.com/office/drawing/2014/main" id="{9392BF39-A938-FBD9-7556-1014AE7BB59F}"/>
                </a:ext>
              </a:extLst>
            </p:cNvPr>
            <p:cNvSpPr>
              <a:spLocks noChangeShapeType="1"/>
            </p:cNvSpPr>
            <p:nvPr/>
          </p:nvSpPr>
          <p:spPr bwMode="auto">
            <a:xfrm>
              <a:off x="4512" y="1008"/>
              <a:ext cx="0" cy="96"/>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3" name="Line 41">
              <a:extLst>
                <a:ext uri="{FF2B5EF4-FFF2-40B4-BE49-F238E27FC236}">
                  <a16:creationId xmlns:a16="http://schemas.microsoft.com/office/drawing/2014/main" id="{D78BA176-3710-2D04-2D25-E1DD35C464A6}"/>
                </a:ext>
              </a:extLst>
            </p:cNvPr>
            <p:cNvSpPr>
              <a:spLocks noChangeShapeType="1"/>
            </p:cNvSpPr>
            <p:nvPr/>
          </p:nvSpPr>
          <p:spPr bwMode="auto">
            <a:xfrm>
              <a:off x="4512" y="1104"/>
              <a:ext cx="528"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4" name="Line 42">
              <a:extLst>
                <a:ext uri="{FF2B5EF4-FFF2-40B4-BE49-F238E27FC236}">
                  <a16:creationId xmlns:a16="http://schemas.microsoft.com/office/drawing/2014/main" id="{37BECEE1-4A37-8292-B524-79AC065D404C}"/>
                </a:ext>
              </a:extLst>
            </p:cNvPr>
            <p:cNvSpPr>
              <a:spLocks noChangeShapeType="1"/>
            </p:cNvSpPr>
            <p:nvPr/>
          </p:nvSpPr>
          <p:spPr bwMode="auto">
            <a:xfrm flipV="1">
              <a:off x="5040" y="960"/>
              <a:ext cx="0" cy="144"/>
            </a:xfrm>
            <a:prstGeom prst="line">
              <a:avLst/>
            </a:prstGeom>
            <a:noFill/>
            <a:ln w="28575">
              <a:solidFill>
                <a:srgbClr val="FF99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055DAEE3-7172-A9D3-1E1E-3F40136C1428}"/>
              </a:ext>
            </a:extLst>
          </p:cNvPr>
          <p:cNvSpPr>
            <a:spLocks noGrp="1"/>
          </p:cNvSpPr>
          <p:nvPr>
            <p:ph type="sldNum" sz="quarter" idx="12"/>
          </p:nvPr>
        </p:nvSpPr>
        <p:spPr/>
        <p:txBody>
          <a:bodyPr/>
          <a:lstStyle/>
          <a:p>
            <a:fld id="{23A138B7-3FEE-3841-A433-AF4D50B6F8CB}" type="slidenum">
              <a:rPr lang="en-US" altLang="en-US" smtClean="0"/>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FEE9B3BE-2831-83FF-268C-E98FCA766C6A}"/>
              </a:ext>
            </a:extLst>
          </p:cNvPr>
          <p:cNvSpPr>
            <a:spLocks noGrp="1" noChangeArrowheads="1"/>
          </p:cNvSpPr>
          <p:nvPr>
            <p:ph type="body" idx="1"/>
          </p:nvPr>
        </p:nvSpPr>
        <p:spPr>
          <a:xfrm>
            <a:off x="304800" y="1143000"/>
            <a:ext cx="8839200" cy="5334000"/>
          </a:xfrm>
        </p:spPr>
        <p:txBody>
          <a:bodyPr/>
          <a:lstStyle/>
          <a:p>
            <a:pPr marL="533400" indent="-533400" eaLnBrk="1" hangingPunct="1"/>
            <a:r>
              <a:rPr lang="en-US" altLang="en-US" sz="2800" dirty="0">
                <a:cs typeface="Times New Roman" panose="02020603050405020304" pitchFamily="18" charset="0"/>
              </a:rPr>
              <a:t>This is </a:t>
            </a:r>
            <a:r>
              <a:rPr lang="en-US" altLang="en-US" sz="2800" dirty="0">
                <a:highlight>
                  <a:srgbClr val="FFFF00"/>
                </a:highlight>
                <a:cs typeface="Times New Roman" panose="02020603050405020304" pitchFamily="18" charset="0"/>
              </a:rPr>
              <a:t>the process </a:t>
            </a:r>
            <a:r>
              <a:rPr lang="en-US" altLang="en-US" sz="2800" dirty="0">
                <a:cs typeface="Times New Roman" panose="02020603050405020304" pitchFamily="18" charset="0"/>
              </a:rPr>
              <a:t>which allows you to remove out redundant data within your database. </a:t>
            </a:r>
            <a:endParaRPr lang="en-US" altLang="en-US" sz="2800" dirty="0"/>
          </a:p>
          <a:p>
            <a:pPr marL="533400" indent="-533400" eaLnBrk="1" hangingPunct="1"/>
            <a:r>
              <a:rPr lang="en-US" altLang="en-US" sz="2800" dirty="0">
                <a:cs typeface="Times New Roman" panose="02020603050405020304" pitchFamily="18" charset="0"/>
              </a:rPr>
              <a:t>This involves </a:t>
            </a:r>
            <a:r>
              <a:rPr lang="en-US" altLang="en-US" sz="2800" dirty="0">
                <a:highlight>
                  <a:srgbClr val="00FF00"/>
                </a:highlight>
                <a:cs typeface="Times New Roman" panose="02020603050405020304" pitchFamily="18" charset="0"/>
              </a:rPr>
              <a:t>restructuring the tables</a:t>
            </a:r>
            <a:r>
              <a:rPr lang="en-US" altLang="en-US" sz="2800" dirty="0">
                <a:cs typeface="Times New Roman" panose="02020603050405020304" pitchFamily="18" charset="0"/>
              </a:rPr>
              <a:t> to successively meeting higher forms of Normalization. </a:t>
            </a:r>
          </a:p>
          <a:p>
            <a:pPr marL="533400" indent="-533400" eaLnBrk="1" hangingPunct="1"/>
            <a:r>
              <a:rPr lang="en-US" altLang="en-US" sz="2800" dirty="0"/>
              <a:t>A properly normalized database should have the following characteristics</a:t>
            </a:r>
          </a:p>
          <a:p>
            <a:pPr marL="1023938" lvl="1" indent="-457200" eaLnBrk="1" hangingPunct="1"/>
            <a:r>
              <a:rPr lang="en-US" altLang="en-US" sz="2400" dirty="0"/>
              <a:t>Scalar values in each fields</a:t>
            </a:r>
          </a:p>
          <a:p>
            <a:pPr marL="1023938" lvl="1" indent="-457200" eaLnBrk="1" hangingPunct="1"/>
            <a:r>
              <a:rPr lang="en-US" altLang="en-US" sz="2400" dirty="0"/>
              <a:t>Absence of redundancy.</a:t>
            </a:r>
          </a:p>
          <a:p>
            <a:pPr marL="1023938" lvl="1" indent="-457200" eaLnBrk="1" hangingPunct="1"/>
            <a:r>
              <a:rPr lang="en-US" altLang="en-US" sz="2400" dirty="0"/>
              <a:t>Minimal use of null values.</a:t>
            </a:r>
            <a:endParaRPr lang="en-US" altLang="en-US" sz="2400" dirty="0">
              <a:cs typeface="Times New Roman" panose="02020603050405020304" pitchFamily="18" charset="0"/>
            </a:endParaRPr>
          </a:p>
          <a:p>
            <a:pPr marL="1023938" lvl="1" indent="-457200" eaLnBrk="1" hangingPunct="1"/>
            <a:r>
              <a:rPr lang="en-US" altLang="en-US" sz="2400" dirty="0">
                <a:cs typeface="Times New Roman" panose="02020603050405020304" pitchFamily="18" charset="0"/>
              </a:rPr>
              <a:t>Minimal loss of information.</a:t>
            </a:r>
            <a:r>
              <a:rPr lang="en-US" altLang="en-US" sz="2400" dirty="0"/>
              <a:t> </a:t>
            </a:r>
          </a:p>
        </p:txBody>
      </p:sp>
      <p:sp>
        <p:nvSpPr>
          <p:cNvPr id="6146" name="Rectangle 3">
            <a:extLst>
              <a:ext uri="{FF2B5EF4-FFF2-40B4-BE49-F238E27FC236}">
                <a16:creationId xmlns:a16="http://schemas.microsoft.com/office/drawing/2014/main" id="{98601813-5427-2087-F7BD-868A38ED5EAE}"/>
              </a:ext>
            </a:extLst>
          </p:cNvPr>
          <p:cNvSpPr>
            <a:spLocks noChangeArrowheads="1"/>
          </p:cNvSpPr>
          <p:nvPr/>
        </p:nvSpPr>
        <p:spPr bwMode="auto">
          <a:xfrm>
            <a:off x="685800" y="76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7030A0"/>
                </a:solidFill>
                <a:latin typeface="Arial-BoldMT"/>
              </a:rPr>
              <a:t>Normalization Definition </a:t>
            </a:r>
          </a:p>
        </p:txBody>
      </p:sp>
      <p:sp>
        <p:nvSpPr>
          <p:cNvPr id="2" name="Slide Number Placeholder 1">
            <a:extLst>
              <a:ext uri="{FF2B5EF4-FFF2-40B4-BE49-F238E27FC236}">
                <a16:creationId xmlns:a16="http://schemas.microsoft.com/office/drawing/2014/main" id="{3FF51919-22BE-B367-8E68-1063334995A6}"/>
              </a:ext>
            </a:extLst>
          </p:cNvPr>
          <p:cNvSpPr>
            <a:spLocks noGrp="1"/>
          </p:cNvSpPr>
          <p:nvPr>
            <p:ph type="sldNum" sz="quarter" idx="10"/>
          </p:nvPr>
        </p:nvSpPr>
        <p:spPr/>
        <p:txBody>
          <a:bodyPr/>
          <a:lstStyle/>
          <a:p>
            <a:fld id="{B5482F84-AE51-6742-A134-E737E6F95EC4}" type="slidenum">
              <a:rPr lang="en-US" altLang="en-US" smtClean="0"/>
              <a:pPr/>
              <a:t>5</a:t>
            </a:fld>
            <a:endParaRPr lang="en-US" altLang="en-US"/>
          </a:p>
        </p:txBody>
      </p:sp>
    </p:spTree>
    <p:extLst>
      <p:ext uri="{BB962C8B-B14F-4D97-AF65-F5344CB8AC3E}">
        <p14:creationId xmlns:p14="http://schemas.microsoft.com/office/powerpoint/2010/main" val="251948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3A684C92-16EB-EFE1-DEE0-2F92E98CAB77}"/>
              </a:ext>
            </a:extLst>
          </p:cNvPr>
          <p:cNvSpPr>
            <a:spLocks noGrp="1" noChangeArrowheads="1"/>
          </p:cNvSpPr>
          <p:nvPr>
            <p:ph type="title"/>
          </p:nvPr>
        </p:nvSpPr>
        <p:spPr>
          <a:xfrm>
            <a:off x="457200" y="76200"/>
            <a:ext cx="7480300" cy="1116013"/>
          </a:xfrm>
        </p:spPr>
        <p:txBody>
          <a:bodyPr/>
          <a:lstStyle/>
          <a:p>
            <a:r>
              <a:rPr lang="en-US" altLang="en-US"/>
              <a:t>Second Normal Form</a:t>
            </a:r>
          </a:p>
        </p:txBody>
      </p:sp>
      <p:graphicFrame>
        <p:nvGraphicFramePr>
          <p:cNvPr id="34819" name="Object 3">
            <a:extLst>
              <a:ext uri="{FF2B5EF4-FFF2-40B4-BE49-F238E27FC236}">
                <a16:creationId xmlns:a16="http://schemas.microsoft.com/office/drawing/2014/main" id="{FEEFFA1C-6A09-D3C5-1A76-6302E6584AF8}"/>
              </a:ext>
            </a:extLst>
          </p:cNvPr>
          <p:cNvGraphicFramePr>
            <a:graphicFrameLocks noChangeAspect="1"/>
          </p:cNvGraphicFramePr>
          <p:nvPr/>
        </p:nvGraphicFramePr>
        <p:xfrm>
          <a:off x="1981200" y="1600200"/>
          <a:ext cx="5410200" cy="4340225"/>
        </p:xfrm>
        <a:graphic>
          <a:graphicData uri="http://schemas.openxmlformats.org/presentationml/2006/ole">
            <mc:AlternateContent xmlns:mc="http://schemas.openxmlformats.org/markup-compatibility/2006">
              <mc:Choice xmlns:v="urn:schemas-microsoft-com:vml" Requires="v">
                <p:oleObj name="Worksheet" r:id="rId3" imgW="3022600" imgH="2425700" progId="Excel.Sheet.8">
                  <p:embed/>
                </p:oleObj>
              </mc:Choice>
              <mc:Fallback>
                <p:oleObj name="Worksheet" r:id="rId3" imgW="3022600" imgH="24257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00200"/>
                        <a:ext cx="5410200" cy="434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4820" name="Group 4">
            <a:extLst>
              <a:ext uri="{FF2B5EF4-FFF2-40B4-BE49-F238E27FC236}">
                <a16:creationId xmlns:a16="http://schemas.microsoft.com/office/drawing/2014/main" id="{B20D244C-CA1B-FEFE-DC24-DC4D4218E954}"/>
              </a:ext>
            </a:extLst>
          </p:cNvPr>
          <p:cNvGrpSpPr>
            <a:grpSpLocks/>
          </p:cNvGrpSpPr>
          <p:nvPr/>
        </p:nvGrpSpPr>
        <p:grpSpPr bwMode="auto">
          <a:xfrm>
            <a:off x="1981200" y="5943600"/>
            <a:ext cx="4267200" cy="381000"/>
            <a:chOff x="1248" y="3744"/>
            <a:chExt cx="2688" cy="240"/>
          </a:xfrm>
        </p:grpSpPr>
        <p:sp>
          <p:nvSpPr>
            <p:cNvPr id="553989" name="Line 5">
              <a:extLst>
                <a:ext uri="{FF2B5EF4-FFF2-40B4-BE49-F238E27FC236}">
                  <a16:creationId xmlns:a16="http://schemas.microsoft.com/office/drawing/2014/main" id="{A23683AB-4DD3-6847-7C23-0D211FBB2145}"/>
                </a:ext>
              </a:extLst>
            </p:cNvPr>
            <p:cNvSpPr>
              <a:spLocks noChangeShapeType="1"/>
            </p:cNvSpPr>
            <p:nvPr/>
          </p:nvSpPr>
          <p:spPr bwMode="auto">
            <a:xfrm>
              <a:off x="1248" y="3744"/>
              <a:ext cx="96" cy="96"/>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0" name="Line 6">
              <a:extLst>
                <a:ext uri="{FF2B5EF4-FFF2-40B4-BE49-F238E27FC236}">
                  <a16:creationId xmlns:a16="http://schemas.microsoft.com/office/drawing/2014/main" id="{0C6432C4-2DC2-6ADD-5E40-B8369C73DE50}"/>
                </a:ext>
              </a:extLst>
            </p:cNvPr>
            <p:cNvSpPr>
              <a:spLocks noChangeShapeType="1"/>
            </p:cNvSpPr>
            <p:nvPr/>
          </p:nvSpPr>
          <p:spPr bwMode="auto">
            <a:xfrm flipH="1">
              <a:off x="2112" y="3744"/>
              <a:ext cx="96" cy="96"/>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1" name="Line 7">
              <a:extLst>
                <a:ext uri="{FF2B5EF4-FFF2-40B4-BE49-F238E27FC236}">
                  <a16:creationId xmlns:a16="http://schemas.microsoft.com/office/drawing/2014/main" id="{1DFE920D-A408-A4A7-50C5-1077059CC96D}"/>
                </a:ext>
              </a:extLst>
            </p:cNvPr>
            <p:cNvSpPr>
              <a:spLocks noChangeShapeType="1"/>
            </p:cNvSpPr>
            <p:nvPr/>
          </p:nvSpPr>
          <p:spPr bwMode="auto">
            <a:xfrm>
              <a:off x="1344" y="3840"/>
              <a:ext cx="768"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2" name="Line 8">
              <a:extLst>
                <a:ext uri="{FF2B5EF4-FFF2-40B4-BE49-F238E27FC236}">
                  <a16:creationId xmlns:a16="http://schemas.microsoft.com/office/drawing/2014/main" id="{8EAD3060-8A91-5481-73A2-E55B02AFC0A7}"/>
                </a:ext>
              </a:extLst>
            </p:cNvPr>
            <p:cNvSpPr>
              <a:spLocks noChangeShapeType="1"/>
            </p:cNvSpPr>
            <p:nvPr/>
          </p:nvSpPr>
          <p:spPr bwMode="auto">
            <a:xfrm>
              <a:off x="1728" y="3840"/>
              <a:ext cx="0" cy="144"/>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3" name="Line 9">
              <a:extLst>
                <a:ext uri="{FF2B5EF4-FFF2-40B4-BE49-F238E27FC236}">
                  <a16:creationId xmlns:a16="http://schemas.microsoft.com/office/drawing/2014/main" id="{94081C14-49D1-B8BB-ED3B-797398076FDA}"/>
                </a:ext>
              </a:extLst>
            </p:cNvPr>
            <p:cNvSpPr>
              <a:spLocks noChangeShapeType="1"/>
            </p:cNvSpPr>
            <p:nvPr/>
          </p:nvSpPr>
          <p:spPr bwMode="auto">
            <a:xfrm>
              <a:off x="1728" y="3984"/>
              <a:ext cx="2208"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4" name="Line 10">
              <a:extLst>
                <a:ext uri="{FF2B5EF4-FFF2-40B4-BE49-F238E27FC236}">
                  <a16:creationId xmlns:a16="http://schemas.microsoft.com/office/drawing/2014/main" id="{09E8D768-CFF1-671B-DDE0-63A974EB1F16}"/>
                </a:ext>
              </a:extLst>
            </p:cNvPr>
            <p:cNvSpPr>
              <a:spLocks noChangeShapeType="1"/>
            </p:cNvSpPr>
            <p:nvPr/>
          </p:nvSpPr>
          <p:spPr bwMode="auto">
            <a:xfrm flipV="1">
              <a:off x="3936" y="3744"/>
              <a:ext cx="0" cy="24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5" name="Line 11">
              <a:extLst>
                <a:ext uri="{FF2B5EF4-FFF2-40B4-BE49-F238E27FC236}">
                  <a16:creationId xmlns:a16="http://schemas.microsoft.com/office/drawing/2014/main" id="{F46568C7-2490-E04C-DF40-EB0CFD1D1339}"/>
                </a:ext>
              </a:extLst>
            </p:cNvPr>
            <p:cNvSpPr>
              <a:spLocks noChangeShapeType="1"/>
            </p:cNvSpPr>
            <p:nvPr/>
          </p:nvSpPr>
          <p:spPr bwMode="auto">
            <a:xfrm>
              <a:off x="1728" y="3888"/>
              <a:ext cx="960" cy="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6" name="Line 12">
              <a:extLst>
                <a:ext uri="{FF2B5EF4-FFF2-40B4-BE49-F238E27FC236}">
                  <a16:creationId xmlns:a16="http://schemas.microsoft.com/office/drawing/2014/main" id="{BEDAFFF6-BFB1-8A9D-016B-C5F88C5DA733}"/>
                </a:ext>
              </a:extLst>
            </p:cNvPr>
            <p:cNvSpPr>
              <a:spLocks noChangeShapeType="1"/>
            </p:cNvSpPr>
            <p:nvPr/>
          </p:nvSpPr>
          <p:spPr bwMode="auto">
            <a:xfrm flipV="1">
              <a:off x="2688" y="3744"/>
              <a:ext cx="0" cy="144"/>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C5830B38-1633-A7B3-2844-60F5FC3D073D}"/>
              </a:ext>
            </a:extLst>
          </p:cNvPr>
          <p:cNvSpPr>
            <a:spLocks noGrp="1"/>
          </p:cNvSpPr>
          <p:nvPr>
            <p:ph type="sldNum" sz="quarter" idx="10"/>
          </p:nvPr>
        </p:nvSpPr>
        <p:spPr/>
        <p:txBody>
          <a:bodyPr/>
          <a:lstStyle/>
          <a:p>
            <a:fld id="{B5482F84-AE51-6742-A134-E737E6F95EC4}"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CB1D6E53-0C19-42BA-90E3-9FB8EE914FFB}"/>
              </a:ext>
            </a:extLst>
          </p:cNvPr>
          <p:cNvSpPr>
            <a:spLocks noGrp="1" noChangeArrowheads="1"/>
          </p:cNvSpPr>
          <p:nvPr>
            <p:ph type="title"/>
          </p:nvPr>
        </p:nvSpPr>
        <p:spPr>
          <a:xfrm>
            <a:off x="457200" y="76200"/>
            <a:ext cx="7480300" cy="1116013"/>
          </a:xfrm>
        </p:spPr>
        <p:txBody>
          <a:bodyPr/>
          <a:lstStyle/>
          <a:p>
            <a:r>
              <a:rPr lang="en-US" altLang="en-US"/>
              <a:t>Second Normal Form</a:t>
            </a:r>
          </a:p>
        </p:txBody>
      </p:sp>
      <p:graphicFrame>
        <p:nvGraphicFramePr>
          <p:cNvPr id="36867" name="Object 3">
            <a:extLst>
              <a:ext uri="{FF2B5EF4-FFF2-40B4-BE49-F238E27FC236}">
                <a16:creationId xmlns:a16="http://schemas.microsoft.com/office/drawing/2014/main" id="{A3B22D88-02B6-963B-5780-F25C5065C91F}"/>
              </a:ext>
            </a:extLst>
          </p:cNvPr>
          <p:cNvGraphicFramePr>
            <a:graphicFrameLocks noChangeAspect="1"/>
          </p:cNvGraphicFramePr>
          <p:nvPr/>
        </p:nvGraphicFramePr>
        <p:xfrm>
          <a:off x="2438400" y="1752600"/>
          <a:ext cx="3848100" cy="4021138"/>
        </p:xfrm>
        <a:graphic>
          <a:graphicData uri="http://schemas.openxmlformats.org/presentationml/2006/ole">
            <mc:AlternateContent xmlns:mc="http://schemas.openxmlformats.org/markup-compatibility/2006">
              <mc:Choice xmlns:v="urn:schemas-microsoft-com:vml" Requires="v">
                <p:oleObj name="Worksheet" r:id="rId3" imgW="2032000" imgH="2120900" progId="Excel.Sheet.8">
                  <p:embed/>
                </p:oleObj>
              </mc:Choice>
              <mc:Fallback>
                <p:oleObj name="Worksheet" r:id="rId3" imgW="2032000" imgH="21209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752600"/>
                        <a:ext cx="3848100" cy="402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6868" name="Group 4">
            <a:extLst>
              <a:ext uri="{FF2B5EF4-FFF2-40B4-BE49-F238E27FC236}">
                <a16:creationId xmlns:a16="http://schemas.microsoft.com/office/drawing/2014/main" id="{ED6529BD-D72C-01A1-BA86-03749DCC2487}"/>
              </a:ext>
            </a:extLst>
          </p:cNvPr>
          <p:cNvGrpSpPr>
            <a:grpSpLocks/>
          </p:cNvGrpSpPr>
          <p:nvPr/>
        </p:nvGrpSpPr>
        <p:grpSpPr bwMode="auto">
          <a:xfrm>
            <a:off x="2438400" y="5791200"/>
            <a:ext cx="2438400" cy="304800"/>
            <a:chOff x="1536" y="3648"/>
            <a:chExt cx="1536" cy="192"/>
          </a:xfrm>
        </p:grpSpPr>
        <p:sp>
          <p:nvSpPr>
            <p:cNvPr id="555013" name="Line 5">
              <a:extLst>
                <a:ext uri="{FF2B5EF4-FFF2-40B4-BE49-F238E27FC236}">
                  <a16:creationId xmlns:a16="http://schemas.microsoft.com/office/drawing/2014/main" id="{40BD5114-CD20-5ADE-30C0-6E2C6B08EC09}"/>
                </a:ext>
              </a:extLst>
            </p:cNvPr>
            <p:cNvSpPr>
              <a:spLocks noChangeShapeType="1"/>
            </p:cNvSpPr>
            <p:nvPr/>
          </p:nvSpPr>
          <p:spPr bwMode="auto">
            <a:xfrm>
              <a:off x="1536" y="3648"/>
              <a:ext cx="48" cy="96"/>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4" name="Line 6">
              <a:extLst>
                <a:ext uri="{FF2B5EF4-FFF2-40B4-BE49-F238E27FC236}">
                  <a16:creationId xmlns:a16="http://schemas.microsoft.com/office/drawing/2014/main" id="{724D8613-8E85-D021-8DD2-F30C24C5208F}"/>
                </a:ext>
              </a:extLst>
            </p:cNvPr>
            <p:cNvSpPr>
              <a:spLocks noChangeShapeType="1"/>
            </p:cNvSpPr>
            <p:nvPr/>
          </p:nvSpPr>
          <p:spPr bwMode="auto">
            <a:xfrm flipH="1">
              <a:off x="2304" y="3648"/>
              <a:ext cx="48" cy="96"/>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5" name="Line 7">
              <a:extLst>
                <a:ext uri="{FF2B5EF4-FFF2-40B4-BE49-F238E27FC236}">
                  <a16:creationId xmlns:a16="http://schemas.microsoft.com/office/drawing/2014/main" id="{D7352BD8-AD3A-7959-2386-AC1F91BFC5F9}"/>
                </a:ext>
              </a:extLst>
            </p:cNvPr>
            <p:cNvSpPr>
              <a:spLocks noChangeShapeType="1"/>
            </p:cNvSpPr>
            <p:nvPr/>
          </p:nvSpPr>
          <p:spPr bwMode="auto">
            <a:xfrm>
              <a:off x="1584" y="3744"/>
              <a:ext cx="720" cy="0"/>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6" name="Line 8">
              <a:extLst>
                <a:ext uri="{FF2B5EF4-FFF2-40B4-BE49-F238E27FC236}">
                  <a16:creationId xmlns:a16="http://schemas.microsoft.com/office/drawing/2014/main" id="{C019CDB3-91DB-EC3C-FF84-7937EE6EB20C}"/>
                </a:ext>
              </a:extLst>
            </p:cNvPr>
            <p:cNvSpPr>
              <a:spLocks noChangeShapeType="1"/>
            </p:cNvSpPr>
            <p:nvPr/>
          </p:nvSpPr>
          <p:spPr bwMode="auto">
            <a:xfrm>
              <a:off x="1920" y="3744"/>
              <a:ext cx="0" cy="96"/>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7" name="Line 9">
              <a:extLst>
                <a:ext uri="{FF2B5EF4-FFF2-40B4-BE49-F238E27FC236}">
                  <a16:creationId xmlns:a16="http://schemas.microsoft.com/office/drawing/2014/main" id="{6ADEB4B3-EB3D-8B60-5D13-4D64670F26AA}"/>
                </a:ext>
              </a:extLst>
            </p:cNvPr>
            <p:cNvSpPr>
              <a:spLocks noChangeShapeType="1"/>
            </p:cNvSpPr>
            <p:nvPr/>
          </p:nvSpPr>
          <p:spPr bwMode="auto">
            <a:xfrm>
              <a:off x="1920" y="3840"/>
              <a:ext cx="1152" cy="0"/>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8" name="Line 10">
              <a:extLst>
                <a:ext uri="{FF2B5EF4-FFF2-40B4-BE49-F238E27FC236}">
                  <a16:creationId xmlns:a16="http://schemas.microsoft.com/office/drawing/2014/main" id="{4143CD76-3923-7E42-36AC-328F99802B6A}"/>
                </a:ext>
              </a:extLst>
            </p:cNvPr>
            <p:cNvSpPr>
              <a:spLocks noChangeShapeType="1"/>
            </p:cNvSpPr>
            <p:nvPr/>
          </p:nvSpPr>
          <p:spPr bwMode="auto">
            <a:xfrm flipV="1">
              <a:off x="3072" y="3648"/>
              <a:ext cx="0" cy="192"/>
            </a:xfrm>
            <a:prstGeom prst="line">
              <a:avLst/>
            </a:prstGeom>
            <a:noFill/>
            <a:ln w="2857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8B529605-4C8A-4915-B1FF-781513475661}"/>
              </a:ext>
            </a:extLst>
          </p:cNvPr>
          <p:cNvSpPr>
            <a:spLocks noGrp="1"/>
          </p:cNvSpPr>
          <p:nvPr>
            <p:ph type="sldNum" sz="quarter" idx="10"/>
          </p:nvPr>
        </p:nvSpPr>
        <p:spPr/>
        <p:txBody>
          <a:bodyPr/>
          <a:lstStyle/>
          <a:p>
            <a:fld id="{B5482F84-AE51-6742-A134-E737E6F95EC4}" type="slidenum">
              <a:rPr lang="en-US" altLang="en-US" smtClean="0"/>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5B9479E9-9098-EB85-0682-7AF671D1E113}"/>
              </a:ext>
            </a:extLst>
          </p:cNvPr>
          <p:cNvSpPr>
            <a:spLocks noGrp="1" noChangeArrowheads="1"/>
          </p:cNvSpPr>
          <p:nvPr>
            <p:ph type="title"/>
          </p:nvPr>
        </p:nvSpPr>
        <p:spPr/>
        <p:txBody>
          <a:bodyPr/>
          <a:lstStyle/>
          <a:p>
            <a:r>
              <a:rPr lang="en-US" altLang="en-US"/>
              <a:t>Second Normal Form</a:t>
            </a:r>
          </a:p>
        </p:txBody>
      </p:sp>
      <p:graphicFrame>
        <p:nvGraphicFramePr>
          <p:cNvPr id="38915" name="Object 3">
            <a:extLst>
              <a:ext uri="{FF2B5EF4-FFF2-40B4-BE49-F238E27FC236}">
                <a16:creationId xmlns:a16="http://schemas.microsoft.com/office/drawing/2014/main" id="{2242F5D1-BDB5-24DC-C64F-6B8FB032279C}"/>
              </a:ext>
            </a:extLst>
          </p:cNvPr>
          <p:cNvGraphicFramePr>
            <a:graphicFrameLocks noChangeAspect="1"/>
          </p:cNvGraphicFramePr>
          <p:nvPr/>
        </p:nvGraphicFramePr>
        <p:xfrm>
          <a:off x="990600" y="1371600"/>
          <a:ext cx="7102475" cy="4572000"/>
        </p:xfrm>
        <a:graphic>
          <a:graphicData uri="http://schemas.openxmlformats.org/presentationml/2006/ole">
            <mc:AlternateContent xmlns:mc="http://schemas.openxmlformats.org/markup-compatibility/2006">
              <mc:Choice xmlns:v="urn:schemas-microsoft-com:vml" Requires="v">
                <p:oleObj name="Worksheet" r:id="rId3" imgW="5041900" imgH="3937000" progId="Excel.Sheet.8">
                  <p:embed/>
                </p:oleObj>
              </mc:Choice>
              <mc:Fallback>
                <p:oleObj name="Worksheet" r:id="rId3" imgW="5041900" imgH="39370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8916" name="Group 4">
            <a:extLst>
              <a:ext uri="{FF2B5EF4-FFF2-40B4-BE49-F238E27FC236}">
                <a16:creationId xmlns:a16="http://schemas.microsoft.com/office/drawing/2014/main" id="{BF8BC293-1CCD-A653-C21A-FE6310EC21DE}"/>
              </a:ext>
            </a:extLst>
          </p:cNvPr>
          <p:cNvGrpSpPr>
            <a:grpSpLocks/>
          </p:cNvGrpSpPr>
          <p:nvPr/>
        </p:nvGrpSpPr>
        <p:grpSpPr bwMode="auto">
          <a:xfrm>
            <a:off x="990600" y="990600"/>
            <a:ext cx="6400800" cy="381000"/>
            <a:chOff x="624" y="624"/>
            <a:chExt cx="4032" cy="240"/>
          </a:xfrm>
        </p:grpSpPr>
        <p:sp>
          <p:nvSpPr>
            <p:cNvPr id="556037" name="Line 5">
              <a:extLst>
                <a:ext uri="{FF2B5EF4-FFF2-40B4-BE49-F238E27FC236}">
                  <a16:creationId xmlns:a16="http://schemas.microsoft.com/office/drawing/2014/main" id="{0E784A11-88AE-80E5-0626-56D4E0638CF8}"/>
                </a:ext>
              </a:extLst>
            </p:cNvPr>
            <p:cNvSpPr>
              <a:spLocks noChangeShapeType="1"/>
            </p:cNvSpPr>
            <p:nvPr/>
          </p:nvSpPr>
          <p:spPr bwMode="auto">
            <a:xfrm flipV="1">
              <a:off x="624" y="816"/>
              <a:ext cx="48" cy="4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38" name="Line 6">
              <a:extLst>
                <a:ext uri="{FF2B5EF4-FFF2-40B4-BE49-F238E27FC236}">
                  <a16:creationId xmlns:a16="http://schemas.microsoft.com/office/drawing/2014/main" id="{DF6F6C13-1EB9-60CF-CC19-C74A4F571001}"/>
                </a:ext>
              </a:extLst>
            </p:cNvPr>
            <p:cNvSpPr>
              <a:spLocks noChangeShapeType="1"/>
            </p:cNvSpPr>
            <p:nvPr/>
          </p:nvSpPr>
          <p:spPr bwMode="auto">
            <a:xfrm flipH="1" flipV="1">
              <a:off x="2640" y="816"/>
              <a:ext cx="48" cy="4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39" name="Line 7">
              <a:extLst>
                <a:ext uri="{FF2B5EF4-FFF2-40B4-BE49-F238E27FC236}">
                  <a16:creationId xmlns:a16="http://schemas.microsoft.com/office/drawing/2014/main" id="{512846DF-0E64-C97B-4638-C68B139C3E20}"/>
                </a:ext>
              </a:extLst>
            </p:cNvPr>
            <p:cNvSpPr>
              <a:spLocks noChangeShapeType="1"/>
            </p:cNvSpPr>
            <p:nvPr/>
          </p:nvSpPr>
          <p:spPr bwMode="auto">
            <a:xfrm>
              <a:off x="672" y="816"/>
              <a:ext cx="1968"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0" name="Line 8">
              <a:extLst>
                <a:ext uri="{FF2B5EF4-FFF2-40B4-BE49-F238E27FC236}">
                  <a16:creationId xmlns:a16="http://schemas.microsoft.com/office/drawing/2014/main" id="{87E37156-302C-9C69-732B-00CB58FE1CFB}"/>
                </a:ext>
              </a:extLst>
            </p:cNvPr>
            <p:cNvSpPr>
              <a:spLocks noChangeShapeType="1"/>
            </p:cNvSpPr>
            <p:nvPr/>
          </p:nvSpPr>
          <p:spPr bwMode="auto">
            <a:xfrm flipV="1">
              <a:off x="1536" y="624"/>
              <a:ext cx="0" cy="192"/>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1" name="Line 9">
              <a:extLst>
                <a:ext uri="{FF2B5EF4-FFF2-40B4-BE49-F238E27FC236}">
                  <a16:creationId xmlns:a16="http://schemas.microsoft.com/office/drawing/2014/main" id="{C1A3CA15-F36A-AD06-8852-098A5141CAD6}"/>
                </a:ext>
              </a:extLst>
            </p:cNvPr>
            <p:cNvSpPr>
              <a:spLocks noChangeShapeType="1"/>
            </p:cNvSpPr>
            <p:nvPr/>
          </p:nvSpPr>
          <p:spPr bwMode="auto">
            <a:xfrm>
              <a:off x="1536" y="624"/>
              <a:ext cx="3120"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2" name="Line 10">
              <a:extLst>
                <a:ext uri="{FF2B5EF4-FFF2-40B4-BE49-F238E27FC236}">
                  <a16:creationId xmlns:a16="http://schemas.microsoft.com/office/drawing/2014/main" id="{81D1006E-A079-2707-1C8C-9C8AF2B76509}"/>
                </a:ext>
              </a:extLst>
            </p:cNvPr>
            <p:cNvSpPr>
              <a:spLocks noChangeShapeType="1"/>
            </p:cNvSpPr>
            <p:nvPr/>
          </p:nvSpPr>
          <p:spPr bwMode="auto">
            <a:xfrm>
              <a:off x="4656" y="624"/>
              <a:ext cx="0" cy="24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3" name="Line 11">
              <a:extLst>
                <a:ext uri="{FF2B5EF4-FFF2-40B4-BE49-F238E27FC236}">
                  <a16:creationId xmlns:a16="http://schemas.microsoft.com/office/drawing/2014/main" id="{36B97EE7-9978-9823-A3A1-A28470B2E6A7}"/>
                </a:ext>
              </a:extLst>
            </p:cNvPr>
            <p:cNvSpPr>
              <a:spLocks noChangeShapeType="1"/>
            </p:cNvSpPr>
            <p:nvPr/>
          </p:nvSpPr>
          <p:spPr bwMode="auto">
            <a:xfrm>
              <a:off x="1536" y="672"/>
              <a:ext cx="2352"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4" name="Line 12">
              <a:extLst>
                <a:ext uri="{FF2B5EF4-FFF2-40B4-BE49-F238E27FC236}">
                  <a16:creationId xmlns:a16="http://schemas.microsoft.com/office/drawing/2014/main" id="{B8B6AC07-9F29-4DAA-8A30-FA78BA9BDCAF}"/>
                </a:ext>
              </a:extLst>
            </p:cNvPr>
            <p:cNvSpPr>
              <a:spLocks noChangeShapeType="1"/>
            </p:cNvSpPr>
            <p:nvPr/>
          </p:nvSpPr>
          <p:spPr bwMode="auto">
            <a:xfrm>
              <a:off x="3888" y="672"/>
              <a:ext cx="0" cy="192"/>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5" name="Line 13">
              <a:extLst>
                <a:ext uri="{FF2B5EF4-FFF2-40B4-BE49-F238E27FC236}">
                  <a16:creationId xmlns:a16="http://schemas.microsoft.com/office/drawing/2014/main" id="{B4D80CD1-49C2-E458-3D7D-CD94173EF28D}"/>
                </a:ext>
              </a:extLst>
            </p:cNvPr>
            <p:cNvSpPr>
              <a:spLocks noChangeShapeType="1"/>
            </p:cNvSpPr>
            <p:nvPr/>
          </p:nvSpPr>
          <p:spPr bwMode="auto">
            <a:xfrm>
              <a:off x="1536" y="720"/>
              <a:ext cx="1536"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6" name="Line 14">
              <a:extLst>
                <a:ext uri="{FF2B5EF4-FFF2-40B4-BE49-F238E27FC236}">
                  <a16:creationId xmlns:a16="http://schemas.microsoft.com/office/drawing/2014/main" id="{DC21EE35-1B03-879F-9037-0A3BC35800CB}"/>
                </a:ext>
              </a:extLst>
            </p:cNvPr>
            <p:cNvSpPr>
              <a:spLocks noChangeShapeType="1"/>
            </p:cNvSpPr>
            <p:nvPr/>
          </p:nvSpPr>
          <p:spPr bwMode="auto">
            <a:xfrm>
              <a:off x="3072" y="720"/>
              <a:ext cx="0" cy="144"/>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38917" name="Group 15">
            <a:extLst>
              <a:ext uri="{FF2B5EF4-FFF2-40B4-BE49-F238E27FC236}">
                <a16:creationId xmlns:a16="http://schemas.microsoft.com/office/drawing/2014/main" id="{65EFB544-290A-8B3C-7AA8-946FF8C30ACD}"/>
              </a:ext>
            </a:extLst>
          </p:cNvPr>
          <p:cNvGrpSpPr>
            <a:grpSpLocks/>
          </p:cNvGrpSpPr>
          <p:nvPr/>
        </p:nvGrpSpPr>
        <p:grpSpPr bwMode="auto">
          <a:xfrm>
            <a:off x="5638800" y="5943600"/>
            <a:ext cx="1905000" cy="228600"/>
            <a:chOff x="3552" y="3744"/>
            <a:chExt cx="1200" cy="144"/>
          </a:xfrm>
        </p:grpSpPr>
        <p:sp>
          <p:nvSpPr>
            <p:cNvPr id="556048" name="Line 16">
              <a:extLst>
                <a:ext uri="{FF2B5EF4-FFF2-40B4-BE49-F238E27FC236}">
                  <a16:creationId xmlns:a16="http://schemas.microsoft.com/office/drawing/2014/main" id="{0301FADE-735F-E518-C921-BF0325521AE1}"/>
                </a:ext>
              </a:extLst>
            </p:cNvPr>
            <p:cNvSpPr>
              <a:spLocks noChangeShapeType="1"/>
            </p:cNvSpPr>
            <p:nvPr/>
          </p:nvSpPr>
          <p:spPr bwMode="auto">
            <a:xfrm>
              <a:off x="3552" y="3744"/>
              <a:ext cx="48" cy="48"/>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9" name="Line 17">
              <a:extLst>
                <a:ext uri="{FF2B5EF4-FFF2-40B4-BE49-F238E27FC236}">
                  <a16:creationId xmlns:a16="http://schemas.microsoft.com/office/drawing/2014/main" id="{43110045-8FCE-C6B1-CFDC-56093279EC87}"/>
                </a:ext>
              </a:extLst>
            </p:cNvPr>
            <p:cNvSpPr>
              <a:spLocks noChangeShapeType="1"/>
            </p:cNvSpPr>
            <p:nvPr/>
          </p:nvSpPr>
          <p:spPr bwMode="auto">
            <a:xfrm flipH="1">
              <a:off x="4272" y="3744"/>
              <a:ext cx="48" cy="48"/>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0" name="Line 18">
              <a:extLst>
                <a:ext uri="{FF2B5EF4-FFF2-40B4-BE49-F238E27FC236}">
                  <a16:creationId xmlns:a16="http://schemas.microsoft.com/office/drawing/2014/main" id="{C08E4BC5-6F75-113D-F66A-02DE01B78683}"/>
                </a:ext>
              </a:extLst>
            </p:cNvPr>
            <p:cNvSpPr>
              <a:spLocks noChangeShapeType="1"/>
            </p:cNvSpPr>
            <p:nvPr/>
          </p:nvSpPr>
          <p:spPr bwMode="auto">
            <a:xfrm>
              <a:off x="3600" y="3792"/>
              <a:ext cx="672"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1" name="Line 19">
              <a:extLst>
                <a:ext uri="{FF2B5EF4-FFF2-40B4-BE49-F238E27FC236}">
                  <a16:creationId xmlns:a16="http://schemas.microsoft.com/office/drawing/2014/main" id="{6739C699-B26B-8853-E7AE-133563F95576}"/>
                </a:ext>
              </a:extLst>
            </p:cNvPr>
            <p:cNvSpPr>
              <a:spLocks noChangeShapeType="1"/>
            </p:cNvSpPr>
            <p:nvPr/>
          </p:nvSpPr>
          <p:spPr bwMode="auto">
            <a:xfrm>
              <a:off x="3888" y="3792"/>
              <a:ext cx="0" cy="96"/>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2" name="Line 20">
              <a:extLst>
                <a:ext uri="{FF2B5EF4-FFF2-40B4-BE49-F238E27FC236}">
                  <a16:creationId xmlns:a16="http://schemas.microsoft.com/office/drawing/2014/main" id="{C70FED75-2EC6-D0A2-7FA3-B0653C7661DE}"/>
                </a:ext>
              </a:extLst>
            </p:cNvPr>
            <p:cNvSpPr>
              <a:spLocks noChangeShapeType="1"/>
            </p:cNvSpPr>
            <p:nvPr/>
          </p:nvSpPr>
          <p:spPr bwMode="auto">
            <a:xfrm>
              <a:off x="3888" y="3888"/>
              <a:ext cx="864"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3" name="Line 21">
              <a:extLst>
                <a:ext uri="{FF2B5EF4-FFF2-40B4-BE49-F238E27FC236}">
                  <a16:creationId xmlns:a16="http://schemas.microsoft.com/office/drawing/2014/main" id="{2FA954D0-7D51-16D4-861A-C43B9E90FC8E}"/>
                </a:ext>
              </a:extLst>
            </p:cNvPr>
            <p:cNvSpPr>
              <a:spLocks noChangeShapeType="1"/>
            </p:cNvSpPr>
            <p:nvPr/>
          </p:nvSpPr>
          <p:spPr bwMode="auto">
            <a:xfrm flipV="1">
              <a:off x="4752" y="3744"/>
              <a:ext cx="0" cy="144"/>
            </a:xfrm>
            <a:prstGeom prst="line">
              <a:avLst/>
            </a:prstGeom>
            <a:noFill/>
            <a:ln w="28575">
              <a:solidFill>
                <a:srgbClr val="FF99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98BA49C1-CB4C-6C1C-F265-969A7B351D81}"/>
              </a:ext>
            </a:extLst>
          </p:cNvPr>
          <p:cNvSpPr>
            <a:spLocks noGrp="1"/>
          </p:cNvSpPr>
          <p:nvPr>
            <p:ph type="sldNum" sz="quarter" idx="12"/>
          </p:nvPr>
        </p:nvSpPr>
        <p:spPr/>
        <p:txBody>
          <a:bodyPr/>
          <a:lstStyle/>
          <a:p>
            <a:fld id="{23A138B7-3FEE-3841-A433-AF4D50B6F8CB}" type="slidenum">
              <a:rPr lang="en-US" altLang="en-US" smtClean="0"/>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
            <a:extLst>
              <a:ext uri="{FF2B5EF4-FFF2-40B4-BE49-F238E27FC236}">
                <a16:creationId xmlns:a16="http://schemas.microsoft.com/office/drawing/2014/main" id="{4BD0B8A8-1330-0CF9-190D-E1671C5A1160}"/>
              </a:ext>
            </a:extLst>
          </p:cNvPr>
          <p:cNvSpPr>
            <a:spLocks noGrp="1" noChangeArrowheads="1"/>
          </p:cNvSpPr>
          <p:nvPr>
            <p:ph type="title"/>
          </p:nvPr>
        </p:nvSpPr>
        <p:spPr>
          <a:xfrm>
            <a:off x="457200" y="76201"/>
            <a:ext cx="7480300" cy="838200"/>
          </a:xfrm>
        </p:spPr>
        <p:txBody>
          <a:bodyPr/>
          <a:lstStyle/>
          <a:p>
            <a:r>
              <a:rPr lang="en-US" altLang="en-US" b="1" dirty="0"/>
              <a:t>2NF: explained</a:t>
            </a:r>
            <a:r>
              <a:rPr lang="en-US" sz="1800" b="1" i="1" dirty="0">
                <a:solidFill>
                  <a:srgbClr val="FFFFFF"/>
                </a:solidFill>
                <a:effectLst/>
                <a:latin typeface="Nunito" pitchFamily="2" charset="77"/>
              </a:rPr>
              <a:t> </a:t>
            </a:r>
            <a:r>
              <a:rPr lang="en-US" sz="1800" b="0" i="1" dirty="0">
                <a:solidFill>
                  <a:srgbClr val="FFFFFF"/>
                </a:solidFill>
                <a:effectLst/>
                <a:latin typeface="Nunito" pitchFamily="2" charset="77"/>
              </a:rPr>
              <a:t>primary key</a:t>
            </a:r>
            <a:r>
              <a:rPr lang="en-US" sz="1200" b="0" i="1" dirty="0">
                <a:solidFill>
                  <a:srgbClr val="FFFFFF"/>
                </a:solidFill>
                <a:effectLst/>
                <a:latin typeface="Nunito" pitchFamily="2" charset="77"/>
              </a:rPr>
              <a:t>, then the relation is in Second Normal Form (2NF).</a:t>
            </a:r>
            <a:endParaRPr lang="en-US" altLang="en-US" sz="3200" dirty="0"/>
          </a:p>
        </p:txBody>
      </p:sp>
      <p:sp>
        <p:nvSpPr>
          <p:cNvPr id="557061" name="Rectangle 5">
            <a:extLst>
              <a:ext uri="{FF2B5EF4-FFF2-40B4-BE49-F238E27FC236}">
                <a16:creationId xmlns:a16="http://schemas.microsoft.com/office/drawing/2014/main" id="{CF32ACE1-E367-9226-AC20-F81CB943E273}"/>
              </a:ext>
            </a:extLst>
          </p:cNvPr>
          <p:cNvSpPr>
            <a:spLocks noGrp="1" noChangeArrowheads="1"/>
          </p:cNvSpPr>
          <p:nvPr>
            <p:ph idx="1"/>
          </p:nvPr>
        </p:nvSpPr>
        <p:spPr>
          <a:xfrm>
            <a:off x="498475" y="1192214"/>
            <a:ext cx="7556500" cy="4933950"/>
          </a:xfrm>
        </p:spPr>
        <p:txBody>
          <a:bodyPr rtlCol="0">
            <a:normAutofit/>
          </a:bodyPr>
          <a:lstStyle/>
          <a:p>
            <a:pPr fontAlgn="auto">
              <a:lnSpc>
                <a:spcPct val="90000"/>
              </a:lnSpc>
              <a:spcAft>
                <a:spcPts val="0"/>
              </a:spcAft>
              <a:defRPr/>
            </a:pPr>
            <a:r>
              <a:rPr lang="en-US" altLang="en-US" sz="2800" dirty="0"/>
              <a:t> </a:t>
            </a:r>
            <a:r>
              <a:rPr lang="en-US" altLang="en-US" sz="3600" dirty="0"/>
              <a:t>A relation that is in First Normal Form and </a:t>
            </a:r>
          </a:p>
          <a:p>
            <a:pPr fontAlgn="auto">
              <a:lnSpc>
                <a:spcPct val="90000"/>
              </a:lnSpc>
              <a:spcAft>
                <a:spcPts val="0"/>
              </a:spcAft>
              <a:defRPr/>
            </a:pPr>
            <a:r>
              <a:rPr lang="en-US" altLang="en-US" sz="3600" dirty="0"/>
              <a:t> Every non-primary-key attribute is fully functionally dependent on the primary key, then the relation is in Second Normal Form (2NF).</a:t>
            </a:r>
            <a:r>
              <a:rPr lang="en-US" sz="1400" b="0" i="1" dirty="0">
                <a:solidFill>
                  <a:srgbClr val="FFFFFF"/>
                </a:solidFill>
                <a:effectLst/>
                <a:latin typeface="Nunito" pitchFamily="2" charset="77"/>
              </a:rPr>
              <a:t>n</a:t>
            </a:r>
            <a:endParaRPr lang="en-US" sz="3600" dirty="0">
              <a:solidFill>
                <a:schemeClr val="tx1">
                  <a:lumMod val="65000"/>
                  <a:lumOff val="35000"/>
                </a:schemeClr>
              </a:solidFill>
              <a:ea typeface="+mn-ea"/>
            </a:endParaRPr>
          </a:p>
        </p:txBody>
      </p:sp>
      <p:sp>
        <p:nvSpPr>
          <p:cNvPr id="2" name="Slide Number Placeholder 1">
            <a:extLst>
              <a:ext uri="{FF2B5EF4-FFF2-40B4-BE49-F238E27FC236}">
                <a16:creationId xmlns:a16="http://schemas.microsoft.com/office/drawing/2014/main" id="{E0CD9EA1-D625-4C8B-04BB-C675D6645984}"/>
              </a:ext>
            </a:extLst>
          </p:cNvPr>
          <p:cNvSpPr>
            <a:spLocks noGrp="1"/>
          </p:cNvSpPr>
          <p:nvPr>
            <p:ph type="sldNum" sz="quarter" idx="10"/>
          </p:nvPr>
        </p:nvSpPr>
        <p:spPr/>
        <p:txBody>
          <a:bodyPr/>
          <a:lstStyle/>
          <a:p>
            <a:fld id="{B5482F84-AE51-6742-A134-E737E6F95EC4}" type="slidenum">
              <a:rPr lang="en-US" altLang="en-US" smtClean="0"/>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AE30-1224-9DA1-FA3F-D4BFBDADB129}"/>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F8D361FE-684E-EC37-3E0C-8D2734EB74F4}"/>
              </a:ext>
            </a:extLst>
          </p:cNvPr>
          <p:cNvSpPr>
            <a:spLocks noGrp="1" noChangeArrowheads="1"/>
          </p:cNvSpPr>
          <p:nvPr>
            <p:ph type="title"/>
          </p:nvPr>
        </p:nvSpPr>
        <p:spPr>
          <a:xfrm>
            <a:off x="457200" y="76201"/>
            <a:ext cx="7480300" cy="838200"/>
          </a:xfrm>
        </p:spPr>
        <p:txBody>
          <a:bodyPr/>
          <a:lstStyle/>
          <a:p>
            <a:r>
              <a:rPr lang="en-US" altLang="en-US" dirty="0"/>
              <a:t>2NF: Example</a:t>
            </a:r>
            <a:r>
              <a:rPr lang="en-US" sz="1200" b="0" i="1" dirty="0">
                <a:solidFill>
                  <a:srgbClr val="FFFFFF"/>
                </a:solidFill>
                <a:effectLst/>
                <a:latin typeface="Nunito" pitchFamily="2" charset="77"/>
              </a:rPr>
              <a:t>, then the relation is in Second Normal Form (2NF).</a:t>
            </a:r>
            <a:endParaRPr lang="en-US" altLang="en-US" sz="3200" dirty="0"/>
          </a:p>
        </p:txBody>
      </p:sp>
      <p:sp>
        <p:nvSpPr>
          <p:cNvPr id="557061" name="Rectangle 5">
            <a:extLst>
              <a:ext uri="{FF2B5EF4-FFF2-40B4-BE49-F238E27FC236}">
                <a16:creationId xmlns:a16="http://schemas.microsoft.com/office/drawing/2014/main" id="{3205900A-213A-DE07-A800-24F1C5BE2B2D}"/>
              </a:ext>
            </a:extLst>
          </p:cNvPr>
          <p:cNvSpPr>
            <a:spLocks noGrp="1" noChangeArrowheads="1"/>
          </p:cNvSpPr>
          <p:nvPr>
            <p:ph idx="1"/>
          </p:nvPr>
        </p:nvSpPr>
        <p:spPr>
          <a:xfrm>
            <a:off x="498475" y="1192214"/>
            <a:ext cx="7556500" cy="4933950"/>
          </a:xfrm>
        </p:spPr>
        <p:txBody>
          <a:bodyPr rtlCol="0">
            <a:normAutofit/>
          </a:bodyPr>
          <a:lstStyle/>
          <a:p>
            <a:pPr fontAlgn="auto">
              <a:lnSpc>
                <a:spcPct val="90000"/>
              </a:lnSpc>
              <a:spcAft>
                <a:spcPts val="0"/>
              </a:spcAft>
              <a:defRPr/>
            </a:pPr>
            <a:r>
              <a:rPr lang="en-US" altLang="en-US" sz="2800" dirty="0"/>
              <a:t> 1. </a:t>
            </a:r>
            <a:r>
              <a:rPr lang="en-US" altLang="en-US" sz="2000" dirty="0"/>
              <a:t>Let STUD_NO be a Primary Key (PK)</a:t>
            </a:r>
          </a:p>
          <a:p>
            <a:pPr fontAlgn="auto">
              <a:lnSpc>
                <a:spcPct val="90000"/>
              </a:lnSpc>
              <a:spcAft>
                <a:spcPts val="0"/>
              </a:spcAft>
              <a:defRPr/>
            </a:pPr>
            <a:r>
              <a:rPr lang="en-US" altLang="en-US" sz="2000" dirty="0"/>
              <a:t> 2. COURSE_FEE does not depend on PK</a:t>
            </a:r>
          </a:p>
          <a:p>
            <a:pPr fontAlgn="auto">
              <a:lnSpc>
                <a:spcPct val="90000"/>
              </a:lnSpc>
              <a:spcAft>
                <a:spcPts val="0"/>
              </a:spcAft>
              <a:defRPr/>
            </a:pPr>
            <a:r>
              <a:rPr lang="en-US" altLang="en-US" sz="2000" dirty="0"/>
              <a:t>3. FD: COURSE_NO -&gt; COURSE_FEE</a:t>
            </a:r>
          </a:p>
          <a:p>
            <a:pPr marL="0" indent="0" fontAlgn="auto">
              <a:lnSpc>
                <a:spcPct val="90000"/>
              </a:lnSpc>
              <a:spcAft>
                <a:spcPts val="0"/>
              </a:spcAft>
              <a:buNone/>
              <a:defRPr/>
            </a:pPr>
            <a:endParaRPr lang="en-US" sz="3600" dirty="0">
              <a:solidFill>
                <a:schemeClr val="tx1">
                  <a:lumMod val="65000"/>
                  <a:lumOff val="35000"/>
                </a:schemeClr>
              </a:solidFill>
              <a:ea typeface="+mn-ea"/>
            </a:endParaRPr>
          </a:p>
        </p:txBody>
      </p:sp>
      <p:pic>
        <p:nvPicPr>
          <p:cNvPr id="3" name="Picture 2" descr="A black screen with white text&#10;&#10;Description automatically generated">
            <a:extLst>
              <a:ext uri="{FF2B5EF4-FFF2-40B4-BE49-F238E27FC236}">
                <a16:creationId xmlns:a16="http://schemas.microsoft.com/office/drawing/2014/main" id="{790543E4-0A64-3AEB-E645-902016D590A4}"/>
              </a:ext>
            </a:extLst>
          </p:cNvPr>
          <p:cNvPicPr>
            <a:picLocks noChangeAspect="1"/>
          </p:cNvPicPr>
          <p:nvPr/>
        </p:nvPicPr>
        <p:blipFill>
          <a:blip r:embed="rId3"/>
          <a:stretch>
            <a:fillRect/>
          </a:stretch>
        </p:blipFill>
        <p:spPr>
          <a:xfrm>
            <a:off x="685800" y="2848792"/>
            <a:ext cx="6845300" cy="2819400"/>
          </a:xfrm>
          <a:prstGeom prst="rect">
            <a:avLst/>
          </a:prstGeom>
        </p:spPr>
      </p:pic>
      <p:sp>
        <p:nvSpPr>
          <p:cNvPr id="2" name="Slide Number Placeholder 1">
            <a:extLst>
              <a:ext uri="{FF2B5EF4-FFF2-40B4-BE49-F238E27FC236}">
                <a16:creationId xmlns:a16="http://schemas.microsoft.com/office/drawing/2014/main" id="{F866DABB-891D-FA27-9BFB-F3D9F075D21C}"/>
              </a:ext>
            </a:extLst>
          </p:cNvPr>
          <p:cNvSpPr>
            <a:spLocks noGrp="1"/>
          </p:cNvSpPr>
          <p:nvPr>
            <p:ph type="sldNum" sz="quarter" idx="10"/>
          </p:nvPr>
        </p:nvSpPr>
        <p:spPr/>
        <p:txBody>
          <a:bodyPr/>
          <a:lstStyle/>
          <a:p>
            <a:fld id="{B5482F84-AE51-6742-A134-E737E6F95EC4}" type="slidenum">
              <a:rPr lang="en-US" altLang="en-US" smtClean="0"/>
              <a:pPr/>
              <a:t>54</a:t>
            </a:fld>
            <a:endParaRPr lang="en-US" altLang="en-US"/>
          </a:p>
        </p:txBody>
      </p:sp>
    </p:spTree>
    <p:extLst>
      <p:ext uri="{BB962C8B-B14F-4D97-AF65-F5344CB8AC3E}">
        <p14:creationId xmlns:p14="http://schemas.microsoft.com/office/powerpoint/2010/main" val="3080003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5E120-75AB-8BAC-F6A1-66E16698AD54}"/>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F397C0BB-80AE-7D6D-3037-40C4D5460ED7}"/>
              </a:ext>
            </a:extLst>
          </p:cNvPr>
          <p:cNvSpPr>
            <a:spLocks noGrp="1" noChangeArrowheads="1"/>
          </p:cNvSpPr>
          <p:nvPr>
            <p:ph type="title"/>
          </p:nvPr>
        </p:nvSpPr>
        <p:spPr>
          <a:xfrm>
            <a:off x="457200" y="76200"/>
            <a:ext cx="7480300" cy="655637"/>
          </a:xfrm>
        </p:spPr>
        <p:txBody>
          <a:bodyPr/>
          <a:lstStyle/>
          <a:p>
            <a:r>
              <a:rPr lang="en-US" altLang="en-US" sz="3200" dirty="0"/>
              <a:t>Convert to 2NF: 2 tables</a:t>
            </a:r>
          </a:p>
        </p:txBody>
      </p:sp>
      <p:pic>
        <p:nvPicPr>
          <p:cNvPr id="3" name="Content Placeholder 2" descr="A black background with white text&#10;&#10;Description automatically generated">
            <a:extLst>
              <a:ext uri="{FF2B5EF4-FFF2-40B4-BE49-F238E27FC236}">
                <a16:creationId xmlns:a16="http://schemas.microsoft.com/office/drawing/2014/main" id="{6D82CFE1-892A-1F23-06A5-EAB5A44F2A96}"/>
              </a:ext>
            </a:extLst>
          </p:cNvPr>
          <p:cNvPicPr>
            <a:picLocks noGrp="1" noChangeAspect="1"/>
          </p:cNvPicPr>
          <p:nvPr>
            <p:ph idx="1"/>
          </p:nvPr>
        </p:nvPicPr>
        <p:blipFill>
          <a:blip r:embed="rId3"/>
          <a:stretch>
            <a:fillRect/>
          </a:stretch>
        </p:blipFill>
        <p:spPr>
          <a:xfrm>
            <a:off x="498475" y="1219200"/>
            <a:ext cx="7556500" cy="4114800"/>
          </a:xfrm>
        </p:spPr>
      </p:pic>
      <p:sp>
        <p:nvSpPr>
          <p:cNvPr id="2" name="Slide Number Placeholder 1">
            <a:extLst>
              <a:ext uri="{FF2B5EF4-FFF2-40B4-BE49-F238E27FC236}">
                <a16:creationId xmlns:a16="http://schemas.microsoft.com/office/drawing/2014/main" id="{685C713B-3DF7-256D-7C89-0A48AA544A3C}"/>
              </a:ext>
            </a:extLst>
          </p:cNvPr>
          <p:cNvSpPr>
            <a:spLocks noGrp="1"/>
          </p:cNvSpPr>
          <p:nvPr>
            <p:ph type="sldNum" sz="quarter" idx="10"/>
          </p:nvPr>
        </p:nvSpPr>
        <p:spPr/>
        <p:txBody>
          <a:bodyPr/>
          <a:lstStyle/>
          <a:p>
            <a:fld id="{B5482F84-AE51-6742-A134-E737E6F95EC4}" type="slidenum">
              <a:rPr lang="en-US" altLang="en-US" smtClean="0"/>
              <a:pPr/>
              <a:t>55</a:t>
            </a:fld>
            <a:endParaRPr lang="en-US" altLang="en-US"/>
          </a:p>
        </p:txBody>
      </p:sp>
    </p:spTree>
    <p:extLst>
      <p:ext uri="{BB962C8B-B14F-4D97-AF65-F5344CB8AC3E}">
        <p14:creationId xmlns:p14="http://schemas.microsoft.com/office/powerpoint/2010/main" val="1047870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46F1F-1994-2FF2-1281-FD05A0C3B2C6}"/>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C1EE7F50-D17A-884F-9949-A41977D8A1AF}"/>
              </a:ext>
            </a:extLst>
          </p:cNvPr>
          <p:cNvSpPr>
            <a:spLocks noGrp="1" noChangeArrowheads="1"/>
          </p:cNvSpPr>
          <p:nvPr>
            <p:ph type="title"/>
          </p:nvPr>
        </p:nvSpPr>
        <p:spPr>
          <a:xfrm>
            <a:off x="457200" y="76200"/>
            <a:ext cx="7480300" cy="1116013"/>
          </a:xfrm>
        </p:spPr>
        <p:txBody>
          <a:bodyPr/>
          <a:lstStyle/>
          <a:p>
            <a:r>
              <a:rPr lang="en-US" altLang="en-US" sz="3200" dirty="0"/>
              <a:t>Violation of 2NF</a:t>
            </a:r>
          </a:p>
        </p:txBody>
      </p:sp>
      <p:sp>
        <p:nvSpPr>
          <p:cNvPr id="557061" name="Rectangle 5">
            <a:extLst>
              <a:ext uri="{FF2B5EF4-FFF2-40B4-BE49-F238E27FC236}">
                <a16:creationId xmlns:a16="http://schemas.microsoft.com/office/drawing/2014/main" id="{31D3789B-AC80-3C73-3C70-E0D5AED584E7}"/>
              </a:ext>
            </a:extLst>
          </p:cNvPr>
          <p:cNvSpPr>
            <a:spLocks noGrp="1" noChangeArrowheads="1"/>
          </p:cNvSpPr>
          <p:nvPr>
            <p:ph idx="1"/>
          </p:nvPr>
        </p:nvSpPr>
        <p:spPr>
          <a:xfrm>
            <a:off x="498475" y="762000"/>
            <a:ext cx="7556500" cy="5364163"/>
          </a:xfrm>
        </p:spPr>
        <p:txBody>
          <a:bodyPr rtlCol="0">
            <a:normAutofit fontScale="55000" lnSpcReduction="20000"/>
          </a:bodyPr>
          <a:lstStyle/>
          <a:p>
            <a:pPr marL="0" indent="0" fontAlgn="auto">
              <a:lnSpc>
                <a:spcPct val="90000"/>
              </a:lnSpc>
              <a:spcAft>
                <a:spcPts val="0"/>
              </a:spcAft>
              <a:buNone/>
              <a:defRPr/>
            </a:pPr>
            <a:r>
              <a:rPr lang="en-US" sz="2800" dirty="0">
                <a:solidFill>
                  <a:schemeClr val="tx1">
                    <a:lumMod val="65000"/>
                    <a:lumOff val="35000"/>
                  </a:schemeClr>
                </a:solidFill>
                <a:ea typeface="+mn-ea"/>
              </a:rPr>
              <a:t>Consider following functional dependencies in relation  R (A,   B, C,   D )</a:t>
            </a:r>
          </a:p>
          <a:p>
            <a:pPr marL="0" indent="0" fontAlgn="auto">
              <a:lnSpc>
                <a:spcPct val="90000"/>
              </a:lnSpc>
              <a:spcAft>
                <a:spcPts val="0"/>
              </a:spcAft>
              <a:buNone/>
              <a:defRPr/>
            </a:pPr>
            <a:r>
              <a:rPr lang="en-US" sz="2800" dirty="0">
                <a:solidFill>
                  <a:schemeClr val="tx1">
                    <a:lumMod val="65000"/>
                    <a:lumOff val="35000"/>
                  </a:schemeClr>
                </a:solidFill>
                <a:latin typeface="Courier New" panose="02070309020205020404" pitchFamily="49" charset="0"/>
                <a:ea typeface="+mn-ea"/>
                <a:cs typeface="Courier New" panose="02070309020205020404" pitchFamily="49" charset="0"/>
              </a:rPr>
              <a:t>     </a:t>
            </a:r>
            <a:r>
              <a:rPr lang="en-US" sz="3600" b="1" dirty="0">
                <a:solidFill>
                  <a:schemeClr val="tx1">
                    <a:lumMod val="65000"/>
                    <a:lumOff val="35000"/>
                  </a:schemeClr>
                </a:solidFill>
                <a:latin typeface="Courier New" panose="02070309020205020404" pitchFamily="49" charset="0"/>
                <a:ea typeface="+mn-ea"/>
                <a:cs typeface="Courier New" panose="02070309020205020404" pitchFamily="49" charset="0"/>
              </a:rPr>
              <a:t>AB -&gt; C  </a:t>
            </a:r>
            <a:r>
              <a:rPr lang="en-US" sz="3600" dirty="0">
                <a:solidFill>
                  <a:schemeClr val="tx1">
                    <a:lumMod val="65000"/>
                    <a:lumOff val="35000"/>
                  </a:schemeClr>
                </a:solidFill>
                <a:latin typeface="Courier New" panose="02070309020205020404" pitchFamily="49" charset="0"/>
                <a:ea typeface="+mn-ea"/>
                <a:cs typeface="Courier New" panose="02070309020205020404" pitchFamily="49" charset="0"/>
              </a:rPr>
              <a:t>[A and B together determine C]</a:t>
            </a:r>
          </a:p>
          <a:p>
            <a:pPr marL="0" indent="0" fontAlgn="auto">
              <a:lnSpc>
                <a:spcPct val="90000"/>
              </a:lnSpc>
              <a:spcAft>
                <a:spcPts val="0"/>
              </a:spcAft>
              <a:buNone/>
              <a:defRPr/>
            </a:pPr>
            <a:r>
              <a:rPr lang="en-US" sz="3600" dirty="0">
                <a:solidFill>
                  <a:schemeClr val="tx1">
                    <a:lumMod val="65000"/>
                    <a:lumOff val="35000"/>
                  </a:schemeClr>
                </a:solidFill>
                <a:latin typeface="Courier New" panose="02070309020205020404" pitchFamily="49" charset="0"/>
                <a:ea typeface="+mn-ea"/>
                <a:cs typeface="Courier New" panose="02070309020205020404" pitchFamily="49" charset="0"/>
              </a:rPr>
              <a:t>    </a:t>
            </a:r>
            <a:r>
              <a:rPr lang="en-US" sz="3600" b="1" dirty="0">
                <a:solidFill>
                  <a:schemeClr val="tx1">
                    <a:lumMod val="65000"/>
                    <a:lumOff val="35000"/>
                  </a:schemeClr>
                </a:solidFill>
                <a:latin typeface="Courier New" panose="02070309020205020404" pitchFamily="49" charset="0"/>
                <a:ea typeface="+mn-ea"/>
                <a:cs typeface="Courier New" panose="02070309020205020404" pitchFamily="49" charset="0"/>
              </a:rPr>
              <a:t>BC -&gt; D  </a:t>
            </a:r>
            <a:r>
              <a:rPr lang="en-US" sz="3600" dirty="0">
                <a:solidFill>
                  <a:schemeClr val="tx1">
                    <a:lumMod val="65000"/>
                    <a:lumOff val="35000"/>
                  </a:schemeClr>
                </a:solidFill>
                <a:latin typeface="Courier New" panose="02070309020205020404" pitchFamily="49" charset="0"/>
                <a:ea typeface="+mn-ea"/>
                <a:cs typeface="Courier New" panose="02070309020205020404" pitchFamily="49" charset="0"/>
              </a:rPr>
              <a:t>[B and C together determine D]</a:t>
            </a:r>
          </a:p>
          <a:p>
            <a:pPr marL="0" indent="0" fontAlgn="auto">
              <a:lnSpc>
                <a:spcPct val="90000"/>
              </a:lnSpc>
              <a:spcAft>
                <a:spcPts val="0"/>
              </a:spcAft>
              <a:buNone/>
              <a:defRPr/>
            </a:pPr>
            <a:r>
              <a:rPr lang="en-US" sz="4400" dirty="0">
                <a:solidFill>
                  <a:schemeClr val="tx1">
                    <a:lumMod val="65000"/>
                    <a:lumOff val="35000"/>
                  </a:schemeClr>
                </a:solidFill>
                <a:ea typeface="+mn-ea"/>
              </a:rPr>
              <a:t>In this case, we can see that the relation R has a composite candidate key {A,B} as AB-&gt;C. </a:t>
            </a:r>
          </a:p>
          <a:p>
            <a:pPr marL="0" indent="0" fontAlgn="auto">
              <a:lnSpc>
                <a:spcPct val="90000"/>
              </a:lnSpc>
              <a:spcAft>
                <a:spcPts val="0"/>
              </a:spcAft>
              <a:buNone/>
              <a:defRPr/>
            </a:pPr>
            <a:r>
              <a:rPr lang="en-US" sz="4400" dirty="0">
                <a:solidFill>
                  <a:schemeClr val="tx1">
                    <a:lumMod val="65000"/>
                    <a:lumOff val="35000"/>
                  </a:schemeClr>
                </a:solidFill>
                <a:ea typeface="+mn-ea"/>
              </a:rPr>
              <a:t>Therefore, A and B together uniquely determine the value of C. </a:t>
            </a:r>
          </a:p>
          <a:p>
            <a:pPr marL="0" indent="0" fontAlgn="auto">
              <a:lnSpc>
                <a:spcPct val="90000"/>
              </a:lnSpc>
              <a:spcAft>
                <a:spcPts val="0"/>
              </a:spcAft>
              <a:buNone/>
              <a:defRPr/>
            </a:pPr>
            <a:r>
              <a:rPr lang="en-US" sz="4400" dirty="0">
                <a:solidFill>
                  <a:schemeClr val="tx1">
                    <a:lumMod val="65000"/>
                    <a:lumOff val="35000"/>
                  </a:schemeClr>
                </a:solidFill>
                <a:ea typeface="+mn-ea"/>
              </a:rPr>
              <a:t>Similarly, BC -&gt; D shows that B and C together uniquely determine the value of D.</a:t>
            </a:r>
            <a:endParaRPr lang="en-US" sz="2800" dirty="0">
              <a:solidFill>
                <a:schemeClr val="tx1">
                  <a:lumMod val="65000"/>
                  <a:lumOff val="35000"/>
                </a:schemeClr>
              </a:solidFill>
              <a:ea typeface="+mn-ea"/>
            </a:endParaRPr>
          </a:p>
          <a:p>
            <a:pPr marL="0" indent="0" fontAlgn="auto">
              <a:lnSpc>
                <a:spcPct val="90000"/>
              </a:lnSpc>
              <a:spcAft>
                <a:spcPts val="0"/>
              </a:spcAft>
              <a:buNone/>
              <a:defRPr/>
            </a:pPr>
            <a:r>
              <a:rPr lang="en-US" sz="3600" dirty="0">
                <a:solidFill>
                  <a:schemeClr val="tx1">
                    <a:lumMod val="65000"/>
                    <a:lumOff val="35000"/>
                  </a:schemeClr>
                </a:solidFill>
                <a:highlight>
                  <a:srgbClr val="FFFF00"/>
                </a:highlight>
                <a:ea typeface="+mn-ea"/>
              </a:rPr>
              <a:t>The relation R is already in 1NF </a:t>
            </a:r>
            <a:r>
              <a:rPr lang="en-US" sz="3600" dirty="0">
                <a:solidFill>
                  <a:schemeClr val="tx1">
                    <a:lumMod val="65000"/>
                    <a:lumOff val="35000"/>
                  </a:schemeClr>
                </a:solidFill>
                <a:ea typeface="+mn-ea"/>
              </a:rPr>
              <a:t>because it does not have any repeating groups or nested relations.</a:t>
            </a:r>
          </a:p>
          <a:p>
            <a:pPr marL="0" indent="0" fontAlgn="auto">
              <a:lnSpc>
                <a:spcPct val="90000"/>
              </a:lnSpc>
              <a:spcAft>
                <a:spcPts val="0"/>
              </a:spcAft>
              <a:buNone/>
              <a:defRPr/>
            </a:pPr>
            <a:r>
              <a:rPr lang="en-US" sz="3600" dirty="0">
                <a:solidFill>
                  <a:schemeClr val="tx1">
                    <a:lumMod val="65000"/>
                    <a:lumOff val="35000"/>
                  </a:schemeClr>
                </a:solidFill>
                <a:ea typeface="+mn-ea"/>
              </a:rPr>
              <a:t>However, we can see that the non-prime attribute D is functionally dependent on only part of a candidate key, BC. </a:t>
            </a:r>
            <a:r>
              <a:rPr lang="en-US" sz="3600" dirty="0">
                <a:solidFill>
                  <a:schemeClr val="tx1">
                    <a:lumMod val="65000"/>
                    <a:lumOff val="35000"/>
                  </a:schemeClr>
                </a:solidFill>
                <a:highlight>
                  <a:srgbClr val="FFFF00"/>
                </a:highlight>
                <a:ea typeface="+mn-ea"/>
              </a:rPr>
              <a:t>This violates the 2NF condition.</a:t>
            </a:r>
          </a:p>
        </p:txBody>
      </p:sp>
      <p:sp>
        <p:nvSpPr>
          <p:cNvPr id="2" name="Slide Number Placeholder 1">
            <a:extLst>
              <a:ext uri="{FF2B5EF4-FFF2-40B4-BE49-F238E27FC236}">
                <a16:creationId xmlns:a16="http://schemas.microsoft.com/office/drawing/2014/main" id="{D9A15AAE-AE13-6CEB-BBDC-5FAF3B2CE860}"/>
              </a:ext>
            </a:extLst>
          </p:cNvPr>
          <p:cNvSpPr>
            <a:spLocks noGrp="1"/>
          </p:cNvSpPr>
          <p:nvPr>
            <p:ph type="sldNum" sz="quarter" idx="10"/>
          </p:nvPr>
        </p:nvSpPr>
        <p:spPr/>
        <p:txBody>
          <a:bodyPr/>
          <a:lstStyle/>
          <a:p>
            <a:fld id="{B5482F84-AE51-6742-A134-E737E6F95EC4}" type="slidenum">
              <a:rPr lang="en-US" altLang="en-US" smtClean="0"/>
              <a:pPr/>
              <a:t>56</a:t>
            </a:fld>
            <a:endParaRPr lang="en-US" altLang="en-US"/>
          </a:p>
        </p:txBody>
      </p:sp>
    </p:spTree>
    <p:extLst>
      <p:ext uri="{BB962C8B-B14F-4D97-AF65-F5344CB8AC3E}">
        <p14:creationId xmlns:p14="http://schemas.microsoft.com/office/powerpoint/2010/main" val="848306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805C9-C0D8-3CCA-B4E1-C40EC11589D8}"/>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93D50C2A-4CC7-1C4D-3427-C19053CC453F}"/>
              </a:ext>
            </a:extLst>
          </p:cNvPr>
          <p:cNvSpPr>
            <a:spLocks noGrp="1" noChangeArrowheads="1"/>
          </p:cNvSpPr>
          <p:nvPr>
            <p:ph type="title"/>
          </p:nvPr>
        </p:nvSpPr>
        <p:spPr>
          <a:xfrm>
            <a:off x="457200" y="76201"/>
            <a:ext cx="7480300" cy="838200"/>
          </a:xfrm>
        </p:spPr>
        <p:txBody>
          <a:bodyPr/>
          <a:lstStyle/>
          <a:p>
            <a:r>
              <a:rPr lang="en-US" altLang="en-US" sz="3200" dirty="0"/>
              <a:t>2NF: what does it provide?</a:t>
            </a:r>
          </a:p>
        </p:txBody>
      </p:sp>
      <p:sp>
        <p:nvSpPr>
          <p:cNvPr id="557061" name="Rectangle 5">
            <a:extLst>
              <a:ext uri="{FF2B5EF4-FFF2-40B4-BE49-F238E27FC236}">
                <a16:creationId xmlns:a16="http://schemas.microsoft.com/office/drawing/2014/main" id="{7B0EC367-3977-49A7-D6FE-E597D2E64948}"/>
              </a:ext>
            </a:extLst>
          </p:cNvPr>
          <p:cNvSpPr>
            <a:spLocks noGrp="1" noChangeArrowheads="1"/>
          </p:cNvSpPr>
          <p:nvPr>
            <p:ph idx="1"/>
          </p:nvPr>
        </p:nvSpPr>
        <p:spPr>
          <a:xfrm>
            <a:off x="498475" y="914402"/>
            <a:ext cx="7556500" cy="5211762"/>
          </a:xfrm>
        </p:spPr>
        <p:txBody>
          <a:bodyPr rtlCol="0">
            <a:normAutofit/>
          </a:bodyPr>
          <a:lstStyle/>
          <a:p>
            <a:pPr fontAlgn="auto">
              <a:lnSpc>
                <a:spcPct val="90000"/>
              </a:lnSpc>
              <a:spcAft>
                <a:spcPts val="0"/>
              </a:spcAft>
              <a:defRPr/>
            </a:pPr>
            <a:r>
              <a:rPr lang="en-US" sz="2800" dirty="0">
                <a:solidFill>
                  <a:schemeClr val="tx1"/>
                </a:solidFill>
                <a:ea typeface="+mn-ea"/>
              </a:rPr>
              <a:t> </a:t>
            </a:r>
            <a:r>
              <a:rPr lang="en-US" dirty="0">
                <a:solidFill>
                  <a:schemeClr val="tx1"/>
                </a:solidFill>
                <a:ea typeface="+mn-ea"/>
              </a:rPr>
              <a:t>In conclusion, 2NF is a fundamental concept of database normalization that helps </a:t>
            </a:r>
            <a:r>
              <a:rPr lang="en-US" dirty="0">
                <a:solidFill>
                  <a:schemeClr val="tx1"/>
                </a:solidFill>
                <a:highlight>
                  <a:srgbClr val="00FF00"/>
                </a:highlight>
                <a:ea typeface="+mn-ea"/>
              </a:rPr>
              <a:t>remove partial dependencies</a:t>
            </a:r>
            <a:r>
              <a:rPr lang="en-US" dirty="0">
                <a:solidFill>
                  <a:schemeClr val="tx1"/>
                </a:solidFill>
                <a:ea typeface="+mn-ea"/>
              </a:rPr>
              <a:t> in your relational database. </a:t>
            </a:r>
          </a:p>
          <a:p>
            <a:pPr fontAlgn="auto">
              <a:lnSpc>
                <a:spcPct val="90000"/>
              </a:lnSpc>
              <a:spcAft>
                <a:spcPts val="0"/>
              </a:spcAft>
              <a:defRPr/>
            </a:pPr>
            <a:r>
              <a:rPr lang="en-US" dirty="0">
                <a:solidFill>
                  <a:schemeClr val="tx1"/>
                </a:solidFill>
                <a:ea typeface="+mn-ea"/>
              </a:rPr>
              <a:t> Following 2NF rules helps organize your database to </a:t>
            </a:r>
            <a:r>
              <a:rPr lang="en-US" dirty="0">
                <a:solidFill>
                  <a:schemeClr val="tx1"/>
                </a:solidFill>
                <a:highlight>
                  <a:srgbClr val="00FF00"/>
                </a:highlight>
                <a:ea typeface="+mn-ea"/>
              </a:rPr>
              <a:t>avoid anomalies </a:t>
            </a:r>
            <a:r>
              <a:rPr lang="en-US" dirty="0">
                <a:solidFill>
                  <a:schemeClr val="tx1"/>
                </a:solidFill>
                <a:ea typeface="+mn-ea"/>
              </a:rPr>
              <a:t>and </a:t>
            </a:r>
            <a:r>
              <a:rPr lang="en-US" dirty="0">
                <a:solidFill>
                  <a:schemeClr val="tx1"/>
                </a:solidFill>
                <a:highlight>
                  <a:srgbClr val="00FF00"/>
                </a:highlight>
                <a:ea typeface="+mn-ea"/>
              </a:rPr>
              <a:t>ensure data integrity,</a:t>
            </a:r>
            <a:r>
              <a:rPr lang="en-US" dirty="0">
                <a:solidFill>
                  <a:schemeClr val="tx1"/>
                </a:solidFill>
                <a:ea typeface="+mn-ea"/>
              </a:rPr>
              <a:t> making it easier to store and retrieve data.</a:t>
            </a:r>
          </a:p>
        </p:txBody>
      </p:sp>
      <p:sp>
        <p:nvSpPr>
          <p:cNvPr id="2" name="Slide Number Placeholder 1">
            <a:extLst>
              <a:ext uri="{FF2B5EF4-FFF2-40B4-BE49-F238E27FC236}">
                <a16:creationId xmlns:a16="http://schemas.microsoft.com/office/drawing/2014/main" id="{3C6090BA-A184-608E-792D-8A454180692B}"/>
              </a:ext>
            </a:extLst>
          </p:cNvPr>
          <p:cNvSpPr>
            <a:spLocks noGrp="1"/>
          </p:cNvSpPr>
          <p:nvPr>
            <p:ph type="sldNum" sz="quarter" idx="10"/>
          </p:nvPr>
        </p:nvSpPr>
        <p:spPr/>
        <p:txBody>
          <a:bodyPr/>
          <a:lstStyle/>
          <a:p>
            <a:fld id="{B5482F84-AE51-6742-A134-E737E6F95EC4}" type="slidenum">
              <a:rPr lang="en-US" altLang="en-US" smtClean="0"/>
              <a:pPr/>
              <a:t>57</a:t>
            </a:fld>
            <a:endParaRPr lang="en-US" altLang="en-US"/>
          </a:p>
        </p:txBody>
      </p:sp>
    </p:spTree>
    <p:extLst>
      <p:ext uri="{BB962C8B-B14F-4D97-AF65-F5344CB8AC3E}">
        <p14:creationId xmlns:p14="http://schemas.microsoft.com/office/powerpoint/2010/main" val="1614272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F4ACC-70FE-70B9-9D13-C5AF8CF902D3}"/>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8A44079D-D9DE-2236-2FB1-F2ED5A728A77}"/>
              </a:ext>
            </a:extLst>
          </p:cNvPr>
          <p:cNvSpPr>
            <a:spLocks noGrp="1" noChangeArrowheads="1"/>
          </p:cNvSpPr>
          <p:nvPr>
            <p:ph type="title"/>
          </p:nvPr>
        </p:nvSpPr>
        <p:spPr>
          <a:xfrm>
            <a:off x="457200" y="76201"/>
            <a:ext cx="7480300" cy="838200"/>
          </a:xfrm>
        </p:spPr>
        <p:txBody>
          <a:bodyPr/>
          <a:lstStyle/>
          <a:p>
            <a:r>
              <a:rPr lang="en-US" altLang="en-US" sz="3200" dirty="0"/>
              <a:t>2NF: Example</a:t>
            </a:r>
          </a:p>
        </p:txBody>
      </p:sp>
      <p:sp>
        <p:nvSpPr>
          <p:cNvPr id="557061" name="Rectangle 5">
            <a:extLst>
              <a:ext uri="{FF2B5EF4-FFF2-40B4-BE49-F238E27FC236}">
                <a16:creationId xmlns:a16="http://schemas.microsoft.com/office/drawing/2014/main" id="{56A2B773-757C-D79C-8798-AFD15EC027C2}"/>
              </a:ext>
            </a:extLst>
          </p:cNvPr>
          <p:cNvSpPr>
            <a:spLocks noGrp="1" noChangeArrowheads="1"/>
          </p:cNvSpPr>
          <p:nvPr>
            <p:ph idx="1"/>
          </p:nvPr>
        </p:nvSpPr>
        <p:spPr>
          <a:xfrm>
            <a:off x="498475" y="914402"/>
            <a:ext cx="7556500" cy="5211762"/>
          </a:xfrm>
        </p:spPr>
        <p:txBody>
          <a:bodyPr rtlCol="0">
            <a:normAutofit/>
          </a:bodyPr>
          <a:lstStyle/>
          <a:p>
            <a:pPr fontAlgn="auto">
              <a:lnSpc>
                <a:spcPct val="90000"/>
              </a:lnSpc>
              <a:spcAft>
                <a:spcPts val="0"/>
              </a:spcAft>
              <a:defRPr/>
            </a:pPr>
            <a:r>
              <a:rPr lang="en-US" sz="2800" dirty="0">
                <a:solidFill>
                  <a:schemeClr val="tx1"/>
                </a:solidFill>
                <a:ea typeface="+mn-ea"/>
              </a:rPr>
              <a:t> </a:t>
            </a:r>
            <a:r>
              <a:rPr lang="en-US" dirty="0">
                <a:solidFill>
                  <a:schemeClr val="tx1"/>
                </a:solidFill>
                <a:ea typeface="+mn-ea"/>
              </a:rPr>
              <a:t>The following table is NOT is 2NF, because </a:t>
            </a:r>
            <a:r>
              <a:rPr lang="en-US" dirty="0">
                <a:solidFill>
                  <a:schemeClr val="tx1"/>
                </a:solidFill>
                <a:highlight>
                  <a:srgbClr val="00FF00"/>
                </a:highlight>
                <a:ea typeface="+mn-ea"/>
              </a:rPr>
              <a:t>Brand</a:t>
            </a:r>
            <a:r>
              <a:rPr lang="en-US" dirty="0">
                <a:solidFill>
                  <a:schemeClr val="tx1"/>
                </a:solidFill>
                <a:ea typeface="+mn-ea"/>
              </a:rPr>
              <a:t> does not depend on </a:t>
            </a:r>
            <a:r>
              <a:rPr lang="en-US" dirty="0" err="1">
                <a:solidFill>
                  <a:schemeClr val="tx1"/>
                </a:solidFill>
                <a:highlight>
                  <a:srgbClr val="00FF00"/>
                </a:highlight>
                <a:ea typeface="+mn-ea"/>
              </a:rPr>
              <a:t>ProductID</a:t>
            </a:r>
            <a:r>
              <a:rPr lang="en-US" dirty="0">
                <a:solidFill>
                  <a:schemeClr val="tx1"/>
                </a:solidFill>
                <a:highlight>
                  <a:srgbClr val="00FF00"/>
                </a:highlight>
                <a:ea typeface="+mn-ea"/>
              </a:rPr>
              <a:t> (as PK).</a:t>
            </a:r>
          </a:p>
          <a:p>
            <a:pPr marL="0" indent="0" fontAlgn="auto">
              <a:lnSpc>
                <a:spcPct val="90000"/>
              </a:lnSpc>
              <a:spcAft>
                <a:spcPts val="0"/>
              </a:spcAft>
              <a:buNone/>
              <a:defRPr/>
            </a:pPr>
            <a:endParaRPr lang="en-US" dirty="0">
              <a:solidFill>
                <a:schemeClr val="tx1"/>
              </a:solidFill>
              <a:highlight>
                <a:srgbClr val="00FF00"/>
              </a:highlight>
              <a:ea typeface="+mn-ea"/>
            </a:endParaRPr>
          </a:p>
          <a:p>
            <a:pPr fontAlgn="auto">
              <a:lnSpc>
                <a:spcPct val="90000"/>
              </a:lnSpc>
              <a:spcAft>
                <a:spcPts val="0"/>
              </a:spcAft>
              <a:defRPr/>
            </a:pPr>
            <a:endParaRPr lang="en-US" dirty="0">
              <a:solidFill>
                <a:schemeClr val="tx1"/>
              </a:solidFill>
              <a:ea typeface="+mn-ea"/>
            </a:endParaRPr>
          </a:p>
        </p:txBody>
      </p:sp>
      <p:pic>
        <p:nvPicPr>
          <p:cNvPr id="3" name="Picture 2" descr="A screenshot of a product table&#10;&#10;Description automatically generated">
            <a:extLst>
              <a:ext uri="{FF2B5EF4-FFF2-40B4-BE49-F238E27FC236}">
                <a16:creationId xmlns:a16="http://schemas.microsoft.com/office/drawing/2014/main" id="{4398BCAD-A9C5-230E-CE3E-541A8D3B0BC7}"/>
              </a:ext>
            </a:extLst>
          </p:cNvPr>
          <p:cNvPicPr>
            <a:picLocks noChangeAspect="1"/>
          </p:cNvPicPr>
          <p:nvPr/>
        </p:nvPicPr>
        <p:blipFill>
          <a:blip r:embed="rId3"/>
          <a:stretch>
            <a:fillRect/>
          </a:stretch>
        </p:blipFill>
        <p:spPr>
          <a:xfrm>
            <a:off x="1879600" y="2286000"/>
            <a:ext cx="5384800" cy="4038600"/>
          </a:xfrm>
          <a:prstGeom prst="rect">
            <a:avLst/>
          </a:prstGeom>
        </p:spPr>
      </p:pic>
      <p:sp>
        <p:nvSpPr>
          <p:cNvPr id="2" name="Slide Number Placeholder 1">
            <a:extLst>
              <a:ext uri="{FF2B5EF4-FFF2-40B4-BE49-F238E27FC236}">
                <a16:creationId xmlns:a16="http://schemas.microsoft.com/office/drawing/2014/main" id="{5445AACE-FEA3-38CC-DA1E-0F30FC88DE59}"/>
              </a:ext>
            </a:extLst>
          </p:cNvPr>
          <p:cNvSpPr>
            <a:spLocks noGrp="1"/>
          </p:cNvSpPr>
          <p:nvPr>
            <p:ph type="sldNum" sz="quarter" idx="10"/>
          </p:nvPr>
        </p:nvSpPr>
        <p:spPr/>
        <p:txBody>
          <a:bodyPr/>
          <a:lstStyle/>
          <a:p>
            <a:fld id="{B5482F84-AE51-6742-A134-E737E6F95EC4}" type="slidenum">
              <a:rPr lang="en-US" altLang="en-US" smtClean="0"/>
              <a:pPr/>
              <a:t>58</a:t>
            </a:fld>
            <a:endParaRPr lang="en-US" altLang="en-US"/>
          </a:p>
        </p:txBody>
      </p:sp>
    </p:spTree>
    <p:extLst>
      <p:ext uri="{BB962C8B-B14F-4D97-AF65-F5344CB8AC3E}">
        <p14:creationId xmlns:p14="http://schemas.microsoft.com/office/powerpoint/2010/main" val="1513212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83D4D-E2EB-1F6D-C78A-AFDAF9E99FC5}"/>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43F22CCF-5424-2CC0-82EF-8EBA844DE950}"/>
              </a:ext>
            </a:extLst>
          </p:cNvPr>
          <p:cNvSpPr>
            <a:spLocks noGrp="1" noChangeArrowheads="1"/>
          </p:cNvSpPr>
          <p:nvPr>
            <p:ph type="title"/>
          </p:nvPr>
        </p:nvSpPr>
        <p:spPr>
          <a:xfrm>
            <a:off x="457200" y="76200"/>
            <a:ext cx="7480300" cy="655637"/>
          </a:xfrm>
        </p:spPr>
        <p:txBody>
          <a:bodyPr/>
          <a:lstStyle/>
          <a:p>
            <a:r>
              <a:rPr lang="en-US" altLang="en-US" sz="3200" dirty="0"/>
              <a:t>Convert to 2NF:</a:t>
            </a:r>
          </a:p>
        </p:txBody>
      </p:sp>
      <p:pic>
        <p:nvPicPr>
          <p:cNvPr id="3" name="Content Placeholder 2" descr="A screenshot of a product table&#10;&#10;Description automatically generated">
            <a:extLst>
              <a:ext uri="{FF2B5EF4-FFF2-40B4-BE49-F238E27FC236}">
                <a16:creationId xmlns:a16="http://schemas.microsoft.com/office/drawing/2014/main" id="{1230C344-4DE5-F353-317C-CD9781D21633}"/>
              </a:ext>
            </a:extLst>
          </p:cNvPr>
          <p:cNvPicPr>
            <a:picLocks noGrp="1" noChangeAspect="1"/>
          </p:cNvPicPr>
          <p:nvPr>
            <p:ph idx="1"/>
          </p:nvPr>
        </p:nvPicPr>
        <p:blipFill>
          <a:blip r:embed="rId3"/>
          <a:stretch>
            <a:fillRect/>
          </a:stretch>
        </p:blipFill>
        <p:spPr>
          <a:xfrm>
            <a:off x="447368" y="914401"/>
            <a:ext cx="3827342" cy="2743200"/>
          </a:xfrm>
        </p:spPr>
      </p:pic>
      <p:pic>
        <p:nvPicPr>
          <p:cNvPr id="6" name="Picture 5" descr="A screenshot of a cell phone&#10;&#10;Description automatically generated">
            <a:extLst>
              <a:ext uri="{FF2B5EF4-FFF2-40B4-BE49-F238E27FC236}">
                <a16:creationId xmlns:a16="http://schemas.microsoft.com/office/drawing/2014/main" id="{60AD1EE7-E09F-92EF-379B-2D4A5EC1ABB9}"/>
              </a:ext>
            </a:extLst>
          </p:cNvPr>
          <p:cNvPicPr>
            <a:picLocks noChangeAspect="1"/>
          </p:cNvPicPr>
          <p:nvPr/>
        </p:nvPicPr>
        <p:blipFill>
          <a:blip r:embed="rId4"/>
          <a:stretch>
            <a:fillRect/>
          </a:stretch>
        </p:blipFill>
        <p:spPr>
          <a:xfrm>
            <a:off x="4287000" y="838200"/>
            <a:ext cx="3263900" cy="3657600"/>
          </a:xfrm>
          <a:prstGeom prst="rect">
            <a:avLst/>
          </a:prstGeom>
        </p:spPr>
      </p:pic>
      <p:pic>
        <p:nvPicPr>
          <p:cNvPr id="8" name="Picture 7" descr="A screenshot of a product table&#10;&#10;Description automatically generated">
            <a:extLst>
              <a:ext uri="{FF2B5EF4-FFF2-40B4-BE49-F238E27FC236}">
                <a16:creationId xmlns:a16="http://schemas.microsoft.com/office/drawing/2014/main" id="{B38B720D-8794-3F79-CA1E-3D6382DD5D25}"/>
              </a:ext>
            </a:extLst>
          </p:cNvPr>
          <p:cNvPicPr>
            <a:picLocks noChangeAspect="1"/>
          </p:cNvPicPr>
          <p:nvPr/>
        </p:nvPicPr>
        <p:blipFill>
          <a:blip r:embed="rId5"/>
          <a:stretch>
            <a:fillRect/>
          </a:stretch>
        </p:blipFill>
        <p:spPr>
          <a:xfrm>
            <a:off x="299200" y="3704304"/>
            <a:ext cx="3987800" cy="2819399"/>
          </a:xfrm>
          <a:prstGeom prst="rect">
            <a:avLst/>
          </a:prstGeom>
        </p:spPr>
      </p:pic>
      <p:sp>
        <p:nvSpPr>
          <p:cNvPr id="2" name="Slide Number Placeholder 1">
            <a:extLst>
              <a:ext uri="{FF2B5EF4-FFF2-40B4-BE49-F238E27FC236}">
                <a16:creationId xmlns:a16="http://schemas.microsoft.com/office/drawing/2014/main" id="{F6062DAE-426F-4A87-CA20-3624C6987105}"/>
              </a:ext>
            </a:extLst>
          </p:cNvPr>
          <p:cNvSpPr>
            <a:spLocks noGrp="1"/>
          </p:cNvSpPr>
          <p:nvPr>
            <p:ph type="sldNum" sz="quarter" idx="10"/>
          </p:nvPr>
        </p:nvSpPr>
        <p:spPr/>
        <p:txBody>
          <a:bodyPr/>
          <a:lstStyle/>
          <a:p>
            <a:fld id="{B5482F84-AE51-6742-A134-E737E6F95EC4}" type="slidenum">
              <a:rPr lang="en-US" altLang="en-US" smtClean="0"/>
              <a:pPr/>
              <a:t>59</a:t>
            </a:fld>
            <a:endParaRPr lang="en-US" altLang="en-US"/>
          </a:p>
        </p:txBody>
      </p:sp>
    </p:spTree>
    <p:extLst>
      <p:ext uri="{BB962C8B-B14F-4D97-AF65-F5344CB8AC3E}">
        <p14:creationId xmlns:p14="http://schemas.microsoft.com/office/powerpoint/2010/main" val="226563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A33BFBA5-49A3-710A-51B2-AAC82135DB04}"/>
              </a:ext>
            </a:extLst>
          </p:cNvPr>
          <p:cNvSpPr>
            <a:spLocks noGrp="1" noChangeArrowheads="1"/>
          </p:cNvSpPr>
          <p:nvPr>
            <p:ph type="body" idx="1"/>
          </p:nvPr>
        </p:nvSpPr>
        <p:spPr>
          <a:xfrm>
            <a:off x="304800" y="914400"/>
            <a:ext cx="8839200" cy="5562600"/>
          </a:xfrm>
        </p:spPr>
        <p:txBody>
          <a:bodyPr/>
          <a:lstStyle/>
          <a:p>
            <a:pPr marL="533400" indent="-533400" algn="just" eaLnBrk="1" hangingPunct="1"/>
            <a:r>
              <a:rPr lang="en-US" altLang="en-US" sz="2800" dirty="0">
                <a:latin typeface="Arial Unicode MS" panose="020B0604020202020204" pitchFamily="34" charset="-128"/>
                <a:ea typeface="Arial Unicode MS" panose="020B0604020202020204" pitchFamily="34" charset="-128"/>
                <a:cs typeface="Arial Unicode MS" panose="020B0604020202020204" pitchFamily="34" charset="-128"/>
              </a:rPr>
              <a:t>Levels of normalization based on the amount of redundancy in the database.</a:t>
            </a:r>
          </a:p>
          <a:p>
            <a:pPr marL="533400" indent="-533400" algn="just" eaLnBrk="1" hangingPunct="1"/>
            <a:r>
              <a:rPr lang="en-US" altLang="en-US" sz="2800" dirty="0">
                <a:latin typeface="Arial Unicode MS" panose="020B0604020202020204" pitchFamily="34" charset="-128"/>
                <a:ea typeface="Arial Unicode MS" panose="020B0604020202020204" pitchFamily="34" charset="-128"/>
                <a:cs typeface="Arial Unicode MS" panose="020B0604020202020204" pitchFamily="34" charset="-128"/>
              </a:rPr>
              <a:t>Various levels of normalization are:</a:t>
            </a:r>
          </a:p>
          <a:p>
            <a:pPr marL="1023938" lvl="1" indent="-457200" algn="just" eaLnBrk="1" hangingPunct="1"/>
            <a:r>
              <a:rPr lang="en-US" altLang="en-US" sz="2000" dirty="0"/>
              <a:t>First Normal Form (1NF)</a:t>
            </a:r>
          </a:p>
          <a:p>
            <a:pPr marL="1023938" lvl="1" indent="-457200" algn="just" eaLnBrk="1" hangingPunct="1"/>
            <a:r>
              <a:rPr lang="en-US" altLang="en-US" sz="2000" dirty="0"/>
              <a:t>Second Normal Form (2NF)</a:t>
            </a:r>
          </a:p>
          <a:p>
            <a:pPr marL="1023938" lvl="1" indent="-457200" algn="just" eaLnBrk="1" hangingPunct="1"/>
            <a:r>
              <a:rPr lang="en-US" altLang="en-US" sz="2000" dirty="0"/>
              <a:t>Third Normal Form (3NF)</a:t>
            </a:r>
          </a:p>
          <a:p>
            <a:pPr marL="1023938" lvl="1" indent="-457200" algn="just" eaLnBrk="1" hangingPunct="1"/>
            <a:r>
              <a:rPr lang="en-US" altLang="en-US" sz="2000" dirty="0"/>
              <a:t>Boyce-Codd Normal Form (BCNF)</a:t>
            </a:r>
          </a:p>
          <a:p>
            <a:pPr marL="1023938" lvl="1" indent="-457200" algn="just" eaLnBrk="1" hangingPunct="1"/>
            <a:r>
              <a:rPr lang="en-US" altLang="en-US" sz="2000" dirty="0"/>
              <a:t>Fourth Normal Form (4NF)</a:t>
            </a:r>
          </a:p>
          <a:p>
            <a:pPr marL="1023938" lvl="1" indent="-457200" algn="just" eaLnBrk="1" hangingPunct="1"/>
            <a:r>
              <a:rPr lang="en-US" altLang="en-US" sz="2000" dirty="0"/>
              <a:t>Fifth Normal Form (5NF)</a:t>
            </a:r>
          </a:p>
          <a:p>
            <a:pPr marL="1023938" lvl="1" indent="-457200" algn="just" eaLnBrk="1" hangingPunct="1"/>
            <a:r>
              <a:rPr lang="en-US" altLang="en-US" sz="2000" dirty="0"/>
              <a:t>Domain Key Normal Form (DKNF) </a:t>
            </a:r>
          </a:p>
        </p:txBody>
      </p:sp>
      <p:sp>
        <p:nvSpPr>
          <p:cNvPr id="8194" name="Rectangle 3">
            <a:extLst>
              <a:ext uri="{FF2B5EF4-FFF2-40B4-BE49-F238E27FC236}">
                <a16:creationId xmlns:a16="http://schemas.microsoft.com/office/drawing/2014/main" id="{A7B84813-E12D-2310-00A8-56E0A8DF56CB}"/>
              </a:ext>
            </a:extLst>
          </p:cNvPr>
          <p:cNvSpPr>
            <a:spLocks noChangeArrowheads="1"/>
          </p:cNvSpPr>
          <p:nvPr/>
        </p:nvSpPr>
        <p:spPr bwMode="auto">
          <a:xfrm>
            <a:off x="685800" y="76200"/>
            <a:ext cx="77724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7030A0"/>
                </a:solidFill>
                <a:latin typeface="Arial-BoldMT"/>
              </a:rPr>
              <a:t>Levels of Normalization </a:t>
            </a:r>
          </a:p>
        </p:txBody>
      </p:sp>
      <p:sp>
        <p:nvSpPr>
          <p:cNvPr id="8195" name="AutoShape 4">
            <a:extLst>
              <a:ext uri="{FF2B5EF4-FFF2-40B4-BE49-F238E27FC236}">
                <a16:creationId xmlns:a16="http://schemas.microsoft.com/office/drawing/2014/main" id="{BDF3BF21-D80E-D68F-F42C-B906DB4EB77A}"/>
              </a:ext>
            </a:extLst>
          </p:cNvPr>
          <p:cNvSpPr>
            <a:spLocks noChangeArrowheads="1"/>
          </p:cNvSpPr>
          <p:nvPr/>
        </p:nvSpPr>
        <p:spPr bwMode="auto">
          <a:xfrm>
            <a:off x="5867400" y="2667000"/>
            <a:ext cx="457200" cy="2667000"/>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r>
              <a:rPr lang="en-US" altLang="en-US" sz="1800">
                <a:solidFill>
                  <a:schemeClr val="bg1"/>
                </a:solidFill>
              </a:rPr>
              <a:t>Redundancy</a:t>
            </a:r>
          </a:p>
        </p:txBody>
      </p:sp>
      <p:sp>
        <p:nvSpPr>
          <p:cNvPr id="8196" name="AutoShape 5">
            <a:extLst>
              <a:ext uri="{FF2B5EF4-FFF2-40B4-BE49-F238E27FC236}">
                <a16:creationId xmlns:a16="http://schemas.microsoft.com/office/drawing/2014/main" id="{6D233E17-3B86-756D-F03F-3E4D1C0913D1}"/>
              </a:ext>
            </a:extLst>
          </p:cNvPr>
          <p:cNvSpPr>
            <a:spLocks noChangeArrowheads="1"/>
          </p:cNvSpPr>
          <p:nvPr/>
        </p:nvSpPr>
        <p:spPr bwMode="auto">
          <a:xfrm flipV="1">
            <a:off x="6553200" y="2667000"/>
            <a:ext cx="457200" cy="2667000"/>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r>
              <a:rPr lang="en-US" altLang="en-US" sz="1800">
                <a:solidFill>
                  <a:schemeClr val="bg1"/>
                </a:solidFill>
              </a:rPr>
              <a:t>Number of Tables</a:t>
            </a:r>
          </a:p>
        </p:txBody>
      </p:sp>
      <p:sp>
        <p:nvSpPr>
          <p:cNvPr id="8197" name="Text Box 6">
            <a:extLst>
              <a:ext uri="{FF2B5EF4-FFF2-40B4-BE49-F238E27FC236}">
                <a16:creationId xmlns:a16="http://schemas.microsoft.com/office/drawing/2014/main" id="{110C268F-7B22-0C62-B475-EFDD0150BC45}"/>
              </a:ext>
            </a:extLst>
          </p:cNvPr>
          <p:cNvSpPr txBox="1">
            <a:spLocks noChangeArrowheads="1"/>
          </p:cNvSpPr>
          <p:nvPr/>
        </p:nvSpPr>
        <p:spPr bwMode="auto">
          <a:xfrm>
            <a:off x="609600" y="5654675"/>
            <a:ext cx="8001000" cy="822325"/>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US" altLang="en-US">
                <a:solidFill>
                  <a:srgbClr val="000066"/>
                </a:solidFill>
                <a:latin typeface="Times New Roman" panose="02020603050405020304" pitchFamily="18" charset="0"/>
                <a:cs typeface="Times New Roman" panose="02020603050405020304" pitchFamily="18" charset="0"/>
              </a:rPr>
              <a:t>Most databases should be 3NF or BCNF in order to avoid the database anomalies.</a:t>
            </a:r>
            <a:r>
              <a:rPr lang="en-US" altLang="en-US">
                <a:solidFill>
                  <a:srgbClr val="000066"/>
                </a:solidFill>
                <a:latin typeface="Times New Roman" panose="02020603050405020304" pitchFamily="18" charset="0"/>
              </a:rPr>
              <a:t> </a:t>
            </a:r>
          </a:p>
        </p:txBody>
      </p:sp>
      <p:sp>
        <p:nvSpPr>
          <p:cNvPr id="8198" name="AutoShape 7">
            <a:extLst>
              <a:ext uri="{FF2B5EF4-FFF2-40B4-BE49-F238E27FC236}">
                <a16:creationId xmlns:a16="http://schemas.microsoft.com/office/drawing/2014/main" id="{55809FF7-3301-5124-90E3-CBBF4628F9B3}"/>
              </a:ext>
            </a:extLst>
          </p:cNvPr>
          <p:cNvSpPr>
            <a:spLocks noChangeArrowheads="1"/>
          </p:cNvSpPr>
          <p:nvPr/>
        </p:nvSpPr>
        <p:spPr bwMode="auto">
          <a:xfrm flipV="1">
            <a:off x="7315200" y="2667000"/>
            <a:ext cx="457200" cy="2667000"/>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r>
              <a:rPr lang="en-US" altLang="en-US" sz="1800">
                <a:solidFill>
                  <a:schemeClr val="bg1"/>
                </a:solidFill>
              </a:rPr>
              <a:t>Complexity</a:t>
            </a:r>
          </a:p>
        </p:txBody>
      </p:sp>
      <p:sp>
        <p:nvSpPr>
          <p:cNvPr id="2" name="Slide Number Placeholder 1">
            <a:extLst>
              <a:ext uri="{FF2B5EF4-FFF2-40B4-BE49-F238E27FC236}">
                <a16:creationId xmlns:a16="http://schemas.microsoft.com/office/drawing/2014/main" id="{4E6D5877-F385-9EA0-06CB-573543407029}"/>
              </a:ext>
            </a:extLst>
          </p:cNvPr>
          <p:cNvSpPr>
            <a:spLocks noGrp="1"/>
          </p:cNvSpPr>
          <p:nvPr>
            <p:ph type="sldNum" sz="quarter" idx="10"/>
          </p:nvPr>
        </p:nvSpPr>
        <p:spPr/>
        <p:txBody>
          <a:bodyPr/>
          <a:lstStyle/>
          <a:p>
            <a:fld id="{B5482F84-AE51-6742-A134-E737E6F95EC4}" type="slidenum">
              <a:rPr lang="en-US" altLang="en-US" smtClean="0"/>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0C13E-E4CA-27F6-F56B-E7B7C59F8ECC}"/>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70E8E750-EA71-1A43-084E-8695562D4FDB}"/>
              </a:ext>
            </a:extLst>
          </p:cNvPr>
          <p:cNvSpPr>
            <a:spLocks noGrp="1" noChangeArrowheads="1"/>
          </p:cNvSpPr>
          <p:nvPr>
            <p:ph type="title"/>
          </p:nvPr>
        </p:nvSpPr>
        <p:spPr>
          <a:xfrm>
            <a:off x="457200" y="76200"/>
            <a:ext cx="7480300" cy="1116013"/>
          </a:xfrm>
        </p:spPr>
        <p:txBody>
          <a:bodyPr/>
          <a:lstStyle/>
          <a:p>
            <a:r>
              <a:rPr lang="en-US" altLang="en-US" sz="3200" dirty="0"/>
              <a:t>2NF Solution</a:t>
            </a:r>
          </a:p>
        </p:txBody>
      </p:sp>
      <p:pic>
        <p:nvPicPr>
          <p:cNvPr id="1028" name="Picture 4" descr="Second Normal Form (2NF)">
            <a:extLst>
              <a:ext uri="{FF2B5EF4-FFF2-40B4-BE49-F238E27FC236}">
                <a16:creationId xmlns:a16="http://schemas.microsoft.com/office/drawing/2014/main" id="{02E69FE6-E8E5-46DC-82AE-4B07BB820A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010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98BA966-AB56-7BA1-C607-54355870E780}"/>
              </a:ext>
            </a:extLst>
          </p:cNvPr>
          <p:cNvSpPr>
            <a:spLocks noGrp="1"/>
          </p:cNvSpPr>
          <p:nvPr>
            <p:ph type="sldNum" sz="quarter" idx="10"/>
          </p:nvPr>
        </p:nvSpPr>
        <p:spPr/>
        <p:txBody>
          <a:bodyPr/>
          <a:lstStyle/>
          <a:p>
            <a:fld id="{B5482F84-AE51-6742-A134-E737E6F95EC4}" type="slidenum">
              <a:rPr lang="en-US" altLang="en-US" smtClean="0"/>
              <a:pPr/>
              <a:t>60</a:t>
            </a:fld>
            <a:endParaRPr lang="en-US" altLang="en-US"/>
          </a:p>
        </p:txBody>
      </p:sp>
    </p:spTree>
    <p:extLst>
      <p:ext uri="{BB962C8B-B14F-4D97-AF65-F5344CB8AC3E}">
        <p14:creationId xmlns:p14="http://schemas.microsoft.com/office/powerpoint/2010/main" val="3083925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DDB7-FF5B-D8E3-CCFD-3D9F33AB2CFB}"/>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60110C1A-DE2E-7606-4A2B-CEAA375F6449}"/>
              </a:ext>
            </a:extLst>
          </p:cNvPr>
          <p:cNvSpPr>
            <a:spLocks noGrp="1" noChangeArrowheads="1"/>
          </p:cNvSpPr>
          <p:nvPr>
            <p:ph type="title"/>
          </p:nvPr>
        </p:nvSpPr>
        <p:spPr>
          <a:xfrm>
            <a:off x="457200" y="76200"/>
            <a:ext cx="7480300" cy="533399"/>
          </a:xfrm>
        </p:spPr>
        <p:txBody>
          <a:bodyPr/>
          <a:lstStyle/>
          <a:p>
            <a:r>
              <a:rPr lang="en-US" altLang="en-US" sz="3200" dirty="0"/>
              <a:t>2NF Example: </a:t>
            </a:r>
            <a:r>
              <a:rPr lang="en-US" sz="3200" dirty="0">
                <a:solidFill>
                  <a:schemeClr val="tx1">
                    <a:lumMod val="65000"/>
                    <a:lumOff val="35000"/>
                  </a:schemeClr>
                </a:solidFill>
                <a:ea typeface="+mn-ea"/>
              </a:rPr>
              <a:t>warehouse relation</a:t>
            </a:r>
            <a:endParaRPr lang="en-US" altLang="en-US" sz="3200" dirty="0"/>
          </a:p>
        </p:txBody>
      </p:sp>
      <p:sp>
        <p:nvSpPr>
          <p:cNvPr id="557061" name="Rectangle 5">
            <a:extLst>
              <a:ext uri="{FF2B5EF4-FFF2-40B4-BE49-F238E27FC236}">
                <a16:creationId xmlns:a16="http://schemas.microsoft.com/office/drawing/2014/main" id="{FC99B0BC-E79D-1144-9AB4-23B4FEEFE13D}"/>
              </a:ext>
            </a:extLst>
          </p:cNvPr>
          <p:cNvSpPr>
            <a:spLocks noGrp="1" noChangeArrowheads="1"/>
          </p:cNvSpPr>
          <p:nvPr>
            <p:ph idx="1"/>
          </p:nvPr>
        </p:nvSpPr>
        <p:spPr>
          <a:xfrm>
            <a:off x="498475" y="685800"/>
            <a:ext cx="7556500" cy="5440364"/>
          </a:xfrm>
        </p:spPr>
        <p:txBody>
          <a:bodyPr rtlCol="0">
            <a:normAutofit fontScale="92500" lnSpcReduction="10000"/>
          </a:bodyPr>
          <a:lstStyle/>
          <a:p>
            <a:pPr marL="0" indent="0" fontAlgn="auto">
              <a:lnSpc>
                <a:spcPct val="90000"/>
              </a:lnSpc>
              <a:spcAft>
                <a:spcPts val="0"/>
              </a:spcAft>
              <a:buNone/>
              <a:defRPr/>
            </a:pPr>
            <a:r>
              <a:rPr lang="en-US" sz="1900" b="1" dirty="0">
                <a:effectLst/>
                <a:latin typeface="Helvetica" pitchFamily="2" charset="0"/>
              </a:rPr>
              <a:t>(</a:t>
            </a:r>
            <a:r>
              <a:rPr lang="en-US" sz="1900" b="1" dirty="0">
                <a:effectLst/>
                <a:highlight>
                  <a:srgbClr val="00FF00"/>
                </a:highlight>
                <a:latin typeface="Helvetica" pitchFamily="2" charset="0"/>
              </a:rPr>
              <a:t>PART, WAREHOUSE</a:t>
            </a:r>
            <a:r>
              <a:rPr lang="en-US" sz="1900" b="1" dirty="0">
                <a:effectLst/>
                <a:latin typeface="Helvetica" pitchFamily="2" charset="0"/>
              </a:rPr>
              <a:t>, QUANTITY, WAREHOUSE_ADDRESS)</a:t>
            </a:r>
          </a:p>
          <a:p>
            <a:pPr marL="0" indent="0" fontAlgn="auto">
              <a:lnSpc>
                <a:spcPct val="90000"/>
              </a:lnSpc>
              <a:spcAft>
                <a:spcPts val="0"/>
              </a:spcAft>
              <a:buNone/>
              <a:defRPr/>
            </a:pPr>
            <a:r>
              <a:rPr lang="en-US" sz="2000" dirty="0">
                <a:latin typeface="Helvetica" pitchFamily="2" charset="0"/>
              </a:rPr>
              <a:t>Where (</a:t>
            </a:r>
            <a:r>
              <a:rPr lang="en-US" sz="2000" dirty="0">
                <a:effectLst/>
                <a:highlight>
                  <a:srgbClr val="00FF00"/>
                </a:highlight>
                <a:latin typeface="Helvetica" pitchFamily="2" charset="0"/>
              </a:rPr>
              <a:t>PART, WAREHOUSE</a:t>
            </a:r>
            <a:r>
              <a:rPr lang="en-US" sz="2000" dirty="0">
                <a:effectLst/>
                <a:latin typeface="Helvetica" pitchFamily="2" charset="0"/>
              </a:rPr>
              <a:t>) is a KEY.</a:t>
            </a:r>
          </a:p>
          <a:p>
            <a:r>
              <a:rPr lang="en-US" sz="2000" dirty="0">
                <a:effectLst/>
                <a:latin typeface="Helvetica" pitchFamily="2" charset="0"/>
              </a:rPr>
              <a:t>The key here consists of the PART and WAREHOUSE fields together, but WAREHOUSE_ADDRESS is a fact about the WAREHOUSE alone. The basic problems with this design are:</a:t>
            </a:r>
          </a:p>
          <a:p>
            <a:r>
              <a:rPr lang="en-US" sz="2000" dirty="0">
                <a:effectLst/>
                <a:latin typeface="Helvetica" pitchFamily="2" charset="0"/>
              </a:rPr>
              <a:t>The </a:t>
            </a:r>
            <a:r>
              <a:rPr lang="en-US" sz="2000" dirty="0" err="1">
                <a:effectLst/>
                <a:latin typeface="Helvetica" pitchFamily="2" charset="0"/>
              </a:rPr>
              <a:t>warehouse_address</a:t>
            </a:r>
            <a:r>
              <a:rPr lang="en-US" sz="2000" dirty="0">
                <a:effectLst/>
                <a:latin typeface="Helvetica" pitchFamily="2" charset="0"/>
              </a:rPr>
              <a:t> is repeated in every record that refers to a part stored in that warehouse.</a:t>
            </a:r>
          </a:p>
          <a:p>
            <a:r>
              <a:rPr lang="en-US" sz="2000" dirty="0">
                <a:effectLst/>
                <a:latin typeface="Helvetica" pitchFamily="2" charset="0"/>
              </a:rPr>
              <a:t>If the address of the warehouse changes, every record referring to a part stored in that warehouse must be updated.</a:t>
            </a:r>
          </a:p>
          <a:p>
            <a:r>
              <a:rPr lang="en-US" sz="2000" dirty="0">
                <a:effectLst/>
                <a:latin typeface="Helvetica" pitchFamily="2" charset="0"/>
              </a:rPr>
              <a:t>Because of the redundancy, the data might become inconsistent, with different records showing different addresses for the same warehouse.</a:t>
            </a:r>
          </a:p>
          <a:p>
            <a:r>
              <a:rPr lang="en-US" sz="2000" dirty="0">
                <a:effectLst/>
                <a:latin typeface="Helvetica" pitchFamily="2" charset="0"/>
              </a:rPr>
              <a:t>If at some point in time there are no parts stored in the warehouse, there may be no record in which to keep the warehouse's address.</a:t>
            </a:r>
          </a:p>
          <a:p>
            <a:pPr marL="0" indent="0" fontAlgn="auto">
              <a:lnSpc>
                <a:spcPct val="90000"/>
              </a:lnSpc>
              <a:spcAft>
                <a:spcPts val="0"/>
              </a:spcAft>
              <a:buNone/>
              <a:defRPr/>
            </a:pPr>
            <a:endParaRPr lang="en-US" sz="3600" dirty="0">
              <a:effectLst/>
              <a:latin typeface="Helvetica" pitchFamily="2" charset="0"/>
            </a:endParaRPr>
          </a:p>
          <a:p>
            <a:pPr marL="0" indent="0" fontAlgn="auto">
              <a:lnSpc>
                <a:spcPct val="90000"/>
              </a:lnSpc>
              <a:spcAft>
                <a:spcPts val="0"/>
              </a:spcAft>
              <a:buNone/>
              <a:defRPr/>
            </a:pPr>
            <a:endParaRPr lang="en-US" sz="3600" dirty="0">
              <a:effectLst/>
              <a:latin typeface="Helvetica" pitchFamily="2" charset="0"/>
            </a:endParaRPr>
          </a:p>
          <a:p>
            <a:pPr marL="0" indent="0" fontAlgn="auto">
              <a:lnSpc>
                <a:spcPct val="90000"/>
              </a:lnSpc>
              <a:spcAft>
                <a:spcPts val="0"/>
              </a:spcAft>
              <a:buNone/>
              <a:defRPr/>
            </a:pPr>
            <a:endParaRPr lang="en-US" sz="2800" dirty="0">
              <a:solidFill>
                <a:schemeClr val="tx1">
                  <a:lumMod val="65000"/>
                  <a:lumOff val="35000"/>
                </a:schemeClr>
              </a:solidFill>
              <a:ea typeface="+mn-ea"/>
            </a:endParaRPr>
          </a:p>
          <a:p>
            <a:pPr marL="0" indent="0" fontAlgn="auto">
              <a:lnSpc>
                <a:spcPct val="90000"/>
              </a:lnSpc>
              <a:spcAft>
                <a:spcPts val="0"/>
              </a:spcAft>
              <a:buNone/>
              <a:defRPr/>
            </a:pPr>
            <a:endParaRPr lang="en-US" sz="2800" dirty="0">
              <a:solidFill>
                <a:schemeClr val="tx1">
                  <a:lumMod val="65000"/>
                  <a:lumOff val="35000"/>
                </a:schemeClr>
              </a:solidFill>
              <a:ea typeface="+mn-ea"/>
            </a:endParaRPr>
          </a:p>
        </p:txBody>
      </p:sp>
      <p:sp>
        <p:nvSpPr>
          <p:cNvPr id="2" name="Slide Number Placeholder 1">
            <a:extLst>
              <a:ext uri="{FF2B5EF4-FFF2-40B4-BE49-F238E27FC236}">
                <a16:creationId xmlns:a16="http://schemas.microsoft.com/office/drawing/2014/main" id="{8EF66CF1-1905-0704-7C2B-7C9D2484A709}"/>
              </a:ext>
            </a:extLst>
          </p:cNvPr>
          <p:cNvSpPr>
            <a:spLocks noGrp="1"/>
          </p:cNvSpPr>
          <p:nvPr>
            <p:ph type="sldNum" sz="quarter" idx="10"/>
          </p:nvPr>
        </p:nvSpPr>
        <p:spPr/>
        <p:txBody>
          <a:bodyPr/>
          <a:lstStyle/>
          <a:p>
            <a:fld id="{B5482F84-AE51-6742-A134-E737E6F95EC4}" type="slidenum">
              <a:rPr lang="en-US" altLang="en-US" smtClean="0"/>
              <a:pPr/>
              <a:t>61</a:t>
            </a:fld>
            <a:endParaRPr lang="en-US" altLang="en-US"/>
          </a:p>
        </p:txBody>
      </p:sp>
    </p:spTree>
    <p:extLst>
      <p:ext uri="{BB962C8B-B14F-4D97-AF65-F5344CB8AC3E}">
        <p14:creationId xmlns:p14="http://schemas.microsoft.com/office/powerpoint/2010/main" val="1808305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DDB7-FF5B-D8E3-CCFD-3D9F33AB2CFB}"/>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60110C1A-DE2E-7606-4A2B-CEAA375F6449}"/>
              </a:ext>
            </a:extLst>
          </p:cNvPr>
          <p:cNvSpPr>
            <a:spLocks noGrp="1" noChangeArrowheads="1"/>
          </p:cNvSpPr>
          <p:nvPr>
            <p:ph type="title"/>
          </p:nvPr>
        </p:nvSpPr>
        <p:spPr>
          <a:xfrm>
            <a:off x="457200" y="76200"/>
            <a:ext cx="7480300" cy="533399"/>
          </a:xfrm>
        </p:spPr>
        <p:txBody>
          <a:bodyPr/>
          <a:lstStyle/>
          <a:p>
            <a:r>
              <a:rPr lang="en-US" altLang="en-US" sz="3200" dirty="0"/>
              <a:t>2NF Example: </a:t>
            </a:r>
            <a:r>
              <a:rPr lang="en-US" sz="3200" dirty="0">
                <a:solidFill>
                  <a:schemeClr val="tx1">
                    <a:lumMod val="65000"/>
                    <a:lumOff val="35000"/>
                  </a:schemeClr>
                </a:solidFill>
                <a:ea typeface="+mn-ea"/>
              </a:rPr>
              <a:t>How?</a:t>
            </a:r>
            <a:endParaRPr lang="en-US" altLang="en-US" sz="3200" dirty="0"/>
          </a:p>
        </p:txBody>
      </p:sp>
      <p:sp>
        <p:nvSpPr>
          <p:cNvPr id="557061" name="Rectangle 5">
            <a:extLst>
              <a:ext uri="{FF2B5EF4-FFF2-40B4-BE49-F238E27FC236}">
                <a16:creationId xmlns:a16="http://schemas.microsoft.com/office/drawing/2014/main" id="{FC99B0BC-E79D-1144-9AB4-23B4FEEFE13D}"/>
              </a:ext>
            </a:extLst>
          </p:cNvPr>
          <p:cNvSpPr>
            <a:spLocks noGrp="1" noChangeArrowheads="1"/>
          </p:cNvSpPr>
          <p:nvPr>
            <p:ph idx="1"/>
          </p:nvPr>
        </p:nvSpPr>
        <p:spPr>
          <a:xfrm>
            <a:off x="498475" y="914400"/>
            <a:ext cx="7556500" cy="5211764"/>
          </a:xfrm>
        </p:spPr>
        <p:txBody>
          <a:bodyPr rtlCol="0">
            <a:normAutofit/>
          </a:bodyPr>
          <a:lstStyle/>
          <a:p>
            <a:pPr marL="0" indent="0">
              <a:buNone/>
            </a:pPr>
            <a:r>
              <a:rPr lang="en-US" sz="2400" dirty="0">
                <a:effectLst/>
                <a:latin typeface="Helvetica" pitchFamily="2" charset="0"/>
              </a:rPr>
              <a:t>To satisfy second normal form, the record should be decomposed into (replaced by) the two records:</a:t>
            </a:r>
          </a:p>
          <a:p>
            <a:pPr marL="0" indent="0" fontAlgn="auto">
              <a:lnSpc>
                <a:spcPct val="90000"/>
              </a:lnSpc>
              <a:spcAft>
                <a:spcPts val="0"/>
              </a:spcAft>
              <a:buNone/>
              <a:defRPr/>
            </a:pPr>
            <a:r>
              <a:rPr lang="en-US" sz="2000" b="1" dirty="0">
                <a:effectLst/>
                <a:highlight>
                  <a:srgbClr val="FFFF00"/>
                </a:highlight>
                <a:latin typeface="Helvetica" pitchFamily="2" charset="0"/>
              </a:rPr>
              <a:t>(PART, WAREHOUSE, QUANTITY, WAREHOUSE_ADDRESS)</a:t>
            </a:r>
          </a:p>
          <a:p>
            <a:pPr marL="0" indent="0" fontAlgn="auto">
              <a:lnSpc>
                <a:spcPct val="90000"/>
              </a:lnSpc>
              <a:spcAft>
                <a:spcPts val="0"/>
              </a:spcAft>
              <a:buNone/>
              <a:defRPr/>
            </a:pPr>
            <a:r>
              <a:rPr lang="en-US" sz="2400" dirty="0">
                <a:effectLst/>
                <a:latin typeface="Helvetica" pitchFamily="2" charset="0"/>
              </a:rPr>
              <a:t>=&gt;</a:t>
            </a:r>
          </a:p>
          <a:p>
            <a:pPr marL="0" indent="0" fontAlgn="auto">
              <a:lnSpc>
                <a:spcPct val="90000"/>
              </a:lnSpc>
              <a:spcAft>
                <a:spcPts val="0"/>
              </a:spcAft>
              <a:buNone/>
              <a:defRPr/>
            </a:pPr>
            <a:r>
              <a:rPr lang="en-US" sz="2800" dirty="0">
                <a:effectLst/>
                <a:highlight>
                  <a:srgbClr val="00FF00"/>
                </a:highlight>
                <a:latin typeface="Helvetica" pitchFamily="2" charset="0"/>
              </a:rPr>
              <a:t>1. Parts: </a:t>
            </a:r>
          </a:p>
          <a:p>
            <a:pPr marL="0" indent="0" fontAlgn="auto">
              <a:lnSpc>
                <a:spcPct val="90000"/>
              </a:lnSpc>
              <a:spcAft>
                <a:spcPts val="0"/>
              </a:spcAft>
              <a:buNone/>
              <a:defRPr/>
            </a:pPr>
            <a:r>
              <a:rPr lang="en-US" sz="2800" dirty="0">
                <a:effectLst/>
                <a:highlight>
                  <a:srgbClr val="00FF00"/>
                </a:highlight>
                <a:latin typeface="Helvetica" pitchFamily="2" charset="0"/>
              </a:rPr>
              <a:t>(PART, WAREHOUSE, QUANTITY)</a:t>
            </a:r>
          </a:p>
          <a:p>
            <a:pPr marL="0" indent="0" fontAlgn="auto">
              <a:lnSpc>
                <a:spcPct val="90000"/>
              </a:lnSpc>
              <a:spcAft>
                <a:spcPts val="0"/>
              </a:spcAft>
              <a:buNone/>
              <a:defRPr/>
            </a:pPr>
            <a:r>
              <a:rPr lang="en-US" sz="2800" dirty="0">
                <a:highlight>
                  <a:srgbClr val="00FF00"/>
                </a:highlight>
                <a:latin typeface="Helvetica" pitchFamily="2" charset="0"/>
              </a:rPr>
              <a:t>2. Warehouses</a:t>
            </a:r>
          </a:p>
          <a:p>
            <a:pPr marL="0" indent="0" fontAlgn="auto">
              <a:lnSpc>
                <a:spcPct val="90000"/>
              </a:lnSpc>
              <a:spcAft>
                <a:spcPts val="0"/>
              </a:spcAft>
              <a:buNone/>
              <a:defRPr/>
            </a:pPr>
            <a:r>
              <a:rPr lang="en-US" sz="2800" dirty="0">
                <a:highlight>
                  <a:srgbClr val="00FF00"/>
                </a:highlight>
                <a:latin typeface="Helvetica" pitchFamily="2" charset="0"/>
              </a:rPr>
              <a:t>(</a:t>
            </a:r>
            <a:r>
              <a:rPr lang="en-US" sz="2800" dirty="0">
                <a:effectLst/>
                <a:highlight>
                  <a:srgbClr val="00FF00"/>
                </a:highlight>
                <a:latin typeface="Helvetica" pitchFamily="2" charset="0"/>
              </a:rPr>
              <a:t>WAREHOUSE, WAREHOUSE_ADDRESS)</a:t>
            </a:r>
          </a:p>
          <a:p>
            <a:pPr marL="0" indent="0" fontAlgn="auto">
              <a:lnSpc>
                <a:spcPct val="90000"/>
              </a:lnSpc>
              <a:spcAft>
                <a:spcPts val="0"/>
              </a:spcAft>
              <a:buNone/>
              <a:defRPr/>
            </a:pPr>
            <a:endParaRPr lang="en-US" sz="6000" dirty="0">
              <a:effectLst/>
              <a:latin typeface="Helvetica" pitchFamily="2" charset="0"/>
            </a:endParaRPr>
          </a:p>
          <a:p>
            <a:pPr marL="0" indent="0" fontAlgn="auto">
              <a:lnSpc>
                <a:spcPct val="90000"/>
              </a:lnSpc>
              <a:spcAft>
                <a:spcPts val="0"/>
              </a:spcAft>
              <a:buNone/>
              <a:defRPr/>
            </a:pPr>
            <a:endParaRPr lang="en-US" sz="2800" dirty="0">
              <a:solidFill>
                <a:schemeClr val="tx1">
                  <a:lumMod val="65000"/>
                  <a:lumOff val="35000"/>
                </a:schemeClr>
              </a:solidFill>
              <a:ea typeface="+mn-ea"/>
            </a:endParaRPr>
          </a:p>
          <a:p>
            <a:pPr marL="0" indent="0" fontAlgn="auto">
              <a:lnSpc>
                <a:spcPct val="90000"/>
              </a:lnSpc>
              <a:spcAft>
                <a:spcPts val="0"/>
              </a:spcAft>
              <a:buNone/>
              <a:defRPr/>
            </a:pPr>
            <a:endParaRPr lang="en-US" sz="2800" dirty="0">
              <a:solidFill>
                <a:schemeClr val="tx1">
                  <a:lumMod val="65000"/>
                  <a:lumOff val="35000"/>
                </a:schemeClr>
              </a:solidFill>
              <a:ea typeface="+mn-ea"/>
            </a:endParaRPr>
          </a:p>
        </p:txBody>
      </p:sp>
      <p:sp>
        <p:nvSpPr>
          <p:cNvPr id="2" name="Slide Number Placeholder 1">
            <a:extLst>
              <a:ext uri="{FF2B5EF4-FFF2-40B4-BE49-F238E27FC236}">
                <a16:creationId xmlns:a16="http://schemas.microsoft.com/office/drawing/2014/main" id="{49644031-81A9-1EBE-83F3-2D6DA2097FB1}"/>
              </a:ext>
            </a:extLst>
          </p:cNvPr>
          <p:cNvSpPr>
            <a:spLocks noGrp="1"/>
          </p:cNvSpPr>
          <p:nvPr>
            <p:ph type="sldNum" sz="quarter" idx="10"/>
          </p:nvPr>
        </p:nvSpPr>
        <p:spPr/>
        <p:txBody>
          <a:bodyPr/>
          <a:lstStyle/>
          <a:p>
            <a:fld id="{B5482F84-AE51-6742-A134-E737E6F95EC4}" type="slidenum">
              <a:rPr lang="en-US" altLang="en-US" smtClean="0"/>
              <a:pPr/>
              <a:t>62</a:t>
            </a:fld>
            <a:endParaRPr lang="en-US" altLang="en-US"/>
          </a:p>
        </p:txBody>
      </p:sp>
    </p:spTree>
    <p:extLst>
      <p:ext uri="{BB962C8B-B14F-4D97-AF65-F5344CB8AC3E}">
        <p14:creationId xmlns:p14="http://schemas.microsoft.com/office/powerpoint/2010/main" val="3474814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DDB7-FF5B-D8E3-CCFD-3D9F33AB2CFB}"/>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60110C1A-DE2E-7606-4A2B-CEAA375F6449}"/>
              </a:ext>
            </a:extLst>
          </p:cNvPr>
          <p:cNvSpPr>
            <a:spLocks noGrp="1" noChangeArrowheads="1"/>
          </p:cNvSpPr>
          <p:nvPr>
            <p:ph type="title"/>
          </p:nvPr>
        </p:nvSpPr>
        <p:spPr>
          <a:xfrm>
            <a:off x="457200" y="76200"/>
            <a:ext cx="7480300" cy="1116013"/>
          </a:xfrm>
        </p:spPr>
        <p:txBody>
          <a:bodyPr/>
          <a:lstStyle/>
          <a:p>
            <a:r>
              <a:rPr lang="en-US" altLang="en-US" sz="3200" dirty="0"/>
              <a:t>1NF Storage Anomalies Removed</a:t>
            </a:r>
          </a:p>
        </p:txBody>
      </p:sp>
      <p:sp>
        <p:nvSpPr>
          <p:cNvPr id="557061" name="Rectangle 5">
            <a:extLst>
              <a:ext uri="{FF2B5EF4-FFF2-40B4-BE49-F238E27FC236}">
                <a16:creationId xmlns:a16="http://schemas.microsoft.com/office/drawing/2014/main" id="{FC99B0BC-E79D-1144-9AB4-23B4FEEFE13D}"/>
              </a:ext>
            </a:extLst>
          </p:cNvPr>
          <p:cNvSpPr>
            <a:spLocks noGrp="1" noChangeArrowheads="1"/>
          </p:cNvSpPr>
          <p:nvPr>
            <p:ph idx="1"/>
          </p:nvPr>
        </p:nvSpPr>
        <p:spPr>
          <a:xfrm>
            <a:off x="498475" y="838200"/>
            <a:ext cx="7556500" cy="5287963"/>
          </a:xfrm>
        </p:spPr>
        <p:txBody>
          <a:bodyPr rtlCol="0">
            <a:normAutofit/>
          </a:bodyPr>
          <a:lstStyle/>
          <a:p>
            <a:pPr fontAlgn="auto">
              <a:lnSpc>
                <a:spcPct val="90000"/>
              </a:lnSpc>
              <a:spcAft>
                <a:spcPts val="0"/>
              </a:spcAft>
              <a:defRPr/>
            </a:pPr>
            <a:r>
              <a:rPr lang="en-US" sz="2800" dirty="0">
                <a:solidFill>
                  <a:srgbClr val="FF0000"/>
                </a:solidFill>
                <a:ea typeface="+mn-ea"/>
              </a:rPr>
              <a:t>Insertion:</a:t>
            </a:r>
            <a:r>
              <a:rPr lang="en-US" sz="2800" dirty="0">
                <a:solidFill>
                  <a:schemeClr val="tx1">
                    <a:lumMod val="65000"/>
                    <a:lumOff val="35000"/>
                  </a:schemeClr>
                </a:solidFill>
                <a:ea typeface="+mn-ea"/>
              </a:rPr>
              <a:t> Can now enter new patients without surgery.</a:t>
            </a:r>
          </a:p>
          <a:p>
            <a:pPr fontAlgn="auto">
              <a:lnSpc>
                <a:spcPct val="90000"/>
              </a:lnSpc>
              <a:spcAft>
                <a:spcPts val="0"/>
              </a:spcAft>
              <a:defRPr/>
            </a:pPr>
            <a:r>
              <a:rPr lang="en-US" sz="2800" dirty="0">
                <a:solidFill>
                  <a:srgbClr val="FF0000"/>
                </a:solidFill>
                <a:ea typeface="+mn-ea"/>
              </a:rPr>
              <a:t>Insertion:</a:t>
            </a:r>
            <a:r>
              <a:rPr lang="en-US" sz="2800" dirty="0">
                <a:solidFill>
                  <a:schemeClr val="tx1">
                    <a:lumMod val="65000"/>
                    <a:lumOff val="35000"/>
                  </a:schemeClr>
                </a:solidFill>
                <a:ea typeface="+mn-ea"/>
              </a:rPr>
              <a:t> Can now enter Surgeons who have not operated.</a:t>
            </a:r>
          </a:p>
          <a:p>
            <a:pPr fontAlgn="auto">
              <a:lnSpc>
                <a:spcPct val="90000"/>
              </a:lnSpc>
              <a:spcAft>
                <a:spcPts val="0"/>
              </a:spcAft>
              <a:defRPr/>
            </a:pPr>
            <a:r>
              <a:rPr lang="en-US" sz="2800" dirty="0">
                <a:solidFill>
                  <a:srgbClr val="FF0000"/>
                </a:solidFill>
                <a:ea typeface="+mn-ea"/>
              </a:rPr>
              <a:t>Deletion (type 1):</a:t>
            </a:r>
            <a:r>
              <a:rPr lang="en-US" sz="2800" dirty="0">
                <a:solidFill>
                  <a:schemeClr val="tx1">
                    <a:lumMod val="65000"/>
                    <a:lumOff val="35000"/>
                  </a:schemeClr>
                </a:solidFill>
                <a:ea typeface="+mn-ea"/>
              </a:rPr>
              <a:t> If Charles Brown dies, the corresponding tuples from Patient and Surgery tables can be deleted without losing information on David Rosen.</a:t>
            </a:r>
          </a:p>
          <a:p>
            <a:pPr fontAlgn="auto">
              <a:lnSpc>
                <a:spcPct val="90000"/>
              </a:lnSpc>
              <a:spcAft>
                <a:spcPts val="0"/>
              </a:spcAft>
              <a:defRPr/>
            </a:pPr>
            <a:r>
              <a:rPr lang="en-US" sz="2800" dirty="0">
                <a:solidFill>
                  <a:srgbClr val="FF0000"/>
                </a:solidFill>
                <a:ea typeface="+mn-ea"/>
              </a:rPr>
              <a:t>Update:</a:t>
            </a:r>
            <a:r>
              <a:rPr lang="en-US" sz="2800" dirty="0">
                <a:solidFill>
                  <a:schemeClr val="tx1">
                    <a:lumMod val="65000"/>
                    <a:lumOff val="35000"/>
                  </a:schemeClr>
                </a:solidFill>
                <a:ea typeface="+mn-ea"/>
              </a:rPr>
              <a:t> If John White comes in for third time, and has moved, we only need to change the Patient table</a:t>
            </a:r>
          </a:p>
        </p:txBody>
      </p:sp>
      <p:sp>
        <p:nvSpPr>
          <p:cNvPr id="2" name="Slide Number Placeholder 1">
            <a:extLst>
              <a:ext uri="{FF2B5EF4-FFF2-40B4-BE49-F238E27FC236}">
                <a16:creationId xmlns:a16="http://schemas.microsoft.com/office/drawing/2014/main" id="{FC3313BE-70B4-E941-85CA-2F63C49A52EA}"/>
              </a:ext>
            </a:extLst>
          </p:cNvPr>
          <p:cNvSpPr>
            <a:spLocks noGrp="1"/>
          </p:cNvSpPr>
          <p:nvPr>
            <p:ph type="sldNum" sz="quarter" idx="10"/>
          </p:nvPr>
        </p:nvSpPr>
        <p:spPr/>
        <p:txBody>
          <a:bodyPr/>
          <a:lstStyle/>
          <a:p>
            <a:fld id="{B5482F84-AE51-6742-A134-E737E6F95EC4}" type="slidenum">
              <a:rPr lang="en-US" altLang="en-US" smtClean="0"/>
              <a:pPr/>
              <a:t>63</a:t>
            </a:fld>
            <a:endParaRPr lang="en-US" altLang="en-US"/>
          </a:p>
        </p:txBody>
      </p:sp>
    </p:spTree>
    <p:extLst>
      <p:ext uri="{BB962C8B-B14F-4D97-AF65-F5344CB8AC3E}">
        <p14:creationId xmlns:p14="http://schemas.microsoft.com/office/powerpoint/2010/main" val="2299642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F44FF0D-156C-EDCB-9B0C-D9EB1D93BC5F}"/>
              </a:ext>
            </a:extLst>
          </p:cNvPr>
          <p:cNvSpPr>
            <a:spLocks noGrp="1" noChangeArrowheads="1"/>
          </p:cNvSpPr>
          <p:nvPr>
            <p:ph type="title"/>
          </p:nvPr>
        </p:nvSpPr>
        <p:spPr>
          <a:xfrm>
            <a:off x="457200" y="76200"/>
            <a:ext cx="7480300" cy="1116013"/>
          </a:xfrm>
        </p:spPr>
        <p:txBody>
          <a:bodyPr/>
          <a:lstStyle/>
          <a:p>
            <a:r>
              <a:rPr lang="en-US" altLang="en-US"/>
              <a:t>2NF Storage Anomalies</a:t>
            </a:r>
          </a:p>
        </p:txBody>
      </p:sp>
      <p:sp>
        <p:nvSpPr>
          <p:cNvPr id="558083" name="Rectangle 3">
            <a:extLst>
              <a:ext uri="{FF2B5EF4-FFF2-40B4-BE49-F238E27FC236}">
                <a16:creationId xmlns:a16="http://schemas.microsoft.com/office/drawing/2014/main" id="{4CD61D9E-3D7F-5460-0C73-B72EF00BDC45}"/>
              </a:ext>
            </a:extLst>
          </p:cNvPr>
          <p:cNvSpPr>
            <a:spLocks noGrp="1" noChangeArrowheads="1"/>
          </p:cNvSpPr>
          <p:nvPr>
            <p:ph idx="1"/>
          </p:nvPr>
        </p:nvSpPr>
        <p:spPr>
          <a:xfrm>
            <a:off x="498475" y="990600"/>
            <a:ext cx="7556500" cy="5135563"/>
          </a:xfrm>
        </p:spPr>
        <p:txBody>
          <a:bodyPr rtlCol="0">
            <a:normAutofit lnSpcReduction="10000"/>
          </a:bodyPr>
          <a:lstStyle/>
          <a:p>
            <a:pPr fontAlgn="auto">
              <a:spcAft>
                <a:spcPts val="0"/>
              </a:spcAft>
              <a:defRPr/>
            </a:pPr>
            <a:r>
              <a:rPr lang="en-US" sz="2800" dirty="0">
                <a:solidFill>
                  <a:srgbClr val="FF3300"/>
                </a:solidFill>
                <a:ea typeface="+mn-ea"/>
              </a:rPr>
              <a:t>Insertion</a:t>
            </a:r>
            <a:r>
              <a:rPr lang="en-US" sz="2800" dirty="0">
                <a:solidFill>
                  <a:schemeClr val="tx1">
                    <a:lumMod val="65000"/>
                    <a:lumOff val="35000"/>
                  </a:schemeClr>
                </a:solidFill>
                <a:ea typeface="+mn-ea"/>
              </a:rPr>
              <a:t>: Cannot enter the fact that a particular drug has a particular side effect unless it is given to a patient.</a:t>
            </a:r>
          </a:p>
          <a:p>
            <a:pPr fontAlgn="auto">
              <a:spcAft>
                <a:spcPts val="0"/>
              </a:spcAft>
              <a:defRPr/>
            </a:pPr>
            <a:r>
              <a:rPr lang="en-US" sz="2800" dirty="0">
                <a:solidFill>
                  <a:srgbClr val="FF3300"/>
                </a:solidFill>
                <a:ea typeface="+mn-ea"/>
              </a:rPr>
              <a:t>Deletion</a:t>
            </a:r>
            <a:r>
              <a:rPr lang="en-US" sz="2800" dirty="0">
                <a:solidFill>
                  <a:schemeClr val="tx1">
                    <a:lumMod val="65000"/>
                    <a:lumOff val="35000"/>
                  </a:schemeClr>
                </a:solidFill>
                <a:ea typeface="+mn-ea"/>
              </a:rPr>
              <a:t>: If John White receives some other drug because of the penicillin rash, and a new drug and side effect are entered, we lose the information that penicillin can cause a rash</a:t>
            </a:r>
          </a:p>
          <a:p>
            <a:pPr fontAlgn="auto">
              <a:spcAft>
                <a:spcPts val="0"/>
              </a:spcAft>
              <a:defRPr/>
            </a:pPr>
            <a:r>
              <a:rPr lang="en-US" sz="2800" dirty="0">
                <a:solidFill>
                  <a:srgbClr val="FF3300"/>
                </a:solidFill>
                <a:ea typeface="+mn-ea"/>
              </a:rPr>
              <a:t>Update</a:t>
            </a:r>
            <a:r>
              <a:rPr lang="en-US" sz="2800" dirty="0">
                <a:solidFill>
                  <a:schemeClr val="tx1">
                    <a:lumMod val="65000"/>
                    <a:lumOff val="35000"/>
                  </a:schemeClr>
                </a:solidFill>
                <a:ea typeface="+mn-ea"/>
              </a:rPr>
              <a:t>: If drug side effects change (a new formula) we have to update multiple occurrences of side effects.</a:t>
            </a:r>
          </a:p>
        </p:txBody>
      </p:sp>
      <p:sp>
        <p:nvSpPr>
          <p:cNvPr id="2" name="Slide Number Placeholder 1">
            <a:extLst>
              <a:ext uri="{FF2B5EF4-FFF2-40B4-BE49-F238E27FC236}">
                <a16:creationId xmlns:a16="http://schemas.microsoft.com/office/drawing/2014/main" id="{D8729ED2-106F-3CD3-9E34-669D4ADB0F63}"/>
              </a:ext>
            </a:extLst>
          </p:cNvPr>
          <p:cNvSpPr>
            <a:spLocks noGrp="1"/>
          </p:cNvSpPr>
          <p:nvPr>
            <p:ph type="sldNum" sz="quarter" idx="10"/>
          </p:nvPr>
        </p:nvSpPr>
        <p:spPr/>
        <p:txBody>
          <a:bodyPr/>
          <a:lstStyle/>
          <a:p>
            <a:fld id="{B5482F84-AE51-6742-A134-E737E6F95EC4}" type="slidenum">
              <a:rPr lang="en-US" altLang="en-US" smtClean="0"/>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4">
            <a:extLst>
              <a:ext uri="{FF2B5EF4-FFF2-40B4-BE49-F238E27FC236}">
                <a16:creationId xmlns:a16="http://schemas.microsoft.com/office/drawing/2014/main" id="{8E4BEE8D-D8CE-42CE-AB73-B8127AEB88D7}"/>
              </a:ext>
            </a:extLst>
          </p:cNvPr>
          <p:cNvSpPr>
            <a:spLocks noGrp="1" noChangeArrowheads="1"/>
          </p:cNvSpPr>
          <p:nvPr>
            <p:ph type="title"/>
          </p:nvPr>
        </p:nvSpPr>
        <p:spPr>
          <a:xfrm>
            <a:off x="457200" y="76200"/>
            <a:ext cx="7480300" cy="655637"/>
          </a:xfrm>
        </p:spPr>
        <p:txBody>
          <a:bodyPr/>
          <a:lstStyle/>
          <a:p>
            <a:r>
              <a:rPr lang="en-US" altLang="en-US" dirty="0"/>
              <a:t>2NF Example</a:t>
            </a:r>
          </a:p>
        </p:txBody>
      </p:sp>
      <p:sp>
        <p:nvSpPr>
          <p:cNvPr id="45058" name="Rectangle 5">
            <a:extLst>
              <a:ext uri="{FF2B5EF4-FFF2-40B4-BE49-F238E27FC236}">
                <a16:creationId xmlns:a16="http://schemas.microsoft.com/office/drawing/2014/main" id="{2421BEB6-339F-29C3-BC7A-5B2F47FDA5DF}"/>
              </a:ext>
            </a:extLst>
          </p:cNvPr>
          <p:cNvSpPr>
            <a:spLocks noGrp="1" noChangeArrowheads="1"/>
          </p:cNvSpPr>
          <p:nvPr>
            <p:ph idx="1"/>
          </p:nvPr>
        </p:nvSpPr>
        <p:spPr>
          <a:xfrm>
            <a:off x="547243" y="838200"/>
            <a:ext cx="7556500" cy="5287963"/>
          </a:xfrm>
        </p:spPr>
        <p:txBody>
          <a:bodyPr/>
          <a:lstStyle/>
          <a:p>
            <a:pPr marL="0" indent="0">
              <a:buNone/>
            </a:pPr>
            <a:r>
              <a:rPr lang="en-US" sz="2400" b="0" i="0" dirty="0">
                <a:solidFill>
                  <a:srgbClr val="000000"/>
                </a:solidFill>
                <a:effectLst/>
                <a:latin typeface="PT Sans" panose="020B0503020203020204" pitchFamily="34" charset="77"/>
              </a:rPr>
              <a:t>This table has a composite primary key [Customer ID, Store ID]. The non-key attribute is [Purchase Location]. In this case, [Purchase Location] only depends on [Store ID], which is only part of the primary key. Therefore, this table does not satisfy second normal form.</a:t>
            </a:r>
          </a:p>
          <a:p>
            <a:pPr marL="0" indent="0">
              <a:buNone/>
            </a:pPr>
            <a:endParaRPr lang="en-US" sz="1600" b="0" i="0" dirty="0">
              <a:solidFill>
                <a:srgbClr val="000000"/>
              </a:solidFill>
              <a:effectLst/>
              <a:latin typeface="PT Sans" panose="020B0503020203020204" pitchFamily="34" charset="77"/>
            </a:endParaRPr>
          </a:p>
          <a:p>
            <a:pPr marL="0" indent="0">
              <a:buNone/>
            </a:pPr>
            <a:endParaRPr lang="en-US" altLang="en-US" sz="1600" dirty="0">
              <a:solidFill>
                <a:srgbClr val="000000"/>
              </a:solidFill>
              <a:latin typeface="PT Sans" panose="020B0503020203020204" pitchFamily="34" charset="77"/>
            </a:endParaRPr>
          </a:p>
          <a:p>
            <a:pPr marL="0" indent="0">
              <a:buNone/>
            </a:pPr>
            <a:endParaRPr lang="en-US" altLang="en-US" sz="2400" dirty="0"/>
          </a:p>
        </p:txBody>
      </p:sp>
      <p:pic>
        <p:nvPicPr>
          <p:cNvPr id="2050" name="Picture 2" descr="Example Not In Second Normal Form">
            <a:extLst>
              <a:ext uri="{FF2B5EF4-FFF2-40B4-BE49-F238E27FC236}">
                <a16:creationId xmlns:a16="http://schemas.microsoft.com/office/drawing/2014/main" id="{7BA73CDE-3F56-B4FD-58E8-55C293E2B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95600"/>
            <a:ext cx="5867400" cy="28321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4E9DC33F-1C4D-4436-5654-A6C18273C739}"/>
              </a:ext>
            </a:extLst>
          </p:cNvPr>
          <p:cNvSpPr>
            <a:spLocks noGrp="1"/>
          </p:cNvSpPr>
          <p:nvPr>
            <p:ph type="sldNum" sz="quarter" idx="10"/>
          </p:nvPr>
        </p:nvSpPr>
        <p:spPr/>
        <p:txBody>
          <a:bodyPr/>
          <a:lstStyle/>
          <a:p>
            <a:fld id="{B5482F84-AE51-6742-A134-E737E6F95EC4}" type="slidenum">
              <a:rPr lang="en-US" altLang="en-US" smtClean="0"/>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271B0-8D8E-1B2E-CB1E-D485A7164D5D}"/>
            </a:ext>
          </a:extLst>
        </p:cNvPr>
        <p:cNvGrpSpPr/>
        <p:nvPr/>
      </p:nvGrpSpPr>
      <p:grpSpPr>
        <a:xfrm>
          <a:off x="0" y="0"/>
          <a:ext cx="0" cy="0"/>
          <a:chOff x="0" y="0"/>
          <a:chExt cx="0" cy="0"/>
        </a:xfrm>
      </p:grpSpPr>
      <p:sp>
        <p:nvSpPr>
          <p:cNvPr id="45057" name="Rectangle 4">
            <a:extLst>
              <a:ext uri="{FF2B5EF4-FFF2-40B4-BE49-F238E27FC236}">
                <a16:creationId xmlns:a16="http://schemas.microsoft.com/office/drawing/2014/main" id="{E5E574B9-4039-C392-03B2-14858888ED83}"/>
              </a:ext>
            </a:extLst>
          </p:cNvPr>
          <p:cNvSpPr>
            <a:spLocks noGrp="1" noChangeArrowheads="1"/>
          </p:cNvSpPr>
          <p:nvPr>
            <p:ph type="title"/>
          </p:nvPr>
        </p:nvSpPr>
        <p:spPr>
          <a:xfrm>
            <a:off x="457200" y="76200"/>
            <a:ext cx="7480300" cy="914399"/>
          </a:xfrm>
        </p:spPr>
        <p:txBody>
          <a:bodyPr/>
          <a:lstStyle/>
          <a:p>
            <a:r>
              <a:rPr lang="en-US" altLang="en-US" sz="2400" dirty="0"/>
              <a:t>Convert to 2NF</a:t>
            </a:r>
            <a:br>
              <a:rPr lang="en-US" altLang="en-US" sz="2400" dirty="0"/>
            </a:br>
            <a:r>
              <a:rPr lang="en-US" altLang="en-US" sz="1400" dirty="0" err="1"/>
              <a:t>Table_Purchase</a:t>
            </a:r>
            <a:r>
              <a:rPr lang="en-US" altLang="en-US" sz="1400" dirty="0"/>
              <a:t>: PK: (</a:t>
            </a:r>
            <a:r>
              <a:rPr lang="en-US" altLang="en-US" sz="1400" dirty="0" err="1"/>
              <a:t>Customer_ID</a:t>
            </a:r>
            <a:r>
              <a:rPr lang="en-US" altLang="en-US" sz="1400" dirty="0"/>
              <a:t>, </a:t>
            </a:r>
            <a:r>
              <a:rPr lang="en-US" altLang="en-US" sz="1400" dirty="0" err="1"/>
              <a:t>Store_ID</a:t>
            </a:r>
            <a:r>
              <a:rPr lang="en-US" altLang="en-US" sz="1400" dirty="0"/>
              <a:t>)</a:t>
            </a:r>
            <a:br>
              <a:rPr lang="en-US" altLang="en-US" sz="1400" dirty="0"/>
            </a:br>
            <a:r>
              <a:rPr lang="en-US" altLang="en-US" sz="1400" dirty="0" err="1"/>
              <a:t>Table_Store</a:t>
            </a:r>
            <a:r>
              <a:rPr lang="en-US" altLang="en-US" sz="1400" dirty="0"/>
              <a:t>: PK: </a:t>
            </a:r>
            <a:r>
              <a:rPr lang="en-US" altLang="en-US" sz="1400" dirty="0" err="1"/>
              <a:t>Store_ID</a:t>
            </a:r>
            <a:br>
              <a:rPr lang="en-US" altLang="en-US" sz="1400" dirty="0"/>
            </a:br>
            <a:endParaRPr lang="en-US" altLang="en-US" sz="2400" dirty="0"/>
          </a:p>
        </p:txBody>
      </p:sp>
      <p:pic>
        <p:nvPicPr>
          <p:cNvPr id="3074" name="Picture 2" descr="2nd Normal Form Example">
            <a:extLst>
              <a:ext uri="{FF2B5EF4-FFF2-40B4-BE49-F238E27FC236}">
                <a16:creationId xmlns:a16="http://schemas.microsoft.com/office/drawing/2014/main" id="{E2B3A741-C7D9-2740-8AAC-8604B9C1A8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67056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BAA177-0555-5EDB-2133-2CAF9E561AC5}"/>
              </a:ext>
            </a:extLst>
          </p:cNvPr>
          <p:cNvSpPr>
            <a:spLocks noGrp="1"/>
          </p:cNvSpPr>
          <p:nvPr>
            <p:ph type="sldNum" sz="quarter" idx="10"/>
          </p:nvPr>
        </p:nvSpPr>
        <p:spPr/>
        <p:txBody>
          <a:bodyPr/>
          <a:lstStyle/>
          <a:p>
            <a:fld id="{B5482F84-AE51-6742-A134-E737E6F95EC4}" type="slidenum">
              <a:rPr lang="en-US" altLang="en-US" smtClean="0"/>
              <a:pPr/>
              <a:t>66</a:t>
            </a:fld>
            <a:endParaRPr lang="en-US" altLang="en-US"/>
          </a:p>
        </p:txBody>
      </p:sp>
    </p:spTree>
    <p:extLst>
      <p:ext uri="{BB962C8B-B14F-4D97-AF65-F5344CB8AC3E}">
        <p14:creationId xmlns:p14="http://schemas.microsoft.com/office/powerpoint/2010/main" val="40395342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81C1F19-29E7-A75C-2FBE-2F156710405A}"/>
              </a:ext>
            </a:extLst>
          </p:cNvPr>
          <p:cNvSpPr>
            <a:spLocks noGrp="1" noChangeArrowheads="1"/>
          </p:cNvSpPr>
          <p:nvPr>
            <p:ph type="body" idx="1"/>
          </p:nvPr>
        </p:nvSpPr>
        <p:spPr>
          <a:xfrm>
            <a:off x="304800" y="1143000"/>
            <a:ext cx="8610600" cy="4724400"/>
          </a:xfrm>
        </p:spPr>
        <p:txBody>
          <a:bodyPr/>
          <a:lstStyle/>
          <a:p>
            <a:pPr marL="609600" indent="-609600" algn="just" eaLnBrk="1" hangingPunct="1">
              <a:buFontTx/>
              <a:buNone/>
            </a:pPr>
            <a:r>
              <a:rPr lang="en-US" altLang="en-US" sz="2800" dirty="0">
                <a:latin typeface="Arial Unicode MS" panose="020B0604020202020204" pitchFamily="34" charset="-128"/>
                <a:ea typeface="Arial Unicode MS" panose="020B0604020202020204" pitchFamily="34" charset="-128"/>
                <a:cs typeface="Arial Unicode MS" panose="020B0604020202020204" pitchFamily="34" charset="-128"/>
              </a:rPr>
              <a:t>For a table to be in 2NF, there are two requirements</a:t>
            </a:r>
          </a:p>
          <a:p>
            <a:pPr marL="1100138" lvl="1" indent="-533400" algn="just" eaLnBrk="1" hangingPunct="1"/>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database is in first normal form </a:t>
            </a:r>
          </a:p>
          <a:p>
            <a:pPr marL="1100138" lvl="1" indent="-533400" algn="just" eaLnBrk="1" hangingPunct="1"/>
            <a:r>
              <a:rPr lang="en-US" altLang="en-US" sz="2400" dirty="0">
                <a:latin typeface="Arial Unicode MS" panose="020B0604020202020204" pitchFamily="34" charset="-128"/>
                <a:cs typeface="Times New Roman" panose="02020603050405020304" pitchFamily="18" charset="0"/>
              </a:rPr>
              <a:t>All </a:t>
            </a:r>
            <a:r>
              <a:rPr lang="en-US" altLang="en-US" sz="2400" b="1" dirty="0">
                <a:latin typeface="Arial Unicode MS" panose="020B0604020202020204" pitchFamily="34" charset="-128"/>
                <a:cs typeface="Times New Roman" panose="02020603050405020304" pitchFamily="18" charset="0"/>
              </a:rPr>
              <a:t>non-key</a:t>
            </a:r>
            <a:r>
              <a:rPr lang="en-US" altLang="en-US" sz="2400" dirty="0">
                <a:latin typeface="Arial Unicode MS" panose="020B0604020202020204" pitchFamily="34" charset="-128"/>
                <a:cs typeface="Times New Roman" panose="02020603050405020304" pitchFamily="18" charset="0"/>
              </a:rPr>
              <a:t> attributes in the table must be functionally dependent on the entire </a:t>
            </a:r>
            <a:r>
              <a:rPr lang="en-US" altLang="en-US" sz="2400" b="1" dirty="0">
                <a:latin typeface="Arial Unicode MS" panose="020B0604020202020204" pitchFamily="34" charset="-128"/>
                <a:cs typeface="Times New Roman" panose="02020603050405020304" pitchFamily="18" charset="0"/>
              </a:rPr>
              <a:t>primary key</a:t>
            </a:r>
          </a:p>
          <a:p>
            <a:pPr marL="609600" indent="-609600" algn="just" eaLnBrk="1" hangingPunct="1">
              <a:buFontTx/>
              <a:buNone/>
            </a:pPr>
            <a:r>
              <a:rPr lang="en-US" altLang="en-US" sz="2800" b="1" i="1" dirty="0">
                <a:latin typeface="Arial Unicode MS" panose="020B0604020202020204" pitchFamily="34" charset="-128"/>
                <a:cs typeface="Times New Roman" panose="02020603050405020304" pitchFamily="18" charset="0"/>
              </a:rPr>
              <a:t>Note:</a:t>
            </a:r>
            <a:r>
              <a:rPr lang="en-US" altLang="en-US" sz="2800" i="1" dirty="0">
                <a:latin typeface="Arial Unicode MS" panose="020B0604020202020204" pitchFamily="34" charset="-128"/>
                <a:cs typeface="Times New Roman" panose="02020603050405020304" pitchFamily="18" charset="0"/>
              </a:rPr>
              <a:t> Remember that we are dealing with non-key attributes</a:t>
            </a:r>
            <a:endParaRPr lang="en-US" altLang="en-US" sz="2800" dirty="0">
              <a:latin typeface="Arial Unicode MS" panose="020B0604020202020204" pitchFamily="34" charset="-128"/>
              <a:cs typeface="Times New Roman" panose="02020603050405020304" pitchFamily="18" charset="0"/>
            </a:endParaRPr>
          </a:p>
          <a:p>
            <a:pPr marL="609600" indent="-609600" algn="just" eaLnBrk="1" hangingPunct="1">
              <a:buFontTx/>
              <a:buNone/>
            </a:pPr>
            <a:endParaRPr lang="en-US" altLang="en-US" sz="2000" dirty="0">
              <a:latin typeface="Arial Unicode MS" panose="020B0604020202020204" pitchFamily="34" charset="-128"/>
              <a:cs typeface="Times New Roman" panose="02020603050405020304" pitchFamily="18" charset="0"/>
            </a:endParaRPr>
          </a:p>
        </p:txBody>
      </p:sp>
      <p:sp>
        <p:nvSpPr>
          <p:cNvPr id="24578" name="Rectangle 3">
            <a:extLst>
              <a:ext uri="{FF2B5EF4-FFF2-40B4-BE49-F238E27FC236}">
                <a16:creationId xmlns:a16="http://schemas.microsoft.com/office/drawing/2014/main" id="{D141F641-77AE-3AFA-BD04-DD8FFA539BED}"/>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Second Normal Form  (2NF) </a:t>
            </a:r>
          </a:p>
        </p:txBody>
      </p:sp>
      <p:sp>
        <p:nvSpPr>
          <p:cNvPr id="5" name="Slide Number Placeholder 4">
            <a:extLst>
              <a:ext uri="{FF2B5EF4-FFF2-40B4-BE49-F238E27FC236}">
                <a16:creationId xmlns:a16="http://schemas.microsoft.com/office/drawing/2014/main" id="{DA6F51A7-0868-F322-547C-72CDB2E86C44}"/>
              </a:ext>
            </a:extLst>
          </p:cNvPr>
          <p:cNvSpPr>
            <a:spLocks noGrp="1"/>
          </p:cNvSpPr>
          <p:nvPr>
            <p:ph type="sldNum" sz="quarter" idx="12"/>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smtClean="0">
                <a:solidFill>
                  <a:schemeClr val="tx1"/>
                </a:solidFill>
                <a:latin typeface="+mn-lt"/>
                <a:ea typeface="+mn-ea"/>
                <a:cs typeface="+mn-cs"/>
              </a:defRPr>
            </a:lvl1pPr>
            <a:lvl2pPr marL="4572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a:lstStyle>
          <a:p>
            <a:pPr>
              <a:defRPr/>
            </a:pPr>
            <a:fld id="{2A6305A6-20AE-BC43-AC8B-2E2DCD778F83}"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81C1F19-29E7-A75C-2FBE-2F156710405A}"/>
              </a:ext>
            </a:extLst>
          </p:cNvPr>
          <p:cNvSpPr>
            <a:spLocks noGrp="1" noChangeArrowheads="1"/>
          </p:cNvSpPr>
          <p:nvPr>
            <p:ph type="body" idx="1"/>
          </p:nvPr>
        </p:nvSpPr>
        <p:spPr>
          <a:xfrm>
            <a:off x="304800" y="1143000"/>
            <a:ext cx="8610600" cy="4724400"/>
          </a:xfrm>
        </p:spPr>
        <p:txBody>
          <a:bodyPr/>
          <a:lstStyle/>
          <a:p>
            <a:pPr marL="609600" indent="-609600" algn="just" eaLnBrk="1" hangingPunct="1">
              <a:buFontTx/>
              <a:buNone/>
            </a:pPr>
            <a:endParaRPr lang="en-US" altLang="en-US" sz="2000" dirty="0">
              <a:latin typeface="Arial Unicode MS" panose="020B0604020202020204" pitchFamily="34" charset="-128"/>
              <a:cs typeface="Times New Roman" panose="02020603050405020304" pitchFamily="18" charset="0"/>
            </a:endParaRPr>
          </a:p>
          <a:p>
            <a:pPr marL="609600" indent="-609600" algn="just" eaLnBrk="1" hangingPunct="1">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1 (Not 2NF) </a:t>
            </a:r>
          </a:p>
          <a:p>
            <a:pPr marL="609600" indent="-609600" algn="just" eaLnBrk="1" hangingPunct="1">
              <a:buFontTx/>
              <a:buNone/>
            </a:pP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altLang="en-US" sz="2000" b="1" dirty="0">
                <a:ea typeface="Arial Unicode MS" panose="020B0604020202020204" pitchFamily="34" charset="-128"/>
                <a:cs typeface="Arial Unicode MS" panose="020B0604020202020204" pitchFamily="34" charset="-128"/>
                <a:sym typeface="Wingdings" pitchFamily="2" charset="2"/>
              </a:rPr>
              <a:t></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{Title, </a:t>
            </a:r>
            <a:r>
              <a:rPr lang="en-US" altLang="en-US" sz="2000" b="1" dirty="0" err="1">
                <a:latin typeface="Arial Unicode MS" panose="020B0604020202020204" pitchFamily="34" charset="-128"/>
                <a:ea typeface="Arial Unicode MS" panose="020B0604020202020204" pitchFamily="34" charset="-128"/>
                <a:cs typeface="Arial Unicode MS" panose="020B0604020202020204" pitchFamily="34" charset="-128"/>
              </a:rPr>
              <a:t>PubId</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b="1" dirty="0" err="1">
                <a:latin typeface="Arial Unicode MS" panose="020B0604020202020204" pitchFamily="34" charset="-128"/>
                <a:ea typeface="Arial Unicode MS" panose="020B0604020202020204" pitchFamily="34" charset="-128"/>
                <a:cs typeface="Arial Unicode MS" panose="020B0604020202020204" pitchFamily="34" charset="-128"/>
              </a:rPr>
              <a:t>AuId</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Price, </a:t>
            </a:r>
            <a:r>
              <a:rPr lang="en-US" altLang="en-US" sz="2000" b="1" dirty="0" err="1">
                <a:latin typeface="Arial Unicode MS" panose="020B0604020202020204" pitchFamily="34" charset="-128"/>
                <a:ea typeface="Arial Unicode MS" panose="020B0604020202020204" pitchFamily="34" charset="-128"/>
                <a:cs typeface="Arial Unicode MS" panose="020B0604020202020204" pitchFamily="34" charset="-128"/>
              </a:rPr>
              <a:t>AuAddress</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eaLnBrk="1" hangingPunct="1">
              <a:buFontTx/>
              <a:buAutoNum type="arabicPeriod"/>
            </a:pPr>
            <a:r>
              <a:rPr lang="en-US" altLang="en-US" sz="1800" b="1" dirty="0">
                <a:latin typeface="Arial Unicode MS" panose="020B0604020202020204" pitchFamily="34" charset="-128"/>
                <a:cs typeface="Times New Roman" panose="02020603050405020304" pitchFamily="18" charset="0"/>
              </a:rPr>
              <a:t>Key </a:t>
            </a:r>
            <a:r>
              <a:rPr lang="en-US" altLang="en-US" sz="1800" b="1" dirty="0">
                <a:cs typeface="Times New Roman" panose="02020603050405020304" pitchFamily="18" charset="0"/>
                <a:sym typeface="Wingdings" pitchFamily="2" charset="2"/>
              </a:rPr>
              <a:t></a:t>
            </a:r>
            <a:r>
              <a:rPr lang="en-US" altLang="en-US" sz="1800" b="1" dirty="0">
                <a:latin typeface="Arial Unicode MS" panose="020B0604020202020204" pitchFamily="34" charset="-128"/>
                <a:cs typeface="Times New Roman" panose="02020603050405020304" pitchFamily="18" charset="0"/>
              </a:rPr>
              <a:t> {Title, </a:t>
            </a:r>
            <a:r>
              <a:rPr lang="en-US" altLang="en-US" sz="1800" b="1" dirty="0" err="1">
                <a:latin typeface="Arial Unicode MS" panose="020B0604020202020204" pitchFamily="34" charset="-128"/>
                <a:cs typeface="Times New Roman" panose="02020603050405020304" pitchFamily="18" charset="0"/>
              </a:rPr>
              <a:t>PubId</a:t>
            </a:r>
            <a:r>
              <a:rPr lang="en-US" altLang="en-US" sz="1800" b="1" dirty="0">
                <a:latin typeface="Arial Unicode MS" panose="020B0604020202020204" pitchFamily="34" charset="-128"/>
                <a:cs typeface="Times New Roman" panose="02020603050405020304" pitchFamily="18" charset="0"/>
              </a:rPr>
              <a:t>, </a:t>
            </a:r>
            <a:r>
              <a:rPr lang="en-US" altLang="en-US" sz="1800" b="1" dirty="0" err="1">
                <a:latin typeface="Arial Unicode MS" panose="020B0604020202020204" pitchFamily="34" charset="-128"/>
                <a:cs typeface="Times New Roman" panose="02020603050405020304" pitchFamily="18" charset="0"/>
              </a:rPr>
              <a:t>AuId</a:t>
            </a:r>
            <a:r>
              <a:rPr lang="en-US" altLang="en-US" sz="1800" b="1" dirty="0">
                <a:latin typeface="Arial Unicode MS" panose="020B0604020202020204" pitchFamily="34" charset="-128"/>
                <a:cs typeface="Times New Roman" panose="02020603050405020304" pitchFamily="18" charset="0"/>
              </a:rPr>
              <a:t>}</a:t>
            </a:r>
          </a:p>
          <a:p>
            <a:pPr marL="1100138" lvl="1" indent="-533400" algn="just" eaLnBrk="1" hangingPunct="1">
              <a:buFontTx/>
              <a:buAutoNum type="arabicPeriod"/>
            </a:pPr>
            <a:r>
              <a:rPr lang="en-US" altLang="en-US" sz="1800" b="1" dirty="0">
                <a:latin typeface="Arial Unicode MS" panose="020B0604020202020204" pitchFamily="34" charset="-128"/>
                <a:cs typeface="Times New Roman" panose="02020603050405020304" pitchFamily="18" charset="0"/>
              </a:rPr>
              <a:t>{Title, </a:t>
            </a:r>
            <a:r>
              <a:rPr lang="en-US" altLang="en-US" sz="1800" b="1" dirty="0" err="1">
                <a:latin typeface="Arial Unicode MS" panose="020B0604020202020204" pitchFamily="34" charset="-128"/>
                <a:cs typeface="Times New Roman" panose="02020603050405020304" pitchFamily="18" charset="0"/>
              </a:rPr>
              <a:t>PubId</a:t>
            </a:r>
            <a:r>
              <a:rPr lang="en-US" altLang="en-US" sz="1800" b="1" dirty="0">
                <a:latin typeface="Arial Unicode MS" panose="020B0604020202020204" pitchFamily="34" charset="-128"/>
                <a:cs typeface="Times New Roman" panose="02020603050405020304" pitchFamily="18" charset="0"/>
              </a:rPr>
              <a:t>, </a:t>
            </a:r>
            <a:r>
              <a:rPr lang="en-US" altLang="en-US" sz="1800" b="1" dirty="0" err="1">
                <a:latin typeface="Arial Unicode MS" panose="020B0604020202020204" pitchFamily="34" charset="-128"/>
                <a:cs typeface="Times New Roman" panose="02020603050405020304" pitchFamily="18" charset="0"/>
              </a:rPr>
              <a:t>AuID</a:t>
            </a:r>
            <a:r>
              <a:rPr lang="en-US" altLang="en-US" sz="1800" b="1" dirty="0">
                <a:latin typeface="Arial Unicode MS" panose="020B0604020202020204" pitchFamily="34" charset="-128"/>
                <a:cs typeface="Times New Roman" panose="02020603050405020304" pitchFamily="18" charset="0"/>
              </a:rPr>
              <a:t>} </a:t>
            </a:r>
            <a:r>
              <a:rPr lang="en-US" altLang="en-US" sz="1800" b="1" dirty="0">
                <a:latin typeface="Arial Unicode MS" panose="020B0604020202020204" pitchFamily="34" charset="-128"/>
                <a:cs typeface="Times New Roman" panose="02020603050405020304" pitchFamily="18" charset="0"/>
                <a:sym typeface="Wingdings" pitchFamily="2" charset="2"/>
              </a:rPr>
              <a:t> {Price}</a:t>
            </a:r>
          </a:p>
          <a:p>
            <a:pPr marL="1100138" lvl="1" indent="-533400" algn="just" eaLnBrk="1" hangingPunct="1">
              <a:buFontTx/>
              <a:buAutoNum type="arabicPeriod"/>
            </a:pPr>
            <a:r>
              <a:rPr lang="en-US" altLang="en-US" sz="1800" b="1" dirty="0">
                <a:latin typeface="Arial Unicode MS" panose="020B0604020202020204" pitchFamily="34" charset="-128"/>
                <a:cs typeface="Times New Roman" panose="02020603050405020304" pitchFamily="18" charset="0"/>
              </a:rPr>
              <a:t>{</a:t>
            </a:r>
            <a:r>
              <a:rPr lang="en-US" altLang="en-US" sz="1800" b="1" dirty="0" err="1">
                <a:latin typeface="Arial Unicode MS" panose="020B0604020202020204" pitchFamily="34" charset="-128"/>
                <a:cs typeface="Times New Roman" panose="02020603050405020304" pitchFamily="18" charset="0"/>
              </a:rPr>
              <a:t>AuID</a:t>
            </a:r>
            <a:r>
              <a:rPr lang="en-US" altLang="en-US" sz="1800" b="1" dirty="0">
                <a:latin typeface="Arial Unicode MS" panose="020B0604020202020204" pitchFamily="34" charset="-128"/>
                <a:cs typeface="Times New Roman" panose="02020603050405020304" pitchFamily="18" charset="0"/>
              </a:rPr>
              <a:t>} </a:t>
            </a:r>
            <a:r>
              <a:rPr lang="en-US" altLang="en-US" sz="1800" b="1" dirty="0">
                <a:latin typeface="Arial Unicode MS" panose="020B0604020202020204" pitchFamily="34" charset="-128"/>
                <a:cs typeface="Times New Roman" panose="02020603050405020304" pitchFamily="18" charset="0"/>
                <a:sym typeface="Wingdings" pitchFamily="2" charset="2"/>
              </a:rPr>
              <a:t> {</a:t>
            </a:r>
            <a:r>
              <a:rPr lang="en-US" altLang="en-US" sz="1800" b="1" dirty="0" err="1">
                <a:latin typeface="Arial Unicode MS" panose="020B0604020202020204" pitchFamily="34" charset="-128"/>
                <a:cs typeface="Times New Roman" panose="02020603050405020304" pitchFamily="18" charset="0"/>
                <a:sym typeface="Wingdings" pitchFamily="2" charset="2"/>
              </a:rPr>
              <a:t>AuAddress</a:t>
            </a:r>
            <a:r>
              <a:rPr lang="en-US" altLang="en-US" sz="1800" b="1" dirty="0">
                <a:latin typeface="Arial Unicode MS" panose="020B0604020202020204" pitchFamily="34" charset="-128"/>
                <a:cs typeface="Times New Roman" panose="02020603050405020304" pitchFamily="18" charset="0"/>
                <a:sym typeface="Wingdings" pitchFamily="2" charset="2"/>
              </a:rPr>
              <a:t>}</a:t>
            </a:r>
            <a:endParaRPr lang="en-US" altLang="en-US" sz="1800" b="1" dirty="0">
              <a:latin typeface="Arial Unicode MS" panose="020B0604020202020204" pitchFamily="34" charset="-128"/>
              <a:cs typeface="Times New Roman" panose="02020603050405020304" pitchFamily="18" charset="0"/>
            </a:endParaRPr>
          </a:p>
          <a:p>
            <a:pPr marL="1100138" lvl="1" indent="-533400" algn="just" eaLnBrk="1" hangingPunct="1">
              <a:buFontTx/>
              <a:buAutoNum type="arabicPeriod"/>
            </a:pPr>
            <a:r>
              <a:rPr lang="en-US" altLang="en-US" sz="1800" b="1" dirty="0" err="1">
                <a:latin typeface="Arial Unicode MS" panose="020B0604020202020204" pitchFamily="34" charset="-128"/>
                <a:cs typeface="Times New Roman" panose="02020603050405020304" pitchFamily="18" charset="0"/>
              </a:rPr>
              <a:t>AuAddress</a:t>
            </a:r>
            <a:r>
              <a:rPr lang="en-US" altLang="en-US" sz="1800" b="1" dirty="0">
                <a:latin typeface="Arial Unicode MS" panose="020B0604020202020204" pitchFamily="34" charset="-128"/>
                <a:cs typeface="Times New Roman" panose="02020603050405020304" pitchFamily="18" charset="0"/>
              </a:rPr>
              <a:t> does not belong to a key</a:t>
            </a:r>
          </a:p>
          <a:p>
            <a:pPr marL="1100138" lvl="1" indent="-533400" algn="just" eaLnBrk="1" hangingPunct="1">
              <a:buFontTx/>
              <a:buAutoNum type="arabicPeriod"/>
            </a:pPr>
            <a:r>
              <a:rPr lang="en-US" altLang="en-US" sz="1800" b="1" dirty="0" err="1">
                <a:latin typeface="Arial Unicode MS" panose="020B0604020202020204" pitchFamily="34" charset="-128"/>
                <a:cs typeface="Times New Roman" panose="02020603050405020304" pitchFamily="18" charset="0"/>
              </a:rPr>
              <a:t>AuAddress</a:t>
            </a:r>
            <a:r>
              <a:rPr lang="en-US" altLang="en-US" sz="1800" b="1" dirty="0">
                <a:latin typeface="Arial Unicode MS" panose="020B0604020202020204" pitchFamily="34" charset="-128"/>
                <a:cs typeface="Times New Roman" panose="02020603050405020304" pitchFamily="18" charset="0"/>
              </a:rPr>
              <a:t> functionally depends on </a:t>
            </a:r>
            <a:r>
              <a:rPr lang="en-US" altLang="en-US" sz="1800" b="1" dirty="0" err="1">
                <a:latin typeface="Arial Unicode MS" panose="020B0604020202020204" pitchFamily="34" charset="-128"/>
                <a:cs typeface="Times New Roman" panose="02020603050405020304" pitchFamily="18" charset="0"/>
              </a:rPr>
              <a:t>AuId</a:t>
            </a:r>
            <a:r>
              <a:rPr lang="en-US" altLang="en-US" sz="1800" b="1" dirty="0">
                <a:latin typeface="Arial Unicode MS" panose="020B0604020202020204" pitchFamily="34" charset="-128"/>
                <a:cs typeface="Times New Roman" panose="02020603050405020304" pitchFamily="18" charset="0"/>
              </a:rPr>
              <a:t> which is a subset of a key</a:t>
            </a:r>
            <a:r>
              <a:rPr lang="en-US" altLang="en-US" sz="1800" b="1" dirty="0">
                <a:solidFill>
                  <a:srgbClr val="CC0000"/>
                </a:solidFill>
                <a:latin typeface="Arial Unicode MS" panose="020B0604020202020204" pitchFamily="34" charset="-128"/>
                <a:cs typeface="Times New Roman" panose="02020603050405020304" pitchFamily="18" charset="0"/>
              </a:rPr>
              <a:t> </a:t>
            </a:r>
          </a:p>
        </p:txBody>
      </p:sp>
      <p:sp>
        <p:nvSpPr>
          <p:cNvPr id="24578" name="Rectangle 3">
            <a:extLst>
              <a:ext uri="{FF2B5EF4-FFF2-40B4-BE49-F238E27FC236}">
                <a16:creationId xmlns:a16="http://schemas.microsoft.com/office/drawing/2014/main" id="{D141F641-77AE-3AFA-BD04-DD8FFA539BED}"/>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Example 1 </a:t>
            </a:r>
          </a:p>
        </p:txBody>
      </p:sp>
      <p:sp>
        <p:nvSpPr>
          <p:cNvPr id="2" name="Slide Number Placeholder 1">
            <a:extLst>
              <a:ext uri="{FF2B5EF4-FFF2-40B4-BE49-F238E27FC236}">
                <a16:creationId xmlns:a16="http://schemas.microsoft.com/office/drawing/2014/main" id="{21BB3B94-4FA7-6F57-7978-04827ABD3BDB}"/>
              </a:ext>
            </a:extLst>
          </p:cNvPr>
          <p:cNvSpPr>
            <a:spLocks noGrp="1"/>
          </p:cNvSpPr>
          <p:nvPr>
            <p:ph type="sldNum" sz="quarter" idx="10"/>
          </p:nvPr>
        </p:nvSpPr>
        <p:spPr/>
        <p:txBody>
          <a:bodyPr/>
          <a:lstStyle/>
          <a:p>
            <a:fld id="{B5482F84-AE51-6742-A134-E737E6F95EC4}" type="slidenum">
              <a:rPr lang="en-US" altLang="en-US" smtClean="0"/>
              <a:pPr/>
              <a:t>68</a:t>
            </a:fld>
            <a:endParaRPr lang="en-US" altLang="en-US"/>
          </a:p>
        </p:txBody>
      </p:sp>
    </p:spTree>
    <p:extLst>
      <p:ext uri="{BB962C8B-B14F-4D97-AF65-F5344CB8AC3E}">
        <p14:creationId xmlns:p14="http://schemas.microsoft.com/office/powerpoint/2010/main" val="2722044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C9BA1531-983E-0DA7-F628-6842781A62D7}"/>
              </a:ext>
            </a:extLst>
          </p:cNvPr>
          <p:cNvSpPr>
            <a:spLocks noGrp="1" noChangeArrowheads="1"/>
          </p:cNvSpPr>
          <p:nvPr>
            <p:ph type="body" idx="1"/>
          </p:nvPr>
        </p:nvSpPr>
        <p:spPr>
          <a:xfrm>
            <a:off x="304800" y="1143000"/>
            <a:ext cx="8001000" cy="5181600"/>
          </a:xfrm>
        </p:spPr>
        <p:txBody>
          <a:bodyPr/>
          <a:lstStyle/>
          <a:p>
            <a:pPr marL="609600" indent="-609600" algn="just" eaLnBrk="1" hangingPunct="1">
              <a:buFontTx/>
              <a:buAutoNum type="arabicPeriod"/>
            </a:pPr>
            <a:r>
              <a:rPr lang="en-US" altLang="en-US" sz="2000">
                <a:latin typeface="Arial Unicode MS" panose="020B0604020202020204" pitchFamily="34" charset="-128"/>
                <a:ea typeface="Arial Unicode MS" panose="020B0604020202020204" pitchFamily="34" charset="-128"/>
                <a:cs typeface="Arial Unicode MS" panose="020B0604020202020204" pitchFamily="34" charset="-128"/>
              </a:rPr>
              <a:t>If a data item is fully functionally dependent on only a part of the primary key, move that data item and that part of the primary key to a new table.</a:t>
            </a:r>
          </a:p>
          <a:p>
            <a:pPr marL="609600" indent="-609600" algn="just" eaLnBrk="1" hangingPunct="1">
              <a:buFontTx/>
              <a:buAutoNum type="arabicPeriod"/>
            </a:pPr>
            <a:r>
              <a:rPr lang="en-US" altLang="en-US" sz="2000">
                <a:latin typeface="Arial Unicode MS" panose="020B0604020202020204" pitchFamily="34" charset="-128"/>
                <a:ea typeface="Arial Unicode MS" panose="020B0604020202020204" pitchFamily="34" charset="-128"/>
                <a:cs typeface="Arial Unicode MS" panose="020B0604020202020204" pitchFamily="34" charset="-128"/>
              </a:rPr>
              <a:t>If other data items are functionally dependent on the same part of the key, place them in the new table also</a:t>
            </a:r>
            <a:endParaRPr lang="en-US" altLang="en-US" sz="2000">
              <a:latin typeface="Arial Unicode MS" panose="020B0604020202020204" pitchFamily="34" charset="-128"/>
              <a:cs typeface="Times New Roman" panose="02020603050405020304" pitchFamily="18" charset="0"/>
            </a:endParaRPr>
          </a:p>
          <a:p>
            <a:pPr marL="609600" indent="-609600" algn="just" eaLnBrk="1" hangingPunct="1">
              <a:buFontTx/>
              <a:buAutoNum type="arabicPeriod"/>
            </a:pPr>
            <a:r>
              <a:rPr lang="en-US" altLang="en-US" sz="2000">
                <a:latin typeface="Arial Unicode MS" panose="020B0604020202020204" pitchFamily="34" charset="-128"/>
                <a:cs typeface="Times New Roman" panose="02020603050405020304" pitchFamily="18" charset="0"/>
              </a:rPr>
              <a:t>Make the partial primary key copied from the original table the primary key for the new table. Place all items that appear in the repeating group in a new table</a:t>
            </a:r>
          </a:p>
          <a:p>
            <a:pPr marL="609600" indent="-609600" eaLnBrk="1" hangingPunct="1">
              <a:spcBef>
                <a:spcPct val="50000"/>
              </a:spcBef>
              <a:buFontTx/>
              <a:buNone/>
            </a:pPr>
            <a:r>
              <a:rPr lang="en-US" altLang="en-US" sz="2000" b="1">
                <a:solidFill>
                  <a:srgbClr val="CC0000"/>
                </a:solidFill>
                <a:latin typeface="Arial Unicode MS" panose="020B0604020202020204" pitchFamily="34" charset="-128"/>
                <a:cs typeface="Times New Roman" panose="02020603050405020304" pitchFamily="18" charset="0"/>
              </a:rPr>
              <a:t>Example 1 (Convert to 2NF) </a:t>
            </a:r>
          </a:p>
          <a:p>
            <a:pPr marL="1100138" lvl="1" indent="-533400" eaLnBrk="1" hangingPunct="1">
              <a:spcBef>
                <a:spcPct val="50000"/>
              </a:spcBef>
              <a:buFontTx/>
              <a:buNone/>
            </a:pP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sz="1800" b="1">
                <a:ea typeface="Arial Unicode MS" panose="020B0604020202020204" pitchFamily="34" charset="-128"/>
                <a:cs typeface="Arial Unicode MS" panose="020B0604020202020204" pitchFamily="34" charset="-128"/>
                <a:sym typeface="Wingdings" pitchFamily="2" charset="2"/>
              </a:rPr>
              <a:t></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a:latin typeface="Arial Unicode MS" panose="020B0604020202020204" pitchFamily="34" charset="-128"/>
                <a:ea typeface="Arial Unicode MS" panose="020B0604020202020204" pitchFamily="34" charset="-128"/>
                <a:cs typeface="Arial Unicode MS" panose="020B0604020202020204" pitchFamily="34" charset="-128"/>
              </a:rPr>
              <a:t>Title, PubId, AuId</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Price, AuAddress}</a:t>
            </a:r>
          </a:p>
          <a:p>
            <a:pPr marL="1100138" lvl="1" indent="-533400" eaLnBrk="1" hangingPunct="1">
              <a:spcBef>
                <a:spcPct val="50000"/>
              </a:spcBef>
              <a:buFontTx/>
              <a:buNone/>
            </a:pP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a:ea typeface="Arial Unicode MS" panose="020B0604020202020204" pitchFamily="34" charset="-128"/>
                <a:cs typeface="Arial Unicode MS" panose="020B0604020202020204" pitchFamily="34" charset="-128"/>
                <a:sym typeface="Wingdings" pitchFamily="2" charset="2"/>
              </a:rPr>
              <a:t></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a:latin typeface="Arial Unicode MS" panose="020B0604020202020204" pitchFamily="34" charset="-128"/>
                <a:ea typeface="Arial Unicode MS" panose="020B0604020202020204" pitchFamily="34" charset="-128"/>
                <a:cs typeface="Arial Unicode MS" panose="020B0604020202020204" pitchFamily="34" charset="-128"/>
              </a:rPr>
              <a:t>Title, PubId, AuId</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Price}</a:t>
            </a:r>
          </a:p>
          <a:p>
            <a:pPr marL="1100138" lvl="1" indent="-533400" eaLnBrk="1" hangingPunct="1">
              <a:spcBef>
                <a:spcPct val="50000"/>
              </a:spcBef>
              <a:buFontTx/>
              <a:buNone/>
            </a:pP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a:ea typeface="Arial Unicode MS" panose="020B0604020202020204" pitchFamily="34" charset="-128"/>
                <a:cs typeface="Arial Unicode MS" panose="020B0604020202020204" pitchFamily="34" charset="-128"/>
                <a:sym typeface="Wingdings" pitchFamily="2" charset="2"/>
              </a:rPr>
              <a:t></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a:latin typeface="Arial Unicode MS" panose="020B0604020202020204" pitchFamily="34" charset="-128"/>
                <a:ea typeface="Arial Unicode MS" panose="020B0604020202020204" pitchFamily="34" charset="-128"/>
                <a:cs typeface="Arial Unicode MS" panose="020B0604020202020204" pitchFamily="34" charset="-128"/>
              </a:rPr>
              <a:t>AuId</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AuAddress}</a:t>
            </a:r>
            <a:endParaRPr lang="en-US" altLang="en-US" sz="1800" b="1">
              <a:latin typeface="Arial Unicode MS" panose="020B0604020202020204" pitchFamily="34" charset="-128"/>
              <a:cs typeface="Times New Roman" panose="02020603050405020304" pitchFamily="18" charset="0"/>
            </a:endParaRPr>
          </a:p>
        </p:txBody>
      </p:sp>
      <p:sp>
        <p:nvSpPr>
          <p:cNvPr id="28674" name="Rectangle 3">
            <a:extLst>
              <a:ext uri="{FF2B5EF4-FFF2-40B4-BE49-F238E27FC236}">
                <a16:creationId xmlns:a16="http://schemas.microsoft.com/office/drawing/2014/main" id="{ADFABEAB-EAB8-E12F-5C0B-4CD0593A2C18}"/>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2NF - Decomposition</a:t>
            </a:r>
          </a:p>
        </p:txBody>
      </p:sp>
      <p:sp>
        <p:nvSpPr>
          <p:cNvPr id="2" name="Slide Number Placeholder 1">
            <a:extLst>
              <a:ext uri="{FF2B5EF4-FFF2-40B4-BE49-F238E27FC236}">
                <a16:creationId xmlns:a16="http://schemas.microsoft.com/office/drawing/2014/main" id="{F1214A01-D36C-E48C-E29D-01EE90565E90}"/>
              </a:ext>
            </a:extLst>
          </p:cNvPr>
          <p:cNvSpPr>
            <a:spLocks noGrp="1"/>
          </p:cNvSpPr>
          <p:nvPr>
            <p:ph type="sldNum" sz="quarter" idx="10"/>
          </p:nvPr>
        </p:nvSpPr>
        <p:spPr/>
        <p:txBody>
          <a:bodyPr/>
          <a:lstStyle/>
          <a:p>
            <a:fld id="{B5482F84-AE51-6742-A134-E737E6F95EC4}" type="slidenum">
              <a:rPr lang="en-US" altLang="en-US" smtClean="0"/>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3">
            <a:extLst>
              <a:ext uri="{FF2B5EF4-FFF2-40B4-BE49-F238E27FC236}">
                <a16:creationId xmlns:a16="http://schemas.microsoft.com/office/drawing/2014/main" id="{B28B570D-1E9C-EF91-B9C1-14C9D293D27C}"/>
              </a:ext>
            </a:extLst>
          </p:cNvPr>
          <p:cNvSpPr>
            <a:spLocks noChangeArrowheads="1"/>
          </p:cNvSpPr>
          <p:nvPr/>
        </p:nvSpPr>
        <p:spPr bwMode="auto">
          <a:xfrm>
            <a:off x="685800" y="76200"/>
            <a:ext cx="7772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7030A0"/>
                </a:solidFill>
                <a:latin typeface="Arial-BoldMT"/>
              </a:rPr>
              <a:t>Levels of Normalization </a:t>
            </a:r>
          </a:p>
        </p:txBody>
      </p:sp>
      <p:sp>
        <p:nvSpPr>
          <p:cNvPr id="10242" name="Text Box 6">
            <a:extLst>
              <a:ext uri="{FF2B5EF4-FFF2-40B4-BE49-F238E27FC236}">
                <a16:creationId xmlns:a16="http://schemas.microsoft.com/office/drawing/2014/main" id="{33F87C39-4214-47C1-D22A-18350AB5A3A6}"/>
              </a:ext>
            </a:extLst>
          </p:cNvPr>
          <p:cNvSpPr txBox="1">
            <a:spLocks noChangeArrowheads="1"/>
          </p:cNvSpPr>
          <p:nvPr/>
        </p:nvSpPr>
        <p:spPr bwMode="auto">
          <a:xfrm>
            <a:off x="609600" y="5654675"/>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US" altLang="en-US">
                <a:solidFill>
                  <a:srgbClr val="000066"/>
                </a:solidFill>
                <a:latin typeface="Times New Roman" panose="02020603050405020304" pitchFamily="18" charset="0"/>
              </a:rPr>
              <a:t>Each higher level is a subset of the lower level </a:t>
            </a:r>
          </a:p>
        </p:txBody>
      </p:sp>
      <p:grpSp>
        <p:nvGrpSpPr>
          <p:cNvPr id="10243" name="Group 22">
            <a:extLst>
              <a:ext uri="{FF2B5EF4-FFF2-40B4-BE49-F238E27FC236}">
                <a16:creationId xmlns:a16="http://schemas.microsoft.com/office/drawing/2014/main" id="{9D9A8125-A276-E77B-D5B1-7FBA47D65A7D}"/>
              </a:ext>
            </a:extLst>
          </p:cNvPr>
          <p:cNvGrpSpPr>
            <a:grpSpLocks/>
          </p:cNvGrpSpPr>
          <p:nvPr/>
        </p:nvGrpSpPr>
        <p:grpSpPr bwMode="auto">
          <a:xfrm>
            <a:off x="2286000" y="1447800"/>
            <a:ext cx="4343400" cy="4114800"/>
            <a:chOff x="1440" y="912"/>
            <a:chExt cx="2736" cy="2592"/>
          </a:xfrm>
        </p:grpSpPr>
        <p:grpSp>
          <p:nvGrpSpPr>
            <p:cNvPr id="10246" name="Group 10">
              <a:extLst>
                <a:ext uri="{FF2B5EF4-FFF2-40B4-BE49-F238E27FC236}">
                  <a16:creationId xmlns:a16="http://schemas.microsoft.com/office/drawing/2014/main" id="{51353C92-3E08-7AFB-5DEC-1748ABE0C4A1}"/>
                </a:ext>
              </a:extLst>
            </p:cNvPr>
            <p:cNvGrpSpPr>
              <a:grpSpLocks/>
            </p:cNvGrpSpPr>
            <p:nvPr/>
          </p:nvGrpSpPr>
          <p:grpSpPr bwMode="auto">
            <a:xfrm>
              <a:off x="1440" y="912"/>
              <a:ext cx="2736" cy="2592"/>
              <a:chOff x="1632" y="1056"/>
              <a:chExt cx="2496" cy="2304"/>
            </a:xfrm>
          </p:grpSpPr>
          <p:sp>
            <p:nvSpPr>
              <p:cNvPr id="10252" name="Oval 11">
                <a:extLst>
                  <a:ext uri="{FF2B5EF4-FFF2-40B4-BE49-F238E27FC236}">
                    <a16:creationId xmlns:a16="http://schemas.microsoft.com/office/drawing/2014/main" id="{13AEA566-4E13-CF2B-B0BD-D79EB0B9AE6A}"/>
                  </a:ext>
                </a:extLst>
              </p:cNvPr>
              <p:cNvSpPr>
                <a:spLocks noChangeArrowheads="1"/>
              </p:cNvSpPr>
              <p:nvPr/>
            </p:nvSpPr>
            <p:spPr bwMode="auto">
              <a:xfrm>
                <a:off x="2736" y="2112"/>
                <a:ext cx="33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1800">
                    <a:solidFill>
                      <a:schemeClr val="accent2"/>
                    </a:solidFill>
                    <a:latin typeface="Times New Roman" panose="02020603050405020304" pitchFamily="18" charset="0"/>
                  </a:rPr>
                  <a:t>DKNF</a:t>
                </a:r>
              </a:p>
            </p:txBody>
          </p:sp>
          <p:sp>
            <p:nvSpPr>
              <p:cNvPr id="10253" name="Oval 12">
                <a:extLst>
                  <a:ext uri="{FF2B5EF4-FFF2-40B4-BE49-F238E27FC236}">
                    <a16:creationId xmlns:a16="http://schemas.microsoft.com/office/drawing/2014/main" id="{9CB13C11-E98B-FC9D-8766-AB0554F275E7}"/>
                  </a:ext>
                </a:extLst>
              </p:cNvPr>
              <p:cNvSpPr>
                <a:spLocks noChangeArrowheads="1"/>
              </p:cNvSpPr>
              <p:nvPr/>
            </p:nvSpPr>
            <p:spPr bwMode="auto">
              <a:xfrm>
                <a:off x="2544" y="1920"/>
                <a:ext cx="720" cy="6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endParaRPr lang="en-US" altLang="en-US" sz="1800" b="0">
                  <a:solidFill>
                    <a:schemeClr val="tx1"/>
                  </a:solidFill>
                  <a:latin typeface="Times New Roman" panose="02020603050405020304" pitchFamily="18" charset="0"/>
                </a:endParaRPr>
              </a:p>
            </p:txBody>
          </p:sp>
          <p:sp>
            <p:nvSpPr>
              <p:cNvPr id="10254" name="Oval 13">
                <a:extLst>
                  <a:ext uri="{FF2B5EF4-FFF2-40B4-BE49-F238E27FC236}">
                    <a16:creationId xmlns:a16="http://schemas.microsoft.com/office/drawing/2014/main" id="{D86E9A6E-1AEE-109D-390E-2C6ECF86AD68}"/>
                  </a:ext>
                </a:extLst>
              </p:cNvPr>
              <p:cNvSpPr>
                <a:spLocks noChangeArrowheads="1"/>
              </p:cNvSpPr>
              <p:nvPr/>
            </p:nvSpPr>
            <p:spPr bwMode="auto">
              <a:xfrm>
                <a:off x="2304" y="1680"/>
                <a:ext cx="1200"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p:txBody>
          </p:sp>
          <p:sp>
            <p:nvSpPr>
              <p:cNvPr id="10255" name="Oval 14">
                <a:extLst>
                  <a:ext uri="{FF2B5EF4-FFF2-40B4-BE49-F238E27FC236}">
                    <a16:creationId xmlns:a16="http://schemas.microsoft.com/office/drawing/2014/main" id="{E9C55001-1684-4846-2581-844226FE4698}"/>
                  </a:ext>
                </a:extLst>
              </p:cNvPr>
              <p:cNvSpPr>
                <a:spLocks noChangeArrowheads="1"/>
              </p:cNvSpPr>
              <p:nvPr/>
            </p:nvSpPr>
            <p:spPr bwMode="auto">
              <a:xfrm>
                <a:off x="2064" y="1488"/>
                <a:ext cx="1680" cy="14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p:txBody>
          </p:sp>
          <p:sp>
            <p:nvSpPr>
              <p:cNvPr id="10256" name="Oval 15">
                <a:extLst>
                  <a:ext uri="{FF2B5EF4-FFF2-40B4-BE49-F238E27FC236}">
                    <a16:creationId xmlns:a16="http://schemas.microsoft.com/office/drawing/2014/main" id="{D6D26AFA-8606-396A-5A7D-3BD146547CD4}"/>
                  </a:ext>
                </a:extLst>
              </p:cNvPr>
              <p:cNvSpPr>
                <a:spLocks noChangeArrowheads="1"/>
              </p:cNvSpPr>
              <p:nvPr/>
            </p:nvSpPr>
            <p:spPr bwMode="auto">
              <a:xfrm>
                <a:off x="1824" y="1296"/>
                <a:ext cx="2112" cy="18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10257" name="Oval 16">
                <a:extLst>
                  <a:ext uri="{FF2B5EF4-FFF2-40B4-BE49-F238E27FC236}">
                    <a16:creationId xmlns:a16="http://schemas.microsoft.com/office/drawing/2014/main" id="{F13015F2-39C1-3BF3-D444-BB10CBCCB647}"/>
                  </a:ext>
                </a:extLst>
              </p:cNvPr>
              <p:cNvSpPr>
                <a:spLocks noChangeArrowheads="1"/>
              </p:cNvSpPr>
              <p:nvPr/>
            </p:nvSpPr>
            <p:spPr bwMode="auto">
              <a:xfrm>
                <a:off x="1632" y="1056"/>
                <a:ext cx="2496" cy="23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200" b="0">
                  <a:solidFill>
                    <a:schemeClr val="tx1"/>
                  </a:solidFill>
                  <a:latin typeface="Times New Roman" panose="02020603050405020304" pitchFamily="18" charset="0"/>
                </a:endParaRPr>
              </a:p>
            </p:txBody>
          </p:sp>
        </p:grpSp>
        <p:sp>
          <p:nvSpPr>
            <p:cNvPr id="10247" name="Text Box 17">
              <a:extLst>
                <a:ext uri="{FF2B5EF4-FFF2-40B4-BE49-F238E27FC236}">
                  <a16:creationId xmlns:a16="http://schemas.microsoft.com/office/drawing/2014/main" id="{155CD6D7-148C-B77B-77EF-E686A92EE0E2}"/>
                </a:ext>
              </a:extLst>
            </p:cNvPr>
            <p:cNvSpPr txBox="1">
              <a:spLocks noChangeArrowheads="1"/>
            </p:cNvSpPr>
            <p:nvPr/>
          </p:nvSpPr>
          <p:spPr bwMode="auto">
            <a:xfrm>
              <a:off x="2585" y="928"/>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dirty="0"/>
                <a:t>1NF</a:t>
              </a:r>
            </a:p>
          </p:txBody>
        </p:sp>
        <p:sp>
          <p:nvSpPr>
            <p:cNvPr id="10248" name="Text Box 18">
              <a:extLst>
                <a:ext uri="{FF2B5EF4-FFF2-40B4-BE49-F238E27FC236}">
                  <a16:creationId xmlns:a16="http://schemas.microsoft.com/office/drawing/2014/main" id="{DBE1CA62-A391-4D5F-A8E6-CF789A06FAEA}"/>
                </a:ext>
              </a:extLst>
            </p:cNvPr>
            <p:cNvSpPr txBox="1">
              <a:spLocks noChangeArrowheads="1"/>
            </p:cNvSpPr>
            <p:nvPr/>
          </p:nvSpPr>
          <p:spPr bwMode="auto">
            <a:xfrm>
              <a:off x="2585" y="116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a:t>2NF</a:t>
              </a:r>
            </a:p>
          </p:txBody>
        </p:sp>
        <p:sp>
          <p:nvSpPr>
            <p:cNvPr id="10249" name="Text Box 19">
              <a:extLst>
                <a:ext uri="{FF2B5EF4-FFF2-40B4-BE49-F238E27FC236}">
                  <a16:creationId xmlns:a16="http://schemas.microsoft.com/office/drawing/2014/main" id="{DA262285-6A92-D763-C856-5C0F2446BCAB}"/>
                </a:ext>
              </a:extLst>
            </p:cNvPr>
            <p:cNvSpPr txBox="1">
              <a:spLocks noChangeArrowheads="1"/>
            </p:cNvSpPr>
            <p:nvPr/>
          </p:nvSpPr>
          <p:spPr bwMode="auto">
            <a:xfrm>
              <a:off x="2585" y="1376"/>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a:t>3NF</a:t>
              </a:r>
            </a:p>
          </p:txBody>
        </p:sp>
        <p:sp>
          <p:nvSpPr>
            <p:cNvPr id="10250" name="Text Box 20">
              <a:extLst>
                <a:ext uri="{FF2B5EF4-FFF2-40B4-BE49-F238E27FC236}">
                  <a16:creationId xmlns:a16="http://schemas.microsoft.com/office/drawing/2014/main" id="{B6AAAD81-C351-A063-7274-9B2035A55545}"/>
                </a:ext>
              </a:extLst>
            </p:cNvPr>
            <p:cNvSpPr txBox="1">
              <a:spLocks noChangeArrowheads="1"/>
            </p:cNvSpPr>
            <p:nvPr/>
          </p:nvSpPr>
          <p:spPr bwMode="auto">
            <a:xfrm>
              <a:off x="2585" y="164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a:t>4NF</a:t>
              </a:r>
            </a:p>
          </p:txBody>
        </p:sp>
        <p:sp>
          <p:nvSpPr>
            <p:cNvPr id="10251" name="Text Box 21">
              <a:extLst>
                <a:ext uri="{FF2B5EF4-FFF2-40B4-BE49-F238E27FC236}">
                  <a16:creationId xmlns:a16="http://schemas.microsoft.com/office/drawing/2014/main" id="{C6EFE153-6E62-C168-6EC2-BD376465DDC9}"/>
                </a:ext>
              </a:extLst>
            </p:cNvPr>
            <p:cNvSpPr txBox="1">
              <a:spLocks noChangeArrowheads="1"/>
            </p:cNvSpPr>
            <p:nvPr/>
          </p:nvSpPr>
          <p:spPr bwMode="auto">
            <a:xfrm>
              <a:off x="2593" y="187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a:t>5NF</a:t>
              </a:r>
            </a:p>
          </p:txBody>
        </p:sp>
      </p:grpSp>
      <p:sp>
        <p:nvSpPr>
          <p:cNvPr id="2" name="Slide Number Placeholder 1">
            <a:extLst>
              <a:ext uri="{FF2B5EF4-FFF2-40B4-BE49-F238E27FC236}">
                <a16:creationId xmlns:a16="http://schemas.microsoft.com/office/drawing/2014/main" id="{EAE303C3-B907-CB1C-D286-66324F48B153}"/>
              </a:ext>
            </a:extLst>
          </p:cNvPr>
          <p:cNvSpPr>
            <a:spLocks noGrp="1"/>
          </p:cNvSpPr>
          <p:nvPr>
            <p:ph type="sldNum" sz="quarter" idx="10"/>
          </p:nvPr>
        </p:nvSpPr>
        <p:spPr/>
        <p:txBody>
          <a:bodyPr/>
          <a:lstStyle/>
          <a:p>
            <a:fld id="{B5482F84-AE51-6742-A134-E737E6F95EC4}" type="slidenum">
              <a:rPr lang="en-US" altLang="en-US" smtClean="0"/>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B59F668-89A2-63D5-2BB0-6D487AD74542}"/>
              </a:ext>
            </a:extLst>
          </p:cNvPr>
          <p:cNvSpPr>
            <a:spLocks noGrp="1" noChangeArrowheads="1"/>
          </p:cNvSpPr>
          <p:nvPr>
            <p:ph type="body" idx="1"/>
          </p:nvPr>
        </p:nvSpPr>
        <p:spPr>
          <a:xfrm>
            <a:off x="304800" y="1143000"/>
            <a:ext cx="8610600" cy="4724400"/>
          </a:xfrm>
        </p:spPr>
        <p:txBody>
          <a:bodyPr/>
          <a:lstStyle/>
          <a:p>
            <a:pPr marL="609600" indent="-609600" algn="just" eaLnBrk="1" hangingPunct="1">
              <a:lnSpc>
                <a:spcPct val="90000"/>
              </a:lnSpc>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2 (Not 2NF) </a:t>
            </a:r>
          </a:p>
          <a:p>
            <a:pPr marL="609600" indent="-609600" algn="just" eaLnBrk="1" hangingPunct="1">
              <a:lnSpc>
                <a:spcPct val="90000"/>
              </a:lnSpc>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altLang="en-US" sz="2400" b="1" dirty="0">
                <a:ea typeface="Arial Unicode MS" panose="020B0604020202020204" pitchFamily="34" charset="-128"/>
                <a:cs typeface="Arial Unicode MS" panose="020B0604020202020204" pitchFamily="34" charset="-128"/>
                <a:sym typeface="Wingdings" pitchFamily="2" charset="2"/>
              </a:rPr>
              <a:t></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609600" indent="-609600" algn="just" eaLnBrk="1" hangingPunct="1">
              <a:lnSpc>
                <a:spcPct val="90000"/>
              </a:lnSpc>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sz="2400" b="1"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City, Street, </a:t>
            </a:r>
            <a:r>
              <a:rPr lang="en-US" altLang="en-US" sz="2400" b="1" dirty="0" err="1">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HouseNumber</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HouseColor</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CityPopulation</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609600" indent="-609600" algn="just" eaLnBrk="1" hangingPunct="1">
              <a:lnSpc>
                <a:spcPct val="90000"/>
              </a:lnSpc>
              <a:buFontTx/>
              <a:buNone/>
            </a:pPr>
            <a:endPar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00138" lvl="1" indent="-533400" algn="just" eaLnBrk="1" hangingPunct="1">
              <a:lnSpc>
                <a:spcPct val="90000"/>
              </a:lnSpc>
              <a:buFontTx/>
              <a:buAutoNum type="arabicPeriod"/>
            </a:pPr>
            <a:r>
              <a:rPr lang="en-US" altLang="en-US" sz="2000" b="1" dirty="0">
                <a:latin typeface="Arial Unicode MS" panose="020B0604020202020204" pitchFamily="34" charset="-128"/>
                <a:cs typeface="Times New Roman" panose="02020603050405020304" pitchFamily="18" charset="0"/>
              </a:rPr>
              <a:t>key </a:t>
            </a:r>
            <a:r>
              <a:rPr lang="en-US" altLang="en-US" sz="2000" b="1" dirty="0">
                <a:cs typeface="Times New Roman" panose="02020603050405020304" pitchFamily="18" charset="0"/>
                <a:sym typeface="Wingdings" pitchFamily="2" charset="2"/>
              </a:rPr>
              <a:t></a:t>
            </a:r>
            <a:r>
              <a:rPr lang="en-US" altLang="en-US" sz="2000" b="1" dirty="0">
                <a:latin typeface="Arial Unicode MS" panose="020B0604020202020204" pitchFamily="34" charset="-128"/>
                <a:cs typeface="Times New Roman" panose="02020603050405020304" pitchFamily="18" charset="0"/>
              </a:rPr>
              <a:t> {</a:t>
            </a:r>
            <a:r>
              <a:rPr lang="en-US" altLang="en-US" sz="2000" b="1" dirty="0">
                <a:highlight>
                  <a:srgbClr val="FFFF00"/>
                </a:highlight>
                <a:latin typeface="Arial Unicode MS" panose="020B0604020202020204" pitchFamily="34" charset="-128"/>
                <a:cs typeface="Times New Roman" panose="02020603050405020304" pitchFamily="18" charset="0"/>
              </a:rPr>
              <a:t>City, Street, </a:t>
            </a:r>
            <a:r>
              <a:rPr lang="en-US" altLang="en-US" sz="2000" b="1" dirty="0" err="1">
                <a:highlight>
                  <a:srgbClr val="FFFF00"/>
                </a:highlight>
                <a:latin typeface="Arial Unicode MS" panose="020B0604020202020204" pitchFamily="34" charset="-128"/>
                <a:cs typeface="Times New Roman" panose="02020603050405020304" pitchFamily="18" charset="0"/>
              </a:rPr>
              <a:t>HouseNumber</a:t>
            </a:r>
            <a:r>
              <a:rPr lang="en-US" altLang="en-US" sz="2000" b="1" dirty="0">
                <a:latin typeface="Arial Unicode MS" panose="020B0604020202020204" pitchFamily="34" charset="-128"/>
                <a:cs typeface="Times New Roman" panose="02020603050405020304" pitchFamily="18" charset="0"/>
              </a:rPr>
              <a:t>}</a:t>
            </a:r>
          </a:p>
          <a:p>
            <a:pPr marL="1100138" lvl="1" indent="-533400" algn="just" eaLnBrk="1" hangingPunct="1">
              <a:lnSpc>
                <a:spcPct val="90000"/>
              </a:lnSpc>
              <a:buFontTx/>
              <a:buAutoNum type="arabicPeriod"/>
            </a:pPr>
            <a:r>
              <a:rPr lang="en-US" altLang="en-US" sz="2000" b="1" dirty="0">
                <a:latin typeface="Arial Unicode MS" panose="020B0604020202020204" pitchFamily="34" charset="-128"/>
                <a:cs typeface="Times New Roman" panose="02020603050405020304" pitchFamily="18" charset="0"/>
              </a:rPr>
              <a:t>{City, Street, </a:t>
            </a:r>
            <a:r>
              <a:rPr lang="en-US" altLang="en-US" sz="2000" b="1" dirty="0" err="1">
                <a:latin typeface="Arial Unicode MS" panose="020B0604020202020204" pitchFamily="34" charset="-128"/>
                <a:cs typeface="Times New Roman" panose="02020603050405020304" pitchFamily="18" charset="0"/>
              </a:rPr>
              <a:t>HouseNumber</a:t>
            </a:r>
            <a:r>
              <a:rPr lang="en-US" altLang="en-US" sz="2000" b="1" dirty="0">
                <a:latin typeface="Arial Unicode MS" panose="020B0604020202020204" pitchFamily="34" charset="-128"/>
                <a:cs typeface="Times New Roman" panose="02020603050405020304" pitchFamily="18" charset="0"/>
              </a:rPr>
              <a:t>} </a:t>
            </a:r>
            <a:r>
              <a:rPr lang="en-US" altLang="en-US" sz="2000" b="1" dirty="0">
                <a:latin typeface="Arial Unicode MS" panose="020B0604020202020204" pitchFamily="34" charset="-128"/>
                <a:cs typeface="Times New Roman" panose="02020603050405020304" pitchFamily="18" charset="0"/>
                <a:sym typeface="Wingdings" pitchFamily="2" charset="2"/>
              </a:rPr>
              <a:t> {</a:t>
            </a:r>
            <a:r>
              <a:rPr lang="en-US" altLang="en-US" sz="2000" b="1" dirty="0" err="1">
                <a:latin typeface="Arial Unicode MS" panose="020B0604020202020204" pitchFamily="34" charset="-128"/>
                <a:cs typeface="Times New Roman" panose="02020603050405020304" pitchFamily="18" charset="0"/>
                <a:sym typeface="Wingdings" pitchFamily="2" charset="2"/>
              </a:rPr>
              <a:t>HouseColor</a:t>
            </a:r>
            <a:r>
              <a:rPr lang="en-US" altLang="en-US" sz="2000" b="1" dirty="0">
                <a:latin typeface="Arial Unicode MS" panose="020B0604020202020204" pitchFamily="34" charset="-128"/>
                <a:cs typeface="Times New Roman" panose="02020603050405020304" pitchFamily="18" charset="0"/>
                <a:sym typeface="Wingdings" pitchFamily="2" charset="2"/>
              </a:rPr>
              <a:t>}</a:t>
            </a:r>
            <a:endParaRPr lang="en-US" altLang="en-US" sz="2000" b="1" dirty="0">
              <a:latin typeface="Arial Unicode MS" panose="020B0604020202020204" pitchFamily="34" charset="-128"/>
              <a:cs typeface="Times New Roman" panose="02020603050405020304" pitchFamily="18" charset="0"/>
            </a:endParaRPr>
          </a:p>
          <a:p>
            <a:pPr marL="1100138" lvl="1" indent="-533400" algn="just" eaLnBrk="1" hangingPunct="1">
              <a:lnSpc>
                <a:spcPct val="90000"/>
              </a:lnSpc>
              <a:buFontTx/>
              <a:buAutoNum type="arabicPeriod"/>
            </a:pPr>
            <a:r>
              <a:rPr lang="en-US" altLang="en-US" sz="2000" b="1" dirty="0">
                <a:latin typeface="Arial Unicode MS" panose="020B0604020202020204" pitchFamily="34" charset="-128"/>
                <a:cs typeface="Times New Roman" panose="02020603050405020304" pitchFamily="18" charset="0"/>
              </a:rPr>
              <a:t>{City} </a:t>
            </a:r>
            <a:r>
              <a:rPr lang="en-US" altLang="en-US" sz="2000" b="1" dirty="0">
                <a:latin typeface="Arial Unicode MS" panose="020B0604020202020204" pitchFamily="34" charset="-128"/>
                <a:cs typeface="Times New Roman" panose="02020603050405020304" pitchFamily="18" charset="0"/>
                <a:sym typeface="Wingdings" pitchFamily="2" charset="2"/>
              </a:rPr>
              <a:t> {</a:t>
            </a:r>
            <a:r>
              <a:rPr lang="en-US" altLang="en-US" sz="2000" b="1" dirty="0" err="1">
                <a:latin typeface="Arial Unicode MS" panose="020B0604020202020204" pitchFamily="34" charset="-128"/>
                <a:cs typeface="Times New Roman" panose="02020603050405020304" pitchFamily="18" charset="0"/>
                <a:sym typeface="Wingdings" pitchFamily="2" charset="2"/>
              </a:rPr>
              <a:t>CityPopulation</a:t>
            </a:r>
            <a:r>
              <a:rPr lang="en-US" altLang="en-US" sz="2000" b="1" dirty="0">
                <a:latin typeface="Arial Unicode MS" panose="020B0604020202020204" pitchFamily="34" charset="-128"/>
                <a:cs typeface="Times New Roman" panose="02020603050405020304" pitchFamily="18" charset="0"/>
                <a:sym typeface="Wingdings" pitchFamily="2" charset="2"/>
              </a:rPr>
              <a:t>} </a:t>
            </a:r>
          </a:p>
          <a:p>
            <a:pPr marL="1100138" lvl="1" indent="-533400" algn="just" eaLnBrk="1" hangingPunct="1">
              <a:lnSpc>
                <a:spcPct val="90000"/>
              </a:lnSpc>
              <a:buFontTx/>
              <a:buAutoNum type="arabicPeriod"/>
            </a:pPr>
            <a:r>
              <a:rPr lang="en-US" altLang="en-US" sz="2000" b="1" dirty="0" err="1">
                <a:latin typeface="Arial Unicode MS" panose="020B0604020202020204" pitchFamily="34" charset="-128"/>
                <a:cs typeface="Times New Roman" panose="02020603050405020304" pitchFamily="18" charset="0"/>
              </a:rPr>
              <a:t>CityPopulation</a:t>
            </a:r>
            <a:r>
              <a:rPr lang="en-US" altLang="en-US" sz="2000" b="1" dirty="0">
                <a:latin typeface="Arial Unicode MS" panose="020B0604020202020204" pitchFamily="34" charset="-128"/>
                <a:cs typeface="Times New Roman" panose="02020603050405020304" pitchFamily="18" charset="0"/>
              </a:rPr>
              <a:t> does not belong to any key.</a:t>
            </a:r>
          </a:p>
          <a:p>
            <a:pPr marL="1100138" lvl="1" indent="-533400" algn="just" eaLnBrk="1" hangingPunct="1">
              <a:lnSpc>
                <a:spcPct val="90000"/>
              </a:lnSpc>
              <a:buFontTx/>
              <a:buAutoNum type="arabicPeriod"/>
            </a:pPr>
            <a:r>
              <a:rPr lang="en-US" altLang="en-US" sz="2000" b="1" dirty="0" err="1">
                <a:latin typeface="Arial Unicode MS" panose="020B0604020202020204" pitchFamily="34" charset="-128"/>
                <a:cs typeface="Times New Roman" panose="02020603050405020304" pitchFamily="18" charset="0"/>
              </a:rPr>
              <a:t>CityPopulation</a:t>
            </a:r>
            <a:r>
              <a:rPr lang="en-US" altLang="en-US" sz="2000" b="1" dirty="0">
                <a:latin typeface="Arial Unicode MS" panose="020B0604020202020204" pitchFamily="34" charset="-128"/>
                <a:cs typeface="Times New Roman" panose="02020603050405020304" pitchFamily="18" charset="0"/>
              </a:rPr>
              <a:t> is functionally dependent on the City which is a proper subset of  the key</a:t>
            </a:r>
            <a:r>
              <a:rPr lang="en-US" altLang="en-US" sz="2400" b="1" dirty="0">
                <a:solidFill>
                  <a:srgbClr val="CC0000"/>
                </a:solidFill>
                <a:latin typeface="Arial Unicode MS" panose="020B0604020202020204" pitchFamily="34" charset="-128"/>
                <a:cs typeface="Times New Roman" panose="02020603050405020304" pitchFamily="18" charset="0"/>
              </a:rPr>
              <a:t> </a:t>
            </a:r>
          </a:p>
          <a:p>
            <a:pPr marL="1100138" lvl="1" indent="-533400" algn="just" eaLnBrk="1" hangingPunct="1">
              <a:lnSpc>
                <a:spcPct val="90000"/>
              </a:lnSpc>
              <a:buFontTx/>
              <a:buAutoNum type="arabicPeriod"/>
            </a:pPr>
            <a:endParaRPr lang="en-US" altLang="en-US" sz="2400" b="1" dirty="0">
              <a:solidFill>
                <a:srgbClr val="CC0000"/>
              </a:solidFill>
              <a:latin typeface="Arial Unicode MS" panose="020B0604020202020204" pitchFamily="34" charset="-128"/>
              <a:cs typeface="Times New Roman" panose="02020603050405020304" pitchFamily="18" charset="0"/>
            </a:endParaRPr>
          </a:p>
          <a:p>
            <a:pPr marL="1100138" lvl="1" indent="-533400" algn="just" eaLnBrk="1" hangingPunct="1">
              <a:lnSpc>
                <a:spcPct val="90000"/>
              </a:lnSpc>
              <a:buFontTx/>
              <a:buAutoNum type="arabicPeriod"/>
            </a:pPr>
            <a:endPar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6626" name="Rectangle 3">
            <a:extLst>
              <a:ext uri="{FF2B5EF4-FFF2-40B4-BE49-F238E27FC236}">
                <a16:creationId xmlns:a16="http://schemas.microsoft.com/office/drawing/2014/main" id="{161F611E-336D-8247-A8DB-91D9BEE83457}"/>
              </a:ext>
            </a:extLst>
          </p:cNvPr>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Example 2 </a:t>
            </a:r>
          </a:p>
        </p:txBody>
      </p:sp>
      <p:sp>
        <p:nvSpPr>
          <p:cNvPr id="2" name="Slide Number Placeholder 1">
            <a:extLst>
              <a:ext uri="{FF2B5EF4-FFF2-40B4-BE49-F238E27FC236}">
                <a16:creationId xmlns:a16="http://schemas.microsoft.com/office/drawing/2014/main" id="{B53B8D42-D6CD-7AD9-ECAD-333A95CC2EFB}"/>
              </a:ext>
            </a:extLst>
          </p:cNvPr>
          <p:cNvSpPr>
            <a:spLocks noGrp="1"/>
          </p:cNvSpPr>
          <p:nvPr>
            <p:ph type="sldNum" sz="quarter" idx="10"/>
          </p:nvPr>
        </p:nvSpPr>
        <p:spPr/>
        <p:txBody>
          <a:bodyPr/>
          <a:lstStyle/>
          <a:p>
            <a:fld id="{B5482F84-AE51-6742-A134-E737E6F95EC4}" type="slidenum">
              <a:rPr lang="en-US" altLang="en-US" smtClean="0"/>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87CAD6E1-6ED7-E763-6451-CE8C534F2622}"/>
              </a:ext>
            </a:extLst>
          </p:cNvPr>
          <p:cNvSpPr>
            <a:spLocks noGrp="1" noChangeArrowheads="1"/>
          </p:cNvSpPr>
          <p:nvPr>
            <p:ph type="body" idx="1"/>
          </p:nvPr>
        </p:nvSpPr>
        <p:spPr>
          <a:xfrm>
            <a:off x="304800" y="1981200"/>
            <a:ext cx="8610600" cy="4343400"/>
          </a:xfrm>
        </p:spPr>
        <p:txBody>
          <a:bodyPr/>
          <a:lstStyle/>
          <a:p>
            <a:pPr marL="609600" indent="-609600" eaLnBrk="1" hangingPunct="1">
              <a:spcBef>
                <a:spcPct val="50000"/>
              </a:spcBef>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3 (Convert to  2NF) </a:t>
            </a:r>
          </a:p>
          <a:p>
            <a:pPr marL="1100138" lvl="1" indent="-533400" eaLnBrk="1" hangingPunct="1">
              <a:spcBef>
                <a:spcPct val="50000"/>
              </a:spcBef>
              <a:buFontTx/>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sz="1800" b="1" dirty="0">
                <a:ea typeface="Arial Unicode MS" panose="020B0604020202020204" pitchFamily="34" charset="-128"/>
                <a:cs typeface="Arial Unicode MS" panose="020B0604020202020204" pitchFamily="34" charset="-128"/>
                <a:sym typeface="Wingdings"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Street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err="1">
                <a:latin typeface="Arial Unicode MS" panose="020B0604020202020204" pitchFamily="34" charset="-128"/>
                <a:ea typeface="Arial Unicode MS" panose="020B0604020202020204" pitchFamily="34" charset="-128"/>
                <a:cs typeface="Arial Unicode MS" panose="020B0604020202020204" pitchFamily="34" charset="-128"/>
              </a:rPr>
              <a:t>HouseNumber</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HouseColor</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CityPopulation</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eaLnBrk="1" hangingPunct="1">
              <a:spcBef>
                <a:spcPct val="50000"/>
              </a:spcBef>
              <a:buFontTx/>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dirty="0">
                <a:ea typeface="Arial Unicode MS" panose="020B0604020202020204" pitchFamily="34" charset="-128"/>
                <a:cs typeface="Arial Unicode MS" panose="020B0604020202020204" pitchFamily="34" charset="-128"/>
                <a:sym typeface="Wingdings"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Street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err="1">
                <a:latin typeface="Arial Unicode MS" panose="020B0604020202020204" pitchFamily="34" charset="-128"/>
                <a:ea typeface="Arial Unicode MS" panose="020B0604020202020204" pitchFamily="34" charset="-128"/>
                <a:cs typeface="Arial Unicode MS" panose="020B0604020202020204" pitchFamily="34" charset="-128"/>
              </a:rPr>
              <a:t>HouseNumber</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HouseColor</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eaLnBrk="1" hangingPunct="1">
              <a:spcBef>
                <a:spcPct val="50000"/>
              </a:spcBef>
              <a:buFontTx/>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dirty="0">
                <a:ea typeface="Arial Unicode MS" panose="020B0604020202020204" pitchFamily="34" charset="-128"/>
                <a:cs typeface="Arial Unicode MS" panose="020B0604020202020204" pitchFamily="34" charset="-128"/>
                <a:sym typeface="Wingdings"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CityPopulation</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1800" b="1" dirty="0">
              <a:latin typeface="Arial Unicode MS" panose="020B0604020202020204" pitchFamily="34" charset="-128"/>
              <a:cs typeface="Times New Roman" panose="02020603050405020304" pitchFamily="18" charset="0"/>
            </a:endParaRPr>
          </a:p>
          <a:p>
            <a:pPr marL="1100138" lvl="1" indent="-533400" eaLnBrk="1" hangingPunct="1">
              <a:spcBef>
                <a:spcPct val="50000"/>
              </a:spcBef>
              <a:buFontTx/>
              <a:buNone/>
            </a:pPr>
            <a:endParaRPr lang="en-US" altLang="en-US" sz="1800" b="1" dirty="0">
              <a:latin typeface="Arial Unicode MS" panose="020B0604020202020204" pitchFamily="34" charset="-128"/>
              <a:cs typeface="Times New Roman" panose="02020603050405020304" pitchFamily="18" charset="0"/>
            </a:endParaRPr>
          </a:p>
        </p:txBody>
      </p:sp>
      <p:sp>
        <p:nvSpPr>
          <p:cNvPr id="30722" name="Rectangle 3">
            <a:extLst>
              <a:ext uri="{FF2B5EF4-FFF2-40B4-BE49-F238E27FC236}">
                <a16:creationId xmlns:a16="http://schemas.microsoft.com/office/drawing/2014/main" id="{A19152C3-1DC8-CC39-91F7-92F79533FB99}"/>
              </a:ext>
            </a:extLst>
          </p:cNvPr>
          <p:cNvSpPr>
            <a:spLocks noChangeArrowheads="1"/>
          </p:cNvSpPr>
          <p:nvPr/>
        </p:nvSpPr>
        <p:spPr bwMode="auto">
          <a:xfrm>
            <a:off x="685800" y="7620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Decomposition</a:t>
            </a:r>
          </a:p>
          <a:p>
            <a:pPr algn="ctr" eaLnBrk="1" hangingPunct="1">
              <a:spcBef>
                <a:spcPct val="0"/>
              </a:spcBef>
            </a:pPr>
            <a:r>
              <a:rPr lang="en-US" altLang="en-US" sz="4400" dirty="0">
                <a:solidFill>
                  <a:srgbClr val="CC0000"/>
                </a:solidFill>
                <a:latin typeface="Arial-BoldMT"/>
              </a:rPr>
              <a:t>Example 2 Solution</a:t>
            </a:r>
          </a:p>
        </p:txBody>
      </p:sp>
      <p:sp>
        <p:nvSpPr>
          <p:cNvPr id="5" name="Slide Number Placeholder 4">
            <a:extLst>
              <a:ext uri="{FF2B5EF4-FFF2-40B4-BE49-F238E27FC236}">
                <a16:creationId xmlns:a16="http://schemas.microsoft.com/office/drawing/2014/main" id="{5FD8C615-C80E-DEDC-7CCA-49C9E6BB4B82}"/>
              </a:ext>
            </a:extLst>
          </p:cNvPr>
          <p:cNvSpPr>
            <a:spLocks noGrp="1"/>
          </p:cNvSpPr>
          <p:nvPr>
            <p:ph type="sldNum" sz="quarter" idx="12"/>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smtClean="0">
                <a:solidFill>
                  <a:schemeClr val="tx1"/>
                </a:solidFill>
                <a:latin typeface="+mn-lt"/>
                <a:ea typeface="+mn-ea"/>
                <a:cs typeface="+mn-cs"/>
              </a:defRPr>
            </a:lvl1pPr>
            <a:lvl2pPr marL="4572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a:lstStyle>
          <a:p>
            <a:pPr>
              <a:defRPr/>
            </a:pPr>
            <a:fld id="{2A6305A6-20AE-BC43-AC8B-2E2DCD778F83}"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B59F668-89A2-63D5-2BB0-6D487AD74542}"/>
              </a:ext>
            </a:extLst>
          </p:cNvPr>
          <p:cNvSpPr>
            <a:spLocks noGrp="1" noChangeArrowheads="1"/>
          </p:cNvSpPr>
          <p:nvPr>
            <p:ph type="body" idx="1"/>
          </p:nvPr>
        </p:nvSpPr>
        <p:spPr>
          <a:xfrm>
            <a:off x="304800" y="1143000"/>
            <a:ext cx="8610600" cy="4724400"/>
          </a:xfrm>
        </p:spPr>
        <p:txBody>
          <a:bodyPr/>
          <a:lstStyle/>
          <a:p>
            <a:pPr marL="1100138" lvl="1" indent="-533400" algn="just" eaLnBrk="1" hangingPunct="1">
              <a:lnSpc>
                <a:spcPct val="90000"/>
              </a:lnSpc>
              <a:buFontTx/>
              <a:buAutoNum type="arabicPeriod"/>
            </a:pPr>
            <a:endParaRPr lang="en-US" altLang="en-US" sz="1800" b="1" dirty="0">
              <a:solidFill>
                <a:srgbClr val="CC0000"/>
              </a:solidFill>
              <a:latin typeface="Arial Unicode MS" panose="020B0604020202020204" pitchFamily="34" charset="-128"/>
              <a:cs typeface="Times New Roman" panose="02020603050405020304" pitchFamily="18" charset="0"/>
            </a:endParaRPr>
          </a:p>
          <a:p>
            <a:pPr marL="609600" indent="-609600" algn="just" eaLnBrk="1" hangingPunct="1">
              <a:lnSpc>
                <a:spcPct val="90000"/>
              </a:lnSpc>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3 (Not 2NF) </a:t>
            </a:r>
          </a:p>
          <a:p>
            <a:pPr marL="609600" indent="-609600" algn="just" eaLnBrk="1" hangingPunct="1">
              <a:lnSpc>
                <a:spcPct val="90000"/>
              </a:lnSpc>
              <a:buFontTx/>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altLang="en-US" sz="1800" b="1" dirty="0">
                <a:ea typeface="Arial Unicode MS" panose="020B0604020202020204" pitchFamily="34" charset="-128"/>
                <a:cs typeface="Arial Unicode MS" panose="020B0604020202020204" pitchFamily="34" charset="-128"/>
                <a:sym typeface="Wingdings"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{studio, movie, budget,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studio_city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1100138" lvl="1" indent="-533400" algn="just" eaLnBrk="1" hangingPunct="1">
              <a:lnSpc>
                <a:spcPct val="90000"/>
              </a:lnSpc>
              <a:buFontTx/>
              <a:buAutoNum type="arabicPeriod"/>
            </a:pP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Key </a:t>
            </a:r>
            <a:r>
              <a:rPr lang="en-US" altLang="en-US" sz="1600" b="1" dirty="0">
                <a:ea typeface="Arial Unicode MS" panose="020B0604020202020204" pitchFamily="34" charset="-128"/>
                <a:cs typeface="Arial Unicode MS" panose="020B0604020202020204" pitchFamily="34" charset="-128"/>
                <a:sym typeface="Wingdings" pitchFamily="2" charset="2"/>
              </a:rPr>
              <a:t></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{studio, movie}</a:t>
            </a:r>
          </a:p>
          <a:p>
            <a:pPr marL="1100138" lvl="1" indent="-533400" algn="just" eaLnBrk="1" hangingPunct="1">
              <a:lnSpc>
                <a:spcPct val="90000"/>
              </a:lnSpc>
              <a:buFontTx/>
              <a:buAutoNum type="arabicPeriod"/>
            </a:pP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{studio, movie} </a:t>
            </a:r>
            <a:r>
              <a:rPr lang="en-US" altLang="en-US" sz="1600" b="1" dirty="0">
                <a:ea typeface="Arial Unicode MS" panose="020B0604020202020204" pitchFamily="34" charset="-128"/>
                <a:cs typeface="Arial Unicode MS" panose="020B0604020202020204" pitchFamily="34" charset="-128"/>
                <a:sym typeface="Wingdings" pitchFamily="2" charset="2"/>
              </a:rPr>
              <a:t></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{budget}</a:t>
            </a:r>
          </a:p>
          <a:p>
            <a:pPr marL="1100138" lvl="1" indent="-533400" algn="just" eaLnBrk="1" hangingPunct="1">
              <a:lnSpc>
                <a:spcPct val="90000"/>
              </a:lnSpc>
              <a:buFontTx/>
              <a:buAutoNum type="arabicPeriod"/>
            </a:pP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{studio} </a:t>
            </a:r>
            <a:r>
              <a:rPr lang="en-US" altLang="en-US" sz="1600" b="1" dirty="0">
                <a:ea typeface="Arial Unicode MS" panose="020B0604020202020204" pitchFamily="34" charset="-128"/>
                <a:cs typeface="Arial Unicode MS" panose="020B0604020202020204" pitchFamily="34" charset="-128"/>
                <a:sym typeface="Wingdings" pitchFamily="2" charset="2"/>
              </a:rPr>
              <a:t></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600" b="1" dirty="0" err="1">
                <a:latin typeface="Arial Unicode MS" panose="020B0604020202020204" pitchFamily="34" charset="-128"/>
                <a:ea typeface="Arial Unicode MS" panose="020B0604020202020204" pitchFamily="34" charset="-128"/>
                <a:cs typeface="Arial Unicode MS" panose="020B0604020202020204" pitchFamily="34" charset="-128"/>
              </a:rPr>
              <a:t>studio_city</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eaLnBrk="1" hangingPunct="1">
              <a:lnSpc>
                <a:spcPct val="90000"/>
              </a:lnSpc>
              <a:buFontTx/>
              <a:buAutoNum type="arabicPeriod"/>
            </a:pPr>
            <a:r>
              <a:rPr lang="en-US" altLang="en-US" sz="1600" b="1" dirty="0" err="1">
                <a:latin typeface="Arial Unicode MS" panose="020B0604020202020204" pitchFamily="34" charset="-128"/>
                <a:cs typeface="Times New Roman" panose="02020603050405020304" pitchFamily="18" charset="0"/>
              </a:rPr>
              <a:t>studio_city</a:t>
            </a:r>
            <a:r>
              <a:rPr lang="en-US" altLang="en-US" sz="1600" b="1" dirty="0">
                <a:latin typeface="Arial Unicode MS" panose="020B0604020202020204" pitchFamily="34" charset="-128"/>
                <a:cs typeface="Times New Roman" panose="02020603050405020304" pitchFamily="18" charset="0"/>
              </a:rPr>
              <a:t> is not a part of a key</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1100138" lvl="1" indent="-533400" algn="just" eaLnBrk="1" hangingPunct="1">
              <a:lnSpc>
                <a:spcPct val="90000"/>
              </a:lnSpc>
              <a:buFontTx/>
              <a:buAutoNum type="arabicPeriod"/>
            </a:pPr>
            <a:r>
              <a:rPr lang="en-US" altLang="en-US" sz="1600" b="1" dirty="0" err="1">
                <a:latin typeface="Arial Unicode MS" panose="020B0604020202020204" pitchFamily="34" charset="-128"/>
                <a:ea typeface="Arial Unicode MS" panose="020B0604020202020204" pitchFamily="34" charset="-128"/>
                <a:cs typeface="Arial Unicode MS" panose="020B0604020202020204" pitchFamily="34" charset="-128"/>
              </a:rPr>
              <a:t>studio_city</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functionally depends on studio which is a proper subset of the key</a:t>
            </a:r>
          </a:p>
          <a:p>
            <a:pPr marL="1100138" lvl="1" indent="-533400" algn="just" eaLnBrk="1" hangingPunct="1">
              <a:lnSpc>
                <a:spcPct val="90000"/>
              </a:lnSpc>
              <a:buFontTx/>
              <a:buAutoNum type="arabicPeriod"/>
            </a:pPr>
            <a:endPar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6626" name="Rectangle 3">
            <a:extLst>
              <a:ext uri="{FF2B5EF4-FFF2-40B4-BE49-F238E27FC236}">
                <a16:creationId xmlns:a16="http://schemas.microsoft.com/office/drawing/2014/main" id="{161F611E-336D-8247-A8DB-91D9BEE83457}"/>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Example 3</a:t>
            </a:r>
          </a:p>
        </p:txBody>
      </p:sp>
      <p:sp>
        <p:nvSpPr>
          <p:cNvPr id="5" name="Slide Number Placeholder 4">
            <a:extLst>
              <a:ext uri="{FF2B5EF4-FFF2-40B4-BE49-F238E27FC236}">
                <a16:creationId xmlns:a16="http://schemas.microsoft.com/office/drawing/2014/main" id="{5D1A5D75-DE80-7CD5-27F2-75B5D6A866AC}"/>
              </a:ext>
            </a:extLst>
          </p:cNvPr>
          <p:cNvSpPr>
            <a:spLocks noGrp="1"/>
          </p:cNvSpPr>
          <p:nvPr>
            <p:ph type="sldNum" sz="quarter" idx="12"/>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smtClean="0">
                <a:solidFill>
                  <a:schemeClr val="tx1"/>
                </a:solidFill>
                <a:latin typeface="+mn-lt"/>
                <a:ea typeface="+mn-ea"/>
                <a:cs typeface="+mn-cs"/>
              </a:defRPr>
            </a:lvl1pPr>
            <a:lvl2pPr marL="4572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a:lstStyle>
          <a:p>
            <a:pPr>
              <a:defRPr/>
            </a:pPr>
            <a:fld id="{2A6305A6-20AE-BC43-AC8B-2E2DCD778F83}" type="slidenum">
              <a:rPr lang="en-US" altLang="en-US" smtClean="0"/>
              <a:pPr>
                <a:defRPr/>
              </a:pPr>
              <a:t>72</a:t>
            </a:fld>
            <a:endParaRPr lang="en-US" altLang="en-US"/>
          </a:p>
        </p:txBody>
      </p:sp>
    </p:spTree>
    <p:extLst>
      <p:ext uri="{BB962C8B-B14F-4D97-AF65-F5344CB8AC3E}">
        <p14:creationId xmlns:p14="http://schemas.microsoft.com/office/powerpoint/2010/main" val="28338738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B59F668-89A2-63D5-2BB0-6D487AD74542}"/>
              </a:ext>
            </a:extLst>
          </p:cNvPr>
          <p:cNvSpPr>
            <a:spLocks noGrp="1" noChangeArrowheads="1"/>
          </p:cNvSpPr>
          <p:nvPr>
            <p:ph type="body" idx="1"/>
          </p:nvPr>
        </p:nvSpPr>
        <p:spPr>
          <a:xfrm>
            <a:off x="304800" y="1143000"/>
            <a:ext cx="8610600" cy="4724400"/>
          </a:xfrm>
        </p:spPr>
        <p:txBody>
          <a:bodyPr/>
          <a:lstStyle/>
          <a:p>
            <a:pPr marL="609600" indent="-609600" eaLnBrk="1" hangingPunct="1">
              <a:spcBef>
                <a:spcPct val="50000"/>
              </a:spcBef>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3 (Convert to  2NF) </a:t>
            </a:r>
          </a:p>
          <a:p>
            <a:pPr marL="1100138" lvl="1" indent="-533400" eaLnBrk="1" hangingPunct="1">
              <a:spcBef>
                <a:spcPct val="50000"/>
              </a:spcBef>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sz="2400" b="1" dirty="0">
                <a:ea typeface="Arial Unicode MS" panose="020B0604020202020204" pitchFamily="34" charset="-128"/>
                <a:cs typeface="Arial Unicode MS" panose="020B0604020202020204" pitchFamily="34" charset="-128"/>
                <a:sym typeface="Wingdings" pitchFamily="2" charset="2"/>
              </a:rPr>
              <a:t></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Studio</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Movie</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Budget, </a:t>
            </a:r>
            <a:r>
              <a:rPr lang="en-US" alt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StudioCity</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eaLnBrk="1" hangingPunct="1">
              <a:spcBef>
                <a:spcPct val="50000"/>
              </a:spcBef>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2400" b="1" dirty="0">
                <a:ea typeface="Arial Unicode MS" panose="020B0604020202020204" pitchFamily="34" charset="-128"/>
                <a:cs typeface="Arial Unicode MS" panose="020B0604020202020204" pitchFamily="34" charset="-128"/>
                <a:sym typeface="Wingdings" pitchFamily="2" charset="2"/>
              </a:rPr>
              <a:t></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Movie</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Studio</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Budget}</a:t>
            </a:r>
          </a:p>
          <a:p>
            <a:pPr marL="1100138" lvl="1" indent="-533400" eaLnBrk="1" hangingPunct="1">
              <a:spcBef>
                <a:spcPct val="50000"/>
              </a:spcBef>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2400" b="1" dirty="0">
                <a:ea typeface="Arial Unicode MS" panose="020B0604020202020204" pitchFamily="34" charset="-128"/>
                <a:cs typeface="Arial Unicode MS" panose="020B0604020202020204" pitchFamily="34" charset="-128"/>
                <a:sym typeface="Wingdings" pitchFamily="2" charset="2"/>
              </a:rPr>
              <a:t></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Studio</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City}</a:t>
            </a:r>
          </a:p>
          <a:p>
            <a:pPr marL="1100138" lvl="1" indent="-533400" eaLnBrk="1" hangingPunct="1">
              <a:spcBef>
                <a:spcPct val="50000"/>
              </a:spcBef>
              <a:buFontTx/>
              <a:buNone/>
            </a:pPr>
            <a:endPar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00138" lvl="1" indent="-533400" algn="just" eaLnBrk="1" hangingPunct="1">
              <a:lnSpc>
                <a:spcPct val="90000"/>
              </a:lnSpc>
              <a:buFontTx/>
              <a:buAutoNum type="arabicPeriod"/>
            </a:pPr>
            <a:endPar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6626" name="Rectangle 3">
            <a:extLst>
              <a:ext uri="{FF2B5EF4-FFF2-40B4-BE49-F238E27FC236}">
                <a16:creationId xmlns:a16="http://schemas.microsoft.com/office/drawing/2014/main" id="{161F611E-336D-8247-A8DB-91D9BEE83457}"/>
              </a:ext>
            </a:extLst>
          </p:cNvPr>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Example 3 Solution </a:t>
            </a:r>
          </a:p>
        </p:txBody>
      </p:sp>
      <p:sp>
        <p:nvSpPr>
          <p:cNvPr id="2" name="Slide Number Placeholder 1">
            <a:extLst>
              <a:ext uri="{FF2B5EF4-FFF2-40B4-BE49-F238E27FC236}">
                <a16:creationId xmlns:a16="http://schemas.microsoft.com/office/drawing/2014/main" id="{44C0DEEE-8EFC-2536-A801-8037AA890867}"/>
              </a:ext>
            </a:extLst>
          </p:cNvPr>
          <p:cNvSpPr>
            <a:spLocks noGrp="1"/>
          </p:cNvSpPr>
          <p:nvPr>
            <p:ph type="sldNum" sz="quarter" idx="10"/>
          </p:nvPr>
        </p:nvSpPr>
        <p:spPr/>
        <p:txBody>
          <a:bodyPr/>
          <a:lstStyle/>
          <a:p>
            <a:fld id="{B5482F84-AE51-6742-A134-E737E6F95EC4}" type="slidenum">
              <a:rPr lang="en-US" altLang="en-US" smtClean="0"/>
              <a:pPr/>
              <a:t>73</a:t>
            </a:fld>
            <a:endParaRPr lang="en-US" altLang="en-US"/>
          </a:p>
        </p:txBody>
      </p:sp>
    </p:spTree>
    <p:extLst>
      <p:ext uri="{BB962C8B-B14F-4D97-AF65-F5344CB8AC3E}">
        <p14:creationId xmlns:p14="http://schemas.microsoft.com/office/powerpoint/2010/main" val="6969076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E0359-E106-A931-A29A-EFC783C106EC}"/>
            </a:ext>
          </a:extLst>
        </p:cNvPr>
        <p:cNvGrpSpPr/>
        <p:nvPr/>
      </p:nvGrpSpPr>
      <p:grpSpPr>
        <a:xfrm>
          <a:off x="0" y="0"/>
          <a:ext cx="0" cy="0"/>
          <a:chOff x="0" y="0"/>
          <a:chExt cx="0" cy="0"/>
        </a:xfrm>
      </p:grpSpPr>
      <p:sp>
        <p:nvSpPr>
          <p:cNvPr id="45057" name="Rectangle 4">
            <a:extLst>
              <a:ext uri="{FF2B5EF4-FFF2-40B4-BE49-F238E27FC236}">
                <a16:creationId xmlns:a16="http://schemas.microsoft.com/office/drawing/2014/main" id="{2F2A01EC-48CB-05F4-76AB-C861A7EFC693}"/>
              </a:ext>
            </a:extLst>
          </p:cNvPr>
          <p:cNvSpPr>
            <a:spLocks noGrp="1" noChangeArrowheads="1"/>
          </p:cNvSpPr>
          <p:nvPr>
            <p:ph type="title"/>
          </p:nvPr>
        </p:nvSpPr>
        <p:spPr>
          <a:xfrm>
            <a:off x="457200" y="76200"/>
            <a:ext cx="7480300" cy="1116013"/>
          </a:xfrm>
        </p:spPr>
        <p:txBody>
          <a:bodyPr/>
          <a:lstStyle/>
          <a:p>
            <a:r>
              <a:rPr lang="en-US" altLang="en-US" dirty="0"/>
              <a:t>3NF: Third Normal Form</a:t>
            </a:r>
          </a:p>
        </p:txBody>
      </p:sp>
      <p:sp>
        <p:nvSpPr>
          <p:cNvPr id="45058" name="Rectangle 5">
            <a:extLst>
              <a:ext uri="{FF2B5EF4-FFF2-40B4-BE49-F238E27FC236}">
                <a16:creationId xmlns:a16="http://schemas.microsoft.com/office/drawing/2014/main" id="{62E277B6-68C6-DCE0-2D98-E6ACA4CAD9A2}"/>
              </a:ext>
            </a:extLst>
          </p:cNvPr>
          <p:cNvSpPr>
            <a:spLocks noGrp="1" noChangeArrowheads="1"/>
          </p:cNvSpPr>
          <p:nvPr>
            <p:ph idx="1"/>
          </p:nvPr>
        </p:nvSpPr>
        <p:spPr>
          <a:xfrm>
            <a:off x="498475" y="914400"/>
            <a:ext cx="7556500" cy="5211763"/>
          </a:xfrm>
        </p:spPr>
        <p:txBody>
          <a:bodyPr/>
          <a:lstStyle/>
          <a:p>
            <a:r>
              <a:rPr lang="en-US" altLang="en-US" sz="2800" dirty="0"/>
              <a:t> A relation is said to be in 3NF if there is no transitive functional dependency between non-key attributes</a:t>
            </a:r>
          </a:p>
          <a:p>
            <a:pPr lvl="1"/>
            <a:r>
              <a:rPr lang="en-US" altLang="en-US" sz="2400" dirty="0"/>
              <a:t>When one non-key attribute can be determined with one or more non-key attributes there is said to be a transitive functional dependency.</a:t>
            </a:r>
          </a:p>
          <a:p>
            <a:r>
              <a:rPr lang="en-US" altLang="en-US" sz="2800" dirty="0"/>
              <a:t> The side effect column in the Surgery table is determined by the drug administered </a:t>
            </a:r>
          </a:p>
          <a:p>
            <a:pPr lvl="1"/>
            <a:r>
              <a:rPr lang="en-US" altLang="en-US" sz="2400" dirty="0"/>
              <a:t>Side effect is transitively functionally dependent on drug so Surgery is not 3NF</a:t>
            </a:r>
          </a:p>
        </p:txBody>
      </p:sp>
      <p:sp>
        <p:nvSpPr>
          <p:cNvPr id="2" name="Slide Number Placeholder 1">
            <a:extLst>
              <a:ext uri="{FF2B5EF4-FFF2-40B4-BE49-F238E27FC236}">
                <a16:creationId xmlns:a16="http://schemas.microsoft.com/office/drawing/2014/main" id="{4169EB56-687F-FFC9-A090-865B21A7048D}"/>
              </a:ext>
            </a:extLst>
          </p:cNvPr>
          <p:cNvSpPr>
            <a:spLocks noGrp="1"/>
          </p:cNvSpPr>
          <p:nvPr>
            <p:ph type="sldNum" sz="quarter" idx="10"/>
          </p:nvPr>
        </p:nvSpPr>
        <p:spPr/>
        <p:txBody>
          <a:bodyPr/>
          <a:lstStyle/>
          <a:p>
            <a:fld id="{B5482F84-AE51-6742-A134-E737E6F95EC4}" type="slidenum">
              <a:rPr lang="en-US" altLang="en-US" smtClean="0"/>
              <a:pPr/>
              <a:t>74</a:t>
            </a:fld>
            <a:endParaRPr lang="en-US" altLang="en-US"/>
          </a:p>
        </p:txBody>
      </p:sp>
    </p:spTree>
    <p:extLst>
      <p:ext uri="{BB962C8B-B14F-4D97-AF65-F5344CB8AC3E}">
        <p14:creationId xmlns:p14="http://schemas.microsoft.com/office/powerpoint/2010/main" val="3019067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D4B8BCA3-D02C-94E8-6FF9-F00CE2DAD119}"/>
              </a:ext>
            </a:extLst>
          </p:cNvPr>
          <p:cNvSpPr>
            <a:spLocks noGrp="1" noChangeArrowheads="1"/>
          </p:cNvSpPr>
          <p:nvPr>
            <p:ph type="title"/>
          </p:nvPr>
        </p:nvSpPr>
        <p:spPr/>
        <p:txBody>
          <a:bodyPr/>
          <a:lstStyle/>
          <a:p>
            <a:r>
              <a:rPr lang="en-US" altLang="en-US"/>
              <a:t>Why is this not in 3NF?</a:t>
            </a:r>
          </a:p>
        </p:txBody>
      </p:sp>
      <p:graphicFrame>
        <p:nvGraphicFramePr>
          <p:cNvPr id="47107" name="Object 3">
            <a:extLst>
              <a:ext uri="{FF2B5EF4-FFF2-40B4-BE49-F238E27FC236}">
                <a16:creationId xmlns:a16="http://schemas.microsoft.com/office/drawing/2014/main" id="{46D0E43B-CB54-7F9C-0987-3C898AC060CF}"/>
              </a:ext>
            </a:extLst>
          </p:cNvPr>
          <p:cNvGraphicFramePr>
            <a:graphicFrameLocks noChangeAspect="1"/>
          </p:cNvGraphicFramePr>
          <p:nvPr/>
        </p:nvGraphicFramePr>
        <p:xfrm>
          <a:off x="990600" y="1371600"/>
          <a:ext cx="7102475" cy="4572000"/>
        </p:xfrm>
        <a:graphic>
          <a:graphicData uri="http://schemas.openxmlformats.org/presentationml/2006/ole">
            <mc:AlternateContent xmlns:mc="http://schemas.openxmlformats.org/markup-compatibility/2006">
              <mc:Choice xmlns:v="urn:schemas-microsoft-com:vml" Requires="v">
                <p:oleObj name="Worksheet" r:id="rId3" imgW="5041900" imgH="3937000" progId="Excel.Sheet.8">
                  <p:embed/>
                </p:oleObj>
              </mc:Choice>
              <mc:Fallback>
                <p:oleObj name="Worksheet" r:id="rId3" imgW="5041900" imgH="39370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7108" name="Group 4">
            <a:extLst>
              <a:ext uri="{FF2B5EF4-FFF2-40B4-BE49-F238E27FC236}">
                <a16:creationId xmlns:a16="http://schemas.microsoft.com/office/drawing/2014/main" id="{09DA47B5-330D-FAB3-EDAA-2E1AF89EBBED}"/>
              </a:ext>
            </a:extLst>
          </p:cNvPr>
          <p:cNvGrpSpPr>
            <a:grpSpLocks/>
          </p:cNvGrpSpPr>
          <p:nvPr/>
        </p:nvGrpSpPr>
        <p:grpSpPr bwMode="auto">
          <a:xfrm>
            <a:off x="990600" y="990600"/>
            <a:ext cx="6400800" cy="381000"/>
            <a:chOff x="624" y="624"/>
            <a:chExt cx="4032" cy="240"/>
          </a:xfrm>
        </p:grpSpPr>
        <p:sp>
          <p:nvSpPr>
            <p:cNvPr id="556037" name="Line 5">
              <a:extLst>
                <a:ext uri="{FF2B5EF4-FFF2-40B4-BE49-F238E27FC236}">
                  <a16:creationId xmlns:a16="http://schemas.microsoft.com/office/drawing/2014/main" id="{F56516A7-EF6E-AC5B-EC56-C49D43A04970}"/>
                </a:ext>
              </a:extLst>
            </p:cNvPr>
            <p:cNvSpPr>
              <a:spLocks noChangeShapeType="1"/>
            </p:cNvSpPr>
            <p:nvPr/>
          </p:nvSpPr>
          <p:spPr bwMode="auto">
            <a:xfrm flipV="1">
              <a:off x="624" y="816"/>
              <a:ext cx="48" cy="4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38" name="Line 6">
              <a:extLst>
                <a:ext uri="{FF2B5EF4-FFF2-40B4-BE49-F238E27FC236}">
                  <a16:creationId xmlns:a16="http://schemas.microsoft.com/office/drawing/2014/main" id="{CEFF9F2B-C1BC-DDBE-F102-39F17100FE89}"/>
                </a:ext>
              </a:extLst>
            </p:cNvPr>
            <p:cNvSpPr>
              <a:spLocks noChangeShapeType="1"/>
            </p:cNvSpPr>
            <p:nvPr/>
          </p:nvSpPr>
          <p:spPr bwMode="auto">
            <a:xfrm flipH="1" flipV="1">
              <a:off x="2640" y="816"/>
              <a:ext cx="48" cy="4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39" name="Line 7">
              <a:extLst>
                <a:ext uri="{FF2B5EF4-FFF2-40B4-BE49-F238E27FC236}">
                  <a16:creationId xmlns:a16="http://schemas.microsoft.com/office/drawing/2014/main" id="{CACCB253-3B93-6753-AB9C-1FF6451B59DB}"/>
                </a:ext>
              </a:extLst>
            </p:cNvPr>
            <p:cNvSpPr>
              <a:spLocks noChangeShapeType="1"/>
            </p:cNvSpPr>
            <p:nvPr/>
          </p:nvSpPr>
          <p:spPr bwMode="auto">
            <a:xfrm>
              <a:off x="672" y="816"/>
              <a:ext cx="1968"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0" name="Line 8">
              <a:extLst>
                <a:ext uri="{FF2B5EF4-FFF2-40B4-BE49-F238E27FC236}">
                  <a16:creationId xmlns:a16="http://schemas.microsoft.com/office/drawing/2014/main" id="{4FDF7357-4EFF-C45D-7F67-CD1485EDDC01}"/>
                </a:ext>
              </a:extLst>
            </p:cNvPr>
            <p:cNvSpPr>
              <a:spLocks noChangeShapeType="1"/>
            </p:cNvSpPr>
            <p:nvPr/>
          </p:nvSpPr>
          <p:spPr bwMode="auto">
            <a:xfrm flipV="1">
              <a:off x="1536" y="624"/>
              <a:ext cx="0" cy="192"/>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1" name="Line 9">
              <a:extLst>
                <a:ext uri="{FF2B5EF4-FFF2-40B4-BE49-F238E27FC236}">
                  <a16:creationId xmlns:a16="http://schemas.microsoft.com/office/drawing/2014/main" id="{042AE0DA-90E4-27D0-4068-3A9E5B5C4DE4}"/>
                </a:ext>
              </a:extLst>
            </p:cNvPr>
            <p:cNvSpPr>
              <a:spLocks noChangeShapeType="1"/>
            </p:cNvSpPr>
            <p:nvPr/>
          </p:nvSpPr>
          <p:spPr bwMode="auto">
            <a:xfrm>
              <a:off x="1536" y="624"/>
              <a:ext cx="3120"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2" name="Line 10">
              <a:extLst>
                <a:ext uri="{FF2B5EF4-FFF2-40B4-BE49-F238E27FC236}">
                  <a16:creationId xmlns:a16="http://schemas.microsoft.com/office/drawing/2014/main" id="{C30926EB-9646-3782-9CDF-767E3037BA7B}"/>
                </a:ext>
              </a:extLst>
            </p:cNvPr>
            <p:cNvSpPr>
              <a:spLocks noChangeShapeType="1"/>
            </p:cNvSpPr>
            <p:nvPr/>
          </p:nvSpPr>
          <p:spPr bwMode="auto">
            <a:xfrm>
              <a:off x="4656" y="624"/>
              <a:ext cx="0" cy="24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3" name="Line 11">
              <a:extLst>
                <a:ext uri="{FF2B5EF4-FFF2-40B4-BE49-F238E27FC236}">
                  <a16:creationId xmlns:a16="http://schemas.microsoft.com/office/drawing/2014/main" id="{4F23A8E9-6123-03C0-2B3E-E1D2D23655D4}"/>
                </a:ext>
              </a:extLst>
            </p:cNvPr>
            <p:cNvSpPr>
              <a:spLocks noChangeShapeType="1"/>
            </p:cNvSpPr>
            <p:nvPr/>
          </p:nvSpPr>
          <p:spPr bwMode="auto">
            <a:xfrm>
              <a:off x="1536" y="672"/>
              <a:ext cx="2352"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4" name="Line 12">
              <a:extLst>
                <a:ext uri="{FF2B5EF4-FFF2-40B4-BE49-F238E27FC236}">
                  <a16:creationId xmlns:a16="http://schemas.microsoft.com/office/drawing/2014/main" id="{9B85E3B4-7568-7CAB-40FB-162A856C827C}"/>
                </a:ext>
              </a:extLst>
            </p:cNvPr>
            <p:cNvSpPr>
              <a:spLocks noChangeShapeType="1"/>
            </p:cNvSpPr>
            <p:nvPr/>
          </p:nvSpPr>
          <p:spPr bwMode="auto">
            <a:xfrm>
              <a:off x="3888" y="672"/>
              <a:ext cx="0" cy="192"/>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5" name="Line 13">
              <a:extLst>
                <a:ext uri="{FF2B5EF4-FFF2-40B4-BE49-F238E27FC236}">
                  <a16:creationId xmlns:a16="http://schemas.microsoft.com/office/drawing/2014/main" id="{293648DA-3E81-21A7-DDC2-262A9E64F9C9}"/>
                </a:ext>
              </a:extLst>
            </p:cNvPr>
            <p:cNvSpPr>
              <a:spLocks noChangeShapeType="1"/>
            </p:cNvSpPr>
            <p:nvPr/>
          </p:nvSpPr>
          <p:spPr bwMode="auto">
            <a:xfrm>
              <a:off x="1536" y="720"/>
              <a:ext cx="1536"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6" name="Line 14">
              <a:extLst>
                <a:ext uri="{FF2B5EF4-FFF2-40B4-BE49-F238E27FC236}">
                  <a16:creationId xmlns:a16="http://schemas.microsoft.com/office/drawing/2014/main" id="{83E40414-82A0-028B-1E12-45A1E3B1DDA9}"/>
                </a:ext>
              </a:extLst>
            </p:cNvPr>
            <p:cNvSpPr>
              <a:spLocks noChangeShapeType="1"/>
            </p:cNvSpPr>
            <p:nvPr/>
          </p:nvSpPr>
          <p:spPr bwMode="auto">
            <a:xfrm>
              <a:off x="3072" y="720"/>
              <a:ext cx="0" cy="144"/>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47109" name="Group 15">
            <a:extLst>
              <a:ext uri="{FF2B5EF4-FFF2-40B4-BE49-F238E27FC236}">
                <a16:creationId xmlns:a16="http://schemas.microsoft.com/office/drawing/2014/main" id="{B7BFE6E5-65BC-FCC4-0B0D-F9A2C20B3A04}"/>
              </a:ext>
            </a:extLst>
          </p:cNvPr>
          <p:cNvGrpSpPr>
            <a:grpSpLocks/>
          </p:cNvGrpSpPr>
          <p:nvPr/>
        </p:nvGrpSpPr>
        <p:grpSpPr bwMode="auto">
          <a:xfrm>
            <a:off x="5638800" y="5943600"/>
            <a:ext cx="1905000" cy="228600"/>
            <a:chOff x="3552" y="3744"/>
            <a:chExt cx="1200" cy="144"/>
          </a:xfrm>
        </p:grpSpPr>
        <p:sp>
          <p:nvSpPr>
            <p:cNvPr id="556048" name="Line 16">
              <a:extLst>
                <a:ext uri="{FF2B5EF4-FFF2-40B4-BE49-F238E27FC236}">
                  <a16:creationId xmlns:a16="http://schemas.microsoft.com/office/drawing/2014/main" id="{FC6E9DA5-713A-8FB1-3143-97F7863328E5}"/>
                </a:ext>
              </a:extLst>
            </p:cNvPr>
            <p:cNvSpPr>
              <a:spLocks noChangeShapeType="1"/>
            </p:cNvSpPr>
            <p:nvPr/>
          </p:nvSpPr>
          <p:spPr bwMode="auto">
            <a:xfrm>
              <a:off x="3552" y="3744"/>
              <a:ext cx="48" cy="48"/>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9" name="Line 17">
              <a:extLst>
                <a:ext uri="{FF2B5EF4-FFF2-40B4-BE49-F238E27FC236}">
                  <a16:creationId xmlns:a16="http://schemas.microsoft.com/office/drawing/2014/main" id="{59E5218B-83D7-8CA1-C5C8-372C1910238C}"/>
                </a:ext>
              </a:extLst>
            </p:cNvPr>
            <p:cNvSpPr>
              <a:spLocks noChangeShapeType="1"/>
            </p:cNvSpPr>
            <p:nvPr/>
          </p:nvSpPr>
          <p:spPr bwMode="auto">
            <a:xfrm flipH="1">
              <a:off x="4272" y="3744"/>
              <a:ext cx="48" cy="48"/>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0" name="Line 18">
              <a:extLst>
                <a:ext uri="{FF2B5EF4-FFF2-40B4-BE49-F238E27FC236}">
                  <a16:creationId xmlns:a16="http://schemas.microsoft.com/office/drawing/2014/main" id="{5687CC5E-FC61-B19A-4126-BA105A18F483}"/>
                </a:ext>
              </a:extLst>
            </p:cNvPr>
            <p:cNvSpPr>
              <a:spLocks noChangeShapeType="1"/>
            </p:cNvSpPr>
            <p:nvPr/>
          </p:nvSpPr>
          <p:spPr bwMode="auto">
            <a:xfrm>
              <a:off x="3600" y="3792"/>
              <a:ext cx="672"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1" name="Line 19">
              <a:extLst>
                <a:ext uri="{FF2B5EF4-FFF2-40B4-BE49-F238E27FC236}">
                  <a16:creationId xmlns:a16="http://schemas.microsoft.com/office/drawing/2014/main" id="{76687E2C-57A7-7E65-CDC6-824FD694FC6B}"/>
                </a:ext>
              </a:extLst>
            </p:cNvPr>
            <p:cNvSpPr>
              <a:spLocks noChangeShapeType="1"/>
            </p:cNvSpPr>
            <p:nvPr/>
          </p:nvSpPr>
          <p:spPr bwMode="auto">
            <a:xfrm>
              <a:off x="3888" y="3792"/>
              <a:ext cx="0" cy="96"/>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2" name="Line 20">
              <a:extLst>
                <a:ext uri="{FF2B5EF4-FFF2-40B4-BE49-F238E27FC236}">
                  <a16:creationId xmlns:a16="http://schemas.microsoft.com/office/drawing/2014/main" id="{A22914EB-DAB9-D3C1-524E-11DEF3145675}"/>
                </a:ext>
              </a:extLst>
            </p:cNvPr>
            <p:cNvSpPr>
              <a:spLocks noChangeShapeType="1"/>
            </p:cNvSpPr>
            <p:nvPr/>
          </p:nvSpPr>
          <p:spPr bwMode="auto">
            <a:xfrm>
              <a:off x="3888" y="3888"/>
              <a:ext cx="864"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3" name="Line 21">
              <a:extLst>
                <a:ext uri="{FF2B5EF4-FFF2-40B4-BE49-F238E27FC236}">
                  <a16:creationId xmlns:a16="http://schemas.microsoft.com/office/drawing/2014/main" id="{5FF74E4F-E525-5ABD-1B50-15D77E6E48F4}"/>
                </a:ext>
              </a:extLst>
            </p:cNvPr>
            <p:cNvSpPr>
              <a:spLocks noChangeShapeType="1"/>
            </p:cNvSpPr>
            <p:nvPr/>
          </p:nvSpPr>
          <p:spPr bwMode="auto">
            <a:xfrm flipV="1">
              <a:off x="4752" y="3744"/>
              <a:ext cx="0" cy="144"/>
            </a:xfrm>
            <a:prstGeom prst="line">
              <a:avLst/>
            </a:prstGeom>
            <a:noFill/>
            <a:ln w="28575">
              <a:solidFill>
                <a:srgbClr val="FF99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6DBA5B1D-5AF1-4137-6950-AA040EEED06A}"/>
              </a:ext>
            </a:extLst>
          </p:cNvPr>
          <p:cNvSpPr>
            <a:spLocks noGrp="1"/>
          </p:cNvSpPr>
          <p:nvPr>
            <p:ph type="sldNum" sz="quarter" idx="12"/>
          </p:nvPr>
        </p:nvSpPr>
        <p:spPr/>
        <p:txBody>
          <a:bodyPr/>
          <a:lstStyle/>
          <a:p>
            <a:fld id="{23A138B7-3FEE-3841-A433-AF4D50B6F8CB}" type="slidenum">
              <a:rPr lang="en-US" altLang="en-US" smtClean="0"/>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37EB09BD-2682-12BA-584F-A09B8ABDE40B}"/>
              </a:ext>
            </a:extLst>
          </p:cNvPr>
          <p:cNvSpPr>
            <a:spLocks noGrp="1" noChangeArrowheads="1"/>
          </p:cNvSpPr>
          <p:nvPr>
            <p:ph type="title"/>
          </p:nvPr>
        </p:nvSpPr>
        <p:spPr>
          <a:xfrm>
            <a:off x="457200" y="76200"/>
            <a:ext cx="7480300" cy="1116013"/>
          </a:xfrm>
        </p:spPr>
        <p:txBody>
          <a:bodyPr/>
          <a:lstStyle/>
          <a:p>
            <a:r>
              <a:rPr lang="en-US" altLang="en-US"/>
              <a:t>Third Normal Form</a:t>
            </a:r>
          </a:p>
        </p:txBody>
      </p:sp>
      <p:graphicFrame>
        <p:nvGraphicFramePr>
          <p:cNvPr id="49155" name="Object 3">
            <a:extLst>
              <a:ext uri="{FF2B5EF4-FFF2-40B4-BE49-F238E27FC236}">
                <a16:creationId xmlns:a16="http://schemas.microsoft.com/office/drawing/2014/main" id="{90FDC1C4-1C89-13EC-DFBC-69E802B05B60}"/>
              </a:ext>
            </a:extLst>
          </p:cNvPr>
          <p:cNvGraphicFramePr>
            <a:graphicFrameLocks noChangeAspect="1"/>
          </p:cNvGraphicFramePr>
          <p:nvPr/>
        </p:nvGraphicFramePr>
        <p:xfrm>
          <a:off x="1143000" y="1752600"/>
          <a:ext cx="6781800" cy="4476750"/>
        </p:xfrm>
        <a:graphic>
          <a:graphicData uri="http://schemas.openxmlformats.org/presentationml/2006/ole">
            <mc:AlternateContent xmlns:mc="http://schemas.openxmlformats.org/markup-compatibility/2006">
              <mc:Choice xmlns:v="urn:schemas-microsoft-com:vml" Requires="v">
                <p:oleObj name="Worksheet" r:id="rId3" imgW="4889500" imgH="3543300" progId="Excel.Sheet.8">
                  <p:embed/>
                </p:oleObj>
              </mc:Choice>
              <mc:Fallback>
                <p:oleObj name="Worksheet" r:id="rId3" imgW="4889500" imgH="35433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781800" cy="447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9156" name="Group 4">
            <a:extLst>
              <a:ext uri="{FF2B5EF4-FFF2-40B4-BE49-F238E27FC236}">
                <a16:creationId xmlns:a16="http://schemas.microsoft.com/office/drawing/2014/main" id="{D59B8800-FFF3-EA2C-2D4F-F9FC84BDF7CF}"/>
              </a:ext>
            </a:extLst>
          </p:cNvPr>
          <p:cNvGrpSpPr>
            <a:grpSpLocks/>
          </p:cNvGrpSpPr>
          <p:nvPr/>
        </p:nvGrpSpPr>
        <p:grpSpPr bwMode="auto">
          <a:xfrm>
            <a:off x="1143000" y="1371600"/>
            <a:ext cx="6096000" cy="381000"/>
            <a:chOff x="720" y="1008"/>
            <a:chExt cx="3840" cy="240"/>
          </a:xfrm>
        </p:grpSpPr>
        <p:sp>
          <p:nvSpPr>
            <p:cNvPr id="560133" name="Line 5">
              <a:extLst>
                <a:ext uri="{FF2B5EF4-FFF2-40B4-BE49-F238E27FC236}">
                  <a16:creationId xmlns:a16="http://schemas.microsoft.com/office/drawing/2014/main" id="{B18D5F57-1051-54C9-D512-96543AA9F3A5}"/>
                </a:ext>
              </a:extLst>
            </p:cNvPr>
            <p:cNvSpPr>
              <a:spLocks noChangeShapeType="1"/>
            </p:cNvSpPr>
            <p:nvPr/>
          </p:nvSpPr>
          <p:spPr bwMode="auto">
            <a:xfrm flipV="1">
              <a:off x="720" y="1200"/>
              <a:ext cx="48" cy="4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4" name="Line 6">
              <a:extLst>
                <a:ext uri="{FF2B5EF4-FFF2-40B4-BE49-F238E27FC236}">
                  <a16:creationId xmlns:a16="http://schemas.microsoft.com/office/drawing/2014/main" id="{7D8FBD46-F043-C016-11E7-3F62E235BFDB}"/>
                </a:ext>
              </a:extLst>
            </p:cNvPr>
            <p:cNvSpPr>
              <a:spLocks noChangeShapeType="1"/>
            </p:cNvSpPr>
            <p:nvPr/>
          </p:nvSpPr>
          <p:spPr bwMode="auto">
            <a:xfrm flipH="1" flipV="1">
              <a:off x="2736" y="1200"/>
              <a:ext cx="48" cy="48"/>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5" name="Line 7">
              <a:extLst>
                <a:ext uri="{FF2B5EF4-FFF2-40B4-BE49-F238E27FC236}">
                  <a16:creationId xmlns:a16="http://schemas.microsoft.com/office/drawing/2014/main" id="{8ED78183-4C9E-D81B-8314-FDCC6BE833F3}"/>
                </a:ext>
              </a:extLst>
            </p:cNvPr>
            <p:cNvSpPr>
              <a:spLocks noChangeShapeType="1"/>
            </p:cNvSpPr>
            <p:nvPr/>
          </p:nvSpPr>
          <p:spPr bwMode="auto">
            <a:xfrm>
              <a:off x="768" y="1200"/>
              <a:ext cx="1968"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6" name="Line 8">
              <a:extLst>
                <a:ext uri="{FF2B5EF4-FFF2-40B4-BE49-F238E27FC236}">
                  <a16:creationId xmlns:a16="http://schemas.microsoft.com/office/drawing/2014/main" id="{51B74B69-93FC-96EA-478D-7E1A93BBF8C6}"/>
                </a:ext>
              </a:extLst>
            </p:cNvPr>
            <p:cNvSpPr>
              <a:spLocks noChangeShapeType="1"/>
            </p:cNvSpPr>
            <p:nvPr/>
          </p:nvSpPr>
          <p:spPr bwMode="auto">
            <a:xfrm flipV="1">
              <a:off x="1632" y="1008"/>
              <a:ext cx="0" cy="192"/>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7" name="Line 9">
              <a:extLst>
                <a:ext uri="{FF2B5EF4-FFF2-40B4-BE49-F238E27FC236}">
                  <a16:creationId xmlns:a16="http://schemas.microsoft.com/office/drawing/2014/main" id="{9D832461-02DA-3E99-7875-8452D5D4593D}"/>
                </a:ext>
              </a:extLst>
            </p:cNvPr>
            <p:cNvSpPr>
              <a:spLocks noChangeShapeType="1"/>
            </p:cNvSpPr>
            <p:nvPr/>
          </p:nvSpPr>
          <p:spPr bwMode="auto">
            <a:xfrm>
              <a:off x="1632" y="1008"/>
              <a:ext cx="2928"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8" name="Line 10">
              <a:extLst>
                <a:ext uri="{FF2B5EF4-FFF2-40B4-BE49-F238E27FC236}">
                  <a16:creationId xmlns:a16="http://schemas.microsoft.com/office/drawing/2014/main" id="{09CF1049-F91F-71CA-5BAF-CE8A56A9EA64}"/>
                </a:ext>
              </a:extLst>
            </p:cNvPr>
            <p:cNvSpPr>
              <a:spLocks noChangeShapeType="1"/>
            </p:cNvSpPr>
            <p:nvPr/>
          </p:nvSpPr>
          <p:spPr bwMode="auto">
            <a:xfrm>
              <a:off x="4560" y="1008"/>
              <a:ext cx="0" cy="24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9" name="Line 11">
              <a:extLst>
                <a:ext uri="{FF2B5EF4-FFF2-40B4-BE49-F238E27FC236}">
                  <a16:creationId xmlns:a16="http://schemas.microsoft.com/office/drawing/2014/main" id="{969E3165-0608-49ED-1BFF-AF4604B95BBF}"/>
                </a:ext>
              </a:extLst>
            </p:cNvPr>
            <p:cNvSpPr>
              <a:spLocks noChangeShapeType="1"/>
            </p:cNvSpPr>
            <p:nvPr/>
          </p:nvSpPr>
          <p:spPr bwMode="auto">
            <a:xfrm>
              <a:off x="1632" y="1104"/>
              <a:ext cx="1776" cy="0"/>
            </a:xfrm>
            <a:prstGeom prst="line">
              <a:avLst/>
            </a:prstGeom>
            <a:noFill/>
            <a:ln w="285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40" name="Line 12">
              <a:extLst>
                <a:ext uri="{FF2B5EF4-FFF2-40B4-BE49-F238E27FC236}">
                  <a16:creationId xmlns:a16="http://schemas.microsoft.com/office/drawing/2014/main" id="{E57C52BA-122D-18CD-26CD-DCC3FC8548DB}"/>
                </a:ext>
              </a:extLst>
            </p:cNvPr>
            <p:cNvSpPr>
              <a:spLocks noChangeShapeType="1"/>
            </p:cNvSpPr>
            <p:nvPr/>
          </p:nvSpPr>
          <p:spPr bwMode="auto">
            <a:xfrm>
              <a:off x="3408" y="1104"/>
              <a:ext cx="0" cy="144"/>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F4F5597E-44B2-0EAD-35A2-107B02A61E44}"/>
              </a:ext>
            </a:extLst>
          </p:cNvPr>
          <p:cNvSpPr>
            <a:spLocks noGrp="1"/>
          </p:cNvSpPr>
          <p:nvPr>
            <p:ph type="sldNum" sz="quarter" idx="10"/>
          </p:nvPr>
        </p:nvSpPr>
        <p:spPr/>
        <p:txBody>
          <a:bodyPr/>
          <a:lstStyle/>
          <a:p>
            <a:fld id="{B5482F84-AE51-6742-A134-E737E6F95EC4}" type="slidenum">
              <a:rPr lang="en-US" altLang="en-US" smtClean="0"/>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0D4B1A62-DC16-A2CB-0F07-1D28AAAFFEFB}"/>
              </a:ext>
            </a:extLst>
          </p:cNvPr>
          <p:cNvSpPr>
            <a:spLocks noGrp="1" noChangeArrowheads="1"/>
          </p:cNvSpPr>
          <p:nvPr>
            <p:ph type="title"/>
          </p:nvPr>
        </p:nvSpPr>
        <p:spPr>
          <a:xfrm>
            <a:off x="457200" y="76200"/>
            <a:ext cx="7480300" cy="1116013"/>
          </a:xfrm>
        </p:spPr>
        <p:txBody>
          <a:bodyPr/>
          <a:lstStyle/>
          <a:p>
            <a:r>
              <a:rPr lang="en-US" altLang="en-US"/>
              <a:t>Third Normal Form</a:t>
            </a:r>
          </a:p>
        </p:txBody>
      </p:sp>
      <p:graphicFrame>
        <p:nvGraphicFramePr>
          <p:cNvPr id="51203" name="Object 3">
            <a:extLst>
              <a:ext uri="{FF2B5EF4-FFF2-40B4-BE49-F238E27FC236}">
                <a16:creationId xmlns:a16="http://schemas.microsoft.com/office/drawing/2014/main" id="{F0CC05D7-CF76-2751-D936-DC3B08782BFB}"/>
              </a:ext>
            </a:extLst>
          </p:cNvPr>
          <p:cNvGraphicFramePr>
            <a:graphicFrameLocks noChangeAspect="1"/>
          </p:cNvGraphicFramePr>
          <p:nvPr/>
        </p:nvGraphicFramePr>
        <p:xfrm>
          <a:off x="1752600" y="2286000"/>
          <a:ext cx="5141913" cy="3616325"/>
        </p:xfrm>
        <a:graphic>
          <a:graphicData uri="http://schemas.openxmlformats.org/presentationml/2006/ole">
            <mc:AlternateContent xmlns:mc="http://schemas.openxmlformats.org/markup-compatibility/2006">
              <mc:Choice xmlns:v="urn:schemas-microsoft-com:vml" Requires="v">
                <p:oleObj name="Worksheet" r:id="rId3" imgW="2057400" imgH="1447800" progId="Excel.Sheet.8">
                  <p:embed/>
                </p:oleObj>
              </mc:Choice>
              <mc:Fallback>
                <p:oleObj name="Worksheet" r:id="rId3" imgW="2057400" imgH="14478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0"/>
                        <a:ext cx="5141913" cy="361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51204" name="Group 4">
            <a:extLst>
              <a:ext uri="{FF2B5EF4-FFF2-40B4-BE49-F238E27FC236}">
                <a16:creationId xmlns:a16="http://schemas.microsoft.com/office/drawing/2014/main" id="{BA11BF32-B9C7-0A57-1640-73AA43C79243}"/>
              </a:ext>
            </a:extLst>
          </p:cNvPr>
          <p:cNvGrpSpPr>
            <a:grpSpLocks/>
          </p:cNvGrpSpPr>
          <p:nvPr/>
        </p:nvGrpSpPr>
        <p:grpSpPr bwMode="auto">
          <a:xfrm>
            <a:off x="1752600" y="1828800"/>
            <a:ext cx="3962400" cy="457200"/>
            <a:chOff x="1104" y="1152"/>
            <a:chExt cx="2496" cy="288"/>
          </a:xfrm>
        </p:grpSpPr>
        <p:sp>
          <p:nvSpPr>
            <p:cNvPr id="561157" name="Line 5">
              <a:extLst>
                <a:ext uri="{FF2B5EF4-FFF2-40B4-BE49-F238E27FC236}">
                  <a16:creationId xmlns:a16="http://schemas.microsoft.com/office/drawing/2014/main" id="{1C46CF7B-AE9F-9C23-3E10-B48806CE725C}"/>
                </a:ext>
              </a:extLst>
            </p:cNvPr>
            <p:cNvSpPr>
              <a:spLocks noChangeShapeType="1"/>
            </p:cNvSpPr>
            <p:nvPr/>
          </p:nvSpPr>
          <p:spPr bwMode="auto">
            <a:xfrm flipV="1">
              <a:off x="1104" y="1296"/>
              <a:ext cx="144" cy="144"/>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58" name="Line 6">
              <a:extLst>
                <a:ext uri="{FF2B5EF4-FFF2-40B4-BE49-F238E27FC236}">
                  <a16:creationId xmlns:a16="http://schemas.microsoft.com/office/drawing/2014/main" id="{61BC7244-1835-2DE5-3A9A-5A02F6956402}"/>
                </a:ext>
              </a:extLst>
            </p:cNvPr>
            <p:cNvSpPr>
              <a:spLocks noChangeShapeType="1"/>
            </p:cNvSpPr>
            <p:nvPr/>
          </p:nvSpPr>
          <p:spPr bwMode="auto">
            <a:xfrm flipH="1" flipV="1">
              <a:off x="2736" y="1296"/>
              <a:ext cx="144" cy="144"/>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59" name="Line 7">
              <a:extLst>
                <a:ext uri="{FF2B5EF4-FFF2-40B4-BE49-F238E27FC236}">
                  <a16:creationId xmlns:a16="http://schemas.microsoft.com/office/drawing/2014/main" id="{B0EE91A6-D2C8-4663-C12B-7CCAF8EEFE1F}"/>
                </a:ext>
              </a:extLst>
            </p:cNvPr>
            <p:cNvSpPr>
              <a:spLocks noChangeShapeType="1"/>
            </p:cNvSpPr>
            <p:nvPr/>
          </p:nvSpPr>
          <p:spPr bwMode="auto">
            <a:xfrm>
              <a:off x="1248" y="1296"/>
              <a:ext cx="1488"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60" name="Line 8">
              <a:extLst>
                <a:ext uri="{FF2B5EF4-FFF2-40B4-BE49-F238E27FC236}">
                  <a16:creationId xmlns:a16="http://schemas.microsoft.com/office/drawing/2014/main" id="{95395BE1-2905-7EEF-7F63-9FD94732D322}"/>
                </a:ext>
              </a:extLst>
            </p:cNvPr>
            <p:cNvSpPr>
              <a:spLocks noChangeShapeType="1"/>
            </p:cNvSpPr>
            <p:nvPr/>
          </p:nvSpPr>
          <p:spPr bwMode="auto">
            <a:xfrm flipV="1">
              <a:off x="1920" y="1152"/>
              <a:ext cx="0" cy="144"/>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61" name="Line 9">
              <a:extLst>
                <a:ext uri="{FF2B5EF4-FFF2-40B4-BE49-F238E27FC236}">
                  <a16:creationId xmlns:a16="http://schemas.microsoft.com/office/drawing/2014/main" id="{399C5C9B-4D1C-93B5-622D-C3772220C712}"/>
                </a:ext>
              </a:extLst>
            </p:cNvPr>
            <p:cNvSpPr>
              <a:spLocks noChangeShapeType="1"/>
            </p:cNvSpPr>
            <p:nvPr/>
          </p:nvSpPr>
          <p:spPr bwMode="auto">
            <a:xfrm>
              <a:off x="1920" y="1152"/>
              <a:ext cx="1680" cy="0"/>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62" name="Line 10">
              <a:extLst>
                <a:ext uri="{FF2B5EF4-FFF2-40B4-BE49-F238E27FC236}">
                  <a16:creationId xmlns:a16="http://schemas.microsoft.com/office/drawing/2014/main" id="{E068C7F6-8A37-654D-87A3-A07811BF936C}"/>
                </a:ext>
              </a:extLst>
            </p:cNvPr>
            <p:cNvSpPr>
              <a:spLocks noChangeShapeType="1"/>
            </p:cNvSpPr>
            <p:nvPr/>
          </p:nvSpPr>
          <p:spPr bwMode="auto">
            <a:xfrm>
              <a:off x="3600" y="1152"/>
              <a:ext cx="0" cy="288"/>
            </a:xfrm>
            <a:prstGeom prst="line">
              <a:avLst/>
            </a:prstGeom>
            <a:noFill/>
            <a:ln w="28575">
              <a:solidFill>
                <a:srgbClr val="FF99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40B31CA3-0934-FA06-A32A-80718817B81E}"/>
              </a:ext>
            </a:extLst>
          </p:cNvPr>
          <p:cNvSpPr>
            <a:spLocks noGrp="1"/>
          </p:cNvSpPr>
          <p:nvPr>
            <p:ph type="sldNum" sz="quarter" idx="10"/>
          </p:nvPr>
        </p:nvSpPr>
        <p:spPr/>
        <p:txBody>
          <a:bodyPr/>
          <a:lstStyle/>
          <a:p>
            <a:fld id="{B5482F84-AE51-6742-A134-E737E6F95EC4}" type="slidenum">
              <a:rPr lang="en-US" altLang="en-US" smtClean="0"/>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E9008124-50C9-554E-5003-E43867CE3CF0}"/>
              </a:ext>
            </a:extLst>
          </p:cNvPr>
          <p:cNvSpPr>
            <a:spLocks noGrp="1" noChangeArrowheads="1"/>
          </p:cNvSpPr>
          <p:nvPr>
            <p:ph type="title"/>
          </p:nvPr>
        </p:nvSpPr>
        <p:spPr>
          <a:xfrm>
            <a:off x="457200" y="76200"/>
            <a:ext cx="7480300" cy="1116013"/>
          </a:xfrm>
        </p:spPr>
        <p:txBody>
          <a:bodyPr/>
          <a:lstStyle/>
          <a:p>
            <a:r>
              <a:rPr lang="en-US" altLang="en-US" sz="3200"/>
              <a:t>2NF Storage Anomalies Removed</a:t>
            </a:r>
          </a:p>
        </p:txBody>
      </p:sp>
      <p:sp>
        <p:nvSpPr>
          <p:cNvPr id="562179" name="Rectangle 3">
            <a:extLst>
              <a:ext uri="{FF2B5EF4-FFF2-40B4-BE49-F238E27FC236}">
                <a16:creationId xmlns:a16="http://schemas.microsoft.com/office/drawing/2014/main" id="{AD151492-9263-967D-75FA-B17844511399}"/>
              </a:ext>
            </a:extLst>
          </p:cNvPr>
          <p:cNvSpPr>
            <a:spLocks noGrp="1" noChangeArrowheads="1"/>
          </p:cNvSpPr>
          <p:nvPr>
            <p:ph idx="1"/>
          </p:nvPr>
        </p:nvSpPr>
        <p:spPr/>
        <p:txBody>
          <a:bodyPr rtlCol="0">
            <a:normAutofit lnSpcReduction="10000"/>
          </a:bodyPr>
          <a:lstStyle/>
          <a:p>
            <a:pPr fontAlgn="auto">
              <a:spcAft>
                <a:spcPts val="0"/>
              </a:spcAft>
              <a:defRPr/>
            </a:pPr>
            <a:r>
              <a:rPr lang="en-US" dirty="0">
                <a:solidFill>
                  <a:srgbClr val="FF3300"/>
                </a:solidFill>
                <a:ea typeface="+mn-ea"/>
              </a:rPr>
              <a:t>Insertion</a:t>
            </a:r>
            <a:r>
              <a:rPr lang="en-US" dirty="0">
                <a:solidFill>
                  <a:schemeClr val="tx1">
                    <a:lumMod val="65000"/>
                    <a:lumOff val="35000"/>
                  </a:schemeClr>
                </a:solidFill>
                <a:ea typeface="+mn-ea"/>
              </a:rPr>
              <a:t>: We can now enter the fact that a particular drug has a particular side effect in the Drug relation.</a:t>
            </a:r>
          </a:p>
          <a:p>
            <a:pPr fontAlgn="auto">
              <a:spcAft>
                <a:spcPts val="0"/>
              </a:spcAft>
              <a:defRPr/>
            </a:pPr>
            <a:r>
              <a:rPr lang="en-US" dirty="0">
                <a:solidFill>
                  <a:srgbClr val="FF3300"/>
                </a:solidFill>
                <a:ea typeface="+mn-ea"/>
              </a:rPr>
              <a:t>Deletion</a:t>
            </a:r>
            <a:r>
              <a:rPr lang="en-US" dirty="0">
                <a:solidFill>
                  <a:schemeClr val="tx1">
                    <a:lumMod val="65000"/>
                    <a:lumOff val="35000"/>
                  </a:schemeClr>
                </a:solidFill>
                <a:ea typeface="+mn-ea"/>
              </a:rPr>
              <a:t>: If John White receives some other drug as a result of the rash from penicillin, the information on penicillin and rash is maintained.</a:t>
            </a:r>
          </a:p>
          <a:p>
            <a:pPr fontAlgn="auto">
              <a:spcAft>
                <a:spcPts val="0"/>
              </a:spcAft>
              <a:defRPr/>
            </a:pPr>
            <a:r>
              <a:rPr lang="en-US" dirty="0">
                <a:solidFill>
                  <a:srgbClr val="FF3300"/>
                </a:solidFill>
                <a:ea typeface="+mn-ea"/>
              </a:rPr>
              <a:t>Update</a:t>
            </a:r>
            <a:r>
              <a:rPr lang="en-US" dirty="0">
                <a:solidFill>
                  <a:schemeClr val="tx1">
                    <a:lumMod val="65000"/>
                    <a:lumOff val="35000"/>
                  </a:schemeClr>
                </a:solidFill>
                <a:ea typeface="+mn-ea"/>
              </a:rPr>
              <a:t>: The side effects for each drug appear only once.</a:t>
            </a:r>
          </a:p>
        </p:txBody>
      </p:sp>
      <p:sp>
        <p:nvSpPr>
          <p:cNvPr id="2" name="Slide Number Placeholder 1">
            <a:extLst>
              <a:ext uri="{FF2B5EF4-FFF2-40B4-BE49-F238E27FC236}">
                <a16:creationId xmlns:a16="http://schemas.microsoft.com/office/drawing/2014/main" id="{AF020D80-1798-D01D-2E61-F12B40248793}"/>
              </a:ext>
            </a:extLst>
          </p:cNvPr>
          <p:cNvSpPr>
            <a:spLocks noGrp="1"/>
          </p:cNvSpPr>
          <p:nvPr>
            <p:ph type="sldNum" sz="quarter" idx="10"/>
          </p:nvPr>
        </p:nvSpPr>
        <p:spPr/>
        <p:txBody>
          <a:bodyPr/>
          <a:lstStyle/>
          <a:p>
            <a:fld id="{B5482F84-AE51-6742-A134-E737E6F95EC4}" type="slidenum">
              <a:rPr lang="en-US" altLang="en-US" smtClean="0"/>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240BF-FE5B-D18E-462D-BC938A274074}"/>
            </a:ext>
          </a:extLst>
        </p:cNvPr>
        <p:cNvGrpSpPr/>
        <p:nvPr/>
      </p:nvGrpSpPr>
      <p:grpSpPr>
        <a:xfrm>
          <a:off x="0" y="0"/>
          <a:ext cx="0" cy="0"/>
          <a:chOff x="0" y="0"/>
          <a:chExt cx="0" cy="0"/>
        </a:xfrm>
      </p:grpSpPr>
      <p:sp>
        <p:nvSpPr>
          <p:cNvPr id="53249" name="Rectangle 2">
            <a:extLst>
              <a:ext uri="{FF2B5EF4-FFF2-40B4-BE49-F238E27FC236}">
                <a16:creationId xmlns:a16="http://schemas.microsoft.com/office/drawing/2014/main" id="{144C0009-3E6B-421E-1ABF-9FDB52A85CB4}"/>
              </a:ext>
            </a:extLst>
          </p:cNvPr>
          <p:cNvSpPr>
            <a:spLocks noGrp="1" noChangeArrowheads="1"/>
          </p:cNvSpPr>
          <p:nvPr>
            <p:ph type="title"/>
          </p:nvPr>
        </p:nvSpPr>
        <p:spPr>
          <a:xfrm>
            <a:off x="457200" y="76201"/>
            <a:ext cx="7480300" cy="838200"/>
          </a:xfrm>
        </p:spPr>
        <p:txBody>
          <a:bodyPr/>
          <a:lstStyle/>
          <a:p>
            <a:r>
              <a:rPr lang="en-US" altLang="en-US" sz="3200" dirty="0"/>
              <a:t>3NF in a Nutshell</a:t>
            </a:r>
          </a:p>
        </p:txBody>
      </p:sp>
      <p:sp>
        <p:nvSpPr>
          <p:cNvPr id="562179" name="Rectangle 3">
            <a:extLst>
              <a:ext uri="{FF2B5EF4-FFF2-40B4-BE49-F238E27FC236}">
                <a16:creationId xmlns:a16="http://schemas.microsoft.com/office/drawing/2014/main" id="{B96F2848-8963-DB09-4A94-3E5675379749}"/>
              </a:ext>
            </a:extLst>
          </p:cNvPr>
          <p:cNvSpPr>
            <a:spLocks noGrp="1" noChangeArrowheads="1"/>
          </p:cNvSpPr>
          <p:nvPr>
            <p:ph idx="1"/>
          </p:nvPr>
        </p:nvSpPr>
        <p:spPr>
          <a:xfrm>
            <a:off x="498475" y="914402"/>
            <a:ext cx="7556500" cy="5211762"/>
          </a:xfrm>
        </p:spPr>
        <p:txBody>
          <a:bodyPr rtlCol="0">
            <a:normAutofit/>
          </a:bodyPr>
          <a:lstStyle/>
          <a:p>
            <a:pPr algn="l"/>
            <a:r>
              <a:rPr lang="en-US" b="0" i="0" dirty="0">
                <a:solidFill>
                  <a:srgbClr val="2C2C2C"/>
                </a:solidFill>
                <a:effectLst/>
                <a:latin typeface="Inter"/>
              </a:rPr>
              <a:t>The entity should be considered already in 2NF, and no column entry should be dependent on any other entry (value) other than the key for the table.</a:t>
            </a:r>
          </a:p>
          <a:p>
            <a:pPr algn="l"/>
            <a:r>
              <a:rPr lang="en-US" b="0" i="0" dirty="0">
                <a:solidFill>
                  <a:srgbClr val="2C2C2C"/>
                </a:solidFill>
                <a:effectLst/>
                <a:latin typeface="Inter"/>
              </a:rPr>
              <a:t>If such an entity exists, move it outside into a new table.</a:t>
            </a:r>
          </a:p>
          <a:p>
            <a:pPr algn="l"/>
            <a:r>
              <a:rPr lang="en-US" b="0" i="0" dirty="0">
                <a:solidFill>
                  <a:srgbClr val="2C2C2C"/>
                </a:solidFill>
                <a:effectLst/>
                <a:latin typeface="Inter"/>
              </a:rPr>
              <a:t>3NF is achieved, considered as the database is normalized.</a:t>
            </a:r>
          </a:p>
        </p:txBody>
      </p:sp>
      <p:sp>
        <p:nvSpPr>
          <p:cNvPr id="2" name="Slide Number Placeholder 1">
            <a:extLst>
              <a:ext uri="{FF2B5EF4-FFF2-40B4-BE49-F238E27FC236}">
                <a16:creationId xmlns:a16="http://schemas.microsoft.com/office/drawing/2014/main" id="{67153766-866C-047E-75CD-E5076676F641}"/>
              </a:ext>
            </a:extLst>
          </p:cNvPr>
          <p:cNvSpPr>
            <a:spLocks noGrp="1"/>
          </p:cNvSpPr>
          <p:nvPr>
            <p:ph type="sldNum" sz="quarter" idx="10"/>
          </p:nvPr>
        </p:nvSpPr>
        <p:spPr/>
        <p:txBody>
          <a:bodyPr/>
          <a:lstStyle/>
          <a:p>
            <a:fld id="{B5482F84-AE51-6742-A134-E737E6F95EC4}" type="slidenum">
              <a:rPr lang="en-US" altLang="en-US" smtClean="0"/>
              <a:pPr/>
              <a:t>79</a:t>
            </a:fld>
            <a:endParaRPr lang="en-US" altLang="en-US"/>
          </a:p>
        </p:txBody>
      </p:sp>
    </p:spTree>
    <p:extLst>
      <p:ext uri="{BB962C8B-B14F-4D97-AF65-F5344CB8AC3E}">
        <p14:creationId xmlns:p14="http://schemas.microsoft.com/office/powerpoint/2010/main" val="102897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4BAB1-3B5C-070F-2265-724FBDAB9F0C}"/>
            </a:ext>
          </a:extLst>
        </p:cNvPr>
        <p:cNvGrpSpPr/>
        <p:nvPr/>
      </p:nvGrpSpPr>
      <p:grpSpPr>
        <a:xfrm>
          <a:off x="0" y="0"/>
          <a:ext cx="0" cy="0"/>
          <a:chOff x="0" y="0"/>
          <a:chExt cx="0" cy="0"/>
        </a:xfrm>
      </p:grpSpPr>
      <p:sp>
        <p:nvSpPr>
          <p:cNvPr id="5121" name="Rectangle 6">
            <a:extLst>
              <a:ext uri="{FF2B5EF4-FFF2-40B4-BE49-F238E27FC236}">
                <a16:creationId xmlns:a16="http://schemas.microsoft.com/office/drawing/2014/main" id="{BCFC0E6B-19DB-51F0-F0E1-E8FAB8D0C6C5}"/>
              </a:ext>
            </a:extLst>
          </p:cNvPr>
          <p:cNvSpPr>
            <a:spLocks noGrp="1" noChangeArrowheads="1"/>
          </p:cNvSpPr>
          <p:nvPr>
            <p:ph type="title"/>
          </p:nvPr>
        </p:nvSpPr>
        <p:spPr>
          <a:xfrm>
            <a:off x="685800" y="76200"/>
            <a:ext cx="7251700" cy="655637"/>
          </a:xfrm>
        </p:spPr>
        <p:txBody>
          <a:bodyPr/>
          <a:lstStyle/>
          <a:p>
            <a:r>
              <a:rPr lang="en-US" altLang="en-US" dirty="0"/>
              <a:t>Normalization is a Process</a:t>
            </a:r>
          </a:p>
        </p:txBody>
      </p:sp>
      <p:sp>
        <p:nvSpPr>
          <p:cNvPr id="5122" name="Rectangle 7">
            <a:extLst>
              <a:ext uri="{FF2B5EF4-FFF2-40B4-BE49-F238E27FC236}">
                <a16:creationId xmlns:a16="http://schemas.microsoft.com/office/drawing/2014/main" id="{D6937C66-F3DC-6D27-A3A7-031B62B0AA75}"/>
              </a:ext>
            </a:extLst>
          </p:cNvPr>
          <p:cNvSpPr>
            <a:spLocks noGrp="1" noChangeArrowheads="1"/>
          </p:cNvSpPr>
          <p:nvPr>
            <p:ph idx="1"/>
          </p:nvPr>
        </p:nvSpPr>
        <p:spPr>
          <a:xfrm>
            <a:off x="498475" y="731838"/>
            <a:ext cx="7556500" cy="5394326"/>
          </a:xfrm>
        </p:spPr>
        <p:txBody>
          <a:bodyPr/>
          <a:lstStyle/>
          <a:p>
            <a:r>
              <a:rPr lang="en-US" altLang="en-US" dirty="0"/>
              <a:t> Normalization is the process of organizing data in a database. </a:t>
            </a:r>
          </a:p>
          <a:p>
            <a:r>
              <a:rPr lang="en-US" altLang="en-US" dirty="0"/>
              <a:t> It includes </a:t>
            </a:r>
            <a:r>
              <a:rPr lang="en-US" altLang="en-US" dirty="0">
                <a:highlight>
                  <a:srgbClr val="FFFF00"/>
                </a:highlight>
              </a:rPr>
              <a:t>creating tables</a:t>
            </a:r>
            <a:r>
              <a:rPr lang="en-US" altLang="en-US" dirty="0"/>
              <a:t> and </a:t>
            </a:r>
            <a:r>
              <a:rPr lang="en-US" altLang="en-US" dirty="0">
                <a:highlight>
                  <a:srgbClr val="00FFFF"/>
                </a:highlight>
              </a:rPr>
              <a:t>establishing relationships between those tables</a:t>
            </a:r>
            <a:r>
              <a:rPr lang="en-US" altLang="en-US" dirty="0"/>
              <a:t> </a:t>
            </a:r>
            <a:r>
              <a:rPr lang="en-US" altLang="en-US" dirty="0">
                <a:highlight>
                  <a:srgbClr val="00FF00"/>
                </a:highlight>
              </a:rPr>
              <a:t>according to rules </a:t>
            </a:r>
            <a:r>
              <a:rPr lang="en-US" altLang="en-US" dirty="0"/>
              <a:t>designed both to protect the data and to make the database more flexible by </a:t>
            </a:r>
          </a:p>
          <a:p>
            <a:pPr lvl="1"/>
            <a:r>
              <a:rPr lang="en-US" altLang="en-US" dirty="0">
                <a:highlight>
                  <a:srgbClr val="FFFF00"/>
                </a:highlight>
              </a:rPr>
              <a:t>1. eliminating redundancy </a:t>
            </a:r>
            <a:r>
              <a:rPr lang="en-US" altLang="en-US" dirty="0"/>
              <a:t>and </a:t>
            </a:r>
          </a:p>
          <a:p>
            <a:pPr lvl="1"/>
            <a:r>
              <a:rPr lang="en-US" altLang="en-US" dirty="0">
                <a:highlight>
                  <a:srgbClr val="00FFFF"/>
                </a:highlight>
              </a:rPr>
              <a:t>2. inconsistent dependency</a:t>
            </a:r>
            <a:r>
              <a:rPr lang="en-US" altLang="en-US" dirty="0"/>
              <a:t>.</a:t>
            </a:r>
          </a:p>
        </p:txBody>
      </p:sp>
      <p:sp>
        <p:nvSpPr>
          <p:cNvPr id="2" name="Slide Number Placeholder 1">
            <a:extLst>
              <a:ext uri="{FF2B5EF4-FFF2-40B4-BE49-F238E27FC236}">
                <a16:creationId xmlns:a16="http://schemas.microsoft.com/office/drawing/2014/main" id="{E48FB380-9966-46F6-E0EA-A16AA51AB61D}"/>
              </a:ext>
            </a:extLst>
          </p:cNvPr>
          <p:cNvSpPr>
            <a:spLocks noGrp="1"/>
          </p:cNvSpPr>
          <p:nvPr>
            <p:ph type="sldNum" sz="quarter" idx="10"/>
          </p:nvPr>
        </p:nvSpPr>
        <p:spPr/>
        <p:txBody>
          <a:bodyPr/>
          <a:lstStyle/>
          <a:p>
            <a:fld id="{B5482F84-AE51-6742-A134-E737E6F95EC4}" type="slidenum">
              <a:rPr lang="en-US" altLang="en-US" smtClean="0"/>
              <a:pPr/>
              <a:t>8</a:t>
            </a:fld>
            <a:endParaRPr lang="en-US" altLang="en-US"/>
          </a:p>
        </p:txBody>
      </p:sp>
    </p:spTree>
    <p:extLst>
      <p:ext uri="{BB962C8B-B14F-4D97-AF65-F5344CB8AC3E}">
        <p14:creationId xmlns:p14="http://schemas.microsoft.com/office/powerpoint/2010/main" val="1455081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D45BC-9175-630B-4095-B56705948020}"/>
            </a:ext>
          </a:extLst>
        </p:cNvPr>
        <p:cNvGrpSpPr/>
        <p:nvPr/>
      </p:nvGrpSpPr>
      <p:grpSpPr>
        <a:xfrm>
          <a:off x="0" y="0"/>
          <a:ext cx="0" cy="0"/>
          <a:chOff x="0" y="0"/>
          <a:chExt cx="0" cy="0"/>
        </a:xfrm>
      </p:grpSpPr>
      <p:sp>
        <p:nvSpPr>
          <p:cNvPr id="53249" name="Rectangle 2">
            <a:extLst>
              <a:ext uri="{FF2B5EF4-FFF2-40B4-BE49-F238E27FC236}">
                <a16:creationId xmlns:a16="http://schemas.microsoft.com/office/drawing/2014/main" id="{D77DE750-9FC8-1A44-7686-B4A22D57AEB6}"/>
              </a:ext>
            </a:extLst>
          </p:cNvPr>
          <p:cNvSpPr>
            <a:spLocks noGrp="1" noChangeArrowheads="1"/>
          </p:cNvSpPr>
          <p:nvPr>
            <p:ph type="title"/>
          </p:nvPr>
        </p:nvSpPr>
        <p:spPr>
          <a:xfrm>
            <a:off x="457200" y="76201"/>
            <a:ext cx="7480300" cy="655636"/>
          </a:xfrm>
        </p:spPr>
        <p:txBody>
          <a:bodyPr/>
          <a:lstStyle/>
          <a:p>
            <a:r>
              <a:rPr lang="en-US" altLang="en-US" sz="3200" dirty="0"/>
              <a:t>3NF Example-1</a:t>
            </a:r>
          </a:p>
        </p:txBody>
      </p:sp>
      <p:sp>
        <p:nvSpPr>
          <p:cNvPr id="7" name="Content Placeholder 6">
            <a:extLst>
              <a:ext uri="{FF2B5EF4-FFF2-40B4-BE49-F238E27FC236}">
                <a16:creationId xmlns:a16="http://schemas.microsoft.com/office/drawing/2014/main" id="{10F447F6-E1D8-6ED9-1BC0-629F917F4CD9}"/>
              </a:ext>
            </a:extLst>
          </p:cNvPr>
          <p:cNvSpPr>
            <a:spLocks noGrp="1"/>
          </p:cNvSpPr>
          <p:nvPr>
            <p:ph idx="1"/>
          </p:nvPr>
        </p:nvSpPr>
        <p:spPr>
          <a:xfrm>
            <a:off x="498475" y="685800"/>
            <a:ext cx="7556500" cy="5440363"/>
          </a:xfrm>
        </p:spPr>
        <p:txBody>
          <a:bodyPr/>
          <a:lstStyle/>
          <a:p>
            <a:pPr marL="0" indent="0">
              <a:buNone/>
            </a:pPr>
            <a:r>
              <a:rPr lang="en-US" sz="2400" b="0" i="0" dirty="0">
                <a:solidFill>
                  <a:srgbClr val="000000"/>
                </a:solidFill>
                <a:effectLst/>
                <a:latin typeface="Verdana" panose="020B0604030504040204" pitchFamily="34" charset="0"/>
              </a:rPr>
              <a:t>A table is in 3NF, only if a relation is in 2NF and it has no Transitive Functional Dependency.</a:t>
            </a:r>
          </a:p>
          <a:p>
            <a:pPr marL="0" indent="0">
              <a:buNone/>
            </a:pPr>
            <a:r>
              <a:rPr lang="en-US" sz="1400" b="0" i="0" dirty="0">
                <a:solidFill>
                  <a:srgbClr val="000000"/>
                </a:solidFill>
                <a:effectLst/>
                <a:latin typeface="Verdana" panose="020B0604030504040204" pitchFamily="34" charset="0"/>
              </a:rPr>
              <a:t>The below table is not in 3NF because it has a transitive functional dependency</a:t>
            </a:r>
            <a:endParaRPr lang="en-US" sz="2400" dirty="0">
              <a:solidFill>
                <a:srgbClr val="000000"/>
              </a:solidFill>
              <a:latin typeface="Verdana" panose="020B0604030504040204" pitchFamily="34" charset="0"/>
            </a:endParaRPr>
          </a:p>
          <a:p>
            <a:pPr marL="0" indent="0">
              <a:buNone/>
            </a:pPr>
            <a:r>
              <a:rPr lang="en-US" sz="1400" b="1" i="0" dirty="0" err="1">
                <a:solidFill>
                  <a:srgbClr val="000000"/>
                </a:solidFill>
                <a:effectLst/>
                <a:latin typeface="Verdana" panose="020B0604030504040204" pitchFamily="34" charset="0"/>
              </a:rPr>
              <a:t>Movie_ID</a:t>
            </a:r>
            <a:r>
              <a:rPr lang="en-US" sz="1400" b="1" i="0" dirty="0">
                <a:solidFill>
                  <a:srgbClr val="000000"/>
                </a:solidFill>
                <a:effectLst/>
                <a:latin typeface="Verdana" panose="020B0604030504040204" pitchFamily="34" charset="0"/>
              </a:rPr>
              <a:t> -&gt; </a:t>
            </a:r>
            <a:r>
              <a:rPr lang="en-US" sz="1400" b="1" i="0" dirty="0" err="1">
                <a:solidFill>
                  <a:srgbClr val="000000"/>
                </a:solidFill>
                <a:effectLst/>
                <a:latin typeface="Verdana" panose="020B0604030504040204" pitchFamily="34" charset="0"/>
              </a:rPr>
              <a:t>Listing_ID</a:t>
            </a:r>
            <a:br>
              <a:rPr lang="en-US" sz="1400" b="1" i="0" dirty="0">
                <a:solidFill>
                  <a:srgbClr val="000000"/>
                </a:solidFill>
                <a:effectLst/>
                <a:latin typeface="Verdana" panose="020B0604030504040204" pitchFamily="34" charset="0"/>
              </a:rPr>
            </a:br>
            <a:r>
              <a:rPr lang="en-US" sz="1400" b="1" i="0" dirty="0" err="1">
                <a:solidFill>
                  <a:srgbClr val="000000"/>
                </a:solidFill>
                <a:effectLst/>
                <a:latin typeface="Verdana" panose="020B0604030504040204" pitchFamily="34" charset="0"/>
              </a:rPr>
              <a:t>Listing_ID</a:t>
            </a:r>
            <a:r>
              <a:rPr lang="en-US" sz="1400" b="1" i="0" dirty="0">
                <a:solidFill>
                  <a:srgbClr val="000000"/>
                </a:solidFill>
                <a:effectLst/>
                <a:latin typeface="Verdana" panose="020B0604030504040204" pitchFamily="34" charset="0"/>
              </a:rPr>
              <a:t> -&gt; </a:t>
            </a:r>
            <a:r>
              <a:rPr lang="en-US" sz="1400" b="1" i="0" dirty="0" err="1">
                <a:solidFill>
                  <a:srgbClr val="000000"/>
                </a:solidFill>
                <a:effectLst/>
                <a:latin typeface="Verdana" panose="020B0604030504040204" pitchFamily="34" charset="0"/>
              </a:rPr>
              <a:t>Listing_Type</a:t>
            </a:r>
            <a:endParaRPr lang="en-US" sz="1400" b="1" i="0" dirty="0">
              <a:solidFill>
                <a:srgbClr val="000000"/>
              </a:solidFill>
              <a:effectLst/>
              <a:latin typeface="Verdana" panose="020B0604030504040204" pitchFamily="34" charset="0"/>
            </a:endParaRPr>
          </a:p>
          <a:p>
            <a:pPr marL="0" indent="0">
              <a:buNone/>
            </a:pPr>
            <a:r>
              <a:rPr lang="en-US" sz="1400" b="0" i="0" dirty="0">
                <a:solidFill>
                  <a:srgbClr val="000000"/>
                </a:solidFill>
                <a:effectLst/>
                <a:latin typeface="Verdana" panose="020B0604030504040204" pitchFamily="34" charset="0"/>
              </a:rPr>
              <a:t>Therefore, </a:t>
            </a:r>
            <a:r>
              <a:rPr lang="en-US" sz="1400" b="1" i="0" dirty="0" err="1">
                <a:solidFill>
                  <a:srgbClr val="000000"/>
                </a:solidFill>
                <a:effectLst/>
                <a:latin typeface="Verdana" panose="020B0604030504040204" pitchFamily="34" charset="0"/>
              </a:rPr>
              <a:t>Movie_ID</a:t>
            </a:r>
            <a:r>
              <a:rPr lang="en-US" sz="1400" b="1" i="0" dirty="0">
                <a:solidFill>
                  <a:srgbClr val="000000"/>
                </a:solidFill>
                <a:effectLst/>
                <a:latin typeface="Verdana" panose="020B0604030504040204" pitchFamily="34" charset="0"/>
              </a:rPr>
              <a:t> -&gt; </a:t>
            </a:r>
            <a:r>
              <a:rPr lang="en-US" sz="1400" b="1" i="0" dirty="0" err="1">
                <a:solidFill>
                  <a:srgbClr val="000000"/>
                </a:solidFill>
                <a:effectLst/>
                <a:latin typeface="Verdana" panose="020B0604030504040204" pitchFamily="34" charset="0"/>
              </a:rPr>
              <a:t>Listing_Type</a:t>
            </a:r>
            <a:r>
              <a:rPr lang="en-US" sz="1400" b="0" i="0" dirty="0">
                <a:solidFill>
                  <a:srgbClr val="000000"/>
                </a:solidFill>
                <a:effectLst/>
                <a:latin typeface="Verdana" panose="020B0604030504040204" pitchFamily="34" charset="0"/>
              </a:rPr>
              <a:t> i.e. transitive functional dependency.</a:t>
            </a:r>
            <a:endParaRPr lang="en-US" sz="2400" dirty="0"/>
          </a:p>
        </p:txBody>
      </p:sp>
      <p:pic>
        <p:nvPicPr>
          <p:cNvPr id="9" name="Picture 8" descr="A screenshot of a phone&#10;&#10;Description automatically generated">
            <a:extLst>
              <a:ext uri="{FF2B5EF4-FFF2-40B4-BE49-F238E27FC236}">
                <a16:creationId xmlns:a16="http://schemas.microsoft.com/office/drawing/2014/main" id="{FAB54FE5-AD34-D16D-C54B-B25A98A9F2BD}"/>
              </a:ext>
            </a:extLst>
          </p:cNvPr>
          <p:cNvPicPr>
            <a:picLocks noChangeAspect="1"/>
          </p:cNvPicPr>
          <p:nvPr/>
        </p:nvPicPr>
        <p:blipFill>
          <a:blip r:embed="rId3"/>
          <a:stretch>
            <a:fillRect/>
          </a:stretch>
        </p:blipFill>
        <p:spPr>
          <a:xfrm>
            <a:off x="493559" y="3429000"/>
            <a:ext cx="7772400" cy="2981519"/>
          </a:xfrm>
          <a:prstGeom prst="rect">
            <a:avLst/>
          </a:prstGeom>
        </p:spPr>
      </p:pic>
      <p:sp>
        <p:nvSpPr>
          <p:cNvPr id="2" name="Slide Number Placeholder 1">
            <a:extLst>
              <a:ext uri="{FF2B5EF4-FFF2-40B4-BE49-F238E27FC236}">
                <a16:creationId xmlns:a16="http://schemas.microsoft.com/office/drawing/2014/main" id="{758D93BE-100C-175E-6BA1-7CFAB2FF8880}"/>
              </a:ext>
            </a:extLst>
          </p:cNvPr>
          <p:cNvSpPr>
            <a:spLocks noGrp="1"/>
          </p:cNvSpPr>
          <p:nvPr>
            <p:ph type="sldNum" sz="quarter" idx="10"/>
          </p:nvPr>
        </p:nvSpPr>
        <p:spPr/>
        <p:txBody>
          <a:bodyPr/>
          <a:lstStyle/>
          <a:p>
            <a:fld id="{B5482F84-AE51-6742-A134-E737E6F95EC4}" type="slidenum">
              <a:rPr lang="en-US" altLang="en-US" smtClean="0"/>
              <a:pPr/>
              <a:t>80</a:t>
            </a:fld>
            <a:endParaRPr lang="en-US" altLang="en-US"/>
          </a:p>
        </p:txBody>
      </p:sp>
    </p:spTree>
    <p:extLst>
      <p:ext uri="{BB962C8B-B14F-4D97-AF65-F5344CB8AC3E}">
        <p14:creationId xmlns:p14="http://schemas.microsoft.com/office/powerpoint/2010/main" val="26271911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a:extLst>
              <a:ext uri="{FF2B5EF4-FFF2-40B4-BE49-F238E27FC236}">
                <a16:creationId xmlns:a16="http://schemas.microsoft.com/office/drawing/2014/main" id="{9D21F7E9-B900-49BD-8964-372450DBB8FD}"/>
              </a:ext>
            </a:extLst>
          </p:cNvPr>
          <p:cNvSpPr>
            <a:spLocks noGrp="1" noChangeArrowheads="1"/>
          </p:cNvSpPr>
          <p:nvPr>
            <p:ph type="title"/>
          </p:nvPr>
        </p:nvSpPr>
        <p:spPr>
          <a:xfrm>
            <a:off x="457200" y="76201"/>
            <a:ext cx="7480300" cy="762000"/>
          </a:xfrm>
        </p:spPr>
        <p:txBody>
          <a:bodyPr/>
          <a:lstStyle/>
          <a:p>
            <a:r>
              <a:rPr lang="en-US" altLang="en-US" dirty="0"/>
              <a:t>Convert to 3NF</a:t>
            </a:r>
          </a:p>
        </p:txBody>
      </p:sp>
      <p:pic>
        <p:nvPicPr>
          <p:cNvPr id="3" name="Content Placeholder 2" descr="A screenshot of a computer&#10;&#10;Description automatically generated">
            <a:extLst>
              <a:ext uri="{FF2B5EF4-FFF2-40B4-BE49-F238E27FC236}">
                <a16:creationId xmlns:a16="http://schemas.microsoft.com/office/drawing/2014/main" id="{93002807-7C39-53F9-BE58-1A286C91EB38}"/>
              </a:ext>
            </a:extLst>
          </p:cNvPr>
          <p:cNvPicPr>
            <a:picLocks noGrp="1" noChangeAspect="1"/>
          </p:cNvPicPr>
          <p:nvPr>
            <p:ph idx="1"/>
          </p:nvPr>
        </p:nvPicPr>
        <p:blipFill>
          <a:blip r:embed="rId3"/>
          <a:stretch>
            <a:fillRect/>
          </a:stretch>
        </p:blipFill>
        <p:spPr>
          <a:xfrm>
            <a:off x="498476" y="929571"/>
            <a:ext cx="7556403" cy="5394960"/>
          </a:xfrm>
        </p:spPr>
      </p:pic>
      <p:sp>
        <p:nvSpPr>
          <p:cNvPr id="2" name="Slide Number Placeholder 1">
            <a:extLst>
              <a:ext uri="{FF2B5EF4-FFF2-40B4-BE49-F238E27FC236}">
                <a16:creationId xmlns:a16="http://schemas.microsoft.com/office/drawing/2014/main" id="{02B6C2CC-E346-906A-EB18-846EE60C04A2}"/>
              </a:ext>
            </a:extLst>
          </p:cNvPr>
          <p:cNvSpPr>
            <a:spLocks noGrp="1"/>
          </p:cNvSpPr>
          <p:nvPr>
            <p:ph type="sldNum" sz="quarter" idx="10"/>
          </p:nvPr>
        </p:nvSpPr>
        <p:spPr/>
        <p:txBody>
          <a:bodyPr/>
          <a:lstStyle/>
          <a:p>
            <a:fld id="{B5482F84-AE51-6742-A134-E737E6F95EC4}" type="slidenum">
              <a:rPr lang="en-US" altLang="en-US" smtClean="0"/>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18CA2-3823-7C3F-5091-F5742C1AF77E}"/>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AC1E053E-1CD9-061F-6952-FBF4791318EF}"/>
              </a:ext>
            </a:extLst>
          </p:cNvPr>
          <p:cNvSpPr>
            <a:spLocks noGrp="1" noChangeArrowheads="1"/>
          </p:cNvSpPr>
          <p:nvPr>
            <p:ph type="title"/>
          </p:nvPr>
        </p:nvSpPr>
        <p:spPr>
          <a:xfrm>
            <a:off x="457200" y="76201"/>
            <a:ext cx="7480300" cy="762000"/>
          </a:xfrm>
        </p:spPr>
        <p:txBody>
          <a:bodyPr/>
          <a:lstStyle/>
          <a:p>
            <a:r>
              <a:rPr lang="en-US" altLang="en-US" dirty="0"/>
              <a:t>3NF Example-2</a:t>
            </a:r>
          </a:p>
        </p:txBody>
      </p:sp>
      <p:sp>
        <p:nvSpPr>
          <p:cNvPr id="563205" name="Rectangle 5">
            <a:extLst>
              <a:ext uri="{FF2B5EF4-FFF2-40B4-BE49-F238E27FC236}">
                <a16:creationId xmlns:a16="http://schemas.microsoft.com/office/drawing/2014/main" id="{DDE6F8B7-E5E4-4D3F-6D36-7F16BC495E4C}"/>
              </a:ext>
            </a:extLst>
          </p:cNvPr>
          <p:cNvSpPr>
            <a:spLocks noGrp="1" noChangeArrowheads="1"/>
          </p:cNvSpPr>
          <p:nvPr>
            <p:ph idx="1"/>
          </p:nvPr>
        </p:nvSpPr>
        <p:spPr>
          <a:xfrm>
            <a:off x="498475" y="914400"/>
            <a:ext cx="7556500" cy="5211763"/>
          </a:xfrm>
        </p:spPr>
        <p:txBody>
          <a:bodyPr rtlCol="0">
            <a:normAutofit/>
          </a:bodyPr>
          <a:lstStyle/>
          <a:p>
            <a:pPr marL="0" indent="0" fontAlgn="auto">
              <a:spcAft>
                <a:spcPts val="0"/>
              </a:spcAft>
              <a:buNone/>
              <a:defRPr/>
            </a:pPr>
            <a:r>
              <a:rPr lang="en-US" sz="2400" b="0" i="0" dirty="0">
                <a:solidFill>
                  <a:srgbClr val="333333"/>
                </a:solidFill>
                <a:effectLst/>
                <a:latin typeface="inter-regular"/>
              </a:rPr>
              <a:t>Here, EMP_STATE &amp; EMP_CITY dependent on EMP_ZIP and EMP_ZIP dependent on EMP_ID. The non-prime attributes (EMP_STATE, EMP_CITY) transitively dependent on super key(EMP_ID). It violates the rule of third normal form.</a:t>
            </a:r>
            <a:endParaRPr lang="en-US" dirty="0">
              <a:solidFill>
                <a:schemeClr val="tx1">
                  <a:lumMod val="65000"/>
                  <a:lumOff val="35000"/>
                </a:schemeClr>
              </a:solidFill>
              <a:ea typeface="+mn-ea"/>
            </a:endParaRPr>
          </a:p>
        </p:txBody>
      </p:sp>
      <p:pic>
        <p:nvPicPr>
          <p:cNvPr id="3" name="Picture 2" descr="A screenshot of a table&#10;&#10;Description automatically generated">
            <a:extLst>
              <a:ext uri="{FF2B5EF4-FFF2-40B4-BE49-F238E27FC236}">
                <a16:creationId xmlns:a16="http://schemas.microsoft.com/office/drawing/2014/main" id="{59DAFB32-680D-0AC5-60DC-57ACEC65AC9B}"/>
              </a:ext>
            </a:extLst>
          </p:cNvPr>
          <p:cNvPicPr>
            <a:picLocks noChangeAspect="1"/>
          </p:cNvPicPr>
          <p:nvPr/>
        </p:nvPicPr>
        <p:blipFill>
          <a:blip r:embed="rId3"/>
          <a:stretch>
            <a:fillRect/>
          </a:stretch>
        </p:blipFill>
        <p:spPr>
          <a:xfrm>
            <a:off x="493559" y="2743200"/>
            <a:ext cx="7772400" cy="2953335"/>
          </a:xfrm>
          <a:prstGeom prst="rect">
            <a:avLst/>
          </a:prstGeom>
        </p:spPr>
      </p:pic>
      <p:sp>
        <p:nvSpPr>
          <p:cNvPr id="2" name="Slide Number Placeholder 1">
            <a:extLst>
              <a:ext uri="{FF2B5EF4-FFF2-40B4-BE49-F238E27FC236}">
                <a16:creationId xmlns:a16="http://schemas.microsoft.com/office/drawing/2014/main" id="{2FE459FD-1619-683C-BACD-DB5A830027DC}"/>
              </a:ext>
            </a:extLst>
          </p:cNvPr>
          <p:cNvSpPr>
            <a:spLocks noGrp="1"/>
          </p:cNvSpPr>
          <p:nvPr>
            <p:ph type="sldNum" sz="quarter" idx="10"/>
          </p:nvPr>
        </p:nvSpPr>
        <p:spPr/>
        <p:txBody>
          <a:bodyPr/>
          <a:lstStyle/>
          <a:p>
            <a:fld id="{B5482F84-AE51-6742-A134-E737E6F95EC4}" type="slidenum">
              <a:rPr lang="en-US" altLang="en-US" smtClean="0"/>
              <a:pPr/>
              <a:t>82</a:t>
            </a:fld>
            <a:endParaRPr lang="en-US" altLang="en-US"/>
          </a:p>
        </p:txBody>
      </p:sp>
    </p:spTree>
    <p:extLst>
      <p:ext uri="{BB962C8B-B14F-4D97-AF65-F5344CB8AC3E}">
        <p14:creationId xmlns:p14="http://schemas.microsoft.com/office/powerpoint/2010/main" val="1958127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851D7-6C65-BFAB-3F6A-6BF54E7F03C8}"/>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E7BCCB7D-027F-AB23-81F5-AA49FAF0D520}"/>
              </a:ext>
            </a:extLst>
          </p:cNvPr>
          <p:cNvSpPr>
            <a:spLocks noGrp="1" noChangeArrowheads="1"/>
          </p:cNvSpPr>
          <p:nvPr>
            <p:ph type="title"/>
          </p:nvPr>
        </p:nvSpPr>
        <p:spPr>
          <a:xfrm>
            <a:off x="457200" y="76200"/>
            <a:ext cx="7480300" cy="655637"/>
          </a:xfrm>
        </p:spPr>
        <p:txBody>
          <a:bodyPr/>
          <a:lstStyle/>
          <a:p>
            <a:r>
              <a:rPr lang="en-US" altLang="en-US" dirty="0"/>
              <a:t>3NF Solution</a:t>
            </a:r>
          </a:p>
        </p:txBody>
      </p:sp>
      <p:pic>
        <p:nvPicPr>
          <p:cNvPr id="3" name="Content Placeholder 2" descr="A screenshot of a table&#10;&#10;Description automatically generated">
            <a:extLst>
              <a:ext uri="{FF2B5EF4-FFF2-40B4-BE49-F238E27FC236}">
                <a16:creationId xmlns:a16="http://schemas.microsoft.com/office/drawing/2014/main" id="{2676C360-AD67-B25F-117C-0F030C164667}"/>
              </a:ext>
            </a:extLst>
          </p:cNvPr>
          <p:cNvPicPr>
            <a:picLocks noGrp="1" noChangeAspect="1"/>
          </p:cNvPicPr>
          <p:nvPr>
            <p:ph idx="1"/>
          </p:nvPr>
        </p:nvPicPr>
        <p:blipFill>
          <a:blip r:embed="rId3"/>
          <a:stretch>
            <a:fillRect/>
          </a:stretch>
        </p:blipFill>
        <p:spPr>
          <a:xfrm>
            <a:off x="457200" y="838200"/>
            <a:ext cx="7480300" cy="5486400"/>
          </a:xfrm>
        </p:spPr>
      </p:pic>
      <p:sp>
        <p:nvSpPr>
          <p:cNvPr id="2" name="Slide Number Placeholder 1">
            <a:extLst>
              <a:ext uri="{FF2B5EF4-FFF2-40B4-BE49-F238E27FC236}">
                <a16:creationId xmlns:a16="http://schemas.microsoft.com/office/drawing/2014/main" id="{C9D0CF77-E1AE-D3AD-6B7D-1655FB2B57A2}"/>
              </a:ext>
            </a:extLst>
          </p:cNvPr>
          <p:cNvSpPr>
            <a:spLocks noGrp="1"/>
          </p:cNvSpPr>
          <p:nvPr>
            <p:ph type="sldNum" sz="quarter" idx="10"/>
          </p:nvPr>
        </p:nvSpPr>
        <p:spPr/>
        <p:txBody>
          <a:bodyPr/>
          <a:lstStyle/>
          <a:p>
            <a:fld id="{B5482F84-AE51-6742-A134-E737E6F95EC4}" type="slidenum">
              <a:rPr lang="en-US" altLang="en-US" smtClean="0"/>
              <a:pPr/>
              <a:t>83</a:t>
            </a:fld>
            <a:endParaRPr lang="en-US" altLang="en-US"/>
          </a:p>
        </p:txBody>
      </p:sp>
    </p:spTree>
    <p:extLst>
      <p:ext uri="{BB962C8B-B14F-4D97-AF65-F5344CB8AC3E}">
        <p14:creationId xmlns:p14="http://schemas.microsoft.com/office/powerpoint/2010/main" val="19420255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1"/>
            <a:ext cx="7480300" cy="914400"/>
          </a:xfrm>
        </p:spPr>
        <p:txBody>
          <a:bodyPr/>
          <a:lstStyle/>
          <a:p>
            <a:r>
              <a:rPr lang="en-US" altLang="en-US" dirty="0"/>
              <a:t>3NF Summary …1</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a:xfrm>
            <a:off x="498475" y="990602"/>
            <a:ext cx="7556500" cy="5135562"/>
          </a:xfrm>
        </p:spPr>
        <p:txBody>
          <a:bodyPr rtlCol="0">
            <a:normAutofit fontScale="85000" lnSpcReduction="20000"/>
          </a:bodyPr>
          <a:lstStyle/>
          <a:p>
            <a:r>
              <a:rPr lang="en-US" dirty="0">
                <a:solidFill>
                  <a:schemeClr val="tx1">
                    <a:lumMod val="65000"/>
                    <a:lumOff val="35000"/>
                  </a:schemeClr>
                </a:solidFill>
                <a:ea typeface="+mn-ea"/>
              </a:rPr>
              <a:t> </a:t>
            </a:r>
            <a:r>
              <a:rPr lang="en-US" dirty="0">
                <a:effectLst/>
                <a:latin typeface="Helvetica" pitchFamily="2" charset="0"/>
              </a:rPr>
              <a:t>Third normal form is violated when a non-key field is a fact about another non-key field, as in</a:t>
            </a:r>
          </a:p>
          <a:p>
            <a:pPr marL="0" indent="0">
              <a:buNone/>
            </a:pPr>
            <a:r>
              <a:rPr lang="en-US" dirty="0">
                <a:effectLst/>
                <a:latin typeface="Courier New" panose="02070309020205020404" pitchFamily="49" charset="0"/>
                <a:cs typeface="Courier New" panose="02070309020205020404" pitchFamily="49" charset="0"/>
              </a:rPr>
              <a:t>(</a:t>
            </a:r>
            <a:r>
              <a:rPr lang="en-US" dirty="0">
                <a:effectLst/>
                <a:highlight>
                  <a:srgbClr val="00FF00"/>
                </a:highlight>
                <a:latin typeface="Courier New" panose="02070309020205020404" pitchFamily="49" charset="0"/>
                <a:cs typeface="Courier New" panose="02070309020205020404" pitchFamily="49" charset="0"/>
              </a:rPr>
              <a:t>EMPLOYEE</a:t>
            </a:r>
            <a:r>
              <a:rPr lang="en-US" dirty="0">
                <a:effectLst/>
                <a:latin typeface="Courier New" panose="02070309020205020404" pitchFamily="49" charset="0"/>
                <a:cs typeface="Courier New" panose="02070309020205020404" pitchFamily="49" charset="0"/>
              </a:rPr>
              <a:t>, DEPARTMENT, LOCATION)</a:t>
            </a:r>
          </a:p>
          <a:p>
            <a:pPr marL="0" indent="0">
              <a:buNone/>
            </a:pPr>
            <a:r>
              <a:rPr lang="en-US" dirty="0">
                <a:effectLst/>
                <a:latin typeface="Helvetica" pitchFamily="2" charset="0"/>
              </a:rPr>
              <a:t>The EMPLOYEE field is the key. </a:t>
            </a:r>
          </a:p>
          <a:p>
            <a:pPr marL="0" indent="0">
              <a:buNone/>
            </a:pPr>
            <a:r>
              <a:rPr lang="en-US" dirty="0">
                <a:effectLst/>
                <a:latin typeface="Helvetica" pitchFamily="2" charset="0"/>
              </a:rPr>
              <a:t>If each department is located </a:t>
            </a:r>
            <a:r>
              <a:rPr lang="en-US" dirty="0">
                <a:effectLst/>
                <a:highlight>
                  <a:srgbClr val="FFFF00"/>
                </a:highlight>
                <a:latin typeface="Helvetica" pitchFamily="2" charset="0"/>
              </a:rPr>
              <a:t>in one place</a:t>
            </a:r>
            <a:r>
              <a:rPr lang="en-US" dirty="0">
                <a:effectLst/>
                <a:latin typeface="Helvetica" pitchFamily="2" charset="0"/>
              </a:rPr>
              <a:t>, then the LOCATION field is a fact about the DEPARTMENT -- in addition to being a fact about the EMPLOYEE. </a:t>
            </a:r>
          </a:p>
          <a:p>
            <a:r>
              <a:rPr lang="en-US" dirty="0">
                <a:effectLst/>
                <a:latin typeface="Helvetica" pitchFamily="2" charset="0"/>
              </a:rPr>
              <a:t>The problems with this design are the same as those caused by violations of second normal form:</a:t>
            </a:r>
          </a:p>
        </p:txBody>
      </p:sp>
      <p:sp>
        <p:nvSpPr>
          <p:cNvPr id="2" name="Slide Number Placeholder 1">
            <a:extLst>
              <a:ext uri="{FF2B5EF4-FFF2-40B4-BE49-F238E27FC236}">
                <a16:creationId xmlns:a16="http://schemas.microsoft.com/office/drawing/2014/main" id="{D8AC99F5-9C46-9D0B-584B-DD6A6817EDCF}"/>
              </a:ext>
            </a:extLst>
          </p:cNvPr>
          <p:cNvSpPr>
            <a:spLocks noGrp="1"/>
          </p:cNvSpPr>
          <p:nvPr>
            <p:ph type="sldNum" sz="quarter" idx="10"/>
          </p:nvPr>
        </p:nvSpPr>
        <p:spPr/>
        <p:txBody>
          <a:bodyPr/>
          <a:lstStyle/>
          <a:p>
            <a:fld id="{B5482F84-AE51-6742-A134-E737E6F95EC4}" type="slidenum">
              <a:rPr lang="en-US" altLang="en-US" smtClean="0"/>
              <a:pPr/>
              <a:t>84</a:t>
            </a:fld>
            <a:endParaRPr lang="en-US" altLang="en-US"/>
          </a:p>
        </p:txBody>
      </p:sp>
    </p:spTree>
    <p:extLst>
      <p:ext uri="{BB962C8B-B14F-4D97-AF65-F5344CB8AC3E}">
        <p14:creationId xmlns:p14="http://schemas.microsoft.com/office/powerpoint/2010/main" val="16872562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1"/>
            <a:ext cx="7480300" cy="914400"/>
          </a:xfrm>
        </p:spPr>
        <p:txBody>
          <a:bodyPr/>
          <a:lstStyle/>
          <a:p>
            <a:r>
              <a:rPr lang="en-US" altLang="en-US" dirty="0"/>
              <a:t>3NF Summary … 2</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a:xfrm>
            <a:off x="498475" y="990602"/>
            <a:ext cx="7556500" cy="5135562"/>
          </a:xfrm>
        </p:spPr>
        <p:txBody>
          <a:bodyPr rtlCol="0">
            <a:normAutofit fontScale="70000" lnSpcReduction="20000"/>
          </a:bodyPr>
          <a:lstStyle/>
          <a:p>
            <a:r>
              <a:rPr lang="en-US" dirty="0">
                <a:solidFill>
                  <a:schemeClr val="tx1">
                    <a:lumMod val="65000"/>
                    <a:lumOff val="35000"/>
                  </a:schemeClr>
                </a:solidFill>
                <a:ea typeface="+mn-ea"/>
              </a:rPr>
              <a:t> </a:t>
            </a:r>
            <a:r>
              <a:rPr lang="en-US" sz="1900" dirty="0">
                <a:effectLst/>
                <a:latin typeface="Helvetica" pitchFamily="2" charset="0"/>
              </a:rPr>
              <a:t>Third normal form is violated when a non-key field is a fact about another non-key field, as in</a:t>
            </a:r>
          </a:p>
          <a:p>
            <a:pPr marL="0" indent="0">
              <a:buNone/>
            </a:pPr>
            <a:r>
              <a:rPr lang="en-US" sz="1900" dirty="0">
                <a:effectLst/>
                <a:latin typeface="Courier New" panose="02070309020205020404" pitchFamily="49" charset="0"/>
                <a:cs typeface="Courier New" panose="02070309020205020404" pitchFamily="49" charset="0"/>
              </a:rPr>
              <a:t>(</a:t>
            </a:r>
            <a:r>
              <a:rPr lang="en-US" sz="1900" dirty="0">
                <a:effectLst/>
                <a:highlight>
                  <a:srgbClr val="00FF00"/>
                </a:highlight>
                <a:latin typeface="Courier New" panose="02070309020205020404" pitchFamily="49" charset="0"/>
                <a:cs typeface="Courier New" panose="02070309020205020404" pitchFamily="49" charset="0"/>
              </a:rPr>
              <a:t>EMPLOYEE</a:t>
            </a:r>
            <a:r>
              <a:rPr lang="en-US" sz="1900" dirty="0">
                <a:effectLst/>
                <a:latin typeface="Courier New" panose="02070309020205020404" pitchFamily="49" charset="0"/>
                <a:cs typeface="Courier New" panose="02070309020205020404" pitchFamily="49" charset="0"/>
              </a:rPr>
              <a:t>, DEPARTMENT, LOCATION)</a:t>
            </a:r>
          </a:p>
          <a:p>
            <a:r>
              <a:rPr lang="en-US" dirty="0">
                <a:effectLst/>
                <a:latin typeface="Helvetica" pitchFamily="2" charset="0"/>
              </a:rPr>
              <a:t>The problems with this design are the same as those caused by violations of second normal form:</a:t>
            </a:r>
          </a:p>
          <a:p>
            <a:r>
              <a:rPr lang="en-US" dirty="0">
                <a:effectLst/>
                <a:latin typeface="Helvetica" pitchFamily="2" charset="0"/>
              </a:rPr>
              <a:t>The department's location is repeated in the record of every employee assigned to that department.</a:t>
            </a:r>
          </a:p>
          <a:p>
            <a:r>
              <a:rPr lang="en-US" dirty="0">
                <a:effectLst/>
                <a:latin typeface="Helvetica" pitchFamily="2" charset="0"/>
              </a:rPr>
              <a:t>If the location of the department changes, every such record must be updated.</a:t>
            </a:r>
          </a:p>
          <a:p>
            <a:r>
              <a:rPr lang="en-US" dirty="0">
                <a:effectLst/>
                <a:latin typeface="Helvetica" pitchFamily="2" charset="0"/>
              </a:rPr>
              <a:t>Because of the redundancy, the data might become inconsistent, with different records showing different locations for the same department.</a:t>
            </a:r>
          </a:p>
          <a:p>
            <a:r>
              <a:rPr lang="en-US" dirty="0">
                <a:effectLst/>
                <a:latin typeface="Helvetica" pitchFamily="2" charset="0"/>
              </a:rPr>
              <a:t>If a department has no employees, there may be no record in which to keep the department's location.</a:t>
            </a:r>
          </a:p>
        </p:txBody>
      </p:sp>
      <p:sp>
        <p:nvSpPr>
          <p:cNvPr id="2" name="Slide Number Placeholder 1">
            <a:extLst>
              <a:ext uri="{FF2B5EF4-FFF2-40B4-BE49-F238E27FC236}">
                <a16:creationId xmlns:a16="http://schemas.microsoft.com/office/drawing/2014/main" id="{C83FE26F-9DF2-2C5A-1F4D-1F0A1A239FA4}"/>
              </a:ext>
            </a:extLst>
          </p:cNvPr>
          <p:cNvSpPr>
            <a:spLocks noGrp="1"/>
          </p:cNvSpPr>
          <p:nvPr>
            <p:ph type="sldNum" sz="quarter" idx="10"/>
          </p:nvPr>
        </p:nvSpPr>
        <p:spPr/>
        <p:txBody>
          <a:bodyPr/>
          <a:lstStyle/>
          <a:p>
            <a:fld id="{B5482F84-AE51-6742-A134-E737E6F95EC4}" type="slidenum">
              <a:rPr lang="en-US" altLang="en-US" smtClean="0"/>
              <a:pPr/>
              <a:t>85</a:t>
            </a:fld>
            <a:endParaRPr lang="en-US" altLang="en-US"/>
          </a:p>
        </p:txBody>
      </p:sp>
    </p:spTree>
    <p:extLst>
      <p:ext uri="{BB962C8B-B14F-4D97-AF65-F5344CB8AC3E}">
        <p14:creationId xmlns:p14="http://schemas.microsoft.com/office/powerpoint/2010/main" val="9889880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1"/>
            <a:ext cx="7480300" cy="914400"/>
          </a:xfrm>
        </p:spPr>
        <p:txBody>
          <a:bodyPr/>
          <a:lstStyle/>
          <a:p>
            <a:r>
              <a:rPr lang="en-US" altLang="en-US" dirty="0"/>
              <a:t>3NF Summary … 3</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a:xfrm>
            <a:off x="498475" y="990602"/>
            <a:ext cx="7556500" cy="5135562"/>
          </a:xfrm>
        </p:spPr>
        <p:txBody>
          <a:bodyPr rtlCol="0">
            <a:normAutofit/>
          </a:bodyPr>
          <a:lstStyle/>
          <a:p>
            <a:r>
              <a:rPr lang="en-US" dirty="0">
                <a:solidFill>
                  <a:schemeClr val="tx1">
                    <a:lumMod val="65000"/>
                    <a:lumOff val="35000"/>
                  </a:schemeClr>
                </a:solidFill>
                <a:ea typeface="+mn-ea"/>
              </a:rPr>
              <a:t> </a:t>
            </a:r>
            <a:r>
              <a:rPr lang="en-US" sz="2800" dirty="0">
                <a:effectLst/>
                <a:latin typeface="Helvetica" pitchFamily="2" charset="0"/>
              </a:rPr>
              <a:t>3NF is violated when a non-key field is a fact about another non-key field, as in</a:t>
            </a:r>
            <a:endParaRPr lang="en-US" sz="1900" dirty="0">
              <a:effectLst/>
              <a:latin typeface="Helvetica" pitchFamily="2" charset="0"/>
            </a:endParaRPr>
          </a:p>
          <a:p>
            <a:pPr marL="0" indent="0">
              <a:buNone/>
            </a:pPr>
            <a:r>
              <a:rPr lang="en-US" sz="2800" dirty="0">
                <a:effectLst/>
                <a:latin typeface="Courier New" panose="02070309020205020404" pitchFamily="49" charset="0"/>
                <a:cs typeface="Courier New" panose="02070309020205020404" pitchFamily="49" charset="0"/>
              </a:rPr>
              <a:t>(</a:t>
            </a:r>
            <a:r>
              <a:rPr lang="en-US" sz="2800" dirty="0">
                <a:effectLst/>
                <a:highlight>
                  <a:srgbClr val="00FF00"/>
                </a:highlight>
                <a:latin typeface="Courier New" panose="02070309020205020404" pitchFamily="49" charset="0"/>
                <a:cs typeface="Courier New" panose="02070309020205020404" pitchFamily="49" charset="0"/>
              </a:rPr>
              <a:t>EMPLOYEE</a:t>
            </a:r>
            <a:r>
              <a:rPr lang="en-US" sz="2800" dirty="0">
                <a:effectLst/>
                <a:latin typeface="Courier New" panose="02070309020205020404" pitchFamily="49" charset="0"/>
                <a:cs typeface="Courier New" panose="02070309020205020404" pitchFamily="49" charset="0"/>
              </a:rPr>
              <a:t>, DEPARTMENT, LOCATION)</a:t>
            </a:r>
          </a:p>
          <a:p>
            <a:r>
              <a:rPr lang="en-US" dirty="0">
                <a:effectLst/>
                <a:latin typeface="Helvetica" pitchFamily="2" charset="0"/>
              </a:rPr>
              <a:t>To </a:t>
            </a:r>
            <a:r>
              <a:rPr lang="en-US">
                <a:effectLst/>
                <a:latin typeface="Helvetica" pitchFamily="2" charset="0"/>
              </a:rPr>
              <a:t>satisfy 3NF, </a:t>
            </a:r>
            <a:r>
              <a:rPr lang="en-US" dirty="0">
                <a:effectLst/>
                <a:latin typeface="Helvetica" pitchFamily="2" charset="0"/>
              </a:rPr>
              <a:t>the record shown above should be decomposed into the two records:</a:t>
            </a:r>
          </a:p>
          <a:p>
            <a:pPr marL="0" indent="0">
              <a:buNone/>
            </a:pPr>
            <a:r>
              <a:rPr lang="en-US" dirty="0">
                <a:effectLst/>
                <a:latin typeface="Courier New" panose="02070309020205020404" pitchFamily="49" charset="0"/>
                <a:cs typeface="Courier New" panose="02070309020205020404" pitchFamily="49" charset="0"/>
              </a:rPr>
              <a:t>(EMPLOYEE, DEPARTMENT) </a:t>
            </a:r>
          </a:p>
          <a:p>
            <a:pPr marL="0" indent="0">
              <a:buNone/>
            </a:pPr>
            <a:r>
              <a:rPr lang="en-US" dirty="0">
                <a:effectLst/>
                <a:latin typeface="Courier New" panose="02070309020205020404" pitchFamily="49" charset="0"/>
                <a:cs typeface="Courier New" panose="02070309020205020404" pitchFamily="49" charset="0"/>
              </a:rPr>
              <a:t>(DEPARTMENT, LOCATION)</a:t>
            </a:r>
          </a:p>
        </p:txBody>
      </p:sp>
      <p:sp>
        <p:nvSpPr>
          <p:cNvPr id="2" name="Slide Number Placeholder 1">
            <a:extLst>
              <a:ext uri="{FF2B5EF4-FFF2-40B4-BE49-F238E27FC236}">
                <a16:creationId xmlns:a16="http://schemas.microsoft.com/office/drawing/2014/main" id="{A749D684-CDE4-4C43-5A76-A0ABB4ADF3C6}"/>
              </a:ext>
            </a:extLst>
          </p:cNvPr>
          <p:cNvSpPr>
            <a:spLocks noGrp="1"/>
          </p:cNvSpPr>
          <p:nvPr>
            <p:ph type="sldNum" sz="quarter" idx="10"/>
          </p:nvPr>
        </p:nvSpPr>
        <p:spPr/>
        <p:txBody>
          <a:bodyPr/>
          <a:lstStyle/>
          <a:p>
            <a:fld id="{B5482F84-AE51-6742-A134-E737E6F95EC4}" type="slidenum">
              <a:rPr lang="en-US" altLang="en-US" smtClean="0"/>
              <a:pPr/>
              <a:t>86</a:t>
            </a:fld>
            <a:endParaRPr lang="en-US" altLang="en-US"/>
          </a:p>
        </p:txBody>
      </p:sp>
    </p:spTree>
    <p:extLst>
      <p:ext uri="{BB962C8B-B14F-4D97-AF65-F5344CB8AC3E}">
        <p14:creationId xmlns:p14="http://schemas.microsoft.com/office/powerpoint/2010/main" val="820848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0"/>
            <a:ext cx="7480300" cy="1116013"/>
          </a:xfrm>
        </p:spPr>
        <p:txBody>
          <a:bodyPr/>
          <a:lstStyle/>
          <a:p>
            <a:r>
              <a:rPr lang="en-US" altLang="en-US" b="1" dirty="0"/>
              <a:t>Boyce-Codd</a:t>
            </a:r>
            <a:r>
              <a:rPr lang="en-US" altLang="en-US" dirty="0"/>
              <a:t> Normal Form</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p:txBody>
          <a:bodyPr rtlCol="0">
            <a:normAutofit/>
          </a:bodyPr>
          <a:lstStyle/>
          <a:p>
            <a:pPr fontAlgn="auto">
              <a:spcAft>
                <a:spcPts val="0"/>
              </a:spcAft>
              <a:defRPr/>
            </a:pPr>
            <a:r>
              <a:rPr lang="en-US" dirty="0">
                <a:solidFill>
                  <a:schemeClr val="tx1">
                    <a:lumMod val="65000"/>
                    <a:lumOff val="35000"/>
                  </a:schemeClr>
                </a:solidFill>
                <a:ea typeface="+mn-ea"/>
              </a:rPr>
              <a:t> </a:t>
            </a:r>
            <a:r>
              <a:rPr lang="en-US" b="1" dirty="0">
                <a:solidFill>
                  <a:schemeClr val="tx1">
                    <a:lumMod val="65000"/>
                    <a:lumOff val="35000"/>
                  </a:schemeClr>
                </a:solidFill>
                <a:ea typeface="+mn-ea"/>
              </a:rPr>
              <a:t>Boyce–Codd </a:t>
            </a:r>
            <a:r>
              <a:rPr lang="en-US" dirty="0">
                <a:solidFill>
                  <a:schemeClr val="tx1">
                    <a:lumMod val="65000"/>
                    <a:lumOff val="35000"/>
                  </a:schemeClr>
                </a:solidFill>
                <a:ea typeface="+mn-ea"/>
              </a:rPr>
              <a:t>normal form (or BCNF or 3.5NF) is a normal form used in database normalization. </a:t>
            </a:r>
          </a:p>
          <a:p>
            <a:pPr fontAlgn="auto">
              <a:spcAft>
                <a:spcPts val="0"/>
              </a:spcAft>
              <a:defRPr/>
            </a:pPr>
            <a:r>
              <a:rPr lang="en-US" dirty="0">
                <a:solidFill>
                  <a:schemeClr val="tx1">
                    <a:lumMod val="65000"/>
                    <a:lumOff val="35000"/>
                  </a:schemeClr>
                </a:solidFill>
                <a:ea typeface="+mn-ea"/>
              </a:rPr>
              <a:t>It is a slightly stronger version of the third normal form (3NF).</a:t>
            </a:r>
          </a:p>
        </p:txBody>
      </p:sp>
      <p:sp>
        <p:nvSpPr>
          <p:cNvPr id="2" name="Slide Number Placeholder 1">
            <a:extLst>
              <a:ext uri="{FF2B5EF4-FFF2-40B4-BE49-F238E27FC236}">
                <a16:creationId xmlns:a16="http://schemas.microsoft.com/office/drawing/2014/main" id="{64346428-7437-FDDE-EF78-8A8FF419ED3A}"/>
              </a:ext>
            </a:extLst>
          </p:cNvPr>
          <p:cNvSpPr>
            <a:spLocks noGrp="1"/>
          </p:cNvSpPr>
          <p:nvPr>
            <p:ph type="sldNum" sz="quarter" idx="10"/>
          </p:nvPr>
        </p:nvSpPr>
        <p:spPr/>
        <p:txBody>
          <a:bodyPr/>
          <a:lstStyle/>
          <a:p>
            <a:fld id="{B5482F84-AE51-6742-A134-E737E6F95EC4}" type="slidenum">
              <a:rPr lang="en-US" altLang="en-US" smtClean="0"/>
              <a:pPr/>
              <a:t>87</a:t>
            </a:fld>
            <a:endParaRPr lang="en-US" altLang="en-US"/>
          </a:p>
        </p:txBody>
      </p:sp>
    </p:spTree>
    <p:extLst>
      <p:ext uri="{BB962C8B-B14F-4D97-AF65-F5344CB8AC3E}">
        <p14:creationId xmlns:p14="http://schemas.microsoft.com/office/powerpoint/2010/main" val="3988289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0"/>
            <a:ext cx="7480300" cy="1116013"/>
          </a:xfrm>
        </p:spPr>
        <p:txBody>
          <a:bodyPr/>
          <a:lstStyle/>
          <a:p>
            <a:r>
              <a:rPr lang="en-US" altLang="en-US" dirty="0"/>
              <a:t>Boyce-Codd Normal Form</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p:txBody>
          <a:bodyPr rtlCol="0">
            <a:normAutofit lnSpcReduction="10000"/>
          </a:bodyPr>
          <a:lstStyle/>
          <a:p>
            <a:pPr fontAlgn="auto">
              <a:spcAft>
                <a:spcPts val="0"/>
              </a:spcAft>
              <a:defRPr/>
            </a:pPr>
            <a:r>
              <a:rPr lang="en-US" dirty="0">
                <a:solidFill>
                  <a:schemeClr val="tx1">
                    <a:lumMod val="65000"/>
                    <a:lumOff val="35000"/>
                  </a:schemeClr>
                </a:solidFill>
                <a:ea typeface="+mn-ea"/>
              </a:rPr>
              <a:t> Most 3NF relations are also BCNF relations.</a:t>
            </a:r>
          </a:p>
          <a:p>
            <a:pPr fontAlgn="auto">
              <a:spcAft>
                <a:spcPts val="0"/>
              </a:spcAft>
              <a:defRPr/>
            </a:pPr>
            <a:r>
              <a:rPr lang="en-US" dirty="0">
                <a:solidFill>
                  <a:schemeClr val="tx1">
                    <a:lumMod val="65000"/>
                    <a:lumOff val="35000"/>
                  </a:schemeClr>
                </a:solidFill>
                <a:ea typeface="+mn-ea"/>
              </a:rPr>
              <a:t>A 3NF relation is NOT in BCNF if:</a:t>
            </a:r>
          </a:p>
          <a:p>
            <a:pPr lvl="1" fontAlgn="auto">
              <a:spcAft>
                <a:spcPts val="0"/>
              </a:spcAft>
              <a:buClr>
                <a:schemeClr val="accent1">
                  <a:lumMod val="60000"/>
                  <a:lumOff val="40000"/>
                </a:schemeClr>
              </a:buClr>
              <a:defRPr/>
            </a:pPr>
            <a:r>
              <a:rPr lang="en-US" dirty="0">
                <a:solidFill>
                  <a:schemeClr val="tx1">
                    <a:lumMod val="65000"/>
                    <a:lumOff val="35000"/>
                  </a:schemeClr>
                </a:solidFill>
                <a:ea typeface="+mn-ea"/>
              </a:rPr>
              <a:t>Candidate keys in the relation are composite keys (they are not single attributes)</a:t>
            </a:r>
          </a:p>
          <a:p>
            <a:pPr lvl="1" fontAlgn="auto">
              <a:spcAft>
                <a:spcPts val="0"/>
              </a:spcAft>
              <a:buClr>
                <a:schemeClr val="accent1">
                  <a:lumMod val="60000"/>
                  <a:lumOff val="40000"/>
                </a:schemeClr>
              </a:buClr>
              <a:defRPr/>
            </a:pPr>
            <a:r>
              <a:rPr lang="en-US" dirty="0">
                <a:solidFill>
                  <a:schemeClr val="tx1">
                    <a:lumMod val="65000"/>
                    <a:lumOff val="35000"/>
                  </a:schemeClr>
                </a:solidFill>
                <a:ea typeface="+mn-ea"/>
              </a:rPr>
              <a:t>There is more than one candidate key in the relation, and</a:t>
            </a:r>
          </a:p>
          <a:p>
            <a:pPr lvl="1" fontAlgn="auto">
              <a:spcAft>
                <a:spcPts val="0"/>
              </a:spcAft>
              <a:buClr>
                <a:schemeClr val="accent1">
                  <a:lumMod val="60000"/>
                  <a:lumOff val="40000"/>
                </a:schemeClr>
              </a:buClr>
              <a:defRPr/>
            </a:pPr>
            <a:r>
              <a:rPr lang="en-US" dirty="0">
                <a:solidFill>
                  <a:schemeClr val="tx1">
                    <a:lumMod val="65000"/>
                    <a:lumOff val="35000"/>
                  </a:schemeClr>
                </a:solidFill>
                <a:ea typeface="+mn-ea"/>
              </a:rPr>
              <a:t>The keys are not disjoint, that is, some attributes in the keys are common</a:t>
            </a:r>
          </a:p>
        </p:txBody>
      </p:sp>
      <p:sp>
        <p:nvSpPr>
          <p:cNvPr id="2" name="Slide Number Placeholder 1">
            <a:extLst>
              <a:ext uri="{FF2B5EF4-FFF2-40B4-BE49-F238E27FC236}">
                <a16:creationId xmlns:a16="http://schemas.microsoft.com/office/drawing/2014/main" id="{709EB4AA-D134-8F5C-5E96-FB10192C9F26}"/>
              </a:ext>
            </a:extLst>
          </p:cNvPr>
          <p:cNvSpPr>
            <a:spLocks noGrp="1"/>
          </p:cNvSpPr>
          <p:nvPr>
            <p:ph type="sldNum" sz="quarter" idx="10"/>
          </p:nvPr>
        </p:nvSpPr>
        <p:spPr/>
        <p:txBody>
          <a:bodyPr/>
          <a:lstStyle/>
          <a:p>
            <a:fld id="{B5482F84-AE51-6742-A134-E737E6F95EC4}" type="slidenum">
              <a:rPr lang="en-US" altLang="en-US" smtClean="0"/>
              <a:pPr/>
              <a:t>88</a:t>
            </a:fld>
            <a:endParaRPr lang="en-US" altLang="en-US"/>
          </a:p>
        </p:txBody>
      </p:sp>
    </p:spTree>
    <p:extLst>
      <p:ext uri="{BB962C8B-B14F-4D97-AF65-F5344CB8AC3E}">
        <p14:creationId xmlns:p14="http://schemas.microsoft.com/office/powerpoint/2010/main" val="42136357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0"/>
            <a:ext cx="7480300" cy="1116013"/>
          </a:xfrm>
        </p:spPr>
        <p:txBody>
          <a:bodyPr/>
          <a:lstStyle/>
          <a:p>
            <a:r>
              <a:rPr lang="en-US" altLang="en-US" dirty="0"/>
              <a:t>Rules for BCNF</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a:xfrm>
            <a:off x="498475" y="990600"/>
            <a:ext cx="7556500" cy="5135563"/>
          </a:xfrm>
        </p:spPr>
        <p:txBody>
          <a:bodyPr rtlCol="0">
            <a:normAutofit fontScale="92500" lnSpcReduction="20000"/>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212529"/>
                </a:solidFill>
                <a:effectLst/>
                <a:latin typeface="system-ui"/>
              </a:rPr>
              <a:t>The second point sounds a bit tricky, right? In simple words, it means, that for a dependency A → B, A cannot be a </a:t>
            </a:r>
            <a:r>
              <a:rPr lang="en-US" b="1" i="0" dirty="0">
                <a:solidFill>
                  <a:srgbClr val="212529"/>
                </a:solidFill>
                <a:effectLst/>
                <a:latin typeface="system-ui"/>
              </a:rPr>
              <a:t>non-prime attribute</a:t>
            </a:r>
            <a:r>
              <a:rPr lang="en-US" b="0" i="0" dirty="0">
                <a:solidFill>
                  <a:srgbClr val="212529"/>
                </a:solidFill>
                <a:effectLst/>
                <a:latin typeface="system-ui"/>
              </a:rPr>
              <a:t>, if B is a </a:t>
            </a:r>
            <a:r>
              <a:rPr lang="en-US" b="1" i="0" dirty="0">
                <a:solidFill>
                  <a:srgbClr val="212529"/>
                </a:solidFill>
                <a:effectLst/>
                <a:latin typeface="system-ui"/>
              </a:rPr>
              <a:t>prime attribute</a:t>
            </a:r>
            <a:r>
              <a:rPr lang="en-US" b="0" i="0" dirty="0">
                <a:solidFill>
                  <a:srgbClr val="212529"/>
                </a:solidFill>
                <a:effectLst/>
                <a:latin typeface="system-ui"/>
              </a:rPr>
              <a:t>.</a:t>
            </a:r>
            <a:br>
              <a:rPr lang="en-US" dirty="0"/>
            </a:br>
            <a:endParaRPr lang="en-US" dirty="0">
              <a:solidFill>
                <a:schemeClr val="tx1">
                  <a:lumMod val="65000"/>
                  <a:lumOff val="35000"/>
                </a:schemeClr>
              </a:solidFill>
              <a:ea typeface="+mn-ea"/>
            </a:endParaRPr>
          </a:p>
        </p:txBody>
      </p:sp>
      <p:sp>
        <p:nvSpPr>
          <p:cNvPr id="2" name="Slide Number Placeholder 1">
            <a:extLst>
              <a:ext uri="{FF2B5EF4-FFF2-40B4-BE49-F238E27FC236}">
                <a16:creationId xmlns:a16="http://schemas.microsoft.com/office/drawing/2014/main" id="{5F1BCBB3-BBDA-C05F-6C7E-98A0C5633038}"/>
              </a:ext>
            </a:extLst>
          </p:cNvPr>
          <p:cNvSpPr>
            <a:spLocks noGrp="1"/>
          </p:cNvSpPr>
          <p:nvPr>
            <p:ph type="sldNum" sz="quarter" idx="10"/>
          </p:nvPr>
        </p:nvSpPr>
        <p:spPr/>
        <p:txBody>
          <a:bodyPr/>
          <a:lstStyle/>
          <a:p>
            <a:fld id="{B5482F84-AE51-6742-A134-E737E6F95EC4}" type="slidenum">
              <a:rPr lang="en-US" altLang="en-US" smtClean="0"/>
              <a:pPr/>
              <a:t>89</a:t>
            </a:fld>
            <a:endParaRPr lang="en-US" altLang="en-US"/>
          </a:p>
        </p:txBody>
      </p:sp>
    </p:spTree>
    <p:extLst>
      <p:ext uri="{BB962C8B-B14F-4D97-AF65-F5344CB8AC3E}">
        <p14:creationId xmlns:p14="http://schemas.microsoft.com/office/powerpoint/2010/main" val="157991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74CC5-B412-F5BA-A585-4F33B2EF085D}"/>
            </a:ext>
          </a:extLst>
        </p:cNvPr>
        <p:cNvGrpSpPr/>
        <p:nvPr/>
      </p:nvGrpSpPr>
      <p:grpSpPr>
        <a:xfrm>
          <a:off x="0" y="0"/>
          <a:ext cx="0" cy="0"/>
          <a:chOff x="0" y="0"/>
          <a:chExt cx="0" cy="0"/>
        </a:xfrm>
      </p:grpSpPr>
      <p:sp>
        <p:nvSpPr>
          <p:cNvPr id="5121" name="Rectangle 6">
            <a:extLst>
              <a:ext uri="{FF2B5EF4-FFF2-40B4-BE49-F238E27FC236}">
                <a16:creationId xmlns:a16="http://schemas.microsoft.com/office/drawing/2014/main" id="{02CA5CCE-EFFF-F19E-178A-1E06F8062069}"/>
              </a:ext>
            </a:extLst>
          </p:cNvPr>
          <p:cNvSpPr>
            <a:spLocks noGrp="1" noChangeArrowheads="1"/>
          </p:cNvSpPr>
          <p:nvPr>
            <p:ph type="title"/>
          </p:nvPr>
        </p:nvSpPr>
        <p:spPr>
          <a:xfrm>
            <a:off x="685800" y="152401"/>
            <a:ext cx="7772400" cy="762000"/>
          </a:xfrm>
        </p:spPr>
        <p:txBody>
          <a:bodyPr/>
          <a:lstStyle/>
          <a:p>
            <a:r>
              <a:rPr lang="en-US" altLang="en-US" sz="3600" b="1" dirty="0"/>
              <a:t>Normalization &amp; Redundant Data</a:t>
            </a:r>
          </a:p>
        </p:txBody>
      </p:sp>
      <p:sp>
        <p:nvSpPr>
          <p:cNvPr id="5122" name="Rectangle 7">
            <a:extLst>
              <a:ext uri="{FF2B5EF4-FFF2-40B4-BE49-F238E27FC236}">
                <a16:creationId xmlns:a16="http://schemas.microsoft.com/office/drawing/2014/main" id="{88FD7AB1-A200-1B1F-BD93-72FC37F337ED}"/>
              </a:ext>
            </a:extLst>
          </p:cNvPr>
          <p:cNvSpPr>
            <a:spLocks noGrp="1" noChangeArrowheads="1"/>
          </p:cNvSpPr>
          <p:nvPr>
            <p:ph idx="1"/>
          </p:nvPr>
        </p:nvSpPr>
        <p:spPr>
          <a:xfrm>
            <a:off x="498475" y="1143000"/>
            <a:ext cx="7556500" cy="4983163"/>
          </a:xfrm>
        </p:spPr>
        <p:txBody>
          <a:bodyPr/>
          <a:lstStyle/>
          <a:p>
            <a:r>
              <a:rPr lang="en-US" altLang="en-US" dirty="0"/>
              <a:t> </a:t>
            </a:r>
            <a:r>
              <a:rPr lang="en-US" altLang="en-US" dirty="0">
                <a:highlight>
                  <a:srgbClr val="00FFFF"/>
                </a:highlight>
              </a:rPr>
              <a:t>Redundant Data  </a:t>
            </a:r>
            <a:r>
              <a:rPr lang="en-US" altLang="en-US" dirty="0">
                <a:highlight>
                  <a:srgbClr val="FFFF00"/>
                </a:highlight>
              </a:rPr>
              <a:t>cause problems</a:t>
            </a:r>
            <a:r>
              <a:rPr lang="en-US" altLang="en-US" dirty="0"/>
              <a:t>:</a:t>
            </a:r>
          </a:p>
          <a:p>
            <a:pPr lvl="1"/>
            <a:r>
              <a:rPr lang="en-US" altLang="en-US" dirty="0"/>
              <a:t> Wastes disk space and </a:t>
            </a:r>
          </a:p>
          <a:p>
            <a:pPr lvl="1"/>
            <a:r>
              <a:rPr lang="en-US" altLang="en-US" dirty="0"/>
              <a:t> Creates maintenance problems. </a:t>
            </a:r>
          </a:p>
          <a:p>
            <a:r>
              <a:rPr lang="en-US" altLang="en-US" dirty="0"/>
              <a:t> If data that exists in </a:t>
            </a:r>
            <a:r>
              <a:rPr lang="en-US" altLang="en-US" dirty="0">
                <a:highlight>
                  <a:srgbClr val="FFFF00"/>
                </a:highlight>
              </a:rPr>
              <a:t>more than one place</a:t>
            </a:r>
            <a:r>
              <a:rPr lang="en-US" altLang="en-US" dirty="0"/>
              <a:t> </a:t>
            </a:r>
            <a:r>
              <a:rPr lang="en-US" altLang="en-US" dirty="0">
                <a:highlight>
                  <a:srgbClr val="00FFFF"/>
                </a:highlight>
              </a:rPr>
              <a:t>must be changed</a:t>
            </a:r>
            <a:r>
              <a:rPr lang="en-US" altLang="en-US" dirty="0"/>
              <a:t>, THEN </a:t>
            </a:r>
          </a:p>
          <a:p>
            <a:pPr marL="228600" lvl="1" indent="0">
              <a:buNone/>
            </a:pPr>
            <a:r>
              <a:rPr lang="en-US" altLang="en-US" dirty="0"/>
              <a:t>            </a:t>
            </a:r>
            <a:r>
              <a:rPr lang="en-US" altLang="en-US" sz="3600" dirty="0">
                <a:highlight>
                  <a:srgbClr val="00FF00"/>
                </a:highlight>
              </a:rPr>
              <a:t>the data must be changed </a:t>
            </a:r>
          </a:p>
          <a:p>
            <a:pPr marL="228600" lvl="1" indent="0">
              <a:buNone/>
            </a:pPr>
            <a:r>
              <a:rPr lang="en-US" altLang="en-US" sz="3600" dirty="0">
                <a:highlight>
                  <a:srgbClr val="00FF00"/>
                </a:highlight>
              </a:rPr>
              <a:t>          in exactly the same way in </a:t>
            </a:r>
          </a:p>
          <a:p>
            <a:pPr marL="228600" lvl="1" indent="0">
              <a:buNone/>
            </a:pPr>
            <a:r>
              <a:rPr lang="en-US" altLang="en-US" sz="3600" dirty="0">
                <a:highlight>
                  <a:srgbClr val="00FF00"/>
                </a:highlight>
              </a:rPr>
              <a:t>          all locations. </a:t>
            </a:r>
          </a:p>
        </p:txBody>
      </p:sp>
      <p:sp>
        <p:nvSpPr>
          <p:cNvPr id="2" name="Slide Number Placeholder 1">
            <a:extLst>
              <a:ext uri="{FF2B5EF4-FFF2-40B4-BE49-F238E27FC236}">
                <a16:creationId xmlns:a16="http://schemas.microsoft.com/office/drawing/2014/main" id="{32B3E8C4-ED35-D78D-DBFB-9DC1ECF46574}"/>
              </a:ext>
            </a:extLst>
          </p:cNvPr>
          <p:cNvSpPr>
            <a:spLocks noGrp="1"/>
          </p:cNvSpPr>
          <p:nvPr>
            <p:ph type="sldNum" sz="quarter" idx="10"/>
          </p:nvPr>
        </p:nvSpPr>
        <p:spPr/>
        <p:txBody>
          <a:bodyPr/>
          <a:lstStyle/>
          <a:p>
            <a:fld id="{B5482F84-AE51-6742-A134-E737E6F95EC4}" type="slidenum">
              <a:rPr lang="en-US" altLang="en-US" smtClean="0"/>
              <a:pPr/>
              <a:t>9</a:t>
            </a:fld>
            <a:endParaRPr lang="en-US" altLang="en-US"/>
          </a:p>
        </p:txBody>
      </p:sp>
    </p:spTree>
    <p:extLst>
      <p:ext uri="{BB962C8B-B14F-4D97-AF65-F5344CB8AC3E}">
        <p14:creationId xmlns:p14="http://schemas.microsoft.com/office/powerpoint/2010/main" val="740034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3505200"/>
          </a:xfrm>
        </p:spPr>
        <p:txBody>
          <a:bodyPr/>
          <a:lstStyle/>
          <a:p>
            <a:pPr algn="l"/>
            <a:r>
              <a:rPr lang="en-US" altLang="en-US" sz="2800" dirty="0"/>
              <a:t>BCNF Form</a:t>
            </a:r>
            <a:br>
              <a:rPr lang="en-US" altLang="en-US" dirty="0"/>
            </a:br>
            <a:r>
              <a:rPr lang="en-US" sz="2000" b="0" i="0" dirty="0">
                <a:solidFill>
                  <a:srgbClr val="212529"/>
                </a:solidFill>
                <a:effectLst/>
                <a:latin typeface="system-ui"/>
              </a:rPr>
              <a:t>One student can enroll for multiple subjects. </a:t>
            </a:r>
            <a:br>
              <a:rPr lang="en-US" sz="2000" b="0" i="0" dirty="0">
                <a:solidFill>
                  <a:srgbClr val="212529"/>
                </a:solidFill>
                <a:effectLst/>
                <a:latin typeface="system-ui"/>
              </a:rPr>
            </a:br>
            <a:r>
              <a:rPr lang="en-US" sz="2000" b="0" i="0" dirty="0">
                <a:solidFill>
                  <a:srgbClr val="212529"/>
                </a:solidFill>
                <a:effectLst/>
                <a:latin typeface="system-ui"/>
              </a:rPr>
              <a:t>For example, student with </a:t>
            </a:r>
            <a:r>
              <a:rPr lang="en-US" sz="2000" b="1" i="0" dirty="0" err="1">
                <a:solidFill>
                  <a:srgbClr val="212529"/>
                </a:solidFill>
                <a:effectLst/>
                <a:latin typeface="system-ui"/>
              </a:rPr>
              <a:t>student_id</a:t>
            </a:r>
            <a:r>
              <a:rPr lang="en-US" sz="2000" b="0" i="0" dirty="0">
                <a:solidFill>
                  <a:srgbClr val="212529"/>
                </a:solidFill>
                <a:effectLst/>
                <a:latin typeface="system-ui"/>
              </a:rPr>
              <a:t> 101, has opted for subjects - Java &amp; C++</a:t>
            </a:r>
            <a:br>
              <a:rPr lang="en-US" sz="2000" b="0" i="0" dirty="0">
                <a:solidFill>
                  <a:srgbClr val="212529"/>
                </a:solidFill>
                <a:effectLst/>
                <a:latin typeface="system-ui"/>
              </a:rPr>
            </a:br>
            <a:r>
              <a:rPr lang="en-US" sz="2000" b="0" i="0" dirty="0">
                <a:solidFill>
                  <a:srgbClr val="212529"/>
                </a:solidFill>
                <a:effectLst/>
                <a:latin typeface="system-ui"/>
              </a:rPr>
              <a:t>For each subject, a professor is assigned to the student.</a:t>
            </a:r>
            <a:br>
              <a:rPr lang="en-US" sz="2000" b="0" i="0" dirty="0">
                <a:solidFill>
                  <a:srgbClr val="212529"/>
                </a:solidFill>
                <a:effectLst/>
                <a:latin typeface="system-ui"/>
              </a:rPr>
            </a:br>
            <a:r>
              <a:rPr lang="en-US" sz="2000" b="0" i="0" dirty="0">
                <a:solidFill>
                  <a:srgbClr val="212529"/>
                </a:solidFill>
                <a:effectLst/>
                <a:latin typeface="system-ui"/>
              </a:rPr>
              <a:t>And, there can be multiple professors teaching one subject like we have for Java.</a:t>
            </a:r>
            <a:br>
              <a:rPr lang="en-US" sz="2000" b="0" i="0" dirty="0">
                <a:solidFill>
                  <a:srgbClr val="212529"/>
                </a:solidFill>
                <a:effectLst/>
                <a:latin typeface="system-ui"/>
              </a:rPr>
            </a:br>
            <a:r>
              <a:rPr lang="en-US" sz="2000" b="0" i="0" dirty="0">
                <a:solidFill>
                  <a:srgbClr val="212529"/>
                </a:solidFill>
                <a:effectLst/>
                <a:latin typeface="system-ui"/>
              </a:rPr>
              <a:t>What do you think should be the </a:t>
            </a:r>
            <a:r>
              <a:rPr lang="en-US" sz="2000" b="1" i="0" dirty="0">
                <a:solidFill>
                  <a:srgbClr val="212529"/>
                </a:solidFill>
                <a:effectLst/>
                <a:latin typeface="system-ui"/>
              </a:rPr>
              <a:t>Primary Key</a:t>
            </a:r>
            <a:r>
              <a:rPr lang="en-US" sz="2000" b="0" i="0" dirty="0">
                <a:solidFill>
                  <a:srgbClr val="212529"/>
                </a:solidFill>
                <a:effectLst/>
                <a:latin typeface="system-ui"/>
              </a:rPr>
              <a:t>?</a:t>
            </a:r>
            <a:br>
              <a:rPr lang="en-US" sz="2000" b="0" i="0" dirty="0">
                <a:solidFill>
                  <a:srgbClr val="212529"/>
                </a:solidFill>
                <a:effectLst/>
                <a:latin typeface="system-ui"/>
              </a:rPr>
            </a:br>
            <a:r>
              <a:rPr lang="en-US" sz="2000" b="0" i="0" dirty="0">
                <a:solidFill>
                  <a:srgbClr val="212529"/>
                </a:solidFill>
                <a:effectLst/>
                <a:latin typeface="system-ui"/>
              </a:rPr>
              <a:t>Well, in the table above (</a:t>
            </a:r>
            <a:r>
              <a:rPr lang="en-US" sz="2000" b="0" i="0" dirty="0" err="1">
                <a:solidFill>
                  <a:srgbClr val="212529"/>
                </a:solidFill>
                <a:effectLst/>
                <a:latin typeface="system-ui"/>
              </a:rPr>
              <a:t>student_id</a:t>
            </a:r>
            <a:r>
              <a:rPr lang="en-US" sz="2000" b="0" i="0" dirty="0">
                <a:solidFill>
                  <a:srgbClr val="212529"/>
                </a:solidFill>
                <a:effectLst/>
                <a:latin typeface="system-ui"/>
              </a:rPr>
              <a:t>, subject) together form the primary key, because using </a:t>
            </a:r>
            <a:r>
              <a:rPr lang="en-US" sz="2000" b="0" i="0" dirty="0" err="1">
                <a:solidFill>
                  <a:srgbClr val="212529"/>
                </a:solidFill>
                <a:effectLst/>
                <a:latin typeface="system-ui"/>
              </a:rPr>
              <a:t>student_id</a:t>
            </a:r>
            <a:r>
              <a:rPr lang="en-US" sz="2000" b="0" i="0" dirty="0">
                <a:solidFill>
                  <a:srgbClr val="212529"/>
                </a:solidFill>
                <a:effectLst/>
                <a:latin typeface="system-ui"/>
              </a:rPr>
              <a:t> and subject, we can find all the columns of the table.</a:t>
            </a:r>
            <a:br>
              <a:rPr lang="en-US" sz="4800" b="0" i="0" dirty="0">
                <a:solidFill>
                  <a:srgbClr val="212529"/>
                </a:solidFill>
                <a:effectLst/>
                <a:latin typeface="system-ui"/>
              </a:rPr>
            </a:br>
            <a:endParaRPr lang="en-US" altLang="en-US" dirty="0"/>
          </a:p>
        </p:txBody>
      </p:sp>
      <p:graphicFrame>
        <p:nvGraphicFramePr>
          <p:cNvPr id="2" name="Content Placeholder 1">
            <a:extLst>
              <a:ext uri="{FF2B5EF4-FFF2-40B4-BE49-F238E27FC236}">
                <a16:creationId xmlns:a16="http://schemas.microsoft.com/office/drawing/2014/main" id="{1086F928-17E1-162D-8FD3-D35E92308A01}"/>
              </a:ext>
            </a:extLst>
          </p:cNvPr>
          <p:cNvGraphicFramePr>
            <a:graphicFrameLocks noGrp="1"/>
          </p:cNvGraphicFramePr>
          <p:nvPr>
            <p:ph idx="1"/>
            <p:extLst>
              <p:ext uri="{D42A27DB-BD31-4B8C-83A1-F6EECF244321}">
                <p14:modId xmlns:p14="http://schemas.microsoft.com/office/powerpoint/2010/main" val="3913646210"/>
              </p:ext>
            </p:extLst>
          </p:nvPr>
        </p:nvGraphicFramePr>
        <p:xfrm>
          <a:off x="609600" y="3886200"/>
          <a:ext cx="7556499" cy="1851006"/>
        </p:xfrm>
        <a:graphic>
          <a:graphicData uri="http://schemas.openxmlformats.org/drawingml/2006/table">
            <a:tbl>
              <a:tblPr/>
              <a:tblGrid>
                <a:gridCol w="2518833">
                  <a:extLst>
                    <a:ext uri="{9D8B030D-6E8A-4147-A177-3AD203B41FA5}">
                      <a16:colId xmlns:a16="http://schemas.microsoft.com/office/drawing/2014/main" val="2258998623"/>
                    </a:ext>
                  </a:extLst>
                </a:gridCol>
                <a:gridCol w="2518833">
                  <a:extLst>
                    <a:ext uri="{9D8B030D-6E8A-4147-A177-3AD203B41FA5}">
                      <a16:colId xmlns:a16="http://schemas.microsoft.com/office/drawing/2014/main" val="1285314868"/>
                    </a:ext>
                  </a:extLst>
                </a:gridCol>
                <a:gridCol w="2518833">
                  <a:extLst>
                    <a:ext uri="{9D8B030D-6E8A-4147-A177-3AD203B41FA5}">
                      <a16:colId xmlns:a16="http://schemas.microsoft.com/office/drawing/2014/main" val="3593898858"/>
                    </a:ext>
                  </a:extLst>
                </a:gridCol>
              </a:tblGrid>
              <a:tr h="308501">
                <a:tc>
                  <a:txBody>
                    <a:bodyPr/>
                    <a:lstStyle/>
                    <a:p>
                      <a:pPr algn="l"/>
                      <a:r>
                        <a:rPr lang="en-US" sz="1500" dirty="0" err="1">
                          <a:effectLst/>
                          <a:highlight>
                            <a:srgbClr val="FFFF00"/>
                          </a:highlight>
                        </a:rPr>
                        <a:t>student_id</a:t>
                      </a:r>
                      <a:endParaRPr lang="en-US" sz="1500" dirty="0">
                        <a:effectLst/>
                        <a:highlight>
                          <a:srgbClr val="FFFF00"/>
                        </a:highlight>
                      </a:endParaRPr>
                    </a:p>
                  </a:txBody>
                  <a:tcPr marL="77125" marR="77125" marT="38563" marB="38563">
                    <a:lnL w="9525" cap="flat" cmpd="sng" algn="ctr">
                      <a:solidFill>
                        <a:srgbClr val="30B31B"/>
                      </a:solidFill>
                      <a:prstDash val="solid"/>
                      <a:round/>
                      <a:headEnd type="none" w="med" len="med"/>
                      <a:tailEnd type="none" w="med" len="med"/>
                    </a:lnL>
                    <a:lnR w="9525" cap="flat" cmpd="sng" algn="ctr">
                      <a:solidFill>
                        <a:srgbClr val="10AF1B"/>
                      </a:solidFill>
                      <a:prstDash val="solid"/>
                      <a:round/>
                      <a:headEnd type="none" w="med" len="med"/>
                      <a:tailEnd type="none" w="med" len="med"/>
                    </a:lnR>
                    <a:lnT w="9525" cap="flat" cmpd="sng" algn="ctr">
                      <a:solidFill>
                        <a:srgbClr val="30B31B"/>
                      </a:solidFill>
                      <a:prstDash val="solid"/>
                      <a:round/>
                      <a:headEnd type="none" w="med" len="med"/>
                      <a:tailEnd type="none" w="med" len="med"/>
                    </a:lnT>
                    <a:lnB w="9525" cap="flat" cmpd="sng" algn="ctr">
                      <a:solidFill>
                        <a:srgbClr val="90A21B"/>
                      </a:solidFill>
                      <a:prstDash val="solid"/>
                      <a:round/>
                      <a:headEnd type="none" w="med" len="med"/>
                      <a:tailEnd type="none" w="med" len="med"/>
                    </a:lnB>
                    <a:solidFill>
                      <a:srgbClr val="FFFFFF"/>
                    </a:solidFill>
                  </a:tcPr>
                </a:tc>
                <a:tc>
                  <a:txBody>
                    <a:bodyPr/>
                    <a:lstStyle/>
                    <a:p>
                      <a:pPr algn="l"/>
                      <a:r>
                        <a:rPr lang="en-US" sz="1500" dirty="0">
                          <a:effectLst/>
                          <a:highlight>
                            <a:srgbClr val="FFFF00"/>
                          </a:highlight>
                        </a:rPr>
                        <a:t>subject</a:t>
                      </a:r>
                    </a:p>
                  </a:txBody>
                  <a:tcPr marL="77125" marR="77125" marT="38563" marB="38563">
                    <a:lnL w="9525" cap="flat" cmpd="sng" algn="ctr">
                      <a:solidFill>
                        <a:srgbClr val="10AF1B"/>
                      </a:solidFill>
                      <a:prstDash val="solid"/>
                      <a:round/>
                      <a:headEnd type="none" w="med" len="med"/>
                      <a:tailEnd type="none" w="med" len="med"/>
                    </a:lnL>
                    <a:lnR w="9525" cap="flat" cmpd="sng" algn="ctr">
                      <a:solidFill>
                        <a:srgbClr val="C0A91B"/>
                      </a:solidFill>
                      <a:prstDash val="solid"/>
                      <a:round/>
                      <a:headEnd type="none" w="med" len="med"/>
                      <a:tailEnd type="none" w="med" len="med"/>
                    </a:lnR>
                    <a:lnT w="9525" cap="flat" cmpd="sng" algn="ctr">
                      <a:solidFill>
                        <a:srgbClr val="10AF1B"/>
                      </a:solidFill>
                      <a:prstDash val="solid"/>
                      <a:round/>
                      <a:headEnd type="none" w="med" len="med"/>
                      <a:tailEnd type="none" w="med" len="med"/>
                    </a:lnT>
                    <a:lnB w="9525" cap="flat" cmpd="sng" algn="ctr">
                      <a:solidFill>
                        <a:srgbClr val="609F1B"/>
                      </a:solidFill>
                      <a:prstDash val="solid"/>
                      <a:round/>
                      <a:headEnd type="none" w="med" len="med"/>
                      <a:tailEnd type="none" w="med" len="med"/>
                    </a:lnB>
                    <a:solidFill>
                      <a:srgbClr val="FFFFFF"/>
                    </a:solidFill>
                  </a:tcPr>
                </a:tc>
                <a:tc>
                  <a:txBody>
                    <a:bodyPr/>
                    <a:lstStyle/>
                    <a:p>
                      <a:pPr algn="l"/>
                      <a:r>
                        <a:rPr lang="en-US" sz="1500">
                          <a:effectLst/>
                        </a:rPr>
                        <a:t>professor</a:t>
                      </a:r>
                    </a:p>
                  </a:txBody>
                  <a:tcPr marL="77125" marR="77125" marT="38563" marB="38563">
                    <a:lnL w="9525" cap="flat" cmpd="sng" algn="ctr">
                      <a:solidFill>
                        <a:srgbClr val="C0A91B"/>
                      </a:solidFill>
                      <a:prstDash val="solid"/>
                      <a:round/>
                      <a:headEnd type="none" w="med" len="med"/>
                      <a:tailEnd type="none" w="med" len="med"/>
                    </a:lnL>
                    <a:lnR w="9525" cap="flat" cmpd="sng" algn="ctr">
                      <a:solidFill>
                        <a:srgbClr val="C0A91B"/>
                      </a:solidFill>
                      <a:prstDash val="solid"/>
                      <a:round/>
                      <a:headEnd type="none" w="med" len="med"/>
                      <a:tailEnd type="none" w="med" len="med"/>
                    </a:lnR>
                    <a:lnT w="9525" cap="flat" cmpd="sng" algn="ctr">
                      <a:solidFill>
                        <a:srgbClr val="C0A91B"/>
                      </a:solidFill>
                      <a:prstDash val="solid"/>
                      <a:round/>
                      <a:headEnd type="none" w="med" len="med"/>
                      <a:tailEnd type="none" w="med" len="med"/>
                    </a:lnT>
                    <a:lnB w="9525" cap="flat" cmpd="sng" algn="ctr">
                      <a:solidFill>
                        <a:srgbClr val="00B01B"/>
                      </a:solidFill>
                      <a:prstDash val="solid"/>
                      <a:round/>
                      <a:headEnd type="none" w="med" len="med"/>
                      <a:tailEnd type="none" w="med" len="med"/>
                    </a:lnB>
                    <a:solidFill>
                      <a:srgbClr val="FFFFFF"/>
                    </a:solidFill>
                  </a:tcPr>
                </a:tc>
                <a:extLst>
                  <a:ext uri="{0D108BD9-81ED-4DB2-BD59-A6C34878D82A}">
                    <a16:rowId xmlns:a16="http://schemas.microsoft.com/office/drawing/2014/main" val="3660480015"/>
                  </a:ext>
                </a:extLst>
              </a:tr>
              <a:tr h="308501">
                <a:tc>
                  <a:txBody>
                    <a:bodyPr/>
                    <a:lstStyle/>
                    <a:p>
                      <a:r>
                        <a:rPr lang="en-US" sz="1500">
                          <a:effectLst/>
                        </a:rPr>
                        <a:t>101</a:t>
                      </a:r>
                    </a:p>
                  </a:txBody>
                  <a:tcPr marL="77125" marR="77125" marT="38563" marB="38563">
                    <a:lnL w="9525" cap="flat" cmpd="sng" algn="ctr">
                      <a:solidFill>
                        <a:srgbClr val="90A21B"/>
                      </a:solidFill>
                      <a:prstDash val="solid"/>
                      <a:round/>
                      <a:headEnd type="none" w="med" len="med"/>
                      <a:tailEnd type="none" w="med" len="med"/>
                    </a:lnL>
                    <a:lnR w="9525" cap="flat" cmpd="sng" algn="ctr">
                      <a:solidFill>
                        <a:srgbClr val="609F1B"/>
                      </a:solidFill>
                      <a:prstDash val="solid"/>
                      <a:round/>
                      <a:headEnd type="none" w="med" len="med"/>
                      <a:tailEnd type="none" w="med" len="med"/>
                    </a:lnR>
                    <a:lnT w="9525" cap="flat" cmpd="sng" algn="ctr">
                      <a:solidFill>
                        <a:srgbClr val="90A21B"/>
                      </a:solidFill>
                      <a:prstDash val="solid"/>
                      <a:round/>
                      <a:headEnd type="none" w="med" len="med"/>
                      <a:tailEnd type="none" w="med" len="med"/>
                    </a:lnT>
                    <a:lnB w="9525" cap="flat" cmpd="sng" algn="ctr">
                      <a:solidFill>
                        <a:srgbClr val="A0851B"/>
                      </a:solidFill>
                      <a:prstDash val="solid"/>
                      <a:round/>
                      <a:headEnd type="none" w="med" len="med"/>
                      <a:tailEnd type="none" w="med" len="med"/>
                    </a:lnB>
                    <a:solidFill>
                      <a:srgbClr val="FFFFFF"/>
                    </a:solidFill>
                  </a:tcPr>
                </a:tc>
                <a:tc>
                  <a:txBody>
                    <a:bodyPr/>
                    <a:lstStyle/>
                    <a:p>
                      <a:r>
                        <a:rPr lang="en-US" sz="1500" dirty="0">
                          <a:effectLst/>
                        </a:rPr>
                        <a:t>Java</a:t>
                      </a:r>
                    </a:p>
                  </a:txBody>
                  <a:tcPr marL="77125" marR="77125" marT="38563" marB="38563">
                    <a:lnL w="9525" cap="flat" cmpd="sng" algn="ctr">
                      <a:solidFill>
                        <a:srgbClr val="609F1B"/>
                      </a:solidFill>
                      <a:prstDash val="solid"/>
                      <a:round/>
                      <a:headEnd type="none" w="med" len="med"/>
                      <a:tailEnd type="none" w="med" len="med"/>
                    </a:lnL>
                    <a:lnR w="9525" cap="flat" cmpd="sng" algn="ctr">
                      <a:solidFill>
                        <a:srgbClr val="00B01B"/>
                      </a:solidFill>
                      <a:prstDash val="solid"/>
                      <a:round/>
                      <a:headEnd type="none" w="med" len="med"/>
                      <a:tailEnd type="none" w="med" len="med"/>
                    </a:lnR>
                    <a:lnT w="9525" cap="flat" cmpd="sng" algn="ctr">
                      <a:solidFill>
                        <a:srgbClr val="609F1B"/>
                      </a:solidFill>
                      <a:prstDash val="solid"/>
                      <a:round/>
                      <a:headEnd type="none" w="med" len="med"/>
                      <a:tailEnd type="none" w="med" len="med"/>
                    </a:lnT>
                    <a:lnB w="9525" cap="flat" cmpd="sng" algn="ctr">
                      <a:solidFill>
                        <a:srgbClr val="40B31B"/>
                      </a:solidFill>
                      <a:prstDash val="solid"/>
                      <a:round/>
                      <a:headEnd type="none" w="med" len="med"/>
                      <a:tailEnd type="none" w="med" len="med"/>
                    </a:lnB>
                    <a:solidFill>
                      <a:srgbClr val="FFFFFF"/>
                    </a:solidFill>
                  </a:tcPr>
                </a:tc>
                <a:tc>
                  <a:txBody>
                    <a:bodyPr/>
                    <a:lstStyle/>
                    <a:p>
                      <a:r>
                        <a:rPr lang="en-US" sz="1500">
                          <a:effectLst/>
                        </a:rPr>
                        <a:t>P.Java</a:t>
                      </a:r>
                    </a:p>
                  </a:txBody>
                  <a:tcPr marL="77125" marR="77125" marT="38563" marB="38563">
                    <a:lnL w="9525" cap="flat" cmpd="sng" algn="ctr">
                      <a:solidFill>
                        <a:srgbClr val="00B01B"/>
                      </a:solidFill>
                      <a:prstDash val="solid"/>
                      <a:round/>
                      <a:headEnd type="none" w="med" len="med"/>
                      <a:tailEnd type="none" w="med" len="med"/>
                    </a:lnL>
                    <a:lnR w="9525" cap="flat" cmpd="sng" algn="ctr">
                      <a:solidFill>
                        <a:srgbClr val="00B01B"/>
                      </a:solidFill>
                      <a:prstDash val="solid"/>
                      <a:round/>
                      <a:headEnd type="none" w="med" len="med"/>
                      <a:tailEnd type="none" w="med" len="med"/>
                    </a:lnR>
                    <a:lnT w="9525" cap="flat" cmpd="sng" algn="ctr">
                      <a:solidFill>
                        <a:srgbClr val="00B01B"/>
                      </a:solidFill>
                      <a:prstDash val="solid"/>
                      <a:round/>
                      <a:headEnd type="none" w="med" len="med"/>
                      <a:tailEnd type="none" w="med" len="med"/>
                    </a:lnT>
                    <a:lnB w="9525" cap="flat" cmpd="sng" algn="ctr">
                      <a:solidFill>
                        <a:srgbClr val="D09E1B"/>
                      </a:solidFill>
                      <a:prstDash val="solid"/>
                      <a:round/>
                      <a:headEnd type="none" w="med" len="med"/>
                      <a:tailEnd type="none" w="med" len="med"/>
                    </a:lnB>
                    <a:solidFill>
                      <a:srgbClr val="FFFFFF"/>
                    </a:solidFill>
                  </a:tcPr>
                </a:tc>
                <a:extLst>
                  <a:ext uri="{0D108BD9-81ED-4DB2-BD59-A6C34878D82A}">
                    <a16:rowId xmlns:a16="http://schemas.microsoft.com/office/drawing/2014/main" val="4152832060"/>
                  </a:ext>
                </a:extLst>
              </a:tr>
              <a:tr h="308501">
                <a:tc>
                  <a:txBody>
                    <a:bodyPr/>
                    <a:lstStyle/>
                    <a:p>
                      <a:r>
                        <a:rPr lang="en-US" sz="1500">
                          <a:effectLst/>
                        </a:rPr>
                        <a:t>101</a:t>
                      </a:r>
                    </a:p>
                  </a:txBody>
                  <a:tcPr marL="77125" marR="77125" marT="38563" marB="38563">
                    <a:lnL w="9525" cap="flat" cmpd="sng" algn="ctr">
                      <a:solidFill>
                        <a:srgbClr val="A0851B"/>
                      </a:solidFill>
                      <a:prstDash val="solid"/>
                      <a:round/>
                      <a:headEnd type="none" w="med" len="med"/>
                      <a:tailEnd type="none" w="med" len="med"/>
                    </a:lnL>
                    <a:lnR w="9525" cap="flat" cmpd="sng" algn="ctr">
                      <a:solidFill>
                        <a:srgbClr val="40B31B"/>
                      </a:solidFill>
                      <a:prstDash val="solid"/>
                      <a:round/>
                      <a:headEnd type="none" w="med" len="med"/>
                      <a:tailEnd type="none" w="med" len="med"/>
                    </a:lnR>
                    <a:lnT w="9525" cap="flat" cmpd="sng" algn="ctr">
                      <a:solidFill>
                        <a:srgbClr val="A0851B"/>
                      </a:solidFill>
                      <a:prstDash val="solid"/>
                      <a:round/>
                      <a:headEnd type="none" w="med" len="med"/>
                      <a:tailEnd type="none" w="med" len="med"/>
                    </a:lnT>
                    <a:lnB w="9525" cap="flat" cmpd="sng" algn="ctr">
                      <a:solidFill>
                        <a:srgbClr val="E0A51B"/>
                      </a:solidFill>
                      <a:prstDash val="solid"/>
                      <a:round/>
                      <a:headEnd type="none" w="med" len="med"/>
                      <a:tailEnd type="none" w="med" len="med"/>
                    </a:lnB>
                    <a:solidFill>
                      <a:srgbClr val="FFFFFF"/>
                    </a:solidFill>
                  </a:tcPr>
                </a:tc>
                <a:tc>
                  <a:txBody>
                    <a:bodyPr/>
                    <a:lstStyle/>
                    <a:p>
                      <a:r>
                        <a:rPr lang="en-US" sz="1500">
                          <a:effectLst/>
                        </a:rPr>
                        <a:t>C++</a:t>
                      </a:r>
                    </a:p>
                  </a:txBody>
                  <a:tcPr marL="77125" marR="77125" marT="38563" marB="38563">
                    <a:lnL w="9525" cap="flat" cmpd="sng" algn="ctr">
                      <a:solidFill>
                        <a:srgbClr val="40B31B"/>
                      </a:solidFill>
                      <a:prstDash val="solid"/>
                      <a:round/>
                      <a:headEnd type="none" w="med" len="med"/>
                      <a:tailEnd type="none" w="med" len="med"/>
                    </a:lnL>
                    <a:lnR w="9525" cap="flat" cmpd="sng" algn="ctr">
                      <a:solidFill>
                        <a:srgbClr val="D09E1B"/>
                      </a:solidFill>
                      <a:prstDash val="solid"/>
                      <a:round/>
                      <a:headEnd type="none" w="med" len="med"/>
                      <a:tailEnd type="none" w="med" len="med"/>
                    </a:lnR>
                    <a:lnT w="9525" cap="flat" cmpd="sng" algn="ctr">
                      <a:solidFill>
                        <a:srgbClr val="40B31B"/>
                      </a:solidFill>
                      <a:prstDash val="solid"/>
                      <a:round/>
                      <a:headEnd type="none" w="med" len="med"/>
                      <a:tailEnd type="none" w="med" len="med"/>
                    </a:lnT>
                    <a:lnB w="9525" cap="flat" cmpd="sng" algn="ctr">
                      <a:solidFill>
                        <a:srgbClr val="60A51B"/>
                      </a:solidFill>
                      <a:prstDash val="solid"/>
                      <a:round/>
                      <a:headEnd type="none" w="med" len="med"/>
                      <a:tailEnd type="none" w="med" len="med"/>
                    </a:lnB>
                    <a:solidFill>
                      <a:srgbClr val="FFFFFF"/>
                    </a:solidFill>
                  </a:tcPr>
                </a:tc>
                <a:tc>
                  <a:txBody>
                    <a:bodyPr/>
                    <a:lstStyle/>
                    <a:p>
                      <a:r>
                        <a:rPr lang="en-US" sz="1500">
                          <a:effectLst/>
                        </a:rPr>
                        <a:t>P.Cpp</a:t>
                      </a:r>
                    </a:p>
                  </a:txBody>
                  <a:tcPr marL="77125" marR="77125" marT="38563" marB="38563">
                    <a:lnL w="9525" cap="flat" cmpd="sng" algn="ctr">
                      <a:solidFill>
                        <a:srgbClr val="D09E1B"/>
                      </a:solidFill>
                      <a:prstDash val="solid"/>
                      <a:round/>
                      <a:headEnd type="none" w="med" len="med"/>
                      <a:tailEnd type="none" w="med" len="med"/>
                    </a:lnL>
                    <a:lnR w="9525" cap="flat" cmpd="sng" algn="ctr">
                      <a:solidFill>
                        <a:srgbClr val="D09E1B"/>
                      </a:solidFill>
                      <a:prstDash val="solid"/>
                      <a:round/>
                      <a:headEnd type="none" w="med" len="med"/>
                      <a:tailEnd type="none" w="med" len="med"/>
                    </a:lnR>
                    <a:lnT w="9525" cap="flat" cmpd="sng" algn="ctr">
                      <a:solidFill>
                        <a:srgbClr val="D09E1B"/>
                      </a:solidFill>
                      <a:prstDash val="solid"/>
                      <a:round/>
                      <a:headEnd type="none" w="med" len="med"/>
                      <a:tailEnd type="none" w="med" len="med"/>
                    </a:lnT>
                    <a:lnB w="9525" cap="flat" cmpd="sng" algn="ctr">
                      <a:solidFill>
                        <a:srgbClr val="40941B"/>
                      </a:solidFill>
                      <a:prstDash val="solid"/>
                      <a:round/>
                      <a:headEnd type="none" w="med" len="med"/>
                      <a:tailEnd type="none" w="med" len="med"/>
                    </a:lnB>
                    <a:solidFill>
                      <a:srgbClr val="FFFFFF"/>
                    </a:solidFill>
                  </a:tcPr>
                </a:tc>
                <a:extLst>
                  <a:ext uri="{0D108BD9-81ED-4DB2-BD59-A6C34878D82A}">
                    <a16:rowId xmlns:a16="http://schemas.microsoft.com/office/drawing/2014/main" val="3914864119"/>
                  </a:ext>
                </a:extLst>
              </a:tr>
              <a:tr h="308501">
                <a:tc>
                  <a:txBody>
                    <a:bodyPr/>
                    <a:lstStyle/>
                    <a:p>
                      <a:r>
                        <a:rPr lang="en-US" sz="1500">
                          <a:effectLst/>
                        </a:rPr>
                        <a:t>102</a:t>
                      </a:r>
                    </a:p>
                  </a:txBody>
                  <a:tcPr marL="77125" marR="77125" marT="38563" marB="38563">
                    <a:lnL w="9525" cap="flat" cmpd="sng" algn="ctr">
                      <a:solidFill>
                        <a:srgbClr val="E0A51B"/>
                      </a:solidFill>
                      <a:prstDash val="solid"/>
                      <a:round/>
                      <a:headEnd type="none" w="med" len="med"/>
                      <a:tailEnd type="none" w="med" len="med"/>
                    </a:lnL>
                    <a:lnR w="9525" cap="flat" cmpd="sng" algn="ctr">
                      <a:solidFill>
                        <a:srgbClr val="60A51B"/>
                      </a:solidFill>
                      <a:prstDash val="solid"/>
                      <a:round/>
                      <a:headEnd type="none" w="med" len="med"/>
                      <a:tailEnd type="none" w="med" len="med"/>
                    </a:lnR>
                    <a:lnT w="9525" cap="flat" cmpd="sng" algn="ctr">
                      <a:solidFill>
                        <a:srgbClr val="E0A51B"/>
                      </a:solidFill>
                      <a:prstDash val="solid"/>
                      <a:round/>
                      <a:headEnd type="none" w="med" len="med"/>
                      <a:tailEnd type="none" w="med" len="med"/>
                    </a:lnT>
                    <a:lnB w="9525" cap="flat" cmpd="sng" algn="ctr">
                      <a:solidFill>
                        <a:srgbClr val="F0B21B"/>
                      </a:solidFill>
                      <a:prstDash val="solid"/>
                      <a:round/>
                      <a:headEnd type="none" w="med" len="med"/>
                      <a:tailEnd type="none" w="med" len="med"/>
                    </a:lnB>
                    <a:solidFill>
                      <a:srgbClr val="FFFFFF"/>
                    </a:solidFill>
                  </a:tcPr>
                </a:tc>
                <a:tc>
                  <a:txBody>
                    <a:bodyPr/>
                    <a:lstStyle/>
                    <a:p>
                      <a:r>
                        <a:rPr lang="en-US" sz="1500">
                          <a:effectLst/>
                        </a:rPr>
                        <a:t>Java</a:t>
                      </a:r>
                    </a:p>
                  </a:txBody>
                  <a:tcPr marL="77125" marR="77125" marT="38563" marB="38563">
                    <a:lnL w="9525" cap="flat" cmpd="sng" algn="ctr">
                      <a:solidFill>
                        <a:srgbClr val="60A51B"/>
                      </a:solidFill>
                      <a:prstDash val="solid"/>
                      <a:round/>
                      <a:headEnd type="none" w="med" len="med"/>
                      <a:tailEnd type="none" w="med" len="med"/>
                    </a:lnL>
                    <a:lnR w="9525" cap="flat" cmpd="sng" algn="ctr">
                      <a:solidFill>
                        <a:srgbClr val="40941B"/>
                      </a:solidFill>
                      <a:prstDash val="solid"/>
                      <a:round/>
                      <a:headEnd type="none" w="med" len="med"/>
                      <a:tailEnd type="none" w="med" len="med"/>
                    </a:lnR>
                    <a:lnT w="9525" cap="flat" cmpd="sng" algn="ctr">
                      <a:solidFill>
                        <a:srgbClr val="60A51B"/>
                      </a:solidFill>
                      <a:prstDash val="solid"/>
                      <a:round/>
                      <a:headEnd type="none" w="med" len="med"/>
                      <a:tailEnd type="none" w="med" len="med"/>
                    </a:lnT>
                    <a:lnB w="9525" cap="flat" cmpd="sng" algn="ctr">
                      <a:solidFill>
                        <a:srgbClr val="30B01B"/>
                      </a:solidFill>
                      <a:prstDash val="solid"/>
                      <a:round/>
                      <a:headEnd type="none" w="med" len="med"/>
                      <a:tailEnd type="none" w="med" len="med"/>
                    </a:lnB>
                    <a:solidFill>
                      <a:srgbClr val="FFFFFF"/>
                    </a:solidFill>
                  </a:tcPr>
                </a:tc>
                <a:tc>
                  <a:txBody>
                    <a:bodyPr/>
                    <a:lstStyle/>
                    <a:p>
                      <a:r>
                        <a:rPr lang="en-US" sz="1500">
                          <a:effectLst/>
                        </a:rPr>
                        <a:t>P.Java2</a:t>
                      </a:r>
                    </a:p>
                  </a:txBody>
                  <a:tcPr marL="77125" marR="77125" marT="38563" marB="38563">
                    <a:lnL w="9525" cap="flat" cmpd="sng" algn="ctr">
                      <a:solidFill>
                        <a:srgbClr val="40941B"/>
                      </a:solidFill>
                      <a:prstDash val="solid"/>
                      <a:round/>
                      <a:headEnd type="none" w="med" len="med"/>
                      <a:tailEnd type="none" w="med" len="med"/>
                    </a:lnL>
                    <a:lnR w="9525" cap="flat" cmpd="sng" algn="ctr">
                      <a:solidFill>
                        <a:srgbClr val="40941B"/>
                      </a:solidFill>
                      <a:prstDash val="solid"/>
                      <a:round/>
                      <a:headEnd type="none" w="med" len="med"/>
                      <a:tailEnd type="none" w="med" len="med"/>
                    </a:lnR>
                    <a:lnT w="9525" cap="flat" cmpd="sng" algn="ctr">
                      <a:solidFill>
                        <a:srgbClr val="40941B"/>
                      </a:solidFill>
                      <a:prstDash val="solid"/>
                      <a:round/>
                      <a:headEnd type="none" w="med" len="med"/>
                      <a:tailEnd type="none" w="med" len="med"/>
                    </a:lnT>
                    <a:lnB w="9525" cap="flat" cmpd="sng" algn="ctr">
                      <a:solidFill>
                        <a:srgbClr val="A0A41B"/>
                      </a:solidFill>
                      <a:prstDash val="solid"/>
                      <a:round/>
                      <a:headEnd type="none" w="med" len="med"/>
                      <a:tailEnd type="none" w="med" len="med"/>
                    </a:lnB>
                    <a:solidFill>
                      <a:srgbClr val="FFFFFF"/>
                    </a:solidFill>
                  </a:tcPr>
                </a:tc>
                <a:extLst>
                  <a:ext uri="{0D108BD9-81ED-4DB2-BD59-A6C34878D82A}">
                    <a16:rowId xmlns:a16="http://schemas.microsoft.com/office/drawing/2014/main" val="3561763823"/>
                  </a:ext>
                </a:extLst>
              </a:tr>
              <a:tr h="308501">
                <a:tc>
                  <a:txBody>
                    <a:bodyPr/>
                    <a:lstStyle/>
                    <a:p>
                      <a:r>
                        <a:rPr lang="en-US" sz="1500">
                          <a:effectLst/>
                        </a:rPr>
                        <a:t>103</a:t>
                      </a:r>
                    </a:p>
                  </a:txBody>
                  <a:tcPr marL="77125" marR="77125" marT="38563" marB="38563">
                    <a:lnL w="9525" cap="flat" cmpd="sng" algn="ctr">
                      <a:solidFill>
                        <a:srgbClr val="F0B21B"/>
                      </a:solidFill>
                      <a:prstDash val="solid"/>
                      <a:round/>
                      <a:headEnd type="none" w="med" len="med"/>
                      <a:tailEnd type="none" w="med" len="med"/>
                    </a:lnL>
                    <a:lnR w="9525" cap="flat" cmpd="sng" algn="ctr">
                      <a:solidFill>
                        <a:srgbClr val="30B01B"/>
                      </a:solidFill>
                      <a:prstDash val="solid"/>
                      <a:round/>
                      <a:headEnd type="none" w="med" len="med"/>
                      <a:tailEnd type="none" w="med" len="med"/>
                    </a:lnR>
                    <a:lnT w="9525" cap="flat" cmpd="sng" algn="ctr">
                      <a:solidFill>
                        <a:srgbClr val="F0B21B"/>
                      </a:solidFill>
                      <a:prstDash val="solid"/>
                      <a:round/>
                      <a:headEnd type="none" w="med" len="med"/>
                      <a:tailEnd type="none" w="med" len="med"/>
                    </a:lnT>
                    <a:lnB w="9525" cap="flat" cmpd="sng" algn="ctr">
                      <a:solidFill>
                        <a:srgbClr val="708C1B"/>
                      </a:solidFill>
                      <a:prstDash val="solid"/>
                      <a:round/>
                      <a:headEnd type="none" w="med" len="med"/>
                      <a:tailEnd type="none" w="med" len="med"/>
                    </a:lnB>
                    <a:solidFill>
                      <a:srgbClr val="FFFFFF"/>
                    </a:solidFill>
                  </a:tcPr>
                </a:tc>
                <a:tc>
                  <a:txBody>
                    <a:bodyPr/>
                    <a:lstStyle/>
                    <a:p>
                      <a:r>
                        <a:rPr lang="en-US" sz="1500">
                          <a:effectLst/>
                        </a:rPr>
                        <a:t>C#</a:t>
                      </a:r>
                    </a:p>
                  </a:txBody>
                  <a:tcPr marL="77125" marR="77125" marT="38563" marB="38563">
                    <a:lnL w="9525" cap="flat" cmpd="sng" algn="ctr">
                      <a:solidFill>
                        <a:srgbClr val="30B01B"/>
                      </a:solidFill>
                      <a:prstDash val="solid"/>
                      <a:round/>
                      <a:headEnd type="none" w="med" len="med"/>
                      <a:tailEnd type="none" w="med" len="med"/>
                    </a:lnL>
                    <a:lnR w="9525" cap="flat" cmpd="sng" algn="ctr">
                      <a:solidFill>
                        <a:srgbClr val="A0A41B"/>
                      </a:solidFill>
                      <a:prstDash val="solid"/>
                      <a:round/>
                      <a:headEnd type="none" w="med" len="med"/>
                      <a:tailEnd type="none" w="med" len="med"/>
                    </a:lnR>
                    <a:lnT w="9525" cap="flat" cmpd="sng" algn="ctr">
                      <a:solidFill>
                        <a:srgbClr val="30B01B"/>
                      </a:solidFill>
                      <a:prstDash val="solid"/>
                      <a:round/>
                      <a:headEnd type="none" w="med" len="med"/>
                      <a:tailEnd type="none" w="med" len="med"/>
                    </a:lnT>
                    <a:lnB w="9525" cap="flat" cmpd="sng" algn="ctr">
                      <a:solidFill>
                        <a:srgbClr val="F0971B"/>
                      </a:solidFill>
                      <a:prstDash val="solid"/>
                      <a:round/>
                      <a:headEnd type="none" w="med" len="med"/>
                      <a:tailEnd type="none" w="med" len="med"/>
                    </a:lnB>
                    <a:solidFill>
                      <a:srgbClr val="FFFFFF"/>
                    </a:solidFill>
                  </a:tcPr>
                </a:tc>
                <a:tc>
                  <a:txBody>
                    <a:bodyPr/>
                    <a:lstStyle/>
                    <a:p>
                      <a:r>
                        <a:rPr lang="en-US" sz="1500">
                          <a:effectLst/>
                        </a:rPr>
                        <a:t>P.Chash</a:t>
                      </a:r>
                    </a:p>
                  </a:txBody>
                  <a:tcPr marL="77125" marR="77125" marT="38563" marB="38563">
                    <a:lnL w="9525" cap="flat" cmpd="sng" algn="ctr">
                      <a:solidFill>
                        <a:srgbClr val="A0A41B"/>
                      </a:solidFill>
                      <a:prstDash val="solid"/>
                      <a:round/>
                      <a:headEnd type="none" w="med" len="med"/>
                      <a:tailEnd type="none" w="med" len="med"/>
                    </a:lnL>
                    <a:lnR w="9525" cap="flat" cmpd="sng" algn="ctr">
                      <a:solidFill>
                        <a:srgbClr val="A0A41B"/>
                      </a:solidFill>
                      <a:prstDash val="solid"/>
                      <a:round/>
                      <a:headEnd type="none" w="med" len="med"/>
                      <a:tailEnd type="none" w="med" len="med"/>
                    </a:lnR>
                    <a:lnT w="9525" cap="flat" cmpd="sng" algn="ctr">
                      <a:solidFill>
                        <a:srgbClr val="A0A41B"/>
                      </a:solidFill>
                      <a:prstDash val="solid"/>
                      <a:round/>
                      <a:headEnd type="none" w="med" len="med"/>
                      <a:tailEnd type="none" w="med" len="med"/>
                    </a:lnT>
                    <a:lnB w="9525" cap="flat" cmpd="sng" algn="ctr">
                      <a:solidFill>
                        <a:srgbClr val="B0A21B"/>
                      </a:solidFill>
                      <a:prstDash val="solid"/>
                      <a:round/>
                      <a:headEnd type="none" w="med" len="med"/>
                      <a:tailEnd type="none" w="med" len="med"/>
                    </a:lnB>
                    <a:solidFill>
                      <a:srgbClr val="FFFFFF"/>
                    </a:solidFill>
                  </a:tcPr>
                </a:tc>
                <a:extLst>
                  <a:ext uri="{0D108BD9-81ED-4DB2-BD59-A6C34878D82A}">
                    <a16:rowId xmlns:a16="http://schemas.microsoft.com/office/drawing/2014/main" val="76201200"/>
                  </a:ext>
                </a:extLst>
              </a:tr>
              <a:tr h="308501">
                <a:tc>
                  <a:txBody>
                    <a:bodyPr/>
                    <a:lstStyle/>
                    <a:p>
                      <a:r>
                        <a:rPr lang="en-US" sz="1500">
                          <a:effectLst/>
                        </a:rPr>
                        <a:t>104</a:t>
                      </a:r>
                    </a:p>
                  </a:txBody>
                  <a:tcPr marL="77125" marR="77125" marT="38563" marB="38563">
                    <a:lnL w="9525" cap="flat" cmpd="sng" algn="ctr">
                      <a:solidFill>
                        <a:srgbClr val="708C1B"/>
                      </a:solidFill>
                      <a:prstDash val="solid"/>
                      <a:round/>
                      <a:headEnd type="none" w="med" len="med"/>
                      <a:tailEnd type="none" w="med" len="med"/>
                    </a:lnL>
                    <a:lnR w="9525" cap="flat" cmpd="sng" algn="ctr">
                      <a:solidFill>
                        <a:srgbClr val="F0971B"/>
                      </a:solidFill>
                      <a:prstDash val="solid"/>
                      <a:round/>
                      <a:headEnd type="none" w="med" len="med"/>
                      <a:tailEnd type="none" w="med" len="med"/>
                    </a:lnR>
                    <a:lnT w="9525" cap="flat" cmpd="sng" algn="ctr">
                      <a:solidFill>
                        <a:srgbClr val="708C1B"/>
                      </a:solidFill>
                      <a:prstDash val="solid"/>
                      <a:round/>
                      <a:headEnd type="none" w="med" len="med"/>
                      <a:tailEnd type="none" w="med" len="med"/>
                    </a:lnT>
                    <a:lnB w="9525" cap="flat" cmpd="sng" algn="ctr">
                      <a:solidFill>
                        <a:srgbClr val="708C1B"/>
                      </a:solidFill>
                      <a:prstDash val="solid"/>
                      <a:round/>
                      <a:headEnd type="none" w="med" len="med"/>
                      <a:tailEnd type="none" w="med" len="med"/>
                    </a:lnB>
                    <a:solidFill>
                      <a:srgbClr val="FFFFFF"/>
                    </a:solidFill>
                  </a:tcPr>
                </a:tc>
                <a:tc>
                  <a:txBody>
                    <a:bodyPr/>
                    <a:lstStyle/>
                    <a:p>
                      <a:r>
                        <a:rPr lang="en-US" sz="1500" dirty="0">
                          <a:effectLst/>
                        </a:rPr>
                        <a:t>Java</a:t>
                      </a:r>
                    </a:p>
                  </a:txBody>
                  <a:tcPr marL="77125" marR="77125" marT="38563" marB="38563">
                    <a:lnL w="9525" cap="flat" cmpd="sng" algn="ctr">
                      <a:solidFill>
                        <a:srgbClr val="F0971B"/>
                      </a:solidFill>
                      <a:prstDash val="solid"/>
                      <a:round/>
                      <a:headEnd type="none" w="med" len="med"/>
                      <a:tailEnd type="none" w="med" len="med"/>
                    </a:lnL>
                    <a:lnR w="9525" cap="flat" cmpd="sng" algn="ctr">
                      <a:solidFill>
                        <a:srgbClr val="B0A21B"/>
                      </a:solidFill>
                      <a:prstDash val="solid"/>
                      <a:round/>
                      <a:headEnd type="none" w="med" len="med"/>
                      <a:tailEnd type="none" w="med" len="med"/>
                    </a:lnR>
                    <a:lnT w="9525" cap="flat" cmpd="sng" algn="ctr">
                      <a:solidFill>
                        <a:srgbClr val="F0971B"/>
                      </a:solidFill>
                      <a:prstDash val="solid"/>
                      <a:round/>
                      <a:headEnd type="none" w="med" len="med"/>
                      <a:tailEnd type="none" w="med" len="med"/>
                    </a:lnT>
                    <a:lnB w="9525" cap="flat" cmpd="sng" algn="ctr">
                      <a:solidFill>
                        <a:srgbClr val="F0971B"/>
                      </a:solidFill>
                      <a:prstDash val="solid"/>
                      <a:round/>
                      <a:headEnd type="none" w="med" len="med"/>
                      <a:tailEnd type="none" w="med" len="med"/>
                    </a:lnB>
                    <a:solidFill>
                      <a:srgbClr val="FFFFFF"/>
                    </a:solidFill>
                  </a:tcPr>
                </a:tc>
                <a:tc>
                  <a:txBody>
                    <a:bodyPr/>
                    <a:lstStyle/>
                    <a:p>
                      <a:r>
                        <a:rPr lang="en-US" sz="1500" dirty="0" err="1">
                          <a:effectLst/>
                        </a:rPr>
                        <a:t>P.Java</a:t>
                      </a:r>
                      <a:endParaRPr lang="en-US" sz="1500" dirty="0">
                        <a:effectLst/>
                      </a:endParaRPr>
                    </a:p>
                  </a:txBody>
                  <a:tcPr marL="77125" marR="77125" marT="38563" marB="38563">
                    <a:lnL w="9525" cap="flat" cmpd="sng" algn="ctr">
                      <a:solidFill>
                        <a:srgbClr val="B0A21B"/>
                      </a:solidFill>
                      <a:prstDash val="solid"/>
                      <a:round/>
                      <a:headEnd type="none" w="med" len="med"/>
                      <a:tailEnd type="none" w="med" len="med"/>
                    </a:lnL>
                    <a:lnR w="9525" cap="flat" cmpd="sng" algn="ctr">
                      <a:solidFill>
                        <a:srgbClr val="B0A21B"/>
                      </a:solidFill>
                      <a:prstDash val="solid"/>
                      <a:round/>
                      <a:headEnd type="none" w="med" len="med"/>
                      <a:tailEnd type="none" w="med" len="med"/>
                    </a:lnR>
                    <a:lnT w="9525" cap="flat" cmpd="sng" algn="ctr">
                      <a:solidFill>
                        <a:srgbClr val="B0A21B"/>
                      </a:solidFill>
                      <a:prstDash val="solid"/>
                      <a:round/>
                      <a:headEnd type="none" w="med" len="med"/>
                      <a:tailEnd type="none" w="med" len="med"/>
                    </a:lnT>
                    <a:lnB w="9525" cap="flat" cmpd="sng" algn="ctr">
                      <a:solidFill>
                        <a:srgbClr val="B0A21B"/>
                      </a:solidFill>
                      <a:prstDash val="solid"/>
                      <a:round/>
                      <a:headEnd type="none" w="med" len="med"/>
                      <a:tailEnd type="none" w="med" len="med"/>
                    </a:lnB>
                    <a:solidFill>
                      <a:srgbClr val="FFFFFF"/>
                    </a:solidFill>
                  </a:tcPr>
                </a:tc>
                <a:extLst>
                  <a:ext uri="{0D108BD9-81ED-4DB2-BD59-A6C34878D82A}">
                    <a16:rowId xmlns:a16="http://schemas.microsoft.com/office/drawing/2014/main" val="2294986701"/>
                  </a:ext>
                </a:extLst>
              </a:tr>
            </a:tbl>
          </a:graphicData>
        </a:graphic>
      </p:graphicFrame>
      <p:sp>
        <p:nvSpPr>
          <p:cNvPr id="3" name="Slide Number Placeholder 2">
            <a:extLst>
              <a:ext uri="{FF2B5EF4-FFF2-40B4-BE49-F238E27FC236}">
                <a16:creationId xmlns:a16="http://schemas.microsoft.com/office/drawing/2014/main" id="{E0BB3435-C996-4E82-06E7-798B2F22303F}"/>
              </a:ext>
            </a:extLst>
          </p:cNvPr>
          <p:cNvSpPr>
            <a:spLocks noGrp="1"/>
          </p:cNvSpPr>
          <p:nvPr>
            <p:ph type="sldNum" sz="quarter" idx="10"/>
          </p:nvPr>
        </p:nvSpPr>
        <p:spPr/>
        <p:txBody>
          <a:bodyPr/>
          <a:lstStyle/>
          <a:p>
            <a:fld id="{B5482F84-AE51-6742-A134-E737E6F95EC4}" type="slidenum">
              <a:rPr lang="en-US" altLang="en-US" smtClean="0"/>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dirty="0"/>
              <a:t>BCNF …?</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838200"/>
            <a:ext cx="7556500" cy="5287963"/>
          </a:xfrm>
        </p:spPr>
        <p:txBody>
          <a:bodyPr/>
          <a:lstStyle/>
          <a:p>
            <a:pPr algn="l"/>
            <a:r>
              <a:rPr lang="en-US" altLang="en-US" dirty="0"/>
              <a:t> </a:t>
            </a:r>
            <a:r>
              <a:rPr lang="en-US" sz="2400" b="0" i="0" dirty="0">
                <a:solidFill>
                  <a:srgbClr val="212529"/>
                </a:solidFill>
                <a:effectLst/>
                <a:latin typeface="system-ui"/>
              </a:rPr>
              <a:t>This table satisfies the </a:t>
            </a:r>
            <a:r>
              <a:rPr lang="en-US" sz="2400" b="1" i="0" dirty="0">
                <a:solidFill>
                  <a:srgbClr val="212529"/>
                </a:solidFill>
                <a:effectLst/>
                <a:highlight>
                  <a:srgbClr val="00FF00"/>
                </a:highlight>
                <a:latin typeface="system-ui"/>
              </a:rPr>
              <a:t>1st Normal form</a:t>
            </a:r>
            <a:r>
              <a:rPr lang="en-US" sz="2400" b="0" i="0" dirty="0">
                <a:solidFill>
                  <a:srgbClr val="212529"/>
                </a:solidFill>
                <a:effectLst/>
                <a:highlight>
                  <a:srgbClr val="00FF00"/>
                </a:highlight>
                <a:latin typeface="system-ui"/>
              </a:rPr>
              <a:t> </a:t>
            </a:r>
            <a:r>
              <a:rPr lang="en-US" sz="2400" b="0" i="0" dirty="0">
                <a:solidFill>
                  <a:srgbClr val="212529"/>
                </a:solidFill>
                <a:effectLst/>
                <a:latin typeface="system-ui"/>
              </a:rPr>
              <a:t>because all the values are atomic, column names are unique and all the values stored in a particular column are of same domain.</a:t>
            </a:r>
          </a:p>
          <a:p>
            <a:pPr algn="l"/>
            <a:r>
              <a:rPr lang="en-US" sz="2400" b="0" i="0" dirty="0">
                <a:solidFill>
                  <a:srgbClr val="212529"/>
                </a:solidFill>
                <a:effectLst/>
                <a:latin typeface="system-ui"/>
              </a:rPr>
              <a:t>This table also satisfies the </a:t>
            </a:r>
            <a:r>
              <a:rPr lang="en-US" sz="2400" b="1" i="0" dirty="0">
                <a:solidFill>
                  <a:srgbClr val="212529"/>
                </a:solidFill>
                <a:effectLst/>
                <a:highlight>
                  <a:srgbClr val="00FF00"/>
                </a:highlight>
                <a:latin typeface="system-ui"/>
              </a:rPr>
              <a:t>2nd Normal Form</a:t>
            </a:r>
            <a:r>
              <a:rPr lang="en-US" sz="2400" b="0" i="0" dirty="0">
                <a:solidFill>
                  <a:srgbClr val="212529"/>
                </a:solidFill>
                <a:effectLst/>
                <a:highlight>
                  <a:srgbClr val="00FF00"/>
                </a:highlight>
                <a:latin typeface="system-ui"/>
              </a:rPr>
              <a:t> </a:t>
            </a:r>
            <a:r>
              <a:rPr lang="en-US" sz="2400" b="0" i="0" dirty="0">
                <a:solidFill>
                  <a:srgbClr val="212529"/>
                </a:solidFill>
                <a:effectLst/>
                <a:latin typeface="system-ui"/>
              </a:rPr>
              <a:t>as their is no </a:t>
            </a:r>
            <a:r>
              <a:rPr lang="en-US" sz="2400" b="1" i="0" dirty="0">
                <a:solidFill>
                  <a:srgbClr val="212529"/>
                </a:solidFill>
                <a:effectLst/>
                <a:latin typeface="system-ui"/>
              </a:rPr>
              <a:t>Partial Dependency</a:t>
            </a:r>
            <a:r>
              <a:rPr lang="en-US" sz="2400" b="0" i="0" dirty="0">
                <a:solidFill>
                  <a:srgbClr val="212529"/>
                </a:solidFill>
                <a:effectLst/>
                <a:latin typeface="system-ui"/>
              </a:rPr>
              <a:t>.</a:t>
            </a:r>
          </a:p>
          <a:p>
            <a:pPr algn="l"/>
            <a:r>
              <a:rPr lang="en-US" sz="2400" b="0" i="0" dirty="0">
                <a:solidFill>
                  <a:srgbClr val="212529"/>
                </a:solidFill>
                <a:effectLst/>
                <a:latin typeface="system-ui"/>
              </a:rPr>
              <a:t>And, there is no </a:t>
            </a:r>
            <a:r>
              <a:rPr lang="en-US" sz="2400" b="1" i="0" dirty="0">
                <a:solidFill>
                  <a:srgbClr val="212529"/>
                </a:solidFill>
                <a:effectLst/>
                <a:latin typeface="system-ui"/>
              </a:rPr>
              <a:t>Transitive Dependency</a:t>
            </a:r>
            <a:r>
              <a:rPr lang="en-US" sz="2400" b="0" i="0" dirty="0">
                <a:solidFill>
                  <a:srgbClr val="212529"/>
                </a:solidFill>
                <a:effectLst/>
                <a:latin typeface="system-ui"/>
              </a:rPr>
              <a:t>, hence the table also satisfies the </a:t>
            </a:r>
            <a:r>
              <a:rPr lang="en-US" sz="2400" b="1" i="0" dirty="0">
                <a:solidFill>
                  <a:srgbClr val="212529"/>
                </a:solidFill>
                <a:effectLst/>
                <a:highlight>
                  <a:srgbClr val="00FF00"/>
                </a:highlight>
                <a:latin typeface="system-ui"/>
              </a:rPr>
              <a:t>3rd Normal Form</a:t>
            </a:r>
            <a:r>
              <a:rPr lang="en-US" sz="2400" b="0" i="0" dirty="0">
                <a:solidFill>
                  <a:srgbClr val="212529"/>
                </a:solidFill>
                <a:effectLst/>
                <a:latin typeface="system-ui"/>
              </a:rPr>
              <a:t>.</a:t>
            </a:r>
          </a:p>
          <a:p>
            <a:pPr algn="l"/>
            <a:r>
              <a:rPr lang="en-US" b="0" i="0" dirty="0">
                <a:solidFill>
                  <a:srgbClr val="212529"/>
                </a:solidFill>
                <a:effectLst/>
                <a:highlight>
                  <a:srgbClr val="FFFF00"/>
                </a:highlight>
                <a:latin typeface="system-ui"/>
              </a:rPr>
              <a:t>But this table is not in </a:t>
            </a:r>
            <a:r>
              <a:rPr lang="en-US" b="1" i="0" dirty="0">
                <a:solidFill>
                  <a:srgbClr val="212529"/>
                </a:solidFill>
                <a:effectLst/>
                <a:highlight>
                  <a:srgbClr val="FFFF00"/>
                </a:highlight>
                <a:latin typeface="system-ui"/>
              </a:rPr>
              <a:t>Boyce-Codd Normal Form</a:t>
            </a:r>
            <a:r>
              <a:rPr lang="en-US" b="0" i="0" dirty="0">
                <a:solidFill>
                  <a:srgbClr val="212529"/>
                </a:solidFill>
                <a:effectLst/>
                <a:highlight>
                  <a:srgbClr val="FFFF00"/>
                </a:highlight>
                <a:latin typeface="system-ui"/>
              </a:rPr>
              <a:t>.</a:t>
            </a:r>
          </a:p>
          <a:p>
            <a:pPr algn="ctr"/>
            <a:br>
              <a:rPr lang="en-US" b="0" i="0" dirty="0">
                <a:solidFill>
                  <a:srgbClr val="212529"/>
                </a:solidFill>
                <a:effectLst/>
                <a:latin typeface="system-ui"/>
              </a:rPr>
            </a:br>
            <a:endParaRPr lang="en-US" b="0" i="0" dirty="0">
              <a:solidFill>
                <a:srgbClr val="212529"/>
              </a:solidFill>
              <a:effectLst/>
              <a:latin typeface="system-ui"/>
            </a:endParaRPr>
          </a:p>
        </p:txBody>
      </p:sp>
      <p:sp>
        <p:nvSpPr>
          <p:cNvPr id="2" name="Slide Number Placeholder 1">
            <a:extLst>
              <a:ext uri="{FF2B5EF4-FFF2-40B4-BE49-F238E27FC236}">
                <a16:creationId xmlns:a16="http://schemas.microsoft.com/office/drawing/2014/main" id="{F7183698-77FE-C65A-0604-E57DB685EBCC}"/>
              </a:ext>
            </a:extLst>
          </p:cNvPr>
          <p:cNvSpPr>
            <a:spLocks noGrp="1"/>
          </p:cNvSpPr>
          <p:nvPr>
            <p:ph type="sldNum" sz="quarter" idx="10"/>
          </p:nvPr>
        </p:nvSpPr>
        <p:spPr/>
        <p:txBody>
          <a:bodyPr/>
          <a:lstStyle/>
          <a:p>
            <a:fld id="{B5482F84-AE51-6742-A134-E737E6F95EC4}" type="slidenum">
              <a:rPr lang="en-US" altLang="en-US" smtClean="0"/>
              <a:pPr/>
              <a:t>91</a:t>
            </a:fld>
            <a:endParaRPr lang="en-US" altLang="en-US"/>
          </a:p>
        </p:txBody>
      </p:sp>
    </p:spTree>
    <p:extLst>
      <p:ext uri="{BB962C8B-B14F-4D97-AF65-F5344CB8AC3E}">
        <p14:creationId xmlns:p14="http://schemas.microsoft.com/office/powerpoint/2010/main" val="37329839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dirty="0"/>
              <a:t>BCNF … why not?</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914400"/>
            <a:ext cx="7556500" cy="5211763"/>
          </a:xfrm>
        </p:spPr>
        <p:txBody>
          <a:bodyPr/>
          <a:lstStyle/>
          <a:p>
            <a:pPr algn="l"/>
            <a:r>
              <a:rPr lang="en-US" altLang="en-US" dirty="0"/>
              <a:t> </a:t>
            </a:r>
            <a:r>
              <a:rPr lang="en-US" b="0" i="0" dirty="0">
                <a:solidFill>
                  <a:srgbClr val="212529"/>
                </a:solidFill>
                <a:effectLst/>
                <a:latin typeface="system-ui"/>
              </a:rPr>
              <a:t>Why this table is not in BCNF?</a:t>
            </a:r>
          </a:p>
          <a:p>
            <a:pPr algn="l"/>
            <a:r>
              <a:rPr lang="en-US" b="0" i="0" dirty="0">
                <a:solidFill>
                  <a:srgbClr val="212529"/>
                </a:solidFill>
                <a:effectLst/>
                <a:latin typeface="system-ui"/>
              </a:rPr>
              <a:t>In the table above, </a:t>
            </a:r>
            <a:r>
              <a:rPr lang="en-US" b="0" i="0" dirty="0" err="1">
                <a:solidFill>
                  <a:srgbClr val="212529"/>
                </a:solidFill>
                <a:effectLst/>
                <a:latin typeface="system-ui"/>
              </a:rPr>
              <a:t>student_id</a:t>
            </a:r>
            <a:r>
              <a:rPr lang="en-US" b="0" i="0" dirty="0">
                <a:solidFill>
                  <a:srgbClr val="212529"/>
                </a:solidFill>
                <a:effectLst/>
                <a:latin typeface="system-ui"/>
              </a:rPr>
              <a:t>, subject form primary key, which means subject column is a </a:t>
            </a:r>
            <a:r>
              <a:rPr lang="en-US" b="1" i="0" dirty="0">
                <a:solidFill>
                  <a:srgbClr val="212529"/>
                </a:solidFill>
                <a:effectLst/>
                <a:latin typeface="system-ui"/>
              </a:rPr>
              <a:t>prime attribute</a:t>
            </a:r>
            <a:r>
              <a:rPr lang="en-US" b="0" i="0" dirty="0">
                <a:solidFill>
                  <a:srgbClr val="212529"/>
                </a:solidFill>
                <a:effectLst/>
                <a:latin typeface="system-ui"/>
              </a:rPr>
              <a:t>.</a:t>
            </a:r>
          </a:p>
          <a:p>
            <a:pPr algn="l"/>
            <a:r>
              <a:rPr lang="en-US" b="0" i="0" dirty="0">
                <a:solidFill>
                  <a:srgbClr val="212529"/>
                </a:solidFill>
                <a:effectLst/>
                <a:latin typeface="system-ui"/>
              </a:rPr>
              <a:t>But, there is one more dependency, professor → subject.</a:t>
            </a:r>
          </a:p>
          <a:p>
            <a:pPr algn="l"/>
            <a:r>
              <a:rPr lang="en-US" b="0" i="0" dirty="0">
                <a:solidFill>
                  <a:srgbClr val="212529"/>
                </a:solidFill>
                <a:effectLst/>
                <a:latin typeface="system-ui"/>
              </a:rPr>
              <a:t>And while subject is a prime attribute, professor is a </a:t>
            </a:r>
            <a:r>
              <a:rPr lang="en-US" b="1" i="0" dirty="0">
                <a:solidFill>
                  <a:srgbClr val="212529"/>
                </a:solidFill>
                <a:effectLst/>
                <a:latin typeface="system-ui"/>
              </a:rPr>
              <a:t>non-prime attribute</a:t>
            </a:r>
            <a:r>
              <a:rPr lang="en-US" b="0" i="0" dirty="0">
                <a:solidFill>
                  <a:srgbClr val="212529"/>
                </a:solidFill>
                <a:effectLst/>
                <a:latin typeface="system-ui"/>
              </a:rPr>
              <a:t>, which is not allowed by BCNF.</a:t>
            </a:r>
          </a:p>
        </p:txBody>
      </p:sp>
      <p:sp>
        <p:nvSpPr>
          <p:cNvPr id="2" name="Slide Number Placeholder 1">
            <a:extLst>
              <a:ext uri="{FF2B5EF4-FFF2-40B4-BE49-F238E27FC236}">
                <a16:creationId xmlns:a16="http://schemas.microsoft.com/office/drawing/2014/main" id="{7226AD94-77EE-1E19-1140-BD5FF45D0D54}"/>
              </a:ext>
            </a:extLst>
          </p:cNvPr>
          <p:cNvSpPr>
            <a:spLocks noGrp="1"/>
          </p:cNvSpPr>
          <p:nvPr>
            <p:ph type="sldNum" sz="quarter" idx="10"/>
          </p:nvPr>
        </p:nvSpPr>
        <p:spPr/>
        <p:txBody>
          <a:bodyPr/>
          <a:lstStyle/>
          <a:p>
            <a:fld id="{B5482F84-AE51-6742-A134-E737E6F95EC4}" type="slidenum">
              <a:rPr lang="en-US" altLang="en-US" smtClean="0"/>
              <a:pPr/>
              <a:t>92</a:t>
            </a:fld>
            <a:endParaRPr lang="en-US" altLang="en-US"/>
          </a:p>
        </p:txBody>
      </p:sp>
    </p:spTree>
    <p:extLst>
      <p:ext uri="{BB962C8B-B14F-4D97-AF65-F5344CB8AC3E}">
        <p14:creationId xmlns:p14="http://schemas.microsoft.com/office/powerpoint/2010/main" val="32211192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dirty="0"/>
              <a:t>BCNF Solution</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4" y="838200"/>
            <a:ext cx="7807325" cy="5287963"/>
          </a:xfrm>
        </p:spPr>
        <p:txBody>
          <a:bodyPr/>
          <a:lstStyle/>
          <a:p>
            <a:r>
              <a:rPr lang="en-US" altLang="en-US" dirty="0"/>
              <a:t> </a:t>
            </a:r>
            <a:r>
              <a:rPr lang="en-US" altLang="en-US" dirty="0">
                <a:highlight>
                  <a:srgbClr val="00FF00"/>
                </a:highlight>
              </a:rPr>
              <a:t>Student table:</a:t>
            </a:r>
          </a:p>
          <a:p>
            <a:pPr marL="0" indent="0">
              <a:buNone/>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student_id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professor_id</a:t>
            </a:r>
            <a:r>
              <a:rPr lang="en-US" altLang="en-US" dirty="0">
                <a:latin typeface="Courier New" panose="02070309020205020404" pitchFamily="49" charset="0"/>
                <a:cs typeface="Courier New" panose="02070309020205020404" pitchFamily="49" charset="0"/>
              </a:rPr>
              <a:t>)</a:t>
            </a:r>
          </a:p>
          <a:p>
            <a:r>
              <a:rPr lang="en-US" altLang="en-US" dirty="0"/>
              <a:t> </a:t>
            </a:r>
            <a:r>
              <a:rPr lang="en-US" altLang="en-US" dirty="0">
                <a:highlight>
                  <a:srgbClr val="00FF00"/>
                </a:highlight>
              </a:rPr>
              <a:t>Professor table:</a:t>
            </a:r>
          </a:p>
          <a:p>
            <a:pPr marL="0" indent="0">
              <a:buNone/>
            </a:pP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professor_id</a:t>
            </a:r>
            <a:r>
              <a:rPr lang="en-US" altLang="en-US" sz="2800" dirty="0">
                <a:latin typeface="Courier New" panose="02070309020205020404" pitchFamily="49" charset="0"/>
                <a:cs typeface="Courier New" panose="02070309020205020404" pitchFamily="49" charset="0"/>
              </a:rPr>
              <a:t>, professor, subject)</a:t>
            </a:r>
          </a:p>
        </p:txBody>
      </p:sp>
      <p:sp>
        <p:nvSpPr>
          <p:cNvPr id="2" name="Slide Number Placeholder 1">
            <a:extLst>
              <a:ext uri="{FF2B5EF4-FFF2-40B4-BE49-F238E27FC236}">
                <a16:creationId xmlns:a16="http://schemas.microsoft.com/office/drawing/2014/main" id="{BC72D3C0-7FAA-14D5-B454-DFEB5D821B03}"/>
              </a:ext>
            </a:extLst>
          </p:cNvPr>
          <p:cNvSpPr>
            <a:spLocks noGrp="1"/>
          </p:cNvSpPr>
          <p:nvPr>
            <p:ph type="sldNum" sz="quarter" idx="10"/>
          </p:nvPr>
        </p:nvSpPr>
        <p:spPr/>
        <p:txBody>
          <a:bodyPr/>
          <a:lstStyle/>
          <a:p>
            <a:fld id="{B5482F84-AE51-6742-A134-E737E6F95EC4}" type="slidenum">
              <a:rPr lang="en-US" altLang="en-US" smtClean="0"/>
              <a:pPr/>
              <a:t>93</a:t>
            </a:fld>
            <a:endParaRPr lang="en-US" altLang="en-US"/>
          </a:p>
        </p:txBody>
      </p:sp>
    </p:spTree>
    <p:extLst>
      <p:ext uri="{BB962C8B-B14F-4D97-AF65-F5344CB8AC3E}">
        <p14:creationId xmlns:p14="http://schemas.microsoft.com/office/powerpoint/2010/main" val="14739791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1"/>
            <a:ext cx="7480300" cy="457199"/>
          </a:xfrm>
        </p:spPr>
        <p:txBody>
          <a:bodyPr/>
          <a:lstStyle/>
          <a:p>
            <a:r>
              <a:rPr lang="en-US" altLang="en-US" sz="2800" dirty="0"/>
              <a:t>BCNF example</a:t>
            </a:r>
          </a:p>
        </p:txBody>
      </p:sp>
      <p:pic>
        <p:nvPicPr>
          <p:cNvPr id="2050" name="Picture 2" descr="BCNF Normal Form">
            <a:extLst>
              <a:ext uri="{FF2B5EF4-FFF2-40B4-BE49-F238E27FC236}">
                <a16:creationId xmlns:a16="http://schemas.microsoft.com/office/drawing/2014/main" id="{9A559E2B-42E6-28C9-8F31-1B5DBEC279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609600"/>
            <a:ext cx="7086600" cy="5486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E848AE7-C7E6-A1FF-E435-4F61688E65AF}"/>
              </a:ext>
            </a:extLst>
          </p:cNvPr>
          <p:cNvSpPr>
            <a:spLocks noGrp="1"/>
          </p:cNvSpPr>
          <p:nvPr>
            <p:ph type="sldNum" sz="quarter" idx="10"/>
          </p:nvPr>
        </p:nvSpPr>
        <p:spPr/>
        <p:txBody>
          <a:bodyPr/>
          <a:lstStyle/>
          <a:p>
            <a:fld id="{B5482F84-AE51-6742-A134-E737E6F95EC4}" type="slidenum">
              <a:rPr lang="en-US" altLang="en-US" smtClean="0"/>
              <a:pPr/>
              <a:t>94</a:t>
            </a:fld>
            <a:endParaRPr lang="en-US" altLang="en-US"/>
          </a:p>
        </p:txBody>
      </p:sp>
    </p:spTree>
    <p:extLst>
      <p:ext uri="{BB962C8B-B14F-4D97-AF65-F5344CB8AC3E}">
        <p14:creationId xmlns:p14="http://schemas.microsoft.com/office/powerpoint/2010/main" val="33000860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1"/>
            <a:ext cx="7480300" cy="457200"/>
          </a:xfrm>
        </p:spPr>
        <p:txBody>
          <a:bodyPr/>
          <a:lstStyle/>
          <a:p>
            <a:r>
              <a:rPr lang="en-US" altLang="en-US" sz="2400" dirty="0"/>
              <a:t>BCNF Example 2</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533402"/>
            <a:ext cx="7556500" cy="5592762"/>
          </a:xfrm>
        </p:spPr>
        <p:txBody>
          <a:bodyPr/>
          <a:lstStyle/>
          <a:p>
            <a:pPr algn="just">
              <a:buFont typeface="Arial" panose="020B0604020202020204" pitchFamily="34" charset="0"/>
              <a:buChar char="•"/>
            </a:pPr>
            <a:r>
              <a:rPr lang="en-US" altLang="en-US" dirty="0"/>
              <a:t> </a:t>
            </a:r>
            <a:r>
              <a:rPr lang="en-US" b="0" i="0" dirty="0">
                <a:solidFill>
                  <a:srgbClr val="000000"/>
                </a:solidFill>
                <a:effectLst/>
                <a:latin typeface="inter-regular"/>
              </a:rPr>
              <a:t>BCNF is the advance version of 3NF. </a:t>
            </a:r>
          </a:p>
          <a:p>
            <a:pPr algn="just">
              <a:buFont typeface="Arial" panose="020B0604020202020204" pitchFamily="34" charset="0"/>
              <a:buChar char="•"/>
            </a:pPr>
            <a:r>
              <a:rPr lang="en-US" dirty="0">
                <a:solidFill>
                  <a:srgbClr val="000000"/>
                </a:solidFill>
                <a:latin typeface="inter-regular"/>
              </a:rPr>
              <a:t> </a:t>
            </a:r>
            <a:r>
              <a:rPr lang="en-US" b="0" i="0" dirty="0">
                <a:solidFill>
                  <a:srgbClr val="000000"/>
                </a:solidFill>
                <a:effectLst/>
                <a:latin typeface="inter-regular"/>
              </a:rPr>
              <a:t>It is stricter than 3NF.</a:t>
            </a:r>
          </a:p>
          <a:p>
            <a:pPr algn="just">
              <a:buFont typeface="Arial" panose="020B0604020202020204" pitchFamily="34" charset="0"/>
              <a:buChar char="•"/>
            </a:pPr>
            <a:r>
              <a:rPr lang="en-US" b="0" i="0" dirty="0">
                <a:solidFill>
                  <a:srgbClr val="000000"/>
                </a:solidFill>
                <a:effectLst/>
                <a:latin typeface="inter-regular"/>
              </a:rPr>
              <a:t>A table is in BCNF if every functional dependency X → Y, X is the super key of the table.</a:t>
            </a:r>
          </a:p>
          <a:p>
            <a:pPr algn="just">
              <a:buFont typeface="Arial" panose="020B0604020202020204" pitchFamily="34" charset="0"/>
              <a:buChar char="•"/>
            </a:pPr>
            <a:r>
              <a:rPr lang="en-US" b="0" i="0" dirty="0">
                <a:solidFill>
                  <a:srgbClr val="000000"/>
                </a:solidFill>
                <a:effectLst/>
                <a:latin typeface="inter-regular"/>
              </a:rPr>
              <a:t>For BCNF, the table should be in 3NF, and for every FD, LHS is super key.</a:t>
            </a:r>
          </a:p>
          <a:p>
            <a:pPr marL="0" indent="0">
              <a:buNone/>
            </a:pPr>
            <a:endParaRPr lang="en-US" altLang="en-US" dirty="0"/>
          </a:p>
        </p:txBody>
      </p:sp>
      <p:sp>
        <p:nvSpPr>
          <p:cNvPr id="2" name="Slide Number Placeholder 1">
            <a:extLst>
              <a:ext uri="{FF2B5EF4-FFF2-40B4-BE49-F238E27FC236}">
                <a16:creationId xmlns:a16="http://schemas.microsoft.com/office/drawing/2014/main" id="{84F5E693-9FA7-D81C-1FB8-D2862D38D365}"/>
              </a:ext>
            </a:extLst>
          </p:cNvPr>
          <p:cNvSpPr>
            <a:spLocks noGrp="1"/>
          </p:cNvSpPr>
          <p:nvPr>
            <p:ph type="sldNum" sz="quarter" idx="10"/>
          </p:nvPr>
        </p:nvSpPr>
        <p:spPr/>
        <p:txBody>
          <a:bodyPr/>
          <a:lstStyle/>
          <a:p>
            <a:fld id="{B5482F84-AE51-6742-A134-E737E6F95EC4}" type="slidenum">
              <a:rPr lang="en-US" altLang="en-US" smtClean="0"/>
              <a:pPr/>
              <a:t>95</a:t>
            </a:fld>
            <a:endParaRPr lang="en-US" altLang="en-US"/>
          </a:p>
        </p:txBody>
      </p:sp>
    </p:spTree>
    <p:extLst>
      <p:ext uri="{BB962C8B-B14F-4D97-AF65-F5344CB8AC3E}">
        <p14:creationId xmlns:p14="http://schemas.microsoft.com/office/powerpoint/2010/main" val="16205339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1"/>
            <a:ext cx="7480300" cy="457200"/>
          </a:xfrm>
        </p:spPr>
        <p:txBody>
          <a:bodyPr/>
          <a:lstStyle/>
          <a:p>
            <a:r>
              <a:rPr lang="en-US" altLang="en-US" sz="2400" dirty="0"/>
              <a:t>BCNF Example 2</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533402"/>
            <a:ext cx="7556500" cy="5592762"/>
          </a:xfrm>
        </p:spPr>
        <p:txBody>
          <a:bodyPr/>
          <a:lstStyle/>
          <a:p>
            <a:pPr algn="just">
              <a:buFont typeface="Arial" panose="020B0604020202020204" pitchFamily="34" charset="0"/>
              <a:buChar char="•"/>
            </a:pPr>
            <a:r>
              <a:rPr lang="en-US" altLang="en-US" dirty="0"/>
              <a:t> </a:t>
            </a:r>
            <a:r>
              <a:rPr lang="en-US" b="1" i="0" dirty="0">
                <a:solidFill>
                  <a:srgbClr val="333333"/>
                </a:solidFill>
                <a:effectLst/>
                <a:latin typeface="inter-bold"/>
              </a:rPr>
              <a:t>Example:</a:t>
            </a:r>
            <a:r>
              <a:rPr lang="en-US" b="0" i="0" dirty="0">
                <a:solidFill>
                  <a:srgbClr val="333333"/>
                </a:solidFill>
                <a:effectLst/>
                <a:latin typeface="inter-regular"/>
              </a:rPr>
              <a:t> Let's assume there is a company where employees work in more than one department.</a:t>
            </a:r>
          </a:p>
          <a:p>
            <a:pPr algn="just">
              <a:buFont typeface="Arial" panose="020B0604020202020204" pitchFamily="34" charset="0"/>
              <a:buChar char="•"/>
            </a:pPr>
            <a:r>
              <a:rPr lang="en-US" dirty="0">
                <a:solidFill>
                  <a:srgbClr val="333333"/>
                </a:solidFill>
                <a:latin typeface="inter-regular"/>
              </a:rPr>
              <a:t>(</a:t>
            </a:r>
            <a:r>
              <a:rPr lang="en-US" dirty="0" err="1">
                <a:solidFill>
                  <a:srgbClr val="333333"/>
                </a:solidFill>
                <a:latin typeface="inter-regular"/>
              </a:rPr>
              <a:t>emp_id</a:t>
            </a:r>
            <a:r>
              <a:rPr lang="en-US" dirty="0">
                <a:solidFill>
                  <a:srgbClr val="333333"/>
                </a:solidFill>
                <a:latin typeface="inter-regular"/>
              </a:rPr>
              <a:t>, </a:t>
            </a:r>
            <a:r>
              <a:rPr lang="en-US" dirty="0" err="1">
                <a:solidFill>
                  <a:srgbClr val="333333"/>
                </a:solidFill>
                <a:latin typeface="inter-regular"/>
              </a:rPr>
              <a:t>emp_country</a:t>
            </a:r>
            <a:r>
              <a:rPr lang="en-US" dirty="0">
                <a:solidFill>
                  <a:srgbClr val="333333"/>
                </a:solidFill>
                <a:latin typeface="inter-regular"/>
              </a:rPr>
              <a:t>, </a:t>
            </a:r>
            <a:r>
              <a:rPr lang="en-US" dirty="0" err="1">
                <a:solidFill>
                  <a:srgbClr val="333333"/>
                </a:solidFill>
                <a:latin typeface="inter-regular"/>
              </a:rPr>
              <a:t>emp_dept</a:t>
            </a:r>
            <a:r>
              <a:rPr lang="en-US" dirty="0">
                <a:solidFill>
                  <a:srgbClr val="333333"/>
                </a:solidFill>
                <a:latin typeface="inter-regular"/>
              </a:rPr>
              <a:t>, </a:t>
            </a:r>
            <a:r>
              <a:rPr lang="en-US" dirty="0" err="1">
                <a:solidFill>
                  <a:srgbClr val="333333"/>
                </a:solidFill>
                <a:latin typeface="inter-regular"/>
              </a:rPr>
              <a:t>dept_type</a:t>
            </a:r>
            <a:r>
              <a:rPr lang="en-US" dirty="0">
                <a:solidFill>
                  <a:srgbClr val="333333"/>
                </a:solidFill>
                <a:latin typeface="inter-regular"/>
              </a:rPr>
              <a:t>, </a:t>
            </a:r>
            <a:r>
              <a:rPr lang="en-US" dirty="0" err="1">
                <a:solidFill>
                  <a:srgbClr val="333333"/>
                </a:solidFill>
                <a:latin typeface="inter-regular"/>
              </a:rPr>
              <a:t>emp_dept_no</a:t>
            </a:r>
            <a:r>
              <a:rPr lang="en-US" dirty="0">
                <a:solidFill>
                  <a:srgbClr val="333333"/>
                </a:solidFill>
                <a:latin typeface="inter-regular"/>
              </a:rPr>
              <a:t>)</a:t>
            </a:r>
          </a:p>
          <a:p>
            <a:pPr marL="0" indent="0" algn="just">
              <a:buNone/>
            </a:pPr>
            <a:endParaRPr lang="en-US" b="0" i="0" dirty="0">
              <a:solidFill>
                <a:srgbClr val="333333"/>
              </a:solidFill>
              <a:effectLst/>
              <a:latin typeface="inter-regular"/>
            </a:endParaRPr>
          </a:p>
        </p:txBody>
      </p:sp>
      <p:pic>
        <p:nvPicPr>
          <p:cNvPr id="3" name="Picture 2" descr="A screenshot of a document&#10;&#10;Description automatically generated">
            <a:extLst>
              <a:ext uri="{FF2B5EF4-FFF2-40B4-BE49-F238E27FC236}">
                <a16:creationId xmlns:a16="http://schemas.microsoft.com/office/drawing/2014/main" id="{C2692EC8-42BE-F21F-2ED4-99A0CC713C1F}"/>
              </a:ext>
            </a:extLst>
          </p:cNvPr>
          <p:cNvPicPr>
            <a:picLocks noChangeAspect="1"/>
          </p:cNvPicPr>
          <p:nvPr/>
        </p:nvPicPr>
        <p:blipFill>
          <a:blip r:embed="rId3"/>
          <a:stretch>
            <a:fillRect/>
          </a:stretch>
        </p:blipFill>
        <p:spPr>
          <a:xfrm>
            <a:off x="685800" y="3581400"/>
            <a:ext cx="7369175" cy="2375617"/>
          </a:xfrm>
          <a:prstGeom prst="rect">
            <a:avLst/>
          </a:prstGeom>
        </p:spPr>
      </p:pic>
      <p:sp>
        <p:nvSpPr>
          <p:cNvPr id="2" name="Slide Number Placeholder 1">
            <a:extLst>
              <a:ext uri="{FF2B5EF4-FFF2-40B4-BE49-F238E27FC236}">
                <a16:creationId xmlns:a16="http://schemas.microsoft.com/office/drawing/2014/main" id="{0E96EFE7-F6BE-B0BC-AE21-2428B3CC0FE0}"/>
              </a:ext>
            </a:extLst>
          </p:cNvPr>
          <p:cNvSpPr>
            <a:spLocks noGrp="1"/>
          </p:cNvSpPr>
          <p:nvPr>
            <p:ph type="sldNum" sz="quarter" idx="10"/>
          </p:nvPr>
        </p:nvSpPr>
        <p:spPr/>
        <p:txBody>
          <a:bodyPr/>
          <a:lstStyle/>
          <a:p>
            <a:fld id="{B5482F84-AE51-6742-A134-E737E6F95EC4}" type="slidenum">
              <a:rPr lang="en-US" altLang="en-US" smtClean="0"/>
              <a:pPr/>
              <a:t>96</a:t>
            </a:fld>
            <a:endParaRPr lang="en-US" altLang="en-US"/>
          </a:p>
        </p:txBody>
      </p:sp>
    </p:spTree>
    <p:extLst>
      <p:ext uri="{BB962C8B-B14F-4D97-AF65-F5344CB8AC3E}">
        <p14:creationId xmlns:p14="http://schemas.microsoft.com/office/powerpoint/2010/main" val="13667112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sz="2400" dirty="0"/>
              <a:t>BCNF Example 2</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609600"/>
            <a:ext cx="7556500" cy="5516563"/>
          </a:xfrm>
        </p:spPr>
        <p:txBody>
          <a:bodyPr/>
          <a:lstStyle/>
          <a:p>
            <a:pPr algn="just">
              <a:buFont typeface="+mj-lt"/>
              <a:buAutoNum type="arabicPeriod"/>
            </a:pPr>
            <a:r>
              <a:rPr lang="en-US" altLang="en-US" dirty="0"/>
              <a:t> </a:t>
            </a:r>
            <a:r>
              <a:rPr lang="en-US" b="0" i="0" dirty="0">
                <a:solidFill>
                  <a:srgbClr val="000000"/>
                </a:solidFill>
                <a:effectLst/>
                <a:latin typeface="inter-regular"/>
              </a:rPr>
              <a:t>EMP_ID  →  EMP_COUNTRY  </a:t>
            </a:r>
          </a:p>
          <a:p>
            <a:pPr algn="just">
              <a:buFont typeface="+mj-lt"/>
              <a:buAutoNum type="arabicPeriod"/>
            </a:pPr>
            <a:r>
              <a:rPr lang="en-US" sz="2800" b="0" i="0" dirty="0">
                <a:solidFill>
                  <a:srgbClr val="000000"/>
                </a:solidFill>
                <a:effectLst/>
                <a:latin typeface="inter-regular"/>
              </a:rPr>
              <a:t> EMP_DEPT  →   {DEPT_TYPE, EMP_DEPT_NO}  </a:t>
            </a:r>
          </a:p>
          <a:p>
            <a:pPr algn="just"/>
            <a:r>
              <a:rPr lang="en-US" b="1" i="0" dirty="0">
                <a:solidFill>
                  <a:srgbClr val="333333"/>
                </a:solidFill>
                <a:effectLst/>
                <a:latin typeface="inter-bold"/>
              </a:rPr>
              <a:t>Candidate key: {EMP_ID, EMP_DEPT}</a:t>
            </a:r>
          </a:p>
          <a:p>
            <a:pPr algn="just"/>
            <a:r>
              <a:rPr lang="en-US" b="0" i="0" dirty="0">
                <a:solidFill>
                  <a:srgbClr val="333333"/>
                </a:solidFill>
                <a:effectLst/>
                <a:latin typeface="inter-regular"/>
              </a:rPr>
              <a:t>The table is not in BCNF because neither EMP_DEPT nor EMP_ID alone are keys.</a:t>
            </a:r>
          </a:p>
          <a:p>
            <a:pPr algn="just"/>
            <a:r>
              <a:rPr lang="en-US" b="0" i="0" dirty="0">
                <a:solidFill>
                  <a:srgbClr val="333333"/>
                </a:solidFill>
                <a:effectLst/>
                <a:latin typeface="inter-regular"/>
              </a:rPr>
              <a:t>To convert the given table into BCNF, we decompose it into three tables:</a:t>
            </a:r>
            <a:br>
              <a:rPr lang="en-US" dirty="0"/>
            </a:br>
            <a:endParaRPr lang="en-US" b="0" i="0" dirty="0">
              <a:solidFill>
                <a:srgbClr val="333333"/>
              </a:solidFill>
              <a:effectLst/>
              <a:latin typeface="inter-regular"/>
            </a:endParaRPr>
          </a:p>
        </p:txBody>
      </p:sp>
      <p:sp>
        <p:nvSpPr>
          <p:cNvPr id="2" name="Slide Number Placeholder 1">
            <a:extLst>
              <a:ext uri="{FF2B5EF4-FFF2-40B4-BE49-F238E27FC236}">
                <a16:creationId xmlns:a16="http://schemas.microsoft.com/office/drawing/2014/main" id="{CF581C74-8004-8006-5F71-707BF2966E98}"/>
              </a:ext>
            </a:extLst>
          </p:cNvPr>
          <p:cNvSpPr>
            <a:spLocks noGrp="1"/>
          </p:cNvSpPr>
          <p:nvPr>
            <p:ph type="sldNum" sz="quarter" idx="10"/>
          </p:nvPr>
        </p:nvSpPr>
        <p:spPr/>
        <p:txBody>
          <a:bodyPr/>
          <a:lstStyle/>
          <a:p>
            <a:fld id="{B5482F84-AE51-6742-A134-E737E6F95EC4}" type="slidenum">
              <a:rPr lang="en-US" altLang="en-US" smtClean="0"/>
              <a:pPr/>
              <a:t>97</a:t>
            </a:fld>
            <a:endParaRPr lang="en-US" altLang="en-US"/>
          </a:p>
        </p:txBody>
      </p:sp>
    </p:spTree>
    <p:extLst>
      <p:ext uri="{BB962C8B-B14F-4D97-AF65-F5344CB8AC3E}">
        <p14:creationId xmlns:p14="http://schemas.microsoft.com/office/powerpoint/2010/main" val="9613670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sz="2400" dirty="0"/>
              <a:t>BCNF Example 2: solution</a:t>
            </a:r>
          </a:p>
        </p:txBody>
      </p:sp>
      <p:pic>
        <p:nvPicPr>
          <p:cNvPr id="3" name="Content Placeholder 2" descr="A screenshot of a document&#10;&#10;Description automatically generated">
            <a:extLst>
              <a:ext uri="{FF2B5EF4-FFF2-40B4-BE49-F238E27FC236}">
                <a16:creationId xmlns:a16="http://schemas.microsoft.com/office/drawing/2014/main" id="{8B4B0E96-2150-563D-87B7-4B6117A36929}"/>
              </a:ext>
            </a:extLst>
          </p:cNvPr>
          <p:cNvPicPr>
            <a:picLocks noGrp="1" noChangeAspect="1"/>
          </p:cNvPicPr>
          <p:nvPr>
            <p:ph idx="1"/>
          </p:nvPr>
        </p:nvPicPr>
        <p:blipFill>
          <a:blip r:embed="rId3"/>
          <a:stretch>
            <a:fillRect/>
          </a:stretch>
        </p:blipFill>
        <p:spPr>
          <a:xfrm>
            <a:off x="795584" y="609600"/>
            <a:ext cx="6962282" cy="5516563"/>
          </a:xfrm>
        </p:spPr>
      </p:pic>
      <p:sp>
        <p:nvSpPr>
          <p:cNvPr id="2" name="Slide Number Placeholder 1">
            <a:extLst>
              <a:ext uri="{FF2B5EF4-FFF2-40B4-BE49-F238E27FC236}">
                <a16:creationId xmlns:a16="http://schemas.microsoft.com/office/drawing/2014/main" id="{C252BA3D-7712-0F85-B3C7-81377F35DD88}"/>
              </a:ext>
            </a:extLst>
          </p:cNvPr>
          <p:cNvSpPr>
            <a:spLocks noGrp="1"/>
          </p:cNvSpPr>
          <p:nvPr>
            <p:ph type="sldNum" sz="quarter" idx="10"/>
          </p:nvPr>
        </p:nvSpPr>
        <p:spPr/>
        <p:txBody>
          <a:bodyPr/>
          <a:lstStyle/>
          <a:p>
            <a:fld id="{B5482F84-AE51-6742-A134-E737E6F95EC4}" type="slidenum">
              <a:rPr lang="en-US" altLang="en-US" smtClean="0"/>
              <a:pPr/>
              <a:t>98</a:t>
            </a:fld>
            <a:endParaRPr lang="en-US" altLang="en-US"/>
          </a:p>
        </p:txBody>
      </p:sp>
    </p:spTree>
    <p:extLst>
      <p:ext uri="{BB962C8B-B14F-4D97-AF65-F5344CB8AC3E}">
        <p14:creationId xmlns:p14="http://schemas.microsoft.com/office/powerpoint/2010/main" val="16770639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sz="3200" dirty="0"/>
              <a:t>BCNF Example 2: solution</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731838"/>
            <a:ext cx="7556500" cy="5516562"/>
          </a:xfrm>
        </p:spPr>
        <p:txBody>
          <a:bodyPr/>
          <a:lstStyle/>
          <a:p>
            <a:r>
              <a:rPr lang="en-US" altLang="en-US" sz="2400" dirty="0"/>
              <a:t> </a:t>
            </a:r>
            <a:r>
              <a:rPr lang="en-US" sz="2400" b="1" i="0" dirty="0">
                <a:solidFill>
                  <a:srgbClr val="333333"/>
                </a:solidFill>
                <a:effectLst/>
                <a:highlight>
                  <a:srgbClr val="FFFF00"/>
                </a:highlight>
                <a:latin typeface="inter-bold"/>
              </a:rPr>
              <a:t>Functional dependencies:</a:t>
            </a:r>
          </a:p>
          <a:p>
            <a:pPr algn="just">
              <a:buFont typeface="+mj-lt"/>
              <a:buAutoNum type="arabicPeriod"/>
            </a:pPr>
            <a:r>
              <a:rPr lang="en-US" sz="2800" b="0" i="0" dirty="0">
                <a:solidFill>
                  <a:srgbClr val="000000"/>
                </a:solidFill>
                <a:effectLst/>
                <a:latin typeface="inter-regular"/>
              </a:rPr>
              <a:t>EMP_ID   →    EMP_COUNTRY  </a:t>
            </a:r>
          </a:p>
          <a:p>
            <a:pPr algn="just">
              <a:buFont typeface="+mj-lt"/>
              <a:buAutoNum type="arabicPeriod"/>
            </a:pPr>
            <a:r>
              <a:rPr lang="en-US" sz="2800" b="0" i="0" dirty="0">
                <a:solidFill>
                  <a:srgbClr val="000000"/>
                </a:solidFill>
                <a:effectLst/>
                <a:latin typeface="inter-regular"/>
              </a:rPr>
              <a:t>EMP_DEPT   →   {DEPT_TYPE, EMP_DEPT_NO}  </a:t>
            </a:r>
          </a:p>
          <a:p>
            <a:pPr algn="just"/>
            <a:r>
              <a:rPr lang="en-US" b="1" i="0" dirty="0">
                <a:solidFill>
                  <a:srgbClr val="333333"/>
                </a:solidFill>
                <a:effectLst/>
                <a:latin typeface="inter-bold"/>
              </a:rPr>
              <a:t> </a:t>
            </a:r>
            <a:r>
              <a:rPr lang="en-US" sz="2400" b="1" i="0" dirty="0">
                <a:solidFill>
                  <a:srgbClr val="333333"/>
                </a:solidFill>
                <a:effectLst/>
                <a:highlight>
                  <a:srgbClr val="FFFF00"/>
                </a:highlight>
                <a:latin typeface="inter-bold"/>
              </a:rPr>
              <a:t>Candidate keys:</a:t>
            </a:r>
          </a:p>
          <a:p>
            <a:pPr algn="just"/>
            <a:r>
              <a:rPr lang="en-US" b="1" i="0" dirty="0">
                <a:solidFill>
                  <a:srgbClr val="333333"/>
                </a:solidFill>
                <a:effectLst/>
                <a:latin typeface="inter-bold"/>
              </a:rPr>
              <a:t> </a:t>
            </a:r>
            <a:r>
              <a:rPr lang="en-US" sz="2000" b="1" i="0" dirty="0">
                <a:solidFill>
                  <a:srgbClr val="333333"/>
                </a:solidFill>
                <a:effectLst/>
                <a:latin typeface="inter-bold"/>
              </a:rPr>
              <a:t>For the first table:</a:t>
            </a:r>
            <a:r>
              <a:rPr lang="en-US" sz="2000" b="0" i="0" dirty="0">
                <a:solidFill>
                  <a:srgbClr val="333333"/>
                </a:solidFill>
                <a:effectLst/>
                <a:latin typeface="inter-regular"/>
              </a:rPr>
              <a:t> EMP_ID</a:t>
            </a:r>
          </a:p>
          <a:p>
            <a:pPr algn="just"/>
            <a:r>
              <a:rPr lang="en-US" sz="2000" dirty="0">
                <a:solidFill>
                  <a:srgbClr val="333333"/>
                </a:solidFill>
                <a:latin typeface="inter-regular"/>
              </a:rPr>
              <a:t> </a:t>
            </a:r>
            <a:r>
              <a:rPr lang="en-US" sz="2000" b="1" i="0" dirty="0">
                <a:solidFill>
                  <a:srgbClr val="333333"/>
                </a:solidFill>
                <a:effectLst/>
                <a:latin typeface="inter-bold"/>
              </a:rPr>
              <a:t>For the second table:</a:t>
            </a:r>
            <a:r>
              <a:rPr lang="en-US" sz="2000" b="0" i="0" dirty="0">
                <a:solidFill>
                  <a:srgbClr val="333333"/>
                </a:solidFill>
                <a:effectLst/>
                <a:latin typeface="inter-regular"/>
              </a:rPr>
              <a:t> EMP_DEPT</a:t>
            </a:r>
          </a:p>
          <a:p>
            <a:pPr algn="just"/>
            <a:r>
              <a:rPr lang="en-US" sz="2000" dirty="0">
                <a:solidFill>
                  <a:srgbClr val="333333"/>
                </a:solidFill>
                <a:latin typeface="inter-regular"/>
              </a:rPr>
              <a:t> </a:t>
            </a:r>
            <a:r>
              <a:rPr lang="en-US" sz="2000" b="1" i="0" dirty="0">
                <a:solidFill>
                  <a:srgbClr val="333333"/>
                </a:solidFill>
                <a:effectLst/>
                <a:latin typeface="inter-bold"/>
              </a:rPr>
              <a:t>For the third table:</a:t>
            </a:r>
            <a:r>
              <a:rPr lang="en-US" sz="2000" b="0" i="0" dirty="0">
                <a:solidFill>
                  <a:srgbClr val="333333"/>
                </a:solidFill>
                <a:effectLst/>
                <a:latin typeface="inter-regular"/>
              </a:rPr>
              <a:t> {EMP_ID, EMP_DEPT}</a:t>
            </a:r>
          </a:p>
          <a:p>
            <a:pPr algn="just"/>
            <a:r>
              <a:rPr lang="en-US" sz="2800" b="0" i="0" dirty="0">
                <a:solidFill>
                  <a:srgbClr val="333333"/>
                </a:solidFill>
                <a:effectLst/>
                <a:latin typeface="inter-regular"/>
              </a:rPr>
              <a:t>Now, this is in BCNF because left side part of both the functional dependencies is a key.</a:t>
            </a:r>
          </a:p>
          <a:p>
            <a:pPr marL="0" indent="0" algn="just">
              <a:buNone/>
            </a:pPr>
            <a:endParaRPr lang="en-US" b="0" i="0" dirty="0">
              <a:solidFill>
                <a:srgbClr val="333333"/>
              </a:solidFill>
              <a:effectLst/>
              <a:latin typeface="inter-regular"/>
            </a:endParaRPr>
          </a:p>
          <a:p>
            <a:pPr marL="0" indent="0">
              <a:buNone/>
            </a:pPr>
            <a:endParaRPr lang="en-US" altLang="en-US" dirty="0"/>
          </a:p>
        </p:txBody>
      </p:sp>
      <p:sp>
        <p:nvSpPr>
          <p:cNvPr id="2" name="Slide Number Placeholder 1">
            <a:extLst>
              <a:ext uri="{FF2B5EF4-FFF2-40B4-BE49-F238E27FC236}">
                <a16:creationId xmlns:a16="http://schemas.microsoft.com/office/drawing/2014/main" id="{758C4D8A-A85C-AA52-4E88-459212EFA2C5}"/>
              </a:ext>
            </a:extLst>
          </p:cNvPr>
          <p:cNvSpPr>
            <a:spLocks noGrp="1"/>
          </p:cNvSpPr>
          <p:nvPr>
            <p:ph type="sldNum" sz="quarter" idx="10"/>
          </p:nvPr>
        </p:nvSpPr>
        <p:spPr/>
        <p:txBody>
          <a:bodyPr/>
          <a:lstStyle/>
          <a:p>
            <a:fld id="{B5482F84-AE51-6742-A134-E737E6F95EC4}" type="slidenum">
              <a:rPr lang="en-US" altLang="en-US" smtClean="0"/>
              <a:pPr/>
              <a:t>99</a:t>
            </a:fld>
            <a:endParaRPr lang="en-US" altLang="en-US"/>
          </a:p>
        </p:txBody>
      </p:sp>
    </p:spTree>
    <p:extLst>
      <p:ext uri="{BB962C8B-B14F-4D97-AF65-F5344CB8AC3E}">
        <p14:creationId xmlns:p14="http://schemas.microsoft.com/office/powerpoint/2010/main" val="793633694"/>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4931</TotalTime>
  <Words>7190</Words>
  <Application>Microsoft Macintosh PowerPoint</Application>
  <PresentationFormat>On-screen Show (4:3)</PresentationFormat>
  <Paragraphs>947</Paragraphs>
  <Slides>108</Slides>
  <Notes>98</Notes>
  <HiddenSlides>0</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32" baseType="lpstr">
      <vt:lpstr>Arial Unicode MS</vt:lpstr>
      <vt:lpstr>Arial</vt:lpstr>
      <vt:lpstr>Arial-BoldMT</vt:lpstr>
      <vt:lpstr>BostonII</vt:lpstr>
      <vt:lpstr>Cambria</vt:lpstr>
      <vt:lpstr>Consolas</vt:lpstr>
      <vt:lpstr>Courier New</vt:lpstr>
      <vt:lpstr>Helvetica</vt:lpstr>
      <vt:lpstr>IBM Plex Sans</vt:lpstr>
      <vt:lpstr>inherit</vt:lpstr>
      <vt:lpstr>Inter</vt:lpstr>
      <vt:lpstr>inter-bold</vt:lpstr>
      <vt:lpstr>inter-regular</vt:lpstr>
      <vt:lpstr>Nunito</vt:lpstr>
      <vt:lpstr>PT Sans</vt:lpstr>
      <vt:lpstr>Rockwell</vt:lpstr>
      <vt:lpstr>system-ui</vt:lpstr>
      <vt:lpstr>Times New Roman</vt:lpstr>
      <vt:lpstr>TT_Norms_Pro</vt:lpstr>
      <vt:lpstr>var(--ff-lato)</vt:lpstr>
      <vt:lpstr>Verdana</vt:lpstr>
      <vt:lpstr>Wingdings</vt:lpstr>
      <vt:lpstr>Advantage</vt:lpstr>
      <vt:lpstr>Worksheet</vt:lpstr>
      <vt:lpstr>Normalization, Functional Dependencies,  and  Data Anomalies</vt:lpstr>
      <vt:lpstr>PowerPoint Presentation</vt:lpstr>
      <vt:lpstr>Introduction to Normalization </vt:lpstr>
      <vt:lpstr>PowerPoint Presentation</vt:lpstr>
      <vt:lpstr>PowerPoint Presentation</vt:lpstr>
      <vt:lpstr>PowerPoint Presentation</vt:lpstr>
      <vt:lpstr>PowerPoint Presentation</vt:lpstr>
      <vt:lpstr>Normalization is a Process</vt:lpstr>
      <vt:lpstr>Normalization &amp; Redundant Data</vt:lpstr>
      <vt:lpstr>Normalization &amp; Redundant Data</vt:lpstr>
      <vt:lpstr>What are Normal Forms?</vt:lpstr>
      <vt:lpstr>Normalization Process</vt:lpstr>
      <vt:lpstr>Normalization Theory</vt:lpstr>
      <vt:lpstr>Normalization of DBMS</vt:lpstr>
      <vt:lpstr>Normal Forms</vt:lpstr>
      <vt:lpstr>Normalization</vt:lpstr>
      <vt:lpstr>FD: Functional Dependencies </vt:lpstr>
      <vt:lpstr>Functional Dependency in Simple Terms </vt:lpstr>
      <vt:lpstr>Functional Dependency Example</vt:lpstr>
      <vt:lpstr>Importance of Functional Dependencies</vt:lpstr>
      <vt:lpstr>Functional Dependency Definition </vt:lpstr>
      <vt:lpstr>Examples of FD constraints </vt:lpstr>
      <vt:lpstr>Functional Dependencies and Keys</vt:lpstr>
      <vt:lpstr>Inference Rules for FDs </vt:lpstr>
      <vt:lpstr>Additional Useful Inference Rules </vt:lpstr>
      <vt:lpstr>What is a Primary Key (PK)</vt:lpstr>
      <vt:lpstr>What is a Primary Key (PK)</vt:lpstr>
      <vt:lpstr>What is a Primary Key (PK)</vt:lpstr>
      <vt:lpstr>Unnormalized Relations</vt:lpstr>
      <vt:lpstr>Unnormalized Relation</vt:lpstr>
      <vt:lpstr>First Normal Form (1NF)</vt:lpstr>
      <vt:lpstr>First Normal Form</vt:lpstr>
      <vt:lpstr>1NF Storage Anomalies</vt:lpstr>
      <vt:lpstr>What is First Normal Form (1NF)?</vt:lpstr>
      <vt:lpstr>1NF: Rule 1 - Atomic Values This table is NOT in first normal form because the City column can contain multiple values.  </vt:lpstr>
      <vt:lpstr>Bring this table to 1NF: Split table into 2 tables</vt:lpstr>
      <vt:lpstr>Rule 2 - No Repeating Groups There are no repeating groups of data. This means a table should not contain repeating columns.</vt:lpstr>
      <vt:lpstr>Alternate Solution: 1NF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2NF &amp; 3NF  are about what?</vt:lpstr>
      <vt:lpstr>Second Normal Form (2NF)</vt:lpstr>
      <vt:lpstr>Second Normal Form (2NF)</vt:lpstr>
      <vt:lpstr>Why is this not in 2NF?</vt:lpstr>
      <vt:lpstr>Second Normal Form</vt:lpstr>
      <vt:lpstr>Second Normal Form</vt:lpstr>
      <vt:lpstr>Second Normal Form</vt:lpstr>
      <vt:lpstr>2NF: explained primary key, then the relation is in Second Normal Form (2NF).</vt:lpstr>
      <vt:lpstr>2NF: Example, then the relation is in Second Normal Form (2NF).</vt:lpstr>
      <vt:lpstr>Convert to 2NF: 2 tables</vt:lpstr>
      <vt:lpstr>Violation of 2NF</vt:lpstr>
      <vt:lpstr>2NF: what does it provide?</vt:lpstr>
      <vt:lpstr>2NF: Example</vt:lpstr>
      <vt:lpstr>Convert to 2NF:</vt:lpstr>
      <vt:lpstr>2NF Solution</vt:lpstr>
      <vt:lpstr>2NF Example: warehouse relation</vt:lpstr>
      <vt:lpstr>2NF Example: How?</vt:lpstr>
      <vt:lpstr>1NF Storage Anomalies Removed</vt:lpstr>
      <vt:lpstr>2NF Storage Anomalies</vt:lpstr>
      <vt:lpstr>2NF Example</vt:lpstr>
      <vt:lpstr>Convert to 2NF Table_Purchase: PK: (Customer_ID, Store_ID) Table_Store: PK: Store_ID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3NF: Third Normal Form</vt:lpstr>
      <vt:lpstr>Why is this not in 3NF?</vt:lpstr>
      <vt:lpstr>Third Normal Form</vt:lpstr>
      <vt:lpstr>Third Normal Form</vt:lpstr>
      <vt:lpstr>2NF Storage Anomalies Removed</vt:lpstr>
      <vt:lpstr>3NF in a Nutshell</vt:lpstr>
      <vt:lpstr>3NF Example-1</vt:lpstr>
      <vt:lpstr>Convert to 3NF</vt:lpstr>
      <vt:lpstr>3NF Example-2</vt:lpstr>
      <vt:lpstr>3NF Solution</vt:lpstr>
      <vt:lpstr>3NF Summary …1</vt:lpstr>
      <vt:lpstr>3NF Summary … 2</vt:lpstr>
      <vt:lpstr>3NF Summary … 3</vt:lpstr>
      <vt:lpstr>Boyce-Codd Normal Form</vt:lpstr>
      <vt:lpstr>Boyce-Codd Normal Form</vt:lpstr>
      <vt:lpstr>Rules for BCNF</vt:lpstr>
      <vt:lpstr>BCNF Form One student can enroll for multiple subjects.  For example, student with student_id 101, has opted for subjects - Java &amp; C++ For each subject, a professor is assigned to the student. And, there can be multiple professors teaching one subject like we have for Java. What do you think should be the Primary Key? Well, in the table above (student_id, subject) together form the primary key, because using student_id and subject, we can find all the columns of the table. </vt:lpstr>
      <vt:lpstr>BCNF …?</vt:lpstr>
      <vt:lpstr>BCNF … why not?</vt:lpstr>
      <vt:lpstr>BCNF Solution</vt:lpstr>
      <vt:lpstr>BCNF example</vt:lpstr>
      <vt:lpstr>BCNF Example 2</vt:lpstr>
      <vt:lpstr>BCNF Example 2</vt:lpstr>
      <vt:lpstr>BCNF Example 2</vt:lpstr>
      <vt:lpstr>BCNF Example 2: solution</vt:lpstr>
      <vt:lpstr>BCNF Example 2: solution</vt:lpstr>
      <vt:lpstr>Fourth Normal Form</vt:lpstr>
      <vt:lpstr>Fifth Normal Form</vt:lpstr>
      <vt:lpstr>Effectiveness and Efficiency Issues for DBMS</vt:lpstr>
      <vt:lpstr>Example: Text Fields</vt:lpstr>
      <vt:lpstr>Normalization</vt:lpstr>
      <vt:lpstr>Normalizing to death</vt:lpstr>
      <vt:lpstr>Downward Denormalization</vt:lpstr>
      <vt:lpstr>Upward Denormalization</vt:lpstr>
      <vt:lpstr>Denormalization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Parsian, Mahmoud</cp:lastModifiedBy>
  <cp:revision>231</cp:revision>
  <dcterms:created xsi:type="dcterms:W3CDTF">2002-08-26T07:08:49Z</dcterms:created>
  <dcterms:modified xsi:type="dcterms:W3CDTF">2024-05-08T01:48:32Z</dcterms:modified>
  <cp:category/>
</cp:coreProperties>
</file>