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75" r:id="rId3"/>
    <p:sldId id="264" r:id="rId4"/>
    <p:sldId id="299" r:id="rId5"/>
    <p:sldId id="298" r:id="rId6"/>
    <p:sldId id="291" r:id="rId7"/>
    <p:sldId id="293" r:id="rId8"/>
    <p:sldId id="266" r:id="rId9"/>
    <p:sldId id="294" r:id="rId10"/>
    <p:sldId id="295" r:id="rId11"/>
    <p:sldId id="296" r:id="rId12"/>
    <p:sldId id="276" r:id="rId13"/>
    <p:sldId id="292" r:id="rId14"/>
    <p:sldId id="263" r:id="rId15"/>
    <p:sldId id="297" r:id="rId16"/>
    <p:sldId id="268" r:id="rId17"/>
    <p:sldId id="269" r:id="rId18"/>
    <p:sldId id="270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3"/>
    <a:srgbClr val="0051BA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86327"/>
  </p:normalViewPr>
  <p:slideViewPr>
    <p:cSldViewPr snapToGrid="0" snapToObjects="1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advice/0/what-steps-designing-star-schema-data-warehouse-k5ez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461554"/>
            <a:ext cx="6858000" cy="2177143"/>
          </a:xfrm>
        </p:spPr>
        <p:txBody>
          <a:bodyPr>
            <a:normAutofit/>
          </a:bodyPr>
          <a:lstStyle/>
          <a:p>
            <a:pPr algn="l" fontAlgn="auto"/>
            <a:r>
              <a:rPr lang="en-US" b="1" i="0" dirty="0">
                <a:effectLst/>
                <a:latin typeface="-apple-system"/>
              </a:rPr>
              <a:t>What are the steps for designing a </a:t>
            </a:r>
            <a:r>
              <a:rPr lang="en-US" b="1" i="0" dirty="0">
                <a:effectLst/>
                <a:highlight>
                  <a:srgbClr val="00FF00"/>
                </a:highlight>
                <a:latin typeface="-apple-system"/>
              </a:rPr>
              <a:t>Star </a:t>
            </a:r>
            <a:r>
              <a:rPr lang="en-US" b="1" dirty="0">
                <a:highlight>
                  <a:srgbClr val="00FF00"/>
                </a:highlight>
                <a:latin typeface="-apple-system"/>
              </a:rPr>
              <a:t>S</a:t>
            </a:r>
            <a:r>
              <a:rPr lang="en-US" b="1" i="0" dirty="0">
                <a:effectLst/>
                <a:highlight>
                  <a:srgbClr val="00FF00"/>
                </a:highlight>
                <a:latin typeface="-apple-system"/>
              </a:rPr>
              <a:t>chema</a:t>
            </a:r>
            <a:r>
              <a:rPr lang="en-US" b="1" i="0" dirty="0">
                <a:effectLst/>
                <a:latin typeface="-apple-system"/>
              </a:rPr>
              <a:t> in a </a:t>
            </a:r>
            <a:r>
              <a:rPr lang="en-US" b="1" i="0" dirty="0">
                <a:effectLst/>
                <a:highlight>
                  <a:srgbClr val="00FF00"/>
                </a:highlight>
                <a:latin typeface="-apple-system"/>
              </a:rPr>
              <a:t>Data </a:t>
            </a:r>
            <a:r>
              <a:rPr lang="en-US" b="1" dirty="0">
                <a:highlight>
                  <a:srgbClr val="00FF00"/>
                </a:highlight>
                <a:latin typeface="-apple-system"/>
              </a:rPr>
              <a:t>W</a:t>
            </a:r>
            <a:r>
              <a:rPr lang="en-US" b="1" i="0" dirty="0">
                <a:effectLst/>
                <a:highlight>
                  <a:srgbClr val="00FF00"/>
                </a:highlight>
                <a:latin typeface="-apple-system"/>
              </a:rPr>
              <a:t>arehouse</a:t>
            </a:r>
            <a:r>
              <a:rPr lang="en-US" b="1" i="0" dirty="0">
                <a:effectLst/>
                <a:latin typeface="-apple-system"/>
              </a:rPr>
              <a:t>?</a:t>
            </a:r>
            <a:br>
              <a:rPr lang="en-US" b="1" i="0" dirty="0">
                <a:effectLst/>
                <a:latin typeface="-apple-system"/>
              </a:rPr>
            </a:b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  <a:hlinkClick r:id="rId2"/>
              </a:rPr>
              <a:t>Source: LinkedIn</a:t>
            </a:r>
            <a:endParaRPr lang="en-US" b="1" i="0" dirty="0">
              <a:effectLst/>
              <a:latin typeface="-apple-system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83736"/>
            <a:ext cx="6858000" cy="758259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D18F9-594C-09DE-C878-164986D73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F9CE9-DCDE-95C8-855D-52E00670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1590"/>
            <a:ext cx="7886700" cy="83510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-apple-system"/>
              </a:rPr>
            </a:br>
            <a:br>
              <a:rPr lang="en-US" b="1" i="0" dirty="0">
                <a:effectLst/>
                <a:latin typeface="-apple-system"/>
              </a:rPr>
            </a:br>
            <a:br>
              <a:rPr lang="en-US" b="1" i="0" dirty="0">
                <a:effectLst/>
                <a:latin typeface="-apple-system"/>
              </a:rPr>
            </a:br>
            <a:br>
              <a:rPr lang="en-US" b="1" dirty="0">
                <a:latin typeface="-apple-system"/>
              </a:rPr>
            </a:br>
            <a:br>
              <a:rPr lang="en-US" b="1" dirty="0">
                <a:latin typeface="-apple-system"/>
              </a:rPr>
            </a:br>
            <a:r>
              <a:rPr lang="en-US" b="1" dirty="0">
                <a:latin typeface="-apple-system"/>
              </a:rPr>
              <a:t>3. </a:t>
            </a:r>
            <a:r>
              <a:rPr lang="en-US" b="1" i="0" dirty="0">
                <a:effectLst/>
                <a:latin typeface="-apple-system"/>
              </a:rPr>
              <a:t>Define the Dimension tables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7E6A9A-B53D-AC62-3AF9-8C4D1645B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The third step is to define the dimension tables, which are the </a:t>
            </a:r>
            <a:r>
              <a:rPr lang="en-US" sz="2400" b="1" dirty="0">
                <a:highlight>
                  <a:srgbClr val="FFFF00"/>
                </a:highlight>
              </a:rPr>
              <a:t>spokes of the star schema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2. The dimension tables should contain the </a:t>
            </a:r>
            <a:r>
              <a:rPr lang="en-US" sz="2400" dirty="0">
                <a:highlight>
                  <a:srgbClr val="00FFFF"/>
                </a:highlight>
              </a:rPr>
              <a:t>descriptive attributes </a:t>
            </a:r>
            <a:r>
              <a:rPr lang="en-US" sz="2400" dirty="0"/>
              <a:t>that characterize the facts, such as product, customer, location, time, or channel. </a:t>
            </a:r>
          </a:p>
          <a:p>
            <a:pPr marL="0" indent="0">
              <a:buNone/>
            </a:pPr>
            <a:r>
              <a:rPr lang="en-US" sz="2400" dirty="0"/>
              <a:t>3. The dimension tables should have </a:t>
            </a:r>
            <a:r>
              <a:rPr lang="en-US" sz="2400" dirty="0">
                <a:highlight>
                  <a:srgbClr val="00FFFF"/>
                </a:highlight>
              </a:rPr>
              <a:t>primary keys </a:t>
            </a:r>
            <a:r>
              <a:rPr lang="en-US" sz="2400" dirty="0"/>
              <a:t>that match the foreign keys in the fact table, </a:t>
            </a:r>
          </a:p>
          <a:p>
            <a:pPr marL="0" indent="0">
              <a:buNone/>
            </a:pPr>
            <a:r>
              <a:rPr lang="en-US" sz="2400" dirty="0"/>
              <a:t>4. ..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26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1FA4D-AEDA-6830-D59E-6428E53D8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0D511E-A97C-A995-2A82-85F98D9B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1590"/>
            <a:ext cx="7886700" cy="835105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-apple-system"/>
              </a:rPr>
            </a:br>
            <a:br>
              <a:rPr lang="en-US" b="1" i="0" dirty="0">
                <a:effectLst/>
                <a:latin typeface="-apple-system"/>
              </a:rPr>
            </a:br>
            <a:br>
              <a:rPr lang="en-US" b="1" i="0" dirty="0">
                <a:effectLst/>
                <a:latin typeface="-apple-system"/>
              </a:rPr>
            </a:br>
            <a:br>
              <a:rPr lang="en-US" b="1" dirty="0">
                <a:latin typeface="-apple-system"/>
              </a:rPr>
            </a:br>
            <a:br>
              <a:rPr lang="en-US" b="1" dirty="0">
                <a:latin typeface="-apple-system"/>
              </a:rPr>
            </a:br>
            <a:r>
              <a:rPr lang="en-US" b="1" dirty="0">
                <a:latin typeface="-apple-system"/>
              </a:rPr>
              <a:t>3. </a:t>
            </a:r>
            <a:r>
              <a:rPr lang="en-US" b="1" i="0" dirty="0">
                <a:effectLst/>
                <a:latin typeface="-apple-system"/>
              </a:rPr>
              <a:t>Define the Dimension tables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5C541D-C1FB-6051-597F-4836F72B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4. The dimension tables should have descriptive names and labels for the attributes. </a:t>
            </a:r>
          </a:p>
          <a:p>
            <a:pPr marL="0" indent="0">
              <a:buNone/>
            </a:pPr>
            <a:r>
              <a:rPr lang="en-US" sz="2800" dirty="0"/>
              <a:t>5. The dimension tables should also have </a:t>
            </a:r>
            <a:r>
              <a:rPr lang="en-US" sz="2800" dirty="0">
                <a:highlight>
                  <a:srgbClr val="00FF00"/>
                </a:highlight>
              </a:rPr>
              <a:t>a low level of granularity</a:t>
            </a:r>
            <a:r>
              <a:rPr lang="en-US" sz="2800" dirty="0"/>
              <a:t>, meaning that they should store the most </a:t>
            </a:r>
            <a:r>
              <a:rPr lang="en-US" sz="2800" dirty="0">
                <a:highlight>
                  <a:srgbClr val="FFFF00"/>
                </a:highlight>
              </a:rPr>
              <a:t>aggregated and summarized data possible</a:t>
            </a:r>
            <a:r>
              <a:rPr lang="en-US" dirty="0"/>
              <a:t>.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607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 Schema Example</a:t>
            </a:r>
          </a:p>
        </p:txBody>
      </p:sp>
      <p:pic>
        <p:nvPicPr>
          <p:cNvPr id="1028" name="Picture 4" descr="Designing the Star Schema in Data Warehousing - GeeksforGeeks">
            <a:extLst>
              <a:ext uri="{FF2B5EF4-FFF2-40B4-BE49-F238E27FC236}">
                <a16:creationId xmlns:a16="http://schemas.microsoft.com/office/drawing/2014/main" id="{EF2AC148-3D0D-C153-DA57-119EACAED4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76" y="1179512"/>
            <a:ext cx="6561438" cy="381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992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 Schema Example</a:t>
            </a:r>
          </a:p>
        </p:txBody>
      </p:sp>
      <p:pic>
        <p:nvPicPr>
          <p:cNvPr id="2050" name="Picture 2" descr="data modeling - Star Schema from multiple source tables - Stack Overflow">
            <a:extLst>
              <a:ext uri="{FF2B5EF4-FFF2-40B4-BE49-F238E27FC236}">
                <a16:creationId xmlns:a16="http://schemas.microsoft.com/office/drawing/2014/main" id="{F2B459C5-A516-3BE1-86A8-BE58F4FAED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135" y="1179512"/>
            <a:ext cx="6205729" cy="369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28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algn="l" fontAlgn="auto"/>
            <a:r>
              <a:rPr lang="en-US" b="1" i="0" dirty="0">
                <a:effectLst/>
                <a:latin typeface="-apple-system"/>
              </a:rPr>
              <a:t>4. Apply the design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3109"/>
            <a:ext cx="7886700" cy="370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The fourth step is to apply the design principles that can </a:t>
            </a:r>
            <a:r>
              <a:rPr lang="en-US" sz="2400" dirty="0">
                <a:highlight>
                  <a:srgbClr val="00FF00"/>
                </a:highlight>
              </a:rPr>
              <a:t>optimize the star schema </a:t>
            </a:r>
            <a:r>
              <a:rPr lang="en-US" sz="2400" dirty="0"/>
              <a:t>for </a:t>
            </a:r>
            <a:r>
              <a:rPr lang="en-US" sz="2400" dirty="0">
                <a:highlight>
                  <a:srgbClr val="00FF00"/>
                </a:highlight>
              </a:rPr>
              <a:t>performance and usability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r>
              <a:rPr lang="en-US" sz="2400" dirty="0"/>
              <a:t>2. </a:t>
            </a:r>
            <a:r>
              <a:rPr lang="en-US" sz="2400" dirty="0">
                <a:highlight>
                  <a:srgbClr val="00FF00"/>
                </a:highlight>
              </a:rPr>
              <a:t>Surrogate keys </a:t>
            </a:r>
            <a:r>
              <a:rPr lang="en-US" sz="2400" dirty="0"/>
              <a:t>should be used instead of natural keys for primary and foreign keys to avoid data inconsistencies and improve query speed.</a:t>
            </a:r>
          </a:p>
          <a:p>
            <a:pPr marL="0" indent="0">
              <a:buNone/>
            </a:pPr>
            <a:r>
              <a:rPr lang="en-US" sz="2400" dirty="0"/>
              <a:t>3. Additionally, </a:t>
            </a:r>
            <a:r>
              <a:rPr lang="en-US" sz="2400" b="1" dirty="0">
                <a:highlight>
                  <a:srgbClr val="00FF00"/>
                </a:highlight>
              </a:rPr>
              <a:t>null values </a:t>
            </a:r>
            <a:r>
              <a:rPr lang="en-US" sz="2400" dirty="0"/>
              <a:t>should be </a:t>
            </a:r>
            <a:r>
              <a:rPr lang="en-US" sz="2400" b="1" dirty="0">
                <a:highlight>
                  <a:srgbClr val="00FF00"/>
                </a:highlight>
              </a:rPr>
              <a:t>avoided</a:t>
            </a:r>
            <a:r>
              <a:rPr lang="en-US" sz="2400" dirty="0"/>
              <a:t> and default values or flags should be used for missing or unknown data to ensure data quality and accuracy. </a:t>
            </a:r>
          </a:p>
          <a:p>
            <a:pPr marL="0" indent="0">
              <a:buNone/>
            </a:pPr>
            <a:r>
              <a:rPr lang="en-US" sz="2400" dirty="0"/>
              <a:t>4. …</a:t>
            </a:r>
          </a:p>
        </p:txBody>
      </p:sp>
    </p:spTree>
    <p:extLst>
      <p:ext uri="{BB962C8B-B14F-4D97-AF65-F5344CB8AC3E}">
        <p14:creationId xmlns:p14="http://schemas.microsoft.com/office/powerpoint/2010/main" val="5323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F9198-00E0-7142-D884-78C870E98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75CF1D-1D80-F9C8-88C8-9BCF1C79D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algn="l" fontAlgn="auto"/>
            <a:r>
              <a:rPr lang="en-US" b="1" i="0" dirty="0">
                <a:effectLst/>
                <a:latin typeface="-apple-system"/>
              </a:rPr>
              <a:t>4. Apply the design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3E7A44-3014-A79B-3969-13880964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3109"/>
            <a:ext cx="7886700" cy="37096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4. </a:t>
            </a:r>
            <a:r>
              <a:rPr lang="en-US" sz="2400" dirty="0">
                <a:highlight>
                  <a:srgbClr val="00FF00"/>
                </a:highlight>
              </a:rPr>
              <a:t>Consistent naming conventions</a:t>
            </a:r>
            <a:r>
              <a:rPr lang="en-US" sz="2400" dirty="0"/>
              <a:t> and data types should be used for tables and columns to facilitate data integration and documentation. </a:t>
            </a:r>
          </a:p>
          <a:p>
            <a:pPr marL="0" indent="0">
              <a:buNone/>
            </a:pPr>
            <a:r>
              <a:rPr lang="en-US" sz="2400" dirty="0"/>
              <a:t>5. Furthermore, </a:t>
            </a:r>
            <a:r>
              <a:rPr lang="en-US" sz="2400" dirty="0">
                <a:highlight>
                  <a:srgbClr val="FFFF00"/>
                </a:highlight>
              </a:rPr>
              <a:t>dimension tables should be normalized </a:t>
            </a:r>
            <a:r>
              <a:rPr lang="en-US" sz="2400" dirty="0"/>
              <a:t>and </a:t>
            </a:r>
            <a:r>
              <a:rPr lang="en-US" sz="2400" dirty="0">
                <a:highlight>
                  <a:srgbClr val="00FFFF"/>
                </a:highlight>
              </a:rPr>
              <a:t>the fact table should be denormalized </a:t>
            </a:r>
            <a:r>
              <a:rPr lang="en-US" sz="2400" dirty="0"/>
              <a:t>to reduce data redundancy and improve query efficiency. </a:t>
            </a:r>
          </a:p>
          <a:p>
            <a:pPr marL="0" indent="0">
              <a:buNone/>
            </a:pPr>
            <a:r>
              <a:rPr lang="en-US" sz="2400" dirty="0"/>
              <a:t>6. Lastly, indexes, partitions, and compression techniques should be implemented to enhance data access and storage.</a:t>
            </a:r>
          </a:p>
        </p:txBody>
      </p:sp>
    </p:spTree>
    <p:extLst>
      <p:ext uri="{BB962C8B-B14F-4D97-AF65-F5344CB8AC3E}">
        <p14:creationId xmlns:p14="http://schemas.microsoft.com/office/powerpoint/2010/main" val="291025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Surrogate keys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Surrogate keys are a game-changer in star schema design, as </a:t>
            </a:r>
            <a:r>
              <a:rPr lang="en-US" sz="2800" dirty="0">
                <a:highlight>
                  <a:srgbClr val="00FFFF"/>
                </a:highlight>
              </a:rPr>
              <a:t>they prevent the pitfalls of using natural keys that can change over time</a:t>
            </a:r>
            <a:r>
              <a:rPr lang="en-US" sz="2800" dirty="0"/>
              <a:t>, leading to data discrepancies. </a:t>
            </a:r>
          </a:p>
          <a:p>
            <a:r>
              <a:rPr lang="en-US" sz="2800" dirty="0"/>
              <a:t>By using surrogate keys, </a:t>
            </a:r>
            <a:r>
              <a:rPr lang="en-US" sz="2800" dirty="0">
                <a:highlight>
                  <a:srgbClr val="00FFFF"/>
                </a:highlight>
              </a:rPr>
              <a:t>we ensure a stable and consistent key structure </a:t>
            </a:r>
            <a:r>
              <a:rPr lang="en-US" sz="2800" dirty="0"/>
              <a:t>that significantly speeds up query performance, especially in large-scale data warehouse environments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59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algn="l" fontAlgn="auto"/>
            <a:r>
              <a:rPr lang="en-US" b="1" i="0" dirty="0">
                <a:effectLst/>
                <a:latin typeface="-apple-system"/>
              </a:rPr>
              <a:t>5. Validate and Test the Star </a:t>
            </a:r>
            <a:r>
              <a:rPr lang="en-US" b="1" dirty="0">
                <a:latin typeface="-apple-system"/>
              </a:rPr>
              <a:t>S</a:t>
            </a:r>
            <a:r>
              <a:rPr lang="en-US" b="1" i="0" dirty="0">
                <a:effectLst/>
                <a:latin typeface="-apple-system"/>
              </a:rPr>
              <a:t>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step is to </a:t>
            </a:r>
            <a:r>
              <a:rPr lang="en-US" dirty="0">
                <a:highlight>
                  <a:srgbClr val="00FFFF"/>
                </a:highlight>
              </a:rPr>
              <a:t>validate and test the star schema</a:t>
            </a:r>
            <a:r>
              <a:rPr lang="en-US" dirty="0"/>
              <a:t>, to ensure that it meets the business requirements and expectations. </a:t>
            </a:r>
          </a:p>
          <a:p>
            <a:r>
              <a:rPr lang="en-US" dirty="0"/>
              <a:t>You can use various methods to do so, </a:t>
            </a:r>
            <a:r>
              <a:rPr lang="en-US" dirty="0">
                <a:highlight>
                  <a:srgbClr val="00FFFF"/>
                </a:highlight>
              </a:rPr>
              <a:t>such as loading sample data </a:t>
            </a:r>
            <a:r>
              <a:rPr lang="en-US" dirty="0"/>
              <a:t>from the source systems and verifying that the data is correctly transformed and loaded into the star schema. </a:t>
            </a:r>
          </a:p>
          <a:p>
            <a:r>
              <a:rPr lang="en-US" dirty="0"/>
              <a:t>Additionally, you should </a:t>
            </a:r>
            <a:r>
              <a:rPr lang="en-US" dirty="0">
                <a:highlight>
                  <a:srgbClr val="00FFFF"/>
                </a:highlight>
              </a:rPr>
              <a:t>perform data quality checks </a:t>
            </a:r>
            <a:r>
              <a:rPr lang="en-US" dirty="0"/>
              <a:t>and resolve any data issues or errors. </a:t>
            </a:r>
          </a:p>
          <a:p>
            <a:r>
              <a:rPr lang="en-US" dirty="0">
                <a:highlight>
                  <a:srgbClr val="00FF00"/>
                </a:highlight>
              </a:rPr>
              <a:t>Sample queries and reports should be run and compared with the expected outcomes</a:t>
            </a:r>
            <a:r>
              <a:rPr lang="en-US" dirty="0"/>
              <a:t>, while feedback from end users and stakeholders should be sought out and incorporated into the star schema.</a:t>
            </a:r>
          </a:p>
        </p:txBody>
      </p:sp>
    </p:spTree>
    <p:extLst>
      <p:ext uri="{BB962C8B-B14F-4D97-AF65-F5344CB8AC3E}">
        <p14:creationId xmlns:p14="http://schemas.microsoft.com/office/powerpoint/2010/main" val="24498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pPr fontAlgn="auto"/>
            <a:r>
              <a:rPr lang="en-US" b="1" dirty="0"/>
              <a:t>6. Here’s what else to consider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auto"/>
            <a:r>
              <a:rPr lang="en-US" sz="2400" dirty="0"/>
              <a:t>This is a space to share examples, stories, or insights that don’t fit into any of the previous sections. What else would you like to add?</a:t>
            </a:r>
          </a:p>
          <a:p>
            <a:r>
              <a:rPr lang="en-US" sz="2400" dirty="0"/>
              <a:t>Creating a successful star schema isn't just about how it looks; it's about </a:t>
            </a:r>
            <a:r>
              <a:rPr lang="en-US" sz="2400" dirty="0">
                <a:highlight>
                  <a:srgbClr val="00FF00"/>
                </a:highlight>
              </a:rPr>
              <a:t>how it adapts and grows over time</a:t>
            </a:r>
            <a:r>
              <a:rPr lang="en-US" sz="2400" dirty="0"/>
              <a:t>. </a:t>
            </a:r>
          </a:p>
          <a:p>
            <a:r>
              <a:rPr lang="en-US" sz="2400" dirty="0"/>
              <a:t>Knowing the quirks of </a:t>
            </a:r>
            <a:r>
              <a:rPr lang="en-US" sz="2400" dirty="0">
                <a:highlight>
                  <a:srgbClr val="00FF00"/>
                </a:highlight>
              </a:rPr>
              <a:t>where your data comes from is crucial</a:t>
            </a:r>
            <a:r>
              <a:rPr lang="en-US" sz="2400" dirty="0"/>
              <a:t>; anomalies in the data can provide valuable insights, but they can also trip you up if you're not careful. 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467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479394"/>
            <a:ext cx="2678858" cy="2680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Star Schema?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1" y="3473370"/>
            <a:ext cx="2678858" cy="11694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b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3306950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23008 w 2441321"/>
              <a:gd name="connsiteY2" fmla="*/ 0 h 13716"/>
              <a:gd name="connsiteX3" fmla="*/ 1782164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79817 w 2441321"/>
              <a:gd name="connsiteY6" fmla="*/ 13716 h 13716"/>
              <a:gd name="connsiteX7" fmla="*/ 1318313 w 2441321"/>
              <a:gd name="connsiteY7" fmla="*/ 13716 h 13716"/>
              <a:gd name="connsiteX8" fmla="*/ 659157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0988" y="3698"/>
                  <a:pt x="2440649" y="9400"/>
                  <a:pt x="2441321" y="13716"/>
                </a:cubicBezTo>
                <a:cubicBezTo>
                  <a:pt x="2159375" y="44437"/>
                  <a:pt x="2054495" y="41094"/>
                  <a:pt x="1830991" y="13716"/>
                </a:cubicBezTo>
                <a:cubicBezTo>
                  <a:pt x="1615846" y="2937"/>
                  <a:pt x="1521674" y="-9994"/>
                  <a:pt x="1269487" y="13716"/>
                </a:cubicBezTo>
                <a:cubicBezTo>
                  <a:pt x="1019660" y="49388"/>
                  <a:pt x="886911" y="37779"/>
                  <a:pt x="707983" y="13716"/>
                </a:cubicBezTo>
                <a:cubicBezTo>
                  <a:pt x="523434" y="22749"/>
                  <a:pt x="307885" y="29744"/>
                  <a:pt x="0" y="13716"/>
                </a:cubicBezTo>
                <a:cubicBezTo>
                  <a:pt x="-361" y="7755"/>
                  <a:pt x="-276" y="2718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197" y="4300"/>
                  <a:pt x="2441101" y="8760"/>
                  <a:pt x="2441321" y="13716"/>
                </a:cubicBezTo>
                <a:cubicBezTo>
                  <a:pt x="2180658" y="13750"/>
                  <a:pt x="2084222" y="1362"/>
                  <a:pt x="1879817" y="13716"/>
                </a:cubicBezTo>
                <a:cubicBezTo>
                  <a:pt x="1668182" y="11650"/>
                  <a:pt x="1551159" y="-11049"/>
                  <a:pt x="1318313" y="13716"/>
                </a:cubicBezTo>
                <a:cubicBezTo>
                  <a:pt x="1059871" y="51823"/>
                  <a:pt x="901959" y="19259"/>
                  <a:pt x="659157" y="13716"/>
                </a:cubicBezTo>
                <a:cubicBezTo>
                  <a:pt x="444692" y="23911"/>
                  <a:pt x="245032" y="35310"/>
                  <a:pt x="0" y="13716"/>
                </a:cubicBezTo>
                <a:cubicBezTo>
                  <a:pt x="124" y="7937"/>
                  <a:pt x="389" y="2990"/>
                  <a:pt x="0" y="0"/>
                </a:cubicBezTo>
                <a:close/>
              </a:path>
              <a:path w="2441321" h="13716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661" y="4449"/>
                  <a:pt x="2442057" y="7876"/>
                  <a:pt x="2441321" y="13716"/>
                </a:cubicBezTo>
                <a:cubicBezTo>
                  <a:pt x="2149099" y="22776"/>
                  <a:pt x="2027305" y="51898"/>
                  <a:pt x="1830991" y="13716"/>
                </a:cubicBezTo>
                <a:cubicBezTo>
                  <a:pt x="1614571" y="-23336"/>
                  <a:pt x="1500998" y="6155"/>
                  <a:pt x="1269487" y="13716"/>
                </a:cubicBezTo>
                <a:cubicBezTo>
                  <a:pt x="1042399" y="33262"/>
                  <a:pt x="927922" y="41250"/>
                  <a:pt x="707983" y="13716"/>
                </a:cubicBezTo>
                <a:cubicBezTo>
                  <a:pt x="502575" y="-9952"/>
                  <a:pt x="350393" y="29927"/>
                  <a:pt x="0" y="13716"/>
                </a:cubicBezTo>
                <a:cubicBezTo>
                  <a:pt x="-248" y="8631"/>
                  <a:pt x="228" y="31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3716"/>
                      <a:gd name="connsiteX1" fmla="*/ 585917 w 2441321"/>
                      <a:gd name="connsiteY1" fmla="*/ 0 h 13716"/>
                      <a:gd name="connsiteX2" fmla="*/ 1196247 w 2441321"/>
                      <a:gd name="connsiteY2" fmla="*/ 0 h 13716"/>
                      <a:gd name="connsiteX3" fmla="*/ 1806578 w 2441321"/>
                      <a:gd name="connsiteY3" fmla="*/ 0 h 13716"/>
                      <a:gd name="connsiteX4" fmla="*/ 2441321 w 2441321"/>
                      <a:gd name="connsiteY4" fmla="*/ 0 h 13716"/>
                      <a:gd name="connsiteX5" fmla="*/ 2441321 w 2441321"/>
                      <a:gd name="connsiteY5" fmla="*/ 13716 h 13716"/>
                      <a:gd name="connsiteX6" fmla="*/ 1830991 w 2441321"/>
                      <a:gd name="connsiteY6" fmla="*/ 13716 h 13716"/>
                      <a:gd name="connsiteX7" fmla="*/ 1269487 w 2441321"/>
                      <a:gd name="connsiteY7" fmla="*/ 13716 h 13716"/>
                      <a:gd name="connsiteX8" fmla="*/ 707983 w 2441321"/>
                      <a:gd name="connsiteY8" fmla="*/ 13716 h 13716"/>
                      <a:gd name="connsiteX9" fmla="*/ 0 w 2441321"/>
                      <a:gd name="connsiteY9" fmla="*/ 13716 h 13716"/>
                      <a:gd name="connsiteX10" fmla="*/ 0 w 2441321"/>
                      <a:gd name="connsiteY10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3716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0939" y="4363"/>
                          <a:pt x="2441580" y="8857"/>
                          <a:pt x="2441321" y="13716"/>
                        </a:cubicBezTo>
                        <a:cubicBezTo>
                          <a:pt x="2169723" y="25934"/>
                          <a:pt x="2045712" y="34568"/>
                          <a:pt x="1830991" y="13716"/>
                        </a:cubicBezTo>
                        <a:cubicBezTo>
                          <a:pt x="1616270" y="-7136"/>
                          <a:pt x="1505876" y="-623"/>
                          <a:pt x="1269487" y="13716"/>
                        </a:cubicBezTo>
                        <a:cubicBezTo>
                          <a:pt x="1033098" y="28055"/>
                          <a:pt x="908661" y="36619"/>
                          <a:pt x="707983" y="13716"/>
                        </a:cubicBezTo>
                        <a:cubicBezTo>
                          <a:pt x="507305" y="-9187"/>
                          <a:pt x="333592" y="16187"/>
                          <a:pt x="0" y="13716"/>
                        </a:cubicBezTo>
                        <a:cubicBezTo>
                          <a:pt x="-459" y="8317"/>
                          <a:pt x="190" y="2744"/>
                          <a:pt x="0" y="0"/>
                        </a:cubicBezTo>
                        <a:close/>
                      </a:path>
                      <a:path w="2441321" h="13716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507" y="3335"/>
                          <a:pt x="2441322" y="9457"/>
                          <a:pt x="2441321" y="13716"/>
                        </a:cubicBezTo>
                        <a:cubicBezTo>
                          <a:pt x="2166745" y="24201"/>
                          <a:pt x="2078726" y="10904"/>
                          <a:pt x="1879817" y="13716"/>
                        </a:cubicBezTo>
                        <a:cubicBezTo>
                          <a:pt x="1680908" y="16528"/>
                          <a:pt x="1548770" y="-8699"/>
                          <a:pt x="1318313" y="13716"/>
                        </a:cubicBezTo>
                        <a:cubicBezTo>
                          <a:pt x="1087856" y="36131"/>
                          <a:pt x="894613" y="-645"/>
                          <a:pt x="659157" y="13716"/>
                        </a:cubicBezTo>
                        <a:cubicBezTo>
                          <a:pt x="423701" y="28077"/>
                          <a:pt x="246611" y="29403"/>
                          <a:pt x="0" y="13716"/>
                        </a:cubicBezTo>
                        <a:cubicBezTo>
                          <a:pt x="-120" y="7867"/>
                          <a:pt x="674" y="391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nderstand star schema and the importance for Power BI - Power BI |  Microsoft Learn">
            <a:extLst>
              <a:ext uri="{FF2B5EF4-FFF2-40B4-BE49-F238E27FC236}">
                <a16:creationId xmlns:a16="http://schemas.microsoft.com/office/drawing/2014/main" id="{40498571-3D58-4D55-4F89-767F909E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722" y="646347"/>
            <a:ext cx="5410962" cy="383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6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auto"/>
            <a:r>
              <a:rPr lang="en-US" b="1" i="0" dirty="0">
                <a:effectLst/>
                <a:latin typeface="-apple-system"/>
              </a:rPr>
              <a:t>Star Schema Example</a:t>
            </a:r>
          </a:p>
        </p:txBody>
      </p:sp>
      <p:pic>
        <p:nvPicPr>
          <p:cNvPr id="3074" name="Picture 2" descr="Example Star-Schema | Download Scientific Diagram">
            <a:extLst>
              <a:ext uri="{FF2B5EF4-FFF2-40B4-BE49-F238E27FC236}">
                <a16:creationId xmlns:a16="http://schemas.microsoft.com/office/drawing/2014/main" id="{7038C7EE-7DF6-067A-B08F-4C502AAEF2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021" y="1026695"/>
            <a:ext cx="5152767" cy="366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9177E-8331-5172-E16B-348F4B72C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F5BA33-3151-9AFD-80D6-8F17B8B0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 fontAlgn="auto"/>
            <a:r>
              <a:rPr lang="en-US" sz="2400" b="1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Star Schema Example</a:t>
            </a:r>
          </a:p>
        </p:txBody>
      </p:sp>
      <p:pic>
        <p:nvPicPr>
          <p:cNvPr id="5122" name="Picture 2" descr="Fact vs Dimension Tables in Star Schema | Towards Data Science">
            <a:extLst>
              <a:ext uri="{FF2B5EF4-FFF2-40B4-BE49-F238E27FC236}">
                <a16:creationId xmlns:a16="http://schemas.microsoft.com/office/drawing/2014/main" id="{7F48EA90-F35A-98CF-7E96-B8E22881FA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96" y="1256420"/>
            <a:ext cx="6993925" cy="364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48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09D72-E101-0044-62A5-A60AD002D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E10F2-352B-0CA6-7B66-4120A439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auto"/>
            <a:r>
              <a:rPr lang="en-US" b="1" i="0" dirty="0">
                <a:effectLst/>
                <a:latin typeface="-apple-system"/>
              </a:rPr>
              <a:t>What are the steps for designing </a:t>
            </a:r>
            <a:br>
              <a:rPr lang="en-US" b="1" i="0" dirty="0">
                <a:effectLst/>
                <a:latin typeface="-apple-system"/>
              </a:rPr>
            </a:br>
            <a:r>
              <a:rPr lang="en-US" b="1" i="0" dirty="0">
                <a:effectLst/>
                <a:latin typeface="-apple-system"/>
              </a:rPr>
              <a:t>a star schema in a data warehouse?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23B67-7953-C0FD-B815-6FA3C95F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rmAutofit/>
          </a:bodyPr>
          <a:lstStyle/>
          <a:p>
            <a:pPr marL="0" indent="0" fontAlgn="auto">
              <a:buNone/>
            </a:pPr>
            <a:r>
              <a:rPr lang="en-US" sz="2800" b="1" dirty="0"/>
              <a:t>1  </a:t>
            </a:r>
            <a:r>
              <a:rPr lang="en-US" sz="2800" dirty="0"/>
              <a:t>Identify the business requirements</a:t>
            </a:r>
          </a:p>
          <a:p>
            <a:pPr marL="0" indent="0" fontAlgn="auto">
              <a:buNone/>
            </a:pPr>
            <a:r>
              <a:rPr lang="en-US" sz="2800" b="1" dirty="0"/>
              <a:t>2  </a:t>
            </a:r>
            <a:r>
              <a:rPr lang="en-US" sz="2800" dirty="0"/>
              <a:t>Define the fact table</a:t>
            </a:r>
          </a:p>
          <a:p>
            <a:pPr marL="0" indent="0" fontAlgn="auto">
              <a:buNone/>
            </a:pPr>
            <a:r>
              <a:rPr lang="en-US" sz="2800" b="1" dirty="0"/>
              <a:t>3  </a:t>
            </a:r>
            <a:r>
              <a:rPr lang="en-US" sz="2800" dirty="0"/>
              <a:t>Define the dimension tables</a:t>
            </a:r>
          </a:p>
          <a:p>
            <a:pPr marL="0" indent="0" fontAlgn="auto">
              <a:buNone/>
            </a:pPr>
            <a:r>
              <a:rPr lang="en-US" sz="2800" b="1" dirty="0"/>
              <a:t>4  </a:t>
            </a:r>
            <a:r>
              <a:rPr lang="en-US" sz="2800" dirty="0"/>
              <a:t>Apply the design principles</a:t>
            </a:r>
          </a:p>
          <a:p>
            <a:pPr marL="0" indent="0" fontAlgn="auto">
              <a:buNone/>
            </a:pPr>
            <a:r>
              <a:rPr lang="en-US" sz="2800" b="1" dirty="0"/>
              <a:t>5  </a:t>
            </a:r>
            <a:r>
              <a:rPr lang="en-US" sz="2800" dirty="0"/>
              <a:t>Validate and test the star schema</a:t>
            </a:r>
          </a:p>
          <a:p>
            <a:pPr marL="0" indent="0" fontAlgn="auto">
              <a:buNone/>
            </a:pPr>
            <a:r>
              <a:rPr lang="en-US" sz="2800" b="1" dirty="0"/>
              <a:t>6  </a:t>
            </a:r>
            <a:r>
              <a:rPr lang="en-US" sz="2800" dirty="0"/>
              <a:t>Here’s what else to consider…</a:t>
            </a:r>
          </a:p>
        </p:txBody>
      </p:sp>
    </p:spTree>
    <p:extLst>
      <p:ext uri="{BB962C8B-B14F-4D97-AF65-F5344CB8AC3E}">
        <p14:creationId xmlns:p14="http://schemas.microsoft.com/office/powerpoint/2010/main" val="33840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auto"/>
            <a:r>
              <a:rPr lang="en-US" b="1" i="0" dirty="0">
                <a:effectLst/>
                <a:latin typeface="-apple-system"/>
              </a:rPr>
              <a:t>1. Identify the business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The first step is to understand the </a:t>
            </a:r>
            <a:r>
              <a:rPr lang="en-US" b="1" dirty="0"/>
              <a:t>business requirements</a:t>
            </a:r>
            <a:r>
              <a:rPr lang="en-US" dirty="0"/>
              <a:t> and </a:t>
            </a:r>
          </a:p>
          <a:p>
            <a:pPr marL="0" indent="0">
              <a:buNone/>
            </a:pPr>
            <a:r>
              <a:rPr lang="en-US" dirty="0"/>
              <a:t>   goals of the data warehouse. </a:t>
            </a:r>
          </a:p>
          <a:p>
            <a:pPr marL="0" indent="0">
              <a:buNone/>
            </a:pPr>
            <a:r>
              <a:rPr lang="en-US" dirty="0"/>
              <a:t>2. What are </a:t>
            </a:r>
            <a:r>
              <a:rPr lang="en-US" dirty="0">
                <a:highlight>
                  <a:srgbClr val="00FF00"/>
                </a:highlight>
              </a:rPr>
              <a:t>the key performance indicators </a:t>
            </a:r>
            <a:r>
              <a:rPr lang="en-US" dirty="0"/>
              <a:t>(KPIs) that the business wants to measure and analyze?</a:t>
            </a:r>
          </a:p>
          <a:p>
            <a:pPr marL="0" indent="0">
              <a:buNone/>
            </a:pPr>
            <a:r>
              <a:rPr lang="en-US" dirty="0"/>
              <a:t>3. What are the dimensions and hierarchies that the business uses to slice and dice the data? </a:t>
            </a:r>
          </a:p>
          <a:p>
            <a:pPr marL="0" indent="0">
              <a:buNone/>
            </a:pPr>
            <a:r>
              <a:rPr lang="en-US" dirty="0"/>
              <a:t>4. What are </a:t>
            </a:r>
            <a:r>
              <a:rPr lang="en-US" dirty="0">
                <a:highlight>
                  <a:srgbClr val="00FFFF"/>
                </a:highlight>
              </a:rPr>
              <a:t>the sources and formats of the data </a:t>
            </a:r>
            <a:r>
              <a:rPr lang="en-US" dirty="0"/>
              <a:t>that need to be integrated and transformed? 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By answering these questions, you can define the scope and purpose of the star schema.</a:t>
            </a:r>
          </a:p>
        </p:txBody>
      </p:sp>
    </p:spTree>
    <p:extLst>
      <p:ext uri="{BB962C8B-B14F-4D97-AF65-F5344CB8AC3E}">
        <p14:creationId xmlns:p14="http://schemas.microsoft.com/office/powerpoint/2010/main" val="353787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E8D2A-73C4-1ACE-F630-87314A0B4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ED9C9B-A474-9EB3-8EEF-00AD5086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auto"/>
            <a:r>
              <a:rPr lang="en-US" b="1" i="0" dirty="0">
                <a:effectLst/>
                <a:latin typeface="-apple-system"/>
              </a:rPr>
              <a:t>1. Identify the business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4F310D-D3C2-94AD-08B8-C9CFD70A2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Identify Business Requirements</a:t>
            </a:r>
          </a:p>
          <a:p>
            <a:r>
              <a:rPr lang="en-US" sz="2800" dirty="0"/>
              <a:t>Understand the </a:t>
            </a:r>
            <a:r>
              <a:rPr lang="en-US" sz="2800" dirty="0">
                <a:highlight>
                  <a:srgbClr val="00FF00"/>
                </a:highlight>
              </a:rPr>
              <a:t>business needs </a:t>
            </a:r>
            <a:r>
              <a:rPr lang="en-US" sz="2800" dirty="0"/>
              <a:t>and </a:t>
            </a:r>
            <a:r>
              <a:rPr lang="en-US" sz="2800" dirty="0">
                <a:highlight>
                  <a:srgbClr val="00FF00"/>
                </a:highlight>
              </a:rPr>
              <a:t>reporting requirements</a:t>
            </a:r>
            <a:r>
              <a:rPr lang="en-US" sz="2800" dirty="0"/>
              <a:t> to determine what data will be stored in the data warehouse.</a:t>
            </a:r>
          </a:p>
          <a:p>
            <a:r>
              <a:rPr lang="en-US" dirty="0"/>
              <a:t>Information requirements define the information needs of the company. They describe the information and data, which the data. warehouse should deliver or should have access to. They specify the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provided data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by </a:t>
            </a:r>
            <a:r>
              <a:rPr lang="en-US" dirty="0">
                <a:highlight>
                  <a:srgbClr val="00FF00"/>
                </a:highlight>
              </a:rPr>
              <a:t>what quality it should have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where it comes</a:t>
            </a:r>
            <a:r>
              <a:rPr lang="en-US" dirty="0"/>
              <a:t>.</a:t>
            </a:r>
            <a:endParaRPr lang="en-US" sz="2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403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Define the FACT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Autofit/>
          </a:bodyPr>
          <a:lstStyle/>
          <a:p>
            <a:r>
              <a:rPr lang="en-US" sz="2200" dirty="0"/>
              <a:t>The next step is to define the </a:t>
            </a:r>
            <a:r>
              <a:rPr lang="en-US" sz="2200" dirty="0">
                <a:highlight>
                  <a:srgbClr val="00FFFF"/>
                </a:highlight>
              </a:rPr>
              <a:t>fact table</a:t>
            </a:r>
            <a:r>
              <a:rPr lang="en-US" sz="2200" dirty="0"/>
              <a:t>, which is the </a:t>
            </a:r>
            <a:r>
              <a:rPr lang="en-US" sz="2200" dirty="0">
                <a:highlight>
                  <a:srgbClr val="00FFFF"/>
                </a:highlight>
              </a:rPr>
              <a:t>core of the star schema. </a:t>
            </a:r>
          </a:p>
          <a:p>
            <a:r>
              <a:rPr lang="en-US" sz="2200" dirty="0"/>
              <a:t>The fact table should contain the </a:t>
            </a:r>
            <a:r>
              <a:rPr lang="en-US" sz="2200" b="1" dirty="0">
                <a:highlight>
                  <a:srgbClr val="00FF00"/>
                </a:highlight>
              </a:rPr>
              <a:t>numeric measures </a:t>
            </a:r>
            <a:r>
              <a:rPr lang="en-US" sz="2200" dirty="0"/>
              <a:t>that are relevant to the business requirements, </a:t>
            </a:r>
            <a:r>
              <a:rPr lang="en-US" sz="2200" dirty="0">
                <a:highlight>
                  <a:srgbClr val="FFFF00"/>
                </a:highlight>
              </a:rPr>
              <a:t>such as sales, revenue, profit, or customer satisfaction</a:t>
            </a:r>
            <a:r>
              <a:rPr lang="en-US" sz="2200" dirty="0"/>
              <a:t>. </a:t>
            </a:r>
          </a:p>
          <a:p>
            <a:r>
              <a:rPr lang="en-US" sz="2200" dirty="0"/>
              <a:t>The fact table should also have foreign keys that link to the dimension tables, which provide the </a:t>
            </a:r>
            <a:r>
              <a:rPr lang="en-US" sz="2200" dirty="0">
                <a:highlight>
                  <a:srgbClr val="FFFF00"/>
                </a:highlight>
              </a:rPr>
              <a:t>context for the measures</a:t>
            </a:r>
            <a:r>
              <a:rPr lang="en-US" sz="2200" dirty="0"/>
              <a:t>. </a:t>
            </a:r>
          </a:p>
          <a:p>
            <a:r>
              <a:rPr lang="en-US" sz="2200" dirty="0"/>
              <a:t>The fact table should have a high level of granularity, meaning that it should store the most detailed and atomic data possible.</a:t>
            </a:r>
          </a:p>
        </p:txBody>
      </p:sp>
    </p:spTree>
    <p:extLst>
      <p:ext uri="{BB962C8B-B14F-4D97-AF65-F5344CB8AC3E}">
        <p14:creationId xmlns:p14="http://schemas.microsoft.com/office/powerpoint/2010/main" val="180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1363F-E9C5-D8AB-1E42-D824F4CE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04ED70-36B0-F7C7-DE44-BF43C9B4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Define the FACT 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15A2E-7163-B882-E54C-58C2958AC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>
            <a:noAutofit/>
          </a:bodyPr>
          <a:lstStyle/>
          <a:p>
            <a:r>
              <a:rPr lang="en-US" sz="2800" dirty="0"/>
              <a:t>Select Dimensions and Facts: </a:t>
            </a:r>
          </a:p>
          <a:p>
            <a:r>
              <a:rPr lang="en-US" sz="2800" dirty="0"/>
              <a:t>Identify dimensions (</a:t>
            </a:r>
            <a:r>
              <a:rPr lang="en-US" sz="2800" dirty="0">
                <a:highlight>
                  <a:srgbClr val="00FFFF"/>
                </a:highlight>
              </a:rPr>
              <a:t>descriptive attributes</a:t>
            </a:r>
            <a:r>
              <a:rPr lang="en-US" sz="2800" dirty="0"/>
              <a:t>) and </a:t>
            </a:r>
          </a:p>
          <a:p>
            <a:r>
              <a:rPr lang="en-US" sz="2800" dirty="0"/>
              <a:t>Facts (</a:t>
            </a:r>
            <a:r>
              <a:rPr lang="en-US" sz="2800" dirty="0">
                <a:highlight>
                  <a:srgbClr val="00FFFF"/>
                </a:highlight>
              </a:rPr>
              <a:t>measurable metrics</a:t>
            </a:r>
            <a:r>
              <a:rPr lang="en-US" sz="2800" dirty="0"/>
              <a:t>) that are essential for reporting and analysis. </a:t>
            </a:r>
          </a:p>
        </p:txBody>
      </p:sp>
    </p:spTree>
    <p:extLst>
      <p:ext uri="{BB962C8B-B14F-4D97-AF65-F5344CB8AC3E}">
        <p14:creationId xmlns:p14="http://schemas.microsoft.com/office/powerpoint/2010/main" val="399670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6859</TotalTime>
  <Words>962</Words>
  <Application>Microsoft Macintosh PowerPoint</Application>
  <PresentationFormat>On-screen Show (16:9)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Courier New</vt:lpstr>
      <vt:lpstr>Franklin Gothic Medium Cond</vt:lpstr>
      <vt:lpstr>Helvetica Light</vt:lpstr>
      <vt:lpstr>Wingdings</vt:lpstr>
      <vt:lpstr>Office Theme</vt:lpstr>
      <vt:lpstr>What are the steps for designing a Star Schema in a Data Warehouse?  Source: LinkedIn</vt:lpstr>
      <vt:lpstr>What is a Star Schema?</vt:lpstr>
      <vt:lpstr>Star Schema Example</vt:lpstr>
      <vt:lpstr>Star Schema Example</vt:lpstr>
      <vt:lpstr>What are the steps for designing  a star schema in a data warehouse?</vt:lpstr>
      <vt:lpstr>1. Identify the business requirements</vt:lpstr>
      <vt:lpstr>1. Identify the business requirements</vt:lpstr>
      <vt:lpstr>2. Define the FACT Table</vt:lpstr>
      <vt:lpstr>2. Define the FACT Table</vt:lpstr>
      <vt:lpstr>     3. Define the Dimension tables </vt:lpstr>
      <vt:lpstr>     3. Define the Dimension tables </vt:lpstr>
      <vt:lpstr>Star Schema Example</vt:lpstr>
      <vt:lpstr>Star Schema Example</vt:lpstr>
      <vt:lpstr>4. Apply the design principles</vt:lpstr>
      <vt:lpstr>4. Apply the design principles</vt:lpstr>
      <vt:lpstr>Surrogate keys</vt:lpstr>
      <vt:lpstr>5. Validate and Test the Star Schema</vt:lpstr>
      <vt:lpstr>6. Here’s what else to consider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73</cp:revision>
  <dcterms:created xsi:type="dcterms:W3CDTF">2019-11-25T23:29:35Z</dcterms:created>
  <dcterms:modified xsi:type="dcterms:W3CDTF">2024-01-26T00:58:31Z</dcterms:modified>
</cp:coreProperties>
</file>