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72" r:id="rId6"/>
    <p:sldId id="260" r:id="rId7"/>
    <p:sldId id="266" r:id="rId8"/>
    <p:sldId id="276" r:id="rId9"/>
    <p:sldId id="293" r:id="rId10"/>
    <p:sldId id="275" r:id="rId11"/>
    <p:sldId id="292" r:id="rId12"/>
    <p:sldId id="261" r:id="rId13"/>
    <p:sldId id="262" r:id="rId14"/>
    <p:sldId id="264" r:id="rId15"/>
    <p:sldId id="265" r:id="rId16"/>
    <p:sldId id="268" r:id="rId17"/>
    <p:sldId id="273" r:id="rId18"/>
    <p:sldId id="271" r:id="rId19"/>
    <p:sldId id="277" r:id="rId20"/>
    <p:sldId id="278" r:id="rId21"/>
    <p:sldId id="279" r:id="rId22"/>
    <p:sldId id="280" r:id="rId23"/>
    <p:sldId id="281" r:id="rId24"/>
    <p:sldId id="282" r:id="rId25"/>
    <p:sldId id="283" r:id="rId26"/>
    <p:sldId id="285" r:id="rId27"/>
    <p:sldId id="286" r:id="rId28"/>
    <p:sldId id="287" r:id="rId29"/>
    <p:sldId id="288" r:id="rId30"/>
    <p:sldId id="291" r:id="rId31"/>
    <p:sldId id="290"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0A7D44-3299-48C2-87D0-6EE55B099329}" v="503" dt="2023-02-06T13:08:02.197"/>
    <p1510:client id="{294BE126-F2B7-4871-9572-234F80111682}" v="1032" dt="2023-01-26T18:33:18.981"/>
    <p1510:client id="{4F5C7F85-9E62-49E7-B8C5-7F13BE398799}" v="5" dt="2023-02-01T16:52:10.821"/>
    <p1510:client id="{6FC1752B-ACF8-43B8-A3F3-B2FE4857E1F0}" v="1834" dt="2023-01-28T19:33:42.384"/>
    <p1510:client id="{7FD80052-623F-4CB9-A93C-AAA3D36A1983}" v="333" dt="2023-02-05T15:51:30.168"/>
    <p1510:client id="{88F2FF93-57C1-4680-8ABE-DC012B550CFF}" v="77" dt="2023-01-26T14:56:19.040"/>
    <p1510:client id="{8D845B2B-4B17-4FAC-BBAF-51550B86F12A}" v="73" dt="2023-02-01T17:40:02.259"/>
    <p1510:client id="{952E9A9C-9B46-4487-9B00-3DF73165370E}" v="368" dt="2023-02-06T15:21:20.266"/>
    <p1510:client id="{963A52C8-C405-4388-A0AB-BCBE98DE0F46}" v="368" dt="2023-01-27T20:49:37.115"/>
    <p1510:client id="{DB586368-D0E6-48AF-92B8-CDB1C8B64286}" v="312" dt="2023-02-06T20:08:42.885"/>
    <p1510:client id="{DC41A63B-C963-4D5C-A2A1-3646037A8EFF}" v="492" dt="2023-02-01T14:24:24.394"/>
    <p1510:client id="{EE95EE0F-835E-45BA-BE86-09C9DD04D6BF}" v="3" dt="2023-01-31T21:25:25.6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82" d="100"/>
          <a:sy n="82" d="100"/>
        </p:scale>
        <p:origin x="71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2.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3.png"/><Relationship Id="rId7" Type="http://schemas.openxmlformats.org/officeDocument/2006/relationships/image" Target="../media/image22.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3.png"/><Relationship Id="rId7" Type="http://schemas.openxmlformats.org/officeDocument/2006/relationships/image" Target="../media/image22.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77817F-38E5-459A-B725-2638C51289D9}"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A9061AF4-C18E-4788-8F46-AD84BF464BC8}">
      <dgm:prSet/>
      <dgm:spPr/>
      <dgm:t>
        <a:bodyPr/>
        <a:lstStyle/>
        <a:p>
          <a:pPr>
            <a:lnSpc>
              <a:spcPct val="100000"/>
            </a:lnSpc>
            <a:defRPr cap="all"/>
          </a:pPr>
          <a:r>
            <a:rPr lang="en-US"/>
            <a:t>Sensing </a:t>
          </a:r>
        </a:p>
      </dgm:t>
    </dgm:pt>
    <dgm:pt modelId="{8D57595F-E8BA-45B7-892B-58A300BE150F}" type="parTrans" cxnId="{2C1E0F32-B8BB-43DA-BE42-33CF3D075580}">
      <dgm:prSet/>
      <dgm:spPr/>
      <dgm:t>
        <a:bodyPr/>
        <a:lstStyle/>
        <a:p>
          <a:endParaRPr lang="en-US"/>
        </a:p>
      </dgm:t>
    </dgm:pt>
    <dgm:pt modelId="{A197C4B5-39BA-49B9-9F44-261E24D45191}" type="sibTrans" cxnId="{2C1E0F32-B8BB-43DA-BE42-33CF3D075580}">
      <dgm:prSet phldrT="01" phldr="0"/>
      <dgm:spPr/>
      <dgm:t>
        <a:bodyPr/>
        <a:lstStyle/>
        <a:p>
          <a:endParaRPr lang="en-US"/>
        </a:p>
      </dgm:t>
    </dgm:pt>
    <dgm:pt modelId="{34F9718F-EDC4-499C-B8E1-1539A3189DFD}">
      <dgm:prSet/>
      <dgm:spPr/>
      <dgm:t>
        <a:bodyPr/>
        <a:lstStyle/>
        <a:p>
          <a:pPr>
            <a:lnSpc>
              <a:spcPct val="100000"/>
            </a:lnSpc>
            <a:defRPr cap="all"/>
          </a:pPr>
          <a:r>
            <a:rPr lang="en-US" dirty="0"/>
            <a:t>Processing</a:t>
          </a:r>
        </a:p>
      </dgm:t>
    </dgm:pt>
    <dgm:pt modelId="{CB2C3C20-426B-40DB-8E55-2795640E71FC}" type="parTrans" cxnId="{562F5512-52D1-4CA2-AE6E-552EE09A786C}">
      <dgm:prSet/>
      <dgm:spPr/>
      <dgm:t>
        <a:bodyPr/>
        <a:lstStyle/>
        <a:p>
          <a:endParaRPr lang="en-US"/>
        </a:p>
      </dgm:t>
    </dgm:pt>
    <dgm:pt modelId="{209E7528-4C75-4C63-A6F4-59543A18F277}" type="sibTrans" cxnId="{562F5512-52D1-4CA2-AE6E-552EE09A786C}">
      <dgm:prSet phldrT="02" phldr="0"/>
      <dgm:spPr/>
      <dgm:t>
        <a:bodyPr/>
        <a:lstStyle/>
        <a:p>
          <a:endParaRPr lang="en-US"/>
        </a:p>
      </dgm:t>
    </dgm:pt>
    <dgm:pt modelId="{6D3D4C38-4297-4F23-82C8-1228750A9DA3}">
      <dgm:prSet/>
      <dgm:spPr/>
      <dgm:t>
        <a:bodyPr/>
        <a:lstStyle/>
        <a:p>
          <a:pPr>
            <a:lnSpc>
              <a:spcPct val="100000"/>
            </a:lnSpc>
            <a:defRPr cap="all"/>
          </a:pPr>
          <a:r>
            <a:rPr lang="en-US"/>
            <a:t>Cloud Server</a:t>
          </a:r>
        </a:p>
      </dgm:t>
    </dgm:pt>
    <dgm:pt modelId="{3D80AFBA-8AFB-4F2C-84AA-34AD268CF96B}" type="parTrans" cxnId="{37CC77BC-AB61-4F61-B394-95CFD645A2AA}">
      <dgm:prSet/>
      <dgm:spPr/>
      <dgm:t>
        <a:bodyPr/>
        <a:lstStyle/>
        <a:p>
          <a:endParaRPr lang="en-US"/>
        </a:p>
      </dgm:t>
    </dgm:pt>
    <dgm:pt modelId="{B9A43B73-B5DC-49B3-A8BA-91E436416811}" type="sibTrans" cxnId="{37CC77BC-AB61-4F61-B394-95CFD645A2AA}">
      <dgm:prSet phldrT="03" phldr="0"/>
      <dgm:spPr/>
      <dgm:t>
        <a:bodyPr/>
        <a:lstStyle/>
        <a:p>
          <a:endParaRPr lang="en-US"/>
        </a:p>
      </dgm:t>
    </dgm:pt>
    <dgm:pt modelId="{F27F10B6-BD7E-4C63-8CCF-EBF3328CBDF3}">
      <dgm:prSet/>
      <dgm:spPr/>
      <dgm:t>
        <a:bodyPr/>
        <a:lstStyle/>
        <a:p>
          <a:pPr>
            <a:lnSpc>
              <a:spcPct val="100000"/>
            </a:lnSpc>
            <a:defRPr cap="all"/>
          </a:pPr>
          <a:r>
            <a:rPr lang="en-US"/>
            <a:t>Analysis </a:t>
          </a:r>
        </a:p>
      </dgm:t>
    </dgm:pt>
    <dgm:pt modelId="{94BF73E2-5AEB-43BE-ABA5-9DA5117BEAE5}" type="parTrans" cxnId="{280C711D-CC57-41F8-8DA8-0D600FD4BDB2}">
      <dgm:prSet/>
      <dgm:spPr/>
      <dgm:t>
        <a:bodyPr/>
        <a:lstStyle/>
        <a:p>
          <a:endParaRPr lang="en-US"/>
        </a:p>
      </dgm:t>
    </dgm:pt>
    <dgm:pt modelId="{F4C89010-0E56-46F3-B692-5616B1AB8446}" type="sibTrans" cxnId="{280C711D-CC57-41F8-8DA8-0D600FD4BDB2}">
      <dgm:prSet phldrT="04" phldr="0"/>
      <dgm:spPr/>
      <dgm:t>
        <a:bodyPr/>
        <a:lstStyle/>
        <a:p>
          <a:endParaRPr lang="en-US"/>
        </a:p>
      </dgm:t>
    </dgm:pt>
    <dgm:pt modelId="{4E593409-BD3A-42B4-8024-4B2DC7BD2A45}" type="pres">
      <dgm:prSet presAssocID="{EF77817F-38E5-459A-B725-2638C51289D9}" presName="root" presStyleCnt="0">
        <dgm:presLayoutVars>
          <dgm:dir/>
          <dgm:resizeHandles val="exact"/>
        </dgm:presLayoutVars>
      </dgm:prSet>
      <dgm:spPr/>
    </dgm:pt>
    <dgm:pt modelId="{29A0AF76-CD74-4A3C-AF2F-438BD96F35C0}" type="pres">
      <dgm:prSet presAssocID="{A9061AF4-C18E-4788-8F46-AD84BF464BC8}" presName="compNode" presStyleCnt="0"/>
      <dgm:spPr/>
    </dgm:pt>
    <dgm:pt modelId="{65B57301-255A-4093-B52A-C0F42A94A616}" type="pres">
      <dgm:prSet presAssocID="{A9061AF4-C18E-4788-8F46-AD84BF464BC8}" presName="iconBgRect" presStyleLbl="bgShp" presStyleIdx="0" presStyleCnt="4"/>
      <dgm:spPr/>
    </dgm:pt>
    <dgm:pt modelId="{5CB2BAAF-1FD5-4CF0-8A5B-BE9BA14E068A}" type="pres">
      <dgm:prSet presAssocID="{A9061AF4-C18E-4788-8F46-AD84BF464BC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atellite"/>
        </a:ext>
      </dgm:extLst>
    </dgm:pt>
    <dgm:pt modelId="{DC37C223-D5A0-4F63-8BF5-1DEDCD7C94C1}" type="pres">
      <dgm:prSet presAssocID="{A9061AF4-C18E-4788-8F46-AD84BF464BC8}" presName="spaceRect" presStyleCnt="0"/>
      <dgm:spPr/>
    </dgm:pt>
    <dgm:pt modelId="{DAC14B19-0A21-4030-84E0-2424C411D4EE}" type="pres">
      <dgm:prSet presAssocID="{A9061AF4-C18E-4788-8F46-AD84BF464BC8}" presName="textRect" presStyleLbl="revTx" presStyleIdx="0" presStyleCnt="4">
        <dgm:presLayoutVars>
          <dgm:chMax val="1"/>
          <dgm:chPref val="1"/>
        </dgm:presLayoutVars>
      </dgm:prSet>
      <dgm:spPr/>
    </dgm:pt>
    <dgm:pt modelId="{A1B8C2D9-842F-49AB-A403-D3647585C376}" type="pres">
      <dgm:prSet presAssocID="{A197C4B5-39BA-49B9-9F44-261E24D45191}" presName="sibTrans" presStyleCnt="0"/>
      <dgm:spPr/>
    </dgm:pt>
    <dgm:pt modelId="{0FCBA71B-2754-4137-817E-E921EC02CDE2}" type="pres">
      <dgm:prSet presAssocID="{34F9718F-EDC4-499C-B8E1-1539A3189DFD}" presName="compNode" presStyleCnt="0"/>
      <dgm:spPr/>
    </dgm:pt>
    <dgm:pt modelId="{88F3B44B-6001-4FAD-A2BA-85BF344A8371}" type="pres">
      <dgm:prSet presAssocID="{34F9718F-EDC4-499C-B8E1-1539A3189DFD}" presName="iconBgRect" presStyleLbl="bgShp" presStyleIdx="1" presStyleCnt="4"/>
      <dgm:spPr/>
    </dgm:pt>
    <dgm:pt modelId="{0A3229D2-FDF4-49A9-B887-F2580A17F5AD}" type="pres">
      <dgm:prSet presAssocID="{34F9718F-EDC4-499C-B8E1-1539A3189DF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4EBD9A2B-1AE6-4F6C-B51F-60D57833F7C1}" type="pres">
      <dgm:prSet presAssocID="{34F9718F-EDC4-499C-B8E1-1539A3189DFD}" presName="spaceRect" presStyleCnt="0"/>
      <dgm:spPr/>
    </dgm:pt>
    <dgm:pt modelId="{D5934AC0-C8D5-4220-9612-C4E1E15779AD}" type="pres">
      <dgm:prSet presAssocID="{34F9718F-EDC4-499C-B8E1-1539A3189DFD}" presName="textRect" presStyleLbl="revTx" presStyleIdx="1" presStyleCnt="4">
        <dgm:presLayoutVars>
          <dgm:chMax val="1"/>
          <dgm:chPref val="1"/>
        </dgm:presLayoutVars>
      </dgm:prSet>
      <dgm:spPr/>
    </dgm:pt>
    <dgm:pt modelId="{641B8A02-88AC-40DD-9044-28CFA83C627A}" type="pres">
      <dgm:prSet presAssocID="{209E7528-4C75-4C63-A6F4-59543A18F277}" presName="sibTrans" presStyleCnt="0"/>
      <dgm:spPr/>
    </dgm:pt>
    <dgm:pt modelId="{E2386BA1-5C7C-4D83-A136-BA9F43E110B2}" type="pres">
      <dgm:prSet presAssocID="{6D3D4C38-4297-4F23-82C8-1228750A9DA3}" presName="compNode" presStyleCnt="0"/>
      <dgm:spPr/>
    </dgm:pt>
    <dgm:pt modelId="{32F46BE1-8A87-44D5-B8E1-503D4EF60356}" type="pres">
      <dgm:prSet presAssocID="{6D3D4C38-4297-4F23-82C8-1228750A9DA3}" presName="iconBgRect" presStyleLbl="bgShp" presStyleIdx="2" presStyleCnt="4"/>
      <dgm:spPr/>
    </dgm:pt>
    <dgm:pt modelId="{E11D04B3-B973-4801-8CC0-9F6481F6C14F}" type="pres">
      <dgm:prSet presAssocID="{6D3D4C38-4297-4F23-82C8-1228750A9DA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oud"/>
        </a:ext>
      </dgm:extLst>
    </dgm:pt>
    <dgm:pt modelId="{AC3FB332-7F1F-4F7E-BC5A-65045CF0B11B}" type="pres">
      <dgm:prSet presAssocID="{6D3D4C38-4297-4F23-82C8-1228750A9DA3}" presName="spaceRect" presStyleCnt="0"/>
      <dgm:spPr/>
    </dgm:pt>
    <dgm:pt modelId="{BA22A2DD-B966-4700-84A4-14BC5BADF0FD}" type="pres">
      <dgm:prSet presAssocID="{6D3D4C38-4297-4F23-82C8-1228750A9DA3}" presName="textRect" presStyleLbl="revTx" presStyleIdx="2" presStyleCnt="4">
        <dgm:presLayoutVars>
          <dgm:chMax val="1"/>
          <dgm:chPref val="1"/>
        </dgm:presLayoutVars>
      </dgm:prSet>
      <dgm:spPr/>
    </dgm:pt>
    <dgm:pt modelId="{87C94D5F-3998-4FF2-B513-E9FFA6562C25}" type="pres">
      <dgm:prSet presAssocID="{B9A43B73-B5DC-49B3-A8BA-91E436416811}" presName="sibTrans" presStyleCnt="0"/>
      <dgm:spPr/>
    </dgm:pt>
    <dgm:pt modelId="{4469A58C-746D-4A19-8FF8-6D3C12378939}" type="pres">
      <dgm:prSet presAssocID="{F27F10B6-BD7E-4C63-8CCF-EBF3328CBDF3}" presName="compNode" presStyleCnt="0"/>
      <dgm:spPr/>
    </dgm:pt>
    <dgm:pt modelId="{6DB113F8-AEAD-47BA-8DB0-6C072132EF1B}" type="pres">
      <dgm:prSet presAssocID="{F27F10B6-BD7E-4C63-8CCF-EBF3328CBDF3}" presName="iconBgRect" presStyleLbl="bgShp" presStyleIdx="3" presStyleCnt="4"/>
      <dgm:spPr/>
    </dgm:pt>
    <dgm:pt modelId="{270B580B-E9AE-4A17-BCFD-EBDEEC317A0E}" type="pres">
      <dgm:prSet presAssocID="{F27F10B6-BD7E-4C63-8CCF-EBF3328CBDF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atistics"/>
        </a:ext>
      </dgm:extLst>
    </dgm:pt>
    <dgm:pt modelId="{11633CC3-FE71-42FE-B919-0796146976D5}" type="pres">
      <dgm:prSet presAssocID="{F27F10B6-BD7E-4C63-8CCF-EBF3328CBDF3}" presName="spaceRect" presStyleCnt="0"/>
      <dgm:spPr/>
    </dgm:pt>
    <dgm:pt modelId="{2C729182-6C15-4E2A-8DBC-E8AC055FD5B5}" type="pres">
      <dgm:prSet presAssocID="{F27F10B6-BD7E-4C63-8CCF-EBF3328CBDF3}" presName="textRect" presStyleLbl="revTx" presStyleIdx="3" presStyleCnt="4">
        <dgm:presLayoutVars>
          <dgm:chMax val="1"/>
          <dgm:chPref val="1"/>
        </dgm:presLayoutVars>
      </dgm:prSet>
      <dgm:spPr/>
    </dgm:pt>
  </dgm:ptLst>
  <dgm:cxnLst>
    <dgm:cxn modelId="{97637C07-E43A-4C52-B20E-73B7FEC4E21A}" type="presOf" srcId="{F27F10B6-BD7E-4C63-8CCF-EBF3328CBDF3}" destId="{2C729182-6C15-4E2A-8DBC-E8AC055FD5B5}" srcOrd="0" destOrd="0" presId="urn:microsoft.com/office/officeart/2018/5/layout/IconCircleLabelList"/>
    <dgm:cxn modelId="{562F5512-52D1-4CA2-AE6E-552EE09A786C}" srcId="{EF77817F-38E5-459A-B725-2638C51289D9}" destId="{34F9718F-EDC4-499C-B8E1-1539A3189DFD}" srcOrd="1" destOrd="0" parTransId="{CB2C3C20-426B-40DB-8E55-2795640E71FC}" sibTransId="{209E7528-4C75-4C63-A6F4-59543A18F277}"/>
    <dgm:cxn modelId="{280C711D-CC57-41F8-8DA8-0D600FD4BDB2}" srcId="{EF77817F-38E5-459A-B725-2638C51289D9}" destId="{F27F10B6-BD7E-4C63-8CCF-EBF3328CBDF3}" srcOrd="3" destOrd="0" parTransId="{94BF73E2-5AEB-43BE-ABA5-9DA5117BEAE5}" sibTransId="{F4C89010-0E56-46F3-B692-5616B1AB8446}"/>
    <dgm:cxn modelId="{2C1E0F32-B8BB-43DA-BE42-33CF3D075580}" srcId="{EF77817F-38E5-459A-B725-2638C51289D9}" destId="{A9061AF4-C18E-4788-8F46-AD84BF464BC8}" srcOrd="0" destOrd="0" parTransId="{8D57595F-E8BA-45B7-892B-58A300BE150F}" sibTransId="{A197C4B5-39BA-49B9-9F44-261E24D45191}"/>
    <dgm:cxn modelId="{764AF077-6C16-453E-8011-0CD4FD61DEED}" type="presOf" srcId="{A9061AF4-C18E-4788-8F46-AD84BF464BC8}" destId="{DAC14B19-0A21-4030-84E0-2424C411D4EE}" srcOrd="0" destOrd="0" presId="urn:microsoft.com/office/officeart/2018/5/layout/IconCircleLabelList"/>
    <dgm:cxn modelId="{57085D59-8488-4D5A-ACF8-209FCD82C75A}" type="presOf" srcId="{34F9718F-EDC4-499C-B8E1-1539A3189DFD}" destId="{D5934AC0-C8D5-4220-9612-C4E1E15779AD}" srcOrd="0" destOrd="0" presId="urn:microsoft.com/office/officeart/2018/5/layout/IconCircleLabelList"/>
    <dgm:cxn modelId="{25A7AA85-4513-4117-8957-6CCE0A07B0CC}" type="presOf" srcId="{6D3D4C38-4297-4F23-82C8-1228750A9DA3}" destId="{BA22A2DD-B966-4700-84A4-14BC5BADF0FD}" srcOrd="0" destOrd="0" presId="urn:microsoft.com/office/officeart/2018/5/layout/IconCircleLabelList"/>
    <dgm:cxn modelId="{1957D2B1-4E56-4D1A-A1B5-7A620BDE17CA}" type="presOf" srcId="{EF77817F-38E5-459A-B725-2638C51289D9}" destId="{4E593409-BD3A-42B4-8024-4B2DC7BD2A45}" srcOrd="0" destOrd="0" presId="urn:microsoft.com/office/officeart/2018/5/layout/IconCircleLabelList"/>
    <dgm:cxn modelId="{37CC77BC-AB61-4F61-B394-95CFD645A2AA}" srcId="{EF77817F-38E5-459A-B725-2638C51289D9}" destId="{6D3D4C38-4297-4F23-82C8-1228750A9DA3}" srcOrd="2" destOrd="0" parTransId="{3D80AFBA-8AFB-4F2C-84AA-34AD268CF96B}" sibTransId="{B9A43B73-B5DC-49B3-A8BA-91E436416811}"/>
    <dgm:cxn modelId="{C71215F9-E317-46FB-9D60-7328631DA244}" type="presParOf" srcId="{4E593409-BD3A-42B4-8024-4B2DC7BD2A45}" destId="{29A0AF76-CD74-4A3C-AF2F-438BD96F35C0}" srcOrd="0" destOrd="0" presId="urn:microsoft.com/office/officeart/2018/5/layout/IconCircleLabelList"/>
    <dgm:cxn modelId="{F3237A52-3C88-4D7E-B7AF-F4D1D400CB7B}" type="presParOf" srcId="{29A0AF76-CD74-4A3C-AF2F-438BD96F35C0}" destId="{65B57301-255A-4093-B52A-C0F42A94A616}" srcOrd="0" destOrd="0" presId="urn:microsoft.com/office/officeart/2018/5/layout/IconCircleLabelList"/>
    <dgm:cxn modelId="{A8493D4F-8ADD-40E9-8FE8-371EA8C4FA5F}" type="presParOf" srcId="{29A0AF76-CD74-4A3C-AF2F-438BD96F35C0}" destId="{5CB2BAAF-1FD5-4CF0-8A5B-BE9BA14E068A}" srcOrd="1" destOrd="0" presId="urn:microsoft.com/office/officeart/2018/5/layout/IconCircleLabelList"/>
    <dgm:cxn modelId="{80F656C4-2762-47EB-B005-5A75DAA3DE30}" type="presParOf" srcId="{29A0AF76-CD74-4A3C-AF2F-438BD96F35C0}" destId="{DC37C223-D5A0-4F63-8BF5-1DEDCD7C94C1}" srcOrd="2" destOrd="0" presId="urn:microsoft.com/office/officeart/2018/5/layout/IconCircleLabelList"/>
    <dgm:cxn modelId="{6C48A624-7BAE-46F5-9F04-1ABFC4F2715F}" type="presParOf" srcId="{29A0AF76-CD74-4A3C-AF2F-438BD96F35C0}" destId="{DAC14B19-0A21-4030-84E0-2424C411D4EE}" srcOrd="3" destOrd="0" presId="urn:microsoft.com/office/officeart/2018/5/layout/IconCircleLabelList"/>
    <dgm:cxn modelId="{595ACB47-074A-4734-AAED-DCDE6FC56616}" type="presParOf" srcId="{4E593409-BD3A-42B4-8024-4B2DC7BD2A45}" destId="{A1B8C2D9-842F-49AB-A403-D3647585C376}" srcOrd="1" destOrd="0" presId="urn:microsoft.com/office/officeart/2018/5/layout/IconCircleLabelList"/>
    <dgm:cxn modelId="{0215980D-B8C5-438D-8FCE-4D4F3B623132}" type="presParOf" srcId="{4E593409-BD3A-42B4-8024-4B2DC7BD2A45}" destId="{0FCBA71B-2754-4137-817E-E921EC02CDE2}" srcOrd="2" destOrd="0" presId="urn:microsoft.com/office/officeart/2018/5/layout/IconCircleLabelList"/>
    <dgm:cxn modelId="{AEB9DAB3-86EA-4D80-8F23-5196FC44FAE1}" type="presParOf" srcId="{0FCBA71B-2754-4137-817E-E921EC02CDE2}" destId="{88F3B44B-6001-4FAD-A2BA-85BF344A8371}" srcOrd="0" destOrd="0" presId="urn:microsoft.com/office/officeart/2018/5/layout/IconCircleLabelList"/>
    <dgm:cxn modelId="{2DD2E9F7-A25E-418D-8EAC-F3CD9544B48C}" type="presParOf" srcId="{0FCBA71B-2754-4137-817E-E921EC02CDE2}" destId="{0A3229D2-FDF4-49A9-B887-F2580A17F5AD}" srcOrd="1" destOrd="0" presId="urn:microsoft.com/office/officeart/2018/5/layout/IconCircleLabelList"/>
    <dgm:cxn modelId="{6AF3A2A2-7D9F-4784-8226-4BD6A12395D7}" type="presParOf" srcId="{0FCBA71B-2754-4137-817E-E921EC02CDE2}" destId="{4EBD9A2B-1AE6-4F6C-B51F-60D57833F7C1}" srcOrd="2" destOrd="0" presId="urn:microsoft.com/office/officeart/2018/5/layout/IconCircleLabelList"/>
    <dgm:cxn modelId="{286EA969-2277-4EFF-BCF8-F4E41969FDE7}" type="presParOf" srcId="{0FCBA71B-2754-4137-817E-E921EC02CDE2}" destId="{D5934AC0-C8D5-4220-9612-C4E1E15779AD}" srcOrd="3" destOrd="0" presId="urn:microsoft.com/office/officeart/2018/5/layout/IconCircleLabelList"/>
    <dgm:cxn modelId="{8EA12202-95A7-49FE-8021-CDFFA6050158}" type="presParOf" srcId="{4E593409-BD3A-42B4-8024-4B2DC7BD2A45}" destId="{641B8A02-88AC-40DD-9044-28CFA83C627A}" srcOrd="3" destOrd="0" presId="urn:microsoft.com/office/officeart/2018/5/layout/IconCircleLabelList"/>
    <dgm:cxn modelId="{6B561D6B-3DC3-495F-9A83-01C4B773BB61}" type="presParOf" srcId="{4E593409-BD3A-42B4-8024-4B2DC7BD2A45}" destId="{E2386BA1-5C7C-4D83-A136-BA9F43E110B2}" srcOrd="4" destOrd="0" presId="urn:microsoft.com/office/officeart/2018/5/layout/IconCircleLabelList"/>
    <dgm:cxn modelId="{938388F5-5171-4B9F-BAC1-80BF22206DBB}" type="presParOf" srcId="{E2386BA1-5C7C-4D83-A136-BA9F43E110B2}" destId="{32F46BE1-8A87-44D5-B8E1-503D4EF60356}" srcOrd="0" destOrd="0" presId="urn:microsoft.com/office/officeart/2018/5/layout/IconCircleLabelList"/>
    <dgm:cxn modelId="{CFB55E28-DA67-4DB4-9057-93413C5DE7C1}" type="presParOf" srcId="{E2386BA1-5C7C-4D83-A136-BA9F43E110B2}" destId="{E11D04B3-B973-4801-8CC0-9F6481F6C14F}" srcOrd="1" destOrd="0" presId="urn:microsoft.com/office/officeart/2018/5/layout/IconCircleLabelList"/>
    <dgm:cxn modelId="{5BC3CB53-05F9-43AD-B47C-AE9065C3F7A6}" type="presParOf" srcId="{E2386BA1-5C7C-4D83-A136-BA9F43E110B2}" destId="{AC3FB332-7F1F-4F7E-BC5A-65045CF0B11B}" srcOrd="2" destOrd="0" presId="urn:microsoft.com/office/officeart/2018/5/layout/IconCircleLabelList"/>
    <dgm:cxn modelId="{4BB53070-DF05-40E9-8D66-327AEF3ECE32}" type="presParOf" srcId="{E2386BA1-5C7C-4D83-A136-BA9F43E110B2}" destId="{BA22A2DD-B966-4700-84A4-14BC5BADF0FD}" srcOrd="3" destOrd="0" presId="urn:microsoft.com/office/officeart/2018/5/layout/IconCircleLabelList"/>
    <dgm:cxn modelId="{B4DC2E1A-4D7D-4C3C-BF6C-478282147D5B}" type="presParOf" srcId="{4E593409-BD3A-42B4-8024-4B2DC7BD2A45}" destId="{87C94D5F-3998-4FF2-B513-E9FFA6562C25}" srcOrd="5" destOrd="0" presId="urn:microsoft.com/office/officeart/2018/5/layout/IconCircleLabelList"/>
    <dgm:cxn modelId="{30423D1B-3F35-451D-AB0B-FC71AA0DAB8B}" type="presParOf" srcId="{4E593409-BD3A-42B4-8024-4B2DC7BD2A45}" destId="{4469A58C-746D-4A19-8FF8-6D3C12378939}" srcOrd="6" destOrd="0" presId="urn:microsoft.com/office/officeart/2018/5/layout/IconCircleLabelList"/>
    <dgm:cxn modelId="{ED03BAFD-4149-415D-8FC0-700D3C19D0C8}" type="presParOf" srcId="{4469A58C-746D-4A19-8FF8-6D3C12378939}" destId="{6DB113F8-AEAD-47BA-8DB0-6C072132EF1B}" srcOrd="0" destOrd="0" presId="urn:microsoft.com/office/officeart/2018/5/layout/IconCircleLabelList"/>
    <dgm:cxn modelId="{48999E5A-69BD-4D3D-9EB6-B5BA95068FFD}" type="presParOf" srcId="{4469A58C-746D-4A19-8FF8-6D3C12378939}" destId="{270B580B-E9AE-4A17-BCFD-EBDEEC317A0E}" srcOrd="1" destOrd="0" presId="urn:microsoft.com/office/officeart/2018/5/layout/IconCircleLabelList"/>
    <dgm:cxn modelId="{470BAC9D-B68A-4717-886B-3DE054D6FAA6}" type="presParOf" srcId="{4469A58C-746D-4A19-8FF8-6D3C12378939}" destId="{11633CC3-FE71-42FE-B919-0796146976D5}" srcOrd="2" destOrd="0" presId="urn:microsoft.com/office/officeart/2018/5/layout/IconCircleLabelList"/>
    <dgm:cxn modelId="{7811EF92-0E1C-4C8D-AB06-43363955BC1D}" type="presParOf" srcId="{4469A58C-746D-4A19-8FF8-6D3C12378939}" destId="{2C729182-6C15-4E2A-8DBC-E8AC055FD5B5}"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3F8F7F4-8C65-47DE-8F73-3EE7E2AE4C03}"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8E53F05D-18BE-4C85-B1E7-8213BBA9BEF4}">
      <dgm:prSet/>
      <dgm:spPr/>
      <dgm:t>
        <a:bodyPr/>
        <a:lstStyle/>
        <a:p>
          <a:pPr>
            <a:lnSpc>
              <a:spcPct val="100000"/>
            </a:lnSpc>
          </a:pPr>
          <a:r>
            <a:rPr lang="en-US"/>
            <a:t>Sensing – The parameters are collected from the sensor </a:t>
          </a:r>
        </a:p>
      </dgm:t>
    </dgm:pt>
    <dgm:pt modelId="{BC991E1F-6AEC-4775-9A59-C1D457289185}" type="parTrans" cxnId="{59334265-C197-45B2-ADEA-AF3C7F3EA486}">
      <dgm:prSet/>
      <dgm:spPr/>
      <dgm:t>
        <a:bodyPr/>
        <a:lstStyle/>
        <a:p>
          <a:endParaRPr lang="en-US"/>
        </a:p>
      </dgm:t>
    </dgm:pt>
    <dgm:pt modelId="{81440D2F-C2BD-43E2-9F56-0D8A245A7780}" type="sibTrans" cxnId="{59334265-C197-45B2-ADEA-AF3C7F3EA486}">
      <dgm:prSet/>
      <dgm:spPr/>
      <dgm:t>
        <a:bodyPr/>
        <a:lstStyle/>
        <a:p>
          <a:pPr>
            <a:lnSpc>
              <a:spcPct val="100000"/>
            </a:lnSpc>
          </a:pPr>
          <a:endParaRPr lang="en-US"/>
        </a:p>
      </dgm:t>
    </dgm:pt>
    <dgm:pt modelId="{9B3014EA-9CD6-45DC-A6D7-01C137676326}">
      <dgm:prSet/>
      <dgm:spPr/>
      <dgm:t>
        <a:bodyPr/>
        <a:lstStyle/>
        <a:p>
          <a:pPr>
            <a:lnSpc>
              <a:spcPct val="100000"/>
            </a:lnSpc>
          </a:pPr>
          <a:r>
            <a:rPr lang="en-US" dirty="0"/>
            <a:t>Processing – The data that are sensed from the sensors will be processed to be ready </a:t>
          </a:r>
        </a:p>
      </dgm:t>
    </dgm:pt>
    <dgm:pt modelId="{FBACE3AB-7C0F-4124-B0D6-61B26476B177}" type="parTrans" cxnId="{F0779462-8393-4CA7-9635-764EB4ABBF03}">
      <dgm:prSet/>
      <dgm:spPr/>
      <dgm:t>
        <a:bodyPr/>
        <a:lstStyle/>
        <a:p>
          <a:endParaRPr lang="en-US"/>
        </a:p>
      </dgm:t>
    </dgm:pt>
    <dgm:pt modelId="{13A7EF7C-49A3-485F-8F54-5F5EF78E12A7}" type="sibTrans" cxnId="{F0779462-8393-4CA7-9635-764EB4ABBF03}">
      <dgm:prSet/>
      <dgm:spPr/>
      <dgm:t>
        <a:bodyPr/>
        <a:lstStyle/>
        <a:p>
          <a:pPr>
            <a:lnSpc>
              <a:spcPct val="100000"/>
            </a:lnSpc>
          </a:pPr>
          <a:endParaRPr lang="en-US"/>
        </a:p>
      </dgm:t>
    </dgm:pt>
    <dgm:pt modelId="{7C920B51-1AA0-4C5F-AEE0-EEFB73DB30DC}">
      <dgm:prSet/>
      <dgm:spPr/>
      <dgm:t>
        <a:bodyPr/>
        <a:lstStyle/>
        <a:p>
          <a:pPr>
            <a:lnSpc>
              <a:spcPct val="100000"/>
            </a:lnSpc>
          </a:pPr>
          <a:r>
            <a:rPr lang="en-US"/>
            <a:t>Cloud Server – Will receive the processed data to analyze and send it to the app to be displayed </a:t>
          </a:r>
        </a:p>
      </dgm:t>
    </dgm:pt>
    <dgm:pt modelId="{2EE7B012-89E5-4675-A024-93138C57E4D9}" type="parTrans" cxnId="{0AAA63DC-7701-4365-8D4A-E293E67D0091}">
      <dgm:prSet/>
      <dgm:spPr/>
      <dgm:t>
        <a:bodyPr/>
        <a:lstStyle/>
        <a:p>
          <a:endParaRPr lang="en-US"/>
        </a:p>
      </dgm:t>
    </dgm:pt>
    <dgm:pt modelId="{0BBAA3BA-DB2E-4DAE-BD2D-D175E8223F7F}" type="sibTrans" cxnId="{0AAA63DC-7701-4365-8D4A-E293E67D0091}">
      <dgm:prSet/>
      <dgm:spPr/>
      <dgm:t>
        <a:bodyPr/>
        <a:lstStyle/>
        <a:p>
          <a:pPr>
            <a:lnSpc>
              <a:spcPct val="100000"/>
            </a:lnSpc>
          </a:pPr>
          <a:endParaRPr lang="en-US"/>
        </a:p>
      </dgm:t>
    </dgm:pt>
    <dgm:pt modelId="{34AE3EFF-EF79-4E79-B960-0CC7EFE5AE55}">
      <dgm:prSet/>
      <dgm:spPr/>
      <dgm:t>
        <a:bodyPr/>
        <a:lstStyle/>
        <a:p>
          <a:pPr>
            <a:lnSpc>
              <a:spcPct val="100000"/>
            </a:lnSpc>
          </a:pPr>
          <a:r>
            <a:rPr lang="en-US"/>
            <a:t>Analysis – The data received after cloud server processing and display it on the platform, the application and depending on the change of this parameters the doctor will take action – The medical box will activate  </a:t>
          </a:r>
        </a:p>
      </dgm:t>
    </dgm:pt>
    <dgm:pt modelId="{3C4D0225-6ADB-4012-879D-69AE0BD17192}" type="parTrans" cxnId="{AEDF2EA1-0903-4554-83F6-26C40FFA9BA7}">
      <dgm:prSet/>
      <dgm:spPr/>
      <dgm:t>
        <a:bodyPr/>
        <a:lstStyle/>
        <a:p>
          <a:endParaRPr lang="en-US"/>
        </a:p>
      </dgm:t>
    </dgm:pt>
    <dgm:pt modelId="{C1C95A01-2A43-43B7-92B5-A3B560790516}" type="sibTrans" cxnId="{AEDF2EA1-0903-4554-83F6-26C40FFA9BA7}">
      <dgm:prSet/>
      <dgm:spPr/>
      <dgm:t>
        <a:bodyPr/>
        <a:lstStyle/>
        <a:p>
          <a:endParaRPr lang="en-US"/>
        </a:p>
      </dgm:t>
    </dgm:pt>
    <dgm:pt modelId="{2BE8D7A8-6061-46C3-9F95-7553DA0194D6}" type="pres">
      <dgm:prSet presAssocID="{23F8F7F4-8C65-47DE-8F73-3EE7E2AE4C03}" presName="root" presStyleCnt="0">
        <dgm:presLayoutVars>
          <dgm:dir/>
          <dgm:resizeHandles val="exact"/>
        </dgm:presLayoutVars>
      </dgm:prSet>
      <dgm:spPr/>
    </dgm:pt>
    <dgm:pt modelId="{C751BF1E-8848-4C4D-B1CA-9DC2777773AF}" type="pres">
      <dgm:prSet presAssocID="{23F8F7F4-8C65-47DE-8F73-3EE7E2AE4C03}" presName="container" presStyleCnt="0">
        <dgm:presLayoutVars>
          <dgm:dir/>
          <dgm:resizeHandles val="exact"/>
        </dgm:presLayoutVars>
      </dgm:prSet>
      <dgm:spPr/>
    </dgm:pt>
    <dgm:pt modelId="{BC64BD44-6C9D-4537-AFF6-80F4230ECDEF}" type="pres">
      <dgm:prSet presAssocID="{8E53F05D-18BE-4C85-B1E7-8213BBA9BEF4}" presName="compNode" presStyleCnt="0"/>
      <dgm:spPr/>
    </dgm:pt>
    <dgm:pt modelId="{8E2BC86B-2802-4A3D-A4B8-8EDD242F75B8}" type="pres">
      <dgm:prSet presAssocID="{8E53F05D-18BE-4C85-B1E7-8213BBA9BEF4}" presName="iconBgRect" presStyleLbl="bgShp" presStyleIdx="0" presStyleCnt="4"/>
      <dgm:spPr/>
    </dgm:pt>
    <dgm:pt modelId="{F58BF41F-38C2-4C0B-922E-7C7152EE82F7}" type="pres">
      <dgm:prSet presAssocID="{8E53F05D-18BE-4C85-B1E7-8213BBA9BEF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atellite"/>
        </a:ext>
      </dgm:extLst>
    </dgm:pt>
    <dgm:pt modelId="{C4791072-0A4A-41D6-8690-9B51ED6954FF}" type="pres">
      <dgm:prSet presAssocID="{8E53F05D-18BE-4C85-B1E7-8213BBA9BEF4}" presName="spaceRect" presStyleCnt="0"/>
      <dgm:spPr/>
    </dgm:pt>
    <dgm:pt modelId="{B546C331-E5E8-4694-B27D-DB4423B654F4}" type="pres">
      <dgm:prSet presAssocID="{8E53F05D-18BE-4C85-B1E7-8213BBA9BEF4}" presName="textRect" presStyleLbl="revTx" presStyleIdx="0" presStyleCnt="4">
        <dgm:presLayoutVars>
          <dgm:chMax val="1"/>
          <dgm:chPref val="1"/>
        </dgm:presLayoutVars>
      </dgm:prSet>
      <dgm:spPr/>
    </dgm:pt>
    <dgm:pt modelId="{E61DC4E4-2BA0-47D2-97F2-42A063788994}" type="pres">
      <dgm:prSet presAssocID="{81440D2F-C2BD-43E2-9F56-0D8A245A7780}" presName="sibTrans" presStyleLbl="sibTrans2D1" presStyleIdx="0" presStyleCnt="0"/>
      <dgm:spPr/>
    </dgm:pt>
    <dgm:pt modelId="{7B4B1AE1-081B-4D39-A0FE-1AF9BC796DE2}" type="pres">
      <dgm:prSet presAssocID="{9B3014EA-9CD6-45DC-A6D7-01C137676326}" presName="compNode" presStyleCnt="0"/>
      <dgm:spPr/>
    </dgm:pt>
    <dgm:pt modelId="{8FC2D0CA-B9C8-4F11-8E1B-FBAEC383BCC1}" type="pres">
      <dgm:prSet presAssocID="{9B3014EA-9CD6-45DC-A6D7-01C137676326}" presName="iconBgRect" presStyleLbl="bgShp" presStyleIdx="1" presStyleCnt="4"/>
      <dgm:spPr/>
    </dgm:pt>
    <dgm:pt modelId="{DBDE96B3-DAA5-4C67-A5C7-CA39A4CF79BE}" type="pres">
      <dgm:prSet presAssocID="{9B3014EA-9CD6-45DC-A6D7-01C13767632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6DC28E3A-22AE-4C63-9745-5E1E4C59CF04}" type="pres">
      <dgm:prSet presAssocID="{9B3014EA-9CD6-45DC-A6D7-01C137676326}" presName="spaceRect" presStyleCnt="0"/>
      <dgm:spPr/>
    </dgm:pt>
    <dgm:pt modelId="{4594520A-8A58-468B-9649-47AF1C6B0AB7}" type="pres">
      <dgm:prSet presAssocID="{9B3014EA-9CD6-45DC-A6D7-01C137676326}" presName="textRect" presStyleLbl="revTx" presStyleIdx="1" presStyleCnt="4">
        <dgm:presLayoutVars>
          <dgm:chMax val="1"/>
          <dgm:chPref val="1"/>
        </dgm:presLayoutVars>
      </dgm:prSet>
      <dgm:spPr/>
    </dgm:pt>
    <dgm:pt modelId="{375F78F3-6E3A-447F-9575-C6CC897D6E30}" type="pres">
      <dgm:prSet presAssocID="{13A7EF7C-49A3-485F-8F54-5F5EF78E12A7}" presName="sibTrans" presStyleLbl="sibTrans2D1" presStyleIdx="0" presStyleCnt="0"/>
      <dgm:spPr/>
    </dgm:pt>
    <dgm:pt modelId="{C875FC58-95B1-4EB7-9D05-53D697887B88}" type="pres">
      <dgm:prSet presAssocID="{7C920B51-1AA0-4C5F-AEE0-EEFB73DB30DC}" presName="compNode" presStyleCnt="0"/>
      <dgm:spPr/>
    </dgm:pt>
    <dgm:pt modelId="{917D5031-7D2F-4223-AA21-A97C51CA5546}" type="pres">
      <dgm:prSet presAssocID="{7C920B51-1AA0-4C5F-AEE0-EEFB73DB30DC}" presName="iconBgRect" presStyleLbl="bgShp" presStyleIdx="2" presStyleCnt="4"/>
      <dgm:spPr/>
    </dgm:pt>
    <dgm:pt modelId="{B8B5EAEE-8CE2-41F9-A60A-89DB577374F4}" type="pres">
      <dgm:prSet presAssocID="{7C920B51-1AA0-4C5F-AEE0-EEFB73DB30D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yncing Cloud"/>
        </a:ext>
      </dgm:extLst>
    </dgm:pt>
    <dgm:pt modelId="{1D341DF1-6A76-4D4E-B5FF-00D08DE06C92}" type="pres">
      <dgm:prSet presAssocID="{7C920B51-1AA0-4C5F-AEE0-EEFB73DB30DC}" presName="spaceRect" presStyleCnt="0"/>
      <dgm:spPr/>
    </dgm:pt>
    <dgm:pt modelId="{FBB51D4A-93BC-45C0-A0E6-CB8866045B33}" type="pres">
      <dgm:prSet presAssocID="{7C920B51-1AA0-4C5F-AEE0-EEFB73DB30DC}" presName="textRect" presStyleLbl="revTx" presStyleIdx="2" presStyleCnt="4">
        <dgm:presLayoutVars>
          <dgm:chMax val="1"/>
          <dgm:chPref val="1"/>
        </dgm:presLayoutVars>
      </dgm:prSet>
      <dgm:spPr/>
    </dgm:pt>
    <dgm:pt modelId="{7BD10E3D-B7C2-4A95-94BB-B673D088B3C7}" type="pres">
      <dgm:prSet presAssocID="{0BBAA3BA-DB2E-4DAE-BD2D-D175E8223F7F}" presName="sibTrans" presStyleLbl="sibTrans2D1" presStyleIdx="0" presStyleCnt="0"/>
      <dgm:spPr/>
    </dgm:pt>
    <dgm:pt modelId="{56E9615B-4A82-4EC0-B9F6-BFF1CF31A6EA}" type="pres">
      <dgm:prSet presAssocID="{34AE3EFF-EF79-4E79-B960-0CC7EFE5AE55}" presName="compNode" presStyleCnt="0"/>
      <dgm:spPr/>
    </dgm:pt>
    <dgm:pt modelId="{DA735345-A7CC-40CB-9041-36F28A3CC2E5}" type="pres">
      <dgm:prSet presAssocID="{34AE3EFF-EF79-4E79-B960-0CC7EFE5AE55}" presName="iconBgRect" presStyleLbl="bgShp" presStyleIdx="3" presStyleCnt="4"/>
      <dgm:spPr/>
    </dgm:pt>
    <dgm:pt modelId="{961AB797-5DEE-4954-B0AB-C45AE6E34CD5}" type="pres">
      <dgm:prSet presAssocID="{34AE3EFF-EF79-4E79-B960-0CC7EFE5AE5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octor"/>
        </a:ext>
      </dgm:extLst>
    </dgm:pt>
    <dgm:pt modelId="{D22DF31C-3681-4EC1-961D-6D4885BEE570}" type="pres">
      <dgm:prSet presAssocID="{34AE3EFF-EF79-4E79-B960-0CC7EFE5AE55}" presName="spaceRect" presStyleCnt="0"/>
      <dgm:spPr/>
    </dgm:pt>
    <dgm:pt modelId="{A1CA8995-EA07-4D02-BEE9-11D48627C7DD}" type="pres">
      <dgm:prSet presAssocID="{34AE3EFF-EF79-4E79-B960-0CC7EFE5AE55}" presName="textRect" presStyleLbl="revTx" presStyleIdx="3" presStyleCnt="4">
        <dgm:presLayoutVars>
          <dgm:chMax val="1"/>
          <dgm:chPref val="1"/>
        </dgm:presLayoutVars>
      </dgm:prSet>
      <dgm:spPr/>
    </dgm:pt>
  </dgm:ptLst>
  <dgm:cxnLst>
    <dgm:cxn modelId="{E764BC04-CCEA-4F9F-BA1C-8B2EA8099BA8}" type="presOf" srcId="{13A7EF7C-49A3-485F-8F54-5F5EF78E12A7}" destId="{375F78F3-6E3A-447F-9575-C6CC897D6E30}" srcOrd="0" destOrd="0" presId="urn:microsoft.com/office/officeart/2018/2/layout/IconCircleList"/>
    <dgm:cxn modelId="{5599D407-6AB1-4347-945A-6BD0A94E43BF}" type="presOf" srcId="{8E53F05D-18BE-4C85-B1E7-8213BBA9BEF4}" destId="{B546C331-E5E8-4694-B27D-DB4423B654F4}" srcOrd="0" destOrd="0" presId="urn:microsoft.com/office/officeart/2018/2/layout/IconCircleList"/>
    <dgm:cxn modelId="{6FE9F21D-C807-4155-A214-87A16C5CF182}" type="presOf" srcId="{81440D2F-C2BD-43E2-9F56-0D8A245A7780}" destId="{E61DC4E4-2BA0-47D2-97F2-42A063788994}" srcOrd="0" destOrd="0" presId="urn:microsoft.com/office/officeart/2018/2/layout/IconCircleList"/>
    <dgm:cxn modelId="{CC545140-A2C2-404B-9176-D0CFB37B7BDB}" type="presOf" srcId="{23F8F7F4-8C65-47DE-8F73-3EE7E2AE4C03}" destId="{2BE8D7A8-6061-46C3-9F95-7553DA0194D6}" srcOrd="0" destOrd="0" presId="urn:microsoft.com/office/officeart/2018/2/layout/IconCircleList"/>
    <dgm:cxn modelId="{F0779462-8393-4CA7-9635-764EB4ABBF03}" srcId="{23F8F7F4-8C65-47DE-8F73-3EE7E2AE4C03}" destId="{9B3014EA-9CD6-45DC-A6D7-01C137676326}" srcOrd="1" destOrd="0" parTransId="{FBACE3AB-7C0F-4124-B0D6-61B26476B177}" sibTransId="{13A7EF7C-49A3-485F-8F54-5F5EF78E12A7}"/>
    <dgm:cxn modelId="{59334265-C197-45B2-ADEA-AF3C7F3EA486}" srcId="{23F8F7F4-8C65-47DE-8F73-3EE7E2AE4C03}" destId="{8E53F05D-18BE-4C85-B1E7-8213BBA9BEF4}" srcOrd="0" destOrd="0" parTransId="{BC991E1F-6AEC-4775-9A59-C1D457289185}" sibTransId="{81440D2F-C2BD-43E2-9F56-0D8A245A7780}"/>
    <dgm:cxn modelId="{504D3B80-3999-40E2-BDA2-BFF6DA8F90AB}" type="presOf" srcId="{7C920B51-1AA0-4C5F-AEE0-EEFB73DB30DC}" destId="{FBB51D4A-93BC-45C0-A0E6-CB8866045B33}" srcOrd="0" destOrd="0" presId="urn:microsoft.com/office/officeart/2018/2/layout/IconCircleList"/>
    <dgm:cxn modelId="{F0D3C782-81F5-4BE5-A2BE-095275F06846}" type="presOf" srcId="{9B3014EA-9CD6-45DC-A6D7-01C137676326}" destId="{4594520A-8A58-468B-9649-47AF1C6B0AB7}" srcOrd="0" destOrd="0" presId="urn:microsoft.com/office/officeart/2018/2/layout/IconCircleList"/>
    <dgm:cxn modelId="{AEDF2EA1-0903-4554-83F6-26C40FFA9BA7}" srcId="{23F8F7F4-8C65-47DE-8F73-3EE7E2AE4C03}" destId="{34AE3EFF-EF79-4E79-B960-0CC7EFE5AE55}" srcOrd="3" destOrd="0" parTransId="{3C4D0225-6ADB-4012-879D-69AE0BD17192}" sibTransId="{C1C95A01-2A43-43B7-92B5-A3B560790516}"/>
    <dgm:cxn modelId="{1E5D75AB-F0C1-4D74-9B28-8018F0C9F3D1}" type="presOf" srcId="{34AE3EFF-EF79-4E79-B960-0CC7EFE5AE55}" destId="{A1CA8995-EA07-4D02-BEE9-11D48627C7DD}" srcOrd="0" destOrd="0" presId="urn:microsoft.com/office/officeart/2018/2/layout/IconCircleList"/>
    <dgm:cxn modelId="{0AAA63DC-7701-4365-8D4A-E293E67D0091}" srcId="{23F8F7F4-8C65-47DE-8F73-3EE7E2AE4C03}" destId="{7C920B51-1AA0-4C5F-AEE0-EEFB73DB30DC}" srcOrd="2" destOrd="0" parTransId="{2EE7B012-89E5-4675-A024-93138C57E4D9}" sibTransId="{0BBAA3BA-DB2E-4DAE-BD2D-D175E8223F7F}"/>
    <dgm:cxn modelId="{2F4DF7EB-79A1-4341-818A-DCD189E908D7}" type="presOf" srcId="{0BBAA3BA-DB2E-4DAE-BD2D-D175E8223F7F}" destId="{7BD10E3D-B7C2-4A95-94BB-B673D088B3C7}" srcOrd="0" destOrd="0" presId="urn:microsoft.com/office/officeart/2018/2/layout/IconCircleList"/>
    <dgm:cxn modelId="{1A00D58C-05A8-47E8-AE7E-0BFFF168DE10}" type="presParOf" srcId="{2BE8D7A8-6061-46C3-9F95-7553DA0194D6}" destId="{C751BF1E-8848-4C4D-B1CA-9DC2777773AF}" srcOrd="0" destOrd="0" presId="urn:microsoft.com/office/officeart/2018/2/layout/IconCircleList"/>
    <dgm:cxn modelId="{D3681CED-7450-4783-9851-718FB08D95E6}" type="presParOf" srcId="{C751BF1E-8848-4C4D-B1CA-9DC2777773AF}" destId="{BC64BD44-6C9D-4537-AFF6-80F4230ECDEF}" srcOrd="0" destOrd="0" presId="urn:microsoft.com/office/officeart/2018/2/layout/IconCircleList"/>
    <dgm:cxn modelId="{4E5711D9-173F-465B-AFB5-E04D2E273F94}" type="presParOf" srcId="{BC64BD44-6C9D-4537-AFF6-80F4230ECDEF}" destId="{8E2BC86B-2802-4A3D-A4B8-8EDD242F75B8}" srcOrd="0" destOrd="0" presId="urn:microsoft.com/office/officeart/2018/2/layout/IconCircleList"/>
    <dgm:cxn modelId="{C400A9F8-A5EC-4621-9CCE-6E73F0676038}" type="presParOf" srcId="{BC64BD44-6C9D-4537-AFF6-80F4230ECDEF}" destId="{F58BF41F-38C2-4C0B-922E-7C7152EE82F7}" srcOrd="1" destOrd="0" presId="urn:microsoft.com/office/officeart/2018/2/layout/IconCircleList"/>
    <dgm:cxn modelId="{9CD25C2D-8890-4CCB-9349-F7AF5E3FF51E}" type="presParOf" srcId="{BC64BD44-6C9D-4537-AFF6-80F4230ECDEF}" destId="{C4791072-0A4A-41D6-8690-9B51ED6954FF}" srcOrd="2" destOrd="0" presId="urn:microsoft.com/office/officeart/2018/2/layout/IconCircleList"/>
    <dgm:cxn modelId="{9A84E3EB-3ADE-4C7B-A575-FDF23DAE649E}" type="presParOf" srcId="{BC64BD44-6C9D-4537-AFF6-80F4230ECDEF}" destId="{B546C331-E5E8-4694-B27D-DB4423B654F4}" srcOrd="3" destOrd="0" presId="urn:microsoft.com/office/officeart/2018/2/layout/IconCircleList"/>
    <dgm:cxn modelId="{6CA618EC-1240-4912-887D-49EE65C9E6BC}" type="presParOf" srcId="{C751BF1E-8848-4C4D-B1CA-9DC2777773AF}" destId="{E61DC4E4-2BA0-47D2-97F2-42A063788994}" srcOrd="1" destOrd="0" presId="urn:microsoft.com/office/officeart/2018/2/layout/IconCircleList"/>
    <dgm:cxn modelId="{7FCFDEDE-C57E-46C5-A9B2-F1DA105815FF}" type="presParOf" srcId="{C751BF1E-8848-4C4D-B1CA-9DC2777773AF}" destId="{7B4B1AE1-081B-4D39-A0FE-1AF9BC796DE2}" srcOrd="2" destOrd="0" presId="urn:microsoft.com/office/officeart/2018/2/layout/IconCircleList"/>
    <dgm:cxn modelId="{31A96F59-DA51-4FC8-8EF3-DABC3BD041BC}" type="presParOf" srcId="{7B4B1AE1-081B-4D39-A0FE-1AF9BC796DE2}" destId="{8FC2D0CA-B9C8-4F11-8E1B-FBAEC383BCC1}" srcOrd="0" destOrd="0" presId="urn:microsoft.com/office/officeart/2018/2/layout/IconCircleList"/>
    <dgm:cxn modelId="{D80941B6-C56F-4A20-92FC-23C6C5808FE7}" type="presParOf" srcId="{7B4B1AE1-081B-4D39-A0FE-1AF9BC796DE2}" destId="{DBDE96B3-DAA5-4C67-A5C7-CA39A4CF79BE}" srcOrd="1" destOrd="0" presId="urn:microsoft.com/office/officeart/2018/2/layout/IconCircleList"/>
    <dgm:cxn modelId="{E3843F19-AB2A-47FF-9354-EF304331C12C}" type="presParOf" srcId="{7B4B1AE1-081B-4D39-A0FE-1AF9BC796DE2}" destId="{6DC28E3A-22AE-4C63-9745-5E1E4C59CF04}" srcOrd="2" destOrd="0" presId="urn:microsoft.com/office/officeart/2018/2/layout/IconCircleList"/>
    <dgm:cxn modelId="{10D08F8B-F45D-443B-A0E7-89E13F39B9C8}" type="presParOf" srcId="{7B4B1AE1-081B-4D39-A0FE-1AF9BC796DE2}" destId="{4594520A-8A58-468B-9649-47AF1C6B0AB7}" srcOrd="3" destOrd="0" presId="urn:microsoft.com/office/officeart/2018/2/layout/IconCircleList"/>
    <dgm:cxn modelId="{B05D9B7A-8AC2-4025-9F4B-90D1565BDFD4}" type="presParOf" srcId="{C751BF1E-8848-4C4D-B1CA-9DC2777773AF}" destId="{375F78F3-6E3A-447F-9575-C6CC897D6E30}" srcOrd="3" destOrd="0" presId="urn:microsoft.com/office/officeart/2018/2/layout/IconCircleList"/>
    <dgm:cxn modelId="{6034F9AC-ADCB-4C0F-BF3E-DC751A591667}" type="presParOf" srcId="{C751BF1E-8848-4C4D-B1CA-9DC2777773AF}" destId="{C875FC58-95B1-4EB7-9D05-53D697887B88}" srcOrd="4" destOrd="0" presId="urn:microsoft.com/office/officeart/2018/2/layout/IconCircleList"/>
    <dgm:cxn modelId="{36FA52CA-FA9C-4AD3-994F-095476C9F4B1}" type="presParOf" srcId="{C875FC58-95B1-4EB7-9D05-53D697887B88}" destId="{917D5031-7D2F-4223-AA21-A97C51CA5546}" srcOrd="0" destOrd="0" presId="urn:microsoft.com/office/officeart/2018/2/layout/IconCircleList"/>
    <dgm:cxn modelId="{D8B0648C-4D21-4EBA-9CF1-1B47A0F2B555}" type="presParOf" srcId="{C875FC58-95B1-4EB7-9D05-53D697887B88}" destId="{B8B5EAEE-8CE2-41F9-A60A-89DB577374F4}" srcOrd="1" destOrd="0" presId="urn:microsoft.com/office/officeart/2018/2/layout/IconCircleList"/>
    <dgm:cxn modelId="{BD3CA7D7-AB6B-4977-A3BF-7328646010ED}" type="presParOf" srcId="{C875FC58-95B1-4EB7-9D05-53D697887B88}" destId="{1D341DF1-6A76-4D4E-B5FF-00D08DE06C92}" srcOrd="2" destOrd="0" presId="urn:microsoft.com/office/officeart/2018/2/layout/IconCircleList"/>
    <dgm:cxn modelId="{A9158738-C0E0-4BB9-A8BB-AD74CA8B6C82}" type="presParOf" srcId="{C875FC58-95B1-4EB7-9D05-53D697887B88}" destId="{FBB51D4A-93BC-45C0-A0E6-CB8866045B33}" srcOrd="3" destOrd="0" presId="urn:microsoft.com/office/officeart/2018/2/layout/IconCircleList"/>
    <dgm:cxn modelId="{975F7C5D-2F62-4DF8-9B69-12229DB4E86E}" type="presParOf" srcId="{C751BF1E-8848-4C4D-B1CA-9DC2777773AF}" destId="{7BD10E3D-B7C2-4A95-94BB-B673D088B3C7}" srcOrd="5" destOrd="0" presId="urn:microsoft.com/office/officeart/2018/2/layout/IconCircleList"/>
    <dgm:cxn modelId="{D8D0B2BC-A301-4E95-8190-5B8ACF391340}" type="presParOf" srcId="{C751BF1E-8848-4C4D-B1CA-9DC2777773AF}" destId="{56E9615B-4A82-4EC0-B9F6-BFF1CF31A6EA}" srcOrd="6" destOrd="0" presId="urn:microsoft.com/office/officeart/2018/2/layout/IconCircleList"/>
    <dgm:cxn modelId="{EAA61F60-EBF4-41ED-B94E-9DE46EFA9A91}" type="presParOf" srcId="{56E9615B-4A82-4EC0-B9F6-BFF1CF31A6EA}" destId="{DA735345-A7CC-40CB-9041-36F28A3CC2E5}" srcOrd="0" destOrd="0" presId="urn:microsoft.com/office/officeart/2018/2/layout/IconCircleList"/>
    <dgm:cxn modelId="{72A66E8D-C79B-47C3-BCFD-BCD49F585E38}" type="presParOf" srcId="{56E9615B-4A82-4EC0-B9F6-BFF1CF31A6EA}" destId="{961AB797-5DEE-4954-B0AB-C45AE6E34CD5}" srcOrd="1" destOrd="0" presId="urn:microsoft.com/office/officeart/2018/2/layout/IconCircleList"/>
    <dgm:cxn modelId="{21C98BAB-267C-4476-8D1B-761240B0BC28}" type="presParOf" srcId="{56E9615B-4A82-4EC0-B9F6-BFF1CF31A6EA}" destId="{D22DF31C-3681-4EC1-961D-6D4885BEE570}" srcOrd="2" destOrd="0" presId="urn:microsoft.com/office/officeart/2018/2/layout/IconCircleList"/>
    <dgm:cxn modelId="{BF79DDDF-E92B-410B-834F-B52A03B248E7}" type="presParOf" srcId="{56E9615B-4A82-4EC0-B9F6-BFF1CF31A6EA}" destId="{A1CA8995-EA07-4D02-BEE9-11D48627C7DD}"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5E534E0-DDB4-4EBF-B60E-1D67B95AB0E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06D9AC36-E461-4934-B339-AF3E86860CF2}">
      <dgm:prSet/>
      <dgm:spPr/>
      <dgm:t>
        <a:bodyPr/>
        <a:lstStyle/>
        <a:p>
          <a:r>
            <a:rPr lang="en-US" dirty="0"/>
            <a:t>The project main components:</a:t>
          </a:r>
        </a:p>
      </dgm:t>
    </dgm:pt>
    <dgm:pt modelId="{15E0B881-43D0-4C25-951E-8D331F77546F}" type="parTrans" cxnId="{D028BA7F-D9FD-4724-AC08-BFE9C22C7425}">
      <dgm:prSet/>
      <dgm:spPr/>
      <dgm:t>
        <a:bodyPr/>
        <a:lstStyle/>
        <a:p>
          <a:endParaRPr lang="en-US"/>
        </a:p>
      </dgm:t>
    </dgm:pt>
    <dgm:pt modelId="{1ED404FA-709D-4B68-A7EA-A464B771B7B8}" type="sibTrans" cxnId="{D028BA7F-D9FD-4724-AC08-BFE9C22C7425}">
      <dgm:prSet/>
      <dgm:spPr/>
      <dgm:t>
        <a:bodyPr/>
        <a:lstStyle/>
        <a:p>
          <a:endParaRPr lang="en-US"/>
        </a:p>
      </dgm:t>
    </dgm:pt>
    <dgm:pt modelId="{003AED56-FEBD-4EDC-926D-8F9EDCA6A9F3}">
      <dgm:prSet/>
      <dgm:spPr/>
      <dgm:t>
        <a:bodyPr/>
        <a:lstStyle/>
        <a:p>
          <a:r>
            <a:rPr lang="en-US"/>
            <a:t>Arduino Uno to get inputs and outputs and processing and combines the remaining components on it </a:t>
          </a:r>
        </a:p>
      </dgm:t>
    </dgm:pt>
    <dgm:pt modelId="{A254D0F5-87CD-47D5-9288-A6E8675C0D50}" type="parTrans" cxnId="{4916F280-1284-4319-8A5A-88F5C6D30736}">
      <dgm:prSet/>
      <dgm:spPr/>
      <dgm:t>
        <a:bodyPr/>
        <a:lstStyle/>
        <a:p>
          <a:endParaRPr lang="en-US"/>
        </a:p>
      </dgm:t>
    </dgm:pt>
    <dgm:pt modelId="{822BD018-0F33-4E30-96DB-829C54744B62}" type="sibTrans" cxnId="{4916F280-1284-4319-8A5A-88F5C6D30736}">
      <dgm:prSet/>
      <dgm:spPr/>
      <dgm:t>
        <a:bodyPr/>
        <a:lstStyle/>
        <a:p>
          <a:endParaRPr lang="en-US"/>
        </a:p>
      </dgm:t>
    </dgm:pt>
    <dgm:pt modelId="{D2104560-4160-41B5-B48E-8A9A9F973A17}">
      <dgm:prSet/>
      <dgm:spPr/>
      <dgm:t>
        <a:bodyPr/>
        <a:lstStyle/>
        <a:p>
          <a:r>
            <a:rPr lang="en-US"/>
            <a:t>OLED display screen to display the analysis of the data </a:t>
          </a:r>
        </a:p>
      </dgm:t>
    </dgm:pt>
    <dgm:pt modelId="{9101D41D-ACDB-40C1-BB16-10FA68299D44}" type="parTrans" cxnId="{34A81A44-6CDA-4E5C-A8A7-8AC475719BC1}">
      <dgm:prSet/>
      <dgm:spPr/>
      <dgm:t>
        <a:bodyPr/>
        <a:lstStyle/>
        <a:p>
          <a:endParaRPr lang="en-US"/>
        </a:p>
      </dgm:t>
    </dgm:pt>
    <dgm:pt modelId="{B53341E5-874C-4F5D-91AC-67DBA6BA95B3}" type="sibTrans" cxnId="{34A81A44-6CDA-4E5C-A8A7-8AC475719BC1}">
      <dgm:prSet/>
      <dgm:spPr/>
      <dgm:t>
        <a:bodyPr/>
        <a:lstStyle/>
        <a:p>
          <a:endParaRPr lang="en-US"/>
        </a:p>
      </dgm:t>
    </dgm:pt>
    <dgm:pt modelId="{31A67859-4589-4FDD-A932-5D7201673BCC}">
      <dgm:prSet/>
      <dgm:spPr/>
      <dgm:t>
        <a:bodyPr/>
        <a:lstStyle/>
        <a:p>
          <a:r>
            <a:rPr lang="en-US"/>
            <a:t>Sensors (Temperature sensor and Pulse rate sensor) to sense the data </a:t>
          </a:r>
        </a:p>
      </dgm:t>
    </dgm:pt>
    <dgm:pt modelId="{86A960F7-EBD6-44C0-A372-EEAA216A3AE9}" type="parTrans" cxnId="{B406EB2B-6256-42DA-A38C-403B00EB9F0E}">
      <dgm:prSet/>
      <dgm:spPr/>
      <dgm:t>
        <a:bodyPr/>
        <a:lstStyle/>
        <a:p>
          <a:endParaRPr lang="en-US"/>
        </a:p>
      </dgm:t>
    </dgm:pt>
    <dgm:pt modelId="{EE9B4593-BDBC-4097-9327-4767F5311D6D}" type="sibTrans" cxnId="{B406EB2B-6256-42DA-A38C-403B00EB9F0E}">
      <dgm:prSet/>
      <dgm:spPr/>
      <dgm:t>
        <a:bodyPr/>
        <a:lstStyle/>
        <a:p>
          <a:endParaRPr lang="en-US"/>
        </a:p>
      </dgm:t>
    </dgm:pt>
    <dgm:pt modelId="{482C89D7-A4BD-4FD9-8248-4B38DFF8A8C6}">
      <dgm:prSet/>
      <dgm:spPr/>
      <dgm:t>
        <a:bodyPr/>
        <a:lstStyle/>
        <a:p>
          <a:r>
            <a:rPr lang="en-US" dirty="0"/>
            <a:t>Node MCU the Wi-Fi module to receive and send the data throughout it (ESP8266)</a:t>
          </a:r>
        </a:p>
      </dgm:t>
    </dgm:pt>
    <dgm:pt modelId="{D9C36AC0-4F32-412E-B0AC-4FDCEE5D20EF}" type="parTrans" cxnId="{73406530-1B21-460E-AE16-E4182C94A98C}">
      <dgm:prSet/>
      <dgm:spPr/>
      <dgm:t>
        <a:bodyPr/>
        <a:lstStyle/>
        <a:p>
          <a:endParaRPr lang="en-US"/>
        </a:p>
      </dgm:t>
    </dgm:pt>
    <dgm:pt modelId="{39D61785-D226-4143-9F1C-BE64809817A5}" type="sibTrans" cxnId="{73406530-1B21-460E-AE16-E4182C94A98C}">
      <dgm:prSet/>
      <dgm:spPr/>
      <dgm:t>
        <a:bodyPr/>
        <a:lstStyle/>
        <a:p>
          <a:endParaRPr lang="en-US"/>
        </a:p>
      </dgm:t>
    </dgm:pt>
    <dgm:pt modelId="{16435246-3683-4CC6-B03C-50F018E432F5}">
      <dgm:prSet/>
      <dgm:spPr/>
      <dgm:t>
        <a:bodyPr/>
        <a:lstStyle/>
        <a:p>
          <a:r>
            <a:rPr lang="en-US" dirty="0"/>
            <a:t>Servo Motor we need to two servo motors to open and close the medico boxes </a:t>
          </a:r>
        </a:p>
      </dgm:t>
    </dgm:pt>
    <dgm:pt modelId="{F08779EB-5D17-43F1-8FA6-5FAF80AB7C10}" type="parTrans" cxnId="{A868ADE9-8DB8-4C25-9BAA-43C17EED1C1A}">
      <dgm:prSet/>
      <dgm:spPr/>
      <dgm:t>
        <a:bodyPr/>
        <a:lstStyle/>
        <a:p>
          <a:endParaRPr lang="en-US"/>
        </a:p>
      </dgm:t>
    </dgm:pt>
    <dgm:pt modelId="{98EB903D-8AAE-4470-8CBD-DD218C2B5E3B}" type="sibTrans" cxnId="{A868ADE9-8DB8-4C25-9BAA-43C17EED1C1A}">
      <dgm:prSet/>
      <dgm:spPr/>
      <dgm:t>
        <a:bodyPr/>
        <a:lstStyle/>
        <a:p>
          <a:endParaRPr lang="en-US"/>
        </a:p>
      </dgm:t>
    </dgm:pt>
    <dgm:pt modelId="{1A526BCE-1F1A-4B8F-A314-902C278C9A96}" type="pres">
      <dgm:prSet presAssocID="{D5E534E0-DDB4-4EBF-B60E-1D67B95AB0E5}" presName="linear" presStyleCnt="0">
        <dgm:presLayoutVars>
          <dgm:animLvl val="lvl"/>
          <dgm:resizeHandles val="exact"/>
        </dgm:presLayoutVars>
      </dgm:prSet>
      <dgm:spPr/>
    </dgm:pt>
    <dgm:pt modelId="{2D92D18C-1DC4-48DA-8B59-5EBB73E6D381}" type="pres">
      <dgm:prSet presAssocID="{06D9AC36-E461-4934-B339-AF3E86860CF2}" presName="parentText" presStyleLbl="node1" presStyleIdx="0" presStyleCnt="1">
        <dgm:presLayoutVars>
          <dgm:chMax val="0"/>
          <dgm:bulletEnabled val="1"/>
        </dgm:presLayoutVars>
      </dgm:prSet>
      <dgm:spPr/>
    </dgm:pt>
    <dgm:pt modelId="{AF3E06A2-71BA-4AF0-A94E-AFDF935D3815}" type="pres">
      <dgm:prSet presAssocID="{06D9AC36-E461-4934-B339-AF3E86860CF2}" presName="childText" presStyleLbl="revTx" presStyleIdx="0" presStyleCnt="1">
        <dgm:presLayoutVars>
          <dgm:bulletEnabled val="1"/>
        </dgm:presLayoutVars>
      </dgm:prSet>
      <dgm:spPr/>
    </dgm:pt>
  </dgm:ptLst>
  <dgm:cxnLst>
    <dgm:cxn modelId="{FE6D2C14-DEEA-45C1-AEA2-6AA432A3DD22}" type="presOf" srcId="{003AED56-FEBD-4EDC-926D-8F9EDCA6A9F3}" destId="{AF3E06A2-71BA-4AF0-A94E-AFDF935D3815}" srcOrd="0" destOrd="0" presId="urn:microsoft.com/office/officeart/2005/8/layout/vList2"/>
    <dgm:cxn modelId="{B406EB2B-6256-42DA-A38C-403B00EB9F0E}" srcId="{06D9AC36-E461-4934-B339-AF3E86860CF2}" destId="{31A67859-4589-4FDD-A932-5D7201673BCC}" srcOrd="2" destOrd="0" parTransId="{86A960F7-EBD6-44C0-A372-EEAA216A3AE9}" sibTransId="{EE9B4593-BDBC-4097-9327-4767F5311D6D}"/>
    <dgm:cxn modelId="{019ECE2E-1CF0-4546-8CE9-21FE1B939A06}" type="presOf" srcId="{31A67859-4589-4FDD-A932-5D7201673BCC}" destId="{AF3E06A2-71BA-4AF0-A94E-AFDF935D3815}" srcOrd="0" destOrd="2" presId="urn:microsoft.com/office/officeart/2005/8/layout/vList2"/>
    <dgm:cxn modelId="{73406530-1B21-460E-AE16-E4182C94A98C}" srcId="{06D9AC36-E461-4934-B339-AF3E86860CF2}" destId="{482C89D7-A4BD-4FD9-8248-4B38DFF8A8C6}" srcOrd="3" destOrd="0" parTransId="{D9C36AC0-4F32-412E-B0AC-4FDCEE5D20EF}" sibTransId="{39D61785-D226-4143-9F1C-BE64809817A5}"/>
    <dgm:cxn modelId="{34A81A44-6CDA-4E5C-A8A7-8AC475719BC1}" srcId="{06D9AC36-E461-4934-B339-AF3E86860CF2}" destId="{D2104560-4160-41B5-B48E-8A9A9F973A17}" srcOrd="1" destOrd="0" parTransId="{9101D41D-ACDB-40C1-BB16-10FA68299D44}" sibTransId="{B53341E5-874C-4F5D-91AC-67DBA6BA95B3}"/>
    <dgm:cxn modelId="{EBF94A4E-B014-4A82-897B-1BFA0F186355}" type="presOf" srcId="{06D9AC36-E461-4934-B339-AF3E86860CF2}" destId="{2D92D18C-1DC4-48DA-8B59-5EBB73E6D381}" srcOrd="0" destOrd="0" presId="urn:microsoft.com/office/officeart/2005/8/layout/vList2"/>
    <dgm:cxn modelId="{3CDEAC55-27F7-4276-A370-3B0290EE2D98}" type="presOf" srcId="{482C89D7-A4BD-4FD9-8248-4B38DFF8A8C6}" destId="{AF3E06A2-71BA-4AF0-A94E-AFDF935D3815}" srcOrd="0" destOrd="3" presId="urn:microsoft.com/office/officeart/2005/8/layout/vList2"/>
    <dgm:cxn modelId="{D028BA7F-D9FD-4724-AC08-BFE9C22C7425}" srcId="{D5E534E0-DDB4-4EBF-B60E-1D67B95AB0E5}" destId="{06D9AC36-E461-4934-B339-AF3E86860CF2}" srcOrd="0" destOrd="0" parTransId="{15E0B881-43D0-4C25-951E-8D331F77546F}" sibTransId="{1ED404FA-709D-4B68-A7EA-A464B771B7B8}"/>
    <dgm:cxn modelId="{4916F280-1284-4319-8A5A-88F5C6D30736}" srcId="{06D9AC36-E461-4934-B339-AF3E86860CF2}" destId="{003AED56-FEBD-4EDC-926D-8F9EDCA6A9F3}" srcOrd="0" destOrd="0" parTransId="{A254D0F5-87CD-47D5-9288-A6E8675C0D50}" sibTransId="{822BD018-0F33-4E30-96DB-829C54744B62}"/>
    <dgm:cxn modelId="{4BC71195-396C-4A27-88AF-3F12348EDEE8}" type="presOf" srcId="{D2104560-4160-41B5-B48E-8A9A9F973A17}" destId="{AF3E06A2-71BA-4AF0-A94E-AFDF935D3815}" srcOrd="0" destOrd="1" presId="urn:microsoft.com/office/officeart/2005/8/layout/vList2"/>
    <dgm:cxn modelId="{B86AE5BF-8E05-4318-A271-B7689ED44383}" type="presOf" srcId="{16435246-3683-4CC6-B03C-50F018E432F5}" destId="{AF3E06A2-71BA-4AF0-A94E-AFDF935D3815}" srcOrd="0" destOrd="4" presId="urn:microsoft.com/office/officeart/2005/8/layout/vList2"/>
    <dgm:cxn modelId="{98CBAFD7-E3AE-4DB5-8BCF-3365EB1D8190}" type="presOf" srcId="{D5E534E0-DDB4-4EBF-B60E-1D67B95AB0E5}" destId="{1A526BCE-1F1A-4B8F-A314-902C278C9A96}" srcOrd="0" destOrd="0" presId="urn:microsoft.com/office/officeart/2005/8/layout/vList2"/>
    <dgm:cxn modelId="{A868ADE9-8DB8-4C25-9BAA-43C17EED1C1A}" srcId="{06D9AC36-E461-4934-B339-AF3E86860CF2}" destId="{16435246-3683-4CC6-B03C-50F018E432F5}" srcOrd="4" destOrd="0" parTransId="{F08779EB-5D17-43F1-8FA6-5FAF80AB7C10}" sibTransId="{98EB903D-8AAE-4470-8CBD-DD218C2B5E3B}"/>
    <dgm:cxn modelId="{DB368520-5228-4DC4-BF4A-1570314A2E0A}" type="presParOf" srcId="{1A526BCE-1F1A-4B8F-A314-902C278C9A96}" destId="{2D92D18C-1DC4-48DA-8B59-5EBB73E6D381}" srcOrd="0" destOrd="0" presId="urn:microsoft.com/office/officeart/2005/8/layout/vList2"/>
    <dgm:cxn modelId="{DF4EB82B-1D58-4995-A71B-CB0664818FA4}" type="presParOf" srcId="{1A526BCE-1F1A-4B8F-A314-902C278C9A96}" destId="{AF3E06A2-71BA-4AF0-A94E-AFDF935D3815}"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5E534E0-DDB4-4EBF-B60E-1D67B95AB0E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6D9AC36-E461-4934-B339-AF3E86860CF2}">
      <dgm:prSet/>
      <dgm:spPr/>
      <dgm:t>
        <a:bodyPr/>
        <a:lstStyle/>
        <a:p>
          <a:r>
            <a:rPr lang="en-US" dirty="0">
              <a:latin typeface="Arial"/>
              <a:cs typeface="Arial"/>
            </a:rPr>
            <a:t>The project main components:</a:t>
          </a:r>
        </a:p>
      </dgm:t>
    </dgm:pt>
    <dgm:pt modelId="{15E0B881-43D0-4C25-951E-8D331F77546F}" type="parTrans" cxnId="{D028BA7F-D9FD-4724-AC08-BFE9C22C7425}">
      <dgm:prSet/>
      <dgm:spPr/>
      <dgm:t>
        <a:bodyPr/>
        <a:lstStyle/>
        <a:p>
          <a:endParaRPr lang="en-US"/>
        </a:p>
      </dgm:t>
    </dgm:pt>
    <dgm:pt modelId="{1ED404FA-709D-4B68-A7EA-A464B771B7B8}" type="sibTrans" cxnId="{D028BA7F-D9FD-4724-AC08-BFE9C22C7425}">
      <dgm:prSet/>
      <dgm:spPr/>
      <dgm:t>
        <a:bodyPr/>
        <a:lstStyle/>
        <a:p>
          <a:endParaRPr lang="en-US"/>
        </a:p>
      </dgm:t>
    </dgm:pt>
    <dgm:pt modelId="{482C89D7-A4BD-4FD9-8248-4B38DFF8A8C6}">
      <dgm:prSet phldr="0"/>
      <dgm:spPr/>
      <dgm:t>
        <a:bodyPr/>
        <a:lstStyle/>
        <a:p>
          <a:pPr rtl="0"/>
          <a:r>
            <a:rPr lang="en-US" dirty="0">
              <a:latin typeface="Arial"/>
              <a:cs typeface="Arial"/>
            </a:rPr>
            <a:t>Motor driver (L293D) to manage the power supply and direction of the motor force </a:t>
          </a:r>
        </a:p>
      </dgm:t>
    </dgm:pt>
    <dgm:pt modelId="{D9C36AC0-4F32-412E-B0AC-4FDCEE5D20EF}" type="parTrans" cxnId="{73406530-1B21-460E-AE16-E4182C94A98C}">
      <dgm:prSet/>
      <dgm:spPr/>
      <dgm:t>
        <a:bodyPr/>
        <a:lstStyle/>
        <a:p>
          <a:endParaRPr lang="en-US"/>
        </a:p>
      </dgm:t>
    </dgm:pt>
    <dgm:pt modelId="{39D61785-D226-4143-9F1C-BE64809817A5}" type="sibTrans" cxnId="{73406530-1B21-460E-AE16-E4182C94A98C}">
      <dgm:prSet/>
      <dgm:spPr/>
      <dgm:t>
        <a:bodyPr/>
        <a:lstStyle/>
        <a:p>
          <a:endParaRPr lang="en-US"/>
        </a:p>
      </dgm:t>
    </dgm:pt>
    <dgm:pt modelId="{502A1366-6986-4B76-A42E-00596D25CE03}">
      <dgm:prSet phldr="0"/>
      <dgm:spPr/>
      <dgm:t>
        <a:bodyPr/>
        <a:lstStyle/>
        <a:p>
          <a:pPr rtl="0"/>
          <a:r>
            <a:rPr lang="en-US" dirty="0">
              <a:latin typeface="Arial"/>
              <a:cs typeface="Arial"/>
            </a:rPr>
            <a:t>Color sensor (TCS230 Color sensor) to sense the color that the robot unit walk on it </a:t>
          </a:r>
        </a:p>
      </dgm:t>
    </dgm:pt>
    <dgm:pt modelId="{0648848F-071D-4811-9C99-9EADEEF83D97}" type="parTrans" cxnId="{7C88BA2F-1A61-4028-90B7-64A42329B16B}">
      <dgm:prSet/>
      <dgm:spPr/>
    </dgm:pt>
    <dgm:pt modelId="{FDB91623-E5FB-4013-B8EB-9384227352DC}" type="sibTrans" cxnId="{7C88BA2F-1A61-4028-90B7-64A42329B16B}">
      <dgm:prSet/>
      <dgm:spPr/>
    </dgm:pt>
    <dgm:pt modelId="{1C5C9E3B-B8B0-48B5-AB90-2F78C237AB27}">
      <dgm:prSet phldr="0"/>
      <dgm:spPr/>
      <dgm:t>
        <a:bodyPr/>
        <a:lstStyle/>
        <a:p>
          <a:pPr rtl="0"/>
          <a:r>
            <a:rPr lang="en-US" dirty="0">
              <a:latin typeface="Arial"/>
              <a:cs typeface="Arial"/>
            </a:rPr>
            <a:t>IoT platform IoT it is the platform that provides to us the server and the application (Blynk IoT)</a:t>
          </a:r>
        </a:p>
      </dgm:t>
    </dgm:pt>
    <dgm:pt modelId="{DE6B7EA9-A17D-4A48-ADDD-7101ECEF29D8}" type="parTrans" cxnId="{0BD41215-9742-462B-BB57-FC8012865E7B}">
      <dgm:prSet/>
      <dgm:spPr/>
    </dgm:pt>
    <dgm:pt modelId="{C1707668-C84D-4545-9E2F-2757D67AF097}" type="sibTrans" cxnId="{0BD41215-9742-462B-BB57-FC8012865E7B}">
      <dgm:prSet/>
      <dgm:spPr/>
    </dgm:pt>
    <dgm:pt modelId="{FB499130-8356-4376-9B7B-A4E894AF6D1B}">
      <dgm:prSet phldr="0"/>
      <dgm:spPr/>
      <dgm:t>
        <a:bodyPr/>
        <a:lstStyle/>
        <a:p>
          <a:pPr rtl="0"/>
          <a:r>
            <a:rPr lang="en-US" dirty="0">
              <a:latin typeface="Arial"/>
              <a:cs typeface="Arial"/>
            </a:rPr>
            <a:t>Blynk application for the doctor monitoring</a:t>
          </a:r>
        </a:p>
      </dgm:t>
    </dgm:pt>
    <dgm:pt modelId="{DE047F9D-80D9-4B35-BF7E-44E5A968FF60}" type="parTrans" cxnId="{7A8BADC2-CA64-4824-86BA-4941945D94EA}">
      <dgm:prSet/>
      <dgm:spPr/>
    </dgm:pt>
    <dgm:pt modelId="{C47AAF9E-EE84-40C5-9279-A797F2B85AAF}" type="sibTrans" cxnId="{7A8BADC2-CA64-4824-86BA-4941945D94EA}">
      <dgm:prSet/>
      <dgm:spPr/>
    </dgm:pt>
    <dgm:pt modelId="{1A526BCE-1F1A-4B8F-A314-902C278C9A96}" type="pres">
      <dgm:prSet presAssocID="{D5E534E0-DDB4-4EBF-B60E-1D67B95AB0E5}" presName="linear" presStyleCnt="0">
        <dgm:presLayoutVars>
          <dgm:animLvl val="lvl"/>
          <dgm:resizeHandles val="exact"/>
        </dgm:presLayoutVars>
      </dgm:prSet>
      <dgm:spPr/>
    </dgm:pt>
    <dgm:pt modelId="{2D92D18C-1DC4-48DA-8B59-5EBB73E6D381}" type="pres">
      <dgm:prSet presAssocID="{06D9AC36-E461-4934-B339-AF3E86860CF2}" presName="parentText" presStyleLbl="node1" presStyleIdx="0" presStyleCnt="1">
        <dgm:presLayoutVars>
          <dgm:chMax val="0"/>
          <dgm:bulletEnabled val="1"/>
        </dgm:presLayoutVars>
      </dgm:prSet>
      <dgm:spPr/>
    </dgm:pt>
    <dgm:pt modelId="{AF3E06A2-71BA-4AF0-A94E-AFDF935D3815}" type="pres">
      <dgm:prSet presAssocID="{06D9AC36-E461-4934-B339-AF3E86860CF2}" presName="childText" presStyleLbl="revTx" presStyleIdx="0" presStyleCnt="1">
        <dgm:presLayoutVars>
          <dgm:bulletEnabled val="1"/>
        </dgm:presLayoutVars>
      </dgm:prSet>
      <dgm:spPr/>
    </dgm:pt>
  </dgm:ptLst>
  <dgm:cxnLst>
    <dgm:cxn modelId="{05DEB60D-7C83-428B-8BF0-5995D126DCD7}" type="presOf" srcId="{FB499130-8356-4376-9B7B-A4E894AF6D1B}" destId="{AF3E06A2-71BA-4AF0-A94E-AFDF935D3815}" srcOrd="0" destOrd="3" presId="urn:microsoft.com/office/officeart/2005/8/layout/vList2"/>
    <dgm:cxn modelId="{0BD41215-9742-462B-BB57-FC8012865E7B}" srcId="{06D9AC36-E461-4934-B339-AF3E86860CF2}" destId="{1C5C9E3B-B8B0-48B5-AB90-2F78C237AB27}" srcOrd="2" destOrd="0" parTransId="{DE6B7EA9-A17D-4A48-ADDD-7101ECEF29D8}" sibTransId="{C1707668-C84D-4545-9E2F-2757D67AF097}"/>
    <dgm:cxn modelId="{7C88BA2F-1A61-4028-90B7-64A42329B16B}" srcId="{06D9AC36-E461-4934-B339-AF3E86860CF2}" destId="{502A1366-6986-4B76-A42E-00596D25CE03}" srcOrd="1" destOrd="0" parTransId="{0648848F-071D-4811-9C99-9EADEEF83D97}" sibTransId="{FDB91623-E5FB-4013-B8EB-9384227352DC}"/>
    <dgm:cxn modelId="{73406530-1B21-460E-AE16-E4182C94A98C}" srcId="{06D9AC36-E461-4934-B339-AF3E86860CF2}" destId="{482C89D7-A4BD-4FD9-8248-4B38DFF8A8C6}" srcOrd="0" destOrd="0" parTransId="{D9C36AC0-4F32-412E-B0AC-4FDCEE5D20EF}" sibTransId="{39D61785-D226-4143-9F1C-BE64809817A5}"/>
    <dgm:cxn modelId="{6DC8E844-C893-4C72-B6BE-A593548E4800}" type="presOf" srcId="{502A1366-6986-4B76-A42E-00596D25CE03}" destId="{AF3E06A2-71BA-4AF0-A94E-AFDF935D3815}" srcOrd="0" destOrd="1" presId="urn:microsoft.com/office/officeart/2005/8/layout/vList2"/>
    <dgm:cxn modelId="{D028BA7F-D9FD-4724-AC08-BFE9C22C7425}" srcId="{D5E534E0-DDB4-4EBF-B60E-1D67B95AB0E5}" destId="{06D9AC36-E461-4934-B339-AF3E86860CF2}" srcOrd="0" destOrd="0" parTransId="{15E0B881-43D0-4C25-951E-8D331F77546F}" sibTransId="{1ED404FA-709D-4B68-A7EA-A464B771B7B8}"/>
    <dgm:cxn modelId="{E6D2B697-A644-4C87-846F-5AE658666624}" type="presOf" srcId="{482C89D7-A4BD-4FD9-8248-4B38DFF8A8C6}" destId="{AF3E06A2-71BA-4AF0-A94E-AFDF935D3815}" srcOrd="0" destOrd="0" presId="urn:microsoft.com/office/officeart/2005/8/layout/vList2"/>
    <dgm:cxn modelId="{7A8BADC2-CA64-4824-86BA-4941945D94EA}" srcId="{06D9AC36-E461-4934-B339-AF3E86860CF2}" destId="{FB499130-8356-4376-9B7B-A4E894AF6D1B}" srcOrd="3" destOrd="0" parTransId="{DE047F9D-80D9-4B35-BF7E-44E5A968FF60}" sibTransId="{C47AAF9E-EE84-40C5-9279-A797F2B85AAF}"/>
    <dgm:cxn modelId="{98CBAFD7-E3AE-4DB5-8BCF-3365EB1D8190}" type="presOf" srcId="{D5E534E0-DDB4-4EBF-B60E-1D67B95AB0E5}" destId="{1A526BCE-1F1A-4B8F-A314-902C278C9A96}" srcOrd="0" destOrd="0" presId="urn:microsoft.com/office/officeart/2005/8/layout/vList2"/>
    <dgm:cxn modelId="{A7711FE6-182B-4650-BDFB-DF8189B7326D}" type="presOf" srcId="{1C5C9E3B-B8B0-48B5-AB90-2F78C237AB27}" destId="{AF3E06A2-71BA-4AF0-A94E-AFDF935D3815}" srcOrd="0" destOrd="2" presId="urn:microsoft.com/office/officeart/2005/8/layout/vList2"/>
    <dgm:cxn modelId="{DBC43BEA-6A32-4055-93A8-901CCB662D43}" type="presOf" srcId="{06D9AC36-E461-4934-B339-AF3E86860CF2}" destId="{2D92D18C-1DC4-48DA-8B59-5EBB73E6D381}" srcOrd="0" destOrd="0" presId="urn:microsoft.com/office/officeart/2005/8/layout/vList2"/>
    <dgm:cxn modelId="{937F5D42-3DE7-467A-9A6F-EB508C4BC903}" type="presParOf" srcId="{1A526BCE-1F1A-4B8F-A314-902C278C9A96}" destId="{2D92D18C-1DC4-48DA-8B59-5EBB73E6D381}" srcOrd="0" destOrd="0" presId="urn:microsoft.com/office/officeart/2005/8/layout/vList2"/>
    <dgm:cxn modelId="{4D6E1751-D0BB-48F8-BF0E-28B32EAD5521}" type="presParOf" srcId="{1A526BCE-1F1A-4B8F-A314-902C278C9A96}" destId="{AF3E06A2-71BA-4AF0-A94E-AFDF935D3815}"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B57301-255A-4093-B52A-C0F42A94A616}">
      <dsp:nvSpPr>
        <dsp:cNvPr id="0" name=""/>
        <dsp:cNvSpPr/>
      </dsp:nvSpPr>
      <dsp:spPr>
        <a:xfrm>
          <a:off x="973190" y="986724"/>
          <a:ext cx="1264141" cy="1264141"/>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B2BAAF-1FD5-4CF0-8A5B-BE9BA14E068A}">
      <dsp:nvSpPr>
        <dsp:cNvPr id="0" name=""/>
        <dsp:cNvSpPr/>
      </dsp:nvSpPr>
      <dsp:spPr>
        <a:xfrm>
          <a:off x="1242597" y="1256131"/>
          <a:ext cx="725326" cy="7253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AC14B19-0A21-4030-84E0-2424C411D4EE}">
      <dsp:nvSpPr>
        <dsp:cNvPr id="0" name=""/>
        <dsp:cNvSpPr/>
      </dsp:nvSpPr>
      <dsp:spPr>
        <a:xfrm>
          <a:off x="569079" y="2644614"/>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100000"/>
            </a:lnSpc>
            <a:spcBef>
              <a:spcPct val="0"/>
            </a:spcBef>
            <a:spcAft>
              <a:spcPct val="35000"/>
            </a:spcAft>
            <a:buNone/>
            <a:defRPr cap="all"/>
          </a:pPr>
          <a:r>
            <a:rPr lang="en-US" sz="2600" kern="1200"/>
            <a:t>Sensing </a:t>
          </a:r>
        </a:p>
      </dsp:txBody>
      <dsp:txXfrm>
        <a:off x="569079" y="2644614"/>
        <a:ext cx="2072362" cy="720000"/>
      </dsp:txXfrm>
    </dsp:sp>
    <dsp:sp modelId="{88F3B44B-6001-4FAD-A2BA-85BF344A8371}">
      <dsp:nvSpPr>
        <dsp:cNvPr id="0" name=""/>
        <dsp:cNvSpPr/>
      </dsp:nvSpPr>
      <dsp:spPr>
        <a:xfrm>
          <a:off x="3408216" y="986724"/>
          <a:ext cx="1264141" cy="1264141"/>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3229D2-FDF4-49A9-B887-F2580A17F5AD}">
      <dsp:nvSpPr>
        <dsp:cNvPr id="0" name=""/>
        <dsp:cNvSpPr/>
      </dsp:nvSpPr>
      <dsp:spPr>
        <a:xfrm>
          <a:off x="3677623" y="1256131"/>
          <a:ext cx="725326" cy="7253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5934AC0-C8D5-4220-9612-C4E1E15779AD}">
      <dsp:nvSpPr>
        <dsp:cNvPr id="0" name=""/>
        <dsp:cNvSpPr/>
      </dsp:nvSpPr>
      <dsp:spPr>
        <a:xfrm>
          <a:off x="3004105" y="2644614"/>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100000"/>
            </a:lnSpc>
            <a:spcBef>
              <a:spcPct val="0"/>
            </a:spcBef>
            <a:spcAft>
              <a:spcPct val="35000"/>
            </a:spcAft>
            <a:buNone/>
            <a:defRPr cap="all"/>
          </a:pPr>
          <a:r>
            <a:rPr lang="en-US" sz="2600" kern="1200" dirty="0"/>
            <a:t>Processing</a:t>
          </a:r>
        </a:p>
      </dsp:txBody>
      <dsp:txXfrm>
        <a:off x="3004105" y="2644614"/>
        <a:ext cx="2072362" cy="720000"/>
      </dsp:txXfrm>
    </dsp:sp>
    <dsp:sp modelId="{32F46BE1-8A87-44D5-B8E1-503D4EF60356}">
      <dsp:nvSpPr>
        <dsp:cNvPr id="0" name=""/>
        <dsp:cNvSpPr/>
      </dsp:nvSpPr>
      <dsp:spPr>
        <a:xfrm>
          <a:off x="5843242" y="986724"/>
          <a:ext cx="1264141" cy="1264141"/>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1D04B3-B973-4801-8CC0-9F6481F6C14F}">
      <dsp:nvSpPr>
        <dsp:cNvPr id="0" name=""/>
        <dsp:cNvSpPr/>
      </dsp:nvSpPr>
      <dsp:spPr>
        <a:xfrm>
          <a:off x="6112649" y="1256131"/>
          <a:ext cx="725326" cy="7253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A22A2DD-B966-4700-84A4-14BC5BADF0FD}">
      <dsp:nvSpPr>
        <dsp:cNvPr id="0" name=""/>
        <dsp:cNvSpPr/>
      </dsp:nvSpPr>
      <dsp:spPr>
        <a:xfrm>
          <a:off x="5439131" y="2644614"/>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100000"/>
            </a:lnSpc>
            <a:spcBef>
              <a:spcPct val="0"/>
            </a:spcBef>
            <a:spcAft>
              <a:spcPct val="35000"/>
            </a:spcAft>
            <a:buNone/>
            <a:defRPr cap="all"/>
          </a:pPr>
          <a:r>
            <a:rPr lang="en-US" sz="2600" kern="1200"/>
            <a:t>Cloud Server</a:t>
          </a:r>
        </a:p>
      </dsp:txBody>
      <dsp:txXfrm>
        <a:off x="5439131" y="2644614"/>
        <a:ext cx="2072362" cy="720000"/>
      </dsp:txXfrm>
    </dsp:sp>
    <dsp:sp modelId="{6DB113F8-AEAD-47BA-8DB0-6C072132EF1B}">
      <dsp:nvSpPr>
        <dsp:cNvPr id="0" name=""/>
        <dsp:cNvSpPr/>
      </dsp:nvSpPr>
      <dsp:spPr>
        <a:xfrm>
          <a:off x="8278268" y="986724"/>
          <a:ext cx="1264141" cy="1264141"/>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0B580B-E9AE-4A17-BCFD-EBDEEC317A0E}">
      <dsp:nvSpPr>
        <dsp:cNvPr id="0" name=""/>
        <dsp:cNvSpPr/>
      </dsp:nvSpPr>
      <dsp:spPr>
        <a:xfrm>
          <a:off x="8547675" y="1256131"/>
          <a:ext cx="725326" cy="7253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C729182-6C15-4E2A-8DBC-E8AC055FD5B5}">
      <dsp:nvSpPr>
        <dsp:cNvPr id="0" name=""/>
        <dsp:cNvSpPr/>
      </dsp:nvSpPr>
      <dsp:spPr>
        <a:xfrm>
          <a:off x="7874157" y="2644614"/>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100000"/>
            </a:lnSpc>
            <a:spcBef>
              <a:spcPct val="0"/>
            </a:spcBef>
            <a:spcAft>
              <a:spcPct val="35000"/>
            </a:spcAft>
            <a:buNone/>
            <a:defRPr cap="all"/>
          </a:pPr>
          <a:r>
            <a:rPr lang="en-US" sz="2600" kern="1200"/>
            <a:t>Analysis </a:t>
          </a:r>
        </a:p>
      </dsp:txBody>
      <dsp:txXfrm>
        <a:off x="7874157" y="2644614"/>
        <a:ext cx="2072362"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BC86B-2802-4A3D-A4B8-8EDD242F75B8}">
      <dsp:nvSpPr>
        <dsp:cNvPr id="0" name=""/>
        <dsp:cNvSpPr/>
      </dsp:nvSpPr>
      <dsp:spPr>
        <a:xfrm>
          <a:off x="212335"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8BF41F-38C2-4C0B-922E-7C7152EE82F7}">
      <dsp:nvSpPr>
        <dsp:cNvPr id="0" name=""/>
        <dsp:cNvSpPr/>
      </dsp:nvSpPr>
      <dsp:spPr>
        <a:xfrm>
          <a:off x="492877" y="750432"/>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46C331-E5E8-4694-B27D-DB4423B654F4}">
      <dsp:nvSpPr>
        <dsp:cNvPr id="0" name=""/>
        <dsp:cNvSpPr/>
      </dsp:nvSpPr>
      <dsp:spPr>
        <a:xfrm>
          <a:off x="1834517"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Sensing – The parameters are collected from the sensor </a:t>
          </a:r>
        </a:p>
      </dsp:txBody>
      <dsp:txXfrm>
        <a:off x="1834517" y="469890"/>
        <a:ext cx="3148942" cy="1335915"/>
      </dsp:txXfrm>
    </dsp:sp>
    <dsp:sp modelId="{8FC2D0CA-B9C8-4F11-8E1B-FBAEC383BCC1}">
      <dsp:nvSpPr>
        <dsp:cNvPr id="0" name=""/>
        <dsp:cNvSpPr/>
      </dsp:nvSpPr>
      <dsp:spPr>
        <a:xfrm>
          <a:off x="5532139"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DE96B3-DAA5-4C67-A5C7-CA39A4CF79BE}">
      <dsp:nvSpPr>
        <dsp:cNvPr id="0" name=""/>
        <dsp:cNvSpPr/>
      </dsp:nvSpPr>
      <dsp:spPr>
        <a:xfrm>
          <a:off x="5812681" y="750432"/>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94520A-8A58-468B-9649-47AF1C6B0AB7}">
      <dsp:nvSpPr>
        <dsp:cNvPr id="0" name=""/>
        <dsp:cNvSpPr/>
      </dsp:nvSpPr>
      <dsp:spPr>
        <a:xfrm>
          <a:off x="7154322"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dirty="0"/>
            <a:t>Processing – The data that are sensed from the sensors will be processed to be ready </a:t>
          </a:r>
        </a:p>
      </dsp:txBody>
      <dsp:txXfrm>
        <a:off x="7154322" y="469890"/>
        <a:ext cx="3148942" cy="1335915"/>
      </dsp:txXfrm>
    </dsp:sp>
    <dsp:sp modelId="{917D5031-7D2F-4223-AA21-A97C51CA5546}">
      <dsp:nvSpPr>
        <dsp:cNvPr id="0" name=""/>
        <dsp:cNvSpPr/>
      </dsp:nvSpPr>
      <dsp:spPr>
        <a:xfrm>
          <a:off x="212335"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B5EAEE-8CE2-41F9-A60A-89DB577374F4}">
      <dsp:nvSpPr>
        <dsp:cNvPr id="0" name=""/>
        <dsp:cNvSpPr/>
      </dsp:nvSpPr>
      <dsp:spPr>
        <a:xfrm>
          <a:off x="492877" y="2826074"/>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B51D4A-93BC-45C0-A0E6-CB8866045B33}">
      <dsp:nvSpPr>
        <dsp:cNvPr id="0" name=""/>
        <dsp:cNvSpPr/>
      </dsp:nvSpPr>
      <dsp:spPr>
        <a:xfrm>
          <a:off x="1834517"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Cloud Server – Will receive the processed data to analyze and send it to the app to be displayed </a:t>
          </a:r>
        </a:p>
      </dsp:txBody>
      <dsp:txXfrm>
        <a:off x="1834517" y="2545532"/>
        <a:ext cx="3148942" cy="1335915"/>
      </dsp:txXfrm>
    </dsp:sp>
    <dsp:sp modelId="{DA735345-A7CC-40CB-9041-36F28A3CC2E5}">
      <dsp:nvSpPr>
        <dsp:cNvPr id="0" name=""/>
        <dsp:cNvSpPr/>
      </dsp:nvSpPr>
      <dsp:spPr>
        <a:xfrm>
          <a:off x="5532139"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1AB797-5DEE-4954-B0AB-C45AE6E34CD5}">
      <dsp:nvSpPr>
        <dsp:cNvPr id="0" name=""/>
        <dsp:cNvSpPr/>
      </dsp:nvSpPr>
      <dsp:spPr>
        <a:xfrm>
          <a:off x="5812681" y="2826074"/>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CA8995-EA07-4D02-BEE9-11D48627C7DD}">
      <dsp:nvSpPr>
        <dsp:cNvPr id="0" name=""/>
        <dsp:cNvSpPr/>
      </dsp:nvSpPr>
      <dsp:spPr>
        <a:xfrm>
          <a:off x="7154322"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Analysis – The data received after cloud server processing and display it on the platform, the application and depending on the change of this parameters the doctor will take action – The medical box will activate  </a:t>
          </a:r>
        </a:p>
      </dsp:txBody>
      <dsp:txXfrm>
        <a:off x="7154322" y="2545532"/>
        <a:ext cx="3148942" cy="133591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92D18C-1DC4-48DA-8B59-5EBB73E6D381}">
      <dsp:nvSpPr>
        <dsp:cNvPr id="0" name=""/>
        <dsp:cNvSpPr/>
      </dsp:nvSpPr>
      <dsp:spPr>
        <a:xfrm>
          <a:off x="0" y="106321"/>
          <a:ext cx="10515600" cy="7915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t>The project main components:</a:t>
          </a:r>
        </a:p>
      </dsp:txBody>
      <dsp:txXfrm>
        <a:off x="38638" y="144959"/>
        <a:ext cx="10438324" cy="714229"/>
      </dsp:txXfrm>
    </dsp:sp>
    <dsp:sp modelId="{AF3E06A2-71BA-4AF0-A94E-AFDF935D3815}">
      <dsp:nvSpPr>
        <dsp:cNvPr id="0" name=""/>
        <dsp:cNvSpPr/>
      </dsp:nvSpPr>
      <dsp:spPr>
        <a:xfrm>
          <a:off x="0" y="897826"/>
          <a:ext cx="10515600" cy="3347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en-US" sz="2600" kern="1200"/>
            <a:t>Arduino Uno to get inputs and outputs and processing and combines the remaining components on it </a:t>
          </a:r>
        </a:p>
        <a:p>
          <a:pPr marL="228600" lvl="1" indent="-228600" algn="l" defTabSz="1155700">
            <a:lnSpc>
              <a:spcPct val="90000"/>
            </a:lnSpc>
            <a:spcBef>
              <a:spcPct val="0"/>
            </a:spcBef>
            <a:spcAft>
              <a:spcPct val="20000"/>
            </a:spcAft>
            <a:buChar char="•"/>
          </a:pPr>
          <a:r>
            <a:rPr lang="en-US" sz="2600" kern="1200"/>
            <a:t>OLED display screen to display the analysis of the data </a:t>
          </a:r>
        </a:p>
        <a:p>
          <a:pPr marL="228600" lvl="1" indent="-228600" algn="l" defTabSz="1155700">
            <a:lnSpc>
              <a:spcPct val="90000"/>
            </a:lnSpc>
            <a:spcBef>
              <a:spcPct val="0"/>
            </a:spcBef>
            <a:spcAft>
              <a:spcPct val="20000"/>
            </a:spcAft>
            <a:buChar char="•"/>
          </a:pPr>
          <a:r>
            <a:rPr lang="en-US" sz="2600" kern="1200"/>
            <a:t>Sensors (Temperature sensor and Pulse rate sensor) to sense the data </a:t>
          </a:r>
        </a:p>
        <a:p>
          <a:pPr marL="228600" lvl="1" indent="-228600" algn="l" defTabSz="1155700">
            <a:lnSpc>
              <a:spcPct val="90000"/>
            </a:lnSpc>
            <a:spcBef>
              <a:spcPct val="0"/>
            </a:spcBef>
            <a:spcAft>
              <a:spcPct val="20000"/>
            </a:spcAft>
            <a:buChar char="•"/>
          </a:pPr>
          <a:r>
            <a:rPr lang="en-US" sz="2600" kern="1200" dirty="0"/>
            <a:t>Node MCU the Wi-Fi module to receive and send the data throughout it (ESP8266)</a:t>
          </a:r>
        </a:p>
        <a:p>
          <a:pPr marL="228600" lvl="1" indent="-228600" algn="l" defTabSz="1155700">
            <a:lnSpc>
              <a:spcPct val="90000"/>
            </a:lnSpc>
            <a:spcBef>
              <a:spcPct val="0"/>
            </a:spcBef>
            <a:spcAft>
              <a:spcPct val="20000"/>
            </a:spcAft>
            <a:buChar char="•"/>
          </a:pPr>
          <a:r>
            <a:rPr lang="en-US" sz="2600" kern="1200" dirty="0"/>
            <a:t>Servo Motor we need to two servo motors to open and close the medico boxes </a:t>
          </a:r>
        </a:p>
      </dsp:txBody>
      <dsp:txXfrm>
        <a:off x="0" y="897826"/>
        <a:ext cx="10515600" cy="334719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92D18C-1DC4-48DA-8B59-5EBB73E6D381}">
      <dsp:nvSpPr>
        <dsp:cNvPr id="0" name=""/>
        <dsp:cNvSpPr/>
      </dsp:nvSpPr>
      <dsp:spPr>
        <a:xfrm>
          <a:off x="0" y="93069"/>
          <a:ext cx="10515600" cy="936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dirty="0">
              <a:latin typeface="Arial"/>
              <a:cs typeface="Arial"/>
            </a:rPr>
            <a:t>The project main components:</a:t>
          </a:r>
        </a:p>
      </dsp:txBody>
      <dsp:txXfrm>
        <a:off x="45692" y="138761"/>
        <a:ext cx="10424216" cy="844616"/>
      </dsp:txXfrm>
    </dsp:sp>
    <dsp:sp modelId="{AF3E06A2-71BA-4AF0-A94E-AFDF935D3815}">
      <dsp:nvSpPr>
        <dsp:cNvPr id="0" name=""/>
        <dsp:cNvSpPr/>
      </dsp:nvSpPr>
      <dsp:spPr>
        <a:xfrm>
          <a:off x="0" y="1029069"/>
          <a:ext cx="10515600" cy="3229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50800" rIns="284480" bIns="50800" numCol="1" spcCol="1270" anchor="t" anchorCtr="0">
          <a:noAutofit/>
        </a:bodyPr>
        <a:lstStyle/>
        <a:p>
          <a:pPr marL="285750" lvl="1" indent="-285750" algn="l" defTabSz="1377950" rtl="0">
            <a:lnSpc>
              <a:spcPct val="90000"/>
            </a:lnSpc>
            <a:spcBef>
              <a:spcPct val="0"/>
            </a:spcBef>
            <a:spcAft>
              <a:spcPct val="20000"/>
            </a:spcAft>
            <a:buChar char="•"/>
          </a:pPr>
          <a:r>
            <a:rPr lang="en-US" sz="3100" kern="1200" dirty="0">
              <a:latin typeface="Arial"/>
              <a:cs typeface="Arial"/>
            </a:rPr>
            <a:t>Motor driver (L293D) to manage the power supply and direction of the motor force </a:t>
          </a:r>
        </a:p>
        <a:p>
          <a:pPr marL="285750" lvl="1" indent="-285750" algn="l" defTabSz="1377950" rtl="0">
            <a:lnSpc>
              <a:spcPct val="90000"/>
            </a:lnSpc>
            <a:spcBef>
              <a:spcPct val="0"/>
            </a:spcBef>
            <a:spcAft>
              <a:spcPct val="20000"/>
            </a:spcAft>
            <a:buChar char="•"/>
          </a:pPr>
          <a:r>
            <a:rPr lang="en-US" sz="3100" kern="1200" dirty="0">
              <a:latin typeface="Arial"/>
              <a:cs typeface="Arial"/>
            </a:rPr>
            <a:t>Color sensor (TCS230 Color sensor) to sense the color that the robot unit walk on it </a:t>
          </a:r>
        </a:p>
        <a:p>
          <a:pPr marL="285750" lvl="1" indent="-285750" algn="l" defTabSz="1377950" rtl="0">
            <a:lnSpc>
              <a:spcPct val="90000"/>
            </a:lnSpc>
            <a:spcBef>
              <a:spcPct val="0"/>
            </a:spcBef>
            <a:spcAft>
              <a:spcPct val="20000"/>
            </a:spcAft>
            <a:buChar char="•"/>
          </a:pPr>
          <a:r>
            <a:rPr lang="en-US" sz="3100" kern="1200" dirty="0">
              <a:latin typeface="Arial"/>
              <a:cs typeface="Arial"/>
            </a:rPr>
            <a:t>IoT platform IoT it is the platform that provides to us the server and the application (Blynk IoT)</a:t>
          </a:r>
        </a:p>
        <a:p>
          <a:pPr marL="285750" lvl="1" indent="-285750" algn="l" defTabSz="1377950" rtl="0">
            <a:lnSpc>
              <a:spcPct val="90000"/>
            </a:lnSpc>
            <a:spcBef>
              <a:spcPct val="0"/>
            </a:spcBef>
            <a:spcAft>
              <a:spcPct val="20000"/>
            </a:spcAft>
            <a:buChar char="•"/>
          </a:pPr>
          <a:r>
            <a:rPr lang="en-US" sz="3100" kern="1200" dirty="0">
              <a:latin typeface="Arial"/>
              <a:cs typeface="Arial"/>
            </a:rPr>
            <a:t>Blynk application for the doctor monitoring</a:t>
          </a:r>
        </a:p>
      </dsp:txBody>
      <dsp:txXfrm>
        <a:off x="0" y="1029069"/>
        <a:ext cx="10515600" cy="3229199"/>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237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52752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67665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0877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08665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625097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2/20/2023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47583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2/20/2023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30800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2/20/2023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61655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48738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67640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2/20/2023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36092596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7">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4384039" y="365125"/>
            <a:ext cx="7164493" cy="1325563"/>
          </a:xfrm>
        </p:spPr>
        <p:txBody>
          <a:bodyPr vert="horz" lIns="91440" tIns="45720" rIns="91440" bIns="45720" rtlCol="0" anchor="ctr">
            <a:normAutofit/>
          </a:bodyPr>
          <a:lstStyle/>
          <a:p>
            <a:pPr algn="l"/>
            <a:r>
              <a:rPr lang="en-US" sz="4100" kern="1200" dirty="0">
                <a:latin typeface="+mj-lt"/>
                <a:ea typeface="+mj-ea"/>
                <a:cs typeface="+mj-cs"/>
              </a:rPr>
              <a:t>An IoT </a:t>
            </a:r>
            <a:r>
              <a:rPr lang="en-US" sz="4100" dirty="0"/>
              <a:t>Based</a:t>
            </a:r>
            <a:r>
              <a:rPr lang="en-US" sz="4100" kern="1200" dirty="0">
                <a:latin typeface="+mj-lt"/>
                <a:ea typeface="+mj-ea"/>
                <a:cs typeface="+mj-cs"/>
              </a:rPr>
              <a:t> Health Monitoring System </a:t>
            </a:r>
            <a:r>
              <a:rPr lang="en-US" sz="4100" dirty="0"/>
              <a:t>With</a:t>
            </a:r>
            <a:r>
              <a:rPr lang="en-US" sz="4100" kern="1200" dirty="0">
                <a:latin typeface="+mj-lt"/>
                <a:ea typeface="+mj-ea"/>
                <a:cs typeface="+mj-cs"/>
              </a:rPr>
              <a:t> Medicine Box</a:t>
            </a:r>
          </a:p>
        </p:txBody>
      </p:sp>
      <p:pic>
        <p:nvPicPr>
          <p:cNvPr id="7" name="Graphic 6" descr="Stethoscope">
            <a:extLst>
              <a:ext uri="{FF2B5EF4-FFF2-40B4-BE49-F238E27FC236}">
                <a16:creationId xmlns:a16="http://schemas.microsoft.com/office/drawing/2014/main" id="{E3EEDE34-F645-71DB-07E5-04B06FC4289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0060" y="1715781"/>
            <a:ext cx="3425957" cy="3425957"/>
          </a:xfrm>
          <a:prstGeom prst="rect">
            <a:avLst/>
          </a:prstGeom>
        </p:spPr>
      </p:pic>
      <p:sp>
        <p:nvSpPr>
          <p:cNvPr id="3" name="Subtitle 2"/>
          <p:cNvSpPr>
            <a:spLocks noGrp="1"/>
          </p:cNvSpPr>
          <p:nvPr>
            <p:ph type="subTitle" idx="1"/>
          </p:nvPr>
        </p:nvSpPr>
        <p:spPr>
          <a:xfrm>
            <a:off x="4387515" y="2022601"/>
            <a:ext cx="7161017" cy="4154361"/>
          </a:xfrm>
        </p:spPr>
        <p:txBody>
          <a:bodyPr vert="horz" lIns="91440" tIns="45720" rIns="91440" bIns="45720" rtlCol="0" anchor="t">
            <a:normAutofit/>
          </a:bodyPr>
          <a:lstStyle/>
          <a:p>
            <a:pPr indent="-228600" algn="l">
              <a:buFont typeface="Arial" panose="020B0604020202020204" pitchFamily="34" charset="0"/>
              <a:buChar char="•"/>
            </a:pPr>
            <a:r>
              <a:rPr lang="en-US" dirty="0">
                <a:latin typeface="Arial"/>
                <a:cs typeface="Arial"/>
              </a:rPr>
              <a:t>Under supervision of : </a:t>
            </a:r>
            <a:endParaRPr lang="en-US" dirty="0"/>
          </a:p>
          <a:p>
            <a:pPr indent="-228600" algn="l">
              <a:buFont typeface="Arial" panose="020B0604020202020204" pitchFamily="34" charset="0"/>
              <a:buChar char="•"/>
            </a:pPr>
            <a:r>
              <a:rPr lang="en-US">
                <a:latin typeface="Arial"/>
                <a:cs typeface="Arial"/>
              </a:rPr>
              <a:t>Prof. Imane Aly </a:t>
            </a:r>
            <a:r>
              <a:rPr lang="en-US">
                <a:latin typeface="Arial"/>
                <a:ea typeface="+mn-lt"/>
                <a:cs typeface="Arial"/>
              </a:rPr>
              <a:t>Saroit</a:t>
            </a:r>
            <a:r>
              <a:rPr lang="en-US" b="1">
                <a:ea typeface="+mn-lt"/>
                <a:cs typeface="+mn-lt"/>
              </a:rPr>
              <a:t> </a:t>
            </a:r>
            <a:r>
              <a:rPr lang="en-US" dirty="0">
                <a:latin typeface="Arial"/>
                <a:cs typeface="Arial"/>
              </a:rPr>
              <a:t>Ismail </a:t>
            </a:r>
            <a:endParaRPr lang="en-US" dirty="0"/>
          </a:p>
          <a:p>
            <a:pPr indent="-228600" algn="l">
              <a:buFont typeface="Arial" panose="020B0604020202020204" pitchFamily="34" charset="0"/>
              <a:buChar char="•"/>
            </a:pPr>
            <a:r>
              <a:rPr lang="en-US" sz="2000" dirty="0">
                <a:latin typeface="Arial"/>
                <a:cs typeface="Arial"/>
              </a:rPr>
              <a:t>IT department </a:t>
            </a:r>
            <a:endParaRPr lang="en-US" sz="2000">
              <a:latin typeface="Arial"/>
              <a:cs typeface="Arial"/>
            </a:endParaRPr>
          </a:p>
          <a:p>
            <a:pPr indent="-228600" algn="l">
              <a:buFont typeface="Arial" panose="020B0604020202020204" pitchFamily="34" charset="0"/>
              <a:buChar char="•"/>
            </a:pPr>
            <a:r>
              <a:rPr lang="en-US" sz="2000" dirty="0">
                <a:latin typeface="Arial"/>
                <a:cs typeface="Arial"/>
              </a:rPr>
              <a:t>Mahmoud Ramadan Sayed                                   20180252</a:t>
            </a:r>
          </a:p>
          <a:p>
            <a:pPr indent="-228600" algn="l">
              <a:buFont typeface="Arial" panose="020B0604020202020204" pitchFamily="34" charset="0"/>
              <a:buChar char="•"/>
            </a:pPr>
            <a:r>
              <a:rPr lang="en-US" sz="2000" dirty="0">
                <a:latin typeface="Arial"/>
                <a:cs typeface="Arial"/>
              </a:rPr>
              <a:t>Ahmed Mohammed Ibrahim                                   20180021</a:t>
            </a:r>
          </a:p>
          <a:p>
            <a:pPr indent="-228600" algn="l">
              <a:buFont typeface="Arial" panose="020B0604020202020204" pitchFamily="34" charset="0"/>
              <a:buChar char="•"/>
            </a:pPr>
            <a:r>
              <a:rPr lang="en-US" sz="2000" dirty="0">
                <a:latin typeface="Arial"/>
                <a:cs typeface="Arial"/>
              </a:rPr>
              <a:t>Mohammed Ahmed Abdelrahman                          20180214</a:t>
            </a:r>
          </a:p>
          <a:p>
            <a:pPr indent="-228600" algn="l">
              <a:buFont typeface="Arial" panose="020B0604020202020204" pitchFamily="34" charset="0"/>
              <a:buChar char="•"/>
            </a:pPr>
            <a:endParaRPr lang="en-US" sz="2000"/>
          </a:p>
          <a:p>
            <a:pPr indent="-228600" algn="l">
              <a:buFont typeface="Arial" panose="020B0604020202020204" pitchFamily="34" charset="0"/>
              <a:buChar char="•"/>
            </a:pPr>
            <a:endParaRPr lang="en-US" sz="2000"/>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85BE2-84F2-41FB-0A10-9E170D29DE24}"/>
              </a:ext>
            </a:extLst>
          </p:cNvPr>
          <p:cNvSpPr>
            <a:spLocks noGrp="1"/>
          </p:cNvSpPr>
          <p:nvPr>
            <p:ph type="title"/>
          </p:nvPr>
        </p:nvSpPr>
        <p:spPr>
          <a:xfrm>
            <a:off x="1913468" y="365125"/>
            <a:ext cx="9440332" cy="1325563"/>
          </a:xfrm>
        </p:spPr>
        <p:txBody>
          <a:bodyPr>
            <a:normAutofit/>
          </a:bodyPr>
          <a:lstStyle/>
          <a:p>
            <a:r>
              <a:rPr lang="en-US" dirty="0">
                <a:latin typeface="Arial"/>
                <a:cs typeface="Arial"/>
              </a:rPr>
              <a:t>Project </a:t>
            </a:r>
            <a:r>
              <a:rPr lang="en-US" sz="4000" dirty="0">
                <a:latin typeface="Arial"/>
                <a:cs typeface="Arial"/>
              </a:rPr>
              <a:t>mechanism</a:t>
            </a:r>
            <a:endParaRPr lang="en-US" sz="4000" dirty="0">
              <a:ea typeface="Calibri Light" panose="020F0302020204030204"/>
              <a:cs typeface="Calibri Light" panose="020F0302020204030204"/>
            </a:endParaRPr>
          </a:p>
        </p:txBody>
      </p:sp>
      <p:sp>
        <p:nvSpPr>
          <p:cNvPr id="3" name="Content Placeholder 2">
            <a:extLst>
              <a:ext uri="{FF2B5EF4-FFF2-40B4-BE49-F238E27FC236}">
                <a16:creationId xmlns:a16="http://schemas.microsoft.com/office/drawing/2014/main" id="{358D284A-4C37-33E7-43F0-1B7BBE5AF74D}"/>
              </a:ext>
            </a:extLst>
          </p:cNvPr>
          <p:cNvSpPr>
            <a:spLocks noGrp="1"/>
          </p:cNvSpPr>
          <p:nvPr>
            <p:ph idx="1"/>
          </p:nvPr>
        </p:nvSpPr>
        <p:spPr/>
        <p:txBody>
          <a:bodyPr vert="horz" lIns="91440" tIns="45720" rIns="91440" bIns="45720" rtlCol="0" anchor="t">
            <a:normAutofit/>
          </a:bodyPr>
          <a:lstStyle/>
          <a:p>
            <a:r>
              <a:rPr lang="en-US" dirty="0">
                <a:latin typeface="Arial"/>
                <a:cs typeface="Arial"/>
              </a:rPr>
              <a:t>How the robot unit will go to the patient?</a:t>
            </a:r>
            <a:endParaRPr lang="en-US" dirty="0">
              <a:latin typeface="Arial"/>
              <a:ea typeface="+mn-lt"/>
              <a:cs typeface="+mn-lt"/>
            </a:endParaRPr>
          </a:p>
          <a:p>
            <a:r>
              <a:rPr lang="en-US" dirty="0">
                <a:latin typeface="Arial"/>
                <a:cs typeface="Arial"/>
              </a:rPr>
              <a:t>We will construct a track for the robot unit to walk on it </a:t>
            </a:r>
            <a:endParaRPr lang="en-US" dirty="0">
              <a:latin typeface="Arial"/>
              <a:ea typeface="+mn-lt"/>
              <a:cs typeface="+mn-lt"/>
            </a:endParaRPr>
          </a:p>
          <a:p>
            <a:r>
              <a:rPr lang="en-US" dirty="0">
                <a:latin typeface="Arial"/>
                <a:cs typeface="Arial"/>
              </a:rPr>
              <a:t>The track will be colored for example the red color will be for the straight forward and the blue color will be for the turn right and the green color will be for the turn left </a:t>
            </a:r>
            <a:endParaRPr lang="en-US" dirty="0">
              <a:latin typeface="Arial"/>
              <a:ea typeface="+mn-lt"/>
              <a:cs typeface="+mn-lt"/>
            </a:endParaRPr>
          </a:p>
          <a:p>
            <a:r>
              <a:rPr lang="en-US" dirty="0">
                <a:latin typeface="Arial"/>
                <a:cs typeface="Arial"/>
              </a:rPr>
              <a:t>When the robot will reach the destination it make a buzzer to alert the patient</a:t>
            </a:r>
            <a:endParaRPr lang="en-US" dirty="0"/>
          </a:p>
        </p:txBody>
      </p:sp>
      <p:pic>
        <p:nvPicPr>
          <p:cNvPr id="9" name="Graphic 6" descr="Processor">
            <a:extLst>
              <a:ext uri="{FF2B5EF4-FFF2-40B4-BE49-F238E27FC236}">
                <a16:creationId xmlns:a16="http://schemas.microsoft.com/office/drawing/2014/main" id="{0315D517-CF08-D1CC-A811-A80BCC7EE2F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570706"/>
            <a:ext cx="914400" cy="914400"/>
          </a:xfrm>
          <a:prstGeom prst="rect">
            <a:avLst/>
          </a:prstGeom>
        </p:spPr>
      </p:pic>
    </p:spTree>
    <p:extLst>
      <p:ext uri="{BB962C8B-B14F-4D97-AF65-F5344CB8AC3E}">
        <p14:creationId xmlns:p14="http://schemas.microsoft.com/office/powerpoint/2010/main" val="4084083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71FA37-FA2D-725C-ABD4-FAEB3A1387EB}"/>
              </a:ext>
            </a:extLst>
          </p:cNvPr>
          <p:cNvSpPr>
            <a:spLocks noGrp="1"/>
          </p:cNvSpPr>
          <p:nvPr>
            <p:ph type="title"/>
          </p:nvPr>
        </p:nvSpPr>
        <p:spPr>
          <a:xfrm>
            <a:off x="838200" y="585216"/>
            <a:ext cx="10515600" cy="1325563"/>
          </a:xfrm>
        </p:spPr>
        <p:txBody>
          <a:bodyPr>
            <a:normAutofit/>
          </a:bodyPr>
          <a:lstStyle/>
          <a:p>
            <a:r>
              <a:rPr lang="en-US" dirty="0">
                <a:solidFill>
                  <a:schemeClr val="bg1"/>
                </a:solidFill>
                <a:latin typeface="Arial" panose="020B0604020202020204" pitchFamily="34" charset="0"/>
                <a:cs typeface="Arial" panose="020B0604020202020204" pitchFamily="34" charset="0"/>
              </a:rPr>
              <a:t>Illustrative image </a:t>
            </a:r>
          </a:p>
        </p:txBody>
      </p:sp>
      <p:pic>
        <p:nvPicPr>
          <p:cNvPr id="5" name="Content Placeholder 4">
            <a:extLst>
              <a:ext uri="{FF2B5EF4-FFF2-40B4-BE49-F238E27FC236}">
                <a16:creationId xmlns:a16="http://schemas.microsoft.com/office/drawing/2014/main" id="{6D83EC09-AC2A-292F-A72E-98BA9A0FA935}"/>
              </a:ext>
            </a:extLst>
          </p:cNvPr>
          <p:cNvPicPr>
            <a:picLocks noChangeAspect="1"/>
          </p:cNvPicPr>
          <p:nvPr/>
        </p:nvPicPr>
        <p:blipFill rotWithShape="1">
          <a:blip r:embed="rId2">
            <a:extLst>
              <a:ext uri="{28A0092B-C50C-407E-A947-70E740481C1C}">
                <a14:useLocalDpi xmlns:a14="http://schemas.microsoft.com/office/drawing/2010/main" val="0"/>
              </a:ext>
            </a:extLst>
          </a:blip>
          <a:srcRect r="3" b="14941"/>
          <a:stretch/>
        </p:blipFill>
        <p:spPr>
          <a:xfrm>
            <a:off x="841248" y="2516777"/>
            <a:ext cx="6236208" cy="3660185"/>
          </a:xfrm>
          <a:prstGeom prst="rect">
            <a:avLst/>
          </a:prstGeom>
        </p:spPr>
      </p:pic>
      <p:sp>
        <p:nvSpPr>
          <p:cNvPr id="9" name="Content Placeholder 8">
            <a:extLst>
              <a:ext uri="{FF2B5EF4-FFF2-40B4-BE49-F238E27FC236}">
                <a16:creationId xmlns:a16="http://schemas.microsoft.com/office/drawing/2014/main" id="{C5612EC6-370F-EDD3-0D6F-5A471FA101FC}"/>
              </a:ext>
            </a:extLst>
          </p:cNvPr>
          <p:cNvSpPr>
            <a:spLocks noGrp="1"/>
          </p:cNvSpPr>
          <p:nvPr>
            <p:ph idx="1"/>
          </p:nvPr>
        </p:nvSpPr>
        <p:spPr>
          <a:xfrm>
            <a:off x="7546848" y="2516777"/>
            <a:ext cx="3803904" cy="3660185"/>
          </a:xfrm>
        </p:spPr>
        <p:txBody>
          <a:bodyPr anchor="ctr">
            <a:normAutofit/>
          </a:bodyPr>
          <a:lstStyle/>
          <a:p>
            <a:r>
              <a:rPr lang="en-US" dirty="0">
                <a:latin typeface="Arial" panose="020B0604020202020204" pitchFamily="34" charset="0"/>
                <a:cs typeface="Arial" panose="020B0604020202020204" pitchFamily="34" charset="0"/>
              </a:rPr>
              <a:t>Robot unit track </a:t>
            </a:r>
          </a:p>
        </p:txBody>
      </p:sp>
    </p:spTree>
    <p:extLst>
      <p:ext uri="{BB962C8B-B14F-4D97-AF65-F5344CB8AC3E}">
        <p14:creationId xmlns:p14="http://schemas.microsoft.com/office/powerpoint/2010/main" val="4002231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White bulbs with a yellow one standing out">
            <a:extLst>
              <a:ext uri="{FF2B5EF4-FFF2-40B4-BE49-F238E27FC236}">
                <a16:creationId xmlns:a16="http://schemas.microsoft.com/office/drawing/2014/main" id="{8D9B499D-4F9A-A84A-B07F-B574F2175EBF}"/>
              </a:ext>
            </a:extLst>
          </p:cNvPr>
          <p:cNvPicPr>
            <a:picLocks noChangeAspect="1"/>
          </p:cNvPicPr>
          <p:nvPr/>
        </p:nvPicPr>
        <p:blipFill rotWithShape="1">
          <a:blip r:embed="rId2"/>
          <a:srcRect l="10214" r="13204" b="9098"/>
          <a:stretch/>
        </p:blipFill>
        <p:spPr>
          <a:xfrm>
            <a:off x="3523488" y="10"/>
            <a:ext cx="8668512" cy="6857990"/>
          </a:xfrm>
          <a:prstGeom prst="rect">
            <a:avLst/>
          </a:prstGeom>
        </p:spPr>
      </p:pic>
      <p:sp>
        <p:nvSpPr>
          <p:cNvPr id="2" name="Title 1">
            <a:extLst>
              <a:ext uri="{FF2B5EF4-FFF2-40B4-BE49-F238E27FC236}">
                <a16:creationId xmlns:a16="http://schemas.microsoft.com/office/drawing/2014/main" id="{91BA899B-5A7E-846E-4544-C6F53FE9A6DF}"/>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dirty="0">
                <a:latin typeface="Arial"/>
                <a:cs typeface="Arial"/>
              </a:rPr>
              <a:t>System</a:t>
            </a:r>
            <a:br>
              <a:rPr lang="en-US" dirty="0">
                <a:latin typeface="Arial"/>
                <a:cs typeface="Arial"/>
              </a:rPr>
            </a:br>
            <a:r>
              <a:rPr lang="en-US" dirty="0">
                <a:latin typeface="Arial"/>
                <a:cs typeface="Arial"/>
              </a:rPr>
              <a:t>definition</a:t>
            </a:r>
            <a:r>
              <a:rPr lang="en-US" sz="4000" dirty="0">
                <a:latin typeface="Arial"/>
                <a:cs typeface="Arial"/>
              </a:rPr>
              <a:t> </a:t>
            </a:r>
          </a:p>
        </p:txBody>
      </p:sp>
    </p:spTree>
    <p:extLst>
      <p:ext uri="{BB962C8B-B14F-4D97-AF65-F5344CB8AC3E}">
        <p14:creationId xmlns:p14="http://schemas.microsoft.com/office/powerpoint/2010/main" val="438810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2" name="Picture 26" descr="Blue scheduled pillbox">
            <a:extLst>
              <a:ext uri="{FF2B5EF4-FFF2-40B4-BE49-F238E27FC236}">
                <a16:creationId xmlns:a16="http://schemas.microsoft.com/office/drawing/2014/main" id="{6369690A-667B-EF4D-EE78-E3EF283EA26E}"/>
              </a:ext>
            </a:extLst>
          </p:cNvPr>
          <p:cNvPicPr>
            <a:picLocks noChangeAspect="1"/>
          </p:cNvPicPr>
          <p:nvPr/>
        </p:nvPicPr>
        <p:blipFill rotWithShape="1">
          <a:blip r:embed="rId2"/>
          <a:srcRect r="6021" b="-3"/>
          <a:stretch/>
        </p:blipFill>
        <p:spPr>
          <a:xfrm>
            <a:off x="1" y="10"/>
            <a:ext cx="12653247" cy="6857990"/>
          </a:xfrm>
          <a:prstGeom prst="rect">
            <a:avLst/>
          </a:prstGeom>
        </p:spPr>
      </p:pic>
      <p:sp>
        <p:nvSpPr>
          <p:cNvPr id="2" name="Title 1">
            <a:extLst>
              <a:ext uri="{FF2B5EF4-FFF2-40B4-BE49-F238E27FC236}">
                <a16:creationId xmlns:a16="http://schemas.microsoft.com/office/drawing/2014/main" id="{F076A96C-7967-5F96-1018-436A99FD5729}"/>
              </a:ext>
            </a:extLst>
          </p:cNvPr>
          <p:cNvSpPr>
            <a:spLocks noGrp="1"/>
          </p:cNvSpPr>
          <p:nvPr>
            <p:ph type="title"/>
          </p:nvPr>
        </p:nvSpPr>
        <p:spPr>
          <a:xfrm>
            <a:off x="7531610" y="365125"/>
            <a:ext cx="3822189" cy="1899912"/>
          </a:xfrm>
        </p:spPr>
        <p:txBody>
          <a:bodyPr>
            <a:normAutofit/>
          </a:bodyPr>
          <a:lstStyle/>
          <a:p>
            <a:r>
              <a:rPr lang="en-US" sz="3600" dirty="0">
                <a:latin typeface="Arial"/>
                <a:cs typeface="Arial"/>
              </a:rPr>
              <a:t>The system is divided into two main parts</a:t>
            </a:r>
            <a:r>
              <a:rPr lang="en-US" sz="4000" dirty="0">
                <a:latin typeface="Arial"/>
                <a:cs typeface="Arial"/>
              </a:rPr>
              <a:t> </a:t>
            </a:r>
          </a:p>
        </p:txBody>
      </p:sp>
      <p:sp>
        <p:nvSpPr>
          <p:cNvPr id="3" name="Content Placeholder 2">
            <a:extLst>
              <a:ext uri="{FF2B5EF4-FFF2-40B4-BE49-F238E27FC236}">
                <a16:creationId xmlns:a16="http://schemas.microsoft.com/office/drawing/2014/main" id="{A912B268-E1C0-2E33-C0FF-D58C02B99914}"/>
              </a:ext>
            </a:extLst>
          </p:cNvPr>
          <p:cNvSpPr>
            <a:spLocks noGrp="1"/>
          </p:cNvSpPr>
          <p:nvPr>
            <p:ph idx="1"/>
          </p:nvPr>
        </p:nvSpPr>
        <p:spPr>
          <a:xfrm>
            <a:off x="7531610" y="2434201"/>
            <a:ext cx="3822189" cy="3742762"/>
          </a:xfrm>
        </p:spPr>
        <p:txBody>
          <a:bodyPr vert="horz" lIns="91440" tIns="45720" rIns="91440" bIns="45720" rtlCol="0" anchor="t">
            <a:normAutofit/>
          </a:bodyPr>
          <a:lstStyle/>
          <a:p>
            <a:r>
              <a:rPr lang="en-US" dirty="0">
                <a:latin typeface="Arial"/>
                <a:cs typeface="Arial"/>
              </a:rPr>
              <a:t>Health Monitoring kit with IoT – How it works?</a:t>
            </a:r>
          </a:p>
          <a:p>
            <a:r>
              <a:rPr lang="en-US" dirty="0">
                <a:latin typeface="Arial"/>
                <a:cs typeface="Arial"/>
              </a:rPr>
              <a:t>Medico Box – And how it helps the two sides, the physician and the patient </a:t>
            </a:r>
          </a:p>
        </p:txBody>
      </p:sp>
    </p:spTree>
    <p:extLst>
      <p:ext uri="{BB962C8B-B14F-4D97-AF65-F5344CB8AC3E}">
        <p14:creationId xmlns:p14="http://schemas.microsoft.com/office/powerpoint/2010/main" val="602253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A1021-B80C-682D-4A79-A02354EE32A9}"/>
              </a:ext>
            </a:extLst>
          </p:cNvPr>
          <p:cNvSpPr>
            <a:spLocks noGrp="1"/>
          </p:cNvSpPr>
          <p:nvPr>
            <p:ph type="title"/>
          </p:nvPr>
        </p:nvSpPr>
        <p:spPr>
          <a:xfrm>
            <a:off x="838200" y="556995"/>
            <a:ext cx="10515600" cy="1133693"/>
          </a:xfrm>
        </p:spPr>
        <p:txBody>
          <a:bodyPr>
            <a:normAutofit/>
          </a:bodyPr>
          <a:lstStyle/>
          <a:p>
            <a:r>
              <a:rPr lang="en-US" dirty="0">
                <a:latin typeface="Arial"/>
                <a:cs typeface="Arial"/>
              </a:rPr>
              <a:t>System process</a:t>
            </a:r>
            <a:r>
              <a:rPr lang="en-US" sz="4000" dirty="0">
                <a:latin typeface="Arial"/>
                <a:cs typeface="Arial"/>
              </a:rPr>
              <a:t> </a:t>
            </a:r>
            <a:endParaRPr lang="en-US" sz="4000" dirty="0"/>
          </a:p>
        </p:txBody>
      </p:sp>
      <p:graphicFrame>
        <p:nvGraphicFramePr>
          <p:cNvPr id="5" name="Content Placeholder 2">
            <a:extLst>
              <a:ext uri="{FF2B5EF4-FFF2-40B4-BE49-F238E27FC236}">
                <a16:creationId xmlns:a16="http://schemas.microsoft.com/office/drawing/2014/main" id="{6EE3C811-566D-7D95-DA3D-255757A06A80}"/>
              </a:ext>
            </a:extLst>
          </p:cNvPr>
          <p:cNvGraphicFramePr>
            <a:graphicFrameLocks noGrp="1"/>
          </p:cNvGraphicFramePr>
          <p:nvPr>
            <p:ph idx="1"/>
            <p:extLst>
              <p:ext uri="{D42A27DB-BD31-4B8C-83A1-F6EECF244321}">
                <p14:modId xmlns:p14="http://schemas.microsoft.com/office/powerpoint/2010/main" val="377649623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40545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83556-FEA2-5B94-CF28-E8AE22432A08}"/>
              </a:ext>
            </a:extLst>
          </p:cNvPr>
          <p:cNvSpPr>
            <a:spLocks noGrp="1"/>
          </p:cNvSpPr>
          <p:nvPr>
            <p:ph type="title"/>
          </p:nvPr>
        </p:nvSpPr>
        <p:spPr/>
        <p:txBody>
          <a:bodyPr/>
          <a:lstStyle/>
          <a:p>
            <a:r>
              <a:rPr lang="en-US" dirty="0">
                <a:latin typeface="Arial"/>
                <a:cs typeface="Calibri Light"/>
              </a:rPr>
              <a:t>System process</a:t>
            </a:r>
            <a:r>
              <a:rPr lang="en-US" sz="3600" dirty="0">
                <a:latin typeface="Arial"/>
                <a:cs typeface="Calibri Light"/>
              </a:rPr>
              <a:t> </a:t>
            </a:r>
            <a:endParaRPr lang="en-US" dirty="0">
              <a:cs typeface="Calibri Light"/>
            </a:endParaRPr>
          </a:p>
        </p:txBody>
      </p:sp>
      <p:graphicFrame>
        <p:nvGraphicFramePr>
          <p:cNvPr id="5" name="Content Placeholder 2">
            <a:extLst>
              <a:ext uri="{FF2B5EF4-FFF2-40B4-BE49-F238E27FC236}">
                <a16:creationId xmlns:a16="http://schemas.microsoft.com/office/drawing/2014/main" id="{FDBC741D-CD12-FE9C-B854-F83F72F5CED6}"/>
              </a:ext>
            </a:extLst>
          </p:cNvPr>
          <p:cNvGraphicFramePr>
            <a:graphicFrameLocks noGrp="1"/>
          </p:cNvGraphicFramePr>
          <p:nvPr>
            <p:ph idx="1"/>
            <p:extLst>
              <p:ext uri="{D42A27DB-BD31-4B8C-83A1-F6EECF244321}">
                <p14:modId xmlns:p14="http://schemas.microsoft.com/office/powerpoint/2010/main" val="282399205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47151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89423-9C7C-61CE-C288-0F26B33277AF}"/>
              </a:ext>
            </a:extLst>
          </p:cNvPr>
          <p:cNvSpPr>
            <a:spLocks noGrp="1"/>
          </p:cNvSpPr>
          <p:nvPr>
            <p:ph type="title"/>
          </p:nvPr>
        </p:nvSpPr>
        <p:spPr/>
        <p:txBody>
          <a:bodyPr/>
          <a:lstStyle/>
          <a:p>
            <a:r>
              <a:rPr lang="en-US" dirty="0">
                <a:latin typeface="Arial"/>
                <a:cs typeface="Arial"/>
              </a:rPr>
              <a:t>Project requirements</a:t>
            </a:r>
            <a:r>
              <a:rPr lang="en-US" sz="3600" dirty="0">
                <a:latin typeface="Arial"/>
                <a:cs typeface="Arial"/>
              </a:rPr>
              <a:t> </a:t>
            </a:r>
          </a:p>
        </p:txBody>
      </p:sp>
      <p:graphicFrame>
        <p:nvGraphicFramePr>
          <p:cNvPr id="5" name="Content Placeholder 2">
            <a:extLst>
              <a:ext uri="{FF2B5EF4-FFF2-40B4-BE49-F238E27FC236}">
                <a16:creationId xmlns:a16="http://schemas.microsoft.com/office/drawing/2014/main" id="{E3686AD2-569F-5374-FB7E-376181066207}"/>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765819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89423-9C7C-61CE-C288-0F26B33277AF}"/>
              </a:ext>
            </a:extLst>
          </p:cNvPr>
          <p:cNvSpPr>
            <a:spLocks noGrp="1"/>
          </p:cNvSpPr>
          <p:nvPr>
            <p:ph type="title"/>
          </p:nvPr>
        </p:nvSpPr>
        <p:spPr/>
        <p:txBody>
          <a:bodyPr/>
          <a:lstStyle/>
          <a:p>
            <a:r>
              <a:rPr lang="en-US" dirty="0">
                <a:latin typeface="Arial"/>
                <a:cs typeface="Arial"/>
              </a:rPr>
              <a:t>Project requirements</a:t>
            </a:r>
            <a:r>
              <a:rPr lang="en-US" sz="3600" dirty="0">
                <a:latin typeface="Arial"/>
                <a:cs typeface="Arial"/>
              </a:rPr>
              <a:t> </a:t>
            </a:r>
          </a:p>
        </p:txBody>
      </p:sp>
      <p:graphicFrame>
        <p:nvGraphicFramePr>
          <p:cNvPr id="5" name="Content Placeholder 2">
            <a:extLst>
              <a:ext uri="{FF2B5EF4-FFF2-40B4-BE49-F238E27FC236}">
                <a16:creationId xmlns:a16="http://schemas.microsoft.com/office/drawing/2014/main" id="{E3686AD2-569F-5374-FB7E-376181066207}"/>
              </a:ext>
            </a:extLst>
          </p:cNvPr>
          <p:cNvGraphicFramePr>
            <a:graphicFrameLocks noGrp="1"/>
          </p:cNvGraphicFramePr>
          <p:nvPr>
            <p:ph idx="1"/>
            <p:extLst>
              <p:ext uri="{D42A27DB-BD31-4B8C-83A1-F6EECF244321}">
                <p14:modId xmlns:p14="http://schemas.microsoft.com/office/powerpoint/2010/main" val="1409897553"/>
              </p:ext>
            </p:extLst>
          </p:nvPr>
        </p:nvGraphicFramePr>
        <p:xfrm>
          <a:off x="687946" y="1696836"/>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079770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CD02FB-C6F1-69C3-7A38-FF4A24A9B9E9}"/>
              </a:ext>
            </a:extLst>
          </p:cNvPr>
          <p:cNvSpPr>
            <a:spLocks noGrp="1"/>
          </p:cNvSpPr>
          <p:nvPr>
            <p:ph type="title"/>
          </p:nvPr>
        </p:nvSpPr>
        <p:spPr>
          <a:xfrm>
            <a:off x="640080" y="325369"/>
            <a:ext cx="4368602" cy="1956841"/>
          </a:xfrm>
        </p:spPr>
        <p:txBody>
          <a:bodyPr anchor="b">
            <a:normAutofit/>
          </a:bodyPr>
          <a:lstStyle/>
          <a:p>
            <a:r>
              <a:rPr lang="en-US" dirty="0">
                <a:latin typeface="Arial"/>
                <a:cs typeface="Arial"/>
              </a:rPr>
              <a:t>Arduino Uno </a:t>
            </a:r>
          </a:p>
        </p:txBody>
      </p:sp>
      <p:sp>
        <p:nvSpPr>
          <p:cNvPr id="24"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25986B9-2DCE-5950-D73E-865DE05C7C40}"/>
              </a:ext>
            </a:extLst>
          </p:cNvPr>
          <p:cNvSpPr>
            <a:spLocks noGrp="1"/>
          </p:cNvSpPr>
          <p:nvPr>
            <p:ph idx="1"/>
          </p:nvPr>
        </p:nvSpPr>
        <p:spPr>
          <a:xfrm>
            <a:off x="640080" y="2872899"/>
            <a:ext cx="4243589" cy="3320668"/>
          </a:xfrm>
        </p:spPr>
        <p:txBody>
          <a:bodyPr vert="horz" lIns="91440" tIns="45720" rIns="91440" bIns="45720" rtlCol="0">
            <a:normAutofit/>
          </a:bodyPr>
          <a:lstStyle/>
          <a:p>
            <a:r>
              <a:rPr lang="en-US" sz="2200" dirty="0">
                <a:latin typeface="Arial"/>
                <a:cs typeface="Arial"/>
              </a:rPr>
              <a:t>It is the brain of the system and manage the operation between the components by taking inputs and giving outputs </a:t>
            </a:r>
            <a:endParaRPr lang="en-US" sz="2200" dirty="0"/>
          </a:p>
        </p:txBody>
      </p:sp>
      <p:pic>
        <p:nvPicPr>
          <p:cNvPr id="4" name="Picture 4" descr="A picture containing electronics, circuit&#10;&#10;Description automatically generated">
            <a:extLst>
              <a:ext uri="{FF2B5EF4-FFF2-40B4-BE49-F238E27FC236}">
                <a16:creationId xmlns:a16="http://schemas.microsoft.com/office/drawing/2014/main" id="{5E534724-DA6A-92BA-B1F5-5294A2C12977}"/>
              </a:ext>
            </a:extLst>
          </p:cNvPr>
          <p:cNvPicPr>
            <a:picLocks noChangeAspect="1"/>
          </p:cNvPicPr>
          <p:nvPr/>
        </p:nvPicPr>
        <p:blipFill rotWithShape="1">
          <a:blip r:embed="rId2"/>
          <a:srcRect b="303"/>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1053590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B5ACF6-0A2C-77DE-C657-5CCF55594B35}"/>
              </a:ext>
            </a:extLst>
          </p:cNvPr>
          <p:cNvSpPr>
            <a:spLocks noGrp="1"/>
          </p:cNvSpPr>
          <p:nvPr>
            <p:ph type="title"/>
          </p:nvPr>
        </p:nvSpPr>
        <p:spPr>
          <a:xfrm>
            <a:off x="640080" y="325369"/>
            <a:ext cx="4368602" cy="1956841"/>
          </a:xfrm>
        </p:spPr>
        <p:txBody>
          <a:bodyPr anchor="b">
            <a:normAutofit/>
          </a:bodyPr>
          <a:lstStyle/>
          <a:p>
            <a:r>
              <a:rPr lang="en-US" dirty="0">
                <a:latin typeface="Arial"/>
                <a:cs typeface="Arial"/>
              </a:rPr>
              <a:t>Node MCU</a:t>
            </a:r>
            <a:r>
              <a:rPr lang="en-US" sz="5400" dirty="0">
                <a:latin typeface="Arial"/>
                <a:cs typeface="Arial"/>
              </a:rPr>
              <a:t> </a:t>
            </a:r>
            <a:endParaRPr lang="en-US" sz="5400" dirty="0">
              <a:ea typeface="Calibri Light" panose="020F0302020204030204"/>
              <a:cs typeface="Calibri Light" panose="020F0302020204030204"/>
            </a:endParaRP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8926979-5C38-141B-EE09-BF28D78A2267}"/>
              </a:ext>
            </a:extLst>
          </p:cNvPr>
          <p:cNvSpPr>
            <a:spLocks noGrp="1"/>
          </p:cNvSpPr>
          <p:nvPr>
            <p:ph idx="1"/>
          </p:nvPr>
        </p:nvSpPr>
        <p:spPr>
          <a:xfrm>
            <a:off x="640080" y="2872899"/>
            <a:ext cx="4243589" cy="3320668"/>
          </a:xfrm>
        </p:spPr>
        <p:txBody>
          <a:bodyPr vert="horz" lIns="91440" tIns="45720" rIns="91440" bIns="45720" rtlCol="0">
            <a:normAutofit/>
          </a:bodyPr>
          <a:lstStyle/>
          <a:p>
            <a:r>
              <a:rPr lang="en-US" sz="2200" dirty="0">
                <a:latin typeface="Arial"/>
                <a:cs typeface="Arial"/>
              </a:rPr>
              <a:t>Open supply IoT platform it makes the communication between the IoT platform and the processing unit more easy to exchange the data  </a:t>
            </a:r>
            <a:endParaRPr lang="en-US" sz="2200" dirty="0"/>
          </a:p>
        </p:txBody>
      </p:sp>
      <p:pic>
        <p:nvPicPr>
          <p:cNvPr id="4" name="Picture 4" descr="A picture containing electronics, circuit&#10;&#10;Description automatically generated">
            <a:extLst>
              <a:ext uri="{FF2B5EF4-FFF2-40B4-BE49-F238E27FC236}">
                <a16:creationId xmlns:a16="http://schemas.microsoft.com/office/drawing/2014/main" id="{3AB9883C-9527-0CF2-BD4A-C0204A76E286}"/>
              </a:ext>
            </a:extLst>
          </p:cNvPr>
          <p:cNvPicPr>
            <a:picLocks noChangeAspect="1"/>
          </p:cNvPicPr>
          <p:nvPr/>
        </p:nvPicPr>
        <p:blipFill rotWithShape="1">
          <a:blip r:embed="rId2"/>
          <a:srcRect t="302" r="3" b="3"/>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418842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A83417B-355B-06CC-0B3E-85B4E6A354EB}"/>
              </a:ext>
            </a:extLst>
          </p:cNvPr>
          <p:cNvSpPr>
            <a:spLocks noGrp="1"/>
          </p:cNvSpPr>
          <p:nvPr>
            <p:ph type="title"/>
          </p:nvPr>
        </p:nvSpPr>
        <p:spPr>
          <a:xfrm>
            <a:off x="643467" y="321734"/>
            <a:ext cx="10905066" cy="1135737"/>
          </a:xfrm>
        </p:spPr>
        <p:txBody>
          <a:bodyPr>
            <a:normAutofit/>
          </a:bodyPr>
          <a:lstStyle/>
          <a:p>
            <a:r>
              <a:rPr lang="en-US" dirty="0">
                <a:latin typeface="Arial"/>
                <a:cs typeface="Arial"/>
              </a:rPr>
              <a:t>Problem Definition </a:t>
            </a:r>
          </a:p>
        </p:txBody>
      </p:sp>
      <p:sp>
        <p:nvSpPr>
          <p:cNvPr id="3" name="Content Placeholder 2">
            <a:extLst>
              <a:ext uri="{FF2B5EF4-FFF2-40B4-BE49-F238E27FC236}">
                <a16:creationId xmlns:a16="http://schemas.microsoft.com/office/drawing/2014/main" id="{EF1B06A3-CF7E-0535-CBEA-076BB7ADD6CF}"/>
              </a:ext>
            </a:extLst>
          </p:cNvPr>
          <p:cNvSpPr>
            <a:spLocks noGrp="1"/>
          </p:cNvSpPr>
          <p:nvPr>
            <p:ph idx="1"/>
          </p:nvPr>
        </p:nvSpPr>
        <p:spPr>
          <a:xfrm>
            <a:off x="643467" y="1782981"/>
            <a:ext cx="10905066" cy="4393982"/>
          </a:xfrm>
        </p:spPr>
        <p:txBody>
          <a:bodyPr vert="horz" lIns="91440" tIns="45720" rIns="91440" bIns="45720" rtlCol="0" anchor="t">
            <a:normAutofit/>
          </a:bodyPr>
          <a:lstStyle/>
          <a:p>
            <a:pPr marL="0" indent="0">
              <a:buNone/>
            </a:pPr>
            <a:endParaRPr lang="en-US" sz="2000">
              <a:latin typeface="Arial"/>
              <a:cs typeface="Calibri" panose="020F0502020204030204"/>
            </a:endParaRPr>
          </a:p>
          <a:p>
            <a:r>
              <a:rPr lang="en-US" dirty="0">
                <a:latin typeface="Arial"/>
                <a:cs typeface="Calibri" panose="020F0502020204030204"/>
              </a:rPr>
              <a:t>Why we thought about this idea? - To improve health care level in local level and perhaps the international level, To help health institutions, physicians, and nurses during the hardest time </a:t>
            </a:r>
          </a:p>
          <a:p>
            <a:r>
              <a:rPr lang="en-US" dirty="0">
                <a:latin typeface="Arial"/>
                <a:cs typeface="Calibri" panose="020F0502020204030204"/>
              </a:rPr>
              <a:t>Specially the health is the fundamental element of the people's need for a better life </a:t>
            </a:r>
          </a:p>
          <a:p>
            <a:r>
              <a:rPr lang="en-US" dirty="0">
                <a:latin typeface="Arial"/>
                <a:cs typeface="Calibri" panose="020F0502020204030204"/>
              </a:rPr>
              <a:t>The global health has created a dilemma because of certain factors such as poor health services, the presence of large gaps rural and urban areas </a:t>
            </a:r>
          </a:p>
        </p:txBody>
      </p:sp>
      <p:sp>
        <p:nvSpPr>
          <p:cNvPr id="6"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922642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D2EBF-DFE4-158D-4839-5FB87D542A5B}"/>
              </a:ext>
            </a:extLst>
          </p:cNvPr>
          <p:cNvSpPr>
            <a:spLocks noGrp="1"/>
          </p:cNvSpPr>
          <p:nvPr>
            <p:ph type="title"/>
          </p:nvPr>
        </p:nvSpPr>
        <p:spPr/>
        <p:txBody>
          <a:bodyPr/>
          <a:lstStyle/>
          <a:p>
            <a:r>
              <a:rPr lang="en-US" dirty="0">
                <a:latin typeface="Arial"/>
                <a:cs typeface="Arial"/>
              </a:rPr>
              <a:t>Temperature sensor &amp; Pulse rate sensor</a:t>
            </a:r>
            <a:r>
              <a:rPr lang="en-US" sz="3600" dirty="0">
                <a:latin typeface="Arial"/>
                <a:cs typeface="Arial"/>
              </a:rPr>
              <a:t> </a:t>
            </a:r>
            <a:endParaRPr lang="en-US" dirty="0"/>
          </a:p>
        </p:txBody>
      </p:sp>
      <p:sp>
        <p:nvSpPr>
          <p:cNvPr id="3" name="Content Placeholder 2">
            <a:extLst>
              <a:ext uri="{FF2B5EF4-FFF2-40B4-BE49-F238E27FC236}">
                <a16:creationId xmlns:a16="http://schemas.microsoft.com/office/drawing/2014/main" id="{9C551E0D-F47C-1FCE-A3D7-B05293583640}"/>
              </a:ext>
            </a:extLst>
          </p:cNvPr>
          <p:cNvSpPr>
            <a:spLocks noGrp="1"/>
          </p:cNvSpPr>
          <p:nvPr>
            <p:ph idx="1"/>
          </p:nvPr>
        </p:nvSpPr>
        <p:spPr/>
        <p:txBody>
          <a:bodyPr vert="horz" lIns="91440" tIns="45720" rIns="91440" bIns="45720" rtlCol="0" anchor="t">
            <a:normAutofit/>
          </a:bodyPr>
          <a:lstStyle/>
          <a:p>
            <a:r>
              <a:rPr lang="en-US" dirty="0">
                <a:latin typeface="Arial"/>
                <a:cs typeface="Calibri"/>
              </a:rPr>
              <a:t>MAX30100 pulse Oximeter and heart rate </a:t>
            </a:r>
            <a:endParaRPr lang="en-US" dirty="0"/>
          </a:p>
          <a:p>
            <a:endParaRPr lang="en-US"/>
          </a:p>
          <a:p>
            <a:endParaRPr lang="en-US" dirty="0">
              <a:latin typeface="Calibri"/>
              <a:cs typeface="Calibri"/>
            </a:endParaRPr>
          </a:p>
          <a:p>
            <a:endParaRPr lang="en-US" dirty="0">
              <a:latin typeface="Calibri"/>
              <a:cs typeface="Calibri"/>
            </a:endParaRPr>
          </a:p>
          <a:p>
            <a:endParaRPr lang="en-US" dirty="0">
              <a:latin typeface="Calibri"/>
              <a:cs typeface="Calibri"/>
            </a:endParaRPr>
          </a:p>
          <a:p>
            <a:r>
              <a:rPr lang="en-US" dirty="0">
                <a:latin typeface="Arial"/>
                <a:cs typeface="Calibri"/>
              </a:rPr>
              <a:t>DHT11 Temperature sensor </a:t>
            </a:r>
          </a:p>
        </p:txBody>
      </p:sp>
      <p:pic>
        <p:nvPicPr>
          <p:cNvPr id="4" name="Picture 4" descr="A close-up of a circuit board&#10;&#10;Description automatically generated">
            <a:extLst>
              <a:ext uri="{FF2B5EF4-FFF2-40B4-BE49-F238E27FC236}">
                <a16:creationId xmlns:a16="http://schemas.microsoft.com/office/drawing/2014/main" id="{C61D6F97-BD7A-A414-F405-769C2783AAA8}"/>
              </a:ext>
            </a:extLst>
          </p:cNvPr>
          <p:cNvPicPr>
            <a:picLocks noChangeAspect="1"/>
          </p:cNvPicPr>
          <p:nvPr/>
        </p:nvPicPr>
        <p:blipFill>
          <a:blip r:embed="rId2"/>
          <a:stretch>
            <a:fillRect/>
          </a:stretch>
        </p:blipFill>
        <p:spPr>
          <a:xfrm>
            <a:off x="8132619" y="2042893"/>
            <a:ext cx="2743200" cy="2024070"/>
          </a:xfrm>
          <a:prstGeom prst="rect">
            <a:avLst/>
          </a:prstGeom>
        </p:spPr>
      </p:pic>
      <p:pic>
        <p:nvPicPr>
          <p:cNvPr id="5" name="Picture 5" descr="A picture containing text, electronics&#10;&#10;Description automatically generated">
            <a:extLst>
              <a:ext uri="{FF2B5EF4-FFF2-40B4-BE49-F238E27FC236}">
                <a16:creationId xmlns:a16="http://schemas.microsoft.com/office/drawing/2014/main" id="{95700C72-EBA8-05E2-1824-6A1817F9E5A0}"/>
              </a:ext>
            </a:extLst>
          </p:cNvPr>
          <p:cNvPicPr>
            <a:picLocks noChangeAspect="1"/>
          </p:cNvPicPr>
          <p:nvPr/>
        </p:nvPicPr>
        <p:blipFill>
          <a:blip r:embed="rId3"/>
          <a:stretch>
            <a:fillRect/>
          </a:stretch>
        </p:blipFill>
        <p:spPr>
          <a:xfrm>
            <a:off x="8132618" y="5096691"/>
            <a:ext cx="2743200" cy="1541417"/>
          </a:xfrm>
          <a:prstGeom prst="rect">
            <a:avLst/>
          </a:prstGeom>
        </p:spPr>
      </p:pic>
    </p:spTree>
    <p:extLst>
      <p:ext uri="{BB962C8B-B14F-4D97-AF65-F5344CB8AC3E}">
        <p14:creationId xmlns:p14="http://schemas.microsoft.com/office/powerpoint/2010/main" val="24746993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F289A4-F085-AB38-4D2A-506B5CF31F95}"/>
              </a:ext>
            </a:extLst>
          </p:cNvPr>
          <p:cNvSpPr>
            <a:spLocks noGrp="1"/>
          </p:cNvSpPr>
          <p:nvPr>
            <p:ph type="title"/>
          </p:nvPr>
        </p:nvSpPr>
        <p:spPr>
          <a:xfrm>
            <a:off x="640080" y="325369"/>
            <a:ext cx="4368602" cy="1956841"/>
          </a:xfrm>
        </p:spPr>
        <p:txBody>
          <a:bodyPr anchor="b">
            <a:normAutofit/>
          </a:bodyPr>
          <a:lstStyle/>
          <a:p>
            <a:r>
              <a:rPr lang="en-US" dirty="0">
                <a:latin typeface="Arial"/>
                <a:cs typeface="Arial"/>
              </a:rPr>
              <a:t>Color Sensor</a:t>
            </a:r>
            <a:r>
              <a:rPr lang="en-US" sz="5400" dirty="0">
                <a:latin typeface="Arial"/>
                <a:cs typeface="Arial"/>
              </a:rPr>
              <a:t> </a:t>
            </a:r>
            <a:endParaRPr lang="en-US" sz="5400">
              <a:ea typeface="Calibri Light" panose="020F0302020204030204"/>
              <a:cs typeface="Calibri Light" panose="020F0302020204030204"/>
            </a:endParaRP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707FA94-C48C-1657-234C-C5795AA7EEDF}"/>
              </a:ext>
            </a:extLst>
          </p:cNvPr>
          <p:cNvSpPr>
            <a:spLocks noGrp="1"/>
          </p:cNvSpPr>
          <p:nvPr>
            <p:ph idx="1"/>
          </p:nvPr>
        </p:nvSpPr>
        <p:spPr>
          <a:xfrm>
            <a:off x="640080" y="2872899"/>
            <a:ext cx="4243589" cy="3320668"/>
          </a:xfrm>
        </p:spPr>
        <p:txBody>
          <a:bodyPr vert="horz" lIns="91440" tIns="45720" rIns="91440" bIns="45720" rtlCol="0">
            <a:normAutofit/>
          </a:bodyPr>
          <a:lstStyle/>
          <a:p>
            <a:r>
              <a:rPr lang="en-US" sz="2200">
                <a:latin typeface="Arial"/>
                <a:cs typeface="Arial"/>
              </a:rPr>
              <a:t>Color sensor used for detect the track color to take the action</a:t>
            </a:r>
          </a:p>
          <a:p>
            <a:endParaRPr lang="en-US" sz="2200">
              <a:latin typeface="Arial"/>
              <a:cs typeface="Arial"/>
            </a:endParaRPr>
          </a:p>
        </p:txBody>
      </p:sp>
      <p:pic>
        <p:nvPicPr>
          <p:cNvPr id="4" name="Picture 4">
            <a:extLst>
              <a:ext uri="{FF2B5EF4-FFF2-40B4-BE49-F238E27FC236}">
                <a16:creationId xmlns:a16="http://schemas.microsoft.com/office/drawing/2014/main" id="{26503971-949E-F63B-541B-4E70C00471B4}"/>
              </a:ext>
            </a:extLst>
          </p:cNvPr>
          <p:cNvPicPr>
            <a:picLocks noChangeAspect="1"/>
          </p:cNvPicPr>
          <p:nvPr/>
        </p:nvPicPr>
        <p:blipFill rotWithShape="1">
          <a:blip r:embed="rId2"/>
          <a:srcRect l="2374" r="4342" b="-2"/>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4148968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F7EEC8-73B0-8B80-E0E0-985F618B69A3}"/>
              </a:ext>
            </a:extLst>
          </p:cNvPr>
          <p:cNvSpPr>
            <a:spLocks noGrp="1"/>
          </p:cNvSpPr>
          <p:nvPr>
            <p:ph type="title"/>
          </p:nvPr>
        </p:nvSpPr>
        <p:spPr>
          <a:xfrm>
            <a:off x="640080" y="325369"/>
            <a:ext cx="4368602" cy="1956841"/>
          </a:xfrm>
        </p:spPr>
        <p:txBody>
          <a:bodyPr anchor="b">
            <a:normAutofit/>
          </a:bodyPr>
          <a:lstStyle/>
          <a:p>
            <a:r>
              <a:rPr lang="en-US" dirty="0">
                <a:latin typeface="Arial"/>
                <a:cs typeface="Arial"/>
              </a:rPr>
              <a:t>Servo Motor</a:t>
            </a:r>
            <a:r>
              <a:rPr lang="en-US" sz="5400" dirty="0">
                <a:latin typeface="Arial"/>
                <a:cs typeface="Arial"/>
              </a:rPr>
              <a:t> </a:t>
            </a:r>
            <a:endParaRPr lang="en-US" sz="5400" dirty="0"/>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3AF0725-5003-69EB-EFDD-E08026EBE7E8}"/>
              </a:ext>
            </a:extLst>
          </p:cNvPr>
          <p:cNvSpPr>
            <a:spLocks noGrp="1"/>
          </p:cNvSpPr>
          <p:nvPr>
            <p:ph idx="1"/>
          </p:nvPr>
        </p:nvSpPr>
        <p:spPr>
          <a:xfrm>
            <a:off x="640080" y="2872899"/>
            <a:ext cx="4243589" cy="3320668"/>
          </a:xfrm>
        </p:spPr>
        <p:txBody>
          <a:bodyPr vert="horz" lIns="91440" tIns="45720" rIns="91440" bIns="45720" rtlCol="0">
            <a:normAutofit/>
          </a:bodyPr>
          <a:lstStyle/>
          <a:p>
            <a:r>
              <a:rPr lang="en-US" sz="2200">
                <a:latin typeface="Arial"/>
                <a:cs typeface="Calibri"/>
              </a:rPr>
              <a:t>Servo motor are used to open and close the medicine boxes </a:t>
            </a:r>
            <a:endParaRPr lang="en-US" sz="2200">
              <a:cs typeface="Calibri"/>
            </a:endParaRPr>
          </a:p>
        </p:txBody>
      </p:sp>
      <p:pic>
        <p:nvPicPr>
          <p:cNvPr id="4" name="Picture 4" descr="A picture containing text&#10;&#10;Description automatically generated">
            <a:extLst>
              <a:ext uri="{FF2B5EF4-FFF2-40B4-BE49-F238E27FC236}">
                <a16:creationId xmlns:a16="http://schemas.microsoft.com/office/drawing/2014/main" id="{AFD20751-D31A-17C2-722A-451EF92EFB7F}"/>
              </a:ext>
            </a:extLst>
          </p:cNvPr>
          <p:cNvPicPr>
            <a:picLocks noChangeAspect="1"/>
          </p:cNvPicPr>
          <p:nvPr/>
        </p:nvPicPr>
        <p:blipFill rotWithShape="1">
          <a:blip r:embed="rId2"/>
          <a:srcRect l="14375" r="2143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738776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EC84D7-8CEB-1F57-9E13-AE17F9C7164C}"/>
              </a:ext>
            </a:extLst>
          </p:cNvPr>
          <p:cNvSpPr>
            <a:spLocks noGrp="1"/>
          </p:cNvSpPr>
          <p:nvPr>
            <p:ph type="title"/>
          </p:nvPr>
        </p:nvSpPr>
        <p:spPr>
          <a:xfrm>
            <a:off x="640080" y="325369"/>
            <a:ext cx="4368602" cy="1956841"/>
          </a:xfrm>
        </p:spPr>
        <p:txBody>
          <a:bodyPr anchor="b">
            <a:normAutofit/>
          </a:bodyPr>
          <a:lstStyle/>
          <a:p>
            <a:r>
              <a:rPr lang="en-US" dirty="0">
                <a:latin typeface="Arial"/>
                <a:cs typeface="Arial"/>
              </a:rPr>
              <a:t>DC motor (With wheels)</a:t>
            </a:r>
            <a:r>
              <a:rPr lang="en-US" sz="5000" dirty="0">
                <a:latin typeface="Arial"/>
                <a:cs typeface="Arial"/>
              </a:rPr>
              <a:t> </a:t>
            </a:r>
            <a:endParaRPr lang="en-US" sz="5000" dirty="0"/>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03B16B6-EECF-4DA6-736D-38C3C41A6087}"/>
              </a:ext>
            </a:extLst>
          </p:cNvPr>
          <p:cNvSpPr>
            <a:spLocks noGrp="1"/>
          </p:cNvSpPr>
          <p:nvPr>
            <p:ph idx="1"/>
          </p:nvPr>
        </p:nvSpPr>
        <p:spPr>
          <a:xfrm>
            <a:off x="640080" y="2872899"/>
            <a:ext cx="4243589" cy="3320668"/>
          </a:xfrm>
        </p:spPr>
        <p:txBody>
          <a:bodyPr vert="horz" lIns="91440" tIns="45720" rIns="91440" bIns="45720" rtlCol="0">
            <a:normAutofit/>
          </a:bodyPr>
          <a:lstStyle/>
          <a:p>
            <a:r>
              <a:rPr lang="en-US" sz="2200">
                <a:latin typeface="Arial"/>
                <a:cs typeface="Arial"/>
              </a:rPr>
              <a:t>DC motor are used to move the robot unit </a:t>
            </a:r>
            <a:endParaRPr lang="en-US" sz="2200"/>
          </a:p>
        </p:txBody>
      </p:sp>
      <p:pic>
        <p:nvPicPr>
          <p:cNvPr id="4" name="Picture 4" descr="A picture containing yellow, toy&#10;&#10;Description automatically generated">
            <a:extLst>
              <a:ext uri="{FF2B5EF4-FFF2-40B4-BE49-F238E27FC236}">
                <a16:creationId xmlns:a16="http://schemas.microsoft.com/office/drawing/2014/main" id="{5CB04DE6-13DB-7531-31F7-1B3AE0D68C48}"/>
              </a:ext>
            </a:extLst>
          </p:cNvPr>
          <p:cNvPicPr>
            <a:picLocks noChangeAspect="1"/>
          </p:cNvPicPr>
          <p:nvPr/>
        </p:nvPicPr>
        <p:blipFill rotWithShape="1">
          <a:blip r:embed="rId2"/>
          <a:srcRect l="15495" r="-1"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803342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8C99F-082E-E57D-6E3B-9AC574FC3C61}"/>
              </a:ext>
            </a:extLst>
          </p:cNvPr>
          <p:cNvSpPr>
            <a:spLocks noGrp="1"/>
          </p:cNvSpPr>
          <p:nvPr>
            <p:ph type="title"/>
          </p:nvPr>
        </p:nvSpPr>
        <p:spPr>
          <a:xfrm>
            <a:off x="4965430" y="629268"/>
            <a:ext cx="6586491" cy="1286160"/>
          </a:xfrm>
        </p:spPr>
        <p:txBody>
          <a:bodyPr anchor="b">
            <a:normAutofit/>
          </a:bodyPr>
          <a:lstStyle/>
          <a:p>
            <a:r>
              <a:rPr lang="en-US">
                <a:latin typeface="Arial"/>
                <a:cs typeface="Arial"/>
              </a:rPr>
              <a:t>Battery (6V)</a:t>
            </a:r>
            <a:endParaRPr lang="en-US" dirty="0"/>
          </a:p>
        </p:txBody>
      </p:sp>
      <p:sp>
        <p:nvSpPr>
          <p:cNvPr id="3" name="Content Placeholder 2">
            <a:extLst>
              <a:ext uri="{FF2B5EF4-FFF2-40B4-BE49-F238E27FC236}">
                <a16:creationId xmlns:a16="http://schemas.microsoft.com/office/drawing/2014/main" id="{0E91EC4F-4911-77E8-CCF3-CF8C7389EE03}"/>
              </a:ext>
            </a:extLst>
          </p:cNvPr>
          <p:cNvSpPr>
            <a:spLocks noGrp="1"/>
          </p:cNvSpPr>
          <p:nvPr>
            <p:ph idx="1"/>
          </p:nvPr>
        </p:nvSpPr>
        <p:spPr>
          <a:xfrm>
            <a:off x="4965431" y="2438400"/>
            <a:ext cx="6586489" cy="3785419"/>
          </a:xfrm>
        </p:spPr>
        <p:txBody>
          <a:bodyPr vert="horz" lIns="91440" tIns="45720" rIns="91440" bIns="45720" rtlCol="0">
            <a:normAutofit/>
          </a:bodyPr>
          <a:lstStyle/>
          <a:p>
            <a:r>
              <a:rPr lang="en-US" sz="2000">
                <a:latin typeface="Arial"/>
                <a:ea typeface="Calibri"/>
                <a:cs typeface="Arial"/>
              </a:rPr>
              <a:t>Power supply, to supply the project by the battery's voltage is 6 volt </a:t>
            </a:r>
          </a:p>
        </p:txBody>
      </p:sp>
      <p:pic>
        <p:nvPicPr>
          <p:cNvPr id="4" name="Picture 4" descr="A picture containing text, camera&#10;&#10;Description automatically generated">
            <a:extLst>
              <a:ext uri="{FF2B5EF4-FFF2-40B4-BE49-F238E27FC236}">
                <a16:creationId xmlns:a16="http://schemas.microsoft.com/office/drawing/2014/main" id="{866BB765-313E-98F7-984B-50B3D9115B4A}"/>
              </a:ext>
            </a:extLst>
          </p:cNvPr>
          <p:cNvPicPr>
            <a:picLocks noChangeAspect="1"/>
          </p:cNvPicPr>
          <p:nvPr/>
        </p:nvPicPr>
        <p:blipFill rotWithShape="1">
          <a:blip r:embed="rId2"/>
          <a:srcRect r="2" b="51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FBF7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9542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8D6CE-93E3-508D-993C-7193E3FAC2EE}"/>
              </a:ext>
            </a:extLst>
          </p:cNvPr>
          <p:cNvSpPr>
            <a:spLocks noGrp="1"/>
          </p:cNvSpPr>
          <p:nvPr>
            <p:ph type="title"/>
          </p:nvPr>
        </p:nvSpPr>
        <p:spPr>
          <a:xfrm>
            <a:off x="4965430" y="629268"/>
            <a:ext cx="6586491" cy="1286160"/>
          </a:xfrm>
        </p:spPr>
        <p:txBody>
          <a:bodyPr anchor="b">
            <a:normAutofit/>
          </a:bodyPr>
          <a:lstStyle/>
          <a:p>
            <a:r>
              <a:rPr lang="en-US">
                <a:latin typeface="Arial"/>
                <a:cs typeface="Arial"/>
              </a:rPr>
              <a:t>IoT platform </a:t>
            </a:r>
            <a:endParaRPr lang="en-US" dirty="0"/>
          </a:p>
        </p:txBody>
      </p:sp>
      <p:sp>
        <p:nvSpPr>
          <p:cNvPr id="3" name="Content Placeholder 2">
            <a:extLst>
              <a:ext uri="{FF2B5EF4-FFF2-40B4-BE49-F238E27FC236}">
                <a16:creationId xmlns:a16="http://schemas.microsoft.com/office/drawing/2014/main" id="{7347906D-1D03-F3E6-97D6-05600E9A292F}"/>
              </a:ext>
            </a:extLst>
          </p:cNvPr>
          <p:cNvSpPr>
            <a:spLocks noGrp="1"/>
          </p:cNvSpPr>
          <p:nvPr>
            <p:ph idx="1"/>
          </p:nvPr>
        </p:nvSpPr>
        <p:spPr>
          <a:xfrm>
            <a:off x="4965431" y="2438400"/>
            <a:ext cx="6586489" cy="3785419"/>
          </a:xfrm>
        </p:spPr>
        <p:txBody>
          <a:bodyPr vert="horz" lIns="91440" tIns="45720" rIns="91440" bIns="45720" rtlCol="0" anchor="t">
            <a:normAutofit/>
          </a:bodyPr>
          <a:lstStyle/>
          <a:p>
            <a:r>
              <a:rPr lang="en-US" sz="2400" dirty="0">
                <a:latin typeface="Arial"/>
                <a:cs typeface="Arial"/>
              </a:rPr>
              <a:t>This platform provides to us the IoT platform </a:t>
            </a:r>
          </a:p>
          <a:p>
            <a:r>
              <a:rPr lang="en-US" sz="2400" dirty="0">
                <a:latin typeface="Arial"/>
                <a:cs typeface="Arial"/>
              </a:rPr>
              <a:t>As a service (Paas) to store and analyze the data (Blynk platform)</a:t>
            </a:r>
          </a:p>
          <a:p>
            <a:r>
              <a:rPr lang="en-US" sz="2400" dirty="0">
                <a:latin typeface="Arial"/>
                <a:cs typeface="Arial"/>
              </a:rPr>
              <a:t>Software as a service (Saas) to display and monitor the analyzed data (Blynk mobile application)</a:t>
            </a:r>
          </a:p>
        </p:txBody>
      </p:sp>
      <p:pic>
        <p:nvPicPr>
          <p:cNvPr id="5" name="Picture 4" descr="Blue blocks and networks technology background">
            <a:extLst>
              <a:ext uri="{FF2B5EF4-FFF2-40B4-BE49-F238E27FC236}">
                <a16:creationId xmlns:a16="http://schemas.microsoft.com/office/drawing/2014/main" id="{8C54E2EC-3C76-FBCA-C1C8-358DFA969680}"/>
              </a:ext>
            </a:extLst>
          </p:cNvPr>
          <p:cNvPicPr>
            <a:picLocks noChangeAspect="1"/>
          </p:cNvPicPr>
          <p:nvPr/>
        </p:nvPicPr>
        <p:blipFill rotWithShape="1">
          <a:blip r:embed="rId2"/>
          <a:srcRect l="14893" r="47085" b="-438"/>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00DBF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21930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D77B0-CF69-3FF0-EED7-04A75576DCE2}"/>
              </a:ext>
            </a:extLst>
          </p:cNvPr>
          <p:cNvSpPr>
            <a:spLocks noGrp="1"/>
          </p:cNvSpPr>
          <p:nvPr>
            <p:ph type="title"/>
          </p:nvPr>
        </p:nvSpPr>
        <p:spPr>
          <a:xfrm>
            <a:off x="1136428" y="627564"/>
            <a:ext cx="7474172" cy="1325563"/>
          </a:xfrm>
        </p:spPr>
        <p:txBody>
          <a:bodyPr>
            <a:normAutofit/>
          </a:bodyPr>
          <a:lstStyle/>
          <a:p>
            <a:r>
              <a:rPr lang="en-US" dirty="0">
                <a:latin typeface="Arial"/>
                <a:cs typeface="Arial"/>
              </a:rPr>
              <a:t>Expected final output</a:t>
            </a:r>
          </a:p>
        </p:txBody>
      </p:sp>
      <p:sp>
        <p:nvSpPr>
          <p:cNvPr id="3" name="Content Placeholder 2">
            <a:extLst>
              <a:ext uri="{FF2B5EF4-FFF2-40B4-BE49-F238E27FC236}">
                <a16:creationId xmlns:a16="http://schemas.microsoft.com/office/drawing/2014/main" id="{58768722-9C62-41A1-9441-D779E18E6912}"/>
              </a:ext>
            </a:extLst>
          </p:cNvPr>
          <p:cNvSpPr>
            <a:spLocks noGrp="1"/>
          </p:cNvSpPr>
          <p:nvPr>
            <p:ph idx="1"/>
          </p:nvPr>
        </p:nvSpPr>
        <p:spPr>
          <a:xfrm>
            <a:off x="1136429" y="2278173"/>
            <a:ext cx="6467867" cy="3450613"/>
          </a:xfrm>
        </p:spPr>
        <p:txBody>
          <a:bodyPr vert="horz" lIns="91440" tIns="45720" rIns="91440" bIns="45720" rtlCol="0" anchor="ctr">
            <a:normAutofit lnSpcReduction="10000"/>
          </a:bodyPr>
          <a:lstStyle/>
          <a:p>
            <a:r>
              <a:rPr lang="en-US" dirty="0">
                <a:latin typeface="Arial"/>
                <a:cs typeface="Arial"/>
              </a:rPr>
              <a:t>A robot unit, Act as alternative nurse </a:t>
            </a:r>
          </a:p>
          <a:p>
            <a:r>
              <a:rPr lang="en-US" dirty="0">
                <a:latin typeface="Arial"/>
                <a:cs typeface="Arial"/>
              </a:rPr>
              <a:t>Gives the patient the medicine based on the doctor review </a:t>
            </a:r>
          </a:p>
          <a:p>
            <a:r>
              <a:rPr lang="en-US" dirty="0">
                <a:latin typeface="Arial"/>
                <a:cs typeface="Arial"/>
              </a:rPr>
              <a:t>Monitors the patient's condition all the time </a:t>
            </a:r>
          </a:p>
          <a:p>
            <a:r>
              <a:rPr lang="en-US" dirty="0">
                <a:latin typeface="Arial"/>
                <a:cs typeface="Arial"/>
              </a:rPr>
              <a:t>High performance for transmitting and receiving the data using the IoT technology</a:t>
            </a:r>
            <a:r>
              <a:rPr lang="en-US" sz="2400" dirty="0">
                <a:latin typeface="Arial"/>
                <a:cs typeface="Arial"/>
              </a:rPr>
              <a:t> </a:t>
            </a:r>
          </a:p>
        </p:txBody>
      </p:sp>
      <p:sp>
        <p:nvSpPr>
          <p:cNvPr id="15" name="Rectangle 14">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Robot">
            <a:extLst>
              <a:ext uri="{FF2B5EF4-FFF2-40B4-BE49-F238E27FC236}">
                <a16:creationId xmlns:a16="http://schemas.microsoft.com/office/drawing/2014/main" id="{9EDEFFC9-C383-D89A-B550-5AAC35DD4BD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19319842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159309-0D64-1560-EFD9-99B7F75B5F53}"/>
              </a:ext>
            </a:extLst>
          </p:cNvPr>
          <p:cNvSpPr>
            <a:spLocks noGrp="1"/>
          </p:cNvSpPr>
          <p:nvPr>
            <p:ph type="title"/>
          </p:nvPr>
        </p:nvSpPr>
        <p:spPr>
          <a:xfrm>
            <a:off x="838200" y="365125"/>
            <a:ext cx="10515600" cy="1325563"/>
          </a:xfrm>
        </p:spPr>
        <p:txBody>
          <a:bodyPr>
            <a:normAutofit/>
          </a:bodyPr>
          <a:lstStyle/>
          <a:p>
            <a:r>
              <a:rPr lang="en-US" dirty="0">
                <a:latin typeface="Arial"/>
                <a:cs typeface="Arial"/>
              </a:rPr>
              <a:t>Problems faced</a:t>
            </a:r>
            <a:r>
              <a:rPr lang="en-US" sz="5400" dirty="0">
                <a:latin typeface="Arial"/>
                <a:cs typeface="Arial"/>
              </a:rPr>
              <a:t> </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1F6F882-E18C-EE4A-C97E-5DEC7B99EA2F}"/>
              </a:ext>
            </a:extLst>
          </p:cNvPr>
          <p:cNvSpPr>
            <a:spLocks noGrp="1"/>
          </p:cNvSpPr>
          <p:nvPr>
            <p:ph idx="1"/>
          </p:nvPr>
        </p:nvSpPr>
        <p:spPr>
          <a:xfrm>
            <a:off x="838200" y="1929384"/>
            <a:ext cx="10515600" cy="4251960"/>
          </a:xfrm>
        </p:spPr>
        <p:txBody>
          <a:bodyPr vert="horz" lIns="91440" tIns="45720" rIns="91440" bIns="45720" rtlCol="0" anchor="t">
            <a:normAutofit/>
          </a:bodyPr>
          <a:lstStyle/>
          <a:p>
            <a:r>
              <a:rPr lang="en-US" dirty="0">
                <a:latin typeface="Arial"/>
                <a:cs typeface="Arial"/>
              </a:rPr>
              <a:t>Searching for the hardware components are required for our project and needed sensors </a:t>
            </a:r>
          </a:p>
          <a:p>
            <a:r>
              <a:rPr lang="en-US" dirty="0">
                <a:latin typeface="Arial"/>
                <a:cs typeface="Arial"/>
              </a:rPr>
              <a:t>Some components we bought from Amazon.eg and some of them from local market </a:t>
            </a:r>
          </a:p>
          <a:p>
            <a:r>
              <a:rPr lang="en-US" dirty="0">
                <a:latin typeface="Arial"/>
                <a:cs typeface="Arial"/>
              </a:rPr>
              <a:t>Learning about Arduino software and how to implement our project (Coding)</a:t>
            </a:r>
          </a:p>
          <a:p>
            <a:r>
              <a:rPr lang="en-US" dirty="0">
                <a:latin typeface="Arial"/>
                <a:cs typeface="Arial"/>
              </a:rPr>
              <a:t>How to design the circuit diagram for our project </a:t>
            </a:r>
          </a:p>
        </p:txBody>
      </p:sp>
    </p:spTree>
    <p:extLst>
      <p:ext uri="{BB962C8B-B14F-4D97-AF65-F5344CB8AC3E}">
        <p14:creationId xmlns:p14="http://schemas.microsoft.com/office/powerpoint/2010/main" val="14292409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45A3A6-4049-F390-3744-8130BF8AC93E}"/>
              </a:ext>
            </a:extLst>
          </p:cNvPr>
          <p:cNvSpPr>
            <a:spLocks noGrp="1"/>
          </p:cNvSpPr>
          <p:nvPr>
            <p:ph type="title"/>
          </p:nvPr>
        </p:nvSpPr>
        <p:spPr>
          <a:xfrm>
            <a:off x="838200" y="365125"/>
            <a:ext cx="10515600" cy="1325563"/>
          </a:xfrm>
        </p:spPr>
        <p:txBody>
          <a:bodyPr>
            <a:normAutofit/>
          </a:bodyPr>
          <a:lstStyle/>
          <a:p>
            <a:r>
              <a:rPr lang="en-US" dirty="0">
                <a:latin typeface="Arial"/>
                <a:cs typeface="Arial"/>
              </a:rPr>
              <a:t>What have we done till now?</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8174DA7-2372-D22F-0B13-2417D5BC1D53}"/>
              </a:ext>
            </a:extLst>
          </p:cNvPr>
          <p:cNvSpPr>
            <a:spLocks noGrp="1"/>
          </p:cNvSpPr>
          <p:nvPr>
            <p:ph idx="1"/>
          </p:nvPr>
        </p:nvSpPr>
        <p:spPr>
          <a:xfrm>
            <a:off x="838200" y="1929384"/>
            <a:ext cx="10515600" cy="4251960"/>
          </a:xfrm>
        </p:spPr>
        <p:txBody>
          <a:bodyPr vert="horz" lIns="91440" tIns="45720" rIns="91440" bIns="45720" rtlCol="0" anchor="t">
            <a:normAutofit/>
          </a:bodyPr>
          <a:lstStyle/>
          <a:p>
            <a:pPr marL="0" indent="0">
              <a:buNone/>
            </a:pPr>
            <a:r>
              <a:rPr lang="en-US" sz="2200" dirty="0">
                <a:latin typeface="Arial"/>
                <a:cs typeface="Arial"/>
              </a:rPr>
              <a:t>We purchased the components of the project</a:t>
            </a:r>
            <a:endParaRPr lang="en-US" sz="2200" dirty="0"/>
          </a:p>
          <a:p>
            <a:r>
              <a:rPr lang="en-US" sz="2200" dirty="0">
                <a:latin typeface="Arial"/>
                <a:cs typeface="Arial"/>
              </a:rPr>
              <a:t>Arduino Uno</a:t>
            </a:r>
          </a:p>
          <a:p>
            <a:r>
              <a:rPr lang="en-US" sz="2200" dirty="0">
                <a:latin typeface="Arial"/>
                <a:cs typeface="Arial"/>
              </a:rPr>
              <a:t>Node MCU</a:t>
            </a:r>
          </a:p>
          <a:p>
            <a:r>
              <a:rPr lang="en-US" sz="2200" dirty="0">
                <a:latin typeface="Arial"/>
                <a:cs typeface="Arial"/>
              </a:rPr>
              <a:t>Motors (Servo + DC motors)</a:t>
            </a:r>
          </a:p>
          <a:p>
            <a:r>
              <a:rPr lang="en-US" sz="2200" dirty="0">
                <a:latin typeface="Arial"/>
                <a:cs typeface="Arial"/>
              </a:rPr>
              <a:t>Bread Board </a:t>
            </a:r>
          </a:p>
          <a:p>
            <a:r>
              <a:rPr lang="en-US" sz="2200" dirty="0">
                <a:latin typeface="Arial"/>
                <a:cs typeface="Arial"/>
              </a:rPr>
              <a:t>OLED screen </a:t>
            </a:r>
          </a:p>
          <a:p>
            <a:r>
              <a:rPr lang="en-US" sz="2200" dirty="0">
                <a:latin typeface="Arial"/>
                <a:cs typeface="Arial"/>
              </a:rPr>
              <a:t>Battery 6V</a:t>
            </a:r>
          </a:p>
          <a:p>
            <a:r>
              <a:rPr lang="en-US" sz="2200" dirty="0">
                <a:latin typeface="Arial"/>
                <a:cs typeface="Arial"/>
              </a:rPr>
              <a:t>Sensors (Color sensor + DHT11 temperature sensor + Heart rate sensor)</a:t>
            </a:r>
          </a:p>
          <a:p>
            <a:r>
              <a:rPr lang="en-US" sz="2200" dirty="0">
                <a:latin typeface="Arial"/>
                <a:cs typeface="Arial"/>
              </a:rPr>
              <a:t>Wires</a:t>
            </a:r>
          </a:p>
          <a:p>
            <a:endParaRPr lang="en-US" sz="2200">
              <a:latin typeface="Arial"/>
              <a:cs typeface="Arial"/>
            </a:endParaRPr>
          </a:p>
          <a:p>
            <a:endParaRPr lang="en-US" sz="2200">
              <a:latin typeface="Arial"/>
              <a:cs typeface="Arial"/>
            </a:endParaRPr>
          </a:p>
        </p:txBody>
      </p:sp>
    </p:spTree>
    <p:extLst>
      <p:ext uri="{BB962C8B-B14F-4D97-AF65-F5344CB8AC3E}">
        <p14:creationId xmlns:p14="http://schemas.microsoft.com/office/powerpoint/2010/main" val="22323627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61AA54-FBAE-CE3E-BE70-AA1F5FD17894}"/>
              </a:ext>
            </a:extLst>
          </p:cNvPr>
          <p:cNvSpPr>
            <a:spLocks noGrp="1"/>
          </p:cNvSpPr>
          <p:nvPr>
            <p:ph type="title"/>
          </p:nvPr>
        </p:nvSpPr>
        <p:spPr>
          <a:xfrm>
            <a:off x="5297762" y="329184"/>
            <a:ext cx="6251110" cy="1783080"/>
          </a:xfrm>
        </p:spPr>
        <p:txBody>
          <a:bodyPr anchor="b">
            <a:normAutofit/>
          </a:bodyPr>
          <a:lstStyle/>
          <a:p>
            <a:r>
              <a:rPr lang="en-US" dirty="0">
                <a:latin typeface="Arial"/>
                <a:cs typeface="Arial"/>
              </a:rPr>
              <a:t>What have we done till now</a:t>
            </a:r>
            <a:endParaRPr lang="en-US" dirty="0"/>
          </a:p>
        </p:txBody>
      </p:sp>
      <p:pic>
        <p:nvPicPr>
          <p:cNvPr id="7" name="Picture 4" descr="Electronics protoboard">
            <a:extLst>
              <a:ext uri="{FF2B5EF4-FFF2-40B4-BE49-F238E27FC236}">
                <a16:creationId xmlns:a16="http://schemas.microsoft.com/office/drawing/2014/main" id="{C7EF49B9-7C19-D152-2CF8-9EE62D302704}"/>
              </a:ext>
            </a:extLst>
          </p:cNvPr>
          <p:cNvPicPr>
            <a:picLocks noChangeAspect="1"/>
          </p:cNvPicPr>
          <p:nvPr/>
        </p:nvPicPr>
        <p:blipFill rotWithShape="1">
          <a:blip r:embed="rId2"/>
          <a:srcRect l="6961" r="47774" b="-3"/>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F42C85C7-1C3D-48A2-6A5F-4A822D15CCCE}"/>
              </a:ext>
            </a:extLst>
          </p:cNvPr>
          <p:cNvSpPr>
            <a:spLocks noGrp="1"/>
          </p:cNvSpPr>
          <p:nvPr>
            <p:ph idx="1"/>
          </p:nvPr>
        </p:nvSpPr>
        <p:spPr>
          <a:xfrm>
            <a:off x="5297762" y="2706624"/>
            <a:ext cx="6251110" cy="3483864"/>
          </a:xfrm>
        </p:spPr>
        <p:txBody>
          <a:bodyPr vert="horz" lIns="91440" tIns="45720" rIns="91440" bIns="45720" rtlCol="0" anchor="t">
            <a:normAutofit/>
          </a:bodyPr>
          <a:lstStyle/>
          <a:p>
            <a:r>
              <a:rPr lang="en-US" sz="2200" dirty="0">
                <a:latin typeface="Arial"/>
                <a:ea typeface="+mn-lt"/>
                <a:cs typeface="+mn-lt"/>
              </a:rPr>
              <a:t>And circuits for temperature sensor and heart rate sensor are implemented</a:t>
            </a:r>
            <a:r>
              <a:rPr lang="en-US" sz="2200" dirty="0">
                <a:ea typeface="+mn-lt"/>
                <a:cs typeface="+mn-lt"/>
              </a:rPr>
              <a:t> </a:t>
            </a:r>
          </a:p>
          <a:p>
            <a:r>
              <a:rPr lang="en-US" sz="2200" dirty="0">
                <a:latin typeface="Arial"/>
                <a:cs typeface="Calibri"/>
              </a:rPr>
              <a:t>The first circuit implementation for temperature sensor and humidity and heart rate sensor that collect the parameters for the patient and the room to display it on the OLED display and sending it to the IoT platform</a:t>
            </a:r>
            <a:r>
              <a:rPr lang="en-US" sz="2200" dirty="0">
                <a:cs typeface="Calibri"/>
              </a:rPr>
              <a:t> </a:t>
            </a:r>
            <a:endParaRPr lang="en-US" sz="2200" dirty="0">
              <a:ea typeface="Calibri"/>
              <a:cs typeface="Calibri"/>
            </a:endParaRPr>
          </a:p>
          <a:p>
            <a:r>
              <a:rPr lang="en-US" sz="2200" dirty="0">
                <a:latin typeface="Arial"/>
                <a:cs typeface="Calibri"/>
              </a:rPr>
              <a:t>We installed DHT11 library to connect the DHT chip and </a:t>
            </a:r>
            <a:r>
              <a:rPr lang="en-US" sz="2200">
                <a:latin typeface="Arial"/>
                <a:cs typeface="Calibri"/>
              </a:rPr>
              <a:t>including it in the code</a:t>
            </a:r>
            <a:endParaRPr lang="en-US" sz="2200" dirty="0">
              <a:latin typeface="Arial"/>
              <a:cs typeface="Calibri"/>
            </a:endParaRPr>
          </a:p>
          <a:p>
            <a:endParaRPr lang="en-US" sz="2200">
              <a:cs typeface="Calibri"/>
            </a:endParaRPr>
          </a:p>
        </p:txBody>
      </p:sp>
    </p:spTree>
    <p:extLst>
      <p:ext uri="{BB962C8B-B14F-4D97-AF65-F5344CB8AC3E}">
        <p14:creationId xmlns:p14="http://schemas.microsoft.com/office/powerpoint/2010/main" val="1804135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751E5E4-302D-B42E-30F8-C56B98C576A3}"/>
              </a:ext>
            </a:extLst>
          </p:cNvPr>
          <p:cNvSpPr>
            <a:spLocks noGrp="1"/>
          </p:cNvSpPr>
          <p:nvPr>
            <p:ph type="title"/>
          </p:nvPr>
        </p:nvSpPr>
        <p:spPr>
          <a:xfrm>
            <a:off x="643467" y="321734"/>
            <a:ext cx="10905066" cy="1135737"/>
          </a:xfrm>
        </p:spPr>
        <p:txBody>
          <a:bodyPr>
            <a:normAutofit/>
          </a:bodyPr>
          <a:lstStyle/>
          <a:p>
            <a:r>
              <a:rPr lang="en-US" dirty="0">
                <a:latin typeface="Arial"/>
                <a:cs typeface="Calibri Light"/>
              </a:rPr>
              <a:t>The advantage of technology use</a:t>
            </a:r>
            <a:r>
              <a:rPr lang="en-US" sz="3600" dirty="0">
                <a:latin typeface="Arial"/>
                <a:cs typeface="Calibri Light"/>
              </a:rPr>
              <a:t> </a:t>
            </a:r>
            <a:endParaRPr lang="en-US" sz="3600" dirty="0">
              <a:latin typeface="Arial"/>
            </a:endParaRPr>
          </a:p>
        </p:txBody>
      </p:sp>
      <p:sp>
        <p:nvSpPr>
          <p:cNvPr id="3" name="Content Placeholder 2">
            <a:extLst>
              <a:ext uri="{FF2B5EF4-FFF2-40B4-BE49-F238E27FC236}">
                <a16:creationId xmlns:a16="http://schemas.microsoft.com/office/drawing/2014/main" id="{50200B54-ED40-0295-997E-39B2F2C360CE}"/>
              </a:ext>
            </a:extLst>
          </p:cNvPr>
          <p:cNvSpPr>
            <a:spLocks noGrp="1"/>
          </p:cNvSpPr>
          <p:nvPr>
            <p:ph idx="1"/>
          </p:nvPr>
        </p:nvSpPr>
        <p:spPr>
          <a:xfrm>
            <a:off x="643467" y="1782981"/>
            <a:ext cx="10905066" cy="4393982"/>
          </a:xfrm>
        </p:spPr>
        <p:txBody>
          <a:bodyPr vert="horz" lIns="91440" tIns="45720" rIns="91440" bIns="45720" rtlCol="0" anchor="t">
            <a:normAutofit/>
          </a:bodyPr>
          <a:lstStyle/>
          <a:p>
            <a:r>
              <a:rPr lang="en-US" dirty="0">
                <a:latin typeface="Arial"/>
                <a:cs typeface="Arial"/>
              </a:rPr>
              <a:t>The increased usage of mobile devices smart devices in health field or healthcare field like (Fitbit, Mi-Fit and etc.) and using IoT or GSM or Wi-Fi Module or Bluetooth Module for monitoring the health parameters has made a great impact and helped us to make this project, and use this components and moules to grow up and produce a new projects in health field</a:t>
            </a:r>
            <a:r>
              <a:rPr lang="en-US" sz="2000" dirty="0">
                <a:latin typeface="Arial"/>
                <a:cs typeface="Arial"/>
              </a:rPr>
              <a:t> </a:t>
            </a:r>
          </a:p>
        </p:txBody>
      </p:sp>
      <p:sp>
        <p:nvSpPr>
          <p:cNvPr id="25"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9055775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B023C2-1BDE-7BD5-CF16-B0933095F3C6}"/>
              </a:ext>
            </a:extLst>
          </p:cNvPr>
          <p:cNvSpPr>
            <a:spLocks noGrp="1"/>
          </p:cNvSpPr>
          <p:nvPr>
            <p:ph type="title"/>
          </p:nvPr>
        </p:nvSpPr>
        <p:spPr>
          <a:xfrm>
            <a:off x="5297762" y="329184"/>
            <a:ext cx="6251110" cy="1783080"/>
          </a:xfrm>
        </p:spPr>
        <p:txBody>
          <a:bodyPr anchor="b">
            <a:normAutofit/>
          </a:bodyPr>
          <a:lstStyle/>
          <a:p>
            <a:r>
              <a:rPr lang="en-US" dirty="0">
                <a:latin typeface="Arial"/>
                <a:ea typeface="Calibri Light"/>
                <a:cs typeface="Calibri Light"/>
              </a:rPr>
              <a:t>First circuit</a:t>
            </a:r>
            <a:r>
              <a:rPr lang="en-US" sz="5400" dirty="0">
                <a:latin typeface="Arial"/>
                <a:ea typeface="Calibri Light"/>
                <a:cs typeface="Calibri Light"/>
              </a:rPr>
              <a:t> </a:t>
            </a:r>
          </a:p>
        </p:txBody>
      </p:sp>
      <p:pic>
        <p:nvPicPr>
          <p:cNvPr id="5" name="Picture 4" descr="Electronics protoboard">
            <a:extLst>
              <a:ext uri="{FF2B5EF4-FFF2-40B4-BE49-F238E27FC236}">
                <a16:creationId xmlns:a16="http://schemas.microsoft.com/office/drawing/2014/main" id="{FCC7607B-182A-EDA9-846B-005DEB247CED}"/>
              </a:ext>
            </a:extLst>
          </p:cNvPr>
          <p:cNvPicPr>
            <a:picLocks noChangeAspect="1"/>
          </p:cNvPicPr>
          <p:nvPr/>
        </p:nvPicPr>
        <p:blipFill rotWithShape="1">
          <a:blip r:embed="rId2"/>
          <a:srcRect l="6961" r="47774" b="-3"/>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EE14DFF-F369-BFE9-C01A-61E4DA55222C}"/>
              </a:ext>
            </a:extLst>
          </p:cNvPr>
          <p:cNvSpPr>
            <a:spLocks noGrp="1"/>
          </p:cNvSpPr>
          <p:nvPr>
            <p:ph idx="1"/>
          </p:nvPr>
        </p:nvSpPr>
        <p:spPr>
          <a:xfrm>
            <a:off x="5297762" y="2706624"/>
            <a:ext cx="6251110" cy="3483864"/>
          </a:xfrm>
        </p:spPr>
        <p:txBody>
          <a:bodyPr vert="horz" lIns="91440" tIns="45720" rIns="91440" bIns="45720" rtlCol="0" anchor="t">
            <a:normAutofit/>
          </a:bodyPr>
          <a:lstStyle/>
          <a:p>
            <a:r>
              <a:rPr lang="en-US" sz="2000" dirty="0">
                <a:latin typeface="Arial"/>
                <a:cs typeface="Arial"/>
              </a:rPr>
              <a:t>We defined DHTPIN in pin 0 for Arduino inputs and the DHTTYPE is DHT11 </a:t>
            </a:r>
            <a:endParaRPr lang="en-US" dirty="0">
              <a:latin typeface="Calibri" panose="020F0502020204030204"/>
              <a:ea typeface="Calibri" panose="020F0502020204030204"/>
              <a:cs typeface="Calibri" panose="020F0502020204030204"/>
            </a:endParaRPr>
          </a:p>
          <a:p>
            <a:r>
              <a:rPr lang="en-US" sz="2000" dirty="0">
                <a:latin typeface="Arial"/>
                <a:cs typeface="Arial"/>
              </a:rPr>
              <a:t>After that we receive the humidity value and temperature value to print them </a:t>
            </a:r>
            <a:endParaRPr lang="en-US" dirty="0"/>
          </a:p>
          <a:p>
            <a:r>
              <a:rPr lang="en-US" sz="2000" dirty="0">
                <a:latin typeface="Arial"/>
                <a:cs typeface="Arial"/>
              </a:rPr>
              <a:t>The second sensor that we used it to transmit and display the oxygen and the heart rate parameters, at first we define this libraries (</a:t>
            </a:r>
            <a:r>
              <a:rPr lang="en-US" sz="2000" dirty="0" err="1">
                <a:latin typeface="Arial"/>
                <a:cs typeface="Arial"/>
              </a:rPr>
              <a:t>Wire.h</a:t>
            </a:r>
            <a:r>
              <a:rPr lang="en-US" sz="2000" dirty="0">
                <a:latin typeface="Arial"/>
                <a:cs typeface="Arial"/>
              </a:rPr>
              <a:t> and MAX30100_PulsOximeter.h) and then we define that two pins for inputs the (SDA and SCL) in series pin 11 and pin 12 and GND for GND Arduino pin and the vin pin for voltage input </a:t>
            </a:r>
            <a:endParaRPr lang="en-US" dirty="0"/>
          </a:p>
          <a:p>
            <a:endParaRPr lang="en-US" sz="2000">
              <a:latin typeface="Arial"/>
              <a:cs typeface="Arial"/>
            </a:endParaRPr>
          </a:p>
        </p:txBody>
      </p:sp>
    </p:spTree>
    <p:extLst>
      <p:ext uri="{BB962C8B-B14F-4D97-AF65-F5344CB8AC3E}">
        <p14:creationId xmlns:p14="http://schemas.microsoft.com/office/powerpoint/2010/main" val="15994020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02909-8656-BB6A-ADFE-775D882A41FB}"/>
              </a:ext>
            </a:extLst>
          </p:cNvPr>
          <p:cNvSpPr>
            <a:spLocks noGrp="1"/>
          </p:cNvSpPr>
          <p:nvPr>
            <p:ph type="title"/>
          </p:nvPr>
        </p:nvSpPr>
        <p:spPr/>
        <p:txBody>
          <a:bodyPr/>
          <a:lstStyle/>
          <a:p>
            <a:r>
              <a:rPr lang="en-US" dirty="0">
                <a:latin typeface="Arial"/>
                <a:cs typeface="Arial"/>
              </a:rPr>
              <a:t>First Circuit</a:t>
            </a:r>
            <a:endParaRPr lang="en-US" dirty="0"/>
          </a:p>
        </p:txBody>
      </p:sp>
      <p:pic>
        <p:nvPicPr>
          <p:cNvPr id="7" name="Picture 7" descr="A picture containing text, electronics&#10;&#10;Description automatically generated">
            <a:extLst>
              <a:ext uri="{FF2B5EF4-FFF2-40B4-BE49-F238E27FC236}">
                <a16:creationId xmlns:a16="http://schemas.microsoft.com/office/drawing/2014/main" id="{9DA9ADC0-6AC6-809C-3965-6464E34C134F}"/>
              </a:ext>
            </a:extLst>
          </p:cNvPr>
          <p:cNvPicPr>
            <a:picLocks noGrp="1" noChangeAspect="1"/>
          </p:cNvPicPr>
          <p:nvPr>
            <p:ph idx="1"/>
          </p:nvPr>
        </p:nvPicPr>
        <p:blipFill>
          <a:blip r:embed="rId2"/>
          <a:stretch>
            <a:fillRect/>
          </a:stretch>
        </p:blipFill>
        <p:spPr>
          <a:xfrm>
            <a:off x="486926" y="1903098"/>
            <a:ext cx="11534823" cy="4984688"/>
          </a:xfrm>
        </p:spPr>
      </p:pic>
    </p:spTree>
    <p:extLst>
      <p:ext uri="{BB962C8B-B14F-4D97-AF65-F5344CB8AC3E}">
        <p14:creationId xmlns:p14="http://schemas.microsoft.com/office/powerpoint/2010/main" val="4236080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F76D458-98DB-CADA-1033-1C05DAFD2120}"/>
              </a:ext>
            </a:extLst>
          </p:cNvPr>
          <p:cNvSpPr>
            <a:spLocks noGrp="1"/>
          </p:cNvSpPr>
          <p:nvPr>
            <p:ph type="title"/>
          </p:nvPr>
        </p:nvSpPr>
        <p:spPr>
          <a:xfrm>
            <a:off x="643467" y="321734"/>
            <a:ext cx="10905066" cy="1135737"/>
          </a:xfrm>
        </p:spPr>
        <p:txBody>
          <a:bodyPr>
            <a:normAutofit/>
          </a:bodyPr>
          <a:lstStyle/>
          <a:p>
            <a:r>
              <a:rPr lang="en-US" dirty="0">
                <a:latin typeface="Arial"/>
                <a:ea typeface="Calibri Light" panose="020F0302020204030204"/>
                <a:cs typeface="Arial"/>
              </a:rPr>
              <a:t>Patient’s life cycle </a:t>
            </a:r>
            <a:endParaRPr lang="en-US" dirty="0">
              <a:ea typeface="Calibri Light" panose="020F0302020204030204"/>
              <a:cs typeface="Calibri Light" panose="020F0302020204030204"/>
            </a:endParaRPr>
          </a:p>
        </p:txBody>
      </p:sp>
      <p:sp>
        <p:nvSpPr>
          <p:cNvPr id="3" name="Content Placeholder 2">
            <a:extLst>
              <a:ext uri="{FF2B5EF4-FFF2-40B4-BE49-F238E27FC236}">
                <a16:creationId xmlns:a16="http://schemas.microsoft.com/office/drawing/2014/main" id="{370D3A35-DBA2-A888-4CE8-D3C4755963A2}"/>
              </a:ext>
            </a:extLst>
          </p:cNvPr>
          <p:cNvSpPr>
            <a:spLocks noGrp="1"/>
          </p:cNvSpPr>
          <p:nvPr>
            <p:ph idx="1"/>
          </p:nvPr>
        </p:nvSpPr>
        <p:spPr>
          <a:xfrm>
            <a:off x="643467" y="1782981"/>
            <a:ext cx="10905066" cy="4393982"/>
          </a:xfrm>
        </p:spPr>
        <p:txBody>
          <a:bodyPr vert="horz" lIns="91440" tIns="45720" rIns="91440" bIns="45720" rtlCol="0" anchor="t">
            <a:normAutofit/>
          </a:bodyPr>
          <a:lstStyle/>
          <a:p>
            <a:r>
              <a:rPr lang="en-US" dirty="0">
                <a:latin typeface="Arial"/>
                <a:cs typeface="Arial"/>
              </a:rPr>
              <a:t>The smart patient health tracking system uses sensors to track patient vital parameters</a:t>
            </a:r>
          </a:p>
          <a:p>
            <a:r>
              <a:rPr lang="en-US" dirty="0">
                <a:latin typeface="Arial"/>
                <a:cs typeface="Arial"/>
              </a:rPr>
              <a:t>Display the parameters on the local screen</a:t>
            </a:r>
          </a:p>
          <a:p>
            <a:r>
              <a:rPr lang="en-US" dirty="0">
                <a:latin typeface="Arial"/>
                <a:cs typeface="Arial"/>
              </a:rPr>
              <a:t>Sending and receiving information from the platform </a:t>
            </a:r>
          </a:p>
          <a:p>
            <a:r>
              <a:rPr lang="en-US" dirty="0">
                <a:latin typeface="Arial"/>
                <a:cs typeface="Arial"/>
              </a:rPr>
              <a:t>Using internet to update the doctors and gives the patient the medicine So that they can help in case of any issues at the earliest </a:t>
            </a:r>
          </a:p>
          <a:p>
            <a:r>
              <a:rPr lang="en-US" dirty="0">
                <a:latin typeface="Arial"/>
                <a:cs typeface="Arial"/>
              </a:rPr>
              <a:t>preventing death rates so the doctor will be fully aware of the patient's condition all the time</a:t>
            </a:r>
            <a:r>
              <a:rPr lang="en-US" sz="2000" dirty="0">
                <a:latin typeface="Arial"/>
                <a:cs typeface="Arial"/>
              </a:rPr>
              <a:t>  </a:t>
            </a:r>
          </a:p>
        </p:txBody>
      </p:sp>
      <p:sp>
        <p:nvSpPr>
          <p:cNvPr id="6"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798215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4744CD7-D567-DF8F-6AB1-D450569A1002}"/>
              </a:ext>
            </a:extLst>
          </p:cNvPr>
          <p:cNvSpPr>
            <a:spLocks noGrp="1"/>
          </p:cNvSpPr>
          <p:nvPr>
            <p:ph type="title"/>
          </p:nvPr>
        </p:nvSpPr>
        <p:spPr>
          <a:xfrm>
            <a:off x="643467" y="321734"/>
            <a:ext cx="10905066" cy="1135737"/>
          </a:xfrm>
        </p:spPr>
        <p:txBody>
          <a:bodyPr>
            <a:normAutofit/>
          </a:bodyPr>
          <a:lstStyle/>
          <a:p>
            <a:r>
              <a:rPr lang="en-US" dirty="0">
                <a:latin typeface="Arial"/>
                <a:cs typeface="Calibri Light"/>
              </a:rPr>
              <a:t>Objectives</a:t>
            </a:r>
            <a:r>
              <a:rPr lang="en-US" sz="3600" dirty="0">
                <a:latin typeface="Arial"/>
                <a:cs typeface="Calibri Light"/>
              </a:rPr>
              <a:t> </a:t>
            </a:r>
            <a:endParaRPr lang="en-US" sz="3600">
              <a:cs typeface="Calibri Light"/>
            </a:endParaRPr>
          </a:p>
        </p:txBody>
      </p:sp>
      <p:sp>
        <p:nvSpPr>
          <p:cNvPr id="3" name="Content Placeholder 2">
            <a:extLst>
              <a:ext uri="{FF2B5EF4-FFF2-40B4-BE49-F238E27FC236}">
                <a16:creationId xmlns:a16="http://schemas.microsoft.com/office/drawing/2014/main" id="{FE1B875E-60B2-8CAE-05BA-86B026A87AAD}"/>
              </a:ext>
            </a:extLst>
          </p:cNvPr>
          <p:cNvSpPr>
            <a:spLocks noGrp="1"/>
          </p:cNvSpPr>
          <p:nvPr>
            <p:ph idx="1"/>
          </p:nvPr>
        </p:nvSpPr>
        <p:spPr>
          <a:xfrm>
            <a:off x="643467" y="1782981"/>
            <a:ext cx="10905066" cy="4393982"/>
          </a:xfrm>
        </p:spPr>
        <p:txBody>
          <a:bodyPr vert="horz" lIns="91440" tIns="45720" rIns="91440" bIns="45720" rtlCol="0" anchor="t">
            <a:normAutofit/>
          </a:bodyPr>
          <a:lstStyle/>
          <a:p>
            <a:r>
              <a:rPr lang="en-US" dirty="0">
                <a:latin typeface="Arial"/>
                <a:cs typeface="Arial"/>
              </a:rPr>
              <a:t>Helping the nursing staff and institutions of health during the hardest time </a:t>
            </a:r>
          </a:p>
          <a:p>
            <a:r>
              <a:rPr lang="en-US" dirty="0">
                <a:latin typeface="Arial"/>
                <a:cs typeface="Arial"/>
              </a:rPr>
              <a:t>Helping patients and their families by monitoring the patient's condition around the day </a:t>
            </a:r>
          </a:p>
          <a:p>
            <a:r>
              <a:rPr lang="en-US" dirty="0">
                <a:latin typeface="Arial"/>
                <a:cs typeface="Arial"/>
              </a:rPr>
              <a:t>Reduce the health care cost and minimize the risk </a:t>
            </a:r>
          </a:p>
        </p:txBody>
      </p:sp>
      <p:sp>
        <p:nvSpPr>
          <p:cNvPr id="6"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526194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7D76462-A1A4-8C5A-FEE7-35F4AAB18BFE}"/>
              </a:ext>
            </a:extLst>
          </p:cNvPr>
          <p:cNvSpPr>
            <a:spLocks noGrp="1"/>
          </p:cNvSpPr>
          <p:nvPr>
            <p:ph type="title"/>
          </p:nvPr>
        </p:nvSpPr>
        <p:spPr>
          <a:xfrm>
            <a:off x="643467" y="321734"/>
            <a:ext cx="10905066" cy="1135737"/>
          </a:xfrm>
        </p:spPr>
        <p:txBody>
          <a:bodyPr>
            <a:normAutofit/>
          </a:bodyPr>
          <a:lstStyle/>
          <a:p>
            <a:r>
              <a:rPr lang="en-US" dirty="0">
                <a:latin typeface="Arial"/>
                <a:cs typeface="Arial"/>
              </a:rPr>
              <a:t>The System usability</a:t>
            </a:r>
            <a:endParaRPr lang="en-US" sz="3600" dirty="0">
              <a:ea typeface="Calibri Light" panose="020F0302020204030204"/>
              <a:cs typeface="Calibri Light" panose="020F0302020204030204"/>
            </a:endParaRPr>
          </a:p>
        </p:txBody>
      </p:sp>
      <p:sp>
        <p:nvSpPr>
          <p:cNvPr id="3" name="Content Placeholder 2">
            <a:extLst>
              <a:ext uri="{FF2B5EF4-FFF2-40B4-BE49-F238E27FC236}">
                <a16:creationId xmlns:a16="http://schemas.microsoft.com/office/drawing/2014/main" id="{155F23F0-9D28-34B2-3002-A4B15474A5B3}"/>
              </a:ext>
            </a:extLst>
          </p:cNvPr>
          <p:cNvSpPr>
            <a:spLocks noGrp="1"/>
          </p:cNvSpPr>
          <p:nvPr>
            <p:ph idx="1"/>
          </p:nvPr>
        </p:nvSpPr>
        <p:spPr>
          <a:xfrm>
            <a:off x="643467" y="1782981"/>
            <a:ext cx="10905066" cy="4393982"/>
          </a:xfrm>
        </p:spPr>
        <p:txBody>
          <a:bodyPr vert="horz" lIns="91440" tIns="45720" rIns="91440" bIns="45720" rtlCol="0" anchor="t">
            <a:normAutofit/>
          </a:bodyPr>
          <a:lstStyle/>
          <a:p>
            <a:r>
              <a:rPr lang="en-US" dirty="0">
                <a:latin typeface="Arial"/>
                <a:cs typeface="Calibri"/>
              </a:rPr>
              <a:t>This project can be called a line following robot it can act as a temporary nurse, It can assist hospital staff in case of any emergency </a:t>
            </a:r>
          </a:p>
          <a:p>
            <a:r>
              <a:rPr lang="en-US" dirty="0">
                <a:latin typeface="Arial"/>
                <a:cs typeface="Calibri"/>
              </a:rPr>
              <a:t>It can be used also in house for patients that lying down in home</a:t>
            </a:r>
            <a:r>
              <a:rPr lang="en-US" sz="2000" dirty="0">
                <a:latin typeface="Arial"/>
                <a:cs typeface="Calibri"/>
              </a:rPr>
              <a:t> </a:t>
            </a:r>
          </a:p>
        </p:txBody>
      </p:sp>
      <p:sp>
        <p:nvSpPr>
          <p:cNvPr id="6"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355909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85BE2-84F2-41FB-0A10-9E170D29DE24}"/>
              </a:ext>
            </a:extLst>
          </p:cNvPr>
          <p:cNvSpPr>
            <a:spLocks noGrp="1"/>
          </p:cNvSpPr>
          <p:nvPr>
            <p:ph type="title"/>
          </p:nvPr>
        </p:nvSpPr>
        <p:spPr>
          <a:xfrm>
            <a:off x="1913468" y="365125"/>
            <a:ext cx="9440332" cy="1325563"/>
          </a:xfrm>
        </p:spPr>
        <p:txBody>
          <a:bodyPr>
            <a:normAutofit/>
          </a:bodyPr>
          <a:lstStyle/>
          <a:p>
            <a:r>
              <a:rPr lang="en-US" dirty="0">
                <a:latin typeface="Arial"/>
                <a:cs typeface="Arial"/>
              </a:rPr>
              <a:t>Project mechanism </a:t>
            </a:r>
            <a:endParaRPr lang="en-US" sz="4000" dirty="0">
              <a:ea typeface="Calibri Light" panose="020F0302020204030204"/>
              <a:cs typeface="Calibri Light" panose="020F0302020204030204"/>
            </a:endParaRPr>
          </a:p>
        </p:txBody>
      </p:sp>
      <p:sp>
        <p:nvSpPr>
          <p:cNvPr id="3" name="Content Placeholder 2">
            <a:extLst>
              <a:ext uri="{FF2B5EF4-FFF2-40B4-BE49-F238E27FC236}">
                <a16:creationId xmlns:a16="http://schemas.microsoft.com/office/drawing/2014/main" id="{358D284A-4C37-33E7-43F0-1B7BBE5AF74D}"/>
              </a:ext>
            </a:extLst>
          </p:cNvPr>
          <p:cNvSpPr>
            <a:spLocks noGrp="1"/>
          </p:cNvSpPr>
          <p:nvPr>
            <p:ph idx="1"/>
          </p:nvPr>
        </p:nvSpPr>
        <p:spPr/>
        <p:txBody>
          <a:bodyPr vert="horz" lIns="91440" tIns="45720" rIns="91440" bIns="45720" rtlCol="0" anchor="t">
            <a:normAutofit/>
          </a:bodyPr>
          <a:lstStyle/>
          <a:p>
            <a:r>
              <a:rPr lang="en-US" dirty="0">
                <a:latin typeface="Arial"/>
                <a:cs typeface="Arial"/>
              </a:rPr>
              <a:t>The project based on IoT technology that allow to us communicate and interact with the patient's condition</a:t>
            </a:r>
            <a:endParaRPr lang="en-US" dirty="0"/>
          </a:p>
          <a:p>
            <a:r>
              <a:rPr lang="en-US" dirty="0">
                <a:latin typeface="Arial"/>
                <a:cs typeface="Arial"/>
              </a:rPr>
              <a:t> Then the patient's condition parameters sensed by the sensors and then it will be sent to the processing unit (ARDUINO UNO) to process the parameters and display it on the OLED screen</a:t>
            </a:r>
            <a:endParaRPr lang="en-US" dirty="0">
              <a:latin typeface="Calibri" panose="020F0502020204030204"/>
              <a:cs typeface="Calibri" panose="020F0502020204030204"/>
            </a:endParaRPr>
          </a:p>
          <a:p>
            <a:r>
              <a:rPr lang="en-US" dirty="0">
                <a:latin typeface="Arial"/>
                <a:cs typeface="Arial"/>
              </a:rPr>
              <a:t>Send it to the cloud server to store it and analyze it to check if there is difference between the old displayed parameters and the new parameters </a:t>
            </a:r>
          </a:p>
          <a:p>
            <a:r>
              <a:rPr lang="en-US" dirty="0">
                <a:latin typeface="Arial"/>
                <a:cs typeface="Arial"/>
              </a:rPr>
              <a:t>The doctor will be informed by the app that the platform provided it to us </a:t>
            </a:r>
          </a:p>
        </p:txBody>
      </p:sp>
      <p:pic>
        <p:nvPicPr>
          <p:cNvPr id="9" name="Graphic 6" descr="Processor">
            <a:extLst>
              <a:ext uri="{FF2B5EF4-FFF2-40B4-BE49-F238E27FC236}">
                <a16:creationId xmlns:a16="http://schemas.microsoft.com/office/drawing/2014/main" id="{0315D517-CF08-D1CC-A811-A80BCC7EE2F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570706"/>
            <a:ext cx="914400" cy="914400"/>
          </a:xfrm>
          <a:prstGeom prst="rect">
            <a:avLst/>
          </a:prstGeom>
        </p:spPr>
      </p:pic>
    </p:spTree>
    <p:extLst>
      <p:ext uri="{BB962C8B-B14F-4D97-AF65-F5344CB8AC3E}">
        <p14:creationId xmlns:p14="http://schemas.microsoft.com/office/powerpoint/2010/main" val="3531288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85BE2-84F2-41FB-0A10-9E170D29DE24}"/>
              </a:ext>
            </a:extLst>
          </p:cNvPr>
          <p:cNvSpPr>
            <a:spLocks noGrp="1"/>
          </p:cNvSpPr>
          <p:nvPr>
            <p:ph type="title"/>
          </p:nvPr>
        </p:nvSpPr>
        <p:spPr>
          <a:xfrm>
            <a:off x="1913468" y="365125"/>
            <a:ext cx="9440332" cy="1325563"/>
          </a:xfrm>
        </p:spPr>
        <p:txBody>
          <a:bodyPr>
            <a:normAutofit/>
          </a:bodyPr>
          <a:lstStyle/>
          <a:p>
            <a:r>
              <a:rPr lang="en-US" dirty="0">
                <a:latin typeface="Arial"/>
                <a:cs typeface="Arial"/>
              </a:rPr>
              <a:t>Project mechanism</a:t>
            </a:r>
            <a:endParaRPr lang="en-US" dirty="0">
              <a:ea typeface="Calibri Light" panose="020F0302020204030204"/>
              <a:cs typeface="Calibri Light" panose="020F0302020204030204"/>
            </a:endParaRPr>
          </a:p>
        </p:txBody>
      </p:sp>
      <p:sp>
        <p:nvSpPr>
          <p:cNvPr id="3" name="Content Placeholder 2">
            <a:extLst>
              <a:ext uri="{FF2B5EF4-FFF2-40B4-BE49-F238E27FC236}">
                <a16:creationId xmlns:a16="http://schemas.microsoft.com/office/drawing/2014/main" id="{358D284A-4C37-33E7-43F0-1B7BBE5AF74D}"/>
              </a:ext>
            </a:extLst>
          </p:cNvPr>
          <p:cNvSpPr>
            <a:spLocks noGrp="1"/>
          </p:cNvSpPr>
          <p:nvPr>
            <p:ph idx="1"/>
          </p:nvPr>
        </p:nvSpPr>
        <p:spPr/>
        <p:txBody>
          <a:bodyPr vert="horz" lIns="91440" tIns="45720" rIns="91440" bIns="45720" rtlCol="0" anchor="t">
            <a:normAutofit/>
          </a:bodyPr>
          <a:lstStyle/>
          <a:p>
            <a:pPr marL="0" indent="0"/>
            <a:r>
              <a:rPr lang="en-US" dirty="0">
                <a:latin typeface="Arial"/>
                <a:cs typeface="Arial"/>
              </a:rPr>
              <a:t>Then the patient and the doctor can access the data in the same time by the OLED and the application </a:t>
            </a:r>
            <a:endParaRPr lang="en-US" dirty="0">
              <a:latin typeface="Arial"/>
              <a:ea typeface="+mn-lt"/>
              <a:cs typeface="+mn-lt"/>
            </a:endParaRPr>
          </a:p>
          <a:p>
            <a:pPr marL="0" indent="0"/>
            <a:r>
              <a:rPr lang="en-US" dirty="0">
                <a:latin typeface="Arial"/>
                <a:cs typeface="Arial"/>
              </a:rPr>
              <a:t>If there is any changing the doctor will know and the server will send order to the robot unit to go to the patient and give him the medicine that approved from the doctor </a:t>
            </a:r>
            <a:endParaRPr lang="en-US" dirty="0">
              <a:latin typeface="Arial"/>
              <a:ea typeface="+mn-lt"/>
              <a:cs typeface="+mn-lt"/>
            </a:endParaRPr>
          </a:p>
          <a:p>
            <a:pPr marL="0" indent="0"/>
            <a:r>
              <a:rPr lang="en-US" dirty="0">
                <a:latin typeface="Arial"/>
                <a:cs typeface="Arial"/>
              </a:rPr>
              <a:t>During that the doctor keep updated about the patient's physical health</a:t>
            </a:r>
          </a:p>
        </p:txBody>
      </p:sp>
      <p:pic>
        <p:nvPicPr>
          <p:cNvPr id="9" name="Graphic 6" descr="Processor">
            <a:extLst>
              <a:ext uri="{FF2B5EF4-FFF2-40B4-BE49-F238E27FC236}">
                <a16:creationId xmlns:a16="http://schemas.microsoft.com/office/drawing/2014/main" id="{0315D517-CF08-D1CC-A811-A80BCC7EE2F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570706"/>
            <a:ext cx="914400" cy="914400"/>
          </a:xfrm>
          <a:prstGeom prst="rect">
            <a:avLst/>
          </a:prstGeom>
        </p:spPr>
      </p:pic>
    </p:spTree>
    <p:extLst>
      <p:ext uri="{BB962C8B-B14F-4D97-AF65-F5344CB8AC3E}">
        <p14:creationId xmlns:p14="http://schemas.microsoft.com/office/powerpoint/2010/main" val="851253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5964CBE2-084A-47DF-A704-CF5F6217B5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5D558F-AAEF-17BF-0164-6C7417386A23}"/>
              </a:ext>
            </a:extLst>
          </p:cNvPr>
          <p:cNvSpPr>
            <a:spLocks noGrp="1"/>
          </p:cNvSpPr>
          <p:nvPr>
            <p:ph type="title"/>
          </p:nvPr>
        </p:nvSpPr>
        <p:spPr>
          <a:xfrm>
            <a:off x="838199" y="1174819"/>
            <a:ext cx="4826795" cy="2858363"/>
          </a:xfrm>
        </p:spPr>
        <p:txBody>
          <a:bodyPr vert="horz" lIns="91440" tIns="45720" rIns="91440" bIns="45720" rtlCol="0" anchor="b">
            <a:normAutofit/>
          </a:bodyPr>
          <a:lstStyle/>
          <a:p>
            <a:r>
              <a:rPr lang="en-US" dirty="0">
                <a:solidFill>
                  <a:schemeClr val="bg1"/>
                </a:solidFill>
                <a:latin typeface="Arial" panose="020B0604020202020204" pitchFamily="34" charset="0"/>
                <a:cs typeface="Arial" panose="020B0604020202020204" pitchFamily="34" charset="0"/>
              </a:rPr>
              <a:t>Illustrative image</a:t>
            </a:r>
          </a:p>
        </p:txBody>
      </p:sp>
      <p:sp>
        <p:nvSpPr>
          <p:cNvPr id="9" name="Content Placeholder 8">
            <a:extLst>
              <a:ext uri="{FF2B5EF4-FFF2-40B4-BE49-F238E27FC236}">
                <a16:creationId xmlns:a16="http://schemas.microsoft.com/office/drawing/2014/main" id="{73C2C42A-BB47-CCA3-8DD9-02C3A60C76C3}"/>
              </a:ext>
            </a:extLst>
          </p:cNvPr>
          <p:cNvSpPr>
            <a:spLocks noGrp="1"/>
          </p:cNvSpPr>
          <p:nvPr>
            <p:ph idx="1"/>
          </p:nvPr>
        </p:nvSpPr>
        <p:spPr>
          <a:xfrm>
            <a:off x="835024" y="4414180"/>
            <a:ext cx="4830283" cy="1594507"/>
          </a:xfrm>
        </p:spPr>
        <p:txBody>
          <a:bodyPr vert="horz" lIns="91440" tIns="45720" rIns="91440" bIns="45720" rtlCol="0">
            <a:normAutofit/>
          </a:bodyPr>
          <a:lstStyle/>
          <a:p>
            <a:pPr marL="0" indent="0">
              <a:buNone/>
            </a:pPr>
            <a:r>
              <a:rPr lang="en-US" dirty="0">
                <a:solidFill>
                  <a:schemeClr val="bg1"/>
                </a:solidFill>
                <a:latin typeface="Arial" panose="020B0604020202020204" pitchFamily="34" charset="0"/>
                <a:cs typeface="Arial" panose="020B0604020202020204" pitchFamily="34" charset="0"/>
              </a:rPr>
              <a:t>Blynk application monitoring</a:t>
            </a:r>
          </a:p>
        </p:txBody>
      </p:sp>
      <p:pic>
        <p:nvPicPr>
          <p:cNvPr id="5" name="Content Placeholder 4" descr="Graphical user interface, application&#10;&#10;Description automatically generated">
            <a:extLst>
              <a:ext uri="{FF2B5EF4-FFF2-40B4-BE49-F238E27FC236}">
                <a16:creationId xmlns:a16="http://schemas.microsoft.com/office/drawing/2014/main" id="{0434E5A7-48F7-E423-3880-A6BDFC84BC7E}"/>
              </a:ext>
            </a:extLst>
          </p:cNvPr>
          <p:cNvPicPr>
            <a:picLocks noChangeAspect="1"/>
          </p:cNvPicPr>
          <p:nvPr/>
        </p:nvPicPr>
        <p:blipFill rotWithShape="1">
          <a:blip r:embed="rId2">
            <a:extLst>
              <a:ext uri="{28A0092B-C50C-407E-A947-70E740481C1C}">
                <a14:useLocalDpi xmlns:a14="http://schemas.microsoft.com/office/drawing/2010/main" val="0"/>
              </a:ext>
            </a:extLst>
          </a:blip>
          <a:srcRect t="5060" r="-3" b="-3"/>
          <a:stretch/>
        </p:blipFill>
        <p:spPr>
          <a:xfrm>
            <a:off x="6096000" y="841375"/>
            <a:ext cx="5260975" cy="4707593"/>
          </a:xfrm>
          <a:custGeom>
            <a:avLst/>
            <a:gdLst/>
            <a:ahLst/>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effectLst>
            <a:outerShdw blurRad="381000" dist="152400" dir="5400000" algn="t" rotWithShape="0">
              <a:prstClr val="black">
                <a:alpha val="10000"/>
              </a:prstClr>
            </a:outerShdw>
          </a:effectLst>
        </p:spPr>
      </p:pic>
      <p:sp>
        <p:nvSpPr>
          <p:cNvPr id="21" name="Freeform: Shape 20">
            <a:extLst>
              <a:ext uri="{FF2B5EF4-FFF2-40B4-BE49-F238E27FC236}">
                <a16:creationId xmlns:a16="http://schemas.microsoft.com/office/drawing/2014/main" id="{686A5CBB-E03B-4019-8BCD-78975D39E4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94993204-9792-4E61-A83C-73D4379E2B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2821366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1370</TotalTime>
  <Words>1329</Words>
  <Application>Microsoft Office PowerPoint</Application>
  <PresentationFormat>Widescreen</PresentationFormat>
  <Paragraphs>124</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Office Theme</vt:lpstr>
      <vt:lpstr>An IoT Based Health Monitoring System With Medicine Box</vt:lpstr>
      <vt:lpstr>Problem Definition </vt:lpstr>
      <vt:lpstr>The advantage of technology use </vt:lpstr>
      <vt:lpstr>Patient’s life cycle </vt:lpstr>
      <vt:lpstr>Objectives </vt:lpstr>
      <vt:lpstr>The System usability</vt:lpstr>
      <vt:lpstr>Project mechanism </vt:lpstr>
      <vt:lpstr>Project mechanism</vt:lpstr>
      <vt:lpstr>Illustrative image</vt:lpstr>
      <vt:lpstr>Project mechanism</vt:lpstr>
      <vt:lpstr>Illustrative image </vt:lpstr>
      <vt:lpstr>System definition </vt:lpstr>
      <vt:lpstr>The system is divided into two main parts </vt:lpstr>
      <vt:lpstr>System process </vt:lpstr>
      <vt:lpstr>System process </vt:lpstr>
      <vt:lpstr>Project requirements </vt:lpstr>
      <vt:lpstr>Project requirements </vt:lpstr>
      <vt:lpstr>Arduino Uno </vt:lpstr>
      <vt:lpstr>Node MCU </vt:lpstr>
      <vt:lpstr>Temperature sensor &amp; Pulse rate sensor </vt:lpstr>
      <vt:lpstr>Color Sensor </vt:lpstr>
      <vt:lpstr>Servo Motor </vt:lpstr>
      <vt:lpstr>DC motor (With wheels) </vt:lpstr>
      <vt:lpstr>Battery (6V)</vt:lpstr>
      <vt:lpstr>IoT platform </vt:lpstr>
      <vt:lpstr>Expected final output</vt:lpstr>
      <vt:lpstr>Problems faced </vt:lpstr>
      <vt:lpstr>What have we done till now?</vt:lpstr>
      <vt:lpstr>What have we done till now</vt:lpstr>
      <vt:lpstr>First circuit </vt:lpstr>
      <vt:lpstr>First Circuit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Mahmoud Ramadan Sayed Ibrahiem</cp:lastModifiedBy>
  <cp:revision>1673</cp:revision>
  <cp:lastPrinted>2023-02-20T04:24:12Z</cp:lastPrinted>
  <dcterms:created xsi:type="dcterms:W3CDTF">2023-01-26T12:31:09Z</dcterms:created>
  <dcterms:modified xsi:type="dcterms:W3CDTF">2023-02-21T05:34:28Z</dcterms:modified>
</cp:coreProperties>
</file>