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309" r:id="rId38"/>
    <p:sldId id="292" r:id="rId39"/>
    <p:sldId id="293" r:id="rId40"/>
    <p:sldId id="310" r:id="rId41"/>
    <p:sldId id="311" r:id="rId42"/>
    <p:sldId id="312" r:id="rId43"/>
    <p:sldId id="308" r:id="rId44"/>
    <p:sldId id="294" r:id="rId45"/>
    <p:sldId id="298" r:id="rId46"/>
    <p:sldId id="29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16"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E17DEB5C-2779-4AF2-A58D-3272AA619113}" srcId="{98BB9942-B453-447A-B0C5-205B0954C688}" destId="{5A465ADF-CCC4-4153-BF6A-D80B353341C6}" srcOrd="0" destOrd="0" parTransId="{ED6E2474-30E2-4009-833D-B29000E11E10}" sibTransId="{8BFD8475-331A-4ED9-A3DA-37900E79539E}"/>
    <dgm:cxn modelId="{4DB0FFA5-CF15-446F-B578-411D0E97B66B}" srcId="{98BB9942-B453-447A-B0C5-205B0954C688}" destId="{F6C0B44D-04B3-4ABC-8516-9CEC5F9FE24B}" srcOrd="1" destOrd="0" parTransId="{8D3EA7CB-E129-4077-B4B2-FF201A3FA8C2}" sibTransId="{08C05362-2D77-4902-B320-9DC9F16794F4}"/>
    <dgm:cxn modelId="{5C897BC1-E2D4-41E3-8768-45CF92323C1B}" type="presOf" srcId="{98BB9942-B453-447A-B0C5-205B0954C688}" destId="{4C6D5249-5B25-42FA-BA65-E390268EED64}"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FF65C239-C103-41E1-919D-1EAE55BFDBD8}" srcId="{B6A52BB7-A2A0-4665-8545-62C6EADF0ACD}" destId="{F9425FAB-CD0E-4C95-9443-1E16D3AF848C}" srcOrd="0" destOrd="0" parTransId="{C3AC92A2-AADE-49BE-8236-1AE7328BA6FE}" sibTransId="{1A281399-BE35-45B5-BB46-B3FD8A58A1FC}"/>
    <dgm:cxn modelId="{E7A60F49-B6E2-4E4F-B5B1-0065FEA28BF2}" type="presOf" srcId="{4292D9BC-D7AE-400A-BB39-04E5A98EB998}" destId="{DAD4E70D-36D3-4006-9CA4-279562BCC9F7}" srcOrd="0" destOrd="0" presId="urn:microsoft.com/office/officeart/2005/8/layout/hierarchy1"/>
    <dgm:cxn modelId="{759E9123-879F-476E-988E-8352A9F1C0EA}" srcId="{F6C0B44D-04B3-4ABC-8516-9CEC5F9FE24B}" destId="{C281072C-55F3-4442-BDB6-A4FACC03B489}" srcOrd="4" destOrd="0" parTransId="{4292D9BC-D7AE-400A-BB39-04E5A98EB998}" sibTransId="{1AB57E78-6FD7-4906-AF34-691C35E3FD61}"/>
    <dgm:cxn modelId="{579EEFE3-9CEC-4E97-8012-F421BD4A8AED}" srcId="{E59D2A33-2666-4D3A-9318-D0BF6EB74BD4}" destId="{98BB9942-B453-447A-B0C5-205B0954C688}" srcOrd="0" destOrd="0" parTransId="{B96723AF-ED06-481C-AA37-3F16CDFF3FF4}" sibTransId="{A14A7C12-713F-4721-A2AD-B46A5F7BD603}"/>
    <dgm:cxn modelId="{E22597A5-D06F-46B9-891F-1E5E26525205}" type="presOf" srcId="{8D3EA7CB-E129-4077-B4B2-FF201A3FA8C2}" destId="{F1CA9E12-9961-4598-841A-A45DD6001D24}"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C3AA738D-21CB-44C9-A58A-0B1AC57A72C4}" type="presOf" srcId="{EB0C9C8F-9745-45B9-98B6-274E0087FD01}" destId="{D3B8314F-42EA-4D2A-BB1D-20A993A9FDBA}"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3547DD66-C075-4B05-BE38-D5778DD143CC}" type="presOf" srcId="{F6C0B44D-04B3-4ABC-8516-9CEC5F9FE24B}" destId="{0C44C722-FA1D-47F4-A436-7315BBFE4603}"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712532B5-020D-4958-BA05-DB6BBCCC5CB7}" type="presOf" srcId="{BF8580FF-61A5-4447-A7B3-5161896090B8}" destId="{463BD8FE-2B37-4EB6-A36B-59FE02922755}"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8E6546A6-71B3-4ABF-84EE-5E4C32CA5A35}" type="presOf" srcId="{7527BCEA-718A-4D84-BE00-D7FE83AF233B}" destId="{5109CC20-5160-46A9-A5E0-2B5A1D37BD5A}"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961C8240-FB2D-438F-85D1-D047BA727291}" srcId="{F6C0B44D-04B3-4ABC-8516-9CEC5F9FE24B}" destId="{D2DE7F42-2B6C-414A-946C-C1906E0C760A}" srcOrd="3" destOrd="0" parTransId="{BF8580FF-61A5-4447-A7B3-5161896090B8}" sibTransId="{7EAE8E5D-4E6B-4DCC-8905-45CBADC37668}"/>
    <dgm:cxn modelId="{C6EBCB15-7DF4-4AAB-AAD6-35AC3FCFAEC8}" type="presOf" srcId="{41495935-9B8E-43C1-88B7-623D541FE295}" destId="{87424E5A-EB0C-4476-8601-47E9E621B29B}"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1490AA11-6F75-4641-BA1E-5473CC6FE38E}" srcId="{B6A52BB7-A2A0-4665-8545-62C6EADF0ACD}" destId="{71BDD7A8-5398-4DF5-BC03-3B66F8703114}" srcOrd="5" destOrd="0" parTransId="{510558F6-6C74-4C4F-89D5-F2E1C25869F1}" sibTransId="{48E70D67-E30A-4E32-8E99-61E47A707337}"/>
    <dgm:cxn modelId="{60EED152-5E61-4D97-8E48-F25699652C64}" type="presOf" srcId="{5A465ADF-CCC4-4153-BF6A-D80B353341C6}" destId="{9DE703C6-C491-4CD9-AF40-5C50F6BD653F}" srcOrd="0" destOrd="0" presId="urn:microsoft.com/office/officeart/2005/8/layout/hierarchy1"/>
    <dgm:cxn modelId="{58A3805E-A224-4FFA-AA2F-710984E3D89E}" type="presOf" srcId="{473629A9-C830-4E17-9C0E-01D0347EA9E1}" destId="{E618E416-847B-45B1-8513-71A0A3E77846}" srcOrd="0" destOrd="0" presId="urn:microsoft.com/office/officeart/2005/8/layout/hierarchy1"/>
    <dgm:cxn modelId="{167EC3F5-9B4B-4A31-B0B9-09724D299268}" type="presOf" srcId="{F9425FAB-CD0E-4C95-9443-1E16D3AF848C}" destId="{0429BF54-91D6-44B4-9B51-2C8ED5D2824C}" srcOrd="0" destOrd="0" presId="urn:microsoft.com/office/officeart/2005/8/layout/hierarchy1"/>
    <dgm:cxn modelId="{EE9FDCA9-8623-4D29-B115-3AA9E78931D9}" type="presOf" srcId="{0AC74A6D-D7F7-44C2-AA0A-A99D25AF1C8D}" destId="{A3933CC9-03E3-4D3E-878A-2AADDC3F2CD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7D19E56B-6874-48FC-AAA2-A15CD1F78FA3}" srcId="{B6A52BB7-A2A0-4665-8545-62C6EADF0ACD}" destId="{D6368890-01E1-42D9-8773-CA930C34BB63}" srcOrd="3" destOrd="0" parTransId="{69C1A431-E1F3-4941-903F-4DA0E7155C1F}" sibTransId="{D922B681-A007-4C73-B6FE-3B3C154A2972}"/>
    <dgm:cxn modelId="{FA3BA54D-8077-49A5-961B-34F4E1C61FAF}" type="presOf" srcId="{72665627-98A5-42E8-9D75-8CA7C3BBDF41}" destId="{3DF1A7C4-7B4C-4F8F-83A4-DA6ED5C246CA}" srcOrd="0" destOrd="0" presId="urn:microsoft.com/office/officeart/2005/8/layout/hierarchy1"/>
    <dgm:cxn modelId="{B362B8F4-B58E-4733-87D4-523556D36E4F}" srcId="{98BB9942-B453-447A-B0C5-205B0954C688}" destId="{72665627-98A5-42E8-9D75-8CA7C3BBDF41}" srcOrd="2" destOrd="0" parTransId="{78C1EBA3-B3C3-431E-B4AB-7DE9CC7E82A3}" sibTransId="{87C9ED8E-CE65-4623-BA86-33C60BC24382}"/>
    <dgm:cxn modelId="{03BB8060-440E-411F-849E-DC533B4E450D}" type="presOf" srcId="{E59D2A33-2666-4D3A-9318-D0BF6EB74BD4}" destId="{58158F9F-F3B1-4DD1-AA6E-8271BDFB425E}" srcOrd="0" destOrd="0" presId="urn:microsoft.com/office/officeart/2005/8/layout/hierarchy1"/>
    <dgm:cxn modelId="{38AC788C-3FFB-4BA5-AC19-E90F2045C16F}" type="presOf" srcId="{D2DE7F42-2B6C-414A-946C-C1906E0C760A}" destId="{4D426AC5-A61F-4EF0-B1F0-9028187D0F3E}"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AF0F65DD-1C1D-4771-9DA9-B124F3CA781E}" type="presOf" srcId="{7C31FA01-E2DE-4217-954F-C27EE5CD3893}" destId="{EF1A5F24-9374-4196-A745-9EDFD3C01E2D}"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p14="http://schemas.microsoft.com/office/powerpoint/2010/main" xmlns=""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p14="http://schemas.microsoft.com/office/powerpoint/2010/main" xmlns=""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p14="http://schemas.microsoft.com/office/powerpoint/2010/main" xmlns=""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p14="http://schemas.microsoft.com/office/powerpoint/2010/main" xmlns=""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1/23/2015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1/23/2015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1/23/2015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1/23/2015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p14="http://schemas.microsoft.com/office/powerpoint/2010/main" xmlns=""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p14="http://schemas.microsoft.com/office/powerpoint/2010/main" xmlns="" val="1487770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a:t>
            </a:r>
            <a:r>
              <a:rPr lang="fa-IR" sz="3200" dirty="0" smtClean="0">
                <a:solidFill>
                  <a:schemeClr val="tx1"/>
                </a:solidFill>
                <a:cs typeface="B Nazanin" panose="00000400000000000000" pitchFamily="2" charset="-78"/>
              </a:rPr>
              <a:t>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a:t>
            </a:r>
            <a:r>
              <a:rPr lang="fa-IR" sz="3200" dirty="0" smtClean="0">
                <a:cs typeface="B Nazanin" panose="00000400000000000000" pitchFamily="2" charset="-78"/>
              </a:rPr>
              <a:t>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2545044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rgbClr val="FF0000"/>
                </a:solidFill>
                <a:cs typeface="B Nazanin" panose="00000400000000000000" pitchFamily="2" charset="-78"/>
              </a:rPr>
              <a:t>الگوهای دست </a:t>
            </a:r>
            <a:r>
              <a:rPr lang="fa-IR" sz="3200" dirty="0" smtClean="0">
                <a:solidFill>
                  <a:srgbClr val="FF0000"/>
                </a:solidFill>
                <a:cs typeface="B Nazanin" panose="00000400000000000000" pitchFamily="2" charset="-78"/>
              </a:rPr>
              <a:t>ساز</a:t>
            </a:r>
            <a:endParaRPr lang="en-US" sz="3200" dirty="0" smtClean="0">
              <a:solidFill>
                <a:srgbClr val="FF0000"/>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a:t>
            </a:r>
            <a:r>
              <a:rPr lang="fa-IR" sz="3200" dirty="0" smtClean="0">
                <a:cs typeface="B Nazanin" panose="00000400000000000000" pitchFamily="2" charset="-78"/>
              </a:rPr>
              <a:t>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4264235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p14="http://schemas.microsoft.com/office/powerpoint/2010/main" xmlns="" val="109106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p14="http://schemas.microsoft.com/office/powerpoint/2010/main" xmlns="" val="1872050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p14="http://schemas.microsoft.com/office/powerpoint/2010/main" xmlns="" val="2935614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a:t>
            </a:r>
            <a:r>
              <a:rPr lang="fa-IR" sz="3200" dirty="0" smtClean="0">
                <a:solidFill>
                  <a:schemeClr val="tx1"/>
                </a:solidFill>
                <a:cs typeface="B Nazanin" panose="00000400000000000000" pitchFamily="2" charset="-78"/>
              </a:rPr>
              <a:t>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با </a:t>
            </a:r>
            <a:r>
              <a:rPr lang="fa-IR" sz="3200" dirty="0" smtClean="0">
                <a:solidFill>
                  <a:srgbClr val="FF0000"/>
                </a:solidFill>
                <a:cs typeface="B Nazanin" panose="00000400000000000000" pitchFamily="2" charset="-78"/>
              </a:rPr>
              <a:t>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379615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a:t>
            </a:r>
            <a:r>
              <a:rPr lang="fa-IR" dirty="0" smtClean="0">
                <a:cs typeface="B Nazanin" panose="00000400000000000000" pitchFamily="2" charset="-78"/>
              </a:rPr>
              <a:t>دسته‌بندی </a:t>
            </a:r>
            <a:r>
              <a:rPr lang="fa-IR" dirty="0" smtClean="0">
                <a:cs typeface="B Nazanin" panose="00000400000000000000" pitchFamily="2" charset="-78"/>
              </a:rPr>
              <a:t>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a:p>
            <a:pPr indent="-285750" algn="r" rtl="1"/>
            <a:r>
              <a:rPr lang="fa-IR" dirty="0" smtClean="0">
                <a:cs typeface="B Nazanin" panose="00000400000000000000" pitchFamily="2" charset="-78"/>
              </a:rPr>
              <a:t>بررسی نتایج حاصل</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587315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pPr algn="r" rtl="1"/>
            <a:r>
              <a:rPr lang="fa-IR" dirty="0" smtClean="0">
                <a:cs typeface="B Nazanin" pitchFamily="2" charset="-78"/>
              </a:rPr>
              <a:t>در مجموع 6 رابطه و 17 زیر رابطه در کنفرانس </a:t>
            </a:r>
            <a:r>
              <a:rPr lang="en-US" dirty="0" smtClean="0">
                <a:cs typeface="B Nazanin" pitchFamily="2" charset="-78"/>
              </a:rPr>
              <a:t>MUC</a:t>
            </a:r>
            <a:r>
              <a:rPr lang="fa-IR" dirty="0" smtClean="0">
                <a:cs typeface="B Nazanin" pitchFamily="2" charset="-78"/>
              </a:rPr>
              <a:t> در زمینه استخراج اطلاعات معرفی گردید</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87410" y="2701308"/>
            <a:ext cx="8343900" cy="3662853"/>
          </a:xfrm>
          <a:prstGeom prst="rect">
            <a:avLst/>
          </a:prstGeom>
        </p:spPr>
      </p:pic>
    </p:spTree>
    <p:extLst>
      <p:ext uri="{BB962C8B-B14F-4D97-AF65-F5344CB8AC3E}">
        <p14:creationId xmlns:p14="http://schemas.microsoft.com/office/powerpoint/2010/main" xmlns="" val="47566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75412" y="4666682"/>
            <a:ext cx="1035050" cy="1035050"/>
          </a:xfrm>
          <a:prstGeom prst="rect">
            <a:avLst/>
          </a:prstGeom>
        </p:spPr>
      </p:pic>
    </p:spTree>
    <p:extLst>
      <p:ext uri="{BB962C8B-B14F-4D97-AF65-F5344CB8AC3E}">
        <p14:creationId xmlns:p14="http://schemas.microsoft.com/office/powerpoint/2010/main" xmlns="" val="359756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a:t>
            </a:r>
            <a:r>
              <a:rPr lang="fa-IR" sz="3200" dirty="0" smtClean="0">
                <a:solidFill>
                  <a:schemeClr val="tx1"/>
                </a:solidFill>
                <a:cs typeface="B Nazanin" panose="00000400000000000000" pitchFamily="2" charset="-78"/>
              </a:rPr>
              <a:t>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a:t>
            </a:r>
            <a:r>
              <a:rPr lang="fa-IR" sz="3200" dirty="0" smtClean="0">
                <a:cs typeface="B Nazanin" panose="00000400000000000000" pitchFamily="2" charset="-78"/>
              </a:rPr>
              <a:t>ناظر</a:t>
            </a:r>
          </a:p>
          <a:p>
            <a:pPr marL="742950" indent="-742950" algn="r" rtl="1">
              <a:buFont typeface="+mj-lt"/>
              <a:buAutoNum type="arabicPeriod"/>
            </a:pPr>
            <a:r>
              <a:rPr lang="fa-IR" sz="3200" dirty="0" smtClean="0">
                <a:solidFill>
                  <a:srgbClr val="FF0000"/>
                </a:solidFill>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120621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روابط</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85466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19968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378335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575648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a:t>
            </a:r>
            <a:r>
              <a:rPr lang="fa-IR" sz="3200" dirty="0" smtClean="0">
                <a:solidFill>
                  <a:schemeClr val="tx1"/>
                </a:solidFill>
                <a:cs typeface="B Nazanin" panose="00000400000000000000" pitchFamily="2" charset="-78"/>
              </a:rPr>
              <a:t>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a:t>
            </a:r>
            <a:r>
              <a:rPr lang="fa-IR" sz="3200" dirty="0" smtClean="0">
                <a:cs typeface="B Nazanin" panose="00000400000000000000" pitchFamily="2" charset="-78"/>
              </a:rPr>
              <a:t>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solidFill>
                  <a:srgbClr val="FF0000"/>
                </a:solidFill>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403319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pPr>
              <a:buNone/>
            </a:pPr>
            <a:endParaRPr lang="en-US" dirty="0">
              <a:noFill/>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p14="http://schemas.microsoft.com/office/powerpoint/2010/main" xmlns="" val="3423739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a:t>
            </a:r>
            <a:r>
              <a:rPr lang="fa-IR" dirty="0">
                <a:cs typeface="B Nazanin" panose="00000400000000000000" pitchFamily="2" charset="-78"/>
              </a:rPr>
              <a:t>از </a:t>
            </a:r>
            <a:r>
              <a:rPr lang="fa-IR" dirty="0" smtClean="0">
                <a:cs typeface="B Nazanin" panose="00000400000000000000" pitchFamily="2" charset="-78"/>
              </a:rPr>
              <a:t>دور (الگوریتم)</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Rectangle 4"/>
          <p:cNvSpPr txBox="1">
            <a:spLocks noChangeArrowheads="1"/>
          </p:cNvSpPr>
          <p:nvPr/>
        </p:nvSpPr>
        <p:spPr>
          <a:xfrm>
            <a:off x="6391814" y="2413157"/>
            <a:ext cx="4114800" cy="38364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lnSpc>
                <a:spcPct val="90000"/>
              </a:lnSpc>
              <a:buFont typeface="+mj-lt"/>
              <a:buAutoNum type="arabicPeriod"/>
            </a:pPr>
            <a:r>
              <a:rPr lang="fa-IR" dirty="0" smtClean="0">
                <a:cs typeface="B Nazanin" pitchFamily="2" charset="-78"/>
              </a:rPr>
              <a:t>به ازای هر تکرار</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به ازای هر دوتایی در پایگاه داده</a:t>
            </a:r>
            <a:endParaRPr lang="fa-IR" dirty="0" smtClean="0">
              <a:cs typeface="B Nazanin" pitchFamily="2" charset="-78"/>
            </a:endParaRPr>
          </a:p>
          <a:p>
            <a:pPr algn="r" rtl="1">
              <a:lnSpc>
                <a:spcPct val="90000"/>
              </a:lnSpc>
              <a:buFont typeface="+mj-lt"/>
              <a:buAutoNum type="arabicPeriod"/>
            </a:pPr>
            <a:r>
              <a:rPr lang="fa-IR" dirty="0" smtClean="0">
                <a:cs typeface="B Nazanin" pitchFamily="2" charset="-78"/>
              </a:rPr>
              <a:t>جملاتی در پیکره بزرگ را که دارای دو موجودیت رابطه است بیاب</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ویژگی های پر تکرار را استخراج کن (تجزیه، کلمات، ...)</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یک دسته بندی کننده با ناظر را با این ویژگی</a:t>
            </a:r>
            <a:r>
              <a:rPr lang="fa-IR" dirty="0" smtClean="0">
                <a:cs typeface="B Nazanin" panose="00000400000000000000" pitchFamily="2" charset="-78"/>
              </a:rPr>
              <a:t>‌</a:t>
            </a:r>
            <a:r>
              <a:rPr lang="fa-IR" dirty="0" smtClean="0">
                <a:cs typeface="B Nazanin" pitchFamily="2" charset="-78"/>
              </a:rPr>
              <a:t>ها آموزش بده</a:t>
            </a:r>
            <a:endParaRPr lang="en-US" dirty="0" smtClean="0">
              <a:cs typeface="B Nazanin" pitchFamily="2" charset="-78"/>
            </a:endParaRPr>
          </a:p>
          <a:p>
            <a:pPr algn="r" rtl="1">
              <a:lnSpc>
                <a:spcPct val="90000"/>
              </a:lnSpc>
              <a:buFont typeface="+mj-lt"/>
              <a:buAutoNum type="arabicPeriod"/>
            </a:pPr>
            <a:endParaRPr lang="en-US" dirty="0">
              <a:cs typeface="B Nazanin" pitchFamily="2" charset="-78"/>
            </a:endParaRPr>
          </a:p>
        </p:txBody>
      </p:sp>
      <p:sp>
        <p:nvSpPr>
          <p:cNvPr id="12" name="Rectangle 4"/>
          <p:cNvSpPr txBox="1">
            <a:spLocks noChangeArrowheads="1"/>
          </p:cNvSpPr>
          <p:nvPr/>
        </p:nvSpPr>
        <p:spPr bwMode="auto">
          <a:xfrm>
            <a:off x="2456857" y="3297514"/>
            <a:ext cx="297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 was born in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lang="en-US" sz="1800" dirty="0" smtClean="0">
                <a:solidFill>
                  <a:srgbClr val="0000FF"/>
                </a:solidFill>
                <a:latin typeface="Calibri"/>
                <a:ea typeface="+mn-ea"/>
                <a:cs typeface="Calibri"/>
              </a:rPr>
              <a:t>PER, born (XXXX),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PER’s</a:t>
            </a:r>
            <a:r>
              <a:rPr kumimoji="0" lang="en-US" sz="1800" b="0" i="0" u="none" strike="noStrike" kern="1200" cap="none" spc="0" normalizeH="0" noProof="0" dirty="0" smtClean="0">
                <a:ln>
                  <a:noFill/>
                </a:ln>
                <a:solidFill>
                  <a:srgbClr val="0000FF"/>
                </a:solidFill>
                <a:effectLst/>
                <a:uLnTx/>
                <a:uFillTx/>
                <a:latin typeface="Calibri"/>
                <a:ea typeface="+mn-ea"/>
                <a:cs typeface="Calibri"/>
              </a:rPr>
              <a:t> birthplace in </a:t>
            </a: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lang="en-US" sz="2400" dirty="0">
              <a:latin typeface="Calibri"/>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p:txBody>
      </p:sp>
      <p:sp>
        <p:nvSpPr>
          <p:cNvPr id="13" name="TextBox 12"/>
          <p:cNvSpPr txBox="1"/>
          <p:nvPr/>
        </p:nvSpPr>
        <p:spPr>
          <a:xfrm>
            <a:off x="2294346" y="2636631"/>
            <a:ext cx="2839239" cy="646331"/>
          </a:xfrm>
          <a:prstGeom prst="rect">
            <a:avLst/>
          </a:prstGeom>
          <a:noFill/>
        </p:spPr>
        <p:txBody>
          <a:bodyPr wrap="none" rtlCol="0">
            <a:spAutoFit/>
          </a:bodyPr>
          <a:lstStyle/>
          <a:p>
            <a:r>
              <a:rPr lang="en-US" sz="1800" dirty="0">
                <a:latin typeface="+mn-lt"/>
              </a:rPr>
              <a:t>&lt;</a:t>
            </a:r>
            <a:r>
              <a:rPr lang="en-US" sz="1800" dirty="0" smtClean="0">
                <a:latin typeface="+mn-lt"/>
              </a:rPr>
              <a:t>Edwin Hubble, Marshfield&gt;</a:t>
            </a:r>
          </a:p>
          <a:p>
            <a:r>
              <a:rPr lang="en-US" sz="1800" dirty="0" smtClean="0">
                <a:latin typeface="+mn-lt"/>
              </a:rPr>
              <a:t>&lt;Albert Einstein, Ulm&gt;</a:t>
            </a:r>
            <a:endParaRPr lang="en-US" sz="1800" dirty="0">
              <a:latin typeface="+mn-lt"/>
            </a:endParaRPr>
          </a:p>
        </p:txBody>
      </p:sp>
      <p:sp>
        <p:nvSpPr>
          <p:cNvPr id="14" name="TextBox 13"/>
          <p:cNvSpPr txBox="1"/>
          <p:nvPr/>
        </p:nvSpPr>
        <p:spPr>
          <a:xfrm>
            <a:off x="3106772" y="2287822"/>
            <a:ext cx="883813" cy="369332"/>
          </a:xfrm>
          <a:prstGeom prst="rect">
            <a:avLst/>
          </a:prstGeom>
          <a:noFill/>
        </p:spPr>
        <p:txBody>
          <a:bodyPr wrap="none" rtlCol="0">
            <a:spAutoFit/>
          </a:bodyPr>
          <a:lstStyle/>
          <a:p>
            <a:r>
              <a:rPr lang="en-US" sz="1800" dirty="0" smtClean="0">
                <a:solidFill>
                  <a:srgbClr val="0000FF"/>
                </a:solidFill>
                <a:latin typeface="+mn-lt"/>
              </a:rPr>
              <a:t>Born-In</a:t>
            </a:r>
            <a:endParaRPr lang="en-US" sz="1800" dirty="0">
              <a:latin typeface="+mn-lt"/>
            </a:endParaRPr>
          </a:p>
        </p:txBody>
      </p:sp>
      <p:sp>
        <p:nvSpPr>
          <p:cNvPr id="15" name="TextBox 14"/>
          <p:cNvSpPr txBox="1"/>
          <p:nvPr/>
        </p:nvSpPr>
        <p:spPr>
          <a:xfrm>
            <a:off x="2445506" y="4314086"/>
            <a:ext cx="2692639" cy="369332"/>
          </a:xfrm>
          <a:prstGeom prst="rect">
            <a:avLst/>
          </a:prstGeom>
          <a:noFill/>
        </p:spPr>
        <p:txBody>
          <a:bodyPr wrap="none" rtlCol="0">
            <a:spAutoFit/>
          </a:bodyPr>
          <a:lstStyle/>
          <a:p>
            <a:r>
              <a:rPr lang="en-US" sz="1800" dirty="0">
                <a:solidFill>
                  <a:srgbClr val="000000"/>
                </a:solidFill>
                <a:latin typeface="Times New Roman"/>
                <a:cs typeface="Times New Roman"/>
              </a:rPr>
              <a:t>P</a:t>
            </a:r>
            <a:r>
              <a:rPr lang="en-US" sz="1800" dirty="0" smtClean="0">
                <a:solidFill>
                  <a:srgbClr val="000000"/>
                </a:solidFill>
                <a:latin typeface="Times New Roman"/>
                <a:cs typeface="Times New Roman"/>
              </a:rPr>
              <a:t>(born-in | f</a:t>
            </a:r>
            <a:r>
              <a:rPr lang="en-US" sz="1800" baseline="-25000" dirty="0" smtClean="0">
                <a:solidFill>
                  <a:srgbClr val="000000"/>
                </a:solidFill>
                <a:latin typeface="Times New Roman"/>
                <a:cs typeface="Times New Roman"/>
              </a:rPr>
              <a:t>1</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2</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3</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70000</a:t>
            </a:r>
            <a:r>
              <a:rPr lang="en-US" sz="1800" dirty="0" smtClean="0">
                <a:solidFill>
                  <a:srgbClr val="000000"/>
                </a:solidFill>
                <a:latin typeface="Times New Roman"/>
                <a:cs typeface="Times New Roman"/>
              </a:rPr>
              <a:t>)</a:t>
            </a:r>
            <a:endParaRPr lang="en-US" sz="1800" dirty="0">
              <a:solidFill>
                <a:srgbClr val="000000"/>
              </a:solidFill>
              <a:latin typeface="Times New Roman"/>
              <a:cs typeface="Times New Roman"/>
            </a:endParaRPr>
          </a:p>
        </p:txBody>
      </p:sp>
    </p:spTree>
    <p:extLst>
      <p:ext uri="{BB962C8B-B14F-4D97-AF65-F5344CB8AC3E}">
        <p14:creationId xmlns:p14="http://schemas.microsoft.com/office/powerpoint/2010/main" xmlns="" val="40644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a:t>
            </a:r>
            <a:r>
              <a:rPr lang="fa-IR" sz="3200" dirty="0" smtClean="0">
                <a:solidFill>
                  <a:schemeClr val="tx1"/>
                </a:solidFill>
                <a:cs typeface="B Nazanin" panose="00000400000000000000" pitchFamily="2" charset="-78"/>
              </a:rPr>
              <a:t>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a:t>
            </a:r>
            <a:r>
              <a:rPr lang="fa-IR" sz="3200" dirty="0" smtClean="0">
                <a:cs typeface="B Nazanin" panose="00000400000000000000" pitchFamily="2" charset="-78"/>
              </a:rPr>
              <a:t>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بدون ناظر (داده کاوی)</a:t>
            </a:r>
            <a:endParaRPr lang="en-US" sz="3200" dirty="0" smtClean="0">
              <a:solidFill>
                <a:srgbClr val="FF0000"/>
              </a:solidFill>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xmlns="" val="961007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a:t>
            </a:r>
            <a:r>
              <a:rPr lang="fa-IR" dirty="0" smtClean="0">
                <a:cs typeface="B Nazanin" panose="00000400000000000000" pitchFamily="2" charset="-78"/>
              </a:rPr>
              <a:t>داده‌کاوی</a:t>
            </a:r>
            <a:r>
              <a:rPr lang="fa-IR" dirty="0" smtClean="0">
                <a:cs typeface="B Nazanin" panose="00000400000000000000" pitchFamily="2" charset="-78"/>
              </a:rPr>
              <a:t>)</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a:t>
            </a:r>
            <a:r>
              <a:rPr lang="fa-IR" u="sng" dirty="0">
                <a:cs typeface="B Nazanin" panose="00000400000000000000" pitchFamily="2" charset="-78"/>
              </a:rPr>
              <a:t>گروه های اسمی</a:t>
            </a:r>
            <a:r>
              <a:rPr lang="fa-IR" dirty="0">
                <a:cs typeface="B Nazanin" panose="00000400000000000000" pitchFamily="2" charset="-78"/>
              </a:rPr>
              <a:t>، </a:t>
            </a:r>
            <a:r>
              <a:rPr lang="fa-IR" u="sng" dirty="0">
                <a:cs typeface="B Nazanin" panose="00000400000000000000" pitchFamily="2" charset="-78"/>
              </a:rPr>
              <a:t>قیدی</a:t>
            </a:r>
            <a:r>
              <a:rPr lang="fa-IR" dirty="0">
                <a:cs typeface="B Nazanin" panose="00000400000000000000" pitchFamily="2" charset="-78"/>
              </a:rPr>
              <a:t> و </a:t>
            </a:r>
            <a:r>
              <a:rPr lang="fa-IR" u="sng" dirty="0">
                <a:cs typeface="B Nazanin" panose="00000400000000000000" pitchFamily="2" charset="-78"/>
              </a:rPr>
              <a:t>فعلی </a:t>
            </a:r>
            <a:r>
              <a:rPr lang="fa-IR" dirty="0">
                <a:cs typeface="B Nazanin" panose="00000400000000000000" pitchFamily="2" charset="-78"/>
              </a:rPr>
              <a:t>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a:t>
            </a:r>
            <a:r>
              <a:rPr lang="fa-IR" u="sng" dirty="0">
                <a:cs typeface="B Nazanin" panose="00000400000000000000" pitchFamily="2" charset="-78"/>
              </a:rPr>
              <a:t>زبان را یادگرفته</a:t>
            </a:r>
            <a:r>
              <a:rPr lang="fa-IR" dirty="0">
                <a:cs typeface="B Nazanin" panose="00000400000000000000" pitchFamily="2" charset="-78"/>
              </a:rPr>
              <a:t> </a:t>
            </a:r>
            <a:r>
              <a:rPr lang="fa-IR" dirty="0" smtClean="0">
                <a:cs typeface="B Nazanin" panose="00000400000000000000" pitchFamily="2" charset="-78"/>
              </a:rPr>
              <a:t>و </a:t>
            </a:r>
            <a:r>
              <a:rPr lang="fa-IR" dirty="0">
                <a:cs typeface="B Nazanin" panose="00000400000000000000" pitchFamily="2" charset="-78"/>
              </a:rPr>
              <a:t>از روی آن روابط را استخراج </a:t>
            </a:r>
            <a:r>
              <a:rPr lang="fa-IR" dirty="0" smtClean="0">
                <a:cs typeface="B Nazanin" panose="00000400000000000000" pitchFamily="2" charset="-78"/>
              </a:rPr>
              <a:t>می‌کند</a:t>
            </a:r>
            <a:endParaRPr lang="fa-IR" dirty="0" smtClean="0">
              <a:cs typeface="B Nazanin" panose="00000400000000000000" pitchFamily="2" charset="-78"/>
            </a:endParaRP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4182608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a:t>
            </a:r>
            <a:r>
              <a:rPr lang="fa-IR" dirty="0" smtClean="0">
                <a:cs typeface="B Nazanin" panose="00000400000000000000" pitchFamily="2" charset="-78"/>
              </a:rPr>
              <a:t>می‌گردد</a:t>
            </a:r>
            <a:r>
              <a:rPr lang="fa-IR" dirty="0" smtClean="0">
                <a:cs typeface="B Nazanin" panose="00000400000000000000" pitchFamily="2" charset="-78"/>
              </a:rPr>
              <a:t>.</a:t>
            </a:r>
          </a:p>
          <a:p>
            <a:pPr algn="r" rtl="1"/>
            <a:r>
              <a:rPr lang="fa-IR" dirty="0" smtClean="0">
                <a:cs typeface="B Nazanin" panose="00000400000000000000" pitchFamily="2" charset="-78"/>
              </a:rPr>
              <a:t>تمام روابط میان گروه های اسمی و موجودیت های درون جمله استخراج </a:t>
            </a:r>
            <a:r>
              <a:rPr lang="fa-IR" dirty="0" smtClean="0">
                <a:cs typeface="B Nazanin" panose="00000400000000000000" pitchFamily="2" charset="-78"/>
              </a:rPr>
              <a:t>می‌گردد</a:t>
            </a:r>
            <a:endParaRPr lang="fa-IR" dirty="0" smtClean="0">
              <a:cs typeface="B Nazanin" panose="00000400000000000000" pitchFamily="2" charset="-78"/>
            </a:endParaRP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a:t>
            </a:r>
            <a:r>
              <a:rPr lang="fa-IR" dirty="0" smtClean="0">
                <a:cs typeface="B Nazanin" panose="00000400000000000000" pitchFamily="2" charset="-78"/>
              </a:rPr>
              <a:t>می‌گرد</a:t>
            </a:r>
            <a:endParaRPr lang="fa-IR" dirty="0" smtClean="0">
              <a:cs typeface="B Nazanin" panose="00000400000000000000" pitchFamily="2" charset="-78"/>
            </a:endParaRP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p14="http://schemas.microsoft.com/office/powerpoint/2010/main" xmlns="" val="553114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dirty="0" smtClean="0">
                <a:cs typeface="B Nazanin" panose="00000400000000000000" pitchFamily="2" charset="-78"/>
              </a:rPr>
              <a:t>ارائه </a:t>
            </a:r>
            <a:r>
              <a:rPr lang="fa-IR" dirty="0" smtClean="0">
                <a:cs typeface="B Nazanin" panose="00000400000000000000" pitchFamily="2" charset="-78"/>
              </a:rPr>
              <a:t>می‌کنند</a:t>
            </a:r>
            <a:r>
              <a:rPr lang="fa-IR" dirty="0" smtClean="0">
                <a:cs typeface="B Nazanin" panose="00000400000000000000" pitchFamily="2" charset="-78"/>
              </a:rPr>
              <a:t>.</a:t>
            </a:r>
          </a:p>
          <a:p>
            <a:pPr lvl="1" algn="r" rtl="1">
              <a:buFont typeface="Wingdings" pitchFamily="2" charset="2"/>
              <a:buChar char="v"/>
            </a:pPr>
            <a:r>
              <a:rPr lang="fa-IR" dirty="0" smtClean="0">
                <a:cs typeface="B Nazanin" panose="00000400000000000000" pitchFamily="2" charset="-78"/>
              </a:rPr>
              <a:t>روابط مبتنی بر فعل جمله را استخراج </a:t>
            </a:r>
            <a:r>
              <a:rPr lang="fa-IR" dirty="0" smtClean="0">
                <a:cs typeface="B Nazanin" panose="00000400000000000000" pitchFamily="2" charset="-78"/>
              </a:rPr>
              <a:t>می‌کنند</a:t>
            </a:r>
            <a:r>
              <a:rPr lang="fa-IR" dirty="0" smtClean="0">
                <a:cs typeface="B Nazanin" panose="00000400000000000000" pitchFamily="2" charset="-78"/>
              </a:rPr>
              <a:t>.</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647775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a:t>
            </a:r>
            <a:r>
              <a:rPr lang="fa-IR" dirty="0" smtClean="0">
                <a:cs typeface="B Nazanin" panose="00000400000000000000" pitchFamily="2" charset="-78"/>
              </a:rPr>
              <a:t>میتوان </a:t>
            </a:r>
            <a:r>
              <a:rPr lang="fa-IR" dirty="0">
                <a:cs typeface="B Nazanin" panose="00000400000000000000" pitchFamily="2" charset="-78"/>
              </a:rPr>
              <a:t>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202299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smtClean="0">
                <a:cs typeface="B Nazanin" panose="00000400000000000000" pitchFamily="2" charset="-78"/>
              </a:rPr>
              <a:t>ReVerb</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سیستم های قبلی (مخصوصا </a:t>
            </a:r>
            <a:r>
              <a:rPr lang="en-US" dirty="0" err="1">
                <a:cs typeface="B Nazanin" pitchFamily="2" charset="-78"/>
              </a:rPr>
              <a:t>TextRunner</a:t>
            </a:r>
            <a:r>
              <a:rPr lang="fa-IR" dirty="0">
                <a:cs typeface="B Nazanin" pitchFamily="2" charset="-78"/>
              </a:rPr>
              <a:t>) مورد توجه قرار گرفته است. </a:t>
            </a:r>
            <a:endParaRPr lang="en-US" dirty="0">
              <a:cs typeface="B Nazanin" pitchFamily="2" charset="-78"/>
            </a:endParaRPr>
          </a:p>
          <a:p>
            <a:pPr marL="800100" lvl="1" indent="-342900" algn="r" rtl="1">
              <a:buFont typeface="+mj-lt"/>
              <a:buAutoNum type="arabicPeriod"/>
            </a:pPr>
            <a:r>
              <a:rPr lang="fa-IR" sz="1800" dirty="0">
                <a:cs typeface="B Nazanin" pitchFamily="2" charset="-78"/>
              </a:rPr>
              <a:t>استخراج های بی ربط (</a:t>
            </a:r>
            <a:r>
              <a:rPr lang="fa-IR" sz="1800" dirty="0" smtClean="0">
                <a:cs typeface="B Nazanin" pitchFamily="2" charset="-78"/>
              </a:rPr>
              <a:t>نامفهوم</a:t>
            </a:r>
            <a:r>
              <a:rPr lang="fa-IR" sz="1800" dirty="0" smtClean="0">
                <a:cs typeface="B Nazanin" pitchFamily="2" charset="-78"/>
              </a:rPr>
              <a:t>)</a:t>
            </a:r>
            <a:endParaRPr lang="en-US" sz="1800" dirty="0" smtClean="0">
              <a:cs typeface="B Nazanin" pitchFamily="2" charset="-78"/>
            </a:endParaRPr>
          </a:p>
          <a:p>
            <a:pPr marL="800100" lvl="1" indent="-342900" algn="r" rtl="1">
              <a:buFont typeface="+mj-lt"/>
              <a:buAutoNum type="arabicPeriod"/>
            </a:pPr>
            <a:r>
              <a:rPr lang="fa-IR" sz="1800" dirty="0">
                <a:cs typeface="B Nazanin" pitchFamily="2" charset="-78"/>
              </a:rPr>
              <a:t>استخراج های بی ارزش</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p14="http://schemas.microsoft.com/office/powerpoint/2010/main" xmlns="" val="3973355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این روش برای حل دو مشکل </a:t>
            </a:r>
            <a:r>
              <a:rPr lang="fa-IR" dirty="0" smtClean="0">
                <a:cs typeface="B Nazanin" pitchFamily="2" charset="-78"/>
              </a:rPr>
              <a:t>ارائه </a:t>
            </a:r>
            <a:r>
              <a:rPr lang="fa-IR" dirty="0">
                <a:cs typeface="B Nazanin" pitchFamily="2" charset="-78"/>
              </a:rPr>
              <a:t>شده است. تنها روابطی را که فعل هستند استخراج </a:t>
            </a:r>
            <a:r>
              <a:rPr lang="fa-IR" dirty="0" smtClean="0">
                <a:cs typeface="B Nazanin" pitchFamily="2" charset="-78"/>
              </a:rPr>
              <a:t>می‌کند</a:t>
            </a:r>
            <a:r>
              <a:rPr lang="fa-IR" dirty="0" smtClean="0">
                <a:cs typeface="B Nazanin" pitchFamily="2" charset="-78"/>
              </a:rPr>
              <a:t>.</a:t>
            </a:r>
          </a:p>
          <a:p>
            <a:pPr algn="r" rtl="1"/>
            <a:r>
              <a:rPr lang="fa-IR" dirty="0" smtClean="0">
                <a:cs typeface="B Nazanin" pitchFamily="2" charset="-78"/>
              </a:rPr>
              <a:t>برای حل این دو مشکل دو </a:t>
            </a:r>
            <a:r>
              <a:rPr lang="fa-IR" dirty="0">
                <a:cs typeface="B Nazanin" pitchFamily="2" charset="-78"/>
              </a:rPr>
              <a:t>محدودیت در این مقاله معرفی </a:t>
            </a:r>
            <a:r>
              <a:rPr lang="fa-IR" dirty="0" smtClean="0">
                <a:cs typeface="B Nazanin" pitchFamily="2" charset="-78"/>
              </a:rPr>
              <a:t>شده‌اند</a:t>
            </a:r>
            <a:r>
              <a:rPr lang="fa-IR" dirty="0" smtClean="0">
                <a:cs typeface="B Nazanin" pitchFamily="2" charset="-78"/>
              </a:rPr>
              <a:t>.</a:t>
            </a:r>
          </a:p>
          <a:p>
            <a:pPr marL="800100" lvl="1" indent="-342900" algn="r" rtl="1">
              <a:buFont typeface="+mj-lt"/>
              <a:buAutoNum type="arabicPeriod"/>
            </a:pPr>
            <a:r>
              <a:rPr lang="fa-IR" sz="1800" dirty="0">
                <a:cs typeface="B Nazanin" pitchFamily="2" charset="-78"/>
              </a:rPr>
              <a:t>محدودیت </a:t>
            </a:r>
            <a:r>
              <a:rPr lang="fa-IR" sz="1800" dirty="0" smtClean="0">
                <a:cs typeface="B Nazanin" pitchFamily="2" charset="-78"/>
              </a:rPr>
              <a:t>نحوی</a:t>
            </a:r>
          </a:p>
          <a:p>
            <a:pPr marL="800100" lvl="1" indent="-342900" algn="r" rtl="1">
              <a:buFont typeface="+mj-lt"/>
              <a:buAutoNum type="arabicPeriod"/>
            </a:pPr>
            <a:endParaRPr lang="fa-IR" sz="1800" dirty="0" smtClean="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محدودیت لغوی: </a:t>
            </a:r>
            <a:r>
              <a:rPr lang="fa-IR" sz="1800" dirty="0" smtClean="0">
                <a:cs typeface="B Nazanin" pitchFamily="2" charset="-78"/>
              </a:rPr>
              <a:t>این محدودیت </a:t>
            </a:r>
            <a:r>
              <a:rPr lang="fa-IR" sz="1800" dirty="0" smtClean="0">
                <a:cs typeface="B Nazanin" pitchFamily="2" charset="-78"/>
              </a:rPr>
              <a:t>می‌گوید </a:t>
            </a:r>
            <a:r>
              <a:rPr lang="fa-IR" sz="1800" dirty="0">
                <a:cs typeface="B Nazanin" pitchFamily="2" charset="-78"/>
              </a:rPr>
              <a:t>یک رابطه در صورتی مناسب است که با آرگومانهای متفاوت زیادی در یک دادگان بزرگ آمده باشد. </a:t>
            </a: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863641" y="3025481"/>
            <a:ext cx="3073135" cy="1150733"/>
          </a:xfrm>
          <a:prstGeom prst="rect">
            <a:avLst/>
          </a:prstGeom>
        </p:spPr>
      </p:pic>
    </p:spTree>
    <p:extLst>
      <p:ext uri="{BB962C8B-B14F-4D97-AF65-F5344CB8AC3E}">
        <p14:creationId xmlns:p14="http://schemas.microsoft.com/office/powerpoint/2010/main" xmlns="" val="1684392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a:t>
            </a:r>
            <a:r>
              <a:rPr lang="en-US" dirty="0">
                <a:cs typeface="B Nazanin" pitchFamily="2" charset="-78"/>
              </a:rPr>
              <a:t>Reverb</a:t>
            </a:r>
            <a:r>
              <a:rPr lang="fa-IR" dirty="0">
                <a:cs typeface="B Nazanin" pitchFamily="2" charset="-78"/>
              </a:rPr>
              <a:t>:</a:t>
            </a:r>
          </a:p>
          <a:p>
            <a:pPr lvl="1" algn="r" rtl="1"/>
            <a:r>
              <a:rPr lang="fa-IR" sz="1800" dirty="0">
                <a:cs typeface="B Nazanin" pitchFamily="2" charset="-78"/>
              </a:rPr>
              <a:t>استخراج روابط تنها بر مبنای فعل.</a:t>
            </a:r>
          </a:p>
          <a:p>
            <a:pPr lvl="1" algn="r" rtl="1"/>
            <a:r>
              <a:rPr lang="fa-IR" sz="1800" dirty="0">
                <a:cs typeface="B Nazanin" pitchFamily="2" charset="-78"/>
              </a:rPr>
              <a:t>در نظر نگرفتن زمینه متن در هنگام </a:t>
            </a:r>
            <a:r>
              <a:rPr lang="fa-IR" sz="1800" dirty="0" smtClean="0">
                <a:cs typeface="B Nazanin" pitchFamily="2" charset="-78"/>
              </a:rPr>
              <a:t>استخراج اطلاعات</a:t>
            </a:r>
            <a:endParaRPr lang="fa-IR" sz="1800" dirty="0">
              <a:cs typeface="B Nazanin" pitchFamily="2" charset="-78"/>
            </a:endParaRPr>
          </a:p>
          <a:p>
            <a:pPr lvl="1" algn="r" rtl="1"/>
            <a:endParaRPr lang="fa-IR" sz="1800" dirty="0">
              <a:cs typeface="B Nazanin" pitchFamily="2" charset="-78"/>
            </a:endParaRPr>
          </a:p>
          <a:p>
            <a:pPr algn="r" rtl="1"/>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1473588813"/>
              </p:ext>
            </p:extLst>
          </p:nvPr>
        </p:nvGraphicFramePr>
        <p:xfrm>
          <a:off x="1738180" y="1936218"/>
          <a:ext cx="5064917" cy="4416552"/>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3180804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p14="http://schemas.microsoft.com/office/powerpoint/2010/main" xmlns="" val="1273224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برای استخراج اطلاعات از روی الگوهای تولید شده از پارسر وابستگی استفاده </a:t>
            </a:r>
            <a:r>
              <a:rPr lang="fa-IR" sz="1800" dirty="0" smtClean="0">
                <a:cs typeface="B Nazanin" panose="00000400000000000000" pitchFamily="2" charset="-78"/>
              </a:rPr>
              <a:t>می‌کند</a:t>
            </a:r>
            <a:r>
              <a:rPr lang="fa-IR" sz="1800" dirty="0">
                <a:cs typeface="B Nazanin" panose="00000400000000000000" pitchFamily="2" charset="-78"/>
              </a:rPr>
              <a:t>.</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p14="http://schemas.microsoft.com/office/powerpoint/2010/main" xmlns="" val="1084293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562467044"/>
              </p:ext>
            </p:extLst>
          </p:nvPr>
        </p:nvGraphicFramePr>
        <p:xfrm>
          <a:off x="313900" y="1269240"/>
          <a:ext cx="11665543" cy="5576379"/>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زمان­بر 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شوند</a:t>
                      </a:r>
                      <a:r>
                        <a:rPr lang="ar-SA" sz="1200" dirty="0">
                          <a:solidFill>
                            <a:schemeClr val="tx1"/>
                          </a:solidFill>
                          <a:effectLst/>
                          <a:cs typeface="B Nazanin" panose="00000400000000000000" pitchFamily="2" charset="-78"/>
                        </a:rPr>
                        <a:t>، با توجه به ساختار لغوی و نحوی زبان در گروه های اسمی، قیدی و فعلی متن به شناسایی روابط می­پردازد. در واقع زبان را یادگرفته و از روی آن روابط را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mtClean="0"/>
              <a:pPr/>
              <a:t>35</a:t>
            </a:fld>
            <a:endParaRPr lang="en-US" dirty="0"/>
          </a:p>
        </p:txBody>
      </p:sp>
      <p:pic>
        <p:nvPicPr>
          <p:cNvPr id="5" name="Picture 4" descr="C:\Users\info\Desktop\beheshti - Copy.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87247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آزاد</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dirty="0"/>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546314611"/>
              </p:ext>
            </p:extLst>
          </p:nvPr>
        </p:nvGraphicFramePr>
        <p:xfrm>
          <a:off x="1610436" y="1296538"/>
          <a:ext cx="10369007" cy="5482316"/>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محل استخراج رابطه</a:t>
                      </a:r>
                      <a:endParaRPr lang="en-US" sz="13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(فعل-اسم-قید)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a:t>
                      </a:r>
                      <a:r>
                        <a:rPr lang="fa-IR" sz="1300" dirty="0" smtClean="0">
                          <a:solidFill>
                            <a:schemeClr val="tx1"/>
                          </a:solidFill>
                          <a:effectLst/>
                          <a:cs typeface="B Nazanin" panose="00000400000000000000" pitchFamily="2" charset="-78"/>
                        </a:rPr>
                        <a:t>می</a:t>
                      </a:r>
                      <a:r>
                        <a:rPr lang="fa-IR" sz="1400" dirty="0" smtClean="0">
                          <a:cs typeface="B Nazanin" panose="00000400000000000000" pitchFamily="2" charset="-78"/>
                        </a:rPr>
                        <a:t>‌</a:t>
                      </a:r>
                      <a:r>
                        <a:rPr lang="fa-IR" sz="1300" dirty="0" smtClean="0">
                          <a:solidFill>
                            <a:schemeClr val="tx1"/>
                          </a:solidFill>
                          <a:effectLst/>
                          <a:cs typeface="B Nazanin" panose="00000400000000000000" pitchFamily="2" charset="-78"/>
                        </a:rPr>
                        <a:t>شد </a:t>
                      </a:r>
                      <a:r>
                        <a:rPr lang="fa-IR" sz="1300" dirty="0">
                          <a:solidFill>
                            <a:schemeClr val="tx1"/>
                          </a:solidFill>
                          <a:effectLst/>
                          <a:cs typeface="B Nazanin" panose="00000400000000000000" pitchFamily="2" charset="-78"/>
                        </a:rPr>
                        <a:t>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بهبود مشکل تعیین آرکومانهای رابطه در روش </a:t>
                      </a:r>
                      <a:r>
                        <a:rPr lang="en-US" sz="1300" dirty="0" err="1">
                          <a:solidFill>
                            <a:schemeClr val="tx1"/>
                          </a:solidFill>
                          <a:effectLst/>
                          <a:cs typeface="B Nazanin" panose="00000400000000000000" pitchFamily="2" charset="-78"/>
                        </a:rPr>
                        <a:t>ReVerb</a:t>
                      </a:r>
                      <a:r>
                        <a:rPr lang="ar-SA" sz="1300" dirty="0">
                          <a:solidFill>
                            <a:schemeClr val="tx1"/>
                          </a:solidFill>
                          <a:effectLst/>
                          <a:cs typeface="B Nazanin" panose="00000400000000000000" pitchFamily="2" charset="-78"/>
                        </a:rPr>
                        <a:t> با استفاده از سه دسته بندی کننده</a:t>
                      </a:r>
                      <a:r>
                        <a:rPr lang="fa-IR" sz="1300" dirty="0">
                          <a:solidFill>
                            <a:schemeClr val="tx1"/>
                          </a:solidFill>
                          <a:effectLst/>
                          <a:cs typeface="B Nazanin" panose="00000400000000000000" pitchFamily="2" charset="-78"/>
                        </a:rPr>
                        <a:t>، محدودیت روابط به فعل، عدم توجه به زمینه متن</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طبقه ای - </a:t>
                      </a: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p14="http://schemas.microsoft.com/office/powerpoint/2010/main" xmlns="" val="2827696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با توجه به مطالب ذکر شده سعی شده است موارد زیر در پروژه پیشنهادی گنجانده </a:t>
            </a:r>
            <a:r>
              <a:rPr lang="fa-IR" dirty="0" smtClean="0">
                <a:cs typeface="B Nazanin" pitchFamily="2" charset="-78"/>
              </a:rPr>
              <a:t>شود</a:t>
            </a:r>
          </a:p>
          <a:p>
            <a:pPr marL="800100" lvl="1" indent="-342900" algn="r" rtl="1">
              <a:buFont typeface="+mj-lt"/>
              <a:buAutoNum type="arabicPeriod"/>
            </a:pPr>
            <a:r>
              <a:rPr lang="fa-IR" sz="1800" dirty="0" smtClean="0">
                <a:cs typeface="B Nazanin" pitchFamily="2" charset="-78"/>
              </a:rPr>
              <a:t>زبان فارسی بدلیل ویژگی های خاص خود، دارای پیچیدگی ها و مشکلات زیادی در زمینه پردازش متن است</a:t>
            </a:r>
            <a:r>
              <a:rPr lang="fa-IR" sz="1800" dirty="0" smtClean="0">
                <a:cs typeface="B Nazanin" pitchFamily="2" charset="-78"/>
              </a:rPr>
              <a:t>.</a:t>
            </a:r>
            <a:r>
              <a:rPr lang="fa-IR" sz="1800" dirty="0" smtClean="0">
                <a:cs typeface="B Nazanin" pitchFamily="2" charset="-78"/>
              </a:rPr>
              <a:t> همچنین منابع زبانی موجود برای آن شامل دادگان و الگوریتم ها و کد های متن باز محدود است (خلقانی, تابستان 1393) (فدائی, </a:t>
            </a:r>
            <a:r>
              <a:rPr lang="fa-IR" sz="1800" dirty="0" smtClean="0">
                <a:cs typeface="B Nazanin" pitchFamily="2" charset="-78"/>
              </a:rPr>
              <a:t>1388). زبان </a:t>
            </a:r>
            <a:r>
              <a:rPr lang="fa-IR" sz="1800" dirty="0" smtClean="0">
                <a:cs typeface="B Nazanin" pitchFamily="2" charset="-78"/>
              </a:rPr>
              <a:t>فارسی به عنوان زبان هدف در این پروژه قرار داده شده است</a:t>
            </a:r>
            <a:r>
              <a:rPr lang="fa-IR" sz="1800" dirty="0" smtClean="0">
                <a:cs typeface="B Nazanin" pitchFamily="2" charset="-78"/>
              </a:rPr>
              <a:t>.</a:t>
            </a:r>
          </a:p>
          <a:p>
            <a:pPr marL="800100" lvl="1" indent="-342900" algn="r" rtl="1">
              <a:buFont typeface="+mj-lt"/>
              <a:buAutoNum type="arabicPeriod"/>
            </a:pPr>
            <a:r>
              <a:rPr lang="fa-IR" sz="1800" dirty="0" smtClean="0">
                <a:cs typeface="B Nazanin" pitchFamily="2" charset="-78"/>
              </a:rPr>
              <a:t>برای کاهش مشکل ضعف در پارسرها و قطعه بند زبان فارسی، ایده ما برگرفته از </a:t>
            </a:r>
            <a:r>
              <a:rPr lang="en-US" sz="1800" dirty="0" smtClean="0">
                <a:cs typeface="B Nazanin" pitchFamily="2" charset="-78"/>
              </a:rPr>
              <a:t>(Schmitz M. e., 2012)</a:t>
            </a:r>
            <a:r>
              <a:rPr lang="fa-IR" sz="1800" dirty="0" smtClean="0">
                <a:cs typeface="B Nazanin" pitchFamily="2" charset="-78"/>
              </a:rPr>
              <a:t> استفاده از </a:t>
            </a:r>
            <a:r>
              <a:rPr lang="fa-IR" sz="1800" dirty="0" smtClean="0">
                <a:cs typeface="B Nazanin" pitchFamily="2" charset="-78"/>
              </a:rPr>
              <a:t>قالب </a:t>
            </a:r>
            <a:r>
              <a:rPr lang="fa-IR" sz="1800" dirty="0" smtClean="0">
                <a:cs typeface="B Nazanin" pitchFamily="2" charset="-78"/>
              </a:rPr>
              <a:t>جمله برای زبان فارسی است. در این ایده کار پارسرها به عهده قالب ها گذاشته شده است</a:t>
            </a:r>
            <a:r>
              <a:rPr lang="fa-IR" sz="1800" dirty="0" smtClean="0">
                <a:cs typeface="B Nazanin" pitchFamily="2" charset="-78"/>
              </a:rPr>
              <a:t>.</a:t>
            </a:r>
            <a:r>
              <a:rPr lang="fa-IR" sz="1800" dirty="0" smtClean="0">
                <a:cs typeface="B Nazanin" pitchFamily="2" charset="-78"/>
              </a:rPr>
              <a:t> تا قبل از این در تمامی سیستمها از یکسری الگو که فقط بخشی از جمله را شامل </a:t>
            </a:r>
            <a:r>
              <a:rPr lang="fa-IR" sz="1800" dirty="0" smtClean="0">
                <a:cs typeface="B Nazanin" pitchFamily="2" charset="-78"/>
              </a:rPr>
              <a:t>می</a:t>
            </a:r>
            <a:r>
              <a:rPr lang="fa-IR" sz="1800" dirty="0" smtClean="0">
                <a:cs typeface="B Nazanin" panose="00000400000000000000" pitchFamily="2" charset="-78"/>
              </a:rPr>
              <a:t>‌</a:t>
            </a:r>
            <a:r>
              <a:rPr lang="fa-IR" sz="1800" dirty="0" smtClean="0">
                <a:cs typeface="B Nazanin" pitchFamily="2" charset="-78"/>
              </a:rPr>
              <a:t>شوند</a:t>
            </a:r>
            <a:r>
              <a:rPr lang="fa-IR" sz="1800" dirty="0" smtClean="0">
                <a:cs typeface="B Nazanin" pitchFamily="2" charset="-78"/>
              </a:rPr>
              <a:t>، برای استخراج رابطه استفاده شده است که طبیعتا دارای دو ضعف عمده است. </a:t>
            </a:r>
            <a:endParaRPr lang="fa-IR" sz="1800" dirty="0" smtClean="0">
              <a:cs typeface="B Nazanin" pitchFamily="2" charset="-78"/>
            </a:endParaRPr>
          </a:p>
          <a:p>
            <a:pPr marL="1200150" lvl="2" indent="-342900" algn="r" rtl="1">
              <a:buFont typeface="+mj-lt"/>
              <a:buAutoNum type="arabicPeriod"/>
            </a:pPr>
            <a:r>
              <a:rPr lang="fa-IR" sz="1800" dirty="0" smtClean="0">
                <a:cs typeface="B Nazanin" pitchFamily="2" charset="-78"/>
              </a:rPr>
              <a:t>این </a:t>
            </a:r>
            <a:r>
              <a:rPr lang="fa-IR" sz="1800" dirty="0" smtClean="0">
                <a:cs typeface="B Nazanin" pitchFamily="2" charset="-78"/>
              </a:rPr>
              <a:t>الگوها تمام جمله را شامل </a:t>
            </a:r>
            <a:r>
              <a:rPr lang="fa-IR" sz="1800" dirty="0" smtClean="0">
                <a:cs typeface="B Nazanin" pitchFamily="2" charset="-78"/>
              </a:rPr>
              <a:t>نمی</a:t>
            </a:r>
            <a:r>
              <a:rPr lang="fa-IR" sz="1800" dirty="0" smtClean="0">
                <a:cs typeface="B Nazanin" panose="00000400000000000000" pitchFamily="2" charset="-78"/>
              </a:rPr>
              <a:t>‌</a:t>
            </a:r>
            <a:r>
              <a:rPr lang="fa-IR" sz="1800" dirty="0" smtClean="0">
                <a:cs typeface="B Nazanin" pitchFamily="2" charset="-78"/>
              </a:rPr>
              <a:t>شوند</a:t>
            </a:r>
            <a:r>
              <a:rPr lang="fa-IR" sz="1800" dirty="0" smtClean="0">
                <a:cs typeface="B Nazanin" pitchFamily="2" charset="-78"/>
              </a:rPr>
              <a:t>، </a:t>
            </a:r>
            <a:endParaRPr lang="fa-IR" sz="1800" dirty="0" smtClean="0">
              <a:cs typeface="B Nazanin" pitchFamily="2" charset="-78"/>
            </a:endParaRPr>
          </a:p>
          <a:p>
            <a:pPr marL="1200150" lvl="2" indent="-342900" algn="r" rtl="1">
              <a:buFont typeface="+mj-lt"/>
              <a:buAutoNum type="arabicPeriod"/>
            </a:pPr>
            <a:r>
              <a:rPr lang="fa-IR" sz="1800" dirty="0" smtClean="0">
                <a:cs typeface="B Nazanin" pitchFamily="2" charset="-78"/>
              </a:rPr>
              <a:t>در </a:t>
            </a:r>
            <a:r>
              <a:rPr lang="fa-IR" sz="1800" dirty="0" smtClean="0">
                <a:cs typeface="B Nazanin" pitchFamily="2" charset="-78"/>
              </a:rPr>
              <a:t>استخراج روابط چندگانه و ویژگی های همراه رابطه ناتوان هستند. </a:t>
            </a:r>
            <a:endParaRPr lang="fa-IR" sz="1800" dirty="0" smtClean="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545769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برای انجام این پژوهش نیاز به انجام مراحل چهارگانه زیر </a:t>
            </a:r>
            <a:r>
              <a:rPr lang="fa-IR" dirty="0" smtClean="0">
                <a:cs typeface="B Nazanin" pitchFamily="2" charset="-78"/>
              </a:rPr>
              <a:t>می‌باشد</a:t>
            </a:r>
            <a:r>
              <a:rPr lang="fa-IR" dirty="0">
                <a:cs typeface="B Nazanin" pitchFamily="2" charset="-78"/>
              </a:rPr>
              <a:t>:</a:t>
            </a:r>
            <a:endParaRPr lang="en-US" dirty="0">
              <a:cs typeface="B Nazanin" pitchFamily="2" charset="-78"/>
            </a:endParaRPr>
          </a:p>
          <a:p>
            <a:pPr lvl="1" algn="r" rtl="1">
              <a:buFont typeface="+mj-lt"/>
              <a:buAutoNum type="arabicPeriod"/>
            </a:pPr>
            <a:r>
              <a:rPr lang="fa-IR" sz="1800" dirty="0">
                <a:cs typeface="B Nazanin" pitchFamily="2" charset="-78"/>
              </a:rPr>
              <a:t>ایجاد بانک قالب های جملات برای زبان فارسی </a:t>
            </a:r>
            <a:endParaRPr lang="fa-IR" sz="1800" dirty="0" smtClean="0">
              <a:cs typeface="B Nazanin" pitchFamily="2" charset="-78"/>
            </a:endParaRPr>
          </a:p>
          <a:p>
            <a:pPr lvl="1" algn="r" rtl="1">
              <a:buFont typeface="+mj-lt"/>
              <a:buAutoNum type="arabicPeriod"/>
            </a:pPr>
            <a:r>
              <a:rPr lang="fa-IR" sz="1800" dirty="0">
                <a:cs typeface="B Nazanin" pitchFamily="2" charset="-78"/>
              </a:rPr>
              <a:t>تایید </a:t>
            </a:r>
            <a:r>
              <a:rPr lang="fa-IR" sz="1800" dirty="0" smtClean="0">
                <a:cs typeface="B Nazanin" pitchFamily="2" charset="-78"/>
              </a:rPr>
              <a:t>قالب‌ها </a:t>
            </a:r>
            <a:r>
              <a:rPr lang="fa-IR" sz="1800" dirty="0">
                <a:cs typeface="B Nazanin" pitchFamily="2" charset="-78"/>
              </a:rPr>
              <a:t>و تعیین مجموعه روابط و استلزامات قابل استخراج از هر قالب به کمک نیروی انسانی </a:t>
            </a:r>
            <a:endParaRPr lang="fa-IR" sz="1800" dirty="0" smtClean="0">
              <a:cs typeface="B Nazanin" pitchFamily="2" charset="-78"/>
            </a:endParaRPr>
          </a:p>
          <a:p>
            <a:pPr lvl="1" algn="r" rtl="1">
              <a:buFont typeface="+mj-lt"/>
              <a:buAutoNum type="arabicPeriod"/>
            </a:pPr>
            <a:r>
              <a:rPr lang="fa-IR" sz="1800" dirty="0">
                <a:cs typeface="B Nazanin" pitchFamily="2" charset="-78"/>
              </a:rPr>
              <a:t>استخراج روابط مفهومی جمله ورودی با استفاده از بانک </a:t>
            </a:r>
            <a:r>
              <a:rPr lang="fa-IR" sz="1800" dirty="0" smtClean="0">
                <a:cs typeface="B Nazanin" pitchFamily="2" charset="-78"/>
              </a:rPr>
              <a:t>قالب‌ها </a:t>
            </a:r>
            <a:endParaRPr lang="fa-IR" sz="1800" dirty="0" smtClean="0">
              <a:cs typeface="B Nazanin" pitchFamily="2" charset="-78"/>
            </a:endParaRPr>
          </a:p>
          <a:p>
            <a:pPr lvl="1" algn="r" rtl="1">
              <a:buFont typeface="+mj-lt"/>
              <a:buAutoNum type="arabicPeriod"/>
            </a:pPr>
            <a:r>
              <a:rPr lang="fa-IR" sz="1800" dirty="0">
                <a:cs typeface="B Nazanin" pitchFamily="2" charset="-78"/>
              </a:rPr>
              <a:t> یافتن اطلاعات جدید مرتبط با رابطه های استخراج شده به کمک </a:t>
            </a:r>
            <a:r>
              <a:rPr lang="fa-IR" sz="1800" dirty="0" smtClean="0">
                <a:cs typeface="B Nazanin" pitchFamily="2" charset="-78"/>
              </a:rPr>
              <a:t>هستان‌</a:t>
            </a:r>
            <a:r>
              <a:rPr lang="fa-IR" sz="1800" dirty="0" smtClean="0">
                <a:cs typeface="B Nazanin" pitchFamily="2" charset="-78"/>
              </a:rPr>
              <a:t>شناسی‌ها</a:t>
            </a:r>
            <a:r>
              <a:rPr lang="fa-IR" sz="1800" dirty="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574415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الگوریتم تولید قالب جمله</a:t>
            </a:r>
            <a:endParaRPr lang="en-US" dirty="0"/>
          </a:p>
        </p:txBody>
      </p:sp>
      <p:sp>
        <p:nvSpPr>
          <p:cNvPr id="3" name="Content Placeholder 2"/>
          <p:cNvSpPr>
            <a:spLocks noGrp="1"/>
          </p:cNvSpPr>
          <p:nvPr>
            <p:ph idx="1"/>
          </p:nvPr>
        </p:nvSpPr>
        <p:spPr>
          <a:xfrm>
            <a:off x="2589212" y="1628631"/>
            <a:ext cx="8915400" cy="3777622"/>
          </a:xfrm>
        </p:spPr>
        <p:txBody>
          <a:bodyPr>
            <a:noAutofit/>
          </a:bodyPr>
          <a:lstStyle/>
          <a:p>
            <a:pPr lvl="0" algn="r" rtl="1">
              <a:buFont typeface="+mj-lt"/>
              <a:buAutoNum type="arabicPeriod"/>
            </a:pPr>
            <a:r>
              <a:rPr lang="fa-IR" dirty="0">
                <a:cs typeface="B Nazanin" panose="00000400000000000000" pitchFamily="2" charset="-78"/>
              </a:rPr>
              <a:t>تشخیص فعل جمله (کمکی بودن یا اصلی بودن، مرکب بودن یا بسیط بودن، فاصله دار بودن یا بدون فاصله)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فعل های کمکی مانند «است و بود و شد» در قالب باقی می­مانند مگر اینکه ترکیب شوند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تمامی قیود و متمم های جمله مانند قید زمان، قید مکان، قید حالت و حالت تعلیل (برای) از اسکلت اصلی جمله جدا </a:t>
            </a:r>
            <a:r>
              <a:rPr lang="fa-IR" dirty="0" smtClean="0">
                <a:cs typeface="B Nazanin" panose="00000400000000000000" pitchFamily="2" charset="-78"/>
              </a:rPr>
              <a:t>می‌شوند</a:t>
            </a:r>
            <a:r>
              <a:rPr lang="fa-IR" dirty="0">
                <a:cs typeface="B Nazanin" panose="00000400000000000000" pitchFamily="2" charset="-78"/>
              </a:rPr>
              <a:t>. همچنین با داشتن لیست حروف اضافه که شامل و نه محدود به «به، از، غیر، در، تا، الا، بر، حتی، را» </a:t>
            </a:r>
            <a:r>
              <a:rPr lang="fa-IR" dirty="0" smtClean="0">
                <a:cs typeface="B Nazanin" panose="00000400000000000000" pitchFamily="2" charset="-78"/>
              </a:rPr>
              <a:t>می‌شوند</a:t>
            </a:r>
            <a:r>
              <a:rPr lang="fa-IR" dirty="0">
                <a:cs typeface="B Nazanin" panose="00000400000000000000" pitchFamily="2" charset="-78"/>
              </a:rPr>
              <a:t>، این حروف به همراه گروه اسمی بعد از آنها از قالب حذف می­شوند. در زمان تولید قالب جملات امکان اضافه و کم نمودن این لیست وجود دارد. </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«را» و گروه اسمی قبل از آن در قالب باقی </a:t>
            </a:r>
            <a:r>
              <a:rPr lang="fa-IR" dirty="0" smtClean="0">
                <a:cs typeface="B Nazanin" panose="00000400000000000000" pitchFamily="2" charset="-78"/>
              </a:rPr>
              <a:t>می‌ماند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کلمات دارای معنای استلزامی مانند «به معنای، و دیگر، همچون، مانند» در قالب باقی </a:t>
            </a:r>
            <a:r>
              <a:rPr lang="fa-IR" dirty="0" smtClean="0">
                <a:cs typeface="B Nazanin" panose="00000400000000000000" pitchFamily="2" charset="-78"/>
              </a:rPr>
              <a:t>می‌مانند</a:t>
            </a:r>
            <a:r>
              <a:rPr lang="fa-IR" dirty="0">
                <a:cs typeface="B Nazanin" panose="00000400000000000000" pitchFamily="2" charset="-78"/>
              </a:rPr>
              <a:t>.</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کلمات بیانگر حالت شرطی در قالب باقی می­مانند. مانند «اگر، چنانچه، درصورتیکه»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تاکیدات حذف می­شوند. مانند «بعید است، یقینا، حتما»</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کلیه بخش هایی که حذف می­شوند به مناسبترین جزء قالب به صورت عمودی پیوند </a:t>
            </a:r>
            <a:r>
              <a:rPr lang="fa-IR" dirty="0" smtClean="0">
                <a:cs typeface="B Nazanin" panose="00000400000000000000" pitchFamily="2" charset="-78"/>
              </a:rPr>
              <a:t>می‌شوند</a:t>
            </a:r>
            <a:r>
              <a:rPr lang="fa-IR" dirty="0">
                <a:cs typeface="B Nazanin" panose="00000400000000000000" pitchFamily="2" charset="-78"/>
              </a:rPr>
              <a:t>. (یعنی نقش آنها باید مشخص شود)</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پس از ساخت قالب، لیست روابط قابل استخراج از آن قالب توسط یک متخصص تدوین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a:p>
            <a:pPr algn="r" rtl="1">
              <a:buFont typeface="+mj-lt"/>
              <a:buAutoNum type="arabicPeriod"/>
            </a:pPr>
            <a:r>
              <a:rPr lang="fa-IR" dirty="0">
                <a:cs typeface="B Nazanin" panose="00000400000000000000" pitchFamily="2" charset="-78"/>
              </a:rPr>
              <a:t>با توجه به معنای حروف اضافه لیست روابط مستتر در هر قالب متناسب با هر یک از این معانی گروه بندی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763021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a:t>
            </a:r>
            <a:r>
              <a:rPr lang="fa-IR" dirty="0" smtClean="0">
                <a:cs typeface="B Nazanin" panose="00000400000000000000" pitchFamily="2" charset="-78"/>
              </a:rPr>
              <a:t>موجودیت‌های </a:t>
            </a:r>
            <a:r>
              <a:rPr lang="fa-IR" dirty="0" smtClean="0">
                <a:cs typeface="B Nazanin" panose="00000400000000000000" pitchFamily="2" charset="-78"/>
              </a:rPr>
              <a:t>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p14="http://schemas.microsoft.com/office/powerpoint/2010/main" xmlns="" val="3406484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چالشها</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پیاده سازی این الگوریتم با چالشهایی مواجه هستیم که باید با تولید ماژول های مناسب آنها را حل کنیم. </a:t>
            </a:r>
            <a:endParaRPr lang="fa-IR" dirty="0" smtClean="0">
              <a:cs typeface="B Nazanin" pitchFamily="2" charset="-78"/>
            </a:endParaRPr>
          </a:p>
          <a:p>
            <a:pPr marL="800100" lvl="1" indent="-342900" algn="r" rtl="1">
              <a:buFont typeface="+mj-lt"/>
              <a:buAutoNum type="arabicPeriod"/>
            </a:pPr>
            <a:r>
              <a:rPr lang="fa-IR" sz="1800" dirty="0" smtClean="0">
                <a:cs typeface="B Nazanin" pitchFamily="2" charset="-78"/>
              </a:rPr>
              <a:t>گروه های اسمی درون جمله باید مشخص گردند. </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محل و نحوه اتصال گروه های حذف شده باید تعیین گردد</a:t>
            </a:r>
          </a:p>
          <a:p>
            <a:pPr marL="1200150" lvl="2" indent="-342900" algn="r" rtl="1"/>
            <a:r>
              <a:rPr lang="fa-IR" sz="1800" dirty="0" smtClean="0">
                <a:cs typeface="B Nazanin" pitchFamily="2" charset="-78"/>
              </a:rPr>
              <a:t>برخی از بخش های حذف شده به گروه اسمی قبل از خود یا به فعل جمله پیوند </a:t>
            </a:r>
            <a:r>
              <a:rPr lang="fa-IR" sz="1800" dirty="0" smtClean="0">
                <a:cs typeface="B Nazanin" pitchFamily="2" charset="-78"/>
              </a:rPr>
              <a:t>می</a:t>
            </a:r>
            <a:r>
              <a:rPr lang="fa-IR" sz="1800" dirty="0" smtClean="0">
                <a:cs typeface="B Nazanin" panose="00000400000000000000" pitchFamily="2" charset="-78"/>
              </a:rPr>
              <a:t>‌</a:t>
            </a:r>
            <a:r>
              <a:rPr lang="fa-IR" sz="1800" dirty="0" smtClean="0">
                <a:cs typeface="B Nazanin" pitchFamily="2" charset="-78"/>
              </a:rPr>
              <a:t>شوند</a:t>
            </a:r>
            <a:r>
              <a:rPr lang="fa-IR" sz="1800" dirty="0" smtClean="0">
                <a:cs typeface="B Nazanin" pitchFamily="2" charset="-78"/>
              </a:rPr>
              <a:t>.</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معنای حروف اضافه باید تعیین گردد</a:t>
            </a:r>
          </a:p>
          <a:p>
            <a:pPr marL="1200150" lvl="2" indent="-342900" algn="r" rtl="1"/>
            <a:endParaRPr lang="fa-IR" sz="1800"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415626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استخراج رابطه از جمله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در شروع این الگوریتم فرض </a:t>
            </a:r>
            <a:r>
              <a:rPr lang="fa-IR" dirty="0" smtClean="0">
                <a:cs typeface="B Nazanin" pitchFamily="2" charset="-78"/>
              </a:rPr>
              <a:t>می</a:t>
            </a:r>
            <a:r>
              <a:rPr lang="fa-IR" dirty="0" smtClean="0">
                <a:cs typeface="B Nazanin" panose="00000400000000000000" pitchFamily="2" charset="-78"/>
              </a:rPr>
              <a:t>‌</a:t>
            </a:r>
            <a:r>
              <a:rPr lang="fa-IR" dirty="0" smtClean="0">
                <a:cs typeface="B Nazanin" pitchFamily="2" charset="-78"/>
              </a:rPr>
              <a:t>کنیم </a:t>
            </a:r>
            <a:r>
              <a:rPr lang="fa-IR" dirty="0" smtClean="0">
                <a:cs typeface="B Nazanin" pitchFamily="2" charset="-78"/>
              </a:rPr>
              <a:t>که لیست قالب های جملات ساده فارسی به همراه لیست روابط قابل استخراج از هر قالب را داریم</a:t>
            </a:r>
            <a:r>
              <a:rPr lang="fa-IR" dirty="0" smtClean="0">
                <a:cs typeface="B Nazanin" pitchFamily="2" charset="-78"/>
              </a:rPr>
              <a:t>.</a:t>
            </a:r>
          </a:p>
          <a:p>
            <a:pPr lvl="1" algn="r" rtl="1">
              <a:buFont typeface="+mj-lt"/>
              <a:buAutoNum type="arabicPeriod"/>
            </a:pPr>
            <a:r>
              <a:rPr lang="fa-IR" sz="1800" dirty="0" smtClean="0">
                <a:cs typeface="B Nazanin" pitchFamily="2" charset="-78"/>
              </a:rPr>
              <a:t>ابتدا قالب مناسب برای جمله تعیین </a:t>
            </a:r>
            <a:r>
              <a:rPr lang="fa-IR" sz="1800" dirty="0" smtClean="0">
                <a:cs typeface="B Nazanin" pitchFamily="2" charset="-78"/>
              </a:rPr>
              <a:t>می</a:t>
            </a:r>
            <a:r>
              <a:rPr lang="fa-IR" sz="1800" dirty="0" smtClean="0">
                <a:cs typeface="B Nazanin" panose="00000400000000000000" pitchFamily="2" charset="-78"/>
              </a:rPr>
              <a:t>‌</a:t>
            </a:r>
            <a:r>
              <a:rPr lang="fa-IR" sz="1800" dirty="0" smtClean="0">
                <a:cs typeface="B Nazanin" pitchFamily="2" charset="-78"/>
              </a:rPr>
              <a:t>شود</a:t>
            </a:r>
            <a:r>
              <a:rPr lang="fa-IR" sz="1800" dirty="0" smtClean="0">
                <a:cs typeface="B Nazanin" pitchFamily="2" charset="-78"/>
              </a:rPr>
              <a:t>. در صورت عدم موفقیت، قالب جمله با استفاده از الگوریتم مذکور استخراج شده و به بانک قالب افزوده </a:t>
            </a:r>
            <a:r>
              <a:rPr lang="fa-IR" sz="1800" dirty="0" smtClean="0">
                <a:cs typeface="B Nazanin" pitchFamily="2" charset="-78"/>
              </a:rPr>
              <a:t>می</a:t>
            </a:r>
            <a:r>
              <a:rPr lang="fa-IR" sz="1800" dirty="0" smtClean="0">
                <a:cs typeface="B Nazanin" panose="00000400000000000000" pitchFamily="2" charset="-78"/>
              </a:rPr>
              <a:t>‌</a:t>
            </a:r>
            <a:r>
              <a:rPr lang="fa-IR" sz="1800" dirty="0" smtClean="0">
                <a:cs typeface="B Nazanin" pitchFamily="2" charset="-78"/>
              </a:rPr>
              <a:t>شود</a:t>
            </a:r>
          </a:p>
          <a:p>
            <a:pPr lvl="1" algn="r" rtl="1">
              <a:buFont typeface="+mj-lt"/>
              <a:buAutoNum type="arabicPeriod"/>
            </a:pPr>
            <a:r>
              <a:rPr lang="fa-IR" sz="1800" dirty="0" smtClean="0">
                <a:cs typeface="B Nazanin" pitchFamily="2" charset="-78"/>
              </a:rPr>
              <a:t>تعیین معنای حروف اضافه، (کمکی، شرطی، ...) درون </a:t>
            </a:r>
            <a:r>
              <a:rPr lang="fa-IR" sz="1800" dirty="0" smtClean="0">
                <a:cs typeface="B Nazanin" pitchFamily="2" charset="-78"/>
              </a:rPr>
              <a:t>جمله</a:t>
            </a:r>
          </a:p>
          <a:p>
            <a:pPr lvl="1" algn="r" rtl="1">
              <a:buFont typeface="+mj-lt"/>
              <a:buAutoNum type="arabicPeriod"/>
            </a:pPr>
            <a:r>
              <a:rPr lang="fa-IR" sz="1800" dirty="0" smtClean="0">
                <a:cs typeface="B Nazanin" pitchFamily="2" charset="-78"/>
              </a:rPr>
              <a:t>با توجه به معانی حروف اضافه روابط متناسب با آن معنی از جمله استخراج </a:t>
            </a:r>
            <a:r>
              <a:rPr lang="fa-IR" sz="1800" dirty="0" smtClean="0">
                <a:cs typeface="B Nazanin" pitchFamily="2" charset="-78"/>
              </a:rPr>
              <a:t>می</a:t>
            </a:r>
            <a:r>
              <a:rPr lang="fa-IR" sz="1800" dirty="0" smtClean="0">
                <a:cs typeface="B Nazanin" panose="00000400000000000000" pitchFamily="2" charset="-78"/>
              </a:rPr>
              <a:t>‌</a:t>
            </a:r>
            <a:r>
              <a:rPr lang="fa-IR" sz="1800" dirty="0" smtClean="0">
                <a:cs typeface="B Nazanin" pitchFamily="2" charset="-78"/>
              </a:rPr>
              <a:t>گردد</a:t>
            </a:r>
            <a:r>
              <a:rPr lang="fa-IR" sz="1800" dirty="0" smtClean="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415626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ماژول تعیین معنای حروف اضافه</a:t>
            </a:r>
            <a:endParaRPr lang="en-US" dirty="0"/>
          </a:p>
        </p:txBody>
      </p:sp>
      <p:sp>
        <p:nvSpPr>
          <p:cNvPr id="3" name="Content Placeholder 2"/>
          <p:cNvSpPr>
            <a:spLocks noGrp="1"/>
          </p:cNvSpPr>
          <p:nvPr>
            <p:ph idx="1"/>
          </p:nvPr>
        </p:nvSpPr>
        <p:spPr/>
        <p:txBody>
          <a:bodyPr>
            <a:noAutofit/>
          </a:bodyPr>
          <a:lstStyle/>
          <a:p>
            <a:pPr algn="r" rtl="1"/>
            <a:r>
              <a:rPr lang="fa-IR" dirty="0" smtClean="0">
                <a:cs typeface="B Nazanin" pitchFamily="2" charset="-78"/>
              </a:rPr>
              <a:t>حروف اضافه و قیود درون جمله </a:t>
            </a:r>
            <a:r>
              <a:rPr lang="fa-IR" dirty="0" smtClean="0">
                <a:cs typeface="B Nazanin" pitchFamily="2" charset="-78"/>
              </a:rPr>
              <a:t>می</a:t>
            </a:r>
            <a:r>
              <a:rPr lang="fa-IR" dirty="0" smtClean="0">
                <a:cs typeface="B Nazanin" panose="00000400000000000000" pitchFamily="2" charset="-78"/>
              </a:rPr>
              <a:t>‌</a:t>
            </a:r>
            <a:r>
              <a:rPr lang="fa-IR" dirty="0" smtClean="0">
                <a:cs typeface="B Nazanin" pitchFamily="2" charset="-78"/>
              </a:rPr>
              <a:t>توانند </a:t>
            </a:r>
            <a:r>
              <a:rPr lang="fa-IR" dirty="0" smtClean="0">
                <a:cs typeface="B Nazanin" pitchFamily="2" charset="-78"/>
              </a:rPr>
              <a:t>معانی متفاوتی داشته باشند.</a:t>
            </a:r>
          </a:p>
          <a:p>
            <a:pPr lvl="1" algn="r" rtl="1"/>
            <a:r>
              <a:rPr lang="fa-IR" sz="1800" dirty="0" smtClean="0">
                <a:cs typeface="B Nazanin" pitchFamily="2" charset="-78"/>
              </a:rPr>
              <a:t>من با حسن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ماشین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ناراحتی آمدم</a:t>
            </a:r>
            <a:r>
              <a:rPr lang="en-US" sz="1800" dirty="0" smtClean="0">
                <a:cs typeface="B Nazanin" pitchFamily="2" charset="-78"/>
              </a:rPr>
              <a:t>.</a:t>
            </a:r>
            <a:endParaRPr lang="fa-IR" sz="1800" dirty="0" smtClean="0">
              <a:cs typeface="B Nazanin" pitchFamily="2" charset="-78"/>
            </a:endParaRPr>
          </a:p>
          <a:p>
            <a:pPr algn="r" rtl="1"/>
            <a:r>
              <a:rPr lang="fa-IR" dirty="0" smtClean="0">
                <a:cs typeface="B Nazanin" pitchFamily="2" charset="-78"/>
              </a:rPr>
              <a:t>پیشنهاد </a:t>
            </a:r>
            <a:r>
              <a:rPr lang="fa-IR" dirty="0" smtClean="0">
                <a:cs typeface="B Nazanin" pitchFamily="2" charset="-78"/>
              </a:rPr>
              <a:t>می</a:t>
            </a:r>
            <a:r>
              <a:rPr lang="fa-IR" dirty="0" smtClean="0">
                <a:cs typeface="B Nazanin" panose="00000400000000000000" pitchFamily="2" charset="-78"/>
              </a:rPr>
              <a:t>‌</a:t>
            </a:r>
            <a:r>
              <a:rPr lang="fa-IR" dirty="0" smtClean="0">
                <a:cs typeface="B Nazanin" pitchFamily="2" charset="-78"/>
              </a:rPr>
              <a:t>شود </a:t>
            </a:r>
            <a:r>
              <a:rPr lang="fa-IR" dirty="0" smtClean="0">
                <a:cs typeface="B Nazanin" pitchFamily="2" charset="-78"/>
              </a:rPr>
              <a:t>برای تعیین معنای حروف اضافه از یک </a:t>
            </a:r>
            <a:r>
              <a:rPr lang="fa-IR" dirty="0" smtClean="0">
                <a:cs typeface="B Nazanin" pitchFamily="2" charset="-78"/>
              </a:rPr>
              <a:t>دسته</a:t>
            </a:r>
            <a:r>
              <a:rPr lang="fa-IR" dirty="0" smtClean="0">
                <a:cs typeface="B Nazanin" panose="00000400000000000000" pitchFamily="2" charset="-78"/>
              </a:rPr>
              <a:t>‌</a:t>
            </a:r>
            <a:r>
              <a:rPr lang="fa-IR" dirty="0" smtClean="0">
                <a:cs typeface="B Nazanin" pitchFamily="2" charset="-78"/>
              </a:rPr>
              <a:t>بندی </a:t>
            </a:r>
            <a:r>
              <a:rPr lang="fa-IR" dirty="0" smtClean="0">
                <a:cs typeface="B Nazanin" pitchFamily="2" charset="-78"/>
              </a:rPr>
              <a:t>کننده (مانند </a:t>
            </a:r>
            <a:r>
              <a:rPr lang="en-US" dirty="0" smtClean="0">
                <a:cs typeface="B Nazanin" pitchFamily="2" charset="-78"/>
              </a:rPr>
              <a:t>Conditional Random Field</a:t>
            </a:r>
            <a:r>
              <a:rPr lang="fa-IR" dirty="0" smtClean="0">
                <a:cs typeface="B Nazanin" pitchFamily="2" charset="-78"/>
              </a:rPr>
              <a:t> یا </a:t>
            </a:r>
            <a:r>
              <a:rPr lang="en-US" dirty="0" smtClean="0">
                <a:cs typeface="B Nazanin" pitchFamily="2" charset="-78"/>
              </a:rPr>
              <a:t>Logistic Regression</a:t>
            </a:r>
            <a:r>
              <a:rPr lang="fa-IR" dirty="0" smtClean="0">
                <a:cs typeface="B Nazanin" pitchFamily="2" charset="-78"/>
              </a:rPr>
              <a:t>) استفاده شود. برای اینکار باید از جمله ویژگی استخراج شود. ویژگی های مانند</a:t>
            </a:r>
            <a:r>
              <a:rPr lang="fa-IR" dirty="0" smtClean="0">
                <a:cs typeface="B Nazanin" pitchFamily="2" charset="-78"/>
              </a:rPr>
              <a:t>:</a:t>
            </a:r>
          </a:p>
          <a:p>
            <a:pPr lvl="1" algn="r" rtl="1"/>
            <a:r>
              <a:rPr lang="fa-IR" sz="1800" dirty="0" smtClean="0">
                <a:cs typeface="B Nazanin" pitchFamily="2" charset="-78"/>
              </a:rPr>
              <a:t>موجودیت های نامدار اطراف حرف </a:t>
            </a:r>
            <a:r>
              <a:rPr lang="fa-IR" sz="1800" dirty="0" smtClean="0">
                <a:cs typeface="B Nazanin" pitchFamily="2" charset="-78"/>
              </a:rPr>
              <a:t>اضافه</a:t>
            </a:r>
          </a:p>
          <a:p>
            <a:pPr lvl="1" algn="r" rtl="1"/>
            <a:r>
              <a:rPr lang="fa-IR" sz="1800" dirty="0" smtClean="0">
                <a:cs typeface="B Nazanin" pitchFamily="2" charset="-78"/>
              </a:rPr>
              <a:t>نقش دستوری کلمات اطراف حروف </a:t>
            </a:r>
            <a:r>
              <a:rPr lang="fa-IR" sz="1800" dirty="0" smtClean="0">
                <a:cs typeface="B Nazanin" pitchFamily="2" charset="-78"/>
              </a:rPr>
              <a:t>اضافه</a:t>
            </a:r>
          </a:p>
          <a:p>
            <a:pPr lvl="1" algn="r" rtl="1"/>
            <a:r>
              <a:rPr lang="fa-IR" sz="1800" dirty="0" smtClean="0">
                <a:cs typeface="B Nazanin" pitchFamily="2" charset="-78"/>
              </a:rPr>
              <a:t>فعل </a:t>
            </a:r>
            <a:r>
              <a:rPr lang="fa-IR" sz="1800" dirty="0" smtClean="0">
                <a:cs typeface="B Nazanin" pitchFamily="2" charset="-78"/>
              </a:rPr>
              <a:t>جمله</a:t>
            </a:r>
          </a:p>
          <a:p>
            <a:pPr lvl="1" algn="r" rtl="1"/>
            <a:r>
              <a:rPr lang="fa-IR" sz="1800" dirty="0" smtClean="0">
                <a:cs typeface="B Nazanin" pitchFamily="2" charset="-78"/>
              </a:rPr>
              <a:t>خود کلمات </a:t>
            </a:r>
            <a:endParaRPr lang="fa-IR" sz="1800" dirty="0" smtClean="0">
              <a:cs typeface="B Nazanin" pitchFamily="2" charset="-78"/>
            </a:endParaRPr>
          </a:p>
          <a:p>
            <a:pPr lvl="1" algn="r" rtl="1"/>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60112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itchFamily="2" charset="-78"/>
              </a:rPr>
              <a:t>فلوچارت الگوریتم</a:t>
            </a:r>
            <a:endParaRPr lang="en-US" dirty="0">
              <a:cs typeface="B Nazanin" pitchFamily="2" charset="-78"/>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pic>
        <p:nvPicPr>
          <p:cNvPr id="5" name="Picture 4" descr="C:\Users\info\Desktop\flowchart.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8112" y="1793307"/>
            <a:ext cx="3657600" cy="4718050"/>
          </a:xfrm>
          <a:prstGeom prst="rect">
            <a:avLst/>
          </a:prstGeom>
          <a:noFill/>
          <a:ln>
            <a:noFill/>
          </a:ln>
        </p:spPr>
      </p:pic>
    </p:spTree>
    <p:extLst>
      <p:ext uri="{BB962C8B-B14F-4D97-AF65-F5344CB8AC3E}">
        <p14:creationId xmlns:p14="http://schemas.microsoft.com/office/powerpoint/2010/main" xmlns="" val="2615493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a:t>
            </a:r>
            <a:r>
              <a:rPr lang="fa-IR" dirty="0">
                <a:cs typeface="B Nazanin" panose="00000400000000000000" pitchFamily="2" charset="-78"/>
              </a:rPr>
              <a:t>پیاده سازی الگوریتم روی جملات ساده فارسی</a:t>
            </a:r>
            <a:endParaRPr lang="en-US" dirty="0"/>
          </a:p>
        </p:txBody>
      </p:sp>
      <p:sp>
        <p:nvSpPr>
          <p:cNvPr id="3" name="Content Placeholder 2"/>
          <p:cNvSpPr>
            <a:spLocks noGrp="1"/>
          </p:cNvSpPr>
          <p:nvPr>
            <p:ph idx="1"/>
          </p:nvPr>
        </p:nvSpPr>
        <p:spPr>
          <a:xfrm>
            <a:off x="2589212" y="1369323"/>
            <a:ext cx="8915400" cy="3777622"/>
          </a:xfrm>
        </p:spPr>
        <p:txBody>
          <a:bodyPr/>
          <a:lstStyle/>
          <a:p>
            <a:pPr algn="r" rtl="1"/>
            <a:r>
              <a:rPr lang="fa-IR" dirty="0">
                <a:cs typeface="B Nazanin" panose="00000400000000000000" pitchFamily="2" charset="-78"/>
              </a:rPr>
              <a:t>با استفاده از یک آزمایش روی 70 جمله کوتاه فارسی نشان داده ایم که قالب ها در جملات تکرار </a:t>
            </a:r>
            <a:r>
              <a:rPr lang="fa-IR" dirty="0" smtClean="0">
                <a:cs typeface="B Nazanin" panose="00000400000000000000" pitchFamily="2" charset="-78"/>
              </a:rPr>
              <a:t>می‌شوند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3965145066"/>
              </p:ext>
            </p:extLst>
          </p:nvPr>
        </p:nvGraphicFramePr>
        <p:xfrm>
          <a:off x="2493678" y="1850403"/>
          <a:ext cx="9284338" cy="4907280"/>
        </p:xfrm>
        <a:graphic>
          <a:graphicData uri="http://schemas.openxmlformats.org/drawingml/2006/table">
            <a:tbl>
              <a:tblPr rtl="1" firstRow="1" firstCol="1" bandRow="1">
                <a:tableStyleId>{5C22544A-7EE6-4342-B048-85BDC9FD1C3A}</a:tableStyleId>
              </a:tblPr>
              <a:tblGrid>
                <a:gridCol w="3865096"/>
                <a:gridCol w="1554146"/>
                <a:gridCol w="3865096"/>
              </a:tblGrid>
              <a:tr h="235026">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قالب اصلی</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قالب و پیوند</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6">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 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15</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{چهار بار 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 ~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(با </a:t>
                      </a:r>
                      <a:r>
                        <a:rPr lang="en-US" sz="1400">
                          <a:solidFill>
                            <a:schemeClr val="tx1"/>
                          </a:solidFill>
                          <a:effectLst/>
                          <a:cs typeface="B Nazanin" panose="00000400000000000000" pitchFamily="2" charset="-78"/>
                        </a:rPr>
                        <a:t>C</a:t>
                      </a:r>
                      <a:r>
                        <a:rPr lang="fa-IR" sz="1400">
                          <a:solidFill>
                            <a:schemeClr val="tx1"/>
                          </a:solidFill>
                          <a:effectLst/>
                          <a:cs typeface="B Nazanin" panose="00000400000000000000" pitchFamily="2" charset="-78"/>
                        </a:rPr>
                        <a:t>) {سه بار}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 B ~ 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(در </a:t>
                      </a:r>
                      <a:r>
                        <a:rPr lang="en-US" sz="1400">
                          <a:solidFill>
                            <a:schemeClr val="tx1"/>
                          </a:solidFill>
                          <a:effectLst/>
                          <a:cs typeface="B Nazanin" panose="00000400000000000000" pitchFamily="2" charset="-78"/>
                        </a:rPr>
                        <a:t>C</a:t>
                      </a:r>
                      <a:r>
                        <a:rPr lang="fa-IR" sz="1400">
                          <a:solidFill>
                            <a:schemeClr val="tx1"/>
                          </a:solidFill>
                          <a:effectLst/>
                          <a:cs typeface="B Nazanin" panose="00000400000000000000" pitchFamily="2" charset="-78"/>
                        </a:rPr>
                        <a:t>) {دو بار}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(از </a:t>
                      </a:r>
                      <a:r>
                        <a:rPr lang="en-US" sz="1400">
                          <a:solidFill>
                            <a:schemeClr val="tx1"/>
                          </a:solidFill>
                          <a:effectLst/>
                          <a:cs typeface="B Nazanin" panose="00000400000000000000" pitchFamily="2" charset="-78"/>
                        </a:rPr>
                        <a:t>C</a:t>
                      </a:r>
                      <a:r>
                        <a:rPr lang="fa-IR" sz="1400">
                          <a:solidFill>
                            <a:schemeClr val="tx1"/>
                          </a:solidFill>
                          <a:effectLst/>
                          <a:cs typeface="B Nazanin" panose="00000400000000000000" pitchFamily="2" charset="-78"/>
                        </a:rPr>
                        <a:t>) </a:t>
                      </a:r>
                      <a:r>
                        <a:rPr lang="en-US" sz="1400">
                          <a:solidFill>
                            <a:schemeClr val="tx1"/>
                          </a:solidFill>
                          <a:effectLst/>
                          <a:cs typeface="B Nazanin" panose="00000400000000000000" pitchFamily="2" charset="-78"/>
                        </a:rPr>
                        <a:t>B 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(برای </a:t>
                      </a:r>
                      <a:r>
                        <a:rPr lang="en-US" sz="1400">
                          <a:solidFill>
                            <a:schemeClr val="tx1"/>
                          </a:solidFill>
                          <a:effectLst/>
                          <a:cs typeface="B Nazanin" panose="00000400000000000000" pitchFamily="2" charset="-78"/>
                        </a:rPr>
                        <a:t>C</a:t>
                      </a:r>
                      <a:r>
                        <a:rPr lang="fa-IR" sz="1400">
                          <a:solidFill>
                            <a:schemeClr val="tx1"/>
                          </a:solidFill>
                          <a:effectLst/>
                          <a:cs typeface="B Nazanin" panose="00000400000000000000" pitchFamily="2" charset="-78"/>
                        </a:rPr>
                        <a:t>) </a:t>
                      </a:r>
                      <a:r>
                        <a:rPr lang="en-US" sz="1400">
                          <a:solidFill>
                            <a:schemeClr val="tx1"/>
                          </a:solidFill>
                          <a:effectLst/>
                          <a:cs typeface="B Nazanin" panose="00000400000000000000" pitchFamily="2" charset="-78"/>
                        </a:rPr>
                        <a:t>B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{دو بار 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6</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tabLst>
                          <a:tab pos="1231265" algn="l"/>
                          <a:tab pos="1565910" algn="ctr"/>
                        </a:tabLst>
                      </a:pPr>
                      <a:r>
                        <a:rPr lang="en-US" sz="1400">
                          <a:solidFill>
                            <a:schemeClr val="tx1"/>
                          </a:solidFill>
                          <a:effectLst/>
                          <a:cs typeface="B Nazanin" panose="00000400000000000000" pitchFamily="2" charset="-78"/>
                        </a:rPr>
                        <a:t>A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{چهار بار 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(در برابر </a:t>
                      </a:r>
                      <a:r>
                        <a:rPr lang="en-US" sz="1400">
                          <a:solidFill>
                            <a:schemeClr val="tx1"/>
                          </a:solidFill>
                          <a:effectLst/>
                          <a:cs typeface="B Nazanin" panose="00000400000000000000" pitchFamily="2" charset="-78"/>
                        </a:rPr>
                        <a:t>B</a:t>
                      </a:r>
                      <a:r>
                        <a:rPr lang="fa-IR" sz="1400">
                          <a:solidFill>
                            <a:schemeClr val="tx1"/>
                          </a:solidFill>
                          <a:effectLst/>
                          <a:cs typeface="B Nazanin" panose="00000400000000000000" pitchFamily="2" charset="-78"/>
                        </a:rPr>
                        <a:t>)</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 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4">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{دو بار 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(برای </a:t>
                      </a:r>
                      <a:r>
                        <a:rPr lang="en-US" sz="1400">
                          <a:solidFill>
                            <a:schemeClr val="tx1"/>
                          </a:solidFill>
                          <a:effectLst/>
                          <a:cs typeface="B Nazanin" panose="00000400000000000000" pitchFamily="2" charset="-78"/>
                        </a:rPr>
                        <a:t>B</a:t>
                      </a:r>
                      <a:r>
                        <a:rPr lang="fa-IR" sz="1400">
                          <a:solidFill>
                            <a:schemeClr val="tx1"/>
                          </a:solidFill>
                          <a:effectLst/>
                          <a:cs typeface="B Nazanin" panose="00000400000000000000" pitchFamily="2" charset="-78"/>
                        </a:rPr>
                        <a:t>)</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 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(به </a:t>
                      </a:r>
                      <a:r>
                        <a:rPr lang="en-US" sz="1400">
                          <a:solidFill>
                            <a:schemeClr val="tx1"/>
                          </a:solidFill>
                          <a:effectLst/>
                          <a:cs typeface="B Nazanin" panose="00000400000000000000" pitchFamily="2" charset="-78"/>
                        </a:rPr>
                        <a:t>B</a:t>
                      </a:r>
                      <a:r>
                        <a:rPr lang="fa-IR" sz="1400">
                          <a:solidFill>
                            <a:schemeClr val="tx1"/>
                          </a:solidFill>
                          <a:effectLst/>
                          <a:cs typeface="B Nazanin" panose="00000400000000000000" pitchFamily="2" charset="-78"/>
                        </a:rPr>
                        <a:t>)</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V</a:t>
                      </a:r>
                      <a:r>
                        <a:rPr lang="en-US" sz="1400" baseline="-25000">
                          <a:solidFill>
                            <a:schemeClr val="tx1"/>
                          </a:solidFill>
                          <a:effectLst/>
                          <a:cs typeface="B Nazanin" panose="00000400000000000000" pitchFamily="2" charset="-78"/>
                        </a:rPr>
                        <a:t>1</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4</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{دو بار}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a:t>
                      </a:r>
                      <a:r>
                        <a:rPr lang="fa-IR" sz="1400">
                          <a:solidFill>
                            <a:schemeClr val="tx1"/>
                          </a:solidFill>
                          <a:effectLst/>
                          <a:cs typeface="B Nazanin" panose="00000400000000000000" pitchFamily="2" charset="-78"/>
                        </a:rPr>
                        <a:t> (با </a:t>
                      </a:r>
                      <a:r>
                        <a:rPr lang="en-US" sz="1400">
                          <a:solidFill>
                            <a:schemeClr val="tx1"/>
                          </a:solidFill>
                          <a:effectLst/>
                          <a:cs typeface="B Nazanin" panose="00000400000000000000" pitchFamily="2" charset="-78"/>
                        </a:rPr>
                        <a:t>C</a:t>
                      </a:r>
                      <a:r>
                        <a:rPr lang="fa-IR" sz="1400">
                          <a:solidFill>
                            <a:schemeClr val="tx1"/>
                          </a:solidFill>
                          <a:effectLst/>
                          <a:cs typeface="B Nazanin" panose="00000400000000000000" pitchFamily="2" charset="-78"/>
                        </a:rPr>
                        <a:t>) </a:t>
                      </a:r>
                      <a:r>
                        <a:rPr lang="en-US" sz="1400">
                          <a:solidFill>
                            <a:schemeClr val="tx1"/>
                          </a:solidFill>
                          <a:effectLst/>
                          <a:cs typeface="B Nazanin" panose="00000400000000000000" pitchFamily="2" charset="-78"/>
                        </a:rPr>
                        <a:t>B</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(به </a:t>
                      </a:r>
                      <a:r>
                        <a:rPr lang="en-US" sz="1400">
                          <a:solidFill>
                            <a:schemeClr val="tx1"/>
                          </a:solidFill>
                          <a:effectLst/>
                          <a:cs typeface="B Nazanin" panose="00000400000000000000" pitchFamily="2" charset="-78"/>
                        </a:rPr>
                        <a:t>D</a:t>
                      </a:r>
                      <a:r>
                        <a:rPr lang="fa-IR" sz="1400">
                          <a:solidFill>
                            <a:schemeClr val="tx1"/>
                          </a:solidFill>
                          <a:effectLst/>
                          <a:cs typeface="B Nazanin" panose="00000400000000000000" pitchFamily="2" charset="-78"/>
                        </a:rPr>
                        <a:t>)</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a:solidFill>
                            <a:schemeClr val="tx1"/>
                          </a:solidFill>
                          <a:effectLst/>
                          <a:cs typeface="B Nazanin" panose="00000400000000000000" pitchFamily="2" charset="-78"/>
                        </a:rPr>
                        <a:t>A B</a:t>
                      </a:r>
                      <a:r>
                        <a:rPr lang="fa-IR" sz="1400">
                          <a:solidFill>
                            <a:schemeClr val="tx1"/>
                          </a:solidFill>
                          <a:effectLst/>
                          <a:cs typeface="B Nazanin" panose="00000400000000000000" pitchFamily="2" charset="-78"/>
                        </a:rPr>
                        <a:t> را </a:t>
                      </a:r>
                      <a:r>
                        <a:rPr lang="en-US" sz="1400">
                          <a:solidFill>
                            <a:schemeClr val="tx1"/>
                          </a:solidFill>
                          <a:effectLst/>
                          <a:cs typeface="B Nazanin" panose="00000400000000000000" pitchFamily="2" charset="-78"/>
                        </a:rPr>
                        <a:t>V</a:t>
                      </a:r>
                      <a:r>
                        <a:rPr lang="en-US" sz="1400" baseline="-25000">
                          <a:solidFill>
                            <a:schemeClr val="tx1"/>
                          </a:solidFill>
                          <a:effectLst/>
                          <a:cs typeface="B Nazanin" panose="00000400000000000000" pitchFamily="2" charset="-78"/>
                        </a:rPr>
                        <a:t>1</a:t>
                      </a:r>
                      <a:r>
                        <a:rPr lang="fa-IR" sz="1400">
                          <a:solidFill>
                            <a:schemeClr val="tx1"/>
                          </a:solidFill>
                          <a:effectLst/>
                          <a:cs typeface="B Nazanin" panose="00000400000000000000" pitchFamily="2" charset="-78"/>
                        </a:rPr>
                        <a:t> (به </a:t>
                      </a:r>
                      <a:r>
                        <a:rPr lang="en-US" sz="1400">
                          <a:solidFill>
                            <a:schemeClr val="tx1"/>
                          </a:solidFill>
                          <a:effectLst/>
                          <a:cs typeface="B Nazanin" panose="00000400000000000000" pitchFamily="2" charset="-78"/>
                        </a:rPr>
                        <a:t>D</a:t>
                      </a:r>
                      <a:r>
                        <a:rPr lang="fa-IR" sz="1400">
                          <a:solidFill>
                            <a:schemeClr val="tx1"/>
                          </a:solidFill>
                          <a:effectLst/>
                          <a:cs typeface="B Nazanin" panose="00000400000000000000" pitchFamily="2" charset="-78"/>
                        </a:rPr>
                        <a:t>)</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اگر </a:t>
                      </a:r>
                      <a:r>
                        <a:rPr lang="en-US" sz="1400">
                          <a:solidFill>
                            <a:schemeClr val="tx1"/>
                          </a:solidFill>
                          <a:effectLst/>
                          <a:cs typeface="B Nazanin" panose="00000400000000000000" pitchFamily="2" charset="-78"/>
                        </a:rPr>
                        <a:t>A V</a:t>
                      </a:r>
                      <a:r>
                        <a:rPr lang="en-US" sz="1400" baseline="-25000">
                          <a:solidFill>
                            <a:schemeClr val="tx1"/>
                          </a:solidFill>
                          <a:effectLst/>
                          <a:cs typeface="B Nazanin" panose="00000400000000000000" pitchFamily="2" charset="-78"/>
                        </a:rPr>
                        <a:t>1</a:t>
                      </a:r>
                      <a:r>
                        <a:rPr lang="en-US" sz="1400">
                          <a:solidFill>
                            <a:schemeClr val="tx1"/>
                          </a:solidFill>
                          <a:effectLst/>
                          <a:cs typeface="B Nazanin" panose="00000400000000000000" pitchFamily="2" charset="-78"/>
                        </a:rPr>
                        <a:t> B V</a:t>
                      </a:r>
                      <a:r>
                        <a:rPr lang="en-US" sz="1400" baseline="-25000">
                          <a:solidFill>
                            <a:schemeClr val="tx1"/>
                          </a:solidFill>
                          <a:effectLst/>
                          <a:cs typeface="B Nazanin" panose="00000400000000000000" pitchFamily="2" charset="-78"/>
                        </a:rPr>
                        <a:t>2</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dirty="0" smtClean="0">
                          <a:solidFill>
                            <a:schemeClr val="tx1"/>
                          </a:solidFill>
                          <a:effectLst/>
                          <a:latin typeface="+mn-lt"/>
                          <a:ea typeface="+mn-ea"/>
                          <a:cs typeface="B Nazanin" panose="00000400000000000000" pitchFamily="2" charset="-78"/>
                        </a:rPr>
                        <a:t>4</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اگر </a:t>
                      </a:r>
                      <a:r>
                        <a:rPr lang="en-US" sz="1400">
                          <a:solidFill>
                            <a:schemeClr val="tx1"/>
                          </a:solidFill>
                          <a:effectLst/>
                          <a:cs typeface="B Nazanin" panose="00000400000000000000" pitchFamily="2" charset="-78"/>
                        </a:rPr>
                        <a:t>A V</a:t>
                      </a:r>
                      <a:r>
                        <a:rPr lang="en-US" sz="1400" baseline="-25000">
                          <a:solidFill>
                            <a:schemeClr val="tx1"/>
                          </a:solidFill>
                          <a:effectLst/>
                          <a:cs typeface="B Nazanin" panose="00000400000000000000" pitchFamily="2" charset="-78"/>
                        </a:rPr>
                        <a:t>1</a:t>
                      </a:r>
                      <a:r>
                        <a:rPr lang="en-US" sz="1400">
                          <a:solidFill>
                            <a:schemeClr val="tx1"/>
                          </a:solidFill>
                          <a:effectLst/>
                          <a:cs typeface="B Nazanin" panose="00000400000000000000" pitchFamily="2" charset="-78"/>
                        </a:rPr>
                        <a:t> B V</a:t>
                      </a:r>
                      <a:r>
                        <a:rPr lang="en-US" sz="1400" baseline="-25000">
                          <a:solidFill>
                            <a:schemeClr val="tx1"/>
                          </a:solidFill>
                          <a:effectLst/>
                          <a:cs typeface="B Nazanin" panose="00000400000000000000" pitchFamily="2" charset="-78"/>
                        </a:rPr>
                        <a:t>2</a:t>
                      </a:r>
                      <a:r>
                        <a:rPr lang="fa-IR" sz="1400">
                          <a:solidFill>
                            <a:schemeClr val="tx1"/>
                          </a:solidFill>
                          <a:effectLst/>
                          <a:cs typeface="B Nazanin" panose="00000400000000000000" pitchFamily="2" charset="-78"/>
                        </a:rPr>
                        <a:t> {دو بار 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اگر </a:t>
                      </a:r>
                      <a:r>
                        <a:rPr lang="en-US" sz="1400">
                          <a:solidFill>
                            <a:schemeClr val="tx1"/>
                          </a:solidFill>
                          <a:effectLst/>
                          <a:cs typeface="B Nazanin" panose="00000400000000000000" pitchFamily="2" charset="-78"/>
                        </a:rPr>
                        <a:t>~ A V</a:t>
                      </a:r>
                      <a:r>
                        <a:rPr lang="en-US" sz="1400" baseline="-25000">
                          <a:solidFill>
                            <a:schemeClr val="tx1"/>
                          </a:solidFill>
                          <a:effectLst/>
                          <a:cs typeface="B Nazanin" panose="00000400000000000000" pitchFamily="2" charset="-78"/>
                        </a:rPr>
                        <a:t>1</a:t>
                      </a:r>
                      <a:r>
                        <a:rPr lang="en-US" sz="1400">
                          <a:solidFill>
                            <a:schemeClr val="tx1"/>
                          </a:solidFill>
                          <a:effectLst/>
                          <a:cs typeface="B Nazanin" panose="00000400000000000000" pitchFamily="2" charset="-78"/>
                        </a:rPr>
                        <a:t> B ~ V</a:t>
                      </a:r>
                      <a:r>
                        <a:rPr lang="en-US" sz="1400" baseline="-25000">
                          <a:solidFill>
                            <a:schemeClr val="tx1"/>
                          </a:solidFill>
                          <a:effectLst/>
                          <a:cs typeface="B Nazanin" panose="00000400000000000000" pitchFamily="2" charset="-78"/>
                        </a:rPr>
                        <a:t>2</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a:solidFill>
                            <a:schemeClr val="tx1"/>
                          </a:solidFill>
                          <a:effectLst/>
                          <a:cs typeface="B Nazanin" panose="00000400000000000000" pitchFamily="2" charset="-78"/>
                        </a:rPr>
                        <a:t>A V</a:t>
                      </a:r>
                      <a:r>
                        <a:rPr lang="en-US" sz="1400" baseline="-25000" dirty="0">
                          <a:solidFill>
                            <a:schemeClr val="tx1"/>
                          </a:solidFill>
                          <a:effectLst/>
                          <a:cs typeface="B Nazanin" panose="00000400000000000000" pitchFamily="2" charset="-78"/>
                        </a:rPr>
                        <a:t>1</a:t>
                      </a:r>
                      <a:r>
                        <a:rPr lang="en-US" sz="1400" dirty="0">
                          <a:solidFill>
                            <a:schemeClr val="tx1"/>
                          </a:solidFill>
                          <a:effectLst/>
                          <a:cs typeface="B Nazanin" panose="00000400000000000000" pitchFamily="2" charset="-78"/>
                        </a:rPr>
                        <a:t> B ~ V</a:t>
                      </a:r>
                      <a:r>
                        <a:rPr lang="en-US" sz="1400" baseline="-25000" dirty="0">
                          <a:solidFill>
                            <a:schemeClr val="tx1"/>
                          </a:solidFill>
                          <a:effectLst/>
                          <a:cs typeface="B Nazanin" panose="00000400000000000000" pitchFamily="2" charset="-78"/>
                        </a:rPr>
                        <a:t>2</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7263153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پیاده سازی الگوریتم روی جملات ساده فارسی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nvGraphicFramePr>
        <p:xfrm>
          <a:off x="2315181" y="1283870"/>
          <a:ext cx="9241278" cy="5418667"/>
        </p:xfrm>
        <a:graphic>
          <a:graphicData uri="http://schemas.openxmlformats.org/drawingml/2006/table">
            <a:tbl>
              <a:tblPr rtl="1"/>
              <a:tblGrid>
                <a:gridCol w="4620639"/>
                <a:gridCol w="4620639"/>
              </a:tblGrid>
              <a:tr h="216747">
                <a:tc>
                  <a:txBody>
                    <a:bodyPr/>
                    <a:lstStyle/>
                    <a:p>
                      <a:pPr marL="0" marR="0" algn="ctr" rtl="1">
                        <a:lnSpc>
                          <a:spcPct val="115000"/>
                        </a:lnSpc>
                        <a:spcBef>
                          <a:spcPts val="0"/>
                        </a:spcBef>
                        <a:spcAft>
                          <a:spcPts val="0"/>
                        </a:spcAft>
                      </a:pPr>
                      <a:r>
                        <a:rPr lang="fa-IR" sz="1200" b="1" dirty="0">
                          <a:latin typeface="Cambria"/>
                          <a:ea typeface="Times New Roman"/>
                          <a:cs typeface="B Nazanin"/>
                        </a:rPr>
                        <a:t>جمله</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a:latin typeface="Cambria"/>
                          <a:ea typeface="Times New Roman"/>
                          <a:cs typeface="B Nazanin"/>
                        </a:rPr>
                        <a:t>قالب تولیدی</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ctr" rtl="1">
                        <a:lnSpc>
                          <a:spcPct val="115000"/>
                        </a:lnSpc>
                        <a:spcBef>
                          <a:spcPts val="0"/>
                        </a:spcBef>
                        <a:spcAft>
                          <a:spcPts val="0"/>
                        </a:spcAft>
                      </a:pPr>
                      <a:r>
                        <a:rPr lang="fa-IR" sz="1200" b="1" u="sng" dirty="0">
                          <a:latin typeface="Cambria"/>
                          <a:ea typeface="Times New Roman"/>
                          <a:cs typeface="B Nazanin"/>
                        </a:rPr>
                        <a:t>آیت الله مکارم:</a:t>
                      </a:r>
                      <a:r>
                        <a:rPr lang="fa-IR" sz="1200" b="1" dirty="0">
                          <a:latin typeface="Cambria"/>
                          <a:ea typeface="Times New Roman"/>
                          <a:cs typeface="B Nazanin"/>
                        </a:rPr>
                        <a:t> ریشه تکفیری ها باید خشکانده شود.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u="sng">
                          <a:latin typeface="Cambria"/>
                          <a:ea typeface="Times New Roman"/>
                          <a:cs typeface="B Nazanin"/>
                        </a:rPr>
                        <a:t>ابراهیم جعفری:</a:t>
                      </a:r>
                      <a:r>
                        <a:rPr lang="fa-IR" sz="1200" b="1">
                          <a:latin typeface="Cambria"/>
                          <a:ea typeface="Times New Roman"/>
                          <a:cs typeface="B Nazanin"/>
                        </a:rPr>
                        <a:t> مسلمان واقعی در برابر داعش خضوع نمی­کند.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en-US" sz="1200" b="1" dirty="0">
                          <a:latin typeface="B Nazanin"/>
                          <a:ea typeface="Times New Roman"/>
                          <a:cs typeface="Arial"/>
                        </a:rPr>
                        <a:t> </a:t>
                      </a:r>
                      <a:r>
                        <a:rPr lang="en-US" sz="1200" b="1" dirty="0">
                          <a:latin typeface="Calibri"/>
                          <a:ea typeface="Times New Roman"/>
                          <a:cs typeface="B Nazanin"/>
                        </a:rPr>
                        <a:t>~</a:t>
                      </a:r>
                      <a:r>
                        <a:rPr lang="en-US" sz="1200" b="1" dirty="0">
                          <a:latin typeface="B Nazanin"/>
                          <a:ea typeface="Times New Roman"/>
                          <a:cs typeface="Arial"/>
                        </a:rPr>
                        <a:t>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{در برابر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u="sng">
                          <a:latin typeface="Cambria"/>
                          <a:ea typeface="Times New Roman"/>
                          <a:cs typeface="B Nazanin"/>
                        </a:rPr>
                        <a:t>توضیح فرهادی درباره امضای نامه حمایت از فتنه:</a:t>
                      </a:r>
                      <a:r>
                        <a:rPr lang="fa-IR" sz="1200" b="1">
                          <a:latin typeface="Cambria"/>
                          <a:ea typeface="Times New Roman"/>
                          <a:cs typeface="B Nazanin"/>
                        </a:rPr>
                        <a:t> وزیر پیشنهادی اعلام برائت کرد.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en-US" sz="1200" b="1" dirty="0">
                          <a:latin typeface="B Nazanin"/>
                          <a:ea typeface="Times New Roman"/>
                          <a:cs typeface="Arial"/>
                        </a:rPr>
                        <a:t> </a:t>
                      </a:r>
                      <a:r>
                        <a:rPr lang="en-US" sz="1200" b="1" dirty="0">
                          <a:latin typeface="Calibri"/>
                          <a:ea typeface="Times New Roman"/>
                          <a:cs typeface="B Nazanin"/>
                        </a:rPr>
                        <a:t>B</a:t>
                      </a:r>
                      <a:r>
                        <a:rPr lang="en-US" sz="1200" b="1" dirty="0">
                          <a:latin typeface="B Nazanin"/>
                          <a:ea typeface="Times New Roman"/>
                          <a:cs typeface="Arial"/>
                        </a:rPr>
                        <a:t>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a:latin typeface="Cambria"/>
                          <a:ea typeface="Times New Roman"/>
                          <a:cs typeface="B Nazanin"/>
                        </a:rPr>
                        <a:t>اگر مذاکرات هسته ای شکست بخورد ما بازنده نیستیم.</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a:latin typeface="Calibri"/>
                          <a:ea typeface="Times New Roman"/>
                          <a:cs typeface="B Nazanin"/>
                        </a:rPr>
                        <a:t>اگر </a:t>
                      </a:r>
                      <a:r>
                        <a:rPr lang="en-US" sz="1200" b="1" dirty="0">
                          <a:latin typeface="Calibri"/>
                          <a:ea typeface="Times New Roman"/>
                          <a:cs typeface="B Nazanin"/>
                        </a:rPr>
                        <a:t>A</a:t>
                      </a:r>
                      <a:r>
                        <a:rPr lang="en-US" sz="1200" b="1" dirty="0">
                          <a:latin typeface="B Nazanin"/>
                          <a:ea typeface="Times New Roman"/>
                          <a:cs typeface="Arial"/>
                        </a:rPr>
                        <a:t> </a:t>
                      </a:r>
                      <a:r>
                        <a:rPr lang="en-US" sz="1200" b="1" dirty="0">
                          <a:latin typeface="Calibri"/>
                          <a:ea typeface="Times New Roman"/>
                          <a:cs typeface="B Nazanin"/>
                        </a:rPr>
                        <a:t>V</a:t>
                      </a:r>
                      <a:r>
                        <a:rPr lang="en-US" sz="1200" b="1" baseline="-25000" dirty="0">
                          <a:latin typeface="Calibri"/>
                          <a:ea typeface="Times New Roman"/>
                          <a:cs typeface="B Nazanin"/>
                        </a:rPr>
                        <a:t>1</a:t>
                      </a:r>
                      <a:r>
                        <a:rPr lang="en-US" sz="1200" b="1" dirty="0">
                          <a:latin typeface="B Nazanin"/>
                          <a:ea typeface="Times New Roman"/>
                          <a:cs typeface="Arial"/>
                        </a:rPr>
                        <a:t> </a:t>
                      </a:r>
                      <a:r>
                        <a:rPr lang="en-US" sz="1200" b="1" dirty="0">
                          <a:latin typeface="Calibri"/>
                          <a:ea typeface="Times New Roman"/>
                          <a:cs typeface="B Nazanin"/>
                        </a:rPr>
                        <a:t>B</a:t>
                      </a:r>
                      <a:r>
                        <a:rPr lang="en-US" sz="1200" b="1" dirty="0">
                          <a:latin typeface="B Nazanin"/>
                          <a:ea typeface="Times New Roman"/>
                          <a:cs typeface="Arial"/>
                        </a:rPr>
                        <a:t> </a:t>
                      </a:r>
                      <a:r>
                        <a:rPr lang="en-US" sz="1200" b="1" dirty="0">
                          <a:latin typeface="Calibri"/>
                          <a:ea typeface="Times New Roman"/>
                          <a:cs typeface="B Nazanin"/>
                        </a:rPr>
                        <a:t>~</a:t>
                      </a:r>
                      <a:r>
                        <a:rPr lang="en-US" sz="1200" b="1" dirty="0">
                          <a:latin typeface="B Nazanin"/>
                          <a:ea typeface="Times New Roman"/>
                          <a:cs typeface="Arial"/>
                        </a:rPr>
                        <a:t> </a:t>
                      </a:r>
                      <a:r>
                        <a:rPr lang="en-US" sz="1200" b="1" dirty="0">
                          <a:latin typeface="Calibri"/>
                          <a:ea typeface="Times New Roman"/>
                          <a:cs typeface="B Nazanin"/>
                        </a:rPr>
                        <a:t>V</a:t>
                      </a:r>
                      <a:r>
                        <a:rPr lang="en-US" sz="1200" b="1" baseline="-25000" dirty="0">
                          <a:latin typeface="Calibri"/>
                          <a:ea typeface="Times New Roman"/>
                          <a:cs typeface="B Nazanin"/>
                        </a:rPr>
                        <a:t>2</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ملت ایران با روحیه بسیجی زیر بار خواسته های آمریکا نمی­رود.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en-US" sz="1200" b="1" dirty="0">
                          <a:latin typeface="B Nazanin"/>
                          <a:ea typeface="Times New Roman"/>
                          <a:cs typeface="Arial"/>
                        </a:rPr>
                        <a:t> </a:t>
                      </a:r>
                      <a:r>
                        <a:rPr lang="en-US" sz="1200" b="1" dirty="0">
                          <a:latin typeface="Calibri"/>
                          <a:ea typeface="Times New Roman"/>
                          <a:cs typeface="B Nazanin"/>
                        </a:rPr>
                        <a:t>B</a:t>
                      </a:r>
                      <a:r>
                        <a:rPr lang="en-US" sz="1200" b="1" dirty="0">
                          <a:latin typeface="B Nazanin"/>
                          <a:ea typeface="Times New Roman"/>
                          <a:cs typeface="Arial"/>
                        </a:rPr>
                        <a:t> </a:t>
                      </a:r>
                      <a:r>
                        <a:rPr lang="en-US" sz="1200" b="1" dirty="0">
                          <a:latin typeface="Calibri"/>
                          <a:ea typeface="Times New Roman"/>
                          <a:cs typeface="B Nazanin"/>
                        </a:rPr>
                        <a:t>~</a:t>
                      </a:r>
                      <a:r>
                        <a:rPr lang="en-US" sz="1200" b="1" dirty="0">
                          <a:latin typeface="B Nazanin"/>
                          <a:ea typeface="Times New Roman"/>
                          <a:cs typeface="Arial"/>
                        </a:rPr>
                        <a:t>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{با </a:t>
                      </a:r>
                      <a:r>
                        <a:rPr lang="en-US" sz="1200" b="1" dirty="0">
                          <a:latin typeface="Calibri"/>
                          <a:ea typeface="Times New Roman"/>
                          <a:cs typeface="B Nazanin"/>
                        </a:rPr>
                        <a:t>C</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r" rtl="1">
                        <a:lnSpc>
                          <a:spcPct val="115000"/>
                        </a:lnSpc>
                        <a:spcBef>
                          <a:spcPts val="0"/>
                        </a:spcBef>
                        <a:spcAft>
                          <a:spcPts val="0"/>
                        </a:spcAft>
                      </a:pPr>
                      <a:r>
                        <a:rPr lang="fa-IR" sz="1200" b="1">
                          <a:latin typeface="Cambria"/>
                          <a:ea typeface="Times New Roman"/>
                          <a:cs typeface="B Nazanin"/>
                        </a:rPr>
                        <a:t>نتیجه مذاکرات باید لغو یکجای تمامی تحریم­ها باشد.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a:latin typeface="Calibri"/>
                          <a:ea typeface="Times New Roman"/>
                          <a:cs typeface="B Nazanin"/>
                        </a:rPr>
                        <a:t>A</a:t>
                      </a:r>
                      <a:r>
                        <a:rPr lang="fa-IR" sz="1200" b="1">
                          <a:latin typeface="Calibri"/>
                          <a:ea typeface="Times New Roman"/>
                          <a:cs typeface="B Nazanin"/>
                        </a:rPr>
                        <a:t> باید </a:t>
                      </a:r>
                      <a:r>
                        <a:rPr lang="en-US" sz="1200" b="1">
                          <a:latin typeface="Calibri"/>
                          <a:ea typeface="Times New Roman"/>
                          <a:cs typeface="B Nazanin"/>
                        </a:rPr>
                        <a:t>B</a:t>
                      </a:r>
                      <a:r>
                        <a:rPr lang="fa-IR" sz="1200" b="1">
                          <a:latin typeface="Calibri"/>
                          <a:ea typeface="Times New Roman"/>
                          <a:cs typeface="B Nazanin"/>
                        </a:rPr>
                        <a:t> باشد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برای استمرار امینت و حفظ مصالح نظام، ملاحظه هیچ کس و گروهی را نمی­کنیم.</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a:latin typeface="Calibri"/>
                          <a:ea typeface="Times New Roman"/>
                          <a:cs typeface="B Nazanin"/>
                        </a:rPr>
                        <a:t>A</a:t>
                      </a:r>
                      <a:r>
                        <a:rPr lang="fa-IR" sz="1200" b="1">
                          <a:latin typeface="Calibri"/>
                          <a:ea typeface="Times New Roman"/>
                          <a:cs typeface="B Nazanin"/>
                        </a:rPr>
                        <a:t> را </a:t>
                      </a:r>
                      <a:r>
                        <a:rPr lang="en-US" sz="1200" b="1">
                          <a:latin typeface="Calibri"/>
                          <a:ea typeface="Times New Roman"/>
                          <a:cs typeface="B Nazanin"/>
                        </a:rPr>
                        <a:t>~</a:t>
                      </a:r>
                      <a:r>
                        <a:rPr lang="en-US" sz="1200" b="1">
                          <a:latin typeface="B Nazanin"/>
                          <a:ea typeface="Times New Roman"/>
                          <a:cs typeface="Arial"/>
                        </a:rPr>
                        <a:t> </a:t>
                      </a:r>
                      <a:r>
                        <a:rPr lang="en-US" sz="1200" b="1">
                          <a:latin typeface="Calibri"/>
                          <a:ea typeface="Times New Roman"/>
                          <a:cs typeface="B Nazanin"/>
                        </a:rPr>
                        <a:t>V</a:t>
                      </a:r>
                      <a:r>
                        <a:rPr lang="en-US" sz="1200" b="1" baseline="-25000">
                          <a:latin typeface="Calibri"/>
                          <a:ea typeface="Times New Roman"/>
                          <a:cs typeface="B Nazanin"/>
                        </a:rPr>
                        <a:t>1</a:t>
                      </a:r>
                      <a:endParaRPr lang="en-US" sz="1200" b="1">
                        <a:latin typeface="Calibri"/>
                        <a:ea typeface="Times New Roman"/>
                        <a:cs typeface="Arial"/>
                      </a:endParaRPr>
                    </a:p>
                    <a:p>
                      <a:pPr marL="0" marR="0" algn="ctr" rtl="1">
                        <a:lnSpc>
                          <a:spcPct val="115000"/>
                        </a:lnSpc>
                        <a:spcBef>
                          <a:spcPts val="0"/>
                        </a:spcBef>
                        <a:spcAft>
                          <a:spcPts val="0"/>
                        </a:spcAft>
                      </a:pPr>
                      <a:r>
                        <a:rPr lang="fa-IR" sz="1200" b="1">
                          <a:latin typeface="Calibri"/>
                          <a:ea typeface="Times New Roman"/>
                          <a:cs typeface="Arial"/>
                        </a:rPr>
                        <a:t>          ↑</a:t>
                      </a:r>
                      <a:endParaRPr lang="en-US" sz="1200" b="1">
                        <a:latin typeface="Calibri"/>
                        <a:ea typeface="Times New Roman"/>
                        <a:cs typeface="Arial"/>
                      </a:endParaRPr>
                    </a:p>
                    <a:p>
                      <a:pPr marL="0" marR="0" algn="ctr" rtl="1">
                        <a:lnSpc>
                          <a:spcPct val="115000"/>
                        </a:lnSpc>
                        <a:spcBef>
                          <a:spcPts val="0"/>
                        </a:spcBef>
                        <a:spcAft>
                          <a:spcPts val="0"/>
                        </a:spcAft>
                      </a:pPr>
                      <a:r>
                        <a:rPr lang="fa-IR" sz="1200" b="1">
                          <a:latin typeface="Calibri"/>
                          <a:ea typeface="Times New Roman"/>
                          <a:cs typeface="B Nazanin"/>
                        </a:rPr>
                        <a:t>         {برای </a:t>
                      </a:r>
                      <a:r>
                        <a:rPr lang="en-US" sz="1200" b="1">
                          <a:latin typeface="Calibri"/>
                          <a:ea typeface="Times New Roman"/>
                          <a:cs typeface="B Nazanin"/>
                        </a:rPr>
                        <a:t>B</a:t>
                      </a:r>
                      <a:r>
                        <a:rPr lang="fa-IR" sz="1200" b="1">
                          <a:latin typeface="Calibri"/>
                          <a:ea typeface="Times New Roman"/>
                          <a:cs typeface="B Nazanin"/>
                        </a:rPr>
                        <a:t>}</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توافق هسته ای به هر نحوی منظور نیست.</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a:latin typeface="Calibri"/>
                          <a:ea typeface="Times New Roman"/>
                          <a:cs typeface="B Nazanin"/>
                        </a:rPr>
                        <a:t>A</a:t>
                      </a:r>
                      <a:r>
                        <a:rPr lang="en-US" sz="1200" b="1">
                          <a:latin typeface="B Nazanin"/>
                          <a:ea typeface="Times New Roman"/>
                          <a:cs typeface="Arial"/>
                        </a:rPr>
                        <a:t> </a:t>
                      </a:r>
                      <a:r>
                        <a:rPr lang="en-US" sz="1200" b="1">
                          <a:latin typeface="Calibri"/>
                          <a:ea typeface="Times New Roman"/>
                          <a:cs typeface="B Nazanin"/>
                        </a:rPr>
                        <a:t>~</a:t>
                      </a:r>
                      <a:r>
                        <a:rPr lang="en-US" sz="1200" b="1">
                          <a:latin typeface="B Nazanin"/>
                          <a:ea typeface="Times New Roman"/>
                          <a:cs typeface="Arial"/>
                        </a:rPr>
                        <a:t> </a:t>
                      </a:r>
                      <a:r>
                        <a:rPr lang="en-US" sz="1200" b="1">
                          <a:latin typeface="Calibri"/>
                          <a:ea typeface="Times New Roman"/>
                          <a:cs typeface="B Nazanin"/>
                        </a:rPr>
                        <a:t>V</a:t>
                      </a:r>
                      <a:r>
                        <a:rPr lang="en-US" sz="1200" b="1" baseline="-25000">
                          <a:latin typeface="Calibri"/>
                          <a:ea typeface="Times New Roman"/>
                          <a:cs typeface="B Nazanin"/>
                        </a:rPr>
                        <a:t>1</a:t>
                      </a:r>
                      <a:endParaRPr lang="en-US" sz="1200" b="1">
                        <a:latin typeface="Calibri"/>
                        <a:ea typeface="Times New Roman"/>
                        <a:cs typeface="Arial"/>
                      </a:endParaRPr>
                    </a:p>
                    <a:p>
                      <a:pPr marL="0" marR="0" algn="r" rtl="1">
                        <a:lnSpc>
                          <a:spcPct val="115000"/>
                        </a:lnSpc>
                        <a:spcBef>
                          <a:spcPts val="0"/>
                        </a:spcBef>
                        <a:spcAft>
                          <a:spcPts val="0"/>
                        </a:spcAft>
                      </a:pPr>
                      <a:r>
                        <a:rPr lang="fa-IR" sz="1200" b="1">
                          <a:latin typeface="Calibri"/>
                          <a:ea typeface="Times New Roman"/>
                          <a:cs typeface="B Nazanin"/>
                        </a:rPr>
                        <a:t>                             </a:t>
                      </a:r>
                      <a:r>
                        <a:rPr lang="fa-IR" sz="1200" b="1">
                          <a:latin typeface="Calibri"/>
                          <a:ea typeface="Times New Roman"/>
                          <a:cs typeface="Arial"/>
                        </a:rPr>
                        <a:t>↑</a:t>
                      </a:r>
                      <a:endParaRPr lang="en-US" sz="1200" b="1">
                        <a:latin typeface="Calibri"/>
                        <a:ea typeface="Times New Roman"/>
                        <a:cs typeface="Arial"/>
                      </a:endParaRPr>
                    </a:p>
                    <a:p>
                      <a:pPr marL="0" marR="0" algn="r" rtl="1">
                        <a:lnSpc>
                          <a:spcPct val="115000"/>
                        </a:lnSpc>
                        <a:spcBef>
                          <a:spcPts val="0"/>
                        </a:spcBef>
                        <a:spcAft>
                          <a:spcPts val="0"/>
                        </a:spcAft>
                      </a:pPr>
                      <a:r>
                        <a:rPr lang="fa-IR" sz="1200" b="1">
                          <a:latin typeface="Calibri"/>
                          <a:ea typeface="Times New Roman"/>
                          <a:cs typeface="B Nazanin"/>
                        </a:rPr>
                        <a:t>                          {به </a:t>
                      </a:r>
                      <a:r>
                        <a:rPr lang="en-US" sz="1200" b="1">
                          <a:latin typeface="Calibri"/>
                          <a:ea typeface="Times New Roman"/>
                          <a:cs typeface="B Nazanin"/>
                        </a:rPr>
                        <a:t>B</a:t>
                      </a:r>
                      <a:r>
                        <a:rPr lang="fa-IR" sz="1200" b="1">
                          <a:latin typeface="Calibri"/>
                          <a:ea typeface="Times New Roman"/>
                          <a:cs typeface="B Nazanin"/>
                        </a:rPr>
                        <a:t>}</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تبدیل فردو به مرکز تحقیقاتی به معنای تعطیلی آن است. </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a:latin typeface="Calibri"/>
                          <a:ea typeface="Times New Roman"/>
                          <a:cs typeface="B Nazanin"/>
                        </a:rPr>
                        <a:t>A</a:t>
                      </a:r>
                      <a:r>
                        <a:rPr lang="fa-IR" sz="1200" b="1">
                          <a:latin typeface="Calibri"/>
                          <a:ea typeface="Times New Roman"/>
                          <a:cs typeface="B Nazanin"/>
                        </a:rPr>
                        <a:t> به معنای </a:t>
                      </a:r>
                      <a:r>
                        <a:rPr lang="en-US" sz="1200" b="1">
                          <a:latin typeface="Calibri"/>
                          <a:ea typeface="Times New Roman"/>
                          <a:cs typeface="B Nazanin"/>
                        </a:rPr>
                        <a:t>B</a:t>
                      </a:r>
                      <a:r>
                        <a:rPr lang="fa-IR" sz="1200" b="1">
                          <a:latin typeface="Calibri"/>
                          <a:ea typeface="Times New Roman"/>
                          <a:cs typeface="B Nazanin"/>
                        </a:rPr>
                        <a:t> است</a:t>
                      </a:r>
                      <a:endParaRPr lang="en-US" sz="1200" b="1">
                        <a:latin typeface="Calibri"/>
                        <a:ea typeface="Times New Roman"/>
                        <a:cs typeface="Arial"/>
                      </a:endParaRPr>
                    </a:p>
                    <a:p>
                      <a:pPr marL="0" marR="0" algn="r" rtl="1">
                        <a:lnSpc>
                          <a:spcPct val="115000"/>
                        </a:lnSpc>
                        <a:spcBef>
                          <a:spcPts val="0"/>
                        </a:spcBef>
                        <a:spcAft>
                          <a:spcPts val="0"/>
                        </a:spcAft>
                      </a:pPr>
                      <a:r>
                        <a:rPr lang="fa-IR" sz="1200" b="1">
                          <a:latin typeface="Calibri"/>
                          <a:ea typeface="Times New Roman"/>
                          <a:cs typeface="B Nazanin"/>
                        </a:rPr>
                        <a:t>                      </a:t>
                      </a:r>
                      <a:r>
                        <a:rPr lang="fa-IR" sz="1200" b="1">
                          <a:latin typeface="Calibri"/>
                          <a:ea typeface="Times New Roman"/>
                          <a:cs typeface="Arial"/>
                        </a:rPr>
                        <a:t>↑</a:t>
                      </a:r>
                      <a:endParaRPr lang="en-US" sz="1200" b="1">
                        <a:latin typeface="Calibri"/>
                        <a:ea typeface="Times New Roman"/>
                        <a:cs typeface="Arial"/>
                      </a:endParaRPr>
                    </a:p>
                    <a:p>
                      <a:pPr marL="0" marR="0" algn="r" rtl="1">
                        <a:lnSpc>
                          <a:spcPct val="115000"/>
                        </a:lnSpc>
                        <a:spcBef>
                          <a:spcPts val="0"/>
                        </a:spcBef>
                        <a:spcAft>
                          <a:spcPts val="0"/>
                        </a:spcAft>
                      </a:pPr>
                      <a:r>
                        <a:rPr lang="fa-IR" sz="1200" b="1">
                          <a:latin typeface="Calibri"/>
                          <a:ea typeface="Times New Roman"/>
                          <a:cs typeface="B Nazanin"/>
                        </a:rPr>
                        <a:t>                  {به </a:t>
                      </a:r>
                      <a:r>
                        <a:rPr lang="en-US" sz="1200" b="1">
                          <a:latin typeface="Calibri"/>
                          <a:ea typeface="Times New Roman"/>
                          <a:cs typeface="B Nazanin"/>
                        </a:rPr>
                        <a:t>C</a:t>
                      </a:r>
                      <a:r>
                        <a:rPr lang="fa-IR" sz="1200" b="1">
                          <a:latin typeface="Calibri"/>
                          <a:ea typeface="Times New Roman"/>
                          <a:cs typeface="B Nazanin"/>
                        </a:rPr>
                        <a:t>}</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مسئولین مذاکره کننده به روند طولانی مذاکرات تن ندهند.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en-US" sz="1200" b="1" dirty="0">
                          <a:latin typeface="B Nazanin"/>
                          <a:ea typeface="Times New Roman"/>
                          <a:cs typeface="Arial"/>
                        </a:rPr>
                        <a:t> </a:t>
                      </a:r>
                      <a:r>
                        <a:rPr lang="en-US" sz="1200" b="1" dirty="0">
                          <a:latin typeface="Calibri"/>
                          <a:ea typeface="Times New Roman"/>
                          <a:cs typeface="B Nazanin"/>
                        </a:rPr>
                        <a:t>~</a:t>
                      </a:r>
                      <a:r>
                        <a:rPr lang="en-US" sz="1200" b="1" dirty="0">
                          <a:latin typeface="B Nazanin"/>
                          <a:ea typeface="Times New Roman"/>
                          <a:cs typeface="Arial"/>
                        </a:rPr>
                        <a:t>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r>
                        <a:rPr lang="fa-IR" sz="1200" b="1" dirty="0">
                          <a:latin typeface="Calibri"/>
                          <a:ea typeface="Times New Roman"/>
                          <a:cs typeface="B Nazanin"/>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360112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پایان</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با تشکر از توجه شما</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7379514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16686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ای و صفات ملکی}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a:t>
            </a:r>
            <a:r>
              <a:rPr lang="fa-IR" dirty="0">
                <a:cs typeface="B Nazanin" panose="00000400000000000000" pitchFamily="2" charset="-78"/>
              </a:rPr>
              <a:t>پیشین‌سوی </a:t>
            </a:r>
            <a:r>
              <a:rPr lang="fa-IR" dirty="0" smtClean="0">
                <a:cs typeface="B Nazanin" panose="00000400000000000000" pitchFamily="2" charset="-78"/>
              </a:rPr>
              <a:t>«</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a:t>
            </a:r>
            <a:r>
              <a:rPr lang="fa-IR" dirty="0">
                <a:cs typeface="B Nazanin" panose="00000400000000000000" pitchFamily="2" charset="-78"/>
              </a:rPr>
              <a:t>‌</a:t>
            </a:r>
            <a:r>
              <a:rPr lang="fa-IR" dirty="0" smtClean="0">
                <a:cs typeface="B Nazanin" panose="00000400000000000000" pitchFamily="2" charset="-78"/>
              </a:rPr>
              <a:t>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آن اهداف</a:t>
            </a:r>
            <a:r>
              <a:rPr lang="fa-IR" dirty="0" smtClean="0">
                <a:cs typeface="B Nazanin" panose="00000400000000000000" pitchFamily="2" charset="-78"/>
              </a:rPr>
              <a:t> محسوب می‌شود»</a:t>
            </a:r>
            <a:endParaRPr lang="fa-IR" dirty="0">
              <a:cs typeface="B Nazanin" panose="00000400000000000000" pitchFamily="2" charset="-78"/>
            </a:endParaRP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715692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(IBM or the company) was incorporated in the State of New York on June 16, 1911, as the Computing-Tabulating-Recording Co. (C-T-R)…”</a:t>
            </a:r>
          </a:p>
          <a:p>
            <a:r>
              <a:rPr lang="en-US" dirty="0" smtClean="0">
                <a:ea typeface="ＭＳ Ｐゴシック" charset="0"/>
              </a:rPr>
              <a:t>Extracted Complex 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But we will focus on the simpler task of extracting 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p14="http://schemas.microsoft.com/office/powerpoint/2010/main" xmlns="" val="155958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pic>
        <p:nvPicPr>
          <p:cNvPr id="14"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p14="http://schemas.microsoft.com/office/powerpoint/2010/main" xmlns="" val="24898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a:t>
            </a:r>
            <a:r>
              <a:rPr lang="fa-IR" dirty="0" smtClean="0">
                <a:cs typeface="B Nazanin" panose="00000400000000000000" pitchFamily="2" charset="-78"/>
              </a:rPr>
              <a:t>هستان‌شناسی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3787156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اهمیت استخراج اطلاعات</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a:cs typeface="B Nazanin" panose="00000400000000000000" pitchFamily="2" charset="-78"/>
              </a:rPr>
              <a:t>Jurafsky</a:t>
            </a:r>
            <a:r>
              <a:rPr lang="fa-IR" sz="1800" dirty="0">
                <a:cs typeface="B Nazanin" panose="00000400000000000000" pitchFamily="2" charset="-78"/>
              </a:rPr>
              <a:t> و </a:t>
            </a:r>
            <a:r>
              <a:rPr lang="en-US" sz="1800" dirty="0">
                <a:cs typeface="B Nazanin" panose="00000400000000000000" pitchFamily="2" charset="-78"/>
              </a:rPr>
              <a:t>Manning</a:t>
            </a:r>
            <a:r>
              <a:rPr lang="fa-IR" sz="1800" dirty="0">
                <a:cs typeface="B Nazanin" panose="00000400000000000000" pitchFamily="2" charset="-78"/>
              </a:rPr>
              <a:t>)</a:t>
            </a:r>
          </a:p>
          <a:p>
            <a:pPr lvl="2" algn="r" rtl="1"/>
            <a:r>
              <a:rPr lang="fa-IR" dirty="0">
                <a:cs typeface="B Nazanin" panose="00000400000000000000" pitchFamily="2" charset="-78"/>
              </a:rPr>
              <a:t>معرفی نظارت دور برای اولین بار </a:t>
            </a:r>
          </a:p>
          <a:p>
            <a:pPr lvl="1" algn="r" rtl="1"/>
            <a:r>
              <a:rPr lang="fa-IR" sz="1800" dirty="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Mitchell</a:t>
            </a:r>
            <a:r>
              <a:rPr lang="fa-IR" sz="1800" dirty="0" smtClean="0">
                <a:cs typeface="B Nazanin" panose="00000400000000000000" pitchFamily="2" charset="-78"/>
              </a:rPr>
              <a:t>)</a:t>
            </a:r>
            <a:endParaRPr lang="fa-IR" sz="1800" dirty="0">
              <a:cs typeface="B Nazanin" panose="00000400000000000000" pitchFamily="2" charset="-78"/>
            </a:endParaRP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xmlns="" val="2767617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899</TotalTime>
  <Words>3729</Words>
  <Application>Microsoft Office PowerPoint</Application>
  <PresentationFormat>Custom</PresentationFormat>
  <Paragraphs>517</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موجودیت‌های نامدار</vt:lpstr>
      <vt:lpstr>رفع ابهام مرجع گروه اسمی</vt:lpstr>
      <vt:lpstr>استخراج روابط از متن</vt:lpstr>
      <vt:lpstr>استخراج روابط مفهومی از اینترنت</vt:lpstr>
      <vt:lpstr>کاربرد‌های استخراج روابط مفهومی</vt:lpstr>
      <vt:lpstr>اهمیت استخراج اطلاعات</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نظارت از دور (الگوریتم)</vt:lpstr>
      <vt:lpstr>کاربرد‌های استخراج روابط مفهومی</vt:lpstr>
      <vt:lpstr>یادگیری بدون ناظر (داده‌کاوی)</vt:lpstr>
      <vt:lpstr>استخراج آزاد اطلاعات (الگوریتم)</vt:lpstr>
      <vt:lpstr>استخراج آزاد اطلاعات</vt:lpstr>
      <vt:lpstr>معرفی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vt:lpstr>
      <vt:lpstr>الگوریتم پیشنهادی</vt:lpstr>
      <vt:lpstr>الگوریتم پیشنهادی</vt:lpstr>
      <vt:lpstr>الگوریتم تولید قالب جمله</vt:lpstr>
      <vt:lpstr>چالشها</vt:lpstr>
      <vt:lpstr>الگوریتم استخراج رابطه از جمله</vt:lpstr>
      <vt:lpstr>ماژول تعیین معنای حروف اضافه</vt:lpstr>
      <vt:lpstr>فلوچارت الگوریتم</vt:lpstr>
      <vt:lpstr>آزمایش پیاده سازی الگوریتم روی جملات ساده فارسی</vt:lpstr>
      <vt:lpstr>آزمایش پیاده سازی الگوریتم روی جملات ساده فارسی</vt:lpstr>
      <vt:lpstr>پایان</vt:lpstr>
      <vt:lpstr>کاربرد‌های استخراج روابط مفهومی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Zahra</cp:lastModifiedBy>
  <cp:revision>248</cp:revision>
  <dcterms:created xsi:type="dcterms:W3CDTF">2015-01-11T12:47:15Z</dcterms:created>
  <dcterms:modified xsi:type="dcterms:W3CDTF">2015-01-23T15:21:40Z</dcterms:modified>
</cp:coreProperties>
</file>