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3D4E2A-F858-44A8-B9CA-818C90393481}">
          <p14:sldIdLst>
            <p14:sldId id="256"/>
            <p14:sldId id="257"/>
            <p14:sldId id="263"/>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39731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4787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05186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65226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8215F-194B-4083-93C9-C472C7EF0176}" type="datetimeFigureOut">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59545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D8215F-194B-4083-93C9-C472C7EF0176}" type="datetimeFigureOut">
              <a:rPr lang="en-US" smtClean="0"/>
              <a:t>12/27/2014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08040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D8215F-194B-4083-93C9-C472C7EF0176}" type="datetimeFigureOut">
              <a:rPr lang="en-US" smtClean="0"/>
              <a:t>12/27/2014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13296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8215F-194B-4083-93C9-C472C7EF0176}" type="datetimeFigureOut">
              <a:rPr lang="en-US" smtClean="0"/>
              <a:t>12/27/2014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3701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8215F-194B-4083-93C9-C472C7EF0176}" type="datetimeFigureOut">
              <a:rPr lang="en-US" smtClean="0"/>
              <a:t>12/27/2014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7657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8215F-194B-4083-93C9-C472C7EF0176}" type="datetimeFigureOut">
              <a:rPr lang="en-US" smtClean="0"/>
              <a:t>12/27/2014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1853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8215F-194B-4083-93C9-C472C7EF0176}" type="datetimeFigureOut">
              <a:rPr lang="en-US" smtClean="0"/>
              <a:t>12/27/2014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391291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8215F-194B-4083-93C9-C472C7EF0176}" type="datetimeFigureOut">
              <a:rPr lang="en-US" smtClean="0"/>
              <a:t>12/27/2014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6B5AB-69C6-4675-A0E2-DA6E876F04CF}" type="slidenum">
              <a:rPr lang="en-US" smtClean="0"/>
              <a:t>‹#›</a:t>
            </a:fld>
            <a:endParaRPr lang="en-US"/>
          </a:p>
        </p:txBody>
      </p:sp>
    </p:spTree>
    <p:extLst>
      <p:ext uri="{BB962C8B-B14F-4D97-AF65-F5344CB8AC3E}">
        <p14:creationId xmlns:p14="http://schemas.microsoft.com/office/powerpoint/2010/main" val="230723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sz="3600" b="1" dirty="0" smtClean="0">
                <a:cs typeface="B Zar" panose="00000400000000000000" pitchFamily="2" charset="-78"/>
              </a:rPr>
              <a:t>روش </a:t>
            </a:r>
            <a:r>
              <a:rPr lang="fa-IR" sz="3600" b="1" dirty="0">
                <a:cs typeface="B Zar" panose="00000400000000000000" pitchFamily="2" charset="-78"/>
              </a:rPr>
              <a:t>پیشنهادی برای استخراج روابط مفهومی </a:t>
            </a:r>
            <a:r>
              <a:rPr lang="fa-IR" sz="3600" b="1" dirty="0" smtClean="0">
                <a:cs typeface="B Zar" panose="00000400000000000000" pitchFamily="2" charset="-78"/>
              </a:rPr>
              <a:t>از متن</a:t>
            </a:r>
            <a:endParaRPr lang="en-US" sz="3600" b="1" dirty="0">
              <a:cs typeface="B Zar" panose="00000400000000000000" pitchFamily="2" charset="-78"/>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1758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3600" b="1" dirty="0">
                <a:latin typeface="+mn-lt"/>
                <a:ea typeface="+mn-ea"/>
                <a:cs typeface="B Zar" panose="00000400000000000000" pitchFamily="2" charset="-78"/>
              </a:rPr>
              <a:t>بررسی </a:t>
            </a:r>
            <a:r>
              <a:rPr lang="fa-IR" sz="3600" b="1" dirty="0" smtClean="0">
                <a:latin typeface="+mn-lt"/>
                <a:ea typeface="+mn-ea"/>
                <a:cs typeface="B Zar" panose="00000400000000000000" pitchFamily="2" charset="-78"/>
              </a:rPr>
              <a:t>مشکلات و چالشهای </a:t>
            </a:r>
            <a:r>
              <a:rPr lang="fa-IR" sz="3600" b="1" dirty="0">
                <a:latin typeface="+mn-lt"/>
                <a:ea typeface="+mn-ea"/>
                <a:cs typeface="B Zar" panose="00000400000000000000" pitchFamily="2" charset="-78"/>
              </a:rPr>
              <a:t>موجود</a:t>
            </a:r>
            <a:endParaRPr lang="en-US" sz="3600" b="1" dirty="0">
              <a:latin typeface="+mn-lt"/>
              <a:ea typeface="+mn-ea"/>
              <a:cs typeface="B Zar" panose="00000400000000000000" pitchFamily="2" charset="-78"/>
            </a:endParaRPr>
          </a:p>
        </p:txBody>
      </p:sp>
      <p:sp>
        <p:nvSpPr>
          <p:cNvPr id="3" name="Content Placeholder 2"/>
          <p:cNvSpPr>
            <a:spLocks noGrp="1"/>
          </p:cNvSpPr>
          <p:nvPr>
            <p:ph idx="1"/>
          </p:nvPr>
        </p:nvSpPr>
        <p:spPr>
          <a:xfrm>
            <a:off x="838200" y="1798329"/>
            <a:ext cx="10515600" cy="4351338"/>
          </a:xfrm>
        </p:spPr>
        <p:txBody>
          <a:bodyPr/>
          <a:lstStyle/>
          <a:p>
            <a:pPr marL="514350" indent="-514350" algn="r" rtl="1">
              <a:buFont typeface="+mj-lt"/>
              <a:buAutoNum type="arabicPeriod"/>
            </a:pPr>
            <a:r>
              <a:rPr lang="fa-IR" dirty="0">
                <a:cs typeface="B Nazanin" panose="00000400000000000000" pitchFamily="2" charset="-78"/>
              </a:rPr>
              <a:t>مشکل ضعف در پارسرها و قطعه </a:t>
            </a:r>
            <a:r>
              <a:rPr lang="fa-IR" dirty="0" smtClean="0">
                <a:cs typeface="B Nazanin" panose="00000400000000000000" pitchFamily="2" charset="-78"/>
              </a:rPr>
              <a:t>بندها در </a:t>
            </a:r>
            <a:r>
              <a:rPr lang="fa-IR" dirty="0">
                <a:cs typeface="B Nazanin" panose="00000400000000000000" pitchFamily="2" charset="-78"/>
              </a:rPr>
              <a:t>زبان </a:t>
            </a:r>
            <a:r>
              <a:rPr lang="fa-IR" dirty="0" smtClean="0">
                <a:cs typeface="B Nazanin" panose="00000400000000000000" pitchFamily="2" charset="-78"/>
              </a:rPr>
              <a:t>فارسی وجود دارد</a:t>
            </a:r>
          </a:p>
          <a:p>
            <a:pPr marL="514350" indent="-514350" algn="r" rtl="1">
              <a:buFont typeface="+mj-lt"/>
              <a:buAutoNum type="arabicPeriod"/>
            </a:pPr>
            <a:r>
              <a:rPr lang="fa-IR" dirty="0" smtClean="0">
                <a:cs typeface="B Nazanin" panose="00000400000000000000" pitchFamily="2" charset="-78"/>
              </a:rPr>
              <a:t>قالب های تعریف شده فقط بخشی از جمله را شامل میشوند</a:t>
            </a:r>
          </a:p>
          <a:p>
            <a:pPr marL="514350" indent="-514350" algn="r" rtl="1">
              <a:buFont typeface="+mj-lt"/>
              <a:buAutoNum type="arabicPeriod"/>
            </a:pPr>
            <a:r>
              <a:rPr lang="fa-IR" dirty="0">
                <a:cs typeface="B Nazanin" panose="00000400000000000000" pitchFamily="2" charset="-78"/>
              </a:rPr>
              <a:t>زبان فارسی </a:t>
            </a:r>
            <a:r>
              <a:rPr lang="fa-IR" dirty="0" smtClean="0">
                <a:cs typeface="B Nazanin" panose="00000400000000000000" pitchFamily="2" charset="-78"/>
              </a:rPr>
              <a:t>دارای </a:t>
            </a:r>
            <a:r>
              <a:rPr lang="fa-IR" dirty="0">
                <a:cs typeface="B Nazanin" panose="00000400000000000000" pitchFamily="2" charset="-78"/>
              </a:rPr>
              <a:t>پیچیدگی ها و مشکلات زیادی در زمینه پردازش متن است. همچنین منابع زبانی موجود برای آن شامل دادگان و الگوریتم ها و کد های متن باز محدود است </a:t>
            </a:r>
            <a:endParaRPr lang="fa-IR" dirty="0" smtClean="0">
              <a:cs typeface="B Nazanin" panose="00000400000000000000" pitchFamily="2" charset="-78"/>
            </a:endParaRPr>
          </a:p>
          <a:p>
            <a:pPr marL="514350" indent="-514350" algn="r" rtl="1">
              <a:buFont typeface="+mj-lt"/>
              <a:buAutoNum type="arabicPeriod"/>
            </a:pPr>
            <a:r>
              <a:rPr lang="fa-IR" dirty="0">
                <a:cs typeface="B Nazanin" panose="00000400000000000000" pitchFamily="2" charset="-78"/>
              </a:rPr>
              <a:t>استخراج روابط مفهومی از جملات ساده و در نظر نگرفتن جملات </a:t>
            </a:r>
            <a:r>
              <a:rPr lang="fa-IR" dirty="0" smtClean="0">
                <a:cs typeface="B Nazanin" panose="00000400000000000000" pitchFamily="2" charset="-78"/>
              </a:rPr>
              <a:t>برزگ انجام میگرفته است</a:t>
            </a: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768572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ویژگی ها و مزایای روش پیشنهادی</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فکر میکنیم در صورت تولید بانک قالب ها روی کل جمله، یک پارسر </a:t>
            </a:r>
            <a:r>
              <a:rPr lang="en-US" dirty="0" smtClean="0">
                <a:cs typeface="B Nazanin" panose="00000400000000000000" pitchFamily="2" charset="-78"/>
              </a:rPr>
              <a:t>top down</a:t>
            </a:r>
            <a:r>
              <a:rPr lang="fa-IR" dirty="0" smtClean="0">
                <a:cs typeface="B Nazanin" panose="00000400000000000000" pitchFamily="2" charset="-78"/>
              </a:rPr>
              <a:t> برای جمله خواهیم داشت.</a:t>
            </a:r>
          </a:p>
          <a:p>
            <a:pPr algn="r" rtl="1"/>
            <a:r>
              <a:rPr lang="fa-IR" dirty="0" smtClean="0">
                <a:cs typeface="B Nazanin" panose="00000400000000000000" pitchFamily="2" charset="-78"/>
              </a:rPr>
              <a:t>به کمک این قالبها میتوان گروههای اسمی درون جمله را استخراج کرد.</a:t>
            </a:r>
          </a:p>
          <a:p>
            <a:pPr algn="r" rtl="1"/>
            <a:r>
              <a:rPr lang="fa-IR" dirty="0" smtClean="0">
                <a:cs typeface="B Nazanin" panose="00000400000000000000" pitchFamily="2" charset="-78"/>
              </a:rPr>
              <a:t>روابط چندگانه درون جمله که دارای بیش از دو آرگومان است را میتوان استخراج کرد.</a:t>
            </a:r>
          </a:p>
          <a:p>
            <a:pPr algn="r" rtl="1"/>
            <a:r>
              <a:rPr lang="fa-IR" smtClean="0">
                <a:cs typeface="B Nazanin" panose="00000400000000000000" pitchFamily="2" charset="-78"/>
              </a:rPr>
              <a:t>با استفاده </a:t>
            </a:r>
            <a:r>
              <a:rPr lang="fa-IR" dirty="0" smtClean="0">
                <a:cs typeface="B Nazanin" panose="00000400000000000000" pitchFamily="2" charset="-78"/>
              </a:rPr>
              <a:t>از یک آزمایش روی حدود صد جمله کوتاه فارسی نشان داده ایم که قالب ها در جملات تکرار میشوند. </a:t>
            </a: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027177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مراحل الگوریتم</a:t>
            </a:r>
            <a:endParaRPr lang="en-US" dirty="0"/>
          </a:p>
        </p:txBody>
      </p:sp>
      <p:sp>
        <p:nvSpPr>
          <p:cNvPr id="3" name="Content Placeholder 2"/>
          <p:cNvSpPr>
            <a:spLocks noGrp="1"/>
          </p:cNvSpPr>
          <p:nvPr>
            <p:ph idx="1"/>
          </p:nvPr>
        </p:nvSpPr>
        <p:spPr/>
        <p:txBody>
          <a:bodyPr/>
          <a:lstStyle/>
          <a:p>
            <a:pPr marL="514350" lvl="0" indent="-514350" algn="r" rtl="1">
              <a:buFont typeface="+mj-lt"/>
              <a:buAutoNum type="arabicPeriod"/>
            </a:pPr>
            <a:r>
              <a:rPr lang="fa-IR" dirty="0" smtClean="0">
                <a:cs typeface="B Nazanin" panose="00000400000000000000" pitchFamily="2" charset="-78"/>
              </a:rPr>
              <a:t>ایجاد </a:t>
            </a:r>
            <a:r>
              <a:rPr lang="fa-IR" dirty="0">
                <a:cs typeface="B Nazanin" panose="00000400000000000000" pitchFamily="2" charset="-78"/>
              </a:rPr>
              <a:t>بانک قالب های جملات برای زبان </a:t>
            </a:r>
            <a:r>
              <a:rPr lang="fa-IR" dirty="0" smtClean="0">
                <a:cs typeface="B Nazanin" panose="00000400000000000000" pitchFamily="2" charset="-78"/>
              </a:rPr>
              <a:t>فارسی</a:t>
            </a:r>
          </a:p>
          <a:p>
            <a:pPr marL="514350" lvl="0" indent="-514350" algn="r" rtl="1">
              <a:buFont typeface="+mj-lt"/>
              <a:buAutoNum type="arabicPeriod"/>
            </a:pPr>
            <a:r>
              <a:rPr lang="fa-IR" dirty="0" smtClean="0">
                <a:cs typeface="B Nazanin" panose="00000400000000000000" pitchFamily="2" charset="-78"/>
              </a:rPr>
              <a:t>استفاده </a:t>
            </a:r>
            <a:r>
              <a:rPr lang="fa-IR" dirty="0">
                <a:cs typeface="B Nazanin" panose="00000400000000000000" pitchFamily="2" charset="-78"/>
              </a:rPr>
              <a:t>از نیروی انسانی مناسب برای </a:t>
            </a:r>
            <a:r>
              <a:rPr lang="fa-IR" dirty="0" smtClean="0">
                <a:cs typeface="B Nazanin" panose="00000400000000000000" pitchFamily="2" charset="-78"/>
              </a:rPr>
              <a:t>بررسی </a:t>
            </a:r>
            <a:r>
              <a:rPr lang="fa-IR" dirty="0">
                <a:cs typeface="B Nazanin" panose="00000400000000000000" pitchFamily="2" charset="-78"/>
              </a:rPr>
              <a:t>بانک </a:t>
            </a:r>
            <a:r>
              <a:rPr lang="fa-IR" dirty="0" smtClean="0">
                <a:cs typeface="B Nazanin" panose="00000400000000000000" pitchFamily="2" charset="-78"/>
              </a:rPr>
              <a:t>قالب ها</a:t>
            </a:r>
          </a:p>
          <a:p>
            <a:pPr marL="514350" lvl="0" indent="-514350" algn="r" rtl="1">
              <a:buFont typeface="+mj-lt"/>
              <a:buAutoNum type="arabicPeriod"/>
            </a:pPr>
            <a:r>
              <a:rPr lang="fa-IR" dirty="0" smtClean="0">
                <a:cs typeface="B Nazanin" panose="00000400000000000000" pitchFamily="2" charset="-78"/>
              </a:rPr>
              <a:t>تعیین مجموعه روابط قابل استخراج از هر قالب به کمک نیروی انسانی</a:t>
            </a:r>
            <a:endParaRPr lang="en-US" dirty="0">
              <a:cs typeface="B Nazanin" panose="00000400000000000000" pitchFamily="2" charset="-78"/>
            </a:endParaRPr>
          </a:p>
          <a:p>
            <a:pPr marL="514350" lvl="0" indent="-514350" algn="r" rtl="1">
              <a:buFont typeface="+mj-lt"/>
              <a:buAutoNum type="arabicPeriod"/>
            </a:pPr>
            <a:r>
              <a:rPr lang="fa-IR" dirty="0">
                <a:cs typeface="B Nazanin" panose="00000400000000000000" pitchFamily="2" charset="-78"/>
              </a:rPr>
              <a:t>استخراج </a:t>
            </a:r>
            <a:r>
              <a:rPr lang="fa-IR" dirty="0" smtClean="0">
                <a:cs typeface="B Nazanin" panose="00000400000000000000" pitchFamily="2" charset="-78"/>
              </a:rPr>
              <a:t>روابط مفهومی جمله </a:t>
            </a:r>
            <a:r>
              <a:rPr lang="fa-IR" dirty="0">
                <a:cs typeface="B Nazanin" panose="00000400000000000000" pitchFamily="2" charset="-78"/>
              </a:rPr>
              <a:t>با استفاده از بانک </a:t>
            </a:r>
            <a:r>
              <a:rPr lang="fa-IR" dirty="0" smtClean="0">
                <a:cs typeface="B Nazanin" panose="00000400000000000000" pitchFamily="2" charset="-78"/>
              </a:rPr>
              <a:t>قالبها و مجموعه روابط روی آنها</a:t>
            </a:r>
            <a:endParaRPr lang="en-US" dirty="0">
              <a:cs typeface="B Nazanin" panose="00000400000000000000" pitchFamily="2" charset="-78"/>
            </a:endParaRPr>
          </a:p>
          <a:p>
            <a:pPr marL="514350" lvl="0" indent="-514350" algn="r" rtl="1">
              <a:buFont typeface="+mj-lt"/>
              <a:buAutoNum type="arabicPeriod"/>
            </a:pPr>
            <a:r>
              <a:rPr lang="fa-IR" dirty="0">
                <a:cs typeface="B Nazanin" panose="00000400000000000000" pitchFamily="2" charset="-78"/>
              </a:rPr>
              <a:t>افزودن به اطلاعات </a:t>
            </a:r>
            <a:r>
              <a:rPr lang="fa-IR" dirty="0" smtClean="0">
                <a:cs typeface="B Nazanin" panose="00000400000000000000" pitchFamily="2" charset="-78"/>
              </a:rPr>
              <a:t>روابط مفهومی </a:t>
            </a:r>
            <a:r>
              <a:rPr lang="fa-IR" dirty="0">
                <a:cs typeface="B Nazanin" panose="00000400000000000000" pitchFamily="2" charset="-78"/>
              </a:rPr>
              <a:t>با کمک هستان شناسی ها و </a:t>
            </a:r>
            <a:r>
              <a:rPr lang="fa-IR" dirty="0" smtClean="0">
                <a:cs typeface="B Nazanin" panose="00000400000000000000" pitchFamily="2" charset="-78"/>
              </a:rPr>
              <a:t>فارس­نت</a:t>
            </a:r>
            <a:endParaRPr lang="en-US" dirty="0">
              <a:cs typeface="B Nazanin" panose="00000400000000000000" pitchFamily="2" charset="-78"/>
            </a:endParaRP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219472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فلوچارت الگوریتم</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endParaRPr lang="en-US" dirty="0"/>
          </a:p>
        </p:txBody>
      </p:sp>
      <p:sp>
        <p:nvSpPr>
          <p:cNvPr id="4" name="Rectangle 2"/>
          <p:cNvSpPr>
            <a:spLocks noChangeArrowheads="1"/>
          </p:cNvSpPr>
          <p:nvPr/>
        </p:nvSpPr>
        <p:spPr bwMode="auto">
          <a:xfrm>
            <a:off x="4408227"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69713266"/>
              </p:ext>
            </p:extLst>
          </p:nvPr>
        </p:nvGraphicFramePr>
        <p:xfrm>
          <a:off x="4137546" y="1472800"/>
          <a:ext cx="3916907" cy="5056987"/>
        </p:xfrm>
        <a:graphic>
          <a:graphicData uri="http://schemas.openxmlformats.org/presentationml/2006/ole">
            <mc:AlternateContent xmlns:mc="http://schemas.openxmlformats.org/markup-compatibility/2006">
              <mc:Choice xmlns:v="urn:schemas-microsoft-com:vml" Requires="v">
                <p:oleObj spid="_x0000_s1079" name="Bitmap Image" r:id="rId3" imgW="5649114" imgH="7287642" progId="Paint.Picture">
                  <p:embed/>
                </p:oleObj>
              </mc:Choice>
              <mc:Fallback>
                <p:oleObj name="Bitmap Image" r:id="rId3" imgW="5649114" imgH="7287642"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546" y="1472800"/>
                        <a:ext cx="3916907" cy="5056987"/>
                      </a:xfrm>
                      <a:prstGeom prst="rect">
                        <a:avLst/>
                      </a:prstGeom>
                      <a:noFill/>
                    </p:spPr>
                  </p:pic>
                </p:oleObj>
              </mc:Fallback>
            </mc:AlternateContent>
          </a:graphicData>
        </a:graphic>
      </p:graphicFrame>
    </p:spTree>
    <p:extLst>
      <p:ext uri="{BB962C8B-B14F-4D97-AF65-F5344CB8AC3E}">
        <p14:creationId xmlns:p14="http://schemas.microsoft.com/office/powerpoint/2010/main" val="133529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الگوریتم تولید قالب جمله</a:t>
            </a:r>
            <a:endParaRPr lang="en-US" b="1" dirty="0">
              <a:cs typeface="B Zar" panose="00000400000000000000" pitchFamily="2" charset="-78"/>
            </a:endParaRPr>
          </a:p>
        </p:txBody>
      </p:sp>
      <p:sp>
        <p:nvSpPr>
          <p:cNvPr id="3" name="Content Placeholder 2"/>
          <p:cNvSpPr>
            <a:spLocks noGrp="1"/>
          </p:cNvSpPr>
          <p:nvPr>
            <p:ph idx="1"/>
          </p:nvPr>
        </p:nvSpPr>
        <p:spPr/>
        <p:txBody>
          <a:bodyPr>
            <a:normAutofit fontScale="92500"/>
          </a:bodyPr>
          <a:lstStyle/>
          <a:p>
            <a:pPr marL="514350" indent="-514350" algn="r" rtl="1">
              <a:buFont typeface="+mj-lt"/>
              <a:buAutoNum type="arabicPeriod"/>
            </a:pPr>
            <a:r>
              <a:rPr lang="fa-IR" dirty="0" smtClean="0">
                <a:cs typeface="B Nazanin" panose="00000400000000000000" pitchFamily="2" charset="-78"/>
              </a:rPr>
              <a:t>تشخیص فعل جمله (کمکی بودن یا اصلی بودن، مرکب بودن یا بسیط بودن، فاصله دار بودن یا بدون فاصله)</a:t>
            </a:r>
          </a:p>
          <a:p>
            <a:pPr marL="514350" indent="-514350" algn="r" rtl="1">
              <a:buFont typeface="+mj-lt"/>
              <a:buAutoNum type="arabicPeriod"/>
            </a:pPr>
            <a:r>
              <a:rPr lang="fa-IR" dirty="0" smtClean="0">
                <a:cs typeface="B Nazanin" panose="00000400000000000000" pitchFamily="2" charset="-78"/>
              </a:rPr>
              <a:t>لیست حروف اضافه را داریم این لیست شامل و نه محدود به (به، از، غیر، در، تا، الا، بر، حتی، را) میشود. در زمان تولید قالب جملات امکان اضافه و کم نمودن این لیست وجود دارد.</a:t>
            </a:r>
          </a:p>
          <a:p>
            <a:pPr marL="514350" indent="-514350" algn="r" rtl="1">
              <a:buFont typeface="+mj-lt"/>
              <a:buAutoNum type="arabicPeriod"/>
            </a:pPr>
            <a:r>
              <a:rPr lang="fa-IR" dirty="0" smtClean="0">
                <a:cs typeface="B Nazanin" panose="00000400000000000000" pitchFamily="2" charset="-78"/>
              </a:rPr>
              <a:t>اگر به کمک قالب گروههای اسمی جدا شوند مشکلی نداریم. در صورتیکه نتوانیم گروه های اسمی را با قالب استخراج کنیم، تمامی حالات را با داشتن احتمال آنها در نظر میگیریم. (استفاده از مدل زبانی -</a:t>
            </a:r>
            <a:r>
              <a:rPr lang="en-US" dirty="0" err="1" smtClean="0">
                <a:cs typeface="B Nazanin" panose="00000400000000000000" pitchFamily="2" charset="-78"/>
              </a:rPr>
              <a:t>ngrams</a:t>
            </a:r>
            <a:r>
              <a:rPr lang="fa-IR" dirty="0" smtClean="0">
                <a:cs typeface="B Nazanin" panose="00000400000000000000" pitchFamily="2" charset="-78"/>
              </a:rPr>
              <a:t>-)</a:t>
            </a:r>
          </a:p>
          <a:p>
            <a:pPr marL="514350" indent="-514350" algn="r" rtl="1">
              <a:buFont typeface="+mj-lt"/>
              <a:buAutoNum type="arabicPeriod"/>
            </a:pPr>
            <a:r>
              <a:rPr lang="fa-IR" dirty="0" smtClean="0">
                <a:cs typeface="B Nazanin" panose="00000400000000000000" pitchFamily="2" charset="-78"/>
              </a:rPr>
              <a:t>پس از ساخت قالب، یک کاربر انسانی لیست روابط قابل استخراج از آن قالب را تولید میکند.</a:t>
            </a:r>
          </a:p>
          <a:p>
            <a:pPr marL="514350" indent="-514350" algn="r" rtl="1">
              <a:buFont typeface="+mj-lt"/>
              <a:buAutoNum type="arabicPeriod"/>
            </a:pPr>
            <a:r>
              <a:rPr lang="fa-IR" dirty="0" smtClean="0">
                <a:cs typeface="B Nazanin" panose="00000400000000000000" pitchFamily="2" charset="-78"/>
              </a:rPr>
              <a:t>لیست روابط مستتر در هر قالب با توجه به بار معنایی حروف اضافه درون قالب گروه بندی میگردد.</a:t>
            </a:r>
          </a:p>
          <a:p>
            <a:pPr marL="514350" indent="-514350" algn="r" rtl="1">
              <a:buFont typeface="+mj-lt"/>
              <a:buAutoNum type="arabicPeriod"/>
            </a:pPr>
            <a:endParaRPr lang="fa-IR" dirty="0" smtClean="0">
              <a:cs typeface="B Nazanin" panose="00000400000000000000" pitchFamily="2" charset="-78"/>
            </a:endParaRP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098401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الگوریتم استخراج رابطه از قالب</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قالب مناسب برای جمله یافته میشود. در صورت عدم موفقیت، قالب جمله با استفاده از الگوریتم اسلاید قبل استخراج شده و به بانک قالب افزوده میشود</a:t>
            </a:r>
          </a:p>
          <a:p>
            <a:pPr algn="r" rtl="1"/>
            <a:r>
              <a:rPr lang="fa-IR" dirty="0" smtClean="0">
                <a:cs typeface="B Nazanin" panose="00000400000000000000" pitchFamily="2" charset="-78"/>
              </a:rPr>
              <a:t>تعیین معنای حروف اضافه، (کمکی، شرطی، ...)</a:t>
            </a:r>
          </a:p>
          <a:p>
            <a:pPr algn="r" rtl="1"/>
            <a:r>
              <a:rPr lang="fa-IR" dirty="0" smtClean="0">
                <a:cs typeface="B Nazanin" panose="00000400000000000000" pitchFamily="2" charset="-78"/>
              </a:rPr>
              <a:t>با توجه به معانی حروف اضافه روابط متناسب با آن معنی از جمله استخراج میگردد.</a:t>
            </a:r>
            <a:endParaRPr lang="en-US" dirty="0">
              <a:cs typeface="B Nazanin" panose="00000400000000000000" pitchFamily="2" charset="-78"/>
            </a:endParaRPr>
          </a:p>
        </p:txBody>
      </p:sp>
    </p:spTree>
    <p:extLst>
      <p:ext uri="{BB962C8B-B14F-4D97-AF65-F5344CB8AC3E}">
        <p14:creationId xmlns:p14="http://schemas.microsoft.com/office/powerpoint/2010/main" val="1342748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تعیین معنای حروف اضافه</a:t>
            </a:r>
            <a:endParaRPr lang="en-US" b="1" dirty="0">
              <a:cs typeface="B Zar" panose="00000400000000000000" pitchFamily="2" charset="-78"/>
            </a:endParaRPr>
          </a:p>
        </p:txBody>
      </p:sp>
      <p:sp>
        <p:nvSpPr>
          <p:cNvPr id="3" name="Content Placeholder 2"/>
          <p:cNvSpPr>
            <a:spLocks noGrp="1"/>
          </p:cNvSpPr>
          <p:nvPr>
            <p:ph idx="1"/>
          </p:nvPr>
        </p:nvSpPr>
        <p:spPr/>
        <p:txBody>
          <a:bodyPr>
            <a:normAutofit lnSpcReduction="10000"/>
          </a:bodyPr>
          <a:lstStyle/>
          <a:p>
            <a:pPr algn="r" rtl="1"/>
            <a:r>
              <a:rPr lang="fa-IR" dirty="0" smtClean="0">
                <a:cs typeface="B Nazanin" panose="00000400000000000000" pitchFamily="2" charset="-78"/>
              </a:rPr>
              <a:t>در جملات زیر به معانی متفاوت حرف اضافه «با» توجه کنید:</a:t>
            </a:r>
          </a:p>
          <a:p>
            <a:pPr lvl="1" algn="r" rtl="1"/>
            <a:r>
              <a:rPr lang="fa-IR" dirty="0" smtClean="0">
                <a:cs typeface="B Nazanin" panose="00000400000000000000" pitchFamily="2" charset="-78"/>
              </a:rPr>
              <a:t>من با حسن آمدم.</a:t>
            </a:r>
          </a:p>
          <a:p>
            <a:pPr lvl="1" algn="r" rtl="1"/>
            <a:r>
              <a:rPr lang="fa-IR" dirty="0" smtClean="0">
                <a:cs typeface="B Nazanin" panose="00000400000000000000" pitchFamily="2" charset="-78"/>
              </a:rPr>
              <a:t>من با ماشین آمدم.</a:t>
            </a:r>
          </a:p>
          <a:p>
            <a:pPr lvl="1" algn="r" rtl="1"/>
            <a:r>
              <a:rPr lang="fa-IR" dirty="0" smtClean="0">
                <a:cs typeface="B Nazanin" panose="00000400000000000000" pitchFamily="2" charset="-78"/>
              </a:rPr>
              <a:t>من با ناراحتی آمدم.</a:t>
            </a:r>
          </a:p>
          <a:p>
            <a:pPr algn="r" rtl="1"/>
            <a:r>
              <a:rPr lang="fa-IR" dirty="0" smtClean="0">
                <a:cs typeface="B Nazanin" panose="00000400000000000000" pitchFamily="2" charset="-78"/>
              </a:rPr>
              <a:t>برای تعیین معنای حروف اضافه از یک دسته بندی کننده </a:t>
            </a:r>
            <a:r>
              <a:rPr lang="fa-IR" sz="2000" dirty="0" smtClean="0">
                <a:cs typeface="B Nazanin" panose="00000400000000000000" pitchFamily="2" charset="-78"/>
              </a:rPr>
              <a:t>(مانند </a:t>
            </a:r>
            <a:r>
              <a:rPr lang="en-US" sz="2000" dirty="0" smtClean="0">
                <a:cs typeface="B Nazanin" panose="00000400000000000000" pitchFamily="2" charset="-78"/>
              </a:rPr>
              <a:t>logistic regression</a:t>
            </a:r>
            <a:r>
              <a:rPr lang="fa-IR" sz="2000" dirty="0" smtClean="0">
                <a:cs typeface="B Nazanin" panose="00000400000000000000" pitchFamily="2" charset="-78"/>
              </a:rPr>
              <a:t> یا </a:t>
            </a:r>
            <a:r>
              <a:rPr lang="en-US" sz="2000" dirty="0" smtClean="0">
                <a:cs typeface="B Nazanin" panose="00000400000000000000" pitchFamily="2" charset="-78"/>
              </a:rPr>
              <a:t>CRF</a:t>
            </a:r>
            <a:r>
              <a:rPr lang="fa-IR" sz="2000" dirty="0" smtClean="0">
                <a:cs typeface="B Nazanin" panose="00000400000000000000" pitchFamily="2" charset="-78"/>
              </a:rPr>
              <a:t>)</a:t>
            </a:r>
            <a:r>
              <a:rPr lang="fa-IR" dirty="0" smtClean="0">
                <a:cs typeface="B Nazanin" panose="00000400000000000000" pitchFamily="2" charset="-78"/>
              </a:rPr>
              <a:t> استفاده میکنیم. برای اینکار از جمله، ویژگی استخراج میکنیم. شامل</a:t>
            </a:r>
          </a:p>
          <a:p>
            <a:pPr marL="914400" lvl="1" indent="-457200" algn="r" rtl="1">
              <a:buFont typeface="+mj-lt"/>
              <a:buAutoNum type="arabicPeriod"/>
            </a:pPr>
            <a:r>
              <a:rPr lang="fa-IR" dirty="0" smtClean="0">
                <a:cs typeface="B Nazanin" panose="00000400000000000000" pitchFamily="2" charset="-78"/>
              </a:rPr>
              <a:t>موجودیت های نامدار اطراف حرف اضافه</a:t>
            </a:r>
          </a:p>
          <a:p>
            <a:pPr marL="914400" lvl="1" indent="-457200" algn="r" rtl="1">
              <a:buFont typeface="+mj-lt"/>
              <a:buAutoNum type="arabicPeriod"/>
            </a:pPr>
            <a:r>
              <a:rPr lang="fa-IR" dirty="0" smtClean="0">
                <a:cs typeface="B Nazanin" panose="00000400000000000000" pitchFamily="2" charset="-78"/>
              </a:rPr>
              <a:t>نقش دستوری کلمات اطراف حروف اضافه</a:t>
            </a:r>
          </a:p>
          <a:p>
            <a:pPr marL="914400" lvl="1" indent="-457200" algn="r" rtl="1">
              <a:buFont typeface="+mj-lt"/>
              <a:buAutoNum type="arabicPeriod"/>
            </a:pPr>
            <a:r>
              <a:rPr lang="fa-IR" dirty="0" smtClean="0">
                <a:cs typeface="B Nazanin" panose="00000400000000000000" pitchFamily="2" charset="-78"/>
              </a:rPr>
              <a:t>خود کلمات </a:t>
            </a:r>
            <a:endParaRPr lang="fa-IR" dirty="0">
              <a:cs typeface="B Nazanin" panose="00000400000000000000" pitchFamily="2" charset="-78"/>
            </a:endParaRPr>
          </a:p>
          <a:p>
            <a:pPr algn="r" rtl="1"/>
            <a:r>
              <a:rPr lang="fa-IR" dirty="0" smtClean="0">
                <a:cs typeface="B Nazanin" panose="00000400000000000000" pitchFamily="2" charset="-78"/>
              </a:rPr>
              <a:t>برای هر حرف اضافه مجموعه معانی قابل برداشت از آن را داریم. یک از این معانی خروجی ماژول تعیین معنای حرف اضافه است.</a:t>
            </a:r>
          </a:p>
        </p:txBody>
      </p:sp>
    </p:spTree>
    <p:extLst>
      <p:ext uri="{BB962C8B-B14F-4D97-AF65-F5344CB8AC3E}">
        <p14:creationId xmlns:p14="http://schemas.microsoft.com/office/powerpoint/2010/main" val="269892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172</TotalTime>
  <Words>540</Words>
  <Application>Microsoft Office PowerPoint</Application>
  <PresentationFormat>Widescreen</PresentationFormat>
  <Paragraphs>38</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B Nazanin</vt:lpstr>
      <vt:lpstr>B Zar</vt:lpstr>
      <vt:lpstr>Calibri</vt:lpstr>
      <vt:lpstr>Calibri Light</vt:lpstr>
      <vt:lpstr>Office Theme</vt:lpstr>
      <vt:lpstr>Paintbrush Picture</vt:lpstr>
      <vt:lpstr>روش پیشنهادی برای استخراج روابط مفهومی از متن</vt:lpstr>
      <vt:lpstr>بررسی مشکلات و چالشهای موجود</vt:lpstr>
      <vt:lpstr>ویژگی ها و مزایای روش پیشنهادی</vt:lpstr>
      <vt:lpstr>مراحل الگوریتم</vt:lpstr>
      <vt:lpstr>فلوچارت الگوریتم</vt:lpstr>
      <vt:lpstr>الگوریتم تولید قالب جمله</vt:lpstr>
      <vt:lpstr>الگوریتم استخراج رابطه از قالب</vt:lpstr>
      <vt:lpstr>تعیین معنای حروف اضافه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Rahat</dc:creator>
  <cp:lastModifiedBy>Rahat</cp:lastModifiedBy>
  <cp:revision>60</cp:revision>
  <dcterms:created xsi:type="dcterms:W3CDTF">2014-12-27T07:15:09Z</dcterms:created>
  <dcterms:modified xsi:type="dcterms:W3CDTF">2014-12-27T10:58:49Z</dcterms:modified>
</cp:coreProperties>
</file>