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3D4E2A-F858-44A8-B9CA-818C90393481}">
          <p14:sldIdLst>
            <p14:sldId id="256"/>
            <p14:sldId id="257"/>
            <p14:sldId id="258"/>
            <p14:sldId id="259"/>
            <p14:sldId id="260"/>
            <p14:sldId id="265"/>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9731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4787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0518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65226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8215F-194B-4083-93C9-C472C7EF0176}" type="datetimeFigureOut">
              <a:rPr lang="en-US" smtClean="0"/>
              <a:t>12/28/2014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59545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8215F-194B-4083-93C9-C472C7EF0176}" type="datetimeFigureOut">
              <a:rPr lang="en-US" smtClean="0"/>
              <a:t>12/28/2014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08040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8215F-194B-4083-93C9-C472C7EF0176}" type="datetimeFigureOut">
              <a:rPr lang="en-US" smtClean="0"/>
              <a:t>12/28/2014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3296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8215F-194B-4083-93C9-C472C7EF0176}" type="datetimeFigureOut">
              <a:rPr lang="en-US" smtClean="0"/>
              <a:t>12/28/2014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701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8215F-194B-4083-93C9-C472C7EF0176}" type="datetimeFigureOut">
              <a:rPr lang="en-US" smtClean="0"/>
              <a:t>12/28/2014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765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853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391291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8215F-194B-4083-93C9-C472C7EF0176}" type="datetimeFigureOut">
              <a:rPr lang="en-US" smtClean="0"/>
              <a:t>12/28/2014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6B5AB-69C6-4675-A0E2-DA6E876F04CF}" type="slidenum">
              <a:rPr lang="en-US" smtClean="0"/>
              <a:t>‹#›</a:t>
            </a:fld>
            <a:endParaRPr lang="en-US"/>
          </a:p>
        </p:txBody>
      </p:sp>
    </p:spTree>
    <p:extLst>
      <p:ext uri="{BB962C8B-B14F-4D97-AF65-F5344CB8AC3E}">
        <p14:creationId xmlns:p14="http://schemas.microsoft.com/office/powerpoint/2010/main" val="230723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asimonline.ir/" TargetMode="External"/><Relationship Id="rId2" Type="http://schemas.openxmlformats.org/officeDocument/2006/relationships/hyperlink" Target="http://jamnews.ir/headlin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3600" b="1" dirty="0" smtClean="0">
                <a:cs typeface="B Zar" panose="00000400000000000000" pitchFamily="2" charset="-78"/>
              </a:rPr>
              <a:t>روش </a:t>
            </a:r>
            <a:r>
              <a:rPr lang="fa-IR" sz="3600" b="1" dirty="0">
                <a:cs typeface="B Zar" panose="00000400000000000000" pitchFamily="2" charset="-78"/>
              </a:rPr>
              <a:t>پیشنهادی برای استخراج روابط مفهومی </a:t>
            </a:r>
            <a:r>
              <a:rPr lang="fa-IR" sz="3600" b="1" dirty="0" smtClean="0">
                <a:cs typeface="B Zar" panose="00000400000000000000" pitchFamily="2" charset="-78"/>
              </a:rPr>
              <a:t>از متن</a:t>
            </a:r>
            <a:endParaRPr lang="en-US" sz="3600" b="1" dirty="0">
              <a:cs typeface="B Zar" panose="00000400000000000000" pitchFamily="2" charset="-78"/>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175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نکات</a:t>
            </a:r>
            <a:endParaRPr lang="en-US" b="1" dirty="0">
              <a:cs typeface="B Zar"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نیازمند یک تابع </a:t>
            </a:r>
            <a:r>
              <a:rPr lang="en-US" dirty="0" smtClean="0">
                <a:cs typeface="B Nazanin" panose="00000400000000000000" pitchFamily="2" charset="-78"/>
              </a:rPr>
              <a:t>confidence function</a:t>
            </a:r>
            <a:r>
              <a:rPr lang="fa-IR" dirty="0" smtClean="0">
                <a:cs typeface="B Nazanin" panose="00000400000000000000" pitchFamily="2" charset="-78"/>
              </a:rPr>
              <a:t> برای تعیین میزان اطمینان روی روابط تولیدی هستیم </a:t>
            </a:r>
          </a:p>
          <a:p>
            <a:pPr algn="r" rtl="1"/>
            <a:r>
              <a:rPr lang="fa-IR" dirty="0" smtClean="0">
                <a:cs typeface="B Nazanin" panose="00000400000000000000" pitchFamily="2" charset="-78"/>
              </a:rPr>
              <a:t>برای تعیین قیود زمان و مکان به یک سیستم شناسایی موجودیت نامدار برای زبان فارسی نیازمندیم. همچنین در اختیار داشتن این سیستم به استخراج ویژگی برای تعیین معنای حروف اضافه کمک میکند.</a:t>
            </a:r>
          </a:p>
          <a:p>
            <a:pPr algn="r" rtl="1"/>
            <a:r>
              <a:rPr lang="fa-IR" dirty="0" smtClean="0">
                <a:cs typeface="B Nazanin" panose="00000400000000000000" pitchFamily="2" charset="-78"/>
              </a:rPr>
              <a:t>نیازمند تولید پیکره مجموعه کلمات ساده فارسی برای تولید قالب جملات هستیم</a:t>
            </a:r>
          </a:p>
          <a:p>
            <a:pPr lvl="1" algn="r" rtl="1"/>
            <a:r>
              <a:rPr lang="fa-IR" dirty="0" smtClean="0">
                <a:cs typeface="B Nazanin" panose="00000400000000000000" pitchFamily="2" charset="-78"/>
              </a:rPr>
              <a:t>برای اینکار دو روش مد نظر داریم. اولی خزشگر اینترنتی (زبان </a:t>
            </a:r>
            <a:r>
              <a:rPr lang="en-US" dirty="0" smtClean="0">
                <a:cs typeface="B Nazanin" panose="00000400000000000000" pitchFamily="2" charset="-78"/>
              </a:rPr>
              <a:t>PHP</a:t>
            </a:r>
            <a:r>
              <a:rPr lang="fa-IR" dirty="0" smtClean="0">
                <a:cs typeface="B Nazanin" panose="00000400000000000000" pitchFamily="2" charset="-78"/>
              </a:rPr>
              <a:t>) پیاده سازی کرده ایم که قالبیت استخراج جملات از روی سایت های اخبار کوتاه مانند </a:t>
            </a:r>
            <a:r>
              <a:rPr lang="en-US" dirty="0">
                <a:cs typeface="B Nazanin" panose="00000400000000000000" pitchFamily="2" charset="-78"/>
                <a:hlinkClick r:id="rId2"/>
              </a:rPr>
              <a:t>http://</a:t>
            </a:r>
            <a:r>
              <a:rPr lang="en-US" dirty="0" smtClean="0">
                <a:cs typeface="B Nazanin" panose="00000400000000000000" pitchFamily="2" charset="-78"/>
                <a:hlinkClick r:id="rId2"/>
              </a:rPr>
              <a:t>jamnews.ir/headlines</a:t>
            </a:r>
            <a:r>
              <a:rPr lang="fa-IR" dirty="0" smtClean="0">
                <a:cs typeface="B Nazanin" panose="00000400000000000000" pitchFamily="2" charset="-78"/>
              </a:rPr>
              <a:t> یا </a:t>
            </a:r>
            <a:r>
              <a:rPr lang="en-US" dirty="0">
                <a:cs typeface="B Nazanin" panose="00000400000000000000" pitchFamily="2" charset="-78"/>
                <a:hlinkClick r:id="rId3"/>
              </a:rPr>
              <a:t>http://www.nasimonline.ir</a:t>
            </a:r>
            <a:r>
              <a:rPr lang="en-US" dirty="0" smtClean="0">
                <a:cs typeface="B Nazanin" panose="00000400000000000000" pitchFamily="2" charset="-78"/>
                <a:hlinkClick r:id="rId3"/>
              </a:rPr>
              <a:t>/</a:t>
            </a:r>
            <a:r>
              <a:rPr lang="fa-IR" dirty="0" smtClean="0">
                <a:cs typeface="B Nazanin" panose="00000400000000000000" pitchFamily="2" charset="-78"/>
              </a:rPr>
              <a:t> را دارد. دومی استخراج همه جملات و شکاندن آنها به جملات ساده تر با استفاده از روش های موجود در زبان فارسی</a:t>
            </a:r>
          </a:p>
          <a:p>
            <a:pPr lvl="1" algn="r" rtl="1"/>
            <a:r>
              <a:rPr lang="fa-IR" dirty="0" smtClean="0">
                <a:cs typeface="B Nazanin" panose="00000400000000000000" pitchFamily="2" charset="-78"/>
              </a:rPr>
              <a:t>میخواهیم کار خود را روی جملات خبری متمرکز کنیم. بنابراین سیستمی (زبان </a:t>
            </a:r>
            <a:r>
              <a:rPr lang="en-US" dirty="0" smtClean="0">
                <a:cs typeface="B Nazanin" panose="00000400000000000000" pitchFamily="2" charset="-78"/>
              </a:rPr>
              <a:t>Python</a:t>
            </a:r>
            <a:r>
              <a:rPr lang="fa-IR" dirty="0" smtClean="0">
                <a:cs typeface="B Nazanin" panose="00000400000000000000" pitchFamily="2" charset="-78"/>
              </a:rPr>
              <a:t>) برای تعیین ژانر جمله تهیه کرده ایم که از دسته بندی کننده نایو بیز استفاده میکند و دارای دقت بسیار خوبی است.</a:t>
            </a:r>
          </a:p>
          <a:p>
            <a:pPr lvl="1"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12174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3600" b="1" dirty="0">
                <a:latin typeface="+mn-lt"/>
                <a:ea typeface="+mn-ea"/>
                <a:cs typeface="B Zar" panose="00000400000000000000" pitchFamily="2" charset="-78"/>
              </a:rPr>
              <a:t>بررسی </a:t>
            </a:r>
            <a:r>
              <a:rPr lang="fa-IR" sz="3600" b="1" dirty="0" smtClean="0">
                <a:latin typeface="+mn-lt"/>
                <a:ea typeface="+mn-ea"/>
                <a:cs typeface="B Zar" panose="00000400000000000000" pitchFamily="2" charset="-78"/>
              </a:rPr>
              <a:t>مشکلات و چالشهای </a:t>
            </a:r>
            <a:r>
              <a:rPr lang="fa-IR" sz="3600" b="1" dirty="0">
                <a:latin typeface="+mn-lt"/>
                <a:ea typeface="+mn-ea"/>
                <a:cs typeface="B Zar" panose="00000400000000000000" pitchFamily="2" charset="-78"/>
              </a:rPr>
              <a:t>موجود</a:t>
            </a:r>
            <a:endParaRPr lang="en-US" sz="3600" b="1" dirty="0">
              <a:latin typeface="+mn-lt"/>
              <a:ea typeface="+mn-ea"/>
              <a:cs typeface="B Zar" panose="00000400000000000000" pitchFamily="2" charset="-78"/>
            </a:endParaRPr>
          </a:p>
        </p:txBody>
      </p:sp>
      <p:sp>
        <p:nvSpPr>
          <p:cNvPr id="3" name="Content Placeholder 2"/>
          <p:cNvSpPr>
            <a:spLocks noGrp="1"/>
          </p:cNvSpPr>
          <p:nvPr>
            <p:ph idx="1"/>
          </p:nvPr>
        </p:nvSpPr>
        <p:spPr>
          <a:xfrm>
            <a:off x="838200" y="1798329"/>
            <a:ext cx="10515600" cy="4351338"/>
          </a:xfrm>
        </p:spPr>
        <p:txBody>
          <a:bodyPr>
            <a:normAutofit/>
          </a:bodyPr>
          <a:lstStyle/>
          <a:p>
            <a:pPr marL="514350" indent="-514350" algn="r" rtl="1">
              <a:buFont typeface="+mj-lt"/>
              <a:buAutoNum type="arabicPeriod"/>
            </a:pPr>
            <a:r>
              <a:rPr lang="fa-IR" dirty="0">
                <a:cs typeface="B Nazanin" panose="00000400000000000000" pitchFamily="2" charset="-78"/>
              </a:rPr>
              <a:t>مشکل ضعف در پارسرها و قطعه </a:t>
            </a:r>
            <a:r>
              <a:rPr lang="fa-IR" dirty="0" smtClean="0">
                <a:cs typeface="B Nazanin" panose="00000400000000000000" pitchFamily="2" charset="-78"/>
              </a:rPr>
              <a:t>بندها در </a:t>
            </a:r>
            <a:r>
              <a:rPr lang="fa-IR" dirty="0">
                <a:cs typeface="B Nazanin" panose="00000400000000000000" pitchFamily="2" charset="-78"/>
              </a:rPr>
              <a:t>زبان </a:t>
            </a:r>
            <a:r>
              <a:rPr lang="fa-IR" dirty="0" smtClean="0">
                <a:cs typeface="B Nazanin" panose="00000400000000000000" pitchFamily="2" charset="-78"/>
              </a:rPr>
              <a:t>فارسی وجود دارد</a:t>
            </a:r>
          </a:p>
          <a:p>
            <a:pPr marL="514350" indent="-514350" algn="r" rtl="1">
              <a:buFont typeface="+mj-lt"/>
              <a:buAutoNum type="arabicPeriod"/>
            </a:pPr>
            <a:r>
              <a:rPr lang="fa-IR" dirty="0" smtClean="0">
                <a:cs typeface="B Nazanin" panose="00000400000000000000" pitchFamily="2" charset="-78"/>
              </a:rPr>
              <a:t>قالب های تعریف شده فقط بخشی از جمله را شامل میشوند (قالب </a:t>
            </a:r>
            <a:r>
              <a:rPr lang="fa-IR" dirty="0">
                <a:cs typeface="B Nazanin" panose="00000400000000000000" pitchFamily="2" charset="-78"/>
              </a:rPr>
              <a:t>های تعریف شده محدود است ولی </a:t>
            </a:r>
            <a:r>
              <a:rPr lang="fa-IR" dirty="0" smtClean="0">
                <a:cs typeface="B Nazanin" panose="00000400000000000000" pitchFamily="2" charset="-78"/>
              </a:rPr>
              <a:t>در روش ارائه شده کل جمله را شامل میشود)</a:t>
            </a:r>
          </a:p>
          <a:p>
            <a:pPr marL="514350" indent="-514350" algn="r" rtl="1">
              <a:buFont typeface="+mj-lt"/>
              <a:buAutoNum type="arabicPeriod"/>
            </a:pPr>
            <a:r>
              <a:rPr lang="fa-IR" dirty="0">
                <a:cs typeface="B Nazanin" panose="00000400000000000000" pitchFamily="2" charset="-78"/>
              </a:rPr>
              <a:t>زبان فارسی </a:t>
            </a:r>
            <a:r>
              <a:rPr lang="fa-IR" dirty="0" smtClean="0">
                <a:cs typeface="B Nazanin" panose="00000400000000000000" pitchFamily="2" charset="-78"/>
              </a:rPr>
              <a:t>دارای </a:t>
            </a:r>
            <a:r>
              <a:rPr lang="fa-IR" dirty="0">
                <a:cs typeface="B Nazanin" panose="00000400000000000000" pitchFamily="2" charset="-78"/>
              </a:rPr>
              <a:t>پیچیدگی ها و مشکلات زیادی در زمینه پردازش متن است. همچنین منابع زبانی موجود برای آن شامل دادگان و الگوریتم ها و کد های متن باز محدود است </a:t>
            </a:r>
            <a:endParaRPr lang="fa-IR" dirty="0" smtClean="0">
              <a:cs typeface="B Nazanin" panose="00000400000000000000" pitchFamily="2" charset="-78"/>
            </a:endParaRPr>
          </a:p>
          <a:p>
            <a:pPr marL="514350" indent="-514350" algn="r" rtl="1">
              <a:buFont typeface="+mj-lt"/>
              <a:buAutoNum type="arabicPeriod"/>
            </a:pPr>
            <a:r>
              <a:rPr lang="fa-IR" dirty="0">
                <a:cs typeface="B Nazanin" panose="00000400000000000000" pitchFamily="2" charset="-78"/>
              </a:rPr>
              <a:t>استخراج روابط </a:t>
            </a:r>
            <a:r>
              <a:rPr lang="fa-IR" dirty="0" smtClean="0">
                <a:cs typeface="B Nazanin" panose="00000400000000000000" pitchFamily="2" charset="-78"/>
              </a:rPr>
              <a:t>مفهومی تنها </a:t>
            </a:r>
            <a:r>
              <a:rPr lang="fa-IR" dirty="0">
                <a:cs typeface="B Nazanin" panose="00000400000000000000" pitchFamily="2" charset="-78"/>
              </a:rPr>
              <a:t>از جملات </a:t>
            </a:r>
            <a:r>
              <a:rPr lang="fa-IR" dirty="0" smtClean="0">
                <a:cs typeface="B Nazanin" panose="00000400000000000000" pitchFamily="2" charset="-78"/>
              </a:rPr>
              <a:t>ساده صورت میگرفته است</a:t>
            </a: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76857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مراحل اصلی الگوریتم</a:t>
            </a:r>
            <a:endParaRPr lang="en-US" dirty="0"/>
          </a:p>
        </p:txBody>
      </p:sp>
      <p:sp>
        <p:nvSpPr>
          <p:cNvPr id="3" name="Content Placeholder 2"/>
          <p:cNvSpPr>
            <a:spLocks noGrp="1"/>
          </p:cNvSpPr>
          <p:nvPr>
            <p:ph idx="1"/>
          </p:nvPr>
        </p:nvSpPr>
        <p:spPr/>
        <p:txBody>
          <a:bodyPr/>
          <a:lstStyle/>
          <a:p>
            <a:pPr marL="514350" lvl="0" indent="-514350" algn="r" rtl="1">
              <a:buFont typeface="+mj-lt"/>
              <a:buAutoNum type="arabicPeriod"/>
            </a:pPr>
            <a:r>
              <a:rPr lang="fa-IR" dirty="0" smtClean="0">
                <a:cs typeface="B Nazanin" panose="00000400000000000000" pitchFamily="2" charset="-78"/>
              </a:rPr>
              <a:t>ایجاد </a:t>
            </a:r>
            <a:r>
              <a:rPr lang="fa-IR" dirty="0">
                <a:cs typeface="B Nazanin" panose="00000400000000000000" pitchFamily="2" charset="-78"/>
              </a:rPr>
              <a:t>بانک قالب های جملات برای زبان </a:t>
            </a:r>
            <a:r>
              <a:rPr lang="fa-IR" dirty="0" smtClean="0">
                <a:cs typeface="B Nazanin" panose="00000400000000000000" pitchFamily="2" charset="-78"/>
              </a:rPr>
              <a:t>فارسی</a:t>
            </a:r>
          </a:p>
          <a:p>
            <a:pPr marL="514350" lvl="0" indent="-514350" algn="r" rtl="1">
              <a:buFont typeface="+mj-lt"/>
              <a:buAutoNum type="arabicPeriod"/>
            </a:pPr>
            <a:r>
              <a:rPr lang="fa-IR" dirty="0" smtClean="0">
                <a:cs typeface="B Nazanin" panose="00000400000000000000" pitchFamily="2" charset="-78"/>
              </a:rPr>
              <a:t>استفاده </a:t>
            </a:r>
            <a:r>
              <a:rPr lang="fa-IR" dirty="0">
                <a:cs typeface="B Nazanin" panose="00000400000000000000" pitchFamily="2" charset="-78"/>
              </a:rPr>
              <a:t>از نیروی انسانی مناسب برای </a:t>
            </a:r>
            <a:r>
              <a:rPr lang="fa-IR" dirty="0" smtClean="0">
                <a:cs typeface="B Nazanin" panose="00000400000000000000" pitchFamily="2" charset="-78"/>
              </a:rPr>
              <a:t>بررسی </a:t>
            </a:r>
            <a:r>
              <a:rPr lang="fa-IR" dirty="0">
                <a:cs typeface="B Nazanin" panose="00000400000000000000" pitchFamily="2" charset="-78"/>
              </a:rPr>
              <a:t>بانک </a:t>
            </a:r>
            <a:r>
              <a:rPr lang="fa-IR" dirty="0" smtClean="0">
                <a:cs typeface="B Nazanin" panose="00000400000000000000" pitchFamily="2" charset="-78"/>
              </a:rPr>
              <a:t>قالب ها</a:t>
            </a:r>
          </a:p>
          <a:p>
            <a:pPr marL="514350" lvl="0" indent="-514350" algn="r" rtl="1">
              <a:buFont typeface="+mj-lt"/>
              <a:buAutoNum type="arabicPeriod"/>
            </a:pPr>
            <a:r>
              <a:rPr lang="fa-IR" dirty="0" smtClean="0">
                <a:cs typeface="B Nazanin" panose="00000400000000000000" pitchFamily="2" charset="-78"/>
              </a:rPr>
              <a:t>تعیین مجموعه روابط قابل استخراج از هر قالب به کمک نیروی انسانی</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استخراج </a:t>
            </a:r>
            <a:r>
              <a:rPr lang="fa-IR" dirty="0" smtClean="0">
                <a:cs typeface="B Nazanin" panose="00000400000000000000" pitchFamily="2" charset="-78"/>
              </a:rPr>
              <a:t>روابط مفهومی جمله </a:t>
            </a:r>
            <a:r>
              <a:rPr lang="fa-IR" dirty="0">
                <a:cs typeface="B Nazanin" panose="00000400000000000000" pitchFamily="2" charset="-78"/>
              </a:rPr>
              <a:t>با استفاده از بانک </a:t>
            </a:r>
            <a:r>
              <a:rPr lang="fa-IR" dirty="0" smtClean="0">
                <a:cs typeface="B Nazanin" panose="00000400000000000000" pitchFamily="2" charset="-78"/>
              </a:rPr>
              <a:t>قالبها و مجموعه روابط روی آنها</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افزودن به اطلاعات </a:t>
            </a:r>
            <a:r>
              <a:rPr lang="fa-IR" dirty="0" smtClean="0">
                <a:cs typeface="B Nazanin" panose="00000400000000000000" pitchFamily="2" charset="-78"/>
              </a:rPr>
              <a:t>روابط مفهومی </a:t>
            </a:r>
            <a:r>
              <a:rPr lang="fa-IR" dirty="0">
                <a:cs typeface="B Nazanin" panose="00000400000000000000" pitchFamily="2" charset="-78"/>
              </a:rPr>
              <a:t>با کمک هستان شناسی ها و </a:t>
            </a:r>
            <a:r>
              <a:rPr lang="fa-IR" dirty="0" smtClean="0">
                <a:cs typeface="B Nazanin" panose="00000400000000000000" pitchFamily="2" charset="-78"/>
              </a:rPr>
              <a:t>فارس­نت</a:t>
            </a:r>
            <a:endParaRPr lang="en-US" dirty="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219472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فلوچارت الگوریتم</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endParaRPr lang="en-US" dirty="0"/>
          </a:p>
        </p:txBody>
      </p:sp>
      <p:sp>
        <p:nvSpPr>
          <p:cNvPr id="4" name="Rectangle 2"/>
          <p:cNvSpPr>
            <a:spLocks noChangeArrowheads="1"/>
          </p:cNvSpPr>
          <p:nvPr/>
        </p:nvSpPr>
        <p:spPr bwMode="auto">
          <a:xfrm>
            <a:off x="4408227"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69713266"/>
              </p:ext>
            </p:extLst>
          </p:nvPr>
        </p:nvGraphicFramePr>
        <p:xfrm>
          <a:off x="4137546" y="1472800"/>
          <a:ext cx="3916907" cy="5056987"/>
        </p:xfrm>
        <a:graphic>
          <a:graphicData uri="http://schemas.openxmlformats.org/presentationml/2006/ole">
            <mc:AlternateContent xmlns:mc="http://schemas.openxmlformats.org/markup-compatibility/2006">
              <mc:Choice xmlns:v="urn:schemas-microsoft-com:vml" Requires="v">
                <p:oleObj spid="_x0000_s1153" name="Bitmap Image" r:id="rId3" imgW="5649114" imgH="7287642" progId="Paint.Picture">
                  <p:embed/>
                </p:oleObj>
              </mc:Choice>
              <mc:Fallback>
                <p:oleObj name="Bitmap Image" r:id="rId3" imgW="5649114" imgH="728764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546" y="1472800"/>
                        <a:ext cx="3916907" cy="5056987"/>
                      </a:xfrm>
                      <a:prstGeom prst="rect">
                        <a:avLst/>
                      </a:prstGeom>
                      <a:noFill/>
                    </p:spPr>
                  </p:pic>
                </p:oleObj>
              </mc:Fallback>
            </mc:AlternateContent>
          </a:graphicData>
        </a:graphic>
      </p:graphicFrame>
    </p:spTree>
    <p:extLst>
      <p:ext uri="{BB962C8B-B14F-4D97-AF65-F5344CB8AC3E}">
        <p14:creationId xmlns:p14="http://schemas.microsoft.com/office/powerpoint/2010/main" val="13352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تولید قالب جمله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fontScale="70000" lnSpcReduction="20000"/>
          </a:bodyPr>
          <a:lstStyle/>
          <a:p>
            <a:pPr marL="514350" indent="-514350" algn="r" rtl="1">
              <a:buFont typeface="+mj-lt"/>
              <a:buAutoNum type="arabicPeriod"/>
            </a:pPr>
            <a:r>
              <a:rPr lang="fa-IR" dirty="0" smtClean="0">
                <a:cs typeface="B Nazanin" panose="00000400000000000000" pitchFamily="2" charset="-78"/>
              </a:rPr>
              <a:t>تشخیص فعل جمله (کمکی بودن یا اصلی بودن، مرکب بودن یا بسیط بودن، فاصله دار بودن یا بدون فاصله)</a:t>
            </a:r>
          </a:p>
          <a:p>
            <a:pPr marL="514350" indent="-514350" algn="r" rtl="1">
              <a:buFont typeface="+mj-lt"/>
              <a:buAutoNum type="arabicPeriod"/>
            </a:pPr>
            <a:r>
              <a:rPr lang="fa-IR" dirty="0">
                <a:cs typeface="B Nazanin" panose="00000400000000000000" pitchFamily="2" charset="-78"/>
              </a:rPr>
              <a:t>فعل های کمکی مانند است و بود و شد در قالب باقی میمانند مگر اینکه ترکیب </a:t>
            </a:r>
            <a:r>
              <a:rPr lang="fa-IR" dirty="0" smtClean="0">
                <a:cs typeface="B Nazanin" panose="00000400000000000000" pitchFamily="2" charset="-78"/>
              </a:rPr>
              <a:t>شوند</a:t>
            </a:r>
            <a:r>
              <a:rPr lang="fa-IR" dirty="0">
                <a:cs typeface="B Nazanin" panose="00000400000000000000" pitchFamily="2" charset="-78"/>
              </a:rPr>
              <a:t>. </a:t>
            </a:r>
            <a:endParaRPr lang="fa-IR" dirty="0" smtClean="0">
              <a:cs typeface="B Nazanin" panose="00000400000000000000" pitchFamily="2" charset="-78"/>
            </a:endParaRPr>
          </a:p>
          <a:p>
            <a:pPr marL="514350" indent="-514350" algn="r" rtl="1">
              <a:buFont typeface="+mj-lt"/>
              <a:buAutoNum type="arabicPeriod"/>
            </a:pPr>
            <a:r>
              <a:rPr lang="fa-IR" dirty="0" smtClean="0">
                <a:cs typeface="B Nazanin" panose="00000400000000000000" pitchFamily="2" charset="-78"/>
              </a:rPr>
              <a:t>تمامی قیود و متمم های جمله مانند قید زمان، قید مکان، قید حالت و حالت تعلیل (برای) از اسکلت اصلی جمله جدا میشوند. همچنین لیست </a:t>
            </a:r>
            <a:r>
              <a:rPr lang="fa-IR" dirty="0">
                <a:cs typeface="B Nazanin" panose="00000400000000000000" pitchFamily="2" charset="-78"/>
              </a:rPr>
              <a:t>حروف اضافه را داریم این لیست شامل و نه محدود به (به، از، غیر، در، تا، الا، بر، حتی، را) میشود. در زمان تولید قالب جملات امکان اضافه و کم نمودن این لیست وجود دارد</a:t>
            </a:r>
            <a:r>
              <a:rPr lang="fa-IR" dirty="0" smtClean="0">
                <a:cs typeface="B Nazanin" panose="00000400000000000000" pitchFamily="2" charset="-78"/>
              </a:rPr>
              <a:t>. حروف اضافه به همراه گروه اسمی بعد از آنها از قالب حذف میشوند</a:t>
            </a:r>
          </a:p>
          <a:p>
            <a:pPr marL="514350" indent="-514350" algn="r" rtl="1">
              <a:buFont typeface="+mj-lt"/>
              <a:buAutoNum type="arabicPeriod"/>
            </a:pPr>
            <a:r>
              <a:rPr lang="fa-IR" dirty="0" smtClean="0">
                <a:cs typeface="B Nazanin" panose="00000400000000000000" pitchFamily="2" charset="-78"/>
              </a:rPr>
              <a:t>را و گروه اسمی قبل از آن در قالب باقی میماند. </a:t>
            </a:r>
          </a:p>
          <a:p>
            <a:pPr marL="514350" indent="-514350" algn="r" rtl="1">
              <a:buFont typeface="+mj-lt"/>
              <a:buAutoNum type="arabicPeriod"/>
            </a:pPr>
            <a:r>
              <a:rPr lang="fa-IR" dirty="0" smtClean="0">
                <a:cs typeface="B Nazanin" panose="00000400000000000000" pitchFamily="2" charset="-78"/>
              </a:rPr>
              <a:t>کلمات دارای معنای استلزامی در قالب میمانند مانند به معنای، دیگر همچون</a:t>
            </a:r>
          </a:p>
          <a:p>
            <a:pPr marL="514350" indent="-514350" algn="r" rtl="1">
              <a:buFont typeface="+mj-lt"/>
              <a:buAutoNum type="arabicPeriod"/>
            </a:pPr>
            <a:r>
              <a:rPr lang="fa-IR" dirty="0" smtClean="0">
                <a:cs typeface="B Nazanin" panose="00000400000000000000" pitchFamily="2" charset="-78"/>
              </a:rPr>
              <a:t>کلمات بیانگر حالت شرطی باقی میمانند. مانند اگر، چنانچه، درصورتیکه</a:t>
            </a:r>
          </a:p>
          <a:p>
            <a:pPr marL="514350" indent="-514350" algn="r" rtl="1">
              <a:buFont typeface="+mj-lt"/>
              <a:buAutoNum type="arabicPeriod"/>
            </a:pPr>
            <a:r>
              <a:rPr lang="fa-IR" dirty="0" smtClean="0">
                <a:cs typeface="B Nazanin" panose="00000400000000000000" pitchFamily="2" charset="-78"/>
              </a:rPr>
              <a:t>تاکیدات حذف میشوند. مانند بعید است، یقینا، حتما</a:t>
            </a:r>
          </a:p>
          <a:p>
            <a:pPr marL="514350" indent="-514350" algn="r" rtl="1">
              <a:buFont typeface="+mj-lt"/>
              <a:buAutoNum type="arabicPeriod"/>
            </a:pPr>
            <a:r>
              <a:rPr lang="fa-IR" dirty="0" smtClean="0">
                <a:cs typeface="B Nazanin" panose="00000400000000000000" pitchFamily="2" charset="-78"/>
              </a:rPr>
              <a:t>کلیه بخش هایی که حذف میشوند به مناسبترین جزء قالب به صورت عمودی اضافه میشوند. (یعنی نقش آنها باید مشخص شود)</a:t>
            </a:r>
          </a:p>
          <a:p>
            <a:pPr marL="514350" indent="-514350" algn="r" rtl="1">
              <a:buFont typeface="+mj-lt"/>
              <a:buAutoNum type="arabicPeriod"/>
            </a:pPr>
            <a:r>
              <a:rPr lang="fa-IR" dirty="0" smtClean="0">
                <a:cs typeface="B Nazanin" panose="00000400000000000000" pitchFamily="2" charset="-78"/>
              </a:rPr>
              <a:t>پس از ساخت قالب، یک کاربر انسانی لیست روابط قابل استخراج از آن قالب را تولید میکند.</a:t>
            </a:r>
          </a:p>
          <a:p>
            <a:pPr marL="514350" indent="-514350" algn="r" rtl="1">
              <a:buFont typeface="+mj-lt"/>
              <a:buAutoNum type="arabicPeriod"/>
            </a:pPr>
            <a:r>
              <a:rPr lang="fa-IR" dirty="0" smtClean="0">
                <a:cs typeface="B Nazanin" panose="00000400000000000000" pitchFamily="2" charset="-78"/>
              </a:rPr>
              <a:t>لیست روابط مستتر در هر قالب با توجه به بار معنایی حروف اضافه درون قالب گروه بندی میگردد.</a:t>
            </a:r>
          </a:p>
          <a:p>
            <a:pPr marL="514350" indent="-514350" algn="r" rtl="1">
              <a:buFont typeface="+mj-lt"/>
              <a:buAutoNum type="arabicPeriod"/>
            </a:pPr>
            <a:endParaRPr lang="fa-IR" dirty="0" smtClean="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09840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چالشهای موجود</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تعیین گروه های اسمی</a:t>
            </a:r>
          </a:p>
          <a:p>
            <a:pPr lvl="1" algn="r" rtl="1"/>
            <a:r>
              <a:rPr lang="fa-IR" dirty="0">
                <a:cs typeface="B Nazanin" panose="00000400000000000000" pitchFamily="2" charset="-78"/>
              </a:rPr>
              <a:t>اگر به کمک قالب گروههای اسمی جدا شوند مشکلی نداریم. در صورتیکه نتوانیم گروه های اسمی را با قالب استخراج کنیم، تمامی حالات را با داشتن احتمال آنها در نظر میگیریم. (استفاده از مدل زبانی -</a:t>
            </a:r>
            <a:r>
              <a:rPr lang="en-US" dirty="0" err="1">
                <a:cs typeface="B Nazanin" panose="00000400000000000000" pitchFamily="2" charset="-78"/>
              </a:rPr>
              <a:t>ngrams</a:t>
            </a:r>
            <a:r>
              <a:rPr lang="fa-IR" dirty="0">
                <a:cs typeface="B Nazanin" panose="00000400000000000000" pitchFamily="2" charset="-78"/>
              </a:rPr>
              <a:t>-)</a:t>
            </a:r>
          </a:p>
          <a:p>
            <a:pPr algn="r" rtl="1"/>
            <a:r>
              <a:rPr lang="fa-IR" dirty="0" smtClean="0">
                <a:cs typeface="B Nazanin" panose="00000400000000000000" pitchFamily="2" charset="-78"/>
              </a:rPr>
              <a:t>محل و نحوه اتصال گروه های حذف شده</a:t>
            </a:r>
          </a:p>
          <a:p>
            <a:pPr lvl="1" algn="r" rtl="1"/>
            <a:r>
              <a:rPr lang="fa-IR" dirty="0" smtClean="0">
                <a:cs typeface="B Nazanin" panose="00000400000000000000" pitchFamily="2" charset="-78"/>
              </a:rPr>
              <a:t>برخی از بخش های حذف شده به گروه اسمی قبل از خود یا به فعل جمله یا کل جمله پیوند میشوند.</a:t>
            </a:r>
            <a:endParaRPr lang="en-US" dirty="0">
              <a:cs typeface="B Nazanin" panose="00000400000000000000" pitchFamily="2" charset="-78"/>
            </a:endParaRPr>
          </a:p>
        </p:txBody>
      </p:sp>
    </p:spTree>
    <p:extLst>
      <p:ext uri="{BB962C8B-B14F-4D97-AF65-F5344CB8AC3E}">
        <p14:creationId xmlns:p14="http://schemas.microsoft.com/office/powerpoint/2010/main" val="3710720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استخراج رابطه از قالب</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قالب مناسب برای جمله یافته میشود. در صورت عدم موفقیت، قالب جمله با استفاده از الگوریتم اسلاید قبل استخراج شده و به بانک قالب افزوده میشود</a:t>
            </a:r>
          </a:p>
          <a:p>
            <a:pPr algn="r" rtl="1"/>
            <a:r>
              <a:rPr lang="fa-IR" dirty="0" smtClean="0">
                <a:cs typeface="B Nazanin" panose="00000400000000000000" pitchFamily="2" charset="-78"/>
              </a:rPr>
              <a:t>تعیین معنای حروف اضافه، (کمکی، شرطی، ...)</a:t>
            </a:r>
          </a:p>
          <a:p>
            <a:pPr algn="r" rtl="1"/>
            <a:r>
              <a:rPr lang="fa-IR" dirty="0" smtClean="0">
                <a:cs typeface="B Nazanin" panose="00000400000000000000" pitchFamily="2" charset="-78"/>
              </a:rPr>
              <a:t>با توجه به معانی حروف اضافه روابط متناسب با آن معنی از جمله استخراج میگردد.</a:t>
            </a:r>
            <a:endParaRPr lang="en-US" dirty="0">
              <a:cs typeface="B Nazanin" panose="00000400000000000000" pitchFamily="2" charset="-78"/>
            </a:endParaRPr>
          </a:p>
        </p:txBody>
      </p:sp>
    </p:spTree>
    <p:extLst>
      <p:ext uri="{BB962C8B-B14F-4D97-AF65-F5344CB8AC3E}">
        <p14:creationId xmlns:p14="http://schemas.microsoft.com/office/powerpoint/2010/main" val="1342748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تعیین معنای حروف اضافه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در جملات زیر به معانی متفاوت حرف اضافه «با» توجه کنید:</a:t>
            </a:r>
          </a:p>
          <a:p>
            <a:pPr lvl="1" algn="r" rtl="1"/>
            <a:r>
              <a:rPr lang="fa-IR" dirty="0" smtClean="0">
                <a:cs typeface="B Nazanin" panose="00000400000000000000" pitchFamily="2" charset="-78"/>
              </a:rPr>
              <a:t>من با حسن آمدم.</a:t>
            </a:r>
          </a:p>
          <a:p>
            <a:pPr lvl="1" algn="r" rtl="1"/>
            <a:r>
              <a:rPr lang="fa-IR" dirty="0" smtClean="0">
                <a:cs typeface="B Nazanin" panose="00000400000000000000" pitchFamily="2" charset="-78"/>
              </a:rPr>
              <a:t>من با ماشین آمدم.</a:t>
            </a:r>
          </a:p>
          <a:p>
            <a:pPr lvl="1" algn="r" rtl="1"/>
            <a:r>
              <a:rPr lang="fa-IR" dirty="0" smtClean="0">
                <a:cs typeface="B Nazanin" panose="00000400000000000000" pitchFamily="2" charset="-78"/>
              </a:rPr>
              <a:t>من با ناراحتی آمدم.</a:t>
            </a:r>
          </a:p>
          <a:p>
            <a:pPr algn="r" rtl="1"/>
            <a:r>
              <a:rPr lang="fa-IR" dirty="0" smtClean="0">
                <a:cs typeface="B Nazanin" panose="00000400000000000000" pitchFamily="2" charset="-78"/>
              </a:rPr>
              <a:t>برای تعیین معنای حروف اضافه از یک دسته بندی کننده </a:t>
            </a:r>
            <a:r>
              <a:rPr lang="fa-IR" sz="2000" dirty="0" smtClean="0">
                <a:cs typeface="B Nazanin" panose="00000400000000000000" pitchFamily="2" charset="-78"/>
              </a:rPr>
              <a:t>(مانند </a:t>
            </a:r>
            <a:r>
              <a:rPr lang="en-US" sz="2000" dirty="0" smtClean="0">
                <a:cs typeface="B Nazanin" panose="00000400000000000000" pitchFamily="2" charset="-78"/>
              </a:rPr>
              <a:t>logistic regression</a:t>
            </a:r>
            <a:r>
              <a:rPr lang="fa-IR" sz="2000" dirty="0" smtClean="0">
                <a:cs typeface="B Nazanin" panose="00000400000000000000" pitchFamily="2" charset="-78"/>
              </a:rPr>
              <a:t> یا </a:t>
            </a:r>
            <a:r>
              <a:rPr lang="en-US" sz="2000" dirty="0" smtClean="0">
                <a:cs typeface="B Nazanin" panose="00000400000000000000" pitchFamily="2" charset="-78"/>
              </a:rPr>
              <a:t>CRF</a:t>
            </a:r>
            <a:r>
              <a:rPr lang="fa-IR" sz="2000" dirty="0" smtClean="0">
                <a:cs typeface="B Nazanin" panose="00000400000000000000" pitchFamily="2" charset="-78"/>
              </a:rPr>
              <a:t>)</a:t>
            </a:r>
            <a:r>
              <a:rPr lang="fa-IR" dirty="0" smtClean="0">
                <a:cs typeface="B Nazanin" panose="00000400000000000000" pitchFamily="2" charset="-78"/>
              </a:rPr>
              <a:t> استفاده میکنیم. برای اینکار از جمله، ویژگی استخراج میکنیم. شامل</a:t>
            </a:r>
          </a:p>
          <a:p>
            <a:pPr marL="914400" lvl="1" indent="-457200" algn="r" rtl="1">
              <a:buFont typeface="+mj-lt"/>
              <a:buAutoNum type="arabicPeriod"/>
            </a:pPr>
            <a:r>
              <a:rPr lang="fa-IR" dirty="0" smtClean="0">
                <a:cs typeface="B Nazanin" panose="00000400000000000000" pitchFamily="2" charset="-78"/>
              </a:rPr>
              <a:t>موجودیت های نامدار اطراف حرف اضافه</a:t>
            </a:r>
          </a:p>
          <a:p>
            <a:pPr marL="914400" lvl="1" indent="-457200" algn="r" rtl="1">
              <a:buFont typeface="+mj-lt"/>
              <a:buAutoNum type="arabicPeriod"/>
            </a:pPr>
            <a:r>
              <a:rPr lang="fa-IR" dirty="0" smtClean="0">
                <a:cs typeface="B Nazanin" panose="00000400000000000000" pitchFamily="2" charset="-78"/>
              </a:rPr>
              <a:t>نقش دستوری کلمات اطراف حروف اضافه</a:t>
            </a:r>
          </a:p>
          <a:p>
            <a:pPr marL="914400" lvl="1" indent="-457200" algn="r" rtl="1">
              <a:buFont typeface="+mj-lt"/>
              <a:buAutoNum type="arabicPeriod"/>
            </a:pPr>
            <a:r>
              <a:rPr lang="fa-IR" dirty="0" smtClean="0">
                <a:cs typeface="B Nazanin" panose="00000400000000000000" pitchFamily="2" charset="-78"/>
              </a:rPr>
              <a:t>خود کلمات </a:t>
            </a:r>
            <a:endParaRPr lang="fa-IR" dirty="0">
              <a:cs typeface="B Nazanin" panose="00000400000000000000" pitchFamily="2" charset="-78"/>
            </a:endParaRPr>
          </a:p>
          <a:p>
            <a:pPr algn="r" rtl="1"/>
            <a:r>
              <a:rPr lang="fa-IR" dirty="0" smtClean="0">
                <a:cs typeface="B Nazanin" panose="00000400000000000000" pitchFamily="2" charset="-78"/>
              </a:rPr>
              <a:t>برای هر حرف اضافه مجموعه معانی قابل برداشت از آن را داریم. یک از این معانی خروجی ماژول تعیین معنای حرف اضافه است.</a:t>
            </a:r>
          </a:p>
        </p:txBody>
      </p:sp>
    </p:spTree>
    <p:extLst>
      <p:ext uri="{BB962C8B-B14F-4D97-AF65-F5344CB8AC3E}">
        <p14:creationId xmlns:p14="http://schemas.microsoft.com/office/powerpoint/2010/main" val="269892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ویژگی ها و مزایای روش پیشنهادی</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فکر میکنیم در صورت تولید بانک قالب ها روی کل جمله، یک پارسر </a:t>
            </a:r>
            <a:r>
              <a:rPr lang="en-US" dirty="0" smtClean="0">
                <a:cs typeface="B Nazanin" panose="00000400000000000000" pitchFamily="2" charset="-78"/>
              </a:rPr>
              <a:t>top down</a:t>
            </a:r>
            <a:r>
              <a:rPr lang="fa-IR" dirty="0" smtClean="0">
                <a:cs typeface="B Nazanin" panose="00000400000000000000" pitchFamily="2" charset="-78"/>
              </a:rPr>
              <a:t> برای جمله خواهیم داشت.</a:t>
            </a:r>
          </a:p>
          <a:p>
            <a:pPr algn="r" rtl="1"/>
            <a:r>
              <a:rPr lang="fa-IR" dirty="0" smtClean="0">
                <a:cs typeface="B Nazanin" panose="00000400000000000000" pitchFamily="2" charset="-78"/>
              </a:rPr>
              <a:t>به کمک این قالبها میتوان گروههای اسمی درون جمله را استخراج کرد.</a:t>
            </a:r>
          </a:p>
          <a:p>
            <a:pPr algn="r" rtl="1"/>
            <a:r>
              <a:rPr lang="fa-IR" dirty="0" smtClean="0">
                <a:cs typeface="B Nazanin" panose="00000400000000000000" pitchFamily="2" charset="-78"/>
              </a:rPr>
              <a:t>روابط چندگانه درون جمله که دارای بیش از دو آرگومان است را میتوان استخراج کرد.</a:t>
            </a:r>
          </a:p>
          <a:p>
            <a:pPr algn="r" rtl="1"/>
            <a:r>
              <a:rPr lang="fa-IR" dirty="0" smtClean="0">
                <a:cs typeface="B Nazanin" panose="00000400000000000000" pitchFamily="2" charset="-78"/>
              </a:rPr>
              <a:t>با استفاده </a:t>
            </a:r>
            <a:r>
              <a:rPr lang="fa-IR" dirty="0">
                <a:cs typeface="B Nazanin" panose="00000400000000000000" pitchFamily="2" charset="-78"/>
              </a:rPr>
              <a:t>از یک آزمایش روی حدود صد جمله کوتاه فارسی نشان داده ایم که قالب ها در جملات تکرار میشوند. </a:t>
            </a:r>
            <a:endParaRPr lang="fa-IR" dirty="0" smtClean="0">
              <a:cs typeface="B Nazanin" panose="00000400000000000000" pitchFamily="2" charset="-78"/>
            </a:endParaRPr>
          </a:p>
          <a:p>
            <a:pPr algn="r" rtl="1"/>
            <a:r>
              <a:rPr lang="fa-IR" dirty="0" smtClean="0">
                <a:cs typeface="B Nazanin" panose="00000400000000000000" pitchFamily="2" charset="-78"/>
              </a:rPr>
              <a:t>الگوریتم پیشنهادی نیازمند داده آموزشی برچسب خورده یا لیست روابط از قبل نیست</a:t>
            </a:r>
            <a:r>
              <a:rPr lang="fa-IR" smtClean="0">
                <a:cs typeface="B Nazanin" panose="00000400000000000000" pitchFamily="2" charset="-78"/>
              </a:rPr>
              <a:t>. </a:t>
            </a:r>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027177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498</TotalTime>
  <Words>897</Words>
  <Application>Microsoft Office PowerPoint</Application>
  <PresentationFormat>Widescreen</PresentationFormat>
  <Paragraphs>55</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B Nazanin</vt:lpstr>
      <vt:lpstr>B Zar</vt:lpstr>
      <vt:lpstr>Calibri</vt:lpstr>
      <vt:lpstr>Calibri Light</vt:lpstr>
      <vt:lpstr>Office Theme</vt:lpstr>
      <vt:lpstr>Bitmap Image</vt:lpstr>
      <vt:lpstr>روش پیشنهادی برای استخراج روابط مفهومی از متن</vt:lpstr>
      <vt:lpstr>بررسی مشکلات و چالشهای موجود</vt:lpstr>
      <vt:lpstr>مراحل اصلی الگوریتم</vt:lpstr>
      <vt:lpstr>فلوچارت الگوریتم</vt:lpstr>
      <vt:lpstr>الگوریتم تولید قالب جمله</vt:lpstr>
      <vt:lpstr>چالشهای موجود</vt:lpstr>
      <vt:lpstr>الگوریتم استخراج رابطه از قالب</vt:lpstr>
      <vt:lpstr>تعیین معنای حروف اضافه</vt:lpstr>
      <vt:lpstr>ویژگی ها و مزایای روش پیشنهادی</vt:lpstr>
      <vt:lpstr>نکات</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Rahat</dc:creator>
  <cp:lastModifiedBy>Rahat</cp:lastModifiedBy>
  <cp:revision>118</cp:revision>
  <dcterms:created xsi:type="dcterms:W3CDTF">2014-12-27T07:15:09Z</dcterms:created>
  <dcterms:modified xsi:type="dcterms:W3CDTF">2014-12-28T14:42:52Z</dcterms:modified>
</cp:coreProperties>
</file>