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3547DD66-C075-4B05-BE38-D5778DD143CC}" type="presOf" srcId="{F6C0B44D-04B3-4ABC-8516-9CEC5F9FE24B}" destId="{0C44C722-FA1D-47F4-A436-7315BBFE4603}"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1490AA11-6F75-4641-BA1E-5473CC6FE38E}" srcId="{B6A52BB7-A2A0-4665-8545-62C6EADF0ACD}" destId="{71BDD7A8-5398-4DF5-BC03-3B66F8703114}" srcOrd="5" destOrd="0" parTransId="{510558F6-6C74-4C4F-89D5-F2E1C25869F1}" sibTransId="{48E70D67-E30A-4E32-8E99-61E47A707337}"/>
    <dgm:cxn modelId="{7D19E56B-6874-48FC-AAA2-A15CD1F78FA3}" srcId="{B6A52BB7-A2A0-4665-8545-62C6EADF0ACD}" destId="{D6368890-01E1-42D9-8773-CA930C34BB63}" srcOrd="3" destOrd="0" parTransId="{69C1A431-E1F3-4941-903F-4DA0E7155C1F}" sibTransId="{D922B681-A007-4C73-B6FE-3B3C154A2972}"/>
    <dgm:cxn modelId="{58A3805E-A224-4FFA-AA2F-710984E3D89E}" type="presOf" srcId="{473629A9-C830-4E17-9C0E-01D0347EA9E1}" destId="{E618E416-847B-45B1-8513-71A0A3E77846}"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EE9FDCA9-8623-4D29-B115-3AA9E78931D9}" type="presOf" srcId="{0AC74A6D-D7F7-44C2-AA0A-A99D25AF1C8D}" destId="{A3933CC9-03E3-4D3E-878A-2AADDC3F2CDF}"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FF65C239-C103-41E1-919D-1EAE55BFDBD8}" srcId="{B6A52BB7-A2A0-4665-8545-62C6EADF0ACD}" destId="{F9425FAB-CD0E-4C95-9443-1E16D3AF848C}" srcOrd="0" destOrd="0" parTransId="{C3AC92A2-AADE-49BE-8236-1AE7328BA6FE}" sibTransId="{1A281399-BE35-45B5-BB46-B3FD8A58A1FC}"/>
    <dgm:cxn modelId="{AF0F65DD-1C1D-4771-9DA9-B124F3CA781E}" type="presOf" srcId="{7C31FA01-E2DE-4217-954F-C27EE5CD3893}" destId="{EF1A5F24-9374-4196-A745-9EDFD3C01E2D}"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03BB8060-440E-411F-849E-DC533B4E450D}" type="presOf" srcId="{E59D2A33-2666-4D3A-9318-D0BF6EB74BD4}" destId="{58158F9F-F3B1-4DD1-AA6E-8271BDFB425E}"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C3AA738D-21CB-44C9-A58A-0B1AC57A72C4}" type="presOf" srcId="{EB0C9C8F-9745-45B9-98B6-274E0087FD01}" destId="{D3B8314F-42EA-4D2A-BB1D-20A993A9FDBA}"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7A60F49-B6E2-4E4F-B5B1-0065FEA28BF2}" type="presOf" srcId="{4292D9BC-D7AE-400A-BB39-04E5A98EB998}" destId="{DAD4E70D-36D3-4006-9CA4-279562BCC9F7}"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167EC3F5-9B4B-4A31-B0B9-09724D299268}" type="presOf" srcId="{F9425FAB-CD0E-4C95-9443-1E16D3AF848C}" destId="{0429BF54-91D6-44B4-9B51-2C8ED5D2824C}"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38AC788C-3FFB-4BA5-AC19-E90F2045C16F}" type="presOf" srcId="{D2DE7F42-2B6C-414A-946C-C1906E0C760A}" destId="{4D426AC5-A61F-4EF0-B1F0-9028187D0F3E}" srcOrd="0" destOrd="0" presId="urn:microsoft.com/office/officeart/2005/8/layout/hierarchy1"/>
    <dgm:cxn modelId="{60EED152-5E61-4D97-8E48-F25699652C64}" type="presOf" srcId="{5A465ADF-CCC4-4153-BF6A-D80B353341C6}" destId="{9DE703C6-C491-4CD9-AF40-5C50F6BD653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5C897BC1-E2D4-41E3-8768-45CF92323C1B}" type="presOf" srcId="{98BB9942-B453-447A-B0C5-205B0954C688}" destId="{4C6D5249-5B25-42FA-BA65-E390268EED64}"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E17DEB5C-2779-4AF2-A58D-3272AA619113}" srcId="{98BB9942-B453-447A-B0C5-205B0954C688}" destId="{5A465ADF-CCC4-4153-BF6A-D80B353341C6}" srcOrd="0" destOrd="0" parTransId="{ED6E2474-30E2-4009-833D-B29000E11E10}" sibTransId="{8BFD8475-331A-4ED9-A3DA-37900E79539E}"/>
    <dgm:cxn modelId="{8E6546A6-71B3-4ABF-84EE-5E4C32CA5A35}" type="presOf" srcId="{7527BCEA-718A-4D84-BE00-D7FE83AF233B}" destId="{5109CC20-5160-46A9-A5E0-2B5A1D37BD5A}" srcOrd="0" destOrd="0" presId="urn:microsoft.com/office/officeart/2005/8/layout/hierarchy1"/>
    <dgm:cxn modelId="{712532B5-020D-4958-BA05-DB6BBCCC5CB7}" type="presOf" srcId="{BF8580FF-61A5-4447-A7B3-5161896090B8}" destId="{463BD8FE-2B37-4EB6-A36B-59FE02922755}"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FA3BA54D-8077-49A5-961B-34F4E1C61FAF}" type="presOf" srcId="{72665627-98A5-42E8-9D75-8CA7C3BBDF41}" destId="{3DF1A7C4-7B4C-4F8F-83A4-DA6ED5C246CA}" srcOrd="0" destOrd="0" presId="urn:microsoft.com/office/officeart/2005/8/layout/hierarchy1"/>
    <dgm:cxn modelId="{C6EBCB15-7DF4-4AAB-AAD6-35AC3FCFAEC8}" type="presOf" srcId="{41495935-9B8E-43C1-88B7-623D541FE295}" destId="{87424E5A-EB0C-4476-8601-47E9E621B29B}"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579EEFE3-9CEC-4E97-8012-F421BD4A8AED}" srcId="{E59D2A33-2666-4D3A-9318-D0BF6EB74BD4}" destId="{98BB9942-B453-447A-B0C5-205B0954C688}" srcOrd="0" destOrd="0" parTransId="{B96723AF-ED06-481C-AA37-3F16CDFF3FF4}" sibTransId="{A14A7C12-713F-4721-A2AD-B46A5F7BD603}"/>
    <dgm:cxn modelId="{B362B8F4-B58E-4733-87D4-523556D36E4F}" srcId="{98BB9942-B453-447A-B0C5-205B0954C688}" destId="{72665627-98A5-42E8-9D75-8CA7C3BBDF41}" srcOrd="2" destOrd="0" parTransId="{78C1EBA3-B3C3-431E-B4AB-7DE9CC7E82A3}" sibTransId="{87C9ED8E-CE65-4623-BA86-33C60BC24382}"/>
    <dgm:cxn modelId="{961C8240-FB2D-438F-85D1-D047BA727291}" srcId="{F6C0B44D-04B3-4ABC-8516-9CEC5F9FE24B}" destId="{D2DE7F42-2B6C-414A-946C-C1906E0C760A}" srcOrd="3" destOrd="0" parTransId="{BF8580FF-61A5-4447-A7B3-5161896090B8}" sibTransId="{7EAE8E5D-4E6B-4DCC-8905-45CBADC37668}"/>
    <dgm:cxn modelId="{4DB0FFA5-CF15-446F-B578-411D0E97B66B}" srcId="{98BB9942-B453-447A-B0C5-205B0954C688}" destId="{F6C0B44D-04B3-4ABC-8516-9CEC5F9FE24B}" srcOrd="1" destOrd="0" parTransId="{8D3EA7CB-E129-4077-B4B2-FF201A3FA8C2}" sibTransId="{08C05362-2D77-4902-B320-9DC9F16794F4}"/>
    <dgm:cxn modelId="{759E9123-879F-476E-988E-8352A9F1C0EA}" srcId="{F6C0B44D-04B3-4ABC-8516-9CEC5F9FE24B}" destId="{C281072C-55F3-4442-BDB6-A4FACC03B489}" srcOrd="4" destOrd="0" parTransId="{4292D9BC-D7AE-400A-BB39-04E5A98EB998}" sibTransId="{1AB57E78-6FD7-4906-AF34-691C35E3FD61}"/>
    <dgm:cxn modelId="{E22597A5-D06F-46B9-891F-1E5E26525205}" type="presOf" srcId="{8D3EA7CB-E129-4077-B4B2-FF201A3FA8C2}" destId="{F1CA9E12-9961-4598-841A-A45DD6001D24}" srcOrd="0" destOrd="0" presId="urn:microsoft.com/office/officeart/2005/8/layout/hierarchy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p14="http://schemas.microsoft.com/office/powerpoint/2010/main"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p14="http://schemas.microsoft.com/office/powerpoint/2010/main"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p14="http://schemas.microsoft.com/office/powerpoint/2010/main"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p14="http://schemas.microsoft.com/office/powerpoint/2010/main"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1/21/2015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1/21/2015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1/21/2015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1/21/2015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p14="http://schemas.microsoft.com/office/powerpoint/2010/main"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p14="http://schemas.microsoft.com/office/powerpoint/2010/main" val="1487770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a:spLocks noGrp="1"/>
          </p:cNvSpPr>
          <p:nvPr>
            <p:ph sz="quarter" idx="1"/>
          </p:nvPr>
        </p:nvSpPr>
        <p:spPr>
          <a:xfrm>
            <a:off x="3341126" y="2157768"/>
            <a:ext cx="8534400" cy="3333750"/>
          </a:xfrm>
        </p:spPr>
        <p:txBody>
          <a:bodyPr>
            <a:normAutofit lnSpcReduction="10000"/>
          </a:bodyPr>
          <a:lstStyle/>
          <a:p>
            <a:pPr marL="742950" indent="-742950">
              <a:buFont typeface="+mj-lt"/>
              <a:buAutoNum type="arabicPeriod"/>
            </a:pPr>
            <a:r>
              <a:rPr lang="en-US" sz="3200" dirty="0">
                <a:latin typeface="Calibri"/>
                <a:cs typeface="Calibri"/>
              </a:rPr>
              <a:t>Hand-written patterns</a:t>
            </a:r>
          </a:p>
          <a:p>
            <a:pPr marL="742950" indent="-742950">
              <a:lnSpc>
                <a:spcPct val="90000"/>
              </a:lnSpc>
              <a:buFont typeface="+mj-lt"/>
              <a:buAutoNum type="arabicPeriod"/>
            </a:pPr>
            <a:r>
              <a:rPr lang="en-US" sz="3200" dirty="0">
                <a:latin typeface="Calibri"/>
                <a:cs typeface="Calibri"/>
              </a:rPr>
              <a:t>Supervised machine learning</a:t>
            </a:r>
          </a:p>
          <a:p>
            <a:pPr marL="742950" indent="-742950">
              <a:lnSpc>
                <a:spcPct val="90000"/>
              </a:lnSpc>
              <a:buFont typeface="+mj-lt"/>
              <a:buAutoNum type="arabicPeriod"/>
            </a:pPr>
            <a:r>
              <a:rPr lang="en-US" sz="3200" dirty="0">
                <a:latin typeface="Calibri"/>
                <a:cs typeface="Calibri"/>
              </a:rPr>
              <a:t>Semi-supervised and unsupervised </a:t>
            </a:r>
          </a:p>
          <a:p>
            <a:pPr marL="1085850" lvl="1" indent="-742950">
              <a:lnSpc>
                <a:spcPct val="90000"/>
              </a:lnSpc>
            </a:pPr>
            <a:r>
              <a:rPr lang="en-US" sz="3200" dirty="0">
                <a:latin typeface="Calibri"/>
                <a:cs typeface="Calibri"/>
              </a:rPr>
              <a:t>Bootstrapping (using seeds)</a:t>
            </a:r>
          </a:p>
          <a:p>
            <a:pPr marL="1085850" lvl="1" indent="-742950">
              <a:lnSpc>
                <a:spcPct val="90000"/>
              </a:lnSpc>
            </a:pPr>
            <a:r>
              <a:rPr lang="en-US" sz="3200" dirty="0">
                <a:latin typeface="Calibri"/>
                <a:cs typeface="Calibri"/>
              </a:rPr>
              <a:t>Distant supervision</a:t>
            </a:r>
          </a:p>
          <a:p>
            <a:pPr marL="1085850" lvl="1" indent="-742950">
              <a:lnSpc>
                <a:spcPct val="90000"/>
              </a:lnSpc>
            </a:pPr>
            <a:r>
              <a:rPr lang="en-US" sz="3200" dirty="0">
                <a:latin typeface="Calibri"/>
                <a:cs typeface="Calibri"/>
              </a:rPr>
              <a:t>Unsupervised learning from the web</a:t>
            </a: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2545044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341126" y="2157768"/>
            <a:ext cx="8534400"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buFont typeface="+mj-lt"/>
              <a:buAutoNum type="arabicPeriod"/>
            </a:pPr>
            <a:r>
              <a:rPr lang="en-US" sz="3200" dirty="0" smtClean="0">
                <a:solidFill>
                  <a:srgbClr val="FF0000"/>
                </a:solidFill>
                <a:latin typeface="Calibri"/>
                <a:cs typeface="Calibri"/>
              </a:rPr>
              <a:t>Hand-written patterns</a:t>
            </a:r>
          </a:p>
          <a:p>
            <a:pPr marL="742950" indent="-742950">
              <a:lnSpc>
                <a:spcPct val="90000"/>
              </a:lnSpc>
              <a:buFont typeface="+mj-lt"/>
              <a:buAutoNum type="arabicPeriod"/>
            </a:pPr>
            <a:r>
              <a:rPr lang="en-US" sz="3200" dirty="0" smtClean="0">
                <a:latin typeface="Calibri"/>
                <a:cs typeface="Calibri"/>
              </a:rPr>
              <a:t>Supervised machine learning</a:t>
            </a:r>
          </a:p>
          <a:p>
            <a:pPr marL="742950" indent="-742950">
              <a:lnSpc>
                <a:spcPct val="90000"/>
              </a:lnSpc>
              <a:buFont typeface="+mj-lt"/>
              <a:buAutoNum type="arabicPeriod"/>
            </a:pPr>
            <a:r>
              <a:rPr lang="en-US" sz="3200" dirty="0" smtClean="0">
                <a:latin typeface="Calibri"/>
                <a:cs typeface="Calibri"/>
              </a:rPr>
              <a:t>Semi-supervised and unsupervised </a:t>
            </a:r>
          </a:p>
          <a:p>
            <a:pPr marL="1085850" lvl="1" indent="-742950">
              <a:lnSpc>
                <a:spcPct val="90000"/>
              </a:lnSpc>
            </a:pPr>
            <a:r>
              <a:rPr lang="en-US" sz="3200" dirty="0" smtClean="0">
                <a:latin typeface="Calibri"/>
                <a:cs typeface="Calibri"/>
              </a:rPr>
              <a:t>Bootstrapping (using seeds)</a:t>
            </a:r>
          </a:p>
          <a:p>
            <a:pPr marL="1085850" lvl="1" indent="-742950">
              <a:lnSpc>
                <a:spcPct val="90000"/>
              </a:lnSpc>
            </a:pPr>
            <a:r>
              <a:rPr lang="en-US" sz="3200" dirty="0" smtClean="0">
                <a:latin typeface="Calibri"/>
                <a:cs typeface="Calibri"/>
              </a:rPr>
              <a:t>Distant supervision</a:t>
            </a:r>
          </a:p>
          <a:p>
            <a:pPr marL="1085850" lvl="1" indent="-742950">
              <a:lnSpc>
                <a:spcPct val="90000"/>
              </a:lnSpc>
            </a:pPr>
            <a:r>
              <a:rPr lang="en-US" sz="3200" dirty="0" smtClean="0">
                <a:latin typeface="Calibri"/>
                <a:cs typeface="Calibri"/>
              </a:rPr>
              <a:t>Unsupervised learning from the web</a:t>
            </a: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264235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p14="http://schemas.microsoft.com/office/powerpoint/2010/main" val="109106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p14="http://schemas.microsoft.com/office/powerpoint/2010/main" val="1872050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p14="http://schemas.microsoft.com/office/powerpoint/2010/main" val="2935614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a:spLocks noGrp="1"/>
          </p:cNvSpPr>
          <p:nvPr>
            <p:ph idx="1"/>
          </p:nvPr>
        </p:nvSpPr>
        <p:spPr>
          <a:xfrm>
            <a:off x="2589212" y="2133600"/>
            <a:ext cx="8915400" cy="3777622"/>
          </a:xfrm>
        </p:spPr>
        <p:txBody>
          <a:bodyPr/>
          <a:lstStyle/>
          <a:p>
            <a:pPr algn="r" rtl="1"/>
            <a:endParaRPr lang="en-US" dirty="0">
              <a:cs typeface="B Nazanin" panose="00000400000000000000" pitchFamily="2" charset="-78"/>
            </a:endParaRPr>
          </a:p>
        </p:txBody>
      </p:sp>
      <p:sp>
        <p:nvSpPr>
          <p:cNvPr id="7" name="Content Placeholder 2"/>
          <p:cNvSpPr txBox="1">
            <a:spLocks/>
          </p:cNvSpPr>
          <p:nvPr/>
        </p:nvSpPr>
        <p:spPr>
          <a:xfrm>
            <a:off x="3341126" y="2157768"/>
            <a:ext cx="8534400"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buFont typeface="+mj-lt"/>
              <a:buAutoNum type="arabicPeriod"/>
            </a:pPr>
            <a:r>
              <a:rPr lang="en-US" sz="3200" dirty="0" smtClean="0">
                <a:solidFill>
                  <a:schemeClr val="tx1"/>
                </a:solidFill>
                <a:latin typeface="Calibri"/>
                <a:cs typeface="Calibri"/>
              </a:rPr>
              <a:t>Hand-written patterns</a:t>
            </a:r>
          </a:p>
          <a:p>
            <a:pPr marL="742950" indent="-742950">
              <a:lnSpc>
                <a:spcPct val="90000"/>
              </a:lnSpc>
              <a:buFont typeface="+mj-lt"/>
              <a:buAutoNum type="arabicPeriod"/>
            </a:pPr>
            <a:r>
              <a:rPr lang="en-US" sz="3200" dirty="0" smtClean="0">
                <a:solidFill>
                  <a:srgbClr val="FF0000"/>
                </a:solidFill>
                <a:latin typeface="Calibri"/>
                <a:cs typeface="Calibri"/>
              </a:rPr>
              <a:t>Supervised machine learning</a:t>
            </a:r>
          </a:p>
          <a:p>
            <a:pPr marL="742950" indent="-742950">
              <a:lnSpc>
                <a:spcPct val="90000"/>
              </a:lnSpc>
              <a:buFont typeface="+mj-lt"/>
              <a:buAutoNum type="arabicPeriod"/>
            </a:pPr>
            <a:r>
              <a:rPr lang="en-US" sz="3200" dirty="0" smtClean="0">
                <a:latin typeface="Calibri"/>
                <a:cs typeface="Calibri"/>
              </a:rPr>
              <a:t>Semi-supervised and unsupervised </a:t>
            </a:r>
          </a:p>
          <a:p>
            <a:pPr marL="1085850" lvl="1" indent="-742950">
              <a:lnSpc>
                <a:spcPct val="90000"/>
              </a:lnSpc>
            </a:pPr>
            <a:r>
              <a:rPr lang="en-US" sz="3200" dirty="0" smtClean="0">
                <a:latin typeface="Calibri"/>
                <a:cs typeface="Calibri"/>
              </a:rPr>
              <a:t>Bootstrapping (using seeds)</a:t>
            </a:r>
          </a:p>
          <a:p>
            <a:pPr marL="1085850" lvl="1" indent="-742950">
              <a:lnSpc>
                <a:spcPct val="90000"/>
              </a:lnSpc>
            </a:pPr>
            <a:r>
              <a:rPr lang="en-US" sz="3200" dirty="0" smtClean="0">
                <a:latin typeface="Calibri"/>
                <a:cs typeface="Calibri"/>
              </a:rPr>
              <a:t>Distant supervision</a:t>
            </a:r>
          </a:p>
          <a:p>
            <a:pPr marL="1085850" lvl="1" indent="-742950">
              <a:lnSpc>
                <a:spcPct val="90000"/>
              </a:lnSpc>
            </a:pPr>
            <a:r>
              <a:rPr lang="en-US" sz="3200" dirty="0" smtClean="0">
                <a:latin typeface="Calibri"/>
                <a:cs typeface="Calibri"/>
              </a:rPr>
              <a:t>Unsupervised learning from the web</a:t>
            </a: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379615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دسته بندی 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a:p>
            <a:pPr indent="-285750" algn="r" rtl="1"/>
            <a:r>
              <a:rPr lang="fa-IR" dirty="0" smtClean="0">
                <a:cs typeface="B Nazanin" panose="00000400000000000000" pitchFamily="2" charset="-78"/>
              </a:rPr>
              <a:t>بررسی نتایج حاصل</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87315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r>
              <a:rPr lang="en-US" dirty="0"/>
              <a:t>17 sub-relations of 6 relations from </a:t>
            </a:r>
            <a:r>
              <a:rPr lang="en-US" dirty="0" smtClean="0"/>
              <a:t>2008 Automated Content Extraction (MUC)</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4962" y="2720764"/>
            <a:ext cx="8343900" cy="3662853"/>
          </a:xfrm>
          <a:prstGeom prst="rect">
            <a:avLst/>
          </a:prstGeom>
        </p:spPr>
      </p:pic>
    </p:spTree>
    <p:extLst>
      <p:ext uri="{BB962C8B-B14F-4D97-AF65-F5344CB8AC3E}">
        <p14:creationId xmlns:p14="http://schemas.microsoft.com/office/powerpoint/2010/main" val="47566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4666682"/>
            <a:ext cx="1035050" cy="1035050"/>
          </a:xfrm>
          <a:prstGeom prst="rect">
            <a:avLst/>
          </a:prstGeom>
        </p:spPr>
      </p:pic>
    </p:spTree>
    <p:extLst>
      <p:ext uri="{BB962C8B-B14F-4D97-AF65-F5344CB8AC3E}">
        <p14:creationId xmlns:p14="http://schemas.microsoft.com/office/powerpoint/2010/main" val="359756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341126" y="2157768"/>
            <a:ext cx="8534400"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buFont typeface="+mj-lt"/>
              <a:buAutoNum type="arabicPeriod"/>
            </a:pPr>
            <a:r>
              <a:rPr lang="en-US" sz="3200" dirty="0" smtClean="0">
                <a:solidFill>
                  <a:schemeClr val="tx1"/>
                </a:solidFill>
                <a:latin typeface="Calibri"/>
                <a:cs typeface="Calibri"/>
              </a:rPr>
              <a:t>Hand-written patterns</a:t>
            </a:r>
          </a:p>
          <a:p>
            <a:pPr marL="742950" indent="-742950">
              <a:lnSpc>
                <a:spcPct val="90000"/>
              </a:lnSpc>
              <a:buFont typeface="+mj-lt"/>
              <a:buAutoNum type="arabicPeriod"/>
            </a:pPr>
            <a:r>
              <a:rPr lang="en-US" sz="3200" dirty="0" smtClean="0">
                <a:solidFill>
                  <a:schemeClr val="tx1"/>
                </a:solidFill>
                <a:latin typeface="Calibri"/>
                <a:cs typeface="Calibri"/>
              </a:rPr>
              <a:t>Supervised machine learning</a:t>
            </a:r>
          </a:p>
          <a:p>
            <a:pPr marL="742950" indent="-742950">
              <a:lnSpc>
                <a:spcPct val="90000"/>
              </a:lnSpc>
              <a:buFont typeface="+mj-lt"/>
              <a:buAutoNum type="arabicPeriod"/>
            </a:pPr>
            <a:r>
              <a:rPr lang="en-US" sz="3200" dirty="0" smtClean="0">
                <a:latin typeface="Calibri"/>
                <a:cs typeface="Calibri"/>
              </a:rPr>
              <a:t>Semi-supervised and unsupervised </a:t>
            </a:r>
          </a:p>
          <a:p>
            <a:pPr marL="1085850" lvl="1" indent="-742950">
              <a:lnSpc>
                <a:spcPct val="90000"/>
              </a:lnSpc>
            </a:pPr>
            <a:r>
              <a:rPr lang="en-US" sz="3200" dirty="0" smtClean="0">
                <a:solidFill>
                  <a:srgbClr val="FF0000"/>
                </a:solidFill>
                <a:latin typeface="Calibri"/>
                <a:cs typeface="Calibri"/>
              </a:rPr>
              <a:t>Bootstrapping (using seeds)</a:t>
            </a:r>
          </a:p>
          <a:p>
            <a:pPr marL="1085850" lvl="1" indent="-742950">
              <a:lnSpc>
                <a:spcPct val="90000"/>
              </a:lnSpc>
            </a:pPr>
            <a:r>
              <a:rPr lang="en-US" sz="3200" dirty="0" smtClean="0">
                <a:latin typeface="Calibri"/>
                <a:cs typeface="Calibri"/>
              </a:rPr>
              <a:t>Distant supervision</a:t>
            </a:r>
          </a:p>
          <a:p>
            <a:pPr marL="1085850" lvl="1" indent="-742950">
              <a:lnSpc>
                <a:spcPct val="90000"/>
              </a:lnSpc>
            </a:pPr>
            <a:r>
              <a:rPr lang="en-US" sz="3200" dirty="0" smtClean="0">
                <a:latin typeface="Calibri"/>
                <a:cs typeface="Calibri"/>
              </a:rPr>
              <a:t>Unsupervised learning from the web</a:t>
            </a: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120621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روابط</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466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19968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378335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75648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341126" y="2157768"/>
            <a:ext cx="8534400"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buFont typeface="+mj-lt"/>
              <a:buAutoNum type="arabicPeriod"/>
            </a:pPr>
            <a:r>
              <a:rPr lang="en-US" sz="3200" dirty="0" smtClean="0">
                <a:solidFill>
                  <a:schemeClr val="tx1"/>
                </a:solidFill>
                <a:latin typeface="Calibri"/>
                <a:cs typeface="Calibri"/>
              </a:rPr>
              <a:t>Hand-written patterns</a:t>
            </a:r>
          </a:p>
          <a:p>
            <a:pPr marL="742950" indent="-742950">
              <a:lnSpc>
                <a:spcPct val="90000"/>
              </a:lnSpc>
              <a:buFont typeface="+mj-lt"/>
              <a:buAutoNum type="arabicPeriod"/>
            </a:pPr>
            <a:r>
              <a:rPr lang="en-US" sz="3200" dirty="0" smtClean="0">
                <a:solidFill>
                  <a:schemeClr val="tx1"/>
                </a:solidFill>
                <a:latin typeface="Calibri"/>
                <a:cs typeface="Calibri"/>
              </a:rPr>
              <a:t>Supervised machine learning</a:t>
            </a:r>
          </a:p>
          <a:p>
            <a:pPr marL="742950" indent="-742950">
              <a:lnSpc>
                <a:spcPct val="90000"/>
              </a:lnSpc>
              <a:buFont typeface="+mj-lt"/>
              <a:buAutoNum type="arabicPeriod"/>
            </a:pPr>
            <a:r>
              <a:rPr lang="en-US" sz="3200" dirty="0" smtClean="0">
                <a:latin typeface="Calibri"/>
                <a:cs typeface="Calibri"/>
              </a:rPr>
              <a:t>Semi-supervised and unsupervised </a:t>
            </a:r>
          </a:p>
          <a:p>
            <a:pPr marL="1085850" lvl="1" indent="-742950">
              <a:lnSpc>
                <a:spcPct val="90000"/>
              </a:lnSpc>
            </a:pPr>
            <a:r>
              <a:rPr lang="en-US" sz="3200" dirty="0" smtClean="0">
                <a:solidFill>
                  <a:schemeClr val="tx1"/>
                </a:solidFill>
                <a:latin typeface="Calibri"/>
                <a:cs typeface="Calibri"/>
              </a:rPr>
              <a:t>Bootstrapping (using seeds)</a:t>
            </a:r>
          </a:p>
          <a:p>
            <a:pPr marL="1085850" lvl="1" indent="-742950">
              <a:lnSpc>
                <a:spcPct val="90000"/>
              </a:lnSpc>
            </a:pPr>
            <a:r>
              <a:rPr lang="en-US" sz="3200" dirty="0" smtClean="0">
                <a:solidFill>
                  <a:srgbClr val="FF0000"/>
                </a:solidFill>
                <a:latin typeface="Calibri"/>
                <a:cs typeface="Calibri"/>
              </a:rPr>
              <a:t>Distant supervision</a:t>
            </a:r>
          </a:p>
          <a:p>
            <a:pPr marL="1085850" lvl="1" indent="-742950">
              <a:lnSpc>
                <a:spcPct val="90000"/>
              </a:lnSpc>
            </a:pPr>
            <a:r>
              <a:rPr lang="en-US" sz="3200" dirty="0" smtClean="0">
                <a:latin typeface="Calibri"/>
                <a:cs typeface="Calibri"/>
              </a:rPr>
              <a:t>Unsupervised learning from the web</a:t>
            </a: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03319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02860" y="2133600"/>
                <a:ext cx="8915400" cy="3777622"/>
              </a:xfrm>
            </p:spPr>
            <p:txBody>
              <a:bodyPr/>
              <a:lstStyle/>
              <a:p>
                <a:pPr algn="r" rtl="1"/>
                <a:r>
                  <a:rPr lang="fa-IR" dirty="0" smtClean="0">
                    <a:cs typeface="B Nazanin" panose="00000400000000000000" pitchFamily="2" charset="-78"/>
                  </a:rPr>
                  <a:t>ترکیب یادگیری با ناظر و خود راه انداز</a:t>
                </a:r>
              </a:p>
              <a:p>
                <a:pPr algn="r" rtl="1"/>
                <a:r>
                  <a:rPr lang="fa-IR" dirty="0" smtClean="0">
                    <a:cs typeface="B Nazanin" panose="00000400000000000000" pitchFamily="2" charset="-78"/>
                  </a:rPr>
                  <a:t>به </a:t>
                </a:r>
                <a:r>
                  <a:rPr lang="fa-IR" dirty="0">
                    <a:cs typeface="B Nazanin" panose="00000400000000000000" pitchFamily="2" charset="-78"/>
                  </a:rPr>
                  <a:t>جای استفاده </a:t>
                </a:r>
                <a:r>
                  <a:rPr lang="fa-IR" dirty="0" smtClean="0">
                    <a:cs typeface="B Nazanin" panose="00000400000000000000" pitchFamily="2" charset="-78"/>
                  </a:rPr>
                  <a:t>از چند </a:t>
                </a:r>
                <a:r>
                  <a:rPr lang="fa-IR" dirty="0">
                    <a:cs typeface="B Nazanin" panose="00000400000000000000" pitchFamily="2" charset="-78"/>
                  </a:rPr>
                  <a:t>دانه</a:t>
                </a:r>
              </a:p>
              <a:p>
                <a:pPr lvl="1" algn="r" rtl="1">
                  <a:buFont typeface="Wingdings" panose="05000000000000000000" pitchFamily="2" charset="2"/>
                  <a:buChar char="v"/>
                </a:pPr>
                <a:r>
                  <a:rPr lang="fa-IR" dirty="0">
                    <a:cs typeface="B Nazanin" panose="00000400000000000000" pitchFamily="2" charset="-78"/>
                  </a:rPr>
                  <a:t>با استفاده از یک پایگاه داده {مانند </a:t>
                </a:r>
                <a:r>
                  <a:rPr lang="en-US" dirty="0" err="1">
                    <a:cs typeface="B Nazanin" panose="00000400000000000000" pitchFamily="2" charset="-78"/>
                  </a:rPr>
                  <a:t>FreeBase</a:t>
                </a:r>
                <a:r>
                  <a:rPr lang="fa-IR" dirty="0">
                    <a:cs typeface="B Nazanin" panose="00000400000000000000" pitchFamily="2" charset="-78"/>
                  </a:rPr>
                  <a:t>} تعداد </a:t>
                </a:r>
                <a:r>
                  <a:rPr lang="fa-IR" dirty="0" smtClean="0">
                    <a:cs typeface="B Nazanin" panose="00000400000000000000" pitchFamily="2" charset="-78"/>
                  </a:rPr>
                  <a:t>زیادی نمونه </a:t>
                </a:r>
                <a:r>
                  <a:rPr lang="fa-IR" dirty="0">
                    <a:cs typeface="B Nazanin" panose="00000400000000000000" pitchFamily="2" charset="-78"/>
                  </a:rPr>
                  <a:t>دانه </a:t>
                </a:r>
                <a:r>
                  <a:rPr lang="fa-IR" dirty="0" smtClean="0">
                    <a:cs typeface="B Nazanin" panose="00000400000000000000" pitchFamily="2" charset="-78"/>
                  </a:rPr>
                  <a:t>تولید میکنیم.</a:t>
                </a:r>
                <a:endParaRPr lang="fa-IR" dirty="0">
                  <a:cs typeface="B Nazanin" panose="00000400000000000000" pitchFamily="2" charset="-78"/>
                </a:endParaRPr>
              </a:p>
              <a:p>
                <a:pPr algn="r" rtl="1"/>
                <a:r>
                  <a:rPr lang="fa-IR" dirty="0" smtClean="0">
                    <a:cs typeface="B Nazanin" panose="00000400000000000000" pitchFamily="2" charset="-78"/>
                  </a:rPr>
                  <a:t>فرض </a:t>
                </a:r>
                <a:r>
                  <a:rPr lang="fa-IR" dirty="0">
                    <a:cs typeface="B Nazanin" panose="00000400000000000000" pitchFamily="2" charset="-78"/>
                  </a:rPr>
                  <a:t>ضعیف در نظارت دور این است که برای هر </a:t>
                </a:r>
                <a:r>
                  <a:rPr lang="fa-IR" dirty="0" smtClean="0">
                    <a:cs typeface="B Nazanin" panose="00000400000000000000" pitchFamily="2" charset="-78"/>
                  </a:rPr>
                  <a:t>سه گانه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smtClean="0">
                        <a:latin typeface="Cambria Math" panose="02040503050406030204" pitchFamily="18" charset="0"/>
                      </a:rPr>
                      <m:t>)</m:t>
                    </m:r>
                  </m:oMath>
                </a14:m>
                <a:r>
                  <a:rPr lang="fa-IR" dirty="0" smtClean="0">
                    <a:cs typeface="B Nazanin" panose="00000400000000000000" pitchFamily="2" charset="-78"/>
                  </a:rPr>
                  <a:t> در پایگاه </a:t>
                </a:r>
                <a:r>
                  <a:rPr lang="fa-IR" dirty="0">
                    <a:cs typeface="B Nazanin" panose="00000400000000000000" pitchFamily="2" charset="-78"/>
                  </a:rPr>
                  <a:t>دانش، هر جمله ای که در آن دو </a:t>
                </a:r>
                <a:r>
                  <a:rPr lang="fa-IR" dirty="0" smtClean="0">
                    <a:cs typeface="B Nazanin" panose="00000400000000000000" pitchFamily="2" charset="-78"/>
                  </a:rPr>
                  <a:t>موجودیت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oMath>
                </a14:m>
                <a:r>
                  <a:rPr lang="fa-IR" dirty="0" smtClean="0">
                    <a:cs typeface="B Nazanin" panose="00000400000000000000" pitchFamily="2" charset="-78"/>
                  </a:rPr>
                  <a:t> و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fa-IR" b="0" i="1" smtClean="0">
                            <a:latin typeface="Cambria Math" panose="02040503050406030204" pitchFamily="18" charset="0"/>
                          </a:rPr>
                          <m:t>2</m:t>
                        </m:r>
                      </m:sub>
                    </m:sSub>
                  </m:oMath>
                </a14:m>
                <a:r>
                  <a:rPr lang="fa-IR" dirty="0" smtClean="0">
                    <a:cs typeface="B Nazanin" panose="00000400000000000000" pitchFamily="2" charset="-78"/>
                  </a:rPr>
                  <a:t>  ذکر </a:t>
                </a:r>
                <a:r>
                  <a:rPr lang="fa-IR" dirty="0">
                    <a:cs typeface="B Nazanin" panose="00000400000000000000" pitchFamily="2" charset="-78"/>
                  </a:rPr>
                  <a:t>شده اند؛ دارای </a:t>
                </a:r>
                <a:r>
                  <a:rPr lang="fa-IR" dirty="0" smtClean="0">
                    <a:cs typeface="B Nazanin" panose="00000400000000000000" pitchFamily="2" charset="-78"/>
                  </a:rPr>
                  <a:t>رابطه </a:t>
                </a:r>
                <a14:m>
                  <m:oMath xmlns:m="http://schemas.openxmlformats.org/officeDocument/2006/math">
                    <m:r>
                      <a:rPr lang="en-US" i="1">
                        <a:latin typeface="Cambria Math" panose="02040503050406030204" pitchFamily="18" charset="0"/>
                      </a:rPr>
                      <m:t>𝑟</m:t>
                    </m:r>
                  </m:oMath>
                </a14:m>
                <a:r>
                  <a:rPr lang="fa-IR" dirty="0" smtClean="0">
                    <a:cs typeface="B Nazanin" panose="00000400000000000000" pitchFamily="2" charset="-78"/>
                  </a:rPr>
                  <a:t>  است</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a:cs typeface="B Nazanin" panose="00000400000000000000" pitchFamily="2" charset="-78"/>
                  </a:rPr>
                  <a:t>به صورت مکاشفه ای پایگاه دانش داده شده را با یک متن هم تراز میکنند. </a:t>
                </a:r>
              </a:p>
              <a:p>
                <a:pPr algn="r" rtl="1"/>
                <a:r>
                  <a:rPr lang="fa-IR" dirty="0" smtClean="0">
                    <a:cs typeface="B Nazanin" panose="00000400000000000000" pitchFamily="2" charset="-78"/>
                  </a:rPr>
                  <a:t>تعداد زیادی ویژگی از نمونه ها استخراج میکند.</a:t>
                </a:r>
              </a:p>
              <a:p>
                <a:pPr algn="r" rtl="1"/>
                <a:r>
                  <a:rPr lang="fa-IR" dirty="0" smtClean="0">
                    <a:cs typeface="B Nazanin" panose="00000400000000000000" pitchFamily="2" charset="-78"/>
                  </a:rPr>
                  <a:t>مشابه روشهای با ناظر از یک دسته بندی کننده بهره میبرد.</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p14="http://schemas.microsoft.com/office/powerpoint/2010/main" val="3423739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a:t>
            </a:r>
            <a:r>
              <a:rPr lang="fa-IR" dirty="0">
                <a:cs typeface="B Nazanin" panose="00000400000000000000" pitchFamily="2" charset="-78"/>
              </a:rPr>
              <a:t>از </a:t>
            </a:r>
            <a:r>
              <a:rPr lang="fa-IR" dirty="0" smtClean="0">
                <a:cs typeface="B Nazanin" panose="00000400000000000000" pitchFamily="2" charset="-78"/>
              </a:rPr>
              <a:t>دور (الگوریتم)</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Rectangle 4"/>
          <p:cNvSpPr txBox="1">
            <a:spLocks noChangeArrowheads="1"/>
          </p:cNvSpPr>
          <p:nvPr/>
        </p:nvSpPr>
        <p:spPr>
          <a:xfrm>
            <a:off x="3191302" y="2131045"/>
            <a:ext cx="4114800" cy="38364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endParaRPr lang="en-US" sz="100" dirty="0" smtClean="0"/>
          </a:p>
          <a:p>
            <a:pPr>
              <a:lnSpc>
                <a:spcPct val="90000"/>
              </a:lnSpc>
              <a:buFont typeface="Wingdings 3" charset="2"/>
              <a:buNone/>
            </a:pPr>
            <a:r>
              <a:rPr lang="en-US" dirty="0" smtClean="0"/>
              <a:t>For each relation</a:t>
            </a:r>
          </a:p>
          <a:p>
            <a:pPr>
              <a:lnSpc>
                <a:spcPct val="90000"/>
              </a:lnSpc>
              <a:buFont typeface="Wingdings 3" charset="2"/>
              <a:buNone/>
            </a:pPr>
            <a:endParaRPr lang="en-US" sz="1100" dirty="0" smtClean="0"/>
          </a:p>
          <a:p>
            <a:pPr>
              <a:lnSpc>
                <a:spcPct val="90000"/>
              </a:lnSpc>
              <a:buFont typeface="Wingdings 3" charset="2"/>
              <a:buNone/>
            </a:pPr>
            <a:r>
              <a:rPr lang="en-US" dirty="0" smtClean="0"/>
              <a:t>For each tuple in big database</a:t>
            </a:r>
          </a:p>
          <a:p>
            <a:pPr>
              <a:lnSpc>
                <a:spcPct val="90000"/>
              </a:lnSpc>
              <a:buFont typeface="Wingdings 3" charset="2"/>
              <a:buNone/>
            </a:pPr>
            <a:endParaRPr lang="en-US" sz="1200" dirty="0" smtClean="0"/>
          </a:p>
          <a:p>
            <a:pPr>
              <a:lnSpc>
                <a:spcPct val="90000"/>
              </a:lnSpc>
              <a:buFont typeface="Wingdings 3" charset="2"/>
              <a:buNone/>
            </a:pPr>
            <a:r>
              <a:rPr lang="en-US" dirty="0" smtClean="0"/>
              <a:t>Find sentences in large corpus with both entities</a:t>
            </a:r>
            <a:endParaRPr lang="en-US" sz="2000" dirty="0" smtClean="0">
              <a:solidFill>
                <a:schemeClr val="accent6">
                  <a:lumMod val="60000"/>
                  <a:lumOff val="40000"/>
                </a:schemeClr>
              </a:solidFill>
            </a:endParaRPr>
          </a:p>
          <a:p>
            <a:pPr>
              <a:lnSpc>
                <a:spcPct val="90000"/>
              </a:lnSpc>
              <a:buFont typeface="Wingdings 3" charset="2"/>
              <a:buNone/>
            </a:pPr>
            <a:endParaRPr lang="en-US" dirty="0" smtClean="0"/>
          </a:p>
          <a:p>
            <a:pPr>
              <a:lnSpc>
                <a:spcPct val="90000"/>
              </a:lnSpc>
              <a:buFont typeface="Wingdings 3" charset="2"/>
              <a:buNone/>
            </a:pPr>
            <a:r>
              <a:rPr lang="en-US" dirty="0" smtClean="0"/>
              <a:t>Extract frequent features (parse, words, </a:t>
            </a:r>
            <a:r>
              <a:rPr lang="en-US" dirty="0" err="1" smtClean="0"/>
              <a:t>etc</a:t>
            </a:r>
            <a:r>
              <a:rPr lang="en-US" dirty="0" smtClean="0"/>
              <a:t>)</a:t>
            </a:r>
          </a:p>
          <a:p>
            <a:pPr>
              <a:lnSpc>
                <a:spcPct val="90000"/>
              </a:lnSpc>
              <a:buFont typeface="Wingdings 3" charset="2"/>
              <a:buNone/>
            </a:pPr>
            <a:endParaRPr lang="en-US" sz="800" dirty="0" smtClean="0"/>
          </a:p>
          <a:p>
            <a:pPr>
              <a:lnSpc>
                <a:spcPct val="90000"/>
              </a:lnSpc>
              <a:buFont typeface="Wingdings 3" charset="2"/>
              <a:buNone/>
            </a:pPr>
            <a:r>
              <a:rPr lang="en-US" dirty="0" smtClean="0"/>
              <a:t>Train supervised classifier using thousands of patterns</a:t>
            </a:r>
          </a:p>
          <a:p>
            <a:pPr>
              <a:lnSpc>
                <a:spcPct val="90000"/>
              </a:lnSpc>
              <a:buFont typeface="Wingdings 3" charset="2"/>
              <a:buNone/>
            </a:pPr>
            <a:endParaRPr lang="en-US" dirty="0"/>
          </a:p>
        </p:txBody>
      </p:sp>
      <p:sp>
        <p:nvSpPr>
          <p:cNvPr id="7" name="Oval 10"/>
          <p:cNvSpPr>
            <a:spLocks noChangeArrowheads="1"/>
          </p:cNvSpPr>
          <p:nvPr/>
        </p:nvSpPr>
        <p:spPr bwMode="auto">
          <a:xfrm>
            <a:off x="2657902" y="4400266"/>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a:r>
              <a:rPr lang="en-US" sz="1800" b="1" dirty="0">
                <a:solidFill>
                  <a:schemeClr val="tx2"/>
                </a:solidFill>
              </a:rPr>
              <a:t>4</a:t>
            </a:r>
            <a:endParaRPr lang="en-US" dirty="0">
              <a:solidFill>
                <a:schemeClr val="tx2"/>
              </a:solidFill>
            </a:endParaRPr>
          </a:p>
        </p:txBody>
      </p:sp>
      <p:sp>
        <p:nvSpPr>
          <p:cNvPr id="8" name="Oval 11"/>
          <p:cNvSpPr>
            <a:spLocks noChangeArrowheads="1"/>
          </p:cNvSpPr>
          <p:nvPr/>
        </p:nvSpPr>
        <p:spPr bwMode="auto">
          <a:xfrm>
            <a:off x="2657902" y="2245344"/>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a:r>
              <a:rPr lang="en-US" sz="1800" b="1" dirty="0">
                <a:solidFill>
                  <a:schemeClr val="tx2"/>
                </a:solidFill>
              </a:rPr>
              <a:t>1</a:t>
            </a:r>
            <a:endParaRPr lang="en-US" dirty="0">
              <a:solidFill>
                <a:schemeClr val="tx2"/>
              </a:solidFill>
            </a:endParaRPr>
          </a:p>
        </p:txBody>
      </p:sp>
      <p:sp>
        <p:nvSpPr>
          <p:cNvPr id="9" name="Oval 12"/>
          <p:cNvSpPr>
            <a:spLocks noChangeArrowheads="1"/>
          </p:cNvSpPr>
          <p:nvPr/>
        </p:nvSpPr>
        <p:spPr bwMode="auto">
          <a:xfrm>
            <a:off x="2657902" y="2854944"/>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a:r>
              <a:rPr lang="en-US" sz="1800" b="1" dirty="0">
                <a:solidFill>
                  <a:schemeClr val="tx2"/>
                </a:solidFill>
              </a:rPr>
              <a:t>2</a:t>
            </a:r>
            <a:endParaRPr lang="en-US" dirty="0">
              <a:solidFill>
                <a:schemeClr val="tx2"/>
              </a:solidFill>
            </a:endParaRPr>
          </a:p>
        </p:txBody>
      </p:sp>
      <p:sp>
        <p:nvSpPr>
          <p:cNvPr id="10" name="Oval 13"/>
          <p:cNvSpPr>
            <a:spLocks noChangeArrowheads="1"/>
          </p:cNvSpPr>
          <p:nvPr/>
        </p:nvSpPr>
        <p:spPr bwMode="auto">
          <a:xfrm>
            <a:off x="2657902" y="3464544"/>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a:r>
              <a:rPr lang="en-US" sz="1800" b="1" dirty="0">
                <a:solidFill>
                  <a:schemeClr val="tx2"/>
                </a:solidFill>
              </a:rPr>
              <a:t>3</a:t>
            </a:r>
            <a:endParaRPr lang="en-US" dirty="0">
              <a:solidFill>
                <a:schemeClr val="tx2"/>
              </a:solidFill>
            </a:endParaRPr>
          </a:p>
        </p:txBody>
      </p:sp>
      <p:sp>
        <p:nvSpPr>
          <p:cNvPr id="11" name="Oval 10"/>
          <p:cNvSpPr>
            <a:spLocks noChangeArrowheads="1"/>
          </p:cNvSpPr>
          <p:nvPr/>
        </p:nvSpPr>
        <p:spPr bwMode="auto">
          <a:xfrm>
            <a:off x="2657902" y="5235341"/>
            <a:ext cx="381000" cy="285750"/>
          </a:xfrm>
          <a:prstGeom prst="ellipse">
            <a:avLst/>
          </a:prstGeom>
          <a:solidFill>
            <a:schemeClr val="bg1"/>
          </a:solidFill>
          <a:ln w="9525">
            <a:solidFill>
              <a:schemeClr val="tx1"/>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pPr algn="ctr"/>
            <a:r>
              <a:rPr lang="en-US" sz="1800" b="1" dirty="0">
                <a:solidFill>
                  <a:schemeClr val="tx2"/>
                </a:solidFill>
              </a:rPr>
              <a:t>5</a:t>
            </a:r>
          </a:p>
        </p:txBody>
      </p:sp>
      <p:sp>
        <p:nvSpPr>
          <p:cNvPr id="12" name="Rectangle 4"/>
          <p:cNvSpPr txBox="1">
            <a:spLocks noChangeArrowheads="1"/>
          </p:cNvSpPr>
          <p:nvPr/>
        </p:nvSpPr>
        <p:spPr bwMode="auto">
          <a:xfrm>
            <a:off x="7991902" y="4455144"/>
            <a:ext cx="297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 was born in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lang="en-US" sz="1800" dirty="0" smtClean="0">
                <a:solidFill>
                  <a:srgbClr val="0000FF"/>
                </a:solidFill>
                <a:latin typeface="Calibri"/>
                <a:ea typeface="+mn-ea"/>
                <a:cs typeface="Calibri"/>
              </a:rPr>
              <a:t>PER, born (XXXX),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PER’s</a:t>
            </a:r>
            <a:r>
              <a:rPr kumimoji="0" lang="en-US" sz="1800" b="0" i="0" u="none" strike="noStrike" kern="1200" cap="none" spc="0" normalizeH="0" noProof="0" dirty="0" smtClean="0">
                <a:ln>
                  <a:noFill/>
                </a:ln>
                <a:solidFill>
                  <a:srgbClr val="0000FF"/>
                </a:solidFill>
                <a:effectLst/>
                <a:uLnTx/>
                <a:uFillTx/>
                <a:latin typeface="Calibri"/>
                <a:ea typeface="+mn-ea"/>
                <a:cs typeface="Calibri"/>
              </a:rPr>
              <a:t> birthplace in </a:t>
            </a: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lang="en-US" sz="2400" dirty="0">
              <a:latin typeface="Calibri"/>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p:txBody>
      </p:sp>
      <p:sp>
        <p:nvSpPr>
          <p:cNvPr id="13" name="TextBox 12"/>
          <p:cNvSpPr txBox="1"/>
          <p:nvPr/>
        </p:nvSpPr>
        <p:spPr>
          <a:xfrm>
            <a:off x="7819663" y="2665813"/>
            <a:ext cx="2839239" cy="646331"/>
          </a:xfrm>
          <a:prstGeom prst="rect">
            <a:avLst/>
          </a:prstGeom>
          <a:noFill/>
        </p:spPr>
        <p:txBody>
          <a:bodyPr wrap="none" rtlCol="0">
            <a:spAutoFit/>
          </a:bodyPr>
          <a:lstStyle/>
          <a:p>
            <a:r>
              <a:rPr lang="en-US" sz="1800" dirty="0">
                <a:latin typeface="+mn-lt"/>
              </a:rPr>
              <a:t>&lt;</a:t>
            </a:r>
            <a:r>
              <a:rPr lang="en-US" sz="1800" dirty="0" smtClean="0">
                <a:latin typeface="+mn-lt"/>
              </a:rPr>
              <a:t>Edwin Hubble, Marshfield&gt;</a:t>
            </a:r>
          </a:p>
          <a:p>
            <a:r>
              <a:rPr lang="en-US" sz="1800" dirty="0" smtClean="0">
                <a:latin typeface="+mn-lt"/>
              </a:rPr>
              <a:t>&lt;Albert Einstein, Ulm&gt;</a:t>
            </a:r>
            <a:endParaRPr lang="en-US" sz="1800" dirty="0">
              <a:latin typeface="+mn-lt"/>
            </a:endParaRPr>
          </a:p>
        </p:txBody>
      </p:sp>
      <p:sp>
        <p:nvSpPr>
          <p:cNvPr id="14" name="TextBox 13"/>
          <p:cNvSpPr txBox="1"/>
          <p:nvPr/>
        </p:nvSpPr>
        <p:spPr>
          <a:xfrm>
            <a:off x="8632089" y="2180812"/>
            <a:ext cx="883813" cy="369332"/>
          </a:xfrm>
          <a:prstGeom prst="rect">
            <a:avLst/>
          </a:prstGeom>
          <a:noFill/>
        </p:spPr>
        <p:txBody>
          <a:bodyPr wrap="none" rtlCol="0">
            <a:spAutoFit/>
          </a:bodyPr>
          <a:lstStyle/>
          <a:p>
            <a:r>
              <a:rPr lang="en-US" sz="1800" dirty="0" smtClean="0">
                <a:solidFill>
                  <a:srgbClr val="0000FF"/>
                </a:solidFill>
                <a:latin typeface="+mn-lt"/>
              </a:rPr>
              <a:t>Born-In</a:t>
            </a:r>
            <a:endParaRPr lang="en-US" sz="1800" dirty="0">
              <a:latin typeface="+mn-lt"/>
            </a:endParaRPr>
          </a:p>
        </p:txBody>
      </p:sp>
      <p:sp>
        <p:nvSpPr>
          <p:cNvPr id="15" name="TextBox 14"/>
          <p:cNvSpPr txBox="1"/>
          <p:nvPr/>
        </p:nvSpPr>
        <p:spPr>
          <a:xfrm>
            <a:off x="8068102" y="5598144"/>
            <a:ext cx="2692639" cy="369332"/>
          </a:xfrm>
          <a:prstGeom prst="rect">
            <a:avLst/>
          </a:prstGeom>
          <a:noFill/>
        </p:spPr>
        <p:txBody>
          <a:bodyPr wrap="none" rtlCol="0">
            <a:spAutoFit/>
          </a:bodyPr>
          <a:lstStyle/>
          <a:p>
            <a:r>
              <a:rPr lang="en-US" sz="1800" dirty="0">
                <a:solidFill>
                  <a:srgbClr val="000000"/>
                </a:solidFill>
                <a:latin typeface="Times New Roman"/>
                <a:cs typeface="Times New Roman"/>
              </a:rPr>
              <a:t>P</a:t>
            </a:r>
            <a:r>
              <a:rPr lang="en-US" sz="1800" dirty="0" smtClean="0">
                <a:solidFill>
                  <a:srgbClr val="000000"/>
                </a:solidFill>
                <a:latin typeface="Times New Roman"/>
                <a:cs typeface="Times New Roman"/>
              </a:rPr>
              <a:t>(born-in | f</a:t>
            </a:r>
            <a:r>
              <a:rPr lang="en-US" sz="1800" baseline="-25000" dirty="0" smtClean="0">
                <a:solidFill>
                  <a:srgbClr val="000000"/>
                </a:solidFill>
                <a:latin typeface="Times New Roman"/>
                <a:cs typeface="Times New Roman"/>
              </a:rPr>
              <a:t>1</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2</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3</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70000</a:t>
            </a:r>
            <a:r>
              <a:rPr lang="en-US" sz="1800" dirty="0" smtClean="0">
                <a:solidFill>
                  <a:srgbClr val="000000"/>
                </a:solidFill>
                <a:latin typeface="Times New Roman"/>
                <a:cs typeface="Times New Roman"/>
              </a:rPr>
              <a:t>)</a:t>
            </a:r>
            <a:endParaRPr lang="en-US" sz="1800" dirty="0">
              <a:solidFill>
                <a:srgbClr val="000000"/>
              </a:solidFill>
              <a:latin typeface="Times New Roman"/>
              <a:cs typeface="Times New Roman"/>
            </a:endParaRPr>
          </a:p>
        </p:txBody>
      </p:sp>
    </p:spTree>
    <p:extLst>
      <p:ext uri="{BB962C8B-B14F-4D97-AF65-F5344CB8AC3E}">
        <p14:creationId xmlns:p14="http://schemas.microsoft.com/office/powerpoint/2010/main" val="40644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341126" y="2157768"/>
            <a:ext cx="8534400" cy="333375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buFont typeface="+mj-lt"/>
              <a:buAutoNum type="arabicPeriod"/>
            </a:pPr>
            <a:r>
              <a:rPr lang="en-US" sz="3200" dirty="0" smtClean="0">
                <a:solidFill>
                  <a:schemeClr val="tx1"/>
                </a:solidFill>
                <a:latin typeface="Calibri"/>
                <a:cs typeface="Calibri"/>
              </a:rPr>
              <a:t>Hand-written patterns</a:t>
            </a:r>
          </a:p>
          <a:p>
            <a:pPr marL="742950" indent="-742950">
              <a:lnSpc>
                <a:spcPct val="90000"/>
              </a:lnSpc>
              <a:buFont typeface="+mj-lt"/>
              <a:buAutoNum type="arabicPeriod"/>
            </a:pPr>
            <a:r>
              <a:rPr lang="en-US" sz="3200" dirty="0" smtClean="0">
                <a:solidFill>
                  <a:schemeClr val="tx1"/>
                </a:solidFill>
                <a:latin typeface="Calibri"/>
                <a:cs typeface="Calibri"/>
              </a:rPr>
              <a:t>Supervised machine learning</a:t>
            </a:r>
          </a:p>
          <a:p>
            <a:pPr marL="742950" indent="-742950">
              <a:lnSpc>
                <a:spcPct val="90000"/>
              </a:lnSpc>
              <a:buFont typeface="+mj-lt"/>
              <a:buAutoNum type="arabicPeriod"/>
            </a:pPr>
            <a:r>
              <a:rPr lang="en-US" sz="3200" dirty="0" smtClean="0">
                <a:latin typeface="Calibri"/>
                <a:cs typeface="Calibri"/>
              </a:rPr>
              <a:t>Semi-supervised and unsupervised </a:t>
            </a:r>
          </a:p>
          <a:p>
            <a:pPr marL="1085850" lvl="1" indent="-742950">
              <a:lnSpc>
                <a:spcPct val="90000"/>
              </a:lnSpc>
            </a:pPr>
            <a:r>
              <a:rPr lang="en-US" sz="3200" dirty="0" smtClean="0">
                <a:solidFill>
                  <a:schemeClr val="tx1"/>
                </a:solidFill>
                <a:latin typeface="Calibri"/>
                <a:cs typeface="Calibri"/>
              </a:rPr>
              <a:t>Bootstrapping (using seeds)</a:t>
            </a:r>
          </a:p>
          <a:p>
            <a:pPr marL="1085850" lvl="1" indent="-742950">
              <a:lnSpc>
                <a:spcPct val="90000"/>
              </a:lnSpc>
            </a:pPr>
            <a:r>
              <a:rPr lang="en-US" sz="3200" dirty="0" smtClean="0">
                <a:solidFill>
                  <a:schemeClr val="tx1"/>
                </a:solidFill>
                <a:latin typeface="Calibri"/>
                <a:cs typeface="Calibri"/>
              </a:rPr>
              <a:t>Distant supervision</a:t>
            </a:r>
          </a:p>
          <a:p>
            <a:pPr marL="1085850" lvl="1" indent="-742950">
              <a:lnSpc>
                <a:spcPct val="90000"/>
              </a:lnSpc>
            </a:pPr>
            <a:r>
              <a:rPr lang="en-US" sz="3200" dirty="0" smtClean="0">
                <a:solidFill>
                  <a:srgbClr val="FF0000"/>
                </a:solidFill>
                <a:latin typeface="Calibri"/>
                <a:cs typeface="Calibri"/>
              </a:rPr>
              <a:t>Unsupervised learning from web</a:t>
            </a: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961007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(داده کاوی)</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گروه های اسمی، قیدی و فعلی 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زبان را یادگرفته  و از روی آن روابط را استخراج </a:t>
            </a:r>
            <a:r>
              <a:rPr lang="fa-IR" dirty="0" smtClean="0">
                <a:cs typeface="B Nazanin" panose="00000400000000000000" pitchFamily="2" charset="-78"/>
              </a:rPr>
              <a:t>میکند</a:t>
            </a: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4182608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میگردد.</a:t>
            </a:r>
          </a:p>
          <a:p>
            <a:pPr algn="r" rtl="1"/>
            <a:r>
              <a:rPr lang="fa-IR" dirty="0" smtClean="0">
                <a:cs typeface="B Nazanin" panose="00000400000000000000" pitchFamily="2" charset="-78"/>
              </a:rPr>
              <a:t>تمام روابط میان گروه های اسمی و موجودیت های درون جمله استخراج میگردد</a:t>
            </a: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میگرد</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p14="http://schemas.microsoft.com/office/powerpoint/2010/main" val="553114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smtClean="0">
                <a:cs typeface="B Nazanin" panose="00000400000000000000" pitchFamily="2" charset="-78"/>
              </a:rPr>
              <a:t>ارائه میکنند.</a:t>
            </a:r>
            <a:endParaRPr lang="fa-IR"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روابط مبتنی بر فعل جمله را استخراج میکنند.</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47775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a:t>
            </a:r>
            <a:r>
              <a:rPr lang="fa-IR" dirty="0" smtClean="0">
                <a:cs typeface="B Nazanin" panose="00000400000000000000" pitchFamily="2" charset="-78"/>
              </a:rPr>
              <a:t>میتوان </a:t>
            </a:r>
            <a:r>
              <a:rPr lang="fa-IR" dirty="0">
                <a:cs typeface="B Nazanin" panose="00000400000000000000" pitchFamily="2" charset="-78"/>
              </a:rPr>
              <a:t>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202299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smtClean="0">
                <a:cs typeface="B Nazanin" panose="00000400000000000000" pitchFamily="2" charset="-78"/>
              </a:rPr>
              <a:t>ReVerb</a:t>
            </a:r>
            <a:endParaRPr lang="en-US" dirty="0"/>
          </a:p>
        </p:txBody>
      </p:sp>
      <p:sp>
        <p:nvSpPr>
          <p:cNvPr id="3" name="Content Placeholder 2"/>
          <p:cNvSpPr>
            <a:spLocks noGrp="1"/>
          </p:cNvSpPr>
          <p:nvPr>
            <p:ph idx="1"/>
          </p:nvPr>
        </p:nvSpPr>
        <p:spPr/>
        <p:txBody>
          <a:bodyPr/>
          <a:lstStyle/>
          <a:p>
            <a:pPr algn="r" rtl="1"/>
            <a:r>
              <a:rPr lang="fa-IR" dirty="0"/>
              <a:t>دو مشکل سیستم های قبلی (مخصوصا </a:t>
            </a:r>
            <a:r>
              <a:rPr lang="en-US" dirty="0" err="1"/>
              <a:t>TextRunner</a:t>
            </a:r>
            <a:r>
              <a:rPr lang="fa-IR" dirty="0"/>
              <a:t>) مورد توجه قرار گرفته است. </a:t>
            </a:r>
            <a:endParaRPr lang="en-US" dirty="0"/>
          </a:p>
          <a:p>
            <a:pPr marL="800100" lvl="1" indent="-342900" algn="r" rtl="1">
              <a:buFont typeface="+mj-lt"/>
              <a:buAutoNum type="arabicPeriod"/>
            </a:pPr>
            <a:r>
              <a:rPr lang="fa-IR" dirty="0"/>
              <a:t>استخراج های بی ربط (نا مفهوم</a:t>
            </a:r>
            <a:r>
              <a:rPr lang="fa-IR" dirty="0" smtClean="0"/>
              <a:t>)</a:t>
            </a:r>
            <a:endParaRPr lang="en-US" dirty="0" smtClean="0"/>
          </a:p>
          <a:p>
            <a:pPr marL="800100" lvl="1" indent="-342900" algn="r" rtl="1">
              <a:buFont typeface="+mj-lt"/>
              <a:buAutoNum type="arabicPeriod"/>
            </a:pPr>
            <a:r>
              <a:rPr lang="fa-IR" dirty="0"/>
              <a:t>استخراج های بی ارزش</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p14="http://schemas.microsoft.com/office/powerpoint/2010/main" val="3973355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این روش برای حل دو مشکل مطرح شده ارائه شده است. تنها روابطی را که فعل هستند استخراج میکند</a:t>
            </a:r>
            <a:r>
              <a:rPr lang="fa-IR" dirty="0" smtClean="0">
                <a:cs typeface="B Nazanin" panose="00000400000000000000" pitchFamily="2" charset="-78"/>
              </a:rPr>
              <a:t>.</a:t>
            </a:r>
            <a:endParaRPr lang="fa-IR" dirty="0" smtClean="0"/>
          </a:p>
          <a:p>
            <a:pPr algn="r" rtl="1"/>
            <a:r>
              <a:rPr lang="fa-IR" dirty="0" smtClean="0"/>
              <a:t>برای حل این دو مشکل دو </a:t>
            </a:r>
            <a:r>
              <a:rPr lang="fa-IR" dirty="0"/>
              <a:t>محدودیت در این مقاله معرفی شده اند</a:t>
            </a:r>
            <a:r>
              <a:rPr lang="fa-IR" dirty="0" smtClean="0"/>
              <a:t>.</a:t>
            </a:r>
          </a:p>
          <a:p>
            <a:pPr marL="800100" lvl="1" indent="-342900" algn="r" rtl="1">
              <a:buFont typeface="+mj-lt"/>
              <a:buAutoNum type="arabicPeriod"/>
            </a:pPr>
            <a:r>
              <a:rPr lang="fa-IR" dirty="0"/>
              <a:t>محدودیت </a:t>
            </a:r>
            <a:r>
              <a:rPr lang="fa-IR" dirty="0" smtClean="0"/>
              <a:t>نحوی</a:t>
            </a:r>
          </a:p>
          <a:p>
            <a:pPr marL="800100" lvl="1" indent="-342900" algn="r" rtl="1">
              <a:buFont typeface="+mj-lt"/>
              <a:buAutoNum type="arabicPeriod"/>
            </a:pPr>
            <a:endParaRPr lang="fa-IR" dirty="0" smtClean="0"/>
          </a:p>
          <a:p>
            <a:pPr marL="800100" lvl="1" indent="-342900" algn="r" rtl="1">
              <a:buFont typeface="+mj-lt"/>
              <a:buAutoNum type="arabicPeriod"/>
            </a:pPr>
            <a:endParaRPr lang="fa-IR" dirty="0"/>
          </a:p>
          <a:p>
            <a:pPr marL="800100" lvl="1" indent="-342900" algn="r" rtl="1">
              <a:buFont typeface="+mj-lt"/>
              <a:buAutoNum type="arabicPeriod"/>
            </a:pPr>
            <a:endParaRPr lang="fa-IR" dirty="0" smtClean="0"/>
          </a:p>
          <a:p>
            <a:pPr marL="800100" lvl="1" indent="-342900" algn="r" rtl="1">
              <a:buFont typeface="+mj-lt"/>
              <a:buAutoNum type="arabicPeriod"/>
            </a:pPr>
            <a:r>
              <a:rPr lang="fa-IR" dirty="0" smtClean="0"/>
              <a:t>محدودیت لغوی: </a:t>
            </a:r>
            <a:r>
              <a:rPr lang="fa-IR" dirty="0">
                <a:cs typeface="B Nazanin" panose="00000400000000000000" pitchFamily="2" charset="-78"/>
              </a:rPr>
              <a:t>محدودیت لغوی میگوید یک رابطه در صورتی مناسب است که با آرگومانهای متفاوت زیادی در یک دادگان بزرگ آمده باشد. </a:t>
            </a:r>
          </a:p>
          <a:p>
            <a:pPr marL="800100" lvl="1" indent="-342900" algn="r" rtl="1">
              <a:buFont typeface="+mj-lt"/>
              <a:buAutoNum type="arabicPeriod"/>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863641" y="3025481"/>
            <a:ext cx="3073135" cy="1150733"/>
          </a:xfrm>
          <a:prstGeom prst="rect">
            <a:avLst/>
          </a:prstGeom>
        </p:spPr>
      </p:pic>
    </p:spTree>
    <p:extLst>
      <p:ext uri="{BB962C8B-B14F-4D97-AF65-F5344CB8AC3E}">
        <p14:creationId xmlns:p14="http://schemas.microsoft.com/office/powerpoint/2010/main" val="1684392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دو مشکل </a:t>
            </a:r>
            <a:r>
              <a:rPr lang="en-US" dirty="0">
                <a:cs typeface="B Nazanin" panose="00000400000000000000" pitchFamily="2" charset="-78"/>
              </a:rPr>
              <a:t>Reverb</a:t>
            </a:r>
            <a:r>
              <a:rPr lang="fa-IR" dirty="0">
                <a:cs typeface="B Nazanin" panose="00000400000000000000" pitchFamily="2" charset="-78"/>
              </a:rPr>
              <a:t>:</a:t>
            </a:r>
          </a:p>
          <a:p>
            <a:pPr lvl="1" algn="r" rtl="1"/>
            <a:r>
              <a:rPr lang="fa-IR" dirty="0">
                <a:cs typeface="B Nazanin" panose="00000400000000000000" pitchFamily="2" charset="-78"/>
              </a:rPr>
              <a:t>استخراج روابط تنها بر مبنای فعل.</a:t>
            </a:r>
          </a:p>
          <a:p>
            <a:pPr lvl="1" algn="r" rtl="1"/>
            <a:r>
              <a:rPr lang="fa-IR" dirty="0">
                <a:cs typeface="B Nazanin" panose="00000400000000000000" pitchFamily="2" charset="-78"/>
              </a:rPr>
              <a:t>در نظر نگرفتن زمینه متن در هنگام </a:t>
            </a:r>
            <a:r>
              <a:rPr lang="fa-IR" dirty="0" smtClean="0">
                <a:cs typeface="B Nazanin" panose="00000400000000000000" pitchFamily="2" charset="-78"/>
              </a:rPr>
              <a:t>استخراج اطلاعات</a:t>
            </a:r>
            <a:endParaRPr lang="fa-IR" dirty="0">
              <a:cs typeface="B Nazanin" panose="00000400000000000000" pitchFamily="2" charset="-78"/>
            </a:endParaRPr>
          </a:p>
          <a:p>
            <a:pPr lvl="1" algn="r" rtl="1"/>
            <a:endParaRPr lang="fa-IR" dirty="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473588813"/>
              </p:ext>
            </p:extLst>
          </p:nvPr>
        </p:nvGraphicFramePr>
        <p:xfrm>
          <a:off x="2224580" y="1936218"/>
          <a:ext cx="5064917" cy="4384294"/>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80804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lstStyle/>
          <a:p>
            <a:pPr marL="342900" lvl="1" indent="-342900" algn="r" rtl="1"/>
            <a:r>
              <a:rPr lang="fa-IR"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p14="http://schemas.microsoft.com/office/powerpoint/2010/main" val="1273224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lstStyle/>
          <a:p>
            <a:pPr marL="342900" lvl="1" indent="-342900" algn="r" rtl="1"/>
            <a:r>
              <a:rPr lang="fa-IR" dirty="0">
                <a:cs typeface="B Nazanin" panose="00000400000000000000" pitchFamily="2" charset="-78"/>
              </a:rPr>
              <a:t>برای استخراج اطلاعات از روی الگوهای تولید شده از پارسر وابستگی استفاده میکند.</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p14="http://schemas.microsoft.com/office/powerpoint/2010/main" val="1084293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2467044"/>
              </p:ext>
            </p:extLst>
          </p:nvPr>
        </p:nvGraphicFramePr>
        <p:xfrm>
          <a:off x="313900" y="1269240"/>
          <a:ext cx="11665543" cy="5562036"/>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زمان­بر 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می­شوند، با توجه به ساختار لغوی و نحوی زبان در گروه های اسمی، قیدی و فعلی متن به شناسایی روابط می­پردازد. در واقع زبان را یادگرفته و از روی آن روابط را استخراج می­کنند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z="1000" smtClean="0"/>
              <a:pPr/>
              <a:t>35</a:t>
            </a:fld>
            <a:endParaRPr lang="en-US" sz="1000"/>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247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آزاد</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546314611"/>
              </p:ext>
            </p:extLst>
          </p:nvPr>
        </p:nvGraphicFramePr>
        <p:xfrm>
          <a:off x="1610436" y="1296538"/>
          <a:ext cx="10369007" cy="5464790"/>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محل استخراج رابطه</a:t>
                      </a:r>
                      <a:endParaRPr lang="en-US" sz="13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(فعل-اسم-قید)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می­شد 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بهبود مشکل تعیین آرکومانهای رابطه در روش </a:t>
                      </a:r>
                      <a:r>
                        <a:rPr lang="en-US" sz="1300">
                          <a:solidFill>
                            <a:schemeClr val="tx1"/>
                          </a:solidFill>
                          <a:effectLst/>
                          <a:cs typeface="B Nazanin" panose="00000400000000000000" pitchFamily="2" charset="-78"/>
                        </a:rPr>
                        <a:t>ReVerb</a:t>
                      </a:r>
                      <a:r>
                        <a:rPr lang="ar-SA" sz="1300">
                          <a:solidFill>
                            <a:schemeClr val="tx1"/>
                          </a:solidFill>
                          <a:effectLst/>
                          <a:cs typeface="B Nazanin" panose="00000400000000000000" pitchFamily="2" charset="-78"/>
                        </a:rPr>
                        <a:t> با استفاده از سه دسته بندی کننده</a:t>
                      </a:r>
                      <a:r>
                        <a:rPr lang="fa-IR" sz="1300">
                          <a:solidFill>
                            <a:schemeClr val="tx1"/>
                          </a:solidFill>
                          <a:effectLst/>
                          <a:cs typeface="B Nazanin" panose="00000400000000000000" pitchFamily="2" charset="-78"/>
                        </a:rPr>
                        <a:t>، محدودیت روابط به فعل، عدم توجه به زمینه متن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طبقه ای - </a:t>
                      </a: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p14="http://schemas.microsoft.com/office/powerpoint/2010/main" val="2827696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574415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763021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72631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موجودیت های 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p14="http://schemas.microsoft.com/office/powerpoint/2010/main" val="3406484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737951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545769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01127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710288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0221756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0694204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0868199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6288863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39494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ای و صفات ملکی}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a:t>
            </a:r>
            <a:r>
              <a:rPr lang="fa-IR" dirty="0">
                <a:cs typeface="B Nazanin" panose="00000400000000000000" pitchFamily="2" charset="-78"/>
              </a:rPr>
              <a:t>پیشین‌سوی </a:t>
            </a:r>
            <a:r>
              <a:rPr lang="fa-IR" dirty="0" smtClean="0">
                <a:cs typeface="B Nazanin" panose="00000400000000000000" pitchFamily="2" charset="-78"/>
              </a:rPr>
              <a:t>«</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a:t>
            </a:r>
            <a:r>
              <a:rPr lang="fa-IR" dirty="0">
                <a:cs typeface="B Nazanin" panose="00000400000000000000" pitchFamily="2" charset="-78"/>
              </a:rPr>
              <a:t>‌</a:t>
            </a:r>
            <a:r>
              <a:rPr lang="fa-IR" dirty="0" smtClean="0">
                <a:cs typeface="B Nazanin" panose="00000400000000000000" pitchFamily="2" charset="-78"/>
              </a:rPr>
              <a:t>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آن اهداف</a:t>
            </a:r>
            <a:r>
              <a:rPr lang="fa-IR" dirty="0" smtClean="0">
                <a:cs typeface="B Nazanin" panose="00000400000000000000" pitchFamily="2" charset="-78"/>
              </a:rPr>
              <a:t> محسوب می‌شود»</a:t>
            </a:r>
            <a:endParaRPr lang="fa-IR" dirty="0">
              <a:cs typeface="B Nazanin" panose="00000400000000000000" pitchFamily="2" charset="-78"/>
            </a:endParaRP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715692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165259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66864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(IBM or the company) was incorporated in the State of New York on June 16, 1911, as the Computing-Tabulating-Recording Co. (C-T-R)…”</a:t>
            </a:r>
          </a:p>
          <a:p>
            <a:r>
              <a:rPr lang="en-US" dirty="0" smtClean="0">
                <a:ea typeface="ＭＳ Ｐゴシック" charset="0"/>
              </a:rPr>
              <a:t>Extracted Complex 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But we will focus on the simpler task of extracting 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p14="http://schemas.microsoft.com/office/powerpoint/2010/main" val="155958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pic>
        <p:nvPicPr>
          <p:cNvPr id="14" name="Picture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p14="http://schemas.microsoft.com/office/powerpoint/2010/main" val="24898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787156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اهمیت استخراج اطلاعات</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a:cs typeface="B Nazanin" panose="00000400000000000000" pitchFamily="2" charset="-78"/>
              </a:rPr>
              <a:t>Jurafsky</a:t>
            </a:r>
            <a:r>
              <a:rPr lang="fa-IR" sz="1800" dirty="0">
                <a:cs typeface="B Nazanin" panose="00000400000000000000" pitchFamily="2" charset="-78"/>
              </a:rPr>
              <a:t> و </a:t>
            </a:r>
            <a:r>
              <a:rPr lang="en-US" sz="1800" dirty="0">
                <a:cs typeface="B Nazanin" panose="00000400000000000000" pitchFamily="2" charset="-78"/>
              </a:rPr>
              <a:t>Manning</a:t>
            </a:r>
            <a:r>
              <a:rPr lang="fa-IR" sz="1800" dirty="0">
                <a:cs typeface="B Nazanin" panose="00000400000000000000" pitchFamily="2" charset="-78"/>
              </a:rPr>
              <a:t>)</a:t>
            </a:r>
          </a:p>
          <a:p>
            <a:pPr lvl="2" algn="r" rtl="1"/>
            <a:r>
              <a:rPr lang="fa-IR" dirty="0">
                <a:cs typeface="B Nazanin" panose="00000400000000000000" pitchFamily="2" charset="-78"/>
              </a:rPr>
              <a:t>معرفی نظارت دور برای اولین بار </a:t>
            </a:r>
          </a:p>
          <a:p>
            <a:pPr lvl="1" algn="r" rtl="1"/>
            <a:r>
              <a:rPr lang="fa-IR" sz="1800" dirty="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a:t>
            </a:r>
            <a:r>
              <a:rPr lang="fa-IR" sz="1800" dirty="0">
                <a:cs typeface="B Nazanin" panose="00000400000000000000" pitchFamily="2" charset="-78"/>
              </a:rPr>
              <a:t>)</a:t>
            </a: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767617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687</TotalTime>
  <Words>3511</Words>
  <Application>Microsoft Office PowerPoint</Application>
  <PresentationFormat>Widescreen</PresentationFormat>
  <Paragraphs>533</Paragraphs>
  <Slides>51</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MS PGothic</vt:lpstr>
      <vt:lpstr>Arial</vt:lpstr>
      <vt:lpstr>B Nazanin</vt:lpstr>
      <vt:lpstr>B Yekan</vt:lpstr>
      <vt:lpstr>B Zar</vt:lpstr>
      <vt:lpstr>Calibri</vt:lpstr>
      <vt:lpstr>Cambria Math</vt:lpstr>
      <vt:lpstr>Century Gothic</vt:lpstr>
      <vt:lpstr>Lucida Sans</vt:lpstr>
      <vt:lpstr>Tahoma</vt:lpstr>
      <vt:lpstr>Times New Roman</vt:lpstr>
      <vt:lpstr>Wingdings</vt:lpstr>
      <vt:lpstr>Wingdings 2</vt:lpstr>
      <vt:lpstr>Wingdings 3</vt: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 های نامدار</vt:lpstr>
      <vt:lpstr>رفع ابهام مرجع گروه اسمی</vt:lpstr>
      <vt:lpstr>استخراج روابط از متن</vt:lpstr>
      <vt:lpstr>استخراج روابط مفهومی از اینترنت</vt:lpstr>
      <vt:lpstr>کاربرد‌های استخراج روابط مفهومی</vt:lpstr>
      <vt:lpstr>اهمیت استخراج اطلاعات</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نظارت از دور (الگوریتم)</vt:lpstr>
      <vt:lpstr>کاربرد‌های استخراج روابط مفهومی</vt:lpstr>
      <vt:lpstr>یادگیری بدون ناظر (داده کاوی)</vt:lpstr>
      <vt:lpstr>استخراج آزاد اطلاعات (الگوریتم)</vt:lpstr>
      <vt:lpstr>استخراج آزاد اطلاعات</vt:lpstr>
      <vt:lpstr>معرفی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lpstr>کاربرد‌های استخراج روابط مفهومی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Rahat</cp:lastModifiedBy>
  <cp:revision>187</cp:revision>
  <dcterms:created xsi:type="dcterms:W3CDTF">2015-01-11T12:47:15Z</dcterms:created>
  <dcterms:modified xsi:type="dcterms:W3CDTF">2015-01-21T07:05:55Z</dcterms:modified>
</cp:coreProperties>
</file>