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0" r:id="rId5"/>
    <p:sldId id="261" r:id="rId6"/>
    <p:sldId id="262" r:id="rId7"/>
    <p:sldId id="263" r:id="rId8"/>
    <p:sldId id="264" r:id="rId9"/>
    <p:sldId id="259" r:id="rId10"/>
    <p:sldId id="266" r:id="rId11"/>
    <p:sldId id="271"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7AC4B4-23A4-4743-AD72-E520654D9C8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45284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AC4B4-23A4-4743-AD72-E520654D9C8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162034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AC4B4-23A4-4743-AD72-E520654D9C8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5915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AC4B4-23A4-4743-AD72-E520654D9C8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28524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7AC4B4-23A4-4743-AD72-E520654D9C89}"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154391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7AC4B4-23A4-4743-AD72-E520654D9C89}"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197548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7AC4B4-23A4-4743-AD72-E520654D9C89}"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14586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7AC4B4-23A4-4743-AD72-E520654D9C89}"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164285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AC4B4-23A4-4743-AD72-E520654D9C89}"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373907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AC4B4-23A4-4743-AD72-E520654D9C89}"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326249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AC4B4-23A4-4743-AD72-E520654D9C89}"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78A78-2970-4EF9-984A-A3682A29B9D6}" type="slidenum">
              <a:rPr lang="en-US" smtClean="0"/>
              <a:t>‹#›</a:t>
            </a:fld>
            <a:endParaRPr lang="en-US"/>
          </a:p>
        </p:txBody>
      </p:sp>
    </p:spTree>
    <p:extLst>
      <p:ext uri="{BB962C8B-B14F-4D97-AF65-F5344CB8AC3E}">
        <p14:creationId xmlns:p14="http://schemas.microsoft.com/office/powerpoint/2010/main" val="8498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AC4B4-23A4-4743-AD72-E520654D9C89}" type="datetimeFigureOut">
              <a:rPr lang="en-US" smtClean="0"/>
              <a:t>1/21/2015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78A78-2970-4EF9-984A-A3682A29B9D6}" type="slidenum">
              <a:rPr lang="en-US" smtClean="0"/>
              <a:t>‹#›</a:t>
            </a:fld>
            <a:endParaRPr lang="en-US"/>
          </a:p>
        </p:txBody>
      </p:sp>
    </p:spTree>
    <p:extLst>
      <p:ext uri="{BB962C8B-B14F-4D97-AF65-F5344CB8AC3E}">
        <p14:creationId xmlns:p14="http://schemas.microsoft.com/office/powerpoint/2010/main" val="2506031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Related works on </a:t>
            </a:r>
            <a:br>
              <a:rPr lang="en-US" sz="4400" dirty="0" smtClean="0"/>
            </a:br>
            <a:r>
              <a:rPr lang="en-US" dirty="0" smtClean="0"/>
              <a:t>open information extraction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27589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OLLIE(2012)</a:t>
            </a:r>
            <a:endParaRPr lang="en-US" dirty="0"/>
          </a:p>
        </p:txBody>
      </p:sp>
      <p:sp>
        <p:nvSpPr>
          <p:cNvPr id="3" name="Content Placeholder 2"/>
          <p:cNvSpPr>
            <a:spLocks noGrp="1"/>
          </p:cNvSpPr>
          <p:nvPr>
            <p:ph idx="1"/>
          </p:nvPr>
        </p:nvSpPr>
        <p:spPr>
          <a:xfrm>
            <a:off x="838200" y="1690688"/>
            <a:ext cx="10515600" cy="4351338"/>
          </a:xfrm>
        </p:spPr>
        <p:txBody>
          <a:bodyPr/>
          <a:lstStyle/>
          <a:p>
            <a:pPr lvl="1" algn="r" rtl="1"/>
            <a:r>
              <a:rPr lang="fa-IR" dirty="0" smtClean="0">
                <a:cs typeface="B Nazanin" panose="00000400000000000000" pitchFamily="2" charset="-78"/>
              </a:rPr>
              <a:t>معماری کار: </a:t>
            </a:r>
          </a:p>
          <a:p>
            <a:pPr lvl="1" algn="r" rtl="1"/>
            <a:r>
              <a:rPr lang="fa-IR" dirty="0" smtClean="0">
                <a:cs typeface="B Nazanin" panose="00000400000000000000" pitchFamily="2" charset="-78"/>
              </a:rPr>
              <a:t>ابتدا از یک مجموعه دانه با دقت بالا خروجی سیستم </a:t>
            </a:r>
            <a:r>
              <a:rPr lang="en-US" dirty="0" err="1" smtClean="0">
                <a:cs typeface="B Nazanin" panose="00000400000000000000" pitchFamily="2" charset="-78"/>
              </a:rPr>
              <a:t>ReVerb</a:t>
            </a:r>
            <a:r>
              <a:rPr lang="fa-IR" dirty="0" smtClean="0">
                <a:cs typeface="B Nazanin" panose="00000400000000000000" pitchFamily="2" charset="-78"/>
              </a:rPr>
              <a:t> برای انجام </a:t>
            </a:r>
            <a:r>
              <a:rPr lang="en-US" dirty="0" err="1" smtClean="0">
                <a:cs typeface="B Nazanin" panose="00000400000000000000" pitchFamily="2" charset="-78"/>
              </a:rPr>
              <a:t>Bootstraping</a:t>
            </a:r>
            <a:r>
              <a:rPr lang="fa-IR" dirty="0" smtClean="0">
                <a:cs typeface="B Nazanin" panose="00000400000000000000" pitchFamily="2" charset="-78"/>
              </a:rPr>
              <a:t> روی مجموعه داده بزرگ استفاده میکند.</a:t>
            </a:r>
          </a:p>
          <a:p>
            <a:pPr lvl="1" algn="r" rtl="1"/>
            <a:r>
              <a:rPr lang="fa-IR" dirty="0" smtClean="0">
                <a:cs typeface="B Nazanin" panose="00000400000000000000" pitchFamily="2" charset="-78"/>
              </a:rPr>
              <a:t>از روی این مجموعه آموزشی الگورهای باز را یاد میگیرد.</a:t>
            </a:r>
          </a:p>
          <a:p>
            <a:pPr lvl="1" algn="r" rtl="1"/>
            <a:r>
              <a:rPr lang="fa-IR" dirty="0" smtClean="0">
                <a:cs typeface="B Nazanin" panose="00000400000000000000" pitchFamily="2" charset="-78"/>
              </a:rPr>
              <a:t>در مرحله استخراج از این الگوها برای استخراج اطلاعات استفاده میکند</a:t>
            </a:r>
            <a:endParaRPr lang="fa-IR"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3479894" y="3945485"/>
            <a:ext cx="4927125" cy="2857733"/>
          </a:xfrm>
          <a:prstGeom prst="rect">
            <a:avLst/>
          </a:prstGeom>
        </p:spPr>
      </p:pic>
    </p:spTree>
    <p:extLst>
      <p:ext uri="{BB962C8B-B14F-4D97-AF65-F5344CB8AC3E}">
        <p14:creationId xmlns:p14="http://schemas.microsoft.com/office/powerpoint/2010/main" val="223554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OLLIE(2012)</a:t>
            </a:r>
            <a:endParaRPr lang="en-US" dirty="0"/>
          </a:p>
        </p:txBody>
      </p:sp>
      <p:sp>
        <p:nvSpPr>
          <p:cNvPr id="3" name="Content Placeholder 2"/>
          <p:cNvSpPr>
            <a:spLocks noGrp="1"/>
          </p:cNvSpPr>
          <p:nvPr>
            <p:ph idx="1"/>
          </p:nvPr>
        </p:nvSpPr>
        <p:spPr/>
        <p:txBody>
          <a:bodyPr/>
          <a:lstStyle/>
          <a:p>
            <a:pPr lvl="1" algn="r" rtl="1"/>
            <a:r>
              <a:rPr lang="fa-IR" dirty="0" smtClean="0">
                <a:cs typeface="B Nazanin" panose="00000400000000000000" pitchFamily="2" charset="-78"/>
              </a:rPr>
              <a:t>عملیات </a:t>
            </a:r>
            <a:r>
              <a:rPr lang="en-US" dirty="0" err="1" smtClean="0">
                <a:cs typeface="B Nazanin" panose="00000400000000000000" pitchFamily="2" charset="-78"/>
              </a:rPr>
              <a:t>Bootstraping</a:t>
            </a:r>
            <a:r>
              <a:rPr lang="fa-IR" dirty="0" smtClean="0">
                <a:cs typeface="B Nazanin" panose="00000400000000000000" pitchFamily="2" charset="-78"/>
              </a:rPr>
              <a:t>:</a:t>
            </a:r>
          </a:p>
          <a:p>
            <a:pPr lvl="1" algn="r" rtl="1"/>
            <a:r>
              <a:rPr lang="fa-IR" dirty="0" smtClean="0">
                <a:cs typeface="B Nazanin" panose="00000400000000000000" pitchFamily="2" charset="-78"/>
              </a:rPr>
              <a:t>با 110 هزار دانه تولیدی </a:t>
            </a:r>
            <a:r>
              <a:rPr lang="en-US" dirty="0" err="1" smtClean="0">
                <a:cs typeface="B Nazanin" panose="00000400000000000000" pitchFamily="2" charset="-78"/>
              </a:rPr>
              <a:t>ReVerb</a:t>
            </a:r>
            <a:r>
              <a:rPr lang="fa-IR" dirty="0" smtClean="0">
                <a:cs typeface="B Nazanin" panose="00000400000000000000" pitchFamily="2" charset="-78"/>
              </a:rPr>
              <a:t> شروع میکند</a:t>
            </a:r>
          </a:p>
          <a:p>
            <a:pPr lvl="1" algn="r" rtl="1"/>
            <a:r>
              <a:rPr lang="fa-IR" dirty="0" smtClean="0">
                <a:cs typeface="B Nazanin" panose="00000400000000000000" pitchFamily="2" charset="-78"/>
              </a:rPr>
              <a:t>نمونه دانه تولید شده برای جمله «</a:t>
            </a:r>
            <a:r>
              <a:rPr lang="en-US" dirty="0" smtClean="0">
                <a:cs typeface="B Nazanin" panose="00000400000000000000" pitchFamily="2" charset="-78"/>
              </a:rPr>
              <a:t>Paul </a:t>
            </a:r>
            <a:r>
              <a:rPr lang="en-US" dirty="0" err="1" smtClean="0">
                <a:cs typeface="B Nazanin" panose="00000400000000000000" pitchFamily="2" charset="-78"/>
              </a:rPr>
              <a:t>Annacone</a:t>
            </a:r>
            <a:r>
              <a:rPr lang="en-US" dirty="0" smtClean="0">
                <a:cs typeface="B Nazanin" panose="00000400000000000000" pitchFamily="2" charset="-78"/>
              </a:rPr>
              <a:t> is the coach of </a:t>
            </a:r>
            <a:r>
              <a:rPr lang="en-US" dirty="0" err="1" smtClean="0">
                <a:cs typeface="B Nazanin" panose="00000400000000000000" pitchFamily="2" charset="-78"/>
              </a:rPr>
              <a:t>Federe</a:t>
            </a:r>
            <a:r>
              <a:rPr lang="en-US" dirty="0" smtClean="0">
                <a:cs typeface="B Nazanin" panose="00000400000000000000" pitchFamily="2" charset="-78"/>
              </a:rPr>
              <a:t>.</a:t>
            </a:r>
            <a:r>
              <a:rPr lang="fa-IR" dirty="0" smtClean="0">
                <a:cs typeface="B Nazanin" panose="00000400000000000000" pitchFamily="2" charset="-78"/>
              </a:rPr>
              <a:t>» عبارت «(</a:t>
            </a:r>
            <a:r>
              <a:rPr lang="en-US" dirty="0" smtClean="0">
                <a:cs typeface="B Nazanin" panose="00000400000000000000" pitchFamily="2" charset="-78"/>
              </a:rPr>
              <a:t>Paul </a:t>
            </a:r>
            <a:r>
              <a:rPr lang="en-US" dirty="0" err="1" smtClean="0">
                <a:cs typeface="B Nazanin" panose="00000400000000000000" pitchFamily="2" charset="-78"/>
              </a:rPr>
              <a:t>Annacone</a:t>
            </a:r>
            <a:r>
              <a:rPr lang="en-US" dirty="0" smtClean="0">
                <a:cs typeface="B Nazanin" panose="00000400000000000000" pitchFamily="2" charset="-78"/>
              </a:rPr>
              <a:t>, is the coach of, Federer</a:t>
            </a:r>
            <a:r>
              <a:rPr lang="fa-IR" dirty="0" smtClean="0">
                <a:cs typeface="B Nazanin" panose="00000400000000000000" pitchFamily="2" charset="-78"/>
              </a:rPr>
              <a:t>)» است.</a:t>
            </a:r>
          </a:p>
          <a:p>
            <a:pPr lvl="1" algn="r" rtl="1"/>
            <a:r>
              <a:rPr lang="fa-IR" dirty="0" smtClean="0">
                <a:cs typeface="B Nazanin" panose="00000400000000000000" pitchFamily="2" charset="-78"/>
              </a:rPr>
              <a:t>به ازای هر دانه تمام جملات دارای عبارات رابطه را </a:t>
            </a:r>
            <a:r>
              <a:rPr lang="fa-IR" dirty="0" smtClean="0">
                <a:cs typeface="B Nazanin" panose="00000400000000000000" pitchFamily="2" charset="-78"/>
              </a:rPr>
              <a:t>ا</a:t>
            </a:r>
            <a:r>
              <a:rPr lang="fa-IR" dirty="0">
                <a:cs typeface="B Nazanin" panose="00000400000000000000" pitchFamily="2" charset="-78"/>
              </a:rPr>
              <a:t>س</a:t>
            </a:r>
            <a:r>
              <a:rPr lang="fa-IR" dirty="0" smtClean="0">
                <a:cs typeface="B Nazanin" panose="00000400000000000000" pitchFamily="2" charset="-78"/>
              </a:rPr>
              <a:t>تخراج </a:t>
            </a:r>
            <a:r>
              <a:rPr lang="fa-IR" dirty="0" smtClean="0">
                <a:cs typeface="B Nazanin" panose="00000400000000000000" pitchFamily="2" charset="-78"/>
              </a:rPr>
              <a:t>میکنیم. در مجموع 18 میلیون جمله حاصل میشود.</a:t>
            </a:r>
          </a:p>
          <a:p>
            <a:pPr lvl="1" algn="r" rtl="1"/>
            <a:r>
              <a:rPr lang="fa-IR" dirty="0" smtClean="0">
                <a:cs typeface="B Nazanin" panose="00000400000000000000" pitchFamily="2" charset="-78"/>
              </a:rPr>
              <a:t>فرض میکنیم تمام آنها همان اطلاعات درون دانه را دارند. فرض همواره درست نیست. به عنوان مثال رابطه «(</a:t>
            </a:r>
            <a:r>
              <a:rPr lang="en-US" dirty="0" err="1" smtClean="0">
                <a:cs typeface="B Nazanin" panose="00000400000000000000" pitchFamily="2" charset="-78"/>
              </a:rPr>
              <a:t>Boyl</a:t>
            </a:r>
            <a:r>
              <a:rPr lang="en-US" dirty="0" smtClean="0">
                <a:cs typeface="B Nazanin" panose="00000400000000000000" pitchFamily="2" charset="-78"/>
              </a:rPr>
              <a:t>, is born in, Ireland</a:t>
            </a:r>
            <a:r>
              <a:rPr lang="fa-IR" dirty="0" smtClean="0">
                <a:cs typeface="B Nazanin" panose="00000400000000000000" pitchFamily="2" charset="-78"/>
              </a:rPr>
              <a:t>)» از جمله «</a:t>
            </a:r>
            <a:r>
              <a:rPr lang="en-US" dirty="0" smtClean="0">
                <a:cs typeface="B Nazanin" panose="00000400000000000000" pitchFamily="2" charset="-78"/>
              </a:rPr>
              <a:t>Felix G. Wharton was born in Donegal, in the north west of Ireland, a country where the Boyles did their schooling</a:t>
            </a:r>
            <a:r>
              <a:rPr lang="fa-IR" dirty="0" smtClean="0">
                <a:cs typeface="B Nazanin" panose="00000400000000000000" pitchFamily="2" charset="-78"/>
              </a:rPr>
              <a:t>» </a:t>
            </a:r>
          </a:p>
          <a:p>
            <a:pPr lvl="1" algn="r" rtl="1"/>
            <a:r>
              <a:rPr lang="fa-IR" dirty="0" smtClean="0">
                <a:cs typeface="B Nazanin" panose="00000400000000000000" pitchFamily="2" charset="-78"/>
              </a:rPr>
              <a:t>برای کاهش این خطاها از پارسر وابستگی و محدودیت گذاشتن روی فاصله بین عناصر رابطه استفاده کرده است.</a:t>
            </a:r>
            <a:endParaRPr lang="fa-IR" dirty="0">
              <a:cs typeface="B Nazanin" panose="00000400000000000000" pitchFamily="2" charset="-78"/>
            </a:endParaRPr>
          </a:p>
        </p:txBody>
      </p:sp>
    </p:spTree>
    <p:extLst>
      <p:ext uri="{BB962C8B-B14F-4D97-AF65-F5344CB8AC3E}">
        <p14:creationId xmlns:p14="http://schemas.microsoft.com/office/powerpoint/2010/main" val="2427975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OLLIE(2012)</a:t>
            </a:r>
            <a:endParaRPr lang="en-US" dirty="0"/>
          </a:p>
        </p:txBody>
      </p:sp>
      <p:sp>
        <p:nvSpPr>
          <p:cNvPr id="3" name="Content Placeholder 2"/>
          <p:cNvSpPr>
            <a:spLocks noGrp="1"/>
          </p:cNvSpPr>
          <p:nvPr>
            <p:ph idx="1"/>
          </p:nvPr>
        </p:nvSpPr>
        <p:spPr/>
        <p:txBody>
          <a:bodyPr/>
          <a:lstStyle/>
          <a:p>
            <a:pPr lvl="1" algn="r" rtl="1"/>
            <a:r>
              <a:rPr lang="fa-IR" dirty="0" smtClean="0">
                <a:cs typeface="B Nazanin" panose="00000400000000000000" pitchFamily="2" charset="-78"/>
              </a:rPr>
              <a:t>نمونه الگوهای باز استخراج شده:</a:t>
            </a:r>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962108" y="2781596"/>
            <a:ext cx="10267784" cy="2439396"/>
          </a:xfrm>
          <a:prstGeom prst="rect">
            <a:avLst/>
          </a:prstGeom>
        </p:spPr>
      </p:pic>
    </p:spTree>
    <p:extLst>
      <p:ext uri="{BB962C8B-B14F-4D97-AF65-F5344CB8AC3E}">
        <p14:creationId xmlns:p14="http://schemas.microsoft.com/office/powerpoint/2010/main" val="2184355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OLLIE(2012)</a:t>
            </a:r>
            <a:endParaRPr lang="en-US" dirty="0"/>
          </a:p>
        </p:txBody>
      </p:sp>
      <p:sp>
        <p:nvSpPr>
          <p:cNvPr id="3" name="Content Placeholder 2"/>
          <p:cNvSpPr>
            <a:spLocks noGrp="1"/>
          </p:cNvSpPr>
          <p:nvPr>
            <p:ph idx="1"/>
          </p:nvPr>
        </p:nvSpPr>
        <p:spPr/>
        <p:txBody>
          <a:bodyPr/>
          <a:lstStyle/>
          <a:p>
            <a:pPr lvl="1" algn="r" rtl="1"/>
            <a:r>
              <a:rPr lang="fa-IR" dirty="0" smtClean="0">
                <a:cs typeface="B Nazanin" panose="00000400000000000000" pitchFamily="2" charset="-78"/>
              </a:rPr>
              <a:t>برای استخراج اطلاعات از روی الگوهای تولید شده از پارسر وابستگی استفاده میکند.</a:t>
            </a:r>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3332021" y="2429303"/>
            <a:ext cx="5915624" cy="4075208"/>
          </a:xfrm>
          <a:prstGeom prst="rect">
            <a:avLst/>
          </a:prstGeom>
        </p:spPr>
      </p:pic>
    </p:spTree>
    <p:extLst>
      <p:ext uri="{BB962C8B-B14F-4D97-AF65-F5344CB8AC3E}">
        <p14:creationId xmlns:p14="http://schemas.microsoft.com/office/powerpoint/2010/main" val="548448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TextRunner</a:t>
            </a:r>
            <a:r>
              <a:rPr lang="en-US" dirty="0" smtClean="0"/>
              <a:t>(2007)</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مراحل الگوریتم:</a:t>
                </a:r>
              </a:p>
              <a:p>
                <a:pPr marL="914400" lvl="1" indent="-457200" algn="r" rtl="1">
                  <a:buFont typeface="+mj-lt"/>
                  <a:buAutoNum type="arabicPeriod"/>
                </a:pPr>
                <a:r>
                  <a:rPr lang="fa-IR" dirty="0" smtClean="0">
                    <a:cs typeface="B Nazanin" panose="00000400000000000000" pitchFamily="2" charset="-78"/>
                  </a:rPr>
                  <a:t>ابتدا با استفاده از یک پارسر چند صد جمله را بررسی کرده و از داخل آنها مجموعه ای از روابط (</a:t>
                </a:r>
                <a14:m>
                  <m:oMath xmlns:m="http://schemas.openxmlformats.org/officeDocument/2006/math">
                    <m:sSub>
                      <m:sSubPr>
                        <m:ctrlPr>
                          <a:rPr lang="fa-IR"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𝑒</m:t>
                        </m:r>
                      </m:e>
                      <m:sub>
                        <m:r>
                          <a:rPr lang="en-US" b="0" i="1" smtClean="0">
                            <a:latin typeface="Cambria Math" panose="02040503050406030204" pitchFamily="18" charset="0"/>
                            <a:cs typeface="B Nazanin" panose="00000400000000000000" pitchFamily="2" charset="-78"/>
                          </a:rPr>
                          <m:t>𝑖</m:t>
                        </m:r>
                      </m:sub>
                    </m:sSub>
                    <m:r>
                      <a:rPr lang="en-US" b="0" i="1" smtClean="0">
                        <a:latin typeface="Cambria Math" panose="02040503050406030204" pitchFamily="18" charset="0"/>
                        <a:cs typeface="B Nazanin" panose="00000400000000000000" pitchFamily="2" charset="-78"/>
                      </a:rPr>
                      <m:t>,</m:t>
                    </m:r>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𝑟</m:t>
                        </m:r>
                      </m:e>
                      <m:sub>
                        <m:r>
                          <a:rPr lang="en-US" b="0" i="1" smtClean="0">
                            <a:latin typeface="Cambria Math" panose="02040503050406030204" pitchFamily="18" charset="0"/>
                            <a:cs typeface="B Nazanin" panose="00000400000000000000" pitchFamily="2" charset="-78"/>
                          </a:rPr>
                          <m:t>𝑖</m:t>
                        </m:r>
                        <m:r>
                          <a:rPr lang="en-US" b="0" i="1" smtClean="0">
                            <a:latin typeface="Cambria Math" panose="02040503050406030204" pitchFamily="18" charset="0"/>
                            <a:cs typeface="B Nazanin" panose="00000400000000000000" pitchFamily="2" charset="-78"/>
                          </a:rPr>
                          <m:t>,</m:t>
                        </m:r>
                        <m:r>
                          <a:rPr lang="en-US" b="0" i="1" smtClean="0">
                            <a:latin typeface="Cambria Math" panose="02040503050406030204" pitchFamily="18" charset="0"/>
                            <a:cs typeface="B Nazanin" panose="00000400000000000000" pitchFamily="2" charset="-78"/>
                          </a:rPr>
                          <m:t>𝑗</m:t>
                        </m:r>
                      </m:sub>
                    </m:sSub>
                    <m:r>
                      <a:rPr lang="en-US" b="0" i="1" smtClean="0">
                        <a:latin typeface="Cambria Math" panose="02040503050406030204" pitchFamily="18" charset="0"/>
                        <a:cs typeface="B Nazanin" panose="00000400000000000000" pitchFamily="2" charset="-78"/>
                      </a:rPr>
                      <m:t>,</m:t>
                    </m:r>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𝑒</m:t>
                        </m:r>
                      </m:e>
                      <m:sub>
                        <m:r>
                          <a:rPr lang="en-US" b="0" i="1" smtClean="0">
                            <a:latin typeface="Cambria Math" panose="02040503050406030204" pitchFamily="18" charset="0"/>
                            <a:cs typeface="B Nazanin" panose="00000400000000000000" pitchFamily="2" charset="-78"/>
                          </a:rPr>
                          <m:t>𝑗</m:t>
                        </m:r>
                      </m:sub>
                    </m:sSub>
                  </m:oMath>
                </a14:m>
                <a:r>
                  <a:rPr lang="fa-IR" dirty="0" smtClean="0">
                    <a:cs typeface="B Nazanin" panose="00000400000000000000" pitchFamily="2" charset="-78"/>
                  </a:rPr>
                  <a:t>) را استخراج میکند. این روابط در صورت درست بودن برجسب </a:t>
                </a:r>
                <a:r>
                  <a:rPr lang="en-US" dirty="0" smtClean="0">
                    <a:cs typeface="B Nazanin" panose="00000400000000000000" pitchFamily="2" charset="-78"/>
                  </a:rPr>
                  <a:t>Positive</a:t>
                </a:r>
                <a:r>
                  <a:rPr lang="fa-IR" dirty="0" smtClean="0">
                    <a:cs typeface="B Nazanin" panose="00000400000000000000" pitchFamily="2" charset="-78"/>
                  </a:rPr>
                  <a:t> و در صورت غلط بودن برچسب </a:t>
                </a:r>
                <a:r>
                  <a:rPr lang="en-US" dirty="0" smtClean="0">
                    <a:cs typeface="B Nazanin" panose="00000400000000000000" pitchFamily="2" charset="-78"/>
                  </a:rPr>
                  <a:t>Negative</a:t>
                </a:r>
                <a:r>
                  <a:rPr lang="fa-IR" dirty="0" smtClean="0">
                    <a:cs typeface="B Nazanin" panose="00000400000000000000" pitchFamily="2" charset="-78"/>
                  </a:rPr>
                  <a:t> را میخورند.</a:t>
                </a:r>
              </a:p>
              <a:p>
                <a:pPr marL="914400" lvl="1" indent="-457200" algn="r" rtl="1">
                  <a:buFont typeface="+mj-lt"/>
                  <a:buAutoNum type="arabicPeriod"/>
                </a:pPr>
                <a:r>
                  <a:rPr lang="fa-IR" dirty="0" smtClean="0">
                    <a:cs typeface="B Nazanin" panose="00000400000000000000" pitchFamily="2" charset="-78"/>
                  </a:rPr>
                  <a:t>برای تعیین درست یا غلط بودن هر رابطه، یکسری محدودیت نحوی که عموما روی زنجیره وابستگی </a:t>
                </a:r>
                <a:r>
                  <a:rPr lang="en-US" dirty="0" smtClean="0">
                    <a:cs typeface="B Nazanin" panose="00000400000000000000" pitchFamily="2" charset="-78"/>
                  </a:rPr>
                  <a:t>Dependency chain</a:t>
                </a:r>
                <a:r>
                  <a:rPr lang="fa-IR" dirty="0" smtClean="0">
                    <a:cs typeface="B Nazanin" panose="00000400000000000000" pitchFamily="2" charset="-78"/>
                  </a:rPr>
                  <a:t> جمله کار میکند تعریف کرده است.</a:t>
                </a:r>
              </a:p>
              <a:p>
                <a:pPr marL="914400" lvl="1" indent="-457200" algn="r" rtl="1">
                  <a:buFont typeface="+mj-lt"/>
                  <a:buAutoNum type="arabicPeriod"/>
                </a:pPr>
                <a:r>
                  <a:rPr lang="fa-IR" dirty="0" smtClean="0">
                    <a:cs typeface="B Nazanin" panose="00000400000000000000" pitchFamily="2" charset="-78"/>
                  </a:rPr>
                  <a:t>یک مجموعه ویژگی که محاسبه آنها نیازی به پارسر ندارد تعریف کرده است. برای تمام روابط استخراج شده اعمم از درست یا غلط این ویژگی ها محاسبه میکنیم.</a:t>
                </a:r>
              </a:p>
              <a:p>
                <a:pPr marL="914400" lvl="1" indent="-457200" algn="r" rtl="1">
                  <a:buFont typeface="+mj-lt"/>
                  <a:buAutoNum type="arabicPeriod"/>
                </a:pPr>
                <a:r>
                  <a:rPr lang="fa-IR" dirty="0" smtClean="0">
                    <a:cs typeface="B Nazanin" panose="00000400000000000000" pitchFamily="2" charset="-78"/>
                  </a:rPr>
                  <a:t>بردارهای ویژگی محاسبه شده را به همراه برچسب شان به یک دسته بندی کننده </a:t>
                </a:r>
                <a:r>
                  <a:rPr lang="en-US" dirty="0" smtClean="0">
                    <a:cs typeface="B Nazanin" panose="00000400000000000000" pitchFamily="2" charset="-78"/>
                  </a:rPr>
                  <a:t>Naïve Bayes</a:t>
                </a:r>
                <a:r>
                  <a:rPr lang="fa-IR" dirty="0" smtClean="0">
                    <a:cs typeface="B Nazanin" panose="00000400000000000000" pitchFamily="2" charset="-78"/>
                  </a:rPr>
                  <a:t> میدهیم.</a:t>
                </a:r>
              </a:p>
              <a:p>
                <a:pPr marL="914400" lvl="1" indent="-457200" algn="r" rtl="1">
                  <a:buFont typeface="+mj-lt"/>
                  <a:buAutoNum type="arabicPeriod"/>
                </a:pPr>
                <a:r>
                  <a:rPr lang="fa-IR" dirty="0" smtClean="0">
                    <a:cs typeface="B Nazanin" panose="00000400000000000000" pitchFamily="2" charset="-78"/>
                  </a:rPr>
                  <a:t>از این دسته بندی کننده برای استخراج روابط جدید استفاده میکنیم.</a:t>
                </a:r>
                <a:endParaRPr lang="en-US"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2941" r="-1043"/>
                </a:stretch>
              </a:blipFill>
            </p:spPr>
            <p:txBody>
              <a:bodyPr/>
              <a:lstStyle/>
              <a:p>
                <a:r>
                  <a:rPr lang="en-US">
                    <a:noFill/>
                  </a:rPr>
                  <a:t> </a:t>
                </a:r>
              </a:p>
            </p:txBody>
          </p:sp>
        </mc:Fallback>
      </mc:AlternateContent>
    </p:spTree>
    <p:extLst>
      <p:ext uri="{BB962C8B-B14F-4D97-AF65-F5344CB8AC3E}">
        <p14:creationId xmlns:p14="http://schemas.microsoft.com/office/powerpoint/2010/main" val="3330535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ReVerb</a:t>
            </a:r>
            <a:r>
              <a:rPr lang="en-US" dirty="0" smtClean="0"/>
              <a:t>(2010)</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دو مشکل سیستم های قبلی:</a:t>
            </a:r>
          </a:p>
          <a:p>
            <a:pPr lvl="1" algn="r" rtl="1"/>
            <a:r>
              <a:rPr lang="fa-IR" dirty="0" smtClean="0">
                <a:cs typeface="B Nazanin" panose="00000400000000000000" pitchFamily="2" charset="-78"/>
              </a:rPr>
              <a:t>استخراج های بی ربط (نا مفهوم) </a:t>
            </a:r>
            <a:r>
              <a:rPr lang="en-US" dirty="0" smtClean="0">
                <a:cs typeface="B Nazanin" panose="00000400000000000000" pitchFamily="2" charset="-78"/>
              </a:rPr>
              <a:t>incoherent extraction</a:t>
            </a:r>
            <a:r>
              <a:rPr lang="fa-IR" dirty="0" smtClean="0">
                <a:cs typeface="B Nazanin" panose="00000400000000000000" pitchFamily="2" charset="-78"/>
              </a:rPr>
              <a:t>: زمانی که اطلاعات استخراج شده بی معنا هستند مانند </a:t>
            </a:r>
          </a:p>
          <a:p>
            <a:pPr marL="914400" lvl="1" indent="-457200" algn="r" rtl="1">
              <a:buFont typeface="+mj-lt"/>
              <a:buAutoNum type="arabicPeriod"/>
            </a:pPr>
            <a:endParaRPr lang="fa-IR" dirty="0" smtClean="0">
              <a:cs typeface="B Nazanin" panose="00000400000000000000" pitchFamily="2" charset="-78"/>
            </a:endParaRPr>
          </a:p>
          <a:p>
            <a:pPr marL="914400" lvl="1" indent="-457200" algn="r" rtl="1">
              <a:buFont typeface="+mj-lt"/>
              <a:buAutoNum type="arabicPeriod"/>
            </a:pPr>
            <a:endParaRPr lang="fa-IR" dirty="0" smtClean="0">
              <a:cs typeface="B Nazanin" panose="00000400000000000000" pitchFamily="2" charset="-78"/>
            </a:endParaRPr>
          </a:p>
          <a:p>
            <a:pPr marL="914400" lvl="1" indent="-457200" algn="r" rtl="1">
              <a:buFont typeface="+mj-lt"/>
              <a:buAutoNum type="arabicPeriod"/>
            </a:pPr>
            <a:endParaRPr lang="fa-IR" dirty="0">
              <a:cs typeface="B Nazanin" panose="00000400000000000000" pitchFamily="2" charset="-78"/>
            </a:endParaRPr>
          </a:p>
          <a:p>
            <a:pPr marL="914400" lvl="1" indent="-457200" algn="r" rtl="1">
              <a:buFont typeface="+mj-lt"/>
              <a:buAutoNum type="arabicPeriod"/>
            </a:pPr>
            <a:endParaRPr lang="fa-IR" dirty="0" smtClean="0">
              <a:cs typeface="B Nazanin" panose="00000400000000000000" pitchFamily="2" charset="-78"/>
            </a:endParaRPr>
          </a:p>
          <a:p>
            <a:pPr marL="914400" lvl="1" indent="-457200" algn="r" rtl="1">
              <a:buFont typeface="+mj-lt"/>
              <a:buAutoNum type="arabicPeriod"/>
            </a:pPr>
            <a:endParaRPr lang="en-US"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3076077" y="3335455"/>
            <a:ext cx="5445643" cy="2123649"/>
          </a:xfrm>
          <a:prstGeom prst="rect">
            <a:avLst/>
          </a:prstGeom>
        </p:spPr>
      </p:pic>
    </p:spTree>
    <p:extLst>
      <p:ext uri="{BB962C8B-B14F-4D97-AF65-F5344CB8AC3E}">
        <p14:creationId xmlns:p14="http://schemas.microsoft.com/office/powerpoint/2010/main" val="3977463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ReVerb</a:t>
            </a:r>
            <a:r>
              <a:rPr lang="en-US" dirty="0" smtClean="0"/>
              <a:t>(2010)</a:t>
            </a:r>
            <a:endParaRPr lang="en-US" dirty="0"/>
          </a:p>
        </p:txBody>
      </p:sp>
      <p:sp>
        <p:nvSpPr>
          <p:cNvPr id="3" name="Content Placeholder 2"/>
          <p:cNvSpPr>
            <a:spLocks noGrp="1"/>
          </p:cNvSpPr>
          <p:nvPr>
            <p:ph idx="1"/>
          </p:nvPr>
        </p:nvSpPr>
        <p:spPr/>
        <p:txBody>
          <a:bodyPr/>
          <a:lstStyle/>
          <a:p>
            <a:pPr marL="228600" lvl="1" algn="r" rtl="1">
              <a:spcBef>
                <a:spcPts val="1000"/>
              </a:spcBef>
            </a:pPr>
            <a:r>
              <a:rPr lang="fa-IR" dirty="0" smtClean="0">
                <a:cs typeface="B Nazanin" panose="00000400000000000000" pitchFamily="2" charset="-78"/>
              </a:rPr>
              <a:t>ادامه مشکلات سیستم های قبلی:</a:t>
            </a:r>
            <a:endParaRPr lang="fa-IR" dirty="0">
              <a:cs typeface="B Nazanin" panose="00000400000000000000" pitchFamily="2" charset="-78"/>
            </a:endParaRPr>
          </a:p>
          <a:p>
            <a:pPr marL="914400" lvl="2" indent="-457200" algn="r" rtl="1">
              <a:spcBef>
                <a:spcPts val="1000"/>
              </a:spcBef>
            </a:pPr>
            <a:r>
              <a:rPr lang="fa-IR" dirty="0" smtClean="0">
                <a:cs typeface="B Nazanin" panose="00000400000000000000" pitchFamily="2" charset="-78"/>
              </a:rPr>
              <a:t>استخراج های بی ارزش </a:t>
            </a:r>
            <a:r>
              <a:rPr lang="en-US" dirty="0" smtClean="0">
                <a:cs typeface="B Nazanin" panose="00000400000000000000" pitchFamily="2" charset="-78"/>
              </a:rPr>
              <a:t>uninformative extractions</a:t>
            </a:r>
            <a:r>
              <a:rPr lang="fa-IR" dirty="0" smtClean="0">
                <a:cs typeface="B Nazanin" panose="00000400000000000000" pitchFamily="2" charset="-78"/>
              </a:rPr>
              <a:t>: زمانی که در فرایند استخراج، اطلاعات حیاتی جا میافتند. مثلا برای جمله «</a:t>
            </a:r>
            <a:r>
              <a:rPr lang="en-US" dirty="0" smtClean="0">
                <a:cs typeface="B Nazanin" panose="00000400000000000000" pitchFamily="2" charset="-78"/>
              </a:rPr>
              <a:t>Jack claimed responsibility for Anne attack</a:t>
            </a:r>
            <a:r>
              <a:rPr lang="fa-IR" dirty="0" smtClean="0">
                <a:cs typeface="B Nazanin" panose="00000400000000000000" pitchFamily="2" charset="-78"/>
              </a:rPr>
              <a:t>» رابطه زیر استخراج شده است. </a:t>
            </a:r>
            <a:r>
              <a:rPr lang="en-US" dirty="0" smtClean="0">
                <a:cs typeface="B Nazanin" panose="00000400000000000000" pitchFamily="2" charset="-78"/>
              </a:rPr>
              <a:t>(Jack, claimed, responsibility)</a:t>
            </a:r>
            <a:r>
              <a:rPr lang="fa-IR" dirty="0" smtClean="0">
                <a:cs typeface="B Nazanin" panose="00000400000000000000" pitchFamily="2" charset="-78"/>
              </a:rPr>
              <a:t>. در حالیکه استخراج درست </a:t>
            </a:r>
            <a:r>
              <a:rPr lang="en-US" dirty="0" smtClean="0">
                <a:cs typeface="B Nazanin" panose="00000400000000000000" pitchFamily="2" charset="-78"/>
              </a:rPr>
              <a:t>(Jack, claimed </a:t>
            </a:r>
            <a:r>
              <a:rPr lang="en-US" dirty="0">
                <a:cs typeface="B Nazanin" panose="00000400000000000000" pitchFamily="2" charset="-78"/>
              </a:rPr>
              <a:t>responsibility for, Anne </a:t>
            </a:r>
            <a:r>
              <a:rPr lang="en-US" dirty="0" smtClean="0">
                <a:cs typeface="B Nazanin" panose="00000400000000000000" pitchFamily="2" charset="-78"/>
              </a:rPr>
              <a:t>attack)</a:t>
            </a:r>
            <a:r>
              <a:rPr lang="fa-IR" dirty="0" smtClean="0">
                <a:cs typeface="B Nazanin" panose="00000400000000000000" pitchFamily="2" charset="-78"/>
              </a:rPr>
              <a:t> است. این گونه خطاها معمولا به خاطر ناتوانی در پردازش درست افعال </a:t>
            </a:r>
            <a:r>
              <a:rPr lang="en-US" dirty="0" smtClean="0">
                <a:cs typeface="B Nazanin" panose="00000400000000000000" pitchFamily="2" charset="-78"/>
              </a:rPr>
              <a:t>light verb construction(LVC)</a:t>
            </a:r>
            <a:r>
              <a:rPr lang="fa-IR" dirty="0" smtClean="0">
                <a:cs typeface="B Nazanin" panose="00000400000000000000" pitchFamily="2" charset="-78"/>
              </a:rPr>
              <a:t> است. این افعال معمولا دارای دو بخش فعل و اسم هستند که بخش اسم بار معنایی جمله را بدوش میکشد. </a:t>
            </a:r>
          </a:p>
          <a:p>
            <a:pPr algn="r" rtl="1"/>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2473656" y="4192362"/>
            <a:ext cx="6405409" cy="1771709"/>
          </a:xfrm>
          <a:prstGeom prst="rect">
            <a:avLst/>
          </a:prstGeom>
        </p:spPr>
      </p:pic>
    </p:spTree>
    <p:extLst>
      <p:ext uri="{BB962C8B-B14F-4D97-AF65-F5344CB8AC3E}">
        <p14:creationId xmlns:p14="http://schemas.microsoft.com/office/powerpoint/2010/main" val="978267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ReVerb</a:t>
            </a:r>
            <a:r>
              <a:rPr lang="en-US" dirty="0"/>
              <a:t>(2010)</a:t>
            </a: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این روش برای حل دو مشکل مطرح شده ارائه شده است. تنها روابطی را که فعل هستند استخراج میکند.</a:t>
            </a:r>
          </a:p>
          <a:p>
            <a:pPr algn="r" rtl="1"/>
            <a:r>
              <a:rPr lang="fa-IR" dirty="0" smtClean="0">
                <a:cs typeface="B Nazanin" panose="00000400000000000000" pitchFamily="2" charset="-78"/>
              </a:rPr>
              <a:t>برای حل این دو مشکل دو محدودیت را تعریف کرده است:</a:t>
            </a:r>
          </a:p>
          <a:p>
            <a:pPr lvl="1" algn="r" rtl="1"/>
            <a:r>
              <a:rPr lang="fa-IR" dirty="0" smtClean="0">
                <a:cs typeface="B Nazanin" panose="00000400000000000000" pitchFamily="2" charset="-78"/>
              </a:rPr>
              <a:t>محدودیت نحوی: اولا </a:t>
            </a:r>
            <a:r>
              <a:rPr lang="en-US" dirty="0" smtClean="0">
                <a:cs typeface="B Nazanin" panose="00000400000000000000" pitchFamily="2" charset="-78"/>
              </a:rPr>
              <a:t>incoherent extraction</a:t>
            </a:r>
            <a:r>
              <a:rPr lang="fa-IR" dirty="0" smtClean="0">
                <a:cs typeface="B Nazanin" panose="00000400000000000000" pitchFamily="2" charset="-78"/>
              </a:rPr>
              <a:t> ها را حذف میکند. ثانیا </a:t>
            </a:r>
            <a:r>
              <a:rPr lang="en-US" dirty="0" smtClean="0">
                <a:cs typeface="B Nazanin" panose="00000400000000000000" pitchFamily="2" charset="-78"/>
              </a:rPr>
              <a:t>uninformative extraction</a:t>
            </a:r>
            <a:r>
              <a:rPr lang="fa-IR" dirty="0" smtClean="0">
                <a:cs typeface="B Nazanin" panose="00000400000000000000" pitchFamily="2" charset="-78"/>
              </a:rPr>
              <a:t> ها کاهش میدهد. محدودیت نحوی عبارت رابطه را مجبور میکند که از الگوی </a:t>
            </a:r>
            <a:r>
              <a:rPr lang="en-US" dirty="0" smtClean="0">
                <a:cs typeface="B Nazanin" panose="00000400000000000000" pitchFamily="2" charset="-78"/>
              </a:rPr>
              <a:t>POS</a:t>
            </a:r>
            <a:r>
              <a:rPr lang="fa-IR" dirty="0" smtClean="0">
                <a:cs typeface="B Nazanin" panose="00000400000000000000" pitchFamily="2" charset="-78"/>
              </a:rPr>
              <a:t> مطرح شده پیروی کند. این الگو رابطه را محدود میکند که یا یک فعل ساده مثل</a:t>
            </a:r>
            <a:r>
              <a:rPr lang="fa-IR" dirty="0">
                <a:cs typeface="B Nazanin" panose="00000400000000000000" pitchFamily="2" charset="-78"/>
              </a:rPr>
              <a:t> </a:t>
            </a:r>
            <a:r>
              <a:rPr lang="fa-IR" dirty="0" smtClean="0">
                <a:cs typeface="B Nazanin" panose="00000400000000000000" pitchFamily="2" charset="-78"/>
              </a:rPr>
              <a:t>(</a:t>
            </a:r>
            <a:r>
              <a:rPr lang="en-US" dirty="0" smtClean="0">
                <a:cs typeface="B Nazanin" panose="00000400000000000000" pitchFamily="2" charset="-78"/>
              </a:rPr>
              <a:t>invented</a:t>
            </a:r>
            <a:r>
              <a:rPr lang="fa-IR" dirty="0" smtClean="0">
                <a:cs typeface="B Nazanin" panose="00000400000000000000" pitchFamily="2" charset="-78"/>
              </a:rPr>
              <a:t>)</a:t>
            </a:r>
            <a:r>
              <a:rPr lang="fa-IR" dirty="0">
                <a:cs typeface="B Nazanin" panose="00000400000000000000" pitchFamily="2" charset="-78"/>
              </a:rPr>
              <a:t> </a:t>
            </a:r>
            <a:r>
              <a:rPr lang="fa-IR" dirty="0" smtClean="0">
                <a:cs typeface="B Nazanin" panose="00000400000000000000" pitchFamily="2" charset="-78"/>
              </a:rPr>
              <a:t>باشد یا یک عبارت فعلی که بلافاصله بعد از آن حرف اضافه میآید مانند (</a:t>
            </a:r>
            <a:r>
              <a:rPr lang="en-US" dirty="0" smtClean="0">
                <a:cs typeface="B Nazanin" panose="00000400000000000000" pitchFamily="2" charset="-78"/>
              </a:rPr>
              <a:t>located in</a:t>
            </a:r>
            <a:r>
              <a:rPr lang="fa-IR" dirty="0" smtClean="0">
                <a:cs typeface="B Nazanin" panose="00000400000000000000" pitchFamily="2" charset="-78"/>
              </a:rPr>
              <a:t>) یا اینکه عبارت فعلی که بعد از آن عبارت اسمی میاید و با یک حرف اضافه خاتمه میابد. مثلا (</a:t>
            </a:r>
            <a:r>
              <a:rPr lang="en-US" dirty="0" smtClean="0">
                <a:cs typeface="B Nazanin" panose="00000400000000000000" pitchFamily="2" charset="-78"/>
              </a:rPr>
              <a:t>has atomic weight of</a:t>
            </a:r>
            <a:r>
              <a:rPr lang="fa-IR" dirty="0" smtClean="0">
                <a:cs typeface="B Nazanin" panose="00000400000000000000" pitchFamily="2" charset="-78"/>
              </a:rPr>
              <a:t>) اگر چندین تطابق در یک جمله برای فعل داشته باشیم بزرگترین را انتخاب میکنیم. اگر چندین دنباله تطابق متوالی داشتیم آنها را با هم ترکیب میکنیم. مثلا (</a:t>
            </a:r>
            <a:r>
              <a:rPr lang="en-US" dirty="0" smtClean="0">
                <a:cs typeface="B Nazanin" panose="00000400000000000000" pitchFamily="2" charset="-78"/>
              </a:rPr>
              <a:t>wants to extend</a:t>
            </a:r>
            <a:r>
              <a:rPr lang="fa-IR" dirty="0" smtClean="0">
                <a:cs typeface="B Nazanin" panose="00000400000000000000" pitchFamily="2" charset="-78"/>
              </a:rPr>
              <a:t>)</a:t>
            </a:r>
          </a:p>
          <a:p>
            <a:pPr lvl="1"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4136053" y="5554641"/>
            <a:ext cx="3919893" cy="1206121"/>
          </a:xfrm>
          <a:prstGeom prst="rect">
            <a:avLst/>
          </a:prstGeom>
        </p:spPr>
      </p:pic>
    </p:spTree>
    <p:extLst>
      <p:ext uri="{BB962C8B-B14F-4D97-AF65-F5344CB8AC3E}">
        <p14:creationId xmlns:p14="http://schemas.microsoft.com/office/powerpoint/2010/main" val="3745241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ReVerb</a:t>
            </a:r>
            <a:r>
              <a:rPr lang="en-US" dirty="0"/>
              <a:t>(2010)</a:t>
            </a:r>
          </a:p>
        </p:txBody>
      </p:sp>
      <p:sp>
        <p:nvSpPr>
          <p:cNvPr id="3" name="Content Placeholder 2"/>
          <p:cNvSpPr>
            <a:spLocks noGrp="1"/>
          </p:cNvSpPr>
          <p:nvPr>
            <p:ph idx="1"/>
          </p:nvPr>
        </p:nvSpPr>
        <p:spPr/>
        <p:txBody>
          <a:bodyPr>
            <a:normAutofit lnSpcReduction="10000"/>
          </a:bodyPr>
          <a:lstStyle/>
          <a:p>
            <a:pPr algn="r" rtl="1"/>
            <a:r>
              <a:rPr lang="fa-IR" dirty="0" smtClean="0">
                <a:cs typeface="B Nazanin" panose="00000400000000000000" pitchFamily="2" charset="-78"/>
              </a:rPr>
              <a:t>محدودیت لغوی: برخی از خروجی های محدودیت نحوی آنقدر خاص هستند که در وب نیز فقط چند بار رخ داده اند. مثلا در جمله (</a:t>
            </a:r>
            <a:r>
              <a:rPr lang="en-US" dirty="0" smtClean="0">
                <a:cs typeface="B Nazanin" panose="00000400000000000000" pitchFamily="2" charset="-78"/>
              </a:rPr>
              <a:t>the Obama administration is offering only modest greenhouse gas reduction targets at the conference.</a:t>
            </a:r>
            <a:r>
              <a:rPr lang="fa-IR" dirty="0" smtClean="0">
                <a:cs typeface="B Nazanin" panose="00000400000000000000" pitchFamily="2" charset="-78"/>
              </a:rPr>
              <a:t>) محدودیت نحوی با عبارت زیر تطابق میابد (</a:t>
            </a:r>
            <a:r>
              <a:rPr lang="en-US" dirty="0" smtClean="0">
                <a:cs typeface="B Nazanin" panose="00000400000000000000" pitchFamily="2" charset="-78"/>
              </a:rPr>
              <a:t>is offering only modest greenhouse gas reduction targets at</a:t>
            </a:r>
            <a:r>
              <a:rPr lang="fa-IR" dirty="0" smtClean="0">
                <a:cs typeface="B Nazanin" panose="00000400000000000000" pitchFamily="2" charset="-78"/>
              </a:rPr>
              <a:t>) که این رابطه خوب نیست. محدودیت لغوی میگوید یک رابطه در صورتی مناسب است که با آرگومانهای متفاوت زیادی در یک دادگان بزرگ آمده باشد. </a:t>
            </a:r>
          </a:p>
          <a:p>
            <a:pPr algn="r" rtl="1"/>
            <a:r>
              <a:rPr lang="fa-IR" dirty="0" smtClean="0">
                <a:cs typeface="B Nazanin" panose="00000400000000000000" pitchFamily="2" charset="-78"/>
              </a:rPr>
              <a:t>برای پیاده سازی محدودیت لغوی: از یک دیکشنری بزرگ (</a:t>
            </a:r>
            <a:r>
              <a:rPr lang="en-US" dirty="0" smtClean="0">
                <a:cs typeface="B Nazanin" panose="00000400000000000000" pitchFamily="2" charset="-78"/>
              </a:rPr>
              <a:t>D</a:t>
            </a:r>
            <a:r>
              <a:rPr lang="fa-IR" dirty="0" smtClean="0">
                <a:cs typeface="B Nazanin" panose="00000400000000000000" pitchFamily="2" charset="-78"/>
              </a:rPr>
              <a:t>) از عبارات رابطه که میتوانند آرگومانهای مختلفی بگیرند استفاده میکند. برای تولید این دیکشنری از محدودیت نحوی تعریف شده برای تولید عبارات رابطه در یک دادگان از وب با 500 میلیون جمله استفاده شده،  به صورت </a:t>
            </a:r>
            <a:r>
              <a:rPr lang="en-US" dirty="0" smtClean="0">
                <a:cs typeface="B Nazanin" panose="00000400000000000000" pitchFamily="2" charset="-78"/>
              </a:rPr>
              <a:t>heuristic</a:t>
            </a:r>
            <a:r>
              <a:rPr lang="fa-IR" dirty="0" smtClean="0">
                <a:cs typeface="B Nazanin" panose="00000400000000000000" pitchFamily="2" charset="-78"/>
              </a:rPr>
              <a:t> آرگومانها را یافته، عبارات روابط را فیلتر کرده است به صورتی که هر عبارتی که کمتر از </a:t>
            </a:r>
            <a:r>
              <a:rPr lang="en-US" dirty="0" smtClean="0">
                <a:cs typeface="B Nazanin" panose="00000400000000000000" pitchFamily="2" charset="-78"/>
              </a:rPr>
              <a:t>k&lt;20</a:t>
            </a:r>
            <a:r>
              <a:rPr lang="fa-IR" dirty="0" smtClean="0">
                <a:cs typeface="B Nazanin" panose="00000400000000000000" pitchFamily="2" charset="-78"/>
              </a:rPr>
              <a:t> آرگومان مختلف بگیرد را حذف کرده است.</a:t>
            </a:r>
          </a:p>
        </p:txBody>
      </p:sp>
    </p:spTree>
    <p:extLst>
      <p:ext uri="{BB962C8B-B14F-4D97-AF65-F5344CB8AC3E}">
        <p14:creationId xmlns:p14="http://schemas.microsoft.com/office/powerpoint/2010/main" val="2109814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ReVerb</a:t>
            </a:r>
            <a:r>
              <a:rPr lang="en-US" dirty="0"/>
              <a:t>(2010)</a:t>
            </a:r>
          </a:p>
        </p:txBody>
      </p:sp>
      <p:sp>
        <p:nvSpPr>
          <p:cNvPr id="3" name="Content Placeholder 2"/>
          <p:cNvSpPr>
            <a:spLocks noGrp="1"/>
          </p:cNvSpPr>
          <p:nvPr>
            <p:ph idx="1"/>
          </p:nvPr>
        </p:nvSpPr>
        <p:spPr/>
        <p:txBody>
          <a:bodyPr>
            <a:normAutofit fontScale="92500" lnSpcReduction="10000"/>
          </a:bodyPr>
          <a:lstStyle/>
          <a:p>
            <a:pPr algn="r" rtl="1"/>
            <a:r>
              <a:rPr lang="fa-IR" dirty="0" smtClean="0">
                <a:cs typeface="B Nazanin" panose="00000400000000000000" pitchFamily="2" charset="-78"/>
              </a:rPr>
              <a:t>مزایای روش:</a:t>
            </a:r>
          </a:p>
          <a:p>
            <a:pPr lvl="1" algn="r" rtl="1"/>
            <a:r>
              <a:rPr lang="fa-IR" dirty="0" smtClean="0">
                <a:cs typeface="B Nazanin" panose="00000400000000000000" pitchFamily="2" charset="-78"/>
              </a:rPr>
              <a:t>عبارت رابطه به صورت کلی یافته میشود نه کلمه به کلمه</a:t>
            </a:r>
          </a:p>
          <a:p>
            <a:pPr lvl="1" algn="r" rtl="1"/>
            <a:r>
              <a:rPr lang="fa-IR" dirty="0" smtClean="0">
                <a:cs typeface="B Nazanin" panose="00000400000000000000" pitchFamily="2" charset="-78"/>
              </a:rPr>
              <a:t>عبارات دارای پتانسیل رابطه شدن، با استفاده از آمار روی داده های بزرگ فیلتر شده اند (پیاده سازی محدودیت لغوی)</a:t>
            </a:r>
          </a:p>
          <a:p>
            <a:pPr lvl="1" algn="r" rtl="1"/>
            <a:r>
              <a:rPr lang="fa-IR" dirty="0" smtClean="0">
                <a:cs typeface="B Nazanin" panose="00000400000000000000" pitchFamily="2" charset="-78"/>
              </a:rPr>
              <a:t>این روش در ابتدا رابطه را میابد بعد آرگومان ها را. اینکار جلو اشتباه گرفتن یک اسم در رابطه را به عنوان آرگومان میگیرد.</a:t>
            </a:r>
          </a:p>
          <a:p>
            <a:pPr algn="r" rtl="1"/>
            <a:r>
              <a:rPr lang="fa-IR" dirty="0" smtClean="0">
                <a:cs typeface="B Nazanin" panose="00000400000000000000" pitchFamily="2" charset="-78"/>
              </a:rPr>
              <a:t>معماری روش:</a:t>
            </a:r>
          </a:p>
          <a:p>
            <a:pPr lvl="1" algn="r" rtl="1"/>
            <a:r>
              <a:rPr lang="fa-IR" dirty="0">
                <a:cs typeface="B Nazanin" panose="00000400000000000000" pitchFamily="2" charset="-78"/>
              </a:rPr>
              <a:t>ورودی آن یک جمله برچسب مقوله نحوی خورده و گروه های اسمی تعیین شده </a:t>
            </a:r>
            <a:r>
              <a:rPr lang="fa-IR" dirty="0" smtClean="0">
                <a:cs typeface="B Nazanin" panose="00000400000000000000" pitchFamily="2" charset="-78"/>
              </a:rPr>
              <a:t>است</a:t>
            </a:r>
          </a:p>
          <a:p>
            <a:pPr lvl="1" algn="r" rtl="1"/>
            <a:r>
              <a:rPr lang="fa-IR" dirty="0" smtClean="0">
                <a:cs typeface="B Nazanin" panose="00000400000000000000" pitchFamily="2" charset="-78"/>
              </a:rPr>
              <a:t>ابتدا با روش مطرح شده برای هر فعل رابطه را با توجه به دو محدودیت تعیین میکند</a:t>
            </a:r>
          </a:p>
          <a:p>
            <a:pPr lvl="1" algn="r" rtl="1"/>
            <a:r>
              <a:rPr lang="fa-IR" dirty="0" smtClean="0">
                <a:cs typeface="B Nazanin" panose="00000400000000000000" pitchFamily="2" charset="-78"/>
              </a:rPr>
              <a:t>سمت راست رابطه نزدیکترین گروه اسمی که ضمیر نسبی یا </a:t>
            </a:r>
            <a:r>
              <a:rPr lang="en-US" dirty="0" smtClean="0">
                <a:cs typeface="B Nazanin" panose="00000400000000000000" pitchFamily="2" charset="-78"/>
              </a:rPr>
              <a:t>WH-term</a:t>
            </a:r>
            <a:r>
              <a:rPr lang="fa-IR" dirty="0" smtClean="0">
                <a:cs typeface="B Nazanin" panose="00000400000000000000" pitchFamily="2" charset="-78"/>
              </a:rPr>
              <a:t> یا </a:t>
            </a:r>
            <a:r>
              <a:rPr lang="en-US" dirty="0" smtClean="0">
                <a:cs typeface="B Nazanin" panose="00000400000000000000" pitchFamily="2" charset="-78"/>
              </a:rPr>
              <a:t>existential “there</a:t>
            </a:r>
            <a:r>
              <a:rPr lang="fa-IR" dirty="0" smtClean="0">
                <a:cs typeface="B Nazanin" panose="00000400000000000000" pitchFamily="2" charset="-78"/>
              </a:rPr>
              <a:t> </a:t>
            </a:r>
            <a:r>
              <a:rPr lang="en-US" dirty="0" smtClean="0">
                <a:cs typeface="B Nazanin" panose="00000400000000000000" pitchFamily="2" charset="-78"/>
              </a:rPr>
              <a:t>”</a:t>
            </a:r>
            <a:r>
              <a:rPr lang="fa-IR" dirty="0" smtClean="0">
                <a:cs typeface="B Nazanin" panose="00000400000000000000" pitchFamily="2" charset="-78"/>
              </a:rPr>
              <a:t> نیست را میابد. </a:t>
            </a:r>
            <a:r>
              <a:rPr lang="en-US" dirty="0" smtClean="0">
                <a:cs typeface="B Nazanin" panose="00000400000000000000" pitchFamily="2" charset="-78"/>
              </a:rPr>
              <a:t>x</a:t>
            </a:r>
            <a:endParaRPr lang="fa-IR" dirty="0" smtClean="0">
              <a:cs typeface="B Nazanin" panose="00000400000000000000" pitchFamily="2" charset="-78"/>
            </a:endParaRPr>
          </a:p>
          <a:p>
            <a:pPr lvl="1" algn="r" rtl="1"/>
            <a:r>
              <a:rPr lang="fa-IR" dirty="0" smtClean="0">
                <a:cs typeface="B Nazanin" panose="00000400000000000000" pitchFamily="2" charset="-78"/>
              </a:rPr>
              <a:t>نزدیکترین گروه اسمی سمت چپ را هم میابد.</a:t>
            </a:r>
            <a:r>
              <a:rPr lang="en-US" dirty="0" smtClean="0">
                <a:cs typeface="B Nazanin" panose="00000400000000000000" pitchFamily="2" charset="-78"/>
              </a:rPr>
              <a:t> y</a:t>
            </a:r>
            <a:endParaRPr lang="fa-IR" dirty="0" smtClean="0">
              <a:cs typeface="B Nazanin" panose="00000400000000000000" pitchFamily="2" charset="-78"/>
            </a:endParaRPr>
          </a:p>
          <a:p>
            <a:pPr lvl="1" algn="r" rtl="1"/>
            <a:r>
              <a:rPr lang="fa-IR" dirty="0" smtClean="0">
                <a:cs typeface="B Nazanin" panose="00000400000000000000" pitchFamily="2" charset="-78"/>
              </a:rPr>
              <a:t>اگر بتوان این دو </a:t>
            </a:r>
            <a:r>
              <a:rPr lang="en-US" dirty="0" err="1" smtClean="0">
                <a:cs typeface="B Nazanin" panose="00000400000000000000" pitchFamily="2" charset="-78"/>
              </a:rPr>
              <a:t>x,y</a:t>
            </a:r>
            <a:r>
              <a:rPr lang="fa-IR" dirty="0" smtClean="0">
                <a:cs typeface="B Nazanin" panose="00000400000000000000" pitchFamily="2" charset="-78"/>
              </a:rPr>
              <a:t> را بیابد رابطه (</a:t>
            </a:r>
            <a:r>
              <a:rPr lang="en-US" dirty="0" err="1" smtClean="0">
                <a:cs typeface="B Nazanin" panose="00000400000000000000" pitchFamily="2" charset="-78"/>
              </a:rPr>
              <a:t>x,rel,y</a:t>
            </a:r>
            <a:r>
              <a:rPr lang="fa-IR" dirty="0" smtClean="0">
                <a:cs typeface="B Nazanin" panose="00000400000000000000" pitchFamily="2" charset="-78"/>
              </a:rPr>
              <a:t>) را در خروجی میدهد.</a:t>
            </a:r>
            <a:endParaRPr lang="en-US" dirty="0">
              <a:cs typeface="B Nazanin" panose="00000400000000000000" pitchFamily="2" charset="-78"/>
            </a:endParaRPr>
          </a:p>
        </p:txBody>
      </p:sp>
    </p:spTree>
    <p:extLst>
      <p:ext uri="{BB962C8B-B14F-4D97-AF65-F5344CB8AC3E}">
        <p14:creationId xmlns:p14="http://schemas.microsoft.com/office/powerpoint/2010/main" val="1885878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R2A2(2010)</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مشکل اصلی روش </a:t>
            </a:r>
            <a:r>
              <a:rPr lang="en-US" dirty="0" err="1" smtClean="0">
                <a:cs typeface="B Nazanin" panose="00000400000000000000" pitchFamily="2" charset="-78"/>
              </a:rPr>
              <a:t>ReVerb</a:t>
            </a:r>
            <a:r>
              <a:rPr lang="fa-IR" dirty="0" smtClean="0">
                <a:cs typeface="B Nazanin" panose="00000400000000000000" pitchFamily="2" charset="-78"/>
              </a:rPr>
              <a:t> در شناسایی غلط آرگومان ها است. مثلا در جمله «</a:t>
            </a:r>
            <a:r>
              <a:rPr lang="en-US" dirty="0" smtClean="0">
                <a:cs typeface="B Nazanin" panose="00000400000000000000" pitchFamily="2" charset="-78"/>
              </a:rPr>
              <a:t>The cost of the war against Iraq has risen above 500 billion dollars.</a:t>
            </a:r>
            <a:r>
              <a:rPr lang="fa-IR" dirty="0" smtClean="0">
                <a:cs typeface="B Nazanin" panose="00000400000000000000" pitchFamily="2" charset="-78"/>
              </a:rPr>
              <a:t>» رابطه زیر تولید میشود. «(</a:t>
            </a:r>
            <a:r>
              <a:rPr lang="en-US" dirty="0" smtClean="0">
                <a:cs typeface="B Nazanin" panose="00000400000000000000" pitchFamily="2" charset="-78"/>
              </a:rPr>
              <a:t>Iraq, has risen above, 500 billion dollars</a:t>
            </a:r>
            <a:r>
              <a:rPr lang="fa-IR" dirty="0" smtClean="0">
                <a:cs typeface="B Nazanin" panose="00000400000000000000" pitchFamily="2" charset="-78"/>
              </a:rPr>
              <a:t>)»</a:t>
            </a:r>
          </a:p>
          <a:p>
            <a:pPr algn="r" rtl="1"/>
            <a:r>
              <a:rPr lang="fa-IR" dirty="0" smtClean="0">
                <a:cs typeface="B Nazanin" panose="00000400000000000000" pitchFamily="2" charset="-78"/>
              </a:rPr>
              <a:t>برای حل مشکل </a:t>
            </a:r>
            <a:r>
              <a:rPr lang="en-US" dirty="0" err="1" smtClean="0">
                <a:cs typeface="B Nazanin" panose="00000400000000000000" pitchFamily="2" charset="-78"/>
              </a:rPr>
              <a:t>ArgLearner</a:t>
            </a:r>
            <a:r>
              <a:rPr lang="fa-IR" dirty="0" smtClean="0">
                <a:cs typeface="B Nazanin" panose="00000400000000000000" pitchFamily="2" charset="-78"/>
              </a:rPr>
              <a:t> معرفی شده است.</a:t>
            </a:r>
          </a:p>
          <a:p>
            <a:pPr algn="r" rtl="1"/>
            <a:r>
              <a:rPr lang="fa-IR" dirty="0" smtClean="0">
                <a:cs typeface="B Nazanin" panose="00000400000000000000" pitchFamily="2" charset="-78"/>
              </a:rPr>
              <a:t>در این روش برای شناسایی آرگومان های فعل از سه دسته بندی کننده برای تعیین شروع و پایان آرگومان اول، و همچنین پایان آرگومان دوم استفاده شده است.</a:t>
            </a:r>
          </a:p>
          <a:p>
            <a:pPr algn="r" rtl="1"/>
            <a:r>
              <a:rPr lang="fa-IR" dirty="0" smtClean="0">
                <a:cs typeface="B Nazanin" panose="00000400000000000000" pitchFamily="2" charset="-78"/>
              </a:rPr>
              <a:t>برای پیاده سازی دسته بندی کننده ها از </a:t>
            </a:r>
            <a:r>
              <a:rPr lang="en-US" dirty="0" err="1" smtClean="0">
                <a:cs typeface="B Nazanin" panose="00000400000000000000" pitchFamily="2" charset="-78"/>
              </a:rPr>
              <a:t>Weka</a:t>
            </a:r>
            <a:r>
              <a:rPr lang="en-US" dirty="0" smtClean="0">
                <a:cs typeface="B Nazanin" panose="00000400000000000000" pitchFamily="2" charset="-78"/>
              </a:rPr>
              <a:t> </a:t>
            </a:r>
            <a:r>
              <a:rPr lang="en-US" dirty="0" err="1" smtClean="0">
                <a:cs typeface="B Nazanin" panose="00000400000000000000" pitchFamily="2" charset="-78"/>
              </a:rPr>
              <a:t>REPTree</a:t>
            </a:r>
            <a:r>
              <a:rPr lang="fa-IR" dirty="0" smtClean="0">
                <a:cs typeface="B Nazanin" panose="00000400000000000000" pitchFamily="2" charset="-78"/>
              </a:rPr>
              <a:t> و </a:t>
            </a:r>
            <a:r>
              <a:rPr lang="en-US" dirty="0" smtClean="0">
                <a:cs typeface="B Nazanin" panose="00000400000000000000" pitchFamily="2" charset="-78"/>
              </a:rPr>
              <a:t>CRF</a:t>
            </a:r>
            <a:r>
              <a:rPr lang="fa-IR" dirty="0" smtClean="0">
                <a:cs typeface="B Nazanin" panose="00000400000000000000" pitchFamily="2" charset="-78"/>
              </a:rPr>
              <a:t> استفاده کرده است. </a:t>
            </a: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3706017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OLLIE(2012)</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دو مشکل </a:t>
            </a:r>
            <a:r>
              <a:rPr lang="en-US" dirty="0" smtClean="0">
                <a:cs typeface="B Nazanin" panose="00000400000000000000" pitchFamily="2" charset="-78"/>
              </a:rPr>
              <a:t>Reverb</a:t>
            </a:r>
            <a:r>
              <a:rPr lang="fa-IR" dirty="0" smtClean="0">
                <a:cs typeface="B Nazanin" panose="00000400000000000000" pitchFamily="2" charset="-78"/>
              </a:rPr>
              <a:t>:</a:t>
            </a:r>
          </a:p>
          <a:p>
            <a:pPr lvl="1" algn="r" rtl="1"/>
            <a:r>
              <a:rPr lang="fa-IR" dirty="0" smtClean="0">
                <a:cs typeface="B Nazanin" panose="00000400000000000000" pitchFamily="2" charset="-78"/>
              </a:rPr>
              <a:t>استخراج روابط تنها بر مبنای فعل.</a:t>
            </a:r>
          </a:p>
          <a:p>
            <a:pPr lvl="1" algn="r" rtl="1"/>
            <a:r>
              <a:rPr lang="fa-IR" dirty="0" smtClean="0">
                <a:cs typeface="B Nazanin" panose="00000400000000000000" pitchFamily="2" charset="-78"/>
              </a:rPr>
              <a:t>در نظر نگرفتن زمینه متن در هنگام استخراج</a:t>
            </a:r>
          </a:p>
          <a:p>
            <a:pPr lvl="1" algn="r" rtl="1"/>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9023" y="1458119"/>
            <a:ext cx="4983948" cy="4718844"/>
          </a:xfrm>
          <a:prstGeom prst="rect">
            <a:avLst/>
          </a:prstGeom>
        </p:spPr>
      </p:pic>
    </p:spTree>
    <p:extLst>
      <p:ext uri="{BB962C8B-B14F-4D97-AF65-F5344CB8AC3E}">
        <p14:creationId xmlns:p14="http://schemas.microsoft.com/office/powerpoint/2010/main" val="1828875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976</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 Nazanin</vt:lpstr>
      <vt:lpstr>Calibri</vt:lpstr>
      <vt:lpstr>Calibri Light</vt:lpstr>
      <vt:lpstr>Cambria Math</vt:lpstr>
      <vt:lpstr>Office Theme</vt:lpstr>
      <vt:lpstr>Related works on  open information extraction</vt:lpstr>
      <vt:lpstr>TextRunner(2007)</vt:lpstr>
      <vt:lpstr>ReVerb(2010)</vt:lpstr>
      <vt:lpstr>ReVerb(2010)</vt:lpstr>
      <vt:lpstr>ReVerb(2010)</vt:lpstr>
      <vt:lpstr>ReVerb(2010)</vt:lpstr>
      <vt:lpstr>ReVerb(2010)</vt:lpstr>
      <vt:lpstr>R2A2(2010)</vt:lpstr>
      <vt:lpstr>OLLIE(2012)</vt:lpstr>
      <vt:lpstr>OLLIE(2012)</vt:lpstr>
      <vt:lpstr>OLLIE(2012)</vt:lpstr>
      <vt:lpstr>OLLIE(2012)</vt:lpstr>
      <vt:lpstr>OLLIE(2012)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works in  open information extraction</dc:title>
  <dc:creator>Rahat</dc:creator>
  <cp:lastModifiedBy>Rahat</cp:lastModifiedBy>
  <cp:revision>74</cp:revision>
  <dcterms:created xsi:type="dcterms:W3CDTF">2014-11-01T10:40:40Z</dcterms:created>
  <dcterms:modified xsi:type="dcterms:W3CDTF">2015-01-21T07:06:04Z</dcterms:modified>
</cp:coreProperties>
</file>