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4560" r:id="rId1"/>
  </p:sldMasterIdLst>
  <p:notesMasterIdLst>
    <p:notesMasterId r:id="rId51"/>
  </p:notesMasterIdLst>
  <p:handoutMasterIdLst>
    <p:handoutMasterId r:id="rId52"/>
  </p:handoutMasterIdLst>
  <p:sldIdLst>
    <p:sldId id="256" r:id="rId2"/>
    <p:sldId id="257" r:id="rId3"/>
    <p:sldId id="258" r:id="rId4"/>
    <p:sldId id="259" r:id="rId5"/>
    <p:sldId id="260" r:id="rId6"/>
    <p:sldId id="261" r:id="rId7"/>
    <p:sldId id="262" r:id="rId8"/>
    <p:sldId id="264" r:id="rId9"/>
    <p:sldId id="307"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91" r:id="rId37"/>
    <p:sldId id="313" r:id="rId38"/>
    <p:sldId id="309" r:id="rId39"/>
    <p:sldId id="292" r:id="rId40"/>
    <p:sldId id="293" r:id="rId41"/>
    <p:sldId id="310" r:id="rId42"/>
    <p:sldId id="311" r:id="rId43"/>
    <p:sldId id="312" r:id="rId44"/>
    <p:sldId id="308" r:id="rId45"/>
    <p:sldId id="294" r:id="rId46"/>
    <p:sldId id="298" r:id="rId47"/>
    <p:sldId id="295" r:id="rId48"/>
    <p:sldId id="314" r:id="rId49"/>
    <p:sldId id="30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44"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9D2A33-2666-4D3A-9318-D0BF6EB74BD4}" type="doc">
      <dgm:prSet loTypeId="urn:microsoft.com/office/officeart/2005/8/layout/hierarchy1" loCatId="hierarchy" qsTypeId="urn:microsoft.com/office/officeart/2005/8/quickstyle/simple1" qsCatId="simple" csTypeId="urn:microsoft.com/office/officeart/2005/8/colors/colorful1#2" csCatId="colorful" phldr="1"/>
      <dgm:spPr/>
      <dgm:t>
        <a:bodyPr/>
        <a:lstStyle/>
        <a:p>
          <a:endParaRPr lang="en-US"/>
        </a:p>
      </dgm:t>
    </dgm:pt>
    <dgm:pt modelId="{98BB9942-B453-447A-B0C5-205B0954C688}">
      <dgm:prSet phldrT="[Text]"/>
      <dgm:spPr/>
      <dgm:t>
        <a:bodyPr/>
        <a:lstStyle/>
        <a:p>
          <a:r>
            <a:rPr lang="fa-IR" dirty="0" smtClean="0">
              <a:cs typeface="B Yekan" pitchFamily="2" charset="-78"/>
            </a:rPr>
            <a:t>استخراج اطلاعات</a:t>
          </a:r>
          <a:endParaRPr lang="en-US" dirty="0">
            <a:cs typeface="B Yekan" pitchFamily="2" charset="-78"/>
          </a:endParaRPr>
        </a:p>
      </dgm:t>
    </dgm:pt>
    <dgm:pt modelId="{B96723AF-ED06-481C-AA37-3F16CDFF3FF4}" type="parTrans" cxnId="{579EEFE3-9CEC-4E97-8012-F421BD4A8AED}">
      <dgm:prSet/>
      <dgm:spPr/>
      <dgm:t>
        <a:bodyPr/>
        <a:lstStyle/>
        <a:p>
          <a:endParaRPr lang="en-US"/>
        </a:p>
      </dgm:t>
    </dgm:pt>
    <dgm:pt modelId="{A14A7C12-713F-4721-A2AD-B46A5F7BD603}" type="sibTrans" cxnId="{579EEFE3-9CEC-4E97-8012-F421BD4A8AED}">
      <dgm:prSet/>
      <dgm:spPr/>
      <dgm:t>
        <a:bodyPr/>
        <a:lstStyle/>
        <a:p>
          <a:endParaRPr lang="en-US"/>
        </a:p>
      </dgm:t>
    </dgm:pt>
    <dgm:pt modelId="{5A465ADF-CCC4-4153-BF6A-D80B353341C6}">
      <dgm:prSet phldrT="[Text]"/>
      <dgm:spPr/>
      <dgm:t>
        <a:bodyPr/>
        <a:lstStyle/>
        <a:p>
          <a:r>
            <a:rPr lang="fa-IR" dirty="0" smtClean="0">
              <a:cs typeface="B Yekan" pitchFamily="2" charset="-78"/>
            </a:rPr>
            <a:t>شناسایی موجودیت نامدار</a:t>
          </a:r>
          <a:endParaRPr lang="en-US" dirty="0" smtClean="0">
            <a:cs typeface="B Yekan" pitchFamily="2" charset="-78"/>
          </a:endParaRPr>
        </a:p>
      </dgm:t>
    </dgm:pt>
    <dgm:pt modelId="{ED6E2474-30E2-4009-833D-B29000E11E10}" type="parTrans" cxnId="{E17DEB5C-2779-4AF2-A58D-3272AA619113}">
      <dgm:prSet/>
      <dgm:spPr/>
      <dgm:t>
        <a:bodyPr/>
        <a:lstStyle/>
        <a:p>
          <a:endParaRPr lang="en-US"/>
        </a:p>
      </dgm:t>
    </dgm:pt>
    <dgm:pt modelId="{8BFD8475-331A-4ED9-A3DA-37900E79539E}" type="sibTrans" cxnId="{E17DEB5C-2779-4AF2-A58D-3272AA619113}">
      <dgm:prSet/>
      <dgm:spPr/>
      <dgm:t>
        <a:bodyPr/>
        <a:lstStyle/>
        <a:p>
          <a:endParaRPr lang="en-US"/>
        </a:p>
      </dgm:t>
    </dgm:pt>
    <dgm:pt modelId="{F6C0B44D-04B3-4ABC-8516-9CEC5F9FE24B}">
      <dgm:prSet phldrT="[Text]"/>
      <dgm:spPr/>
      <dgm:t>
        <a:bodyPr/>
        <a:lstStyle/>
        <a:p>
          <a:r>
            <a:rPr lang="fa-IR" dirty="0" smtClean="0">
              <a:cs typeface="B Yekan" pitchFamily="2" charset="-78"/>
            </a:rPr>
            <a:t>استخراج رابطه</a:t>
          </a:r>
          <a:endParaRPr lang="en-US" dirty="0" smtClean="0">
            <a:cs typeface="B Yekan" pitchFamily="2" charset="-78"/>
          </a:endParaRPr>
        </a:p>
      </dgm:t>
    </dgm:pt>
    <dgm:pt modelId="{8D3EA7CB-E129-4077-B4B2-FF201A3FA8C2}" type="parTrans" cxnId="{4DB0FFA5-CF15-446F-B578-411D0E97B66B}">
      <dgm:prSet/>
      <dgm:spPr/>
      <dgm:t>
        <a:bodyPr/>
        <a:lstStyle/>
        <a:p>
          <a:endParaRPr lang="en-US"/>
        </a:p>
      </dgm:t>
    </dgm:pt>
    <dgm:pt modelId="{08C05362-2D77-4902-B320-9DC9F16794F4}" type="sibTrans" cxnId="{4DB0FFA5-CF15-446F-B578-411D0E97B66B}">
      <dgm:prSet/>
      <dgm:spPr/>
      <dgm:t>
        <a:bodyPr/>
        <a:lstStyle/>
        <a:p>
          <a:endParaRPr lang="en-US"/>
        </a:p>
      </dgm:t>
    </dgm:pt>
    <dgm:pt modelId="{7527BCEA-718A-4D84-BE00-D7FE83AF233B}">
      <dgm:prSet phldrT="[Text]"/>
      <dgm:spPr/>
      <dgm:t>
        <a:bodyPr/>
        <a:lstStyle/>
        <a:p>
          <a:r>
            <a:rPr lang="fa-IR" dirty="0" smtClean="0">
              <a:cs typeface="B Yekan" pitchFamily="2" charset="-78"/>
            </a:rPr>
            <a:t>الگوهای دست ساز</a:t>
          </a:r>
          <a:endParaRPr lang="en-US" dirty="0" smtClean="0">
            <a:cs typeface="B Yekan" pitchFamily="2" charset="-78"/>
          </a:endParaRPr>
        </a:p>
      </dgm:t>
    </dgm:pt>
    <dgm:pt modelId="{A9FF5BFD-FEF9-437C-AC34-375790D63FF9}" type="parTrans" cxnId="{A5AB65D2-24FE-428A-BE31-026B3727BBF2}">
      <dgm:prSet/>
      <dgm:spPr/>
      <dgm:t>
        <a:bodyPr/>
        <a:lstStyle/>
        <a:p>
          <a:endParaRPr lang="en-US"/>
        </a:p>
      </dgm:t>
    </dgm:pt>
    <dgm:pt modelId="{E393F584-B403-49EF-BFE4-874461E914D1}" type="sibTrans" cxnId="{A5AB65D2-24FE-428A-BE31-026B3727BBF2}">
      <dgm:prSet/>
      <dgm:spPr/>
      <dgm:t>
        <a:bodyPr/>
        <a:lstStyle/>
        <a:p>
          <a:endParaRPr lang="en-US"/>
        </a:p>
      </dgm:t>
    </dgm:pt>
    <dgm:pt modelId="{72665627-98A5-42E8-9D75-8CA7C3BBDF41}">
      <dgm:prSet phldrT="[Text]"/>
      <dgm:spPr/>
      <dgm:t>
        <a:bodyPr/>
        <a:lstStyle/>
        <a:p>
          <a:r>
            <a:rPr lang="fa-IR" dirty="0" smtClean="0">
              <a:cs typeface="B Yekan" pitchFamily="2" charset="-78"/>
            </a:rPr>
            <a:t>رفع مرجع گروه اسمی</a:t>
          </a:r>
          <a:endParaRPr lang="en-US" dirty="0" smtClean="0">
            <a:cs typeface="B Yekan" pitchFamily="2" charset="-78"/>
          </a:endParaRPr>
        </a:p>
      </dgm:t>
    </dgm:pt>
    <dgm:pt modelId="{78C1EBA3-B3C3-431E-B4AB-7DE9CC7E82A3}" type="parTrans" cxnId="{B362B8F4-B58E-4733-87D4-523556D36E4F}">
      <dgm:prSet/>
      <dgm:spPr/>
      <dgm:t>
        <a:bodyPr/>
        <a:lstStyle/>
        <a:p>
          <a:endParaRPr lang="en-US"/>
        </a:p>
      </dgm:t>
    </dgm:pt>
    <dgm:pt modelId="{87C9ED8E-CE65-4623-BA86-33C60BC24382}" type="sibTrans" cxnId="{B362B8F4-B58E-4733-87D4-523556D36E4F}">
      <dgm:prSet/>
      <dgm:spPr/>
      <dgm:t>
        <a:bodyPr/>
        <a:lstStyle/>
        <a:p>
          <a:endParaRPr lang="en-US"/>
        </a:p>
      </dgm:t>
    </dgm:pt>
    <dgm:pt modelId="{9650CF42-9145-4B6D-BAB6-8F0292DD892D}">
      <dgm:prSet phldrT="[Text]"/>
      <dgm:spPr/>
      <dgm:t>
        <a:bodyPr/>
        <a:lstStyle/>
        <a:p>
          <a:r>
            <a:rPr lang="fa-IR" dirty="0" smtClean="0">
              <a:cs typeface="B Yekan" pitchFamily="2" charset="-78"/>
            </a:rPr>
            <a:t>یادگیری با ناظر</a:t>
          </a:r>
          <a:endParaRPr lang="en-US" dirty="0" smtClean="0">
            <a:cs typeface="B Yekan" pitchFamily="2" charset="-78"/>
          </a:endParaRPr>
        </a:p>
      </dgm:t>
    </dgm:pt>
    <dgm:pt modelId="{0AC74A6D-D7F7-44C2-AA0A-A99D25AF1C8D}" type="parTrans" cxnId="{65A00F56-0F63-4D81-A9D5-29A4BFA69AC7}">
      <dgm:prSet/>
      <dgm:spPr/>
      <dgm:t>
        <a:bodyPr/>
        <a:lstStyle/>
        <a:p>
          <a:endParaRPr lang="en-US"/>
        </a:p>
      </dgm:t>
    </dgm:pt>
    <dgm:pt modelId="{1241E25F-C4AC-42C6-BC6E-91F1A2390C5A}" type="sibTrans" cxnId="{65A00F56-0F63-4D81-A9D5-29A4BFA69AC7}">
      <dgm:prSet/>
      <dgm:spPr/>
      <dgm:t>
        <a:bodyPr/>
        <a:lstStyle/>
        <a:p>
          <a:endParaRPr lang="en-US"/>
        </a:p>
      </dgm:t>
    </dgm:pt>
    <dgm:pt modelId="{B6A52BB7-A2A0-4665-8545-62C6EADF0ACD}">
      <dgm:prSet phldrT="[Text]"/>
      <dgm:spPr/>
      <dgm:t>
        <a:bodyPr/>
        <a:lstStyle/>
        <a:p>
          <a:r>
            <a:rPr lang="fa-IR" dirty="0" smtClean="0">
              <a:cs typeface="B Yekan" pitchFamily="2" charset="-78"/>
            </a:rPr>
            <a:t>یادگیری بدون ناظر </a:t>
          </a:r>
          <a:r>
            <a:rPr lang="en-US" dirty="0" smtClean="0">
              <a:cs typeface="B Yekan" pitchFamily="2" charset="-78"/>
            </a:rPr>
            <a:t>(</a:t>
          </a:r>
          <a:r>
            <a:rPr lang="en-US" dirty="0" err="1" smtClean="0">
              <a:cs typeface="B Yekan" pitchFamily="2" charset="-78"/>
            </a:rPr>
            <a:t>OpenIE</a:t>
          </a:r>
          <a:r>
            <a:rPr lang="en-US" dirty="0" smtClean="0">
              <a:cs typeface="B Yekan" pitchFamily="2" charset="-78"/>
            </a:rPr>
            <a:t>)</a:t>
          </a:r>
        </a:p>
      </dgm:t>
    </dgm:pt>
    <dgm:pt modelId="{41495935-9B8E-43C1-88B7-623D541FE295}" type="parTrans" cxnId="{7A43D31D-2C3D-4766-8782-7255FDBD2342}">
      <dgm:prSet/>
      <dgm:spPr/>
      <dgm:t>
        <a:bodyPr/>
        <a:lstStyle/>
        <a:p>
          <a:endParaRPr lang="en-US"/>
        </a:p>
      </dgm:t>
    </dgm:pt>
    <dgm:pt modelId="{4767B2B1-3B9F-4079-BF3A-B6D6F9AEC28B}" type="sibTrans" cxnId="{7A43D31D-2C3D-4766-8782-7255FDBD2342}">
      <dgm:prSet/>
      <dgm:spPr/>
      <dgm:t>
        <a:bodyPr/>
        <a:lstStyle/>
        <a:p>
          <a:endParaRPr lang="en-US"/>
        </a:p>
      </dgm:t>
    </dgm:pt>
    <dgm:pt modelId="{F9425FAB-CD0E-4C95-9443-1E16D3AF848C}">
      <dgm:prSet phldrT="[Text]"/>
      <dgm:spPr/>
      <dgm:t>
        <a:bodyPr/>
        <a:lstStyle/>
        <a:p>
          <a:r>
            <a:rPr lang="en-US" dirty="0" err="1" smtClean="0"/>
            <a:t>TextRunner</a:t>
          </a:r>
          <a:endParaRPr lang="en-US" dirty="0"/>
        </a:p>
      </dgm:t>
    </dgm:pt>
    <dgm:pt modelId="{C3AC92A2-AADE-49BE-8236-1AE7328BA6FE}" type="parTrans" cxnId="{FF65C239-C103-41E1-919D-1EAE55BFDBD8}">
      <dgm:prSet/>
      <dgm:spPr/>
      <dgm:t>
        <a:bodyPr/>
        <a:lstStyle/>
        <a:p>
          <a:endParaRPr lang="en-US"/>
        </a:p>
      </dgm:t>
    </dgm:pt>
    <dgm:pt modelId="{1A281399-BE35-45B5-BB46-B3FD8A58A1FC}" type="sibTrans" cxnId="{FF65C239-C103-41E1-919D-1EAE55BFDBD8}">
      <dgm:prSet/>
      <dgm:spPr/>
      <dgm:t>
        <a:bodyPr/>
        <a:lstStyle/>
        <a:p>
          <a:endParaRPr lang="en-US"/>
        </a:p>
      </dgm:t>
    </dgm:pt>
    <dgm:pt modelId="{0F07D5C0-3222-44C3-B730-A93C0EA8890B}">
      <dgm:prSet phldrT="[Text]"/>
      <dgm:spPr/>
      <dgm:t>
        <a:bodyPr/>
        <a:lstStyle/>
        <a:p>
          <a:r>
            <a:rPr lang="en-US" dirty="0" smtClean="0"/>
            <a:t>WOE</a:t>
          </a:r>
          <a:endParaRPr lang="en-US" dirty="0"/>
        </a:p>
      </dgm:t>
    </dgm:pt>
    <dgm:pt modelId="{473629A9-C830-4E17-9C0E-01D0347EA9E1}" type="parTrans" cxnId="{593B52F2-1907-4E9D-A3EF-2BC7FAF31C8D}">
      <dgm:prSet/>
      <dgm:spPr/>
      <dgm:t>
        <a:bodyPr/>
        <a:lstStyle/>
        <a:p>
          <a:endParaRPr lang="en-US"/>
        </a:p>
      </dgm:t>
    </dgm:pt>
    <dgm:pt modelId="{A55BD018-F6D0-4192-AF05-6F8321B87455}" type="sibTrans" cxnId="{593B52F2-1907-4E9D-A3EF-2BC7FAF31C8D}">
      <dgm:prSet/>
      <dgm:spPr/>
      <dgm:t>
        <a:bodyPr/>
        <a:lstStyle/>
        <a:p>
          <a:endParaRPr lang="en-US"/>
        </a:p>
      </dgm:t>
    </dgm:pt>
    <dgm:pt modelId="{C6E04838-6A84-4F67-BB8E-EAF2BD4E128E}">
      <dgm:prSet phldrT="[Text]"/>
      <dgm:spPr/>
      <dgm:t>
        <a:bodyPr/>
        <a:lstStyle/>
        <a:p>
          <a:r>
            <a:rPr lang="en-US" dirty="0" err="1" smtClean="0"/>
            <a:t>ReVerb</a:t>
          </a:r>
          <a:endParaRPr lang="en-US" dirty="0"/>
        </a:p>
      </dgm:t>
    </dgm:pt>
    <dgm:pt modelId="{A8EDBE98-3AFF-4305-B856-9E1EB68DFB33}" type="parTrans" cxnId="{13AA741C-37D8-4DC9-B9AD-5FCC4345796C}">
      <dgm:prSet/>
      <dgm:spPr/>
      <dgm:t>
        <a:bodyPr/>
        <a:lstStyle/>
        <a:p>
          <a:endParaRPr lang="en-US"/>
        </a:p>
      </dgm:t>
    </dgm:pt>
    <dgm:pt modelId="{DBE05085-4FF5-433B-BBC4-5ABD2F7B6FA4}" type="sibTrans" cxnId="{13AA741C-37D8-4DC9-B9AD-5FCC4345796C}">
      <dgm:prSet/>
      <dgm:spPr/>
      <dgm:t>
        <a:bodyPr/>
        <a:lstStyle/>
        <a:p>
          <a:endParaRPr lang="en-US"/>
        </a:p>
      </dgm:t>
    </dgm:pt>
    <dgm:pt modelId="{D6368890-01E1-42D9-8773-CA930C34BB63}">
      <dgm:prSet phldrT="[Text]"/>
      <dgm:spPr/>
      <dgm:t>
        <a:bodyPr/>
        <a:lstStyle/>
        <a:p>
          <a:r>
            <a:rPr lang="en-US" dirty="0" smtClean="0"/>
            <a:t>R2A2</a:t>
          </a:r>
          <a:endParaRPr lang="en-US" dirty="0"/>
        </a:p>
      </dgm:t>
    </dgm:pt>
    <dgm:pt modelId="{69C1A431-E1F3-4941-903F-4DA0E7155C1F}" type="parTrans" cxnId="{7D19E56B-6874-48FC-AAA2-A15CD1F78FA3}">
      <dgm:prSet/>
      <dgm:spPr/>
      <dgm:t>
        <a:bodyPr/>
        <a:lstStyle/>
        <a:p>
          <a:endParaRPr lang="en-US"/>
        </a:p>
      </dgm:t>
    </dgm:pt>
    <dgm:pt modelId="{D922B681-A007-4C73-B6FE-3B3C154A2972}" type="sibTrans" cxnId="{7D19E56B-6874-48FC-AAA2-A15CD1F78FA3}">
      <dgm:prSet/>
      <dgm:spPr/>
      <dgm:t>
        <a:bodyPr/>
        <a:lstStyle/>
        <a:p>
          <a:endParaRPr lang="en-US"/>
        </a:p>
      </dgm:t>
    </dgm:pt>
    <dgm:pt modelId="{EB0C9C8F-9745-45B9-98B6-274E0087FD01}">
      <dgm:prSet phldrT="[Text]"/>
      <dgm:spPr/>
      <dgm:t>
        <a:bodyPr/>
        <a:lstStyle/>
        <a:p>
          <a:r>
            <a:rPr lang="en-US" dirty="0" smtClean="0">
              <a:cs typeface="B Yekan" pitchFamily="2" charset="-78"/>
            </a:rPr>
            <a:t>OLLIE</a:t>
          </a:r>
        </a:p>
      </dgm:t>
    </dgm:pt>
    <dgm:pt modelId="{7C31FA01-E2DE-4217-954F-C27EE5CD3893}" type="parTrans" cxnId="{BC3E526B-90BB-4225-A835-A35BB9DE30C4}">
      <dgm:prSet/>
      <dgm:spPr/>
      <dgm:t>
        <a:bodyPr/>
        <a:lstStyle/>
        <a:p>
          <a:endParaRPr lang="en-US"/>
        </a:p>
      </dgm:t>
    </dgm:pt>
    <dgm:pt modelId="{1DFEB424-58C7-4ADB-B999-80E760DB0FD9}" type="sibTrans" cxnId="{BC3E526B-90BB-4225-A835-A35BB9DE30C4}">
      <dgm:prSet/>
      <dgm:spPr/>
      <dgm:t>
        <a:bodyPr/>
        <a:lstStyle/>
        <a:p>
          <a:endParaRPr lang="en-US"/>
        </a:p>
      </dgm:t>
    </dgm:pt>
    <dgm:pt modelId="{71BDD7A8-5398-4DF5-BC03-3B66F8703114}">
      <dgm:prSet phldrT="[Text]"/>
      <dgm:spPr/>
      <dgm:t>
        <a:bodyPr/>
        <a:lstStyle/>
        <a:p>
          <a:r>
            <a:rPr lang="en-US" dirty="0" smtClean="0">
              <a:cs typeface="B Yekan" pitchFamily="2" charset="-78"/>
            </a:rPr>
            <a:t>NELL</a:t>
          </a:r>
          <a:r>
            <a:rPr lang="en-US" dirty="0" smtClean="0"/>
            <a:t> </a:t>
          </a:r>
          <a:endParaRPr lang="en-US" dirty="0"/>
        </a:p>
      </dgm:t>
    </dgm:pt>
    <dgm:pt modelId="{510558F6-6C74-4C4F-89D5-F2E1C25869F1}" type="parTrans" cxnId="{1490AA11-6F75-4641-BA1E-5473CC6FE38E}">
      <dgm:prSet/>
      <dgm:spPr/>
      <dgm:t>
        <a:bodyPr/>
        <a:lstStyle/>
        <a:p>
          <a:endParaRPr lang="en-US"/>
        </a:p>
      </dgm:t>
    </dgm:pt>
    <dgm:pt modelId="{48E70D67-E30A-4E32-8E99-61E47A707337}" type="sibTrans" cxnId="{1490AA11-6F75-4641-BA1E-5473CC6FE38E}">
      <dgm:prSet/>
      <dgm:spPr/>
      <dgm:t>
        <a:bodyPr/>
        <a:lstStyle/>
        <a:p>
          <a:endParaRPr lang="en-US"/>
        </a:p>
      </dgm:t>
    </dgm:pt>
    <dgm:pt modelId="{D2DE7F42-2B6C-414A-946C-C1906E0C760A}">
      <dgm:prSet phldrT="[Text]"/>
      <dgm:spPr/>
      <dgm:t>
        <a:bodyPr/>
        <a:lstStyle/>
        <a:p>
          <a:r>
            <a:rPr lang="fa-IR" dirty="0" smtClean="0">
              <a:cs typeface="B Yekan" pitchFamily="2" charset="-78"/>
            </a:rPr>
            <a:t>خود راه انداز</a:t>
          </a:r>
          <a:endParaRPr lang="en-US" dirty="0" smtClean="0">
            <a:cs typeface="B Yekan" pitchFamily="2" charset="-78"/>
          </a:endParaRPr>
        </a:p>
      </dgm:t>
    </dgm:pt>
    <dgm:pt modelId="{BF8580FF-61A5-4447-A7B3-5161896090B8}" type="parTrans" cxnId="{961C8240-FB2D-438F-85D1-D047BA727291}">
      <dgm:prSet/>
      <dgm:spPr/>
      <dgm:t>
        <a:bodyPr/>
        <a:lstStyle/>
        <a:p>
          <a:endParaRPr lang="en-US"/>
        </a:p>
      </dgm:t>
    </dgm:pt>
    <dgm:pt modelId="{7EAE8E5D-4E6B-4DCC-8905-45CBADC37668}" type="sibTrans" cxnId="{961C8240-FB2D-438F-85D1-D047BA727291}">
      <dgm:prSet/>
      <dgm:spPr/>
      <dgm:t>
        <a:bodyPr/>
        <a:lstStyle/>
        <a:p>
          <a:endParaRPr lang="en-US"/>
        </a:p>
      </dgm:t>
    </dgm:pt>
    <dgm:pt modelId="{C281072C-55F3-4442-BDB6-A4FACC03B489}">
      <dgm:prSet phldrT="[Text]"/>
      <dgm:spPr/>
      <dgm:t>
        <a:bodyPr/>
        <a:lstStyle/>
        <a:p>
          <a:r>
            <a:rPr lang="fa-IR" dirty="0" smtClean="0">
              <a:cs typeface="B Yekan" pitchFamily="2" charset="-78"/>
            </a:rPr>
            <a:t>نظارت از دور</a:t>
          </a:r>
          <a:endParaRPr lang="en-US" dirty="0" smtClean="0">
            <a:cs typeface="B Yekan" pitchFamily="2" charset="-78"/>
          </a:endParaRPr>
        </a:p>
      </dgm:t>
    </dgm:pt>
    <dgm:pt modelId="{4292D9BC-D7AE-400A-BB39-04E5A98EB998}" type="parTrans" cxnId="{759E9123-879F-476E-988E-8352A9F1C0EA}">
      <dgm:prSet/>
      <dgm:spPr/>
      <dgm:t>
        <a:bodyPr/>
        <a:lstStyle/>
        <a:p>
          <a:endParaRPr lang="en-US"/>
        </a:p>
      </dgm:t>
    </dgm:pt>
    <dgm:pt modelId="{1AB57E78-6FD7-4906-AF34-691C35E3FD61}" type="sibTrans" cxnId="{759E9123-879F-476E-988E-8352A9F1C0EA}">
      <dgm:prSet/>
      <dgm:spPr/>
      <dgm:t>
        <a:bodyPr/>
        <a:lstStyle/>
        <a:p>
          <a:endParaRPr lang="en-US"/>
        </a:p>
      </dgm:t>
    </dgm:pt>
    <dgm:pt modelId="{58158F9F-F3B1-4DD1-AA6E-8271BDFB425E}" type="pres">
      <dgm:prSet presAssocID="{E59D2A33-2666-4D3A-9318-D0BF6EB74BD4}" presName="hierChild1" presStyleCnt="0">
        <dgm:presLayoutVars>
          <dgm:chPref val="1"/>
          <dgm:dir/>
          <dgm:animOne val="branch"/>
          <dgm:animLvl val="lvl"/>
          <dgm:resizeHandles/>
        </dgm:presLayoutVars>
      </dgm:prSet>
      <dgm:spPr/>
      <dgm:t>
        <a:bodyPr/>
        <a:lstStyle/>
        <a:p>
          <a:endParaRPr lang="en-US"/>
        </a:p>
      </dgm:t>
    </dgm:pt>
    <dgm:pt modelId="{81D0DAD3-01E5-4284-921E-65BF5D816350}" type="pres">
      <dgm:prSet presAssocID="{98BB9942-B453-447A-B0C5-205B0954C688}" presName="hierRoot1" presStyleCnt="0"/>
      <dgm:spPr/>
    </dgm:pt>
    <dgm:pt modelId="{490B8EBB-7956-45B0-9EAF-E93AB68B5BBE}" type="pres">
      <dgm:prSet presAssocID="{98BB9942-B453-447A-B0C5-205B0954C688}" presName="composite" presStyleCnt="0"/>
      <dgm:spPr/>
    </dgm:pt>
    <dgm:pt modelId="{1B2303E4-B245-4137-9715-EA429E7F3002}" type="pres">
      <dgm:prSet presAssocID="{98BB9942-B453-447A-B0C5-205B0954C688}" presName="background" presStyleLbl="node0" presStyleIdx="0" presStyleCnt="1"/>
      <dgm:spPr/>
    </dgm:pt>
    <dgm:pt modelId="{4C6D5249-5B25-42FA-BA65-E390268EED64}" type="pres">
      <dgm:prSet presAssocID="{98BB9942-B453-447A-B0C5-205B0954C688}" presName="text" presStyleLbl="fgAcc0" presStyleIdx="0" presStyleCnt="1">
        <dgm:presLayoutVars>
          <dgm:chPref val="3"/>
        </dgm:presLayoutVars>
      </dgm:prSet>
      <dgm:spPr/>
      <dgm:t>
        <a:bodyPr/>
        <a:lstStyle/>
        <a:p>
          <a:endParaRPr lang="en-US"/>
        </a:p>
      </dgm:t>
    </dgm:pt>
    <dgm:pt modelId="{86D5348B-A796-4C5A-8F4C-EC402890A1F1}" type="pres">
      <dgm:prSet presAssocID="{98BB9942-B453-447A-B0C5-205B0954C688}" presName="hierChild2" presStyleCnt="0"/>
      <dgm:spPr/>
    </dgm:pt>
    <dgm:pt modelId="{0DB66370-C86C-4C92-9569-5E07B7471876}" type="pres">
      <dgm:prSet presAssocID="{ED6E2474-30E2-4009-833D-B29000E11E10}" presName="Name10" presStyleLbl="parChTrans1D2" presStyleIdx="0" presStyleCnt="3"/>
      <dgm:spPr/>
      <dgm:t>
        <a:bodyPr/>
        <a:lstStyle/>
        <a:p>
          <a:endParaRPr lang="en-US"/>
        </a:p>
      </dgm:t>
    </dgm:pt>
    <dgm:pt modelId="{6607FA70-B9C0-4FA3-A052-654EC53FA880}" type="pres">
      <dgm:prSet presAssocID="{5A465ADF-CCC4-4153-BF6A-D80B353341C6}" presName="hierRoot2" presStyleCnt="0"/>
      <dgm:spPr/>
    </dgm:pt>
    <dgm:pt modelId="{EE00D845-2C5E-4EC4-8AA2-FE2288A539F7}" type="pres">
      <dgm:prSet presAssocID="{5A465ADF-CCC4-4153-BF6A-D80B353341C6}" presName="composite2" presStyleCnt="0"/>
      <dgm:spPr/>
    </dgm:pt>
    <dgm:pt modelId="{C0281479-BEE3-476E-A636-9EA65085E7AF}" type="pres">
      <dgm:prSet presAssocID="{5A465ADF-CCC4-4153-BF6A-D80B353341C6}" presName="background2" presStyleLbl="node2" presStyleIdx="0" presStyleCnt="3"/>
      <dgm:spPr/>
    </dgm:pt>
    <dgm:pt modelId="{9DE703C6-C491-4CD9-AF40-5C50F6BD653F}" type="pres">
      <dgm:prSet presAssocID="{5A465ADF-CCC4-4153-BF6A-D80B353341C6}" presName="text2" presStyleLbl="fgAcc2" presStyleIdx="0" presStyleCnt="3">
        <dgm:presLayoutVars>
          <dgm:chPref val="3"/>
        </dgm:presLayoutVars>
      </dgm:prSet>
      <dgm:spPr/>
      <dgm:t>
        <a:bodyPr/>
        <a:lstStyle/>
        <a:p>
          <a:endParaRPr lang="en-US"/>
        </a:p>
      </dgm:t>
    </dgm:pt>
    <dgm:pt modelId="{632AB320-5C75-4072-BB27-B95233ED0592}" type="pres">
      <dgm:prSet presAssocID="{5A465ADF-CCC4-4153-BF6A-D80B353341C6}" presName="hierChild3" presStyleCnt="0"/>
      <dgm:spPr/>
    </dgm:pt>
    <dgm:pt modelId="{F1CA9E12-9961-4598-841A-A45DD6001D24}" type="pres">
      <dgm:prSet presAssocID="{8D3EA7CB-E129-4077-B4B2-FF201A3FA8C2}" presName="Name10" presStyleLbl="parChTrans1D2" presStyleIdx="1" presStyleCnt="3"/>
      <dgm:spPr/>
      <dgm:t>
        <a:bodyPr/>
        <a:lstStyle/>
        <a:p>
          <a:endParaRPr lang="en-US"/>
        </a:p>
      </dgm:t>
    </dgm:pt>
    <dgm:pt modelId="{DD5960B2-2211-4B27-8460-0C478AF913D8}" type="pres">
      <dgm:prSet presAssocID="{F6C0B44D-04B3-4ABC-8516-9CEC5F9FE24B}" presName="hierRoot2" presStyleCnt="0"/>
      <dgm:spPr/>
    </dgm:pt>
    <dgm:pt modelId="{E84FCC06-A251-478E-81EA-5A8D3BC838D3}" type="pres">
      <dgm:prSet presAssocID="{F6C0B44D-04B3-4ABC-8516-9CEC5F9FE24B}" presName="composite2" presStyleCnt="0"/>
      <dgm:spPr/>
    </dgm:pt>
    <dgm:pt modelId="{FA381811-E5CD-48BB-AD56-CD264B6F071D}" type="pres">
      <dgm:prSet presAssocID="{F6C0B44D-04B3-4ABC-8516-9CEC5F9FE24B}" presName="background2" presStyleLbl="node2" presStyleIdx="1" presStyleCnt="3"/>
      <dgm:spPr/>
    </dgm:pt>
    <dgm:pt modelId="{0C44C722-FA1D-47F4-A436-7315BBFE4603}" type="pres">
      <dgm:prSet presAssocID="{F6C0B44D-04B3-4ABC-8516-9CEC5F9FE24B}" presName="text2" presStyleLbl="fgAcc2" presStyleIdx="1" presStyleCnt="3">
        <dgm:presLayoutVars>
          <dgm:chPref val="3"/>
        </dgm:presLayoutVars>
      </dgm:prSet>
      <dgm:spPr/>
      <dgm:t>
        <a:bodyPr/>
        <a:lstStyle/>
        <a:p>
          <a:endParaRPr lang="en-US"/>
        </a:p>
      </dgm:t>
    </dgm:pt>
    <dgm:pt modelId="{FA487905-4EDB-4C50-9694-8AB476B227F6}" type="pres">
      <dgm:prSet presAssocID="{F6C0B44D-04B3-4ABC-8516-9CEC5F9FE24B}" presName="hierChild3" presStyleCnt="0"/>
      <dgm:spPr/>
    </dgm:pt>
    <dgm:pt modelId="{F67A2D91-F057-4815-ADC5-272BB389AF9C}" type="pres">
      <dgm:prSet presAssocID="{A9FF5BFD-FEF9-437C-AC34-375790D63FF9}" presName="Name17" presStyleLbl="parChTrans1D3" presStyleIdx="0" presStyleCnt="5"/>
      <dgm:spPr/>
      <dgm:t>
        <a:bodyPr/>
        <a:lstStyle/>
        <a:p>
          <a:endParaRPr lang="en-US"/>
        </a:p>
      </dgm:t>
    </dgm:pt>
    <dgm:pt modelId="{B30318B1-3D1C-42F3-8ECD-6107ECF62990}" type="pres">
      <dgm:prSet presAssocID="{7527BCEA-718A-4D84-BE00-D7FE83AF233B}" presName="hierRoot3" presStyleCnt="0"/>
      <dgm:spPr/>
    </dgm:pt>
    <dgm:pt modelId="{694CA055-A247-4F1D-919D-3F4569025013}" type="pres">
      <dgm:prSet presAssocID="{7527BCEA-718A-4D84-BE00-D7FE83AF233B}" presName="composite3" presStyleCnt="0"/>
      <dgm:spPr/>
    </dgm:pt>
    <dgm:pt modelId="{AEEC4C54-FB72-4344-A878-B1F5D06C4D4C}" type="pres">
      <dgm:prSet presAssocID="{7527BCEA-718A-4D84-BE00-D7FE83AF233B}" presName="background3" presStyleLbl="node3" presStyleIdx="0" presStyleCnt="5"/>
      <dgm:spPr/>
    </dgm:pt>
    <dgm:pt modelId="{5109CC20-5160-46A9-A5E0-2B5A1D37BD5A}" type="pres">
      <dgm:prSet presAssocID="{7527BCEA-718A-4D84-BE00-D7FE83AF233B}" presName="text3" presStyleLbl="fgAcc3" presStyleIdx="0" presStyleCnt="5">
        <dgm:presLayoutVars>
          <dgm:chPref val="3"/>
        </dgm:presLayoutVars>
      </dgm:prSet>
      <dgm:spPr/>
      <dgm:t>
        <a:bodyPr/>
        <a:lstStyle/>
        <a:p>
          <a:endParaRPr lang="en-US"/>
        </a:p>
      </dgm:t>
    </dgm:pt>
    <dgm:pt modelId="{7FF8EFB9-A21D-4A37-B251-13722CFBF765}" type="pres">
      <dgm:prSet presAssocID="{7527BCEA-718A-4D84-BE00-D7FE83AF233B}" presName="hierChild4" presStyleCnt="0"/>
      <dgm:spPr/>
    </dgm:pt>
    <dgm:pt modelId="{A3933CC9-03E3-4D3E-878A-2AADDC3F2CDF}" type="pres">
      <dgm:prSet presAssocID="{0AC74A6D-D7F7-44C2-AA0A-A99D25AF1C8D}" presName="Name17" presStyleLbl="parChTrans1D3" presStyleIdx="1" presStyleCnt="5"/>
      <dgm:spPr/>
      <dgm:t>
        <a:bodyPr/>
        <a:lstStyle/>
        <a:p>
          <a:endParaRPr lang="en-US"/>
        </a:p>
      </dgm:t>
    </dgm:pt>
    <dgm:pt modelId="{0783693D-66D5-4E9A-8A8B-5A59DC67B84C}" type="pres">
      <dgm:prSet presAssocID="{9650CF42-9145-4B6D-BAB6-8F0292DD892D}" presName="hierRoot3" presStyleCnt="0"/>
      <dgm:spPr/>
    </dgm:pt>
    <dgm:pt modelId="{771F4875-8CF2-4ACC-A664-D484E274ACC6}" type="pres">
      <dgm:prSet presAssocID="{9650CF42-9145-4B6D-BAB6-8F0292DD892D}" presName="composite3" presStyleCnt="0"/>
      <dgm:spPr/>
    </dgm:pt>
    <dgm:pt modelId="{50BCD749-5D00-494E-81AA-E5DC9942C369}" type="pres">
      <dgm:prSet presAssocID="{9650CF42-9145-4B6D-BAB6-8F0292DD892D}" presName="background3" presStyleLbl="node3" presStyleIdx="1" presStyleCnt="5"/>
      <dgm:spPr/>
    </dgm:pt>
    <dgm:pt modelId="{24685D4F-7AA2-4F37-BCC0-6AF36B4C37D2}" type="pres">
      <dgm:prSet presAssocID="{9650CF42-9145-4B6D-BAB6-8F0292DD892D}" presName="text3" presStyleLbl="fgAcc3" presStyleIdx="1" presStyleCnt="5">
        <dgm:presLayoutVars>
          <dgm:chPref val="3"/>
        </dgm:presLayoutVars>
      </dgm:prSet>
      <dgm:spPr/>
      <dgm:t>
        <a:bodyPr/>
        <a:lstStyle/>
        <a:p>
          <a:endParaRPr lang="en-US"/>
        </a:p>
      </dgm:t>
    </dgm:pt>
    <dgm:pt modelId="{D3790CA6-C118-4CF8-A678-E0D0713C0B39}" type="pres">
      <dgm:prSet presAssocID="{9650CF42-9145-4B6D-BAB6-8F0292DD892D}" presName="hierChild4" presStyleCnt="0"/>
      <dgm:spPr/>
    </dgm:pt>
    <dgm:pt modelId="{87424E5A-EB0C-4476-8601-47E9E621B29B}" type="pres">
      <dgm:prSet presAssocID="{41495935-9B8E-43C1-88B7-623D541FE295}" presName="Name17" presStyleLbl="parChTrans1D3" presStyleIdx="2" presStyleCnt="5"/>
      <dgm:spPr/>
      <dgm:t>
        <a:bodyPr/>
        <a:lstStyle/>
        <a:p>
          <a:endParaRPr lang="en-US"/>
        </a:p>
      </dgm:t>
    </dgm:pt>
    <dgm:pt modelId="{883C8DC0-1DDB-4CCD-986A-25C14411462B}" type="pres">
      <dgm:prSet presAssocID="{B6A52BB7-A2A0-4665-8545-62C6EADF0ACD}" presName="hierRoot3" presStyleCnt="0"/>
      <dgm:spPr/>
    </dgm:pt>
    <dgm:pt modelId="{CF721FF8-0F9D-4375-8FA7-D6522EEBE92B}" type="pres">
      <dgm:prSet presAssocID="{B6A52BB7-A2A0-4665-8545-62C6EADF0ACD}" presName="composite3" presStyleCnt="0"/>
      <dgm:spPr/>
    </dgm:pt>
    <dgm:pt modelId="{48C86278-4BC4-4B4C-84BD-D23FB3BA8F0A}" type="pres">
      <dgm:prSet presAssocID="{B6A52BB7-A2A0-4665-8545-62C6EADF0ACD}" presName="background3" presStyleLbl="node3" presStyleIdx="2" presStyleCnt="5"/>
      <dgm:spPr/>
    </dgm:pt>
    <dgm:pt modelId="{B24B39D9-883D-47D4-BD82-0195271F61C7}" type="pres">
      <dgm:prSet presAssocID="{B6A52BB7-A2A0-4665-8545-62C6EADF0ACD}" presName="text3" presStyleLbl="fgAcc3" presStyleIdx="2" presStyleCnt="5">
        <dgm:presLayoutVars>
          <dgm:chPref val="3"/>
        </dgm:presLayoutVars>
      </dgm:prSet>
      <dgm:spPr/>
      <dgm:t>
        <a:bodyPr/>
        <a:lstStyle/>
        <a:p>
          <a:endParaRPr lang="en-US"/>
        </a:p>
      </dgm:t>
    </dgm:pt>
    <dgm:pt modelId="{1CF222C9-3F78-46D8-933B-6FB19FB41BE6}" type="pres">
      <dgm:prSet presAssocID="{B6A52BB7-A2A0-4665-8545-62C6EADF0ACD}" presName="hierChild4" presStyleCnt="0"/>
      <dgm:spPr/>
    </dgm:pt>
    <dgm:pt modelId="{92878048-FD06-4749-A8CA-70B18910AAFD}" type="pres">
      <dgm:prSet presAssocID="{C3AC92A2-AADE-49BE-8236-1AE7328BA6FE}" presName="Name23" presStyleLbl="parChTrans1D4" presStyleIdx="0" presStyleCnt="6"/>
      <dgm:spPr/>
      <dgm:t>
        <a:bodyPr/>
        <a:lstStyle/>
        <a:p>
          <a:endParaRPr lang="en-US"/>
        </a:p>
      </dgm:t>
    </dgm:pt>
    <dgm:pt modelId="{1B5FCCCA-53BD-4675-9DAE-3489E69392B5}" type="pres">
      <dgm:prSet presAssocID="{F9425FAB-CD0E-4C95-9443-1E16D3AF848C}" presName="hierRoot4" presStyleCnt="0"/>
      <dgm:spPr/>
    </dgm:pt>
    <dgm:pt modelId="{B3C9E841-EFDA-42EC-AB30-CFDB8A05B173}" type="pres">
      <dgm:prSet presAssocID="{F9425FAB-CD0E-4C95-9443-1E16D3AF848C}" presName="composite4" presStyleCnt="0"/>
      <dgm:spPr/>
    </dgm:pt>
    <dgm:pt modelId="{61343F57-933A-4AEB-BC09-90249CC71007}" type="pres">
      <dgm:prSet presAssocID="{F9425FAB-CD0E-4C95-9443-1E16D3AF848C}" presName="background4" presStyleLbl="node4" presStyleIdx="0" presStyleCnt="6"/>
      <dgm:spPr/>
    </dgm:pt>
    <dgm:pt modelId="{0429BF54-91D6-44B4-9B51-2C8ED5D2824C}" type="pres">
      <dgm:prSet presAssocID="{F9425FAB-CD0E-4C95-9443-1E16D3AF848C}" presName="text4" presStyleLbl="fgAcc4" presStyleIdx="0" presStyleCnt="6">
        <dgm:presLayoutVars>
          <dgm:chPref val="3"/>
        </dgm:presLayoutVars>
      </dgm:prSet>
      <dgm:spPr/>
      <dgm:t>
        <a:bodyPr/>
        <a:lstStyle/>
        <a:p>
          <a:endParaRPr lang="en-US"/>
        </a:p>
      </dgm:t>
    </dgm:pt>
    <dgm:pt modelId="{27234702-D298-48D4-8F3D-6678DFADE457}" type="pres">
      <dgm:prSet presAssocID="{F9425FAB-CD0E-4C95-9443-1E16D3AF848C}" presName="hierChild5" presStyleCnt="0"/>
      <dgm:spPr/>
    </dgm:pt>
    <dgm:pt modelId="{E618E416-847B-45B1-8513-71A0A3E77846}" type="pres">
      <dgm:prSet presAssocID="{473629A9-C830-4E17-9C0E-01D0347EA9E1}" presName="Name23" presStyleLbl="parChTrans1D4" presStyleIdx="1" presStyleCnt="6"/>
      <dgm:spPr/>
      <dgm:t>
        <a:bodyPr/>
        <a:lstStyle/>
        <a:p>
          <a:endParaRPr lang="en-US"/>
        </a:p>
      </dgm:t>
    </dgm:pt>
    <dgm:pt modelId="{359F2D34-2858-4E4B-A056-4DAB7320921E}" type="pres">
      <dgm:prSet presAssocID="{0F07D5C0-3222-44C3-B730-A93C0EA8890B}" presName="hierRoot4" presStyleCnt="0"/>
      <dgm:spPr/>
    </dgm:pt>
    <dgm:pt modelId="{9D597BC4-593B-4BF1-88EF-809B2FE327C5}" type="pres">
      <dgm:prSet presAssocID="{0F07D5C0-3222-44C3-B730-A93C0EA8890B}" presName="composite4" presStyleCnt="0"/>
      <dgm:spPr/>
    </dgm:pt>
    <dgm:pt modelId="{86541D27-F4DF-4A45-B53F-D0E2B090C57D}" type="pres">
      <dgm:prSet presAssocID="{0F07D5C0-3222-44C3-B730-A93C0EA8890B}" presName="background4" presStyleLbl="node4" presStyleIdx="1" presStyleCnt="6"/>
      <dgm:spPr/>
    </dgm:pt>
    <dgm:pt modelId="{8192DA12-84B1-4152-9B4C-20BE2B4B5926}" type="pres">
      <dgm:prSet presAssocID="{0F07D5C0-3222-44C3-B730-A93C0EA8890B}" presName="text4" presStyleLbl="fgAcc4" presStyleIdx="1" presStyleCnt="6">
        <dgm:presLayoutVars>
          <dgm:chPref val="3"/>
        </dgm:presLayoutVars>
      </dgm:prSet>
      <dgm:spPr/>
      <dgm:t>
        <a:bodyPr/>
        <a:lstStyle/>
        <a:p>
          <a:endParaRPr lang="en-US"/>
        </a:p>
      </dgm:t>
    </dgm:pt>
    <dgm:pt modelId="{870E0CB2-31F6-439F-A07B-BAE45ED4A1A8}" type="pres">
      <dgm:prSet presAssocID="{0F07D5C0-3222-44C3-B730-A93C0EA8890B}" presName="hierChild5" presStyleCnt="0"/>
      <dgm:spPr/>
    </dgm:pt>
    <dgm:pt modelId="{EC901BCF-1C52-4EA6-95D4-571538E3F4B3}" type="pres">
      <dgm:prSet presAssocID="{A8EDBE98-3AFF-4305-B856-9E1EB68DFB33}" presName="Name23" presStyleLbl="parChTrans1D4" presStyleIdx="2" presStyleCnt="6"/>
      <dgm:spPr/>
      <dgm:t>
        <a:bodyPr/>
        <a:lstStyle/>
        <a:p>
          <a:endParaRPr lang="en-US"/>
        </a:p>
      </dgm:t>
    </dgm:pt>
    <dgm:pt modelId="{1105382D-6560-48E3-BD6D-191B132DB5BB}" type="pres">
      <dgm:prSet presAssocID="{C6E04838-6A84-4F67-BB8E-EAF2BD4E128E}" presName="hierRoot4" presStyleCnt="0"/>
      <dgm:spPr/>
    </dgm:pt>
    <dgm:pt modelId="{673E8E4E-24CF-4546-BA51-B86DCE387A8A}" type="pres">
      <dgm:prSet presAssocID="{C6E04838-6A84-4F67-BB8E-EAF2BD4E128E}" presName="composite4" presStyleCnt="0"/>
      <dgm:spPr/>
    </dgm:pt>
    <dgm:pt modelId="{72E2E72F-EC5B-4696-8C56-432EC13FF257}" type="pres">
      <dgm:prSet presAssocID="{C6E04838-6A84-4F67-BB8E-EAF2BD4E128E}" presName="background4" presStyleLbl="node4" presStyleIdx="2" presStyleCnt="6"/>
      <dgm:spPr/>
    </dgm:pt>
    <dgm:pt modelId="{743CC26D-6CA6-4FF1-B4B3-0983A0EC4E02}" type="pres">
      <dgm:prSet presAssocID="{C6E04838-6A84-4F67-BB8E-EAF2BD4E128E}" presName="text4" presStyleLbl="fgAcc4" presStyleIdx="2" presStyleCnt="6">
        <dgm:presLayoutVars>
          <dgm:chPref val="3"/>
        </dgm:presLayoutVars>
      </dgm:prSet>
      <dgm:spPr/>
      <dgm:t>
        <a:bodyPr/>
        <a:lstStyle/>
        <a:p>
          <a:endParaRPr lang="en-US"/>
        </a:p>
      </dgm:t>
    </dgm:pt>
    <dgm:pt modelId="{252D34DC-F4C3-4924-8729-8763AB9CEAAB}" type="pres">
      <dgm:prSet presAssocID="{C6E04838-6A84-4F67-BB8E-EAF2BD4E128E}" presName="hierChild5" presStyleCnt="0"/>
      <dgm:spPr/>
    </dgm:pt>
    <dgm:pt modelId="{88789690-E5F5-4A40-A9DF-0F333CAE502B}" type="pres">
      <dgm:prSet presAssocID="{69C1A431-E1F3-4941-903F-4DA0E7155C1F}" presName="Name23" presStyleLbl="parChTrans1D4" presStyleIdx="3" presStyleCnt="6"/>
      <dgm:spPr/>
      <dgm:t>
        <a:bodyPr/>
        <a:lstStyle/>
        <a:p>
          <a:endParaRPr lang="en-US"/>
        </a:p>
      </dgm:t>
    </dgm:pt>
    <dgm:pt modelId="{CD73644B-F459-4AF1-B599-3CBA7C23E6A4}" type="pres">
      <dgm:prSet presAssocID="{D6368890-01E1-42D9-8773-CA930C34BB63}" presName="hierRoot4" presStyleCnt="0"/>
      <dgm:spPr/>
    </dgm:pt>
    <dgm:pt modelId="{812863BA-8C0D-4BAA-B745-26ABF617CC8D}" type="pres">
      <dgm:prSet presAssocID="{D6368890-01E1-42D9-8773-CA930C34BB63}" presName="composite4" presStyleCnt="0"/>
      <dgm:spPr/>
    </dgm:pt>
    <dgm:pt modelId="{3795CED1-67DD-4374-AB81-850869EE0C4F}" type="pres">
      <dgm:prSet presAssocID="{D6368890-01E1-42D9-8773-CA930C34BB63}" presName="background4" presStyleLbl="node4" presStyleIdx="3" presStyleCnt="6"/>
      <dgm:spPr/>
    </dgm:pt>
    <dgm:pt modelId="{D5EF7EDA-CF06-43E2-B59B-D8CC9823539B}" type="pres">
      <dgm:prSet presAssocID="{D6368890-01E1-42D9-8773-CA930C34BB63}" presName="text4" presStyleLbl="fgAcc4" presStyleIdx="3" presStyleCnt="6">
        <dgm:presLayoutVars>
          <dgm:chPref val="3"/>
        </dgm:presLayoutVars>
      </dgm:prSet>
      <dgm:spPr/>
      <dgm:t>
        <a:bodyPr/>
        <a:lstStyle/>
        <a:p>
          <a:endParaRPr lang="en-US"/>
        </a:p>
      </dgm:t>
    </dgm:pt>
    <dgm:pt modelId="{90F29553-0185-445C-B400-CFEA75EF8C9A}" type="pres">
      <dgm:prSet presAssocID="{D6368890-01E1-42D9-8773-CA930C34BB63}" presName="hierChild5" presStyleCnt="0"/>
      <dgm:spPr/>
    </dgm:pt>
    <dgm:pt modelId="{EF1A5F24-9374-4196-A745-9EDFD3C01E2D}" type="pres">
      <dgm:prSet presAssocID="{7C31FA01-E2DE-4217-954F-C27EE5CD3893}" presName="Name23" presStyleLbl="parChTrans1D4" presStyleIdx="4" presStyleCnt="6"/>
      <dgm:spPr/>
      <dgm:t>
        <a:bodyPr/>
        <a:lstStyle/>
        <a:p>
          <a:endParaRPr lang="en-US"/>
        </a:p>
      </dgm:t>
    </dgm:pt>
    <dgm:pt modelId="{096E288C-7402-430E-942C-2017DF1D2404}" type="pres">
      <dgm:prSet presAssocID="{EB0C9C8F-9745-45B9-98B6-274E0087FD01}" presName="hierRoot4" presStyleCnt="0"/>
      <dgm:spPr/>
    </dgm:pt>
    <dgm:pt modelId="{87ADC613-00FB-49BA-83FE-8D0A9039E3B3}" type="pres">
      <dgm:prSet presAssocID="{EB0C9C8F-9745-45B9-98B6-274E0087FD01}" presName="composite4" presStyleCnt="0"/>
      <dgm:spPr/>
    </dgm:pt>
    <dgm:pt modelId="{403DE5BC-302E-4DC9-BA9E-8BA7BA79D360}" type="pres">
      <dgm:prSet presAssocID="{EB0C9C8F-9745-45B9-98B6-274E0087FD01}" presName="background4" presStyleLbl="node4" presStyleIdx="4" presStyleCnt="6"/>
      <dgm:spPr/>
    </dgm:pt>
    <dgm:pt modelId="{D3B8314F-42EA-4D2A-BB1D-20A993A9FDBA}" type="pres">
      <dgm:prSet presAssocID="{EB0C9C8F-9745-45B9-98B6-274E0087FD01}" presName="text4" presStyleLbl="fgAcc4" presStyleIdx="4" presStyleCnt="6">
        <dgm:presLayoutVars>
          <dgm:chPref val="3"/>
        </dgm:presLayoutVars>
      </dgm:prSet>
      <dgm:spPr/>
      <dgm:t>
        <a:bodyPr/>
        <a:lstStyle/>
        <a:p>
          <a:endParaRPr lang="en-US"/>
        </a:p>
      </dgm:t>
    </dgm:pt>
    <dgm:pt modelId="{5A3C30BD-6B2A-4099-8DD5-FE6F62432F91}" type="pres">
      <dgm:prSet presAssocID="{EB0C9C8F-9745-45B9-98B6-274E0087FD01}" presName="hierChild5" presStyleCnt="0"/>
      <dgm:spPr/>
    </dgm:pt>
    <dgm:pt modelId="{6D3B3E54-98D9-4AD0-843C-5EFDBD94F4BB}" type="pres">
      <dgm:prSet presAssocID="{510558F6-6C74-4C4F-89D5-F2E1C25869F1}" presName="Name23" presStyleLbl="parChTrans1D4" presStyleIdx="5" presStyleCnt="6"/>
      <dgm:spPr/>
      <dgm:t>
        <a:bodyPr/>
        <a:lstStyle/>
        <a:p>
          <a:endParaRPr lang="en-US"/>
        </a:p>
      </dgm:t>
    </dgm:pt>
    <dgm:pt modelId="{53C30745-E79D-488E-A59C-4C571646B67A}" type="pres">
      <dgm:prSet presAssocID="{71BDD7A8-5398-4DF5-BC03-3B66F8703114}" presName="hierRoot4" presStyleCnt="0"/>
      <dgm:spPr/>
    </dgm:pt>
    <dgm:pt modelId="{514AE27D-6C39-46E7-9549-938BC82F5499}" type="pres">
      <dgm:prSet presAssocID="{71BDD7A8-5398-4DF5-BC03-3B66F8703114}" presName="composite4" presStyleCnt="0"/>
      <dgm:spPr/>
    </dgm:pt>
    <dgm:pt modelId="{3FB0102A-F35C-43DF-8800-D6886D64E7AE}" type="pres">
      <dgm:prSet presAssocID="{71BDD7A8-5398-4DF5-BC03-3B66F8703114}" presName="background4" presStyleLbl="node4" presStyleIdx="5" presStyleCnt="6"/>
      <dgm:spPr/>
    </dgm:pt>
    <dgm:pt modelId="{B6B19BEF-E96A-4C0A-9178-38B7B34D1F60}" type="pres">
      <dgm:prSet presAssocID="{71BDD7A8-5398-4DF5-BC03-3B66F8703114}" presName="text4" presStyleLbl="fgAcc4" presStyleIdx="5" presStyleCnt="6">
        <dgm:presLayoutVars>
          <dgm:chPref val="3"/>
        </dgm:presLayoutVars>
      </dgm:prSet>
      <dgm:spPr/>
      <dgm:t>
        <a:bodyPr/>
        <a:lstStyle/>
        <a:p>
          <a:endParaRPr lang="en-US"/>
        </a:p>
      </dgm:t>
    </dgm:pt>
    <dgm:pt modelId="{9B9EA6F4-5AED-4121-B3A2-7431BDF1A645}" type="pres">
      <dgm:prSet presAssocID="{71BDD7A8-5398-4DF5-BC03-3B66F8703114}" presName="hierChild5" presStyleCnt="0"/>
      <dgm:spPr/>
    </dgm:pt>
    <dgm:pt modelId="{463BD8FE-2B37-4EB6-A36B-59FE02922755}" type="pres">
      <dgm:prSet presAssocID="{BF8580FF-61A5-4447-A7B3-5161896090B8}" presName="Name17" presStyleLbl="parChTrans1D3" presStyleIdx="3" presStyleCnt="5"/>
      <dgm:spPr/>
      <dgm:t>
        <a:bodyPr/>
        <a:lstStyle/>
        <a:p>
          <a:endParaRPr lang="en-US"/>
        </a:p>
      </dgm:t>
    </dgm:pt>
    <dgm:pt modelId="{A48812D1-0D44-4976-A8AA-9FC713C0AA02}" type="pres">
      <dgm:prSet presAssocID="{D2DE7F42-2B6C-414A-946C-C1906E0C760A}" presName="hierRoot3" presStyleCnt="0"/>
      <dgm:spPr/>
    </dgm:pt>
    <dgm:pt modelId="{E5EB7A07-6564-4034-9370-7CD77140F296}" type="pres">
      <dgm:prSet presAssocID="{D2DE7F42-2B6C-414A-946C-C1906E0C760A}" presName="composite3" presStyleCnt="0"/>
      <dgm:spPr/>
    </dgm:pt>
    <dgm:pt modelId="{DF68F05E-1858-4D93-BB6C-8C379B19D61D}" type="pres">
      <dgm:prSet presAssocID="{D2DE7F42-2B6C-414A-946C-C1906E0C760A}" presName="background3" presStyleLbl="node3" presStyleIdx="3" presStyleCnt="5"/>
      <dgm:spPr/>
    </dgm:pt>
    <dgm:pt modelId="{4D426AC5-A61F-4EF0-B1F0-9028187D0F3E}" type="pres">
      <dgm:prSet presAssocID="{D2DE7F42-2B6C-414A-946C-C1906E0C760A}" presName="text3" presStyleLbl="fgAcc3" presStyleIdx="3" presStyleCnt="5">
        <dgm:presLayoutVars>
          <dgm:chPref val="3"/>
        </dgm:presLayoutVars>
      </dgm:prSet>
      <dgm:spPr/>
      <dgm:t>
        <a:bodyPr/>
        <a:lstStyle/>
        <a:p>
          <a:endParaRPr lang="en-US"/>
        </a:p>
      </dgm:t>
    </dgm:pt>
    <dgm:pt modelId="{CE0978BB-E4E2-460D-855E-A7CC5AA743CC}" type="pres">
      <dgm:prSet presAssocID="{D2DE7F42-2B6C-414A-946C-C1906E0C760A}" presName="hierChild4" presStyleCnt="0"/>
      <dgm:spPr/>
    </dgm:pt>
    <dgm:pt modelId="{DAD4E70D-36D3-4006-9CA4-279562BCC9F7}" type="pres">
      <dgm:prSet presAssocID="{4292D9BC-D7AE-400A-BB39-04E5A98EB998}" presName="Name17" presStyleLbl="parChTrans1D3" presStyleIdx="4" presStyleCnt="5"/>
      <dgm:spPr/>
      <dgm:t>
        <a:bodyPr/>
        <a:lstStyle/>
        <a:p>
          <a:endParaRPr lang="en-US"/>
        </a:p>
      </dgm:t>
    </dgm:pt>
    <dgm:pt modelId="{32AB1D79-D805-4F87-8DF0-5FA4EC9D4C9D}" type="pres">
      <dgm:prSet presAssocID="{C281072C-55F3-4442-BDB6-A4FACC03B489}" presName="hierRoot3" presStyleCnt="0"/>
      <dgm:spPr/>
    </dgm:pt>
    <dgm:pt modelId="{6C18F52A-D2A1-4D8B-8D6E-F098F067746F}" type="pres">
      <dgm:prSet presAssocID="{C281072C-55F3-4442-BDB6-A4FACC03B489}" presName="composite3" presStyleCnt="0"/>
      <dgm:spPr/>
    </dgm:pt>
    <dgm:pt modelId="{C210584D-F3F9-4B1E-B1E3-F465246700F0}" type="pres">
      <dgm:prSet presAssocID="{C281072C-55F3-4442-BDB6-A4FACC03B489}" presName="background3" presStyleLbl="node3" presStyleIdx="4" presStyleCnt="5"/>
      <dgm:spPr/>
    </dgm:pt>
    <dgm:pt modelId="{72C0727F-1DA9-42FB-94A0-AAD22AD0C7B3}" type="pres">
      <dgm:prSet presAssocID="{C281072C-55F3-4442-BDB6-A4FACC03B489}" presName="text3" presStyleLbl="fgAcc3" presStyleIdx="4" presStyleCnt="5">
        <dgm:presLayoutVars>
          <dgm:chPref val="3"/>
        </dgm:presLayoutVars>
      </dgm:prSet>
      <dgm:spPr/>
      <dgm:t>
        <a:bodyPr/>
        <a:lstStyle/>
        <a:p>
          <a:endParaRPr lang="en-US"/>
        </a:p>
      </dgm:t>
    </dgm:pt>
    <dgm:pt modelId="{6F5BC34D-6AA0-44C0-BCDC-408856BFA197}" type="pres">
      <dgm:prSet presAssocID="{C281072C-55F3-4442-BDB6-A4FACC03B489}" presName="hierChild4" presStyleCnt="0"/>
      <dgm:spPr/>
    </dgm:pt>
    <dgm:pt modelId="{32E8A967-CDD5-4837-87D2-2D26335F975B}" type="pres">
      <dgm:prSet presAssocID="{78C1EBA3-B3C3-431E-B4AB-7DE9CC7E82A3}" presName="Name10" presStyleLbl="parChTrans1D2" presStyleIdx="2" presStyleCnt="3"/>
      <dgm:spPr/>
      <dgm:t>
        <a:bodyPr/>
        <a:lstStyle/>
        <a:p>
          <a:endParaRPr lang="en-US"/>
        </a:p>
      </dgm:t>
    </dgm:pt>
    <dgm:pt modelId="{3BF21286-727F-40C2-8C8D-CC1C54F85D85}" type="pres">
      <dgm:prSet presAssocID="{72665627-98A5-42E8-9D75-8CA7C3BBDF41}" presName="hierRoot2" presStyleCnt="0"/>
      <dgm:spPr/>
    </dgm:pt>
    <dgm:pt modelId="{326D1B1F-910A-4636-9B70-341A89B1D201}" type="pres">
      <dgm:prSet presAssocID="{72665627-98A5-42E8-9D75-8CA7C3BBDF41}" presName="composite2" presStyleCnt="0"/>
      <dgm:spPr/>
    </dgm:pt>
    <dgm:pt modelId="{16918C24-57FA-4E1A-BE8B-670437C63A26}" type="pres">
      <dgm:prSet presAssocID="{72665627-98A5-42E8-9D75-8CA7C3BBDF41}" presName="background2" presStyleLbl="node2" presStyleIdx="2" presStyleCnt="3"/>
      <dgm:spPr/>
    </dgm:pt>
    <dgm:pt modelId="{3DF1A7C4-7B4C-4F8F-83A4-DA6ED5C246CA}" type="pres">
      <dgm:prSet presAssocID="{72665627-98A5-42E8-9D75-8CA7C3BBDF41}" presName="text2" presStyleLbl="fgAcc2" presStyleIdx="2" presStyleCnt="3">
        <dgm:presLayoutVars>
          <dgm:chPref val="3"/>
        </dgm:presLayoutVars>
      </dgm:prSet>
      <dgm:spPr/>
      <dgm:t>
        <a:bodyPr/>
        <a:lstStyle/>
        <a:p>
          <a:endParaRPr lang="en-US"/>
        </a:p>
      </dgm:t>
    </dgm:pt>
    <dgm:pt modelId="{2F4EF62D-B48D-4447-952D-878A65836135}" type="pres">
      <dgm:prSet presAssocID="{72665627-98A5-42E8-9D75-8CA7C3BBDF41}" presName="hierChild3" presStyleCnt="0"/>
      <dgm:spPr/>
    </dgm:pt>
  </dgm:ptLst>
  <dgm:cxnLst>
    <dgm:cxn modelId="{3547DD66-C075-4B05-BE38-D5778DD143CC}" type="presOf" srcId="{F6C0B44D-04B3-4ABC-8516-9CEC5F9FE24B}" destId="{0C44C722-FA1D-47F4-A436-7315BBFE4603}" srcOrd="0" destOrd="0" presId="urn:microsoft.com/office/officeart/2005/8/layout/hierarchy1"/>
    <dgm:cxn modelId="{BC3E526B-90BB-4225-A835-A35BB9DE30C4}" srcId="{B6A52BB7-A2A0-4665-8545-62C6EADF0ACD}" destId="{EB0C9C8F-9745-45B9-98B6-274E0087FD01}" srcOrd="4" destOrd="0" parTransId="{7C31FA01-E2DE-4217-954F-C27EE5CD3893}" sibTransId="{1DFEB424-58C7-4ADB-B999-80E760DB0FD9}"/>
    <dgm:cxn modelId="{1490AA11-6F75-4641-BA1E-5473CC6FE38E}" srcId="{B6A52BB7-A2A0-4665-8545-62C6EADF0ACD}" destId="{71BDD7A8-5398-4DF5-BC03-3B66F8703114}" srcOrd="5" destOrd="0" parTransId="{510558F6-6C74-4C4F-89D5-F2E1C25869F1}" sibTransId="{48E70D67-E30A-4E32-8E99-61E47A707337}"/>
    <dgm:cxn modelId="{7D19E56B-6874-48FC-AAA2-A15CD1F78FA3}" srcId="{B6A52BB7-A2A0-4665-8545-62C6EADF0ACD}" destId="{D6368890-01E1-42D9-8773-CA930C34BB63}" srcOrd="3" destOrd="0" parTransId="{69C1A431-E1F3-4941-903F-4DA0E7155C1F}" sibTransId="{D922B681-A007-4C73-B6FE-3B3C154A2972}"/>
    <dgm:cxn modelId="{58A3805E-A224-4FFA-AA2F-710984E3D89E}" type="presOf" srcId="{473629A9-C830-4E17-9C0E-01D0347EA9E1}" destId="{E618E416-847B-45B1-8513-71A0A3E77846}" srcOrd="0" destOrd="0" presId="urn:microsoft.com/office/officeart/2005/8/layout/hierarchy1"/>
    <dgm:cxn modelId="{593B52F2-1907-4E9D-A3EF-2BC7FAF31C8D}" srcId="{B6A52BB7-A2A0-4665-8545-62C6EADF0ACD}" destId="{0F07D5C0-3222-44C3-B730-A93C0EA8890B}" srcOrd="1" destOrd="0" parTransId="{473629A9-C830-4E17-9C0E-01D0347EA9E1}" sibTransId="{A55BD018-F6D0-4192-AF05-6F8321B87455}"/>
    <dgm:cxn modelId="{EE9FDCA9-8623-4D29-B115-3AA9E78931D9}" type="presOf" srcId="{0AC74A6D-D7F7-44C2-AA0A-A99D25AF1C8D}" destId="{A3933CC9-03E3-4D3E-878A-2AADDC3F2CDF}" srcOrd="0" destOrd="0" presId="urn:microsoft.com/office/officeart/2005/8/layout/hierarchy1"/>
    <dgm:cxn modelId="{F9763098-61B8-4274-85C8-DB00D20AE324}" type="presOf" srcId="{A9FF5BFD-FEF9-437C-AC34-375790D63FF9}" destId="{F67A2D91-F057-4815-ADC5-272BB389AF9C}" srcOrd="0" destOrd="0" presId="urn:microsoft.com/office/officeart/2005/8/layout/hierarchy1"/>
    <dgm:cxn modelId="{FF65C239-C103-41E1-919D-1EAE55BFDBD8}" srcId="{B6A52BB7-A2A0-4665-8545-62C6EADF0ACD}" destId="{F9425FAB-CD0E-4C95-9443-1E16D3AF848C}" srcOrd="0" destOrd="0" parTransId="{C3AC92A2-AADE-49BE-8236-1AE7328BA6FE}" sibTransId="{1A281399-BE35-45B5-BB46-B3FD8A58A1FC}"/>
    <dgm:cxn modelId="{AF0F65DD-1C1D-4771-9DA9-B124F3CA781E}" type="presOf" srcId="{7C31FA01-E2DE-4217-954F-C27EE5CD3893}" destId="{EF1A5F24-9374-4196-A745-9EDFD3C01E2D}" srcOrd="0" destOrd="0" presId="urn:microsoft.com/office/officeart/2005/8/layout/hierarchy1"/>
    <dgm:cxn modelId="{8A06086C-6571-4E1B-86AF-6F5C3EDB3689}" type="presOf" srcId="{A8EDBE98-3AFF-4305-B856-9E1EB68DFB33}" destId="{EC901BCF-1C52-4EA6-95D4-571538E3F4B3}" srcOrd="0" destOrd="0" presId="urn:microsoft.com/office/officeart/2005/8/layout/hierarchy1"/>
    <dgm:cxn modelId="{98CACCCE-CC26-4168-A0E1-BB56B66B552C}" type="presOf" srcId="{ED6E2474-30E2-4009-833D-B29000E11E10}" destId="{0DB66370-C86C-4C92-9569-5E07B7471876}" srcOrd="0" destOrd="0" presId="urn:microsoft.com/office/officeart/2005/8/layout/hierarchy1"/>
    <dgm:cxn modelId="{03BB8060-440E-411F-849E-DC533B4E450D}" type="presOf" srcId="{E59D2A33-2666-4D3A-9318-D0BF6EB74BD4}" destId="{58158F9F-F3B1-4DD1-AA6E-8271BDFB425E}" srcOrd="0" destOrd="0" presId="urn:microsoft.com/office/officeart/2005/8/layout/hierarchy1"/>
    <dgm:cxn modelId="{DF6A010C-ADF1-4A77-B386-7A74481E428E}" type="presOf" srcId="{D6368890-01E1-42D9-8773-CA930C34BB63}" destId="{D5EF7EDA-CF06-43E2-B59B-D8CC9823539B}" srcOrd="0" destOrd="0" presId="urn:microsoft.com/office/officeart/2005/8/layout/hierarchy1"/>
    <dgm:cxn modelId="{C3AA738D-21CB-44C9-A58A-0B1AC57A72C4}" type="presOf" srcId="{EB0C9C8F-9745-45B9-98B6-274E0087FD01}" destId="{D3B8314F-42EA-4D2A-BB1D-20A993A9FDBA}" srcOrd="0" destOrd="0" presId="urn:microsoft.com/office/officeart/2005/8/layout/hierarchy1"/>
    <dgm:cxn modelId="{A5AB65D2-24FE-428A-BE31-026B3727BBF2}" srcId="{F6C0B44D-04B3-4ABC-8516-9CEC5F9FE24B}" destId="{7527BCEA-718A-4D84-BE00-D7FE83AF233B}" srcOrd="0" destOrd="0" parTransId="{A9FF5BFD-FEF9-437C-AC34-375790D63FF9}" sibTransId="{E393F584-B403-49EF-BFE4-874461E914D1}"/>
    <dgm:cxn modelId="{E7A60F49-B6E2-4E4F-B5B1-0065FEA28BF2}" type="presOf" srcId="{4292D9BC-D7AE-400A-BB39-04E5A98EB998}" destId="{DAD4E70D-36D3-4006-9CA4-279562BCC9F7}" srcOrd="0" destOrd="0" presId="urn:microsoft.com/office/officeart/2005/8/layout/hierarchy1"/>
    <dgm:cxn modelId="{7EF59F39-0551-456F-8EBD-B72D59A30B60}" type="presOf" srcId="{C6E04838-6A84-4F67-BB8E-EAF2BD4E128E}" destId="{743CC26D-6CA6-4FF1-B4B3-0983A0EC4E02}" srcOrd="0" destOrd="0" presId="urn:microsoft.com/office/officeart/2005/8/layout/hierarchy1"/>
    <dgm:cxn modelId="{257020BC-2FB8-4C51-AED7-C9EAA139A4DB}" type="presOf" srcId="{C281072C-55F3-4442-BDB6-A4FACC03B489}" destId="{72C0727F-1DA9-42FB-94A0-AAD22AD0C7B3}" srcOrd="0" destOrd="0" presId="urn:microsoft.com/office/officeart/2005/8/layout/hierarchy1"/>
    <dgm:cxn modelId="{BBF592F3-B6A4-4E88-83D8-470686AE6AFD}" type="presOf" srcId="{B6A52BB7-A2A0-4665-8545-62C6EADF0ACD}" destId="{B24B39D9-883D-47D4-BD82-0195271F61C7}" srcOrd="0" destOrd="0" presId="urn:microsoft.com/office/officeart/2005/8/layout/hierarchy1"/>
    <dgm:cxn modelId="{4262EC27-2D65-4AC4-9D67-CED3AE103384}" type="presOf" srcId="{510558F6-6C74-4C4F-89D5-F2E1C25869F1}" destId="{6D3B3E54-98D9-4AD0-843C-5EFDBD94F4BB}" srcOrd="0" destOrd="0" presId="urn:microsoft.com/office/officeart/2005/8/layout/hierarchy1"/>
    <dgm:cxn modelId="{81B01D55-DB19-4C5C-BA9D-84422F2C55DA}" type="presOf" srcId="{78C1EBA3-B3C3-431E-B4AB-7DE9CC7E82A3}" destId="{32E8A967-CDD5-4837-87D2-2D26335F975B}" srcOrd="0" destOrd="0" presId="urn:microsoft.com/office/officeart/2005/8/layout/hierarchy1"/>
    <dgm:cxn modelId="{7A43D31D-2C3D-4766-8782-7255FDBD2342}" srcId="{F6C0B44D-04B3-4ABC-8516-9CEC5F9FE24B}" destId="{B6A52BB7-A2A0-4665-8545-62C6EADF0ACD}" srcOrd="2" destOrd="0" parTransId="{41495935-9B8E-43C1-88B7-623D541FE295}" sibTransId="{4767B2B1-3B9F-4079-BF3A-B6D6F9AEC28B}"/>
    <dgm:cxn modelId="{167EC3F5-9B4B-4A31-B0B9-09724D299268}" type="presOf" srcId="{F9425FAB-CD0E-4C95-9443-1E16D3AF848C}" destId="{0429BF54-91D6-44B4-9B51-2C8ED5D2824C}" srcOrd="0" destOrd="0" presId="urn:microsoft.com/office/officeart/2005/8/layout/hierarchy1"/>
    <dgm:cxn modelId="{919C7E1A-8998-4BF4-9AC9-AABCFF8FDE2E}" type="presOf" srcId="{69C1A431-E1F3-4941-903F-4DA0E7155C1F}" destId="{88789690-E5F5-4A40-A9DF-0F333CAE502B}" srcOrd="0" destOrd="0" presId="urn:microsoft.com/office/officeart/2005/8/layout/hierarchy1"/>
    <dgm:cxn modelId="{13AA741C-37D8-4DC9-B9AD-5FCC4345796C}" srcId="{B6A52BB7-A2A0-4665-8545-62C6EADF0ACD}" destId="{C6E04838-6A84-4F67-BB8E-EAF2BD4E128E}" srcOrd="2" destOrd="0" parTransId="{A8EDBE98-3AFF-4305-B856-9E1EB68DFB33}" sibTransId="{DBE05085-4FF5-433B-BBC4-5ABD2F7B6FA4}"/>
    <dgm:cxn modelId="{38AC788C-3FFB-4BA5-AC19-E90F2045C16F}" type="presOf" srcId="{D2DE7F42-2B6C-414A-946C-C1906E0C760A}" destId="{4D426AC5-A61F-4EF0-B1F0-9028187D0F3E}" srcOrd="0" destOrd="0" presId="urn:microsoft.com/office/officeart/2005/8/layout/hierarchy1"/>
    <dgm:cxn modelId="{60EED152-5E61-4D97-8E48-F25699652C64}" type="presOf" srcId="{5A465ADF-CCC4-4153-BF6A-D80B353341C6}" destId="{9DE703C6-C491-4CD9-AF40-5C50F6BD653F}" srcOrd="0" destOrd="0" presId="urn:microsoft.com/office/officeart/2005/8/layout/hierarchy1"/>
    <dgm:cxn modelId="{A1FA7F03-5CC7-4A54-BD6D-43524037FB51}" type="presOf" srcId="{C3AC92A2-AADE-49BE-8236-1AE7328BA6FE}" destId="{92878048-FD06-4749-A8CA-70B18910AAFD}" srcOrd="0" destOrd="0" presId="urn:microsoft.com/office/officeart/2005/8/layout/hierarchy1"/>
    <dgm:cxn modelId="{5C897BC1-E2D4-41E3-8768-45CF92323C1B}" type="presOf" srcId="{98BB9942-B453-447A-B0C5-205B0954C688}" destId="{4C6D5249-5B25-42FA-BA65-E390268EED64}" srcOrd="0" destOrd="0" presId="urn:microsoft.com/office/officeart/2005/8/layout/hierarchy1"/>
    <dgm:cxn modelId="{EC3AEC4A-68ED-450D-8719-8996B5F96506}" type="presOf" srcId="{71BDD7A8-5398-4DF5-BC03-3B66F8703114}" destId="{B6B19BEF-E96A-4C0A-9178-38B7B34D1F60}" srcOrd="0" destOrd="0" presId="urn:microsoft.com/office/officeart/2005/8/layout/hierarchy1"/>
    <dgm:cxn modelId="{65A00F56-0F63-4D81-A9D5-29A4BFA69AC7}" srcId="{F6C0B44D-04B3-4ABC-8516-9CEC5F9FE24B}" destId="{9650CF42-9145-4B6D-BAB6-8F0292DD892D}" srcOrd="1" destOrd="0" parTransId="{0AC74A6D-D7F7-44C2-AA0A-A99D25AF1C8D}" sibTransId="{1241E25F-C4AC-42C6-BC6E-91F1A2390C5A}"/>
    <dgm:cxn modelId="{E17DEB5C-2779-4AF2-A58D-3272AA619113}" srcId="{98BB9942-B453-447A-B0C5-205B0954C688}" destId="{5A465ADF-CCC4-4153-BF6A-D80B353341C6}" srcOrd="0" destOrd="0" parTransId="{ED6E2474-30E2-4009-833D-B29000E11E10}" sibTransId="{8BFD8475-331A-4ED9-A3DA-37900E79539E}"/>
    <dgm:cxn modelId="{8E6546A6-71B3-4ABF-84EE-5E4C32CA5A35}" type="presOf" srcId="{7527BCEA-718A-4D84-BE00-D7FE83AF233B}" destId="{5109CC20-5160-46A9-A5E0-2B5A1D37BD5A}" srcOrd="0" destOrd="0" presId="urn:microsoft.com/office/officeart/2005/8/layout/hierarchy1"/>
    <dgm:cxn modelId="{712532B5-020D-4958-BA05-DB6BBCCC5CB7}" type="presOf" srcId="{BF8580FF-61A5-4447-A7B3-5161896090B8}" destId="{463BD8FE-2B37-4EB6-A36B-59FE02922755}" srcOrd="0" destOrd="0" presId="urn:microsoft.com/office/officeart/2005/8/layout/hierarchy1"/>
    <dgm:cxn modelId="{B5C6EAED-0C46-464E-881D-9704EEDC7724}" type="presOf" srcId="{9650CF42-9145-4B6D-BAB6-8F0292DD892D}" destId="{24685D4F-7AA2-4F37-BCC0-6AF36B4C37D2}" srcOrd="0" destOrd="0" presId="urn:microsoft.com/office/officeart/2005/8/layout/hierarchy1"/>
    <dgm:cxn modelId="{FA3BA54D-8077-49A5-961B-34F4E1C61FAF}" type="presOf" srcId="{72665627-98A5-42E8-9D75-8CA7C3BBDF41}" destId="{3DF1A7C4-7B4C-4F8F-83A4-DA6ED5C246CA}" srcOrd="0" destOrd="0" presId="urn:microsoft.com/office/officeart/2005/8/layout/hierarchy1"/>
    <dgm:cxn modelId="{C6EBCB15-7DF4-4AAB-AAD6-35AC3FCFAEC8}" type="presOf" srcId="{41495935-9B8E-43C1-88B7-623D541FE295}" destId="{87424E5A-EB0C-4476-8601-47E9E621B29B}" srcOrd="0" destOrd="0" presId="urn:microsoft.com/office/officeart/2005/8/layout/hierarchy1"/>
    <dgm:cxn modelId="{01DA7E86-373D-4B7C-84C4-1D16AF753DEC}" type="presOf" srcId="{0F07D5C0-3222-44C3-B730-A93C0EA8890B}" destId="{8192DA12-84B1-4152-9B4C-20BE2B4B5926}" srcOrd="0" destOrd="0" presId="urn:microsoft.com/office/officeart/2005/8/layout/hierarchy1"/>
    <dgm:cxn modelId="{579EEFE3-9CEC-4E97-8012-F421BD4A8AED}" srcId="{E59D2A33-2666-4D3A-9318-D0BF6EB74BD4}" destId="{98BB9942-B453-447A-B0C5-205B0954C688}" srcOrd="0" destOrd="0" parTransId="{B96723AF-ED06-481C-AA37-3F16CDFF3FF4}" sibTransId="{A14A7C12-713F-4721-A2AD-B46A5F7BD603}"/>
    <dgm:cxn modelId="{B362B8F4-B58E-4733-87D4-523556D36E4F}" srcId="{98BB9942-B453-447A-B0C5-205B0954C688}" destId="{72665627-98A5-42E8-9D75-8CA7C3BBDF41}" srcOrd="2" destOrd="0" parTransId="{78C1EBA3-B3C3-431E-B4AB-7DE9CC7E82A3}" sibTransId="{87C9ED8E-CE65-4623-BA86-33C60BC24382}"/>
    <dgm:cxn modelId="{961C8240-FB2D-438F-85D1-D047BA727291}" srcId="{F6C0B44D-04B3-4ABC-8516-9CEC5F9FE24B}" destId="{D2DE7F42-2B6C-414A-946C-C1906E0C760A}" srcOrd="3" destOrd="0" parTransId="{BF8580FF-61A5-4447-A7B3-5161896090B8}" sibTransId="{7EAE8E5D-4E6B-4DCC-8905-45CBADC37668}"/>
    <dgm:cxn modelId="{4DB0FFA5-CF15-446F-B578-411D0E97B66B}" srcId="{98BB9942-B453-447A-B0C5-205B0954C688}" destId="{F6C0B44D-04B3-4ABC-8516-9CEC5F9FE24B}" srcOrd="1" destOrd="0" parTransId="{8D3EA7CB-E129-4077-B4B2-FF201A3FA8C2}" sibTransId="{08C05362-2D77-4902-B320-9DC9F16794F4}"/>
    <dgm:cxn modelId="{759E9123-879F-476E-988E-8352A9F1C0EA}" srcId="{F6C0B44D-04B3-4ABC-8516-9CEC5F9FE24B}" destId="{C281072C-55F3-4442-BDB6-A4FACC03B489}" srcOrd="4" destOrd="0" parTransId="{4292D9BC-D7AE-400A-BB39-04E5A98EB998}" sibTransId="{1AB57E78-6FD7-4906-AF34-691C35E3FD61}"/>
    <dgm:cxn modelId="{E22597A5-D06F-46B9-891F-1E5E26525205}" type="presOf" srcId="{8D3EA7CB-E129-4077-B4B2-FF201A3FA8C2}" destId="{F1CA9E12-9961-4598-841A-A45DD6001D24}" srcOrd="0" destOrd="0" presId="urn:microsoft.com/office/officeart/2005/8/layout/hierarchy1"/>
    <dgm:cxn modelId="{E2C06263-B36B-4D8C-9230-209D10296857}" type="presParOf" srcId="{58158F9F-F3B1-4DD1-AA6E-8271BDFB425E}" destId="{81D0DAD3-01E5-4284-921E-65BF5D816350}" srcOrd="0" destOrd="0" presId="urn:microsoft.com/office/officeart/2005/8/layout/hierarchy1"/>
    <dgm:cxn modelId="{4F4949B2-F51D-45EE-B732-56137C3B01B1}" type="presParOf" srcId="{81D0DAD3-01E5-4284-921E-65BF5D816350}" destId="{490B8EBB-7956-45B0-9EAF-E93AB68B5BBE}" srcOrd="0" destOrd="0" presId="urn:microsoft.com/office/officeart/2005/8/layout/hierarchy1"/>
    <dgm:cxn modelId="{F28E9421-F345-4B4E-930D-A3D692830C7E}" type="presParOf" srcId="{490B8EBB-7956-45B0-9EAF-E93AB68B5BBE}" destId="{1B2303E4-B245-4137-9715-EA429E7F3002}" srcOrd="0" destOrd="0" presId="urn:microsoft.com/office/officeart/2005/8/layout/hierarchy1"/>
    <dgm:cxn modelId="{51B98131-911B-4166-9AA7-4B15CE28E745}" type="presParOf" srcId="{490B8EBB-7956-45B0-9EAF-E93AB68B5BBE}" destId="{4C6D5249-5B25-42FA-BA65-E390268EED64}" srcOrd="1" destOrd="0" presId="urn:microsoft.com/office/officeart/2005/8/layout/hierarchy1"/>
    <dgm:cxn modelId="{A60B2885-E1EB-4B5B-A096-C12A34D51399}" type="presParOf" srcId="{81D0DAD3-01E5-4284-921E-65BF5D816350}" destId="{86D5348B-A796-4C5A-8F4C-EC402890A1F1}" srcOrd="1" destOrd="0" presId="urn:microsoft.com/office/officeart/2005/8/layout/hierarchy1"/>
    <dgm:cxn modelId="{F1AB2835-83B1-4237-89BF-FAD8C32D25CC}" type="presParOf" srcId="{86D5348B-A796-4C5A-8F4C-EC402890A1F1}" destId="{0DB66370-C86C-4C92-9569-5E07B7471876}" srcOrd="0" destOrd="0" presId="urn:microsoft.com/office/officeart/2005/8/layout/hierarchy1"/>
    <dgm:cxn modelId="{6614658B-AA00-4C7E-8DC5-6C0B15FE7FEC}" type="presParOf" srcId="{86D5348B-A796-4C5A-8F4C-EC402890A1F1}" destId="{6607FA70-B9C0-4FA3-A052-654EC53FA880}" srcOrd="1" destOrd="0" presId="urn:microsoft.com/office/officeart/2005/8/layout/hierarchy1"/>
    <dgm:cxn modelId="{0D246A75-CD36-41B3-BDC7-8045D2D72EC1}" type="presParOf" srcId="{6607FA70-B9C0-4FA3-A052-654EC53FA880}" destId="{EE00D845-2C5E-4EC4-8AA2-FE2288A539F7}" srcOrd="0" destOrd="0" presId="urn:microsoft.com/office/officeart/2005/8/layout/hierarchy1"/>
    <dgm:cxn modelId="{E56231E6-52E3-4499-9277-F2DE1E470831}" type="presParOf" srcId="{EE00D845-2C5E-4EC4-8AA2-FE2288A539F7}" destId="{C0281479-BEE3-476E-A636-9EA65085E7AF}" srcOrd="0" destOrd="0" presId="urn:microsoft.com/office/officeart/2005/8/layout/hierarchy1"/>
    <dgm:cxn modelId="{70F1B114-0EE3-40AD-BEC2-D888D10459D9}" type="presParOf" srcId="{EE00D845-2C5E-4EC4-8AA2-FE2288A539F7}" destId="{9DE703C6-C491-4CD9-AF40-5C50F6BD653F}" srcOrd="1" destOrd="0" presId="urn:microsoft.com/office/officeart/2005/8/layout/hierarchy1"/>
    <dgm:cxn modelId="{FA711396-4D6D-4ABB-9BBF-96CBC8F23F62}" type="presParOf" srcId="{6607FA70-B9C0-4FA3-A052-654EC53FA880}" destId="{632AB320-5C75-4072-BB27-B95233ED0592}" srcOrd="1" destOrd="0" presId="urn:microsoft.com/office/officeart/2005/8/layout/hierarchy1"/>
    <dgm:cxn modelId="{1B257CCA-3B31-4F5C-A8C2-4039F5CCF591}" type="presParOf" srcId="{86D5348B-A796-4C5A-8F4C-EC402890A1F1}" destId="{F1CA9E12-9961-4598-841A-A45DD6001D24}" srcOrd="2" destOrd="0" presId="urn:microsoft.com/office/officeart/2005/8/layout/hierarchy1"/>
    <dgm:cxn modelId="{F24D721F-ECA2-44BD-B260-6B8D462C6913}" type="presParOf" srcId="{86D5348B-A796-4C5A-8F4C-EC402890A1F1}" destId="{DD5960B2-2211-4B27-8460-0C478AF913D8}" srcOrd="3" destOrd="0" presId="urn:microsoft.com/office/officeart/2005/8/layout/hierarchy1"/>
    <dgm:cxn modelId="{2197757B-BB89-4E31-ADB6-1140896D5858}" type="presParOf" srcId="{DD5960B2-2211-4B27-8460-0C478AF913D8}" destId="{E84FCC06-A251-478E-81EA-5A8D3BC838D3}" srcOrd="0" destOrd="0" presId="urn:microsoft.com/office/officeart/2005/8/layout/hierarchy1"/>
    <dgm:cxn modelId="{7F37B536-34CC-46BD-B4ED-FC2D31A3EACF}" type="presParOf" srcId="{E84FCC06-A251-478E-81EA-5A8D3BC838D3}" destId="{FA381811-E5CD-48BB-AD56-CD264B6F071D}" srcOrd="0" destOrd="0" presId="urn:microsoft.com/office/officeart/2005/8/layout/hierarchy1"/>
    <dgm:cxn modelId="{73B10AB4-C33A-4001-AC46-B04A25960B6C}" type="presParOf" srcId="{E84FCC06-A251-478E-81EA-5A8D3BC838D3}" destId="{0C44C722-FA1D-47F4-A436-7315BBFE4603}" srcOrd="1" destOrd="0" presId="urn:microsoft.com/office/officeart/2005/8/layout/hierarchy1"/>
    <dgm:cxn modelId="{B984D7B0-F1B8-432B-B473-36757DECD1EE}" type="presParOf" srcId="{DD5960B2-2211-4B27-8460-0C478AF913D8}" destId="{FA487905-4EDB-4C50-9694-8AB476B227F6}" srcOrd="1" destOrd="0" presId="urn:microsoft.com/office/officeart/2005/8/layout/hierarchy1"/>
    <dgm:cxn modelId="{9EB37729-F9F3-47FA-B95B-ED02F514341B}" type="presParOf" srcId="{FA487905-4EDB-4C50-9694-8AB476B227F6}" destId="{F67A2D91-F057-4815-ADC5-272BB389AF9C}" srcOrd="0" destOrd="0" presId="urn:microsoft.com/office/officeart/2005/8/layout/hierarchy1"/>
    <dgm:cxn modelId="{0AB605BB-CB80-43BA-AFFF-B803A4757FC2}" type="presParOf" srcId="{FA487905-4EDB-4C50-9694-8AB476B227F6}" destId="{B30318B1-3D1C-42F3-8ECD-6107ECF62990}" srcOrd="1" destOrd="0" presId="urn:microsoft.com/office/officeart/2005/8/layout/hierarchy1"/>
    <dgm:cxn modelId="{D916E20F-6DD5-4F9E-A7F4-052969A9B7B7}" type="presParOf" srcId="{B30318B1-3D1C-42F3-8ECD-6107ECF62990}" destId="{694CA055-A247-4F1D-919D-3F4569025013}" srcOrd="0" destOrd="0" presId="urn:microsoft.com/office/officeart/2005/8/layout/hierarchy1"/>
    <dgm:cxn modelId="{D638D658-3335-4AF5-86B0-3D82686624D4}" type="presParOf" srcId="{694CA055-A247-4F1D-919D-3F4569025013}" destId="{AEEC4C54-FB72-4344-A878-B1F5D06C4D4C}" srcOrd="0" destOrd="0" presId="urn:microsoft.com/office/officeart/2005/8/layout/hierarchy1"/>
    <dgm:cxn modelId="{57BB85D9-F033-4D34-8E2D-603895C49856}" type="presParOf" srcId="{694CA055-A247-4F1D-919D-3F4569025013}" destId="{5109CC20-5160-46A9-A5E0-2B5A1D37BD5A}" srcOrd="1" destOrd="0" presId="urn:microsoft.com/office/officeart/2005/8/layout/hierarchy1"/>
    <dgm:cxn modelId="{F086B40F-586B-496E-9C64-315656F946C1}" type="presParOf" srcId="{B30318B1-3D1C-42F3-8ECD-6107ECF62990}" destId="{7FF8EFB9-A21D-4A37-B251-13722CFBF765}" srcOrd="1" destOrd="0" presId="urn:microsoft.com/office/officeart/2005/8/layout/hierarchy1"/>
    <dgm:cxn modelId="{CF0BCDD3-FAA9-46C2-80E4-39D4C0ABD289}" type="presParOf" srcId="{FA487905-4EDB-4C50-9694-8AB476B227F6}" destId="{A3933CC9-03E3-4D3E-878A-2AADDC3F2CDF}" srcOrd="2" destOrd="0" presId="urn:microsoft.com/office/officeart/2005/8/layout/hierarchy1"/>
    <dgm:cxn modelId="{60A43093-55B3-44E0-81CB-7FCA83E179ED}" type="presParOf" srcId="{FA487905-4EDB-4C50-9694-8AB476B227F6}" destId="{0783693D-66D5-4E9A-8A8B-5A59DC67B84C}" srcOrd="3" destOrd="0" presId="urn:microsoft.com/office/officeart/2005/8/layout/hierarchy1"/>
    <dgm:cxn modelId="{2A318414-EEF3-44F0-B883-8A38AA5A7101}" type="presParOf" srcId="{0783693D-66D5-4E9A-8A8B-5A59DC67B84C}" destId="{771F4875-8CF2-4ACC-A664-D484E274ACC6}" srcOrd="0" destOrd="0" presId="urn:microsoft.com/office/officeart/2005/8/layout/hierarchy1"/>
    <dgm:cxn modelId="{C890F737-7309-45CF-9D7E-20217772CB1A}" type="presParOf" srcId="{771F4875-8CF2-4ACC-A664-D484E274ACC6}" destId="{50BCD749-5D00-494E-81AA-E5DC9942C369}" srcOrd="0" destOrd="0" presId="urn:microsoft.com/office/officeart/2005/8/layout/hierarchy1"/>
    <dgm:cxn modelId="{0FB1C8E9-DC2D-4D45-BDF6-164073DF3AF2}" type="presParOf" srcId="{771F4875-8CF2-4ACC-A664-D484E274ACC6}" destId="{24685D4F-7AA2-4F37-BCC0-6AF36B4C37D2}" srcOrd="1" destOrd="0" presId="urn:microsoft.com/office/officeart/2005/8/layout/hierarchy1"/>
    <dgm:cxn modelId="{9E7FB01E-8E3B-488D-ADF6-B1372268250E}" type="presParOf" srcId="{0783693D-66D5-4E9A-8A8B-5A59DC67B84C}" destId="{D3790CA6-C118-4CF8-A678-E0D0713C0B39}" srcOrd="1" destOrd="0" presId="urn:microsoft.com/office/officeart/2005/8/layout/hierarchy1"/>
    <dgm:cxn modelId="{36769633-4AB7-4418-BF71-BDD459E025E6}" type="presParOf" srcId="{FA487905-4EDB-4C50-9694-8AB476B227F6}" destId="{87424E5A-EB0C-4476-8601-47E9E621B29B}" srcOrd="4" destOrd="0" presId="urn:microsoft.com/office/officeart/2005/8/layout/hierarchy1"/>
    <dgm:cxn modelId="{A991814B-A43C-4A9C-B45B-94991E761C79}" type="presParOf" srcId="{FA487905-4EDB-4C50-9694-8AB476B227F6}" destId="{883C8DC0-1DDB-4CCD-986A-25C14411462B}" srcOrd="5" destOrd="0" presId="urn:microsoft.com/office/officeart/2005/8/layout/hierarchy1"/>
    <dgm:cxn modelId="{C6F276F4-30AE-43DF-B745-9D1ACD2D1E5C}" type="presParOf" srcId="{883C8DC0-1DDB-4CCD-986A-25C14411462B}" destId="{CF721FF8-0F9D-4375-8FA7-D6522EEBE92B}" srcOrd="0" destOrd="0" presId="urn:microsoft.com/office/officeart/2005/8/layout/hierarchy1"/>
    <dgm:cxn modelId="{5DB3BB6D-C2C6-4862-AD5E-B011F616BCBE}" type="presParOf" srcId="{CF721FF8-0F9D-4375-8FA7-D6522EEBE92B}" destId="{48C86278-4BC4-4B4C-84BD-D23FB3BA8F0A}" srcOrd="0" destOrd="0" presId="urn:microsoft.com/office/officeart/2005/8/layout/hierarchy1"/>
    <dgm:cxn modelId="{F8651191-467F-4349-A75B-8E539B394F78}" type="presParOf" srcId="{CF721FF8-0F9D-4375-8FA7-D6522EEBE92B}" destId="{B24B39D9-883D-47D4-BD82-0195271F61C7}" srcOrd="1" destOrd="0" presId="urn:microsoft.com/office/officeart/2005/8/layout/hierarchy1"/>
    <dgm:cxn modelId="{DC0D0567-38BD-4217-BB10-46E0B0A050CE}" type="presParOf" srcId="{883C8DC0-1DDB-4CCD-986A-25C14411462B}" destId="{1CF222C9-3F78-46D8-933B-6FB19FB41BE6}" srcOrd="1" destOrd="0" presId="urn:microsoft.com/office/officeart/2005/8/layout/hierarchy1"/>
    <dgm:cxn modelId="{8C3E2C0D-2AD7-4066-8A9C-88ACFEDDB7B2}" type="presParOf" srcId="{1CF222C9-3F78-46D8-933B-6FB19FB41BE6}" destId="{92878048-FD06-4749-A8CA-70B18910AAFD}" srcOrd="0" destOrd="0" presId="urn:microsoft.com/office/officeart/2005/8/layout/hierarchy1"/>
    <dgm:cxn modelId="{181E12DC-B1BC-4D49-AFA6-08A3D1273795}" type="presParOf" srcId="{1CF222C9-3F78-46D8-933B-6FB19FB41BE6}" destId="{1B5FCCCA-53BD-4675-9DAE-3489E69392B5}" srcOrd="1" destOrd="0" presId="urn:microsoft.com/office/officeart/2005/8/layout/hierarchy1"/>
    <dgm:cxn modelId="{765A4F71-4DAB-4E4F-AA35-AF38343B2B7F}" type="presParOf" srcId="{1B5FCCCA-53BD-4675-9DAE-3489E69392B5}" destId="{B3C9E841-EFDA-42EC-AB30-CFDB8A05B173}" srcOrd="0" destOrd="0" presId="urn:microsoft.com/office/officeart/2005/8/layout/hierarchy1"/>
    <dgm:cxn modelId="{B541EF66-33FA-419B-A3E8-C30AEE08E17C}" type="presParOf" srcId="{B3C9E841-EFDA-42EC-AB30-CFDB8A05B173}" destId="{61343F57-933A-4AEB-BC09-90249CC71007}" srcOrd="0" destOrd="0" presId="urn:microsoft.com/office/officeart/2005/8/layout/hierarchy1"/>
    <dgm:cxn modelId="{93CE83F6-F68E-4547-BF9B-A7935160EE7B}" type="presParOf" srcId="{B3C9E841-EFDA-42EC-AB30-CFDB8A05B173}" destId="{0429BF54-91D6-44B4-9B51-2C8ED5D2824C}" srcOrd="1" destOrd="0" presId="urn:microsoft.com/office/officeart/2005/8/layout/hierarchy1"/>
    <dgm:cxn modelId="{B56CCE94-970D-4D50-9B57-B2B5983E1DE6}" type="presParOf" srcId="{1B5FCCCA-53BD-4675-9DAE-3489E69392B5}" destId="{27234702-D298-48D4-8F3D-6678DFADE457}" srcOrd="1" destOrd="0" presId="urn:microsoft.com/office/officeart/2005/8/layout/hierarchy1"/>
    <dgm:cxn modelId="{EC7947AE-B736-4BCF-B545-5776F6EA8CC4}" type="presParOf" srcId="{1CF222C9-3F78-46D8-933B-6FB19FB41BE6}" destId="{E618E416-847B-45B1-8513-71A0A3E77846}" srcOrd="2" destOrd="0" presId="urn:microsoft.com/office/officeart/2005/8/layout/hierarchy1"/>
    <dgm:cxn modelId="{A43B497E-68FE-4380-9A16-873A1BB80AC9}" type="presParOf" srcId="{1CF222C9-3F78-46D8-933B-6FB19FB41BE6}" destId="{359F2D34-2858-4E4B-A056-4DAB7320921E}" srcOrd="3" destOrd="0" presId="urn:microsoft.com/office/officeart/2005/8/layout/hierarchy1"/>
    <dgm:cxn modelId="{CA80F9FF-2405-4A96-9DB3-F8D2D3F1AB76}" type="presParOf" srcId="{359F2D34-2858-4E4B-A056-4DAB7320921E}" destId="{9D597BC4-593B-4BF1-88EF-809B2FE327C5}" srcOrd="0" destOrd="0" presId="urn:microsoft.com/office/officeart/2005/8/layout/hierarchy1"/>
    <dgm:cxn modelId="{8A5AE767-0D3E-4A67-8249-EEF8F382658D}" type="presParOf" srcId="{9D597BC4-593B-4BF1-88EF-809B2FE327C5}" destId="{86541D27-F4DF-4A45-B53F-D0E2B090C57D}" srcOrd="0" destOrd="0" presId="urn:microsoft.com/office/officeart/2005/8/layout/hierarchy1"/>
    <dgm:cxn modelId="{954E834C-C987-4449-8D4B-214FA144E8CA}" type="presParOf" srcId="{9D597BC4-593B-4BF1-88EF-809B2FE327C5}" destId="{8192DA12-84B1-4152-9B4C-20BE2B4B5926}" srcOrd="1" destOrd="0" presId="urn:microsoft.com/office/officeart/2005/8/layout/hierarchy1"/>
    <dgm:cxn modelId="{54695359-511C-4E84-9167-668E1B5FD85D}" type="presParOf" srcId="{359F2D34-2858-4E4B-A056-4DAB7320921E}" destId="{870E0CB2-31F6-439F-A07B-BAE45ED4A1A8}" srcOrd="1" destOrd="0" presId="urn:microsoft.com/office/officeart/2005/8/layout/hierarchy1"/>
    <dgm:cxn modelId="{5223B7DE-9C0F-4BB5-B43D-060EE7B9CF9C}" type="presParOf" srcId="{1CF222C9-3F78-46D8-933B-6FB19FB41BE6}" destId="{EC901BCF-1C52-4EA6-95D4-571538E3F4B3}" srcOrd="4" destOrd="0" presId="urn:microsoft.com/office/officeart/2005/8/layout/hierarchy1"/>
    <dgm:cxn modelId="{AD1D387D-145F-47D3-AE80-606750D7F005}" type="presParOf" srcId="{1CF222C9-3F78-46D8-933B-6FB19FB41BE6}" destId="{1105382D-6560-48E3-BD6D-191B132DB5BB}" srcOrd="5" destOrd="0" presId="urn:microsoft.com/office/officeart/2005/8/layout/hierarchy1"/>
    <dgm:cxn modelId="{0F202FFE-A152-4FD8-847F-A92F6F303F3F}" type="presParOf" srcId="{1105382D-6560-48E3-BD6D-191B132DB5BB}" destId="{673E8E4E-24CF-4546-BA51-B86DCE387A8A}" srcOrd="0" destOrd="0" presId="urn:microsoft.com/office/officeart/2005/8/layout/hierarchy1"/>
    <dgm:cxn modelId="{B81D3457-E817-4A10-85B0-CC2A05214EB5}" type="presParOf" srcId="{673E8E4E-24CF-4546-BA51-B86DCE387A8A}" destId="{72E2E72F-EC5B-4696-8C56-432EC13FF257}" srcOrd="0" destOrd="0" presId="urn:microsoft.com/office/officeart/2005/8/layout/hierarchy1"/>
    <dgm:cxn modelId="{B2B38EA7-DA47-4F66-BFDC-8B801A28CEFE}" type="presParOf" srcId="{673E8E4E-24CF-4546-BA51-B86DCE387A8A}" destId="{743CC26D-6CA6-4FF1-B4B3-0983A0EC4E02}" srcOrd="1" destOrd="0" presId="urn:microsoft.com/office/officeart/2005/8/layout/hierarchy1"/>
    <dgm:cxn modelId="{99347215-4ED1-4CFA-B08E-D730D2DEB9C6}" type="presParOf" srcId="{1105382D-6560-48E3-BD6D-191B132DB5BB}" destId="{252D34DC-F4C3-4924-8729-8763AB9CEAAB}" srcOrd="1" destOrd="0" presId="urn:microsoft.com/office/officeart/2005/8/layout/hierarchy1"/>
    <dgm:cxn modelId="{DD55FBA8-A80E-4A10-9CB4-80A915C262B7}" type="presParOf" srcId="{1CF222C9-3F78-46D8-933B-6FB19FB41BE6}" destId="{88789690-E5F5-4A40-A9DF-0F333CAE502B}" srcOrd="6" destOrd="0" presId="urn:microsoft.com/office/officeart/2005/8/layout/hierarchy1"/>
    <dgm:cxn modelId="{E6255C8C-3EF4-4150-B316-51FA0CC5F828}" type="presParOf" srcId="{1CF222C9-3F78-46D8-933B-6FB19FB41BE6}" destId="{CD73644B-F459-4AF1-B599-3CBA7C23E6A4}" srcOrd="7" destOrd="0" presId="urn:microsoft.com/office/officeart/2005/8/layout/hierarchy1"/>
    <dgm:cxn modelId="{CC2DA482-7BA5-4B89-8764-19E16F3D5117}" type="presParOf" srcId="{CD73644B-F459-4AF1-B599-3CBA7C23E6A4}" destId="{812863BA-8C0D-4BAA-B745-26ABF617CC8D}" srcOrd="0" destOrd="0" presId="urn:microsoft.com/office/officeart/2005/8/layout/hierarchy1"/>
    <dgm:cxn modelId="{67CE2A23-36CC-4619-9E30-61FDDD51FC6C}" type="presParOf" srcId="{812863BA-8C0D-4BAA-B745-26ABF617CC8D}" destId="{3795CED1-67DD-4374-AB81-850869EE0C4F}" srcOrd="0" destOrd="0" presId="urn:microsoft.com/office/officeart/2005/8/layout/hierarchy1"/>
    <dgm:cxn modelId="{357C3851-29C4-40A7-B179-516F2C2DD885}" type="presParOf" srcId="{812863BA-8C0D-4BAA-B745-26ABF617CC8D}" destId="{D5EF7EDA-CF06-43E2-B59B-D8CC9823539B}" srcOrd="1" destOrd="0" presId="urn:microsoft.com/office/officeart/2005/8/layout/hierarchy1"/>
    <dgm:cxn modelId="{7B52D1F3-1793-43B3-A218-74F869FF9DA8}" type="presParOf" srcId="{CD73644B-F459-4AF1-B599-3CBA7C23E6A4}" destId="{90F29553-0185-445C-B400-CFEA75EF8C9A}" srcOrd="1" destOrd="0" presId="urn:microsoft.com/office/officeart/2005/8/layout/hierarchy1"/>
    <dgm:cxn modelId="{920E1413-3553-45B8-B44C-4742BC3C61D3}" type="presParOf" srcId="{1CF222C9-3F78-46D8-933B-6FB19FB41BE6}" destId="{EF1A5F24-9374-4196-A745-9EDFD3C01E2D}" srcOrd="8" destOrd="0" presId="urn:microsoft.com/office/officeart/2005/8/layout/hierarchy1"/>
    <dgm:cxn modelId="{F3AE4FA7-804A-4763-9E9B-30FF61050280}" type="presParOf" srcId="{1CF222C9-3F78-46D8-933B-6FB19FB41BE6}" destId="{096E288C-7402-430E-942C-2017DF1D2404}" srcOrd="9" destOrd="0" presId="urn:microsoft.com/office/officeart/2005/8/layout/hierarchy1"/>
    <dgm:cxn modelId="{3806A5F0-0E81-4F48-94A9-58F04141A4CA}" type="presParOf" srcId="{096E288C-7402-430E-942C-2017DF1D2404}" destId="{87ADC613-00FB-49BA-83FE-8D0A9039E3B3}" srcOrd="0" destOrd="0" presId="urn:microsoft.com/office/officeart/2005/8/layout/hierarchy1"/>
    <dgm:cxn modelId="{BFDBB012-0223-4472-99C9-29C8FD69F442}" type="presParOf" srcId="{87ADC613-00FB-49BA-83FE-8D0A9039E3B3}" destId="{403DE5BC-302E-4DC9-BA9E-8BA7BA79D360}" srcOrd="0" destOrd="0" presId="urn:microsoft.com/office/officeart/2005/8/layout/hierarchy1"/>
    <dgm:cxn modelId="{1CAC1138-9ED0-48C9-B60D-290B7C41B618}" type="presParOf" srcId="{87ADC613-00FB-49BA-83FE-8D0A9039E3B3}" destId="{D3B8314F-42EA-4D2A-BB1D-20A993A9FDBA}" srcOrd="1" destOrd="0" presId="urn:microsoft.com/office/officeart/2005/8/layout/hierarchy1"/>
    <dgm:cxn modelId="{CF03BEB8-5908-4894-AD79-C2F2406648BC}" type="presParOf" srcId="{096E288C-7402-430E-942C-2017DF1D2404}" destId="{5A3C30BD-6B2A-4099-8DD5-FE6F62432F91}" srcOrd="1" destOrd="0" presId="urn:microsoft.com/office/officeart/2005/8/layout/hierarchy1"/>
    <dgm:cxn modelId="{3DB33DE8-1039-4D75-814E-7D45CBB91DD6}" type="presParOf" srcId="{1CF222C9-3F78-46D8-933B-6FB19FB41BE6}" destId="{6D3B3E54-98D9-4AD0-843C-5EFDBD94F4BB}" srcOrd="10" destOrd="0" presId="urn:microsoft.com/office/officeart/2005/8/layout/hierarchy1"/>
    <dgm:cxn modelId="{BE4E2CA7-E263-40D4-917D-AA3B02865DE6}" type="presParOf" srcId="{1CF222C9-3F78-46D8-933B-6FB19FB41BE6}" destId="{53C30745-E79D-488E-A59C-4C571646B67A}" srcOrd="11" destOrd="0" presId="urn:microsoft.com/office/officeart/2005/8/layout/hierarchy1"/>
    <dgm:cxn modelId="{16AED95C-F8C1-4BD7-B5C1-556059C7C911}" type="presParOf" srcId="{53C30745-E79D-488E-A59C-4C571646B67A}" destId="{514AE27D-6C39-46E7-9549-938BC82F5499}" srcOrd="0" destOrd="0" presId="urn:microsoft.com/office/officeart/2005/8/layout/hierarchy1"/>
    <dgm:cxn modelId="{7FB797B7-03E7-43FB-949A-6D094F7D2104}" type="presParOf" srcId="{514AE27D-6C39-46E7-9549-938BC82F5499}" destId="{3FB0102A-F35C-43DF-8800-D6886D64E7AE}" srcOrd="0" destOrd="0" presId="urn:microsoft.com/office/officeart/2005/8/layout/hierarchy1"/>
    <dgm:cxn modelId="{B0C91E27-10FE-4AE8-A49B-2D0B4CE8C7DE}" type="presParOf" srcId="{514AE27D-6C39-46E7-9549-938BC82F5499}" destId="{B6B19BEF-E96A-4C0A-9178-38B7B34D1F60}" srcOrd="1" destOrd="0" presId="urn:microsoft.com/office/officeart/2005/8/layout/hierarchy1"/>
    <dgm:cxn modelId="{A24A2EB9-21AE-4A1C-BEA3-4A12CFFCE866}" type="presParOf" srcId="{53C30745-E79D-488E-A59C-4C571646B67A}" destId="{9B9EA6F4-5AED-4121-B3A2-7431BDF1A645}" srcOrd="1" destOrd="0" presId="urn:microsoft.com/office/officeart/2005/8/layout/hierarchy1"/>
    <dgm:cxn modelId="{FC706E87-6FAC-4E8F-A7B4-5B55B17695A7}" type="presParOf" srcId="{FA487905-4EDB-4C50-9694-8AB476B227F6}" destId="{463BD8FE-2B37-4EB6-A36B-59FE02922755}" srcOrd="6" destOrd="0" presId="urn:microsoft.com/office/officeart/2005/8/layout/hierarchy1"/>
    <dgm:cxn modelId="{1331CBE1-A41D-4600-A137-E84F5171C04B}" type="presParOf" srcId="{FA487905-4EDB-4C50-9694-8AB476B227F6}" destId="{A48812D1-0D44-4976-A8AA-9FC713C0AA02}" srcOrd="7" destOrd="0" presId="urn:microsoft.com/office/officeart/2005/8/layout/hierarchy1"/>
    <dgm:cxn modelId="{30F9194A-A180-4B4D-B5A2-4B6A48369834}" type="presParOf" srcId="{A48812D1-0D44-4976-A8AA-9FC713C0AA02}" destId="{E5EB7A07-6564-4034-9370-7CD77140F296}" srcOrd="0" destOrd="0" presId="urn:microsoft.com/office/officeart/2005/8/layout/hierarchy1"/>
    <dgm:cxn modelId="{28257C09-148C-4F42-A017-A401E58AC1AC}" type="presParOf" srcId="{E5EB7A07-6564-4034-9370-7CD77140F296}" destId="{DF68F05E-1858-4D93-BB6C-8C379B19D61D}" srcOrd="0" destOrd="0" presId="urn:microsoft.com/office/officeart/2005/8/layout/hierarchy1"/>
    <dgm:cxn modelId="{BFBBAF13-B24B-4490-B153-88666CEA979F}" type="presParOf" srcId="{E5EB7A07-6564-4034-9370-7CD77140F296}" destId="{4D426AC5-A61F-4EF0-B1F0-9028187D0F3E}" srcOrd="1" destOrd="0" presId="urn:microsoft.com/office/officeart/2005/8/layout/hierarchy1"/>
    <dgm:cxn modelId="{31F9A2B9-449B-49D1-833F-17015B1E1C29}" type="presParOf" srcId="{A48812D1-0D44-4976-A8AA-9FC713C0AA02}" destId="{CE0978BB-E4E2-460D-855E-A7CC5AA743CC}" srcOrd="1" destOrd="0" presId="urn:microsoft.com/office/officeart/2005/8/layout/hierarchy1"/>
    <dgm:cxn modelId="{51405566-4AF9-41C8-B984-4F3C0D7BC772}" type="presParOf" srcId="{FA487905-4EDB-4C50-9694-8AB476B227F6}" destId="{DAD4E70D-36D3-4006-9CA4-279562BCC9F7}" srcOrd="8" destOrd="0" presId="urn:microsoft.com/office/officeart/2005/8/layout/hierarchy1"/>
    <dgm:cxn modelId="{2FE1C38B-2BAB-48FC-9866-10819FE319DE}" type="presParOf" srcId="{FA487905-4EDB-4C50-9694-8AB476B227F6}" destId="{32AB1D79-D805-4F87-8DF0-5FA4EC9D4C9D}" srcOrd="9" destOrd="0" presId="urn:microsoft.com/office/officeart/2005/8/layout/hierarchy1"/>
    <dgm:cxn modelId="{01218339-ADDC-4F45-8F03-061BFB8F9A8B}" type="presParOf" srcId="{32AB1D79-D805-4F87-8DF0-5FA4EC9D4C9D}" destId="{6C18F52A-D2A1-4D8B-8D6E-F098F067746F}" srcOrd="0" destOrd="0" presId="urn:microsoft.com/office/officeart/2005/8/layout/hierarchy1"/>
    <dgm:cxn modelId="{D56EE733-C5BC-430B-941A-EF23B0BB6BA1}" type="presParOf" srcId="{6C18F52A-D2A1-4D8B-8D6E-F098F067746F}" destId="{C210584D-F3F9-4B1E-B1E3-F465246700F0}" srcOrd="0" destOrd="0" presId="urn:microsoft.com/office/officeart/2005/8/layout/hierarchy1"/>
    <dgm:cxn modelId="{1ABBB04E-DE50-475E-A97A-EEF413CBFB3B}" type="presParOf" srcId="{6C18F52A-D2A1-4D8B-8D6E-F098F067746F}" destId="{72C0727F-1DA9-42FB-94A0-AAD22AD0C7B3}" srcOrd="1" destOrd="0" presId="urn:microsoft.com/office/officeart/2005/8/layout/hierarchy1"/>
    <dgm:cxn modelId="{DBF89B83-9574-44D8-9462-AD86A38C5833}" type="presParOf" srcId="{32AB1D79-D805-4F87-8DF0-5FA4EC9D4C9D}" destId="{6F5BC34D-6AA0-44C0-BCDC-408856BFA197}" srcOrd="1" destOrd="0" presId="urn:microsoft.com/office/officeart/2005/8/layout/hierarchy1"/>
    <dgm:cxn modelId="{8ADCD976-4C4E-459A-B53E-6381946D898B}" type="presParOf" srcId="{86D5348B-A796-4C5A-8F4C-EC402890A1F1}" destId="{32E8A967-CDD5-4837-87D2-2D26335F975B}" srcOrd="4" destOrd="0" presId="urn:microsoft.com/office/officeart/2005/8/layout/hierarchy1"/>
    <dgm:cxn modelId="{C0FFD065-B401-4AD8-92A7-2B00164775EF}" type="presParOf" srcId="{86D5348B-A796-4C5A-8F4C-EC402890A1F1}" destId="{3BF21286-727F-40C2-8C8D-CC1C54F85D85}" srcOrd="5" destOrd="0" presId="urn:microsoft.com/office/officeart/2005/8/layout/hierarchy1"/>
    <dgm:cxn modelId="{967A17DB-F621-4063-9478-866A024EE17B}" type="presParOf" srcId="{3BF21286-727F-40C2-8C8D-CC1C54F85D85}" destId="{326D1B1F-910A-4636-9B70-341A89B1D201}" srcOrd="0" destOrd="0" presId="urn:microsoft.com/office/officeart/2005/8/layout/hierarchy1"/>
    <dgm:cxn modelId="{3E225D25-AD4E-4362-8AEE-31A84D594AF2}" type="presParOf" srcId="{326D1B1F-910A-4636-9B70-341A89B1D201}" destId="{16918C24-57FA-4E1A-BE8B-670437C63A26}" srcOrd="0" destOrd="0" presId="urn:microsoft.com/office/officeart/2005/8/layout/hierarchy1"/>
    <dgm:cxn modelId="{3E3F7D79-F37A-47E4-9AAD-2FDEFBC89299}" type="presParOf" srcId="{326D1B1F-910A-4636-9B70-341A89B1D201}" destId="{3DF1A7C4-7B4C-4F8F-83A4-DA6ED5C246CA}" srcOrd="1" destOrd="0" presId="urn:microsoft.com/office/officeart/2005/8/layout/hierarchy1"/>
    <dgm:cxn modelId="{E8588093-2827-4DFB-816B-635374B13FCC}" type="presParOf" srcId="{3BF21286-727F-40C2-8C8D-CC1C54F85D85}" destId="{2F4EF62D-B48D-4447-952D-878A6583613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8A967-CDD5-4837-87D2-2D26335F975B}">
      <dsp:nvSpPr>
        <dsp:cNvPr id="0" name=""/>
        <dsp:cNvSpPr/>
      </dsp:nvSpPr>
      <dsp:spPr>
        <a:xfrm>
          <a:off x="3834452" y="1816312"/>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4E70D-36D3-4006-9CA4-279562BCC9F7}">
      <dsp:nvSpPr>
        <dsp:cNvPr id="0" name=""/>
        <dsp:cNvSpPr/>
      </dsp:nvSpPr>
      <dsp:spPr>
        <a:xfrm>
          <a:off x="3834452" y="2814520"/>
          <a:ext cx="2635532" cy="313568"/>
        </a:xfrm>
        <a:custGeom>
          <a:avLst/>
          <a:gdLst/>
          <a:ahLst/>
          <a:cxnLst/>
          <a:rect l="0" t="0" r="0" b="0"/>
          <a:pathLst>
            <a:path>
              <a:moveTo>
                <a:pt x="0" y="0"/>
              </a:moveTo>
              <a:lnTo>
                <a:pt x="0" y="213687"/>
              </a:lnTo>
              <a:lnTo>
                <a:pt x="2635532" y="213687"/>
              </a:lnTo>
              <a:lnTo>
                <a:pt x="2635532"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BD8FE-2B37-4EB6-A36B-59FE02922755}">
      <dsp:nvSpPr>
        <dsp:cNvPr id="0" name=""/>
        <dsp:cNvSpPr/>
      </dsp:nvSpPr>
      <dsp:spPr>
        <a:xfrm>
          <a:off x="3834452" y="2814520"/>
          <a:ext cx="1317766" cy="313568"/>
        </a:xfrm>
        <a:custGeom>
          <a:avLst/>
          <a:gdLst/>
          <a:ahLst/>
          <a:cxnLst/>
          <a:rect l="0" t="0" r="0" b="0"/>
          <a:pathLst>
            <a:path>
              <a:moveTo>
                <a:pt x="0" y="0"/>
              </a:moveTo>
              <a:lnTo>
                <a:pt x="0" y="213687"/>
              </a:lnTo>
              <a:lnTo>
                <a:pt x="1317766" y="213687"/>
              </a:lnTo>
              <a:lnTo>
                <a:pt x="1317766"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B3E54-98D9-4AD0-843C-5EFDBD94F4BB}">
      <dsp:nvSpPr>
        <dsp:cNvPr id="0" name=""/>
        <dsp:cNvSpPr/>
      </dsp:nvSpPr>
      <dsp:spPr>
        <a:xfrm>
          <a:off x="3834452" y="3812728"/>
          <a:ext cx="3294415" cy="313568"/>
        </a:xfrm>
        <a:custGeom>
          <a:avLst/>
          <a:gdLst/>
          <a:ahLst/>
          <a:cxnLst/>
          <a:rect l="0" t="0" r="0" b="0"/>
          <a:pathLst>
            <a:path>
              <a:moveTo>
                <a:pt x="0" y="0"/>
              </a:moveTo>
              <a:lnTo>
                <a:pt x="0" y="213687"/>
              </a:lnTo>
              <a:lnTo>
                <a:pt x="3294415" y="213687"/>
              </a:lnTo>
              <a:lnTo>
                <a:pt x="3294415"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1A5F24-9374-4196-A745-9EDFD3C01E2D}">
      <dsp:nvSpPr>
        <dsp:cNvPr id="0" name=""/>
        <dsp:cNvSpPr/>
      </dsp:nvSpPr>
      <dsp:spPr>
        <a:xfrm>
          <a:off x="3834452" y="3812728"/>
          <a:ext cx="1976649" cy="313568"/>
        </a:xfrm>
        <a:custGeom>
          <a:avLst/>
          <a:gdLst/>
          <a:ahLst/>
          <a:cxnLst/>
          <a:rect l="0" t="0" r="0" b="0"/>
          <a:pathLst>
            <a:path>
              <a:moveTo>
                <a:pt x="0" y="0"/>
              </a:moveTo>
              <a:lnTo>
                <a:pt x="0" y="213687"/>
              </a:lnTo>
              <a:lnTo>
                <a:pt x="1976649" y="213687"/>
              </a:lnTo>
              <a:lnTo>
                <a:pt x="1976649"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89690-E5F5-4A40-A9DF-0F333CAE502B}">
      <dsp:nvSpPr>
        <dsp:cNvPr id="0" name=""/>
        <dsp:cNvSpPr/>
      </dsp:nvSpPr>
      <dsp:spPr>
        <a:xfrm>
          <a:off x="3834452" y="3812728"/>
          <a:ext cx="658883" cy="313568"/>
        </a:xfrm>
        <a:custGeom>
          <a:avLst/>
          <a:gdLst/>
          <a:ahLst/>
          <a:cxnLst/>
          <a:rect l="0" t="0" r="0" b="0"/>
          <a:pathLst>
            <a:path>
              <a:moveTo>
                <a:pt x="0" y="0"/>
              </a:moveTo>
              <a:lnTo>
                <a:pt x="0" y="213687"/>
              </a:lnTo>
              <a:lnTo>
                <a:pt x="658883" y="213687"/>
              </a:lnTo>
              <a:lnTo>
                <a:pt x="658883"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901BCF-1C52-4EA6-95D4-571538E3F4B3}">
      <dsp:nvSpPr>
        <dsp:cNvPr id="0" name=""/>
        <dsp:cNvSpPr/>
      </dsp:nvSpPr>
      <dsp:spPr>
        <a:xfrm>
          <a:off x="3175569" y="3812728"/>
          <a:ext cx="658883" cy="313568"/>
        </a:xfrm>
        <a:custGeom>
          <a:avLst/>
          <a:gdLst/>
          <a:ahLst/>
          <a:cxnLst/>
          <a:rect l="0" t="0" r="0" b="0"/>
          <a:pathLst>
            <a:path>
              <a:moveTo>
                <a:pt x="658883" y="0"/>
              </a:moveTo>
              <a:lnTo>
                <a:pt x="658883"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18E416-847B-45B1-8513-71A0A3E77846}">
      <dsp:nvSpPr>
        <dsp:cNvPr id="0" name=""/>
        <dsp:cNvSpPr/>
      </dsp:nvSpPr>
      <dsp:spPr>
        <a:xfrm>
          <a:off x="1857803" y="3812728"/>
          <a:ext cx="1976649" cy="313568"/>
        </a:xfrm>
        <a:custGeom>
          <a:avLst/>
          <a:gdLst/>
          <a:ahLst/>
          <a:cxnLst/>
          <a:rect l="0" t="0" r="0" b="0"/>
          <a:pathLst>
            <a:path>
              <a:moveTo>
                <a:pt x="1976649" y="0"/>
              </a:moveTo>
              <a:lnTo>
                <a:pt x="1976649"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878048-FD06-4749-A8CA-70B18910AAFD}">
      <dsp:nvSpPr>
        <dsp:cNvPr id="0" name=""/>
        <dsp:cNvSpPr/>
      </dsp:nvSpPr>
      <dsp:spPr>
        <a:xfrm>
          <a:off x="540036" y="3812728"/>
          <a:ext cx="3294415" cy="313568"/>
        </a:xfrm>
        <a:custGeom>
          <a:avLst/>
          <a:gdLst/>
          <a:ahLst/>
          <a:cxnLst/>
          <a:rect l="0" t="0" r="0" b="0"/>
          <a:pathLst>
            <a:path>
              <a:moveTo>
                <a:pt x="3294415" y="0"/>
              </a:moveTo>
              <a:lnTo>
                <a:pt x="3294415" y="213687"/>
              </a:lnTo>
              <a:lnTo>
                <a:pt x="0" y="213687"/>
              </a:lnTo>
              <a:lnTo>
                <a:pt x="0" y="313568"/>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24E5A-EB0C-4476-8601-47E9E621B29B}">
      <dsp:nvSpPr>
        <dsp:cNvPr id="0" name=""/>
        <dsp:cNvSpPr/>
      </dsp:nvSpPr>
      <dsp:spPr>
        <a:xfrm>
          <a:off x="3788732" y="2814520"/>
          <a:ext cx="91440" cy="313568"/>
        </a:xfrm>
        <a:custGeom>
          <a:avLst/>
          <a:gdLst/>
          <a:ahLst/>
          <a:cxnLst/>
          <a:rect l="0" t="0" r="0" b="0"/>
          <a:pathLst>
            <a:path>
              <a:moveTo>
                <a:pt x="45720" y="0"/>
              </a:moveTo>
              <a:lnTo>
                <a:pt x="4572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933CC9-03E3-4D3E-878A-2AADDC3F2CDF}">
      <dsp:nvSpPr>
        <dsp:cNvPr id="0" name=""/>
        <dsp:cNvSpPr/>
      </dsp:nvSpPr>
      <dsp:spPr>
        <a:xfrm>
          <a:off x="2516686" y="2814520"/>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7A2D91-F057-4815-ADC5-272BB389AF9C}">
      <dsp:nvSpPr>
        <dsp:cNvPr id="0" name=""/>
        <dsp:cNvSpPr/>
      </dsp:nvSpPr>
      <dsp:spPr>
        <a:xfrm>
          <a:off x="1198920" y="2814520"/>
          <a:ext cx="2635532" cy="313568"/>
        </a:xfrm>
        <a:custGeom>
          <a:avLst/>
          <a:gdLst/>
          <a:ahLst/>
          <a:cxnLst/>
          <a:rect l="0" t="0" r="0" b="0"/>
          <a:pathLst>
            <a:path>
              <a:moveTo>
                <a:pt x="2635532" y="0"/>
              </a:moveTo>
              <a:lnTo>
                <a:pt x="2635532" y="213687"/>
              </a:lnTo>
              <a:lnTo>
                <a:pt x="0" y="213687"/>
              </a:lnTo>
              <a:lnTo>
                <a:pt x="0" y="313568"/>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A9E12-9961-4598-841A-A45DD6001D24}">
      <dsp:nvSpPr>
        <dsp:cNvPr id="0" name=""/>
        <dsp:cNvSpPr/>
      </dsp:nvSpPr>
      <dsp:spPr>
        <a:xfrm>
          <a:off x="3788732" y="1816312"/>
          <a:ext cx="91440" cy="313568"/>
        </a:xfrm>
        <a:custGeom>
          <a:avLst/>
          <a:gdLst/>
          <a:ahLst/>
          <a:cxnLst/>
          <a:rect l="0" t="0" r="0" b="0"/>
          <a:pathLst>
            <a:path>
              <a:moveTo>
                <a:pt x="45720" y="0"/>
              </a:moveTo>
              <a:lnTo>
                <a:pt x="4572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66370-C86C-4C92-9569-5E07B7471876}">
      <dsp:nvSpPr>
        <dsp:cNvPr id="0" name=""/>
        <dsp:cNvSpPr/>
      </dsp:nvSpPr>
      <dsp:spPr>
        <a:xfrm>
          <a:off x="2516686" y="1816312"/>
          <a:ext cx="1317766" cy="313568"/>
        </a:xfrm>
        <a:custGeom>
          <a:avLst/>
          <a:gdLst/>
          <a:ahLst/>
          <a:cxnLst/>
          <a:rect l="0" t="0" r="0" b="0"/>
          <a:pathLst>
            <a:path>
              <a:moveTo>
                <a:pt x="1317766" y="0"/>
              </a:moveTo>
              <a:lnTo>
                <a:pt x="1317766" y="213687"/>
              </a:lnTo>
              <a:lnTo>
                <a:pt x="0" y="213687"/>
              </a:lnTo>
              <a:lnTo>
                <a:pt x="0" y="31356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303E4-B245-4137-9715-EA429E7F3002}">
      <dsp:nvSpPr>
        <dsp:cNvPr id="0" name=""/>
        <dsp:cNvSpPr/>
      </dsp:nvSpPr>
      <dsp:spPr>
        <a:xfrm>
          <a:off x="3295366" y="1131672"/>
          <a:ext cx="1078172" cy="684639"/>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6D5249-5B25-42FA-BA65-E390268EED64}">
      <dsp:nvSpPr>
        <dsp:cNvPr id="0" name=""/>
        <dsp:cNvSpPr/>
      </dsp:nvSpPr>
      <dsp:spPr>
        <a:xfrm>
          <a:off x="3415163" y="1245479"/>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اطلاعات</a:t>
          </a:r>
          <a:endParaRPr lang="en-US" sz="1200" kern="1200" dirty="0">
            <a:cs typeface="B Yekan" pitchFamily="2" charset="-78"/>
          </a:endParaRPr>
        </a:p>
      </dsp:txBody>
      <dsp:txXfrm>
        <a:off x="3435215" y="1265531"/>
        <a:ext cx="1038068" cy="644535"/>
      </dsp:txXfrm>
    </dsp:sp>
    <dsp:sp modelId="{C0281479-BEE3-476E-A636-9EA65085E7AF}">
      <dsp:nvSpPr>
        <dsp:cNvPr id="0" name=""/>
        <dsp:cNvSpPr/>
      </dsp:nvSpPr>
      <dsp:spPr>
        <a:xfrm>
          <a:off x="1977600"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E703C6-C491-4CD9-AF40-5C50F6BD653F}">
      <dsp:nvSpPr>
        <dsp:cNvPr id="0" name=""/>
        <dsp:cNvSpPr/>
      </dsp:nvSpPr>
      <dsp:spPr>
        <a:xfrm>
          <a:off x="2097397"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شناسایی موجودیت نامدار</a:t>
          </a:r>
          <a:endParaRPr lang="en-US" sz="1200" kern="1200" dirty="0" smtClean="0">
            <a:cs typeface="B Yekan" pitchFamily="2" charset="-78"/>
          </a:endParaRPr>
        </a:p>
      </dsp:txBody>
      <dsp:txXfrm>
        <a:off x="2117449" y="2263739"/>
        <a:ext cx="1038068" cy="644535"/>
      </dsp:txXfrm>
    </dsp:sp>
    <dsp:sp modelId="{FA381811-E5CD-48BB-AD56-CD264B6F071D}">
      <dsp:nvSpPr>
        <dsp:cNvPr id="0" name=""/>
        <dsp:cNvSpPr/>
      </dsp:nvSpPr>
      <dsp:spPr>
        <a:xfrm>
          <a:off x="3295366"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4C722-FA1D-47F4-A436-7315BBFE4603}">
      <dsp:nvSpPr>
        <dsp:cNvPr id="0" name=""/>
        <dsp:cNvSpPr/>
      </dsp:nvSpPr>
      <dsp:spPr>
        <a:xfrm>
          <a:off x="3415163"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استخراج رابطه</a:t>
          </a:r>
          <a:endParaRPr lang="en-US" sz="1200" kern="1200" dirty="0" smtClean="0">
            <a:cs typeface="B Yekan" pitchFamily="2" charset="-78"/>
          </a:endParaRPr>
        </a:p>
      </dsp:txBody>
      <dsp:txXfrm>
        <a:off x="3435215" y="2263739"/>
        <a:ext cx="1038068" cy="644535"/>
      </dsp:txXfrm>
    </dsp:sp>
    <dsp:sp modelId="{AEEC4C54-FB72-4344-A878-B1F5D06C4D4C}">
      <dsp:nvSpPr>
        <dsp:cNvPr id="0" name=""/>
        <dsp:cNvSpPr/>
      </dsp:nvSpPr>
      <dsp:spPr>
        <a:xfrm>
          <a:off x="659833"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09CC20-5160-46A9-A5E0-2B5A1D37BD5A}">
      <dsp:nvSpPr>
        <dsp:cNvPr id="0" name=""/>
        <dsp:cNvSpPr/>
      </dsp:nvSpPr>
      <dsp:spPr>
        <a:xfrm>
          <a:off x="779630"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الگوهای دست ساز</a:t>
          </a:r>
          <a:endParaRPr lang="en-US" sz="1200" kern="1200" dirty="0" smtClean="0">
            <a:cs typeface="B Yekan" pitchFamily="2" charset="-78"/>
          </a:endParaRPr>
        </a:p>
      </dsp:txBody>
      <dsp:txXfrm>
        <a:off x="799682" y="3261947"/>
        <a:ext cx="1038068" cy="644535"/>
      </dsp:txXfrm>
    </dsp:sp>
    <dsp:sp modelId="{50BCD749-5D00-494E-81AA-E5DC9942C369}">
      <dsp:nvSpPr>
        <dsp:cNvPr id="0" name=""/>
        <dsp:cNvSpPr/>
      </dsp:nvSpPr>
      <dsp:spPr>
        <a:xfrm>
          <a:off x="1977600"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85D4F-7AA2-4F37-BCC0-6AF36B4C37D2}">
      <dsp:nvSpPr>
        <dsp:cNvPr id="0" name=""/>
        <dsp:cNvSpPr/>
      </dsp:nvSpPr>
      <dsp:spPr>
        <a:xfrm>
          <a:off x="2097397"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با ناظر</a:t>
          </a:r>
          <a:endParaRPr lang="en-US" sz="1200" kern="1200" dirty="0" smtClean="0">
            <a:cs typeface="B Yekan" pitchFamily="2" charset="-78"/>
          </a:endParaRPr>
        </a:p>
      </dsp:txBody>
      <dsp:txXfrm>
        <a:off x="2117449" y="3261947"/>
        <a:ext cx="1038068" cy="644535"/>
      </dsp:txXfrm>
    </dsp:sp>
    <dsp:sp modelId="{48C86278-4BC4-4B4C-84BD-D23FB3BA8F0A}">
      <dsp:nvSpPr>
        <dsp:cNvPr id="0" name=""/>
        <dsp:cNvSpPr/>
      </dsp:nvSpPr>
      <dsp:spPr>
        <a:xfrm>
          <a:off x="3295366"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B39D9-883D-47D4-BD82-0195271F61C7}">
      <dsp:nvSpPr>
        <dsp:cNvPr id="0" name=""/>
        <dsp:cNvSpPr/>
      </dsp:nvSpPr>
      <dsp:spPr>
        <a:xfrm>
          <a:off x="3415163"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یادگیری بدون ناظر </a:t>
          </a:r>
          <a:r>
            <a:rPr lang="en-US" sz="1200" kern="1200" dirty="0" smtClean="0">
              <a:cs typeface="B Yekan" pitchFamily="2" charset="-78"/>
            </a:rPr>
            <a:t>(</a:t>
          </a:r>
          <a:r>
            <a:rPr lang="en-US" sz="1200" kern="1200" dirty="0" err="1" smtClean="0">
              <a:cs typeface="B Yekan" pitchFamily="2" charset="-78"/>
            </a:rPr>
            <a:t>OpenIE</a:t>
          </a:r>
          <a:r>
            <a:rPr lang="en-US" sz="1200" kern="1200" dirty="0" smtClean="0">
              <a:cs typeface="B Yekan" pitchFamily="2" charset="-78"/>
            </a:rPr>
            <a:t>)</a:t>
          </a:r>
        </a:p>
      </dsp:txBody>
      <dsp:txXfrm>
        <a:off x="3435215" y="3261947"/>
        <a:ext cx="1038068" cy="644535"/>
      </dsp:txXfrm>
    </dsp:sp>
    <dsp:sp modelId="{61343F57-933A-4AEB-BC09-90249CC71007}">
      <dsp:nvSpPr>
        <dsp:cNvPr id="0" name=""/>
        <dsp:cNvSpPr/>
      </dsp:nvSpPr>
      <dsp:spPr>
        <a:xfrm>
          <a:off x="950"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9BF54-91D6-44B4-9B51-2C8ED5D2824C}">
      <dsp:nvSpPr>
        <dsp:cNvPr id="0" name=""/>
        <dsp:cNvSpPr/>
      </dsp:nvSpPr>
      <dsp:spPr>
        <a:xfrm>
          <a:off x="120747"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TextRunner</a:t>
          </a:r>
          <a:endParaRPr lang="en-US" sz="1200" kern="1200" dirty="0"/>
        </a:p>
      </dsp:txBody>
      <dsp:txXfrm>
        <a:off x="140799" y="4260155"/>
        <a:ext cx="1038068" cy="644535"/>
      </dsp:txXfrm>
    </dsp:sp>
    <dsp:sp modelId="{86541D27-F4DF-4A45-B53F-D0E2B090C57D}">
      <dsp:nvSpPr>
        <dsp:cNvPr id="0" name=""/>
        <dsp:cNvSpPr/>
      </dsp:nvSpPr>
      <dsp:spPr>
        <a:xfrm>
          <a:off x="1318717"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92DA12-84B1-4152-9B4C-20BE2B4B5926}">
      <dsp:nvSpPr>
        <dsp:cNvPr id="0" name=""/>
        <dsp:cNvSpPr/>
      </dsp:nvSpPr>
      <dsp:spPr>
        <a:xfrm>
          <a:off x="1438513"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WOE</a:t>
          </a:r>
          <a:endParaRPr lang="en-US" sz="1200" kern="1200" dirty="0"/>
        </a:p>
      </dsp:txBody>
      <dsp:txXfrm>
        <a:off x="1458565" y="4260155"/>
        <a:ext cx="1038068" cy="644535"/>
      </dsp:txXfrm>
    </dsp:sp>
    <dsp:sp modelId="{72E2E72F-EC5B-4696-8C56-432EC13FF257}">
      <dsp:nvSpPr>
        <dsp:cNvPr id="0" name=""/>
        <dsp:cNvSpPr/>
      </dsp:nvSpPr>
      <dsp:spPr>
        <a:xfrm>
          <a:off x="2636483"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CC26D-6CA6-4FF1-B4B3-0983A0EC4E02}">
      <dsp:nvSpPr>
        <dsp:cNvPr id="0" name=""/>
        <dsp:cNvSpPr/>
      </dsp:nvSpPr>
      <dsp:spPr>
        <a:xfrm>
          <a:off x="2756280"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err="1" smtClean="0"/>
            <a:t>ReVerb</a:t>
          </a:r>
          <a:endParaRPr lang="en-US" sz="1200" kern="1200" dirty="0"/>
        </a:p>
      </dsp:txBody>
      <dsp:txXfrm>
        <a:off x="2776332" y="4260155"/>
        <a:ext cx="1038068" cy="644535"/>
      </dsp:txXfrm>
    </dsp:sp>
    <dsp:sp modelId="{3795CED1-67DD-4374-AB81-850869EE0C4F}">
      <dsp:nvSpPr>
        <dsp:cNvPr id="0" name=""/>
        <dsp:cNvSpPr/>
      </dsp:nvSpPr>
      <dsp:spPr>
        <a:xfrm>
          <a:off x="3954249"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F7EDA-CF06-43E2-B59B-D8CC9823539B}">
      <dsp:nvSpPr>
        <dsp:cNvPr id="0" name=""/>
        <dsp:cNvSpPr/>
      </dsp:nvSpPr>
      <dsp:spPr>
        <a:xfrm>
          <a:off x="4074046"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R2A2</a:t>
          </a:r>
          <a:endParaRPr lang="en-US" sz="1200" kern="1200" dirty="0"/>
        </a:p>
      </dsp:txBody>
      <dsp:txXfrm>
        <a:off x="4094098" y="4260155"/>
        <a:ext cx="1038068" cy="644535"/>
      </dsp:txXfrm>
    </dsp:sp>
    <dsp:sp modelId="{403DE5BC-302E-4DC9-BA9E-8BA7BA79D360}">
      <dsp:nvSpPr>
        <dsp:cNvPr id="0" name=""/>
        <dsp:cNvSpPr/>
      </dsp:nvSpPr>
      <dsp:spPr>
        <a:xfrm>
          <a:off x="5272015"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8314F-42EA-4D2A-BB1D-20A993A9FDBA}">
      <dsp:nvSpPr>
        <dsp:cNvPr id="0" name=""/>
        <dsp:cNvSpPr/>
      </dsp:nvSpPr>
      <dsp:spPr>
        <a:xfrm>
          <a:off x="5391812"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OLLIE</a:t>
          </a:r>
        </a:p>
      </dsp:txBody>
      <dsp:txXfrm>
        <a:off x="5411864" y="4260155"/>
        <a:ext cx="1038068" cy="644535"/>
      </dsp:txXfrm>
    </dsp:sp>
    <dsp:sp modelId="{3FB0102A-F35C-43DF-8800-D6886D64E7AE}">
      <dsp:nvSpPr>
        <dsp:cNvPr id="0" name=""/>
        <dsp:cNvSpPr/>
      </dsp:nvSpPr>
      <dsp:spPr>
        <a:xfrm>
          <a:off x="6589781" y="4126296"/>
          <a:ext cx="1078172" cy="684639"/>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B19BEF-E96A-4C0A-9178-38B7B34D1F60}">
      <dsp:nvSpPr>
        <dsp:cNvPr id="0" name=""/>
        <dsp:cNvSpPr/>
      </dsp:nvSpPr>
      <dsp:spPr>
        <a:xfrm>
          <a:off x="6709578" y="4240103"/>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cs typeface="B Yekan" pitchFamily="2" charset="-78"/>
            </a:rPr>
            <a:t>NELL</a:t>
          </a:r>
          <a:r>
            <a:rPr lang="en-US" sz="1200" kern="1200" dirty="0" smtClean="0"/>
            <a:t> </a:t>
          </a:r>
          <a:endParaRPr lang="en-US" sz="1200" kern="1200" dirty="0"/>
        </a:p>
      </dsp:txBody>
      <dsp:txXfrm>
        <a:off x="6729630" y="4260155"/>
        <a:ext cx="1038068" cy="644535"/>
      </dsp:txXfrm>
    </dsp:sp>
    <dsp:sp modelId="{DF68F05E-1858-4D93-BB6C-8C379B19D61D}">
      <dsp:nvSpPr>
        <dsp:cNvPr id="0" name=""/>
        <dsp:cNvSpPr/>
      </dsp:nvSpPr>
      <dsp:spPr>
        <a:xfrm>
          <a:off x="4613132"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426AC5-A61F-4EF0-B1F0-9028187D0F3E}">
      <dsp:nvSpPr>
        <dsp:cNvPr id="0" name=""/>
        <dsp:cNvSpPr/>
      </dsp:nvSpPr>
      <dsp:spPr>
        <a:xfrm>
          <a:off x="4732929"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خود راه انداز</a:t>
          </a:r>
          <a:endParaRPr lang="en-US" sz="1200" kern="1200" dirty="0" smtClean="0">
            <a:cs typeface="B Yekan" pitchFamily="2" charset="-78"/>
          </a:endParaRPr>
        </a:p>
      </dsp:txBody>
      <dsp:txXfrm>
        <a:off x="4752981" y="3261947"/>
        <a:ext cx="1038068" cy="644535"/>
      </dsp:txXfrm>
    </dsp:sp>
    <dsp:sp modelId="{C210584D-F3F9-4B1E-B1E3-F465246700F0}">
      <dsp:nvSpPr>
        <dsp:cNvPr id="0" name=""/>
        <dsp:cNvSpPr/>
      </dsp:nvSpPr>
      <dsp:spPr>
        <a:xfrm>
          <a:off x="5930898" y="3128088"/>
          <a:ext cx="1078172" cy="68463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0727F-1DA9-42FB-94A0-AAD22AD0C7B3}">
      <dsp:nvSpPr>
        <dsp:cNvPr id="0" name=""/>
        <dsp:cNvSpPr/>
      </dsp:nvSpPr>
      <dsp:spPr>
        <a:xfrm>
          <a:off x="6050695" y="3241895"/>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نظارت از دور</a:t>
          </a:r>
          <a:endParaRPr lang="en-US" sz="1200" kern="1200" dirty="0" smtClean="0">
            <a:cs typeface="B Yekan" pitchFamily="2" charset="-78"/>
          </a:endParaRPr>
        </a:p>
      </dsp:txBody>
      <dsp:txXfrm>
        <a:off x="6070747" y="3261947"/>
        <a:ext cx="1038068" cy="644535"/>
      </dsp:txXfrm>
    </dsp:sp>
    <dsp:sp modelId="{16918C24-57FA-4E1A-BE8B-670437C63A26}">
      <dsp:nvSpPr>
        <dsp:cNvPr id="0" name=""/>
        <dsp:cNvSpPr/>
      </dsp:nvSpPr>
      <dsp:spPr>
        <a:xfrm>
          <a:off x="4613132" y="2129880"/>
          <a:ext cx="1078172" cy="68463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1A7C4-7B4C-4F8F-83A4-DA6ED5C246CA}">
      <dsp:nvSpPr>
        <dsp:cNvPr id="0" name=""/>
        <dsp:cNvSpPr/>
      </dsp:nvSpPr>
      <dsp:spPr>
        <a:xfrm>
          <a:off x="4732929" y="2243687"/>
          <a:ext cx="1078172" cy="684639"/>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a-IR" sz="1200" kern="1200" dirty="0" smtClean="0">
              <a:cs typeface="B Yekan" pitchFamily="2" charset="-78"/>
            </a:rPr>
            <a:t>رفع مرجع گروه اسمی</a:t>
          </a:r>
          <a:endParaRPr lang="en-US" sz="1200" kern="1200" dirty="0" smtClean="0">
            <a:cs typeface="B Yekan" pitchFamily="2" charset="-78"/>
          </a:endParaRPr>
        </a:p>
      </dsp:txBody>
      <dsp:txXfrm>
        <a:off x="4752981" y="2263739"/>
        <a:ext cx="1038068" cy="6445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3C187-B852-47F3-9F25-E2576EEA5EC7}" type="datetimeFigureOut">
              <a:rPr lang="en-US" smtClean="0"/>
              <a:pPr/>
              <a:t>1/24/2015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8C7B39-9955-49C6-8081-9960978D11CA}" type="slidenum">
              <a:rPr lang="en-US" smtClean="0"/>
              <a:pPr/>
              <a:t>‹#›</a:t>
            </a:fld>
            <a:endParaRPr lang="en-US"/>
          </a:p>
        </p:txBody>
      </p:sp>
    </p:spTree>
    <p:extLst>
      <p:ext uri="{BB962C8B-B14F-4D97-AF65-F5344CB8AC3E}">
        <p14:creationId xmlns:p14="http://schemas.microsoft.com/office/powerpoint/2010/main" val="2245955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90325-3CDB-4F07-8B7E-C07E14551942}" type="datetimeFigureOut">
              <a:rPr lang="en-US" smtClean="0"/>
              <a:pPr/>
              <a:t>1/24/2015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3166B-1A37-4515-9302-56ACE52FDBEF}" type="slidenum">
              <a:rPr lang="en-US" smtClean="0"/>
              <a:pPr/>
              <a:t>‹#›</a:t>
            </a:fld>
            <a:endParaRPr lang="en-US"/>
          </a:p>
        </p:txBody>
      </p:sp>
    </p:spTree>
    <p:extLst>
      <p:ext uri="{BB962C8B-B14F-4D97-AF65-F5344CB8AC3E}">
        <p14:creationId xmlns:p14="http://schemas.microsoft.com/office/powerpoint/2010/main" val="409620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2</a:t>
            </a:fld>
            <a:endParaRPr lang="en-US"/>
          </a:p>
        </p:txBody>
      </p:sp>
    </p:spTree>
    <p:extLst>
      <p:ext uri="{BB962C8B-B14F-4D97-AF65-F5344CB8AC3E}">
        <p14:creationId xmlns:p14="http://schemas.microsoft.com/office/powerpoint/2010/main" val="387376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13166B-1A37-4515-9302-56ACE52FDBEF}" type="slidenum">
              <a:rPr lang="en-US" smtClean="0"/>
              <a:pPr/>
              <a:t>3</a:t>
            </a:fld>
            <a:endParaRPr lang="en-US"/>
          </a:p>
        </p:txBody>
      </p:sp>
    </p:spTree>
    <p:extLst>
      <p:ext uri="{BB962C8B-B14F-4D97-AF65-F5344CB8AC3E}">
        <p14:creationId xmlns:p14="http://schemas.microsoft.com/office/powerpoint/2010/main" val="350646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73A75A-C64A-4D05-AD90-69818D56A449}" type="datetime1">
              <a:rPr lang="en-US" smtClean="0"/>
              <a:pPr/>
              <a:t>1/24/2015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20455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2BFD8-E75A-4783-9CE7-03B8AB78E6CC}" type="datetime1">
              <a:rPr lang="en-US" smtClean="0"/>
              <a:pPr/>
              <a:t>1/24/2015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134840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6E298-7A57-4F6A-B8A3-6860194050C0}" type="datetime1">
              <a:rPr lang="en-US" smtClean="0"/>
              <a:pPr/>
              <a:t>1/24/2015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97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2EB25B1-4D92-4A6C-99D5-7E8D33F694DA}" type="datetime1">
              <a:rPr lang="en-US" smtClean="0"/>
              <a:pPr/>
              <a:t>1/24/2015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94108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2F8A96-61B7-4C5F-87B8-DA13C3F89304}" type="datetime1">
              <a:rPr lang="en-US" smtClean="0"/>
              <a:pPr/>
              <a:t>1/24/2015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11383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503EA15-52B3-4FAC-98BF-6E6B14969BC2}" type="datetime1">
              <a:rPr lang="en-US" smtClean="0"/>
              <a:pPr/>
              <a:t>1/24/2015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93572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0DD554-E933-4581-B7B9-F6E780727673}" type="datetime1">
              <a:rPr lang="en-US" smtClean="0"/>
              <a:pPr/>
              <a:t>1/24/2015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802299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B82E21-1574-4C58-ABA3-C0E6D29FE21F}" type="datetime1">
              <a:rPr lang="en-US" smtClean="0"/>
              <a:pPr/>
              <a:t>1/24/2015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6456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565915-DD34-476A-A61F-DC95E14B0FF5}" type="datetime1">
              <a:rPr lang="en-US" smtClean="0"/>
              <a:pPr/>
              <a:t>1/24/2015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9564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EA12-25A3-4DD2-988C-29E5BB270DC6}" type="datetime1">
              <a:rPr lang="en-US" smtClean="0"/>
              <a:pPr/>
              <a:t>1/24/2015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2732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0E9937-5FBA-42CB-9DAC-2AD1EE2ED020}" type="datetime1">
              <a:rPr lang="en-US" smtClean="0"/>
              <a:pPr/>
              <a:t>1/24/2015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4231737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FF727B-8E93-4B0C-A2AE-0B247EA44BF8}" type="datetime1">
              <a:rPr lang="en-US" smtClean="0"/>
              <a:pPr/>
              <a:t>1/24/2015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36888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ABD9544-406F-42A5-B0BE-841634753CE0}" type="datetime1">
              <a:rPr lang="en-US" smtClean="0"/>
              <a:pPr/>
              <a:t>1/24/2015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109333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1B516-F11A-48A7-9020-267115E89F9C}" type="datetime1">
              <a:rPr lang="en-US" smtClean="0"/>
              <a:pPr/>
              <a:t>1/24/2015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93547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12991-3616-4AFC-9155-325EFDE3C877}" type="datetime1">
              <a:rPr lang="en-US" smtClean="0"/>
              <a:pPr/>
              <a:t>1/24/2015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30047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8C85A8-DB05-4B55-8CEF-73E49E296CC9}" type="datetime1">
              <a:rPr lang="en-US" smtClean="0"/>
              <a:pPr/>
              <a:t>1/24/2015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3D7622-F4B3-4CED-AE61-8D3ABB75467F}" type="slidenum">
              <a:rPr lang="en-US" smtClean="0"/>
              <a:pPr/>
              <a:t>‹#›</a:t>
            </a:fld>
            <a:endParaRPr lang="en-US"/>
          </a:p>
        </p:txBody>
      </p:sp>
    </p:spTree>
    <p:extLst>
      <p:ext uri="{BB962C8B-B14F-4D97-AF65-F5344CB8AC3E}">
        <p14:creationId xmlns:p14="http://schemas.microsoft.com/office/powerpoint/2010/main" val="773122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519AC8-4AEE-4209-8E09-6B0DBB202AC4}" type="datetime1">
              <a:rPr lang="en-US" smtClean="0"/>
              <a:pPr/>
              <a:t>1/24/2015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3D7622-F4B3-4CED-AE61-8D3ABB75467F}" type="slidenum">
              <a:rPr lang="en-US" smtClean="0"/>
              <a:pPr/>
              <a:t>‹#›</a:t>
            </a:fld>
            <a:endParaRPr lang="en-US"/>
          </a:p>
        </p:txBody>
      </p:sp>
    </p:spTree>
    <p:extLst>
      <p:ext uri="{BB962C8B-B14F-4D97-AF65-F5344CB8AC3E}">
        <p14:creationId xmlns:p14="http://schemas.microsoft.com/office/powerpoint/2010/main" val="2512155620"/>
      </p:ext>
    </p:extLst>
  </p:cSld>
  <p:clrMap bg1="lt1" tx1="dk1" bg2="lt2" tx2="dk2" accent1="accent1" accent2="accent2" accent3="accent3" accent4="accent4" accent5="accent5" accent6="accent6" hlink="hlink" folHlink="folHlink"/>
  <p:sldLayoutIdLst>
    <p:sldLayoutId id="2147484561" r:id="rId1"/>
    <p:sldLayoutId id="2147484562" r:id="rId2"/>
    <p:sldLayoutId id="2147484563" r:id="rId3"/>
    <p:sldLayoutId id="2147484564" r:id="rId4"/>
    <p:sldLayoutId id="2147484565" r:id="rId5"/>
    <p:sldLayoutId id="2147484566" r:id="rId6"/>
    <p:sldLayoutId id="2147484567" r:id="rId7"/>
    <p:sldLayoutId id="2147484568" r:id="rId8"/>
    <p:sldLayoutId id="2147484569" r:id="rId9"/>
    <p:sldLayoutId id="2147484570" r:id="rId10"/>
    <p:sldLayoutId id="2147484571" r:id="rId11"/>
    <p:sldLayoutId id="2147484572" r:id="rId12"/>
    <p:sldLayoutId id="2147484573" r:id="rId13"/>
    <p:sldLayoutId id="2147484574" r:id="rId14"/>
    <p:sldLayoutId id="2147484575" r:id="rId15"/>
    <p:sldLayoutId id="21474845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6979"/>
            <a:ext cx="9144000" cy="2772984"/>
          </a:xfrm>
        </p:spPr>
        <p:txBody>
          <a:bodyPr>
            <a:normAutofit fontScale="90000"/>
          </a:bodyPr>
          <a:lstStyle/>
          <a:p>
            <a:pPr algn="ct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
            </a:r>
            <a:br>
              <a:rPr lang="fa-IR" sz="2700" dirty="0" smtClean="0">
                <a:cs typeface="B Nazanin" panose="00000400000000000000" pitchFamily="2" charset="-78"/>
              </a:rPr>
            </a:br>
            <a:r>
              <a:rPr lang="fa-IR" sz="2700" dirty="0">
                <a:cs typeface="B Nazanin" panose="00000400000000000000" pitchFamily="2" charset="-78"/>
              </a:rPr>
              <a:t/>
            </a:r>
            <a:br>
              <a:rPr lang="fa-IR" sz="2700" dirty="0">
                <a:cs typeface="B Nazanin" panose="00000400000000000000" pitchFamily="2" charset="-78"/>
              </a:rPr>
            </a:br>
            <a:r>
              <a:rPr lang="fa-IR" sz="2700" dirty="0" smtClean="0">
                <a:cs typeface="B Nazanin" panose="00000400000000000000" pitchFamily="2" charset="-78"/>
              </a:rPr>
              <a:t>به نام خدا</a:t>
            </a:r>
            <a:r>
              <a:rPr lang="fa-IR" sz="2700" dirty="0">
                <a:cs typeface="B Nazanin" panose="00000400000000000000" pitchFamily="2" charset="-78"/>
              </a:rPr>
              <a:t/>
            </a:r>
            <a:br>
              <a:rPr lang="fa-IR" sz="2700" dirty="0">
                <a:cs typeface="B Nazanin"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b="1" dirty="0" smtClean="0">
                <a:cs typeface="B Zar" panose="00000400000000000000" pitchFamily="2" charset="-78"/>
              </a:rPr>
              <a:t/>
            </a:r>
            <a:br>
              <a:rPr lang="fa-IR" b="1" dirty="0" smtClean="0">
                <a:cs typeface="B Zar" panose="00000400000000000000" pitchFamily="2" charset="-78"/>
              </a:rPr>
            </a:br>
            <a:r>
              <a:rPr lang="fa-IR" sz="2200" b="1" dirty="0" smtClean="0">
                <a:cs typeface="B Zar" panose="00000400000000000000" pitchFamily="2" charset="-78"/>
              </a:rPr>
              <a:t>پیشنهاد </a:t>
            </a:r>
            <a:r>
              <a:rPr lang="fa-IR" sz="2200" b="1" dirty="0">
                <a:cs typeface="B Zar" panose="00000400000000000000" pitchFamily="2" charset="-78"/>
              </a:rPr>
              <a:t>پروژه دکتری</a:t>
            </a:r>
            <a:r>
              <a:rPr lang="en-US" sz="2200" b="1" dirty="0">
                <a:cs typeface="B Zar" panose="00000400000000000000" pitchFamily="2" charset="-78"/>
              </a:rPr>
              <a:t/>
            </a:r>
            <a:br>
              <a:rPr lang="en-US" sz="2200" b="1" dirty="0">
                <a:cs typeface="B Zar" panose="00000400000000000000" pitchFamily="2" charset="-78"/>
              </a:rPr>
            </a:br>
            <a:r>
              <a:rPr lang="fa-IR" sz="3600" b="1" dirty="0" smtClean="0">
                <a:cs typeface="B Zar" panose="00000400000000000000" pitchFamily="2" charset="-78"/>
              </a:rPr>
              <a:t>استخراج </a:t>
            </a:r>
            <a:r>
              <a:rPr lang="fa-IR" sz="3600" b="1" dirty="0">
                <a:cs typeface="B Zar" panose="00000400000000000000" pitchFamily="2" charset="-78"/>
              </a:rPr>
              <a:t>روابط مفهومی از متن فارسی با روش های داده </a:t>
            </a:r>
            <a:r>
              <a:rPr lang="fa-IR" sz="3600" b="1" dirty="0" smtClean="0">
                <a:cs typeface="B Zar" panose="00000400000000000000" pitchFamily="2" charset="-78"/>
              </a:rPr>
              <a:t>کاوی</a:t>
            </a:r>
            <a:endParaRPr lang="en-US" dirty="0">
              <a:cs typeface="B Zar" panose="00000400000000000000" pitchFamily="2" charset="-78"/>
            </a:endParaRPr>
          </a:p>
        </p:txBody>
      </p:sp>
      <p:sp>
        <p:nvSpPr>
          <p:cNvPr id="3" name="Subtitle 2"/>
          <p:cNvSpPr>
            <a:spLocks noGrp="1"/>
          </p:cNvSpPr>
          <p:nvPr>
            <p:ph type="subTitle" idx="1"/>
          </p:nvPr>
        </p:nvSpPr>
        <p:spPr>
          <a:xfrm>
            <a:off x="1524000" y="3794078"/>
            <a:ext cx="9144000" cy="2579426"/>
          </a:xfrm>
        </p:spPr>
        <p:txBody>
          <a:bodyPr>
            <a:normAutofit fontScale="92500" lnSpcReduction="20000"/>
          </a:bodyPr>
          <a:lstStyle/>
          <a:p>
            <a:endParaRPr lang="fa-IR" sz="3200" dirty="0">
              <a:latin typeface="+mj-lt"/>
              <a:ea typeface="+mj-ea"/>
              <a:cs typeface="B Nazanin" panose="00000400000000000000" pitchFamily="2" charset="-78"/>
            </a:endParaRPr>
          </a:p>
          <a:p>
            <a:pPr algn="ctr" rtl="1"/>
            <a:r>
              <a:rPr lang="fa-IR" dirty="0">
                <a:cs typeface="B Nazanin" panose="00000400000000000000" pitchFamily="2" charset="-78"/>
              </a:rPr>
              <a:t>توسط</a:t>
            </a:r>
            <a:endParaRPr lang="en-US" dirty="0">
              <a:cs typeface="B Nazanin" panose="00000400000000000000" pitchFamily="2" charset="-78"/>
            </a:endParaRPr>
          </a:p>
          <a:p>
            <a:pPr algn="ctr" rtl="1"/>
            <a:r>
              <a:rPr lang="fa-IR" dirty="0">
                <a:cs typeface="B Nazanin" panose="00000400000000000000" pitchFamily="2" charset="-78"/>
              </a:rPr>
              <a:t>محمود راحت ورنوسفادرانی</a:t>
            </a:r>
            <a:endParaRPr lang="en-US" dirty="0">
              <a:cs typeface="B Nazanin" panose="00000400000000000000" pitchFamily="2" charset="-78"/>
            </a:endParaRPr>
          </a:p>
          <a:p>
            <a:pPr algn="ctr" rtl="1"/>
            <a:r>
              <a:rPr lang="fa-IR" dirty="0">
                <a:cs typeface="B Nazanin" panose="00000400000000000000" pitchFamily="2" charset="-78"/>
              </a:rPr>
              <a:t>استاد راهنما</a:t>
            </a:r>
            <a:endParaRPr lang="en-US" dirty="0">
              <a:cs typeface="B Nazanin" panose="00000400000000000000" pitchFamily="2" charset="-78"/>
            </a:endParaRPr>
          </a:p>
          <a:p>
            <a:pPr algn="ctr" rtl="1"/>
            <a:r>
              <a:rPr lang="fa-IR" dirty="0">
                <a:cs typeface="B Nazanin" panose="00000400000000000000" pitchFamily="2" charset="-78"/>
              </a:rPr>
              <a:t>دکتر علیرضا طالب پور</a:t>
            </a:r>
            <a:endParaRPr lang="en-US" dirty="0">
              <a:cs typeface="B Nazanin" panose="00000400000000000000" pitchFamily="2" charset="-78"/>
            </a:endParaRPr>
          </a:p>
          <a:p>
            <a:pPr algn="ctr" rtl="1"/>
            <a:r>
              <a:rPr lang="fa-IR" dirty="0">
                <a:cs typeface="B Nazanin" panose="00000400000000000000" pitchFamily="2" charset="-78"/>
              </a:rPr>
              <a:t>استاد مشاور</a:t>
            </a:r>
            <a:endParaRPr lang="en-US" dirty="0">
              <a:cs typeface="B Nazanin" panose="00000400000000000000" pitchFamily="2" charset="-78"/>
            </a:endParaRPr>
          </a:p>
          <a:p>
            <a:pPr algn="ctr"/>
            <a:r>
              <a:rPr lang="fa-IR" dirty="0">
                <a:cs typeface="B Nazanin" panose="00000400000000000000" pitchFamily="2" charset="-78"/>
              </a:rPr>
              <a:t>دکتر مهرنوش شمس فرد</a:t>
            </a:r>
            <a:endParaRPr lang="fa-IR" sz="3200" dirty="0">
              <a:latin typeface="+mj-lt"/>
              <a:ea typeface="+mj-ea"/>
              <a:cs typeface="B Nazanin" panose="00000400000000000000" pitchFamily="2" charset="-78"/>
            </a:endParaRPr>
          </a:p>
          <a:p>
            <a:endParaRPr lang="en-US" sz="3200" dirty="0">
              <a:latin typeface="+mj-lt"/>
              <a:ea typeface="+mj-ea"/>
              <a:cs typeface="B Nazanin" panose="00000400000000000000" pitchFamily="2" charset="-78"/>
            </a:endParaRPr>
          </a:p>
        </p:txBody>
      </p:sp>
      <p:pic>
        <p:nvPicPr>
          <p:cNvPr id="4" name="Picture 3"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7987" y="849401"/>
            <a:ext cx="1216025" cy="1216025"/>
          </a:xfrm>
          <a:prstGeom prst="rect">
            <a:avLst/>
          </a:prstGeom>
          <a:noFill/>
          <a:ln>
            <a:noFill/>
          </a:ln>
        </p:spPr>
      </p:pic>
      <p:sp>
        <p:nvSpPr>
          <p:cNvPr id="5" name="Slide Number Placeholder 4"/>
          <p:cNvSpPr>
            <a:spLocks noGrp="1"/>
          </p:cNvSpPr>
          <p:nvPr>
            <p:ph type="sldNum" sz="quarter" idx="12"/>
          </p:nvPr>
        </p:nvSpPr>
        <p:spPr/>
        <p:txBody>
          <a:bodyPr/>
          <a:lstStyle/>
          <a:p>
            <a:fld id="{953D7622-F4B3-4CED-AE61-8D3ABB75467F}" type="slidenum">
              <a:rPr lang="en-US" smtClean="0"/>
              <a:pPr/>
              <a:t>1</a:t>
            </a:fld>
            <a:endParaRPr lang="en-US" dirty="0"/>
          </a:p>
        </p:txBody>
      </p:sp>
    </p:spTree>
    <p:extLst>
      <p:ext uri="{BB962C8B-B14F-4D97-AF65-F5344CB8AC3E}">
        <p14:creationId xmlns:p14="http://schemas.microsoft.com/office/powerpoint/2010/main" val="1487770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a:t>
            </a:r>
            <a:r>
              <a:rPr lang="fa-IR" dirty="0" smtClean="0">
                <a:cs typeface="B Nazanin" panose="00000400000000000000" pitchFamily="2" charset="-78"/>
              </a:rPr>
              <a:t>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2545044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روش</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استخراج </a:t>
            </a:r>
            <a:r>
              <a:rPr lang="fa-IR" dirty="0" smtClean="0">
                <a:cs typeface="B Nazanin" panose="00000400000000000000" pitchFamily="2" charset="-78"/>
              </a:rPr>
              <a:t>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rgbClr val="FF0000"/>
                </a:solidFill>
                <a:cs typeface="B Nazanin" panose="00000400000000000000" pitchFamily="2" charset="-78"/>
              </a:rPr>
              <a:t>الگوهای دست ساز</a:t>
            </a:r>
            <a:endParaRPr lang="en-US" sz="3200" dirty="0" smtClean="0">
              <a:solidFill>
                <a:srgbClr val="FF0000"/>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4264235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الگوهای </a:t>
            </a:r>
            <a:r>
              <a:rPr lang="fa-IR" dirty="0">
                <a:cs typeface="B Nazanin" panose="00000400000000000000" pitchFamily="2" charset="-78"/>
              </a:rPr>
              <a:t>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اولین بار ایده از </a:t>
            </a:r>
            <a:r>
              <a:rPr lang="en-US" dirty="0" smtClean="0">
                <a:cs typeface="B Nazanin" panose="00000400000000000000" pitchFamily="2" charset="-78"/>
              </a:rPr>
              <a:t>Hearst</a:t>
            </a:r>
            <a:r>
              <a:rPr lang="fa-IR" dirty="0" smtClean="0">
                <a:cs typeface="B Nazanin" panose="00000400000000000000" pitchFamily="2" charset="-78"/>
              </a:rPr>
              <a:t> (1992)</a:t>
            </a:r>
          </a:p>
          <a:p>
            <a:pPr algn="r" rtl="1"/>
            <a:r>
              <a:rPr lang="fa-IR" dirty="0" smtClean="0">
                <a:cs typeface="B Nazanin" panose="00000400000000000000" pitchFamily="2" charset="-78"/>
              </a:rPr>
              <a:t>جمله معروف</a:t>
            </a: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algn="r" rtl="1"/>
            <a:endParaRPr lang="fa-IR" dirty="0">
              <a:cs typeface="B Nazanin" panose="00000400000000000000" pitchFamily="2" charset="-78"/>
            </a:endParaRPr>
          </a:p>
          <a:p>
            <a:pPr algn="r" rtl="1"/>
            <a:r>
              <a:rPr lang="en-US" dirty="0" err="1" smtClean="0">
                <a:solidFill>
                  <a:schemeClr val="tx1"/>
                </a:solidFill>
                <a:cs typeface="B Nazanin" panose="00000400000000000000" pitchFamily="2" charset="-78"/>
              </a:rPr>
              <a:t>Gelidium</a:t>
            </a:r>
            <a:r>
              <a:rPr lang="fa-IR" dirty="0" smtClean="0">
                <a:solidFill>
                  <a:schemeClr val="tx1"/>
                </a:solidFill>
                <a:cs typeface="B Nazanin" panose="00000400000000000000" pitchFamily="2" charset="-78"/>
              </a:rPr>
              <a:t> چیست؟</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067034" y="3016157"/>
            <a:ext cx="5868538" cy="1200329"/>
          </a:xfrm>
          <a:prstGeom prst="rect">
            <a:avLst/>
          </a:prstGeom>
          <a:noFill/>
        </p:spPr>
        <p:txBody>
          <a:bodyPr wrap="square" rtlCol="0">
            <a:spAutoFit/>
          </a:bodyPr>
          <a:lstStyle/>
          <a:p>
            <a:r>
              <a:rPr lang="en-US" dirty="0">
                <a:cs typeface="B Nazanin" panose="00000400000000000000" pitchFamily="2" charset="-78"/>
              </a:rPr>
              <a:t>Agar is a substance prepared from a mixture of</a:t>
            </a:r>
          </a:p>
          <a:p>
            <a:r>
              <a:rPr lang="en-US" dirty="0">
                <a:solidFill>
                  <a:srgbClr val="FF0000"/>
                </a:solidFill>
                <a:cs typeface="B Nazanin" panose="00000400000000000000" pitchFamily="2" charset="-78"/>
              </a:rPr>
              <a:t>red algae, such as </a:t>
            </a:r>
            <a:r>
              <a:rPr lang="en-US" dirty="0" err="1">
                <a:solidFill>
                  <a:srgbClr val="FF0000"/>
                </a:solidFill>
                <a:cs typeface="B Nazanin" panose="00000400000000000000" pitchFamily="2" charset="-78"/>
              </a:rPr>
              <a:t>Gelidium</a:t>
            </a:r>
            <a:r>
              <a:rPr lang="en-US" dirty="0">
                <a:cs typeface="B Nazanin" panose="00000400000000000000" pitchFamily="2" charset="-78"/>
              </a:rPr>
              <a:t>, for laboratory or</a:t>
            </a:r>
          </a:p>
          <a:p>
            <a:r>
              <a:rPr lang="en-US" dirty="0">
                <a:cs typeface="B Nazanin" panose="00000400000000000000" pitchFamily="2" charset="-78"/>
              </a:rPr>
              <a:t>industrial use.</a:t>
            </a:r>
          </a:p>
          <a:p>
            <a:endParaRPr lang="en-US" dirty="0"/>
          </a:p>
        </p:txBody>
      </p:sp>
    </p:spTree>
    <p:extLst>
      <p:ext uri="{BB962C8B-B14F-4D97-AF65-F5344CB8AC3E}">
        <p14:creationId xmlns:p14="http://schemas.microsoft.com/office/powerpoint/2010/main" val="109106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الگوهای دست ساز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ارائه مجموعه ای از الگوهای لغوی-نحوی</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4490112" y="3016155"/>
            <a:ext cx="5772999" cy="2308324"/>
          </a:xfrm>
          <a:prstGeom prst="rect">
            <a:avLst/>
          </a:prstGeom>
          <a:noFill/>
        </p:spPr>
        <p:txBody>
          <a:bodyPr wrap="square" rtlCol="0">
            <a:spAutoFit/>
          </a:bodyPr>
          <a:lstStyle/>
          <a:p>
            <a:r>
              <a:rPr lang="en-US" dirty="0"/>
              <a:t>Y such as X ((, X)* (, and/or) X)</a:t>
            </a:r>
          </a:p>
          <a:p>
            <a:r>
              <a:rPr lang="en-US" dirty="0"/>
              <a:t>such Y as X… </a:t>
            </a:r>
          </a:p>
          <a:p>
            <a:r>
              <a:rPr lang="en-US" dirty="0"/>
              <a:t>X… or other Y</a:t>
            </a:r>
          </a:p>
          <a:p>
            <a:r>
              <a:rPr lang="en-US" dirty="0"/>
              <a:t>X… and other Y </a:t>
            </a:r>
          </a:p>
          <a:p>
            <a:r>
              <a:rPr lang="en-US" dirty="0"/>
              <a:t>Y including X… </a:t>
            </a:r>
          </a:p>
          <a:p>
            <a:r>
              <a:rPr lang="en-US" dirty="0"/>
              <a:t>Y, especially X… </a:t>
            </a:r>
            <a:endParaRPr lang="en-US" dirty="0" smtClean="0"/>
          </a:p>
          <a:p>
            <a:endParaRPr lang="en-US" dirty="0"/>
          </a:p>
          <a:p>
            <a:r>
              <a:rPr lang="en-US" dirty="0"/>
              <a:t>Hearst, 1992.  Automatic Acquisition of Hyponyms. </a:t>
            </a:r>
          </a:p>
        </p:txBody>
      </p:sp>
    </p:spTree>
    <p:extLst>
      <p:ext uri="{BB962C8B-B14F-4D97-AF65-F5344CB8AC3E}">
        <p14:creationId xmlns:p14="http://schemas.microsoft.com/office/powerpoint/2010/main" val="1872050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مثالهایی از الگوهای دست ساز</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stretch>
            <a:fillRect/>
          </a:stretch>
        </p:blipFill>
        <p:spPr>
          <a:xfrm>
            <a:off x="3589431" y="2133600"/>
            <a:ext cx="6296025" cy="3533775"/>
          </a:xfrm>
          <a:prstGeom prst="rect">
            <a:avLst/>
          </a:prstGeom>
        </p:spPr>
      </p:pic>
    </p:spTree>
    <p:extLst>
      <p:ext uri="{BB962C8B-B14F-4D97-AF65-F5344CB8AC3E}">
        <p14:creationId xmlns:p14="http://schemas.microsoft.com/office/powerpoint/2010/main" val="2935614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8"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3796156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با ناظر</a:t>
            </a:r>
            <a:endParaRPr lang="en-US" dirty="0"/>
          </a:p>
        </p:txBody>
      </p:sp>
      <p:sp>
        <p:nvSpPr>
          <p:cNvPr id="3" name="Content Placeholder 2"/>
          <p:cNvSpPr>
            <a:spLocks noGrp="1"/>
          </p:cNvSpPr>
          <p:nvPr>
            <p:ph idx="1"/>
          </p:nvPr>
        </p:nvSpPr>
        <p:spPr/>
        <p:txBody>
          <a:bodyPr/>
          <a:lstStyle/>
          <a:p>
            <a:pPr algn="r" rtl="1"/>
            <a:r>
              <a:rPr lang="fa-IR" dirty="0">
                <a:cs typeface="B Nazanin" panose="00000400000000000000" pitchFamily="2" charset="-78"/>
              </a:rPr>
              <a:t>تعریف مجموعه برچسب های خروجی {</a:t>
            </a:r>
            <a:r>
              <a:rPr lang="en-US" dirty="0">
                <a:cs typeface="B Nazanin" panose="00000400000000000000" pitchFamily="2" charset="-78"/>
              </a:rPr>
              <a:t>located-in, employee-of, inventor-of</a:t>
            </a:r>
            <a:r>
              <a:rPr lang="fa-IR" dirty="0">
                <a:cs typeface="B Nazanin" panose="00000400000000000000" pitchFamily="2" charset="-78"/>
              </a:rPr>
              <a:t>}</a:t>
            </a:r>
          </a:p>
          <a:p>
            <a:pPr algn="r" rtl="1"/>
            <a:r>
              <a:rPr lang="fa-IR" dirty="0" smtClean="0">
                <a:cs typeface="B Nazanin" panose="00000400000000000000" pitchFamily="2" charset="-78"/>
              </a:rPr>
              <a:t>شناسایی تمامی موجودیتها</a:t>
            </a:r>
          </a:p>
          <a:p>
            <a:pPr lvl="1" algn="r" rtl="1">
              <a:buFont typeface="Wingdings" panose="05000000000000000000" pitchFamily="2" charset="2"/>
              <a:buChar char="v"/>
            </a:pPr>
            <a:r>
              <a:rPr lang="fa-IR" dirty="0" smtClean="0">
                <a:cs typeface="B Nazanin" panose="00000400000000000000" pitchFamily="2" charset="-78"/>
              </a:rPr>
              <a:t>آیا با هم رابطه دارند {</a:t>
            </a:r>
            <a:r>
              <a:rPr lang="en-US" dirty="0" smtClean="0">
                <a:cs typeface="B Nazanin" panose="00000400000000000000" pitchFamily="2" charset="-78"/>
              </a:rPr>
              <a:t>True, False</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دسته بندی نوع روابط</a:t>
            </a:r>
          </a:p>
          <a:p>
            <a:pPr indent="-285750" algn="r" rtl="1"/>
            <a:r>
              <a:rPr lang="fa-IR" dirty="0" smtClean="0">
                <a:cs typeface="B Nazanin" panose="00000400000000000000" pitchFamily="2" charset="-78"/>
              </a:rPr>
              <a:t>جمع آوری داده های آموزشی برچسب خورده</a:t>
            </a:r>
          </a:p>
          <a:p>
            <a:pPr indent="-285750" algn="r" rtl="1"/>
            <a:r>
              <a:rPr lang="fa-IR" dirty="0" smtClean="0">
                <a:cs typeface="B Nazanin" panose="00000400000000000000" pitchFamily="2" charset="-78"/>
              </a:rPr>
              <a:t>تعریف بردار ویژگی {کلمات، موجودیت ها}</a:t>
            </a:r>
          </a:p>
          <a:p>
            <a:pPr indent="-285750" algn="r" rtl="1"/>
            <a:r>
              <a:rPr lang="fa-IR" dirty="0" smtClean="0">
                <a:cs typeface="B Nazanin" panose="00000400000000000000" pitchFamily="2" charset="-78"/>
              </a:rPr>
              <a:t>انتخاب دسته‌بندی کننده {</a:t>
            </a:r>
            <a:r>
              <a:rPr lang="en-US" dirty="0" smtClean="0">
                <a:cs typeface="B Nazanin" panose="00000400000000000000" pitchFamily="2" charset="-78"/>
              </a:rPr>
              <a:t>Naïve Bayes, </a:t>
            </a:r>
            <a:r>
              <a:rPr lang="en-US" dirty="0" err="1" smtClean="0">
                <a:cs typeface="B Nazanin" panose="00000400000000000000" pitchFamily="2" charset="-78"/>
              </a:rPr>
              <a:t>MaxEnt</a:t>
            </a:r>
            <a:r>
              <a:rPr lang="en-US" dirty="0" smtClean="0">
                <a:cs typeface="B Nazanin" panose="00000400000000000000" pitchFamily="2" charset="-78"/>
              </a:rPr>
              <a:t>, SVM</a:t>
            </a:r>
            <a:r>
              <a:rPr lang="fa-IR" dirty="0" smtClean="0">
                <a:cs typeface="B Nazanin" panose="00000400000000000000" pitchFamily="2" charset="-78"/>
              </a:rPr>
              <a:t>}</a:t>
            </a:r>
          </a:p>
          <a:p>
            <a:pPr indent="-285750" algn="r" rtl="1"/>
            <a:r>
              <a:rPr lang="fa-IR" dirty="0" smtClean="0">
                <a:cs typeface="B Nazanin" panose="00000400000000000000" pitchFamily="2" charset="-78"/>
              </a:rPr>
              <a:t>بررسی نتایج حاصل</a:t>
            </a:r>
          </a:p>
        </p:txBody>
      </p:sp>
      <p:sp>
        <p:nvSpPr>
          <p:cNvPr id="4" name="Slide Number Placeholder 3"/>
          <p:cNvSpPr>
            <a:spLocks noGrp="1"/>
          </p:cNvSpPr>
          <p:nvPr>
            <p:ph type="sldNum" sz="quarter" idx="12"/>
          </p:nvPr>
        </p:nvSpPr>
        <p:spPr/>
        <p:txBody>
          <a:bodyPr/>
          <a:lstStyle/>
          <a:p>
            <a:fld id="{953D7622-F4B3-4CED-AE61-8D3ABB75467F}" type="slidenum">
              <a:rPr lang="en-US" smtClean="0"/>
              <a:pPr/>
              <a:t>16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587315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برچسب ها</a:t>
            </a:r>
            <a:endParaRPr lang="en-US" dirty="0"/>
          </a:p>
        </p:txBody>
      </p:sp>
      <p:sp>
        <p:nvSpPr>
          <p:cNvPr id="3" name="Content Placeholder 2"/>
          <p:cNvSpPr>
            <a:spLocks noGrp="1"/>
          </p:cNvSpPr>
          <p:nvPr>
            <p:ph idx="1"/>
          </p:nvPr>
        </p:nvSpPr>
        <p:spPr>
          <a:xfrm>
            <a:off x="2456597" y="2133600"/>
            <a:ext cx="9522846" cy="3777622"/>
          </a:xfrm>
        </p:spPr>
        <p:txBody>
          <a:bodyPr/>
          <a:lstStyle/>
          <a:p>
            <a:pPr algn="r" rtl="1"/>
            <a:r>
              <a:rPr lang="fa-IR" dirty="0" smtClean="0">
                <a:cs typeface="B Nazanin" pitchFamily="2" charset="-78"/>
              </a:rPr>
              <a:t>در مجموع 6 رابطه و 17 زیر رابطه در کنفرانس </a:t>
            </a:r>
            <a:r>
              <a:rPr lang="en-US" dirty="0" smtClean="0">
                <a:cs typeface="B Nazanin" pitchFamily="2" charset="-78"/>
              </a:rPr>
              <a:t>MUC</a:t>
            </a:r>
            <a:r>
              <a:rPr lang="fa-IR" dirty="0" smtClean="0">
                <a:cs typeface="B Nazanin" pitchFamily="2" charset="-78"/>
              </a:rPr>
              <a:t> در زمینه استخراج اطلاعات معرفی گردید</a:t>
            </a:r>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7410" y="2701308"/>
            <a:ext cx="8343900" cy="3662853"/>
          </a:xfrm>
          <a:prstGeom prst="rect">
            <a:avLst/>
          </a:prstGeom>
        </p:spPr>
      </p:pic>
    </p:spTree>
    <p:extLst>
      <p:ext uri="{BB962C8B-B14F-4D97-AF65-F5344CB8AC3E}">
        <p14:creationId xmlns:p14="http://schemas.microsoft.com/office/powerpoint/2010/main" val="47566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تعیین رابطه بین دو موجودیت</a:t>
            </a:r>
            <a:endParaRPr lang="en-US" dirty="0"/>
          </a:p>
        </p:txBody>
      </p:sp>
      <p:sp>
        <p:nvSpPr>
          <p:cNvPr id="3" name="Content Placeholder 2"/>
          <p:cNvSpPr>
            <a:spLocks noGrp="1"/>
          </p:cNvSpPr>
          <p:nvPr>
            <p:ph idx="1"/>
          </p:nvPr>
        </p:nvSpPr>
        <p:spPr/>
        <p:txBody>
          <a:bodyPr/>
          <a:lstStyle/>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18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 Box 4"/>
          <p:cNvSpPr txBox="1">
            <a:spLocks noChangeArrowheads="1"/>
          </p:cNvSpPr>
          <p:nvPr/>
        </p:nvSpPr>
        <p:spPr bwMode="auto">
          <a:xfrm>
            <a:off x="2589212" y="2845085"/>
            <a:ext cx="8001000" cy="784830"/>
          </a:xfrm>
          <a:prstGeom prst="rect">
            <a:avLst/>
          </a:prstGeom>
          <a:solidFill>
            <a:srgbClr val="BA9359"/>
          </a:solidFill>
          <a:ln w="9525">
            <a:noFill/>
            <a:miter lim="800000"/>
            <a:headEnd/>
            <a:tailEnd/>
          </a:ln>
          <a:effectLst/>
        </p:spPr>
        <p:txBody>
          <a:bodyPr>
            <a:prstTxWarp prst="textNoShape">
              <a:avLst/>
            </a:prstTxWarp>
            <a:spAutoFit/>
          </a:bodyPr>
          <a:lstStyle/>
          <a:p>
            <a:pPr algn="ctr">
              <a:spcBef>
                <a:spcPct val="50000"/>
              </a:spcBef>
            </a:pPr>
            <a:r>
              <a:rPr lang="en-US" b="1" i="1" dirty="0">
                <a:solidFill>
                  <a:srgbClr val="0000FF"/>
                </a:solidFill>
                <a:latin typeface="Calibri"/>
                <a:cs typeface="Calibri"/>
              </a:rPr>
              <a:t>American Airlines</a:t>
            </a:r>
            <a:r>
              <a:rPr lang="en-US" i="1" dirty="0">
                <a:solidFill>
                  <a:srgbClr val="000000"/>
                </a:solidFill>
                <a:latin typeface="Calibri"/>
                <a:cs typeface="Calibri"/>
              </a:rPr>
              <a:t>, a unit of AMR, immediately matched the move, spokesman </a:t>
            </a:r>
            <a:endParaRPr lang="en-US" i="1" dirty="0" smtClean="0">
              <a:solidFill>
                <a:srgbClr val="000000"/>
              </a:solidFill>
              <a:latin typeface="Calibri"/>
              <a:cs typeface="Calibri"/>
            </a:endParaRPr>
          </a:p>
          <a:p>
            <a:pPr algn="ctr">
              <a:spcBef>
                <a:spcPct val="50000"/>
              </a:spcBef>
            </a:pPr>
            <a:r>
              <a:rPr lang="en-US" b="1" i="1" dirty="0" smtClean="0">
                <a:solidFill>
                  <a:srgbClr val="0000FF"/>
                </a:solidFill>
                <a:latin typeface="Calibri"/>
                <a:cs typeface="Calibri"/>
              </a:rPr>
              <a:t>Tim </a:t>
            </a:r>
            <a:r>
              <a:rPr lang="en-US" b="1" i="1" dirty="0">
                <a:solidFill>
                  <a:srgbClr val="0000FF"/>
                </a:solidFill>
                <a:latin typeface="Calibri"/>
                <a:cs typeface="Calibri"/>
              </a:rPr>
              <a:t>Wagner </a:t>
            </a:r>
            <a:r>
              <a:rPr lang="en-US" i="1" dirty="0">
                <a:solidFill>
                  <a:srgbClr val="000000"/>
                </a:solidFill>
                <a:latin typeface="Calibri"/>
                <a:cs typeface="Calibri"/>
              </a:rPr>
              <a:t>said.</a:t>
            </a:r>
            <a:endParaRPr lang="en-US" dirty="0"/>
          </a:p>
        </p:txBody>
      </p:sp>
      <p:sp>
        <p:nvSpPr>
          <p:cNvPr id="7" name="AutoShape 14"/>
          <p:cNvSpPr>
            <a:spLocks noChangeArrowheads="1"/>
          </p:cNvSpPr>
          <p:nvPr/>
        </p:nvSpPr>
        <p:spPr bwMode="auto">
          <a:xfrm>
            <a:off x="2284412" y="5047682"/>
            <a:ext cx="1828800" cy="685800"/>
          </a:xfrm>
          <a:prstGeom prst="homePlate">
            <a:avLst>
              <a:gd name="adj" fmla="val 0"/>
            </a:avLst>
          </a:prstGeom>
          <a:solidFill>
            <a:srgbClr val="FFCC99"/>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SUBSIDIARY</a:t>
            </a:r>
            <a:endParaRPr lang="en-US" sz="2000" b="1" dirty="0"/>
          </a:p>
        </p:txBody>
      </p:sp>
      <p:sp>
        <p:nvSpPr>
          <p:cNvPr id="8" name="AutoShape 16"/>
          <p:cNvSpPr>
            <a:spLocks noChangeArrowheads="1"/>
          </p:cNvSpPr>
          <p:nvPr/>
        </p:nvSpPr>
        <p:spPr bwMode="auto">
          <a:xfrm>
            <a:off x="2360612" y="4057082"/>
            <a:ext cx="14478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FAMILY</a:t>
            </a:r>
            <a:endParaRPr lang="en-US" sz="2000" b="1" dirty="0"/>
          </a:p>
        </p:txBody>
      </p:sp>
      <p:sp>
        <p:nvSpPr>
          <p:cNvPr id="9" name="AutoShape 17"/>
          <p:cNvSpPr>
            <a:spLocks noChangeArrowheads="1"/>
          </p:cNvSpPr>
          <p:nvPr/>
        </p:nvSpPr>
        <p:spPr bwMode="auto">
          <a:xfrm>
            <a:off x="8913812" y="3828482"/>
            <a:ext cx="19812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EMPLOYMENT</a:t>
            </a:r>
            <a:endParaRPr lang="en-US" sz="2000" b="1" dirty="0"/>
          </a:p>
        </p:txBody>
      </p:sp>
      <p:sp>
        <p:nvSpPr>
          <p:cNvPr id="10" name="AutoShape 19"/>
          <p:cNvSpPr>
            <a:spLocks noChangeArrowheads="1"/>
          </p:cNvSpPr>
          <p:nvPr/>
        </p:nvSpPr>
        <p:spPr bwMode="auto">
          <a:xfrm>
            <a:off x="8228012" y="4057082"/>
            <a:ext cx="609600" cy="685800"/>
          </a:xfrm>
          <a:prstGeom prst="homePlate">
            <a:avLst>
              <a:gd name="adj" fmla="val 746"/>
            </a:avLst>
          </a:prstGeom>
          <a:solidFill>
            <a:schemeClr val="bg1"/>
          </a:solidFill>
          <a:ln w="19050">
            <a:solidFill>
              <a:schemeClr val="tx1"/>
            </a:solidFill>
            <a:miter lim="800000"/>
            <a:headEnd/>
            <a:tailEnd/>
          </a:ln>
          <a:effectLst/>
        </p:spPr>
        <p:txBody>
          <a:bodyPr wrap="none" anchor="ctr">
            <a:prstTxWarp prst="textNoShape">
              <a:avLst/>
            </a:prstTxWarp>
          </a:bodyPr>
          <a:lstStyle/>
          <a:p>
            <a:pPr algn="ctr"/>
            <a:r>
              <a:rPr lang="en-US" sz="2000" b="1" dirty="0"/>
              <a:t>NIL</a:t>
            </a:r>
          </a:p>
        </p:txBody>
      </p:sp>
      <p:sp>
        <p:nvSpPr>
          <p:cNvPr id="11" name="AutoShape 17"/>
          <p:cNvSpPr>
            <a:spLocks noChangeArrowheads="1"/>
          </p:cNvSpPr>
          <p:nvPr/>
        </p:nvSpPr>
        <p:spPr bwMode="auto">
          <a:xfrm>
            <a:off x="4341812" y="5047682"/>
            <a:ext cx="1447800" cy="685800"/>
          </a:xfrm>
          <a:prstGeom prst="homePlate">
            <a:avLst>
              <a:gd name="adj" fmla="val 0"/>
            </a:avLst>
          </a:prstGeom>
          <a:solidFill>
            <a:srgbClr val="FFFF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FOUNDER</a:t>
            </a:r>
            <a:endParaRPr lang="en-US" sz="2000" b="1" dirty="0"/>
          </a:p>
        </p:txBody>
      </p:sp>
      <p:sp>
        <p:nvSpPr>
          <p:cNvPr id="12" name="AutoShape 17"/>
          <p:cNvSpPr>
            <a:spLocks noChangeArrowheads="1"/>
          </p:cNvSpPr>
          <p:nvPr/>
        </p:nvSpPr>
        <p:spPr bwMode="auto">
          <a:xfrm>
            <a:off x="3884612" y="42094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CITIZEN</a:t>
            </a:r>
            <a:endParaRPr lang="en-US" sz="2000" b="1" dirty="0"/>
          </a:p>
        </p:txBody>
      </p:sp>
      <p:sp>
        <p:nvSpPr>
          <p:cNvPr id="13" name="AutoShape 16"/>
          <p:cNvSpPr>
            <a:spLocks noChangeArrowheads="1"/>
          </p:cNvSpPr>
          <p:nvPr/>
        </p:nvSpPr>
        <p:spPr bwMode="auto">
          <a:xfrm>
            <a:off x="8304212" y="4895282"/>
            <a:ext cx="1600200" cy="685800"/>
          </a:xfrm>
          <a:prstGeom prst="homePlate">
            <a:avLst>
              <a:gd name="adj" fmla="val 0"/>
            </a:avLst>
          </a:prstGeom>
          <a:solidFill>
            <a:srgbClr val="99CC00"/>
          </a:solidFill>
          <a:ln w="19050">
            <a:solidFill>
              <a:schemeClr val="tx1"/>
            </a:solidFill>
            <a:miter lim="800000"/>
            <a:headEnd/>
            <a:tailEnd/>
          </a:ln>
          <a:effectLst/>
        </p:spPr>
        <p:txBody>
          <a:bodyPr wrap="none" anchor="ctr">
            <a:prstTxWarp prst="textNoShape">
              <a:avLst/>
            </a:prstTxWarp>
          </a:bodyPr>
          <a:lstStyle/>
          <a:p>
            <a:pPr algn="ctr"/>
            <a:r>
              <a:rPr lang="en-US" sz="2000" b="1" dirty="0" smtClean="0"/>
              <a:t>INVENTOR</a:t>
            </a:r>
            <a:endParaRPr lang="en-US" sz="2000" b="1" dirty="0"/>
          </a:p>
        </p:txBody>
      </p:sp>
      <p:sp>
        <p:nvSpPr>
          <p:cNvPr id="14" name="AutoShape 17"/>
          <p:cNvSpPr>
            <a:spLocks noChangeArrowheads="1"/>
          </p:cNvSpPr>
          <p:nvPr/>
        </p:nvSpPr>
        <p:spPr bwMode="auto">
          <a:xfrm>
            <a:off x="10044112" y="4666682"/>
            <a:ext cx="1219200" cy="685800"/>
          </a:xfrm>
          <a:prstGeom prst="homePlate">
            <a:avLst>
              <a:gd name="adj" fmla="val 0"/>
            </a:avLst>
          </a:prstGeom>
          <a:solidFill>
            <a:schemeClr val="accent3">
              <a:lumMod val="40000"/>
              <a:lumOff val="60000"/>
            </a:schemeClr>
          </a:solidFill>
          <a:ln w="19050">
            <a:solidFill>
              <a:schemeClr val="tx1"/>
            </a:solidFill>
            <a:miter lim="800000"/>
            <a:headEnd/>
            <a:tailEnd/>
          </a:ln>
          <a:effectLst/>
        </p:spPr>
        <p:txBody>
          <a:bodyPr wrap="none" anchor="ctr">
            <a:prstTxWarp prst="textNoShape">
              <a:avLst/>
            </a:prstTxWarp>
          </a:bodyPr>
          <a:lstStyle/>
          <a:p>
            <a:pPr algn="ctr"/>
            <a:r>
              <a:rPr lang="en-US" sz="3200" b="1" dirty="0" smtClean="0"/>
              <a:t>…</a:t>
            </a:r>
            <a:endParaRPr lang="en-US" sz="3200" b="1" dirty="0"/>
          </a:p>
        </p:txBody>
      </p:sp>
      <p:sp>
        <p:nvSpPr>
          <p:cNvPr id="15" name="Rounded Rectangle 14"/>
          <p:cNvSpPr/>
          <p:nvPr/>
        </p:nvSpPr>
        <p:spPr bwMode="auto">
          <a:xfrm>
            <a:off x="2852382" y="2837882"/>
            <a:ext cx="1869425" cy="457200"/>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6" name="Rounded Rectangle 15"/>
          <p:cNvSpPr/>
          <p:nvPr/>
        </p:nvSpPr>
        <p:spPr bwMode="auto">
          <a:xfrm>
            <a:off x="5556913" y="3226085"/>
            <a:ext cx="1413799" cy="411033"/>
          </a:xfrm>
          <a:prstGeom prst="roundRect">
            <a:avLst/>
          </a:prstGeom>
          <a:noFill/>
          <a:ln w="57150" cap="flat" cmpd="sng" algn="ctr">
            <a:solidFill>
              <a:srgbClr val="A4001D"/>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17" name="Freeform 16"/>
          <p:cNvSpPr/>
          <p:nvPr/>
        </p:nvSpPr>
        <p:spPr>
          <a:xfrm>
            <a:off x="5140907" y="2666432"/>
            <a:ext cx="626424" cy="381000"/>
          </a:xfrm>
          <a:custGeom>
            <a:avLst/>
            <a:gdLst>
              <a:gd name="connsiteX0" fmla="*/ 39105 w 626424"/>
              <a:gd name="connsiteY0" fmla="*/ 330200 h 381000"/>
              <a:gd name="connsiteX1" fmla="*/ 39105 w 626424"/>
              <a:gd name="connsiteY1" fmla="*/ 266700 h 381000"/>
              <a:gd name="connsiteX2" fmla="*/ 445505 w 626424"/>
              <a:gd name="connsiteY2" fmla="*/ 0 h 381000"/>
              <a:gd name="connsiteX3" fmla="*/ 445505 w 626424"/>
              <a:gd name="connsiteY3" fmla="*/ 0 h 381000"/>
              <a:gd name="connsiteX4" fmla="*/ 623305 w 626424"/>
              <a:gd name="connsiteY4" fmla="*/ 114300 h 381000"/>
              <a:gd name="connsiteX5" fmla="*/ 559805 w 626424"/>
              <a:gd name="connsiteY5"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24" h="381000">
                <a:moveTo>
                  <a:pt x="39105" y="330200"/>
                </a:moveTo>
                <a:cubicBezTo>
                  <a:pt x="5238" y="325966"/>
                  <a:pt x="-28628" y="321733"/>
                  <a:pt x="39105" y="266700"/>
                </a:cubicBezTo>
                <a:cubicBezTo>
                  <a:pt x="106838" y="211667"/>
                  <a:pt x="445505" y="0"/>
                  <a:pt x="445505" y="0"/>
                </a:cubicBezTo>
                <a:lnTo>
                  <a:pt x="445505" y="0"/>
                </a:lnTo>
                <a:cubicBezTo>
                  <a:pt x="475138" y="19050"/>
                  <a:pt x="604255" y="50800"/>
                  <a:pt x="623305" y="114300"/>
                </a:cubicBezTo>
                <a:cubicBezTo>
                  <a:pt x="642355" y="177800"/>
                  <a:pt x="568272" y="342900"/>
                  <a:pt x="559805" y="381000"/>
                </a:cubicBezTo>
              </a:path>
            </a:pathLst>
          </a:custGeom>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cxnSp>
        <p:nvCxnSpPr>
          <p:cNvPr id="18" name="Straight Connector 17"/>
          <p:cNvCxnSpPr/>
          <p:nvPr/>
        </p:nvCxnSpPr>
        <p:spPr bwMode="auto">
          <a:xfrm>
            <a:off x="3656012" y="3295082"/>
            <a:ext cx="3009900" cy="1752600"/>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cxnSp>
        <p:nvCxnSpPr>
          <p:cNvPr id="19" name="Straight Connector 18"/>
          <p:cNvCxnSpPr>
            <a:stCxn id="16" idx="2"/>
          </p:cNvCxnSpPr>
          <p:nvPr/>
        </p:nvCxnSpPr>
        <p:spPr bwMode="auto">
          <a:xfrm>
            <a:off x="6263813" y="3637118"/>
            <a:ext cx="821199" cy="1639164"/>
          </a:xfrm>
          <a:prstGeom prst="line">
            <a:avLst/>
          </a:prstGeom>
          <a:gradFill rotWithShape="0">
            <a:gsLst>
              <a:gs pos="0">
                <a:srgbClr val="A50021"/>
              </a:gs>
              <a:gs pos="100000">
                <a:schemeClr val="tx1"/>
              </a:gs>
            </a:gsLst>
            <a:lin ang="0" scaled="1"/>
          </a:gradFill>
          <a:ln w="57150" cap="flat" cmpd="sng" algn="ctr">
            <a:solidFill>
              <a:srgbClr val="A4001D"/>
            </a:solidFill>
            <a:prstDash val="solid"/>
            <a:miter lim="800000"/>
            <a:headEnd type="none" w="med" len="med"/>
            <a:tailEnd type="none" w="med" len="med"/>
          </a:ln>
          <a:effectLst/>
        </p:spPr>
      </p:cxnSp>
      <p:pic>
        <p:nvPicPr>
          <p:cNvPr id="20" name="Picture 19" descr="200px-Gtk-dialog-questi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4666682"/>
            <a:ext cx="1035050" cy="1035050"/>
          </a:xfrm>
          <a:prstGeom prst="rect">
            <a:avLst/>
          </a:prstGeom>
        </p:spPr>
      </p:pic>
    </p:spTree>
    <p:extLst>
      <p:ext uri="{BB962C8B-B14F-4D97-AF65-F5344CB8AC3E}">
        <p14:creationId xmlns:p14="http://schemas.microsoft.com/office/powerpoint/2010/main" val="359756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19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solidFill>
                  <a:srgbClr val="FF0000"/>
                </a:solidFill>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1206216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فهرست مطالب</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معرفی استخراج اطلاعات</a:t>
            </a:r>
          </a:p>
          <a:p>
            <a:pPr algn="r" rtl="1"/>
            <a:r>
              <a:rPr lang="fa-IR" dirty="0" smtClean="0">
                <a:cs typeface="B Nazanin" panose="00000400000000000000" pitchFamily="2" charset="-78"/>
              </a:rPr>
              <a:t>زیر شاخه های استخراج اطلاعات</a:t>
            </a:r>
          </a:p>
          <a:p>
            <a:pPr algn="r" rtl="1"/>
            <a:r>
              <a:rPr lang="fa-IR" dirty="0" smtClean="0">
                <a:cs typeface="B Nazanin" panose="00000400000000000000" pitchFamily="2" charset="-78"/>
              </a:rPr>
              <a:t>مروری بر روشهای استخراج روابط مفهومی</a:t>
            </a:r>
          </a:p>
          <a:p>
            <a:pPr algn="r" rtl="1"/>
            <a:r>
              <a:rPr lang="fa-IR" dirty="0" smtClean="0">
                <a:cs typeface="B Nazanin" panose="00000400000000000000" pitchFamily="2" charset="-78"/>
              </a:rPr>
              <a:t>استخراج آزاد روابط</a:t>
            </a:r>
          </a:p>
          <a:p>
            <a:pPr algn="r" rtl="1"/>
            <a:r>
              <a:rPr lang="fa-IR" dirty="0" smtClean="0">
                <a:cs typeface="B Nazanin" panose="00000400000000000000" pitchFamily="2" charset="-78"/>
              </a:rPr>
              <a:t>الگوریتم پیشنهادی</a:t>
            </a:r>
          </a:p>
          <a:p>
            <a:pPr algn="r" rtl="1"/>
            <a:endParaRPr lang="fa-IR" dirty="0" smtClean="0">
              <a:cs typeface="B Nazanin" panose="00000400000000000000" pitchFamily="2" charset="-78"/>
            </a:endParaRPr>
          </a:p>
          <a:p>
            <a:pPr algn="r" rtl="1"/>
            <a:endParaRPr lang="fa-IR" dirty="0" smtClean="0">
              <a:cs typeface="B Nazanin" panose="00000400000000000000" pitchFamily="2" charset="-78"/>
            </a:endParaRPr>
          </a:p>
        </p:txBody>
      </p:sp>
      <p:pic>
        <p:nvPicPr>
          <p:cNvPr id="4" name="Picture 3"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Slide Number Placeholder 6"/>
          <p:cNvSpPr>
            <a:spLocks noGrp="1"/>
          </p:cNvSpPr>
          <p:nvPr>
            <p:ph type="sldNum" sz="quarter" idx="12"/>
          </p:nvPr>
        </p:nvSpPr>
        <p:spPr/>
        <p:txBody>
          <a:bodyPr/>
          <a:lstStyle/>
          <a:p>
            <a:fld id="{953D7622-F4B3-4CED-AE61-8D3ABB75467F}" type="slidenum">
              <a:rPr lang="en-US" smtClean="0"/>
              <a:pPr/>
              <a:t>2</a:t>
            </a:fld>
            <a:endParaRPr lang="en-US"/>
          </a:p>
        </p:txBody>
      </p:sp>
      <p:graphicFrame>
        <p:nvGraphicFramePr>
          <p:cNvPr id="6" name="Diagram 5"/>
          <p:cNvGraphicFramePr/>
          <p:nvPr/>
        </p:nvGraphicFramePr>
        <p:xfrm>
          <a:off x="1509691" y="1330036"/>
          <a:ext cx="7788702" cy="6056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4667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خود </a:t>
            </a:r>
            <a:r>
              <a:rPr lang="fa-IR" dirty="0">
                <a:cs typeface="B Nazanin" panose="00000400000000000000" pitchFamily="2" charset="-78"/>
              </a:rPr>
              <a:t>راه </a:t>
            </a:r>
            <a:r>
              <a:rPr lang="fa-IR" dirty="0" smtClean="0">
                <a:cs typeface="B Nazanin" panose="00000400000000000000" pitchFamily="2" charset="-78"/>
              </a:rPr>
              <a:t>انداز</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موجود نبودن داده آموزشی برچسب خورده</a:t>
            </a:r>
          </a:p>
          <a:p>
            <a:pPr lvl="1" algn="r" rtl="1">
              <a:buFont typeface="Wingdings" panose="05000000000000000000" pitchFamily="2" charset="2"/>
              <a:buChar char="v"/>
            </a:pPr>
            <a:r>
              <a:rPr lang="fa-IR" dirty="0" smtClean="0">
                <a:cs typeface="B Nazanin" panose="00000400000000000000" pitchFamily="2" charset="-78"/>
              </a:rPr>
              <a:t>شاید چندتا داده آموزشی بتوان تولید کرد. {دانه}</a:t>
            </a:r>
          </a:p>
          <a:p>
            <a:pPr lvl="1" algn="r" rtl="1">
              <a:buFont typeface="Wingdings" panose="05000000000000000000" pitchFamily="2" charset="2"/>
              <a:buChar char="v"/>
            </a:pPr>
            <a:r>
              <a:rPr lang="fa-IR" dirty="0" smtClean="0">
                <a:cs typeface="B Nazanin" panose="00000400000000000000" pitchFamily="2" charset="-78"/>
              </a:rPr>
              <a:t>یا از خروجی چند الگو با دقت بالا بهره برد.</a:t>
            </a:r>
          </a:p>
          <a:p>
            <a:pPr algn="r" rtl="1"/>
            <a:r>
              <a:rPr lang="fa-IR" dirty="0" smtClean="0">
                <a:cs typeface="B Nazanin" panose="00000400000000000000" pitchFamily="2" charset="-78"/>
              </a:rPr>
              <a:t>ایده اصلی استفاده از دانه های موجود برای گسترش روابط</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199685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خود راه </a:t>
            </a:r>
            <a:r>
              <a:rPr lang="fa-IR" dirty="0" smtClean="0">
                <a:cs typeface="B Nazanin" panose="00000400000000000000" pitchFamily="2" charset="-78"/>
              </a:rPr>
              <a:t>انداز (الگوریتم)</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چند دانه دارای رابطه </a:t>
            </a:r>
            <a:r>
              <a:rPr lang="en-US" dirty="0" smtClean="0">
                <a:cs typeface="B Nazanin" panose="00000400000000000000" pitchFamily="2" charset="-78"/>
              </a:rPr>
              <a:t>R</a:t>
            </a:r>
            <a:r>
              <a:rPr lang="fa-IR" dirty="0" smtClean="0">
                <a:cs typeface="B Nazanin" panose="00000400000000000000" pitchFamily="2" charset="-78"/>
              </a:rPr>
              <a:t> جمع آوری کن</a:t>
            </a:r>
          </a:p>
          <a:p>
            <a:pPr algn="r" rtl="1"/>
            <a:r>
              <a:rPr lang="fa-IR" dirty="0" smtClean="0">
                <a:cs typeface="B Nazanin" panose="00000400000000000000" pitchFamily="2" charset="-78"/>
              </a:rPr>
              <a:t>مراحل زیر را تکرار کن</a:t>
            </a:r>
          </a:p>
          <a:p>
            <a:pPr marL="800100" lvl="1" indent="-342900" algn="r" rtl="1">
              <a:buFont typeface="+mj-lt"/>
              <a:buAutoNum type="arabicPeriod"/>
            </a:pPr>
            <a:r>
              <a:rPr lang="fa-IR" dirty="0" smtClean="0">
                <a:cs typeface="B Nazanin" panose="00000400000000000000" pitchFamily="2" charset="-78"/>
              </a:rPr>
              <a:t>جملات دارای آرگومان های رابطه </a:t>
            </a:r>
            <a:r>
              <a:rPr lang="en-US" dirty="0" smtClean="0">
                <a:cs typeface="B Nazanin" panose="00000400000000000000" pitchFamily="2" charset="-78"/>
              </a:rPr>
              <a:t>R</a:t>
            </a:r>
            <a:r>
              <a:rPr lang="fa-IR" dirty="0" smtClean="0">
                <a:cs typeface="B Nazanin" panose="00000400000000000000" pitchFamily="2" charset="-78"/>
              </a:rPr>
              <a:t> را بیاب</a:t>
            </a:r>
          </a:p>
          <a:p>
            <a:pPr marL="800100" lvl="1" indent="-342900" algn="r" rtl="1">
              <a:buFont typeface="+mj-lt"/>
              <a:buAutoNum type="arabicPeriod"/>
            </a:pPr>
            <a:r>
              <a:rPr lang="fa-IR" dirty="0" smtClean="0">
                <a:cs typeface="B Nazanin" panose="00000400000000000000" pitchFamily="2" charset="-78"/>
              </a:rPr>
              <a:t>به محتوی بین و اطراف آرگومانها در جمله نگاه کن و رابطه </a:t>
            </a:r>
            <a:r>
              <a:rPr lang="en-US" dirty="0" smtClean="0">
                <a:cs typeface="B Nazanin" panose="00000400000000000000" pitchFamily="2" charset="-78"/>
              </a:rPr>
              <a:t>R</a:t>
            </a:r>
            <a:r>
              <a:rPr lang="fa-IR" dirty="0" smtClean="0">
                <a:cs typeface="B Nazanin" panose="00000400000000000000" pitchFamily="2" charset="-78"/>
              </a:rPr>
              <a:t> را گسترش بده</a:t>
            </a:r>
          </a:p>
          <a:p>
            <a:pPr marL="800100" lvl="1" indent="-342900" algn="r" rtl="1">
              <a:buFont typeface="+mj-lt"/>
              <a:buAutoNum type="arabicPeriod"/>
            </a:pPr>
            <a:r>
              <a:rPr lang="fa-IR" dirty="0" smtClean="0">
                <a:cs typeface="B Nazanin" panose="00000400000000000000" pitchFamily="2" charset="-78"/>
              </a:rPr>
              <a:t>از الگوی حاصل برای جستجو دانه های جدید استفاده کن</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378335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نمونه اجرای الگوریتم خود راه انداز</a:t>
            </a:r>
            <a:endParaRPr lang="en-US" dirty="0"/>
          </a:p>
        </p:txBody>
      </p:sp>
      <p:sp>
        <p:nvSpPr>
          <p:cNvPr id="3" name="Content Placeholder 2"/>
          <p:cNvSpPr>
            <a:spLocks noGrp="1"/>
          </p:cNvSpPr>
          <p:nvPr>
            <p:ph idx="1"/>
          </p:nvPr>
        </p:nvSpPr>
        <p:spPr/>
        <p:txBody>
          <a:bodyPr>
            <a:normAutofit lnSpcReduction="10000"/>
          </a:bodyPr>
          <a:lstStyle/>
          <a:p>
            <a:r>
              <a:rPr lang="en-US" sz="2400" dirty="0"/>
              <a:t>&lt;Mark Twain, Elmira&gt;  </a:t>
            </a:r>
            <a:r>
              <a:rPr lang="en-US" sz="2400" dirty="0">
                <a:solidFill>
                  <a:srgbClr val="008000"/>
                </a:solidFill>
              </a:rPr>
              <a:t>Seed tuple</a:t>
            </a:r>
            <a:endParaRPr lang="en-US" sz="2400" dirty="0"/>
          </a:p>
          <a:p>
            <a:pPr lvl="1"/>
            <a:r>
              <a:rPr lang="en-US" dirty="0" err="1"/>
              <a:t>Grep</a:t>
            </a:r>
            <a:r>
              <a:rPr lang="en-US" dirty="0"/>
              <a:t> (google) for the environments of the seed tuple</a:t>
            </a:r>
          </a:p>
          <a:p>
            <a:pPr marL="457200" lvl="1" indent="0">
              <a:buNone/>
            </a:pPr>
            <a:r>
              <a:rPr lang="en-US" dirty="0"/>
              <a:t>“Mark Twain is buried in Elmira, NY.”</a:t>
            </a:r>
          </a:p>
          <a:p>
            <a:pPr marL="800100" lvl="2" indent="0">
              <a:buNone/>
            </a:pPr>
            <a:r>
              <a:rPr lang="en-US" dirty="0">
                <a:solidFill>
                  <a:srgbClr val="FF8000"/>
                </a:solidFill>
              </a:rPr>
              <a:t>X is buried in Y</a:t>
            </a:r>
            <a:endParaRPr lang="en-US" dirty="0"/>
          </a:p>
          <a:p>
            <a:pPr marL="457200" lvl="1" indent="0">
              <a:buNone/>
            </a:pPr>
            <a:r>
              <a:rPr lang="en-US" dirty="0"/>
              <a:t>“The grave of Mark Twain is in Elmira”</a:t>
            </a:r>
          </a:p>
          <a:p>
            <a:pPr marL="800100" lvl="2" indent="0">
              <a:buNone/>
            </a:pPr>
            <a:r>
              <a:rPr lang="en-US" dirty="0">
                <a:solidFill>
                  <a:srgbClr val="FF8000"/>
                </a:solidFill>
              </a:rPr>
              <a:t>The grave of X is in Y</a:t>
            </a:r>
            <a:endParaRPr lang="en-US" dirty="0"/>
          </a:p>
          <a:p>
            <a:pPr marL="457200" lvl="1" indent="0">
              <a:buNone/>
            </a:pPr>
            <a:r>
              <a:rPr lang="en-US" dirty="0"/>
              <a:t>“Elmira is Mark Twain’s final resting place”</a:t>
            </a:r>
          </a:p>
          <a:p>
            <a:pPr marL="800100" lvl="2" indent="0">
              <a:buNone/>
            </a:pPr>
            <a:r>
              <a:rPr lang="en-US" dirty="0">
                <a:solidFill>
                  <a:srgbClr val="FF8000"/>
                </a:solidFill>
              </a:rPr>
              <a:t>Y is X’s final resting place.</a:t>
            </a:r>
          </a:p>
          <a:p>
            <a:r>
              <a:rPr lang="en-US" sz="2400" dirty="0"/>
              <a:t>Use those patterns to </a:t>
            </a:r>
            <a:r>
              <a:rPr lang="en-US" sz="2400" dirty="0" err="1"/>
              <a:t>grep</a:t>
            </a:r>
            <a:r>
              <a:rPr lang="en-US" sz="2400" dirty="0"/>
              <a:t> for new </a:t>
            </a:r>
            <a:r>
              <a:rPr lang="en-US" sz="2400" dirty="0" smtClean="0"/>
              <a:t>tuples</a:t>
            </a:r>
          </a:p>
          <a:p>
            <a:r>
              <a:rPr lang="en-US" sz="2400" dirty="0"/>
              <a:t>Iterate</a:t>
            </a:r>
            <a:endParaRPr lang="en-US" sz="3200" dirty="0"/>
          </a:p>
          <a:p>
            <a:endParaRPr lang="en-US" sz="2400" dirty="0"/>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575648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روش‌های استخراج روابط</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solidFill>
                  <a:srgbClr val="FF0000"/>
                </a:solidFill>
                <a:cs typeface="B Nazanin" panose="00000400000000000000" pitchFamily="2" charset="-78"/>
              </a:rPr>
              <a:t>نظارت دور</a:t>
            </a:r>
          </a:p>
          <a:p>
            <a:pPr marL="742950" indent="-742950" algn="r" rtl="1">
              <a:buFont typeface="+mj-lt"/>
              <a:buAutoNum type="arabicPeriod"/>
            </a:pPr>
            <a:r>
              <a:rPr lang="fa-IR" sz="3200" dirty="0" smtClean="0">
                <a:cs typeface="B Nazanin" panose="00000400000000000000" pitchFamily="2" charset="-78"/>
              </a:rPr>
              <a:t>یادگیری بدون ناظر (داده کاوی)</a:t>
            </a:r>
            <a:endParaRPr lang="en-US" sz="3200" dirty="0" smtClean="0">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403319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از دور</a:t>
            </a:r>
            <a:endParaRPr lang="en-US" dirty="0"/>
          </a:p>
        </p:txBody>
      </p:sp>
      <p:sp>
        <p:nvSpPr>
          <p:cNvPr id="3" name="Content Placeholder 2"/>
          <p:cNvSpPr>
            <a:spLocks noGrp="1" noRot="1" noChangeAspect="1" noMove="1" noResize="1" noEditPoints="1" noAdjustHandles="1" noChangeArrowheads="1" noChangeShapeType="1" noTextEdit="1"/>
          </p:cNvSpPr>
          <p:nvPr>
            <p:ph idx="1"/>
          </p:nvPr>
        </p:nvSpPr>
        <p:spPr>
          <a:xfrm>
            <a:off x="2602860" y="2133600"/>
            <a:ext cx="8915400" cy="3777622"/>
          </a:xfrm>
          <a:blipFill rotWithShape="0">
            <a:blip r:embed="rId2" cstate="print"/>
            <a:stretch>
              <a:fillRect t="-1452" r="-547"/>
            </a:stretch>
          </a:blipFill>
        </p:spPr>
        <p:txBody>
          <a:bodyPr/>
          <a:lstStyle/>
          <a:p>
            <a:pPr>
              <a:buNone/>
            </a:pPr>
            <a:endParaRPr lang="en-US" dirty="0">
              <a:noFill/>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24</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9" name="Picture 8"/>
          <p:cNvPicPr/>
          <p:nvPr/>
        </p:nvPicPr>
        <p:blipFill>
          <a:blip r:embed="rId4" cstate="print"/>
          <a:stretch>
            <a:fillRect/>
          </a:stretch>
        </p:blipFill>
        <p:spPr>
          <a:xfrm>
            <a:off x="1607502" y="4753155"/>
            <a:ext cx="5319395" cy="1800860"/>
          </a:xfrm>
          <a:prstGeom prst="rect">
            <a:avLst/>
          </a:prstGeom>
        </p:spPr>
      </p:pic>
    </p:spTree>
    <p:extLst>
      <p:ext uri="{BB962C8B-B14F-4D97-AF65-F5344CB8AC3E}">
        <p14:creationId xmlns:p14="http://schemas.microsoft.com/office/powerpoint/2010/main" val="3423739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نظارت </a:t>
            </a:r>
            <a:r>
              <a:rPr lang="fa-IR" dirty="0">
                <a:cs typeface="B Nazanin" panose="00000400000000000000" pitchFamily="2" charset="-78"/>
              </a:rPr>
              <a:t>از </a:t>
            </a:r>
            <a:r>
              <a:rPr lang="fa-IR" dirty="0" smtClean="0">
                <a:cs typeface="B Nazanin" panose="00000400000000000000" pitchFamily="2" charset="-78"/>
              </a:rPr>
              <a:t>دور (الگوریتم)</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Rectangle 4"/>
          <p:cNvSpPr txBox="1">
            <a:spLocks noChangeArrowheads="1"/>
          </p:cNvSpPr>
          <p:nvPr/>
        </p:nvSpPr>
        <p:spPr>
          <a:xfrm>
            <a:off x="6391814" y="2413157"/>
            <a:ext cx="4114800" cy="383643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r" rtl="1">
              <a:lnSpc>
                <a:spcPct val="90000"/>
              </a:lnSpc>
              <a:buFont typeface="+mj-lt"/>
              <a:buAutoNum type="arabicPeriod"/>
            </a:pPr>
            <a:r>
              <a:rPr lang="fa-IR" dirty="0" smtClean="0">
                <a:cs typeface="B Nazanin" pitchFamily="2" charset="-78"/>
              </a:rPr>
              <a:t>به ازای هر تکرار</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به ازای هر دوتایی در پایگاه داده</a:t>
            </a:r>
          </a:p>
          <a:p>
            <a:pPr algn="r" rtl="1">
              <a:lnSpc>
                <a:spcPct val="90000"/>
              </a:lnSpc>
              <a:buFont typeface="+mj-lt"/>
              <a:buAutoNum type="arabicPeriod"/>
            </a:pPr>
            <a:r>
              <a:rPr lang="fa-IR" dirty="0" smtClean="0">
                <a:cs typeface="B Nazanin" pitchFamily="2" charset="-78"/>
              </a:rPr>
              <a:t>جملاتی در پیکره بزرگ را که دارای دو موجودیت رابطه است بیاب</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ویژگی های پر تکرار را استخراج کن (تجزیه، کلمات، ...)</a:t>
            </a:r>
            <a:endParaRPr lang="en-US" dirty="0" smtClean="0">
              <a:cs typeface="B Nazanin" pitchFamily="2" charset="-78"/>
            </a:endParaRPr>
          </a:p>
          <a:p>
            <a:pPr algn="r" rtl="1">
              <a:lnSpc>
                <a:spcPct val="90000"/>
              </a:lnSpc>
              <a:buFont typeface="+mj-lt"/>
              <a:buAutoNum type="arabicPeriod"/>
            </a:pPr>
            <a:r>
              <a:rPr lang="fa-IR" dirty="0" smtClean="0">
                <a:cs typeface="B Nazanin" pitchFamily="2" charset="-78"/>
              </a:rPr>
              <a:t>یک دسته بندی کننده با ناظر را با این ویژگی‌ها آموزش بده</a:t>
            </a:r>
            <a:endParaRPr lang="en-US" dirty="0" smtClean="0">
              <a:cs typeface="B Nazanin" pitchFamily="2" charset="-78"/>
            </a:endParaRPr>
          </a:p>
          <a:p>
            <a:pPr algn="r" rtl="1">
              <a:lnSpc>
                <a:spcPct val="90000"/>
              </a:lnSpc>
              <a:buFont typeface="+mj-lt"/>
              <a:buAutoNum type="arabicPeriod"/>
            </a:pPr>
            <a:endParaRPr lang="en-US" dirty="0">
              <a:cs typeface="B Nazanin" pitchFamily="2" charset="-78"/>
            </a:endParaRPr>
          </a:p>
        </p:txBody>
      </p:sp>
      <p:sp>
        <p:nvSpPr>
          <p:cNvPr id="12" name="Rectangle 4"/>
          <p:cNvSpPr txBox="1">
            <a:spLocks noChangeArrowheads="1"/>
          </p:cNvSpPr>
          <p:nvPr/>
        </p:nvSpPr>
        <p:spPr bwMode="auto">
          <a:xfrm>
            <a:off x="2456857" y="3297514"/>
            <a:ext cx="2971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PER was born in 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lang="en-US" sz="1800" dirty="0" smtClean="0">
                <a:solidFill>
                  <a:srgbClr val="0000FF"/>
                </a:solidFill>
                <a:latin typeface="Calibri"/>
                <a:ea typeface="+mn-ea"/>
                <a:cs typeface="Calibri"/>
              </a:rPr>
              <a:t>PER, born (XXXX), 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PER’s</a:t>
            </a:r>
            <a:r>
              <a:rPr kumimoji="0" lang="en-US" sz="1800" b="0" i="0" u="none" strike="noStrike" kern="1200" cap="none" spc="0" normalizeH="0" noProof="0" dirty="0" smtClean="0">
                <a:ln>
                  <a:noFill/>
                </a:ln>
                <a:solidFill>
                  <a:srgbClr val="0000FF"/>
                </a:solidFill>
                <a:effectLst/>
                <a:uLnTx/>
                <a:uFillTx/>
                <a:latin typeface="Calibri"/>
                <a:ea typeface="+mn-ea"/>
                <a:cs typeface="Calibri"/>
              </a:rPr>
              <a:t> birthplace in </a:t>
            </a:r>
            <a:r>
              <a:rPr kumimoji="0" lang="en-US" sz="1800" b="0" i="0" u="none" strike="noStrike" kern="1200" cap="none" spc="0" normalizeH="0" baseline="0" noProof="0" dirty="0" smtClean="0">
                <a:ln>
                  <a:noFill/>
                </a:ln>
                <a:solidFill>
                  <a:srgbClr val="0000FF"/>
                </a:solidFill>
                <a:effectLst/>
                <a:uLnTx/>
                <a:uFillTx/>
                <a:latin typeface="Calibri"/>
                <a:ea typeface="+mn-ea"/>
                <a:cs typeface="Calibri"/>
              </a:rPr>
              <a:t>LOC</a:t>
            </a: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lang="en-US" sz="2400" dirty="0">
              <a:latin typeface="Calibri"/>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endParaRPr kumimoji="0" lang="en-US" sz="2400" b="0" i="0" u="none" strike="noStrike" kern="1200" cap="none" spc="0" normalizeH="0" baseline="0" noProof="0" dirty="0">
              <a:ln>
                <a:noFill/>
              </a:ln>
              <a:solidFill>
                <a:schemeClr val="tx1"/>
              </a:solidFill>
              <a:effectLst/>
              <a:uLnTx/>
              <a:uFillTx/>
              <a:latin typeface="Calibri"/>
              <a:ea typeface="+mn-ea"/>
              <a:cs typeface="Calibri"/>
            </a:endParaRPr>
          </a:p>
        </p:txBody>
      </p:sp>
      <p:sp>
        <p:nvSpPr>
          <p:cNvPr id="13" name="TextBox 12"/>
          <p:cNvSpPr txBox="1"/>
          <p:nvPr/>
        </p:nvSpPr>
        <p:spPr>
          <a:xfrm>
            <a:off x="2294346" y="2636631"/>
            <a:ext cx="2839239" cy="646331"/>
          </a:xfrm>
          <a:prstGeom prst="rect">
            <a:avLst/>
          </a:prstGeom>
          <a:noFill/>
        </p:spPr>
        <p:txBody>
          <a:bodyPr wrap="none" rtlCol="0">
            <a:spAutoFit/>
          </a:bodyPr>
          <a:lstStyle/>
          <a:p>
            <a:r>
              <a:rPr lang="en-US" sz="1800" dirty="0">
                <a:latin typeface="+mn-lt"/>
              </a:rPr>
              <a:t>&lt;</a:t>
            </a:r>
            <a:r>
              <a:rPr lang="en-US" sz="1800" dirty="0" smtClean="0">
                <a:latin typeface="+mn-lt"/>
              </a:rPr>
              <a:t>Edwin Hubble, Marshfield&gt;</a:t>
            </a:r>
          </a:p>
          <a:p>
            <a:r>
              <a:rPr lang="en-US" sz="1800" dirty="0" smtClean="0">
                <a:latin typeface="+mn-lt"/>
              </a:rPr>
              <a:t>&lt;Albert Einstein, Ulm&gt;</a:t>
            </a:r>
            <a:endParaRPr lang="en-US" sz="1800" dirty="0">
              <a:latin typeface="+mn-lt"/>
            </a:endParaRPr>
          </a:p>
        </p:txBody>
      </p:sp>
      <p:sp>
        <p:nvSpPr>
          <p:cNvPr id="14" name="TextBox 13"/>
          <p:cNvSpPr txBox="1"/>
          <p:nvPr/>
        </p:nvSpPr>
        <p:spPr>
          <a:xfrm>
            <a:off x="3106772" y="2287822"/>
            <a:ext cx="883813" cy="369332"/>
          </a:xfrm>
          <a:prstGeom prst="rect">
            <a:avLst/>
          </a:prstGeom>
          <a:noFill/>
        </p:spPr>
        <p:txBody>
          <a:bodyPr wrap="none" rtlCol="0">
            <a:spAutoFit/>
          </a:bodyPr>
          <a:lstStyle/>
          <a:p>
            <a:r>
              <a:rPr lang="en-US" sz="1800" dirty="0" smtClean="0">
                <a:solidFill>
                  <a:srgbClr val="0000FF"/>
                </a:solidFill>
                <a:latin typeface="+mn-lt"/>
              </a:rPr>
              <a:t>Born-In</a:t>
            </a:r>
            <a:endParaRPr lang="en-US" sz="1800" dirty="0">
              <a:latin typeface="+mn-lt"/>
            </a:endParaRPr>
          </a:p>
        </p:txBody>
      </p:sp>
      <p:sp>
        <p:nvSpPr>
          <p:cNvPr id="15" name="TextBox 14"/>
          <p:cNvSpPr txBox="1"/>
          <p:nvPr/>
        </p:nvSpPr>
        <p:spPr>
          <a:xfrm>
            <a:off x="2445506" y="4314086"/>
            <a:ext cx="2692639" cy="369332"/>
          </a:xfrm>
          <a:prstGeom prst="rect">
            <a:avLst/>
          </a:prstGeom>
          <a:noFill/>
        </p:spPr>
        <p:txBody>
          <a:bodyPr wrap="none" rtlCol="0">
            <a:spAutoFit/>
          </a:bodyPr>
          <a:lstStyle/>
          <a:p>
            <a:r>
              <a:rPr lang="en-US" sz="1800" dirty="0">
                <a:solidFill>
                  <a:srgbClr val="000000"/>
                </a:solidFill>
                <a:latin typeface="Times New Roman"/>
                <a:cs typeface="Times New Roman"/>
              </a:rPr>
              <a:t>P</a:t>
            </a:r>
            <a:r>
              <a:rPr lang="en-US" sz="1800" dirty="0" smtClean="0">
                <a:solidFill>
                  <a:srgbClr val="000000"/>
                </a:solidFill>
                <a:latin typeface="Times New Roman"/>
                <a:cs typeface="Times New Roman"/>
              </a:rPr>
              <a:t>(born-in | f</a:t>
            </a:r>
            <a:r>
              <a:rPr lang="en-US" sz="1800" baseline="-25000" dirty="0" smtClean="0">
                <a:solidFill>
                  <a:srgbClr val="000000"/>
                </a:solidFill>
                <a:latin typeface="Times New Roman"/>
                <a:cs typeface="Times New Roman"/>
              </a:rPr>
              <a:t>1</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2</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3</a:t>
            </a:r>
            <a:r>
              <a:rPr lang="en-US" sz="1800" dirty="0" smtClean="0">
                <a:solidFill>
                  <a:srgbClr val="000000"/>
                </a:solidFill>
                <a:latin typeface="Times New Roman"/>
                <a:cs typeface="Times New Roman"/>
              </a:rPr>
              <a:t>,…,f</a:t>
            </a:r>
            <a:r>
              <a:rPr lang="en-US" sz="1800" baseline="-25000" dirty="0" smtClean="0">
                <a:solidFill>
                  <a:srgbClr val="000000"/>
                </a:solidFill>
                <a:latin typeface="Times New Roman"/>
                <a:cs typeface="Times New Roman"/>
              </a:rPr>
              <a:t>70000</a:t>
            </a:r>
            <a:r>
              <a:rPr lang="en-US" sz="1800" dirty="0" smtClean="0">
                <a:solidFill>
                  <a:srgbClr val="000000"/>
                </a:solidFill>
                <a:latin typeface="Times New Roman"/>
                <a:cs typeface="Times New Roman"/>
              </a:rPr>
              <a:t>)</a:t>
            </a:r>
            <a:endParaRPr lang="en-US" sz="1800" dirty="0">
              <a:solidFill>
                <a:srgbClr val="000000"/>
              </a:solidFill>
              <a:latin typeface="Times New Roman"/>
              <a:cs typeface="Times New Roman"/>
            </a:endParaRPr>
          </a:p>
        </p:txBody>
      </p:sp>
    </p:spTree>
    <p:extLst>
      <p:ext uri="{BB962C8B-B14F-4D97-AF65-F5344CB8AC3E}">
        <p14:creationId xmlns:p14="http://schemas.microsoft.com/office/powerpoint/2010/main" val="406440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26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Content Placeholder 2"/>
          <p:cNvSpPr txBox="1">
            <a:spLocks/>
          </p:cNvSpPr>
          <p:nvPr/>
        </p:nvSpPr>
        <p:spPr>
          <a:xfrm>
            <a:off x="3861820" y="2157768"/>
            <a:ext cx="6262666" cy="33337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742950" indent="-742950" algn="r" rtl="1">
              <a:buFont typeface="+mj-lt"/>
              <a:buAutoNum type="arabicPeriod"/>
            </a:pPr>
            <a:r>
              <a:rPr lang="fa-IR" sz="3200" dirty="0" smtClean="0">
                <a:solidFill>
                  <a:schemeClr val="tx1"/>
                </a:solidFill>
                <a:cs typeface="B Nazanin" panose="00000400000000000000" pitchFamily="2" charset="-78"/>
              </a:rPr>
              <a:t>الگوهای دست ساز</a:t>
            </a:r>
            <a:endParaRPr lang="en-US" sz="3200" dirty="0" smtClean="0">
              <a:solidFill>
                <a:schemeClr val="tx1"/>
              </a:solidFill>
              <a:cs typeface="B Nazanin" panose="00000400000000000000" pitchFamily="2" charset="-78"/>
            </a:endParaRPr>
          </a:p>
          <a:p>
            <a:pPr marL="742950" indent="-742950" algn="r" rtl="1">
              <a:buFont typeface="+mj-lt"/>
              <a:buAutoNum type="arabicPeriod"/>
            </a:pPr>
            <a:r>
              <a:rPr lang="fa-IR" sz="3200" dirty="0" smtClean="0">
                <a:cs typeface="B Nazanin" panose="00000400000000000000" pitchFamily="2" charset="-78"/>
              </a:rPr>
              <a:t>یادگیری با ناظر</a:t>
            </a:r>
          </a:p>
          <a:p>
            <a:pPr marL="742950" indent="-742950" algn="r" rtl="1">
              <a:buFont typeface="+mj-lt"/>
              <a:buAutoNum type="arabicPeriod"/>
            </a:pPr>
            <a:r>
              <a:rPr lang="fa-IR" sz="3200" dirty="0" smtClean="0">
                <a:cs typeface="B Nazanin" panose="00000400000000000000" pitchFamily="2" charset="-78"/>
              </a:rPr>
              <a:t>خود راه انداز (با استفاده از دانه)</a:t>
            </a:r>
          </a:p>
          <a:p>
            <a:pPr marL="742950" indent="-742950" algn="r" rtl="1">
              <a:buFont typeface="+mj-lt"/>
              <a:buAutoNum type="arabicPeriod"/>
            </a:pPr>
            <a:r>
              <a:rPr lang="fa-IR" sz="3200" dirty="0" smtClean="0">
                <a:cs typeface="B Nazanin" panose="00000400000000000000" pitchFamily="2" charset="-78"/>
              </a:rPr>
              <a:t>نظارت دور</a:t>
            </a:r>
          </a:p>
          <a:p>
            <a:pPr marL="742950" indent="-742950" algn="r" rtl="1">
              <a:buFont typeface="+mj-lt"/>
              <a:buAutoNum type="arabicPeriod"/>
            </a:pPr>
            <a:r>
              <a:rPr lang="fa-IR" sz="3200" dirty="0" smtClean="0">
                <a:solidFill>
                  <a:srgbClr val="FF0000"/>
                </a:solidFill>
                <a:cs typeface="B Nazanin" panose="00000400000000000000" pitchFamily="2" charset="-78"/>
              </a:rPr>
              <a:t>یادگیری بدون ناظر (داده کاوی)</a:t>
            </a:r>
            <a:endParaRPr lang="en-US" sz="3200" dirty="0" smtClean="0">
              <a:solidFill>
                <a:srgbClr val="FF0000"/>
              </a:solidFill>
              <a:cs typeface="B Nazanin" panose="00000400000000000000" pitchFamily="2" charset="-78"/>
            </a:endParaRPr>
          </a:p>
          <a:p>
            <a:pPr marL="742950" indent="-742950">
              <a:buFont typeface="+mj-lt"/>
              <a:buAutoNum type="arabicPeriod"/>
            </a:pPr>
            <a:endParaRPr lang="en-US" sz="4000" dirty="0">
              <a:latin typeface="Calibri"/>
              <a:cs typeface="Calibri"/>
            </a:endParaRPr>
          </a:p>
        </p:txBody>
      </p:sp>
    </p:spTree>
    <p:extLst>
      <p:ext uri="{BB962C8B-B14F-4D97-AF65-F5344CB8AC3E}">
        <p14:creationId xmlns:p14="http://schemas.microsoft.com/office/powerpoint/2010/main" val="9610078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یادگیری بدون ناظر (داده‌کاوی)</a:t>
            </a:r>
            <a:endParaRPr lang="en-US" dirty="0"/>
          </a:p>
        </p:txBody>
      </p:sp>
      <p:sp>
        <p:nvSpPr>
          <p:cNvPr id="3"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استخراج آزاد اطلاعات</a:t>
            </a:r>
          </a:p>
          <a:p>
            <a:pPr marL="742950" lvl="2" indent="-342900" algn="r" rtl="1">
              <a:buFont typeface="Wingdings" panose="05000000000000000000" pitchFamily="2" charset="2"/>
              <a:buChar char="v"/>
            </a:pPr>
            <a:r>
              <a:rPr lang="fa-IR" dirty="0">
                <a:cs typeface="B Nazanin" panose="00000400000000000000" pitchFamily="2" charset="-78"/>
              </a:rPr>
              <a:t>استخراج اطلاعات از اینترنت بدون داده آموزشی اولیه و بدون لیست اولیه روابط هدف</a:t>
            </a:r>
          </a:p>
          <a:p>
            <a:pPr algn="r" rtl="1"/>
            <a:r>
              <a:rPr lang="fa-IR" dirty="0">
                <a:cs typeface="B Nazanin" panose="00000400000000000000" pitchFamily="2" charset="-78"/>
              </a:rPr>
              <a:t>با توجه به ساختار لغوی و نحوی زبان در </a:t>
            </a:r>
            <a:r>
              <a:rPr lang="fa-IR" u="sng" dirty="0">
                <a:cs typeface="B Nazanin" panose="00000400000000000000" pitchFamily="2" charset="-78"/>
              </a:rPr>
              <a:t>گروه های اسمی</a:t>
            </a:r>
            <a:r>
              <a:rPr lang="fa-IR" dirty="0">
                <a:cs typeface="B Nazanin" panose="00000400000000000000" pitchFamily="2" charset="-78"/>
              </a:rPr>
              <a:t>، </a:t>
            </a:r>
            <a:r>
              <a:rPr lang="fa-IR" u="sng" dirty="0">
                <a:cs typeface="B Nazanin" panose="00000400000000000000" pitchFamily="2" charset="-78"/>
              </a:rPr>
              <a:t>قیدی</a:t>
            </a:r>
            <a:r>
              <a:rPr lang="fa-IR" dirty="0">
                <a:cs typeface="B Nazanin" panose="00000400000000000000" pitchFamily="2" charset="-78"/>
              </a:rPr>
              <a:t> و </a:t>
            </a:r>
            <a:r>
              <a:rPr lang="fa-IR" u="sng" dirty="0">
                <a:cs typeface="B Nazanin" panose="00000400000000000000" pitchFamily="2" charset="-78"/>
              </a:rPr>
              <a:t>فعلی </a:t>
            </a:r>
            <a:r>
              <a:rPr lang="fa-IR" dirty="0">
                <a:cs typeface="B Nazanin" panose="00000400000000000000" pitchFamily="2" charset="-78"/>
              </a:rPr>
              <a:t>متن به شناسایی روابط </a:t>
            </a:r>
            <a:r>
              <a:rPr lang="fa-IR" dirty="0" smtClean="0">
                <a:cs typeface="B Nazanin" panose="00000400000000000000" pitchFamily="2" charset="-78"/>
              </a:rPr>
              <a:t>می‌پردازد</a:t>
            </a:r>
            <a:r>
              <a:rPr lang="fa-IR" dirty="0">
                <a:cs typeface="B Nazanin" panose="00000400000000000000" pitchFamily="2" charset="-78"/>
              </a:rPr>
              <a:t>. </a:t>
            </a:r>
            <a:endParaRPr lang="fa-IR" dirty="0" smtClean="0">
              <a:cs typeface="B Nazanin" panose="00000400000000000000" pitchFamily="2" charset="-78"/>
            </a:endParaRPr>
          </a:p>
          <a:p>
            <a:pPr algn="r" rtl="1"/>
            <a:r>
              <a:rPr lang="fa-IR" dirty="0" smtClean="0">
                <a:cs typeface="B Nazanin" panose="00000400000000000000" pitchFamily="2" charset="-78"/>
              </a:rPr>
              <a:t>در </a:t>
            </a:r>
            <a:r>
              <a:rPr lang="fa-IR" dirty="0">
                <a:cs typeface="B Nazanin" panose="00000400000000000000" pitchFamily="2" charset="-78"/>
              </a:rPr>
              <a:t>واقع </a:t>
            </a:r>
            <a:r>
              <a:rPr lang="fa-IR" u="sng" dirty="0">
                <a:cs typeface="B Nazanin" panose="00000400000000000000" pitchFamily="2" charset="-78"/>
              </a:rPr>
              <a:t>زبان را یادگرفته</a:t>
            </a:r>
            <a:r>
              <a:rPr lang="fa-IR" dirty="0">
                <a:cs typeface="B Nazanin" panose="00000400000000000000" pitchFamily="2" charset="-78"/>
              </a:rPr>
              <a:t> </a:t>
            </a:r>
            <a:r>
              <a:rPr lang="fa-IR" dirty="0" smtClean="0">
                <a:cs typeface="B Nazanin" panose="00000400000000000000" pitchFamily="2" charset="-78"/>
              </a:rPr>
              <a:t>و </a:t>
            </a:r>
            <a:r>
              <a:rPr lang="fa-IR" dirty="0">
                <a:cs typeface="B Nazanin" panose="00000400000000000000" pitchFamily="2" charset="-78"/>
              </a:rPr>
              <a:t>از روی آن روابط را استخراج </a:t>
            </a:r>
            <a:r>
              <a:rPr lang="fa-IR" dirty="0" smtClean="0">
                <a:cs typeface="B Nazanin" panose="00000400000000000000" pitchFamily="2" charset="-78"/>
              </a:rPr>
              <a:t>می‌کند</a:t>
            </a:r>
          </a:p>
          <a:p>
            <a:pPr algn="r" rtl="1"/>
            <a:r>
              <a:rPr lang="fa-IR" dirty="0">
                <a:cs typeface="B Nazanin" panose="00000400000000000000" pitchFamily="2" charset="-78"/>
              </a:rPr>
              <a:t>وابستگی زیاد به پارسرها و گرامر های نحوی </a:t>
            </a:r>
            <a:r>
              <a:rPr lang="fa-IR" dirty="0" smtClean="0">
                <a:cs typeface="B Nazanin" panose="00000400000000000000" pitchFamily="2" charset="-78"/>
              </a:rPr>
              <a:t>زبان دارد</a:t>
            </a:r>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smtClean="0">
              <a:cs typeface="B Nazanin" panose="00000400000000000000" pitchFamily="2" charset="-78"/>
            </a:endParaRPr>
          </a:p>
          <a:p>
            <a:pPr lvl="1" algn="r" rtl="1">
              <a:buFont typeface="Wingdings" panose="05000000000000000000" pitchFamily="2" charset="2"/>
              <a:buChar char="v"/>
            </a:pPr>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4182608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cs typeface="B Nazanin" panose="00000400000000000000" pitchFamily="2" charset="-78"/>
              </a:rPr>
              <a:t>استخراج آزاد </a:t>
            </a:r>
            <a:r>
              <a:rPr lang="fa-IR" dirty="0" smtClean="0">
                <a:cs typeface="B Nazanin" panose="00000400000000000000" pitchFamily="2" charset="-78"/>
              </a:rPr>
              <a:t>اطلاعات (الگوریتم)</a:t>
            </a:r>
            <a:endParaRPr lang="fa-IR"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ابتدا جمله با استفاده از تجزیه گر نحوی پردازش می‌گردد.</a:t>
            </a:r>
          </a:p>
          <a:p>
            <a:pPr algn="r" rtl="1"/>
            <a:r>
              <a:rPr lang="fa-IR" dirty="0" smtClean="0">
                <a:cs typeface="B Nazanin" panose="00000400000000000000" pitchFamily="2" charset="-78"/>
              </a:rPr>
              <a:t>تمام روابط میان گروه های اسمی و موجودیت های درون جمله استخراج می‌گردد</a:t>
            </a:r>
          </a:p>
          <a:p>
            <a:pPr algn="r" rtl="1"/>
            <a:r>
              <a:rPr lang="fa-IR" dirty="0" smtClean="0">
                <a:cs typeface="B Nazanin" panose="00000400000000000000" pitchFamily="2" charset="-78"/>
              </a:rPr>
              <a:t>درجه بندی روابط تولید بر اساس تعداد دفعات تکرار رابطه یا روشهای مکاشفه ای انجام می‌گرد</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2524836" y="3393873"/>
            <a:ext cx="8338784" cy="1200329"/>
          </a:xfrm>
          <a:prstGeom prst="rect">
            <a:avLst/>
          </a:prstGeom>
          <a:noFill/>
        </p:spPr>
        <p:txBody>
          <a:bodyPr wrap="square" rtlCol="0">
            <a:spAutoFit/>
          </a:bodyPr>
          <a:lstStyle/>
          <a:p>
            <a:pPr algn="r" rtl="1"/>
            <a:r>
              <a:rPr lang="fa-IR" i="1" dirty="0"/>
              <a:t>حسن روحانی رئیس جمهور ایران</a:t>
            </a:r>
            <a:r>
              <a:rPr lang="fa-IR" dirty="0"/>
              <a:t> از سفر پنج روزه اش از ایالات متحده امریکا </a:t>
            </a:r>
            <a:r>
              <a:rPr lang="fa-IR" dirty="0" smtClean="0"/>
              <a:t>بازگشت</a:t>
            </a:r>
          </a:p>
          <a:p>
            <a:pPr algn="r" rtl="1"/>
            <a:r>
              <a:rPr lang="fa-IR" dirty="0" smtClean="0"/>
              <a:t>(حسن روحانی، رئیس جمهور بودن، ایران)</a:t>
            </a:r>
            <a:endParaRPr lang="en-US" dirty="0" smtClean="0"/>
          </a:p>
          <a:p>
            <a:pPr algn="r" rtl="1"/>
            <a:r>
              <a:rPr lang="fa-IR" dirty="0" smtClean="0"/>
              <a:t>(حسن روحانی، بازگشتن، از سفر پنج روزه اش از ایالات متحده امریکا) </a:t>
            </a:r>
          </a:p>
          <a:p>
            <a:pPr algn="r" rtl="1"/>
            <a:endParaRPr lang="en-US" dirty="0"/>
          </a:p>
        </p:txBody>
      </p:sp>
      <p:sp>
        <p:nvSpPr>
          <p:cNvPr id="7" name="TextBox 6"/>
          <p:cNvSpPr txBox="1"/>
          <p:nvPr/>
        </p:nvSpPr>
        <p:spPr>
          <a:xfrm>
            <a:off x="3004459" y="4441392"/>
            <a:ext cx="8205850" cy="2308324"/>
          </a:xfrm>
          <a:prstGeom prst="rect">
            <a:avLst/>
          </a:prstGeom>
          <a:noFill/>
        </p:spPr>
        <p:txBody>
          <a:bodyPr wrap="square" rtlCol="0">
            <a:spAutoFit/>
          </a:bodyPr>
          <a:lstStyle/>
          <a:p>
            <a:r>
              <a:rPr lang="en-US" b="1" dirty="0" smtClean="0"/>
              <a:t>Sentence</a:t>
            </a:r>
          </a:p>
          <a:p>
            <a:r>
              <a:rPr lang="en-US" dirty="0" smtClean="0"/>
              <a:t>Bell, a telecommunication company, which is based in Los Angeles,</a:t>
            </a:r>
          </a:p>
          <a:p>
            <a:r>
              <a:rPr lang="en-US" dirty="0" smtClean="0"/>
              <a:t>makes and distributes electronic, computer and building products.</a:t>
            </a:r>
          </a:p>
          <a:p>
            <a:r>
              <a:rPr lang="en-US" b="1" dirty="0" smtClean="0"/>
              <a:t>Extractions/Propositions</a:t>
            </a:r>
          </a:p>
          <a:p>
            <a:r>
              <a:rPr lang="en-US" dirty="0" smtClean="0"/>
              <a:t>(Bell, ’is’, a telecommunication company)</a:t>
            </a:r>
          </a:p>
          <a:p>
            <a:r>
              <a:rPr lang="en-US" dirty="0" smtClean="0"/>
              <a:t>(Bell, is based in, Los Angeles)</a:t>
            </a:r>
          </a:p>
          <a:p>
            <a:r>
              <a:rPr lang="en-US" dirty="0" smtClean="0"/>
              <a:t>(Bell, makes, electronic products)</a:t>
            </a:r>
          </a:p>
          <a:p>
            <a:r>
              <a:rPr lang="en-US" dirty="0" smtClean="0"/>
              <a:t>(Bell, distributes, electronic products)</a:t>
            </a:r>
            <a:endParaRPr lang="en-US" dirty="0"/>
          </a:p>
        </p:txBody>
      </p:sp>
    </p:spTree>
    <p:extLst>
      <p:ext uri="{BB962C8B-B14F-4D97-AF65-F5344CB8AC3E}">
        <p14:creationId xmlns:p14="http://schemas.microsoft.com/office/powerpoint/2010/main" val="5531146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آزاد اطلاعات</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اغلب الگوریتم های </a:t>
            </a:r>
            <a:r>
              <a:rPr lang="en-US" dirty="0" smtClean="0">
                <a:cs typeface="B Nazanin" panose="00000400000000000000" pitchFamily="2" charset="-78"/>
              </a:rPr>
              <a:t>OIE</a:t>
            </a:r>
            <a:r>
              <a:rPr lang="fa-IR" dirty="0" smtClean="0">
                <a:cs typeface="B Nazanin" panose="00000400000000000000" pitchFamily="2" charset="-78"/>
              </a:rPr>
              <a:t> (</a:t>
            </a:r>
            <a:r>
              <a:rPr lang="en-US" dirty="0" smtClean="0"/>
              <a:t>Del </a:t>
            </a:r>
            <a:r>
              <a:rPr lang="en-US" dirty="0" err="1" smtClean="0"/>
              <a:t>Corro</a:t>
            </a:r>
            <a:r>
              <a:rPr lang="en-US" dirty="0" smtClean="0"/>
              <a:t>, 2013</a:t>
            </a:r>
            <a:r>
              <a:rPr lang="fa-IR" dirty="0" smtClean="0">
                <a:cs typeface="B Nazanin" panose="00000400000000000000" pitchFamily="2" charset="-78"/>
              </a:rPr>
              <a:t>)</a:t>
            </a:r>
            <a:endParaRPr lang="en-US" dirty="0" smtClean="0">
              <a:cs typeface="B Nazanin" panose="00000400000000000000" pitchFamily="2" charset="-78"/>
            </a:endParaRPr>
          </a:p>
          <a:p>
            <a:pPr lvl="1" algn="r" rtl="1">
              <a:buFont typeface="Wingdings" pitchFamily="2" charset="2"/>
              <a:buChar char="v"/>
            </a:pPr>
            <a:r>
              <a:rPr lang="fa-IR" dirty="0" smtClean="0">
                <a:cs typeface="B Nazanin" panose="00000400000000000000" pitchFamily="2" charset="-78"/>
              </a:rPr>
              <a:t>خروجی خود را به صورت سه گانه </a:t>
            </a:r>
            <a:r>
              <a:rPr lang="en-US" dirty="0" smtClean="0"/>
              <a:t>(arg1; relation; arg2)</a:t>
            </a:r>
            <a:r>
              <a:rPr lang="fa-IR" dirty="0" smtClean="0"/>
              <a:t> </a:t>
            </a:r>
            <a:r>
              <a:rPr lang="fa-IR" dirty="0" smtClean="0">
                <a:cs typeface="B Nazanin" panose="00000400000000000000" pitchFamily="2" charset="-78"/>
              </a:rPr>
              <a:t>ارائه می‌کنند.</a:t>
            </a:r>
          </a:p>
          <a:p>
            <a:pPr lvl="1" algn="r" rtl="1">
              <a:buFont typeface="Wingdings" pitchFamily="2" charset="2"/>
              <a:buChar char="v"/>
            </a:pPr>
            <a:r>
              <a:rPr lang="fa-IR" dirty="0" smtClean="0">
                <a:cs typeface="B Nazanin" panose="00000400000000000000" pitchFamily="2" charset="-78"/>
              </a:rPr>
              <a:t>روابط مبتنی بر فعل جمله را استخراج می‌کنند.</a:t>
            </a:r>
          </a:p>
          <a:p>
            <a:pPr lvl="1" algn="r" rtl="1">
              <a:buFont typeface="Wingdings" pitchFamily="2" charset="2"/>
              <a:buChar char="v"/>
            </a:pPr>
            <a:r>
              <a:rPr lang="fa-IR" dirty="0" smtClean="0">
                <a:cs typeface="B Nazanin" panose="00000400000000000000" pitchFamily="2" charset="-78"/>
              </a:rPr>
              <a:t>آرگومانها محدود به گروه اسمی است.</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29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647775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معرفی استخراج </a:t>
            </a:r>
            <a:r>
              <a:rPr lang="fa-IR" dirty="0" smtClean="0">
                <a:cs typeface="B Nazanin" panose="00000400000000000000" pitchFamily="2" charset="-78"/>
              </a:rPr>
              <a:t>اطلاعات</a:t>
            </a:r>
            <a:endParaRPr lang="en-US" dirty="0"/>
          </a:p>
        </p:txBody>
      </p:sp>
      <p:sp>
        <p:nvSpPr>
          <p:cNvPr id="3" name="Content Placeholder 2"/>
          <p:cNvSpPr>
            <a:spLocks noGrp="1"/>
          </p:cNvSpPr>
          <p:nvPr>
            <p:ph idx="1"/>
          </p:nvPr>
        </p:nvSpPr>
        <p:spPr>
          <a:xfrm>
            <a:off x="2589212" y="2133599"/>
            <a:ext cx="8915400" cy="4526507"/>
          </a:xfrm>
        </p:spPr>
        <p:txBody>
          <a:bodyPr/>
          <a:lstStyle/>
          <a:p>
            <a:pPr algn="r" rtl="1"/>
            <a:r>
              <a:rPr lang="fa-IR" dirty="0">
                <a:cs typeface="B Nazanin" panose="00000400000000000000" pitchFamily="2" charset="-78"/>
              </a:rPr>
              <a:t>استخراج </a:t>
            </a:r>
            <a:r>
              <a:rPr lang="fa-IR" dirty="0" smtClean="0">
                <a:cs typeface="B Nazanin" panose="00000400000000000000" pitchFamily="2" charset="-78"/>
              </a:rPr>
              <a:t>اطلاعات </a:t>
            </a:r>
            <a:r>
              <a:rPr lang="fa-IR" dirty="0">
                <a:cs typeface="B Nazanin" panose="00000400000000000000" pitchFamily="2" charset="-78"/>
              </a:rPr>
              <a:t>روشی برای بدست آوردن دانش ساخت یافته ساده از متن است. </a:t>
            </a:r>
            <a:endParaRPr lang="fa-IR" dirty="0" smtClean="0">
              <a:cs typeface="B Nazanin" panose="00000400000000000000" pitchFamily="2" charset="-78"/>
            </a:endParaRPr>
          </a:p>
          <a:p>
            <a:pPr algn="r" rtl="1"/>
            <a:r>
              <a:rPr lang="fa-IR" dirty="0" smtClean="0">
                <a:cs typeface="B Nazanin" panose="00000400000000000000" pitchFamily="2" charset="-78"/>
              </a:rPr>
              <a:t>از </a:t>
            </a:r>
            <a:r>
              <a:rPr lang="fa-IR" dirty="0">
                <a:cs typeface="B Nazanin" panose="00000400000000000000" pitchFamily="2" charset="-78"/>
              </a:rPr>
              <a:t>اطلاعات بدست آمده در این سیستمها </a:t>
            </a:r>
            <a:r>
              <a:rPr lang="fa-IR" dirty="0" smtClean="0">
                <a:cs typeface="B Nazanin" panose="00000400000000000000" pitchFamily="2" charset="-78"/>
              </a:rPr>
              <a:t>میتوان </a:t>
            </a:r>
            <a:r>
              <a:rPr lang="fa-IR" dirty="0">
                <a:cs typeface="B Nazanin" panose="00000400000000000000" pitchFamily="2" charset="-78"/>
              </a:rPr>
              <a:t>برای تولید پایگاه دانش </a:t>
            </a:r>
          </a:p>
          <a:p>
            <a:pPr marL="0" indent="0" algn="r" rtl="1">
              <a:buNone/>
            </a:pPr>
            <a:r>
              <a:rPr lang="fa-IR" dirty="0" smtClean="0">
                <a:cs typeface="B Nazanin" panose="00000400000000000000" pitchFamily="2" charset="-78"/>
              </a:rPr>
              <a:t>	و هستان شناسی ها </a:t>
            </a:r>
            <a:r>
              <a:rPr lang="fa-IR" dirty="0">
                <a:cs typeface="B Nazanin" panose="00000400000000000000" pitchFamily="2" charset="-78"/>
              </a:rPr>
              <a:t>بهره برد</a:t>
            </a:r>
            <a:r>
              <a:rPr lang="fa-IR" dirty="0" smtClean="0">
                <a:cs typeface="B Nazanin" panose="00000400000000000000" pitchFamily="2" charset="-78"/>
              </a:rPr>
              <a:t>.</a:t>
            </a:r>
          </a:p>
          <a:p>
            <a:pPr algn="r" rtl="1"/>
            <a:r>
              <a:rPr lang="fa-IR" dirty="0">
                <a:cs typeface="B Nazanin" panose="00000400000000000000" pitchFamily="2" charset="-78"/>
              </a:rPr>
              <a:t>این سیستم ها دو هدف عمده را دنبال می‌کنند</a:t>
            </a:r>
            <a:r>
              <a:rPr lang="fa-IR" dirty="0" smtClean="0">
                <a:cs typeface="B Nazanin" panose="00000400000000000000" pitchFamily="2" charset="-78"/>
              </a:rPr>
              <a:t>:</a:t>
            </a:r>
          </a:p>
          <a:p>
            <a:pPr lvl="1" algn="r" rtl="1">
              <a:buFont typeface="Wingdings" panose="05000000000000000000" pitchFamily="2" charset="2"/>
              <a:buChar char="v"/>
            </a:pPr>
            <a:r>
              <a:rPr lang="fa-IR" dirty="0" smtClean="0">
                <a:cs typeface="B Nazanin" panose="00000400000000000000" pitchFamily="2" charset="-78"/>
              </a:rPr>
              <a:t>سازمان </a:t>
            </a:r>
            <a:r>
              <a:rPr lang="fa-IR" dirty="0">
                <a:cs typeface="B Nazanin" panose="00000400000000000000" pitchFamily="2" charset="-78"/>
              </a:rPr>
              <a:t>دهی روابط داخل متن به نحوی کارا برای استفاده. </a:t>
            </a:r>
          </a:p>
          <a:p>
            <a:pPr lvl="1" algn="r" rtl="1">
              <a:buFont typeface="Wingdings" panose="05000000000000000000" pitchFamily="2" charset="2"/>
              <a:buChar char="v"/>
            </a:pPr>
            <a:r>
              <a:rPr lang="fa-IR" dirty="0" smtClean="0">
                <a:cs typeface="B Nazanin" panose="00000400000000000000" pitchFamily="2" charset="-78"/>
              </a:rPr>
              <a:t>قرار </a:t>
            </a:r>
            <a:r>
              <a:rPr lang="fa-IR" dirty="0">
                <a:cs typeface="B Nazanin" panose="00000400000000000000" pitchFamily="2" charset="-78"/>
              </a:rPr>
              <a:t>دادن روابط در یک فرم دقیق منطقی که اجازه استنتاج و بررسی بیشتر </a:t>
            </a:r>
            <a:r>
              <a:rPr lang="fa-IR" dirty="0" smtClean="0">
                <a:cs typeface="B Nazanin" panose="00000400000000000000" pitchFamily="2" charset="-78"/>
              </a:rPr>
              <a:t>را</a:t>
            </a:r>
          </a:p>
          <a:p>
            <a:pPr marL="457200" lvl="1" indent="0" algn="r" rtl="1">
              <a:buNone/>
            </a:pPr>
            <a:r>
              <a:rPr lang="fa-IR" dirty="0" smtClean="0">
                <a:cs typeface="B Nazanin" panose="00000400000000000000" pitchFamily="2" charset="-78"/>
              </a:rPr>
              <a:t> </a:t>
            </a:r>
            <a:r>
              <a:rPr lang="fa-IR" dirty="0">
                <a:cs typeface="B Nazanin" panose="00000400000000000000" pitchFamily="2" charset="-78"/>
              </a:rPr>
              <a:t>به الگوریتم ها و روش های کامپیوتری دیگر می‌دهد</a:t>
            </a:r>
            <a:r>
              <a:rPr lang="fa-IR" dirty="0" smtClean="0">
                <a:cs typeface="B Nazanin" panose="00000400000000000000" pitchFamily="2" charset="-78"/>
              </a:rPr>
              <a:t>.</a:t>
            </a:r>
            <a:endParaRPr lang="fa-IR" dirty="0">
              <a:cs typeface="B Nazanin" panose="00000400000000000000" pitchFamily="2" charset="-78"/>
            </a:endParaRPr>
          </a:p>
          <a:p>
            <a:pPr algn="r" rtl="1"/>
            <a:r>
              <a:rPr lang="fa-IR" dirty="0" smtClean="0">
                <a:cs typeface="B Nazanin" panose="00000400000000000000" pitchFamily="2" charset="-78"/>
              </a:rPr>
              <a:t>دارای سه زیر شاخه مهم است</a:t>
            </a:r>
          </a:p>
          <a:p>
            <a:pPr marL="800100" lvl="1" indent="-342900" algn="r" rtl="1">
              <a:buFont typeface="+mj-lt"/>
              <a:buAutoNum type="arabicPeriod"/>
            </a:pPr>
            <a:r>
              <a:rPr lang="fa-IR" dirty="0" smtClean="0">
                <a:cs typeface="B Nazanin" panose="00000400000000000000" pitchFamily="2" charset="-78"/>
              </a:rPr>
              <a:t>شناسایی موجودیت نامدار</a:t>
            </a:r>
          </a:p>
          <a:p>
            <a:pPr marL="800100" lvl="1" indent="-342900" algn="r" rtl="1">
              <a:buFont typeface="+mj-lt"/>
              <a:buAutoNum type="arabicPeriod"/>
            </a:pPr>
            <a:r>
              <a:rPr lang="fa-IR" dirty="0" smtClean="0">
                <a:cs typeface="B Nazanin" panose="00000400000000000000" pitchFamily="2" charset="-78"/>
              </a:rPr>
              <a:t>رفع ابهام مرجع گروه اسمی</a:t>
            </a:r>
          </a:p>
          <a:p>
            <a:pPr marL="800100" lvl="1" indent="-342900" algn="r" rtl="1">
              <a:buFont typeface="+mj-lt"/>
              <a:buAutoNum type="arabicPeriod"/>
            </a:pPr>
            <a:r>
              <a:rPr lang="fa-IR" dirty="0" smtClean="0">
                <a:cs typeface="B Nazanin" panose="00000400000000000000" pitchFamily="2" charset="-78"/>
              </a:rPr>
              <a:t>استخراج روابط</a:t>
            </a:r>
          </a:p>
          <a:p>
            <a:pPr marL="800100" lvl="1" indent="-342900" algn="r" rtl="1">
              <a:buFont typeface="+mj-lt"/>
              <a:buAutoNum type="arabicPeriod"/>
            </a:pPr>
            <a:endParaRPr lang="en-US" dirty="0">
              <a:cs typeface="B Nazanin" panose="00000400000000000000" pitchFamily="2" charset="-78"/>
            </a:endParaRPr>
          </a:p>
        </p:txBody>
      </p:sp>
      <p:pic>
        <p:nvPicPr>
          <p:cNvPr id="6" name="Picture 5"/>
          <p:cNvPicPr/>
          <p:nvPr/>
        </p:nvPicPr>
        <p:blipFill>
          <a:blip r:embed="rId3" cstate="print"/>
          <a:stretch>
            <a:fillRect/>
          </a:stretch>
        </p:blipFill>
        <p:spPr>
          <a:xfrm>
            <a:off x="1175933" y="2884227"/>
            <a:ext cx="4419647" cy="3298209"/>
          </a:xfrm>
          <a:prstGeom prst="rect">
            <a:avLst/>
          </a:prstGeom>
        </p:spPr>
      </p:pic>
      <p:sp>
        <p:nvSpPr>
          <p:cNvPr id="7" name="Slide Number Placeholder 6"/>
          <p:cNvSpPr>
            <a:spLocks noGrp="1"/>
          </p:cNvSpPr>
          <p:nvPr>
            <p:ph type="sldNum" sz="quarter" idx="12"/>
          </p:nvPr>
        </p:nvSpPr>
        <p:spPr/>
        <p:txBody>
          <a:bodyPr/>
          <a:lstStyle/>
          <a:p>
            <a:fld id="{953D7622-F4B3-4CED-AE61-8D3ABB75467F}" type="slidenum">
              <a:rPr lang="en-US" smtClean="0"/>
              <a:pPr/>
              <a:t>3</a:t>
            </a:fld>
            <a:endParaRPr lang="en-US"/>
          </a:p>
        </p:txBody>
      </p:sp>
      <p:pic>
        <p:nvPicPr>
          <p:cNvPr id="8" name="Picture 7" descr="C:\Users\info\Desktop\beheshti - Copy.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202299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smtClean="0">
                <a:cs typeface="B Nazanin" panose="00000400000000000000" pitchFamily="2" charset="-78"/>
              </a:rPr>
              <a:t>ReVerb</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سیستم های قبلی (مخصوصا </a:t>
            </a:r>
            <a:r>
              <a:rPr lang="en-US" dirty="0" err="1">
                <a:cs typeface="B Nazanin" pitchFamily="2" charset="-78"/>
              </a:rPr>
              <a:t>TextRunner</a:t>
            </a:r>
            <a:r>
              <a:rPr lang="fa-IR" dirty="0">
                <a:cs typeface="B Nazanin" pitchFamily="2" charset="-78"/>
              </a:rPr>
              <a:t>) مورد توجه قرار گرفته است. </a:t>
            </a:r>
            <a:endParaRPr lang="en-US" dirty="0">
              <a:cs typeface="B Nazanin" pitchFamily="2" charset="-78"/>
            </a:endParaRPr>
          </a:p>
          <a:p>
            <a:pPr marL="800100" lvl="1" indent="-342900" algn="r" rtl="1">
              <a:buFont typeface="+mj-lt"/>
              <a:buAutoNum type="arabicPeriod"/>
            </a:pPr>
            <a:r>
              <a:rPr lang="fa-IR" sz="1800" dirty="0">
                <a:cs typeface="B Nazanin" pitchFamily="2" charset="-78"/>
              </a:rPr>
              <a:t>استخراج های بی ربط (</a:t>
            </a:r>
            <a:r>
              <a:rPr lang="fa-IR" sz="1800" dirty="0" smtClean="0">
                <a:cs typeface="B Nazanin" pitchFamily="2" charset="-78"/>
              </a:rPr>
              <a:t>نامفهوم)</a:t>
            </a:r>
            <a:endParaRPr lang="en-US" sz="1800" dirty="0" smtClean="0">
              <a:cs typeface="B Nazanin" pitchFamily="2" charset="-78"/>
            </a:endParaRPr>
          </a:p>
          <a:p>
            <a:pPr marL="800100" lvl="1" indent="-342900" algn="r" rtl="1">
              <a:buFont typeface="+mj-lt"/>
              <a:buAutoNum type="arabicPeriod"/>
            </a:pPr>
            <a:r>
              <a:rPr lang="fa-IR" sz="1800" dirty="0">
                <a:cs typeface="B Nazanin" pitchFamily="2" charset="-78"/>
              </a:rPr>
              <a:t>استخراج های بی ارزش</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1"/>
          <p:cNvPicPr/>
          <p:nvPr/>
        </p:nvPicPr>
        <p:blipFill>
          <a:blip r:embed="rId3" cstate="print"/>
          <a:stretch>
            <a:fillRect/>
          </a:stretch>
        </p:blipFill>
        <p:spPr>
          <a:xfrm>
            <a:off x="2867611" y="2721012"/>
            <a:ext cx="3942621" cy="1755453"/>
          </a:xfrm>
          <a:prstGeom prst="rect">
            <a:avLst/>
          </a:prstGeom>
        </p:spPr>
      </p:pic>
      <p:pic>
        <p:nvPicPr>
          <p:cNvPr id="13" name="Picture 12"/>
          <p:cNvPicPr/>
          <p:nvPr/>
        </p:nvPicPr>
        <p:blipFill>
          <a:blip r:embed="rId4" cstate="print"/>
          <a:stretch>
            <a:fillRect/>
          </a:stretch>
        </p:blipFill>
        <p:spPr>
          <a:xfrm>
            <a:off x="2867612" y="4746970"/>
            <a:ext cx="3942620" cy="1546389"/>
          </a:xfrm>
          <a:prstGeom prst="rect">
            <a:avLst/>
          </a:prstGeom>
        </p:spPr>
      </p:pic>
    </p:spTree>
    <p:extLst>
      <p:ext uri="{BB962C8B-B14F-4D97-AF65-F5344CB8AC3E}">
        <p14:creationId xmlns:p14="http://schemas.microsoft.com/office/powerpoint/2010/main" val="3973355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ReVerb</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a:t>
            </a:r>
            <a:r>
              <a:rPr lang="fa-IR" dirty="0">
                <a:cs typeface="B Nazanin" pitchFamily="2" charset="-78"/>
              </a:rPr>
              <a:t>حل دو مشکل </a:t>
            </a:r>
            <a:r>
              <a:rPr lang="fa-IR" dirty="0" smtClean="0">
                <a:cs typeface="B Nazanin" pitchFamily="2" charset="-78"/>
              </a:rPr>
              <a:t>ارائه شده دو محدودیت در نظر گرفته </a:t>
            </a:r>
            <a:r>
              <a:rPr lang="fa-IR" dirty="0">
                <a:cs typeface="B Nazanin" pitchFamily="2" charset="-78"/>
              </a:rPr>
              <a:t>است. </a:t>
            </a:r>
            <a:endParaRPr lang="fa-IR" dirty="0" smtClean="0">
              <a:cs typeface="B Nazanin" pitchFamily="2" charset="-78"/>
            </a:endParaRPr>
          </a:p>
          <a:p>
            <a:pPr marL="800100" lvl="1" indent="-342900" algn="r" rtl="1">
              <a:buFont typeface="+mj-lt"/>
              <a:buAutoNum type="arabicPeriod"/>
            </a:pPr>
            <a:r>
              <a:rPr lang="fa-IR" sz="1800" dirty="0" smtClean="0">
                <a:cs typeface="B Nazanin" pitchFamily="2" charset="-78"/>
              </a:rPr>
              <a:t>محدودیت </a:t>
            </a:r>
            <a:r>
              <a:rPr lang="fa-IR" sz="1800" dirty="0">
                <a:cs typeface="B Nazanin" pitchFamily="2" charset="-78"/>
              </a:rPr>
              <a:t>نحوی</a:t>
            </a: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endParaRPr lang="fa-IR" sz="1800" dirty="0">
              <a:cs typeface="B Nazanin" pitchFamily="2" charset="-78"/>
            </a:endParaRPr>
          </a:p>
          <a:p>
            <a:pPr marL="800100" lvl="1" indent="-342900" algn="r" rtl="1">
              <a:buFont typeface="+mj-lt"/>
              <a:buAutoNum type="arabicPeriod"/>
            </a:pPr>
            <a:r>
              <a:rPr lang="fa-IR" sz="1800" dirty="0">
                <a:cs typeface="B Nazanin" pitchFamily="2" charset="-78"/>
              </a:rPr>
              <a:t>محدودیت لغوی: این محدودیت می‌گوید یک رابطه در صورتی مناسب است که با آرگومانهای متفاوت زیادی در یک دادگان بزرگ آمده باشد. </a:t>
            </a:r>
          </a:p>
          <a:p>
            <a:pPr algn="r" rtl="1"/>
            <a:r>
              <a:rPr lang="fa-IR" dirty="0" smtClean="0">
                <a:cs typeface="B Nazanin" pitchFamily="2" charset="-78"/>
              </a:rPr>
              <a:t>تنها روابط مبتنی بر فعل را </a:t>
            </a:r>
            <a:r>
              <a:rPr lang="fa-IR" dirty="0">
                <a:cs typeface="B Nazanin" pitchFamily="2" charset="-78"/>
              </a:rPr>
              <a:t>استخراج می‌کند</a:t>
            </a:r>
            <a:r>
              <a:rPr lang="fa-IR" dirty="0" smtClean="0">
                <a:cs typeface="B Nazanin" pitchFamily="2" charset="-78"/>
              </a:rPr>
              <a:t>.</a:t>
            </a: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p:nvPr/>
        </p:nvPicPr>
        <p:blipFill>
          <a:blip r:embed="rId3" cstate="print"/>
          <a:stretch>
            <a:fillRect/>
          </a:stretch>
        </p:blipFill>
        <p:spPr>
          <a:xfrm>
            <a:off x="2795401" y="2793467"/>
            <a:ext cx="3073135" cy="1150733"/>
          </a:xfrm>
          <a:prstGeom prst="rect">
            <a:avLst/>
          </a:prstGeom>
        </p:spPr>
      </p:pic>
    </p:spTree>
    <p:extLst>
      <p:ext uri="{BB962C8B-B14F-4D97-AF65-F5344CB8AC3E}">
        <p14:creationId xmlns:p14="http://schemas.microsoft.com/office/powerpoint/2010/main" val="1684392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smtClean="0">
                <a:cs typeface="B Nazanin" panose="00000400000000000000" pitchFamily="2" charset="-78"/>
              </a:rPr>
              <a:t>معرفی </a:t>
            </a:r>
            <a:r>
              <a:rPr lang="en-US" dirty="0"/>
              <a:t>OLLIE</a:t>
            </a:r>
          </a:p>
        </p:txBody>
      </p:sp>
      <p:sp>
        <p:nvSpPr>
          <p:cNvPr id="3" name="Content Placeholder 2"/>
          <p:cNvSpPr>
            <a:spLocks noGrp="1"/>
          </p:cNvSpPr>
          <p:nvPr>
            <p:ph idx="1"/>
          </p:nvPr>
        </p:nvSpPr>
        <p:spPr/>
        <p:txBody>
          <a:bodyPr>
            <a:normAutofit/>
          </a:bodyPr>
          <a:lstStyle/>
          <a:p>
            <a:pPr algn="r" rtl="1"/>
            <a:r>
              <a:rPr lang="fa-IR" dirty="0">
                <a:cs typeface="B Nazanin" pitchFamily="2" charset="-78"/>
              </a:rPr>
              <a:t>دو مشکل </a:t>
            </a:r>
            <a:r>
              <a:rPr lang="en-US" dirty="0">
                <a:cs typeface="B Nazanin" pitchFamily="2" charset="-78"/>
              </a:rPr>
              <a:t>Reverb</a:t>
            </a:r>
            <a:r>
              <a:rPr lang="fa-IR" dirty="0">
                <a:cs typeface="B Nazanin" pitchFamily="2" charset="-78"/>
              </a:rPr>
              <a:t>:</a:t>
            </a:r>
          </a:p>
          <a:p>
            <a:pPr lvl="1" algn="r" rtl="1"/>
            <a:r>
              <a:rPr lang="fa-IR" sz="1800" dirty="0">
                <a:cs typeface="B Nazanin" pitchFamily="2" charset="-78"/>
              </a:rPr>
              <a:t>استخراج روابط تنها بر مبنای فعل.</a:t>
            </a:r>
          </a:p>
          <a:p>
            <a:pPr lvl="1" algn="r" rtl="1"/>
            <a:r>
              <a:rPr lang="fa-IR" sz="1800" dirty="0">
                <a:cs typeface="B Nazanin" pitchFamily="2" charset="-78"/>
              </a:rPr>
              <a:t>در نظر نگرفتن زمینه متن در هنگام </a:t>
            </a:r>
            <a:r>
              <a:rPr lang="fa-IR" sz="1800" dirty="0" smtClean="0">
                <a:cs typeface="B Nazanin" pitchFamily="2" charset="-78"/>
              </a:rPr>
              <a:t>استخراج اطلاعات</a:t>
            </a:r>
            <a:endParaRPr lang="fa-IR" sz="1800" dirty="0">
              <a:cs typeface="B Nazanin" pitchFamily="2" charset="-78"/>
            </a:endParaRPr>
          </a:p>
          <a:p>
            <a:pPr lvl="1" algn="r" rtl="1"/>
            <a:endParaRPr lang="fa-IR" sz="1800" dirty="0">
              <a:cs typeface="B Nazanin" pitchFamily="2" charset="-78"/>
            </a:endParaRPr>
          </a:p>
          <a:p>
            <a:pPr algn="r" rtl="1"/>
            <a:endParaRPr lang="en-US"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1473588813"/>
              </p:ext>
            </p:extLst>
          </p:nvPr>
        </p:nvGraphicFramePr>
        <p:xfrm>
          <a:off x="1738180" y="1936218"/>
          <a:ext cx="5064917" cy="4416552"/>
        </p:xfrm>
        <a:graphic>
          <a:graphicData uri="http://schemas.openxmlformats.org/drawingml/2006/table">
            <a:tbl>
              <a:tblPr rtl="1" firstRow="1" firstCol="1" bandRow="1">
                <a:tableStyleId>{5C22544A-7EE6-4342-B048-85BDC9FD1C3A}</a:tableStyleId>
              </a:tblPr>
              <a:tblGrid>
                <a:gridCol w="5064917"/>
              </a:tblGrid>
              <a:tr h="0">
                <a:tc>
                  <a:txBody>
                    <a:bodyPr/>
                    <a:lstStyle/>
                    <a:p>
                      <a:pPr marL="0" marR="0" rtl="0">
                        <a:lnSpc>
                          <a:spcPct val="115000"/>
                        </a:lnSpc>
                        <a:spcBef>
                          <a:spcPts val="0"/>
                        </a:spcBef>
                        <a:spcAft>
                          <a:spcPts val="0"/>
                        </a:spcAft>
                      </a:pPr>
                      <a:r>
                        <a:rPr lang="en-US" sz="1400" dirty="0">
                          <a:solidFill>
                            <a:schemeClr val="tx1"/>
                          </a:solidFill>
                          <a:effectLst/>
                        </a:rPr>
                        <a:t>1. “After winning the Super bowl, the Saints are now the top dogs of the NFL.”</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Saints; win; the Super bowl)</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2. </a:t>
                      </a:r>
                      <a:r>
                        <a:rPr lang="en-US" sz="1400" dirty="0" smtClean="0">
                          <a:solidFill>
                            <a:schemeClr val="tx1"/>
                          </a:solidFill>
                          <a:effectLst/>
                        </a:rPr>
                        <a:t>“There </a:t>
                      </a:r>
                      <a:r>
                        <a:rPr lang="en-US" sz="1400" dirty="0">
                          <a:solidFill>
                            <a:schemeClr val="tx1"/>
                          </a:solidFill>
                          <a:effectLst/>
                        </a:rPr>
                        <a:t>are plenty of taxis available at Bali airport.”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(taxis; be available at; Bali airport)</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3. “Microsoft co-founder Bill Gates spoke at ...”</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(Bill Gates; be co-founder of; Microsoft</a:t>
                      </a:r>
                      <a:r>
                        <a:rPr lang="en-US" sz="1400" dirty="0" smtClean="0">
                          <a:solidFill>
                            <a:schemeClr val="tx1"/>
                          </a:solidFill>
                          <a:effectLst/>
                        </a:rPr>
                        <a:t>)</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rtl="0">
                        <a:lnSpc>
                          <a:spcPct val="115000"/>
                        </a:lnSpc>
                        <a:spcBef>
                          <a:spcPts val="0"/>
                        </a:spcBef>
                        <a:spcAft>
                          <a:spcPts val="0"/>
                        </a:spcAft>
                      </a:pPr>
                      <a:r>
                        <a:rPr lang="en-US" sz="1400" dirty="0">
                          <a:solidFill>
                            <a:schemeClr val="tx1"/>
                          </a:solidFill>
                          <a:effectLst/>
                        </a:rPr>
                        <a:t>4. “Early astronomers believed that the earth is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W: (the earth; be; the center of the universe)</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((the earth; be the center of; the universe) </a:t>
                      </a:r>
                      <a:r>
                        <a:rPr lang="en-US" sz="1400" dirty="0" err="1">
                          <a:solidFill>
                            <a:schemeClr val="tx1"/>
                          </a:solidFill>
                          <a:effectLst/>
                        </a:rPr>
                        <a:t>AttributedTo</a:t>
                      </a:r>
                      <a:r>
                        <a:rPr lang="en-US" sz="1400" dirty="0">
                          <a:solidFill>
                            <a:schemeClr val="tx1"/>
                          </a:solidFill>
                          <a:effectLst/>
                        </a:rPr>
                        <a:t> believe; Early astronomers)</a:t>
                      </a:r>
                      <a:endParaRPr lang="en-US" sz="1100" dirty="0">
                        <a:solidFill>
                          <a:schemeClr val="tx1"/>
                        </a:solidFill>
                        <a:effectLst/>
                      </a:endParaRPr>
                    </a:p>
                    <a:p>
                      <a:pPr marL="0" marR="0" rtl="0">
                        <a:lnSpc>
                          <a:spcPct val="115000"/>
                        </a:lnSpc>
                        <a:spcBef>
                          <a:spcPts val="0"/>
                        </a:spcBef>
                        <a:spcAft>
                          <a:spcPts val="0"/>
                        </a:spcAft>
                      </a:pPr>
                      <a:r>
                        <a:rPr lang="en-US" sz="1400" dirty="0">
                          <a:solidFill>
                            <a:schemeClr val="tx1"/>
                          </a:solidFill>
                          <a:effectLst/>
                        </a:rPr>
                        <a:t>5. “If he wins five key states,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R,W: (Romney; will be elected; President)</a:t>
                      </a:r>
                      <a:endParaRPr lang="en-US" sz="1100" dirty="0">
                        <a:solidFill>
                          <a:schemeClr val="tx1"/>
                        </a:solidFill>
                        <a:effectLst/>
                      </a:endParaRPr>
                    </a:p>
                    <a:p>
                      <a:pPr marL="457200" marR="0" rtl="0">
                        <a:lnSpc>
                          <a:spcPct val="115000"/>
                        </a:lnSpc>
                        <a:spcBef>
                          <a:spcPts val="0"/>
                        </a:spcBef>
                        <a:spcAft>
                          <a:spcPts val="0"/>
                        </a:spcAft>
                      </a:pPr>
                      <a:r>
                        <a:rPr lang="en-US" sz="1400" dirty="0">
                          <a:solidFill>
                            <a:schemeClr val="tx1"/>
                          </a:solidFill>
                          <a:effectLst/>
                        </a:rPr>
                        <a:t>O: ((Romney; will be elected; President) </a:t>
                      </a:r>
                      <a:r>
                        <a:rPr lang="en-US" sz="1400" dirty="0" err="1">
                          <a:solidFill>
                            <a:schemeClr val="tx1"/>
                          </a:solidFill>
                          <a:effectLst/>
                        </a:rPr>
                        <a:t>ClausalModifier</a:t>
                      </a:r>
                      <a:r>
                        <a:rPr lang="en-US" sz="1400" dirty="0">
                          <a:solidFill>
                            <a:schemeClr val="tx1"/>
                          </a:solidFill>
                          <a:effectLst/>
                        </a:rPr>
                        <a:t> if; he wins five key states)</a:t>
                      </a:r>
                      <a:endParaRPr lang="en-US" sz="1100" dirty="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180804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smtClean="0">
                <a:cs typeface="B Nazanin" panose="00000400000000000000" pitchFamily="2" charset="-78"/>
              </a:rPr>
              <a:t>OLLIE</a:t>
            </a:r>
            <a:r>
              <a:rPr lang="fa-IR" dirty="0" smtClean="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نمونه الگوهای باز استخراج شده:</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1480723" y="2884601"/>
            <a:ext cx="10267784" cy="2439396"/>
          </a:xfrm>
          <a:prstGeom prst="rect">
            <a:avLst/>
          </a:prstGeom>
        </p:spPr>
      </p:pic>
    </p:spTree>
    <p:extLst>
      <p:ext uri="{BB962C8B-B14F-4D97-AF65-F5344CB8AC3E}">
        <p14:creationId xmlns:p14="http://schemas.microsoft.com/office/powerpoint/2010/main" val="1273224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en-US" dirty="0">
                <a:cs typeface="B Nazanin" panose="00000400000000000000" pitchFamily="2" charset="-78"/>
              </a:rPr>
              <a:t>OLLIE</a:t>
            </a:r>
            <a:r>
              <a:rPr lang="fa-IR" dirty="0">
                <a:cs typeface="B Nazanin" panose="00000400000000000000" pitchFamily="2" charset="-78"/>
              </a:rPr>
              <a:t> (ادامه)</a:t>
            </a:r>
            <a:endParaRPr lang="en-US" dirty="0"/>
          </a:p>
        </p:txBody>
      </p:sp>
      <p:sp>
        <p:nvSpPr>
          <p:cNvPr id="3" name="Content Placeholder 2"/>
          <p:cNvSpPr>
            <a:spLocks noGrp="1"/>
          </p:cNvSpPr>
          <p:nvPr>
            <p:ph idx="1"/>
          </p:nvPr>
        </p:nvSpPr>
        <p:spPr/>
        <p:txBody>
          <a:bodyPr>
            <a:normAutofit/>
          </a:bodyPr>
          <a:lstStyle/>
          <a:p>
            <a:pPr marL="342900" lvl="1" indent="-342900" algn="r" rtl="1"/>
            <a:r>
              <a:rPr lang="fa-IR" sz="1800" dirty="0">
                <a:cs typeface="B Nazanin" panose="00000400000000000000" pitchFamily="2" charset="-78"/>
              </a:rPr>
              <a:t>برای استخراج اطلاعات از روی الگوهای تولید شده از پارسر وابستگی استفاده </a:t>
            </a:r>
            <a:r>
              <a:rPr lang="fa-IR" sz="1800" dirty="0" smtClean="0">
                <a:cs typeface="B Nazanin" panose="00000400000000000000" pitchFamily="2" charset="-78"/>
              </a:rPr>
              <a:t>می‌کند</a:t>
            </a:r>
            <a:r>
              <a:rPr lang="fa-IR" sz="1800" dirty="0">
                <a:cs typeface="B Nazanin" panose="00000400000000000000" pitchFamily="2" charset="-78"/>
              </a:rPr>
              <a:t>.</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6" name="Picture 5"/>
          <p:cNvPicPr>
            <a:picLocks noChangeAspect="1"/>
          </p:cNvPicPr>
          <p:nvPr/>
        </p:nvPicPr>
        <p:blipFill>
          <a:blip r:embed="rId3"/>
          <a:stretch>
            <a:fillRect/>
          </a:stretch>
        </p:blipFill>
        <p:spPr>
          <a:xfrm>
            <a:off x="3509442" y="2456598"/>
            <a:ext cx="5915624" cy="4075208"/>
          </a:xfrm>
          <a:prstGeom prst="rect">
            <a:avLst/>
          </a:prstGeom>
        </p:spPr>
      </p:pic>
    </p:spTree>
    <p:extLst>
      <p:ext uri="{BB962C8B-B14F-4D97-AF65-F5344CB8AC3E}">
        <p14:creationId xmlns:p14="http://schemas.microsoft.com/office/powerpoint/2010/main" val="10842931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dirty="0">
                <a:cs typeface="B Nazanin" panose="00000400000000000000" pitchFamily="2" charset="-78"/>
              </a:rPr>
              <a:t>مقایسه روش های </a:t>
            </a:r>
            <a:r>
              <a:rPr lang="fa-IR" dirty="0" smtClean="0">
                <a:cs typeface="B Nazanin" panose="00000400000000000000" pitchFamily="2" charset="-78"/>
              </a:rPr>
              <a:t>موجود برای استخراج اطلاعات</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62467044"/>
              </p:ext>
            </p:extLst>
          </p:nvPr>
        </p:nvGraphicFramePr>
        <p:xfrm>
          <a:off x="313900" y="1269240"/>
          <a:ext cx="11665543" cy="5562036"/>
        </p:xfrm>
        <a:graphic>
          <a:graphicData uri="http://schemas.openxmlformats.org/drawingml/2006/table">
            <a:tbl>
              <a:tblPr firstRow="1" firstCol="1" bandRow="1">
                <a:tableStyleId>{5C22544A-7EE6-4342-B048-85BDC9FD1C3A}</a:tableStyleId>
              </a:tblPr>
              <a:tblGrid>
                <a:gridCol w="3001064"/>
                <a:gridCol w="1303696"/>
                <a:gridCol w="1630900"/>
                <a:gridCol w="1319038"/>
                <a:gridCol w="2381167"/>
                <a:gridCol w="2029678"/>
              </a:tblGrid>
              <a:tr h="616593">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مشکلات/ مزایا / توضیحات</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لیست روابط قابل استخراج</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رابطه (طبقه­ای/غیر طبقه­ای ) و جایگاه آن</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تعیین نوع موجودیت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ایده اصلی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دسته</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0301">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زمان­بر و پر هزینه، محدود به ژانر خاص، فراخوان کم، تولید و پشتیبانی از الگوها مشکل است، دقت پایین</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تولید دستی مجموعه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Hand build patterns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151632">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مشکل رانش معنایی، انتشار خطا در طول زمان، حساس به مجموعه اولیه دانه، نیاز به دانه برای هر رابطه، معمولا پارامترهای زیادی برای تنظیم دارد، هیچ تفسیر احتمالاتی وجود ندارد بنابراین به سختی میتوان معیار اعتماد به روابط مستخرج داد، دقت چندان بالا نیست.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dirty="0">
                          <a:solidFill>
                            <a:schemeClr val="tx1"/>
                          </a:solidFill>
                          <a:effectLst/>
                          <a:cs typeface="B Nazanin" panose="00000400000000000000" pitchFamily="2" charset="-78"/>
                        </a:rPr>
                        <a:t>ندارد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شروع با </a:t>
                      </a:r>
                      <a:r>
                        <a:rPr lang="fa-IR" sz="1200" dirty="0">
                          <a:solidFill>
                            <a:schemeClr val="tx1"/>
                          </a:solidFill>
                          <a:effectLst/>
                          <a:cs typeface="B Nazanin" panose="00000400000000000000" pitchFamily="2" charset="-78"/>
                        </a:rPr>
                        <a:t>مجموعه کوچک دانه، جستجو در وب یا پیکره های بزرگ برای گسترش الگوها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a:solidFill>
                            <a:schemeClr val="tx1"/>
                          </a:solidFill>
                          <a:effectLst/>
                          <a:cs typeface="B Nazanin" panose="00000400000000000000" pitchFamily="2" charset="-78"/>
                        </a:rPr>
                        <a:t>Bootstrapping (semi supervised)</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7097">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تهیه دادگان برچسب خورده،</a:t>
                      </a:r>
                      <a:endParaRPr lang="en-US" sz="12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 به متن و ژانر خاص و مشکل بیش برازش، محدود به مجموعه مشخص از روابط، دقت بالا</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طبقه ای</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استخراج ویژگی از متن، انتخاب دسته بندی کننده، تشخیص وجود رابطه، تعیین برچسب رابطه از میان مجموعه مشخص</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r h="1234195">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نویز در داده های آموزشی بخاطر فرض اولیه ضعیف، محدود به متن و ژانر خاص نیست، نیاز به سیستم شناساگر موجودیت های نامدار، محدود به مجموعه پیش فرض از روابط، دقت بالا، نیاز به پایگاه روابط مانند </a:t>
                      </a:r>
                      <a:r>
                        <a:rPr lang="en-US" sz="1200">
                          <a:solidFill>
                            <a:schemeClr val="tx1"/>
                          </a:solidFill>
                          <a:effectLst/>
                          <a:cs typeface="B Nazanin" panose="00000400000000000000" pitchFamily="2" charset="-78"/>
                        </a:rPr>
                        <a:t>Freebase</a:t>
                      </a:r>
                      <a:r>
                        <a:rPr lang="ar-SA" sz="1200">
                          <a:solidFill>
                            <a:schemeClr val="tx1"/>
                          </a:solidFill>
                          <a:effectLst/>
                          <a:cs typeface="B Nazanin" panose="00000400000000000000" pitchFamily="2" charset="-78"/>
                        </a:rPr>
                        <a:t> که در آنها نوع دو موجودیت دخیل در رابطه و خود رابطه تعیین شده اند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محدود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حاصل ترکیب روش </a:t>
                      </a:r>
                      <a:r>
                        <a:rPr lang="en-US" sz="1200">
                          <a:solidFill>
                            <a:schemeClr val="tx1"/>
                          </a:solidFill>
                          <a:effectLst/>
                          <a:cs typeface="B Nazanin" panose="00000400000000000000" pitchFamily="2" charset="-78"/>
                        </a:rPr>
                        <a:t>Bootstrapping </a:t>
                      </a:r>
                      <a:r>
                        <a:rPr lang="ar-SA" sz="1200">
                          <a:solidFill>
                            <a:schemeClr val="tx1"/>
                          </a:solidFill>
                          <a:effectLst/>
                          <a:cs typeface="B Nazanin" panose="00000400000000000000" pitchFamily="2" charset="-78"/>
                        </a:rPr>
                        <a:t>با </a:t>
                      </a:r>
                      <a:r>
                        <a:rPr lang="en-US" sz="1200">
                          <a:solidFill>
                            <a:schemeClr val="tx1"/>
                          </a:solidFill>
                          <a:effectLst/>
                          <a:cs typeface="B Nazanin" panose="00000400000000000000" pitchFamily="2" charset="-78"/>
                        </a:rPr>
                        <a:t>Supervised methods</a:t>
                      </a:r>
                      <a:r>
                        <a:rPr lang="fa-IR" sz="1200">
                          <a:solidFill>
                            <a:schemeClr val="tx1"/>
                          </a:solidFill>
                          <a:effectLst/>
                          <a:cs typeface="B Nazanin" panose="00000400000000000000" pitchFamily="2" charset="-78"/>
                        </a:rPr>
                        <a:t>، فرض ضعیف در نظارت دور این است که برای هر سه­گانه (</a:t>
                      </a:r>
                      <a:r>
                        <a:rPr lang="en-US" sz="1200">
                          <a:solidFill>
                            <a:schemeClr val="tx1"/>
                          </a:solidFill>
                          <a:effectLst/>
                          <a:cs typeface="B Nazanin" panose="00000400000000000000" pitchFamily="2" charset="-78"/>
                        </a:rPr>
                        <a:t>e1,r,e2</a:t>
                      </a:r>
                      <a:r>
                        <a:rPr lang="fa-IR" sz="1200">
                          <a:solidFill>
                            <a:schemeClr val="tx1"/>
                          </a:solidFill>
                          <a:effectLst/>
                          <a:cs typeface="B Nazanin" panose="00000400000000000000" pitchFamily="2" charset="-78"/>
                        </a:rPr>
                        <a:t>) در پایگاه دانش هر جمله ای که در آن دو موجودیت </a:t>
                      </a:r>
                      <a:r>
                        <a:rPr lang="en-US" sz="1200">
                          <a:solidFill>
                            <a:schemeClr val="tx1"/>
                          </a:solidFill>
                          <a:effectLst/>
                          <a:cs typeface="B Nazanin" panose="00000400000000000000" pitchFamily="2" charset="-78"/>
                        </a:rPr>
                        <a:t>e1 </a:t>
                      </a:r>
                      <a:r>
                        <a:rPr lang="fa-IR" sz="1200">
                          <a:solidFill>
                            <a:schemeClr val="tx1"/>
                          </a:solidFill>
                          <a:effectLst/>
                          <a:cs typeface="B Nazanin" panose="00000400000000000000" pitchFamily="2" charset="-78"/>
                        </a:rPr>
                        <a:t>و </a:t>
                      </a:r>
                      <a:r>
                        <a:rPr lang="en-US" sz="1200">
                          <a:solidFill>
                            <a:schemeClr val="tx1"/>
                          </a:solidFill>
                          <a:effectLst/>
                          <a:cs typeface="B Nazanin" panose="00000400000000000000" pitchFamily="2" charset="-78"/>
                        </a:rPr>
                        <a:t>e2 </a:t>
                      </a:r>
                      <a:r>
                        <a:rPr lang="fa-IR" sz="1200">
                          <a:solidFill>
                            <a:schemeClr val="tx1"/>
                          </a:solidFill>
                          <a:effectLst/>
                          <a:cs typeface="B Nazanin" panose="00000400000000000000" pitchFamily="2" charset="-78"/>
                        </a:rPr>
                        <a:t>ذکر شده اند؛ دارای رابطه </a:t>
                      </a:r>
                      <a:r>
                        <a:rPr lang="en-US" sz="1200">
                          <a:solidFill>
                            <a:schemeClr val="tx1"/>
                          </a:solidFill>
                          <a:effectLst/>
                          <a:cs typeface="B Nazanin" panose="00000400000000000000" pitchFamily="2" charset="-78"/>
                        </a:rPr>
                        <a:t>r </a:t>
                      </a:r>
                      <a:r>
                        <a:rPr lang="fa-IR" sz="1200">
                          <a:solidFill>
                            <a:schemeClr val="tx1"/>
                          </a:solidFill>
                          <a:effectLst/>
                          <a:cs typeface="B Nazanin" panose="00000400000000000000" pitchFamily="2" charset="-78"/>
                        </a:rPr>
                        <a:t>است.</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Distant supervision</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30702">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فراخوان بالا، وابستگی زیاد به پارسرها و گرامر های نحوی زبان، عموما نیازمند یک مرحله اضافه شامل نگاشت روابط استخراج شده به روابط موجود در هستان شناسی هستند، عدم محدودیت به ژانر و متن خاص، سرعت بالا</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نامحدود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طبقه ای-غیر طبقه ای</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a:solidFill>
                            <a:schemeClr val="tx1"/>
                          </a:solidFill>
                          <a:effectLst/>
                          <a:cs typeface="B Nazanin" panose="00000400000000000000" pitchFamily="2" charset="-78"/>
                        </a:rPr>
                        <a:t>دارد</a:t>
                      </a:r>
                      <a:endParaRPr lang="en-US" sz="12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ar-SA" sz="1200" dirty="0">
                          <a:solidFill>
                            <a:schemeClr val="tx1"/>
                          </a:solidFill>
                          <a:effectLst/>
                          <a:cs typeface="B Nazanin" panose="00000400000000000000" pitchFamily="2" charset="-78"/>
                        </a:rPr>
                        <a:t>شبیه به </a:t>
                      </a:r>
                      <a:r>
                        <a:rPr lang="en-US" sz="1200" dirty="0">
                          <a:solidFill>
                            <a:schemeClr val="tx1"/>
                          </a:solidFill>
                          <a:effectLst/>
                          <a:cs typeface="B Nazanin" panose="00000400000000000000" pitchFamily="2" charset="-78"/>
                        </a:rPr>
                        <a:t>Hand build patterns</a:t>
                      </a:r>
                      <a:r>
                        <a:rPr lang="ar-SA" sz="1200" dirty="0">
                          <a:solidFill>
                            <a:schemeClr val="tx1"/>
                          </a:solidFill>
                          <a:effectLst/>
                          <a:cs typeface="B Nazanin" panose="00000400000000000000" pitchFamily="2" charset="-78"/>
                        </a:rPr>
                        <a:t> است ولی الگوها به صورت اتوماتیک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شوند</a:t>
                      </a:r>
                      <a:r>
                        <a:rPr lang="ar-SA" sz="1200" dirty="0">
                          <a:solidFill>
                            <a:schemeClr val="tx1"/>
                          </a:solidFill>
                          <a:effectLst/>
                          <a:cs typeface="B Nazanin" panose="00000400000000000000" pitchFamily="2" charset="-78"/>
                        </a:rPr>
                        <a:t>، با توجه به ساختار لغوی و نحوی زبان در گروه های اسمی، قیدی و فعلی متن به شناسایی روابط می­پردازد. در واقع زبان را یادگرفته و از روی آن روابط را استخراج </a:t>
                      </a:r>
                      <a:r>
                        <a:rPr lang="ar-SA" sz="1200" dirty="0" smtClean="0">
                          <a:solidFill>
                            <a:schemeClr val="tx1"/>
                          </a:solidFill>
                          <a:effectLst/>
                          <a:cs typeface="B Nazanin" panose="00000400000000000000" pitchFamily="2" charset="-78"/>
                        </a:rPr>
                        <a:t>می</a:t>
                      </a:r>
                      <a:r>
                        <a:rPr lang="fa-IR" sz="1200" dirty="0" smtClean="0">
                          <a:cs typeface="B Nazanin" panose="00000400000000000000" pitchFamily="2" charset="-78"/>
                        </a:rPr>
                        <a:t>‌</a:t>
                      </a:r>
                      <a:r>
                        <a:rPr lang="ar-SA" sz="1200" dirty="0" smtClean="0">
                          <a:solidFill>
                            <a:schemeClr val="tx1"/>
                          </a:solidFill>
                          <a:effectLst/>
                          <a:cs typeface="B Nazanin" panose="00000400000000000000" pitchFamily="2" charset="-78"/>
                        </a:rPr>
                        <a:t>کنند</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c>
                  <a:txBody>
                    <a:bodyPr/>
                    <a:lstStyle/>
                    <a:p>
                      <a:pPr marL="0" marR="0" algn="ctr" rtl="1">
                        <a:lnSpc>
                          <a:spcPct val="115000"/>
                        </a:lnSpc>
                        <a:spcBef>
                          <a:spcPts val="0"/>
                        </a:spcBef>
                        <a:spcAft>
                          <a:spcPts val="0"/>
                        </a:spcAft>
                      </a:pPr>
                      <a:r>
                        <a:rPr lang="en-US" sz="1200" dirty="0">
                          <a:solidFill>
                            <a:schemeClr val="tx1"/>
                          </a:solidFill>
                          <a:effectLst/>
                          <a:cs typeface="B Nazanin" panose="00000400000000000000" pitchFamily="2" charset="-78"/>
                        </a:rPr>
                        <a:t>Unsupervised methods</a:t>
                      </a:r>
                      <a:endParaRPr lang="en-US" sz="12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28597" marR="2859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tile tx="0" ty="0" sx="100000" sy="100000" flip="none" algn="tl"/>
                    </a:blipFill>
                  </a:tcPr>
                </a:tc>
              </a:tr>
            </a:tbl>
          </a:graphicData>
        </a:graphic>
      </p:graphicFrame>
      <p:sp>
        <p:nvSpPr>
          <p:cNvPr id="4" name="Slide Number Placeholder 3"/>
          <p:cNvSpPr>
            <a:spLocks noGrp="1"/>
          </p:cNvSpPr>
          <p:nvPr>
            <p:ph type="sldNum" sz="quarter" idx="12"/>
          </p:nvPr>
        </p:nvSpPr>
        <p:spPr/>
        <p:txBody>
          <a:bodyPr/>
          <a:lstStyle/>
          <a:p>
            <a:fld id="{953D7622-F4B3-4CED-AE61-8D3ABB75467F}" type="slidenum">
              <a:rPr lang="en-US" smtClean="0"/>
              <a:pPr/>
              <a:t>35</a:t>
            </a:fld>
            <a:endParaRPr lang="en-US" dirty="0"/>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7" name="Rectangle 1"/>
          <p:cNvSpPr>
            <a:spLocks noChangeArrowheads="1"/>
          </p:cNvSpPr>
          <p:nvPr/>
        </p:nvSpPr>
        <p:spPr bwMode="auto">
          <a:xfrm>
            <a:off x="5838825" y="1631920"/>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Arial" panose="020B0604020202020204" pitchFamily="34" charset="0"/>
              </a:rPr>
              <a:t/>
            </a:r>
            <a:br>
              <a:rPr kumimoji="0" lang="en-US" altLang="en-US" sz="1000" b="0" i="0" u="none" strike="noStrike" cap="none" normalizeH="0" baseline="0" smtClean="0">
                <a:ln>
                  <a:noFill/>
                </a:ln>
                <a:solidFill>
                  <a:schemeClr val="tx1"/>
                </a:solidFill>
                <a:effectLst/>
                <a:latin typeface="Arial" panose="020B0604020202020204" pitchFamily="34" charset="0"/>
              </a:rPr>
            </a:br>
            <a:endParaRPr kumimoji="0" lang="en-US" altLang="en-US" sz="1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247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مقایسه روشهای استخراج آزاد</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36</a:t>
            </a:fld>
            <a:endParaRPr lang="en-US" dirty="0"/>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546314611"/>
              </p:ext>
            </p:extLst>
          </p:nvPr>
        </p:nvGraphicFramePr>
        <p:xfrm>
          <a:off x="1610436" y="1296538"/>
          <a:ext cx="10369007" cy="5482316"/>
        </p:xfrm>
        <a:graphic>
          <a:graphicData uri="http://schemas.openxmlformats.org/drawingml/2006/table">
            <a:tbl>
              <a:tblPr firstRow="1" firstCol="1" bandRow="1">
                <a:tableStyleId>{5C22544A-7EE6-4342-B048-85BDC9FD1C3A}</a:tableStyleId>
              </a:tblPr>
              <a:tblGrid>
                <a:gridCol w="3354145"/>
                <a:gridCol w="1333693"/>
                <a:gridCol w="1809235"/>
                <a:gridCol w="1497838"/>
                <a:gridCol w="859357"/>
                <a:gridCol w="1514739"/>
              </a:tblGrid>
              <a:tr h="615141">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مشکلات/ مزایا / روش انجام کار / توضیحات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تعیین نوع موجودیت</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تعیین نوع رابطه (طبقه­ای/غیر طبقه­ای ) و جایگاه آن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محل استخراج رابطه</a:t>
                      </a:r>
                      <a:endParaRPr lang="en-US" sz="1300">
                        <a:solidFill>
                          <a:schemeClr val="tx1"/>
                        </a:solidFill>
                        <a:effectLst/>
                        <a:cs typeface="B Nazanin" panose="00000400000000000000" pitchFamily="2" charset="-78"/>
                      </a:endParaRPr>
                    </a:p>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(فعل-اسم-قید)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سال انجام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نام سیستم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26218">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اولین بار معرفی استخراج آزاد اطلاعات(روش های بدون ناظر)، مشکل استخراج های بی ربط (نا مفهوم) و استخراج های بی ارزش، استخراج رابطه تنها از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2007</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err="1">
                          <a:solidFill>
                            <a:schemeClr val="tx1"/>
                          </a:solidFill>
                          <a:effectLst/>
                          <a:cs typeface="B Nazanin" panose="00000400000000000000" pitchFamily="2" charset="-78"/>
                        </a:rPr>
                        <a:t>TextRunner</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822525">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اعمال دو محدودیت نحوی و لغوی برای حل مشکلات </a:t>
                      </a:r>
                      <a:r>
                        <a:rPr lang="en-US" sz="1300" dirty="0" err="1">
                          <a:solidFill>
                            <a:schemeClr val="tx1"/>
                          </a:solidFill>
                          <a:effectLst/>
                          <a:cs typeface="B Nazanin" panose="00000400000000000000" pitchFamily="2" charset="-78"/>
                        </a:rPr>
                        <a:t>TextRunner</a:t>
                      </a:r>
                      <a:r>
                        <a:rPr lang="fa-IR" sz="1300" dirty="0">
                          <a:solidFill>
                            <a:schemeClr val="tx1"/>
                          </a:solidFill>
                          <a:effectLst/>
                          <a:cs typeface="B Nazanin" panose="00000400000000000000" pitchFamily="2" charset="-78"/>
                        </a:rPr>
                        <a:t>، ابتدا رابطه تعیین </a:t>
                      </a:r>
                      <a:r>
                        <a:rPr lang="fa-IR" sz="1300" dirty="0" smtClean="0">
                          <a:solidFill>
                            <a:schemeClr val="tx1"/>
                          </a:solidFill>
                          <a:effectLst/>
                          <a:cs typeface="B Nazanin" panose="00000400000000000000" pitchFamily="2" charset="-78"/>
                        </a:rPr>
                        <a:t>می</a:t>
                      </a:r>
                      <a:r>
                        <a:rPr lang="fa-IR" sz="1400" dirty="0" smtClean="0">
                          <a:cs typeface="B Nazanin" panose="00000400000000000000" pitchFamily="2" charset="-78"/>
                        </a:rPr>
                        <a:t>‌</a:t>
                      </a:r>
                      <a:r>
                        <a:rPr lang="fa-IR" sz="1300" dirty="0" smtClean="0">
                          <a:solidFill>
                            <a:schemeClr val="tx1"/>
                          </a:solidFill>
                          <a:effectLst/>
                          <a:cs typeface="B Nazanin" panose="00000400000000000000" pitchFamily="2" charset="-78"/>
                        </a:rPr>
                        <a:t>شد </a:t>
                      </a:r>
                      <a:r>
                        <a:rPr lang="fa-IR" sz="1300" dirty="0">
                          <a:solidFill>
                            <a:schemeClr val="tx1"/>
                          </a:solidFill>
                          <a:effectLst/>
                          <a:cs typeface="B Nazanin" panose="00000400000000000000" pitchFamily="2" charset="-78"/>
                        </a:rPr>
                        <a:t>بعد آرگومانهای آن، خطای بالا در تعیین آرگومانهای رابطه، محدودیت به فعل</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ReVerb</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18833">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بهبود مشکل تعیین آرکومانهای رابطه در روش </a:t>
                      </a:r>
                      <a:r>
                        <a:rPr lang="en-US" sz="1300" dirty="0" err="1">
                          <a:solidFill>
                            <a:schemeClr val="tx1"/>
                          </a:solidFill>
                          <a:effectLst/>
                          <a:cs typeface="B Nazanin" panose="00000400000000000000" pitchFamily="2" charset="-78"/>
                        </a:rPr>
                        <a:t>ReVerb</a:t>
                      </a:r>
                      <a:r>
                        <a:rPr lang="ar-SA" sz="1300" dirty="0">
                          <a:solidFill>
                            <a:schemeClr val="tx1"/>
                          </a:solidFill>
                          <a:effectLst/>
                          <a:cs typeface="B Nazanin" panose="00000400000000000000" pitchFamily="2" charset="-78"/>
                        </a:rPr>
                        <a:t> با استفاده از سه دسته بندی کننده</a:t>
                      </a:r>
                      <a:r>
                        <a:rPr lang="fa-IR" sz="1300" dirty="0">
                          <a:solidFill>
                            <a:schemeClr val="tx1"/>
                          </a:solidFill>
                          <a:effectLst/>
                          <a:cs typeface="B Nazanin" panose="00000400000000000000" pitchFamily="2" charset="-78"/>
                        </a:rPr>
                        <a:t>، محدودیت روابط به فعل، عدم توجه به زمینه متن</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dirty="0">
                          <a:solidFill>
                            <a:schemeClr val="tx1"/>
                          </a:solidFill>
                          <a:effectLst/>
                          <a:cs typeface="B Nazanin" panose="00000400000000000000" pitchFamily="2" charset="-78"/>
                        </a:rPr>
                        <a:t>ندارد</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غیر طبقه ای</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2011</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R2A2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r h="926218">
                <a:tc>
                  <a:txBody>
                    <a:bodyPr/>
                    <a:lstStyle/>
                    <a:p>
                      <a:pPr marL="0" marR="0" algn="ctr" rtl="1">
                        <a:lnSpc>
                          <a:spcPct val="115000"/>
                        </a:lnSpc>
                        <a:spcBef>
                          <a:spcPts val="0"/>
                        </a:spcBef>
                        <a:spcAft>
                          <a:spcPts val="0"/>
                        </a:spcAft>
                      </a:pPr>
                      <a:r>
                        <a:rPr lang="ar-SA" sz="1300" dirty="0">
                          <a:solidFill>
                            <a:schemeClr val="tx1"/>
                          </a:solidFill>
                          <a:effectLst/>
                          <a:cs typeface="B Nazanin" panose="00000400000000000000" pitchFamily="2" charset="-78"/>
                        </a:rPr>
                        <a:t>حل دو مشکل محدودیت به فعل و عدم توجه به زمینه متن در </a:t>
                      </a:r>
                      <a:r>
                        <a:rPr lang="en-US" sz="1300" dirty="0">
                          <a:solidFill>
                            <a:schemeClr val="tx1"/>
                          </a:solidFill>
                          <a:effectLst/>
                          <a:cs typeface="B Nazanin" panose="00000400000000000000" pitchFamily="2" charset="-78"/>
                        </a:rPr>
                        <a:t>R2A2</a:t>
                      </a:r>
                      <a:r>
                        <a:rPr lang="fa-IR" sz="1300" dirty="0">
                          <a:solidFill>
                            <a:schemeClr val="tx1"/>
                          </a:solidFill>
                          <a:effectLst/>
                          <a:cs typeface="B Nazanin" panose="00000400000000000000" pitchFamily="2" charset="-78"/>
                        </a:rPr>
                        <a:t>، ناتوانی در تعیین جایگاه رابطه در هستان شناسی، فراخوان بالا، دقت خوب، وابستگی شدید به گرامر زبان و نیاز به پارسرها، </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ندارد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a:solidFill>
                            <a:schemeClr val="tx1"/>
                          </a:solidFill>
                          <a:effectLst/>
                          <a:cs typeface="B Nazanin" panose="00000400000000000000" pitchFamily="2" charset="-78"/>
                        </a:rPr>
                        <a:t>2012</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OLLIE</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40988">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الگوریتم نیمه اتوماتیک (نیاز به تعامل با کاربر انسانی برای جلوگیری از انتشار خطا)، رانش معنایی، توانایی تعیین موجودیت های نامدار، دقت در ابتدای کار پایین بوده اکنون بهتر شده است، پروژه همچنان ادامه دارد، ایده اصلی خواندن وب و استخراج اطلاعات و بهتر انجام دادن اینکار در مرور زمان</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دارد</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طبقه ای - </a:t>
                      </a:r>
                      <a:r>
                        <a:rPr lang="ar-SA" sz="1300">
                          <a:solidFill>
                            <a:schemeClr val="tx1"/>
                          </a:solidFill>
                          <a:effectLst/>
                          <a:cs typeface="B Nazanin" panose="00000400000000000000" pitchFamily="2" charset="-78"/>
                        </a:rPr>
                        <a:t>غیر طبقه ای</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ar-SA" sz="1300">
                          <a:solidFill>
                            <a:schemeClr val="tx1"/>
                          </a:solidFill>
                          <a:effectLst/>
                          <a:cs typeface="B Nazanin" panose="00000400000000000000" pitchFamily="2" charset="-78"/>
                        </a:rPr>
                        <a:t>فعل و اسم</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fa-IR" sz="1300">
                          <a:solidFill>
                            <a:schemeClr val="tx1"/>
                          </a:solidFill>
                          <a:effectLst/>
                          <a:cs typeface="B Nazanin" panose="00000400000000000000" pitchFamily="2" charset="-78"/>
                        </a:rPr>
                        <a:t>معرفی 2012 بهبود 2014</a:t>
                      </a:r>
                      <a:endParaRPr lang="en-US" sz="13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pPr marL="0" marR="0" algn="ctr" rtl="1">
                        <a:lnSpc>
                          <a:spcPct val="115000"/>
                        </a:lnSpc>
                        <a:spcBef>
                          <a:spcPts val="0"/>
                        </a:spcBef>
                        <a:spcAft>
                          <a:spcPts val="0"/>
                        </a:spcAft>
                      </a:pPr>
                      <a:r>
                        <a:rPr lang="en-US" sz="1300" dirty="0">
                          <a:solidFill>
                            <a:schemeClr val="tx1"/>
                          </a:solidFill>
                          <a:effectLst/>
                          <a:cs typeface="B Nazanin" panose="00000400000000000000" pitchFamily="2" charset="-78"/>
                        </a:rPr>
                        <a:t>NELL (Carlson, 2012)</a:t>
                      </a:r>
                      <a:endParaRPr lang="en-US" sz="13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36380" marR="36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r>
            </a:tbl>
          </a:graphicData>
        </a:graphic>
      </p:graphicFrame>
    </p:spTree>
    <p:extLst>
      <p:ext uri="{BB962C8B-B14F-4D97-AF65-F5344CB8AC3E}">
        <p14:creationId xmlns:p14="http://schemas.microsoft.com/office/powerpoint/2010/main" val="2827696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استخراج روابط مفهومی در زبان فارسی </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p>
            <a:pPr algn="r" rtl="1"/>
            <a:r>
              <a:rPr lang="fa-IR" dirty="0">
                <a:cs typeface="B Nazanin" panose="00000400000000000000" pitchFamily="2" charset="-78"/>
              </a:rPr>
              <a:t>در </a:t>
            </a:r>
            <a:r>
              <a:rPr lang="fa-IR" dirty="0" smtClean="0">
                <a:cs typeface="B Nazanin" panose="00000400000000000000" pitchFamily="2" charset="-78"/>
              </a:rPr>
              <a:t>مقاله </a:t>
            </a:r>
            <a:r>
              <a:rPr lang="en-US" dirty="0" smtClean="0">
                <a:cs typeface="B Nazanin" panose="00000400000000000000" pitchFamily="2" charset="-78"/>
              </a:rPr>
              <a:t>(</a:t>
            </a:r>
            <a:r>
              <a:rPr lang="en-US" dirty="0" err="1" smtClean="0">
                <a:cs typeface="B Nazanin" panose="00000400000000000000" pitchFamily="2" charset="-78"/>
              </a:rPr>
              <a:t>Shamsfard</a:t>
            </a:r>
            <a:r>
              <a:rPr lang="en-US" dirty="0" smtClean="0">
                <a:cs typeface="B Nazanin" panose="00000400000000000000" pitchFamily="2" charset="-78"/>
              </a:rPr>
              <a:t> </a:t>
            </a:r>
            <a:r>
              <a:rPr lang="en-US" dirty="0">
                <a:cs typeface="B Nazanin" panose="00000400000000000000" pitchFamily="2" charset="-78"/>
              </a:rPr>
              <a:t>M. , 2010</a:t>
            </a:r>
            <a:r>
              <a:rPr lang="en-US" dirty="0" smtClean="0">
                <a:cs typeface="B Nazanin" panose="00000400000000000000" pitchFamily="2" charset="-78"/>
              </a:rPr>
              <a:t>)</a:t>
            </a:r>
            <a:r>
              <a:rPr lang="fa-IR" dirty="0" smtClean="0">
                <a:cs typeface="B Nazanin" panose="00000400000000000000" pitchFamily="2" charset="-78"/>
              </a:rPr>
              <a:t> بر </a:t>
            </a:r>
            <a:r>
              <a:rPr lang="fa-IR" dirty="0">
                <a:cs typeface="B Nazanin" panose="00000400000000000000" pitchFamily="2" charset="-78"/>
              </a:rPr>
              <a:t>روی </a:t>
            </a:r>
            <a:r>
              <a:rPr lang="fa-IR" u="sng" dirty="0">
                <a:cs typeface="B Nazanin" panose="00000400000000000000" pitchFamily="2" charset="-78"/>
              </a:rPr>
              <a:t>جملات ساده فارسی</a:t>
            </a:r>
            <a:r>
              <a:rPr lang="fa-IR" dirty="0">
                <a:cs typeface="B Nazanin" panose="00000400000000000000" pitchFamily="2" charset="-78"/>
              </a:rPr>
              <a:t> برای استخراج دانش از آنها کار شده </a:t>
            </a:r>
            <a:r>
              <a:rPr lang="fa-IR" dirty="0" smtClean="0">
                <a:cs typeface="B Nazanin" panose="00000400000000000000" pitchFamily="2" charset="-78"/>
              </a:rPr>
              <a:t>است</a:t>
            </a:r>
          </a:p>
          <a:p>
            <a:pPr lvl="1" algn="r" rtl="1"/>
            <a:r>
              <a:rPr lang="fa-IR" dirty="0" smtClean="0">
                <a:cs typeface="B Nazanin" panose="00000400000000000000" pitchFamily="2" charset="-78"/>
              </a:rPr>
              <a:t>روش </a:t>
            </a:r>
            <a:r>
              <a:rPr lang="fa-IR" dirty="0">
                <a:cs typeface="B Nazanin" panose="00000400000000000000" pitchFamily="2" charset="-78"/>
              </a:rPr>
              <a:t>های مبتنی بر الگو و قالب و روش های زبانی از موفق ترین روشهای استخراج اطلاعات </a:t>
            </a:r>
            <a:r>
              <a:rPr lang="fa-IR" dirty="0" smtClean="0">
                <a:cs typeface="B Nazanin" panose="00000400000000000000" pitchFamily="2" charset="-78"/>
              </a:rPr>
              <a:t>هستند</a:t>
            </a:r>
          </a:p>
          <a:p>
            <a:pPr lvl="1" algn="r" rtl="1"/>
            <a:r>
              <a:rPr lang="fa-IR" dirty="0" smtClean="0">
                <a:cs typeface="B Nazanin" panose="00000400000000000000" pitchFamily="2" charset="-78"/>
              </a:rPr>
              <a:t>وفق دادن برخی از الگوهای موجود در زبان انگلیسی</a:t>
            </a:r>
            <a:r>
              <a:rPr lang="fa-IR" dirty="0">
                <a:cs typeface="B Nazanin" panose="00000400000000000000" pitchFamily="2" charset="-78"/>
              </a:rPr>
              <a:t> {الگوهای هیرست}</a:t>
            </a:r>
            <a:r>
              <a:rPr lang="fa-IR" dirty="0" smtClean="0">
                <a:cs typeface="B Nazanin" panose="00000400000000000000" pitchFamily="2" charset="-78"/>
              </a:rPr>
              <a:t> برای فارسی</a:t>
            </a:r>
          </a:p>
          <a:p>
            <a:pPr lvl="1" algn="r" rtl="1"/>
            <a:r>
              <a:rPr lang="fa-IR" dirty="0" smtClean="0">
                <a:cs typeface="B Nazanin" panose="00000400000000000000" pitchFamily="2" charset="-78"/>
              </a:rPr>
              <a:t>معرفی 4 دسته قالب مفهومی</a:t>
            </a:r>
          </a:p>
          <a:p>
            <a:pPr marL="1257300" lvl="2" indent="-342900" algn="r" rtl="1">
              <a:buFont typeface="+mj-lt"/>
              <a:buAutoNum type="arabicPeriod"/>
            </a:pPr>
            <a:r>
              <a:rPr lang="fa-IR" dirty="0" smtClean="0">
                <a:cs typeface="B Nazanin" panose="00000400000000000000" pitchFamily="2" charset="-78"/>
              </a:rPr>
              <a:t>الگوهای </a:t>
            </a:r>
            <a:r>
              <a:rPr lang="fa-IR" dirty="0">
                <a:cs typeface="B Nazanin" panose="00000400000000000000" pitchFamily="2" charset="-78"/>
              </a:rPr>
              <a:t>گروه اسمی مانند صفت موصوف و مضاف مضاف </a:t>
            </a:r>
            <a:r>
              <a:rPr lang="fa-IR" dirty="0" smtClean="0">
                <a:cs typeface="B Nazanin" panose="00000400000000000000" pitchFamily="2" charset="-78"/>
              </a:rPr>
              <a:t>الیه</a:t>
            </a:r>
          </a:p>
          <a:p>
            <a:pPr marL="1257300" lvl="2" indent="-342900" algn="r" rtl="1">
              <a:buFont typeface="+mj-lt"/>
              <a:buAutoNum type="arabicPeriod"/>
            </a:pPr>
            <a:r>
              <a:rPr lang="fa-IR" dirty="0" smtClean="0">
                <a:cs typeface="B Nazanin" panose="00000400000000000000" pitchFamily="2" charset="-78"/>
              </a:rPr>
              <a:t>الگوهای </a:t>
            </a:r>
            <a:r>
              <a:rPr lang="fa-IR" dirty="0">
                <a:cs typeface="B Nazanin" panose="00000400000000000000" pitchFamily="2" charset="-78"/>
              </a:rPr>
              <a:t>افعال مدال مانند افعال «است» «بود» و «شد</a:t>
            </a:r>
            <a:r>
              <a:rPr lang="fa-IR" dirty="0" smtClean="0">
                <a:cs typeface="B Nazanin" panose="00000400000000000000" pitchFamily="2" charset="-78"/>
              </a:rPr>
              <a:t>»</a:t>
            </a:r>
          </a:p>
          <a:p>
            <a:pPr marL="1257300" lvl="2" indent="-342900" algn="r" rtl="1">
              <a:buFont typeface="+mj-lt"/>
              <a:buAutoNum type="arabicPeriod"/>
            </a:pPr>
            <a:r>
              <a:rPr lang="fa-IR" dirty="0" smtClean="0">
                <a:cs typeface="B Nazanin" panose="00000400000000000000" pitchFamily="2" charset="-78"/>
              </a:rPr>
              <a:t>الگوهای </a:t>
            </a:r>
            <a:r>
              <a:rPr lang="fa-IR" dirty="0">
                <a:cs typeface="B Nazanin" panose="00000400000000000000" pitchFamily="2" charset="-78"/>
              </a:rPr>
              <a:t>فعلی غیر مدال که بیانگر روابط غیر سلسله ای </a:t>
            </a:r>
            <a:r>
              <a:rPr lang="fa-IR" dirty="0" smtClean="0">
                <a:cs typeface="B Nazanin" panose="00000400000000000000" pitchFamily="2" charset="-78"/>
              </a:rPr>
              <a:t>هستند</a:t>
            </a:r>
          </a:p>
          <a:p>
            <a:pPr marL="1257300" lvl="2" indent="-342900" algn="r" rtl="1">
              <a:buFont typeface="+mj-lt"/>
              <a:buAutoNum type="arabicPeriod"/>
            </a:pPr>
            <a:r>
              <a:rPr lang="fa-IR" dirty="0" smtClean="0">
                <a:cs typeface="B Nazanin" panose="00000400000000000000" pitchFamily="2" charset="-78"/>
              </a:rPr>
              <a:t>الگوهای </a:t>
            </a:r>
            <a:r>
              <a:rPr lang="fa-IR" dirty="0">
                <a:cs typeface="B Nazanin" panose="00000400000000000000" pitchFamily="2" charset="-78"/>
              </a:rPr>
              <a:t>اصول موضوعه مانند مقدم و تالی و شرطی</a:t>
            </a:r>
          </a:p>
          <a:p>
            <a:pPr lvl="1" algn="r" rtl="1"/>
            <a:r>
              <a:rPr lang="fa-IR" dirty="0">
                <a:cs typeface="B Nazanin" panose="00000400000000000000" pitchFamily="2" charset="-78"/>
              </a:rPr>
              <a:t>برای کارهای آینده تولید مجموعه کامل قالبها، تشخیص انواع گروه اسمی و انجام تست روی دادگان بزرگتر </a:t>
            </a:r>
            <a:endParaRPr lang="fa-IR" dirty="0" smtClean="0">
              <a:cs typeface="B Nazanin" panose="00000400000000000000" pitchFamily="2" charset="-78"/>
            </a:endParaRPr>
          </a:p>
          <a:p>
            <a:pPr lvl="1" algn="r" rtl="1"/>
            <a:r>
              <a:rPr lang="fa-IR" dirty="0" smtClean="0">
                <a:cs typeface="B Nazanin" panose="00000400000000000000" pitchFamily="2" charset="-78"/>
              </a:rPr>
              <a:t>فراخوان الگوهای مطرح شده</a:t>
            </a:r>
            <a:r>
              <a:rPr lang="fa-IR" dirty="0">
                <a:cs typeface="B Nazanin" panose="00000400000000000000" pitchFamily="2" charset="-78"/>
              </a:rPr>
              <a:t> بسیار</a:t>
            </a:r>
            <a:r>
              <a:rPr lang="fa-IR" dirty="0" smtClean="0">
                <a:cs typeface="B Nazanin" panose="00000400000000000000" pitchFamily="2" charset="-78"/>
              </a:rPr>
              <a:t> پایین است. {مخصوصا روی الگوهای فعلی}</a:t>
            </a:r>
          </a:p>
          <a:p>
            <a:pPr lvl="1"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230892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با توجه به مطالب ذکر شده سعی شده است موارد زیر در پروژه پیشنهادی گنجانده شود</a:t>
            </a:r>
          </a:p>
          <a:p>
            <a:pPr marL="800100" lvl="1" indent="-342900" algn="r" rtl="1">
              <a:buFont typeface="+mj-lt"/>
              <a:buAutoNum type="arabicPeriod"/>
            </a:pPr>
            <a:r>
              <a:rPr lang="fa-IR" sz="1800" dirty="0" smtClean="0">
                <a:cs typeface="B Nazanin" pitchFamily="2" charset="-78"/>
              </a:rPr>
              <a:t>زبان فارسی بدلیل ویژگی های خاص خود، دارای پیچیدگی ها و مشکلات زیادی در زمینه پردازش متن است. همچنین منابع زبانی موجود برای آن شامل دادگان و الگوریتم ها و کد های متن باز محدود است (خلقانی, تابستان 1393) (فدائی, 1388). زبان فارسی به عنوان زبان هدف در این پروژه قرار داده شده است.</a:t>
            </a:r>
          </a:p>
          <a:p>
            <a:pPr marL="800100" lvl="1" indent="-342900" algn="r" rtl="1">
              <a:buFont typeface="+mj-lt"/>
              <a:buAutoNum type="arabicPeriod"/>
            </a:pPr>
            <a:r>
              <a:rPr lang="fa-IR" sz="1800" dirty="0" smtClean="0">
                <a:cs typeface="B Nazanin" pitchFamily="2" charset="-78"/>
              </a:rPr>
              <a:t>برای کاهش مشکل ضعف در پارسرها و قطعه بند زبان فارسی، ایده ما برگرفته از </a:t>
            </a:r>
            <a:r>
              <a:rPr lang="en-US" sz="1800" dirty="0" smtClean="0">
                <a:cs typeface="B Nazanin" pitchFamily="2" charset="-78"/>
              </a:rPr>
              <a:t>(Schmitz M. e., 2012)</a:t>
            </a:r>
            <a:r>
              <a:rPr lang="fa-IR" sz="1800" dirty="0" smtClean="0">
                <a:cs typeface="B Nazanin" pitchFamily="2" charset="-78"/>
              </a:rPr>
              <a:t> استفاده از قالب جمله برای زبان فارسی است. در این ایده کار پارسرها به عهده قالب ها گذاشته شده است. تا قبل از این در تمامی سیستمها از یکسری الگو که فقط بخشی از جمله را شامل می‌شوند، برای استخراج رابطه استفاده شده است که طبیعتا دارای دو ضعف عمده است. </a:t>
            </a:r>
          </a:p>
          <a:p>
            <a:pPr marL="1200150" lvl="2" indent="-342900" algn="r" rtl="1">
              <a:buFont typeface="+mj-lt"/>
              <a:buAutoNum type="arabicPeriod"/>
            </a:pPr>
            <a:r>
              <a:rPr lang="fa-IR" sz="1800" dirty="0" smtClean="0">
                <a:cs typeface="B Nazanin" pitchFamily="2" charset="-78"/>
              </a:rPr>
              <a:t>این الگوها تمام جمله را شامل نمی‌شوند، </a:t>
            </a:r>
          </a:p>
          <a:p>
            <a:pPr marL="1200150" lvl="2" indent="-342900" algn="r" rtl="1">
              <a:buFont typeface="+mj-lt"/>
              <a:buAutoNum type="arabicPeriod"/>
            </a:pPr>
            <a:r>
              <a:rPr lang="fa-IR" sz="1800" dirty="0" smtClean="0">
                <a:cs typeface="B Nazanin" pitchFamily="2" charset="-78"/>
              </a:rPr>
              <a:t>در استخراج روابط چندگانه و ویژگی های همراه رابطه ناتوان هستند. </a:t>
            </a:r>
          </a:p>
        </p:txBody>
      </p:sp>
      <p:sp>
        <p:nvSpPr>
          <p:cNvPr id="4" name="Slide Number Placeholder 3"/>
          <p:cNvSpPr>
            <a:spLocks noGrp="1"/>
          </p:cNvSpPr>
          <p:nvPr>
            <p:ph type="sldNum" sz="quarter" idx="12"/>
          </p:nvPr>
        </p:nvSpPr>
        <p:spPr/>
        <p:txBody>
          <a:bodyPr/>
          <a:lstStyle/>
          <a:p>
            <a:fld id="{953D7622-F4B3-4CED-AE61-8D3ABB75467F}" type="slidenum">
              <a:rPr lang="en-US" smtClean="0"/>
              <a:pPr/>
              <a:t>38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5457690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پیشنهادی</a:t>
            </a:r>
            <a:endParaRPr lang="en-US" dirty="0"/>
          </a:p>
        </p:txBody>
      </p:sp>
      <p:sp>
        <p:nvSpPr>
          <p:cNvPr id="3" name="Content Placeholder 2"/>
          <p:cNvSpPr>
            <a:spLocks noGrp="1"/>
          </p:cNvSpPr>
          <p:nvPr>
            <p:ph idx="1"/>
          </p:nvPr>
        </p:nvSpPr>
        <p:spPr/>
        <p:txBody>
          <a:bodyPr>
            <a:normAutofit/>
          </a:bodyPr>
          <a:lstStyle/>
          <a:p>
            <a:pPr algn="r" rtl="1"/>
            <a:r>
              <a:rPr lang="fa-IR" dirty="0">
                <a:cs typeface="B Nazanin" pitchFamily="2" charset="-78"/>
              </a:rPr>
              <a:t>برای انجام این پژوهش نیاز به انجام مراحل چهارگانه زیر </a:t>
            </a:r>
            <a:r>
              <a:rPr lang="fa-IR" dirty="0" smtClean="0">
                <a:cs typeface="B Nazanin" pitchFamily="2" charset="-78"/>
              </a:rPr>
              <a:t>می‌باشد</a:t>
            </a:r>
            <a:r>
              <a:rPr lang="fa-IR" dirty="0">
                <a:cs typeface="B Nazanin" pitchFamily="2" charset="-78"/>
              </a:rPr>
              <a:t>:</a:t>
            </a:r>
            <a:endParaRPr lang="en-US" dirty="0">
              <a:cs typeface="B Nazanin" pitchFamily="2" charset="-78"/>
            </a:endParaRPr>
          </a:p>
          <a:p>
            <a:pPr lvl="1" algn="r" rtl="1">
              <a:buFont typeface="+mj-lt"/>
              <a:buAutoNum type="arabicPeriod"/>
            </a:pPr>
            <a:r>
              <a:rPr lang="fa-IR" sz="1800" dirty="0">
                <a:cs typeface="B Nazanin" pitchFamily="2" charset="-78"/>
              </a:rPr>
              <a:t>ایجاد بانک قالب های جملات برای زبان فارسی </a:t>
            </a:r>
            <a:endParaRPr lang="fa-IR" sz="1800" dirty="0" smtClean="0">
              <a:cs typeface="B Nazanin" pitchFamily="2" charset="-78"/>
            </a:endParaRPr>
          </a:p>
          <a:p>
            <a:pPr lvl="1" algn="r" rtl="1">
              <a:buFont typeface="+mj-lt"/>
              <a:buAutoNum type="arabicPeriod"/>
            </a:pPr>
            <a:r>
              <a:rPr lang="fa-IR" sz="1800" dirty="0">
                <a:cs typeface="B Nazanin" pitchFamily="2" charset="-78"/>
              </a:rPr>
              <a:t>تایید </a:t>
            </a:r>
            <a:r>
              <a:rPr lang="fa-IR" sz="1800" dirty="0" smtClean="0">
                <a:cs typeface="B Nazanin" pitchFamily="2" charset="-78"/>
              </a:rPr>
              <a:t>قالب‌ها </a:t>
            </a:r>
            <a:r>
              <a:rPr lang="fa-IR" sz="1800" dirty="0">
                <a:cs typeface="B Nazanin" pitchFamily="2" charset="-78"/>
              </a:rPr>
              <a:t>و تعیین مجموعه روابط و استلزامات قابل استخراج از هر قالب به کمک نیروی انسانی </a:t>
            </a:r>
            <a:endParaRPr lang="fa-IR" sz="1800" dirty="0" smtClean="0">
              <a:cs typeface="B Nazanin" pitchFamily="2" charset="-78"/>
            </a:endParaRPr>
          </a:p>
          <a:p>
            <a:pPr lvl="1" algn="r" rtl="1">
              <a:buFont typeface="+mj-lt"/>
              <a:buAutoNum type="arabicPeriod"/>
            </a:pPr>
            <a:r>
              <a:rPr lang="fa-IR" sz="1800" dirty="0">
                <a:cs typeface="B Nazanin" pitchFamily="2" charset="-78"/>
              </a:rPr>
              <a:t>استخراج روابط مفهومی جمله ورودی با استفاده از بانک </a:t>
            </a:r>
            <a:r>
              <a:rPr lang="fa-IR" sz="1800" dirty="0" smtClean="0">
                <a:cs typeface="B Nazanin" pitchFamily="2" charset="-78"/>
              </a:rPr>
              <a:t>قالب‌ها </a:t>
            </a:r>
          </a:p>
          <a:p>
            <a:pPr lvl="1" algn="r" rtl="1">
              <a:buFont typeface="+mj-lt"/>
              <a:buAutoNum type="arabicPeriod"/>
            </a:pPr>
            <a:r>
              <a:rPr lang="fa-IR" sz="1800" dirty="0">
                <a:cs typeface="B Nazanin" pitchFamily="2" charset="-78"/>
              </a:rPr>
              <a:t> یافتن اطلاعات جدید مرتبط با رابطه های استخراج شده به کمک </a:t>
            </a:r>
            <a:r>
              <a:rPr lang="fa-IR" sz="1800" dirty="0" smtClean="0">
                <a:cs typeface="B Nazanin" pitchFamily="2" charset="-78"/>
              </a:rPr>
              <a:t>هستان‌شناسی‌ها</a:t>
            </a:r>
            <a:r>
              <a:rPr lang="fa-IR" sz="1800" dirty="0">
                <a:cs typeface="B Nazanin" pitchFamily="2" charset="-78"/>
              </a:rPr>
              <a:t>.</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39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574415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شناسایی موجودیت‌های نامدار</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15" name="Content Placeholder 2"/>
          <p:cNvSpPr>
            <a:spLocks noGrp="1"/>
          </p:cNvSpPr>
          <p:nvPr>
            <p:ph idx="1"/>
          </p:nvPr>
        </p:nvSpPr>
        <p:spPr>
          <a:xfrm>
            <a:off x="2589212" y="2133600"/>
            <a:ext cx="8915400" cy="3777622"/>
          </a:xfrm>
        </p:spPr>
        <p:txBody>
          <a:bodyPr/>
          <a:lstStyle/>
          <a:p>
            <a:pPr algn="r" rtl="1"/>
            <a:r>
              <a:rPr lang="fa-IR" dirty="0" smtClean="0">
                <a:cs typeface="B Nazanin" panose="00000400000000000000" pitchFamily="2" charset="-78"/>
              </a:rPr>
              <a:t>یافتن اسامی در متن</a:t>
            </a:r>
          </a:p>
          <a:p>
            <a:pPr algn="r" rtl="1"/>
            <a:r>
              <a:rPr lang="fa-IR" dirty="0" smtClean="0">
                <a:cs typeface="B Nazanin" panose="00000400000000000000" pitchFamily="2" charset="-78"/>
              </a:rPr>
              <a:t>دسته بندی آنها بر اساس نوع {سازمان، شخص، مکان، زمان، متفرقه}</a:t>
            </a:r>
          </a:p>
          <a:p>
            <a:pPr algn="r" rtl="1"/>
            <a:endParaRPr lang="en-US" dirty="0">
              <a:cs typeface="B Nazanin" panose="00000400000000000000" pitchFamily="2" charset="-78"/>
            </a:endParaRPr>
          </a:p>
        </p:txBody>
      </p:sp>
      <p:pic>
        <p:nvPicPr>
          <p:cNvPr id="16" name="Picture 15"/>
          <p:cNvPicPr>
            <a:picLocks noChangeAspect="1"/>
          </p:cNvPicPr>
          <p:nvPr/>
        </p:nvPicPr>
        <p:blipFill>
          <a:blip r:embed="rId3" cstate="print"/>
          <a:stretch>
            <a:fillRect/>
          </a:stretch>
        </p:blipFill>
        <p:spPr>
          <a:xfrm>
            <a:off x="3594194" y="3234697"/>
            <a:ext cx="6286500" cy="2676525"/>
          </a:xfrm>
          <a:prstGeom prst="rect">
            <a:avLst/>
          </a:prstGeom>
        </p:spPr>
      </p:pic>
    </p:spTree>
    <p:extLst>
      <p:ext uri="{BB962C8B-B14F-4D97-AF65-F5344CB8AC3E}">
        <p14:creationId xmlns:p14="http://schemas.microsoft.com/office/powerpoint/2010/main" val="3406484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الگوریتم تولید قالب جمله</a:t>
            </a:r>
            <a:endParaRPr lang="en-US" dirty="0"/>
          </a:p>
        </p:txBody>
      </p:sp>
      <p:sp>
        <p:nvSpPr>
          <p:cNvPr id="3" name="Content Placeholder 2"/>
          <p:cNvSpPr>
            <a:spLocks noGrp="1"/>
          </p:cNvSpPr>
          <p:nvPr>
            <p:ph idx="1"/>
          </p:nvPr>
        </p:nvSpPr>
        <p:spPr>
          <a:xfrm>
            <a:off x="2589212" y="1628631"/>
            <a:ext cx="8915400" cy="3777622"/>
          </a:xfrm>
        </p:spPr>
        <p:txBody>
          <a:bodyPr>
            <a:noAutofit/>
          </a:bodyPr>
          <a:lstStyle/>
          <a:p>
            <a:pPr lvl="0" algn="r" rtl="1">
              <a:buFont typeface="+mj-lt"/>
              <a:buAutoNum type="arabicPeriod"/>
            </a:pPr>
            <a:r>
              <a:rPr lang="fa-IR" dirty="0">
                <a:cs typeface="B Nazanin" panose="00000400000000000000" pitchFamily="2" charset="-78"/>
              </a:rPr>
              <a:t>تشخیص فعل جمله (کمکی بودن یا اصلی بودن، مرکب بودن یا بسیط بودن، فاصله دار بودن یا بدون فاصله)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فعل های کمکی مانند «است و بود و شد» در قالب باقی می­مانند مگر اینکه ترکیب شوند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تمامی قیود و متمم های جمله مانند قید زمان، قید مکان، قید حالت و حالت تعلیل (برای) از اسکلت اصلی جمله جدا </a:t>
            </a:r>
            <a:r>
              <a:rPr lang="fa-IR" dirty="0" smtClean="0">
                <a:cs typeface="B Nazanin" panose="00000400000000000000" pitchFamily="2" charset="-78"/>
              </a:rPr>
              <a:t>می‌شوند</a:t>
            </a:r>
            <a:r>
              <a:rPr lang="fa-IR" dirty="0">
                <a:cs typeface="B Nazanin" panose="00000400000000000000" pitchFamily="2" charset="-78"/>
              </a:rPr>
              <a:t>. همچنین با داشتن لیست حروف اضافه که شامل و نه محدود به «به، از، غیر، در، تا، الا، بر، حتی، را» </a:t>
            </a:r>
            <a:r>
              <a:rPr lang="fa-IR" dirty="0" smtClean="0">
                <a:cs typeface="B Nazanin" panose="00000400000000000000" pitchFamily="2" charset="-78"/>
              </a:rPr>
              <a:t>می‌شوند</a:t>
            </a:r>
            <a:r>
              <a:rPr lang="fa-IR" dirty="0">
                <a:cs typeface="B Nazanin" panose="00000400000000000000" pitchFamily="2" charset="-78"/>
              </a:rPr>
              <a:t>، این حروف به همراه گروه اسمی بعد از آنها از قالب حذف می­شوند. در زمان تولید قالب جملات امکان اضافه و کم نمودن این لیست وجود دارد. </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«را» و گروه اسمی قبل از آن در قالب باقی </a:t>
            </a:r>
            <a:r>
              <a:rPr lang="fa-IR" dirty="0" smtClean="0">
                <a:cs typeface="B Nazanin" panose="00000400000000000000" pitchFamily="2" charset="-78"/>
              </a:rPr>
              <a:t>می‌ماند</a:t>
            </a:r>
            <a:r>
              <a:rPr lang="en-US" dirty="0">
                <a:cs typeface="B Nazanin" panose="00000400000000000000" pitchFamily="2" charset="-78"/>
              </a:rPr>
              <a:t>. </a:t>
            </a:r>
          </a:p>
          <a:p>
            <a:pPr lvl="0" algn="r" rtl="1">
              <a:buFont typeface="+mj-lt"/>
              <a:buAutoNum type="arabicPeriod"/>
            </a:pPr>
            <a:r>
              <a:rPr lang="fa-IR" dirty="0">
                <a:cs typeface="B Nazanin" panose="00000400000000000000" pitchFamily="2" charset="-78"/>
              </a:rPr>
              <a:t>کلمات دارای معنای استلزامی مانند «به معنای، و دیگر، همچون، مانند» در قالب باقی </a:t>
            </a:r>
            <a:r>
              <a:rPr lang="fa-IR" dirty="0" smtClean="0">
                <a:cs typeface="B Nazanin" panose="00000400000000000000" pitchFamily="2" charset="-78"/>
              </a:rPr>
              <a:t>می‌مانند</a:t>
            </a:r>
            <a:r>
              <a:rPr lang="fa-IR" dirty="0">
                <a:cs typeface="B Nazanin" panose="00000400000000000000" pitchFamily="2" charset="-78"/>
              </a:rPr>
              <a:t>.</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کلمات بیانگر حالت شرطی در قالب باقی می­مانند. مانند «اگر، چنانچه، درصورتیکه»</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تاکیدات حذف می­شوند. مانند «بعید است، یقینا، حتما»</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کلیه بخش هایی که حذف می­شوند به مناسبترین جزء قالب به صورت عمودی پیوند </a:t>
            </a:r>
            <a:r>
              <a:rPr lang="fa-IR" dirty="0" smtClean="0">
                <a:cs typeface="B Nazanin" panose="00000400000000000000" pitchFamily="2" charset="-78"/>
              </a:rPr>
              <a:t>می‌شوند</a:t>
            </a:r>
            <a:r>
              <a:rPr lang="fa-IR" dirty="0">
                <a:cs typeface="B Nazanin" panose="00000400000000000000" pitchFamily="2" charset="-78"/>
              </a:rPr>
              <a:t>. (یعنی نقش آنها باید مشخص شود)</a:t>
            </a:r>
            <a:endParaRPr lang="en-US" dirty="0">
              <a:cs typeface="B Nazanin" panose="00000400000000000000" pitchFamily="2" charset="-78"/>
            </a:endParaRPr>
          </a:p>
          <a:p>
            <a:pPr lvl="0" algn="r" rtl="1">
              <a:buFont typeface="+mj-lt"/>
              <a:buAutoNum type="arabicPeriod"/>
            </a:pPr>
            <a:r>
              <a:rPr lang="fa-IR" dirty="0">
                <a:cs typeface="B Nazanin" panose="00000400000000000000" pitchFamily="2" charset="-78"/>
              </a:rPr>
              <a:t>پس از ساخت قالب، لیست روابط قابل استخراج از آن قالب توسط یک متخصص تدوین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a:p>
            <a:pPr algn="r" rtl="1">
              <a:buFont typeface="+mj-lt"/>
              <a:buAutoNum type="arabicPeriod"/>
            </a:pPr>
            <a:r>
              <a:rPr lang="fa-IR" dirty="0">
                <a:cs typeface="B Nazanin" panose="00000400000000000000" pitchFamily="2" charset="-78"/>
              </a:rPr>
              <a:t>با توجه به معنای حروف اضافه لیست روابط مستتر در هر قالب متناسب با هر یک از این معانی گروه بندی </a:t>
            </a:r>
            <a:r>
              <a:rPr lang="fa-IR" dirty="0" smtClean="0">
                <a:cs typeface="B Nazanin" panose="00000400000000000000" pitchFamily="2" charset="-78"/>
              </a:rPr>
              <a:t>می‌گردد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40</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7630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چالشها</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برای پیاده سازی این الگوریتم با چالشهایی مواجه هستیم که باید با تولید ماژول های مناسب آنها را حل کنیم. </a:t>
            </a:r>
          </a:p>
          <a:p>
            <a:pPr marL="800100" lvl="1" indent="-342900" algn="r" rtl="1">
              <a:buFont typeface="+mj-lt"/>
              <a:buAutoNum type="arabicPeriod"/>
            </a:pPr>
            <a:r>
              <a:rPr lang="fa-IR" sz="1800" dirty="0" smtClean="0">
                <a:cs typeface="B Nazanin" pitchFamily="2" charset="-78"/>
              </a:rPr>
              <a:t>گروه های اسمی درون جمله باید مشخص گردند. </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محل و نحوه اتصال گروه های حذف شده باید تعیین گردد</a:t>
            </a:r>
          </a:p>
          <a:p>
            <a:pPr marL="1200150" lvl="2" indent="-342900" algn="r" rtl="1"/>
            <a:r>
              <a:rPr lang="fa-IR" sz="1800" dirty="0" smtClean="0">
                <a:cs typeface="B Nazanin" pitchFamily="2" charset="-78"/>
              </a:rPr>
              <a:t>برخی از بخش های حذف شده به گروه اسمی قبل از خود یا به فعل جمله پیوند می‌شوند.</a:t>
            </a:r>
            <a:endParaRPr lang="en-US" sz="1800" dirty="0" smtClean="0">
              <a:cs typeface="B Nazanin" pitchFamily="2" charset="-78"/>
            </a:endParaRPr>
          </a:p>
          <a:p>
            <a:pPr marL="800100" lvl="1" indent="-342900" algn="r" rtl="1">
              <a:buFont typeface="+mj-lt"/>
              <a:buAutoNum type="arabicPeriod"/>
            </a:pPr>
            <a:r>
              <a:rPr lang="fa-IR" sz="1800" dirty="0" smtClean="0">
                <a:cs typeface="B Nazanin" pitchFamily="2" charset="-78"/>
              </a:rPr>
              <a:t>معنای حروف اضافه باید تعیین گردد</a:t>
            </a:r>
          </a:p>
          <a:p>
            <a:pPr marL="800100" lvl="1" indent="-342900" algn="r" rtl="1">
              <a:buFont typeface="+mj-lt"/>
              <a:buAutoNum type="arabicPeriod"/>
            </a:pPr>
            <a:r>
              <a:rPr lang="fa-IR" sz="1800" dirty="0" smtClean="0">
                <a:cs typeface="B Nazanin" pitchFamily="2" charset="-78"/>
              </a:rPr>
              <a:t>هزینه دار بودن ایجاد بانک قالبهای جملات فارسی و استخراج روابط آنها</a:t>
            </a:r>
          </a:p>
          <a:p>
            <a:pPr marL="457200" lvl="1" indent="0" algn="r" rtl="1">
              <a:buNone/>
            </a:pPr>
            <a:endParaRPr lang="fa-IR" sz="1800" dirty="0" smtClean="0">
              <a:cs typeface="B Nazanin" pitchFamily="2" charset="-78"/>
            </a:endParaRPr>
          </a:p>
          <a:p>
            <a:pPr marL="1200150" lvl="2" indent="-342900" algn="r" rtl="1"/>
            <a:endParaRPr lang="fa-IR" sz="1800" dirty="0" smtClean="0">
              <a:cs typeface="B Nazanin" pitchFamily="2" charset="-78"/>
            </a:endParaRPr>
          </a:p>
          <a:p>
            <a:pPr marL="800100" lvl="1" indent="-342900" algn="r" rtl="1">
              <a:buFont typeface="+mj-lt"/>
              <a:buAutoNum type="arabicPeriod"/>
            </a:pP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41</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415626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الگوریتم استخراج رابطه از جمله</a:t>
            </a:r>
            <a:endParaRPr lang="en-US" dirty="0"/>
          </a:p>
        </p:txBody>
      </p:sp>
      <p:sp>
        <p:nvSpPr>
          <p:cNvPr id="3" name="Content Placeholder 2"/>
          <p:cNvSpPr>
            <a:spLocks noGrp="1"/>
          </p:cNvSpPr>
          <p:nvPr>
            <p:ph idx="1"/>
          </p:nvPr>
        </p:nvSpPr>
        <p:spPr/>
        <p:txBody>
          <a:bodyPr>
            <a:normAutofit/>
          </a:bodyPr>
          <a:lstStyle/>
          <a:p>
            <a:pPr algn="r" rtl="1"/>
            <a:r>
              <a:rPr lang="fa-IR" dirty="0" smtClean="0">
                <a:cs typeface="B Nazanin" pitchFamily="2" charset="-78"/>
              </a:rPr>
              <a:t>در شروع این الگوریتم فرض می‌کنیم که لیست قالب های جملات ساده فارسی به همراه لیست روابط قابل استخراج از هر قالب را داریم.</a:t>
            </a:r>
          </a:p>
          <a:p>
            <a:pPr lvl="1" algn="r" rtl="1">
              <a:buFont typeface="+mj-lt"/>
              <a:buAutoNum type="arabicPeriod"/>
            </a:pPr>
            <a:r>
              <a:rPr lang="fa-IR" sz="1800" dirty="0" smtClean="0">
                <a:cs typeface="B Nazanin" pitchFamily="2" charset="-78"/>
              </a:rPr>
              <a:t>ابتدا قالب مناسب برای جمله تعیین می‌شود. در صورت عدم موفقیت، قالب جمله با استفاده از الگوریتم مذکور استخراج شده و به بانک قالب افزوده می‌شود</a:t>
            </a:r>
          </a:p>
          <a:p>
            <a:pPr lvl="1" algn="r" rtl="1">
              <a:buFont typeface="+mj-lt"/>
              <a:buAutoNum type="arabicPeriod"/>
            </a:pPr>
            <a:r>
              <a:rPr lang="fa-IR" sz="1800" dirty="0" smtClean="0">
                <a:cs typeface="B Nazanin" pitchFamily="2" charset="-78"/>
              </a:rPr>
              <a:t>تعیین معنای حروف اضافه، (کمکی، شرطی، ...) درون جمله</a:t>
            </a:r>
          </a:p>
          <a:p>
            <a:pPr lvl="1" algn="r" rtl="1">
              <a:buFont typeface="+mj-lt"/>
              <a:buAutoNum type="arabicPeriod"/>
            </a:pPr>
            <a:r>
              <a:rPr lang="fa-IR" sz="1800" dirty="0" smtClean="0">
                <a:cs typeface="B Nazanin" pitchFamily="2" charset="-78"/>
              </a:rPr>
              <a:t>با توجه به معانی حروف اضافه روابط متناسب با آن معنی از جمله استخراج می‌گردد.</a:t>
            </a:r>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42</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415626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ماژول تعیین معنای حروف اضافه</a:t>
            </a:r>
            <a:endParaRPr lang="en-US" dirty="0"/>
          </a:p>
        </p:txBody>
      </p:sp>
      <p:sp>
        <p:nvSpPr>
          <p:cNvPr id="3" name="Content Placeholder 2"/>
          <p:cNvSpPr>
            <a:spLocks noGrp="1"/>
          </p:cNvSpPr>
          <p:nvPr>
            <p:ph idx="1"/>
          </p:nvPr>
        </p:nvSpPr>
        <p:spPr/>
        <p:txBody>
          <a:bodyPr>
            <a:noAutofit/>
          </a:bodyPr>
          <a:lstStyle/>
          <a:p>
            <a:pPr algn="r" rtl="1"/>
            <a:r>
              <a:rPr lang="fa-IR" dirty="0" smtClean="0">
                <a:cs typeface="B Nazanin" pitchFamily="2" charset="-78"/>
              </a:rPr>
              <a:t>حروف اضافه و قیود درون جمله می‌توانند معانی متفاوتی داشته باشند.</a:t>
            </a:r>
          </a:p>
          <a:p>
            <a:pPr lvl="1" algn="r" rtl="1"/>
            <a:r>
              <a:rPr lang="fa-IR" sz="1800" dirty="0" smtClean="0">
                <a:cs typeface="B Nazanin" pitchFamily="2" charset="-78"/>
              </a:rPr>
              <a:t>من با حسن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ماشین آمدم</a:t>
            </a:r>
            <a:r>
              <a:rPr lang="en-US" sz="1800" dirty="0" smtClean="0">
                <a:cs typeface="B Nazanin" pitchFamily="2" charset="-78"/>
              </a:rPr>
              <a:t>.</a:t>
            </a:r>
            <a:endParaRPr lang="fa-IR" sz="1800" dirty="0" smtClean="0">
              <a:cs typeface="B Nazanin" pitchFamily="2" charset="-78"/>
            </a:endParaRPr>
          </a:p>
          <a:p>
            <a:pPr lvl="1" algn="r" rtl="1"/>
            <a:r>
              <a:rPr lang="fa-IR" sz="1800" dirty="0" smtClean="0">
                <a:cs typeface="B Nazanin" pitchFamily="2" charset="-78"/>
              </a:rPr>
              <a:t>من با ناراحتی آمدم</a:t>
            </a:r>
            <a:r>
              <a:rPr lang="en-US" sz="1800" dirty="0" smtClean="0">
                <a:cs typeface="B Nazanin" pitchFamily="2" charset="-78"/>
              </a:rPr>
              <a:t>.</a:t>
            </a:r>
            <a:endParaRPr lang="fa-IR" sz="1800" dirty="0" smtClean="0">
              <a:cs typeface="B Nazanin" pitchFamily="2" charset="-78"/>
            </a:endParaRPr>
          </a:p>
          <a:p>
            <a:pPr algn="r" rtl="1"/>
            <a:r>
              <a:rPr lang="fa-IR" dirty="0" smtClean="0">
                <a:cs typeface="B Nazanin" pitchFamily="2" charset="-78"/>
              </a:rPr>
              <a:t>پیشنهاد می‌شود برای تعیین معنای حروف اضافه از یک دسته‌بندی کننده (مانند </a:t>
            </a:r>
            <a:r>
              <a:rPr lang="en-US" dirty="0" smtClean="0">
                <a:cs typeface="B Nazanin" pitchFamily="2" charset="-78"/>
              </a:rPr>
              <a:t>Conditional Random Field</a:t>
            </a:r>
            <a:r>
              <a:rPr lang="fa-IR" dirty="0" smtClean="0">
                <a:cs typeface="B Nazanin" pitchFamily="2" charset="-78"/>
              </a:rPr>
              <a:t> یا </a:t>
            </a:r>
            <a:r>
              <a:rPr lang="en-US" dirty="0" smtClean="0">
                <a:cs typeface="B Nazanin" pitchFamily="2" charset="-78"/>
              </a:rPr>
              <a:t>Logistic Regression</a:t>
            </a:r>
            <a:r>
              <a:rPr lang="fa-IR" dirty="0" smtClean="0">
                <a:cs typeface="B Nazanin" pitchFamily="2" charset="-78"/>
              </a:rPr>
              <a:t>) استفاده شود. برای اینکار باید از جمله ویژگی استخراج شود. ویژگی های مانند:</a:t>
            </a:r>
          </a:p>
          <a:p>
            <a:pPr lvl="1" algn="r" rtl="1"/>
            <a:r>
              <a:rPr lang="fa-IR" sz="1800" dirty="0" smtClean="0">
                <a:cs typeface="B Nazanin" pitchFamily="2" charset="-78"/>
              </a:rPr>
              <a:t>موجودیت های نامدار اطراف حرف اضافه</a:t>
            </a:r>
          </a:p>
          <a:p>
            <a:pPr lvl="1" algn="r" rtl="1"/>
            <a:r>
              <a:rPr lang="fa-IR" sz="1800" dirty="0" smtClean="0">
                <a:cs typeface="B Nazanin" pitchFamily="2" charset="-78"/>
              </a:rPr>
              <a:t>نقش دستوری کلمات اطراف حروف اضافه</a:t>
            </a:r>
          </a:p>
          <a:p>
            <a:pPr lvl="1" algn="r" rtl="1"/>
            <a:r>
              <a:rPr lang="fa-IR" sz="1800" dirty="0" smtClean="0">
                <a:cs typeface="B Nazanin" pitchFamily="2" charset="-78"/>
              </a:rPr>
              <a:t>فعل جمله</a:t>
            </a:r>
          </a:p>
          <a:p>
            <a:pPr lvl="1" algn="r" rtl="1"/>
            <a:r>
              <a:rPr lang="fa-IR" sz="1800" dirty="0" smtClean="0">
                <a:cs typeface="B Nazanin" pitchFamily="2" charset="-78"/>
              </a:rPr>
              <a:t>خود کلمات </a:t>
            </a:r>
          </a:p>
          <a:p>
            <a:pPr lvl="1" algn="r" rtl="1"/>
            <a:endParaRPr lang="en-US" sz="1800" dirty="0">
              <a:cs typeface="B Nazanin"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43</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601127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itchFamily="2" charset="-78"/>
              </a:rPr>
              <a:t>فلوچارت الگوریتم</a:t>
            </a:r>
            <a:endParaRPr lang="en-US" dirty="0">
              <a:cs typeface="B Nazanin" pitchFamily="2" charset="-78"/>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44</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bwMode="auto">
          <a:xfrm>
            <a:off x="5218112" y="1914862"/>
            <a:ext cx="3657600" cy="4474940"/>
          </a:xfrm>
          <a:prstGeom prst="rect">
            <a:avLst/>
          </a:prstGeom>
          <a:noFill/>
          <a:ln>
            <a:noFill/>
          </a:ln>
        </p:spPr>
      </p:pic>
    </p:spTree>
    <p:extLst>
      <p:ext uri="{BB962C8B-B14F-4D97-AF65-F5344CB8AC3E}">
        <p14:creationId xmlns:p14="http://schemas.microsoft.com/office/powerpoint/2010/main" val="2615493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a:t>
            </a:r>
            <a:r>
              <a:rPr lang="fa-IR" dirty="0">
                <a:cs typeface="B Nazanin" panose="00000400000000000000" pitchFamily="2" charset="-78"/>
              </a:rPr>
              <a:t>پیاده سازی الگوریتم روی جملات ساده فارسی</a:t>
            </a:r>
            <a:endParaRPr lang="en-US" dirty="0"/>
          </a:p>
        </p:txBody>
      </p:sp>
      <p:sp>
        <p:nvSpPr>
          <p:cNvPr id="3" name="Content Placeholder 2"/>
          <p:cNvSpPr>
            <a:spLocks noGrp="1"/>
          </p:cNvSpPr>
          <p:nvPr>
            <p:ph idx="1"/>
          </p:nvPr>
        </p:nvSpPr>
        <p:spPr>
          <a:xfrm>
            <a:off x="2589212" y="1369323"/>
            <a:ext cx="8915400" cy="3777622"/>
          </a:xfrm>
        </p:spPr>
        <p:txBody>
          <a:bodyPr/>
          <a:lstStyle/>
          <a:p>
            <a:pPr algn="r" rtl="1"/>
            <a:r>
              <a:rPr lang="fa-IR" dirty="0">
                <a:cs typeface="B Nazanin" panose="00000400000000000000" pitchFamily="2" charset="-78"/>
              </a:rPr>
              <a:t>با استفاده از یک آزمایش روی 70 جمله کوتاه فارسی نشان داده ایم که قالب ها در جملات تکرار </a:t>
            </a:r>
            <a:r>
              <a:rPr lang="fa-IR" dirty="0" smtClean="0">
                <a:cs typeface="B Nazanin" panose="00000400000000000000" pitchFamily="2" charset="-78"/>
              </a:rPr>
              <a:t>می‌شوند</a:t>
            </a:r>
            <a:r>
              <a:rPr lang="fa-IR" dirty="0">
                <a:cs typeface="B Nazanin" panose="00000400000000000000" pitchFamily="2" charset="-78"/>
              </a:rPr>
              <a:t>.</a:t>
            </a: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2043525255"/>
              </p:ext>
            </p:extLst>
          </p:nvPr>
        </p:nvGraphicFramePr>
        <p:xfrm>
          <a:off x="2493678" y="1850403"/>
          <a:ext cx="9284338" cy="4907280"/>
        </p:xfrm>
        <a:graphic>
          <a:graphicData uri="http://schemas.openxmlformats.org/drawingml/2006/table">
            <a:tbl>
              <a:tblPr rtl="1" firstRow="1" firstCol="1" bandRow="1">
                <a:tableStyleId>{5C22544A-7EE6-4342-B048-85BDC9FD1C3A}</a:tableStyleId>
              </a:tblPr>
              <a:tblGrid>
                <a:gridCol w="3865096"/>
                <a:gridCol w="1554146"/>
                <a:gridCol w="3865096"/>
              </a:tblGrid>
              <a:tr h="235026">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قالب اصلی</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تکرار</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قالب و پیوند</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6">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15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a:t>
                      </a:r>
                      <a:r>
                        <a:rPr lang="fa-IR" sz="1400" dirty="0" smtClean="0">
                          <a:solidFill>
                            <a:schemeClr val="tx1"/>
                          </a:solidFill>
                          <a:effectLst/>
                          <a:cs typeface="B Nazanin" panose="00000400000000000000" pitchFamily="2" charset="-78"/>
                        </a:rPr>
                        <a:t>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{سه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(از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(برای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B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6</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tabLst>
                          <a:tab pos="1231265" algn="l"/>
                          <a:tab pos="1565910" algn="ctr"/>
                        </a:tabLs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چهار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در برابر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4">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4">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5</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برای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را</a:t>
                      </a:r>
                      <a:r>
                        <a:rPr lang="en-US" sz="1400" dirty="0" smtClean="0">
                          <a:solidFill>
                            <a:schemeClr val="tx1"/>
                          </a:solidFill>
                          <a:effectLst/>
                          <a:cs typeface="B Nazanin" panose="00000400000000000000" pitchFamily="2" charset="-78"/>
                        </a:rPr>
                        <a:t>~ </a:t>
                      </a:r>
                      <a:r>
                        <a:rPr lang="fa-IR" sz="1400" dirty="0" smtClean="0">
                          <a:solidFill>
                            <a:schemeClr val="tx1"/>
                          </a:solidFill>
                          <a:effectLst/>
                          <a:cs typeface="B Nazanin" panose="00000400000000000000" pitchFamily="2" charset="-78"/>
                        </a:rPr>
                        <a:t>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1</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(به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 </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a:solidFill>
                            <a:schemeClr val="tx1"/>
                          </a:solidFill>
                          <a:effectLst/>
                          <a:cs typeface="B Nazanin" panose="00000400000000000000" pitchFamily="2" charset="-78"/>
                        </a:rPr>
                        <a:t>4</a:t>
                      </a:r>
                      <a:endParaRPr lang="en-US" sz="140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 B A</a:t>
                      </a:r>
                      <a:r>
                        <a:rPr lang="fa-IR" sz="1400" dirty="0" smtClean="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{دو بار}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a:solidFill>
                            <a:schemeClr val="tx1"/>
                          </a:solidFill>
                          <a:effectLst/>
                          <a:cs typeface="B Nazanin" panose="00000400000000000000" pitchFamily="2" charset="-78"/>
                        </a:rPr>
                        <a:t>A</a:t>
                      </a:r>
                      <a:r>
                        <a:rPr lang="fa-IR" sz="1400" dirty="0">
                          <a:solidFill>
                            <a:schemeClr val="tx1"/>
                          </a:solidFill>
                          <a:effectLst/>
                          <a:cs typeface="B Nazanin" panose="00000400000000000000" pitchFamily="2" charset="-78"/>
                        </a:rPr>
                        <a:t> (با </a:t>
                      </a:r>
                      <a:r>
                        <a:rPr lang="en-US" sz="1400" dirty="0">
                          <a:solidFill>
                            <a:schemeClr val="tx1"/>
                          </a:solidFill>
                          <a:effectLst/>
                          <a:cs typeface="B Nazanin" panose="00000400000000000000" pitchFamily="2" charset="-78"/>
                        </a:rPr>
                        <a:t>C</a:t>
                      </a:r>
                      <a:r>
                        <a:rPr lang="fa-IR" sz="1400" dirty="0">
                          <a:solidFill>
                            <a:schemeClr val="tx1"/>
                          </a:solidFill>
                          <a:effectLst/>
                          <a:cs typeface="B Nazanin" panose="00000400000000000000" pitchFamily="2" charset="-78"/>
                        </a:rPr>
                        <a:t>) </a:t>
                      </a:r>
                      <a:r>
                        <a:rPr lang="en-US" sz="1400" dirty="0">
                          <a:solidFill>
                            <a:schemeClr val="tx1"/>
                          </a:solidFill>
                          <a:effectLst/>
                          <a:cs typeface="B Nazanin" panose="00000400000000000000" pitchFamily="2" charset="-78"/>
                        </a:rPr>
                        <a:t>B</a:t>
                      </a:r>
                      <a:r>
                        <a:rPr lang="fa-IR" sz="1400" dirty="0">
                          <a:solidFill>
                            <a:schemeClr val="tx1"/>
                          </a:solidFill>
                          <a:effectLst/>
                          <a:cs typeface="B Nazanin" panose="00000400000000000000" pitchFamily="2" charset="-78"/>
                        </a:rPr>
                        <a:t> 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en-US" sz="1400" dirty="0" smtClean="0">
                          <a:solidFill>
                            <a:schemeClr val="tx1"/>
                          </a:solidFill>
                          <a:effectLst/>
                          <a:cs typeface="B Nazanin" panose="00000400000000000000" pitchFamily="2" charset="-78"/>
                        </a:rPr>
                        <a:t>B A</a:t>
                      </a:r>
                      <a:r>
                        <a:rPr lang="fa-IR" sz="1400" dirty="0" smtClean="0">
                          <a:solidFill>
                            <a:schemeClr val="tx1"/>
                          </a:solidFill>
                          <a:effectLst/>
                          <a:cs typeface="B Nazanin" panose="00000400000000000000" pitchFamily="2" charset="-78"/>
                        </a:rPr>
                        <a:t> </a:t>
                      </a:r>
                      <a:r>
                        <a:rPr lang="fa-IR" sz="1400" dirty="0">
                          <a:solidFill>
                            <a:schemeClr val="tx1"/>
                          </a:solidFill>
                          <a:effectLst/>
                          <a:cs typeface="B Nazanin" panose="00000400000000000000" pitchFamily="2" charset="-78"/>
                        </a:rPr>
                        <a:t>را </a:t>
                      </a:r>
                      <a:r>
                        <a:rPr lang="en-US" sz="1400" dirty="0">
                          <a:solidFill>
                            <a:schemeClr val="tx1"/>
                          </a:solidFill>
                          <a:effectLst/>
                          <a:cs typeface="B Nazanin" panose="00000400000000000000" pitchFamily="2" charset="-78"/>
                        </a:rPr>
                        <a:t>V</a:t>
                      </a:r>
                      <a:r>
                        <a:rPr lang="en-US" sz="1400" baseline="-25000" dirty="0">
                          <a:solidFill>
                            <a:schemeClr val="tx1"/>
                          </a:solidFill>
                          <a:effectLst/>
                          <a:cs typeface="B Nazanin" panose="00000400000000000000" pitchFamily="2" charset="-78"/>
                        </a:rPr>
                        <a:t>1</a:t>
                      </a:r>
                      <a:r>
                        <a:rPr lang="fa-IR" sz="1400" dirty="0">
                          <a:solidFill>
                            <a:schemeClr val="tx1"/>
                          </a:solidFill>
                          <a:effectLst/>
                          <a:cs typeface="B Nazanin" panose="00000400000000000000" pitchFamily="2" charset="-78"/>
                        </a:rPr>
                        <a:t> (به </a:t>
                      </a:r>
                      <a:r>
                        <a:rPr lang="en-US" sz="1400" dirty="0">
                          <a:solidFill>
                            <a:schemeClr val="tx1"/>
                          </a:solidFill>
                          <a:effectLst/>
                          <a:cs typeface="B Nazanin" panose="00000400000000000000" pitchFamily="2" charset="-78"/>
                        </a:rPr>
                        <a:t>D</a:t>
                      </a:r>
                      <a:r>
                        <a:rPr lang="fa-IR" sz="1400" dirty="0">
                          <a:solidFill>
                            <a:schemeClr val="tx1"/>
                          </a:solidFill>
                          <a:effectLst/>
                          <a:cs typeface="B Nazanin" panose="00000400000000000000" pitchFamily="2" charset="-78"/>
                        </a:rPr>
                        <a:t>)</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rowSpan="3">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a:solidFill>
                            <a:schemeClr val="tx1"/>
                          </a:solidFill>
                          <a:effectLst/>
                          <a:cs typeface="B Nazanin" panose="00000400000000000000" pitchFamily="2" charset="-78"/>
                        </a:rPr>
                        <a:t>A V</a:t>
                      </a:r>
                      <a:r>
                        <a:rPr lang="en-US" sz="1400" baseline="-25000" dirty="0">
                          <a:solidFill>
                            <a:schemeClr val="tx1"/>
                          </a:solidFill>
                          <a:effectLst/>
                          <a:cs typeface="B Nazanin" panose="00000400000000000000" pitchFamily="2" charset="-78"/>
                        </a:rPr>
                        <a:t>1</a:t>
                      </a:r>
                      <a:r>
                        <a:rPr lang="en-US" sz="1400" dirty="0">
                          <a:solidFill>
                            <a:schemeClr val="tx1"/>
                          </a:solidFill>
                          <a:effectLst/>
                          <a:cs typeface="B Nazanin" panose="00000400000000000000" pitchFamily="2" charset="-78"/>
                        </a:rPr>
                        <a:t> B V</a:t>
                      </a:r>
                      <a:r>
                        <a:rPr lang="en-US" sz="1400" baseline="-25000" dirty="0">
                          <a:solidFill>
                            <a:schemeClr val="tx1"/>
                          </a:solidFill>
                          <a:effectLst/>
                          <a:cs typeface="B Nazanin" panose="00000400000000000000" pitchFamily="2" charset="-78"/>
                        </a:rPr>
                        <a:t>2</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marL="0" marR="0" algn="ctr" rtl="1">
                        <a:lnSpc>
                          <a:spcPct val="115000"/>
                        </a:lnSpc>
                        <a:spcBef>
                          <a:spcPts val="0"/>
                        </a:spcBef>
                        <a:spcAft>
                          <a:spcPts val="0"/>
                        </a:spcAft>
                      </a:pPr>
                      <a:r>
                        <a:rPr lang="fa-IR" sz="1400" dirty="0" smtClean="0">
                          <a:solidFill>
                            <a:schemeClr val="tx1"/>
                          </a:solidFill>
                          <a:effectLst/>
                          <a:latin typeface="+mn-lt"/>
                          <a:ea typeface="+mn-ea"/>
                          <a:cs typeface="B Nazanin" panose="00000400000000000000" pitchFamily="2" charset="-78"/>
                        </a:rPr>
                        <a:t>4</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 </a:t>
                      </a:r>
                      <a:r>
                        <a:rPr lang="fa-IR" sz="1400" dirty="0" smtClean="0">
                          <a:solidFill>
                            <a:schemeClr val="tx1"/>
                          </a:solidFill>
                          <a:effectLst/>
                          <a:cs typeface="B Nazanin" panose="00000400000000000000" pitchFamily="2" charset="-78"/>
                        </a:rPr>
                        <a:t>{</a:t>
                      </a:r>
                      <a:r>
                        <a:rPr lang="fa-IR" sz="1400" dirty="0">
                          <a:solidFill>
                            <a:schemeClr val="tx1"/>
                          </a:solidFill>
                          <a:effectLst/>
                          <a:cs typeface="B Nazanin" panose="00000400000000000000" pitchFamily="2" charset="-78"/>
                        </a:rPr>
                        <a:t>دو بار تکرار}</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smtClean="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 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026">
                <a:tc vMerge="1">
                  <a:txBody>
                    <a:bodyPr/>
                    <a:lstStyle/>
                    <a:p>
                      <a:endParaRPr lang="en-US"/>
                    </a:p>
                  </a:txBody>
                  <a:tcPr/>
                </a:tc>
                <a:tc vMerge="1">
                  <a:txBody>
                    <a:bodyPr/>
                    <a:lstStyle/>
                    <a:p>
                      <a:endParaRPr lang="en-US"/>
                    </a:p>
                  </a:txBody>
                  <a:tcPr/>
                </a:tc>
                <a:tc>
                  <a:txBody>
                    <a:bodyPr/>
                    <a:lstStyle/>
                    <a:p>
                      <a:pPr marL="0" marR="0" algn="ctr" rtl="1">
                        <a:lnSpc>
                          <a:spcPct val="115000"/>
                        </a:lnSpc>
                        <a:spcBef>
                          <a:spcPts val="0"/>
                        </a:spcBef>
                        <a:spcAft>
                          <a:spcPts val="0"/>
                        </a:spcAft>
                      </a:pPr>
                      <a:r>
                        <a:rPr lang="fa-IR" sz="1400" dirty="0">
                          <a:solidFill>
                            <a:schemeClr val="tx1"/>
                          </a:solidFill>
                          <a:effectLst/>
                          <a:cs typeface="B Nazanin" panose="00000400000000000000" pitchFamily="2" charset="-78"/>
                        </a:rPr>
                        <a:t>اگر </a:t>
                      </a:r>
                      <a:r>
                        <a:rPr lang="en-US" sz="1400" dirty="0" smtClean="0">
                          <a:solidFill>
                            <a:schemeClr val="tx1"/>
                          </a:solidFill>
                          <a:effectLst/>
                          <a:cs typeface="B Nazanin" panose="00000400000000000000" pitchFamily="2" charset="-78"/>
                        </a:rPr>
                        <a:t>V</a:t>
                      </a:r>
                      <a:r>
                        <a:rPr lang="en-US" sz="1400" baseline="-25000" dirty="0" smtClean="0">
                          <a:solidFill>
                            <a:schemeClr val="tx1"/>
                          </a:solidFill>
                          <a:effectLst/>
                          <a:cs typeface="B Nazanin" panose="00000400000000000000" pitchFamily="2" charset="-78"/>
                        </a:rPr>
                        <a:t>2 </a:t>
                      </a:r>
                      <a:r>
                        <a:rPr lang="en-US" sz="1400" dirty="0" smtClean="0">
                          <a:solidFill>
                            <a:schemeClr val="tx1"/>
                          </a:solidFill>
                          <a:effectLst/>
                          <a:cs typeface="B Nazanin" panose="00000400000000000000" pitchFamily="2" charset="-78"/>
                        </a:rPr>
                        <a:t>~ B V</a:t>
                      </a:r>
                      <a:r>
                        <a:rPr lang="en-US" sz="1400" baseline="-25000" dirty="0" smtClean="0">
                          <a:solidFill>
                            <a:schemeClr val="tx1"/>
                          </a:solidFill>
                          <a:effectLst/>
                          <a:cs typeface="B Nazanin" panose="00000400000000000000" pitchFamily="2" charset="-78"/>
                        </a:rPr>
                        <a:t>1 </a:t>
                      </a:r>
                      <a:r>
                        <a:rPr lang="en-US" sz="1400" dirty="0" smtClean="0">
                          <a:solidFill>
                            <a:schemeClr val="tx1"/>
                          </a:solidFill>
                          <a:effectLst/>
                          <a:cs typeface="B Nazanin" panose="00000400000000000000" pitchFamily="2" charset="-78"/>
                        </a:rPr>
                        <a:t>A</a:t>
                      </a:r>
                      <a:endParaRPr lang="en-US" sz="1400" dirty="0">
                        <a:solidFill>
                          <a:schemeClr val="tx1"/>
                        </a:solidFill>
                        <a:effectLst/>
                        <a:latin typeface="Calibri" panose="020F0502020204030204" pitchFamily="34" charset="0"/>
                        <a:ea typeface="Times New Roman" panose="02020603050405020304" pitchFamily="18" charset="0"/>
                        <a:cs typeface="B Nazanin" panose="00000400000000000000" pitchFamily="2" charset="-78"/>
                      </a:endParaRPr>
                    </a:p>
                  </a:txBody>
                  <a:tcPr marL="54310" marR="5431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7263153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آزمایش پیاده سازی الگوریتم روی جملات ساده فارسی</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395802773"/>
              </p:ext>
            </p:extLst>
          </p:nvPr>
        </p:nvGraphicFramePr>
        <p:xfrm>
          <a:off x="2315181" y="1283870"/>
          <a:ext cx="9241278" cy="5418667"/>
        </p:xfrm>
        <a:graphic>
          <a:graphicData uri="http://schemas.openxmlformats.org/drawingml/2006/table">
            <a:tbl>
              <a:tblPr rtl="1"/>
              <a:tblGrid>
                <a:gridCol w="4620639"/>
                <a:gridCol w="4620639"/>
              </a:tblGrid>
              <a:tr h="216747">
                <a:tc>
                  <a:txBody>
                    <a:bodyPr/>
                    <a:lstStyle/>
                    <a:p>
                      <a:pPr marL="0" marR="0" algn="ctr" rtl="1">
                        <a:lnSpc>
                          <a:spcPct val="115000"/>
                        </a:lnSpc>
                        <a:spcBef>
                          <a:spcPts val="0"/>
                        </a:spcBef>
                        <a:spcAft>
                          <a:spcPts val="0"/>
                        </a:spcAft>
                      </a:pPr>
                      <a:r>
                        <a:rPr lang="fa-IR" sz="1200" b="1" dirty="0">
                          <a:latin typeface="Cambria"/>
                          <a:ea typeface="Times New Roman"/>
                          <a:cs typeface="B Nazanin"/>
                        </a:rPr>
                        <a:t>جمله</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a:latin typeface="Cambria"/>
                          <a:ea typeface="Times New Roman"/>
                          <a:cs typeface="B Nazanin"/>
                        </a:rPr>
                        <a:t>قالب تولیدی</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ctr" rtl="1">
                        <a:lnSpc>
                          <a:spcPct val="115000"/>
                        </a:lnSpc>
                        <a:spcBef>
                          <a:spcPts val="0"/>
                        </a:spcBef>
                        <a:spcAft>
                          <a:spcPts val="0"/>
                        </a:spcAft>
                      </a:pPr>
                      <a:r>
                        <a:rPr lang="fa-IR" sz="1200" b="1" u="sng" dirty="0">
                          <a:latin typeface="Cambria"/>
                          <a:ea typeface="Times New Roman"/>
                          <a:cs typeface="B Nazanin"/>
                        </a:rPr>
                        <a:t>آیت الله مکارم:</a:t>
                      </a:r>
                      <a:r>
                        <a:rPr lang="fa-IR" sz="1200" b="1" dirty="0">
                          <a:latin typeface="Cambria"/>
                          <a:ea typeface="Times New Roman"/>
                          <a:cs typeface="B Nazanin"/>
                        </a:rPr>
                        <a:t> ریشه تکفیری ها باید خشکانده شود.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V</a:t>
                      </a:r>
                      <a:r>
                        <a:rPr lang="en-US" sz="1200" b="1" baseline="-25000" dirty="0">
                          <a:latin typeface="Calibri"/>
                          <a:ea typeface="Times New Roman"/>
                          <a:cs typeface="B Nazanin"/>
                        </a:rPr>
                        <a:t>1</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u="sng" dirty="0">
                          <a:latin typeface="Cambria"/>
                          <a:ea typeface="Times New Roman"/>
                          <a:cs typeface="B Nazanin"/>
                        </a:rPr>
                        <a:t>ابراهیم جعفری:</a:t>
                      </a:r>
                      <a:r>
                        <a:rPr lang="fa-IR" sz="1200" b="1" dirty="0">
                          <a:latin typeface="Cambria"/>
                          <a:ea typeface="Times New Roman"/>
                          <a:cs typeface="B Nazanin"/>
                        </a:rPr>
                        <a:t> مسلمان واقعی در برابر داعش خضوع نمی­کند.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1</a:t>
                      </a:r>
                      <a:r>
                        <a:rPr lang="en-US" sz="1200" b="1" dirty="0" smtClean="0">
                          <a:latin typeface="Calibri"/>
                          <a:ea typeface="Times New Roman"/>
                          <a:cs typeface="B Nazanin"/>
                        </a:rPr>
                        <a:t>~</a:t>
                      </a:r>
                      <a:endParaRPr lang="en-US" sz="1200" b="1" dirty="0" smtClean="0">
                        <a:latin typeface="Calibri"/>
                        <a:ea typeface="Times New Roman"/>
                        <a:cs typeface="Arial"/>
                      </a:endParaRP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{در برابر </a:t>
                      </a:r>
                      <a:r>
                        <a:rPr lang="en-US" sz="1200" b="1" dirty="0">
                          <a:latin typeface="Calibri"/>
                          <a:ea typeface="Times New Roman"/>
                          <a:cs typeface="B Nazanin"/>
                        </a:rPr>
                        <a:t>B</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u="sng">
                          <a:latin typeface="Cambria"/>
                          <a:ea typeface="Times New Roman"/>
                          <a:cs typeface="B Nazanin"/>
                        </a:rPr>
                        <a:t>توضیح فرهادی درباره امضای نامه حمایت از فتنه:</a:t>
                      </a:r>
                      <a:r>
                        <a:rPr lang="fa-IR" sz="1200" b="1">
                          <a:latin typeface="Cambria"/>
                          <a:ea typeface="Times New Roman"/>
                          <a:cs typeface="B Nazanin"/>
                        </a:rPr>
                        <a:t> وزیر پیشنهادی اعلام برائت کرد.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B A</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33493">
                <a:tc>
                  <a:txBody>
                    <a:bodyPr/>
                    <a:lstStyle/>
                    <a:p>
                      <a:pPr marL="0" marR="0" algn="r" rtl="1">
                        <a:lnSpc>
                          <a:spcPct val="115000"/>
                        </a:lnSpc>
                        <a:spcBef>
                          <a:spcPts val="0"/>
                        </a:spcBef>
                        <a:spcAft>
                          <a:spcPts val="0"/>
                        </a:spcAft>
                      </a:pPr>
                      <a:r>
                        <a:rPr lang="fa-IR" sz="1200" b="1" dirty="0">
                          <a:latin typeface="Cambria"/>
                          <a:ea typeface="Times New Roman"/>
                          <a:cs typeface="B Nazanin"/>
                        </a:rPr>
                        <a:t>اگر مذاکرات هسته ای شکست بخورد ما بازنده نیستیم.</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fa-IR" sz="1200" b="1" dirty="0" smtClean="0">
                          <a:latin typeface="Calibri"/>
                          <a:ea typeface="Times New Roman"/>
                          <a:cs typeface="B Nazanin"/>
                        </a:rPr>
                        <a:t>اگر</a:t>
                      </a:r>
                      <a:r>
                        <a:rPr lang="en-US" sz="1200" b="1" dirty="0" smtClean="0">
                          <a:latin typeface="Calibri"/>
                          <a:ea typeface="Times New Roman"/>
                          <a:cs typeface="B Nazanin"/>
                        </a:rPr>
                        <a:t>~ B V</a:t>
                      </a:r>
                      <a:r>
                        <a:rPr lang="en-US" sz="1200" b="1" baseline="-25000" dirty="0" smtClean="0">
                          <a:latin typeface="Calibri"/>
                          <a:ea typeface="Times New Roman"/>
                          <a:cs typeface="B Nazanin"/>
                        </a:rPr>
                        <a:t>1 </a:t>
                      </a:r>
                      <a:r>
                        <a:rPr lang="en-US" sz="1200" b="1" dirty="0" smtClean="0">
                          <a:latin typeface="Calibri"/>
                          <a:ea typeface="Times New Roman"/>
                          <a:cs typeface="B Nazanin"/>
                        </a:rPr>
                        <a:t>A</a:t>
                      </a:r>
                      <a:r>
                        <a:rPr lang="fa-IR" sz="1200" b="1" dirty="0" smtClean="0">
                          <a:latin typeface="Calibri"/>
                          <a:ea typeface="Times New Roman"/>
                          <a:cs typeface="B Nazanin"/>
                        </a:rPr>
                        <a:t> </a:t>
                      </a:r>
                      <a:r>
                        <a:rPr lang="en-US" sz="1200" b="1" dirty="0" smtClean="0">
                          <a:latin typeface="Calibri"/>
                          <a:ea typeface="Times New Roman"/>
                          <a:cs typeface="B Nazanin"/>
                        </a:rPr>
                        <a:t>V</a:t>
                      </a:r>
                      <a:r>
                        <a:rPr lang="en-US" sz="1200" b="1" baseline="-25000" dirty="0" smtClean="0">
                          <a:latin typeface="Calibri"/>
                          <a:ea typeface="Times New Roman"/>
                          <a:cs typeface="B Nazanin"/>
                        </a:rPr>
                        <a:t>2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dirty="0">
                          <a:latin typeface="Cambria"/>
                          <a:ea typeface="Times New Roman"/>
                          <a:cs typeface="B Nazanin"/>
                        </a:rPr>
                        <a:t>ملت ایران با روحیه بسیجی زیر بار خواسته های آمریکا نمی­رود.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B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r>
                        <a:rPr lang="en-US" sz="1200" b="1" dirty="0" smtClean="0">
                          <a:latin typeface="Calibri"/>
                          <a:ea typeface="Times New Roman"/>
                          <a:cs typeface="Arial"/>
                        </a:rPr>
                        <a:t>                                      </a:t>
                      </a:r>
                    </a:p>
                    <a:p>
                      <a:pPr marL="0" marR="0" algn="ct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{با </a:t>
                      </a:r>
                      <a:r>
                        <a:rPr lang="en-US" sz="1200" b="1" dirty="0" smtClean="0">
                          <a:latin typeface="Calibri"/>
                          <a:ea typeface="Times New Roman"/>
                          <a:cs typeface="B Nazanin"/>
                        </a:rPr>
                        <a:t>C</a:t>
                      </a:r>
                      <a:r>
                        <a:rPr lang="fa-IR" sz="1200" b="1" dirty="0" smtClean="0">
                          <a:latin typeface="Calibri"/>
                          <a:ea typeface="Times New Roman"/>
                          <a:cs typeface="B Nazanin"/>
                        </a:rPr>
                        <a:t>}</a:t>
                      </a:r>
                      <a:r>
                        <a:rPr lang="en-US" sz="1200" b="1" dirty="0" smtClean="0">
                          <a:latin typeface="Calibri"/>
                          <a:ea typeface="Times New Roman"/>
                          <a:cs typeface="B Nazanin"/>
                        </a:rPr>
                        <a:t>                                   </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6747">
                <a:tc>
                  <a:txBody>
                    <a:bodyPr/>
                    <a:lstStyle/>
                    <a:p>
                      <a:pPr marL="0" marR="0" algn="r" rtl="1">
                        <a:lnSpc>
                          <a:spcPct val="115000"/>
                        </a:lnSpc>
                        <a:spcBef>
                          <a:spcPts val="0"/>
                        </a:spcBef>
                        <a:spcAft>
                          <a:spcPts val="0"/>
                        </a:spcAft>
                      </a:pPr>
                      <a:r>
                        <a:rPr lang="fa-IR" sz="1200" b="1">
                          <a:latin typeface="Cambria"/>
                          <a:ea typeface="Times New Roman"/>
                          <a:cs typeface="B Nazanin"/>
                        </a:rPr>
                        <a:t>نتیجه مذاکرات باید لغو یکجای تمامی تحریم­ها باشد.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باید </a:t>
                      </a:r>
                      <a:r>
                        <a:rPr lang="en-US" sz="1200" b="1" dirty="0">
                          <a:latin typeface="Calibri"/>
                          <a:ea typeface="Times New Roman"/>
                          <a:cs typeface="B Nazanin"/>
                        </a:rPr>
                        <a:t>B</a:t>
                      </a:r>
                      <a:r>
                        <a:rPr lang="fa-IR" sz="1200" b="1" dirty="0">
                          <a:latin typeface="Calibri"/>
                          <a:ea typeface="Times New Roman"/>
                          <a:cs typeface="B Nazanin"/>
                        </a:rPr>
                        <a:t> باشد</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برای استمرار امینت و حفظ مصالح نظام، ملاحظه هیچ کس و گروهی را نمی­کنیم.</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a:t>
                      </a:r>
                      <a:r>
                        <a:rPr lang="fa-IR" sz="1200" b="1" dirty="0" smtClean="0">
                          <a:latin typeface="Calibri"/>
                          <a:ea typeface="Times New Roman"/>
                          <a:cs typeface="B Nazanin"/>
                        </a:rPr>
                        <a:t>را </a:t>
                      </a: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Arial"/>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{برای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توافق هسته ای به هر نحوی منظور نیست.</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smtClean="0">
                          <a:latin typeface="Calibri"/>
                          <a:ea typeface="Times New Roman"/>
                          <a:cs typeface="B Nazanin"/>
                        </a:rPr>
                        <a:t>V</a:t>
                      </a:r>
                      <a:r>
                        <a:rPr lang="en-US" sz="1200" b="1" baseline="-25000" dirty="0" smtClean="0">
                          <a:latin typeface="Calibri"/>
                          <a:ea typeface="Times New Roman"/>
                          <a:cs typeface="B Nazanin"/>
                        </a:rPr>
                        <a:t>1 </a:t>
                      </a:r>
                      <a:r>
                        <a:rPr lang="en-US" sz="1200" b="1" dirty="0" smtClean="0">
                          <a:latin typeface="Calibri"/>
                          <a:ea typeface="Times New Roman"/>
                          <a:cs typeface="B Nazanin"/>
                        </a:rPr>
                        <a:t>~ A</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smtClean="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تبدیل فردو به مرکز تحقیقاتی به معنای تعطیلی آن است. </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dirty="0">
                          <a:latin typeface="Calibri"/>
                          <a:ea typeface="Times New Roman"/>
                          <a:cs typeface="B Nazanin"/>
                        </a:rPr>
                        <a:t>A</a:t>
                      </a:r>
                      <a:r>
                        <a:rPr lang="fa-IR" sz="1200" b="1" dirty="0">
                          <a:latin typeface="Calibri"/>
                          <a:ea typeface="Times New Roman"/>
                          <a:cs typeface="B Nazanin"/>
                        </a:rPr>
                        <a:t> به معنای </a:t>
                      </a:r>
                      <a:r>
                        <a:rPr lang="en-US" sz="1200" b="1" dirty="0">
                          <a:latin typeface="Calibri"/>
                          <a:ea typeface="Times New Roman"/>
                          <a:cs typeface="B Nazanin"/>
                        </a:rPr>
                        <a:t>B</a:t>
                      </a:r>
                      <a:r>
                        <a:rPr lang="fa-IR" sz="1200" b="1" dirty="0">
                          <a:latin typeface="Calibri"/>
                          <a:ea typeface="Times New Roman"/>
                          <a:cs typeface="B Nazanin"/>
                        </a:rPr>
                        <a:t> است</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Arial"/>
                        </a:rPr>
                        <a:t>↑</a:t>
                      </a:r>
                      <a:endParaRPr lang="en-US" sz="1200" b="1" dirty="0">
                        <a:latin typeface="Calibri"/>
                        <a:ea typeface="Times New Roman"/>
                        <a:cs typeface="Arial"/>
                      </a:endParaRPr>
                    </a:p>
                    <a:p>
                      <a:pPr marL="0" marR="0" algn="r" rtl="1">
                        <a:lnSpc>
                          <a:spcPct val="115000"/>
                        </a:lnSpc>
                        <a:spcBef>
                          <a:spcPts val="0"/>
                        </a:spcBef>
                        <a:spcAft>
                          <a:spcPts val="0"/>
                        </a:spcAft>
                      </a:pPr>
                      <a:r>
                        <a:rPr lang="fa-IR" sz="1200" b="1" dirty="0">
                          <a:latin typeface="Calibri"/>
                          <a:ea typeface="Times New Roman"/>
                          <a:cs typeface="B Nazanin"/>
                        </a:rPr>
                        <a:t>            </a:t>
                      </a:r>
                      <a:r>
                        <a:rPr lang="en-US" sz="1200" b="1" dirty="0" smtClean="0">
                          <a:latin typeface="Calibri"/>
                          <a:ea typeface="Times New Roman"/>
                          <a:cs typeface="B Nazanin"/>
                        </a:rPr>
                        <a:t>                              </a:t>
                      </a:r>
                      <a:r>
                        <a:rPr lang="fa-IR" sz="1200" b="1" dirty="0" smtClean="0">
                          <a:latin typeface="Calibri"/>
                          <a:ea typeface="Times New Roman"/>
                          <a:cs typeface="B Nazanin"/>
                        </a:rPr>
                        <a:t>      </a:t>
                      </a:r>
                      <a:r>
                        <a:rPr lang="fa-IR" sz="1200" b="1" dirty="0">
                          <a:latin typeface="Calibri"/>
                          <a:ea typeface="Times New Roman"/>
                          <a:cs typeface="B Nazanin"/>
                        </a:rPr>
                        <a:t>{به </a:t>
                      </a:r>
                      <a:r>
                        <a:rPr lang="en-US" sz="1200" b="1" dirty="0">
                          <a:latin typeface="Calibri"/>
                          <a:ea typeface="Times New Roman"/>
                          <a:cs typeface="B Nazanin"/>
                        </a:rPr>
                        <a:t>C</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50240">
                <a:tc>
                  <a:txBody>
                    <a:bodyPr/>
                    <a:lstStyle/>
                    <a:p>
                      <a:pPr marL="0" marR="0" algn="r" rtl="1">
                        <a:lnSpc>
                          <a:spcPct val="115000"/>
                        </a:lnSpc>
                        <a:spcBef>
                          <a:spcPts val="0"/>
                        </a:spcBef>
                        <a:spcAft>
                          <a:spcPts val="0"/>
                        </a:spcAft>
                      </a:pPr>
                      <a:r>
                        <a:rPr lang="fa-IR" sz="1200" b="1">
                          <a:latin typeface="Cambria"/>
                          <a:ea typeface="Times New Roman"/>
                          <a:cs typeface="B Nazanin"/>
                        </a:rPr>
                        <a:t>مسئولین مذاکره کننده به روند طولانی مذاکرات تن ندهند.</a:t>
                      </a:r>
                      <a:endParaRPr lang="en-US" sz="1200" b="1">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rtl="1">
                        <a:lnSpc>
                          <a:spcPct val="115000"/>
                        </a:lnSpc>
                        <a:spcBef>
                          <a:spcPts val="0"/>
                        </a:spcBef>
                        <a:spcAft>
                          <a:spcPts val="0"/>
                        </a:spcAft>
                      </a:pPr>
                      <a:r>
                        <a:rPr lang="en-US" sz="1200" b="1" smtClean="0">
                          <a:latin typeface="Calibri"/>
                          <a:ea typeface="Times New Roman"/>
                          <a:cs typeface="B Nazanin"/>
                        </a:rPr>
                        <a:t>V</a:t>
                      </a:r>
                      <a:r>
                        <a:rPr lang="en-US" sz="1200" b="1" baseline="-25000" smtClean="0">
                          <a:latin typeface="Calibri"/>
                          <a:ea typeface="Times New Roman"/>
                          <a:cs typeface="B Nazanin"/>
                        </a:rPr>
                        <a:t>1 </a:t>
                      </a:r>
                      <a:r>
                        <a:rPr lang="en-US" sz="1200" b="1" smtClean="0">
                          <a:latin typeface="Calibri"/>
                          <a:ea typeface="Times New Roman"/>
                          <a:cs typeface="B Nazanin"/>
                        </a:rPr>
                        <a:t>~ A</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a:t>
                      </a:r>
                      <a:r>
                        <a:rPr lang="fa-IR" sz="1200" b="1" dirty="0">
                          <a:latin typeface="Calibri"/>
                          <a:ea typeface="Times New Roman"/>
                          <a:cs typeface="Arial"/>
                        </a:rPr>
                        <a:t>↑</a:t>
                      </a:r>
                      <a:r>
                        <a:rPr lang="fa-IR" sz="1200" b="1" dirty="0">
                          <a:latin typeface="Calibri"/>
                          <a:ea typeface="Times New Roman"/>
                          <a:cs typeface="B Nazanin"/>
                        </a:rPr>
                        <a:t>      </a:t>
                      </a:r>
                      <a:endParaRPr lang="en-US" sz="1200" b="1" dirty="0">
                        <a:latin typeface="Calibri"/>
                        <a:ea typeface="Times New Roman"/>
                        <a:cs typeface="Arial"/>
                      </a:endParaRPr>
                    </a:p>
                    <a:p>
                      <a:pPr marL="0" marR="0" algn="ctr" rtl="1">
                        <a:lnSpc>
                          <a:spcPct val="115000"/>
                        </a:lnSpc>
                        <a:spcBef>
                          <a:spcPts val="0"/>
                        </a:spcBef>
                        <a:spcAft>
                          <a:spcPts val="0"/>
                        </a:spcAft>
                      </a:pPr>
                      <a:r>
                        <a:rPr lang="fa-IR" sz="1200" b="1" dirty="0">
                          <a:latin typeface="Calibri"/>
                          <a:ea typeface="Times New Roman"/>
                          <a:cs typeface="B Nazanin"/>
                        </a:rPr>
                        <a:t>      {به </a:t>
                      </a:r>
                      <a:r>
                        <a:rPr lang="en-US" sz="1200" b="1" dirty="0">
                          <a:latin typeface="Calibri"/>
                          <a:ea typeface="Times New Roman"/>
                          <a:cs typeface="B Nazanin"/>
                        </a:rPr>
                        <a:t>B</a:t>
                      </a:r>
                      <a:r>
                        <a:rPr lang="fa-IR" sz="1200" b="1" dirty="0">
                          <a:latin typeface="Calibri"/>
                          <a:ea typeface="Times New Roman"/>
                          <a:cs typeface="B Nazanin"/>
                        </a:rPr>
                        <a:t>}</a:t>
                      </a:r>
                      <a:endParaRPr lang="en-US" sz="1200" b="1" dirty="0">
                        <a:latin typeface="Calibri"/>
                        <a:ea typeface="Times New Roman"/>
                        <a:cs typeface="Arial"/>
                      </a:endParaRPr>
                    </a:p>
                  </a:txBody>
                  <a:tcPr marL="60581" marR="6058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0112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پایان</a:t>
            </a:r>
            <a:endParaRPr lang="en-US" dirty="0"/>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با تشکر از توجه </a:t>
            </a:r>
            <a:r>
              <a:rPr lang="fa-IR" dirty="0" smtClean="0">
                <a:cs typeface="B Nazanin" panose="00000400000000000000" pitchFamily="2" charset="-78"/>
              </a:rPr>
              <a:t>شما</a:t>
            </a:r>
          </a:p>
          <a:p>
            <a:pPr marL="0" indent="0" algn="r" rtl="1">
              <a:buNone/>
            </a:pPr>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47</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TextBox 5"/>
          <p:cNvSpPr txBox="1"/>
          <p:nvPr/>
        </p:nvSpPr>
        <p:spPr>
          <a:xfrm>
            <a:off x="3035300" y="2438400"/>
            <a:ext cx="8304212"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t>Anthony Fader, S. S. (2011). Identifying Relations for Open Information Extraction. </a:t>
            </a:r>
            <a:r>
              <a:rPr lang="en-US" sz="1400" i="1" dirty="0"/>
              <a:t>Proceedings of the Conference on Empirical Methods in Natural Language Processing. Association for Computational Linguistics</a:t>
            </a:r>
            <a:r>
              <a:rPr lang="en-US" sz="1400" dirty="0"/>
              <a:t>, 1535-1545</a:t>
            </a:r>
            <a:r>
              <a:rPr lang="en-US" sz="1400" dirty="0" smtClean="0"/>
              <a:t>.</a:t>
            </a:r>
          </a:p>
          <a:p>
            <a:pPr marL="285750" indent="-285750">
              <a:buFont typeface="Arial" panose="020B0604020202020204" pitchFamily="34" charset="0"/>
              <a:buChar char="•"/>
            </a:pPr>
            <a:r>
              <a:rPr lang="en-US" sz="1400" dirty="0"/>
              <a:t>Carlson, A. a. (2012). Toward an Architecture for Never-Ending Language Learning. </a:t>
            </a:r>
            <a:r>
              <a:rPr lang="en-US" sz="1400" i="1" dirty="0"/>
              <a:t>AAAI</a:t>
            </a:r>
            <a:r>
              <a:rPr lang="en-US" sz="1400" dirty="0"/>
              <a:t>, volume=5, pages=3</a:t>
            </a:r>
            <a:r>
              <a:rPr lang="en-US" sz="1400" dirty="0" smtClean="0"/>
              <a:t>.</a:t>
            </a:r>
          </a:p>
          <a:p>
            <a:pPr marL="285750" indent="-285750">
              <a:buFont typeface="Arial" panose="020B0604020202020204" pitchFamily="34" charset="0"/>
              <a:buChar char="•"/>
            </a:pPr>
            <a:r>
              <a:rPr lang="en-US" sz="1400" dirty="0" err="1"/>
              <a:t>Etzioni</a:t>
            </a:r>
            <a:r>
              <a:rPr lang="en-US" sz="1400" dirty="0"/>
              <a:t>, O. (2011). Search needs a shake-up. </a:t>
            </a:r>
            <a:r>
              <a:rPr lang="en-US" sz="1400" i="1" dirty="0"/>
              <a:t>Nature, volume 476, number 7358</a:t>
            </a:r>
            <a:r>
              <a:rPr lang="en-US" sz="1400" dirty="0"/>
              <a:t>, 25-26</a:t>
            </a:r>
            <a:r>
              <a:rPr lang="en-US" sz="1400" dirty="0" smtClean="0"/>
              <a:t>.</a:t>
            </a:r>
          </a:p>
          <a:p>
            <a:pPr marL="285750" indent="-285750">
              <a:buFont typeface="Arial" panose="020B0604020202020204" pitchFamily="34" charset="0"/>
              <a:buChar char="•"/>
            </a:pPr>
            <a:r>
              <a:rPr lang="en-US" sz="1400" dirty="0" err="1"/>
              <a:t>Etzioni</a:t>
            </a:r>
            <a:r>
              <a:rPr lang="en-US" sz="1400" dirty="0"/>
              <a:t>, O. a. (2011). Open Information Extraction: The Second Generation. </a:t>
            </a:r>
            <a:r>
              <a:rPr lang="en-US" sz="1400" i="1" dirty="0"/>
              <a:t>IJCAI Vol. 11.</a:t>
            </a:r>
            <a:r>
              <a:rPr lang="en-US" sz="1400" dirty="0"/>
              <a:t>, 3-10</a:t>
            </a:r>
            <a:r>
              <a:rPr lang="en-US" sz="1400" dirty="0" smtClean="0"/>
              <a:t>.</a:t>
            </a:r>
          </a:p>
          <a:p>
            <a:pPr marL="285750" indent="-285750">
              <a:buFont typeface="Arial" panose="020B0604020202020204" pitchFamily="34" charset="0"/>
              <a:buChar char="•"/>
            </a:pPr>
            <a:r>
              <a:rPr lang="en-US" sz="1400" dirty="0" err="1"/>
              <a:t>Noferesti</a:t>
            </a:r>
            <a:r>
              <a:rPr lang="en-US" sz="1400" dirty="0"/>
              <a:t>, S. a. (2014). A Hybrid Algorithm for Recognizing the Position of Ezafe Constructions in Persian Texts. </a:t>
            </a:r>
            <a:r>
              <a:rPr lang="en-US" sz="1400" i="1" dirty="0"/>
              <a:t>IJIMAI</a:t>
            </a:r>
            <a:r>
              <a:rPr lang="en-US" sz="1400" dirty="0"/>
              <a:t>, volume=2, number=6, pages=17-25</a:t>
            </a:r>
            <a:r>
              <a:rPr lang="en-US" sz="1400" dirty="0" smtClean="0"/>
              <a:t>.</a:t>
            </a:r>
          </a:p>
          <a:p>
            <a:pPr marL="285750" indent="-285750">
              <a:buFont typeface="Arial" panose="020B0604020202020204" pitchFamily="34" charset="0"/>
              <a:buChar char="•"/>
            </a:pPr>
            <a:r>
              <a:rPr lang="en-US" sz="1400" dirty="0" err="1"/>
              <a:t>Pershina</a:t>
            </a:r>
            <a:r>
              <a:rPr lang="en-US" sz="1400" dirty="0"/>
              <a:t>, M. a. (2014). Infusion of labeled data into distant supervision for relation extraction. </a:t>
            </a:r>
            <a:r>
              <a:rPr lang="en-US" sz="1400" i="1" dirty="0"/>
              <a:t>ACL</a:t>
            </a:r>
            <a:r>
              <a:rPr lang="en-US" sz="1400" dirty="0"/>
              <a:t>, 732-738</a:t>
            </a:r>
            <a:r>
              <a:rPr lang="en-US" sz="1400" dirty="0" smtClean="0"/>
              <a:t>.</a:t>
            </a:r>
          </a:p>
          <a:p>
            <a:pPr marL="285750" indent="-285750">
              <a:buFont typeface="Arial" panose="020B0604020202020204" pitchFamily="34" charset="0"/>
              <a:buChar char="•"/>
            </a:pPr>
            <a:r>
              <a:rPr lang="en-US" sz="1400" dirty="0"/>
              <a:t>Schmitz, M. a. (2012). Open language learning for information extraction. </a:t>
            </a:r>
            <a:r>
              <a:rPr lang="en-US" sz="1400" i="1" dirty="0"/>
              <a:t>Proceedings of the 2012 Joint Conference on Empirical Methods in Natural Language Processing and Computational Natural Language Learning</a:t>
            </a:r>
            <a:r>
              <a:rPr lang="en-US" sz="1400" dirty="0" smtClean="0"/>
              <a:t>.</a:t>
            </a:r>
          </a:p>
          <a:p>
            <a:pPr marL="285750" indent="-285750">
              <a:buFont typeface="Arial" panose="020B0604020202020204" pitchFamily="34" charset="0"/>
              <a:buChar char="•"/>
            </a:pPr>
            <a:r>
              <a:rPr lang="en-US" sz="1400" dirty="0" err="1"/>
              <a:t>Shamsfard</a:t>
            </a:r>
            <a:r>
              <a:rPr lang="en-US" sz="1400" dirty="0"/>
              <a:t>, M. (2011). Challenges and open problems in Persian text processing. </a:t>
            </a:r>
            <a:r>
              <a:rPr lang="en-US" sz="1400" i="1" dirty="0"/>
              <a:t>5th Language &amp; Technology Conference (LTC): Human Language Technologies as a Challenge for Computer Science and Linguistics</a:t>
            </a:r>
            <a:r>
              <a:rPr lang="en-US" sz="1400" dirty="0"/>
              <a:t>, 65-69</a:t>
            </a:r>
            <a:r>
              <a:rPr lang="en-US" sz="1400" dirty="0" smtClean="0"/>
              <a:t>.</a:t>
            </a:r>
          </a:p>
          <a:p>
            <a:pPr marL="285750" indent="-285750">
              <a:buFont typeface="Arial" panose="020B0604020202020204" pitchFamily="34" charset="0"/>
              <a:buChar char="•"/>
            </a:pPr>
            <a:r>
              <a:rPr lang="ar-SA" sz="1400" dirty="0"/>
              <a:t>خلقانی</a:t>
            </a:r>
            <a:r>
              <a:rPr lang="en-US" sz="1400" dirty="0"/>
              <a:t>, </a:t>
            </a:r>
            <a:r>
              <a:rPr lang="ar-SA" sz="1400" dirty="0"/>
              <a:t>ف</a:t>
            </a:r>
            <a:r>
              <a:rPr lang="en-US" sz="1400" dirty="0"/>
              <a:t>. (</a:t>
            </a:r>
            <a:r>
              <a:rPr lang="ar-SA" sz="1400" dirty="0"/>
              <a:t>تابستان </a:t>
            </a:r>
            <a:r>
              <a:rPr lang="en-US" sz="1400" dirty="0"/>
              <a:t>1393). </a:t>
            </a:r>
            <a:r>
              <a:rPr lang="ar-SA" sz="1400" dirty="0"/>
              <a:t>برچسب گذاری مفاهیم و روابط مفهومی در زبان فارسی</a:t>
            </a:r>
            <a:r>
              <a:rPr lang="en-US" sz="1400" dirty="0"/>
              <a:t>. </a:t>
            </a:r>
            <a:r>
              <a:rPr lang="ar-SA" sz="1400" i="1" dirty="0"/>
              <a:t>استاد راهنما دکتر شمس فرد دانشکده مهندسی برق و کامپیوتر شهید بهشتی </a:t>
            </a:r>
            <a:r>
              <a:rPr lang="en-US" sz="1400" dirty="0"/>
              <a:t>.</a:t>
            </a:r>
            <a:endParaRPr lang="en-US" sz="1400" dirty="0"/>
          </a:p>
        </p:txBody>
      </p:sp>
    </p:spTree>
    <p:extLst>
      <p:ext uri="{BB962C8B-B14F-4D97-AF65-F5344CB8AC3E}">
        <p14:creationId xmlns:p14="http://schemas.microsoft.com/office/powerpoint/2010/main" val="17379514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چهارچوب الگوریتم ارائه شده</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48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2219707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هستان 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49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166864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رفع ابهام مرجع گروه اسمی</a:t>
            </a:r>
            <a:endParaRPr lang="en-US" dirty="0"/>
          </a:p>
        </p:txBody>
      </p:sp>
      <p:sp>
        <p:nvSpPr>
          <p:cNvPr id="3" name="Content Placeholder 2"/>
          <p:cNvSpPr>
            <a:spLocks noGrp="1"/>
          </p:cNvSpPr>
          <p:nvPr>
            <p:ph idx="1"/>
          </p:nvPr>
        </p:nvSpPr>
        <p:spPr>
          <a:xfrm>
            <a:off x="2548268" y="2119952"/>
            <a:ext cx="8915400" cy="3777622"/>
          </a:xfrm>
        </p:spPr>
        <p:txBody>
          <a:bodyPr/>
          <a:lstStyle/>
          <a:p>
            <a:pPr algn="r" rtl="1"/>
            <a:r>
              <a:rPr lang="fa-IR" dirty="0" smtClean="0">
                <a:cs typeface="B Nazanin" panose="00000400000000000000" pitchFamily="2" charset="-78"/>
              </a:rPr>
              <a:t>بازگرداندن ضمایر {شخصی، ملکی، اشاره ای و صفات ملکی} </a:t>
            </a:r>
            <a:r>
              <a:rPr lang="fa-IR" dirty="0">
                <a:cs typeface="B Nazanin" panose="00000400000000000000" pitchFamily="2" charset="-78"/>
              </a:rPr>
              <a:t>و گروه های اسمی </a:t>
            </a:r>
            <a:r>
              <a:rPr lang="fa-IR" dirty="0" smtClean="0">
                <a:cs typeface="B Nazanin" panose="00000400000000000000" pitchFamily="2" charset="-78"/>
              </a:rPr>
              <a:t>به مرجع اصلی یشان</a:t>
            </a:r>
            <a:endParaRPr lang="fa-IR" dirty="0"/>
          </a:p>
          <a:p>
            <a:pPr algn="r" rtl="1"/>
            <a:r>
              <a:rPr lang="fa-IR" dirty="0" smtClean="0">
                <a:cs typeface="B Nazanin" panose="00000400000000000000" pitchFamily="2" charset="-78"/>
              </a:rPr>
              <a:t>به 4 دسته مختلف </a:t>
            </a:r>
            <a:r>
              <a:rPr lang="fa-IR" dirty="0">
                <a:cs typeface="B Nazanin" panose="00000400000000000000" pitchFamily="2" charset="-78"/>
              </a:rPr>
              <a:t>تقسیم می‌گردد</a:t>
            </a:r>
            <a:r>
              <a:rPr lang="fa-IR" dirty="0" smtClean="0">
                <a:cs typeface="B Nazanin" panose="00000400000000000000" pitchFamily="2" charset="-78"/>
              </a:rPr>
              <a:t>:</a:t>
            </a:r>
          </a:p>
          <a:p>
            <a:pPr marL="800100" lvl="1" indent="-342900" algn="r" rtl="1">
              <a:buFont typeface="+mj-lt"/>
              <a:buAutoNum type="arabicPeriod"/>
            </a:pPr>
            <a:r>
              <a:rPr lang="fa-IR" dirty="0" smtClean="0">
                <a:cs typeface="B Nazanin" panose="00000400000000000000" pitchFamily="2" charset="-78"/>
              </a:rPr>
              <a:t>ارجاع </a:t>
            </a:r>
            <a:r>
              <a:rPr lang="fa-IR" dirty="0">
                <a:cs typeface="B Nazanin" panose="00000400000000000000" pitchFamily="2" charset="-78"/>
              </a:rPr>
              <a:t>پیشین‌سوی </a:t>
            </a:r>
            <a:r>
              <a:rPr lang="fa-IR" dirty="0" smtClean="0">
                <a:cs typeface="B Nazanin" panose="00000400000000000000" pitchFamily="2" charset="-78"/>
              </a:rPr>
              <a:t>«</a:t>
            </a:r>
            <a:r>
              <a:rPr lang="fa-IR" dirty="0" smtClean="0">
                <a:solidFill>
                  <a:srgbClr val="FF0000"/>
                </a:solidFill>
                <a:cs typeface="B Nazanin" panose="00000400000000000000" pitchFamily="2" charset="-78"/>
              </a:rPr>
              <a:t>صدای موسیقی</a:t>
            </a:r>
            <a:r>
              <a:rPr lang="fa-IR" dirty="0" smtClean="0">
                <a:cs typeface="B Nazanin" panose="00000400000000000000" pitchFamily="2" charset="-78"/>
              </a:rPr>
              <a:t> بسیار بلند است. نمی</a:t>
            </a:r>
            <a:r>
              <a:rPr lang="fa-IR" dirty="0">
                <a:cs typeface="B Nazanin" panose="00000400000000000000" pitchFamily="2" charset="-78"/>
              </a:rPr>
              <a:t>‌</a:t>
            </a:r>
            <a:r>
              <a:rPr lang="fa-IR" dirty="0" smtClean="0">
                <a:cs typeface="B Nazanin" panose="00000400000000000000" pitchFamily="2" charset="-78"/>
              </a:rPr>
              <a:t>توان از </a:t>
            </a:r>
            <a:r>
              <a:rPr lang="fa-IR" dirty="0" smtClean="0">
                <a:solidFill>
                  <a:srgbClr val="FF0000"/>
                </a:solidFill>
                <a:cs typeface="B Nazanin" panose="00000400000000000000" pitchFamily="2" charset="-78"/>
              </a:rPr>
              <a:t>آن</a:t>
            </a:r>
            <a:r>
              <a:rPr lang="fa-IR" dirty="0" smtClean="0">
                <a:cs typeface="B Nazanin" panose="00000400000000000000" pitchFamily="2" charset="-78"/>
              </a:rPr>
              <a:t> لذت برد»</a:t>
            </a:r>
          </a:p>
          <a:p>
            <a:pPr marL="800100" lvl="1" indent="-342900" algn="r" rtl="1">
              <a:buFont typeface="+mj-lt"/>
              <a:buAutoNum type="arabicPeriod"/>
            </a:pPr>
            <a:r>
              <a:rPr lang="fa-IR" dirty="0" smtClean="0">
                <a:cs typeface="B Nazanin" panose="00000400000000000000" pitchFamily="2" charset="-78"/>
              </a:rPr>
              <a:t>ارجاع پسین‌سوی «با وجود تلاشهای فراوان</a:t>
            </a:r>
            <a:r>
              <a:rPr lang="fa-IR" dirty="0" smtClean="0">
                <a:solidFill>
                  <a:srgbClr val="FF0000"/>
                </a:solidFill>
                <a:cs typeface="B Nazanin" panose="00000400000000000000" pitchFamily="2" charset="-78"/>
              </a:rPr>
              <a:t>ش</a:t>
            </a:r>
            <a:r>
              <a:rPr lang="fa-IR" dirty="0" smtClean="0">
                <a:cs typeface="B Nazanin" panose="00000400000000000000" pitchFamily="2" charset="-78"/>
              </a:rPr>
              <a:t>،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در آزمون ورودی دانشگاه قبول نشد»</a:t>
            </a:r>
          </a:p>
          <a:p>
            <a:pPr marL="800100" lvl="1" indent="-342900" algn="r" rtl="1">
              <a:buFont typeface="+mj-lt"/>
              <a:buAutoNum type="arabicPeriod"/>
            </a:pPr>
            <a:r>
              <a:rPr lang="fa-IR" dirty="0" smtClean="0">
                <a:cs typeface="B Nazanin" panose="00000400000000000000" pitchFamily="2" charset="-78"/>
              </a:rPr>
              <a:t>ارجاع چند بخشی «</a:t>
            </a:r>
            <a:r>
              <a:rPr lang="fa-IR" dirty="0" smtClean="0">
                <a:solidFill>
                  <a:srgbClr val="FF0000"/>
                </a:solidFill>
                <a:cs typeface="B Nazanin" panose="00000400000000000000" pitchFamily="2" charset="-78"/>
              </a:rPr>
              <a:t>حسن </a:t>
            </a:r>
            <a:r>
              <a:rPr lang="fa-IR" dirty="0" smtClean="0">
                <a:cs typeface="B Nazanin" panose="00000400000000000000" pitchFamily="2" charset="-78"/>
              </a:rPr>
              <a:t>و </a:t>
            </a:r>
            <a:r>
              <a:rPr lang="fa-IR" dirty="0" smtClean="0">
                <a:solidFill>
                  <a:srgbClr val="FF0000"/>
                </a:solidFill>
                <a:cs typeface="B Nazanin" panose="00000400000000000000" pitchFamily="2" charset="-78"/>
              </a:rPr>
              <a:t>مجید </a:t>
            </a:r>
            <a:r>
              <a:rPr lang="fa-IR" dirty="0" smtClean="0">
                <a:cs typeface="B Nazanin" panose="00000400000000000000" pitchFamily="2" charset="-78"/>
              </a:rPr>
              <a:t>در مهمانی شرکت کردند، </a:t>
            </a:r>
            <a:r>
              <a:rPr lang="fa-IR" dirty="0" smtClean="0">
                <a:solidFill>
                  <a:srgbClr val="FF0000"/>
                </a:solidFill>
                <a:cs typeface="B Nazanin" panose="00000400000000000000" pitchFamily="2" charset="-78"/>
              </a:rPr>
              <a:t>آنها</a:t>
            </a:r>
            <a:r>
              <a:rPr lang="fa-IR" dirty="0" smtClean="0">
                <a:cs typeface="B Nazanin" panose="00000400000000000000" pitchFamily="2" charset="-78"/>
              </a:rPr>
              <a:t> با هم رسیدند.»</a:t>
            </a:r>
          </a:p>
          <a:p>
            <a:pPr marL="800100" lvl="1" indent="-342900" algn="r" rtl="1">
              <a:buFont typeface="+mj-lt"/>
              <a:buAutoNum type="arabicPeriod"/>
            </a:pPr>
            <a:r>
              <a:rPr lang="fa-IR" dirty="0" smtClean="0">
                <a:cs typeface="B Nazanin" panose="00000400000000000000" pitchFamily="2" charset="-78"/>
              </a:rPr>
              <a:t>ارجاع گروه اسمی «از دیدگاه ریاض، بمب نفتی عربستان، </a:t>
            </a:r>
            <a:r>
              <a:rPr lang="fa-IR" dirty="0" smtClean="0">
                <a:solidFill>
                  <a:srgbClr val="FF0000"/>
                </a:solidFill>
                <a:cs typeface="B Nazanin" panose="00000400000000000000" pitchFamily="2" charset="-78"/>
              </a:rPr>
              <a:t>نبردی بین سنی و شیعه</a:t>
            </a:r>
            <a:r>
              <a:rPr lang="fa-IR" dirty="0" smtClean="0">
                <a:cs typeface="B Nazanin" panose="00000400000000000000" pitchFamily="2" charset="-78"/>
              </a:rPr>
              <a:t> است که نفت تنها سلاح برای رسیدن به </a:t>
            </a:r>
            <a:r>
              <a:rPr lang="fa-IR" dirty="0" smtClean="0">
                <a:solidFill>
                  <a:srgbClr val="FF0000"/>
                </a:solidFill>
                <a:cs typeface="B Nazanin" panose="00000400000000000000" pitchFamily="2" charset="-78"/>
              </a:rPr>
              <a:t>این هدف</a:t>
            </a:r>
            <a:r>
              <a:rPr lang="fa-IR" dirty="0" smtClean="0">
                <a:cs typeface="B Nazanin" panose="00000400000000000000" pitchFamily="2" charset="-78"/>
              </a:rPr>
              <a:t> محسوب می‌شود»</a:t>
            </a:r>
            <a:endParaRPr lang="fa-IR" dirty="0">
              <a:cs typeface="B Nazanin" panose="00000400000000000000" pitchFamily="2" charset="-78"/>
            </a:endParaRPr>
          </a:p>
          <a:p>
            <a:pPr marL="800100" lvl="1" indent="-342900" algn="r" rtl="1">
              <a:buFont typeface="+mj-lt"/>
              <a:buAutoNum type="arabicPeriod"/>
            </a:pPr>
            <a:endParaRPr lang="fa-IR" dirty="0" smtClean="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5</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715692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از متن چیست؟</a:t>
            </a:r>
            <a:endParaRPr lang="en-US" dirty="0"/>
          </a:p>
        </p:txBody>
      </p:sp>
      <p:sp>
        <p:nvSpPr>
          <p:cNvPr id="3" name="Content Placeholder 2"/>
          <p:cNvSpPr>
            <a:spLocks noGrp="1"/>
          </p:cNvSpPr>
          <p:nvPr>
            <p:ph idx="1"/>
          </p:nvPr>
        </p:nvSpPr>
        <p:spPr/>
        <p:txBody>
          <a:bodyPr/>
          <a:lstStyle/>
          <a:p>
            <a:pPr algn="r" rtl="1"/>
            <a:endParaRPr lang="fa-IR" dirty="0" smtClean="0">
              <a:cs typeface="B Nazanin" panose="00000400000000000000" pitchFamily="2" charset="-78"/>
            </a:endParaRP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6</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
        <p:nvSpPr>
          <p:cNvPr id="6" name="Content Placeholder 2"/>
          <p:cNvSpPr txBox="1">
            <a:spLocks/>
          </p:cNvSpPr>
          <p:nvPr/>
        </p:nvSpPr>
        <p:spPr>
          <a:xfrm>
            <a:off x="2643803" y="2034935"/>
            <a:ext cx="8686800" cy="37909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pPr>
            <a:r>
              <a:rPr lang="en-AU" dirty="0" smtClean="0">
                <a:ea typeface="ＭＳ Ｐゴシック" charset="0"/>
              </a:rPr>
              <a:t>Company report:</a:t>
            </a:r>
            <a:r>
              <a:rPr lang="en-US" dirty="0" smtClean="0">
                <a:ea typeface="ＭＳ Ｐゴシック" charset="0"/>
              </a:rPr>
              <a:t> </a:t>
            </a:r>
            <a:r>
              <a:rPr lang="en-US" sz="2000" dirty="0" smtClean="0">
                <a:ea typeface="ＭＳ Ｐゴシック" charset="0"/>
              </a:rPr>
              <a:t>“</a:t>
            </a:r>
            <a:r>
              <a:rPr lang="en-US" sz="2000" dirty="0" smtClean="0">
                <a:solidFill>
                  <a:schemeClr val="bg1">
                    <a:lumMod val="50000"/>
                  </a:schemeClr>
                </a:solidFill>
                <a:ea typeface="ＭＳ Ｐゴシック" charset="0"/>
              </a:rPr>
              <a:t>International Business Machines Corporation </a:t>
            </a:r>
            <a:r>
              <a:rPr lang="en-US" sz="2000" smtClean="0">
                <a:solidFill>
                  <a:schemeClr val="bg1">
                    <a:lumMod val="50000"/>
                  </a:schemeClr>
                </a:solidFill>
                <a:ea typeface="ＭＳ Ｐゴシック" charset="0"/>
              </a:rPr>
              <a:t>(IBM) </a:t>
            </a:r>
            <a:r>
              <a:rPr lang="en-US" sz="2000" dirty="0" smtClean="0">
                <a:solidFill>
                  <a:schemeClr val="bg1">
                    <a:lumMod val="50000"/>
                  </a:schemeClr>
                </a:solidFill>
                <a:ea typeface="ＭＳ Ｐゴシック" charset="0"/>
              </a:rPr>
              <a:t>was incorporated in the State of New York on June 16, 1911, as the Computing-Tabulating-Recording Co. (C-T-R)…”</a:t>
            </a:r>
          </a:p>
          <a:p>
            <a:r>
              <a:rPr lang="en-US" dirty="0" smtClean="0">
                <a:ea typeface="ＭＳ Ｐゴシック" charset="0"/>
              </a:rPr>
              <a:t>Extracted Complex Relation:</a:t>
            </a:r>
          </a:p>
          <a:p>
            <a:pPr marL="1485900" lvl="4" indent="0">
              <a:lnSpc>
                <a:spcPct val="70000"/>
              </a:lnSpc>
              <a:buFont typeface="Wingdings 3" charset="2"/>
              <a:buNone/>
            </a:pPr>
            <a:r>
              <a:rPr lang="en-US" sz="2000" dirty="0" smtClean="0">
                <a:solidFill>
                  <a:srgbClr val="0000FF"/>
                </a:solidFill>
                <a:ea typeface="ＭＳ Ｐゴシック" charset="0"/>
              </a:rPr>
              <a:t>Company-Founding</a:t>
            </a:r>
          </a:p>
          <a:p>
            <a:pPr marL="1943100" lvl="5" indent="0">
              <a:lnSpc>
                <a:spcPct val="70000"/>
              </a:lnSpc>
              <a:buFont typeface="Wingdings 3" charset="2"/>
              <a:buNone/>
            </a:pPr>
            <a:r>
              <a:rPr lang="en-US" sz="1800" dirty="0" smtClean="0">
                <a:solidFill>
                  <a:srgbClr val="0000FF"/>
                </a:solidFill>
                <a:ea typeface="ＭＳ Ｐゴシック" charset="0"/>
              </a:rPr>
              <a:t>  Company 	IBM</a:t>
            </a:r>
          </a:p>
          <a:p>
            <a:pPr marL="1943100" lvl="5" indent="0">
              <a:lnSpc>
                <a:spcPct val="70000"/>
              </a:lnSpc>
              <a:buFont typeface="Wingdings 3" charset="2"/>
              <a:buNone/>
            </a:pPr>
            <a:r>
              <a:rPr lang="en-US" sz="1800" dirty="0" smtClean="0">
                <a:solidFill>
                  <a:srgbClr val="0000FF"/>
                </a:solidFill>
                <a:ea typeface="ＭＳ Ｐゴシック" charset="0"/>
              </a:rPr>
              <a:t>  Location  	New York</a:t>
            </a:r>
          </a:p>
          <a:p>
            <a:pPr marL="1943100" lvl="5" indent="0">
              <a:lnSpc>
                <a:spcPct val="70000"/>
              </a:lnSpc>
              <a:buFont typeface="Wingdings 3" charset="2"/>
              <a:buNone/>
            </a:pPr>
            <a:r>
              <a:rPr lang="en-US" sz="1800" dirty="0" smtClean="0">
                <a:solidFill>
                  <a:srgbClr val="0000FF"/>
                </a:solidFill>
                <a:ea typeface="ＭＳ Ｐゴシック" charset="0"/>
              </a:rPr>
              <a:t>  Date 		June 16, 1911</a:t>
            </a:r>
          </a:p>
          <a:p>
            <a:pPr marL="1943100" lvl="5" indent="0">
              <a:lnSpc>
                <a:spcPct val="70000"/>
              </a:lnSpc>
              <a:buFont typeface="Wingdings 3" charset="2"/>
              <a:buNone/>
            </a:pPr>
            <a:r>
              <a:rPr lang="en-US" sz="1800" dirty="0" smtClean="0">
                <a:solidFill>
                  <a:srgbClr val="0000FF"/>
                </a:solidFill>
                <a:ea typeface="ＭＳ Ｐゴシック" charset="0"/>
              </a:rPr>
              <a:t>  Original-Name  	Computing-Tabulating-Recording Co.</a:t>
            </a:r>
          </a:p>
          <a:p>
            <a:pPr>
              <a:lnSpc>
                <a:spcPct val="90000"/>
              </a:lnSpc>
            </a:pPr>
            <a:r>
              <a:rPr lang="en-US" dirty="0" smtClean="0">
                <a:ea typeface="ＭＳ Ｐゴシック" charset="0"/>
              </a:rPr>
              <a:t>But we will focus on the simpler task of extracting relation </a:t>
            </a:r>
            <a:r>
              <a:rPr lang="en-US" b="1" dirty="0" smtClean="0">
                <a:ea typeface="ＭＳ Ｐゴシック" charset="0"/>
              </a:rPr>
              <a:t>triples</a:t>
            </a:r>
          </a:p>
          <a:p>
            <a:pPr marL="1485900" lvl="4" indent="0">
              <a:lnSpc>
                <a:spcPct val="90000"/>
              </a:lnSpc>
              <a:buFont typeface="Wingdings 3" charset="2"/>
              <a:buNone/>
            </a:pPr>
            <a:r>
              <a:rPr lang="en-US" sz="2000" dirty="0" smtClean="0">
                <a:solidFill>
                  <a:srgbClr val="3366FF"/>
                </a:solidFill>
                <a:ea typeface="ＭＳ Ｐゴシック" charset="0"/>
              </a:rPr>
              <a:t>Founding-year(IBM,1911)</a:t>
            </a:r>
          </a:p>
          <a:p>
            <a:pPr marL="1485900" lvl="4" indent="0">
              <a:lnSpc>
                <a:spcPct val="90000"/>
              </a:lnSpc>
              <a:buFont typeface="Wingdings 3" charset="2"/>
              <a:buNone/>
            </a:pPr>
            <a:r>
              <a:rPr lang="en-US" sz="2000" dirty="0" smtClean="0">
                <a:solidFill>
                  <a:srgbClr val="3366FF"/>
                </a:solidFill>
                <a:ea typeface="ＭＳ Ｐゴシック" charset="0"/>
              </a:rPr>
              <a:t>Founding-location(IBM, New York)</a:t>
            </a:r>
          </a:p>
        </p:txBody>
      </p:sp>
    </p:spTree>
    <p:extLst>
      <p:ext uri="{BB962C8B-B14F-4D97-AF65-F5344CB8AC3E}">
        <p14:creationId xmlns:p14="http://schemas.microsoft.com/office/powerpoint/2010/main" val="155958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385789" y="1864340"/>
            <a:ext cx="6159500" cy="3969579"/>
          </a:xfrm>
          <a:prstGeom prst="rect">
            <a:avLst/>
          </a:prstGeom>
          <a:noFill/>
          <a:ln w="12700" cap="flat">
            <a:solidFill>
              <a:schemeClr val="tx1"/>
            </a:solidFill>
            <a:prstDash val="solid"/>
            <a:round/>
            <a:headEnd/>
            <a:tailEnd/>
          </a:ln>
        </p:spPr>
      </p:pic>
      <p:sp>
        <p:nvSpPr>
          <p:cNvPr id="2" name="Title 1"/>
          <p:cNvSpPr>
            <a:spLocks noGrp="1"/>
          </p:cNvSpPr>
          <p:nvPr>
            <p:ph type="title"/>
          </p:nvPr>
        </p:nvSpPr>
        <p:spPr/>
        <p:txBody>
          <a:bodyPr/>
          <a:lstStyle/>
          <a:p>
            <a:pPr algn="ctr"/>
            <a:r>
              <a:rPr lang="fa-IR" dirty="0" smtClean="0">
                <a:cs typeface="B Nazanin" panose="00000400000000000000" pitchFamily="2" charset="-78"/>
              </a:rPr>
              <a:t>استخراج روابط مفهومی از اینترنت</a:t>
            </a:r>
            <a:endParaRPr lang="en-US" dirty="0"/>
          </a:p>
        </p:txBody>
      </p:sp>
      <p:sp>
        <p:nvSpPr>
          <p:cNvPr id="4" name="Slide Number Placeholder 3"/>
          <p:cNvSpPr>
            <a:spLocks noGrp="1"/>
          </p:cNvSpPr>
          <p:nvPr>
            <p:ph type="sldNum" sz="quarter" idx="12"/>
          </p:nvPr>
        </p:nvSpPr>
        <p:spPr/>
        <p:txBody>
          <a:bodyPr/>
          <a:lstStyle/>
          <a:p>
            <a:fld id="{953D7622-F4B3-4CED-AE61-8D3ABB75467F}" type="slidenum">
              <a:rPr lang="en-US" smtClean="0"/>
              <a:pPr/>
              <a:t>7</a:t>
            </a:fld>
            <a:endParaRPr lang="en-US"/>
          </a:p>
        </p:txBody>
      </p:sp>
      <p:pic>
        <p:nvPicPr>
          <p:cNvPr id="5" name="Picture 4" descr="C:\Users\info\Desktop\beheshti - Copy.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pic>
        <p:nvPicPr>
          <p:cNvPr id="12" name="Picture 1"/>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169889" y="2245340"/>
            <a:ext cx="4020082" cy="2590800"/>
          </a:xfrm>
          <a:prstGeom prst="rect">
            <a:avLst/>
          </a:prstGeom>
          <a:noFill/>
          <a:ln w="12700" cap="flat">
            <a:solidFill>
              <a:schemeClr val="tx1"/>
            </a:solidFill>
            <a:prstDash val="solid"/>
            <a:round/>
            <a:headEnd/>
            <a:tailEnd/>
          </a:ln>
        </p:spPr>
      </p:pic>
      <p:sp>
        <p:nvSpPr>
          <p:cNvPr id="13" name="TextBox 12"/>
          <p:cNvSpPr txBox="1"/>
          <p:nvPr/>
        </p:nvSpPr>
        <p:spPr>
          <a:xfrm>
            <a:off x="7500589" y="1864340"/>
            <a:ext cx="4191000" cy="2246769"/>
          </a:xfrm>
          <a:prstGeom prst="rect">
            <a:avLst/>
          </a:prstGeom>
          <a:noFill/>
        </p:spPr>
        <p:txBody>
          <a:bodyPr wrap="square" rtlCol="0">
            <a:spAutoFit/>
          </a:bodyPr>
          <a:lstStyle/>
          <a:p>
            <a:r>
              <a:rPr lang="en-US" sz="1800" dirty="0">
                <a:latin typeface="+mn-lt"/>
              </a:rPr>
              <a:t> </a:t>
            </a:r>
            <a:r>
              <a:rPr lang="en-US" sz="2000" dirty="0">
                <a:latin typeface="+mn-lt"/>
              </a:rPr>
              <a:t>The </a:t>
            </a:r>
            <a:r>
              <a:rPr lang="en-US" sz="2000" dirty="0">
                <a:solidFill>
                  <a:srgbClr val="0000FF"/>
                </a:solidFill>
                <a:latin typeface="+mn-lt"/>
              </a:rPr>
              <a:t>Leland Stanford Junior University, commonly referred to as Stanford University or Stanford</a:t>
            </a:r>
            <a:r>
              <a:rPr lang="en-US" sz="2000" dirty="0">
                <a:latin typeface="+mn-lt"/>
              </a:rPr>
              <a:t>, is an American private </a:t>
            </a:r>
            <a:r>
              <a:rPr lang="en-US" sz="2000" dirty="0">
                <a:solidFill>
                  <a:srgbClr val="660066"/>
                </a:solidFill>
                <a:latin typeface="+mn-lt"/>
              </a:rPr>
              <a:t>research university </a:t>
            </a:r>
            <a:r>
              <a:rPr lang="en-US" sz="2000" dirty="0">
                <a:solidFill>
                  <a:srgbClr val="008000"/>
                </a:solidFill>
                <a:latin typeface="+mn-lt"/>
              </a:rPr>
              <a:t>located in Stanford, California</a:t>
            </a:r>
            <a:r>
              <a:rPr lang="en-US" sz="2000" dirty="0">
                <a:latin typeface="+mn-lt"/>
              </a:rPr>
              <a:t> </a:t>
            </a:r>
            <a:r>
              <a:rPr lang="en-US" sz="2000" dirty="0" smtClean="0">
                <a:solidFill>
                  <a:srgbClr val="FF0000"/>
                </a:solidFill>
                <a:latin typeface="+mn-lt"/>
              </a:rPr>
              <a:t>… </a:t>
            </a:r>
            <a:r>
              <a:rPr lang="en-US" sz="2000" dirty="0">
                <a:solidFill>
                  <a:srgbClr val="FF0000"/>
                </a:solidFill>
                <a:latin typeface="+mn-lt"/>
              </a:rPr>
              <a:t>near Palo Alto, </a:t>
            </a:r>
            <a:r>
              <a:rPr lang="en-US" sz="2000" dirty="0" smtClean="0">
                <a:solidFill>
                  <a:srgbClr val="FF0000"/>
                </a:solidFill>
                <a:latin typeface="+mn-lt"/>
              </a:rPr>
              <a:t>California</a:t>
            </a:r>
            <a:r>
              <a:rPr lang="en-US" sz="2000" dirty="0" smtClean="0">
                <a:solidFill>
                  <a:srgbClr val="FF6600"/>
                </a:solidFill>
                <a:latin typeface="+mn-lt"/>
              </a:rPr>
              <a:t>… </a:t>
            </a:r>
            <a:r>
              <a:rPr lang="en-US" sz="2000" dirty="0">
                <a:solidFill>
                  <a:srgbClr val="FF6600"/>
                </a:solidFill>
                <a:latin typeface="+mn-lt"/>
              </a:rPr>
              <a:t>Leland </a:t>
            </a:r>
            <a:r>
              <a:rPr lang="en-US" sz="2000" dirty="0" smtClean="0">
                <a:solidFill>
                  <a:srgbClr val="FF6600"/>
                </a:solidFill>
                <a:latin typeface="+mn-lt"/>
              </a:rPr>
              <a:t>Stanford…founded </a:t>
            </a:r>
            <a:r>
              <a:rPr lang="en-US" sz="2000" dirty="0">
                <a:solidFill>
                  <a:srgbClr val="FF6600"/>
                </a:solidFill>
                <a:latin typeface="+mn-lt"/>
              </a:rPr>
              <a:t>the university in 1891</a:t>
            </a:r>
          </a:p>
        </p:txBody>
      </p:sp>
      <p:sp>
        <p:nvSpPr>
          <p:cNvPr id="15" name="Rectangle 6"/>
          <p:cNvSpPr>
            <a:spLocks/>
          </p:cNvSpPr>
          <p:nvPr/>
        </p:nvSpPr>
        <p:spPr bwMode="auto">
          <a:xfrm>
            <a:off x="7348189" y="4741744"/>
            <a:ext cx="4572000" cy="1504950"/>
          </a:xfrm>
          <a:prstGeom prst="rect">
            <a:avLst/>
          </a:prstGeom>
          <a:noFill/>
          <a:ln w="12700" cap="flat">
            <a:solidFill>
              <a:srgbClr val="000000"/>
            </a:solidFill>
            <a:prstDash val="solid"/>
            <a:miter lim="800000"/>
            <a:headEnd type="none" w="med" len="med"/>
            <a:tailEnd type="none" w="med" len="med"/>
          </a:ln>
        </p:spPr>
        <p:txBody>
          <a:bodyPr lIns="0" tIns="0" rIns="40639" bIns="0">
            <a:prstTxWarp prst="textNoShape">
              <a:avLst/>
            </a:prstTxWarp>
          </a:bodyPr>
          <a:lstStyle/>
          <a:p>
            <a:pPr marL="39688"/>
            <a:r>
              <a:rPr lang="en-US" sz="1600" dirty="0" smtClean="0">
                <a:solidFill>
                  <a:srgbClr val="0000FF"/>
                </a:solidFill>
                <a:ea typeface="Arial" charset="0"/>
                <a:cs typeface="Arial" charset="0"/>
              </a:rPr>
              <a:t>Stanford</a:t>
            </a:r>
            <a:r>
              <a:rPr lang="en-US" sz="1600" i="1" dirty="0" smtClean="0">
                <a:solidFill>
                  <a:srgbClr val="0000FF"/>
                </a:solidFill>
                <a:ea typeface="Arial" charset="0"/>
                <a:cs typeface="Arial" charset="0"/>
              </a:rPr>
              <a:t> </a:t>
            </a:r>
            <a:r>
              <a:rPr lang="en-US" sz="1600" dirty="0">
                <a:solidFill>
                  <a:srgbClr val="0000FF"/>
                </a:solidFill>
                <a:ea typeface="Arial" charset="0"/>
                <a:cs typeface="Arial" charset="0"/>
              </a:rPr>
              <a:t>EQ </a:t>
            </a:r>
            <a:r>
              <a:rPr lang="en-US" sz="1600" dirty="0" smtClean="0">
                <a:solidFill>
                  <a:srgbClr val="0000FF"/>
                </a:solidFill>
                <a:ea typeface="Arial" charset="0"/>
                <a:cs typeface="Arial" charset="0"/>
              </a:rPr>
              <a:t>Leland Stanford Junior University</a:t>
            </a:r>
            <a:endParaRPr lang="en-US" sz="1600" dirty="0">
              <a:solidFill>
                <a:srgbClr val="0000FF"/>
              </a:solidFill>
              <a:ea typeface="Arial" charset="0"/>
              <a:cs typeface="Arial" charset="0"/>
            </a:endParaRPr>
          </a:p>
          <a:p>
            <a:pPr marL="39688"/>
            <a:r>
              <a:rPr lang="en-US" sz="1600" dirty="0" smtClean="0">
                <a:solidFill>
                  <a:srgbClr val="008000"/>
                </a:solidFill>
                <a:ea typeface="Arial" charset="0"/>
                <a:cs typeface="Arial" charset="0"/>
              </a:rPr>
              <a:t>Stanford</a:t>
            </a:r>
            <a:r>
              <a:rPr lang="en-US" sz="1600" i="1" dirty="0" smtClean="0">
                <a:solidFill>
                  <a:srgbClr val="008000"/>
                </a:solidFill>
                <a:ea typeface="Arial" charset="0"/>
                <a:cs typeface="Arial" charset="0"/>
              </a:rPr>
              <a:t> </a:t>
            </a:r>
            <a:r>
              <a:rPr lang="en-US" sz="1600" dirty="0" smtClean="0">
                <a:solidFill>
                  <a:srgbClr val="008000"/>
                </a:solidFill>
                <a:ea typeface="Arial" charset="0"/>
                <a:cs typeface="Arial" charset="0"/>
              </a:rPr>
              <a:t>LOC-IN California</a:t>
            </a:r>
          </a:p>
          <a:p>
            <a:pPr marL="39688"/>
            <a:r>
              <a:rPr lang="en-US" sz="1600" dirty="0" smtClean="0">
                <a:solidFill>
                  <a:srgbClr val="660066"/>
                </a:solidFill>
                <a:ea typeface="Arial" charset="0"/>
                <a:cs typeface="Arial" charset="0"/>
              </a:rPr>
              <a:t>Stanford</a:t>
            </a:r>
            <a:r>
              <a:rPr lang="en-US" sz="1600" i="1" dirty="0" smtClean="0">
                <a:solidFill>
                  <a:srgbClr val="660066"/>
                </a:solidFill>
                <a:ea typeface="Arial" charset="0"/>
                <a:cs typeface="Arial" charset="0"/>
              </a:rPr>
              <a:t> </a:t>
            </a:r>
            <a:r>
              <a:rPr lang="en-US" sz="1600" dirty="0" smtClean="0">
                <a:solidFill>
                  <a:srgbClr val="660066"/>
                </a:solidFill>
                <a:ea typeface="Arial" charset="0"/>
                <a:cs typeface="Arial" charset="0"/>
              </a:rPr>
              <a:t>IS</a:t>
            </a:r>
            <a:r>
              <a:rPr lang="en-US" sz="1600" dirty="0">
                <a:solidFill>
                  <a:srgbClr val="660066"/>
                </a:solidFill>
                <a:ea typeface="Arial" charset="0"/>
                <a:cs typeface="Arial" charset="0"/>
              </a:rPr>
              <a:t>-A </a:t>
            </a:r>
            <a:r>
              <a:rPr lang="en-US" sz="1600" dirty="0" smtClean="0">
                <a:solidFill>
                  <a:srgbClr val="660066"/>
                </a:solidFill>
                <a:ea typeface="Arial" charset="0"/>
                <a:cs typeface="Arial" charset="0"/>
              </a:rPr>
              <a:t>research university</a:t>
            </a:r>
            <a:endParaRPr lang="en-US" sz="1600" dirty="0">
              <a:solidFill>
                <a:srgbClr val="660066"/>
              </a:solidFill>
              <a:ea typeface="Arial" charset="0"/>
              <a:cs typeface="Arial" charset="0"/>
            </a:endParaRPr>
          </a:p>
          <a:p>
            <a:pPr marL="39688"/>
            <a:r>
              <a:rPr lang="en-US" sz="1600" dirty="0" smtClean="0">
                <a:solidFill>
                  <a:srgbClr val="FF0000"/>
                </a:solidFill>
                <a:ea typeface="Arial" charset="0"/>
                <a:cs typeface="Arial" charset="0"/>
              </a:rPr>
              <a:t>Stanford</a:t>
            </a:r>
            <a:r>
              <a:rPr lang="en-US" sz="1600" i="1" dirty="0" smtClean="0">
                <a:solidFill>
                  <a:srgbClr val="FF0000"/>
                </a:solidFill>
                <a:ea typeface="Arial" charset="0"/>
                <a:cs typeface="Arial" charset="0"/>
              </a:rPr>
              <a:t> </a:t>
            </a:r>
            <a:r>
              <a:rPr lang="en-US" sz="1600" dirty="0" smtClean="0">
                <a:solidFill>
                  <a:srgbClr val="FF0000"/>
                </a:solidFill>
                <a:ea typeface="Arial" charset="0"/>
                <a:cs typeface="Arial" charset="0"/>
              </a:rPr>
              <a:t>LOC-NEAR Palo Alto</a:t>
            </a:r>
            <a:endParaRPr lang="en-US" sz="1600" dirty="0">
              <a:solidFill>
                <a:srgbClr val="FF0000"/>
              </a:solidFill>
              <a:ea typeface="Arial" charset="0"/>
              <a:cs typeface="Arial" charset="0"/>
            </a:endParaRPr>
          </a:p>
          <a:p>
            <a:pPr marL="39688"/>
            <a:r>
              <a:rPr lang="en-US" sz="1600" dirty="0" smtClean="0">
                <a:solidFill>
                  <a:srgbClr val="FF6600"/>
                </a:solidFill>
                <a:ea typeface="Arial" charset="0"/>
                <a:cs typeface="Arial" charset="0"/>
              </a:rPr>
              <a:t>Stanford</a:t>
            </a:r>
            <a:r>
              <a:rPr lang="en-US" sz="1600" i="1" dirty="0" smtClean="0">
                <a:solidFill>
                  <a:srgbClr val="FF6600"/>
                </a:solidFill>
                <a:ea typeface="Arial" charset="0"/>
                <a:cs typeface="Arial" charset="0"/>
              </a:rPr>
              <a:t> </a:t>
            </a:r>
            <a:r>
              <a:rPr lang="en-US" sz="1600" dirty="0" smtClean="0">
                <a:solidFill>
                  <a:srgbClr val="FF6600"/>
                </a:solidFill>
                <a:ea typeface="Arial" charset="0"/>
                <a:cs typeface="Arial" charset="0"/>
              </a:rPr>
              <a:t>FOUNDED</a:t>
            </a:r>
            <a:r>
              <a:rPr lang="en-US" sz="1600" dirty="0">
                <a:solidFill>
                  <a:srgbClr val="FF6600"/>
                </a:solidFill>
                <a:ea typeface="Arial" charset="0"/>
                <a:cs typeface="Arial" charset="0"/>
              </a:rPr>
              <a:t>-IN </a:t>
            </a:r>
            <a:r>
              <a:rPr lang="en-US" sz="1600" dirty="0" smtClean="0">
                <a:solidFill>
                  <a:srgbClr val="FF6600"/>
                </a:solidFill>
                <a:ea typeface="Arial" charset="0"/>
                <a:cs typeface="Arial" charset="0"/>
              </a:rPr>
              <a:t>1891</a:t>
            </a:r>
          </a:p>
          <a:p>
            <a:pPr marL="39688"/>
            <a:r>
              <a:rPr lang="en-US" sz="1600" dirty="0" smtClean="0">
                <a:solidFill>
                  <a:srgbClr val="FF6600"/>
                </a:solidFill>
                <a:ea typeface="Arial" charset="0"/>
                <a:cs typeface="Arial" charset="0"/>
              </a:rPr>
              <a:t>Stanford FOUNDER Leland Stanford</a:t>
            </a:r>
            <a:endParaRPr lang="en-US" sz="1600" dirty="0">
              <a:solidFill>
                <a:srgbClr val="FF6600"/>
              </a:solidFill>
              <a:ea typeface="Arial" charset="0"/>
              <a:cs typeface="Arial" charset="0"/>
            </a:endParaRPr>
          </a:p>
        </p:txBody>
      </p:sp>
    </p:spTree>
    <p:extLst>
      <p:ext uri="{BB962C8B-B14F-4D97-AF65-F5344CB8AC3E}">
        <p14:creationId xmlns:p14="http://schemas.microsoft.com/office/powerpoint/2010/main" val="24898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a:cs typeface="B Nazanin" panose="00000400000000000000" pitchFamily="2" charset="-78"/>
              </a:rPr>
              <a:t>کاربرد‌های </a:t>
            </a:r>
            <a:r>
              <a:rPr lang="fa-IR" dirty="0" smtClean="0">
                <a:cs typeface="B Nazanin" panose="00000400000000000000" pitchFamily="2" charset="-78"/>
              </a:rPr>
              <a:t>استخراج روابط مفهومی</a:t>
            </a:r>
            <a:endParaRPr lang="en-US" dirty="0"/>
          </a:p>
        </p:txBody>
      </p:sp>
      <p:sp>
        <p:nvSpPr>
          <p:cNvPr id="3" name="Content Placeholder 2"/>
          <p:cNvSpPr>
            <a:spLocks noGrp="1"/>
          </p:cNvSpPr>
          <p:nvPr>
            <p:ph idx="1"/>
          </p:nvPr>
        </p:nvSpPr>
        <p:spPr/>
        <p:txBody>
          <a:bodyPr/>
          <a:lstStyle/>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موتورهای جستجو برای ارائه </a:t>
            </a:r>
            <a:r>
              <a:rPr lang="fa-IR" dirty="0" smtClean="0">
                <a:cs typeface="B Nazanin" panose="00000400000000000000" pitchFamily="2" charset="-78"/>
              </a:rPr>
              <a:t>پاسخ</a:t>
            </a:r>
            <a:r>
              <a:rPr lang="fa-IR" dirty="0">
                <a:cs typeface="B Nazanin" panose="00000400000000000000" pitchFamily="2" charset="-78"/>
              </a:rPr>
              <a:t>‌</a:t>
            </a:r>
            <a:r>
              <a:rPr lang="fa-IR" dirty="0" smtClean="0">
                <a:cs typeface="B Nazanin" panose="00000400000000000000" pitchFamily="2" charset="-78"/>
              </a:rPr>
              <a:t>های </a:t>
            </a:r>
            <a:r>
              <a:rPr lang="fa-IR" dirty="0">
                <a:cs typeface="B Nazanin" panose="00000400000000000000" pitchFamily="2" charset="-78"/>
              </a:rPr>
              <a:t>بهتر و هوشمند تر به کاربران </a:t>
            </a:r>
            <a:r>
              <a:rPr lang="en-US" dirty="0" smtClean="0">
                <a:cs typeface="B Nazanin" panose="00000400000000000000" pitchFamily="2" charset="-78"/>
              </a:rPr>
              <a:t>Information retrieval</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در سیستم های پرسش و پاسخ </a:t>
            </a:r>
            <a:r>
              <a:rPr lang="en-US" dirty="0" smtClean="0">
                <a:cs typeface="B Nazanin" panose="00000400000000000000" pitchFamily="2" charset="-78"/>
              </a:rPr>
              <a:t>Question </a:t>
            </a:r>
            <a:r>
              <a:rPr lang="en-US" dirty="0">
                <a:cs typeface="B Nazanin" panose="00000400000000000000" pitchFamily="2" charset="-78"/>
              </a:rPr>
              <a:t>answering </a:t>
            </a:r>
            <a:r>
              <a:rPr lang="en-US" dirty="0" smtClean="0">
                <a:cs typeface="B Nazanin" panose="00000400000000000000" pitchFamily="2" charset="-78"/>
              </a:rPr>
              <a:t>systems</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کاربرد </a:t>
            </a:r>
            <a:r>
              <a:rPr lang="fa-IR" dirty="0">
                <a:cs typeface="B Nazanin" panose="00000400000000000000" pitchFamily="2" charset="-78"/>
              </a:rPr>
              <a:t>برای تولید </a:t>
            </a:r>
            <a:r>
              <a:rPr lang="fa-IR" dirty="0" smtClean="0">
                <a:cs typeface="B Nazanin" panose="00000400000000000000" pitchFamily="2" charset="-78"/>
              </a:rPr>
              <a:t>هستان‌شناسی </a:t>
            </a:r>
            <a:r>
              <a:rPr lang="en-US" dirty="0" smtClean="0">
                <a:cs typeface="B Nazanin" panose="00000400000000000000" pitchFamily="2" charset="-78"/>
              </a:rPr>
              <a:t>Ontology</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فهم ماشینی متون </a:t>
            </a:r>
            <a:r>
              <a:rPr lang="en-US" dirty="0" smtClean="0">
                <a:cs typeface="B Nazanin" panose="00000400000000000000" pitchFamily="2" charset="-78"/>
              </a:rPr>
              <a:t>Text understanding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ترجمه بهتر متون </a:t>
            </a:r>
            <a:r>
              <a:rPr lang="en-US" dirty="0" smtClean="0">
                <a:cs typeface="B Nazanin" panose="00000400000000000000" pitchFamily="2" charset="-78"/>
              </a:rPr>
              <a:t>Automatic translation</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برچسب زنی نقش معنایی </a:t>
            </a:r>
            <a:r>
              <a:rPr lang="en-US" dirty="0" smtClean="0">
                <a:cs typeface="B Nazanin" panose="00000400000000000000" pitchFamily="2" charset="-78"/>
              </a:rPr>
              <a:t>Semantic </a:t>
            </a:r>
            <a:r>
              <a:rPr lang="en-US" dirty="0">
                <a:cs typeface="B Nazanin" panose="00000400000000000000" pitchFamily="2" charset="-78"/>
              </a:rPr>
              <a:t>role </a:t>
            </a:r>
            <a:r>
              <a:rPr lang="en-US" dirty="0" smtClean="0">
                <a:cs typeface="B Nazanin" panose="00000400000000000000" pitchFamily="2" charset="-78"/>
              </a:rPr>
              <a:t>labeling</a:t>
            </a:r>
            <a:endParaRPr lang="en-US" dirty="0">
              <a:cs typeface="B Nazanin" panose="00000400000000000000" pitchFamily="2" charset="-78"/>
            </a:endParaRPr>
          </a:p>
          <a:p>
            <a:pPr algn="r" rtl="1">
              <a:buFont typeface="+mj-lt"/>
              <a:buAutoNum type="arabicPeriod"/>
            </a:pPr>
            <a:r>
              <a:rPr lang="fa-IR" dirty="0" smtClean="0">
                <a:cs typeface="B Nazanin" panose="00000400000000000000" pitchFamily="2" charset="-78"/>
              </a:rPr>
              <a:t>کمک </a:t>
            </a:r>
            <a:r>
              <a:rPr lang="fa-IR" dirty="0">
                <a:cs typeface="B Nazanin" panose="00000400000000000000" pitchFamily="2" charset="-78"/>
              </a:rPr>
              <a:t>به استخراج خودکار </a:t>
            </a:r>
            <a:r>
              <a:rPr lang="en-US" dirty="0">
                <a:cs typeface="B Nazanin" panose="00000400000000000000" pitchFamily="2" charset="-78"/>
              </a:rPr>
              <a:t>Selectional </a:t>
            </a:r>
            <a:r>
              <a:rPr lang="en-US" dirty="0" err="1" smtClean="0">
                <a:cs typeface="B Nazanin" panose="00000400000000000000" pitchFamily="2" charset="-78"/>
              </a:rPr>
              <a:t>preferences،Common</a:t>
            </a:r>
            <a:r>
              <a:rPr lang="en-US" dirty="0" smtClean="0">
                <a:cs typeface="B Nazanin" panose="00000400000000000000" pitchFamily="2" charset="-78"/>
              </a:rPr>
              <a:t> </a:t>
            </a:r>
            <a:r>
              <a:rPr lang="en-US" dirty="0">
                <a:cs typeface="B Nazanin" panose="00000400000000000000" pitchFamily="2" charset="-78"/>
              </a:rPr>
              <a:t>sense knowledge </a:t>
            </a:r>
            <a:r>
              <a:rPr lang="fa-IR" dirty="0" smtClean="0">
                <a:cs typeface="B Nazanin" panose="00000400000000000000" pitchFamily="2" charset="-78"/>
              </a:rPr>
              <a:t> و </a:t>
            </a:r>
            <a:r>
              <a:rPr lang="en-US" dirty="0">
                <a:cs typeface="B Nazanin" panose="00000400000000000000" pitchFamily="2" charset="-78"/>
              </a:rPr>
              <a:t>Entailment rules </a:t>
            </a:r>
            <a:r>
              <a:rPr lang="fa-IR" dirty="0" smtClean="0">
                <a:cs typeface="B Nazanin" panose="00000400000000000000" pitchFamily="2" charset="-78"/>
              </a:rPr>
              <a:t> از </a:t>
            </a:r>
            <a:r>
              <a:rPr lang="fa-IR" dirty="0">
                <a:cs typeface="B Nazanin" panose="00000400000000000000" pitchFamily="2" charset="-78"/>
              </a:rPr>
              <a:t>متون.</a:t>
            </a:r>
          </a:p>
          <a:p>
            <a:pPr algn="r" rtl="1"/>
            <a:endParaRPr lang="en-US"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8</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3787156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a-IR" dirty="0" smtClean="0">
                <a:cs typeface="B Nazanin" panose="00000400000000000000" pitchFamily="2" charset="-78"/>
              </a:rPr>
              <a:t>اهمیت استخراج اطلاعات</a:t>
            </a:r>
            <a:endParaRPr lang="en-US" dirty="0"/>
          </a:p>
        </p:txBody>
      </p:sp>
      <p:sp>
        <p:nvSpPr>
          <p:cNvPr id="3" name="Content Placeholder 2"/>
          <p:cNvSpPr>
            <a:spLocks noGrp="1"/>
          </p:cNvSpPr>
          <p:nvPr>
            <p:ph idx="1"/>
          </p:nvPr>
        </p:nvSpPr>
        <p:spPr/>
        <p:txBody>
          <a:bodyPr>
            <a:normAutofit/>
          </a:bodyPr>
          <a:lstStyle/>
          <a:p>
            <a:pPr algn="r" rtl="1"/>
            <a:r>
              <a:rPr lang="fa-IR" sz="2000" dirty="0">
                <a:cs typeface="B Nazanin" panose="00000400000000000000" pitchFamily="2" charset="-78"/>
              </a:rPr>
              <a:t>ما در مطالعات خود سه گروه عمده فعال در این زمینه تحقیقاتی را شناسایی کردیم</a:t>
            </a:r>
          </a:p>
          <a:p>
            <a:pPr lvl="1" algn="r" rtl="1"/>
            <a:r>
              <a:rPr lang="fa-IR" sz="1800" dirty="0">
                <a:cs typeface="B Nazanin" panose="00000400000000000000" pitchFamily="2" charset="-78"/>
              </a:rPr>
              <a:t>دانشگاه </a:t>
            </a:r>
            <a:r>
              <a:rPr lang="en-US" sz="1800" dirty="0">
                <a:cs typeface="B Nazanin" panose="00000400000000000000" pitchFamily="2" charset="-78"/>
              </a:rPr>
              <a:t>Stanford</a:t>
            </a:r>
            <a:r>
              <a:rPr lang="fa-IR" sz="1800" dirty="0">
                <a:cs typeface="B Nazanin" panose="00000400000000000000" pitchFamily="2" charset="-78"/>
              </a:rPr>
              <a:t> (دکتر </a:t>
            </a:r>
            <a:r>
              <a:rPr lang="en-US" sz="1800" dirty="0" err="1" smtClean="0">
                <a:cs typeface="B Nazanin" panose="00000400000000000000" pitchFamily="2" charset="-78"/>
              </a:rPr>
              <a:t>Jurafsky</a:t>
            </a:r>
            <a:r>
              <a:rPr lang="fa-IR" sz="1800" dirty="0" smtClean="0">
                <a:cs typeface="B Nazanin" panose="00000400000000000000" pitchFamily="2" charset="-78"/>
              </a:rPr>
              <a:t> و </a:t>
            </a:r>
            <a:r>
              <a:rPr lang="en-US" sz="1800" dirty="0" smtClean="0">
                <a:cs typeface="B Nazanin" panose="00000400000000000000" pitchFamily="2" charset="-78"/>
              </a:rPr>
              <a:t>Manning</a:t>
            </a:r>
            <a:r>
              <a:rPr lang="fa-IR" sz="1800" dirty="0" smtClean="0">
                <a:cs typeface="B Nazanin" panose="00000400000000000000" pitchFamily="2" charset="-78"/>
              </a:rPr>
              <a:t>)</a:t>
            </a:r>
          </a:p>
          <a:p>
            <a:pPr lvl="2" algn="r" rtl="1"/>
            <a:r>
              <a:rPr lang="fa-IR" dirty="0" smtClean="0">
                <a:cs typeface="B Nazanin" panose="00000400000000000000" pitchFamily="2" charset="-78"/>
              </a:rPr>
              <a:t>معرفی نظارت دور برای اولین بار  (2012)</a:t>
            </a:r>
          </a:p>
          <a:p>
            <a:pPr lvl="1" algn="r" rtl="1"/>
            <a:r>
              <a:rPr lang="fa-IR" sz="1800" dirty="0" smtClean="0">
                <a:cs typeface="B Nazanin" panose="00000400000000000000" pitchFamily="2" charset="-78"/>
              </a:rPr>
              <a:t>دانشگاه </a:t>
            </a:r>
            <a:r>
              <a:rPr lang="en-US" sz="1800" dirty="0">
                <a:cs typeface="B Nazanin" panose="00000400000000000000" pitchFamily="2" charset="-78"/>
              </a:rPr>
              <a:t>CMU</a:t>
            </a:r>
            <a:r>
              <a:rPr lang="fa-IR" sz="1800" dirty="0">
                <a:cs typeface="B Nazanin" panose="00000400000000000000" pitchFamily="2" charset="-78"/>
              </a:rPr>
              <a:t> (دکتر </a:t>
            </a:r>
            <a:r>
              <a:rPr lang="en-US" sz="1800" dirty="0" smtClean="0">
                <a:cs typeface="B Nazanin" panose="00000400000000000000" pitchFamily="2" charset="-78"/>
              </a:rPr>
              <a:t>Mitchell</a:t>
            </a:r>
            <a:r>
              <a:rPr lang="fa-IR" sz="1800" dirty="0" smtClean="0">
                <a:cs typeface="B Nazanin" panose="00000400000000000000" pitchFamily="2" charset="-78"/>
              </a:rPr>
              <a:t>)</a:t>
            </a:r>
            <a:endParaRPr lang="fa-IR" sz="1800" dirty="0">
              <a:cs typeface="B Nazanin" panose="00000400000000000000" pitchFamily="2" charset="-78"/>
            </a:endParaRPr>
          </a:p>
          <a:p>
            <a:pPr lvl="2" algn="r" rtl="1"/>
            <a:r>
              <a:rPr lang="fa-IR" dirty="0">
                <a:cs typeface="B Nazanin" panose="00000400000000000000" pitchFamily="2" charset="-78"/>
              </a:rPr>
              <a:t>معرفی سیستم </a:t>
            </a:r>
            <a:r>
              <a:rPr lang="en-US" dirty="0">
                <a:cs typeface="B Nazanin" panose="00000400000000000000" pitchFamily="2" charset="-78"/>
              </a:rPr>
              <a:t>NELL</a:t>
            </a:r>
            <a:r>
              <a:rPr lang="fa-IR" dirty="0">
                <a:cs typeface="B Nazanin" panose="00000400000000000000" pitchFamily="2" charset="-78"/>
              </a:rPr>
              <a:t> در سال 2012 و ادامه کار روی آن</a:t>
            </a:r>
          </a:p>
          <a:p>
            <a:pPr lvl="2" algn="r" rtl="1"/>
            <a:r>
              <a:rPr lang="fa-IR" dirty="0">
                <a:cs typeface="B Nazanin" panose="00000400000000000000" pitchFamily="2" charset="-78"/>
              </a:rPr>
              <a:t>ارائه مفهوم یادگیری بی پایان</a:t>
            </a:r>
          </a:p>
          <a:p>
            <a:pPr lvl="1" algn="r" rtl="1"/>
            <a:r>
              <a:rPr lang="fa-IR" sz="1800" dirty="0">
                <a:cs typeface="B Nazanin" panose="00000400000000000000" pitchFamily="2" charset="-78"/>
              </a:rPr>
              <a:t>دانشگاه واشنگتن (دکتر </a:t>
            </a:r>
            <a:r>
              <a:rPr lang="en-US" sz="1800" dirty="0" err="1">
                <a:cs typeface="B Nazanin" panose="00000400000000000000" pitchFamily="2" charset="-78"/>
              </a:rPr>
              <a:t>Etzioni</a:t>
            </a:r>
            <a:r>
              <a:rPr lang="fa-IR" sz="1800" dirty="0">
                <a:cs typeface="B Nazanin" panose="00000400000000000000" pitchFamily="2" charset="-78"/>
              </a:rPr>
              <a:t>)</a:t>
            </a:r>
          </a:p>
          <a:p>
            <a:pPr lvl="2" algn="r" rtl="1"/>
            <a:r>
              <a:rPr lang="fa-IR" dirty="0">
                <a:cs typeface="B Nazanin" panose="00000400000000000000" pitchFamily="2" charset="-78"/>
              </a:rPr>
              <a:t>مقاله </a:t>
            </a:r>
            <a:r>
              <a:rPr lang="en-US" dirty="0">
                <a:cs typeface="B Nazanin" panose="00000400000000000000" pitchFamily="2" charset="-78"/>
              </a:rPr>
              <a:t>Nature</a:t>
            </a:r>
            <a:r>
              <a:rPr lang="fa-IR" dirty="0">
                <a:cs typeface="B Nazanin" panose="00000400000000000000" pitchFamily="2" charset="-78"/>
              </a:rPr>
              <a:t> در این زمینه در سال 2011</a:t>
            </a:r>
            <a:r>
              <a:rPr lang="en-US" dirty="0">
                <a:cs typeface="B Nazanin" panose="00000400000000000000" pitchFamily="2" charset="-78"/>
              </a:rPr>
              <a:t> </a:t>
            </a:r>
            <a:r>
              <a:rPr lang="fa-IR" dirty="0">
                <a:cs typeface="B Nazanin" panose="00000400000000000000" pitchFamily="2" charset="-78"/>
              </a:rPr>
              <a:t> چاپ کرده اند. </a:t>
            </a:r>
          </a:p>
          <a:p>
            <a:pPr lvl="2" algn="r" rtl="1"/>
            <a:r>
              <a:rPr lang="fa-IR" dirty="0">
                <a:cs typeface="B Nazanin" panose="00000400000000000000" pitchFamily="2" charset="-78"/>
              </a:rPr>
              <a:t>معرفی سیستم </a:t>
            </a:r>
            <a:r>
              <a:rPr lang="en-US" dirty="0">
                <a:cs typeface="B Nazanin" panose="00000400000000000000" pitchFamily="2" charset="-78"/>
              </a:rPr>
              <a:t>OLLIE</a:t>
            </a:r>
            <a:r>
              <a:rPr lang="fa-IR" dirty="0">
                <a:cs typeface="B Nazanin" panose="00000400000000000000" pitchFamily="2" charset="-78"/>
              </a:rPr>
              <a:t> که یکی از موفق ترین سیستم ها در زمینه </a:t>
            </a:r>
            <a:r>
              <a:rPr lang="en-US" dirty="0" err="1">
                <a:cs typeface="B Nazanin" panose="00000400000000000000" pitchFamily="2" charset="-78"/>
              </a:rPr>
              <a:t>OpenIE</a:t>
            </a:r>
            <a:r>
              <a:rPr lang="fa-IR" dirty="0">
                <a:cs typeface="B Nazanin" panose="00000400000000000000" pitchFamily="2" charset="-78"/>
              </a:rPr>
              <a:t> است</a:t>
            </a:r>
            <a:r>
              <a:rPr lang="fa-IR" dirty="0" smtClean="0">
                <a:cs typeface="B Nazanin" panose="00000400000000000000" pitchFamily="2" charset="-78"/>
              </a:rPr>
              <a:t>. 2012</a:t>
            </a:r>
            <a:endParaRPr lang="fa-IR" sz="2000" dirty="0" smtClean="0">
              <a:cs typeface="B Nazanin" panose="00000400000000000000" pitchFamily="2" charset="-78"/>
            </a:endParaRPr>
          </a:p>
          <a:p>
            <a:pPr algn="r" rtl="1"/>
            <a:r>
              <a:rPr lang="fa-IR" sz="2000" dirty="0" smtClean="0">
                <a:cs typeface="B Nazanin" panose="00000400000000000000" pitchFamily="2" charset="-78"/>
              </a:rPr>
              <a:t>همچنین دانشگاه های مطرح دیگری مانند </a:t>
            </a:r>
            <a:r>
              <a:rPr lang="en-US" sz="2000" dirty="0" smtClean="0">
                <a:cs typeface="B Nazanin" panose="00000400000000000000" pitchFamily="2" charset="-78"/>
              </a:rPr>
              <a:t>Illinois</a:t>
            </a:r>
            <a:r>
              <a:rPr lang="fa-IR" sz="2000" dirty="0" smtClean="0">
                <a:cs typeface="B Nazanin" panose="00000400000000000000" pitchFamily="2" charset="-78"/>
              </a:rPr>
              <a:t>، </a:t>
            </a:r>
            <a:r>
              <a:rPr lang="en-US" sz="2000" dirty="0" smtClean="0">
                <a:cs typeface="B Nazanin" panose="00000400000000000000" pitchFamily="2" charset="-78"/>
              </a:rPr>
              <a:t>Max Plank</a:t>
            </a:r>
            <a:r>
              <a:rPr lang="fa-IR" sz="2000" dirty="0" smtClean="0">
                <a:cs typeface="B Nazanin" panose="00000400000000000000" pitchFamily="2" charset="-78"/>
              </a:rPr>
              <a:t> نیز در این زمینه فعال هستند</a:t>
            </a:r>
          </a:p>
          <a:p>
            <a:pPr lvl="1" algn="r" rtl="1"/>
            <a:endParaRPr lang="fa-IR"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953D7622-F4B3-4CED-AE61-8D3ABB75467F}" type="slidenum">
              <a:rPr lang="en-US" smtClean="0"/>
              <a:pPr/>
              <a:t>9</a:t>
            </a:fld>
            <a:endParaRPr lang="en-US"/>
          </a:p>
        </p:txBody>
      </p:sp>
      <p:pic>
        <p:nvPicPr>
          <p:cNvPr id="5" name="Picture 4" descr="C:\Users\info\Desktop\beheshti - Copy.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3558" y="184460"/>
            <a:ext cx="785884" cy="785884"/>
          </a:xfrm>
          <a:prstGeom prst="rect">
            <a:avLst/>
          </a:prstGeom>
          <a:noFill/>
          <a:ln>
            <a:noFill/>
          </a:ln>
        </p:spPr>
      </p:pic>
    </p:spTree>
    <p:extLst>
      <p:ext uri="{BB962C8B-B14F-4D97-AF65-F5344CB8AC3E}">
        <p14:creationId xmlns:p14="http://schemas.microsoft.com/office/powerpoint/2010/main" val="2767617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1118</TotalTime>
  <Words>4150</Words>
  <Application>Microsoft Office PowerPoint</Application>
  <PresentationFormat>Widescreen</PresentationFormat>
  <Paragraphs>542</Paragraphs>
  <Slides>49</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49</vt:i4>
      </vt:variant>
    </vt:vector>
  </HeadingPairs>
  <TitlesOfParts>
    <vt:vector size="64" baseType="lpstr">
      <vt:lpstr>MS PGothic</vt:lpstr>
      <vt:lpstr>Arial</vt:lpstr>
      <vt:lpstr>B Nazanin</vt:lpstr>
      <vt:lpstr>B Yekan</vt:lpstr>
      <vt:lpstr>B Zar</vt:lpstr>
      <vt:lpstr>Calibri</vt:lpstr>
      <vt:lpstr>Cambria</vt:lpstr>
      <vt:lpstr>Century Gothic</vt:lpstr>
      <vt:lpstr>Lucida Sans</vt:lpstr>
      <vt:lpstr>Tahoma</vt:lpstr>
      <vt:lpstr>Times New Roman</vt:lpstr>
      <vt:lpstr>Wingdings</vt:lpstr>
      <vt:lpstr>Wingdings 2</vt:lpstr>
      <vt:lpstr>Wingdings 3</vt:lpstr>
      <vt:lpstr>Wisp</vt:lpstr>
      <vt:lpstr>        به نام خدا    پیشنهاد پروژه دکتری استخراج روابط مفهومی از متن فارسی با روش های داده کاوی</vt:lpstr>
      <vt:lpstr>فهرست مطالب</vt:lpstr>
      <vt:lpstr>معرفی استخراج اطلاعات</vt:lpstr>
      <vt:lpstr>شناسایی موجودیت‌های نامدار</vt:lpstr>
      <vt:lpstr>رفع ابهام مرجع گروه اسمی</vt:lpstr>
      <vt:lpstr>استخراج روابط از متن چیست؟</vt:lpstr>
      <vt:lpstr>استخراج روابط مفهومی از اینترنت</vt:lpstr>
      <vt:lpstr>کاربرد‌های استخراج روابط مفهومی</vt:lpstr>
      <vt:lpstr>اهمیت استخراج اطلاعات</vt:lpstr>
      <vt:lpstr>روش‌های استخراج روابط</vt:lpstr>
      <vt:lpstr>روش‌های استخراج روابط</vt:lpstr>
      <vt:lpstr>الگوهای دست ساز</vt:lpstr>
      <vt:lpstr>الگوهای دست ساز</vt:lpstr>
      <vt:lpstr>مثالهایی از الگوهای دست ساز</vt:lpstr>
      <vt:lpstr>روش‌های استخراج روابط</vt:lpstr>
      <vt:lpstr>یادگیری با ناظر</vt:lpstr>
      <vt:lpstr>نمونه برچسب ها</vt:lpstr>
      <vt:lpstr>تعیین رابطه بین دو موجودیت</vt:lpstr>
      <vt:lpstr>روش‌های استخراج روابط</vt:lpstr>
      <vt:lpstr>خود راه انداز</vt:lpstr>
      <vt:lpstr>خود راه انداز (الگوریتم)</vt:lpstr>
      <vt:lpstr>نمونه اجرای الگوریتم خود راه انداز</vt:lpstr>
      <vt:lpstr>روش‌های استخراج روابط</vt:lpstr>
      <vt:lpstr>نظارت از دور</vt:lpstr>
      <vt:lpstr>نظارت از دور (الگوریتم)</vt:lpstr>
      <vt:lpstr>کاربرد‌های استخراج روابط مفهومی</vt:lpstr>
      <vt:lpstr>یادگیری بدون ناظر (داده‌کاوی)</vt:lpstr>
      <vt:lpstr>استخراج آزاد اطلاعات (الگوریتم)</vt:lpstr>
      <vt:lpstr>استخراج آزاد اطلاعات</vt:lpstr>
      <vt:lpstr>معرفی ReVerb</vt:lpstr>
      <vt:lpstr>ReVerb (ادامه)</vt:lpstr>
      <vt:lpstr>معرفی OLLIE</vt:lpstr>
      <vt:lpstr>OLLIE (ادامه)</vt:lpstr>
      <vt:lpstr>OLLIE (ادامه)</vt:lpstr>
      <vt:lpstr>مقایسه روش های موجود برای استخراج اطلاعات</vt:lpstr>
      <vt:lpstr>مقایسه روشهای استخراج آزاد</vt:lpstr>
      <vt:lpstr>استخراج روابط مفهومی در زبان فارسی </vt:lpstr>
      <vt:lpstr>الگوریتم پیشنهادی</vt:lpstr>
      <vt:lpstr>الگوریتم پیشنهادی</vt:lpstr>
      <vt:lpstr>الگوریتم تولید قالب جمله</vt:lpstr>
      <vt:lpstr>چالشها</vt:lpstr>
      <vt:lpstr>الگوریتم استخراج رابطه از جمله</vt:lpstr>
      <vt:lpstr>ماژول تعیین معنای حروف اضافه</vt:lpstr>
      <vt:lpstr>فلوچارت الگوریتم</vt:lpstr>
      <vt:lpstr>آزمایش پیاده سازی الگوریتم روی جملات ساده فارسی</vt:lpstr>
      <vt:lpstr>آزمایش پیاده سازی الگوریتم روی جملات ساده فارسی</vt:lpstr>
      <vt:lpstr>پایان</vt:lpstr>
      <vt:lpstr>چهارچوب الگوریتم ارائه شده</vt:lpstr>
      <vt:lpstr>کاربرد‌های استخراج روابط مفهومی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استخراج روابط مفهومی از متن فارسی با روش های داده کاوی</dc:title>
  <dc:creator>Rahat</dc:creator>
  <cp:lastModifiedBy>Rahat</cp:lastModifiedBy>
  <cp:revision>292</cp:revision>
  <dcterms:created xsi:type="dcterms:W3CDTF">2015-01-11T12:47:15Z</dcterms:created>
  <dcterms:modified xsi:type="dcterms:W3CDTF">2015-01-24T11:46:12Z</dcterms:modified>
</cp:coreProperties>
</file>