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3C187-B852-47F3-9F25-E2576EEA5EC7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C7B39-9955-49C6-8081-9960978D1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55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90325-3CDB-4F07-8B7E-C07E14551942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3166B-1A37-4515-9302-56ACE52F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0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3166B-1A37-4515-9302-56ACE52FDB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6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3166B-1A37-4515-9302-56ACE52FDB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6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A75A-C64A-4D05-AD90-69818D56A449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5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BFD8-E75A-4783-9CE7-03B8AB78E6CC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0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298-7A57-4F6A-B8A3-6860194050C0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795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25B1-4D92-4A6C-99D5-7E8D33F694DA}" type="datetime1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8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8A96-61B7-4C5F-87B8-DA13C3F89304}" type="datetime1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383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EA15-52B3-4FAC-98BF-6E6B14969BC2}" type="datetime1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7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D554-E933-4581-B7B9-F6E780727673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9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2E21-1574-4C58-ABA3-C0E6D29FE21F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5915-DD34-476A-A61F-DC95E14B0FF5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4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EA12-25A3-4DD2-988C-29E5BB270DC6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9937-5FBA-42CB-9DAC-2AD1EE2ED020}" type="datetime1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727B-8E93-4B0C-A2AE-0B247EA44BF8}" type="datetime1">
              <a:rPr lang="en-US" smtClean="0"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9544-406F-42A5-B0BE-841634753CE0}" type="datetime1">
              <a:rPr lang="en-US" smtClean="0"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3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B516-F11A-48A7-9020-267115E89F9C}" type="datetime1">
              <a:rPr lang="en-US" smtClean="0"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7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2991-3616-4AFC-9155-325EFDE3C877}" type="datetime1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2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5A8-DB05-4B55-8CEF-73E49E296CC9}" type="datetime1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19AC8-4AEE-4209-8E09-6B0DBB202AC4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3D7622-F4B3-4CED-AE61-8D3ABB75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  <p:sldLayoutId id="2147484572" r:id="rId12"/>
    <p:sldLayoutId id="2147484573" r:id="rId13"/>
    <p:sldLayoutId id="2147484574" r:id="rId14"/>
    <p:sldLayoutId id="2147484575" r:id="rId15"/>
    <p:sldLayoutId id="21474845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6979"/>
            <a:ext cx="9144000" cy="2772984"/>
          </a:xfrm>
        </p:spPr>
        <p:txBody>
          <a:bodyPr>
            <a:normAutofit fontScale="90000"/>
          </a:bodyPr>
          <a:lstStyle/>
          <a:p>
            <a:pPr algn="ctr"/>
            <a:r>
              <a:rPr lang="fa-IR" sz="2700" dirty="0" smtClean="0">
                <a:cs typeface="B Nazanin" panose="00000400000000000000" pitchFamily="2" charset="-78"/>
              </a:rPr>
              <a:t/>
            </a:r>
            <a:br>
              <a:rPr lang="fa-IR" sz="2700" dirty="0" smtClean="0">
                <a:cs typeface="B Nazanin" panose="00000400000000000000" pitchFamily="2" charset="-78"/>
              </a:rPr>
            </a:br>
            <a:r>
              <a:rPr lang="fa-IR" sz="2700" dirty="0">
                <a:cs typeface="B Nazanin" panose="00000400000000000000" pitchFamily="2" charset="-78"/>
              </a:rPr>
              <a:t/>
            </a:r>
            <a:br>
              <a:rPr lang="fa-IR" sz="2700" dirty="0">
                <a:cs typeface="B Nazanin" panose="00000400000000000000" pitchFamily="2" charset="-78"/>
              </a:rPr>
            </a:br>
            <a:r>
              <a:rPr lang="fa-IR" sz="2700" dirty="0" smtClean="0">
                <a:cs typeface="B Nazanin" panose="00000400000000000000" pitchFamily="2" charset="-78"/>
              </a:rPr>
              <a:t/>
            </a:r>
            <a:br>
              <a:rPr lang="fa-IR" sz="2700" dirty="0" smtClean="0">
                <a:cs typeface="B Nazanin" panose="00000400000000000000" pitchFamily="2" charset="-78"/>
              </a:rPr>
            </a:br>
            <a:r>
              <a:rPr lang="fa-IR" sz="2700" dirty="0">
                <a:cs typeface="B Nazanin" panose="00000400000000000000" pitchFamily="2" charset="-78"/>
              </a:rPr>
              <a:t/>
            </a:r>
            <a:br>
              <a:rPr lang="fa-IR" sz="2700" dirty="0">
                <a:cs typeface="B Nazanin" panose="00000400000000000000" pitchFamily="2" charset="-78"/>
              </a:rPr>
            </a:br>
            <a:r>
              <a:rPr lang="fa-IR" sz="2700" dirty="0" smtClean="0">
                <a:cs typeface="B Nazanin" panose="00000400000000000000" pitchFamily="2" charset="-78"/>
              </a:rPr>
              <a:t/>
            </a:r>
            <a:br>
              <a:rPr lang="fa-IR" sz="2700" dirty="0" smtClean="0">
                <a:cs typeface="B Nazanin" panose="00000400000000000000" pitchFamily="2" charset="-78"/>
              </a:rPr>
            </a:br>
            <a:r>
              <a:rPr lang="fa-IR" sz="2700" dirty="0">
                <a:cs typeface="B Nazanin" panose="00000400000000000000" pitchFamily="2" charset="-78"/>
              </a:rPr>
              <a:t/>
            </a:r>
            <a:br>
              <a:rPr lang="fa-IR" sz="2700" dirty="0">
                <a:cs typeface="B Nazanin" panose="00000400000000000000" pitchFamily="2" charset="-78"/>
              </a:rPr>
            </a:br>
            <a:r>
              <a:rPr lang="fa-IR" sz="2700" dirty="0" smtClean="0">
                <a:cs typeface="B Nazanin" panose="00000400000000000000" pitchFamily="2" charset="-78"/>
              </a:rPr>
              <a:t/>
            </a:r>
            <a:br>
              <a:rPr lang="fa-IR" sz="2700" dirty="0" smtClean="0">
                <a:cs typeface="B Nazanin" panose="00000400000000000000" pitchFamily="2" charset="-78"/>
              </a:rPr>
            </a:br>
            <a:r>
              <a:rPr lang="fa-IR" sz="2700" dirty="0">
                <a:cs typeface="B Nazanin" panose="00000400000000000000" pitchFamily="2" charset="-78"/>
              </a:rPr>
              <a:t/>
            </a:r>
            <a:br>
              <a:rPr lang="fa-IR" sz="2700" dirty="0">
                <a:cs typeface="B Nazanin" panose="00000400000000000000" pitchFamily="2" charset="-78"/>
              </a:rPr>
            </a:br>
            <a:r>
              <a:rPr lang="fa-IR" sz="2700" dirty="0" smtClean="0">
                <a:cs typeface="B Nazanin" panose="00000400000000000000" pitchFamily="2" charset="-78"/>
              </a:rPr>
              <a:t>به </a:t>
            </a:r>
            <a:r>
              <a:rPr lang="fa-IR" sz="2700" dirty="0" smtClean="0">
                <a:cs typeface="B Nazanin" panose="00000400000000000000" pitchFamily="2" charset="-78"/>
              </a:rPr>
              <a:t>نام خدا</a:t>
            </a:r>
            <a:r>
              <a:rPr lang="fa-IR" sz="2700" dirty="0">
                <a:cs typeface="B Nazanin" panose="00000400000000000000" pitchFamily="2" charset="-78"/>
              </a:rPr>
              <a:t/>
            </a:r>
            <a:br>
              <a:rPr lang="fa-IR" sz="2700" dirty="0">
                <a:cs typeface="B Nazanin" panose="00000400000000000000" pitchFamily="2" charset="-78"/>
              </a:rPr>
            </a:br>
            <a:r>
              <a:rPr lang="fa-IR" b="1" dirty="0" smtClean="0">
                <a:cs typeface="B Zar" panose="00000400000000000000" pitchFamily="2" charset="-78"/>
              </a:rPr>
              <a:t/>
            </a:r>
            <a:br>
              <a:rPr lang="fa-IR" b="1" dirty="0" smtClean="0">
                <a:cs typeface="B Zar" panose="00000400000000000000" pitchFamily="2" charset="-78"/>
              </a:rPr>
            </a:br>
            <a:r>
              <a:rPr lang="fa-IR" b="1" dirty="0" smtClean="0">
                <a:cs typeface="B Zar" panose="00000400000000000000" pitchFamily="2" charset="-78"/>
              </a:rPr>
              <a:t/>
            </a:r>
            <a:br>
              <a:rPr lang="fa-IR" b="1" dirty="0" smtClean="0">
                <a:cs typeface="B Zar" panose="00000400000000000000" pitchFamily="2" charset="-78"/>
              </a:rPr>
            </a:br>
            <a:r>
              <a:rPr lang="fa-IR" b="1" dirty="0" smtClean="0">
                <a:cs typeface="B Zar" panose="00000400000000000000" pitchFamily="2" charset="-78"/>
              </a:rPr>
              <a:t/>
            </a:r>
            <a:br>
              <a:rPr lang="fa-IR" b="1" dirty="0" smtClean="0">
                <a:cs typeface="B Zar" panose="00000400000000000000" pitchFamily="2" charset="-78"/>
              </a:rPr>
            </a:br>
            <a:r>
              <a:rPr lang="fa-IR" sz="2200" b="1" dirty="0" smtClean="0">
                <a:cs typeface="B Zar" panose="00000400000000000000" pitchFamily="2" charset="-78"/>
              </a:rPr>
              <a:t>پیشنهاد </a:t>
            </a:r>
            <a:r>
              <a:rPr lang="fa-IR" sz="2200" b="1" dirty="0">
                <a:cs typeface="B Zar" panose="00000400000000000000" pitchFamily="2" charset="-78"/>
              </a:rPr>
              <a:t>پروژه دکتری</a:t>
            </a:r>
            <a:r>
              <a:rPr lang="en-US" sz="2200" b="1" dirty="0">
                <a:cs typeface="B Zar" panose="00000400000000000000" pitchFamily="2" charset="-78"/>
              </a:rPr>
              <a:t/>
            </a:r>
            <a:br>
              <a:rPr lang="en-US" sz="2200" b="1" dirty="0">
                <a:cs typeface="B Zar" panose="00000400000000000000" pitchFamily="2" charset="-78"/>
              </a:rPr>
            </a:br>
            <a:r>
              <a:rPr lang="fa-IR" sz="3600" b="1" dirty="0" smtClean="0">
                <a:cs typeface="B Zar" panose="00000400000000000000" pitchFamily="2" charset="-78"/>
              </a:rPr>
              <a:t>استخراج </a:t>
            </a:r>
            <a:r>
              <a:rPr lang="fa-IR" sz="3600" b="1" dirty="0">
                <a:cs typeface="B Zar" panose="00000400000000000000" pitchFamily="2" charset="-78"/>
              </a:rPr>
              <a:t>روابط مفهومی از متن فارسی با روش های داده </a:t>
            </a:r>
            <a:r>
              <a:rPr lang="fa-IR" sz="3600" b="1" dirty="0" smtClean="0">
                <a:cs typeface="B Zar" panose="00000400000000000000" pitchFamily="2" charset="-78"/>
              </a:rPr>
              <a:t>کاوی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4078"/>
            <a:ext cx="9144000" cy="2579426"/>
          </a:xfrm>
        </p:spPr>
        <p:txBody>
          <a:bodyPr>
            <a:normAutofit fontScale="92500" lnSpcReduction="20000"/>
          </a:bodyPr>
          <a:lstStyle/>
          <a:p>
            <a:endParaRPr lang="fa-IR" sz="3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algn="ctr" rtl="1"/>
            <a:r>
              <a:rPr lang="fa-IR" dirty="0">
                <a:cs typeface="B Nazanin" panose="00000400000000000000" pitchFamily="2" charset="-78"/>
              </a:rPr>
              <a:t>توسط</a:t>
            </a:r>
            <a:endParaRPr lang="en-US" dirty="0">
              <a:cs typeface="B Nazanin" panose="00000400000000000000" pitchFamily="2" charset="-78"/>
            </a:endParaRPr>
          </a:p>
          <a:p>
            <a:pPr algn="ctr" rtl="1"/>
            <a:r>
              <a:rPr lang="fa-IR" dirty="0">
                <a:cs typeface="B Nazanin" panose="00000400000000000000" pitchFamily="2" charset="-78"/>
              </a:rPr>
              <a:t>محمود راحت ورنوسفادرانی</a:t>
            </a:r>
            <a:endParaRPr lang="en-US" dirty="0">
              <a:cs typeface="B Nazanin" panose="00000400000000000000" pitchFamily="2" charset="-78"/>
            </a:endParaRPr>
          </a:p>
          <a:p>
            <a:pPr algn="ctr" rtl="1"/>
            <a:r>
              <a:rPr lang="fa-IR" dirty="0">
                <a:cs typeface="B Nazanin" panose="00000400000000000000" pitchFamily="2" charset="-78"/>
              </a:rPr>
              <a:t>استاد راهنما</a:t>
            </a:r>
            <a:endParaRPr lang="en-US" dirty="0">
              <a:cs typeface="B Nazanin" panose="00000400000000000000" pitchFamily="2" charset="-78"/>
            </a:endParaRPr>
          </a:p>
          <a:p>
            <a:pPr algn="ctr" rtl="1"/>
            <a:r>
              <a:rPr lang="fa-IR" dirty="0">
                <a:cs typeface="B Nazanin" panose="00000400000000000000" pitchFamily="2" charset="-78"/>
              </a:rPr>
              <a:t>دکتر علیرضا طالب پور</a:t>
            </a:r>
            <a:endParaRPr lang="en-US" dirty="0">
              <a:cs typeface="B Nazanin" panose="00000400000000000000" pitchFamily="2" charset="-78"/>
            </a:endParaRPr>
          </a:p>
          <a:p>
            <a:pPr algn="ctr" rtl="1"/>
            <a:r>
              <a:rPr lang="fa-IR" dirty="0">
                <a:cs typeface="B Nazanin" panose="00000400000000000000" pitchFamily="2" charset="-78"/>
              </a:rPr>
              <a:t>استاد مشاور</a:t>
            </a:r>
            <a:endParaRPr lang="en-US" dirty="0">
              <a:cs typeface="B Nazanin" panose="00000400000000000000" pitchFamily="2" charset="-78"/>
            </a:endParaRPr>
          </a:p>
          <a:p>
            <a:pPr algn="ctr"/>
            <a:r>
              <a:rPr lang="fa-IR" dirty="0">
                <a:cs typeface="B Nazanin" panose="00000400000000000000" pitchFamily="2" charset="-78"/>
              </a:rPr>
              <a:t>دکتر مهرنوش شمس فرد</a:t>
            </a:r>
            <a:endParaRPr lang="fa-IR" sz="3200" dirty="0">
              <a:latin typeface="+mj-lt"/>
              <a:ea typeface="+mj-ea"/>
              <a:cs typeface="B Nazanin" panose="00000400000000000000" pitchFamily="2" charset="-78"/>
            </a:endParaRPr>
          </a:p>
          <a:p>
            <a:endParaRPr lang="en-US" sz="3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  <p:pic>
        <p:nvPicPr>
          <p:cNvPr id="4" name="Picture 3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7" y="849401"/>
            <a:ext cx="1216025" cy="1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روش</a:t>
            </a:r>
            <a:r>
              <a:rPr lang="fa-IR" dirty="0">
                <a:cs typeface="B Nazanin" panose="00000400000000000000" pitchFamily="2" charset="-78"/>
              </a:rPr>
              <a:t>‌</a:t>
            </a:r>
            <a:r>
              <a:rPr lang="fa-IR" dirty="0" smtClean="0">
                <a:cs typeface="B Nazanin" panose="00000400000000000000" pitchFamily="2" charset="-78"/>
              </a:rPr>
              <a:t>های </a:t>
            </a:r>
            <a:r>
              <a:rPr lang="fa-IR" dirty="0">
                <a:cs typeface="B Nazanin" panose="00000400000000000000" pitchFamily="2" charset="-78"/>
              </a:rPr>
              <a:t>استخراج </a:t>
            </a:r>
            <a:r>
              <a:rPr lang="fa-IR" dirty="0" smtClean="0">
                <a:cs typeface="B Nazanin" panose="00000400000000000000" pitchFamily="2" charset="-78"/>
              </a:rPr>
              <a:t>روابط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41126" y="2157768"/>
            <a:ext cx="8534400" cy="33337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Hand-written patterns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>
                <a:latin typeface="Calibri"/>
                <a:cs typeface="Calibri"/>
              </a:rPr>
              <a:t>Supervised machine learning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>
                <a:latin typeface="Calibri"/>
                <a:cs typeface="Calibri"/>
              </a:rPr>
              <a:t>Semi-supervised and unsupervised 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>
                <a:latin typeface="Calibri"/>
                <a:cs typeface="Calibri"/>
              </a:rPr>
              <a:t>Bootstrapping (using seeds)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>
                <a:latin typeface="Calibri"/>
                <a:cs typeface="Calibri"/>
              </a:rPr>
              <a:t>Distant supervision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>
                <a:latin typeface="Calibri"/>
                <a:cs typeface="Calibri"/>
              </a:rPr>
              <a:t>Unsupervised learning from the web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42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الگوهای </a:t>
            </a:r>
            <a:r>
              <a:rPr lang="fa-IR" dirty="0">
                <a:cs typeface="B Nazanin" panose="00000400000000000000" pitchFamily="2" charset="-78"/>
              </a:rPr>
              <a:t>دست ساز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اولین بار ایده از </a:t>
            </a:r>
            <a:r>
              <a:rPr lang="en-US" dirty="0" smtClean="0">
                <a:cs typeface="B Nazanin" panose="00000400000000000000" pitchFamily="2" charset="-78"/>
              </a:rPr>
              <a:t>Hearst</a:t>
            </a:r>
            <a:r>
              <a:rPr lang="fa-IR" dirty="0" smtClean="0">
                <a:cs typeface="B Nazanin" panose="00000400000000000000" pitchFamily="2" charset="-78"/>
              </a:rPr>
              <a:t> (1992)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جمله معروف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Gelidium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 چیست؟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067034" y="3016157"/>
            <a:ext cx="586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Agar is a substance prepared from a mixture of</a:t>
            </a:r>
          </a:p>
          <a:p>
            <a:r>
              <a:rPr lang="en-US" dirty="0">
                <a:solidFill>
                  <a:srgbClr val="FF0000"/>
                </a:solidFill>
                <a:cs typeface="B Nazanin" panose="00000400000000000000" pitchFamily="2" charset="-78"/>
              </a:rPr>
              <a:t>red algae, such as </a:t>
            </a:r>
            <a:r>
              <a:rPr lang="en-US" dirty="0" err="1">
                <a:solidFill>
                  <a:srgbClr val="FF0000"/>
                </a:solidFill>
                <a:cs typeface="B Nazanin" panose="00000400000000000000" pitchFamily="2" charset="-78"/>
              </a:rPr>
              <a:t>Gelidium</a:t>
            </a:r>
            <a:r>
              <a:rPr lang="en-US" dirty="0">
                <a:cs typeface="B Nazanin" panose="00000400000000000000" pitchFamily="2" charset="-78"/>
              </a:rPr>
              <a:t>, for laboratory or</a:t>
            </a:r>
          </a:p>
          <a:p>
            <a:r>
              <a:rPr lang="en-US" dirty="0">
                <a:cs typeface="B Nazanin" panose="00000400000000000000" pitchFamily="2" charset="-78"/>
              </a:rPr>
              <a:t>industrial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الگوهای دست ساز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ارائه مجموعه ای از الگوهای لغوی-نحوی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490112" y="3016155"/>
            <a:ext cx="5772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such as X ((, X)* (, and/or) X)</a:t>
            </a:r>
          </a:p>
          <a:p>
            <a:r>
              <a:rPr lang="en-US" dirty="0"/>
              <a:t>such Y as X… </a:t>
            </a:r>
          </a:p>
          <a:p>
            <a:r>
              <a:rPr lang="en-US" dirty="0"/>
              <a:t>X… or other Y</a:t>
            </a:r>
          </a:p>
          <a:p>
            <a:r>
              <a:rPr lang="en-US" dirty="0"/>
              <a:t>X… and other Y </a:t>
            </a:r>
          </a:p>
          <a:p>
            <a:r>
              <a:rPr lang="en-US" dirty="0"/>
              <a:t>Y including X… </a:t>
            </a:r>
          </a:p>
          <a:p>
            <a:r>
              <a:rPr lang="en-US" dirty="0"/>
              <a:t>Y, especially X…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Hearst, 1992.  Automatic Acquisition of Hyponyms.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مثالهایی از الگوهای دست ساز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31" y="2133600"/>
            <a:ext cx="6296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روش‌های استخراج روابط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41126" y="2157768"/>
            <a:ext cx="8534400" cy="33337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Calibri"/>
                <a:cs typeface="Calibri"/>
              </a:rPr>
              <a:t>Hand-written patterns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Supervised machine learning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>
                <a:latin typeface="Calibri"/>
                <a:cs typeface="Calibri"/>
              </a:rPr>
              <a:t>Semi-supervised and unsupervised 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>
                <a:latin typeface="Calibri"/>
                <a:cs typeface="Calibri"/>
              </a:rPr>
              <a:t>Bootstrapping (using seeds)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>
                <a:latin typeface="Calibri"/>
                <a:cs typeface="Calibri"/>
              </a:rPr>
              <a:t>Distant supervision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>
                <a:latin typeface="Calibri"/>
                <a:cs typeface="Calibri"/>
              </a:rPr>
              <a:t>Unsupervised learning from the web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61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یادگیری با ناظر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تعریف مجموعه برچسب های خروجی {</a:t>
            </a:r>
            <a:r>
              <a:rPr lang="en-US" dirty="0">
                <a:cs typeface="B Nazanin" panose="00000400000000000000" pitchFamily="2" charset="-78"/>
              </a:rPr>
              <a:t>located-in, employee-of, inventor-of</a:t>
            </a:r>
            <a:r>
              <a:rPr lang="fa-IR" dirty="0">
                <a:cs typeface="B Nazanin" panose="00000400000000000000" pitchFamily="2" charset="-78"/>
              </a:rPr>
              <a:t>}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شناسایی تمامی موجودیتها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dirty="0" smtClean="0">
                <a:cs typeface="B Nazanin" panose="00000400000000000000" pitchFamily="2" charset="-78"/>
              </a:rPr>
              <a:t>آیا با هم رابطه دارند {</a:t>
            </a:r>
            <a:r>
              <a:rPr lang="en-US" dirty="0" smtClean="0">
                <a:cs typeface="B Nazanin" panose="00000400000000000000" pitchFamily="2" charset="-78"/>
              </a:rPr>
              <a:t>True, False</a:t>
            </a:r>
            <a:r>
              <a:rPr lang="fa-IR" dirty="0" smtClean="0">
                <a:cs typeface="B Nazanin" panose="00000400000000000000" pitchFamily="2" charset="-78"/>
              </a:rPr>
              <a:t>}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dirty="0" smtClean="0">
                <a:cs typeface="B Nazanin" panose="00000400000000000000" pitchFamily="2" charset="-78"/>
              </a:rPr>
              <a:t>دسته بندی نوع روابط</a:t>
            </a:r>
          </a:p>
          <a:p>
            <a:pPr indent="-285750" algn="r" rtl="1"/>
            <a:r>
              <a:rPr lang="fa-IR" dirty="0" smtClean="0">
                <a:cs typeface="B Nazanin" panose="00000400000000000000" pitchFamily="2" charset="-78"/>
              </a:rPr>
              <a:t>جمع آوری داده های آموزشی برچسب خورده</a:t>
            </a:r>
          </a:p>
          <a:p>
            <a:pPr indent="-285750" algn="r" rtl="1"/>
            <a:r>
              <a:rPr lang="fa-IR" dirty="0" smtClean="0">
                <a:cs typeface="B Nazanin" panose="00000400000000000000" pitchFamily="2" charset="-78"/>
              </a:rPr>
              <a:t>تعریف بردار ویژگی {کلمات، موجودیت ها}</a:t>
            </a:r>
          </a:p>
          <a:p>
            <a:pPr indent="-285750" algn="r" rtl="1"/>
            <a:r>
              <a:rPr lang="fa-IR" dirty="0" smtClean="0">
                <a:cs typeface="B Nazanin" panose="00000400000000000000" pitchFamily="2" charset="-78"/>
              </a:rPr>
              <a:t>انتخاب دسته بندی کننده {</a:t>
            </a:r>
            <a:r>
              <a:rPr lang="en-US" dirty="0" smtClean="0">
                <a:cs typeface="B Nazanin" panose="00000400000000000000" pitchFamily="2" charset="-78"/>
              </a:rPr>
              <a:t>Naïve Bayes, </a:t>
            </a:r>
            <a:r>
              <a:rPr lang="en-US" dirty="0" err="1" smtClean="0">
                <a:cs typeface="B Nazanin" panose="00000400000000000000" pitchFamily="2" charset="-78"/>
              </a:rPr>
              <a:t>MaxEnt</a:t>
            </a:r>
            <a:r>
              <a:rPr lang="en-US" dirty="0" smtClean="0">
                <a:cs typeface="B Nazanin" panose="00000400000000000000" pitchFamily="2" charset="-78"/>
              </a:rPr>
              <a:t>, SVM</a:t>
            </a:r>
            <a:r>
              <a:rPr lang="fa-IR" dirty="0" smtClean="0">
                <a:cs typeface="B Nazanin" panose="00000400000000000000" pitchFamily="2" charset="-78"/>
              </a:rPr>
              <a:t>}</a:t>
            </a:r>
          </a:p>
          <a:p>
            <a:pPr indent="-285750" algn="r" rtl="1"/>
            <a:r>
              <a:rPr lang="fa-IR" dirty="0" smtClean="0">
                <a:cs typeface="B Nazanin" panose="00000400000000000000" pitchFamily="2" charset="-78"/>
              </a:rPr>
              <a:t>بررسی نتایج حاصل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3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نمونه برچسب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597" y="2133600"/>
            <a:ext cx="9522846" cy="3777622"/>
          </a:xfrm>
        </p:spPr>
        <p:txBody>
          <a:bodyPr/>
          <a:lstStyle/>
          <a:p>
            <a:r>
              <a:rPr lang="en-US" dirty="0"/>
              <a:t>17 sub-relations of 6 relations from </a:t>
            </a:r>
            <a:r>
              <a:rPr lang="en-US" dirty="0" smtClean="0"/>
              <a:t>2008 Automated Content Extraction (MUC)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62" y="2720764"/>
            <a:ext cx="8343900" cy="366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تعیین رابطه بین دو موجودیت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89212" y="2845085"/>
            <a:ext cx="8001000" cy="784830"/>
          </a:xfrm>
          <a:prstGeom prst="rect">
            <a:avLst/>
          </a:prstGeom>
          <a:solidFill>
            <a:srgbClr val="BA935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endParaRPr lang="en-US" i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b="1" i="1" dirty="0" smtClean="0">
                <a:solidFill>
                  <a:srgbClr val="0000FF"/>
                </a:solidFill>
                <a:latin typeface="Calibri"/>
                <a:cs typeface="Calibri"/>
              </a:rPr>
              <a:t>Tim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dirty="0"/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2284412" y="5047682"/>
            <a:ext cx="1828800" cy="685800"/>
          </a:xfrm>
          <a:prstGeom prst="homePlate">
            <a:avLst>
              <a:gd name="adj" fmla="val 0"/>
            </a:avLst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SUBSIDIARY</a:t>
            </a:r>
            <a:endParaRPr lang="en-US" sz="2000" b="1" dirty="0"/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2360612" y="4057082"/>
            <a:ext cx="1447800" cy="6858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FAMILY</a:t>
            </a:r>
            <a:endParaRPr lang="en-US" sz="2000" b="1" dirty="0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8913812" y="3828482"/>
            <a:ext cx="1981200" cy="6858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EMPLOYMENT</a:t>
            </a:r>
            <a:endParaRPr lang="en-US" sz="2000" b="1" dirty="0"/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8228012" y="4057082"/>
            <a:ext cx="609600" cy="685800"/>
          </a:xfrm>
          <a:prstGeom prst="homePlate">
            <a:avLst>
              <a:gd name="adj" fmla="val 746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NIL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4341812" y="5047682"/>
            <a:ext cx="1447800" cy="6858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FOUNDER</a:t>
            </a:r>
            <a:endParaRPr lang="en-US" sz="2000" b="1" dirty="0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3884612" y="4209482"/>
            <a:ext cx="1219200" cy="6858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CITIZEN</a:t>
            </a:r>
            <a:endParaRPr lang="en-US" sz="2000" b="1" dirty="0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8304212" y="4895282"/>
            <a:ext cx="1600200" cy="6858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INVENTOR</a:t>
            </a:r>
            <a:endParaRPr lang="en-US" sz="2000" b="1" dirty="0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10044112" y="4666682"/>
            <a:ext cx="1219200" cy="6858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/>
              <a:t>…</a:t>
            </a:r>
            <a:endParaRPr lang="en-US" sz="3200" b="1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852382" y="2837882"/>
            <a:ext cx="1869425" cy="4572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6913" y="3226085"/>
            <a:ext cx="1413799" cy="411033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140907" y="2666432"/>
            <a:ext cx="626424" cy="381000"/>
          </a:xfrm>
          <a:custGeom>
            <a:avLst/>
            <a:gdLst>
              <a:gd name="connsiteX0" fmla="*/ 39105 w 626424"/>
              <a:gd name="connsiteY0" fmla="*/ 330200 h 381000"/>
              <a:gd name="connsiteX1" fmla="*/ 39105 w 626424"/>
              <a:gd name="connsiteY1" fmla="*/ 266700 h 381000"/>
              <a:gd name="connsiteX2" fmla="*/ 445505 w 626424"/>
              <a:gd name="connsiteY2" fmla="*/ 0 h 381000"/>
              <a:gd name="connsiteX3" fmla="*/ 445505 w 626424"/>
              <a:gd name="connsiteY3" fmla="*/ 0 h 381000"/>
              <a:gd name="connsiteX4" fmla="*/ 623305 w 626424"/>
              <a:gd name="connsiteY4" fmla="*/ 114300 h 381000"/>
              <a:gd name="connsiteX5" fmla="*/ 559805 w 626424"/>
              <a:gd name="connsiteY5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424" h="381000">
                <a:moveTo>
                  <a:pt x="39105" y="330200"/>
                </a:moveTo>
                <a:cubicBezTo>
                  <a:pt x="5238" y="325966"/>
                  <a:pt x="-28628" y="321733"/>
                  <a:pt x="39105" y="266700"/>
                </a:cubicBezTo>
                <a:cubicBezTo>
                  <a:pt x="106838" y="211667"/>
                  <a:pt x="445505" y="0"/>
                  <a:pt x="445505" y="0"/>
                </a:cubicBezTo>
                <a:lnTo>
                  <a:pt x="445505" y="0"/>
                </a:lnTo>
                <a:cubicBezTo>
                  <a:pt x="475138" y="19050"/>
                  <a:pt x="604255" y="50800"/>
                  <a:pt x="623305" y="114300"/>
                </a:cubicBezTo>
                <a:cubicBezTo>
                  <a:pt x="642355" y="177800"/>
                  <a:pt x="568272" y="342900"/>
                  <a:pt x="559805" y="381000"/>
                </a:cubicBezTo>
              </a:path>
            </a:pathLst>
          </a:custGeom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656012" y="3295082"/>
            <a:ext cx="3009900" cy="1752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16" idx="2"/>
          </p:cNvCxnSpPr>
          <p:nvPr/>
        </p:nvCxnSpPr>
        <p:spPr bwMode="auto">
          <a:xfrm>
            <a:off x="6263813" y="3637118"/>
            <a:ext cx="821199" cy="1639164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20" name="Picture 19" descr="200px-Gtk-dialog-ques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4666682"/>
            <a:ext cx="1035050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روش‌های استخراج روابط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41126" y="2157768"/>
            <a:ext cx="8534400" cy="33337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Calibri"/>
                <a:cs typeface="Calibri"/>
              </a:rPr>
              <a:t>Hand-written patterns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Calibri"/>
                <a:cs typeface="Calibri"/>
              </a:rPr>
              <a:t>Supervised machine learning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>
                <a:latin typeface="Calibri"/>
                <a:cs typeface="Calibri"/>
              </a:rPr>
              <a:t>Semi-supervised and unsupervised 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Bootstrapping (using seeds)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>
                <a:latin typeface="Calibri"/>
                <a:cs typeface="Calibri"/>
              </a:rPr>
              <a:t>Distant supervision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>
                <a:latin typeface="Calibri"/>
                <a:cs typeface="Calibri"/>
              </a:rPr>
              <a:t>Unsupervised learning from the web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خود </a:t>
            </a:r>
            <a:r>
              <a:rPr lang="fa-IR" dirty="0">
                <a:cs typeface="B Nazanin" panose="00000400000000000000" pitchFamily="2" charset="-78"/>
              </a:rPr>
              <a:t>راه </a:t>
            </a:r>
            <a:r>
              <a:rPr lang="fa-IR" dirty="0" smtClean="0">
                <a:cs typeface="B Nazanin" panose="00000400000000000000" pitchFamily="2" charset="-78"/>
              </a:rPr>
              <a:t>انداز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موجود نبودن داده آموزشی برچسب خورده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dirty="0" smtClean="0">
                <a:cs typeface="B Nazanin" panose="00000400000000000000" pitchFamily="2" charset="-78"/>
              </a:rPr>
              <a:t>شاید چندتا داده آموزشی بتوان تولید کرد. {دانه}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dirty="0" smtClean="0">
                <a:cs typeface="B Nazanin" panose="00000400000000000000" pitchFamily="2" charset="-78"/>
              </a:rPr>
              <a:t>یا از خروجی چند الگو با دقت بالا بهره برد.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ایده اصلی استفاده از دانه های موجود برای گسترش روابط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6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فهرست مطالب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معرفی استخراج اطلاعات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زیر شاخه های استخراج اطلاعات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مروری بر روشهای استخراج </a:t>
            </a:r>
            <a:r>
              <a:rPr lang="fa-IR" dirty="0" smtClean="0">
                <a:cs typeface="B Nazanin" panose="00000400000000000000" pitchFamily="2" charset="-78"/>
              </a:rPr>
              <a:t>روابط مفهومی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استخراج آزاد </a:t>
            </a:r>
            <a:r>
              <a:rPr lang="fa-IR" dirty="0" smtClean="0">
                <a:cs typeface="B Nazanin" panose="00000400000000000000" pitchFamily="2" charset="-78"/>
              </a:rPr>
              <a:t>روابط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الگوریتم پیشنهادی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 descr="C:\Users\info\Desktop\beheshti - Copy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خود راه </a:t>
            </a:r>
            <a:r>
              <a:rPr lang="fa-IR" dirty="0" smtClean="0">
                <a:cs typeface="B Nazanin" panose="00000400000000000000" pitchFamily="2" charset="-78"/>
              </a:rPr>
              <a:t>انداز (الگوریتم)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چند دانه دارای رابطه </a:t>
            </a:r>
            <a:r>
              <a:rPr lang="en-US" dirty="0" smtClean="0">
                <a:cs typeface="B Nazanin" panose="00000400000000000000" pitchFamily="2" charset="-78"/>
              </a:rPr>
              <a:t>R</a:t>
            </a:r>
            <a:r>
              <a:rPr lang="fa-IR" dirty="0" smtClean="0">
                <a:cs typeface="B Nazanin" panose="00000400000000000000" pitchFamily="2" charset="-78"/>
              </a:rPr>
              <a:t> جمع آوری کن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مراحل زیر را تکرار کن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جملات دارای آرگومان های رابطه </a:t>
            </a:r>
            <a:r>
              <a:rPr lang="en-US" dirty="0" smtClean="0">
                <a:cs typeface="B Nazanin" panose="00000400000000000000" pitchFamily="2" charset="-78"/>
              </a:rPr>
              <a:t>R</a:t>
            </a:r>
            <a:r>
              <a:rPr lang="fa-IR" dirty="0" smtClean="0">
                <a:cs typeface="B Nazanin" panose="00000400000000000000" pitchFamily="2" charset="-78"/>
              </a:rPr>
              <a:t> را بیاب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به محتوی بین و اطراف آرگومانها در جمله نگاه کن و رابطه </a:t>
            </a:r>
            <a:r>
              <a:rPr lang="en-US" dirty="0" smtClean="0">
                <a:cs typeface="B Nazanin" panose="00000400000000000000" pitchFamily="2" charset="-78"/>
              </a:rPr>
              <a:t>R</a:t>
            </a:r>
            <a:r>
              <a:rPr lang="fa-IR" dirty="0" smtClean="0">
                <a:cs typeface="B Nazanin" panose="00000400000000000000" pitchFamily="2" charset="-78"/>
              </a:rPr>
              <a:t> را گسترش بده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از الگوی حاصل برای جستجو دانه های جدید استفاده کن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3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نمونه اجرای الگوریتم خود راه انداز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&lt;Mark Twain, Elmira&gt;  </a:t>
            </a:r>
            <a:r>
              <a:rPr lang="en-US" sz="2400" dirty="0">
                <a:solidFill>
                  <a:srgbClr val="008000"/>
                </a:solidFill>
              </a:rPr>
              <a:t>Seed tuple</a:t>
            </a:r>
            <a:endParaRPr lang="en-US" sz="2400" dirty="0"/>
          </a:p>
          <a:p>
            <a:pPr lvl="1"/>
            <a:r>
              <a:rPr lang="en-US" dirty="0" err="1"/>
              <a:t>Grep</a:t>
            </a:r>
            <a:r>
              <a:rPr lang="en-US" dirty="0"/>
              <a:t> (google) for the environments of the seed tuple</a:t>
            </a:r>
          </a:p>
          <a:p>
            <a:pPr marL="457200" lvl="1" indent="0">
              <a:buNone/>
            </a:pPr>
            <a:r>
              <a:rPr lang="en-US" dirty="0"/>
              <a:t>“Mark Twain is buried in Elmira, NY.”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X is buried in 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“The grave of Mark Twain is in Elmira”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The grave of X is in 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“Elmira is Mark Twain’s final resting place”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Y is X’s final resting place.</a:t>
            </a:r>
          </a:p>
          <a:p>
            <a:r>
              <a:rPr lang="en-US" sz="2400" dirty="0"/>
              <a:t>Use those patterns to </a:t>
            </a:r>
            <a:r>
              <a:rPr lang="en-US" sz="2400" dirty="0" err="1"/>
              <a:t>grep</a:t>
            </a:r>
            <a:r>
              <a:rPr lang="en-US" sz="2400" dirty="0"/>
              <a:t> for new tuples</a:t>
            </a:r>
          </a:p>
          <a:p>
            <a:r>
              <a:rPr lang="en-US" dirty="0"/>
              <a:t>Iterate</a:t>
            </a:r>
            <a:endParaRPr lang="en-US" sz="2400" dirty="0"/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6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روش‌های استخراج روابط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41126" y="2157768"/>
            <a:ext cx="8534400" cy="33337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Calibri"/>
                <a:cs typeface="Calibri"/>
              </a:rPr>
              <a:t>Hand-written patterns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Calibri"/>
                <a:cs typeface="Calibri"/>
              </a:rPr>
              <a:t>Supervised machine learning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>
                <a:latin typeface="Calibri"/>
                <a:cs typeface="Calibri"/>
              </a:rPr>
              <a:t>Semi-supervised and unsupervised 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  <a:latin typeface="Calibri"/>
                <a:cs typeface="Calibri"/>
              </a:rPr>
              <a:t>Bootstrapping (using seeds)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Distant supervision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>
                <a:latin typeface="Calibri"/>
                <a:cs typeface="Calibri"/>
              </a:rPr>
              <a:t>Unsupervised learning from the web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3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نظارت از دور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02860" y="2133600"/>
                <a:ext cx="8915400" cy="3777622"/>
              </a:xfrm>
            </p:spPr>
            <p:txBody>
              <a:bodyPr/>
              <a:lstStyle/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ترکیب یادگیری با ناظر و خود راه انداز</a:t>
                </a:r>
              </a:p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به </a:t>
                </a:r>
                <a:r>
                  <a:rPr lang="fa-IR" dirty="0">
                    <a:cs typeface="B Nazanin" panose="00000400000000000000" pitchFamily="2" charset="-78"/>
                  </a:rPr>
                  <a:t>جای استفاده </a:t>
                </a:r>
                <a:r>
                  <a:rPr lang="fa-IR" dirty="0" smtClean="0">
                    <a:cs typeface="B Nazanin" panose="00000400000000000000" pitchFamily="2" charset="-78"/>
                  </a:rPr>
                  <a:t>از چند </a:t>
                </a:r>
                <a:r>
                  <a:rPr lang="fa-IR" dirty="0">
                    <a:cs typeface="B Nazanin" panose="00000400000000000000" pitchFamily="2" charset="-78"/>
                  </a:rPr>
                  <a:t>دانه</a:t>
                </a:r>
              </a:p>
              <a:p>
                <a:pPr lvl="1" algn="r" rtl="1">
                  <a:buFont typeface="Wingdings" panose="05000000000000000000" pitchFamily="2" charset="2"/>
                  <a:buChar char="v"/>
                </a:pPr>
                <a:r>
                  <a:rPr lang="fa-IR" dirty="0">
                    <a:cs typeface="B Nazanin" panose="00000400000000000000" pitchFamily="2" charset="-78"/>
                  </a:rPr>
                  <a:t>با استفاده از یک پایگاه داده {مانند </a:t>
                </a:r>
                <a:r>
                  <a:rPr lang="en-US" dirty="0" err="1">
                    <a:cs typeface="B Nazanin" panose="00000400000000000000" pitchFamily="2" charset="-78"/>
                  </a:rPr>
                  <a:t>FreeBase</a:t>
                </a:r>
                <a:r>
                  <a:rPr lang="fa-IR" dirty="0">
                    <a:cs typeface="B Nazanin" panose="00000400000000000000" pitchFamily="2" charset="-78"/>
                  </a:rPr>
                  <a:t>} تعداد </a:t>
                </a:r>
                <a:r>
                  <a:rPr lang="fa-IR" dirty="0" smtClean="0">
                    <a:cs typeface="B Nazanin" panose="00000400000000000000" pitchFamily="2" charset="-78"/>
                  </a:rPr>
                  <a:t>زیادی نمونه </a:t>
                </a:r>
                <a:r>
                  <a:rPr lang="fa-IR" dirty="0">
                    <a:cs typeface="B Nazanin" panose="00000400000000000000" pitchFamily="2" charset="-78"/>
                  </a:rPr>
                  <a:t>دانه </a:t>
                </a:r>
                <a:r>
                  <a:rPr lang="fa-IR" dirty="0" smtClean="0">
                    <a:cs typeface="B Nazanin" panose="00000400000000000000" pitchFamily="2" charset="-78"/>
                  </a:rPr>
                  <a:t>تولید میکنیم.</a:t>
                </a:r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فرض </a:t>
                </a:r>
                <a:r>
                  <a:rPr lang="fa-IR" dirty="0">
                    <a:cs typeface="B Nazanin" panose="00000400000000000000" pitchFamily="2" charset="-78"/>
                  </a:rPr>
                  <a:t>ضعیف در نظارت دور این است که برای هر </a:t>
                </a:r>
                <a:r>
                  <a:rPr lang="fa-IR" dirty="0" smtClean="0">
                    <a:cs typeface="B Nazanin" panose="00000400000000000000" pitchFamily="2" charset="-78"/>
                  </a:rPr>
                  <a:t>سه گانه </a:t>
                </a:r>
                <a14:m>
                  <m:oMath xmlns:m="http://schemas.openxmlformats.org/officeDocument/2006/math">
                    <m:r>
                      <a:rPr lang="en-US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𝑒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,</m:t>
                    </m:r>
                    <m:r>
                      <a:rPr lang="en-US" i="1"/>
                      <m:t>𝑟</m:t>
                    </m:r>
                    <m:r>
                      <a:rPr lang="en-US" i="1"/>
                      <m:t>,</m:t>
                    </m:r>
                    <m:sSub>
                      <m:sSubPr>
                        <m:ctrlPr>
                          <a:rPr lang="en-US" i="1" smtClean="0"/>
                        </m:ctrlPr>
                      </m:sSubPr>
                      <m:e>
                        <m:r>
                          <a:rPr lang="en-US" i="1"/>
                          <m:t>𝑒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 smtClean="0"/>
                      <m:t>)</m:t>
                    </m:r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در پایگاه </a:t>
                </a:r>
                <a:r>
                  <a:rPr lang="fa-IR" dirty="0">
                    <a:cs typeface="B Nazanin" panose="00000400000000000000" pitchFamily="2" charset="-78"/>
                  </a:rPr>
                  <a:t>دانش، هر جمله ای که در آن دو </a:t>
                </a:r>
                <a:r>
                  <a:rPr lang="fa-IR" dirty="0" smtClean="0">
                    <a:cs typeface="B Nazanin" panose="00000400000000000000" pitchFamily="2" charset="-78"/>
                  </a:rPr>
                  <a:t>موجودیت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𝑒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𝑒</m:t>
                        </m:r>
                      </m:e>
                      <m:sub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 ذکر </a:t>
                </a:r>
                <a:r>
                  <a:rPr lang="fa-IR" dirty="0">
                    <a:cs typeface="B Nazanin" panose="00000400000000000000" pitchFamily="2" charset="-78"/>
                  </a:rPr>
                  <a:t>شده اند؛ دارای </a:t>
                </a:r>
                <a:r>
                  <a:rPr lang="fa-IR" dirty="0" smtClean="0">
                    <a:cs typeface="B Nazanin" panose="00000400000000000000" pitchFamily="2" charset="-78"/>
                  </a:rPr>
                  <a:t>رابطه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 است</a:t>
                </a:r>
                <a:r>
                  <a:rPr lang="fa-IR" dirty="0">
                    <a:cs typeface="B Nazanin" panose="00000400000000000000" pitchFamily="2" charset="-78"/>
                  </a:rPr>
                  <a:t>. </a:t>
                </a:r>
                <a:endParaRPr lang="fa-IR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به صورت مکاشفه ای پایگاه دانش داده شده را با یک متن هم تراز میکنند. </a:t>
                </a:r>
              </a:p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تعداد زیادی ویژگی از نمونه ها استخراج میکند.</a:t>
                </a:r>
              </a:p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مشابه روشهای با ناظر از یک دسته بندی کننده بهره میبرد.</a:t>
                </a:r>
                <a:endParaRPr lang="fa-IR" dirty="0" smtClean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2860" y="2133600"/>
                <a:ext cx="8915400" cy="3777622"/>
              </a:xfrm>
              <a:blipFill rotWithShape="0">
                <a:blip r:embed="rId2"/>
                <a:stretch>
                  <a:fillRect t="-1452" r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7502" y="4753155"/>
            <a:ext cx="5319395" cy="18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نظارت </a:t>
            </a:r>
            <a:r>
              <a:rPr lang="fa-IR" dirty="0">
                <a:cs typeface="B Nazanin" panose="00000400000000000000" pitchFamily="2" charset="-78"/>
              </a:rPr>
              <a:t>از </a:t>
            </a:r>
            <a:r>
              <a:rPr lang="fa-IR" dirty="0" smtClean="0">
                <a:cs typeface="B Nazanin" panose="00000400000000000000" pitchFamily="2" charset="-78"/>
              </a:rPr>
              <a:t>دور (الگوریتم)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4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کاربرد‌های </a:t>
            </a:r>
            <a:r>
              <a:rPr lang="fa-IR" dirty="0" smtClean="0">
                <a:cs typeface="B Nazanin" panose="00000400000000000000" pitchFamily="2" charset="-78"/>
              </a:rPr>
              <a:t>استخراج </a:t>
            </a:r>
            <a:r>
              <a:rPr lang="fa-IR" dirty="0" smtClean="0">
                <a:cs typeface="B Nazanin" panose="00000400000000000000" pitchFamily="2" charset="-78"/>
              </a:rPr>
              <a:t>روابط مفهومی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0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کاربرد‌های </a:t>
            </a:r>
            <a:r>
              <a:rPr lang="fa-IR" dirty="0" smtClean="0">
                <a:cs typeface="B Nazanin" panose="00000400000000000000" pitchFamily="2" charset="-78"/>
              </a:rPr>
              <a:t>استخراج </a:t>
            </a:r>
            <a:r>
              <a:rPr lang="fa-IR" dirty="0" smtClean="0">
                <a:cs typeface="B Nazanin" panose="00000400000000000000" pitchFamily="2" charset="-78"/>
              </a:rPr>
              <a:t>روابط مفهومی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6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کاربرد‌های </a:t>
            </a:r>
            <a:r>
              <a:rPr lang="fa-IR" dirty="0" smtClean="0">
                <a:cs typeface="B Nazanin" panose="00000400000000000000" pitchFamily="2" charset="-78"/>
              </a:rPr>
              <a:t>استخراج </a:t>
            </a:r>
            <a:r>
              <a:rPr lang="fa-IR" dirty="0" smtClean="0">
                <a:cs typeface="B Nazanin" panose="00000400000000000000" pitchFamily="2" charset="-78"/>
              </a:rPr>
              <a:t>روابط مفهومی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31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کاربرد‌های </a:t>
            </a:r>
            <a:r>
              <a:rPr lang="fa-IR" dirty="0" smtClean="0">
                <a:cs typeface="B Nazanin" panose="00000400000000000000" pitchFamily="2" charset="-78"/>
              </a:rPr>
              <a:t>استخراج </a:t>
            </a:r>
            <a:r>
              <a:rPr lang="fa-IR" dirty="0" smtClean="0">
                <a:cs typeface="B Nazanin" panose="00000400000000000000" pitchFamily="2" charset="-78"/>
              </a:rPr>
              <a:t>روابط مفهومی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7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کاربرد‌های </a:t>
            </a:r>
            <a:r>
              <a:rPr lang="fa-IR" dirty="0" smtClean="0">
                <a:cs typeface="B Nazanin" panose="00000400000000000000" pitchFamily="2" charset="-78"/>
              </a:rPr>
              <a:t>استخراج </a:t>
            </a:r>
            <a:r>
              <a:rPr lang="fa-IR" dirty="0" smtClean="0">
                <a:cs typeface="B Nazanin" panose="00000400000000000000" pitchFamily="2" charset="-78"/>
              </a:rPr>
              <a:t>روابط مفهومی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3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معرفی استخراج </a:t>
            </a:r>
            <a:r>
              <a:rPr lang="fa-IR" dirty="0" smtClean="0">
                <a:cs typeface="B Nazanin" panose="00000400000000000000" pitchFamily="2" charset="-78"/>
              </a:rPr>
              <a:t>اطلاعات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26507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استخراج </a:t>
            </a:r>
            <a:r>
              <a:rPr lang="fa-IR" dirty="0" smtClean="0">
                <a:cs typeface="B Nazanin" panose="00000400000000000000" pitchFamily="2" charset="-78"/>
              </a:rPr>
              <a:t>اطلاعات </a:t>
            </a:r>
            <a:r>
              <a:rPr lang="fa-IR" dirty="0">
                <a:cs typeface="B Nazanin" panose="00000400000000000000" pitchFamily="2" charset="-78"/>
              </a:rPr>
              <a:t>روشی برای بدست آوردن دانش ساخت یافته ساده از متن است. 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از </a:t>
            </a:r>
            <a:r>
              <a:rPr lang="fa-IR" dirty="0">
                <a:cs typeface="B Nazanin" panose="00000400000000000000" pitchFamily="2" charset="-78"/>
              </a:rPr>
              <a:t>اطلاعات بدست آمده در این سیستمها می­توان برای تولید پایگاه دانش 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	و هستان شناسی ها </a:t>
            </a:r>
            <a:r>
              <a:rPr lang="fa-IR" dirty="0">
                <a:cs typeface="B Nazanin" panose="00000400000000000000" pitchFamily="2" charset="-78"/>
              </a:rPr>
              <a:t>بهره برد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این سیستم ها دو هدف عمده را دنبال </a:t>
            </a:r>
            <a:r>
              <a:rPr lang="fa-IR" dirty="0">
                <a:cs typeface="B Nazanin" panose="00000400000000000000" pitchFamily="2" charset="-78"/>
              </a:rPr>
              <a:t>می‌کنند</a:t>
            </a:r>
            <a:r>
              <a:rPr lang="fa-IR" dirty="0" smtClean="0">
                <a:cs typeface="B Nazanin" panose="00000400000000000000" pitchFamily="2" charset="-78"/>
              </a:rPr>
              <a:t>: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dirty="0" smtClean="0">
                <a:cs typeface="B Nazanin" panose="00000400000000000000" pitchFamily="2" charset="-78"/>
              </a:rPr>
              <a:t>سازمان </a:t>
            </a:r>
            <a:r>
              <a:rPr lang="fa-IR" dirty="0">
                <a:cs typeface="B Nazanin" panose="00000400000000000000" pitchFamily="2" charset="-78"/>
              </a:rPr>
              <a:t>دهی روابط داخل متن به نحوی کارا برای استفاده.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dirty="0" smtClean="0">
                <a:cs typeface="B Nazanin" panose="00000400000000000000" pitchFamily="2" charset="-78"/>
              </a:rPr>
              <a:t>قرار </a:t>
            </a:r>
            <a:r>
              <a:rPr lang="fa-IR" dirty="0">
                <a:cs typeface="B Nazanin" panose="00000400000000000000" pitchFamily="2" charset="-78"/>
              </a:rPr>
              <a:t>دادن روابط در یک فرم دقیق منطقی که اجازه استنتاج و بررسی بیشتر </a:t>
            </a:r>
            <a:r>
              <a:rPr lang="fa-IR" dirty="0" smtClean="0">
                <a:cs typeface="B Nazanin" panose="00000400000000000000" pitchFamily="2" charset="-78"/>
              </a:rPr>
              <a:t>را</a:t>
            </a:r>
          </a:p>
          <a:p>
            <a:pPr marL="457200" lvl="1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به الگوریتم ها و روش های کامپیوتری دیگر </a:t>
            </a:r>
            <a:r>
              <a:rPr lang="fa-IR" dirty="0">
                <a:cs typeface="B Nazanin" panose="00000400000000000000" pitchFamily="2" charset="-78"/>
              </a:rPr>
              <a:t>می‌دهد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دارای سه زیر شاخه مهم است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شناسایی موجودیت نامدار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رفع ابهام مرجع گروه اسمی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استخراج روابط</a:t>
            </a:r>
          </a:p>
          <a:p>
            <a:pPr marL="800100" lvl="1" indent="-342900" algn="r" rtl="1">
              <a:buFont typeface="+mj-lt"/>
              <a:buAutoNum type="arabicPeriod"/>
            </a:pP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5933" y="2884227"/>
            <a:ext cx="4419647" cy="329820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C:\Users\info\Desktop\beheshti - Copy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2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کاربرد‌های </a:t>
            </a:r>
            <a:r>
              <a:rPr lang="fa-IR" dirty="0" smtClean="0">
                <a:cs typeface="B Nazanin" panose="00000400000000000000" pitchFamily="2" charset="-78"/>
              </a:rPr>
              <a:t>استخراج </a:t>
            </a:r>
            <a:r>
              <a:rPr lang="fa-IR" dirty="0" smtClean="0">
                <a:cs typeface="B Nazanin" panose="00000400000000000000" pitchFamily="2" charset="-78"/>
              </a:rPr>
              <a:t>روابط مفهومی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3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کاربرد‌های </a:t>
            </a:r>
            <a:r>
              <a:rPr lang="fa-IR" dirty="0" smtClean="0">
                <a:cs typeface="B Nazanin" panose="00000400000000000000" pitchFamily="2" charset="-78"/>
              </a:rPr>
              <a:t>استخراج </a:t>
            </a:r>
            <a:r>
              <a:rPr lang="fa-IR" dirty="0" smtClean="0">
                <a:cs typeface="B Nazanin" panose="00000400000000000000" pitchFamily="2" charset="-78"/>
              </a:rPr>
              <a:t>روابط مفهومی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8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کاربرد‌های </a:t>
            </a:r>
            <a:r>
              <a:rPr lang="fa-IR" dirty="0" smtClean="0">
                <a:cs typeface="B Nazanin" panose="00000400000000000000" pitchFamily="2" charset="-78"/>
              </a:rPr>
              <a:t>استخراج </a:t>
            </a:r>
            <a:r>
              <a:rPr lang="fa-IR" dirty="0" smtClean="0">
                <a:cs typeface="B Nazanin" panose="00000400000000000000" pitchFamily="2" charset="-78"/>
              </a:rPr>
              <a:t>روابط مفهومی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32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کاربرد‌های </a:t>
            </a:r>
            <a:r>
              <a:rPr lang="fa-IR" dirty="0" smtClean="0">
                <a:cs typeface="B Nazanin" panose="00000400000000000000" pitchFamily="2" charset="-78"/>
              </a:rPr>
              <a:t>استخراج </a:t>
            </a:r>
            <a:r>
              <a:rPr lang="fa-IR" dirty="0" smtClean="0">
                <a:cs typeface="B Nazanin" panose="00000400000000000000" pitchFamily="2" charset="-78"/>
              </a:rPr>
              <a:t>روابط مفهومی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2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شناسایی موجودیت های نامدار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یافتن اسامی در متن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دسته بندی آنها بر اساس نوع {سازمان، شخص، مکان</a:t>
            </a:r>
            <a:r>
              <a:rPr lang="fa-IR" dirty="0" smtClean="0">
                <a:cs typeface="B Nazanin" panose="00000400000000000000" pitchFamily="2" charset="-78"/>
              </a:rPr>
              <a:t>، زمان، </a:t>
            </a:r>
            <a:r>
              <a:rPr lang="fa-IR" dirty="0" smtClean="0">
                <a:cs typeface="B Nazanin" panose="00000400000000000000" pitchFamily="2" charset="-78"/>
              </a:rPr>
              <a:t>متفرقه}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194" y="3234697"/>
            <a:ext cx="62865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8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رفع ابهام مرجع گروه اسمی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268" y="2119952"/>
            <a:ext cx="8915400" cy="3777622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بازگرداندن </a:t>
            </a:r>
            <a:r>
              <a:rPr lang="fa-IR" dirty="0" smtClean="0">
                <a:cs typeface="B Nazanin" panose="00000400000000000000" pitchFamily="2" charset="-78"/>
              </a:rPr>
              <a:t>ضمایر {شخصی، ملکی، اشاره ای و صفات ملکی} </a:t>
            </a:r>
            <a:r>
              <a:rPr lang="fa-IR" dirty="0">
                <a:cs typeface="B Nazanin" panose="00000400000000000000" pitchFamily="2" charset="-78"/>
              </a:rPr>
              <a:t>و گروه های اسمی </a:t>
            </a:r>
            <a:r>
              <a:rPr lang="fa-IR" dirty="0" smtClean="0">
                <a:cs typeface="B Nazanin" panose="00000400000000000000" pitchFamily="2" charset="-78"/>
              </a:rPr>
              <a:t>به مرجع اصلی </a:t>
            </a:r>
            <a:r>
              <a:rPr lang="fa-IR" dirty="0" smtClean="0">
                <a:cs typeface="B Nazanin" panose="00000400000000000000" pitchFamily="2" charset="-78"/>
              </a:rPr>
              <a:t>یشان</a:t>
            </a:r>
            <a:endParaRPr lang="fa-IR" dirty="0"/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به 4 دسته مختلف </a:t>
            </a:r>
            <a:r>
              <a:rPr lang="fa-IR" dirty="0">
                <a:cs typeface="B Nazanin" panose="00000400000000000000" pitchFamily="2" charset="-78"/>
              </a:rPr>
              <a:t>تقسیم می‌گردد</a:t>
            </a:r>
            <a:r>
              <a:rPr lang="fa-IR" dirty="0" smtClean="0">
                <a:cs typeface="B Nazanin" panose="00000400000000000000" pitchFamily="2" charset="-78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ارجاع </a:t>
            </a:r>
            <a:r>
              <a:rPr lang="fa-IR" dirty="0">
                <a:cs typeface="B Nazanin" panose="00000400000000000000" pitchFamily="2" charset="-78"/>
              </a:rPr>
              <a:t>پیشین‌سوی </a:t>
            </a:r>
            <a:r>
              <a:rPr lang="fa-IR" dirty="0" smtClean="0">
                <a:cs typeface="B Nazanin" panose="00000400000000000000" pitchFamily="2" charset="-78"/>
              </a:rPr>
              <a:t>«</a:t>
            </a: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صدای موسیقی</a:t>
            </a:r>
            <a:r>
              <a:rPr lang="fa-IR" dirty="0" smtClean="0">
                <a:cs typeface="B Nazanin" panose="00000400000000000000" pitchFamily="2" charset="-78"/>
              </a:rPr>
              <a:t> بسیار بلند است. نمی</a:t>
            </a:r>
            <a:r>
              <a:rPr lang="fa-IR" dirty="0">
                <a:cs typeface="B Nazanin" panose="00000400000000000000" pitchFamily="2" charset="-78"/>
              </a:rPr>
              <a:t>‌</a:t>
            </a:r>
            <a:r>
              <a:rPr lang="fa-IR" dirty="0" smtClean="0">
                <a:cs typeface="B Nazanin" panose="00000400000000000000" pitchFamily="2" charset="-78"/>
              </a:rPr>
              <a:t>توان از </a:t>
            </a: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آن</a:t>
            </a:r>
            <a:r>
              <a:rPr lang="fa-IR" dirty="0" smtClean="0">
                <a:cs typeface="B Nazanin" panose="00000400000000000000" pitchFamily="2" charset="-78"/>
              </a:rPr>
              <a:t> لذت برد»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ارجاع پسین‌سوی «با وجود تلاشهای فراوان</a:t>
            </a: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ش</a:t>
            </a:r>
            <a:r>
              <a:rPr lang="fa-IR" dirty="0" smtClean="0">
                <a:cs typeface="B Nazanin" panose="00000400000000000000" pitchFamily="2" charset="-78"/>
              </a:rPr>
              <a:t>، </a:t>
            </a: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حسن </a:t>
            </a:r>
            <a:r>
              <a:rPr lang="fa-IR" dirty="0" smtClean="0">
                <a:cs typeface="B Nazanin" panose="00000400000000000000" pitchFamily="2" charset="-78"/>
              </a:rPr>
              <a:t>در آزمون ورودی دانشگاه قبول نشد»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ارجاع چند بخشی «</a:t>
            </a: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حسن </a:t>
            </a:r>
            <a:r>
              <a:rPr lang="fa-IR" dirty="0" smtClean="0">
                <a:cs typeface="B Nazanin" panose="00000400000000000000" pitchFamily="2" charset="-78"/>
              </a:rPr>
              <a:t>و </a:t>
            </a: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مجید </a:t>
            </a:r>
            <a:r>
              <a:rPr lang="fa-IR" dirty="0" smtClean="0">
                <a:cs typeface="B Nazanin" panose="00000400000000000000" pitchFamily="2" charset="-78"/>
              </a:rPr>
              <a:t>در مهمانی شرکت کردند، </a:t>
            </a: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آنها</a:t>
            </a:r>
            <a:r>
              <a:rPr lang="fa-IR" dirty="0" smtClean="0">
                <a:cs typeface="B Nazanin" panose="00000400000000000000" pitchFamily="2" charset="-78"/>
              </a:rPr>
              <a:t> با هم رسیدند.»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ارجاع گروه اسمی «از دیدگاه ریاض، بمب نفتی عربستان، </a:t>
            </a: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نبردی بین سنی و شیعه</a:t>
            </a:r>
            <a:r>
              <a:rPr lang="fa-IR" dirty="0" smtClean="0">
                <a:cs typeface="B Nazanin" panose="00000400000000000000" pitchFamily="2" charset="-78"/>
              </a:rPr>
              <a:t> است که نفت تنها سلاح برای رسیدن به </a:t>
            </a: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آن اهداف</a:t>
            </a:r>
            <a:r>
              <a:rPr lang="fa-IR" dirty="0" smtClean="0">
                <a:cs typeface="B Nazanin" panose="00000400000000000000" pitchFamily="2" charset="-78"/>
              </a:rPr>
              <a:t> محسوب می‌شود»</a:t>
            </a:r>
            <a:endParaRPr lang="fa-IR" dirty="0">
              <a:cs typeface="B Nazanin" panose="00000400000000000000" pitchFamily="2" charset="-78"/>
            </a:endParaRPr>
          </a:p>
          <a:p>
            <a:pPr marL="800100" lvl="1" indent="-342900" algn="r" rtl="1">
              <a:buFont typeface="+mj-lt"/>
              <a:buAutoNum type="arabicPeriod"/>
            </a:pPr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56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استخراج روابط از متن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643803" y="2034935"/>
            <a:ext cx="8686800" cy="3790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AU" dirty="0" smtClean="0">
                <a:ea typeface="ＭＳ Ｐゴシック" charset="0"/>
              </a:rPr>
              <a:t>Company report: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sz="2000" dirty="0" smtClean="0">
                <a:ea typeface="ＭＳ Ｐゴシック" charset="0"/>
              </a:rPr>
              <a:t>“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International Business Machines Corporation (IBM or the company) was incorporated in the State of New York on June 16, 1911, as the Computing-Tabulating-Recording Co. (C-T-R)…”</a:t>
            </a:r>
          </a:p>
          <a:p>
            <a:r>
              <a:rPr lang="en-US" dirty="0" smtClean="0">
                <a:ea typeface="ＭＳ Ｐゴシック" charset="0"/>
              </a:rPr>
              <a:t>Extracted Complex Relation:</a:t>
            </a:r>
          </a:p>
          <a:p>
            <a:pPr marL="1485900" lvl="4" indent="0">
              <a:lnSpc>
                <a:spcPct val="70000"/>
              </a:lnSpc>
              <a:buFont typeface="Wingdings 3" charset="2"/>
              <a:buNone/>
            </a:pPr>
            <a:r>
              <a:rPr lang="en-US" sz="2000" dirty="0" smtClean="0">
                <a:solidFill>
                  <a:srgbClr val="0000FF"/>
                </a:solidFill>
                <a:ea typeface="ＭＳ Ｐゴシック" charset="0"/>
              </a:rPr>
              <a:t>Company-Founding</a:t>
            </a:r>
          </a:p>
          <a:p>
            <a:pPr marL="1943100" lvl="5" indent="0">
              <a:lnSpc>
                <a:spcPct val="70000"/>
              </a:lnSpc>
              <a:buFont typeface="Wingdings 3" charset="2"/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Company 	IBM</a:t>
            </a:r>
          </a:p>
          <a:p>
            <a:pPr marL="1943100" lvl="5" indent="0">
              <a:lnSpc>
                <a:spcPct val="70000"/>
              </a:lnSpc>
              <a:buFont typeface="Wingdings 3" charset="2"/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Location  	New York</a:t>
            </a:r>
          </a:p>
          <a:p>
            <a:pPr marL="1943100" lvl="5" indent="0">
              <a:lnSpc>
                <a:spcPct val="70000"/>
              </a:lnSpc>
              <a:buFont typeface="Wingdings 3" charset="2"/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Date 		June 16, 1911</a:t>
            </a:r>
          </a:p>
          <a:p>
            <a:pPr marL="1943100" lvl="5" indent="0">
              <a:lnSpc>
                <a:spcPct val="70000"/>
              </a:lnSpc>
              <a:buFont typeface="Wingdings 3" charset="2"/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Original-Name  	Computing-Tabulating-Recording Co.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But we will focus on the simpler task of extracting relation </a:t>
            </a:r>
            <a:r>
              <a:rPr lang="en-US" b="1" dirty="0" smtClean="0">
                <a:ea typeface="ＭＳ Ｐゴシック" charset="0"/>
              </a:rPr>
              <a:t>triples</a:t>
            </a:r>
          </a:p>
          <a:p>
            <a:pPr marL="1485900" lvl="4" indent="0">
              <a:lnSpc>
                <a:spcPct val="90000"/>
              </a:lnSpc>
              <a:buFont typeface="Wingdings 3" charset="2"/>
              <a:buNone/>
            </a:pPr>
            <a:r>
              <a:rPr lang="en-US" sz="2000" dirty="0" smtClean="0">
                <a:solidFill>
                  <a:srgbClr val="3366FF"/>
                </a:solidFill>
                <a:ea typeface="ＭＳ Ｐゴシック" charset="0"/>
              </a:rPr>
              <a:t>Founding-year(IBM,1911)</a:t>
            </a:r>
          </a:p>
          <a:p>
            <a:pPr marL="1485900" lvl="4" indent="0">
              <a:lnSpc>
                <a:spcPct val="90000"/>
              </a:lnSpc>
              <a:buFont typeface="Wingdings 3" charset="2"/>
              <a:buNone/>
            </a:pPr>
            <a:r>
              <a:rPr lang="en-US" sz="2000" dirty="0" smtClean="0">
                <a:solidFill>
                  <a:srgbClr val="3366FF"/>
                </a:solidFill>
                <a:ea typeface="ＭＳ Ｐゴシック" charset="0"/>
              </a:rPr>
              <a:t>Founding-location(IBM, New York)</a:t>
            </a:r>
            <a:endParaRPr lang="en-US" sz="2000" dirty="0" smtClean="0">
              <a:solidFill>
                <a:srgbClr val="3366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8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استخراج روابط مفهومی از اینترنت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9889" y="2245340"/>
            <a:ext cx="4020082" cy="25908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500589" y="1864340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Leland Stanford Junior University, commonly referred to as Stanford University or Stanford</a:t>
            </a:r>
            <a:r>
              <a:rPr lang="en-US" sz="2000" dirty="0">
                <a:latin typeface="+mn-lt"/>
              </a:rPr>
              <a:t>, is an American private </a:t>
            </a:r>
            <a:r>
              <a:rPr lang="en-US" sz="2000" dirty="0">
                <a:solidFill>
                  <a:srgbClr val="660066"/>
                </a:solidFill>
                <a:latin typeface="+mn-lt"/>
              </a:rPr>
              <a:t>research university 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located in Stanford, California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…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near Palo Alto,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California</a:t>
            </a:r>
            <a:r>
              <a:rPr lang="en-US" sz="2000" dirty="0" smtClean="0">
                <a:solidFill>
                  <a:srgbClr val="FF6600"/>
                </a:solidFill>
                <a:latin typeface="+mn-lt"/>
              </a:rPr>
              <a:t>… </a:t>
            </a:r>
            <a:r>
              <a:rPr lang="en-US" sz="2000" dirty="0">
                <a:solidFill>
                  <a:srgbClr val="FF6600"/>
                </a:solidFill>
                <a:latin typeface="+mn-lt"/>
              </a:rPr>
              <a:t>Leland </a:t>
            </a:r>
            <a:r>
              <a:rPr lang="en-US" sz="2000" dirty="0" smtClean="0">
                <a:solidFill>
                  <a:srgbClr val="FF6600"/>
                </a:solidFill>
                <a:latin typeface="+mn-lt"/>
              </a:rPr>
              <a:t>Stanford…founded </a:t>
            </a:r>
            <a:r>
              <a:rPr lang="en-US" sz="2000" dirty="0">
                <a:solidFill>
                  <a:srgbClr val="FF6600"/>
                </a:solidFill>
                <a:latin typeface="+mn-lt"/>
              </a:rPr>
              <a:t>the university in 1891</a:t>
            </a: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5789" y="1864340"/>
            <a:ext cx="6159500" cy="396957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</p:spPr>
      </p:pic>
      <p:sp>
        <p:nvSpPr>
          <p:cNvPr id="15" name="Rectangle 6"/>
          <p:cNvSpPr>
            <a:spLocks/>
          </p:cNvSpPr>
          <p:nvPr/>
        </p:nvSpPr>
        <p:spPr bwMode="auto">
          <a:xfrm>
            <a:off x="7348189" y="4741744"/>
            <a:ext cx="4572000" cy="1504950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/>
            <a:r>
              <a:rPr lang="en-US" sz="1600" dirty="0" smtClean="0">
                <a:solidFill>
                  <a:srgbClr val="0000FF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a typeface="Arial" charset="0"/>
                <a:cs typeface="Arial" charset="0"/>
              </a:rPr>
              <a:t>EQ </a:t>
            </a:r>
            <a:r>
              <a:rPr lang="en-US" sz="1600" dirty="0" smtClean="0">
                <a:solidFill>
                  <a:srgbClr val="0000FF"/>
                </a:solidFill>
                <a:ea typeface="Arial" charset="0"/>
                <a:cs typeface="Arial" charset="0"/>
              </a:rPr>
              <a:t>Leland Stanford Junior University</a:t>
            </a:r>
            <a:endParaRPr lang="en-US" sz="1600" dirty="0">
              <a:solidFill>
                <a:srgbClr val="0000FF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LOC-IN California</a:t>
            </a:r>
          </a:p>
          <a:p>
            <a:pPr marL="39688"/>
            <a:r>
              <a:rPr lang="en-US" sz="1600" dirty="0" smtClean="0">
                <a:solidFill>
                  <a:srgbClr val="660066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660066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ea typeface="Arial" charset="0"/>
                <a:cs typeface="Arial" charset="0"/>
              </a:rPr>
              <a:t>IS</a:t>
            </a:r>
            <a:r>
              <a:rPr lang="en-US" sz="1600" dirty="0">
                <a:solidFill>
                  <a:srgbClr val="660066"/>
                </a:solidFill>
                <a:ea typeface="Arial" charset="0"/>
                <a:cs typeface="Arial" charset="0"/>
              </a:rPr>
              <a:t>-A </a:t>
            </a:r>
            <a:r>
              <a:rPr lang="en-US" sz="1600" dirty="0" smtClean="0">
                <a:solidFill>
                  <a:srgbClr val="660066"/>
                </a:solidFill>
                <a:ea typeface="Arial" charset="0"/>
                <a:cs typeface="Arial" charset="0"/>
              </a:rPr>
              <a:t>research university</a:t>
            </a:r>
            <a:endParaRPr lang="en-US" sz="1600" dirty="0">
              <a:solidFill>
                <a:srgbClr val="660066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FF0000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LOC-NEAR Palo Alto</a:t>
            </a:r>
            <a:endParaRPr lang="en-US" sz="1600" dirty="0">
              <a:solidFill>
                <a:srgbClr val="FF0000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 smtClean="0">
                <a:solidFill>
                  <a:srgbClr val="FF6600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FF6600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FF6600"/>
                </a:solidFill>
                <a:ea typeface="Arial" charset="0"/>
                <a:cs typeface="Arial" charset="0"/>
              </a:rPr>
              <a:t>FOUNDED</a:t>
            </a:r>
            <a:r>
              <a:rPr lang="en-US" sz="1600" dirty="0">
                <a:solidFill>
                  <a:srgbClr val="FF6600"/>
                </a:solidFill>
                <a:ea typeface="Arial" charset="0"/>
                <a:cs typeface="Arial" charset="0"/>
              </a:rPr>
              <a:t>-IN </a:t>
            </a:r>
            <a:r>
              <a:rPr lang="en-US" sz="1600" dirty="0" smtClean="0">
                <a:solidFill>
                  <a:srgbClr val="FF6600"/>
                </a:solidFill>
                <a:ea typeface="Arial" charset="0"/>
                <a:cs typeface="Arial" charset="0"/>
              </a:rPr>
              <a:t>1891</a:t>
            </a:r>
          </a:p>
          <a:p>
            <a:pPr marL="39688"/>
            <a:r>
              <a:rPr lang="en-US" sz="1600" dirty="0" smtClean="0">
                <a:solidFill>
                  <a:srgbClr val="FF6600"/>
                </a:solidFill>
                <a:ea typeface="Arial" charset="0"/>
                <a:cs typeface="Arial" charset="0"/>
              </a:rPr>
              <a:t>Stanford FOUNDER Leland Stanford</a:t>
            </a:r>
            <a:endParaRPr lang="en-US" sz="1600" dirty="0">
              <a:solidFill>
                <a:srgbClr val="FF66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8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کاربرد‌های </a:t>
            </a:r>
            <a:r>
              <a:rPr lang="fa-IR" dirty="0" smtClean="0">
                <a:cs typeface="B Nazanin" panose="00000400000000000000" pitchFamily="2" charset="-78"/>
              </a:rPr>
              <a:t>استخراج </a:t>
            </a:r>
            <a:r>
              <a:rPr lang="fa-IR" dirty="0" smtClean="0">
                <a:cs typeface="B Nazanin" panose="00000400000000000000" pitchFamily="2" charset="-78"/>
              </a:rPr>
              <a:t>روابط مفهومی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کاربرد </a:t>
            </a:r>
            <a:r>
              <a:rPr lang="fa-IR" dirty="0">
                <a:cs typeface="B Nazanin" panose="00000400000000000000" pitchFamily="2" charset="-78"/>
              </a:rPr>
              <a:t>در موتورهای جستجو برای ارائه </a:t>
            </a:r>
            <a:r>
              <a:rPr lang="fa-IR" dirty="0" smtClean="0">
                <a:cs typeface="B Nazanin" panose="00000400000000000000" pitchFamily="2" charset="-78"/>
              </a:rPr>
              <a:t>پاسخ</a:t>
            </a:r>
            <a:r>
              <a:rPr lang="fa-IR" dirty="0">
                <a:cs typeface="B Nazanin" panose="00000400000000000000" pitchFamily="2" charset="-78"/>
              </a:rPr>
              <a:t>‌</a:t>
            </a:r>
            <a:r>
              <a:rPr lang="fa-IR" dirty="0" smtClean="0">
                <a:cs typeface="B Nazanin" panose="00000400000000000000" pitchFamily="2" charset="-78"/>
              </a:rPr>
              <a:t>های </a:t>
            </a:r>
            <a:r>
              <a:rPr lang="fa-IR" dirty="0">
                <a:cs typeface="B Nazanin" panose="00000400000000000000" pitchFamily="2" charset="-78"/>
              </a:rPr>
              <a:t>بهتر و هوشمند تر به کاربران </a:t>
            </a:r>
            <a:r>
              <a:rPr lang="en-US" dirty="0" smtClean="0">
                <a:cs typeface="B Nazanin" panose="00000400000000000000" pitchFamily="2" charset="-78"/>
              </a:rPr>
              <a:t>Information retrieval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کاربرد </a:t>
            </a:r>
            <a:r>
              <a:rPr lang="fa-IR" dirty="0">
                <a:cs typeface="B Nazanin" panose="00000400000000000000" pitchFamily="2" charset="-78"/>
              </a:rPr>
              <a:t>در سیستم های پرسش و پاسخ </a:t>
            </a:r>
            <a:r>
              <a:rPr lang="en-US" dirty="0" smtClean="0">
                <a:cs typeface="B Nazanin" panose="00000400000000000000" pitchFamily="2" charset="-78"/>
              </a:rPr>
              <a:t>Question </a:t>
            </a:r>
            <a:r>
              <a:rPr lang="en-US" dirty="0">
                <a:cs typeface="B Nazanin" panose="00000400000000000000" pitchFamily="2" charset="-78"/>
              </a:rPr>
              <a:t>answering </a:t>
            </a:r>
            <a:r>
              <a:rPr lang="en-US" dirty="0" smtClean="0">
                <a:cs typeface="B Nazanin" panose="00000400000000000000" pitchFamily="2" charset="-78"/>
              </a:rPr>
              <a:t>systems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کاربرد </a:t>
            </a:r>
            <a:r>
              <a:rPr lang="fa-IR" dirty="0">
                <a:cs typeface="B Nazanin" panose="00000400000000000000" pitchFamily="2" charset="-78"/>
              </a:rPr>
              <a:t>برای تولید هستان شناسی </a:t>
            </a:r>
            <a:r>
              <a:rPr lang="en-US" dirty="0" smtClean="0">
                <a:cs typeface="B Nazanin" panose="00000400000000000000" pitchFamily="2" charset="-78"/>
              </a:rPr>
              <a:t>Ontology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کمک </a:t>
            </a:r>
            <a:r>
              <a:rPr lang="fa-IR" dirty="0">
                <a:cs typeface="B Nazanin" panose="00000400000000000000" pitchFamily="2" charset="-78"/>
              </a:rPr>
              <a:t>به فهم ماشینی متون </a:t>
            </a:r>
            <a:r>
              <a:rPr lang="en-US" dirty="0" smtClean="0">
                <a:cs typeface="B Nazanin" panose="00000400000000000000" pitchFamily="2" charset="-78"/>
              </a:rPr>
              <a:t>Text understanding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کمک </a:t>
            </a:r>
            <a:r>
              <a:rPr lang="fa-IR" dirty="0">
                <a:cs typeface="B Nazanin" panose="00000400000000000000" pitchFamily="2" charset="-78"/>
              </a:rPr>
              <a:t>به ترجمه بهتر متون </a:t>
            </a:r>
            <a:r>
              <a:rPr lang="en-US" dirty="0" smtClean="0">
                <a:cs typeface="B Nazanin" panose="00000400000000000000" pitchFamily="2" charset="-78"/>
              </a:rPr>
              <a:t>Automatic translation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کمک </a:t>
            </a:r>
            <a:r>
              <a:rPr lang="fa-IR" dirty="0">
                <a:cs typeface="B Nazanin" panose="00000400000000000000" pitchFamily="2" charset="-78"/>
              </a:rPr>
              <a:t>به برچسب زنی نقش معنایی </a:t>
            </a:r>
            <a:r>
              <a:rPr lang="en-US" dirty="0" smtClean="0">
                <a:cs typeface="B Nazanin" panose="00000400000000000000" pitchFamily="2" charset="-78"/>
              </a:rPr>
              <a:t>Semantic </a:t>
            </a:r>
            <a:r>
              <a:rPr lang="en-US" dirty="0">
                <a:cs typeface="B Nazanin" panose="00000400000000000000" pitchFamily="2" charset="-78"/>
              </a:rPr>
              <a:t>role </a:t>
            </a:r>
            <a:r>
              <a:rPr lang="en-US" dirty="0" smtClean="0">
                <a:cs typeface="B Nazanin" panose="00000400000000000000" pitchFamily="2" charset="-78"/>
              </a:rPr>
              <a:t>labeling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کمک </a:t>
            </a:r>
            <a:r>
              <a:rPr lang="fa-IR" dirty="0">
                <a:cs typeface="B Nazanin" panose="00000400000000000000" pitchFamily="2" charset="-78"/>
              </a:rPr>
              <a:t>به استخراج خودکار </a:t>
            </a:r>
            <a:r>
              <a:rPr lang="en-US" dirty="0">
                <a:cs typeface="B Nazanin" panose="00000400000000000000" pitchFamily="2" charset="-78"/>
              </a:rPr>
              <a:t>Selectional </a:t>
            </a:r>
            <a:r>
              <a:rPr lang="en-US" dirty="0" err="1" smtClean="0">
                <a:cs typeface="B Nazanin" panose="00000400000000000000" pitchFamily="2" charset="-78"/>
              </a:rPr>
              <a:t>preferences،Common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sense knowledge 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>
                <a:cs typeface="B Nazanin" panose="00000400000000000000" pitchFamily="2" charset="-78"/>
              </a:rPr>
              <a:t>Entailment rules </a:t>
            </a:r>
            <a:r>
              <a:rPr lang="fa-IR" dirty="0" smtClean="0">
                <a:cs typeface="B Nazanin" panose="00000400000000000000" pitchFamily="2" charset="-78"/>
              </a:rPr>
              <a:t> از </a:t>
            </a:r>
            <a:r>
              <a:rPr lang="fa-IR" dirty="0">
                <a:cs typeface="B Nazanin" panose="00000400000000000000" pitchFamily="2" charset="-78"/>
              </a:rPr>
              <a:t>متون.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روش‌های </a:t>
            </a:r>
            <a:r>
              <a:rPr lang="fa-IR" dirty="0" smtClean="0">
                <a:cs typeface="B Nazanin" panose="00000400000000000000" pitchFamily="2" charset="-78"/>
              </a:rPr>
              <a:t>استخراج روابط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622-F4B3-4CED-AE61-8D3ABB75467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C:\Users\info\Desktop\beheshti -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58" y="184460"/>
            <a:ext cx="785884" cy="7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341126" y="2157768"/>
            <a:ext cx="8534400" cy="3333750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>
                <a:latin typeface="Calibri"/>
                <a:cs typeface="Calibri"/>
              </a:rPr>
              <a:t>Hand-written patterns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200" dirty="0">
                <a:latin typeface="Calibri"/>
                <a:cs typeface="Calibri"/>
              </a:rPr>
              <a:t>Supervised machine learning</a:t>
            </a:r>
            <a:endParaRPr lang="en-US" sz="3200" dirty="0">
              <a:latin typeface="Calibri"/>
              <a:cs typeface="Calibri"/>
            </a:endParaRP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200" dirty="0">
                <a:latin typeface="Calibri"/>
                <a:cs typeface="Calibri"/>
              </a:rPr>
              <a:t>Semi-supervised and unsupervised </a:t>
            </a:r>
            <a:endParaRPr lang="en-US" sz="3200" dirty="0">
              <a:latin typeface="Calibri"/>
              <a:cs typeface="Calibri"/>
            </a:endParaRPr>
          </a:p>
          <a:p>
            <a:pPr marL="1085850" lvl="1" indent="-742950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Bootstrapping (using seeds)</a:t>
            </a:r>
            <a:endParaRPr lang="en-US" sz="3200" dirty="0">
              <a:latin typeface="Calibri"/>
              <a:cs typeface="Calibri"/>
            </a:endParaRPr>
          </a:p>
          <a:p>
            <a:pPr marL="1085850" lvl="1" indent="-742950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Distant supervision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Unsupervised </a:t>
            </a:r>
            <a:r>
              <a:rPr lang="en-US" sz="3200" dirty="0">
                <a:latin typeface="Calibri"/>
                <a:cs typeface="Calibri"/>
              </a:rPr>
              <a:t>learning from the web</a:t>
            </a:r>
            <a:endParaRPr lang="en-US" sz="3200" dirty="0">
              <a:latin typeface="Calibri"/>
              <a:cs typeface="Calibri"/>
            </a:endParaRP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50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467</TotalTime>
  <Words>1014</Words>
  <Application>Microsoft Office PowerPoint</Application>
  <PresentationFormat>Widescreen</PresentationFormat>
  <Paragraphs>216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ＭＳ Ｐゴシック</vt:lpstr>
      <vt:lpstr>Arial</vt:lpstr>
      <vt:lpstr>B Nazanin</vt:lpstr>
      <vt:lpstr>B Zar</vt:lpstr>
      <vt:lpstr>Calibri</vt:lpstr>
      <vt:lpstr>Cambria Math</vt:lpstr>
      <vt:lpstr>Century Gothic</vt:lpstr>
      <vt:lpstr>Lucida Sans</vt:lpstr>
      <vt:lpstr>Tahoma</vt:lpstr>
      <vt:lpstr>Wingdings</vt:lpstr>
      <vt:lpstr>Wingdings 3</vt:lpstr>
      <vt:lpstr>Wisp</vt:lpstr>
      <vt:lpstr>        به نام خدا    پیشنهاد پروژه دکتری استخراج روابط مفهومی از متن فارسی با روش های داده کاوی</vt:lpstr>
      <vt:lpstr>فهرست مطالب</vt:lpstr>
      <vt:lpstr>معرفی استخراج اطلاعات</vt:lpstr>
      <vt:lpstr>شناسایی موجودیت های نامدار</vt:lpstr>
      <vt:lpstr>رفع ابهام مرجع گروه اسمی</vt:lpstr>
      <vt:lpstr>استخراج روابط از متن</vt:lpstr>
      <vt:lpstr>استخراج روابط مفهومی از اینترنت</vt:lpstr>
      <vt:lpstr>کاربرد‌های استخراج روابط مفهومی</vt:lpstr>
      <vt:lpstr>روش‌های استخراج روابط</vt:lpstr>
      <vt:lpstr>روش‌های استخراج روابط</vt:lpstr>
      <vt:lpstr>الگوهای دست ساز</vt:lpstr>
      <vt:lpstr>الگوهای دست ساز</vt:lpstr>
      <vt:lpstr>مثالهایی از الگوهای دست ساز</vt:lpstr>
      <vt:lpstr>روش‌های استخراج روابط</vt:lpstr>
      <vt:lpstr>یادگیری با ناظر</vt:lpstr>
      <vt:lpstr>نمونه برچسب ها</vt:lpstr>
      <vt:lpstr>تعیین رابطه بین دو موجودیت</vt:lpstr>
      <vt:lpstr>روش‌های استخراج روابط</vt:lpstr>
      <vt:lpstr>خود راه انداز</vt:lpstr>
      <vt:lpstr>خود راه انداز (الگوریتم)</vt:lpstr>
      <vt:lpstr>نمونه اجرای الگوریتم خود راه انداز</vt:lpstr>
      <vt:lpstr>روش‌های استخراج روابط</vt:lpstr>
      <vt:lpstr>نظارت از دور</vt:lpstr>
      <vt:lpstr>نظارت از دور (الگوریتم)</vt:lpstr>
      <vt:lpstr>کاربرد‌های استخراج روابط مفهومی</vt:lpstr>
      <vt:lpstr>کاربرد‌های استخراج روابط مفهومی</vt:lpstr>
      <vt:lpstr>کاربرد‌های استخراج روابط مفهومی</vt:lpstr>
      <vt:lpstr>کاربرد‌های استخراج روابط مفهومی</vt:lpstr>
      <vt:lpstr>کاربرد‌های استخراج روابط مفهومی</vt:lpstr>
      <vt:lpstr>کاربرد‌های استخراج روابط مفهومی</vt:lpstr>
      <vt:lpstr>کاربرد‌های استخراج روابط مفهومی</vt:lpstr>
      <vt:lpstr>کاربرد‌های استخراج روابط مفهومی</vt:lpstr>
      <vt:lpstr>کاربرد‌های استخراج روابط مفهومی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استخراج روابط مفهومی از متن فارسی با روش های داده کاوی</dc:title>
  <dc:creator>Rahat</dc:creator>
  <cp:lastModifiedBy>Rahat</cp:lastModifiedBy>
  <cp:revision>131</cp:revision>
  <dcterms:created xsi:type="dcterms:W3CDTF">2015-01-11T12:47:15Z</dcterms:created>
  <dcterms:modified xsi:type="dcterms:W3CDTF">2015-01-18T10:23:13Z</dcterms:modified>
</cp:coreProperties>
</file>