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0" i="0">
                <a:solidFill>
                  <a:srgbClr val="EC33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044416" y="10191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EC33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28700" y="1019175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 h="0">
                <a:moveTo>
                  <a:pt x="0" y="0"/>
                </a:moveTo>
                <a:lnTo>
                  <a:pt x="891678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8700" y="1822352"/>
            <a:ext cx="17259300" cy="8465185"/>
          </a:xfrm>
          <a:custGeom>
            <a:avLst/>
            <a:gdLst/>
            <a:ahLst/>
            <a:cxnLst/>
            <a:rect l="l" t="t" r="r" b="b"/>
            <a:pathLst>
              <a:path w="17259300" h="8465185">
                <a:moveTo>
                  <a:pt x="17259300" y="8464647"/>
                </a:moveTo>
                <a:lnTo>
                  <a:pt x="0" y="8464647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17259300" y="0"/>
                </a:lnTo>
                <a:lnTo>
                  <a:pt x="17259300" y="8464647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0" i="0">
                <a:solidFill>
                  <a:srgbClr val="EC33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0" i="0">
                <a:solidFill>
                  <a:srgbClr val="EC33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0" b="0" i="0">
                <a:solidFill>
                  <a:srgbClr val="EC33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5021" y="57111"/>
            <a:ext cx="13074216" cy="337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0" i="0">
                <a:solidFill>
                  <a:srgbClr val="EC33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1962" y="4176073"/>
            <a:ext cx="8586469" cy="4803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24.jpg"/><Relationship Id="rId4" Type="http://schemas.openxmlformats.org/officeDocument/2006/relationships/image" Target="../media/image2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6512815"/>
            <a:ext cx="17259300" cy="3774440"/>
          </a:xfrm>
          <a:custGeom>
            <a:avLst/>
            <a:gdLst/>
            <a:ahLst/>
            <a:cxnLst/>
            <a:rect l="l" t="t" r="r" b="b"/>
            <a:pathLst>
              <a:path w="17259300" h="3774440">
                <a:moveTo>
                  <a:pt x="17259299" y="3774184"/>
                </a:moveTo>
                <a:lnTo>
                  <a:pt x="0" y="3774184"/>
                </a:lnTo>
                <a:lnTo>
                  <a:pt x="0" y="0"/>
                </a:lnTo>
                <a:lnTo>
                  <a:pt x="16773526" y="0"/>
                </a:lnTo>
                <a:lnTo>
                  <a:pt x="16821539" y="2377"/>
                </a:lnTo>
                <a:lnTo>
                  <a:pt x="16868738" y="9420"/>
                </a:lnTo>
                <a:lnTo>
                  <a:pt x="16914806" y="20997"/>
                </a:lnTo>
                <a:lnTo>
                  <a:pt x="16959424" y="36977"/>
                </a:lnTo>
                <a:lnTo>
                  <a:pt x="17002273" y="57227"/>
                </a:lnTo>
                <a:lnTo>
                  <a:pt x="17043034" y="81615"/>
                </a:lnTo>
                <a:lnTo>
                  <a:pt x="17081390" y="110010"/>
                </a:lnTo>
                <a:lnTo>
                  <a:pt x="17117021" y="142280"/>
                </a:lnTo>
                <a:lnTo>
                  <a:pt x="17149290" y="177911"/>
                </a:lnTo>
                <a:lnTo>
                  <a:pt x="17177684" y="216266"/>
                </a:lnTo>
                <a:lnTo>
                  <a:pt x="17202073" y="257028"/>
                </a:lnTo>
                <a:lnTo>
                  <a:pt x="17222323" y="299876"/>
                </a:lnTo>
                <a:lnTo>
                  <a:pt x="17238303" y="344494"/>
                </a:lnTo>
                <a:lnTo>
                  <a:pt x="17249880" y="390562"/>
                </a:lnTo>
                <a:lnTo>
                  <a:pt x="17256923" y="437762"/>
                </a:lnTo>
                <a:lnTo>
                  <a:pt x="17259299" y="485745"/>
                </a:lnTo>
                <a:lnTo>
                  <a:pt x="17259299" y="3774184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868679" y="1207769"/>
            <a:ext cx="8419465" cy="0"/>
          </a:xfrm>
          <a:custGeom>
            <a:avLst/>
            <a:gdLst/>
            <a:ahLst/>
            <a:cxnLst/>
            <a:rect l="l" t="t" r="r" b="b"/>
            <a:pathLst>
              <a:path w="8419465" h="0">
                <a:moveTo>
                  <a:pt x="0" y="0"/>
                </a:moveTo>
                <a:lnTo>
                  <a:pt x="841931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001357" y="92487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4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8B5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985641" y="9248775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 h="0">
                <a:moveTo>
                  <a:pt x="0" y="0"/>
                </a:moveTo>
                <a:lnTo>
                  <a:pt x="891678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489507" y="1146249"/>
            <a:ext cx="3404235" cy="123189"/>
          </a:xfrm>
          <a:custGeom>
            <a:avLst/>
            <a:gdLst/>
            <a:ahLst/>
            <a:cxnLst/>
            <a:rect l="l" t="t" r="r" b="b"/>
            <a:pathLst>
              <a:path w="3404234" h="123190">
                <a:moveTo>
                  <a:pt x="3342713" y="123041"/>
                </a:moveTo>
                <a:lnTo>
                  <a:pt x="61521" y="123041"/>
                </a:lnTo>
                <a:lnTo>
                  <a:pt x="49462" y="121848"/>
                </a:lnTo>
                <a:lnTo>
                  <a:pt x="10336" y="95652"/>
                </a:lnTo>
                <a:lnTo>
                  <a:pt x="0" y="61520"/>
                </a:lnTo>
                <a:lnTo>
                  <a:pt x="1193" y="49462"/>
                </a:lnTo>
                <a:lnTo>
                  <a:pt x="27389" y="10336"/>
                </a:lnTo>
                <a:lnTo>
                  <a:pt x="61521" y="0"/>
                </a:lnTo>
                <a:lnTo>
                  <a:pt x="3342713" y="0"/>
                </a:lnTo>
                <a:lnTo>
                  <a:pt x="3386216" y="18019"/>
                </a:lnTo>
                <a:lnTo>
                  <a:pt x="3404235" y="61520"/>
                </a:lnTo>
                <a:lnTo>
                  <a:pt x="3403042" y="73579"/>
                </a:lnTo>
                <a:lnTo>
                  <a:pt x="3376846" y="112705"/>
                </a:lnTo>
                <a:lnTo>
                  <a:pt x="3342713" y="123041"/>
                </a:lnTo>
                <a:close/>
              </a:path>
            </a:pathLst>
          </a:custGeom>
          <a:solidFill>
            <a:srgbClr val="ED33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33232"/>
            <a:ext cx="9576593" cy="41719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72941" y="2581079"/>
            <a:ext cx="5355590" cy="17824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0" spc="260">
                <a:solidFill>
                  <a:srgbClr val="FFFFFF"/>
                </a:solidFill>
              </a:rPr>
              <a:t>ORACLE</a:t>
            </a:r>
            <a:endParaRPr sz="11500"/>
          </a:p>
        </p:txBody>
      </p:sp>
      <p:sp>
        <p:nvSpPr>
          <p:cNvPr id="10" name="object 10" descr=""/>
          <p:cNvSpPr txBox="1"/>
          <p:nvPr/>
        </p:nvSpPr>
        <p:spPr>
          <a:xfrm>
            <a:off x="1016000" y="995044"/>
            <a:ext cx="39706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1314" algn="l"/>
              </a:tabLst>
            </a:pPr>
            <a:r>
              <a:rPr dirty="0" sz="2400" spc="2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40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611962" y="4176073"/>
            <a:ext cx="8586470" cy="4803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73630">
              <a:lnSpc>
                <a:spcPct val="100000"/>
              </a:lnSpc>
              <a:spcBef>
                <a:spcPts val="100"/>
              </a:spcBef>
            </a:pPr>
            <a:r>
              <a:rPr dirty="0" sz="11000" spc="-655" b="1">
                <a:solidFill>
                  <a:srgbClr val="EC3337"/>
                </a:solidFill>
                <a:latin typeface="Trebuchet MS"/>
                <a:cs typeface="Trebuchet MS"/>
              </a:rPr>
              <a:t>ERP</a:t>
            </a:r>
            <a:endParaRPr sz="11000">
              <a:latin typeface="Trebuchet MS"/>
              <a:cs typeface="Trebuchet MS"/>
            </a:endParaRPr>
          </a:p>
          <a:p>
            <a:pPr marL="2373630">
              <a:lnSpc>
                <a:spcPct val="100000"/>
              </a:lnSpc>
              <a:spcBef>
                <a:spcPts val="10370"/>
              </a:spcBef>
            </a:pPr>
            <a:r>
              <a:rPr dirty="0" sz="2400" spc="100" b="1">
                <a:solidFill>
                  <a:srgbClr val="ED3336"/>
                </a:solidFill>
                <a:latin typeface="Trebuchet MS"/>
                <a:cs typeface="Trebuchet MS"/>
              </a:rPr>
              <a:t>What</a:t>
            </a:r>
            <a:r>
              <a:rPr dirty="0" sz="2400" spc="114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20" b="1">
                <a:solidFill>
                  <a:srgbClr val="ED3336"/>
                </a:solidFill>
                <a:latin typeface="Trebuchet MS"/>
                <a:cs typeface="Trebuchet MS"/>
              </a:rPr>
              <a:t>is</a:t>
            </a:r>
            <a:r>
              <a:rPr dirty="0" sz="2400" spc="114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ORACLE?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1570"/>
              </a:spcBef>
            </a:pP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Oracle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ERP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robust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integrates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Purchasing 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specifically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streamlines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procurement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 processes,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organizations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manage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suppliers,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orders,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spending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effectively.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fosters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collaboration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enhances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decision-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making.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743891"/>
            <a:ext cx="17649190" cy="4543425"/>
          </a:xfrm>
          <a:custGeom>
            <a:avLst/>
            <a:gdLst/>
            <a:ahLst/>
            <a:cxnLst/>
            <a:rect l="l" t="t" r="r" b="b"/>
            <a:pathLst>
              <a:path w="17649190" h="4543425">
                <a:moveTo>
                  <a:pt x="17649100" y="4543108"/>
                </a:moveTo>
                <a:lnTo>
                  <a:pt x="0" y="4543108"/>
                </a:lnTo>
                <a:lnTo>
                  <a:pt x="0" y="75184"/>
                </a:lnTo>
                <a:lnTo>
                  <a:pt x="72861" y="36977"/>
                </a:lnTo>
                <a:lnTo>
                  <a:pt x="117479" y="20997"/>
                </a:lnTo>
                <a:lnTo>
                  <a:pt x="163547" y="9420"/>
                </a:lnTo>
                <a:lnTo>
                  <a:pt x="210747" y="2377"/>
                </a:lnTo>
                <a:lnTo>
                  <a:pt x="258759" y="0"/>
                </a:lnTo>
                <a:lnTo>
                  <a:pt x="17163326" y="0"/>
                </a:lnTo>
                <a:lnTo>
                  <a:pt x="17211339" y="2377"/>
                </a:lnTo>
                <a:lnTo>
                  <a:pt x="17258539" y="9420"/>
                </a:lnTo>
                <a:lnTo>
                  <a:pt x="17304607" y="20997"/>
                </a:lnTo>
                <a:lnTo>
                  <a:pt x="17349224" y="36977"/>
                </a:lnTo>
                <a:lnTo>
                  <a:pt x="17392073" y="57227"/>
                </a:lnTo>
                <a:lnTo>
                  <a:pt x="17432834" y="81615"/>
                </a:lnTo>
                <a:lnTo>
                  <a:pt x="17471189" y="110010"/>
                </a:lnTo>
                <a:lnTo>
                  <a:pt x="17506820" y="142280"/>
                </a:lnTo>
                <a:lnTo>
                  <a:pt x="17539089" y="177911"/>
                </a:lnTo>
                <a:lnTo>
                  <a:pt x="17567485" y="216266"/>
                </a:lnTo>
                <a:lnTo>
                  <a:pt x="17591873" y="257027"/>
                </a:lnTo>
                <a:lnTo>
                  <a:pt x="17612123" y="299876"/>
                </a:lnTo>
                <a:lnTo>
                  <a:pt x="17628103" y="344494"/>
                </a:lnTo>
                <a:lnTo>
                  <a:pt x="17639681" y="390562"/>
                </a:lnTo>
                <a:lnTo>
                  <a:pt x="17646724" y="437761"/>
                </a:lnTo>
                <a:lnTo>
                  <a:pt x="17649100" y="485748"/>
                </a:lnTo>
                <a:lnTo>
                  <a:pt x="17649100" y="4543108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878423" y="1035146"/>
            <a:ext cx="409575" cy="4017645"/>
          </a:xfrm>
          <a:custGeom>
            <a:avLst/>
            <a:gdLst/>
            <a:ahLst/>
            <a:cxnLst/>
            <a:rect l="l" t="t" r="r" b="b"/>
            <a:pathLst>
              <a:path w="409575" h="4017645">
                <a:moveTo>
                  <a:pt x="409574" y="4017141"/>
                </a:moveTo>
                <a:lnTo>
                  <a:pt x="349402" y="4004185"/>
                </a:lnTo>
                <a:lnTo>
                  <a:pt x="307004" y="3989636"/>
                </a:lnTo>
                <a:lnTo>
                  <a:pt x="266475" y="3971387"/>
                </a:lnTo>
                <a:lnTo>
                  <a:pt x="228018" y="3949640"/>
                </a:lnTo>
                <a:lnTo>
                  <a:pt x="191838" y="3924599"/>
                </a:lnTo>
                <a:lnTo>
                  <a:pt x="158137" y="3896468"/>
                </a:lnTo>
                <a:lnTo>
                  <a:pt x="127119" y="3865450"/>
                </a:lnTo>
                <a:lnTo>
                  <a:pt x="98988" y="3831749"/>
                </a:lnTo>
                <a:lnTo>
                  <a:pt x="73947" y="3795569"/>
                </a:lnTo>
                <a:lnTo>
                  <a:pt x="52200" y="3757112"/>
                </a:lnTo>
                <a:lnTo>
                  <a:pt x="33951" y="3716583"/>
                </a:lnTo>
                <a:lnTo>
                  <a:pt x="19402" y="3674185"/>
                </a:lnTo>
                <a:lnTo>
                  <a:pt x="8759" y="3630121"/>
                </a:lnTo>
                <a:lnTo>
                  <a:pt x="2223" y="3584596"/>
                </a:lnTo>
                <a:lnTo>
                  <a:pt x="0" y="3537813"/>
                </a:lnTo>
                <a:lnTo>
                  <a:pt x="0" y="479328"/>
                </a:lnTo>
                <a:lnTo>
                  <a:pt x="2223" y="432544"/>
                </a:lnTo>
                <a:lnTo>
                  <a:pt x="8759" y="387019"/>
                </a:lnTo>
                <a:lnTo>
                  <a:pt x="19402" y="342956"/>
                </a:lnTo>
                <a:lnTo>
                  <a:pt x="33951" y="300558"/>
                </a:lnTo>
                <a:lnTo>
                  <a:pt x="52200" y="260028"/>
                </a:lnTo>
                <a:lnTo>
                  <a:pt x="73947" y="221572"/>
                </a:lnTo>
                <a:lnTo>
                  <a:pt x="98988" y="185391"/>
                </a:lnTo>
                <a:lnTo>
                  <a:pt x="127119" y="151690"/>
                </a:lnTo>
                <a:lnTo>
                  <a:pt x="158137" y="120672"/>
                </a:lnTo>
                <a:lnTo>
                  <a:pt x="191838" y="92541"/>
                </a:lnTo>
                <a:lnTo>
                  <a:pt x="228018" y="67500"/>
                </a:lnTo>
                <a:lnTo>
                  <a:pt x="266475" y="45753"/>
                </a:lnTo>
                <a:lnTo>
                  <a:pt x="307004" y="27504"/>
                </a:lnTo>
                <a:lnTo>
                  <a:pt x="349402" y="12956"/>
                </a:lnTo>
                <a:lnTo>
                  <a:pt x="393466" y="2312"/>
                </a:lnTo>
                <a:lnTo>
                  <a:pt x="409574" y="0"/>
                </a:lnTo>
                <a:lnTo>
                  <a:pt x="409574" y="4017141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44416" y="10191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8B52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159377"/>
            <a:ext cx="8991600" cy="5580380"/>
            <a:chOff x="0" y="159377"/>
            <a:chExt cx="8991600" cy="5580380"/>
          </a:xfrm>
        </p:grpSpPr>
        <p:sp>
          <p:nvSpPr>
            <p:cNvPr id="6" name="object 6" descr=""/>
            <p:cNvSpPr/>
            <p:nvPr/>
          </p:nvSpPr>
          <p:spPr>
            <a:xfrm>
              <a:off x="1028700" y="1019175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 h="0">
                  <a:moveTo>
                    <a:pt x="0" y="0"/>
                  </a:moveTo>
                  <a:lnTo>
                    <a:pt x="891678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019" y="159377"/>
              <a:ext cx="2381249" cy="10096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6616"/>
              <a:ext cx="8991599" cy="4962524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776616"/>
            <a:ext cx="8734424" cy="483869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016000" y="6735538"/>
            <a:ext cx="6233160" cy="854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Purchasing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Options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setup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window.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window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configure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purchasing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options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default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values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control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how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purchasing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processes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operate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within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organization: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6000" y="7893321"/>
            <a:ext cx="6831330" cy="2182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64160" indent="-203200">
              <a:lnSpc>
                <a:spcPct val="100000"/>
              </a:lnSpc>
              <a:spcBef>
                <a:spcPts val="114"/>
              </a:spcBef>
              <a:buAutoNum type="arabicPeriod"/>
              <a:tabLst>
                <a:tab pos="264160" algn="l"/>
              </a:tabLst>
            </a:pP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Receipt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Accounting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settings</a:t>
            </a:r>
            <a:endParaRPr sz="1450">
              <a:latin typeface="Lucida Sans Unicode"/>
              <a:cs typeface="Lucida Sans Unicode"/>
            </a:endParaRPr>
          </a:p>
          <a:p>
            <a:pPr marL="12700" marR="5080" indent="203200">
              <a:lnSpc>
                <a:spcPct val="125000"/>
              </a:lnSpc>
              <a:spcBef>
                <a:spcPts val="2175"/>
              </a:spcBef>
              <a:buFont typeface="Lucida Sans Unicode"/>
              <a:buAutoNum type="arabicPeriod"/>
              <a:tabLst>
                <a:tab pos="215900" algn="l"/>
              </a:tabLst>
            </a:pPr>
            <a:r>
              <a:rPr dirty="0" sz="1450" spc="-65">
                <a:solidFill>
                  <a:srgbClr val="FFFFFF"/>
                </a:solidFill>
                <a:latin typeface="Arial Black"/>
                <a:cs typeface="Arial Black"/>
              </a:rPr>
              <a:t>Document</a:t>
            </a:r>
            <a:r>
              <a:rPr dirty="0" sz="1450" spc="-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Arial Black"/>
                <a:cs typeface="Arial Black"/>
              </a:rPr>
              <a:t>Numbering</a:t>
            </a:r>
            <a:r>
              <a:rPr dirty="0" sz="1450" spc="-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50" spc="-8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1450" spc="-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refers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assigning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unique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identifiers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various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purchasing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documents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like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purchase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orders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(POs),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requisitions,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receipts,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invoices.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numbering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is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essential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tracking,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managing,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organizing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purchasing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activities.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Document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numbering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ensures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each document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referenced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accurately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throughout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procurement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payment</a:t>
            </a:r>
            <a:r>
              <a:rPr dirty="0" sz="14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process.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16000" y="6133789"/>
            <a:ext cx="4351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65" b="1">
                <a:solidFill>
                  <a:srgbClr val="ED3336"/>
                </a:solidFill>
                <a:latin typeface="Trebuchet MS"/>
                <a:cs typeface="Trebuchet MS"/>
              </a:rPr>
              <a:t>11.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 Purchasing</a:t>
            </a:r>
            <a:r>
              <a:rPr dirty="0" sz="2400" spc="13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00" b="1">
                <a:solidFill>
                  <a:srgbClr val="ED3336"/>
                </a:solidFill>
                <a:latin typeface="Trebuchet MS"/>
                <a:cs typeface="Trebuchet MS"/>
              </a:rPr>
              <a:t>options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90" b="1">
                <a:solidFill>
                  <a:srgbClr val="ED3336"/>
                </a:solidFill>
                <a:latin typeface="Trebuchet MS"/>
                <a:cs typeface="Trebuchet MS"/>
              </a:rPr>
              <a:t>setup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858062" y="6133789"/>
            <a:ext cx="863092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dirty="0" sz="2400" spc="-295" b="1">
                <a:solidFill>
                  <a:srgbClr val="ED3336"/>
                </a:solidFill>
                <a:latin typeface="Trebuchet MS"/>
                <a:cs typeface="Trebuchet MS"/>
              </a:rPr>
              <a:t>12.</a:t>
            </a:r>
            <a:r>
              <a:rPr dirty="0" sz="2400" spc="13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Purchasing</a:t>
            </a:r>
            <a:r>
              <a:rPr dirty="0" sz="2400" spc="13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00" b="1">
                <a:solidFill>
                  <a:srgbClr val="ED3336"/>
                </a:solidFill>
                <a:latin typeface="Trebuchet MS"/>
                <a:cs typeface="Trebuchet MS"/>
              </a:rPr>
              <a:t>options</a:t>
            </a:r>
            <a:r>
              <a:rPr dirty="0" sz="2400" spc="13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90" b="1">
                <a:solidFill>
                  <a:srgbClr val="ED3336"/>
                </a:solidFill>
                <a:latin typeface="Trebuchet MS"/>
                <a:cs typeface="Trebuchet MS"/>
              </a:rPr>
              <a:t>setup</a:t>
            </a:r>
            <a:endParaRPr sz="2400">
              <a:latin typeface="Trebuchet MS"/>
              <a:cs typeface="Trebuchet MS"/>
            </a:endParaRPr>
          </a:p>
          <a:p>
            <a:pPr marL="12700" marR="5080" indent="48260">
              <a:lnSpc>
                <a:spcPct val="124000"/>
              </a:lnSpc>
              <a:spcBef>
                <a:spcPts val="2165"/>
              </a:spcBef>
            </a:pP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Receiving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Options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configurations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determine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how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manages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receipt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goods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services.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settings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define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rules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defaults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receiving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process,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helping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to streamline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standardize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how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receipts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handled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across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organization.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743891"/>
            <a:ext cx="17649190" cy="4543425"/>
          </a:xfrm>
          <a:custGeom>
            <a:avLst/>
            <a:gdLst/>
            <a:ahLst/>
            <a:cxnLst/>
            <a:rect l="l" t="t" r="r" b="b"/>
            <a:pathLst>
              <a:path w="17649190" h="4543425">
                <a:moveTo>
                  <a:pt x="17649100" y="4543108"/>
                </a:moveTo>
                <a:lnTo>
                  <a:pt x="0" y="4543108"/>
                </a:lnTo>
                <a:lnTo>
                  <a:pt x="0" y="75184"/>
                </a:lnTo>
                <a:lnTo>
                  <a:pt x="72861" y="36977"/>
                </a:lnTo>
                <a:lnTo>
                  <a:pt x="117479" y="20997"/>
                </a:lnTo>
                <a:lnTo>
                  <a:pt x="163547" y="9420"/>
                </a:lnTo>
                <a:lnTo>
                  <a:pt x="210747" y="2377"/>
                </a:lnTo>
                <a:lnTo>
                  <a:pt x="258759" y="0"/>
                </a:lnTo>
                <a:lnTo>
                  <a:pt x="17163326" y="0"/>
                </a:lnTo>
                <a:lnTo>
                  <a:pt x="17211339" y="2377"/>
                </a:lnTo>
                <a:lnTo>
                  <a:pt x="17258539" y="9420"/>
                </a:lnTo>
                <a:lnTo>
                  <a:pt x="17304607" y="20997"/>
                </a:lnTo>
                <a:lnTo>
                  <a:pt x="17349224" y="36977"/>
                </a:lnTo>
                <a:lnTo>
                  <a:pt x="17392073" y="57227"/>
                </a:lnTo>
                <a:lnTo>
                  <a:pt x="17432834" y="81615"/>
                </a:lnTo>
                <a:lnTo>
                  <a:pt x="17471189" y="110010"/>
                </a:lnTo>
                <a:lnTo>
                  <a:pt x="17506820" y="142280"/>
                </a:lnTo>
                <a:lnTo>
                  <a:pt x="17539089" y="177911"/>
                </a:lnTo>
                <a:lnTo>
                  <a:pt x="17567485" y="216266"/>
                </a:lnTo>
                <a:lnTo>
                  <a:pt x="17591873" y="257027"/>
                </a:lnTo>
                <a:lnTo>
                  <a:pt x="17612123" y="299876"/>
                </a:lnTo>
                <a:lnTo>
                  <a:pt x="17628103" y="344494"/>
                </a:lnTo>
                <a:lnTo>
                  <a:pt x="17639681" y="390562"/>
                </a:lnTo>
                <a:lnTo>
                  <a:pt x="17646724" y="437761"/>
                </a:lnTo>
                <a:lnTo>
                  <a:pt x="17649100" y="485748"/>
                </a:lnTo>
                <a:lnTo>
                  <a:pt x="17649100" y="4543108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878423" y="1035146"/>
            <a:ext cx="409575" cy="4017645"/>
          </a:xfrm>
          <a:custGeom>
            <a:avLst/>
            <a:gdLst/>
            <a:ahLst/>
            <a:cxnLst/>
            <a:rect l="l" t="t" r="r" b="b"/>
            <a:pathLst>
              <a:path w="409575" h="4017645">
                <a:moveTo>
                  <a:pt x="409574" y="4017141"/>
                </a:moveTo>
                <a:lnTo>
                  <a:pt x="349402" y="4004185"/>
                </a:lnTo>
                <a:lnTo>
                  <a:pt x="307004" y="3989636"/>
                </a:lnTo>
                <a:lnTo>
                  <a:pt x="266475" y="3971387"/>
                </a:lnTo>
                <a:lnTo>
                  <a:pt x="228018" y="3949640"/>
                </a:lnTo>
                <a:lnTo>
                  <a:pt x="191838" y="3924599"/>
                </a:lnTo>
                <a:lnTo>
                  <a:pt x="158137" y="3896468"/>
                </a:lnTo>
                <a:lnTo>
                  <a:pt x="127119" y="3865450"/>
                </a:lnTo>
                <a:lnTo>
                  <a:pt x="98988" y="3831749"/>
                </a:lnTo>
                <a:lnTo>
                  <a:pt x="73947" y="3795569"/>
                </a:lnTo>
                <a:lnTo>
                  <a:pt x="52200" y="3757112"/>
                </a:lnTo>
                <a:lnTo>
                  <a:pt x="33951" y="3716583"/>
                </a:lnTo>
                <a:lnTo>
                  <a:pt x="19402" y="3674185"/>
                </a:lnTo>
                <a:lnTo>
                  <a:pt x="8759" y="3630121"/>
                </a:lnTo>
                <a:lnTo>
                  <a:pt x="2223" y="3584596"/>
                </a:lnTo>
                <a:lnTo>
                  <a:pt x="0" y="3537813"/>
                </a:lnTo>
                <a:lnTo>
                  <a:pt x="0" y="479328"/>
                </a:lnTo>
                <a:lnTo>
                  <a:pt x="2223" y="432544"/>
                </a:lnTo>
                <a:lnTo>
                  <a:pt x="8759" y="387019"/>
                </a:lnTo>
                <a:lnTo>
                  <a:pt x="19402" y="342956"/>
                </a:lnTo>
                <a:lnTo>
                  <a:pt x="33951" y="300558"/>
                </a:lnTo>
                <a:lnTo>
                  <a:pt x="52200" y="260028"/>
                </a:lnTo>
                <a:lnTo>
                  <a:pt x="73947" y="221572"/>
                </a:lnTo>
                <a:lnTo>
                  <a:pt x="98988" y="185391"/>
                </a:lnTo>
                <a:lnTo>
                  <a:pt x="127119" y="151690"/>
                </a:lnTo>
                <a:lnTo>
                  <a:pt x="158137" y="120672"/>
                </a:lnTo>
                <a:lnTo>
                  <a:pt x="191838" y="92541"/>
                </a:lnTo>
                <a:lnTo>
                  <a:pt x="228018" y="67500"/>
                </a:lnTo>
                <a:lnTo>
                  <a:pt x="266475" y="45753"/>
                </a:lnTo>
                <a:lnTo>
                  <a:pt x="307004" y="27504"/>
                </a:lnTo>
                <a:lnTo>
                  <a:pt x="349402" y="12956"/>
                </a:lnTo>
                <a:lnTo>
                  <a:pt x="393466" y="2312"/>
                </a:lnTo>
                <a:lnTo>
                  <a:pt x="409574" y="0"/>
                </a:lnTo>
                <a:lnTo>
                  <a:pt x="409574" y="4017141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44416" y="10191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8B52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159377"/>
            <a:ext cx="18249900" cy="5902325"/>
            <a:chOff x="0" y="159377"/>
            <a:chExt cx="18249900" cy="5902325"/>
          </a:xfrm>
        </p:grpSpPr>
        <p:sp>
          <p:nvSpPr>
            <p:cNvPr id="6" name="object 6" descr=""/>
            <p:cNvSpPr/>
            <p:nvPr/>
          </p:nvSpPr>
          <p:spPr>
            <a:xfrm>
              <a:off x="1028700" y="1019175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 h="0">
                  <a:moveTo>
                    <a:pt x="0" y="0"/>
                  </a:moveTo>
                  <a:lnTo>
                    <a:pt x="891678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019" y="159377"/>
              <a:ext cx="2381249" cy="10096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27287"/>
              <a:ext cx="18249899" cy="493394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016000" y="7011763"/>
            <a:ext cx="6804025" cy="1406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window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configures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settings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Purchase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Requisition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documents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Oracle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Purchasing.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defines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approval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options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(e.g.,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who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approve,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modify,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forward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requests),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security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levels,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workflows,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spending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limits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requisitions.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setup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ensures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requisitions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follow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organization’s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approval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hierarchy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workflows,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maintaining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control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compliance.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16000" y="6133789"/>
            <a:ext cx="5480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75" b="1">
                <a:solidFill>
                  <a:srgbClr val="ED3336"/>
                </a:solidFill>
                <a:latin typeface="Trebuchet MS"/>
                <a:cs typeface="Trebuchet MS"/>
              </a:rPr>
              <a:t>13.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The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05" b="1">
                <a:solidFill>
                  <a:srgbClr val="ED3336"/>
                </a:solidFill>
                <a:latin typeface="Trebuchet MS"/>
                <a:cs typeface="Trebuchet MS"/>
              </a:rPr>
              <a:t>Purchase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80" b="1">
                <a:solidFill>
                  <a:srgbClr val="ED3336"/>
                </a:solidFill>
                <a:latin typeface="Trebuchet MS"/>
                <a:cs typeface="Trebuchet MS"/>
              </a:rPr>
              <a:t>requistion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90" b="1">
                <a:solidFill>
                  <a:srgbClr val="ED3336"/>
                </a:solidFill>
                <a:latin typeface="Trebuchet MS"/>
                <a:cs typeface="Trebuchet MS"/>
              </a:rPr>
              <a:t>options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858062" y="7049296"/>
            <a:ext cx="8408670" cy="1122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Purchase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(PO)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Oracle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Purchasing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official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document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authorizing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purchase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goods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services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supplier.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includes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settings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approvals,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workflows,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access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controls.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configurations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ensure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POs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follow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organization’s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approval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hierarchy,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spending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limits,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sourcing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rules,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providing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structured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compliant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procurement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processes.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974952" y="6133789"/>
            <a:ext cx="33388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 b="1">
                <a:solidFill>
                  <a:srgbClr val="ED3336"/>
                </a:solidFill>
                <a:latin typeface="Trebuchet MS"/>
                <a:cs typeface="Trebuchet MS"/>
              </a:rPr>
              <a:t>14.</a:t>
            </a:r>
            <a:r>
              <a:rPr dirty="0" sz="2400" spc="8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Purchasing</a:t>
            </a:r>
            <a:r>
              <a:rPr dirty="0" sz="2400" spc="8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90" b="1">
                <a:solidFill>
                  <a:srgbClr val="ED3336"/>
                </a:solidFill>
                <a:latin typeface="Trebuchet MS"/>
                <a:cs typeface="Trebuchet MS"/>
              </a:rPr>
              <a:t>orders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743891"/>
            <a:ext cx="17649190" cy="4543425"/>
          </a:xfrm>
          <a:custGeom>
            <a:avLst/>
            <a:gdLst/>
            <a:ahLst/>
            <a:cxnLst/>
            <a:rect l="l" t="t" r="r" b="b"/>
            <a:pathLst>
              <a:path w="17649190" h="4543425">
                <a:moveTo>
                  <a:pt x="17649100" y="4543108"/>
                </a:moveTo>
                <a:lnTo>
                  <a:pt x="0" y="4543108"/>
                </a:lnTo>
                <a:lnTo>
                  <a:pt x="0" y="75184"/>
                </a:lnTo>
                <a:lnTo>
                  <a:pt x="72861" y="36977"/>
                </a:lnTo>
                <a:lnTo>
                  <a:pt x="117479" y="20997"/>
                </a:lnTo>
                <a:lnTo>
                  <a:pt x="163547" y="9420"/>
                </a:lnTo>
                <a:lnTo>
                  <a:pt x="210747" y="2377"/>
                </a:lnTo>
                <a:lnTo>
                  <a:pt x="258759" y="0"/>
                </a:lnTo>
                <a:lnTo>
                  <a:pt x="17163326" y="0"/>
                </a:lnTo>
                <a:lnTo>
                  <a:pt x="17211339" y="2377"/>
                </a:lnTo>
                <a:lnTo>
                  <a:pt x="17258539" y="9420"/>
                </a:lnTo>
                <a:lnTo>
                  <a:pt x="17304607" y="20997"/>
                </a:lnTo>
                <a:lnTo>
                  <a:pt x="17349224" y="36977"/>
                </a:lnTo>
                <a:lnTo>
                  <a:pt x="17392073" y="57227"/>
                </a:lnTo>
                <a:lnTo>
                  <a:pt x="17432834" y="81615"/>
                </a:lnTo>
                <a:lnTo>
                  <a:pt x="17471189" y="110010"/>
                </a:lnTo>
                <a:lnTo>
                  <a:pt x="17506820" y="142280"/>
                </a:lnTo>
                <a:lnTo>
                  <a:pt x="17539089" y="177911"/>
                </a:lnTo>
                <a:lnTo>
                  <a:pt x="17567485" y="216266"/>
                </a:lnTo>
                <a:lnTo>
                  <a:pt x="17591873" y="257027"/>
                </a:lnTo>
                <a:lnTo>
                  <a:pt x="17612123" y="299876"/>
                </a:lnTo>
                <a:lnTo>
                  <a:pt x="17628103" y="344494"/>
                </a:lnTo>
                <a:lnTo>
                  <a:pt x="17639681" y="390562"/>
                </a:lnTo>
                <a:lnTo>
                  <a:pt x="17646724" y="437761"/>
                </a:lnTo>
                <a:lnTo>
                  <a:pt x="17649100" y="485748"/>
                </a:lnTo>
                <a:lnTo>
                  <a:pt x="17649100" y="4543108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878423" y="1035146"/>
            <a:ext cx="409575" cy="4017645"/>
          </a:xfrm>
          <a:custGeom>
            <a:avLst/>
            <a:gdLst/>
            <a:ahLst/>
            <a:cxnLst/>
            <a:rect l="l" t="t" r="r" b="b"/>
            <a:pathLst>
              <a:path w="409575" h="4017645">
                <a:moveTo>
                  <a:pt x="409574" y="4017141"/>
                </a:moveTo>
                <a:lnTo>
                  <a:pt x="349402" y="4004185"/>
                </a:lnTo>
                <a:lnTo>
                  <a:pt x="307004" y="3989636"/>
                </a:lnTo>
                <a:lnTo>
                  <a:pt x="266475" y="3971387"/>
                </a:lnTo>
                <a:lnTo>
                  <a:pt x="228018" y="3949640"/>
                </a:lnTo>
                <a:lnTo>
                  <a:pt x="191838" y="3924599"/>
                </a:lnTo>
                <a:lnTo>
                  <a:pt x="158137" y="3896468"/>
                </a:lnTo>
                <a:lnTo>
                  <a:pt x="127119" y="3865450"/>
                </a:lnTo>
                <a:lnTo>
                  <a:pt x="98988" y="3831749"/>
                </a:lnTo>
                <a:lnTo>
                  <a:pt x="73947" y="3795569"/>
                </a:lnTo>
                <a:lnTo>
                  <a:pt x="52200" y="3757112"/>
                </a:lnTo>
                <a:lnTo>
                  <a:pt x="33951" y="3716583"/>
                </a:lnTo>
                <a:lnTo>
                  <a:pt x="19402" y="3674185"/>
                </a:lnTo>
                <a:lnTo>
                  <a:pt x="8759" y="3630121"/>
                </a:lnTo>
                <a:lnTo>
                  <a:pt x="2223" y="3584596"/>
                </a:lnTo>
                <a:lnTo>
                  <a:pt x="0" y="3537813"/>
                </a:lnTo>
                <a:lnTo>
                  <a:pt x="0" y="479328"/>
                </a:lnTo>
                <a:lnTo>
                  <a:pt x="2223" y="432544"/>
                </a:lnTo>
                <a:lnTo>
                  <a:pt x="8759" y="387019"/>
                </a:lnTo>
                <a:lnTo>
                  <a:pt x="19402" y="342956"/>
                </a:lnTo>
                <a:lnTo>
                  <a:pt x="33951" y="300558"/>
                </a:lnTo>
                <a:lnTo>
                  <a:pt x="52200" y="260028"/>
                </a:lnTo>
                <a:lnTo>
                  <a:pt x="73947" y="221572"/>
                </a:lnTo>
                <a:lnTo>
                  <a:pt x="98988" y="185391"/>
                </a:lnTo>
                <a:lnTo>
                  <a:pt x="127119" y="151690"/>
                </a:lnTo>
                <a:lnTo>
                  <a:pt x="158137" y="120672"/>
                </a:lnTo>
                <a:lnTo>
                  <a:pt x="191838" y="92541"/>
                </a:lnTo>
                <a:lnTo>
                  <a:pt x="228018" y="67500"/>
                </a:lnTo>
                <a:lnTo>
                  <a:pt x="266475" y="45753"/>
                </a:lnTo>
                <a:lnTo>
                  <a:pt x="307004" y="27504"/>
                </a:lnTo>
                <a:lnTo>
                  <a:pt x="349402" y="12956"/>
                </a:lnTo>
                <a:lnTo>
                  <a:pt x="393466" y="2312"/>
                </a:lnTo>
                <a:lnTo>
                  <a:pt x="409574" y="0"/>
                </a:lnTo>
                <a:lnTo>
                  <a:pt x="409574" y="4017141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44416" y="10191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8B52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159377"/>
            <a:ext cx="8153400" cy="5918200"/>
            <a:chOff x="0" y="159377"/>
            <a:chExt cx="8153400" cy="5918200"/>
          </a:xfrm>
        </p:grpSpPr>
        <p:sp>
          <p:nvSpPr>
            <p:cNvPr id="6" name="object 6" descr=""/>
            <p:cNvSpPr/>
            <p:nvPr/>
          </p:nvSpPr>
          <p:spPr>
            <a:xfrm>
              <a:off x="1028700" y="1019175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 h="0">
                  <a:moveTo>
                    <a:pt x="0" y="0"/>
                  </a:moveTo>
                  <a:lnTo>
                    <a:pt x="891678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019" y="159377"/>
              <a:ext cx="2381249" cy="10096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19175"/>
              <a:ext cx="8153399" cy="5057774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0419" y="1009650"/>
            <a:ext cx="9601199" cy="515241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016000" y="7011763"/>
            <a:ext cx="6718934" cy="1682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450" spc="5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Oracle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ERP,</a:t>
            </a:r>
            <a:r>
              <a:rPr dirty="0" sz="14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creating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5">
                <a:solidFill>
                  <a:srgbClr val="FFFFFF"/>
                </a:solidFill>
                <a:latin typeface="Trebuchet MS"/>
                <a:cs typeface="Trebuchet MS"/>
              </a:rPr>
              <a:t>Purchase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Requisition</a:t>
            </a:r>
            <a:r>
              <a:rPr dirty="0" sz="14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involves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formally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requesting </a:t>
            </a:r>
            <a:r>
              <a:rPr dirty="0" sz="1450" spc="85">
                <a:solidFill>
                  <a:srgbClr val="FFFFFF"/>
                </a:solidFill>
                <a:latin typeface="Trebuchet MS"/>
                <a:cs typeface="Trebuchet MS"/>
              </a:rPr>
              <a:t>goods</a:t>
            </a:r>
            <a:r>
              <a:rPr dirty="0" sz="1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1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organization.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dirty="0" sz="1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details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1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Trebuchet MS"/>
                <a:cs typeface="Trebuchet MS"/>
              </a:rPr>
              <a:t>item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description, quantity,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delivery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date,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cost. The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requisition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70">
                <a:solidFill>
                  <a:srgbClr val="FFFFFF"/>
                </a:solidFill>
                <a:latin typeface="Trebuchet MS"/>
                <a:cs typeface="Trebuchet MS"/>
              </a:rPr>
              <a:t>goes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approval</a:t>
            </a:r>
            <a:r>
              <a:rPr dirty="0" sz="14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5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dirty="0" sz="14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dirty="0" sz="14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being</a:t>
            </a:r>
            <a:r>
              <a:rPr dirty="0" sz="14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converted</a:t>
            </a:r>
            <a:r>
              <a:rPr dirty="0" sz="14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14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5">
                <a:solidFill>
                  <a:srgbClr val="FFFFFF"/>
                </a:solidFill>
                <a:latin typeface="Trebuchet MS"/>
                <a:cs typeface="Trebuchet MS"/>
              </a:rPr>
              <a:t>Purchase</a:t>
            </a:r>
            <a:r>
              <a:rPr dirty="0" sz="14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dirty="0" sz="145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supplier.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5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streamline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procurement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65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budget control.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6000" y="6133789"/>
            <a:ext cx="4486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70" b="1">
                <a:solidFill>
                  <a:srgbClr val="ED3336"/>
                </a:solidFill>
                <a:latin typeface="Trebuchet MS"/>
                <a:cs typeface="Trebuchet MS"/>
              </a:rPr>
              <a:t>15.</a:t>
            </a:r>
            <a:r>
              <a:rPr dirty="0" sz="2400" spc="8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55" b="1">
                <a:solidFill>
                  <a:srgbClr val="ED3336"/>
                </a:solidFill>
                <a:latin typeface="Trebuchet MS"/>
                <a:cs typeface="Trebuchet MS"/>
              </a:rPr>
              <a:t>Creating</a:t>
            </a:r>
            <a:r>
              <a:rPr dirty="0" sz="2400" spc="8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PR</a:t>
            </a:r>
            <a:r>
              <a:rPr dirty="0" sz="2400" spc="8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40" b="1">
                <a:solidFill>
                  <a:srgbClr val="ED3336"/>
                </a:solidFill>
                <a:latin typeface="Trebuchet MS"/>
                <a:cs typeface="Trebuchet MS"/>
              </a:rPr>
              <a:t>and</a:t>
            </a:r>
            <a:r>
              <a:rPr dirty="0" sz="2400" spc="8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approval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858062" y="7049296"/>
            <a:ext cx="8592185" cy="1122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"This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90">
                <a:solidFill>
                  <a:srgbClr val="FFFFFF"/>
                </a:solidFill>
                <a:latin typeface="Trebuchet MS"/>
                <a:cs typeface="Trebuchet MS"/>
              </a:rPr>
              <a:t>shows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crucial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5">
                <a:solidFill>
                  <a:srgbClr val="FFFFFF"/>
                </a:solidFill>
                <a:latin typeface="Trebuchet MS"/>
                <a:cs typeface="Trebuchet MS"/>
              </a:rPr>
              <a:t>purchase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order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(PO)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creation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process: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updating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supplier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information.</a:t>
            </a:r>
            <a:r>
              <a:rPr dirty="0" sz="1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Here,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we're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ensuring</a:t>
            </a:r>
            <a:r>
              <a:rPr dirty="0" sz="1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7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dirty="0" sz="1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accurate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up-</a:t>
            </a:r>
            <a:r>
              <a:rPr dirty="0" sz="1450" spc="-20">
                <a:solidFill>
                  <a:srgbClr val="FFFFFF"/>
                </a:solidFill>
                <a:latin typeface="Trebuchet MS"/>
                <a:cs typeface="Trebuchet MS"/>
              </a:rPr>
              <a:t>to-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date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details</a:t>
            </a:r>
            <a:r>
              <a:rPr dirty="0" sz="1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75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vendor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details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Supplier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ID,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Registry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ID,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supplier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sites.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crucial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efficient 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procurement</a:t>
            </a:r>
            <a:r>
              <a:rPr dirty="0" sz="14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5">
                <a:solidFill>
                  <a:srgbClr val="FFFFFF"/>
                </a:solidFill>
                <a:latin typeface="Trebuchet MS"/>
                <a:cs typeface="Trebuchet MS"/>
              </a:rPr>
              <a:t>vendor</a:t>
            </a:r>
            <a:r>
              <a:rPr dirty="0" sz="14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management.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623892"/>
            <a:ext cx="17809210" cy="4663440"/>
          </a:xfrm>
          <a:custGeom>
            <a:avLst/>
            <a:gdLst/>
            <a:ahLst/>
            <a:cxnLst/>
            <a:rect l="l" t="t" r="r" b="b"/>
            <a:pathLst>
              <a:path w="17809210" h="4663440">
                <a:moveTo>
                  <a:pt x="17808819" y="4663107"/>
                </a:moveTo>
                <a:lnTo>
                  <a:pt x="0" y="4663107"/>
                </a:lnTo>
                <a:lnTo>
                  <a:pt x="0" y="240199"/>
                </a:lnTo>
                <a:lnTo>
                  <a:pt x="42714" y="177911"/>
                </a:lnTo>
                <a:lnTo>
                  <a:pt x="74983" y="142280"/>
                </a:lnTo>
                <a:lnTo>
                  <a:pt x="110614" y="110010"/>
                </a:lnTo>
                <a:lnTo>
                  <a:pt x="148970" y="81615"/>
                </a:lnTo>
                <a:lnTo>
                  <a:pt x="189731" y="57227"/>
                </a:lnTo>
                <a:lnTo>
                  <a:pt x="232580" y="36977"/>
                </a:lnTo>
                <a:lnTo>
                  <a:pt x="277198" y="20997"/>
                </a:lnTo>
                <a:lnTo>
                  <a:pt x="323266" y="9420"/>
                </a:lnTo>
                <a:lnTo>
                  <a:pt x="370465" y="2377"/>
                </a:lnTo>
                <a:lnTo>
                  <a:pt x="418478" y="0"/>
                </a:lnTo>
                <a:lnTo>
                  <a:pt x="17323046" y="0"/>
                </a:lnTo>
                <a:lnTo>
                  <a:pt x="17371059" y="2377"/>
                </a:lnTo>
                <a:lnTo>
                  <a:pt x="17418258" y="9420"/>
                </a:lnTo>
                <a:lnTo>
                  <a:pt x="17464326" y="20997"/>
                </a:lnTo>
                <a:lnTo>
                  <a:pt x="17508944" y="36977"/>
                </a:lnTo>
                <a:lnTo>
                  <a:pt x="17551792" y="57227"/>
                </a:lnTo>
                <a:lnTo>
                  <a:pt x="17592554" y="81615"/>
                </a:lnTo>
                <a:lnTo>
                  <a:pt x="17630909" y="110010"/>
                </a:lnTo>
                <a:lnTo>
                  <a:pt x="17666539" y="142280"/>
                </a:lnTo>
                <a:lnTo>
                  <a:pt x="17698809" y="177911"/>
                </a:lnTo>
                <a:lnTo>
                  <a:pt x="17727204" y="216266"/>
                </a:lnTo>
                <a:lnTo>
                  <a:pt x="17751592" y="257028"/>
                </a:lnTo>
                <a:lnTo>
                  <a:pt x="17771843" y="299876"/>
                </a:lnTo>
                <a:lnTo>
                  <a:pt x="17787823" y="344494"/>
                </a:lnTo>
                <a:lnTo>
                  <a:pt x="17799400" y="390562"/>
                </a:lnTo>
                <a:lnTo>
                  <a:pt x="17806444" y="437762"/>
                </a:lnTo>
                <a:lnTo>
                  <a:pt x="17808819" y="485733"/>
                </a:lnTo>
                <a:lnTo>
                  <a:pt x="17808819" y="4663107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878423" y="1035146"/>
            <a:ext cx="409575" cy="4017645"/>
          </a:xfrm>
          <a:custGeom>
            <a:avLst/>
            <a:gdLst/>
            <a:ahLst/>
            <a:cxnLst/>
            <a:rect l="l" t="t" r="r" b="b"/>
            <a:pathLst>
              <a:path w="409575" h="4017645">
                <a:moveTo>
                  <a:pt x="409574" y="4017141"/>
                </a:moveTo>
                <a:lnTo>
                  <a:pt x="349402" y="4004185"/>
                </a:lnTo>
                <a:lnTo>
                  <a:pt x="307004" y="3989636"/>
                </a:lnTo>
                <a:lnTo>
                  <a:pt x="266475" y="3971387"/>
                </a:lnTo>
                <a:lnTo>
                  <a:pt x="228018" y="3949640"/>
                </a:lnTo>
                <a:lnTo>
                  <a:pt x="191838" y="3924599"/>
                </a:lnTo>
                <a:lnTo>
                  <a:pt x="158137" y="3896468"/>
                </a:lnTo>
                <a:lnTo>
                  <a:pt x="127119" y="3865450"/>
                </a:lnTo>
                <a:lnTo>
                  <a:pt x="98988" y="3831749"/>
                </a:lnTo>
                <a:lnTo>
                  <a:pt x="73947" y="3795569"/>
                </a:lnTo>
                <a:lnTo>
                  <a:pt x="52200" y="3757112"/>
                </a:lnTo>
                <a:lnTo>
                  <a:pt x="33951" y="3716583"/>
                </a:lnTo>
                <a:lnTo>
                  <a:pt x="19402" y="3674185"/>
                </a:lnTo>
                <a:lnTo>
                  <a:pt x="8759" y="3630121"/>
                </a:lnTo>
                <a:lnTo>
                  <a:pt x="2223" y="3584596"/>
                </a:lnTo>
                <a:lnTo>
                  <a:pt x="0" y="3537813"/>
                </a:lnTo>
                <a:lnTo>
                  <a:pt x="0" y="479328"/>
                </a:lnTo>
                <a:lnTo>
                  <a:pt x="2223" y="432544"/>
                </a:lnTo>
                <a:lnTo>
                  <a:pt x="8759" y="387019"/>
                </a:lnTo>
                <a:lnTo>
                  <a:pt x="19402" y="342956"/>
                </a:lnTo>
                <a:lnTo>
                  <a:pt x="33951" y="300558"/>
                </a:lnTo>
                <a:lnTo>
                  <a:pt x="52200" y="260028"/>
                </a:lnTo>
                <a:lnTo>
                  <a:pt x="73947" y="221572"/>
                </a:lnTo>
                <a:lnTo>
                  <a:pt x="98988" y="185391"/>
                </a:lnTo>
                <a:lnTo>
                  <a:pt x="127119" y="151690"/>
                </a:lnTo>
                <a:lnTo>
                  <a:pt x="158137" y="120672"/>
                </a:lnTo>
                <a:lnTo>
                  <a:pt x="191838" y="92541"/>
                </a:lnTo>
                <a:lnTo>
                  <a:pt x="228018" y="67500"/>
                </a:lnTo>
                <a:lnTo>
                  <a:pt x="266475" y="45753"/>
                </a:lnTo>
                <a:lnTo>
                  <a:pt x="307004" y="27504"/>
                </a:lnTo>
                <a:lnTo>
                  <a:pt x="349402" y="12956"/>
                </a:lnTo>
                <a:lnTo>
                  <a:pt x="393466" y="2312"/>
                </a:lnTo>
                <a:lnTo>
                  <a:pt x="409574" y="0"/>
                </a:lnTo>
                <a:lnTo>
                  <a:pt x="409574" y="4017141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44416" y="10191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8B52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10595" y="159377"/>
            <a:ext cx="8401050" cy="5461000"/>
            <a:chOff x="110595" y="159377"/>
            <a:chExt cx="8401050" cy="5461000"/>
          </a:xfrm>
        </p:grpSpPr>
        <p:sp>
          <p:nvSpPr>
            <p:cNvPr id="6" name="object 6" descr=""/>
            <p:cNvSpPr/>
            <p:nvPr/>
          </p:nvSpPr>
          <p:spPr>
            <a:xfrm>
              <a:off x="1028699" y="1019175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 h="0">
                  <a:moveTo>
                    <a:pt x="0" y="0"/>
                  </a:moveTo>
                  <a:lnTo>
                    <a:pt x="891678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019" y="159377"/>
              <a:ext cx="2381249" cy="10096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95" y="1028700"/>
              <a:ext cx="8401049" cy="4591049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08326" y="1028700"/>
            <a:ext cx="9096374" cy="467677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016000" y="7011763"/>
            <a:ext cx="6837680" cy="854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8260">
              <a:lnSpc>
                <a:spcPct val="125000"/>
              </a:lnSpc>
              <a:spcBef>
                <a:spcPts val="95"/>
              </a:spcBef>
            </a:pP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screen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displays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specific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purchase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order,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including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number,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supplier,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items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being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purchased,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quantities,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prices,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total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cost.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14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also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shows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status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4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order,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case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"Approved."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6000" y="6133789"/>
            <a:ext cx="4643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9" b="1">
                <a:solidFill>
                  <a:srgbClr val="ED3336"/>
                </a:solidFill>
                <a:latin typeface="Trebuchet MS"/>
                <a:cs typeface="Trebuchet MS"/>
              </a:rPr>
              <a:t>16.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55" b="1">
                <a:solidFill>
                  <a:srgbClr val="ED3336"/>
                </a:solidFill>
                <a:latin typeface="Trebuchet MS"/>
                <a:cs typeface="Trebuchet MS"/>
              </a:rPr>
              <a:t>Creating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90" b="1">
                <a:solidFill>
                  <a:srgbClr val="ED3336"/>
                </a:solidFill>
                <a:latin typeface="Trebuchet MS"/>
                <a:cs typeface="Trebuchet MS"/>
              </a:rPr>
              <a:t>a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30" b="1">
                <a:solidFill>
                  <a:srgbClr val="ED3336"/>
                </a:solidFill>
                <a:latin typeface="Trebuchet MS"/>
                <a:cs typeface="Trebuchet MS"/>
              </a:rPr>
              <a:t>purchase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ED3336"/>
                </a:solidFill>
                <a:latin typeface="Trebuchet MS"/>
                <a:cs typeface="Trebuchet MS"/>
              </a:rPr>
              <a:t>order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858062" y="7049296"/>
            <a:ext cx="8607425" cy="574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screen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displays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order,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including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number,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supplier,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items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being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shipped,</a:t>
            </a:r>
            <a:r>
              <a:rPr dirty="0" sz="14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quantities,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due</a:t>
            </a:r>
            <a:r>
              <a:rPr dirty="0" sz="14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dates.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14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also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shows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status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4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shipment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858062" y="6133789"/>
            <a:ext cx="4346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65" b="1">
                <a:solidFill>
                  <a:srgbClr val="ED3336"/>
                </a:solidFill>
                <a:latin typeface="Trebuchet MS"/>
                <a:cs typeface="Trebuchet MS"/>
              </a:rPr>
              <a:t>17.</a:t>
            </a:r>
            <a:r>
              <a:rPr dirty="0" sz="2400" spc="13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70" b="1">
                <a:solidFill>
                  <a:srgbClr val="ED3336"/>
                </a:solidFill>
                <a:latin typeface="Trebuchet MS"/>
                <a:cs typeface="Trebuchet MS"/>
              </a:rPr>
              <a:t>Adding</a:t>
            </a:r>
            <a:r>
              <a:rPr dirty="0" sz="2400" spc="13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95" b="1">
                <a:solidFill>
                  <a:srgbClr val="ED3336"/>
                </a:solidFill>
                <a:latin typeface="Trebuchet MS"/>
                <a:cs typeface="Trebuchet MS"/>
              </a:rPr>
              <a:t>Shipment</a:t>
            </a:r>
            <a:r>
              <a:rPr dirty="0" sz="2400" spc="13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05" b="1">
                <a:solidFill>
                  <a:srgbClr val="ED3336"/>
                </a:solidFill>
                <a:latin typeface="Trebuchet MS"/>
                <a:cs typeface="Trebuchet MS"/>
              </a:rPr>
              <a:t>Details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623892"/>
            <a:ext cx="17809210" cy="4663440"/>
          </a:xfrm>
          <a:custGeom>
            <a:avLst/>
            <a:gdLst/>
            <a:ahLst/>
            <a:cxnLst/>
            <a:rect l="l" t="t" r="r" b="b"/>
            <a:pathLst>
              <a:path w="17809210" h="4663440">
                <a:moveTo>
                  <a:pt x="17808819" y="4663107"/>
                </a:moveTo>
                <a:lnTo>
                  <a:pt x="0" y="4663107"/>
                </a:lnTo>
                <a:lnTo>
                  <a:pt x="0" y="240199"/>
                </a:lnTo>
                <a:lnTo>
                  <a:pt x="42714" y="177911"/>
                </a:lnTo>
                <a:lnTo>
                  <a:pt x="74983" y="142280"/>
                </a:lnTo>
                <a:lnTo>
                  <a:pt x="110614" y="110010"/>
                </a:lnTo>
                <a:lnTo>
                  <a:pt x="148970" y="81615"/>
                </a:lnTo>
                <a:lnTo>
                  <a:pt x="189731" y="57227"/>
                </a:lnTo>
                <a:lnTo>
                  <a:pt x="232580" y="36977"/>
                </a:lnTo>
                <a:lnTo>
                  <a:pt x="277198" y="20997"/>
                </a:lnTo>
                <a:lnTo>
                  <a:pt x="323266" y="9420"/>
                </a:lnTo>
                <a:lnTo>
                  <a:pt x="370465" y="2377"/>
                </a:lnTo>
                <a:lnTo>
                  <a:pt x="418478" y="0"/>
                </a:lnTo>
                <a:lnTo>
                  <a:pt x="17323046" y="0"/>
                </a:lnTo>
                <a:lnTo>
                  <a:pt x="17371059" y="2377"/>
                </a:lnTo>
                <a:lnTo>
                  <a:pt x="17418258" y="9420"/>
                </a:lnTo>
                <a:lnTo>
                  <a:pt x="17464326" y="20997"/>
                </a:lnTo>
                <a:lnTo>
                  <a:pt x="17508944" y="36977"/>
                </a:lnTo>
                <a:lnTo>
                  <a:pt x="17551792" y="57227"/>
                </a:lnTo>
                <a:lnTo>
                  <a:pt x="17592554" y="81615"/>
                </a:lnTo>
                <a:lnTo>
                  <a:pt x="17630909" y="110010"/>
                </a:lnTo>
                <a:lnTo>
                  <a:pt x="17666539" y="142280"/>
                </a:lnTo>
                <a:lnTo>
                  <a:pt x="17698809" y="177911"/>
                </a:lnTo>
                <a:lnTo>
                  <a:pt x="17727204" y="216266"/>
                </a:lnTo>
                <a:lnTo>
                  <a:pt x="17751592" y="257028"/>
                </a:lnTo>
                <a:lnTo>
                  <a:pt x="17771843" y="299876"/>
                </a:lnTo>
                <a:lnTo>
                  <a:pt x="17787823" y="344494"/>
                </a:lnTo>
                <a:lnTo>
                  <a:pt x="17799400" y="390562"/>
                </a:lnTo>
                <a:lnTo>
                  <a:pt x="17806444" y="437762"/>
                </a:lnTo>
                <a:lnTo>
                  <a:pt x="17808819" y="485733"/>
                </a:lnTo>
                <a:lnTo>
                  <a:pt x="17808819" y="4663107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878423" y="1035146"/>
            <a:ext cx="409575" cy="4017645"/>
          </a:xfrm>
          <a:custGeom>
            <a:avLst/>
            <a:gdLst/>
            <a:ahLst/>
            <a:cxnLst/>
            <a:rect l="l" t="t" r="r" b="b"/>
            <a:pathLst>
              <a:path w="409575" h="4017645">
                <a:moveTo>
                  <a:pt x="409574" y="4017141"/>
                </a:moveTo>
                <a:lnTo>
                  <a:pt x="349402" y="4004185"/>
                </a:lnTo>
                <a:lnTo>
                  <a:pt x="307004" y="3989636"/>
                </a:lnTo>
                <a:lnTo>
                  <a:pt x="266475" y="3971387"/>
                </a:lnTo>
                <a:lnTo>
                  <a:pt x="228018" y="3949640"/>
                </a:lnTo>
                <a:lnTo>
                  <a:pt x="191838" y="3924599"/>
                </a:lnTo>
                <a:lnTo>
                  <a:pt x="158137" y="3896468"/>
                </a:lnTo>
                <a:lnTo>
                  <a:pt x="127119" y="3865450"/>
                </a:lnTo>
                <a:lnTo>
                  <a:pt x="98988" y="3831749"/>
                </a:lnTo>
                <a:lnTo>
                  <a:pt x="73947" y="3795569"/>
                </a:lnTo>
                <a:lnTo>
                  <a:pt x="52200" y="3757112"/>
                </a:lnTo>
                <a:lnTo>
                  <a:pt x="33951" y="3716583"/>
                </a:lnTo>
                <a:lnTo>
                  <a:pt x="19402" y="3674185"/>
                </a:lnTo>
                <a:lnTo>
                  <a:pt x="8759" y="3630121"/>
                </a:lnTo>
                <a:lnTo>
                  <a:pt x="2223" y="3584596"/>
                </a:lnTo>
                <a:lnTo>
                  <a:pt x="0" y="3537813"/>
                </a:lnTo>
                <a:lnTo>
                  <a:pt x="0" y="479328"/>
                </a:lnTo>
                <a:lnTo>
                  <a:pt x="2223" y="432544"/>
                </a:lnTo>
                <a:lnTo>
                  <a:pt x="8759" y="387019"/>
                </a:lnTo>
                <a:lnTo>
                  <a:pt x="19402" y="342956"/>
                </a:lnTo>
                <a:lnTo>
                  <a:pt x="33951" y="300558"/>
                </a:lnTo>
                <a:lnTo>
                  <a:pt x="52200" y="260028"/>
                </a:lnTo>
                <a:lnTo>
                  <a:pt x="73947" y="221572"/>
                </a:lnTo>
                <a:lnTo>
                  <a:pt x="98988" y="185391"/>
                </a:lnTo>
                <a:lnTo>
                  <a:pt x="127119" y="151690"/>
                </a:lnTo>
                <a:lnTo>
                  <a:pt x="158137" y="120672"/>
                </a:lnTo>
                <a:lnTo>
                  <a:pt x="191838" y="92541"/>
                </a:lnTo>
                <a:lnTo>
                  <a:pt x="228018" y="67500"/>
                </a:lnTo>
                <a:lnTo>
                  <a:pt x="266475" y="45753"/>
                </a:lnTo>
                <a:lnTo>
                  <a:pt x="307004" y="27504"/>
                </a:lnTo>
                <a:lnTo>
                  <a:pt x="349402" y="12956"/>
                </a:lnTo>
                <a:lnTo>
                  <a:pt x="393466" y="2312"/>
                </a:lnTo>
                <a:lnTo>
                  <a:pt x="409574" y="0"/>
                </a:lnTo>
                <a:lnTo>
                  <a:pt x="409574" y="4017141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44416" y="10191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8B52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76019" y="159377"/>
            <a:ext cx="6986270" cy="6369050"/>
            <a:chOff x="276019" y="159377"/>
            <a:chExt cx="6986270" cy="6369050"/>
          </a:xfrm>
        </p:grpSpPr>
        <p:sp>
          <p:nvSpPr>
            <p:cNvPr id="6" name="object 6" descr=""/>
            <p:cNvSpPr/>
            <p:nvPr/>
          </p:nvSpPr>
          <p:spPr>
            <a:xfrm>
              <a:off x="1028699" y="1019175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 h="0">
                  <a:moveTo>
                    <a:pt x="0" y="0"/>
                  </a:moveTo>
                  <a:lnTo>
                    <a:pt x="891678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019" y="159377"/>
              <a:ext cx="2381249" cy="10096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502" y="784783"/>
              <a:ext cx="6486524" cy="5743315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6506" y="664202"/>
            <a:ext cx="9914700" cy="535304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498972" y="7869156"/>
            <a:ext cx="6759575" cy="854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purchase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document.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document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displays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about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order,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including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number,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supplier,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items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being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purchased,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quantities,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prices,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cost.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7962" y="7019756"/>
            <a:ext cx="4335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60" b="1">
                <a:solidFill>
                  <a:srgbClr val="ED3336"/>
                </a:solidFill>
                <a:latin typeface="Trebuchet MS"/>
                <a:cs typeface="Trebuchet MS"/>
              </a:rPr>
              <a:t>18.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65" b="1">
                <a:solidFill>
                  <a:srgbClr val="ED3336"/>
                </a:solidFill>
                <a:latin typeface="Trebuchet MS"/>
                <a:cs typeface="Trebuchet MS"/>
              </a:rPr>
              <a:t>Sample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ED3336"/>
                </a:solidFill>
                <a:latin typeface="Trebuchet MS"/>
                <a:cs typeface="Trebuchet MS"/>
              </a:rPr>
              <a:t>of</a:t>
            </a:r>
            <a:r>
              <a:rPr dirty="0" sz="2400" spc="13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05" b="1">
                <a:solidFill>
                  <a:srgbClr val="ED3336"/>
                </a:solidFill>
                <a:latin typeface="Trebuchet MS"/>
                <a:cs typeface="Trebuchet MS"/>
              </a:rPr>
              <a:t>completed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45" b="1">
                <a:solidFill>
                  <a:srgbClr val="ED3336"/>
                </a:solidFill>
                <a:latin typeface="Trebuchet MS"/>
                <a:cs typeface="Trebuchet MS"/>
              </a:rPr>
              <a:t>PO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858062" y="8005455"/>
            <a:ext cx="8328025" cy="847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report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displays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specific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purchase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order,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including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number,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supplier,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items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being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purchased,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quantities,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prices,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cost.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also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shows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status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any</a:t>
            </a:r>
            <a:r>
              <a:rPr dirty="0" sz="14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releases</a:t>
            </a:r>
            <a:r>
              <a:rPr dirty="0" sz="14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4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14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been</a:t>
            </a:r>
            <a:r>
              <a:rPr dirty="0" sz="14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made</a:t>
            </a:r>
            <a:r>
              <a:rPr dirty="0" sz="14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against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order.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024298" y="6836878"/>
            <a:ext cx="5860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9" b="1">
                <a:solidFill>
                  <a:srgbClr val="ED3336"/>
                </a:solidFill>
                <a:latin typeface="Trebuchet MS"/>
                <a:cs typeface="Trebuchet MS"/>
              </a:rPr>
              <a:t>19.</a:t>
            </a:r>
            <a:r>
              <a:rPr dirty="0" sz="2400" spc="114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05" b="1">
                <a:solidFill>
                  <a:srgbClr val="ED3336"/>
                </a:solidFill>
                <a:latin typeface="Trebuchet MS"/>
                <a:cs typeface="Trebuchet MS"/>
              </a:rPr>
              <a:t>Purchase</a:t>
            </a:r>
            <a:r>
              <a:rPr dirty="0" sz="2400" spc="12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60" b="1">
                <a:solidFill>
                  <a:srgbClr val="ED3336"/>
                </a:solidFill>
                <a:latin typeface="Trebuchet MS"/>
                <a:cs typeface="Trebuchet MS"/>
              </a:rPr>
              <a:t>order</a:t>
            </a:r>
            <a:r>
              <a:rPr dirty="0" sz="2400" spc="12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40" b="1">
                <a:solidFill>
                  <a:srgbClr val="ED3336"/>
                </a:solidFill>
                <a:latin typeface="Trebuchet MS"/>
                <a:cs typeface="Trebuchet MS"/>
              </a:rPr>
              <a:t>and</a:t>
            </a:r>
            <a:r>
              <a:rPr dirty="0" sz="2400" spc="120" b="1">
                <a:solidFill>
                  <a:srgbClr val="ED3336"/>
                </a:solidFill>
                <a:latin typeface="Trebuchet MS"/>
                <a:cs typeface="Trebuchet MS"/>
              </a:rPr>
              <a:t> release </a:t>
            </a:r>
            <a:r>
              <a:rPr dirty="0" sz="2400" spc="40" b="1">
                <a:solidFill>
                  <a:srgbClr val="ED3336"/>
                </a:solidFill>
                <a:latin typeface="Trebuchet MS"/>
                <a:cs typeface="Trebuchet MS"/>
              </a:rPr>
              <a:t>report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745472" y="10191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8B5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729756" y="1019175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 h="0">
                <a:moveTo>
                  <a:pt x="0" y="0"/>
                </a:moveTo>
                <a:lnTo>
                  <a:pt x="891678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616" y="1822352"/>
            <a:ext cx="18298160" cy="8465185"/>
            <a:chOff x="-9616" y="1822352"/>
            <a:chExt cx="18298160" cy="8465185"/>
          </a:xfrm>
        </p:grpSpPr>
        <p:sp>
          <p:nvSpPr>
            <p:cNvPr id="3" name="object 3" descr=""/>
            <p:cNvSpPr/>
            <p:nvPr/>
          </p:nvSpPr>
          <p:spPr>
            <a:xfrm>
              <a:off x="-91" y="9196778"/>
              <a:ext cx="14270355" cy="0"/>
            </a:xfrm>
            <a:custGeom>
              <a:avLst/>
              <a:gdLst/>
              <a:ahLst/>
              <a:cxnLst/>
              <a:rect l="l" t="t" r="r" b="b"/>
              <a:pathLst>
                <a:path w="14270355" h="0">
                  <a:moveTo>
                    <a:pt x="14270028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854976" y="9135148"/>
              <a:ext cx="3404235" cy="123189"/>
            </a:xfrm>
            <a:custGeom>
              <a:avLst/>
              <a:gdLst/>
              <a:ahLst/>
              <a:cxnLst/>
              <a:rect l="l" t="t" r="r" b="b"/>
              <a:pathLst>
                <a:path w="3404234" h="123190">
                  <a:moveTo>
                    <a:pt x="61519" y="0"/>
                  </a:moveTo>
                  <a:lnTo>
                    <a:pt x="3342715" y="0"/>
                  </a:lnTo>
                  <a:lnTo>
                    <a:pt x="3354771" y="1192"/>
                  </a:lnTo>
                  <a:lnTo>
                    <a:pt x="3393898" y="27389"/>
                  </a:lnTo>
                  <a:lnTo>
                    <a:pt x="3404234" y="61517"/>
                  </a:lnTo>
                  <a:lnTo>
                    <a:pt x="3403041" y="73579"/>
                  </a:lnTo>
                  <a:lnTo>
                    <a:pt x="3376845" y="112705"/>
                  </a:lnTo>
                  <a:lnTo>
                    <a:pt x="3342715" y="123041"/>
                  </a:lnTo>
                  <a:lnTo>
                    <a:pt x="61518" y="123041"/>
                  </a:lnTo>
                  <a:lnTo>
                    <a:pt x="18018" y="105022"/>
                  </a:lnTo>
                  <a:lnTo>
                    <a:pt x="0" y="61524"/>
                  </a:lnTo>
                  <a:lnTo>
                    <a:pt x="1192" y="49462"/>
                  </a:lnTo>
                  <a:lnTo>
                    <a:pt x="27389" y="10336"/>
                  </a:lnTo>
                  <a:lnTo>
                    <a:pt x="61519" y="0"/>
                  </a:lnTo>
                  <a:close/>
                </a:path>
              </a:pathLst>
            </a:custGeom>
            <a:solidFill>
              <a:srgbClr val="EC34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85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5">
                <a:solidFill>
                  <a:srgbClr val="FFFFFF"/>
                </a:solidFill>
              </a:rPr>
              <a:t>What</a:t>
            </a:r>
            <a:r>
              <a:rPr dirty="0" spc="-330">
                <a:solidFill>
                  <a:srgbClr val="FFFFFF"/>
                </a:solidFill>
              </a:rPr>
              <a:t> </a:t>
            </a:r>
            <a:r>
              <a:rPr dirty="0" spc="-365">
                <a:solidFill>
                  <a:srgbClr val="FFFFFF"/>
                </a:solidFill>
              </a:rPr>
              <a:t>is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2313976" y="6241563"/>
            <a:ext cx="66675" cy="2200275"/>
            <a:chOff x="2313976" y="6241563"/>
            <a:chExt cx="66675" cy="220027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976" y="6241563"/>
              <a:ext cx="66675" cy="6667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976" y="6851163"/>
              <a:ext cx="66675" cy="666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976" y="7460763"/>
              <a:ext cx="66675" cy="6667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976" y="8070363"/>
              <a:ext cx="66675" cy="6667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976" y="8375163"/>
              <a:ext cx="66675" cy="6667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158401" y="5145547"/>
            <a:ext cx="14580235" cy="337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1610">
              <a:lnSpc>
                <a:spcPct val="125000"/>
              </a:lnSpc>
              <a:spcBef>
                <a:spcPts val="100"/>
              </a:spcBef>
            </a:pPr>
            <a:r>
              <a:rPr dirty="0" sz="1600" spc="-105">
                <a:solidFill>
                  <a:srgbClr val="FFFFFF"/>
                </a:solidFill>
                <a:latin typeface="Arial Black"/>
                <a:cs typeface="Arial Black"/>
              </a:rPr>
              <a:t>Oracle</a:t>
            </a:r>
            <a:r>
              <a:rPr dirty="0" sz="16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210">
                <a:solidFill>
                  <a:srgbClr val="FFFFFF"/>
                </a:solidFill>
                <a:latin typeface="Arial Black"/>
                <a:cs typeface="Arial Black"/>
              </a:rPr>
              <a:t>ERP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16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Arial Black"/>
                <a:cs typeface="Arial Black"/>
              </a:rPr>
              <a:t>suite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1600" spc="-90">
                <a:solidFill>
                  <a:srgbClr val="FFFFFF"/>
                </a:solidFill>
                <a:latin typeface="Arial Black"/>
                <a:cs typeface="Arial Black"/>
              </a:rPr>
              <a:t> cloud-</a:t>
            </a:r>
            <a:r>
              <a:rPr dirty="0" sz="1600" spc="-114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Arial Black"/>
                <a:cs typeface="Arial Black"/>
              </a:rPr>
              <a:t>business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 Black"/>
                <a:cs typeface="Arial Black"/>
              </a:rPr>
              <a:t>applications</a:t>
            </a:r>
            <a:r>
              <a:rPr dirty="0" sz="16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Arial Black"/>
                <a:cs typeface="Arial Black"/>
              </a:rPr>
              <a:t>automate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16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streamline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140">
                <a:solidFill>
                  <a:srgbClr val="FFFFFF"/>
                </a:solidFill>
                <a:latin typeface="Arial Black"/>
                <a:cs typeface="Arial Black"/>
              </a:rPr>
              <a:t>processes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140">
                <a:solidFill>
                  <a:srgbClr val="FFFFFF"/>
                </a:solidFill>
                <a:latin typeface="Arial Black"/>
                <a:cs typeface="Arial Black"/>
              </a:rPr>
              <a:t>across</a:t>
            </a:r>
            <a:r>
              <a:rPr dirty="0" sz="16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Arial Black"/>
                <a:cs typeface="Arial Black"/>
              </a:rPr>
              <a:t>finance,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Arial Black"/>
                <a:cs typeface="Arial Black"/>
              </a:rPr>
              <a:t>procurement,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supply</a:t>
            </a:r>
            <a:r>
              <a:rPr dirty="0" sz="16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Black"/>
                <a:cs typeface="Arial Black"/>
              </a:rPr>
              <a:t>chain, </a:t>
            </a:r>
            <a:r>
              <a:rPr dirty="0" sz="1600" spc="-9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management,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140">
                <a:solidFill>
                  <a:srgbClr val="FFFFFF"/>
                </a:solidFill>
                <a:latin typeface="Arial Black"/>
                <a:cs typeface="Arial Black"/>
              </a:rPr>
              <a:t>HR.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provides </a:t>
            </a:r>
            <a:r>
              <a:rPr dirty="0" sz="1600" spc="-70">
                <a:solidFill>
                  <a:srgbClr val="FFFFFF"/>
                </a:solidFill>
                <a:latin typeface="Arial Black"/>
                <a:cs typeface="Arial Black"/>
              </a:rPr>
              <a:t>real-</a:t>
            </a:r>
            <a:r>
              <a:rPr dirty="0" sz="1600" spc="-65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data,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enabling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 Black"/>
                <a:cs typeface="Arial Black"/>
              </a:rPr>
              <a:t>better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Arial Black"/>
                <a:cs typeface="Arial Black"/>
              </a:rPr>
              <a:t>decision-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making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Arial Black"/>
                <a:cs typeface="Arial Black"/>
              </a:rPr>
              <a:t>operational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Arial Black"/>
                <a:cs typeface="Arial Black"/>
              </a:rPr>
              <a:t>efficiency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organizations</a:t>
            </a:r>
            <a:r>
              <a:rPr dirty="0" sz="16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16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 Black"/>
                <a:cs typeface="Arial Black"/>
              </a:rPr>
              <a:t>all </a:t>
            </a:r>
            <a:r>
              <a:rPr dirty="0" sz="1600" spc="-10">
                <a:solidFill>
                  <a:srgbClr val="FFFFFF"/>
                </a:solidFill>
                <a:latin typeface="Arial Black"/>
                <a:cs typeface="Arial Black"/>
              </a:rPr>
              <a:t>sizes.</a:t>
            </a:r>
            <a:endParaRPr sz="1600">
              <a:latin typeface="Arial Black"/>
              <a:cs typeface="Arial Black"/>
            </a:endParaRPr>
          </a:p>
          <a:p>
            <a:pPr marL="357505" marR="244475">
              <a:lnSpc>
                <a:spcPct val="125000"/>
              </a:lnSpc>
            </a:pPr>
            <a:r>
              <a:rPr dirty="0" sz="1600" spc="20">
                <a:solidFill>
                  <a:srgbClr val="FFFFFF"/>
                </a:solidFill>
                <a:latin typeface="Tahoma"/>
                <a:cs typeface="Tahoma"/>
              </a:rPr>
              <a:t>Finance: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Manages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ahoma"/>
                <a:cs typeface="Tahoma"/>
              </a:rPr>
              <a:t>general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ahoma"/>
                <a:cs typeface="Tahoma"/>
              </a:rPr>
              <a:t>ledger,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accounts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ahoma"/>
                <a:cs typeface="Tahoma"/>
              </a:rPr>
              <a:t>payable/receivable,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reporting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ahoma"/>
                <a:cs typeface="Tahoma"/>
              </a:rPr>
              <a:t>support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ahoma"/>
                <a:cs typeface="Tahoma"/>
              </a:rPr>
              <a:t>accounting,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ahoma"/>
                <a:cs typeface="Tahoma"/>
              </a:rPr>
              <a:t>budgeting,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management </a:t>
            </a:r>
            <a:r>
              <a:rPr dirty="0" sz="1600" spc="-10">
                <a:solidFill>
                  <a:srgbClr val="FFFFFF"/>
                </a:solidFill>
                <a:latin typeface="Tahoma"/>
                <a:cs typeface="Tahoma"/>
              </a:rPr>
              <a:t>activities.</a:t>
            </a:r>
            <a:endParaRPr sz="1600">
              <a:latin typeface="Tahoma"/>
              <a:cs typeface="Tahoma"/>
            </a:endParaRPr>
          </a:p>
          <a:p>
            <a:pPr marL="357505" marR="225425">
              <a:lnSpc>
                <a:spcPct val="125000"/>
              </a:lnSpc>
            </a:pP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Procurement: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Streamlines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purchasing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ahoma"/>
                <a:cs typeface="Tahoma"/>
              </a:rPr>
              <a:t>processes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handling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supplier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management,</a:t>
            </a:r>
            <a:r>
              <a:rPr dirty="0" sz="16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sourcing,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contracts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ahoma"/>
                <a:cs typeface="Tahoma"/>
              </a:rPr>
              <a:t>ensure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cost-effective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ahoma"/>
                <a:cs typeface="Tahoma"/>
              </a:rPr>
              <a:t>procurement</a:t>
            </a:r>
            <a:r>
              <a:rPr dirty="0" sz="16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goods</a:t>
            </a:r>
            <a:r>
              <a:rPr dirty="0" sz="16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6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ahoma"/>
                <a:cs typeface="Tahoma"/>
              </a:rPr>
              <a:t>services.</a:t>
            </a:r>
            <a:endParaRPr sz="1600">
              <a:latin typeface="Tahoma"/>
              <a:cs typeface="Tahoma"/>
            </a:endParaRPr>
          </a:p>
          <a:p>
            <a:pPr marL="357505" marR="5080">
              <a:lnSpc>
                <a:spcPct val="125000"/>
              </a:lnSpc>
            </a:pP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Supply</a:t>
            </a:r>
            <a:r>
              <a:rPr dirty="0" sz="16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ahoma"/>
                <a:cs typeface="Tahoma"/>
              </a:rPr>
              <a:t>Chain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Management: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ahoma"/>
                <a:cs typeface="Tahoma"/>
              </a:rPr>
              <a:t>Optimizes</a:t>
            </a:r>
            <a:r>
              <a:rPr dirty="0" sz="16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inventory,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ahoma"/>
                <a:cs typeface="Tahoma"/>
              </a:rPr>
              <a:t>production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planning,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logistics,</a:t>
            </a:r>
            <a:r>
              <a:rPr dirty="0" sz="16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fulfillment</a:t>
            </a:r>
            <a:r>
              <a:rPr dirty="0" sz="16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improve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efficiency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6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reduce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costs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across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1600" spc="55">
                <a:solidFill>
                  <a:srgbClr val="FFFFFF"/>
                </a:solidFill>
                <a:latin typeface="Tahoma"/>
                <a:cs typeface="Tahoma"/>
              </a:rPr>
              <a:t>supply</a:t>
            </a:r>
            <a:r>
              <a:rPr dirty="0" sz="16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ahoma"/>
                <a:cs typeface="Tahoma"/>
              </a:rPr>
              <a:t>chain.</a:t>
            </a:r>
            <a:endParaRPr sz="1600">
              <a:latin typeface="Tahoma"/>
              <a:cs typeface="Tahoma"/>
            </a:endParaRPr>
          </a:p>
          <a:p>
            <a:pPr marL="357505" marR="814705">
              <a:lnSpc>
                <a:spcPct val="125000"/>
              </a:lnSpc>
            </a:pP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Management: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Helps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manage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planning,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execution,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financials,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ensuring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projects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completed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ahoma"/>
                <a:cs typeface="Tahoma"/>
              </a:rPr>
              <a:t>budget. </a:t>
            </a:r>
            <a:r>
              <a:rPr dirty="0" sz="1600" spc="85">
                <a:solidFill>
                  <a:srgbClr val="FFFFFF"/>
                </a:solidFill>
                <a:latin typeface="Tahoma"/>
                <a:cs typeface="Tahoma"/>
              </a:rPr>
              <a:t>Human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Capital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r>
              <a:rPr dirty="0" sz="16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(HCM):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Manages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HR</a:t>
            </a:r>
            <a:r>
              <a:rPr dirty="0" sz="16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ahoma"/>
                <a:cs typeface="Tahoma"/>
              </a:rPr>
              <a:t>processes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dirty="0" sz="16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recruitment,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payroll,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employee</a:t>
            </a:r>
            <a:r>
              <a:rPr dirty="0" sz="16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development,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6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ahoma"/>
                <a:cs typeface="Tahoma"/>
              </a:rPr>
              <a:t>management.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3210" y="2052318"/>
            <a:ext cx="9839324" cy="417194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00369" y="2170674"/>
            <a:ext cx="4543424" cy="26479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455" y="10213877"/>
            <a:ext cx="95249" cy="7312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312786" y="10039252"/>
            <a:ext cx="10770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4425" algn="l"/>
                <a:tab pos="3345815" algn="l"/>
                <a:tab pos="4898390" algn="l"/>
                <a:tab pos="5276215" algn="l"/>
                <a:tab pos="6824980" algn="l"/>
                <a:tab pos="7517130" algn="l"/>
                <a:tab pos="8772525" algn="l"/>
                <a:tab pos="9300210" algn="l"/>
              </a:tabLst>
            </a:pPr>
            <a:r>
              <a:rPr dirty="0" sz="2400" spc="-105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q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262626"/>
                </a:solidFill>
                <a:latin typeface="Trebuchet MS"/>
                <a:cs typeface="Trebuchet MS"/>
              </a:rPr>
              <a:t>u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15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15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17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15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62626"/>
                </a:solidFill>
                <a:latin typeface="Trebuchet MS"/>
                <a:cs typeface="Trebuchet MS"/>
              </a:rPr>
              <a:t>: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	</a:t>
            </a:r>
            <a:r>
              <a:rPr dirty="0" sz="2400" spc="-70">
                <a:solidFill>
                  <a:srgbClr val="262626"/>
                </a:solidFill>
                <a:latin typeface="Trebuchet MS"/>
                <a:cs typeface="Trebuchet MS"/>
              </a:rPr>
              <a:t>U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	</a:t>
            </a:r>
            <a:r>
              <a:rPr dirty="0" sz="2400" spc="55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204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17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	</a:t>
            </a:r>
            <a:r>
              <a:rPr dirty="0" sz="2400" spc="5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	</a:t>
            </a:r>
            <a:r>
              <a:rPr dirty="0" sz="2400" spc="-204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q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262626"/>
                </a:solidFill>
                <a:latin typeface="Trebuchet MS"/>
                <a:cs typeface="Trebuchet MS"/>
              </a:rPr>
              <a:t>u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	</a:t>
            </a:r>
            <a:r>
              <a:rPr dirty="0" sz="2400" spc="-80">
                <a:solidFill>
                  <a:srgbClr val="262626"/>
                </a:solidFill>
                <a:latin typeface="Trebuchet MS"/>
                <a:cs typeface="Trebuchet MS"/>
              </a:rPr>
              <a:t>f</a:t>
            </a:r>
            <a:r>
              <a:rPr dirty="0" sz="2400" spc="-229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dirty="0" sz="2400" spc="-229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	</a:t>
            </a:r>
            <a:r>
              <a:rPr dirty="0" sz="2400" spc="180">
                <a:solidFill>
                  <a:srgbClr val="262626"/>
                </a:solidFill>
                <a:latin typeface="Trebuchet MS"/>
                <a:cs typeface="Trebuchet MS"/>
              </a:rPr>
              <a:t>g</a:t>
            </a:r>
            <a:r>
              <a:rPr dirty="0" sz="2400" spc="-229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dirty="0" sz="2400" spc="-22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o</a:t>
            </a:r>
            <a:r>
              <a:rPr dirty="0" sz="2400" spc="-22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d</a:t>
            </a:r>
            <a:r>
              <a:rPr dirty="0" sz="2400" spc="-22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	o</a:t>
            </a:r>
            <a:r>
              <a:rPr dirty="0" sz="2400" spc="-22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dirty="0" sz="2400">
                <a:solidFill>
                  <a:srgbClr val="262626"/>
                </a:solidFill>
                <a:latin typeface="Trebuchet MS"/>
                <a:cs typeface="Trebuchet MS"/>
              </a:rPr>
              <a:t>	</a:t>
            </a:r>
            <a:r>
              <a:rPr dirty="0" sz="2400" spc="-25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204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170">
                <a:solidFill>
                  <a:srgbClr val="262626"/>
                </a:solidFill>
                <a:latin typeface="Trebuchet MS"/>
                <a:cs typeface="Trebuchet MS"/>
              </a:rPr>
              <a:t>v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15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dirty="0" sz="2400" spc="-23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dirty="0" sz="2400" spc="-2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62626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-91" y="2094949"/>
            <a:ext cx="17259300" cy="7163434"/>
            <a:chOff x="-91" y="2094949"/>
            <a:chExt cx="17259300" cy="7163434"/>
          </a:xfrm>
        </p:grpSpPr>
        <p:sp>
          <p:nvSpPr>
            <p:cNvPr id="5" name="object 5" descr=""/>
            <p:cNvSpPr/>
            <p:nvPr/>
          </p:nvSpPr>
          <p:spPr>
            <a:xfrm>
              <a:off x="-91" y="9196778"/>
              <a:ext cx="14270355" cy="0"/>
            </a:xfrm>
            <a:custGeom>
              <a:avLst/>
              <a:gdLst/>
              <a:ahLst/>
              <a:cxnLst/>
              <a:rect l="l" t="t" r="r" b="b"/>
              <a:pathLst>
                <a:path w="14270355" h="0">
                  <a:moveTo>
                    <a:pt x="14270028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854976" y="9135148"/>
              <a:ext cx="3404235" cy="123189"/>
            </a:xfrm>
            <a:custGeom>
              <a:avLst/>
              <a:gdLst/>
              <a:ahLst/>
              <a:cxnLst/>
              <a:rect l="l" t="t" r="r" b="b"/>
              <a:pathLst>
                <a:path w="3404234" h="123190">
                  <a:moveTo>
                    <a:pt x="61519" y="0"/>
                  </a:moveTo>
                  <a:lnTo>
                    <a:pt x="3342715" y="0"/>
                  </a:lnTo>
                  <a:lnTo>
                    <a:pt x="3354771" y="1192"/>
                  </a:lnTo>
                  <a:lnTo>
                    <a:pt x="3393898" y="27389"/>
                  </a:lnTo>
                  <a:lnTo>
                    <a:pt x="3404234" y="61517"/>
                  </a:lnTo>
                  <a:lnTo>
                    <a:pt x="3403041" y="73579"/>
                  </a:lnTo>
                  <a:lnTo>
                    <a:pt x="3376845" y="112705"/>
                  </a:lnTo>
                  <a:lnTo>
                    <a:pt x="3342715" y="123041"/>
                  </a:lnTo>
                  <a:lnTo>
                    <a:pt x="61518" y="123041"/>
                  </a:lnTo>
                  <a:lnTo>
                    <a:pt x="18018" y="105022"/>
                  </a:lnTo>
                  <a:lnTo>
                    <a:pt x="0" y="61524"/>
                  </a:lnTo>
                  <a:lnTo>
                    <a:pt x="1192" y="49462"/>
                  </a:lnTo>
                  <a:lnTo>
                    <a:pt x="27389" y="10336"/>
                  </a:lnTo>
                  <a:lnTo>
                    <a:pt x="61519" y="0"/>
                  </a:lnTo>
                  <a:close/>
                </a:path>
              </a:pathLst>
            </a:custGeom>
            <a:solidFill>
              <a:srgbClr val="EC343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6552" y="2094949"/>
              <a:ext cx="9801223" cy="30479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100"/>
              </a:spcBef>
            </a:pPr>
            <a:r>
              <a:rPr dirty="0" spc="-700"/>
              <a:t>The</a:t>
            </a:r>
            <a:r>
              <a:rPr dirty="0" spc="-345"/>
              <a:t> </a:t>
            </a:r>
            <a:r>
              <a:rPr dirty="0" spc="-140"/>
              <a:t>Purchasing</a:t>
            </a:r>
            <a:r>
              <a:rPr dirty="0" spc="-630"/>
              <a:t> </a:t>
            </a:r>
            <a:r>
              <a:rPr dirty="0" spc="-10"/>
              <a:t>Cycle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481861" y="5621199"/>
            <a:ext cx="12054205" cy="22161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350" spc="-125">
                <a:solidFill>
                  <a:srgbClr val="EC3337"/>
                </a:solidFill>
                <a:latin typeface="Arial Black"/>
                <a:cs typeface="Arial Black"/>
              </a:rPr>
              <a:t>Requisition</a:t>
            </a:r>
            <a:r>
              <a:rPr dirty="0" sz="2350" spc="-125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dirty="0" sz="23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3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Lucida Sans Unicode"/>
                <a:cs typeface="Lucida Sans Unicode"/>
              </a:rPr>
              <a:t>creates</a:t>
            </a:r>
            <a:r>
              <a:rPr dirty="0" sz="23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Lucida Sans Unicode"/>
                <a:cs typeface="Lucida Sans Unicode"/>
              </a:rPr>
              <a:t>request</a:t>
            </a:r>
            <a:r>
              <a:rPr dirty="0" sz="23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4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3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goods</a:t>
            </a:r>
            <a:r>
              <a:rPr dirty="0" sz="23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3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services.</a:t>
            </a:r>
            <a:endParaRPr sz="2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350" spc="-165">
                <a:solidFill>
                  <a:srgbClr val="EC3337"/>
                </a:solidFill>
                <a:latin typeface="Arial Black"/>
                <a:cs typeface="Arial Black"/>
              </a:rPr>
              <a:t>Purchase </a:t>
            </a:r>
            <a:r>
              <a:rPr dirty="0" sz="2350" spc="-85">
                <a:solidFill>
                  <a:srgbClr val="EC3337"/>
                </a:solidFill>
                <a:latin typeface="Arial Black"/>
                <a:cs typeface="Arial Black"/>
              </a:rPr>
              <a:t>Order:</a:t>
            </a:r>
            <a:r>
              <a:rPr dirty="0" sz="2350" spc="-160">
                <a:solidFill>
                  <a:srgbClr val="EC3337"/>
                </a:solidFill>
                <a:latin typeface="Arial Black"/>
                <a:cs typeface="Arial Black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PO</a:t>
            </a:r>
            <a:r>
              <a:rPr dirty="0" sz="23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9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created</a:t>
            </a:r>
            <a:r>
              <a:rPr dirty="0" sz="23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45">
                <a:solidFill>
                  <a:srgbClr val="FFFFFF"/>
                </a:solidFill>
                <a:latin typeface="Lucida Sans Unicode"/>
                <a:cs typeface="Lucida Sans Unicode"/>
              </a:rPr>
              <a:t>approved,</a:t>
            </a:r>
            <a:r>
              <a:rPr dirty="0" sz="23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70">
                <a:solidFill>
                  <a:srgbClr val="FFFFFF"/>
                </a:solidFill>
                <a:latin typeface="Lucida Sans Unicode"/>
                <a:cs typeface="Lucida Sans Unicode"/>
              </a:rPr>
              <a:t>detailing</a:t>
            </a:r>
            <a:r>
              <a:rPr dirty="0" sz="23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70">
                <a:solidFill>
                  <a:srgbClr val="FFFFFF"/>
                </a:solidFill>
                <a:latin typeface="Lucida Sans Unicode"/>
                <a:cs typeface="Lucida Sans Unicode"/>
              </a:rPr>
              <a:t>items,</a:t>
            </a:r>
            <a:r>
              <a:rPr dirty="0" sz="23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60">
                <a:solidFill>
                  <a:srgbClr val="FFFFFF"/>
                </a:solidFill>
                <a:latin typeface="Lucida Sans Unicode"/>
                <a:cs typeface="Lucida Sans Unicode"/>
              </a:rPr>
              <a:t>quantities,</a:t>
            </a:r>
            <a:r>
              <a:rPr dirty="0" sz="23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supplier.</a:t>
            </a:r>
            <a:endParaRPr sz="2350">
              <a:latin typeface="Lucida Sans Unicode"/>
              <a:cs typeface="Lucida Sans Unicode"/>
            </a:endParaRPr>
          </a:p>
          <a:p>
            <a:pPr marL="12700" marR="2097405">
              <a:lnSpc>
                <a:spcPct val="122300"/>
              </a:lnSpc>
            </a:pPr>
            <a:r>
              <a:rPr dirty="0" sz="2350" spc="-185">
                <a:solidFill>
                  <a:srgbClr val="EC3337"/>
                </a:solidFill>
                <a:latin typeface="Arial Black"/>
                <a:cs typeface="Arial Black"/>
              </a:rPr>
              <a:t>Goods</a:t>
            </a:r>
            <a:r>
              <a:rPr dirty="0" sz="2350" spc="-170">
                <a:solidFill>
                  <a:srgbClr val="EC3337"/>
                </a:solidFill>
                <a:latin typeface="Arial Black"/>
                <a:cs typeface="Arial Black"/>
              </a:rPr>
              <a:t> </a:t>
            </a:r>
            <a:r>
              <a:rPr dirty="0" sz="2350" spc="-175">
                <a:solidFill>
                  <a:srgbClr val="EC3337"/>
                </a:solidFill>
                <a:latin typeface="Arial Black"/>
                <a:cs typeface="Arial Black"/>
              </a:rPr>
              <a:t>Receipt: </a:t>
            </a:r>
            <a:r>
              <a:rPr dirty="0" sz="2350" spc="-40">
                <a:solidFill>
                  <a:srgbClr val="FFFFFF"/>
                </a:solidFill>
                <a:latin typeface="Lucida Sans Unicode"/>
                <a:cs typeface="Lucida Sans Unicode"/>
              </a:rPr>
              <a:t>Goods</a:t>
            </a:r>
            <a:r>
              <a:rPr dirty="0" sz="23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3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40">
                <a:solidFill>
                  <a:srgbClr val="FFFFFF"/>
                </a:solidFill>
                <a:latin typeface="Lucida Sans Unicode"/>
                <a:cs typeface="Lucida Sans Unicode"/>
              </a:rPr>
              <a:t>received</a:t>
            </a:r>
            <a:r>
              <a:rPr dirty="0" sz="23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verified</a:t>
            </a:r>
            <a:r>
              <a:rPr dirty="0" sz="23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75">
                <a:solidFill>
                  <a:srgbClr val="FFFFFF"/>
                </a:solidFill>
                <a:latin typeface="Lucida Sans Unicode"/>
                <a:cs typeface="Lucida Sans Unicode"/>
              </a:rPr>
              <a:t>against</a:t>
            </a:r>
            <a:r>
              <a:rPr dirty="0" sz="23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PO.</a:t>
            </a:r>
            <a:r>
              <a:rPr dirty="0" sz="2350" spc="5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55">
                <a:solidFill>
                  <a:srgbClr val="EC3337"/>
                </a:solidFill>
                <a:latin typeface="Arial Black"/>
                <a:cs typeface="Arial Black"/>
              </a:rPr>
              <a:t>Invoice</a:t>
            </a:r>
            <a:r>
              <a:rPr dirty="0" sz="2350" spc="-150">
                <a:solidFill>
                  <a:srgbClr val="EC3337"/>
                </a:solidFill>
                <a:latin typeface="Arial Black"/>
                <a:cs typeface="Arial Black"/>
              </a:rPr>
              <a:t> </a:t>
            </a:r>
            <a:r>
              <a:rPr dirty="0" sz="2350" spc="-130">
                <a:solidFill>
                  <a:srgbClr val="EC3337"/>
                </a:solidFill>
                <a:latin typeface="Arial Black"/>
                <a:cs typeface="Arial Black"/>
              </a:rPr>
              <a:t>Matching</a:t>
            </a:r>
            <a:r>
              <a:rPr dirty="0" sz="2350" spc="-13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235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Invoice</a:t>
            </a:r>
            <a:r>
              <a:rPr dirty="0" sz="23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9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40">
                <a:solidFill>
                  <a:srgbClr val="FFFFFF"/>
                </a:solidFill>
                <a:latin typeface="Lucida Sans Unicode"/>
                <a:cs typeface="Lucida Sans Unicode"/>
              </a:rPr>
              <a:t>matched</a:t>
            </a:r>
            <a:r>
              <a:rPr dirty="0" sz="23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3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PO</a:t>
            </a:r>
            <a:r>
              <a:rPr dirty="0" sz="23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65">
                <a:solidFill>
                  <a:srgbClr val="FFFFFF"/>
                </a:solidFill>
                <a:latin typeface="Lucida Sans Unicode"/>
                <a:cs typeface="Lucida Sans Unicode"/>
              </a:rPr>
              <a:t>receiving</a:t>
            </a:r>
            <a:r>
              <a:rPr dirty="0" sz="23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document. </a:t>
            </a:r>
            <a:r>
              <a:rPr dirty="0" sz="2350" spc="-125">
                <a:solidFill>
                  <a:srgbClr val="EC3337"/>
                </a:solidFill>
                <a:latin typeface="Arial Black"/>
                <a:cs typeface="Arial Black"/>
              </a:rPr>
              <a:t>Payment</a:t>
            </a:r>
            <a:r>
              <a:rPr dirty="0" sz="2350" spc="-165">
                <a:solidFill>
                  <a:srgbClr val="EC3337"/>
                </a:solidFill>
                <a:latin typeface="Arial Black"/>
                <a:cs typeface="Arial Black"/>
              </a:rPr>
              <a:t> </a:t>
            </a:r>
            <a:r>
              <a:rPr dirty="0" sz="2350" spc="-185">
                <a:solidFill>
                  <a:srgbClr val="EC3337"/>
                </a:solidFill>
                <a:latin typeface="Arial Black"/>
                <a:cs typeface="Arial Black"/>
              </a:rPr>
              <a:t>Processing:</a:t>
            </a:r>
            <a:r>
              <a:rPr dirty="0" sz="2350" spc="-165">
                <a:solidFill>
                  <a:srgbClr val="EC3337"/>
                </a:solidFill>
                <a:latin typeface="Arial Black"/>
                <a:cs typeface="Arial Black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Payment</a:t>
            </a:r>
            <a:r>
              <a:rPr dirty="0" sz="23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9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Lucida Sans Unicode"/>
                <a:cs typeface="Lucida Sans Unicode"/>
              </a:rPr>
              <a:t>approved</a:t>
            </a:r>
            <a:r>
              <a:rPr dirty="0" sz="23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processed.</a:t>
            </a:r>
            <a:endParaRPr sz="2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734366"/>
            <a:ext cx="17649190" cy="4552950"/>
          </a:xfrm>
          <a:custGeom>
            <a:avLst/>
            <a:gdLst/>
            <a:ahLst/>
            <a:cxnLst/>
            <a:rect l="l" t="t" r="r" b="b"/>
            <a:pathLst>
              <a:path w="17649190" h="4552950">
                <a:moveTo>
                  <a:pt x="17649100" y="4552633"/>
                </a:moveTo>
                <a:lnTo>
                  <a:pt x="0" y="4552633"/>
                </a:lnTo>
                <a:lnTo>
                  <a:pt x="0" y="75184"/>
                </a:lnTo>
                <a:lnTo>
                  <a:pt x="72861" y="36977"/>
                </a:lnTo>
                <a:lnTo>
                  <a:pt x="117479" y="20997"/>
                </a:lnTo>
                <a:lnTo>
                  <a:pt x="163547" y="9420"/>
                </a:lnTo>
                <a:lnTo>
                  <a:pt x="210747" y="2377"/>
                </a:lnTo>
                <a:lnTo>
                  <a:pt x="258759" y="0"/>
                </a:lnTo>
                <a:lnTo>
                  <a:pt x="17163326" y="0"/>
                </a:lnTo>
                <a:lnTo>
                  <a:pt x="17211339" y="2377"/>
                </a:lnTo>
                <a:lnTo>
                  <a:pt x="17258539" y="9420"/>
                </a:lnTo>
                <a:lnTo>
                  <a:pt x="17304607" y="20997"/>
                </a:lnTo>
                <a:lnTo>
                  <a:pt x="17349224" y="36977"/>
                </a:lnTo>
                <a:lnTo>
                  <a:pt x="17392073" y="57227"/>
                </a:lnTo>
                <a:lnTo>
                  <a:pt x="17432834" y="81615"/>
                </a:lnTo>
                <a:lnTo>
                  <a:pt x="17471189" y="110010"/>
                </a:lnTo>
                <a:lnTo>
                  <a:pt x="17506820" y="142280"/>
                </a:lnTo>
                <a:lnTo>
                  <a:pt x="17539089" y="177911"/>
                </a:lnTo>
                <a:lnTo>
                  <a:pt x="17567485" y="216266"/>
                </a:lnTo>
                <a:lnTo>
                  <a:pt x="17591873" y="257027"/>
                </a:lnTo>
                <a:lnTo>
                  <a:pt x="17612123" y="299876"/>
                </a:lnTo>
                <a:lnTo>
                  <a:pt x="17628103" y="344494"/>
                </a:lnTo>
                <a:lnTo>
                  <a:pt x="17639681" y="390562"/>
                </a:lnTo>
                <a:lnTo>
                  <a:pt x="17646724" y="437761"/>
                </a:lnTo>
                <a:lnTo>
                  <a:pt x="17649100" y="485748"/>
                </a:lnTo>
                <a:lnTo>
                  <a:pt x="17649100" y="4552633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878423" y="1035146"/>
            <a:ext cx="409575" cy="4017645"/>
          </a:xfrm>
          <a:custGeom>
            <a:avLst/>
            <a:gdLst/>
            <a:ahLst/>
            <a:cxnLst/>
            <a:rect l="l" t="t" r="r" b="b"/>
            <a:pathLst>
              <a:path w="409575" h="4017645">
                <a:moveTo>
                  <a:pt x="409574" y="4017141"/>
                </a:moveTo>
                <a:lnTo>
                  <a:pt x="349402" y="4004185"/>
                </a:lnTo>
                <a:lnTo>
                  <a:pt x="307004" y="3989636"/>
                </a:lnTo>
                <a:lnTo>
                  <a:pt x="266475" y="3971387"/>
                </a:lnTo>
                <a:lnTo>
                  <a:pt x="228018" y="3949640"/>
                </a:lnTo>
                <a:lnTo>
                  <a:pt x="191838" y="3924599"/>
                </a:lnTo>
                <a:lnTo>
                  <a:pt x="158137" y="3896468"/>
                </a:lnTo>
                <a:lnTo>
                  <a:pt x="127119" y="3865450"/>
                </a:lnTo>
                <a:lnTo>
                  <a:pt x="98988" y="3831749"/>
                </a:lnTo>
                <a:lnTo>
                  <a:pt x="73947" y="3795569"/>
                </a:lnTo>
                <a:lnTo>
                  <a:pt x="52200" y="3757112"/>
                </a:lnTo>
                <a:lnTo>
                  <a:pt x="33951" y="3716583"/>
                </a:lnTo>
                <a:lnTo>
                  <a:pt x="19402" y="3674185"/>
                </a:lnTo>
                <a:lnTo>
                  <a:pt x="8759" y="3630121"/>
                </a:lnTo>
                <a:lnTo>
                  <a:pt x="2223" y="3584596"/>
                </a:lnTo>
                <a:lnTo>
                  <a:pt x="0" y="3537813"/>
                </a:lnTo>
                <a:lnTo>
                  <a:pt x="0" y="479328"/>
                </a:lnTo>
                <a:lnTo>
                  <a:pt x="2223" y="432544"/>
                </a:lnTo>
                <a:lnTo>
                  <a:pt x="8759" y="387019"/>
                </a:lnTo>
                <a:lnTo>
                  <a:pt x="19402" y="342956"/>
                </a:lnTo>
                <a:lnTo>
                  <a:pt x="33951" y="300558"/>
                </a:lnTo>
                <a:lnTo>
                  <a:pt x="52200" y="260028"/>
                </a:lnTo>
                <a:lnTo>
                  <a:pt x="73947" y="221572"/>
                </a:lnTo>
                <a:lnTo>
                  <a:pt x="98988" y="185391"/>
                </a:lnTo>
                <a:lnTo>
                  <a:pt x="127119" y="151690"/>
                </a:lnTo>
                <a:lnTo>
                  <a:pt x="158137" y="120672"/>
                </a:lnTo>
                <a:lnTo>
                  <a:pt x="191838" y="92541"/>
                </a:lnTo>
                <a:lnTo>
                  <a:pt x="228018" y="67500"/>
                </a:lnTo>
                <a:lnTo>
                  <a:pt x="266475" y="45753"/>
                </a:lnTo>
                <a:lnTo>
                  <a:pt x="307004" y="27504"/>
                </a:lnTo>
                <a:lnTo>
                  <a:pt x="349402" y="12956"/>
                </a:lnTo>
                <a:lnTo>
                  <a:pt x="393466" y="2312"/>
                </a:lnTo>
                <a:lnTo>
                  <a:pt x="409574" y="0"/>
                </a:lnTo>
                <a:lnTo>
                  <a:pt x="409574" y="4017141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44416" y="10191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8B52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76019" y="159377"/>
            <a:ext cx="9620250" cy="5575300"/>
            <a:chOff x="276019" y="159377"/>
            <a:chExt cx="9620250" cy="5575300"/>
          </a:xfrm>
        </p:grpSpPr>
        <p:sp>
          <p:nvSpPr>
            <p:cNvPr id="6" name="object 6" descr=""/>
            <p:cNvSpPr/>
            <p:nvPr/>
          </p:nvSpPr>
          <p:spPr>
            <a:xfrm>
              <a:off x="1028699" y="1019175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 h="0">
                  <a:moveTo>
                    <a:pt x="0" y="0"/>
                  </a:moveTo>
                  <a:lnTo>
                    <a:pt x="891678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019" y="1028700"/>
              <a:ext cx="9620249" cy="47053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019" y="159377"/>
              <a:ext cx="2381249" cy="1009649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3822" y="1028700"/>
            <a:ext cx="7753350" cy="470534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016000" y="6770522"/>
            <a:ext cx="8524875" cy="1501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550" spc="-7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1550" spc="50">
                <a:solidFill>
                  <a:srgbClr val="FFFFFF"/>
                </a:solidFill>
                <a:latin typeface="Tahoma"/>
                <a:cs typeface="Tahoma"/>
              </a:rPr>
              <a:t>Function-</a:t>
            </a:r>
            <a:r>
              <a:rPr dirty="0" sz="1550" spc="45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dirty="0" sz="155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FFFFFF"/>
                </a:solidFill>
                <a:latin typeface="Tahoma"/>
                <a:cs typeface="Tahoma"/>
              </a:rPr>
              <a:t>Access:</a:t>
            </a:r>
            <a:r>
              <a:rPr dirty="0" sz="155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6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55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FFFFFF"/>
                </a:solidFill>
                <a:latin typeface="Tahoma"/>
                <a:cs typeface="Tahoma"/>
              </a:rPr>
              <a:t>"Purchasing</a:t>
            </a:r>
            <a:r>
              <a:rPr dirty="0" sz="155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FFFFFF"/>
                </a:solidFill>
                <a:latin typeface="Tahoma"/>
                <a:cs typeface="Tahoma"/>
              </a:rPr>
              <a:t>Responsibility"</a:t>
            </a:r>
            <a:r>
              <a:rPr dirty="0" sz="155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dirty="0" sz="155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dirty="0" sz="155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55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40">
                <a:solidFill>
                  <a:srgbClr val="FFFFFF"/>
                </a:solidFill>
                <a:latin typeface="Tahoma"/>
                <a:cs typeface="Tahoma"/>
              </a:rPr>
              <a:t>purchasing- </a:t>
            </a:r>
            <a:r>
              <a:rPr dirty="0" sz="1550" spc="5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dirty="0" sz="155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FFFFFF"/>
                </a:solidFill>
                <a:latin typeface="Tahoma"/>
                <a:cs typeface="Tahoma"/>
              </a:rPr>
              <a:t>functions,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FFFFFF"/>
                </a:solidFill>
                <a:latin typeface="Tahoma"/>
                <a:cs typeface="Tahoma"/>
              </a:rPr>
              <a:t>menus,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8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FFFFFF"/>
                </a:solidFill>
                <a:latin typeface="Tahoma"/>
                <a:cs typeface="Tahoma"/>
              </a:rPr>
              <a:t>reports.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FFFFFF"/>
                </a:solidFill>
                <a:latin typeface="Tahoma"/>
                <a:cs typeface="Tahoma"/>
              </a:rPr>
              <a:t>Without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FFFFFF"/>
                </a:solidFill>
                <a:latin typeface="Tahoma"/>
                <a:cs typeface="Tahoma"/>
              </a:rPr>
              <a:t>it,</a:t>
            </a:r>
            <a:r>
              <a:rPr dirty="0" sz="155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8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8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FFFFFF"/>
                </a:solidFill>
                <a:latin typeface="Tahoma"/>
                <a:cs typeface="Tahoma"/>
              </a:rPr>
              <a:t>see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FFFFFF"/>
                </a:solidFill>
                <a:latin typeface="Tahoma"/>
                <a:cs typeface="Tahoma"/>
              </a:rPr>
              <a:t>options</a:t>
            </a:r>
            <a:r>
              <a:rPr dirty="0" sz="155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FFFFFF"/>
                </a:solidFill>
                <a:latin typeface="Tahoma"/>
                <a:cs typeface="Tahoma"/>
              </a:rPr>
              <a:t>needed </a:t>
            </a:r>
            <a:r>
              <a:rPr dirty="0" sz="1550" spc="7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55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9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FFFFFF"/>
                </a:solidFill>
                <a:latin typeface="Tahoma"/>
                <a:cs typeface="Tahoma"/>
              </a:rPr>
              <a:t>manage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FFFFFF"/>
                </a:solidFill>
                <a:latin typeface="Tahoma"/>
                <a:cs typeface="Tahoma"/>
              </a:rPr>
              <a:t>purchase</a:t>
            </a:r>
            <a:r>
              <a:rPr dirty="0" sz="155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FFFFFF"/>
                </a:solidFill>
                <a:latin typeface="Tahoma"/>
                <a:cs typeface="Tahoma"/>
              </a:rPr>
              <a:t>orders.</a:t>
            </a:r>
            <a:endParaRPr sz="1550">
              <a:latin typeface="Tahoma"/>
              <a:cs typeface="Tahoma"/>
            </a:endParaRPr>
          </a:p>
          <a:p>
            <a:pPr marL="12700" marR="381635">
              <a:lnSpc>
                <a:spcPct val="125000"/>
              </a:lnSpc>
            </a:pPr>
            <a:r>
              <a:rPr dirty="0" sz="1550" spc="-7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1550" spc="60">
                <a:solidFill>
                  <a:srgbClr val="FFFFFF"/>
                </a:solidFill>
                <a:latin typeface="Tahoma"/>
                <a:cs typeface="Tahoma"/>
              </a:rPr>
              <a:t>responsibilities</a:t>
            </a:r>
            <a:r>
              <a:rPr dirty="0" sz="155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dirty="0" sz="155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dirty="0" sz="155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FFFFFF"/>
                </a:solidFill>
                <a:latin typeface="Tahoma"/>
                <a:cs typeface="Tahoma"/>
              </a:rPr>
              <a:t>parts</a:t>
            </a:r>
            <a:r>
              <a:rPr dirty="0" sz="155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55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55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FFFFFF"/>
                </a:solidFill>
                <a:latin typeface="Tahoma"/>
                <a:cs typeface="Tahoma"/>
              </a:rPr>
              <a:t>ERP</a:t>
            </a:r>
            <a:r>
              <a:rPr dirty="0" sz="155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55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55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155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FFFFFF"/>
                </a:solidFill>
                <a:latin typeface="Tahoma"/>
                <a:cs typeface="Tahoma"/>
              </a:rPr>
              <a:t>access,</a:t>
            </a:r>
            <a:r>
              <a:rPr dirty="0" sz="155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FFFFFF"/>
                </a:solidFill>
                <a:latin typeface="Tahoma"/>
                <a:cs typeface="Tahoma"/>
              </a:rPr>
              <a:t>protecting</a:t>
            </a:r>
            <a:r>
              <a:rPr dirty="0" sz="155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40">
                <a:solidFill>
                  <a:srgbClr val="FFFFFF"/>
                </a:solidFill>
                <a:latin typeface="Tahoma"/>
                <a:cs typeface="Tahoma"/>
              </a:rPr>
              <a:t>sensitive </a:t>
            </a:r>
            <a:r>
              <a:rPr dirty="0" sz="1550" spc="6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55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8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5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FFFFFF"/>
                </a:solidFill>
                <a:latin typeface="Tahoma"/>
                <a:cs typeface="Tahoma"/>
              </a:rPr>
              <a:t>ensuring</a:t>
            </a:r>
            <a:r>
              <a:rPr dirty="0" sz="15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dirty="0" sz="15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15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6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dirty="0" sz="15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FFFFFF"/>
                </a:solidFill>
                <a:latin typeface="Tahoma"/>
                <a:cs typeface="Tahoma"/>
              </a:rPr>
              <a:t>view</a:t>
            </a:r>
            <a:r>
              <a:rPr dirty="0" sz="155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8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5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FFFFFF"/>
                </a:solidFill>
                <a:latin typeface="Tahoma"/>
                <a:cs typeface="Tahoma"/>
              </a:rPr>
              <a:t>modify</a:t>
            </a:r>
            <a:r>
              <a:rPr dirty="0" sz="155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r>
              <a:rPr dirty="0" sz="15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FFFFFF"/>
                </a:solidFill>
                <a:latin typeface="Tahoma"/>
                <a:cs typeface="Tahoma"/>
              </a:rPr>
              <a:t>relevant</a:t>
            </a:r>
            <a:r>
              <a:rPr dirty="0" sz="15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5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dirty="0" sz="15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Tahoma"/>
                <a:cs typeface="Tahoma"/>
              </a:rPr>
              <a:t>role.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6000" y="6133789"/>
            <a:ext cx="5591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1.creating</a:t>
            </a:r>
            <a:r>
              <a:rPr dirty="0" sz="2400" spc="29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45" b="1">
                <a:solidFill>
                  <a:srgbClr val="ED3336"/>
                </a:solidFill>
                <a:latin typeface="Trebuchet MS"/>
                <a:cs typeface="Trebuchet MS"/>
              </a:rPr>
              <a:t>purchasing</a:t>
            </a:r>
            <a:r>
              <a:rPr dirty="0" sz="2400" spc="30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90" b="1">
                <a:solidFill>
                  <a:srgbClr val="ED3336"/>
                </a:solidFill>
                <a:latin typeface="Trebuchet MS"/>
                <a:cs typeface="Trebuchet MS"/>
              </a:rPr>
              <a:t>responsibility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001122" y="6133789"/>
            <a:ext cx="7648575" cy="2177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894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2.</a:t>
            </a:r>
            <a:r>
              <a:rPr dirty="0" sz="2400" spc="3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System</a:t>
            </a:r>
            <a:r>
              <a:rPr dirty="0" sz="2400" spc="3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45" b="1">
                <a:solidFill>
                  <a:srgbClr val="ED3336"/>
                </a:solidFill>
                <a:latin typeface="Trebuchet MS"/>
                <a:cs typeface="Trebuchet MS"/>
              </a:rPr>
              <a:t>Profile</a:t>
            </a:r>
            <a:r>
              <a:rPr dirty="0" sz="2400" spc="3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50" b="1">
                <a:solidFill>
                  <a:srgbClr val="ED3336"/>
                </a:solidFill>
                <a:latin typeface="Trebuchet MS"/>
                <a:cs typeface="Trebuchet MS"/>
              </a:rPr>
              <a:t>Values</a:t>
            </a:r>
            <a:endParaRPr sz="24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2535"/>
              </a:spcBef>
            </a:pP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Function-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Access: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ahoma"/>
                <a:cs typeface="Tahoma"/>
              </a:rPr>
              <a:t>"Purchasing</a:t>
            </a:r>
            <a:r>
              <a:rPr dirty="0" sz="1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Responsibility"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dirty="0" sz="1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endParaRPr sz="1600">
              <a:latin typeface="Tahoma"/>
              <a:cs typeface="Tahoma"/>
            </a:endParaRPr>
          </a:p>
          <a:p>
            <a:pPr algn="just" marL="12700" marR="28575">
              <a:lnSpc>
                <a:spcPct val="125000"/>
              </a:lnSpc>
            </a:pP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purchasing-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ahoma"/>
                <a:cs typeface="Tahoma"/>
              </a:rPr>
              <a:t>functions,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ahoma"/>
                <a:cs typeface="Tahoma"/>
              </a:rPr>
              <a:t>menus,</a:t>
            </a:r>
            <a:r>
              <a:rPr dirty="0" sz="16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reports.</a:t>
            </a:r>
            <a:r>
              <a:rPr dirty="0" sz="16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Without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it,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6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dirty="0" sz="16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ahoma"/>
                <a:cs typeface="Tahoma"/>
              </a:rPr>
              <a:t>not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see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Tahoma"/>
                <a:cs typeface="Tahoma"/>
              </a:rPr>
              <a:t>options</a:t>
            </a:r>
            <a:r>
              <a:rPr dirty="0" sz="16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Tahoma"/>
                <a:cs typeface="Tahoma"/>
              </a:rPr>
              <a:t>needed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dirty="0" sz="16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Tahoma"/>
                <a:cs typeface="Tahoma"/>
              </a:rPr>
              <a:t>manage</a:t>
            </a:r>
            <a:r>
              <a:rPr dirty="0" sz="16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Tahoma"/>
                <a:cs typeface="Tahoma"/>
              </a:rPr>
              <a:t>purchase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orders.</a:t>
            </a:r>
            <a:r>
              <a:rPr dirty="0" sz="16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1600" spc="50">
                <a:solidFill>
                  <a:srgbClr val="FFFFFF"/>
                </a:solidFill>
                <a:latin typeface="Tahoma"/>
                <a:cs typeface="Tahoma"/>
              </a:rPr>
              <a:t>responsibilities </a:t>
            </a:r>
            <a:r>
              <a:rPr dirty="0" sz="1600" spc="75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dirty="0" sz="16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parts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ERP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16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access,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protecting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sensitive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480"/>
              </a:spcBef>
            </a:pPr>
            <a:r>
              <a:rPr dirty="0" sz="1600" spc="9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6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Tahoma"/>
                <a:cs typeface="Tahoma"/>
              </a:rPr>
              <a:t>ensuring</a:t>
            </a:r>
            <a:r>
              <a:rPr dirty="0" sz="16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dirty="0" sz="16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16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dirty="0" sz="16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view</a:t>
            </a:r>
            <a:r>
              <a:rPr dirty="0" sz="16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9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6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Tahoma"/>
                <a:cs typeface="Tahoma"/>
              </a:rPr>
              <a:t>modify</a:t>
            </a:r>
            <a:r>
              <a:rPr dirty="0" sz="16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r>
              <a:rPr dirty="0" sz="16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ahoma"/>
                <a:cs typeface="Tahoma"/>
              </a:rPr>
              <a:t>relevant</a:t>
            </a:r>
            <a:r>
              <a:rPr dirty="0" sz="16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6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dirty="0" sz="16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ahoma"/>
                <a:cs typeface="Tahoma"/>
              </a:rPr>
              <a:t>role.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734366"/>
            <a:ext cx="17649190" cy="4552950"/>
          </a:xfrm>
          <a:custGeom>
            <a:avLst/>
            <a:gdLst/>
            <a:ahLst/>
            <a:cxnLst/>
            <a:rect l="l" t="t" r="r" b="b"/>
            <a:pathLst>
              <a:path w="17649190" h="4552950">
                <a:moveTo>
                  <a:pt x="17649100" y="4552633"/>
                </a:moveTo>
                <a:lnTo>
                  <a:pt x="0" y="4552633"/>
                </a:lnTo>
                <a:lnTo>
                  <a:pt x="0" y="75184"/>
                </a:lnTo>
                <a:lnTo>
                  <a:pt x="72861" y="36977"/>
                </a:lnTo>
                <a:lnTo>
                  <a:pt x="117479" y="20997"/>
                </a:lnTo>
                <a:lnTo>
                  <a:pt x="163547" y="9420"/>
                </a:lnTo>
                <a:lnTo>
                  <a:pt x="210747" y="2377"/>
                </a:lnTo>
                <a:lnTo>
                  <a:pt x="258759" y="0"/>
                </a:lnTo>
                <a:lnTo>
                  <a:pt x="17163326" y="0"/>
                </a:lnTo>
                <a:lnTo>
                  <a:pt x="17211339" y="2377"/>
                </a:lnTo>
                <a:lnTo>
                  <a:pt x="17258539" y="9420"/>
                </a:lnTo>
                <a:lnTo>
                  <a:pt x="17304607" y="20997"/>
                </a:lnTo>
                <a:lnTo>
                  <a:pt x="17349224" y="36977"/>
                </a:lnTo>
                <a:lnTo>
                  <a:pt x="17392073" y="57227"/>
                </a:lnTo>
                <a:lnTo>
                  <a:pt x="17432834" y="81615"/>
                </a:lnTo>
                <a:lnTo>
                  <a:pt x="17471189" y="110010"/>
                </a:lnTo>
                <a:lnTo>
                  <a:pt x="17506820" y="142280"/>
                </a:lnTo>
                <a:lnTo>
                  <a:pt x="17539089" y="177911"/>
                </a:lnTo>
                <a:lnTo>
                  <a:pt x="17567485" y="216266"/>
                </a:lnTo>
                <a:lnTo>
                  <a:pt x="17591873" y="257027"/>
                </a:lnTo>
                <a:lnTo>
                  <a:pt x="17612123" y="299876"/>
                </a:lnTo>
                <a:lnTo>
                  <a:pt x="17628103" y="344494"/>
                </a:lnTo>
                <a:lnTo>
                  <a:pt x="17639681" y="390562"/>
                </a:lnTo>
                <a:lnTo>
                  <a:pt x="17646724" y="437761"/>
                </a:lnTo>
                <a:lnTo>
                  <a:pt x="17649100" y="485748"/>
                </a:lnTo>
                <a:lnTo>
                  <a:pt x="17649100" y="4552633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878423" y="1035146"/>
            <a:ext cx="409575" cy="4017645"/>
          </a:xfrm>
          <a:custGeom>
            <a:avLst/>
            <a:gdLst/>
            <a:ahLst/>
            <a:cxnLst/>
            <a:rect l="l" t="t" r="r" b="b"/>
            <a:pathLst>
              <a:path w="409575" h="4017645">
                <a:moveTo>
                  <a:pt x="409574" y="4017141"/>
                </a:moveTo>
                <a:lnTo>
                  <a:pt x="349402" y="4004185"/>
                </a:lnTo>
                <a:lnTo>
                  <a:pt x="307004" y="3989636"/>
                </a:lnTo>
                <a:lnTo>
                  <a:pt x="266475" y="3971387"/>
                </a:lnTo>
                <a:lnTo>
                  <a:pt x="228018" y="3949640"/>
                </a:lnTo>
                <a:lnTo>
                  <a:pt x="191838" y="3924599"/>
                </a:lnTo>
                <a:lnTo>
                  <a:pt x="158137" y="3896468"/>
                </a:lnTo>
                <a:lnTo>
                  <a:pt x="127119" y="3865450"/>
                </a:lnTo>
                <a:lnTo>
                  <a:pt x="98988" y="3831749"/>
                </a:lnTo>
                <a:lnTo>
                  <a:pt x="73947" y="3795569"/>
                </a:lnTo>
                <a:lnTo>
                  <a:pt x="52200" y="3757112"/>
                </a:lnTo>
                <a:lnTo>
                  <a:pt x="33951" y="3716583"/>
                </a:lnTo>
                <a:lnTo>
                  <a:pt x="19402" y="3674185"/>
                </a:lnTo>
                <a:lnTo>
                  <a:pt x="8759" y="3630121"/>
                </a:lnTo>
                <a:lnTo>
                  <a:pt x="2223" y="3584596"/>
                </a:lnTo>
                <a:lnTo>
                  <a:pt x="0" y="3537813"/>
                </a:lnTo>
                <a:lnTo>
                  <a:pt x="0" y="479328"/>
                </a:lnTo>
                <a:lnTo>
                  <a:pt x="2223" y="432544"/>
                </a:lnTo>
                <a:lnTo>
                  <a:pt x="8759" y="387019"/>
                </a:lnTo>
                <a:lnTo>
                  <a:pt x="19402" y="342956"/>
                </a:lnTo>
                <a:lnTo>
                  <a:pt x="33951" y="300558"/>
                </a:lnTo>
                <a:lnTo>
                  <a:pt x="52200" y="260028"/>
                </a:lnTo>
                <a:lnTo>
                  <a:pt x="73947" y="221572"/>
                </a:lnTo>
                <a:lnTo>
                  <a:pt x="98988" y="185391"/>
                </a:lnTo>
                <a:lnTo>
                  <a:pt x="127119" y="151690"/>
                </a:lnTo>
                <a:lnTo>
                  <a:pt x="158137" y="120672"/>
                </a:lnTo>
                <a:lnTo>
                  <a:pt x="191838" y="92541"/>
                </a:lnTo>
                <a:lnTo>
                  <a:pt x="228018" y="67500"/>
                </a:lnTo>
                <a:lnTo>
                  <a:pt x="266475" y="45753"/>
                </a:lnTo>
                <a:lnTo>
                  <a:pt x="307004" y="27504"/>
                </a:lnTo>
                <a:lnTo>
                  <a:pt x="349402" y="12956"/>
                </a:lnTo>
                <a:lnTo>
                  <a:pt x="393466" y="2312"/>
                </a:lnTo>
                <a:lnTo>
                  <a:pt x="409574" y="0"/>
                </a:lnTo>
                <a:lnTo>
                  <a:pt x="409574" y="4017141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44416" y="10191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8B52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78550" y="159377"/>
            <a:ext cx="18109565" cy="5574030"/>
            <a:chOff x="178550" y="159377"/>
            <a:chExt cx="18109565" cy="5574030"/>
          </a:xfrm>
        </p:grpSpPr>
        <p:sp>
          <p:nvSpPr>
            <p:cNvPr id="6" name="object 6" descr=""/>
            <p:cNvSpPr/>
            <p:nvPr/>
          </p:nvSpPr>
          <p:spPr>
            <a:xfrm>
              <a:off x="1028700" y="1019175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 h="0">
                  <a:moveTo>
                    <a:pt x="0" y="0"/>
                  </a:moveTo>
                  <a:lnTo>
                    <a:pt x="891678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019" y="159377"/>
              <a:ext cx="2381249" cy="10096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550" y="789401"/>
              <a:ext cx="9210674" cy="49434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3045" y="733378"/>
              <a:ext cx="8874954" cy="494347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016000" y="6133789"/>
            <a:ext cx="6744334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3.</a:t>
            </a:r>
            <a:r>
              <a:rPr dirty="0" sz="2400" spc="8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70" b="1">
                <a:solidFill>
                  <a:srgbClr val="ED3336"/>
                </a:solidFill>
                <a:latin typeface="Trebuchet MS"/>
                <a:cs typeface="Trebuchet MS"/>
              </a:rPr>
              <a:t>Adding</a:t>
            </a:r>
            <a:r>
              <a:rPr dirty="0" sz="2400" spc="8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95" b="1">
                <a:solidFill>
                  <a:srgbClr val="ED3336"/>
                </a:solidFill>
                <a:latin typeface="Trebuchet MS"/>
                <a:cs typeface="Trebuchet MS"/>
              </a:rPr>
              <a:t>Responsibility</a:t>
            </a:r>
            <a:r>
              <a:rPr dirty="0" sz="2400" spc="8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to</a:t>
            </a:r>
            <a:r>
              <a:rPr dirty="0" sz="2400" spc="8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the</a:t>
            </a:r>
            <a:r>
              <a:rPr dirty="0" sz="2400" spc="8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60" b="1">
                <a:solidFill>
                  <a:srgbClr val="ED3336"/>
                </a:solidFill>
                <a:latin typeface="Trebuchet MS"/>
                <a:cs typeface="Trebuchet MS"/>
              </a:rPr>
              <a:t>User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4000"/>
              </a:lnSpc>
              <a:spcBef>
                <a:spcPts val="2165"/>
              </a:spcBef>
            </a:pPr>
            <a:r>
              <a:rPr dirty="0" sz="1450" spc="-375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Adding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responsibility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Oracle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ERP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crucial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controlling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access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ensuring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right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individuals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appropriate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permissions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carry out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specific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tasks,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creating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purchase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orders.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243334" y="5731767"/>
            <a:ext cx="606933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4.</a:t>
            </a:r>
            <a:r>
              <a:rPr dirty="0" sz="2400" spc="10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00" b="1">
                <a:solidFill>
                  <a:srgbClr val="ED3336"/>
                </a:solidFill>
                <a:latin typeface="Trebuchet MS"/>
                <a:cs typeface="Trebuchet MS"/>
              </a:rPr>
              <a:t>Defining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40" b="1">
                <a:solidFill>
                  <a:srgbClr val="ED3336"/>
                </a:solidFill>
                <a:latin typeface="Trebuchet MS"/>
                <a:cs typeface="Trebuchet MS"/>
              </a:rPr>
              <a:t>and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80" b="1">
                <a:solidFill>
                  <a:srgbClr val="ED3336"/>
                </a:solidFill>
                <a:latin typeface="Trebuchet MS"/>
                <a:cs typeface="Trebuchet MS"/>
              </a:rPr>
              <a:t>employee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in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the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50" b="1">
                <a:solidFill>
                  <a:srgbClr val="ED3336"/>
                </a:solidFill>
                <a:latin typeface="Trebuchet MS"/>
                <a:cs typeface="Trebuchet MS"/>
              </a:rPr>
              <a:t>Global </a:t>
            </a:r>
            <a:r>
              <a:rPr dirty="0" sz="2400" spc="180" b="1">
                <a:solidFill>
                  <a:srgbClr val="ED3336"/>
                </a:solidFill>
                <a:latin typeface="Trebuchet MS"/>
                <a:cs typeface="Trebuchet MS"/>
              </a:rPr>
              <a:t>HRMS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81488" y="6761322"/>
            <a:ext cx="9052560" cy="3073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Defining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employee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Oracle's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Global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HRMS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Manager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essential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purchasing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process for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following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reasons:</a:t>
            </a:r>
            <a:endParaRPr sz="1600">
              <a:latin typeface="Lucida Sans Unicode"/>
              <a:cs typeface="Lucida Sans Unicode"/>
            </a:endParaRPr>
          </a:p>
          <a:p>
            <a:pPr marL="364490" marR="237490" indent="-206375">
              <a:lnSpc>
                <a:spcPct val="125000"/>
              </a:lnSpc>
              <a:buAutoNum type="arabicPeriod"/>
              <a:tabLst>
                <a:tab pos="364490" algn="l"/>
              </a:tabLst>
            </a:pP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ucida Sans Unicode"/>
                <a:cs typeface="Lucida Sans Unicode"/>
              </a:rPr>
              <a:t>Identification: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connects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accounts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organizational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role,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allowing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dirty="0" sz="16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6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ucida Sans Unicode"/>
                <a:cs typeface="Lucida Sans Unicode"/>
              </a:rPr>
              <a:t>identify</a:t>
            </a:r>
            <a:r>
              <a:rPr dirty="0" sz="16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dirty="0" sz="16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beyond</a:t>
            </a:r>
            <a:r>
              <a:rPr dirty="0" sz="16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login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credentials.</a:t>
            </a:r>
            <a:endParaRPr sz="1600">
              <a:latin typeface="Lucida Sans Unicode"/>
              <a:cs typeface="Lucida Sans Unicode"/>
            </a:endParaRPr>
          </a:p>
          <a:p>
            <a:pPr marL="364490" marR="640080" indent="-206375">
              <a:lnSpc>
                <a:spcPct val="125000"/>
              </a:lnSpc>
              <a:buAutoNum type="arabicPeriod"/>
              <a:tabLst>
                <a:tab pos="364490" algn="l"/>
              </a:tabLst>
            </a:pP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Approval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Hierarchy: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enables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setup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approval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workflows,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including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limits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ucida Sans Unicode"/>
                <a:cs typeface="Lucida Sans Unicode"/>
              </a:rPr>
              <a:t>and notification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routes,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managing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purchase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approvals.</a:t>
            </a:r>
            <a:endParaRPr sz="1600">
              <a:latin typeface="Lucida Sans Unicode"/>
              <a:cs typeface="Lucida Sans Unicode"/>
            </a:endParaRPr>
          </a:p>
          <a:p>
            <a:pPr marL="364490" marR="61594" indent="-206375">
              <a:lnSpc>
                <a:spcPct val="125000"/>
              </a:lnSpc>
              <a:buAutoNum type="arabicPeriod"/>
              <a:tabLst>
                <a:tab pos="364490" algn="l"/>
              </a:tabLst>
            </a:pPr>
            <a:r>
              <a:rPr dirty="0" sz="1600" spc="-50">
                <a:solidFill>
                  <a:srgbClr val="FFFFFF"/>
                </a:solidFill>
                <a:latin typeface="Lucida Sans Unicode"/>
                <a:cs typeface="Lucida Sans Unicode"/>
              </a:rPr>
              <a:t>Cross-Module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ucida Sans Unicode"/>
                <a:cs typeface="Lucida Sans Unicode"/>
              </a:rPr>
              <a:t>Integration: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Employee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shared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across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modules,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ensuring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consistency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reducing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redundancy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systems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financials,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projects,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procurement.</a:t>
            </a:r>
            <a:endParaRPr sz="1600">
              <a:latin typeface="Lucida Sans Unicode"/>
              <a:cs typeface="Lucida Sans Unicode"/>
            </a:endParaRPr>
          </a:p>
          <a:p>
            <a:pPr marL="12700" marR="442595">
              <a:lnSpc>
                <a:spcPct val="125000"/>
              </a:lnSpc>
            </a:pP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step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supports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role-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access,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security,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streamlined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across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Oracle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ERP.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734366"/>
            <a:ext cx="17649190" cy="4552950"/>
          </a:xfrm>
          <a:custGeom>
            <a:avLst/>
            <a:gdLst/>
            <a:ahLst/>
            <a:cxnLst/>
            <a:rect l="l" t="t" r="r" b="b"/>
            <a:pathLst>
              <a:path w="17649190" h="4552950">
                <a:moveTo>
                  <a:pt x="17649100" y="4552633"/>
                </a:moveTo>
                <a:lnTo>
                  <a:pt x="0" y="4552633"/>
                </a:lnTo>
                <a:lnTo>
                  <a:pt x="0" y="75184"/>
                </a:lnTo>
                <a:lnTo>
                  <a:pt x="72861" y="36977"/>
                </a:lnTo>
                <a:lnTo>
                  <a:pt x="117479" y="20997"/>
                </a:lnTo>
                <a:lnTo>
                  <a:pt x="163547" y="9420"/>
                </a:lnTo>
                <a:lnTo>
                  <a:pt x="210747" y="2377"/>
                </a:lnTo>
                <a:lnTo>
                  <a:pt x="258759" y="0"/>
                </a:lnTo>
                <a:lnTo>
                  <a:pt x="17163326" y="0"/>
                </a:lnTo>
                <a:lnTo>
                  <a:pt x="17211339" y="2377"/>
                </a:lnTo>
                <a:lnTo>
                  <a:pt x="17258539" y="9420"/>
                </a:lnTo>
                <a:lnTo>
                  <a:pt x="17304607" y="20997"/>
                </a:lnTo>
                <a:lnTo>
                  <a:pt x="17349224" y="36977"/>
                </a:lnTo>
                <a:lnTo>
                  <a:pt x="17392073" y="57227"/>
                </a:lnTo>
                <a:lnTo>
                  <a:pt x="17432834" y="81615"/>
                </a:lnTo>
                <a:lnTo>
                  <a:pt x="17471189" y="110010"/>
                </a:lnTo>
                <a:lnTo>
                  <a:pt x="17506820" y="142280"/>
                </a:lnTo>
                <a:lnTo>
                  <a:pt x="17539089" y="177911"/>
                </a:lnTo>
                <a:lnTo>
                  <a:pt x="17567485" y="216266"/>
                </a:lnTo>
                <a:lnTo>
                  <a:pt x="17591873" y="257027"/>
                </a:lnTo>
                <a:lnTo>
                  <a:pt x="17612123" y="299876"/>
                </a:lnTo>
                <a:lnTo>
                  <a:pt x="17628103" y="344494"/>
                </a:lnTo>
                <a:lnTo>
                  <a:pt x="17639681" y="390562"/>
                </a:lnTo>
                <a:lnTo>
                  <a:pt x="17646724" y="437761"/>
                </a:lnTo>
                <a:lnTo>
                  <a:pt x="17649100" y="485748"/>
                </a:lnTo>
                <a:lnTo>
                  <a:pt x="17649100" y="4552633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878423" y="1035146"/>
            <a:ext cx="409575" cy="4017645"/>
          </a:xfrm>
          <a:custGeom>
            <a:avLst/>
            <a:gdLst/>
            <a:ahLst/>
            <a:cxnLst/>
            <a:rect l="l" t="t" r="r" b="b"/>
            <a:pathLst>
              <a:path w="409575" h="4017645">
                <a:moveTo>
                  <a:pt x="409574" y="4017141"/>
                </a:moveTo>
                <a:lnTo>
                  <a:pt x="349402" y="4004185"/>
                </a:lnTo>
                <a:lnTo>
                  <a:pt x="307004" y="3989636"/>
                </a:lnTo>
                <a:lnTo>
                  <a:pt x="266475" y="3971387"/>
                </a:lnTo>
                <a:lnTo>
                  <a:pt x="228018" y="3949640"/>
                </a:lnTo>
                <a:lnTo>
                  <a:pt x="191838" y="3924599"/>
                </a:lnTo>
                <a:lnTo>
                  <a:pt x="158137" y="3896468"/>
                </a:lnTo>
                <a:lnTo>
                  <a:pt x="127119" y="3865450"/>
                </a:lnTo>
                <a:lnTo>
                  <a:pt x="98988" y="3831749"/>
                </a:lnTo>
                <a:lnTo>
                  <a:pt x="73947" y="3795569"/>
                </a:lnTo>
                <a:lnTo>
                  <a:pt x="52200" y="3757112"/>
                </a:lnTo>
                <a:lnTo>
                  <a:pt x="33951" y="3716583"/>
                </a:lnTo>
                <a:lnTo>
                  <a:pt x="19402" y="3674185"/>
                </a:lnTo>
                <a:lnTo>
                  <a:pt x="8759" y="3630121"/>
                </a:lnTo>
                <a:lnTo>
                  <a:pt x="2223" y="3584596"/>
                </a:lnTo>
                <a:lnTo>
                  <a:pt x="0" y="3537813"/>
                </a:lnTo>
                <a:lnTo>
                  <a:pt x="0" y="479328"/>
                </a:lnTo>
                <a:lnTo>
                  <a:pt x="2223" y="432544"/>
                </a:lnTo>
                <a:lnTo>
                  <a:pt x="8759" y="387019"/>
                </a:lnTo>
                <a:lnTo>
                  <a:pt x="19402" y="342956"/>
                </a:lnTo>
                <a:lnTo>
                  <a:pt x="33951" y="300558"/>
                </a:lnTo>
                <a:lnTo>
                  <a:pt x="52200" y="260028"/>
                </a:lnTo>
                <a:lnTo>
                  <a:pt x="73947" y="221572"/>
                </a:lnTo>
                <a:lnTo>
                  <a:pt x="98988" y="185391"/>
                </a:lnTo>
                <a:lnTo>
                  <a:pt x="127119" y="151690"/>
                </a:lnTo>
                <a:lnTo>
                  <a:pt x="158137" y="120672"/>
                </a:lnTo>
                <a:lnTo>
                  <a:pt x="191838" y="92541"/>
                </a:lnTo>
                <a:lnTo>
                  <a:pt x="228018" y="67500"/>
                </a:lnTo>
                <a:lnTo>
                  <a:pt x="266475" y="45753"/>
                </a:lnTo>
                <a:lnTo>
                  <a:pt x="307004" y="27504"/>
                </a:lnTo>
                <a:lnTo>
                  <a:pt x="349402" y="12956"/>
                </a:lnTo>
                <a:lnTo>
                  <a:pt x="393466" y="2312"/>
                </a:lnTo>
                <a:lnTo>
                  <a:pt x="409574" y="0"/>
                </a:lnTo>
                <a:lnTo>
                  <a:pt x="409574" y="4017141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44416" y="10191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8B52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76019" y="159377"/>
            <a:ext cx="17623790" cy="5573395"/>
            <a:chOff x="276019" y="159377"/>
            <a:chExt cx="17623790" cy="5573395"/>
          </a:xfrm>
        </p:grpSpPr>
        <p:sp>
          <p:nvSpPr>
            <p:cNvPr id="6" name="object 6" descr=""/>
            <p:cNvSpPr/>
            <p:nvPr/>
          </p:nvSpPr>
          <p:spPr>
            <a:xfrm>
              <a:off x="1028699" y="1019175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 h="0">
                  <a:moveTo>
                    <a:pt x="0" y="0"/>
                  </a:moveTo>
                  <a:lnTo>
                    <a:pt x="891678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019" y="159377"/>
              <a:ext cx="2381249" cy="10096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019" y="1103280"/>
              <a:ext cx="17623744" cy="462914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016000" y="6133789"/>
            <a:ext cx="658939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5.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90" b="1">
                <a:solidFill>
                  <a:srgbClr val="ED3336"/>
                </a:solidFill>
                <a:latin typeface="Trebuchet MS"/>
                <a:cs typeface="Trebuchet MS"/>
              </a:rPr>
              <a:t>Assigning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Job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Role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to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70" b="1">
                <a:solidFill>
                  <a:srgbClr val="ED3336"/>
                </a:solidFill>
                <a:latin typeface="Trebuchet MS"/>
                <a:cs typeface="Trebuchet MS"/>
              </a:rPr>
              <a:t>employee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4000"/>
              </a:lnSpc>
              <a:spcBef>
                <a:spcPts val="2165"/>
              </a:spcBef>
            </a:pP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Assigning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job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role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links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employees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specific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functions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permissions,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enabling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efficient,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secure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compliance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across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Oracle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ERP.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243334" y="5823208"/>
            <a:ext cx="2929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6.</a:t>
            </a:r>
            <a:r>
              <a:rPr dirty="0" sz="2400" spc="6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00" b="1">
                <a:solidFill>
                  <a:srgbClr val="ED3336"/>
                </a:solidFill>
                <a:latin typeface="Trebuchet MS"/>
                <a:cs typeface="Trebuchet MS"/>
              </a:rPr>
              <a:t>Defining</a:t>
            </a:r>
            <a:r>
              <a:rPr dirty="0" sz="2400" spc="6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90" b="1">
                <a:solidFill>
                  <a:srgbClr val="ED3336"/>
                </a:solidFill>
                <a:latin typeface="Trebuchet MS"/>
                <a:cs typeface="Trebuchet MS"/>
              </a:rPr>
              <a:t>a</a:t>
            </a:r>
            <a:r>
              <a:rPr dirty="0" sz="2400" spc="7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ED3336"/>
                </a:solidFill>
                <a:latin typeface="Trebuchet MS"/>
                <a:cs typeface="Trebuchet MS"/>
              </a:rPr>
              <a:t>Buyer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81488" y="6761322"/>
            <a:ext cx="9147810" cy="1549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Defining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Buyer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Oracle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ERP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essential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managing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procurement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responsibilities.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grants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assigned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employee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authority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create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manage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purchase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orders,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facilitates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supplier </a:t>
            </a:r>
            <a:r>
              <a:rPr dirty="0" sz="1600" spc="-25">
                <a:solidFill>
                  <a:srgbClr val="FFFFFF"/>
                </a:solidFill>
                <a:latin typeface="Lucida Sans Unicode"/>
                <a:cs typeface="Lucida Sans Unicode"/>
              </a:rPr>
              <a:t>interactions,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ensures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accountability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Lucida Sans Unicode"/>
                <a:cs typeface="Lucida Sans Unicode"/>
              </a:rPr>
              <a:t>tracking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procurement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activities,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integrates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endParaRPr sz="1600">
              <a:latin typeface="Lucida Sans Unicode"/>
              <a:cs typeface="Lucida Sans Unicode"/>
            </a:endParaRPr>
          </a:p>
          <a:p>
            <a:pPr marL="12700" marR="690880">
              <a:lnSpc>
                <a:spcPct val="125000"/>
              </a:lnSpc>
            </a:pP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buyer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approval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workflows.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role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ensures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only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authorized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personnel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handle </a:t>
            </a: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purchasing,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improving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efficiency,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security,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compliance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within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ERP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system.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734366"/>
            <a:ext cx="17649190" cy="4552950"/>
          </a:xfrm>
          <a:custGeom>
            <a:avLst/>
            <a:gdLst/>
            <a:ahLst/>
            <a:cxnLst/>
            <a:rect l="l" t="t" r="r" b="b"/>
            <a:pathLst>
              <a:path w="17649190" h="4552950">
                <a:moveTo>
                  <a:pt x="17649100" y="4552633"/>
                </a:moveTo>
                <a:lnTo>
                  <a:pt x="0" y="4552633"/>
                </a:lnTo>
                <a:lnTo>
                  <a:pt x="0" y="75184"/>
                </a:lnTo>
                <a:lnTo>
                  <a:pt x="72861" y="36977"/>
                </a:lnTo>
                <a:lnTo>
                  <a:pt x="117479" y="20997"/>
                </a:lnTo>
                <a:lnTo>
                  <a:pt x="163547" y="9420"/>
                </a:lnTo>
                <a:lnTo>
                  <a:pt x="210747" y="2377"/>
                </a:lnTo>
                <a:lnTo>
                  <a:pt x="258759" y="0"/>
                </a:lnTo>
                <a:lnTo>
                  <a:pt x="17163326" y="0"/>
                </a:lnTo>
                <a:lnTo>
                  <a:pt x="17211339" y="2377"/>
                </a:lnTo>
                <a:lnTo>
                  <a:pt x="17258539" y="9420"/>
                </a:lnTo>
                <a:lnTo>
                  <a:pt x="17304607" y="20997"/>
                </a:lnTo>
                <a:lnTo>
                  <a:pt x="17349224" y="36977"/>
                </a:lnTo>
                <a:lnTo>
                  <a:pt x="17392073" y="57227"/>
                </a:lnTo>
                <a:lnTo>
                  <a:pt x="17432834" y="81615"/>
                </a:lnTo>
                <a:lnTo>
                  <a:pt x="17471189" y="110010"/>
                </a:lnTo>
                <a:lnTo>
                  <a:pt x="17506820" y="142280"/>
                </a:lnTo>
                <a:lnTo>
                  <a:pt x="17539089" y="177911"/>
                </a:lnTo>
                <a:lnTo>
                  <a:pt x="17567485" y="216266"/>
                </a:lnTo>
                <a:lnTo>
                  <a:pt x="17591873" y="257027"/>
                </a:lnTo>
                <a:lnTo>
                  <a:pt x="17612123" y="299876"/>
                </a:lnTo>
                <a:lnTo>
                  <a:pt x="17628103" y="344494"/>
                </a:lnTo>
                <a:lnTo>
                  <a:pt x="17639681" y="390562"/>
                </a:lnTo>
                <a:lnTo>
                  <a:pt x="17646724" y="437761"/>
                </a:lnTo>
                <a:lnTo>
                  <a:pt x="17649100" y="485748"/>
                </a:lnTo>
                <a:lnTo>
                  <a:pt x="17649100" y="4552633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878423" y="1035146"/>
            <a:ext cx="409575" cy="4017645"/>
          </a:xfrm>
          <a:custGeom>
            <a:avLst/>
            <a:gdLst/>
            <a:ahLst/>
            <a:cxnLst/>
            <a:rect l="l" t="t" r="r" b="b"/>
            <a:pathLst>
              <a:path w="409575" h="4017645">
                <a:moveTo>
                  <a:pt x="409574" y="4017141"/>
                </a:moveTo>
                <a:lnTo>
                  <a:pt x="349402" y="4004185"/>
                </a:lnTo>
                <a:lnTo>
                  <a:pt x="307004" y="3989636"/>
                </a:lnTo>
                <a:lnTo>
                  <a:pt x="266475" y="3971387"/>
                </a:lnTo>
                <a:lnTo>
                  <a:pt x="228018" y="3949640"/>
                </a:lnTo>
                <a:lnTo>
                  <a:pt x="191838" y="3924599"/>
                </a:lnTo>
                <a:lnTo>
                  <a:pt x="158137" y="3896468"/>
                </a:lnTo>
                <a:lnTo>
                  <a:pt x="127119" y="3865450"/>
                </a:lnTo>
                <a:lnTo>
                  <a:pt x="98988" y="3831749"/>
                </a:lnTo>
                <a:lnTo>
                  <a:pt x="73947" y="3795569"/>
                </a:lnTo>
                <a:lnTo>
                  <a:pt x="52200" y="3757112"/>
                </a:lnTo>
                <a:lnTo>
                  <a:pt x="33951" y="3716583"/>
                </a:lnTo>
                <a:lnTo>
                  <a:pt x="19402" y="3674185"/>
                </a:lnTo>
                <a:lnTo>
                  <a:pt x="8759" y="3630121"/>
                </a:lnTo>
                <a:lnTo>
                  <a:pt x="2223" y="3584596"/>
                </a:lnTo>
                <a:lnTo>
                  <a:pt x="0" y="3537813"/>
                </a:lnTo>
                <a:lnTo>
                  <a:pt x="0" y="479328"/>
                </a:lnTo>
                <a:lnTo>
                  <a:pt x="2223" y="432544"/>
                </a:lnTo>
                <a:lnTo>
                  <a:pt x="8759" y="387019"/>
                </a:lnTo>
                <a:lnTo>
                  <a:pt x="19402" y="342956"/>
                </a:lnTo>
                <a:lnTo>
                  <a:pt x="33951" y="300558"/>
                </a:lnTo>
                <a:lnTo>
                  <a:pt x="52200" y="260028"/>
                </a:lnTo>
                <a:lnTo>
                  <a:pt x="73947" y="221572"/>
                </a:lnTo>
                <a:lnTo>
                  <a:pt x="98988" y="185391"/>
                </a:lnTo>
                <a:lnTo>
                  <a:pt x="127119" y="151690"/>
                </a:lnTo>
                <a:lnTo>
                  <a:pt x="158137" y="120672"/>
                </a:lnTo>
                <a:lnTo>
                  <a:pt x="191838" y="92541"/>
                </a:lnTo>
                <a:lnTo>
                  <a:pt x="228018" y="67500"/>
                </a:lnTo>
                <a:lnTo>
                  <a:pt x="266475" y="45753"/>
                </a:lnTo>
                <a:lnTo>
                  <a:pt x="307004" y="27504"/>
                </a:lnTo>
                <a:lnTo>
                  <a:pt x="349402" y="12956"/>
                </a:lnTo>
                <a:lnTo>
                  <a:pt x="393466" y="2312"/>
                </a:lnTo>
                <a:lnTo>
                  <a:pt x="409574" y="0"/>
                </a:lnTo>
                <a:lnTo>
                  <a:pt x="409574" y="4017141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44416" y="10191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8B52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76019" y="159377"/>
            <a:ext cx="17623790" cy="5573395"/>
            <a:chOff x="276019" y="159377"/>
            <a:chExt cx="17623790" cy="5573395"/>
          </a:xfrm>
        </p:grpSpPr>
        <p:sp>
          <p:nvSpPr>
            <p:cNvPr id="6" name="object 6" descr=""/>
            <p:cNvSpPr/>
            <p:nvPr/>
          </p:nvSpPr>
          <p:spPr>
            <a:xfrm>
              <a:off x="1028699" y="1019175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 h="0">
                  <a:moveTo>
                    <a:pt x="0" y="0"/>
                  </a:moveTo>
                  <a:lnTo>
                    <a:pt x="891678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019" y="159377"/>
              <a:ext cx="2381249" cy="10096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019" y="1103280"/>
              <a:ext cx="17623744" cy="462914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016000" y="6133789"/>
            <a:ext cx="658939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5.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90" b="1">
                <a:solidFill>
                  <a:srgbClr val="ED3336"/>
                </a:solidFill>
                <a:latin typeface="Trebuchet MS"/>
                <a:cs typeface="Trebuchet MS"/>
              </a:rPr>
              <a:t>Assigning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Job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Role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to</a:t>
            </a:r>
            <a:r>
              <a:rPr dirty="0" sz="2400" spc="11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70" b="1">
                <a:solidFill>
                  <a:srgbClr val="ED3336"/>
                </a:solidFill>
                <a:latin typeface="Trebuchet MS"/>
                <a:cs typeface="Trebuchet MS"/>
              </a:rPr>
              <a:t>employee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4000"/>
              </a:lnSpc>
              <a:spcBef>
                <a:spcPts val="2165"/>
              </a:spcBef>
            </a:pP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Assigning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job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role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links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employees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specific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functions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permissions,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enabling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efficient,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secure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compliance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across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Oracle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ERP.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243334" y="5823208"/>
            <a:ext cx="2929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6.</a:t>
            </a:r>
            <a:r>
              <a:rPr dirty="0" sz="2400" spc="6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00" b="1">
                <a:solidFill>
                  <a:srgbClr val="ED3336"/>
                </a:solidFill>
                <a:latin typeface="Trebuchet MS"/>
                <a:cs typeface="Trebuchet MS"/>
              </a:rPr>
              <a:t>Defining</a:t>
            </a:r>
            <a:r>
              <a:rPr dirty="0" sz="2400" spc="6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90" b="1">
                <a:solidFill>
                  <a:srgbClr val="ED3336"/>
                </a:solidFill>
                <a:latin typeface="Trebuchet MS"/>
                <a:cs typeface="Trebuchet MS"/>
              </a:rPr>
              <a:t>a</a:t>
            </a:r>
            <a:r>
              <a:rPr dirty="0" sz="2400" spc="7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ED3336"/>
                </a:solidFill>
                <a:latin typeface="Trebuchet MS"/>
                <a:cs typeface="Trebuchet MS"/>
              </a:rPr>
              <a:t>Buyer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81488" y="6761322"/>
            <a:ext cx="9147810" cy="1549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Defining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Buyer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Oracle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ERP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essential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managing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procurement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responsibilities.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grants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assigned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employee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authority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create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manage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purchase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orders,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facilitates</a:t>
            </a:r>
            <a:r>
              <a:rPr dirty="0" sz="16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supplier </a:t>
            </a:r>
            <a:r>
              <a:rPr dirty="0" sz="1600" spc="-25">
                <a:solidFill>
                  <a:srgbClr val="FFFFFF"/>
                </a:solidFill>
                <a:latin typeface="Lucida Sans Unicode"/>
                <a:cs typeface="Lucida Sans Unicode"/>
              </a:rPr>
              <a:t>interactions,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ensures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accountability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Lucida Sans Unicode"/>
                <a:cs typeface="Lucida Sans Unicode"/>
              </a:rPr>
              <a:t>tracking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procurement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activities,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integrates</a:t>
            </a:r>
            <a:r>
              <a:rPr dirty="0" sz="1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endParaRPr sz="1600">
              <a:latin typeface="Lucida Sans Unicode"/>
              <a:cs typeface="Lucida Sans Unicode"/>
            </a:endParaRPr>
          </a:p>
          <a:p>
            <a:pPr marL="12700" marR="690880">
              <a:lnSpc>
                <a:spcPct val="125000"/>
              </a:lnSpc>
            </a:pP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buyer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approval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workflows.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role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ensures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only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authorized</a:t>
            </a:r>
            <a:r>
              <a:rPr dirty="0" sz="1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personnel</a:t>
            </a:r>
            <a:r>
              <a:rPr dirty="0" sz="1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handle </a:t>
            </a:r>
            <a:r>
              <a:rPr dirty="0" sz="1600" spc="-35">
                <a:solidFill>
                  <a:srgbClr val="FFFFFF"/>
                </a:solidFill>
                <a:latin typeface="Lucida Sans Unicode"/>
                <a:cs typeface="Lucida Sans Unicode"/>
              </a:rPr>
              <a:t>purchasing,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improving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efficiency,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security,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compliance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within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Sans Unicode"/>
                <a:cs typeface="Lucida Sans Unicode"/>
              </a:rPr>
              <a:t>ERP</a:t>
            </a:r>
            <a:r>
              <a:rPr dirty="0" sz="16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Sans Unicode"/>
                <a:cs typeface="Lucida Sans Unicode"/>
              </a:rPr>
              <a:t>system.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743891"/>
            <a:ext cx="17649190" cy="4543425"/>
          </a:xfrm>
          <a:custGeom>
            <a:avLst/>
            <a:gdLst/>
            <a:ahLst/>
            <a:cxnLst/>
            <a:rect l="l" t="t" r="r" b="b"/>
            <a:pathLst>
              <a:path w="17649190" h="4543425">
                <a:moveTo>
                  <a:pt x="17649100" y="4543108"/>
                </a:moveTo>
                <a:lnTo>
                  <a:pt x="0" y="4543108"/>
                </a:lnTo>
                <a:lnTo>
                  <a:pt x="0" y="75184"/>
                </a:lnTo>
                <a:lnTo>
                  <a:pt x="72861" y="36977"/>
                </a:lnTo>
                <a:lnTo>
                  <a:pt x="117479" y="20997"/>
                </a:lnTo>
                <a:lnTo>
                  <a:pt x="163547" y="9420"/>
                </a:lnTo>
                <a:lnTo>
                  <a:pt x="210747" y="2377"/>
                </a:lnTo>
                <a:lnTo>
                  <a:pt x="258759" y="0"/>
                </a:lnTo>
                <a:lnTo>
                  <a:pt x="17163326" y="0"/>
                </a:lnTo>
                <a:lnTo>
                  <a:pt x="17211339" y="2377"/>
                </a:lnTo>
                <a:lnTo>
                  <a:pt x="17258539" y="9420"/>
                </a:lnTo>
                <a:lnTo>
                  <a:pt x="17304607" y="20997"/>
                </a:lnTo>
                <a:lnTo>
                  <a:pt x="17349224" y="36977"/>
                </a:lnTo>
                <a:lnTo>
                  <a:pt x="17392073" y="57227"/>
                </a:lnTo>
                <a:lnTo>
                  <a:pt x="17432834" y="81615"/>
                </a:lnTo>
                <a:lnTo>
                  <a:pt x="17471189" y="110010"/>
                </a:lnTo>
                <a:lnTo>
                  <a:pt x="17506820" y="142280"/>
                </a:lnTo>
                <a:lnTo>
                  <a:pt x="17539089" y="177911"/>
                </a:lnTo>
                <a:lnTo>
                  <a:pt x="17567485" y="216266"/>
                </a:lnTo>
                <a:lnTo>
                  <a:pt x="17591873" y="257027"/>
                </a:lnTo>
                <a:lnTo>
                  <a:pt x="17612123" y="299876"/>
                </a:lnTo>
                <a:lnTo>
                  <a:pt x="17628103" y="344494"/>
                </a:lnTo>
                <a:lnTo>
                  <a:pt x="17639681" y="390562"/>
                </a:lnTo>
                <a:lnTo>
                  <a:pt x="17646724" y="437761"/>
                </a:lnTo>
                <a:lnTo>
                  <a:pt x="17649100" y="485748"/>
                </a:lnTo>
                <a:lnTo>
                  <a:pt x="17649100" y="4543108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878423" y="1035146"/>
            <a:ext cx="409575" cy="4017645"/>
          </a:xfrm>
          <a:custGeom>
            <a:avLst/>
            <a:gdLst/>
            <a:ahLst/>
            <a:cxnLst/>
            <a:rect l="l" t="t" r="r" b="b"/>
            <a:pathLst>
              <a:path w="409575" h="4017645">
                <a:moveTo>
                  <a:pt x="409574" y="4017141"/>
                </a:moveTo>
                <a:lnTo>
                  <a:pt x="349402" y="4004185"/>
                </a:lnTo>
                <a:lnTo>
                  <a:pt x="307004" y="3989636"/>
                </a:lnTo>
                <a:lnTo>
                  <a:pt x="266475" y="3971387"/>
                </a:lnTo>
                <a:lnTo>
                  <a:pt x="228018" y="3949640"/>
                </a:lnTo>
                <a:lnTo>
                  <a:pt x="191838" y="3924599"/>
                </a:lnTo>
                <a:lnTo>
                  <a:pt x="158137" y="3896468"/>
                </a:lnTo>
                <a:lnTo>
                  <a:pt x="127119" y="3865450"/>
                </a:lnTo>
                <a:lnTo>
                  <a:pt x="98988" y="3831749"/>
                </a:lnTo>
                <a:lnTo>
                  <a:pt x="73947" y="3795569"/>
                </a:lnTo>
                <a:lnTo>
                  <a:pt x="52200" y="3757112"/>
                </a:lnTo>
                <a:lnTo>
                  <a:pt x="33951" y="3716583"/>
                </a:lnTo>
                <a:lnTo>
                  <a:pt x="19402" y="3674185"/>
                </a:lnTo>
                <a:lnTo>
                  <a:pt x="8759" y="3630121"/>
                </a:lnTo>
                <a:lnTo>
                  <a:pt x="2223" y="3584596"/>
                </a:lnTo>
                <a:lnTo>
                  <a:pt x="0" y="3537813"/>
                </a:lnTo>
                <a:lnTo>
                  <a:pt x="0" y="479328"/>
                </a:lnTo>
                <a:lnTo>
                  <a:pt x="2223" y="432544"/>
                </a:lnTo>
                <a:lnTo>
                  <a:pt x="8759" y="387019"/>
                </a:lnTo>
                <a:lnTo>
                  <a:pt x="19402" y="342956"/>
                </a:lnTo>
                <a:lnTo>
                  <a:pt x="33951" y="300558"/>
                </a:lnTo>
                <a:lnTo>
                  <a:pt x="52200" y="260028"/>
                </a:lnTo>
                <a:lnTo>
                  <a:pt x="73947" y="221572"/>
                </a:lnTo>
                <a:lnTo>
                  <a:pt x="98988" y="185391"/>
                </a:lnTo>
                <a:lnTo>
                  <a:pt x="127119" y="151690"/>
                </a:lnTo>
                <a:lnTo>
                  <a:pt x="158137" y="120672"/>
                </a:lnTo>
                <a:lnTo>
                  <a:pt x="191838" y="92541"/>
                </a:lnTo>
                <a:lnTo>
                  <a:pt x="228018" y="67500"/>
                </a:lnTo>
                <a:lnTo>
                  <a:pt x="266475" y="45753"/>
                </a:lnTo>
                <a:lnTo>
                  <a:pt x="307004" y="27504"/>
                </a:lnTo>
                <a:lnTo>
                  <a:pt x="349402" y="12956"/>
                </a:lnTo>
                <a:lnTo>
                  <a:pt x="393466" y="2312"/>
                </a:lnTo>
                <a:lnTo>
                  <a:pt x="409574" y="0"/>
                </a:lnTo>
                <a:lnTo>
                  <a:pt x="409574" y="4017141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44416" y="10191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8B52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76019" y="159377"/>
            <a:ext cx="8510905" cy="5562600"/>
            <a:chOff x="276019" y="159377"/>
            <a:chExt cx="8510905" cy="5562600"/>
          </a:xfrm>
        </p:grpSpPr>
        <p:sp>
          <p:nvSpPr>
            <p:cNvPr id="6" name="object 6" descr=""/>
            <p:cNvSpPr/>
            <p:nvPr/>
          </p:nvSpPr>
          <p:spPr>
            <a:xfrm>
              <a:off x="1028699" y="1019175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 h="0">
                  <a:moveTo>
                    <a:pt x="0" y="0"/>
                  </a:moveTo>
                  <a:lnTo>
                    <a:pt x="891678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019" y="159377"/>
              <a:ext cx="2381249" cy="10096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734" y="1169027"/>
              <a:ext cx="8439149" cy="4552949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3400" y="1169027"/>
            <a:ext cx="8458199" cy="456247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016000" y="6133789"/>
            <a:ext cx="6838950" cy="176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7.</a:t>
            </a:r>
            <a:r>
              <a:rPr dirty="0" sz="2400" spc="6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00" b="1">
                <a:solidFill>
                  <a:srgbClr val="ED3336"/>
                </a:solidFill>
                <a:latin typeface="Trebuchet MS"/>
                <a:cs typeface="Trebuchet MS"/>
              </a:rPr>
              <a:t>Financial</a:t>
            </a:r>
            <a:r>
              <a:rPr dirty="0" sz="2400" spc="6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20" b="1">
                <a:solidFill>
                  <a:srgbClr val="ED3336"/>
                </a:solidFill>
                <a:latin typeface="Trebuchet MS"/>
                <a:cs typeface="Trebuchet MS"/>
              </a:rPr>
              <a:t>Options</a:t>
            </a:r>
            <a:r>
              <a:rPr dirty="0" sz="2400" spc="6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14" b="1">
                <a:solidFill>
                  <a:srgbClr val="ED3336"/>
                </a:solidFill>
                <a:latin typeface="Trebuchet MS"/>
                <a:cs typeface="Trebuchet MS"/>
              </a:rPr>
              <a:t>SetUp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4000"/>
              </a:lnSpc>
              <a:spcBef>
                <a:spcPts val="2165"/>
              </a:spcBef>
            </a:pPr>
            <a:r>
              <a:rPr dirty="0" sz="1450" spc="-2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145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step,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you’re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setting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85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65">
                <a:solidFill>
                  <a:srgbClr val="FFFFFF"/>
                </a:solidFill>
                <a:latin typeface="Tahoma"/>
                <a:cs typeface="Tahoma"/>
              </a:rPr>
              <a:t>Options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dirty="0" sz="1450" spc="50">
                <a:solidFill>
                  <a:srgbClr val="FFFFFF"/>
                </a:solidFill>
                <a:latin typeface="Tahoma"/>
                <a:cs typeface="Tahoma"/>
              </a:rPr>
              <a:t> the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ahoma"/>
                <a:cs typeface="Tahoma"/>
              </a:rPr>
              <a:t>Oracle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Tahoma"/>
                <a:cs typeface="Tahoma"/>
              </a:rPr>
              <a:t>ERP </a:t>
            </a:r>
            <a:r>
              <a:rPr dirty="0" sz="1450" spc="45">
                <a:solidFill>
                  <a:srgbClr val="FFFFFF"/>
                </a:solidFill>
                <a:latin typeface="Tahoma"/>
                <a:cs typeface="Tahoma"/>
              </a:rPr>
              <a:t>Purchasing</a:t>
            </a:r>
            <a:r>
              <a:rPr dirty="0" sz="145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module.</a:t>
            </a:r>
            <a:r>
              <a:rPr dirty="0" sz="145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1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145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45">
                <a:solidFill>
                  <a:srgbClr val="FFFFFF"/>
                </a:solidFill>
                <a:latin typeface="Tahoma"/>
                <a:cs typeface="Tahoma"/>
              </a:rPr>
              <a:t>configuration</a:t>
            </a:r>
            <a:r>
              <a:rPr dirty="0" sz="145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1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145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10">
                <a:solidFill>
                  <a:srgbClr val="FFFFFF"/>
                </a:solidFill>
                <a:latin typeface="Tahoma"/>
                <a:cs typeface="Tahoma"/>
              </a:rPr>
              <a:t>essential</a:t>
            </a:r>
            <a:r>
              <a:rPr dirty="0" sz="145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ahoma"/>
                <a:cs typeface="Tahoma"/>
              </a:rPr>
              <a:t>because</a:t>
            </a:r>
            <a:r>
              <a:rPr dirty="0" sz="145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1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145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ahoma"/>
                <a:cs typeface="Tahoma"/>
              </a:rPr>
              <a:t>defines</a:t>
            </a:r>
            <a:r>
              <a:rPr dirty="0" sz="145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45">
                <a:solidFill>
                  <a:srgbClr val="FFFFFF"/>
                </a:solidFill>
                <a:latin typeface="Tahoma"/>
                <a:cs typeface="Tahoma"/>
              </a:rPr>
              <a:t>how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dirty="0" sz="14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45">
                <a:solidFill>
                  <a:srgbClr val="FFFFFF"/>
                </a:solidFill>
                <a:latin typeface="Tahoma"/>
                <a:cs typeface="Tahoma"/>
              </a:rPr>
              <a:t>transactions</a:t>
            </a:r>
            <a:r>
              <a:rPr dirty="0" sz="14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45">
                <a:solidFill>
                  <a:srgbClr val="FFFFFF"/>
                </a:solidFill>
                <a:latin typeface="Tahoma"/>
                <a:cs typeface="Tahoma"/>
              </a:rPr>
              <a:t>associated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14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ahoma"/>
                <a:cs typeface="Tahoma"/>
              </a:rPr>
              <a:t>purchasing</a:t>
            </a:r>
            <a:r>
              <a:rPr dirty="0" sz="14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activities</a:t>
            </a:r>
            <a:r>
              <a:rPr dirty="0" sz="145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dirty="0" sz="14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managed</a:t>
            </a:r>
            <a:r>
              <a:rPr dirty="0" sz="145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ahoma"/>
                <a:cs typeface="Tahoma"/>
              </a:rPr>
              <a:t>within </a:t>
            </a:r>
            <a:r>
              <a:rPr dirty="0" sz="1450" spc="5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45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279869" y="6775288"/>
            <a:ext cx="6659245" cy="574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By defining</a:t>
            </a:r>
            <a:r>
              <a:rPr dirty="0" sz="145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dirty="0" sz="145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ahoma"/>
                <a:cs typeface="Tahoma"/>
              </a:rPr>
              <a:t>Supplier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-6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145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45">
                <a:solidFill>
                  <a:srgbClr val="FFFFFF"/>
                </a:solidFill>
                <a:latin typeface="Tahoma"/>
                <a:cs typeface="Tahoma"/>
              </a:rPr>
              <a:t>Purchasing</a:t>
            </a:r>
            <a:r>
              <a:rPr dirty="0" sz="145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45">
                <a:solidFill>
                  <a:srgbClr val="FFFFFF"/>
                </a:solidFill>
                <a:latin typeface="Tahoma"/>
                <a:cs typeface="Tahoma"/>
              </a:rPr>
              <a:t>options,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dirty="0" sz="145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dirty="0" sz="145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85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 a</a:t>
            </a:r>
            <a:r>
              <a:rPr dirty="0" sz="145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60">
                <a:solidFill>
                  <a:srgbClr val="FFFFFF"/>
                </a:solidFill>
                <a:latin typeface="Tahoma"/>
                <a:cs typeface="Tahoma"/>
              </a:rPr>
              <a:t>foundation</a:t>
            </a:r>
            <a:r>
              <a:rPr dirty="0" sz="145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dirty="0" sz="1450" spc="50">
                <a:solidFill>
                  <a:srgbClr val="FFFFFF"/>
                </a:solidFill>
                <a:latin typeface="Tahoma"/>
                <a:cs typeface="Tahoma"/>
              </a:rPr>
              <a:t>standardizes</a:t>
            </a:r>
            <a:r>
              <a:rPr dirty="0" sz="14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dirty="0" sz="14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logistical</a:t>
            </a:r>
            <a:r>
              <a:rPr dirty="0" sz="14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7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4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dirty="0" sz="14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4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45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ahoma"/>
                <a:cs typeface="Tahoma"/>
              </a:rPr>
              <a:t>purchasing</a:t>
            </a:r>
            <a:r>
              <a:rPr dirty="0" sz="14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35">
                <a:solidFill>
                  <a:srgbClr val="FFFFFF"/>
                </a:solidFill>
                <a:latin typeface="Tahoma"/>
                <a:cs typeface="Tahoma"/>
              </a:rPr>
              <a:t>transactions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131300" y="5950909"/>
            <a:ext cx="4149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8.</a:t>
            </a:r>
            <a:r>
              <a:rPr dirty="0" sz="2400" spc="6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00" b="1">
                <a:solidFill>
                  <a:srgbClr val="ED3336"/>
                </a:solidFill>
                <a:latin typeface="Trebuchet MS"/>
                <a:cs typeface="Trebuchet MS"/>
              </a:rPr>
              <a:t>Financial</a:t>
            </a:r>
            <a:r>
              <a:rPr dirty="0" sz="2400" spc="7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20" b="1">
                <a:solidFill>
                  <a:srgbClr val="ED3336"/>
                </a:solidFill>
                <a:latin typeface="Trebuchet MS"/>
                <a:cs typeface="Trebuchet MS"/>
              </a:rPr>
              <a:t>Options</a:t>
            </a:r>
            <a:r>
              <a:rPr dirty="0" sz="2400" spc="6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14" b="1">
                <a:solidFill>
                  <a:srgbClr val="ED3336"/>
                </a:solidFill>
                <a:latin typeface="Trebuchet MS"/>
                <a:cs typeface="Trebuchet MS"/>
              </a:rPr>
              <a:t>SetUp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743891"/>
            <a:ext cx="17649190" cy="4543425"/>
          </a:xfrm>
          <a:custGeom>
            <a:avLst/>
            <a:gdLst/>
            <a:ahLst/>
            <a:cxnLst/>
            <a:rect l="l" t="t" r="r" b="b"/>
            <a:pathLst>
              <a:path w="17649190" h="4543425">
                <a:moveTo>
                  <a:pt x="17649100" y="4543108"/>
                </a:moveTo>
                <a:lnTo>
                  <a:pt x="0" y="4543108"/>
                </a:lnTo>
                <a:lnTo>
                  <a:pt x="0" y="75184"/>
                </a:lnTo>
                <a:lnTo>
                  <a:pt x="72861" y="36977"/>
                </a:lnTo>
                <a:lnTo>
                  <a:pt x="117479" y="20997"/>
                </a:lnTo>
                <a:lnTo>
                  <a:pt x="163547" y="9420"/>
                </a:lnTo>
                <a:lnTo>
                  <a:pt x="210747" y="2377"/>
                </a:lnTo>
                <a:lnTo>
                  <a:pt x="258759" y="0"/>
                </a:lnTo>
                <a:lnTo>
                  <a:pt x="17163326" y="0"/>
                </a:lnTo>
                <a:lnTo>
                  <a:pt x="17211339" y="2377"/>
                </a:lnTo>
                <a:lnTo>
                  <a:pt x="17258539" y="9420"/>
                </a:lnTo>
                <a:lnTo>
                  <a:pt x="17304607" y="20997"/>
                </a:lnTo>
                <a:lnTo>
                  <a:pt x="17349224" y="36977"/>
                </a:lnTo>
                <a:lnTo>
                  <a:pt x="17392073" y="57227"/>
                </a:lnTo>
                <a:lnTo>
                  <a:pt x="17432834" y="81615"/>
                </a:lnTo>
                <a:lnTo>
                  <a:pt x="17471189" y="110010"/>
                </a:lnTo>
                <a:lnTo>
                  <a:pt x="17506820" y="142280"/>
                </a:lnTo>
                <a:lnTo>
                  <a:pt x="17539089" y="177911"/>
                </a:lnTo>
                <a:lnTo>
                  <a:pt x="17567485" y="216266"/>
                </a:lnTo>
                <a:lnTo>
                  <a:pt x="17591873" y="257027"/>
                </a:lnTo>
                <a:lnTo>
                  <a:pt x="17612123" y="299876"/>
                </a:lnTo>
                <a:lnTo>
                  <a:pt x="17628103" y="344494"/>
                </a:lnTo>
                <a:lnTo>
                  <a:pt x="17639681" y="390562"/>
                </a:lnTo>
                <a:lnTo>
                  <a:pt x="17646724" y="437761"/>
                </a:lnTo>
                <a:lnTo>
                  <a:pt x="17649100" y="485748"/>
                </a:lnTo>
                <a:lnTo>
                  <a:pt x="17649100" y="4543108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878423" y="1035146"/>
            <a:ext cx="409575" cy="4017645"/>
          </a:xfrm>
          <a:custGeom>
            <a:avLst/>
            <a:gdLst/>
            <a:ahLst/>
            <a:cxnLst/>
            <a:rect l="l" t="t" r="r" b="b"/>
            <a:pathLst>
              <a:path w="409575" h="4017645">
                <a:moveTo>
                  <a:pt x="409574" y="4017141"/>
                </a:moveTo>
                <a:lnTo>
                  <a:pt x="349402" y="4004185"/>
                </a:lnTo>
                <a:lnTo>
                  <a:pt x="307004" y="3989636"/>
                </a:lnTo>
                <a:lnTo>
                  <a:pt x="266475" y="3971387"/>
                </a:lnTo>
                <a:lnTo>
                  <a:pt x="228018" y="3949640"/>
                </a:lnTo>
                <a:lnTo>
                  <a:pt x="191838" y="3924599"/>
                </a:lnTo>
                <a:lnTo>
                  <a:pt x="158137" y="3896468"/>
                </a:lnTo>
                <a:lnTo>
                  <a:pt x="127119" y="3865450"/>
                </a:lnTo>
                <a:lnTo>
                  <a:pt x="98988" y="3831749"/>
                </a:lnTo>
                <a:lnTo>
                  <a:pt x="73947" y="3795569"/>
                </a:lnTo>
                <a:lnTo>
                  <a:pt x="52200" y="3757112"/>
                </a:lnTo>
                <a:lnTo>
                  <a:pt x="33951" y="3716583"/>
                </a:lnTo>
                <a:lnTo>
                  <a:pt x="19402" y="3674185"/>
                </a:lnTo>
                <a:lnTo>
                  <a:pt x="8759" y="3630121"/>
                </a:lnTo>
                <a:lnTo>
                  <a:pt x="2223" y="3584596"/>
                </a:lnTo>
                <a:lnTo>
                  <a:pt x="0" y="3537813"/>
                </a:lnTo>
                <a:lnTo>
                  <a:pt x="0" y="479328"/>
                </a:lnTo>
                <a:lnTo>
                  <a:pt x="2223" y="432544"/>
                </a:lnTo>
                <a:lnTo>
                  <a:pt x="8759" y="387019"/>
                </a:lnTo>
                <a:lnTo>
                  <a:pt x="19402" y="342956"/>
                </a:lnTo>
                <a:lnTo>
                  <a:pt x="33951" y="300558"/>
                </a:lnTo>
                <a:lnTo>
                  <a:pt x="52200" y="260028"/>
                </a:lnTo>
                <a:lnTo>
                  <a:pt x="73947" y="221572"/>
                </a:lnTo>
                <a:lnTo>
                  <a:pt x="98988" y="185391"/>
                </a:lnTo>
                <a:lnTo>
                  <a:pt x="127119" y="151690"/>
                </a:lnTo>
                <a:lnTo>
                  <a:pt x="158137" y="120672"/>
                </a:lnTo>
                <a:lnTo>
                  <a:pt x="191838" y="92541"/>
                </a:lnTo>
                <a:lnTo>
                  <a:pt x="228018" y="67500"/>
                </a:lnTo>
                <a:lnTo>
                  <a:pt x="266475" y="45753"/>
                </a:lnTo>
                <a:lnTo>
                  <a:pt x="307004" y="27504"/>
                </a:lnTo>
                <a:lnTo>
                  <a:pt x="349402" y="12956"/>
                </a:lnTo>
                <a:lnTo>
                  <a:pt x="393466" y="2312"/>
                </a:lnTo>
                <a:lnTo>
                  <a:pt x="409574" y="0"/>
                </a:lnTo>
                <a:lnTo>
                  <a:pt x="409574" y="4017141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44416" y="101917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0"/>
                </a:moveTo>
                <a:lnTo>
                  <a:pt x="433305" y="0"/>
                </a:lnTo>
              </a:path>
            </a:pathLst>
          </a:custGeom>
          <a:ln w="19049">
            <a:solidFill>
              <a:srgbClr val="8B52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159377"/>
            <a:ext cx="7962900" cy="5678805"/>
            <a:chOff x="0" y="159377"/>
            <a:chExt cx="7962900" cy="5678805"/>
          </a:xfrm>
        </p:grpSpPr>
        <p:sp>
          <p:nvSpPr>
            <p:cNvPr id="6" name="object 6" descr=""/>
            <p:cNvSpPr/>
            <p:nvPr/>
          </p:nvSpPr>
          <p:spPr>
            <a:xfrm>
              <a:off x="1028700" y="1019175"/>
              <a:ext cx="892175" cy="0"/>
            </a:xfrm>
            <a:custGeom>
              <a:avLst/>
              <a:gdLst/>
              <a:ahLst/>
              <a:cxnLst/>
              <a:rect l="l" t="t" r="r" b="b"/>
              <a:pathLst>
                <a:path w="892175" h="0">
                  <a:moveTo>
                    <a:pt x="0" y="0"/>
                  </a:moveTo>
                  <a:lnTo>
                    <a:pt x="891678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019" y="159377"/>
              <a:ext cx="2381249" cy="10096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22736"/>
              <a:ext cx="7962899" cy="4714874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7398" y="857497"/>
            <a:ext cx="8772524" cy="473392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016000" y="6133789"/>
            <a:ext cx="6838950" cy="176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D3336"/>
                </a:solidFill>
                <a:latin typeface="Trebuchet MS"/>
                <a:cs typeface="Trebuchet MS"/>
              </a:rPr>
              <a:t>9.</a:t>
            </a:r>
            <a:r>
              <a:rPr dirty="0" sz="2400" spc="7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00" b="1">
                <a:solidFill>
                  <a:srgbClr val="ED3336"/>
                </a:solidFill>
                <a:latin typeface="Trebuchet MS"/>
                <a:cs typeface="Trebuchet MS"/>
              </a:rPr>
              <a:t>Financial</a:t>
            </a:r>
            <a:r>
              <a:rPr dirty="0" sz="2400" spc="7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20" b="1">
                <a:solidFill>
                  <a:srgbClr val="ED3336"/>
                </a:solidFill>
                <a:latin typeface="Trebuchet MS"/>
                <a:cs typeface="Trebuchet MS"/>
              </a:rPr>
              <a:t>Options</a:t>
            </a:r>
            <a:r>
              <a:rPr dirty="0" sz="2400" spc="80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14" b="1">
                <a:solidFill>
                  <a:srgbClr val="ED3336"/>
                </a:solidFill>
                <a:latin typeface="Trebuchet MS"/>
                <a:cs typeface="Trebuchet MS"/>
              </a:rPr>
              <a:t>SetUp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4000"/>
              </a:lnSpc>
              <a:spcBef>
                <a:spcPts val="2165"/>
              </a:spcBef>
            </a:pP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4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step,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you’re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setting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up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Financial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Options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within</a:t>
            </a:r>
            <a:r>
              <a:rPr dirty="0" sz="14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Oracle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ERP Purchasing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module.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configuration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is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essential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because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defines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how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financial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transactions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associated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purchasing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activities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14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managed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within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858062" y="6775288"/>
            <a:ext cx="7002780" cy="1395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5">
                <a:solidFill>
                  <a:srgbClr val="FFFFFF"/>
                </a:solidFill>
                <a:latin typeface="Lucida Sans Unicode"/>
                <a:cs typeface="Lucida Sans Unicode"/>
              </a:rPr>
              <a:t>specifically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showing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Purchasing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Options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setup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window.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This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window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configure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purchasing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30">
                <a:solidFill>
                  <a:srgbClr val="FFFFFF"/>
                </a:solidFill>
                <a:latin typeface="Lucida Sans Unicode"/>
                <a:cs typeface="Lucida Sans Unicode"/>
              </a:rPr>
              <a:t>options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default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values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control</a:t>
            </a:r>
            <a:r>
              <a:rPr dirty="0" sz="14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how</a:t>
            </a:r>
            <a:r>
              <a:rPr dirty="0" sz="14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1450" spc="-35">
                <a:solidFill>
                  <a:srgbClr val="FFFFFF"/>
                </a:solidFill>
                <a:latin typeface="Lucida Sans Unicode"/>
                <a:cs typeface="Lucida Sans Unicode"/>
              </a:rPr>
              <a:t>purchasing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processes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operate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Lucida Sans Unicode"/>
                <a:cs typeface="Lucida Sans Unicode"/>
              </a:rPr>
              <a:t>within</a:t>
            </a:r>
            <a:r>
              <a:rPr dirty="0" sz="14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14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organization:</a:t>
            </a:r>
            <a:endParaRPr sz="1450">
              <a:latin typeface="Lucida Sans Unicode"/>
              <a:cs typeface="Lucida Sans Unicode"/>
            </a:endParaRPr>
          </a:p>
          <a:p>
            <a:pPr marL="328930" indent="-18732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28930" algn="l"/>
              </a:tabLst>
            </a:pP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Document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Control</a:t>
            </a:r>
            <a:endParaRPr sz="1450">
              <a:latin typeface="Lucida Sans Unicode"/>
              <a:cs typeface="Lucida Sans Unicode"/>
            </a:endParaRPr>
          </a:p>
          <a:p>
            <a:pPr marL="311785" indent="-187325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311785" algn="l"/>
              </a:tabLst>
            </a:pPr>
            <a:r>
              <a:rPr dirty="0" sz="1450" spc="-20">
                <a:solidFill>
                  <a:srgbClr val="FFFFFF"/>
                </a:solidFill>
                <a:latin typeface="Lucida Sans Unicode"/>
                <a:cs typeface="Lucida Sans Unicode"/>
              </a:rPr>
              <a:t>Document</a:t>
            </a:r>
            <a:r>
              <a:rPr dirty="0" sz="14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Lucida Sans Unicode"/>
                <a:cs typeface="Lucida Sans Unicode"/>
              </a:rPr>
              <a:t>Defaults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131300" y="5950909"/>
            <a:ext cx="4447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0" b="1">
                <a:solidFill>
                  <a:srgbClr val="ED3336"/>
                </a:solidFill>
                <a:latin typeface="Trebuchet MS"/>
                <a:cs typeface="Trebuchet MS"/>
              </a:rPr>
              <a:t>10.</a:t>
            </a:r>
            <a:r>
              <a:rPr dirty="0" sz="2400" spc="8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25" b="1">
                <a:solidFill>
                  <a:srgbClr val="ED3336"/>
                </a:solidFill>
                <a:latin typeface="Trebuchet MS"/>
                <a:cs typeface="Trebuchet MS"/>
              </a:rPr>
              <a:t>Purchasing</a:t>
            </a:r>
            <a:r>
              <a:rPr dirty="0" sz="2400" spc="85" b="1">
                <a:solidFill>
                  <a:srgbClr val="ED3336"/>
                </a:solidFill>
                <a:latin typeface="Trebuchet MS"/>
                <a:cs typeface="Trebuchet MS"/>
              </a:rPr>
              <a:t> </a:t>
            </a:r>
            <a:r>
              <a:rPr dirty="0" sz="2400" spc="100" b="1">
                <a:solidFill>
                  <a:srgbClr val="ED3336"/>
                </a:solidFill>
                <a:latin typeface="Trebuchet MS"/>
                <a:cs typeface="Trebuchet MS"/>
              </a:rPr>
              <a:t>options</a:t>
            </a:r>
            <a:r>
              <a:rPr dirty="0" sz="2400" spc="90" b="1">
                <a:solidFill>
                  <a:srgbClr val="ED3336"/>
                </a:solidFill>
                <a:latin typeface="Trebuchet MS"/>
                <a:cs typeface="Trebuchet MS"/>
              </a:rPr>
              <a:t> setup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Sameh Mohamed</dc:creator>
  <cp:keywords>DAGQwBlr004,BAD783wka48</cp:keywords>
  <dc:title>Black and Purple Professional Digital Marketing Online Portfolio</dc:title>
  <dcterms:created xsi:type="dcterms:W3CDTF">2024-11-16T19:24:27Z</dcterms:created>
  <dcterms:modified xsi:type="dcterms:W3CDTF">2024-11-16T19:24:27Z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2024-11-15T00:00:00Z</vt:filetime>
  </property>
  <property fmtid="{D5CDD505-2E9C-101B-9397-08002B2CF9AE}" pid="3" name="Creator">
    <vt:lpwstr>Canva</vt:lpwstr>
  </property>
  <property fmtid="{D5CDD505-2E9C-101B-9397-08002B2CF9AE}" pid="4" name="LastSaved">
    <vt:filetime>2024-11-16T00:00:00Z</vt:filetime>
  </property>
  <property fmtid="{D5CDD505-2E9C-101B-9397-08002B2CF9AE}" pid="5" name="Producer">
    <vt:lpwstr>Canva</vt:lpwstr>
  </property>
</Properties>
</file>