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6" r:id="rId7"/>
    <p:sldId id="261" r:id="rId8"/>
    <p:sldId id="289" r:id="rId9"/>
    <p:sldId id="287" r:id="rId10"/>
    <p:sldId id="262" r:id="rId11"/>
    <p:sldId id="290" r:id="rId12"/>
    <p:sldId id="291" r:id="rId13"/>
    <p:sldId id="292" r:id="rId14"/>
    <p:sldId id="293" r:id="rId15"/>
    <p:sldId id="294" r:id="rId16"/>
    <p:sldId id="295" r:id="rId17"/>
    <p:sldId id="263" r:id="rId18"/>
    <p:sldId id="264" r:id="rId19"/>
    <p:sldId id="26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26" r:id="rId29"/>
    <p:sldId id="304" r:id="rId30"/>
    <p:sldId id="305" r:id="rId31"/>
    <p:sldId id="306" r:id="rId32"/>
    <p:sldId id="307" r:id="rId33"/>
    <p:sldId id="267" r:id="rId34"/>
    <p:sldId id="268" r:id="rId35"/>
    <p:sldId id="269" r:id="rId36"/>
    <p:sldId id="270" r:id="rId37"/>
    <p:sldId id="271" r:id="rId38"/>
    <p:sldId id="310" r:id="rId39"/>
    <p:sldId id="311" r:id="rId40"/>
    <p:sldId id="312" r:id="rId41"/>
    <p:sldId id="313" r:id="rId42"/>
    <p:sldId id="314" r:id="rId43"/>
    <p:sldId id="273" r:id="rId44"/>
    <p:sldId id="315" r:id="rId45"/>
    <p:sldId id="316" r:id="rId46"/>
    <p:sldId id="275" r:id="rId47"/>
    <p:sldId id="317" r:id="rId48"/>
    <p:sldId id="318" r:id="rId49"/>
    <p:sldId id="319" r:id="rId50"/>
    <p:sldId id="320" r:id="rId51"/>
    <p:sldId id="321" r:id="rId52"/>
    <p:sldId id="323" r:id="rId53"/>
    <p:sldId id="324" r:id="rId54"/>
    <p:sldId id="325" r:id="rId55"/>
    <p:sldId id="280" r:id="rId56"/>
    <p:sldId id="285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support.oracle.com/knowledge/Oracle%20E-Business%20Suite/2195654_1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39356" y="1"/>
            <a:ext cx="3196506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20746" y="62352"/>
            <a:ext cx="4521523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055098"/>
            <a:ext cx="432053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767" y="1638300"/>
            <a:ext cx="2497899" cy="3581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Overview of Oracle SCM Process Setup.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Inventory Key Flex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6: Define key flex fields such as System Items, Item Catalogs, and more.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37115-A801-5073-495A-D7D362E9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3008303"/>
            <a:ext cx="8661654" cy="28366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4F2BA-F2F7-EF00-CF45-C43AB4BD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System Items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A6B2F-8A54-A73C-F3B9-3A695352B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3029957"/>
            <a:ext cx="8661654" cy="279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A866-5AC2-A0B5-4726-DA26204D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Item Catalogs</a:t>
            </a:r>
            <a:endParaRPr lang="en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F7198-E693-CC1B-EA78-286727F98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52967"/>
            <a:ext cx="5943600" cy="255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5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A636-A65D-1CD0-3725-E2735201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Item Categories</a:t>
            </a:r>
            <a:endParaRPr lang="en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5FE64-5C50-227F-C03A-788992913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39035"/>
            <a:ext cx="5943600" cy="19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78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4F12-7FB7-D569-6975-46E6E7C7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Stock Locators</a:t>
            </a:r>
            <a:endParaRPr lang="en-E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3788DE-4546-7FA2-B525-AB0F6455E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84967"/>
            <a:ext cx="8229600" cy="255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8624-02D2-A06B-2B98-C54C99B1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Account Aliases</a:t>
            </a:r>
            <a:endParaRPr lang="en-E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07C35B-7E78-0A6E-EFF6-7AD07314A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85794"/>
            <a:ext cx="8229600" cy="275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96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EDFB-9AE3-2574-A1D8-579E6660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Sales Orde</a:t>
            </a:r>
            <a:endParaRPr lang="en-E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A2D64D-737C-6D88-6CA8-886E7E129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59682"/>
            <a:ext cx="8229600" cy="260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07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501453"/>
            <a:ext cx="818223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/>
              <a:t>Sub-inventory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0" y="5647503"/>
            <a:ext cx="818223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500"/>
              <a:t>Step 7: Define sub-inventory, set locators with options such as Prespecified and Dynamic Entry.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73146-C431-3203-98E4-3CB56C6DB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258183"/>
            <a:ext cx="4450842" cy="42432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699A91-B1AF-5601-79CF-0AAF2F7E3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872" y="530752"/>
            <a:ext cx="4450842" cy="3793821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7560" y="5594358"/>
            <a:ext cx="2468880" cy="18288"/>
          </a:xfrm>
          <a:custGeom>
            <a:avLst/>
            <a:gdLst>
              <a:gd name="connsiteX0" fmla="*/ 0 w 2468880"/>
              <a:gd name="connsiteY0" fmla="*/ 0 h 18288"/>
              <a:gd name="connsiteX1" fmla="*/ 592531 w 2468880"/>
              <a:gd name="connsiteY1" fmla="*/ 0 h 18288"/>
              <a:gd name="connsiteX2" fmla="*/ 1160374 w 2468880"/>
              <a:gd name="connsiteY2" fmla="*/ 0 h 18288"/>
              <a:gd name="connsiteX3" fmla="*/ 1728216 w 2468880"/>
              <a:gd name="connsiteY3" fmla="*/ 0 h 18288"/>
              <a:gd name="connsiteX4" fmla="*/ 2468880 w 2468880"/>
              <a:gd name="connsiteY4" fmla="*/ 0 h 18288"/>
              <a:gd name="connsiteX5" fmla="*/ 2468880 w 2468880"/>
              <a:gd name="connsiteY5" fmla="*/ 18288 h 18288"/>
              <a:gd name="connsiteX6" fmla="*/ 1802282 w 2468880"/>
              <a:gd name="connsiteY6" fmla="*/ 18288 h 18288"/>
              <a:gd name="connsiteX7" fmla="*/ 1209751 w 2468880"/>
              <a:gd name="connsiteY7" fmla="*/ 18288 h 18288"/>
              <a:gd name="connsiteX8" fmla="*/ 641909 w 2468880"/>
              <a:gd name="connsiteY8" fmla="*/ 18288 h 18288"/>
              <a:gd name="connsiteX9" fmla="*/ 0 w 2468880"/>
              <a:gd name="connsiteY9" fmla="*/ 18288 h 18288"/>
              <a:gd name="connsiteX10" fmla="*/ 0 w 246888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0" h="18288" fill="none" extrusionOk="0">
                <a:moveTo>
                  <a:pt x="0" y="0"/>
                </a:moveTo>
                <a:cubicBezTo>
                  <a:pt x="171523" y="-1510"/>
                  <a:pt x="416079" y="20036"/>
                  <a:pt x="592531" y="0"/>
                </a:cubicBezTo>
                <a:cubicBezTo>
                  <a:pt x="768983" y="-20036"/>
                  <a:pt x="878305" y="13110"/>
                  <a:pt x="1160374" y="0"/>
                </a:cubicBezTo>
                <a:cubicBezTo>
                  <a:pt x="1442443" y="-13110"/>
                  <a:pt x="1612108" y="24695"/>
                  <a:pt x="1728216" y="0"/>
                </a:cubicBezTo>
                <a:cubicBezTo>
                  <a:pt x="1844324" y="-24695"/>
                  <a:pt x="2271040" y="20667"/>
                  <a:pt x="2468880" y="0"/>
                </a:cubicBezTo>
                <a:cubicBezTo>
                  <a:pt x="2468302" y="4771"/>
                  <a:pt x="2469633" y="12323"/>
                  <a:pt x="2468880" y="18288"/>
                </a:cubicBezTo>
                <a:cubicBezTo>
                  <a:pt x="2229297" y="-14659"/>
                  <a:pt x="2066775" y="30253"/>
                  <a:pt x="1802282" y="18288"/>
                </a:cubicBezTo>
                <a:cubicBezTo>
                  <a:pt x="1537789" y="6323"/>
                  <a:pt x="1379930" y="22266"/>
                  <a:pt x="1209751" y="18288"/>
                </a:cubicBezTo>
                <a:cubicBezTo>
                  <a:pt x="1039572" y="14310"/>
                  <a:pt x="837025" y="12850"/>
                  <a:pt x="641909" y="18288"/>
                </a:cubicBezTo>
                <a:cubicBezTo>
                  <a:pt x="446793" y="23726"/>
                  <a:pt x="170561" y="18472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468880" h="18288" stroke="0" extrusionOk="0">
                <a:moveTo>
                  <a:pt x="0" y="0"/>
                </a:moveTo>
                <a:cubicBezTo>
                  <a:pt x="190931" y="24910"/>
                  <a:pt x="333688" y="11559"/>
                  <a:pt x="567842" y="0"/>
                </a:cubicBezTo>
                <a:cubicBezTo>
                  <a:pt x="801996" y="-11559"/>
                  <a:pt x="939971" y="-5677"/>
                  <a:pt x="1234440" y="0"/>
                </a:cubicBezTo>
                <a:cubicBezTo>
                  <a:pt x="1528909" y="5677"/>
                  <a:pt x="1658539" y="5184"/>
                  <a:pt x="1777594" y="0"/>
                </a:cubicBezTo>
                <a:cubicBezTo>
                  <a:pt x="1896649" y="-5184"/>
                  <a:pt x="2186164" y="23915"/>
                  <a:pt x="2468880" y="0"/>
                </a:cubicBezTo>
                <a:cubicBezTo>
                  <a:pt x="2468266" y="8857"/>
                  <a:pt x="2469384" y="13619"/>
                  <a:pt x="2468880" y="18288"/>
                </a:cubicBezTo>
                <a:cubicBezTo>
                  <a:pt x="2271330" y="36599"/>
                  <a:pt x="2001027" y="31554"/>
                  <a:pt x="1876349" y="18288"/>
                </a:cubicBezTo>
                <a:cubicBezTo>
                  <a:pt x="1751671" y="5022"/>
                  <a:pt x="1364652" y="15063"/>
                  <a:pt x="1209751" y="18288"/>
                </a:cubicBezTo>
                <a:cubicBezTo>
                  <a:pt x="1054850" y="21513"/>
                  <a:pt x="748438" y="20074"/>
                  <a:pt x="617220" y="18288"/>
                </a:cubicBezTo>
                <a:cubicBezTo>
                  <a:pt x="486002" y="16502"/>
                  <a:pt x="237432" y="27200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462C3FA-EE10-4283-83A9-F407C925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4471416"/>
            <a:ext cx="8181594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700" dirty="0"/>
              <a:t>Unit of Measure (UOM)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5650992"/>
            <a:ext cx="8181594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/>
              <a:t>Step 8: Define UOM classes, open UOM, and set conversions.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1092A-49D9-6B0B-8157-BD5849489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8" y="955197"/>
            <a:ext cx="2272653" cy="2857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8B389D-A302-4F42-10A8-DC10384B6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426" y="658368"/>
            <a:ext cx="2272652" cy="3543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1AC870-AD97-1975-1A39-4F7EC2C3E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062" y="717420"/>
            <a:ext cx="2272652" cy="3529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AC64E5-DFB4-7245-54C3-F2ADB7909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110" y="381003"/>
            <a:ext cx="2272652" cy="3978273"/>
          </a:xfrm>
          <a:prstGeom prst="rect">
            <a:avLst/>
          </a:prstGeom>
        </p:spPr>
      </p:pic>
      <p:sp>
        <p:nvSpPr>
          <p:cNvPr id="30" name="sketch line">
            <a:extLst>
              <a:ext uri="{FF2B5EF4-FFF2-40B4-BE49-F238E27FC236}">
                <a16:creationId xmlns:a16="http://schemas.microsoft.com/office/drawing/2014/main" id="{419C4429-E272-408D-979C-9E5F7C0D3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7500" y="5575131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7" y="5293116"/>
            <a:ext cx="7980565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User Item Type Setup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8E73A5B-AC97-35C1-541A-4196D7AB9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89" y="673104"/>
            <a:ext cx="8689792" cy="419874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507"/>
            <a:ext cx="2620771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 and Responsibility Setup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2" y="963507"/>
            <a:ext cx="4688205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Step 1: Create new user and assign relevant responsibilities including Global Super HRMS Manager, General Ledger Super User, Inventory, and more.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FD3E9-404A-6867-FC41-6B9B3CF4275F}"/>
              </a:ext>
            </a:extLst>
          </p:cNvPr>
          <p:cNvSpPr txBox="1"/>
          <p:nvPr/>
        </p:nvSpPr>
        <p:spPr>
          <a:xfrm>
            <a:off x="3732022" y="3589866"/>
            <a:ext cx="4688205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Global Super HRMS Manager</a:t>
            </a:r>
          </a:p>
          <a:p>
            <a:pPr marL="342900"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General Ledger Super User</a:t>
            </a:r>
          </a:p>
          <a:p>
            <a:pPr marL="342900"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Inventory</a:t>
            </a:r>
          </a:p>
          <a:p>
            <a:pPr marL="342900"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Purchasing, Vision Operations (USA)_</a:t>
            </a:r>
          </a:p>
          <a:p>
            <a:pPr marL="342900"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Order Management Super User, Vision Operations (USA)</a:t>
            </a:r>
          </a:p>
          <a:p>
            <a:pPr marL="342900"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Oracle Pricing Manager, Global_</a:t>
            </a:r>
          </a:p>
          <a:p>
            <a:pPr marL="342900" lvl="0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CRM Administrator, Vision Enterprises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3FFFBA-599D-5281-2443-8B820F790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72D9FA-FFA4-EF26-E523-0A8F006EC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CA9BEC-C7C5-2B27-B8BE-68566DC4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117C4-3921-D214-2A53-249E79D3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02" y="3920475"/>
            <a:ext cx="7980565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Item Master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0E77-9AD1-6CA7-5C40-0917B6F5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835" y="4872782"/>
            <a:ext cx="7441483" cy="10289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Step 9: Create item master with templates, set category codes.</a:t>
            </a:r>
          </a:p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(Copy From another templet tools) </a:t>
            </a:r>
          </a:p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17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A4164F-D4EC-0A84-16CD-2CC77EA8C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215DF0D-47AA-9BAF-3EB5-A313CFF26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87EFA6-0E9D-FFD5-00BC-14CE4FB8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996746F-6F98-8E57-5C8D-0F2A290C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E97488-DF6F-875C-BB41-986D16F8B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E9F8C2-16D8-A08C-2121-BF1F0752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E57ECF-B383-87C2-D72A-89CA54516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9C6FF3-453D-4E19-9CA4-98753F65B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701543C-CCF7-F23D-8096-575872EFD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3BC3A3-5E02-39CF-E22B-15D454057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546391A-AA66-7D17-82B4-96554D2B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8" y="386948"/>
            <a:ext cx="8852074" cy="33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51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B96BD-5A07-54CD-8862-A3A6F36D2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CC56E9-8C04-45B4-6140-249000AED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D00473-FB9E-F9A0-CAC8-18DFB2715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7F446-2B5D-2073-619F-6E753740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02" y="4372298"/>
            <a:ext cx="7980565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Item Attribute Control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127F53-E255-8E26-9747-4391DAFFB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A2E9901-D426-449A-7544-E722D9361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26BF424-CE93-04C0-F7C4-932708A31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1A71F40-2794-F8FF-BD60-ADDF1C527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15AAF5C-A7D8-AFE1-8023-FFC7707B3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1EA60D-A774-D0C7-31DD-FED62768C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9032084-29B6-8CFF-B87A-4F85C9A06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D4465F3-09D1-90FD-F70D-55BA80DE6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EBA1192-380A-5634-DA23-E33976055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9D8BAE2-1B44-2AC4-3931-39D5C8941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EB56257-4745-3751-7B65-0BAC314F8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1" y="284812"/>
            <a:ext cx="8941506" cy="39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85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E2F74D-B736-3BFE-4C70-1E1603599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D7A4CE-F389-4EC1-75EB-067F2984F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F81E62-DBBC-E144-4F81-FF27667E3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B59DF-4021-5D34-B568-4139A1BE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02" y="4855422"/>
            <a:ext cx="7980565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Status Code</a:t>
            </a:r>
            <a:endParaRPr lang="en-EG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8532BD-3DE8-1F7C-C588-BAB4D581F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88A0FB-E6D7-3F21-8609-D256799FA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1E5913-4440-8712-74B7-87CB6421C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1B6775-E100-AA64-2F1B-18DDE6DD5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7FFF95F-D33F-AFDC-F36F-CE09BE0DC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EFFCEA-0EC6-2252-8571-9C7F784A2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B613B09-6A79-CB2F-CE4A-D1102B3FB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BADDB7-51C7-35F9-D904-0CFDF4A8C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E6A71D5-6E4B-DA06-D409-C3D27C7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E3DA665-1296-BBF2-9266-DEDD270AE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436F8DF-73FB-5FF2-2AF7-9C3169D6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8" y="119585"/>
            <a:ext cx="9079852" cy="46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32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E31376-B778-AEB2-138A-749BCC767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99BA92-C277-26B9-9E74-081838735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A6AA26-F6F1-779E-8537-670DA22A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1CF3-B6C4-64A8-D219-FB08D647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02" y="4855422"/>
            <a:ext cx="7980565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Category Code</a:t>
            </a:r>
            <a:endParaRPr lang="en-EG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C1B104-FB43-FF11-7373-C089A91D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3C36A51-A1CA-BF64-96DF-A65D1D4E3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B2BE6B-9888-47FA-C627-6F592FD8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DB14B33-944C-FEB4-65F9-44237049F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63A18E-D4DF-F0A6-5FC5-0B157B598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3B61C1-3E70-740C-3E85-8FE57E89C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31E9D86-1702-55E4-74E5-E706BA9D9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738003E-46B9-CB58-C37E-3A3F7A9DD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8E8B8B6-CD54-87D4-2B37-C831B63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3FAE3FE-3FB3-C99C-8DF9-99B6271D6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A60FA1-4670-1968-8EC1-8D0D828C4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6" y="377955"/>
            <a:ext cx="8983296" cy="39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80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7018D8-C1E9-2D8B-01E4-59B489436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1D8686-DF5B-2F9A-E57B-E6A6695DD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0A55FE-34F5-ED24-31CA-C31C79858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35762-DFC1-C7A7-234A-E6E32D65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02" y="4855422"/>
            <a:ext cx="7980565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Category Set</a:t>
            </a:r>
            <a:endParaRPr lang="en-EG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891ED3-CE4B-9232-0CA3-2CA3AD4BE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86D106-FCE6-B7A5-39B7-5BF747273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8AA8836-4160-1527-68B7-AFA790A59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DECCB38-0B1B-5A03-3AFA-A6DBDB8EE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80CE065-6CC3-A324-7DEE-A5D24DE14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C8067C-3F56-D920-C904-269B80B35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C899D5-501C-381A-4AD6-012C29D72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7B319A-405F-B94B-2768-257496893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3A6A9ED-BBC9-5A35-7F67-503DE380D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F4F904-BE23-EC46-ABBD-EC040F2DC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EE0CE9E-E766-4E4E-EA55-B83A7D161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3" y="231469"/>
            <a:ext cx="9013502" cy="455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41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091C48-942D-18F1-727F-43E3D4B7F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16F708-323B-BB8A-D4F5-B48994995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B355B4-30B4-6D7A-92B4-069DB23E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4EA87-870F-2AC1-70E6-9333CD92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02" y="4855422"/>
            <a:ext cx="7980565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 Category Set</a:t>
            </a:r>
            <a:endParaRPr lang="en-EG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2EB5FA-D968-01DF-8CAD-A4A42DF7F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E3F363C-B15A-7474-B968-1BF2A3B97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05B9E00-E896-CEEE-0E50-41B01EE0E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6BF1EA1-AF37-57F9-D86C-61EF310F6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E5F5E16-2237-5FD4-CF76-CDDC33E6E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E3531C-BE07-1484-3078-ACA4B0D2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FD20864-9E8F-3182-E2C1-5688A596B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6552B60-02CF-56A6-3D26-7C687AF5A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8805754-06F5-600B-6F9B-BBA9F6FB1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544A417-D094-DF5C-074E-C79451614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BDB94DF-D869-1F81-1178-A786ACC57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" y="441524"/>
            <a:ext cx="9122976" cy="391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01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E81F1B-46ED-FFDD-7CD7-BADEBA8BD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85357E-1890-1977-4A35-B8BA41782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8F124D-AB17-6D55-F690-285D04FFB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00894-6104-E25B-8382-B9DF6E30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41" y="6147287"/>
            <a:ext cx="7980565" cy="7758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 categories Report request </a:t>
            </a: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EG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62599C-64A0-C37A-87BB-ECF7400CE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8F1B62F-F7E6-0392-6FBB-7F46BFF00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499C9D-F4D6-30B7-92FE-AD41611BA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10E504B-CA80-8545-7015-2266577C6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E5512B6-BDD4-3009-3E7D-1FF1C97E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778B60-EAC9-048C-3B2E-4EA69CC2A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74076D9-72FC-379C-2F76-59A9E3B92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054C24-3975-301B-9059-2CA2BEB0D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FC6FFCF-1447-5CF6-0AB6-F1299502B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D0C0B3F-851A-4597-A1D9-03BDEC1BB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BEF7E55-6E3E-396D-3D4C-E53CEE8B4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2" y="152449"/>
            <a:ext cx="7972020" cy="543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93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7AAF9-E511-52ED-6DD0-A6B72530C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5AED37-72C4-EFC1-9C32-F6F66693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11CA12-B0D4-EB92-5439-B723FF8EB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3FEE1-E41E-39D1-035A-F51A2583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02" y="1348434"/>
            <a:ext cx="7980565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Example</a:t>
            </a:r>
            <a:endParaRPr lang="en-EG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6D5A6C-AB8B-F807-3FA1-EE7EBFB6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F780066-507C-9EBD-3485-F22484BB0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6E9046A-1455-6626-95FE-005BDEEB2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9EF24A-7B39-7830-75E8-4E19F678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55058DE-74AD-3070-8945-987733586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72516D-8E77-8B95-7D30-AB986471B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B70E0B3-D6C6-2132-3BFA-61C3D192A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80E1E21-560B-10A4-2E7E-CE3273E0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5C91DE-3E4E-5ABC-8B4E-9EF31CA7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E4F4C7A-1FB4-7297-A126-A824EDC34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0B363B0-BE15-8836-CBAA-D78C3C7B8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3" y="2377204"/>
            <a:ext cx="9039284" cy="31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37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7575DE-0EF5-9208-A8AC-BB6CE7B85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35A087-610A-3C45-35C6-D520356CA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0BCB7-C038-1E57-1EBB-89B0AC08E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0DAB53-EBFC-9E6D-D2BF-874093C61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A4A141D-F298-EE77-852C-7B4EB497C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86079D-5B58-62D0-F42C-4F52643CB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118DEB-F614-8A54-9562-EC2C18E0D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DE655F-20BE-1356-5C16-4044613B9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AE0143-E12B-C923-9D33-6263EE838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42A5AA-FFA4-A3F5-886C-14830415D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A2505F-C90C-C12E-D711-6BC50EA2B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DBCF3EC-5EFA-D6A8-9F8C-FD30C4C0D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DA413EC-9416-7BEA-D207-7EE4C773D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916B4429-F9B1-A0B8-ACB5-5A0102DE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/>
              <a:t>Inventory Transactions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A9EC07-77B6-DC32-E34A-6B0162CC4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1143001"/>
          </a:xfrm>
        </p:spPr>
        <p:txBody>
          <a:bodyPr/>
          <a:lstStyle/>
          <a:p>
            <a:r>
              <a:rPr dirty="0"/>
              <a:t>Step 10: Open periods for inventory, purchasing, and ledger transactions.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E9BEEB-BBE8-A22F-BCD8-63C0A50E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5" y="2850141"/>
            <a:ext cx="8933210" cy="34585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B9F16E-8165-7353-2DCF-B7AD3B0B02DD}"/>
              </a:ext>
            </a:extLst>
          </p:cNvPr>
          <p:cNvSpPr txBox="1"/>
          <p:nvPr/>
        </p:nvSpPr>
        <p:spPr>
          <a:xfrm>
            <a:off x="898263" y="2171700"/>
            <a:ext cx="457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Misalliances Issue 2- Misalliance receipt </a:t>
            </a:r>
            <a:endParaRPr lang="en-EG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035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4FAC66-8D45-D5AD-3C4A-E6DF1F899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82F5-54FA-0EF1-1EF8-78E8CF8D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5116529"/>
            <a:ext cx="7944130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chemeClr val="tx2"/>
                </a:solidFill>
              </a:rPr>
              <a:t>Inventory Transactions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32A64-F513-8546-4406-D315B43E0E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488" b="-1"/>
          <a:stretch/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6918532-EA87-E026-03FB-EA567676C699}"/>
              </a:ext>
            </a:extLst>
          </p:cNvPr>
          <p:cNvSpPr txBox="1"/>
          <p:nvPr/>
        </p:nvSpPr>
        <p:spPr>
          <a:xfrm>
            <a:off x="603504" y="4580785"/>
            <a:ext cx="7062673" cy="48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700">
                <a:solidFill>
                  <a:schemeClr val="tx2"/>
                </a:solidFill>
                <a:effectLst/>
              </a:rPr>
              <a:t>2. 	Misalliances source type Account </a:t>
            </a:r>
          </a:p>
        </p:txBody>
      </p:sp>
    </p:spTree>
    <p:extLst>
      <p:ext uri="{BB962C8B-B14F-4D97-AF65-F5344CB8AC3E}">
        <p14:creationId xmlns:p14="http://schemas.microsoft.com/office/powerpoint/2010/main" val="359473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5434228"/>
            <a:ext cx="7980565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Profile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4980231"/>
            <a:ext cx="6872817" cy="4504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Step 2: Configure profile options for assigned responsibilities then assign responsibilities.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446669" y="442100"/>
            <a:ext cx="2514948" cy="1630750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199F7E3-7893-044F-BF32-0F6CD97A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67" y="445153"/>
            <a:ext cx="7548266" cy="358542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847914" y="4560733"/>
            <a:ext cx="2296085" cy="2297266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BFA2B-8493-4902-9430-40BBE98F5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030B3-30F1-B942-B9B7-09DEE514C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5116529"/>
            <a:ext cx="7944130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chemeClr val="tx2"/>
                </a:solidFill>
              </a:rPr>
              <a:t>Inventory Transactions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B9458B-E32F-388F-5A4F-DE8FC10006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27" r="-1" b="-1"/>
          <a:stretch/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313EA6A-2BD3-AE9D-EF9B-C760DCA91887}"/>
              </a:ext>
            </a:extLst>
          </p:cNvPr>
          <p:cNvSpPr txBox="1"/>
          <p:nvPr/>
        </p:nvSpPr>
        <p:spPr>
          <a:xfrm>
            <a:off x="603504" y="4580785"/>
            <a:ext cx="7062673" cy="48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700">
                <a:solidFill>
                  <a:schemeClr val="tx2"/>
                </a:solidFill>
                <a:effectLst/>
              </a:rPr>
              <a:t>3. 	Account allies</a:t>
            </a:r>
          </a:p>
        </p:txBody>
      </p:sp>
    </p:spTree>
    <p:extLst>
      <p:ext uri="{BB962C8B-B14F-4D97-AF65-F5344CB8AC3E}">
        <p14:creationId xmlns:p14="http://schemas.microsoft.com/office/powerpoint/2010/main" val="15137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234DC5-1718-BCE4-22EC-E5DCA62A2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6BE95-3A72-61E7-A1FF-15B4429D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5116529"/>
            <a:ext cx="7944130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chemeClr val="tx2"/>
                </a:solidFill>
              </a:rPr>
              <a:t>Inventory Transactions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04F5B-C885-B098-08B5-4C2DF6A0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43" r="9788" b="-2"/>
          <a:stretch/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DB4A97D-2000-0B86-92EC-9B70B0FCDB8D}"/>
              </a:ext>
            </a:extLst>
          </p:cNvPr>
          <p:cNvSpPr txBox="1"/>
          <p:nvPr/>
        </p:nvSpPr>
        <p:spPr>
          <a:xfrm>
            <a:off x="603504" y="4580785"/>
            <a:ext cx="7062673" cy="48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700">
                <a:solidFill>
                  <a:schemeClr val="tx2"/>
                </a:solidFill>
                <a:effectLst/>
              </a:rPr>
              <a:t>4. Item Transaction default 	</a:t>
            </a:r>
          </a:p>
        </p:txBody>
      </p:sp>
    </p:spTree>
    <p:extLst>
      <p:ext uri="{BB962C8B-B14F-4D97-AF65-F5344CB8AC3E}">
        <p14:creationId xmlns:p14="http://schemas.microsoft.com/office/powerpoint/2010/main" val="412868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351097-DC61-F5C9-70C6-8BF76E698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BE8AF-7152-B8C9-8D7D-29FA9AFB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5116529"/>
            <a:ext cx="7944130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chemeClr val="tx2"/>
                </a:solidFill>
              </a:rPr>
              <a:t>Inventory Transactions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AD656B-233F-7292-D0FF-E66DE5B7D7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88" r="7293"/>
          <a:stretch/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E8AB2D3-97D0-2A2F-DBE6-6C3BBBB14DD5}"/>
              </a:ext>
            </a:extLst>
          </p:cNvPr>
          <p:cNvSpPr txBox="1"/>
          <p:nvPr/>
        </p:nvSpPr>
        <p:spPr>
          <a:xfrm>
            <a:off x="603504" y="4580785"/>
            <a:ext cx="7062673" cy="48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700" b="1">
                <a:solidFill>
                  <a:schemeClr val="tx2"/>
                </a:solidFill>
                <a:effectLst/>
              </a:rPr>
              <a:t>Transaction reason </a:t>
            </a:r>
            <a:endParaRPr lang="en-US" sz="170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966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5116529"/>
            <a:ext cx="7944130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chemeClr val="tx2"/>
                </a:solidFill>
              </a:rPr>
              <a:t>Sub-inventory Transfer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E701D-2C36-C5B1-89CA-B7338E1F8E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59" r="3385"/>
          <a:stretch/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4580785"/>
            <a:ext cx="7062673" cy="4843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>
                <a:solidFill>
                  <a:schemeClr val="tx2"/>
                </a:solidFill>
              </a:rPr>
              <a:t>Step 11: Transfer inventory between sub-inventories in the same organization.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7" y="3399769"/>
            <a:ext cx="7980565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Material Workbench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590" y="4171528"/>
            <a:ext cx="6872818" cy="4504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Step 12: Overview of material workbench features and functions.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DA91DA7-195B-8E85-A567-223917E4B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72" y="320231"/>
            <a:ext cx="5534765" cy="283656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Move Order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dirty="0"/>
              <a:t>Step 13: Setup move orders for issue and transfer items.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4C81F-16AF-7A3F-73AF-BBDBEF47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4" y="2187357"/>
            <a:ext cx="9049176" cy="3504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910A2E-5C59-61F9-764E-FB75505611F0}"/>
              </a:ext>
            </a:extLst>
          </p:cNvPr>
          <p:cNvSpPr txBox="1"/>
          <p:nvPr/>
        </p:nvSpPr>
        <p:spPr>
          <a:xfrm>
            <a:off x="365760" y="5713955"/>
            <a:ext cx="8229599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</a:pP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you assign planer for the item, he should approve to complete the process whatever issuing or transfer and so on </a:t>
            </a:r>
            <a:endParaRPr lang="en-EG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Picking rules (Rank the picking rule lot_ sub inventory _locator)</a:t>
            </a:r>
            <a:endParaRPr lang="en-EG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2782"/>
            <a:ext cx="8229600" cy="1143000"/>
          </a:xfrm>
        </p:spPr>
        <p:txBody>
          <a:bodyPr/>
          <a:lstStyle/>
          <a:p>
            <a:r>
              <a:rPr dirty="0"/>
              <a:t>Inter-Organization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58" y="684013"/>
            <a:ext cx="8229600" cy="4525963"/>
          </a:xfrm>
        </p:spPr>
        <p:txBody>
          <a:bodyPr/>
          <a:lstStyle/>
          <a:p>
            <a:r>
              <a:rPr dirty="0"/>
              <a:t>Step 14: Configure inter-organization transfers including direct shipment and in-transit.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EA872-D479-3FAA-FD53-A419ED2FA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8" y="1648024"/>
            <a:ext cx="4124417" cy="2719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84EE89-3A19-F3BD-539D-56AD1F58D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605" y="1648024"/>
            <a:ext cx="4124417" cy="2719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3063E-DFED-5BEE-FF34-BEEEE396B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18" y="4441489"/>
            <a:ext cx="7726680" cy="237934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Cycle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7"/>
            <a:ext cx="8229600" cy="4525963"/>
          </a:xfrm>
        </p:spPr>
        <p:txBody>
          <a:bodyPr/>
          <a:lstStyle/>
          <a:p>
            <a:r>
              <a:rPr dirty="0"/>
              <a:t>Step 15: Overview of cycle counting, physical inventories, and snapshots.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1411E-2F5D-2E87-32E1-348B930529D6}"/>
              </a:ext>
            </a:extLst>
          </p:cNvPr>
          <p:cNvSpPr txBox="1"/>
          <p:nvPr/>
        </p:nvSpPr>
        <p:spPr>
          <a:xfrm>
            <a:off x="177499" y="2153645"/>
            <a:ext cx="4824805" cy="156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Counting _ Physical inventories _ snapshot _</a:t>
            </a:r>
            <a:endParaRPr lang="en-EG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Generate Tag (Request physical inventory)</a:t>
            </a:r>
            <a:endParaRPr lang="en-EG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Tag count (physical inventory tag listing)</a:t>
            </a:r>
            <a:endParaRPr lang="en-EG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 inventory quantity report </a:t>
            </a:r>
            <a:endParaRPr lang="en-EG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Approve adjustment </a:t>
            </a:r>
            <a:endParaRPr lang="en-EG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1121D0-8645-56B9-42D5-8D0FB307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30" y="3672778"/>
            <a:ext cx="8498540" cy="300682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155B4-1547-0FB8-CBAD-017949299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16" y="643467"/>
            <a:ext cx="6728567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7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4E1DBE-4389-D5EA-9122-68742D9BF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0FD50F-F710-1352-F5F9-2740EB40E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663506"/>
            <a:ext cx="8178799" cy="5530986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1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975" y="4078201"/>
            <a:ext cx="7349011" cy="941936"/>
          </a:xfrm>
        </p:spPr>
        <p:txBody>
          <a:bodyPr anchor="ctr">
            <a:normAutofit/>
          </a:bodyPr>
          <a:lstStyle/>
          <a:p>
            <a:r>
              <a:rPr lang="en-US" sz="3500"/>
              <a:t>Define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6303E-D7AF-4682-A48B-D1B11E9E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81" y="174032"/>
            <a:ext cx="7597667" cy="37396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33" y="5184644"/>
            <a:ext cx="7342453" cy="947335"/>
          </a:xfrm>
        </p:spPr>
        <p:txBody>
          <a:bodyPr anchor="ctr">
            <a:normAutofit/>
          </a:bodyPr>
          <a:lstStyle/>
          <a:p>
            <a:pPr algn="ctr"/>
            <a:r>
              <a:rPr lang="en-US" sz="1700"/>
              <a:t>Step 3: Define location through Sys Admin &gt; Application &gt; Flex Field &gt; Descriptive &gt; Human Resource &gt; Location addresses.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6B2654-7E9D-D203-56CB-1154E4010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3B4292-995D-7983-109C-CD2F984E5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59" y="643467"/>
            <a:ext cx="8121481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65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81D7A8-0D4D-60C0-908C-A107349E9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E783FF-50E6-80EA-B474-CB943EB42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864804"/>
            <a:ext cx="8178799" cy="3128390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20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334742-49BD-2365-8CBA-3C0492E63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E705C-E85F-A61F-E918-27C66C41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697604"/>
            <a:ext cx="8178799" cy="5462791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74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Purchasing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Step 1</a:t>
            </a:r>
            <a:r>
              <a:rPr lang="en-US" dirty="0"/>
              <a:t>6</a:t>
            </a:r>
            <a:r>
              <a:rPr dirty="0"/>
              <a:t>: Configure financial, purchasing, and receiving options for transactions.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7D293-B421-611B-8E63-348E24808808}"/>
              </a:ext>
            </a:extLst>
          </p:cNvPr>
          <p:cNvSpPr txBox="1"/>
          <p:nvPr/>
        </p:nvSpPr>
        <p:spPr>
          <a:xfrm>
            <a:off x="123713" y="2807701"/>
            <a:ext cx="457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Financial option </a:t>
            </a:r>
            <a:endParaRPr lang="en-EG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285D3-0E27-E50D-ADAC-AD8F3D878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53" y="2720238"/>
            <a:ext cx="5464886" cy="341663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8B2D6-DB7E-D766-2FE8-6049E5D20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0F87-892A-909E-F822-3678CA5D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Purchasing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68BBC-163D-AB1D-11E2-B7C65371C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Step 1</a:t>
            </a:r>
            <a:r>
              <a:rPr lang="en-US" dirty="0"/>
              <a:t>6</a:t>
            </a:r>
            <a:r>
              <a:rPr dirty="0"/>
              <a:t>: Configure financial, purchasing, and receiving options for transactions.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D05F8-1220-C14B-976B-7EB71168FFE5}"/>
              </a:ext>
            </a:extLst>
          </p:cNvPr>
          <p:cNvSpPr txBox="1"/>
          <p:nvPr/>
        </p:nvSpPr>
        <p:spPr>
          <a:xfrm>
            <a:off x="123713" y="2807701"/>
            <a:ext cx="457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buSzPts val="1200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	Purchasing option</a:t>
            </a:r>
            <a:endParaRPr lang="en-EG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D9B5B-00D1-73F7-4B79-66DB028A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38" y="3180564"/>
            <a:ext cx="6950324" cy="327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13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CAD67-FBBE-9F3B-77C7-CDB535876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272C-8D5D-40C9-2D84-B26D6076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Purchasing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6711-759A-3BC9-BF21-13060BB7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Step 1</a:t>
            </a:r>
            <a:r>
              <a:rPr lang="en-US" dirty="0"/>
              <a:t>6</a:t>
            </a:r>
            <a:r>
              <a:rPr dirty="0"/>
              <a:t>: Configure financial, purchasing, and receiving options for transactions.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5F0DE-7701-0F58-6964-499891D1A29E}"/>
              </a:ext>
            </a:extLst>
          </p:cNvPr>
          <p:cNvSpPr txBox="1"/>
          <p:nvPr/>
        </p:nvSpPr>
        <p:spPr>
          <a:xfrm>
            <a:off x="123713" y="2807701"/>
            <a:ext cx="457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200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	Receiving option</a:t>
            </a:r>
            <a:endParaRPr lang="en-EG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09A8A-376F-CC22-F9AF-FADD46DC5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49" y="3255118"/>
            <a:ext cx="8546102" cy="30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90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Hierarchy Setup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B7CA5-3309-6173-1D93-58D968675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689094"/>
            <a:ext cx="5943600" cy="3894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84F507-087E-A0CF-9A0A-B0CA3408055D}"/>
              </a:ext>
            </a:extLst>
          </p:cNvPr>
          <p:cNvSpPr txBox="1"/>
          <p:nvPr/>
        </p:nvSpPr>
        <p:spPr>
          <a:xfrm>
            <a:off x="0" y="2899668"/>
            <a:ext cx="457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Create a job </a:t>
            </a:r>
            <a:endParaRPr lang="en-EG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7DCB38-FC7D-B6F6-6845-E168F0726A25}"/>
              </a:ext>
            </a:extLst>
          </p:cNvPr>
          <p:cNvSpPr txBox="1">
            <a:spLocks/>
          </p:cNvSpPr>
          <p:nvPr/>
        </p:nvSpPr>
        <p:spPr>
          <a:xfrm>
            <a:off x="457200" y="11660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17: Define position hierarchy, create positions, assign to persons, and link with document types.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6C1C2-DA3E-6A7D-0F89-A8F345450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9C3E-6CA2-EC80-D556-C4388B58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Hierarchy Setup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75C0C-4A35-5777-1ADA-6B1253470A97}"/>
              </a:ext>
            </a:extLst>
          </p:cNvPr>
          <p:cNvSpPr txBox="1"/>
          <p:nvPr/>
        </p:nvSpPr>
        <p:spPr>
          <a:xfrm>
            <a:off x="0" y="2899668"/>
            <a:ext cx="457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Create positions</a:t>
            </a:r>
            <a:endParaRPr lang="en-E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91E8F-D271-ABC9-1BC6-3B40794BD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04783"/>
            <a:ext cx="5943600" cy="342138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8DADAD-E80A-3098-71B2-6FFF33D24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dirty="0"/>
              <a:t>Step 1</a:t>
            </a:r>
            <a:r>
              <a:rPr lang="en-US" dirty="0"/>
              <a:t>7</a:t>
            </a:r>
            <a:r>
              <a:rPr dirty="0"/>
              <a:t>: Define position hierarchy, create positions, assign to persons, and link with document types.</a:t>
            </a:r>
          </a:p>
        </p:txBody>
      </p:sp>
    </p:spTree>
    <p:extLst>
      <p:ext uri="{BB962C8B-B14F-4D97-AF65-F5344CB8AC3E}">
        <p14:creationId xmlns:p14="http://schemas.microsoft.com/office/powerpoint/2010/main" val="4191270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D01D6-3E3B-6011-E832-3B4CE8FC9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28E7-6DDD-AED3-B007-03EF902D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Hierarchy Setup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7AF5E-E6B9-2ED9-3EF6-1748B77B6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689094"/>
            <a:ext cx="5943600" cy="3894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AEDB39-81B9-2885-B64F-781CACA797A6}"/>
              </a:ext>
            </a:extLst>
          </p:cNvPr>
          <p:cNvSpPr txBox="1"/>
          <p:nvPr/>
        </p:nvSpPr>
        <p:spPr>
          <a:xfrm>
            <a:off x="0" y="2899668"/>
            <a:ext cx="457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Create a job </a:t>
            </a:r>
            <a:endParaRPr lang="en-EG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D300AE-AB45-E40E-E775-C3C19B13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dirty="0"/>
              <a:t>Step 1</a:t>
            </a:r>
            <a:r>
              <a:rPr lang="en-US" dirty="0"/>
              <a:t>7</a:t>
            </a:r>
            <a:r>
              <a:rPr dirty="0"/>
              <a:t>: Define position hierarchy, create positions, assign to persons, and link with document types.</a:t>
            </a:r>
          </a:p>
        </p:txBody>
      </p:sp>
    </p:spTree>
    <p:extLst>
      <p:ext uri="{BB962C8B-B14F-4D97-AF65-F5344CB8AC3E}">
        <p14:creationId xmlns:p14="http://schemas.microsoft.com/office/powerpoint/2010/main" val="7408435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4DF79-60A2-ECE6-5747-7E7625C43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B324-8931-7F52-4DD3-A9FABA20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Hierarchy Setup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1DBB6-E9AA-06FA-F210-23FDF2BCA49F}"/>
              </a:ext>
            </a:extLst>
          </p:cNvPr>
          <p:cNvSpPr txBox="1"/>
          <p:nvPr/>
        </p:nvSpPr>
        <p:spPr>
          <a:xfrm>
            <a:off x="0" y="2899668"/>
            <a:ext cx="457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Assign position to persons</a:t>
            </a:r>
            <a:endParaRPr lang="en-E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A2FE7-CD00-BEB7-EC91-E2662A85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282145"/>
            <a:ext cx="5943600" cy="258508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285454-537D-06F9-7921-23BCDA559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dirty="0"/>
              <a:t>Step 1</a:t>
            </a:r>
            <a:r>
              <a:rPr lang="en-US" dirty="0"/>
              <a:t>7</a:t>
            </a:r>
            <a:r>
              <a:rPr dirty="0"/>
              <a:t>: Define position hierarchy, create positions, assign to persons, and link with document types.</a:t>
            </a:r>
          </a:p>
        </p:txBody>
      </p:sp>
    </p:spTree>
    <p:extLst>
      <p:ext uri="{BB962C8B-B14F-4D97-AF65-F5344CB8AC3E}">
        <p14:creationId xmlns:p14="http://schemas.microsoft.com/office/powerpoint/2010/main" val="136572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5" y="52996"/>
            <a:ext cx="457002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3121701"/>
            <a:ext cx="2743539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Operating Unit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2032347"/>
            <a:ext cx="2743539" cy="9551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Step 4: Create operating unit via Global Super HRMS Manager Responsibility.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5A773-5B46-912F-85B0-57D1FB7B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72" y="1333503"/>
            <a:ext cx="5092443" cy="3307910"/>
          </a:xfrm>
          <a:prstGeom prst="rect">
            <a:avLst/>
          </a:prstGeom>
          <a:ln w="9525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39853E-4798-DC83-8F8B-FCEECFA39AF5}"/>
              </a:ext>
            </a:extLst>
          </p:cNvPr>
          <p:cNvSpPr txBox="1"/>
          <p:nvPr/>
        </p:nvSpPr>
        <p:spPr>
          <a:xfrm>
            <a:off x="434340" y="4993150"/>
            <a:ext cx="8354658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there is an Error appear check profile option: IRC: Geocode Hos and clear Geocode Host.</a:t>
            </a:r>
            <a:endParaRPr lang="en-EG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then go back to Define location from HRMS </a:t>
            </a:r>
            <a:endParaRPr lang="en-EG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60A7A-6B4F-39BF-BAC5-E6A28B997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D826-CF15-FF8D-667E-459FF715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Hierarchy Setup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9350C-D4F8-0E6D-8B59-803CDED33DBE}"/>
              </a:ext>
            </a:extLst>
          </p:cNvPr>
          <p:cNvSpPr txBox="1"/>
          <p:nvPr/>
        </p:nvSpPr>
        <p:spPr>
          <a:xfrm>
            <a:off x="0" y="2899668"/>
            <a:ext cx="457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Position Hierarchy </a:t>
            </a:r>
            <a:endParaRPr lang="en-E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034AB-8522-9AE8-B148-A973304B5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282145"/>
            <a:ext cx="5943600" cy="25850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24A535-DA40-50B8-D0BB-6B886BAE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9799"/>
            <a:ext cx="8229600" cy="4525963"/>
          </a:xfrm>
        </p:spPr>
        <p:txBody>
          <a:bodyPr/>
          <a:lstStyle/>
          <a:p>
            <a:r>
              <a:rPr dirty="0"/>
              <a:t>Step 1</a:t>
            </a:r>
            <a:r>
              <a:rPr lang="en-US" dirty="0"/>
              <a:t>7</a:t>
            </a:r>
            <a:r>
              <a:rPr dirty="0"/>
              <a:t>: Define position hierarchy, create positions, assign to persons, and link with document types.</a:t>
            </a:r>
          </a:p>
        </p:txBody>
      </p:sp>
    </p:spTree>
    <p:extLst>
      <p:ext uri="{BB962C8B-B14F-4D97-AF65-F5344CB8AC3E}">
        <p14:creationId xmlns:p14="http://schemas.microsoft.com/office/powerpoint/2010/main" val="27305089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E75EA-4D71-ACF2-7973-A888A1035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CFCC-890A-8EBF-E1C1-D9B74EE5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fill employe hierarchy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E2E3311-8348-C859-E020-C92112761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82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E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Approval Groub </a:t>
            </a:r>
            <a:endParaRPr kumimoji="0" lang="en-US" altLang="en-EG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E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1F028A01-6BF2-B488-BE4C-265D5FFF5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9788"/>
            <a:ext cx="7061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E137CB9D-557D-DB28-9D7C-2CE1F2131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387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490998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9FFC3-3211-92EA-63E6-5E331AD37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672E-2A1B-5A4B-06F1-DE1E8244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fill employe hierarchy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7A644A-811F-2ED4-97C6-B8E14D57C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2440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E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Approval Assignment</a:t>
            </a:r>
            <a:endParaRPr kumimoji="0" lang="en-US" altLang="en-EG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E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7155EE61-82AC-E2B3-89DE-5F064D83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54" y="2044006"/>
            <a:ext cx="8154744" cy="425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E6B0A1-0CC9-B5C7-37C0-35C477299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375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EG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n-US" altLang="en-E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518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42FCA-7A68-0A12-81FB-6C7B2E05F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BC10-3BDD-9599-DF5C-ED83CAC9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fill employe hierarchy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CA5324-BB22-B63F-0158-0F31865D6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224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E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 link your position hierarchy with document types</a:t>
            </a:r>
            <a:endParaRPr kumimoji="0" lang="en-US" altLang="en-EG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E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 Buyer </a:t>
            </a:r>
            <a:endParaRPr kumimoji="0" lang="en-US" altLang="en-EG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EG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Setup _ Personal _ Buyer </a:t>
            </a:r>
            <a:endParaRPr kumimoji="0" lang="en-US" altLang="en-EG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E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15562CB7-A916-3BA2-F1A3-AE3698BF0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4" y="2718676"/>
            <a:ext cx="8925032" cy="229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1DBE49-99F3-5D92-DE9F-AE9C9CC5E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9909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7534365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D3CE4-25F5-685E-EA0E-E5C34CE78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BC13-8FA1-B39D-1EEA-FB0B8AD8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fill employe hierarchy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B896B-567B-C5A6-FDF7-DD96664732C5}"/>
              </a:ext>
            </a:extLst>
          </p:cNvPr>
          <p:cNvSpPr txBox="1"/>
          <p:nvPr/>
        </p:nvSpPr>
        <p:spPr>
          <a:xfrm>
            <a:off x="-360382" y="1250267"/>
            <a:ext cx="6578301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</a:pP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 option RCV: Allow routing override </a:t>
            </a:r>
            <a:endParaRPr lang="en-EG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Cannot Edit Receipt Routing column when receiving </a:t>
            </a:r>
            <a:endParaRPr lang="en-EG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26DF5-5A34-75C2-A5BE-E932178F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083304"/>
            <a:ext cx="5943600" cy="404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71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Oracle iProcurement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24: Configure Oracle iProcurement settings and profile options.</a:t>
            </a: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2412F06E-68CF-49E3-664F-B18425EA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8" y="3429000"/>
            <a:ext cx="5943600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7853D89-0EAB-01BC-61EE-5D0828245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408" y="553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EG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100"/>
              <a:t>Closing Remarks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91AC546F-8B1F-80A0-6363-F0E7A4F4B2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622" b="1237"/>
          <a:stretch/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817" y="3448889"/>
            <a:ext cx="6759608" cy="2999758"/>
          </a:xfrm>
        </p:spPr>
        <p:txBody>
          <a:bodyPr anchor="ctr">
            <a:normAutofit/>
          </a:bodyPr>
          <a:lstStyle/>
          <a:p>
            <a:pPr algn="l"/>
            <a:endParaRPr lang="en-US" sz="16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Modular Solutions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Tailorable modules for specific business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Real-Time Visibility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Enhanced analytics for supply chain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Integration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Seamless connections with Oracle and third-party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Scalability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Accommodates growth in data and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User-Friendly Interface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Intuitive design for better user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Best Practices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Incorporates industry standards for process optimization.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Ongoing Support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Post-go-live assistance and continuous improvement feedback.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36366-9351-1B79-FA5E-CE426865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457200"/>
            <a:ext cx="325755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300" kern="1200">
                <a:latin typeface="+mj-lt"/>
                <a:ea typeface="+mj-ea"/>
                <a:cs typeface="+mj-cs"/>
              </a:rPr>
              <a:t>Create Operating unit from HRMS responsibility </a:t>
            </a: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59251" y="1415034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533D-C6B2-0A89-DC06-B308E483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5947" y="457200"/>
            <a:ext cx="4505706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1900" kern="1200">
                <a:latin typeface="+mn-lt"/>
                <a:ea typeface="+mn-ea"/>
                <a:cs typeface="+mn-cs"/>
              </a:rPr>
              <a:t>Open Global Super HRMS Manager Responsibility to Define new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666CA-CA5C-7B39-C499-EF8446924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58" y="3076956"/>
            <a:ext cx="4101084" cy="2663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640F31-64B6-790F-03BF-039A911F6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414" y="2199132"/>
            <a:ext cx="4686434" cy="445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1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Inventory Organization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5: Define inventory organization, set profile options for Material Status Control.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4A952-9A5D-00CC-D966-7320FAF3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5" y="2418319"/>
            <a:ext cx="7630539" cy="3586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EFBD81-9A4D-4C79-54F9-6D4F95C6745A}"/>
              </a:ext>
            </a:extLst>
          </p:cNvPr>
          <p:cNvSpPr txBox="1"/>
          <p:nvPr/>
        </p:nvSpPr>
        <p:spPr>
          <a:xfrm>
            <a:off x="569776" y="6004672"/>
            <a:ext cx="8091614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profile option "INV: Material Status Support" must be set to Yes at the site level to enforce Material Status Control.</a:t>
            </a:r>
            <a:endParaRPr lang="en-EG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F505F-4A8C-096A-7984-11054B93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Define workday Calander </a:t>
            </a:r>
            <a:b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0B412D-802D-5AE1-0273-44892171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2" y="2633472"/>
            <a:ext cx="6551990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7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C98D6-05A1-D338-48C3-7FFAAE1A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1" y="639193"/>
            <a:ext cx="267885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Organization copy from non-master one </a:t>
            </a:r>
            <a:b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4409267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5355E1-E414-FA99-80E1-40F3BDDEF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722" y="1574670"/>
            <a:ext cx="5410962" cy="368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2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10776</TotalTime>
  <Words>883</Words>
  <Application>Microsoft Macintosh PowerPoint</Application>
  <PresentationFormat>On-screen Show (4:3)</PresentationFormat>
  <Paragraphs>124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Arial</vt:lpstr>
      <vt:lpstr>Calibri</vt:lpstr>
      <vt:lpstr>Office Theme</vt:lpstr>
      <vt:lpstr>Introduction</vt:lpstr>
      <vt:lpstr>User and Responsibility Setup</vt:lpstr>
      <vt:lpstr>Profile Options</vt:lpstr>
      <vt:lpstr>Define Location</vt:lpstr>
      <vt:lpstr>Operating Unit Setup</vt:lpstr>
      <vt:lpstr>Create Operating unit from HRMS responsibility </vt:lpstr>
      <vt:lpstr>Inventory Organization Creation</vt:lpstr>
      <vt:lpstr>Define workday Calander  </vt:lpstr>
      <vt:lpstr>Organization copy from non-master one  </vt:lpstr>
      <vt:lpstr>Inventory Key Flex Fields</vt:lpstr>
      <vt:lpstr>1. System Items</vt:lpstr>
      <vt:lpstr>2. Item Catalogs</vt:lpstr>
      <vt:lpstr>3. Item Categories</vt:lpstr>
      <vt:lpstr>4. Stock Locators</vt:lpstr>
      <vt:lpstr>5. Account Aliases</vt:lpstr>
      <vt:lpstr>6. Sales Orde</vt:lpstr>
      <vt:lpstr>Sub-inventory Setup</vt:lpstr>
      <vt:lpstr>Unit of Measure (UOM) Setup</vt:lpstr>
      <vt:lpstr>User Item Type Setup</vt:lpstr>
      <vt:lpstr>Item Master Setup</vt:lpstr>
      <vt:lpstr>Item Attribute Control</vt:lpstr>
      <vt:lpstr>Status Code</vt:lpstr>
      <vt:lpstr>Category Code</vt:lpstr>
      <vt:lpstr>Category Set</vt:lpstr>
      <vt:lpstr>Default Category Set</vt:lpstr>
      <vt:lpstr>   Item categories Report request  </vt:lpstr>
      <vt:lpstr>Report Example</vt:lpstr>
      <vt:lpstr>Inventory Transactions</vt:lpstr>
      <vt:lpstr>Inventory Transactions</vt:lpstr>
      <vt:lpstr>Inventory Transactions</vt:lpstr>
      <vt:lpstr>Inventory Transactions</vt:lpstr>
      <vt:lpstr>Inventory Transactions</vt:lpstr>
      <vt:lpstr>Sub-inventory Transfer</vt:lpstr>
      <vt:lpstr>Material Workbench</vt:lpstr>
      <vt:lpstr>Move Order Setup</vt:lpstr>
      <vt:lpstr>Inter-Organization Transfer</vt:lpstr>
      <vt:lpstr>Cycle Count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Purchasing Options</vt:lpstr>
      <vt:lpstr>Purchasing Options</vt:lpstr>
      <vt:lpstr>Purchasing Options</vt:lpstr>
      <vt:lpstr>Approval Hierarchy Setup</vt:lpstr>
      <vt:lpstr>Approval Hierarchy Setup</vt:lpstr>
      <vt:lpstr>Approval Hierarchy Setup</vt:lpstr>
      <vt:lpstr>Approval Hierarchy Setup</vt:lpstr>
      <vt:lpstr>Approval Hierarchy Setup</vt:lpstr>
      <vt:lpstr>Request fill employe hierarchy</vt:lpstr>
      <vt:lpstr>Request fill employe hierarchy</vt:lpstr>
      <vt:lpstr>Request fill employe hierarchy</vt:lpstr>
      <vt:lpstr>Request fill employe hierarchy</vt:lpstr>
      <vt:lpstr>Oracle iProcurement Setup</vt:lpstr>
      <vt:lpstr>Closing Remarks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Ahmed Elshazly</cp:lastModifiedBy>
  <cp:revision>3</cp:revision>
  <dcterms:created xsi:type="dcterms:W3CDTF">2013-01-27T09:14:16Z</dcterms:created>
  <dcterms:modified xsi:type="dcterms:W3CDTF">2024-11-15T22:56:06Z</dcterms:modified>
  <cp:category/>
</cp:coreProperties>
</file>