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5" r:id="rId7"/>
    <p:sldId id="266" r:id="rId8"/>
    <p:sldId id="260" r:id="rId9"/>
    <p:sldId id="267" r:id="rId10"/>
    <p:sldId id="268" r:id="rId11"/>
    <p:sldId id="269" r:id="rId12"/>
    <p:sldId id="261"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C61B1B5-E9CE-4E92-9A7A-81E8F21E9AE6}" type="datetimeFigureOut">
              <a:rPr lang="en-US" smtClean="0"/>
              <a:t>10/20/2020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415019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1B1B5-E9CE-4E92-9A7A-81E8F21E9AE6}"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54786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1B1B5-E9CE-4E92-9A7A-81E8F21E9AE6}"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3883746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1B1B5-E9CE-4E92-9A7A-81E8F21E9AE6}"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2E9CB-09EA-4424-BE63-4D8EF70710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0980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1B1B5-E9CE-4E92-9A7A-81E8F21E9AE6}"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2280841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61B1B5-E9CE-4E92-9A7A-81E8F21E9AE6}"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4294645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61B1B5-E9CE-4E92-9A7A-81E8F21E9AE6}"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3930447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1B1B5-E9CE-4E92-9A7A-81E8F21E9AE6}"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212450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1B1B5-E9CE-4E92-9A7A-81E8F21E9AE6}"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292954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1B1B5-E9CE-4E92-9A7A-81E8F21E9AE6}"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260849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1B1B5-E9CE-4E92-9A7A-81E8F21E9AE6}"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58006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61B1B5-E9CE-4E92-9A7A-81E8F21E9AE6}"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129403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61B1B5-E9CE-4E92-9A7A-81E8F21E9AE6}"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238199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61B1B5-E9CE-4E92-9A7A-81E8F21E9AE6}"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71327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1B1B5-E9CE-4E92-9A7A-81E8F21E9AE6}"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119492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1B1B5-E9CE-4E92-9A7A-81E8F21E9AE6}"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427027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1B1B5-E9CE-4E92-9A7A-81E8F21E9AE6}"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2E9CB-09EA-4424-BE63-4D8EF707102B}" type="slidenum">
              <a:rPr lang="en-US" smtClean="0"/>
              <a:t>‹#›</a:t>
            </a:fld>
            <a:endParaRPr lang="en-US"/>
          </a:p>
        </p:txBody>
      </p:sp>
    </p:spTree>
    <p:extLst>
      <p:ext uri="{BB962C8B-B14F-4D97-AF65-F5344CB8AC3E}">
        <p14:creationId xmlns:p14="http://schemas.microsoft.com/office/powerpoint/2010/main" val="62338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61B1B5-E9CE-4E92-9A7A-81E8F21E9AE6}" type="datetimeFigureOut">
              <a:rPr lang="en-US" smtClean="0"/>
              <a:t>10/20/2020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C2E9CB-09EA-4424-BE63-4D8EF707102B}" type="slidenum">
              <a:rPr lang="en-US" smtClean="0"/>
              <a:t>‹#›</a:t>
            </a:fld>
            <a:endParaRPr lang="en-US"/>
          </a:p>
        </p:txBody>
      </p:sp>
    </p:spTree>
    <p:extLst>
      <p:ext uri="{BB962C8B-B14F-4D97-AF65-F5344CB8AC3E}">
        <p14:creationId xmlns:p14="http://schemas.microsoft.com/office/powerpoint/2010/main" val="420187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5D11-D25E-49C5-9042-F0DDFE21A887}"/>
              </a:ext>
            </a:extLst>
          </p:cNvPr>
          <p:cNvSpPr>
            <a:spLocks noGrp="1"/>
          </p:cNvSpPr>
          <p:nvPr>
            <p:ph type="ctrTitle"/>
          </p:nvPr>
        </p:nvSpPr>
        <p:spPr/>
        <p:txBody>
          <a:bodyPr/>
          <a:lstStyle/>
          <a:p>
            <a:r>
              <a:rPr lang="en-US" dirty="0"/>
              <a:t>Big data graduation project</a:t>
            </a:r>
          </a:p>
        </p:txBody>
      </p:sp>
      <p:sp>
        <p:nvSpPr>
          <p:cNvPr id="3" name="Subtitle 2">
            <a:extLst>
              <a:ext uri="{FF2B5EF4-FFF2-40B4-BE49-F238E27FC236}">
                <a16:creationId xmlns:a16="http://schemas.microsoft.com/office/drawing/2014/main" id="{FF4A0C07-A412-4DE4-B71B-BA6689E854C1}"/>
              </a:ext>
            </a:extLst>
          </p:cNvPr>
          <p:cNvSpPr>
            <a:spLocks noGrp="1"/>
          </p:cNvSpPr>
          <p:nvPr>
            <p:ph type="subTitle" idx="1"/>
          </p:nvPr>
        </p:nvSpPr>
        <p:spPr/>
        <p:txBody>
          <a:bodyPr/>
          <a:lstStyle/>
          <a:p>
            <a:r>
              <a:rPr lang="en-US" dirty="0"/>
              <a:t>Presented By: 	Mahmoud Mohamed Soheil</a:t>
            </a:r>
          </a:p>
          <a:p>
            <a:r>
              <a:rPr lang="en-US" dirty="0"/>
              <a:t>Presented to: 	</a:t>
            </a:r>
            <a:r>
              <a:rPr lang="en-US" dirty="0" err="1"/>
              <a:t>eng.</a:t>
            </a:r>
            <a:r>
              <a:rPr lang="en-US" dirty="0"/>
              <a:t> Amr salah</a:t>
            </a:r>
          </a:p>
          <a:p>
            <a:r>
              <a:rPr lang="en-US" dirty="0"/>
              <a:t>		</a:t>
            </a:r>
            <a:r>
              <a:rPr lang="en-US" dirty="0" err="1"/>
              <a:t>eng.</a:t>
            </a:r>
            <a:r>
              <a:rPr lang="en-US" dirty="0"/>
              <a:t> Ahmed </a:t>
            </a:r>
            <a:r>
              <a:rPr lang="en-US" dirty="0" err="1"/>
              <a:t>reda</a:t>
            </a:r>
            <a:endParaRPr lang="en-US" dirty="0"/>
          </a:p>
        </p:txBody>
      </p:sp>
    </p:spTree>
    <p:extLst>
      <p:ext uri="{BB962C8B-B14F-4D97-AF65-F5344CB8AC3E}">
        <p14:creationId xmlns:p14="http://schemas.microsoft.com/office/powerpoint/2010/main" val="320473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6D4E-86CE-4CDD-A44A-A360DD268258}"/>
              </a:ext>
            </a:extLst>
          </p:cNvPr>
          <p:cNvSpPr>
            <a:spLocks noGrp="1"/>
          </p:cNvSpPr>
          <p:nvPr>
            <p:ph type="title"/>
          </p:nvPr>
        </p:nvSpPr>
        <p:spPr>
          <a:xfrm>
            <a:off x="1141412" y="179574"/>
            <a:ext cx="9905998" cy="1478570"/>
          </a:xfrm>
        </p:spPr>
        <p:txBody>
          <a:bodyPr/>
          <a:lstStyle/>
          <a:p>
            <a:r>
              <a:rPr lang="en-US" dirty="0"/>
              <a:t>Data processing and analysis</a:t>
            </a:r>
          </a:p>
        </p:txBody>
      </p:sp>
      <p:pic>
        <p:nvPicPr>
          <p:cNvPr id="7" name="Content Placeholder 6">
            <a:extLst>
              <a:ext uri="{FF2B5EF4-FFF2-40B4-BE49-F238E27FC236}">
                <a16:creationId xmlns:a16="http://schemas.microsoft.com/office/drawing/2014/main" id="{4BCD82C5-6684-465E-B26F-31B46AB19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999" y="1165776"/>
            <a:ext cx="9275912" cy="3541712"/>
          </a:xfrm>
        </p:spPr>
      </p:pic>
      <p:pic>
        <p:nvPicPr>
          <p:cNvPr id="9" name="Picture 8">
            <a:extLst>
              <a:ext uri="{FF2B5EF4-FFF2-40B4-BE49-F238E27FC236}">
                <a16:creationId xmlns:a16="http://schemas.microsoft.com/office/drawing/2014/main" id="{005254E0-8AB2-4A6C-8937-B86A33556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999" y="4859151"/>
            <a:ext cx="9648825" cy="1819275"/>
          </a:xfrm>
          <a:prstGeom prst="rect">
            <a:avLst/>
          </a:prstGeom>
        </p:spPr>
      </p:pic>
    </p:spTree>
    <p:extLst>
      <p:ext uri="{BB962C8B-B14F-4D97-AF65-F5344CB8AC3E}">
        <p14:creationId xmlns:p14="http://schemas.microsoft.com/office/powerpoint/2010/main" val="193393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6D4E-86CE-4CDD-A44A-A360DD268258}"/>
              </a:ext>
            </a:extLst>
          </p:cNvPr>
          <p:cNvSpPr>
            <a:spLocks noGrp="1"/>
          </p:cNvSpPr>
          <p:nvPr>
            <p:ph type="title"/>
          </p:nvPr>
        </p:nvSpPr>
        <p:spPr>
          <a:xfrm>
            <a:off x="1141411" y="-773723"/>
            <a:ext cx="9905998" cy="2150331"/>
          </a:xfrm>
        </p:spPr>
        <p:txBody>
          <a:bodyPr/>
          <a:lstStyle/>
          <a:p>
            <a:r>
              <a:rPr lang="en-US" dirty="0"/>
              <a:t>Data Visualization</a:t>
            </a:r>
          </a:p>
        </p:txBody>
      </p:sp>
      <p:sp>
        <p:nvSpPr>
          <p:cNvPr id="3" name="Content Placeholder 2">
            <a:extLst>
              <a:ext uri="{FF2B5EF4-FFF2-40B4-BE49-F238E27FC236}">
                <a16:creationId xmlns:a16="http://schemas.microsoft.com/office/drawing/2014/main" id="{15F397DE-A43A-4BE9-819C-954283600A77}"/>
              </a:ext>
            </a:extLst>
          </p:cNvPr>
          <p:cNvSpPr>
            <a:spLocks noGrp="1"/>
          </p:cNvSpPr>
          <p:nvPr>
            <p:ph idx="1"/>
          </p:nvPr>
        </p:nvSpPr>
        <p:spPr>
          <a:xfrm>
            <a:off x="1141410" y="548467"/>
            <a:ext cx="9905999" cy="3541714"/>
          </a:xfrm>
        </p:spPr>
        <p:txBody>
          <a:bodyPr/>
          <a:lstStyle/>
          <a:p>
            <a:r>
              <a:rPr lang="en-US" dirty="0"/>
              <a:t>Fourth phase is to export the third table which contains the analysis into a csv file and then visualize the data using </a:t>
            </a:r>
            <a:r>
              <a:rPr lang="en-US" dirty="0" err="1"/>
              <a:t>powerBI</a:t>
            </a:r>
            <a:r>
              <a:rPr lang="en-US" dirty="0"/>
              <a:t> by importing data on it and showing top 10 in death rate and in tests rate on the map</a:t>
            </a:r>
          </a:p>
        </p:txBody>
      </p:sp>
      <p:pic>
        <p:nvPicPr>
          <p:cNvPr id="5" name="Picture 4">
            <a:extLst>
              <a:ext uri="{FF2B5EF4-FFF2-40B4-BE49-F238E27FC236}">
                <a16:creationId xmlns:a16="http://schemas.microsoft.com/office/drawing/2014/main" id="{7D0B061B-3432-482A-9922-62F23D8E4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173" y="1982299"/>
            <a:ext cx="8372475" cy="4581525"/>
          </a:xfrm>
          <a:prstGeom prst="rect">
            <a:avLst/>
          </a:prstGeom>
        </p:spPr>
      </p:pic>
    </p:spTree>
    <p:extLst>
      <p:ext uri="{BB962C8B-B14F-4D97-AF65-F5344CB8AC3E}">
        <p14:creationId xmlns:p14="http://schemas.microsoft.com/office/powerpoint/2010/main" val="190383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7C6B-C3C1-4745-A3C2-79F4EC99E7C6}"/>
              </a:ext>
            </a:extLst>
          </p:cNvPr>
          <p:cNvSpPr>
            <a:spLocks noGrp="1"/>
          </p:cNvSpPr>
          <p:nvPr>
            <p:ph type="title"/>
          </p:nvPr>
        </p:nvSpPr>
        <p:spPr>
          <a:xfrm>
            <a:off x="1141412" y="179573"/>
            <a:ext cx="9905998" cy="1478570"/>
          </a:xfrm>
        </p:spPr>
        <p:txBody>
          <a:bodyPr/>
          <a:lstStyle/>
          <a:p>
            <a:r>
              <a:rPr lang="en-US" dirty="0"/>
              <a:t>Oozie workflow</a:t>
            </a:r>
          </a:p>
        </p:txBody>
      </p:sp>
      <p:sp>
        <p:nvSpPr>
          <p:cNvPr id="3" name="Content Placeholder 2">
            <a:extLst>
              <a:ext uri="{FF2B5EF4-FFF2-40B4-BE49-F238E27FC236}">
                <a16:creationId xmlns:a16="http://schemas.microsoft.com/office/drawing/2014/main" id="{E70B986C-B116-4433-8E7F-B76EC6F8EB8E}"/>
              </a:ext>
            </a:extLst>
          </p:cNvPr>
          <p:cNvSpPr>
            <a:spLocks noGrp="1"/>
          </p:cNvSpPr>
          <p:nvPr>
            <p:ph idx="1"/>
          </p:nvPr>
        </p:nvSpPr>
        <p:spPr>
          <a:xfrm>
            <a:off x="1141412" y="1658143"/>
            <a:ext cx="9905999" cy="3541714"/>
          </a:xfrm>
        </p:spPr>
        <p:txBody>
          <a:bodyPr/>
          <a:lstStyle/>
          <a:p>
            <a:r>
              <a:rPr lang="en-US" dirty="0"/>
              <a:t>Last thing I made is to use oozie to automatically run the </a:t>
            </a:r>
            <a:r>
              <a:rPr lang="en-US" dirty="0" err="1"/>
              <a:t>hdfs</a:t>
            </a:r>
            <a:r>
              <a:rPr lang="en-US" dirty="0"/>
              <a:t> and hive scripts as a workflow or pipeline and that was the result</a:t>
            </a:r>
          </a:p>
        </p:txBody>
      </p:sp>
      <p:pic>
        <p:nvPicPr>
          <p:cNvPr id="5" name="Picture 4">
            <a:extLst>
              <a:ext uri="{FF2B5EF4-FFF2-40B4-BE49-F238E27FC236}">
                <a16:creationId xmlns:a16="http://schemas.microsoft.com/office/drawing/2014/main" id="{2307BD7C-4A7B-4767-9573-13CCB5D3E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2832571"/>
            <a:ext cx="12192000" cy="3645602"/>
          </a:xfrm>
          <a:prstGeom prst="rect">
            <a:avLst/>
          </a:prstGeom>
        </p:spPr>
      </p:pic>
    </p:spTree>
    <p:extLst>
      <p:ext uri="{BB962C8B-B14F-4D97-AF65-F5344CB8AC3E}">
        <p14:creationId xmlns:p14="http://schemas.microsoft.com/office/powerpoint/2010/main" val="182622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C6A1-71A2-42D3-9EBE-3DF8020FA261}"/>
              </a:ext>
            </a:extLst>
          </p:cNvPr>
          <p:cNvSpPr>
            <a:spLocks noGrp="1"/>
          </p:cNvSpPr>
          <p:nvPr>
            <p:ph type="title"/>
          </p:nvPr>
        </p:nvSpPr>
        <p:spPr/>
        <p:txBody>
          <a:bodyPr/>
          <a:lstStyle/>
          <a:p>
            <a:r>
              <a:rPr lang="en-US" dirty="0"/>
              <a:t>Part of Output file</a:t>
            </a:r>
          </a:p>
        </p:txBody>
      </p:sp>
      <p:sp>
        <p:nvSpPr>
          <p:cNvPr id="3" name="Content Placeholder 2">
            <a:extLst>
              <a:ext uri="{FF2B5EF4-FFF2-40B4-BE49-F238E27FC236}">
                <a16:creationId xmlns:a16="http://schemas.microsoft.com/office/drawing/2014/main" id="{AE7766B7-3929-4CD8-9119-1DC95AB05228}"/>
              </a:ext>
            </a:extLst>
          </p:cNvPr>
          <p:cNvSpPr>
            <a:spLocks noGrp="1"/>
          </p:cNvSpPr>
          <p:nvPr>
            <p:ph idx="1"/>
          </p:nvPr>
        </p:nvSpPr>
        <p:spPr>
          <a:xfrm>
            <a:off x="1141412" y="1799321"/>
            <a:ext cx="9905999" cy="3541714"/>
          </a:xfrm>
        </p:spPr>
        <p:txBody>
          <a:bodyPr/>
          <a:lstStyle/>
          <a:p>
            <a:r>
              <a:rPr lang="en-US" dirty="0"/>
              <a:t>This is a part of the output file that I exported from hive into csv file that contains analysis done in third table</a:t>
            </a:r>
          </a:p>
          <a:p>
            <a:pPr marL="0" indent="0">
              <a:buNone/>
            </a:pPr>
            <a:endParaRPr lang="en-US" dirty="0"/>
          </a:p>
        </p:txBody>
      </p:sp>
      <p:pic>
        <p:nvPicPr>
          <p:cNvPr id="5" name="Picture 4">
            <a:extLst>
              <a:ext uri="{FF2B5EF4-FFF2-40B4-BE49-F238E27FC236}">
                <a16:creationId xmlns:a16="http://schemas.microsoft.com/office/drawing/2014/main" id="{11E663CF-4946-4BCB-87B4-D8BF0B43E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23" y="2827338"/>
            <a:ext cx="5514975" cy="3867150"/>
          </a:xfrm>
          <a:prstGeom prst="rect">
            <a:avLst/>
          </a:prstGeom>
        </p:spPr>
      </p:pic>
    </p:spTree>
    <p:extLst>
      <p:ext uri="{BB962C8B-B14F-4D97-AF65-F5344CB8AC3E}">
        <p14:creationId xmlns:p14="http://schemas.microsoft.com/office/powerpoint/2010/main" val="54917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CB89-76D2-4B4A-B818-DE78B19677DA}"/>
              </a:ext>
            </a:extLst>
          </p:cNvPr>
          <p:cNvSpPr>
            <a:spLocks noGrp="1"/>
          </p:cNvSpPr>
          <p:nvPr>
            <p:ph type="title"/>
          </p:nvPr>
        </p:nvSpPr>
        <p:spPr>
          <a:xfrm>
            <a:off x="1141413" y="618518"/>
            <a:ext cx="10436298" cy="2574848"/>
          </a:xfrm>
        </p:spPr>
        <p:txBody>
          <a:bodyPr>
            <a:normAutofit/>
          </a:bodyPr>
          <a:lstStyle/>
          <a:p>
            <a:pPr algn="ctr"/>
            <a:r>
              <a:rPr lang="en-US" sz="11500" dirty="0"/>
              <a:t>Thank you</a:t>
            </a:r>
          </a:p>
        </p:txBody>
      </p:sp>
      <p:sp>
        <p:nvSpPr>
          <p:cNvPr id="3" name="Content Placeholder 2">
            <a:extLst>
              <a:ext uri="{FF2B5EF4-FFF2-40B4-BE49-F238E27FC236}">
                <a16:creationId xmlns:a16="http://schemas.microsoft.com/office/drawing/2014/main" id="{8E1280D1-E163-4C7A-B864-24CA36451A72}"/>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65720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4472-C4F4-464B-ABCD-4AAC457B96C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526DC10-3DEC-4DCD-BFDF-CCD4CFF01C73}"/>
              </a:ext>
            </a:extLst>
          </p:cNvPr>
          <p:cNvSpPr>
            <a:spLocks noGrp="1"/>
          </p:cNvSpPr>
          <p:nvPr>
            <p:ph idx="1"/>
          </p:nvPr>
        </p:nvSpPr>
        <p:spPr/>
        <p:txBody>
          <a:bodyPr/>
          <a:lstStyle/>
          <a:p>
            <a:r>
              <a:rPr lang="en-US" dirty="0"/>
              <a:t>Data Ingestion</a:t>
            </a:r>
          </a:p>
          <a:p>
            <a:r>
              <a:rPr lang="en-US" dirty="0"/>
              <a:t>Data Storage</a:t>
            </a:r>
          </a:p>
          <a:p>
            <a:r>
              <a:rPr lang="en-US" dirty="0"/>
              <a:t>Data Processing and Analysis</a:t>
            </a:r>
          </a:p>
          <a:p>
            <a:r>
              <a:rPr lang="en-US" dirty="0"/>
              <a:t>Data Visualization</a:t>
            </a:r>
          </a:p>
          <a:p>
            <a:r>
              <a:rPr lang="en-US" dirty="0"/>
              <a:t>Oozie workflow</a:t>
            </a:r>
          </a:p>
          <a:p>
            <a:r>
              <a:rPr lang="en-US" dirty="0"/>
              <a:t>Part of Output file</a:t>
            </a:r>
          </a:p>
        </p:txBody>
      </p:sp>
    </p:spTree>
    <p:extLst>
      <p:ext uri="{BB962C8B-B14F-4D97-AF65-F5344CB8AC3E}">
        <p14:creationId xmlns:p14="http://schemas.microsoft.com/office/powerpoint/2010/main" val="417698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C361-BC4D-4DAB-A24A-80E879136959}"/>
              </a:ext>
            </a:extLst>
          </p:cNvPr>
          <p:cNvSpPr>
            <a:spLocks noGrp="1"/>
          </p:cNvSpPr>
          <p:nvPr>
            <p:ph type="title"/>
          </p:nvPr>
        </p:nvSpPr>
        <p:spPr/>
        <p:txBody>
          <a:bodyPr/>
          <a:lstStyle/>
          <a:p>
            <a:r>
              <a:rPr lang="en-US" dirty="0"/>
              <a:t>Data ingestion</a:t>
            </a:r>
          </a:p>
        </p:txBody>
      </p:sp>
      <p:sp>
        <p:nvSpPr>
          <p:cNvPr id="3" name="Content Placeholder 2">
            <a:extLst>
              <a:ext uri="{FF2B5EF4-FFF2-40B4-BE49-F238E27FC236}">
                <a16:creationId xmlns:a16="http://schemas.microsoft.com/office/drawing/2014/main" id="{65A1229B-9488-4D1A-B748-4DDB11D93FAA}"/>
              </a:ext>
            </a:extLst>
          </p:cNvPr>
          <p:cNvSpPr>
            <a:spLocks noGrp="1"/>
          </p:cNvSpPr>
          <p:nvPr>
            <p:ph idx="1"/>
          </p:nvPr>
        </p:nvSpPr>
        <p:spPr/>
        <p:txBody>
          <a:bodyPr/>
          <a:lstStyle/>
          <a:p>
            <a:r>
              <a:rPr lang="en-US" dirty="0"/>
              <a:t>First phase is to transfer the dataset file from local machine to </a:t>
            </a:r>
            <a:r>
              <a:rPr lang="en-US" dirty="0" err="1"/>
              <a:t>cloudera</a:t>
            </a:r>
            <a:r>
              <a:rPr lang="en-US" dirty="0"/>
              <a:t> </a:t>
            </a:r>
            <a:r>
              <a:rPr lang="en-US" dirty="0" err="1"/>
              <a:t>virtial</a:t>
            </a:r>
            <a:r>
              <a:rPr lang="en-US" dirty="0"/>
              <a:t> machine using normal copy and paste (</a:t>
            </a:r>
            <a:r>
              <a:rPr lang="en-US" dirty="0" err="1"/>
              <a:t>Ctrl+C</a:t>
            </a:r>
            <a:r>
              <a:rPr lang="en-US" dirty="0"/>
              <a:t>, </a:t>
            </a:r>
            <a:r>
              <a:rPr lang="en-US" dirty="0" err="1"/>
              <a:t>Ctrl+V</a:t>
            </a:r>
            <a:r>
              <a:rPr lang="en-US" dirty="0"/>
              <a:t>) </a:t>
            </a:r>
          </a:p>
          <a:p>
            <a:endParaRPr lang="en-US" dirty="0"/>
          </a:p>
          <a:p>
            <a:r>
              <a:rPr lang="en-US" dirty="0"/>
              <a:t>Second phase is to put the data on the system which is </a:t>
            </a:r>
            <a:r>
              <a:rPr lang="en-US" dirty="0" err="1"/>
              <a:t>hdfs</a:t>
            </a:r>
            <a:r>
              <a:rPr lang="en-US" dirty="0"/>
              <a:t> through the two commands. One to create the directory where we will put the dataset (CSV file) and the other is to put the data set in </a:t>
            </a:r>
            <a:r>
              <a:rPr lang="en-US" dirty="0" err="1"/>
              <a:t>hdfs</a:t>
            </a:r>
            <a:r>
              <a:rPr lang="en-US" dirty="0"/>
              <a:t>.</a:t>
            </a:r>
          </a:p>
          <a:p>
            <a:endParaRPr lang="en-US" dirty="0"/>
          </a:p>
        </p:txBody>
      </p:sp>
      <p:sp>
        <p:nvSpPr>
          <p:cNvPr id="4" name="Title 1">
            <a:extLst>
              <a:ext uri="{FF2B5EF4-FFF2-40B4-BE49-F238E27FC236}">
                <a16:creationId xmlns:a16="http://schemas.microsoft.com/office/drawing/2014/main" id="{E7CE1637-4E13-4B49-BFF1-A412CFADBF88}"/>
              </a:ext>
            </a:extLst>
          </p:cNvPr>
          <p:cNvSpPr txBox="1">
            <a:spLocks/>
          </p:cNvSpPr>
          <p:nvPr/>
        </p:nvSpPr>
        <p:spPr>
          <a:xfrm>
            <a:off x="1141412" y="2689715"/>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Data Storage</a:t>
            </a:r>
          </a:p>
        </p:txBody>
      </p:sp>
    </p:spTree>
    <p:extLst>
      <p:ext uri="{BB962C8B-B14F-4D97-AF65-F5344CB8AC3E}">
        <p14:creationId xmlns:p14="http://schemas.microsoft.com/office/powerpoint/2010/main" val="171223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C361-BC4D-4DAB-A24A-80E879136959}"/>
              </a:ext>
            </a:extLst>
          </p:cNvPr>
          <p:cNvSpPr>
            <a:spLocks noGrp="1"/>
          </p:cNvSpPr>
          <p:nvPr>
            <p:ph type="title"/>
          </p:nvPr>
        </p:nvSpPr>
        <p:spPr/>
        <p:txBody>
          <a:bodyPr/>
          <a:lstStyle/>
          <a:p>
            <a:r>
              <a:rPr lang="en-US" dirty="0"/>
              <a:t>Data Storage</a:t>
            </a:r>
          </a:p>
        </p:txBody>
      </p:sp>
      <p:pic>
        <p:nvPicPr>
          <p:cNvPr id="5" name="Picture 4">
            <a:extLst>
              <a:ext uri="{FF2B5EF4-FFF2-40B4-BE49-F238E27FC236}">
                <a16:creationId xmlns:a16="http://schemas.microsoft.com/office/drawing/2014/main" id="{ADAC236B-EB9C-4011-BE1F-DF61FC89B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437" y="1695083"/>
            <a:ext cx="5695950" cy="2905125"/>
          </a:xfrm>
          <a:prstGeom prst="rect">
            <a:avLst/>
          </a:prstGeom>
        </p:spPr>
      </p:pic>
      <p:pic>
        <p:nvPicPr>
          <p:cNvPr id="7" name="Picture 6">
            <a:extLst>
              <a:ext uri="{FF2B5EF4-FFF2-40B4-BE49-F238E27FC236}">
                <a16:creationId xmlns:a16="http://schemas.microsoft.com/office/drawing/2014/main" id="{E5F64992-6432-47A0-8EBE-91086F3F8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326" y="5198599"/>
            <a:ext cx="9073662" cy="1328809"/>
          </a:xfrm>
          <a:prstGeom prst="rect">
            <a:avLst/>
          </a:prstGeom>
        </p:spPr>
      </p:pic>
    </p:spTree>
    <p:extLst>
      <p:ext uri="{BB962C8B-B14F-4D97-AF65-F5344CB8AC3E}">
        <p14:creationId xmlns:p14="http://schemas.microsoft.com/office/powerpoint/2010/main" val="217498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4CB9-51AF-4CA2-8C89-0D0E6C24F728}"/>
              </a:ext>
            </a:extLst>
          </p:cNvPr>
          <p:cNvSpPr>
            <a:spLocks noGrp="1"/>
          </p:cNvSpPr>
          <p:nvPr>
            <p:ph type="title"/>
          </p:nvPr>
        </p:nvSpPr>
        <p:spPr/>
        <p:txBody>
          <a:bodyPr/>
          <a:lstStyle/>
          <a:p>
            <a:r>
              <a:rPr lang="en-US" dirty="0"/>
              <a:t>Data processing and analysis</a:t>
            </a:r>
          </a:p>
        </p:txBody>
      </p:sp>
      <p:sp>
        <p:nvSpPr>
          <p:cNvPr id="3" name="Content Placeholder 2">
            <a:extLst>
              <a:ext uri="{FF2B5EF4-FFF2-40B4-BE49-F238E27FC236}">
                <a16:creationId xmlns:a16="http://schemas.microsoft.com/office/drawing/2014/main" id="{25788D5F-E20F-4709-87EB-4ACB9349CCCE}"/>
              </a:ext>
            </a:extLst>
          </p:cNvPr>
          <p:cNvSpPr>
            <a:spLocks noGrp="1"/>
          </p:cNvSpPr>
          <p:nvPr>
            <p:ph idx="1"/>
          </p:nvPr>
        </p:nvSpPr>
        <p:spPr/>
        <p:txBody>
          <a:bodyPr/>
          <a:lstStyle/>
          <a:p>
            <a:r>
              <a:rPr lang="en-US" dirty="0"/>
              <a:t>Third phase is to move the data to hive by creating the database and loading the data from csv to the first table and then partitioning data into another table which uses </a:t>
            </a:r>
            <a:r>
              <a:rPr lang="en-US" dirty="0" err="1"/>
              <a:t>mapreduce</a:t>
            </a:r>
            <a:r>
              <a:rPr lang="en-US" dirty="0"/>
              <a:t> to load the data faster</a:t>
            </a:r>
          </a:p>
          <a:p>
            <a:pPr marL="0" indent="0">
              <a:buNone/>
            </a:pPr>
            <a:endParaRPr lang="en-US" dirty="0"/>
          </a:p>
        </p:txBody>
      </p:sp>
    </p:spTree>
    <p:extLst>
      <p:ext uri="{BB962C8B-B14F-4D97-AF65-F5344CB8AC3E}">
        <p14:creationId xmlns:p14="http://schemas.microsoft.com/office/powerpoint/2010/main" val="141063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4CB9-51AF-4CA2-8C89-0D0E6C24F728}"/>
              </a:ext>
            </a:extLst>
          </p:cNvPr>
          <p:cNvSpPr>
            <a:spLocks noGrp="1"/>
          </p:cNvSpPr>
          <p:nvPr>
            <p:ph type="title"/>
          </p:nvPr>
        </p:nvSpPr>
        <p:spPr/>
        <p:txBody>
          <a:bodyPr/>
          <a:lstStyle/>
          <a:p>
            <a:r>
              <a:rPr lang="en-US" dirty="0"/>
              <a:t>Data processing and analysis</a:t>
            </a:r>
          </a:p>
        </p:txBody>
      </p:sp>
      <p:pic>
        <p:nvPicPr>
          <p:cNvPr id="5" name="Picture 4">
            <a:extLst>
              <a:ext uri="{FF2B5EF4-FFF2-40B4-BE49-F238E27FC236}">
                <a16:creationId xmlns:a16="http://schemas.microsoft.com/office/drawing/2014/main" id="{2B0FDA50-8E98-49DA-82A2-49194A9BD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158047"/>
            <a:ext cx="9791700" cy="4248150"/>
          </a:xfrm>
          <a:prstGeom prst="rect">
            <a:avLst/>
          </a:prstGeom>
        </p:spPr>
      </p:pic>
    </p:spTree>
    <p:extLst>
      <p:ext uri="{BB962C8B-B14F-4D97-AF65-F5344CB8AC3E}">
        <p14:creationId xmlns:p14="http://schemas.microsoft.com/office/powerpoint/2010/main" val="315744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4CB9-51AF-4CA2-8C89-0D0E6C24F728}"/>
              </a:ext>
            </a:extLst>
          </p:cNvPr>
          <p:cNvSpPr>
            <a:spLocks noGrp="1"/>
          </p:cNvSpPr>
          <p:nvPr>
            <p:ph type="title"/>
          </p:nvPr>
        </p:nvSpPr>
        <p:spPr>
          <a:xfrm>
            <a:off x="1141413" y="111079"/>
            <a:ext cx="9905998" cy="1478570"/>
          </a:xfrm>
        </p:spPr>
        <p:txBody>
          <a:bodyPr/>
          <a:lstStyle/>
          <a:p>
            <a:r>
              <a:rPr lang="en-US" dirty="0"/>
              <a:t>Data processing and analysis</a:t>
            </a:r>
          </a:p>
        </p:txBody>
      </p:sp>
      <p:pic>
        <p:nvPicPr>
          <p:cNvPr id="8" name="Content Placeholder 7">
            <a:extLst>
              <a:ext uri="{FF2B5EF4-FFF2-40B4-BE49-F238E27FC236}">
                <a16:creationId xmlns:a16="http://schemas.microsoft.com/office/drawing/2014/main" id="{FC5E2425-705E-429E-AE58-387315A8C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357679"/>
            <a:ext cx="10169012" cy="4142642"/>
          </a:xfrm>
        </p:spPr>
      </p:pic>
      <p:pic>
        <p:nvPicPr>
          <p:cNvPr id="10" name="Picture 9">
            <a:extLst>
              <a:ext uri="{FF2B5EF4-FFF2-40B4-BE49-F238E27FC236}">
                <a16:creationId xmlns:a16="http://schemas.microsoft.com/office/drawing/2014/main" id="{DEA7B92B-0BA2-42B1-946F-F2C455546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5732291"/>
            <a:ext cx="7341405" cy="1081073"/>
          </a:xfrm>
          <a:prstGeom prst="rect">
            <a:avLst/>
          </a:prstGeom>
        </p:spPr>
      </p:pic>
    </p:spTree>
    <p:extLst>
      <p:ext uri="{BB962C8B-B14F-4D97-AF65-F5344CB8AC3E}">
        <p14:creationId xmlns:p14="http://schemas.microsoft.com/office/powerpoint/2010/main" val="415485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6D4E-86CE-4CDD-A44A-A360DD268258}"/>
              </a:ext>
            </a:extLst>
          </p:cNvPr>
          <p:cNvSpPr>
            <a:spLocks noGrp="1"/>
          </p:cNvSpPr>
          <p:nvPr>
            <p:ph type="title"/>
          </p:nvPr>
        </p:nvSpPr>
        <p:spPr/>
        <p:txBody>
          <a:bodyPr/>
          <a:lstStyle/>
          <a:p>
            <a:r>
              <a:rPr lang="en-US" dirty="0"/>
              <a:t>Data processing and analysis</a:t>
            </a:r>
          </a:p>
        </p:txBody>
      </p:sp>
      <p:sp>
        <p:nvSpPr>
          <p:cNvPr id="3" name="Content Placeholder 2">
            <a:extLst>
              <a:ext uri="{FF2B5EF4-FFF2-40B4-BE49-F238E27FC236}">
                <a16:creationId xmlns:a16="http://schemas.microsoft.com/office/drawing/2014/main" id="{15F397DE-A43A-4BE9-819C-954283600A77}"/>
              </a:ext>
            </a:extLst>
          </p:cNvPr>
          <p:cNvSpPr>
            <a:spLocks noGrp="1"/>
          </p:cNvSpPr>
          <p:nvPr>
            <p:ph idx="1"/>
          </p:nvPr>
        </p:nvSpPr>
        <p:spPr>
          <a:xfrm>
            <a:off x="1141412" y="1757118"/>
            <a:ext cx="9905999" cy="3541714"/>
          </a:xfrm>
        </p:spPr>
        <p:txBody>
          <a:bodyPr/>
          <a:lstStyle/>
          <a:p>
            <a:r>
              <a:rPr lang="en-US" dirty="0"/>
              <a:t>Then I created a third table in which I calculated the rank of each country according to death rate and tests rate by using rate function but there was a problem with the </a:t>
            </a:r>
            <a:r>
              <a:rPr lang="en-US" dirty="0" err="1"/>
              <a:t>serde</a:t>
            </a:r>
            <a:r>
              <a:rPr lang="en-US" dirty="0"/>
              <a:t> format as it converts all fields to string so I needed to cast them to double but there was a problem with the comma in the numbers so I removed it by replacing it with empty string and also I replaced any null values with 0</a:t>
            </a:r>
          </a:p>
        </p:txBody>
      </p:sp>
      <p:pic>
        <p:nvPicPr>
          <p:cNvPr id="4" name="Content Placeholder 6">
            <a:extLst>
              <a:ext uri="{FF2B5EF4-FFF2-40B4-BE49-F238E27FC236}">
                <a16:creationId xmlns:a16="http://schemas.microsoft.com/office/drawing/2014/main" id="{3CFAB6AB-8688-467B-BA7F-66F3F69FF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599" y="4520565"/>
            <a:ext cx="7143750" cy="2200275"/>
          </a:xfrm>
          <a:prstGeom prst="rect">
            <a:avLst/>
          </a:prstGeom>
        </p:spPr>
      </p:pic>
    </p:spTree>
    <p:extLst>
      <p:ext uri="{BB962C8B-B14F-4D97-AF65-F5344CB8AC3E}">
        <p14:creationId xmlns:p14="http://schemas.microsoft.com/office/powerpoint/2010/main" val="417094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6D4E-86CE-4CDD-A44A-A360DD268258}"/>
              </a:ext>
            </a:extLst>
          </p:cNvPr>
          <p:cNvSpPr>
            <a:spLocks noGrp="1"/>
          </p:cNvSpPr>
          <p:nvPr>
            <p:ph type="title"/>
          </p:nvPr>
        </p:nvSpPr>
        <p:spPr>
          <a:xfrm>
            <a:off x="1143001" y="0"/>
            <a:ext cx="9905998" cy="1478570"/>
          </a:xfrm>
        </p:spPr>
        <p:txBody>
          <a:bodyPr/>
          <a:lstStyle/>
          <a:p>
            <a:r>
              <a:rPr lang="en-US" dirty="0"/>
              <a:t>Data processing and analysis</a:t>
            </a:r>
          </a:p>
        </p:txBody>
      </p:sp>
      <p:pic>
        <p:nvPicPr>
          <p:cNvPr id="9" name="Picture 8">
            <a:extLst>
              <a:ext uri="{FF2B5EF4-FFF2-40B4-BE49-F238E27FC236}">
                <a16:creationId xmlns:a16="http://schemas.microsoft.com/office/drawing/2014/main" id="{C0208AD8-6891-429B-82F3-76A3E094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486" y="1066799"/>
            <a:ext cx="9467850" cy="5524500"/>
          </a:xfrm>
          <a:prstGeom prst="rect">
            <a:avLst/>
          </a:prstGeom>
        </p:spPr>
      </p:pic>
    </p:spTree>
    <p:extLst>
      <p:ext uri="{BB962C8B-B14F-4D97-AF65-F5344CB8AC3E}">
        <p14:creationId xmlns:p14="http://schemas.microsoft.com/office/powerpoint/2010/main" val="194385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129</TotalTime>
  <Words>365</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Big data graduation project</vt:lpstr>
      <vt:lpstr>Agenda</vt:lpstr>
      <vt:lpstr>Data ingestion</vt:lpstr>
      <vt:lpstr>Data Storage</vt:lpstr>
      <vt:lpstr>Data processing and analysis</vt:lpstr>
      <vt:lpstr>Data processing and analysis</vt:lpstr>
      <vt:lpstr>Data processing and analysis</vt:lpstr>
      <vt:lpstr>Data processing and analysis</vt:lpstr>
      <vt:lpstr>Data processing and analysis</vt:lpstr>
      <vt:lpstr>Data processing and analysis</vt:lpstr>
      <vt:lpstr>Data Visualization</vt:lpstr>
      <vt:lpstr>Oozie workflow</vt:lpstr>
      <vt:lpstr>Part of Output file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Soheil</dc:creator>
  <cp:lastModifiedBy>Mahmoud Soheil</cp:lastModifiedBy>
  <cp:revision>16</cp:revision>
  <dcterms:created xsi:type="dcterms:W3CDTF">2020-10-20T09:54:07Z</dcterms:created>
  <dcterms:modified xsi:type="dcterms:W3CDTF">2020-10-20T12:41:22Z</dcterms:modified>
</cp:coreProperties>
</file>