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343" r:id="rId2"/>
    <p:sldId id="257" r:id="rId3"/>
    <p:sldId id="314" r:id="rId4"/>
    <p:sldId id="274" r:id="rId5"/>
    <p:sldId id="346" r:id="rId6"/>
    <p:sldId id="301" r:id="rId7"/>
    <p:sldId id="302" r:id="rId8"/>
    <p:sldId id="306" r:id="rId9"/>
    <p:sldId id="322" r:id="rId10"/>
    <p:sldId id="329" r:id="rId11"/>
    <p:sldId id="330" r:id="rId12"/>
    <p:sldId id="332" r:id="rId13"/>
    <p:sldId id="331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264" r:id="rId23"/>
    <p:sldId id="312" r:id="rId24"/>
    <p:sldId id="266" r:id="rId25"/>
    <p:sldId id="341" r:id="rId26"/>
    <p:sldId id="342" r:id="rId27"/>
    <p:sldId id="267" r:id="rId28"/>
    <p:sldId id="268" r:id="rId29"/>
    <p:sldId id="273" r:id="rId30"/>
    <p:sldId id="269" r:id="rId31"/>
    <p:sldId id="270" r:id="rId32"/>
    <p:sldId id="348" r:id="rId33"/>
    <p:sldId id="347" r:id="rId34"/>
  </p:sldIdLst>
  <p:sldSz cx="9144000" cy="6858000" type="screen4x3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8E8E8"/>
    <a:srgbClr val="FDF0E9"/>
    <a:srgbClr val="FFECAF"/>
    <a:srgbClr val="D8E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222" autoAdjust="0"/>
  </p:normalViewPr>
  <p:slideViewPr>
    <p:cSldViewPr>
      <p:cViewPr>
        <p:scale>
          <a:sx n="100" d="100"/>
          <a:sy n="100" d="100"/>
        </p:scale>
        <p:origin x="-194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FC357A0F-F9B7-45E1-A197-DB34E89AC3A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4" tIns="46552" rIns="93104" bIns="465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7468300D-1229-49AE-9B46-86FB06534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00D-1229-49AE-9B46-86FB06534F4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00D-1229-49AE-9B46-86FB06534F4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00D-1229-49AE-9B46-86FB06534F4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00D-1229-49AE-9B46-86FB06534F4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00D-1229-49AE-9B46-86FB06534F4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69A387-0FD5-453C-A732-D24772C9D8B4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9DCC7E-2133-48E3-B37A-94466039B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ay_tracing_%28graphics%2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600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Applying Parallel Processing Approach for Interactive Global Illumination 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7772400" cy="248439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600" i="1" dirty="0" smtClean="0"/>
              <a:t>By</a:t>
            </a:r>
            <a:endParaRPr lang="en-US" sz="1600" dirty="0" smtClean="0"/>
          </a:p>
          <a:p>
            <a:pPr algn="ctr">
              <a:spcBef>
                <a:spcPts val="0"/>
              </a:spcBef>
            </a:pPr>
            <a:r>
              <a:rPr lang="en-US" sz="1600" i="1" dirty="0" smtClean="0"/>
              <a:t> </a:t>
            </a:r>
            <a:endParaRPr lang="en-US" sz="1600" dirty="0" smtClean="0"/>
          </a:p>
          <a:p>
            <a:pPr algn="ctr">
              <a:spcBef>
                <a:spcPts val="0"/>
              </a:spcBef>
            </a:pPr>
            <a:r>
              <a:rPr lang="en-US" sz="1600" b="1" dirty="0" err="1" smtClean="0"/>
              <a:t>Mahmoud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Moustafa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Zidan</a:t>
            </a:r>
            <a:endParaRPr lang="en-US" sz="1600" dirty="0" smtClean="0"/>
          </a:p>
          <a:p>
            <a:pPr algn="ctr">
              <a:spcBef>
                <a:spcPts val="0"/>
              </a:spcBef>
            </a:pPr>
            <a:endParaRPr lang="en-US" sz="1600" dirty="0" smtClean="0"/>
          </a:p>
          <a:p>
            <a:pPr algn="ctr">
              <a:spcBef>
                <a:spcPts val="0"/>
              </a:spcBef>
            </a:pPr>
            <a:r>
              <a:rPr lang="en-US" sz="1600" i="1" dirty="0" smtClean="0"/>
              <a:t>Under Supervision of</a:t>
            </a:r>
            <a:endParaRPr lang="en-US" sz="1600" dirty="0" smtClean="0"/>
          </a:p>
          <a:p>
            <a:pPr algn="ctr">
              <a:spcBef>
                <a:spcPts val="0"/>
              </a:spcBef>
            </a:pPr>
            <a:r>
              <a:rPr lang="en-US" sz="1600" i="1" dirty="0" smtClean="0"/>
              <a:t> </a:t>
            </a:r>
            <a:endParaRPr lang="en-US" sz="1600" dirty="0" smtClean="0"/>
          </a:p>
          <a:p>
            <a:pPr algn="ctr">
              <a:spcBef>
                <a:spcPts val="0"/>
              </a:spcBef>
            </a:pPr>
            <a:r>
              <a:rPr lang="en-US" sz="1600" b="1" dirty="0" smtClean="0"/>
              <a:t>Prof. Dr. </a:t>
            </a:r>
            <a:r>
              <a:rPr lang="en-US" sz="1600" b="1" dirty="0" err="1" smtClean="0"/>
              <a:t>Taymoor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Nazmy</a:t>
            </a:r>
            <a:endParaRPr lang="en-US" sz="1600" dirty="0" smtClean="0"/>
          </a:p>
          <a:p>
            <a:pPr algn="ctr">
              <a:spcBef>
                <a:spcPts val="0"/>
              </a:spcBef>
            </a:pPr>
            <a:r>
              <a:rPr lang="en-US" sz="1600" dirty="0" smtClean="0"/>
              <a:t> </a:t>
            </a:r>
          </a:p>
          <a:p>
            <a:pPr algn="ctr">
              <a:spcBef>
                <a:spcPts val="0"/>
              </a:spcBef>
            </a:pPr>
            <a:r>
              <a:rPr lang="en-US" sz="1600" b="1" dirty="0" smtClean="0"/>
              <a:t>Prof. Dr. Mohamed </a:t>
            </a:r>
            <a:r>
              <a:rPr lang="en-US" sz="1600" b="1" dirty="0" err="1" smtClean="0"/>
              <a:t>Hashem</a:t>
            </a:r>
            <a:endParaRPr lang="en-US" sz="1600" dirty="0" smtClean="0"/>
          </a:p>
          <a:p>
            <a:pPr algn="ctr">
              <a:spcBef>
                <a:spcPts val="0"/>
              </a:spcBef>
            </a:pPr>
            <a:r>
              <a:rPr lang="en-US" sz="1600" dirty="0" smtClean="0"/>
              <a:t> </a:t>
            </a:r>
          </a:p>
          <a:p>
            <a:pPr algn="ctr">
              <a:spcBef>
                <a:spcPts val="0"/>
              </a:spcBef>
            </a:pPr>
            <a:r>
              <a:rPr lang="en-US" sz="1600" b="1" dirty="0" smtClean="0"/>
              <a:t>Dr. </a:t>
            </a:r>
            <a:r>
              <a:rPr lang="en-US" sz="1600" b="1" dirty="0" err="1" smtClean="0"/>
              <a:t>Haytham</a:t>
            </a:r>
            <a:r>
              <a:rPr lang="en-US" sz="1600" b="1" dirty="0" smtClean="0"/>
              <a:t> El-</a:t>
            </a:r>
            <a:r>
              <a:rPr lang="en-US" sz="1600" b="1" dirty="0" err="1" smtClean="0"/>
              <a:t>Messiry</a:t>
            </a:r>
            <a:endParaRPr lang="en-US" sz="1600" dirty="0" smtClean="0"/>
          </a:p>
          <a:p>
            <a:pPr algn="ctr">
              <a:spcBef>
                <a:spcPts val="0"/>
              </a:spcBef>
            </a:pPr>
            <a:endParaRPr lang="en-US" sz="14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Binned SAH BVH (our algorithm)</a:t>
            </a:r>
          </a:p>
          <a:p>
            <a:pPr lvl="1"/>
            <a:r>
              <a:rPr lang="en-US" dirty="0" smtClean="0"/>
              <a:t>Evaluate the SAH at relatively small locations collectively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29718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429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810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91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53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572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334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5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096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1829594" y="4342606"/>
            <a:ext cx="1371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742406" y="4342606"/>
            <a:ext cx="1371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734594" y="4342606"/>
            <a:ext cx="1371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801394" y="4342606"/>
            <a:ext cx="1371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791994" y="4342606"/>
            <a:ext cx="1371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>
            <a:off x="2667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3048000" y="3200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3276601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429000" y="3505201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810000" y="3505201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91000" y="3505201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53000" y="3505201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572000" y="3505201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334000" y="3505201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5000" y="3505201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096000" y="3505201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1829594" y="4647407"/>
            <a:ext cx="1371600" cy="158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742406" y="4647407"/>
            <a:ext cx="1371600" cy="1588"/>
          </a:xfrm>
          <a:prstGeom prst="line">
            <a:avLst/>
          </a:prstGeom>
          <a:ln w="254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734594" y="4647407"/>
            <a:ext cx="1371600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801394" y="4647407"/>
            <a:ext cx="1371600" cy="1588"/>
          </a:xfrm>
          <a:prstGeom prst="line">
            <a:avLst/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791994" y="4647407"/>
            <a:ext cx="1371600" cy="1588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>
            <a:off x="2667000" y="3505201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3048000" y="3505201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086895" y="3618707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077494" y="3618707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5142706" y="3618708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3657601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429000" y="3886201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810000" y="3886201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91000" y="3886201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53000" y="3886201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572000" y="3886201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334000" y="3886201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5000" y="3886201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096000" y="3886201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2667000" y="3886201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3048000" y="3886201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086895" y="3999707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077494" y="3999707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5142706" y="3999708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676900" y="3999706"/>
            <a:ext cx="685800" cy="1588"/>
          </a:xfrm>
          <a:prstGeom prst="line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848101" y="4000499"/>
            <a:ext cx="685800" cy="2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2"/>
            <a:r>
              <a:rPr lang="en-US" dirty="0" smtClean="0"/>
              <a:t>Evaluate AABB for each chunk in parallel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41148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429000" y="43434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810000" y="43434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91000" y="43434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53000" y="43434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572000" y="43434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334000" y="43434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5000" y="43434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096000" y="43434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2667000" y="43434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3048000" y="43434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90800" y="4267199"/>
            <a:ext cx="838200" cy="457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29000" y="4267199"/>
            <a:ext cx="762000" cy="457200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91000" y="4267199"/>
            <a:ext cx="304800" cy="457200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95800" y="4267199"/>
            <a:ext cx="762000" cy="45720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57800" y="4267199"/>
            <a:ext cx="762000" cy="45720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019800" y="4267199"/>
            <a:ext cx="381000" cy="45720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smtClean="0"/>
              <a:t>Sort triangles </a:t>
            </a:r>
            <a:r>
              <a:rPr lang="en-US" dirty="0" smtClean="0"/>
              <a:t>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2"/>
            <a:r>
              <a:rPr lang="en-US" dirty="0" smtClean="0"/>
              <a:t>Evaluate AABB for each chunk in parallel</a:t>
            </a:r>
          </a:p>
          <a:p>
            <a:pPr lvl="2"/>
            <a:r>
              <a:rPr lang="en-US" dirty="0" smtClean="0"/>
              <a:t>Run left/right scans for AABB, left scan for bin size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10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1295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676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7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819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438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200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581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962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533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914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200" y="4571999"/>
            <a:ext cx="838200" cy="457200"/>
          </a:xfrm>
          <a:prstGeom prst="rect">
            <a:avLst/>
          </a:prstGeom>
          <a:noFill/>
          <a:ln w="508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95400" y="4571999"/>
            <a:ext cx="7620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400" y="4571999"/>
            <a:ext cx="3048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62200" y="4571999"/>
            <a:ext cx="762000" cy="457200"/>
          </a:xfrm>
          <a:prstGeom prst="rect">
            <a:avLst/>
          </a:prstGeom>
          <a:noFill/>
          <a:ln w="508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24200" y="4571999"/>
            <a:ext cx="762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886200" y="4571999"/>
            <a:ext cx="381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958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410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791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6172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934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53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7315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7696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077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48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029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571999"/>
            <a:ext cx="838200" cy="457200"/>
          </a:xfrm>
          <a:prstGeom prst="rect">
            <a:avLst/>
          </a:prstGeom>
          <a:noFill/>
          <a:ln w="508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10200" y="4571999"/>
            <a:ext cx="7620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72200" y="4571999"/>
            <a:ext cx="3048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7000" y="4571999"/>
            <a:ext cx="762000" cy="457200"/>
          </a:xfrm>
          <a:prstGeom prst="rect">
            <a:avLst/>
          </a:prstGeom>
          <a:noFill/>
          <a:ln w="508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39000" y="4571999"/>
            <a:ext cx="762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001000" y="4571999"/>
            <a:ext cx="381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2"/>
            <a:r>
              <a:rPr lang="en-US" dirty="0" smtClean="0"/>
              <a:t>Evaluate AABB for each chunk in parallel</a:t>
            </a:r>
          </a:p>
          <a:p>
            <a:pPr lvl="2"/>
            <a:r>
              <a:rPr lang="en-US" dirty="0" smtClean="0"/>
              <a:t>Run left/right scans for AABB, left scan for bin size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10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1295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676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7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819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438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200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581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962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533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914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200" y="4571999"/>
            <a:ext cx="16002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400" y="4571999"/>
            <a:ext cx="3048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62200" y="4571999"/>
            <a:ext cx="762000" cy="457200"/>
          </a:xfrm>
          <a:prstGeom prst="rect">
            <a:avLst/>
          </a:prstGeom>
          <a:noFill/>
          <a:ln w="508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24200" y="4571999"/>
            <a:ext cx="762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886200" y="4571999"/>
            <a:ext cx="381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958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410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791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6172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934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53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7315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7696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077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48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029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571999"/>
            <a:ext cx="838200" cy="457200"/>
          </a:xfrm>
          <a:prstGeom prst="rect">
            <a:avLst/>
          </a:prstGeom>
          <a:noFill/>
          <a:ln w="508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10200" y="4571999"/>
            <a:ext cx="7620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72200" y="4571999"/>
            <a:ext cx="3048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77000" y="4571999"/>
            <a:ext cx="762000" cy="457200"/>
          </a:xfrm>
          <a:prstGeom prst="rect">
            <a:avLst/>
          </a:prstGeom>
          <a:noFill/>
          <a:ln w="508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39000" y="4571999"/>
            <a:ext cx="11430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2"/>
            <a:r>
              <a:rPr lang="en-US" dirty="0" smtClean="0"/>
              <a:t>Evaluate AABB for each chunk in parallel</a:t>
            </a:r>
          </a:p>
          <a:p>
            <a:pPr lvl="2"/>
            <a:r>
              <a:rPr lang="en-US" dirty="0" smtClean="0"/>
              <a:t>Run left/right scans for AABB, left scan for bin size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10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1295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676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7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819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438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200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581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962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533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914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200" y="4571999"/>
            <a:ext cx="19050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62200" y="4571999"/>
            <a:ext cx="762000" cy="457200"/>
          </a:xfrm>
          <a:prstGeom prst="rect">
            <a:avLst/>
          </a:prstGeom>
          <a:noFill/>
          <a:ln w="508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24200" y="4571999"/>
            <a:ext cx="762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886200" y="4571999"/>
            <a:ext cx="381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958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410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791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6172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934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53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7315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7696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077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48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029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571999"/>
            <a:ext cx="838200" cy="457200"/>
          </a:xfrm>
          <a:prstGeom prst="rect">
            <a:avLst/>
          </a:prstGeom>
          <a:noFill/>
          <a:ln w="508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10200" y="4571999"/>
            <a:ext cx="7620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72200" y="4571999"/>
            <a:ext cx="3048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4571999"/>
            <a:ext cx="19050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2"/>
            <a:r>
              <a:rPr lang="en-US" dirty="0" smtClean="0"/>
              <a:t>Evaluate AABB for each chunk in parallel</a:t>
            </a:r>
          </a:p>
          <a:p>
            <a:pPr lvl="2"/>
            <a:r>
              <a:rPr lang="en-US" dirty="0" smtClean="0"/>
              <a:t>Run left/right scans for AABB, left scan for bin size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10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1295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676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7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819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438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200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581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962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533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914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200" y="4571999"/>
            <a:ext cx="26670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24200" y="4571999"/>
            <a:ext cx="762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886200" y="4571999"/>
            <a:ext cx="381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958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410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791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6172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934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53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7315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7696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077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48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029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571999"/>
            <a:ext cx="838200" cy="457200"/>
          </a:xfrm>
          <a:prstGeom prst="rect">
            <a:avLst/>
          </a:prstGeom>
          <a:noFill/>
          <a:ln w="508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10200" y="4571999"/>
            <a:ext cx="762000" cy="457200"/>
          </a:xfrm>
          <a:prstGeom prst="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72200" y="4571999"/>
            <a:ext cx="22098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2"/>
            <a:r>
              <a:rPr lang="en-US" dirty="0" smtClean="0"/>
              <a:t>Evaluate AABB for each chunk in parallel</a:t>
            </a:r>
          </a:p>
          <a:p>
            <a:pPr lvl="2"/>
            <a:r>
              <a:rPr lang="en-US" dirty="0" smtClean="0"/>
              <a:t>Run left/right scans for AABB, left scan for bin size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10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1295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676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7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819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438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200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581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962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533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914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200" y="4571999"/>
            <a:ext cx="34290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86200" y="4571999"/>
            <a:ext cx="381000" cy="4572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958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410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791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6172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934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53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7315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7696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077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48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029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571999"/>
            <a:ext cx="838200" cy="457200"/>
          </a:xfrm>
          <a:prstGeom prst="rect">
            <a:avLst/>
          </a:prstGeom>
          <a:noFill/>
          <a:ln w="508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10200" y="4571999"/>
            <a:ext cx="29718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2"/>
            <a:r>
              <a:rPr lang="en-US" dirty="0" smtClean="0"/>
              <a:t>Evaluate AABB for each chunk in parallel</a:t>
            </a:r>
          </a:p>
          <a:p>
            <a:pPr lvl="2"/>
            <a:r>
              <a:rPr lang="en-US" dirty="0" smtClean="0"/>
              <a:t>Run left/right scans for AABB, left scan for bin size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10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1295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676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74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819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4384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200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581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9624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533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9144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200" y="4571999"/>
            <a:ext cx="38100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95800" y="44196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410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791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6172200" y="46482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934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53200" y="46482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7315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7696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077200" y="46482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48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029200" y="46482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571999"/>
            <a:ext cx="37338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</a:t>
            </a:r>
          </a:p>
          <a:p>
            <a:r>
              <a:rPr lang="en-US" sz="2800" dirty="0" smtClean="0"/>
              <a:t>Proposed Algorithm for Building Binned SAH BVH</a:t>
            </a:r>
          </a:p>
          <a:p>
            <a:r>
              <a:rPr lang="en-US" dirty="0" smtClean="0"/>
              <a:t>Proposed Approach for Parallel Ray Tracing and Photon Mapping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 </a:t>
            </a:r>
          </a:p>
          <a:p>
            <a:pPr lvl="1"/>
            <a:r>
              <a:rPr lang="en-US" dirty="0" smtClean="0"/>
              <a:t>Evaluate the SAH at a relatively small locations collectively</a:t>
            </a:r>
          </a:p>
          <a:p>
            <a:pPr lvl="2"/>
            <a:r>
              <a:rPr lang="en-US" dirty="0" smtClean="0"/>
              <a:t>Sort triangles into bins</a:t>
            </a:r>
          </a:p>
          <a:p>
            <a:pPr lvl="2"/>
            <a:r>
              <a:rPr lang="en-US" dirty="0" smtClean="0"/>
              <a:t>Partition each bin into fixed-sized chunks</a:t>
            </a:r>
          </a:p>
          <a:p>
            <a:pPr lvl="2"/>
            <a:r>
              <a:rPr lang="en-US" dirty="0" smtClean="0"/>
              <a:t>Evaluate AABB for each chunk in parallel</a:t>
            </a:r>
          </a:p>
          <a:p>
            <a:pPr lvl="2"/>
            <a:r>
              <a:rPr lang="en-US" dirty="0" smtClean="0"/>
              <a:t>Run left/right scans for AABB, left scan for bin size</a:t>
            </a:r>
          </a:p>
          <a:p>
            <a:pPr lvl="2"/>
            <a:r>
              <a:rPr lang="en-US" dirty="0" smtClean="0"/>
              <a:t>Evaluate bins’ SAH as f(AABB scans, bin size scans 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667000" y="45720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3581400" y="48006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3962400" y="48006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4343400" y="48006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5105400" y="48006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724400" y="48006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5486400" y="48006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5867400" y="48006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6248400" y="48006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2819400" y="48006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3200400" y="48006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3200" y="4724399"/>
            <a:ext cx="19050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67000" y="5410200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3581400" y="56388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962400" y="56388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4343400" y="5638800"/>
            <a:ext cx="304800" cy="228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5105400" y="56388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4724400" y="5638800"/>
            <a:ext cx="304800" cy="2286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5486400" y="56388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5867400" y="56388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6248400" y="5638800"/>
            <a:ext cx="304800" cy="228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2819400" y="56388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200400" y="5638800"/>
            <a:ext cx="304800" cy="228600"/>
          </a:xfrm>
          <a:prstGeom prst="triangl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724400" y="5562599"/>
            <a:ext cx="1828800" cy="4572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4342606" y="6323806"/>
            <a:ext cx="457200" cy="158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Binned SAH BVH</a:t>
            </a:r>
          </a:p>
          <a:p>
            <a:pPr lvl="1"/>
            <a:r>
              <a:rPr lang="en-US" dirty="0" smtClean="0"/>
              <a:t>Work efficient algorithm</a:t>
            </a:r>
          </a:p>
          <a:p>
            <a:pPr lvl="1"/>
            <a:r>
              <a:rPr lang="en-US" dirty="0" smtClean="0"/>
              <a:t>Better construction time</a:t>
            </a:r>
          </a:p>
          <a:p>
            <a:pPr lvl="1"/>
            <a:r>
              <a:rPr lang="en-US" dirty="0" smtClean="0"/>
              <a:t>Comparable tracing time  </a:t>
            </a:r>
          </a:p>
          <a:p>
            <a:r>
              <a:rPr lang="en-US" dirty="0" smtClean="0"/>
              <a:t> More optimizations</a:t>
            </a:r>
          </a:p>
          <a:p>
            <a:pPr lvl="1"/>
            <a:r>
              <a:rPr lang="en-US" dirty="0" smtClean="0"/>
              <a:t>Hybrid binned SAH BVH </a:t>
            </a:r>
          </a:p>
          <a:p>
            <a:pPr lvl="2"/>
            <a:r>
              <a:rPr lang="en-US" dirty="0" smtClean="0"/>
              <a:t>Higher levels build using LBVH</a:t>
            </a:r>
          </a:p>
          <a:p>
            <a:pPr lvl="2"/>
            <a:r>
              <a:rPr lang="en-US" dirty="0" smtClean="0"/>
              <a:t>Better construction time</a:t>
            </a:r>
          </a:p>
          <a:p>
            <a:pPr lvl="2"/>
            <a:r>
              <a:rPr lang="en-US" dirty="0" smtClean="0"/>
              <a:t>Lower tree quality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010400" cy="4846320"/>
          </a:xfrm>
        </p:spPr>
        <p:txBody>
          <a:bodyPr/>
          <a:lstStyle/>
          <a:p>
            <a:r>
              <a:rPr lang="en-US" dirty="0" smtClean="0"/>
              <a:t>All rendering stages of the entire mapping on GPU</a:t>
            </a:r>
          </a:p>
          <a:p>
            <a:r>
              <a:rPr lang="en-US" dirty="0" smtClean="0"/>
              <a:t>A simple reformulation of previous approaches for both ray tracing and photon mapping using proposed API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Approach for RT, 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photon mapping on GPU</a:t>
            </a:r>
            <a:endParaRPr lang="en-US" dirty="0"/>
          </a:p>
        </p:txBody>
      </p:sp>
      <p:pic>
        <p:nvPicPr>
          <p:cNvPr id="1026" name="Picture 2" descr="E:\Dev\Thesis\chapter_5\figures\sce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990600" cy="990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12192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 Model</a:t>
            </a:r>
            <a:endParaRPr lang="en-US" sz="1200" dirty="0"/>
          </a:p>
        </p:txBody>
      </p:sp>
      <p:pic>
        <p:nvPicPr>
          <p:cNvPr id="1027" name="Picture 3" descr="E:\Dev\Thesis\chapter_5\figures\scenetre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463040"/>
            <a:ext cx="975360" cy="9753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09800" y="23622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Scene     hierarchy </a:t>
            </a:r>
            <a:endParaRPr lang="en-US" sz="1200" dirty="0"/>
          </a:p>
        </p:txBody>
      </p:sp>
      <p:pic>
        <p:nvPicPr>
          <p:cNvPr id="1030" name="Picture 6" descr="E:\Dev\Thesis\chapter_5\figures\direct_specul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139440"/>
            <a:ext cx="975360" cy="97536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" y="411182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Direct lighting</a:t>
            </a:r>
            <a:endParaRPr lang="en-US" sz="1200" b="1" dirty="0"/>
          </a:p>
        </p:txBody>
      </p:sp>
      <p:pic>
        <p:nvPicPr>
          <p:cNvPr id="1031" name="Picture 7" descr="E:\Dev\Thesis\chapter_5\figures\Irradianceestima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124200"/>
            <a:ext cx="975360" cy="97536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828800" y="4114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Global photon map</a:t>
            </a:r>
            <a:endParaRPr lang="en-US" sz="1200" dirty="0"/>
          </a:p>
        </p:txBody>
      </p:sp>
      <p:pic>
        <p:nvPicPr>
          <p:cNvPr id="1032" name="Picture 8" descr="E:\Dev\Thesis\chapter_5\figures\caustic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0040" y="3139440"/>
            <a:ext cx="975360" cy="97536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733800" y="41148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Caustics photon map</a:t>
            </a:r>
            <a:endParaRPr lang="en-US" sz="1200" b="1" dirty="0"/>
          </a:p>
        </p:txBody>
      </p:sp>
      <p:pic>
        <p:nvPicPr>
          <p:cNvPr id="1033" name="Picture 9" descr="E:\Dev\Thesis\chapter_5\figures\initialsmaple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4739640"/>
            <a:ext cx="975360" cy="9753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-152400" y="5788223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Initial seed samples</a:t>
            </a:r>
            <a:endParaRPr lang="en-US" sz="1200" dirty="0"/>
          </a:p>
        </p:txBody>
      </p:sp>
      <p:pic>
        <p:nvPicPr>
          <p:cNvPr id="1034" name="Picture 10" descr="E:\Dev\Thesis\chapter_5\figures\cluster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4739640"/>
            <a:ext cx="975360" cy="9753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676400" y="5788223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Refined seed samples</a:t>
            </a:r>
            <a:endParaRPr lang="en-US" sz="1200" dirty="0"/>
          </a:p>
        </p:txBody>
      </p:sp>
      <p:pic>
        <p:nvPicPr>
          <p:cNvPr id="1035" name="Picture 11" descr="E:\Dev\Thesis\chapter_5\figures\irradianc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25240" y="4739640"/>
            <a:ext cx="975360" cy="9753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57428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Irradiance tree</a:t>
            </a:r>
            <a:endParaRPr lang="en-US" sz="1200" dirty="0"/>
          </a:p>
        </p:txBody>
      </p:sp>
      <p:pic>
        <p:nvPicPr>
          <p:cNvPr id="1036" name="Picture 12" descr="E:\Dev\Thesis\chapter_5\figures\indirect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8800" y="4724400"/>
            <a:ext cx="975360" cy="97536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34000" y="5791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Indirect lighting</a:t>
            </a:r>
            <a:endParaRPr lang="en-US" sz="1200" b="1" dirty="0"/>
          </a:p>
        </p:txBody>
      </p:sp>
      <p:pic>
        <p:nvPicPr>
          <p:cNvPr id="1037" name="Picture 13" descr="E:\Dev\Thesis\chapter_5\figures\global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64680" y="4495800"/>
            <a:ext cx="1950720" cy="195072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858000" y="4191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Global Illumination</a:t>
            </a:r>
            <a:endParaRPr lang="en-US" sz="1400" b="1" dirty="0"/>
          </a:p>
        </p:txBody>
      </p:sp>
      <p:cxnSp>
        <p:nvCxnSpPr>
          <p:cNvPr id="28" name="Straight Arrow Connector 27"/>
          <p:cNvCxnSpPr>
            <a:stCxn id="1026" idx="3"/>
            <a:endCxn id="1027" idx="1"/>
          </p:cNvCxnSpPr>
          <p:nvPr/>
        </p:nvCxnSpPr>
        <p:spPr>
          <a:xfrm>
            <a:off x="2057400" y="1943100"/>
            <a:ext cx="91440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3275906" y="2515295"/>
            <a:ext cx="3077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2000" y="2665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86595" y="2818606"/>
            <a:ext cx="152398" cy="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2591596" y="2818606"/>
            <a:ext cx="152398" cy="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418806" y="2818605"/>
            <a:ext cx="152398" cy="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76200" y="4419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Adaptive seeding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600200" y="4416623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K-Means clustering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048000" y="44196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Irradiance evaluation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876800" y="44196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Irradiance interpolation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-152400" y="2847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Ray tracing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438400" y="27432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Photon tracing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2507641" y="1247001"/>
            <a:ext cx="1835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Build Scene Hierarchy 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975211" y="4434989"/>
            <a:ext cx="18318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33" idx="3"/>
            <a:endCxn id="1034" idx="1"/>
          </p:cNvCxnSpPr>
          <p:nvPr/>
        </p:nvCxnSpPr>
        <p:spPr>
          <a:xfrm>
            <a:off x="1280160" y="5227320"/>
            <a:ext cx="7772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34" idx="3"/>
            <a:endCxn id="1035" idx="1"/>
          </p:cNvCxnSpPr>
          <p:nvPr/>
        </p:nvCxnSpPr>
        <p:spPr>
          <a:xfrm>
            <a:off x="3032760" y="522732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35" idx="3"/>
            <a:endCxn id="1036" idx="1"/>
          </p:cNvCxnSpPr>
          <p:nvPr/>
        </p:nvCxnSpPr>
        <p:spPr>
          <a:xfrm flipV="1">
            <a:off x="4800600" y="5212080"/>
            <a:ext cx="838200" cy="1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037" idx="1"/>
          </p:cNvCxnSpPr>
          <p:nvPr/>
        </p:nvCxnSpPr>
        <p:spPr>
          <a:xfrm flipV="1">
            <a:off x="6553200" y="5471160"/>
            <a:ext cx="411480" cy="1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1032" idx="3"/>
            <a:endCxn id="25" idx="0"/>
          </p:cNvCxnSpPr>
          <p:nvPr/>
        </p:nvCxnSpPr>
        <p:spPr>
          <a:xfrm>
            <a:off x="5105400" y="3627120"/>
            <a:ext cx="2819400" cy="5638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524000" y="3352800"/>
            <a:ext cx="6934200" cy="15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8039894" y="37719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3" idx="0"/>
            <a:endCxn id="46" idx="0"/>
          </p:cNvCxnSpPr>
          <p:nvPr/>
        </p:nvCxnSpPr>
        <p:spPr>
          <a:xfrm rot="16200000" flipH="1">
            <a:off x="3333750" y="3562350"/>
            <a:ext cx="304800" cy="1409700"/>
          </a:xfrm>
          <a:prstGeom prst="bentConnector3">
            <a:avLst>
              <a:gd name="adj1" fmla="val 1191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tracing evaluation using ray casting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7124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71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Toasters 11 K Tri.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Bunny 69 K Tri.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Dragon 100 K Tri.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34875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Fairy 178 K Tri.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348757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Dragon / Bunny 252 K Tri.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" y="3886200"/>
          <a:ext cx="8382000" cy="157162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97000"/>
                <a:gridCol w="1397000"/>
                <a:gridCol w="1397000"/>
                <a:gridCol w="1397000"/>
                <a:gridCol w="1346200"/>
                <a:gridCol w="1447800"/>
              </a:tblGrid>
              <a:tr h="314325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Toaster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Bunny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Dragon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Fairy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Dragon/Bunny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SAH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554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Binned BVH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Hybrid SAH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Hybrid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binned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5486400"/>
            <a:ext cx="815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 time</a:t>
            </a:r>
          </a:p>
          <a:p>
            <a:pPr algn="ctr"/>
            <a:r>
              <a:rPr lang="en-US" sz="1200" i="1" dirty="0" smtClean="0"/>
              <a:t>All images rendered using </a:t>
            </a:r>
            <a:r>
              <a:rPr lang="en-US" sz="1200" i="1" dirty="0" err="1" smtClean="0"/>
              <a:t>nVidia</a:t>
            </a:r>
            <a:r>
              <a:rPr lang="en-US" sz="1200" i="1" dirty="0" smtClean="0"/>
              <a:t> GTX 285 at resolution 1014 x 1024  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Tracing Time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7124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71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Toasters 11 K Tri.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Bunny 69 K Tri.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Dragon 100 K Tri.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34875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Fairy 178 K Tri.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348757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Dragon / Bunny 252 K Tri.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" y="3886200"/>
          <a:ext cx="8382000" cy="157162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97000"/>
                <a:gridCol w="1397000"/>
                <a:gridCol w="1397000"/>
                <a:gridCol w="1397000"/>
                <a:gridCol w="1346200"/>
                <a:gridCol w="1447800"/>
              </a:tblGrid>
              <a:tr h="314325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Toaster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Bunny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Dragon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Fairy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Dragon/Bunny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SAH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Binned BVH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Hybrid SAH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Hybrid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binned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503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5486400"/>
            <a:ext cx="815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Tracing time</a:t>
            </a:r>
          </a:p>
          <a:p>
            <a:pPr algn="ctr"/>
            <a:r>
              <a:rPr lang="en-US" sz="1200" i="1" dirty="0" smtClean="0"/>
              <a:t>All images rendered using </a:t>
            </a:r>
            <a:r>
              <a:rPr lang="en-US" sz="1200" i="1" dirty="0" err="1" smtClean="0"/>
              <a:t>nVidia</a:t>
            </a:r>
            <a:r>
              <a:rPr lang="en-US" sz="1200" i="1" dirty="0" smtClean="0"/>
              <a:t> GTX 285 at resolution 1014 x 1024  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 + Tracing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7124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71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Toasters 11 K Tri.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Bunny 69 K Tri.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3505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Dragon 100 K Tri.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34875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Fairy 178 K Tri.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348757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Dragon / Bunny 252 K Tri.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" y="3886200"/>
          <a:ext cx="8382000" cy="157162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97000"/>
                <a:gridCol w="1397000"/>
                <a:gridCol w="1397000"/>
                <a:gridCol w="1397000"/>
                <a:gridCol w="1346200"/>
                <a:gridCol w="1447800"/>
              </a:tblGrid>
              <a:tr h="314325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Toaster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Bunny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Dragon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Fairy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Dragon/Bunny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SAH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273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570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593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Binned BVH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Hybrid SAH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Hybrid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binned BVH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5486400"/>
            <a:ext cx="815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  + Tracing time</a:t>
            </a:r>
          </a:p>
          <a:p>
            <a:pPr algn="ctr"/>
            <a:r>
              <a:rPr lang="en-US" sz="1200" i="1" dirty="0" smtClean="0"/>
              <a:t>All images rendered using </a:t>
            </a:r>
            <a:r>
              <a:rPr lang="en-US" sz="1200" i="1" dirty="0" err="1" smtClean="0"/>
              <a:t>nVidia</a:t>
            </a:r>
            <a:r>
              <a:rPr lang="en-US" sz="1200" i="1" dirty="0" smtClean="0"/>
              <a:t> GTX 285 at resolution 1014 x 1024  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Ray tracing evaluation using Witted ray tracing</a:t>
            </a:r>
            <a:endParaRPr lang="en-US" sz="2800" dirty="0"/>
          </a:p>
        </p:txBody>
      </p:sp>
      <p:pic>
        <p:nvPicPr>
          <p:cNvPr id="19" name="Picture 2" descr="\\userpc\channel\photonimages\wmplayer 2011-04-01 15-25-27-6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600"/>
            <a:ext cx="2286000" cy="2286000"/>
          </a:xfrm>
          <a:prstGeom prst="rect">
            <a:avLst/>
          </a:prstGeom>
          <a:noFill/>
        </p:spPr>
      </p:pic>
      <p:pic>
        <p:nvPicPr>
          <p:cNvPr id="20" name="Picture 3" descr="\\userpc\channel\photonimages\wmplayer 2011-04-01 15-25-21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10000"/>
            <a:ext cx="2286000" cy="2286000"/>
          </a:xfrm>
          <a:prstGeom prst="rect">
            <a:avLst/>
          </a:prstGeom>
          <a:noFill/>
        </p:spPr>
      </p:pic>
      <p:pic>
        <p:nvPicPr>
          <p:cNvPr id="21" name="Picture 4" descr="\\userpc\channel\photonimages\wmplayer 2011-04-01 15-27-21-2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810000"/>
            <a:ext cx="2286000" cy="2286000"/>
          </a:xfrm>
          <a:prstGeom prst="rect">
            <a:avLst/>
          </a:prstGeom>
          <a:noFill/>
        </p:spPr>
      </p:pic>
      <p:pic>
        <p:nvPicPr>
          <p:cNvPr id="22" name="Picture 21" descr="\\userpc\channel\photonimages\wmplayer 2011-04-01 15-35-00-1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990600"/>
            <a:ext cx="2286000" cy="22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33600" y="3352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Toasters  38 fps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352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Cloth/ball 30 fps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624840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Fairy (single bounce) 20 fps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6248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Fairy (reflection) 11fps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All images rendered using </a:t>
            </a:r>
            <a:r>
              <a:rPr lang="en-US" sz="1200" i="1" dirty="0" err="1" smtClean="0"/>
              <a:t>nVidia</a:t>
            </a:r>
            <a:r>
              <a:rPr lang="en-US" sz="1200" i="1" dirty="0" smtClean="0"/>
              <a:t> GTX 285 at resolution 1014 x 1024  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Photon mapping performance </a:t>
            </a:r>
            <a:endParaRPr lang="en-US" dirty="0"/>
          </a:p>
        </p:txBody>
      </p:sp>
      <p:pic>
        <p:nvPicPr>
          <p:cNvPr id="1026" name="Picture 2" descr="\\userpc\channel\photonimages\wmplayer 2011-04-01 15-22-06-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" y="2057400"/>
            <a:ext cx="2684104" cy="2695574"/>
          </a:xfrm>
          <a:prstGeom prst="rect">
            <a:avLst/>
          </a:prstGeom>
          <a:noFill/>
        </p:spPr>
      </p:pic>
      <p:pic>
        <p:nvPicPr>
          <p:cNvPr id="1027" name="Picture 3" descr="\\userpc\channel\photonimages\wmplayer 2011-04-01 15-22-26-5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5180" y="2057400"/>
            <a:ext cx="2674620" cy="2686050"/>
          </a:xfrm>
          <a:prstGeom prst="rect">
            <a:avLst/>
          </a:prstGeom>
          <a:noFill/>
        </p:spPr>
      </p:pic>
      <p:pic>
        <p:nvPicPr>
          <p:cNvPr id="1028" name="Picture 4" descr="\\userpc\channel\photonimages\wmplayer 2011-04-01 15-22-33-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2180" y="2057400"/>
            <a:ext cx="2674620" cy="26860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66800" y="48006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Cornel box 2 fps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48006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Dragon 2 fps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48006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Simple box 2 fps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33400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All images rendered using </a:t>
            </a:r>
            <a:r>
              <a:rPr lang="en-US" sz="1200" i="1" dirty="0" err="1" smtClean="0"/>
              <a:t>nVidia</a:t>
            </a:r>
            <a:r>
              <a:rPr lang="en-US" sz="1200" i="1" dirty="0" smtClean="0"/>
              <a:t> GTX 285 at resolution 1014 x 1024  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154668"/>
            <a:ext cx="2843212" cy="200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30868"/>
            <a:ext cx="35814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3135868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Ray tracing concept </a:t>
            </a:r>
            <a:r>
              <a:rPr lang="en-US" sz="1200" dirty="0">
                <a:solidFill>
                  <a:prstClr val="black"/>
                </a:solidFill>
              </a:rPr>
              <a:t>Image from [1] </a:t>
            </a:r>
            <a:endParaRPr 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53000" y="3135868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Ray tracing output </a:t>
            </a:r>
            <a:r>
              <a:rPr lang="en-US" sz="1200" dirty="0" smtClean="0"/>
              <a:t>-Image </a:t>
            </a:r>
            <a:r>
              <a:rPr lang="en-US" sz="1200" dirty="0" smtClean="0"/>
              <a:t>from [2] </a:t>
            </a:r>
            <a:r>
              <a:rPr lang="en-US" sz="1200" dirty="0" smtClean="0"/>
              <a:t>-</a:t>
            </a:r>
            <a:endParaRPr lang="en-US" sz="1200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593068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593068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105400" y="60960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Global illumination </a:t>
            </a:r>
            <a:r>
              <a:rPr lang="en-US" sz="1200" dirty="0"/>
              <a:t>- Image from </a:t>
            </a:r>
            <a:r>
              <a:rPr lang="en-US" sz="1200" dirty="0" smtClean="0"/>
              <a:t>[3] </a:t>
            </a:r>
            <a:r>
              <a:rPr lang="en-US" sz="1200" dirty="0"/>
              <a:t>-</a:t>
            </a:r>
            <a:endParaRPr lang="en-US" sz="1200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43000" y="6107668"/>
            <a:ext cx="388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Local illumination </a:t>
            </a:r>
            <a:r>
              <a:rPr lang="en-US" sz="1200" dirty="0" smtClean="0"/>
              <a:t>-Image </a:t>
            </a:r>
            <a:r>
              <a:rPr lang="en-US" sz="1200" dirty="0" smtClean="0"/>
              <a:t>from [3] </a:t>
            </a:r>
            <a:r>
              <a:rPr lang="en-US" sz="1200" dirty="0"/>
              <a:t>-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a fast algorithm for building BVH</a:t>
            </a:r>
          </a:p>
          <a:p>
            <a:r>
              <a:rPr lang="en-US" dirty="0" smtClean="0"/>
              <a:t>Extended primitive algorithms toolbox to include efficient algorithms required for constructing hierarchal trees</a:t>
            </a:r>
          </a:p>
          <a:p>
            <a:r>
              <a:rPr lang="en-US" dirty="0" smtClean="0"/>
              <a:t>New approach for GPU parallel code which simplifies previous proposed algorithms</a:t>
            </a:r>
          </a:p>
          <a:p>
            <a:r>
              <a:rPr lang="en-US" dirty="0" smtClean="0"/>
              <a:t>Implemented a complete global illumination pipeline on GPU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or extend current parallel template library (e.g. thrust) </a:t>
            </a:r>
          </a:p>
          <a:p>
            <a:r>
              <a:rPr lang="en-US" dirty="0" smtClean="0"/>
              <a:t>Use the LBVH approach for fast point-based KD-tree construction </a:t>
            </a:r>
          </a:p>
          <a:p>
            <a:r>
              <a:rPr lang="en-US" dirty="0" smtClean="0"/>
              <a:t>Enhance ray tracer for distributed ray tracing effects </a:t>
            </a:r>
          </a:p>
          <a:p>
            <a:r>
              <a:rPr lang="en-US" dirty="0" smtClean="0"/>
              <a:t>Enhance photon mapping for area light and other global illumination effects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[1</a:t>
            </a:r>
            <a:r>
              <a:rPr lang="en-US" sz="1600" dirty="0"/>
              <a:t>] </a:t>
            </a:r>
            <a:r>
              <a:rPr lang="en-US" sz="1600" dirty="0"/>
              <a:t>Ray </a:t>
            </a:r>
            <a:r>
              <a:rPr lang="en-US" sz="1600" dirty="0"/>
              <a:t>tracing </a:t>
            </a:r>
            <a:r>
              <a:rPr lang="en-US" sz="1600" dirty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://en.wikipedia.org/wiki/Ray_tracing_%</a:t>
            </a:r>
            <a:r>
              <a:rPr lang="en-US" sz="1600" dirty="0" smtClean="0">
                <a:hlinkClick r:id="rId2"/>
              </a:rPr>
              <a:t>28graphics%29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[2] </a:t>
            </a:r>
            <a:r>
              <a:rPr lang="de-DE" sz="1600" dirty="0"/>
              <a:t>PARKER, S. G., BIGLER, J., DIETRICH, A., FRIEDRICH, H., HOBEROCK, J., LUEBKE, D., </a:t>
            </a:r>
            <a:r>
              <a:rPr lang="en-US" sz="1600" dirty="0"/>
              <a:t>MCALLISTER, D., MCGUIRE, M., MORLEY, K., ROBISON, A., AND STICH, M. 2010. </a:t>
            </a:r>
            <a:r>
              <a:rPr lang="en-US" sz="1600" dirty="0" err="1"/>
              <a:t>Optix</a:t>
            </a:r>
            <a:r>
              <a:rPr lang="en-US" sz="1600" dirty="0"/>
              <a:t>: a general purpose ray tracing engine. ACM Trans. </a:t>
            </a:r>
            <a:r>
              <a:rPr lang="en-US" sz="1600" dirty="0"/>
              <a:t>Graph</a:t>
            </a:r>
            <a:r>
              <a:rPr lang="en-US" sz="1600" dirty="0"/>
              <a:t>. </a:t>
            </a:r>
            <a:r>
              <a:rPr lang="en-US" sz="1600" dirty="0"/>
              <a:t>29, 66:1–66:13</a:t>
            </a:r>
            <a:r>
              <a:rPr lang="en-US" sz="16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[3] </a:t>
            </a:r>
            <a:r>
              <a:rPr lang="en-US" sz="1600" dirty="0"/>
              <a:t>JENSEN, H. </a:t>
            </a:r>
            <a:r>
              <a:rPr lang="en-US" sz="1600" dirty="0"/>
              <a:t>W. 2001. Realistic Image Synthesis Using Photon Mapping. </a:t>
            </a:r>
            <a:r>
              <a:rPr lang="en-US" sz="1600" dirty="0"/>
              <a:t>AK Peters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3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global illumination (GI) and ray tracing (RT) algorithms seek for primitives intersection</a:t>
            </a:r>
          </a:p>
          <a:p>
            <a:r>
              <a:rPr lang="en-US" dirty="0" smtClean="0"/>
              <a:t>Primitives intersection is the main bottleneck </a:t>
            </a:r>
          </a:p>
          <a:p>
            <a:r>
              <a:rPr lang="en-US" dirty="0" smtClean="0"/>
              <a:t>Spatial partitioning data structures (</a:t>
            </a:r>
            <a:r>
              <a:rPr lang="en-US" sz="2800" dirty="0" smtClean="0"/>
              <a:t>DS</a:t>
            </a:r>
            <a:r>
              <a:rPr lang="en-US" dirty="0" smtClean="0"/>
              <a:t>) are used to speed up the rendering performance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pic>
        <p:nvPicPr>
          <p:cNvPr id="1027" name="Picture 3" descr="\\userpc\channel\photonimages\GPULBVH 2011-04-10 08-48-53-36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533400" y="4191000"/>
            <a:ext cx="2438400" cy="2057400"/>
          </a:xfrm>
          <a:prstGeom prst="rect">
            <a:avLst/>
          </a:prstGeom>
          <a:noFill/>
        </p:spPr>
      </p:pic>
      <p:pic>
        <p:nvPicPr>
          <p:cNvPr id="1028" name="Picture 4" descr="\\userpc\channel\photonimages\GPULBVH 2011-04-10 08-49-06-56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191000"/>
            <a:ext cx="2438400" cy="2057400"/>
          </a:xfrm>
          <a:prstGeom prst="rect">
            <a:avLst/>
          </a:prstGeom>
          <a:noFill/>
        </p:spPr>
      </p:pic>
      <p:pic>
        <p:nvPicPr>
          <p:cNvPr id="1029" name="Picture 5" descr="\\userpc\channel\photonimages\GPULBVH 2011-04-10 08-49-16-8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4191000"/>
            <a:ext cx="2438400" cy="2057400"/>
          </a:xfrm>
          <a:prstGeom prst="rect">
            <a:avLst/>
          </a:prstGeom>
          <a:noFill/>
        </p:spPr>
      </p:pic>
      <p:pic>
        <p:nvPicPr>
          <p:cNvPr id="1030" name="Picture 6" descr="\\userpc\channel\photonimages\GPULBVH 2011-04-10 08-49-31-98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191000"/>
            <a:ext cx="2438400" cy="2057400"/>
          </a:xfrm>
          <a:prstGeom prst="rect">
            <a:avLst/>
          </a:prstGeom>
          <a:noFill/>
        </p:spPr>
      </p:pic>
      <p:pic>
        <p:nvPicPr>
          <p:cNvPr id="1031" name="Picture 7" descr="\\userpc\channel\photonimages\GPULBVH 2011-04-10 08-49-40-30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4191000"/>
            <a:ext cx="2438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Most GI and RT algorithms use spatial partitioning data structures (e.g. grid , BVHs, KD-trees, </a:t>
            </a:r>
            <a:r>
              <a:rPr lang="en-US" sz="2400" dirty="0" err="1" smtClean="0"/>
              <a:t>Octrees</a:t>
            </a:r>
            <a:r>
              <a:rPr lang="en-US" sz="2400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Spatial Partitioning Data Structures </a:t>
            </a:r>
            <a:r>
              <a:rPr lang="en-US" sz="2400" dirty="0" smtClean="0"/>
              <a:t>(1D)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1981200" y="2438400"/>
            <a:ext cx="52578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286000" y="26670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895600" y="26670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4876800" y="2667000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5000" y="26670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334000" y="26670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096000" y="26670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77000" y="26670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6858000" y="26670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2173288" y="3391694"/>
            <a:ext cx="37861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2934891" y="3390503"/>
            <a:ext cx="3802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V="1">
            <a:off x="3924697" y="3391296"/>
            <a:ext cx="38020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4801791" y="3428603"/>
            <a:ext cx="45640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5716191" y="3428603"/>
            <a:ext cx="4564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6782991" y="3429397"/>
            <a:ext cx="45561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81200" y="3810000"/>
            <a:ext cx="52578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>
            <a:off x="2286000" y="40386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2895600" y="40386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/>
          <p:nvPr/>
        </p:nvSpPr>
        <p:spPr>
          <a:xfrm>
            <a:off x="4876800" y="4038600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5715000" y="40386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5334000" y="40386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6096000" y="40386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6477000" y="40386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6858000" y="40386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rot="5400000" flipH="1" flipV="1">
            <a:off x="2173288" y="4763294"/>
            <a:ext cx="37861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H="1" flipV="1">
            <a:off x="2934891" y="4762103"/>
            <a:ext cx="3802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3924697" y="4762896"/>
            <a:ext cx="38020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 flipH="1" flipV="1">
            <a:off x="4801791" y="4800203"/>
            <a:ext cx="45640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 flipH="1" flipV="1">
            <a:off x="5716191" y="4800203"/>
            <a:ext cx="4564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 flipH="1" flipV="1">
            <a:off x="6782991" y="4800997"/>
            <a:ext cx="45561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4306094" y="4152106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981200" y="5257800"/>
            <a:ext cx="52578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>
            <a:off x="2286000" y="54864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2895600" y="54864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4876800" y="5486400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5715000" y="5486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>
            <a:off x="5334000" y="5486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6096000" y="54864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6477000" y="54864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6858000" y="54864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rot="5400000" flipH="1" flipV="1">
            <a:off x="2173288" y="6211094"/>
            <a:ext cx="37861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2934891" y="6209903"/>
            <a:ext cx="3802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V="1">
            <a:off x="3924697" y="6210696"/>
            <a:ext cx="38020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 flipH="1" flipV="1">
            <a:off x="4801791" y="6248003"/>
            <a:ext cx="45640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 flipH="1" flipV="1">
            <a:off x="5716191" y="6248003"/>
            <a:ext cx="4564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 flipH="1" flipV="1">
            <a:off x="6782991" y="6248797"/>
            <a:ext cx="45561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 flipH="1">
            <a:off x="4306094" y="5599907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5677694" y="5599906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3010694" y="5599906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57200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572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57200" y="541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Spatial partitioning f(space)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Object partitioning f(# of objects) </a:t>
            </a:r>
            <a:endParaRPr lang="en-US" sz="1400" i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SAH partitioning f(space, # of objects)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Spatial Partition DS Approaches</a:t>
            </a:r>
            <a:endParaRPr lang="en-US" sz="3200" dirty="0"/>
          </a:p>
        </p:txBody>
      </p:sp>
      <p:sp>
        <p:nvSpPr>
          <p:cNvPr id="76" name="Rectangle 75"/>
          <p:cNvSpPr/>
          <p:nvPr/>
        </p:nvSpPr>
        <p:spPr>
          <a:xfrm>
            <a:off x="3200400" y="1828800"/>
            <a:ext cx="52578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3505200" y="20574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114800" y="2057400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096000" y="2057400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6934200" y="2057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6553200" y="2057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7315200" y="2057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7696200" y="2057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>
            <a:off x="8077200" y="2057400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rot="5400000" flipH="1" flipV="1">
            <a:off x="3392488" y="2705101"/>
            <a:ext cx="37861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54091" y="2703910"/>
            <a:ext cx="3802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5143897" y="2704703"/>
            <a:ext cx="38020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 flipH="1" flipV="1">
            <a:off x="6020991" y="2742010"/>
            <a:ext cx="45640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6935391" y="2742010"/>
            <a:ext cx="4564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 flipH="1" flipV="1">
            <a:off x="8002191" y="2742804"/>
            <a:ext cx="45561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525294" y="2170906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200400" y="3505993"/>
            <a:ext cx="52578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3505200" y="3734593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4114800" y="3734593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6096000" y="373459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6934200" y="37345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6553200" y="3734593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>
            <a:off x="7315200" y="37345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>
            <a:off x="7696200" y="37345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8077200" y="37345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 rot="5400000" flipH="1" flipV="1">
            <a:off x="3392488" y="4382294"/>
            <a:ext cx="37861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 flipH="1" flipV="1">
            <a:off x="4154091" y="4381103"/>
            <a:ext cx="3802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V="1">
            <a:off x="5143897" y="4381896"/>
            <a:ext cx="38020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5400000" flipH="1" flipV="1">
            <a:off x="6020991" y="4419203"/>
            <a:ext cx="45640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 flipH="1" flipV="1">
            <a:off x="6935391" y="4419203"/>
            <a:ext cx="4564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8002191" y="4419997"/>
            <a:ext cx="45561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6592094" y="3847306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200400" y="5182393"/>
            <a:ext cx="52578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3505200" y="5410993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4114800" y="5410993"/>
            <a:ext cx="304800" cy="2286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6096000" y="541099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>
            <a:off x="6934200" y="54109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>
            <a:off x="6553200" y="54109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/>
          <p:cNvSpPr/>
          <p:nvPr/>
        </p:nvSpPr>
        <p:spPr>
          <a:xfrm>
            <a:off x="7315200" y="54109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/>
          <p:cNvSpPr/>
          <p:nvPr/>
        </p:nvSpPr>
        <p:spPr>
          <a:xfrm>
            <a:off x="7696200" y="54109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8077200" y="5410993"/>
            <a:ext cx="304800" cy="2286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 rot="5400000" flipH="1" flipV="1">
            <a:off x="3392488" y="6058694"/>
            <a:ext cx="37861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 flipH="1" flipV="1">
            <a:off x="4154091" y="6057503"/>
            <a:ext cx="3802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6200000" flipV="1">
            <a:off x="5143897" y="6058296"/>
            <a:ext cx="38020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 flipH="1" flipV="1">
            <a:off x="6020991" y="6095603"/>
            <a:ext cx="45640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 flipH="1" flipV="1">
            <a:off x="6935391" y="6095603"/>
            <a:ext cx="4564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 flipH="1" flipV="1">
            <a:off x="8002191" y="6096397"/>
            <a:ext cx="45561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5525294" y="5524499"/>
            <a:ext cx="685800" cy="1588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6590506" y="5523707"/>
            <a:ext cx="685800" cy="1588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6058694" y="5523707"/>
            <a:ext cx="685800" cy="158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38200" y="1828800"/>
            <a:ext cx="228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Fast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Low tree quality </a:t>
            </a:r>
            <a:endParaRPr lang="en-US" sz="11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1100" i="1" dirty="0" smtClean="0"/>
              <a:t>many objects for a ray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38200" y="3560058"/>
            <a:ext cx="228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Fast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Low tree quality </a:t>
            </a:r>
            <a:endParaRPr lang="en-US" sz="11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1100" i="1" dirty="0" smtClean="0"/>
              <a:t>much space for a ray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38200" y="523645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smtClean="0"/>
              <a:t>Slow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Good tree quality </a:t>
            </a:r>
            <a:endParaRPr lang="en-US" sz="1100" i="1" dirty="0" smtClean="0"/>
          </a:p>
        </p:txBody>
      </p:sp>
      <p:cxnSp>
        <p:nvCxnSpPr>
          <p:cNvPr id="152" name="Straight Connector 151"/>
          <p:cNvCxnSpPr/>
          <p:nvPr/>
        </p:nvCxnSpPr>
        <p:spPr>
          <a:xfrm rot="5400000">
            <a:off x="3009106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3313906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3620294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3925094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5599906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5904706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6057106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6361906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6438105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6742905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6820694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7125494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7201694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7506494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7581105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7885905" y="6133306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and high quality spatial partitioning data structures  </a:t>
            </a:r>
          </a:p>
          <a:p>
            <a:pPr lvl="1"/>
            <a:r>
              <a:rPr lang="en-US" dirty="0" smtClean="0"/>
              <a:t>A new parallel binned surface area heuristic (SAH) bounding volume hierarchy (BVH) algorithm on GPU</a:t>
            </a:r>
          </a:p>
          <a:p>
            <a:r>
              <a:rPr lang="en-US" dirty="0" smtClean="0"/>
              <a:t>Fast ray tracing and global illumination</a:t>
            </a:r>
          </a:p>
          <a:p>
            <a:pPr lvl="1"/>
            <a:r>
              <a:rPr lang="en-US" dirty="0" smtClean="0"/>
              <a:t>Parallel ray tracer and </a:t>
            </a:r>
            <a:r>
              <a:rPr lang="en-US" smtClean="0"/>
              <a:t>photon mapping (PM) </a:t>
            </a:r>
            <a:r>
              <a:rPr lang="en-US" dirty="0" smtClean="0"/>
              <a:t>implementation on GPU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Objective </a:t>
            </a:r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1371600" y="3962400"/>
            <a:ext cx="64770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GPU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91200"/>
            <a:ext cx="3505200" cy="76944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Serial code on CPU </a:t>
            </a:r>
          </a:p>
          <a:p>
            <a:pPr marL="0" lvl="1" algn="ctr"/>
            <a:r>
              <a:rPr lang="en-US" sz="1100" dirty="0" smtClean="0">
                <a:solidFill>
                  <a:schemeClr val="tx1"/>
                </a:solidFill>
              </a:rPr>
              <a:t>Mange GPU memory</a:t>
            </a:r>
          </a:p>
          <a:p>
            <a:pPr marL="0" lvl="1" algn="ctr"/>
            <a:r>
              <a:rPr lang="en-US" sz="1100" dirty="0" smtClean="0">
                <a:solidFill>
                  <a:schemeClr val="tx1"/>
                </a:solidFill>
              </a:rPr>
              <a:t>Launch millions of parallel threads  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1676400"/>
            <a:ext cx="4191000" cy="61406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Parallel code on GPU </a:t>
            </a:r>
          </a:p>
          <a:p>
            <a:pPr marL="0" lvl="1" algn="ctr"/>
            <a:r>
              <a:rPr lang="en-US" sz="1100" dirty="0" smtClean="0">
                <a:solidFill>
                  <a:schemeClr val="tx1"/>
                </a:solidFill>
              </a:rPr>
              <a:t>Each thread executes a simple program (kernel) in parallel 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4038600"/>
            <a:ext cx="2667000" cy="15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762000" cy="533400"/>
          </a:xfrm>
          <a:prstGeom prst="rect">
            <a:avLst/>
          </a:prstGeom>
          <a:solidFill>
            <a:srgbClr val="FDF0E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Block (0,0)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4572000"/>
            <a:ext cx="3048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SM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4191000"/>
            <a:ext cx="762000" cy="533400"/>
          </a:xfrm>
          <a:prstGeom prst="rect">
            <a:avLst/>
          </a:prstGeom>
          <a:solidFill>
            <a:srgbClr val="FDF0E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Block (0,1)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572000"/>
            <a:ext cx="3048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7400" y="4800600"/>
            <a:ext cx="762000" cy="533400"/>
          </a:xfrm>
          <a:prstGeom prst="rect">
            <a:avLst/>
          </a:prstGeom>
          <a:solidFill>
            <a:srgbClr val="FDF0E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Block (1,0)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5181600"/>
            <a:ext cx="3048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2800" y="4800600"/>
            <a:ext cx="762000" cy="533400"/>
          </a:xfrm>
          <a:prstGeom prst="rect">
            <a:avLst/>
          </a:prstGeom>
          <a:solidFill>
            <a:srgbClr val="FDF0E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Block (1,1)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10000" y="5181600"/>
            <a:ext cx="3048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6800" y="5029200"/>
            <a:ext cx="838200" cy="457200"/>
          </a:xfrm>
          <a:prstGeom prst="rect">
            <a:avLst/>
          </a:prstGeom>
          <a:solidFill>
            <a:srgbClr val="E8E8E8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Constant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4495800"/>
            <a:ext cx="838200" cy="457200"/>
          </a:xfrm>
          <a:prstGeom prst="rect">
            <a:avLst/>
          </a:prstGeom>
          <a:solidFill>
            <a:srgbClr val="E8E8E8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Texture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24600" y="4038600"/>
            <a:ext cx="1066800" cy="1447800"/>
          </a:xfrm>
          <a:prstGeom prst="rect">
            <a:avLst/>
          </a:prstGeom>
          <a:solidFill>
            <a:srgbClr val="E8E8E8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Global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Memory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9600" y="4267200"/>
            <a:ext cx="1905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3"/>
          </p:cNvCxnSpPr>
          <p:nvPr/>
        </p:nvCxnSpPr>
        <p:spPr>
          <a:xfrm rot="10800000">
            <a:off x="5715000" y="47244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1"/>
          </p:cNvCxnSpPr>
          <p:nvPr/>
        </p:nvCxnSpPr>
        <p:spPr>
          <a:xfrm rot="10800000">
            <a:off x="4419600" y="47244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>
            <a:off x="4419600" y="5334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05000" y="2514600"/>
            <a:ext cx="5486400" cy="1371600"/>
          </a:xfrm>
          <a:prstGeom prst="rect">
            <a:avLst/>
          </a:prstGeom>
          <a:solidFill>
            <a:srgbClr val="FDF0E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2819400" y="2590800"/>
            <a:ext cx="457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0,0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76600" y="2590800"/>
            <a:ext cx="457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19600" y="2590800"/>
            <a:ext cx="457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31,0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19400" y="3048000"/>
            <a:ext cx="457200" cy="381000"/>
          </a:xfrm>
          <a:prstGeom prst="rect">
            <a:avLst/>
          </a:prstGeom>
          <a:solidFill>
            <a:srgbClr val="FFECA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76600" y="3048000"/>
            <a:ext cx="457200" cy="381000"/>
          </a:xfrm>
          <a:prstGeom prst="rect">
            <a:avLst/>
          </a:prstGeom>
          <a:solidFill>
            <a:srgbClr val="FFECA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19600" y="3048000"/>
            <a:ext cx="457200" cy="381000"/>
          </a:xfrm>
          <a:prstGeom prst="rect">
            <a:avLst/>
          </a:prstGeom>
          <a:solidFill>
            <a:srgbClr val="FFECA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31,1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86200" y="2590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…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86200" y="2971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53000" y="2590800"/>
            <a:ext cx="457200" cy="381000"/>
          </a:xfrm>
          <a:prstGeom prst="rect">
            <a:avLst/>
          </a:prstGeom>
          <a:solidFill>
            <a:srgbClr val="D8EEC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32,0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10200" y="2590800"/>
            <a:ext cx="457200" cy="381000"/>
          </a:xfrm>
          <a:prstGeom prst="rect">
            <a:avLst/>
          </a:prstGeom>
          <a:solidFill>
            <a:srgbClr val="D8EEC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33,0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2590800"/>
            <a:ext cx="457200" cy="381000"/>
          </a:xfrm>
          <a:prstGeom prst="rect">
            <a:avLst/>
          </a:prstGeom>
          <a:solidFill>
            <a:srgbClr val="D8EEC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63,0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953000" y="30480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32,1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410200" y="30480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33,1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553200" y="30480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63,1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019800" y="2590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…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19800" y="2971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334000" y="3505200"/>
            <a:ext cx="2057400" cy="381000"/>
          </a:xfrm>
          <a:prstGeom prst="rect">
            <a:avLst/>
          </a:prstGeom>
          <a:solidFill>
            <a:srgbClr val="E8E8E8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Shared Memory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rot="5400000" flipH="1" flipV="1">
            <a:off x="1752600" y="4038600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81200" y="2590800"/>
            <a:ext cx="685800" cy="381000"/>
          </a:xfrm>
          <a:prstGeom prst="rect">
            <a:avLst/>
          </a:prstGeom>
          <a:solidFill>
            <a:srgbClr val="FDF0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Thread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60" idx="0"/>
          </p:cNvCxnSpPr>
          <p:nvPr/>
        </p:nvCxnSpPr>
        <p:spPr>
          <a:xfrm rot="5400000" flipH="1" flipV="1">
            <a:off x="2971800" y="23622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3429000" y="23622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4495800" y="2438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H="1" flipV="1">
            <a:off x="4953000" y="2438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6200000" flipV="1">
            <a:off x="5410200" y="23622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V="1">
            <a:off x="6553200" y="23622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3" idx="0"/>
          </p:cNvCxnSpPr>
          <p:nvPr/>
        </p:nvCxnSpPr>
        <p:spPr>
          <a:xfrm rot="5400000" flipH="1" flipV="1">
            <a:off x="2857500" y="2476500"/>
            <a:ext cx="762000" cy="38100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314699" y="2476500"/>
            <a:ext cx="762000" cy="38100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4457700" y="2476500"/>
            <a:ext cx="762000" cy="38100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7" idx="2"/>
          </p:cNvCxnSpPr>
          <p:nvPr/>
        </p:nvCxnSpPr>
        <p:spPr>
          <a:xfrm rot="16200000" flipV="1">
            <a:off x="4593283" y="2535882"/>
            <a:ext cx="757536" cy="26670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6200000" flipV="1">
            <a:off x="5050483" y="2493318"/>
            <a:ext cx="757535" cy="34290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V="1">
            <a:off x="6193483" y="2493318"/>
            <a:ext cx="757535" cy="34290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3505200" y="5638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 flipH="1" flipV="1">
            <a:off x="4877594" y="56380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6553994" y="56380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4953000" y="5334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819400" y="4114800"/>
            <a:ext cx="4572000" cy="7620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7238208" y="3961609"/>
            <a:ext cx="304795" cy="1589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905000" y="4191000"/>
            <a:ext cx="228600" cy="15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GPU SAH BVH [Lauterbach et al. 2009] </a:t>
            </a:r>
          </a:p>
          <a:p>
            <a:pPr lvl="1"/>
            <a:r>
              <a:rPr lang="en-US" sz="2000" dirty="0" smtClean="0"/>
              <a:t>Evaluate the SAH at many locations independently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Proposed Algorithm for Building Binned SAH BVH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2369403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429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810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91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53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572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334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5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096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2362994" y="3206809"/>
            <a:ext cx="304800" cy="158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144294" y="32449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>
            <a:off x="2667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3048000" y="25980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3741003"/>
            <a:ext cx="33528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5753894" y="32449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6287294" y="32449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4115594" y="32068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3505994" y="32068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2972594" y="32068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4610894" y="32449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513012" y="3588603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>
            <a:off x="3427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/>
          <p:cNvSpPr/>
          <p:nvPr/>
        </p:nvSpPr>
        <p:spPr>
          <a:xfrm>
            <a:off x="3808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4189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Isosceles Triangle 141"/>
          <p:cNvSpPr/>
          <p:nvPr/>
        </p:nvSpPr>
        <p:spPr>
          <a:xfrm>
            <a:off x="4951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4570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/>
          <p:cNvSpPr/>
          <p:nvPr/>
        </p:nvSpPr>
        <p:spPr>
          <a:xfrm>
            <a:off x="5332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5713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/>
          <p:cNvSpPr/>
          <p:nvPr/>
        </p:nvSpPr>
        <p:spPr>
          <a:xfrm>
            <a:off x="6094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rot="5400000">
            <a:off x="2361406" y="44260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5142706" y="44641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Isosceles Triangle 148"/>
          <p:cNvSpPr/>
          <p:nvPr/>
        </p:nvSpPr>
        <p:spPr>
          <a:xfrm>
            <a:off x="2665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3046412" y="38172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665412" y="3741003"/>
            <a:ext cx="306388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 rot="5400000">
            <a:off x="5752306" y="44641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6285706" y="44641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4114006" y="44260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3504406" y="44260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2971006" y="4426009"/>
            <a:ext cx="304800" cy="158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4609306" y="44641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513012" y="4807803"/>
            <a:ext cx="3962400" cy="6858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427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>
            <a:off x="3808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>
            <a:off x="4189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>
            <a:off x="4951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4570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5332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/>
          <p:cNvSpPr/>
          <p:nvPr/>
        </p:nvSpPr>
        <p:spPr>
          <a:xfrm>
            <a:off x="5713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/>
          <p:cNvSpPr/>
          <p:nvPr/>
        </p:nvSpPr>
        <p:spPr>
          <a:xfrm>
            <a:off x="6094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 rot="5400000">
            <a:off x="2361406" y="56452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5142706" y="56833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Isosceles Triangle 168"/>
          <p:cNvSpPr/>
          <p:nvPr/>
        </p:nvSpPr>
        <p:spPr>
          <a:xfrm>
            <a:off x="2665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/>
        </p:nvSpPr>
        <p:spPr>
          <a:xfrm>
            <a:off x="3046412" y="5036403"/>
            <a:ext cx="304800" cy="228600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665412" y="4960203"/>
            <a:ext cx="1068388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rot="5400000">
            <a:off x="5752306" y="56833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>
            <a:off x="6285706" y="56833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4114006" y="56452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3504406" y="5645209"/>
            <a:ext cx="304800" cy="158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2971006" y="5645209"/>
            <a:ext cx="3048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609306" y="5683309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276600" y="53412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…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>
            <a:off x="3810000" y="4960203"/>
            <a:ext cx="25908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667000" y="2521803"/>
            <a:ext cx="37338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1216</TotalTime>
  <Words>1397</Words>
  <Application>Microsoft Office PowerPoint</Application>
  <PresentationFormat>On-screen Show (4:3)</PresentationFormat>
  <Paragraphs>365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Applying Parallel Processing Approach for Interactive Global Illumination </vt:lpstr>
      <vt:lpstr>Agenda</vt:lpstr>
      <vt:lpstr>Introduction</vt:lpstr>
      <vt:lpstr>Motivation</vt:lpstr>
      <vt:lpstr>Spatial Partitioning Data Structures (1D)</vt:lpstr>
      <vt:lpstr>Spatial Partition DS Approaches</vt:lpstr>
      <vt:lpstr>Objective </vt:lpstr>
      <vt:lpstr>Background: GPU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Algorithm for Building Binned SAH BVH</vt:lpstr>
      <vt:lpstr>Proposed Approach for RT, PM</vt:lpstr>
      <vt:lpstr>Parallel photon mapping on GPU</vt:lpstr>
      <vt:lpstr>Results </vt:lpstr>
      <vt:lpstr>Tracing Time</vt:lpstr>
      <vt:lpstr>Construction  + Tracing time</vt:lpstr>
      <vt:lpstr>Ray tracing evaluation using Witted ray tracing</vt:lpstr>
      <vt:lpstr>Photon mapping performance </vt:lpstr>
      <vt:lpstr>Demo</vt:lpstr>
      <vt:lpstr>Conclusion</vt:lpstr>
      <vt:lpstr>Future work</vt:lpstr>
      <vt:lpstr>References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parallel processing approach for interactive global illumination</dc:title>
  <dc:creator>user</dc:creator>
  <cp:lastModifiedBy>Mahmoud Zidan</cp:lastModifiedBy>
  <cp:revision>39</cp:revision>
  <dcterms:created xsi:type="dcterms:W3CDTF">2011-03-16T08:59:01Z</dcterms:created>
  <dcterms:modified xsi:type="dcterms:W3CDTF">2014-01-04T15:29:11Z</dcterms:modified>
</cp:coreProperties>
</file>