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C51C5-BF45-409F-A3C2-C34F5C383BF6}" type="datetimeFigureOut">
              <a:rPr lang="en-US" smtClean="0"/>
              <a:t>22-Jun-15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4FF78-64DE-4AEE-9ACF-4D503C88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5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4FF78-64DE-4AEE-9ACF-4D503C88B7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9F87-0777-46D7-B9DA-51C1D96A607C}" type="datetimeFigureOut">
              <a:rPr lang="en-US" smtClean="0"/>
              <a:t>22-Jun-15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48F-2E69-499D-BD56-A964EA9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0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9F87-0777-46D7-B9DA-51C1D96A607C}" type="datetimeFigureOut">
              <a:rPr lang="en-US" smtClean="0"/>
              <a:t>22-Jun-15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48F-2E69-499D-BD56-A964EA9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6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9F87-0777-46D7-B9DA-51C1D96A607C}" type="datetimeFigureOut">
              <a:rPr lang="en-US" smtClean="0"/>
              <a:t>22-Jun-15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48F-2E69-499D-BD56-A964EA9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1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9F87-0777-46D7-B9DA-51C1D96A607C}" type="datetimeFigureOut">
              <a:rPr lang="en-US" smtClean="0"/>
              <a:t>22-Jun-15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48F-2E69-499D-BD56-A964EA9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5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9F87-0777-46D7-B9DA-51C1D96A607C}" type="datetimeFigureOut">
              <a:rPr lang="en-US" smtClean="0"/>
              <a:t>22-Jun-15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48F-2E69-499D-BD56-A964EA9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9F87-0777-46D7-B9DA-51C1D96A607C}" type="datetimeFigureOut">
              <a:rPr lang="en-US" smtClean="0"/>
              <a:t>22-Jun-15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48F-2E69-499D-BD56-A964EA9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7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9F87-0777-46D7-B9DA-51C1D96A607C}" type="datetimeFigureOut">
              <a:rPr lang="en-US" smtClean="0"/>
              <a:t>22-Jun-15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48F-2E69-499D-BD56-A964EA9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2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9F87-0777-46D7-B9DA-51C1D96A607C}" type="datetimeFigureOut">
              <a:rPr lang="en-US" smtClean="0"/>
              <a:t>22-Jun-15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48F-2E69-499D-BD56-A964EA9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8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9F87-0777-46D7-B9DA-51C1D96A607C}" type="datetimeFigureOut">
              <a:rPr lang="en-US" smtClean="0"/>
              <a:t>22-Jun-15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48F-2E69-499D-BD56-A964EA9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7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9F87-0777-46D7-B9DA-51C1D96A607C}" type="datetimeFigureOut">
              <a:rPr lang="en-US" smtClean="0"/>
              <a:t>22-Jun-15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48F-2E69-499D-BD56-A964EA9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9F87-0777-46D7-B9DA-51C1D96A607C}" type="datetimeFigureOut">
              <a:rPr lang="en-US" smtClean="0"/>
              <a:t>22-Jun-15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48F-2E69-499D-BD56-A964EA9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99F87-0777-46D7-B9DA-51C1D96A607C}" type="datetimeFigureOut">
              <a:rPr lang="en-US" smtClean="0"/>
              <a:t>22-Jun-15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C048F-2E69-499D-BD56-A964EA97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4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GPU-based Out-of-Core HLBVH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05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Mahmoud </a:t>
            </a:r>
            <a:r>
              <a:rPr lang="en-US" sz="2800" dirty="0" err="1"/>
              <a:t>Zeidan</a:t>
            </a:r>
            <a:r>
              <a:rPr lang="en-US" sz="2800" dirty="0"/>
              <a:t>, </a:t>
            </a:r>
            <a:r>
              <a:rPr lang="en-US" sz="2800" dirty="0" err="1"/>
              <a:t>Taymoor</a:t>
            </a:r>
            <a:r>
              <a:rPr lang="en-US" sz="2800" dirty="0"/>
              <a:t> </a:t>
            </a:r>
            <a:r>
              <a:rPr lang="en-US" sz="2800" dirty="0" err="1"/>
              <a:t>Nazmy</a:t>
            </a:r>
            <a:r>
              <a:rPr lang="en-US" sz="2800" dirty="0"/>
              <a:t>, and </a:t>
            </a:r>
            <a:r>
              <a:rPr lang="en-US" sz="2800" dirty="0" err="1"/>
              <a:t>Mostafa</a:t>
            </a:r>
            <a:r>
              <a:rPr lang="en-US" sz="2800" dirty="0"/>
              <a:t> </a:t>
            </a:r>
            <a:r>
              <a:rPr lang="en-US" sz="2800" dirty="0" err="1"/>
              <a:t>Aref</a:t>
            </a:r>
            <a:endParaRPr lang="en-US" sz="2800" dirty="0"/>
          </a:p>
          <a:p>
            <a:r>
              <a:rPr lang="en-US" sz="2800" dirty="0"/>
              <a:t>Faculty of Computer and Information Sciences</a:t>
            </a:r>
          </a:p>
          <a:p>
            <a:r>
              <a:rPr lang="en-US" sz="2800" dirty="0" err="1"/>
              <a:t>Ain</a:t>
            </a:r>
            <a:r>
              <a:rPr lang="en-US" sz="2800" dirty="0"/>
              <a:t> Shams University</a:t>
            </a:r>
          </a:p>
        </p:txBody>
      </p:sp>
    </p:spTree>
    <p:extLst>
      <p:ext uri="{BB962C8B-B14F-4D97-AF65-F5344CB8AC3E}">
        <p14:creationId xmlns:p14="http://schemas.microsoft.com/office/powerpoint/2010/main" val="41300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one : Root treelet emission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Iteratively upload Morton codes</a:t>
                </a:r>
              </a:p>
              <a:p>
                <a:r>
                  <a:rPr lang="en-US" dirty="0" smtClean="0"/>
                  <a:t>Fill block descriptor for the first </a:t>
                </a:r>
                <a:r>
                  <a:rPr lang="en-US" i="1" dirty="0" smtClean="0"/>
                  <a:t>20</a:t>
                </a:r>
                <a:r>
                  <a:rPr lang="en-US" dirty="0" smtClean="0"/>
                  <a:t> bits,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cells</a:t>
                </a:r>
              </a:p>
              <a:p>
                <a:r>
                  <a:rPr lang="en-US" dirty="0" smtClean="0"/>
                  <a:t>Emit corresponding treelet for the root node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45585"/>
            <a:ext cx="5857875" cy="353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8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Stage two : </a:t>
            </a:r>
            <a:r>
              <a:rPr lang="en-US" sz="3200" dirty="0"/>
              <a:t>Mid-level BFS tree nodes emission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Similar to [] but using out-of-core binary search</a:t>
            </a:r>
          </a:p>
          <a:p>
            <a:r>
              <a:rPr lang="en-US" dirty="0" smtClean="0"/>
              <a:t>Before binary search</a:t>
            </a:r>
          </a:p>
          <a:p>
            <a:pPr lvl="1"/>
            <a:r>
              <a:rPr lang="en-US" dirty="0" smtClean="0"/>
              <a:t>Sample keys at the start and end of each page</a:t>
            </a:r>
          </a:p>
          <a:p>
            <a:r>
              <a:rPr lang="en-US" dirty="0" smtClean="0"/>
              <a:t>Out-of-core binary search </a:t>
            </a:r>
          </a:p>
          <a:p>
            <a:pPr lvl="1"/>
            <a:r>
              <a:rPr lang="en-US" dirty="0" smtClean="0"/>
              <a:t>Search for split plane at the samples</a:t>
            </a:r>
          </a:p>
          <a:p>
            <a:pPr lvl="1"/>
            <a:r>
              <a:rPr lang="en-US" dirty="0" smtClean="0"/>
              <a:t>Load corresponding out-of-core keys' page and search for the split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19201"/>
            <a:ext cx="5667375" cy="381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85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Stage three : </a:t>
            </a:r>
            <a:r>
              <a:rPr lang="en-US" sz="3200" dirty="0"/>
              <a:t>Large </a:t>
            </a:r>
            <a:r>
              <a:rPr lang="en-US" sz="3200" dirty="0" smtClean="0"/>
              <a:t>Roots </a:t>
            </a:r>
            <a:r>
              <a:rPr lang="en-US" sz="3200" dirty="0"/>
              <a:t>Treelets Emission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Geometry </a:t>
            </a:r>
          </a:p>
          <a:p>
            <a:r>
              <a:rPr lang="en-US" dirty="0" smtClean="0"/>
              <a:t>Emit Hierarchy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90800"/>
            <a:ext cx="5148263" cy="353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Split and upload Geometry</a:t>
            </a:r>
          </a:p>
          <a:p>
            <a:r>
              <a:rPr lang="en-US" dirty="0" smtClean="0"/>
              <a:t>Build local hierarchy</a:t>
            </a:r>
          </a:p>
          <a:p>
            <a:r>
              <a:rPr lang="en-US" dirty="0" smtClean="0"/>
              <a:t>Dump treelets to CPU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371600"/>
            <a:ext cx="466814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65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Out-of-core ray traversal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o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/>
              <a:t> each ray in parallel</a:t>
            </a:r>
          </a:p>
          <a:p>
            <a:pPr marL="400050" lvl="1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while</a:t>
            </a:r>
            <a:r>
              <a:rPr lang="en-US" dirty="0" smtClean="0"/>
              <a:t> (queue not empty)</a:t>
            </a:r>
          </a:p>
          <a:p>
            <a:pPr marL="857250" lvl="2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 (node is large root)</a:t>
            </a:r>
          </a:p>
          <a:p>
            <a:pPr marL="1371600" lvl="3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1828800" lvl="4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 (node inside in-core memory)</a:t>
            </a:r>
          </a:p>
          <a:p>
            <a:pPr marL="1828800" lvl="4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2286000" lvl="5" indent="0">
              <a:buNone/>
            </a:pPr>
            <a:r>
              <a:rPr lang="en-US" dirty="0" smtClean="0"/>
              <a:t>seek for nearest hit </a:t>
            </a:r>
          </a:p>
          <a:p>
            <a:pPr marL="1828800" lvl="4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1828800" lvl="4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else</a:t>
            </a:r>
          </a:p>
          <a:p>
            <a:pPr marL="1828800" lvl="4" indent="0">
              <a:buNone/>
            </a:pPr>
            <a:r>
              <a:rPr lang="en-US" dirty="0" smtClean="0"/>
              <a:t>{</a:t>
            </a:r>
          </a:p>
          <a:p>
            <a:pPr marL="2286000" lvl="5" indent="0">
              <a:buNone/>
            </a:pPr>
            <a:r>
              <a:rPr lang="en-US" dirty="0" smtClean="0"/>
              <a:t>request node </a:t>
            </a:r>
          </a:p>
          <a:p>
            <a:pPr marL="2286000" lvl="5" indent="0">
              <a:buNone/>
            </a:pPr>
            <a:r>
              <a:rPr lang="en-US" dirty="0" smtClean="0"/>
              <a:t>push node into queue</a:t>
            </a:r>
          </a:p>
          <a:p>
            <a:pPr marL="1828800" lvl="4" indent="0">
              <a:buNone/>
            </a:pPr>
            <a:r>
              <a:rPr lang="en-US" dirty="0" smtClean="0"/>
              <a:t>}</a:t>
            </a:r>
          </a:p>
          <a:p>
            <a:pPr marL="1371600" lvl="3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else</a:t>
            </a:r>
          </a:p>
          <a:p>
            <a:pPr marL="1371600" lvl="3" indent="0">
              <a:buNone/>
            </a:pPr>
            <a:r>
              <a:rPr lang="en-US" dirty="0" smtClean="0"/>
              <a:t>{</a:t>
            </a:r>
          </a:p>
          <a:p>
            <a:pPr marL="1828800" lvl="4" indent="0">
              <a:buNone/>
            </a:pPr>
            <a:r>
              <a:rPr lang="en-US" dirty="0" smtClean="0"/>
              <a:t>traverse the ray inside in-core top tree nodes</a:t>
            </a:r>
          </a:p>
          <a:p>
            <a:pPr marL="1371600" lvl="3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514350" lvl="1" indent="0">
              <a:buNone/>
            </a:pPr>
            <a:r>
              <a:rPr lang="en-US" dirty="0" smtClean="0"/>
              <a:t>}</a:t>
            </a:r>
          </a:p>
          <a:p>
            <a:pPr marL="514350" lvl="1" indent="0">
              <a:buNone/>
            </a:pPr>
            <a:r>
              <a:rPr lang="en-US" dirty="0" smtClean="0"/>
              <a:t>// supply page requests</a:t>
            </a:r>
          </a:p>
          <a:p>
            <a:pPr marL="114300" indent="0">
              <a:buNone/>
            </a:pPr>
            <a:r>
              <a:rPr lang="en-US" dirty="0" smtClean="0"/>
              <a:t>} </a:t>
            </a:r>
            <a:r>
              <a:rPr lang="en-US" dirty="0" smtClean="0">
                <a:solidFill>
                  <a:srgbClr val="0000FF"/>
                </a:solidFill>
              </a:rPr>
              <a:t>while</a:t>
            </a:r>
            <a:r>
              <a:rPr lang="en-US" dirty="0" smtClean="0"/>
              <a:t> (</a:t>
            </a:r>
            <a:r>
              <a:rPr lang="en-US" dirty="0" err="1" smtClean="0"/>
              <a:t>page_request</a:t>
            </a:r>
            <a:r>
              <a:rPr lang="en-US" dirty="0" smtClean="0"/>
              <a:t> != null)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92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7" y="1219200"/>
            <a:ext cx="8605475" cy="215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3581400"/>
            <a:ext cx="64484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27006"/>
            <a:ext cx="63627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867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breakdown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Rendering time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80" y="2514600"/>
            <a:ext cx="64960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180" y="4572000"/>
            <a:ext cx="65722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664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support of SAH in the construction process</a:t>
            </a:r>
          </a:p>
          <a:p>
            <a:r>
              <a:rPr lang="en-US" dirty="0" smtClean="0"/>
              <a:t>Enhance ray traversal performance</a:t>
            </a:r>
          </a:p>
          <a:p>
            <a:r>
              <a:rPr lang="en-US" dirty="0" smtClean="0"/>
              <a:t>Support photon mapping and progressive photon mapping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7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 tracing massively large models</a:t>
            </a:r>
          </a:p>
          <a:p>
            <a:r>
              <a:rPr lang="en-US" dirty="0" smtClean="0"/>
              <a:t>Existing Indexing structures </a:t>
            </a:r>
          </a:p>
          <a:p>
            <a:pPr lvl="1"/>
            <a:r>
              <a:rPr lang="en-US" dirty="0" smtClean="0"/>
              <a:t>Support “relatively” small models</a:t>
            </a:r>
          </a:p>
          <a:p>
            <a:pPr lvl="1"/>
            <a:r>
              <a:rPr lang="en-US" dirty="0" smtClean="0"/>
              <a:t>“Relatively” slow for large models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State-of-the-art </a:t>
            </a:r>
            <a:r>
              <a:rPr lang="en-US" dirty="0" smtClean="0"/>
              <a:t>BVH construction </a:t>
            </a:r>
            <a:r>
              <a:rPr lang="en-US" dirty="0" smtClean="0"/>
              <a:t>on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HLBVH </a:t>
            </a:r>
            <a:r>
              <a:rPr lang="en-US" dirty="0"/>
              <a:t>[Ape14, Kar12, </a:t>
            </a:r>
            <a:r>
              <a:rPr lang="en-US" dirty="0" smtClean="0"/>
              <a:t>GPM11, PL10,LGS09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 smtClean="0"/>
              <a:t>Binned SAH BVH </a:t>
            </a:r>
            <a:r>
              <a:rPr lang="en-US" dirty="0"/>
              <a:t>[</a:t>
            </a:r>
            <a:r>
              <a:rPr lang="en-US" dirty="0" smtClean="0"/>
              <a:t>LGS09, </a:t>
            </a:r>
            <a:r>
              <a:rPr lang="en-US" dirty="0"/>
              <a:t>HSZ11</a:t>
            </a:r>
            <a:r>
              <a:rPr lang="en-US" dirty="0" smtClean="0"/>
              <a:t>]</a:t>
            </a:r>
          </a:p>
          <a:p>
            <a:r>
              <a:rPr lang="en-US" dirty="0" smtClean="0"/>
              <a:t>SBVH[</a:t>
            </a:r>
            <a:r>
              <a:rPr lang="en-US" dirty="0"/>
              <a:t>WHY13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7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Out-of-Core HLBVH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/>
              <a:t>Accessing data blocks larger than device memory</a:t>
            </a:r>
          </a:p>
          <a:p>
            <a:pPr lvl="2"/>
            <a:r>
              <a:rPr lang="en-US" dirty="0"/>
              <a:t>Out-of-core </a:t>
            </a:r>
            <a:r>
              <a:rPr lang="en-US" dirty="0" smtClean="0"/>
              <a:t>paging</a:t>
            </a:r>
          </a:p>
          <a:p>
            <a:pPr lvl="1"/>
            <a:r>
              <a:rPr lang="en-US" dirty="0" smtClean="0"/>
              <a:t>Sorting (Morton codes) keys </a:t>
            </a:r>
          </a:p>
          <a:p>
            <a:pPr lvl="2"/>
            <a:r>
              <a:rPr lang="en-US" dirty="0" smtClean="0"/>
              <a:t>Out-of-core sorting</a:t>
            </a:r>
          </a:p>
        </p:txBody>
      </p:sp>
    </p:spTree>
    <p:extLst>
      <p:ext uri="{BB962C8B-B14F-4D97-AF65-F5344CB8AC3E}">
        <p14:creationId xmlns:p14="http://schemas.microsoft.com/office/powerpoint/2010/main" val="89078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Out-of-core paging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In </a:t>
            </a:r>
            <a:r>
              <a:rPr lang="en-US" sz="1600" dirty="0"/>
              <a:t>each page table </a:t>
            </a:r>
            <a:r>
              <a:rPr lang="en-US" sz="1600" dirty="0" smtClean="0"/>
              <a:t>entry </a:t>
            </a:r>
            <a:r>
              <a:rPr lang="en-US" sz="1600" dirty="0"/>
              <a:t>the </a:t>
            </a:r>
            <a:r>
              <a:rPr lang="en-US" sz="1600" dirty="0" smtClean="0"/>
              <a:t>three most </a:t>
            </a:r>
            <a:r>
              <a:rPr lang="en-US" sz="1600" dirty="0"/>
              <a:t>significant bits from left to </a:t>
            </a:r>
            <a:r>
              <a:rPr lang="en-US" sz="1600" dirty="0" smtClean="0"/>
              <a:t>right: </a:t>
            </a:r>
          </a:p>
          <a:p>
            <a:pPr lvl="1"/>
            <a:r>
              <a:rPr lang="en-US" sz="1600" dirty="0"/>
              <a:t>I</a:t>
            </a:r>
            <a:r>
              <a:rPr lang="en-US" sz="1600" dirty="0" smtClean="0"/>
              <a:t>n-core </a:t>
            </a:r>
            <a:r>
              <a:rPr lang="en-US" sz="1600" dirty="0"/>
              <a:t>flag</a:t>
            </a:r>
          </a:p>
          <a:p>
            <a:pPr lvl="1"/>
            <a:r>
              <a:rPr lang="en-US" sz="1600" dirty="0"/>
              <a:t>P</a:t>
            </a:r>
            <a:r>
              <a:rPr lang="en-US" sz="1600" dirty="0" smtClean="0"/>
              <a:t>age </a:t>
            </a:r>
            <a:r>
              <a:rPr lang="en-US" sz="1600" dirty="0"/>
              <a:t>request flag</a:t>
            </a:r>
          </a:p>
          <a:p>
            <a:pPr lvl="1"/>
            <a:r>
              <a:rPr lang="en-US" sz="1600" dirty="0"/>
              <a:t>P</a:t>
            </a:r>
            <a:r>
              <a:rPr lang="en-US" sz="1600" dirty="0" smtClean="0"/>
              <a:t>age </a:t>
            </a:r>
            <a:r>
              <a:rPr lang="en-US" sz="1600" dirty="0"/>
              <a:t>modified flag</a:t>
            </a:r>
          </a:p>
          <a:p>
            <a:r>
              <a:rPr lang="en-US" sz="1600" dirty="0" smtClean="0"/>
              <a:t>Remaining </a:t>
            </a:r>
            <a:r>
              <a:rPr lang="en-US" sz="1600" dirty="0"/>
              <a:t>bits are used to store page start </a:t>
            </a:r>
            <a:r>
              <a:rPr lang="en-US" sz="1600" dirty="0" smtClean="0"/>
              <a:t>address relative </a:t>
            </a:r>
            <a:r>
              <a:rPr lang="en-US" sz="1600" dirty="0"/>
              <a:t>to GPU array start address.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host page index </a:t>
            </a:r>
            <a:r>
              <a:rPr lang="en-US" sz="1600" dirty="0" smtClean="0"/>
              <a:t>array is </a:t>
            </a:r>
            <a:r>
              <a:rPr lang="en-US" sz="1600" dirty="0"/>
              <a:t>used to link GPU pages to the corresponding </a:t>
            </a:r>
            <a:r>
              <a:rPr lang="en-US" sz="1600" dirty="0" smtClean="0"/>
              <a:t>CPU pages</a:t>
            </a:r>
            <a:r>
              <a:rPr lang="en-US" sz="1600" dirty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1"/>
            <a:ext cx="5978871" cy="3023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4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Out-of-core sorting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main steps</a:t>
                </a:r>
              </a:p>
              <a:p>
                <a:pPr lvl="1"/>
                <a:r>
                  <a:rPr lang="en-US" dirty="0" smtClean="0"/>
                  <a:t>Partition keys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small </a:t>
                </a:r>
                <a:r>
                  <a:rPr lang="en-US" dirty="0"/>
                  <a:t>buckets and sort them </a:t>
                </a:r>
                <a:r>
                  <a:rPr lang="en-US" dirty="0" smtClean="0"/>
                  <a:t>in in-core memory</a:t>
                </a:r>
              </a:p>
              <a:p>
                <a:pPr lvl="1"/>
                <a:r>
                  <a:rPr lang="en-US" dirty="0" smtClean="0"/>
                  <a:t>Merge buckets together in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steps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538770" y="3901854"/>
            <a:ext cx="8248461" cy="2070603"/>
            <a:chOff x="218792" y="4225517"/>
            <a:chExt cx="8591361" cy="2070603"/>
          </a:xfrm>
        </p:grpSpPr>
        <p:grpSp>
          <p:nvGrpSpPr>
            <p:cNvPr id="38" name="Group 37"/>
            <p:cNvGrpSpPr/>
            <p:nvPr/>
          </p:nvGrpSpPr>
          <p:grpSpPr>
            <a:xfrm>
              <a:off x="1952153" y="4225517"/>
              <a:ext cx="6858000" cy="2070603"/>
              <a:chOff x="1524000" y="4191000"/>
              <a:chExt cx="6858000" cy="207060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62200" y="5867400"/>
                <a:ext cx="6858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24000" y="5867400"/>
                <a:ext cx="6858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276600" y="5867400"/>
                <a:ext cx="6858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14800" y="5867400"/>
                <a:ext cx="6858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29200" y="5880603"/>
                <a:ext cx="6858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67400" y="5880603"/>
                <a:ext cx="6858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858000" y="5880603"/>
                <a:ext cx="6858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96200" y="5880603"/>
                <a:ext cx="6858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24000" y="5318156"/>
                <a:ext cx="1524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76600" y="5338526"/>
                <a:ext cx="1524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037499" y="5338526"/>
                <a:ext cx="1524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858000" y="5338526"/>
                <a:ext cx="15240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524000" y="4724400"/>
                <a:ext cx="32766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029200" y="4711575"/>
                <a:ext cx="32766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24000" y="4191000"/>
                <a:ext cx="67818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5" idx="0"/>
              </p:cNvCxnSpPr>
              <p:nvPr/>
            </p:nvCxnSpPr>
            <p:spPr>
              <a:xfrm flipV="1">
                <a:off x="1866900" y="5699156"/>
                <a:ext cx="0" cy="168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2705477" y="5683312"/>
                <a:ext cx="0" cy="168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625535" y="5719526"/>
                <a:ext cx="0" cy="168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4419600" y="5699156"/>
                <a:ext cx="0" cy="168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5381153" y="5719526"/>
                <a:ext cx="0" cy="168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6210300" y="5709340"/>
                <a:ext cx="0" cy="168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7189960" y="5709340"/>
                <a:ext cx="0" cy="168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7924800" y="5719526"/>
                <a:ext cx="0" cy="168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2286000" y="5092575"/>
                <a:ext cx="0" cy="168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4038600" y="5105400"/>
                <a:ext cx="0" cy="168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5817983" y="5105400"/>
                <a:ext cx="0" cy="168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7543800" y="5105400"/>
                <a:ext cx="0" cy="168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3162300" y="4572000"/>
                <a:ext cx="0" cy="168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6662596" y="4543331"/>
                <a:ext cx="0" cy="168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228600" y="5892271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In-core sorting</a:t>
              </a:r>
              <a:endParaRPr lang="en-US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53497" y="5373896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Merge step 1</a:t>
              </a:r>
              <a:endParaRPr lang="en-US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3497" y="4797788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Merge step 2</a:t>
              </a:r>
              <a:endParaRPr lang="en-US" sz="1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18792" y="4225517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Merge step 3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4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In-core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element at position </a:t>
            </a:r>
            <a:r>
              <a:rPr lang="en-US" i="1" dirty="0"/>
              <a:t>P</a:t>
            </a:r>
            <a:r>
              <a:rPr lang="en-US" dirty="0"/>
              <a:t> in an array finds its rank </a:t>
            </a:r>
            <a:r>
              <a:rPr lang="en-US" i="1" dirty="0"/>
              <a:t>R</a:t>
            </a:r>
            <a:r>
              <a:rPr lang="en-US" dirty="0"/>
              <a:t> in </a:t>
            </a:r>
            <a:r>
              <a:rPr lang="en-US" dirty="0" smtClean="0"/>
              <a:t>the other </a:t>
            </a:r>
            <a:r>
              <a:rPr lang="en-US" dirty="0"/>
              <a:t>array using binary search.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key’s new location </a:t>
            </a:r>
            <a:r>
              <a:rPr lang="en-US" dirty="0" smtClean="0"/>
              <a:t>in the </a:t>
            </a:r>
            <a:r>
              <a:rPr lang="en-US" dirty="0"/>
              <a:t>output array will be at position </a:t>
            </a:r>
            <a:r>
              <a:rPr lang="en-US" i="1" dirty="0" smtClean="0"/>
              <a:t>P+R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65913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9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Out-of-core merge sort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sparsely sampling the </a:t>
            </a:r>
            <a:r>
              <a:rPr lang="en-US" dirty="0" smtClean="0"/>
              <a:t>b-</a:t>
            </a:r>
            <a:r>
              <a:rPr lang="en-US" dirty="0" err="1" smtClean="0"/>
              <a:t>th</a:t>
            </a:r>
            <a:r>
              <a:rPr lang="en-US" dirty="0" smtClean="0"/>
              <a:t> keys  and ranks</a:t>
            </a:r>
          </a:p>
          <a:p>
            <a:r>
              <a:rPr lang="en-US" dirty="0" smtClean="0"/>
              <a:t>Merge samples</a:t>
            </a:r>
          </a:p>
          <a:p>
            <a:r>
              <a:rPr lang="en-US" dirty="0" smtClean="0"/>
              <a:t>Set a flag if key sample from left array</a:t>
            </a:r>
          </a:p>
          <a:p>
            <a:r>
              <a:rPr lang="en-US" dirty="0" smtClean="0"/>
              <a:t>Scans of flags define the search range for the ranks</a:t>
            </a:r>
          </a:p>
          <a:p>
            <a:r>
              <a:rPr lang="en-US" dirty="0"/>
              <a:t>Upload </a:t>
            </a:r>
            <a:r>
              <a:rPr lang="en-US" dirty="0" smtClean="0"/>
              <a:t>sub-arrays, fill ranks, and merge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423178" cy="356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Out-of-Core HLBVH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PBFS emission</a:t>
            </a:r>
          </a:p>
          <a:p>
            <a:r>
              <a:rPr lang="en-US" dirty="0" smtClean="0"/>
              <a:t>Three stages</a:t>
            </a:r>
          </a:p>
          <a:p>
            <a:pPr lvl="1"/>
            <a:r>
              <a:rPr lang="en-US" dirty="0" smtClean="0"/>
              <a:t>Stage 1: Emit root treelet for the first 20 bits</a:t>
            </a:r>
          </a:p>
          <a:p>
            <a:pPr lvl="1"/>
            <a:r>
              <a:rPr lang="en-US" dirty="0" smtClean="0"/>
              <a:t>Stage 2: out-of-core BFS emission using out-of-core binary search</a:t>
            </a:r>
          </a:p>
          <a:p>
            <a:pPr lvl="1"/>
            <a:r>
              <a:rPr lang="en-US" dirty="0" smtClean="0"/>
              <a:t>Stage 3: Localized BFS emission for nodes having primitives less than certain threshold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362450" cy="507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4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522</Words>
  <Application>Microsoft Office PowerPoint</Application>
  <PresentationFormat>On-screen Show (4:3)</PresentationFormat>
  <Paragraphs>149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GPU-based Out-of-Core HLBVH Construction</vt:lpstr>
      <vt:lpstr>Motivation</vt:lpstr>
      <vt:lpstr>State-of-the-art BVH construction on GPU</vt:lpstr>
      <vt:lpstr>Out-of-Core HLBVH</vt:lpstr>
      <vt:lpstr>Out-of-core paging</vt:lpstr>
      <vt:lpstr>Out-of-core sorting</vt:lpstr>
      <vt:lpstr>In-core merge sort</vt:lpstr>
      <vt:lpstr>Out-of-core merge sort</vt:lpstr>
      <vt:lpstr>Out-of-Core HLBVH</vt:lpstr>
      <vt:lpstr>Stage one : Root treelet emission</vt:lpstr>
      <vt:lpstr>Stage two : Mid-level BFS tree nodes emission</vt:lpstr>
      <vt:lpstr>Stage three : Large Roots Treelets Emission</vt:lpstr>
      <vt:lpstr>Geometry splitting</vt:lpstr>
      <vt:lpstr>Out-of-core ray traversal</vt:lpstr>
      <vt:lpstr>Results</vt:lpstr>
      <vt:lpstr>Results</vt:lpstr>
      <vt:lpstr>Future work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GPU-based Out-of-Core HLBVH Construction</dc:title>
  <dc:creator>Dev</dc:creator>
  <cp:lastModifiedBy>Dev</cp:lastModifiedBy>
  <cp:revision>18</cp:revision>
  <dcterms:created xsi:type="dcterms:W3CDTF">2015-06-19T12:34:32Z</dcterms:created>
  <dcterms:modified xsi:type="dcterms:W3CDTF">2015-06-22T00:26:18Z</dcterms:modified>
</cp:coreProperties>
</file>