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66" r:id="rId2"/>
    <p:sldId id="262" r:id="rId3"/>
    <p:sldId id="268" r:id="rId4"/>
    <p:sldId id="269" r:id="rId5"/>
    <p:sldId id="271" r:id="rId6"/>
    <p:sldId id="275" r:id="rId7"/>
    <p:sldId id="276" r:id="rId8"/>
    <p:sldId id="274" r:id="rId9"/>
    <p:sldId id="273" r:id="rId10"/>
    <p:sldId id="272" r:id="rId11"/>
    <p:sldId id="267" r:id="rId12"/>
  </p:sldIdLst>
  <p:sldSz cx="12192000" cy="6858000"/>
  <p:notesSz cx="6858000" cy="9144000"/>
  <p:embeddedFontLst>
    <p:embeddedFont>
      <p:font typeface="Arial Black" panose="020B0A04020102020204" pitchFamily="34" charset="0"/>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EA8"/>
    <a:srgbClr val="D7B119"/>
    <a:srgbClr val="003566"/>
    <a:srgbClr val="FFFFFF"/>
    <a:srgbClr val="0FAB7D"/>
    <a:srgbClr val="047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6283" autoAdjust="0"/>
  </p:normalViewPr>
  <p:slideViewPr>
    <p:cSldViewPr snapToGrid="0">
      <p:cViewPr varScale="1">
        <p:scale>
          <a:sx n="107" d="100"/>
          <a:sy n="107"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5560E3AD-4AE2-678B-3A09-7021D0B6A525}"/>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778CDB36-04CF-6F17-EBDC-33270458F01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23AEAC1C-FB19-3FEC-9AC4-3BDB6C325B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26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18E44AF0-39BC-AEB0-6D32-85386502EFDE}"/>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E5E8C8CA-79CB-4AE0-44A7-1D75E8EB287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52BB8700-18DF-315B-4AE2-27D154589F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86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FA47A6F2-F63D-8804-CF38-3E93048C921A}"/>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1677CEB7-F6ED-CEDA-F95D-E6129C9A63D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F50354EB-393A-A55A-99C7-08AAAA0D71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03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44B4E399-48BA-18CB-C17F-91D0023EDD7C}"/>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A9CE7138-E076-70DC-0B7A-1858F85E70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247145B0-639F-E966-91DD-CB90DE9D79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54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7B68586A-E3DE-F296-6029-06D2B6557C28}"/>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B57F68AF-664A-E2EB-F49D-3F5471CD0B3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89EC6B2A-0D6F-918B-449E-A1A7ACEBD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43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4ACE88B7-188E-5BD0-8E14-38098FA5EAA8}"/>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65C13C3D-F305-D3B3-3C57-9A1904049F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7:notes">
            <a:extLst>
              <a:ext uri="{FF2B5EF4-FFF2-40B4-BE49-F238E27FC236}">
                <a16:creationId xmlns:a16="http://schemas.microsoft.com/office/drawing/2014/main" id="{92BB26FA-4AEF-5073-62B5-5461CD4A73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12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6FF6935F-6D8D-06D8-4A0B-2046CB3BEEE9}"/>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3187E8A7-7B8A-B684-04A9-D2E3B3F73DD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45C2DB17-8354-BB44-26BD-BB4620775F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66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35652F47-5BC3-EC7A-0DB0-329E86D68E69}"/>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030AFF65-28AA-66B8-79ED-E69B00029A4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637D9F32-F2BF-C901-D644-3893EA84E4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4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body" idx="1"/>
          </p:nvPr>
        </p:nvSpPr>
        <p:spPr>
          <a:xfrm>
            <a:off x="364281" y="4073103"/>
            <a:ext cx="11962756" cy="546381"/>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kumimoji="0" lang="en-US" sz="2900" b="0" i="0" u="none" strike="noStrike" kern="1200" cap="none" spc="0" normalizeH="0" baseline="0" noProof="0" dirty="0">
                <a:ln>
                  <a:noFill/>
                </a:ln>
                <a:solidFill>
                  <a:srgbClr val="336EA8"/>
                </a:solidFill>
                <a:effectLst/>
                <a:uLnTx/>
                <a:uFillTx/>
                <a:latin typeface="Arial Black"/>
                <a:ea typeface="+mj-ea"/>
                <a:cs typeface="+mj-cs"/>
              </a:rPr>
              <a:t>Graduation Project on </a:t>
            </a:r>
            <a:r>
              <a:rPr lang="en-US" sz="2900" kern="1200" dirty="0">
                <a:solidFill>
                  <a:srgbClr val="336EA8"/>
                </a:solidFill>
                <a:latin typeface="Arial Black"/>
                <a:ea typeface="+mj-ea"/>
                <a:cs typeface="+mj-cs"/>
              </a:rPr>
              <a:t>M</a:t>
            </a:r>
            <a:r>
              <a:rPr kumimoji="0" lang="en-US" sz="2900" b="0" i="0" u="none" strike="noStrike" kern="1200" cap="none" spc="0" normalizeH="0" baseline="0" noProof="0" dirty="0" err="1">
                <a:ln>
                  <a:noFill/>
                </a:ln>
                <a:solidFill>
                  <a:srgbClr val="336EA8"/>
                </a:solidFill>
                <a:effectLst/>
                <a:uLnTx/>
                <a:uFillTx/>
                <a:latin typeface="Arial Black"/>
                <a:ea typeface="+mj-ea"/>
                <a:cs typeface="+mj-cs"/>
              </a:rPr>
              <a:t>anufacturing</a:t>
            </a:r>
            <a:r>
              <a:rPr kumimoji="0" lang="en-US" sz="2900" b="0" i="0" u="none" strike="noStrike" kern="1200" cap="none" spc="0" normalizeH="0" baseline="0" noProof="0" dirty="0">
                <a:ln>
                  <a:noFill/>
                </a:ln>
                <a:solidFill>
                  <a:srgbClr val="336EA8"/>
                </a:solidFill>
                <a:effectLst/>
                <a:uLnTx/>
                <a:uFillTx/>
                <a:latin typeface="Arial Black"/>
                <a:ea typeface="+mj-ea"/>
                <a:cs typeface="+mj-cs"/>
              </a:rPr>
              <a:t> Downtime Analysis</a:t>
            </a:r>
            <a:endParaRPr sz="2900" dirty="0">
              <a:solidFill>
                <a:srgbClr val="336EA8"/>
              </a:solidFill>
            </a:endParaRPr>
          </a:p>
        </p:txBody>
      </p:sp>
      <p:sp>
        <p:nvSpPr>
          <p:cNvPr id="215" name="Google Shape;215;p11"/>
          <p:cNvSpPr txBox="1">
            <a:spLocks noGrp="1"/>
          </p:cNvSpPr>
          <p:nvPr>
            <p:ph type="dt" idx="10"/>
          </p:nvPr>
        </p:nvSpPr>
        <p:spPr>
          <a:xfrm>
            <a:off x="838200" y="6356350"/>
            <a:ext cx="2743200" cy="365125"/>
          </a:xfrm>
          <a:prstGeom prst="rect">
            <a:avLst/>
          </a:prstGeom>
          <a:solidFill>
            <a:srgbClr val="336EA8"/>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4/25/25</a:t>
            </a:r>
            <a:endParaRPr b="1" dirty="0"/>
          </a:p>
        </p:txBody>
      </p:sp>
      <p:sp>
        <p:nvSpPr>
          <p:cNvPr id="217" name="Google Shape;2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218" name="Google Shape;218;p1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2" name="Picture Placeholder 27" descr="A computer graphics of a robot&#10;&#10;AI-generated content may be incorrect.">
            <a:extLst>
              <a:ext uri="{FF2B5EF4-FFF2-40B4-BE49-F238E27FC236}">
                <a16:creationId xmlns:a16="http://schemas.microsoft.com/office/drawing/2014/main" id="{6EFDB486-F3DF-A612-A5EB-EA224757B3B5}"/>
              </a:ext>
            </a:extLst>
          </p:cNvPr>
          <p:cNvPicPr>
            <a:picLocks noChangeAspect="1"/>
          </p:cNvPicPr>
          <p:nvPr/>
        </p:nvPicPr>
        <p:blipFill>
          <a:blip r:embed="rId4">
            <a:extLst>
              <a:ext uri="{28A0092B-C50C-407E-A947-70E740481C1C}">
                <a14:useLocalDpi xmlns:a14="http://schemas.microsoft.com/office/drawing/2010/main" val="0"/>
              </a:ext>
            </a:extLst>
          </a:blip>
          <a:srcRect b="35501"/>
          <a:stretch/>
        </p:blipFill>
        <p:spPr>
          <a:xfrm>
            <a:off x="0" y="1175313"/>
            <a:ext cx="12191980" cy="2630874"/>
          </a:xfrm>
          <a:prstGeom prst="roundRect">
            <a:avLst/>
          </a:prstGeom>
          <a:ln>
            <a:noFill/>
          </a:ln>
          <a:effectLst>
            <a:softEdge rad="112500"/>
          </a:effectLst>
        </p:spPr>
      </p:pic>
      <p:cxnSp>
        <p:nvCxnSpPr>
          <p:cNvPr id="3" name="Straight Connector 2">
            <a:extLst>
              <a:ext uri="{FF2B5EF4-FFF2-40B4-BE49-F238E27FC236}">
                <a16:creationId xmlns:a16="http://schemas.microsoft.com/office/drawing/2014/main" id="{09F38EC4-2D25-C0D7-1AF1-1ADBDB6AC1DB}"/>
              </a:ext>
            </a:extLst>
          </p:cNvPr>
          <p:cNvCxnSpPr>
            <a:cxnSpLocks/>
          </p:cNvCxnSpPr>
          <p:nvPr/>
        </p:nvCxnSpPr>
        <p:spPr>
          <a:xfrm>
            <a:off x="571983" y="3819611"/>
            <a:ext cx="0" cy="912164"/>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69C2D4A3-7CC0-AB14-04EE-D27E7EE40CD5}"/>
              </a:ext>
            </a:extLst>
          </p:cNvPr>
          <p:cNvSpPr txBox="1">
            <a:spLocks/>
          </p:cNvSpPr>
          <p:nvPr/>
        </p:nvSpPr>
        <p:spPr>
          <a:xfrm>
            <a:off x="4306928" y="4619484"/>
            <a:ext cx="3310975" cy="199143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1600" b="1" dirty="0">
                <a:solidFill>
                  <a:srgbClr val="0FAB7D"/>
                </a:solidFill>
              </a:rPr>
              <a:t>Presentation by</a:t>
            </a:r>
            <a:r>
              <a:rPr lang="ar-EG" sz="1600" b="1" dirty="0">
                <a:solidFill>
                  <a:srgbClr val="0FAB7D"/>
                </a:solidFill>
              </a:rPr>
              <a:t> </a:t>
            </a:r>
            <a:endParaRPr lang="en-US" sz="1600" b="1" dirty="0">
              <a:solidFill>
                <a:srgbClr val="0FAB7D"/>
              </a:solidFill>
            </a:endParaRPr>
          </a:p>
          <a:p>
            <a:pPr algn="ctr">
              <a:lnSpc>
                <a:spcPct val="150000"/>
              </a:lnSpc>
            </a:pPr>
            <a:r>
              <a:rPr lang="en-US" sz="1600" dirty="0"/>
              <a:t>Kareem Ashraf </a:t>
            </a:r>
          </a:p>
          <a:p>
            <a:pPr algn="ctr">
              <a:lnSpc>
                <a:spcPct val="150000"/>
              </a:lnSpc>
            </a:pPr>
            <a:r>
              <a:rPr lang="en-US" sz="1600" dirty="0"/>
              <a:t>Mahmoud Waleed</a:t>
            </a:r>
          </a:p>
          <a:p>
            <a:pPr algn="ctr">
              <a:lnSpc>
                <a:spcPct val="150000"/>
              </a:lnSpc>
            </a:pPr>
            <a:r>
              <a:rPr lang="en-US" sz="1600" dirty="0"/>
              <a:t>Mohamed Abdel Rahman </a:t>
            </a:r>
          </a:p>
          <a:p>
            <a:pPr algn="ctr">
              <a:lnSpc>
                <a:spcPct val="150000"/>
              </a:lnSpc>
            </a:pPr>
            <a:r>
              <a:rPr lang="en-US" sz="1600" dirty="0"/>
              <a:t>Mohamed Shaaban </a:t>
            </a:r>
          </a:p>
          <a:p>
            <a:pPr algn="ctr">
              <a:lnSpc>
                <a:spcPct val="150000"/>
              </a:lnSpc>
            </a:pPr>
            <a:r>
              <a:rPr lang="en-US" sz="1600" dirty="0" err="1"/>
              <a:t>Jhad</a:t>
            </a:r>
            <a:r>
              <a:rPr lang="en-US" sz="1600" dirty="0"/>
              <a:t> </a:t>
            </a:r>
            <a:r>
              <a:rPr lang="en-US" sz="1600" dirty="0" err="1"/>
              <a:t>Ibrahem</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1940E6A9-F018-42B5-1558-D01CF500201C}"/>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144079E2-A63D-61DD-7D1D-2348CC3F5CB0}"/>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F2DD2874-90F1-FD99-D415-892A2A4E965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74" name="Google Shape;174;p7">
            <a:extLst>
              <a:ext uri="{FF2B5EF4-FFF2-40B4-BE49-F238E27FC236}">
                <a16:creationId xmlns:a16="http://schemas.microsoft.com/office/drawing/2014/main" id="{09C8F8E4-6240-7F19-39AF-30BC8A7EFC07}"/>
              </a:ext>
            </a:extLst>
          </p:cNvPr>
          <p:cNvPicPr preferRelativeResize="0"/>
          <p:nvPr/>
        </p:nvPicPr>
        <p:blipFill rotWithShape="1">
          <a:blip r:embed="rId3">
            <a:alphaModFix/>
          </a:blip>
          <a:srcRect/>
          <a:stretch/>
        </p:blipFill>
        <p:spPr>
          <a:xfrm>
            <a:off x="8518384" y="1338149"/>
            <a:ext cx="3344117" cy="2971801"/>
          </a:xfrm>
          <a:prstGeom prst="roundRect">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E2EF3003-2B7D-A46C-B213-DD3068714D81}"/>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1DE062D9-6504-EDB4-83AD-59FF6E08F7EA}"/>
              </a:ext>
            </a:extLst>
          </p:cNvPr>
          <p:cNvSpPr>
            <a:spLocks noGrp="1"/>
          </p:cNvSpPr>
          <p:nvPr>
            <p:ph type="title"/>
          </p:nvPr>
        </p:nvSpPr>
        <p:spPr>
          <a:xfrm>
            <a:off x="1911832" y="632631"/>
            <a:ext cx="6633780" cy="705518"/>
          </a:xfrm>
        </p:spPr>
        <p:txBody>
          <a:bodyPr anchor="b">
            <a:normAutofit fontScale="90000"/>
          </a:bodyPr>
          <a:lstStyle/>
          <a:p>
            <a:r>
              <a:rPr lang="en-US" sz="3100" dirty="0"/>
              <a:t>⚙️</a:t>
            </a:r>
            <a:r>
              <a:rPr kumimoji="0" lang="en-US" sz="4000" b="0" i="0" u="none" strike="noStrike" kern="1200" cap="none" spc="0" normalizeH="0" baseline="0" noProof="0" dirty="0">
                <a:ln>
                  <a:noFill/>
                </a:ln>
                <a:solidFill>
                  <a:srgbClr val="336EA8"/>
                </a:solidFill>
                <a:effectLst/>
                <a:uLnTx/>
                <a:uFillTx/>
                <a:latin typeface="Arial Black"/>
                <a:ea typeface="+mj-ea"/>
                <a:cs typeface="+mj-cs"/>
              </a:rPr>
              <a:t>Project Team + Roles</a:t>
            </a:r>
            <a:endParaRPr lang="en-US" sz="4000" dirty="0">
              <a:solidFill>
                <a:srgbClr val="336EA8"/>
              </a:solidFill>
            </a:endParaRPr>
          </a:p>
        </p:txBody>
      </p:sp>
      <p:cxnSp>
        <p:nvCxnSpPr>
          <p:cNvPr id="5" name="Straight Connector 4">
            <a:extLst>
              <a:ext uri="{FF2B5EF4-FFF2-40B4-BE49-F238E27FC236}">
                <a16:creationId xmlns:a16="http://schemas.microsoft.com/office/drawing/2014/main" id="{5DE569F3-27BC-819E-A10C-D17B6425B992}"/>
              </a:ext>
            </a:extLst>
          </p:cNvPr>
          <p:cNvCxnSpPr>
            <a:cxnSpLocks/>
          </p:cNvCxnSpPr>
          <p:nvPr/>
        </p:nvCxnSpPr>
        <p:spPr>
          <a:xfrm>
            <a:off x="1911832" y="522982"/>
            <a:ext cx="0" cy="924817"/>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B3872872-8315-FCD3-6150-766978E083FD}"/>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graphicFrame>
        <p:nvGraphicFramePr>
          <p:cNvPr id="10" name="Table 9">
            <a:extLst>
              <a:ext uri="{FF2B5EF4-FFF2-40B4-BE49-F238E27FC236}">
                <a16:creationId xmlns:a16="http://schemas.microsoft.com/office/drawing/2014/main" id="{7F177075-67C5-3AE7-EE63-28E9A435E32E}"/>
              </a:ext>
            </a:extLst>
          </p:cNvPr>
          <p:cNvGraphicFramePr>
            <a:graphicFrameLocks noGrp="1"/>
          </p:cNvGraphicFramePr>
          <p:nvPr>
            <p:extLst>
              <p:ext uri="{D42A27DB-BD31-4B8C-83A1-F6EECF244321}">
                <p14:modId xmlns:p14="http://schemas.microsoft.com/office/powerpoint/2010/main" val="1935806432"/>
              </p:ext>
            </p:extLst>
          </p:nvPr>
        </p:nvGraphicFramePr>
        <p:xfrm>
          <a:off x="606838" y="1920553"/>
          <a:ext cx="7619823" cy="3492506"/>
        </p:xfrm>
        <a:graphic>
          <a:graphicData uri="http://schemas.openxmlformats.org/drawingml/2006/table">
            <a:tbl>
              <a:tblPr firstRow="1" firstCol="1" bandRow="1">
                <a:tableStyleId>{5C22544A-7EE6-4342-B048-85BDC9FD1C3A}</a:tableStyleId>
              </a:tblPr>
              <a:tblGrid>
                <a:gridCol w="517769">
                  <a:extLst>
                    <a:ext uri="{9D8B030D-6E8A-4147-A177-3AD203B41FA5}">
                      <a16:colId xmlns:a16="http://schemas.microsoft.com/office/drawing/2014/main" val="996918960"/>
                    </a:ext>
                  </a:extLst>
                </a:gridCol>
                <a:gridCol w="2574561">
                  <a:extLst>
                    <a:ext uri="{9D8B030D-6E8A-4147-A177-3AD203B41FA5}">
                      <a16:colId xmlns:a16="http://schemas.microsoft.com/office/drawing/2014/main" val="1887134606"/>
                    </a:ext>
                  </a:extLst>
                </a:gridCol>
                <a:gridCol w="4527493">
                  <a:extLst>
                    <a:ext uri="{9D8B030D-6E8A-4147-A177-3AD203B41FA5}">
                      <a16:colId xmlns:a16="http://schemas.microsoft.com/office/drawing/2014/main" val="1245769227"/>
                    </a:ext>
                  </a:extLst>
                </a:gridCol>
              </a:tblGrid>
              <a:tr h="420936">
                <a:tc>
                  <a:txBody>
                    <a:bodyPr/>
                    <a:lstStyle/>
                    <a:p>
                      <a:pPr algn="ctr">
                        <a:lnSpc>
                          <a:spcPct val="107000"/>
                        </a:lnSpc>
                        <a:spcAft>
                          <a:spcPts val="800"/>
                        </a:spcAft>
                        <a:buNone/>
                      </a:pPr>
                      <a:r>
                        <a:rPr lang="en-US" sz="14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400" dirty="0">
                          <a:effectLst/>
                        </a:rPr>
                        <a:t>Team Member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400" dirty="0">
                          <a:effectLst/>
                        </a:rPr>
                        <a:t>Role &amp; Responsibilities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extLst>
                  <a:ext uri="{0D108BD9-81ED-4DB2-BD59-A6C34878D82A}">
                    <a16:rowId xmlns:a16="http://schemas.microsoft.com/office/drawing/2014/main" val="1234629266"/>
                  </a:ext>
                </a:extLst>
              </a:tr>
              <a:tr h="658835">
                <a:tc>
                  <a:txBody>
                    <a:bodyPr/>
                    <a:lstStyle/>
                    <a:p>
                      <a:pPr algn="ctr">
                        <a:lnSpc>
                          <a:spcPct val="107000"/>
                        </a:lnSpc>
                        <a:spcAft>
                          <a:spcPts val="800"/>
                        </a:spcAft>
                        <a:buNone/>
                      </a:pPr>
                      <a:r>
                        <a:rPr lang="en-US" sz="11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200" dirty="0"/>
                        <a:t>Kareem Ashraf Mohamed</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t>Team Leader: Kept us on track and coordinated everything.</a:t>
                      </a:r>
                      <a:r>
                        <a:rPr lang="en-US" sz="1200" dirty="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2843681832"/>
                  </a:ext>
                </a:extLst>
              </a:tr>
              <a:tr h="658835">
                <a:tc>
                  <a:txBody>
                    <a:bodyPr/>
                    <a:lstStyle/>
                    <a:p>
                      <a:pPr algn="ctr">
                        <a:lnSpc>
                          <a:spcPct val="107000"/>
                        </a:lnSpc>
                        <a:spcAft>
                          <a:spcPts val="800"/>
                        </a:spcAft>
                        <a:buNone/>
                      </a:pPr>
                      <a:r>
                        <a:rPr lang="en-US" sz="11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200" dirty="0"/>
                        <a:t>Mahmoud Waleed Mahmoud</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t>Data Cleaner: Made sure our data was accurate and ready to use.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3345605223"/>
                  </a:ext>
                </a:extLst>
              </a:tr>
              <a:tr h="576682">
                <a:tc>
                  <a:txBody>
                    <a:bodyPr/>
                    <a:lstStyle/>
                    <a:p>
                      <a:pPr algn="ctr">
                        <a:lnSpc>
                          <a:spcPct val="107000"/>
                        </a:lnSpc>
                        <a:spcAft>
                          <a:spcPts val="800"/>
                        </a:spcAft>
                        <a:buNone/>
                      </a:pPr>
                      <a:r>
                        <a:rPr lang="en-US" sz="1100" dirty="0">
                          <a:effectLst/>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200" dirty="0" err="1"/>
                        <a:t>Jhad</a:t>
                      </a:r>
                      <a:r>
                        <a:rPr lang="en-US" sz="1200" dirty="0"/>
                        <a:t> </a:t>
                      </a:r>
                      <a:r>
                        <a:rPr lang="en-US" sz="1200" dirty="0" err="1"/>
                        <a:t>Ibrahem</a:t>
                      </a:r>
                      <a:r>
                        <a:rPr lang="en-US" sz="1200" dirty="0"/>
                        <a:t> Ahmed</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t>KPI Expert: Set up the goals and metrics we’d measure.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4103199578"/>
                  </a:ext>
                </a:extLst>
              </a:tr>
              <a:tr h="588609">
                <a:tc>
                  <a:txBody>
                    <a:bodyPr/>
                    <a:lstStyle/>
                    <a:p>
                      <a:pPr algn="ctr">
                        <a:lnSpc>
                          <a:spcPct val="107000"/>
                        </a:lnSpc>
                        <a:spcAft>
                          <a:spcPts val="800"/>
                        </a:spcAft>
                        <a:buNone/>
                      </a:pPr>
                      <a:r>
                        <a:rPr lang="en-US" sz="1100" dirty="0">
                          <a:effectLst/>
                        </a:rPr>
                        <a:t>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200" dirty="0"/>
                        <a:t>Mohamed Shaaban Mohamed</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t>Data Checker: Double-checked our work for accuracy.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2330537060"/>
                  </a:ext>
                </a:extLst>
              </a:tr>
              <a:tr h="588609">
                <a:tc>
                  <a:txBody>
                    <a:bodyPr/>
                    <a:lstStyle/>
                    <a:p>
                      <a:pPr algn="ctr">
                        <a:lnSpc>
                          <a:spcPct val="107000"/>
                        </a:lnSpc>
                        <a:spcAft>
                          <a:spcPts val="800"/>
                        </a:spcAft>
                        <a:buNone/>
                      </a:pPr>
                      <a:r>
                        <a:rPr lang="en-US" sz="1100" dirty="0">
                          <a:effectLst/>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200" dirty="0"/>
                        <a:t>Mohamed Abdel Rahman Mohamed</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t>Dashboard Creator: Built the visuals to show our results.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2080797640"/>
                  </a:ext>
                </a:extLst>
              </a:tr>
            </a:tbl>
          </a:graphicData>
        </a:graphic>
      </p:graphicFrame>
      <p:pic>
        <p:nvPicPr>
          <p:cNvPr id="11" name="Picture 10" descr="A group of people working on a computer&#10;&#10;AI-generated content may be incorrect.">
            <a:extLst>
              <a:ext uri="{FF2B5EF4-FFF2-40B4-BE49-F238E27FC236}">
                <a16:creationId xmlns:a16="http://schemas.microsoft.com/office/drawing/2014/main" id="{A658226F-C183-70B1-9769-C2E319BC1148}"/>
              </a:ext>
            </a:extLst>
          </p:cNvPr>
          <p:cNvPicPr>
            <a:picLocks noChangeAspect="1"/>
          </p:cNvPicPr>
          <p:nvPr/>
        </p:nvPicPr>
        <p:blipFill>
          <a:blip r:embed="rId5"/>
          <a:stretch>
            <a:fillRect/>
          </a:stretch>
        </p:blipFill>
        <p:spPr>
          <a:xfrm>
            <a:off x="8605976" y="1523886"/>
            <a:ext cx="3256525" cy="2600325"/>
          </a:xfrm>
          <a:prstGeom prst="roundRect">
            <a:avLst/>
          </a:prstGeom>
          <a:ln>
            <a:noFill/>
          </a:ln>
          <a:effectLst>
            <a:softEdge rad="112500"/>
          </a:effectLst>
        </p:spPr>
      </p:pic>
      <p:sp>
        <p:nvSpPr>
          <p:cNvPr id="12" name="Google Shape;215;p11">
            <a:extLst>
              <a:ext uri="{FF2B5EF4-FFF2-40B4-BE49-F238E27FC236}">
                <a16:creationId xmlns:a16="http://schemas.microsoft.com/office/drawing/2014/main" id="{DA93E5EA-BB57-46C4-CDE0-9254904C85FA}"/>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Tree>
    <p:extLst>
      <p:ext uri="{BB962C8B-B14F-4D97-AF65-F5344CB8AC3E}">
        <p14:creationId xmlns:p14="http://schemas.microsoft.com/office/powerpoint/2010/main" val="16647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10/14/24</a:t>
            </a:r>
            <a:endParaRPr dirty="0"/>
          </a:p>
        </p:txBody>
      </p:sp>
      <p:sp>
        <p:nvSpPr>
          <p:cNvPr id="225" name="Google Shape;22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6" name="Google Shape;226;p1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2" name="Picture 1" descr="A close-up of a question and answer&#10;&#10;AI-generated content may be incorrect.">
            <a:extLst>
              <a:ext uri="{FF2B5EF4-FFF2-40B4-BE49-F238E27FC236}">
                <a16:creationId xmlns:a16="http://schemas.microsoft.com/office/drawing/2014/main" id="{6F5C43E4-2723-58D5-4B58-E1254EFE5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1005" y="727521"/>
            <a:ext cx="6189351" cy="4330863"/>
          </a:xfrm>
          <a:prstGeom prst="rect">
            <a:avLst/>
          </a:prstGeom>
        </p:spPr>
      </p:pic>
      <p:sp>
        <p:nvSpPr>
          <p:cNvPr id="3" name="Google Shape;216;p11">
            <a:extLst>
              <a:ext uri="{FF2B5EF4-FFF2-40B4-BE49-F238E27FC236}">
                <a16:creationId xmlns:a16="http://schemas.microsoft.com/office/drawing/2014/main" id="{D44BB6B5-03AF-D4AF-D1D4-D6449DB4FF5B}"/>
              </a:ext>
            </a:extLst>
          </p:cNvPr>
          <p:cNvSpPr txBox="1">
            <a:spLocks noGrp="1"/>
          </p:cNvSpPr>
          <p:nvPr>
            <p:ph type="ftr" idx="11"/>
          </p:nvPr>
        </p:nvSpPr>
        <p:spPr>
          <a:xfrm>
            <a:off x="3879850" y="6356350"/>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4" name="Google Shape;215;p11">
            <a:extLst>
              <a:ext uri="{FF2B5EF4-FFF2-40B4-BE49-F238E27FC236}">
                <a16:creationId xmlns:a16="http://schemas.microsoft.com/office/drawing/2014/main" id="{BEDAA533-F0BF-1CA8-628C-6077E1BE068A}"/>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7"/>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74" name="Google Shape;174;p7"/>
          <p:cNvPicPr preferRelativeResize="0"/>
          <p:nvPr/>
        </p:nvPicPr>
        <p:blipFill rotWithShape="1">
          <a:blip r:embed="rId3">
            <a:alphaModFix/>
          </a:blip>
          <a:srcRect/>
          <a:stretch/>
        </p:blipFill>
        <p:spPr>
          <a:xfrm>
            <a:off x="7725435" y="1856094"/>
            <a:ext cx="4098720" cy="3456686"/>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A983CDFA-79D6-8C62-0DE1-84E7E00B6407}"/>
              </a:ext>
            </a:extLst>
          </p:cNvPr>
          <p:cNvSpPr>
            <a:spLocks noGrp="1"/>
          </p:cNvSpPr>
          <p:nvPr>
            <p:ph type="title"/>
          </p:nvPr>
        </p:nvSpPr>
        <p:spPr>
          <a:xfrm>
            <a:off x="838199" y="1429086"/>
            <a:ext cx="5755417" cy="628962"/>
          </a:xfrm>
        </p:spPr>
        <p:txBody>
          <a:bodyPr anchor="b">
            <a:normAutofit fontScale="90000"/>
          </a:bodyPr>
          <a:lstStyle/>
          <a:p>
            <a:r>
              <a:rPr lang="en-US" dirty="0"/>
              <a:t>🚀</a:t>
            </a:r>
            <a:r>
              <a:rPr kumimoji="0" lang="en-US" sz="4400" b="0" i="0" u="none" strike="noStrike" kern="1200" cap="none" spc="0" normalizeH="0" baseline="0" noProof="0" dirty="0">
                <a:ln>
                  <a:noFill/>
                </a:ln>
                <a:solidFill>
                  <a:srgbClr val="003566"/>
                </a:solidFill>
                <a:effectLst/>
                <a:uLnTx/>
                <a:uFillTx/>
                <a:latin typeface="Arial Black"/>
                <a:ea typeface="+mj-ea"/>
                <a:cs typeface="+mj-cs"/>
              </a:rPr>
              <a:t> </a:t>
            </a:r>
            <a:r>
              <a:rPr kumimoji="0" lang="en-US" sz="4400" b="0" i="0" u="none" strike="noStrike" kern="1200" cap="none" spc="0" normalizeH="0" baseline="0" noProof="0" dirty="0">
                <a:ln>
                  <a:noFill/>
                </a:ln>
                <a:solidFill>
                  <a:srgbClr val="336EA8"/>
                </a:solidFill>
                <a:effectLst/>
                <a:uLnTx/>
                <a:uFillTx/>
                <a:latin typeface="Arial Black"/>
                <a:ea typeface="+mj-ea"/>
                <a:cs typeface="+mj-cs"/>
              </a:rPr>
              <a:t>Project Idea</a:t>
            </a:r>
            <a:endParaRPr lang="en-US" dirty="0">
              <a:solidFill>
                <a:srgbClr val="336EA8"/>
              </a:solidFill>
            </a:endParaRPr>
          </a:p>
        </p:txBody>
      </p:sp>
      <p:pic>
        <p:nvPicPr>
          <p:cNvPr id="3" name="Picture Placeholder 7">
            <a:extLst>
              <a:ext uri="{FF2B5EF4-FFF2-40B4-BE49-F238E27FC236}">
                <a16:creationId xmlns:a16="http://schemas.microsoft.com/office/drawing/2014/main" id="{67A624AD-4314-D79D-1573-90DD2B74DE9E}"/>
              </a:ext>
            </a:extLst>
          </p:cNvPr>
          <p:cNvPicPr>
            <a:picLocks noChangeAspect="1"/>
          </p:cNvPicPr>
          <p:nvPr/>
        </p:nvPicPr>
        <p:blipFill>
          <a:blip r:embed="rId5">
            <a:extLst>
              <a:ext uri="{28A0092B-C50C-407E-A947-70E740481C1C}">
                <a14:useLocalDpi xmlns:a14="http://schemas.microsoft.com/office/drawing/2010/main" val="0"/>
              </a:ext>
            </a:extLst>
          </a:blip>
          <a:srcRect l="8563" r="8563"/>
          <a:stretch>
            <a:fillRect/>
          </a:stretch>
        </p:blipFill>
        <p:spPr>
          <a:xfrm>
            <a:off x="7782827" y="1887924"/>
            <a:ext cx="4041328" cy="3393025"/>
          </a:xfrm>
          <a:prstGeom prst="roundRect">
            <a:avLst/>
          </a:prstGeom>
          <a:ln>
            <a:noFill/>
          </a:ln>
          <a:effectLst>
            <a:softEdge rad="112500"/>
          </a:effectLst>
        </p:spPr>
      </p:pic>
      <p:cxnSp>
        <p:nvCxnSpPr>
          <p:cNvPr id="5" name="Straight Connector 4">
            <a:extLst>
              <a:ext uri="{FF2B5EF4-FFF2-40B4-BE49-F238E27FC236}">
                <a16:creationId xmlns:a16="http://schemas.microsoft.com/office/drawing/2014/main" id="{DEBD11DF-246F-A542-2CC8-39BF3585255E}"/>
              </a:ext>
            </a:extLst>
          </p:cNvPr>
          <p:cNvCxnSpPr>
            <a:cxnSpLocks/>
          </p:cNvCxnSpPr>
          <p:nvPr/>
        </p:nvCxnSpPr>
        <p:spPr>
          <a:xfrm>
            <a:off x="838200" y="1156895"/>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13779444-1A27-5B0D-C6E3-88174D045EE7}"/>
              </a:ext>
            </a:extLst>
          </p:cNvPr>
          <p:cNvSpPr txBox="1">
            <a:spLocks/>
          </p:cNvSpPr>
          <p:nvPr/>
        </p:nvSpPr>
        <p:spPr>
          <a:xfrm>
            <a:off x="1222706" y="2330239"/>
            <a:ext cx="6118223" cy="3883399"/>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46" rtl="0" eaLnBrk="1" fontAlgn="auto" latinLnBrk="0" hangingPunct="1">
              <a:lnSpc>
                <a:spcPct val="2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414042"/>
                </a:solidFill>
                <a:effectLst/>
                <a:uLnTx/>
                <a:uFillTx/>
                <a:latin typeface="Calibri"/>
                <a:ea typeface="+mn-ea"/>
                <a:cs typeface="+mn-cs"/>
              </a:rPr>
              <a:t>Manufacturing downtime leads to reduced productivity and increased operational costs. This project addresses the issue by analyzing production data to identify root causes of downtime, measure efficiency, and highlight performance gaps. What sets this project apart is its dual-layered analysis of both human and non-human error contributions, enabling more targeted and effective improvement strategies.</a:t>
            </a:r>
          </a:p>
        </p:txBody>
      </p:sp>
      <p:sp>
        <p:nvSpPr>
          <p:cNvPr id="8" name="Google Shape;216;p11">
            <a:extLst>
              <a:ext uri="{FF2B5EF4-FFF2-40B4-BE49-F238E27FC236}">
                <a16:creationId xmlns:a16="http://schemas.microsoft.com/office/drawing/2014/main" id="{759E5249-D8B8-FBE1-6FF8-96E7A3FD0582}"/>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4" name="Google Shape;215;p11">
            <a:extLst>
              <a:ext uri="{FF2B5EF4-FFF2-40B4-BE49-F238E27FC236}">
                <a16:creationId xmlns:a16="http://schemas.microsoft.com/office/drawing/2014/main" id="{4B1C5C69-5368-1EB4-648E-451D315AC628}"/>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AF75A4CB-9DF1-C756-36EF-54D62D8538BC}"/>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CAEB3C5F-41CA-E749-B981-64D8C8E56A1E}"/>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10/14/24</a:t>
            </a:r>
            <a:endParaRPr dirty="0"/>
          </a:p>
        </p:txBody>
      </p:sp>
      <p:sp>
        <p:nvSpPr>
          <p:cNvPr id="173" name="Google Shape;173;p7">
            <a:extLst>
              <a:ext uri="{FF2B5EF4-FFF2-40B4-BE49-F238E27FC236}">
                <a16:creationId xmlns:a16="http://schemas.microsoft.com/office/drawing/2014/main" id="{FC5F37CF-D8C8-A686-0782-5F618FA2F83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75" name="Google Shape;175;p7" title="download.png">
            <a:extLst>
              <a:ext uri="{FF2B5EF4-FFF2-40B4-BE49-F238E27FC236}">
                <a16:creationId xmlns:a16="http://schemas.microsoft.com/office/drawing/2014/main" id="{843F88D9-D98D-611E-1541-D3302E02F782}"/>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51F2E91C-104D-EB4D-4ED0-F67FAE4D9984}"/>
              </a:ext>
            </a:extLst>
          </p:cNvPr>
          <p:cNvSpPr>
            <a:spLocks noGrp="1"/>
          </p:cNvSpPr>
          <p:nvPr>
            <p:ph type="title"/>
          </p:nvPr>
        </p:nvSpPr>
        <p:spPr>
          <a:xfrm>
            <a:off x="980911" y="1295211"/>
            <a:ext cx="7245755" cy="745567"/>
          </a:xfrm>
        </p:spPr>
        <p:txBody>
          <a:bodyPr anchor="b">
            <a:normAutofit/>
          </a:bodyPr>
          <a:lstStyle/>
          <a:p>
            <a:r>
              <a:rPr kumimoji="0" lang="en-US" sz="3600" b="0" i="0" u="none" strike="noStrike" kern="1200" cap="none" spc="0" normalizeH="0" baseline="0" noProof="0" dirty="0">
                <a:ln>
                  <a:noFill/>
                </a:ln>
                <a:solidFill>
                  <a:srgbClr val="336EA8"/>
                </a:solidFill>
                <a:effectLst/>
                <a:uLnTx/>
                <a:uFillTx/>
                <a:latin typeface="Arial Black"/>
                <a:ea typeface="+mj-ea"/>
                <a:cs typeface="+mj-cs"/>
              </a:rPr>
              <a:t>End Users + Features</a:t>
            </a:r>
            <a:endParaRPr lang="en-US" sz="3600" dirty="0">
              <a:solidFill>
                <a:srgbClr val="336EA8"/>
              </a:solidFill>
            </a:endParaRPr>
          </a:p>
        </p:txBody>
      </p:sp>
      <p:cxnSp>
        <p:nvCxnSpPr>
          <p:cNvPr id="5" name="Straight Connector 4">
            <a:extLst>
              <a:ext uri="{FF2B5EF4-FFF2-40B4-BE49-F238E27FC236}">
                <a16:creationId xmlns:a16="http://schemas.microsoft.com/office/drawing/2014/main" id="{4E0FD442-33EC-BBD5-B213-4E16FE03E774}"/>
              </a:ext>
            </a:extLst>
          </p:cNvPr>
          <p:cNvCxnSpPr>
            <a:cxnSpLocks/>
          </p:cNvCxnSpPr>
          <p:nvPr/>
        </p:nvCxnSpPr>
        <p:spPr>
          <a:xfrm>
            <a:off x="843667" y="1186628"/>
            <a:ext cx="0" cy="1093585"/>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75F50607-17DE-5649-2C1B-DADE0B3B3E64}"/>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8A20784A-47BA-76B9-9EFA-0BB6EFBD0696}"/>
              </a:ext>
            </a:extLst>
          </p:cNvPr>
          <p:cNvSpPr txBox="1"/>
          <p:nvPr/>
        </p:nvSpPr>
        <p:spPr>
          <a:xfrm>
            <a:off x="229103" y="2874866"/>
            <a:ext cx="3176060" cy="369332"/>
          </a:xfrm>
          <a:prstGeom prst="rect">
            <a:avLst/>
          </a:prstGeom>
          <a:noFill/>
        </p:spPr>
        <p:txBody>
          <a:bodyPr wrap="square">
            <a:spAutoFit/>
          </a:bodyPr>
          <a:lstStyle/>
          <a:p>
            <a:r>
              <a:rPr lang="en-US" sz="1800" dirty="0"/>
              <a:t>👥 </a:t>
            </a:r>
            <a:r>
              <a:rPr lang="en-US" sz="1800" b="1" dirty="0">
                <a:solidFill>
                  <a:srgbClr val="0FAB7D"/>
                </a:solidFill>
              </a:rPr>
              <a:t>Primary User Personas</a:t>
            </a:r>
            <a:r>
              <a:rPr lang="ar-EG" sz="1800" b="1" dirty="0">
                <a:solidFill>
                  <a:srgbClr val="0FAB7D"/>
                </a:solidFill>
              </a:rPr>
              <a:t> </a:t>
            </a:r>
            <a:endParaRPr lang="en-US" sz="1800" dirty="0">
              <a:solidFill>
                <a:srgbClr val="0FAB7D"/>
              </a:solidFill>
            </a:endParaRPr>
          </a:p>
        </p:txBody>
      </p:sp>
      <p:sp>
        <p:nvSpPr>
          <p:cNvPr id="10" name="Rectangle 6">
            <a:extLst>
              <a:ext uri="{FF2B5EF4-FFF2-40B4-BE49-F238E27FC236}">
                <a16:creationId xmlns:a16="http://schemas.microsoft.com/office/drawing/2014/main" id="{15B1C38B-04E4-0873-0589-3DFC8D8CD83D}"/>
              </a:ext>
            </a:extLst>
          </p:cNvPr>
          <p:cNvSpPr>
            <a:spLocks noChangeArrowheads="1"/>
          </p:cNvSpPr>
          <p:nvPr/>
        </p:nvSpPr>
        <p:spPr bwMode="auto">
          <a:xfrm>
            <a:off x="293636" y="3122154"/>
            <a:ext cx="3878314" cy="264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FontTx/>
              <a:buChar char="•"/>
            </a:pPr>
            <a:r>
              <a:rPr lang="en-US" altLang="en-US" kern="1200" dirty="0">
                <a:solidFill>
                  <a:srgbClr val="414042"/>
                </a:solidFill>
                <a:latin typeface="Calibri"/>
                <a:ea typeface="+mn-ea"/>
                <a:cs typeface="+mn-cs"/>
              </a:rPr>
              <a:t>Operations Managers – Monitor downtime trends and production performance.</a:t>
            </a:r>
          </a:p>
          <a:p>
            <a:pPr eaLnBrk="0" fontAlgn="base" hangingPunct="0">
              <a:lnSpc>
                <a:spcPct val="150000"/>
              </a:lnSpc>
              <a:spcBef>
                <a:spcPct val="0"/>
              </a:spcBef>
              <a:spcAft>
                <a:spcPct val="0"/>
              </a:spcAft>
              <a:buClrTx/>
              <a:buFontTx/>
              <a:buChar char="•"/>
            </a:pPr>
            <a:r>
              <a:rPr lang="en-US" altLang="en-US" kern="1200" dirty="0">
                <a:solidFill>
                  <a:srgbClr val="414042"/>
                </a:solidFill>
                <a:latin typeface="Calibri"/>
                <a:ea typeface="+mn-ea"/>
                <a:cs typeface="+mn-cs"/>
              </a:rPr>
              <a:t>Maintenance Teams – Analyze error types for preventive maintenance.</a:t>
            </a:r>
          </a:p>
          <a:p>
            <a:pPr eaLnBrk="0" fontAlgn="base" hangingPunct="0">
              <a:lnSpc>
                <a:spcPct val="150000"/>
              </a:lnSpc>
              <a:spcBef>
                <a:spcPct val="0"/>
              </a:spcBef>
              <a:spcAft>
                <a:spcPct val="0"/>
              </a:spcAft>
              <a:buClrTx/>
              <a:buFontTx/>
              <a:buChar char="•"/>
            </a:pPr>
            <a:r>
              <a:rPr lang="en-US" altLang="en-US" kern="1200" dirty="0">
                <a:solidFill>
                  <a:srgbClr val="414042"/>
                </a:solidFill>
                <a:latin typeface="Calibri"/>
                <a:ea typeface="+mn-ea"/>
                <a:cs typeface="+mn-cs"/>
              </a:rPr>
              <a:t>Production Supervisors – Track efficiency by shift and decisions operator.</a:t>
            </a:r>
          </a:p>
          <a:p>
            <a:pPr eaLnBrk="0" fontAlgn="base" hangingPunct="0">
              <a:lnSpc>
                <a:spcPct val="150000"/>
              </a:lnSpc>
              <a:spcBef>
                <a:spcPct val="0"/>
              </a:spcBef>
              <a:spcAft>
                <a:spcPct val="0"/>
              </a:spcAft>
              <a:buClrTx/>
              <a:buFontTx/>
              <a:buChar char="•"/>
            </a:pPr>
            <a:r>
              <a:rPr lang="en-US" altLang="en-US" kern="1200" dirty="0">
                <a:solidFill>
                  <a:srgbClr val="414042"/>
                </a:solidFill>
                <a:latin typeface="Calibri"/>
                <a:ea typeface="+mn-ea"/>
                <a:cs typeface="+mn-cs"/>
              </a:rPr>
              <a:t>Executives – Need high-level insights for strategic.</a:t>
            </a:r>
          </a:p>
        </p:txBody>
      </p:sp>
      <p:sp>
        <p:nvSpPr>
          <p:cNvPr id="11" name="TextBox 10">
            <a:extLst>
              <a:ext uri="{FF2B5EF4-FFF2-40B4-BE49-F238E27FC236}">
                <a16:creationId xmlns:a16="http://schemas.microsoft.com/office/drawing/2014/main" id="{4CCFD1EB-A92F-600E-DFC9-892C10D170CD}"/>
              </a:ext>
            </a:extLst>
          </p:cNvPr>
          <p:cNvSpPr txBox="1"/>
          <p:nvPr/>
        </p:nvSpPr>
        <p:spPr>
          <a:xfrm>
            <a:off x="3885396" y="2905644"/>
            <a:ext cx="4408990" cy="338554"/>
          </a:xfrm>
          <a:prstGeom prst="rect">
            <a:avLst/>
          </a:prstGeom>
          <a:noFill/>
        </p:spPr>
        <p:txBody>
          <a:bodyPr wrap="square">
            <a:spAutoFit/>
          </a:bodyPr>
          <a:lstStyle/>
          <a:p>
            <a:r>
              <a:rPr lang="en-US" sz="1600" dirty="0"/>
              <a:t>⚙️ </a:t>
            </a:r>
            <a:r>
              <a:rPr lang="en-US" sz="1600" b="1" dirty="0">
                <a:solidFill>
                  <a:srgbClr val="0FAB7D"/>
                </a:solidFill>
              </a:rPr>
              <a:t>Key Features That Address User Needs</a:t>
            </a:r>
            <a:endParaRPr lang="en-US" sz="1600" dirty="0">
              <a:solidFill>
                <a:srgbClr val="0FAB7D"/>
              </a:solidFill>
            </a:endParaRPr>
          </a:p>
        </p:txBody>
      </p:sp>
      <p:sp>
        <p:nvSpPr>
          <p:cNvPr id="12" name="TextBox 11">
            <a:extLst>
              <a:ext uri="{FF2B5EF4-FFF2-40B4-BE49-F238E27FC236}">
                <a16:creationId xmlns:a16="http://schemas.microsoft.com/office/drawing/2014/main" id="{61780716-8013-ED57-E5A0-29BB86BF0866}"/>
              </a:ext>
            </a:extLst>
          </p:cNvPr>
          <p:cNvSpPr txBox="1"/>
          <p:nvPr/>
        </p:nvSpPr>
        <p:spPr>
          <a:xfrm>
            <a:off x="4101975" y="3228831"/>
            <a:ext cx="3773923" cy="1997919"/>
          </a:xfrm>
          <a:prstGeom prst="rect">
            <a:avLst/>
          </a:prstGeom>
          <a:noFill/>
        </p:spPr>
        <p:txBody>
          <a:bodyPr wrap="square">
            <a:spAutoFit/>
          </a:bodyPr>
          <a:lstStyle/>
          <a:p>
            <a:pPr>
              <a:lnSpc>
                <a:spcPct val="150000"/>
              </a:lnSpc>
              <a:buClrTx/>
              <a:buFont typeface="Arial" panose="020B0604020202020204" pitchFamily="34" charset="0"/>
              <a:buChar char="•"/>
            </a:pPr>
            <a:r>
              <a:rPr lang="en-US" kern="1200" dirty="0">
                <a:solidFill>
                  <a:srgbClr val="414042"/>
                </a:solidFill>
                <a:latin typeface="Calibri"/>
                <a:ea typeface="+mn-ea"/>
                <a:cs typeface="+mn-cs"/>
              </a:rPr>
              <a:t>Downtime Cause Analysis</a:t>
            </a:r>
          </a:p>
          <a:p>
            <a:pPr>
              <a:lnSpc>
                <a:spcPct val="150000"/>
              </a:lnSpc>
              <a:buClrTx/>
              <a:buFont typeface="Arial" panose="020B0604020202020204" pitchFamily="34" charset="0"/>
              <a:buChar char="•"/>
            </a:pPr>
            <a:r>
              <a:rPr lang="en-US" kern="1200" dirty="0">
                <a:solidFill>
                  <a:srgbClr val="414042"/>
                </a:solidFill>
                <a:latin typeface="Calibri"/>
                <a:ea typeface="+mn-ea"/>
                <a:cs typeface="+mn-cs"/>
              </a:rPr>
              <a:t>Shift &amp; Operator Performance Tracking</a:t>
            </a:r>
          </a:p>
          <a:p>
            <a:pPr>
              <a:lnSpc>
                <a:spcPct val="150000"/>
              </a:lnSpc>
              <a:buClrTx/>
              <a:buFont typeface="Arial" panose="020B0604020202020204" pitchFamily="34" charset="0"/>
              <a:buChar char="•"/>
            </a:pPr>
            <a:r>
              <a:rPr lang="en-US" kern="1200" dirty="0">
                <a:solidFill>
                  <a:srgbClr val="414042"/>
                </a:solidFill>
                <a:latin typeface="Calibri"/>
                <a:ea typeface="+mn-ea"/>
                <a:cs typeface="+mn-cs"/>
              </a:rPr>
              <a:t>Batch &amp; Product-Level Efficiency Metrics</a:t>
            </a:r>
          </a:p>
          <a:p>
            <a:pPr>
              <a:lnSpc>
                <a:spcPct val="150000"/>
              </a:lnSpc>
              <a:buClrTx/>
              <a:buFont typeface="Arial" panose="020B0604020202020204" pitchFamily="34" charset="0"/>
              <a:buChar char="•"/>
            </a:pPr>
            <a:r>
              <a:rPr lang="en-US" kern="1200" dirty="0">
                <a:solidFill>
                  <a:srgbClr val="414042"/>
                </a:solidFill>
                <a:latin typeface="Calibri"/>
                <a:ea typeface="+mn-ea"/>
                <a:cs typeface="+mn-cs"/>
              </a:rPr>
              <a:t>Human vs. Non-Human Error Classification</a:t>
            </a:r>
          </a:p>
          <a:p>
            <a:pPr>
              <a:lnSpc>
                <a:spcPct val="150000"/>
              </a:lnSpc>
              <a:buClrTx/>
              <a:buFont typeface="Arial" panose="020B0604020202020204" pitchFamily="34" charset="0"/>
              <a:buChar char="•"/>
            </a:pPr>
            <a:r>
              <a:rPr lang="en-US" kern="1200" dirty="0">
                <a:solidFill>
                  <a:srgbClr val="414042"/>
                </a:solidFill>
                <a:latin typeface="Calibri"/>
                <a:ea typeface="+mn-ea"/>
                <a:cs typeface="+mn-cs"/>
              </a:rPr>
              <a:t>Target Efficiency Monitoring</a:t>
            </a:r>
          </a:p>
          <a:p>
            <a:pPr>
              <a:lnSpc>
                <a:spcPct val="150000"/>
              </a:lnSpc>
              <a:buClrTx/>
              <a:buFont typeface="Arial" panose="020B0604020202020204" pitchFamily="34" charset="0"/>
              <a:buChar char="•"/>
            </a:pPr>
            <a:r>
              <a:rPr lang="en-US" kern="1200" dirty="0">
                <a:solidFill>
                  <a:srgbClr val="414042"/>
                </a:solidFill>
                <a:latin typeface="Calibri"/>
                <a:ea typeface="+mn-ea"/>
                <a:cs typeface="+mn-cs"/>
              </a:rPr>
              <a:t>Interactive Dashboards</a:t>
            </a:r>
          </a:p>
        </p:txBody>
      </p:sp>
      <p:sp>
        <p:nvSpPr>
          <p:cNvPr id="13" name="TextBox 12">
            <a:extLst>
              <a:ext uri="{FF2B5EF4-FFF2-40B4-BE49-F238E27FC236}">
                <a16:creationId xmlns:a16="http://schemas.microsoft.com/office/drawing/2014/main" id="{6A475980-D975-D8D3-8295-B5180286E6D6}"/>
              </a:ext>
            </a:extLst>
          </p:cNvPr>
          <p:cNvSpPr txBox="1"/>
          <p:nvPr/>
        </p:nvSpPr>
        <p:spPr>
          <a:xfrm>
            <a:off x="8294386" y="2890277"/>
            <a:ext cx="4004746" cy="338554"/>
          </a:xfrm>
          <a:prstGeom prst="rect">
            <a:avLst/>
          </a:prstGeom>
          <a:noFill/>
        </p:spPr>
        <p:txBody>
          <a:bodyPr wrap="square">
            <a:spAutoFit/>
          </a:bodyPr>
          <a:lstStyle/>
          <a:p>
            <a:r>
              <a:rPr lang="en-US" sz="1600" dirty="0"/>
              <a:t>✅ </a:t>
            </a:r>
            <a:r>
              <a:rPr lang="en-US" sz="1600" b="1" dirty="0">
                <a:solidFill>
                  <a:srgbClr val="0FAB7D"/>
                </a:solidFill>
              </a:rPr>
              <a:t>How Features Solve User Problems</a:t>
            </a:r>
            <a:endParaRPr lang="en-US" sz="1600" dirty="0">
              <a:solidFill>
                <a:srgbClr val="0FAB7D"/>
              </a:solidFill>
            </a:endParaRPr>
          </a:p>
        </p:txBody>
      </p:sp>
      <p:sp>
        <p:nvSpPr>
          <p:cNvPr id="14" name="TextBox 13">
            <a:extLst>
              <a:ext uri="{FF2B5EF4-FFF2-40B4-BE49-F238E27FC236}">
                <a16:creationId xmlns:a16="http://schemas.microsoft.com/office/drawing/2014/main" id="{227CE999-B6A0-52DE-19DC-B73201567897}"/>
              </a:ext>
            </a:extLst>
          </p:cNvPr>
          <p:cNvSpPr txBox="1"/>
          <p:nvPr/>
        </p:nvSpPr>
        <p:spPr>
          <a:xfrm>
            <a:off x="8333916" y="3228831"/>
            <a:ext cx="3628981" cy="2644250"/>
          </a:xfrm>
          <a:prstGeom prst="rect">
            <a:avLst/>
          </a:prstGeom>
          <a:noFill/>
        </p:spPr>
        <p:txBody>
          <a:bodyPr wrap="square">
            <a:spAutoFit/>
          </a:bodyPr>
          <a:lstStyle/>
          <a:p>
            <a:pPr>
              <a:lnSpc>
                <a:spcPct val="150000"/>
              </a:lnSpc>
              <a:buFont typeface="Arial" panose="020B0604020202020204" pitchFamily="34" charset="0"/>
              <a:buChar char="•"/>
            </a:pPr>
            <a:r>
              <a:rPr lang="en-US" kern="1200" dirty="0">
                <a:solidFill>
                  <a:srgbClr val="414042"/>
                </a:solidFill>
                <a:latin typeface="Calibri"/>
                <a:ea typeface="+mn-ea"/>
                <a:cs typeface="+mn-cs"/>
              </a:rPr>
              <a:t>Helps managers identify top causes of downtime and improve planning</a:t>
            </a:r>
          </a:p>
          <a:p>
            <a:pPr>
              <a:lnSpc>
                <a:spcPct val="150000"/>
              </a:lnSpc>
              <a:buFont typeface="Arial" panose="020B0604020202020204" pitchFamily="34" charset="0"/>
              <a:buChar char="•"/>
            </a:pPr>
            <a:r>
              <a:rPr lang="en-US" kern="1200" dirty="0">
                <a:solidFill>
                  <a:srgbClr val="414042"/>
                </a:solidFill>
                <a:latin typeface="Calibri"/>
                <a:ea typeface="+mn-ea"/>
                <a:cs typeface="+mn-cs"/>
              </a:rPr>
              <a:t>Supports maintenance teams in detecting patterns in recurring issues</a:t>
            </a:r>
          </a:p>
          <a:p>
            <a:pPr>
              <a:lnSpc>
                <a:spcPct val="150000"/>
              </a:lnSpc>
              <a:buFont typeface="Arial" panose="020B0604020202020204" pitchFamily="34" charset="0"/>
              <a:buChar char="•"/>
            </a:pPr>
            <a:r>
              <a:rPr lang="en-US" kern="1200" dirty="0">
                <a:solidFill>
                  <a:srgbClr val="414042"/>
                </a:solidFill>
                <a:latin typeface="Calibri"/>
                <a:ea typeface="+mn-ea"/>
                <a:cs typeface="+mn-cs"/>
              </a:rPr>
              <a:t>Enables supervisors to compare performance across shifts and operators</a:t>
            </a:r>
          </a:p>
          <a:p>
            <a:pPr>
              <a:lnSpc>
                <a:spcPct val="150000"/>
              </a:lnSpc>
              <a:buFont typeface="Arial" panose="020B0604020202020204" pitchFamily="34" charset="0"/>
              <a:buChar char="•"/>
            </a:pPr>
            <a:r>
              <a:rPr lang="en-US" kern="1200" dirty="0">
                <a:solidFill>
                  <a:srgbClr val="414042"/>
                </a:solidFill>
                <a:latin typeface="Calibri"/>
                <a:ea typeface="+mn-ea"/>
                <a:cs typeface="+mn-cs"/>
              </a:rPr>
              <a:t>Provides executives with clear, visual KPIs for decision-making</a:t>
            </a:r>
          </a:p>
        </p:txBody>
      </p:sp>
      <p:sp>
        <p:nvSpPr>
          <p:cNvPr id="3" name="Google Shape;215;p11">
            <a:extLst>
              <a:ext uri="{FF2B5EF4-FFF2-40B4-BE49-F238E27FC236}">
                <a16:creationId xmlns:a16="http://schemas.microsoft.com/office/drawing/2014/main" id="{16603C64-EAF2-31E3-733D-7F3CF62040FD}"/>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Tree>
    <p:extLst>
      <p:ext uri="{BB962C8B-B14F-4D97-AF65-F5344CB8AC3E}">
        <p14:creationId xmlns:p14="http://schemas.microsoft.com/office/powerpoint/2010/main" val="186033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0A539C66-FD48-8894-F397-0EC7541A7ECD}"/>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3338E31E-0F01-25E6-ABC2-D53BCD619ECF}"/>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4D330555-E4D9-A847-51C8-BED124BBF74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74" name="Google Shape;174;p7">
            <a:extLst>
              <a:ext uri="{FF2B5EF4-FFF2-40B4-BE49-F238E27FC236}">
                <a16:creationId xmlns:a16="http://schemas.microsoft.com/office/drawing/2014/main" id="{F5A929B7-EAA8-D8EC-A944-03364A796FAB}"/>
              </a:ext>
            </a:extLst>
          </p:cNvPr>
          <p:cNvPicPr preferRelativeResize="0"/>
          <p:nvPr/>
        </p:nvPicPr>
        <p:blipFill rotWithShape="1">
          <a:blip r:embed="rId3">
            <a:alphaModFix/>
          </a:blip>
          <a:srcRect/>
          <a:stretch/>
        </p:blipFill>
        <p:spPr>
          <a:xfrm>
            <a:off x="7896960" y="1257820"/>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375235AE-8493-01E9-67FD-825675B419BF}"/>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6FD9F40E-D3BE-770C-055F-BD40A5316996}"/>
              </a:ext>
            </a:extLst>
          </p:cNvPr>
          <p:cNvSpPr>
            <a:spLocks noGrp="1"/>
          </p:cNvSpPr>
          <p:nvPr>
            <p:ph type="title"/>
          </p:nvPr>
        </p:nvSpPr>
        <p:spPr>
          <a:xfrm>
            <a:off x="898197" y="1454463"/>
            <a:ext cx="5755417" cy="628962"/>
          </a:xfrm>
        </p:spPr>
        <p:txBody>
          <a:bodyPr anchor="b">
            <a:normAutofit fontScale="90000"/>
          </a:bodyPr>
          <a:lstStyle/>
          <a:p>
            <a:r>
              <a:rPr kumimoji="0" lang="en-US" sz="4400" b="0" i="0" u="none" strike="noStrike" kern="1200" cap="none" spc="0" normalizeH="0" baseline="0" noProof="0" dirty="0">
                <a:ln>
                  <a:noFill/>
                </a:ln>
                <a:solidFill>
                  <a:srgbClr val="003566"/>
                </a:solidFill>
                <a:effectLst/>
                <a:uLnTx/>
                <a:uFillTx/>
                <a:latin typeface="Arial Black"/>
                <a:ea typeface="+mj-ea"/>
                <a:cs typeface="+mj-cs"/>
              </a:rPr>
              <a:t>🗂️</a:t>
            </a:r>
            <a:r>
              <a:rPr kumimoji="0" lang="en-US" sz="4400" b="0" i="0" u="none" strike="noStrike" kern="1200" cap="none" spc="0" normalizeH="0" baseline="0" noProof="0" dirty="0">
                <a:ln>
                  <a:noFill/>
                </a:ln>
                <a:solidFill>
                  <a:srgbClr val="336EA8"/>
                </a:solidFill>
                <a:effectLst/>
                <a:uLnTx/>
                <a:uFillTx/>
                <a:latin typeface="Arial Black"/>
                <a:ea typeface="+mj-ea"/>
                <a:cs typeface="+mj-cs"/>
              </a:rPr>
              <a:t>Data Structure</a:t>
            </a:r>
            <a:endParaRPr lang="en-US" dirty="0">
              <a:solidFill>
                <a:srgbClr val="336EA8"/>
              </a:solidFill>
            </a:endParaRPr>
          </a:p>
        </p:txBody>
      </p:sp>
      <p:cxnSp>
        <p:nvCxnSpPr>
          <p:cNvPr id="5" name="Straight Connector 4">
            <a:extLst>
              <a:ext uri="{FF2B5EF4-FFF2-40B4-BE49-F238E27FC236}">
                <a16:creationId xmlns:a16="http://schemas.microsoft.com/office/drawing/2014/main" id="{8D58B484-D998-732F-97A0-FF2E4D7A07FC}"/>
              </a:ext>
            </a:extLst>
          </p:cNvPr>
          <p:cNvCxnSpPr>
            <a:cxnSpLocks/>
          </p:cNvCxnSpPr>
          <p:nvPr/>
        </p:nvCxnSpPr>
        <p:spPr>
          <a:xfrm>
            <a:off x="825982" y="1127054"/>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1BB5ABBC-171E-25D0-B66D-E30F4BC62E2E}"/>
              </a:ext>
            </a:extLst>
          </p:cNvPr>
          <p:cNvSpPr txBox="1">
            <a:spLocks/>
          </p:cNvSpPr>
          <p:nvPr/>
        </p:nvSpPr>
        <p:spPr>
          <a:xfrm>
            <a:off x="795167" y="2442732"/>
            <a:ext cx="6577240" cy="1642098"/>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46"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042"/>
                </a:solidFill>
                <a:effectLst/>
                <a:uLnTx/>
                <a:uFillTx/>
                <a:latin typeface="Calibri"/>
                <a:ea typeface="+mn-ea"/>
                <a:cs typeface="+mn-cs"/>
              </a:rPr>
              <a:t>The dataset represents production line data for a soft drink manufacturing process. It was collected during real-time operations and stored in a structured format.</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p:txBody>
      </p:sp>
      <p:sp>
        <p:nvSpPr>
          <p:cNvPr id="8" name="Google Shape;216;p11">
            <a:extLst>
              <a:ext uri="{FF2B5EF4-FFF2-40B4-BE49-F238E27FC236}">
                <a16:creationId xmlns:a16="http://schemas.microsoft.com/office/drawing/2014/main" id="{6C8BD49E-2D05-9EDC-C8E5-AA9C6A2DD3A2}"/>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3" name="Google Shape;215;p11">
            <a:extLst>
              <a:ext uri="{FF2B5EF4-FFF2-40B4-BE49-F238E27FC236}">
                <a16:creationId xmlns:a16="http://schemas.microsoft.com/office/drawing/2014/main" id="{D669BD80-1AFB-93E6-54AA-FC735F250E3B}"/>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pic>
        <p:nvPicPr>
          <p:cNvPr id="12" name="Picture 11" descr="A computer with a magnifying glass and a clipboard&#10;&#10;AI-generated content may be incorrect.">
            <a:extLst>
              <a:ext uri="{FF2B5EF4-FFF2-40B4-BE49-F238E27FC236}">
                <a16:creationId xmlns:a16="http://schemas.microsoft.com/office/drawing/2014/main" id="{1A9E05AB-3F30-84E2-4F1F-9875B54F625C}"/>
              </a:ext>
            </a:extLst>
          </p:cNvPr>
          <p:cNvPicPr>
            <a:picLocks noChangeAspect="1"/>
          </p:cNvPicPr>
          <p:nvPr/>
        </p:nvPicPr>
        <p:blipFill>
          <a:blip r:embed="rId5"/>
          <a:stretch>
            <a:fillRect/>
          </a:stretch>
        </p:blipFill>
        <p:spPr>
          <a:xfrm>
            <a:off x="7896960" y="1257820"/>
            <a:ext cx="3913971" cy="3143305"/>
          </a:xfrm>
          <a:prstGeom prst="roundRect">
            <a:avLst/>
          </a:prstGeom>
          <a:ln>
            <a:noFill/>
          </a:ln>
          <a:effectLst>
            <a:softEdge rad="112500"/>
          </a:effectLst>
        </p:spPr>
      </p:pic>
      <p:sp>
        <p:nvSpPr>
          <p:cNvPr id="6" name="TextBox 5">
            <a:extLst>
              <a:ext uri="{FF2B5EF4-FFF2-40B4-BE49-F238E27FC236}">
                <a16:creationId xmlns:a16="http://schemas.microsoft.com/office/drawing/2014/main" id="{432D7914-B133-7659-47CC-C2DC90C3EFC1}"/>
              </a:ext>
            </a:extLst>
          </p:cNvPr>
          <p:cNvSpPr txBox="1"/>
          <p:nvPr/>
        </p:nvSpPr>
        <p:spPr>
          <a:xfrm>
            <a:off x="664178" y="3799329"/>
            <a:ext cx="4480204" cy="2268506"/>
          </a:xfrm>
          <a:prstGeom prst="rect">
            <a:avLst/>
          </a:prstGeom>
          <a:noFill/>
        </p:spPr>
        <p:txBody>
          <a:bodyPr wrap="square">
            <a:spAutoFit/>
          </a:bodyPr>
          <a:lstStyle/>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FAB7D"/>
                </a:solidFill>
                <a:effectLst/>
                <a:uLnTx/>
                <a:uFillTx/>
                <a:latin typeface="Calibri"/>
                <a:ea typeface="+mn-ea"/>
                <a:cs typeface="+mn-cs"/>
              </a:rPr>
              <a:t>Key Entities and Relationships:</a:t>
            </a:r>
            <a:endParaRPr kumimoji="0" lang="ar-EG" sz="1600" b="1" i="0" u="none" strike="noStrike" kern="1200" cap="none" spc="0" normalizeH="0" baseline="0" noProof="0" dirty="0">
              <a:ln>
                <a:noFill/>
              </a:ln>
              <a:solidFill>
                <a:srgbClr val="0FAB7D"/>
              </a:solidFill>
              <a:effectLst/>
              <a:uLnTx/>
              <a:uFillTx/>
              <a:latin typeface="Calibri"/>
              <a:ea typeface="+mn-ea"/>
              <a:cs typeface="+mn-cs"/>
            </a:endParaRPr>
          </a:p>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The main entity is the Batch,	</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Linked to Product, Downtime (with reasons and descriptions)</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Time-related data like shift and hour,	</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And Operator performance.</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p:txBody>
      </p:sp>
      <p:sp>
        <p:nvSpPr>
          <p:cNvPr id="10" name="TextBox 9">
            <a:extLst>
              <a:ext uri="{FF2B5EF4-FFF2-40B4-BE49-F238E27FC236}">
                <a16:creationId xmlns:a16="http://schemas.microsoft.com/office/drawing/2014/main" id="{6F8D2748-6E90-4858-FD12-20A3BC72F8E1}"/>
              </a:ext>
            </a:extLst>
          </p:cNvPr>
          <p:cNvSpPr txBox="1"/>
          <p:nvPr/>
        </p:nvSpPr>
        <p:spPr>
          <a:xfrm>
            <a:off x="5011479" y="3899014"/>
            <a:ext cx="6094070" cy="338554"/>
          </a:xfrm>
          <a:prstGeom prst="rect">
            <a:avLst/>
          </a:prstGeom>
          <a:noFill/>
        </p:spPr>
        <p:txBody>
          <a:bodyPr wrap="square">
            <a:spAutoFit/>
          </a:bodyPr>
          <a:lstStyle/>
          <a:p>
            <a:r>
              <a:rPr lang="en-US" sz="1600" dirty="0"/>
              <a:t>⚠️</a:t>
            </a:r>
            <a:r>
              <a:rPr lang="en-US" sz="1600" b="1" kern="1200" dirty="0">
                <a:solidFill>
                  <a:srgbClr val="D7B119"/>
                </a:solidFill>
                <a:latin typeface="Calibri"/>
                <a:ea typeface="+mn-ea"/>
                <a:cs typeface="+mn-cs"/>
              </a:rPr>
              <a:t>Data Challenges</a:t>
            </a:r>
          </a:p>
        </p:txBody>
      </p:sp>
      <p:sp>
        <p:nvSpPr>
          <p:cNvPr id="9" name="TextBox 8">
            <a:extLst>
              <a:ext uri="{FF2B5EF4-FFF2-40B4-BE49-F238E27FC236}">
                <a16:creationId xmlns:a16="http://schemas.microsoft.com/office/drawing/2014/main" id="{6BEA28F3-41C6-51B0-2C95-2C717E4C3B2A}"/>
              </a:ext>
            </a:extLst>
          </p:cNvPr>
          <p:cNvSpPr txBox="1"/>
          <p:nvPr/>
        </p:nvSpPr>
        <p:spPr>
          <a:xfrm>
            <a:off x="4914360" y="4388115"/>
            <a:ext cx="4721855" cy="1900777"/>
          </a:xfrm>
          <a:prstGeom prst="rect">
            <a:avLst/>
          </a:prstGeom>
          <a:noFill/>
          <a:ln>
            <a:noFill/>
          </a:ln>
        </p:spPr>
        <p:txBody>
          <a:bodyPr wrap="square">
            <a:spAutoFit/>
          </a:bodyPr>
          <a:lstStyle/>
          <a:p>
            <a:pPr>
              <a:lnSpc>
                <a:spcPct val="150000"/>
              </a:lnSpc>
            </a:pPr>
            <a:r>
              <a:rPr lang="en-US" sz="1600" kern="1200" dirty="0">
                <a:solidFill>
                  <a:srgbClr val="414042"/>
                </a:solidFill>
                <a:latin typeface="Calibri"/>
                <a:ea typeface="+mn-ea"/>
                <a:cs typeface="+mn-cs"/>
              </a:rPr>
              <a:t> 1. Time Data Was Unclassified by Shifts</a:t>
            </a:r>
            <a:endParaRPr lang="ar-EG" sz="1600" kern="1200" dirty="0">
              <a:solidFill>
                <a:srgbClr val="414042"/>
              </a:solidFill>
              <a:latin typeface="Calibri"/>
              <a:ea typeface="+mn-ea"/>
              <a:cs typeface="+mn-cs"/>
            </a:endParaRPr>
          </a:p>
          <a:p>
            <a:pPr>
              <a:lnSpc>
                <a:spcPct val="150000"/>
              </a:lnSpc>
            </a:pPr>
            <a:r>
              <a:rPr lang="en-US" sz="1600" kern="1200" dirty="0">
                <a:solidFill>
                  <a:srgbClr val="414042"/>
                </a:solidFill>
                <a:latin typeface="Calibri"/>
                <a:ea typeface="+mn-ea"/>
                <a:cs typeface="+mn-cs"/>
              </a:rPr>
              <a:t> 2. Downtime Data Was Scattered and Unclear</a:t>
            </a:r>
            <a:endParaRPr lang="ar-EG" sz="1600" kern="1200" dirty="0">
              <a:solidFill>
                <a:srgbClr val="414042"/>
              </a:solidFill>
              <a:latin typeface="Calibri"/>
              <a:ea typeface="+mn-ea"/>
              <a:cs typeface="+mn-cs"/>
            </a:endParaRPr>
          </a:p>
          <a:p>
            <a:pPr>
              <a:lnSpc>
                <a:spcPct val="150000"/>
              </a:lnSpc>
            </a:pPr>
            <a:r>
              <a:rPr lang="en-US" sz="1600" kern="1200" dirty="0">
                <a:solidFill>
                  <a:srgbClr val="414042"/>
                </a:solidFill>
                <a:latin typeface="Calibri"/>
                <a:ea typeface="+mn-ea"/>
                <a:cs typeface="+mn-cs"/>
              </a:rPr>
              <a:t> 3. Missing Values in Key Fields</a:t>
            </a:r>
            <a:endParaRPr lang="ar-EG" sz="1600" kern="1200" dirty="0">
              <a:solidFill>
                <a:srgbClr val="414042"/>
              </a:solidFill>
              <a:latin typeface="Calibri"/>
              <a:ea typeface="+mn-ea"/>
              <a:cs typeface="+mn-cs"/>
            </a:endParaRPr>
          </a:p>
          <a:p>
            <a:pPr>
              <a:lnSpc>
                <a:spcPct val="150000"/>
              </a:lnSpc>
            </a:pPr>
            <a:r>
              <a:rPr lang="en-US" sz="1600" kern="1200" dirty="0">
                <a:solidFill>
                  <a:srgbClr val="414042"/>
                </a:solidFill>
                <a:latin typeface="Calibri"/>
                <a:ea typeface="+mn-ea"/>
                <a:cs typeface="+mn-cs"/>
              </a:rPr>
              <a:t> 4. No Direct Measure of Efficiency</a:t>
            </a:r>
            <a:endParaRPr lang="ar-EG" sz="1600" kern="1200" dirty="0">
              <a:solidFill>
                <a:srgbClr val="414042"/>
              </a:solidFill>
              <a:latin typeface="Calibri"/>
              <a:ea typeface="+mn-ea"/>
              <a:cs typeface="+mn-cs"/>
            </a:endParaRPr>
          </a:p>
          <a:p>
            <a:pPr>
              <a:lnSpc>
                <a:spcPct val="150000"/>
              </a:lnSpc>
            </a:pPr>
            <a:r>
              <a:rPr lang="en-US" sz="1600" kern="1200" dirty="0">
                <a:solidFill>
                  <a:srgbClr val="414042"/>
                </a:solidFill>
                <a:latin typeface="Calibri"/>
                <a:ea typeface="+mn-ea"/>
                <a:cs typeface="+mn-cs"/>
              </a:rPr>
              <a:t> 5. Difficulty in Analyzing Human Performance</a:t>
            </a:r>
          </a:p>
        </p:txBody>
      </p:sp>
    </p:spTree>
    <p:extLst>
      <p:ext uri="{BB962C8B-B14F-4D97-AF65-F5344CB8AC3E}">
        <p14:creationId xmlns:p14="http://schemas.microsoft.com/office/powerpoint/2010/main" val="197573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DA9E67FD-36A7-D6BE-6F0C-6D38BABF8CD2}"/>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B1A888E1-4C23-BD92-2E4C-AC8A75593F2E}"/>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3527A42D-C2E0-E413-C286-CBFEC9CD473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74" name="Google Shape;174;p7">
            <a:extLst>
              <a:ext uri="{FF2B5EF4-FFF2-40B4-BE49-F238E27FC236}">
                <a16:creationId xmlns:a16="http://schemas.microsoft.com/office/drawing/2014/main" id="{4C5C1527-61F8-5009-D44A-4A6BAC573A60}"/>
              </a:ext>
            </a:extLst>
          </p:cNvPr>
          <p:cNvPicPr preferRelativeResize="0"/>
          <p:nvPr/>
        </p:nvPicPr>
        <p:blipFill rotWithShape="1">
          <a:blip r:embed="rId3">
            <a:alphaModFix/>
          </a:blip>
          <a:srcRect/>
          <a:stretch/>
        </p:blipFill>
        <p:spPr>
          <a:xfrm>
            <a:off x="8562088" y="2222999"/>
            <a:ext cx="3472849" cy="3043482"/>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cxnSp>
        <p:nvCxnSpPr>
          <p:cNvPr id="5" name="Straight Connector 4">
            <a:extLst>
              <a:ext uri="{FF2B5EF4-FFF2-40B4-BE49-F238E27FC236}">
                <a16:creationId xmlns:a16="http://schemas.microsoft.com/office/drawing/2014/main" id="{D7001215-2372-38F4-8C6B-DCDB1EB94F5F}"/>
              </a:ext>
            </a:extLst>
          </p:cNvPr>
          <p:cNvCxnSpPr>
            <a:cxnSpLocks/>
          </p:cNvCxnSpPr>
          <p:nvPr/>
        </p:nvCxnSpPr>
        <p:spPr>
          <a:xfrm>
            <a:off x="818587" y="1232186"/>
            <a:ext cx="0" cy="99081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00796DEF-15D1-7800-DF15-49A77CC1639B}"/>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4" name="Title 3">
            <a:extLst>
              <a:ext uri="{FF2B5EF4-FFF2-40B4-BE49-F238E27FC236}">
                <a16:creationId xmlns:a16="http://schemas.microsoft.com/office/drawing/2014/main" id="{2ECC68CB-D568-C631-9ACB-35BC02FB53B1}"/>
              </a:ext>
            </a:extLst>
          </p:cNvPr>
          <p:cNvSpPr txBox="1">
            <a:spLocks/>
          </p:cNvSpPr>
          <p:nvPr/>
        </p:nvSpPr>
        <p:spPr>
          <a:xfrm>
            <a:off x="818587" y="1380071"/>
            <a:ext cx="10188937" cy="769620"/>
          </a:xfrm>
          <a:prstGeom prst="rect">
            <a:avLst/>
          </a:prstGeom>
        </p:spPr>
        <p:txBody>
          <a:bodyPr vert="horz" lIns="91440" tIns="45720" rIns="91440" bIns="45720" rtlCol="0" anchor="ctr">
            <a:noAutofit/>
          </a:bodyPr>
          <a:lstStyle>
            <a:lvl1pPr algn="l" defTabSz="914446" rtl="0" eaLnBrk="1" latinLnBrk="0" hangingPunct="1">
              <a:lnSpc>
                <a:spcPct val="90000"/>
              </a:lnSpc>
              <a:spcBef>
                <a:spcPct val="0"/>
              </a:spcBef>
              <a:buNone/>
              <a:defRPr sz="4400" kern="1200">
                <a:solidFill>
                  <a:srgbClr val="003566"/>
                </a:solidFill>
                <a:latin typeface="+mj-lt"/>
                <a:ea typeface="+mj-ea"/>
                <a:cs typeface="+mj-cs"/>
              </a:defRPr>
            </a:lvl1pPr>
          </a:lstStyle>
          <a:p>
            <a:pPr marL="0" marR="0" lvl="0" indent="0" algn="l" defTabSz="914446" rtl="0" eaLnBrk="1" fontAlgn="auto" latinLnBrk="0" hangingPunct="1">
              <a:lnSpc>
                <a:spcPct val="90000"/>
              </a:lnSpc>
              <a:spcBef>
                <a:spcPct val="0"/>
              </a:spcBef>
              <a:spcAft>
                <a:spcPts val="0"/>
              </a:spcAft>
              <a:buClrTx/>
              <a:buSzTx/>
              <a:buFontTx/>
              <a:buNone/>
              <a:tabLst/>
              <a:defRPr/>
            </a:pPr>
            <a:r>
              <a:rPr lang="en-US" sz="2800" dirty="0"/>
              <a:t>👨‍💻</a:t>
            </a:r>
            <a:r>
              <a:rPr lang="en-US" sz="1200" dirty="0"/>
              <a:t> </a:t>
            </a:r>
            <a:r>
              <a:rPr kumimoji="0" lang="en-US" sz="3200" b="0" i="0" u="none" strike="noStrike" kern="1200" cap="none" spc="0" normalizeH="0" baseline="0" noProof="0" dirty="0">
                <a:ln>
                  <a:noFill/>
                </a:ln>
                <a:solidFill>
                  <a:srgbClr val="336EA8"/>
                </a:solidFill>
                <a:effectLst/>
                <a:uLnTx/>
                <a:uFillTx/>
                <a:latin typeface="Arial Black"/>
                <a:ea typeface="+mj-ea"/>
                <a:cs typeface="+mj-cs"/>
              </a:rPr>
              <a:t>Programming Languages + Frameworks</a:t>
            </a:r>
          </a:p>
        </p:txBody>
      </p:sp>
      <p:sp>
        <p:nvSpPr>
          <p:cNvPr id="12" name="TextBox 11">
            <a:extLst>
              <a:ext uri="{FF2B5EF4-FFF2-40B4-BE49-F238E27FC236}">
                <a16:creationId xmlns:a16="http://schemas.microsoft.com/office/drawing/2014/main" id="{684F213B-235B-EA75-0181-B23B39F7DE6C}"/>
              </a:ext>
            </a:extLst>
          </p:cNvPr>
          <p:cNvSpPr txBox="1"/>
          <p:nvPr/>
        </p:nvSpPr>
        <p:spPr>
          <a:xfrm>
            <a:off x="859284" y="2318669"/>
            <a:ext cx="1962397" cy="400110"/>
          </a:xfrm>
          <a:prstGeom prst="rect">
            <a:avLst/>
          </a:prstGeom>
          <a:noFill/>
        </p:spPr>
        <p:txBody>
          <a:bodyPr wrap="square">
            <a:spAutoFit/>
          </a:bodyPr>
          <a:lstStyle/>
          <a:p>
            <a:pPr defTabSz="914446">
              <a:defRPr/>
            </a:pPr>
            <a:r>
              <a:rPr lang="en-US" sz="2000" b="1" dirty="0">
                <a:solidFill>
                  <a:srgbClr val="0FAB7D"/>
                </a:solidFill>
                <a:latin typeface="Calibri"/>
              </a:rPr>
              <a:t>Python</a:t>
            </a:r>
          </a:p>
        </p:txBody>
      </p:sp>
      <p:sp>
        <p:nvSpPr>
          <p:cNvPr id="14" name="TextBox 13">
            <a:extLst>
              <a:ext uri="{FF2B5EF4-FFF2-40B4-BE49-F238E27FC236}">
                <a16:creationId xmlns:a16="http://schemas.microsoft.com/office/drawing/2014/main" id="{278201C6-8FA1-EA84-2979-09BED1D31218}"/>
              </a:ext>
            </a:extLst>
          </p:cNvPr>
          <p:cNvSpPr txBox="1"/>
          <p:nvPr/>
        </p:nvSpPr>
        <p:spPr>
          <a:xfrm>
            <a:off x="885378" y="2722933"/>
            <a:ext cx="4190742" cy="3290581"/>
          </a:xfrm>
          <a:prstGeom prst="rect">
            <a:avLst/>
          </a:prstGeom>
          <a:noFill/>
        </p:spPr>
        <p:txBody>
          <a:bodyPr wrap="square">
            <a:spAutoFit/>
          </a:bodyPr>
          <a:lstStyle/>
          <a:p>
            <a:pPr defTabSz="914446">
              <a:lnSpc>
                <a:spcPct val="150000"/>
              </a:lnSpc>
              <a:buClrTx/>
              <a:buFontTx/>
              <a:buNone/>
            </a:pPr>
            <a:r>
              <a:rPr lang="en-US" kern="1200" dirty="0">
                <a:solidFill>
                  <a:schemeClr val="tx1"/>
                </a:solidFill>
                <a:latin typeface="Calibri"/>
                <a:ea typeface="+mn-ea"/>
                <a:cs typeface="+mn-cs"/>
              </a:rPr>
              <a:t>•</a:t>
            </a:r>
            <a:r>
              <a:rPr lang="en-US" kern="1200" dirty="0">
                <a:solidFill>
                  <a:srgbClr val="414042"/>
                </a:solidFill>
                <a:latin typeface="Calibri"/>
                <a:ea typeface="+mn-ea"/>
                <a:cs typeface="+mn-cs"/>
              </a:rPr>
              <a:t> Cleaned and preprocessed time and downtime data for analysis.</a:t>
            </a:r>
          </a:p>
          <a:p>
            <a:pPr defTabSz="914446">
              <a:lnSpc>
                <a:spcPct val="150000"/>
              </a:lnSpc>
              <a:buClrTx/>
              <a:buFontTx/>
              <a:buNone/>
            </a:pPr>
            <a:r>
              <a:rPr lang="en-US" kern="1200" dirty="0">
                <a:solidFill>
                  <a:srgbClr val="414042"/>
                </a:solidFill>
                <a:latin typeface="Calibri"/>
                <a:ea typeface="+mn-ea"/>
                <a:cs typeface="+mn-cs"/>
              </a:rPr>
              <a:t>• Calculated production duration and classified shifts by start time.</a:t>
            </a:r>
          </a:p>
          <a:p>
            <a:pPr defTabSz="914446">
              <a:lnSpc>
                <a:spcPct val="150000"/>
              </a:lnSpc>
              <a:buClrTx/>
              <a:buFontTx/>
              <a:buNone/>
            </a:pPr>
            <a:r>
              <a:rPr lang="en-US" kern="1200" dirty="0">
                <a:solidFill>
                  <a:srgbClr val="414042"/>
                </a:solidFill>
                <a:latin typeface="Calibri"/>
                <a:ea typeface="+mn-ea"/>
                <a:cs typeface="+mn-cs"/>
              </a:rPr>
              <a:t>• Mapped and analyzed downtime factors with human error categorization.</a:t>
            </a:r>
          </a:p>
          <a:p>
            <a:pPr defTabSz="914446">
              <a:lnSpc>
                <a:spcPct val="150000"/>
              </a:lnSpc>
              <a:buClrTx/>
              <a:buFontTx/>
              <a:buNone/>
            </a:pPr>
            <a:r>
              <a:rPr lang="en-US" kern="1200" dirty="0">
                <a:solidFill>
                  <a:srgbClr val="414042"/>
                </a:solidFill>
                <a:latin typeface="Calibri"/>
                <a:ea typeface="+mn-ea"/>
                <a:cs typeface="+mn-cs"/>
              </a:rPr>
              <a:t>• Calculated multiple efficiency metrics, including those excluding human errors.</a:t>
            </a:r>
          </a:p>
          <a:p>
            <a:pPr defTabSz="914446">
              <a:lnSpc>
                <a:spcPct val="150000"/>
              </a:lnSpc>
              <a:buClrTx/>
              <a:buFontTx/>
              <a:buNone/>
            </a:pPr>
            <a:r>
              <a:rPr lang="en-US" kern="1200" dirty="0">
                <a:solidFill>
                  <a:srgbClr val="414042"/>
                </a:solidFill>
                <a:latin typeface="Calibri"/>
                <a:ea typeface="+mn-ea"/>
                <a:cs typeface="+mn-cs"/>
              </a:rPr>
              <a:t>• Mapped minimum batch time per product and evaluated operator lagging efficiency.</a:t>
            </a:r>
          </a:p>
        </p:txBody>
      </p:sp>
      <p:sp>
        <p:nvSpPr>
          <p:cNvPr id="16" name="Text Placeholder 1">
            <a:extLst>
              <a:ext uri="{FF2B5EF4-FFF2-40B4-BE49-F238E27FC236}">
                <a16:creationId xmlns:a16="http://schemas.microsoft.com/office/drawing/2014/main" id="{2FCBFEDD-0E24-6877-D55D-8FFA734B5809}"/>
              </a:ext>
            </a:extLst>
          </p:cNvPr>
          <p:cNvSpPr txBox="1">
            <a:spLocks/>
          </p:cNvSpPr>
          <p:nvPr/>
        </p:nvSpPr>
        <p:spPr>
          <a:xfrm>
            <a:off x="5076120" y="2303509"/>
            <a:ext cx="1052713" cy="323521"/>
          </a:xfrm>
          <a:prstGeom prst="rect">
            <a:avLst/>
          </a:prstGeom>
        </p:spPr>
        <p:txBody>
          <a:bodyPr vert="horz" lIns="91440" tIns="0" rIns="91440" bIns="0" rtlCol="0" anchor="ctr">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rgbClr val="003566"/>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defRPr/>
            </a:pPr>
            <a:r>
              <a:rPr lang="en-US" sz="2000" dirty="0">
                <a:latin typeface="Calibri"/>
              </a:rPr>
              <a:t> </a:t>
            </a:r>
            <a:r>
              <a:rPr lang="en-US" sz="2000" dirty="0">
                <a:solidFill>
                  <a:srgbClr val="0FAB7D"/>
                </a:solidFill>
                <a:latin typeface="Calibri"/>
              </a:rPr>
              <a:t>SQL</a:t>
            </a:r>
            <a:r>
              <a:rPr lang="en-US" sz="2000" dirty="0">
                <a:latin typeface="Calibri"/>
              </a:rPr>
              <a:t> </a:t>
            </a:r>
          </a:p>
        </p:txBody>
      </p:sp>
      <p:sp>
        <p:nvSpPr>
          <p:cNvPr id="17" name="Text Placeholder 2">
            <a:extLst>
              <a:ext uri="{FF2B5EF4-FFF2-40B4-BE49-F238E27FC236}">
                <a16:creationId xmlns:a16="http://schemas.microsoft.com/office/drawing/2014/main" id="{AF6E6935-F3DB-3EEE-0644-27F13E481E70}"/>
              </a:ext>
            </a:extLst>
          </p:cNvPr>
          <p:cNvSpPr txBox="1">
            <a:spLocks/>
          </p:cNvSpPr>
          <p:nvPr/>
        </p:nvSpPr>
        <p:spPr>
          <a:xfrm>
            <a:off x="5204528" y="2754527"/>
            <a:ext cx="3472849" cy="33872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kern="1200" dirty="0">
                <a:solidFill>
                  <a:srgbClr val="00B050"/>
                </a:solidFill>
                <a:latin typeface="Calibri"/>
                <a:ea typeface="+mn-ea"/>
                <a:cs typeface="+mn-cs"/>
              </a:rPr>
              <a:t>•</a:t>
            </a:r>
            <a:r>
              <a:rPr lang="ar-EG" dirty="0">
                <a:solidFill>
                  <a:srgbClr val="0FAB7D"/>
                </a:solidFill>
              </a:rPr>
              <a:t> </a:t>
            </a:r>
            <a:r>
              <a:rPr lang="en-US" kern="1200" dirty="0">
                <a:solidFill>
                  <a:srgbClr val="414042"/>
                </a:solidFill>
                <a:latin typeface="Calibri"/>
                <a:ea typeface="+mn-ea"/>
                <a:cs typeface="+mn-cs"/>
              </a:rPr>
              <a:t>Calculated average efficiencies per shift and ranked shifts by total downtime.	</a:t>
            </a:r>
            <a:endParaRPr lang="ar-EG" kern="1200" dirty="0">
              <a:solidFill>
                <a:srgbClr val="414042"/>
              </a:solidFill>
              <a:latin typeface="Calibri"/>
              <a:ea typeface="+mn-ea"/>
              <a:cs typeface="+mn-cs"/>
            </a:endParaRPr>
          </a:p>
          <a:p>
            <a:pPr>
              <a:lnSpc>
                <a:spcPct val="150000"/>
              </a:lnSpc>
            </a:pPr>
            <a:r>
              <a:rPr lang="en-US" kern="1200" dirty="0">
                <a:solidFill>
                  <a:srgbClr val="00B050"/>
                </a:solidFill>
                <a:latin typeface="Calibri"/>
                <a:ea typeface="+mn-ea"/>
                <a:cs typeface="+mn-cs"/>
              </a:rPr>
              <a:t>•</a:t>
            </a:r>
            <a:r>
              <a:rPr lang="ar-EG" kern="1200" dirty="0">
                <a:solidFill>
                  <a:srgbClr val="414042"/>
                </a:solidFill>
                <a:latin typeface="Calibri"/>
                <a:ea typeface="+mn-ea"/>
                <a:cs typeface="+mn-cs"/>
              </a:rPr>
              <a:t> </a:t>
            </a:r>
            <a:r>
              <a:rPr lang="en-US" kern="1200" dirty="0">
                <a:solidFill>
                  <a:srgbClr val="414042"/>
                </a:solidFill>
                <a:latin typeface="Calibri"/>
                <a:ea typeface="+mn-ea"/>
                <a:cs typeface="+mn-cs"/>
              </a:rPr>
              <a:t>Ranked batches per product based on downtime.</a:t>
            </a:r>
            <a:endParaRPr lang="ar-EG" kern="1200" dirty="0">
              <a:solidFill>
                <a:srgbClr val="414042"/>
              </a:solidFill>
              <a:latin typeface="Calibri"/>
              <a:ea typeface="+mn-ea"/>
              <a:cs typeface="+mn-cs"/>
            </a:endParaRPr>
          </a:p>
          <a:p>
            <a:pPr>
              <a:lnSpc>
                <a:spcPct val="150000"/>
              </a:lnSpc>
            </a:pPr>
            <a:endParaRPr lang="ar-EG" kern="1200" dirty="0">
              <a:solidFill>
                <a:srgbClr val="414042"/>
              </a:solidFill>
              <a:latin typeface="Calibri"/>
              <a:ea typeface="+mn-ea"/>
              <a:cs typeface="+mn-cs"/>
            </a:endParaRPr>
          </a:p>
          <a:p>
            <a:pPr>
              <a:lnSpc>
                <a:spcPct val="150000"/>
              </a:lnSpc>
            </a:pPr>
            <a:r>
              <a:rPr lang="en-US" kern="1200" dirty="0">
                <a:solidFill>
                  <a:srgbClr val="00B050"/>
                </a:solidFill>
                <a:latin typeface="Calibri"/>
                <a:ea typeface="+mn-ea"/>
                <a:cs typeface="+mn-cs"/>
              </a:rPr>
              <a:t>•</a:t>
            </a:r>
            <a:r>
              <a:rPr lang="ar-EG" kern="1200" dirty="0">
                <a:solidFill>
                  <a:srgbClr val="414042"/>
                </a:solidFill>
                <a:latin typeface="Calibri"/>
                <a:ea typeface="+mn-ea"/>
                <a:cs typeface="+mn-cs"/>
              </a:rPr>
              <a:t> </a:t>
            </a:r>
            <a:r>
              <a:rPr lang="en-US" kern="1200" dirty="0">
                <a:solidFill>
                  <a:srgbClr val="414042"/>
                </a:solidFill>
                <a:latin typeface="Calibri"/>
                <a:ea typeface="+mn-ea"/>
                <a:cs typeface="+mn-cs"/>
              </a:rPr>
              <a:t>Compared operator performance across batches using LEAD.</a:t>
            </a:r>
            <a:endParaRPr lang="ar-EG" kern="1200" dirty="0">
              <a:solidFill>
                <a:srgbClr val="414042"/>
              </a:solidFill>
              <a:latin typeface="Calibri"/>
              <a:ea typeface="+mn-ea"/>
              <a:cs typeface="+mn-cs"/>
            </a:endParaRPr>
          </a:p>
          <a:p>
            <a:pPr>
              <a:lnSpc>
                <a:spcPct val="150000"/>
              </a:lnSpc>
            </a:pPr>
            <a:endParaRPr lang="ar-EG" kern="1200" dirty="0">
              <a:solidFill>
                <a:srgbClr val="414042"/>
              </a:solidFill>
              <a:latin typeface="Calibri"/>
              <a:ea typeface="+mn-ea"/>
              <a:cs typeface="+mn-cs"/>
            </a:endParaRPr>
          </a:p>
          <a:p>
            <a:r>
              <a:rPr lang="en-US" kern="1200" dirty="0">
                <a:solidFill>
                  <a:srgbClr val="00B050"/>
                </a:solidFill>
                <a:latin typeface="Calibri"/>
                <a:ea typeface="+mn-ea"/>
                <a:cs typeface="+mn-cs"/>
              </a:rPr>
              <a:t>•</a:t>
            </a:r>
            <a:r>
              <a:rPr lang="ar-EG" kern="1200" dirty="0">
                <a:solidFill>
                  <a:srgbClr val="414042"/>
                </a:solidFill>
                <a:latin typeface="Calibri"/>
                <a:ea typeface="+mn-ea"/>
                <a:cs typeface="+mn-cs"/>
              </a:rPr>
              <a:t> </a:t>
            </a:r>
            <a:r>
              <a:rPr lang="en-US" kern="1200" dirty="0">
                <a:solidFill>
                  <a:srgbClr val="414042"/>
                </a:solidFill>
                <a:latin typeface="Calibri"/>
                <a:ea typeface="+mn-ea"/>
                <a:cs typeface="+mn-cs"/>
              </a:rPr>
              <a:t>Summarized downtime and efficiency metrics by product and batch using ROLLUP.</a:t>
            </a:r>
          </a:p>
        </p:txBody>
      </p:sp>
      <p:sp>
        <p:nvSpPr>
          <p:cNvPr id="18" name="Google Shape;215;p11">
            <a:extLst>
              <a:ext uri="{FF2B5EF4-FFF2-40B4-BE49-F238E27FC236}">
                <a16:creationId xmlns:a16="http://schemas.microsoft.com/office/drawing/2014/main" id="{98CCD34E-88D9-7816-108F-1726AAD3EE4F}"/>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pic>
        <p:nvPicPr>
          <p:cNvPr id="22" name="Picture 21" descr="A person sitting cross legged with a computer&#10;&#10;AI-generated content may be incorrect.">
            <a:extLst>
              <a:ext uri="{FF2B5EF4-FFF2-40B4-BE49-F238E27FC236}">
                <a16:creationId xmlns:a16="http://schemas.microsoft.com/office/drawing/2014/main" id="{F4035D14-E95E-3E31-52EC-49350AEDD796}"/>
              </a:ext>
            </a:extLst>
          </p:cNvPr>
          <p:cNvPicPr>
            <a:picLocks noChangeAspect="1"/>
          </p:cNvPicPr>
          <p:nvPr/>
        </p:nvPicPr>
        <p:blipFill>
          <a:blip r:embed="rId4">
            <a:alphaModFix/>
          </a:blip>
          <a:stretch>
            <a:fillRect/>
          </a:stretch>
        </p:blipFill>
        <p:spPr>
          <a:xfrm>
            <a:off x="8562088" y="2400300"/>
            <a:ext cx="3362979" cy="2777164"/>
          </a:xfrm>
          <a:prstGeom prst="roundRect">
            <a:avLst/>
          </a:prstGeom>
          <a:ln>
            <a:noFill/>
          </a:ln>
          <a:effectLst>
            <a:softEdge rad="112500"/>
          </a:effectLst>
        </p:spPr>
      </p:pic>
    </p:spTree>
    <p:extLst>
      <p:ext uri="{BB962C8B-B14F-4D97-AF65-F5344CB8AC3E}">
        <p14:creationId xmlns:p14="http://schemas.microsoft.com/office/powerpoint/2010/main" val="365480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C892059A-EDD9-729C-728E-AC49143AE99F}"/>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CE13F685-9942-E6AA-D4A5-2D97C813E909}"/>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F74F549A-E8C2-5213-8E61-DC7BB8968B7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75" name="Google Shape;175;p7" title="download.png">
            <a:extLst>
              <a:ext uri="{FF2B5EF4-FFF2-40B4-BE49-F238E27FC236}">
                <a16:creationId xmlns:a16="http://schemas.microsoft.com/office/drawing/2014/main" id="{BAA83C86-2927-8A35-E05F-C380F492EDB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94D3FD91-63D4-73EC-0C72-2B4A74AC4442}"/>
              </a:ext>
            </a:extLst>
          </p:cNvPr>
          <p:cNvSpPr>
            <a:spLocks noGrp="1"/>
          </p:cNvSpPr>
          <p:nvPr>
            <p:ph type="title"/>
          </p:nvPr>
        </p:nvSpPr>
        <p:spPr>
          <a:xfrm>
            <a:off x="809866" y="1553714"/>
            <a:ext cx="10887598" cy="681200"/>
          </a:xfrm>
        </p:spPr>
        <p:txBody>
          <a:bodyPr anchor="b">
            <a:normAutofit fontScale="90000"/>
          </a:bodyPr>
          <a:lstStyle/>
          <a:p>
            <a:r>
              <a:rPr lang="en-US" dirty="0"/>
              <a:t>📈</a:t>
            </a:r>
            <a:r>
              <a:rPr kumimoji="0" lang="en-US" sz="4400" b="0" i="0" u="none" strike="noStrike" kern="1200" cap="none" spc="0" normalizeH="0" baseline="0" noProof="0" dirty="0">
                <a:ln>
                  <a:noFill/>
                </a:ln>
                <a:solidFill>
                  <a:srgbClr val="336EA8"/>
                </a:solidFill>
                <a:effectLst/>
                <a:uLnTx/>
                <a:uFillTx/>
                <a:latin typeface="Arial Black"/>
                <a:ea typeface="+mj-ea"/>
                <a:cs typeface="+mj-cs"/>
              </a:rPr>
              <a:t>Operational Efficiency Dashboards</a:t>
            </a:r>
            <a:endParaRPr lang="en-US" dirty="0">
              <a:solidFill>
                <a:srgbClr val="336EA8"/>
              </a:solidFill>
            </a:endParaRPr>
          </a:p>
        </p:txBody>
      </p:sp>
      <p:cxnSp>
        <p:nvCxnSpPr>
          <p:cNvPr id="5" name="Straight Connector 4">
            <a:extLst>
              <a:ext uri="{FF2B5EF4-FFF2-40B4-BE49-F238E27FC236}">
                <a16:creationId xmlns:a16="http://schemas.microsoft.com/office/drawing/2014/main" id="{68026210-559F-B904-B875-FA204B3301E4}"/>
              </a:ext>
            </a:extLst>
          </p:cNvPr>
          <p:cNvCxnSpPr>
            <a:cxnSpLocks/>
          </p:cNvCxnSpPr>
          <p:nvPr/>
        </p:nvCxnSpPr>
        <p:spPr>
          <a:xfrm>
            <a:off x="732460" y="1382252"/>
            <a:ext cx="0" cy="1052646"/>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7D223D8B-3159-0155-AFAD-6D9C0A704E1E}"/>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9" name="Google Shape;215;p11">
            <a:extLst>
              <a:ext uri="{FF2B5EF4-FFF2-40B4-BE49-F238E27FC236}">
                <a16:creationId xmlns:a16="http://schemas.microsoft.com/office/drawing/2014/main" id="{40FF1676-1771-3E2F-9527-C6D6ADF03DE2}"/>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
        <p:nvSpPr>
          <p:cNvPr id="12" name="TextBox 11">
            <a:extLst>
              <a:ext uri="{FF2B5EF4-FFF2-40B4-BE49-F238E27FC236}">
                <a16:creationId xmlns:a16="http://schemas.microsoft.com/office/drawing/2014/main" id="{95EB9A6C-055C-24BB-BCFB-CEC07639E436}"/>
              </a:ext>
            </a:extLst>
          </p:cNvPr>
          <p:cNvSpPr txBox="1"/>
          <p:nvPr/>
        </p:nvSpPr>
        <p:spPr>
          <a:xfrm>
            <a:off x="838200" y="2842073"/>
            <a:ext cx="10171161" cy="2893100"/>
          </a:xfrm>
          <a:prstGeom prst="rect">
            <a:avLst/>
          </a:prstGeom>
          <a:noFill/>
        </p:spPr>
        <p:txBody>
          <a:bodyPr wrap="square">
            <a:spAutoFit/>
          </a:bodyPr>
          <a:lstStyle/>
          <a:p>
            <a:pPr>
              <a:buFont typeface="Arial" panose="020B0604020202020204" pitchFamily="34" charset="0"/>
              <a:buChar char="•"/>
            </a:pPr>
            <a:r>
              <a:rPr lang="en-US" b="1" dirty="0"/>
              <a:t>Pages</a:t>
            </a:r>
            <a:r>
              <a:rPr lang="en-US" dirty="0"/>
              <a:t>: Overview, Downtime Analysis, Productivity Insights.</a:t>
            </a:r>
          </a:p>
          <a:p>
            <a:endParaRPr lang="en-US" dirty="0"/>
          </a:p>
          <a:p>
            <a:pPr>
              <a:buFont typeface="Arial" panose="020B0604020202020204" pitchFamily="34" charset="0"/>
              <a:buChar char="•"/>
            </a:pPr>
            <a:r>
              <a:rPr lang="en-US" b="1" dirty="0"/>
              <a:t>Visuals</a:t>
            </a:r>
            <a:r>
              <a:rPr lang="en-US" dirty="0"/>
              <a:t>: KPI cards, bar charts, line charts, pie chart, histogram, efficiency gauge.</a:t>
            </a:r>
          </a:p>
          <a:p>
            <a:endParaRPr lang="en-US" dirty="0"/>
          </a:p>
          <a:p>
            <a:pPr>
              <a:buFont typeface="Arial" panose="020B0604020202020204" pitchFamily="34" charset="0"/>
              <a:buChar char="•"/>
            </a:pPr>
            <a:r>
              <a:rPr lang="en-US" b="1" dirty="0"/>
              <a:t>Selection &amp; Grouping</a:t>
            </a:r>
            <a:r>
              <a:rPr lang="en-US" dirty="0"/>
              <a:t>: Elements organized in Selection pane</a:t>
            </a:r>
          </a:p>
          <a:p>
            <a:endParaRPr lang="en-US" dirty="0"/>
          </a:p>
          <a:p>
            <a:pPr>
              <a:buFont typeface="Arial" panose="020B0604020202020204" pitchFamily="34" charset="0"/>
              <a:buChar char="•"/>
            </a:pPr>
            <a:r>
              <a:rPr lang="en-US" b="1" dirty="0"/>
              <a:t>Filters</a:t>
            </a:r>
            <a:r>
              <a:rPr lang="en-US" dirty="0"/>
              <a:t>: Date slicer (8/29/2024–9/3/2024), Shift, Operator, Product, Batch dropdown.</a:t>
            </a:r>
          </a:p>
          <a:p>
            <a:endParaRPr lang="en-US" dirty="0"/>
          </a:p>
          <a:p>
            <a:pPr>
              <a:buFont typeface="Arial" panose="020B0604020202020204" pitchFamily="34" charset="0"/>
              <a:buChar char="•"/>
            </a:pPr>
            <a:r>
              <a:rPr lang="en-US" b="1" dirty="0"/>
              <a:t>Data Modeling</a:t>
            </a:r>
            <a:r>
              <a:rPr lang="en-US" dirty="0"/>
              <a:t>: Fact tables for batches, downtime, and productivity; dimension tables for Date, Operators, Shifts, Products, Flavors.</a:t>
            </a:r>
          </a:p>
          <a:p>
            <a:endParaRPr lang="en-US" dirty="0"/>
          </a:p>
          <a:p>
            <a:pPr>
              <a:buFont typeface="Arial" panose="020B0604020202020204" pitchFamily="34" charset="0"/>
              <a:buChar char="•"/>
            </a:pPr>
            <a:r>
              <a:rPr lang="en-US" b="1" dirty="0"/>
              <a:t>DAX Measures</a:t>
            </a:r>
            <a:r>
              <a:rPr lang="en-US" dirty="0"/>
              <a:t>: Aggregations (e.g., AVERAGE, SUM, COUNTROWS), filtered calculations (e.g., CALCULATE with ALLEXCEPT), percentage calculations (e.g., DIVIDE).</a:t>
            </a:r>
          </a:p>
        </p:txBody>
      </p:sp>
    </p:spTree>
    <p:extLst>
      <p:ext uri="{BB962C8B-B14F-4D97-AF65-F5344CB8AC3E}">
        <p14:creationId xmlns:p14="http://schemas.microsoft.com/office/powerpoint/2010/main" val="405905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A9881B94-EDEC-9BBA-77DA-8C6842C121A5}"/>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0FA0B1B2-ABAD-731C-BA7A-5B712DF037CA}"/>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635CDA71-7865-C086-6C81-3369952A35D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74" name="Google Shape;174;p7">
            <a:extLst>
              <a:ext uri="{FF2B5EF4-FFF2-40B4-BE49-F238E27FC236}">
                <a16:creationId xmlns:a16="http://schemas.microsoft.com/office/drawing/2014/main" id="{BC6B126D-9771-59EF-9076-5CCB1A1995C9}"/>
              </a:ext>
            </a:extLst>
          </p:cNvPr>
          <p:cNvPicPr preferRelativeResize="0"/>
          <p:nvPr/>
        </p:nvPicPr>
        <p:blipFill rotWithShape="1">
          <a:blip r:embed="rId3">
            <a:alphaModFix/>
          </a:blip>
          <a:srcRect/>
          <a:stretch/>
        </p:blipFill>
        <p:spPr>
          <a:xfrm>
            <a:off x="8739547" y="2314574"/>
            <a:ext cx="3190156" cy="2790977"/>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6A0D7024-A40F-7359-67E8-DCBDDEC174A9}"/>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B4C36460-0178-FABF-E49C-9E2BA7C2A9DF}"/>
              </a:ext>
            </a:extLst>
          </p:cNvPr>
          <p:cNvSpPr>
            <a:spLocks noGrp="1"/>
          </p:cNvSpPr>
          <p:nvPr>
            <p:ph type="title"/>
          </p:nvPr>
        </p:nvSpPr>
        <p:spPr>
          <a:xfrm>
            <a:off x="825982" y="1288291"/>
            <a:ext cx="9508643" cy="681200"/>
          </a:xfrm>
        </p:spPr>
        <p:txBody>
          <a:bodyPr anchor="b">
            <a:normAutofit fontScale="90000"/>
          </a:bodyPr>
          <a:lstStyle/>
          <a:p>
            <a:r>
              <a:rPr lang="en-US" sz="3100" dirty="0"/>
              <a:t>📝</a:t>
            </a:r>
            <a:r>
              <a:rPr lang="en-US" sz="4000" kern="1200" dirty="0">
                <a:solidFill>
                  <a:srgbClr val="336EA8"/>
                </a:solidFill>
                <a:latin typeface="Arial Black"/>
                <a:ea typeface="+mj-ea"/>
                <a:cs typeface="+mj-cs"/>
              </a:rPr>
              <a:t>Conclusion &amp; Recommendations:</a:t>
            </a:r>
          </a:p>
        </p:txBody>
      </p:sp>
      <p:cxnSp>
        <p:nvCxnSpPr>
          <p:cNvPr id="5" name="Straight Connector 4">
            <a:extLst>
              <a:ext uri="{FF2B5EF4-FFF2-40B4-BE49-F238E27FC236}">
                <a16:creationId xmlns:a16="http://schemas.microsoft.com/office/drawing/2014/main" id="{960F8EEB-44A3-C866-FBB2-53F136E9119C}"/>
              </a:ext>
            </a:extLst>
          </p:cNvPr>
          <p:cNvCxnSpPr>
            <a:cxnSpLocks/>
          </p:cNvCxnSpPr>
          <p:nvPr/>
        </p:nvCxnSpPr>
        <p:spPr>
          <a:xfrm>
            <a:off x="838200" y="1288291"/>
            <a:ext cx="0" cy="827698"/>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F583EC5F-AF98-380F-AA6D-176C121AB570}"/>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14" name="TextBox 13">
            <a:extLst>
              <a:ext uri="{FF2B5EF4-FFF2-40B4-BE49-F238E27FC236}">
                <a16:creationId xmlns:a16="http://schemas.microsoft.com/office/drawing/2014/main" id="{DF131420-8986-BBF2-2146-096EC3E0C372}"/>
              </a:ext>
            </a:extLst>
          </p:cNvPr>
          <p:cNvSpPr txBox="1"/>
          <p:nvPr/>
        </p:nvSpPr>
        <p:spPr>
          <a:xfrm>
            <a:off x="1380124" y="2191520"/>
            <a:ext cx="7969461" cy="3539430"/>
          </a:xfrm>
          <a:prstGeom prst="rect">
            <a:avLst/>
          </a:prstGeom>
          <a:noFill/>
        </p:spPr>
        <p:txBody>
          <a:bodyPr wrap="square">
            <a:spAutoFit/>
          </a:bodyPr>
          <a:lstStyle/>
          <a:p>
            <a:pPr rtl="0"/>
            <a:r>
              <a:rPr lang="en-US" b="1" dirty="0"/>
              <a:t>Key Findings</a:t>
            </a:r>
          </a:p>
          <a:p>
            <a:pPr rtl="0">
              <a:buFont typeface="Arial" panose="020B0604020202020204" pitchFamily="34" charset="0"/>
              <a:buChar char="•"/>
            </a:pPr>
            <a:r>
              <a:rPr lang="en-US" b="1" dirty="0"/>
              <a:t>Downtime</a:t>
            </a:r>
            <a:r>
              <a:rPr lang="en-US" dirty="0"/>
              <a:t>: 1,398 mins (38 batches)</a:t>
            </a:r>
          </a:p>
          <a:p>
            <a:pPr rtl="0">
              <a:buFont typeface="Arial" panose="020B0604020202020204" pitchFamily="34" charset="0"/>
              <a:buChar char="•"/>
            </a:pPr>
            <a:r>
              <a:rPr lang="en-US" b="1" dirty="0"/>
              <a:t>Causes</a:t>
            </a:r>
            <a:r>
              <a:rPr lang="en-US" dirty="0"/>
              <a:t>: Human errors (55.5%), machine issues (44.5%), inventory shortages</a:t>
            </a:r>
          </a:p>
          <a:p>
            <a:pPr rtl="0">
              <a:buFont typeface="Arial" panose="020B0604020202020204" pitchFamily="34" charset="0"/>
              <a:buChar char="•"/>
            </a:pPr>
            <a:r>
              <a:rPr lang="en-US" b="1" dirty="0"/>
              <a:t>Efficiency</a:t>
            </a:r>
            <a:r>
              <a:rPr lang="en-US" dirty="0"/>
              <a:t>: 67.08%; only 21% batches hit target</a:t>
            </a:r>
          </a:p>
          <a:p>
            <a:pPr rtl="0"/>
            <a:endParaRPr lang="en-US" dirty="0"/>
          </a:p>
          <a:p>
            <a:pPr rtl="0"/>
            <a:r>
              <a:rPr lang="en-US" b="1" dirty="0"/>
              <a:t>Insights</a:t>
            </a:r>
          </a:p>
          <a:p>
            <a:pPr rtl="0">
              <a:buFont typeface="Arial" panose="020B0604020202020204" pitchFamily="34" charset="0"/>
              <a:buChar char="•"/>
            </a:pPr>
            <a:r>
              <a:rPr lang="en-US" b="1" dirty="0"/>
              <a:t>Operators</a:t>
            </a:r>
            <a:r>
              <a:rPr lang="en-US" dirty="0"/>
              <a:t>: Charlie (71%) best; Mac (63%) worst</a:t>
            </a:r>
          </a:p>
          <a:p>
            <a:pPr rtl="0">
              <a:buFont typeface="Arial" panose="020B0604020202020204" pitchFamily="34" charset="0"/>
              <a:buChar char="•"/>
            </a:pPr>
            <a:r>
              <a:rPr lang="en-US" b="1" dirty="0"/>
              <a:t>Shifts</a:t>
            </a:r>
            <a:r>
              <a:rPr lang="en-US" dirty="0"/>
              <a:t>: Afternoon/Evening high downtime; Night less efficient</a:t>
            </a:r>
          </a:p>
          <a:p>
            <a:pPr rtl="0">
              <a:buFont typeface="Arial" panose="020B0604020202020204" pitchFamily="34" charset="0"/>
              <a:buChar char="•"/>
            </a:pPr>
            <a:r>
              <a:rPr lang="en-US" b="1" dirty="0"/>
              <a:t>Products</a:t>
            </a:r>
            <a:r>
              <a:rPr lang="en-US" dirty="0"/>
              <a:t>: OR-600, CO-2L worst; LE-600 best</a:t>
            </a:r>
          </a:p>
          <a:p>
            <a:pPr rtl="0"/>
            <a:endParaRPr lang="en-US" dirty="0"/>
          </a:p>
          <a:p>
            <a:pPr rtl="0"/>
            <a:r>
              <a:rPr lang="en-US" b="1" dirty="0"/>
              <a:t>Recommendations</a:t>
            </a:r>
          </a:p>
          <a:p>
            <a:pPr rtl="0">
              <a:buFont typeface="Arial" panose="020B0604020202020204" pitchFamily="34" charset="0"/>
              <a:buChar char="•"/>
            </a:pPr>
            <a:r>
              <a:rPr lang="en-US" dirty="0"/>
              <a:t>Real-time inventory tracking</a:t>
            </a:r>
          </a:p>
          <a:p>
            <a:pPr rtl="0">
              <a:buFont typeface="Arial" panose="020B0604020202020204" pitchFamily="34" charset="0"/>
              <a:buChar char="•"/>
            </a:pPr>
            <a:r>
              <a:rPr lang="en-US" dirty="0"/>
              <a:t>Targeted operator training</a:t>
            </a:r>
          </a:p>
          <a:p>
            <a:pPr rtl="0">
              <a:buFont typeface="Arial" panose="020B0604020202020204" pitchFamily="34" charset="0"/>
              <a:buChar char="•"/>
            </a:pPr>
            <a:r>
              <a:rPr lang="en-US" dirty="0"/>
              <a:t>Predictive maintenance</a:t>
            </a:r>
          </a:p>
          <a:p>
            <a:pPr rtl="0">
              <a:buFont typeface="Arial" panose="020B0604020202020204" pitchFamily="34" charset="0"/>
              <a:buChar char="•"/>
            </a:pPr>
            <a:r>
              <a:rPr lang="en-US" dirty="0"/>
              <a:t>Rebalance shift workloads</a:t>
            </a:r>
          </a:p>
          <a:p>
            <a:pPr rtl="0">
              <a:buFont typeface="Arial" panose="020B0604020202020204" pitchFamily="34" charset="0"/>
              <a:buChar char="•"/>
            </a:pPr>
            <a:r>
              <a:rPr lang="en-US" dirty="0"/>
              <a:t>Adjust efficiency targets</a:t>
            </a:r>
          </a:p>
        </p:txBody>
      </p:sp>
      <p:sp>
        <p:nvSpPr>
          <p:cNvPr id="9" name="Google Shape;215;p11">
            <a:extLst>
              <a:ext uri="{FF2B5EF4-FFF2-40B4-BE49-F238E27FC236}">
                <a16:creationId xmlns:a16="http://schemas.microsoft.com/office/drawing/2014/main" id="{1A36941E-199C-3C08-B0C3-F5520316684A}"/>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pic>
        <p:nvPicPr>
          <p:cNvPr id="4" name="Picture 3" descr="A computer with a light bulb above it&#10;&#10;AI-generated content may be incorrect.">
            <a:extLst>
              <a:ext uri="{FF2B5EF4-FFF2-40B4-BE49-F238E27FC236}">
                <a16:creationId xmlns:a16="http://schemas.microsoft.com/office/drawing/2014/main" id="{5EAA77B5-7C07-062A-33F9-48792BB06C0C}"/>
              </a:ext>
            </a:extLst>
          </p:cNvPr>
          <p:cNvPicPr>
            <a:picLocks noChangeAspect="1"/>
          </p:cNvPicPr>
          <p:nvPr/>
        </p:nvPicPr>
        <p:blipFill>
          <a:blip r:embed="rId5"/>
          <a:stretch>
            <a:fillRect/>
          </a:stretch>
        </p:blipFill>
        <p:spPr>
          <a:xfrm>
            <a:off x="8739547" y="2314574"/>
            <a:ext cx="3275796" cy="2737604"/>
          </a:xfrm>
          <a:prstGeom prst="roundRect">
            <a:avLst/>
          </a:prstGeom>
          <a:ln>
            <a:noFill/>
          </a:ln>
          <a:effectLst>
            <a:softEdge rad="112500"/>
          </a:effectLst>
        </p:spPr>
      </p:pic>
    </p:spTree>
    <p:extLst>
      <p:ext uri="{BB962C8B-B14F-4D97-AF65-F5344CB8AC3E}">
        <p14:creationId xmlns:p14="http://schemas.microsoft.com/office/powerpoint/2010/main" val="316912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51A5CD34-9F75-7C69-125A-20AFCDB62DBD}"/>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9942C541-E059-7C17-33E4-3CE3FBC1540E}"/>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ABB19B49-7BF6-CE7D-1526-61026426CA1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74" name="Google Shape;174;p7">
            <a:extLst>
              <a:ext uri="{FF2B5EF4-FFF2-40B4-BE49-F238E27FC236}">
                <a16:creationId xmlns:a16="http://schemas.microsoft.com/office/drawing/2014/main" id="{C869DAC8-0F43-756A-295F-238179EC0988}"/>
              </a:ext>
            </a:extLst>
          </p:cNvPr>
          <p:cNvPicPr preferRelativeResize="0"/>
          <p:nvPr/>
        </p:nvPicPr>
        <p:blipFill rotWithShape="1">
          <a:blip r:embed="rId3">
            <a:alphaModFix/>
          </a:blip>
          <a:srcRect/>
          <a:stretch/>
        </p:blipFill>
        <p:spPr>
          <a:xfrm>
            <a:off x="7974968" y="2314575"/>
            <a:ext cx="3883657" cy="3252848"/>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F3E219DD-09D9-14AA-78F1-1F07FFAE00F0}"/>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E362DA0D-E694-F3F7-305F-FE3D304BFCF0}"/>
              </a:ext>
            </a:extLst>
          </p:cNvPr>
          <p:cNvSpPr>
            <a:spLocks noGrp="1"/>
          </p:cNvSpPr>
          <p:nvPr>
            <p:ph type="title"/>
          </p:nvPr>
        </p:nvSpPr>
        <p:spPr>
          <a:xfrm>
            <a:off x="825982" y="1422622"/>
            <a:ext cx="9508643" cy="681200"/>
          </a:xfrm>
        </p:spPr>
        <p:txBody>
          <a:bodyPr anchor="b">
            <a:normAutofit fontScale="90000"/>
          </a:bodyPr>
          <a:lstStyle/>
          <a:p>
            <a:r>
              <a:rPr lang="en-US" sz="3600" dirty="0"/>
              <a:t>🔧</a:t>
            </a:r>
            <a:r>
              <a:rPr kumimoji="0" lang="en-US" sz="4400" b="0" i="0" u="none" strike="noStrike" kern="1200" cap="none" spc="0" normalizeH="0" baseline="0" noProof="0" dirty="0">
                <a:ln>
                  <a:noFill/>
                </a:ln>
                <a:solidFill>
                  <a:srgbClr val="336EA8"/>
                </a:solidFill>
                <a:effectLst/>
                <a:uLnTx/>
                <a:uFillTx/>
                <a:latin typeface="Arial Black"/>
                <a:ea typeface="+mj-ea"/>
                <a:cs typeface="+mj-cs"/>
              </a:rPr>
              <a:t>Project Workflow &amp; Tools Used </a:t>
            </a:r>
            <a:endParaRPr lang="en-US" dirty="0">
              <a:solidFill>
                <a:srgbClr val="336EA8"/>
              </a:solidFill>
            </a:endParaRPr>
          </a:p>
        </p:txBody>
      </p:sp>
      <p:cxnSp>
        <p:nvCxnSpPr>
          <p:cNvPr id="5" name="Straight Connector 4">
            <a:extLst>
              <a:ext uri="{FF2B5EF4-FFF2-40B4-BE49-F238E27FC236}">
                <a16:creationId xmlns:a16="http://schemas.microsoft.com/office/drawing/2014/main" id="{4140636E-7B55-EC3B-17F2-FDB5806A9BE2}"/>
              </a:ext>
            </a:extLst>
          </p:cNvPr>
          <p:cNvCxnSpPr>
            <a:cxnSpLocks/>
          </p:cNvCxnSpPr>
          <p:nvPr/>
        </p:nvCxnSpPr>
        <p:spPr>
          <a:xfrm>
            <a:off x="838200" y="1382252"/>
            <a:ext cx="0" cy="1052646"/>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216D5583-133A-89DE-0748-303E4C827F6A}"/>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14" name="TextBox 13">
            <a:extLst>
              <a:ext uri="{FF2B5EF4-FFF2-40B4-BE49-F238E27FC236}">
                <a16:creationId xmlns:a16="http://schemas.microsoft.com/office/drawing/2014/main" id="{E40B8311-BEB1-F17F-02E2-84DEFEF9A174}"/>
              </a:ext>
            </a:extLst>
          </p:cNvPr>
          <p:cNvSpPr txBox="1"/>
          <p:nvPr/>
        </p:nvSpPr>
        <p:spPr>
          <a:xfrm>
            <a:off x="1328950" y="2701942"/>
            <a:ext cx="5451675" cy="2478114"/>
          </a:xfrm>
          <a:prstGeom prst="rect">
            <a:avLst/>
          </a:prstGeom>
          <a:noFill/>
        </p:spPr>
        <p:txBody>
          <a:bodyPr wrap="square">
            <a:spAutoFit/>
          </a:bodyPr>
          <a:lstStyle/>
          <a:p>
            <a:pPr>
              <a:lnSpc>
                <a:spcPct val="200000"/>
              </a:lnSpc>
            </a:pPr>
            <a:r>
              <a:rPr lang="en-US" sz="1600" dirty="0"/>
              <a:t>We received raw production data in multiple Excel files. These were combined and cleaned using Python .Then, SQL was used to analyze trends, efficiency, and downtime patterns. Finally, dashboards were created in Power BI to visualize performance insights interactively.	</a:t>
            </a:r>
          </a:p>
        </p:txBody>
      </p:sp>
      <p:pic>
        <p:nvPicPr>
          <p:cNvPr id="7" name="Picture Placeholder 8" descr="A diagram and graph with a pie chart&#10;&#10;AI-generated content may be incorrect.">
            <a:extLst>
              <a:ext uri="{FF2B5EF4-FFF2-40B4-BE49-F238E27FC236}">
                <a16:creationId xmlns:a16="http://schemas.microsoft.com/office/drawing/2014/main" id="{ABA10B48-01C3-8B77-7F52-72A5CE3C2EC9}"/>
              </a:ext>
            </a:extLst>
          </p:cNvPr>
          <p:cNvPicPr>
            <a:picLocks noChangeAspect="1"/>
          </p:cNvPicPr>
          <p:nvPr/>
        </p:nvPicPr>
        <p:blipFill>
          <a:blip r:embed="rId5">
            <a:extLst>
              <a:ext uri="{28A0092B-C50C-407E-A947-70E740481C1C}">
                <a14:useLocalDpi xmlns:a14="http://schemas.microsoft.com/office/drawing/2010/main" val="0"/>
              </a:ext>
            </a:extLst>
          </a:blip>
          <a:srcRect t="7667" b="7667"/>
          <a:stretch>
            <a:fillRect/>
          </a:stretch>
        </p:blipFill>
        <p:spPr>
          <a:xfrm>
            <a:off x="8042926" y="2434898"/>
            <a:ext cx="3685781" cy="2962404"/>
          </a:xfrm>
          <a:prstGeom prst="roundRect">
            <a:avLst/>
          </a:prstGeom>
          <a:ln>
            <a:noFill/>
          </a:ln>
          <a:effectLst>
            <a:softEdge rad="112500"/>
          </a:effectLst>
        </p:spPr>
      </p:pic>
      <p:sp>
        <p:nvSpPr>
          <p:cNvPr id="9" name="Google Shape;215;p11">
            <a:extLst>
              <a:ext uri="{FF2B5EF4-FFF2-40B4-BE49-F238E27FC236}">
                <a16:creationId xmlns:a16="http://schemas.microsoft.com/office/drawing/2014/main" id="{688ACFD3-2EAF-D538-92FB-A6619B419A9B}"/>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Tree>
    <p:extLst>
      <p:ext uri="{BB962C8B-B14F-4D97-AF65-F5344CB8AC3E}">
        <p14:creationId xmlns:p14="http://schemas.microsoft.com/office/powerpoint/2010/main" val="120745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3DAEBB19-AC95-AA52-BDF7-AF142CCDC482}"/>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0045ADEC-15D7-9D5D-FC46-9E95DCCB4830}"/>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719A21F0-6428-D6CF-F021-16320A51A77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4" name="Google Shape;174;p7">
            <a:extLst>
              <a:ext uri="{FF2B5EF4-FFF2-40B4-BE49-F238E27FC236}">
                <a16:creationId xmlns:a16="http://schemas.microsoft.com/office/drawing/2014/main" id="{63C39917-8A7A-CFA5-E2CB-311F58B02C17}"/>
              </a:ext>
            </a:extLst>
          </p:cNvPr>
          <p:cNvPicPr preferRelativeResize="0"/>
          <p:nvPr/>
        </p:nvPicPr>
        <p:blipFill rotWithShape="1">
          <a:blip r:embed="rId3">
            <a:alphaModFix/>
          </a:blip>
          <a:srcRect/>
          <a:stretch/>
        </p:blipFill>
        <p:spPr>
          <a:xfrm>
            <a:off x="8669006" y="1526192"/>
            <a:ext cx="3140987" cy="2883762"/>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BB393E64-9281-8A35-8A14-99C15B3954C2}"/>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65B1787C-5A32-CBF4-874A-B8412BAD841D}"/>
              </a:ext>
            </a:extLst>
          </p:cNvPr>
          <p:cNvSpPr>
            <a:spLocks noGrp="1"/>
          </p:cNvSpPr>
          <p:nvPr>
            <p:ph type="title"/>
          </p:nvPr>
        </p:nvSpPr>
        <p:spPr>
          <a:xfrm>
            <a:off x="838200" y="1465818"/>
            <a:ext cx="5755417" cy="628962"/>
          </a:xfrm>
        </p:spPr>
        <p:txBody>
          <a:bodyPr anchor="b">
            <a:normAutofit fontScale="90000"/>
          </a:bodyPr>
          <a:lstStyle/>
          <a:p>
            <a:r>
              <a:rPr lang="en-US" sz="3300" dirty="0"/>
              <a:t>📦</a:t>
            </a:r>
            <a:r>
              <a:rPr kumimoji="0" lang="en-US" sz="4400" b="0" i="0" u="none" strike="noStrike" kern="1200" cap="none" spc="0" normalizeH="0" baseline="0" noProof="0" dirty="0">
                <a:ln>
                  <a:noFill/>
                </a:ln>
                <a:solidFill>
                  <a:srgbClr val="336EA8"/>
                </a:solidFill>
                <a:effectLst/>
                <a:uLnTx/>
                <a:uFillTx/>
                <a:latin typeface="Arial Black"/>
                <a:ea typeface="+mj-ea"/>
                <a:cs typeface="+mj-cs"/>
              </a:rPr>
              <a:t>Deliverables </a:t>
            </a:r>
            <a:endParaRPr lang="en-US" dirty="0">
              <a:solidFill>
                <a:srgbClr val="336EA8"/>
              </a:solidFill>
            </a:endParaRPr>
          </a:p>
        </p:txBody>
      </p:sp>
      <p:cxnSp>
        <p:nvCxnSpPr>
          <p:cNvPr id="5" name="Straight Connector 4">
            <a:extLst>
              <a:ext uri="{FF2B5EF4-FFF2-40B4-BE49-F238E27FC236}">
                <a16:creationId xmlns:a16="http://schemas.microsoft.com/office/drawing/2014/main" id="{92B7BC8F-646C-AC33-1A6C-85C68E004712}"/>
              </a:ext>
            </a:extLst>
          </p:cNvPr>
          <p:cNvCxnSpPr>
            <a:cxnSpLocks/>
          </p:cNvCxnSpPr>
          <p:nvPr/>
        </p:nvCxnSpPr>
        <p:spPr>
          <a:xfrm flipH="1">
            <a:off x="813764" y="1331175"/>
            <a:ext cx="12218" cy="936328"/>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BC37391E-CC03-212B-6BE0-66999FA97353}"/>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10" name="TextBox 9">
            <a:extLst>
              <a:ext uri="{FF2B5EF4-FFF2-40B4-BE49-F238E27FC236}">
                <a16:creationId xmlns:a16="http://schemas.microsoft.com/office/drawing/2014/main" id="{6A066E6E-A3F3-67D2-7E2E-007AF9D9509D}"/>
              </a:ext>
            </a:extLst>
          </p:cNvPr>
          <p:cNvSpPr txBox="1"/>
          <p:nvPr/>
        </p:nvSpPr>
        <p:spPr>
          <a:xfrm>
            <a:off x="702693" y="2960609"/>
            <a:ext cx="4532846" cy="1166153"/>
          </a:xfrm>
          <a:prstGeom prst="rect">
            <a:avLst/>
          </a:prstGeom>
          <a:noFill/>
        </p:spPr>
        <p:txBody>
          <a:bodyPr wrap="square">
            <a:spAutoFit/>
          </a:bodyPr>
          <a:lstStyle/>
          <a:p>
            <a:pPr>
              <a:lnSpc>
                <a:spcPct val="150000"/>
              </a:lnSpc>
            </a:pPr>
            <a:r>
              <a:rPr lang="en-US" sz="1200" dirty="0"/>
              <a:t>•First step: Build Data Model, Data Cleaning and Preprocessing </a:t>
            </a:r>
          </a:p>
          <a:p>
            <a:pPr>
              <a:lnSpc>
                <a:spcPct val="150000"/>
              </a:lnSpc>
            </a:pPr>
            <a:r>
              <a:rPr lang="en-US" sz="1200" dirty="0"/>
              <a:t>•Second Step:  Analysis Questions Phase </a:t>
            </a:r>
          </a:p>
          <a:p>
            <a:pPr>
              <a:lnSpc>
                <a:spcPct val="150000"/>
              </a:lnSpc>
            </a:pPr>
            <a:r>
              <a:rPr lang="en-US" sz="1200" dirty="0"/>
              <a:t>•Third step: Visualization Dashboard and Final Presentation</a:t>
            </a:r>
          </a:p>
          <a:p>
            <a:pPr>
              <a:lnSpc>
                <a:spcPct val="150000"/>
              </a:lnSpc>
            </a:pPr>
            <a:r>
              <a:rPr lang="en-US" sz="1200" dirty="0"/>
              <a:t>•Fourth step: </a:t>
            </a:r>
            <a:r>
              <a:rPr lang="en-US" sz="1200" dirty="0" err="1"/>
              <a:t>Documention</a:t>
            </a:r>
            <a:r>
              <a:rPr lang="en-US" sz="1200" dirty="0"/>
              <a:t> &amp; Report</a:t>
            </a:r>
          </a:p>
        </p:txBody>
      </p:sp>
      <p:sp>
        <p:nvSpPr>
          <p:cNvPr id="12" name="TextBox 11">
            <a:extLst>
              <a:ext uri="{FF2B5EF4-FFF2-40B4-BE49-F238E27FC236}">
                <a16:creationId xmlns:a16="http://schemas.microsoft.com/office/drawing/2014/main" id="{F87311C2-0FC9-1B2A-A4EB-B8713A9A39A5}"/>
              </a:ext>
            </a:extLst>
          </p:cNvPr>
          <p:cNvSpPr txBox="1"/>
          <p:nvPr/>
        </p:nvSpPr>
        <p:spPr>
          <a:xfrm>
            <a:off x="5615690" y="2624095"/>
            <a:ext cx="1313765" cy="307777"/>
          </a:xfrm>
          <a:prstGeom prst="rect">
            <a:avLst/>
          </a:prstGeom>
          <a:noFill/>
        </p:spPr>
        <p:txBody>
          <a:bodyPr wrap="square">
            <a:spAutoFit/>
          </a:bodyPr>
          <a:lstStyle/>
          <a:p>
            <a:r>
              <a:rPr lang="en-US" b="1" dirty="0">
                <a:solidFill>
                  <a:srgbClr val="0FAB7D"/>
                </a:solidFill>
              </a:rPr>
              <a:t>Deliverables:</a:t>
            </a:r>
          </a:p>
        </p:txBody>
      </p:sp>
      <p:sp>
        <p:nvSpPr>
          <p:cNvPr id="14" name="TextBox 13">
            <a:extLst>
              <a:ext uri="{FF2B5EF4-FFF2-40B4-BE49-F238E27FC236}">
                <a16:creationId xmlns:a16="http://schemas.microsoft.com/office/drawing/2014/main" id="{B3BA16DE-55D8-FB4D-BAED-0A0849AAFED9}"/>
              </a:ext>
            </a:extLst>
          </p:cNvPr>
          <p:cNvSpPr txBox="1"/>
          <p:nvPr/>
        </p:nvSpPr>
        <p:spPr>
          <a:xfrm>
            <a:off x="5354790" y="2931872"/>
            <a:ext cx="3314216" cy="1720151"/>
          </a:xfrm>
          <a:prstGeom prst="rect">
            <a:avLst/>
          </a:prstGeom>
          <a:noFill/>
        </p:spPr>
        <p:txBody>
          <a:bodyPr wrap="square">
            <a:spAutoFit/>
          </a:bodyPr>
          <a:lstStyle/>
          <a:p>
            <a:pPr>
              <a:lnSpc>
                <a:spcPct val="150000"/>
              </a:lnSpc>
            </a:pPr>
            <a:r>
              <a:rPr lang="en-US" sz="1200" dirty="0"/>
              <a:t>•Cleaned and merged dataset	</a:t>
            </a:r>
          </a:p>
          <a:p>
            <a:pPr>
              <a:lnSpc>
                <a:spcPct val="150000"/>
              </a:lnSpc>
            </a:pPr>
            <a:r>
              <a:rPr lang="en-US" sz="1200" dirty="0"/>
              <a:t>•Python scripts for preprocessing and cleaning</a:t>
            </a:r>
          </a:p>
          <a:p>
            <a:pPr>
              <a:lnSpc>
                <a:spcPct val="150000"/>
              </a:lnSpc>
            </a:pPr>
            <a:r>
              <a:rPr lang="en-US" sz="1200" dirty="0"/>
              <a:t>• Forecasting stimulation done by python</a:t>
            </a:r>
          </a:p>
          <a:p>
            <a:pPr>
              <a:lnSpc>
                <a:spcPct val="150000"/>
              </a:lnSpc>
            </a:pPr>
            <a:r>
              <a:rPr lang="en-US" sz="1200" dirty="0"/>
              <a:t>•SQL queries used for analysis	</a:t>
            </a:r>
          </a:p>
          <a:p>
            <a:pPr>
              <a:lnSpc>
                <a:spcPct val="150000"/>
              </a:lnSpc>
            </a:pPr>
            <a:r>
              <a:rPr lang="en-US" sz="1200" dirty="0"/>
              <a:t>•Power BI dashboards visualizing key metrics	</a:t>
            </a:r>
          </a:p>
        </p:txBody>
      </p:sp>
      <p:sp>
        <p:nvSpPr>
          <p:cNvPr id="16" name="TextBox 15">
            <a:extLst>
              <a:ext uri="{FF2B5EF4-FFF2-40B4-BE49-F238E27FC236}">
                <a16:creationId xmlns:a16="http://schemas.microsoft.com/office/drawing/2014/main" id="{D0904F27-5104-76A8-8B7D-98B49812EC85}"/>
              </a:ext>
            </a:extLst>
          </p:cNvPr>
          <p:cNvSpPr txBox="1"/>
          <p:nvPr/>
        </p:nvSpPr>
        <p:spPr>
          <a:xfrm>
            <a:off x="573836" y="2671766"/>
            <a:ext cx="4661703" cy="307777"/>
          </a:xfrm>
          <a:prstGeom prst="rect">
            <a:avLst/>
          </a:prstGeom>
          <a:noFill/>
        </p:spPr>
        <p:txBody>
          <a:bodyPr wrap="square">
            <a:spAutoFit/>
          </a:bodyPr>
          <a:lstStyle/>
          <a:p>
            <a:r>
              <a:rPr lang="en-US" b="1" dirty="0">
                <a:solidFill>
                  <a:srgbClr val="0FAB7D"/>
                </a:solidFill>
              </a:rPr>
              <a:t>Final presentation and summary report Timeline:</a:t>
            </a:r>
          </a:p>
        </p:txBody>
      </p:sp>
      <p:sp>
        <p:nvSpPr>
          <p:cNvPr id="18" name="TextBox 17">
            <a:extLst>
              <a:ext uri="{FF2B5EF4-FFF2-40B4-BE49-F238E27FC236}">
                <a16:creationId xmlns:a16="http://schemas.microsoft.com/office/drawing/2014/main" id="{2D19BC80-2487-7232-6C83-9F6A031D6A6B}"/>
              </a:ext>
            </a:extLst>
          </p:cNvPr>
          <p:cNvSpPr txBox="1"/>
          <p:nvPr/>
        </p:nvSpPr>
        <p:spPr>
          <a:xfrm>
            <a:off x="4110732" y="4849153"/>
            <a:ext cx="1564366" cy="307777"/>
          </a:xfrm>
          <a:prstGeom prst="rect">
            <a:avLst/>
          </a:prstGeom>
          <a:noFill/>
        </p:spPr>
        <p:txBody>
          <a:bodyPr wrap="square">
            <a:spAutoFit/>
          </a:bodyPr>
          <a:lstStyle/>
          <a:p>
            <a:r>
              <a:rPr lang="en-US" b="1" dirty="0">
                <a:solidFill>
                  <a:srgbClr val="0FAB7D"/>
                </a:solidFill>
              </a:rPr>
              <a:t>Other Outputs:</a:t>
            </a:r>
          </a:p>
        </p:txBody>
      </p:sp>
      <p:sp>
        <p:nvSpPr>
          <p:cNvPr id="19" name="Google Shape;215;p11">
            <a:extLst>
              <a:ext uri="{FF2B5EF4-FFF2-40B4-BE49-F238E27FC236}">
                <a16:creationId xmlns:a16="http://schemas.microsoft.com/office/drawing/2014/main" id="{6087493F-8E7B-5D08-9CDF-8A078741DA0E}"/>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4/25/25</a:t>
            </a:r>
          </a:p>
        </p:txBody>
      </p:sp>
      <p:sp>
        <p:nvSpPr>
          <p:cNvPr id="21" name="TextBox 20">
            <a:extLst>
              <a:ext uri="{FF2B5EF4-FFF2-40B4-BE49-F238E27FC236}">
                <a16:creationId xmlns:a16="http://schemas.microsoft.com/office/drawing/2014/main" id="{B921F52B-0286-393D-F245-16600D53FD20}"/>
              </a:ext>
            </a:extLst>
          </p:cNvPr>
          <p:cNvSpPr txBox="1"/>
          <p:nvPr/>
        </p:nvSpPr>
        <p:spPr>
          <a:xfrm>
            <a:off x="3391281" y="5181644"/>
            <a:ext cx="3003269" cy="272832"/>
          </a:xfrm>
          <a:prstGeom prst="rect">
            <a:avLst/>
          </a:prstGeom>
          <a:noFill/>
        </p:spPr>
        <p:txBody>
          <a:bodyPr wrap="square">
            <a:spAutoFit/>
          </a:bodyPr>
          <a:lstStyle/>
          <a:p>
            <a:pPr marL="457200" marR="298450" lvl="1" rtl="0" fontAlgn="base">
              <a:lnSpc>
                <a:spcPct val="105000"/>
              </a:lnSpc>
              <a:spcAft>
                <a:spcPts val="25"/>
              </a:spcAft>
              <a:buClr>
                <a:srgbClr val="000000"/>
              </a:buClr>
              <a:buSzPts val="1000"/>
            </a:pPr>
            <a:r>
              <a:rPr lang="en-US" sz="1200" dirty="0"/>
              <a:t>Final report and presentation </a:t>
            </a:r>
          </a:p>
        </p:txBody>
      </p:sp>
      <p:pic>
        <p:nvPicPr>
          <p:cNvPr id="7" name="Picture 6" descr="A purple and orange box with a magnifying glass&#10;&#10;AI-generated content may be incorrect.">
            <a:extLst>
              <a:ext uri="{FF2B5EF4-FFF2-40B4-BE49-F238E27FC236}">
                <a16:creationId xmlns:a16="http://schemas.microsoft.com/office/drawing/2014/main" id="{77868C8A-A5A0-611F-485E-4E2562335D1A}"/>
              </a:ext>
            </a:extLst>
          </p:cNvPr>
          <p:cNvPicPr>
            <a:picLocks noChangeAspect="1"/>
          </p:cNvPicPr>
          <p:nvPr/>
        </p:nvPicPr>
        <p:blipFill>
          <a:blip r:embed="rId5"/>
          <a:stretch>
            <a:fillRect/>
          </a:stretch>
        </p:blipFill>
        <p:spPr>
          <a:xfrm>
            <a:off x="8780499" y="1691857"/>
            <a:ext cx="2926344" cy="2575371"/>
          </a:xfrm>
          <a:prstGeom prst="roundRect">
            <a:avLst/>
          </a:prstGeom>
          <a:ln>
            <a:noFill/>
          </a:ln>
          <a:effectLst>
            <a:softEdge rad="112500"/>
          </a:effectLst>
        </p:spPr>
      </p:pic>
    </p:spTree>
    <p:extLst>
      <p:ext uri="{BB962C8B-B14F-4D97-AF65-F5344CB8AC3E}">
        <p14:creationId xmlns:p14="http://schemas.microsoft.com/office/powerpoint/2010/main" val="28622816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947</Words>
  <Application>Microsoft Office PowerPoint</Application>
  <PresentationFormat>Widescreen</PresentationFormat>
  <Paragraphs>160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 Black</vt:lpstr>
      <vt:lpstr>Arial</vt:lpstr>
      <vt:lpstr>Office Theme</vt:lpstr>
      <vt:lpstr>PowerPoint Presentation</vt:lpstr>
      <vt:lpstr>🚀 Project Idea</vt:lpstr>
      <vt:lpstr>End Users + Features</vt:lpstr>
      <vt:lpstr>🗂️Data Structure</vt:lpstr>
      <vt:lpstr>PowerPoint Presentation</vt:lpstr>
      <vt:lpstr>📈Operational Efficiency Dashboards</vt:lpstr>
      <vt:lpstr>📝Conclusion &amp; Recommendations:</vt:lpstr>
      <vt:lpstr>🔧Project Workflow &amp; Tools Used </vt:lpstr>
      <vt:lpstr>📦Deliverables </vt:lpstr>
      <vt:lpstr>⚙️Project Team + Roles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شريف اشرف محمد حافظ حسن</cp:lastModifiedBy>
  <cp:revision>87</cp:revision>
  <dcterms:created xsi:type="dcterms:W3CDTF">2024-03-14T10:03:54Z</dcterms:created>
  <dcterms:modified xsi:type="dcterms:W3CDTF">2025-04-25T00:54:37Z</dcterms:modified>
</cp:coreProperties>
</file>