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6"/>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277" r:id="rId23"/>
    <p:sldId id="278" r:id="rId24"/>
    <p:sldId id="279"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CC"/>
    <a:srgbClr val="A50021"/>
    <a:srgbClr val="4D3137"/>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822" autoAdjust="0"/>
  </p:normalViewPr>
  <p:slideViewPr>
    <p:cSldViewPr>
      <p:cViewPr varScale="1">
        <p:scale>
          <a:sx n="107" d="100"/>
          <a:sy n="107"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0622DA8-9C84-416F-A156-ED8B7BEE5A50}" type="slidenum">
              <a:rPr lang="en-US" altLang="en-US"/>
              <a:pPr>
                <a:defRPr/>
              </a:pPr>
              <a:t>‹#›</a:t>
            </a:fld>
            <a:endParaRPr lang="en-US" altLang="en-US"/>
          </a:p>
        </p:txBody>
      </p:sp>
    </p:spTree>
    <p:extLst>
      <p:ext uri="{BB962C8B-B14F-4D97-AF65-F5344CB8AC3E}">
        <p14:creationId xmlns:p14="http://schemas.microsoft.com/office/powerpoint/2010/main" val="2332187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ChangeArrowheads="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438A3E-D7DD-4464-9964-67DBAD198E10}" type="slidenum">
              <a:rPr lang="en-US" altLang="en-US" smtClean="0"/>
              <a:pPr/>
              <a:t>3</a:t>
            </a:fld>
            <a:endParaRPr lang="en-US" altLang="en-US"/>
          </a:p>
        </p:txBody>
      </p:sp>
    </p:spTree>
    <p:extLst>
      <p:ext uri="{BB962C8B-B14F-4D97-AF65-F5344CB8AC3E}">
        <p14:creationId xmlns:p14="http://schemas.microsoft.com/office/powerpoint/2010/main" val="3852739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563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63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B458B7C7-21A7-4D54-9FF5-CD042565DB54}" type="slidenum">
              <a:rPr lang="en-US" altLang="en-US"/>
              <a:pPr>
                <a:defRPr/>
              </a:pPr>
              <a:t>‹#›</a:t>
            </a:fld>
            <a:endParaRPr lang="en-US" altLang="en-US"/>
          </a:p>
        </p:txBody>
      </p:sp>
    </p:spTree>
    <p:extLst>
      <p:ext uri="{BB962C8B-B14F-4D97-AF65-F5344CB8AC3E}">
        <p14:creationId xmlns:p14="http://schemas.microsoft.com/office/powerpoint/2010/main" val="140058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B237C8-6BC8-43EC-BC5A-78805F59F5CD}"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9951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F1FF622-BCFD-49A3-A5A5-C1884A612B1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992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C65BE37-2852-4A53-AF21-892DC29046C6}"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0665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F426DCA-D557-4D0E-9AF4-A1D80924BE2D}"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3302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1371600"/>
          </a:xfrm>
        </p:spPr>
        <p:txBody>
          <a:bodyPr/>
          <a:lstStyle/>
          <a:p>
            <a:r>
              <a:rPr lang="en-US"/>
              <a:t>Click to edit Master title style</a:t>
            </a:r>
          </a:p>
        </p:txBody>
      </p:sp>
      <p:sp>
        <p:nvSpPr>
          <p:cNvPr id="3" name="Content Placeholder 2"/>
          <p:cNvSpPr>
            <a:spLocks noGrp="1"/>
          </p:cNvSpPr>
          <p:nvPr>
            <p:ph sz="quarter" idx="1"/>
          </p:nvPr>
        </p:nvSpPr>
        <p:spPr>
          <a:xfrm>
            <a:off x="457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9B883A0-52BD-4B6D-BEEE-E6028F3ED2A6}"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0131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6D74B6BA-DF87-47A1-A0D0-737FDF8CF9B6}" type="slidenum">
              <a:rPr lang="en-US" altLang="en-US"/>
              <a:pPr>
                <a:defRPr/>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417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CC008AE-A5A3-466B-BBBF-A86055E2D6A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770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A1C8E3A-050D-4B6F-ABE4-5D6F4B8C370F}"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936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97CE6C7-1205-4F4D-9F31-998C5DE42657}"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2898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7BAFA2DE-CD08-40A3-9E5D-B634809E493C}"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691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FC032D2D-0577-42E5-ADC3-98505D187197}"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3571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9FD1B58E-DCAB-4A26-A9AD-92808EBDF932}" type="slidenum">
              <a:rPr lang="en-US" altLang="en-US"/>
              <a:pPr>
                <a:defRPr/>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1875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89DF5DD-AFD5-4416-A00D-A2BD6CDAB84F}"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1972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1D53A49-5268-457B-B54F-C87C39523FF6}"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038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52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F81A856-18AC-4B3F-AA44-E5DFA429AB7B}" type="slidenum">
              <a:rPr lang="en-US" altLang="en-US"/>
              <a:pPr>
                <a:defRPr/>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53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84"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6390102/what-is-the-difference-between-mysqli-connect-and-mysql-conn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0" y="2057400"/>
            <a:ext cx="7239000" cy="1828800"/>
          </a:xfrm>
        </p:spPr>
        <p:txBody>
          <a:bodyPr/>
          <a:lstStyle/>
          <a:p>
            <a:pPr algn="ctr" eaLnBrk="1" fontAlgn="auto" hangingPunct="1">
              <a:spcAft>
                <a:spcPts val="0"/>
              </a:spcAft>
              <a:defRPr/>
            </a:pPr>
            <a:r>
              <a:rPr lang="en-US" sz="4800" dirty="0">
                <a:effectLst>
                  <a:outerShdw blurRad="38100" dist="38100" dir="2700000" algn="tl">
                    <a:srgbClr val="C0C0C0"/>
                  </a:outerShdw>
                </a:effectLst>
              </a:rPr>
              <a:t>PHP/</a:t>
            </a:r>
            <a:r>
              <a:rPr lang="en-US" sz="4800" dirty="0" err="1">
                <a:effectLst>
                  <a:outerShdw blurRad="38100" dist="38100" dir="2700000" algn="tl">
                    <a:srgbClr val="C0C0C0"/>
                  </a:outerShdw>
                </a:effectLst>
              </a:rPr>
              <a:t>MySQL</a:t>
            </a:r>
            <a:r>
              <a:rPr lang="en-US" sz="4800" dirty="0">
                <a:effectLst>
                  <a:outerShdw blurRad="38100" dist="38100" dir="2700000" algn="tl">
                    <a:srgbClr val="C0C0C0"/>
                  </a:outerShdw>
                </a:effectLst>
              </a:rPr>
              <a:t> Tutorial Introduction to Database</a:t>
            </a:r>
            <a:br>
              <a:rPr lang="en-US" sz="4800" dirty="0">
                <a:effectLst>
                  <a:outerShdw blurRad="38100" dist="38100" dir="2700000" algn="tl">
                    <a:srgbClr val="C0C0C0"/>
                  </a:outerShdw>
                </a:effectLst>
              </a:rPr>
            </a:br>
            <a:endParaRPr lang="en-US" sz="4800"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457200" y="457200"/>
            <a:ext cx="8229600" cy="457200"/>
          </a:xfrm>
        </p:spPr>
        <p:txBody>
          <a:bodyPr/>
          <a:lstStyle/>
          <a:p>
            <a:r>
              <a:rPr lang="en-US" altLang="en-US" sz="3200" b="1"/>
              <a:t>MySQL – Datatypes</a:t>
            </a:r>
            <a:endParaRPr lang="en-US" altLang="en-US" sz="3200"/>
          </a:p>
        </p:txBody>
      </p:sp>
      <p:sp>
        <p:nvSpPr>
          <p:cNvPr id="3" name="Content Placeholder 2"/>
          <p:cNvSpPr>
            <a:spLocks noGrp="1"/>
          </p:cNvSpPr>
          <p:nvPr>
            <p:ph idx="1"/>
          </p:nvPr>
        </p:nvSpPr>
        <p:spPr>
          <a:xfrm>
            <a:off x="457200" y="914400"/>
            <a:ext cx="8229600" cy="4953000"/>
          </a:xfrm>
        </p:spPr>
        <p:txBody>
          <a:bodyPr/>
          <a:lstStyle/>
          <a:p>
            <a:pPr algn="just">
              <a:defRPr/>
            </a:pPr>
            <a:r>
              <a:rPr lang="en-US" sz="2800" dirty="0" err="1"/>
              <a:t>MySQL</a:t>
            </a:r>
            <a:r>
              <a:rPr lang="en-US" sz="2800" dirty="0"/>
              <a:t> uses many different data types broken into three categories:</a:t>
            </a:r>
          </a:p>
          <a:p>
            <a:pPr marL="800100" lvl="1" indent="-342900" algn="just">
              <a:buFont typeface="+mj-lt"/>
              <a:buAutoNum type="alphaLcPeriod"/>
              <a:defRPr/>
            </a:pPr>
            <a:r>
              <a:rPr lang="en-US" sz="2400" dirty="0">
                <a:ea typeface="+mn-ea"/>
                <a:cs typeface="+mn-cs"/>
              </a:rPr>
              <a:t>Numeric</a:t>
            </a:r>
          </a:p>
          <a:p>
            <a:pPr marL="800100" lvl="1" indent="-342900" algn="just">
              <a:buFont typeface="+mj-lt"/>
              <a:buAutoNum type="alphaLcPeriod"/>
              <a:defRPr/>
            </a:pPr>
            <a:r>
              <a:rPr lang="en-US" sz="2400" dirty="0">
                <a:ea typeface="+mn-ea"/>
                <a:cs typeface="+mn-cs"/>
              </a:rPr>
              <a:t>Date and Time</a:t>
            </a:r>
          </a:p>
          <a:p>
            <a:pPr marL="800100" lvl="1" indent="-342900" algn="just">
              <a:buFont typeface="+mj-lt"/>
              <a:buAutoNum type="alphaLcPeriod"/>
              <a:defRPr/>
            </a:pPr>
            <a:r>
              <a:rPr lang="en-US" sz="2400" dirty="0">
                <a:ea typeface="+mn-ea"/>
                <a:cs typeface="+mn-cs"/>
              </a:rPr>
              <a:t>String Types</a:t>
            </a:r>
          </a:p>
          <a:p>
            <a:pPr lvl="1" algn="just">
              <a:buFont typeface="Wingdings" panose="05000000000000000000" pitchFamily="2" charset="2"/>
              <a:buNone/>
              <a:defRPr/>
            </a:pPr>
            <a:endParaRPr lang="en-US" sz="2400" dirty="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a:xfrm>
            <a:off x="457200" y="457200"/>
            <a:ext cx="8229600" cy="533400"/>
          </a:xfrm>
        </p:spPr>
        <p:txBody>
          <a:bodyPr/>
          <a:lstStyle/>
          <a:p>
            <a:r>
              <a:rPr lang="en-US" altLang="en-US" sz="3200" b="1"/>
              <a:t>Numeric Data Types</a:t>
            </a:r>
            <a:endParaRPr lang="en-US" altLang="en-US" sz="3200"/>
          </a:p>
        </p:txBody>
      </p:sp>
      <p:sp>
        <p:nvSpPr>
          <p:cNvPr id="15363" name="Content Placeholder 2"/>
          <p:cNvSpPr>
            <a:spLocks noGrp="1" noChangeArrowheads="1"/>
          </p:cNvSpPr>
          <p:nvPr>
            <p:ph idx="1"/>
          </p:nvPr>
        </p:nvSpPr>
        <p:spPr>
          <a:xfrm>
            <a:off x="457200" y="990600"/>
            <a:ext cx="8229600" cy="4876800"/>
          </a:xfrm>
        </p:spPr>
        <p:txBody>
          <a:bodyPr/>
          <a:lstStyle/>
          <a:p>
            <a:r>
              <a:rPr lang="en-US" altLang="en-US" sz="2000" b="1"/>
              <a:t>INT – </a:t>
            </a:r>
            <a:r>
              <a:rPr lang="en-US" altLang="en-US" sz="2000"/>
              <a:t>Can be signed or unsigned. Signed range 2147483648 to 2147483647. Unsigned range 0 to 4294967295.</a:t>
            </a:r>
          </a:p>
          <a:p>
            <a:r>
              <a:rPr lang="en-US" altLang="en-US" sz="2000"/>
              <a:t>TINYINT – Can be signed or unsigned. Signed range -128 to 127. Unsigned range from 0 to 255.</a:t>
            </a:r>
          </a:p>
          <a:p>
            <a:r>
              <a:rPr lang="en-US" altLang="en-US" sz="2000" b="1"/>
              <a:t>SMALLINT</a:t>
            </a:r>
            <a:r>
              <a:rPr lang="en-US" altLang="en-US" sz="2000"/>
              <a:t> – Can be signed or unsigned. Signed range -32768 to 32767. Unsigned range 0 to 65535.</a:t>
            </a:r>
            <a:endParaRPr lang="en-US" altLang="en-US" sz="2000" b="1"/>
          </a:p>
          <a:p>
            <a:r>
              <a:rPr lang="en-US" altLang="en-US" sz="2000" b="1"/>
              <a:t>MEDIUMINT</a:t>
            </a:r>
            <a:r>
              <a:rPr lang="en-US" altLang="en-US" sz="2000"/>
              <a:t> – Can be signed or unsigned. Signed range -8388608 to 8388607. Unsigned range from 0 to 16777215.</a:t>
            </a:r>
            <a:endParaRPr lang="en-US" altLang="en-US" sz="2000" b="1"/>
          </a:p>
          <a:p>
            <a:r>
              <a:rPr lang="en-US" altLang="en-US" sz="2000" b="1"/>
              <a:t>BIGINT</a:t>
            </a:r>
            <a:r>
              <a:rPr lang="en-US" altLang="en-US" sz="2000"/>
              <a:t> – </a:t>
            </a:r>
            <a:r>
              <a:rPr lang="en-US" altLang="en-US" sz="2000" b="1"/>
              <a:t> </a:t>
            </a:r>
            <a:r>
              <a:rPr lang="en-US" altLang="en-US" sz="2000"/>
              <a:t>A large integer that can be signed or unsigned.</a:t>
            </a:r>
            <a:endParaRPr lang="en-US" altLang="en-US" sz="2000" b="1"/>
          </a:p>
          <a:p>
            <a:r>
              <a:rPr lang="en-US" altLang="en-US" sz="2000" b="1"/>
              <a:t>FLOAT(M,D)</a:t>
            </a:r>
            <a:r>
              <a:rPr lang="en-US" altLang="en-US" sz="2000"/>
              <a:t> – </a:t>
            </a:r>
            <a:r>
              <a:rPr lang="en-US" altLang="en-US" sz="2000" b="1"/>
              <a:t> </a:t>
            </a:r>
            <a:r>
              <a:rPr lang="en-US" altLang="en-US" sz="2000"/>
              <a:t>Floating-point number that cannot be unsigned. You can define the display length (M) and the number of decimals (D)</a:t>
            </a:r>
            <a:endParaRPr lang="en-US" altLang="en-US" sz="2000" b="1"/>
          </a:p>
          <a:p>
            <a:r>
              <a:rPr lang="en-US" altLang="en-US" sz="2000" b="1"/>
              <a:t>DOUBLE(M,D)</a:t>
            </a:r>
          </a:p>
          <a:p>
            <a:r>
              <a:rPr lang="en-US" altLang="en-US" sz="2000" b="1"/>
              <a:t>DECIMAL(M,D)</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457200" y="457200"/>
            <a:ext cx="8229600" cy="457200"/>
          </a:xfrm>
        </p:spPr>
        <p:txBody>
          <a:bodyPr/>
          <a:lstStyle/>
          <a:p>
            <a:r>
              <a:rPr lang="en-US" altLang="en-US" sz="2800" b="1"/>
              <a:t>Date and Time Types</a:t>
            </a:r>
            <a:endParaRPr lang="en-US" altLang="en-US" sz="2800"/>
          </a:p>
        </p:txBody>
      </p:sp>
      <p:sp>
        <p:nvSpPr>
          <p:cNvPr id="16387" name="Content Placeholder 2"/>
          <p:cNvSpPr>
            <a:spLocks noGrp="1" noChangeArrowheads="1"/>
          </p:cNvSpPr>
          <p:nvPr>
            <p:ph idx="1"/>
          </p:nvPr>
        </p:nvSpPr>
        <p:spPr>
          <a:xfrm>
            <a:off x="228600" y="990600"/>
            <a:ext cx="8686800" cy="4876800"/>
          </a:xfrm>
        </p:spPr>
        <p:txBody>
          <a:bodyPr/>
          <a:lstStyle/>
          <a:p>
            <a:r>
              <a:rPr lang="en-US" altLang="en-US" sz="2000" b="1"/>
              <a:t>DATE – </a:t>
            </a:r>
            <a:r>
              <a:rPr lang="en-US" altLang="en-US" sz="2000"/>
              <a:t>A date in YYYY-MM-DD format, between 1000-01-01 and 9999-12-31. Example, December 30th 1973 would be stored as 1973-12-30.</a:t>
            </a:r>
          </a:p>
          <a:p>
            <a:r>
              <a:rPr lang="en-US" altLang="en-US" sz="2000" b="1"/>
              <a:t>DATETIME – </a:t>
            </a:r>
            <a:r>
              <a:rPr lang="en-US" altLang="en-US" sz="2000"/>
              <a:t>Date and time combination YYYY-MM-DD HH:MM:SS format, between 1000-01-01 00:00:00 and 9999-12-31 23:59:59. Exp, 3:30 afternoon December 30th 1973 stored as 1973-12-30 15:30:00.</a:t>
            </a:r>
          </a:p>
          <a:p>
            <a:r>
              <a:rPr lang="en-US" altLang="en-US" sz="2000" b="1"/>
              <a:t>TIMESTAMP – </a:t>
            </a:r>
            <a:r>
              <a:rPr lang="en-US" altLang="en-US" sz="2000"/>
              <a:t>Timestamp between midnight, January 1st 1970 and sometime in 2037. Looks like previous DATETIME format, but without the hyphens between numbers; 3:30 afternoon December 30th 1973 stored as 19731230153000 (YYYYMMDDHHMMSS).</a:t>
            </a:r>
          </a:p>
          <a:p>
            <a:r>
              <a:rPr lang="en-US" altLang="en-US" sz="2000" b="1"/>
              <a:t>TIME – </a:t>
            </a:r>
            <a:r>
              <a:rPr lang="en-US" altLang="en-US" sz="2000"/>
              <a:t>Stores the time in a HH:MM:SS format.</a:t>
            </a:r>
          </a:p>
          <a:p>
            <a:r>
              <a:rPr lang="en-US" altLang="en-US" sz="2000" b="1"/>
              <a:t>YEAR(M) – </a:t>
            </a:r>
            <a:r>
              <a:rPr lang="en-US" altLang="en-US" sz="2000"/>
              <a:t>Stores a year in a 2-digit or a 4-digit format. If the length is specified as 2 (for example YEAR(2)), YEAR can be between 1970 to 2069 (70 to 69). If the length is specified as 4, then YEAR can be 1901 to 2155. The default length is 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457200" y="304800"/>
            <a:ext cx="8229600" cy="533400"/>
          </a:xfrm>
        </p:spPr>
        <p:txBody>
          <a:bodyPr/>
          <a:lstStyle/>
          <a:p>
            <a:r>
              <a:rPr lang="en-US" altLang="en-US" sz="3200" b="1"/>
              <a:t>String Types</a:t>
            </a:r>
            <a:endParaRPr lang="en-US" altLang="en-US" sz="3200"/>
          </a:p>
        </p:txBody>
      </p:sp>
      <p:sp>
        <p:nvSpPr>
          <p:cNvPr id="17411" name="Content Placeholder 2"/>
          <p:cNvSpPr>
            <a:spLocks noGrp="1" noChangeArrowheads="1"/>
          </p:cNvSpPr>
          <p:nvPr>
            <p:ph idx="1"/>
          </p:nvPr>
        </p:nvSpPr>
        <p:spPr>
          <a:xfrm>
            <a:off x="457200" y="685800"/>
            <a:ext cx="8229600" cy="5638800"/>
          </a:xfrm>
        </p:spPr>
        <p:txBody>
          <a:bodyPr/>
          <a:lstStyle/>
          <a:p>
            <a:pPr algn="just"/>
            <a:r>
              <a:rPr lang="en-US" altLang="en-US" sz="1800" b="1"/>
              <a:t>CHAR(M) – </a:t>
            </a:r>
            <a:r>
              <a:rPr lang="en-US" altLang="en-US" sz="1800"/>
              <a:t>A fixed-length string between 1 and 255 characters in length (for example CHAR(5))</a:t>
            </a:r>
          </a:p>
          <a:p>
            <a:pPr algn="just"/>
            <a:r>
              <a:rPr lang="en-US" altLang="en-US" sz="1800" b="1"/>
              <a:t>VARCHAR(M) </a:t>
            </a:r>
            <a:r>
              <a:rPr lang="en-US" altLang="en-US" sz="1800"/>
              <a:t>– A variable-length string between 1 and 255 characters in length. For example, VARCHAR(25).</a:t>
            </a:r>
          </a:p>
          <a:p>
            <a:pPr algn="just"/>
            <a:r>
              <a:rPr lang="en-US" altLang="en-US" sz="1800" b="1"/>
              <a:t>BLOB or TEXT </a:t>
            </a:r>
            <a:r>
              <a:rPr lang="en-US" altLang="en-US" sz="1800"/>
              <a:t>– Maximum length of 65535 characters. BLOBs are "Binary Large Objects" and are used to store large amounts of binary data, such as images or other types of files. Fields defined as TEXT also hold large amounts of data. You do not specify a length with BLOB or TEXT.</a:t>
            </a:r>
          </a:p>
          <a:p>
            <a:pPr algn="just">
              <a:buFont typeface="Wingdings" panose="05000000000000000000" pitchFamily="2" charset="2"/>
              <a:buNone/>
            </a:pPr>
            <a:r>
              <a:rPr lang="en-US" altLang="en-US" sz="1800"/>
              <a:t>	The difference between the two is that sorts and comparisons on stored data are case sensitive on BLOBs and are not case sensitive in TEXT fields</a:t>
            </a:r>
          </a:p>
          <a:p>
            <a:r>
              <a:rPr lang="en-US" altLang="en-US" sz="1800" b="1"/>
              <a:t>TINYBLOB or TINYTEXT – M</a:t>
            </a:r>
            <a:r>
              <a:rPr lang="en-US" altLang="en-US" sz="1800"/>
              <a:t>aximum length of 255 characters</a:t>
            </a:r>
          </a:p>
          <a:p>
            <a:r>
              <a:rPr lang="en-US" altLang="en-US" sz="1800" b="1"/>
              <a:t>MEDIUMBLOB or MEDIUMTEXT </a:t>
            </a:r>
            <a:r>
              <a:rPr lang="en-US" altLang="en-US" sz="1800"/>
              <a:t>– Maximum length 16777215 characters</a:t>
            </a:r>
          </a:p>
          <a:p>
            <a:r>
              <a:rPr lang="en-US" altLang="en-US" sz="1800" b="1"/>
              <a:t>LONGBLOB or LONGTEXT –M</a:t>
            </a:r>
            <a:r>
              <a:rPr lang="en-US" altLang="en-US" sz="1800"/>
              <a:t>aximum length of 4294967295 characters. </a:t>
            </a:r>
          </a:p>
          <a:p>
            <a:r>
              <a:rPr lang="en-US" altLang="en-US" sz="1800" b="1"/>
              <a:t>ENUM</a:t>
            </a:r>
            <a:r>
              <a:rPr lang="en-US" altLang="en-US" sz="1800"/>
              <a:t> – An enumeration, which is a fancy term for list. When defining an ENUM, you are creating a list of items from which the value must be selected (or it can be NULL). For example, if you wanted your field to contain "A" or "B" or "C", you would define your ENUM as ENUM ('A', 'B', 'C') and only those values (or NULL) could ever populate that field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457200" y="457200"/>
            <a:ext cx="8229600" cy="609600"/>
          </a:xfrm>
        </p:spPr>
        <p:txBody>
          <a:bodyPr/>
          <a:lstStyle/>
          <a:p>
            <a:r>
              <a:rPr lang="en-US" altLang="en-US" sz="2800" b="1"/>
              <a:t>Creating Tables from MySQL</a:t>
            </a:r>
            <a:endParaRPr lang="en-US" altLang="en-US" sz="2800"/>
          </a:p>
        </p:txBody>
      </p:sp>
      <p:sp>
        <p:nvSpPr>
          <p:cNvPr id="18435" name="Content Placeholder 2"/>
          <p:cNvSpPr>
            <a:spLocks noGrp="1" noChangeArrowheads="1"/>
          </p:cNvSpPr>
          <p:nvPr>
            <p:ph idx="1"/>
          </p:nvPr>
        </p:nvSpPr>
        <p:spPr>
          <a:xfrm>
            <a:off x="457200" y="1066800"/>
            <a:ext cx="8229600" cy="5562600"/>
          </a:xfrm>
        </p:spPr>
        <p:txBody>
          <a:bodyPr/>
          <a:lstStyle/>
          <a:p>
            <a:pPr>
              <a:buFont typeface="Wingdings" panose="05000000000000000000" pitchFamily="2" charset="2"/>
              <a:buNone/>
            </a:pPr>
            <a:r>
              <a:rPr lang="en-US" altLang="en-US" sz="2400"/>
              <a:t>CREATE TABLE tutorials_tbl(</a:t>
            </a:r>
          </a:p>
          <a:p>
            <a:pPr>
              <a:buFont typeface="Wingdings" panose="05000000000000000000" pitchFamily="2" charset="2"/>
              <a:buNone/>
            </a:pPr>
            <a:r>
              <a:rPr lang="en-US" altLang="en-US" sz="2400"/>
              <a:t>tutorial_id INT NOT NULL AUTO_INCREMENT,</a:t>
            </a:r>
          </a:p>
          <a:p>
            <a:pPr>
              <a:buFont typeface="Wingdings" panose="05000000000000000000" pitchFamily="2" charset="2"/>
              <a:buNone/>
            </a:pPr>
            <a:r>
              <a:rPr lang="en-US" altLang="en-US" sz="2400"/>
              <a:t>tutorial_title VARCHAR(100) NOT NULL,</a:t>
            </a:r>
          </a:p>
          <a:p>
            <a:pPr>
              <a:buFont typeface="Wingdings" panose="05000000000000000000" pitchFamily="2" charset="2"/>
              <a:buNone/>
            </a:pPr>
            <a:r>
              <a:rPr lang="en-US" altLang="en-US" sz="2400"/>
              <a:t>tutorial_author VARCHAR(40) NOT NULL,</a:t>
            </a:r>
          </a:p>
          <a:p>
            <a:pPr>
              <a:buFont typeface="Wingdings" panose="05000000000000000000" pitchFamily="2" charset="2"/>
              <a:buNone/>
            </a:pPr>
            <a:r>
              <a:rPr lang="en-US" altLang="en-US" sz="2400"/>
              <a:t>submission_date DATE,</a:t>
            </a:r>
          </a:p>
          <a:p>
            <a:pPr>
              <a:buFont typeface="Wingdings" panose="05000000000000000000" pitchFamily="2" charset="2"/>
              <a:buNone/>
            </a:pPr>
            <a:r>
              <a:rPr lang="en-US" altLang="en-US" sz="2400"/>
              <a:t>PRIMARY KEY ( tutorial_id )</a:t>
            </a:r>
          </a:p>
          <a:p>
            <a:pPr>
              <a:buFont typeface="Wingdings" panose="05000000000000000000" pitchFamily="2" charset="2"/>
              <a:buNone/>
            </a:pPr>
            <a:r>
              <a:rPr lang="en-US" altLang="en-US" sz="24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457200" y="228600"/>
            <a:ext cx="8458200" cy="609600"/>
          </a:xfrm>
        </p:spPr>
        <p:txBody>
          <a:bodyPr/>
          <a:lstStyle/>
          <a:p>
            <a:r>
              <a:rPr lang="en-US" altLang="en-US" sz="2000" b="1"/>
              <a:t>Example: 4. Creating Tables inside MySQL Database Using PHP.php</a:t>
            </a:r>
            <a:endParaRPr lang="en-US" altLang="en-US" sz="2000"/>
          </a:p>
        </p:txBody>
      </p:sp>
      <p:sp>
        <p:nvSpPr>
          <p:cNvPr id="19459" name="Content Placeholder 2"/>
          <p:cNvSpPr>
            <a:spLocks noGrp="1" noChangeArrowheads="1"/>
          </p:cNvSpPr>
          <p:nvPr>
            <p:ph idx="1"/>
          </p:nvPr>
        </p:nvSpPr>
        <p:spPr>
          <a:xfrm>
            <a:off x="457200" y="685800"/>
            <a:ext cx="8458200" cy="5867400"/>
          </a:xfrm>
        </p:spPr>
        <p:txBody>
          <a:bodyPr/>
          <a:lstStyle/>
          <a:p>
            <a:r>
              <a:rPr lang="en-US" altLang="en-US" sz="1400"/>
              <a:t>To create new table in any existing database you would need to use PHP function </a:t>
            </a:r>
            <a:r>
              <a:rPr lang="en-US" altLang="en-US" sz="1400" b="1"/>
              <a:t>mysqli_query().</a:t>
            </a:r>
          </a:p>
          <a:p>
            <a:pPr>
              <a:buFont typeface="Wingdings" panose="05000000000000000000" pitchFamily="2" charset="2"/>
              <a:buNone/>
            </a:pPr>
            <a:r>
              <a:rPr lang="en-US" altLang="en-US" sz="1400"/>
              <a:t>&lt;?php</a:t>
            </a:r>
          </a:p>
          <a:p>
            <a:pPr>
              <a:buFont typeface="Wingdings" panose="05000000000000000000" pitchFamily="2" charset="2"/>
              <a:buNone/>
            </a:pPr>
            <a:r>
              <a:rPr lang="en-US" altLang="en-US" sz="1400">
                <a:solidFill>
                  <a:srgbClr val="00B050"/>
                </a:solidFill>
              </a:rPr>
              <a:t>/* Attempt MySQL server connection. Assuming you are running MySQL</a:t>
            </a:r>
          </a:p>
          <a:p>
            <a:pPr>
              <a:buFont typeface="Wingdings" panose="05000000000000000000" pitchFamily="2" charset="2"/>
              <a:buNone/>
            </a:pPr>
            <a:r>
              <a:rPr lang="en-US" altLang="en-US" sz="1400">
                <a:solidFill>
                  <a:srgbClr val="00B050"/>
                </a:solidFill>
              </a:rPr>
              <a:t>server with default setting (user 'root' with no password) */</a:t>
            </a:r>
          </a:p>
          <a:p>
            <a:pPr>
              <a:buFont typeface="Wingdings" panose="05000000000000000000" pitchFamily="2" charset="2"/>
              <a:buNone/>
            </a:pPr>
            <a:r>
              <a:rPr lang="en-US" altLang="en-US" sz="1400"/>
              <a:t>$link = mysqli_connect("localhost", "root", "", "demo");</a:t>
            </a:r>
          </a:p>
          <a:p>
            <a:pPr>
              <a:buFont typeface="Wingdings" panose="05000000000000000000" pitchFamily="2" charset="2"/>
              <a:buNone/>
            </a:pPr>
            <a:r>
              <a:rPr lang="en-US" altLang="en-US" sz="1400">
                <a:solidFill>
                  <a:srgbClr val="00B050"/>
                </a:solidFill>
              </a:rPr>
              <a:t> // Check connection</a:t>
            </a:r>
          </a:p>
          <a:p>
            <a:pPr>
              <a:buFont typeface="Wingdings" panose="05000000000000000000" pitchFamily="2" charset="2"/>
              <a:buNone/>
            </a:pPr>
            <a:r>
              <a:rPr lang="en-US" altLang="en-US" sz="1400"/>
              <a:t>if(!$link){</a:t>
            </a:r>
          </a:p>
          <a:p>
            <a:pPr>
              <a:buFont typeface="Wingdings" panose="05000000000000000000" pitchFamily="2" charset="2"/>
              <a:buNone/>
            </a:pPr>
            <a:r>
              <a:rPr lang="en-US" altLang="en-US" sz="1400"/>
              <a:t>    die("ERROR: Could not connect. " . mysqli_connect_error());</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solidFill>
                  <a:srgbClr val="00B050"/>
                </a:solidFill>
              </a:rPr>
              <a:t> // Attempt create table query execution</a:t>
            </a:r>
          </a:p>
          <a:p>
            <a:pPr>
              <a:buFont typeface="Wingdings" panose="05000000000000000000" pitchFamily="2" charset="2"/>
              <a:buNone/>
            </a:pPr>
            <a:r>
              <a:rPr lang="en-US" altLang="en-US" sz="1400"/>
              <a:t>$sql = "CREATE TABLE persons(</a:t>
            </a:r>
          </a:p>
          <a:p>
            <a:pPr>
              <a:buFont typeface="Wingdings" panose="05000000000000000000" pitchFamily="2" charset="2"/>
              <a:buNone/>
            </a:pPr>
            <a:r>
              <a:rPr lang="en-US" altLang="en-US" sz="1400"/>
              <a:t>    id INT NOT NULL PRIMARY KEY AUTO_INCREMENT,</a:t>
            </a:r>
          </a:p>
          <a:p>
            <a:pPr>
              <a:buFont typeface="Wingdings" panose="05000000000000000000" pitchFamily="2" charset="2"/>
              <a:buNone/>
            </a:pPr>
            <a:r>
              <a:rPr lang="en-US" altLang="en-US" sz="1400"/>
              <a:t>    first_name VARCHAR(30) NOT NULL,</a:t>
            </a:r>
          </a:p>
          <a:p>
            <a:pPr>
              <a:buFont typeface="Wingdings" panose="05000000000000000000" pitchFamily="2" charset="2"/>
              <a:buNone/>
            </a:pPr>
            <a:r>
              <a:rPr lang="en-US" altLang="en-US" sz="1400"/>
              <a:t>    last_name VARCHAR(30) NOT NULL,</a:t>
            </a:r>
          </a:p>
          <a:p>
            <a:pPr>
              <a:buFont typeface="Wingdings" panose="05000000000000000000" pitchFamily="2" charset="2"/>
              <a:buNone/>
            </a:pPr>
            <a:r>
              <a:rPr lang="en-US" altLang="en-US" sz="1400"/>
              <a:t>    email VARCHAR(70) NOT NULL UNIQUE</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t>if(mysqli_query($link, $sql)){</a:t>
            </a:r>
          </a:p>
          <a:p>
            <a:pPr>
              <a:buFont typeface="Wingdings" panose="05000000000000000000" pitchFamily="2" charset="2"/>
              <a:buNone/>
            </a:pPr>
            <a:r>
              <a:rPr lang="en-US" altLang="en-US" sz="1400"/>
              <a:t>    echo "Table created successfully.";</a:t>
            </a:r>
          </a:p>
          <a:p>
            <a:pPr>
              <a:buFont typeface="Wingdings" panose="05000000000000000000" pitchFamily="2" charset="2"/>
              <a:buNone/>
            </a:pPr>
            <a:r>
              <a:rPr lang="en-US" altLang="en-US" sz="1400"/>
              <a:t>} else{</a:t>
            </a:r>
          </a:p>
          <a:p>
            <a:pPr>
              <a:buFont typeface="Wingdings" panose="05000000000000000000" pitchFamily="2" charset="2"/>
              <a:buNone/>
            </a:pPr>
            <a:r>
              <a:rPr lang="en-US" altLang="en-US" sz="1400"/>
              <a:t>    echo "ERROR: Could not able to execute $sql. " . mysqli_error($link);</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solidFill>
                  <a:srgbClr val="00B050"/>
                </a:solidFill>
              </a:rPr>
              <a:t> // Close connection</a:t>
            </a:r>
          </a:p>
          <a:p>
            <a:pPr>
              <a:buFont typeface="Wingdings" panose="05000000000000000000" pitchFamily="2" charset="2"/>
              <a:buNone/>
            </a:pPr>
            <a:r>
              <a:rPr lang="en-US" altLang="en-US" sz="1400"/>
              <a:t>mysqli_close($link);</a:t>
            </a:r>
          </a:p>
          <a:p>
            <a:pPr>
              <a:buFont typeface="Wingdings" panose="05000000000000000000" pitchFamily="2" charset="2"/>
              <a:buNone/>
            </a:pPr>
            <a:r>
              <a:rPr lang="en-US" altLang="en-US" sz="1400"/>
              <a:t>?&gt;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457200" y="228600"/>
            <a:ext cx="8458200" cy="609600"/>
          </a:xfrm>
        </p:spPr>
        <p:txBody>
          <a:bodyPr/>
          <a:lstStyle/>
          <a:p>
            <a:r>
              <a:rPr lang="en-US" altLang="en-US" sz="2000" b="1"/>
              <a:t>Example: 5. DropTables inside MySQL Database Using PHP.php</a:t>
            </a:r>
            <a:endParaRPr lang="en-US" altLang="en-US" sz="2000"/>
          </a:p>
        </p:txBody>
      </p:sp>
      <p:sp>
        <p:nvSpPr>
          <p:cNvPr id="20483" name="Content Placeholder 2"/>
          <p:cNvSpPr>
            <a:spLocks noGrp="1" noChangeArrowheads="1"/>
          </p:cNvSpPr>
          <p:nvPr>
            <p:ph idx="1"/>
          </p:nvPr>
        </p:nvSpPr>
        <p:spPr>
          <a:xfrm>
            <a:off x="457200" y="685800"/>
            <a:ext cx="8458200" cy="5867400"/>
          </a:xfrm>
        </p:spPr>
        <p:txBody>
          <a:bodyPr/>
          <a:lstStyle/>
          <a:p>
            <a:r>
              <a:rPr lang="en-US" altLang="en-US" sz="1400" dirty="0"/>
              <a:t>To create new table in any existing database you would need to use PHP function </a:t>
            </a:r>
            <a:r>
              <a:rPr lang="en-US" altLang="en-US" sz="1400" b="1" dirty="0" err="1"/>
              <a:t>mysqli_query</a:t>
            </a:r>
            <a:r>
              <a:rPr lang="en-US" altLang="en-US" sz="1400" b="1" dirty="0"/>
              <a:t>().</a:t>
            </a:r>
          </a:p>
          <a:p>
            <a:pPr>
              <a:buFont typeface="Wingdings" panose="05000000000000000000" pitchFamily="2" charset="2"/>
              <a:buNone/>
            </a:pPr>
            <a:r>
              <a:rPr lang="en-US" altLang="en-US" sz="1400" dirty="0"/>
              <a:t>&lt;?</a:t>
            </a:r>
            <a:r>
              <a:rPr lang="en-US" altLang="en-US" sz="1400" dirty="0" err="1"/>
              <a:t>php</a:t>
            </a:r>
            <a:endParaRPr lang="en-US" altLang="en-US" sz="1400" dirty="0"/>
          </a:p>
          <a:p>
            <a:pPr>
              <a:buFont typeface="Wingdings" panose="05000000000000000000" pitchFamily="2" charset="2"/>
              <a:buNone/>
            </a:pPr>
            <a:r>
              <a:rPr lang="en-US" altLang="en-US" sz="1400" dirty="0"/>
              <a:t>$</a:t>
            </a:r>
            <a:r>
              <a:rPr lang="en-US" altLang="en-US" sz="1400" dirty="0" err="1"/>
              <a:t>dbhost</a:t>
            </a:r>
            <a:r>
              <a:rPr lang="en-US" altLang="en-US" sz="1400" dirty="0"/>
              <a:t> = '</a:t>
            </a:r>
            <a:r>
              <a:rPr lang="en-US" altLang="en-US" sz="1400" dirty="0" err="1"/>
              <a:t>localhost</a:t>
            </a:r>
            <a:r>
              <a:rPr lang="en-US" altLang="en-US" sz="1400" dirty="0"/>
              <a:t>';</a:t>
            </a:r>
          </a:p>
          <a:p>
            <a:pPr>
              <a:buFont typeface="Wingdings" panose="05000000000000000000" pitchFamily="2" charset="2"/>
              <a:buNone/>
            </a:pPr>
            <a:r>
              <a:rPr lang="en-US" altLang="en-US" sz="1400" dirty="0"/>
              <a:t>$</a:t>
            </a:r>
            <a:r>
              <a:rPr lang="en-US" altLang="en-US" sz="1400" dirty="0" err="1"/>
              <a:t>dbuser</a:t>
            </a:r>
            <a:r>
              <a:rPr lang="en-US" altLang="en-US" sz="1400" dirty="0"/>
              <a:t> = 'root';</a:t>
            </a:r>
          </a:p>
          <a:p>
            <a:pPr>
              <a:buFont typeface="Wingdings" panose="05000000000000000000" pitchFamily="2" charset="2"/>
              <a:buNone/>
            </a:pPr>
            <a:r>
              <a:rPr lang="en-US" altLang="en-US" sz="1400" dirty="0"/>
              <a:t>$</a:t>
            </a:r>
            <a:r>
              <a:rPr lang="en-US" altLang="en-US" sz="1400" dirty="0" err="1"/>
              <a:t>dbpass</a:t>
            </a:r>
            <a:r>
              <a:rPr lang="en-US" altLang="en-US" sz="1400" dirty="0"/>
              <a:t> = '';</a:t>
            </a:r>
          </a:p>
          <a:p>
            <a:pPr>
              <a:buFont typeface="Wingdings" panose="05000000000000000000" pitchFamily="2" charset="2"/>
              <a:buNone/>
            </a:pPr>
            <a:r>
              <a:rPr lang="en-US" altLang="en-US" sz="1400" dirty="0"/>
              <a:t>$conn = </a:t>
            </a:r>
            <a:r>
              <a:rPr lang="en-US" altLang="en-US" sz="1400" dirty="0" err="1"/>
              <a:t>mysql_connect</a:t>
            </a:r>
            <a:r>
              <a:rPr lang="en-US" altLang="en-US" sz="1400" dirty="0"/>
              <a:t>($</a:t>
            </a:r>
            <a:r>
              <a:rPr lang="en-US" altLang="en-US" sz="1400" dirty="0" err="1"/>
              <a:t>dbhost</a:t>
            </a:r>
            <a:r>
              <a:rPr lang="en-US" altLang="en-US" sz="1400" dirty="0"/>
              <a:t>, $</a:t>
            </a:r>
            <a:r>
              <a:rPr lang="en-US" altLang="en-US" sz="1400" dirty="0" err="1"/>
              <a:t>dbuser</a:t>
            </a:r>
            <a:r>
              <a:rPr lang="en-US" altLang="en-US" sz="1400" dirty="0"/>
              <a:t>, $</a:t>
            </a:r>
            <a:r>
              <a:rPr lang="en-US" altLang="en-US" sz="1400" dirty="0" err="1"/>
              <a:t>dbpass</a:t>
            </a:r>
            <a:r>
              <a:rPr lang="en-US" altLang="en-US" sz="1400" dirty="0"/>
              <a:t>);</a:t>
            </a:r>
          </a:p>
          <a:p>
            <a:pPr>
              <a:buFont typeface="Wingdings" panose="05000000000000000000" pitchFamily="2" charset="2"/>
              <a:buNone/>
            </a:pPr>
            <a:r>
              <a:rPr lang="en-US" altLang="en-US" sz="1400" dirty="0"/>
              <a:t>if(! $conn )</a:t>
            </a:r>
          </a:p>
          <a:p>
            <a:pPr>
              <a:buFont typeface="Wingdings" panose="05000000000000000000" pitchFamily="2" charset="2"/>
              <a:buNone/>
            </a:pPr>
            <a:r>
              <a:rPr lang="en-US" altLang="en-US" sz="1400" dirty="0"/>
              <a:t>{</a:t>
            </a:r>
          </a:p>
          <a:p>
            <a:pPr>
              <a:buFont typeface="Wingdings" panose="05000000000000000000" pitchFamily="2" charset="2"/>
              <a:buNone/>
            </a:pPr>
            <a:r>
              <a:rPr lang="en-US" altLang="en-US" sz="1400" dirty="0"/>
              <a:t>die('Could not connect: ' . </a:t>
            </a:r>
            <a:r>
              <a:rPr lang="en-US" altLang="en-US" sz="1400" dirty="0" err="1"/>
              <a:t>mysql_error</a:t>
            </a:r>
            <a:r>
              <a:rPr lang="en-US" altLang="en-US" sz="1400" dirty="0"/>
              <a:t>());</a:t>
            </a:r>
          </a:p>
          <a:p>
            <a:pPr>
              <a:buFont typeface="Wingdings" panose="05000000000000000000" pitchFamily="2" charset="2"/>
              <a:buNone/>
            </a:pPr>
            <a:r>
              <a:rPr lang="en-US" altLang="en-US" sz="1400" dirty="0"/>
              <a:t>}</a:t>
            </a:r>
          </a:p>
          <a:p>
            <a:pPr>
              <a:buFont typeface="Wingdings" panose="05000000000000000000" pitchFamily="2" charset="2"/>
              <a:buNone/>
            </a:pPr>
            <a:r>
              <a:rPr lang="en-US" altLang="en-US" sz="1400" dirty="0"/>
              <a:t>echo 'Connected successfully&lt;</a:t>
            </a:r>
            <a:r>
              <a:rPr lang="en-US" altLang="en-US" sz="1400" dirty="0" err="1"/>
              <a:t>br</a:t>
            </a:r>
            <a:r>
              <a:rPr lang="en-US" altLang="en-US" sz="1400" dirty="0"/>
              <a:t> /&gt;';</a:t>
            </a:r>
          </a:p>
          <a:p>
            <a:pPr>
              <a:buFont typeface="Wingdings" panose="05000000000000000000" pitchFamily="2" charset="2"/>
              <a:buNone/>
            </a:pPr>
            <a:r>
              <a:rPr lang="en-US" altLang="en-US" sz="1400" dirty="0"/>
              <a:t>$</a:t>
            </a:r>
            <a:r>
              <a:rPr lang="en-US" altLang="en-US" sz="1400" dirty="0" err="1"/>
              <a:t>sql</a:t>
            </a:r>
            <a:r>
              <a:rPr lang="en-US" altLang="en-US" sz="1400" dirty="0"/>
              <a:t> = "DROP TABLE persons";</a:t>
            </a:r>
          </a:p>
          <a:p>
            <a:pPr>
              <a:buFont typeface="Wingdings" panose="05000000000000000000" pitchFamily="2" charset="2"/>
              <a:buNone/>
            </a:pPr>
            <a:r>
              <a:rPr lang="en-US" altLang="en-US" sz="1400" dirty="0" err="1"/>
              <a:t>mysqli_select_db</a:t>
            </a:r>
            <a:r>
              <a:rPr lang="en-US" altLang="en-US" sz="1400" dirty="0"/>
              <a:t>( 'demo' );</a:t>
            </a:r>
          </a:p>
          <a:p>
            <a:pPr>
              <a:buFont typeface="Wingdings" panose="05000000000000000000" pitchFamily="2" charset="2"/>
              <a:buNone/>
            </a:pPr>
            <a:r>
              <a:rPr lang="en-US" altLang="en-US" sz="1400" dirty="0"/>
              <a:t>$</a:t>
            </a:r>
            <a:r>
              <a:rPr lang="en-US" altLang="en-US" sz="1400" dirty="0" err="1"/>
              <a:t>retval</a:t>
            </a:r>
            <a:r>
              <a:rPr lang="en-US" altLang="en-US" sz="1400" dirty="0"/>
              <a:t> = </a:t>
            </a:r>
            <a:r>
              <a:rPr lang="en-US" altLang="en-US" sz="1400" dirty="0" err="1"/>
              <a:t>mysql_query</a:t>
            </a:r>
            <a:r>
              <a:rPr lang="en-US" altLang="en-US" sz="1400" dirty="0"/>
              <a:t>( $conn, $</a:t>
            </a:r>
            <a:r>
              <a:rPr lang="en-US" altLang="en-US" sz="1400" dirty="0" err="1"/>
              <a:t>sql</a:t>
            </a:r>
            <a:r>
              <a:rPr lang="en-US" altLang="en-US" sz="1400" dirty="0"/>
              <a:t> );</a:t>
            </a:r>
          </a:p>
          <a:p>
            <a:pPr>
              <a:buFont typeface="Wingdings" panose="05000000000000000000" pitchFamily="2" charset="2"/>
              <a:buNone/>
            </a:pPr>
            <a:r>
              <a:rPr lang="en-US" altLang="en-US" sz="1400" dirty="0"/>
              <a:t>if(! $</a:t>
            </a:r>
            <a:r>
              <a:rPr lang="en-US" altLang="en-US" sz="1400" dirty="0" err="1"/>
              <a:t>retval</a:t>
            </a:r>
            <a:r>
              <a:rPr lang="en-US" altLang="en-US" sz="1400" dirty="0"/>
              <a:t> )</a:t>
            </a:r>
          </a:p>
          <a:p>
            <a:pPr>
              <a:buFont typeface="Wingdings" panose="05000000000000000000" pitchFamily="2" charset="2"/>
              <a:buNone/>
            </a:pPr>
            <a:r>
              <a:rPr lang="en-US" altLang="en-US" sz="1400" dirty="0"/>
              <a:t>{</a:t>
            </a:r>
          </a:p>
          <a:p>
            <a:pPr>
              <a:buFont typeface="Wingdings" panose="05000000000000000000" pitchFamily="2" charset="2"/>
              <a:buNone/>
            </a:pPr>
            <a:r>
              <a:rPr lang="en-US" altLang="en-US" sz="1400" dirty="0"/>
              <a:t>die('Could not delete table: ' . </a:t>
            </a:r>
            <a:r>
              <a:rPr lang="en-US" altLang="en-US" sz="1400" dirty="0" err="1"/>
              <a:t>mysql_error</a:t>
            </a:r>
            <a:r>
              <a:rPr lang="en-US" altLang="en-US" sz="1400" dirty="0"/>
              <a:t>());</a:t>
            </a:r>
          </a:p>
          <a:p>
            <a:pPr>
              <a:buFont typeface="Wingdings" panose="05000000000000000000" pitchFamily="2" charset="2"/>
              <a:buNone/>
            </a:pPr>
            <a:r>
              <a:rPr lang="en-US" altLang="en-US" sz="1400" dirty="0"/>
              <a:t>}</a:t>
            </a:r>
          </a:p>
          <a:p>
            <a:pPr>
              <a:buFont typeface="Wingdings" panose="05000000000000000000" pitchFamily="2" charset="2"/>
              <a:buNone/>
            </a:pPr>
            <a:r>
              <a:rPr lang="en-US" altLang="en-US" sz="1400" dirty="0"/>
              <a:t>echo "Table deleted successfully\n";</a:t>
            </a:r>
          </a:p>
          <a:p>
            <a:pPr>
              <a:buFont typeface="Wingdings" panose="05000000000000000000" pitchFamily="2" charset="2"/>
              <a:buNone/>
            </a:pPr>
            <a:r>
              <a:rPr lang="en-US" altLang="en-US" sz="1400" dirty="0" err="1"/>
              <a:t>mysql_close</a:t>
            </a:r>
            <a:r>
              <a:rPr lang="en-US" altLang="en-US" sz="1400" dirty="0"/>
              <a:t>($conn);</a:t>
            </a:r>
          </a:p>
          <a:p>
            <a:pPr>
              <a:buFont typeface="Wingdings" panose="05000000000000000000" pitchFamily="2" charset="2"/>
              <a:buNone/>
            </a:pPr>
            <a:r>
              <a:rPr lang="en-US" altLang="en-US" sz="1400" dirty="0"/>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a:xfrm>
            <a:off x="457200" y="381000"/>
            <a:ext cx="8305800" cy="381000"/>
          </a:xfrm>
        </p:spPr>
        <p:txBody>
          <a:bodyPr/>
          <a:lstStyle/>
          <a:p>
            <a:r>
              <a:rPr lang="en-US" altLang="en-US" sz="2000" b="1"/>
              <a:t>Example: 6. Inserting Data into a MySQL Database Table.php</a:t>
            </a:r>
          </a:p>
        </p:txBody>
      </p:sp>
      <p:sp>
        <p:nvSpPr>
          <p:cNvPr id="21507" name="Content Placeholder 2"/>
          <p:cNvSpPr>
            <a:spLocks noGrp="1" noChangeArrowheads="1"/>
          </p:cNvSpPr>
          <p:nvPr>
            <p:ph idx="1"/>
          </p:nvPr>
        </p:nvSpPr>
        <p:spPr>
          <a:xfrm>
            <a:off x="457200" y="762000"/>
            <a:ext cx="8458200" cy="5105400"/>
          </a:xfrm>
        </p:spPr>
        <p:txBody>
          <a:bodyPr/>
          <a:lstStyle/>
          <a:p>
            <a:pPr>
              <a:buFont typeface="Wingdings" panose="05000000000000000000" pitchFamily="2" charset="2"/>
              <a:buNone/>
            </a:pPr>
            <a:r>
              <a:rPr lang="en-US" altLang="en-US" sz="1400"/>
              <a:t>&lt;?php</a:t>
            </a:r>
          </a:p>
          <a:p>
            <a:pPr>
              <a:buFont typeface="Wingdings" panose="05000000000000000000" pitchFamily="2" charset="2"/>
              <a:buNone/>
            </a:pPr>
            <a:r>
              <a:rPr lang="en-US" altLang="en-US" sz="1400">
                <a:solidFill>
                  <a:srgbClr val="00B050"/>
                </a:solidFill>
              </a:rPr>
              <a:t>/* Attempt MySQL server connection. Assuming you are running MySQL</a:t>
            </a:r>
          </a:p>
          <a:p>
            <a:pPr>
              <a:buFont typeface="Wingdings" panose="05000000000000000000" pitchFamily="2" charset="2"/>
              <a:buNone/>
            </a:pPr>
            <a:r>
              <a:rPr lang="en-US" altLang="en-US" sz="1400">
                <a:solidFill>
                  <a:srgbClr val="00B050"/>
                </a:solidFill>
              </a:rPr>
              <a:t>server with default setting (user 'root' with no password) */</a:t>
            </a:r>
          </a:p>
          <a:p>
            <a:pPr>
              <a:buFont typeface="Wingdings" panose="05000000000000000000" pitchFamily="2" charset="2"/>
              <a:buNone/>
            </a:pPr>
            <a:r>
              <a:rPr lang="en-US" altLang="en-US" sz="1400"/>
              <a:t>$link = mysqli_connect("localhost", "root", "", "demo");</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Check connection</a:t>
            </a:r>
          </a:p>
          <a:p>
            <a:pPr>
              <a:buFont typeface="Wingdings" panose="05000000000000000000" pitchFamily="2" charset="2"/>
              <a:buNone/>
            </a:pPr>
            <a:r>
              <a:rPr lang="en-US" altLang="en-US" sz="1400"/>
              <a:t>if(!$link){</a:t>
            </a:r>
          </a:p>
          <a:p>
            <a:pPr>
              <a:buFont typeface="Wingdings" panose="05000000000000000000" pitchFamily="2" charset="2"/>
              <a:buNone/>
            </a:pPr>
            <a:r>
              <a:rPr lang="en-US" altLang="en-US" sz="1400"/>
              <a:t>    die("ERROR: Could not connect. " . mysqli_connect_error());</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Attempt insert query execution</a:t>
            </a:r>
          </a:p>
          <a:p>
            <a:pPr>
              <a:buFont typeface="Wingdings" panose="05000000000000000000" pitchFamily="2" charset="2"/>
              <a:buNone/>
            </a:pPr>
            <a:r>
              <a:rPr lang="en-US" altLang="en-US" sz="1400"/>
              <a:t>$sql = "INSERT INTO persons (first_name, last_name, email) VALUES ('Peter', 'Parker', 'peterparker@mail.com')";</a:t>
            </a:r>
          </a:p>
          <a:p>
            <a:pPr>
              <a:buFont typeface="Wingdings" panose="05000000000000000000" pitchFamily="2" charset="2"/>
              <a:buNone/>
            </a:pPr>
            <a:r>
              <a:rPr lang="en-US" altLang="en-US" sz="1400"/>
              <a:t>if(mysqli_query($link, $sql)){</a:t>
            </a:r>
          </a:p>
          <a:p>
            <a:pPr>
              <a:buFont typeface="Wingdings" panose="05000000000000000000" pitchFamily="2" charset="2"/>
              <a:buNone/>
            </a:pPr>
            <a:r>
              <a:rPr lang="en-US" altLang="en-US" sz="1400"/>
              <a:t>    echo "Records inserted successfully.";</a:t>
            </a:r>
          </a:p>
          <a:p>
            <a:pPr>
              <a:buFont typeface="Wingdings" panose="05000000000000000000" pitchFamily="2" charset="2"/>
              <a:buNone/>
            </a:pPr>
            <a:r>
              <a:rPr lang="en-US" altLang="en-US" sz="1400"/>
              <a:t>} else{</a:t>
            </a:r>
          </a:p>
          <a:p>
            <a:pPr>
              <a:buFont typeface="Wingdings" panose="05000000000000000000" pitchFamily="2" charset="2"/>
              <a:buNone/>
            </a:pPr>
            <a:r>
              <a:rPr lang="en-US" altLang="en-US" sz="1400"/>
              <a:t>    echo "ERROR: Could not able to execute $sql. " . mysqli_error($link);</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Close connection</a:t>
            </a:r>
          </a:p>
          <a:p>
            <a:pPr>
              <a:buFont typeface="Wingdings" panose="05000000000000000000" pitchFamily="2" charset="2"/>
              <a:buNone/>
            </a:pPr>
            <a:r>
              <a:rPr lang="en-US" altLang="en-US" sz="1400"/>
              <a:t>mysqli_close($link);</a:t>
            </a:r>
          </a:p>
          <a:p>
            <a:pPr>
              <a:buFont typeface="Wingdings" panose="05000000000000000000" pitchFamily="2" charset="2"/>
              <a:buNone/>
            </a:pPr>
            <a:r>
              <a:rPr lang="en-US" altLang="en-US" sz="1400"/>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457200" y="381000"/>
            <a:ext cx="8305800" cy="381000"/>
          </a:xfrm>
        </p:spPr>
        <p:txBody>
          <a:bodyPr/>
          <a:lstStyle/>
          <a:p>
            <a:r>
              <a:rPr lang="en-US" altLang="en-US" sz="2000" b="1"/>
              <a:t>Example: 7.Inserting Multiple Rows into a Table.php</a:t>
            </a:r>
            <a:endParaRPr lang="en-US" altLang="en-US" sz="2000"/>
          </a:p>
        </p:txBody>
      </p:sp>
      <p:sp>
        <p:nvSpPr>
          <p:cNvPr id="22531" name="Content Placeholder 2"/>
          <p:cNvSpPr>
            <a:spLocks noGrp="1" noChangeArrowheads="1"/>
          </p:cNvSpPr>
          <p:nvPr>
            <p:ph idx="1"/>
          </p:nvPr>
        </p:nvSpPr>
        <p:spPr>
          <a:xfrm>
            <a:off x="457200" y="609600"/>
            <a:ext cx="8458200" cy="6096000"/>
          </a:xfrm>
        </p:spPr>
        <p:txBody>
          <a:bodyPr/>
          <a:lstStyle/>
          <a:p>
            <a:pPr>
              <a:buFont typeface="Wingdings" panose="05000000000000000000" pitchFamily="2" charset="2"/>
              <a:buNone/>
            </a:pPr>
            <a:r>
              <a:rPr lang="en-US" altLang="en-US" sz="1400"/>
              <a:t>&lt;?php</a:t>
            </a:r>
          </a:p>
          <a:p>
            <a:pPr>
              <a:buFont typeface="Wingdings" panose="05000000000000000000" pitchFamily="2" charset="2"/>
              <a:buNone/>
            </a:pPr>
            <a:r>
              <a:rPr lang="en-US" altLang="en-US" sz="1400">
                <a:solidFill>
                  <a:srgbClr val="00B050"/>
                </a:solidFill>
              </a:rPr>
              <a:t>/* Attempt MySQL server connection. Assuming you are running MySQL</a:t>
            </a:r>
          </a:p>
          <a:p>
            <a:pPr>
              <a:buFont typeface="Wingdings" panose="05000000000000000000" pitchFamily="2" charset="2"/>
              <a:buNone/>
            </a:pPr>
            <a:r>
              <a:rPr lang="en-US" altLang="en-US" sz="1400">
                <a:solidFill>
                  <a:srgbClr val="00B050"/>
                </a:solidFill>
              </a:rPr>
              <a:t>server with default setting (user 'root' with no password) */</a:t>
            </a:r>
          </a:p>
          <a:p>
            <a:pPr>
              <a:buFont typeface="Wingdings" panose="05000000000000000000" pitchFamily="2" charset="2"/>
              <a:buNone/>
            </a:pPr>
            <a:r>
              <a:rPr lang="en-US" altLang="en-US" sz="1400"/>
              <a:t>$link = mysqli_connect("localhost", "root", "", "demo");</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Check connection</a:t>
            </a:r>
          </a:p>
          <a:p>
            <a:pPr>
              <a:buFont typeface="Wingdings" panose="05000000000000000000" pitchFamily="2" charset="2"/>
              <a:buNone/>
            </a:pPr>
            <a:r>
              <a:rPr lang="en-US" altLang="en-US" sz="1400"/>
              <a:t>if(!$link){</a:t>
            </a:r>
          </a:p>
          <a:p>
            <a:pPr>
              <a:buFont typeface="Wingdings" panose="05000000000000000000" pitchFamily="2" charset="2"/>
              <a:buNone/>
            </a:pPr>
            <a:r>
              <a:rPr lang="en-US" altLang="en-US" sz="1400"/>
              <a:t>    die("ERROR: Could not connect. " . mysqli_connect_error());</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t> </a:t>
            </a:r>
            <a:r>
              <a:rPr lang="en-US" altLang="en-US" sz="1400">
                <a:solidFill>
                  <a:srgbClr val="00B050"/>
                </a:solidFill>
              </a:rPr>
              <a:t>// Attempt insert query execution</a:t>
            </a:r>
          </a:p>
          <a:p>
            <a:pPr>
              <a:buFont typeface="Wingdings" panose="05000000000000000000" pitchFamily="2" charset="2"/>
              <a:buNone/>
            </a:pPr>
            <a:r>
              <a:rPr lang="en-US" altLang="en-US" sz="1400"/>
              <a:t>$sql = "INSERT INTO persons (first_name, last_name, email) VALUES</a:t>
            </a:r>
          </a:p>
          <a:p>
            <a:pPr>
              <a:buFont typeface="Wingdings" panose="05000000000000000000" pitchFamily="2" charset="2"/>
              <a:buNone/>
            </a:pPr>
            <a:r>
              <a:rPr lang="en-US" altLang="en-US" sz="1400"/>
              <a:t>            ('John', 'Rambo', 'johnrambo@mail.com'),</a:t>
            </a:r>
          </a:p>
          <a:p>
            <a:pPr>
              <a:buFont typeface="Wingdings" panose="05000000000000000000" pitchFamily="2" charset="2"/>
              <a:buNone/>
            </a:pPr>
            <a:r>
              <a:rPr lang="en-US" altLang="en-US" sz="1400"/>
              <a:t>            ('Clark', 'Kent', 'clarkkent@mail.com'),</a:t>
            </a:r>
          </a:p>
          <a:p>
            <a:pPr>
              <a:buFont typeface="Wingdings" panose="05000000000000000000" pitchFamily="2" charset="2"/>
              <a:buNone/>
            </a:pPr>
            <a:r>
              <a:rPr lang="en-US" altLang="en-US" sz="1400"/>
              <a:t>            ('John', 'Carter', 'johncarter@mail.com'),</a:t>
            </a:r>
          </a:p>
          <a:p>
            <a:pPr>
              <a:buFont typeface="Wingdings" panose="05000000000000000000" pitchFamily="2" charset="2"/>
              <a:buNone/>
            </a:pPr>
            <a:r>
              <a:rPr lang="en-US" altLang="en-US" sz="1400"/>
              <a:t>            ('Harry', 'Potter', 'harrypotter@mail.com')";</a:t>
            </a:r>
          </a:p>
          <a:p>
            <a:pPr>
              <a:buFont typeface="Wingdings" panose="05000000000000000000" pitchFamily="2" charset="2"/>
              <a:buNone/>
            </a:pPr>
            <a:r>
              <a:rPr lang="en-US" altLang="en-US" sz="1400"/>
              <a:t>if(mysqli_query($link, $sql)){</a:t>
            </a:r>
          </a:p>
          <a:p>
            <a:pPr>
              <a:buFont typeface="Wingdings" panose="05000000000000000000" pitchFamily="2" charset="2"/>
              <a:buNone/>
            </a:pPr>
            <a:r>
              <a:rPr lang="en-US" altLang="en-US" sz="1400"/>
              <a:t>    echo "Records added successfully.";</a:t>
            </a:r>
          </a:p>
          <a:p>
            <a:pPr>
              <a:buFont typeface="Wingdings" panose="05000000000000000000" pitchFamily="2" charset="2"/>
              <a:buNone/>
            </a:pPr>
            <a:r>
              <a:rPr lang="en-US" altLang="en-US" sz="1400"/>
              <a:t>} else{</a:t>
            </a:r>
          </a:p>
          <a:p>
            <a:pPr>
              <a:buFont typeface="Wingdings" panose="05000000000000000000" pitchFamily="2" charset="2"/>
              <a:buNone/>
            </a:pPr>
            <a:r>
              <a:rPr lang="en-US" altLang="en-US" sz="1400"/>
              <a:t>    echo "ERROR: Could not able to execute $sql. " . mysqli_error($link);</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Close connection</a:t>
            </a:r>
          </a:p>
          <a:p>
            <a:pPr>
              <a:buFont typeface="Wingdings" panose="05000000000000000000" pitchFamily="2" charset="2"/>
              <a:buNone/>
            </a:pPr>
            <a:r>
              <a:rPr lang="en-US" altLang="en-US" sz="1400"/>
              <a:t>mysqli_close($link);</a:t>
            </a:r>
          </a:p>
          <a:p>
            <a:pPr>
              <a:buFont typeface="Wingdings" panose="05000000000000000000" pitchFamily="2" charset="2"/>
              <a:buNone/>
            </a:pPr>
            <a:r>
              <a:rPr lang="en-US" altLang="en-US" sz="1400"/>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a:xfrm>
            <a:off x="0" y="304800"/>
            <a:ext cx="8229600" cy="457200"/>
          </a:xfrm>
        </p:spPr>
        <p:txBody>
          <a:bodyPr/>
          <a:lstStyle/>
          <a:p>
            <a:r>
              <a:rPr lang="en-US" altLang="en-US" sz="2400" b="1"/>
              <a:t>Example: 8. Selecting Data From Database Tables.php</a:t>
            </a:r>
            <a:endParaRPr lang="en-US" altLang="en-US" sz="2800"/>
          </a:p>
        </p:txBody>
      </p:sp>
      <p:sp>
        <p:nvSpPr>
          <p:cNvPr id="23555" name="Content Placeholder 2"/>
          <p:cNvSpPr>
            <a:spLocks noGrp="1" noChangeArrowheads="1"/>
          </p:cNvSpPr>
          <p:nvPr>
            <p:ph idx="1"/>
          </p:nvPr>
        </p:nvSpPr>
        <p:spPr>
          <a:xfrm>
            <a:off x="0" y="609600"/>
            <a:ext cx="8229600" cy="5257800"/>
          </a:xfrm>
        </p:spPr>
        <p:txBody>
          <a:bodyPr/>
          <a:lstStyle/>
          <a:p>
            <a:pPr>
              <a:buFont typeface="Wingdings" panose="05000000000000000000" pitchFamily="2" charset="2"/>
              <a:buNone/>
            </a:pPr>
            <a:r>
              <a:rPr lang="en-US" altLang="en-US" sz="1100"/>
              <a:t>&lt;?php</a:t>
            </a:r>
          </a:p>
          <a:p>
            <a:pPr>
              <a:buFont typeface="Wingdings" panose="05000000000000000000" pitchFamily="2" charset="2"/>
              <a:buNone/>
            </a:pPr>
            <a:r>
              <a:rPr lang="en-US" altLang="en-US" sz="1100"/>
              <a:t>$link = mysqli_connect("localhost", "root", "", "demo");</a:t>
            </a:r>
          </a:p>
          <a:p>
            <a:pPr>
              <a:buFont typeface="Wingdings" panose="05000000000000000000" pitchFamily="2" charset="2"/>
              <a:buNone/>
            </a:pPr>
            <a:r>
              <a:rPr lang="en-US" altLang="en-US" sz="1100"/>
              <a:t>if(!$link){</a:t>
            </a:r>
          </a:p>
          <a:p>
            <a:pPr>
              <a:buFont typeface="Wingdings" panose="05000000000000000000" pitchFamily="2" charset="2"/>
              <a:buNone/>
            </a:pPr>
            <a:r>
              <a:rPr lang="en-US" altLang="en-US" sz="1100"/>
              <a:t>    die("ERROR: Could not connect. " . mysqli_connect_error());</a:t>
            </a:r>
          </a:p>
          <a:p>
            <a:pPr>
              <a:buFont typeface="Wingdings" panose="05000000000000000000" pitchFamily="2" charset="2"/>
              <a:buNone/>
            </a:pPr>
            <a:r>
              <a:rPr lang="en-US" altLang="en-US" sz="1100"/>
              <a:t>}</a:t>
            </a:r>
          </a:p>
          <a:p>
            <a:pPr>
              <a:buFont typeface="Wingdings" panose="05000000000000000000" pitchFamily="2" charset="2"/>
              <a:buNone/>
            </a:pPr>
            <a:r>
              <a:rPr lang="en-US" altLang="en-US" sz="1100"/>
              <a:t>$sql = "SELECT * FROM persons"; // Attempt select query execution</a:t>
            </a:r>
          </a:p>
          <a:p>
            <a:pPr>
              <a:buFont typeface="Wingdings" panose="05000000000000000000" pitchFamily="2" charset="2"/>
              <a:buNone/>
            </a:pPr>
            <a:r>
              <a:rPr lang="en-US" altLang="en-US" sz="1100"/>
              <a:t>if($result = mysqli_query($link, $sql)){</a:t>
            </a:r>
          </a:p>
          <a:p>
            <a:pPr>
              <a:buFont typeface="Wingdings" panose="05000000000000000000" pitchFamily="2" charset="2"/>
              <a:buNone/>
            </a:pPr>
            <a:r>
              <a:rPr lang="en-US" altLang="en-US" sz="1100"/>
              <a:t>   	 if(mysqli_num_rows($result) &gt; 0)</a:t>
            </a:r>
          </a:p>
          <a:p>
            <a:pPr>
              <a:buFont typeface="Wingdings" panose="05000000000000000000" pitchFamily="2" charset="2"/>
              <a:buNone/>
            </a:pPr>
            <a:r>
              <a:rPr lang="en-US" altLang="en-US" sz="1100"/>
              <a:t>          {  echo "&lt;table&gt;";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echo "&lt;th&gt;id&lt;/th&gt;";</a:t>
            </a:r>
          </a:p>
          <a:p>
            <a:pPr>
              <a:buFont typeface="Wingdings" panose="05000000000000000000" pitchFamily="2" charset="2"/>
              <a:buNone/>
            </a:pPr>
            <a:r>
              <a:rPr lang="en-US" altLang="en-US" sz="1100"/>
              <a:t>             echo "&lt;th&gt;first_name&lt;/th&gt;";</a:t>
            </a:r>
          </a:p>
          <a:p>
            <a:pPr>
              <a:buFont typeface="Wingdings" panose="05000000000000000000" pitchFamily="2" charset="2"/>
              <a:buNone/>
            </a:pPr>
            <a:r>
              <a:rPr lang="en-US" altLang="en-US" sz="1100"/>
              <a:t>             echo "&lt;th&gt;last_name&lt;/th&gt;";</a:t>
            </a:r>
          </a:p>
          <a:p>
            <a:pPr>
              <a:buFont typeface="Wingdings" panose="05000000000000000000" pitchFamily="2" charset="2"/>
              <a:buNone/>
            </a:pPr>
            <a:r>
              <a:rPr lang="en-US" altLang="en-US" sz="1100"/>
              <a:t>             echo "&lt;th&gt;email&lt;/th&gt;";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while($row = mysqli_fetch_array($result))</a:t>
            </a:r>
          </a:p>
          <a:p>
            <a:pPr>
              <a:buFont typeface="Wingdings" panose="05000000000000000000" pitchFamily="2" charset="2"/>
              <a:buNone/>
            </a:pPr>
            <a:r>
              <a:rPr lang="en-US" altLang="en-US" sz="1100"/>
              <a:t>                         {           echo "&lt;tr&gt;";</a:t>
            </a:r>
          </a:p>
          <a:p>
            <a:pPr>
              <a:buFont typeface="Wingdings" panose="05000000000000000000" pitchFamily="2" charset="2"/>
              <a:buNone/>
            </a:pPr>
            <a:r>
              <a:rPr lang="en-US" altLang="en-US" sz="1100"/>
              <a:t>		             echo "&lt;td&gt;" . $row['id'] . "&lt;/td&gt;";</a:t>
            </a:r>
          </a:p>
          <a:p>
            <a:pPr>
              <a:buFont typeface="Wingdings" panose="05000000000000000000" pitchFamily="2" charset="2"/>
              <a:buNone/>
            </a:pPr>
            <a:r>
              <a:rPr lang="en-US" altLang="en-US" sz="1100"/>
              <a:t>		             echo "&lt;td&gt;" . $row['first_name'] . "&lt;/td&gt;";</a:t>
            </a:r>
          </a:p>
          <a:p>
            <a:pPr>
              <a:buFont typeface="Wingdings" panose="05000000000000000000" pitchFamily="2" charset="2"/>
              <a:buNone/>
            </a:pPr>
            <a:r>
              <a:rPr lang="en-US" altLang="en-US" sz="1100"/>
              <a:t>		             echo "&lt;td&gt;" . $row['last_name'] . "&lt;/td&gt;";</a:t>
            </a:r>
          </a:p>
          <a:p>
            <a:pPr>
              <a:buFont typeface="Wingdings" panose="05000000000000000000" pitchFamily="2" charset="2"/>
              <a:buNone/>
            </a:pPr>
            <a:r>
              <a:rPr lang="en-US" altLang="en-US" sz="1100"/>
              <a:t>		             echo "&lt;td&gt;" . $row['email'] . "&lt;/td&gt;";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echo "&lt;/table&gt;";</a:t>
            </a:r>
          </a:p>
          <a:p>
            <a:pPr>
              <a:buFont typeface="Wingdings" panose="05000000000000000000" pitchFamily="2" charset="2"/>
              <a:buNone/>
            </a:pPr>
            <a:r>
              <a:rPr lang="en-US" altLang="en-US" sz="1100"/>
              <a:t>	      mysqli_free_result($result);     // Free result set. mysqli_free_result() function frees the memory associated with the result.</a:t>
            </a:r>
          </a:p>
          <a:p>
            <a:pPr>
              <a:buFont typeface="Wingdings" panose="05000000000000000000" pitchFamily="2" charset="2"/>
              <a:buNone/>
            </a:pPr>
            <a:r>
              <a:rPr lang="en-US" altLang="en-US" sz="1100"/>
              <a:t>   	     } </a:t>
            </a:r>
          </a:p>
          <a:p>
            <a:pPr>
              <a:buFont typeface="Wingdings" panose="05000000000000000000" pitchFamily="2" charset="2"/>
              <a:buNone/>
            </a:pPr>
            <a:r>
              <a:rPr lang="en-US" altLang="en-US" sz="1100"/>
              <a:t>	     else{   echo "No records matching your query were found.";  }</a:t>
            </a:r>
          </a:p>
          <a:p>
            <a:pPr>
              <a:buFont typeface="Wingdings" panose="05000000000000000000" pitchFamily="2" charset="2"/>
              <a:buNone/>
            </a:pPr>
            <a:r>
              <a:rPr lang="en-US" altLang="en-US" sz="1100"/>
              <a:t>}</a:t>
            </a:r>
          </a:p>
          <a:p>
            <a:pPr>
              <a:buFont typeface="Wingdings" panose="05000000000000000000" pitchFamily="2" charset="2"/>
              <a:buNone/>
            </a:pPr>
            <a:r>
              <a:rPr lang="en-US" altLang="en-US" sz="1100"/>
              <a:t>else{  echo "ERROR: Could not able to execute $sql. " . mysqli_error($link);  }</a:t>
            </a:r>
          </a:p>
          <a:p>
            <a:pPr>
              <a:buFont typeface="Wingdings" panose="05000000000000000000" pitchFamily="2" charset="2"/>
              <a:buNone/>
            </a:pPr>
            <a:r>
              <a:rPr lang="en-US" altLang="en-US" sz="1100"/>
              <a:t>mysqli_close($link);</a:t>
            </a:r>
          </a:p>
          <a:p>
            <a:pPr>
              <a:buFont typeface="Wingdings" panose="05000000000000000000" pitchFamily="2" charset="2"/>
              <a:buNone/>
            </a:pPr>
            <a:r>
              <a:rPr lang="en-US" altLang="en-US" sz="1100"/>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a:xfrm>
            <a:off x="457200" y="152400"/>
            <a:ext cx="8229600" cy="838200"/>
          </a:xfrm>
        </p:spPr>
        <p:txBody>
          <a:bodyPr/>
          <a:lstStyle/>
          <a:p>
            <a:r>
              <a:rPr lang="en-US" altLang="en-US" sz="3200" b="1"/>
              <a:t>MySQL Database Simple Operation</a:t>
            </a:r>
          </a:p>
        </p:txBody>
      </p:sp>
      <p:sp>
        <p:nvSpPr>
          <p:cNvPr id="5123" name="Content Placeholder 2"/>
          <p:cNvSpPr>
            <a:spLocks noGrp="1" noChangeArrowheads="1"/>
          </p:cNvSpPr>
          <p:nvPr>
            <p:ph idx="1"/>
          </p:nvPr>
        </p:nvSpPr>
        <p:spPr>
          <a:xfrm>
            <a:off x="457200" y="914400"/>
            <a:ext cx="8229600" cy="5410200"/>
          </a:xfrm>
        </p:spPr>
        <p:txBody>
          <a:bodyPr/>
          <a:lstStyle/>
          <a:p>
            <a:r>
              <a:rPr lang="en-US" altLang="en-US" sz="1600" b="1"/>
              <a:t>USE Databasename: This will be used to select a database in the MySQL </a:t>
            </a:r>
            <a:r>
              <a:rPr lang="en-US" altLang="en-US" sz="1600"/>
              <a:t>workarea.</a:t>
            </a:r>
          </a:p>
          <a:p>
            <a:r>
              <a:rPr lang="en-US" altLang="en-US" sz="1600" b="1"/>
              <a:t>SHOW DATABASES: Lists out the databases that are accessible by the MySQL </a:t>
            </a:r>
            <a:r>
              <a:rPr lang="en-US" altLang="en-US" sz="1600"/>
              <a:t>DBMS.</a:t>
            </a:r>
          </a:p>
          <a:p>
            <a:r>
              <a:rPr lang="en-US" altLang="en-US" sz="1600" b="1"/>
              <a:t>SHOW TABLES: Shows the tables in the database once a database has been </a:t>
            </a:r>
            <a:r>
              <a:rPr lang="en-US" altLang="en-US" sz="1600"/>
              <a:t>selected with the use command.</a:t>
            </a:r>
          </a:p>
          <a:p>
            <a:r>
              <a:rPr lang="en-US" altLang="en-US" sz="1600" b="1"/>
              <a:t>SHOW COLUMNS FROM tablename: Shows the attributes, types of attributes, </a:t>
            </a:r>
            <a:r>
              <a:rPr lang="en-US" altLang="en-US" sz="1600"/>
              <a:t>key information, whether NULL is permitted, defaults, and other information for a table.</a:t>
            </a:r>
          </a:p>
          <a:p>
            <a:r>
              <a:rPr lang="en-US" altLang="en-US" sz="1600" b="1"/>
              <a:t>SHOW INDEX FROM tablename: Presents the details of all indexes on the table, </a:t>
            </a:r>
            <a:r>
              <a:rPr lang="en-US" altLang="en-US" sz="1600"/>
              <a:t>including the PRIMARY KEY.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0" y="-152400"/>
            <a:ext cx="8229600" cy="457200"/>
          </a:xfrm>
        </p:spPr>
        <p:txBody>
          <a:bodyPr/>
          <a:lstStyle/>
          <a:p>
            <a:r>
              <a:rPr lang="en-US" altLang="en-US" sz="2400" b="1"/>
              <a:t>Example: 9.Filtering the Records firstname=john.php</a:t>
            </a:r>
            <a:endParaRPr lang="en-US" altLang="en-US" sz="2800"/>
          </a:p>
        </p:txBody>
      </p:sp>
      <p:sp>
        <p:nvSpPr>
          <p:cNvPr id="24579" name="Content Placeholder 2"/>
          <p:cNvSpPr>
            <a:spLocks noGrp="1" noChangeArrowheads="1"/>
          </p:cNvSpPr>
          <p:nvPr>
            <p:ph idx="1"/>
          </p:nvPr>
        </p:nvSpPr>
        <p:spPr>
          <a:xfrm>
            <a:off x="0" y="228600"/>
            <a:ext cx="8229600" cy="6019800"/>
          </a:xfrm>
        </p:spPr>
        <p:txBody>
          <a:bodyPr/>
          <a:lstStyle/>
          <a:p>
            <a:pPr>
              <a:buFont typeface="Wingdings" panose="05000000000000000000" pitchFamily="2" charset="2"/>
              <a:buNone/>
            </a:pPr>
            <a:r>
              <a:rPr lang="en-US" altLang="en-US" sz="1100"/>
              <a:t>&lt;?php</a:t>
            </a:r>
          </a:p>
          <a:p>
            <a:pPr>
              <a:buFont typeface="Wingdings" panose="05000000000000000000" pitchFamily="2" charset="2"/>
              <a:buNone/>
            </a:pPr>
            <a:r>
              <a:rPr lang="en-US" altLang="en-US" sz="1100"/>
              <a:t>$link = mysqli_connect("localhost", "root", "", "demo");</a:t>
            </a:r>
          </a:p>
          <a:p>
            <a:pPr>
              <a:buFont typeface="Wingdings" panose="05000000000000000000" pitchFamily="2" charset="2"/>
              <a:buNone/>
            </a:pPr>
            <a:r>
              <a:rPr lang="en-US" altLang="en-US" sz="1100"/>
              <a:t>if(!$link){</a:t>
            </a:r>
          </a:p>
          <a:p>
            <a:pPr>
              <a:buFont typeface="Wingdings" panose="05000000000000000000" pitchFamily="2" charset="2"/>
              <a:buNone/>
            </a:pPr>
            <a:r>
              <a:rPr lang="en-US" altLang="en-US" sz="1100"/>
              <a:t>    die("ERROR: Could not connect. " . mysqli_connect_error());</a:t>
            </a:r>
          </a:p>
          <a:p>
            <a:pPr>
              <a:buFont typeface="Wingdings" panose="05000000000000000000" pitchFamily="2" charset="2"/>
              <a:buNone/>
            </a:pPr>
            <a:r>
              <a:rPr lang="en-US" altLang="en-US" sz="1100"/>
              <a:t>}</a:t>
            </a:r>
          </a:p>
          <a:p>
            <a:pPr>
              <a:buFont typeface="Wingdings" panose="05000000000000000000" pitchFamily="2" charset="2"/>
              <a:buNone/>
            </a:pPr>
            <a:r>
              <a:rPr lang="en-US" altLang="en-US" sz="1100"/>
              <a:t>$sql = "SELECT * FROM persons WHERE first_name='john'";</a:t>
            </a:r>
          </a:p>
          <a:p>
            <a:pPr>
              <a:buFont typeface="Wingdings" panose="05000000000000000000" pitchFamily="2" charset="2"/>
              <a:buNone/>
            </a:pPr>
            <a:r>
              <a:rPr lang="en-US" altLang="en-US" sz="1100"/>
              <a:t>if($result = mysqli_query($link, $sql)){</a:t>
            </a:r>
          </a:p>
          <a:p>
            <a:pPr>
              <a:buFont typeface="Wingdings" panose="05000000000000000000" pitchFamily="2" charset="2"/>
              <a:buNone/>
            </a:pPr>
            <a:r>
              <a:rPr lang="en-US" altLang="en-US" sz="1100"/>
              <a:t>    if(mysqli_num_rows($result) &gt; 0){</a:t>
            </a:r>
          </a:p>
          <a:p>
            <a:pPr>
              <a:buFont typeface="Wingdings" panose="05000000000000000000" pitchFamily="2" charset="2"/>
              <a:buNone/>
            </a:pPr>
            <a:r>
              <a:rPr lang="en-US" altLang="en-US" sz="1100"/>
              <a:t>        echo "&lt;table&gt;";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echo "&lt;th&gt;id&lt;/th&gt;";</a:t>
            </a:r>
          </a:p>
          <a:p>
            <a:pPr>
              <a:buFont typeface="Wingdings" panose="05000000000000000000" pitchFamily="2" charset="2"/>
              <a:buNone/>
            </a:pPr>
            <a:r>
              <a:rPr lang="en-US" altLang="en-US" sz="1100"/>
              <a:t>                echo "&lt;th&gt;first_name&lt;/th&gt;";</a:t>
            </a:r>
          </a:p>
          <a:p>
            <a:pPr>
              <a:buFont typeface="Wingdings" panose="05000000000000000000" pitchFamily="2" charset="2"/>
              <a:buNone/>
            </a:pPr>
            <a:r>
              <a:rPr lang="en-US" altLang="en-US" sz="1100"/>
              <a:t>                echo "&lt;th&gt;last_name&lt;/th&gt;";</a:t>
            </a:r>
          </a:p>
          <a:p>
            <a:pPr>
              <a:buFont typeface="Wingdings" panose="05000000000000000000" pitchFamily="2" charset="2"/>
              <a:buNone/>
            </a:pPr>
            <a:r>
              <a:rPr lang="en-US" altLang="en-US" sz="1100"/>
              <a:t>                echo "&lt;th&gt;email&lt;/th&gt;";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while($row = mysqli_fetch_array($result)){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echo "&lt;td&gt;" . $row['id'] . "&lt;/td&gt;";</a:t>
            </a:r>
          </a:p>
          <a:p>
            <a:pPr>
              <a:buFont typeface="Wingdings" panose="05000000000000000000" pitchFamily="2" charset="2"/>
              <a:buNone/>
            </a:pPr>
            <a:r>
              <a:rPr lang="en-US" altLang="en-US" sz="1100"/>
              <a:t>                echo "&lt;td&gt;" . $row['first_name'] . "&lt;/td&gt;";</a:t>
            </a:r>
          </a:p>
          <a:p>
            <a:pPr>
              <a:buFont typeface="Wingdings" panose="05000000000000000000" pitchFamily="2" charset="2"/>
              <a:buNone/>
            </a:pPr>
            <a:r>
              <a:rPr lang="en-US" altLang="en-US" sz="1100"/>
              <a:t>                echo "&lt;td&gt;" . $row['last_name'] . "&lt;/td&gt;";</a:t>
            </a:r>
          </a:p>
          <a:p>
            <a:pPr>
              <a:buFont typeface="Wingdings" panose="05000000000000000000" pitchFamily="2" charset="2"/>
              <a:buNone/>
            </a:pPr>
            <a:r>
              <a:rPr lang="en-US" altLang="en-US" sz="1100"/>
              <a:t>                echo "&lt;td&gt;" . $row['email'] . "&lt;/td&gt;";</a:t>
            </a:r>
          </a:p>
          <a:p>
            <a:pPr>
              <a:buFont typeface="Wingdings" panose="05000000000000000000" pitchFamily="2" charset="2"/>
              <a:buNone/>
            </a:pPr>
            <a:r>
              <a:rPr lang="en-US" altLang="en-US" sz="1100"/>
              <a:t>            echo "&lt;/tr&gt;";</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echo "&lt;/table&gt;";</a:t>
            </a:r>
          </a:p>
          <a:p>
            <a:pPr>
              <a:buFont typeface="Wingdings" panose="05000000000000000000" pitchFamily="2" charset="2"/>
              <a:buNone/>
            </a:pPr>
            <a:r>
              <a:rPr lang="en-US" altLang="en-US" sz="1100"/>
              <a:t>        mysqli_free_result($result);</a:t>
            </a:r>
          </a:p>
          <a:p>
            <a:pPr>
              <a:buFont typeface="Wingdings" panose="05000000000000000000" pitchFamily="2" charset="2"/>
              <a:buNone/>
            </a:pPr>
            <a:r>
              <a:rPr lang="en-US" altLang="en-US" sz="1100"/>
              <a:t>    } else{</a:t>
            </a:r>
          </a:p>
          <a:p>
            <a:pPr>
              <a:buFont typeface="Wingdings" panose="05000000000000000000" pitchFamily="2" charset="2"/>
              <a:buNone/>
            </a:pPr>
            <a:r>
              <a:rPr lang="en-US" altLang="en-US" sz="1100"/>
              <a:t>        echo "No records matching your query were found.";</a:t>
            </a:r>
          </a:p>
          <a:p>
            <a:pPr>
              <a:buFont typeface="Wingdings" panose="05000000000000000000" pitchFamily="2" charset="2"/>
              <a:buNone/>
            </a:pPr>
            <a:r>
              <a:rPr lang="en-US" altLang="en-US" sz="1100"/>
              <a:t>    }</a:t>
            </a:r>
          </a:p>
          <a:p>
            <a:pPr>
              <a:buFont typeface="Wingdings" panose="05000000000000000000" pitchFamily="2" charset="2"/>
              <a:buNone/>
            </a:pPr>
            <a:r>
              <a:rPr lang="en-US" altLang="en-US" sz="1100"/>
              <a:t>} else{</a:t>
            </a:r>
          </a:p>
          <a:p>
            <a:pPr>
              <a:buFont typeface="Wingdings" panose="05000000000000000000" pitchFamily="2" charset="2"/>
              <a:buNone/>
            </a:pPr>
            <a:r>
              <a:rPr lang="en-US" altLang="en-US" sz="1100"/>
              <a:t>    echo "ERROR: Could not able to execute $sql. " . mysqli_error($link);</a:t>
            </a:r>
          </a:p>
          <a:p>
            <a:pPr>
              <a:buFont typeface="Wingdings" panose="05000000000000000000" pitchFamily="2" charset="2"/>
              <a:buNone/>
            </a:pPr>
            <a:r>
              <a:rPr lang="en-US" altLang="en-US" sz="1100"/>
              <a:t>}</a:t>
            </a:r>
          </a:p>
          <a:p>
            <a:pPr>
              <a:buFont typeface="Wingdings" panose="05000000000000000000" pitchFamily="2" charset="2"/>
              <a:buNone/>
            </a:pPr>
            <a:r>
              <a:rPr lang="en-US" altLang="en-US" sz="1100"/>
              <a:t>mysqli_close($link);</a:t>
            </a:r>
          </a:p>
          <a:p>
            <a:pPr>
              <a:buFont typeface="Wingdings" panose="05000000000000000000" pitchFamily="2" charset="2"/>
              <a:buNone/>
            </a:pPr>
            <a:r>
              <a:rPr lang="en-US" altLang="en-US" sz="110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304800"/>
          </a:xfrm>
        </p:spPr>
        <p:txBody>
          <a:bodyPr/>
          <a:lstStyle/>
          <a:p>
            <a:r>
              <a:rPr lang="en-US" sz="2800" b="1"/>
              <a:t>Example: 10. Limiting Result Sets.php</a:t>
            </a:r>
            <a:br>
              <a:rPr lang="en-US" sz="2800" b="1"/>
            </a:br>
            <a:endParaRPr lang="en-IN" sz="2800" b="1"/>
          </a:p>
        </p:txBody>
      </p:sp>
      <p:sp>
        <p:nvSpPr>
          <p:cNvPr id="8195" name="Content Placeholder 2"/>
          <p:cNvSpPr>
            <a:spLocks noGrp="1"/>
          </p:cNvSpPr>
          <p:nvPr>
            <p:ph idx="1"/>
          </p:nvPr>
        </p:nvSpPr>
        <p:spPr>
          <a:xfrm>
            <a:off x="457200" y="381000"/>
            <a:ext cx="8229600" cy="6477000"/>
          </a:xfrm>
        </p:spPr>
        <p:txBody>
          <a:bodyPr/>
          <a:lstStyle/>
          <a:p>
            <a:pPr>
              <a:buFont typeface="Wingdings" panose="05000000000000000000" pitchFamily="2" charset="2"/>
              <a:buNone/>
              <a:defRPr/>
            </a:pPr>
            <a:r>
              <a:rPr lang="en-US" sz="1050" dirty="0"/>
              <a:t>&lt;?</a:t>
            </a:r>
            <a:r>
              <a:rPr lang="en-US" sz="1050" dirty="0" err="1"/>
              <a:t>php</a:t>
            </a:r>
            <a:endParaRPr lang="en-US" sz="1050" dirty="0"/>
          </a:p>
          <a:p>
            <a:pPr>
              <a:buFont typeface="Wingdings" panose="05000000000000000000" pitchFamily="2" charset="2"/>
              <a:buNone/>
              <a:defRPr/>
            </a:pPr>
            <a:r>
              <a:rPr lang="en-US" sz="1050" dirty="0"/>
              <a:t>$link = </a:t>
            </a:r>
            <a:r>
              <a:rPr lang="en-US" sz="1050" dirty="0" err="1"/>
              <a:t>mysqli_connect</a:t>
            </a:r>
            <a:r>
              <a:rPr lang="en-US" sz="1050" dirty="0"/>
              <a:t>("</a:t>
            </a:r>
            <a:r>
              <a:rPr lang="en-US" sz="1050" dirty="0" err="1"/>
              <a:t>localhost</a:t>
            </a:r>
            <a:r>
              <a:rPr lang="en-US" sz="1050" dirty="0"/>
              <a:t>", "root", "", "demo");</a:t>
            </a:r>
          </a:p>
          <a:p>
            <a:pPr>
              <a:buFont typeface="Wingdings" panose="05000000000000000000" pitchFamily="2" charset="2"/>
              <a:buNone/>
              <a:defRPr/>
            </a:pPr>
            <a:r>
              <a:rPr lang="en-US" sz="1050" dirty="0"/>
              <a:t>if(!$link){</a:t>
            </a:r>
          </a:p>
          <a:p>
            <a:pPr>
              <a:buFont typeface="Wingdings" panose="05000000000000000000" pitchFamily="2" charset="2"/>
              <a:buNone/>
              <a:defRPr/>
            </a:pPr>
            <a:r>
              <a:rPr lang="en-US" sz="1050" dirty="0"/>
              <a:t>    die("ERROR: Could not connect. " . </a:t>
            </a:r>
            <a:r>
              <a:rPr lang="en-US" sz="1050" dirty="0" err="1"/>
              <a:t>mysqli_connect_error</a:t>
            </a:r>
            <a:r>
              <a:rPr lang="en-US" sz="1050" dirty="0"/>
              <a:t>());</a:t>
            </a:r>
          </a:p>
          <a:p>
            <a:pPr>
              <a:buFont typeface="Wingdings" panose="05000000000000000000" pitchFamily="2" charset="2"/>
              <a:buNone/>
              <a:defRPr/>
            </a:pPr>
            <a:r>
              <a:rPr lang="en-US" sz="1050" dirty="0"/>
              <a:t>} </a:t>
            </a:r>
          </a:p>
          <a:p>
            <a:pPr>
              <a:buFont typeface="Wingdings" panose="05000000000000000000" pitchFamily="2" charset="2"/>
              <a:buNone/>
              <a:defRPr/>
            </a:pPr>
            <a:r>
              <a:rPr lang="en-US" sz="1050" dirty="0"/>
              <a:t>$</a:t>
            </a:r>
            <a:r>
              <a:rPr lang="en-US" sz="1050" dirty="0" err="1"/>
              <a:t>sql</a:t>
            </a:r>
            <a:r>
              <a:rPr lang="en-US" sz="1050" dirty="0"/>
              <a:t> = "SELECT * FROM persons LIMIT 3";</a:t>
            </a:r>
          </a:p>
          <a:p>
            <a:pPr>
              <a:buFont typeface="Wingdings" panose="05000000000000000000" pitchFamily="2" charset="2"/>
              <a:buNone/>
              <a:defRPr/>
            </a:pPr>
            <a:r>
              <a:rPr lang="en-US" sz="1050" dirty="0"/>
              <a:t>if($result = </a:t>
            </a:r>
            <a:r>
              <a:rPr lang="en-US" sz="1050" dirty="0" err="1"/>
              <a:t>mysqli_query</a:t>
            </a:r>
            <a:r>
              <a:rPr lang="en-US" sz="1050" dirty="0"/>
              <a:t>($link, $</a:t>
            </a:r>
            <a:r>
              <a:rPr lang="en-US" sz="1050" dirty="0" err="1"/>
              <a:t>sql</a:t>
            </a:r>
            <a:r>
              <a:rPr lang="en-US" sz="1050" dirty="0"/>
              <a:t>)){</a:t>
            </a:r>
          </a:p>
          <a:p>
            <a:pPr>
              <a:buFont typeface="Wingdings" panose="05000000000000000000" pitchFamily="2" charset="2"/>
              <a:buNone/>
              <a:defRPr/>
            </a:pPr>
            <a:r>
              <a:rPr lang="en-US" sz="1050" dirty="0"/>
              <a:t>    if(</a:t>
            </a:r>
            <a:r>
              <a:rPr lang="en-US" sz="1050" dirty="0" err="1"/>
              <a:t>mysqli_num_rows</a:t>
            </a:r>
            <a:r>
              <a:rPr lang="en-US" sz="1050" dirty="0"/>
              <a:t>($result) &gt; 0){</a:t>
            </a:r>
          </a:p>
          <a:p>
            <a:pPr>
              <a:buFont typeface="Wingdings" panose="05000000000000000000" pitchFamily="2" charset="2"/>
              <a:buNone/>
              <a:defRPr/>
            </a:pPr>
            <a:r>
              <a:rPr lang="en-US" sz="1050" dirty="0"/>
              <a:t>        echo "&lt;table&gt;";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&gt;id&lt;/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a:t>
            </a:r>
            <a:r>
              <a:rPr lang="en-US" sz="1050" dirty="0" err="1"/>
              <a:t>first_name</a:t>
            </a:r>
            <a:r>
              <a:rPr lang="en-US" sz="1050" dirty="0"/>
              <a:t>&lt;/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a:t>
            </a:r>
            <a:r>
              <a:rPr lang="en-US" sz="1050" dirty="0" err="1"/>
              <a:t>last_name</a:t>
            </a:r>
            <a:r>
              <a:rPr lang="en-US" sz="1050" dirty="0"/>
              <a:t>&lt;/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&gt;email&lt;/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while($row = </a:t>
            </a:r>
            <a:r>
              <a:rPr lang="en-US" sz="1050" dirty="0" err="1"/>
              <a:t>mysqli_fetch_array</a:t>
            </a:r>
            <a:r>
              <a:rPr lang="en-US" sz="1050" dirty="0"/>
              <a:t>($result)){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echo "&lt;td&gt;" . $row['id'] . "&lt;/td&gt;";</a:t>
            </a:r>
          </a:p>
          <a:p>
            <a:pPr>
              <a:buFont typeface="Wingdings" panose="05000000000000000000" pitchFamily="2" charset="2"/>
              <a:buNone/>
              <a:defRPr/>
            </a:pPr>
            <a:r>
              <a:rPr lang="en-US" sz="1050" dirty="0"/>
              <a:t>                echo "&lt;td&gt;" . $row['</a:t>
            </a:r>
            <a:r>
              <a:rPr lang="en-US" sz="1050" dirty="0" err="1"/>
              <a:t>first_name</a:t>
            </a:r>
            <a:r>
              <a:rPr lang="en-US" sz="1050" dirty="0"/>
              <a:t>'] . "&lt;/td&gt;";</a:t>
            </a:r>
          </a:p>
          <a:p>
            <a:pPr>
              <a:buFont typeface="Wingdings" panose="05000000000000000000" pitchFamily="2" charset="2"/>
              <a:buNone/>
              <a:defRPr/>
            </a:pPr>
            <a:r>
              <a:rPr lang="en-US" sz="1050" dirty="0"/>
              <a:t>                echo "&lt;td&gt;" . $row['</a:t>
            </a:r>
            <a:r>
              <a:rPr lang="en-US" sz="1050" dirty="0" err="1"/>
              <a:t>last_name</a:t>
            </a:r>
            <a:r>
              <a:rPr lang="en-US" sz="1050" dirty="0"/>
              <a:t>'] . "&lt;/td&gt;";</a:t>
            </a:r>
          </a:p>
          <a:p>
            <a:pPr>
              <a:buFont typeface="Wingdings" panose="05000000000000000000" pitchFamily="2" charset="2"/>
              <a:buNone/>
              <a:defRPr/>
            </a:pPr>
            <a:r>
              <a:rPr lang="en-US" sz="1050" dirty="0"/>
              <a:t>                echo "&lt;td&gt;" . $row['email'] . "&lt;/td&gt;";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a:t>
            </a:r>
          </a:p>
          <a:p>
            <a:pPr>
              <a:buFont typeface="Wingdings" panose="05000000000000000000" pitchFamily="2" charset="2"/>
              <a:buNone/>
              <a:defRPr/>
            </a:pPr>
            <a:r>
              <a:rPr lang="en-US" sz="1050" dirty="0"/>
              <a:t>        echo "&lt;/table&gt;";</a:t>
            </a:r>
          </a:p>
          <a:p>
            <a:pPr>
              <a:buFont typeface="Wingdings" panose="05000000000000000000" pitchFamily="2" charset="2"/>
              <a:buNone/>
              <a:defRPr/>
            </a:pPr>
            <a:r>
              <a:rPr lang="en-US" sz="1050" dirty="0"/>
              <a:t>        </a:t>
            </a:r>
            <a:r>
              <a:rPr lang="en-US" sz="1050" dirty="0" err="1"/>
              <a:t>mysqli_free_result</a:t>
            </a:r>
            <a:r>
              <a:rPr lang="en-US" sz="1050" dirty="0"/>
              <a:t>($result);</a:t>
            </a:r>
          </a:p>
          <a:p>
            <a:pPr>
              <a:buFont typeface="Wingdings" panose="05000000000000000000" pitchFamily="2" charset="2"/>
              <a:buNone/>
              <a:defRPr/>
            </a:pPr>
            <a:r>
              <a:rPr lang="en-US" sz="1050" dirty="0"/>
              <a:t>    } else{</a:t>
            </a:r>
          </a:p>
          <a:p>
            <a:pPr>
              <a:buFont typeface="Wingdings" panose="05000000000000000000" pitchFamily="2" charset="2"/>
              <a:buNone/>
              <a:defRPr/>
            </a:pPr>
            <a:r>
              <a:rPr lang="en-US" sz="1050" dirty="0"/>
              <a:t>        echo "No records matching your query were found.";</a:t>
            </a:r>
          </a:p>
          <a:p>
            <a:pPr>
              <a:buFont typeface="Wingdings" panose="05000000000000000000" pitchFamily="2" charset="2"/>
              <a:buNone/>
              <a:defRPr/>
            </a:pPr>
            <a:r>
              <a:rPr lang="en-US" sz="1050" dirty="0"/>
              <a:t>    }</a:t>
            </a:r>
          </a:p>
          <a:p>
            <a:pPr>
              <a:buFont typeface="Wingdings" panose="05000000000000000000" pitchFamily="2" charset="2"/>
              <a:buNone/>
              <a:defRPr/>
            </a:pPr>
            <a:r>
              <a:rPr lang="en-US" sz="1050" dirty="0"/>
              <a:t>} else{</a:t>
            </a:r>
          </a:p>
          <a:p>
            <a:pPr>
              <a:buFont typeface="Wingdings" panose="05000000000000000000" pitchFamily="2" charset="2"/>
              <a:buNone/>
              <a:defRPr/>
            </a:pPr>
            <a:r>
              <a:rPr lang="en-US" sz="1050" dirty="0"/>
              <a:t>    echo "ERROR: Could not able to execute $</a:t>
            </a:r>
            <a:r>
              <a:rPr lang="en-US" sz="1050" dirty="0" err="1"/>
              <a:t>sql</a:t>
            </a:r>
            <a:r>
              <a:rPr lang="en-US" sz="1050" dirty="0"/>
              <a:t>. " . </a:t>
            </a:r>
            <a:r>
              <a:rPr lang="en-US" sz="1050" dirty="0" err="1"/>
              <a:t>mysqli_error</a:t>
            </a:r>
            <a:r>
              <a:rPr lang="en-US" sz="1050" dirty="0"/>
              <a:t>($link);</a:t>
            </a:r>
          </a:p>
          <a:p>
            <a:pPr>
              <a:buFont typeface="Wingdings" panose="05000000000000000000" pitchFamily="2" charset="2"/>
              <a:buNone/>
              <a:defRPr/>
            </a:pPr>
            <a:r>
              <a:rPr lang="en-US" sz="1050" dirty="0"/>
              <a:t>}</a:t>
            </a:r>
          </a:p>
          <a:p>
            <a:pPr>
              <a:buFont typeface="Wingdings" panose="05000000000000000000" pitchFamily="2" charset="2"/>
              <a:buNone/>
              <a:defRPr/>
            </a:pPr>
            <a:r>
              <a:rPr lang="en-US" sz="1050" dirty="0" err="1"/>
              <a:t>mysqli_close</a:t>
            </a:r>
            <a:r>
              <a:rPr lang="en-US" sz="1050" dirty="0"/>
              <a:t>($link);</a:t>
            </a:r>
          </a:p>
          <a:p>
            <a:pPr>
              <a:buFont typeface="Wingdings" panose="05000000000000000000" pitchFamily="2" charset="2"/>
              <a:buNone/>
              <a:defRPr/>
            </a:pPr>
            <a:r>
              <a:rPr lang="en-US" sz="105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6200"/>
            <a:ext cx="8229600" cy="304800"/>
          </a:xfrm>
        </p:spPr>
        <p:txBody>
          <a:bodyPr/>
          <a:lstStyle/>
          <a:p>
            <a:r>
              <a:rPr lang="en-US" sz="2400" b="1"/>
              <a:t>Example: 11.Ordering the Result Set by firstname.php</a:t>
            </a:r>
            <a:endParaRPr lang="en-IN" sz="2400" b="1"/>
          </a:p>
        </p:txBody>
      </p:sp>
      <p:sp>
        <p:nvSpPr>
          <p:cNvPr id="8195" name="Content Placeholder 2"/>
          <p:cNvSpPr>
            <a:spLocks noGrp="1"/>
          </p:cNvSpPr>
          <p:nvPr>
            <p:ph idx="1"/>
          </p:nvPr>
        </p:nvSpPr>
        <p:spPr>
          <a:xfrm>
            <a:off x="457200" y="381000"/>
            <a:ext cx="8229600" cy="6477000"/>
          </a:xfrm>
        </p:spPr>
        <p:txBody>
          <a:bodyPr/>
          <a:lstStyle/>
          <a:p>
            <a:pPr>
              <a:buFont typeface="Wingdings" panose="05000000000000000000" pitchFamily="2" charset="2"/>
              <a:buNone/>
              <a:defRPr/>
            </a:pPr>
            <a:r>
              <a:rPr lang="en-US" sz="1050" dirty="0"/>
              <a:t>&lt;?</a:t>
            </a:r>
            <a:r>
              <a:rPr lang="en-US" sz="1050" dirty="0" err="1"/>
              <a:t>php</a:t>
            </a:r>
            <a:endParaRPr lang="en-US" sz="1050" dirty="0"/>
          </a:p>
          <a:p>
            <a:pPr>
              <a:buFont typeface="Wingdings" panose="05000000000000000000" pitchFamily="2" charset="2"/>
              <a:buNone/>
              <a:defRPr/>
            </a:pPr>
            <a:r>
              <a:rPr lang="en-US" sz="1050" dirty="0"/>
              <a:t>$link = </a:t>
            </a:r>
            <a:r>
              <a:rPr lang="en-US" sz="1050" dirty="0" err="1"/>
              <a:t>mysqli_connect</a:t>
            </a:r>
            <a:r>
              <a:rPr lang="en-US" sz="1050" dirty="0"/>
              <a:t>("</a:t>
            </a:r>
            <a:r>
              <a:rPr lang="en-US" sz="1050" dirty="0" err="1"/>
              <a:t>localhost</a:t>
            </a:r>
            <a:r>
              <a:rPr lang="en-US" sz="1050" dirty="0"/>
              <a:t>", "root", "", "demo");</a:t>
            </a:r>
          </a:p>
          <a:p>
            <a:pPr>
              <a:buFont typeface="Wingdings" panose="05000000000000000000" pitchFamily="2" charset="2"/>
              <a:buNone/>
              <a:defRPr/>
            </a:pPr>
            <a:r>
              <a:rPr lang="en-US" sz="1050" dirty="0"/>
              <a:t>if(!$link ){</a:t>
            </a:r>
          </a:p>
          <a:p>
            <a:pPr>
              <a:buFont typeface="Wingdings" panose="05000000000000000000" pitchFamily="2" charset="2"/>
              <a:buNone/>
              <a:defRPr/>
            </a:pPr>
            <a:r>
              <a:rPr lang="en-US" sz="1050" dirty="0"/>
              <a:t>    die("ERROR: Could not connect. " . </a:t>
            </a:r>
            <a:r>
              <a:rPr lang="en-US" sz="1050" dirty="0" err="1"/>
              <a:t>mysqli_connect_error</a:t>
            </a:r>
            <a:r>
              <a:rPr lang="en-US" sz="1050" dirty="0"/>
              <a:t>());</a:t>
            </a:r>
          </a:p>
          <a:p>
            <a:pPr>
              <a:buFont typeface="Wingdings" panose="05000000000000000000" pitchFamily="2" charset="2"/>
              <a:buNone/>
              <a:defRPr/>
            </a:pPr>
            <a:r>
              <a:rPr lang="en-US" sz="1050" dirty="0"/>
              <a:t>}</a:t>
            </a:r>
          </a:p>
          <a:p>
            <a:pPr>
              <a:buFont typeface="Wingdings" panose="05000000000000000000" pitchFamily="2" charset="2"/>
              <a:buNone/>
              <a:defRPr/>
            </a:pPr>
            <a:r>
              <a:rPr lang="en-US" sz="1050" dirty="0"/>
              <a:t>$</a:t>
            </a:r>
            <a:r>
              <a:rPr lang="en-US" sz="1050" dirty="0" err="1"/>
              <a:t>sql</a:t>
            </a:r>
            <a:r>
              <a:rPr lang="en-US" sz="1050" dirty="0"/>
              <a:t> = "SELECT * FROM persons ORDER BY </a:t>
            </a:r>
            <a:r>
              <a:rPr lang="en-US" sz="1050" dirty="0" err="1"/>
              <a:t>first_name</a:t>
            </a:r>
            <a:r>
              <a:rPr lang="en-US" sz="1050" dirty="0"/>
              <a:t>";</a:t>
            </a:r>
          </a:p>
          <a:p>
            <a:pPr>
              <a:buFont typeface="Wingdings" panose="05000000000000000000" pitchFamily="2" charset="2"/>
              <a:buNone/>
              <a:defRPr/>
            </a:pPr>
            <a:r>
              <a:rPr lang="en-US" sz="1050" dirty="0"/>
              <a:t>if($result = </a:t>
            </a:r>
            <a:r>
              <a:rPr lang="en-US" sz="1050" dirty="0" err="1"/>
              <a:t>mysqli_query</a:t>
            </a:r>
            <a:r>
              <a:rPr lang="en-US" sz="1050" dirty="0"/>
              <a:t>($link, $</a:t>
            </a:r>
            <a:r>
              <a:rPr lang="en-US" sz="1050" dirty="0" err="1"/>
              <a:t>sql</a:t>
            </a:r>
            <a:r>
              <a:rPr lang="en-US" sz="1050" dirty="0"/>
              <a:t>)){</a:t>
            </a:r>
          </a:p>
          <a:p>
            <a:pPr>
              <a:buFont typeface="Wingdings" panose="05000000000000000000" pitchFamily="2" charset="2"/>
              <a:buNone/>
              <a:defRPr/>
            </a:pPr>
            <a:r>
              <a:rPr lang="en-US" sz="1050" dirty="0"/>
              <a:t>    if(</a:t>
            </a:r>
            <a:r>
              <a:rPr lang="en-US" sz="1050" dirty="0" err="1"/>
              <a:t>mysqli_num_rows</a:t>
            </a:r>
            <a:r>
              <a:rPr lang="en-US" sz="1050" dirty="0"/>
              <a:t>($result) &gt; 0){</a:t>
            </a:r>
          </a:p>
          <a:p>
            <a:pPr>
              <a:buFont typeface="Wingdings" panose="05000000000000000000" pitchFamily="2" charset="2"/>
              <a:buNone/>
              <a:defRPr/>
            </a:pPr>
            <a:r>
              <a:rPr lang="en-US" sz="1050" dirty="0"/>
              <a:t>        echo "&lt;table&gt;";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&gt;id&lt;/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a:t>
            </a:r>
            <a:r>
              <a:rPr lang="en-US" sz="1050" dirty="0" err="1"/>
              <a:t>first_name</a:t>
            </a:r>
            <a:r>
              <a:rPr lang="en-US" sz="1050" dirty="0"/>
              <a:t>&lt;/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a:t>
            </a:r>
            <a:r>
              <a:rPr lang="en-US" sz="1050" dirty="0" err="1"/>
              <a:t>last_name</a:t>
            </a:r>
            <a:r>
              <a:rPr lang="en-US" sz="1050" dirty="0"/>
              <a:t>&lt;/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th</a:t>
            </a:r>
            <a:r>
              <a:rPr lang="en-US" sz="1050" dirty="0"/>
              <a:t>&gt;email&lt;/</a:t>
            </a:r>
            <a:r>
              <a:rPr lang="en-US" sz="1050" dirty="0" err="1"/>
              <a:t>th</a:t>
            </a:r>
            <a:r>
              <a:rPr lang="en-US" sz="1050" dirty="0"/>
              <a:t>&gt;";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while($row = </a:t>
            </a:r>
            <a:r>
              <a:rPr lang="en-US" sz="1050" dirty="0" err="1"/>
              <a:t>mysqli_fetch_array</a:t>
            </a:r>
            <a:r>
              <a:rPr lang="en-US" sz="1050" dirty="0"/>
              <a:t>($result)){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echo "&lt;td&gt;" . $row['id'] . "&lt;/td&gt;";</a:t>
            </a:r>
          </a:p>
          <a:p>
            <a:pPr>
              <a:buFont typeface="Wingdings" panose="05000000000000000000" pitchFamily="2" charset="2"/>
              <a:buNone/>
              <a:defRPr/>
            </a:pPr>
            <a:r>
              <a:rPr lang="en-US" sz="1050" dirty="0"/>
              <a:t>                echo "&lt;td&gt;" . $row['</a:t>
            </a:r>
            <a:r>
              <a:rPr lang="en-US" sz="1050" dirty="0" err="1"/>
              <a:t>first_name</a:t>
            </a:r>
            <a:r>
              <a:rPr lang="en-US" sz="1050" dirty="0"/>
              <a:t>'] . "&lt;/td&gt;";</a:t>
            </a:r>
          </a:p>
          <a:p>
            <a:pPr>
              <a:buFont typeface="Wingdings" panose="05000000000000000000" pitchFamily="2" charset="2"/>
              <a:buNone/>
              <a:defRPr/>
            </a:pPr>
            <a:r>
              <a:rPr lang="en-US" sz="1050" dirty="0"/>
              <a:t>                echo "&lt;td&gt;" . $row['</a:t>
            </a:r>
            <a:r>
              <a:rPr lang="en-US" sz="1050" dirty="0" err="1"/>
              <a:t>last_name</a:t>
            </a:r>
            <a:r>
              <a:rPr lang="en-US" sz="1050" dirty="0"/>
              <a:t>'] . "&lt;/td&gt;";</a:t>
            </a:r>
          </a:p>
          <a:p>
            <a:pPr>
              <a:buFont typeface="Wingdings" panose="05000000000000000000" pitchFamily="2" charset="2"/>
              <a:buNone/>
              <a:defRPr/>
            </a:pPr>
            <a:r>
              <a:rPr lang="en-US" sz="1050" dirty="0"/>
              <a:t>                echo "&lt;td&gt;" . $row['email'] . "&lt;/td&gt;";</a:t>
            </a:r>
          </a:p>
          <a:p>
            <a:pPr>
              <a:buFont typeface="Wingdings" panose="05000000000000000000" pitchFamily="2" charset="2"/>
              <a:buNone/>
              <a:defRPr/>
            </a:pPr>
            <a:r>
              <a:rPr lang="en-US" sz="1050" dirty="0"/>
              <a:t>            echo "&lt;/</a:t>
            </a:r>
            <a:r>
              <a:rPr lang="en-US" sz="1050" dirty="0" err="1"/>
              <a:t>tr</a:t>
            </a:r>
            <a:r>
              <a:rPr lang="en-US" sz="1050" dirty="0"/>
              <a:t>&gt;";</a:t>
            </a:r>
          </a:p>
          <a:p>
            <a:pPr>
              <a:buFont typeface="Wingdings" panose="05000000000000000000" pitchFamily="2" charset="2"/>
              <a:buNone/>
              <a:defRPr/>
            </a:pPr>
            <a:r>
              <a:rPr lang="en-US" sz="1050" dirty="0"/>
              <a:t>        }</a:t>
            </a:r>
          </a:p>
          <a:p>
            <a:pPr>
              <a:buFont typeface="Wingdings" panose="05000000000000000000" pitchFamily="2" charset="2"/>
              <a:buNone/>
              <a:defRPr/>
            </a:pPr>
            <a:r>
              <a:rPr lang="en-US" sz="1050" dirty="0"/>
              <a:t>        echo "&lt;/table&gt;";</a:t>
            </a:r>
          </a:p>
          <a:p>
            <a:pPr>
              <a:buFont typeface="Wingdings" panose="05000000000000000000" pitchFamily="2" charset="2"/>
              <a:buNone/>
              <a:defRPr/>
            </a:pPr>
            <a:r>
              <a:rPr lang="en-US" sz="1050" dirty="0"/>
              <a:t>        </a:t>
            </a:r>
            <a:r>
              <a:rPr lang="en-US" sz="1050" dirty="0" err="1"/>
              <a:t>mysqli_free_result</a:t>
            </a:r>
            <a:r>
              <a:rPr lang="en-US" sz="1050" dirty="0"/>
              <a:t>($result);</a:t>
            </a:r>
          </a:p>
          <a:p>
            <a:pPr>
              <a:buFont typeface="Wingdings" panose="05000000000000000000" pitchFamily="2" charset="2"/>
              <a:buNone/>
              <a:defRPr/>
            </a:pPr>
            <a:r>
              <a:rPr lang="en-US" sz="1050" dirty="0"/>
              <a:t>    } else{</a:t>
            </a:r>
          </a:p>
          <a:p>
            <a:pPr>
              <a:buFont typeface="Wingdings" panose="05000000000000000000" pitchFamily="2" charset="2"/>
              <a:buNone/>
              <a:defRPr/>
            </a:pPr>
            <a:r>
              <a:rPr lang="en-US" sz="1050" dirty="0"/>
              <a:t>        echo "No records matching your query were found.";</a:t>
            </a:r>
          </a:p>
          <a:p>
            <a:pPr>
              <a:buFont typeface="Wingdings" panose="05000000000000000000" pitchFamily="2" charset="2"/>
              <a:buNone/>
              <a:defRPr/>
            </a:pPr>
            <a:r>
              <a:rPr lang="en-US" sz="1050" dirty="0"/>
              <a:t>    }</a:t>
            </a:r>
          </a:p>
          <a:p>
            <a:pPr>
              <a:buFont typeface="Wingdings" panose="05000000000000000000" pitchFamily="2" charset="2"/>
              <a:buNone/>
              <a:defRPr/>
            </a:pPr>
            <a:r>
              <a:rPr lang="en-US" sz="1050" dirty="0"/>
              <a:t>} else{</a:t>
            </a:r>
          </a:p>
          <a:p>
            <a:pPr>
              <a:buFont typeface="Wingdings" panose="05000000000000000000" pitchFamily="2" charset="2"/>
              <a:buNone/>
              <a:defRPr/>
            </a:pPr>
            <a:r>
              <a:rPr lang="en-US" sz="1050" dirty="0"/>
              <a:t>    echo "ERROR: Could not able to execute $</a:t>
            </a:r>
            <a:r>
              <a:rPr lang="en-US" sz="1050" dirty="0" err="1"/>
              <a:t>sql</a:t>
            </a:r>
            <a:r>
              <a:rPr lang="en-US" sz="1050" dirty="0"/>
              <a:t>. " . </a:t>
            </a:r>
            <a:r>
              <a:rPr lang="en-US" sz="1050" dirty="0" err="1"/>
              <a:t>mysqli_error</a:t>
            </a:r>
            <a:r>
              <a:rPr lang="en-US" sz="1050" dirty="0"/>
              <a:t>($link);</a:t>
            </a:r>
          </a:p>
          <a:p>
            <a:pPr>
              <a:buFont typeface="Wingdings" panose="05000000000000000000" pitchFamily="2" charset="2"/>
              <a:buNone/>
              <a:defRPr/>
            </a:pPr>
            <a:r>
              <a:rPr lang="en-US" sz="1050" dirty="0"/>
              <a:t>}</a:t>
            </a:r>
          </a:p>
          <a:p>
            <a:pPr>
              <a:buFont typeface="Wingdings" panose="05000000000000000000" pitchFamily="2" charset="2"/>
              <a:buNone/>
              <a:defRPr/>
            </a:pPr>
            <a:r>
              <a:rPr lang="en-US" sz="1050" dirty="0" err="1"/>
              <a:t>mysqli_close</a:t>
            </a:r>
            <a:r>
              <a:rPr lang="en-US" sz="1050" dirty="0"/>
              <a:t>($link);</a:t>
            </a:r>
          </a:p>
          <a:p>
            <a:pPr>
              <a:buFont typeface="Wingdings" panose="05000000000000000000" pitchFamily="2" charset="2"/>
              <a:buNone/>
              <a:defRPr/>
            </a:pPr>
            <a:r>
              <a:rPr lang="en-US" sz="105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304800"/>
          </a:xfrm>
        </p:spPr>
        <p:txBody>
          <a:bodyPr/>
          <a:lstStyle/>
          <a:p>
            <a:r>
              <a:rPr lang="en-US" sz="2400" b="1"/>
              <a:t>Example: 12.Updating Database Table Data.php</a:t>
            </a:r>
            <a:endParaRPr lang="en-IN" sz="2400" b="1"/>
          </a:p>
        </p:txBody>
      </p:sp>
      <p:sp>
        <p:nvSpPr>
          <p:cNvPr id="27651" name="Content Placeholder 2"/>
          <p:cNvSpPr>
            <a:spLocks noGrp="1"/>
          </p:cNvSpPr>
          <p:nvPr>
            <p:ph idx="1"/>
          </p:nvPr>
        </p:nvSpPr>
        <p:spPr>
          <a:xfrm>
            <a:off x="457200" y="381000"/>
            <a:ext cx="8229600" cy="6477000"/>
          </a:xfrm>
        </p:spPr>
        <p:txBody>
          <a:bodyPr/>
          <a:lstStyle/>
          <a:p>
            <a:pPr>
              <a:buFont typeface="Wingdings" panose="05000000000000000000" pitchFamily="2" charset="2"/>
              <a:buNone/>
            </a:pPr>
            <a:r>
              <a:rPr lang="en-US" sz="1600"/>
              <a:t>&lt;?php</a:t>
            </a:r>
          </a:p>
          <a:p>
            <a:pPr>
              <a:buFont typeface="Wingdings" panose="05000000000000000000" pitchFamily="2" charset="2"/>
              <a:buNone/>
            </a:pPr>
            <a:r>
              <a:rPr lang="en-US" sz="1600" b="1">
                <a:solidFill>
                  <a:srgbClr val="00B050"/>
                </a:solidFill>
              </a:rPr>
              <a:t>/* Attempt MySQL server connection. Assuming you are running MySQL</a:t>
            </a:r>
          </a:p>
          <a:p>
            <a:pPr>
              <a:buFont typeface="Wingdings" panose="05000000000000000000" pitchFamily="2" charset="2"/>
              <a:buNone/>
            </a:pPr>
            <a:r>
              <a:rPr lang="en-US" sz="1600" b="1">
                <a:solidFill>
                  <a:srgbClr val="00B050"/>
                </a:solidFill>
              </a:rPr>
              <a:t>server with default setting (user 'root' with no password) */</a:t>
            </a:r>
          </a:p>
          <a:p>
            <a:pPr>
              <a:buFont typeface="Wingdings" panose="05000000000000000000" pitchFamily="2" charset="2"/>
              <a:buNone/>
            </a:pPr>
            <a:r>
              <a:rPr lang="en-US" sz="1600"/>
              <a:t>$link = mysqli_connect("localhost", "root", "", "demo");</a:t>
            </a:r>
          </a:p>
          <a:p>
            <a:pPr>
              <a:buFont typeface="Wingdings" panose="05000000000000000000" pitchFamily="2" charset="2"/>
              <a:buNone/>
            </a:pPr>
            <a:r>
              <a:rPr lang="en-US" sz="1600"/>
              <a:t> </a:t>
            </a:r>
          </a:p>
          <a:p>
            <a:pPr>
              <a:buFont typeface="Wingdings" panose="05000000000000000000" pitchFamily="2" charset="2"/>
              <a:buNone/>
            </a:pPr>
            <a:r>
              <a:rPr lang="en-US" sz="1600" b="1">
                <a:solidFill>
                  <a:srgbClr val="00B050"/>
                </a:solidFill>
              </a:rPr>
              <a:t>// Check connection</a:t>
            </a:r>
          </a:p>
          <a:p>
            <a:pPr>
              <a:buFont typeface="Wingdings" panose="05000000000000000000" pitchFamily="2" charset="2"/>
              <a:buNone/>
            </a:pPr>
            <a:r>
              <a:rPr lang="en-US" sz="1600"/>
              <a:t>if(!$link){</a:t>
            </a:r>
          </a:p>
          <a:p>
            <a:pPr>
              <a:buFont typeface="Wingdings" panose="05000000000000000000" pitchFamily="2" charset="2"/>
              <a:buNone/>
            </a:pPr>
            <a:r>
              <a:rPr lang="en-US" sz="1600"/>
              <a:t>    die("ERROR: Could not connect. " . mysqli_connect_error());</a:t>
            </a:r>
          </a:p>
          <a:p>
            <a:pPr>
              <a:buFont typeface="Wingdings" panose="05000000000000000000" pitchFamily="2" charset="2"/>
              <a:buNone/>
            </a:pPr>
            <a:r>
              <a:rPr lang="en-US" sz="1600"/>
              <a:t>}</a:t>
            </a:r>
          </a:p>
          <a:p>
            <a:pPr>
              <a:buFont typeface="Wingdings" panose="05000000000000000000" pitchFamily="2" charset="2"/>
              <a:buNone/>
            </a:pPr>
            <a:r>
              <a:rPr lang="en-US" sz="1600"/>
              <a:t> </a:t>
            </a:r>
          </a:p>
          <a:p>
            <a:pPr>
              <a:buFont typeface="Wingdings" panose="05000000000000000000" pitchFamily="2" charset="2"/>
              <a:buNone/>
            </a:pPr>
            <a:r>
              <a:rPr lang="en-US" sz="1600" b="1">
                <a:solidFill>
                  <a:srgbClr val="00B050"/>
                </a:solidFill>
              </a:rPr>
              <a:t>// Attempt update query execution</a:t>
            </a:r>
          </a:p>
          <a:p>
            <a:pPr>
              <a:buFont typeface="Wingdings" panose="05000000000000000000" pitchFamily="2" charset="2"/>
              <a:buNone/>
            </a:pPr>
            <a:r>
              <a:rPr lang="en-US" sz="1600"/>
              <a:t>$sql = "UPDATE persons SET email='peterparker_new@mail.com' WHERE id=1";</a:t>
            </a:r>
          </a:p>
          <a:p>
            <a:pPr>
              <a:buFont typeface="Wingdings" panose="05000000000000000000" pitchFamily="2" charset="2"/>
              <a:buNone/>
            </a:pPr>
            <a:r>
              <a:rPr lang="en-US" sz="1600"/>
              <a:t>if(mysqli_query($link, $sql)){</a:t>
            </a:r>
          </a:p>
          <a:p>
            <a:pPr>
              <a:buFont typeface="Wingdings" panose="05000000000000000000" pitchFamily="2" charset="2"/>
              <a:buNone/>
            </a:pPr>
            <a:r>
              <a:rPr lang="en-US" sz="1600"/>
              <a:t>    echo "Records were updated successfully.";</a:t>
            </a:r>
          </a:p>
          <a:p>
            <a:pPr>
              <a:buFont typeface="Wingdings" panose="05000000000000000000" pitchFamily="2" charset="2"/>
              <a:buNone/>
            </a:pPr>
            <a:r>
              <a:rPr lang="en-US" sz="1600"/>
              <a:t>} else {</a:t>
            </a:r>
          </a:p>
          <a:p>
            <a:pPr>
              <a:buFont typeface="Wingdings" panose="05000000000000000000" pitchFamily="2" charset="2"/>
              <a:buNone/>
            </a:pPr>
            <a:r>
              <a:rPr lang="en-US" sz="1600"/>
              <a:t>    echo "ERROR: Could not able to execute $sql. " . mysqli_error($link);</a:t>
            </a:r>
          </a:p>
          <a:p>
            <a:pPr>
              <a:buFont typeface="Wingdings" panose="05000000000000000000" pitchFamily="2" charset="2"/>
              <a:buNone/>
            </a:pPr>
            <a:r>
              <a:rPr lang="en-US" sz="1600"/>
              <a:t>}</a:t>
            </a:r>
          </a:p>
          <a:p>
            <a:pPr>
              <a:buFont typeface="Wingdings" panose="05000000000000000000" pitchFamily="2" charset="2"/>
              <a:buNone/>
            </a:pPr>
            <a:r>
              <a:rPr lang="en-US" sz="1600"/>
              <a:t> </a:t>
            </a:r>
          </a:p>
          <a:p>
            <a:pPr>
              <a:buFont typeface="Wingdings" panose="05000000000000000000" pitchFamily="2" charset="2"/>
              <a:buNone/>
            </a:pPr>
            <a:r>
              <a:rPr lang="en-US" sz="1600" b="1">
                <a:solidFill>
                  <a:srgbClr val="00B050"/>
                </a:solidFill>
              </a:rPr>
              <a:t>// Close connection</a:t>
            </a:r>
          </a:p>
          <a:p>
            <a:pPr>
              <a:buFont typeface="Wingdings" panose="05000000000000000000" pitchFamily="2" charset="2"/>
              <a:buNone/>
            </a:pPr>
            <a:r>
              <a:rPr lang="en-US" sz="1600"/>
              <a:t>mysqli_close($link);</a:t>
            </a:r>
          </a:p>
          <a:p>
            <a:pPr>
              <a:buFont typeface="Wingdings" panose="05000000000000000000" pitchFamily="2" charset="2"/>
              <a:buNone/>
            </a:pPr>
            <a:r>
              <a:rPr lang="en-US" sz="1600"/>
              <a: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6200"/>
            <a:ext cx="8229600" cy="304800"/>
          </a:xfrm>
        </p:spPr>
        <p:txBody>
          <a:bodyPr/>
          <a:lstStyle/>
          <a:p>
            <a:r>
              <a:rPr lang="en-US" sz="2400" b="1"/>
              <a:t>Example: 13.Deleting Database Table Data.php</a:t>
            </a:r>
            <a:endParaRPr lang="en-IN" sz="2400" b="1"/>
          </a:p>
        </p:txBody>
      </p:sp>
      <p:sp>
        <p:nvSpPr>
          <p:cNvPr id="28675" name="Content Placeholder 2"/>
          <p:cNvSpPr>
            <a:spLocks noGrp="1"/>
          </p:cNvSpPr>
          <p:nvPr>
            <p:ph idx="1"/>
          </p:nvPr>
        </p:nvSpPr>
        <p:spPr>
          <a:xfrm>
            <a:off x="457200" y="381000"/>
            <a:ext cx="8229600" cy="6477000"/>
          </a:xfrm>
        </p:spPr>
        <p:txBody>
          <a:bodyPr/>
          <a:lstStyle/>
          <a:p>
            <a:pPr>
              <a:buFont typeface="Wingdings" panose="05000000000000000000" pitchFamily="2" charset="2"/>
              <a:buNone/>
            </a:pPr>
            <a:r>
              <a:rPr lang="en-US" sz="1600" dirty="0"/>
              <a:t>&lt;?php</a:t>
            </a:r>
          </a:p>
          <a:p>
            <a:pPr>
              <a:buFont typeface="Wingdings" panose="05000000000000000000" pitchFamily="2" charset="2"/>
              <a:buNone/>
            </a:pPr>
            <a:r>
              <a:rPr lang="en-US" sz="1600" b="1" dirty="0">
                <a:solidFill>
                  <a:srgbClr val="00B050"/>
                </a:solidFill>
              </a:rPr>
              <a:t>/* Attempt MySQL server connection. Assuming you are running MySQL</a:t>
            </a:r>
          </a:p>
          <a:p>
            <a:pPr>
              <a:buFont typeface="Wingdings" panose="05000000000000000000" pitchFamily="2" charset="2"/>
              <a:buNone/>
            </a:pPr>
            <a:r>
              <a:rPr lang="en-US" sz="1600" b="1" dirty="0">
                <a:solidFill>
                  <a:srgbClr val="00B050"/>
                </a:solidFill>
              </a:rPr>
              <a:t>server with default setting (user 'root' with no password) */</a:t>
            </a:r>
          </a:p>
          <a:p>
            <a:pPr>
              <a:buFont typeface="Wingdings" panose="05000000000000000000" pitchFamily="2" charset="2"/>
              <a:buNone/>
            </a:pPr>
            <a:r>
              <a:rPr lang="en-US" sz="1600" dirty="0"/>
              <a:t>$link = </a:t>
            </a:r>
            <a:r>
              <a:rPr lang="en-US" sz="1600" dirty="0" err="1"/>
              <a:t>mysqli_connect</a:t>
            </a:r>
            <a:r>
              <a:rPr lang="en-US" sz="1600" dirty="0"/>
              <a:t>("localhost", "root", "", "demo");</a:t>
            </a:r>
          </a:p>
          <a:p>
            <a:pPr>
              <a:buFont typeface="Wingdings" panose="05000000000000000000" pitchFamily="2" charset="2"/>
              <a:buNone/>
            </a:pPr>
            <a:r>
              <a:rPr lang="en-US" sz="1600" dirty="0"/>
              <a:t> </a:t>
            </a:r>
          </a:p>
          <a:p>
            <a:pPr>
              <a:buFont typeface="Wingdings" panose="05000000000000000000" pitchFamily="2" charset="2"/>
              <a:buNone/>
            </a:pPr>
            <a:r>
              <a:rPr lang="en-US" sz="1600" b="1" dirty="0">
                <a:solidFill>
                  <a:srgbClr val="00B050"/>
                </a:solidFill>
              </a:rPr>
              <a:t>// Check connection</a:t>
            </a:r>
          </a:p>
          <a:p>
            <a:pPr>
              <a:buFont typeface="Wingdings" panose="05000000000000000000" pitchFamily="2" charset="2"/>
              <a:buNone/>
            </a:pPr>
            <a:r>
              <a:rPr lang="en-US" sz="1600" dirty="0"/>
              <a:t>if(!$link){</a:t>
            </a:r>
          </a:p>
          <a:p>
            <a:pPr>
              <a:buFont typeface="Wingdings" panose="05000000000000000000" pitchFamily="2" charset="2"/>
              <a:buNone/>
            </a:pPr>
            <a:r>
              <a:rPr lang="en-US" sz="1600" dirty="0"/>
              <a:t>    die("ERROR: Could not connect. " . </a:t>
            </a:r>
            <a:r>
              <a:rPr lang="en-US" sz="1600" dirty="0" err="1"/>
              <a:t>mysqli_connect_error</a:t>
            </a:r>
            <a:r>
              <a:rPr lang="en-US" sz="1600" dirty="0"/>
              <a:t>());</a:t>
            </a:r>
          </a:p>
          <a:p>
            <a:pPr>
              <a:buFont typeface="Wingdings" panose="05000000000000000000" pitchFamily="2" charset="2"/>
              <a:buNone/>
            </a:pPr>
            <a:r>
              <a:rPr lang="en-US" sz="1600" dirty="0"/>
              <a:t>}</a:t>
            </a:r>
          </a:p>
          <a:p>
            <a:pPr>
              <a:buFont typeface="Wingdings" panose="05000000000000000000" pitchFamily="2" charset="2"/>
              <a:buNone/>
            </a:pPr>
            <a:r>
              <a:rPr lang="en-US" sz="1600" dirty="0"/>
              <a:t> </a:t>
            </a:r>
          </a:p>
          <a:p>
            <a:pPr>
              <a:buFont typeface="Wingdings" panose="05000000000000000000" pitchFamily="2" charset="2"/>
              <a:buNone/>
            </a:pPr>
            <a:r>
              <a:rPr lang="en-US" sz="1600" b="1" dirty="0">
                <a:solidFill>
                  <a:srgbClr val="00B050"/>
                </a:solidFill>
              </a:rPr>
              <a:t>// Attempt delete query execution</a:t>
            </a:r>
          </a:p>
          <a:p>
            <a:pPr>
              <a:buFont typeface="Wingdings" panose="05000000000000000000" pitchFamily="2" charset="2"/>
              <a:buNone/>
            </a:pPr>
            <a:r>
              <a:rPr lang="en-US" sz="1600" dirty="0"/>
              <a:t>$</a:t>
            </a:r>
            <a:r>
              <a:rPr lang="en-US" sz="1600" dirty="0" err="1"/>
              <a:t>sql</a:t>
            </a:r>
            <a:r>
              <a:rPr lang="en-US" sz="1600" dirty="0"/>
              <a:t> = "DELETE FROM persons WHERE </a:t>
            </a:r>
            <a:r>
              <a:rPr lang="en-US" sz="1600" dirty="0" err="1"/>
              <a:t>first_name</a:t>
            </a:r>
            <a:r>
              <a:rPr lang="en-US" sz="1600" dirty="0"/>
              <a:t>='John'";</a:t>
            </a:r>
          </a:p>
          <a:p>
            <a:pPr>
              <a:buFont typeface="Wingdings" panose="05000000000000000000" pitchFamily="2" charset="2"/>
              <a:buNone/>
            </a:pPr>
            <a:r>
              <a:rPr lang="en-US" sz="1600" dirty="0"/>
              <a:t>if(</a:t>
            </a:r>
            <a:r>
              <a:rPr lang="en-US" sz="1600" dirty="0" err="1"/>
              <a:t>mysqli_query</a:t>
            </a:r>
            <a:r>
              <a:rPr lang="en-US" sz="1600" dirty="0"/>
              <a:t>($link, $</a:t>
            </a:r>
            <a:r>
              <a:rPr lang="en-US" sz="1600" dirty="0" err="1"/>
              <a:t>sql</a:t>
            </a:r>
            <a:r>
              <a:rPr lang="en-US" sz="1600" dirty="0"/>
              <a:t>)){</a:t>
            </a:r>
          </a:p>
          <a:p>
            <a:pPr>
              <a:buFont typeface="Wingdings" panose="05000000000000000000" pitchFamily="2" charset="2"/>
              <a:buNone/>
            </a:pPr>
            <a:r>
              <a:rPr lang="en-US" sz="1600" dirty="0"/>
              <a:t>    echo "Records were deleted successfully.";</a:t>
            </a:r>
          </a:p>
          <a:p>
            <a:pPr>
              <a:buFont typeface="Wingdings" panose="05000000000000000000" pitchFamily="2" charset="2"/>
              <a:buNone/>
            </a:pPr>
            <a:r>
              <a:rPr lang="en-US" sz="1600" dirty="0"/>
              <a:t>} else{</a:t>
            </a:r>
          </a:p>
          <a:p>
            <a:pPr>
              <a:buFont typeface="Wingdings" panose="05000000000000000000" pitchFamily="2" charset="2"/>
              <a:buNone/>
            </a:pPr>
            <a:r>
              <a:rPr lang="en-US" sz="1600" dirty="0"/>
              <a:t>    echo "ERROR: Could not able to execute $</a:t>
            </a:r>
            <a:r>
              <a:rPr lang="en-US" sz="1600" dirty="0" err="1"/>
              <a:t>sql</a:t>
            </a:r>
            <a:r>
              <a:rPr lang="en-US" sz="1600" dirty="0"/>
              <a:t>. " . </a:t>
            </a:r>
            <a:r>
              <a:rPr lang="en-US" sz="1600" dirty="0" err="1"/>
              <a:t>mysqli_error</a:t>
            </a:r>
            <a:r>
              <a:rPr lang="en-US" sz="1600" dirty="0"/>
              <a:t>($link);</a:t>
            </a:r>
          </a:p>
          <a:p>
            <a:pPr>
              <a:buFont typeface="Wingdings" panose="05000000000000000000" pitchFamily="2" charset="2"/>
              <a:buNone/>
            </a:pPr>
            <a:r>
              <a:rPr lang="en-US" sz="1600" dirty="0"/>
              <a:t>}</a:t>
            </a:r>
          </a:p>
          <a:p>
            <a:pPr>
              <a:buFont typeface="Wingdings" panose="05000000000000000000" pitchFamily="2" charset="2"/>
              <a:buNone/>
            </a:pPr>
            <a:r>
              <a:rPr lang="en-US" sz="1600" dirty="0"/>
              <a:t> </a:t>
            </a:r>
          </a:p>
          <a:p>
            <a:pPr>
              <a:buFont typeface="Wingdings" panose="05000000000000000000" pitchFamily="2" charset="2"/>
              <a:buNone/>
            </a:pPr>
            <a:r>
              <a:rPr lang="en-US" sz="1600" b="1" dirty="0">
                <a:solidFill>
                  <a:srgbClr val="00B050"/>
                </a:solidFill>
              </a:rPr>
              <a:t>// Close connection</a:t>
            </a:r>
          </a:p>
          <a:p>
            <a:pPr>
              <a:buFont typeface="Wingdings" panose="05000000000000000000" pitchFamily="2" charset="2"/>
              <a:buNone/>
            </a:pPr>
            <a:r>
              <a:rPr lang="en-US" sz="1600" dirty="0" err="1"/>
              <a:t>mysqli_close</a:t>
            </a:r>
            <a:r>
              <a:rPr lang="en-US" sz="1600" dirty="0"/>
              <a:t>($link);</a:t>
            </a:r>
          </a:p>
          <a:p>
            <a:pPr>
              <a:buFont typeface="Wingdings" panose="05000000000000000000" pitchFamily="2" charset="2"/>
              <a:buNone/>
            </a:pPr>
            <a:r>
              <a:rPr lang="en-US" sz="1600" dirty="0"/>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381000" y="304800"/>
            <a:ext cx="8610600" cy="533400"/>
          </a:xfrm>
        </p:spPr>
        <p:txBody>
          <a:bodyPr/>
          <a:lstStyle/>
          <a:p>
            <a:br>
              <a:rPr lang="en-US" altLang="en-US" sz="2400" b="1">
                <a:hlinkClick r:id="rId3"/>
              </a:rPr>
            </a:br>
            <a:br>
              <a:rPr lang="en-US" altLang="en-US" sz="2400" b="1">
                <a:hlinkClick r:id="rId3"/>
              </a:rPr>
            </a:br>
            <a:br>
              <a:rPr lang="en-US" altLang="en-US" sz="2400" b="1"/>
            </a:br>
            <a:r>
              <a:rPr lang="en-US" altLang="en-US" sz="2400" b="1"/>
              <a:t>Difference between mysqli_connect and mysql_connect?</a:t>
            </a:r>
            <a:br>
              <a:rPr lang="en-US" altLang="en-US" sz="2400" b="1"/>
            </a:br>
            <a:br>
              <a:rPr lang="en-US" altLang="en-US" sz="2400" b="1"/>
            </a:br>
            <a:br>
              <a:rPr lang="en-US" altLang="en-US" sz="2400" b="1"/>
            </a:br>
            <a:endParaRPr lang="en-US" altLang="en-US" sz="2400" b="1"/>
          </a:p>
        </p:txBody>
      </p:sp>
      <p:sp>
        <p:nvSpPr>
          <p:cNvPr id="3" name="Content Placeholder 2"/>
          <p:cNvSpPr>
            <a:spLocks noGrp="1"/>
          </p:cNvSpPr>
          <p:nvPr>
            <p:ph idx="1"/>
          </p:nvPr>
        </p:nvSpPr>
        <p:spPr>
          <a:xfrm>
            <a:off x="457200" y="914400"/>
            <a:ext cx="8229600" cy="4953000"/>
          </a:xfrm>
        </p:spPr>
        <p:txBody>
          <a:bodyPr/>
          <a:lstStyle/>
          <a:p>
            <a:pPr algn="just">
              <a:defRPr/>
            </a:pPr>
            <a:r>
              <a:rPr lang="en-US" sz="2000" dirty="0" err="1"/>
              <a:t>Mysql</a:t>
            </a:r>
            <a:r>
              <a:rPr lang="en-US" sz="2000" b="1" dirty="0" err="1"/>
              <a:t>i</a:t>
            </a:r>
            <a:r>
              <a:rPr lang="en-US" sz="2000" dirty="0" err="1"/>
              <a:t>_connect</a:t>
            </a:r>
            <a:r>
              <a:rPr lang="en-US" sz="2000" dirty="0"/>
              <a:t> is the newer version of </a:t>
            </a:r>
            <a:r>
              <a:rPr lang="en-US" sz="2000" dirty="0" err="1"/>
              <a:t>mysql</a:t>
            </a:r>
            <a:r>
              <a:rPr lang="en-US" sz="2000" dirty="0"/>
              <a:t> library. </a:t>
            </a:r>
          </a:p>
          <a:p>
            <a:pPr algn="just">
              <a:defRPr/>
            </a:pPr>
            <a:r>
              <a:rPr lang="en-US" sz="2000" dirty="0"/>
              <a:t>The </a:t>
            </a:r>
            <a:r>
              <a:rPr lang="en-US" sz="2000" dirty="0" err="1"/>
              <a:t>mysqli</a:t>
            </a:r>
            <a:r>
              <a:rPr lang="en-US" sz="2000" dirty="0"/>
              <a:t> extension, or as it is sometimes known, the </a:t>
            </a:r>
            <a:r>
              <a:rPr lang="en-US" sz="2000" dirty="0" err="1"/>
              <a:t>MySQL</a:t>
            </a:r>
            <a:r>
              <a:rPr lang="en-US" sz="2000" dirty="0"/>
              <a:t> improved extension, was developed to take advantage of new features found in </a:t>
            </a:r>
            <a:r>
              <a:rPr lang="en-US" sz="2000" dirty="0" err="1"/>
              <a:t>MySQL</a:t>
            </a:r>
            <a:r>
              <a:rPr lang="en-US" sz="2000" dirty="0"/>
              <a:t> systems versions 4.1.3 and newer. </a:t>
            </a:r>
          </a:p>
          <a:p>
            <a:pPr algn="just">
              <a:defRPr/>
            </a:pPr>
            <a:r>
              <a:rPr lang="en-US" sz="2000" dirty="0" err="1"/>
              <a:t>MySQL</a:t>
            </a:r>
            <a:r>
              <a:rPr lang="en-US" sz="2000" dirty="0"/>
              <a:t> and </a:t>
            </a:r>
            <a:r>
              <a:rPr lang="en-US" sz="2000" dirty="0" err="1"/>
              <a:t>MySQLi</a:t>
            </a:r>
            <a:r>
              <a:rPr lang="en-US" sz="2000" dirty="0"/>
              <a:t> are two separate PHP extensions, </a:t>
            </a:r>
            <a:r>
              <a:rPr lang="en-US" sz="2000" dirty="0" err="1"/>
              <a:t>MySQLi</a:t>
            </a:r>
            <a:r>
              <a:rPr lang="en-US" sz="2000" dirty="0"/>
              <a:t> being the newer one.</a:t>
            </a:r>
          </a:p>
          <a:p>
            <a:pPr algn="just">
              <a:defRPr/>
            </a:pPr>
            <a:r>
              <a:rPr lang="en-US" sz="2000" dirty="0"/>
              <a:t>The </a:t>
            </a:r>
            <a:r>
              <a:rPr lang="en-US" sz="2000" i="1" dirty="0" err="1"/>
              <a:t>mysqli</a:t>
            </a:r>
            <a:r>
              <a:rPr lang="en-US" sz="2000" dirty="0"/>
              <a:t> extension has a number of benefits, the key enhancements over the </a:t>
            </a:r>
            <a:r>
              <a:rPr lang="en-US" sz="2000" i="1" dirty="0" err="1"/>
              <a:t>mysql</a:t>
            </a:r>
            <a:r>
              <a:rPr lang="en-US" sz="2000" dirty="0"/>
              <a:t> extension being:</a:t>
            </a:r>
          </a:p>
          <a:p>
            <a:pPr lvl="1">
              <a:defRPr/>
            </a:pPr>
            <a:r>
              <a:rPr lang="en-US" sz="1600" dirty="0">
                <a:ea typeface="+mn-ea"/>
                <a:cs typeface="+mn-cs"/>
              </a:rPr>
              <a:t>Object-oriented interface</a:t>
            </a:r>
          </a:p>
          <a:p>
            <a:pPr lvl="1">
              <a:defRPr/>
            </a:pPr>
            <a:r>
              <a:rPr lang="en-US" sz="1600" dirty="0">
                <a:ea typeface="+mn-ea"/>
                <a:cs typeface="+mn-cs"/>
              </a:rPr>
              <a:t>Support for Prepared Statements</a:t>
            </a:r>
          </a:p>
          <a:p>
            <a:pPr lvl="1">
              <a:defRPr/>
            </a:pPr>
            <a:r>
              <a:rPr lang="en-US" sz="1600" dirty="0">
                <a:ea typeface="+mn-ea"/>
                <a:cs typeface="+mn-cs"/>
              </a:rPr>
              <a:t>Support for Multiple Statements, </a:t>
            </a:r>
            <a:r>
              <a:rPr lang="en-US" sz="1600" dirty="0" err="1"/>
              <a:t>Mysql</a:t>
            </a:r>
            <a:r>
              <a:rPr lang="en-US" sz="1600" dirty="0"/>
              <a:t> does not support </a:t>
            </a:r>
            <a:endParaRPr lang="en-US" sz="1600" dirty="0">
              <a:ea typeface="+mn-ea"/>
              <a:cs typeface="+mn-cs"/>
            </a:endParaRPr>
          </a:p>
          <a:p>
            <a:pPr lvl="1">
              <a:defRPr/>
            </a:pPr>
            <a:r>
              <a:rPr lang="en-US" sz="1600" dirty="0">
                <a:ea typeface="+mn-ea"/>
                <a:cs typeface="+mn-cs"/>
              </a:rPr>
              <a:t>Support for Transactions</a:t>
            </a:r>
          </a:p>
          <a:p>
            <a:pPr lvl="1">
              <a:defRPr/>
            </a:pPr>
            <a:r>
              <a:rPr lang="en-US" sz="1600" dirty="0">
                <a:ea typeface="+mn-ea"/>
                <a:cs typeface="+mn-cs"/>
              </a:rPr>
              <a:t>Enhanced debugging capabilities</a:t>
            </a:r>
          </a:p>
          <a:p>
            <a:pPr lvl="1">
              <a:defRPr/>
            </a:pPr>
            <a:r>
              <a:rPr lang="en-US" sz="1600" dirty="0">
                <a:ea typeface="+mn-ea"/>
                <a:cs typeface="+mn-cs"/>
              </a:rPr>
              <a:t>Embedded server support</a:t>
            </a:r>
          </a:p>
          <a:p>
            <a:pPr algn="just">
              <a:defRPr/>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457200" y="457200"/>
            <a:ext cx="8229600" cy="457200"/>
          </a:xfrm>
        </p:spPr>
        <p:txBody>
          <a:bodyPr/>
          <a:lstStyle/>
          <a:p>
            <a:r>
              <a:rPr lang="en-US" altLang="en-US" sz="3200" b="1"/>
              <a:t>MySQL Connectivity</a:t>
            </a:r>
            <a:endParaRPr lang="en-IN" altLang="en-US" sz="3200" b="1"/>
          </a:p>
        </p:txBody>
      </p:sp>
      <p:sp>
        <p:nvSpPr>
          <p:cNvPr id="3" name="Content Placeholder 2"/>
          <p:cNvSpPr>
            <a:spLocks noGrp="1" noChangeArrowheads="1"/>
          </p:cNvSpPr>
          <p:nvPr>
            <p:ph idx="1"/>
          </p:nvPr>
        </p:nvSpPr>
        <p:spPr>
          <a:xfrm>
            <a:off x="457200" y="990600"/>
            <a:ext cx="8229600" cy="4876800"/>
          </a:xfrm>
        </p:spPr>
        <p:txBody>
          <a:bodyPr/>
          <a:lstStyle/>
          <a:p>
            <a:r>
              <a:rPr lang="en-US" altLang="en-US" sz="2200" b="1">
                <a:latin typeface="Courier New" panose="02070309020205020404" pitchFamily="49" charset="0"/>
                <a:cs typeface="Courier New" panose="02070309020205020404" pitchFamily="49" charset="0"/>
              </a:rPr>
              <a:t>mysqli_connect()</a:t>
            </a:r>
          </a:p>
          <a:p>
            <a:pPr lvl="1" algn="just"/>
            <a:r>
              <a:rPr lang="en-IN" altLang="en-US" sz="2200"/>
              <a:t>The </a:t>
            </a:r>
            <a:r>
              <a:rPr lang="en-US" altLang="en-US" sz="2200" b="1">
                <a:latin typeface="Courier New" panose="02070309020205020404" pitchFamily="49" charset="0"/>
                <a:cs typeface="Courier New" panose="02070309020205020404" pitchFamily="49" charset="0"/>
              </a:rPr>
              <a:t>mysqli_connect()</a:t>
            </a:r>
            <a:r>
              <a:rPr lang="en-IN" altLang="en-US" sz="2200"/>
              <a:t>function opens a non-persistent MySQL connection.</a:t>
            </a:r>
          </a:p>
          <a:p>
            <a:pPr algn="just"/>
            <a:r>
              <a:rPr lang="en-US" altLang="en-US" sz="2200"/>
              <a:t>Syntax</a:t>
            </a:r>
          </a:p>
          <a:p>
            <a:pPr lvl="1"/>
            <a:r>
              <a:rPr lang="en-US" sz="2400"/>
              <a:t>mysqli_connect(</a:t>
            </a:r>
            <a:r>
              <a:rPr lang="en-US" sz="2400" i="1"/>
              <a:t>host,username,password,dbname,port,socket</a:t>
            </a:r>
            <a:r>
              <a:rPr lang="en-US" sz="2400"/>
              <a:t>)</a:t>
            </a:r>
            <a:r>
              <a:rPr lang="en-US" sz="2400" i="1"/>
              <a:t>;</a:t>
            </a:r>
            <a:endParaRPr lang="en-IN"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381000" y="304800"/>
            <a:ext cx="8229600" cy="609600"/>
          </a:xfrm>
        </p:spPr>
        <p:txBody>
          <a:bodyPr/>
          <a:lstStyle/>
          <a:p>
            <a:r>
              <a:rPr lang="en-US" altLang="en-US" sz="3200" b="1"/>
              <a:t>MySQL Connectivity</a:t>
            </a:r>
            <a:endParaRPr lang="en-IN" altLang="en-US" sz="3200" b="1"/>
          </a:p>
        </p:txBody>
      </p:sp>
      <p:graphicFrame>
        <p:nvGraphicFramePr>
          <p:cNvPr id="4" name="Content Placeholder 3"/>
          <p:cNvGraphicFramePr>
            <a:graphicFrameLocks noGrp="1"/>
          </p:cNvGraphicFramePr>
          <p:nvPr>
            <p:ph idx="1"/>
          </p:nvPr>
        </p:nvGraphicFramePr>
        <p:xfrm>
          <a:off x="304800" y="1143000"/>
          <a:ext cx="8534400" cy="5154614"/>
        </p:xfrm>
        <a:graphic>
          <a:graphicData uri="http://schemas.openxmlformats.org/drawingml/2006/table">
            <a:tbl>
              <a:tblPr firstRow="1" bandRow="1">
                <a:tableStyleId>{8A107856-5554-42FB-B03E-39F5DBC370BA}</a:tableStyleId>
              </a:tblPr>
              <a:tblGrid>
                <a:gridCol w="1422400">
                  <a:extLst>
                    <a:ext uri="{9D8B030D-6E8A-4147-A177-3AD203B41FA5}">
                      <a16:colId xmlns:a16="http://schemas.microsoft.com/office/drawing/2014/main" val="20000"/>
                    </a:ext>
                  </a:extLst>
                </a:gridCol>
                <a:gridCol w="7112000">
                  <a:extLst>
                    <a:ext uri="{9D8B030D-6E8A-4147-A177-3AD203B41FA5}">
                      <a16:colId xmlns:a16="http://schemas.microsoft.com/office/drawing/2014/main" val="20001"/>
                    </a:ext>
                  </a:extLst>
                </a:gridCol>
              </a:tblGrid>
              <a:tr h="388716">
                <a:tc>
                  <a:txBody>
                    <a:bodyPr/>
                    <a:lstStyle/>
                    <a:p>
                      <a:pPr algn="just" fontAlgn="t"/>
                      <a:r>
                        <a:rPr lang="en-IN" sz="2000" dirty="0"/>
                        <a:t>Parameter</a:t>
                      </a:r>
                      <a:endParaRPr lang="en-IN" sz="2000" dirty="0">
                        <a:solidFill>
                          <a:srgbClr val="FFFFFF"/>
                        </a:solidFill>
                        <a:latin typeface="+mn-lt"/>
                      </a:endParaRPr>
                    </a:p>
                  </a:txBody>
                  <a:tcPr marL="28575" marR="28575" marT="28583" marB="28583"/>
                </a:tc>
                <a:tc>
                  <a:txBody>
                    <a:bodyPr/>
                    <a:lstStyle/>
                    <a:p>
                      <a:pPr algn="just" fontAlgn="t"/>
                      <a:r>
                        <a:rPr lang="en-IN" sz="2000" dirty="0"/>
                        <a:t>Description</a:t>
                      </a:r>
                      <a:endParaRPr lang="en-IN" sz="2000" dirty="0">
                        <a:solidFill>
                          <a:srgbClr val="FFFFFF"/>
                        </a:solidFill>
                        <a:latin typeface="+mn-lt"/>
                      </a:endParaRPr>
                    </a:p>
                  </a:txBody>
                  <a:tcPr marL="28575" marR="28575" marT="28583" marB="28583"/>
                </a:tc>
                <a:extLst>
                  <a:ext uri="{0D108BD9-81ED-4DB2-BD59-A6C34878D82A}">
                    <a16:rowId xmlns:a16="http://schemas.microsoft.com/office/drawing/2014/main" val="10000"/>
                  </a:ext>
                </a:extLst>
              </a:tr>
              <a:tr h="470560">
                <a:tc>
                  <a:txBody>
                    <a:bodyPr/>
                    <a:lstStyle/>
                    <a:p>
                      <a:pPr algn="just" fontAlgn="t"/>
                      <a:r>
                        <a:rPr lang="en-IN" sz="2000" dirty="0"/>
                        <a:t>server</a:t>
                      </a:r>
                      <a:endParaRPr lang="en-IN" sz="2000" dirty="0">
                        <a:latin typeface="+mn-lt"/>
                      </a:endParaRPr>
                    </a:p>
                  </a:txBody>
                  <a:tcPr marL="47625" marR="47625" marT="66694" marB="66694"/>
                </a:tc>
                <a:tc>
                  <a:txBody>
                    <a:bodyPr/>
                    <a:lstStyle/>
                    <a:p>
                      <a:pPr algn="just" fontAlgn="t"/>
                      <a:r>
                        <a:rPr lang="en-IN" sz="2000" dirty="0"/>
                        <a:t>Specifies the server to connect to</a:t>
                      </a:r>
                      <a:endParaRPr lang="en-IN" sz="2000" dirty="0">
                        <a:latin typeface="+mn-lt"/>
                      </a:endParaRPr>
                    </a:p>
                  </a:txBody>
                  <a:tcPr marL="47625" marR="47625" marT="66694" marB="66694"/>
                </a:tc>
                <a:extLst>
                  <a:ext uri="{0D108BD9-81ED-4DB2-BD59-A6C34878D82A}">
                    <a16:rowId xmlns:a16="http://schemas.microsoft.com/office/drawing/2014/main" val="10001"/>
                  </a:ext>
                </a:extLst>
              </a:tr>
              <a:tr h="470560">
                <a:tc>
                  <a:txBody>
                    <a:bodyPr/>
                    <a:lstStyle/>
                    <a:p>
                      <a:pPr algn="just" fontAlgn="t"/>
                      <a:r>
                        <a:rPr lang="en-IN" sz="2000" dirty="0"/>
                        <a:t>user</a:t>
                      </a:r>
                      <a:endParaRPr lang="en-IN" sz="2000" dirty="0">
                        <a:latin typeface="+mn-lt"/>
                      </a:endParaRPr>
                    </a:p>
                  </a:txBody>
                  <a:tcPr marL="47625" marR="47625" marT="66694" marB="66694"/>
                </a:tc>
                <a:tc>
                  <a:txBody>
                    <a:bodyPr/>
                    <a:lstStyle/>
                    <a:p>
                      <a:pPr algn="just" fontAlgn="t"/>
                      <a:r>
                        <a:rPr lang="en-IN" sz="2000" dirty="0"/>
                        <a:t>Specifies the username to log in with. </a:t>
                      </a:r>
                      <a:endParaRPr lang="en-IN" sz="2000" dirty="0">
                        <a:latin typeface="+mn-lt"/>
                      </a:endParaRPr>
                    </a:p>
                  </a:txBody>
                  <a:tcPr marL="47625" marR="47625" marT="66694" marB="66694"/>
                </a:tc>
                <a:extLst>
                  <a:ext uri="{0D108BD9-81ED-4DB2-BD59-A6C34878D82A}">
                    <a16:rowId xmlns:a16="http://schemas.microsoft.com/office/drawing/2014/main" val="10002"/>
                  </a:ext>
                </a:extLst>
              </a:tr>
              <a:tr h="470560">
                <a:tc>
                  <a:txBody>
                    <a:bodyPr/>
                    <a:lstStyle/>
                    <a:p>
                      <a:pPr algn="just" fontAlgn="t"/>
                      <a:r>
                        <a:rPr lang="en-IN" sz="2000" dirty="0" err="1"/>
                        <a:t>pwd</a:t>
                      </a:r>
                      <a:endParaRPr lang="en-IN" sz="2000" dirty="0">
                        <a:latin typeface="+mn-lt"/>
                      </a:endParaRPr>
                    </a:p>
                  </a:txBody>
                  <a:tcPr marL="47625" marR="47625" marT="66694" marB="66694"/>
                </a:tc>
                <a:tc>
                  <a:txBody>
                    <a:bodyPr/>
                    <a:lstStyle/>
                    <a:p>
                      <a:pPr algn="just" fontAlgn="t"/>
                      <a:r>
                        <a:rPr lang="en-IN" sz="2000" dirty="0"/>
                        <a:t>Specifies the password to log in with. </a:t>
                      </a:r>
                      <a:endParaRPr lang="en-IN" sz="2000" dirty="0">
                        <a:latin typeface="+mn-lt"/>
                      </a:endParaRPr>
                    </a:p>
                  </a:txBody>
                  <a:tcPr marL="47625" marR="47625" marT="66694" marB="66694"/>
                </a:tc>
                <a:extLst>
                  <a:ext uri="{0D108BD9-81ED-4DB2-BD59-A6C34878D82A}">
                    <a16:rowId xmlns:a16="http://schemas.microsoft.com/office/drawing/2014/main" val="10003"/>
                  </a:ext>
                </a:extLst>
              </a:tr>
              <a:tr h="770625">
                <a:tc>
                  <a:txBody>
                    <a:bodyPr/>
                    <a:lstStyle/>
                    <a:p>
                      <a:pPr algn="just" fontAlgn="t"/>
                      <a:r>
                        <a:rPr lang="en-IN" sz="2000" dirty="0" err="1"/>
                        <a:t>dbname</a:t>
                      </a:r>
                      <a:endParaRPr lang="en-IN" sz="2000" dirty="0">
                        <a:latin typeface="+mn-lt"/>
                      </a:endParaRPr>
                    </a:p>
                  </a:txBody>
                  <a:tcPr marL="47625" marR="47625" marT="66694" marB="66694"/>
                </a:tc>
                <a:tc>
                  <a:txBody>
                    <a:bodyPr/>
                    <a:lstStyle/>
                    <a:p>
                      <a:pPr algn="just" fontAlgn="t"/>
                      <a:r>
                        <a:rPr lang="en-US" sz="1800" kern="1200" dirty="0">
                          <a:effectLst/>
                        </a:rPr>
                        <a:t>Optional. Specifies the default database to be used</a:t>
                      </a:r>
                      <a:endParaRPr lang="en-IN" sz="2000" dirty="0">
                        <a:latin typeface="+mn-lt"/>
                      </a:endParaRPr>
                    </a:p>
                  </a:txBody>
                  <a:tcPr marL="47625" marR="47625" marT="66694" marB="66694"/>
                </a:tc>
                <a:extLst>
                  <a:ext uri="{0D108BD9-81ED-4DB2-BD59-A6C34878D82A}">
                    <a16:rowId xmlns:a16="http://schemas.microsoft.com/office/drawing/2014/main" val="10004"/>
                  </a:ext>
                </a:extLst>
              </a:tr>
              <a:tr h="1535672">
                <a:tc>
                  <a:txBody>
                    <a:bodyPr/>
                    <a:lstStyle/>
                    <a:p>
                      <a:pPr algn="just" fontAlgn="t"/>
                      <a:br>
                        <a:rPr lang="en-US" sz="1800" kern="1200" dirty="0">
                          <a:effectLst/>
                        </a:rPr>
                      </a:br>
                      <a:br>
                        <a:rPr lang="en-US" sz="1800" kern="1200" dirty="0">
                          <a:effectLst/>
                        </a:rPr>
                      </a:br>
                      <a:br>
                        <a:rPr lang="en-US" sz="1800" kern="1200" dirty="0">
                          <a:effectLst/>
                        </a:rPr>
                      </a:br>
                      <a:br>
                        <a:rPr lang="en-US" sz="1800" kern="1200" dirty="0">
                          <a:effectLst/>
                        </a:rPr>
                      </a:br>
                      <a:endParaRPr lang="en-IN" sz="2000" dirty="0">
                        <a:latin typeface="+mn-lt"/>
                      </a:endParaRPr>
                    </a:p>
                  </a:txBody>
                  <a:tcPr marL="47625" marR="47625" marT="66694" marB="66694"/>
                </a:tc>
                <a:tc>
                  <a:txBody>
                    <a:bodyPr/>
                    <a:lstStyle/>
                    <a:p>
                      <a:pPr algn="just" fontAlgn="t">
                        <a:buFont typeface="Arial"/>
                        <a:buChar char="•"/>
                      </a:pPr>
                      <a:r>
                        <a:rPr lang="en-US" sz="1800" kern="1200" dirty="0">
                          <a:effectLst/>
                        </a:rPr>
                        <a:t>Optional. Specifies the port number to attempt to connect to the MySQL server</a:t>
                      </a:r>
                      <a:br>
                        <a:rPr lang="en-US" sz="1800" kern="1200" dirty="0">
                          <a:effectLst/>
                        </a:rPr>
                      </a:br>
                      <a:br>
                        <a:rPr lang="en-US" sz="1800" kern="1200" dirty="0">
                          <a:effectLst/>
                        </a:rPr>
                      </a:br>
                      <a:endParaRPr lang="en-IN" sz="2000" dirty="0">
                        <a:latin typeface="+mn-lt"/>
                      </a:endParaRPr>
                    </a:p>
                  </a:txBody>
                  <a:tcPr marL="47625" marR="47625" marT="66694" marB="66694"/>
                </a:tc>
                <a:extLst>
                  <a:ext uri="{0D108BD9-81ED-4DB2-BD59-A6C34878D82A}">
                    <a16:rowId xmlns:a16="http://schemas.microsoft.com/office/drawing/2014/main" val="10005"/>
                  </a:ext>
                </a:extLst>
              </a:tr>
              <a:tr h="1047921">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2000" kern="1200" dirty="0">
                          <a:effectLst/>
                        </a:rPr>
                        <a:t>socket</a:t>
                      </a:r>
                      <a:endParaRPr lang="en-IN" sz="2400" dirty="0">
                        <a:latin typeface="+mn-lt"/>
                      </a:endParaRPr>
                    </a:p>
                    <a:p>
                      <a:pPr algn="just" fontAlgn="t"/>
                      <a:endParaRPr lang="en-IN" sz="2000" dirty="0">
                        <a:latin typeface="+mn-lt"/>
                      </a:endParaRPr>
                    </a:p>
                  </a:txBody>
                  <a:tcPr marL="47625" marR="47625" marT="66694" marB="66694"/>
                </a:tc>
                <a:tc>
                  <a:txBody>
                    <a:bodyPr/>
                    <a:lstStyle/>
                    <a:p>
                      <a:pPr marL="0" marR="0" indent="0" algn="just" defTabSz="914400" rtl="0" eaLnBrk="1" fontAlgn="t" latinLnBrk="0" hangingPunct="1">
                        <a:lnSpc>
                          <a:spcPct val="100000"/>
                        </a:lnSpc>
                        <a:spcBef>
                          <a:spcPts val="0"/>
                        </a:spcBef>
                        <a:spcAft>
                          <a:spcPts val="0"/>
                        </a:spcAft>
                        <a:buClrTx/>
                        <a:buSzTx/>
                        <a:buFont typeface="Arial"/>
                        <a:buNone/>
                        <a:tabLst/>
                        <a:defRPr/>
                      </a:pPr>
                      <a:br>
                        <a:rPr lang="en-US" sz="2000" kern="1200" dirty="0">
                          <a:effectLst/>
                        </a:rPr>
                      </a:br>
                      <a:r>
                        <a:rPr lang="en-US" sz="2000" kern="1200" dirty="0">
                          <a:effectLst/>
                        </a:rPr>
                        <a:t>Optional. Specifies the socket or named pipe to be used</a:t>
                      </a:r>
                      <a:endParaRPr lang="en-IN" sz="2400" dirty="0">
                        <a:latin typeface="+mn-lt"/>
                      </a:endParaRPr>
                    </a:p>
                    <a:p>
                      <a:pPr algn="just" fontAlgn="t">
                        <a:buFont typeface="Arial"/>
                        <a:buChar char="•"/>
                      </a:pPr>
                      <a:endParaRPr lang="en-IN" sz="2000" dirty="0">
                        <a:latin typeface="+mn-lt"/>
                      </a:endParaRPr>
                    </a:p>
                  </a:txBody>
                  <a:tcPr marL="47625" marR="47625" marT="66694" marB="66694"/>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457200" y="762000"/>
            <a:ext cx="8229600" cy="304800"/>
          </a:xfrm>
        </p:spPr>
        <p:txBody>
          <a:bodyPr/>
          <a:lstStyle/>
          <a:p>
            <a:r>
              <a:rPr lang="en-US" altLang="en-US" sz="2800" b="1"/>
              <a:t>Example: 1.dbconnect.php</a:t>
            </a:r>
            <a:br>
              <a:rPr lang="en-US" altLang="en-US" sz="2800" b="1"/>
            </a:br>
            <a:endParaRPr lang="en-IN" altLang="en-US" sz="2800" b="1"/>
          </a:p>
        </p:txBody>
      </p:sp>
      <p:sp>
        <p:nvSpPr>
          <p:cNvPr id="10243" name="Content Placeholder 2"/>
          <p:cNvSpPr>
            <a:spLocks noGrp="1" noChangeArrowheads="1"/>
          </p:cNvSpPr>
          <p:nvPr>
            <p:ph idx="1"/>
          </p:nvPr>
        </p:nvSpPr>
        <p:spPr>
          <a:xfrm>
            <a:off x="457200" y="990600"/>
            <a:ext cx="8229600" cy="5867400"/>
          </a:xfrm>
        </p:spPr>
        <p:txBody>
          <a:bodyPr/>
          <a:lstStyle/>
          <a:p>
            <a:pPr>
              <a:buFont typeface="Wingdings" panose="05000000000000000000" pitchFamily="2" charset="2"/>
              <a:buNone/>
            </a:pPr>
            <a:r>
              <a:rPr lang="en-US" altLang="en-US" sz="1600"/>
              <a:t>&lt;?php</a:t>
            </a:r>
          </a:p>
          <a:p>
            <a:pPr>
              <a:buFont typeface="Wingdings" panose="05000000000000000000" pitchFamily="2" charset="2"/>
              <a:buNone/>
            </a:pPr>
            <a:r>
              <a:rPr lang="en-US" altLang="en-US" sz="1600">
                <a:solidFill>
                  <a:srgbClr val="00B050"/>
                </a:solidFill>
              </a:rPr>
              <a:t>/* Attempt MySQL server connection. Assuming you are running MySQL</a:t>
            </a:r>
          </a:p>
          <a:p>
            <a:pPr>
              <a:buFont typeface="Wingdings" panose="05000000000000000000" pitchFamily="2" charset="2"/>
              <a:buNone/>
            </a:pPr>
            <a:r>
              <a:rPr lang="en-US" altLang="en-US" sz="1600">
                <a:solidFill>
                  <a:srgbClr val="00B050"/>
                </a:solidFill>
              </a:rPr>
              <a:t>server with default setting (user 'root' with no password) */</a:t>
            </a:r>
          </a:p>
          <a:p>
            <a:pPr>
              <a:buFont typeface="Wingdings" panose="05000000000000000000" pitchFamily="2" charset="2"/>
              <a:buNone/>
            </a:pPr>
            <a:r>
              <a:rPr lang="en-US" altLang="en-US" sz="1600"/>
              <a:t>$dbhost = 'localhost';</a:t>
            </a:r>
          </a:p>
          <a:p>
            <a:pPr>
              <a:buFont typeface="Wingdings" panose="05000000000000000000" pitchFamily="2" charset="2"/>
              <a:buNone/>
            </a:pPr>
            <a:r>
              <a:rPr lang="en-US" altLang="en-US" sz="1600"/>
              <a:t>$dbuser = 'root';</a:t>
            </a:r>
          </a:p>
          <a:p>
            <a:pPr>
              <a:buFont typeface="Wingdings" panose="05000000000000000000" pitchFamily="2" charset="2"/>
              <a:buNone/>
            </a:pPr>
            <a:r>
              <a:rPr lang="en-US" altLang="en-US" sz="1600"/>
              <a:t>$dbpass = '';</a:t>
            </a:r>
          </a:p>
          <a:p>
            <a:pPr>
              <a:buFont typeface="Wingdings" panose="05000000000000000000" pitchFamily="2" charset="2"/>
              <a:buNone/>
            </a:pPr>
            <a:r>
              <a:rPr lang="en-US" altLang="en-US" sz="1600"/>
              <a:t>$conn = mysqli_connect($dbhost, $dbuser, $dbpass);</a:t>
            </a:r>
          </a:p>
          <a:p>
            <a:pPr>
              <a:buFont typeface="Wingdings" panose="05000000000000000000" pitchFamily="2" charset="2"/>
              <a:buNone/>
            </a:pPr>
            <a:r>
              <a:rPr lang="en-US" altLang="en-US" sz="1600">
                <a:solidFill>
                  <a:srgbClr val="00B050"/>
                </a:solidFill>
              </a:rPr>
              <a:t> // Check connection</a:t>
            </a:r>
          </a:p>
          <a:p>
            <a:pPr>
              <a:buFont typeface="Wingdings" panose="05000000000000000000" pitchFamily="2" charset="2"/>
              <a:buNone/>
            </a:pPr>
            <a:r>
              <a:rPr lang="en-US" altLang="en-US" sz="1600"/>
              <a:t>if(!$conn){</a:t>
            </a:r>
          </a:p>
          <a:p>
            <a:pPr>
              <a:buFont typeface="Wingdings" panose="05000000000000000000" pitchFamily="2" charset="2"/>
              <a:buNone/>
            </a:pPr>
            <a:r>
              <a:rPr lang="en-US" altLang="en-US" sz="1600"/>
              <a:t>    die("ERROR: Could not connect. " . mysqli_connect_error());</a:t>
            </a:r>
          </a:p>
          <a:p>
            <a:pPr>
              <a:buFont typeface="Wingdings" panose="05000000000000000000" pitchFamily="2" charset="2"/>
              <a:buNone/>
            </a:pPr>
            <a:r>
              <a:rPr lang="en-US" altLang="en-US" sz="1600"/>
              <a:t>} </a:t>
            </a:r>
          </a:p>
          <a:p>
            <a:pPr>
              <a:buFont typeface="Wingdings" panose="05000000000000000000" pitchFamily="2" charset="2"/>
              <a:buNone/>
            </a:pPr>
            <a:r>
              <a:rPr lang="en-US" altLang="en-US" sz="1600">
                <a:solidFill>
                  <a:srgbClr val="00B050"/>
                </a:solidFill>
              </a:rPr>
              <a:t>// Print host information</a:t>
            </a:r>
          </a:p>
          <a:p>
            <a:pPr>
              <a:buFont typeface="Wingdings" panose="05000000000000000000" pitchFamily="2" charset="2"/>
              <a:buNone/>
            </a:pPr>
            <a:r>
              <a:rPr lang="en-US" altLang="en-US" sz="1600"/>
              <a:t>echo "Connect Successfully. Host info: " . mysqli_get_host_info($conn);</a:t>
            </a:r>
          </a:p>
          <a:p>
            <a:pPr>
              <a:buFont typeface="Wingdings" panose="05000000000000000000" pitchFamily="2" charset="2"/>
              <a:buNone/>
            </a:pPr>
            <a:r>
              <a:rPr lang="en-US" altLang="en-US" sz="1600">
                <a:solidFill>
                  <a:srgbClr val="00B050"/>
                </a:solidFill>
              </a:rPr>
              <a:t> // Close connection</a:t>
            </a:r>
          </a:p>
          <a:p>
            <a:pPr>
              <a:buFont typeface="Wingdings" panose="05000000000000000000" pitchFamily="2" charset="2"/>
              <a:buNone/>
            </a:pPr>
            <a:r>
              <a:rPr lang="en-US" altLang="en-US" sz="1600"/>
              <a:t>mysqli_close($conn);</a:t>
            </a:r>
          </a:p>
          <a:p>
            <a:pPr>
              <a:buFont typeface="Wingdings" panose="05000000000000000000" pitchFamily="2" charset="2"/>
              <a:buNone/>
            </a:pPr>
            <a:r>
              <a:rPr lang="en-US" altLang="en-US" sz="1600"/>
              <a: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468313" y="269875"/>
            <a:ext cx="8229600" cy="720725"/>
          </a:xfrm>
        </p:spPr>
        <p:txBody>
          <a:bodyPr/>
          <a:lstStyle/>
          <a:p>
            <a:r>
              <a:rPr lang="en-US" altLang="en-US" sz="3200" b="1"/>
              <a:t>Create a Database Using PHP Script</a:t>
            </a:r>
            <a:endParaRPr lang="en-US" altLang="en-US" sz="3200"/>
          </a:p>
        </p:txBody>
      </p:sp>
      <p:sp>
        <p:nvSpPr>
          <p:cNvPr id="11267" name="Content Placeholder 2"/>
          <p:cNvSpPr>
            <a:spLocks noGrp="1" noChangeArrowheads="1"/>
          </p:cNvSpPr>
          <p:nvPr>
            <p:ph idx="1"/>
          </p:nvPr>
        </p:nvSpPr>
        <p:spPr>
          <a:xfrm>
            <a:off x="457200" y="990600"/>
            <a:ext cx="8229600" cy="5487988"/>
          </a:xfrm>
        </p:spPr>
        <p:txBody>
          <a:bodyPr/>
          <a:lstStyle/>
          <a:p>
            <a:pPr algn="just"/>
            <a:r>
              <a:rPr lang="en-US" altLang="en-US" sz="2000" dirty="0"/>
              <a:t>PHP uses </a:t>
            </a:r>
            <a:r>
              <a:rPr lang="en-US" altLang="en-US" sz="2000" b="1" dirty="0" err="1"/>
              <a:t>mysqli_query</a:t>
            </a:r>
            <a:r>
              <a:rPr lang="en-US" altLang="en-US" sz="2000" b="1" dirty="0"/>
              <a:t> function to create or delete a MySQL database. </a:t>
            </a:r>
            <a:r>
              <a:rPr lang="en-US" altLang="en-US" sz="2000" dirty="0"/>
              <a:t>This function takes two parameters and returns TRUE on success or FALSE on failure.</a:t>
            </a:r>
          </a:p>
          <a:p>
            <a:pPr algn="just"/>
            <a:r>
              <a:rPr lang="en-US" altLang="en-US" sz="2000" b="1" dirty="0"/>
              <a:t>Syntax:  </a:t>
            </a:r>
            <a:r>
              <a:rPr lang="en-US" altLang="en-US" sz="2000" dirty="0" err="1"/>
              <a:t>bool</a:t>
            </a:r>
            <a:r>
              <a:rPr lang="en-US" altLang="en-US" sz="2000" dirty="0"/>
              <a:t> </a:t>
            </a:r>
            <a:r>
              <a:rPr lang="en-US" altLang="en-US" sz="2000" dirty="0" err="1"/>
              <a:t>mysqli_query</a:t>
            </a:r>
            <a:r>
              <a:rPr lang="en-US" altLang="en-US" sz="2000" dirty="0"/>
              <a:t>( connection, </a:t>
            </a:r>
            <a:r>
              <a:rPr lang="en-US" altLang="en-US" sz="2000" dirty="0" err="1"/>
              <a:t>sql</a:t>
            </a:r>
            <a:r>
              <a:rPr lang="en-US" altLang="en-US" sz="2000" dirty="0"/>
              <a:t> )</a:t>
            </a:r>
          </a:p>
          <a:p>
            <a:pPr algn="just">
              <a:buFont typeface="Wingdings" panose="05000000000000000000" pitchFamily="2" charset="2"/>
              <a:buNone/>
            </a:pPr>
            <a:endParaRPr lang="en-US" altLang="en-US" sz="1800" dirty="0"/>
          </a:p>
          <a:p>
            <a:pPr algn="just">
              <a:buFont typeface="Wingdings" panose="05000000000000000000" pitchFamily="2" charset="2"/>
              <a:buNone/>
            </a:pPr>
            <a:endParaRPr lang="en-US" altLang="en-US" sz="1800" dirty="0"/>
          </a:p>
          <a:p>
            <a:pPr algn="just">
              <a:buFont typeface="Wingdings" panose="05000000000000000000" pitchFamily="2" charset="2"/>
              <a:buNone/>
            </a:pPr>
            <a:endParaRPr lang="en-US" altLang="en-US" sz="1800" dirty="0"/>
          </a:p>
          <a:p>
            <a:pPr algn="just">
              <a:buFont typeface="Wingdings" panose="05000000000000000000" pitchFamily="2" charset="2"/>
              <a:buNone/>
            </a:pPr>
            <a:endParaRPr lang="en-US" altLang="en-US" sz="1800" dirty="0"/>
          </a:p>
          <a:p>
            <a:pPr algn="just">
              <a:buFont typeface="Wingdings" panose="05000000000000000000" pitchFamily="2" charset="2"/>
              <a:buNone/>
            </a:pPr>
            <a:endParaRPr lang="en-US" altLang="en-US" sz="1800" dirty="0"/>
          </a:p>
          <a:p>
            <a:pPr algn="just">
              <a:buFont typeface="Wingdings" panose="05000000000000000000" pitchFamily="2" charset="2"/>
              <a:buNone/>
            </a:pPr>
            <a:endParaRPr lang="en-US" altLang="en-US" sz="1800" dirty="0"/>
          </a:p>
          <a:p>
            <a:pPr algn="just">
              <a:buFont typeface="Wingdings" panose="05000000000000000000" pitchFamily="2" charset="2"/>
              <a:buNone/>
            </a:pPr>
            <a:endParaRPr lang="en-US" altLang="en-US" sz="1800" dirty="0"/>
          </a:p>
        </p:txBody>
      </p:sp>
      <p:graphicFrame>
        <p:nvGraphicFramePr>
          <p:cNvPr id="4" name="Table 3"/>
          <p:cNvGraphicFramePr>
            <a:graphicFrameLocks noGrp="1"/>
          </p:cNvGraphicFramePr>
          <p:nvPr/>
        </p:nvGraphicFramePr>
        <p:xfrm>
          <a:off x="1042988" y="3087688"/>
          <a:ext cx="6911975" cy="1651000"/>
        </p:xfrm>
        <a:graphic>
          <a:graphicData uri="http://schemas.openxmlformats.org/drawingml/2006/table">
            <a:tbl>
              <a:tblPr firstRow="1" bandRow="1">
                <a:tableStyleId>{5C22544A-7EE6-4342-B048-85BDC9FD1C3A}</a:tableStyleId>
              </a:tblPr>
              <a:tblGrid>
                <a:gridCol w="1439995">
                  <a:extLst>
                    <a:ext uri="{9D8B030D-6E8A-4147-A177-3AD203B41FA5}">
                      <a16:colId xmlns:a16="http://schemas.microsoft.com/office/drawing/2014/main" val="20000"/>
                    </a:ext>
                  </a:extLst>
                </a:gridCol>
                <a:gridCol w="5471980">
                  <a:extLst>
                    <a:ext uri="{9D8B030D-6E8A-4147-A177-3AD203B41FA5}">
                      <a16:colId xmlns:a16="http://schemas.microsoft.com/office/drawing/2014/main" val="20001"/>
                    </a:ext>
                  </a:extLst>
                </a:gridCol>
              </a:tblGrid>
              <a:tr h="370840">
                <a:tc>
                  <a:txBody>
                    <a:bodyPr/>
                    <a:lstStyle/>
                    <a:p>
                      <a:r>
                        <a:rPr lang="en-US" sz="1800" b="1" dirty="0"/>
                        <a:t>Parameter</a:t>
                      </a:r>
                      <a:endParaRPr lang="en-US" dirty="0"/>
                    </a:p>
                  </a:txBody>
                  <a:tcPr marL="91430" marR="914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Description</a:t>
                      </a:r>
                    </a:p>
                  </a:txBody>
                  <a:tcPr marL="91430" marR="91430"/>
                </a:tc>
                <a:extLst>
                  <a:ext uri="{0D108BD9-81ED-4DB2-BD59-A6C34878D82A}">
                    <a16:rowId xmlns:a16="http://schemas.microsoft.com/office/drawing/2014/main" val="10000"/>
                  </a:ext>
                </a:extLst>
              </a:tr>
              <a:tr h="370840">
                <a:tc>
                  <a:txBody>
                    <a:bodyPr/>
                    <a:lstStyle/>
                    <a:p>
                      <a:r>
                        <a:rPr lang="en-US" dirty="0" err="1"/>
                        <a:t>Sql</a:t>
                      </a:r>
                      <a:endParaRPr lang="en-US" dirty="0"/>
                    </a:p>
                  </a:txBody>
                  <a:tcPr marL="91430" marR="91430"/>
                </a:tc>
                <a:tc>
                  <a:txBody>
                    <a:bodyPr/>
                    <a:lstStyle/>
                    <a:p>
                      <a:r>
                        <a:rPr lang="en-US" sz="1800" dirty="0"/>
                        <a:t>Required – SQL query to create or delete a </a:t>
                      </a:r>
                      <a:r>
                        <a:rPr lang="en-US" sz="1800" dirty="0" err="1"/>
                        <a:t>MySQL</a:t>
                      </a:r>
                      <a:r>
                        <a:rPr lang="en-US" sz="1800" dirty="0"/>
                        <a:t> database.</a:t>
                      </a:r>
                      <a:endParaRPr lang="en-US" dirty="0"/>
                    </a:p>
                  </a:txBody>
                  <a:tcPr marL="91430" marR="91430"/>
                </a:tc>
                <a:extLst>
                  <a:ext uri="{0D108BD9-81ED-4DB2-BD59-A6C34878D82A}">
                    <a16:rowId xmlns:a16="http://schemas.microsoft.com/office/drawing/2014/main" val="10001"/>
                  </a:ext>
                </a:extLst>
              </a:tr>
              <a:tr h="370840">
                <a:tc>
                  <a:txBody>
                    <a:bodyPr/>
                    <a:lstStyle/>
                    <a:p>
                      <a:r>
                        <a:rPr lang="en-US" dirty="0"/>
                        <a:t>connection</a:t>
                      </a:r>
                    </a:p>
                  </a:txBody>
                  <a:tcPr marL="91430" marR="91430"/>
                </a:tc>
                <a:tc>
                  <a:txBody>
                    <a:bodyPr/>
                    <a:lstStyle/>
                    <a:p>
                      <a:r>
                        <a:rPr kumimoji="0" lang="en-US" sz="1800" kern="1200" baseline="0" dirty="0">
                          <a:solidFill>
                            <a:schemeClr val="dk1"/>
                          </a:solidFill>
                          <a:latin typeface="+mn-lt"/>
                          <a:ea typeface="+mn-ea"/>
                          <a:cs typeface="+mn-cs"/>
                        </a:rPr>
                        <a:t>Optional – if not specified, then the last opened connection by </a:t>
                      </a:r>
                      <a:r>
                        <a:rPr kumimoji="0" lang="en-US" sz="1800" kern="1200" baseline="0" dirty="0" err="1">
                          <a:solidFill>
                            <a:schemeClr val="dk1"/>
                          </a:solidFill>
                          <a:latin typeface="+mn-lt"/>
                          <a:ea typeface="+mn-ea"/>
                          <a:cs typeface="+mn-cs"/>
                        </a:rPr>
                        <a:t>mysql_connect</a:t>
                      </a:r>
                      <a:r>
                        <a:rPr kumimoji="0" lang="en-US" sz="1800" kern="1200" baseline="0" dirty="0">
                          <a:solidFill>
                            <a:schemeClr val="dk1"/>
                          </a:solidFill>
                          <a:latin typeface="+mn-lt"/>
                          <a:ea typeface="+mn-ea"/>
                          <a:cs typeface="+mn-cs"/>
                        </a:rPr>
                        <a:t> will be used.</a:t>
                      </a:r>
                      <a:endParaRPr lang="en-US" dirty="0"/>
                    </a:p>
                  </a:txBody>
                  <a:tcPr marL="91430" marR="91430"/>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457200" y="533400"/>
            <a:ext cx="8534400" cy="381000"/>
          </a:xfrm>
        </p:spPr>
        <p:txBody>
          <a:bodyPr/>
          <a:lstStyle/>
          <a:p>
            <a:r>
              <a:rPr lang="en-US" altLang="en-US" sz="2000" b="1"/>
              <a:t>Example: 2. Creating MySQL Database Using PHP.php</a:t>
            </a:r>
            <a:br>
              <a:rPr lang="en-US" altLang="en-US" sz="2000" b="1"/>
            </a:br>
            <a:endParaRPr lang="en-US" altLang="en-US" sz="2000" b="1"/>
          </a:p>
        </p:txBody>
      </p:sp>
      <p:sp>
        <p:nvSpPr>
          <p:cNvPr id="12291" name="Content Placeholder 2"/>
          <p:cNvSpPr>
            <a:spLocks noGrp="1" noChangeArrowheads="1"/>
          </p:cNvSpPr>
          <p:nvPr>
            <p:ph idx="1"/>
          </p:nvPr>
        </p:nvSpPr>
        <p:spPr>
          <a:xfrm>
            <a:off x="381000" y="685800"/>
            <a:ext cx="8229600" cy="6096000"/>
          </a:xfrm>
        </p:spPr>
        <p:txBody>
          <a:bodyPr/>
          <a:lstStyle/>
          <a:p>
            <a:pPr>
              <a:buFont typeface="Wingdings" panose="05000000000000000000" pitchFamily="2" charset="2"/>
              <a:buNone/>
            </a:pPr>
            <a:r>
              <a:rPr lang="en-US" altLang="en-US" sz="1400"/>
              <a:t>&lt;?php</a:t>
            </a:r>
          </a:p>
          <a:p>
            <a:pPr>
              <a:buFont typeface="Wingdings" panose="05000000000000000000" pitchFamily="2" charset="2"/>
              <a:buNone/>
            </a:pPr>
            <a:r>
              <a:rPr lang="en-US" altLang="en-US" sz="1400">
                <a:solidFill>
                  <a:srgbClr val="00B050"/>
                </a:solidFill>
              </a:rPr>
              <a:t>/* Attempt MySQL server connection. Assuming you are running MySQL server with default setting (user 'root' with no password) */</a:t>
            </a:r>
          </a:p>
          <a:p>
            <a:pPr>
              <a:buFont typeface="Wingdings" panose="05000000000000000000" pitchFamily="2" charset="2"/>
              <a:buNone/>
            </a:pPr>
            <a:r>
              <a:rPr lang="en-US" altLang="en-US" sz="1400"/>
              <a:t>$dbhost = 'localhost';</a:t>
            </a:r>
          </a:p>
          <a:p>
            <a:pPr>
              <a:buFont typeface="Wingdings" panose="05000000000000000000" pitchFamily="2" charset="2"/>
              <a:buNone/>
            </a:pPr>
            <a:r>
              <a:rPr lang="en-US" altLang="en-US" sz="1400"/>
              <a:t>$dbuser = 'root';</a:t>
            </a:r>
          </a:p>
          <a:p>
            <a:pPr>
              <a:buFont typeface="Wingdings" panose="05000000000000000000" pitchFamily="2" charset="2"/>
              <a:buNone/>
            </a:pPr>
            <a:r>
              <a:rPr lang="en-US" altLang="en-US" sz="1400"/>
              <a:t>$dbpass = '';</a:t>
            </a:r>
          </a:p>
          <a:p>
            <a:pPr>
              <a:buFont typeface="Wingdings" panose="05000000000000000000" pitchFamily="2" charset="2"/>
              <a:buNone/>
            </a:pPr>
            <a:r>
              <a:rPr lang="en-US" altLang="en-US" sz="1400"/>
              <a:t>$conn = mysqli_connect($dbhost, $dbuser, $dbpass);</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Check connection</a:t>
            </a:r>
          </a:p>
          <a:p>
            <a:pPr>
              <a:buFont typeface="Wingdings" panose="05000000000000000000" pitchFamily="2" charset="2"/>
              <a:buNone/>
            </a:pPr>
            <a:r>
              <a:rPr lang="en-US" altLang="en-US" sz="1400"/>
              <a:t>if(!$conn){</a:t>
            </a:r>
          </a:p>
          <a:p>
            <a:pPr>
              <a:buFont typeface="Wingdings" panose="05000000000000000000" pitchFamily="2" charset="2"/>
              <a:buNone/>
            </a:pPr>
            <a:r>
              <a:rPr lang="en-US" altLang="en-US" sz="1400"/>
              <a:t>    die("ERROR: Could not connect. " . mysqli_connect_error());</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Attempt create database query execution</a:t>
            </a:r>
          </a:p>
          <a:p>
            <a:pPr>
              <a:buFont typeface="Wingdings" panose="05000000000000000000" pitchFamily="2" charset="2"/>
              <a:buNone/>
            </a:pPr>
            <a:r>
              <a:rPr lang="en-US" altLang="en-US" sz="1400"/>
              <a:t>$sql = "CREATE DATABASE demo";</a:t>
            </a:r>
          </a:p>
          <a:p>
            <a:pPr>
              <a:buFont typeface="Wingdings" panose="05000000000000000000" pitchFamily="2" charset="2"/>
              <a:buNone/>
            </a:pPr>
            <a:r>
              <a:rPr lang="en-US" altLang="en-US" sz="1400"/>
              <a:t>if(mysqli_query($conn, $sql)){</a:t>
            </a:r>
          </a:p>
          <a:p>
            <a:pPr>
              <a:buFont typeface="Wingdings" panose="05000000000000000000" pitchFamily="2" charset="2"/>
              <a:buNone/>
            </a:pPr>
            <a:r>
              <a:rPr lang="en-US" altLang="en-US" sz="1400"/>
              <a:t>    echo "Database created successfully";</a:t>
            </a:r>
          </a:p>
          <a:p>
            <a:pPr>
              <a:buFont typeface="Wingdings" panose="05000000000000000000" pitchFamily="2" charset="2"/>
              <a:buNone/>
            </a:pPr>
            <a:r>
              <a:rPr lang="en-US" altLang="en-US" sz="1400"/>
              <a:t>} else{</a:t>
            </a:r>
          </a:p>
          <a:p>
            <a:pPr>
              <a:buFont typeface="Wingdings" panose="05000000000000000000" pitchFamily="2" charset="2"/>
              <a:buNone/>
            </a:pPr>
            <a:r>
              <a:rPr lang="en-US" altLang="en-US" sz="1400"/>
              <a:t>    echo "ERROR: Could not able to execute $sql. " . mysqli_error($conn);</a:t>
            </a:r>
          </a:p>
          <a:p>
            <a:pPr>
              <a:buFont typeface="Wingdings" panose="05000000000000000000" pitchFamily="2" charset="2"/>
              <a:buNone/>
            </a:pPr>
            <a:r>
              <a:rPr lang="en-US" altLang="en-US" sz="1400"/>
              <a:t>}</a:t>
            </a:r>
          </a:p>
          <a:p>
            <a:pPr>
              <a:buFont typeface="Wingdings" panose="05000000000000000000" pitchFamily="2" charset="2"/>
              <a:buNone/>
            </a:pPr>
            <a:r>
              <a:rPr lang="en-US" altLang="en-US" sz="1400"/>
              <a:t> </a:t>
            </a:r>
          </a:p>
          <a:p>
            <a:pPr>
              <a:buFont typeface="Wingdings" panose="05000000000000000000" pitchFamily="2" charset="2"/>
              <a:buNone/>
            </a:pPr>
            <a:r>
              <a:rPr lang="en-US" altLang="en-US" sz="1400">
                <a:solidFill>
                  <a:srgbClr val="00B050"/>
                </a:solidFill>
              </a:rPr>
              <a:t>// Close connection</a:t>
            </a:r>
          </a:p>
          <a:p>
            <a:pPr>
              <a:buFont typeface="Wingdings" panose="05000000000000000000" pitchFamily="2" charset="2"/>
              <a:buNone/>
            </a:pPr>
            <a:r>
              <a:rPr lang="en-US" altLang="en-US" sz="1400"/>
              <a:t>mysqli_close($conn);</a:t>
            </a:r>
          </a:p>
          <a:p>
            <a:pPr>
              <a:buFont typeface="Wingdings" panose="05000000000000000000" pitchFamily="2" charset="2"/>
              <a:buNone/>
            </a:pPr>
            <a:r>
              <a:rPr lang="en-US" altLang="en-US" sz="1400"/>
              <a: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457200" y="533400"/>
            <a:ext cx="8534400" cy="381000"/>
          </a:xfrm>
        </p:spPr>
        <p:txBody>
          <a:bodyPr/>
          <a:lstStyle/>
          <a:p>
            <a:r>
              <a:rPr lang="en-US" altLang="en-US" sz="2000" b="1"/>
              <a:t>Example: 3. Drop MySQL Database Using PHP.php</a:t>
            </a:r>
            <a:br>
              <a:rPr lang="en-US" altLang="en-US" sz="2000" b="1"/>
            </a:br>
            <a:endParaRPr lang="en-US" altLang="en-US" sz="2000" b="1"/>
          </a:p>
        </p:txBody>
      </p:sp>
      <p:sp>
        <p:nvSpPr>
          <p:cNvPr id="13315" name="Content Placeholder 2"/>
          <p:cNvSpPr>
            <a:spLocks noGrp="1" noChangeArrowheads="1"/>
          </p:cNvSpPr>
          <p:nvPr>
            <p:ph idx="1"/>
          </p:nvPr>
        </p:nvSpPr>
        <p:spPr>
          <a:xfrm>
            <a:off x="381000" y="685800"/>
            <a:ext cx="8229600" cy="6096000"/>
          </a:xfrm>
        </p:spPr>
        <p:txBody>
          <a:bodyPr/>
          <a:lstStyle/>
          <a:p>
            <a:pPr>
              <a:buFont typeface="Wingdings" panose="05000000000000000000" pitchFamily="2" charset="2"/>
              <a:buNone/>
            </a:pPr>
            <a:r>
              <a:rPr lang="en-US" altLang="en-US" sz="1400" dirty="0"/>
              <a:t>&lt;?php</a:t>
            </a:r>
          </a:p>
          <a:p>
            <a:pPr>
              <a:buFont typeface="Wingdings" panose="05000000000000000000" pitchFamily="2" charset="2"/>
              <a:buNone/>
            </a:pPr>
            <a:r>
              <a:rPr lang="en-US" altLang="en-US" sz="1400" dirty="0">
                <a:solidFill>
                  <a:srgbClr val="00B050"/>
                </a:solidFill>
              </a:rPr>
              <a:t>/* Attempt MySQL server connection. Assuming you are running MySQL server with default setting (user 'root' with no password) */</a:t>
            </a:r>
            <a:endParaRPr lang="en-US" altLang="en-US" sz="1400" dirty="0"/>
          </a:p>
          <a:p>
            <a:pPr>
              <a:buFont typeface="Wingdings" panose="05000000000000000000" pitchFamily="2" charset="2"/>
              <a:buNone/>
            </a:pPr>
            <a:r>
              <a:rPr lang="en-US" altLang="en-US" sz="1400" dirty="0"/>
              <a:t>$</a:t>
            </a:r>
            <a:r>
              <a:rPr lang="en-US" altLang="en-US" sz="1400" dirty="0" err="1"/>
              <a:t>dbhost</a:t>
            </a:r>
            <a:r>
              <a:rPr lang="en-US" altLang="en-US" sz="1400" dirty="0"/>
              <a:t> = 'localhost';</a:t>
            </a:r>
          </a:p>
          <a:p>
            <a:pPr>
              <a:buFont typeface="Wingdings" panose="05000000000000000000" pitchFamily="2" charset="2"/>
              <a:buNone/>
            </a:pPr>
            <a:r>
              <a:rPr lang="en-US" altLang="en-US" sz="1400" dirty="0"/>
              <a:t>$</a:t>
            </a:r>
            <a:r>
              <a:rPr lang="en-US" altLang="en-US" sz="1400" dirty="0" err="1"/>
              <a:t>dbuser</a:t>
            </a:r>
            <a:r>
              <a:rPr lang="en-US" altLang="en-US" sz="1400" dirty="0"/>
              <a:t> = 'root';</a:t>
            </a:r>
          </a:p>
          <a:p>
            <a:pPr>
              <a:buFont typeface="Wingdings" panose="05000000000000000000" pitchFamily="2" charset="2"/>
              <a:buNone/>
            </a:pPr>
            <a:r>
              <a:rPr lang="en-US" altLang="en-US" sz="1400" dirty="0"/>
              <a:t>$</a:t>
            </a:r>
            <a:r>
              <a:rPr lang="en-US" altLang="en-US" sz="1400" dirty="0" err="1"/>
              <a:t>dbpass</a:t>
            </a:r>
            <a:r>
              <a:rPr lang="en-US" altLang="en-US" sz="1400" dirty="0"/>
              <a:t> = '';</a:t>
            </a:r>
          </a:p>
          <a:p>
            <a:pPr>
              <a:buFont typeface="Wingdings" panose="05000000000000000000" pitchFamily="2" charset="2"/>
              <a:buNone/>
            </a:pPr>
            <a:r>
              <a:rPr lang="en-US" altLang="en-US" sz="1400" dirty="0"/>
              <a:t>$conn = </a:t>
            </a:r>
            <a:r>
              <a:rPr lang="en-US" altLang="en-US" sz="1400" dirty="0" err="1"/>
              <a:t>mysqli_connect</a:t>
            </a:r>
            <a:r>
              <a:rPr lang="en-US" altLang="en-US" sz="1400" dirty="0"/>
              <a:t>($</a:t>
            </a:r>
            <a:r>
              <a:rPr lang="en-US" altLang="en-US" sz="1400" dirty="0" err="1"/>
              <a:t>dbhost</a:t>
            </a:r>
            <a:r>
              <a:rPr lang="en-US" altLang="en-US" sz="1400" dirty="0"/>
              <a:t>, $</a:t>
            </a:r>
            <a:r>
              <a:rPr lang="en-US" altLang="en-US" sz="1400" dirty="0" err="1"/>
              <a:t>dbuser</a:t>
            </a:r>
            <a:r>
              <a:rPr lang="en-US" altLang="en-US" sz="1400" dirty="0"/>
              <a:t>, $</a:t>
            </a:r>
            <a:r>
              <a:rPr lang="en-US" altLang="en-US" sz="1400" dirty="0" err="1"/>
              <a:t>dbpass</a:t>
            </a:r>
            <a:r>
              <a:rPr lang="en-US" altLang="en-US" sz="1400" dirty="0"/>
              <a:t>);</a:t>
            </a:r>
          </a:p>
          <a:p>
            <a:pPr>
              <a:buFont typeface="Wingdings" panose="05000000000000000000" pitchFamily="2" charset="2"/>
              <a:buNone/>
            </a:pPr>
            <a:r>
              <a:rPr lang="en-US" altLang="en-US" sz="1400" dirty="0"/>
              <a:t> </a:t>
            </a:r>
          </a:p>
          <a:p>
            <a:pPr>
              <a:buFont typeface="Wingdings" panose="05000000000000000000" pitchFamily="2" charset="2"/>
              <a:buNone/>
            </a:pPr>
            <a:r>
              <a:rPr lang="en-US" altLang="en-US" sz="1400" dirty="0">
                <a:solidFill>
                  <a:srgbClr val="00B050"/>
                </a:solidFill>
              </a:rPr>
              <a:t>// Check connection</a:t>
            </a:r>
          </a:p>
          <a:p>
            <a:pPr>
              <a:buFont typeface="Wingdings" panose="05000000000000000000" pitchFamily="2" charset="2"/>
              <a:buNone/>
            </a:pPr>
            <a:r>
              <a:rPr lang="en-US" altLang="en-US" sz="1400" dirty="0"/>
              <a:t>if(!$conn){</a:t>
            </a:r>
          </a:p>
          <a:p>
            <a:pPr>
              <a:buFont typeface="Wingdings" panose="05000000000000000000" pitchFamily="2" charset="2"/>
              <a:buNone/>
            </a:pPr>
            <a:r>
              <a:rPr lang="en-US" altLang="en-US" sz="1400" dirty="0"/>
              <a:t>    die("ERROR: Could not connect. " . </a:t>
            </a:r>
            <a:r>
              <a:rPr lang="en-US" altLang="en-US" sz="1400" dirty="0" err="1"/>
              <a:t>mysqli_connect_error</a:t>
            </a:r>
            <a:r>
              <a:rPr lang="en-US" altLang="en-US" sz="1400" dirty="0"/>
              <a:t>());</a:t>
            </a:r>
          </a:p>
          <a:p>
            <a:pPr>
              <a:buFont typeface="Wingdings" panose="05000000000000000000" pitchFamily="2" charset="2"/>
              <a:buNone/>
            </a:pPr>
            <a:r>
              <a:rPr lang="en-US" altLang="en-US" sz="1400" dirty="0"/>
              <a:t>}</a:t>
            </a:r>
          </a:p>
          <a:p>
            <a:pPr>
              <a:buFont typeface="Wingdings" panose="05000000000000000000" pitchFamily="2" charset="2"/>
              <a:buNone/>
            </a:pPr>
            <a:r>
              <a:rPr lang="en-US" altLang="en-US" sz="1400" dirty="0"/>
              <a:t> </a:t>
            </a:r>
          </a:p>
          <a:p>
            <a:pPr>
              <a:buFont typeface="Wingdings" panose="05000000000000000000" pitchFamily="2" charset="2"/>
              <a:buNone/>
            </a:pPr>
            <a:r>
              <a:rPr lang="en-US" altLang="en-US" sz="1400" dirty="0">
                <a:solidFill>
                  <a:srgbClr val="00B050"/>
                </a:solidFill>
              </a:rPr>
              <a:t>// Attempt drop database query execution</a:t>
            </a:r>
          </a:p>
          <a:p>
            <a:pPr>
              <a:buFont typeface="Wingdings" panose="05000000000000000000" pitchFamily="2" charset="2"/>
              <a:buNone/>
            </a:pPr>
            <a:r>
              <a:rPr lang="en-US" altLang="en-US" sz="1400" dirty="0"/>
              <a:t>$</a:t>
            </a:r>
            <a:r>
              <a:rPr lang="en-US" altLang="en-US" sz="1400" dirty="0" err="1"/>
              <a:t>sql</a:t>
            </a:r>
            <a:r>
              <a:rPr lang="en-US" altLang="en-US" sz="1400" dirty="0"/>
              <a:t> = “drop DATABASE demo";</a:t>
            </a:r>
          </a:p>
          <a:p>
            <a:pPr>
              <a:buFont typeface="Wingdings" panose="05000000000000000000" pitchFamily="2" charset="2"/>
              <a:buNone/>
            </a:pPr>
            <a:r>
              <a:rPr lang="en-US" altLang="en-US" sz="1400" dirty="0"/>
              <a:t>if(</a:t>
            </a:r>
            <a:r>
              <a:rPr lang="en-US" altLang="en-US" sz="1400" dirty="0" err="1"/>
              <a:t>mysqli_query</a:t>
            </a:r>
            <a:r>
              <a:rPr lang="en-US" altLang="en-US" sz="1400" dirty="0"/>
              <a:t>($conn, $</a:t>
            </a:r>
            <a:r>
              <a:rPr lang="en-US" altLang="en-US" sz="1400" dirty="0" err="1"/>
              <a:t>sql</a:t>
            </a:r>
            <a:r>
              <a:rPr lang="en-US" altLang="en-US" sz="1400" dirty="0"/>
              <a:t>)){</a:t>
            </a:r>
          </a:p>
          <a:p>
            <a:pPr>
              <a:buFont typeface="Wingdings" panose="05000000000000000000" pitchFamily="2" charset="2"/>
              <a:buNone/>
            </a:pPr>
            <a:r>
              <a:rPr lang="en-US" altLang="en-US" sz="1400" dirty="0"/>
              <a:t>    echo "Database dropped successfully";</a:t>
            </a:r>
          </a:p>
          <a:p>
            <a:pPr>
              <a:buFont typeface="Wingdings" panose="05000000000000000000" pitchFamily="2" charset="2"/>
              <a:buNone/>
            </a:pPr>
            <a:r>
              <a:rPr lang="en-US" altLang="en-US" sz="1400" dirty="0"/>
              <a:t>} else{</a:t>
            </a:r>
          </a:p>
          <a:p>
            <a:pPr>
              <a:buFont typeface="Wingdings" panose="05000000000000000000" pitchFamily="2" charset="2"/>
              <a:buNone/>
            </a:pPr>
            <a:r>
              <a:rPr lang="en-US" altLang="en-US" sz="1400" dirty="0"/>
              <a:t>    echo "ERROR: Could not able to execute $</a:t>
            </a:r>
            <a:r>
              <a:rPr lang="en-US" altLang="en-US" sz="1400" dirty="0" err="1"/>
              <a:t>sql</a:t>
            </a:r>
            <a:r>
              <a:rPr lang="en-US" altLang="en-US" sz="1400" dirty="0"/>
              <a:t>. " . </a:t>
            </a:r>
            <a:r>
              <a:rPr lang="en-US" altLang="en-US" sz="1400" dirty="0" err="1"/>
              <a:t>mysqli_error</a:t>
            </a:r>
            <a:r>
              <a:rPr lang="en-US" altLang="en-US" sz="1400" dirty="0"/>
              <a:t>($conn);</a:t>
            </a:r>
          </a:p>
          <a:p>
            <a:pPr>
              <a:buFont typeface="Wingdings" panose="05000000000000000000" pitchFamily="2" charset="2"/>
              <a:buNone/>
            </a:pPr>
            <a:r>
              <a:rPr lang="en-US" altLang="en-US" sz="1400" dirty="0"/>
              <a:t>}</a:t>
            </a:r>
          </a:p>
          <a:p>
            <a:pPr>
              <a:buFont typeface="Wingdings" panose="05000000000000000000" pitchFamily="2" charset="2"/>
              <a:buNone/>
            </a:pPr>
            <a:r>
              <a:rPr lang="en-US" altLang="en-US" sz="1400" dirty="0"/>
              <a:t> </a:t>
            </a:r>
          </a:p>
          <a:p>
            <a:pPr>
              <a:buFont typeface="Wingdings" panose="05000000000000000000" pitchFamily="2" charset="2"/>
              <a:buNone/>
            </a:pPr>
            <a:r>
              <a:rPr lang="en-US" altLang="en-US" sz="1400" dirty="0">
                <a:solidFill>
                  <a:srgbClr val="00B050"/>
                </a:solidFill>
              </a:rPr>
              <a:t>// Close connection</a:t>
            </a:r>
          </a:p>
          <a:p>
            <a:pPr>
              <a:buFont typeface="Wingdings" panose="05000000000000000000" pitchFamily="2" charset="2"/>
              <a:buNone/>
            </a:pPr>
            <a:r>
              <a:rPr lang="en-US" altLang="en-US" sz="1400" dirty="0" err="1"/>
              <a:t>mysqli_close</a:t>
            </a:r>
            <a:r>
              <a:rPr lang="en-US" altLang="en-US" sz="1400" dirty="0"/>
              <a:t>($conn);</a:t>
            </a:r>
          </a:p>
          <a:p>
            <a:pPr>
              <a:buFont typeface="Wingdings" panose="05000000000000000000" pitchFamily="2" charset="2"/>
              <a:buNone/>
            </a:pPr>
            <a:r>
              <a:rPr lang="en-US" altLang="en-US" sz="1400" dirty="0"/>
              <a:t>?&gt;</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1915</TotalTime>
  <Words>3798</Words>
  <Application>Microsoft Office PowerPoint</Application>
  <PresentationFormat>On-screen Show (4:3)</PresentationFormat>
  <Paragraphs>426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Courier New</vt:lpstr>
      <vt:lpstr>Times New Roman</vt:lpstr>
      <vt:lpstr>Wingdings</vt:lpstr>
      <vt:lpstr>Pixel</vt:lpstr>
      <vt:lpstr>PHP/MySQL Tutorial Introduction to Database </vt:lpstr>
      <vt:lpstr>MySQL Database Simple Operation</vt:lpstr>
      <vt:lpstr>   Difference between mysqli_connect and mysql_connect?   </vt:lpstr>
      <vt:lpstr>MySQL Connectivity</vt:lpstr>
      <vt:lpstr>MySQL Connectivity</vt:lpstr>
      <vt:lpstr>Example: 1.dbconnect.php </vt:lpstr>
      <vt:lpstr>Create a Database Using PHP Script</vt:lpstr>
      <vt:lpstr>Example: 2. Creating MySQL Database Using PHP.php </vt:lpstr>
      <vt:lpstr>Example: 3. Drop MySQL Database Using PHP.php </vt:lpstr>
      <vt:lpstr>MySQL – Datatypes</vt:lpstr>
      <vt:lpstr>Numeric Data Types</vt:lpstr>
      <vt:lpstr>Date and Time Types</vt:lpstr>
      <vt:lpstr>String Types</vt:lpstr>
      <vt:lpstr>Creating Tables from MySQL</vt:lpstr>
      <vt:lpstr>Example: 4. Creating Tables inside MySQL Database Using PHP.php</vt:lpstr>
      <vt:lpstr>Example: 5. DropTables inside MySQL Database Using PHP.php</vt:lpstr>
      <vt:lpstr>Example: 6. Inserting Data into a MySQL Database Table.php</vt:lpstr>
      <vt:lpstr>Example: 7.Inserting Multiple Rows into a Table.php</vt:lpstr>
      <vt:lpstr>Example: 8. Selecting Data From Database Tables.php</vt:lpstr>
      <vt:lpstr>Example: 9.Filtering the Records firstname=john.php</vt:lpstr>
      <vt:lpstr>Example: 10. Limiting Result Sets.php </vt:lpstr>
      <vt:lpstr>Example: 11.Ordering the Result Set by firstname.php</vt:lpstr>
      <vt:lpstr>Example: 12.Updating Database Table Data.php</vt:lpstr>
      <vt:lpstr>Example: 13.Deleting Database Table Data.php</vt:lpstr>
    </vt:vector>
  </TitlesOfParts>
  <Company>MSU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Vehicular Ad hoc Networks (VANETs)</dc:title>
  <dc:creator>Mahamudul Hasan</dc:creator>
  <cp:lastModifiedBy>Mahamudul Hasan</cp:lastModifiedBy>
  <cp:revision>204</cp:revision>
  <dcterms:created xsi:type="dcterms:W3CDTF">2008-03-06T16:39:08Z</dcterms:created>
  <dcterms:modified xsi:type="dcterms:W3CDTF">2021-03-31T10:30:28Z</dcterms:modified>
</cp:coreProperties>
</file>