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rbel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ixMKX9WZAJ3IJrN2Rg8vmFR0h0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rbel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italic.fntdata"/><Relationship Id="rId14" Type="http://schemas.openxmlformats.org/officeDocument/2006/relationships/font" Target="fonts/Corbel-bold.fntdata"/><Relationship Id="rId17" Type="http://customschemas.google.com/relationships/presentationmetadata" Target="metadata"/><Relationship Id="rId16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ctrTitle"/>
          </p:nvPr>
        </p:nvSpPr>
        <p:spPr>
          <a:xfrm>
            <a:off x="685800" y="590550"/>
            <a:ext cx="8001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A00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685800" y="2190750"/>
            <a:ext cx="800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FFFFFF"/>
                </a:solidFill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FFFFFF"/>
                </a:solidFill>
              </a:defRPr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2" type="body"/>
          </p:nvPr>
        </p:nvSpPr>
        <p:spPr>
          <a:xfrm>
            <a:off x="685800" y="2647950"/>
            <a:ext cx="8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descr="/Users/ranja/Documents/5-resources/ppt/2018 ppt-with R/new/working files/graphics_HD-title-maroon.png" id="17" name="Google Shape;1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60470"/>
            <a:ext cx="9144000" cy="138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 rot="5400000">
            <a:off x="3086100" y="-1085850"/>
            <a:ext cx="2971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 rot="5400000">
            <a:off x="5457825" y="1285875"/>
            <a:ext cx="405765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 rot="5400000">
            <a:off x="1495426" y="-581025"/>
            <a:ext cx="405765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body"/>
          </p:nvPr>
        </p:nvSpPr>
        <p:spPr>
          <a:xfrm>
            <a:off x="685800" y="1314450"/>
            <a:ext cx="3810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5pPr>
            <a:lvl6pPr indent="-3175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9pPr>
          </a:lstStyle>
          <a:p/>
        </p:txBody>
      </p:sp>
      <p:sp>
        <p:nvSpPr>
          <p:cNvPr id="21" name="Google Shape;21;p10"/>
          <p:cNvSpPr txBox="1"/>
          <p:nvPr>
            <p:ph idx="2" type="body"/>
          </p:nvPr>
        </p:nvSpPr>
        <p:spPr>
          <a:xfrm>
            <a:off x="4648200" y="1314450"/>
            <a:ext cx="3810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5pPr>
            <a:lvl6pPr indent="-3175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457200" y="1151338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None/>
              <a:defRPr b="1" sz="15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b="1" sz="14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25" name="Google Shape;25;p11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–"/>
              <a:defRPr sz="15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26" name="Google Shape;26;p11"/>
          <p:cNvSpPr txBox="1"/>
          <p:nvPr>
            <p:ph idx="3" type="body"/>
          </p:nvPr>
        </p:nvSpPr>
        <p:spPr>
          <a:xfrm>
            <a:off x="4645027" y="1151338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None/>
              <a:defRPr b="1" sz="15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b="1" sz="14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27" name="Google Shape;27;p11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–"/>
              <a:defRPr sz="15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722313" y="3305179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indent="-228600" lvl="4" marL="22860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indent="-228600" lvl="5" marL="27432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indent="-228600" lvl="6" marL="32004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indent="-228600" lvl="7" marL="3657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indent="-228600" lvl="8" marL="41148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457204" y="20479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3575050" y="204792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–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457204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2pPr>
            <a:lvl3pPr indent="-228600" lvl="2" marL="1371600" algn="l">
              <a:spcBef>
                <a:spcPts val="160"/>
              </a:spcBef>
              <a:spcAft>
                <a:spcPts val="0"/>
              </a:spcAft>
              <a:buSzPts val="800"/>
              <a:buFont typeface="Arial"/>
              <a:buNone/>
              <a:defRPr sz="800"/>
            </a:lvl3pPr>
            <a:lvl4pPr indent="-228600" lvl="3" marL="18288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1792288" y="3600453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1792288" y="4025506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2pPr>
            <a:lvl3pPr indent="-228600" lvl="2" marL="1371600" algn="l">
              <a:spcBef>
                <a:spcPts val="160"/>
              </a:spcBef>
              <a:spcAft>
                <a:spcPts val="0"/>
              </a:spcAft>
              <a:buSzPts val="800"/>
              <a:buFont typeface="Arial"/>
              <a:buNone/>
              <a:defRPr sz="800"/>
            </a:lvl3pPr>
            <a:lvl4pPr indent="-228600" lvl="3" marL="18288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rgbClr val="7A0019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/Users/ranja/Documents/5-resources/ppt/2018 ppt-with R/new/working files/graphics_HD-M-maroon.png" id="12" name="Google Shape;12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852035"/>
            <a:ext cx="9144000" cy="29146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youtube.com/watch?v=_VSOgJn-3wo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685800" y="590550"/>
            <a:ext cx="8001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Axial Piston Pump (Swashplate)</a:t>
            </a:r>
            <a:endParaRPr/>
          </a:p>
        </p:txBody>
      </p:sp>
      <p:sp>
        <p:nvSpPr>
          <p:cNvPr id="56" name="Google Shape;56;p1"/>
          <p:cNvSpPr txBox="1"/>
          <p:nvPr>
            <p:ph idx="1" type="body"/>
          </p:nvPr>
        </p:nvSpPr>
        <p:spPr>
          <a:xfrm>
            <a:off x="685800" y="2190750"/>
            <a:ext cx="800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Adonay, Mahmud and Ravi ☺ </a:t>
            </a:r>
            <a:endParaRPr/>
          </a:p>
        </p:txBody>
      </p:sp>
      <p:sp>
        <p:nvSpPr>
          <p:cNvPr id="57" name="Google Shape;57;p1"/>
          <p:cNvSpPr txBox="1"/>
          <p:nvPr>
            <p:ph idx="2" type="body"/>
          </p:nvPr>
        </p:nvSpPr>
        <p:spPr>
          <a:xfrm>
            <a:off x="685800" y="2647950"/>
            <a:ext cx="8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/>
              <a:t>October 19</a:t>
            </a:r>
            <a:r>
              <a:rPr baseline="30000" lang="en-US"/>
              <a:t>th</a:t>
            </a:r>
            <a:r>
              <a:rPr lang="en-US"/>
              <a:t> 2023</a:t>
            </a:r>
            <a:endParaRPr/>
          </a:p>
        </p:txBody>
      </p:sp>
      <p:pic>
        <p:nvPicPr>
          <p:cNvPr descr="Axial piston pump - how it works? on Make a GIF"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1581150"/>
            <a:ext cx="3060166" cy="1721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685800" y="21142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Pump Architecture</a:t>
            </a:r>
            <a:endParaRPr/>
          </a:p>
        </p:txBody>
      </p:sp>
      <p:pic>
        <p:nvPicPr>
          <p:cNvPr id="64" name="Google Shape;64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447" y="1245724"/>
            <a:ext cx="4064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/>
        </p:nvSpPr>
        <p:spPr>
          <a:xfrm>
            <a:off x="306947" y="4535112"/>
            <a:ext cx="419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YouTube. (2016). </a:t>
            </a:r>
            <a:r>
              <a:rPr b="0" i="1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Swash Plate Video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0" i="1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Retrieved October 18, 2023, from </a:t>
            </a:r>
            <a:r>
              <a:rPr b="0" i="0" lang="en-US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https://www.youtube.com/watch?v=_VSOgJn-3wo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66" name="Google Shape;66;p2"/>
          <p:cNvSpPr txBox="1"/>
          <p:nvPr>
            <p:ph idx="2" type="body"/>
          </p:nvPr>
        </p:nvSpPr>
        <p:spPr>
          <a:xfrm>
            <a:off x="4715994" y="301686"/>
            <a:ext cx="3810000" cy="1891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7209" lvl="0" marL="257209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Vacuum created in intake port; fluid is sucked in from the tank and discharged in the second part of the rotation.</a:t>
            </a:r>
            <a:endParaRPr/>
          </a:p>
          <a:p>
            <a:pPr indent="-257209" lvl="0" marL="257209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Swash plate angle controls flow rate.</a:t>
            </a:r>
            <a:endParaRPr/>
          </a:p>
          <a:p>
            <a:pPr indent="-257209" lvl="0" marL="257209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Shaft turns the barrel. (In special cases the swash plate, e.g. HMT)</a:t>
            </a:r>
            <a:endParaRPr/>
          </a:p>
        </p:txBody>
      </p:sp>
      <p:pic>
        <p:nvPicPr>
          <p:cNvPr descr="Central part of a hydraulic axial piston pump. The cylinder is driven... |  Download Scientific Diagram" id="67" name="Google Shape;6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0" y="2343150"/>
            <a:ext cx="2590799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4477555" y="4398317"/>
            <a:ext cx="45140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Hast, Daniel &amp; Findeisen, Rolf &amp; Streif, Stefan. (2015). Detection and isolation of parametric faults in hydraulic pumps using a set-based approach and quantitative–qualitative fault specifications. Control Engineering Practice. 62. 10.1016/j.conengprac.2015.01.003.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Benefits and Limitations</a:t>
            </a:r>
            <a:endParaRPr/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457200" y="1151338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Benefits</a:t>
            </a:r>
            <a:endParaRPr/>
          </a:p>
        </p:txBody>
      </p:sp>
      <p:sp>
        <p:nvSpPr>
          <p:cNvPr id="75" name="Google Shape;75;p3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7209" lvl="0" marL="257209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High efficiency</a:t>
            </a:r>
            <a:endParaRPr/>
          </a:p>
          <a:p>
            <a:pPr indent="-257209" lvl="0" marL="257209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Compact size</a:t>
            </a:r>
            <a:endParaRPr/>
          </a:p>
          <a:p>
            <a:pPr indent="-257209" lvl="0" marL="257209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High pressure output</a:t>
            </a:r>
            <a:endParaRPr/>
          </a:p>
          <a:p>
            <a:pPr indent="-257209" lvl="0" marL="257209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Variable displacement</a:t>
            </a:r>
            <a:endParaRPr/>
          </a:p>
          <a:p>
            <a:pPr indent="-257209" lvl="0" marL="257209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Smooth operation</a:t>
            </a:r>
            <a:endParaRPr/>
          </a:p>
        </p:txBody>
      </p:sp>
      <p:sp>
        <p:nvSpPr>
          <p:cNvPr id="76" name="Google Shape;76;p3"/>
          <p:cNvSpPr txBox="1"/>
          <p:nvPr>
            <p:ph idx="3" type="body"/>
          </p:nvPr>
        </p:nvSpPr>
        <p:spPr>
          <a:xfrm>
            <a:off x="4645027" y="1151338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77" name="Google Shape;77;p3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7209" lvl="0" marL="257209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Complex design</a:t>
            </a:r>
            <a:endParaRPr/>
          </a:p>
          <a:p>
            <a:pPr indent="-257209" lvl="0" marL="257209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Sensitivity to contamination</a:t>
            </a:r>
            <a:endParaRPr/>
          </a:p>
          <a:p>
            <a:pPr indent="-257209" lvl="0" marL="257209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High manufacturing tolerances</a:t>
            </a:r>
            <a:endParaRPr/>
          </a:p>
          <a:p>
            <a:pPr indent="-257209" lvl="0" marL="257209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Noise and Vibration</a:t>
            </a:r>
            <a:endParaRPr/>
          </a:p>
          <a:p>
            <a:pPr indent="-257209" lvl="0" marL="257209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Limited suction capability</a:t>
            </a:r>
            <a:endParaRPr/>
          </a:p>
          <a:p>
            <a:pPr indent="-257209" lvl="0" marL="257209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Temperature sensitivity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685800" y="1314450"/>
            <a:ext cx="3810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7209" lvl="0" marL="257209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Construction Machinery: Excavators, loaders, cranes</a:t>
            </a:r>
            <a:endParaRPr/>
          </a:p>
          <a:p>
            <a:pPr indent="-257209" lvl="0" marL="257209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Agricultural Machinery: Tractors, harvesters, sprayers</a:t>
            </a:r>
            <a:endParaRPr/>
          </a:p>
          <a:p>
            <a:pPr indent="-257209" lvl="0" marL="257209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Industrial Machinery: Presses, injection molding machines</a:t>
            </a:r>
            <a:endParaRPr/>
          </a:p>
          <a:p>
            <a:pPr indent="-257209" lvl="0" marL="257209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Marine and Offshore Equipment: Ships, offshore platforms</a:t>
            </a:r>
            <a:endParaRPr/>
          </a:p>
          <a:p>
            <a:pPr indent="-257209" lvl="0" marL="257209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Mining Equipment: Excavators, drills, haul trucks</a:t>
            </a:r>
            <a:endParaRPr/>
          </a:p>
          <a:p>
            <a:pPr indent="-257209" lvl="0" marL="257209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Material Handling Equipment: Forklifts, conveyor systems</a:t>
            </a:r>
            <a:endParaRPr/>
          </a:p>
        </p:txBody>
      </p:sp>
      <p:pic>
        <p:nvPicPr>
          <p:cNvPr descr="Hydraulic Pump Application - Find Help (FAQs) - UMBC" id="85" name="Google Shape;85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358280"/>
            <a:ext cx="3810000" cy="254124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 txBox="1"/>
          <p:nvPr/>
        </p:nvSpPr>
        <p:spPr>
          <a:xfrm>
            <a:off x="4572000" y="4086195"/>
            <a:ext cx="381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Hydraulic Pump Applications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June 2023. </a:t>
            </a:r>
            <a:r>
              <a:rPr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UMBC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https://wiki.umbc.edu/display/faq/Hydraulic+Pump+Application.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Sources of Energy Losses</a:t>
            </a:r>
            <a:endParaRPr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685800" y="971550"/>
            <a:ext cx="7772400" cy="3623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183" l="-862" r="0" t="-1175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7209" lvl="0" marL="257209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4">
            <a:alphaModFix/>
          </a:blip>
          <a:srcRect b="0" l="2815" r="4813" t="0"/>
          <a:stretch/>
        </p:blipFill>
        <p:spPr>
          <a:xfrm>
            <a:off x="5029200" y="971550"/>
            <a:ext cx="3962400" cy="2556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2409" y="2783205"/>
            <a:ext cx="3558227" cy="71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722313" y="3305179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/>
              <a:t>Have a great rest of your day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ranja/Documents/5-resources/ppt/2018 ppt-with R/new/working files/graphics_HD-end-maroon.png" id="105" name="Google Shape;1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06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VP-regents-PowerPoint-HD-3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D7D9D7"/>
      </a:lt2>
      <a:accent1>
        <a:srgbClr val="7A0019"/>
      </a:accent1>
      <a:accent2>
        <a:srgbClr val="FFCC33"/>
      </a:accent2>
      <a:accent3>
        <a:srgbClr val="C82936"/>
      </a:accent3>
      <a:accent4>
        <a:srgbClr val="003D4C"/>
      </a:accent4>
      <a:accent5>
        <a:srgbClr val="79C9C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2023-10-17T19:24:10Z</dcterms:created>
  <dc:creator>Mahmud Suhaimi Ibrahim</dc:creator>
</cp:coreProperties>
</file>