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776" r:id="rId2"/>
    <p:sldId id="777" r:id="rId3"/>
    <p:sldId id="450" r:id="rId4"/>
    <p:sldId id="708" r:id="rId5"/>
    <p:sldId id="709" r:id="rId6"/>
    <p:sldId id="530" r:id="rId7"/>
    <p:sldId id="534" r:id="rId8"/>
    <p:sldId id="535" r:id="rId9"/>
    <p:sldId id="571" r:id="rId10"/>
    <p:sldId id="666" r:id="rId11"/>
    <p:sldId id="667" r:id="rId12"/>
    <p:sldId id="668" r:id="rId13"/>
    <p:sldId id="669" r:id="rId14"/>
    <p:sldId id="778" r:id="rId15"/>
    <p:sldId id="779" r:id="rId16"/>
    <p:sldId id="673" r:id="rId17"/>
    <p:sldId id="543" r:id="rId18"/>
    <p:sldId id="544" r:id="rId19"/>
    <p:sldId id="597" r:id="rId20"/>
    <p:sldId id="780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762" r:id="rId29"/>
    <p:sldId id="763" r:id="rId30"/>
    <p:sldId id="555" r:id="rId31"/>
    <p:sldId id="572" r:id="rId32"/>
    <p:sldId id="558" r:id="rId33"/>
    <p:sldId id="645" r:id="rId34"/>
    <p:sldId id="646" r:id="rId35"/>
    <p:sldId id="712" r:id="rId36"/>
    <p:sldId id="713" r:id="rId37"/>
    <p:sldId id="714" r:id="rId38"/>
    <p:sldId id="719" r:id="rId39"/>
    <p:sldId id="573" r:id="rId40"/>
  </p:sldIdLst>
  <p:sldSz cx="9144000" cy="6858000" type="screen4x3"/>
  <p:notesSz cx="7004050" cy="92900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FF9900"/>
    <a:srgbClr val="0027A4"/>
    <a:srgbClr val="E6AF00"/>
    <a:srgbClr val="FFFF99"/>
    <a:srgbClr val="0000CC"/>
    <a:srgbClr val="A50021"/>
    <a:srgbClr val="00589A"/>
    <a:srgbClr val="003E6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494" autoAdjust="0"/>
  </p:normalViewPr>
  <p:slideViewPr>
    <p:cSldViewPr>
      <p:cViewPr varScale="1">
        <p:scale>
          <a:sx n="77" d="100"/>
          <a:sy n="77" d="100"/>
        </p:scale>
        <p:origin x="6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096"/>
    </p:cViewPr>
  </p:sorterViewPr>
  <p:notesViewPr>
    <p:cSldViewPr>
      <p:cViewPr>
        <p:scale>
          <a:sx n="75" d="100"/>
          <a:sy n="75" d="100"/>
        </p:scale>
        <p:origin x="-1776" y="-246"/>
      </p:cViewPr>
      <p:guideLst>
        <p:guide orient="horz" pos="292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" Type="http://schemas.openxmlformats.org/officeDocument/2006/relationships/slide" Target="slides/slide4.xml"/><Relationship Id="rId21" Type="http://schemas.openxmlformats.org/officeDocument/2006/relationships/slide" Target="slides/slide26.xml"/><Relationship Id="rId7" Type="http://schemas.openxmlformats.org/officeDocument/2006/relationships/slide" Target="slides/slide8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2" Type="http://schemas.openxmlformats.org/officeDocument/2006/relationships/slide" Target="slides/slide3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29" Type="http://schemas.openxmlformats.org/officeDocument/2006/relationships/slide" Target="slides/slide34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6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5" Type="http://schemas.openxmlformats.org/officeDocument/2006/relationships/slide" Target="slides/slide6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10" Type="http://schemas.openxmlformats.org/officeDocument/2006/relationships/slide" Target="slides/slide15.xml"/><Relationship Id="rId19" Type="http://schemas.openxmlformats.org/officeDocument/2006/relationships/slide" Target="slides/slide24.xml"/><Relationship Id="rId31" Type="http://schemas.openxmlformats.org/officeDocument/2006/relationships/slide" Target="slides/slide36.xml"/><Relationship Id="rId4" Type="http://schemas.openxmlformats.org/officeDocument/2006/relationships/slide" Target="slides/slide5.xml"/><Relationship Id="rId9" Type="http://schemas.openxmlformats.org/officeDocument/2006/relationships/slide" Target="slides/slide14.xml"/><Relationship Id="rId14" Type="http://schemas.openxmlformats.org/officeDocument/2006/relationships/slide" Target="slides/slide19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6631a02-e927-4c4f-bc9e-62d24f4f3bf2" providerId="ADAL" clId="{B0A5E4B8-6457-41A8-A65A-383F95E85D3C}"/>
    <pc:docChg chg="modSld">
      <pc:chgData name=" " userId="96631a02-e927-4c4f-bc9e-62d24f4f3bf2" providerId="ADAL" clId="{B0A5E4B8-6457-41A8-A65A-383F95E85D3C}" dt="2019-01-28T09:46:50.895" v="0" actId="1076"/>
      <pc:docMkLst>
        <pc:docMk/>
      </pc:docMkLst>
      <pc:sldChg chg="modSp">
        <pc:chgData name=" " userId="96631a02-e927-4c4f-bc9e-62d24f4f3bf2" providerId="ADAL" clId="{B0A5E4B8-6457-41A8-A65A-383F95E85D3C}" dt="2019-01-28T09:46:50.895" v="0" actId="1076"/>
        <pc:sldMkLst>
          <pc:docMk/>
          <pc:sldMk cId="3137206690" sldId="776"/>
        </pc:sldMkLst>
        <pc:spChg chg="mod">
          <ac:chgData name=" " userId="96631a02-e927-4c4f-bc9e-62d24f4f3bf2" providerId="ADAL" clId="{B0A5E4B8-6457-41A8-A65A-383F95E85D3C}" dt="2019-01-28T09:46:50.895" v="0" actId="1076"/>
          <ac:spMkLst>
            <pc:docMk/>
            <pc:sldMk cId="3137206690" sldId="776"/>
            <ac:spMk id="2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131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8938" y="4413250"/>
            <a:ext cx="6303962" cy="417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1" tIns="45130" rIns="91871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27562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9060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4388" cy="3468688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114" y="4413020"/>
            <a:ext cx="6303645" cy="4179379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0262" cy="3479800"/>
          </a:xfrm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51" tIns="46876" rIns="93751" bIns="46876"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0262" cy="3479800"/>
          </a:xfrm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51" tIns="46876" rIns="93751" bIns="46876"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0262" cy="3479800"/>
          </a:xfrm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51" tIns="46876" rIns="93751" bIns="46876"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0262" cy="3479800"/>
          </a:xfrm>
          <a:ln cap="flat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51" tIns="46876" rIns="93751" bIns="46876"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5975" cy="3470275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7563" cy="3470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7563" cy="3470275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5975" cy="3470275"/>
          </a:xfrm>
          <a:ln/>
        </p:spPr>
      </p:sp>
      <p:sp>
        <p:nvSpPr>
          <p:cNvPr id="10035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47963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08291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54013"/>
            <a:ext cx="2095500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54013"/>
            <a:ext cx="6134100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65618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354013"/>
            <a:ext cx="7607300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5866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401779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2387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829683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411436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946886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30486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88038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882646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354013"/>
            <a:ext cx="7607300" cy="560387"/>
          </a:xfrm>
          <a:prstGeom prst="rect">
            <a:avLst/>
          </a:prstGeom>
          <a:solidFill>
            <a:srgbClr val="003399"/>
          </a:solidFill>
          <a:ln w="63500">
            <a:solidFill>
              <a:srgbClr val="54385C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76200" y="6400800"/>
            <a:ext cx="685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 dirty="0">
                <a:latin typeface="Arial" charset="0"/>
              </a:rPr>
              <a:t>1-</a:t>
            </a:r>
            <a:fld id="{7968B8A9-B123-4627-BD2C-A76E745EAADC}" type="slidenum">
              <a:rPr lang="en-US" altLang="en-US" sz="1200" b="1">
                <a:latin typeface="Arial" charset="0"/>
              </a:rPr>
              <a:pPr>
                <a:spcBef>
                  <a:spcPct val="50000"/>
                </a:spcBef>
              </a:pPr>
              <a:t>‹#›</a:t>
            </a:fld>
            <a:endParaRPr lang="en-US" altLang="en-US" sz="12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5.png"/><Relationship Id="rId4" Type="http://schemas.microsoft.com/office/2007/relationships/hdphoto" Target="../media/hdphoto8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3352800"/>
            <a:ext cx="1378857" cy="677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2590800"/>
            <a:ext cx="1378857" cy="677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5429" y="1981200"/>
            <a:ext cx="4209143" cy="5066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6493" tIns="43247" rIns="86493" bIns="43247">
            <a:spAutoFit/>
          </a:bodyPr>
          <a:lstStyle>
            <a:lvl1pPr marL="461963" indent="-4619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62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en-US" sz="2500" b="1" dirty="0">
                <a:latin typeface="Liberation Sans" panose="020B0604020202020204" pitchFamily="34" charset="0"/>
              </a:rPr>
              <a:t>Learning Objectives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378857" y="2590800"/>
            <a:ext cx="7765143" cy="67722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 algn="l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Identify the activities and users associated with accounting.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8857" y="3352800"/>
            <a:ext cx="7765143" cy="67722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 algn="l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Explain the building blocks of accounting: ethics, principles, and assumptions.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4114800"/>
            <a:ext cx="1378857" cy="677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82571" y="5449379"/>
            <a:ext cx="7765143" cy="67722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 algn="l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State the accounting equation, and define its components.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53143" y="4194810"/>
            <a:ext cx="522514" cy="51435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3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378857" y="4876800"/>
            <a:ext cx="7765143" cy="67722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 algn="l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Analyze the effects of business transactions on the accounting equation.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53143" y="3444241"/>
            <a:ext cx="522514" cy="51435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653143" y="2655570"/>
            <a:ext cx="522514" cy="51435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4876800"/>
            <a:ext cx="1378857" cy="677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53143" y="4968241"/>
            <a:ext cx="522514" cy="51435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4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380744" y="5647372"/>
            <a:ext cx="7765143" cy="67722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 algn="l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Describe the four financial statements and how they are</a:t>
            </a:r>
          </a:p>
          <a:p>
            <a:pPr marL="117475" algn="l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prepared.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064" y="5647372"/>
            <a:ext cx="1378857" cy="677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58368" y="5738813"/>
            <a:ext cx="522514" cy="51435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5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0" y="228600"/>
            <a:ext cx="9144000" cy="1752600"/>
          </a:xfrm>
          <a:prstGeom prst="rect">
            <a:avLst/>
          </a:prstGeom>
          <a:solidFill>
            <a:srgbClr val="C5C5FF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0" y="685800"/>
            <a:ext cx="25146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32" name="Rectangle 8"/>
          <p:cNvSpPr txBox="1">
            <a:spLocks noChangeArrowheads="1"/>
          </p:cNvSpPr>
          <p:nvPr/>
        </p:nvSpPr>
        <p:spPr>
          <a:xfrm>
            <a:off x="2514600" y="533400"/>
            <a:ext cx="5943600" cy="120032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58738" indent="0">
              <a:spcBef>
                <a:spcPct val="50000"/>
              </a:spcBef>
              <a:buSzTx/>
              <a:buFontTx/>
              <a:buNone/>
            </a:pPr>
            <a:r>
              <a:rPr lang="en-US" altLang="en-US" sz="3800" kern="0" dirty="0">
                <a:solidFill>
                  <a:srgbClr val="CC0000"/>
                </a:solidFill>
                <a:effectLst/>
                <a:latin typeface="Liberation Sans" panose="020B0604020202020204" pitchFamily="34" charset="0"/>
              </a:rPr>
              <a:t>Accounting in Action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62000" y="381000"/>
            <a:ext cx="1447800" cy="1447800"/>
          </a:xfrm>
          <a:prstGeom prst="ellipse">
            <a:avLst/>
          </a:prstGeom>
          <a:solidFill>
            <a:srgbClr val="0027A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beration Sans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720669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6858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/>
          <a:p>
            <a: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b="1" dirty="0"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4290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Liabilities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6096000" y="1600200"/>
            <a:ext cx="2438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Equity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895600" y="1831975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562600" y="1817688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+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0731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3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05765"/>
            <a:ext cx="2540000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marL="231775" algn="l"/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pPr marL="231775" algn="l"/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40000" y="274320"/>
            <a:ext cx="6604000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lIns="86493" tIns="34597" rIns="365760" bIns="43247" anchor="ctr"/>
          <a:lstStyle/>
          <a:p>
            <a:pPr marL="111120" algn="l">
              <a:tabLst>
                <a:tab pos="6169025" algn="r"/>
              </a:tabLst>
            </a:pPr>
            <a:r>
              <a:rPr lang="en-US" sz="23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State the accounting equation, and define its components.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3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33400" y="2895600"/>
            <a:ext cx="77724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Basic Accounting Equation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33400" y="3478213"/>
            <a:ext cx="82296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682625" indent="-45085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100" b="0" dirty="0">
                <a:latin typeface="Liberation Sans" panose="020B0604020202020204" pitchFamily="34" charset="0"/>
              </a:rPr>
              <a:t>Provides the </a:t>
            </a:r>
            <a:r>
              <a:rPr lang="en-US" altLang="en-US" sz="2100" dirty="0">
                <a:latin typeface="Liberation Sans" panose="020B0604020202020204" pitchFamily="34" charset="0"/>
              </a:rPr>
              <a:t>underlying framework</a:t>
            </a:r>
            <a:r>
              <a:rPr lang="en-US" altLang="en-US" sz="2100" b="0" dirty="0">
                <a:latin typeface="Liberation Sans" panose="020B0604020202020204" pitchFamily="34" charset="0"/>
              </a:rPr>
              <a:t> for recording and summarizing economic events.</a:t>
            </a:r>
          </a:p>
          <a:p>
            <a:pPr marL="682625" indent="-45085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100" b="0" dirty="0">
                <a:latin typeface="Liberation Sans" panose="020B0604020202020204" pitchFamily="34" charset="0"/>
              </a:rPr>
              <a:t>Assets are claimed by either creditors or owners.</a:t>
            </a:r>
          </a:p>
          <a:p>
            <a:pPr marL="682625" indent="-45085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100" b="0" dirty="0">
                <a:latin typeface="Liberation Sans" panose="020B0604020202020204" pitchFamily="34" charset="0"/>
              </a:rPr>
              <a:t>If a business is liquidated, claims of creditors must be paid before ownership claims.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ChangeArrowheads="1"/>
          </p:cNvSpPr>
          <p:nvPr/>
        </p:nvSpPr>
        <p:spPr bwMode="auto">
          <a:xfrm>
            <a:off x="685800" y="1600200"/>
            <a:ext cx="2057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/>
          <a:p>
            <a: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b="1" dirty="0"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31747" name="Text Box 7"/>
          <p:cNvSpPr txBox="1">
            <a:spLocks noChangeArrowheads="1"/>
          </p:cNvSpPr>
          <p:nvPr/>
        </p:nvSpPr>
        <p:spPr bwMode="auto"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4290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Liabilities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6096000" y="1600200"/>
            <a:ext cx="2438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Equity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2895600" y="1831975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5562600" y="1817688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+</a:t>
            </a:r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533400" y="3478213"/>
            <a:ext cx="8229600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Resources a business owns.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Provide future services or benefits.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Cash, Supplies, Equipment, etc.</a:t>
            </a:r>
          </a:p>
        </p:txBody>
      </p:sp>
      <p:sp>
        <p:nvSpPr>
          <p:cNvPr id="31755" name="Text Box 3"/>
          <p:cNvSpPr txBox="1">
            <a:spLocks noChangeArrowheads="1"/>
          </p:cNvSpPr>
          <p:nvPr/>
        </p:nvSpPr>
        <p:spPr bwMode="auto">
          <a:xfrm>
            <a:off x="533400" y="2895600"/>
            <a:ext cx="77724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31756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3 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Basic Accounting Equation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7"/>
          <p:cNvSpPr txBox="1">
            <a:spLocks noChangeArrowheads="1"/>
          </p:cNvSpPr>
          <p:nvPr/>
        </p:nvSpPr>
        <p:spPr bwMode="auto"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6858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/>
          <a:p>
            <a: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b="1" dirty="0"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429000" y="1600200"/>
            <a:ext cx="2057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Liabilities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6096000" y="1600200"/>
            <a:ext cx="2438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Equity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2895600" y="1831975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562600" y="1817688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+</a:t>
            </a:r>
          </a:p>
        </p:txBody>
      </p:sp>
      <p:sp>
        <p:nvSpPr>
          <p:cNvPr id="32776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Basic Accounting Equation</a:t>
            </a:r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533400" y="3478213"/>
            <a:ext cx="8229600" cy="205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Claims against assets (debts and obligations).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Creditors (party to whom money is owed).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Accounts Payable, Notes Payable, Salaries and Wages Payable, etc.</a:t>
            </a:r>
          </a:p>
        </p:txBody>
      </p:sp>
      <p:sp>
        <p:nvSpPr>
          <p:cNvPr id="32779" name="Text Box 3"/>
          <p:cNvSpPr txBox="1">
            <a:spLocks noChangeArrowheads="1"/>
          </p:cNvSpPr>
          <p:nvPr/>
        </p:nvSpPr>
        <p:spPr bwMode="auto">
          <a:xfrm>
            <a:off x="533400" y="2895600"/>
            <a:ext cx="77724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defPPr>
              <a:defRPr lang="en-US"/>
            </a:defPPr>
            <a:lvl1pPr algn="l">
              <a:buClrTx/>
              <a:buSzTx/>
              <a:buFontTx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Liabilities</a:t>
            </a:r>
          </a:p>
        </p:txBody>
      </p:sp>
      <p:sp>
        <p:nvSpPr>
          <p:cNvPr id="32780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3 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7"/>
          <p:cNvSpPr txBox="1">
            <a:spLocks noChangeArrowheads="1"/>
          </p:cNvSpPr>
          <p:nvPr/>
        </p:nvSpPr>
        <p:spPr bwMode="auto"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3796" name="Rectangle 12"/>
          <p:cNvSpPr>
            <a:spLocks noChangeArrowheads="1"/>
          </p:cNvSpPr>
          <p:nvPr/>
        </p:nvSpPr>
        <p:spPr bwMode="auto">
          <a:xfrm>
            <a:off x="533400" y="28956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Owner's Equity</a:t>
            </a:r>
          </a:p>
        </p:txBody>
      </p:sp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6858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/>
          <a:p>
            <a: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b="1" dirty="0"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429000" y="1600200"/>
            <a:ext cx="2057400" cy="914400"/>
          </a:xfrm>
          <a:prstGeom prst="rect">
            <a:avLst/>
          </a:prstGeom>
          <a:solidFill>
            <a:srgbClr val="CBD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Liabilities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6096000" y="1600200"/>
            <a:ext cx="2438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2562" tIns="0" rIns="182562" bIns="64008" anchor="ctr" anchorCtr="0"/>
          <a:lstStyle>
            <a:defPPr>
              <a:defRPr lang="en-US"/>
            </a:defPPr>
            <a:lvl1pPr>
              <a:spcBef>
                <a:spcPts val="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Equity</a:t>
            </a:r>
          </a:p>
        </p:txBody>
      </p:sp>
      <p:sp>
        <p:nvSpPr>
          <p:cNvPr id="33800" name="Rectangle 5"/>
          <p:cNvSpPr>
            <a:spLocks noChangeArrowheads="1"/>
          </p:cNvSpPr>
          <p:nvPr/>
        </p:nvSpPr>
        <p:spPr bwMode="auto">
          <a:xfrm>
            <a:off x="2895600" y="1831975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33801" name="Rectangle 6"/>
          <p:cNvSpPr>
            <a:spLocks noChangeArrowheads="1"/>
          </p:cNvSpPr>
          <p:nvPr/>
        </p:nvSpPr>
        <p:spPr bwMode="auto">
          <a:xfrm>
            <a:off x="5562600" y="1817688"/>
            <a:ext cx="4413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+</a:t>
            </a:r>
          </a:p>
        </p:txBody>
      </p:sp>
      <p:sp>
        <p:nvSpPr>
          <p:cNvPr id="33802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3803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Basic Accounting Equation</a:t>
            </a:r>
          </a:p>
        </p:txBody>
      </p:sp>
      <p:sp>
        <p:nvSpPr>
          <p:cNvPr id="33804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3 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33400" y="3478213"/>
            <a:ext cx="8229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Ownership claim on total assets.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Referred to as residual equity.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Investment by owners and revenues (+)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Drawings and expenses (-).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685800" y="3195856"/>
            <a:ext cx="8153400" cy="2708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63550" indent="-4635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6175" indent="-4635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ts val="3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100" b="1" dirty="0">
                <a:solidFill>
                  <a:srgbClr val="0000CC"/>
                </a:solidFill>
                <a:latin typeface="Liberation Sans" panose="020B0604020202020204" pitchFamily="34" charset="0"/>
              </a:rPr>
              <a:t>Investments by owner 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are the assets the owner puts into the business.</a:t>
            </a:r>
          </a:p>
          <a:p>
            <a:pPr algn="l">
              <a:lnSpc>
                <a:spcPts val="3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100" b="1" dirty="0">
                <a:solidFill>
                  <a:srgbClr val="0000CC"/>
                </a:solidFill>
                <a:latin typeface="Liberation Sans" panose="020B0604020202020204" pitchFamily="34" charset="0"/>
              </a:rPr>
              <a:t>Revenues</a:t>
            </a:r>
            <a:r>
              <a:rPr lang="en-US" altLang="en-US" sz="2100" b="1" dirty="0">
                <a:solidFill>
                  <a:srgbClr val="00FFFF"/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result from business activities entered into for the purpose of earning income.</a:t>
            </a:r>
          </a:p>
          <a:p>
            <a:pPr lvl="1" algn="l">
              <a:lnSpc>
                <a:spcPts val="3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altLang="en-US" sz="19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Common sources of revenue</a:t>
            </a:r>
            <a:r>
              <a:rPr lang="en-US" altLang="en-US" sz="1900" dirty="0">
                <a:solidFill>
                  <a:srgbClr val="000000"/>
                </a:solidFill>
                <a:latin typeface="Liberation Sans" panose="020B0604020202020204" pitchFamily="34" charset="0"/>
              </a:rPr>
              <a:t> are: sales, fees, services, commissions, interest, dividends, royalties, and rent.</a:t>
            </a:r>
          </a:p>
        </p:txBody>
      </p:sp>
      <p:sp>
        <p:nvSpPr>
          <p:cNvPr id="27653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533400" y="304800"/>
            <a:ext cx="6477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Owner’s Equity</a:t>
            </a:r>
          </a:p>
        </p:txBody>
      </p:sp>
      <p:pic>
        <p:nvPicPr>
          <p:cNvPr id="2765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82931"/>
            <a:ext cx="85344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6" name="Text Box 3"/>
          <p:cNvSpPr txBox="1">
            <a:spLocks noChangeArrowheads="1"/>
          </p:cNvSpPr>
          <p:nvPr/>
        </p:nvSpPr>
        <p:spPr bwMode="auto">
          <a:xfrm>
            <a:off x="533400" y="2587844"/>
            <a:ext cx="8153400" cy="534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15000"/>
              </a:lnSpc>
              <a:spcBef>
                <a:spcPct val="45000"/>
              </a:spcBef>
              <a:buSzPct val="80000"/>
            </a:pPr>
            <a:r>
              <a:rPr lang="en-US" altLang="en-US" sz="2500" b="1" dirty="0">
                <a:latin typeface="Liberation Sans" panose="020B0604020202020204" pitchFamily="34" charset="0"/>
              </a:rPr>
              <a:t>Increases in Owner’s Equity</a:t>
            </a:r>
            <a:endParaRPr lang="en-US" altLang="en-US" sz="2500" dirty="0">
              <a:latin typeface="Liberation Sans" panose="020B0604020202020204" pitchFamily="34" charset="0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7086600" y="685800"/>
            <a:ext cx="1828800" cy="646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200" b="1" dirty="0">
                <a:latin typeface="Liberation Sans" panose="020B0604020202020204" pitchFamily="34" charset="0"/>
              </a:rPr>
              <a:t>Illustration 1-6</a:t>
            </a:r>
          </a:p>
          <a:p>
            <a:pPr algn="l"/>
            <a:r>
              <a:rPr lang="en-US" altLang="en-US" sz="1200" b="1" dirty="0">
                <a:latin typeface="Liberation Sans" panose="020B0604020202020204" pitchFamily="34" charset="0"/>
              </a:rPr>
              <a:t>Expanded accounting equation</a:t>
            </a:r>
            <a:endParaRPr lang="en-US" altLang="en-US" sz="1200" dirty="0">
              <a:latin typeface="Liberation Sans" panose="020B0604020202020204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3 </a:t>
            </a:r>
          </a:p>
        </p:txBody>
      </p:sp>
    </p:spTree>
    <p:extLst>
      <p:ext uri="{BB962C8B-B14F-4D97-AF65-F5344CB8AC3E}">
        <p14:creationId xmlns:p14="http://schemas.microsoft.com/office/powerpoint/2010/main" val="340877874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85800" y="3198813"/>
            <a:ext cx="8153400" cy="3246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63550" indent="-4635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6175" indent="-4635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ts val="3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100" b="1" dirty="0">
                <a:solidFill>
                  <a:srgbClr val="0000CC"/>
                </a:solidFill>
                <a:latin typeface="Liberation Sans" panose="020B0604020202020204" pitchFamily="34" charset="0"/>
              </a:rPr>
              <a:t>Drawings  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An owner may withdraw cash or other assets for personal use.</a:t>
            </a:r>
          </a:p>
          <a:p>
            <a:pPr algn="l">
              <a:lnSpc>
                <a:spcPts val="3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100" b="1" dirty="0">
                <a:solidFill>
                  <a:srgbClr val="0000CC"/>
                </a:solidFill>
                <a:latin typeface="Liberation Sans" panose="020B0604020202020204" pitchFamily="34" charset="0"/>
              </a:rPr>
              <a:t>Expenses </a:t>
            </a:r>
            <a:r>
              <a:rPr lang="en-US" altLang="en-US" sz="2000" dirty="0">
                <a:solidFill>
                  <a:srgbClr val="000000"/>
                </a:solidFill>
                <a:latin typeface="Liberation Sans" panose="020B0604020202020204" pitchFamily="34" charset="0"/>
              </a:rPr>
              <a:t>are the cost of assets consumed or services used in the process of earning revenue.</a:t>
            </a:r>
            <a:endParaRPr lang="en-US" altLang="en-US" sz="210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lvl="1" algn="l">
              <a:lnSpc>
                <a:spcPts val="3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altLang="en-US" sz="1900" b="1" dirty="0">
                <a:solidFill>
                  <a:srgbClr val="000000"/>
                </a:solidFill>
                <a:latin typeface="Liberation Sans" panose="020B0604020202020204" pitchFamily="34" charset="0"/>
              </a:rPr>
              <a:t>Common expenses</a:t>
            </a:r>
            <a:r>
              <a:rPr lang="en-US" altLang="en-US" sz="1900" dirty="0">
                <a:solidFill>
                  <a:srgbClr val="000000"/>
                </a:solidFill>
                <a:latin typeface="Liberation Sans" panose="020B0604020202020204" pitchFamily="34" charset="0"/>
              </a:rPr>
              <a:t> are: salaries expense, rent expense, utilities expense, tax expense, etc.</a:t>
            </a:r>
          </a:p>
          <a:p>
            <a:pPr lvl="1" algn="l">
              <a:lnSpc>
                <a:spcPts val="3000"/>
              </a:lnSpc>
              <a:spcBef>
                <a:spcPts val="1200"/>
              </a:spcBef>
              <a:buClr>
                <a:srgbClr val="800000"/>
              </a:buClr>
              <a:buSzPct val="100000"/>
              <a:buFont typeface="Wingdings" pitchFamily="2" charset="2"/>
              <a:buChar char="Ø"/>
            </a:pPr>
            <a:endParaRPr lang="en-US" altLang="en-US" sz="1900" dirty="0">
              <a:solidFill>
                <a:srgbClr val="0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8677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Owner’s Equity</a:t>
            </a: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533400" y="2590800"/>
            <a:ext cx="8153400" cy="534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15000"/>
              </a:lnSpc>
              <a:spcBef>
                <a:spcPct val="45000"/>
              </a:spcBef>
              <a:buSzPct val="80000"/>
            </a:pPr>
            <a:r>
              <a:rPr lang="en-US" altLang="en-US" sz="2500" b="1" dirty="0">
                <a:latin typeface="Liberation Sans" panose="020B0604020202020204" pitchFamily="34" charset="0"/>
              </a:rPr>
              <a:t>Decreases in Owner’s Equity</a:t>
            </a:r>
            <a:endParaRPr lang="en-US" altLang="en-US" sz="2500" dirty="0">
              <a:latin typeface="Liberation Sans" panose="020B060402020202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086600" y="685800"/>
            <a:ext cx="1828800" cy="646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200" b="1" dirty="0">
                <a:latin typeface="Liberation Sans" panose="020B0604020202020204" pitchFamily="34" charset="0"/>
              </a:rPr>
              <a:t>Illustration 1-6</a:t>
            </a:r>
          </a:p>
          <a:p>
            <a:pPr algn="l"/>
            <a:r>
              <a:rPr lang="en-US" altLang="en-US" sz="1200" b="1" dirty="0">
                <a:latin typeface="Liberation Sans" panose="020B0604020202020204" pitchFamily="34" charset="0"/>
              </a:rPr>
              <a:t>Expanded accounting equation</a:t>
            </a:r>
            <a:endParaRPr lang="en-US" altLang="en-US" sz="1200" dirty="0">
              <a:latin typeface="Liberation Sans" panose="020B0604020202020204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3 </a:t>
            </a: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82931"/>
            <a:ext cx="85344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785455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9"/>
          <p:cNvSpPr txBox="1">
            <a:spLocks noChangeArrowheads="1"/>
          </p:cNvSpPr>
          <p:nvPr/>
        </p:nvSpPr>
        <p:spPr bwMode="auto">
          <a:xfrm>
            <a:off x="4267200" y="5508625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</a:t>
            </a:r>
          </a:p>
        </p:txBody>
      </p:sp>
      <p:sp>
        <p:nvSpPr>
          <p:cNvPr id="38915" name="Text Box 20"/>
          <p:cNvSpPr txBox="1">
            <a:spLocks noChangeArrowheads="1"/>
          </p:cNvSpPr>
          <p:nvPr/>
        </p:nvSpPr>
        <p:spPr bwMode="auto">
          <a:xfrm>
            <a:off x="6553200" y="5508625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Decrease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4267200" y="3429000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</a:t>
            </a: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6553200" y="3429000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Decrease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4267200" y="4038600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6553200" y="4038600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Increase</a:t>
            </a:r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4267200" y="4648200"/>
            <a:ext cx="1828800" cy="47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Drawings</a:t>
            </a:r>
          </a:p>
        </p:txBody>
      </p:sp>
      <p:sp>
        <p:nvSpPr>
          <p:cNvPr id="38928" name="Text Box 18"/>
          <p:cNvSpPr txBox="1">
            <a:spLocks noChangeArrowheads="1"/>
          </p:cNvSpPr>
          <p:nvPr/>
        </p:nvSpPr>
        <p:spPr bwMode="auto">
          <a:xfrm>
            <a:off x="6553200" y="4670425"/>
            <a:ext cx="1828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Decrease</a:t>
            </a:r>
          </a:p>
        </p:txBody>
      </p:sp>
      <p:sp>
        <p:nvSpPr>
          <p:cNvPr id="299035" name="Rectangle 27"/>
          <p:cNvSpPr>
            <a:spLocks noChangeArrowheads="1"/>
          </p:cNvSpPr>
          <p:nvPr/>
        </p:nvSpPr>
        <p:spPr bwMode="auto">
          <a:xfrm>
            <a:off x="4267200" y="55626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6" name="Rectangle 28"/>
          <p:cNvSpPr>
            <a:spLocks noChangeArrowheads="1"/>
          </p:cNvSpPr>
          <p:nvPr/>
        </p:nvSpPr>
        <p:spPr bwMode="auto">
          <a:xfrm>
            <a:off x="6553200" y="55626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29" name="Rectangle 21"/>
          <p:cNvSpPr>
            <a:spLocks noChangeArrowheads="1"/>
          </p:cNvSpPr>
          <p:nvPr/>
        </p:nvSpPr>
        <p:spPr bwMode="auto">
          <a:xfrm>
            <a:off x="4267200" y="35052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0" name="Rectangle 22"/>
          <p:cNvSpPr>
            <a:spLocks noChangeArrowheads="1"/>
          </p:cNvSpPr>
          <p:nvPr/>
        </p:nvSpPr>
        <p:spPr bwMode="auto">
          <a:xfrm>
            <a:off x="6553200" y="35052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1" name="Rectangle 23"/>
          <p:cNvSpPr>
            <a:spLocks noChangeArrowheads="1"/>
          </p:cNvSpPr>
          <p:nvPr/>
        </p:nvSpPr>
        <p:spPr bwMode="auto">
          <a:xfrm>
            <a:off x="4267200" y="41148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2" name="Rectangle 24"/>
          <p:cNvSpPr>
            <a:spLocks noChangeArrowheads="1"/>
          </p:cNvSpPr>
          <p:nvPr/>
        </p:nvSpPr>
        <p:spPr bwMode="auto">
          <a:xfrm>
            <a:off x="6553200" y="41148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4" name="Rectangle 26"/>
          <p:cNvSpPr>
            <a:spLocks noChangeArrowheads="1"/>
          </p:cNvSpPr>
          <p:nvPr/>
        </p:nvSpPr>
        <p:spPr bwMode="auto">
          <a:xfrm>
            <a:off x="6553200" y="47244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99033" name="Rectangle 25"/>
          <p:cNvSpPr>
            <a:spLocks noChangeArrowheads="1"/>
          </p:cNvSpPr>
          <p:nvPr/>
        </p:nvSpPr>
        <p:spPr bwMode="auto">
          <a:xfrm>
            <a:off x="4267200" y="4724400"/>
            <a:ext cx="1905000" cy="4572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8918" name="Text Box 2"/>
          <p:cNvSpPr txBox="1">
            <a:spLocks noChangeArrowheads="1"/>
          </p:cNvSpPr>
          <p:nvPr/>
        </p:nvSpPr>
        <p:spPr bwMode="auto">
          <a:xfrm>
            <a:off x="4114800" y="2925763"/>
            <a:ext cx="2209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Classification</a:t>
            </a:r>
          </a:p>
        </p:txBody>
      </p:sp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609600" y="1393825"/>
            <a:ext cx="7924800" cy="1361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Classify the following items as investment by owner, owner’s drawings, revenue, or expenses. Then indicate whether each item increases or decreases owner’s equity.</a:t>
            </a:r>
            <a:endParaRPr lang="en-US" altLang="en-US" sz="2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8920" name="Rectangle 6"/>
          <p:cNvSpPr>
            <a:spLocks noChangeArrowheads="1"/>
          </p:cNvSpPr>
          <p:nvPr/>
        </p:nvSpPr>
        <p:spPr bwMode="auto">
          <a:xfrm>
            <a:off x="609600" y="3441700"/>
            <a:ext cx="3276600" cy="280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Rent Expense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Service Revenue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Drawings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Salaries and Wages Expense</a:t>
            </a: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4267200" y="3352800"/>
            <a:ext cx="190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6400800" y="2925763"/>
            <a:ext cx="2209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Effect on Equity</a:t>
            </a:r>
          </a:p>
        </p:txBody>
      </p:sp>
      <p:sp>
        <p:nvSpPr>
          <p:cNvPr id="38935" name="Line 32"/>
          <p:cNvSpPr>
            <a:spLocks noChangeShapeType="1"/>
          </p:cNvSpPr>
          <p:nvPr/>
        </p:nvSpPr>
        <p:spPr bwMode="auto">
          <a:xfrm>
            <a:off x="6553200" y="3352800"/>
            <a:ext cx="190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8937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3 </a:t>
            </a:r>
          </a:p>
        </p:txBody>
      </p:sp>
      <p:pic>
        <p:nvPicPr>
          <p:cNvPr id="31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0" y="428624"/>
            <a:ext cx="3276600" cy="6910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tlCol="0">
            <a:noAutofit/>
          </a:bodyPr>
          <a:lstStyle/>
          <a:p>
            <a:pPr marL="519113" algn="l"/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286000" y="428626"/>
            <a:ext cx="762000" cy="691038"/>
          </a:xfrm>
          <a:prstGeom prst="ellipse">
            <a:avLst/>
          </a:prstGeom>
          <a:solidFill>
            <a:schemeClr val="accent3"/>
          </a:solidFill>
          <a:ln w="12700" cap="sq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76600" y="501929"/>
            <a:ext cx="5867400" cy="566928"/>
          </a:xfrm>
          <a:prstGeom prst="rect">
            <a:avLst/>
          </a:prstGeom>
          <a:solidFill>
            <a:srgbClr val="0027A4"/>
          </a:solidFill>
        </p:spPr>
        <p:txBody>
          <a:bodyPr wrap="square" lIns="86493" tIns="43247" rIns="86493" bIns="43247" rtlCol="0">
            <a:no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Owner's Equity Effects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99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99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99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99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35" grpId="0" animBg="1"/>
      <p:bldP spid="299036" grpId="0" animBg="1"/>
      <p:bldP spid="299029" grpId="0" animBg="1"/>
      <p:bldP spid="299030" grpId="0" animBg="1"/>
      <p:bldP spid="299031" grpId="0" animBg="1"/>
      <p:bldP spid="299032" grpId="0" animBg="1"/>
      <p:bldP spid="299034" grpId="0" animBg="1"/>
      <p:bldP spid="2990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309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300" dirty="0">
                <a:solidFill>
                  <a:schemeClr val="hlink"/>
                </a:solidFill>
                <a:latin typeface="Liberation Sans" panose="020B0604020202020204" pitchFamily="34" charset="0"/>
              </a:rPr>
              <a:t>Transactions</a:t>
            </a:r>
            <a:r>
              <a:rPr lang="en-US" altLang="en-US" sz="2300" b="0" dirty="0">
                <a:latin typeface="Liberation Sans" panose="020B0604020202020204" pitchFamily="34" charset="0"/>
              </a:rPr>
              <a:t> are a business’s economic events recorded by accountants.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May be </a:t>
            </a:r>
            <a:r>
              <a:rPr lang="en-US" altLang="en-US" sz="2200" dirty="0">
                <a:latin typeface="Liberation Sans" panose="020B0604020202020204" pitchFamily="34" charset="0"/>
              </a:rPr>
              <a:t>external</a:t>
            </a:r>
            <a:r>
              <a:rPr lang="en-US" altLang="en-US" sz="2200" b="0" dirty="0">
                <a:latin typeface="Liberation Sans" panose="020B0604020202020204" pitchFamily="34" charset="0"/>
              </a:rPr>
              <a:t> or </a:t>
            </a:r>
            <a:r>
              <a:rPr lang="en-US" altLang="en-US" sz="2200" dirty="0">
                <a:latin typeface="Liberation Sans" panose="020B0604020202020204" pitchFamily="34" charset="0"/>
              </a:rPr>
              <a:t>internal</a:t>
            </a:r>
            <a:r>
              <a:rPr lang="en-US" altLang="en-US" sz="2200" b="0" dirty="0">
                <a:latin typeface="Liberation Sans" panose="020B0604020202020204" pitchFamily="34" charset="0"/>
              </a:rPr>
              <a:t>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Not all activities represent transactions.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Each transaction has a dual effect on the accounting equation.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05765"/>
            <a:ext cx="2540000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marL="231775" algn="l"/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pPr marL="231775" algn="l"/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0000" y="274320"/>
            <a:ext cx="6604000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23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Analyze the effects of business transactions on the accounting equation.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4</a:t>
            </a: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990000"/>
                </a:solidFill>
                <a:latin typeface="Liberation Sans" panose="020B0604020202020204" pitchFamily="34" charset="0"/>
              </a:rPr>
              <a:t>Illustration: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  </a:t>
            </a:r>
            <a:r>
              <a:rPr lang="en-US" altLang="en-US" sz="2200" b="0" dirty="0">
                <a:latin typeface="Liberation Sans" panose="020B0604020202020204" pitchFamily="34" charset="0"/>
              </a:rPr>
              <a:t>Are the following events recorded in the accounting records?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1143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Event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514600" y="2270125"/>
            <a:ext cx="1828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Purchase computer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3400" y="3733800"/>
            <a:ext cx="1524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Criterion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438400" y="3657600"/>
            <a:ext cx="6324600" cy="762000"/>
          </a:xfrm>
          <a:prstGeom prst="rect">
            <a:avLst/>
          </a:prstGeom>
          <a:solidFill>
            <a:srgbClr val="C5C5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Is the financial position (assets, liabilities, or owner’s equity) of the company changed?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 flipV="1">
            <a:off x="3429000" y="3352800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4419600" y="2108200"/>
            <a:ext cx="23622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Discuss product design with potential customer</a:t>
            </a:r>
          </a:p>
        </p:txBody>
      </p:sp>
      <p:sp>
        <p:nvSpPr>
          <p:cNvPr id="41993" name="Text Box 12"/>
          <p:cNvSpPr txBox="1">
            <a:spLocks noChangeArrowheads="1"/>
          </p:cNvSpPr>
          <p:nvPr/>
        </p:nvSpPr>
        <p:spPr bwMode="auto">
          <a:xfrm>
            <a:off x="6629400" y="2438400"/>
            <a:ext cx="2057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Pay rent</a:t>
            </a:r>
          </a:p>
        </p:txBody>
      </p:sp>
      <p:sp>
        <p:nvSpPr>
          <p:cNvPr id="41994" name="Line 13"/>
          <p:cNvSpPr>
            <a:spLocks noChangeShapeType="1"/>
          </p:cNvSpPr>
          <p:nvPr/>
        </p:nvSpPr>
        <p:spPr bwMode="auto">
          <a:xfrm flipV="1">
            <a:off x="7696200" y="3352800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1995" name="Text Box 16"/>
          <p:cNvSpPr txBox="1">
            <a:spLocks noChangeArrowheads="1"/>
          </p:cNvSpPr>
          <p:nvPr/>
        </p:nvSpPr>
        <p:spPr bwMode="auto">
          <a:xfrm>
            <a:off x="533400" y="4945063"/>
            <a:ext cx="2133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Record/  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Don’t Record</a:t>
            </a:r>
          </a:p>
        </p:txBody>
      </p:sp>
      <p:sp>
        <p:nvSpPr>
          <p:cNvPr id="41996" name="Freeform 18"/>
          <p:cNvSpPr>
            <a:spLocks/>
          </p:cNvSpPr>
          <p:nvPr/>
        </p:nvSpPr>
        <p:spPr bwMode="auto">
          <a:xfrm>
            <a:off x="3429000" y="4419600"/>
            <a:ext cx="3175" cy="339725"/>
          </a:xfrm>
          <a:custGeom>
            <a:avLst/>
            <a:gdLst>
              <a:gd name="T0" fmla="*/ 2147483647 w 2"/>
              <a:gd name="T1" fmla="*/ 0 h 214"/>
              <a:gd name="T2" fmla="*/ 0 w 2"/>
              <a:gd name="T3" fmla="*/ 2147483647 h 214"/>
              <a:gd name="T4" fmla="*/ 0 60000 65536"/>
              <a:gd name="T5" fmla="*/ 0 60000 65536"/>
              <a:gd name="T6" fmla="*/ 0 w 2"/>
              <a:gd name="T7" fmla="*/ 0 h 214"/>
              <a:gd name="T8" fmla="*/ 2 w 2"/>
              <a:gd name="T9" fmla="*/ 214 h 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14">
                <a:moveTo>
                  <a:pt x="2" y="0"/>
                </a:moveTo>
                <a:lnTo>
                  <a:pt x="0" y="21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1997" name="Freeform 19"/>
          <p:cNvSpPr>
            <a:spLocks/>
          </p:cNvSpPr>
          <p:nvPr/>
        </p:nvSpPr>
        <p:spPr bwMode="auto">
          <a:xfrm>
            <a:off x="5559425" y="4419600"/>
            <a:ext cx="3175" cy="339725"/>
          </a:xfrm>
          <a:custGeom>
            <a:avLst/>
            <a:gdLst>
              <a:gd name="T0" fmla="*/ 2147483647 w 2"/>
              <a:gd name="T1" fmla="*/ 0 h 214"/>
              <a:gd name="T2" fmla="*/ 0 w 2"/>
              <a:gd name="T3" fmla="*/ 2147483647 h 214"/>
              <a:gd name="T4" fmla="*/ 0 60000 65536"/>
              <a:gd name="T5" fmla="*/ 0 60000 65536"/>
              <a:gd name="T6" fmla="*/ 0 w 2"/>
              <a:gd name="T7" fmla="*/ 0 h 214"/>
              <a:gd name="T8" fmla="*/ 2 w 2"/>
              <a:gd name="T9" fmla="*/ 214 h 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14">
                <a:moveTo>
                  <a:pt x="2" y="0"/>
                </a:moveTo>
                <a:lnTo>
                  <a:pt x="0" y="21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1998" name="Freeform 20"/>
          <p:cNvSpPr>
            <a:spLocks/>
          </p:cNvSpPr>
          <p:nvPr/>
        </p:nvSpPr>
        <p:spPr bwMode="auto">
          <a:xfrm>
            <a:off x="7696200" y="4419600"/>
            <a:ext cx="4763" cy="334963"/>
          </a:xfrm>
          <a:custGeom>
            <a:avLst/>
            <a:gdLst>
              <a:gd name="T0" fmla="*/ 0 w 3"/>
              <a:gd name="T1" fmla="*/ 0 h 211"/>
              <a:gd name="T2" fmla="*/ 2147483647 w 3"/>
              <a:gd name="T3" fmla="*/ 2147483647 h 211"/>
              <a:gd name="T4" fmla="*/ 0 60000 65536"/>
              <a:gd name="T5" fmla="*/ 0 60000 65536"/>
              <a:gd name="T6" fmla="*/ 0 w 3"/>
              <a:gd name="T7" fmla="*/ 0 h 211"/>
              <a:gd name="T8" fmla="*/ 3 w 3"/>
              <a:gd name="T9" fmla="*/ 211 h 2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11">
                <a:moveTo>
                  <a:pt x="0" y="0"/>
                </a:moveTo>
                <a:lnTo>
                  <a:pt x="3" y="211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1999" name="Line 2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2000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Transaction Analysis</a:t>
            </a:r>
          </a:p>
        </p:txBody>
      </p:sp>
      <p:sp>
        <p:nvSpPr>
          <p:cNvPr id="42001" name="Line 9"/>
          <p:cNvSpPr>
            <a:spLocks noChangeShapeType="1"/>
          </p:cNvSpPr>
          <p:nvPr/>
        </p:nvSpPr>
        <p:spPr bwMode="auto">
          <a:xfrm flipV="1">
            <a:off x="5562600" y="3352800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22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72038"/>
            <a:ext cx="9525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864100"/>
            <a:ext cx="75565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4876800"/>
            <a:ext cx="75565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05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42007" name="Rectangle 9"/>
          <p:cNvSpPr>
            <a:spLocks noChangeArrowheads="1"/>
          </p:cNvSpPr>
          <p:nvPr/>
        </p:nvSpPr>
        <p:spPr bwMode="auto">
          <a:xfrm>
            <a:off x="7239000" y="1933575"/>
            <a:ext cx="1409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1-7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Line 4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Transaction Analysis</a:t>
            </a:r>
          </a:p>
        </p:txBody>
      </p:sp>
      <p:sp>
        <p:nvSpPr>
          <p:cNvPr id="44051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229600" cy="14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TRANSACTION 1. INVESTMENT BY OWNER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 </a:t>
            </a: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Ray Neal decides to start a smartphone app development company which he names </a:t>
            </a:r>
            <a:r>
              <a:rPr lang="en-US" sz="1900" b="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Softbyte</a:t>
            </a: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 On September 1, 2017, he invests </a:t>
            </a:r>
            <a:r>
              <a:rPr 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$15,000 cash </a:t>
            </a: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 the business. This transaction results in an equal increase in assets and owner’s equity.</a:t>
            </a:r>
            <a:endParaRPr lang="en-US" altLang="en-US" sz="19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2766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2766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2766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500" y="32766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32766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32766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32766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Capital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81000" y="3810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59499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978408" y="3810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676400" y="3733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743200" y="3733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1400" y="3733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48200" y="3733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638800" y="3733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53200" y="3733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91400" y="3733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37338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399" y="29718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Owner's Equity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990600" y="3276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562600" y="3276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77000" y="3276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3276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7000" y="3276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0200" y="3276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0" y="3276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990600" y="41148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53200" y="32766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Drawings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67600" y="32766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Rev.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53400" y="32766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91400" y="3276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77200" y="32766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-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382869"/>
            <a:ext cx="1657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1-8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Tabular summary of Softbyte transactions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533400" y="1487487"/>
            <a:ext cx="8153400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70000"/>
              </a:spcBef>
              <a:buClrTx/>
              <a:buSzPct val="95000"/>
              <a:buFontTx/>
              <a:buNone/>
            </a:pPr>
            <a:r>
              <a:rPr lang="en-US" altLang="en-US" sz="2500" dirty="0">
                <a:solidFill>
                  <a:schemeClr val="hlink"/>
                </a:solidFill>
                <a:latin typeface="Liberation Sans" panose="020B0604020202020204" pitchFamily="34" charset="0"/>
              </a:rPr>
              <a:t>Accounting</a:t>
            </a:r>
            <a:r>
              <a:rPr lang="en-US" altLang="en-US" sz="2300" dirty="0">
                <a:solidFill>
                  <a:schemeClr val="hlink"/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consists of three basic activities—it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identifies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, 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records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, and 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communicates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economic events of an organization to interested users.	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05765"/>
            <a:ext cx="2540000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marL="231775" algn="l"/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pPr marL="231775" algn="l"/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0000" y="274320"/>
            <a:ext cx="6604000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 algn="l"/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Identify the activities and users </a:t>
            </a:r>
          </a:p>
          <a:p>
            <a:pPr marL="117475" algn="l"/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associated with accounting.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11" name="Text Box 1037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  <p:extLst>
      <p:ext uri="{BB962C8B-B14F-4D97-AF65-F5344CB8AC3E}">
        <p14:creationId xmlns:p14="http://schemas.microsoft.com/office/powerpoint/2010/main" val="321185497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</a:t>
            </a:r>
          </a:p>
        </p:txBody>
      </p:sp>
      <p:sp>
        <p:nvSpPr>
          <p:cNvPr id="113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</a:t>
            </a: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Owner's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76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2. PURCHASE OF EQUIPMENT FOR CASH  </a:t>
            </a:r>
            <a:r>
              <a:rPr lang="en-US" b="0" dirty="0"/>
              <a:t>Softbyte Inc. purchases computer equipment for </a:t>
            </a:r>
            <a:r>
              <a:rPr lang="en-US" dirty="0"/>
              <a:t>$7,000 cash</a:t>
            </a:r>
            <a:r>
              <a:rPr lang="en-US" b="0" dirty="0"/>
              <a:t>.</a:t>
            </a:r>
            <a:endParaRPr lang="en-US" altLang="en-US" b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81000" y="3087553"/>
            <a:ext cx="8610600" cy="3008447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76200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1-8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Capital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532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Drawings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676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Rev.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534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9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77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934551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</a:t>
            </a:r>
          </a:p>
        </p:txBody>
      </p:sp>
      <p:sp>
        <p:nvSpPr>
          <p:cNvPr id="113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+1,200</a:t>
            </a: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Owner's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3431977"/>
            <a:ext cx="8610600" cy="2740223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3. PURCHASE OF SUPPLIES ON CREDIT  </a:t>
            </a:r>
            <a:r>
              <a:rPr lang="en-US" b="0" dirty="0"/>
              <a:t>Softbyte Inc. </a:t>
            </a:r>
            <a:r>
              <a:rPr lang="en-US" dirty="0"/>
              <a:t>purchases</a:t>
            </a:r>
            <a:r>
              <a:rPr lang="en-US" b="0" dirty="0"/>
              <a:t> </a:t>
            </a:r>
            <a:r>
              <a:rPr lang="en-US" dirty="0"/>
              <a:t>for</a:t>
            </a:r>
            <a:r>
              <a:rPr lang="en-US" b="0" dirty="0"/>
              <a:t> </a:t>
            </a:r>
            <a:r>
              <a:rPr lang="en-US" dirty="0"/>
              <a:t>$1,600 </a:t>
            </a:r>
            <a:r>
              <a:rPr lang="en-US" b="0" dirty="0"/>
              <a:t>headsets and other accessories expected to last several months. The supplier allows Softbyte to pay this bill in October.</a:t>
            </a:r>
            <a:endParaRPr lang="en-US" altLang="en-US" b="0" dirty="0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304800" y="1554162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1-8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Capital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532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Drawings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4676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Rev.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534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39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77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45108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-250</a:t>
            </a: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Owner's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3733800"/>
            <a:ext cx="8610600" cy="2360712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4. SERVICES PERFORMED FOR CASH  </a:t>
            </a:r>
            <a:r>
              <a:rPr lang="en-US" b="0" dirty="0"/>
              <a:t>Softbyte Inc. receives </a:t>
            </a:r>
            <a:r>
              <a:rPr lang="en-US" dirty="0"/>
              <a:t>$1,200</a:t>
            </a:r>
            <a:r>
              <a:rPr lang="en-US" b="0" dirty="0"/>
              <a:t> </a:t>
            </a:r>
            <a:r>
              <a:rPr lang="en-US" dirty="0"/>
              <a:t>cash</a:t>
            </a:r>
            <a:r>
              <a:rPr lang="en-US" b="0" dirty="0"/>
              <a:t> from customers for app development services it has performed.</a:t>
            </a:r>
            <a:endParaRPr lang="en-US" altLang="en-US" b="0" dirty="0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76200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1-8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546975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Capital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5532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Drawings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4676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Rev.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1534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9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077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81405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Owner's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+3,500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4038599"/>
            <a:ext cx="8610600" cy="2179767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5. PURCHASE OF ADVERTISING ON CREDIT  </a:t>
            </a:r>
            <a:r>
              <a:rPr lang="en-US" b="0" dirty="0"/>
              <a:t>Softbyte Inc. receives a </a:t>
            </a:r>
            <a:r>
              <a:rPr lang="en-US" dirty="0"/>
              <a:t>bill for $250 </a:t>
            </a:r>
            <a:r>
              <a:rPr lang="en-US" b="0" dirty="0"/>
              <a:t>from the </a:t>
            </a:r>
            <a:r>
              <a:rPr lang="en-US" b="0" i="1" dirty="0"/>
              <a:t>Daily News </a:t>
            </a:r>
            <a:r>
              <a:rPr lang="en-US" b="0" dirty="0"/>
              <a:t>for advertising on its online website but postpones payment until a later date.</a:t>
            </a:r>
            <a:endParaRPr lang="en-US" altLang="en-US" b="0" dirty="0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76200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1-8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Capital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532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Drawings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4676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Rev.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534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9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77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-</a:t>
            </a: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546975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381000" y="3680192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		-250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212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124" name="Text Box 10"/>
          <p:cNvSpPr txBox="1">
            <a:spLocks noChangeArrowheads="1"/>
          </p:cNvSpPr>
          <p:nvPr/>
        </p:nvSpPr>
        <p:spPr bwMode="auto">
          <a:xfrm>
            <a:off x="381000" y="42672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-600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-900</a:t>
            </a: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-200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Owner's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4343400"/>
            <a:ext cx="8610600" cy="179876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TRANSACTION 6. SERVICES PERFORMED FOR CASH AND CREDIT.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Softbyte performs </a:t>
            </a:r>
            <a:r>
              <a:rPr lang="en-US" alt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$3,500 of services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 The company receives </a:t>
            </a:r>
            <a:r>
              <a:rPr lang="en-US" alt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cash of $1,500 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from customers, and it bills the balance of </a:t>
            </a:r>
            <a:r>
              <a:rPr lang="en-US" alt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$2,000 on account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304800" y="1554162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1-8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Capital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532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Drawings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4676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Rev.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534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39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077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-</a:t>
            </a: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546975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381000" y="3984992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	+3,500	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381000" y="3680192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		-250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872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Owner's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5181600"/>
            <a:ext cx="8610600" cy="87990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7. PAYMENT OF EXPENSES  </a:t>
            </a:r>
            <a:r>
              <a:rPr lang="en-US" b="0" dirty="0"/>
              <a:t>Softbyte Inc. pays the following expenses in cash for September: office rent </a:t>
            </a:r>
            <a:r>
              <a:rPr lang="en-US" dirty="0"/>
              <a:t>$600</a:t>
            </a:r>
            <a:r>
              <a:rPr lang="en-US" b="0" dirty="0"/>
              <a:t>, salaries and wages of employees </a:t>
            </a:r>
            <a:r>
              <a:rPr lang="en-US" dirty="0"/>
              <a:t>$900</a:t>
            </a:r>
            <a:r>
              <a:rPr lang="en-US" b="0" dirty="0"/>
              <a:t>, and utilities </a:t>
            </a:r>
            <a:r>
              <a:rPr lang="en-US" dirty="0"/>
              <a:t>$200</a:t>
            </a:r>
            <a:r>
              <a:rPr lang="en-US" b="0" dirty="0"/>
              <a:t>.</a:t>
            </a:r>
            <a:endParaRPr lang="en-US" altLang="en-US" b="0" dirty="0"/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76200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1-8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Capital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532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Drawings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4676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Rev.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534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39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77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-</a:t>
            </a:r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546975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381000" y="4289792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		-600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		-900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		-200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381000" y="3984992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	+3,500	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381000" y="3680192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		-250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249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Owner's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5486399"/>
            <a:ext cx="8610600" cy="803077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8. PAYMENT OF ACCOUNTS PAYABLE  </a:t>
            </a:r>
            <a:r>
              <a:rPr lang="en-US" b="0" dirty="0"/>
              <a:t>Softbyte Inc. </a:t>
            </a:r>
            <a:r>
              <a:rPr lang="en-US" dirty="0"/>
              <a:t>pays its $250 </a:t>
            </a:r>
            <a:r>
              <a:rPr lang="en-US" b="0" i="1" dirty="0"/>
              <a:t>Daily News </a:t>
            </a:r>
            <a:r>
              <a:rPr lang="en-US" b="0" dirty="0"/>
              <a:t>bill in cash. The company previously (in Transaction 5) recorded the bill as an increase in Accounts Payable.</a:t>
            </a:r>
            <a:endParaRPr lang="en-US" altLang="en-US" b="0" dirty="0"/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228600" y="1554162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1-8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Capital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532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Drawings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676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Rev.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534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9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-</a:t>
            </a:r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546975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381000" y="4289792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		-600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		-900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		-200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381000" y="3984992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	+3,500	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381000" y="3680192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		-250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48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7179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		-1,300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9050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9050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9050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4384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3622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6002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Owner's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9050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4845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7461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4270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7209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6022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946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403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3275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479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403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60624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$4,700	$1,950	$1,300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9567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9465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5791200"/>
            <a:ext cx="8610600" cy="41761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6025754"/>
            <a:ext cx="8229600" cy="52744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0010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9. RECEIPT OF CASH ON ACCOUNT  </a:t>
            </a:r>
            <a:r>
              <a:rPr lang="en-US" b="0" dirty="0"/>
              <a:t>Softbyte Inc. </a:t>
            </a:r>
            <a:r>
              <a:rPr lang="en-US" dirty="0"/>
              <a:t>receives $600 in cash </a:t>
            </a:r>
            <a:r>
              <a:rPr lang="en-US" b="0" dirty="0"/>
              <a:t>from customers who had been billed for services (in Transaction 6).</a:t>
            </a:r>
            <a:endParaRPr lang="en-US" altLang="en-US" b="0" dirty="0"/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76200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1-8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388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Capital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53200" y="19050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Drawings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676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Rev.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53400" y="19050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914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9050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-</a:t>
            </a:r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546975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381000" y="4289792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		-600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		-900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		-200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381000" y="3984992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	+3,500	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381000" y="3680192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		-250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237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381000" y="48035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8.	-250				-250</a:t>
            </a: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81000" y="51083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9.	+600	-600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81000" y="5413177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42113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10.	-1,300						-1,300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16002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Trans-</a:t>
            </a:r>
          </a:p>
          <a:p>
            <a:r>
              <a:rPr lang="en-US" dirty="0"/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60020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sz="1300" dirty="0"/>
              <a:t>Cash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2600" y="16002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Accounts</a:t>
            </a:r>
          </a:p>
          <a:p>
            <a:r>
              <a:rPr lang="en-US" dirty="0"/>
              <a:t>Receivable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1600200"/>
            <a:ext cx="8001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Supplies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16002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Equipment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16002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Accounts</a:t>
            </a:r>
          </a:p>
          <a:p>
            <a:pPr>
              <a:spcBef>
                <a:spcPts val="0"/>
              </a:spcBef>
            </a:pPr>
            <a:r>
              <a:rPr lang="en-US" dirty="0"/>
              <a:t>Payable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8408" y="21336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764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7432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482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88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532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152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057400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399" y="1295400"/>
            <a:ext cx="79248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pPr algn="l">
              <a:tabLst>
                <a:tab pos="1651000" algn="ctr"/>
                <a:tab pos="4121150" algn="ctr"/>
                <a:tab pos="6223000" algn="ctr"/>
              </a:tabLst>
            </a:pPr>
            <a:r>
              <a:rPr lang="en-US" sz="1400" dirty="0"/>
              <a:t>	Assets	= Liabilities +	Owner's Equity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990600" y="1600200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5626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14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=</a:t>
            </a: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381000" y="2179767"/>
            <a:ext cx="8458201" cy="2616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tabLst>
                <a:tab pos="231775" algn="r"/>
                <a:tab pos="1146175" algn="r"/>
                <a:tab pos="60055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1.	+15,000	+15,000</a:t>
            </a: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381000" y="2441377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3998913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2.	-7,000	+7,000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990600" y="2441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990600" y="2746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990600" y="3050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990600" y="33557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990600" y="36605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990600" y="39653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81000" y="27432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3030538" algn="r"/>
                <a:tab pos="5035550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3.	+1,600	+1,600</a:t>
            </a:r>
          </a:p>
        </p:txBody>
      </p:sp>
      <p:cxnSp>
        <p:nvCxnSpPr>
          <p:cNvPr id="128" name="Straight Connector 127"/>
          <p:cNvCxnSpPr/>
          <p:nvPr/>
        </p:nvCxnSpPr>
        <p:spPr bwMode="auto">
          <a:xfrm>
            <a:off x="990600" y="48065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90600" y="51113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990600" y="5416154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990600" y="5717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16885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7553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5935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603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509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5653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3273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8089392" y="5641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990600" y="60989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16885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7553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5935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6603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6509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5653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3273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89392" y="60227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>
            <a:off x="990600" y="6175177"/>
            <a:ext cx="7848601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16885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7553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5935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6603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509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653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73273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89392" y="6098977"/>
            <a:ext cx="76200" cy="1524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381000" y="5757601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$8,050	$1,400	$1,600	$7,000	$1,600	$15,000	$1,300	$4,700	$1,950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388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532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814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7432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764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8200" y="565195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15200" y="56417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77200" y="5641777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rtlCol="0" anchor="ctr" anchorCtr="0">
            <a:noAutofit/>
          </a:bodyPr>
          <a:lstStyle>
            <a:defPPr>
              <a:defRPr lang="en-US"/>
            </a:defPPr>
            <a:lvl1pPr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762000" y="5791200"/>
            <a:ext cx="8229600" cy="454222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153400" cy="76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  <a:defRPr sz="1900" b="1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TRANSACTION 10. WITHDRAWAL OF CASH BY OWNER  </a:t>
            </a:r>
            <a:r>
              <a:rPr lang="en-US" b="0" dirty="0"/>
              <a:t>Ray Neal withdraws </a:t>
            </a:r>
            <a:r>
              <a:rPr lang="en-US" dirty="0"/>
              <a:t>$1,300 in cash </a:t>
            </a:r>
            <a:r>
              <a:rPr lang="en-US" b="0" dirty="0"/>
              <a:t>in cash from the business for his personal use.</a:t>
            </a:r>
            <a:endParaRPr lang="en-US" altLang="en-US" b="0" dirty="0"/>
          </a:p>
        </p:txBody>
      </p:sp>
      <p:sp>
        <p:nvSpPr>
          <p:cNvPr id="84" name="Left Brace 83"/>
          <p:cNvSpPr/>
          <p:nvPr/>
        </p:nvSpPr>
        <p:spPr bwMode="auto">
          <a:xfrm rot="16200000">
            <a:off x="6697172" y="4199429"/>
            <a:ext cx="182974" cy="4128518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6" name="Left Brace 85"/>
          <p:cNvSpPr/>
          <p:nvPr/>
        </p:nvSpPr>
        <p:spPr bwMode="auto">
          <a:xfrm rot="16200000">
            <a:off x="2728675" y="4421932"/>
            <a:ext cx="182975" cy="3683510"/>
          </a:xfrm>
          <a:prstGeom prst="leftBrace">
            <a:avLst>
              <a:gd name="adj1" fmla="val 8333"/>
              <a:gd name="adj2" fmla="val 50482"/>
            </a:avLst>
          </a:prstGeom>
          <a:noFill/>
          <a:ln w="28575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2209800" y="6367046"/>
            <a:ext cx="12954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6096000" y="6367046"/>
            <a:ext cx="1371600" cy="33855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5035550" algn="r"/>
              </a:tabLst>
            </a:pP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$18,050</a:t>
            </a:r>
          </a:p>
        </p:txBody>
      </p:sp>
      <p:sp>
        <p:nvSpPr>
          <p:cNvPr id="90" name="Rectangle 84"/>
          <p:cNvSpPr>
            <a:spLocks noChangeArrowheads="1"/>
          </p:cNvSpPr>
          <p:nvPr/>
        </p:nvSpPr>
        <p:spPr bwMode="auto">
          <a:xfrm>
            <a:off x="228600" y="121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1-8</a:t>
            </a:r>
            <a:endParaRPr lang="en-US" altLang="en-US" sz="1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8610600" cy="8156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7.	-1,700									-600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		-900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  <a:p>
            <a:pPr>
              <a:spcBef>
                <a:spcPts val="3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										-200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381000" y="3657600"/>
            <a:ext cx="86106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16138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339138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6.	+1,500	+2,000						+3,500	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8763000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2170113" algn="r"/>
                <a:tab pos="3030538" algn="r"/>
                <a:tab pos="3998913" algn="r"/>
                <a:tab pos="5035550" algn="r"/>
                <a:tab pos="6005513" algn="r"/>
                <a:tab pos="6796088" algn="r"/>
                <a:tab pos="7546975" algn="r"/>
                <a:tab pos="7656513" algn="l"/>
                <a:tab pos="8283575" algn="r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5.					+250					-250</a:t>
            </a:r>
            <a:endParaRPr lang="en-US" altLang="en-US" sz="12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38800" y="16002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Capital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553200" y="16002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Owner's Drawings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67600" y="1600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Rev.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53400" y="1600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spcBef>
                <a:spcPts val="300"/>
              </a:spcBef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914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+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77200" y="1600200"/>
            <a:ext cx="152400" cy="52322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latin typeface="Liberation Sans" panose="020B0604020202020204" pitchFamily="34" charset="0"/>
              </a:defRPr>
            </a:lvl1pPr>
          </a:lstStyle>
          <a:p>
            <a:r>
              <a:rPr lang="en-US" sz="1200" dirty="0"/>
              <a:t>-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381000" y="3048000"/>
            <a:ext cx="8458201" cy="30777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r"/>
                <a:tab pos="6286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231775" algn="r"/>
                <a:tab pos="1146175" algn="r"/>
                <a:tab pos="6796088" algn="r"/>
                <a:tab pos="7546975" algn="r"/>
                <a:tab pos="7656513" algn="l"/>
              </a:tabLst>
            </a:pPr>
            <a:r>
              <a:rPr lang="en-US" altLang="en-US" sz="1400" b="1" dirty="0">
                <a:latin typeface="Liberation Sans" panose="020B0604020202020204" pitchFamily="34" charset="0"/>
              </a:rPr>
              <a:t>	4.	+1,200		+1,200	</a:t>
            </a:r>
            <a:endParaRPr lang="en-US" altLang="en-US" sz="1400" b="1" dirty="0">
              <a:solidFill>
                <a:schemeClr val="accent6">
                  <a:lumMod val="50000"/>
                </a:schemeClr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955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85" grpId="0" animBg="1"/>
      <p:bldP spid="84" grpId="0" animBg="1"/>
      <p:bldP spid="86" grpId="0" animBg="1"/>
      <p:bldP spid="88" grpId="0"/>
      <p:bldP spid="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7696200" cy="264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682625" indent="-463550">
              <a:lnSpc>
                <a:spcPct val="125000"/>
              </a:lnSpc>
              <a:spcBef>
                <a:spcPts val="1200"/>
              </a:spcBef>
              <a:buClrTx/>
              <a:buSzTx/>
              <a:buFont typeface="+mj-lt"/>
              <a:buAutoNum type="arabicPeriod"/>
            </a:pPr>
            <a:r>
              <a:rPr lang="en-US" sz="2300" b="0" dirty="0">
                <a:latin typeface="Liberation Sans" panose="020B0604020202020204" pitchFamily="34" charset="0"/>
              </a:rPr>
              <a:t>Each transaction is analyzed in terms of its effect on:</a:t>
            </a:r>
          </a:p>
          <a:p>
            <a:pPr marL="1377950" lvl="1" indent="-463550">
              <a:lnSpc>
                <a:spcPct val="125000"/>
              </a:lnSpc>
              <a:spcBef>
                <a:spcPts val="1200"/>
              </a:spcBef>
              <a:buClrTx/>
              <a:buSzTx/>
              <a:buFont typeface="+mj-lt"/>
              <a:buAutoNum type="alphaLcPeriod"/>
            </a:pPr>
            <a:r>
              <a:rPr lang="en-US" sz="2200" b="0" dirty="0">
                <a:latin typeface="Liberation Sans" panose="020B0604020202020204" pitchFamily="34" charset="0"/>
              </a:rPr>
              <a:t>The three components of the basic accounting equation.</a:t>
            </a:r>
          </a:p>
          <a:p>
            <a:pPr marL="1377950" lvl="1" indent="-463550">
              <a:lnSpc>
                <a:spcPct val="125000"/>
              </a:lnSpc>
              <a:spcBef>
                <a:spcPts val="1200"/>
              </a:spcBef>
              <a:buClrTx/>
              <a:buSzTx/>
              <a:buFont typeface="+mj-lt"/>
              <a:buAutoNum type="alphaLcPeriod"/>
            </a:pPr>
            <a:r>
              <a:rPr lang="en-US" sz="2200" b="0" dirty="0">
                <a:latin typeface="Liberation Sans" panose="020B0604020202020204" pitchFamily="34" charset="0"/>
              </a:rPr>
              <a:t>Specific of items within each component.</a:t>
            </a:r>
          </a:p>
          <a:p>
            <a:pPr marL="682625" indent="-463550">
              <a:lnSpc>
                <a:spcPct val="125000"/>
              </a:lnSpc>
              <a:spcBef>
                <a:spcPts val="1200"/>
              </a:spcBef>
              <a:buClrTx/>
              <a:buSzTx/>
              <a:buFont typeface="+mj-lt"/>
              <a:buAutoNum type="arabicPeriod"/>
            </a:pPr>
            <a:r>
              <a:rPr lang="en-US" sz="2200" b="0" dirty="0">
                <a:latin typeface="Liberation Sans" panose="020B0604020202020204" pitchFamily="34" charset="0"/>
              </a:rPr>
              <a:t>The two sides of the equation must always be equal.</a:t>
            </a:r>
          </a:p>
        </p:txBody>
      </p:sp>
      <p:sp>
        <p:nvSpPr>
          <p:cNvPr id="41999" name="Line 2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2000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Summary of Transactions</a:t>
            </a:r>
          </a:p>
        </p:txBody>
      </p:sp>
      <p:sp>
        <p:nvSpPr>
          <p:cNvPr id="42005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4 </a:t>
            </a:r>
          </a:p>
        </p:txBody>
      </p:sp>
    </p:spTree>
    <p:extLst>
      <p:ext uri="{BB962C8B-B14F-4D97-AF65-F5344CB8AC3E}">
        <p14:creationId xmlns:p14="http://schemas.microsoft.com/office/powerpoint/2010/main" val="410642582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533400" y="1334869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activities of the accounting process</a:t>
            </a:r>
          </a:p>
        </p:txBody>
      </p:sp>
      <p:sp>
        <p:nvSpPr>
          <p:cNvPr id="6151" name="AutoShape 18"/>
          <p:cNvSpPr>
            <a:spLocks noChangeArrowheads="1"/>
          </p:cNvSpPr>
          <p:nvPr/>
        </p:nvSpPr>
        <p:spPr bwMode="auto">
          <a:xfrm>
            <a:off x="914400" y="4876800"/>
            <a:ext cx="4648200" cy="1219200"/>
          </a:xfrm>
          <a:prstGeom prst="bevel">
            <a:avLst>
              <a:gd name="adj" fmla="val 1250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accounting process includes</a:t>
            </a: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</a:p>
          <a:p>
            <a:pPr algn="ctr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</a:t>
            </a:r>
            <a:r>
              <a:rPr lang="en-US" altLang="en-US" sz="2000" dirty="0">
                <a:solidFill>
                  <a:schemeClr val="hlink"/>
                </a:solidFill>
                <a:latin typeface="Liberation Sans" panose="020B0604020202020204" pitchFamily="34" charset="0"/>
              </a:rPr>
              <a:t>bookkeeping</a:t>
            </a: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function.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Three Activities</a:t>
            </a:r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155" name="Text Box 1037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3" y="2397125"/>
            <a:ext cx="3006037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24918"/>
            <a:ext cx="2790825" cy="216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2" y="1295400"/>
            <a:ext cx="3081338" cy="215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66960"/>
            <a:ext cx="2669967" cy="207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5800" y="1568450"/>
            <a:ext cx="777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Companies prepare four financial statements :</a:t>
            </a:r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4724400" y="3200400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altLang="en-US" b="1" dirty="0">
                <a:latin typeface="Liberation Sans" panose="020B0604020202020204" pitchFamily="34" charset="0"/>
              </a:rPr>
              <a:t>Balance Sheet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762000" y="3200400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Income Statement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6705600" y="3200400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altLang="en-US" b="1" dirty="0">
                <a:latin typeface="Liberation Sans" panose="020B0604020202020204" pitchFamily="34" charset="0"/>
              </a:rPr>
              <a:t>Statement of Cash Flows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2743200" y="3200400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altLang="en-US" b="1" dirty="0">
                <a:latin typeface="Liberation Sans" panose="020B0604020202020204" pitchFamily="34" charset="0"/>
              </a:rPr>
              <a:t>Owner’s Equity Statement</a:t>
            </a:r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1371600" y="2209800"/>
            <a:ext cx="4572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6">
              <a:lumMod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2">
                  <a:lumMod val="75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405765"/>
            <a:ext cx="2540000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marL="231775" algn="l"/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pPr marL="231775" algn="l"/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540000" y="274320"/>
            <a:ext cx="6604000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23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Describe the four financial statements </a:t>
            </a:r>
          </a:p>
          <a:p>
            <a:pPr marL="111120" algn="l"/>
            <a:r>
              <a:rPr lang="en-US" sz="23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and how they are prepared.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828800" y="485775"/>
            <a:ext cx="522514" cy="514350"/>
          </a:xfrm>
          <a:prstGeom prst="ellipse">
            <a:avLst/>
          </a:prstGeom>
          <a:solidFill>
            <a:srgbClr val="FF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5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3352800" y="2209800"/>
            <a:ext cx="4572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6">
              <a:lumMod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2">
                  <a:lumMod val="75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5334000" y="2209800"/>
            <a:ext cx="4572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6">
              <a:lumMod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2">
                  <a:lumMod val="75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7315200" y="2209800"/>
            <a:ext cx="4572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6">
              <a:lumMod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2">
                  <a:lumMod val="75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5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6" grpId="0" animBg="1"/>
      <p:bldP spid="49157" grpId="0" animBg="1"/>
      <p:bldP spid="491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6323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Statements</a:t>
            </a: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457200" y="1981200"/>
            <a:ext cx="80010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56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Net income will result during a time period when: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assets exceed liabilities.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assets exceed revenues.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exceed revenues.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 exceed expenses.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533400" y="1295400"/>
            <a:ext cx="533400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3000" b="1" dirty="0"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56327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5 </a:t>
            </a:r>
          </a:p>
        </p:txBody>
      </p:sp>
      <p:sp>
        <p:nvSpPr>
          <p:cNvPr id="9" name="Notched Right Arrow 8"/>
          <p:cNvSpPr/>
          <p:nvPr/>
        </p:nvSpPr>
        <p:spPr bwMode="auto">
          <a:xfrm>
            <a:off x="152400" y="426720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124701" cy="54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4953000" y="209550"/>
            <a:ext cx="3962400" cy="677108"/>
          </a:xfrm>
          <a:prstGeom prst="rect">
            <a:avLst/>
          </a:prstGeom>
          <a:solidFill>
            <a:schemeClr val="bg1"/>
          </a:solidFill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wrap="square"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Liberation Sans" panose="020B0604020202020204" pitchFamily="34" charset="0"/>
              </a:rPr>
              <a:t>Net income is needed to determine the ending balance in owner’s equity.</a:t>
            </a: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Statements</a:t>
            </a:r>
          </a:p>
        </p:txBody>
      </p:sp>
      <p:sp>
        <p:nvSpPr>
          <p:cNvPr id="57351" name="Rectangle 21"/>
          <p:cNvSpPr>
            <a:spLocks noChangeArrowheads="1"/>
          </p:cNvSpPr>
          <p:nvPr/>
        </p:nvSpPr>
        <p:spPr bwMode="auto">
          <a:xfrm>
            <a:off x="8077200" y="1143000"/>
            <a:ext cx="3810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7352" name="Rectangle 22"/>
          <p:cNvSpPr>
            <a:spLocks noChangeArrowheads="1"/>
          </p:cNvSpPr>
          <p:nvPr/>
        </p:nvSpPr>
        <p:spPr bwMode="auto">
          <a:xfrm>
            <a:off x="8229600" y="5105400"/>
            <a:ext cx="381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7354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5 </a:t>
            </a:r>
          </a:p>
        </p:txBody>
      </p:sp>
      <p:sp>
        <p:nvSpPr>
          <p:cNvPr id="57353" name="Rectangle 15"/>
          <p:cNvSpPr>
            <a:spLocks noChangeArrowheads="1"/>
          </p:cNvSpPr>
          <p:nvPr/>
        </p:nvSpPr>
        <p:spPr bwMode="auto">
          <a:xfrm>
            <a:off x="7162800" y="2679700"/>
            <a:ext cx="1752600" cy="596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Financial statements 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their interrelationships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914400" y="1219200"/>
            <a:ext cx="6772656" cy="762000"/>
          </a:xfrm>
          <a:prstGeom prst="rect">
            <a:avLst/>
          </a:prstGeom>
          <a:solidFill>
            <a:srgbClr val="0027A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SOFTBYTE</a:t>
            </a:r>
          </a:p>
          <a:p>
            <a:r>
              <a:rPr lang="en-US" sz="1500" dirty="0">
                <a:solidFill>
                  <a:schemeClr val="accent3"/>
                </a:solidFill>
                <a:latin typeface="Liberation Sans" panose="020B0604020202020204" pitchFamily="34" charset="0"/>
              </a:rPr>
              <a:t>Income Statement</a:t>
            </a:r>
          </a:p>
          <a:p>
            <a:r>
              <a:rPr lang="en-US" sz="1500" dirty="0">
                <a:solidFill>
                  <a:schemeClr val="accent3"/>
                </a:solidFill>
                <a:latin typeface="Liberation Sans" panose="020B0604020202020204" pitchFamily="34" charset="0"/>
              </a:rPr>
              <a:t>For the Month Ended September 30, 2017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4215384"/>
            <a:ext cx="6772656" cy="762000"/>
          </a:xfrm>
          <a:prstGeom prst="rect">
            <a:avLst/>
          </a:prstGeom>
          <a:solidFill>
            <a:srgbClr val="0027A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SOFTBYTE</a:t>
            </a:r>
          </a:p>
          <a:p>
            <a:r>
              <a:rPr lang="en-US" sz="1500" dirty="0">
                <a:solidFill>
                  <a:schemeClr val="accent3"/>
                </a:solidFill>
                <a:latin typeface="Liberation Sans" panose="020B0604020202020204" pitchFamily="34" charset="0"/>
              </a:rPr>
              <a:t>Owner’s Equity Statement</a:t>
            </a:r>
          </a:p>
          <a:p>
            <a:r>
              <a:rPr lang="en-US" sz="1500" dirty="0">
                <a:solidFill>
                  <a:schemeClr val="accent3"/>
                </a:solidFill>
                <a:latin typeface="Liberation Sans" panose="020B0604020202020204" pitchFamily="34" charset="0"/>
              </a:rPr>
              <a:t>For the Month Ended September 30, 2017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9"/>
          <p:cNvSpPr>
            <a:spLocks noChangeArrowheads="1"/>
          </p:cNvSpPr>
          <p:nvPr/>
        </p:nvSpPr>
        <p:spPr bwMode="auto">
          <a:xfrm>
            <a:off x="152400" y="2376607"/>
            <a:ext cx="1625221" cy="1661993"/>
          </a:xfrm>
          <a:prstGeom prst="rect">
            <a:avLst/>
          </a:prstGeom>
          <a:solidFill>
            <a:schemeClr val="bg1"/>
          </a:solidFill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  <a:extLst/>
        </p:spPr>
        <p:txBody>
          <a:bodyPr wrap="square" tIns="91440" bIns="9144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latin typeface="Liberation Sans" panose="020B0604020202020204" pitchFamily="34" charset="0"/>
              </a:rPr>
              <a:t>The ending balance in owner’s equity is needed in preparing the balance sheet.</a:t>
            </a:r>
          </a:p>
        </p:txBody>
      </p:sp>
      <p:sp>
        <p:nvSpPr>
          <p:cNvPr id="58377" name="Rectangle 5"/>
          <p:cNvSpPr>
            <a:spLocks noChangeArrowheads="1"/>
          </p:cNvSpPr>
          <p:nvPr/>
        </p:nvSpPr>
        <p:spPr bwMode="auto">
          <a:xfrm>
            <a:off x="7391400" y="2406650"/>
            <a:ext cx="12954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6511"/>
            <a:ext cx="7002604" cy="614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9779" y="5385881"/>
            <a:ext cx="1625221" cy="769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Financial statements and their interrelationships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905000" y="336510"/>
            <a:ext cx="6656832" cy="758952"/>
          </a:xfrm>
          <a:prstGeom prst="rect">
            <a:avLst/>
          </a:prstGeom>
          <a:solidFill>
            <a:srgbClr val="0027A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SOFTBYTE</a:t>
            </a:r>
          </a:p>
          <a:p>
            <a:r>
              <a:rPr lang="en-US" sz="1500" dirty="0">
                <a:solidFill>
                  <a:schemeClr val="accent3"/>
                </a:solidFill>
                <a:latin typeface="Liberation Sans" panose="020B0604020202020204" pitchFamily="34" charset="0"/>
              </a:rPr>
              <a:t>Owner’s Equity Statement</a:t>
            </a:r>
          </a:p>
          <a:p>
            <a:r>
              <a:rPr lang="en-US" sz="1500" dirty="0">
                <a:solidFill>
                  <a:schemeClr val="accent3"/>
                </a:solidFill>
                <a:latin typeface="Liberation Sans" panose="020B0604020202020204" pitchFamily="34" charset="0"/>
              </a:rPr>
              <a:t>For the Month Ended September 30, 2017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05000" y="2715768"/>
            <a:ext cx="6656832" cy="758952"/>
          </a:xfrm>
          <a:prstGeom prst="rect">
            <a:avLst/>
          </a:prstGeom>
          <a:solidFill>
            <a:srgbClr val="0027A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SOFTBYTE</a:t>
            </a:r>
          </a:p>
          <a:p>
            <a:r>
              <a:rPr lang="en-US" sz="1500" dirty="0">
                <a:solidFill>
                  <a:schemeClr val="accent3"/>
                </a:solidFill>
                <a:latin typeface="Liberation Sans" panose="020B0604020202020204" pitchFamily="34" charset="0"/>
              </a:rPr>
              <a:t>Balance Sheet</a:t>
            </a:r>
          </a:p>
          <a:p>
            <a:r>
              <a:rPr lang="en-US" sz="1500" dirty="0">
                <a:solidFill>
                  <a:schemeClr val="accent3"/>
                </a:solidFill>
                <a:latin typeface="Liberation Sans" panose="020B0604020202020204" pitchFamily="34" charset="0"/>
              </a:rPr>
              <a:t>September 30, 2017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04800" y="1371600"/>
            <a:ext cx="2410968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27697"/>
            <a:ext cx="6400800" cy="614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342900" y="2071759"/>
            <a:ext cx="2095500" cy="1415772"/>
          </a:xfrm>
          <a:prstGeom prst="rect">
            <a:avLst/>
          </a:prstGeom>
          <a:solidFill>
            <a:schemeClr val="bg1"/>
          </a:solidFill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  <a:extLst/>
        </p:spPr>
        <p:txBody>
          <a:bodyPr wrap="square" tIns="91440" bIns="9144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 and income statement are needed to prepare statement of cash flows.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438400" y="4343400"/>
            <a:ext cx="76200" cy="19812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06624" y="304800"/>
            <a:ext cx="5861304" cy="649224"/>
          </a:xfrm>
          <a:prstGeom prst="rect">
            <a:avLst/>
          </a:prstGeom>
          <a:solidFill>
            <a:srgbClr val="0027A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SOFTBYTE</a:t>
            </a:r>
          </a:p>
          <a:p>
            <a:r>
              <a:rPr lang="en-US" sz="1200" dirty="0">
                <a:solidFill>
                  <a:schemeClr val="accent3"/>
                </a:solidFill>
                <a:latin typeface="Liberation Sans" panose="020B0604020202020204" pitchFamily="34" charset="0"/>
              </a:rPr>
              <a:t>Balance Sheet</a:t>
            </a:r>
          </a:p>
          <a:p>
            <a:r>
              <a:rPr lang="en-US" sz="1200" dirty="0">
                <a:solidFill>
                  <a:schemeClr val="accent3"/>
                </a:solidFill>
                <a:latin typeface="Liberation Sans" panose="020B0604020202020204" pitchFamily="34" charset="0"/>
              </a:rPr>
              <a:t>September 30, 2017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15768" y="3465576"/>
            <a:ext cx="5861304" cy="649224"/>
          </a:xfrm>
          <a:prstGeom prst="rect">
            <a:avLst/>
          </a:prstGeom>
          <a:solidFill>
            <a:srgbClr val="0027A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SOFTBYTE</a:t>
            </a:r>
          </a:p>
          <a:p>
            <a:r>
              <a:rPr lang="en-US" sz="1200" dirty="0">
                <a:solidFill>
                  <a:schemeClr val="accent3"/>
                </a:solidFill>
                <a:latin typeface="Liberation Sans" panose="020B0604020202020204" pitchFamily="34" charset="0"/>
              </a:rPr>
              <a:t>Statement of Cash Flows</a:t>
            </a:r>
          </a:p>
          <a:p>
            <a:r>
              <a:rPr lang="en-US" sz="1200" dirty="0">
                <a:solidFill>
                  <a:schemeClr val="accent3"/>
                </a:solidFill>
                <a:latin typeface="Liberation Sans" panose="020B0604020202020204" pitchFamily="34" charset="0"/>
              </a:rPr>
              <a:t>For the Month Ended September 30, 2017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3179" y="5385881"/>
            <a:ext cx="1625221" cy="769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Financial statements and their interrelationships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28600" y="304800"/>
            <a:ext cx="2286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Statements</a:t>
            </a: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78486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6762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Reports the revenues and expenses for a specific period of time. </a:t>
            </a:r>
          </a:p>
          <a:p>
            <a:pPr marL="6762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Lists revenues first, followed by expenses. </a:t>
            </a:r>
          </a:p>
          <a:p>
            <a:pPr marL="6762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Shows net income (or net loss). </a:t>
            </a:r>
          </a:p>
        </p:txBody>
      </p:sp>
      <p:sp>
        <p:nvSpPr>
          <p:cNvPr id="60419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0420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Income Statement</a:t>
            </a:r>
          </a:p>
        </p:txBody>
      </p:sp>
      <p:sp>
        <p:nvSpPr>
          <p:cNvPr id="60423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5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32" y="3657600"/>
            <a:ext cx="3053668" cy="18577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3400773"/>
            <a:ext cx="403860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6762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Does not include investment and withdrawal transactions between the owner and the business in measuring net income.</a:t>
            </a:r>
            <a:endParaRPr lang="en-US" altLang="en-US" sz="2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7848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676275" indent="-457200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 sz="2200" b="0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Reports the changes in owner’s equity for a specific period of time. </a:t>
            </a:r>
          </a:p>
          <a:p>
            <a:r>
              <a:rPr lang="en-US" altLang="en-US" dirty="0"/>
              <a:t>The time period is the same as that covered by the income statement.</a:t>
            </a:r>
          </a:p>
        </p:txBody>
      </p:sp>
      <p:sp>
        <p:nvSpPr>
          <p:cNvPr id="61443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1444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Owner’s Equity Statement</a:t>
            </a:r>
          </a:p>
        </p:txBody>
      </p:sp>
      <p:sp>
        <p:nvSpPr>
          <p:cNvPr id="61446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5 </a:t>
            </a: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7848600" cy="436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676275" indent="-457200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 sz="2200" b="0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Reports the assets, liabilities, and owner's equity at a specific date.</a:t>
            </a:r>
          </a:p>
          <a:p>
            <a:r>
              <a:rPr lang="en-US" altLang="en-US" dirty="0"/>
              <a:t>Lists assets at the top, followed by liabilities and owner’s equity. </a:t>
            </a:r>
          </a:p>
          <a:p>
            <a:r>
              <a:rPr lang="en-US" altLang="en-US" dirty="0"/>
              <a:t>Total assets must equal total liabilities and owner's equity.</a:t>
            </a:r>
          </a:p>
          <a:p>
            <a:r>
              <a:rPr lang="en-US" altLang="en-US" dirty="0"/>
              <a:t>Is a snapshot of the company’s financial condition at a specific moment in time (usually the month-end or year-end).</a:t>
            </a:r>
          </a:p>
        </p:txBody>
      </p:sp>
      <p:sp>
        <p:nvSpPr>
          <p:cNvPr id="62467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2468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Balance Sheet</a:t>
            </a:r>
          </a:p>
        </p:txBody>
      </p:sp>
      <p:sp>
        <p:nvSpPr>
          <p:cNvPr id="62470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5 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7848600" cy="35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676275" indent="-457200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 sz="2200" b="0"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Information on the cash receipts and payments for a specific period of time.</a:t>
            </a:r>
          </a:p>
          <a:p>
            <a:r>
              <a:rPr lang="en-US" altLang="en-US" dirty="0"/>
              <a:t>Answers the following:</a:t>
            </a:r>
          </a:p>
          <a:p>
            <a:pPr marL="1377950" lvl="1" indent="-457200">
              <a:lnSpc>
                <a:spcPct val="125000"/>
              </a:lnSpc>
              <a:spcBef>
                <a:spcPts val="1200"/>
              </a:spcBef>
              <a:buClr>
                <a:schemeClr val="accent6">
                  <a:lumMod val="50000"/>
                </a:schemeClr>
              </a:buClr>
              <a:buSzPct val="80000"/>
              <a:buFont typeface="Arial" panose="020B0604020202020204" pitchFamily="34" charset="0"/>
              <a:buChar char="►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Where did cash come from?</a:t>
            </a:r>
          </a:p>
          <a:p>
            <a:pPr marL="1377950" lvl="1" indent="-457200">
              <a:lnSpc>
                <a:spcPct val="125000"/>
              </a:lnSpc>
              <a:spcBef>
                <a:spcPts val="1200"/>
              </a:spcBef>
              <a:buClr>
                <a:schemeClr val="accent6">
                  <a:lumMod val="50000"/>
                </a:schemeClr>
              </a:buClr>
              <a:buSzPct val="80000"/>
              <a:buFont typeface="Arial" panose="020B0604020202020204" pitchFamily="34" charset="0"/>
              <a:buChar char="►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What was cash used for?</a:t>
            </a:r>
          </a:p>
          <a:p>
            <a:pPr marL="1377950" lvl="1" indent="-457200">
              <a:lnSpc>
                <a:spcPct val="125000"/>
              </a:lnSpc>
              <a:spcBef>
                <a:spcPts val="1200"/>
              </a:spcBef>
              <a:buClr>
                <a:schemeClr val="accent6">
                  <a:lumMod val="50000"/>
                </a:schemeClr>
              </a:buClr>
              <a:buSzPct val="80000"/>
              <a:buFont typeface="Arial" panose="020B0604020202020204" pitchFamily="34" charset="0"/>
              <a:buChar char="►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What was the change in the </a:t>
            </a:r>
          </a:p>
          <a:p>
            <a:pPr marL="1371600" lvl="1" indent="0">
              <a:lnSpc>
                <a:spcPct val="125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SzPct val="80000"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cash balance?</a:t>
            </a:r>
          </a:p>
        </p:txBody>
      </p:sp>
      <p:sp>
        <p:nvSpPr>
          <p:cNvPr id="63491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Statement of Cash Flows</a:t>
            </a:r>
          </a:p>
        </p:txBody>
      </p:sp>
      <p:sp>
        <p:nvSpPr>
          <p:cNvPr id="63495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5 </a:t>
            </a: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01650" y="1905000"/>
            <a:ext cx="8001000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56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Which of the following financial statements is prepared as of a specific date?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Income statement.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Owner's equity statement.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Statement of cash flows.</a:t>
            </a:r>
          </a:p>
        </p:txBody>
      </p:sp>
      <p:sp>
        <p:nvSpPr>
          <p:cNvPr id="64515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Financial Statements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533400" y="1295400"/>
            <a:ext cx="533400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3000" b="1" dirty="0"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64518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5 </a:t>
            </a:r>
          </a:p>
        </p:txBody>
      </p:sp>
      <p:sp>
        <p:nvSpPr>
          <p:cNvPr id="9" name="Notched Right Arrow 8"/>
          <p:cNvSpPr/>
          <p:nvPr/>
        </p:nvSpPr>
        <p:spPr bwMode="auto">
          <a:xfrm>
            <a:off x="152400" y="297180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3848100"/>
            <a:ext cx="20034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52550"/>
            <a:ext cx="2709863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3890963"/>
            <a:ext cx="2576512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04925"/>
            <a:ext cx="26670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Text Box 26"/>
          <p:cNvSpPr txBox="1">
            <a:spLocks noChangeArrowheads="1"/>
          </p:cNvSpPr>
          <p:nvPr/>
        </p:nvSpPr>
        <p:spPr bwMode="auto">
          <a:xfrm>
            <a:off x="533400" y="1447800"/>
            <a:ext cx="1981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Liberation Sans" panose="020B0604020202020204" pitchFamily="34" charset="0"/>
              </a:rPr>
              <a:t>INTERNAL USERS</a:t>
            </a:r>
          </a:p>
        </p:txBody>
      </p: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6858000" y="5181600"/>
            <a:ext cx="1752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Questions that internal users ask</a:t>
            </a:r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Who Uses Accounting Data</a:t>
            </a:r>
          </a:p>
        </p:txBody>
      </p:sp>
      <p:sp>
        <p:nvSpPr>
          <p:cNvPr id="8202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 </a:t>
            </a:r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1600200" y="5867400"/>
            <a:ext cx="1981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1-3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Questions that external users ask</a:t>
            </a:r>
          </a:p>
        </p:txBody>
      </p:sp>
      <p:pic>
        <p:nvPicPr>
          <p:cNvPr id="1024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3188"/>
            <a:ext cx="4038600" cy="228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3956050"/>
            <a:ext cx="3630612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3124200"/>
            <a:ext cx="2551112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Who Uses Accounting Data</a:t>
            </a:r>
          </a:p>
        </p:txBody>
      </p:sp>
      <p:sp>
        <p:nvSpPr>
          <p:cNvPr id="10249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33400" y="1447800"/>
            <a:ext cx="1981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Liberation Sans" panose="020B0604020202020204" pitchFamily="34" charset="0"/>
              </a:rPr>
              <a:t>EXTERNAL USERS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2362200" cy="1125538"/>
          </a:xfrm>
          <a:prstGeom prst="rect">
            <a:avLst/>
          </a:prstGeom>
          <a:solidFill>
            <a:srgbClr val="FFFF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Various users need financial information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" y="3997607"/>
            <a:ext cx="36576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accounting profession has developed standards that are generally accepted and universally practiced.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3733800" y="2209800"/>
            <a:ext cx="8382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00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953000" y="1524000"/>
            <a:ext cx="3505200" cy="1689100"/>
          </a:xfrm>
          <a:prstGeom prst="rect">
            <a:avLst/>
          </a:prstGeom>
          <a:solidFill>
            <a:srgbClr val="FFFF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marL="57150" indent="-3175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5143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Financial Statements</a:t>
            </a:r>
          </a:p>
          <a:p>
            <a:pPr lvl="1">
              <a:lnSpc>
                <a:spcPct val="105000"/>
              </a:lnSpc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Income Statement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Statement of Owner's Equity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Statement of Cash Flows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spcAft>
                <a:spcPct val="2500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Note Disclosure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spcAft>
                <a:spcPct val="2500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endParaRPr lang="en-US" altLang="en-US" sz="1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5105400" y="4114800"/>
            <a:ext cx="3200400" cy="1600200"/>
          </a:xfrm>
          <a:prstGeom prst="rect">
            <a:avLst/>
          </a:prstGeom>
          <a:solidFill>
            <a:srgbClr val="0000CC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iberation Sans" panose="020B0604020202020204" pitchFamily="34" charset="0"/>
              </a:rPr>
              <a:t>Generally Accepted Accounting Principles (GAAP)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4038600" y="4724400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00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 rot="-5400000">
            <a:off x="6400800" y="3505200"/>
            <a:ext cx="5334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00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7417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457200" y="304800"/>
            <a:ext cx="8458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Generally Accepted Accounting Principles</a:t>
            </a:r>
          </a:p>
        </p:txBody>
      </p:sp>
      <p:sp>
        <p:nvSpPr>
          <p:cNvPr id="17419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2 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1371600"/>
            <a:ext cx="2362200" cy="762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90488" tIns="0" rIns="90488" bIns="44450" anchor="ctr"/>
          <a:lstStyle/>
          <a:p>
            <a:pPr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b="1" dirty="0">
                <a:latin typeface="Liberation Sans" panose="020B0604020202020204" pitchFamily="34" charset="0"/>
              </a:rPr>
              <a:t>Proprietorship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29000" y="1371600"/>
            <a:ext cx="2362200" cy="762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90488" tIns="0" rIns="90488" bIns="44450" anchor="ctr"/>
          <a:lstStyle/>
          <a:p>
            <a:pPr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b="1" dirty="0">
                <a:latin typeface="Liberation Sans" panose="020B0604020202020204" pitchFamily="34" charset="0"/>
              </a:rPr>
              <a:t>Partnership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221413" y="1390650"/>
            <a:ext cx="2465387" cy="7429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90488" tIns="0" rIns="90488" bIns="44450" anchor="ctr"/>
          <a:lstStyle/>
          <a:p>
            <a:pPr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b="1" dirty="0">
                <a:latin typeface="Liberation Sans" panose="020B0604020202020204" pitchFamily="34" charset="0"/>
              </a:rPr>
              <a:t>Corporation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352800" y="2228850"/>
            <a:ext cx="2455863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109728" rIns="90488" bIns="44450"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Owned by two or more persons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Often retail and service-type businesses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Generally unlimited personal liability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Partnership agreement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221413" y="2228850"/>
            <a:ext cx="2455862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109728" rIns="90488" bIns="44450"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Ownership divided into shares of stock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Separate legal entity organized under state corporation law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Limited liability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endParaRPr lang="en-US" altLang="en-US" sz="19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533400" y="2209800"/>
            <a:ext cx="2590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109728" rIns="90488" bIns="44450"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Owned by one person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Owner is often manager/operator</a:t>
            </a:r>
          </a:p>
          <a:p>
            <a:pPr>
              <a:lnSpc>
                <a:spcPct val="110000"/>
              </a:lnSpc>
              <a:spcBef>
                <a:spcPct val="4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Owner receives any profits, suffers any losses, and is personally liable for all debts</a:t>
            </a:r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533400" y="304800"/>
            <a:ext cx="8077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latin typeface="Liberation Sans" panose="020B0604020202020204" pitchFamily="34" charset="0"/>
              </a:rPr>
              <a:t>Forms of Business Ownership</a:t>
            </a:r>
          </a:p>
        </p:txBody>
      </p:sp>
      <p:sp>
        <p:nvSpPr>
          <p:cNvPr id="23562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2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533400" y="1295400"/>
            <a:ext cx="533400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3000" b="1" dirty="0"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533400" y="1905000"/>
            <a:ext cx="7696200" cy="3352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56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Combining the activities of Kellogg and General Mills would violate the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cost principle.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economic entity assumption.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monetary unit assumption.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ethics principle.</a:t>
            </a:r>
          </a:p>
        </p:txBody>
      </p:sp>
      <p:sp>
        <p:nvSpPr>
          <p:cNvPr id="26628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2 </a:t>
            </a:r>
          </a:p>
        </p:txBody>
      </p:sp>
      <p:sp>
        <p:nvSpPr>
          <p:cNvPr id="10" name="Notched Right Arrow 9"/>
          <p:cNvSpPr/>
          <p:nvPr/>
        </p:nvSpPr>
        <p:spPr bwMode="auto">
          <a:xfrm>
            <a:off x="152400" y="356616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33400" y="304800"/>
            <a:ext cx="8458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Assumptions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33400" y="1905000"/>
            <a:ext cx="8153400" cy="3733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56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 business organized as a separate legal entity under state law having ownership divided into shares of stock is a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proprietorship.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partnership.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corporation. 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sole proprietorship.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533400" y="1295400"/>
            <a:ext cx="533400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>
                <a:solidFill>
                  <a:schemeClr val="tx1"/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27652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8229600" y="6369050"/>
            <a:ext cx="762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2 </a:t>
            </a:r>
          </a:p>
        </p:txBody>
      </p:sp>
      <p:sp>
        <p:nvSpPr>
          <p:cNvPr id="10" name="Notched Right Arrow 9"/>
          <p:cNvSpPr/>
          <p:nvPr/>
        </p:nvSpPr>
        <p:spPr bwMode="auto">
          <a:xfrm>
            <a:off x="152400" y="4151376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33400" y="304800"/>
            <a:ext cx="84582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Assumptions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Office\Templates\1033\Company Handbook.pot</Template>
  <TotalTime>11422</TotalTime>
  <Pages>43</Pages>
  <Words>1947</Words>
  <Application>Microsoft Office PowerPoint</Application>
  <PresentationFormat>On-screen Show (4:3)</PresentationFormat>
  <Paragraphs>720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Comic Sans MS</vt:lpstr>
      <vt:lpstr>Liberation Sans</vt:lpstr>
      <vt:lpstr>Times New Roman</vt:lpstr>
      <vt:lpstr>Wingdings</vt:lpstr>
      <vt:lpstr>movnglnc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Accounting and Accounting Standards</dc:title>
  <dc:creator>Coby Harmon</dc:creator>
  <cp:lastModifiedBy>Nafiul Aziz</cp:lastModifiedBy>
  <cp:revision>1728</cp:revision>
  <cp:lastPrinted>1999-09-16T17:08:20Z</cp:lastPrinted>
  <dcterms:created xsi:type="dcterms:W3CDTF">1997-03-28T18:03:02Z</dcterms:created>
  <dcterms:modified xsi:type="dcterms:W3CDTF">2019-01-28T09:46:53Z</dcterms:modified>
</cp:coreProperties>
</file>