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68"/>
  </p:notesMasterIdLst>
  <p:sldIdLst>
    <p:sldId id="393" r:id="rId11"/>
    <p:sldId id="258" r:id="rId12"/>
    <p:sldId id="447"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53" r:id="rId26"/>
    <p:sldId id="407" r:id="rId27"/>
    <p:sldId id="448" r:id="rId28"/>
    <p:sldId id="409" r:id="rId29"/>
    <p:sldId id="410" r:id="rId30"/>
    <p:sldId id="411" r:id="rId31"/>
    <p:sldId id="412" r:id="rId32"/>
    <p:sldId id="413" r:id="rId33"/>
    <p:sldId id="449" r:id="rId34"/>
    <p:sldId id="415" r:id="rId35"/>
    <p:sldId id="416" r:id="rId36"/>
    <p:sldId id="417" r:id="rId37"/>
    <p:sldId id="418" r:id="rId38"/>
    <p:sldId id="419" r:id="rId39"/>
    <p:sldId id="420" r:id="rId40"/>
    <p:sldId id="421" r:id="rId41"/>
    <p:sldId id="422" r:id="rId42"/>
    <p:sldId id="423" r:id="rId43"/>
    <p:sldId id="424" r:id="rId44"/>
    <p:sldId id="425" r:id="rId45"/>
    <p:sldId id="426" r:id="rId46"/>
    <p:sldId id="427" r:id="rId47"/>
    <p:sldId id="428" r:id="rId48"/>
    <p:sldId id="429" r:id="rId49"/>
    <p:sldId id="446" r:id="rId50"/>
    <p:sldId id="430" r:id="rId51"/>
    <p:sldId id="431" r:id="rId52"/>
    <p:sldId id="432" r:id="rId53"/>
    <p:sldId id="433" r:id="rId54"/>
    <p:sldId id="434" r:id="rId55"/>
    <p:sldId id="450" r:id="rId56"/>
    <p:sldId id="436" r:id="rId57"/>
    <p:sldId id="437" r:id="rId58"/>
    <p:sldId id="438" r:id="rId59"/>
    <p:sldId id="439" r:id="rId60"/>
    <p:sldId id="440" r:id="rId61"/>
    <p:sldId id="441" r:id="rId62"/>
    <p:sldId id="442" r:id="rId63"/>
    <p:sldId id="452" r:id="rId64"/>
    <p:sldId id="444" r:id="rId65"/>
    <p:sldId id="445" r:id="rId66"/>
    <p:sldId id="298" r:id="rId67"/>
  </p:sldIdLst>
  <p:sldSz cx="9144000" cy="6858000" type="screen4x3"/>
  <p:notesSz cx="7315200" cy="96012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9" autoAdjust="0"/>
    <p:restoredTop sz="50000" autoAdjust="0"/>
  </p:normalViewPr>
  <p:slideViewPr>
    <p:cSldViewPr>
      <p:cViewPr varScale="1">
        <p:scale>
          <a:sx n="36" d="100"/>
          <a:sy n="36" d="100"/>
        </p:scale>
        <p:origin x="2094" y="60"/>
      </p:cViewPr>
      <p:guideLst>
        <p:guide orient="horz" pos="2160"/>
        <p:guide pos="2880"/>
      </p:guideLst>
    </p:cSldViewPr>
  </p:slideViewPr>
  <p:outlineViewPr>
    <p:cViewPr>
      <p:scale>
        <a:sx n="33" d="100"/>
        <a:sy n="33" d="100"/>
      </p:scale>
      <p:origin x="0" y="-15582"/>
    </p:cViewPr>
  </p:outlineViewPr>
  <p:notesTextViewPr>
    <p:cViewPr>
      <p:scale>
        <a:sx n="66" d="100"/>
        <a:sy n="66" d="100"/>
      </p:scale>
      <p:origin x="0" y="0"/>
    </p:cViewPr>
  </p:notesTextViewPr>
  <p:sorterViewPr>
    <p:cViewPr>
      <p:scale>
        <a:sx n="70" d="100"/>
        <a:sy n="70" d="100"/>
      </p:scale>
      <p:origin x="0" y="0"/>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notesMaster" Target="notesMasters/notesMaster1.xml"/><Relationship Id="rId7" Type="http://schemas.openxmlformats.org/officeDocument/2006/relationships/slideMaster" Target="slideMasters/slideMaster4.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tags" Target="tags/tag1.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2/3/2020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57</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r>
              <a:rPr lang="en-US"/>
              <a:t>Copyright ©2018 John Wiley &amp; Sons, Inc. </a:t>
            </a:r>
            <a:endParaRPr lang="en-US" dirty="0"/>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3528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8006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1591861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124381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523935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9771030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5397916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4"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0727583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26"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1527699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59956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1"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1196859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3"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988819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9"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432865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4760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1329841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25"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367407939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r>
              <a:rPr lang="en-US"/>
              <a:t>Copyright ©2018 John Wiley &amp; Sons, Inc. </a:t>
            </a:r>
            <a:endParaRPr lang="en-US" dirty="0"/>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3528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8006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7852476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6.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 id="2147483987" r:id="rId1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 id="2147483988" r:id="rId1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2</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The Recording Process</a:t>
            </a:r>
          </a:p>
        </p:txBody>
      </p:sp>
      <p:sp>
        <p:nvSpPr>
          <p:cNvPr id="7" name="Content Placeholder 6"/>
          <p:cNvSpPr>
            <a:spLocks noGrp="1"/>
          </p:cNvSpPr>
          <p:nvPr>
            <p:ph sz="quarter" idx="21"/>
          </p:nvPr>
        </p:nvSpPr>
        <p:spPr>
          <a:xfrm>
            <a:off x="152400" y="57912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E478-B3C6-4B0F-9D00-71D8DB18ECCC}"/>
              </a:ext>
            </a:extLst>
          </p:cNvPr>
          <p:cNvSpPr>
            <a:spLocks noGrp="1"/>
          </p:cNvSpPr>
          <p:nvPr>
            <p:ph type="title"/>
          </p:nvPr>
        </p:nvSpPr>
        <p:spPr/>
        <p:txBody>
          <a:bodyPr>
            <a:normAutofit/>
          </a:bodyPr>
          <a:lstStyle/>
          <a:p>
            <a:r>
              <a:rPr lang="en-US" b="1" dirty="0">
                <a:latin typeface="Calibri" panose="020F0502020204030204" pitchFamily="34" charset="0"/>
                <a:ea typeface="Source Sans Pro" charset="0"/>
                <a:cs typeface="Calibri" panose="020F0502020204030204" pitchFamily="34" charset="0"/>
              </a:rPr>
              <a:t>Summary of Debit / Credit Rules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pic>
        <p:nvPicPr>
          <p:cNvPr id="7" name="Content Placeholder 6" descr="A summary of the debit and credit rules is illustrated in accounting equation format as assets equal liabilities plus equity displayed under a balance sheet heading, and revenues minus expenses displayed under the income statement heading. A blue arrow pointing upward implies that debits increase assets and expenses, and a red arrow pointing downward indicates that credits reduce liabilities, equity, and revenues. A red arrow pointing downward indicates that credits reduce assets and expenses. A blue arrow pointing upward implies that credits increase liabilities, equity, and revenues. &#10;"/>
          <p:cNvPicPr>
            <a:picLocks noGrp="1" noChangeAspect="1"/>
          </p:cNvPicPr>
          <p:nvPr>
            <p:ph sz="quarter" idx="16"/>
          </p:nvPr>
        </p:nvPicPr>
        <p:blipFill>
          <a:blip r:embed="rId2"/>
          <a:stretch>
            <a:fillRect/>
          </a:stretch>
        </p:blipFill>
        <p:spPr>
          <a:xfrm>
            <a:off x="458697" y="1905000"/>
            <a:ext cx="8226606" cy="3276600"/>
          </a:xfrm>
          <a:prstGeom prst="rect">
            <a:avLst/>
          </a:prstGeom>
        </p:spPr>
      </p:pic>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83782"/>
            <a:ext cx="569089" cy="365125"/>
          </a:xfrm>
        </p:spPr>
        <p:txBody>
          <a:bodyPr/>
          <a:lstStyle/>
          <a:p>
            <a:pPr>
              <a:lnSpc>
                <a:spcPct val="100000"/>
              </a:lnSpc>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1</a:t>
            </a:r>
            <a:endParaRPr lang="en-US" sz="1200"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id="{91C648A8-D96D-4109-B618-E74ADB271993}"/>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6" name="Footer Placeholder 5">
            <a:extLst>
              <a:ext uri="{FF2B5EF4-FFF2-40B4-BE49-F238E27FC236}">
                <a16:creationId xmlns:a16="http://schemas.microsoft.com/office/drawing/2014/main" id="{EB2FB7EF-7435-428B-A933-9953152ED70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44931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A745-7EE0-4183-BA5E-FA060B81AE5E}"/>
              </a:ext>
            </a:extLst>
          </p:cNvPr>
          <p:cNvSpPr>
            <a:spLocks noGrp="1"/>
          </p:cNvSpPr>
          <p:nvPr>
            <p:ph type="title"/>
          </p:nvPr>
        </p:nvSpPr>
        <p:spPr>
          <a:xfrm>
            <a:off x="304800" y="762001"/>
            <a:ext cx="8534400" cy="775662"/>
          </a:xfrm>
        </p:spPr>
        <p:txBody>
          <a:bodyPr/>
          <a:lstStyle/>
          <a:p>
            <a:r>
              <a:rPr lang="en-US" b="1" dirty="0">
                <a:latin typeface="Calibri" panose="020F0502020204030204" pitchFamily="34" charset="0"/>
                <a:ea typeface="Source Sans Pro" charset="0"/>
                <a:cs typeface="Calibri" panose="020F0502020204030204" pitchFamily="34" charset="0"/>
              </a:rPr>
              <a:t>Summary of Debit / Credit Rules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18262E96-125E-407F-8365-8753B32FA7B6}"/>
              </a:ext>
            </a:extLst>
          </p:cNvPr>
          <p:cNvSpPr>
            <a:spLocks noGrp="1"/>
          </p:cNvSpPr>
          <p:nvPr>
            <p:ph sz="quarter" idx="16"/>
          </p:nvPr>
        </p:nvSpPr>
        <p:spPr>
          <a:xfrm>
            <a:off x="304800" y="1828800"/>
            <a:ext cx="8153400" cy="431800"/>
          </a:xfrm>
        </p:spPr>
        <p:txBody>
          <a:bodyPr/>
          <a:lstStyle/>
          <a:p>
            <a:r>
              <a:rPr lang="en-US" dirty="0"/>
              <a:t>Debit/credit rules and effects on each type of account.</a:t>
            </a:r>
            <a:endParaRPr lang="en-US" altLang="en-US" dirty="0"/>
          </a:p>
        </p:txBody>
      </p:sp>
      <p:pic>
        <p:nvPicPr>
          <p:cNvPr id="8" name="Content Placeholder 7" descr="The basic equation reads assets = liabilities + owner's equity. The expanded basic equation shows 6 T-accounts expressed in assets equal liabilities plus owner's equity form, with separate components for owner's capital, owner's drawings, revenue, and expenses. The respective t-accounts recap the behavior of debits and credits. The assets T-account shows that debits cause increases and credits cause decreases. The liabilities T-account shows that debits cause decreases and credits cause increases. Owners' capital and revenues show that debits cause decreases and credits cause increases. The expenses and owners' drawings T-accounts show that debits cause increases and credits cause decreases. &#10;"/>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880544" y="2615162"/>
            <a:ext cx="7328048" cy="2321920"/>
          </a:xfrm>
        </p:spPr>
      </p:pic>
      <p:sp>
        <p:nvSpPr>
          <p:cNvPr id="5" name="Content Placeholder 4">
            <a:extLst>
              <a:ext uri="{FF2B5EF4-FFF2-40B4-BE49-F238E27FC236}">
                <a16:creationId xmlns:a16="http://schemas.microsoft.com/office/drawing/2014/main" id="{ECB76CB8-9A06-4B49-BCB4-A6AC9291A648}"/>
              </a:ext>
            </a:extLst>
          </p:cNvPr>
          <p:cNvSpPr>
            <a:spLocks noGrp="1"/>
          </p:cNvSpPr>
          <p:nvPr>
            <p:ph sz="quarter" idx="18"/>
          </p:nvPr>
        </p:nvSpPr>
        <p:spPr>
          <a:xfrm>
            <a:off x="304800" y="5212397"/>
            <a:ext cx="7912010" cy="883603"/>
          </a:xfrm>
        </p:spPr>
        <p:txBody>
          <a:bodyPr/>
          <a:lstStyle/>
          <a:p>
            <a:r>
              <a:rPr lang="en-US" altLang="en-US" dirty="0"/>
              <a:t>Equation must be in balance after every transaction. </a:t>
            </a:r>
            <a:r>
              <a:rPr lang="en-US" altLang="en-US" b="1" dirty="0"/>
              <a:t>Total Debits must equal total Credits</a:t>
            </a:r>
            <a:r>
              <a:rPr lang="en-US" altLang="en-US" dirty="0"/>
              <a:t>.</a:t>
            </a:r>
          </a:p>
        </p:txBody>
      </p:sp>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1</a:t>
            </a:r>
            <a:endParaRPr lang="en-US"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E5948901-F59E-4096-9A25-C15314A7F281}"/>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7" name="Footer Placeholder 6">
            <a:extLst>
              <a:ext uri="{FF2B5EF4-FFF2-40B4-BE49-F238E27FC236}">
                <a16:creationId xmlns:a16="http://schemas.microsoft.com/office/drawing/2014/main" id="{7262974E-1B0A-4CA4-B8AD-4E64D86D51F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96011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2B-C619-4D18-99DA-16594C65F601}"/>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(1 of 4)</a:t>
            </a:r>
            <a:endParaRPr lang="en-US" sz="2400" dirty="0"/>
          </a:p>
        </p:txBody>
      </p:sp>
      <p:sp>
        <p:nvSpPr>
          <p:cNvPr id="3" name="Content Placeholder 2">
            <a:extLst>
              <a:ext uri="{FF2B5EF4-FFF2-40B4-BE49-F238E27FC236}">
                <a16:creationId xmlns:a16="http://schemas.microsoft.com/office/drawing/2014/main" id="{A8FA8BB6-9D33-4A69-A04E-FBFED8639287}"/>
              </a:ext>
            </a:extLst>
          </p:cNvPr>
          <p:cNvSpPr>
            <a:spLocks noGrp="1"/>
          </p:cNvSpPr>
          <p:nvPr>
            <p:ph sz="quarter" idx="16"/>
          </p:nvPr>
        </p:nvSpPr>
        <p:spPr>
          <a:xfrm>
            <a:off x="304800" y="1752600"/>
            <a:ext cx="8534400" cy="2819400"/>
          </a:xfrm>
        </p:spPr>
        <p:txBody>
          <a:bodyPr/>
          <a:lstStyle/>
          <a:p>
            <a:pPr marL="0" lvl="1" indent="0">
              <a:buClr>
                <a:schemeClr val="tx1"/>
              </a:buClr>
              <a:buNone/>
            </a:pPr>
            <a:r>
              <a:rPr lang="en-US" altLang="en-US" dirty="0"/>
              <a:t>Debits:</a:t>
            </a:r>
          </a:p>
          <a:p>
            <a:pPr marL="0" lvl="1" indent="0">
              <a:buClr>
                <a:schemeClr val="tx1"/>
              </a:buClr>
              <a:buNone/>
            </a:pPr>
            <a:r>
              <a:rPr lang="en-US" altLang="en-US" dirty="0">
                <a:solidFill>
                  <a:schemeClr val="accent2"/>
                </a:solidFill>
              </a:rPr>
              <a:t>a.</a:t>
            </a:r>
            <a:r>
              <a:rPr lang="en-US" altLang="en-US" dirty="0"/>
              <a:t> increase both assets and </a:t>
            </a:r>
            <a:r>
              <a:rPr lang="en-US" altLang="en-US" dirty="0" smtClean="0"/>
              <a:t>liabilities.</a:t>
            </a:r>
            <a:endParaRPr lang="en-US" altLang="en-US" dirty="0"/>
          </a:p>
          <a:p>
            <a:pPr marL="0" lvl="1" indent="0">
              <a:buClr>
                <a:schemeClr val="tx1"/>
              </a:buClr>
              <a:buNone/>
            </a:pPr>
            <a:r>
              <a:rPr lang="en-US" altLang="en-US" dirty="0">
                <a:solidFill>
                  <a:schemeClr val="accent2"/>
                </a:solidFill>
              </a:rPr>
              <a:t>b. </a:t>
            </a:r>
            <a:r>
              <a:rPr lang="en-US" altLang="en-US" dirty="0"/>
              <a:t>decrease both assets and </a:t>
            </a:r>
            <a:r>
              <a:rPr lang="en-US" altLang="en-US" dirty="0" smtClean="0"/>
              <a:t>liabilities.</a:t>
            </a:r>
            <a:endParaRPr lang="en-US" altLang="en-US" dirty="0"/>
          </a:p>
          <a:p>
            <a:pPr marL="0" lvl="1" indent="0">
              <a:buClr>
                <a:schemeClr val="tx1"/>
              </a:buClr>
              <a:buNone/>
            </a:pPr>
            <a:r>
              <a:rPr lang="en-US" altLang="en-US" dirty="0">
                <a:solidFill>
                  <a:schemeClr val="accent2"/>
                </a:solidFill>
              </a:rPr>
              <a:t>c. </a:t>
            </a:r>
            <a:r>
              <a:rPr lang="en-US" altLang="en-US" dirty="0"/>
              <a:t>increase assets and decrease </a:t>
            </a:r>
            <a:r>
              <a:rPr lang="en-US" altLang="en-US" dirty="0" smtClean="0"/>
              <a:t>liabilities.</a:t>
            </a:r>
            <a:endParaRPr lang="en-US" altLang="en-US" dirty="0"/>
          </a:p>
          <a:p>
            <a:pPr marL="0" lvl="1" indent="0">
              <a:buClr>
                <a:schemeClr val="tx1"/>
              </a:buClr>
              <a:buNone/>
            </a:pPr>
            <a:r>
              <a:rPr lang="en-US" altLang="en-US" dirty="0">
                <a:solidFill>
                  <a:schemeClr val="accent2"/>
                </a:solidFill>
              </a:rPr>
              <a:t>d. </a:t>
            </a:r>
            <a:r>
              <a:rPr lang="en-US" altLang="en-US" dirty="0"/>
              <a:t>decrease assets and increase </a:t>
            </a:r>
            <a:r>
              <a:rPr lang="en-US" altLang="en-US" dirty="0" smtClean="0"/>
              <a:t>liabilities.</a:t>
            </a:r>
            <a:endParaRPr lang="en-US" altLang="en-US" dirty="0"/>
          </a:p>
        </p:txBody>
      </p:sp>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1</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F8AFA9-5103-4EE3-9231-5964918690DF}"/>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544BE942-4580-41F9-B78B-BF41F30AEFD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2153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2B-C619-4D18-99DA-16594C65F601}"/>
              </a:ext>
            </a:extLst>
          </p:cNvPr>
          <p:cNvSpPr>
            <a:spLocks noGrp="1"/>
          </p:cNvSpPr>
          <p:nvPr>
            <p:ph type="title"/>
          </p:nvPr>
        </p:nvSpPr>
        <p:spPr>
          <a:xfrm>
            <a:off x="298704" y="762002"/>
            <a:ext cx="8540496" cy="761998"/>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(2 of 4)</a:t>
            </a:r>
            <a:endParaRPr lang="en-US" sz="2400" dirty="0"/>
          </a:p>
        </p:txBody>
      </p:sp>
      <p:sp>
        <p:nvSpPr>
          <p:cNvPr id="3" name="Content Placeholder 2">
            <a:extLst>
              <a:ext uri="{FF2B5EF4-FFF2-40B4-BE49-F238E27FC236}">
                <a16:creationId xmlns:a16="http://schemas.microsoft.com/office/drawing/2014/main" id="{A8FA8BB6-9D33-4A69-A04E-FBFED8639287}"/>
              </a:ext>
            </a:extLst>
          </p:cNvPr>
          <p:cNvSpPr>
            <a:spLocks noGrp="1"/>
          </p:cNvSpPr>
          <p:nvPr>
            <p:ph sz="quarter" idx="15"/>
          </p:nvPr>
        </p:nvSpPr>
        <p:spPr>
          <a:xfrm>
            <a:off x="304800" y="1752600"/>
            <a:ext cx="7543800" cy="2590800"/>
          </a:xfrm>
        </p:spPr>
        <p:txBody>
          <a:bodyPr/>
          <a:lstStyle/>
          <a:p>
            <a:pPr marL="0" lvl="1" indent="0">
              <a:buClr>
                <a:schemeClr val="tx1"/>
              </a:buClr>
              <a:buNone/>
            </a:pPr>
            <a:r>
              <a:rPr lang="en-US" altLang="en-US" dirty="0"/>
              <a:t>Debits:</a:t>
            </a:r>
          </a:p>
          <a:p>
            <a:pPr marL="0" lvl="1" indent="0">
              <a:buClr>
                <a:schemeClr val="tx1"/>
              </a:buClr>
              <a:buNone/>
            </a:pPr>
            <a:r>
              <a:rPr lang="en-US" altLang="en-US" dirty="0">
                <a:solidFill>
                  <a:schemeClr val="accent2"/>
                </a:solidFill>
              </a:rPr>
              <a:t>a.</a:t>
            </a:r>
            <a:r>
              <a:rPr lang="en-US" altLang="en-US" dirty="0"/>
              <a:t> increase both assets and </a:t>
            </a:r>
            <a:r>
              <a:rPr lang="en-US" altLang="en-US" dirty="0" smtClean="0"/>
              <a:t>liabilities.</a:t>
            </a:r>
            <a:endParaRPr lang="en-US" altLang="en-US" dirty="0"/>
          </a:p>
          <a:p>
            <a:pPr marL="0" lvl="1" indent="0">
              <a:buClr>
                <a:schemeClr val="tx1"/>
              </a:buClr>
              <a:buNone/>
            </a:pPr>
            <a:r>
              <a:rPr lang="en-US" altLang="en-US" dirty="0">
                <a:solidFill>
                  <a:schemeClr val="accent2"/>
                </a:solidFill>
              </a:rPr>
              <a:t>b. </a:t>
            </a:r>
            <a:r>
              <a:rPr lang="en-US" altLang="en-US" dirty="0"/>
              <a:t>decrease both assets and </a:t>
            </a:r>
            <a:r>
              <a:rPr lang="en-US" altLang="en-US" dirty="0" smtClean="0"/>
              <a:t>liabilities.</a:t>
            </a:r>
            <a:endParaRPr lang="en-US" altLang="en-US" dirty="0"/>
          </a:p>
          <a:p>
            <a:pPr marL="0" lvl="1" indent="0">
              <a:buClr>
                <a:schemeClr val="tx1"/>
              </a:buClr>
            </a:pPr>
            <a:r>
              <a:rPr lang="en-US" altLang="en-US" dirty="0">
                <a:solidFill>
                  <a:schemeClr val="accent2"/>
                </a:solidFill>
              </a:rPr>
              <a:t>c. </a:t>
            </a:r>
            <a:r>
              <a:rPr lang="en-US" altLang="en-US" dirty="0"/>
              <a:t>Answer:</a:t>
            </a:r>
            <a:r>
              <a:rPr lang="en-US" altLang="en-US" dirty="0">
                <a:solidFill>
                  <a:schemeClr val="accent2"/>
                </a:solidFill>
              </a:rPr>
              <a:t> </a:t>
            </a:r>
            <a:r>
              <a:rPr lang="en-US" altLang="en-US" dirty="0"/>
              <a:t>increase assets and decrease </a:t>
            </a:r>
            <a:r>
              <a:rPr lang="en-US" altLang="en-US" dirty="0" smtClean="0"/>
              <a:t>liabilities.</a:t>
            </a:r>
            <a:endParaRPr lang="en-US" altLang="en-US" dirty="0"/>
          </a:p>
          <a:p>
            <a:pPr marL="0" lvl="1" indent="0">
              <a:buClr>
                <a:schemeClr val="tx1"/>
              </a:buClr>
              <a:buNone/>
            </a:pPr>
            <a:r>
              <a:rPr lang="en-US" altLang="en-US" dirty="0">
                <a:solidFill>
                  <a:schemeClr val="accent2"/>
                </a:solidFill>
              </a:rPr>
              <a:t>d. </a:t>
            </a:r>
            <a:r>
              <a:rPr lang="en-US" altLang="en-US" dirty="0"/>
              <a:t>decrease assets and increase </a:t>
            </a:r>
            <a:r>
              <a:rPr lang="en-US" altLang="en-US" dirty="0" smtClean="0"/>
              <a:t>liabilities.</a:t>
            </a:r>
            <a:endParaRPr lang="en-US" altLang="en-US" dirty="0"/>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1</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F8AFA9-5103-4EE3-9231-5964918690DF}"/>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544BE942-4580-41F9-B78B-BF41F30AEFD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40929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2B-C619-4D18-99DA-16594C65F601}"/>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(3 of 4)</a:t>
            </a:r>
            <a:endParaRPr lang="en-US" sz="2400" dirty="0"/>
          </a:p>
        </p:txBody>
      </p:sp>
      <p:sp>
        <p:nvSpPr>
          <p:cNvPr id="3" name="Content Placeholder 2">
            <a:extLst>
              <a:ext uri="{FF2B5EF4-FFF2-40B4-BE49-F238E27FC236}">
                <a16:creationId xmlns:a16="http://schemas.microsoft.com/office/drawing/2014/main" id="{A8FA8BB6-9D33-4A69-A04E-FBFED8639287}"/>
              </a:ext>
            </a:extLst>
          </p:cNvPr>
          <p:cNvSpPr>
            <a:spLocks noGrp="1"/>
          </p:cNvSpPr>
          <p:nvPr>
            <p:ph sz="quarter" idx="16"/>
          </p:nvPr>
        </p:nvSpPr>
        <p:spPr>
          <a:xfrm>
            <a:off x="304800" y="1752600"/>
            <a:ext cx="7543800" cy="2743200"/>
          </a:xfrm>
        </p:spPr>
        <p:txBody>
          <a:bodyPr/>
          <a:lstStyle/>
          <a:p>
            <a:pPr marL="0" lvl="1" indent="0">
              <a:buClr>
                <a:schemeClr val="tx1"/>
              </a:buClr>
              <a:buNone/>
            </a:pPr>
            <a:r>
              <a:rPr lang="en-US" altLang="en-US" dirty="0"/>
              <a:t>Accounts that normally have debit balances are:</a:t>
            </a:r>
          </a:p>
          <a:p>
            <a:pPr marL="0" lvl="1" indent="0">
              <a:buClr>
                <a:schemeClr val="tx1"/>
              </a:buClr>
              <a:buNone/>
            </a:pPr>
            <a:r>
              <a:rPr lang="en-US" altLang="en-US" dirty="0">
                <a:solidFill>
                  <a:schemeClr val="accent2"/>
                </a:solidFill>
              </a:rPr>
              <a:t>a. </a:t>
            </a:r>
            <a:r>
              <a:rPr lang="en-US" altLang="en-US" dirty="0"/>
              <a:t>assets, expenses, and </a:t>
            </a:r>
            <a:r>
              <a:rPr lang="en-US" altLang="en-US" dirty="0" smtClean="0"/>
              <a:t>revenues.</a:t>
            </a:r>
            <a:endParaRPr lang="en-US" altLang="en-US" dirty="0"/>
          </a:p>
          <a:p>
            <a:pPr marL="0" lvl="1" indent="0">
              <a:buClr>
                <a:schemeClr val="tx1"/>
              </a:buClr>
              <a:buNone/>
            </a:pPr>
            <a:r>
              <a:rPr lang="en-US" altLang="en-US" dirty="0">
                <a:solidFill>
                  <a:schemeClr val="accent2"/>
                </a:solidFill>
              </a:rPr>
              <a:t>b. </a:t>
            </a:r>
            <a:r>
              <a:rPr lang="en-US" altLang="en-US" dirty="0"/>
              <a:t>assets, expenses, and </a:t>
            </a:r>
            <a:r>
              <a:rPr lang="en-US" altLang="en-US" dirty="0" smtClean="0"/>
              <a:t>equity.</a:t>
            </a:r>
            <a:endParaRPr lang="en-US" altLang="en-US" dirty="0"/>
          </a:p>
          <a:p>
            <a:pPr marL="0" lvl="1" indent="0">
              <a:buClr>
                <a:schemeClr val="tx1"/>
              </a:buClr>
              <a:buNone/>
            </a:pPr>
            <a:r>
              <a:rPr lang="en-US" altLang="en-US" dirty="0">
                <a:solidFill>
                  <a:schemeClr val="accent2"/>
                </a:solidFill>
              </a:rPr>
              <a:t>c. </a:t>
            </a:r>
            <a:r>
              <a:rPr lang="en-US" altLang="en-US" dirty="0"/>
              <a:t>assets, liabilities, and owner’s </a:t>
            </a:r>
            <a:r>
              <a:rPr lang="en-US" altLang="en-US" dirty="0" smtClean="0"/>
              <a:t>drawing.</a:t>
            </a:r>
            <a:endParaRPr lang="en-US" altLang="en-US" dirty="0"/>
          </a:p>
          <a:p>
            <a:pPr marL="0" lvl="1" indent="0">
              <a:buClr>
                <a:schemeClr val="tx1"/>
              </a:buClr>
              <a:buNone/>
            </a:pPr>
            <a:r>
              <a:rPr lang="en-US" altLang="en-US" dirty="0">
                <a:solidFill>
                  <a:schemeClr val="accent2"/>
                </a:solidFill>
              </a:rPr>
              <a:t>d. </a:t>
            </a:r>
            <a:r>
              <a:rPr lang="en-US" altLang="en-US" dirty="0"/>
              <a:t>assets, owner’s drawing, and </a:t>
            </a:r>
            <a:r>
              <a:rPr lang="en-US" altLang="en-US" dirty="0" smtClean="0"/>
              <a:t>expenses.</a:t>
            </a:r>
            <a:endParaRPr lang="en-US" altLang="en-US" dirty="0"/>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1</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F8AFA9-5103-4EE3-9231-5964918690DF}"/>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a:extLst>
              <a:ext uri="{FF2B5EF4-FFF2-40B4-BE49-F238E27FC236}">
                <a16:creationId xmlns:a16="http://schemas.microsoft.com/office/drawing/2014/main" id="{544BE942-4580-41F9-B78B-BF41F30AEFD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99896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0A3B-2BAB-484E-885F-2487598BB7A0}"/>
              </a:ext>
            </a:extLst>
          </p:cNvPr>
          <p:cNvSpPr>
            <a:spLocks noGrp="1"/>
          </p:cNvSpPr>
          <p:nvPr>
            <p:ph type="title"/>
          </p:nvPr>
        </p:nvSpPr>
        <p:spPr>
          <a:xfrm>
            <a:off x="298704" y="762002"/>
            <a:ext cx="8540496" cy="806448"/>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CDE02178-AD46-4E5A-A80B-D5722FAAB968}"/>
              </a:ext>
            </a:extLst>
          </p:cNvPr>
          <p:cNvSpPr>
            <a:spLocks noGrp="1"/>
          </p:cNvSpPr>
          <p:nvPr>
            <p:ph sz="quarter" idx="15"/>
          </p:nvPr>
        </p:nvSpPr>
        <p:spPr>
          <a:xfrm>
            <a:off x="304800" y="1752600"/>
            <a:ext cx="7848600" cy="2743200"/>
          </a:xfrm>
        </p:spPr>
        <p:txBody>
          <a:bodyPr/>
          <a:lstStyle/>
          <a:p>
            <a:pPr marL="0" lvl="1" indent="0">
              <a:buClr>
                <a:schemeClr val="tx1"/>
              </a:buClr>
            </a:pPr>
            <a:r>
              <a:rPr lang="en-US" altLang="en-US" dirty="0"/>
              <a:t>Accounts that normally have debit balances are:</a:t>
            </a:r>
          </a:p>
          <a:p>
            <a:pPr marL="0" lvl="1" indent="0">
              <a:buClr>
                <a:schemeClr val="tx1"/>
              </a:buClr>
            </a:pPr>
            <a:r>
              <a:rPr lang="en-US" altLang="en-US" dirty="0">
                <a:solidFill>
                  <a:schemeClr val="accent2"/>
                </a:solidFill>
              </a:rPr>
              <a:t>a. </a:t>
            </a:r>
            <a:r>
              <a:rPr lang="en-US" altLang="en-US" dirty="0"/>
              <a:t>assets, expenses, and </a:t>
            </a:r>
            <a:r>
              <a:rPr lang="en-US" altLang="en-US" dirty="0" smtClean="0"/>
              <a:t>revenues.</a:t>
            </a:r>
            <a:endParaRPr lang="en-US" altLang="en-US" dirty="0"/>
          </a:p>
          <a:p>
            <a:pPr marL="0" lvl="1" indent="0">
              <a:buClr>
                <a:schemeClr val="tx1"/>
              </a:buClr>
            </a:pPr>
            <a:r>
              <a:rPr lang="en-US" altLang="en-US" dirty="0">
                <a:solidFill>
                  <a:schemeClr val="accent2"/>
                </a:solidFill>
              </a:rPr>
              <a:t>b. </a:t>
            </a:r>
            <a:r>
              <a:rPr lang="en-US" altLang="en-US" dirty="0"/>
              <a:t>assets, expenses, and </a:t>
            </a:r>
            <a:r>
              <a:rPr lang="en-US" altLang="en-US" dirty="0" smtClean="0"/>
              <a:t>equity.</a:t>
            </a:r>
            <a:endParaRPr lang="en-US" altLang="en-US" dirty="0"/>
          </a:p>
          <a:p>
            <a:pPr marL="0" lvl="1" indent="0">
              <a:buClr>
                <a:schemeClr val="tx1"/>
              </a:buClr>
            </a:pPr>
            <a:r>
              <a:rPr lang="en-US" altLang="en-US" dirty="0">
                <a:solidFill>
                  <a:schemeClr val="accent2"/>
                </a:solidFill>
              </a:rPr>
              <a:t>c. </a:t>
            </a:r>
            <a:r>
              <a:rPr lang="en-US" altLang="en-US" dirty="0"/>
              <a:t>assets, liabilities, and owner’s </a:t>
            </a:r>
            <a:r>
              <a:rPr lang="en-US" altLang="en-US" dirty="0" smtClean="0"/>
              <a:t>drawing.</a:t>
            </a:r>
            <a:endParaRPr lang="en-US" altLang="en-US" dirty="0"/>
          </a:p>
          <a:p>
            <a:pPr marL="0" lvl="1" indent="0">
              <a:buClr>
                <a:schemeClr val="tx1"/>
              </a:buClr>
            </a:pPr>
            <a:r>
              <a:rPr lang="en-US" altLang="en-US" dirty="0">
                <a:solidFill>
                  <a:schemeClr val="accent2"/>
                </a:solidFill>
              </a:rPr>
              <a:t>d. </a:t>
            </a:r>
            <a:r>
              <a:rPr lang="en-US" altLang="en-US" dirty="0"/>
              <a:t>Answer:</a:t>
            </a:r>
            <a:r>
              <a:rPr lang="en-US" altLang="en-US" dirty="0">
                <a:solidFill>
                  <a:schemeClr val="accent2"/>
                </a:solidFill>
              </a:rPr>
              <a:t> </a:t>
            </a:r>
            <a:r>
              <a:rPr lang="en-US" altLang="en-US" dirty="0"/>
              <a:t>assets, owner’s drawing, and </a:t>
            </a:r>
            <a:r>
              <a:rPr lang="en-US" altLang="en-US" dirty="0" smtClean="0"/>
              <a:t>expenses.</a:t>
            </a:r>
            <a:endParaRPr lang="en-US" altLang="en-US" dirty="0"/>
          </a:p>
        </p:txBody>
      </p:sp>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1</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A89CF1-C1CF-4ECC-B9AC-0A0ADD86081E}"/>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B2B83151-4CF5-4204-BC51-388A0E69D71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17066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688762"/>
          </a:xfrm>
        </p:spPr>
        <p:txBody>
          <a:bodyPr/>
          <a:lstStyle/>
          <a:p>
            <a:r>
              <a:rPr lang="en-US" b="1" dirty="0">
                <a:ea typeface="Source Sans Pro" charset="0"/>
              </a:rPr>
              <a:t>Do It! 1: </a:t>
            </a:r>
            <a:r>
              <a:rPr lang="en-US" b="1" dirty="0">
                <a:solidFill>
                  <a:srgbClr val="196E78"/>
                </a:solidFill>
                <a:ea typeface="Source Sans Pro" charset="0"/>
              </a:rPr>
              <a:t>Normal Account Balance</a:t>
            </a:r>
            <a:endParaRPr lang="en-US"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828800"/>
            <a:ext cx="8534400" cy="2362200"/>
          </a:xfrm>
        </p:spPr>
        <p:txBody>
          <a:bodyPr/>
          <a:lstStyle/>
          <a:p>
            <a:r>
              <a:rPr lang="en-US" sz="2400" dirty="0"/>
              <a:t>Kate Browne has just rented space in a shopping mall. She will open a hair salon to be called “Hair It Is.” A friend has advised Kate to set up a double-entry set of accounting records in which to record all of her business transactions. Identify the balance sheet accounts that Kate will likely need to record the transactions needed to open her business. Indicate whether the normal balance of each account is a debit or a credit.</a:t>
            </a:r>
            <a:endParaRPr lang="en-US" altLang="en-US" sz="2400" dirty="0"/>
          </a:p>
        </p:txBody>
      </p:sp>
      <p:graphicFrame>
        <p:nvGraphicFramePr>
          <p:cNvPr id="8" name="Content Placeholder 7" descr="Table is accessible to screenreaders">
            <a:extLst>
              <a:ext uri="{FF2B5EF4-FFF2-40B4-BE49-F238E27FC236}">
                <a16:creationId xmlns:a16="http://schemas.microsoft.com/office/drawing/2014/main" id="{5A6D74F5-BEB2-42F9-8340-615C5FBE2515}"/>
              </a:ext>
            </a:extLst>
          </p:cNvPr>
          <p:cNvGraphicFramePr>
            <a:graphicFrameLocks noGrp="1"/>
          </p:cNvGraphicFramePr>
          <p:nvPr>
            <p:ph sz="quarter" idx="17"/>
            <p:extLst>
              <p:ext uri="{D42A27DB-BD31-4B8C-83A1-F6EECF244321}">
                <p14:modId xmlns:p14="http://schemas.microsoft.com/office/powerpoint/2010/main" val="802205057"/>
              </p:ext>
            </p:extLst>
          </p:nvPr>
        </p:nvGraphicFramePr>
        <p:xfrm>
          <a:off x="304800" y="4308687"/>
          <a:ext cx="8534400" cy="1711113"/>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595458053"/>
                    </a:ext>
                  </a:extLst>
                </a:gridCol>
                <a:gridCol w="3098800">
                  <a:extLst>
                    <a:ext uri="{9D8B030D-6E8A-4147-A177-3AD203B41FA5}">
                      <a16:colId xmlns:a16="http://schemas.microsoft.com/office/drawing/2014/main" val="2654229966"/>
                    </a:ext>
                  </a:extLst>
                </a:gridCol>
                <a:gridCol w="2844800">
                  <a:extLst>
                    <a:ext uri="{9D8B030D-6E8A-4147-A177-3AD203B41FA5}">
                      <a16:colId xmlns:a16="http://schemas.microsoft.com/office/drawing/2014/main" val="163070012"/>
                    </a:ext>
                  </a:extLst>
                </a:gridCol>
              </a:tblGrid>
              <a:tr h="370840">
                <a:tc>
                  <a:txBody>
                    <a:bodyPr/>
                    <a:lstStyle/>
                    <a:p>
                      <a:pPr algn="ctr" fontAlgn="b"/>
                      <a:r>
                        <a:rPr lang="en-US" sz="2200" b="1" u="none" strike="noStrike" dirty="0">
                          <a:solidFill>
                            <a:schemeClr val="tx1"/>
                          </a:solidFill>
                          <a:effectLst/>
                        </a:rPr>
                        <a:t>Assets</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200" b="1" u="none" strike="noStrike" dirty="0">
                          <a:solidFill>
                            <a:schemeClr val="tx1"/>
                          </a:solidFill>
                          <a:effectLst/>
                        </a:rPr>
                        <a:t>Liabilities</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200" b="1" u="none" strike="noStrike" dirty="0">
                          <a:solidFill>
                            <a:schemeClr val="tx1"/>
                          </a:solidFill>
                          <a:effectLst/>
                        </a:rPr>
                        <a:t>Equity</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46858682"/>
                  </a:ext>
                </a:extLst>
              </a:tr>
              <a:tr h="370840">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984217626"/>
                  </a:ext>
                </a:extLst>
              </a:tr>
              <a:tr h="370840">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endParaRPr lang="en-US" dirty="0"/>
                    </a:p>
                  </a:txBody>
                  <a:tcPr marL="4233" marR="4233" anchor="b">
                    <a:solidFill>
                      <a:schemeClr val="bg2"/>
                    </a:solidFill>
                  </a:tcPr>
                </a:tc>
                <a:tc>
                  <a:txBody>
                    <a:bodyPr/>
                    <a:lstStyle/>
                    <a:p>
                      <a:endParaRPr lang="en-US" dirty="0"/>
                    </a:p>
                  </a:txBody>
                  <a:tcPr marL="4233" marR="4233" anchor="b">
                    <a:solidFill>
                      <a:schemeClr val="bg2"/>
                    </a:solidFill>
                  </a:tcPr>
                </a:tc>
                <a:extLst>
                  <a:ext uri="{0D108BD9-81ED-4DB2-BD59-A6C34878D82A}">
                    <a16:rowId xmlns:a16="http://schemas.microsoft.com/office/drawing/2014/main" val="3452087163"/>
                  </a:ext>
                </a:extLst>
              </a:tr>
              <a:tr h="370840">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pPr algn="ctr" fontAlgn="b"/>
                      <a:endParaRPr lang="en-US" sz="2200" b="1" i="0" u="none" strike="noStrike" dirty="0">
                        <a:solidFill>
                          <a:srgbClr val="000000"/>
                        </a:solidFill>
                        <a:effectLst/>
                        <a:latin typeface="Calibri" panose="020F0502020204030204" pitchFamily="34" charset="0"/>
                      </a:endParaRPr>
                    </a:p>
                  </a:txBody>
                  <a:tcPr marL="4233" marR="4233" marT="4233" anchor="b">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extLst>
                  <a:ext uri="{0D108BD9-81ED-4DB2-BD59-A6C34878D82A}">
                    <a16:rowId xmlns:a16="http://schemas.microsoft.com/office/drawing/2014/main" val="2616524031"/>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1</a:t>
            </a:r>
            <a:endParaRPr lang="en-US" sz="1200"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7352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688762"/>
          </a:xfrm>
        </p:spPr>
        <p:txBody>
          <a:bodyPr/>
          <a:lstStyle/>
          <a:p>
            <a:r>
              <a:rPr lang="en-US" b="1" dirty="0">
                <a:ea typeface="Source Sans Pro" charset="0"/>
              </a:rPr>
              <a:t>Do It! 1: </a:t>
            </a:r>
            <a:r>
              <a:rPr lang="en-US" b="1" dirty="0">
                <a:solidFill>
                  <a:srgbClr val="196E78"/>
                </a:solidFill>
                <a:ea typeface="Source Sans Pro" charset="0"/>
              </a:rPr>
              <a:t>Normal Account Balance</a:t>
            </a:r>
            <a:endParaRPr lang="en-US"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828800"/>
            <a:ext cx="8534400" cy="2362200"/>
          </a:xfrm>
        </p:spPr>
        <p:txBody>
          <a:bodyPr/>
          <a:lstStyle/>
          <a:p>
            <a:r>
              <a:rPr lang="en-US" sz="2400" dirty="0"/>
              <a:t>Kate Browne has just rented space in a shopping mall. She will open a hair salon to be called “Hair It Is.” A friend has advised Kate to set up a double-entry set of accounting records in which to record all of her business transactions. Identify the balance sheet accounts that Kate will likely need to record the transactions needed to open her business. Indicate whether the normal balance of each account is a debit or a credit.</a:t>
            </a:r>
            <a:endParaRPr lang="en-US" altLang="en-US" sz="2400" dirty="0"/>
          </a:p>
        </p:txBody>
      </p:sp>
      <p:graphicFrame>
        <p:nvGraphicFramePr>
          <p:cNvPr id="8" name="Content Placeholder 7" descr="Table is accessible to screenreaders">
            <a:extLst>
              <a:ext uri="{FF2B5EF4-FFF2-40B4-BE49-F238E27FC236}">
                <a16:creationId xmlns:a16="http://schemas.microsoft.com/office/drawing/2014/main" id="{5A6D74F5-BEB2-42F9-8340-615C5FBE2515}"/>
              </a:ext>
            </a:extLst>
          </p:cNvPr>
          <p:cNvGraphicFramePr>
            <a:graphicFrameLocks noGrp="1"/>
          </p:cNvGraphicFramePr>
          <p:nvPr>
            <p:ph sz="quarter" idx="17"/>
            <p:extLst>
              <p:ext uri="{D42A27DB-BD31-4B8C-83A1-F6EECF244321}">
                <p14:modId xmlns:p14="http://schemas.microsoft.com/office/powerpoint/2010/main" val="371873065"/>
              </p:ext>
            </p:extLst>
          </p:nvPr>
        </p:nvGraphicFramePr>
        <p:xfrm>
          <a:off x="304800" y="4308687"/>
          <a:ext cx="8534400" cy="1711113"/>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595458053"/>
                    </a:ext>
                  </a:extLst>
                </a:gridCol>
                <a:gridCol w="3098800">
                  <a:extLst>
                    <a:ext uri="{9D8B030D-6E8A-4147-A177-3AD203B41FA5}">
                      <a16:colId xmlns:a16="http://schemas.microsoft.com/office/drawing/2014/main" val="2654229966"/>
                    </a:ext>
                  </a:extLst>
                </a:gridCol>
                <a:gridCol w="2844800">
                  <a:extLst>
                    <a:ext uri="{9D8B030D-6E8A-4147-A177-3AD203B41FA5}">
                      <a16:colId xmlns:a16="http://schemas.microsoft.com/office/drawing/2014/main" val="163070012"/>
                    </a:ext>
                  </a:extLst>
                </a:gridCol>
              </a:tblGrid>
              <a:tr h="370840">
                <a:tc>
                  <a:txBody>
                    <a:bodyPr/>
                    <a:lstStyle/>
                    <a:p>
                      <a:pPr algn="ctr" fontAlgn="b"/>
                      <a:r>
                        <a:rPr lang="en-US" sz="2200" b="1" u="none" strike="noStrike" dirty="0">
                          <a:solidFill>
                            <a:schemeClr val="tx1"/>
                          </a:solidFill>
                          <a:effectLst/>
                        </a:rPr>
                        <a:t>Assets</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200" b="1" u="none" strike="noStrike" dirty="0">
                          <a:solidFill>
                            <a:schemeClr val="tx1"/>
                          </a:solidFill>
                          <a:effectLst/>
                        </a:rPr>
                        <a:t>Liabilities</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200" b="1" u="none" strike="noStrike" dirty="0">
                          <a:solidFill>
                            <a:schemeClr val="tx1"/>
                          </a:solidFill>
                          <a:effectLst/>
                        </a:rPr>
                        <a:t>Equity</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46858682"/>
                  </a:ext>
                </a:extLst>
              </a:tr>
              <a:tr h="370840">
                <a:tc>
                  <a:txBody>
                    <a:bodyPr/>
                    <a:lstStyle/>
                    <a:p>
                      <a:pPr algn="ctr" fontAlgn="b"/>
                      <a:r>
                        <a:rPr lang="en-US" sz="2200" u="none" strike="noStrike" dirty="0">
                          <a:effectLst/>
                        </a:rPr>
                        <a:t>Cash (debit)</a:t>
                      </a:r>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u="none" strike="noStrike" dirty="0">
                          <a:effectLst/>
                        </a:rPr>
                        <a:t>Notes payable (credit)</a:t>
                      </a:r>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u="none" strike="noStrike" dirty="0">
                          <a:effectLst/>
                        </a:rPr>
                        <a:t>Owner's Capital (credit)</a:t>
                      </a:r>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984217626"/>
                  </a:ext>
                </a:extLst>
              </a:tr>
              <a:tr h="370840">
                <a:tc>
                  <a:txBody>
                    <a:bodyPr/>
                    <a:lstStyle/>
                    <a:p>
                      <a:pPr algn="ctr" fontAlgn="b"/>
                      <a:r>
                        <a:rPr lang="en-US" sz="2200" u="none" strike="noStrike" dirty="0">
                          <a:effectLst/>
                        </a:rPr>
                        <a:t>Supplies (debit)</a:t>
                      </a:r>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pPr algn="ctr" fontAlgn="b"/>
                      <a:r>
                        <a:rPr lang="en-US" sz="2200" u="none" strike="noStrike" dirty="0">
                          <a:effectLst/>
                        </a:rPr>
                        <a:t>Accounts payable (credit)</a:t>
                      </a:r>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endParaRPr lang="en-US" dirty="0"/>
                    </a:p>
                  </a:txBody>
                  <a:tcPr marL="4233" marR="4233" anchor="b">
                    <a:solidFill>
                      <a:schemeClr val="bg2"/>
                    </a:solidFill>
                  </a:tcPr>
                </a:tc>
                <a:extLst>
                  <a:ext uri="{0D108BD9-81ED-4DB2-BD59-A6C34878D82A}">
                    <a16:rowId xmlns:a16="http://schemas.microsoft.com/office/drawing/2014/main" val="3452087163"/>
                  </a:ext>
                </a:extLst>
              </a:tr>
              <a:tr h="370840">
                <a:tc>
                  <a:txBody>
                    <a:bodyPr/>
                    <a:lstStyle/>
                    <a:p>
                      <a:pPr algn="ctr" fontAlgn="b"/>
                      <a:r>
                        <a:rPr lang="en-US" sz="2200" u="none" strike="noStrike" dirty="0">
                          <a:effectLst/>
                        </a:rPr>
                        <a:t>Equipment (debit)</a:t>
                      </a:r>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pPr algn="ctr" fontAlgn="b"/>
                      <a:endParaRPr lang="en-US" sz="2200" b="1" i="0" u="none" strike="noStrike" dirty="0">
                        <a:solidFill>
                          <a:srgbClr val="000000"/>
                        </a:solidFill>
                        <a:effectLst/>
                        <a:latin typeface="Calibri" panose="020F0502020204030204" pitchFamily="34" charset="0"/>
                      </a:endParaRPr>
                    </a:p>
                  </a:txBody>
                  <a:tcPr marL="4233" marR="4233" marT="4233" anchor="b">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extLst>
                  <a:ext uri="{0D108BD9-81ED-4DB2-BD59-A6C34878D82A}">
                    <a16:rowId xmlns:a16="http://schemas.microsoft.com/office/drawing/2014/main" val="2616524031"/>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1</a:t>
            </a:r>
            <a:endParaRPr lang="en-US" sz="1200"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8362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a:xfrm>
            <a:off x="333828" y="6096"/>
            <a:ext cx="8534400" cy="441960"/>
          </a:xfrm>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The </a:t>
            </a:r>
            <a:r>
              <a:rPr lang="en-US" dirty="0" smtClean="0">
                <a:latin typeface="Calibri" panose="020F0502020204030204" pitchFamily="34" charset="0"/>
                <a:ea typeface="Source Sans Pro" charset="0"/>
                <a:cs typeface="Calibri" panose="020F0502020204030204" pitchFamily="34" charset="0"/>
              </a:rPr>
              <a:t>Journal </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a:xfrm>
            <a:off x="0" y="448056"/>
            <a:ext cx="9144000" cy="685800"/>
          </a:xfrm>
        </p:spPr>
        <p:txBody>
          <a:bodyPr/>
          <a:lstStyle/>
          <a:p>
            <a:r>
              <a:rPr lang="en-US" dirty="0">
                <a:cs typeface="Times New Roman" panose="02020603050405020304" pitchFamily="18" charset="0"/>
              </a:rPr>
              <a:t>LEARNING OBJECTIVE </a:t>
            </a:r>
            <a:r>
              <a:rPr lang="en-US" dirty="0" smtClean="0">
                <a:cs typeface="Times New Roman" panose="02020603050405020304" pitchFamily="18" charset="0"/>
              </a:rPr>
              <a:t>2</a:t>
            </a:r>
            <a:endParaRPr lang="en-US" dirty="0">
              <a:cs typeface="Times New Roman" panose="02020603050405020304" pitchFamily="18" charset="0"/>
            </a:endParaRP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a:xfrm>
            <a:off x="0" y="1133856"/>
            <a:ext cx="9144000" cy="762000"/>
          </a:xfrm>
        </p:spPr>
        <p:txBody>
          <a:bodyPr/>
          <a:lstStyle/>
          <a:p>
            <a:r>
              <a:rPr lang="en-US" dirty="0">
                <a:latin typeface="Calibri" panose="020F0502020204030204" pitchFamily="34" charset="0"/>
              </a:rPr>
              <a:t>Indicate how a journal is used in the recording process.</a:t>
            </a:r>
            <a:endParaRPr lang="en-US" dirty="0">
              <a:cs typeface="Times New Roman" panose="02020603050405020304" pitchFamily="18" charset="0"/>
            </a:endParaRPr>
          </a:p>
        </p:txBody>
      </p:sp>
      <p:pic>
        <p:nvPicPr>
          <p:cNvPr id="14" name="Content Placeholder 6" descr="The steps in the accounting cycle are as follows: analyze, journalize the transaction, post, trial balance, adjusting entries, adjusted trial balance, financial statements, closing entries, and post-closing trial balance. The second step, journalize the transactions, is highlighted. &#10;">
            <a:extLst>
              <a:ext uri="{FF2B5EF4-FFF2-40B4-BE49-F238E27FC236}">
                <a16:creationId xmlns:a16="http://schemas.microsoft.com/office/drawing/2014/main" id="{08160007-3EF0-443A-85C0-D1251E5BFCDB}"/>
              </a:ext>
            </a:extLst>
          </p:cNvPr>
          <p:cNvPicPr>
            <a:picLocks noGrp="1" noChangeAspect="1"/>
          </p:cNvPicPr>
          <p:nvPr>
            <p:ph sz="quarter" idx="14"/>
          </p:nvPr>
        </p:nvPicPr>
        <p:blipFill>
          <a:blip r:embed="rId2"/>
          <a:stretch>
            <a:fillRect/>
          </a:stretch>
        </p:blipFill>
        <p:spPr>
          <a:xfrm>
            <a:off x="521499" y="2041305"/>
            <a:ext cx="8093001" cy="2101402"/>
          </a:xfrm>
          <a:prstGeom prst="rect">
            <a:avLst/>
          </a:prstGeom>
        </p:spPr>
      </p:pic>
      <p:sp>
        <p:nvSpPr>
          <p:cNvPr id="3" name="Content Placeholder 2"/>
          <p:cNvSpPr>
            <a:spLocks noGrp="1"/>
          </p:cNvSpPr>
          <p:nvPr>
            <p:ph sz="quarter" idx="16"/>
          </p:nvPr>
        </p:nvSpPr>
        <p:spPr>
          <a:xfrm>
            <a:off x="333829" y="4248912"/>
            <a:ext cx="8505371" cy="1981200"/>
          </a:xfrm>
        </p:spPr>
        <p:txBody>
          <a:bodyPr/>
          <a:lstStyle/>
          <a:p>
            <a:r>
              <a:rPr lang="en-US" altLang="en-US" b="1" dirty="0">
                <a:solidFill>
                  <a:schemeClr val="accent2"/>
                </a:solidFill>
                <a:latin typeface="Calibri" panose="020F0502020204030204" pitchFamily="34" charset="0"/>
              </a:rPr>
              <a:t>The Recording Process</a:t>
            </a:r>
            <a:endParaRPr lang="en-US" altLang="en-US" dirty="0">
              <a:solidFill>
                <a:schemeClr val="accent2"/>
              </a:solidFill>
              <a:latin typeface="Calibri" panose="020F0502020204030204" pitchFamily="34" charset="0"/>
            </a:endParaRPr>
          </a:p>
          <a:p>
            <a:pPr marL="292608" lvl="1" indent="-292608">
              <a:spcBef>
                <a:spcPts val="1000"/>
              </a:spcBef>
              <a:buClr>
                <a:srgbClr val="A50021"/>
              </a:buClr>
              <a:buSzPct val="100000"/>
            </a:pPr>
            <a:r>
              <a:rPr lang="en-US" altLang="en-US" dirty="0">
                <a:latin typeface="Calibri" panose="020F0502020204030204" pitchFamily="34" charset="0"/>
              </a:rPr>
              <a:t>Analyze transaction</a:t>
            </a:r>
          </a:p>
          <a:p>
            <a:pPr marL="292608" lvl="1" indent="-292608">
              <a:spcBef>
                <a:spcPts val="1000"/>
              </a:spcBef>
              <a:buClr>
                <a:srgbClr val="A50021"/>
              </a:buClr>
              <a:buSzPct val="100000"/>
            </a:pPr>
            <a:r>
              <a:rPr lang="en-US" altLang="en-US" dirty="0">
                <a:latin typeface="Calibri" panose="020F0502020204030204" pitchFamily="34" charset="0"/>
              </a:rPr>
              <a:t>Enter transaction in journal</a:t>
            </a:r>
          </a:p>
          <a:p>
            <a:pPr marL="292608" lvl="1" indent="-292608">
              <a:spcBef>
                <a:spcPts val="1000"/>
              </a:spcBef>
              <a:buClr>
                <a:srgbClr val="A50021"/>
              </a:buClr>
              <a:buSzPct val="100000"/>
            </a:pPr>
            <a:r>
              <a:rPr lang="en-US" altLang="en-US" dirty="0">
                <a:latin typeface="Calibri" panose="020F0502020204030204" pitchFamily="34" charset="0"/>
              </a:rPr>
              <a:t>Transfer journal information to ledger </a:t>
            </a:r>
            <a:r>
              <a:rPr lang="en-US" altLang="en-US" dirty="0" smtClean="0">
                <a:latin typeface="Calibri" panose="020F0502020204030204" pitchFamily="34" charset="0"/>
              </a:rPr>
              <a:t>accounts</a:t>
            </a:r>
            <a:endParaRPr lang="en-IN"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2</a:t>
            </a:r>
            <a:endParaRPr lang="en-US" dirty="0">
              <a:solidFill>
                <a:schemeClr val="tx1"/>
              </a:solidFill>
              <a:cs typeface="Times New Roman" panose="02020603050405020304" pitchFamily="18" charset="0"/>
            </a:endParaRP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a:xfrm>
            <a:off x="6457950" y="6347206"/>
            <a:ext cx="2381250" cy="365125"/>
          </a:xfrm>
        </p:spPr>
        <p:txBody>
          <a:bodyPr/>
          <a:lstStyle/>
          <a:p>
            <a:fld id="{67B19427-F580-D146-B60E-4CADEE75497F}" type="slidenum">
              <a:rPr lang="en-US" smtClean="0">
                <a:latin typeface="+mn-lt"/>
              </a:rPr>
              <a:pPr/>
              <a:t>18</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a:xfrm>
            <a:off x="3028950" y="6347206"/>
            <a:ext cx="3086100" cy="365125"/>
          </a:xfrm>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511275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F614-4149-4039-92D7-55154E33DAA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t>
            </a:r>
            <a:r>
              <a:rPr lang="en-US" b="1" dirty="0" smtClean="0">
                <a:latin typeface="Calibri" panose="020F0502020204030204" pitchFamily="34" charset="0"/>
                <a:ea typeface="Source Sans Pro" charset="0"/>
                <a:cs typeface="Calibri" panose="020F0502020204030204" pitchFamily="34" charset="0"/>
              </a:rPr>
              <a:t>Journal</a:t>
            </a:r>
            <a:endParaRPr lang="en-US" dirty="0"/>
          </a:p>
        </p:txBody>
      </p:sp>
      <p:sp>
        <p:nvSpPr>
          <p:cNvPr id="3" name="Content Placeholder 2">
            <a:extLst>
              <a:ext uri="{FF2B5EF4-FFF2-40B4-BE49-F238E27FC236}">
                <a16:creationId xmlns:a16="http://schemas.microsoft.com/office/drawing/2014/main" id="{05DE4C92-FA4D-45C8-B855-B7869A33CE8E}"/>
              </a:ext>
            </a:extLst>
          </p:cNvPr>
          <p:cNvSpPr>
            <a:spLocks noGrp="1"/>
          </p:cNvSpPr>
          <p:nvPr>
            <p:ph sz="quarter" idx="16"/>
          </p:nvPr>
        </p:nvSpPr>
        <p:spPr>
          <a:xfrm>
            <a:off x="304800" y="1828800"/>
            <a:ext cx="8534400" cy="3657600"/>
          </a:xfrm>
        </p:spPr>
        <p:txBody>
          <a:bodyPr/>
          <a:lstStyle/>
          <a:p>
            <a:pPr marL="292608" lvl="2" indent="-292608">
              <a:spcBef>
                <a:spcPts val="1000"/>
              </a:spcBef>
              <a:buClr>
                <a:srgbClr val="990000"/>
              </a:buClr>
              <a:buSzPct val="100000"/>
            </a:pPr>
            <a:r>
              <a:rPr lang="en-US" altLang="en-US" sz="2800" dirty="0"/>
              <a:t>Book of original entry</a:t>
            </a:r>
          </a:p>
          <a:p>
            <a:pPr marL="292608" lvl="2" indent="-292608">
              <a:spcBef>
                <a:spcPts val="1000"/>
              </a:spcBef>
              <a:buClr>
                <a:srgbClr val="990000"/>
              </a:buClr>
              <a:buSzPct val="100000"/>
            </a:pPr>
            <a:r>
              <a:rPr lang="en-US" altLang="en-US" sz="2800" dirty="0"/>
              <a:t>Transactions recorded in chronological order</a:t>
            </a:r>
          </a:p>
          <a:p>
            <a:pPr marL="292608" lvl="2" indent="-292608">
              <a:spcBef>
                <a:spcPts val="1000"/>
              </a:spcBef>
              <a:buClr>
                <a:srgbClr val="990000"/>
              </a:buClr>
              <a:buSzPct val="100000"/>
            </a:pPr>
            <a:r>
              <a:rPr lang="en-US" altLang="en-US" sz="2800" dirty="0"/>
              <a:t>Contributions to the recording process:</a:t>
            </a:r>
          </a:p>
          <a:p>
            <a:pPr marL="1124712" lvl="1" indent="-402336">
              <a:spcBef>
                <a:spcPts val="1000"/>
              </a:spcBef>
              <a:buClr>
                <a:schemeClr val="accent2"/>
              </a:buClr>
              <a:buFontTx/>
              <a:buAutoNum type="arabicPeriod"/>
            </a:pPr>
            <a:r>
              <a:rPr lang="en-US" altLang="en-US" sz="2800" dirty="0"/>
              <a:t>Discloses the </a:t>
            </a:r>
            <a:r>
              <a:rPr lang="en-US" altLang="en-US" sz="2800" b="1" dirty="0"/>
              <a:t>complete effects of a transaction</a:t>
            </a:r>
            <a:endParaRPr lang="en-US" altLang="en-US" sz="2800" dirty="0"/>
          </a:p>
          <a:p>
            <a:pPr marL="1124712" lvl="1" indent="-402336">
              <a:spcBef>
                <a:spcPts val="1000"/>
              </a:spcBef>
              <a:buClr>
                <a:schemeClr val="accent2"/>
              </a:buClr>
              <a:buFontTx/>
              <a:buAutoNum type="arabicPeriod"/>
            </a:pPr>
            <a:r>
              <a:rPr lang="en-US" altLang="en-US" sz="2800" dirty="0"/>
              <a:t>Provides a </a:t>
            </a:r>
            <a:r>
              <a:rPr lang="en-US" altLang="en-US" sz="2800" b="1" dirty="0"/>
              <a:t>chronological record</a:t>
            </a:r>
            <a:r>
              <a:rPr lang="en-US" altLang="en-US" sz="2800" dirty="0"/>
              <a:t> of transactions</a:t>
            </a:r>
          </a:p>
          <a:p>
            <a:pPr marL="1124712" lvl="1" indent="-402336">
              <a:spcBef>
                <a:spcPts val="1000"/>
              </a:spcBef>
              <a:buClr>
                <a:schemeClr val="accent2"/>
              </a:buClr>
              <a:buFontTx/>
              <a:buAutoNum type="arabicPeriod"/>
            </a:pPr>
            <a:r>
              <a:rPr lang="en-US" altLang="en-US" sz="2800" dirty="0"/>
              <a:t>Helps to</a:t>
            </a:r>
            <a:r>
              <a:rPr lang="en-US" altLang="en-US" sz="2800" b="1" dirty="0"/>
              <a:t> prevent or locate errors</a:t>
            </a:r>
            <a:r>
              <a:rPr lang="en-US" altLang="en-US" sz="2800" dirty="0"/>
              <a:t> because the debit and credit amounts can be easily compared</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2</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F8B5CB-3634-43C7-8261-C54FFDFA344B}"/>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5" name="Footer Placeholder 4">
            <a:extLst>
              <a:ext uri="{FF2B5EF4-FFF2-40B4-BE49-F238E27FC236}">
                <a16:creationId xmlns:a16="http://schemas.microsoft.com/office/drawing/2014/main" id="{D104A751-4850-42F4-A044-B1BC64E66D0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2475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295274" y="777241"/>
            <a:ext cx="8543926" cy="67055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0"/>
          </p:nvPr>
        </p:nvSpPr>
        <p:spPr>
          <a:xfrm>
            <a:off x="304800" y="1752600"/>
            <a:ext cx="8534400" cy="3886200"/>
          </a:xfrm>
        </p:spPr>
        <p:txBody>
          <a:bodyPr/>
          <a:lstStyle/>
          <a:p>
            <a:pPr marL="0" lvl="1" indent="0">
              <a:spcBef>
                <a:spcPts val="1000"/>
              </a:spcBef>
              <a:buNone/>
            </a:pPr>
            <a:r>
              <a:rPr lang="en-US" sz="2800" b="1" dirty="0">
                <a:solidFill>
                  <a:schemeClr val="accent2"/>
                </a:solidFill>
                <a:latin typeface="Calibri" panose="020F0502020204030204" pitchFamily="34" charset="0"/>
              </a:rPr>
              <a:t>Learning Objectives</a:t>
            </a: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1 </a:t>
            </a:r>
            <a:r>
              <a:rPr lang="en-US" sz="2800" dirty="0">
                <a:latin typeface="Calibri" panose="020F0502020204030204" pitchFamily="34" charset="0"/>
              </a:rPr>
              <a:t>Describe how accounts, debits, and credits are used to record business transactions.</a:t>
            </a: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2 </a:t>
            </a:r>
            <a:r>
              <a:rPr lang="en-US" sz="2800" dirty="0">
                <a:latin typeface="Calibri" panose="020F0502020204030204" pitchFamily="34" charset="0"/>
              </a:rPr>
              <a:t>Indicate how a journal is used in the recording process.</a:t>
            </a:r>
          </a:p>
          <a:p>
            <a:pPr marL="796925" lvl="1" indent="-796925">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3 </a:t>
            </a:r>
            <a:r>
              <a:rPr lang="en-US" sz="2800" dirty="0">
                <a:latin typeface="Calibri" panose="020F0502020204030204" pitchFamily="34" charset="0"/>
              </a:rPr>
              <a:t>Explain how a ledger and posting help in the recording process.</a:t>
            </a:r>
          </a:p>
          <a:p>
            <a:pPr marL="0" lvl="1" indent="0">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4 </a:t>
            </a:r>
            <a:r>
              <a:rPr lang="en-US" sz="2800" dirty="0">
                <a:latin typeface="Calibri" panose="020F0502020204030204" pitchFamily="34" charset="0"/>
              </a:rPr>
              <a:t>Prepare a trial balance.</a:t>
            </a:r>
          </a:p>
        </p:txBody>
      </p:sp>
      <p:sp>
        <p:nvSpPr>
          <p:cNvPr id="5" name="Slide Number Placeholder"/>
          <p:cNvSpPr>
            <a:spLocks noGrp="1"/>
          </p:cNvSpPr>
          <p:nvPr>
            <p:ph type="sldNum" sz="quarter" idx="12"/>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63153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685189"/>
          </a:xfrm>
        </p:spPr>
        <p:txBody>
          <a:bodyPr/>
          <a:lstStyle/>
          <a:p>
            <a:r>
              <a:rPr lang="en-US" b="1" dirty="0">
                <a:latin typeface="Calibri" panose="020F0502020204030204" pitchFamily="34" charset="0"/>
                <a:ea typeface="Source Sans Pro" charset="0"/>
                <a:cs typeface="Calibri" panose="020F0502020204030204" pitchFamily="34" charset="0"/>
              </a:rPr>
              <a:t>Journalizing </a:t>
            </a:r>
            <a:r>
              <a:rPr lang="en-US" sz="2400" dirty="0">
                <a:latin typeface="Calibri" panose="020F0502020204030204" pitchFamily="34" charset="0"/>
                <a:ea typeface="Source Sans Pro" charset="0"/>
                <a:cs typeface="Calibri" panose="020F0502020204030204" pitchFamily="34" charset="0"/>
              </a:rPr>
              <a:t>(1 of 2)</a:t>
            </a:r>
            <a:endParaRPr lang="en-US" sz="2400"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828800"/>
            <a:ext cx="8534400" cy="1524000"/>
          </a:xfrm>
        </p:spPr>
        <p:txBody>
          <a:bodyPr/>
          <a:lstStyle/>
          <a:p>
            <a:r>
              <a:rPr lang="en-US" altLang="en-US" sz="2400" b="1" dirty="0">
                <a:solidFill>
                  <a:schemeClr val="accent4"/>
                </a:solidFill>
              </a:rPr>
              <a:t>Journalizing</a:t>
            </a:r>
            <a:r>
              <a:rPr lang="en-US" altLang="en-US" sz="2400" dirty="0">
                <a:solidFill>
                  <a:srgbClr val="0000CC"/>
                </a:solidFill>
                <a:cs typeface="Arial" charset="0"/>
              </a:rPr>
              <a:t> </a:t>
            </a:r>
            <a:r>
              <a:rPr lang="en-US" altLang="en-US" sz="2400" dirty="0">
                <a:solidFill>
                  <a:schemeClr val="accent4"/>
                </a:solidFill>
                <a:cs typeface="Arial" charset="0"/>
              </a:rPr>
              <a:t>-</a:t>
            </a:r>
            <a:r>
              <a:rPr lang="en-US" altLang="en-US" sz="2400" dirty="0">
                <a:solidFill>
                  <a:srgbClr val="000000"/>
                </a:solidFill>
                <a:cs typeface="Arial" charset="0"/>
              </a:rPr>
              <a:t> Entering transaction data in the journal.</a:t>
            </a:r>
          </a:p>
          <a:p>
            <a:r>
              <a:rPr lang="en-US" altLang="en-US" sz="2400" b="1" dirty="0"/>
              <a:t>Illustration:</a:t>
            </a:r>
            <a:r>
              <a:rPr lang="en-US" altLang="en-US" sz="2400" dirty="0"/>
              <a:t> On September 1, Ray Neal invested $15,000 cash in the business, and Softbyte purchased computer equipment for $7,000 cash.</a:t>
            </a:r>
            <a:endParaRPr lang="en-US" altLang="en-US" sz="2400" dirty="0">
              <a:cs typeface="Arial" charset="0"/>
            </a:endParaRPr>
          </a:p>
        </p:txBody>
      </p:sp>
      <p:graphicFrame>
        <p:nvGraphicFramePr>
          <p:cNvPr id="9" name="Content Placeholder 8" descr="Table is accessible to screenreaders">
            <a:extLst>
              <a:ext uri="{FF2B5EF4-FFF2-40B4-BE49-F238E27FC236}">
                <a16:creationId xmlns:a16="http://schemas.microsoft.com/office/drawing/2014/main" id="{9D76C7F4-80DA-4427-A6AD-A5A6BEAFE575}"/>
              </a:ext>
            </a:extLst>
          </p:cNvPr>
          <p:cNvGraphicFramePr>
            <a:graphicFrameLocks noGrp="1"/>
          </p:cNvGraphicFramePr>
          <p:nvPr>
            <p:ph sz="quarter" idx="17"/>
            <p:extLst>
              <p:ext uri="{D42A27DB-BD31-4B8C-83A1-F6EECF244321}">
                <p14:modId xmlns:p14="http://schemas.microsoft.com/office/powerpoint/2010/main" val="1149407941"/>
              </p:ext>
            </p:extLst>
          </p:nvPr>
        </p:nvGraphicFramePr>
        <p:xfrm>
          <a:off x="304800" y="3734410"/>
          <a:ext cx="8534400" cy="251399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162818617"/>
                    </a:ext>
                  </a:extLst>
                </a:gridCol>
                <a:gridCol w="4267200">
                  <a:extLst>
                    <a:ext uri="{9D8B030D-6E8A-4147-A177-3AD203B41FA5}">
                      <a16:colId xmlns:a16="http://schemas.microsoft.com/office/drawing/2014/main" val="2369128522"/>
                    </a:ext>
                  </a:extLst>
                </a:gridCol>
                <a:gridCol w="533400">
                  <a:extLst>
                    <a:ext uri="{9D8B030D-6E8A-4147-A177-3AD203B41FA5}">
                      <a16:colId xmlns:a16="http://schemas.microsoft.com/office/drawing/2014/main" val="2534365079"/>
                    </a:ext>
                  </a:extLst>
                </a:gridCol>
                <a:gridCol w="960120">
                  <a:extLst>
                    <a:ext uri="{9D8B030D-6E8A-4147-A177-3AD203B41FA5}">
                      <a16:colId xmlns:a16="http://schemas.microsoft.com/office/drawing/2014/main" val="432944227"/>
                    </a:ext>
                  </a:extLst>
                </a:gridCol>
                <a:gridCol w="1706880">
                  <a:extLst>
                    <a:ext uri="{9D8B030D-6E8A-4147-A177-3AD203B41FA5}">
                      <a16:colId xmlns:a16="http://schemas.microsoft.com/office/drawing/2014/main" val="2868943461"/>
                    </a:ext>
                  </a:extLst>
                </a:gridCol>
              </a:tblGrid>
              <a:tr h="355212">
                <a:tc>
                  <a:txBody>
                    <a:bodyPr/>
                    <a:lstStyle/>
                    <a:p>
                      <a:endParaRPr lang="en-US" sz="2000" dirty="0">
                        <a:solidFill>
                          <a:schemeClr val="tx1"/>
                        </a:solidFill>
                      </a:endParaRPr>
                    </a:p>
                  </a:txBody>
                  <a:tcPr marT="41804" marB="4180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General Journal</a:t>
                      </a:r>
                      <a:endParaRPr lang="en-US" sz="2000" b="1" i="0" u="none" strike="noStrike" dirty="0">
                        <a:solidFill>
                          <a:schemeClr val="tx1"/>
                        </a:solidFill>
                        <a:effectLst/>
                        <a:latin typeface="Calibri" panose="020F0502020204030204" pitchFamily="34" charset="0"/>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J1</a:t>
                      </a:r>
                      <a:endParaRPr lang="en-US" sz="2000" b="1" i="0" u="none" strike="noStrike" dirty="0">
                        <a:solidFill>
                          <a:schemeClr val="tx1"/>
                        </a:solidFill>
                        <a:effectLst/>
                        <a:latin typeface="Calibri" panose="020F0502020204030204" pitchFamily="34" charset="0"/>
                      </a:endParaRPr>
                    </a:p>
                  </a:txBody>
                  <a:tcPr marT="41804" marB="4180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7093332"/>
                  </a:ext>
                </a:extLst>
              </a:tr>
              <a:tr h="327872">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b="1" u="none" strike="noStrike" dirty="0">
                          <a:effectLst/>
                        </a:rPr>
                        <a:t>Account Titles and Explanations</a:t>
                      </a:r>
                      <a:endParaRPr lang="en-US" sz="2000" b="1" i="0" u="none" strike="noStrike" dirty="0">
                        <a:solidFill>
                          <a:srgbClr val="000000"/>
                        </a:solidFill>
                        <a:effectLst/>
                        <a:latin typeface="Calibri" panose="020F0502020204030204" pitchFamily="34" charset="0"/>
                      </a:endParaRPr>
                    </a:p>
                  </a:txBody>
                  <a:tcPr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33187164"/>
                  </a:ext>
                </a:extLst>
              </a:tr>
              <a:tr h="339074">
                <a:tc>
                  <a:txBody>
                    <a:bodyPr/>
                    <a:lstStyle/>
                    <a:p>
                      <a:pPr algn="ctr" fontAlgn="b"/>
                      <a:r>
                        <a:rPr lang="en-US" sz="2000" b="0" i="0" u="none" strike="noStrike" dirty="0">
                          <a:solidFill>
                            <a:srgbClr val="000000"/>
                          </a:solidFill>
                          <a:effectLst/>
                          <a:latin typeface="Calibri" panose="020F0502020204030204" pitchFamily="34" charset="0"/>
                        </a:rPr>
                        <a:t>Sept.</a:t>
                      </a:r>
                      <a:r>
                        <a:rPr lang="en-US" sz="2000" b="0" i="0" u="none" strike="noStrike" baseline="0" dirty="0">
                          <a:solidFill>
                            <a:srgbClr val="000000"/>
                          </a:solidFill>
                          <a:effectLst/>
                          <a:latin typeface="Calibri" panose="020F0502020204030204" pitchFamily="34" charset="0"/>
                        </a:rPr>
                        <a:t> 1</a:t>
                      </a:r>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u="none" strike="noStrike" dirty="0">
                          <a:effectLst/>
                        </a:rPr>
                        <a:t>Cash</a:t>
                      </a:r>
                      <a:endParaRPr lang="en-US" sz="2000" b="0" i="0" u="none" strike="noStrike" dirty="0">
                        <a:solidFill>
                          <a:srgbClr val="000000"/>
                        </a:solidFill>
                        <a:effectLst/>
                        <a:latin typeface="Calibri" panose="020F0502020204030204" pitchFamily="34" charset="0"/>
                      </a:endParaRPr>
                    </a:p>
                  </a:txBody>
                  <a:tcPr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2000" u="none" strike="noStrike" dirty="0">
                          <a:effectLst/>
                        </a:rPr>
                        <a:t>15,000</a:t>
                      </a:r>
                      <a:endParaRPr lang="en-US" sz="2000" b="0" i="0" u="none" strike="noStrike" dirty="0">
                        <a:solidFill>
                          <a:srgbClr val="000000"/>
                        </a:solidFill>
                        <a:effectLst/>
                        <a:latin typeface="Calibri" panose="020F0502020204030204" pitchFamily="34" charset="0"/>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1534104"/>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u="none" strike="noStrike" dirty="0">
                          <a:effectLst/>
                        </a:rPr>
                        <a:t>Owner's Capital</a:t>
                      </a:r>
                      <a:endParaRPr lang="en-US" sz="2000" b="0" i="0" u="none" strike="noStrike" dirty="0">
                        <a:solidFill>
                          <a:srgbClr val="000000"/>
                        </a:solidFill>
                        <a:effectLst/>
                        <a:latin typeface="Calibri" panose="020F0502020204030204" pitchFamily="34" charset="0"/>
                      </a:endParaRPr>
                    </a:p>
                  </a:txBody>
                  <a:tcPr marL="365760"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2000" u="none" strike="noStrike" dirty="0">
                          <a:effectLst/>
                        </a:rPr>
                        <a:t>15,000</a:t>
                      </a:r>
                      <a:endParaRPr lang="en-US" sz="2000" b="0" i="0" u="none" strike="noStrike" dirty="0">
                        <a:solidFill>
                          <a:srgbClr val="000000"/>
                        </a:solidFill>
                        <a:effectLst/>
                        <a:latin typeface="Calibri" panose="020F0502020204030204" pitchFamily="34" charset="0"/>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66340166"/>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b="0" i="0" u="none" strike="noStrike" dirty="0" smtClean="0">
                          <a:solidFill>
                            <a:schemeClr val="bg1"/>
                          </a:solidFill>
                          <a:effectLst/>
                          <a:latin typeface="Calibri" panose="020F0502020204030204" pitchFamily="34" charset="0"/>
                        </a:rPr>
                        <a:t>Blank</a:t>
                      </a:r>
                      <a:endParaRPr lang="en-US" sz="2000" b="0" i="0" u="none" strike="noStrike" dirty="0">
                        <a:solidFill>
                          <a:schemeClr val="bg1"/>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2000" dirty="0"/>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2000" dirty="0"/>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05735092"/>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u="none" strike="noStrike" kern="1200" dirty="0">
                          <a:solidFill>
                            <a:schemeClr val="dk1"/>
                          </a:solidFill>
                          <a:effectLst/>
                          <a:latin typeface="+mn-lt"/>
                          <a:ea typeface="+mn-ea"/>
                          <a:cs typeface="+mn-cs"/>
                        </a:rPr>
                        <a:t>Equipment</a:t>
                      </a:r>
                    </a:p>
                  </a:txBody>
                  <a:tcPr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2000" u="none" strike="noStrike" dirty="0">
                          <a:effectLst/>
                        </a:rPr>
                        <a:t>7,000</a:t>
                      </a:r>
                      <a:endParaRPr lang="en-US" sz="2000" b="0" i="0" u="none" strike="noStrike" dirty="0">
                        <a:solidFill>
                          <a:srgbClr val="000000"/>
                        </a:solidFill>
                        <a:effectLst/>
                        <a:latin typeface="Calibri" panose="020F0502020204030204" pitchFamily="34" charset="0"/>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60185512"/>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u="none" strike="noStrike" dirty="0">
                          <a:effectLst/>
                        </a:rPr>
                        <a:t>Cash</a:t>
                      </a:r>
                      <a:endParaRPr lang="en-US" sz="2000" b="0" i="0" u="none" strike="noStrike" dirty="0">
                        <a:solidFill>
                          <a:srgbClr val="000000"/>
                        </a:solidFill>
                        <a:effectLst/>
                        <a:latin typeface="Calibri" panose="020F0502020204030204" pitchFamily="34" charset="0"/>
                      </a:endParaRPr>
                    </a:p>
                  </a:txBody>
                  <a:tcPr marL="365760"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2000" u="none" strike="noStrike" dirty="0">
                          <a:effectLst/>
                        </a:rPr>
                        <a:t>7,000</a:t>
                      </a:r>
                      <a:endParaRPr lang="en-US" sz="2000" b="0" i="0" u="none" strike="noStrike" dirty="0">
                        <a:solidFill>
                          <a:srgbClr val="000000"/>
                        </a:solidFill>
                        <a:effectLst/>
                        <a:latin typeface="Calibri" panose="020F0502020204030204" pitchFamily="34" charset="0"/>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0099555"/>
                  </a:ext>
                </a:extLst>
              </a:tr>
            </a:tbl>
          </a:graphicData>
        </a:graphic>
      </p:graphicFrame>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2</a:t>
            </a:r>
            <a:endParaRPr lang="en-US" sz="1200"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2248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761389"/>
          </a:xfrm>
        </p:spPr>
        <p:txBody>
          <a:bodyPr/>
          <a:lstStyle/>
          <a:p>
            <a:r>
              <a:rPr lang="en-US" b="1" dirty="0">
                <a:latin typeface="Calibri" panose="020F0502020204030204" pitchFamily="34" charset="0"/>
                <a:ea typeface="Source Sans Pro" charset="0"/>
                <a:cs typeface="Calibri" panose="020F0502020204030204" pitchFamily="34" charset="0"/>
              </a:rPr>
              <a:t>Journalizing </a:t>
            </a:r>
            <a:r>
              <a:rPr lang="en-US" sz="2400" dirty="0">
                <a:latin typeface="Calibri" panose="020F0502020204030204" pitchFamily="34" charset="0"/>
                <a:ea typeface="Source Sans Pro" charset="0"/>
                <a:cs typeface="Calibri" panose="020F0502020204030204" pitchFamily="34" charset="0"/>
              </a:rPr>
              <a:t>(2 of 2)</a:t>
            </a:r>
            <a:endParaRPr lang="en-US"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828800"/>
            <a:ext cx="8534400" cy="1600200"/>
          </a:xfrm>
        </p:spPr>
        <p:txBody>
          <a:bodyPr/>
          <a:lstStyle/>
          <a:p>
            <a:r>
              <a:rPr lang="en-US" sz="2400" b="1" dirty="0"/>
              <a:t>Simple and Compound Entries</a:t>
            </a:r>
          </a:p>
          <a:p>
            <a:r>
              <a:rPr lang="en-US" altLang="en-US" sz="2400" b="1" dirty="0"/>
              <a:t>Illustration:</a:t>
            </a:r>
            <a:r>
              <a:rPr lang="en-US" altLang="en-US" sz="2400" dirty="0"/>
              <a:t> On </a:t>
            </a:r>
            <a:r>
              <a:rPr lang="en-US" sz="2400" dirty="0"/>
              <a:t>July 1, Butler Company purchases a delivery truck costing $14,000. It pays $8,000 cash now and agrees to pay the remaining $6,000 on account (to be paid later).</a:t>
            </a:r>
            <a:endParaRPr lang="en-US" altLang="en-US" sz="2400" dirty="0"/>
          </a:p>
        </p:txBody>
      </p:sp>
      <p:graphicFrame>
        <p:nvGraphicFramePr>
          <p:cNvPr id="9" name="Content Placeholder 8" descr="Table is accessible to screenreaders">
            <a:extLst>
              <a:ext uri="{FF2B5EF4-FFF2-40B4-BE49-F238E27FC236}">
                <a16:creationId xmlns:a16="http://schemas.microsoft.com/office/drawing/2014/main" id="{9D76C7F4-80DA-4427-A6AD-A5A6BEAFE575}"/>
              </a:ext>
            </a:extLst>
          </p:cNvPr>
          <p:cNvGraphicFramePr>
            <a:graphicFrameLocks noGrp="1"/>
          </p:cNvGraphicFramePr>
          <p:nvPr>
            <p:ph sz="quarter" idx="17"/>
            <p:extLst>
              <p:ext uri="{D42A27DB-BD31-4B8C-83A1-F6EECF244321}">
                <p14:modId xmlns:p14="http://schemas.microsoft.com/office/powerpoint/2010/main" val="2837906530"/>
              </p:ext>
            </p:extLst>
          </p:nvPr>
        </p:nvGraphicFramePr>
        <p:xfrm>
          <a:off x="304800" y="3734410"/>
          <a:ext cx="8534400" cy="2174916"/>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162818617"/>
                    </a:ext>
                  </a:extLst>
                </a:gridCol>
                <a:gridCol w="4267200">
                  <a:extLst>
                    <a:ext uri="{9D8B030D-6E8A-4147-A177-3AD203B41FA5}">
                      <a16:colId xmlns:a16="http://schemas.microsoft.com/office/drawing/2014/main" val="2369128522"/>
                    </a:ext>
                  </a:extLst>
                </a:gridCol>
                <a:gridCol w="533400">
                  <a:extLst>
                    <a:ext uri="{9D8B030D-6E8A-4147-A177-3AD203B41FA5}">
                      <a16:colId xmlns:a16="http://schemas.microsoft.com/office/drawing/2014/main" val="2534365079"/>
                    </a:ext>
                  </a:extLst>
                </a:gridCol>
                <a:gridCol w="960120">
                  <a:extLst>
                    <a:ext uri="{9D8B030D-6E8A-4147-A177-3AD203B41FA5}">
                      <a16:colId xmlns:a16="http://schemas.microsoft.com/office/drawing/2014/main" val="432944227"/>
                    </a:ext>
                  </a:extLst>
                </a:gridCol>
                <a:gridCol w="1706880">
                  <a:extLst>
                    <a:ext uri="{9D8B030D-6E8A-4147-A177-3AD203B41FA5}">
                      <a16:colId xmlns:a16="http://schemas.microsoft.com/office/drawing/2014/main" val="2868943461"/>
                    </a:ext>
                  </a:extLst>
                </a:gridCol>
              </a:tblGrid>
              <a:tr h="355212">
                <a:tc>
                  <a:txBody>
                    <a:bodyPr/>
                    <a:lstStyle/>
                    <a:p>
                      <a:endParaRPr lang="en-US" sz="2000" dirty="0">
                        <a:solidFill>
                          <a:schemeClr val="tx1"/>
                        </a:solidFill>
                      </a:endParaRPr>
                    </a:p>
                  </a:txBody>
                  <a:tcPr marT="41804" marB="4180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General Journal</a:t>
                      </a:r>
                      <a:endParaRPr lang="en-US" sz="2000" b="1" i="0" u="none" strike="noStrike" dirty="0">
                        <a:solidFill>
                          <a:schemeClr val="tx1"/>
                        </a:solidFill>
                        <a:effectLst/>
                        <a:latin typeface="Calibri" panose="020F0502020204030204" pitchFamily="34" charset="0"/>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J1</a:t>
                      </a:r>
                      <a:endParaRPr lang="en-US" sz="2000" b="1" i="0" u="none" strike="noStrike" dirty="0">
                        <a:solidFill>
                          <a:schemeClr val="tx1"/>
                        </a:solidFill>
                        <a:effectLst/>
                        <a:latin typeface="Calibri" panose="020F0502020204030204" pitchFamily="34" charset="0"/>
                      </a:endParaRPr>
                    </a:p>
                  </a:txBody>
                  <a:tcPr marT="41804" marB="4180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7093332"/>
                  </a:ext>
                </a:extLst>
              </a:tr>
              <a:tr h="327872">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b="1" u="none" strike="noStrike" dirty="0">
                          <a:effectLst/>
                        </a:rPr>
                        <a:t>Account Titles and Explanations</a:t>
                      </a:r>
                      <a:endParaRPr lang="en-US" sz="2000" b="1" i="0" u="none" strike="noStrike" dirty="0">
                        <a:solidFill>
                          <a:srgbClr val="000000"/>
                        </a:solidFill>
                        <a:effectLst/>
                        <a:latin typeface="Calibri" panose="020F0502020204030204" pitchFamily="34" charset="0"/>
                      </a:endParaRPr>
                    </a:p>
                  </a:txBody>
                  <a:tcPr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33187164"/>
                  </a:ext>
                </a:extLst>
              </a:tr>
              <a:tr h="339074">
                <a:tc>
                  <a:txBody>
                    <a:bodyPr/>
                    <a:lstStyle/>
                    <a:p>
                      <a:pPr algn="ctr" fontAlgn="b"/>
                      <a:r>
                        <a:rPr lang="en-US" sz="2000" b="0" i="0" u="none" strike="noStrike" dirty="0">
                          <a:solidFill>
                            <a:srgbClr val="000000"/>
                          </a:solidFill>
                          <a:effectLst/>
                          <a:latin typeface="Calibri" panose="020F0502020204030204" pitchFamily="34" charset="0"/>
                        </a:rPr>
                        <a:t>July</a:t>
                      </a:r>
                      <a:r>
                        <a:rPr lang="en-US" sz="2000" b="0" i="0" u="none" strike="noStrike" baseline="0" dirty="0">
                          <a:solidFill>
                            <a:srgbClr val="000000"/>
                          </a:solidFill>
                          <a:effectLst/>
                          <a:latin typeface="Calibri" panose="020F0502020204030204" pitchFamily="34" charset="0"/>
                        </a:rPr>
                        <a:t> 1</a:t>
                      </a:r>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u="none" strike="noStrike" kern="1200" dirty="0">
                          <a:solidFill>
                            <a:schemeClr val="dk1"/>
                          </a:solidFill>
                          <a:effectLst/>
                          <a:latin typeface="+mn-lt"/>
                          <a:ea typeface="+mn-ea"/>
                          <a:cs typeface="+mn-cs"/>
                        </a:rPr>
                        <a:t>Equipment</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2000" u="none" strike="noStrike" dirty="0">
                          <a:effectLst/>
                        </a:rPr>
                        <a:t>14,000</a:t>
                      </a:r>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1534104"/>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1" algn="l" fontAlgn="b"/>
                      <a:r>
                        <a:rPr lang="en-US" sz="2000" b="0" i="0" u="none" strike="noStrike" dirty="0">
                          <a:solidFill>
                            <a:srgbClr val="000000"/>
                          </a:solidFill>
                          <a:effectLst/>
                          <a:latin typeface="Calibri" panose="020F0502020204030204" pitchFamily="34" charset="0"/>
                        </a:rPr>
                        <a:t>Cash</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2000" u="none" strike="noStrike" kern="1200" dirty="0">
                        <a:solidFill>
                          <a:schemeClr val="dk1"/>
                        </a:solidFill>
                        <a:effectLst/>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lang="en-US" sz="2000" u="none" strike="noStrike" kern="1200" dirty="0">
                          <a:solidFill>
                            <a:schemeClr val="dk1"/>
                          </a:solidFill>
                          <a:effectLst/>
                          <a:latin typeface="+mn-lt"/>
                          <a:ea typeface="+mn-ea"/>
                          <a:cs typeface="+mn-cs"/>
                        </a:rPr>
                        <a:t>8,000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66340166"/>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1" algn="l" fontAlgn="b"/>
                      <a:r>
                        <a:rPr lang="en-US" sz="2000" b="0" i="0" u="none" strike="noStrike" dirty="0">
                          <a:solidFill>
                            <a:srgbClr val="000000"/>
                          </a:solidFill>
                          <a:effectLst/>
                          <a:latin typeface="Calibri" panose="020F0502020204030204" pitchFamily="34" charset="0"/>
                        </a:rPr>
                        <a:t>Accounts</a:t>
                      </a:r>
                      <a:r>
                        <a:rPr lang="en-US" sz="2000" b="0" i="0" u="none" strike="noStrike" baseline="0" dirty="0">
                          <a:solidFill>
                            <a:srgbClr val="000000"/>
                          </a:solidFill>
                          <a:effectLst/>
                          <a:latin typeface="Calibri" panose="020F0502020204030204" pitchFamily="34" charset="0"/>
                        </a:rPr>
                        <a:t> Payable</a:t>
                      </a:r>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2000" u="none" strike="noStrike" kern="1200" dirty="0">
                        <a:solidFill>
                          <a:schemeClr val="dk1"/>
                        </a:solidFill>
                        <a:effectLst/>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lang="en-US" sz="2000" u="none" strike="noStrike" kern="1200" dirty="0">
                          <a:solidFill>
                            <a:schemeClr val="dk1"/>
                          </a:solidFill>
                          <a:effectLst/>
                          <a:latin typeface="+mn-lt"/>
                          <a:ea typeface="+mn-ea"/>
                          <a:cs typeface="+mn-cs"/>
                        </a:rPr>
                        <a:t>6,000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05735092"/>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1" algn="l" fontAlgn="b"/>
                      <a:r>
                        <a:rPr lang="en-US" sz="2000" b="0" i="0" u="none" strike="noStrike" dirty="0" smtClean="0">
                          <a:solidFill>
                            <a:schemeClr val="bg1"/>
                          </a:solidFill>
                          <a:effectLst/>
                          <a:latin typeface="Calibri" panose="020F0502020204030204" pitchFamily="34" charset="0"/>
                        </a:rPr>
                        <a:t>Blank</a:t>
                      </a:r>
                      <a:endParaRPr lang="en-US" sz="2000" b="0" i="0" u="none" strike="noStrike" dirty="0">
                        <a:solidFill>
                          <a:schemeClr val="bg1"/>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2000" u="none" strike="noStrike" kern="1200" dirty="0">
                        <a:solidFill>
                          <a:schemeClr val="dk1"/>
                        </a:solidFill>
                        <a:effectLst/>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endParaRPr lang="en-US" sz="2000" u="none" strike="noStrike" kern="1200" dirty="0">
                        <a:solidFill>
                          <a:schemeClr val="dk1"/>
                        </a:solidFill>
                        <a:effectLst/>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58456384"/>
                  </a:ext>
                </a:extLst>
              </a:tr>
            </a:tbl>
          </a:graphicData>
        </a:graphic>
      </p:graphicFrame>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2</a:t>
            </a:r>
            <a:endParaRPr lang="en-US" sz="1200"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3790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C16F-8E74-4376-834A-EBDDF919FAD0}"/>
              </a:ext>
            </a:extLst>
          </p:cNvPr>
          <p:cNvSpPr>
            <a:spLocks noGrp="1"/>
          </p:cNvSpPr>
          <p:nvPr>
            <p:ph type="title"/>
          </p:nvPr>
        </p:nvSpPr>
        <p:spPr>
          <a:xfrm>
            <a:off x="304800" y="762001"/>
            <a:ext cx="8534400" cy="761999"/>
          </a:xfrm>
        </p:spPr>
        <p:txBody>
          <a:bodyPr>
            <a:normAutofit fontScale="90000"/>
          </a:bodyPr>
          <a:lstStyle/>
          <a:p>
            <a:r>
              <a:rPr lang="en-US" b="1" dirty="0">
                <a:ea typeface="Source Sans Pro" charset="0"/>
              </a:rPr>
              <a:t>Do It! 2: </a:t>
            </a:r>
            <a:r>
              <a:rPr lang="en-US" b="1" dirty="0">
                <a:solidFill>
                  <a:srgbClr val="196E78"/>
                </a:solidFill>
                <a:ea typeface="Source Sans Pro" charset="0"/>
              </a:rPr>
              <a:t>Recording Business Activities </a:t>
            </a:r>
            <a:r>
              <a:rPr lang="en-US" sz="2700" dirty="0">
                <a:latin typeface="Calibri" panose="020F0502020204030204" pitchFamily="34" charset="0"/>
                <a:ea typeface="Source Sans Pro" charset="0"/>
                <a:cs typeface="Calibri" panose="020F0502020204030204" pitchFamily="34" charset="0"/>
              </a:rPr>
              <a:t>(1 of 2)</a:t>
            </a:r>
            <a:r>
              <a:rPr lang="en-US" sz="2700" b="1" dirty="0">
                <a:solidFill>
                  <a:srgbClr val="196E78"/>
                </a:solidFill>
                <a:ea typeface="Source Sans Pro" charset="0"/>
              </a:rPr>
              <a:t> </a:t>
            </a:r>
            <a:endParaRPr lang="en-US" sz="2700" dirty="0"/>
          </a:p>
        </p:txBody>
      </p:sp>
      <p:sp>
        <p:nvSpPr>
          <p:cNvPr id="3" name="Content Placeholder 2">
            <a:extLst>
              <a:ext uri="{FF2B5EF4-FFF2-40B4-BE49-F238E27FC236}">
                <a16:creationId xmlns:a16="http://schemas.microsoft.com/office/drawing/2014/main" id="{2FA9D137-CC79-4376-8BE5-3D37D4A6C926}"/>
              </a:ext>
            </a:extLst>
          </p:cNvPr>
          <p:cNvSpPr>
            <a:spLocks noGrp="1"/>
          </p:cNvSpPr>
          <p:nvPr>
            <p:ph sz="quarter" idx="16"/>
          </p:nvPr>
        </p:nvSpPr>
        <p:spPr>
          <a:xfrm>
            <a:off x="304800" y="1828799"/>
            <a:ext cx="8763000" cy="3657601"/>
          </a:xfrm>
        </p:spPr>
        <p:txBody>
          <a:bodyPr/>
          <a:lstStyle/>
          <a:p>
            <a:r>
              <a:rPr lang="en-US" dirty="0"/>
              <a:t>Kate Browne engaged in the following activities in establishing her salon, Hair It Is:</a:t>
            </a:r>
          </a:p>
          <a:p>
            <a:pPr marL="402336" indent="-402336">
              <a:buClr>
                <a:schemeClr val="accent2"/>
              </a:buClr>
              <a:buFont typeface="+mj-lt"/>
              <a:buAutoNum type="arabicPeriod"/>
            </a:pPr>
            <a:r>
              <a:rPr lang="en-US" dirty="0"/>
              <a:t>Opened a bank account in the name of Hair It Is and deposited $20,000 of her own money in this account as her initial investment.</a:t>
            </a:r>
          </a:p>
          <a:p>
            <a:pPr marL="402336" indent="-402336">
              <a:buClr>
                <a:schemeClr val="accent2"/>
              </a:buClr>
              <a:buFont typeface="+mj-lt"/>
              <a:buAutoNum type="arabicPeriod"/>
            </a:pPr>
            <a:r>
              <a:rPr lang="en-US" dirty="0"/>
              <a:t>Purchased equipment on account (to be paid in 30 days) for a total cost of $4,800.</a:t>
            </a:r>
          </a:p>
          <a:p>
            <a:pPr marL="402336" indent="-402336">
              <a:buClr>
                <a:schemeClr val="accent2"/>
              </a:buClr>
              <a:buFont typeface="+mj-lt"/>
              <a:buAutoNum type="arabicPeriod"/>
            </a:pPr>
            <a:r>
              <a:rPr lang="en-US" dirty="0"/>
              <a:t>Interviewed three people for the position of hair stylist</a:t>
            </a:r>
            <a:r>
              <a:rPr lang="en-US" dirty="0" smtClean="0"/>
              <a:t>.</a:t>
            </a:r>
            <a:endParaRPr lang="en-US" dirty="0"/>
          </a:p>
        </p:txBody>
      </p:sp>
      <p:sp>
        <p:nvSpPr>
          <p:cNvPr id="6" name="Content Placeholder 5"/>
          <p:cNvSpPr>
            <a:spLocks noGrp="1"/>
          </p:cNvSpPr>
          <p:nvPr>
            <p:ph sz="quarter" idx="17"/>
          </p:nvPr>
        </p:nvSpPr>
        <p:spPr>
          <a:xfrm>
            <a:off x="304800" y="5562600"/>
            <a:ext cx="8534400" cy="462123"/>
          </a:xfrm>
        </p:spPr>
        <p:txBody>
          <a:bodyPr/>
          <a:lstStyle/>
          <a:p>
            <a:r>
              <a:rPr lang="en-US" b="1" dirty="0"/>
              <a:t>Prepare the journal entries to record the transactions</a:t>
            </a:r>
            <a:r>
              <a:rPr lang="en-US" b="1" dirty="0" smtClean="0"/>
              <a:t>.</a:t>
            </a:r>
            <a:endParaRPr lang="en-US" altLang="en-US" b="1" dirty="0"/>
          </a:p>
        </p:txBody>
      </p:sp>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2</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5DBA6E-5903-4384-9AA1-02DC8D253945}"/>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4">
            <a:extLst>
              <a:ext uri="{FF2B5EF4-FFF2-40B4-BE49-F238E27FC236}">
                <a16:creationId xmlns:a16="http://schemas.microsoft.com/office/drawing/2014/main" id="{BD76F709-428C-47D1-B0BE-EB93A6E05FA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93787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22BAF315-ABD3-4E9D-AA8A-7A301CFE6754}"/>
              </a:ext>
            </a:extLst>
          </p:cNvPr>
          <p:cNvSpPr>
            <a:spLocks noGrp="1"/>
          </p:cNvSpPr>
          <p:nvPr>
            <p:ph type="title"/>
          </p:nvPr>
        </p:nvSpPr>
        <p:spPr>
          <a:xfrm>
            <a:off x="304800" y="762001"/>
            <a:ext cx="8534400" cy="685799"/>
          </a:xfrm>
        </p:spPr>
        <p:txBody>
          <a:bodyPr>
            <a:normAutofit fontScale="90000"/>
          </a:bodyPr>
          <a:lstStyle/>
          <a:p>
            <a:r>
              <a:rPr lang="en-US" b="1" dirty="0">
                <a:latin typeface="Calibri" panose="020F0502020204030204" pitchFamily="34" charset="0"/>
                <a:ea typeface="Source Sans Pro" charset="0"/>
              </a:rPr>
              <a:t>Do It! 2: </a:t>
            </a:r>
            <a:r>
              <a:rPr lang="en-US" b="1" dirty="0">
                <a:solidFill>
                  <a:srgbClr val="196E78"/>
                </a:solidFill>
                <a:latin typeface="Calibri" panose="020F0502020204030204" pitchFamily="34" charset="0"/>
                <a:ea typeface="Source Sans Pro" charset="0"/>
              </a:rPr>
              <a:t>Recording Business Activities </a:t>
            </a:r>
            <a:r>
              <a:rPr lang="en-US" sz="2700" b="0" i="0" kern="1200" dirty="0">
                <a:solidFill>
                  <a:schemeClr val="accent1"/>
                </a:solidFill>
                <a:effectLst/>
                <a:latin typeface="Calibri" panose="020F0502020204030204" pitchFamily="34" charset="0"/>
              </a:rPr>
              <a:t>(2 of 2)</a:t>
            </a:r>
            <a:endParaRPr lang="en-US" sz="2700" b="1" dirty="0">
              <a:latin typeface="Calibri" panose="020F0502020204030204" pitchFamily="34" charset="0"/>
            </a:endParaRPr>
          </a:p>
        </p:txBody>
      </p:sp>
      <p:sp>
        <p:nvSpPr>
          <p:cNvPr id="15" name="Content Placeholder 14">
            <a:extLst>
              <a:ext uri="{FF2B5EF4-FFF2-40B4-BE49-F238E27FC236}">
                <a16:creationId xmlns:a16="http://schemas.microsoft.com/office/drawing/2014/main" id="{6D3950C5-142E-4350-B039-2AC0EDF65118}"/>
              </a:ext>
            </a:extLst>
          </p:cNvPr>
          <p:cNvSpPr>
            <a:spLocks noGrp="1"/>
          </p:cNvSpPr>
          <p:nvPr>
            <p:ph sz="quarter" idx="16"/>
          </p:nvPr>
        </p:nvSpPr>
        <p:spPr>
          <a:xfrm>
            <a:off x="304800" y="1752600"/>
            <a:ext cx="8534400" cy="838201"/>
          </a:xfrm>
        </p:spPr>
        <p:txBody>
          <a:bodyPr/>
          <a:lstStyle/>
          <a:p>
            <a:r>
              <a:rPr lang="en-US" sz="2400" b="1" dirty="0">
                <a:latin typeface="Calibri" panose="020F0502020204030204" pitchFamily="34" charset="0"/>
              </a:rPr>
              <a:t>Prepare the journal entries to record the transactions.</a:t>
            </a:r>
          </a:p>
          <a:p>
            <a:pPr marL="402336" indent="-402336">
              <a:buClr>
                <a:schemeClr val="accent2"/>
              </a:buClr>
              <a:buFont typeface="+mj-lt"/>
              <a:buAutoNum type="arabicPeriod"/>
            </a:pPr>
            <a:r>
              <a:rPr lang="en-US" sz="2400" dirty="0">
                <a:latin typeface="Calibri" panose="020F0502020204030204" pitchFamily="34" charset="0"/>
              </a:rPr>
              <a:t>Opened a bank account and deposited $20,000.</a:t>
            </a:r>
          </a:p>
        </p:txBody>
      </p:sp>
      <p:sp>
        <p:nvSpPr>
          <p:cNvPr id="16" name="Content Placeholder 15">
            <a:extLst>
              <a:ext uri="{FF2B5EF4-FFF2-40B4-BE49-F238E27FC236}">
                <a16:creationId xmlns:a16="http://schemas.microsoft.com/office/drawing/2014/main" id="{AB443AB0-1F2C-4C86-85F4-1D361F98F8EF}"/>
              </a:ext>
            </a:extLst>
          </p:cNvPr>
          <p:cNvSpPr>
            <a:spLocks noGrp="1"/>
          </p:cNvSpPr>
          <p:nvPr>
            <p:ph sz="quarter" idx="17"/>
          </p:nvPr>
        </p:nvSpPr>
        <p:spPr>
          <a:xfrm>
            <a:off x="1186295" y="2743200"/>
            <a:ext cx="794905" cy="355600"/>
          </a:xfrm>
        </p:spPr>
        <p:txBody>
          <a:bodyPr/>
          <a:lstStyle/>
          <a:p>
            <a:r>
              <a:rPr lang="en-US" sz="2400" dirty="0">
                <a:latin typeface="Calibri" panose="020F0502020204030204" pitchFamily="34" charset="0"/>
              </a:rPr>
              <a:t>Cash</a:t>
            </a:r>
          </a:p>
        </p:txBody>
      </p:sp>
      <p:sp>
        <p:nvSpPr>
          <p:cNvPr id="17" name="Content Placeholder 16">
            <a:extLst>
              <a:ext uri="{FF2B5EF4-FFF2-40B4-BE49-F238E27FC236}">
                <a16:creationId xmlns:a16="http://schemas.microsoft.com/office/drawing/2014/main" id="{5A290AAC-0AFF-4EF7-A025-ADB3169CB92D}"/>
              </a:ext>
            </a:extLst>
          </p:cNvPr>
          <p:cNvSpPr>
            <a:spLocks noGrp="1"/>
          </p:cNvSpPr>
          <p:nvPr>
            <p:ph sz="quarter" idx="18"/>
          </p:nvPr>
        </p:nvSpPr>
        <p:spPr>
          <a:xfrm>
            <a:off x="4956310" y="2743200"/>
            <a:ext cx="1063490" cy="365125"/>
          </a:xfrm>
        </p:spPr>
        <p:txBody>
          <a:bodyPr/>
          <a:lstStyle/>
          <a:p>
            <a:r>
              <a:rPr lang="en-US" sz="2400" dirty="0">
                <a:latin typeface="Calibri" panose="020F0502020204030204" pitchFamily="34" charset="0"/>
              </a:rPr>
              <a:t>20,000</a:t>
            </a:r>
          </a:p>
        </p:txBody>
      </p:sp>
      <p:sp>
        <p:nvSpPr>
          <p:cNvPr id="18" name="Content Placeholder 17">
            <a:extLst>
              <a:ext uri="{FF2B5EF4-FFF2-40B4-BE49-F238E27FC236}">
                <a16:creationId xmlns:a16="http://schemas.microsoft.com/office/drawing/2014/main" id="{02528810-A43E-4ECF-AF1D-CB6DB3AAC851}"/>
              </a:ext>
            </a:extLst>
          </p:cNvPr>
          <p:cNvSpPr>
            <a:spLocks noGrp="1"/>
          </p:cNvSpPr>
          <p:nvPr>
            <p:ph sz="quarter" idx="19"/>
          </p:nvPr>
        </p:nvSpPr>
        <p:spPr>
          <a:xfrm>
            <a:off x="1694446" y="3214914"/>
            <a:ext cx="2204454" cy="379186"/>
          </a:xfrm>
        </p:spPr>
        <p:txBody>
          <a:bodyPr/>
          <a:lstStyle/>
          <a:p>
            <a:r>
              <a:rPr lang="en-US" sz="2400" dirty="0">
                <a:latin typeface="Calibri" panose="020F0502020204030204" pitchFamily="34" charset="0"/>
              </a:rPr>
              <a:t>Owner’s Capital</a:t>
            </a:r>
          </a:p>
        </p:txBody>
      </p:sp>
      <p:sp>
        <p:nvSpPr>
          <p:cNvPr id="19" name="Content Placeholder 18">
            <a:extLst>
              <a:ext uri="{FF2B5EF4-FFF2-40B4-BE49-F238E27FC236}">
                <a16:creationId xmlns:a16="http://schemas.microsoft.com/office/drawing/2014/main" id="{CB2089B2-A28E-49E0-B8D3-317E03D2538D}"/>
              </a:ext>
            </a:extLst>
          </p:cNvPr>
          <p:cNvSpPr>
            <a:spLocks noGrp="1"/>
          </p:cNvSpPr>
          <p:nvPr>
            <p:ph sz="quarter" idx="21"/>
          </p:nvPr>
        </p:nvSpPr>
        <p:spPr>
          <a:xfrm>
            <a:off x="6327910" y="3200400"/>
            <a:ext cx="1063490" cy="342900"/>
          </a:xfrm>
        </p:spPr>
        <p:txBody>
          <a:bodyPr/>
          <a:lstStyle/>
          <a:p>
            <a:r>
              <a:rPr lang="en-US" sz="2400" dirty="0">
                <a:latin typeface="Calibri" panose="020F0502020204030204" pitchFamily="34" charset="0"/>
              </a:rPr>
              <a:t>20,000</a:t>
            </a:r>
          </a:p>
        </p:txBody>
      </p:sp>
      <p:sp>
        <p:nvSpPr>
          <p:cNvPr id="20" name="Content Placeholder 19">
            <a:extLst>
              <a:ext uri="{FF2B5EF4-FFF2-40B4-BE49-F238E27FC236}">
                <a16:creationId xmlns:a16="http://schemas.microsoft.com/office/drawing/2014/main" id="{7F70FBA4-2A9A-42E6-96F7-866611662BA8}"/>
              </a:ext>
            </a:extLst>
          </p:cNvPr>
          <p:cNvSpPr>
            <a:spLocks noGrp="1"/>
          </p:cNvSpPr>
          <p:nvPr>
            <p:ph sz="quarter" idx="22"/>
          </p:nvPr>
        </p:nvSpPr>
        <p:spPr>
          <a:xfrm>
            <a:off x="304800" y="3666503"/>
            <a:ext cx="8534400" cy="679836"/>
          </a:xfrm>
        </p:spPr>
        <p:txBody>
          <a:bodyPr/>
          <a:lstStyle/>
          <a:p>
            <a:pPr marL="402336" indent="-402336">
              <a:buClr>
                <a:schemeClr val="accent2"/>
              </a:buClr>
              <a:buFont typeface="+mj-lt"/>
              <a:buAutoNum type="arabicPeriod" startAt="2"/>
            </a:pPr>
            <a:r>
              <a:rPr lang="en-US" sz="2400" dirty="0">
                <a:latin typeface="Calibri" panose="020F0502020204030204" pitchFamily="34" charset="0"/>
              </a:rPr>
              <a:t>Purchased equipment on account (to be paid in 30 days) for a total cost of $4,800.</a:t>
            </a:r>
            <a:endParaRPr lang="en-US" sz="2400" b="1" dirty="0">
              <a:latin typeface="Calibri" panose="020F0502020204030204" pitchFamily="34" charset="0"/>
            </a:endParaRPr>
          </a:p>
        </p:txBody>
      </p:sp>
      <p:sp>
        <p:nvSpPr>
          <p:cNvPr id="21" name="Content Placeholder 20">
            <a:extLst>
              <a:ext uri="{FF2B5EF4-FFF2-40B4-BE49-F238E27FC236}">
                <a16:creationId xmlns:a16="http://schemas.microsoft.com/office/drawing/2014/main" id="{3E4DFE25-0CE0-4845-9934-9F33CEF02EE2}"/>
              </a:ext>
            </a:extLst>
          </p:cNvPr>
          <p:cNvSpPr>
            <a:spLocks noGrp="1"/>
          </p:cNvSpPr>
          <p:nvPr>
            <p:ph sz="quarter" idx="23"/>
          </p:nvPr>
        </p:nvSpPr>
        <p:spPr>
          <a:xfrm>
            <a:off x="1184259" y="4460744"/>
            <a:ext cx="1635142" cy="365256"/>
          </a:xfrm>
        </p:spPr>
        <p:txBody>
          <a:bodyPr/>
          <a:lstStyle/>
          <a:p>
            <a:r>
              <a:rPr lang="en-US" sz="2400" dirty="0">
                <a:latin typeface="Calibri" panose="020F0502020204030204" pitchFamily="34" charset="0"/>
              </a:rPr>
              <a:t>Equipment</a:t>
            </a:r>
          </a:p>
        </p:txBody>
      </p:sp>
      <p:sp>
        <p:nvSpPr>
          <p:cNvPr id="22" name="Content Placeholder 21">
            <a:extLst>
              <a:ext uri="{FF2B5EF4-FFF2-40B4-BE49-F238E27FC236}">
                <a16:creationId xmlns:a16="http://schemas.microsoft.com/office/drawing/2014/main" id="{F3DEDE13-4B4A-4CAC-A9A1-4AF4C4BDD85D}"/>
              </a:ext>
            </a:extLst>
          </p:cNvPr>
          <p:cNvSpPr>
            <a:spLocks noGrp="1"/>
          </p:cNvSpPr>
          <p:nvPr>
            <p:ph sz="quarter" idx="24"/>
          </p:nvPr>
        </p:nvSpPr>
        <p:spPr>
          <a:xfrm>
            <a:off x="5119914" y="4464374"/>
            <a:ext cx="879445" cy="361626"/>
          </a:xfrm>
        </p:spPr>
        <p:txBody>
          <a:bodyPr/>
          <a:lstStyle/>
          <a:p>
            <a:r>
              <a:rPr lang="en-US" sz="2400" dirty="0">
                <a:latin typeface="Calibri" panose="020F0502020204030204" pitchFamily="34" charset="0"/>
              </a:rPr>
              <a:t>4,800</a:t>
            </a:r>
          </a:p>
        </p:txBody>
      </p:sp>
      <p:sp>
        <p:nvSpPr>
          <p:cNvPr id="23" name="Content Placeholder 22">
            <a:extLst>
              <a:ext uri="{FF2B5EF4-FFF2-40B4-BE49-F238E27FC236}">
                <a16:creationId xmlns:a16="http://schemas.microsoft.com/office/drawing/2014/main" id="{B7A37F42-2205-47B7-8827-D2BBBE7770A6}"/>
              </a:ext>
            </a:extLst>
          </p:cNvPr>
          <p:cNvSpPr>
            <a:spLocks noGrp="1"/>
          </p:cNvSpPr>
          <p:nvPr>
            <p:ph sz="quarter" idx="25"/>
          </p:nvPr>
        </p:nvSpPr>
        <p:spPr>
          <a:xfrm>
            <a:off x="1699664" y="4913085"/>
            <a:ext cx="2338936" cy="370115"/>
          </a:xfrm>
        </p:spPr>
        <p:txBody>
          <a:bodyPr/>
          <a:lstStyle/>
          <a:p>
            <a:r>
              <a:rPr lang="en-US" sz="2400" dirty="0">
                <a:latin typeface="Calibri" panose="020F0502020204030204" pitchFamily="34" charset="0"/>
              </a:rPr>
              <a:t>Accounts Payable</a:t>
            </a:r>
          </a:p>
        </p:txBody>
      </p:sp>
      <p:sp>
        <p:nvSpPr>
          <p:cNvPr id="24" name="Content Placeholder 23">
            <a:extLst>
              <a:ext uri="{FF2B5EF4-FFF2-40B4-BE49-F238E27FC236}">
                <a16:creationId xmlns:a16="http://schemas.microsoft.com/office/drawing/2014/main" id="{13F9A986-1BB7-454D-85D5-3CCEF1686BC5}"/>
              </a:ext>
            </a:extLst>
          </p:cNvPr>
          <p:cNvSpPr>
            <a:spLocks noGrp="1"/>
          </p:cNvSpPr>
          <p:nvPr>
            <p:ph sz="quarter" idx="26"/>
          </p:nvPr>
        </p:nvSpPr>
        <p:spPr>
          <a:xfrm>
            <a:off x="6477000" y="4897986"/>
            <a:ext cx="961834" cy="347114"/>
          </a:xfrm>
        </p:spPr>
        <p:txBody>
          <a:bodyPr/>
          <a:lstStyle/>
          <a:p>
            <a:r>
              <a:rPr lang="en-US" sz="2400" dirty="0">
                <a:latin typeface="Calibri" panose="020F0502020204030204" pitchFamily="34" charset="0"/>
              </a:rPr>
              <a:t>4,800</a:t>
            </a:r>
          </a:p>
        </p:txBody>
      </p:sp>
      <p:sp>
        <p:nvSpPr>
          <p:cNvPr id="25" name="Content Placeholder 24">
            <a:extLst>
              <a:ext uri="{FF2B5EF4-FFF2-40B4-BE49-F238E27FC236}">
                <a16:creationId xmlns:a16="http://schemas.microsoft.com/office/drawing/2014/main" id="{8E6332F8-186E-4794-9099-F30F3AC93782}"/>
              </a:ext>
            </a:extLst>
          </p:cNvPr>
          <p:cNvSpPr>
            <a:spLocks noGrp="1"/>
          </p:cNvSpPr>
          <p:nvPr>
            <p:ph sz="quarter" idx="27"/>
          </p:nvPr>
        </p:nvSpPr>
        <p:spPr>
          <a:xfrm>
            <a:off x="304800" y="5387975"/>
            <a:ext cx="7620000" cy="365125"/>
          </a:xfrm>
        </p:spPr>
        <p:txBody>
          <a:bodyPr/>
          <a:lstStyle/>
          <a:p>
            <a:pPr marL="402336" indent="-402336">
              <a:buClr>
                <a:schemeClr val="accent2"/>
              </a:buClr>
              <a:buFont typeface="+mj-lt"/>
              <a:buAutoNum type="arabicPeriod" startAt="3"/>
            </a:pPr>
            <a:r>
              <a:rPr lang="en-US" sz="2400" dirty="0">
                <a:latin typeface="Calibri" panose="020F0502020204030204" pitchFamily="34" charset="0"/>
              </a:rPr>
              <a:t>Interviewed three persons for the position of hair stylist.</a:t>
            </a:r>
          </a:p>
        </p:txBody>
      </p:sp>
      <p:sp>
        <p:nvSpPr>
          <p:cNvPr id="26" name="Content Placeholder 25">
            <a:extLst>
              <a:ext uri="{FF2B5EF4-FFF2-40B4-BE49-F238E27FC236}">
                <a16:creationId xmlns:a16="http://schemas.microsoft.com/office/drawing/2014/main" id="{B01F8E74-11D6-4009-AE68-02C392F83E44}"/>
              </a:ext>
            </a:extLst>
          </p:cNvPr>
          <p:cNvSpPr>
            <a:spLocks noGrp="1"/>
          </p:cNvSpPr>
          <p:nvPr>
            <p:ph sz="quarter" idx="28"/>
          </p:nvPr>
        </p:nvSpPr>
        <p:spPr>
          <a:xfrm>
            <a:off x="1201741" y="5840268"/>
            <a:ext cx="1280201" cy="357332"/>
          </a:xfrm>
        </p:spPr>
        <p:txBody>
          <a:bodyPr/>
          <a:lstStyle/>
          <a:p>
            <a:r>
              <a:rPr lang="en-US" sz="2400" dirty="0">
                <a:latin typeface="Calibri" panose="020F0502020204030204" pitchFamily="34" charset="0"/>
              </a:rPr>
              <a:t>No entry</a:t>
            </a:r>
          </a:p>
        </p:txBody>
      </p:sp>
      <p:sp>
        <p:nvSpPr>
          <p:cNvPr id="2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2</a:t>
            </a:r>
            <a:endParaRPr lang="en-US" sz="1200" dirty="0">
              <a:solidFill>
                <a:schemeClr val="tx1"/>
              </a:solidFill>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87217F58-4974-4A93-A985-E71222DA07C9}"/>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23</a:t>
            </a:fld>
            <a:endParaRPr lang="en-US" dirty="0">
              <a:latin typeface="Calibri" panose="020F0502020204030204" pitchFamily="34" charset="0"/>
            </a:endParaRPr>
          </a:p>
        </p:txBody>
      </p:sp>
      <p:sp>
        <p:nvSpPr>
          <p:cNvPr id="13" name="Footer Placeholder 12">
            <a:extLst>
              <a:ext uri="{FF2B5EF4-FFF2-40B4-BE49-F238E27FC236}">
                <a16:creationId xmlns:a16="http://schemas.microsoft.com/office/drawing/2014/main" id="{530188C7-0BE7-4C73-B7D5-1C0628115E45}"/>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26545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P spid="19" grpId="0" build="p"/>
      <p:bldP spid="20" grpId="0" build="p"/>
      <p:bldP spid="21" grpId="0" build="p"/>
      <p:bldP spid="22" grpId="0" build="p"/>
      <p:bldP spid="23" grpId="0" build="p"/>
      <p:bldP spid="24" grpId="0" build="p"/>
      <p:bldP spid="25" grpId="0" build="p"/>
      <p:bldP spid="2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a:xfrm>
            <a:off x="333828" y="6096"/>
            <a:ext cx="8534400" cy="441960"/>
          </a:xfrm>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The Journal and Posting</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a:xfrm>
            <a:off x="0" y="448056"/>
            <a:ext cx="9144000" cy="685800"/>
          </a:xfrm>
        </p:spPr>
        <p:txBody>
          <a:bodyPr/>
          <a:lstStyle/>
          <a:p>
            <a:r>
              <a:rPr lang="en-US" dirty="0">
                <a:cs typeface="Times New Roman" panose="02020603050405020304" pitchFamily="18" charset="0"/>
              </a:rPr>
              <a:t>LEARNING OBJECTIVE 3</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a:xfrm>
            <a:off x="0" y="1133856"/>
            <a:ext cx="9144000" cy="762000"/>
          </a:xfrm>
        </p:spPr>
        <p:txBody>
          <a:bodyPr/>
          <a:lstStyle/>
          <a:p>
            <a:r>
              <a:rPr lang="en-US" dirty="0">
                <a:latin typeface="Calibri" panose="020F0502020204030204" pitchFamily="34" charset="0"/>
              </a:rPr>
              <a:t>Explain how a ledger and posting help in the recording process.</a:t>
            </a:r>
            <a:endParaRPr lang="en-US" dirty="0">
              <a:cs typeface="Times New Roman" panose="02020603050405020304" pitchFamily="18" charset="0"/>
            </a:endParaRPr>
          </a:p>
        </p:txBody>
      </p:sp>
      <p:pic>
        <p:nvPicPr>
          <p:cNvPr id="11" name="Content Placeholder 8" descr="The steps in the accounting cycle are as follows: analyze, journalize, post to ledger accounts, trial balance, adjusting entries, adjusted trial balance, financial statements, closing entries, and post-closing trial balance. The third step, post to ledger accounts, is highlighted. &#10;">
            <a:extLst>
              <a:ext uri="{FF2B5EF4-FFF2-40B4-BE49-F238E27FC236}">
                <a16:creationId xmlns:a16="http://schemas.microsoft.com/office/drawing/2014/main" id="{45A95069-B3B1-44B1-9C84-76C4DA6FDB64}"/>
              </a:ext>
            </a:extLst>
          </p:cNvPr>
          <p:cNvPicPr>
            <a:picLocks noGrp="1" noChangeAspect="1"/>
          </p:cNvPicPr>
          <p:nvPr>
            <p:ph sz="quarter" idx="14"/>
          </p:nvPr>
        </p:nvPicPr>
        <p:blipFill>
          <a:blip r:embed="rId2"/>
          <a:stretch>
            <a:fillRect/>
          </a:stretch>
        </p:blipFill>
        <p:spPr>
          <a:xfrm>
            <a:off x="609071" y="1990433"/>
            <a:ext cx="7917856" cy="2055926"/>
          </a:xfrm>
          <a:prstGeom prst="rect">
            <a:avLst/>
          </a:prstGeom>
        </p:spPr>
      </p:pic>
      <p:sp>
        <p:nvSpPr>
          <p:cNvPr id="3" name="Content Placeholder 2"/>
          <p:cNvSpPr>
            <a:spLocks noGrp="1"/>
          </p:cNvSpPr>
          <p:nvPr>
            <p:ph sz="quarter" idx="16"/>
          </p:nvPr>
        </p:nvSpPr>
        <p:spPr>
          <a:xfrm>
            <a:off x="333829" y="4151376"/>
            <a:ext cx="8505371" cy="1981200"/>
          </a:xfrm>
        </p:spPr>
        <p:txBody>
          <a:bodyPr/>
          <a:lstStyle/>
          <a:p>
            <a:r>
              <a:rPr lang="en-US" altLang="en-US" b="1" dirty="0">
                <a:solidFill>
                  <a:schemeClr val="accent2"/>
                </a:solidFill>
                <a:latin typeface="Calibri" panose="020F0502020204030204" pitchFamily="34" charset="0"/>
              </a:rPr>
              <a:t>The Ledger</a:t>
            </a:r>
            <a:endParaRPr lang="en-US" altLang="en-US" dirty="0">
              <a:solidFill>
                <a:schemeClr val="accent2"/>
              </a:solidFill>
              <a:latin typeface="Calibri" panose="020F0502020204030204" pitchFamily="34" charset="0"/>
            </a:endParaRPr>
          </a:p>
          <a:p>
            <a:pPr marL="292608" lvl="1" indent="-292608">
              <a:spcBef>
                <a:spcPts val="1000"/>
              </a:spcBef>
              <a:buClr>
                <a:srgbClr val="A50021"/>
              </a:buClr>
              <a:buSzPct val="100000"/>
            </a:pPr>
            <a:r>
              <a:rPr lang="en-US" altLang="en-US" dirty="0">
                <a:latin typeface="Calibri" panose="020F0502020204030204" pitchFamily="34" charset="0"/>
              </a:rPr>
              <a:t>Entire group of accounts maintained by a company</a:t>
            </a:r>
          </a:p>
          <a:p>
            <a:pPr marL="292608" lvl="1" indent="-292608">
              <a:spcBef>
                <a:spcPts val="1000"/>
              </a:spcBef>
              <a:buClr>
                <a:srgbClr val="A50021"/>
              </a:buClr>
              <a:buSzPct val="100000"/>
            </a:pPr>
            <a:r>
              <a:rPr lang="en-US" altLang="en-US" dirty="0">
                <a:latin typeface="Calibri" panose="020F0502020204030204" pitchFamily="34" charset="0"/>
              </a:rPr>
              <a:t>Provides the balance in each account</a:t>
            </a:r>
          </a:p>
          <a:p>
            <a:pPr marL="292608" lvl="1" indent="-292608">
              <a:spcBef>
                <a:spcPts val="1000"/>
              </a:spcBef>
              <a:buClr>
                <a:srgbClr val="A50021"/>
              </a:buClr>
              <a:buSzPct val="100000"/>
            </a:pPr>
            <a:r>
              <a:rPr lang="en-US" altLang="en-US" dirty="0">
                <a:latin typeface="Calibri" panose="020F0502020204030204" pitchFamily="34" charset="0"/>
              </a:rPr>
              <a:t>Keeps track of changes in account balances</a:t>
            </a:r>
          </a:p>
        </p:txBody>
      </p:sp>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a:t>
            </a:r>
            <a:r>
              <a:rPr lang="en-US" dirty="0">
                <a:solidFill>
                  <a:schemeClr val="tx1"/>
                </a:solidFill>
                <a:cs typeface="Times New Roman" panose="02020603050405020304" pitchFamily="18" charset="0"/>
              </a:rPr>
              <a:t>3</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a:xfrm>
            <a:off x="6457950" y="6347206"/>
            <a:ext cx="2381250" cy="365125"/>
          </a:xfrm>
        </p:spPr>
        <p:txBody>
          <a:bodyPr/>
          <a:lstStyle/>
          <a:p>
            <a:fld id="{67B19427-F580-D146-B60E-4CADEE75497F}" type="slidenum">
              <a:rPr lang="en-US" smtClean="0">
                <a:latin typeface="+mn-lt"/>
              </a:rPr>
              <a:pPr/>
              <a:t>24</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a:xfrm>
            <a:off x="3028950" y="6347206"/>
            <a:ext cx="3086100" cy="365125"/>
          </a:xfrm>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2028763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3B7F-59F8-42A4-9558-381C1D467B81}"/>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Ledger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sp>
        <p:nvSpPr>
          <p:cNvPr id="3" name="Content Placeholder 2">
            <a:extLst>
              <a:ext uri="{FF2B5EF4-FFF2-40B4-BE49-F238E27FC236}">
                <a16:creationId xmlns:a16="http://schemas.microsoft.com/office/drawing/2014/main" id="{A7B28EC8-A9BC-4C2A-8AA6-B47373881A42}"/>
              </a:ext>
            </a:extLst>
          </p:cNvPr>
          <p:cNvSpPr>
            <a:spLocks noGrp="1"/>
          </p:cNvSpPr>
          <p:nvPr>
            <p:ph sz="quarter" idx="16"/>
          </p:nvPr>
        </p:nvSpPr>
        <p:spPr>
          <a:xfrm>
            <a:off x="304800" y="1828800"/>
            <a:ext cx="8534400" cy="825500"/>
          </a:xfrm>
        </p:spPr>
        <p:txBody>
          <a:bodyPr/>
          <a:lstStyle/>
          <a:p>
            <a:r>
              <a:rPr lang="en-US" b="1" dirty="0">
                <a:solidFill>
                  <a:schemeClr val="accent4"/>
                </a:solidFill>
              </a:rPr>
              <a:t>General ledger </a:t>
            </a:r>
            <a:r>
              <a:rPr lang="en-US" dirty="0"/>
              <a:t>contains all asset, liability, and owner’s equity </a:t>
            </a:r>
            <a:r>
              <a:rPr lang="en-US" dirty="0" smtClean="0"/>
              <a:t>accounts.</a:t>
            </a:r>
            <a:endParaRPr lang="en-US" altLang="en-US" dirty="0"/>
          </a:p>
        </p:txBody>
      </p:sp>
      <p:pic>
        <p:nvPicPr>
          <p:cNvPr id="7" name="Content Placeholder 6" descr="An illustration displays examples of accounts that appear in the general ledger. Three columns are listed, asset accounts, liability accounts, and owner's equity accounts. The asset accounts include cash, supplies, equipment, and land. The liability accounts include notes payable, accounts payable, salaries and wages payable, and interest payable. The owner's equity accounts include owner's capital, owner's drawings, service revenue, and salaries and wages expense. &#10;">
            <a:extLst>
              <a:ext uri="{FF2B5EF4-FFF2-40B4-BE49-F238E27FC236}">
                <a16:creationId xmlns:a16="http://schemas.microsoft.com/office/drawing/2014/main" id="{08EBBA41-ADA9-4E75-916F-218FC148B9BE}"/>
              </a:ext>
            </a:extLst>
          </p:cNvPr>
          <p:cNvPicPr>
            <a:picLocks noGrp="1" noChangeAspect="1"/>
          </p:cNvPicPr>
          <p:nvPr>
            <p:ph sz="quarter" idx="17"/>
          </p:nvPr>
        </p:nvPicPr>
        <p:blipFill>
          <a:blip r:embed="rId2"/>
          <a:stretch>
            <a:fillRect/>
          </a:stretch>
        </p:blipFill>
        <p:spPr>
          <a:xfrm>
            <a:off x="927190" y="2819400"/>
            <a:ext cx="7289620" cy="3419358"/>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id="{1AF82FEC-1F07-4A23-8E52-1FFA695B3A56}"/>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6" name="Footer Placeholder 5">
            <a:extLst>
              <a:ext uri="{FF2B5EF4-FFF2-40B4-BE49-F238E27FC236}">
                <a16:creationId xmlns:a16="http://schemas.microsoft.com/office/drawing/2014/main" id="{F214493C-F9FE-4E34-BB10-9C4F8DCF000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31555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F3ED-1951-4AB2-8444-91C50C780C5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Ledger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A7AFCC02-4F61-4574-9FB0-7680862FDD82}"/>
              </a:ext>
            </a:extLst>
          </p:cNvPr>
          <p:cNvSpPr>
            <a:spLocks noGrp="1"/>
          </p:cNvSpPr>
          <p:nvPr>
            <p:ph sz="quarter" idx="16"/>
          </p:nvPr>
        </p:nvSpPr>
        <p:spPr>
          <a:xfrm>
            <a:off x="304800" y="1828800"/>
            <a:ext cx="4089400" cy="457200"/>
          </a:xfrm>
        </p:spPr>
        <p:txBody>
          <a:bodyPr/>
          <a:lstStyle/>
          <a:p>
            <a:r>
              <a:rPr lang="en-US" altLang="en-US" b="1" dirty="0"/>
              <a:t>Standard Form of Account</a:t>
            </a:r>
          </a:p>
        </p:txBody>
      </p:sp>
      <p:graphicFrame>
        <p:nvGraphicFramePr>
          <p:cNvPr id="8" name="Content Placeholder 7" descr="Table is accessible to screenreaders">
            <a:extLst>
              <a:ext uri="{FF2B5EF4-FFF2-40B4-BE49-F238E27FC236}">
                <a16:creationId xmlns:a16="http://schemas.microsoft.com/office/drawing/2014/main" id="{5B9D7516-EFC8-47E7-BEB4-C0560BA6EBD2}"/>
              </a:ext>
            </a:extLst>
          </p:cNvPr>
          <p:cNvGraphicFramePr>
            <a:graphicFrameLocks noGrp="1"/>
          </p:cNvGraphicFramePr>
          <p:nvPr>
            <p:ph sz="quarter" idx="17"/>
            <p:extLst>
              <p:ext uri="{D42A27DB-BD31-4B8C-83A1-F6EECF244321}">
                <p14:modId xmlns:p14="http://schemas.microsoft.com/office/powerpoint/2010/main" val="297727585"/>
              </p:ext>
            </p:extLst>
          </p:nvPr>
        </p:nvGraphicFramePr>
        <p:xfrm>
          <a:off x="304800" y="2362200"/>
          <a:ext cx="8534400" cy="34340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059890367"/>
                    </a:ext>
                  </a:extLst>
                </a:gridCol>
                <a:gridCol w="2590800">
                  <a:extLst>
                    <a:ext uri="{9D8B030D-6E8A-4147-A177-3AD203B41FA5}">
                      <a16:colId xmlns:a16="http://schemas.microsoft.com/office/drawing/2014/main" val="2990759911"/>
                    </a:ext>
                  </a:extLst>
                </a:gridCol>
                <a:gridCol w="609600">
                  <a:extLst>
                    <a:ext uri="{9D8B030D-6E8A-4147-A177-3AD203B41FA5}">
                      <a16:colId xmlns:a16="http://schemas.microsoft.com/office/drawing/2014/main" val="1511773774"/>
                    </a:ext>
                  </a:extLst>
                </a:gridCol>
                <a:gridCol w="1117600">
                  <a:extLst>
                    <a:ext uri="{9D8B030D-6E8A-4147-A177-3AD203B41FA5}">
                      <a16:colId xmlns:a16="http://schemas.microsoft.com/office/drawing/2014/main" val="3580129203"/>
                    </a:ext>
                  </a:extLst>
                </a:gridCol>
                <a:gridCol w="1422400">
                  <a:extLst>
                    <a:ext uri="{9D8B030D-6E8A-4147-A177-3AD203B41FA5}">
                      <a16:colId xmlns:a16="http://schemas.microsoft.com/office/drawing/2014/main" val="3078807662"/>
                    </a:ext>
                  </a:extLst>
                </a:gridCol>
                <a:gridCol w="1422400">
                  <a:extLst>
                    <a:ext uri="{9D8B030D-6E8A-4147-A177-3AD203B41FA5}">
                      <a16:colId xmlns:a16="http://schemas.microsoft.com/office/drawing/2014/main" val="68641779"/>
                    </a:ext>
                  </a:extLst>
                </a:gridCol>
              </a:tblGrid>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Cash</a:t>
                      </a:r>
                      <a:endParaRPr lang="en-US" sz="2000" b="1" i="0" u="none" strike="noStrike" dirty="0">
                        <a:solidFill>
                          <a:schemeClr val="tx1"/>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NO. 101</a:t>
                      </a:r>
                      <a:endParaRPr lang="en-US" sz="2000" b="1" i="0" u="none" strike="noStrike" dirty="0">
                        <a:solidFill>
                          <a:schemeClr val="tx1"/>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851856"/>
                  </a:ext>
                </a:extLst>
              </a:tr>
              <a:tr h="370840">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Explanation</a:t>
                      </a:r>
                      <a:endParaRPr lang="en-US" sz="2000" b="1" i="0" u="none" strike="noStrike" dirty="0">
                        <a:solidFill>
                          <a:srgbClr val="000000"/>
                        </a:solidFill>
                        <a:effectLst/>
                        <a:latin typeface="Calibri" panose="020F0502020204030204" pitchFamily="34" charset="0"/>
                      </a:endParaRPr>
                    </a:p>
                  </a:txBody>
                  <a:tcPr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i="0" u="none" strike="noStrike" dirty="0">
                          <a:solidFill>
                            <a:srgbClr val="000000"/>
                          </a:solidFill>
                          <a:effectLst/>
                          <a:latin typeface="Calibri" panose="020F0502020204030204" pitchFamily="34" charset="0"/>
                        </a:rPr>
                        <a:t>Balance</a:t>
                      </a: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0516005"/>
                  </a:ext>
                </a:extLst>
              </a:tr>
              <a:tr h="370840">
                <a:tc>
                  <a:txBody>
                    <a:bodyPr/>
                    <a:lstStyle/>
                    <a:p>
                      <a:pPr algn="r" fontAlgn="b"/>
                      <a:r>
                        <a:rPr lang="en-US" sz="2000" b="0" i="0" u="none" strike="noStrike" baseline="0" dirty="0">
                          <a:solidFill>
                            <a:srgbClr val="000000"/>
                          </a:solidFill>
                          <a:effectLst/>
                          <a:latin typeface="Calibri" panose="020F0502020204030204" pitchFamily="34" charset="0"/>
                        </a:rPr>
                        <a:t>2020 June 1</a:t>
                      </a:r>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25,000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25,000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143071045"/>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2</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8,000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17,000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84527915"/>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3</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4,200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21,200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010835224"/>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9</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7,500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28,700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87341039"/>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17</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11,700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17,000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23290675"/>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20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250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16,750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545925444"/>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30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000" dirty="0"/>
                        <a:t>7,300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000" dirty="0"/>
                        <a:t>9,450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4996342"/>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5CCD7577-109F-45C7-BA2B-9CF01B2B9E16}"/>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7" name="Footer Placeholder 6">
            <a:extLst>
              <a:ext uri="{FF2B5EF4-FFF2-40B4-BE49-F238E27FC236}">
                <a16:creationId xmlns:a16="http://schemas.microsoft.com/office/drawing/2014/main" id="{AF583777-865D-42AF-A378-EFB23E80C2F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52462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79FF-63C7-4ED4-B293-31F13E97329A}"/>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Ledger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pic>
        <p:nvPicPr>
          <p:cNvPr id="7" name="Content Placeholder 6" descr="&quot;An illustration displays an example of posting from the general journal to the general ledger. A general journal on the top with J1 as the page number in the upper right corner. The journal has five columns titled, date, account titles and explanation, reference, debit, and credit. September 1, 2020 appears in the date column. Cash appears in the next column with a reference of 101 and 15,000 in the debit column. Just under cash, owner's capital appears slightly indented, with a reference of 301 and 15,000 in the credit column. &#10;A general ledger contains two accounts, cash and owner's capital. The first is the cash account which is displayed as account number 101 displayed on the right side on the first row. There are six columns titled date, explanation, reference, debit, credit, and balance. The date column shows September 1, 2020. The reference is J1, and 15,000 is posted in the debit column. The amount of 15,000 appears in the balance column. The owner's capital account shows account number 301 displayed on the right side. The date column shows September 1, 2020. The reference is J1, and 15,000 is posted in the credit column. The amount of 15,000 appears in the balance column. &quot;&#10;">
            <a:extLst>
              <a:ext uri="{FF2B5EF4-FFF2-40B4-BE49-F238E27FC236}">
                <a16:creationId xmlns:a16="http://schemas.microsoft.com/office/drawing/2014/main" id="{00D86896-3BA7-4BB9-8631-6085817F0F71}"/>
              </a:ext>
            </a:extLst>
          </p:cNvPr>
          <p:cNvPicPr>
            <a:picLocks noGrp="1" noChangeAspect="1"/>
          </p:cNvPicPr>
          <p:nvPr>
            <p:ph sz="quarter" idx="16"/>
          </p:nvPr>
        </p:nvPicPr>
        <p:blipFill>
          <a:blip r:embed="rId2"/>
          <a:stretch>
            <a:fillRect/>
          </a:stretch>
        </p:blipFill>
        <p:spPr>
          <a:xfrm>
            <a:off x="1729361" y="1752600"/>
            <a:ext cx="5685277" cy="4404767"/>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E2A3DF-77DA-4F60-9F43-C84B8B13CCD7}"/>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6" name="Footer Placeholder 5">
            <a:extLst>
              <a:ext uri="{FF2B5EF4-FFF2-40B4-BE49-F238E27FC236}">
                <a16:creationId xmlns:a16="http://schemas.microsoft.com/office/drawing/2014/main" id="{E071A1E8-F7AB-4249-AD14-6EB367BD7BD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4082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9D36-A3B1-4750-A4F3-A86F0029FA1D}"/>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Posting </a:t>
            </a:r>
            <a:r>
              <a:rPr lang="en-US" sz="2400" dirty="0">
                <a:latin typeface="Calibri" panose="020F0502020204030204" pitchFamily="34" charset="0"/>
                <a:ea typeface="Source Sans Pro" charset="0"/>
                <a:cs typeface="Calibri" panose="020F0502020204030204" pitchFamily="34" charset="0"/>
              </a:rPr>
              <a:t>(1 of 2)</a:t>
            </a:r>
            <a:endParaRPr lang="en-US" sz="2400" dirty="0">
              <a:latin typeface="Calibri" panose="020F0502020204030204" pitchFamily="34" charset="0"/>
            </a:endParaRPr>
          </a:p>
        </p:txBody>
      </p:sp>
      <p:sp>
        <p:nvSpPr>
          <p:cNvPr id="3" name="Content Placeholder 2">
            <a:extLst>
              <a:ext uri="{FF2B5EF4-FFF2-40B4-BE49-F238E27FC236}">
                <a16:creationId xmlns:a16="http://schemas.microsoft.com/office/drawing/2014/main" id="{90153EBF-109A-4662-811B-32362B56A5E7}"/>
              </a:ext>
            </a:extLst>
          </p:cNvPr>
          <p:cNvSpPr>
            <a:spLocks noGrp="1"/>
          </p:cNvSpPr>
          <p:nvPr>
            <p:ph sz="quarter" idx="16"/>
          </p:nvPr>
        </p:nvSpPr>
        <p:spPr>
          <a:xfrm>
            <a:off x="304800" y="1752600"/>
            <a:ext cx="7543800" cy="2667000"/>
          </a:xfrm>
        </p:spPr>
        <p:txBody>
          <a:bodyPr/>
          <a:lstStyle/>
          <a:p>
            <a:pPr marL="0" lvl="1" indent="0">
              <a:buClr>
                <a:schemeClr val="tx1"/>
              </a:buClr>
              <a:buNone/>
            </a:pPr>
            <a:r>
              <a:rPr lang="en-US" altLang="en-US" dirty="0">
                <a:latin typeface="Calibri" panose="020F0502020204030204" pitchFamily="34" charset="0"/>
              </a:rPr>
              <a:t>Posting:</a:t>
            </a:r>
          </a:p>
          <a:p>
            <a:pPr marL="0" lvl="1" indent="0">
              <a:buClr>
                <a:schemeClr val="tx1"/>
              </a:buClr>
              <a:buNone/>
            </a:pPr>
            <a:r>
              <a:rPr lang="en-US" altLang="en-US" dirty="0">
                <a:solidFill>
                  <a:schemeClr val="accent2"/>
                </a:solidFill>
                <a:latin typeface="Calibri" panose="020F0502020204030204" pitchFamily="34" charset="0"/>
              </a:rPr>
              <a:t>a.</a:t>
            </a:r>
            <a:r>
              <a:rPr lang="en-US" altLang="en-US" dirty="0">
                <a:latin typeface="Calibri" panose="020F0502020204030204" pitchFamily="34" charset="0"/>
              </a:rPr>
              <a:t> normally occurs before </a:t>
            </a:r>
            <a:r>
              <a:rPr lang="en-US" altLang="en-US" dirty="0" smtClean="0">
                <a:latin typeface="Calibri" panose="020F0502020204030204" pitchFamily="34" charset="0"/>
              </a:rPr>
              <a:t>journalizing.</a:t>
            </a:r>
            <a:endParaRPr lang="en-US" altLang="en-US" dirty="0">
              <a:latin typeface="Calibri" panose="020F0502020204030204" pitchFamily="34" charset="0"/>
            </a:endParaRPr>
          </a:p>
          <a:p>
            <a:pPr marL="0" lvl="1" indent="0">
              <a:buClr>
                <a:schemeClr val="tx1"/>
              </a:buClr>
              <a:buNone/>
            </a:pPr>
            <a:r>
              <a:rPr lang="en-US" altLang="en-US" dirty="0">
                <a:solidFill>
                  <a:schemeClr val="accent2"/>
                </a:solidFill>
                <a:latin typeface="Calibri" panose="020F0502020204030204" pitchFamily="34" charset="0"/>
              </a:rPr>
              <a:t>b. </a:t>
            </a:r>
            <a:r>
              <a:rPr lang="en-US" altLang="en-US" dirty="0">
                <a:latin typeface="Calibri" panose="020F0502020204030204" pitchFamily="34" charset="0"/>
              </a:rPr>
              <a:t>transfers ledger transaction data to the </a:t>
            </a:r>
            <a:r>
              <a:rPr lang="en-US" altLang="en-US" dirty="0" smtClean="0">
                <a:latin typeface="Calibri" panose="020F0502020204030204" pitchFamily="34" charset="0"/>
              </a:rPr>
              <a:t>journal.</a:t>
            </a:r>
            <a:endParaRPr lang="en-US" altLang="en-US" dirty="0">
              <a:latin typeface="Calibri" panose="020F0502020204030204" pitchFamily="34" charset="0"/>
            </a:endParaRPr>
          </a:p>
          <a:p>
            <a:pPr marL="0" lvl="1" indent="0">
              <a:buClr>
                <a:schemeClr val="tx1"/>
              </a:buClr>
              <a:buNone/>
            </a:pPr>
            <a:r>
              <a:rPr lang="en-US" altLang="en-US" dirty="0">
                <a:solidFill>
                  <a:schemeClr val="accent2"/>
                </a:solidFill>
                <a:latin typeface="Calibri" panose="020F0502020204030204" pitchFamily="34" charset="0"/>
              </a:rPr>
              <a:t>c. </a:t>
            </a:r>
            <a:r>
              <a:rPr lang="en-US" altLang="en-US" dirty="0">
                <a:latin typeface="Calibri" panose="020F0502020204030204" pitchFamily="34" charset="0"/>
              </a:rPr>
              <a:t>is an optional step in the recording </a:t>
            </a:r>
            <a:r>
              <a:rPr lang="en-US" altLang="en-US" dirty="0" smtClean="0">
                <a:latin typeface="Calibri" panose="020F0502020204030204" pitchFamily="34" charset="0"/>
              </a:rPr>
              <a:t>process.</a:t>
            </a:r>
            <a:endParaRPr lang="en-US" altLang="en-US" dirty="0">
              <a:latin typeface="Calibri" panose="020F0502020204030204" pitchFamily="34" charset="0"/>
            </a:endParaRPr>
          </a:p>
          <a:p>
            <a:pPr marL="0" lvl="1" indent="0">
              <a:buClr>
                <a:schemeClr val="tx1"/>
              </a:buClr>
              <a:buNone/>
            </a:pPr>
            <a:r>
              <a:rPr lang="en-US" altLang="en-US" dirty="0">
                <a:solidFill>
                  <a:schemeClr val="accent2"/>
                </a:solidFill>
                <a:latin typeface="Calibri" panose="020F0502020204030204" pitchFamily="34" charset="0"/>
              </a:rPr>
              <a:t>d. </a:t>
            </a:r>
            <a:r>
              <a:rPr lang="en-US" altLang="en-US" dirty="0">
                <a:latin typeface="Calibri" panose="020F0502020204030204" pitchFamily="34" charset="0"/>
              </a:rPr>
              <a:t>transfers journal entries to ledger </a:t>
            </a:r>
            <a:r>
              <a:rPr lang="en-US" altLang="en-US" dirty="0" smtClean="0">
                <a:latin typeface="Calibri" panose="020F0502020204030204" pitchFamily="34" charset="0"/>
              </a:rPr>
              <a:t>accounts.</a:t>
            </a:r>
            <a:endParaRPr lang="en-US" altLang="en-US" dirty="0">
              <a:latin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D88ED97F-EF43-47F1-B61E-CDA241DDAAB5}"/>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28</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A3F28DC9-BC6A-416A-95AF-C9AB8CC4C7E3}"/>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203126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373E-9BF4-4418-92D5-8F76DF59F84A}"/>
              </a:ext>
            </a:extLst>
          </p:cNvPr>
          <p:cNvSpPr>
            <a:spLocks noGrp="1"/>
          </p:cNvSpPr>
          <p:nvPr>
            <p:ph type="title"/>
          </p:nvPr>
        </p:nvSpPr>
        <p:spPr>
          <a:xfrm>
            <a:off x="298704" y="762002"/>
            <a:ext cx="8540496" cy="685798"/>
          </a:xfrm>
        </p:spPr>
        <p:txBody>
          <a:bodyPr/>
          <a:lstStyle/>
          <a:p>
            <a:r>
              <a:rPr lang="en-US" b="1" dirty="0">
                <a:latin typeface="Calibri" panose="020F0502020204030204" pitchFamily="34" charset="0"/>
                <a:ea typeface="Source Sans Pro" charset="0"/>
                <a:cs typeface="Calibri" panose="020F0502020204030204" pitchFamily="34" charset="0"/>
              </a:rPr>
              <a:t>Posting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795904E6-5587-46CB-B3AE-F09614EE53F2}"/>
              </a:ext>
            </a:extLst>
          </p:cNvPr>
          <p:cNvSpPr>
            <a:spLocks noGrp="1"/>
          </p:cNvSpPr>
          <p:nvPr>
            <p:ph sz="quarter" idx="15"/>
          </p:nvPr>
        </p:nvSpPr>
        <p:spPr>
          <a:xfrm>
            <a:off x="304800" y="1752600"/>
            <a:ext cx="8229600" cy="2667000"/>
          </a:xfrm>
        </p:spPr>
        <p:txBody>
          <a:bodyPr/>
          <a:lstStyle/>
          <a:p>
            <a:pPr marL="0" lvl="1" indent="0">
              <a:buClr>
                <a:schemeClr val="tx1"/>
              </a:buClr>
            </a:pPr>
            <a:r>
              <a:rPr lang="en-US" altLang="en-US" dirty="0"/>
              <a:t>Posting:</a:t>
            </a:r>
          </a:p>
          <a:p>
            <a:pPr marL="0" lvl="1" indent="0">
              <a:buClr>
                <a:schemeClr val="tx1"/>
              </a:buClr>
            </a:pPr>
            <a:r>
              <a:rPr lang="en-US" altLang="en-US" dirty="0">
                <a:solidFill>
                  <a:schemeClr val="accent2"/>
                </a:solidFill>
              </a:rPr>
              <a:t>a.</a:t>
            </a:r>
            <a:r>
              <a:rPr lang="en-US" altLang="en-US" dirty="0"/>
              <a:t> normally occurs before </a:t>
            </a:r>
            <a:r>
              <a:rPr lang="en-US" altLang="en-US" dirty="0" smtClean="0"/>
              <a:t>journalizing.</a:t>
            </a:r>
            <a:endParaRPr lang="en-US" altLang="en-US" dirty="0"/>
          </a:p>
          <a:p>
            <a:pPr marL="0" lvl="1" indent="0">
              <a:buClr>
                <a:schemeClr val="tx1"/>
              </a:buClr>
            </a:pPr>
            <a:r>
              <a:rPr lang="en-US" altLang="en-US" dirty="0">
                <a:solidFill>
                  <a:schemeClr val="accent2"/>
                </a:solidFill>
              </a:rPr>
              <a:t>b. </a:t>
            </a:r>
            <a:r>
              <a:rPr lang="en-US" altLang="en-US" dirty="0"/>
              <a:t>transfers ledger transaction data to the </a:t>
            </a:r>
            <a:r>
              <a:rPr lang="en-US" altLang="en-US" dirty="0" smtClean="0"/>
              <a:t>journal.</a:t>
            </a:r>
            <a:endParaRPr lang="en-US" altLang="en-US" dirty="0"/>
          </a:p>
          <a:p>
            <a:pPr marL="0" lvl="1" indent="0">
              <a:buClr>
                <a:schemeClr val="tx1"/>
              </a:buClr>
            </a:pPr>
            <a:r>
              <a:rPr lang="en-US" altLang="en-US" dirty="0">
                <a:solidFill>
                  <a:schemeClr val="accent2"/>
                </a:solidFill>
              </a:rPr>
              <a:t>c. </a:t>
            </a:r>
            <a:r>
              <a:rPr lang="en-US" altLang="en-US" dirty="0"/>
              <a:t>is an optional step in the recording </a:t>
            </a:r>
            <a:r>
              <a:rPr lang="en-US" altLang="en-US" dirty="0" smtClean="0"/>
              <a:t>process.</a:t>
            </a:r>
            <a:endParaRPr lang="en-US" altLang="en-US" dirty="0"/>
          </a:p>
          <a:p>
            <a:pPr marL="0" lvl="1" indent="0">
              <a:buClr>
                <a:schemeClr val="tx1"/>
              </a:buClr>
            </a:pPr>
            <a:r>
              <a:rPr lang="en-US" altLang="en-US" dirty="0">
                <a:solidFill>
                  <a:schemeClr val="accent2"/>
                </a:solidFill>
              </a:rPr>
              <a:t>d. </a:t>
            </a:r>
            <a:r>
              <a:rPr lang="en-US" altLang="en-US" dirty="0"/>
              <a:t>Answer:</a:t>
            </a:r>
            <a:r>
              <a:rPr lang="en-US" altLang="en-US" dirty="0">
                <a:solidFill>
                  <a:schemeClr val="accent2"/>
                </a:solidFill>
              </a:rPr>
              <a:t> </a:t>
            </a:r>
            <a:r>
              <a:rPr lang="en-US" altLang="en-US" dirty="0"/>
              <a:t>transfers journal entries to ledger </a:t>
            </a:r>
            <a:r>
              <a:rPr lang="en-US" altLang="en-US" dirty="0" smtClean="0"/>
              <a:t>accounts.</a:t>
            </a:r>
            <a:endParaRPr lang="en-US" altLang="en-US" dirty="0"/>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DA9FB9-EE56-4008-89D5-DA5C6CE4ECBA}"/>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a:extLst>
              <a:ext uri="{FF2B5EF4-FFF2-40B4-BE49-F238E27FC236}">
                <a16:creationId xmlns:a16="http://schemas.microsoft.com/office/drawing/2014/main" id="{BD26C4C5-A9E9-4D90-9B4A-1A83B698C8E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24074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a:xfrm>
            <a:off x="333828" y="6096"/>
            <a:ext cx="8534400" cy="441960"/>
          </a:xfrm>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Accounts, Debits, and Credits </a:t>
            </a:r>
            <a:r>
              <a:rPr lang="en-US" sz="1600" dirty="0">
                <a:latin typeface="Calibri" panose="020F0502020204030204" pitchFamily="34" charset="0"/>
                <a:ea typeface="Source Sans Pro" charset="0"/>
                <a:cs typeface="Calibri" panose="020F0502020204030204" pitchFamily="34" charset="0"/>
              </a:rPr>
              <a:t>(1 of 4)</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a:xfrm>
            <a:off x="0" y="448056"/>
            <a:ext cx="9144000" cy="685800"/>
          </a:xfrm>
        </p:spPr>
        <p:txBody>
          <a:bodyPr/>
          <a:lstStyle/>
          <a:p>
            <a:r>
              <a:rPr lang="en-US" dirty="0">
                <a:cs typeface="Times New Roman" panose="02020603050405020304" pitchFamily="18" charset="0"/>
              </a:rPr>
              <a:t>LEARNING OBJECTIVE 1</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a:xfrm>
            <a:off x="0" y="1133856"/>
            <a:ext cx="9144000" cy="762000"/>
          </a:xfrm>
        </p:spPr>
        <p:txBody>
          <a:bodyPr/>
          <a:lstStyle/>
          <a:p>
            <a:r>
              <a:rPr lang="en-US" dirty="0">
                <a:latin typeface="Calibri" panose="020F0502020204030204" pitchFamily="34" charset="0"/>
              </a:rPr>
              <a:t>Describe how accounts, debits, and credits are used to record business transactions.</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a:xfrm>
            <a:off x="333828" y="2002535"/>
            <a:ext cx="8505371" cy="2235189"/>
          </a:xfrm>
        </p:spPr>
        <p:txBody>
          <a:bodyPr/>
          <a:lstStyle/>
          <a:p>
            <a:pPr>
              <a:lnSpc>
                <a:spcPct val="100000"/>
              </a:lnSpc>
              <a:spcBef>
                <a:spcPts val="1200"/>
              </a:spcBef>
              <a:buClrTx/>
              <a:buSzPct val="95000"/>
            </a:pPr>
            <a:r>
              <a:rPr lang="en-US" altLang="en-US" b="1" dirty="0">
                <a:solidFill>
                  <a:srgbClr val="990000"/>
                </a:solidFill>
              </a:rPr>
              <a:t>The </a:t>
            </a:r>
            <a:r>
              <a:rPr lang="en-US" altLang="en-US" b="1" dirty="0" smtClean="0">
                <a:solidFill>
                  <a:srgbClr val="990000"/>
                </a:solidFill>
              </a:rPr>
              <a:t>Account</a:t>
            </a:r>
          </a:p>
          <a:p>
            <a:pPr marL="292608" lvl="2" indent="-292608">
              <a:spcBef>
                <a:spcPts val="1000"/>
              </a:spcBef>
              <a:buClr>
                <a:srgbClr val="990000"/>
              </a:buClr>
              <a:buSzPct val="100000"/>
            </a:pPr>
            <a:r>
              <a:rPr lang="en-US" altLang="en-US" sz="2400" dirty="0">
                <a:latin typeface="Calibri "/>
              </a:rPr>
              <a:t>Record of increases and decreases in a specific asset, liability, owner’s equity, revenue, or expense item.</a:t>
            </a:r>
          </a:p>
          <a:p>
            <a:pPr marL="292608" lvl="2" indent="-292608">
              <a:spcBef>
                <a:spcPts val="1000"/>
              </a:spcBef>
              <a:buClr>
                <a:srgbClr val="990000"/>
              </a:buClr>
              <a:buSzPct val="100000"/>
            </a:pPr>
            <a:r>
              <a:rPr lang="en-US" altLang="en-US" sz="2400" dirty="0">
                <a:latin typeface="Calibri "/>
              </a:rPr>
              <a:t>Debit = “</a:t>
            </a:r>
            <a:r>
              <a:rPr lang="en-US" altLang="en-US" sz="2400" dirty="0" smtClean="0">
                <a:latin typeface="Calibri "/>
              </a:rPr>
              <a:t>Left.”</a:t>
            </a:r>
            <a:endParaRPr lang="en-US" altLang="en-US" sz="2400" dirty="0">
              <a:latin typeface="Calibri "/>
            </a:endParaRPr>
          </a:p>
          <a:p>
            <a:pPr marL="292608" lvl="2" indent="-292608">
              <a:spcBef>
                <a:spcPts val="1000"/>
              </a:spcBef>
              <a:buClr>
                <a:srgbClr val="990000"/>
              </a:buClr>
              <a:buSzPct val="100000"/>
            </a:pPr>
            <a:r>
              <a:rPr lang="en-US" altLang="en-US" sz="2400" dirty="0">
                <a:latin typeface="Calibri "/>
              </a:rPr>
              <a:t>Credit = “</a:t>
            </a:r>
            <a:r>
              <a:rPr lang="en-US" altLang="en-US" sz="2400" dirty="0" smtClean="0">
                <a:latin typeface="Calibri "/>
              </a:rPr>
              <a:t>Right.”</a:t>
            </a:r>
            <a:endParaRPr lang="en-IN" sz="2400" dirty="0">
              <a:latin typeface="+mn-lt"/>
              <a:cs typeface="Times New Roman" panose="02020603050405020304" pitchFamily="18" charset="0"/>
            </a:endParaRPr>
          </a:p>
        </p:txBody>
      </p:sp>
      <p:pic>
        <p:nvPicPr>
          <p:cNvPr id="13" name="Content Placeholder 6" descr="An illustration displays a T account that reads, account name on the top with debit on the left side, and credit on the right side. A statement next to the t-account reads: An account can be illustrated in a t-account form. &#10;">
            <a:extLst>
              <a:ext uri="{FF2B5EF4-FFF2-40B4-BE49-F238E27FC236}">
                <a16:creationId xmlns:a16="http://schemas.microsoft.com/office/drawing/2014/main" id="{C6256DB8-B6AE-4059-AD22-AC1156EE662E}"/>
              </a:ext>
            </a:extLst>
          </p:cNvPr>
          <p:cNvPicPr>
            <a:picLocks noGrp="1" noChangeAspect="1"/>
          </p:cNvPicPr>
          <p:nvPr>
            <p:ph sz="quarter" idx="16"/>
          </p:nvPr>
        </p:nvPicPr>
        <p:blipFill>
          <a:blip r:embed="rId2"/>
          <a:stretch>
            <a:fillRect/>
          </a:stretch>
        </p:blipFill>
        <p:spPr>
          <a:xfrm>
            <a:off x="1308899" y="4331604"/>
            <a:ext cx="6266021" cy="1914357"/>
          </a:xfrm>
          <a:prstGeom prst="rect">
            <a:avLst/>
          </a:prstGeom>
        </p:spPr>
      </p:pic>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1</a:t>
            </a:r>
            <a:endParaRPr lang="en-US" dirty="0">
              <a:solidFill>
                <a:schemeClr val="tx1"/>
              </a:solidFill>
              <a:cs typeface="Times New Roman" panose="02020603050405020304" pitchFamily="18" charset="0"/>
            </a:endParaRP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a:xfrm>
            <a:off x="6457950" y="6347206"/>
            <a:ext cx="2381250" cy="365125"/>
          </a:xfrm>
        </p:spPr>
        <p:txBody>
          <a:bodyPr/>
          <a:lstStyle/>
          <a:p>
            <a:fld id="{67B19427-F580-D146-B60E-4CADEE75497F}" type="slidenum">
              <a:rPr lang="en-US" smtClean="0">
                <a:latin typeface="+mn-lt"/>
              </a:rPr>
              <a:pPr/>
              <a:t>3</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a:xfrm>
            <a:off x="3028950" y="6347206"/>
            <a:ext cx="3086100" cy="365125"/>
          </a:xfrm>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2668898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66AD-285B-44A1-A086-51681DB231A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Chart of Accounts</a:t>
            </a:r>
            <a:endParaRPr lang="en-US" dirty="0"/>
          </a:p>
        </p:txBody>
      </p:sp>
      <p:sp>
        <p:nvSpPr>
          <p:cNvPr id="3" name="Content Placeholder 2">
            <a:extLst>
              <a:ext uri="{FF2B5EF4-FFF2-40B4-BE49-F238E27FC236}">
                <a16:creationId xmlns:a16="http://schemas.microsoft.com/office/drawing/2014/main" id="{565A8B59-1340-4EB2-B722-02CA645CB771}"/>
              </a:ext>
            </a:extLst>
          </p:cNvPr>
          <p:cNvSpPr>
            <a:spLocks noGrp="1"/>
          </p:cNvSpPr>
          <p:nvPr>
            <p:ph sz="quarter" idx="16"/>
          </p:nvPr>
        </p:nvSpPr>
        <p:spPr>
          <a:xfrm>
            <a:off x="304800" y="1828800"/>
            <a:ext cx="6153150" cy="419295"/>
          </a:xfrm>
        </p:spPr>
        <p:txBody>
          <a:bodyPr/>
          <a:lstStyle/>
          <a:p>
            <a:r>
              <a:rPr lang="en-US" dirty="0"/>
              <a:t>Accounts in </a:t>
            </a:r>
            <a:r>
              <a:rPr lang="en-US" b="1" dirty="0">
                <a:solidFill>
                  <a:schemeClr val="accent2"/>
                </a:solidFill>
              </a:rPr>
              <a:t>Red</a:t>
            </a:r>
            <a:r>
              <a:rPr lang="en-US" dirty="0"/>
              <a:t> are used in this chapter.</a:t>
            </a:r>
          </a:p>
        </p:txBody>
      </p:sp>
      <p:pic>
        <p:nvPicPr>
          <p:cNvPr id="7" name="Content Placeholder 6" descr="Illustration of a chart of accounts. There are five groups of accounts, each labeled with an element of the accounting system: assets, liabilities, owner's equity, revenues, and expenses. Selected accounts are listed in the respective columns. Red font is used to signify accounts that have been used in this chapter; black font is used to signify accounts that are new to the student. The accounts listed under assets are: Cash, red, Accounts Receivable, black, Supplies, red, Prepaid Insurance, red, Equipment, red, and Accumulated Depreciation, Equipment, black. The accounts listed under liabilities include: Notes payable, red, Accounts Payable, red, Unearned Service Revenue, red, Salaries and Wages Payable, black, and Interest Payable, black. The accounts listed under  owner's equity are: owner's equity, red, owner's drawings, red, and Income Summary, black. Only Service Revenue, red, is listed under Revenues. The accounts listed under expenses are: Supplies Expense, black, Depreciation Expense, black,  Insurance Expense, black, Salaries and Wages Expenses, red, Utilities Expense, red, and Interest Expense, black. Each account is assigned a number with the assets numbered as 100s, liabilities as 200s, owner's equity as 300s, revenues as 400s, and expenses as 600s through 900s. &#10;">
            <a:extLst>
              <a:ext uri="{FF2B5EF4-FFF2-40B4-BE49-F238E27FC236}">
                <a16:creationId xmlns:a16="http://schemas.microsoft.com/office/drawing/2014/main" id="{AD4BD404-EDF7-4CD4-9831-3099DE51FF09}"/>
              </a:ext>
            </a:extLst>
          </p:cNvPr>
          <p:cNvPicPr>
            <a:picLocks noGrp="1" noChangeAspect="1"/>
          </p:cNvPicPr>
          <p:nvPr>
            <p:ph sz="quarter" idx="17"/>
          </p:nvPr>
        </p:nvPicPr>
        <p:blipFill>
          <a:blip r:embed="rId2"/>
          <a:stretch>
            <a:fillRect/>
          </a:stretch>
        </p:blipFill>
        <p:spPr>
          <a:xfrm>
            <a:off x="1342472" y="2362200"/>
            <a:ext cx="6459057" cy="3880045"/>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id="{83CA3C30-53C4-4CF7-9E97-347074FE8ADE}"/>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6" name="Footer Placeholder 5">
            <a:extLst>
              <a:ext uri="{FF2B5EF4-FFF2-40B4-BE49-F238E27FC236}">
                <a16:creationId xmlns:a16="http://schemas.microsoft.com/office/drawing/2014/main" id="{69BF9ECE-A069-4264-9A63-54D1F275FA0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88965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9FF6-8A63-427B-8CD6-F0046D4B90DD}"/>
              </a:ext>
            </a:extLst>
          </p:cNvPr>
          <p:cNvSpPr>
            <a:spLocks noGrp="1"/>
          </p:cNvSpPr>
          <p:nvPr>
            <p:ph type="title"/>
          </p:nvPr>
        </p:nvSpPr>
        <p:spPr>
          <a:xfrm>
            <a:off x="304800" y="762001"/>
            <a:ext cx="8534400" cy="761999"/>
          </a:xfrm>
        </p:spPr>
        <p:txBody>
          <a:bodyPr>
            <a:normAutofit/>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(1 of 11)</a:t>
            </a:r>
            <a:endParaRPr lang="en-US" sz="2400" dirty="0"/>
          </a:p>
        </p:txBody>
      </p:sp>
      <p:sp>
        <p:nvSpPr>
          <p:cNvPr id="3" name="Content Placeholder 2">
            <a:extLst>
              <a:ext uri="{FF2B5EF4-FFF2-40B4-BE49-F238E27FC236}">
                <a16:creationId xmlns:a16="http://schemas.microsoft.com/office/drawing/2014/main" id="{14618AEA-EBE5-458B-B9FF-CC78E7C61144}"/>
              </a:ext>
            </a:extLst>
          </p:cNvPr>
          <p:cNvSpPr>
            <a:spLocks noGrp="1"/>
          </p:cNvSpPr>
          <p:nvPr>
            <p:ph sz="quarter" idx="16"/>
          </p:nvPr>
        </p:nvSpPr>
        <p:spPr>
          <a:xfrm>
            <a:off x="304800" y="1828800"/>
            <a:ext cx="8534400" cy="2971800"/>
          </a:xfrm>
        </p:spPr>
        <p:txBody>
          <a:bodyPr/>
          <a:lstStyle/>
          <a:p>
            <a:r>
              <a:rPr lang="en-US" altLang="en-US" b="1" dirty="0"/>
              <a:t>Follow these steps:</a:t>
            </a:r>
          </a:p>
          <a:p>
            <a:pPr marL="402336" indent="-402336">
              <a:buClr>
                <a:schemeClr val="accent2"/>
              </a:buClr>
              <a:buFont typeface="+mj-lt"/>
              <a:buAutoNum type="arabicPeriod"/>
            </a:pPr>
            <a:r>
              <a:rPr lang="en-US" altLang="en-US" dirty="0"/>
              <a:t>Determine what type of account is involved.</a:t>
            </a:r>
          </a:p>
          <a:p>
            <a:pPr marL="402336" indent="-402336">
              <a:buClr>
                <a:schemeClr val="accent2"/>
              </a:buClr>
              <a:buFont typeface="+mj-lt"/>
              <a:buAutoNum type="arabicPeriod"/>
            </a:pPr>
            <a:r>
              <a:rPr lang="en-US" altLang="en-US" dirty="0"/>
              <a:t>Determine what items increased or decreased and by how much.</a:t>
            </a:r>
          </a:p>
          <a:p>
            <a:pPr marL="402336" indent="-402336">
              <a:buClr>
                <a:schemeClr val="accent2"/>
              </a:buClr>
              <a:buFont typeface="+mj-lt"/>
              <a:buAutoNum type="arabicPeriod"/>
            </a:pPr>
            <a:r>
              <a:rPr lang="en-US" altLang="en-US" dirty="0"/>
              <a:t>Translate the increases and decreases into debits and credits.</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5F90FC57-FF7B-4673-B0C6-9E28F998B7AC}"/>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5" name="Footer Placeholder 4">
            <a:extLst>
              <a:ext uri="{FF2B5EF4-FFF2-40B4-BE49-F238E27FC236}">
                <a16:creationId xmlns:a16="http://schemas.microsoft.com/office/drawing/2014/main" id="{1260893B-DFB0-4072-AAD2-9A02DA4ABDC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98963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(2 of 11)</a:t>
            </a:r>
            <a:endParaRPr lang="en-US" dirty="0"/>
          </a:p>
        </p:txBody>
      </p:sp>
      <p:pic>
        <p:nvPicPr>
          <p:cNvPr id="9" name="Content Placeholder 8" descr="The illustration shows the basic steps of the recording and posting process for the following transaction: On October 1, C. R. Byrd invest $10,000 cash in an advertising company called Pioneer Advertising. The five steps are Basic Analysis, Equation Analysis, Debit Credit Analysis, Journal Entry, and Posting. The first step in the basic analysis is labeled as: The asset Cash is increases $10,000, owner's equity, specifically owner's capital, increases $10,000. The equation analysis step displays the transaction analysis format which begins with the accounting equation expressed as: Assets = Liabilities + owner's Equity. Transaction 1 displays cash as a $10,000 increase under the assets column, along with owner's equity as a $10,000 increase. The debit credit analysis step indicates: Debits increase assets: debit Cash $10,000; and credits increase owner's equity: credit owner's capital $10,000. The journal entry is displayed in general journal form with the date as October 1. The debit part of the transaction is recorded by displaying the account name, Cash, with 10,000 in the debit column, and the reference number of 101 in the reference column. Just below slightly indented, Owner's capital is displayed with 301 as the reference, and 10,000 in the credit column. Finally, the posting section shows a 10,000 amount posted to the left side of the cash t-account, and 10,000 posted to the right side of the owner's capital t-account, both dated as October 1. &#10;">
            <a:extLst>
              <a:ext uri="{FF2B5EF4-FFF2-40B4-BE49-F238E27FC236}">
                <a16:creationId xmlns:a16="http://schemas.microsoft.com/office/drawing/2014/main" id="{2AB6A8B8-3ADE-42E2-85EC-689A01BE04F3}"/>
              </a:ext>
            </a:extLst>
          </p:cNvPr>
          <p:cNvPicPr>
            <a:picLocks noGrp="1" noChangeAspect="1"/>
          </p:cNvPicPr>
          <p:nvPr>
            <p:ph sz="quarter" idx="16"/>
          </p:nvPr>
        </p:nvPicPr>
        <p:blipFill>
          <a:blip r:embed="rId2"/>
          <a:stretch>
            <a:fillRect/>
          </a:stretch>
        </p:blipFill>
        <p:spPr>
          <a:xfrm>
            <a:off x="1175899" y="1801801"/>
            <a:ext cx="6792200" cy="4493303"/>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13887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095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The Recording Process Illustrated </a:t>
            </a:r>
            <a:r>
              <a:rPr lang="en-US" sz="2700" dirty="0">
                <a:latin typeface="Calibri" panose="020F0502020204030204" pitchFamily="34" charset="0"/>
                <a:ea typeface="Source Sans Pro" charset="0"/>
                <a:cs typeface="Calibri" panose="020F0502020204030204" pitchFamily="34" charset="0"/>
              </a:rPr>
              <a:t>(3 of 11)</a:t>
            </a:r>
            <a:endParaRPr lang="en-US" sz="2700" dirty="0"/>
          </a:p>
        </p:txBody>
      </p:sp>
      <p:pic>
        <p:nvPicPr>
          <p:cNvPr id="7" name="Content Placeholder 6" descr="&quot;The illustration shows the basic steps of the recording and posting process for the following transaction: On October 2, Pioneer purchases office equipment costing $5,000 by signing a 3-month, 12%, $5,000 note payable. &#10;The five steps are Basic Analysis, Equation Analysis, Debit, Credit Analysis, Journal Entry, and Posting. The first step in the basic analysis is labeled as: The asset Equipment increases $5,000, the liability Notes Payable increases by $5,000. &#10;The equation analysis step displays the transaction analysis format which begins with the accounting equation expressed as: Assets = Liabilities + Owner's Equity. Transaction 2 displays equipment as a $5,000 increase under the assets column, along with notes payable as a $5,000 increase under the liabilities column.&#10;The debit credit analysis step indicates: Debits increase assets: debit Equipment $5,000; and credits increase liabilities: credit Notes Payable $5,000. &#10;The journal entry is displayed in general journal form with the date as October 1. The debit part of the transaction is recorded by displaying the account name, Equipment, with 5,000 in the debit column. Just below slightly indented, Notes payable is displayed with 5,000 in the credit column. &#10;Finally, the posting section shows a 5,000 amount posted to the left side of the equipment t-account, and 5,000 posted to the right side of the Notes Payable t-account, both dated as October 1. &quot;&#10;">
            <a:extLst>
              <a:ext uri="{FF2B5EF4-FFF2-40B4-BE49-F238E27FC236}">
                <a16:creationId xmlns:a16="http://schemas.microsoft.com/office/drawing/2014/main" id="{B0340634-85F1-448C-A130-4FDC4E3335E8}"/>
              </a:ext>
            </a:extLst>
          </p:cNvPr>
          <p:cNvPicPr>
            <a:picLocks noGrp="1" noChangeAspect="1"/>
          </p:cNvPicPr>
          <p:nvPr>
            <p:ph sz="quarter" idx="16"/>
          </p:nvPr>
        </p:nvPicPr>
        <p:blipFill>
          <a:blip r:embed="rId2"/>
          <a:stretch>
            <a:fillRect/>
          </a:stretch>
        </p:blipFill>
        <p:spPr>
          <a:xfrm>
            <a:off x="1179576" y="1801368"/>
            <a:ext cx="6793992" cy="4494488"/>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840276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(4 of 11)</a:t>
            </a:r>
            <a:endParaRPr lang="en-US" dirty="0"/>
          </a:p>
        </p:txBody>
      </p:sp>
      <p:pic>
        <p:nvPicPr>
          <p:cNvPr id="17" name="Content Placeholder 16" descr="&quot;The illustration shows the basic steps of the recording and posting process for the following transaction: On October 2, Pioneer received $1,200 cash for advertising services that are expected to be completed by December 31. &#10;The five steps are Basic Analysis, Equation Analysis, Debit, Credit Analysis, Journal Entry, and Posting. The first step in the basic analysis is labeled as: The asset Cash  increases $1,200, and the liability account, Unearned Revenue, is increased by $1,200.&#10;The equation analysis step displays the transaction analysis format which begins with the accounting equation expressed as: Assets = Liabilities + Stockholder.' Equity. Transaction 3 displays cash as a $1,200 increase under the assets column, along with unearned revenue as a $1,200 increase under the liabilities column.&#10;The debit credit analysis step indicates: Debits increase assets: debit Cash $1,200; and credits increase liabilities: credit Unearned Revenue $1,200. &#10;The journal entry is displayed in general journal form with the date as October 2. The debit part of the transaction is recorded by displaying the account name, Cash, with 1,200 in the debit column. Just below slightly indented, Unearned Revenue is displayed with 1,200 in the credit column. &#10;Finally, the posting section shows the October 1, 10,000 amount along with the new 1,200 amount posted to the left side of the cash t-account on October 2, and 1,200 posted to the right side of the Unearned Revenue t-account, dated as October 2. &quot;&#10;">
            <a:extLst>
              <a:ext uri="{FF2B5EF4-FFF2-40B4-BE49-F238E27FC236}">
                <a16:creationId xmlns:a16="http://schemas.microsoft.com/office/drawing/2014/main" id="{F07708B3-EB07-482A-9018-D6D799863A1C}"/>
              </a:ext>
            </a:extLst>
          </p:cNvPr>
          <p:cNvPicPr>
            <a:picLocks noGrp="1" noChangeAspect="1"/>
          </p:cNvPicPr>
          <p:nvPr>
            <p:ph sz="quarter" idx="16"/>
          </p:nvPr>
        </p:nvPicPr>
        <p:blipFill>
          <a:blip r:embed="rId2"/>
          <a:stretch>
            <a:fillRect/>
          </a:stretch>
        </p:blipFill>
        <p:spPr>
          <a:xfrm>
            <a:off x="1179576" y="1801368"/>
            <a:ext cx="6790144" cy="4489704"/>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5266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(5 of 11)</a:t>
            </a:r>
            <a:endParaRPr lang="en-US" dirty="0"/>
          </a:p>
        </p:txBody>
      </p:sp>
      <p:pic>
        <p:nvPicPr>
          <p:cNvPr id="7" name="Content Placeholder 6" descr="&quot;The illustration shows the basic steps of the recording and posting process for the following transaction: On October 3, Pioneer pays office rent for October in cash of $900. The five steps are Basic Analysis, Equation Analysis, Debit, Credit Analysis, Journal Entry, and Posting. The first step in the basic analysis is labeled as: The expense account, Rent Expense, increases $900; the asset, Cash, decreases by $900.&#10;The equation analysis step displays the transaction analysis format which begins with the accounting equation expressed as: Assets = Liabilities + Owner's Equity. Transaction 4 displays cash as a $900 decrease under the assets column, along with Rent Expense as a $900 decrease under the owner's equity column.&#10;The debit credit analysis step indicates: Debits increase expenses: debit Rent Expense $900; and credits decrease assets: credit Cash $900. &#10;The journal entry is displayed in general journal form with the date as October 3. The debit part of the transaction is recorded by displaying the account name, Rent Expense, with 900 in the debit column. Just below slightly indented, Cash is displayed with 900 in the credit column. &#10;Finally, the posting section shows the two previous cash transactions along with the current 900 amount posted to the right side of the cash t-account, and 900 posted to the left side of the Rent Expense t-account, both dated as October 3. &quot;&#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189574" y="1862328"/>
            <a:ext cx="6764851" cy="4419600"/>
          </a:xfr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4664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8381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(6 of 11)</a:t>
            </a:r>
            <a:endParaRPr lang="en-US" dirty="0"/>
          </a:p>
        </p:txBody>
      </p:sp>
      <p:pic>
        <p:nvPicPr>
          <p:cNvPr id="3" name="Content Placeholder 2" descr="&quot;The illustration shows the basic steps of the recording and posting process for the following transaction: On October 4, Pioneer paid $600 for a one year insurance policy that will expire next year on September 30.&#10;The five steps are Basic Analysis, Equation Analysis, Debit, Credit Analysis, Journal Entry, and Posting. The first step in the basic analysis is labeled as: The asset account, Prepaid insurance increases $600; the asset Cash decreases $600. &#10;The equation analysis step displays the transaction analysis format which begins with the accounting equation expressed as: Assets = Liabilities + Owner's Equity. Transaction 5 displays cash as a $600 decrease under the assets column, along with Prepaid Insurance as a $600 increase under the assets column.&#10;The debit credit analysis step indicates: Debits increase assets: debit Prepaid Insurance $600; and credits decrease assets: credit Cash $600. &#10;The journal entry is displayed in general journal form with the date as October 4. The debit part of the transaction is recorded by displaying the account name, Prepaid Insurance, with 600 in the debit column. Just below slightly indented, Cash is displayed with 600 in the credit column. &#10;Finally, the postings to the cash account are carried forward from previous slides, and the current posting shows a 600 amount posted to the right side of the cash t-account, and 600 posted to the left side of the Prepaid Insurance t-account, both dated as October 4. &quot;&#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193808" y="1800606"/>
            <a:ext cx="6738096" cy="4463796"/>
          </a:xfr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213464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(7 of 11)</a:t>
            </a:r>
            <a:endParaRPr lang="en-US" dirty="0"/>
          </a:p>
        </p:txBody>
      </p:sp>
      <p:pic>
        <p:nvPicPr>
          <p:cNvPr id="7" name="Content Placeholder 6" descr="&quot;The illustration shows the basic steps of the recording and posting process for the following transaction: On October 5, Pioneer purchased a 3 month supply of advertising materials on account from Aero Supply for $2,500.&#10;The five steps are Basic Analysis, Equation Analysis, Debit, Credit Analysis, Journal Entry, and Posting. The first step in the basic analysis is labeled as: The asset Supplies increases $2,500; the liability Accounts payable increases $2,500. &#10;The equation analysis step displays the transaction analysis format which begins with the accounting equation expressed as: Assets = Liabilities + Owner's Equity. Transaction 6 displays Supplies as a $2,500 increase under the assets column, along with Accounts Payable as a $2,500 increase under the liabilities column.&#10;The debit credit analysis step indicates: Debits increase assets: debit Supplies $2,500; and credits increase liabilities: credit Accounts Payable $2,500. &#10;The journal entry is displayed in general journal form with the date as October 5. The debit part of the transaction is recorded by displaying the account name, Supplies, with 2,500 in the debit column. Just below slightly indented, Accounts Payable is displayed with 2,500 in the credit column. &#10;Finally, the posting section shows a 2,500 amount posted to the left side of the Supplies t-account, and 2,500 posted to the right side of the Accounts Payable t-account, both dated as October 5. &quot;&#10;">
            <a:extLst>
              <a:ext uri="{FF2B5EF4-FFF2-40B4-BE49-F238E27FC236}">
                <a16:creationId xmlns:a16="http://schemas.microsoft.com/office/drawing/2014/main" id="{AF580002-3E73-4C44-8548-A84B9166D8D3}"/>
              </a:ext>
            </a:extLst>
          </p:cNvPr>
          <p:cNvPicPr>
            <a:picLocks noGrp="1" noChangeAspect="1"/>
          </p:cNvPicPr>
          <p:nvPr>
            <p:ph sz="quarter" idx="16"/>
          </p:nvPr>
        </p:nvPicPr>
        <p:blipFill>
          <a:blip r:embed="rId2"/>
          <a:stretch>
            <a:fillRect/>
          </a:stretch>
        </p:blipFill>
        <p:spPr>
          <a:xfrm>
            <a:off x="1179576" y="1801368"/>
            <a:ext cx="6779253" cy="4489704"/>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836770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(8 of 11)</a:t>
            </a:r>
            <a:endParaRPr lang="en-US" dirty="0"/>
          </a:p>
        </p:txBody>
      </p:sp>
      <p:pic>
        <p:nvPicPr>
          <p:cNvPr id="8" name="Content Placeholder 7" descr="The recording process of event 7 includes a description of the event and basic analysis. On October 9, Pioneer hires four employees to begin work on October 15. Each employee will receive a weekly salary of $500. Basic analysis. A business transaction has not occurred; there is no need to record an accounting entry. &#10;">
            <a:extLst>
              <a:ext uri="{FF2B5EF4-FFF2-40B4-BE49-F238E27FC236}">
                <a16:creationId xmlns:a16="http://schemas.microsoft.com/office/drawing/2014/main" id="{541AB6D6-F2A4-417C-8C25-49F1E9D092B1}"/>
              </a:ext>
            </a:extLst>
          </p:cNvPr>
          <p:cNvPicPr>
            <a:picLocks noGrp="1" noChangeAspect="1"/>
          </p:cNvPicPr>
          <p:nvPr>
            <p:ph sz="quarter" idx="16"/>
          </p:nvPr>
        </p:nvPicPr>
        <p:blipFill>
          <a:blip r:embed="rId2"/>
          <a:stretch>
            <a:fillRect/>
          </a:stretch>
        </p:blipFill>
        <p:spPr>
          <a:xfrm>
            <a:off x="1179576" y="1801368"/>
            <a:ext cx="6779253" cy="4489704"/>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17563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(9 of 11)</a:t>
            </a:r>
            <a:endParaRPr lang="en-US" dirty="0"/>
          </a:p>
        </p:txBody>
      </p:sp>
      <p:pic>
        <p:nvPicPr>
          <p:cNvPr id="3" name="Content Placeholder 2" descr="&quot;The illustration shows the basic steps of the recording and posting process for the following transaction: On October 20, C. R. Byrd withdraws $500 cash for personal use.&#10;The five steps are Basic Analysis, Equation Analysis, Debit, Credit Analysis, Journal Entry, and Posting. The first step in the basic analysis is labeled as: The owner's equity account, Owner's Drawings increases $500; the asset, Cash, decreases $500.&#10;The equation analysis step displays the transaction analysis format which begins with the accounting equation expressed as: Assets = Liabilities + owner's Equity. Transaction 8 displays cash as a $500 decrease under the assets column, along with owner's drawings as a $500 decrease under the owner's equity column.&#10;The debit credit analysis step indicates: Debits increase drawings: debit Owner's Drawings $500; and credits decrease assets: credit Cash $500. &#10;The journal entry is displayed in general journal form with the date as October 20. The debit part of the transaction is recorded by displaying the account name, Owner's Equity, with 500 in the debit column. Just below slightly indented, Cash is displayed with 500 in the credit column. &#10;Finally, the previous postings to the cash account are carried forward to this slide, and  the current posting shows a 500 amount posted to the right side of the cash t-account, and 500 posted to the left side of the Owner's Drawings t-account, both dated as October 20. &quot;&#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179577" y="1801368"/>
            <a:ext cx="6779252" cy="4489704"/>
          </a:xfr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7982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F7E4-EDF8-4AA1-B892-4077F401DBD6}"/>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Debits and Credits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sp>
        <p:nvSpPr>
          <p:cNvPr id="6" name="Content Placeholder 5">
            <a:extLst>
              <a:ext uri="{FF2B5EF4-FFF2-40B4-BE49-F238E27FC236}">
                <a16:creationId xmlns:a16="http://schemas.microsoft.com/office/drawing/2014/main" id="{CD1591DB-57F7-4002-875E-277E70BE2274}"/>
              </a:ext>
            </a:extLst>
          </p:cNvPr>
          <p:cNvSpPr>
            <a:spLocks noGrp="1"/>
          </p:cNvSpPr>
          <p:nvPr>
            <p:ph sz="quarter" idx="16"/>
          </p:nvPr>
        </p:nvSpPr>
        <p:spPr>
          <a:xfrm>
            <a:off x="304800" y="1828800"/>
            <a:ext cx="8534400" cy="838200"/>
          </a:xfrm>
        </p:spPr>
        <p:txBody>
          <a:bodyPr/>
          <a:lstStyle/>
          <a:p>
            <a:r>
              <a:rPr lang="en-US" altLang="en-US" dirty="0"/>
              <a:t>If the sum of </a:t>
            </a:r>
            <a:r>
              <a:rPr lang="en-US" altLang="en-US" b="1" dirty="0"/>
              <a:t>Debit</a:t>
            </a:r>
            <a:r>
              <a:rPr lang="en-US" altLang="en-US" dirty="0"/>
              <a:t> entries are </a:t>
            </a:r>
            <a:r>
              <a:rPr lang="en-US" altLang="en-US" b="1" dirty="0">
                <a:solidFill>
                  <a:srgbClr val="990000"/>
                </a:solidFill>
              </a:rPr>
              <a:t>greater</a:t>
            </a:r>
            <a:r>
              <a:rPr lang="en-US" altLang="en-US" dirty="0">
                <a:solidFill>
                  <a:srgbClr val="800000"/>
                </a:solidFill>
              </a:rPr>
              <a:t> </a:t>
            </a:r>
            <a:r>
              <a:rPr lang="en-US" altLang="en-US" b="1" dirty="0">
                <a:solidFill>
                  <a:srgbClr val="990000"/>
                </a:solidFill>
              </a:rPr>
              <a:t>than</a:t>
            </a:r>
            <a:r>
              <a:rPr lang="en-US" altLang="en-US" dirty="0"/>
              <a:t> the sum of </a:t>
            </a:r>
            <a:r>
              <a:rPr lang="en-US" altLang="en-US" b="1" dirty="0"/>
              <a:t>Credit</a:t>
            </a:r>
            <a:r>
              <a:rPr lang="en-US" altLang="en-US" dirty="0"/>
              <a:t> entries, the account will have a debit balance.</a:t>
            </a:r>
          </a:p>
        </p:txBody>
      </p:sp>
      <p:pic>
        <p:nvPicPr>
          <p:cNvPr id="8" name="Content Placeholder 7" descr="A diagram that shows an example of posting to a t-account. The account name is displayed on top of the T as Account Name. The left, debit side shows the first transaction posted in the amount of $10,000, with   transaction 3 posted at 8,000 just below. On the right, credit side is transaction 2 with a $3,000 amount. The balance of $15,000 is displayed on the left side below a horizontal line.&#10;">
            <a:extLst>
              <a:ext uri="{FF2B5EF4-FFF2-40B4-BE49-F238E27FC236}">
                <a16:creationId xmlns:a16="http://schemas.microsoft.com/office/drawing/2014/main" id="{F7BF5357-6E1D-4111-99E3-6E9863A225B5}"/>
              </a:ext>
            </a:extLst>
          </p:cNvPr>
          <p:cNvPicPr>
            <a:picLocks noGrp="1" noChangeAspect="1"/>
          </p:cNvPicPr>
          <p:nvPr>
            <p:ph sz="quarter" idx="17"/>
          </p:nvPr>
        </p:nvPicPr>
        <p:blipFill>
          <a:blip r:embed="rId2"/>
          <a:stretch>
            <a:fillRect/>
          </a:stretch>
        </p:blipFill>
        <p:spPr>
          <a:xfrm>
            <a:off x="823452" y="3200400"/>
            <a:ext cx="7510502" cy="2608113"/>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1</a:t>
            </a:r>
            <a:endParaRPr lang="en-US"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B481B8BF-3B77-48BF-8A55-3B8997793159}"/>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ACA26D19-B104-4627-93B4-52AA6273489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137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(10 of 11)</a:t>
            </a:r>
            <a:endParaRPr lang="en-US" dirty="0"/>
          </a:p>
        </p:txBody>
      </p:sp>
      <p:pic>
        <p:nvPicPr>
          <p:cNvPr id="3" name="Content Placeholder 2" descr="Th illustration shows the basic steps of the recording and posting process for the following transaction, on October 26, Pioneer owes employee salaries of $4,000 and pays them in cash, see October 9 event. The five steps are Basic Analysis, Equation Analysis, Debit Credit Analysis, Journal Entry, and Posting. The first step is the basic analysis: Expense account Salaries and Wages Expense increases $4,000; the asset cash decreases $4,000. The equation analysis step displays the transaction in account analysis format which begins with the accounting equation expressed as: Assets = Liabilities plus Owner's Equity. Under the Assets section, Cash is displayed as negative $4,000, along with Salaries and Wages Expense displayed as negative $4,000 in the Owner's Equity section. The debit credit analysis step indicates: Debits increase expenses, debit Salaries and Wages Expenses $4,000; credits decrease assets, credit cash $4,000. The journal entry is displayed in general journal form. The date is displayed as October 26. The debit part of the transaction is recorded by displaying the account title, Salaries and Wages Expenses, with 4,000 in the debit column, and Cash, slightly indented on the next line with its 4,000 amount in the credit column. Finally, the Posting section shows the journal entry posted to the Cash t-account with the previous cash postings carried forward, and the current 4,000 credit posting on the right side. The Salaries and Wages Expenses t-account name displays a single posting on the left side dated October 26 as 4,000.&#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179577" y="1801368"/>
            <a:ext cx="6779252" cy="4489704"/>
          </a:xfr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2817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(11 of 11)</a:t>
            </a:r>
            <a:endParaRPr lang="en-US" dirty="0"/>
          </a:p>
        </p:txBody>
      </p:sp>
      <p:pic>
        <p:nvPicPr>
          <p:cNvPr id="15" name="Content Placeholder 14" descr="Th illustration shows the basic steps of the recording and posting process for the following transaction, on October 31, Pioneer receives $10,000 in cash from Copa company for advertising services performed in October. The five steps are Basic Analysis, Equation Analysis, Debit Credit Analysis, Journal Entry, and Posting. The first step is the basic analysis: The asset cash increases $10,000; The revenue account Service Revenue increases $10,000. The equation analysis step displays the transaction in account analysis format which begins with the accounting equation expressed as: Assets = Liabilities plus Owner's Equity. Under the Assets section, Cash is displayed as an increase of $10,000, with a 10,000 increase under the Owner's Equity section, Service Revenue labeled as service revenue. The debit credit analysis step indicates: Debits increase assets: debit cash plus $10,000; credits increase revenues: credit Service Revenue $10,000. The journal entry is displayed in general journal form. The date is displayed as October 31. The debit part of the transaction is recorded by displaying the title, Cash, adjacent to the date in the next column and its amount of 10,000 in the debit column, and Service Revenue, slightly indented on the next line, with its 10,000 amount in the credit column. Finally, the Posting section shows the journal entry posted to the Cash and Service Revenue t-accounts. The Cash t-account postings are carried forward from previous slides, and the current posting of 4,000 is posted as a credit. The Service Revenue t-account name displays a single posting on the right side dated October 31 at 10,000.&#10;">
            <a:extLst>
              <a:ext uri="{FF2B5EF4-FFF2-40B4-BE49-F238E27FC236}">
                <a16:creationId xmlns:a16="http://schemas.microsoft.com/office/drawing/2014/main" id="{D7E462AA-63E7-4041-BB7E-857D499E0349}"/>
              </a:ext>
            </a:extLst>
          </p:cNvPr>
          <p:cNvPicPr>
            <a:picLocks noGrp="1" noChangeAspect="1"/>
          </p:cNvPicPr>
          <p:nvPr>
            <p:ph sz="quarter" idx="16"/>
          </p:nvPr>
        </p:nvPicPr>
        <p:blipFill>
          <a:blip r:embed="rId2"/>
          <a:stretch>
            <a:fillRect/>
          </a:stretch>
        </p:blipFill>
        <p:spPr>
          <a:xfrm>
            <a:off x="1179576" y="1801368"/>
            <a:ext cx="6174412" cy="4489704"/>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15242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A020-7F23-4C3C-8BFD-77715A7C7A46}"/>
              </a:ext>
            </a:extLst>
          </p:cNvPr>
          <p:cNvSpPr>
            <a:spLocks noGrp="1"/>
          </p:cNvSpPr>
          <p:nvPr>
            <p:ph type="title"/>
          </p:nvPr>
        </p:nvSpPr>
        <p:spPr>
          <a:xfrm>
            <a:off x="304800" y="762001"/>
            <a:ext cx="8534400" cy="761999"/>
          </a:xfrm>
        </p:spPr>
        <p:txBody>
          <a:bodyPr>
            <a:normAutofit/>
          </a:bodyPr>
          <a:lstStyle/>
          <a:p>
            <a:r>
              <a:rPr lang="en-US" b="1" dirty="0">
                <a:latin typeface="Calibri" panose="020F0502020204030204" pitchFamily="34" charset="0"/>
                <a:ea typeface="Source Sans Pro" charset="0"/>
                <a:cs typeface="Calibri" panose="020F0502020204030204" pitchFamily="34" charset="0"/>
              </a:rPr>
              <a:t>Journalizing and Posting Summary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graphicFrame>
        <p:nvGraphicFramePr>
          <p:cNvPr id="6" name="Content Placeholder 5" descr="Table is accessible to screenreaders">
            <a:extLst>
              <a:ext uri="{FF2B5EF4-FFF2-40B4-BE49-F238E27FC236}">
                <a16:creationId xmlns:a16="http://schemas.microsoft.com/office/drawing/2014/main" id="{C44D3CD6-B61C-43AE-93C8-803E3C939537}"/>
              </a:ext>
            </a:extLst>
          </p:cNvPr>
          <p:cNvGraphicFramePr>
            <a:graphicFrameLocks noGrp="1"/>
          </p:cNvGraphicFramePr>
          <p:nvPr>
            <p:ph sz="quarter" idx="16"/>
            <p:extLst>
              <p:ext uri="{D42A27DB-BD31-4B8C-83A1-F6EECF244321}">
                <p14:modId xmlns:p14="http://schemas.microsoft.com/office/powerpoint/2010/main" val="2963515565"/>
              </p:ext>
            </p:extLst>
          </p:nvPr>
        </p:nvGraphicFramePr>
        <p:xfrm>
          <a:off x="304800" y="1828800"/>
          <a:ext cx="8534400" cy="4398433"/>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478557849"/>
                    </a:ext>
                  </a:extLst>
                </a:gridCol>
                <a:gridCol w="2971800">
                  <a:extLst>
                    <a:ext uri="{9D8B030D-6E8A-4147-A177-3AD203B41FA5}">
                      <a16:colId xmlns:a16="http://schemas.microsoft.com/office/drawing/2014/main" val="4216296292"/>
                    </a:ext>
                  </a:extLst>
                </a:gridCol>
                <a:gridCol w="1447800">
                  <a:extLst>
                    <a:ext uri="{9D8B030D-6E8A-4147-A177-3AD203B41FA5}">
                      <a16:colId xmlns:a16="http://schemas.microsoft.com/office/drawing/2014/main" val="955413643"/>
                    </a:ext>
                  </a:extLst>
                </a:gridCol>
                <a:gridCol w="1112520">
                  <a:extLst>
                    <a:ext uri="{9D8B030D-6E8A-4147-A177-3AD203B41FA5}">
                      <a16:colId xmlns:a16="http://schemas.microsoft.com/office/drawing/2014/main" val="1194125682"/>
                    </a:ext>
                  </a:extLst>
                </a:gridCol>
                <a:gridCol w="1706880">
                  <a:extLst>
                    <a:ext uri="{9D8B030D-6E8A-4147-A177-3AD203B41FA5}">
                      <a16:colId xmlns:a16="http://schemas.microsoft.com/office/drawing/2014/main" val="2874147452"/>
                    </a:ext>
                  </a:extLst>
                </a:gridCol>
              </a:tblGrid>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General journal</a:t>
                      </a:r>
                      <a:endParaRPr lang="en-US" sz="2000" b="1" i="0" u="none" strike="noStrike" dirty="0">
                        <a:solidFill>
                          <a:schemeClr val="tx1"/>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dirty="0">
                          <a:solidFill>
                            <a:schemeClr val="tx1"/>
                          </a:solidFill>
                          <a:effectLst/>
                          <a:latin typeface="+mn-lt"/>
                        </a:rPr>
                        <a:t>Page</a:t>
                      </a:r>
                      <a:r>
                        <a:rPr lang="en-US" sz="2000" b="1" i="0" u="none" strike="noStrike" baseline="0" dirty="0">
                          <a:solidFill>
                            <a:schemeClr val="tx1"/>
                          </a:solidFill>
                          <a:effectLst/>
                          <a:latin typeface="+mn-lt"/>
                        </a:rPr>
                        <a:t> J1</a:t>
                      </a:r>
                      <a:endParaRPr lang="en-US" sz="2000" b="1" i="0" u="none" strike="noStrike" dirty="0">
                        <a:solidFill>
                          <a:schemeClr val="tx1"/>
                        </a:solidFill>
                        <a:effectLst/>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4842171"/>
                  </a:ext>
                </a:extLst>
              </a:tr>
              <a:tr h="218440">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Explanation</a:t>
                      </a:r>
                      <a:endParaRPr lang="en-US" sz="2000" b="1" i="0" u="none" strike="noStrike" dirty="0">
                        <a:solidFill>
                          <a:srgbClr val="000000"/>
                        </a:solidFill>
                        <a:effectLst/>
                        <a:latin typeface="Calibri" panose="020F0502020204030204" pitchFamily="34" charset="0"/>
                      </a:endParaRPr>
                    </a:p>
                  </a:txBody>
                  <a:tcPr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i="0" u="none" strike="noStrike" dirty="0">
                          <a:solidFill>
                            <a:srgbClr val="000000"/>
                          </a:solidFill>
                          <a:effectLst/>
                          <a:latin typeface="Calibri" panose="020F0502020204030204" pitchFamily="34" charset="0"/>
                        </a:rPr>
                        <a:t>Credit</a:t>
                      </a: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9428483"/>
                  </a:ext>
                </a:extLst>
              </a:tr>
              <a:tr h="370840">
                <a:tc>
                  <a:txBody>
                    <a:bodyPr/>
                    <a:lstStyle/>
                    <a:p>
                      <a:pPr algn="r" fontAlgn="b"/>
                      <a:r>
                        <a:rPr lang="en-US" sz="2000" b="0" i="0" u="none" strike="noStrike" baseline="0" dirty="0">
                          <a:solidFill>
                            <a:srgbClr val="000000"/>
                          </a:solidFill>
                          <a:effectLst/>
                          <a:latin typeface="Calibri" panose="020F0502020204030204" pitchFamily="34" charset="0"/>
                        </a:rPr>
                        <a:t>2020</a:t>
                      </a:r>
                    </a:p>
                    <a:p>
                      <a:pPr algn="r" fontAlgn="b"/>
                      <a:r>
                        <a:rPr lang="en-US" sz="2000" b="0" i="0" u="none" strike="noStrike" baseline="0" dirty="0">
                          <a:solidFill>
                            <a:srgbClr val="000000"/>
                          </a:solidFill>
                          <a:effectLst/>
                          <a:latin typeface="Calibri" panose="020F0502020204030204" pitchFamily="34" charset="0"/>
                        </a:rPr>
                        <a:t>Oct. 1</a:t>
                      </a:r>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2000" dirty="0"/>
                        <a:t>Cash</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2000" b="0" i="0" u="none" strike="noStrike" dirty="0">
                          <a:solidFill>
                            <a:srgbClr val="000000"/>
                          </a:solidFill>
                          <a:effectLst/>
                          <a:latin typeface="Calibri" panose="020F0502020204030204" pitchFamily="34" charset="0"/>
                        </a:rPr>
                        <a:t>101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dk1"/>
                          </a:solidFill>
                          <a:latin typeface="+mn-lt"/>
                          <a:ea typeface="+mn-ea"/>
                          <a:cs typeface="+mn-cs"/>
                        </a:rPr>
                        <a:t>10,000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03021409"/>
                  </a:ext>
                </a:extLst>
              </a:tr>
              <a:tr h="370840">
                <a:tc>
                  <a:txBody>
                    <a:bodyPr/>
                    <a:lstStyle/>
                    <a:p>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2000" dirty="0"/>
                        <a:t>Owners’ Capital</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2000" b="0" i="0" u="none" strike="noStrike" dirty="0">
                          <a:solidFill>
                            <a:srgbClr val="000000"/>
                          </a:solidFill>
                          <a:effectLst/>
                          <a:latin typeface="Calibri" panose="020F0502020204030204" pitchFamily="34" charset="0"/>
                        </a:rPr>
                        <a:t>301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dk1"/>
                          </a:solidFill>
                          <a:latin typeface="+mn-lt"/>
                          <a:ea typeface="+mn-ea"/>
                          <a:cs typeface="+mn-cs"/>
                        </a:rPr>
                        <a:t>10,000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96348142"/>
                  </a:ext>
                </a:extLst>
              </a:tr>
              <a:tr h="370840">
                <a:tc>
                  <a:txBody>
                    <a:bodyPr/>
                    <a:lstStyle/>
                    <a:p>
                      <a:pPr algn="r"/>
                      <a:r>
                        <a:rPr lang="en-US" sz="2000" dirty="0"/>
                        <a:t>1</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2000" kern="1200" dirty="0">
                          <a:solidFill>
                            <a:schemeClr val="dk1"/>
                          </a:solidFill>
                          <a:latin typeface="+mn-lt"/>
                          <a:ea typeface="+mn-ea"/>
                          <a:cs typeface="+mn-cs"/>
                        </a:rPr>
                        <a:t>Equipment</a:t>
                      </a: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2000" b="0" i="0" u="none" strike="noStrike" dirty="0">
                          <a:solidFill>
                            <a:srgbClr val="000000"/>
                          </a:solidFill>
                          <a:effectLst/>
                          <a:latin typeface="Calibri" panose="020F0502020204030204" pitchFamily="34" charset="0"/>
                        </a:rPr>
                        <a:t>157</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dk1"/>
                          </a:solidFill>
                          <a:latin typeface="+mn-lt"/>
                          <a:ea typeface="+mn-ea"/>
                          <a:cs typeface="+mn-cs"/>
                        </a:rPr>
                        <a:t>5,000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95868298"/>
                  </a:ext>
                </a:extLst>
              </a:tr>
              <a:tr h="370840">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2000" dirty="0"/>
                        <a:t>Notes Payable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t>200</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dk1"/>
                          </a:solidFill>
                          <a:latin typeface="+mn-lt"/>
                          <a:ea typeface="+mn-ea"/>
                          <a:cs typeface="+mn-cs"/>
                        </a:rPr>
                        <a:t>5,000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81838452"/>
                  </a:ext>
                </a:extLst>
              </a:tr>
              <a:tr h="370840">
                <a:tc>
                  <a:txBody>
                    <a:bodyPr/>
                    <a:lstStyle/>
                    <a:p>
                      <a:pPr algn="r"/>
                      <a:r>
                        <a:rPr lang="en-US" sz="2000" dirty="0"/>
                        <a:t>2</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2000" dirty="0"/>
                        <a:t>Cash</a:t>
                      </a: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t>101</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dk1"/>
                          </a:solidFill>
                          <a:latin typeface="+mn-lt"/>
                          <a:ea typeface="+mn-ea"/>
                          <a:cs typeface="+mn-cs"/>
                        </a:rPr>
                        <a:t>1,200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8332721"/>
                  </a:ext>
                </a:extLst>
              </a:tr>
              <a:tr h="370840">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2000" dirty="0"/>
                        <a:t>Unearned Revenue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t>209</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dk1"/>
                          </a:solidFill>
                          <a:latin typeface="+mn-lt"/>
                          <a:ea typeface="+mn-ea"/>
                          <a:cs typeface="+mn-cs"/>
                        </a:rPr>
                        <a:t>1,200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1390292"/>
                  </a:ext>
                </a:extLst>
              </a:tr>
              <a:tr h="370840">
                <a:tc>
                  <a:txBody>
                    <a:bodyPr/>
                    <a:lstStyle/>
                    <a:p>
                      <a:pPr algn="r"/>
                      <a:r>
                        <a:rPr lang="en-US" sz="2000" dirty="0"/>
                        <a:t>3</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2000" dirty="0"/>
                        <a:t>Rent</a:t>
                      </a:r>
                      <a:r>
                        <a:rPr lang="en-US" sz="2000" baseline="0" dirty="0"/>
                        <a:t> Expense</a:t>
                      </a:r>
                      <a:endParaRPr lang="en-US" sz="2000" dirty="0"/>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t>729</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dk1"/>
                          </a:solidFill>
                          <a:latin typeface="+mn-lt"/>
                          <a:ea typeface="+mn-ea"/>
                          <a:cs typeface="+mn-cs"/>
                        </a:rPr>
                        <a:t>900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44469476"/>
                  </a:ext>
                </a:extLst>
              </a:tr>
              <a:tr h="370840">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lvl="1" indent="0"/>
                      <a:r>
                        <a:rPr lang="en-US" sz="2000" dirty="0"/>
                        <a:t>Cash</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101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20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000" kern="1200" dirty="0">
                          <a:solidFill>
                            <a:schemeClr val="dk1"/>
                          </a:solidFill>
                          <a:latin typeface="+mn-lt"/>
                          <a:ea typeface="+mn-ea"/>
                          <a:cs typeface="+mn-cs"/>
                        </a:rPr>
                        <a:t>900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9923384"/>
                  </a:ext>
                </a:extLst>
              </a:tr>
            </a:tbl>
          </a:graphicData>
        </a:graphic>
      </p:graphicFrame>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C0B533-07AA-4D8B-8911-7B5E47D9720B}"/>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5" name="Footer Placeholder 4">
            <a:extLst>
              <a:ext uri="{FF2B5EF4-FFF2-40B4-BE49-F238E27FC236}">
                <a16:creationId xmlns:a16="http://schemas.microsoft.com/office/drawing/2014/main" id="{E75B68BA-CB87-4316-A23C-603BC6E5C79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235316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A020-7F23-4C3C-8BFD-77715A7C7A46}"/>
              </a:ext>
            </a:extLst>
          </p:cNvPr>
          <p:cNvSpPr>
            <a:spLocks noGrp="1"/>
          </p:cNvSpPr>
          <p:nvPr>
            <p:ph type="title"/>
          </p:nvPr>
        </p:nvSpPr>
        <p:spPr>
          <a:xfrm>
            <a:off x="304800" y="762001"/>
            <a:ext cx="8534400" cy="740146"/>
          </a:xfrm>
        </p:spPr>
        <p:txBody>
          <a:bodyPr>
            <a:normAutofit/>
          </a:bodyPr>
          <a:lstStyle/>
          <a:p>
            <a:r>
              <a:rPr lang="en-US" b="1" dirty="0">
                <a:latin typeface="Calibri" panose="020F0502020204030204" pitchFamily="34" charset="0"/>
                <a:ea typeface="Source Sans Pro" charset="0"/>
                <a:cs typeface="Calibri" panose="020F0502020204030204" pitchFamily="34" charset="0"/>
              </a:rPr>
              <a:t>Journalizing and Posting Summary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graphicFrame>
        <p:nvGraphicFramePr>
          <p:cNvPr id="6" name="Content Placeholder 5" descr="Table is accessible to screenreaders">
            <a:extLst>
              <a:ext uri="{FF2B5EF4-FFF2-40B4-BE49-F238E27FC236}">
                <a16:creationId xmlns:a16="http://schemas.microsoft.com/office/drawing/2014/main" id="{C44D3CD6-B61C-43AE-93C8-803E3C939537}"/>
              </a:ext>
            </a:extLst>
          </p:cNvPr>
          <p:cNvGraphicFramePr>
            <a:graphicFrameLocks noGrp="1"/>
          </p:cNvGraphicFramePr>
          <p:nvPr>
            <p:ph sz="quarter" idx="16"/>
            <p:extLst>
              <p:ext uri="{D42A27DB-BD31-4B8C-83A1-F6EECF244321}">
                <p14:modId xmlns:p14="http://schemas.microsoft.com/office/powerpoint/2010/main" val="1819275449"/>
              </p:ext>
            </p:extLst>
          </p:nvPr>
        </p:nvGraphicFramePr>
        <p:xfrm>
          <a:off x="304800" y="1600200"/>
          <a:ext cx="8534400" cy="4658097"/>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478557849"/>
                    </a:ext>
                  </a:extLst>
                </a:gridCol>
                <a:gridCol w="3733800">
                  <a:extLst>
                    <a:ext uri="{9D8B030D-6E8A-4147-A177-3AD203B41FA5}">
                      <a16:colId xmlns:a16="http://schemas.microsoft.com/office/drawing/2014/main" val="4216296292"/>
                    </a:ext>
                  </a:extLst>
                </a:gridCol>
                <a:gridCol w="1219200">
                  <a:extLst>
                    <a:ext uri="{9D8B030D-6E8A-4147-A177-3AD203B41FA5}">
                      <a16:colId xmlns:a16="http://schemas.microsoft.com/office/drawing/2014/main" val="955413643"/>
                    </a:ext>
                  </a:extLst>
                </a:gridCol>
                <a:gridCol w="990600">
                  <a:extLst>
                    <a:ext uri="{9D8B030D-6E8A-4147-A177-3AD203B41FA5}">
                      <a16:colId xmlns:a16="http://schemas.microsoft.com/office/drawing/2014/main" val="1194125682"/>
                    </a:ext>
                  </a:extLst>
                </a:gridCol>
                <a:gridCol w="1295400">
                  <a:extLst>
                    <a:ext uri="{9D8B030D-6E8A-4147-A177-3AD203B41FA5}">
                      <a16:colId xmlns:a16="http://schemas.microsoft.com/office/drawing/2014/main" val="2874147452"/>
                    </a:ext>
                  </a:extLst>
                </a:gridCol>
              </a:tblGrid>
              <a:tr h="366329">
                <a:tc>
                  <a:txBody>
                    <a:bodyPr/>
                    <a:lstStyle/>
                    <a:p>
                      <a:endParaRPr lang="en-US" sz="2000" dirty="0">
                        <a:solidFill>
                          <a:schemeClr val="tx1"/>
                        </a:solidFill>
                      </a:endParaRPr>
                    </a:p>
                  </a:txBody>
                  <a:tcPr marT="32273" marB="3227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General journal</a:t>
                      </a:r>
                      <a:endParaRPr lang="en-US" sz="2000" b="1" i="0" u="none" strike="noStrike" dirty="0">
                        <a:solidFill>
                          <a:schemeClr val="tx1"/>
                        </a:solidFill>
                        <a:effectLst/>
                        <a:latin typeface="Calibri" panose="020F0502020204030204" pitchFamily="34" charset="0"/>
                      </a:endParaRPr>
                    </a:p>
                  </a:txBody>
                  <a:tcPr marT="32273" marB="322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marT="32273" marB="322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marT="32273" marB="3227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dirty="0">
                          <a:solidFill>
                            <a:schemeClr val="tx1"/>
                          </a:solidFill>
                          <a:effectLst/>
                          <a:latin typeface="+mn-lt"/>
                        </a:rPr>
                        <a:t>Page</a:t>
                      </a:r>
                      <a:r>
                        <a:rPr lang="en-US" sz="2000" b="1" i="0" u="none" strike="noStrike" baseline="0" dirty="0">
                          <a:solidFill>
                            <a:schemeClr val="tx1"/>
                          </a:solidFill>
                          <a:effectLst/>
                          <a:latin typeface="+mn-lt"/>
                        </a:rPr>
                        <a:t> J1</a:t>
                      </a:r>
                      <a:endParaRPr lang="en-US" sz="2000" b="1" i="0" u="none" strike="noStrike" dirty="0">
                        <a:solidFill>
                          <a:schemeClr val="tx1"/>
                        </a:solidFill>
                        <a:effectLst/>
                        <a:latin typeface="Calibri" panose="020F0502020204030204" pitchFamily="34" charset="0"/>
                      </a:endParaRPr>
                    </a:p>
                  </a:txBody>
                  <a:tcPr marT="32273" marB="322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4842171"/>
                  </a:ext>
                </a:extLst>
              </a:tr>
              <a:tr h="398606">
                <a:tc>
                  <a:txBody>
                    <a:bodyPr/>
                    <a:lstStyle/>
                    <a:p>
                      <a:pPr algn="ctr" fontAlgn="b"/>
                      <a:r>
                        <a:rPr lang="en-US" sz="2000" b="1" u="none" strike="noStrike" dirty="0">
                          <a:solidFill>
                            <a:schemeClr val="tx1"/>
                          </a:solidFill>
                          <a:effectLst/>
                        </a:rPr>
                        <a:t>Date</a:t>
                      </a:r>
                      <a:endParaRPr lang="en-US" sz="2000" b="1" i="0" u="none" strike="noStrike" dirty="0">
                        <a:solidFill>
                          <a:schemeClr val="tx1"/>
                        </a:solidFill>
                        <a:effectLst/>
                        <a:latin typeface="Calibri" panose="020F0502020204030204" pitchFamily="34" charset="0"/>
                      </a:endParaRP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solidFill>
                            <a:schemeClr val="tx1"/>
                          </a:solidFill>
                          <a:effectLst/>
                        </a:rPr>
                        <a:t>Explanation</a:t>
                      </a:r>
                      <a:endParaRPr lang="en-US" sz="2000" b="1" i="0" u="none" strike="noStrike" dirty="0">
                        <a:solidFill>
                          <a:schemeClr val="tx1"/>
                        </a:solidFill>
                        <a:effectLst/>
                        <a:latin typeface="Calibri" panose="020F0502020204030204" pitchFamily="34" charset="0"/>
                      </a:endParaRPr>
                    </a:p>
                  </a:txBody>
                  <a:tcPr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solidFill>
                            <a:schemeClr val="tx1"/>
                          </a:solidFill>
                          <a:effectLst/>
                        </a:rPr>
                        <a:t>Ref.</a:t>
                      </a:r>
                      <a:endParaRPr lang="en-US" sz="2000" b="1" i="0" u="none" strike="noStrike" dirty="0">
                        <a:solidFill>
                          <a:schemeClr val="tx1"/>
                        </a:solidFill>
                        <a:effectLst/>
                        <a:latin typeface="Calibri" panose="020F0502020204030204" pitchFamily="34" charset="0"/>
                      </a:endParaRP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solidFill>
                            <a:schemeClr val="tx1"/>
                          </a:solidFill>
                          <a:effectLst/>
                        </a:rPr>
                        <a:t>Debit</a:t>
                      </a:r>
                      <a:endParaRPr lang="en-US" sz="2000" b="1" i="0" u="none" strike="noStrike" dirty="0">
                        <a:solidFill>
                          <a:schemeClr val="tx1"/>
                        </a:solidFill>
                        <a:effectLst/>
                        <a:latin typeface="Calibri" panose="020F0502020204030204" pitchFamily="34" charset="0"/>
                      </a:endParaRP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i="0" u="none" strike="noStrike" dirty="0">
                          <a:solidFill>
                            <a:schemeClr val="tx1"/>
                          </a:solidFill>
                          <a:effectLst/>
                          <a:latin typeface="Calibri" panose="020F0502020204030204" pitchFamily="34" charset="0"/>
                        </a:rPr>
                        <a:t>Credit</a:t>
                      </a: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9428483"/>
                  </a:ext>
                </a:extLst>
              </a:tr>
              <a:tr h="606554">
                <a:tc>
                  <a:txBody>
                    <a:bodyPr/>
                    <a:lstStyle/>
                    <a:p>
                      <a:pPr algn="r" fontAlgn="b"/>
                      <a:r>
                        <a:rPr lang="en-US" sz="2000" b="0" i="0" u="none" strike="noStrike" baseline="0" dirty="0">
                          <a:solidFill>
                            <a:schemeClr val="tx1"/>
                          </a:solidFill>
                          <a:effectLst/>
                          <a:latin typeface="Calibri" panose="020F0502020204030204" pitchFamily="34" charset="0"/>
                        </a:rPr>
                        <a:t>2020</a:t>
                      </a:r>
                    </a:p>
                    <a:p>
                      <a:pPr algn="r" fontAlgn="b"/>
                      <a:r>
                        <a:rPr lang="en-US" sz="2000" b="0" i="0" u="none" strike="noStrike" baseline="0" dirty="0">
                          <a:solidFill>
                            <a:schemeClr val="tx1"/>
                          </a:solidFill>
                          <a:effectLst/>
                          <a:latin typeface="Calibri" panose="020F0502020204030204" pitchFamily="34" charset="0"/>
                        </a:rPr>
                        <a:t>Oct. 4</a:t>
                      </a:r>
                      <a:endParaRPr lang="en-US" sz="2000" b="0" i="0" u="none" strike="noStrike" dirty="0">
                        <a:solidFill>
                          <a:schemeClr val="tx1"/>
                        </a:solidFill>
                        <a:effectLst/>
                        <a:latin typeface="Calibri" panose="020F0502020204030204" pitchFamily="34" charset="0"/>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2000" dirty="0">
                          <a:solidFill>
                            <a:schemeClr val="tx1"/>
                          </a:solidFill>
                        </a:rPr>
                        <a:t>Prepaid Insurance</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2000" b="0" i="0" u="none" strike="noStrike" dirty="0">
                          <a:solidFill>
                            <a:schemeClr val="tx1"/>
                          </a:solidFill>
                          <a:effectLst/>
                          <a:latin typeface="Calibri" panose="020F0502020204030204" pitchFamily="34" charset="0"/>
                        </a:rPr>
                        <a:t>130</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600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03021409"/>
                  </a:ext>
                </a:extLst>
              </a:tr>
              <a:tr h="304772">
                <a:tc>
                  <a:txBody>
                    <a:bodyPr/>
                    <a:lstStyle/>
                    <a:p>
                      <a:endParaRPr lang="en-US" sz="20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2000" dirty="0">
                          <a:solidFill>
                            <a:schemeClr val="tx1"/>
                          </a:solidFill>
                        </a:rPr>
                        <a:t>Cash</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2000" b="0" i="0" u="none" strike="noStrike" dirty="0">
                          <a:solidFill>
                            <a:schemeClr val="tx1"/>
                          </a:solidFill>
                          <a:effectLst/>
                          <a:latin typeface="Calibri" panose="020F0502020204030204" pitchFamily="34" charset="0"/>
                        </a:rPr>
                        <a:t>101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600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96348142"/>
                  </a:ext>
                </a:extLst>
              </a:tr>
              <a:tr h="430879">
                <a:tc>
                  <a:txBody>
                    <a:bodyPr/>
                    <a:lstStyle/>
                    <a:p>
                      <a:pPr algn="r"/>
                      <a:r>
                        <a:rPr lang="en-US" sz="2000" dirty="0">
                          <a:solidFill>
                            <a:schemeClr val="tx1"/>
                          </a:solidFill>
                        </a:rPr>
                        <a:t>5</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2000" kern="1200" dirty="0">
                          <a:solidFill>
                            <a:schemeClr val="tx1"/>
                          </a:solidFill>
                          <a:latin typeface="+mn-lt"/>
                          <a:ea typeface="+mn-ea"/>
                          <a:cs typeface="+mn-cs"/>
                        </a:rPr>
                        <a:t>Supplies</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2000" b="0" i="0" u="none" strike="noStrike" dirty="0">
                          <a:solidFill>
                            <a:schemeClr val="tx1"/>
                          </a:solidFill>
                          <a:effectLst/>
                          <a:latin typeface="Calibri" panose="020F0502020204030204" pitchFamily="34" charset="0"/>
                        </a:rPr>
                        <a:t>126</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2,500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95868298"/>
                  </a:ext>
                </a:extLst>
              </a:tr>
              <a:tr h="304772">
                <a:tc>
                  <a:txBody>
                    <a:bodyPr/>
                    <a:lstStyle/>
                    <a:p>
                      <a:pPr algn="r"/>
                      <a:endParaRPr lang="en-US" sz="20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2000" dirty="0">
                          <a:solidFill>
                            <a:schemeClr val="tx1"/>
                          </a:solidFill>
                        </a:rPr>
                        <a:t>Accounts Payable</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solidFill>
                            <a:schemeClr val="tx1"/>
                          </a:solidFill>
                        </a:rPr>
                        <a:t>201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2,500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81838452"/>
                  </a:ext>
                </a:extLst>
              </a:tr>
              <a:tr h="430879">
                <a:tc>
                  <a:txBody>
                    <a:bodyPr/>
                    <a:lstStyle/>
                    <a:p>
                      <a:pPr algn="r"/>
                      <a:r>
                        <a:rPr lang="en-US" sz="2000" dirty="0">
                          <a:solidFill>
                            <a:schemeClr val="tx1"/>
                          </a:solidFill>
                        </a:rPr>
                        <a:t>20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2000" dirty="0">
                          <a:solidFill>
                            <a:schemeClr val="tx1"/>
                          </a:solidFill>
                        </a:rPr>
                        <a:t>Owner’s Drawings</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solidFill>
                            <a:schemeClr val="tx1"/>
                          </a:solidFill>
                        </a:rPr>
                        <a:t>306</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500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8332721"/>
                  </a:ext>
                </a:extLst>
              </a:tr>
              <a:tr h="304772">
                <a:tc>
                  <a:txBody>
                    <a:bodyPr/>
                    <a:lstStyle/>
                    <a:p>
                      <a:pPr algn="r"/>
                      <a:endParaRPr lang="en-US" sz="20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2000" dirty="0">
                          <a:solidFill>
                            <a:schemeClr val="tx1"/>
                          </a:solidFill>
                        </a:rPr>
                        <a:t>Cash</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solidFill>
                            <a:schemeClr val="tx1"/>
                          </a:solidFill>
                        </a:rPr>
                        <a:t>101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500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1390292"/>
                  </a:ext>
                </a:extLst>
              </a:tr>
              <a:tr h="430879">
                <a:tc>
                  <a:txBody>
                    <a:bodyPr/>
                    <a:lstStyle/>
                    <a:p>
                      <a:pPr algn="r"/>
                      <a:r>
                        <a:rPr lang="en-US" sz="2000" dirty="0">
                          <a:solidFill>
                            <a:schemeClr val="tx1"/>
                          </a:solidFill>
                        </a:rPr>
                        <a:t>26</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2000" dirty="0">
                          <a:solidFill>
                            <a:schemeClr val="tx1"/>
                          </a:solidFill>
                        </a:rPr>
                        <a:t>Salaries and Wages Expense</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solidFill>
                            <a:schemeClr val="tx1"/>
                          </a:solidFill>
                        </a:rPr>
                        <a:t>726</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4,000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44469476"/>
                  </a:ext>
                </a:extLst>
              </a:tr>
              <a:tr h="304772">
                <a:tc>
                  <a:txBody>
                    <a:bodyPr/>
                    <a:lstStyle/>
                    <a:p>
                      <a:pPr algn="r"/>
                      <a:endParaRPr lang="en-US" sz="20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2000" dirty="0">
                          <a:solidFill>
                            <a:schemeClr val="tx1"/>
                          </a:solidFill>
                        </a:rPr>
                        <a:t>Cash</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solidFill>
                            <a:schemeClr val="tx1"/>
                          </a:solidFill>
                        </a:rPr>
                        <a:t>101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4,000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949923384"/>
                  </a:ext>
                </a:extLst>
              </a:tr>
              <a:tr h="430879">
                <a:tc>
                  <a:txBody>
                    <a:bodyPr/>
                    <a:lstStyle/>
                    <a:p>
                      <a:pPr algn="r"/>
                      <a:r>
                        <a:rPr lang="en-US" sz="2000" dirty="0">
                          <a:solidFill>
                            <a:schemeClr val="tx1"/>
                          </a:solidFill>
                        </a:rPr>
                        <a:t>31</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lvl="1" indent="0"/>
                      <a:r>
                        <a:rPr lang="en-US" sz="2000" dirty="0">
                          <a:solidFill>
                            <a:schemeClr val="tx1"/>
                          </a:solidFill>
                        </a:rPr>
                        <a:t>Cash</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000" dirty="0">
                          <a:solidFill>
                            <a:schemeClr val="tx1"/>
                          </a:solidFill>
                        </a:rPr>
                        <a:t>101</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10,000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04880769"/>
                  </a:ext>
                </a:extLst>
              </a:tr>
              <a:tr h="304772">
                <a:tc>
                  <a:txBody>
                    <a:bodyPr/>
                    <a:lstStyle/>
                    <a:p>
                      <a:pPr algn="r"/>
                      <a:endParaRPr lang="en-US" sz="20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lvl="1" indent="0"/>
                      <a:r>
                        <a:rPr lang="en-US" sz="2000" dirty="0">
                          <a:solidFill>
                            <a:schemeClr val="tx1"/>
                          </a:solidFill>
                        </a:rPr>
                        <a:t>Service</a:t>
                      </a:r>
                      <a:r>
                        <a:rPr lang="en-US" sz="2000" baseline="0" dirty="0">
                          <a:solidFill>
                            <a:schemeClr val="tx1"/>
                          </a:solidFill>
                        </a:rPr>
                        <a:t> Revenue</a:t>
                      </a:r>
                      <a:endParaRPr lang="en-US" sz="2000" dirty="0">
                        <a:solidFill>
                          <a:schemeClr val="tx1"/>
                        </a:solidFill>
                      </a:endParaRP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400</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20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000" kern="1200" dirty="0">
                          <a:solidFill>
                            <a:schemeClr val="tx1"/>
                          </a:solidFill>
                          <a:latin typeface="+mn-lt"/>
                          <a:ea typeface="+mn-ea"/>
                          <a:cs typeface="+mn-cs"/>
                        </a:rPr>
                        <a:t>10,000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6043417"/>
                  </a:ext>
                </a:extLst>
              </a:tr>
            </a:tbl>
          </a:graphicData>
        </a:graphic>
      </p:graphicFrame>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C0B533-07AA-4D8B-8911-7B5E47D9720B}"/>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4">
            <a:extLst>
              <a:ext uri="{FF2B5EF4-FFF2-40B4-BE49-F238E27FC236}">
                <a16:creationId xmlns:a16="http://schemas.microsoft.com/office/drawing/2014/main" id="{E75B68BA-CB87-4316-A23C-603BC6E5C79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925580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9E63-55FF-42AC-B27A-ECD5C04C8037}"/>
              </a:ext>
            </a:extLst>
          </p:cNvPr>
          <p:cNvSpPr>
            <a:spLocks noGrp="1"/>
          </p:cNvSpPr>
          <p:nvPr>
            <p:ph type="title"/>
          </p:nvPr>
        </p:nvSpPr>
        <p:spPr>
          <a:xfrm>
            <a:off x="304800" y="762001"/>
            <a:ext cx="8534400" cy="739266"/>
          </a:xfrm>
        </p:spPr>
        <p:txBody>
          <a:bodyPr>
            <a:normAutofit/>
          </a:bodyPr>
          <a:lstStyle/>
          <a:p>
            <a:r>
              <a:rPr lang="en-US" b="1" dirty="0">
                <a:latin typeface="Calibri" panose="020F0502020204030204" pitchFamily="34" charset="0"/>
                <a:ea typeface="Source Sans Pro" charset="0"/>
                <a:cs typeface="Calibri" panose="020F0502020204030204" pitchFamily="34" charset="0"/>
              </a:rPr>
              <a:t>Journalizing and Posting Summary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pic>
        <p:nvPicPr>
          <p:cNvPr id="7" name="Content Placeholder 6" descr="The t-accounts in the general ledger display postings from the journal entries on the previous slides. The Cash t-account name displays the beginning balance dated October 1 in the amount of 10,000 as a debit. Just below is a second transaction dated October 1 with 1,200. The third transaction is dated October 3 which displays a 900 credit. On October 4 a credit of 600 is posted, with a 500 credit on October 20, a 4,000 credit on October 26, and a 10,000 debit on October 31, resulting in a 15,200 balance. The Supplies t-account displays an October 5 debit posting in the amount of 2,500 with a 2,500 balance The Prepaid insurance account displays a 600 debit posting on October 4, and a 600 balance. Equipment displays a 5,000 debit posting on October 1, and a 5,000 balance. Note Payable displays a 5,000 credit posting on October 1, and a 5,000 balance. Accounts Payable displays a 2,500 credit posting on October 5, and a 2,500 balance. Unearned Service Revenue displays a 1,200 credit posting on October 2, and a 1,200 balance. Owner's Capital shows a 10,000 credit posting on October 1 and a balance of the same amount. Owner's Drawings shows a 500 credit posting on October 20 and a balance of the same amount. Service Revenue shows a 10,000 credit posting on October 31 and a balance of the same amount. Salaries and Wages Expense shows a 4,000 debit posting on October 26 and a balance of the same amount. Rent Expense shows a 900 debit posting on October 3 and a balance of the same amount.&#10;">
            <a:extLst>
              <a:ext uri="{FF2B5EF4-FFF2-40B4-BE49-F238E27FC236}">
                <a16:creationId xmlns:a16="http://schemas.microsoft.com/office/drawing/2014/main" id="{EA6ABF03-4328-46A9-B293-C073AF8DD4AE}"/>
              </a:ext>
            </a:extLst>
          </p:cNvPr>
          <p:cNvPicPr>
            <a:picLocks noGrp="1" noChangeAspect="1"/>
          </p:cNvPicPr>
          <p:nvPr>
            <p:ph sz="quarter" idx="16"/>
          </p:nvPr>
        </p:nvPicPr>
        <p:blipFill>
          <a:blip r:embed="rId2"/>
          <a:stretch>
            <a:fillRect/>
          </a:stretch>
        </p:blipFill>
        <p:spPr>
          <a:xfrm>
            <a:off x="1687782" y="1604355"/>
            <a:ext cx="5768437" cy="4648907"/>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id="{1B572DBA-F752-4C89-946A-E6F5982EA971}"/>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6" name="Footer Placeholder 5">
            <a:extLst>
              <a:ext uri="{FF2B5EF4-FFF2-40B4-BE49-F238E27FC236}">
                <a16:creationId xmlns:a16="http://schemas.microsoft.com/office/drawing/2014/main" id="{CF68635A-9318-463E-BA5F-4A4DCC120ED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179489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16A6-8D13-4E98-B99C-470A925F7666}"/>
              </a:ext>
            </a:extLst>
          </p:cNvPr>
          <p:cNvSpPr>
            <a:spLocks noGrp="1"/>
          </p:cNvSpPr>
          <p:nvPr>
            <p:ph type="title"/>
          </p:nvPr>
        </p:nvSpPr>
        <p:spPr/>
        <p:txBody>
          <a:bodyPr/>
          <a:lstStyle/>
          <a:p>
            <a:r>
              <a:rPr lang="en-US" b="1" dirty="0">
                <a:ea typeface="Source Sans Pro" charset="0"/>
              </a:rPr>
              <a:t>Do It! 3: </a:t>
            </a:r>
            <a:r>
              <a:rPr lang="en-US" b="1" dirty="0" smtClean="0">
                <a:solidFill>
                  <a:srgbClr val="196E78"/>
                </a:solidFill>
                <a:ea typeface="Source Sans Pro" charset="0"/>
              </a:rPr>
              <a:t>Posting</a:t>
            </a:r>
            <a:endParaRPr lang="en-US" dirty="0"/>
          </a:p>
        </p:txBody>
      </p:sp>
      <p:sp>
        <p:nvSpPr>
          <p:cNvPr id="3" name="Content Placeholder 2">
            <a:extLst>
              <a:ext uri="{FF2B5EF4-FFF2-40B4-BE49-F238E27FC236}">
                <a16:creationId xmlns:a16="http://schemas.microsoft.com/office/drawing/2014/main" id="{A0B553F5-7663-4A21-9B2E-151668095FAD}"/>
              </a:ext>
            </a:extLst>
          </p:cNvPr>
          <p:cNvSpPr>
            <a:spLocks noGrp="1"/>
          </p:cNvSpPr>
          <p:nvPr>
            <p:ph sz="quarter" idx="16"/>
          </p:nvPr>
        </p:nvSpPr>
        <p:spPr>
          <a:xfrm>
            <a:off x="304800" y="1509877"/>
            <a:ext cx="8839200" cy="696296"/>
          </a:xfrm>
        </p:spPr>
        <p:txBody>
          <a:bodyPr/>
          <a:lstStyle/>
          <a:p>
            <a:r>
              <a:rPr lang="en-US" sz="2200" dirty="0"/>
              <a:t>Post these entries to the Cash account</a:t>
            </a:r>
            <a:r>
              <a:rPr lang="en-US" sz="2200" dirty="0" smtClean="0"/>
              <a:t>.  The beginning balance of cash on March 1 was $600.</a:t>
            </a:r>
            <a:endParaRPr lang="en-US" sz="2200" dirty="0"/>
          </a:p>
        </p:txBody>
      </p:sp>
      <p:sp>
        <p:nvSpPr>
          <p:cNvPr id="4" name="Content Placeholder 3">
            <a:extLst>
              <a:ext uri="{FF2B5EF4-FFF2-40B4-BE49-F238E27FC236}">
                <a16:creationId xmlns:a16="http://schemas.microsoft.com/office/drawing/2014/main" id="{19D808F8-BEE2-4399-B249-4595580FEC5A}"/>
              </a:ext>
            </a:extLst>
          </p:cNvPr>
          <p:cNvSpPr>
            <a:spLocks noGrp="1"/>
          </p:cNvSpPr>
          <p:nvPr>
            <p:ph sz="quarter" idx="17"/>
          </p:nvPr>
        </p:nvSpPr>
        <p:spPr>
          <a:xfrm>
            <a:off x="533400" y="2317684"/>
            <a:ext cx="1191912" cy="301756"/>
          </a:xfrm>
        </p:spPr>
        <p:txBody>
          <a:bodyPr/>
          <a:lstStyle/>
          <a:p>
            <a:r>
              <a:rPr lang="en-US" sz="2200" dirty="0"/>
              <a:t>Mar. 4 </a:t>
            </a:r>
          </a:p>
        </p:txBody>
      </p:sp>
      <p:sp>
        <p:nvSpPr>
          <p:cNvPr id="5" name="Content Placeholder 4">
            <a:extLst>
              <a:ext uri="{FF2B5EF4-FFF2-40B4-BE49-F238E27FC236}">
                <a16:creationId xmlns:a16="http://schemas.microsoft.com/office/drawing/2014/main" id="{BD060A35-AD46-4EA0-931A-FECFA37D32C8}"/>
              </a:ext>
            </a:extLst>
          </p:cNvPr>
          <p:cNvSpPr>
            <a:spLocks noGrp="1"/>
          </p:cNvSpPr>
          <p:nvPr>
            <p:ph sz="quarter" idx="18"/>
          </p:nvPr>
        </p:nvSpPr>
        <p:spPr>
          <a:xfrm>
            <a:off x="1927634" y="2344056"/>
            <a:ext cx="744429" cy="322944"/>
          </a:xfrm>
        </p:spPr>
        <p:txBody>
          <a:bodyPr/>
          <a:lstStyle/>
          <a:p>
            <a:r>
              <a:rPr lang="en-US" sz="2200" dirty="0"/>
              <a:t>Cash </a:t>
            </a:r>
          </a:p>
        </p:txBody>
      </p:sp>
      <p:sp>
        <p:nvSpPr>
          <p:cNvPr id="6" name="Content Placeholder 5">
            <a:extLst>
              <a:ext uri="{FF2B5EF4-FFF2-40B4-BE49-F238E27FC236}">
                <a16:creationId xmlns:a16="http://schemas.microsoft.com/office/drawing/2014/main" id="{4EDF97B5-2687-44DA-B9EB-A25166678002}"/>
              </a:ext>
            </a:extLst>
          </p:cNvPr>
          <p:cNvSpPr>
            <a:spLocks noGrp="1"/>
          </p:cNvSpPr>
          <p:nvPr>
            <p:ph sz="quarter" idx="19"/>
          </p:nvPr>
        </p:nvSpPr>
        <p:spPr>
          <a:xfrm>
            <a:off x="5581499" y="2362200"/>
            <a:ext cx="895501" cy="342900"/>
          </a:xfrm>
        </p:spPr>
        <p:txBody>
          <a:bodyPr/>
          <a:lstStyle/>
          <a:p>
            <a:r>
              <a:rPr lang="en-US" sz="2200" dirty="0"/>
              <a:t>2,280</a:t>
            </a:r>
          </a:p>
        </p:txBody>
      </p:sp>
      <p:sp>
        <p:nvSpPr>
          <p:cNvPr id="7" name="Content Placeholder 6">
            <a:extLst>
              <a:ext uri="{FF2B5EF4-FFF2-40B4-BE49-F238E27FC236}">
                <a16:creationId xmlns:a16="http://schemas.microsoft.com/office/drawing/2014/main" id="{BAE0793D-3F11-43A7-8B2C-7CC5F71D1A6B}"/>
              </a:ext>
            </a:extLst>
          </p:cNvPr>
          <p:cNvSpPr>
            <a:spLocks noGrp="1"/>
          </p:cNvSpPr>
          <p:nvPr>
            <p:ph sz="quarter" idx="20"/>
          </p:nvPr>
        </p:nvSpPr>
        <p:spPr>
          <a:xfrm>
            <a:off x="2315677" y="2755445"/>
            <a:ext cx="2103923" cy="317955"/>
          </a:xfrm>
        </p:spPr>
        <p:txBody>
          <a:bodyPr/>
          <a:lstStyle/>
          <a:p>
            <a:r>
              <a:rPr lang="en-US" sz="2200" dirty="0"/>
              <a:t>Service Revenue</a:t>
            </a:r>
          </a:p>
        </p:txBody>
      </p:sp>
      <p:sp>
        <p:nvSpPr>
          <p:cNvPr id="8" name="Content Placeholder 7">
            <a:extLst>
              <a:ext uri="{FF2B5EF4-FFF2-40B4-BE49-F238E27FC236}">
                <a16:creationId xmlns:a16="http://schemas.microsoft.com/office/drawing/2014/main" id="{573D8F1F-0EB9-4F1E-9936-76F84EC9378E}"/>
              </a:ext>
            </a:extLst>
          </p:cNvPr>
          <p:cNvSpPr>
            <a:spLocks noGrp="1"/>
          </p:cNvSpPr>
          <p:nvPr>
            <p:ph sz="quarter" idx="21"/>
          </p:nvPr>
        </p:nvSpPr>
        <p:spPr>
          <a:xfrm>
            <a:off x="7015950" y="2743200"/>
            <a:ext cx="870752" cy="365125"/>
          </a:xfrm>
        </p:spPr>
        <p:txBody>
          <a:bodyPr/>
          <a:lstStyle/>
          <a:p>
            <a:r>
              <a:rPr lang="en-US" sz="2200" dirty="0"/>
              <a:t>2,280</a:t>
            </a:r>
          </a:p>
        </p:txBody>
      </p:sp>
      <p:sp>
        <p:nvSpPr>
          <p:cNvPr id="9" name="Content Placeholder 8">
            <a:extLst>
              <a:ext uri="{FF2B5EF4-FFF2-40B4-BE49-F238E27FC236}">
                <a16:creationId xmlns:a16="http://schemas.microsoft.com/office/drawing/2014/main" id="{DEBD77EE-7379-42F1-BB11-5084342C3B85}"/>
              </a:ext>
            </a:extLst>
          </p:cNvPr>
          <p:cNvSpPr>
            <a:spLocks noGrp="1"/>
          </p:cNvSpPr>
          <p:nvPr>
            <p:ph sz="quarter" idx="22"/>
          </p:nvPr>
        </p:nvSpPr>
        <p:spPr>
          <a:xfrm>
            <a:off x="990600" y="3172690"/>
            <a:ext cx="524208" cy="365125"/>
          </a:xfrm>
        </p:spPr>
        <p:txBody>
          <a:bodyPr/>
          <a:lstStyle/>
          <a:p>
            <a:r>
              <a:rPr lang="en-US" sz="2200" dirty="0"/>
              <a:t>15</a:t>
            </a:r>
          </a:p>
        </p:txBody>
      </p:sp>
      <p:sp>
        <p:nvSpPr>
          <p:cNvPr id="10" name="Content Placeholder 9">
            <a:extLst>
              <a:ext uri="{FF2B5EF4-FFF2-40B4-BE49-F238E27FC236}">
                <a16:creationId xmlns:a16="http://schemas.microsoft.com/office/drawing/2014/main" id="{11F21F2A-EAB6-4F03-A869-887148325BF5}"/>
              </a:ext>
            </a:extLst>
          </p:cNvPr>
          <p:cNvSpPr>
            <a:spLocks noGrp="1"/>
          </p:cNvSpPr>
          <p:nvPr>
            <p:ph sz="quarter" idx="23"/>
          </p:nvPr>
        </p:nvSpPr>
        <p:spPr>
          <a:xfrm>
            <a:off x="1919515" y="3172690"/>
            <a:ext cx="3490686" cy="365125"/>
          </a:xfrm>
        </p:spPr>
        <p:txBody>
          <a:bodyPr/>
          <a:lstStyle/>
          <a:p>
            <a:r>
              <a:rPr lang="en-US" sz="2200" dirty="0"/>
              <a:t>Salaries and Wages Expense</a:t>
            </a:r>
          </a:p>
        </p:txBody>
      </p:sp>
      <p:sp>
        <p:nvSpPr>
          <p:cNvPr id="11" name="Content Placeholder 10">
            <a:extLst>
              <a:ext uri="{FF2B5EF4-FFF2-40B4-BE49-F238E27FC236}">
                <a16:creationId xmlns:a16="http://schemas.microsoft.com/office/drawing/2014/main" id="{D4A61769-C786-47E1-B2F6-1F05D2ADBAF9}"/>
              </a:ext>
            </a:extLst>
          </p:cNvPr>
          <p:cNvSpPr>
            <a:spLocks noGrp="1"/>
          </p:cNvSpPr>
          <p:nvPr>
            <p:ph sz="quarter" idx="24"/>
          </p:nvPr>
        </p:nvSpPr>
        <p:spPr>
          <a:xfrm>
            <a:off x="5791200" y="3172690"/>
            <a:ext cx="767493" cy="307110"/>
          </a:xfrm>
        </p:spPr>
        <p:txBody>
          <a:bodyPr/>
          <a:lstStyle/>
          <a:p>
            <a:r>
              <a:rPr lang="en-US" sz="2200" dirty="0"/>
              <a:t>400</a:t>
            </a:r>
          </a:p>
        </p:txBody>
      </p:sp>
      <p:sp>
        <p:nvSpPr>
          <p:cNvPr id="12" name="Content Placeholder 11">
            <a:extLst>
              <a:ext uri="{FF2B5EF4-FFF2-40B4-BE49-F238E27FC236}">
                <a16:creationId xmlns:a16="http://schemas.microsoft.com/office/drawing/2014/main" id="{8A6149B8-7524-4C60-94B5-9F8AD95B14B8}"/>
              </a:ext>
            </a:extLst>
          </p:cNvPr>
          <p:cNvSpPr>
            <a:spLocks noGrp="1"/>
          </p:cNvSpPr>
          <p:nvPr>
            <p:ph sz="quarter" idx="25"/>
          </p:nvPr>
        </p:nvSpPr>
        <p:spPr>
          <a:xfrm>
            <a:off x="2310108" y="3581400"/>
            <a:ext cx="814092" cy="312274"/>
          </a:xfrm>
        </p:spPr>
        <p:txBody>
          <a:bodyPr/>
          <a:lstStyle/>
          <a:p>
            <a:r>
              <a:rPr lang="en-US" sz="2200" dirty="0"/>
              <a:t>Cash</a:t>
            </a:r>
          </a:p>
        </p:txBody>
      </p:sp>
      <p:sp>
        <p:nvSpPr>
          <p:cNvPr id="13" name="Content Placeholder 12">
            <a:extLst>
              <a:ext uri="{FF2B5EF4-FFF2-40B4-BE49-F238E27FC236}">
                <a16:creationId xmlns:a16="http://schemas.microsoft.com/office/drawing/2014/main" id="{F18B9599-1419-4918-B5E7-3DFACA1865DF}"/>
              </a:ext>
            </a:extLst>
          </p:cNvPr>
          <p:cNvSpPr>
            <a:spLocks noGrp="1"/>
          </p:cNvSpPr>
          <p:nvPr>
            <p:ph sz="quarter" idx="26"/>
          </p:nvPr>
        </p:nvSpPr>
        <p:spPr>
          <a:xfrm>
            <a:off x="7239001" y="3581400"/>
            <a:ext cx="647700" cy="355600"/>
          </a:xfrm>
        </p:spPr>
        <p:txBody>
          <a:bodyPr/>
          <a:lstStyle/>
          <a:p>
            <a:r>
              <a:rPr lang="en-US" sz="2200" dirty="0"/>
              <a:t>400</a:t>
            </a:r>
          </a:p>
        </p:txBody>
      </p:sp>
      <p:sp>
        <p:nvSpPr>
          <p:cNvPr id="14" name="Content Placeholder 13">
            <a:extLst>
              <a:ext uri="{FF2B5EF4-FFF2-40B4-BE49-F238E27FC236}">
                <a16:creationId xmlns:a16="http://schemas.microsoft.com/office/drawing/2014/main" id="{8B3F170A-5DF9-42AB-9C2F-FE4A2613065C}"/>
              </a:ext>
            </a:extLst>
          </p:cNvPr>
          <p:cNvSpPr>
            <a:spLocks noGrp="1"/>
          </p:cNvSpPr>
          <p:nvPr>
            <p:ph sz="quarter" idx="27"/>
          </p:nvPr>
        </p:nvSpPr>
        <p:spPr>
          <a:xfrm>
            <a:off x="990600" y="3962400"/>
            <a:ext cx="505487" cy="360795"/>
          </a:xfrm>
        </p:spPr>
        <p:txBody>
          <a:bodyPr/>
          <a:lstStyle/>
          <a:p>
            <a:r>
              <a:rPr lang="en-US" sz="2200" dirty="0"/>
              <a:t>19</a:t>
            </a:r>
          </a:p>
        </p:txBody>
      </p:sp>
      <p:sp>
        <p:nvSpPr>
          <p:cNvPr id="15" name="Content Placeholder 14">
            <a:extLst>
              <a:ext uri="{FF2B5EF4-FFF2-40B4-BE49-F238E27FC236}">
                <a16:creationId xmlns:a16="http://schemas.microsoft.com/office/drawing/2014/main" id="{4C8EE6B6-A57D-461E-9886-31D2CD179564}"/>
              </a:ext>
            </a:extLst>
          </p:cNvPr>
          <p:cNvSpPr>
            <a:spLocks noGrp="1"/>
          </p:cNvSpPr>
          <p:nvPr>
            <p:ph sz="quarter" idx="28"/>
          </p:nvPr>
        </p:nvSpPr>
        <p:spPr>
          <a:xfrm>
            <a:off x="1915884" y="3971222"/>
            <a:ext cx="2408723" cy="334078"/>
          </a:xfrm>
        </p:spPr>
        <p:txBody>
          <a:bodyPr/>
          <a:lstStyle/>
          <a:p>
            <a:r>
              <a:rPr lang="en-US" sz="2200" dirty="0"/>
              <a:t>Utilities Expense</a:t>
            </a:r>
          </a:p>
        </p:txBody>
      </p:sp>
      <p:sp>
        <p:nvSpPr>
          <p:cNvPr id="16" name="Content Placeholder 15">
            <a:extLst>
              <a:ext uri="{FF2B5EF4-FFF2-40B4-BE49-F238E27FC236}">
                <a16:creationId xmlns:a16="http://schemas.microsoft.com/office/drawing/2014/main" id="{ADD6D920-90C0-4A30-AAF7-E67E39FA0874}"/>
              </a:ext>
            </a:extLst>
          </p:cNvPr>
          <p:cNvSpPr>
            <a:spLocks noGrp="1"/>
          </p:cNvSpPr>
          <p:nvPr>
            <p:ph sz="quarter" idx="29"/>
          </p:nvPr>
        </p:nvSpPr>
        <p:spPr>
          <a:xfrm>
            <a:off x="5986027" y="3980545"/>
            <a:ext cx="505487" cy="362855"/>
          </a:xfrm>
        </p:spPr>
        <p:txBody>
          <a:bodyPr/>
          <a:lstStyle/>
          <a:p>
            <a:r>
              <a:rPr lang="en-US" sz="2200" dirty="0"/>
              <a:t>92</a:t>
            </a:r>
          </a:p>
        </p:txBody>
      </p:sp>
      <p:sp>
        <p:nvSpPr>
          <p:cNvPr id="17" name="Content Placeholder 16">
            <a:extLst>
              <a:ext uri="{FF2B5EF4-FFF2-40B4-BE49-F238E27FC236}">
                <a16:creationId xmlns:a16="http://schemas.microsoft.com/office/drawing/2014/main" id="{142E06A5-0101-48DF-B90D-47B1568D3E40}"/>
              </a:ext>
            </a:extLst>
          </p:cNvPr>
          <p:cNvSpPr>
            <a:spLocks noGrp="1"/>
          </p:cNvSpPr>
          <p:nvPr>
            <p:ph sz="quarter" idx="30"/>
          </p:nvPr>
        </p:nvSpPr>
        <p:spPr>
          <a:xfrm>
            <a:off x="2308986" y="4390572"/>
            <a:ext cx="844242" cy="314876"/>
          </a:xfrm>
        </p:spPr>
        <p:txBody>
          <a:bodyPr/>
          <a:lstStyle/>
          <a:p>
            <a:r>
              <a:rPr lang="en-US" sz="2200" dirty="0"/>
              <a:t>Cash</a:t>
            </a:r>
          </a:p>
        </p:txBody>
      </p:sp>
      <p:sp>
        <p:nvSpPr>
          <p:cNvPr id="18" name="Content Placeholder 17">
            <a:extLst>
              <a:ext uri="{FF2B5EF4-FFF2-40B4-BE49-F238E27FC236}">
                <a16:creationId xmlns:a16="http://schemas.microsoft.com/office/drawing/2014/main" id="{FD24A7D7-E501-4C6E-A56B-A2459865FC6B}"/>
              </a:ext>
            </a:extLst>
          </p:cNvPr>
          <p:cNvSpPr>
            <a:spLocks noGrp="1"/>
          </p:cNvSpPr>
          <p:nvPr>
            <p:ph sz="quarter" idx="31"/>
          </p:nvPr>
        </p:nvSpPr>
        <p:spPr>
          <a:xfrm>
            <a:off x="7419313" y="4390572"/>
            <a:ext cx="505487" cy="381000"/>
          </a:xfrm>
        </p:spPr>
        <p:txBody>
          <a:bodyPr/>
          <a:lstStyle/>
          <a:p>
            <a:r>
              <a:rPr lang="en-US" sz="2200" dirty="0"/>
              <a:t>92</a:t>
            </a:r>
          </a:p>
        </p:txBody>
      </p:sp>
      <p:pic>
        <p:nvPicPr>
          <p:cNvPr id="25" name="Content Placeholder 24" descr="Three transactions in the general journal are posted to the Cash general ledger t-account. Two postings are displayed on the left side as 30,000 as the March 1 balance and just below, 2,280 on March 4. A credit on March 15 for 400 is posted along with a credit on March 19 in the amount of 92. The balance at March 31, is 2,388 and appears on the debit side. &#10;">
            <a:extLst>
              <a:ext uri="{FF2B5EF4-FFF2-40B4-BE49-F238E27FC236}">
                <a16:creationId xmlns:a16="http://schemas.microsoft.com/office/drawing/2014/main" id="{71AFC46A-866D-4890-B7B5-23537E8FF59C}"/>
              </a:ext>
            </a:extLst>
          </p:cNvPr>
          <p:cNvPicPr>
            <a:picLocks noGrp="1" noChangeAspect="1"/>
          </p:cNvPicPr>
          <p:nvPr>
            <p:ph sz="quarter" idx="32"/>
          </p:nvPr>
        </p:nvPicPr>
        <p:blipFill>
          <a:blip r:embed="rId2"/>
          <a:stretch>
            <a:fillRect/>
          </a:stretch>
        </p:blipFill>
        <p:spPr>
          <a:xfrm>
            <a:off x="2672063" y="4783383"/>
            <a:ext cx="3788989" cy="1560172"/>
          </a:xfrm>
          <a:prstGeom prst="rect">
            <a:avLst/>
          </a:prstGeom>
        </p:spPr>
      </p:pic>
      <p:sp>
        <p:nvSpPr>
          <p:cNvPr id="22"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3</a:t>
            </a:r>
            <a:endParaRPr lang="en-US" sz="1200" dirty="0">
              <a:solidFill>
                <a:schemeClr val="tx1"/>
              </a:solidFill>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A25D3F1C-1236-42DD-BC51-5437C53FADEA}"/>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24" name="Footer Placeholder 23">
            <a:extLst>
              <a:ext uri="{FF2B5EF4-FFF2-40B4-BE49-F238E27FC236}">
                <a16:creationId xmlns:a16="http://schemas.microsoft.com/office/drawing/2014/main" id="{5A61C4CC-EC10-4E1A-A6FC-CB112F54A78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2630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a:xfrm>
            <a:off x="333828" y="6096"/>
            <a:ext cx="8534400" cy="441960"/>
          </a:xfrm>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Limitation of a Trial </a:t>
            </a:r>
            <a:r>
              <a:rPr lang="en-US" dirty="0" smtClean="0">
                <a:latin typeface="Calibri" panose="020F0502020204030204" pitchFamily="34" charset="0"/>
                <a:ea typeface="Source Sans Pro" charset="0"/>
                <a:cs typeface="Calibri" panose="020F0502020204030204" pitchFamily="34" charset="0"/>
              </a:rPr>
              <a:t>Balance </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a:xfrm>
            <a:off x="0" y="448056"/>
            <a:ext cx="9144000" cy="685800"/>
          </a:xfrm>
        </p:spPr>
        <p:txBody>
          <a:bodyPr/>
          <a:lstStyle/>
          <a:p>
            <a:r>
              <a:rPr lang="en-US" dirty="0">
                <a:cs typeface="Times New Roman" panose="02020603050405020304" pitchFamily="18" charset="0"/>
              </a:rPr>
              <a:t>LEARNING OBJECTIVE </a:t>
            </a:r>
            <a:r>
              <a:rPr lang="en-US" dirty="0" smtClean="0">
                <a:cs typeface="Times New Roman" panose="02020603050405020304" pitchFamily="18" charset="0"/>
              </a:rPr>
              <a:t>4</a:t>
            </a:r>
            <a:endParaRPr lang="en-US" dirty="0">
              <a:cs typeface="Times New Roman" panose="02020603050405020304" pitchFamily="18" charset="0"/>
            </a:endParaRP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a:xfrm>
            <a:off x="0" y="1133856"/>
            <a:ext cx="9144000" cy="762000"/>
          </a:xfrm>
        </p:spPr>
        <p:txBody>
          <a:bodyPr/>
          <a:lstStyle/>
          <a:p>
            <a:r>
              <a:rPr lang="en-US" dirty="0">
                <a:latin typeface="Calibri" panose="020F0502020204030204" pitchFamily="34" charset="0"/>
              </a:rPr>
              <a:t>Prepare a trial balance.</a:t>
            </a:r>
            <a:endParaRPr lang="en-US" dirty="0">
              <a:cs typeface="Times New Roman" panose="02020603050405020304" pitchFamily="18" charset="0"/>
            </a:endParaRPr>
          </a:p>
        </p:txBody>
      </p:sp>
      <p:pic>
        <p:nvPicPr>
          <p:cNvPr id="13" name="Content Placeholder 6" descr="An illustration displays a trial balance. The illustration has a three-line heading with the name of the company, Pioneer Advertising; type of statement, trial balance; and the date, October 31, 2020. The statement is divided into three columns, the first contains the account names, and the second and third contain the debit and credit amounts, respectively. The accounts and amounts are: Cash, debit, $15,200. Supplies, debit, 2,500. Prepaid insurance, debit, 600. Equipment, debit, 5,000. Notes payable, credit, $5,000. Accounts payable, credit, 2,500. Unearned revenue, credit, 1,200. Owner's capital, credit, 10,000. Owner's drawings, debit, 500. Service revenue, credit, 10,000. Salaries and Wages Expense, debit, 4,000. Rent expense, debit, 900. The total debits and credits are displayed in red font as $28,700, and $28,700 respectively.&#10;">
            <a:extLst>
              <a:ext uri="{FF2B5EF4-FFF2-40B4-BE49-F238E27FC236}">
                <a16:creationId xmlns:a16="http://schemas.microsoft.com/office/drawing/2014/main" id="{AE06D34B-CE01-4697-B29D-D074089346FE}"/>
              </a:ext>
            </a:extLst>
          </p:cNvPr>
          <p:cNvPicPr>
            <a:picLocks noGrp="1" noChangeAspect="1"/>
          </p:cNvPicPr>
          <p:nvPr>
            <p:ph sz="quarter" idx="14"/>
          </p:nvPr>
        </p:nvPicPr>
        <p:blipFill>
          <a:blip r:embed="rId2"/>
          <a:stretch>
            <a:fillRect/>
          </a:stretch>
        </p:blipFill>
        <p:spPr>
          <a:xfrm>
            <a:off x="2185827" y="1969350"/>
            <a:ext cx="4691192" cy="4248229"/>
          </a:xfrm>
          <a:prstGeom prst="rect">
            <a:avLst/>
          </a:prstGeom>
        </p:spPr>
      </p:pic>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4</a:t>
            </a:r>
            <a:endParaRPr lang="en-US" dirty="0">
              <a:solidFill>
                <a:schemeClr val="tx1"/>
              </a:solidFill>
              <a:cs typeface="Times New Roman" panose="02020603050405020304" pitchFamily="18" charset="0"/>
            </a:endParaRP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a:xfrm>
            <a:off x="6457950" y="6347206"/>
            <a:ext cx="2381250" cy="365125"/>
          </a:xfrm>
        </p:spPr>
        <p:txBody>
          <a:bodyPr/>
          <a:lstStyle/>
          <a:p>
            <a:fld id="{67B19427-F580-D146-B60E-4CADEE75497F}" type="slidenum">
              <a:rPr lang="en-US" smtClean="0">
                <a:latin typeface="+mn-lt"/>
              </a:rPr>
              <a:pPr/>
              <a:t>46</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a:xfrm>
            <a:off x="3028950" y="6347206"/>
            <a:ext cx="3086100" cy="365125"/>
          </a:xfrm>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2854370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A4D9-9BA7-4EE2-978C-B3F68BA2963D}"/>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Limitation of a Trial Balance</a:t>
            </a:r>
            <a:endParaRPr lang="en-US" dirty="0"/>
          </a:p>
        </p:txBody>
      </p:sp>
      <p:sp>
        <p:nvSpPr>
          <p:cNvPr id="3" name="Content Placeholder 2">
            <a:extLst>
              <a:ext uri="{FF2B5EF4-FFF2-40B4-BE49-F238E27FC236}">
                <a16:creationId xmlns:a16="http://schemas.microsoft.com/office/drawing/2014/main" id="{17025796-C319-4106-A04E-E71CF8B17A19}"/>
              </a:ext>
            </a:extLst>
          </p:cNvPr>
          <p:cNvSpPr>
            <a:spLocks noGrp="1"/>
          </p:cNvSpPr>
          <p:nvPr>
            <p:ph sz="quarter" idx="16"/>
          </p:nvPr>
        </p:nvSpPr>
        <p:spPr>
          <a:xfrm>
            <a:off x="304800" y="1828800"/>
            <a:ext cx="8382000" cy="3657600"/>
          </a:xfrm>
        </p:spPr>
        <p:txBody>
          <a:bodyPr/>
          <a:lstStyle/>
          <a:p>
            <a:pPr>
              <a:buSzPct val="80000"/>
            </a:pPr>
            <a:r>
              <a:rPr lang="en-US" altLang="en-US" dirty="0">
                <a:latin typeface="Calibri" panose="020F0502020204030204" pitchFamily="34" charset="0"/>
              </a:rPr>
              <a:t>Trial balance may balance even when: </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A transaction is not journalized. </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A correct journal entry is not posted.</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A journal entry is posted twice.</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Incorrect accounts are used in journalizing or posting. </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Offsetting errors are made in recording the amount of a transaction.</a:t>
            </a:r>
            <a:endParaRPr lang="en-US" dirty="0">
              <a:latin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smtClean="0">
                <a:cs typeface="Times New Roman" panose="02020603050405020304" pitchFamily="18" charset="0"/>
              </a:rPr>
              <a:t>4</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1AD0A8-E426-418A-A19C-0269802C5247}"/>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5" name="Footer Placeholder 4">
            <a:extLst>
              <a:ext uri="{FF2B5EF4-FFF2-40B4-BE49-F238E27FC236}">
                <a16:creationId xmlns:a16="http://schemas.microsoft.com/office/drawing/2014/main" id="{71D7DA67-6FF0-4A10-B105-BD2C475C81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156043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A4D9-9BA7-4EE2-978C-B3F68BA2963D}"/>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(1 of 4)</a:t>
            </a:r>
            <a:endParaRPr lang="en-US" dirty="0"/>
          </a:p>
        </p:txBody>
      </p:sp>
      <p:sp>
        <p:nvSpPr>
          <p:cNvPr id="3" name="Content Placeholder 2">
            <a:extLst>
              <a:ext uri="{FF2B5EF4-FFF2-40B4-BE49-F238E27FC236}">
                <a16:creationId xmlns:a16="http://schemas.microsoft.com/office/drawing/2014/main" id="{17025796-C319-4106-A04E-E71CF8B17A19}"/>
              </a:ext>
            </a:extLst>
          </p:cNvPr>
          <p:cNvSpPr>
            <a:spLocks noGrp="1"/>
          </p:cNvSpPr>
          <p:nvPr>
            <p:ph sz="quarter" idx="16"/>
          </p:nvPr>
        </p:nvSpPr>
        <p:spPr>
          <a:xfrm>
            <a:off x="304800" y="1828800"/>
            <a:ext cx="8534400" cy="2743200"/>
          </a:xfrm>
        </p:spPr>
        <p:txBody>
          <a:bodyPr/>
          <a:lstStyle/>
          <a:p>
            <a:r>
              <a:rPr lang="en-US" b="1" dirty="0">
                <a:solidFill>
                  <a:schemeClr val="accent2"/>
                </a:solidFill>
                <a:ea typeface="Source Sans Pro" charset="0"/>
                <a:cs typeface="Calibri" panose="020F0502020204030204" pitchFamily="34" charset="0"/>
              </a:rPr>
              <a:t>Locating Errors</a:t>
            </a:r>
            <a:endParaRPr lang="en-US" dirty="0">
              <a:solidFill>
                <a:schemeClr val="accent2"/>
              </a:solidFill>
            </a:endParaRPr>
          </a:p>
          <a:p>
            <a:r>
              <a:rPr lang="en-US" dirty="0"/>
              <a:t>Errors in a trial balance generally result from </a:t>
            </a:r>
          </a:p>
          <a:p>
            <a:pPr marL="292608" indent="-292608">
              <a:buClr>
                <a:srgbClr val="990000"/>
              </a:buClr>
              <a:buFont typeface="Arial" panose="020B0604020202020204" pitchFamily="34" charset="0"/>
              <a:buChar char="•"/>
            </a:pPr>
            <a:r>
              <a:rPr lang="en-US" dirty="0"/>
              <a:t>mathematical mistakes, </a:t>
            </a:r>
          </a:p>
          <a:p>
            <a:pPr marL="292608" indent="-292608">
              <a:buClr>
                <a:srgbClr val="990000"/>
              </a:buClr>
              <a:buFont typeface="Arial" panose="020B0604020202020204" pitchFamily="34" charset="0"/>
              <a:buChar char="•"/>
            </a:pPr>
            <a:r>
              <a:rPr lang="en-US" dirty="0"/>
              <a:t>incorrect postings,</a:t>
            </a:r>
          </a:p>
          <a:p>
            <a:pPr marL="292608" indent="-292608">
              <a:buClr>
                <a:srgbClr val="990000"/>
              </a:buClr>
              <a:buFont typeface="Arial" panose="020B0604020202020204" pitchFamily="34" charset="0"/>
              <a:buChar char="•"/>
            </a:pPr>
            <a:r>
              <a:rPr lang="en-US" dirty="0"/>
              <a:t>or simply transcribing data incorrectly.</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smtClean="0">
                <a:cs typeface="Times New Roman" panose="02020603050405020304" pitchFamily="18" charset="0"/>
              </a:rPr>
              <a:t>4</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1AD0A8-E426-418A-A19C-0269802C5247}"/>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5" name="Footer Placeholder 4">
            <a:extLst>
              <a:ext uri="{FF2B5EF4-FFF2-40B4-BE49-F238E27FC236}">
                <a16:creationId xmlns:a16="http://schemas.microsoft.com/office/drawing/2014/main" id="{71D7DA67-6FF0-4A10-B105-BD2C475C81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850932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A4D9-9BA7-4EE2-978C-B3F68BA2963D}"/>
              </a:ext>
            </a:extLst>
          </p:cNvPr>
          <p:cNvSpPr>
            <a:spLocks noGrp="1"/>
          </p:cNvSpPr>
          <p:nvPr>
            <p:ph type="title"/>
          </p:nvPr>
        </p:nvSpPr>
        <p:spPr>
          <a:xfrm>
            <a:off x="304800" y="762001"/>
            <a:ext cx="8534400" cy="730249"/>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17025796-C319-4106-A04E-E71CF8B17A19}"/>
              </a:ext>
            </a:extLst>
          </p:cNvPr>
          <p:cNvSpPr>
            <a:spLocks noGrp="1"/>
          </p:cNvSpPr>
          <p:nvPr>
            <p:ph sz="quarter" idx="16"/>
          </p:nvPr>
        </p:nvSpPr>
        <p:spPr>
          <a:xfrm>
            <a:off x="304800" y="1828800"/>
            <a:ext cx="8534400" cy="2209800"/>
          </a:xfrm>
        </p:spPr>
        <p:txBody>
          <a:bodyPr/>
          <a:lstStyle/>
          <a:p>
            <a:r>
              <a:rPr lang="en-US" sz="2600" b="1" dirty="0">
                <a:solidFill>
                  <a:schemeClr val="accent2"/>
                </a:solidFill>
                <a:latin typeface="Calibri" panose="020F0502020204030204" pitchFamily="34" charset="0"/>
                <a:ea typeface="Source Sans Pro" charset="0"/>
                <a:cs typeface="Calibri" panose="020F0502020204030204" pitchFamily="34" charset="0"/>
              </a:rPr>
              <a:t>Dollar Signs</a:t>
            </a:r>
            <a:endParaRPr lang="en-US" sz="2600" dirty="0">
              <a:solidFill>
                <a:schemeClr val="accent2"/>
              </a:solidFill>
            </a:endParaRPr>
          </a:p>
          <a:p>
            <a:pPr marL="292608" indent="-292608">
              <a:buClr>
                <a:srgbClr val="990000"/>
              </a:buClr>
              <a:buFont typeface="Arial" panose="020B0604020202020204" pitchFamily="34" charset="0"/>
              <a:buChar char="•"/>
            </a:pPr>
            <a:r>
              <a:rPr lang="en-US" sz="2600" dirty="0"/>
              <a:t>Do not appear in journals or ledgers </a:t>
            </a:r>
          </a:p>
          <a:p>
            <a:pPr marL="292608" indent="-292608">
              <a:buClr>
                <a:srgbClr val="990000"/>
              </a:buClr>
              <a:buFont typeface="Arial" panose="020B0604020202020204" pitchFamily="34" charset="0"/>
              <a:buChar char="•"/>
            </a:pPr>
            <a:r>
              <a:rPr lang="en-US" sz="2600" dirty="0"/>
              <a:t>Typically used only in trial balance and financial statements </a:t>
            </a:r>
          </a:p>
          <a:p>
            <a:pPr marL="292608" indent="-292608">
              <a:buClr>
                <a:srgbClr val="990000"/>
              </a:buClr>
              <a:buFont typeface="Arial" panose="020B0604020202020204" pitchFamily="34" charset="0"/>
              <a:buChar char="•"/>
            </a:pPr>
            <a:r>
              <a:rPr lang="en-US" sz="2600" dirty="0"/>
              <a:t>Shown only for first item in column and for the total of that </a:t>
            </a:r>
            <a:r>
              <a:rPr lang="en-US" sz="2600" dirty="0" smtClean="0"/>
              <a:t>column</a:t>
            </a:r>
            <a:endParaRPr lang="en-US" sz="2600" dirty="0"/>
          </a:p>
        </p:txBody>
      </p:sp>
      <p:sp>
        <p:nvSpPr>
          <p:cNvPr id="6" name="Content Placeholder 5"/>
          <p:cNvSpPr>
            <a:spLocks noGrp="1"/>
          </p:cNvSpPr>
          <p:nvPr>
            <p:ph sz="quarter" idx="17"/>
          </p:nvPr>
        </p:nvSpPr>
        <p:spPr>
          <a:xfrm>
            <a:off x="304800" y="4264891"/>
            <a:ext cx="8534400" cy="1754909"/>
          </a:xfrm>
        </p:spPr>
        <p:txBody>
          <a:bodyPr/>
          <a:lstStyle/>
          <a:p>
            <a:pPr>
              <a:buClr>
                <a:srgbClr val="990000"/>
              </a:buClr>
            </a:pPr>
            <a:r>
              <a:rPr lang="en-US" sz="2600" b="1" dirty="0">
                <a:solidFill>
                  <a:schemeClr val="accent2"/>
                </a:solidFill>
                <a:latin typeface="Calibri" panose="020F0502020204030204" pitchFamily="34" charset="0"/>
                <a:ea typeface="Source Sans Pro" charset="0"/>
                <a:cs typeface="Calibri" panose="020F0502020204030204" pitchFamily="34" charset="0"/>
              </a:rPr>
              <a:t>Underlining</a:t>
            </a:r>
          </a:p>
          <a:p>
            <a:pPr marL="292608" indent="-292608">
              <a:buClr>
                <a:srgbClr val="990000"/>
              </a:buClr>
              <a:buFont typeface="Arial" panose="020B0604020202020204" pitchFamily="34" charset="0"/>
              <a:buChar char="•"/>
            </a:pPr>
            <a:r>
              <a:rPr lang="en-US" sz="2600" dirty="0"/>
              <a:t>Single line is placed under column of figures to be added or subtracted</a:t>
            </a:r>
          </a:p>
          <a:p>
            <a:pPr marL="292608" indent="-292608">
              <a:buClr>
                <a:srgbClr val="990000"/>
              </a:buClr>
              <a:buFont typeface="Arial" panose="020B0604020202020204" pitchFamily="34" charset="0"/>
              <a:buChar char="•"/>
            </a:pPr>
            <a:r>
              <a:rPr lang="en-US" sz="2600" dirty="0"/>
              <a:t>Totals are </a:t>
            </a:r>
            <a:r>
              <a:rPr lang="en-US" sz="2600" dirty="0" smtClean="0"/>
              <a:t>double-underlined</a:t>
            </a:r>
            <a:endParaRPr lang="en-US" altLang="en-US" sz="2600" dirty="0"/>
          </a:p>
        </p:txBody>
      </p:sp>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smtClean="0">
                <a:cs typeface="Times New Roman" panose="02020603050405020304" pitchFamily="18" charset="0"/>
              </a:rPr>
              <a:t>4</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1AD0A8-E426-418A-A19C-0269802C5247}"/>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5" name="Footer Placeholder 4">
            <a:extLst>
              <a:ext uri="{FF2B5EF4-FFF2-40B4-BE49-F238E27FC236}">
                <a16:creationId xmlns:a16="http://schemas.microsoft.com/office/drawing/2014/main" id="{71D7DA67-6FF0-4A10-B105-BD2C475C81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20573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F7E4-EDF8-4AA1-B892-4077F401DBD6}"/>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Debits and Credits </a:t>
            </a:r>
            <a:r>
              <a:rPr lang="en-US" sz="2400" dirty="0">
                <a:latin typeface="Calibri" panose="020F0502020204030204" pitchFamily="34" charset="0"/>
                <a:ea typeface="Source Sans Pro" charset="0"/>
                <a:cs typeface="Calibri" panose="020F0502020204030204" pitchFamily="34" charset="0"/>
              </a:rPr>
              <a:t>(2 of 3)</a:t>
            </a:r>
            <a:endParaRPr lang="en-US" b="1" dirty="0"/>
          </a:p>
        </p:txBody>
      </p:sp>
      <p:sp>
        <p:nvSpPr>
          <p:cNvPr id="6" name="Content Placeholder 5">
            <a:extLst>
              <a:ext uri="{FF2B5EF4-FFF2-40B4-BE49-F238E27FC236}">
                <a16:creationId xmlns:a16="http://schemas.microsoft.com/office/drawing/2014/main" id="{CD1591DB-57F7-4002-875E-277E70BE2274}"/>
              </a:ext>
            </a:extLst>
          </p:cNvPr>
          <p:cNvSpPr>
            <a:spLocks noGrp="1"/>
          </p:cNvSpPr>
          <p:nvPr>
            <p:ph sz="quarter" idx="16"/>
          </p:nvPr>
        </p:nvSpPr>
        <p:spPr>
          <a:xfrm>
            <a:off x="304800" y="1828800"/>
            <a:ext cx="8534400" cy="838200"/>
          </a:xfrm>
        </p:spPr>
        <p:txBody>
          <a:bodyPr/>
          <a:lstStyle/>
          <a:p>
            <a:pPr>
              <a:buSzPct val="80000"/>
            </a:pPr>
            <a:r>
              <a:rPr lang="en-US" altLang="en-US" dirty="0"/>
              <a:t>If the sum of </a:t>
            </a:r>
            <a:r>
              <a:rPr lang="en-US" altLang="en-US" b="1" dirty="0"/>
              <a:t>Credit</a:t>
            </a:r>
            <a:r>
              <a:rPr lang="en-US" altLang="en-US" dirty="0"/>
              <a:t> entries are </a:t>
            </a:r>
            <a:r>
              <a:rPr lang="en-US" altLang="en-US" b="1" dirty="0">
                <a:solidFill>
                  <a:schemeClr val="accent2"/>
                </a:solidFill>
              </a:rPr>
              <a:t>greater</a:t>
            </a:r>
            <a:r>
              <a:rPr lang="en-US" altLang="en-US" dirty="0">
                <a:solidFill>
                  <a:schemeClr val="accent2"/>
                </a:solidFill>
              </a:rPr>
              <a:t> </a:t>
            </a:r>
            <a:r>
              <a:rPr lang="en-US" altLang="en-US" b="1" dirty="0">
                <a:solidFill>
                  <a:schemeClr val="accent2"/>
                </a:solidFill>
              </a:rPr>
              <a:t>than</a:t>
            </a:r>
            <a:r>
              <a:rPr lang="en-US" altLang="en-US" dirty="0">
                <a:solidFill>
                  <a:schemeClr val="accent2"/>
                </a:solidFill>
              </a:rPr>
              <a:t> </a:t>
            </a:r>
            <a:r>
              <a:rPr lang="en-US" altLang="en-US" dirty="0"/>
              <a:t>the sum of </a:t>
            </a:r>
            <a:r>
              <a:rPr lang="en-US" altLang="en-US" b="1" dirty="0"/>
              <a:t>Debit</a:t>
            </a:r>
            <a:r>
              <a:rPr lang="en-US" altLang="en-US" dirty="0"/>
              <a:t> entries, the account will have a credit balance.</a:t>
            </a:r>
          </a:p>
        </p:txBody>
      </p:sp>
      <p:pic>
        <p:nvPicPr>
          <p:cNvPr id="9" name="Content Placeholder 8" descr="A diagram that shows an example of posting to a t-account. The account name is displayed on top of the T as Account Name. The left, debit side shows the first transaction posted in the amount of $10,000. On the right, credit side is transaction 2 with a $3,000 amount along with transaction 3 posted at 8,000 just below. The balance of $1,000 is displayed on the right side below a horizontal line.&#10;">
            <a:extLst>
              <a:ext uri="{FF2B5EF4-FFF2-40B4-BE49-F238E27FC236}">
                <a16:creationId xmlns:a16="http://schemas.microsoft.com/office/drawing/2014/main" id="{8881A554-11D9-40B3-A527-BBBF96E6F585}"/>
              </a:ext>
            </a:extLst>
          </p:cNvPr>
          <p:cNvPicPr>
            <a:picLocks noGrp="1" noChangeAspect="1"/>
          </p:cNvPicPr>
          <p:nvPr>
            <p:ph sz="quarter" idx="17"/>
          </p:nvPr>
        </p:nvPicPr>
        <p:blipFill>
          <a:blip r:embed="rId2"/>
          <a:stretch>
            <a:fillRect/>
          </a:stretch>
        </p:blipFill>
        <p:spPr>
          <a:xfrm>
            <a:off x="822960" y="3200400"/>
            <a:ext cx="7504534" cy="2606040"/>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1</a:t>
            </a:r>
            <a:endParaRPr lang="en-US"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B481B8BF-3B77-48BF-8A55-3B8997793159}"/>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ACA26D19-B104-4627-93B4-52AA6273489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7448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AA50-ABC2-4CE8-B29F-6A580F0C9400}"/>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sp>
        <p:nvSpPr>
          <p:cNvPr id="3" name="Content Placeholder 2">
            <a:extLst>
              <a:ext uri="{FF2B5EF4-FFF2-40B4-BE49-F238E27FC236}">
                <a16:creationId xmlns:a16="http://schemas.microsoft.com/office/drawing/2014/main" id="{867FE51A-3EB0-40E0-9AD0-8C8C72B4FF2E}"/>
              </a:ext>
            </a:extLst>
          </p:cNvPr>
          <p:cNvSpPr>
            <a:spLocks noGrp="1"/>
          </p:cNvSpPr>
          <p:nvPr>
            <p:ph sz="quarter" idx="16"/>
          </p:nvPr>
        </p:nvSpPr>
        <p:spPr>
          <a:xfrm>
            <a:off x="304800" y="1752600"/>
            <a:ext cx="8534400" cy="4191000"/>
          </a:xfrm>
        </p:spPr>
        <p:txBody>
          <a:bodyPr/>
          <a:lstStyle/>
          <a:p>
            <a:pPr marL="0" lvl="1" indent="0">
              <a:buClr>
                <a:schemeClr val="tx1"/>
              </a:buClr>
              <a:buNone/>
            </a:pPr>
            <a:r>
              <a:rPr lang="en-US" altLang="en-US" dirty="0"/>
              <a:t>A trial balance will not balance if:</a:t>
            </a:r>
          </a:p>
          <a:p>
            <a:pPr marL="0" lvl="1" indent="0">
              <a:buClr>
                <a:schemeClr val="tx1"/>
              </a:buClr>
              <a:buNone/>
            </a:pPr>
            <a:r>
              <a:rPr lang="en-US" altLang="en-US" dirty="0">
                <a:solidFill>
                  <a:schemeClr val="accent2"/>
                </a:solidFill>
              </a:rPr>
              <a:t>a.</a:t>
            </a:r>
            <a:r>
              <a:rPr lang="en-US" altLang="en-US" dirty="0"/>
              <a:t> a correct journal entry is posted twice.</a:t>
            </a:r>
          </a:p>
          <a:p>
            <a:pPr marL="346075" lvl="1" indent="-346075">
              <a:buClr>
                <a:schemeClr val="tx1"/>
              </a:buClr>
              <a:buNone/>
            </a:pPr>
            <a:r>
              <a:rPr lang="en-US" altLang="en-US" dirty="0">
                <a:solidFill>
                  <a:schemeClr val="accent2"/>
                </a:solidFill>
              </a:rPr>
              <a:t>b. </a:t>
            </a:r>
            <a:r>
              <a:rPr lang="en-US" altLang="en-US" dirty="0"/>
              <a:t>the purchase of supplies on account is debited to Supplies and credited to Cash.</a:t>
            </a:r>
          </a:p>
          <a:p>
            <a:pPr marL="346075" lvl="1" indent="-346075">
              <a:buClr>
                <a:schemeClr val="tx1"/>
              </a:buClr>
              <a:buNone/>
            </a:pPr>
            <a:r>
              <a:rPr lang="en-US" altLang="en-US" dirty="0">
                <a:solidFill>
                  <a:schemeClr val="accent2"/>
                </a:solidFill>
              </a:rPr>
              <a:t>c. </a:t>
            </a:r>
            <a:r>
              <a:rPr lang="en-US" altLang="en-US" dirty="0"/>
              <a:t>a $100 cash drawing by the owner is debited to Owner’s Drawing for $1,000 and credited to Cash for $100. </a:t>
            </a:r>
          </a:p>
          <a:p>
            <a:pPr marL="346075" lvl="1" indent="-346075">
              <a:buClr>
                <a:schemeClr val="tx1"/>
              </a:buClr>
              <a:buNone/>
            </a:pPr>
            <a:r>
              <a:rPr lang="en-US" altLang="en-US" dirty="0">
                <a:solidFill>
                  <a:schemeClr val="accent2"/>
                </a:solidFill>
              </a:rPr>
              <a:t>d. </a:t>
            </a:r>
            <a:r>
              <a:rPr lang="en-US" altLang="en-US" dirty="0"/>
              <a:t>a $450 payment on account is debited to Accounts Payable for $45 and credited to Cash for $45.</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smtClean="0">
                <a:cs typeface="Times New Roman" panose="02020603050405020304" pitchFamily="18" charset="0"/>
              </a:rPr>
              <a:t>4</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0438975E-19BF-4C02-B1EE-41F7C8D5B5C6}"/>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5" name="Footer Placeholder 4">
            <a:extLst>
              <a:ext uri="{FF2B5EF4-FFF2-40B4-BE49-F238E27FC236}">
                <a16:creationId xmlns:a16="http://schemas.microsoft.com/office/drawing/2014/main" id="{6AA2D1E7-613D-4100-B585-8BB4BBD4843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68517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7F7E-BD22-4BEC-8845-244244D05D71}"/>
              </a:ext>
            </a:extLst>
          </p:cNvPr>
          <p:cNvSpPr>
            <a:spLocks noGrp="1"/>
          </p:cNvSpPr>
          <p:nvPr>
            <p:ph type="title"/>
          </p:nvPr>
        </p:nvSpPr>
        <p:spPr>
          <a:xfrm>
            <a:off x="298704" y="762002"/>
            <a:ext cx="8540496" cy="806448"/>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2644840A-8AAA-489A-AA25-0F1C7D490D3B}"/>
              </a:ext>
            </a:extLst>
          </p:cNvPr>
          <p:cNvSpPr>
            <a:spLocks noGrp="1"/>
          </p:cNvSpPr>
          <p:nvPr>
            <p:ph sz="quarter" idx="15"/>
          </p:nvPr>
        </p:nvSpPr>
        <p:spPr>
          <a:xfrm>
            <a:off x="304800" y="1752600"/>
            <a:ext cx="8534400" cy="4267200"/>
          </a:xfrm>
        </p:spPr>
        <p:txBody>
          <a:bodyPr/>
          <a:lstStyle/>
          <a:p>
            <a:pPr marL="0" lvl="1" indent="0">
              <a:buClr>
                <a:schemeClr val="tx1"/>
              </a:buClr>
            </a:pPr>
            <a:r>
              <a:rPr lang="en-US" altLang="en-US" dirty="0"/>
              <a:t>A trial balance will not balance if:</a:t>
            </a:r>
          </a:p>
          <a:p>
            <a:pPr marL="0" lvl="1" indent="0">
              <a:buClr>
                <a:schemeClr val="tx1"/>
              </a:buClr>
            </a:pPr>
            <a:r>
              <a:rPr lang="en-US" altLang="en-US" dirty="0">
                <a:solidFill>
                  <a:schemeClr val="accent2"/>
                </a:solidFill>
              </a:rPr>
              <a:t>a.</a:t>
            </a:r>
            <a:r>
              <a:rPr lang="en-US" altLang="en-US" dirty="0"/>
              <a:t> a correct journal entry is posted twice.</a:t>
            </a:r>
          </a:p>
          <a:p>
            <a:pPr marL="346075" lvl="1" indent="-346075">
              <a:buClr>
                <a:schemeClr val="tx1"/>
              </a:buClr>
            </a:pPr>
            <a:r>
              <a:rPr lang="en-US" altLang="en-US" dirty="0">
                <a:solidFill>
                  <a:schemeClr val="accent2"/>
                </a:solidFill>
              </a:rPr>
              <a:t>b. </a:t>
            </a:r>
            <a:r>
              <a:rPr lang="en-US" altLang="en-US" dirty="0"/>
              <a:t>the purchase of supplies on account is debited to Supplies and credited to Cash.</a:t>
            </a:r>
          </a:p>
          <a:p>
            <a:pPr marL="346075" lvl="1" indent="-346075">
              <a:buClr>
                <a:schemeClr val="tx1"/>
              </a:buClr>
            </a:pPr>
            <a:r>
              <a:rPr lang="en-US" altLang="en-US" dirty="0">
                <a:solidFill>
                  <a:schemeClr val="accent2"/>
                </a:solidFill>
              </a:rPr>
              <a:t>c. </a:t>
            </a:r>
            <a:r>
              <a:rPr lang="en-US" altLang="en-US" dirty="0"/>
              <a:t>Answer:</a:t>
            </a:r>
            <a:r>
              <a:rPr lang="en-US" altLang="en-US" dirty="0">
                <a:solidFill>
                  <a:schemeClr val="accent2"/>
                </a:solidFill>
              </a:rPr>
              <a:t> </a:t>
            </a:r>
            <a:r>
              <a:rPr lang="en-US" altLang="en-US" dirty="0"/>
              <a:t>a $100 cash drawing by the owner is debited to Owner’s Drawing for $1,000 and credited to Cash for $100. </a:t>
            </a:r>
          </a:p>
          <a:p>
            <a:pPr marL="346075" lvl="1" indent="-346075">
              <a:buClr>
                <a:schemeClr val="tx1"/>
              </a:buClr>
            </a:pPr>
            <a:r>
              <a:rPr lang="en-US" altLang="en-US" dirty="0">
                <a:solidFill>
                  <a:schemeClr val="accent2"/>
                </a:solidFill>
              </a:rPr>
              <a:t>d. </a:t>
            </a:r>
            <a:r>
              <a:rPr lang="en-US" altLang="en-US" dirty="0"/>
              <a:t>a $450 payment on account is debited to Accounts Payable for $45 and credited to Cash for $45.</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smtClean="0">
                <a:cs typeface="Times New Roman" panose="02020603050405020304" pitchFamily="18" charset="0"/>
              </a:rPr>
              <a:t>4</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6C7538-673B-4D1C-AEE6-14197F9C4574}"/>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5" name="Footer Placeholder 4">
            <a:extLst>
              <a:ext uri="{FF2B5EF4-FFF2-40B4-BE49-F238E27FC236}">
                <a16:creationId xmlns:a16="http://schemas.microsoft.com/office/drawing/2014/main" id="{7DB7E485-E71D-444B-AAA6-C7B365F556B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82949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6EAF-A333-4F79-9517-EC83ED2C76FA}"/>
              </a:ext>
            </a:extLst>
          </p:cNvPr>
          <p:cNvSpPr>
            <a:spLocks noGrp="1"/>
          </p:cNvSpPr>
          <p:nvPr>
            <p:ph type="title"/>
          </p:nvPr>
        </p:nvSpPr>
        <p:spPr>
          <a:xfrm>
            <a:off x="304800" y="762001"/>
            <a:ext cx="8534400" cy="685799"/>
          </a:xfrm>
        </p:spPr>
        <p:txBody>
          <a:bodyPr/>
          <a:lstStyle/>
          <a:p>
            <a:r>
              <a:rPr lang="en-US" b="1" dirty="0">
                <a:ea typeface="Source Sans Pro" charset="0"/>
              </a:rPr>
              <a:t>Do It! 4: </a:t>
            </a:r>
            <a:r>
              <a:rPr lang="en-US" b="1" dirty="0">
                <a:solidFill>
                  <a:srgbClr val="196E78"/>
                </a:solidFill>
                <a:ea typeface="Source Sans Pro" charset="0"/>
              </a:rPr>
              <a:t>Posting </a:t>
            </a:r>
            <a:r>
              <a:rPr lang="en-US" sz="2400" dirty="0">
                <a:latin typeface="Calibri" panose="020F0502020204030204" pitchFamily="34" charset="0"/>
                <a:ea typeface="Source Sans Pro" charset="0"/>
                <a:cs typeface="Calibri" panose="020F0502020204030204" pitchFamily="34" charset="0"/>
              </a:rPr>
              <a:t>(1 of 2)</a:t>
            </a:r>
            <a:endParaRPr lang="en-US" dirty="0"/>
          </a:p>
        </p:txBody>
      </p:sp>
      <p:sp>
        <p:nvSpPr>
          <p:cNvPr id="3" name="Content Placeholder 2">
            <a:extLst>
              <a:ext uri="{FF2B5EF4-FFF2-40B4-BE49-F238E27FC236}">
                <a16:creationId xmlns:a16="http://schemas.microsoft.com/office/drawing/2014/main" id="{51155445-B696-4E38-8321-A077424CC7BF}"/>
              </a:ext>
            </a:extLst>
          </p:cNvPr>
          <p:cNvSpPr>
            <a:spLocks noGrp="1"/>
          </p:cNvSpPr>
          <p:nvPr>
            <p:ph sz="quarter" idx="16"/>
          </p:nvPr>
        </p:nvSpPr>
        <p:spPr>
          <a:xfrm>
            <a:off x="304800" y="1714500"/>
            <a:ext cx="8534400" cy="723900"/>
          </a:xfrm>
        </p:spPr>
        <p:txBody>
          <a:bodyPr/>
          <a:lstStyle/>
          <a:p>
            <a:r>
              <a:rPr lang="en-US" sz="2400" dirty="0">
                <a:solidFill>
                  <a:schemeClr val="dk1"/>
                </a:solidFill>
              </a:rPr>
              <a:t>The following accounts come from the ledger of SnowGo Company at December 31, 2020.</a:t>
            </a:r>
            <a:endParaRPr lang="en-US" sz="2400" dirty="0">
              <a:solidFill>
                <a:srgbClr val="000000"/>
              </a:solidFill>
              <a:latin typeface="Calibri" panose="020F0502020204030204" pitchFamily="34" charset="0"/>
            </a:endParaRPr>
          </a:p>
        </p:txBody>
      </p:sp>
      <p:graphicFrame>
        <p:nvGraphicFramePr>
          <p:cNvPr id="8" name="Content Placeholder 7" descr="Table is accessible to screenreaders">
            <a:extLst>
              <a:ext uri="{FF2B5EF4-FFF2-40B4-BE49-F238E27FC236}">
                <a16:creationId xmlns:a16="http://schemas.microsoft.com/office/drawing/2014/main" id="{E07BCD69-4943-4753-B050-8D20F9A8F3C7}"/>
              </a:ext>
            </a:extLst>
          </p:cNvPr>
          <p:cNvGraphicFramePr>
            <a:graphicFrameLocks noGrp="1"/>
          </p:cNvGraphicFramePr>
          <p:nvPr>
            <p:ph sz="quarter" idx="17"/>
            <p:extLst>
              <p:ext uri="{D42A27DB-BD31-4B8C-83A1-F6EECF244321}">
                <p14:modId xmlns:p14="http://schemas.microsoft.com/office/powerpoint/2010/main" val="2077785796"/>
              </p:ext>
            </p:extLst>
          </p:nvPr>
        </p:nvGraphicFramePr>
        <p:xfrm>
          <a:off x="381000" y="2489200"/>
          <a:ext cx="8534400" cy="3308207"/>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515894066"/>
                    </a:ext>
                  </a:extLst>
                </a:gridCol>
                <a:gridCol w="2514600">
                  <a:extLst>
                    <a:ext uri="{9D8B030D-6E8A-4147-A177-3AD203B41FA5}">
                      <a16:colId xmlns:a16="http://schemas.microsoft.com/office/drawing/2014/main" val="2851625429"/>
                    </a:ext>
                  </a:extLst>
                </a:gridCol>
                <a:gridCol w="1066800">
                  <a:extLst>
                    <a:ext uri="{9D8B030D-6E8A-4147-A177-3AD203B41FA5}">
                      <a16:colId xmlns:a16="http://schemas.microsoft.com/office/drawing/2014/main" val="3737640220"/>
                    </a:ext>
                  </a:extLst>
                </a:gridCol>
                <a:gridCol w="609600">
                  <a:extLst>
                    <a:ext uri="{9D8B030D-6E8A-4147-A177-3AD203B41FA5}">
                      <a16:colId xmlns:a16="http://schemas.microsoft.com/office/drawing/2014/main" val="2243309917"/>
                    </a:ext>
                  </a:extLst>
                </a:gridCol>
                <a:gridCol w="2667000">
                  <a:extLst>
                    <a:ext uri="{9D8B030D-6E8A-4147-A177-3AD203B41FA5}">
                      <a16:colId xmlns:a16="http://schemas.microsoft.com/office/drawing/2014/main" val="293377758"/>
                    </a:ext>
                  </a:extLst>
                </a:gridCol>
                <a:gridCol w="1066800">
                  <a:extLst>
                    <a:ext uri="{9D8B030D-6E8A-4147-A177-3AD203B41FA5}">
                      <a16:colId xmlns:a16="http://schemas.microsoft.com/office/drawing/2014/main" val="2325107950"/>
                    </a:ext>
                  </a:extLst>
                </a:gridCol>
              </a:tblGrid>
              <a:tr h="421617">
                <a:tc>
                  <a:txBody>
                    <a:bodyPr/>
                    <a:lstStyle/>
                    <a:p>
                      <a:pPr algn="ctr" fontAlgn="b"/>
                      <a:r>
                        <a:rPr lang="en-US" sz="2000" b="0" u="none" strike="noStrike" dirty="0">
                          <a:solidFill>
                            <a:schemeClr val="tx1"/>
                          </a:solidFill>
                          <a:effectLst/>
                        </a:rPr>
                        <a:t>157</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Equipment</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$88,000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301</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Owner’s Capital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$20,000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124073056"/>
                  </a:ext>
                </a:extLst>
              </a:tr>
              <a:tr h="693202">
                <a:tc>
                  <a:txBody>
                    <a:bodyPr/>
                    <a:lstStyle/>
                    <a:p>
                      <a:pPr algn="ctr" fontAlgn="b"/>
                      <a:r>
                        <a:rPr lang="en-US" sz="2000" b="0" u="none" strike="noStrike" dirty="0">
                          <a:solidFill>
                            <a:schemeClr val="tx1"/>
                          </a:solidFill>
                          <a:effectLst/>
                        </a:rPr>
                        <a:t>306</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Owner’s Drawings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8,000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212</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Salaries and Wages </a:t>
                      </a:r>
                    </a:p>
                    <a:p>
                      <a:pPr algn="l" fontAlgn="b"/>
                      <a:r>
                        <a:rPr lang="en-US" sz="2000" b="0" u="none" strike="noStrike" dirty="0">
                          <a:solidFill>
                            <a:schemeClr val="tx1"/>
                          </a:solidFill>
                          <a:effectLst/>
                        </a:rPr>
                        <a:t>Payable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2,000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715908676"/>
                  </a:ext>
                </a:extLst>
              </a:tr>
              <a:tr h="693202">
                <a:tc>
                  <a:txBody>
                    <a:bodyPr/>
                    <a:lstStyle/>
                    <a:p>
                      <a:pPr algn="ctr" fontAlgn="b"/>
                      <a:r>
                        <a:rPr lang="en-US" sz="2000" b="0" u="none" strike="noStrike" dirty="0">
                          <a:solidFill>
                            <a:schemeClr val="tx1"/>
                          </a:solidFill>
                          <a:effectLst/>
                        </a:rPr>
                        <a:t>201</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Accounts Payable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22,000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200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Notes Payable </a:t>
                      </a:r>
                    </a:p>
                    <a:p>
                      <a:pPr algn="l" fontAlgn="b"/>
                      <a:r>
                        <a:rPr lang="en-US" sz="2000" b="0" u="none" strike="noStrike" dirty="0">
                          <a:solidFill>
                            <a:schemeClr val="tx1"/>
                          </a:solidFill>
                          <a:effectLst/>
                        </a:rPr>
                        <a:t>(due in 3 months)</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19,000</a:t>
                      </a:r>
                      <a:endParaRPr lang="en-US" sz="2000" b="0" i="0" u="none" strike="noStrike" dirty="0">
                        <a:solidFill>
                          <a:schemeClr val="tx1"/>
                        </a:solidFill>
                        <a:effectLst/>
                        <a:latin typeface="Calibri" panose="020F0502020204030204" pitchFamily="34" charset="0"/>
                      </a:endParaRPr>
                    </a:p>
                  </a:txBody>
                  <a:tcPr marT="44819" marB="44819" anchor="b">
                    <a:solidFill>
                      <a:schemeClr val="bg2"/>
                    </a:solidFill>
                  </a:tcPr>
                </a:tc>
                <a:extLst>
                  <a:ext uri="{0D108BD9-81ED-4DB2-BD59-A6C34878D82A}">
                    <a16:rowId xmlns:a16="http://schemas.microsoft.com/office/drawing/2014/main" val="1437567654"/>
                  </a:ext>
                </a:extLst>
              </a:tr>
              <a:tr h="693202">
                <a:tc>
                  <a:txBody>
                    <a:bodyPr/>
                    <a:lstStyle/>
                    <a:p>
                      <a:pPr algn="ctr" fontAlgn="b"/>
                      <a:r>
                        <a:rPr lang="en-US" sz="2000" b="0" u="none" strike="noStrike" dirty="0">
                          <a:solidFill>
                            <a:schemeClr val="tx1"/>
                          </a:solidFill>
                          <a:effectLst/>
                        </a:rPr>
                        <a:t>726</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Salaries and</a:t>
                      </a:r>
                      <a:r>
                        <a:rPr lang="en-US" sz="2000" b="0" u="none" strike="noStrike" baseline="0" dirty="0">
                          <a:solidFill>
                            <a:schemeClr val="tx1"/>
                          </a:solidFill>
                          <a:effectLst/>
                        </a:rPr>
                        <a:t> </a:t>
                      </a:r>
                      <a:r>
                        <a:rPr lang="en-US" sz="2000" b="0" u="none" strike="noStrike" dirty="0">
                          <a:solidFill>
                            <a:schemeClr val="tx1"/>
                          </a:solidFill>
                          <a:effectLst/>
                        </a:rPr>
                        <a:t>Wages </a:t>
                      </a:r>
                    </a:p>
                    <a:p>
                      <a:pPr algn="l" fontAlgn="b"/>
                      <a:r>
                        <a:rPr lang="en-US" sz="2000" b="0" u="none" strike="noStrike" dirty="0">
                          <a:solidFill>
                            <a:schemeClr val="tx1"/>
                          </a:solidFill>
                          <a:effectLst/>
                        </a:rPr>
                        <a:t>Expense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42,000</a:t>
                      </a:r>
                      <a:endParaRPr lang="en-US" sz="2000" b="0" i="0" u="none" strike="noStrike" dirty="0">
                        <a:solidFill>
                          <a:schemeClr val="tx1"/>
                        </a:solidFill>
                        <a:effectLst/>
                        <a:latin typeface="Calibri" panose="020F0502020204030204" pitchFamily="34" charset="0"/>
                      </a:endParaRPr>
                    </a:p>
                  </a:txBody>
                  <a:tcPr marT="44819" marB="44819" anchor="b">
                    <a:solidFill>
                      <a:schemeClr val="bg2"/>
                    </a:solidFill>
                  </a:tcPr>
                </a:tc>
                <a:tc>
                  <a:txBody>
                    <a:bodyPr/>
                    <a:lstStyle/>
                    <a:p>
                      <a:pPr algn="ctr" fontAlgn="b"/>
                      <a:r>
                        <a:rPr lang="en-US" sz="2000" b="0" u="none" strike="noStrike" dirty="0">
                          <a:solidFill>
                            <a:schemeClr val="tx1"/>
                          </a:solidFill>
                          <a:effectLst/>
                        </a:rPr>
                        <a:t>732</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Utilities Expense</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3,000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1640909055"/>
                  </a:ext>
                </a:extLst>
              </a:tr>
              <a:tr h="391420">
                <a:tc>
                  <a:txBody>
                    <a:bodyPr/>
                    <a:lstStyle/>
                    <a:p>
                      <a:pPr algn="ctr" fontAlgn="b"/>
                      <a:r>
                        <a:rPr lang="en-US" sz="2000" b="0" u="none" strike="noStrike" dirty="0">
                          <a:solidFill>
                            <a:schemeClr val="tx1"/>
                          </a:solidFill>
                          <a:effectLst/>
                        </a:rPr>
                        <a:t>112</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Accounts Receivable</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4,000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130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Prepaid Insurance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6,000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2024746284"/>
                  </a:ext>
                </a:extLst>
              </a:tr>
              <a:tr h="391420">
                <a:tc>
                  <a:txBody>
                    <a:bodyPr/>
                    <a:lstStyle/>
                    <a:p>
                      <a:pPr algn="ctr" fontAlgn="b"/>
                      <a:r>
                        <a:rPr lang="en-US" sz="2000" b="0" u="none" strike="noStrike" dirty="0">
                          <a:solidFill>
                            <a:schemeClr val="tx1"/>
                          </a:solidFill>
                          <a:effectLst/>
                        </a:rPr>
                        <a:t>400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Service Revenue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95,000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101</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Cash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7,000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3248898222"/>
                  </a:ext>
                </a:extLst>
              </a:tr>
            </a:tbl>
          </a:graphicData>
        </a:graphic>
      </p:graphicFrame>
      <p:sp>
        <p:nvSpPr>
          <p:cNvPr id="5" name="Content Placeholder 4">
            <a:extLst>
              <a:ext uri="{FF2B5EF4-FFF2-40B4-BE49-F238E27FC236}">
                <a16:creationId xmlns:a16="http://schemas.microsoft.com/office/drawing/2014/main" id="{537B191E-B288-4306-8832-D8668A031950}"/>
              </a:ext>
            </a:extLst>
          </p:cNvPr>
          <p:cNvSpPr>
            <a:spLocks noGrp="1"/>
          </p:cNvSpPr>
          <p:nvPr>
            <p:ph sz="quarter" idx="18"/>
          </p:nvPr>
        </p:nvSpPr>
        <p:spPr>
          <a:xfrm>
            <a:off x="313267" y="5860750"/>
            <a:ext cx="4792133" cy="381920"/>
          </a:xfrm>
        </p:spPr>
        <p:txBody>
          <a:bodyPr/>
          <a:lstStyle/>
          <a:p>
            <a:r>
              <a:rPr lang="en-US" sz="2400" dirty="0"/>
              <a:t>Prepare a trial balance in good form.</a:t>
            </a:r>
          </a:p>
        </p:txBody>
      </p:sp>
      <p:sp>
        <p:nvSpPr>
          <p:cNvPr id="11"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smtClean="0">
                <a:cs typeface="Times New Roman" panose="02020603050405020304" pitchFamily="18" charset="0"/>
              </a:rPr>
              <a:t>4</a:t>
            </a:r>
            <a:endParaRPr lang="en-US" sz="1200"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D2D265B3-E588-4458-A6C3-7F900C6FBA23}"/>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7" name="Footer Placeholder 6">
            <a:extLst>
              <a:ext uri="{FF2B5EF4-FFF2-40B4-BE49-F238E27FC236}">
                <a16:creationId xmlns:a16="http://schemas.microsoft.com/office/drawing/2014/main" id="{DDF7F60E-5471-4006-B21E-36076B91708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285002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CE1C-E9BE-44EC-AA1F-07790B0E4C8D}"/>
              </a:ext>
            </a:extLst>
          </p:cNvPr>
          <p:cNvSpPr>
            <a:spLocks noGrp="1"/>
          </p:cNvSpPr>
          <p:nvPr>
            <p:ph type="title"/>
          </p:nvPr>
        </p:nvSpPr>
        <p:spPr>
          <a:xfrm>
            <a:off x="304800" y="762001"/>
            <a:ext cx="8534400" cy="918729"/>
          </a:xfrm>
        </p:spPr>
        <p:txBody>
          <a:bodyPr/>
          <a:lstStyle/>
          <a:p>
            <a:r>
              <a:rPr lang="en-US" b="1" dirty="0">
                <a:ea typeface="Source Sans Pro" charset="0"/>
              </a:rPr>
              <a:t>Do It! 4: </a:t>
            </a:r>
            <a:r>
              <a:rPr lang="en-US" b="1" dirty="0">
                <a:solidFill>
                  <a:srgbClr val="196E78"/>
                </a:solidFill>
                <a:ea typeface="Source Sans Pro" charset="0"/>
              </a:rPr>
              <a:t>Posting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7" name="Content Placeholder 6" descr="An illustration displays a trial balance. The illustration has a three-line heading with the name of the company, SnowGo Company; type of statement, trial balance; and the date, December 31, 2020. The statement is divided into three columns, the first contains the account names, and the second and third contain the debit and credit amounts, respectively. ThJ16:J37e accounts and amounts are: Cash, debit, $7,000. Accounts receivable, debit, 4,000. Prepaid insurance, debit, 6000. Equipment, debit, 88,000. Notes payable, credit, $19,000. Accounts payable, credit, 22,000. Salaries and wages payable, credit, 2,000. Owner's capital, credit, 20,000. Owner's drawings, debit, 8,000. Service revenue, credit, 95,000. Utilities Expense, debit, 3,000. Salaries and wages expense, debit, 42,000. The total debits and credits are displayed in red font as $158,000, and $158,000 respectively.&#10;">
            <a:extLst>
              <a:ext uri="{FF2B5EF4-FFF2-40B4-BE49-F238E27FC236}">
                <a16:creationId xmlns:a16="http://schemas.microsoft.com/office/drawing/2014/main" id="{CF96734D-F36C-460F-8B05-F99E7E2C7C78}"/>
              </a:ext>
            </a:extLst>
          </p:cNvPr>
          <p:cNvPicPr>
            <a:picLocks noGrp="1" noChangeAspect="1"/>
          </p:cNvPicPr>
          <p:nvPr>
            <p:ph sz="quarter" idx="16"/>
          </p:nvPr>
        </p:nvPicPr>
        <p:blipFill>
          <a:blip r:embed="rId2"/>
          <a:stretch>
            <a:fillRect/>
          </a:stretch>
        </p:blipFill>
        <p:spPr>
          <a:xfrm>
            <a:off x="1951662" y="1739887"/>
            <a:ext cx="5240674" cy="4557306"/>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smtClean="0">
                <a:cs typeface="Times New Roman" panose="02020603050405020304" pitchFamily="18" charset="0"/>
              </a:rPr>
              <a:t>4</a:t>
            </a:r>
            <a:endParaRPr lang="en-US" sz="1200"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id="{A08AE6E9-0490-4E24-B971-0C5CB97D84C5}"/>
              </a:ext>
            </a:extLst>
          </p:cNvPr>
          <p:cNvSpPr>
            <a:spLocks noGrp="1"/>
          </p:cNvSpPr>
          <p:nvPr>
            <p:ph type="sldNum" sz="quarter" idx="10"/>
          </p:nvPr>
        </p:nvSpPr>
        <p:spPr/>
        <p:txBody>
          <a:bodyPr/>
          <a:lstStyle/>
          <a:p>
            <a:fld id="{67B19427-F580-D146-B60E-4CADEE75497F}" type="slidenum">
              <a:rPr lang="en-US" smtClean="0"/>
              <a:pPr/>
              <a:t>53</a:t>
            </a:fld>
            <a:endParaRPr lang="en-US" dirty="0"/>
          </a:p>
        </p:txBody>
      </p:sp>
      <p:sp>
        <p:nvSpPr>
          <p:cNvPr id="6" name="Footer Placeholder 5">
            <a:extLst>
              <a:ext uri="{FF2B5EF4-FFF2-40B4-BE49-F238E27FC236}">
                <a16:creationId xmlns:a16="http://schemas.microsoft.com/office/drawing/2014/main" id="{5D1F616A-D450-4CFA-A82C-2A431AA9D2B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7046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3057"/>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4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4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4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(1 of 3)</a:t>
            </a:r>
            <a:endParaRPr lang="en-IN" dirty="0"/>
          </a:p>
        </p:txBody>
      </p:sp>
      <p:sp>
        <p:nvSpPr>
          <p:cNvPr id="3" name="Content Placeholder 2"/>
          <p:cNvSpPr>
            <a:spLocks noGrp="1"/>
          </p:cNvSpPr>
          <p:nvPr>
            <p:ph sz="quarter" idx="16"/>
          </p:nvPr>
        </p:nvSpPr>
        <p:spPr>
          <a:xfrm>
            <a:off x="304800" y="1828800"/>
            <a:ext cx="8534400" cy="41910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endParaRPr>
          </a:p>
          <a:p>
            <a:pPr marL="292608" indent="-292608">
              <a:buClr>
                <a:schemeClr val="accent2"/>
              </a:buClr>
              <a:buFont typeface="Arial" panose="020B0604020202020204" pitchFamily="34" charset="0"/>
              <a:buChar char="•"/>
            </a:pPr>
            <a:r>
              <a:rPr lang="en-US" sz="2200" dirty="0"/>
              <a:t>Transaction analysis is the same under I</a:t>
            </a:r>
            <a:r>
              <a:rPr lang="en-US" sz="100" dirty="0"/>
              <a:t> </a:t>
            </a:r>
            <a:r>
              <a:rPr lang="en-US" sz="2200" dirty="0"/>
              <a:t>F</a:t>
            </a:r>
            <a:r>
              <a:rPr lang="en-US" sz="100" dirty="0"/>
              <a:t> </a:t>
            </a:r>
            <a:r>
              <a:rPr lang="en-US" sz="2200" dirty="0"/>
              <a:t>R</a:t>
            </a:r>
            <a:r>
              <a:rPr lang="en-US" sz="100" dirty="0"/>
              <a:t> </a:t>
            </a:r>
            <a:r>
              <a:rPr lang="en-US" sz="2200" dirty="0"/>
              <a:t>S and G</a:t>
            </a:r>
            <a:r>
              <a:rPr lang="en-US" sz="100" dirty="0"/>
              <a:t> </a:t>
            </a:r>
            <a:r>
              <a:rPr lang="en-US" sz="2200" dirty="0"/>
              <a:t>A</a:t>
            </a:r>
            <a:r>
              <a:rPr lang="en-US" sz="100" dirty="0"/>
              <a:t> </a:t>
            </a:r>
            <a:r>
              <a:rPr lang="en-US" sz="2200" dirty="0" err="1"/>
              <a:t>A</a:t>
            </a:r>
            <a:r>
              <a:rPr lang="en-US" sz="100" dirty="0"/>
              <a:t> </a:t>
            </a:r>
            <a:r>
              <a:rPr lang="en-US" sz="2200" dirty="0"/>
              <a:t>P.</a:t>
            </a:r>
          </a:p>
          <a:p>
            <a:pPr marL="292608" indent="-292608">
              <a:buClr>
                <a:schemeClr val="accent2"/>
              </a:buClr>
              <a:buFont typeface="Arial" panose="020B0604020202020204" pitchFamily="34" charset="0"/>
              <a:buChar char="•"/>
            </a:pPr>
            <a:r>
              <a:rPr lang="en-US" sz="2200" dirty="0"/>
              <a:t>Both the I</a:t>
            </a:r>
            <a:r>
              <a:rPr lang="en-US" sz="100" dirty="0"/>
              <a:t> </a:t>
            </a:r>
            <a:r>
              <a:rPr lang="en-US" sz="2200" dirty="0"/>
              <a:t>A</a:t>
            </a:r>
            <a:r>
              <a:rPr lang="en-US" sz="100" dirty="0"/>
              <a:t> </a:t>
            </a:r>
            <a:r>
              <a:rPr lang="en-US" sz="2200" dirty="0"/>
              <a:t>S</a:t>
            </a:r>
            <a:r>
              <a:rPr lang="en-US" sz="100" dirty="0"/>
              <a:t> </a:t>
            </a:r>
            <a:r>
              <a:rPr lang="en-US" sz="2200" dirty="0"/>
              <a:t>B and the F</a:t>
            </a:r>
            <a:r>
              <a:rPr lang="en-US" sz="100" dirty="0"/>
              <a:t> </a:t>
            </a:r>
            <a:r>
              <a:rPr lang="en-US" sz="2200" dirty="0"/>
              <a:t>A</a:t>
            </a:r>
            <a:r>
              <a:rPr lang="en-US" sz="100" dirty="0"/>
              <a:t> </a:t>
            </a:r>
            <a:r>
              <a:rPr lang="en-US" sz="2200" dirty="0"/>
              <a:t>S</a:t>
            </a:r>
            <a:r>
              <a:rPr lang="en-US" sz="100" dirty="0"/>
              <a:t> </a:t>
            </a:r>
            <a:r>
              <a:rPr lang="en-US" sz="2200" dirty="0"/>
              <a:t>B go beyond the basic definitions provided in the textbook for the key elements of financial statements, that is assets, liabilities, equity, revenue, and expenses. The implications of the expanded definitions are discussed in more advanced accounting courses.</a:t>
            </a:r>
          </a:p>
          <a:p>
            <a:pPr marL="292608" indent="-292608">
              <a:buClr>
                <a:schemeClr val="accent2"/>
              </a:buClr>
              <a:buFont typeface="Arial" panose="020B0604020202020204" pitchFamily="34" charset="0"/>
              <a:buChar char="•"/>
            </a:pPr>
            <a:r>
              <a:rPr lang="en-US" sz="2200" dirty="0"/>
              <a:t>As shown in the textbook, dollar signs are typically used only in the trial balance and the financial statements. The same practice is followed under I</a:t>
            </a:r>
            <a:r>
              <a:rPr lang="en-US" sz="100" dirty="0"/>
              <a:t> </a:t>
            </a:r>
            <a:r>
              <a:rPr lang="en-US" sz="2200" dirty="0"/>
              <a:t>F</a:t>
            </a:r>
            <a:r>
              <a:rPr lang="en-US" sz="100" dirty="0"/>
              <a:t> </a:t>
            </a:r>
            <a:r>
              <a:rPr lang="en-US" sz="2200" dirty="0"/>
              <a:t>R</a:t>
            </a:r>
            <a:r>
              <a:rPr lang="en-US" sz="100" dirty="0"/>
              <a:t> </a:t>
            </a:r>
            <a:r>
              <a:rPr lang="en-US" sz="2200" dirty="0"/>
              <a:t>S, using the currency of the country where the reporting company is headquartered</a:t>
            </a:r>
            <a:r>
              <a:rPr lang="en-US" sz="2200" dirty="0" smtClean="0"/>
              <a:t>.</a:t>
            </a:r>
            <a:endParaRPr lang="en-IN" sz="2200" dirty="0"/>
          </a:p>
        </p:txBody>
      </p:sp>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5</a:t>
            </a:r>
            <a:endParaRPr lang="en-US" sz="1200" dirty="0">
              <a:solidFill>
                <a:schemeClr val="tx1"/>
              </a:solidFill>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7B19427-F580-D146-B60E-4CADEE75497F}" type="slidenum">
              <a:rPr lang="en-US" smtClean="0"/>
              <a:pPr/>
              <a:t>54</a:t>
            </a:fld>
            <a:endParaRPr lang="en-US" dirty="0"/>
          </a:p>
        </p:txBody>
      </p:sp>
      <p:sp>
        <p:nvSpPr>
          <p:cNvPr id="7" name="Footer Placeholder 6"/>
          <p:cNvSpPr>
            <a:spLocks noGrp="1"/>
          </p:cNvSpPr>
          <p:nvPr>
            <p:ph type="ftr" sz="quarter" idx="11"/>
          </p:nvPr>
        </p:nvSpPr>
        <p:spPr/>
        <p:txBody>
          <a:bodyPr/>
          <a:lstStyle/>
          <a:p>
            <a:r>
              <a:rPr lang="en-US" smtClean="0"/>
              <a:t>Copyright ©2018 John Wiley &amp; Sons, Inc. </a:t>
            </a:r>
            <a:endParaRPr lang="en-US" dirty="0"/>
          </a:p>
        </p:txBody>
      </p:sp>
    </p:spTree>
    <p:extLst>
      <p:ext uri="{BB962C8B-B14F-4D97-AF65-F5344CB8AC3E}">
        <p14:creationId xmlns:p14="http://schemas.microsoft.com/office/powerpoint/2010/main" val="55662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086A-51D6-4C0B-994E-19ABC46DE68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DFF58FFB-FF13-42EB-8912-FBEC6E762F1C}"/>
              </a:ext>
            </a:extLst>
          </p:cNvPr>
          <p:cNvSpPr>
            <a:spLocks noGrp="1"/>
          </p:cNvSpPr>
          <p:nvPr>
            <p:ph sz="quarter" idx="16"/>
          </p:nvPr>
        </p:nvSpPr>
        <p:spPr>
          <a:xfrm>
            <a:off x="304800" y="1828799"/>
            <a:ext cx="8534400" cy="1479757"/>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endParaRPr>
          </a:p>
          <a:p>
            <a:pPr marL="292608" indent="-292608">
              <a:buClr>
                <a:schemeClr val="accent2"/>
              </a:buClr>
              <a:buFont typeface="Arial" panose="020B0604020202020204" pitchFamily="34" charset="0"/>
              <a:buChar char="•"/>
            </a:pPr>
            <a:r>
              <a:rPr lang="en-US" sz="2200" dirty="0"/>
              <a:t>A trial balance under I</a:t>
            </a:r>
            <a:r>
              <a:rPr lang="en-US" sz="100" dirty="0"/>
              <a:t> </a:t>
            </a:r>
            <a:r>
              <a:rPr lang="en-US" sz="2200" dirty="0"/>
              <a:t>F</a:t>
            </a:r>
            <a:r>
              <a:rPr lang="en-US" sz="100" dirty="0"/>
              <a:t> </a:t>
            </a:r>
            <a:r>
              <a:rPr lang="en-US" sz="2200" dirty="0"/>
              <a:t>R</a:t>
            </a:r>
            <a:r>
              <a:rPr lang="en-US" sz="100" dirty="0"/>
              <a:t> </a:t>
            </a:r>
            <a:r>
              <a:rPr lang="en-US" sz="2200" dirty="0"/>
              <a:t>S follows the same format as shown in the textbook</a:t>
            </a:r>
            <a:r>
              <a:rPr lang="en-US" sz="2200" dirty="0" smtClean="0"/>
              <a:t>.</a:t>
            </a:r>
            <a:endParaRPr lang="en-US" sz="2200" dirty="0"/>
          </a:p>
        </p:txBody>
      </p:sp>
      <p:sp>
        <p:nvSpPr>
          <p:cNvPr id="6" name="Content Placeholder 5"/>
          <p:cNvSpPr>
            <a:spLocks noGrp="1"/>
          </p:cNvSpPr>
          <p:nvPr>
            <p:ph sz="quarter" idx="17"/>
          </p:nvPr>
        </p:nvSpPr>
        <p:spPr>
          <a:xfrm>
            <a:off x="304800" y="3390900"/>
            <a:ext cx="8534400" cy="2883107"/>
          </a:xfrm>
        </p:spPr>
        <p:txBody>
          <a:bodyPr/>
          <a:lstStyle/>
          <a:p>
            <a:r>
              <a:rPr lang="en-US" sz="2200" b="1" dirty="0">
                <a:solidFill>
                  <a:schemeClr val="accent2"/>
                </a:solidFill>
                <a:latin typeface="Calibri" panose="020F0502020204030204" pitchFamily="34" charset="0"/>
                <a:cs typeface="Calibri" panose="020F0502020204030204" pitchFamily="34" charset="0"/>
              </a:rPr>
              <a:t>Differences</a:t>
            </a:r>
          </a:p>
          <a:p>
            <a:pPr marL="292608" indent="-292608">
              <a:buClr>
                <a:schemeClr val="accent2"/>
              </a:buClr>
              <a:buFont typeface="Arial" panose="020B0604020202020204" pitchFamily="34" charset="0"/>
              <a:buChar char="•"/>
            </a:pPr>
            <a:r>
              <a:rPr lang="en-US" sz="2200" dirty="0"/>
              <a:t>I</a:t>
            </a:r>
            <a:r>
              <a:rPr lang="en-US" sz="100" dirty="0"/>
              <a:t> </a:t>
            </a:r>
            <a:r>
              <a:rPr lang="en-US" sz="2200" dirty="0"/>
              <a:t>F</a:t>
            </a:r>
            <a:r>
              <a:rPr lang="en-US" sz="100" dirty="0"/>
              <a:t> </a:t>
            </a:r>
            <a:r>
              <a:rPr lang="en-US" sz="2200" dirty="0"/>
              <a:t>R</a:t>
            </a:r>
            <a:r>
              <a:rPr lang="en-US" sz="100" dirty="0"/>
              <a:t> </a:t>
            </a:r>
            <a:r>
              <a:rPr lang="en-US" sz="2200" dirty="0"/>
              <a:t>S relies less on historical cost and more on fair value than do F</a:t>
            </a:r>
            <a:r>
              <a:rPr lang="en-US" sz="100" dirty="0"/>
              <a:t> </a:t>
            </a:r>
            <a:r>
              <a:rPr lang="en-US" sz="2200" dirty="0"/>
              <a:t>A</a:t>
            </a:r>
            <a:r>
              <a:rPr lang="en-US" sz="100" dirty="0"/>
              <a:t> </a:t>
            </a:r>
            <a:r>
              <a:rPr lang="en-US" sz="2200" dirty="0"/>
              <a:t>S</a:t>
            </a:r>
            <a:r>
              <a:rPr lang="en-US" sz="100" dirty="0"/>
              <a:t> </a:t>
            </a:r>
            <a:r>
              <a:rPr lang="en-US" sz="2200" dirty="0"/>
              <a:t>B standards.</a:t>
            </a:r>
          </a:p>
          <a:p>
            <a:pPr marL="292608" indent="-292608">
              <a:buClr>
                <a:schemeClr val="accent2"/>
              </a:buClr>
              <a:buFont typeface="Arial" panose="020B0604020202020204" pitchFamily="34" charset="0"/>
              <a:buChar char="•"/>
            </a:pPr>
            <a:r>
              <a:rPr lang="en-US" sz="2200" dirty="0"/>
              <a:t>Internal controls are a system of checks and balances designed to prevent and detect fraud and errors.</a:t>
            </a:r>
          </a:p>
          <a:p>
            <a:pPr marL="292608" indent="-292608">
              <a:buClr>
                <a:schemeClr val="accent2"/>
              </a:buClr>
              <a:buFont typeface="Arial" panose="020B0604020202020204" pitchFamily="34" charset="0"/>
              <a:buChar char="•"/>
            </a:pPr>
            <a:r>
              <a:rPr lang="en-US" sz="2200" dirty="0"/>
              <a:t>While most public U.S. companies have these systems in place, many non-U.S. companies have never completely documented the controls </a:t>
            </a:r>
            <a:r>
              <a:rPr lang="en-US" sz="2200"/>
              <a:t>nor </a:t>
            </a:r>
            <a:r>
              <a:rPr lang="en-US" sz="2200" smtClean="0"/>
              <a:t>have </a:t>
            </a:r>
            <a:r>
              <a:rPr lang="en-US" sz="2200" dirty="0"/>
              <a:t>an independent auditor attest to their effectiveness.</a:t>
            </a:r>
            <a:endParaRPr lang="en-US" altLang="en-US" sz="2200" dirty="0"/>
          </a:p>
        </p:txBody>
      </p:sp>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5</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DB268D69-71C6-4BF7-B62B-774CE9598B21}"/>
              </a:ext>
            </a:extLst>
          </p:cNvPr>
          <p:cNvSpPr>
            <a:spLocks noGrp="1"/>
          </p:cNvSpPr>
          <p:nvPr>
            <p:ph type="sldNum" sz="quarter" idx="10"/>
          </p:nvPr>
        </p:nvSpPr>
        <p:spPr/>
        <p:txBody>
          <a:bodyPr/>
          <a:lstStyle/>
          <a:p>
            <a:fld id="{67B19427-F580-D146-B60E-4CADEE75497F}" type="slidenum">
              <a:rPr lang="en-US" smtClean="0"/>
              <a:pPr/>
              <a:t>55</a:t>
            </a:fld>
            <a:endParaRPr lang="en-US" dirty="0"/>
          </a:p>
        </p:txBody>
      </p:sp>
      <p:sp>
        <p:nvSpPr>
          <p:cNvPr id="5" name="Footer Placeholder 4">
            <a:extLst>
              <a:ext uri="{FF2B5EF4-FFF2-40B4-BE49-F238E27FC236}">
                <a16:creationId xmlns:a16="http://schemas.microsoft.com/office/drawing/2014/main" id="{07349946-ED1E-41FA-A821-2DBD785A50D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129565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086A-51D6-4C0B-994E-19ABC46DE68C}"/>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DFF58FFB-FF13-42EB-8912-FBEC6E762F1C}"/>
              </a:ext>
            </a:extLst>
          </p:cNvPr>
          <p:cNvSpPr>
            <a:spLocks noGrp="1"/>
          </p:cNvSpPr>
          <p:nvPr>
            <p:ph sz="quarter" idx="16"/>
          </p:nvPr>
        </p:nvSpPr>
        <p:spPr>
          <a:xfrm>
            <a:off x="304800" y="1828800"/>
            <a:ext cx="8534400" cy="2286000"/>
          </a:xfrm>
        </p:spPr>
        <p:txBody>
          <a:bodyPr/>
          <a:lstStyle/>
          <a:p>
            <a:r>
              <a:rPr lang="en-US" b="1" dirty="0">
                <a:solidFill>
                  <a:srgbClr val="196E78"/>
                </a:solidFill>
                <a:latin typeface="Calibri" panose="020F0502020204030204" pitchFamily="34" charset="0"/>
                <a:ea typeface="Source Sans Pro" charset="0"/>
                <a:cs typeface="Calibri" panose="020F0502020204030204" pitchFamily="34" charset="0"/>
              </a:rPr>
              <a:t>Looking to the Future</a:t>
            </a:r>
          </a:p>
          <a:p>
            <a:r>
              <a:rPr lang="en-US" sz="2200" dirty="0"/>
              <a:t>The basic recording process shown in this textbook is followed by companies across the globe. It is unlikely to change in the future. The definitional structure of assets, liabilities, equity, revenues, and expenses may change over time as the I</a:t>
            </a:r>
            <a:r>
              <a:rPr lang="en-US" sz="100" dirty="0"/>
              <a:t> </a:t>
            </a:r>
            <a:r>
              <a:rPr lang="en-US" sz="2200" dirty="0"/>
              <a:t>A</a:t>
            </a:r>
            <a:r>
              <a:rPr lang="en-US" sz="100" dirty="0"/>
              <a:t> </a:t>
            </a:r>
            <a:r>
              <a:rPr lang="en-US" sz="2200" dirty="0"/>
              <a:t>S</a:t>
            </a:r>
            <a:r>
              <a:rPr lang="en-US" sz="100" dirty="0"/>
              <a:t> </a:t>
            </a:r>
            <a:r>
              <a:rPr lang="en-US" sz="2200" dirty="0"/>
              <a:t>B and F</a:t>
            </a:r>
            <a:r>
              <a:rPr lang="en-US" sz="100" dirty="0"/>
              <a:t> </a:t>
            </a:r>
            <a:r>
              <a:rPr lang="en-US" sz="2200" dirty="0"/>
              <a:t>A</a:t>
            </a:r>
            <a:r>
              <a:rPr lang="en-US" sz="100" dirty="0"/>
              <a:t> </a:t>
            </a:r>
            <a:r>
              <a:rPr lang="en-US" sz="2200" dirty="0"/>
              <a:t>S</a:t>
            </a:r>
            <a:r>
              <a:rPr lang="en-US" sz="100" dirty="0"/>
              <a:t> </a:t>
            </a:r>
            <a:r>
              <a:rPr lang="en-US" sz="2200" dirty="0"/>
              <a:t>B evaluate their overall conceptual framework for establishing accounting standards.</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402070"/>
            <a:ext cx="569089" cy="365125"/>
          </a:xfrm>
          <a:prstGeom prst="rect">
            <a:avLst/>
          </a:prstGeom>
        </p:spPr>
        <p:txBody>
          <a:bodyPr/>
          <a:lstStyle/>
          <a:p>
            <a:pPr marL="0" indent="0">
              <a:buNone/>
            </a:pPr>
            <a:r>
              <a:rPr lang="en-US" sz="1200"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sz="1200" dirty="0" smtClean="0">
                <a:solidFill>
                  <a:schemeClr val="tx1"/>
                </a:solidFill>
                <a:cs typeface="Times New Roman" panose="02020603050405020304" pitchFamily="18" charset="0"/>
              </a:rPr>
              <a:t>O </a:t>
            </a:r>
            <a:r>
              <a:rPr lang="en-US" sz="1200" dirty="0">
                <a:cs typeface="Times New Roman" panose="02020603050405020304" pitchFamily="18" charset="0"/>
              </a:rPr>
              <a:t>5</a:t>
            </a:r>
            <a:endParaRPr lang="en-US" sz="12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DB268D69-71C6-4BF7-B62B-774CE9598B21}"/>
              </a:ext>
            </a:extLst>
          </p:cNvPr>
          <p:cNvSpPr>
            <a:spLocks noGrp="1"/>
          </p:cNvSpPr>
          <p:nvPr>
            <p:ph type="sldNum" sz="quarter" idx="10"/>
          </p:nvPr>
        </p:nvSpPr>
        <p:spPr/>
        <p:txBody>
          <a:bodyPr/>
          <a:lstStyle/>
          <a:p>
            <a:fld id="{67B19427-F580-D146-B60E-4CADEE75497F}" type="slidenum">
              <a:rPr lang="en-US" smtClean="0"/>
              <a:pPr/>
              <a:t>56</a:t>
            </a:fld>
            <a:endParaRPr lang="en-US" dirty="0"/>
          </a:p>
        </p:txBody>
      </p:sp>
      <p:sp>
        <p:nvSpPr>
          <p:cNvPr id="5" name="Footer Placeholder 4">
            <a:extLst>
              <a:ext uri="{FF2B5EF4-FFF2-40B4-BE49-F238E27FC236}">
                <a16:creationId xmlns:a16="http://schemas.microsoft.com/office/drawing/2014/main" id="{07349946-ED1E-41FA-A821-2DBD785A50D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4327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a:t>
            </a:r>
            <a:r>
              <a:rPr lang="en-US" sz="1800" dirty="0" smtClean="0"/>
              <a:t>19</a:t>
            </a:r>
            <a:r>
              <a:rPr lang="en-US" sz="100" dirty="0" smtClean="0"/>
              <a:t> </a:t>
            </a:r>
            <a:r>
              <a:rPr lang="en-US" sz="1800" dirty="0" smtClean="0"/>
              <a:t>76 </a:t>
            </a:r>
            <a:r>
              <a:rPr lang="en-US" sz="1800" dirty="0"/>
              <a:t>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57</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496C-A0C5-4B48-A578-35EA096226F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Debits and Credits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6"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1</a:t>
            </a:r>
            <a:endParaRPr lang="en-US"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DD63C178-B83F-4DFF-A93F-A95AD4B40262}"/>
              </a:ext>
            </a:extLst>
          </p:cNvPr>
          <p:cNvSpPr>
            <a:spLocks noGrp="1"/>
          </p:cNvSpPr>
          <p:nvPr>
            <p:ph sz="quarter" idx="16"/>
          </p:nvPr>
        </p:nvSpPr>
        <p:spPr>
          <a:xfrm>
            <a:off x="304800" y="1828800"/>
            <a:ext cx="8534400" cy="3429000"/>
          </a:xfrm>
        </p:spPr>
        <p:txBody>
          <a:bodyPr/>
          <a:lstStyle/>
          <a:p>
            <a:pPr>
              <a:buSzPct val="95000"/>
            </a:pPr>
            <a:r>
              <a:rPr lang="en-US" b="1" dirty="0">
                <a:latin typeface="Calibri" panose="020F0502020204030204" pitchFamily="34" charset="0"/>
              </a:rPr>
              <a:t>Debit and Credit Procedure</a:t>
            </a:r>
            <a:endParaRPr lang="en-US" altLang="en-US" b="1" dirty="0">
              <a:latin typeface="Calibri" panose="020F0502020204030204" pitchFamily="34" charset="0"/>
            </a:endParaRPr>
          </a:p>
          <a:p>
            <a:pPr>
              <a:buSzPct val="95000"/>
            </a:pPr>
            <a:r>
              <a:rPr lang="en-US" altLang="en-US" b="1" dirty="0">
                <a:solidFill>
                  <a:schemeClr val="accent4"/>
                </a:solidFill>
                <a:latin typeface="Calibri" panose="020F0502020204030204" pitchFamily="34" charset="0"/>
              </a:rPr>
              <a:t>Double-entry system</a:t>
            </a:r>
          </a:p>
          <a:p>
            <a:pPr marL="292608" lvl="2" indent="-292608">
              <a:spcBef>
                <a:spcPts val="1000"/>
              </a:spcBef>
              <a:buClr>
                <a:srgbClr val="990000"/>
              </a:buClr>
              <a:buSzPct val="100000"/>
            </a:pPr>
            <a:r>
              <a:rPr lang="en-US" altLang="en-US" sz="2800" dirty="0">
                <a:latin typeface="Calibri" panose="020F0502020204030204" pitchFamily="34" charset="0"/>
              </a:rPr>
              <a:t>Each transaction must affect two or more accounts to keep basic accounting equation in balance</a:t>
            </a:r>
          </a:p>
          <a:p>
            <a:pPr marL="292608" lvl="2" indent="-292608">
              <a:spcBef>
                <a:spcPts val="1000"/>
              </a:spcBef>
              <a:buClr>
                <a:srgbClr val="990000"/>
              </a:buClr>
              <a:buSzPct val="100000"/>
            </a:pPr>
            <a:r>
              <a:rPr lang="en-US" altLang="en-US" sz="2800" dirty="0">
                <a:latin typeface="Calibri" panose="020F0502020204030204" pitchFamily="34" charset="0"/>
              </a:rPr>
              <a:t>Recording done by debiting at least one account and crediting at least one other account</a:t>
            </a:r>
          </a:p>
          <a:p>
            <a:pPr marL="292608" lvl="2" indent="-292608">
              <a:spcBef>
                <a:spcPts val="1000"/>
              </a:spcBef>
              <a:buClr>
                <a:srgbClr val="990000"/>
              </a:buClr>
              <a:buSzPct val="100000"/>
            </a:pPr>
            <a:r>
              <a:rPr lang="en-US" altLang="en-US" sz="2800" b="1" dirty="0">
                <a:latin typeface="Calibri" panose="020F0502020204030204" pitchFamily="34" charset="0"/>
              </a:rPr>
              <a:t>DEBITS must equal CREDITS</a:t>
            </a:r>
          </a:p>
        </p:txBody>
      </p:sp>
      <p:sp>
        <p:nvSpPr>
          <p:cNvPr id="4" name="Slide Number Placeholder 3">
            <a:extLst>
              <a:ext uri="{FF2B5EF4-FFF2-40B4-BE49-F238E27FC236}">
                <a16:creationId xmlns:a16="http://schemas.microsoft.com/office/drawing/2014/main" id="{25E477ED-EF47-4200-87F8-DCDFF339AA0C}"/>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00633583-8607-485C-8EBD-5B6CA784067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55447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F9-D6BA-429B-9C2D-BE6742F3F699}"/>
              </a:ext>
            </a:extLst>
          </p:cNvPr>
          <p:cNvSpPr>
            <a:spLocks noGrp="1"/>
          </p:cNvSpPr>
          <p:nvPr>
            <p:ph type="title"/>
          </p:nvPr>
        </p:nvSpPr>
        <p:spPr>
          <a:xfrm>
            <a:off x="304800" y="762001"/>
            <a:ext cx="8534400" cy="771524"/>
          </a:xfrm>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(2 of 4)</a:t>
            </a:r>
            <a:endParaRPr lang="en-US" sz="2400" dirty="0"/>
          </a:p>
        </p:txBody>
      </p:sp>
      <p:pic>
        <p:nvPicPr>
          <p:cNvPr id="9" name="Content Placeholder 8" descr="A diagram shows a generic t-account for assets indicating the debit and credit effects. This image is displayed as a T with the left side labeled as, Debit or D R for short, and the right labeled as, Credit or C R for short. A blue arrow pointing upward on the left of the t-account implies that debits increase assets. A red arrow pointing downward on the right indicates that credits reduce assets. The account balance is displayed as normal balance on the debit side.&#10;">
            <a:extLst>
              <a:ext uri="{FF2B5EF4-FFF2-40B4-BE49-F238E27FC236}">
                <a16:creationId xmlns:a16="http://schemas.microsoft.com/office/drawing/2014/main" id="{69F5C5BA-1E9F-4CC2-B957-2739428615FA}"/>
              </a:ext>
            </a:extLst>
          </p:cNvPr>
          <p:cNvPicPr>
            <a:picLocks noGrp="1" noChangeAspect="1"/>
          </p:cNvPicPr>
          <p:nvPr>
            <p:ph sz="quarter" idx="16"/>
          </p:nvPr>
        </p:nvPicPr>
        <p:blipFill>
          <a:blip r:embed="rId2"/>
          <a:stretch>
            <a:fillRect/>
          </a:stretch>
        </p:blipFill>
        <p:spPr>
          <a:xfrm>
            <a:off x="518000" y="1905000"/>
            <a:ext cx="3688400" cy="2426418"/>
          </a:xfrm>
          <a:prstGeom prst="rect">
            <a:avLst/>
          </a:prstGeom>
        </p:spPr>
      </p:pic>
      <p:pic>
        <p:nvPicPr>
          <p:cNvPr id="10" name="Content Placeholder 9" descr="A diagram shows a generic t-account for liabilities indicating the debit and credit effects. This image is displayed as a T with the left side labeled as, Debit or D R for short, and the right labeled as, Credit or C R for short. A red arrow pointing downward on the left of the t-account implies that debits decrease liabilities. A blue arrow pointing upward on the right indicates that credits increase liabilities. The account balance is displayed as normal balance on the credit side.&#10;">
            <a:extLst>
              <a:ext uri="{FF2B5EF4-FFF2-40B4-BE49-F238E27FC236}">
                <a16:creationId xmlns:a16="http://schemas.microsoft.com/office/drawing/2014/main" id="{E22ED3DD-7AB7-4E46-92A7-87331FE75343}"/>
              </a:ext>
            </a:extLst>
          </p:cNvPr>
          <p:cNvPicPr>
            <a:picLocks noGrp="1" noChangeAspect="1"/>
          </p:cNvPicPr>
          <p:nvPr>
            <p:ph sz="quarter" idx="17"/>
          </p:nvPr>
        </p:nvPicPr>
        <p:blipFill>
          <a:blip r:embed="rId3"/>
          <a:stretch>
            <a:fillRect/>
          </a:stretch>
        </p:blipFill>
        <p:spPr>
          <a:xfrm>
            <a:off x="4937600" y="1905000"/>
            <a:ext cx="3688400" cy="2426418"/>
          </a:xfrm>
          <a:prstGeom prst="rect">
            <a:avLst/>
          </a:prstGeom>
        </p:spPr>
      </p:pic>
      <p:sp>
        <p:nvSpPr>
          <p:cNvPr id="5" name="Content Placeholder 4">
            <a:extLst>
              <a:ext uri="{FF2B5EF4-FFF2-40B4-BE49-F238E27FC236}">
                <a16:creationId xmlns:a16="http://schemas.microsoft.com/office/drawing/2014/main" id="{0008F924-AEE3-4ABB-8780-5333D23FDEB9}"/>
              </a:ext>
            </a:extLst>
          </p:cNvPr>
          <p:cNvSpPr>
            <a:spLocks noGrp="1"/>
          </p:cNvSpPr>
          <p:nvPr>
            <p:ph sz="quarter" idx="18"/>
          </p:nvPr>
        </p:nvSpPr>
        <p:spPr>
          <a:xfrm>
            <a:off x="304800" y="4495800"/>
            <a:ext cx="6477000" cy="1489075"/>
          </a:xfrm>
        </p:spPr>
        <p:txBody>
          <a:bodyPr/>
          <a:lstStyle/>
          <a:p>
            <a:pPr marL="292608" lvl="2" indent="-292608">
              <a:spcBef>
                <a:spcPts val="1000"/>
              </a:spcBef>
              <a:buClr>
                <a:srgbClr val="990000"/>
              </a:buClr>
              <a:buSzPct val="100000"/>
            </a:pPr>
            <a:r>
              <a:rPr lang="en-US" altLang="en-US" sz="2800" b="1" dirty="0"/>
              <a:t>Assets</a:t>
            </a:r>
            <a:r>
              <a:rPr lang="en-US" altLang="en-US" sz="2800" dirty="0"/>
              <a:t> - Debits should exceed credits</a:t>
            </a:r>
          </a:p>
          <a:p>
            <a:pPr marL="292608" lvl="2" indent="-292608">
              <a:spcBef>
                <a:spcPts val="1000"/>
              </a:spcBef>
              <a:buClr>
                <a:srgbClr val="990000"/>
              </a:buClr>
              <a:buSzPct val="100000"/>
            </a:pPr>
            <a:r>
              <a:rPr lang="en-US" altLang="en-US" sz="2800" b="1" dirty="0"/>
              <a:t>Liabilities</a:t>
            </a:r>
            <a:r>
              <a:rPr lang="en-US" altLang="en-US" sz="2800" dirty="0"/>
              <a:t> – Credits should exceed debits</a:t>
            </a:r>
          </a:p>
          <a:p>
            <a:pPr marL="292608" lvl="2" indent="-292608">
              <a:spcBef>
                <a:spcPts val="1000"/>
              </a:spcBef>
              <a:buClr>
                <a:srgbClr val="990000"/>
              </a:buClr>
              <a:buSzPct val="100000"/>
            </a:pPr>
            <a:r>
              <a:rPr lang="en-US" altLang="en-US" sz="2800" b="1" dirty="0"/>
              <a:t>Normal</a:t>
            </a:r>
            <a:r>
              <a:rPr lang="en-US" altLang="en-US" sz="2800" dirty="0"/>
              <a:t> </a:t>
            </a:r>
            <a:r>
              <a:rPr lang="en-US" altLang="en-US" sz="2800" b="1" dirty="0"/>
              <a:t>balance</a:t>
            </a:r>
            <a:r>
              <a:rPr lang="en-US" altLang="en-US" sz="2800" dirty="0"/>
              <a:t> is on the increase side</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1</a:t>
            </a:r>
            <a:endParaRPr lang="en-US"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90FFA7CD-D7B2-4348-AD1E-E368B4685416}"/>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7" name="Footer Placeholder 6">
            <a:extLst>
              <a:ext uri="{FF2B5EF4-FFF2-40B4-BE49-F238E27FC236}">
                <a16:creationId xmlns:a16="http://schemas.microsoft.com/office/drawing/2014/main" id="{C9C8A2BF-F693-49EB-9901-56D65CE4D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8221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F9-D6BA-429B-9C2D-BE6742F3F699}"/>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pic>
        <p:nvPicPr>
          <p:cNvPr id="12" name="Content Placeholder 11" descr="A diagram shows a t-account indicating the debit and credit effects on owner's equity. This image is displayed as a T with the left side labeled as, Debit for decrease, and the right labeled as, Credit for increase. A red arrow pointing downward on the left of the t-account implies that debits reduce owner's equity. A blue arrow pointing upward on the right indicates that credits increase owner's equity. The account balance is displayed as normal balance on the credit, right side.&#10;">
            <a:extLst>
              <a:ext uri="{FF2B5EF4-FFF2-40B4-BE49-F238E27FC236}">
                <a16:creationId xmlns:a16="http://schemas.microsoft.com/office/drawing/2014/main" id="{9B85335E-9942-49E4-BD05-D4690FF379E6}"/>
              </a:ext>
            </a:extLst>
          </p:cNvPr>
          <p:cNvPicPr>
            <a:picLocks noGrp="1" noChangeAspect="1"/>
          </p:cNvPicPr>
          <p:nvPr>
            <p:ph sz="quarter" idx="16"/>
          </p:nvPr>
        </p:nvPicPr>
        <p:blipFill>
          <a:blip r:embed="rId2"/>
          <a:stretch>
            <a:fillRect/>
          </a:stretch>
        </p:blipFill>
        <p:spPr>
          <a:xfrm>
            <a:off x="518000" y="1905000"/>
            <a:ext cx="3688400" cy="2426418"/>
          </a:xfrm>
          <a:prstGeom prst="rect">
            <a:avLst/>
          </a:prstGeom>
        </p:spPr>
      </p:pic>
      <p:pic>
        <p:nvPicPr>
          <p:cNvPr id="13" name="Content Placeholder 12" descr="A diagram shows a t-account indicating the debit and credit effects on owner's drawings. This image is displayed as a T with the left side labeled as, Debit for increase and the right labeled as, Credit for decrease. A blue arrow pointing upward on the left of the t-account implies that debits increase drawings. A red arrow pointing downward on the right indicates that credits reduce drawings. The account balance is displayed as normal balance on the debit, left side.&#10;">
            <a:extLst>
              <a:ext uri="{FF2B5EF4-FFF2-40B4-BE49-F238E27FC236}">
                <a16:creationId xmlns:a16="http://schemas.microsoft.com/office/drawing/2014/main" id="{995DB23A-CEA8-4EF0-8765-B7F55C0FAF36}"/>
              </a:ext>
            </a:extLst>
          </p:cNvPr>
          <p:cNvPicPr>
            <a:picLocks noGrp="1" noChangeAspect="1"/>
          </p:cNvPicPr>
          <p:nvPr>
            <p:ph sz="quarter" idx="17"/>
          </p:nvPr>
        </p:nvPicPr>
        <p:blipFill>
          <a:blip r:embed="rId3"/>
          <a:stretch>
            <a:fillRect/>
          </a:stretch>
        </p:blipFill>
        <p:spPr>
          <a:xfrm>
            <a:off x="4937600" y="1858296"/>
            <a:ext cx="3688400" cy="2505673"/>
          </a:xfrm>
          <a:prstGeom prst="rect">
            <a:avLst/>
          </a:prstGeom>
        </p:spPr>
      </p:pic>
      <p:sp>
        <p:nvSpPr>
          <p:cNvPr id="5" name="Content Placeholder 4">
            <a:extLst>
              <a:ext uri="{FF2B5EF4-FFF2-40B4-BE49-F238E27FC236}">
                <a16:creationId xmlns:a16="http://schemas.microsoft.com/office/drawing/2014/main" id="{0008F924-AEE3-4ABB-8780-5333D23FDEB9}"/>
              </a:ext>
            </a:extLst>
          </p:cNvPr>
          <p:cNvSpPr>
            <a:spLocks noGrp="1"/>
          </p:cNvSpPr>
          <p:nvPr>
            <p:ph sz="quarter" idx="18"/>
          </p:nvPr>
        </p:nvSpPr>
        <p:spPr>
          <a:xfrm>
            <a:off x="304800" y="4496518"/>
            <a:ext cx="8534400" cy="1729658"/>
          </a:xfrm>
        </p:spPr>
        <p:txBody>
          <a:bodyPr/>
          <a:lstStyle/>
          <a:p>
            <a:pPr marL="292608" lvl="2" indent="-292608">
              <a:spcBef>
                <a:spcPts val="1000"/>
              </a:spcBef>
              <a:buClr>
                <a:srgbClr val="990000"/>
              </a:buClr>
              <a:buSzPct val="100000"/>
            </a:pPr>
            <a:r>
              <a:rPr lang="en-US" altLang="en-US" sz="2800" b="1" dirty="0"/>
              <a:t>Owner’s investments </a:t>
            </a:r>
            <a:r>
              <a:rPr lang="en-US" altLang="en-US" sz="2800" dirty="0"/>
              <a:t>and </a:t>
            </a:r>
            <a:r>
              <a:rPr lang="en-US" altLang="en-US" sz="2800" b="1" dirty="0"/>
              <a:t>revenues</a:t>
            </a:r>
            <a:r>
              <a:rPr lang="en-US" altLang="en-US" sz="2800" dirty="0"/>
              <a:t> increase owner’s equity (credit)</a:t>
            </a:r>
          </a:p>
          <a:p>
            <a:pPr marL="292608" lvl="2" indent="-292608">
              <a:spcBef>
                <a:spcPts val="1000"/>
              </a:spcBef>
              <a:buClr>
                <a:srgbClr val="990000"/>
              </a:buClr>
              <a:buSzPct val="100000"/>
            </a:pPr>
            <a:r>
              <a:rPr lang="en-US" altLang="en-US" sz="2800" b="1" dirty="0"/>
              <a:t>Owner’s</a:t>
            </a:r>
            <a:r>
              <a:rPr lang="en-US" altLang="en-US" sz="2800" dirty="0"/>
              <a:t> </a:t>
            </a:r>
            <a:r>
              <a:rPr lang="en-US" altLang="en-US" sz="2800" b="1" dirty="0"/>
              <a:t>drawings</a:t>
            </a:r>
            <a:r>
              <a:rPr lang="en-US" altLang="en-US" sz="2800" dirty="0"/>
              <a:t> and </a:t>
            </a:r>
            <a:r>
              <a:rPr lang="en-US" altLang="en-US" sz="2800" b="1" dirty="0"/>
              <a:t>expenses</a:t>
            </a:r>
            <a:r>
              <a:rPr lang="en-US" altLang="en-US" sz="2800" dirty="0"/>
              <a:t> decrease owner’s equity (debit)</a:t>
            </a:r>
          </a:p>
        </p:txBody>
      </p:sp>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1</a:t>
            </a:r>
            <a:endParaRPr lang="en-US"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90FFA7CD-D7B2-4348-AD1E-E368B4685416}"/>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7" name="Footer Placeholder 6">
            <a:extLst>
              <a:ext uri="{FF2B5EF4-FFF2-40B4-BE49-F238E27FC236}">
                <a16:creationId xmlns:a16="http://schemas.microsoft.com/office/drawing/2014/main" id="{C9C8A2BF-F693-49EB-9901-56D65CE4D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36649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F9-D6BA-429B-9C2D-BE6742F3F699}"/>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pic>
        <p:nvPicPr>
          <p:cNvPr id="8" name="Content Placeholder 7" descr="A diagram shows a t-account indicating the debit and credit effects on revenues. This image is displayed as a T with the left side labeled as, Debit for decrease and the right labeled as, Credit for increase. A red arrow pointing downward on the left of the t-account implies that debits reduce revenues. A blue arrow pointing upward on the right indicates that credits increase revenues. The account balance is displayed as normal balance on the credit, right side.&#10;">
            <a:extLst>
              <a:ext uri="{FF2B5EF4-FFF2-40B4-BE49-F238E27FC236}">
                <a16:creationId xmlns:a16="http://schemas.microsoft.com/office/drawing/2014/main" id="{3A488DB7-0B2B-458A-8B75-B2B4418296BD}"/>
              </a:ext>
            </a:extLst>
          </p:cNvPr>
          <p:cNvPicPr>
            <a:picLocks noGrp="1" noChangeAspect="1"/>
          </p:cNvPicPr>
          <p:nvPr>
            <p:ph sz="quarter" idx="16"/>
          </p:nvPr>
        </p:nvPicPr>
        <p:blipFill>
          <a:blip r:embed="rId2"/>
          <a:stretch>
            <a:fillRect/>
          </a:stretch>
        </p:blipFill>
        <p:spPr>
          <a:xfrm>
            <a:off x="518000" y="1905000"/>
            <a:ext cx="3688400" cy="2426418"/>
          </a:xfrm>
          <a:prstGeom prst="rect">
            <a:avLst/>
          </a:prstGeom>
        </p:spPr>
      </p:pic>
      <p:pic>
        <p:nvPicPr>
          <p:cNvPr id="11" name="Content Placeholder 10" descr="A diagram shows a t-account indicating the debit and credit effects on expenses. This image is displayed as a T with the left side labeled as, Debit for increase and the right labeled as, Credit for decrease. A blue arrow pointing upward on the left of the t-account implies that debits increase expenses. A red arrow pointing downward on the right indicates that credits reduce expenses. The account balance is displayed as normal balance on the debit, left side.&#10;">
            <a:extLst>
              <a:ext uri="{FF2B5EF4-FFF2-40B4-BE49-F238E27FC236}">
                <a16:creationId xmlns:a16="http://schemas.microsoft.com/office/drawing/2014/main" id="{4D880A51-1AEF-488A-97E2-6394364151E3}"/>
              </a:ext>
            </a:extLst>
          </p:cNvPr>
          <p:cNvPicPr>
            <a:picLocks noGrp="1" noChangeAspect="1"/>
          </p:cNvPicPr>
          <p:nvPr>
            <p:ph sz="quarter" idx="17"/>
          </p:nvPr>
        </p:nvPicPr>
        <p:blipFill>
          <a:blip r:embed="rId3"/>
          <a:stretch>
            <a:fillRect/>
          </a:stretch>
        </p:blipFill>
        <p:spPr>
          <a:xfrm>
            <a:off x="4937600" y="1905000"/>
            <a:ext cx="3688400" cy="2426418"/>
          </a:xfrm>
          <a:prstGeom prst="rect">
            <a:avLst/>
          </a:prstGeom>
        </p:spPr>
      </p:pic>
      <p:sp>
        <p:nvSpPr>
          <p:cNvPr id="5" name="Content Placeholder 4">
            <a:extLst>
              <a:ext uri="{FF2B5EF4-FFF2-40B4-BE49-F238E27FC236}">
                <a16:creationId xmlns:a16="http://schemas.microsoft.com/office/drawing/2014/main" id="{0008F924-AEE3-4ABB-8780-5333D23FDEB9}"/>
              </a:ext>
            </a:extLst>
          </p:cNvPr>
          <p:cNvSpPr>
            <a:spLocks noGrp="1"/>
          </p:cNvSpPr>
          <p:nvPr>
            <p:ph sz="quarter" idx="18"/>
          </p:nvPr>
        </p:nvSpPr>
        <p:spPr>
          <a:xfrm>
            <a:off x="304800" y="4430613"/>
            <a:ext cx="8534400" cy="1836068"/>
          </a:xfrm>
        </p:spPr>
        <p:txBody>
          <a:bodyPr/>
          <a:lstStyle/>
          <a:p>
            <a:pPr marL="292608" lvl="2" indent="-292608">
              <a:spcBef>
                <a:spcPts val="1000"/>
              </a:spcBef>
              <a:buClr>
                <a:srgbClr val="990000"/>
              </a:buClr>
              <a:buSzPct val="100000"/>
            </a:pPr>
            <a:r>
              <a:rPr lang="en-US" altLang="en-US" sz="2800" dirty="0"/>
              <a:t>Earning </a:t>
            </a:r>
            <a:r>
              <a:rPr lang="en-US" altLang="en-US" sz="2800" b="1" dirty="0"/>
              <a:t>revenues</a:t>
            </a:r>
            <a:r>
              <a:rPr lang="en-US" altLang="en-US" sz="2800" dirty="0"/>
              <a:t> is to benefit owner(s)</a:t>
            </a:r>
          </a:p>
          <a:p>
            <a:pPr marL="292608" lvl="2" indent="-292608">
              <a:spcBef>
                <a:spcPts val="1000"/>
              </a:spcBef>
              <a:buClr>
                <a:srgbClr val="990000"/>
              </a:buClr>
              <a:buSzPct val="100000"/>
            </a:pPr>
            <a:r>
              <a:rPr lang="en-US" altLang="en-US" sz="2800" dirty="0"/>
              <a:t>Effect of debits and credits on revenue accounts is the </a:t>
            </a:r>
            <a:r>
              <a:rPr lang="en-US" altLang="en-US" sz="2800" b="1" dirty="0"/>
              <a:t>same as </a:t>
            </a:r>
            <a:r>
              <a:rPr lang="en-US" altLang="en-US" sz="2800" dirty="0"/>
              <a:t>effect on Owner’s Capital</a:t>
            </a:r>
          </a:p>
          <a:p>
            <a:pPr marL="292608" lvl="2" indent="-292608">
              <a:spcBef>
                <a:spcPts val="1000"/>
              </a:spcBef>
              <a:buClr>
                <a:srgbClr val="990000"/>
              </a:buClr>
              <a:buSzPct val="100000"/>
            </a:pPr>
            <a:r>
              <a:rPr lang="en-US" altLang="en-US" sz="2800" b="1" dirty="0"/>
              <a:t>Expenses</a:t>
            </a:r>
            <a:r>
              <a:rPr lang="en-US" altLang="en-US" sz="2800" dirty="0"/>
              <a:t> have opposite effect</a:t>
            </a:r>
          </a:p>
        </p:txBody>
      </p:sp>
      <p:sp>
        <p:nvSpPr>
          <p:cNvPr id="9"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47206"/>
            <a:ext cx="569089" cy="365125"/>
          </a:xfrm>
        </p:spPr>
        <p:txBody>
          <a:bodyPr/>
          <a:lstStyle/>
          <a:p>
            <a:r>
              <a:rPr lang="en-US" dirty="0" smtClean="0">
                <a:solidFill>
                  <a:schemeClr val="tx1"/>
                </a:solidFill>
                <a:cs typeface="Times New Roman" panose="02020603050405020304" pitchFamily="18" charset="0"/>
              </a:rPr>
              <a:t>L</a:t>
            </a:r>
            <a:r>
              <a:rPr lang="en-US" sz="100" dirty="0" smtClean="0">
                <a:solidFill>
                  <a:schemeClr val="tx1"/>
                </a:solidFill>
                <a:cs typeface="Times New Roman" panose="02020603050405020304" pitchFamily="18" charset="0"/>
              </a:rPr>
              <a:t> </a:t>
            </a:r>
            <a:r>
              <a:rPr lang="en-US" dirty="0" smtClean="0">
                <a:solidFill>
                  <a:schemeClr val="tx1"/>
                </a:solidFill>
                <a:cs typeface="Times New Roman" panose="02020603050405020304" pitchFamily="18" charset="0"/>
              </a:rPr>
              <a:t>O 1</a:t>
            </a:r>
            <a:endParaRPr lang="en-US" dirty="0">
              <a:solidFill>
                <a:schemeClr val="tx1"/>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90FFA7CD-D7B2-4348-AD1E-E368B4685416}"/>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7" name="Footer Placeholder 6">
            <a:extLst>
              <a:ext uri="{FF2B5EF4-FFF2-40B4-BE49-F238E27FC236}">
                <a16:creationId xmlns:a16="http://schemas.microsoft.com/office/drawing/2014/main" id="{C9C8A2BF-F693-49EB-9901-56D65CE4D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318303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72e6dbd8e9c41207837d17c1877553918f475fb"/>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8F1D47-4251-47E8-ACDB-2528FF86B6CA}">
  <ds:schemaRefs>
    <ds:schemaRef ds:uri="http://schemas.microsoft.com/sharepoint/v3/contenttype/forms"/>
  </ds:schemaRefs>
</ds:datastoreItem>
</file>

<file path=customXml/itemProps2.xml><?xml version="1.0" encoding="utf-8"?>
<ds:datastoreItem xmlns:ds="http://schemas.openxmlformats.org/officeDocument/2006/customXml" ds:itemID="{EF1C71EB-81EB-430C-AADD-7391148CA650}">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2e108766-8a5d-4dd6-bf2d-0e83b2e3ea10"/>
    <ds:schemaRef ds:uri="http://www.w3.org/XML/1998/namespace"/>
  </ds:schemaRefs>
</ds:datastoreItem>
</file>

<file path=customXml/itemProps3.xml><?xml version="1.0" encoding="utf-8"?>
<ds:datastoreItem xmlns:ds="http://schemas.openxmlformats.org/officeDocument/2006/customXml" ds:itemID="{BC3B437B-5571-458A-B772-A3A5359EB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15954</TotalTime>
  <Words>3385</Words>
  <Application>Microsoft Office PowerPoint</Application>
  <PresentationFormat>On-screen Show (4:3)</PresentationFormat>
  <Paragraphs>591</Paragraphs>
  <Slides>57</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57</vt:i4>
      </vt:variant>
    </vt:vector>
  </HeadingPairs>
  <TitlesOfParts>
    <vt:vector size="72" baseType="lpstr">
      <vt:lpstr>Arial</vt:lpstr>
      <vt:lpstr>Calibri</vt:lpstr>
      <vt:lpstr>Calibri </vt:lpstr>
      <vt:lpstr>Calibri Light</vt:lpstr>
      <vt:lpstr>Courier New</vt:lpstr>
      <vt:lpstr>Source Sans Pro</vt:lpstr>
      <vt:lpstr>STIX</vt:lpstr>
      <vt:lpstr>Times New Roman</vt:lpstr>
      <vt:lpstr>Opener</vt:lpstr>
      <vt:lpstr>Chapter Outline</vt:lpstr>
      <vt:lpstr>Learning Objectives</vt:lpstr>
      <vt:lpstr>Concept Check Question</vt:lpstr>
      <vt:lpstr>Key Term</vt:lpstr>
      <vt:lpstr>Section</vt:lpstr>
      <vt:lpstr>Image Slide Master</vt:lpstr>
      <vt:lpstr>Accounting Principles</vt:lpstr>
      <vt:lpstr>Chapter Outline</vt:lpstr>
      <vt:lpstr>Accounts, Debits, and Credits (1 of 4)</vt:lpstr>
      <vt:lpstr>Debits and Credits (1 of 3)</vt:lpstr>
      <vt:lpstr>Debits and Credits (2 of 3)</vt:lpstr>
      <vt:lpstr>Debits and Credits (3 of 3)</vt:lpstr>
      <vt:lpstr>Accounts, Debits, and Credits (2 of 4)</vt:lpstr>
      <vt:lpstr>Accounts, Debits, and Credits (3 of 4)</vt:lpstr>
      <vt:lpstr>Accounts, Debits, and Credits (4 of 4)</vt:lpstr>
      <vt:lpstr>Summary of Debit / Credit Rules (1 of 2)</vt:lpstr>
      <vt:lpstr>Summary of Debit / Credit Rules (2 of 2)</vt:lpstr>
      <vt:lpstr>Debit / Credit Rules (1 of 4)</vt:lpstr>
      <vt:lpstr>Debit / Credit Rules (2 of 4)</vt:lpstr>
      <vt:lpstr>Debit / Credit Rules (3 of 4)</vt:lpstr>
      <vt:lpstr>Debit / Credit Rules (4 of 4)</vt:lpstr>
      <vt:lpstr>Do It! 1: Normal Account Balance</vt:lpstr>
      <vt:lpstr>Do It! 1: Normal Account Balance</vt:lpstr>
      <vt:lpstr>The Journal </vt:lpstr>
      <vt:lpstr>The Journal</vt:lpstr>
      <vt:lpstr>Journalizing (1 of 2)</vt:lpstr>
      <vt:lpstr>Journalizing (2 of 2)</vt:lpstr>
      <vt:lpstr>Do It! 2: Recording Business Activities (1 of 2) </vt:lpstr>
      <vt:lpstr>Do It! 2: Recording Business Activities (2 of 2)</vt:lpstr>
      <vt:lpstr>The Journal and Posting</vt:lpstr>
      <vt:lpstr>The Ledger (1 of 3)</vt:lpstr>
      <vt:lpstr>The Ledger (2 of 3)</vt:lpstr>
      <vt:lpstr>The Ledger (3 of 3)</vt:lpstr>
      <vt:lpstr>Posting (1 of 2)</vt:lpstr>
      <vt:lpstr>Posting (2 of 2)</vt:lpstr>
      <vt:lpstr>Chart of Accounts</vt:lpstr>
      <vt:lpstr>The Recording Process Illustrated (1 of 11)</vt:lpstr>
      <vt:lpstr>The Recording Process Illustrated (2 of 11)</vt:lpstr>
      <vt:lpstr>The Recording Process Illustrated (3 of 11)</vt:lpstr>
      <vt:lpstr>The Recording Process Illustrated (4 of 11)</vt:lpstr>
      <vt:lpstr>The Recording Process Illustrated (5 of 11)</vt:lpstr>
      <vt:lpstr>The Recording Process Illustrated (6 of 11)</vt:lpstr>
      <vt:lpstr>The Recording Process Illustrated (7 of 11)</vt:lpstr>
      <vt:lpstr>The Recording Process Illustrated (8 of 11)</vt:lpstr>
      <vt:lpstr>The Recording Process Illustrated (9 of 11)</vt:lpstr>
      <vt:lpstr>The Recording Process Illustrated (10 of 11)</vt:lpstr>
      <vt:lpstr>The Recording Process Illustrated (11 of 11)</vt:lpstr>
      <vt:lpstr>Journalizing and Posting Summary (1 of 3)</vt:lpstr>
      <vt:lpstr>Journalizing and Posting Summary (2 of 3)</vt:lpstr>
      <vt:lpstr>Journalizing and Posting Summary (3 of 3)</vt:lpstr>
      <vt:lpstr>Do It! 3: Posting</vt:lpstr>
      <vt:lpstr>Limitation of a Trial Balance </vt:lpstr>
      <vt:lpstr>Limitation of a Trial Balance</vt:lpstr>
      <vt:lpstr>Trial Balance (1 of 4)</vt:lpstr>
      <vt:lpstr>Trial Balance (2 of 4)</vt:lpstr>
      <vt:lpstr>Trial Balance (3 of 4)</vt:lpstr>
      <vt:lpstr>Trial Balance (4 of 4)</vt:lpstr>
      <vt:lpstr>Do It! 4: Posting (1 of 2)</vt:lpstr>
      <vt:lpstr>Do It! 4: Posting (2 of 2)</vt:lpstr>
      <vt:lpstr>A Look at I F R S (1 of 3)</vt:lpstr>
      <vt:lpstr>A Look at I F R S (2 of 3)</vt:lpstr>
      <vt:lpstr>A Look at I F R S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Teacher</cp:lastModifiedBy>
  <cp:revision>1370</cp:revision>
  <cp:lastPrinted>2017-04-26T13:25:47Z</cp:lastPrinted>
  <dcterms:created xsi:type="dcterms:W3CDTF">2017-04-21T14:49:46Z</dcterms:created>
  <dcterms:modified xsi:type="dcterms:W3CDTF">2020-02-03T11:22:09Z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