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659" r:id="rId2"/>
    <p:sldId id="664" r:id="rId3"/>
    <p:sldId id="660" r:id="rId4"/>
    <p:sldId id="661" r:id="rId5"/>
    <p:sldId id="662" r:id="rId6"/>
    <p:sldId id="533" r:id="rId7"/>
    <p:sldId id="626" r:id="rId8"/>
    <p:sldId id="535" r:id="rId9"/>
    <p:sldId id="605" r:id="rId10"/>
    <p:sldId id="606" r:id="rId11"/>
    <p:sldId id="550" r:id="rId12"/>
    <p:sldId id="551" r:id="rId13"/>
    <p:sldId id="627" r:id="rId14"/>
    <p:sldId id="663" r:id="rId15"/>
    <p:sldId id="608" r:id="rId16"/>
    <p:sldId id="609" r:id="rId17"/>
    <p:sldId id="585" r:id="rId18"/>
    <p:sldId id="586" r:id="rId19"/>
    <p:sldId id="681" r:id="rId20"/>
    <p:sldId id="682" r:id="rId21"/>
    <p:sldId id="631" r:id="rId22"/>
    <p:sldId id="542" r:id="rId23"/>
    <p:sldId id="545" r:id="rId24"/>
    <p:sldId id="552" r:id="rId25"/>
    <p:sldId id="541" r:id="rId26"/>
    <p:sldId id="647" r:id="rId27"/>
    <p:sldId id="666" r:id="rId28"/>
    <p:sldId id="649" r:id="rId29"/>
    <p:sldId id="667" r:id="rId30"/>
    <p:sldId id="668" r:id="rId31"/>
    <p:sldId id="670" r:id="rId32"/>
    <p:sldId id="653" r:id="rId33"/>
    <p:sldId id="671" r:id="rId34"/>
    <p:sldId id="672" r:id="rId35"/>
    <p:sldId id="673" r:id="rId36"/>
    <p:sldId id="657" r:id="rId37"/>
    <p:sldId id="675" r:id="rId38"/>
    <p:sldId id="547" r:id="rId39"/>
    <p:sldId id="634" r:id="rId40"/>
    <p:sldId id="635" r:id="rId41"/>
    <p:sldId id="548" r:id="rId42"/>
    <p:sldId id="676" r:id="rId43"/>
    <p:sldId id="519" r:id="rId44"/>
    <p:sldId id="677" r:id="rId45"/>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Comic Sans MS" pitchFamily="66" charset="0"/>
        <a:ea typeface="+mn-ea"/>
        <a:cs typeface="+mn-cs"/>
      </a:defRPr>
    </a:lvl1pPr>
    <a:lvl2pPr marL="457200" algn="ctr" rtl="0" eaLnBrk="0" fontAlgn="base" hangingPunct="0">
      <a:spcBef>
        <a:spcPct val="0"/>
      </a:spcBef>
      <a:spcAft>
        <a:spcPct val="0"/>
      </a:spcAft>
      <a:defRPr sz="2400"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400"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400"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E5E5E"/>
    <a:srgbClr val="FF9900"/>
    <a:srgbClr val="0000D2"/>
    <a:srgbClr val="0000CC"/>
    <a:srgbClr val="0027A4"/>
    <a:srgbClr val="0033CC"/>
    <a:srgbClr val="FF6600"/>
    <a:srgbClr val="000066"/>
    <a:srgbClr val="EE8E00"/>
    <a:srgbClr val="C5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71" autoAdjust="0"/>
  </p:normalViewPr>
  <p:slideViewPr>
    <p:cSldViewPr>
      <p:cViewPr varScale="1">
        <p:scale>
          <a:sx n="78" d="100"/>
          <a:sy n="78" d="100"/>
        </p:scale>
        <p:origin x="1002"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100" d="100"/>
        <a:sy n="100" d="100"/>
      </p:scale>
      <p:origin x="0" y="1302"/>
    </p:cViewPr>
  </p:sorterViewPr>
  <p:notesViewPr>
    <p:cSldViewPr>
      <p:cViewPr>
        <p:scale>
          <a:sx n="75" d="100"/>
          <a:sy n="75" d="100"/>
        </p:scale>
        <p:origin x="-240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3" Type="http://schemas.openxmlformats.org/officeDocument/2006/relationships/slide" Target="slides/slide4.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jpe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8.jpeg"/><Relationship Id="rId1" Type="http://schemas.openxmlformats.org/officeDocument/2006/relationships/image" Target="../media/image11.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081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299"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74535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89038" y="703263"/>
            <a:ext cx="4625975" cy="3470275"/>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ChangeArrowheads="1" noTextEdit="1"/>
          </p:cNvSpPr>
          <p:nvPr>
            <p:ph type="sldImg"/>
          </p:nvPr>
        </p:nvSpPr>
        <p:spPr>
          <a:xfrm>
            <a:off x="1190625" y="704850"/>
            <a:ext cx="4624388" cy="3468688"/>
          </a:xfrm>
          <a:ln/>
        </p:spPr>
      </p:sp>
      <p:sp>
        <p:nvSpPr>
          <p:cNvPr id="373763" name="Rectangle 3"/>
          <p:cNvSpPr>
            <a:spLocks noGrp="1" noChangeArrowheads="1"/>
          </p:cNvSpPr>
          <p:nvPr>
            <p:ph type="body" idx="1"/>
          </p:nvPr>
        </p:nvSpPr>
        <p:spPr>
          <a:xfrm>
            <a:off x="389114" y="4413020"/>
            <a:ext cx="6303645" cy="4179379"/>
          </a:xfrm>
        </p:spPr>
        <p:txBody>
          <a:bodyP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89038" y="703263"/>
            <a:ext cx="4625975" cy="3470275"/>
          </a:xfrm>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89038" y="703263"/>
            <a:ext cx="4625975" cy="3470275"/>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89038" y="703263"/>
            <a:ext cx="4625975" cy="3470275"/>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89038" y="703263"/>
            <a:ext cx="4625975" cy="3470275"/>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89038" y="703263"/>
            <a:ext cx="4625975" cy="3470275"/>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89038" y="703263"/>
            <a:ext cx="4625975" cy="3470275"/>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89038" y="703263"/>
            <a:ext cx="4625975" cy="3470275"/>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89038" y="703263"/>
            <a:ext cx="4625975" cy="3470275"/>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xfrm>
            <a:off x="1189038" y="703263"/>
            <a:ext cx="4625975" cy="3470275"/>
          </a:xfrm>
          <a:ln/>
        </p:spPr>
      </p:sp>
      <p:sp>
        <p:nvSpPr>
          <p:cNvPr id="51507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89038"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89038"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89038" y="703263"/>
            <a:ext cx="4625975"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89038" y="703263"/>
            <a:ext cx="4625975" cy="3470275"/>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89038" y="703263"/>
            <a:ext cx="4625975" cy="3470275"/>
          </a:xfrm>
          <a:ln/>
        </p:spPr>
      </p:sp>
      <p:sp>
        <p:nvSpPr>
          <p:cNvPr id="135171"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89038" y="703263"/>
            <a:ext cx="4625975" cy="3470275"/>
          </a:xfrm>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89038" y="703263"/>
            <a:ext cx="4625975" cy="3470275"/>
          </a:xfrm>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89038" y="703263"/>
            <a:ext cx="4625975" cy="3470275"/>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89038" y="703263"/>
            <a:ext cx="4625975" cy="3470275"/>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89038" y="703263"/>
            <a:ext cx="4625975" cy="3470275"/>
          </a:xfrm>
          <a:ln/>
        </p:spPr>
      </p:sp>
      <p:sp>
        <p:nvSpPr>
          <p:cNvPr id="136195" name="Rectangle 3"/>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89038" y="703263"/>
            <a:ext cx="4625975" cy="3470275"/>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89038" y="703263"/>
            <a:ext cx="4625975" cy="3470275"/>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89038" y="703263"/>
            <a:ext cx="4625975" cy="3470275"/>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9156175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37184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40981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133969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33249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7618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2785636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371036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60639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435448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25486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403020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241566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200" b="1" dirty="0">
                <a:latin typeface="Arial" charset="0"/>
              </a:rPr>
              <a:t>2-</a:t>
            </a:r>
            <a:fld id="{BD9C72E0-C824-4CAC-BAED-7E641140918E}" type="slidenum">
              <a:rPr lang="en-US" altLang="en-US" sz="1200" b="1">
                <a:latin typeface="Arial" charset="0"/>
              </a:rPr>
              <a:pPr>
                <a:spcBef>
                  <a:spcPct val="50000"/>
                </a:spcBef>
              </a:pPr>
              <a:t>‹#›</a:t>
            </a:fld>
            <a:endParaRPr lang="en-US" altLang="en-US" sz="1200" b="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5.emf"/><Relationship Id="rId4" Type="http://schemas.openxmlformats.org/officeDocument/2006/relationships/oleObject" Target="../embeddings/oleObject6.bin"/><Relationship Id="rId9"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8.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jpeg"/><Relationship Id="rId5" Type="http://schemas.openxmlformats.org/officeDocument/2006/relationships/image" Target="../media/image9.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oleObject" Target="../embeddings/oleObject15.bin"/><Relationship Id="rId3" Type="http://schemas.openxmlformats.org/officeDocument/2006/relationships/notesSlide" Target="../notesSlides/notesSlide9.xml"/><Relationship Id="rId7" Type="http://schemas.openxmlformats.org/officeDocument/2006/relationships/image" Target="../media/image12.emf"/><Relationship Id="rId12" Type="http://schemas.openxmlformats.org/officeDocument/2006/relationships/image" Target="../media/image14.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oleObject" Target="../embeddings/oleObject14.bin"/><Relationship Id="rId5" Type="http://schemas.openxmlformats.org/officeDocument/2006/relationships/image" Target="../media/image11.emf"/><Relationship Id="rId10" Type="http://schemas.openxmlformats.org/officeDocument/2006/relationships/image" Target="../media/image13.emf"/><Relationship Id="rId4" Type="http://schemas.openxmlformats.org/officeDocument/2006/relationships/oleObject" Target="../embeddings/oleObject11.bin"/><Relationship Id="rId9" Type="http://schemas.openxmlformats.org/officeDocument/2006/relationships/oleObject" Target="../embeddings/oleObject13.bin"/><Relationship Id="rId1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0" y="228600"/>
            <a:ext cx="9144000" cy="1752600"/>
          </a:xfrm>
          <a:prstGeom prst="rect">
            <a:avLst/>
          </a:prstGeom>
          <a:solidFill>
            <a:srgbClr val="C5C5FF"/>
          </a:solidFill>
          <a:ln>
            <a:noFill/>
          </a:ln>
          <a:effectLst/>
        </p:spPr>
        <p:txBody>
          <a:bodyPr wrap="none" anchor="ctr"/>
          <a:lstStyle/>
          <a:p>
            <a:endParaRPr lang="en-US" dirty="0">
              <a:latin typeface="Liberation Sans" panose="020B0604020202020204" pitchFamily="34" charset="0"/>
            </a:endParaRPr>
          </a:p>
        </p:txBody>
      </p:sp>
      <p:sp>
        <p:nvSpPr>
          <p:cNvPr id="8" name="Rectangle 6"/>
          <p:cNvSpPr>
            <a:spLocks noChangeArrowheads="1"/>
          </p:cNvSpPr>
          <p:nvPr/>
        </p:nvSpPr>
        <p:spPr bwMode="auto">
          <a:xfrm>
            <a:off x="0" y="685800"/>
            <a:ext cx="2514600" cy="914400"/>
          </a:xfrm>
          <a:prstGeom prst="rect">
            <a:avLst/>
          </a:prstGeom>
          <a:solidFill>
            <a:schemeClr val="bg1">
              <a:lumMod val="65000"/>
            </a:schemeClr>
          </a:solidFill>
          <a:ln>
            <a:noFill/>
          </a:ln>
          <a:effectLst/>
        </p:spPr>
        <p:txBody>
          <a:bodyPr wrap="none" anchor="ctr"/>
          <a:lstStyle/>
          <a:p>
            <a:pPr algn="ctr"/>
            <a:endParaRPr lang="en-US" altLang="en-US" dirty="0">
              <a:latin typeface="Liberation Sans" panose="020B0604020202020204" pitchFamily="34" charset="0"/>
            </a:endParaRPr>
          </a:p>
        </p:txBody>
      </p:sp>
      <p:sp>
        <p:nvSpPr>
          <p:cNvPr id="9" name="Rectangle 8"/>
          <p:cNvSpPr txBox="1">
            <a:spLocks noChangeArrowheads="1"/>
          </p:cNvSpPr>
          <p:nvPr/>
        </p:nvSpPr>
        <p:spPr>
          <a:xfrm>
            <a:off x="2514600" y="533400"/>
            <a:ext cx="5943600" cy="1200329"/>
          </a:xfrm>
          <a:prstGeom prst="rect">
            <a:avLst/>
          </a:prstGeom>
          <a:solidFill>
            <a:schemeClr val="bg1"/>
          </a:solidFill>
          <a:ln w="28575" cap="flat" cmpd="sng" algn="ctr">
            <a:solidFill>
              <a:schemeClr val="bg1">
                <a:lumMod val="65000"/>
              </a:schemeClr>
            </a:solidFill>
            <a:prstDash val="solid"/>
            <a:miter lim="800000"/>
            <a:headEnd/>
            <a:tailEnd/>
          </a:ln>
        </p:spPr>
        <p:txBody>
          <a:bodyPr wrap="square" lIns="91440" tIns="45720" rIns="91440" bIns="45720" anchor="ctr" anchorCtr="0">
            <a:no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58738" indent="0">
              <a:spcBef>
                <a:spcPct val="50000"/>
              </a:spcBef>
              <a:buSzTx/>
              <a:buFontTx/>
              <a:buNone/>
            </a:pPr>
            <a:r>
              <a:rPr lang="en-US" altLang="en-US" sz="3800" kern="0" dirty="0">
                <a:solidFill>
                  <a:srgbClr val="CC0000"/>
                </a:solidFill>
                <a:effectLst/>
                <a:latin typeface="Liberation Sans" panose="020B0604020202020204" pitchFamily="34" charset="0"/>
              </a:rPr>
              <a:t>The Recording Process</a:t>
            </a:r>
          </a:p>
        </p:txBody>
      </p:sp>
      <p:sp>
        <p:nvSpPr>
          <p:cNvPr id="10" name="Oval 9"/>
          <p:cNvSpPr/>
          <p:nvPr/>
        </p:nvSpPr>
        <p:spPr bwMode="auto">
          <a:xfrm>
            <a:off x="762000" y="381000"/>
            <a:ext cx="1447800" cy="1447800"/>
          </a:xfrm>
          <a:prstGeom prst="ellipse">
            <a:avLst/>
          </a:prstGeom>
          <a:solidFill>
            <a:srgbClr val="0027A4"/>
          </a:solidFill>
          <a:ln w="12700" cap="flat" cmpd="sng" algn="ctr">
            <a:noFill/>
            <a:prstDash val="solid"/>
            <a:round/>
            <a:headEnd type="none" w="med" len="med"/>
            <a:tailEnd type="none" w="med" len="med"/>
          </a:ln>
          <a:effectLst/>
        </p:spPr>
        <p:txBody>
          <a:bodyPr vert="horz" wrap="square" lIns="91440" tIns="0" rIns="91440" bIns="45720" numCol="1" rtlCol="0" anchor="ctr" anchorCtr="0" compatLnSpc="1">
            <a:prstTxWarp prst="textNoShape">
              <a:avLst/>
            </a:prstTxWarp>
          </a:bodyPr>
          <a:lstStyle/>
          <a:p>
            <a:pPr algn="ctr"/>
            <a:r>
              <a:rPr lang="en-US" sz="10000" dirty="0">
                <a:solidFill>
                  <a:schemeClr val="bg1"/>
                </a:solidFill>
                <a:latin typeface="Liberation Sans" panose="020B0604020202020204" pitchFamily="34" charset="0"/>
              </a:rPr>
              <a:t>2</a:t>
            </a:r>
          </a:p>
        </p:txBody>
      </p:sp>
      <p:sp>
        <p:nvSpPr>
          <p:cNvPr id="11" name="Rectangle 6"/>
          <p:cNvSpPr>
            <a:spLocks noChangeArrowheads="1"/>
          </p:cNvSpPr>
          <p:nvPr/>
        </p:nvSpPr>
        <p:spPr bwMode="auto">
          <a:xfrm>
            <a:off x="0" y="3773424"/>
            <a:ext cx="1447800" cy="722376"/>
          </a:xfrm>
          <a:prstGeom prst="rect">
            <a:avLst/>
          </a:prstGeom>
          <a:solidFill>
            <a:schemeClr val="bg1">
              <a:lumMod val="75000"/>
            </a:schemeClr>
          </a:solidFill>
          <a:ln>
            <a:noFill/>
          </a:ln>
          <a:effectLst/>
        </p:spPr>
        <p:txBody>
          <a:bodyPr wrap="none" anchor="ctr"/>
          <a:lstStyle/>
          <a:p>
            <a:pPr algn="ctr"/>
            <a:endParaRPr lang="en-US" altLang="en-US" dirty="0">
              <a:latin typeface="Liberation Sans" panose="020B0604020202020204" pitchFamily="34" charset="0"/>
            </a:endParaRPr>
          </a:p>
        </p:txBody>
      </p:sp>
      <p:sp>
        <p:nvSpPr>
          <p:cNvPr id="12" name="Rectangle 6"/>
          <p:cNvSpPr>
            <a:spLocks noChangeArrowheads="1"/>
          </p:cNvSpPr>
          <p:nvPr/>
        </p:nvSpPr>
        <p:spPr bwMode="auto">
          <a:xfrm>
            <a:off x="0" y="2846832"/>
            <a:ext cx="1447800" cy="722376"/>
          </a:xfrm>
          <a:prstGeom prst="rect">
            <a:avLst/>
          </a:prstGeom>
          <a:solidFill>
            <a:schemeClr val="bg1">
              <a:lumMod val="75000"/>
            </a:schemeClr>
          </a:solidFill>
          <a:ln>
            <a:noFill/>
          </a:ln>
          <a:effectLst/>
        </p:spPr>
        <p:txBody>
          <a:bodyPr wrap="none" anchor="ctr"/>
          <a:lstStyle/>
          <a:p>
            <a:pPr algn="ctr"/>
            <a:endParaRPr lang="en-US" altLang="en-US" dirty="0">
              <a:latin typeface="Liberation Sans" panose="020B0604020202020204" pitchFamily="34" charset="0"/>
            </a:endParaRPr>
          </a:p>
        </p:txBody>
      </p:sp>
      <p:sp>
        <p:nvSpPr>
          <p:cNvPr id="13" name="Rectangle 10"/>
          <p:cNvSpPr>
            <a:spLocks noChangeArrowheads="1"/>
          </p:cNvSpPr>
          <p:nvPr/>
        </p:nvSpPr>
        <p:spPr bwMode="auto">
          <a:xfrm>
            <a:off x="457200" y="2133600"/>
            <a:ext cx="4419600" cy="523220"/>
          </a:xfrm>
          <a:prstGeom prst="rect">
            <a:avLst/>
          </a:prstGeom>
          <a:noFill/>
          <a:ln>
            <a:noFill/>
          </a:ln>
          <a:effectLst/>
        </p:spPr>
        <p:txBody>
          <a:bodyPr wrap="square">
            <a:spAutoFit/>
          </a:bodyPr>
          <a:lstStyle/>
          <a:p>
            <a:pPr algn="l" eaLnBrk="1" hangingPunct="1">
              <a:spcBef>
                <a:spcPct val="30000"/>
              </a:spcBef>
            </a:pPr>
            <a:r>
              <a:rPr lang="en-US" altLang="en-US" sz="2800" b="1" dirty="0">
                <a:latin typeface="Liberation Sans" panose="020B0604020202020204" pitchFamily="34" charset="0"/>
              </a:rPr>
              <a:t>Learning Objectives</a:t>
            </a:r>
          </a:p>
        </p:txBody>
      </p:sp>
      <p:sp>
        <p:nvSpPr>
          <p:cNvPr id="14" name="Rectangle 5"/>
          <p:cNvSpPr>
            <a:spLocks noChangeArrowheads="1"/>
          </p:cNvSpPr>
          <p:nvPr/>
        </p:nvSpPr>
        <p:spPr bwMode="auto">
          <a:xfrm>
            <a:off x="1447800" y="2782824"/>
            <a:ext cx="7696200" cy="850392"/>
          </a:xfrm>
          <a:prstGeom prst="rect">
            <a:avLst/>
          </a:prstGeom>
          <a:solidFill>
            <a:srgbClr val="0027A4"/>
          </a:solidFill>
          <a:ln>
            <a:noFill/>
          </a:ln>
          <a:effectLst/>
        </p:spPr>
        <p:txBody>
          <a:bodyPr wrap="square" tIns="27432" anchor="ctr"/>
          <a:lstStyle/>
          <a:p>
            <a:pPr marL="117475" algn="l"/>
            <a:r>
              <a:rPr lang="en-US" sz="2000" b="1" dirty="0">
                <a:solidFill>
                  <a:schemeClr val="bg1"/>
                </a:solidFill>
                <a:latin typeface="Liberation Sans" panose="020B0604020202020204" pitchFamily="34" charset="0"/>
              </a:rPr>
              <a:t>Describe how accounts, debits, and credits are used to record business transactions.</a:t>
            </a:r>
          </a:p>
        </p:txBody>
      </p:sp>
      <p:sp>
        <p:nvSpPr>
          <p:cNvPr id="15" name="Rectangle 5"/>
          <p:cNvSpPr>
            <a:spLocks noChangeArrowheads="1"/>
          </p:cNvSpPr>
          <p:nvPr/>
        </p:nvSpPr>
        <p:spPr bwMode="auto">
          <a:xfrm>
            <a:off x="1447800" y="3773424"/>
            <a:ext cx="7696200" cy="722376"/>
          </a:xfrm>
          <a:prstGeom prst="rect">
            <a:avLst/>
          </a:prstGeom>
          <a:solidFill>
            <a:srgbClr val="0027A4"/>
          </a:solidFill>
          <a:ln>
            <a:noFill/>
          </a:ln>
          <a:effectLst/>
        </p:spPr>
        <p:txBody>
          <a:bodyPr wrap="square" tIns="27432" anchor="ctr"/>
          <a:lstStyle/>
          <a:p>
            <a:pPr marL="117475" algn="l"/>
            <a:r>
              <a:rPr lang="en-US" sz="2000" b="1" dirty="0">
                <a:solidFill>
                  <a:schemeClr val="bg1"/>
                </a:solidFill>
                <a:latin typeface="Liberation Sans" panose="020B0604020202020204" pitchFamily="34" charset="0"/>
              </a:rPr>
              <a:t>Indicate how a journal is used in the recording process.</a:t>
            </a:r>
          </a:p>
        </p:txBody>
      </p:sp>
      <p:sp>
        <p:nvSpPr>
          <p:cNvPr id="16" name="Rectangle 6"/>
          <p:cNvSpPr>
            <a:spLocks noChangeArrowheads="1"/>
          </p:cNvSpPr>
          <p:nvPr/>
        </p:nvSpPr>
        <p:spPr bwMode="auto">
          <a:xfrm>
            <a:off x="0" y="4675632"/>
            <a:ext cx="1447800" cy="722376"/>
          </a:xfrm>
          <a:prstGeom prst="rect">
            <a:avLst/>
          </a:prstGeom>
          <a:solidFill>
            <a:schemeClr val="bg1">
              <a:lumMod val="75000"/>
            </a:schemeClr>
          </a:solidFill>
          <a:ln>
            <a:noFill/>
          </a:ln>
          <a:effectLst/>
        </p:spPr>
        <p:txBody>
          <a:bodyPr wrap="none" anchor="ctr"/>
          <a:lstStyle/>
          <a:p>
            <a:pPr algn="ctr"/>
            <a:endParaRPr lang="en-US" altLang="en-US" dirty="0">
              <a:latin typeface="Liberation Sans" panose="020B0604020202020204" pitchFamily="34" charset="0"/>
            </a:endParaRPr>
          </a:p>
        </p:txBody>
      </p:sp>
      <p:sp>
        <p:nvSpPr>
          <p:cNvPr id="17" name="Rectangle 5"/>
          <p:cNvSpPr>
            <a:spLocks noChangeArrowheads="1"/>
          </p:cNvSpPr>
          <p:nvPr/>
        </p:nvSpPr>
        <p:spPr bwMode="auto">
          <a:xfrm>
            <a:off x="1447800" y="4611624"/>
            <a:ext cx="7696200" cy="850392"/>
          </a:xfrm>
          <a:prstGeom prst="rect">
            <a:avLst/>
          </a:prstGeom>
          <a:solidFill>
            <a:srgbClr val="0027A4"/>
          </a:solidFill>
          <a:ln>
            <a:noFill/>
          </a:ln>
          <a:effectLst/>
        </p:spPr>
        <p:txBody>
          <a:bodyPr wrap="square" tIns="27432" anchor="ctr"/>
          <a:lstStyle/>
          <a:p>
            <a:pPr marL="117475" algn="l"/>
            <a:r>
              <a:rPr lang="en-US" sz="2000" b="1" dirty="0">
                <a:solidFill>
                  <a:schemeClr val="bg1"/>
                </a:solidFill>
                <a:latin typeface="Liberation Sans" panose="020B0604020202020204" pitchFamily="34" charset="0"/>
              </a:rPr>
              <a:t>Explain how a ledger and posting help in the recording process.</a:t>
            </a:r>
          </a:p>
        </p:txBody>
      </p:sp>
      <p:sp>
        <p:nvSpPr>
          <p:cNvPr id="18" name="Oval 17"/>
          <p:cNvSpPr/>
          <p:nvPr/>
        </p:nvSpPr>
        <p:spPr bwMode="auto">
          <a:xfrm>
            <a:off x="685800" y="4760976"/>
            <a:ext cx="548640" cy="54864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r>
              <a:rPr lang="en-US" sz="2500" b="1" dirty="0">
                <a:solidFill>
                  <a:schemeClr val="bg1"/>
                </a:solidFill>
                <a:latin typeface="Liberation Sans" panose="020B0604020202020204" pitchFamily="34" charset="0"/>
              </a:rPr>
              <a:t>3</a:t>
            </a:r>
          </a:p>
        </p:txBody>
      </p:sp>
      <p:sp>
        <p:nvSpPr>
          <p:cNvPr id="19" name="Rectangle 5"/>
          <p:cNvSpPr>
            <a:spLocks noChangeArrowheads="1"/>
          </p:cNvSpPr>
          <p:nvPr/>
        </p:nvSpPr>
        <p:spPr bwMode="auto">
          <a:xfrm>
            <a:off x="1447800" y="5602224"/>
            <a:ext cx="7696200" cy="722376"/>
          </a:xfrm>
          <a:prstGeom prst="rect">
            <a:avLst/>
          </a:prstGeom>
          <a:solidFill>
            <a:srgbClr val="0027A4"/>
          </a:solidFill>
          <a:ln>
            <a:noFill/>
          </a:ln>
          <a:effectLst/>
        </p:spPr>
        <p:txBody>
          <a:bodyPr wrap="square" tIns="27432" anchor="ctr"/>
          <a:lstStyle/>
          <a:p>
            <a:pPr marL="117475" algn="l"/>
            <a:r>
              <a:rPr lang="en-US" sz="2000" b="1" dirty="0">
                <a:solidFill>
                  <a:schemeClr val="bg1"/>
                </a:solidFill>
                <a:latin typeface="Liberation Sans" panose="020B0604020202020204" pitchFamily="34" charset="0"/>
              </a:rPr>
              <a:t>Prepare a trial balance.</a:t>
            </a:r>
          </a:p>
        </p:txBody>
      </p:sp>
      <p:sp>
        <p:nvSpPr>
          <p:cNvPr id="20" name="Oval 19"/>
          <p:cNvSpPr/>
          <p:nvPr/>
        </p:nvSpPr>
        <p:spPr bwMode="auto">
          <a:xfrm>
            <a:off x="685800" y="3870960"/>
            <a:ext cx="548640" cy="54864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r>
              <a:rPr lang="en-US" sz="2500" b="1" dirty="0">
                <a:solidFill>
                  <a:schemeClr val="bg1"/>
                </a:solidFill>
                <a:latin typeface="Liberation Sans" panose="020B0604020202020204" pitchFamily="34" charset="0"/>
              </a:rPr>
              <a:t>2</a:t>
            </a:r>
          </a:p>
        </p:txBody>
      </p:sp>
      <p:sp>
        <p:nvSpPr>
          <p:cNvPr id="21" name="Oval 20"/>
          <p:cNvSpPr/>
          <p:nvPr/>
        </p:nvSpPr>
        <p:spPr bwMode="auto">
          <a:xfrm>
            <a:off x="685800" y="2932176"/>
            <a:ext cx="548640" cy="54864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Liberation Sans" panose="020B0604020202020204" pitchFamily="34" charset="0"/>
              </a:rPr>
              <a:t>1</a:t>
            </a:r>
          </a:p>
        </p:txBody>
      </p:sp>
      <p:sp>
        <p:nvSpPr>
          <p:cNvPr id="22" name="Rectangle 6"/>
          <p:cNvSpPr>
            <a:spLocks noChangeArrowheads="1"/>
          </p:cNvSpPr>
          <p:nvPr/>
        </p:nvSpPr>
        <p:spPr bwMode="auto">
          <a:xfrm>
            <a:off x="0" y="5602224"/>
            <a:ext cx="1447800" cy="722376"/>
          </a:xfrm>
          <a:prstGeom prst="rect">
            <a:avLst/>
          </a:prstGeom>
          <a:solidFill>
            <a:schemeClr val="bg1">
              <a:lumMod val="75000"/>
            </a:schemeClr>
          </a:solidFill>
          <a:ln>
            <a:noFill/>
          </a:ln>
          <a:effectLst/>
        </p:spPr>
        <p:txBody>
          <a:bodyPr wrap="none" anchor="ctr"/>
          <a:lstStyle/>
          <a:p>
            <a:pPr algn="ctr"/>
            <a:endParaRPr lang="en-US" altLang="en-US" dirty="0">
              <a:latin typeface="Liberation Sans" panose="020B0604020202020204" pitchFamily="34" charset="0"/>
            </a:endParaRPr>
          </a:p>
        </p:txBody>
      </p:sp>
      <p:sp>
        <p:nvSpPr>
          <p:cNvPr id="23" name="Oval 22"/>
          <p:cNvSpPr/>
          <p:nvPr/>
        </p:nvSpPr>
        <p:spPr bwMode="auto">
          <a:xfrm>
            <a:off x="685800" y="5699760"/>
            <a:ext cx="548640" cy="54864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91440" tIns="0" rIns="91440" bIns="45720" numCol="1" spcCol="0" rtlCol="0" fromWordArt="0" anchor="ctr" anchorCtr="0" forceAA="0" compatLnSpc="1">
            <a:prstTxWarp prst="textNoShape">
              <a:avLst/>
            </a:prstTxWarp>
            <a:noAutofit/>
          </a:bodyPr>
          <a:lstStyle/>
          <a:p>
            <a:r>
              <a:rPr lang="en-US" sz="2500" b="1" dirty="0">
                <a:solidFill>
                  <a:schemeClr val="bg1"/>
                </a:solidFill>
                <a:latin typeface="Liberation Sans" panose="020B0604020202020204" pitchFamily="34" charset="0"/>
              </a:rPr>
              <a:t>4</a:t>
            </a:r>
          </a:p>
        </p:txBody>
      </p:sp>
    </p:spTree>
    <p:extLst>
      <p:ext uri="{BB962C8B-B14F-4D97-AF65-F5344CB8AC3E}">
        <p14:creationId xmlns:p14="http://schemas.microsoft.com/office/powerpoint/2010/main" val="57525486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2"/>
          <p:cNvSpPr>
            <a:spLocks noChangeArrowheads="1"/>
          </p:cNvSpPr>
          <p:nvPr/>
        </p:nvSpPr>
        <p:spPr bwMode="auto">
          <a:xfrm rot="-5400000">
            <a:off x="1666875" y="2976563"/>
            <a:ext cx="771525" cy="600075"/>
          </a:xfrm>
          <a:prstGeom prst="rightArrow">
            <a:avLst>
              <a:gd name="adj1" fmla="val 50000"/>
              <a:gd name="adj2" fmla="val 64304"/>
            </a:avLst>
          </a:prstGeom>
          <a:solidFill>
            <a:srgbClr val="00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sz="900" dirty="0">
              <a:latin typeface="Liberation Sans" panose="020B0604020202020204" pitchFamily="34" charset="0"/>
            </a:endParaRPr>
          </a:p>
        </p:txBody>
      </p:sp>
      <p:sp>
        <p:nvSpPr>
          <p:cNvPr id="132099" name="AutoShape 3"/>
          <p:cNvSpPr>
            <a:spLocks noChangeArrowheads="1"/>
          </p:cNvSpPr>
          <p:nvPr/>
        </p:nvSpPr>
        <p:spPr bwMode="auto">
          <a:xfrm rot="-5400000">
            <a:off x="7740650" y="2984500"/>
            <a:ext cx="771525" cy="600075"/>
          </a:xfrm>
          <a:prstGeom prst="rightArrow">
            <a:avLst>
              <a:gd name="adj1" fmla="val 50000"/>
              <a:gd name="adj2" fmla="val 64304"/>
            </a:avLst>
          </a:prstGeom>
          <a:solidFill>
            <a:srgbClr val="0000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3316" name="Rectangle 4"/>
          <p:cNvSpPr>
            <a:spLocks noChangeArrowheads="1"/>
          </p:cNvSpPr>
          <p:nvPr/>
        </p:nvSpPr>
        <p:spPr bwMode="auto">
          <a:xfrm>
            <a:off x="1177925" y="1358900"/>
            <a:ext cx="80422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20000"/>
              </a:spcBef>
            </a:pPr>
            <a:r>
              <a:rPr lang="en-US" altLang="en-US" b="1" dirty="0">
                <a:solidFill>
                  <a:srgbClr val="800000"/>
                </a:solidFill>
                <a:latin typeface="Liberation Sans" panose="020B0604020202020204" pitchFamily="34" charset="0"/>
              </a:rPr>
              <a:t>      </a:t>
            </a:r>
            <a:r>
              <a:rPr lang="en-US" altLang="en-US" b="1" u="sng" dirty="0">
                <a:solidFill>
                  <a:srgbClr val="800000"/>
                </a:solidFill>
                <a:latin typeface="Liberation Sans" panose="020B0604020202020204" pitchFamily="34" charset="0"/>
              </a:rPr>
              <a:t>        Balance Sheet        </a:t>
            </a:r>
            <a:r>
              <a:rPr lang="en-US" altLang="en-US" b="1" dirty="0">
                <a:solidFill>
                  <a:srgbClr val="800000"/>
                </a:solidFill>
                <a:latin typeface="Liberation Sans" panose="020B0604020202020204" pitchFamily="34" charset="0"/>
              </a:rPr>
              <a:t>          </a:t>
            </a:r>
            <a:r>
              <a:rPr lang="en-US" altLang="en-US" b="1" u="sng" dirty="0">
                <a:solidFill>
                  <a:srgbClr val="800000"/>
                </a:solidFill>
                <a:latin typeface="Liberation Sans" panose="020B0604020202020204" pitchFamily="34" charset="0"/>
              </a:rPr>
              <a:t>Income Statement</a:t>
            </a:r>
          </a:p>
        </p:txBody>
      </p:sp>
      <p:sp>
        <p:nvSpPr>
          <p:cNvPr id="13317" name="Rectangle 5"/>
          <p:cNvSpPr>
            <a:spLocks noChangeArrowheads="1"/>
          </p:cNvSpPr>
          <p:nvPr/>
        </p:nvSpPr>
        <p:spPr bwMode="auto">
          <a:xfrm>
            <a:off x="2620963" y="1984375"/>
            <a:ext cx="4413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dirty="0">
                <a:solidFill>
                  <a:srgbClr val="800000"/>
                </a:solidFill>
                <a:latin typeface="Liberation Sans" panose="020B0604020202020204" pitchFamily="34" charset="0"/>
              </a:rPr>
              <a:t>=</a:t>
            </a:r>
          </a:p>
        </p:txBody>
      </p:sp>
      <p:sp>
        <p:nvSpPr>
          <p:cNvPr id="13318" name="Rectangle 6"/>
          <p:cNvSpPr>
            <a:spLocks noChangeArrowheads="1"/>
          </p:cNvSpPr>
          <p:nvPr/>
        </p:nvSpPr>
        <p:spPr bwMode="auto">
          <a:xfrm>
            <a:off x="4283075" y="1970088"/>
            <a:ext cx="4413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dirty="0">
                <a:solidFill>
                  <a:srgbClr val="800000"/>
                </a:solidFill>
                <a:latin typeface="Liberation Sans" panose="020B0604020202020204" pitchFamily="34" charset="0"/>
              </a:rPr>
              <a:t>+</a:t>
            </a:r>
          </a:p>
        </p:txBody>
      </p:sp>
      <p:sp>
        <p:nvSpPr>
          <p:cNvPr id="13319" name="Rectangle 8"/>
          <p:cNvSpPr>
            <a:spLocks noChangeArrowheads="1"/>
          </p:cNvSpPr>
          <p:nvPr/>
        </p:nvSpPr>
        <p:spPr bwMode="auto">
          <a:xfrm>
            <a:off x="7227888" y="1968500"/>
            <a:ext cx="39211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dirty="0">
                <a:solidFill>
                  <a:srgbClr val="800000"/>
                </a:solidFill>
                <a:latin typeface="Liberation Sans" panose="020B0604020202020204" pitchFamily="34" charset="0"/>
              </a:rPr>
              <a:t>-</a:t>
            </a:r>
          </a:p>
        </p:txBody>
      </p:sp>
      <p:sp>
        <p:nvSpPr>
          <p:cNvPr id="13320" name="Text Box 9"/>
          <p:cNvSpPr txBox="1">
            <a:spLocks noChangeArrowheads="1"/>
          </p:cNvSpPr>
          <p:nvPr/>
        </p:nvSpPr>
        <p:spPr bwMode="auto">
          <a:xfrm>
            <a:off x="1371600" y="1981200"/>
            <a:ext cx="137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latin typeface="Liberation Sans" panose="020B0604020202020204" pitchFamily="34" charset="0"/>
              </a:rPr>
              <a:t>Asset</a:t>
            </a:r>
          </a:p>
        </p:txBody>
      </p:sp>
      <p:sp>
        <p:nvSpPr>
          <p:cNvPr id="13321" name="Text Box 10"/>
          <p:cNvSpPr txBox="1">
            <a:spLocks noChangeArrowheads="1"/>
          </p:cNvSpPr>
          <p:nvPr/>
        </p:nvSpPr>
        <p:spPr bwMode="auto">
          <a:xfrm>
            <a:off x="2971800" y="1981200"/>
            <a:ext cx="137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latin typeface="Liberation Sans" panose="020B0604020202020204" pitchFamily="34" charset="0"/>
              </a:rPr>
              <a:t>Liability</a:t>
            </a:r>
          </a:p>
        </p:txBody>
      </p:sp>
      <p:sp>
        <p:nvSpPr>
          <p:cNvPr id="13322" name="Text Box 11"/>
          <p:cNvSpPr txBox="1">
            <a:spLocks noChangeArrowheads="1"/>
          </p:cNvSpPr>
          <p:nvPr/>
        </p:nvSpPr>
        <p:spPr bwMode="auto">
          <a:xfrm>
            <a:off x="4495800" y="1981200"/>
            <a:ext cx="137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latin typeface="Liberation Sans" panose="020B0604020202020204" pitchFamily="34" charset="0"/>
              </a:rPr>
              <a:t>Equity</a:t>
            </a:r>
          </a:p>
        </p:txBody>
      </p:sp>
      <p:sp>
        <p:nvSpPr>
          <p:cNvPr id="13323" name="Text Box 12"/>
          <p:cNvSpPr txBox="1">
            <a:spLocks noChangeArrowheads="1"/>
          </p:cNvSpPr>
          <p:nvPr/>
        </p:nvSpPr>
        <p:spPr bwMode="auto">
          <a:xfrm>
            <a:off x="5943600" y="1981200"/>
            <a:ext cx="137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latin typeface="Liberation Sans" panose="020B0604020202020204" pitchFamily="34" charset="0"/>
              </a:rPr>
              <a:t>Revenue</a:t>
            </a:r>
          </a:p>
        </p:txBody>
      </p:sp>
      <p:sp>
        <p:nvSpPr>
          <p:cNvPr id="13324" name="Text Box 13"/>
          <p:cNvSpPr txBox="1">
            <a:spLocks noChangeArrowheads="1"/>
          </p:cNvSpPr>
          <p:nvPr/>
        </p:nvSpPr>
        <p:spPr bwMode="auto">
          <a:xfrm>
            <a:off x="7391400" y="1981200"/>
            <a:ext cx="1371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latin typeface="Liberation Sans" panose="020B0604020202020204" pitchFamily="34" charset="0"/>
              </a:rPr>
              <a:t>Expense</a:t>
            </a:r>
          </a:p>
        </p:txBody>
      </p:sp>
      <p:sp>
        <p:nvSpPr>
          <p:cNvPr id="13325" name="Text Box 14"/>
          <p:cNvSpPr txBox="1">
            <a:spLocks noChangeArrowheads="1"/>
          </p:cNvSpPr>
          <p:nvPr/>
        </p:nvSpPr>
        <p:spPr bwMode="auto">
          <a:xfrm>
            <a:off x="152400" y="304323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b="1" dirty="0">
                <a:latin typeface="Liberation Sans" panose="020B0604020202020204" pitchFamily="34" charset="0"/>
              </a:rPr>
              <a:t>Debit</a:t>
            </a:r>
          </a:p>
        </p:txBody>
      </p:sp>
      <p:sp>
        <p:nvSpPr>
          <p:cNvPr id="13326" name="Text Box 15"/>
          <p:cNvSpPr txBox="1">
            <a:spLocks noChangeArrowheads="1"/>
          </p:cNvSpPr>
          <p:nvPr/>
        </p:nvSpPr>
        <p:spPr bwMode="auto">
          <a:xfrm>
            <a:off x="152400" y="458628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b="1" dirty="0">
                <a:latin typeface="Liberation Sans" panose="020B0604020202020204" pitchFamily="34" charset="0"/>
              </a:rPr>
              <a:t>Credit</a:t>
            </a:r>
          </a:p>
        </p:txBody>
      </p:sp>
      <p:sp>
        <p:nvSpPr>
          <p:cNvPr id="13327" name="Line 16"/>
          <p:cNvSpPr>
            <a:spLocks noChangeShapeType="1"/>
          </p:cNvSpPr>
          <p:nvPr/>
        </p:nvSpPr>
        <p:spPr bwMode="auto">
          <a:xfrm>
            <a:off x="1447800" y="2438400"/>
            <a:ext cx="1143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28" name="Line 17"/>
          <p:cNvSpPr>
            <a:spLocks noChangeShapeType="1"/>
          </p:cNvSpPr>
          <p:nvPr/>
        </p:nvSpPr>
        <p:spPr bwMode="auto">
          <a:xfrm>
            <a:off x="3048000" y="2438400"/>
            <a:ext cx="1219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29" name="Line 18"/>
          <p:cNvSpPr>
            <a:spLocks noChangeShapeType="1"/>
          </p:cNvSpPr>
          <p:nvPr/>
        </p:nvSpPr>
        <p:spPr bwMode="auto">
          <a:xfrm>
            <a:off x="4572000" y="2438400"/>
            <a:ext cx="1143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30" name="Line 19"/>
          <p:cNvSpPr>
            <a:spLocks noChangeShapeType="1"/>
          </p:cNvSpPr>
          <p:nvPr/>
        </p:nvSpPr>
        <p:spPr bwMode="auto">
          <a:xfrm>
            <a:off x="6019800" y="2438400"/>
            <a:ext cx="1219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31" name="Line 20"/>
          <p:cNvSpPr>
            <a:spLocks noChangeShapeType="1"/>
          </p:cNvSpPr>
          <p:nvPr/>
        </p:nvSpPr>
        <p:spPr bwMode="auto">
          <a:xfrm>
            <a:off x="7467600" y="2438400"/>
            <a:ext cx="1143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321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865438"/>
            <a:ext cx="38100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1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419600"/>
            <a:ext cx="6781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34"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Debits/Credits Rules</a:t>
            </a:r>
          </a:p>
        </p:txBody>
      </p:sp>
      <p:sp>
        <p:nvSpPr>
          <p:cNvPr id="13335" name="Line 2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4"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wipe(down)">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wipe(down)">
                                      <p:cBhvr>
                                        <p:cTn id="12" dur="500"/>
                                        <p:tgtEl>
                                          <p:spTgt spid="132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2118"/>
                                        </p:tgtEl>
                                        <p:attrNameLst>
                                          <p:attrName>style.visibility</p:attrName>
                                        </p:attrNameLst>
                                      </p:cBhvr>
                                      <p:to>
                                        <p:strVal val="visible"/>
                                      </p:to>
                                    </p:set>
                                    <p:animEffect transition="in" filter="wipe(up)">
                                      <p:cBhvr>
                                        <p:cTn id="17" dur="500"/>
                                        <p:tgtEl>
                                          <p:spTgt spid="1321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2119"/>
                                        </p:tgtEl>
                                        <p:attrNameLst>
                                          <p:attrName>style.visibility</p:attrName>
                                        </p:attrNameLst>
                                      </p:cBhvr>
                                      <p:to>
                                        <p:strVal val="visible"/>
                                      </p:to>
                                    </p:set>
                                    <p:animEffect transition="in" filter="wipe(down)">
                                      <p:cBhvr>
                                        <p:cTn id="22" dur="500"/>
                                        <p:tgtEl>
                                          <p:spTgt spid="13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nimBg="1" autoUpdateAnimBg="0"/>
      <p:bldP spid="1320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74663" y="19050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a:defRPr sz="2400">
                <a:solidFill>
                  <a:schemeClr val="tx1"/>
                </a:solidFill>
                <a:latin typeface="Comic Sans MS" pitchFamily="66" charset="0"/>
              </a:defRPr>
            </a:lvl1pPr>
            <a:lvl2pPr marL="685800" indent="-455613">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5000"/>
              </a:lnSpc>
              <a:spcBef>
                <a:spcPts val="1200"/>
              </a:spcBef>
              <a:buClr>
                <a:schemeClr val="tx1"/>
              </a:buClr>
              <a:buFont typeface="Wingdings" pitchFamily="2" charset="2"/>
              <a:buNone/>
            </a:pPr>
            <a:r>
              <a:rPr lang="en-US" altLang="en-US" sz="2300" dirty="0">
                <a:latin typeface="Liberation Sans" panose="020B0604020202020204" pitchFamily="34" charset="0"/>
              </a:rPr>
              <a:t>Debits:</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increase both assets and liabilities.</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decrease both assets and liabilities.</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increase assets and decrease liabilities.</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decrease assets and increase liabilities.</a:t>
            </a:r>
          </a:p>
        </p:txBody>
      </p:sp>
      <p:sp>
        <p:nvSpPr>
          <p:cNvPr id="14339"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Debits/Credits Rules</a:t>
            </a:r>
          </a:p>
        </p:txBody>
      </p:sp>
      <p:sp>
        <p:nvSpPr>
          <p:cNvPr id="14340"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4341" name="Rectangle 4"/>
          <p:cNvSpPr>
            <a:spLocks noChangeArrowheads="1"/>
          </p:cNvSpPr>
          <p:nvPr/>
        </p:nvSpPr>
        <p:spPr bwMode="auto">
          <a:xfrm>
            <a:off x="533400" y="1295400"/>
            <a:ext cx="53340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3000" b="1" dirty="0">
                <a:solidFill>
                  <a:srgbClr val="800000"/>
                </a:solidFill>
                <a:latin typeface="Liberation Sans" panose="020B0604020202020204" pitchFamily="34" charset="0"/>
              </a:rPr>
              <a:t>Question</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Notched Right Arrow 8"/>
          <p:cNvSpPr/>
          <p:nvPr/>
        </p:nvSpPr>
        <p:spPr bwMode="auto">
          <a:xfrm>
            <a:off x="152400" y="3733800"/>
            <a:ext cx="609600" cy="457200"/>
          </a:xfrm>
          <a:prstGeom prst="notchedRightArrow">
            <a:avLst/>
          </a:prstGeom>
          <a:solidFill>
            <a:srgbClr val="A50021"/>
          </a:solidFill>
          <a:ln w="12700" cap="sq" cmpd="sng" algn="ctr">
            <a:solidFill>
              <a:schemeClr val="tx1"/>
            </a:solidFill>
            <a:prstDash val="solid"/>
            <a:round/>
            <a:headEnd type="none" w="sm" len="sm"/>
            <a:tailEnd type="none" w="sm" len="sm"/>
          </a:ln>
          <a:effectLst/>
        </p:spPr>
        <p:txBody>
          <a:bodyPr/>
          <a:lstStyle>
            <a:defPPr>
              <a:defRPr lang="en-US"/>
            </a:defPPr>
            <a:lvl1pPr algn="l" rtl="0" eaLnBrk="0" fontAlgn="base" hangingPunct="0">
              <a:spcBef>
                <a:spcPct val="0"/>
              </a:spcBef>
              <a:spcAft>
                <a:spcPct val="0"/>
              </a:spcAft>
              <a:defRPr sz="2800" b="1" kern="1200">
                <a:solidFill>
                  <a:schemeClr val="bg1"/>
                </a:solidFill>
                <a:latin typeface="Arial" charset="0"/>
                <a:ea typeface="+mn-ea"/>
                <a:cs typeface="+mn-cs"/>
              </a:defRPr>
            </a:lvl1pPr>
            <a:lvl2pPr marL="457200" algn="l" rtl="0" eaLnBrk="0" fontAlgn="base" hangingPunct="0">
              <a:spcBef>
                <a:spcPct val="0"/>
              </a:spcBef>
              <a:spcAft>
                <a:spcPct val="0"/>
              </a:spcAft>
              <a:defRPr sz="2800" b="1" kern="1200">
                <a:solidFill>
                  <a:schemeClr val="bg1"/>
                </a:solidFill>
                <a:latin typeface="Arial" charset="0"/>
                <a:ea typeface="+mn-ea"/>
                <a:cs typeface="+mn-cs"/>
              </a:defRPr>
            </a:lvl2pPr>
            <a:lvl3pPr marL="914400" algn="l" rtl="0" eaLnBrk="0" fontAlgn="base" hangingPunct="0">
              <a:spcBef>
                <a:spcPct val="0"/>
              </a:spcBef>
              <a:spcAft>
                <a:spcPct val="0"/>
              </a:spcAft>
              <a:defRPr sz="2800" b="1" kern="1200">
                <a:solidFill>
                  <a:schemeClr val="bg1"/>
                </a:solidFill>
                <a:latin typeface="Arial" charset="0"/>
                <a:ea typeface="+mn-ea"/>
                <a:cs typeface="+mn-cs"/>
              </a:defRPr>
            </a:lvl3pPr>
            <a:lvl4pPr marL="1371600" algn="l" rtl="0" eaLnBrk="0" fontAlgn="base" hangingPunct="0">
              <a:spcBef>
                <a:spcPct val="0"/>
              </a:spcBef>
              <a:spcAft>
                <a:spcPct val="0"/>
              </a:spcAft>
              <a:defRPr sz="2800" b="1" kern="1200">
                <a:solidFill>
                  <a:schemeClr val="bg1"/>
                </a:solidFill>
                <a:latin typeface="Arial" charset="0"/>
                <a:ea typeface="+mn-ea"/>
                <a:cs typeface="+mn-cs"/>
              </a:defRPr>
            </a:lvl4pPr>
            <a:lvl5pPr marL="1828800" algn="l" rtl="0" eaLnBrk="0" fontAlgn="base" hangingPunct="0">
              <a:spcBef>
                <a:spcPct val="0"/>
              </a:spcBef>
              <a:spcAft>
                <a:spcPct val="0"/>
              </a:spcAft>
              <a:defRPr sz="2800" b="1" kern="1200">
                <a:solidFill>
                  <a:schemeClr val="bg1"/>
                </a:solidFill>
                <a:latin typeface="Arial" charset="0"/>
                <a:ea typeface="+mn-ea"/>
                <a:cs typeface="+mn-cs"/>
              </a:defRPr>
            </a:lvl5pPr>
            <a:lvl6pPr marL="2286000" algn="l" defTabSz="914400" rtl="0" eaLnBrk="1" latinLnBrk="0" hangingPunct="1">
              <a:defRPr sz="2800" b="1" kern="1200">
                <a:solidFill>
                  <a:schemeClr val="bg1"/>
                </a:solidFill>
                <a:latin typeface="Arial" charset="0"/>
                <a:ea typeface="+mn-ea"/>
                <a:cs typeface="+mn-cs"/>
              </a:defRPr>
            </a:lvl6pPr>
            <a:lvl7pPr marL="2743200" algn="l" defTabSz="914400" rtl="0" eaLnBrk="1" latinLnBrk="0" hangingPunct="1">
              <a:defRPr sz="2800" b="1" kern="1200">
                <a:solidFill>
                  <a:schemeClr val="bg1"/>
                </a:solidFill>
                <a:latin typeface="Arial" charset="0"/>
                <a:ea typeface="+mn-ea"/>
                <a:cs typeface="+mn-cs"/>
              </a:defRPr>
            </a:lvl7pPr>
            <a:lvl8pPr marL="3200400" algn="l" defTabSz="914400" rtl="0" eaLnBrk="1" latinLnBrk="0" hangingPunct="1">
              <a:defRPr sz="2800" b="1" kern="1200">
                <a:solidFill>
                  <a:schemeClr val="bg1"/>
                </a:solidFill>
                <a:latin typeface="Arial" charset="0"/>
                <a:ea typeface="+mn-ea"/>
                <a:cs typeface="+mn-cs"/>
              </a:defRPr>
            </a:lvl8pPr>
            <a:lvl9pPr marL="3657600" algn="l" defTabSz="914400" rtl="0" eaLnBrk="1" latinLnBrk="0" hangingPunct="1">
              <a:defRPr sz="2800" b="1" kern="1200">
                <a:solidFill>
                  <a:schemeClr val="bg1"/>
                </a:solidFill>
                <a:latin typeface="Arial" charset="0"/>
                <a:ea typeface="+mn-ea"/>
                <a:cs typeface="+mn-cs"/>
              </a:defRPr>
            </a:lvl9pPr>
          </a:lstStyle>
          <a:p>
            <a:endParaRPr lang="en-US" altLang="en-US">
              <a:solidFill>
                <a:schemeClr val="accent6">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74663" y="19050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a:defRPr sz="2400">
                <a:solidFill>
                  <a:schemeClr val="tx1"/>
                </a:solidFill>
                <a:latin typeface="Comic Sans MS" pitchFamily="66" charset="0"/>
              </a:defRPr>
            </a:lvl1pPr>
            <a:lvl2pPr marL="685800" indent="-455613">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5000"/>
              </a:lnSpc>
              <a:spcBef>
                <a:spcPts val="1200"/>
              </a:spcBef>
              <a:buClr>
                <a:schemeClr val="tx1"/>
              </a:buClr>
              <a:buFont typeface="Wingdings" pitchFamily="2" charset="2"/>
              <a:buNone/>
            </a:pPr>
            <a:r>
              <a:rPr lang="en-US" altLang="en-US" sz="2300" dirty="0">
                <a:latin typeface="Liberation Sans" panose="020B0604020202020204" pitchFamily="34" charset="0"/>
              </a:rPr>
              <a:t>Accounts that normally have debit balances are:</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assets, expenses, and revenues.</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assets, expenses, and equity.</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assets, liabilities, and owner’s drawing.</a:t>
            </a:r>
          </a:p>
          <a:p>
            <a:pPr lvl="1" algn="l">
              <a:lnSpc>
                <a:spcPct val="125000"/>
              </a:lnSpc>
              <a:spcBef>
                <a:spcPts val="1200"/>
              </a:spcBef>
              <a:buClr>
                <a:schemeClr val="tx1"/>
              </a:buClr>
              <a:buFont typeface="Wingdings" pitchFamily="2" charset="2"/>
              <a:buAutoNum type="alphaLcPeriod"/>
            </a:pPr>
            <a:r>
              <a:rPr lang="en-US" altLang="en-US" sz="2300" dirty="0">
                <a:latin typeface="Liberation Sans" panose="020B0604020202020204" pitchFamily="34" charset="0"/>
              </a:rPr>
              <a:t>assets, owner’s drawing, and expenses.</a:t>
            </a:r>
          </a:p>
        </p:txBody>
      </p:sp>
      <p:sp>
        <p:nvSpPr>
          <p:cNvPr id="15363"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Debits/Credits Rules</a:t>
            </a:r>
          </a:p>
        </p:txBody>
      </p:sp>
      <p:sp>
        <p:nvSpPr>
          <p:cNvPr id="15364"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5365" name="Rectangle 4"/>
          <p:cNvSpPr>
            <a:spLocks noChangeArrowheads="1"/>
          </p:cNvSpPr>
          <p:nvPr/>
        </p:nvSpPr>
        <p:spPr bwMode="auto">
          <a:xfrm>
            <a:off x="533400" y="1295400"/>
            <a:ext cx="53340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3000" b="1" dirty="0">
                <a:solidFill>
                  <a:srgbClr val="800000"/>
                </a:solidFill>
                <a:latin typeface="Liberation Sans" panose="020B0604020202020204" pitchFamily="34" charset="0"/>
              </a:rPr>
              <a:t>Question</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8" name="Notched Right Arrow 7"/>
          <p:cNvSpPr/>
          <p:nvPr/>
        </p:nvSpPr>
        <p:spPr bwMode="auto">
          <a:xfrm>
            <a:off x="152400" y="4306824"/>
            <a:ext cx="609600" cy="457200"/>
          </a:xfrm>
          <a:prstGeom prst="notchedRightArrow">
            <a:avLst/>
          </a:prstGeom>
          <a:solidFill>
            <a:srgbClr val="A50021"/>
          </a:solidFill>
          <a:ln w="12700" cap="sq" cmpd="sng" algn="ctr">
            <a:solidFill>
              <a:schemeClr val="tx1"/>
            </a:solidFill>
            <a:prstDash val="solid"/>
            <a:round/>
            <a:headEnd type="none" w="sm" len="sm"/>
            <a:tailEnd type="none" w="sm" len="sm"/>
          </a:ln>
          <a:effectLst/>
        </p:spPr>
        <p:txBody>
          <a:bodyPr/>
          <a:lstStyle>
            <a:defPPr>
              <a:defRPr lang="en-US"/>
            </a:defPPr>
            <a:lvl1pPr algn="l" rtl="0" eaLnBrk="0" fontAlgn="base" hangingPunct="0">
              <a:spcBef>
                <a:spcPct val="0"/>
              </a:spcBef>
              <a:spcAft>
                <a:spcPct val="0"/>
              </a:spcAft>
              <a:defRPr sz="2800" b="1" kern="1200">
                <a:solidFill>
                  <a:schemeClr val="bg1"/>
                </a:solidFill>
                <a:latin typeface="Arial" charset="0"/>
                <a:ea typeface="+mn-ea"/>
                <a:cs typeface="+mn-cs"/>
              </a:defRPr>
            </a:lvl1pPr>
            <a:lvl2pPr marL="457200" algn="l" rtl="0" eaLnBrk="0" fontAlgn="base" hangingPunct="0">
              <a:spcBef>
                <a:spcPct val="0"/>
              </a:spcBef>
              <a:spcAft>
                <a:spcPct val="0"/>
              </a:spcAft>
              <a:defRPr sz="2800" b="1" kern="1200">
                <a:solidFill>
                  <a:schemeClr val="bg1"/>
                </a:solidFill>
                <a:latin typeface="Arial" charset="0"/>
                <a:ea typeface="+mn-ea"/>
                <a:cs typeface="+mn-cs"/>
              </a:defRPr>
            </a:lvl2pPr>
            <a:lvl3pPr marL="914400" algn="l" rtl="0" eaLnBrk="0" fontAlgn="base" hangingPunct="0">
              <a:spcBef>
                <a:spcPct val="0"/>
              </a:spcBef>
              <a:spcAft>
                <a:spcPct val="0"/>
              </a:spcAft>
              <a:defRPr sz="2800" b="1" kern="1200">
                <a:solidFill>
                  <a:schemeClr val="bg1"/>
                </a:solidFill>
                <a:latin typeface="Arial" charset="0"/>
                <a:ea typeface="+mn-ea"/>
                <a:cs typeface="+mn-cs"/>
              </a:defRPr>
            </a:lvl3pPr>
            <a:lvl4pPr marL="1371600" algn="l" rtl="0" eaLnBrk="0" fontAlgn="base" hangingPunct="0">
              <a:spcBef>
                <a:spcPct val="0"/>
              </a:spcBef>
              <a:spcAft>
                <a:spcPct val="0"/>
              </a:spcAft>
              <a:defRPr sz="2800" b="1" kern="1200">
                <a:solidFill>
                  <a:schemeClr val="bg1"/>
                </a:solidFill>
                <a:latin typeface="Arial" charset="0"/>
                <a:ea typeface="+mn-ea"/>
                <a:cs typeface="+mn-cs"/>
              </a:defRPr>
            </a:lvl4pPr>
            <a:lvl5pPr marL="1828800" algn="l" rtl="0" eaLnBrk="0" fontAlgn="base" hangingPunct="0">
              <a:spcBef>
                <a:spcPct val="0"/>
              </a:spcBef>
              <a:spcAft>
                <a:spcPct val="0"/>
              </a:spcAft>
              <a:defRPr sz="2800" b="1" kern="1200">
                <a:solidFill>
                  <a:schemeClr val="bg1"/>
                </a:solidFill>
                <a:latin typeface="Arial" charset="0"/>
                <a:ea typeface="+mn-ea"/>
                <a:cs typeface="+mn-cs"/>
              </a:defRPr>
            </a:lvl5pPr>
            <a:lvl6pPr marL="2286000" algn="l" defTabSz="914400" rtl="0" eaLnBrk="1" latinLnBrk="0" hangingPunct="1">
              <a:defRPr sz="2800" b="1" kern="1200">
                <a:solidFill>
                  <a:schemeClr val="bg1"/>
                </a:solidFill>
                <a:latin typeface="Arial" charset="0"/>
                <a:ea typeface="+mn-ea"/>
                <a:cs typeface="+mn-cs"/>
              </a:defRPr>
            </a:lvl6pPr>
            <a:lvl7pPr marL="2743200" algn="l" defTabSz="914400" rtl="0" eaLnBrk="1" latinLnBrk="0" hangingPunct="1">
              <a:defRPr sz="2800" b="1" kern="1200">
                <a:solidFill>
                  <a:schemeClr val="bg1"/>
                </a:solidFill>
                <a:latin typeface="Arial" charset="0"/>
                <a:ea typeface="+mn-ea"/>
                <a:cs typeface="+mn-cs"/>
              </a:defRPr>
            </a:lvl7pPr>
            <a:lvl8pPr marL="3200400" algn="l" defTabSz="914400" rtl="0" eaLnBrk="1" latinLnBrk="0" hangingPunct="1">
              <a:defRPr sz="2800" b="1" kern="1200">
                <a:solidFill>
                  <a:schemeClr val="bg1"/>
                </a:solidFill>
                <a:latin typeface="Arial" charset="0"/>
                <a:ea typeface="+mn-ea"/>
                <a:cs typeface="+mn-cs"/>
              </a:defRPr>
            </a:lvl8pPr>
            <a:lvl9pPr marL="3657600" algn="l" defTabSz="914400" rtl="0" eaLnBrk="1" latinLnBrk="0" hangingPunct="1">
              <a:defRPr sz="2800" b="1" kern="1200">
                <a:solidFill>
                  <a:schemeClr val="bg1"/>
                </a:solidFill>
                <a:latin typeface="Arial" charset="0"/>
                <a:ea typeface="+mn-ea"/>
                <a:cs typeface="+mn-cs"/>
              </a:defRPr>
            </a:lvl9pPr>
          </a:lstStyle>
          <a:p>
            <a:endParaRPr lang="en-US" altLang="en-US">
              <a:solidFill>
                <a:schemeClr val="accent6">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7391400" y="2287588"/>
            <a:ext cx="152400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2-11</a:t>
            </a:r>
          </a:p>
        </p:txBody>
      </p:sp>
      <p:sp>
        <p:nvSpPr>
          <p:cNvPr id="17411" name="Text Box 6"/>
          <p:cNvSpPr txBox="1">
            <a:spLocks noChangeArrowheads="1"/>
          </p:cNvSpPr>
          <p:nvPr/>
        </p:nvSpPr>
        <p:spPr bwMode="auto">
          <a:xfrm>
            <a:off x="1676400" y="2666999"/>
            <a:ext cx="2438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600" b="1" dirty="0">
                <a:latin typeface="Liberation Sans" panose="020B0604020202020204" pitchFamily="34" charset="0"/>
              </a:rPr>
              <a:t>Assets  =  Liabilities +</a:t>
            </a:r>
          </a:p>
        </p:txBody>
      </p:sp>
      <p:sp>
        <p:nvSpPr>
          <p:cNvPr id="17414" name="Text Box 11"/>
          <p:cNvSpPr txBox="1">
            <a:spLocks noChangeArrowheads="1"/>
          </p:cNvSpPr>
          <p:nvPr/>
        </p:nvSpPr>
        <p:spPr bwMode="auto">
          <a:xfrm>
            <a:off x="309562" y="2543175"/>
            <a:ext cx="12144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500" b="1" dirty="0">
                <a:solidFill>
                  <a:srgbClr val="800000"/>
                </a:solidFill>
                <a:latin typeface="Liberation Sans" panose="020B0604020202020204" pitchFamily="34" charset="0"/>
              </a:rPr>
              <a:t>Basic Equation</a:t>
            </a:r>
          </a:p>
        </p:txBody>
      </p:sp>
      <p:sp>
        <p:nvSpPr>
          <p:cNvPr id="17415" name="Text Box 12"/>
          <p:cNvSpPr txBox="1">
            <a:spLocks noChangeArrowheads="1"/>
          </p:cNvSpPr>
          <p:nvPr/>
        </p:nvSpPr>
        <p:spPr bwMode="auto">
          <a:xfrm>
            <a:off x="304800" y="3218688"/>
            <a:ext cx="129540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500" b="1" dirty="0">
                <a:solidFill>
                  <a:srgbClr val="800000"/>
                </a:solidFill>
                <a:latin typeface="Liberation Sans" panose="020B0604020202020204" pitchFamily="34" charset="0"/>
              </a:rPr>
              <a:t>Expanded  Equation</a:t>
            </a:r>
          </a:p>
          <a:p>
            <a:pPr algn="l">
              <a:spcBef>
                <a:spcPct val="50000"/>
              </a:spcBef>
            </a:pPr>
            <a:r>
              <a:rPr lang="en-US" altLang="en-US" sz="1500" b="1" dirty="0">
                <a:solidFill>
                  <a:srgbClr val="800000"/>
                </a:solidFill>
                <a:latin typeface="Liberation Sans" panose="020B0604020202020204" pitchFamily="34" charset="0"/>
              </a:rPr>
              <a:t>Debit/Credit Effects</a:t>
            </a:r>
          </a:p>
        </p:txBody>
      </p:sp>
      <p:sp>
        <p:nvSpPr>
          <p:cNvPr id="17417"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Summary of Debit/Credit Rules</a:t>
            </a:r>
          </a:p>
        </p:txBody>
      </p:sp>
      <p:sp>
        <p:nvSpPr>
          <p:cNvPr id="17418" name="Line 1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7419" name="Rectangle 4"/>
          <p:cNvSpPr>
            <a:spLocks noChangeArrowheads="1"/>
          </p:cNvSpPr>
          <p:nvPr/>
        </p:nvSpPr>
        <p:spPr bwMode="auto">
          <a:xfrm>
            <a:off x="533400" y="1295400"/>
            <a:ext cx="82296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5000"/>
              </a:lnSpc>
              <a:spcBef>
                <a:spcPct val="25000"/>
              </a:spcBef>
              <a:spcAft>
                <a:spcPct val="50000"/>
              </a:spcAft>
              <a:buClr>
                <a:srgbClr val="800000"/>
              </a:buClr>
              <a:buSzPct val="80000"/>
              <a:buFont typeface="Wingdings" pitchFamily="2" charset="2"/>
              <a:buNone/>
            </a:pPr>
            <a:r>
              <a:rPr lang="en-US" altLang="en-US" sz="2300" dirty="0">
                <a:solidFill>
                  <a:srgbClr val="000000"/>
                </a:solidFill>
                <a:latin typeface="Liberation Sans" panose="020B0604020202020204" pitchFamily="34" charset="0"/>
              </a:rPr>
              <a:t>Relationship among the assets, liabilities and owner’s equity of a business:  </a:t>
            </a:r>
          </a:p>
        </p:txBody>
      </p:sp>
      <p:sp>
        <p:nvSpPr>
          <p:cNvPr id="17420" name="Rectangle 5"/>
          <p:cNvSpPr>
            <a:spLocks noChangeArrowheads="1"/>
          </p:cNvSpPr>
          <p:nvPr/>
        </p:nvSpPr>
        <p:spPr bwMode="auto">
          <a:xfrm>
            <a:off x="533400" y="4876800"/>
            <a:ext cx="7924800" cy="871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5000"/>
              </a:lnSpc>
              <a:spcBef>
                <a:spcPct val="25000"/>
              </a:spcBef>
              <a:spcAft>
                <a:spcPct val="50000"/>
              </a:spcAft>
              <a:buClr>
                <a:srgbClr val="800000"/>
              </a:buClr>
              <a:buSzPct val="80000"/>
              <a:buFont typeface="Wingdings" pitchFamily="2" charset="2"/>
              <a:buNone/>
            </a:pPr>
            <a:r>
              <a:rPr lang="en-US" altLang="en-US" sz="2200" dirty="0">
                <a:latin typeface="Liberation Sans" panose="020B0604020202020204" pitchFamily="34" charset="0"/>
              </a:rPr>
              <a:t>The equation must be in balance after every transaction.  Total </a:t>
            </a:r>
            <a:r>
              <a:rPr lang="en-US" altLang="en-US" sz="2200" b="1" dirty="0">
                <a:latin typeface="Liberation Sans" panose="020B0604020202020204" pitchFamily="34" charset="0"/>
              </a:rPr>
              <a:t>Debits</a:t>
            </a:r>
            <a:r>
              <a:rPr lang="en-US" altLang="en-US" sz="2200" dirty="0">
                <a:latin typeface="Liberation Sans" panose="020B0604020202020204" pitchFamily="34" charset="0"/>
              </a:rPr>
              <a:t> must equal total </a:t>
            </a:r>
            <a:r>
              <a:rPr lang="en-US" altLang="en-US" sz="2200" b="1" dirty="0">
                <a:latin typeface="Liberation Sans" panose="020B0604020202020204" pitchFamily="34" charset="0"/>
              </a:rPr>
              <a:t>Credits</a:t>
            </a:r>
            <a:r>
              <a:rPr lang="en-US" altLang="en-US" sz="2200" dirty="0">
                <a:latin typeface="Liberation Sans" panose="020B0604020202020204" pitchFamily="34" charset="0"/>
              </a:rPr>
              <a:t>.</a:t>
            </a:r>
          </a:p>
        </p:txBody>
      </p:sp>
      <p:pic>
        <p:nvPicPr>
          <p:cNvPr id="174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3230563"/>
            <a:ext cx="71326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7423" name="Text Box 12"/>
          <p:cNvSpPr txBox="1">
            <a:spLocks noChangeArrowheads="1"/>
          </p:cNvSpPr>
          <p:nvPr/>
        </p:nvSpPr>
        <p:spPr bwMode="auto">
          <a:xfrm>
            <a:off x="5334000" y="26670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600" b="1" dirty="0">
                <a:latin typeface="Liberation Sans" panose="020B0604020202020204" pitchFamily="34" charset="0"/>
              </a:rPr>
              <a:t>Owner’s Equity</a:t>
            </a:r>
          </a:p>
        </p:txBody>
      </p:sp>
      <p:sp>
        <p:nvSpPr>
          <p:cNvPr id="17424" name="AutoShape 13"/>
          <p:cNvSpPr>
            <a:spLocks/>
          </p:cNvSpPr>
          <p:nvPr/>
        </p:nvSpPr>
        <p:spPr bwMode="auto">
          <a:xfrm rot="5400000">
            <a:off x="6210300" y="800100"/>
            <a:ext cx="304800" cy="4648200"/>
          </a:xfrm>
          <a:prstGeom prst="leftBrace">
            <a:avLst>
              <a:gd name="adj1" fmla="val 127083"/>
              <a:gd name="adj2" fmla="val 50000"/>
            </a:avLst>
          </a:prstGeom>
          <a:noFill/>
          <a:ln w="28575"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3"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65" name="Line 29"/>
          <p:cNvSpPr>
            <a:spLocks noChangeShapeType="1"/>
          </p:cNvSpPr>
          <p:nvPr/>
        </p:nvSpPr>
        <p:spPr bwMode="auto">
          <a:xfrm>
            <a:off x="290286" y="784324"/>
            <a:ext cx="8636000" cy="1489"/>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lIns="85593" tIns="42045" rIns="85593" bIns="42045"/>
          <a:lstStyle/>
          <a:p>
            <a:endParaRPr lang="en-US" dirty="0">
              <a:latin typeface="Liberation Sans" panose="020B0604020202020204" pitchFamily="34" charset="0"/>
            </a:endParaRPr>
          </a:p>
        </p:txBody>
      </p:sp>
      <p:pic>
        <p:nvPicPr>
          <p:cNvPr id="372766"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1" y="395883"/>
            <a:ext cx="1669143" cy="6042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37276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86" y="357188"/>
            <a:ext cx="8636000" cy="82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37277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857" y="586815"/>
            <a:ext cx="3144567" cy="41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372771"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472" y="571501"/>
            <a:ext cx="409385" cy="34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TextBox 1"/>
          <p:cNvSpPr txBox="1"/>
          <p:nvPr/>
        </p:nvSpPr>
        <p:spPr>
          <a:xfrm>
            <a:off x="2467428" y="428625"/>
            <a:ext cx="435429" cy="641336"/>
          </a:xfrm>
          <a:prstGeom prst="rect">
            <a:avLst/>
          </a:prstGeom>
          <a:noFill/>
        </p:spPr>
        <p:txBody>
          <a:bodyPr wrap="square" lIns="86493" tIns="43247" rIns="86493" bIns="43247" rtlCol="0">
            <a:spAutoFit/>
          </a:bodyPr>
          <a:lstStyle/>
          <a:p>
            <a:r>
              <a:rPr lang="en-US" sz="3600" b="1" dirty="0">
                <a:solidFill>
                  <a:srgbClr val="FF9900"/>
                </a:solidFill>
                <a:latin typeface="Liberation Sans" panose="020B0604020202020204" pitchFamily="34" charset="0"/>
              </a:rPr>
              <a:t>1</a:t>
            </a:r>
          </a:p>
        </p:txBody>
      </p:sp>
      <p:sp>
        <p:nvSpPr>
          <p:cNvPr id="3" name="TextBox 2"/>
          <p:cNvSpPr txBox="1"/>
          <p:nvPr/>
        </p:nvSpPr>
        <p:spPr>
          <a:xfrm>
            <a:off x="3338286" y="508909"/>
            <a:ext cx="5515429" cy="519373"/>
          </a:xfrm>
          <a:prstGeom prst="rect">
            <a:avLst/>
          </a:prstGeom>
          <a:noFill/>
        </p:spPr>
        <p:txBody>
          <a:bodyPr wrap="square" lIns="86493" tIns="43247" rIns="86493" bIns="43247" rtlCol="0">
            <a:spAutoFit/>
          </a:bodyPr>
          <a:lstStyle/>
          <a:p>
            <a:pPr marL="111120" algn="l"/>
            <a:r>
              <a:rPr lang="en-US" sz="2800" b="1" dirty="0">
                <a:solidFill>
                  <a:schemeClr val="bg1"/>
                </a:solidFill>
                <a:latin typeface="Liberation Sans" panose="020B0604020202020204" pitchFamily="34" charset="0"/>
              </a:rPr>
              <a:t>Normal Account Balances</a:t>
            </a:r>
          </a:p>
        </p:txBody>
      </p:sp>
      <p:sp>
        <p:nvSpPr>
          <p:cNvPr id="17" name="Rectangle 18"/>
          <p:cNvSpPr>
            <a:spLocks noChangeArrowheads="1"/>
          </p:cNvSpPr>
          <p:nvPr/>
        </p:nvSpPr>
        <p:spPr bwMode="auto">
          <a:xfrm>
            <a:off x="685800" y="1404938"/>
            <a:ext cx="8058150" cy="278606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5000"/>
              </a:lnSpc>
            </a:pPr>
            <a:r>
              <a:rPr lang="en-US" altLang="en-US" sz="2000" dirty="0">
                <a:latin typeface="Arial" charset="0"/>
              </a:rPr>
              <a:t>Kate Browne has just rented space in a shopping mall. In this space, she will open a hair salon to be called “Hair It Is.” A friend has advised Kate to set up a double-entry set of accounting records in which to record all of her business transactions. Identify the balance sheet accounts that Kate will likely need to record the transactions needed to open her business. Indicate whether the normal balance of each account is a debit or a credit.</a:t>
            </a:r>
          </a:p>
        </p:txBody>
      </p:sp>
      <p:sp>
        <p:nvSpPr>
          <p:cNvPr id="18" name="Rectangle 21"/>
          <p:cNvSpPr>
            <a:spLocks noChangeArrowheads="1"/>
          </p:cNvSpPr>
          <p:nvPr/>
        </p:nvSpPr>
        <p:spPr bwMode="auto">
          <a:xfrm>
            <a:off x="381000" y="44196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2000" b="1" dirty="0">
                <a:latin typeface="Arial" charset="0"/>
              </a:rPr>
              <a:t>Assets</a:t>
            </a:r>
          </a:p>
        </p:txBody>
      </p:sp>
      <p:sp>
        <p:nvSpPr>
          <p:cNvPr id="19" name="Rectangle 22"/>
          <p:cNvSpPr>
            <a:spLocks noChangeArrowheads="1"/>
          </p:cNvSpPr>
          <p:nvPr/>
        </p:nvSpPr>
        <p:spPr bwMode="auto">
          <a:xfrm>
            <a:off x="381000" y="4953000"/>
            <a:ext cx="281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900" dirty="0">
                <a:latin typeface="Arial" charset="0"/>
              </a:rPr>
              <a:t>Cash (debit)</a:t>
            </a:r>
          </a:p>
          <a:p>
            <a:pPr>
              <a:spcBef>
                <a:spcPct val="40000"/>
              </a:spcBef>
            </a:pPr>
            <a:r>
              <a:rPr lang="en-US" altLang="en-US" sz="1900" dirty="0">
                <a:latin typeface="Arial" charset="0"/>
              </a:rPr>
              <a:t>Supplies (debit)</a:t>
            </a:r>
          </a:p>
          <a:p>
            <a:pPr>
              <a:spcBef>
                <a:spcPct val="40000"/>
              </a:spcBef>
            </a:pPr>
            <a:r>
              <a:rPr lang="en-US" altLang="en-US" sz="1900" dirty="0">
                <a:latin typeface="Arial" charset="0"/>
              </a:rPr>
              <a:t>Equipment (debit)</a:t>
            </a:r>
          </a:p>
          <a:p>
            <a:pPr>
              <a:spcBef>
                <a:spcPct val="40000"/>
              </a:spcBef>
            </a:pPr>
            <a:endParaRPr lang="en-US" altLang="en-US" sz="1900" dirty="0">
              <a:latin typeface="Arial" charset="0"/>
            </a:endParaRPr>
          </a:p>
        </p:txBody>
      </p:sp>
      <p:sp>
        <p:nvSpPr>
          <p:cNvPr id="20" name="Rectangle 23"/>
          <p:cNvSpPr>
            <a:spLocks noChangeArrowheads="1"/>
          </p:cNvSpPr>
          <p:nvPr/>
        </p:nvSpPr>
        <p:spPr bwMode="auto">
          <a:xfrm>
            <a:off x="3200400" y="44196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2000" b="1" dirty="0">
                <a:latin typeface="Arial" charset="0"/>
              </a:rPr>
              <a:t>Liabilities</a:t>
            </a:r>
          </a:p>
        </p:txBody>
      </p:sp>
      <p:sp>
        <p:nvSpPr>
          <p:cNvPr id="21" name="Rectangle 24"/>
          <p:cNvSpPr>
            <a:spLocks noChangeArrowheads="1"/>
          </p:cNvSpPr>
          <p:nvPr/>
        </p:nvSpPr>
        <p:spPr bwMode="auto">
          <a:xfrm>
            <a:off x="3200400" y="4953000"/>
            <a:ext cx="281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900" dirty="0">
                <a:latin typeface="Arial" charset="0"/>
              </a:rPr>
              <a:t>Notes payable (credit)</a:t>
            </a:r>
          </a:p>
          <a:p>
            <a:pPr>
              <a:spcBef>
                <a:spcPct val="50000"/>
              </a:spcBef>
            </a:pPr>
            <a:r>
              <a:rPr lang="en-US" altLang="en-US" sz="1900" dirty="0">
                <a:latin typeface="Arial" charset="0"/>
              </a:rPr>
              <a:t>Accounts payable (credit)</a:t>
            </a:r>
          </a:p>
        </p:txBody>
      </p:sp>
      <p:sp>
        <p:nvSpPr>
          <p:cNvPr id="22" name="Rectangle 25"/>
          <p:cNvSpPr>
            <a:spLocks noChangeArrowheads="1"/>
          </p:cNvSpPr>
          <p:nvPr/>
        </p:nvSpPr>
        <p:spPr bwMode="auto">
          <a:xfrm>
            <a:off x="6019800" y="44196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2000" b="1" dirty="0">
                <a:latin typeface="Arial" charset="0"/>
              </a:rPr>
              <a:t>Equity</a:t>
            </a:r>
          </a:p>
        </p:txBody>
      </p:sp>
      <p:sp>
        <p:nvSpPr>
          <p:cNvPr id="23" name="Rectangle 26"/>
          <p:cNvSpPr>
            <a:spLocks noChangeArrowheads="1"/>
          </p:cNvSpPr>
          <p:nvPr/>
        </p:nvSpPr>
        <p:spPr bwMode="auto">
          <a:xfrm>
            <a:off x="6019800" y="4953000"/>
            <a:ext cx="281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900" dirty="0">
                <a:latin typeface="Arial" charset="0"/>
              </a:rPr>
              <a:t>Owner’s Capital (credit)</a:t>
            </a:r>
          </a:p>
          <a:p>
            <a:pPr>
              <a:spcBef>
                <a:spcPct val="40000"/>
              </a:spcBef>
            </a:pPr>
            <a:endParaRPr lang="en-US" altLang="en-US" sz="1900" dirty="0">
              <a:latin typeface="Arial" charset="0"/>
            </a:endParaRPr>
          </a:p>
        </p:txBody>
      </p:sp>
      <p:sp>
        <p:nvSpPr>
          <p:cNvPr id="24" name="Line 27"/>
          <p:cNvSpPr>
            <a:spLocks noChangeShapeType="1"/>
          </p:cNvSpPr>
          <p:nvPr/>
        </p:nvSpPr>
        <p:spPr bwMode="auto">
          <a:xfrm>
            <a:off x="3276600" y="4800600"/>
            <a:ext cx="2667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Line 28"/>
          <p:cNvSpPr>
            <a:spLocks noChangeShapeType="1"/>
          </p:cNvSpPr>
          <p:nvPr/>
        </p:nvSpPr>
        <p:spPr bwMode="auto">
          <a:xfrm>
            <a:off x="6096000" y="4800600"/>
            <a:ext cx="2667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 name="Line 29"/>
          <p:cNvSpPr>
            <a:spLocks noChangeShapeType="1"/>
          </p:cNvSpPr>
          <p:nvPr/>
        </p:nvSpPr>
        <p:spPr bwMode="auto">
          <a:xfrm>
            <a:off x="457200" y="4800600"/>
            <a:ext cx="2667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136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457200" y="501930"/>
            <a:ext cx="1600200" cy="5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6" name="TextBox 5"/>
          <p:cNvSpPr txBox="1"/>
          <p:nvPr/>
        </p:nvSpPr>
        <p:spPr>
          <a:xfrm>
            <a:off x="152400" y="381000"/>
            <a:ext cx="2209800" cy="738664"/>
          </a:xfrm>
          <a:prstGeom prst="rect">
            <a:avLst/>
          </a:prstGeom>
          <a:noFill/>
        </p:spPr>
        <p:txBody>
          <a:bodyPr wrap="square" rtlCol="0">
            <a:spAutoFit/>
          </a:bodyPr>
          <a:lstStyle/>
          <a:p>
            <a:r>
              <a:rPr lang="en-US" sz="4200" b="1" dirty="0">
                <a:solidFill>
                  <a:srgbClr val="FF9900"/>
                </a:solidFill>
                <a:effectLst>
                  <a:outerShdw blurRad="38100" dist="38100" dir="2700000" algn="tl">
                    <a:srgbClr val="000000">
                      <a:alpha val="43137"/>
                    </a:srgbClr>
                  </a:outerShdw>
                </a:effectLst>
                <a:latin typeface="Liberation Sans" panose="020B0604020202020204" pitchFamily="34" charset="0"/>
              </a:rPr>
              <a:t>DO IT!</a:t>
            </a:r>
          </a:p>
        </p:txBody>
      </p:sp>
      <p:sp>
        <p:nvSpPr>
          <p:cNvPr id="2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31544345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left)">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21" grpId="0" build="p" autoUpdateAnimBg="0"/>
      <p:bldP spid="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71738"/>
            <a:ext cx="8001000" cy="268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Text Box 6"/>
          <p:cNvSpPr txBox="1">
            <a:spLocks noChangeArrowheads="1"/>
          </p:cNvSpPr>
          <p:nvPr/>
        </p:nvSpPr>
        <p:spPr bwMode="auto">
          <a:xfrm>
            <a:off x="685800" y="5353050"/>
            <a:ext cx="8001000"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buSzPct val="80000"/>
            </a:pPr>
            <a:r>
              <a:rPr lang="en-US" altLang="en-US" sz="2200" b="1" dirty="0">
                <a:latin typeface="Liberation Sans" panose="020B0604020202020204" pitchFamily="34" charset="0"/>
              </a:rPr>
              <a:t>Business documents</a:t>
            </a:r>
            <a:r>
              <a:rPr lang="en-US" altLang="en-US" sz="2200" dirty="0">
                <a:latin typeface="Liberation Sans" panose="020B0604020202020204" pitchFamily="34" charset="0"/>
              </a:rPr>
              <a:t>, such as a sales slip, a check, or a bill, provide evidence of the transaction.</a:t>
            </a:r>
          </a:p>
        </p:txBody>
      </p:sp>
      <p:sp>
        <p:nvSpPr>
          <p:cNvPr id="20489" name="Text Box 10"/>
          <p:cNvSpPr txBox="1">
            <a:spLocks noChangeArrowheads="1"/>
          </p:cNvSpPr>
          <p:nvPr/>
        </p:nvSpPr>
        <p:spPr bwMode="auto">
          <a:xfrm>
            <a:off x="609600" y="4794250"/>
            <a:ext cx="2133600" cy="274638"/>
          </a:xfrm>
          <a:prstGeom prst="rect">
            <a:avLst/>
          </a:prstGeom>
          <a:solidFill>
            <a:schemeClr val="accent3"/>
          </a:solidFill>
          <a:ln>
            <a:noFill/>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defRPr/>
            </a:pPr>
            <a:r>
              <a:rPr lang="en-US" sz="1200" b="1" dirty="0">
                <a:latin typeface="Liberation Sans" panose="020B0604020202020204" pitchFamily="34" charset="0"/>
              </a:rPr>
              <a:t>Analyze each transaction</a:t>
            </a:r>
          </a:p>
        </p:txBody>
      </p:sp>
      <p:sp>
        <p:nvSpPr>
          <p:cNvPr id="20490" name="Text Box 11"/>
          <p:cNvSpPr txBox="1">
            <a:spLocks noChangeArrowheads="1"/>
          </p:cNvSpPr>
          <p:nvPr/>
        </p:nvSpPr>
        <p:spPr bwMode="auto">
          <a:xfrm>
            <a:off x="3124200" y="4794250"/>
            <a:ext cx="2438400" cy="274638"/>
          </a:xfrm>
          <a:prstGeom prst="rect">
            <a:avLst/>
          </a:prstGeom>
          <a:solidFill>
            <a:schemeClr val="accent3"/>
          </a:solidFill>
          <a:ln>
            <a:noFill/>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defRPr/>
            </a:pPr>
            <a:r>
              <a:rPr lang="en-US" sz="1200" b="1" dirty="0">
                <a:latin typeface="Liberation Sans" panose="020B0604020202020204" pitchFamily="34" charset="0"/>
              </a:rPr>
              <a:t>Enter transaction in a journal</a:t>
            </a:r>
          </a:p>
        </p:txBody>
      </p:sp>
      <p:sp>
        <p:nvSpPr>
          <p:cNvPr id="20491" name="Text Box 12"/>
          <p:cNvSpPr txBox="1">
            <a:spLocks noChangeArrowheads="1"/>
          </p:cNvSpPr>
          <p:nvPr/>
        </p:nvSpPr>
        <p:spPr bwMode="auto">
          <a:xfrm>
            <a:off x="5867400" y="4759325"/>
            <a:ext cx="2438400" cy="422275"/>
          </a:xfrm>
          <a:prstGeom prst="rect">
            <a:avLst/>
          </a:prstGeom>
          <a:solidFill>
            <a:schemeClr val="accent3"/>
          </a:solidFill>
          <a:ln>
            <a:noFill/>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90000"/>
              </a:lnSpc>
              <a:spcBef>
                <a:spcPct val="50000"/>
              </a:spcBef>
              <a:defRPr/>
            </a:pPr>
            <a:r>
              <a:rPr lang="en-US" sz="1200" b="1" dirty="0">
                <a:latin typeface="Liberation Sans" panose="020B0604020202020204" pitchFamily="34" charset="0"/>
              </a:rPr>
              <a:t>Transfer journal information to ledger accounts</a:t>
            </a:r>
          </a:p>
        </p:txBody>
      </p:sp>
      <p:sp>
        <p:nvSpPr>
          <p:cNvPr id="19465" name="Rectangle 7"/>
          <p:cNvSpPr>
            <a:spLocks noChangeArrowheads="1"/>
          </p:cNvSpPr>
          <p:nvPr/>
        </p:nvSpPr>
        <p:spPr bwMode="auto">
          <a:xfrm>
            <a:off x="533400" y="15240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Steps in the Recording Process</a:t>
            </a:r>
          </a:p>
        </p:txBody>
      </p:sp>
      <p:sp>
        <p:nvSpPr>
          <p:cNvPr id="19466" name="Line 15"/>
          <p:cNvSpPr>
            <a:spLocks noChangeShapeType="1"/>
          </p:cNvSpPr>
          <p:nvPr/>
        </p:nvSpPr>
        <p:spPr bwMode="auto">
          <a:xfrm>
            <a:off x="304800" y="22098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Rectangle 6"/>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sz="1700" b="1" dirty="0">
                <a:latin typeface="Liberation Sans" panose="020B0604020202020204" pitchFamily="34" charset="0"/>
              </a:rPr>
              <a:t>LEARNING</a:t>
            </a:r>
          </a:p>
          <a:p>
            <a:pPr algn="l"/>
            <a:r>
              <a:rPr lang="en-US" altLang="en-US" sz="1700" b="1" dirty="0">
                <a:latin typeface="Liberation Sans" panose="020B0604020202020204" pitchFamily="34" charset="0"/>
              </a:rPr>
              <a:t>OBJECTIVE</a:t>
            </a:r>
          </a:p>
        </p:txBody>
      </p:sp>
      <p:sp>
        <p:nvSpPr>
          <p:cNvPr id="12" name="Rectangle 5"/>
          <p:cNvSpPr>
            <a:spLocks noChangeArrowheads="1"/>
          </p:cNvSpPr>
          <p:nvPr/>
        </p:nvSpPr>
        <p:spPr bwMode="auto">
          <a:xfrm>
            <a:off x="2540000" y="274320"/>
            <a:ext cx="6241143" cy="928688"/>
          </a:xfrm>
          <a:prstGeom prst="rect">
            <a:avLst/>
          </a:prstGeom>
          <a:solidFill>
            <a:srgbClr val="0027A4"/>
          </a:solidFill>
          <a:ln>
            <a:noFill/>
          </a:ln>
          <a:effectLst/>
        </p:spPr>
        <p:txBody>
          <a:bodyPr wrap="square" tIns="27432" anchor="ctr"/>
          <a:lstStyle/>
          <a:p>
            <a:pPr marL="117475" algn="l"/>
            <a:r>
              <a:rPr lang="en-US" sz="2100" b="1" dirty="0">
                <a:solidFill>
                  <a:schemeClr val="bg1"/>
                </a:solidFill>
                <a:latin typeface="Liberation Sans" panose="020B0604020202020204" pitchFamily="34" charset="0"/>
              </a:rPr>
              <a:t>Indicate how a journal is used in the </a:t>
            </a:r>
          </a:p>
          <a:p>
            <a:pPr marL="117475" algn="l"/>
            <a:r>
              <a:rPr lang="en-US" sz="2100" b="1" dirty="0">
                <a:solidFill>
                  <a:schemeClr val="bg1"/>
                </a:solidFill>
                <a:latin typeface="Liberation Sans" panose="020B0604020202020204" pitchFamily="34" charset="0"/>
              </a:rPr>
              <a:t>recording process.</a:t>
            </a:r>
          </a:p>
        </p:txBody>
      </p:sp>
      <p:sp>
        <p:nvSpPr>
          <p:cNvPr id="13" name="Oval 12"/>
          <p:cNvSpPr/>
          <p:nvPr/>
        </p:nvSpPr>
        <p:spPr bwMode="auto">
          <a:xfrm>
            <a:off x="1872343" y="485775"/>
            <a:ext cx="522514" cy="51435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pPr algn="ctr"/>
            <a:r>
              <a:rPr lang="en-US" b="1" dirty="0">
                <a:solidFill>
                  <a:schemeClr val="bg1"/>
                </a:solidFill>
                <a:latin typeface="Liberation Sans" panose="020B0604020202020204" pitchFamily="34" charset="0"/>
              </a:rPr>
              <a:t>2</a:t>
            </a:r>
          </a:p>
        </p:txBody>
      </p:sp>
      <p:sp>
        <p:nvSpPr>
          <p:cNvPr id="19461" name="Text Box 9"/>
          <p:cNvSpPr txBox="1">
            <a:spLocks noChangeArrowheads="1"/>
          </p:cNvSpPr>
          <p:nvPr/>
        </p:nvSpPr>
        <p:spPr bwMode="auto">
          <a:xfrm>
            <a:off x="7086600" y="2057400"/>
            <a:ext cx="1524000" cy="274638"/>
          </a:xfrm>
          <a:prstGeom prst="rect">
            <a:avLst/>
          </a:prstGeom>
          <a:solidFill>
            <a:schemeClr val="bg1"/>
          </a:solidFill>
          <a:ln>
            <a:noFill/>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2-12</a:t>
            </a:r>
          </a:p>
        </p:txBody>
      </p:sp>
      <p:sp>
        <p:nvSpPr>
          <p:cNvPr id="14"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1905000"/>
            <a:ext cx="8153400" cy="3881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Comic Sans MS" pitchFamily="66" charset="0"/>
              </a:defRPr>
            </a:lvl1pPr>
            <a:lvl2pPr marL="973138" indent="-45720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marL="693738" algn="l">
              <a:lnSpc>
                <a:spcPct val="125000"/>
              </a:lnSpc>
              <a:spcBef>
                <a:spcPts val="1200"/>
              </a:spcBef>
              <a:buClr>
                <a:srgbClr val="800000"/>
              </a:buClr>
              <a:buSzPct val="80000"/>
              <a:buFont typeface="Wingdings" pitchFamily="2" charset="2"/>
              <a:buChar char="u"/>
            </a:pPr>
            <a:r>
              <a:rPr lang="en-US" altLang="en-US" sz="2300" dirty="0">
                <a:latin typeface="Liberation Sans" panose="020B0604020202020204" pitchFamily="34" charset="0"/>
              </a:rPr>
              <a:t>Book of original entry.</a:t>
            </a:r>
          </a:p>
          <a:p>
            <a:pPr marL="693738" algn="l">
              <a:lnSpc>
                <a:spcPct val="125000"/>
              </a:lnSpc>
              <a:spcBef>
                <a:spcPts val="1200"/>
              </a:spcBef>
              <a:buClr>
                <a:srgbClr val="800000"/>
              </a:buClr>
              <a:buSzPct val="80000"/>
              <a:buFont typeface="Wingdings" pitchFamily="2" charset="2"/>
              <a:buChar char="u"/>
            </a:pPr>
            <a:r>
              <a:rPr lang="en-US" altLang="en-US" sz="2300" dirty="0">
                <a:latin typeface="Liberation Sans" panose="020B0604020202020204" pitchFamily="34" charset="0"/>
              </a:rPr>
              <a:t>Transactions recorded in chronological order.</a:t>
            </a:r>
          </a:p>
          <a:p>
            <a:pPr marL="693738" algn="l">
              <a:lnSpc>
                <a:spcPct val="125000"/>
              </a:lnSpc>
              <a:spcBef>
                <a:spcPts val="1200"/>
              </a:spcBef>
              <a:buClr>
                <a:srgbClr val="800000"/>
              </a:buClr>
              <a:buSzPct val="80000"/>
              <a:buFont typeface="Wingdings" pitchFamily="2" charset="2"/>
              <a:buChar char="u"/>
            </a:pPr>
            <a:r>
              <a:rPr lang="en-US" altLang="en-US" sz="2300" dirty="0">
                <a:latin typeface="Liberation Sans" panose="020B0604020202020204" pitchFamily="34" charset="0"/>
              </a:rPr>
              <a:t>Contributions to the recording process:</a:t>
            </a:r>
          </a:p>
          <a:p>
            <a:pPr marL="1371600" lvl="1" algn="l">
              <a:lnSpc>
                <a:spcPct val="125000"/>
              </a:lnSpc>
              <a:spcBef>
                <a:spcPts val="1200"/>
              </a:spcBef>
              <a:buClr>
                <a:schemeClr val="tx1"/>
              </a:buClr>
              <a:buFontTx/>
              <a:buAutoNum type="arabicPeriod"/>
            </a:pPr>
            <a:r>
              <a:rPr lang="en-US" altLang="en-US" sz="2200" dirty="0">
                <a:latin typeface="Liberation Sans" panose="020B0604020202020204" pitchFamily="34" charset="0"/>
              </a:rPr>
              <a:t>Discloses the </a:t>
            </a:r>
            <a:r>
              <a:rPr lang="en-US" altLang="en-US" sz="2200" b="1" dirty="0">
                <a:latin typeface="Liberation Sans" panose="020B0604020202020204" pitchFamily="34" charset="0"/>
              </a:rPr>
              <a:t>complete effects of a transaction</a:t>
            </a:r>
            <a:r>
              <a:rPr lang="en-US" altLang="en-US" sz="2200" dirty="0">
                <a:latin typeface="Liberation Sans" panose="020B0604020202020204" pitchFamily="34" charset="0"/>
              </a:rPr>
              <a:t>.</a:t>
            </a:r>
          </a:p>
          <a:p>
            <a:pPr marL="1371600" lvl="1" algn="l">
              <a:lnSpc>
                <a:spcPct val="125000"/>
              </a:lnSpc>
              <a:spcBef>
                <a:spcPts val="1200"/>
              </a:spcBef>
              <a:buClr>
                <a:schemeClr val="tx1"/>
              </a:buClr>
              <a:buFontTx/>
              <a:buAutoNum type="arabicPeriod"/>
            </a:pPr>
            <a:r>
              <a:rPr lang="en-US" altLang="en-US" sz="2200" dirty="0">
                <a:latin typeface="Liberation Sans" panose="020B0604020202020204" pitchFamily="34" charset="0"/>
              </a:rPr>
              <a:t>Provides a </a:t>
            </a:r>
            <a:r>
              <a:rPr lang="en-US" altLang="en-US" sz="2200" b="1" dirty="0">
                <a:latin typeface="Liberation Sans" panose="020B0604020202020204" pitchFamily="34" charset="0"/>
              </a:rPr>
              <a:t>chronological record</a:t>
            </a:r>
            <a:r>
              <a:rPr lang="en-US" altLang="en-US" sz="2200" dirty="0">
                <a:latin typeface="Liberation Sans" panose="020B0604020202020204" pitchFamily="34" charset="0"/>
              </a:rPr>
              <a:t> of transactions.</a:t>
            </a:r>
          </a:p>
          <a:p>
            <a:pPr marL="1371600" lvl="1" algn="l">
              <a:lnSpc>
                <a:spcPct val="125000"/>
              </a:lnSpc>
              <a:spcBef>
                <a:spcPts val="1200"/>
              </a:spcBef>
              <a:buClr>
                <a:schemeClr val="tx1"/>
              </a:buClr>
              <a:buFontTx/>
              <a:buAutoNum type="arabicPeriod"/>
            </a:pPr>
            <a:r>
              <a:rPr lang="en-US" altLang="en-US" sz="2200" dirty="0">
                <a:latin typeface="Liberation Sans" panose="020B0604020202020204" pitchFamily="34" charset="0"/>
              </a:rPr>
              <a:t>Helps to</a:t>
            </a:r>
            <a:r>
              <a:rPr lang="en-US" altLang="en-US" sz="2200" b="1" dirty="0">
                <a:latin typeface="Liberation Sans" panose="020B0604020202020204" pitchFamily="34" charset="0"/>
              </a:rPr>
              <a:t> prevent or locate errors</a:t>
            </a:r>
            <a:r>
              <a:rPr lang="en-US" altLang="en-US" sz="2200" dirty="0">
                <a:latin typeface="Liberation Sans" panose="020B0604020202020204" pitchFamily="34" charset="0"/>
              </a:rPr>
              <a:t> because the debit and credit amounts can be easily compared.</a:t>
            </a:r>
          </a:p>
        </p:txBody>
      </p:sp>
      <p:sp>
        <p:nvSpPr>
          <p:cNvPr id="20484" name="Rectangle 5"/>
          <p:cNvSpPr>
            <a:spLocks noChangeArrowheads="1"/>
          </p:cNvSpPr>
          <p:nvPr/>
        </p:nvSpPr>
        <p:spPr bwMode="auto">
          <a:xfrm>
            <a:off x="533400" y="1295400"/>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2800" b="1" dirty="0">
                <a:solidFill>
                  <a:schemeClr val="tx2">
                    <a:lumMod val="75000"/>
                  </a:schemeClr>
                </a:solidFill>
                <a:latin typeface="Liberation Sans" panose="020B0604020202020204" pitchFamily="34" charset="0"/>
              </a:rPr>
              <a:t>The Journal</a:t>
            </a:r>
          </a:p>
        </p:txBody>
      </p:sp>
      <p:sp>
        <p:nvSpPr>
          <p:cNvPr id="20485"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Steps in the Recording Process</a:t>
            </a:r>
          </a:p>
        </p:txBody>
      </p:sp>
      <p:sp>
        <p:nvSpPr>
          <p:cNvPr id="20486"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29540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2700" b="1" dirty="0">
                <a:solidFill>
                  <a:schemeClr val="tx2">
                    <a:lumMod val="75000"/>
                  </a:schemeClr>
                </a:solidFill>
                <a:latin typeface="Liberation Sans" panose="020B0604020202020204" pitchFamily="34" charset="0"/>
              </a:rPr>
              <a:t>JOURNALIZING</a:t>
            </a:r>
            <a:r>
              <a:rPr lang="en-US" altLang="en-US" dirty="0">
                <a:solidFill>
                  <a:schemeClr val="tx2">
                    <a:lumMod val="75000"/>
                  </a:schemeClr>
                </a:solidFill>
                <a:latin typeface="Liberation Sans" panose="020B0604020202020204" pitchFamily="34" charset="0"/>
                <a:cs typeface="Arial" charset="0"/>
              </a:rPr>
              <a:t> </a:t>
            </a:r>
            <a:r>
              <a:rPr lang="en-US" altLang="en-US" sz="2200" dirty="0">
                <a:solidFill>
                  <a:srgbClr val="000000"/>
                </a:solidFill>
                <a:latin typeface="Liberation Sans" panose="020B0604020202020204" pitchFamily="34" charset="0"/>
                <a:cs typeface="Arial" charset="0"/>
              </a:rPr>
              <a:t>- Entering transaction data in the journal.</a:t>
            </a:r>
          </a:p>
        </p:txBody>
      </p:sp>
      <p:sp>
        <p:nvSpPr>
          <p:cNvPr id="21508" name="Text Box 2"/>
          <p:cNvSpPr txBox="1">
            <a:spLocks noChangeArrowheads="1"/>
          </p:cNvSpPr>
          <p:nvPr/>
        </p:nvSpPr>
        <p:spPr bwMode="auto">
          <a:xfrm>
            <a:off x="533400" y="1905000"/>
            <a:ext cx="822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0000"/>
              </a:lnSpc>
            </a:pPr>
            <a:r>
              <a:rPr lang="en-US" altLang="en-US" sz="2100" b="1" dirty="0">
                <a:latin typeface="Liberation Sans" panose="020B0604020202020204" pitchFamily="34" charset="0"/>
              </a:rPr>
              <a:t>Illustration:</a:t>
            </a:r>
            <a:r>
              <a:rPr lang="en-US" altLang="en-US" sz="2100" dirty="0">
                <a:latin typeface="Liberation Sans" panose="020B0604020202020204" pitchFamily="34" charset="0"/>
              </a:rPr>
              <a:t>  On September 1, Ray Neal invested $15,000 cash in the business, and Softbyte purchased computer equipment for $7,000 cash.</a:t>
            </a:r>
            <a:endParaRPr lang="en-US" altLang="en-US" sz="2100" dirty="0">
              <a:latin typeface="Liberation Sans" panose="020B0604020202020204" pitchFamily="34" charset="0"/>
              <a:cs typeface="Arial" charset="0"/>
            </a:endParaRPr>
          </a:p>
        </p:txBody>
      </p:sp>
      <p:graphicFrame>
        <p:nvGraphicFramePr>
          <p:cNvPr id="21509" name="Object 2"/>
          <p:cNvGraphicFramePr>
            <a:graphicFrameLocks noChangeAspect="1"/>
          </p:cNvGraphicFramePr>
          <p:nvPr>
            <p:extLst>
              <p:ext uri="{D42A27DB-BD31-4B8C-83A1-F6EECF244321}">
                <p14:modId xmlns:p14="http://schemas.microsoft.com/office/powerpoint/2010/main" val="384974090"/>
              </p:ext>
            </p:extLst>
          </p:nvPr>
        </p:nvGraphicFramePr>
        <p:xfrm>
          <a:off x="609600" y="3286125"/>
          <a:ext cx="7962900" cy="2971800"/>
        </p:xfrm>
        <a:graphic>
          <a:graphicData uri="http://schemas.openxmlformats.org/presentationml/2006/ole">
            <mc:AlternateContent xmlns:mc="http://schemas.openxmlformats.org/markup-compatibility/2006">
              <mc:Choice xmlns:v="urn:schemas-microsoft-com:vml" Requires="v">
                <p:oleObj spid="_x0000_s8194" name="Worksheet" r:id="rId4" imgW="3981358" imgH="1485984" progId="Excel.Sheet.8">
                  <p:embed/>
                </p:oleObj>
              </mc:Choice>
              <mc:Fallback>
                <p:oleObj name="Worksheet" r:id="rId4" imgW="3981358" imgH="1485984" progId="Excel.Sheet.8">
                  <p:embed/>
                  <p:pic>
                    <p:nvPicPr>
                      <p:cNvPr id="21509" name="Object 2"/>
                      <p:cNvPicPr>
                        <a:picLocks noChangeAspect="1" noChangeArrowheads="1"/>
                      </p:cNvPicPr>
                      <p:nvPr/>
                    </p:nvPicPr>
                    <p:blipFill>
                      <a:blip r:embed="rId5"/>
                      <a:srcRect/>
                      <a:stretch>
                        <a:fillRect/>
                      </a:stretch>
                    </p:blipFill>
                    <p:spPr bwMode="auto">
                      <a:xfrm>
                        <a:off x="609600" y="3286125"/>
                        <a:ext cx="7962900" cy="2971800"/>
                      </a:xfrm>
                      <a:prstGeom prst="rect">
                        <a:avLst/>
                      </a:prstGeom>
                      <a:solidFill>
                        <a:srgbClr val="F8EB8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6" name="Text Box 8"/>
          <p:cNvSpPr txBox="1">
            <a:spLocks noChangeArrowheads="1"/>
          </p:cNvSpPr>
          <p:nvPr/>
        </p:nvSpPr>
        <p:spPr bwMode="auto">
          <a:xfrm>
            <a:off x="1752600" y="43576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800" dirty="0">
                <a:latin typeface="Liberation Sans" panose="020B0604020202020204" pitchFamily="34" charset="0"/>
              </a:rPr>
              <a:t>Cash</a:t>
            </a:r>
          </a:p>
        </p:txBody>
      </p:sp>
      <p:sp>
        <p:nvSpPr>
          <p:cNvPr id="99337" name="Text Box 9"/>
          <p:cNvSpPr txBox="1">
            <a:spLocks noChangeArrowheads="1"/>
          </p:cNvSpPr>
          <p:nvPr/>
        </p:nvSpPr>
        <p:spPr bwMode="auto">
          <a:xfrm>
            <a:off x="1752600" y="47386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Comic Sans MS" pitchFamily="66" charset="0"/>
              </a:defRPr>
            </a:lvl1pPr>
            <a:lvl2pPr>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spcBef>
                <a:spcPct val="50000"/>
              </a:spcBef>
            </a:pPr>
            <a:r>
              <a:rPr lang="en-US" altLang="en-US" sz="1800" dirty="0">
                <a:latin typeface="Liberation Sans" panose="020B0604020202020204" pitchFamily="34" charset="0"/>
              </a:rPr>
              <a:t>Owner’s Capital</a:t>
            </a:r>
          </a:p>
        </p:txBody>
      </p:sp>
      <p:sp>
        <p:nvSpPr>
          <p:cNvPr id="21512" name="Text Box 10"/>
          <p:cNvSpPr txBox="1">
            <a:spLocks noChangeArrowheads="1"/>
          </p:cNvSpPr>
          <p:nvPr/>
        </p:nvSpPr>
        <p:spPr bwMode="auto">
          <a:xfrm>
            <a:off x="609600" y="4343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800" dirty="0">
                <a:latin typeface="Liberation Sans" panose="020B0604020202020204" pitchFamily="34" charset="0"/>
              </a:rPr>
              <a:t>Sept. 1</a:t>
            </a:r>
          </a:p>
        </p:txBody>
      </p:sp>
      <p:sp>
        <p:nvSpPr>
          <p:cNvPr id="99339" name="Text Box 11"/>
          <p:cNvSpPr txBox="1">
            <a:spLocks noChangeArrowheads="1"/>
          </p:cNvSpPr>
          <p:nvPr/>
        </p:nvSpPr>
        <p:spPr bwMode="auto">
          <a:xfrm>
            <a:off x="5943600" y="4357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15,000</a:t>
            </a:r>
          </a:p>
        </p:txBody>
      </p:sp>
      <p:sp>
        <p:nvSpPr>
          <p:cNvPr id="99340" name="Text Box 12"/>
          <p:cNvSpPr txBox="1">
            <a:spLocks noChangeArrowheads="1"/>
          </p:cNvSpPr>
          <p:nvPr/>
        </p:nvSpPr>
        <p:spPr bwMode="auto">
          <a:xfrm>
            <a:off x="7239000" y="4738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15,000</a:t>
            </a:r>
          </a:p>
        </p:txBody>
      </p:sp>
      <p:sp>
        <p:nvSpPr>
          <p:cNvPr id="21515" name="Text Box 4"/>
          <p:cNvSpPr txBox="1">
            <a:spLocks noChangeArrowheads="1"/>
          </p:cNvSpPr>
          <p:nvPr/>
        </p:nvSpPr>
        <p:spPr bwMode="auto">
          <a:xfrm>
            <a:off x="2819400" y="3379113"/>
            <a:ext cx="358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solidFill>
                  <a:schemeClr val="bg1"/>
                </a:solidFill>
                <a:latin typeface="Liberation Sans" panose="020B0604020202020204" pitchFamily="34" charset="0"/>
              </a:rPr>
              <a:t>GENERAL JOURNAL</a:t>
            </a:r>
          </a:p>
        </p:txBody>
      </p:sp>
      <p:sp>
        <p:nvSpPr>
          <p:cNvPr id="99343" name="Text Box 15"/>
          <p:cNvSpPr txBox="1">
            <a:spLocks noChangeArrowheads="1"/>
          </p:cNvSpPr>
          <p:nvPr/>
        </p:nvSpPr>
        <p:spPr bwMode="auto">
          <a:xfrm>
            <a:off x="1752600" y="54864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800" dirty="0">
                <a:latin typeface="Liberation Sans" panose="020B0604020202020204" pitchFamily="34" charset="0"/>
              </a:rPr>
              <a:t>Equipment</a:t>
            </a:r>
          </a:p>
        </p:txBody>
      </p:sp>
      <p:sp>
        <p:nvSpPr>
          <p:cNvPr id="99344" name="Text Box 16"/>
          <p:cNvSpPr txBox="1">
            <a:spLocks noChangeArrowheads="1"/>
          </p:cNvSpPr>
          <p:nvPr/>
        </p:nvSpPr>
        <p:spPr bwMode="auto">
          <a:xfrm>
            <a:off x="1752600" y="58674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Comic Sans MS" pitchFamily="66" charset="0"/>
              </a:defRPr>
            </a:lvl1pPr>
            <a:lvl2pPr>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spcBef>
                <a:spcPct val="50000"/>
              </a:spcBef>
            </a:pPr>
            <a:r>
              <a:rPr lang="en-US" altLang="en-US" sz="1800" dirty="0">
                <a:latin typeface="Liberation Sans" panose="020B0604020202020204" pitchFamily="34" charset="0"/>
              </a:rPr>
              <a:t>Cash</a:t>
            </a:r>
          </a:p>
        </p:txBody>
      </p:sp>
      <p:sp>
        <p:nvSpPr>
          <p:cNvPr id="99345" name="Text Box 17"/>
          <p:cNvSpPr txBox="1">
            <a:spLocks noChangeArrowheads="1"/>
          </p:cNvSpPr>
          <p:nvPr/>
        </p:nvSpPr>
        <p:spPr bwMode="auto">
          <a:xfrm>
            <a:off x="5943600" y="5500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7,000</a:t>
            </a:r>
          </a:p>
        </p:txBody>
      </p:sp>
      <p:sp>
        <p:nvSpPr>
          <p:cNvPr id="99346" name="Text Box 18"/>
          <p:cNvSpPr txBox="1">
            <a:spLocks noChangeArrowheads="1"/>
          </p:cNvSpPr>
          <p:nvPr/>
        </p:nvSpPr>
        <p:spPr bwMode="auto">
          <a:xfrm>
            <a:off x="7239000" y="5881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7,000</a:t>
            </a:r>
          </a:p>
        </p:txBody>
      </p:sp>
      <p:sp>
        <p:nvSpPr>
          <p:cNvPr id="21520" name="Rectangle 19"/>
          <p:cNvSpPr>
            <a:spLocks noChangeArrowheads="1"/>
          </p:cNvSpPr>
          <p:nvPr/>
        </p:nvSpPr>
        <p:spPr bwMode="auto">
          <a:xfrm>
            <a:off x="7162800" y="29718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2-13</a:t>
            </a:r>
          </a:p>
        </p:txBody>
      </p:sp>
      <p:sp>
        <p:nvSpPr>
          <p:cNvPr id="21521"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Steps in the Recording Process</a:t>
            </a:r>
          </a:p>
        </p:txBody>
      </p:sp>
      <p:sp>
        <p:nvSpPr>
          <p:cNvPr id="21522" name="Line 2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6"/>
                                        </p:tgtEl>
                                        <p:attrNameLst>
                                          <p:attrName>style.visibility</p:attrName>
                                        </p:attrNameLst>
                                      </p:cBhvr>
                                      <p:to>
                                        <p:strVal val="visible"/>
                                      </p:to>
                                    </p:set>
                                    <p:animEffect transition="in" filter="wipe(left)">
                                      <p:cBhvr>
                                        <p:cTn id="7" dur="500"/>
                                        <p:tgtEl>
                                          <p:spTgt spid="9933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339"/>
                                        </p:tgtEl>
                                        <p:attrNameLst>
                                          <p:attrName>style.visibility</p:attrName>
                                        </p:attrNameLst>
                                      </p:cBhvr>
                                      <p:to>
                                        <p:strVal val="visible"/>
                                      </p:to>
                                    </p:set>
                                    <p:animEffect transition="in" filter="wipe(left)">
                                      <p:cBhvr>
                                        <p:cTn id="11" dur="500"/>
                                        <p:tgtEl>
                                          <p:spTgt spid="993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9337"/>
                                        </p:tgtEl>
                                        <p:attrNameLst>
                                          <p:attrName>style.visibility</p:attrName>
                                        </p:attrNameLst>
                                      </p:cBhvr>
                                      <p:to>
                                        <p:strVal val="visible"/>
                                      </p:to>
                                    </p:set>
                                    <p:animEffect transition="in" filter="wipe(left)">
                                      <p:cBhvr>
                                        <p:cTn id="16" dur="500"/>
                                        <p:tgtEl>
                                          <p:spTgt spid="9933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9340"/>
                                        </p:tgtEl>
                                        <p:attrNameLst>
                                          <p:attrName>style.visibility</p:attrName>
                                        </p:attrNameLst>
                                      </p:cBhvr>
                                      <p:to>
                                        <p:strVal val="visible"/>
                                      </p:to>
                                    </p:set>
                                    <p:animEffect transition="in" filter="wipe(left)">
                                      <p:cBhvr>
                                        <p:cTn id="20" dur="500"/>
                                        <p:tgtEl>
                                          <p:spTgt spid="993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9343"/>
                                        </p:tgtEl>
                                        <p:attrNameLst>
                                          <p:attrName>style.visibility</p:attrName>
                                        </p:attrNameLst>
                                      </p:cBhvr>
                                      <p:to>
                                        <p:strVal val="visible"/>
                                      </p:to>
                                    </p:set>
                                    <p:animEffect transition="in" filter="wipe(left)">
                                      <p:cBhvr>
                                        <p:cTn id="25" dur="500"/>
                                        <p:tgtEl>
                                          <p:spTgt spid="99343"/>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9345"/>
                                        </p:tgtEl>
                                        <p:attrNameLst>
                                          <p:attrName>style.visibility</p:attrName>
                                        </p:attrNameLst>
                                      </p:cBhvr>
                                      <p:to>
                                        <p:strVal val="visible"/>
                                      </p:to>
                                    </p:set>
                                    <p:animEffect transition="in" filter="wipe(left)">
                                      <p:cBhvr>
                                        <p:cTn id="29" dur="500"/>
                                        <p:tgtEl>
                                          <p:spTgt spid="993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9344"/>
                                        </p:tgtEl>
                                        <p:attrNameLst>
                                          <p:attrName>style.visibility</p:attrName>
                                        </p:attrNameLst>
                                      </p:cBhvr>
                                      <p:to>
                                        <p:strVal val="visible"/>
                                      </p:to>
                                    </p:set>
                                    <p:animEffect transition="in" filter="wipe(left)">
                                      <p:cBhvr>
                                        <p:cTn id="34" dur="500"/>
                                        <p:tgtEl>
                                          <p:spTgt spid="99344"/>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99346"/>
                                        </p:tgtEl>
                                        <p:attrNameLst>
                                          <p:attrName>style.visibility</p:attrName>
                                        </p:attrNameLst>
                                      </p:cBhvr>
                                      <p:to>
                                        <p:strVal val="visible"/>
                                      </p:to>
                                    </p:set>
                                    <p:animEffect transition="in" filter="wipe(left)">
                                      <p:cBhvr>
                                        <p:cTn id="38" dur="500"/>
                                        <p:tgtEl>
                                          <p:spTgt spid="99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6" grpId="0"/>
      <p:bldP spid="99337" grpId="0"/>
      <p:bldP spid="99339" grpId="0"/>
      <p:bldP spid="99340" grpId="0"/>
      <p:bldP spid="99343" grpId="0"/>
      <p:bldP spid="99344" grpId="0"/>
      <p:bldP spid="99345" grpId="0"/>
      <p:bldP spid="993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2"/>
          <p:cNvGraphicFramePr>
            <a:graphicFrameLocks noChangeAspect="1"/>
          </p:cNvGraphicFramePr>
          <p:nvPr>
            <p:extLst>
              <p:ext uri="{D42A27DB-BD31-4B8C-83A1-F6EECF244321}">
                <p14:modId xmlns:p14="http://schemas.microsoft.com/office/powerpoint/2010/main" val="1116059133"/>
              </p:ext>
            </p:extLst>
          </p:nvPr>
        </p:nvGraphicFramePr>
        <p:xfrm>
          <a:off x="609600" y="3286125"/>
          <a:ext cx="7962900" cy="2590800"/>
        </p:xfrm>
        <a:graphic>
          <a:graphicData uri="http://schemas.openxmlformats.org/presentationml/2006/ole">
            <mc:AlternateContent xmlns:mc="http://schemas.openxmlformats.org/markup-compatibility/2006">
              <mc:Choice xmlns:v="urn:schemas-microsoft-com:vml" Requires="v">
                <p:oleObj spid="_x0000_s9218" name="Worksheet" r:id="rId4" imgW="3981358" imgH="1295411" progId="Excel.Sheet.8">
                  <p:embed/>
                </p:oleObj>
              </mc:Choice>
              <mc:Fallback>
                <p:oleObj name="Worksheet" r:id="rId4" imgW="3981358" imgH="1295411" progId="Excel.Sheet.8">
                  <p:embed/>
                  <p:pic>
                    <p:nvPicPr>
                      <p:cNvPr id="17" name="Object 2"/>
                      <p:cNvPicPr>
                        <a:picLocks noChangeAspect="1" noChangeArrowheads="1"/>
                      </p:cNvPicPr>
                      <p:nvPr/>
                    </p:nvPicPr>
                    <p:blipFill>
                      <a:blip r:embed="rId5"/>
                      <a:srcRect/>
                      <a:stretch>
                        <a:fillRect/>
                      </a:stretch>
                    </p:blipFill>
                    <p:spPr bwMode="auto">
                      <a:xfrm>
                        <a:off x="609600" y="3286125"/>
                        <a:ext cx="7962900" cy="2590800"/>
                      </a:xfrm>
                      <a:prstGeom prst="rect">
                        <a:avLst/>
                      </a:prstGeom>
                      <a:solidFill>
                        <a:srgbClr val="F8EB8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0" name="Text Box 2"/>
          <p:cNvSpPr txBox="1">
            <a:spLocks noChangeArrowheads="1"/>
          </p:cNvSpPr>
          <p:nvPr/>
        </p:nvSpPr>
        <p:spPr bwMode="auto">
          <a:xfrm>
            <a:off x="533400" y="1295400"/>
            <a:ext cx="8229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2700" b="1" dirty="0">
                <a:solidFill>
                  <a:schemeClr val="tx2">
                    <a:lumMod val="75000"/>
                  </a:schemeClr>
                </a:solidFill>
                <a:latin typeface="Liberation Sans" panose="020B0604020202020204" pitchFamily="34" charset="0"/>
              </a:rPr>
              <a:t>SIMPLE AND COMPOUND ENTRIES</a:t>
            </a:r>
          </a:p>
        </p:txBody>
      </p:sp>
      <p:sp>
        <p:nvSpPr>
          <p:cNvPr id="22532" name="Text Box 2"/>
          <p:cNvSpPr txBox="1">
            <a:spLocks noChangeArrowheads="1"/>
          </p:cNvSpPr>
          <p:nvPr/>
        </p:nvSpPr>
        <p:spPr bwMode="auto">
          <a:xfrm>
            <a:off x="533400" y="1905000"/>
            <a:ext cx="82296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0000"/>
              </a:lnSpc>
            </a:pPr>
            <a:r>
              <a:rPr lang="en-US" altLang="en-US" sz="2100" b="1" dirty="0">
                <a:latin typeface="Liberation Sans" panose="020B0604020202020204" pitchFamily="34" charset="0"/>
              </a:rPr>
              <a:t>Illustration:</a:t>
            </a:r>
            <a:r>
              <a:rPr lang="en-US" altLang="en-US" sz="2100" dirty="0">
                <a:latin typeface="Liberation Sans" panose="020B0604020202020204" pitchFamily="34" charset="0"/>
              </a:rPr>
              <a:t>  On July 1, Butler Company purchases a delivery truck costing $14,000.  It pays $8,000 cash now and agrees to pay the remaining $6,000 on account.</a:t>
            </a:r>
          </a:p>
        </p:txBody>
      </p:sp>
      <p:sp>
        <p:nvSpPr>
          <p:cNvPr id="100359" name="Text Box 7"/>
          <p:cNvSpPr txBox="1">
            <a:spLocks noChangeArrowheads="1"/>
          </p:cNvSpPr>
          <p:nvPr/>
        </p:nvSpPr>
        <p:spPr bwMode="auto">
          <a:xfrm>
            <a:off x="1752600" y="43576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800" dirty="0">
                <a:latin typeface="Liberation Sans" panose="020B0604020202020204" pitchFamily="34" charset="0"/>
              </a:rPr>
              <a:t>Equipment</a:t>
            </a:r>
          </a:p>
        </p:txBody>
      </p:sp>
      <p:sp>
        <p:nvSpPr>
          <p:cNvPr id="100360" name="Text Box 8"/>
          <p:cNvSpPr txBox="1">
            <a:spLocks noChangeArrowheads="1"/>
          </p:cNvSpPr>
          <p:nvPr/>
        </p:nvSpPr>
        <p:spPr bwMode="auto">
          <a:xfrm>
            <a:off x="1752600" y="47386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Comic Sans MS" pitchFamily="66" charset="0"/>
              </a:defRPr>
            </a:lvl1pPr>
            <a:lvl2pPr>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spcBef>
                <a:spcPct val="50000"/>
              </a:spcBef>
            </a:pPr>
            <a:r>
              <a:rPr lang="en-US" altLang="en-US" sz="1800" dirty="0">
                <a:latin typeface="Liberation Sans" panose="020B0604020202020204" pitchFamily="34" charset="0"/>
              </a:rPr>
              <a:t>Cash</a:t>
            </a:r>
          </a:p>
        </p:txBody>
      </p:sp>
      <p:sp>
        <p:nvSpPr>
          <p:cNvPr id="22536" name="Text Box 9"/>
          <p:cNvSpPr txBox="1">
            <a:spLocks noChangeArrowheads="1"/>
          </p:cNvSpPr>
          <p:nvPr/>
        </p:nvSpPr>
        <p:spPr bwMode="auto">
          <a:xfrm>
            <a:off x="685800" y="4343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spcBef>
                <a:spcPct val="50000"/>
              </a:spcBef>
            </a:pPr>
            <a:r>
              <a:rPr lang="en-US" altLang="en-US" sz="1800" dirty="0">
                <a:latin typeface="Liberation Sans" panose="020B0604020202020204" pitchFamily="34" charset="0"/>
              </a:rPr>
              <a:t>July 1</a:t>
            </a:r>
          </a:p>
        </p:txBody>
      </p:sp>
      <p:sp>
        <p:nvSpPr>
          <p:cNvPr id="100362" name="Text Box 10"/>
          <p:cNvSpPr txBox="1">
            <a:spLocks noChangeArrowheads="1"/>
          </p:cNvSpPr>
          <p:nvPr/>
        </p:nvSpPr>
        <p:spPr bwMode="auto">
          <a:xfrm>
            <a:off x="5943600" y="4357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14,000</a:t>
            </a:r>
          </a:p>
        </p:txBody>
      </p:sp>
      <p:sp>
        <p:nvSpPr>
          <p:cNvPr id="100363" name="Text Box 11"/>
          <p:cNvSpPr txBox="1">
            <a:spLocks noChangeArrowheads="1"/>
          </p:cNvSpPr>
          <p:nvPr/>
        </p:nvSpPr>
        <p:spPr bwMode="auto">
          <a:xfrm>
            <a:off x="7239000" y="4738688"/>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8,000</a:t>
            </a:r>
          </a:p>
        </p:txBody>
      </p:sp>
      <p:sp>
        <p:nvSpPr>
          <p:cNvPr id="100368" name="Text Box 16"/>
          <p:cNvSpPr txBox="1">
            <a:spLocks noChangeArrowheads="1"/>
          </p:cNvSpPr>
          <p:nvPr/>
        </p:nvSpPr>
        <p:spPr bwMode="auto">
          <a:xfrm>
            <a:off x="7239000" y="5105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spcBef>
                <a:spcPct val="50000"/>
              </a:spcBef>
            </a:pPr>
            <a:r>
              <a:rPr lang="en-US" altLang="en-US" sz="1800" dirty="0">
                <a:latin typeface="Liberation Sans" panose="020B0604020202020204" pitchFamily="34" charset="0"/>
              </a:rPr>
              <a:t>6,000</a:t>
            </a:r>
          </a:p>
        </p:txBody>
      </p:sp>
      <p:sp>
        <p:nvSpPr>
          <p:cNvPr id="100369" name="Text Box 17"/>
          <p:cNvSpPr txBox="1">
            <a:spLocks noChangeArrowheads="1"/>
          </p:cNvSpPr>
          <p:nvPr/>
        </p:nvSpPr>
        <p:spPr bwMode="auto">
          <a:xfrm>
            <a:off x="1752600" y="51196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Comic Sans MS" pitchFamily="66" charset="0"/>
              </a:defRPr>
            </a:lvl1pPr>
            <a:lvl2pPr>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spcBef>
                <a:spcPct val="50000"/>
              </a:spcBef>
            </a:pPr>
            <a:r>
              <a:rPr lang="en-US" altLang="en-US" sz="1800" dirty="0">
                <a:latin typeface="Liberation Sans" panose="020B0604020202020204" pitchFamily="34" charset="0"/>
              </a:rPr>
              <a:t>Accounts payable</a:t>
            </a:r>
          </a:p>
        </p:txBody>
      </p:sp>
      <p:sp>
        <p:nvSpPr>
          <p:cNvPr id="22542" name="Rectangle 18"/>
          <p:cNvSpPr>
            <a:spLocks noChangeArrowheads="1"/>
          </p:cNvSpPr>
          <p:nvPr/>
        </p:nvSpPr>
        <p:spPr bwMode="auto">
          <a:xfrm>
            <a:off x="6705600" y="2788920"/>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2-14</a:t>
            </a:r>
          </a:p>
          <a:p>
            <a:pPr algn="l"/>
            <a:r>
              <a:rPr lang="en-US" altLang="en-US" sz="1200" dirty="0">
                <a:latin typeface="Liberation Sans" panose="020B0604020202020204" pitchFamily="34" charset="0"/>
              </a:rPr>
              <a:t>Compound journal entry</a:t>
            </a:r>
          </a:p>
        </p:txBody>
      </p:sp>
      <p:sp>
        <p:nvSpPr>
          <p:cNvPr id="22543"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Steps in the Recording Process</a:t>
            </a:r>
          </a:p>
        </p:txBody>
      </p:sp>
      <p:sp>
        <p:nvSpPr>
          <p:cNvPr id="22544" name="Line 2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8" name="Text Box 4"/>
          <p:cNvSpPr txBox="1">
            <a:spLocks noChangeArrowheads="1"/>
          </p:cNvSpPr>
          <p:nvPr/>
        </p:nvSpPr>
        <p:spPr bwMode="auto">
          <a:xfrm>
            <a:off x="2819400" y="3379113"/>
            <a:ext cx="358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b="1" dirty="0">
                <a:solidFill>
                  <a:schemeClr val="bg1"/>
                </a:solidFill>
                <a:latin typeface="Liberation Sans" panose="020B0604020202020204" pitchFamily="34" charset="0"/>
              </a:rPr>
              <a:t>GENERAL JOURNAL</a:t>
            </a:r>
          </a:p>
        </p:txBody>
      </p:sp>
      <p:sp>
        <p:nvSpPr>
          <p:cNvPr id="1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wipe(left)">
                                      <p:cBhvr>
                                        <p:cTn id="7" dur="500"/>
                                        <p:tgtEl>
                                          <p:spTgt spid="10035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362"/>
                                        </p:tgtEl>
                                        <p:attrNameLst>
                                          <p:attrName>style.visibility</p:attrName>
                                        </p:attrNameLst>
                                      </p:cBhvr>
                                      <p:to>
                                        <p:strVal val="visible"/>
                                      </p:to>
                                    </p:set>
                                    <p:animEffect transition="in" filter="wipe(left)">
                                      <p:cBhvr>
                                        <p:cTn id="11" dur="500"/>
                                        <p:tgtEl>
                                          <p:spTgt spid="1003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0360"/>
                                        </p:tgtEl>
                                        <p:attrNameLst>
                                          <p:attrName>style.visibility</p:attrName>
                                        </p:attrNameLst>
                                      </p:cBhvr>
                                      <p:to>
                                        <p:strVal val="visible"/>
                                      </p:to>
                                    </p:set>
                                    <p:animEffect transition="in" filter="wipe(left)">
                                      <p:cBhvr>
                                        <p:cTn id="16" dur="500"/>
                                        <p:tgtEl>
                                          <p:spTgt spid="10036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0363"/>
                                        </p:tgtEl>
                                        <p:attrNameLst>
                                          <p:attrName>style.visibility</p:attrName>
                                        </p:attrNameLst>
                                      </p:cBhvr>
                                      <p:to>
                                        <p:strVal val="visible"/>
                                      </p:to>
                                    </p:set>
                                    <p:animEffect transition="in" filter="wipe(left)">
                                      <p:cBhvr>
                                        <p:cTn id="20" dur="500"/>
                                        <p:tgtEl>
                                          <p:spTgt spid="1003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0369"/>
                                        </p:tgtEl>
                                        <p:attrNameLst>
                                          <p:attrName>style.visibility</p:attrName>
                                        </p:attrNameLst>
                                      </p:cBhvr>
                                      <p:to>
                                        <p:strVal val="visible"/>
                                      </p:to>
                                    </p:set>
                                    <p:animEffect transition="in" filter="wipe(left)">
                                      <p:cBhvr>
                                        <p:cTn id="25" dur="500"/>
                                        <p:tgtEl>
                                          <p:spTgt spid="100369"/>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0368"/>
                                        </p:tgtEl>
                                        <p:attrNameLst>
                                          <p:attrName>style.visibility</p:attrName>
                                        </p:attrNameLst>
                                      </p:cBhvr>
                                      <p:to>
                                        <p:strVal val="visible"/>
                                      </p:to>
                                    </p:set>
                                    <p:animEffect transition="in" filter="wipe(left)">
                                      <p:cBhvr>
                                        <p:cTn id="29" dur="500"/>
                                        <p:tgtEl>
                                          <p:spTgt spid="100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p:bldP spid="100360" grpId="0"/>
      <p:bldP spid="100362" grpId="0"/>
      <p:bldP spid="100363" grpId="0"/>
      <p:bldP spid="100368" grpId="0"/>
      <p:bldP spid="1003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6" y="357188"/>
            <a:ext cx="8636000" cy="82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57200" y="501930"/>
            <a:ext cx="1600200" cy="5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6" name="TextBox 25"/>
          <p:cNvSpPr txBox="1"/>
          <p:nvPr/>
        </p:nvSpPr>
        <p:spPr>
          <a:xfrm>
            <a:off x="152400" y="381000"/>
            <a:ext cx="2209800" cy="738664"/>
          </a:xfrm>
          <a:prstGeom prst="rect">
            <a:avLst/>
          </a:prstGeom>
          <a:noFill/>
        </p:spPr>
        <p:txBody>
          <a:bodyPr wrap="square" rtlCol="0">
            <a:spAutoFit/>
          </a:bodyPr>
          <a:lstStyle/>
          <a:p>
            <a:r>
              <a:rPr lang="en-US" sz="4200" b="1" dirty="0">
                <a:solidFill>
                  <a:srgbClr val="FF9900"/>
                </a:solidFill>
                <a:effectLst>
                  <a:outerShdw blurRad="38100" dist="38100" dir="2700000" algn="tl">
                    <a:srgbClr val="000000">
                      <a:alpha val="43137"/>
                    </a:srgbClr>
                  </a:outerShdw>
                </a:effectLst>
                <a:latin typeface="Liberation Sans" panose="020B0604020202020204" pitchFamily="34" charset="0"/>
              </a:rPr>
              <a:t>DO IT!</a:t>
            </a:r>
          </a:p>
        </p:txBody>
      </p:sp>
      <p:sp>
        <p:nvSpPr>
          <p:cNvPr id="40962" name="Rectangle 2"/>
          <p:cNvSpPr>
            <a:spLocks noChangeArrowheads="1"/>
          </p:cNvSpPr>
          <p:nvPr/>
        </p:nvSpPr>
        <p:spPr bwMode="auto">
          <a:xfrm>
            <a:off x="628649" y="1371600"/>
            <a:ext cx="8058151" cy="447500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057400" algn="l"/>
              </a:tabLst>
              <a:defRPr sz="2400">
                <a:solidFill>
                  <a:schemeClr val="tx1"/>
                </a:solidFill>
                <a:latin typeface="Comic Sans MS" pitchFamily="66" charset="0"/>
              </a:defRPr>
            </a:lvl1pPr>
            <a:lvl2pPr marL="742950" indent="-285750">
              <a:tabLst>
                <a:tab pos="2057400" algn="l"/>
              </a:tabLst>
              <a:defRPr sz="2400">
                <a:solidFill>
                  <a:schemeClr val="tx1"/>
                </a:solidFill>
                <a:latin typeface="Comic Sans MS" pitchFamily="66" charset="0"/>
              </a:defRPr>
            </a:lvl2pPr>
            <a:lvl3pPr marL="1143000" indent="-228600">
              <a:tabLst>
                <a:tab pos="2057400" algn="l"/>
              </a:tabLst>
              <a:defRPr sz="2400">
                <a:solidFill>
                  <a:schemeClr val="tx1"/>
                </a:solidFill>
                <a:latin typeface="Comic Sans MS" pitchFamily="66" charset="0"/>
              </a:defRPr>
            </a:lvl3pPr>
            <a:lvl4pPr marL="1600200" indent="-228600">
              <a:tabLst>
                <a:tab pos="2057400" algn="l"/>
              </a:tabLst>
              <a:defRPr sz="2400">
                <a:solidFill>
                  <a:schemeClr val="tx1"/>
                </a:solidFill>
                <a:latin typeface="Comic Sans MS" pitchFamily="66" charset="0"/>
              </a:defRPr>
            </a:lvl4pPr>
            <a:lvl5pPr marL="2057400" indent="-228600">
              <a:tabLst>
                <a:tab pos="2057400" algn="l"/>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2057400" algn="l"/>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2057400" algn="l"/>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2057400" algn="l"/>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2057400" algn="l"/>
              </a:tabLst>
              <a:defRPr sz="2400">
                <a:solidFill>
                  <a:schemeClr val="tx1"/>
                </a:solidFill>
                <a:latin typeface="Comic Sans MS" pitchFamily="66" charset="0"/>
              </a:defRPr>
            </a:lvl9pPr>
          </a:lstStyle>
          <a:p>
            <a:pPr algn="l">
              <a:lnSpc>
                <a:spcPct val="125000"/>
              </a:lnSpc>
              <a:spcBef>
                <a:spcPts val="1200"/>
              </a:spcBef>
            </a:pPr>
            <a:r>
              <a:rPr lang="en-US" sz="2200" dirty="0">
                <a:latin typeface="Liberation Sans" panose="020B0604020202020204" pitchFamily="34" charset="0"/>
              </a:rPr>
              <a:t>Kate Browne engaged in the following activities in establishing her salon, Hair It Is:</a:t>
            </a:r>
          </a:p>
          <a:p>
            <a:pPr marL="457200" indent="-457200" algn="l">
              <a:lnSpc>
                <a:spcPct val="125000"/>
              </a:lnSpc>
              <a:spcBef>
                <a:spcPts val="1200"/>
              </a:spcBef>
              <a:buFont typeface="+mj-lt"/>
              <a:buAutoNum type="arabicPeriod"/>
            </a:pPr>
            <a:r>
              <a:rPr lang="en-US" sz="2200" dirty="0">
                <a:latin typeface="Liberation Sans" panose="020B0604020202020204" pitchFamily="34" charset="0"/>
              </a:rPr>
              <a:t>Opened a bank account in the name of Hair It Is and deposited $20,000 of her own money in this account as her initial investment.</a:t>
            </a:r>
          </a:p>
          <a:p>
            <a:pPr marL="457200" indent="-457200" algn="l">
              <a:lnSpc>
                <a:spcPct val="125000"/>
              </a:lnSpc>
              <a:spcBef>
                <a:spcPts val="1200"/>
              </a:spcBef>
              <a:buFont typeface="+mj-lt"/>
              <a:buAutoNum type="arabicPeriod"/>
            </a:pPr>
            <a:r>
              <a:rPr lang="en-US" sz="2200" dirty="0">
                <a:latin typeface="Liberation Sans" panose="020B0604020202020204" pitchFamily="34" charset="0"/>
              </a:rPr>
              <a:t>Purchased equipment on account (to be paid in 30 days) for a total cost of $4,800.</a:t>
            </a:r>
          </a:p>
          <a:p>
            <a:pPr marL="457200" indent="-457200" algn="l">
              <a:lnSpc>
                <a:spcPct val="125000"/>
              </a:lnSpc>
              <a:spcBef>
                <a:spcPts val="1200"/>
              </a:spcBef>
              <a:buFont typeface="+mj-lt"/>
              <a:buAutoNum type="arabicPeriod"/>
            </a:pPr>
            <a:r>
              <a:rPr lang="en-US" sz="2200" dirty="0">
                <a:latin typeface="Liberation Sans" panose="020B0604020202020204" pitchFamily="34" charset="0"/>
              </a:rPr>
              <a:t>Interviewed three persons for the position of hair stylist.</a:t>
            </a:r>
          </a:p>
          <a:p>
            <a:pPr algn="l">
              <a:lnSpc>
                <a:spcPct val="125000"/>
              </a:lnSpc>
              <a:spcBef>
                <a:spcPts val="1200"/>
              </a:spcBef>
            </a:pPr>
            <a:r>
              <a:rPr lang="en-US" sz="2200" b="1" dirty="0">
                <a:latin typeface="Liberation Sans" panose="020B0604020202020204" pitchFamily="34" charset="0"/>
              </a:rPr>
              <a:t>Prepare the entries to record the transactions.</a:t>
            </a:r>
            <a:endParaRPr lang="en-US" altLang="en-US" sz="2200" b="1" dirty="0">
              <a:latin typeface="Liberation Sans" panose="020B0604020202020204" pitchFamily="34" charset="0"/>
            </a:endParaRPr>
          </a:p>
        </p:txBody>
      </p:sp>
      <p:pic>
        <p:nvPicPr>
          <p:cNvPr id="21"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857" y="586815"/>
            <a:ext cx="3144567" cy="41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2"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472" y="571501"/>
            <a:ext cx="409385" cy="34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3" name="TextBox 22"/>
          <p:cNvSpPr txBox="1"/>
          <p:nvPr/>
        </p:nvSpPr>
        <p:spPr>
          <a:xfrm>
            <a:off x="2467428" y="428625"/>
            <a:ext cx="435429" cy="641336"/>
          </a:xfrm>
          <a:prstGeom prst="rect">
            <a:avLst/>
          </a:prstGeom>
          <a:noFill/>
        </p:spPr>
        <p:txBody>
          <a:bodyPr wrap="square" lIns="86493" tIns="43247" rIns="86493" bIns="43247" rtlCol="0">
            <a:spAutoFit/>
          </a:bodyPr>
          <a:lstStyle/>
          <a:p>
            <a:r>
              <a:rPr lang="en-US" sz="3600" b="1" dirty="0">
                <a:solidFill>
                  <a:srgbClr val="FF9900"/>
                </a:solidFill>
                <a:latin typeface="Liberation Sans" panose="020B0604020202020204" pitchFamily="34" charset="0"/>
              </a:rPr>
              <a:t>2</a:t>
            </a:r>
          </a:p>
        </p:txBody>
      </p:sp>
      <p:sp>
        <p:nvSpPr>
          <p:cNvPr id="24" name="TextBox 23"/>
          <p:cNvSpPr txBox="1"/>
          <p:nvPr/>
        </p:nvSpPr>
        <p:spPr>
          <a:xfrm>
            <a:off x="3338286" y="508909"/>
            <a:ext cx="5515429" cy="518226"/>
          </a:xfrm>
          <a:prstGeom prst="rect">
            <a:avLst/>
          </a:prstGeom>
          <a:noFill/>
        </p:spPr>
        <p:txBody>
          <a:bodyPr wrap="square" lIns="86493" tIns="43247" rIns="86493" bIns="43247" rtlCol="0">
            <a:spAutoFit/>
          </a:bodyPr>
          <a:lstStyle/>
          <a:p>
            <a:pPr marL="111120" algn="l"/>
            <a:r>
              <a:rPr lang="en-US" sz="2800" b="1" dirty="0">
                <a:solidFill>
                  <a:schemeClr val="bg1"/>
                </a:solidFill>
                <a:latin typeface="Liberation Sans" panose="020B0604020202020204" pitchFamily="34" charset="0"/>
              </a:rPr>
              <a:t>Recording Business Activities</a:t>
            </a:r>
          </a:p>
        </p:txBody>
      </p:sp>
      <p:sp>
        <p:nvSpPr>
          <p:cNvPr id="1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extLst>
      <p:ext uri="{BB962C8B-B14F-4D97-AF65-F5344CB8AC3E}">
        <p14:creationId xmlns:p14="http://schemas.microsoft.com/office/powerpoint/2010/main" val="53441998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719743199"/>
              </p:ext>
            </p:extLst>
          </p:nvPr>
        </p:nvGraphicFramePr>
        <p:xfrm>
          <a:off x="4114800" y="3486150"/>
          <a:ext cx="4800600" cy="3600450"/>
        </p:xfrm>
        <a:graphic>
          <a:graphicData uri="http://schemas.openxmlformats.org/presentationml/2006/ole">
            <mc:AlternateContent xmlns:mc="http://schemas.openxmlformats.org/markup-compatibility/2006">
              <mc:Choice xmlns:v="urn:schemas-microsoft-com:vml" Requires="v">
                <p:oleObj spid="_x0000_s1026" name="Slide" r:id="rId4" imgW="4321958" imgH="3240679" progId="PowerPoint.Slide.8">
                  <p:embed/>
                </p:oleObj>
              </mc:Choice>
              <mc:Fallback>
                <p:oleObj name="Slide" r:id="rId4" imgW="4321958" imgH="3240679" progId="PowerPoint.Slide.8">
                  <p:embed/>
                  <p:pic>
                    <p:nvPicPr>
                      <p:cNvPr id="5122" name="Object 2"/>
                      <p:cNvPicPr>
                        <a:picLocks noChangeAspect="1" noChangeArrowheads="1"/>
                      </p:cNvPicPr>
                      <p:nvPr/>
                    </p:nvPicPr>
                    <p:blipFill>
                      <a:blip r:embed="rId5"/>
                      <a:srcRect/>
                      <a:stretch>
                        <a:fillRect/>
                      </a:stretch>
                    </p:blipFill>
                    <p:spPr bwMode="auto">
                      <a:xfrm>
                        <a:off x="4114800" y="3486150"/>
                        <a:ext cx="4800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ext Box 3"/>
          <p:cNvSpPr txBox="1">
            <a:spLocks noChangeArrowheads="1"/>
          </p:cNvSpPr>
          <p:nvPr/>
        </p:nvSpPr>
        <p:spPr bwMode="auto">
          <a:xfrm>
            <a:off x="3276600" y="1546225"/>
            <a:ext cx="5410200" cy="2039020"/>
          </a:xfrm>
          <a:prstGeom prst="rect">
            <a:avLst/>
          </a:prstGeom>
          <a:solidFill>
            <a:schemeClr val="bg1"/>
          </a:solidFill>
          <a:ln>
            <a:noFill/>
          </a:ln>
          <a:effectLst/>
          <a:extLst>
            <a:ext uri="{91240B29-F687-4F45-9708-019B960494DF}">
              <a14:hiddenLine xmlns:a14="http://schemas.microsoft.com/office/drawing/2010/main" w="28575" cap="sq">
                <a:solidFill>
                  <a:srgbClr val="003366"/>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marL="571500" indent="-449263">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95000"/>
              </a:lnSpc>
              <a:spcAft>
                <a:spcPct val="50000"/>
              </a:spcAft>
              <a:buClr>
                <a:srgbClr val="800000"/>
              </a:buClr>
              <a:buSzPct val="80000"/>
              <a:buFont typeface="Wingdings" pitchFamily="2" charset="2"/>
              <a:buChar char="u"/>
            </a:pPr>
            <a:r>
              <a:rPr lang="en-US" altLang="en-US" sz="2200" dirty="0">
                <a:latin typeface="Liberation Sans" panose="020B0604020202020204" pitchFamily="34" charset="0"/>
              </a:rPr>
              <a:t>Record of increases and decreases in a specific asset, liability, owners’ equity, revenue, or expense item.</a:t>
            </a:r>
          </a:p>
          <a:p>
            <a:pPr algn="l">
              <a:lnSpc>
                <a:spcPct val="95000"/>
              </a:lnSpc>
              <a:spcAft>
                <a:spcPct val="50000"/>
              </a:spcAft>
              <a:buClr>
                <a:srgbClr val="800000"/>
              </a:buClr>
              <a:buSzPct val="80000"/>
              <a:buFont typeface="Wingdings" pitchFamily="2" charset="2"/>
              <a:buChar char="u"/>
            </a:pPr>
            <a:r>
              <a:rPr lang="en-US" altLang="en-US" sz="2200" dirty="0">
                <a:latin typeface="Liberation Sans" panose="020B0604020202020204" pitchFamily="34" charset="0"/>
              </a:rPr>
              <a:t>Debit = “Left”</a:t>
            </a:r>
          </a:p>
          <a:p>
            <a:pPr algn="l">
              <a:lnSpc>
                <a:spcPct val="95000"/>
              </a:lnSpc>
              <a:buClr>
                <a:srgbClr val="800000"/>
              </a:buClr>
              <a:buSzPct val="80000"/>
              <a:buFont typeface="Wingdings" pitchFamily="2" charset="2"/>
              <a:buChar char="u"/>
            </a:pPr>
            <a:r>
              <a:rPr lang="en-US" altLang="en-US" sz="2200" dirty="0">
                <a:latin typeface="Liberation Sans" panose="020B0604020202020204" pitchFamily="34" charset="0"/>
              </a:rPr>
              <a:t>Credit = “Right”</a:t>
            </a:r>
          </a:p>
        </p:txBody>
      </p:sp>
      <p:sp>
        <p:nvSpPr>
          <p:cNvPr id="122884" name="Text Box 4"/>
          <p:cNvSpPr txBox="1">
            <a:spLocks noChangeArrowheads="1"/>
          </p:cNvSpPr>
          <p:nvPr/>
        </p:nvSpPr>
        <p:spPr bwMode="auto">
          <a:xfrm>
            <a:off x="457200" y="1371600"/>
            <a:ext cx="1828800" cy="1384995"/>
          </a:xfrm>
          <a:prstGeom prst="rect">
            <a:avLst/>
          </a:prstGeom>
          <a:noFill/>
          <a:ln w="63500">
            <a:noFill/>
            <a:miter lim="800000"/>
            <a:headEnd/>
            <a:tailEnd/>
          </a:ln>
          <a:effectLst/>
          <a:extLst/>
        </p:spPr>
        <p:txBody>
          <a:bodyPr vert="horz" wrap="square" lIns="90488" tIns="44450" rIns="90488" bIns="44450" numCol="1" anchor="ctr" anchorCtr="0" compatLnSpc="1">
            <a:prstTxWarp prst="textNoShape">
              <a:avLst/>
            </a:prstTxWarp>
          </a:bodyPr>
          <a:lstStyle>
            <a:defPPr>
              <a:defRPr lang="en-US"/>
            </a:defPPr>
            <a:lvl1pPr algn="l">
              <a:defRPr sz="2800" b="1">
                <a:solidFill>
                  <a:srgbClr val="000099"/>
                </a:solidFill>
                <a:latin typeface="Liberation Sans" panose="020B0604020202020204" pitchFamily="34" charset="0"/>
              </a:defRPr>
            </a:lvl1pPr>
            <a:lvl2pPr algn="l">
              <a:defRPr sz="2800" b="1">
                <a:latin typeface="Times New Roman" pitchFamily="18" charset="0"/>
              </a:defRPr>
            </a:lvl2pPr>
            <a:lvl3pPr algn="l">
              <a:defRPr sz="2800" b="1">
                <a:latin typeface="Times New Roman" pitchFamily="18" charset="0"/>
              </a:defRPr>
            </a:lvl3pPr>
            <a:lvl4pPr algn="l">
              <a:defRPr sz="2800" b="1">
                <a:latin typeface="Times New Roman" pitchFamily="18" charset="0"/>
              </a:defRPr>
            </a:lvl4pPr>
            <a:lvl5pPr algn="l">
              <a:defRPr sz="2800" b="1">
                <a:latin typeface="Times New Roman" pitchFamily="18" charset="0"/>
              </a:defRPr>
            </a:lvl5pPr>
            <a:lvl6pPr>
              <a:defRPr sz="2800" b="1">
                <a:latin typeface="Times New Roman" pitchFamily="18" charset="0"/>
              </a:defRPr>
            </a:lvl6pPr>
            <a:lvl7pPr>
              <a:defRPr sz="2800" b="1">
                <a:latin typeface="Times New Roman" pitchFamily="18" charset="0"/>
              </a:defRPr>
            </a:lvl7pPr>
            <a:lvl8pPr>
              <a:defRPr sz="2800" b="1">
                <a:latin typeface="Times New Roman" pitchFamily="18" charset="0"/>
              </a:defRPr>
            </a:lvl8pPr>
            <a:lvl9pPr>
              <a:defRPr sz="2800" b="1">
                <a:latin typeface="Times New Roman" pitchFamily="18" charset="0"/>
              </a:defRPr>
            </a:lvl9pPr>
          </a:lstStyle>
          <a:p>
            <a:pPr algn="ctr"/>
            <a:r>
              <a:rPr lang="en-US" sz="3200" dirty="0">
                <a:solidFill>
                  <a:schemeClr val="tx2">
                    <a:lumMod val="75000"/>
                  </a:schemeClr>
                </a:solidFill>
              </a:rPr>
              <a:t>The</a:t>
            </a:r>
          </a:p>
          <a:p>
            <a:pPr algn="ctr"/>
            <a:r>
              <a:rPr lang="en-US" sz="3200" dirty="0">
                <a:solidFill>
                  <a:schemeClr val="tx2">
                    <a:lumMod val="75000"/>
                  </a:schemeClr>
                </a:solidFill>
              </a:rPr>
              <a:t>Account</a:t>
            </a:r>
          </a:p>
        </p:txBody>
      </p:sp>
      <p:sp>
        <p:nvSpPr>
          <p:cNvPr id="5125" name="AutoShape 5"/>
          <p:cNvSpPr>
            <a:spLocks noChangeArrowheads="1"/>
          </p:cNvSpPr>
          <p:nvPr/>
        </p:nvSpPr>
        <p:spPr bwMode="auto">
          <a:xfrm>
            <a:off x="2362200" y="1862138"/>
            <a:ext cx="762000" cy="228600"/>
          </a:xfrm>
          <a:custGeom>
            <a:avLst/>
            <a:gdLst>
              <a:gd name="T0" fmla="*/ 711244097 w 21600"/>
              <a:gd name="T1" fmla="*/ 0 h 21600"/>
              <a:gd name="T2" fmla="*/ 0 w 21600"/>
              <a:gd name="T3" fmla="*/ 12802394 h 21600"/>
              <a:gd name="T4" fmla="*/ 711244097 w 21600"/>
              <a:gd name="T5" fmla="*/ 25604788 h 21600"/>
              <a:gd name="T6" fmla="*/ 948325475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5126" name="Text Box 6"/>
          <p:cNvSpPr txBox="1">
            <a:spLocks noChangeArrowheads="1"/>
          </p:cNvSpPr>
          <p:nvPr/>
        </p:nvSpPr>
        <p:spPr bwMode="auto">
          <a:xfrm>
            <a:off x="533400" y="3867150"/>
            <a:ext cx="2743200" cy="1225550"/>
          </a:xfrm>
          <a:prstGeom prst="rect">
            <a:avLst/>
          </a:prstGeom>
          <a:solidFill>
            <a:srgbClr val="F7F48B"/>
          </a:solidFill>
          <a:ln w="28575" cap="sq">
            <a:solidFill>
              <a:schemeClr val="tx1"/>
            </a:solidFill>
            <a:miter lim="800000"/>
            <a:headEnd type="none" w="sm" len="sm"/>
            <a:tailEnd type="none" w="sm" len="sm"/>
          </a:ln>
          <a:effectLst>
            <a:innerShdw blurRad="114300">
              <a:prstClr val="black"/>
            </a:innerShdw>
          </a:effectLst>
          <a:extLst/>
        </p:spPr>
        <p:txBody>
          <a:bodyPr wrap="square" tIns="9144" anchor="ctr" anchorCtr="0">
            <a:no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buSzPct val="80000"/>
            </a:pPr>
            <a:r>
              <a:rPr lang="en-US" altLang="en-US" sz="2300" b="1" dirty="0">
                <a:latin typeface="Liberation Sans" panose="020B0604020202020204" pitchFamily="34" charset="0"/>
              </a:rPr>
              <a:t>An account can be illustrated in a   T-account form.</a:t>
            </a:r>
          </a:p>
        </p:txBody>
      </p:sp>
      <p:sp>
        <p:nvSpPr>
          <p:cNvPr id="5127" name="AutoShape 7"/>
          <p:cNvSpPr>
            <a:spLocks noChangeArrowheads="1"/>
          </p:cNvSpPr>
          <p:nvPr/>
        </p:nvSpPr>
        <p:spPr bwMode="auto">
          <a:xfrm>
            <a:off x="3657600" y="4324350"/>
            <a:ext cx="762000" cy="228600"/>
          </a:xfrm>
          <a:custGeom>
            <a:avLst/>
            <a:gdLst>
              <a:gd name="T0" fmla="*/ 711244097 w 21600"/>
              <a:gd name="T1" fmla="*/ 0 h 21600"/>
              <a:gd name="T2" fmla="*/ 0 w 21600"/>
              <a:gd name="T3" fmla="*/ 12802394 h 21600"/>
              <a:gd name="T4" fmla="*/ 711244097 w 21600"/>
              <a:gd name="T5" fmla="*/ 25604788 h 21600"/>
              <a:gd name="T6" fmla="*/ 948325475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0033"/>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7" name="Rectangle 6"/>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sz="1700" b="1" dirty="0">
                <a:latin typeface="Liberation Sans" panose="020B0604020202020204" pitchFamily="34" charset="0"/>
              </a:rPr>
              <a:t>LEARNING</a:t>
            </a:r>
          </a:p>
          <a:p>
            <a:pPr algn="l"/>
            <a:r>
              <a:rPr lang="en-US" altLang="en-US" sz="1700" b="1" dirty="0">
                <a:latin typeface="Liberation Sans" panose="020B0604020202020204" pitchFamily="34" charset="0"/>
              </a:rPr>
              <a:t>OBJECTIVE</a:t>
            </a:r>
          </a:p>
        </p:txBody>
      </p:sp>
      <p:sp>
        <p:nvSpPr>
          <p:cNvPr id="18" name="Rectangle 5"/>
          <p:cNvSpPr>
            <a:spLocks noChangeArrowheads="1"/>
          </p:cNvSpPr>
          <p:nvPr/>
        </p:nvSpPr>
        <p:spPr bwMode="auto">
          <a:xfrm>
            <a:off x="2540000" y="274320"/>
            <a:ext cx="6241143" cy="928688"/>
          </a:xfrm>
          <a:prstGeom prst="rect">
            <a:avLst/>
          </a:prstGeom>
          <a:solidFill>
            <a:srgbClr val="0027A4"/>
          </a:solidFill>
          <a:ln>
            <a:noFill/>
          </a:ln>
          <a:effectLst/>
        </p:spPr>
        <p:txBody>
          <a:bodyPr wrap="square" tIns="27432" anchor="ctr"/>
          <a:lstStyle/>
          <a:p>
            <a:pPr marL="117475" algn="l"/>
            <a:r>
              <a:rPr lang="en-US" sz="2100" b="1" dirty="0">
                <a:solidFill>
                  <a:schemeClr val="bg1"/>
                </a:solidFill>
                <a:latin typeface="Liberation Sans" panose="020B0604020202020204" pitchFamily="34" charset="0"/>
              </a:rPr>
              <a:t>Describe how accounts, debits, and credits are used to record business transactions.</a:t>
            </a:r>
          </a:p>
        </p:txBody>
      </p:sp>
      <p:sp>
        <p:nvSpPr>
          <p:cNvPr id="19" name="Oval 18"/>
          <p:cNvSpPr/>
          <p:nvPr/>
        </p:nvSpPr>
        <p:spPr bwMode="auto">
          <a:xfrm>
            <a:off x="1872343" y="485775"/>
            <a:ext cx="522514" cy="51435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pPr algn="ctr"/>
            <a:r>
              <a:rPr lang="en-US" b="1" dirty="0">
                <a:solidFill>
                  <a:schemeClr val="bg1"/>
                </a:solidFill>
                <a:latin typeface="Liberation Sans" panose="020B0604020202020204" pitchFamily="34" charset="0"/>
              </a:rPr>
              <a:t>1</a:t>
            </a:r>
          </a:p>
        </p:txBody>
      </p:sp>
      <p:sp>
        <p:nvSpPr>
          <p:cNvPr id="11"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306723859"/>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6" y="357188"/>
            <a:ext cx="8636000" cy="82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57200" y="501930"/>
            <a:ext cx="1600200" cy="5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6" name="TextBox 25"/>
          <p:cNvSpPr txBox="1"/>
          <p:nvPr/>
        </p:nvSpPr>
        <p:spPr>
          <a:xfrm>
            <a:off x="152400" y="381000"/>
            <a:ext cx="2209800" cy="738664"/>
          </a:xfrm>
          <a:prstGeom prst="rect">
            <a:avLst/>
          </a:prstGeom>
          <a:noFill/>
        </p:spPr>
        <p:txBody>
          <a:bodyPr wrap="square" rtlCol="0">
            <a:spAutoFit/>
          </a:bodyPr>
          <a:lstStyle/>
          <a:p>
            <a:r>
              <a:rPr lang="en-US" sz="4200" b="1" dirty="0">
                <a:solidFill>
                  <a:srgbClr val="FF9900"/>
                </a:solidFill>
                <a:effectLst>
                  <a:outerShdw blurRad="38100" dist="38100" dir="2700000" algn="tl">
                    <a:srgbClr val="000000">
                      <a:alpha val="43137"/>
                    </a:srgbClr>
                  </a:outerShdw>
                </a:effectLst>
                <a:latin typeface="Liberation Sans" panose="020B0604020202020204" pitchFamily="34" charset="0"/>
              </a:rPr>
              <a:t>DO IT!</a:t>
            </a:r>
          </a:p>
        </p:txBody>
      </p:sp>
      <p:pic>
        <p:nvPicPr>
          <p:cNvPr id="21"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857" y="586815"/>
            <a:ext cx="3144567" cy="41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2"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472" y="571501"/>
            <a:ext cx="409385" cy="34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3" name="TextBox 22"/>
          <p:cNvSpPr txBox="1"/>
          <p:nvPr/>
        </p:nvSpPr>
        <p:spPr>
          <a:xfrm>
            <a:off x="2467428" y="428625"/>
            <a:ext cx="435429" cy="641336"/>
          </a:xfrm>
          <a:prstGeom prst="rect">
            <a:avLst/>
          </a:prstGeom>
          <a:noFill/>
        </p:spPr>
        <p:txBody>
          <a:bodyPr wrap="square" lIns="86493" tIns="43247" rIns="86493" bIns="43247" rtlCol="0">
            <a:spAutoFit/>
          </a:bodyPr>
          <a:lstStyle/>
          <a:p>
            <a:r>
              <a:rPr lang="en-US" sz="3600" b="1" dirty="0">
                <a:solidFill>
                  <a:srgbClr val="FF9900"/>
                </a:solidFill>
                <a:latin typeface="Liberation Sans" panose="020B0604020202020204" pitchFamily="34" charset="0"/>
              </a:rPr>
              <a:t>2</a:t>
            </a:r>
          </a:p>
        </p:txBody>
      </p:sp>
      <p:sp>
        <p:nvSpPr>
          <p:cNvPr id="24" name="TextBox 23"/>
          <p:cNvSpPr txBox="1"/>
          <p:nvPr/>
        </p:nvSpPr>
        <p:spPr>
          <a:xfrm>
            <a:off x="3338286" y="508909"/>
            <a:ext cx="5515429" cy="518226"/>
          </a:xfrm>
          <a:prstGeom prst="rect">
            <a:avLst/>
          </a:prstGeom>
          <a:noFill/>
        </p:spPr>
        <p:txBody>
          <a:bodyPr wrap="square" lIns="86493" tIns="43247" rIns="86493" bIns="43247" rtlCol="0">
            <a:spAutoFit/>
          </a:bodyPr>
          <a:lstStyle/>
          <a:p>
            <a:pPr marL="111120" algn="l"/>
            <a:r>
              <a:rPr lang="en-US" sz="2800" b="1" dirty="0">
                <a:solidFill>
                  <a:schemeClr val="bg1"/>
                </a:solidFill>
                <a:latin typeface="Liberation Sans" panose="020B0604020202020204" pitchFamily="34" charset="0"/>
              </a:rPr>
              <a:t>Recording Business Activities</a:t>
            </a:r>
          </a:p>
        </p:txBody>
      </p:sp>
      <p:sp>
        <p:nvSpPr>
          <p:cNvPr id="11" name="Rectangle 2"/>
          <p:cNvSpPr>
            <a:spLocks noChangeArrowheads="1"/>
          </p:cNvSpPr>
          <p:nvPr/>
        </p:nvSpPr>
        <p:spPr bwMode="auto">
          <a:xfrm>
            <a:off x="628649" y="1371600"/>
            <a:ext cx="8058151" cy="4439677"/>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057400" algn="l"/>
              </a:tabLst>
              <a:defRPr sz="2400">
                <a:solidFill>
                  <a:schemeClr val="tx1"/>
                </a:solidFill>
                <a:latin typeface="Comic Sans MS" pitchFamily="66" charset="0"/>
              </a:defRPr>
            </a:lvl1pPr>
            <a:lvl2pPr marL="742950" indent="-285750">
              <a:tabLst>
                <a:tab pos="2057400" algn="l"/>
              </a:tabLst>
              <a:defRPr sz="2400">
                <a:solidFill>
                  <a:schemeClr val="tx1"/>
                </a:solidFill>
                <a:latin typeface="Comic Sans MS" pitchFamily="66" charset="0"/>
              </a:defRPr>
            </a:lvl2pPr>
            <a:lvl3pPr marL="1143000" indent="-228600">
              <a:tabLst>
                <a:tab pos="2057400" algn="l"/>
              </a:tabLst>
              <a:defRPr sz="2400">
                <a:solidFill>
                  <a:schemeClr val="tx1"/>
                </a:solidFill>
                <a:latin typeface="Comic Sans MS" pitchFamily="66" charset="0"/>
              </a:defRPr>
            </a:lvl3pPr>
            <a:lvl4pPr marL="1600200" indent="-228600">
              <a:tabLst>
                <a:tab pos="2057400" algn="l"/>
              </a:tabLst>
              <a:defRPr sz="2400">
                <a:solidFill>
                  <a:schemeClr val="tx1"/>
                </a:solidFill>
                <a:latin typeface="Comic Sans MS" pitchFamily="66" charset="0"/>
              </a:defRPr>
            </a:lvl4pPr>
            <a:lvl5pPr marL="2057400" indent="-228600">
              <a:tabLst>
                <a:tab pos="2057400" algn="l"/>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2057400" algn="l"/>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2057400" algn="l"/>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2057400" algn="l"/>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2057400" algn="l"/>
              </a:tabLst>
              <a:defRPr sz="2400">
                <a:solidFill>
                  <a:schemeClr val="tx1"/>
                </a:solidFill>
                <a:latin typeface="Comic Sans MS" pitchFamily="66" charset="0"/>
              </a:defRPr>
            </a:lvl9pPr>
          </a:lstStyle>
          <a:p>
            <a:pPr algn="l">
              <a:lnSpc>
                <a:spcPct val="125000"/>
              </a:lnSpc>
              <a:spcBef>
                <a:spcPts val="1200"/>
              </a:spcBef>
            </a:pPr>
            <a:r>
              <a:rPr lang="en-US" sz="2200" b="1" dirty="0">
                <a:latin typeface="Liberation Sans" panose="020B0604020202020204" pitchFamily="34" charset="0"/>
              </a:rPr>
              <a:t>Prepare the entries to record the transactions.</a:t>
            </a:r>
            <a:endParaRPr lang="en-US" altLang="en-US" sz="2200" b="1" dirty="0">
              <a:latin typeface="Liberation Sans" panose="020B0604020202020204" pitchFamily="34" charset="0"/>
            </a:endParaRPr>
          </a:p>
          <a:p>
            <a:pPr marL="457200" indent="-457200" algn="l">
              <a:lnSpc>
                <a:spcPct val="125000"/>
              </a:lnSpc>
              <a:spcBef>
                <a:spcPts val="1200"/>
              </a:spcBef>
              <a:buFont typeface="+mj-lt"/>
              <a:buAutoNum type="arabicPeriod"/>
            </a:pPr>
            <a:r>
              <a:rPr lang="en-US" sz="2200" dirty="0">
                <a:latin typeface="Liberation Sans" panose="020B0604020202020204" pitchFamily="34" charset="0"/>
              </a:rPr>
              <a:t>Opened a bank account and deposited $20,000.</a:t>
            </a:r>
          </a:p>
          <a:p>
            <a:pPr marL="457200" indent="-457200" algn="l">
              <a:lnSpc>
                <a:spcPct val="125000"/>
              </a:lnSpc>
              <a:spcBef>
                <a:spcPts val="1200"/>
              </a:spcBef>
              <a:buFont typeface="+mj-lt"/>
              <a:buAutoNum type="arabicPeriod"/>
            </a:pPr>
            <a:endParaRPr lang="en-US" sz="2200" dirty="0">
              <a:latin typeface="Liberation Sans" panose="020B0604020202020204" pitchFamily="34" charset="0"/>
            </a:endParaRPr>
          </a:p>
          <a:p>
            <a:pPr marL="457200" indent="-457200" algn="l">
              <a:lnSpc>
                <a:spcPct val="125000"/>
              </a:lnSpc>
              <a:spcBef>
                <a:spcPts val="3600"/>
              </a:spcBef>
              <a:buFont typeface="+mj-lt"/>
              <a:buAutoNum type="arabicPeriod"/>
            </a:pPr>
            <a:r>
              <a:rPr lang="en-US" sz="2200" dirty="0">
                <a:latin typeface="Liberation Sans" panose="020B0604020202020204" pitchFamily="34" charset="0"/>
              </a:rPr>
              <a:t>Purchased equipment on account (to be paid in 30 days) for a total cost of $4,800.</a:t>
            </a:r>
          </a:p>
          <a:p>
            <a:pPr marL="457200" indent="-457200" algn="l">
              <a:lnSpc>
                <a:spcPct val="125000"/>
              </a:lnSpc>
              <a:spcBef>
                <a:spcPts val="1200"/>
              </a:spcBef>
              <a:buFont typeface="+mj-lt"/>
              <a:buAutoNum type="arabicPeriod"/>
            </a:pPr>
            <a:endParaRPr lang="en-US" sz="2200" dirty="0">
              <a:latin typeface="Liberation Sans" panose="020B0604020202020204" pitchFamily="34" charset="0"/>
            </a:endParaRPr>
          </a:p>
          <a:p>
            <a:pPr marL="457200" indent="-457200" algn="l">
              <a:lnSpc>
                <a:spcPct val="125000"/>
              </a:lnSpc>
              <a:spcBef>
                <a:spcPts val="3600"/>
              </a:spcBef>
              <a:buFont typeface="+mj-lt"/>
              <a:buAutoNum type="arabicPeriod"/>
            </a:pPr>
            <a:r>
              <a:rPr lang="en-US" sz="2200" dirty="0">
                <a:latin typeface="Liberation Sans" panose="020B0604020202020204" pitchFamily="34" charset="0"/>
              </a:rPr>
              <a:t>Interviewed three persons for the position of hair stylist.</a:t>
            </a:r>
          </a:p>
        </p:txBody>
      </p:sp>
      <p:sp>
        <p:nvSpPr>
          <p:cNvPr id="40963" name="Rectangle 5"/>
          <p:cNvSpPr>
            <a:spLocks noChangeArrowheads="1"/>
          </p:cNvSpPr>
          <p:nvPr/>
        </p:nvSpPr>
        <p:spPr bwMode="auto">
          <a:xfrm>
            <a:off x="1524000" y="2438400"/>
            <a:ext cx="6324600" cy="830997"/>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428750" algn="l"/>
                <a:tab pos="2057400" algn="l"/>
                <a:tab pos="5715000" algn="r"/>
                <a:tab pos="6972300" algn="r"/>
              </a:tabLst>
              <a:defRPr sz="2400">
                <a:solidFill>
                  <a:schemeClr val="tx1"/>
                </a:solidFill>
                <a:latin typeface="Comic Sans MS" pitchFamily="66" charset="0"/>
              </a:defRPr>
            </a:lvl1pPr>
            <a:lvl2pPr marL="742950" indent="-285750">
              <a:tabLst>
                <a:tab pos="1428750" algn="l"/>
                <a:tab pos="2057400" algn="l"/>
                <a:tab pos="5715000" algn="r"/>
                <a:tab pos="6972300" algn="r"/>
              </a:tabLst>
              <a:defRPr sz="2400">
                <a:solidFill>
                  <a:schemeClr val="tx1"/>
                </a:solidFill>
                <a:latin typeface="Comic Sans MS" pitchFamily="66" charset="0"/>
              </a:defRPr>
            </a:lvl2pPr>
            <a:lvl3pPr marL="1143000" indent="-228600">
              <a:tabLst>
                <a:tab pos="1428750" algn="l"/>
                <a:tab pos="2057400" algn="l"/>
                <a:tab pos="5715000" algn="r"/>
                <a:tab pos="6972300" algn="r"/>
              </a:tabLst>
              <a:defRPr sz="2400">
                <a:solidFill>
                  <a:schemeClr val="tx1"/>
                </a:solidFill>
                <a:latin typeface="Comic Sans MS" pitchFamily="66" charset="0"/>
              </a:defRPr>
            </a:lvl3pPr>
            <a:lvl4pPr marL="1600200" indent="-228600">
              <a:tabLst>
                <a:tab pos="1428750" algn="l"/>
                <a:tab pos="2057400" algn="l"/>
                <a:tab pos="5715000" algn="r"/>
                <a:tab pos="6972300" algn="r"/>
              </a:tabLst>
              <a:defRPr sz="2400">
                <a:solidFill>
                  <a:schemeClr val="tx1"/>
                </a:solidFill>
                <a:latin typeface="Comic Sans MS" pitchFamily="66" charset="0"/>
              </a:defRPr>
            </a:lvl4pPr>
            <a:lvl5pPr marL="2057400" indent="-228600">
              <a:tabLst>
                <a:tab pos="1428750" algn="l"/>
                <a:tab pos="2057400" algn="l"/>
                <a:tab pos="5715000" algn="r"/>
                <a:tab pos="6972300" algn="r"/>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9pPr>
          </a:lstStyle>
          <a:p>
            <a:pPr marL="457200" indent="-457200" algn="l">
              <a:lnSpc>
                <a:spcPct val="120000"/>
              </a:lnSpc>
              <a:tabLst>
                <a:tab pos="4454525" algn="r"/>
                <a:tab pos="5943600" algn="r"/>
              </a:tabLst>
            </a:pPr>
            <a:r>
              <a:rPr lang="en-US" altLang="en-US" sz="2100" dirty="0">
                <a:latin typeface="Liberation Sans" panose="020B0604020202020204" pitchFamily="34" charset="0"/>
              </a:rPr>
              <a:t>Cash 	20,000</a:t>
            </a:r>
          </a:p>
          <a:p>
            <a:pPr marL="457200" indent="-457200" algn="l">
              <a:lnSpc>
                <a:spcPct val="120000"/>
              </a:lnSpc>
              <a:tabLst>
                <a:tab pos="4454525" algn="r"/>
                <a:tab pos="5943600" algn="r"/>
              </a:tabLst>
            </a:pPr>
            <a:r>
              <a:rPr lang="en-US" altLang="en-US" sz="2100" dirty="0">
                <a:latin typeface="Liberation Sans" panose="020B0604020202020204" pitchFamily="34" charset="0"/>
              </a:rPr>
              <a:t>	Owner’s Capital 		20,000</a:t>
            </a:r>
          </a:p>
        </p:txBody>
      </p:sp>
      <p:sp>
        <p:nvSpPr>
          <p:cNvPr id="12" name="Rectangle 5"/>
          <p:cNvSpPr>
            <a:spLocks noChangeArrowheads="1"/>
          </p:cNvSpPr>
          <p:nvPr/>
        </p:nvSpPr>
        <p:spPr bwMode="auto">
          <a:xfrm>
            <a:off x="1524000" y="4343400"/>
            <a:ext cx="6324600" cy="830997"/>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428750" algn="l"/>
                <a:tab pos="2057400" algn="l"/>
                <a:tab pos="5715000" algn="r"/>
                <a:tab pos="6972300" algn="r"/>
              </a:tabLst>
              <a:defRPr sz="2400">
                <a:solidFill>
                  <a:schemeClr val="tx1"/>
                </a:solidFill>
                <a:latin typeface="Comic Sans MS" pitchFamily="66" charset="0"/>
              </a:defRPr>
            </a:lvl1pPr>
            <a:lvl2pPr marL="742950" indent="-285750">
              <a:tabLst>
                <a:tab pos="1428750" algn="l"/>
                <a:tab pos="2057400" algn="l"/>
                <a:tab pos="5715000" algn="r"/>
                <a:tab pos="6972300" algn="r"/>
              </a:tabLst>
              <a:defRPr sz="2400">
                <a:solidFill>
                  <a:schemeClr val="tx1"/>
                </a:solidFill>
                <a:latin typeface="Comic Sans MS" pitchFamily="66" charset="0"/>
              </a:defRPr>
            </a:lvl2pPr>
            <a:lvl3pPr marL="1143000" indent="-228600">
              <a:tabLst>
                <a:tab pos="1428750" algn="l"/>
                <a:tab pos="2057400" algn="l"/>
                <a:tab pos="5715000" algn="r"/>
                <a:tab pos="6972300" algn="r"/>
              </a:tabLst>
              <a:defRPr sz="2400">
                <a:solidFill>
                  <a:schemeClr val="tx1"/>
                </a:solidFill>
                <a:latin typeface="Comic Sans MS" pitchFamily="66" charset="0"/>
              </a:defRPr>
            </a:lvl3pPr>
            <a:lvl4pPr marL="1600200" indent="-228600">
              <a:tabLst>
                <a:tab pos="1428750" algn="l"/>
                <a:tab pos="2057400" algn="l"/>
                <a:tab pos="5715000" algn="r"/>
                <a:tab pos="6972300" algn="r"/>
              </a:tabLst>
              <a:defRPr sz="2400">
                <a:solidFill>
                  <a:schemeClr val="tx1"/>
                </a:solidFill>
                <a:latin typeface="Comic Sans MS" pitchFamily="66" charset="0"/>
              </a:defRPr>
            </a:lvl4pPr>
            <a:lvl5pPr marL="2057400" indent="-228600">
              <a:tabLst>
                <a:tab pos="1428750" algn="l"/>
                <a:tab pos="2057400" algn="l"/>
                <a:tab pos="5715000" algn="r"/>
                <a:tab pos="6972300" algn="r"/>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9pPr>
          </a:lstStyle>
          <a:p>
            <a:pPr marL="457200" indent="-457200" algn="l">
              <a:lnSpc>
                <a:spcPct val="120000"/>
              </a:lnSpc>
              <a:tabLst>
                <a:tab pos="4454525" algn="r"/>
                <a:tab pos="5943600" algn="r"/>
              </a:tabLst>
            </a:pPr>
            <a:r>
              <a:rPr lang="en-US" altLang="en-US" sz="2100" dirty="0">
                <a:latin typeface="Liberation Sans" panose="020B0604020202020204" pitchFamily="34" charset="0"/>
              </a:rPr>
              <a:t>Equipment 	4,800</a:t>
            </a:r>
          </a:p>
          <a:p>
            <a:pPr marL="457200" indent="-457200" algn="l">
              <a:lnSpc>
                <a:spcPct val="120000"/>
              </a:lnSpc>
              <a:tabLst>
                <a:tab pos="4454525" algn="r"/>
                <a:tab pos="5943600" algn="r"/>
              </a:tabLst>
            </a:pPr>
            <a:r>
              <a:rPr lang="en-US" altLang="en-US" sz="2100" dirty="0">
                <a:latin typeface="Liberation Sans" panose="020B0604020202020204" pitchFamily="34" charset="0"/>
              </a:rPr>
              <a:t>	Accounts Payable 		4,800</a:t>
            </a:r>
          </a:p>
        </p:txBody>
      </p:sp>
      <p:sp>
        <p:nvSpPr>
          <p:cNvPr id="13" name="Rectangle 5"/>
          <p:cNvSpPr>
            <a:spLocks noChangeArrowheads="1"/>
          </p:cNvSpPr>
          <p:nvPr/>
        </p:nvSpPr>
        <p:spPr bwMode="auto">
          <a:xfrm>
            <a:off x="1524000" y="5791200"/>
            <a:ext cx="1378857" cy="461665"/>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428750" algn="l"/>
                <a:tab pos="2057400" algn="l"/>
                <a:tab pos="5715000" algn="r"/>
                <a:tab pos="6972300" algn="r"/>
              </a:tabLst>
              <a:defRPr sz="2400">
                <a:solidFill>
                  <a:schemeClr val="tx1"/>
                </a:solidFill>
                <a:latin typeface="Comic Sans MS" pitchFamily="66" charset="0"/>
              </a:defRPr>
            </a:lvl1pPr>
            <a:lvl2pPr marL="742950" indent="-285750">
              <a:tabLst>
                <a:tab pos="1428750" algn="l"/>
                <a:tab pos="2057400" algn="l"/>
                <a:tab pos="5715000" algn="r"/>
                <a:tab pos="6972300" algn="r"/>
              </a:tabLst>
              <a:defRPr sz="2400">
                <a:solidFill>
                  <a:schemeClr val="tx1"/>
                </a:solidFill>
                <a:latin typeface="Comic Sans MS" pitchFamily="66" charset="0"/>
              </a:defRPr>
            </a:lvl2pPr>
            <a:lvl3pPr marL="1143000" indent="-228600">
              <a:tabLst>
                <a:tab pos="1428750" algn="l"/>
                <a:tab pos="2057400" algn="l"/>
                <a:tab pos="5715000" algn="r"/>
                <a:tab pos="6972300" algn="r"/>
              </a:tabLst>
              <a:defRPr sz="2400">
                <a:solidFill>
                  <a:schemeClr val="tx1"/>
                </a:solidFill>
                <a:latin typeface="Comic Sans MS" pitchFamily="66" charset="0"/>
              </a:defRPr>
            </a:lvl3pPr>
            <a:lvl4pPr marL="1600200" indent="-228600">
              <a:tabLst>
                <a:tab pos="1428750" algn="l"/>
                <a:tab pos="2057400" algn="l"/>
                <a:tab pos="5715000" algn="r"/>
                <a:tab pos="6972300" algn="r"/>
              </a:tabLst>
              <a:defRPr sz="2400">
                <a:solidFill>
                  <a:schemeClr val="tx1"/>
                </a:solidFill>
                <a:latin typeface="Comic Sans MS" pitchFamily="66" charset="0"/>
              </a:defRPr>
            </a:lvl4pPr>
            <a:lvl5pPr marL="2057400" indent="-228600">
              <a:tabLst>
                <a:tab pos="1428750" algn="l"/>
                <a:tab pos="2057400" algn="l"/>
                <a:tab pos="5715000" algn="r"/>
                <a:tab pos="6972300" algn="r"/>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9pPr>
          </a:lstStyle>
          <a:p>
            <a:pPr marL="457200" indent="-457200" algn="l">
              <a:lnSpc>
                <a:spcPct val="120000"/>
              </a:lnSpc>
              <a:tabLst>
                <a:tab pos="4454525" algn="r"/>
                <a:tab pos="5943600" algn="r"/>
              </a:tabLst>
            </a:pPr>
            <a:r>
              <a:rPr lang="en-US" altLang="en-US" sz="2100" dirty="0">
                <a:latin typeface="Liberation Sans" panose="020B0604020202020204" pitchFamily="34" charset="0"/>
              </a:rPr>
              <a:t>No entry</a:t>
            </a:r>
          </a:p>
        </p:txBody>
      </p:sp>
      <p:sp>
        <p:nvSpPr>
          <p:cNvPr id="14"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extLst>
      <p:ext uri="{BB962C8B-B14F-4D97-AF65-F5344CB8AC3E}">
        <p14:creationId xmlns:p14="http://schemas.microsoft.com/office/powerpoint/2010/main" val="22350211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P spid="12" grpId="0" build="p" bldLvl="2" autoUpdateAnimBg="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6"/>
          <p:cNvSpPr txBox="1">
            <a:spLocks noChangeArrowheads="1"/>
          </p:cNvSpPr>
          <p:nvPr/>
        </p:nvSpPr>
        <p:spPr bwMode="auto">
          <a:xfrm>
            <a:off x="762000" y="2059987"/>
            <a:ext cx="8001000" cy="8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457200" indent="-4572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5000"/>
              </a:lnSpc>
              <a:spcAft>
                <a:spcPct val="50000"/>
              </a:spcAft>
              <a:buClr>
                <a:srgbClr val="800000"/>
              </a:buClr>
              <a:buSzPct val="80000"/>
              <a:buFont typeface="Wingdings" pitchFamily="2" charset="2"/>
              <a:buChar char="u"/>
            </a:pPr>
            <a:r>
              <a:rPr lang="en-US" altLang="en-US" sz="2100" b="1" dirty="0">
                <a:solidFill>
                  <a:schemeClr val="hlink"/>
                </a:solidFill>
                <a:latin typeface="Liberation Sans" panose="020B0604020202020204" pitchFamily="34" charset="0"/>
              </a:rPr>
              <a:t>General Ledger</a:t>
            </a:r>
            <a:r>
              <a:rPr lang="en-US" altLang="en-US" sz="2100" dirty="0">
                <a:latin typeface="Liberation Sans" panose="020B0604020202020204" pitchFamily="34" charset="0"/>
              </a:rPr>
              <a:t> contains </a:t>
            </a:r>
            <a:r>
              <a:rPr lang="en-US" sz="2100" dirty="0">
                <a:latin typeface="Liberation Sans" panose="020B0604020202020204" pitchFamily="34" charset="0"/>
              </a:rPr>
              <a:t>all the asset, liability, and owner’s equity accounts.</a:t>
            </a:r>
            <a:endParaRPr lang="en-US" altLang="en-US" sz="2100" dirty="0">
              <a:latin typeface="Liberation Sans" panose="020B0604020202020204" pitchFamily="34" charset="0"/>
            </a:endParaRPr>
          </a:p>
        </p:txBody>
      </p:sp>
      <p:sp>
        <p:nvSpPr>
          <p:cNvPr id="24580" name="Rectangle 5"/>
          <p:cNvSpPr>
            <a:spLocks noChangeArrowheads="1"/>
          </p:cNvSpPr>
          <p:nvPr/>
        </p:nvSpPr>
        <p:spPr bwMode="auto">
          <a:xfrm>
            <a:off x="7086600" y="2878137"/>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r"/>
            <a:r>
              <a:rPr lang="en-US" altLang="en-US" sz="1200" b="1" dirty="0">
                <a:latin typeface="Liberation Sans" panose="020B0604020202020204" pitchFamily="34" charset="0"/>
              </a:rPr>
              <a:t>Illustration 2-15</a:t>
            </a:r>
          </a:p>
        </p:txBody>
      </p:sp>
      <p:sp>
        <p:nvSpPr>
          <p:cNvPr id="24581" name="Rectangle 6"/>
          <p:cNvSpPr>
            <a:spLocks noChangeArrowheads="1"/>
          </p:cNvSpPr>
          <p:nvPr/>
        </p:nvSpPr>
        <p:spPr bwMode="auto">
          <a:xfrm>
            <a:off x="533400" y="1423399"/>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2800" b="1" dirty="0">
                <a:solidFill>
                  <a:schemeClr val="tx2">
                    <a:lumMod val="75000"/>
                  </a:schemeClr>
                </a:solidFill>
                <a:latin typeface="Liberation Sans" panose="020B0604020202020204" pitchFamily="34" charset="0"/>
              </a:rPr>
              <a:t>The Ledger</a:t>
            </a:r>
          </a:p>
        </p:txBody>
      </p:sp>
      <p:pic>
        <p:nvPicPr>
          <p:cNvPr id="2458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82937"/>
            <a:ext cx="7999412"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6"/>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sz="1700" b="1" dirty="0">
                <a:latin typeface="Liberation Sans" panose="020B0604020202020204" pitchFamily="34" charset="0"/>
              </a:rPr>
              <a:t>LEARNING</a:t>
            </a:r>
          </a:p>
          <a:p>
            <a:pPr algn="l"/>
            <a:r>
              <a:rPr lang="en-US" altLang="en-US" sz="1700" b="1" dirty="0">
                <a:latin typeface="Liberation Sans" panose="020B0604020202020204" pitchFamily="34" charset="0"/>
              </a:rPr>
              <a:t>OBJECTIVE</a:t>
            </a:r>
          </a:p>
        </p:txBody>
      </p:sp>
      <p:sp>
        <p:nvSpPr>
          <p:cNvPr id="10" name="Rectangle 5"/>
          <p:cNvSpPr>
            <a:spLocks noChangeArrowheads="1"/>
          </p:cNvSpPr>
          <p:nvPr/>
        </p:nvSpPr>
        <p:spPr bwMode="auto">
          <a:xfrm>
            <a:off x="2540000" y="274320"/>
            <a:ext cx="6241143" cy="928688"/>
          </a:xfrm>
          <a:prstGeom prst="rect">
            <a:avLst/>
          </a:prstGeom>
          <a:solidFill>
            <a:srgbClr val="0027A4"/>
          </a:solidFill>
          <a:ln>
            <a:noFill/>
          </a:ln>
          <a:effectLst/>
        </p:spPr>
        <p:txBody>
          <a:bodyPr wrap="square" tIns="27432" anchor="ctr"/>
          <a:lstStyle/>
          <a:p>
            <a:pPr marL="117475" algn="l"/>
            <a:r>
              <a:rPr lang="en-US" sz="2100" b="1" dirty="0">
                <a:solidFill>
                  <a:schemeClr val="bg1"/>
                </a:solidFill>
                <a:latin typeface="Liberation Sans" panose="020B0604020202020204" pitchFamily="34" charset="0"/>
              </a:rPr>
              <a:t>Explain how a ledger and posting help in the recording process.</a:t>
            </a:r>
          </a:p>
        </p:txBody>
      </p:sp>
      <p:sp>
        <p:nvSpPr>
          <p:cNvPr id="11" name="Oval 10"/>
          <p:cNvSpPr/>
          <p:nvPr/>
        </p:nvSpPr>
        <p:spPr bwMode="auto">
          <a:xfrm>
            <a:off x="1872343" y="485775"/>
            <a:ext cx="522514" cy="51435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pPr algn="ctr"/>
            <a:r>
              <a:rPr lang="en-US" b="1" dirty="0">
                <a:solidFill>
                  <a:schemeClr val="bg1"/>
                </a:solidFill>
                <a:latin typeface="Liberation Sans" panose="020B0604020202020204" pitchFamily="34" charset="0"/>
              </a:rPr>
              <a:t>3</a:t>
            </a:r>
          </a:p>
        </p:txBody>
      </p:sp>
      <p:sp>
        <p:nvSpPr>
          <p:cNvPr id="12"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The Ledger</a:t>
            </a:r>
          </a:p>
        </p:txBody>
      </p:sp>
      <p:sp>
        <p:nvSpPr>
          <p:cNvPr id="26629" name="Line 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6630" name="Text Box 2"/>
          <p:cNvSpPr txBox="1">
            <a:spLocks noChangeArrowheads="1"/>
          </p:cNvSpPr>
          <p:nvPr/>
        </p:nvSpPr>
        <p:spPr bwMode="auto">
          <a:xfrm>
            <a:off x="533400" y="1295400"/>
            <a:ext cx="8229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2700" b="1" dirty="0">
                <a:solidFill>
                  <a:schemeClr val="tx2">
                    <a:lumMod val="75000"/>
                  </a:schemeClr>
                </a:solidFill>
                <a:latin typeface="Liberation Sans" panose="020B0604020202020204" pitchFamily="34" charset="0"/>
              </a:rPr>
              <a:t>STANDARD FORM OF ACCOUNT</a:t>
            </a:r>
          </a:p>
        </p:txBody>
      </p:sp>
      <p:pic>
        <p:nvPicPr>
          <p:cNvPr id="118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2103437"/>
            <a:ext cx="8401050" cy="2908321"/>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7239000" y="1411069"/>
            <a:ext cx="1524000" cy="646331"/>
          </a:xfrm>
          <a:prstGeom prst="rect">
            <a:avLst/>
          </a:prstGeom>
        </p:spPr>
        <p:txBody>
          <a:bodyPr wrap="square">
            <a:spAutoFit/>
          </a:bodyPr>
          <a:lstStyle/>
          <a:p>
            <a:pPr algn="l"/>
            <a:r>
              <a:rPr lang="en-US" sz="1200" b="1" dirty="0">
                <a:latin typeface="Liberation Sans" panose="020B0604020202020204" pitchFamily="34" charset="0"/>
              </a:rPr>
              <a:t>Illustration 2-16</a:t>
            </a:r>
          </a:p>
          <a:p>
            <a:pPr algn="l"/>
            <a:r>
              <a:rPr lang="en-US" sz="1200" dirty="0">
                <a:latin typeface="Liberation Sans" panose="020B0604020202020204" pitchFamily="34" charset="0"/>
              </a:rPr>
              <a:t>Three-column form of account</a:t>
            </a:r>
          </a:p>
        </p:txBody>
      </p:sp>
      <p:sp>
        <p:nvSpPr>
          <p:cNvPr id="11"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304800" y="1295400"/>
            <a:ext cx="1905000" cy="2142125"/>
          </a:xfrm>
          <a:prstGeom prst="rect">
            <a:avLst/>
          </a:prstGeom>
          <a:noFill/>
          <a:ln w="12700">
            <a:noFill/>
            <a:miter lim="800000"/>
            <a:headEnd/>
            <a:tailEnd/>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defRPr/>
            </a:pPr>
            <a:r>
              <a:rPr lang="en-US" sz="2700" b="1" dirty="0">
                <a:solidFill>
                  <a:schemeClr val="tx2">
                    <a:lumMod val="75000"/>
                  </a:schemeClr>
                </a:solidFill>
                <a:latin typeface="Liberation Sans" panose="020B0604020202020204" pitchFamily="34" charset="0"/>
              </a:rPr>
              <a:t>POSTING</a:t>
            </a:r>
            <a:r>
              <a:rPr lang="en-US" sz="2100" b="1" dirty="0">
                <a:solidFill>
                  <a:srgbClr val="800000"/>
                </a:solidFill>
                <a:effectLst>
                  <a:outerShdw blurRad="38100" dist="38100" dir="2700000" algn="tl">
                    <a:srgbClr val="C0C0C0"/>
                  </a:outerShdw>
                </a:effectLst>
                <a:latin typeface="Liberation Sans" panose="020B0604020202020204" pitchFamily="34" charset="0"/>
                <a:cs typeface="Arial" charset="0"/>
              </a:rPr>
              <a:t> </a:t>
            </a:r>
            <a:r>
              <a:rPr lang="en-US" sz="2100" dirty="0">
                <a:latin typeface="Liberation Sans" panose="020B0604020202020204" pitchFamily="34" charset="0"/>
                <a:cs typeface="Arial" charset="0"/>
              </a:rPr>
              <a:t>Transferring journal entries to the ledger accounts. </a:t>
            </a:r>
          </a:p>
        </p:txBody>
      </p:sp>
      <p:sp>
        <p:nvSpPr>
          <p:cNvPr id="27651" name="Rectangle 21"/>
          <p:cNvSpPr>
            <a:spLocks noChangeArrowheads="1"/>
          </p:cNvSpPr>
          <p:nvPr/>
        </p:nvSpPr>
        <p:spPr bwMode="auto">
          <a:xfrm>
            <a:off x="914400" y="5562600"/>
            <a:ext cx="152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2-17</a:t>
            </a:r>
          </a:p>
          <a:p>
            <a:pPr algn="l"/>
            <a:r>
              <a:rPr lang="en-US" altLang="en-US" sz="1200" dirty="0">
                <a:latin typeface="Liberation Sans" panose="020B0604020202020204" pitchFamily="34" charset="0"/>
              </a:rPr>
              <a:t>Posting a journal entry</a:t>
            </a:r>
          </a:p>
        </p:txBody>
      </p:sp>
      <p:sp>
        <p:nvSpPr>
          <p:cNvPr id="27653"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Ledger</a:t>
            </a:r>
          </a:p>
        </p:txBody>
      </p:sp>
      <p:sp>
        <p:nvSpPr>
          <p:cNvPr id="27654" name="Line 24"/>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198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708" y="580025"/>
            <a:ext cx="6760092" cy="57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overrideClrMapping bg1="lt1" tx1="dk1" bg2="lt2" tx2="dk2" accent1="accent1" accent2="accent2" accent3="accent3" accent4="accent4" accent5="accent5" accent6="accent6" hlink="hlink" folHlink="folHlink"/>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74663" y="19812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a:defRPr sz="2400">
                <a:solidFill>
                  <a:schemeClr val="tx1"/>
                </a:solidFill>
                <a:latin typeface="Comic Sans MS" pitchFamily="66" charset="0"/>
              </a:defRPr>
            </a:lvl1pPr>
            <a:lvl2pPr marL="685800" indent="-455613">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Clr>
                <a:schemeClr val="tx1"/>
              </a:buClr>
              <a:buFont typeface="Wingdings" pitchFamily="2" charset="2"/>
              <a:buNone/>
            </a:pPr>
            <a:r>
              <a:rPr lang="en-US" altLang="en-US" sz="2300" dirty="0">
                <a:latin typeface="Liberation Sans" panose="020B0604020202020204" pitchFamily="34" charset="0"/>
              </a:rPr>
              <a:t>Posting:</a:t>
            </a:r>
          </a:p>
          <a:p>
            <a:pPr lvl="1" algn="l">
              <a:lnSpc>
                <a:spcPct val="120000"/>
              </a:lnSpc>
              <a:spcBef>
                <a:spcPct val="50000"/>
              </a:spcBef>
              <a:buClr>
                <a:schemeClr val="tx1"/>
              </a:buClr>
              <a:buFont typeface="Wingdings" pitchFamily="2" charset="2"/>
              <a:buAutoNum type="alphaLcPeriod"/>
            </a:pPr>
            <a:r>
              <a:rPr lang="en-US" altLang="en-US" sz="2300" dirty="0">
                <a:latin typeface="Liberation Sans" panose="020B0604020202020204" pitchFamily="34" charset="0"/>
              </a:rPr>
              <a:t>normally occurs before journalizing.</a:t>
            </a:r>
          </a:p>
          <a:p>
            <a:pPr lvl="1" algn="l">
              <a:lnSpc>
                <a:spcPct val="120000"/>
              </a:lnSpc>
              <a:spcBef>
                <a:spcPct val="50000"/>
              </a:spcBef>
              <a:buClr>
                <a:schemeClr val="tx1"/>
              </a:buClr>
              <a:buFont typeface="Wingdings" pitchFamily="2" charset="2"/>
              <a:buAutoNum type="alphaLcPeriod"/>
            </a:pPr>
            <a:r>
              <a:rPr lang="en-US" altLang="en-US" sz="2300" dirty="0">
                <a:latin typeface="Liberation Sans" panose="020B0604020202020204" pitchFamily="34" charset="0"/>
              </a:rPr>
              <a:t>transfers ledger transaction data to the journal.</a:t>
            </a:r>
          </a:p>
          <a:p>
            <a:pPr lvl="1" algn="l">
              <a:lnSpc>
                <a:spcPct val="120000"/>
              </a:lnSpc>
              <a:spcBef>
                <a:spcPct val="50000"/>
              </a:spcBef>
              <a:buClr>
                <a:schemeClr val="tx1"/>
              </a:buClr>
              <a:buFont typeface="Wingdings" pitchFamily="2" charset="2"/>
              <a:buAutoNum type="alphaLcPeriod"/>
            </a:pPr>
            <a:r>
              <a:rPr lang="en-US" altLang="en-US" sz="2300" dirty="0">
                <a:latin typeface="Liberation Sans" panose="020B0604020202020204" pitchFamily="34" charset="0"/>
              </a:rPr>
              <a:t>is an optional step in the recording process.</a:t>
            </a:r>
          </a:p>
          <a:p>
            <a:pPr lvl="1" algn="l">
              <a:lnSpc>
                <a:spcPct val="120000"/>
              </a:lnSpc>
              <a:spcBef>
                <a:spcPct val="50000"/>
              </a:spcBef>
              <a:buClr>
                <a:schemeClr val="tx1"/>
              </a:buClr>
              <a:buFont typeface="Wingdings" pitchFamily="2" charset="2"/>
              <a:buAutoNum type="alphaLcPeriod"/>
            </a:pPr>
            <a:r>
              <a:rPr lang="en-US" altLang="en-US" sz="2300" dirty="0">
                <a:latin typeface="Liberation Sans" panose="020B0604020202020204" pitchFamily="34" charset="0"/>
              </a:rPr>
              <a:t>transfers journal entries to ledger accounts.</a:t>
            </a:r>
          </a:p>
        </p:txBody>
      </p:sp>
      <p:sp>
        <p:nvSpPr>
          <p:cNvPr id="28676"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Posting</a:t>
            </a:r>
          </a:p>
        </p:txBody>
      </p:sp>
      <p:sp>
        <p:nvSpPr>
          <p:cNvPr id="2867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8678" name="Rectangle 4"/>
          <p:cNvSpPr>
            <a:spLocks noChangeArrowheads="1"/>
          </p:cNvSpPr>
          <p:nvPr/>
        </p:nvSpPr>
        <p:spPr bwMode="auto">
          <a:xfrm>
            <a:off x="533400" y="1295400"/>
            <a:ext cx="53340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3000" b="1" dirty="0">
                <a:solidFill>
                  <a:srgbClr val="800000"/>
                </a:solidFill>
                <a:latin typeface="Liberation Sans" panose="020B0604020202020204" pitchFamily="34" charset="0"/>
              </a:rPr>
              <a:t>Question</a:t>
            </a: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0" name="Notched Right Arrow 9"/>
          <p:cNvSpPr/>
          <p:nvPr/>
        </p:nvSpPr>
        <p:spPr bwMode="auto">
          <a:xfrm>
            <a:off x="152400" y="4389120"/>
            <a:ext cx="609600" cy="457200"/>
          </a:xfrm>
          <a:prstGeom prst="notchedRightArrow">
            <a:avLst/>
          </a:prstGeom>
          <a:solidFill>
            <a:srgbClr val="A50021"/>
          </a:solidFill>
          <a:ln w="12700" cap="sq" cmpd="sng" algn="ctr">
            <a:solidFill>
              <a:schemeClr val="tx1"/>
            </a:solidFill>
            <a:prstDash val="solid"/>
            <a:round/>
            <a:headEnd type="none" w="sm" len="sm"/>
            <a:tailEnd type="none" w="sm" len="sm"/>
          </a:ln>
          <a:effectLst/>
        </p:spPr>
        <p:txBody>
          <a:bodyPr/>
          <a:lstStyle>
            <a:defPPr>
              <a:defRPr lang="en-US"/>
            </a:defPPr>
            <a:lvl1pPr algn="l" rtl="0" eaLnBrk="0" fontAlgn="base" hangingPunct="0">
              <a:spcBef>
                <a:spcPct val="0"/>
              </a:spcBef>
              <a:spcAft>
                <a:spcPct val="0"/>
              </a:spcAft>
              <a:defRPr sz="2800" b="1" kern="1200">
                <a:solidFill>
                  <a:schemeClr val="bg1"/>
                </a:solidFill>
                <a:latin typeface="Arial" charset="0"/>
                <a:ea typeface="+mn-ea"/>
                <a:cs typeface="+mn-cs"/>
              </a:defRPr>
            </a:lvl1pPr>
            <a:lvl2pPr marL="457200" algn="l" rtl="0" eaLnBrk="0" fontAlgn="base" hangingPunct="0">
              <a:spcBef>
                <a:spcPct val="0"/>
              </a:spcBef>
              <a:spcAft>
                <a:spcPct val="0"/>
              </a:spcAft>
              <a:defRPr sz="2800" b="1" kern="1200">
                <a:solidFill>
                  <a:schemeClr val="bg1"/>
                </a:solidFill>
                <a:latin typeface="Arial" charset="0"/>
                <a:ea typeface="+mn-ea"/>
                <a:cs typeface="+mn-cs"/>
              </a:defRPr>
            </a:lvl2pPr>
            <a:lvl3pPr marL="914400" algn="l" rtl="0" eaLnBrk="0" fontAlgn="base" hangingPunct="0">
              <a:spcBef>
                <a:spcPct val="0"/>
              </a:spcBef>
              <a:spcAft>
                <a:spcPct val="0"/>
              </a:spcAft>
              <a:defRPr sz="2800" b="1" kern="1200">
                <a:solidFill>
                  <a:schemeClr val="bg1"/>
                </a:solidFill>
                <a:latin typeface="Arial" charset="0"/>
                <a:ea typeface="+mn-ea"/>
                <a:cs typeface="+mn-cs"/>
              </a:defRPr>
            </a:lvl3pPr>
            <a:lvl4pPr marL="1371600" algn="l" rtl="0" eaLnBrk="0" fontAlgn="base" hangingPunct="0">
              <a:spcBef>
                <a:spcPct val="0"/>
              </a:spcBef>
              <a:spcAft>
                <a:spcPct val="0"/>
              </a:spcAft>
              <a:defRPr sz="2800" b="1" kern="1200">
                <a:solidFill>
                  <a:schemeClr val="bg1"/>
                </a:solidFill>
                <a:latin typeface="Arial" charset="0"/>
                <a:ea typeface="+mn-ea"/>
                <a:cs typeface="+mn-cs"/>
              </a:defRPr>
            </a:lvl4pPr>
            <a:lvl5pPr marL="1828800" algn="l" rtl="0" eaLnBrk="0" fontAlgn="base" hangingPunct="0">
              <a:spcBef>
                <a:spcPct val="0"/>
              </a:spcBef>
              <a:spcAft>
                <a:spcPct val="0"/>
              </a:spcAft>
              <a:defRPr sz="2800" b="1" kern="1200">
                <a:solidFill>
                  <a:schemeClr val="bg1"/>
                </a:solidFill>
                <a:latin typeface="Arial" charset="0"/>
                <a:ea typeface="+mn-ea"/>
                <a:cs typeface="+mn-cs"/>
              </a:defRPr>
            </a:lvl5pPr>
            <a:lvl6pPr marL="2286000" algn="l" defTabSz="914400" rtl="0" eaLnBrk="1" latinLnBrk="0" hangingPunct="1">
              <a:defRPr sz="2800" b="1" kern="1200">
                <a:solidFill>
                  <a:schemeClr val="bg1"/>
                </a:solidFill>
                <a:latin typeface="Arial" charset="0"/>
                <a:ea typeface="+mn-ea"/>
                <a:cs typeface="+mn-cs"/>
              </a:defRPr>
            </a:lvl6pPr>
            <a:lvl7pPr marL="2743200" algn="l" defTabSz="914400" rtl="0" eaLnBrk="1" latinLnBrk="0" hangingPunct="1">
              <a:defRPr sz="2800" b="1" kern="1200">
                <a:solidFill>
                  <a:schemeClr val="bg1"/>
                </a:solidFill>
                <a:latin typeface="Arial" charset="0"/>
                <a:ea typeface="+mn-ea"/>
                <a:cs typeface="+mn-cs"/>
              </a:defRPr>
            </a:lvl7pPr>
            <a:lvl8pPr marL="3200400" algn="l" defTabSz="914400" rtl="0" eaLnBrk="1" latinLnBrk="0" hangingPunct="1">
              <a:defRPr sz="2800" b="1" kern="1200">
                <a:solidFill>
                  <a:schemeClr val="bg1"/>
                </a:solidFill>
                <a:latin typeface="Arial" charset="0"/>
                <a:ea typeface="+mn-ea"/>
                <a:cs typeface="+mn-cs"/>
              </a:defRPr>
            </a:lvl8pPr>
            <a:lvl9pPr marL="3657600" algn="l" defTabSz="914400" rtl="0" eaLnBrk="1" latinLnBrk="0" hangingPunct="1">
              <a:defRPr sz="2800" b="1" kern="1200">
                <a:solidFill>
                  <a:schemeClr val="bg1"/>
                </a:solidFill>
                <a:latin typeface="Arial" charset="0"/>
                <a:ea typeface="+mn-ea"/>
                <a:cs typeface="+mn-cs"/>
              </a:defRPr>
            </a:lvl9pPr>
          </a:lstStyle>
          <a:p>
            <a:endParaRPr lang="en-US" altLang="en-US">
              <a:solidFill>
                <a:schemeClr val="accent6">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16" y="1219200"/>
            <a:ext cx="7806184" cy="51054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29701"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Chart of Accounts</a:t>
            </a:r>
          </a:p>
        </p:txBody>
      </p:sp>
      <p:sp>
        <p:nvSpPr>
          <p:cNvPr id="29702"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9700" name="Rectangle 7"/>
          <p:cNvSpPr>
            <a:spLocks noChangeArrowheads="1"/>
          </p:cNvSpPr>
          <p:nvPr/>
        </p:nvSpPr>
        <p:spPr bwMode="auto">
          <a:xfrm>
            <a:off x="7162800" y="838200"/>
            <a:ext cx="1371600" cy="274637"/>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2-18</a:t>
            </a: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0"/>
          <p:cNvSpPr>
            <a:spLocks noChangeArrowheads="1"/>
          </p:cNvSpPr>
          <p:nvPr/>
        </p:nvSpPr>
        <p:spPr bwMode="auto">
          <a:xfrm>
            <a:off x="228600" y="1279525"/>
            <a:ext cx="2590800" cy="440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344488" indent="-344488">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10000"/>
              </a:lnSpc>
              <a:spcBef>
                <a:spcPct val="50000"/>
              </a:spcBef>
            </a:pPr>
            <a:r>
              <a:rPr lang="en-US" altLang="en-US" sz="2000" b="1" dirty="0">
                <a:latin typeface="Liberation Sans" panose="020B0604020202020204" pitchFamily="34" charset="0"/>
              </a:rPr>
              <a:t>Follow these steps:</a:t>
            </a:r>
          </a:p>
          <a:p>
            <a:pPr algn="l">
              <a:lnSpc>
                <a:spcPct val="110000"/>
              </a:lnSpc>
              <a:spcBef>
                <a:spcPct val="50000"/>
              </a:spcBef>
            </a:pPr>
            <a:r>
              <a:rPr lang="en-US" altLang="en-US" sz="1900" dirty="0">
                <a:latin typeface="Liberation Sans" panose="020B0604020202020204" pitchFamily="34" charset="0"/>
              </a:rPr>
              <a:t>1. 	Determine what type of account is involved.</a:t>
            </a:r>
          </a:p>
          <a:p>
            <a:pPr algn="l">
              <a:lnSpc>
                <a:spcPct val="110000"/>
              </a:lnSpc>
              <a:spcBef>
                <a:spcPct val="50000"/>
              </a:spcBef>
            </a:pPr>
            <a:r>
              <a:rPr lang="en-US" altLang="en-US" sz="1900" dirty="0">
                <a:latin typeface="Liberation Sans" panose="020B0604020202020204" pitchFamily="34" charset="0"/>
              </a:rPr>
              <a:t>2. 	Determine what items increased or decreased and by how much.</a:t>
            </a:r>
          </a:p>
          <a:p>
            <a:pPr algn="l">
              <a:lnSpc>
                <a:spcPct val="110000"/>
              </a:lnSpc>
              <a:spcBef>
                <a:spcPct val="50000"/>
              </a:spcBef>
            </a:pPr>
            <a:r>
              <a:rPr lang="en-US" altLang="en-US" sz="1900" dirty="0">
                <a:latin typeface="Liberation Sans" panose="020B0604020202020204" pitchFamily="34" charset="0"/>
              </a:rPr>
              <a:t>3. 	Translate the increases and decreases into debits and credits.</a:t>
            </a:r>
          </a:p>
        </p:txBody>
      </p:sp>
      <p:sp>
        <p:nvSpPr>
          <p:cNvPr id="30727" name="Rectangle 9"/>
          <p:cNvSpPr>
            <a:spLocks noChangeArrowheads="1"/>
          </p:cNvSpPr>
          <p:nvPr/>
        </p:nvSpPr>
        <p:spPr bwMode="auto">
          <a:xfrm>
            <a:off x="1447800" y="6019800"/>
            <a:ext cx="1371600" cy="2746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2-19</a:t>
            </a:r>
          </a:p>
        </p:txBody>
      </p:sp>
      <p:sp>
        <p:nvSpPr>
          <p:cNvPr id="30728"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The Recording Process Illustrated</a:t>
            </a:r>
          </a:p>
        </p:txBody>
      </p:sp>
      <p:sp>
        <p:nvSpPr>
          <p:cNvPr id="3072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1295400"/>
            <a:ext cx="5991226" cy="501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Arial" panose="020B0604020202020204" pitchFamily="34" charset="0"/>
              <a:buChar char="•"/>
            </a:pPr>
            <a:endParaRPr lang="en-US" dirty="0">
              <a:latin typeface="Liberation Sans" panose="020B0604020202020204" pitchFamily="34" charset="0"/>
            </a:endParaRPr>
          </a:p>
        </p:txBody>
      </p:sp>
      <p:pic>
        <p:nvPicPr>
          <p:cNvPr id="12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2" y="310895"/>
            <a:ext cx="8431445" cy="6075363"/>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7432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2-20</a:t>
            </a:r>
          </a:p>
          <a:p>
            <a:pPr algn="l"/>
            <a:r>
              <a:rPr lang="en-US" sz="1200" dirty="0">
                <a:latin typeface="Liberation Sans" panose="020B0604020202020204" pitchFamily="34" charset="0"/>
              </a:rPr>
              <a:t>Purchase of office equipment</a:t>
            </a:r>
          </a:p>
        </p:txBody>
      </p:sp>
    </p:spTree>
    <p:extLst>
      <p:ext uri="{BB962C8B-B14F-4D97-AF65-F5344CB8AC3E}">
        <p14:creationId xmlns:p14="http://schemas.microsoft.com/office/powerpoint/2010/main" val="2243348265"/>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5" name="Rectangle 8"/>
          <p:cNvSpPr>
            <a:spLocks noChangeArrowheads="1"/>
          </p:cNvSpPr>
          <p:nvPr/>
        </p:nvSpPr>
        <p:spPr bwMode="auto">
          <a:xfrm>
            <a:off x="7620000" y="1106269"/>
            <a:ext cx="1371600" cy="646331"/>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2-21</a:t>
            </a:r>
          </a:p>
          <a:p>
            <a:pPr algn="l"/>
            <a:r>
              <a:rPr lang="en-US" altLang="en-US" sz="1200" dirty="0">
                <a:latin typeface="Liberation Sans" panose="020B0604020202020204" pitchFamily="34" charset="0"/>
              </a:rPr>
              <a:t>Receipt of cash for future service</a:t>
            </a:r>
          </a:p>
        </p:txBody>
      </p:sp>
      <p:pic>
        <p:nvPicPr>
          <p:cNvPr id="1239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0895"/>
            <a:ext cx="6652824" cy="6075363"/>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259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0896"/>
            <a:ext cx="8122431" cy="6075363"/>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7432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2-22</a:t>
            </a:r>
          </a:p>
          <a:p>
            <a:pPr algn="l"/>
            <a:r>
              <a:rPr lang="en-US" sz="1200" dirty="0">
                <a:latin typeface="Liberation Sans" panose="020B0604020202020204" pitchFamily="34" charset="0"/>
              </a:rPr>
              <a:t>Payment of monthly rent</a:t>
            </a:r>
          </a:p>
        </p:txBody>
      </p:sp>
      <p:sp>
        <p:nvSpPr>
          <p:cNvPr id="7"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148313742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Text Box 2"/>
          <p:cNvSpPr txBox="1">
            <a:spLocks noChangeArrowheads="1"/>
          </p:cNvSpPr>
          <p:nvPr/>
        </p:nvSpPr>
        <p:spPr bwMode="auto">
          <a:xfrm>
            <a:off x="533400" y="1905000"/>
            <a:ext cx="7696200" cy="3158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90563"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50000"/>
              </a:spcBef>
              <a:buSzPct val="80000"/>
            </a:pPr>
            <a:r>
              <a:rPr lang="en-US" altLang="en-US" b="1" dirty="0">
                <a:solidFill>
                  <a:schemeClr val="tx2">
                    <a:lumMod val="75000"/>
                  </a:schemeClr>
                </a:solidFill>
                <a:latin typeface="Liberation Sans" panose="020B0604020202020204" pitchFamily="34" charset="0"/>
              </a:rPr>
              <a:t>Double-entry system</a:t>
            </a:r>
          </a:p>
          <a:p>
            <a:pPr lvl="1">
              <a:lnSpc>
                <a:spcPct val="125000"/>
              </a:lnSpc>
              <a:spcBef>
                <a:spcPct val="50000"/>
              </a:spcBef>
              <a:buClr>
                <a:srgbClr val="800000"/>
              </a:buClr>
              <a:buSzPct val="80000"/>
              <a:buFont typeface="Wingdings" pitchFamily="2" charset="2"/>
              <a:buChar char="u"/>
            </a:pPr>
            <a:r>
              <a:rPr lang="en-US" altLang="en-US" sz="2200" dirty="0">
                <a:latin typeface="Liberation Sans" panose="020B0604020202020204" pitchFamily="34" charset="0"/>
              </a:rPr>
              <a:t>Each transaction must affect two or more accounts to keep the basic accounting equation in balance.</a:t>
            </a:r>
          </a:p>
          <a:p>
            <a:pPr lvl="1">
              <a:lnSpc>
                <a:spcPct val="125000"/>
              </a:lnSpc>
              <a:spcBef>
                <a:spcPct val="50000"/>
              </a:spcBef>
              <a:buClr>
                <a:srgbClr val="800000"/>
              </a:buClr>
              <a:buSzPct val="80000"/>
              <a:buFont typeface="Wingdings" pitchFamily="2" charset="2"/>
              <a:buChar char="u"/>
            </a:pPr>
            <a:r>
              <a:rPr lang="en-US" altLang="en-US" sz="2200" dirty="0">
                <a:latin typeface="Liberation Sans" panose="020B0604020202020204" pitchFamily="34" charset="0"/>
              </a:rPr>
              <a:t>Recording done by debiting at least one account and crediting at least one other account.</a:t>
            </a:r>
          </a:p>
          <a:p>
            <a:pPr lvl="1">
              <a:lnSpc>
                <a:spcPct val="125000"/>
              </a:lnSpc>
              <a:spcBef>
                <a:spcPct val="50000"/>
              </a:spcBef>
              <a:buClr>
                <a:srgbClr val="800000"/>
              </a:buClr>
              <a:buSzPct val="80000"/>
              <a:buFont typeface="Wingdings" pitchFamily="2" charset="2"/>
              <a:buChar char="u"/>
            </a:pPr>
            <a:r>
              <a:rPr lang="en-US" altLang="en-US" sz="2200" b="1" dirty="0">
                <a:latin typeface="Liberation Sans" panose="020B0604020202020204" pitchFamily="34" charset="0"/>
              </a:rPr>
              <a:t>DEBITS must equal CREDITS</a:t>
            </a:r>
            <a:r>
              <a:rPr lang="en-US" altLang="en-US" sz="2200" dirty="0">
                <a:latin typeface="Liberation Sans" panose="020B0604020202020204" pitchFamily="34" charset="0"/>
              </a:rPr>
              <a:t>.</a:t>
            </a:r>
          </a:p>
        </p:txBody>
      </p:sp>
      <p:sp>
        <p:nvSpPr>
          <p:cNvPr id="514055" name="Rectangle 7"/>
          <p:cNvSpPr>
            <a:spLocks noChangeArrowheads="1"/>
          </p:cNvSpPr>
          <p:nvPr/>
        </p:nvSpPr>
        <p:spPr bwMode="auto">
          <a:xfrm>
            <a:off x="533400" y="1295400"/>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SzPct val="80000"/>
            </a:pPr>
            <a:r>
              <a:rPr lang="en-US" altLang="en-US" sz="2700" b="1" dirty="0">
                <a:latin typeface="Liberation Sans" panose="020B0604020202020204" pitchFamily="34" charset="0"/>
              </a:rPr>
              <a:t>DEBIT AND CREDIT PROCEDURES</a:t>
            </a:r>
          </a:p>
        </p:txBody>
      </p:sp>
      <p:sp>
        <p:nvSpPr>
          <p:cNvPr id="8"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The Account</a:t>
            </a:r>
          </a:p>
        </p:txBody>
      </p:sp>
      <p:sp>
        <p:nvSpPr>
          <p:cNvPr id="9"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1233197185"/>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269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093159" cy="6324600"/>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2775" name="Rectangle 8"/>
          <p:cNvSpPr>
            <a:spLocks noChangeArrowheads="1"/>
          </p:cNvSpPr>
          <p:nvPr/>
        </p:nvSpPr>
        <p:spPr bwMode="auto">
          <a:xfrm>
            <a:off x="7543800" y="1143000"/>
            <a:ext cx="1371600" cy="646331"/>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2-23</a:t>
            </a:r>
          </a:p>
          <a:p>
            <a:pPr algn="l"/>
            <a:r>
              <a:rPr lang="en-US" altLang="en-US" sz="1200" dirty="0">
                <a:latin typeface="Liberation Sans" panose="020B0604020202020204" pitchFamily="34" charset="0"/>
              </a:rPr>
              <a:t>Payment for insurance</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350262964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0896"/>
            <a:ext cx="7803245" cy="6073766"/>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7432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2-24</a:t>
            </a:r>
          </a:p>
          <a:p>
            <a:pPr algn="l"/>
            <a:r>
              <a:rPr lang="en-US" sz="1200" dirty="0">
                <a:latin typeface="Liberation Sans" panose="020B0604020202020204" pitchFamily="34" charset="0"/>
              </a:rPr>
              <a:t>Purchase of supplies on credit</a:t>
            </a:r>
          </a:p>
        </p:txBody>
      </p:sp>
      <p:sp>
        <p:nvSpPr>
          <p:cNvPr id="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3847779559"/>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371600"/>
            <a:ext cx="8534400" cy="3182447"/>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6868"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The Recording Process Illustrated</a:t>
            </a:r>
          </a:p>
        </p:txBody>
      </p:sp>
      <p:sp>
        <p:nvSpPr>
          <p:cNvPr id="36869"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6870" name="Rectangle 8"/>
          <p:cNvSpPr>
            <a:spLocks noChangeArrowheads="1"/>
          </p:cNvSpPr>
          <p:nvPr/>
        </p:nvSpPr>
        <p:spPr bwMode="auto">
          <a:xfrm>
            <a:off x="228600" y="4648200"/>
            <a:ext cx="22098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2-25</a:t>
            </a:r>
          </a:p>
          <a:p>
            <a:pPr algn="l"/>
            <a:r>
              <a:rPr lang="en-US" altLang="en-US" sz="1200" dirty="0">
                <a:latin typeface="Liberation Sans" panose="020B0604020202020204" pitchFamily="34" charset="0"/>
              </a:rPr>
              <a:t>Hiring of employees</a:t>
            </a:r>
          </a:p>
        </p:txBody>
      </p:sp>
      <p:sp>
        <p:nvSpPr>
          <p:cNvPr id="1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30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45" y="306802"/>
            <a:ext cx="7969955" cy="6079457"/>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7432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2-26</a:t>
            </a:r>
          </a:p>
          <a:p>
            <a:pPr algn="l"/>
            <a:r>
              <a:rPr lang="en-US" sz="1200" dirty="0">
                <a:latin typeface="Liberation Sans" panose="020B0604020202020204" pitchFamily="34" charset="0"/>
              </a:rPr>
              <a:t>Withdrawal of cash by owner</a:t>
            </a:r>
          </a:p>
        </p:txBody>
      </p:sp>
      <p:sp>
        <p:nvSpPr>
          <p:cNvPr id="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276924496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31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31" y="309260"/>
            <a:ext cx="7496869" cy="6076999"/>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7432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2-27</a:t>
            </a:r>
          </a:p>
          <a:p>
            <a:pPr algn="l"/>
            <a:r>
              <a:rPr lang="en-US" sz="1200" dirty="0">
                <a:latin typeface="Liberation Sans" panose="020B0604020202020204" pitchFamily="34" charset="0"/>
              </a:rPr>
              <a:t>Payment of salaries</a:t>
            </a:r>
          </a:p>
        </p:txBody>
      </p:sp>
      <p:sp>
        <p:nvSpPr>
          <p:cNvPr id="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2449032305"/>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32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
            <a:ext cx="7291181" cy="6081459"/>
          </a:xfrm>
          <a:prstGeom prst="rect">
            <a:avLst/>
          </a:prstGeom>
          <a:noFill/>
          <a:ln w="2857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990600" y="6248400"/>
            <a:ext cx="2895600" cy="46166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2-28</a:t>
            </a:r>
          </a:p>
          <a:p>
            <a:pPr algn="l"/>
            <a:r>
              <a:rPr lang="en-US" sz="1200" dirty="0">
                <a:latin typeface="Liberation Sans" panose="020B0604020202020204" pitchFamily="34" charset="0"/>
              </a:rPr>
              <a:t>Receipt of cash for services performed</a:t>
            </a:r>
          </a:p>
        </p:txBody>
      </p:sp>
      <p:sp>
        <p:nvSpPr>
          <p:cNvPr id="6"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4030289537"/>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286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Summary Journalizing and Posting</a:t>
            </a:r>
          </a:p>
        </p:txBody>
      </p:sp>
      <p:sp>
        <p:nvSpPr>
          <p:cNvPr id="9"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133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75" y="1159281"/>
            <a:ext cx="8552125" cy="5165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90" name="Rectangle 10"/>
          <p:cNvSpPr>
            <a:spLocks noChangeArrowheads="1"/>
          </p:cNvSpPr>
          <p:nvPr/>
        </p:nvSpPr>
        <p:spPr bwMode="auto">
          <a:xfrm>
            <a:off x="7543800" y="838200"/>
            <a:ext cx="1371600" cy="274637"/>
          </a:xfrm>
          <a:prstGeom prst="rect">
            <a:avLst/>
          </a:prstGeom>
          <a:solidFill>
            <a:schemeClr val="bg1"/>
          </a:solidFill>
          <a:ln>
            <a:noFill/>
          </a:ln>
          <a:effectLs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2-29</a:t>
            </a:r>
          </a:p>
        </p:txBody>
      </p:sp>
      <p:sp>
        <p:nvSpPr>
          <p:cNvPr id="12"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75" y="457200"/>
            <a:ext cx="8552125" cy="5165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90" name="Rectangle 10"/>
          <p:cNvSpPr>
            <a:spLocks noChangeArrowheads="1"/>
          </p:cNvSpPr>
          <p:nvPr/>
        </p:nvSpPr>
        <p:spPr bwMode="auto">
          <a:xfrm>
            <a:off x="762000" y="6400800"/>
            <a:ext cx="1371600" cy="274637"/>
          </a:xfrm>
          <a:prstGeom prst="rect">
            <a:avLst/>
          </a:prstGeom>
          <a:solidFill>
            <a:schemeClr val="bg1"/>
          </a:solidFill>
          <a:ln>
            <a:noFill/>
          </a:ln>
          <a:effectLs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2-29</a:t>
            </a:r>
          </a:p>
        </p:txBody>
      </p:sp>
      <p:pic>
        <p:nvPicPr>
          <p:cNvPr id="134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2" y="1289304"/>
            <a:ext cx="8524226" cy="498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942940458"/>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81534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pic>
        <p:nvPicPr>
          <p:cNvPr id="135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3850"/>
            <a:ext cx="7723260" cy="6218238"/>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43012" name="Rectangle 10"/>
          <p:cNvSpPr>
            <a:spLocks noChangeArrowheads="1"/>
          </p:cNvSpPr>
          <p:nvPr/>
        </p:nvSpPr>
        <p:spPr bwMode="auto">
          <a:xfrm>
            <a:off x="685800" y="6202362"/>
            <a:ext cx="137160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200" b="1" dirty="0">
                <a:latin typeface="Liberation Sans" panose="020B0604020202020204" pitchFamily="34" charset="0"/>
              </a:rPr>
              <a:t>Illustration 2-30</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6" y="357188"/>
            <a:ext cx="8636000" cy="82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57200" y="501930"/>
            <a:ext cx="1600200" cy="5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6" name="TextBox 25"/>
          <p:cNvSpPr txBox="1"/>
          <p:nvPr/>
        </p:nvSpPr>
        <p:spPr>
          <a:xfrm>
            <a:off x="152400" y="381000"/>
            <a:ext cx="2209800" cy="738664"/>
          </a:xfrm>
          <a:prstGeom prst="rect">
            <a:avLst/>
          </a:prstGeom>
          <a:noFill/>
        </p:spPr>
        <p:txBody>
          <a:bodyPr wrap="square" rtlCol="0">
            <a:spAutoFit/>
          </a:bodyPr>
          <a:lstStyle/>
          <a:p>
            <a:r>
              <a:rPr lang="en-US" sz="4200" b="1" dirty="0">
                <a:solidFill>
                  <a:srgbClr val="FF9900"/>
                </a:solidFill>
                <a:effectLst>
                  <a:outerShdw blurRad="38100" dist="38100" dir="2700000" algn="tl">
                    <a:srgbClr val="000000">
                      <a:alpha val="43137"/>
                    </a:srgbClr>
                  </a:outerShdw>
                </a:effectLst>
                <a:latin typeface="Liberation Sans" panose="020B0604020202020204" pitchFamily="34" charset="0"/>
              </a:rPr>
              <a:t>DO IT!</a:t>
            </a:r>
          </a:p>
        </p:txBody>
      </p:sp>
      <p:sp>
        <p:nvSpPr>
          <p:cNvPr id="40962" name="Rectangle 2"/>
          <p:cNvSpPr>
            <a:spLocks noChangeArrowheads="1"/>
          </p:cNvSpPr>
          <p:nvPr/>
        </p:nvSpPr>
        <p:spPr bwMode="auto">
          <a:xfrm>
            <a:off x="628650" y="1371600"/>
            <a:ext cx="8058150" cy="830997"/>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57400" algn="l"/>
              </a:tabLst>
              <a:defRPr sz="2400">
                <a:solidFill>
                  <a:schemeClr val="tx1"/>
                </a:solidFill>
                <a:latin typeface="Comic Sans MS" pitchFamily="66" charset="0"/>
              </a:defRPr>
            </a:lvl1pPr>
            <a:lvl2pPr marL="742950" indent="-285750">
              <a:tabLst>
                <a:tab pos="2057400" algn="l"/>
              </a:tabLst>
              <a:defRPr sz="2400">
                <a:solidFill>
                  <a:schemeClr val="tx1"/>
                </a:solidFill>
                <a:latin typeface="Comic Sans MS" pitchFamily="66" charset="0"/>
              </a:defRPr>
            </a:lvl2pPr>
            <a:lvl3pPr marL="1143000" indent="-228600">
              <a:tabLst>
                <a:tab pos="2057400" algn="l"/>
              </a:tabLst>
              <a:defRPr sz="2400">
                <a:solidFill>
                  <a:schemeClr val="tx1"/>
                </a:solidFill>
                <a:latin typeface="Comic Sans MS" pitchFamily="66" charset="0"/>
              </a:defRPr>
            </a:lvl3pPr>
            <a:lvl4pPr marL="1600200" indent="-228600">
              <a:tabLst>
                <a:tab pos="2057400" algn="l"/>
              </a:tabLst>
              <a:defRPr sz="2400">
                <a:solidFill>
                  <a:schemeClr val="tx1"/>
                </a:solidFill>
                <a:latin typeface="Comic Sans MS" pitchFamily="66" charset="0"/>
              </a:defRPr>
            </a:lvl4pPr>
            <a:lvl5pPr marL="2057400" indent="-228600">
              <a:tabLst>
                <a:tab pos="2057400" algn="l"/>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2057400" algn="l"/>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2057400" algn="l"/>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2057400" algn="l"/>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2057400" algn="l"/>
              </a:tabLst>
              <a:defRPr sz="2400">
                <a:solidFill>
                  <a:schemeClr val="tx1"/>
                </a:solidFill>
                <a:latin typeface="Comic Sans MS" pitchFamily="66" charset="0"/>
              </a:defRPr>
            </a:lvl9pPr>
          </a:lstStyle>
          <a:p>
            <a:pPr algn="l">
              <a:lnSpc>
                <a:spcPct val="120000"/>
              </a:lnSpc>
            </a:pPr>
            <a:r>
              <a:rPr lang="en-US" altLang="en-US" sz="2000" dirty="0">
                <a:latin typeface="Liberation Sans" panose="020B0604020202020204" pitchFamily="34" charset="0"/>
              </a:rPr>
              <a:t>Kate Brown recorded the following transactions in a general journal during the month of March. Post these entries to the Cash account.</a:t>
            </a:r>
          </a:p>
        </p:txBody>
      </p:sp>
      <p:sp>
        <p:nvSpPr>
          <p:cNvPr id="40963" name="Rectangle 5"/>
          <p:cNvSpPr>
            <a:spLocks noChangeArrowheads="1"/>
          </p:cNvSpPr>
          <p:nvPr/>
        </p:nvSpPr>
        <p:spPr bwMode="auto">
          <a:xfrm>
            <a:off x="914400" y="2362200"/>
            <a:ext cx="7696200" cy="2400657"/>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428750" algn="l"/>
                <a:tab pos="2057400" algn="l"/>
                <a:tab pos="5715000" algn="r"/>
                <a:tab pos="6972300" algn="r"/>
              </a:tabLst>
              <a:defRPr sz="2400">
                <a:solidFill>
                  <a:schemeClr val="tx1"/>
                </a:solidFill>
                <a:latin typeface="Comic Sans MS" pitchFamily="66" charset="0"/>
              </a:defRPr>
            </a:lvl1pPr>
            <a:lvl2pPr marL="742950" indent="-285750">
              <a:tabLst>
                <a:tab pos="1428750" algn="l"/>
                <a:tab pos="2057400" algn="l"/>
                <a:tab pos="5715000" algn="r"/>
                <a:tab pos="6972300" algn="r"/>
              </a:tabLst>
              <a:defRPr sz="2400">
                <a:solidFill>
                  <a:schemeClr val="tx1"/>
                </a:solidFill>
                <a:latin typeface="Comic Sans MS" pitchFamily="66" charset="0"/>
              </a:defRPr>
            </a:lvl2pPr>
            <a:lvl3pPr marL="1143000" indent="-228600">
              <a:tabLst>
                <a:tab pos="1428750" algn="l"/>
                <a:tab pos="2057400" algn="l"/>
                <a:tab pos="5715000" algn="r"/>
                <a:tab pos="6972300" algn="r"/>
              </a:tabLst>
              <a:defRPr sz="2400">
                <a:solidFill>
                  <a:schemeClr val="tx1"/>
                </a:solidFill>
                <a:latin typeface="Comic Sans MS" pitchFamily="66" charset="0"/>
              </a:defRPr>
            </a:lvl3pPr>
            <a:lvl4pPr marL="1600200" indent="-228600">
              <a:tabLst>
                <a:tab pos="1428750" algn="l"/>
                <a:tab pos="2057400" algn="l"/>
                <a:tab pos="5715000" algn="r"/>
                <a:tab pos="6972300" algn="r"/>
              </a:tabLst>
              <a:defRPr sz="2400">
                <a:solidFill>
                  <a:schemeClr val="tx1"/>
                </a:solidFill>
                <a:latin typeface="Comic Sans MS" pitchFamily="66" charset="0"/>
              </a:defRPr>
            </a:lvl4pPr>
            <a:lvl5pPr marL="2057400" indent="-228600">
              <a:tabLst>
                <a:tab pos="1428750" algn="l"/>
                <a:tab pos="2057400" algn="l"/>
                <a:tab pos="5715000" algn="r"/>
                <a:tab pos="6972300" algn="r"/>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1428750" algn="l"/>
                <a:tab pos="2057400" algn="l"/>
                <a:tab pos="5715000" algn="r"/>
                <a:tab pos="6972300" algn="r"/>
              </a:tabLst>
              <a:defRPr sz="2400">
                <a:solidFill>
                  <a:schemeClr val="tx1"/>
                </a:solidFill>
                <a:latin typeface="Comic Sans MS" pitchFamily="66" charset="0"/>
              </a:defRPr>
            </a:lvl9pPr>
          </a:lstStyle>
          <a:p>
            <a:pPr algn="l">
              <a:lnSpc>
                <a:spcPct val="120000"/>
              </a:lnSpc>
              <a:tabLst>
                <a:tab pos="1254125" algn="l"/>
                <a:tab pos="1652588" algn="l"/>
                <a:tab pos="5715000" algn="r"/>
                <a:tab pos="6972300" algn="r"/>
              </a:tabLst>
            </a:pPr>
            <a:r>
              <a:rPr lang="en-US" altLang="en-US" sz="2000" dirty="0">
                <a:latin typeface="Liberation Sans" panose="020B0604020202020204" pitchFamily="34" charset="0"/>
              </a:rPr>
              <a:t>Mar. 4 	Cash 	2,280</a:t>
            </a:r>
          </a:p>
          <a:p>
            <a:pPr algn="l">
              <a:lnSpc>
                <a:spcPct val="120000"/>
              </a:lnSpc>
              <a:tabLst>
                <a:tab pos="1254125" algn="l"/>
                <a:tab pos="1652588" algn="l"/>
                <a:tab pos="5715000" algn="r"/>
                <a:tab pos="6972300" algn="r"/>
              </a:tabLst>
            </a:pPr>
            <a:r>
              <a:rPr lang="en-US" altLang="en-US" sz="2000" dirty="0">
                <a:latin typeface="Liberation Sans" panose="020B0604020202020204" pitchFamily="34" charset="0"/>
              </a:rPr>
              <a:t>		Service Revenue 		2,280</a:t>
            </a:r>
          </a:p>
          <a:p>
            <a:pPr algn="l">
              <a:lnSpc>
                <a:spcPct val="120000"/>
              </a:lnSpc>
              <a:spcBef>
                <a:spcPct val="15000"/>
              </a:spcBef>
              <a:tabLst>
                <a:tab pos="1254125" algn="l"/>
                <a:tab pos="1652588" algn="l"/>
                <a:tab pos="5715000" algn="r"/>
                <a:tab pos="6972300" algn="r"/>
              </a:tabLst>
            </a:pPr>
            <a:r>
              <a:rPr lang="en-US" altLang="en-US" sz="2000" dirty="0">
                <a:latin typeface="Liberation Sans" panose="020B0604020202020204" pitchFamily="34" charset="0"/>
              </a:rPr>
              <a:t>Mar. 15 	Salaries and Wages Expense 	400</a:t>
            </a:r>
          </a:p>
          <a:p>
            <a:pPr algn="l">
              <a:lnSpc>
                <a:spcPct val="120000"/>
              </a:lnSpc>
              <a:tabLst>
                <a:tab pos="1254125" algn="l"/>
                <a:tab pos="1652588" algn="l"/>
                <a:tab pos="5715000" algn="r"/>
                <a:tab pos="6972300" algn="r"/>
              </a:tabLst>
            </a:pPr>
            <a:r>
              <a:rPr lang="en-US" altLang="en-US" sz="2000" dirty="0">
                <a:latin typeface="Liberation Sans" panose="020B0604020202020204" pitchFamily="34" charset="0"/>
              </a:rPr>
              <a:t>		Cash 		400</a:t>
            </a:r>
          </a:p>
          <a:p>
            <a:pPr algn="l">
              <a:lnSpc>
                <a:spcPct val="120000"/>
              </a:lnSpc>
              <a:spcBef>
                <a:spcPct val="15000"/>
              </a:spcBef>
              <a:tabLst>
                <a:tab pos="1254125" algn="l"/>
                <a:tab pos="1652588" algn="l"/>
                <a:tab pos="5715000" algn="r"/>
                <a:tab pos="6972300" algn="r"/>
              </a:tabLst>
            </a:pPr>
            <a:r>
              <a:rPr lang="en-US" altLang="en-US" sz="2000" dirty="0">
                <a:latin typeface="Liberation Sans" panose="020B0604020202020204" pitchFamily="34" charset="0"/>
              </a:rPr>
              <a:t>Mar. 19 	Utilities Expense 	92</a:t>
            </a:r>
          </a:p>
          <a:p>
            <a:pPr algn="l">
              <a:lnSpc>
                <a:spcPct val="120000"/>
              </a:lnSpc>
              <a:tabLst>
                <a:tab pos="1254125" algn="l"/>
                <a:tab pos="1652588" algn="l"/>
                <a:tab pos="5715000" algn="r"/>
                <a:tab pos="6972300" algn="r"/>
              </a:tabLst>
            </a:pPr>
            <a:r>
              <a:rPr lang="en-US" altLang="en-US" sz="2000" dirty="0">
                <a:latin typeface="Liberation Sans" panose="020B0604020202020204" pitchFamily="34" charset="0"/>
              </a:rPr>
              <a:t>		Cash 		92</a:t>
            </a:r>
          </a:p>
        </p:txBody>
      </p:sp>
      <p:pic>
        <p:nvPicPr>
          <p:cNvPr id="40964"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14" y="4778276"/>
            <a:ext cx="8162925"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672" name="Rectangle 16"/>
          <p:cNvSpPr>
            <a:spLocks noChangeArrowheads="1"/>
          </p:cNvSpPr>
          <p:nvPr/>
        </p:nvSpPr>
        <p:spPr bwMode="auto">
          <a:xfrm>
            <a:off x="1624239" y="5692676"/>
            <a:ext cx="2895600" cy="3048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98673" name="Rectangle 17"/>
          <p:cNvSpPr>
            <a:spLocks noChangeArrowheads="1"/>
          </p:cNvSpPr>
          <p:nvPr/>
        </p:nvSpPr>
        <p:spPr bwMode="auto">
          <a:xfrm>
            <a:off x="4632552" y="5311676"/>
            <a:ext cx="2895600" cy="3048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98674" name="Rectangle 18"/>
          <p:cNvSpPr>
            <a:spLocks noChangeArrowheads="1"/>
          </p:cNvSpPr>
          <p:nvPr/>
        </p:nvSpPr>
        <p:spPr bwMode="auto">
          <a:xfrm>
            <a:off x="4632552" y="5692676"/>
            <a:ext cx="2895600" cy="3048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98675" name="Rectangle 19"/>
          <p:cNvSpPr>
            <a:spLocks noChangeArrowheads="1"/>
          </p:cNvSpPr>
          <p:nvPr/>
        </p:nvSpPr>
        <p:spPr bwMode="auto">
          <a:xfrm>
            <a:off x="1624239" y="6073676"/>
            <a:ext cx="2895600" cy="3048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pic>
        <p:nvPicPr>
          <p:cNvPr id="21"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0857" y="586815"/>
            <a:ext cx="3144567" cy="41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2"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3472" y="571501"/>
            <a:ext cx="409385" cy="34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3" name="TextBox 22"/>
          <p:cNvSpPr txBox="1"/>
          <p:nvPr/>
        </p:nvSpPr>
        <p:spPr>
          <a:xfrm>
            <a:off x="2467428" y="428625"/>
            <a:ext cx="435429" cy="641336"/>
          </a:xfrm>
          <a:prstGeom prst="rect">
            <a:avLst/>
          </a:prstGeom>
          <a:noFill/>
        </p:spPr>
        <p:txBody>
          <a:bodyPr wrap="square" lIns="86493" tIns="43247" rIns="86493" bIns="43247" rtlCol="0">
            <a:spAutoFit/>
          </a:bodyPr>
          <a:lstStyle/>
          <a:p>
            <a:r>
              <a:rPr lang="en-US" sz="3600" b="1" dirty="0">
                <a:solidFill>
                  <a:srgbClr val="FF9900"/>
                </a:solidFill>
                <a:latin typeface="Liberation Sans" panose="020B0604020202020204" pitchFamily="34" charset="0"/>
              </a:rPr>
              <a:t>3</a:t>
            </a:r>
          </a:p>
        </p:txBody>
      </p:sp>
      <p:sp>
        <p:nvSpPr>
          <p:cNvPr id="24" name="TextBox 23"/>
          <p:cNvSpPr txBox="1"/>
          <p:nvPr/>
        </p:nvSpPr>
        <p:spPr>
          <a:xfrm>
            <a:off x="3338286" y="508909"/>
            <a:ext cx="5515429" cy="519373"/>
          </a:xfrm>
          <a:prstGeom prst="rect">
            <a:avLst/>
          </a:prstGeom>
          <a:noFill/>
        </p:spPr>
        <p:txBody>
          <a:bodyPr wrap="square" lIns="86493" tIns="43247" rIns="86493" bIns="43247" rtlCol="0">
            <a:spAutoFit/>
          </a:bodyPr>
          <a:lstStyle/>
          <a:p>
            <a:pPr marL="111120" algn="l"/>
            <a:r>
              <a:rPr lang="en-US" sz="2800" b="1" dirty="0">
                <a:solidFill>
                  <a:schemeClr val="bg1"/>
                </a:solidFill>
                <a:latin typeface="Liberation Sans" panose="020B0604020202020204" pitchFamily="34" charset="0"/>
              </a:rPr>
              <a:t>Posting</a:t>
            </a:r>
          </a:p>
        </p:txBody>
      </p:sp>
      <p:sp>
        <p:nvSpPr>
          <p:cNvPr id="2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198672"/>
                                        </p:tgtEl>
                                      </p:cBhvr>
                                    </p:animEffect>
                                    <p:set>
                                      <p:cBhvr>
                                        <p:cTn id="7" dur="1" fill="hold">
                                          <p:stCondLst>
                                            <p:cond delay="499"/>
                                          </p:stCondLst>
                                        </p:cTn>
                                        <p:tgtEl>
                                          <p:spTgt spid="19867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198673"/>
                                        </p:tgtEl>
                                      </p:cBhvr>
                                    </p:animEffect>
                                    <p:set>
                                      <p:cBhvr>
                                        <p:cTn id="12" dur="1" fill="hold">
                                          <p:stCondLst>
                                            <p:cond delay="499"/>
                                          </p:stCondLst>
                                        </p:cTn>
                                        <p:tgtEl>
                                          <p:spTgt spid="1986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198674"/>
                                        </p:tgtEl>
                                      </p:cBhvr>
                                    </p:animEffect>
                                    <p:set>
                                      <p:cBhvr>
                                        <p:cTn id="17" dur="1" fill="hold">
                                          <p:stCondLst>
                                            <p:cond delay="499"/>
                                          </p:stCondLst>
                                        </p:cTn>
                                        <p:tgtEl>
                                          <p:spTgt spid="19867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198675"/>
                                        </p:tgtEl>
                                      </p:cBhvr>
                                    </p:animEffect>
                                    <p:set>
                                      <p:cBhvr>
                                        <p:cTn id="22" dur="1" fill="hold">
                                          <p:stCondLst>
                                            <p:cond delay="499"/>
                                          </p:stCondLst>
                                        </p:cTn>
                                        <p:tgtEl>
                                          <p:spTgt spid="1986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2" grpId="0" animBg="1"/>
      <p:bldP spid="198673" grpId="0" animBg="1"/>
      <p:bldP spid="198674" grpId="0" animBg="1"/>
      <p:bldP spid="1986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extLst>
              <p:ext uri="{D42A27DB-BD31-4B8C-83A1-F6EECF244321}">
                <p14:modId xmlns:p14="http://schemas.microsoft.com/office/powerpoint/2010/main" val="1395657254"/>
              </p:ext>
            </p:extLst>
          </p:nvPr>
        </p:nvGraphicFramePr>
        <p:xfrm>
          <a:off x="1905000" y="2038350"/>
          <a:ext cx="5334000" cy="4000500"/>
        </p:xfrm>
        <a:graphic>
          <a:graphicData uri="http://schemas.openxmlformats.org/presentationml/2006/ole">
            <mc:AlternateContent xmlns:mc="http://schemas.openxmlformats.org/markup-compatibility/2006">
              <mc:Choice xmlns:v="urn:schemas-microsoft-com:vml" Requires="v">
                <p:oleObj spid="_x0000_s2050" name="Slide" r:id="rId4" imgW="4494213" imgH="3370263" progId="PowerPoint.Slide.8">
                  <p:embed/>
                </p:oleObj>
              </mc:Choice>
              <mc:Fallback>
                <p:oleObj name="Slide" r:id="rId4" imgW="4494213" imgH="3370263" progId="PowerPoint.Slide.8">
                  <p:embed/>
                  <p:pic>
                    <p:nvPicPr>
                      <p:cNvPr id="112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0383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6"/>
          <p:cNvSpPr txBox="1">
            <a:spLocks noChangeArrowheads="1"/>
          </p:cNvSpPr>
          <p:nvPr/>
        </p:nvSpPr>
        <p:spPr bwMode="auto">
          <a:xfrm>
            <a:off x="2819400" y="3429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$10,000</a:t>
            </a:r>
          </a:p>
        </p:txBody>
      </p:sp>
      <p:sp>
        <p:nvSpPr>
          <p:cNvPr id="11269" name="Text Box 7"/>
          <p:cNvSpPr txBox="1">
            <a:spLocks noChangeArrowheads="1"/>
          </p:cNvSpPr>
          <p:nvPr/>
        </p:nvSpPr>
        <p:spPr bwMode="auto">
          <a:xfrm>
            <a:off x="6781800" y="3429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#2</a:t>
            </a:r>
          </a:p>
        </p:txBody>
      </p:sp>
      <p:sp>
        <p:nvSpPr>
          <p:cNvPr id="11270" name="Text Box 8"/>
          <p:cNvSpPr txBox="1">
            <a:spLocks noChangeArrowheads="1"/>
          </p:cNvSpPr>
          <p:nvPr/>
        </p:nvSpPr>
        <p:spPr bwMode="auto">
          <a:xfrm>
            <a:off x="4953000" y="3429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$3,000</a:t>
            </a:r>
          </a:p>
        </p:txBody>
      </p:sp>
      <p:sp>
        <p:nvSpPr>
          <p:cNvPr id="11272" name="Text Box 10"/>
          <p:cNvSpPr txBox="1">
            <a:spLocks noChangeArrowheads="1"/>
          </p:cNvSpPr>
          <p:nvPr/>
        </p:nvSpPr>
        <p:spPr bwMode="auto">
          <a:xfrm>
            <a:off x="3048000" y="38703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8,000</a:t>
            </a:r>
          </a:p>
        </p:txBody>
      </p:sp>
      <p:sp>
        <p:nvSpPr>
          <p:cNvPr id="11273" name="Text Box 12"/>
          <p:cNvSpPr txBox="1">
            <a:spLocks noChangeArrowheads="1"/>
          </p:cNvSpPr>
          <p:nvPr/>
        </p:nvSpPr>
        <p:spPr bwMode="auto">
          <a:xfrm>
            <a:off x="381000" y="48006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Balance</a:t>
            </a:r>
          </a:p>
        </p:txBody>
      </p:sp>
      <p:sp>
        <p:nvSpPr>
          <p:cNvPr id="11274" name="Text Box 13"/>
          <p:cNvSpPr txBox="1">
            <a:spLocks noChangeArrowheads="1"/>
          </p:cNvSpPr>
          <p:nvPr/>
        </p:nvSpPr>
        <p:spPr bwMode="auto">
          <a:xfrm>
            <a:off x="381000" y="3429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#1</a:t>
            </a:r>
          </a:p>
        </p:txBody>
      </p:sp>
      <p:sp>
        <p:nvSpPr>
          <p:cNvPr id="11275" name="Text Box 14"/>
          <p:cNvSpPr txBox="1">
            <a:spLocks noChangeArrowheads="1"/>
          </p:cNvSpPr>
          <p:nvPr/>
        </p:nvSpPr>
        <p:spPr bwMode="auto">
          <a:xfrm>
            <a:off x="381000" y="38703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#3</a:t>
            </a:r>
          </a:p>
        </p:txBody>
      </p:sp>
      <p:sp>
        <p:nvSpPr>
          <p:cNvPr id="11276" name="Text Box 15"/>
          <p:cNvSpPr txBox="1">
            <a:spLocks noChangeArrowheads="1"/>
          </p:cNvSpPr>
          <p:nvPr/>
        </p:nvSpPr>
        <p:spPr bwMode="auto">
          <a:xfrm>
            <a:off x="533400" y="1295400"/>
            <a:ext cx="7772400" cy="906463"/>
          </a:xfrm>
          <a:prstGeom prst="rect">
            <a:avLst/>
          </a:prstGeom>
          <a:solidFill>
            <a:schemeClr val="bg1"/>
          </a:solidFill>
          <a:ln>
            <a:noFill/>
          </a:ln>
          <a:effectLst/>
          <a:extLst>
            <a:ext uri="{91240B29-F687-4F45-9708-019B960494DF}">
              <a14:hiddenLine xmlns:a14="http://schemas.microsoft.com/office/drawing/2010/main" w="28575" cap="sq">
                <a:solidFill>
                  <a:srgbClr val="003366"/>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marL="1588" indent="1111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15000"/>
              </a:lnSpc>
              <a:spcBef>
                <a:spcPct val="10000"/>
              </a:spcBef>
              <a:buSzPct val="80000"/>
            </a:pPr>
            <a:r>
              <a:rPr lang="en-US" altLang="en-US" sz="2300" b="1" dirty="0">
                <a:latin typeface="Liberation Sans" panose="020B0604020202020204" pitchFamily="34" charset="0"/>
              </a:rPr>
              <a:t>If the sum of Debit entries are </a:t>
            </a:r>
            <a:r>
              <a:rPr lang="en-US" altLang="en-US" sz="2300" b="1" dirty="0">
                <a:solidFill>
                  <a:srgbClr val="990000"/>
                </a:solidFill>
                <a:latin typeface="Liberation Sans" panose="020B0604020202020204" pitchFamily="34" charset="0"/>
              </a:rPr>
              <a:t>greater than</a:t>
            </a:r>
            <a:r>
              <a:rPr lang="en-US" altLang="en-US" sz="2300" b="1" dirty="0">
                <a:latin typeface="Liberation Sans" panose="020B0604020202020204" pitchFamily="34" charset="0"/>
              </a:rPr>
              <a:t> the sum of Credit entries, the account will have a debit balance.</a:t>
            </a:r>
          </a:p>
        </p:txBody>
      </p:sp>
      <p:sp>
        <p:nvSpPr>
          <p:cNvPr id="258057" name="Text Box 9"/>
          <p:cNvSpPr txBox="1">
            <a:spLocks noChangeArrowheads="1"/>
          </p:cNvSpPr>
          <p:nvPr/>
        </p:nvSpPr>
        <p:spPr bwMode="auto">
          <a:xfrm>
            <a:off x="2715768" y="4800600"/>
            <a:ext cx="1792224" cy="400110"/>
          </a:xfrm>
          <a:prstGeom prst="rect">
            <a:avLst/>
          </a:prstGeom>
          <a:solidFill>
            <a:srgbClr val="F7F48B"/>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204913" algn="r"/>
              </a:tabLst>
              <a:defRPr sz="2400">
                <a:solidFill>
                  <a:schemeClr val="tx1"/>
                </a:solidFill>
                <a:latin typeface="Times New Roman" pitchFamily="18" charset="0"/>
              </a:defRPr>
            </a:lvl1pPr>
            <a:lvl2pPr marL="742950" indent="-285750">
              <a:tabLst>
                <a:tab pos="1204913" algn="r"/>
              </a:tabLst>
              <a:defRPr sz="2400">
                <a:solidFill>
                  <a:schemeClr val="tx1"/>
                </a:solidFill>
                <a:latin typeface="Times New Roman" pitchFamily="18" charset="0"/>
              </a:defRPr>
            </a:lvl2pPr>
            <a:lvl3pPr marL="1143000" indent="-228600">
              <a:tabLst>
                <a:tab pos="1204913" algn="r"/>
              </a:tabLst>
              <a:defRPr sz="2400">
                <a:solidFill>
                  <a:schemeClr val="tx1"/>
                </a:solidFill>
                <a:latin typeface="Times New Roman" pitchFamily="18" charset="0"/>
              </a:defRPr>
            </a:lvl3pPr>
            <a:lvl4pPr marL="1600200" indent="-228600">
              <a:tabLst>
                <a:tab pos="1204913" algn="r"/>
              </a:tabLst>
              <a:defRPr sz="2400">
                <a:solidFill>
                  <a:schemeClr val="tx1"/>
                </a:solidFill>
                <a:latin typeface="Times New Roman" pitchFamily="18" charset="0"/>
              </a:defRPr>
            </a:lvl4pPr>
            <a:lvl5pPr marL="2057400" indent="-228600">
              <a:tabLst>
                <a:tab pos="1204913" algn="r"/>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1204913" algn="r"/>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1204913" algn="r"/>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1204913" algn="r"/>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1204913" algn="r"/>
              </a:tabLst>
              <a:defRPr sz="2400">
                <a:solidFill>
                  <a:schemeClr val="tx1"/>
                </a:solidFill>
                <a:latin typeface="Times New Roman" pitchFamily="18" charset="0"/>
              </a:defRPr>
            </a:lvl9pPr>
          </a:lstStyle>
          <a:p>
            <a:pPr algn="l">
              <a:spcBef>
                <a:spcPct val="50000"/>
              </a:spcBef>
            </a:pPr>
            <a:r>
              <a:rPr lang="en-US" altLang="en-US" sz="2000" b="1" dirty="0">
                <a:solidFill>
                  <a:srgbClr val="990000"/>
                </a:solidFill>
                <a:latin typeface="Liberation Sans" panose="020B0604020202020204" pitchFamily="34" charset="0"/>
              </a:rPr>
              <a:t>	$15,000</a:t>
            </a:r>
          </a:p>
        </p:txBody>
      </p:sp>
      <p:sp>
        <p:nvSpPr>
          <p:cNvPr id="17" name="Rectangle 16"/>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 and Credits</a:t>
            </a:r>
          </a:p>
        </p:txBody>
      </p:sp>
      <p:sp>
        <p:nvSpPr>
          <p:cNvPr id="18"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4"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26065728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7"/>
                                        </p:tgtEl>
                                        <p:attrNameLst>
                                          <p:attrName>style.visibility</p:attrName>
                                        </p:attrNameLst>
                                      </p:cBhvr>
                                      <p:to>
                                        <p:strVal val="visible"/>
                                      </p:to>
                                    </p:set>
                                    <p:animEffect transition="in" filter="wipe(left)">
                                      <p:cBhvr>
                                        <p:cTn id="7" dur="500"/>
                                        <p:tgtEl>
                                          <p:spTgt spid="258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ChangeArrowheads="1"/>
          </p:cNvSpPr>
          <p:nvPr/>
        </p:nvSpPr>
        <p:spPr bwMode="auto">
          <a:xfrm>
            <a:off x="5030251" y="6315075"/>
            <a:ext cx="242374" cy="338554"/>
          </a:xfrm>
          <a:prstGeom prst="rect">
            <a:avLst/>
          </a:prstGeom>
          <a:noFill/>
          <a:ln w="12700" cap="sq">
            <a:noFill/>
            <a:miter lim="800000"/>
            <a:headEnd type="none" w="sm" len="sm"/>
            <a:tailEnd type="none" w="sm" len="sm"/>
          </a:ln>
          <a:effectLst/>
        </p:spPr>
        <p:txBody>
          <a:bodyPr wrap="none">
            <a:spAutoFit/>
          </a:bodyPr>
          <a:lstStyle/>
          <a:p>
            <a:pPr>
              <a:defRPr/>
            </a:pPr>
            <a:r>
              <a:rPr lang="en-US" sz="1600" b="1" i="1" dirty="0">
                <a:solidFill>
                  <a:schemeClr val="bg2"/>
                </a:solidFill>
                <a:effectLst>
                  <a:outerShdw blurRad="38100" dist="38100" dir="2700000" algn="tl">
                    <a:srgbClr val="C0C0C0"/>
                  </a:outerShdw>
                </a:effectLst>
                <a:latin typeface="Liberation Sans" panose="020B0604020202020204" pitchFamily="34" charset="0"/>
              </a:rPr>
              <a:t> </a:t>
            </a:r>
          </a:p>
        </p:txBody>
      </p:sp>
      <p:sp>
        <p:nvSpPr>
          <p:cNvPr id="8" name="Rectangle 6"/>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sz="1700" b="1" dirty="0">
                <a:latin typeface="Liberation Sans" panose="020B0604020202020204" pitchFamily="34" charset="0"/>
              </a:rPr>
              <a:t>LEARNING</a:t>
            </a:r>
          </a:p>
          <a:p>
            <a:pPr algn="l"/>
            <a:r>
              <a:rPr lang="en-US" altLang="en-US" sz="1700" b="1" dirty="0">
                <a:latin typeface="Liberation Sans" panose="020B0604020202020204" pitchFamily="34" charset="0"/>
              </a:rPr>
              <a:t>OBJECTIVE</a:t>
            </a:r>
          </a:p>
        </p:txBody>
      </p:sp>
      <p:sp>
        <p:nvSpPr>
          <p:cNvPr id="9" name="Rectangle 5"/>
          <p:cNvSpPr>
            <a:spLocks noChangeArrowheads="1"/>
          </p:cNvSpPr>
          <p:nvPr/>
        </p:nvSpPr>
        <p:spPr bwMode="auto">
          <a:xfrm>
            <a:off x="2540000" y="274320"/>
            <a:ext cx="6241143" cy="928688"/>
          </a:xfrm>
          <a:prstGeom prst="rect">
            <a:avLst/>
          </a:prstGeom>
          <a:solidFill>
            <a:srgbClr val="0027A4"/>
          </a:solidFill>
          <a:ln>
            <a:noFill/>
          </a:ln>
          <a:effectLst/>
        </p:spPr>
        <p:txBody>
          <a:bodyPr wrap="square" tIns="27432" anchor="ctr"/>
          <a:lstStyle/>
          <a:p>
            <a:pPr marL="117475" algn="l"/>
            <a:r>
              <a:rPr lang="en-US" sz="2800" b="1" dirty="0">
                <a:solidFill>
                  <a:schemeClr val="bg1"/>
                </a:solidFill>
                <a:latin typeface="Liberation Sans" panose="020B0604020202020204" pitchFamily="34" charset="0"/>
              </a:rPr>
              <a:t>Prepare a trial balance.</a:t>
            </a:r>
          </a:p>
        </p:txBody>
      </p:sp>
      <p:sp>
        <p:nvSpPr>
          <p:cNvPr id="10" name="Oval 9"/>
          <p:cNvSpPr/>
          <p:nvPr/>
        </p:nvSpPr>
        <p:spPr bwMode="auto">
          <a:xfrm>
            <a:off x="1872343" y="485775"/>
            <a:ext cx="522514" cy="514350"/>
          </a:xfrm>
          <a:prstGeom prst="ellipse">
            <a:avLst/>
          </a:prstGeom>
          <a:solidFill>
            <a:srgbClr val="FF6600"/>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pPr algn="ctr"/>
            <a:r>
              <a:rPr lang="en-US" b="1" dirty="0">
                <a:solidFill>
                  <a:schemeClr val="bg1"/>
                </a:solidFill>
                <a:latin typeface="Liberation Sans" panose="020B0604020202020204" pitchFamily="34" charset="0"/>
              </a:rPr>
              <a:t>4</a:t>
            </a:r>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924800" cy="4830940"/>
          </a:xfrm>
          <a:prstGeom prst="rect">
            <a:avLst/>
          </a:prstGeom>
          <a:noFill/>
          <a:ln w="2857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4037" name="Rectangle 5"/>
          <p:cNvSpPr>
            <a:spLocks noChangeArrowheads="1"/>
          </p:cNvSpPr>
          <p:nvPr/>
        </p:nvSpPr>
        <p:spPr bwMode="auto">
          <a:xfrm>
            <a:off x="1023257" y="6428601"/>
            <a:ext cx="1371600" cy="27699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200" b="1" dirty="0">
                <a:latin typeface="Liberation Sans" panose="020B0604020202020204" pitchFamily="34" charset="0"/>
              </a:rPr>
              <a:t>Illustration 2-31</a:t>
            </a:r>
          </a:p>
        </p:txBody>
      </p:sp>
      <p:sp>
        <p:nvSpPr>
          <p:cNvPr id="12" name="Text Box 5"/>
          <p:cNvSpPr txBox="1">
            <a:spLocks noChangeArrowheads="1"/>
          </p:cNvSpPr>
          <p:nvPr/>
        </p:nvSpPr>
        <p:spPr bwMode="auto">
          <a:xfrm>
            <a:off x="8077200" y="64452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33400" y="1905000"/>
            <a:ext cx="8229600"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457200" indent="-457200">
              <a:defRPr sz="2400">
                <a:solidFill>
                  <a:schemeClr val="tx1"/>
                </a:solidFill>
                <a:latin typeface="Comic Sans MS" pitchFamily="66" charset="0"/>
              </a:defRPr>
            </a:lvl1pPr>
            <a:lvl2pPr marL="687388" indent="-45720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SzPct val="80000"/>
            </a:pPr>
            <a:r>
              <a:rPr lang="en-US" altLang="en-US" sz="2300" dirty="0">
                <a:latin typeface="Liberation Sans" panose="020B0604020202020204" pitchFamily="34" charset="0"/>
              </a:rPr>
              <a:t>Trial balance may balance even when: </a:t>
            </a:r>
          </a:p>
          <a:p>
            <a:pPr lvl="1" algn="l">
              <a:lnSpc>
                <a:spcPct val="120000"/>
              </a:lnSpc>
              <a:spcBef>
                <a:spcPct val="50000"/>
              </a:spcBef>
              <a:buFontTx/>
              <a:buAutoNum type="arabicPeriod"/>
            </a:pPr>
            <a:r>
              <a:rPr lang="en-US" altLang="en-US" sz="2200" dirty="0">
                <a:latin typeface="Liberation Sans" panose="020B0604020202020204" pitchFamily="34" charset="0"/>
              </a:rPr>
              <a:t>A transaction is not journalized. </a:t>
            </a:r>
          </a:p>
          <a:p>
            <a:pPr lvl="1" algn="l">
              <a:lnSpc>
                <a:spcPct val="120000"/>
              </a:lnSpc>
              <a:spcBef>
                <a:spcPct val="50000"/>
              </a:spcBef>
              <a:buFontTx/>
              <a:buAutoNum type="arabicPeriod"/>
            </a:pPr>
            <a:r>
              <a:rPr lang="en-US" altLang="en-US" sz="2200" dirty="0">
                <a:latin typeface="Liberation Sans" panose="020B0604020202020204" pitchFamily="34" charset="0"/>
              </a:rPr>
              <a:t>A correct journal entry is not posted.</a:t>
            </a:r>
          </a:p>
          <a:p>
            <a:pPr lvl="1" algn="l">
              <a:lnSpc>
                <a:spcPct val="120000"/>
              </a:lnSpc>
              <a:spcBef>
                <a:spcPct val="50000"/>
              </a:spcBef>
              <a:buFontTx/>
              <a:buAutoNum type="arabicPeriod"/>
            </a:pPr>
            <a:r>
              <a:rPr lang="en-US" altLang="en-US" sz="2200" dirty="0">
                <a:latin typeface="Liberation Sans" panose="020B0604020202020204" pitchFamily="34" charset="0"/>
              </a:rPr>
              <a:t>A journal entry is posted twice.</a:t>
            </a:r>
          </a:p>
          <a:p>
            <a:pPr lvl="1" algn="l">
              <a:lnSpc>
                <a:spcPct val="120000"/>
              </a:lnSpc>
              <a:spcBef>
                <a:spcPct val="50000"/>
              </a:spcBef>
              <a:buFontTx/>
              <a:buAutoNum type="arabicPeriod"/>
            </a:pPr>
            <a:r>
              <a:rPr lang="en-US" altLang="en-US" sz="2200" dirty="0">
                <a:latin typeface="Liberation Sans" panose="020B0604020202020204" pitchFamily="34" charset="0"/>
              </a:rPr>
              <a:t>Incorrect accounts are used in journalizing or posting. </a:t>
            </a:r>
          </a:p>
          <a:p>
            <a:pPr lvl="1" algn="l">
              <a:lnSpc>
                <a:spcPct val="120000"/>
              </a:lnSpc>
              <a:spcBef>
                <a:spcPct val="50000"/>
              </a:spcBef>
              <a:buFontTx/>
              <a:buAutoNum type="arabicPeriod"/>
            </a:pPr>
            <a:r>
              <a:rPr lang="en-US" altLang="en-US" sz="2200" dirty="0">
                <a:latin typeface="Liberation Sans" panose="020B0604020202020204" pitchFamily="34" charset="0"/>
              </a:rPr>
              <a:t>Offsetting errors are made in recording the amount of a transaction.</a:t>
            </a:r>
          </a:p>
        </p:txBody>
      </p:sp>
      <p:sp>
        <p:nvSpPr>
          <p:cNvPr id="45060"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Trial Balance</a:t>
            </a:r>
          </a:p>
        </p:txBody>
      </p:sp>
      <p:sp>
        <p:nvSpPr>
          <p:cNvPr id="45061"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5062" name="Rectangle 8"/>
          <p:cNvSpPr>
            <a:spLocks noChangeArrowheads="1"/>
          </p:cNvSpPr>
          <p:nvPr/>
        </p:nvSpPr>
        <p:spPr bwMode="auto">
          <a:xfrm>
            <a:off x="533400" y="1295400"/>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2800" b="1" dirty="0">
                <a:solidFill>
                  <a:schemeClr val="tx2">
                    <a:lumMod val="75000"/>
                  </a:schemeClr>
                </a:solidFill>
                <a:latin typeface="Liberation Sans" panose="020B0604020202020204" pitchFamily="34" charset="0"/>
              </a:rPr>
              <a:t>Limitations of a Trial Balance</a:t>
            </a:r>
          </a:p>
        </p:txBody>
      </p:sp>
      <p:pic>
        <p:nvPicPr>
          <p:cNvPr id="137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0200"/>
            <a:ext cx="2725667" cy="233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1295400"/>
            <a:ext cx="8153400" cy="5115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Comic Sans MS" pitchFamily="66" charset="0"/>
              </a:defRPr>
            </a:lvl1pPr>
            <a:lvl2pPr marL="973138" indent="-45720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marL="0" indent="0" algn="l">
              <a:lnSpc>
                <a:spcPct val="120000"/>
              </a:lnSpc>
              <a:spcBef>
                <a:spcPts val="1200"/>
              </a:spcBef>
              <a:buClr>
                <a:srgbClr val="800000"/>
              </a:buClr>
              <a:buSzPct val="80000"/>
            </a:pPr>
            <a:r>
              <a:rPr lang="en-US" sz="2300" b="1" dirty="0">
                <a:latin typeface="Liberation Sans" panose="020B0604020202020204" pitchFamily="34" charset="0"/>
              </a:rPr>
              <a:t>Dollar Signs</a:t>
            </a:r>
          </a:p>
          <a:p>
            <a:pPr marL="693738" algn="l">
              <a:lnSpc>
                <a:spcPct val="120000"/>
              </a:lnSpc>
              <a:spcBef>
                <a:spcPts val="1200"/>
              </a:spcBef>
              <a:buClr>
                <a:srgbClr val="800000"/>
              </a:buClr>
              <a:buSzPct val="80000"/>
              <a:buFont typeface="Wingdings" pitchFamily="2" charset="2"/>
              <a:buChar char="u"/>
            </a:pPr>
            <a:r>
              <a:rPr lang="en-US" sz="2200" dirty="0">
                <a:latin typeface="Liberation Sans" panose="020B0604020202020204" pitchFamily="34" charset="0"/>
              </a:rPr>
              <a:t>Do not appear in journals or ledgers. </a:t>
            </a:r>
          </a:p>
          <a:p>
            <a:pPr marL="693738" algn="l">
              <a:lnSpc>
                <a:spcPct val="120000"/>
              </a:lnSpc>
              <a:spcBef>
                <a:spcPts val="1200"/>
              </a:spcBef>
              <a:buClr>
                <a:srgbClr val="800000"/>
              </a:buClr>
              <a:buSzPct val="80000"/>
              <a:buFont typeface="Wingdings" pitchFamily="2" charset="2"/>
              <a:buChar char="u"/>
            </a:pPr>
            <a:r>
              <a:rPr lang="en-US" sz="2200" dirty="0">
                <a:latin typeface="Liberation Sans" panose="020B0604020202020204" pitchFamily="34" charset="0"/>
              </a:rPr>
              <a:t>Typically used only in the trial balance and the financial statements. </a:t>
            </a:r>
          </a:p>
          <a:p>
            <a:pPr marL="693738" algn="l">
              <a:lnSpc>
                <a:spcPct val="120000"/>
              </a:lnSpc>
              <a:spcBef>
                <a:spcPts val="1200"/>
              </a:spcBef>
              <a:buClr>
                <a:srgbClr val="800000"/>
              </a:buClr>
              <a:buSzPct val="80000"/>
              <a:buFont typeface="Wingdings" pitchFamily="2" charset="2"/>
              <a:buChar char="u"/>
            </a:pPr>
            <a:r>
              <a:rPr lang="en-US" sz="2200" dirty="0">
                <a:latin typeface="Liberation Sans" panose="020B0604020202020204" pitchFamily="34" charset="0"/>
              </a:rPr>
              <a:t>Shown only for the first item in the column and for the total of that column.</a:t>
            </a:r>
          </a:p>
          <a:p>
            <a:pPr marL="0" indent="0" algn="l">
              <a:lnSpc>
                <a:spcPct val="120000"/>
              </a:lnSpc>
              <a:spcBef>
                <a:spcPts val="1200"/>
              </a:spcBef>
              <a:buClr>
                <a:srgbClr val="800000"/>
              </a:buClr>
              <a:buSzPct val="80000"/>
            </a:pPr>
            <a:r>
              <a:rPr lang="en-US" sz="2300" b="1" dirty="0">
                <a:latin typeface="Liberation Sans" panose="020B0604020202020204" pitchFamily="34" charset="0"/>
              </a:rPr>
              <a:t>Underlining</a:t>
            </a:r>
          </a:p>
          <a:p>
            <a:pPr marL="693738" algn="l">
              <a:lnSpc>
                <a:spcPct val="120000"/>
              </a:lnSpc>
              <a:spcBef>
                <a:spcPts val="1200"/>
              </a:spcBef>
              <a:buClr>
                <a:srgbClr val="800000"/>
              </a:buClr>
              <a:buSzPct val="80000"/>
              <a:buFont typeface="Wingdings" pitchFamily="2" charset="2"/>
              <a:buChar char="u"/>
            </a:pPr>
            <a:r>
              <a:rPr lang="en-US" sz="2200" dirty="0">
                <a:latin typeface="Liberation Sans" panose="020B0604020202020204" pitchFamily="34" charset="0"/>
              </a:rPr>
              <a:t>A single line is placed under the column of figures to be added or subtracted. </a:t>
            </a:r>
          </a:p>
          <a:p>
            <a:pPr marL="693738" algn="l">
              <a:lnSpc>
                <a:spcPct val="120000"/>
              </a:lnSpc>
              <a:spcBef>
                <a:spcPts val="1200"/>
              </a:spcBef>
              <a:buClr>
                <a:srgbClr val="800000"/>
              </a:buClr>
              <a:buSzPct val="80000"/>
              <a:buFont typeface="Wingdings" pitchFamily="2" charset="2"/>
              <a:buChar char="u"/>
            </a:pPr>
            <a:r>
              <a:rPr lang="en-US" sz="2200" dirty="0">
                <a:latin typeface="Liberation Sans" panose="020B0604020202020204" pitchFamily="34" charset="0"/>
              </a:rPr>
              <a:t>Totals are double-underlined.</a:t>
            </a:r>
            <a:endParaRPr lang="en-US" altLang="en-US" sz="2200" dirty="0">
              <a:latin typeface="Liberation Sans" panose="020B0604020202020204" pitchFamily="34" charset="0"/>
            </a:endParaRPr>
          </a:p>
        </p:txBody>
      </p:sp>
      <p:sp>
        <p:nvSpPr>
          <p:cNvPr id="20485"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Dollar Signs and Underlining</a:t>
            </a:r>
          </a:p>
        </p:txBody>
      </p:sp>
      <p:sp>
        <p:nvSpPr>
          <p:cNvPr id="20486"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Tree>
    <p:extLst>
      <p:ext uri="{BB962C8B-B14F-4D97-AF65-F5344CB8AC3E}">
        <p14:creationId xmlns:p14="http://schemas.microsoft.com/office/powerpoint/2010/main" val="3055733656"/>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74663" y="1905000"/>
            <a:ext cx="8001000" cy="39624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a:defRPr sz="2400">
                <a:solidFill>
                  <a:schemeClr val="tx1"/>
                </a:solidFill>
                <a:latin typeface="Comic Sans MS" pitchFamily="66" charset="0"/>
              </a:defRPr>
            </a:lvl1pPr>
            <a:lvl2pPr marL="685800" indent="-455613">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Clr>
                <a:schemeClr val="tx1"/>
              </a:buClr>
              <a:buFont typeface="Wingdings" pitchFamily="2" charset="2"/>
              <a:buNone/>
            </a:pPr>
            <a:r>
              <a:rPr lang="en-US" altLang="en-US" sz="2100" dirty="0">
                <a:latin typeface="Liberation Sans" panose="020B0604020202020204" pitchFamily="34" charset="0"/>
              </a:rPr>
              <a:t>A trial balance will not balance if:</a:t>
            </a:r>
          </a:p>
          <a:p>
            <a:pPr lvl="1" algn="l">
              <a:lnSpc>
                <a:spcPct val="120000"/>
              </a:lnSpc>
              <a:spcBef>
                <a:spcPct val="50000"/>
              </a:spcBef>
              <a:buClr>
                <a:schemeClr val="tx1"/>
              </a:buClr>
              <a:buFont typeface="Wingdings" pitchFamily="2" charset="2"/>
              <a:buAutoNum type="alphaLcPeriod"/>
            </a:pPr>
            <a:r>
              <a:rPr lang="en-US" altLang="en-US" sz="2100" dirty="0">
                <a:latin typeface="Liberation Sans" panose="020B0604020202020204" pitchFamily="34" charset="0"/>
              </a:rPr>
              <a:t>a correct journal entry is posted twice.</a:t>
            </a:r>
          </a:p>
          <a:p>
            <a:pPr lvl="1" algn="l">
              <a:lnSpc>
                <a:spcPct val="120000"/>
              </a:lnSpc>
              <a:spcBef>
                <a:spcPct val="50000"/>
              </a:spcBef>
              <a:buClr>
                <a:schemeClr val="tx1"/>
              </a:buClr>
              <a:buFont typeface="Wingdings" pitchFamily="2" charset="2"/>
              <a:buAutoNum type="alphaLcPeriod"/>
            </a:pPr>
            <a:r>
              <a:rPr lang="en-US" altLang="en-US" sz="2100" dirty="0">
                <a:latin typeface="Liberation Sans" panose="020B0604020202020204" pitchFamily="34" charset="0"/>
              </a:rPr>
              <a:t>the purchase of supplies on account is debited to Supplies and credited to Cash.</a:t>
            </a:r>
          </a:p>
          <a:p>
            <a:pPr lvl="1" algn="l">
              <a:lnSpc>
                <a:spcPct val="120000"/>
              </a:lnSpc>
              <a:spcBef>
                <a:spcPct val="50000"/>
              </a:spcBef>
              <a:buClr>
                <a:schemeClr val="tx1"/>
              </a:buClr>
              <a:buFont typeface="Wingdings" pitchFamily="2" charset="2"/>
              <a:buAutoNum type="alphaLcPeriod"/>
            </a:pPr>
            <a:r>
              <a:rPr lang="en-US" altLang="en-US" sz="2100" dirty="0">
                <a:latin typeface="Liberation Sans" panose="020B0604020202020204" pitchFamily="34" charset="0"/>
              </a:rPr>
              <a:t>a $100 cash drawing by the owner is debited to Owner’s Drawing for $1,000 and credited to Cash for $100. </a:t>
            </a:r>
          </a:p>
          <a:p>
            <a:pPr lvl="1" algn="l">
              <a:lnSpc>
                <a:spcPct val="120000"/>
              </a:lnSpc>
              <a:spcBef>
                <a:spcPct val="50000"/>
              </a:spcBef>
              <a:buClr>
                <a:schemeClr val="tx1"/>
              </a:buClr>
              <a:buFont typeface="Wingdings" pitchFamily="2" charset="2"/>
              <a:buAutoNum type="alphaLcPeriod"/>
            </a:pPr>
            <a:r>
              <a:rPr lang="en-US" altLang="en-US" sz="2100" dirty="0">
                <a:latin typeface="Liberation Sans" panose="020B0604020202020204" pitchFamily="34" charset="0"/>
              </a:rPr>
              <a:t>a $450 payment on account is debited to Accounts Payable for $45 and credited to Cash for $45.</a:t>
            </a:r>
          </a:p>
        </p:txBody>
      </p:sp>
      <p:sp>
        <p:nvSpPr>
          <p:cNvPr id="46084"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Trial Balance</a:t>
            </a:r>
          </a:p>
        </p:txBody>
      </p:sp>
      <p:sp>
        <p:nvSpPr>
          <p:cNvPr id="46085"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6086" name="Rectangle 4"/>
          <p:cNvSpPr>
            <a:spLocks noChangeArrowheads="1"/>
          </p:cNvSpPr>
          <p:nvPr/>
        </p:nvSpPr>
        <p:spPr bwMode="auto">
          <a:xfrm>
            <a:off x="533400" y="1295400"/>
            <a:ext cx="5334000" cy="6096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3000" b="1" dirty="0">
                <a:solidFill>
                  <a:srgbClr val="800000"/>
                </a:solidFill>
                <a:latin typeface="Liberation Sans" panose="020B0604020202020204" pitchFamily="34" charset="0"/>
              </a:rPr>
              <a:t>Question</a:t>
            </a: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
        <p:nvSpPr>
          <p:cNvPr id="10" name="Notched Right Arrow 9"/>
          <p:cNvSpPr/>
          <p:nvPr/>
        </p:nvSpPr>
        <p:spPr bwMode="auto">
          <a:xfrm>
            <a:off x="152400" y="3962400"/>
            <a:ext cx="609600" cy="457200"/>
          </a:xfrm>
          <a:prstGeom prst="notchedRightArrow">
            <a:avLst/>
          </a:prstGeom>
          <a:solidFill>
            <a:srgbClr val="A50021"/>
          </a:solidFill>
          <a:ln w="12700" cap="sq" cmpd="sng" algn="ctr">
            <a:solidFill>
              <a:schemeClr val="tx1"/>
            </a:solidFill>
            <a:prstDash val="solid"/>
            <a:round/>
            <a:headEnd type="none" w="sm" len="sm"/>
            <a:tailEnd type="none" w="sm" len="sm"/>
          </a:ln>
          <a:effectLst/>
        </p:spPr>
        <p:txBody>
          <a:bodyPr/>
          <a:lstStyle>
            <a:defPPr>
              <a:defRPr lang="en-US"/>
            </a:defPPr>
            <a:lvl1pPr algn="l" rtl="0" eaLnBrk="0" fontAlgn="base" hangingPunct="0">
              <a:spcBef>
                <a:spcPct val="0"/>
              </a:spcBef>
              <a:spcAft>
                <a:spcPct val="0"/>
              </a:spcAft>
              <a:defRPr sz="2800" b="1" kern="1200">
                <a:solidFill>
                  <a:schemeClr val="bg1"/>
                </a:solidFill>
                <a:latin typeface="Arial" charset="0"/>
                <a:ea typeface="+mn-ea"/>
                <a:cs typeface="+mn-cs"/>
              </a:defRPr>
            </a:lvl1pPr>
            <a:lvl2pPr marL="457200" algn="l" rtl="0" eaLnBrk="0" fontAlgn="base" hangingPunct="0">
              <a:spcBef>
                <a:spcPct val="0"/>
              </a:spcBef>
              <a:spcAft>
                <a:spcPct val="0"/>
              </a:spcAft>
              <a:defRPr sz="2800" b="1" kern="1200">
                <a:solidFill>
                  <a:schemeClr val="bg1"/>
                </a:solidFill>
                <a:latin typeface="Arial" charset="0"/>
                <a:ea typeface="+mn-ea"/>
                <a:cs typeface="+mn-cs"/>
              </a:defRPr>
            </a:lvl2pPr>
            <a:lvl3pPr marL="914400" algn="l" rtl="0" eaLnBrk="0" fontAlgn="base" hangingPunct="0">
              <a:spcBef>
                <a:spcPct val="0"/>
              </a:spcBef>
              <a:spcAft>
                <a:spcPct val="0"/>
              </a:spcAft>
              <a:defRPr sz="2800" b="1" kern="1200">
                <a:solidFill>
                  <a:schemeClr val="bg1"/>
                </a:solidFill>
                <a:latin typeface="Arial" charset="0"/>
                <a:ea typeface="+mn-ea"/>
                <a:cs typeface="+mn-cs"/>
              </a:defRPr>
            </a:lvl3pPr>
            <a:lvl4pPr marL="1371600" algn="l" rtl="0" eaLnBrk="0" fontAlgn="base" hangingPunct="0">
              <a:spcBef>
                <a:spcPct val="0"/>
              </a:spcBef>
              <a:spcAft>
                <a:spcPct val="0"/>
              </a:spcAft>
              <a:defRPr sz="2800" b="1" kern="1200">
                <a:solidFill>
                  <a:schemeClr val="bg1"/>
                </a:solidFill>
                <a:latin typeface="Arial" charset="0"/>
                <a:ea typeface="+mn-ea"/>
                <a:cs typeface="+mn-cs"/>
              </a:defRPr>
            </a:lvl4pPr>
            <a:lvl5pPr marL="1828800" algn="l" rtl="0" eaLnBrk="0" fontAlgn="base" hangingPunct="0">
              <a:spcBef>
                <a:spcPct val="0"/>
              </a:spcBef>
              <a:spcAft>
                <a:spcPct val="0"/>
              </a:spcAft>
              <a:defRPr sz="2800" b="1" kern="1200">
                <a:solidFill>
                  <a:schemeClr val="bg1"/>
                </a:solidFill>
                <a:latin typeface="Arial" charset="0"/>
                <a:ea typeface="+mn-ea"/>
                <a:cs typeface="+mn-cs"/>
              </a:defRPr>
            </a:lvl5pPr>
            <a:lvl6pPr marL="2286000" algn="l" defTabSz="914400" rtl="0" eaLnBrk="1" latinLnBrk="0" hangingPunct="1">
              <a:defRPr sz="2800" b="1" kern="1200">
                <a:solidFill>
                  <a:schemeClr val="bg1"/>
                </a:solidFill>
                <a:latin typeface="Arial" charset="0"/>
                <a:ea typeface="+mn-ea"/>
                <a:cs typeface="+mn-cs"/>
              </a:defRPr>
            </a:lvl6pPr>
            <a:lvl7pPr marL="2743200" algn="l" defTabSz="914400" rtl="0" eaLnBrk="1" latinLnBrk="0" hangingPunct="1">
              <a:defRPr sz="2800" b="1" kern="1200">
                <a:solidFill>
                  <a:schemeClr val="bg1"/>
                </a:solidFill>
                <a:latin typeface="Arial" charset="0"/>
                <a:ea typeface="+mn-ea"/>
                <a:cs typeface="+mn-cs"/>
              </a:defRPr>
            </a:lvl7pPr>
            <a:lvl8pPr marL="3200400" algn="l" defTabSz="914400" rtl="0" eaLnBrk="1" latinLnBrk="0" hangingPunct="1">
              <a:defRPr sz="2800" b="1" kern="1200">
                <a:solidFill>
                  <a:schemeClr val="bg1"/>
                </a:solidFill>
                <a:latin typeface="Arial" charset="0"/>
                <a:ea typeface="+mn-ea"/>
                <a:cs typeface="+mn-cs"/>
              </a:defRPr>
            </a:lvl8pPr>
            <a:lvl9pPr marL="3657600" algn="l" defTabSz="914400" rtl="0" eaLnBrk="1" latinLnBrk="0" hangingPunct="1">
              <a:defRPr sz="2800" b="1" kern="1200">
                <a:solidFill>
                  <a:schemeClr val="bg1"/>
                </a:solidFill>
                <a:latin typeface="Arial" charset="0"/>
                <a:ea typeface="+mn-ea"/>
                <a:cs typeface="+mn-cs"/>
              </a:defRPr>
            </a:lvl9pPr>
          </a:lstStyle>
          <a:p>
            <a:endParaRPr lang="en-US" altLang="en-US">
              <a:solidFill>
                <a:schemeClr val="accent6">
                  <a:lumMod val="50000"/>
                </a:schemeClr>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6" y="357188"/>
            <a:ext cx="8548914" cy="82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57200" y="501930"/>
            <a:ext cx="1600200" cy="5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6" name="TextBox 25"/>
          <p:cNvSpPr txBox="1"/>
          <p:nvPr/>
        </p:nvSpPr>
        <p:spPr>
          <a:xfrm>
            <a:off x="152400" y="381000"/>
            <a:ext cx="2209800" cy="738664"/>
          </a:xfrm>
          <a:prstGeom prst="rect">
            <a:avLst/>
          </a:prstGeom>
          <a:noFill/>
        </p:spPr>
        <p:txBody>
          <a:bodyPr wrap="square" rtlCol="0">
            <a:spAutoFit/>
          </a:bodyPr>
          <a:lstStyle/>
          <a:p>
            <a:r>
              <a:rPr lang="en-US" sz="4200" b="1" dirty="0">
                <a:solidFill>
                  <a:srgbClr val="FF9900"/>
                </a:solidFill>
                <a:effectLst>
                  <a:outerShdw blurRad="38100" dist="38100" dir="2700000" algn="tl">
                    <a:srgbClr val="000000">
                      <a:alpha val="43137"/>
                    </a:srgbClr>
                  </a:outerShdw>
                </a:effectLst>
                <a:latin typeface="Liberation Sans" panose="020B0604020202020204" pitchFamily="34" charset="0"/>
              </a:rPr>
              <a:t>DO IT!</a:t>
            </a:r>
          </a:p>
        </p:txBody>
      </p:sp>
      <p:pic>
        <p:nvPicPr>
          <p:cNvPr id="21"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857" y="586815"/>
            <a:ext cx="3144567" cy="41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22"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472" y="571501"/>
            <a:ext cx="409385" cy="344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3" name="TextBox 22"/>
          <p:cNvSpPr txBox="1"/>
          <p:nvPr/>
        </p:nvSpPr>
        <p:spPr>
          <a:xfrm>
            <a:off x="2467428" y="428625"/>
            <a:ext cx="435429" cy="641336"/>
          </a:xfrm>
          <a:prstGeom prst="rect">
            <a:avLst/>
          </a:prstGeom>
          <a:noFill/>
        </p:spPr>
        <p:txBody>
          <a:bodyPr wrap="square" lIns="86493" tIns="43247" rIns="86493" bIns="43247" rtlCol="0">
            <a:spAutoFit/>
          </a:bodyPr>
          <a:lstStyle/>
          <a:p>
            <a:r>
              <a:rPr lang="en-US" sz="3600" b="1" dirty="0">
                <a:solidFill>
                  <a:srgbClr val="FF9900"/>
                </a:solidFill>
                <a:latin typeface="Liberation Sans" panose="020B0604020202020204" pitchFamily="34" charset="0"/>
              </a:rPr>
              <a:t>4</a:t>
            </a:r>
          </a:p>
        </p:txBody>
      </p:sp>
      <p:sp>
        <p:nvSpPr>
          <p:cNvPr id="24" name="TextBox 23"/>
          <p:cNvSpPr txBox="1"/>
          <p:nvPr/>
        </p:nvSpPr>
        <p:spPr>
          <a:xfrm>
            <a:off x="3338287" y="508909"/>
            <a:ext cx="5348514" cy="519373"/>
          </a:xfrm>
          <a:prstGeom prst="rect">
            <a:avLst/>
          </a:prstGeom>
          <a:noFill/>
        </p:spPr>
        <p:txBody>
          <a:bodyPr wrap="square" lIns="86493" tIns="43247" rIns="86493" bIns="43247" rtlCol="0">
            <a:spAutoFit/>
          </a:bodyPr>
          <a:lstStyle/>
          <a:p>
            <a:pPr marL="111120" algn="l"/>
            <a:r>
              <a:rPr lang="en-US" sz="2800" b="1" dirty="0">
                <a:solidFill>
                  <a:schemeClr val="bg1"/>
                </a:solidFill>
                <a:latin typeface="Liberation Sans" panose="020B0604020202020204" pitchFamily="34" charset="0"/>
              </a:rPr>
              <a:t>Trial Balance</a:t>
            </a:r>
          </a:p>
        </p:txBody>
      </p:sp>
      <p:pic>
        <p:nvPicPr>
          <p:cNvPr id="139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286" y="1295400"/>
            <a:ext cx="8548914" cy="27979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Tree>
    <p:extLst>
      <p:ext uri="{BB962C8B-B14F-4D97-AF65-F5344CB8AC3E}">
        <p14:creationId xmlns:p14="http://schemas.microsoft.com/office/powerpoint/2010/main" val="102773187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3813364277"/>
              </p:ext>
            </p:extLst>
          </p:nvPr>
        </p:nvGraphicFramePr>
        <p:xfrm>
          <a:off x="1905000" y="2038350"/>
          <a:ext cx="5334000" cy="4000500"/>
        </p:xfrm>
        <a:graphic>
          <a:graphicData uri="http://schemas.openxmlformats.org/presentationml/2006/ole">
            <mc:AlternateContent xmlns:mc="http://schemas.openxmlformats.org/markup-compatibility/2006">
              <mc:Choice xmlns:v="urn:schemas-microsoft-com:vml" Requires="v">
                <p:oleObj spid="_x0000_s3074" name="Slide" r:id="rId4" imgW="4494213" imgH="3370263" progId="PowerPoint.Slide.8">
                  <p:embed/>
                </p:oleObj>
              </mc:Choice>
              <mc:Fallback>
                <p:oleObj name="Slide" r:id="rId4" imgW="4494213" imgH="3370263" progId="PowerPoint.Slide.8">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0383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4"/>
          <p:cNvSpPr txBox="1">
            <a:spLocks noChangeArrowheads="1"/>
          </p:cNvSpPr>
          <p:nvPr/>
        </p:nvSpPr>
        <p:spPr bwMode="auto">
          <a:xfrm>
            <a:off x="533400" y="1295400"/>
            <a:ext cx="7772400" cy="906463"/>
          </a:xfrm>
          <a:prstGeom prst="rect">
            <a:avLst/>
          </a:prstGeom>
          <a:solidFill>
            <a:schemeClr val="bg1"/>
          </a:solidFill>
          <a:ln>
            <a:noFill/>
          </a:ln>
          <a:effectLst/>
          <a:extLst>
            <a:ext uri="{91240B29-F687-4F45-9708-019B960494DF}">
              <a14:hiddenLine xmlns:a14="http://schemas.microsoft.com/office/drawing/2010/main" w="28575" cap="sq" algn="ctr">
                <a:solidFill>
                  <a:srgbClr val="003366"/>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marL="1588" indent="1111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15000"/>
              </a:lnSpc>
              <a:spcBef>
                <a:spcPct val="10000"/>
              </a:spcBef>
              <a:buSzPct val="80000"/>
            </a:pPr>
            <a:r>
              <a:rPr lang="en-US" altLang="en-US" sz="2300" b="1" dirty="0">
                <a:latin typeface="Liberation Sans" panose="020B0604020202020204" pitchFamily="34" charset="0"/>
              </a:rPr>
              <a:t>If the sum of Credit entries are </a:t>
            </a:r>
            <a:r>
              <a:rPr lang="en-US" altLang="en-US" sz="2300" b="1" dirty="0">
                <a:solidFill>
                  <a:srgbClr val="800000"/>
                </a:solidFill>
                <a:latin typeface="Liberation Sans" panose="020B0604020202020204" pitchFamily="34" charset="0"/>
              </a:rPr>
              <a:t>greater than</a:t>
            </a:r>
            <a:r>
              <a:rPr lang="en-US" altLang="en-US" sz="2300" b="1" dirty="0">
                <a:latin typeface="Liberation Sans" panose="020B0604020202020204" pitchFamily="34" charset="0"/>
              </a:rPr>
              <a:t> the sum of Debit entries, the account will have a credit balance.</a:t>
            </a:r>
          </a:p>
        </p:txBody>
      </p:sp>
      <p:sp>
        <p:nvSpPr>
          <p:cNvPr id="12293" name="Text Box 6"/>
          <p:cNvSpPr txBox="1">
            <a:spLocks noChangeArrowheads="1"/>
          </p:cNvSpPr>
          <p:nvPr/>
        </p:nvSpPr>
        <p:spPr bwMode="auto">
          <a:xfrm>
            <a:off x="2819400" y="34290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$10,000</a:t>
            </a:r>
          </a:p>
        </p:txBody>
      </p:sp>
      <p:sp>
        <p:nvSpPr>
          <p:cNvPr id="12294" name="Text Box 7"/>
          <p:cNvSpPr txBox="1">
            <a:spLocks noChangeArrowheads="1"/>
          </p:cNvSpPr>
          <p:nvPr/>
        </p:nvSpPr>
        <p:spPr bwMode="auto">
          <a:xfrm>
            <a:off x="6781800" y="3429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#2</a:t>
            </a:r>
          </a:p>
        </p:txBody>
      </p:sp>
      <p:sp>
        <p:nvSpPr>
          <p:cNvPr id="12295" name="Text Box 8"/>
          <p:cNvSpPr txBox="1">
            <a:spLocks noChangeArrowheads="1"/>
          </p:cNvSpPr>
          <p:nvPr/>
        </p:nvSpPr>
        <p:spPr bwMode="auto">
          <a:xfrm>
            <a:off x="4953000" y="3429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$3,000</a:t>
            </a:r>
          </a:p>
        </p:txBody>
      </p:sp>
      <p:sp>
        <p:nvSpPr>
          <p:cNvPr id="12297" name="Text Box 10"/>
          <p:cNvSpPr txBox="1">
            <a:spLocks noChangeArrowheads="1"/>
          </p:cNvSpPr>
          <p:nvPr/>
        </p:nvSpPr>
        <p:spPr bwMode="auto">
          <a:xfrm>
            <a:off x="4953000" y="38703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en-US" sz="2000" b="1" dirty="0">
                <a:latin typeface="Liberation Sans" panose="020B0604020202020204" pitchFamily="34" charset="0"/>
              </a:rPr>
              <a:t>8,000</a:t>
            </a:r>
          </a:p>
        </p:txBody>
      </p:sp>
      <p:sp>
        <p:nvSpPr>
          <p:cNvPr id="12298" name="Text Box 11"/>
          <p:cNvSpPr txBox="1">
            <a:spLocks noChangeArrowheads="1"/>
          </p:cNvSpPr>
          <p:nvPr/>
        </p:nvSpPr>
        <p:spPr bwMode="auto">
          <a:xfrm>
            <a:off x="6781800" y="38703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#3</a:t>
            </a:r>
          </a:p>
        </p:txBody>
      </p:sp>
      <p:sp>
        <p:nvSpPr>
          <p:cNvPr id="12299" name="Text Box 12"/>
          <p:cNvSpPr txBox="1">
            <a:spLocks noChangeArrowheads="1"/>
          </p:cNvSpPr>
          <p:nvPr/>
        </p:nvSpPr>
        <p:spPr bwMode="auto">
          <a:xfrm>
            <a:off x="381000" y="48006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Balance</a:t>
            </a:r>
          </a:p>
        </p:txBody>
      </p:sp>
      <p:sp>
        <p:nvSpPr>
          <p:cNvPr id="12300" name="Text Box 13"/>
          <p:cNvSpPr txBox="1">
            <a:spLocks noChangeArrowheads="1"/>
          </p:cNvSpPr>
          <p:nvPr/>
        </p:nvSpPr>
        <p:spPr bwMode="auto">
          <a:xfrm>
            <a:off x="381000" y="3429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2000" b="1" dirty="0">
                <a:latin typeface="Liberation Sans" panose="020B0604020202020204" pitchFamily="34" charset="0"/>
              </a:rPr>
              <a:t>Transaction #1</a:t>
            </a:r>
          </a:p>
        </p:txBody>
      </p:sp>
      <p:sp>
        <p:nvSpPr>
          <p:cNvPr id="17" name="Text Box 9"/>
          <p:cNvSpPr txBox="1">
            <a:spLocks noChangeArrowheads="1"/>
          </p:cNvSpPr>
          <p:nvPr/>
        </p:nvSpPr>
        <p:spPr bwMode="auto">
          <a:xfrm>
            <a:off x="4544568" y="4800600"/>
            <a:ext cx="1828800" cy="400110"/>
          </a:xfrm>
          <a:prstGeom prst="rect">
            <a:avLst/>
          </a:prstGeom>
          <a:solidFill>
            <a:srgbClr val="F7F48B"/>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204913" algn="r"/>
              </a:tabLst>
              <a:defRPr sz="2400">
                <a:solidFill>
                  <a:schemeClr val="tx1"/>
                </a:solidFill>
                <a:latin typeface="Times New Roman" pitchFamily="18" charset="0"/>
              </a:defRPr>
            </a:lvl1pPr>
            <a:lvl2pPr marL="742950" indent="-285750">
              <a:tabLst>
                <a:tab pos="1204913" algn="r"/>
              </a:tabLst>
              <a:defRPr sz="2400">
                <a:solidFill>
                  <a:schemeClr val="tx1"/>
                </a:solidFill>
                <a:latin typeface="Times New Roman" pitchFamily="18" charset="0"/>
              </a:defRPr>
            </a:lvl2pPr>
            <a:lvl3pPr marL="1143000" indent="-228600">
              <a:tabLst>
                <a:tab pos="1204913" algn="r"/>
              </a:tabLst>
              <a:defRPr sz="2400">
                <a:solidFill>
                  <a:schemeClr val="tx1"/>
                </a:solidFill>
                <a:latin typeface="Times New Roman" pitchFamily="18" charset="0"/>
              </a:defRPr>
            </a:lvl3pPr>
            <a:lvl4pPr marL="1600200" indent="-228600">
              <a:tabLst>
                <a:tab pos="1204913" algn="r"/>
              </a:tabLst>
              <a:defRPr sz="2400">
                <a:solidFill>
                  <a:schemeClr val="tx1"/>
                </a:solidFill>
                <a:latin typeface="Times New Roman" pitchFamily="18" charset="0"/>
              </a:defRPr>
            </a:lvl4pPr>
            <a:lvl5pPr marL="2057400" indent="-228600">
              <a:tabLst>
                <a:tab pos="1204913" algn="r"/>
              </a:tabLst>
              <a:defRPr sz="2400">
                <a:solidFill>
                  <a:schemeClr val="tx1"/>
                </a:solidFill>
                <a:latin typeface="Times New Roman" pitchFamily="18" charset="0"/>
              </a:defRPr>
            </a:lvl5pPr>
            <a:lvl6pPr marL="2514600" indent="-228600" algn="ctr" eaLnBrk="0" fontAlgn="base" hangingPunct="0">
              <a:spcBef>
                <a:spcPct val="0"/>
              </a:spcBef>
              <a:spcAft>
                <a:spcPct val="0"/>
              </a:spcAft>
              <a:tabLst>
                <a:tab pos="1204913" algn="r"/>
              </a:tabLst>
              <a:defRPr sz="2400">
                <a:solidFill>
                  <a:schemeClr val="tx1"/>
                </a:solidFill>
                <a:latin typeface="Times New Roman" pitchFamily="18" charset="0"/>
              </a:defRPr>
            </a:lvl6pPr>
            <a:lvl7pPr marL="2971800" indent="-228600" algn="ctr" eaLnBrk="0" fontAlgn="base" hangingPunct="0">
              <a:spcBef>
                <a:spcPct val="0"/>
              </a:spcBef>
              <a:spcAft>
                <a:spcPct val="0"/>
              </a:spcAft>
              <a:tabLst>
                <a:tab pos="1204913" algn="r"/>
              </a:tabLst>
              <a:defRPr sz="2400">
                <a:solidFill>
                  <a:schemeClr val="tx1"/>
                </a:solidFill>
                <a:latin typeface="Times New Roman" pitchFamily="18" charset="0"/>
              </a:defRPr>
            </a:lvl7pPr>
            <a:lvl8pPr marL="3429000" indent="-228600" algn="ctr" eaLnBrk="0" fontAlgn="base" hangingPunct="0">
              <a:spcBef>
                <a:spcPct val="0"/>
              </a:spcBef>
              <a:spcAft>
                <a:spcPct val="0"/>
              </a:spcAft>
              <a:tabLst>
                <a:tab pos="1204913" algn="r"/>
              </a:tabLst>
              <a:defRPr sz="2400">
                <a:solidFill>
                  <a:schemeClr val="tx1"/>
                </a:solidFill>
                <a:latin typeface="Times New Roman" pitchFamily="18" charset="0"/>
              </a:defRPr>
            </a:lvl8pPr>
            <a:lvl9pPr marL="3886200" indent="-228600" algn="ctr" eaLnBrk="0" fontAlgn="base" hangingPunct="0">
              <a:spcBef>
                <a:spcPct val="0"/>
              </a:spcBef>
              <a:spcAft>
                <a:spcPct val="0"/>
              </a:spcAft>
              <a:tabLst>
                <a:tab pos="1204913" algn="r"/>
              </a:tabLst>
              <a:defRPr sz="2400">
                <a:solidFill>
                  <a:schemeClr val="tx1"/>
                </a:solidFill>
                <a:latin typeface="Times New Roman" pitchFamily="18" charset="0"/>
              </a:defRPr>
            </a:lvl9pPr>
          </a:lstStyle>
          <a:p>
            <a:pPr algn="l">
              <a:spcBef>
                <a:spcPct val="50000"/>
              </a:spcBef>
            </a:pPr>
            <a:r>
              <a:rPr lang="en-US" altLang="en-US" sz="2000" b="1" dirty="0">
                <a:solidFill>
                  <a:srgbClr val="990000"/>
                </a:solidFill>
                <a:latin typeface="Liberation Sans" panose="020B0604020202020204" pitchFamily="34" charset="0"/>
              </a:rPr>
              <a:t>	$1,000</a:t>
            </a:r>
          </a:p>
        </p:txBody>
      </p:sp>
      <p:sp>
        <p:nvSpPr>
          <p:cNvPr id="18" name="Rectangle 1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 and Credits</a:t>
            </a:r>
          </a:p>
        </p:txBody>
      </p:sp>
      <p:sp>
        <p:nvSpPr>
          <p:cNvPr id="19"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4"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25766865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86200" y="1371600"/>
            <a:ext cx="45720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457200" indent="-4572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Assets</a:t>
            </a:r>
            <a:r>
              <a:rPr lang="en-US" altLang="en-US" sz="2100" dirty="0">
                <a:latin typeface="Liberation Sans" panose="020B0604020202020204" pitchFamily="34" charset="0"/>
              </a:rPr>
              <a:t> - Debits should exceed credits.</a:t>
            </a:r>
          </a:p>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Liabilities</a:t>
            </a:r>
            <a:r>
              <a:rPr lang="en-US" altLang="en-US" sz="2100" dirty="0">
                <a:latin typeface="Liberation Sans" panose="020B0604020202020204" pitchFamily="34" charset="0"/>
              </a:rPr>
              <a:t> – Credits should exceed debits. </a:t>
            </a:r>
          </a:p>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Normal balance</a:t>
            </a:r>
            <a:r>
              <a:rPr lang="en-US" altLang="en-US" sz="2100" dirty="0">
                <a:latin typeface="Liberation Sans" panose="020B0604020202020204" pitchFamily="34" charset="0"/>
              </a:rPr>
              <a:t> is on the increase side.</a:t>
            </a:r>
          </a:p>
        </p:txBody>
      </p:sp>
      <p:graphicFrame>
        <p:nvGraphicFramePr>
          <p:cNvPr id="9219" name="Object 5"/>
          <p:cNvGraphicFramePr>
            <a:graphicFrameLocks noChangeAspect="1"/>
          </p:cNvGraphicFramePr>
          <p:nvPr>
            <p:extLst>
              <p:ext uri="{D42A27DB-BD31-4B8C-83A1-F6EECF244321}">
                <p14:modId xmlns:p14="http://schemas.microsoft.com/office/powerpoint/2010/main" val="4003297954"/>
              </p:ext>
            </p:extLst>
          </p:nvPr>
        </p:nvGraphicFramePr>
        <p:xfrm>
          <a:off x="762000" y="1447800"/>
          <a:ext cx="2743200" cy="2057400"/>
        </p:xfrm>
        <a:graphic>
          <a:graphicData uri="http://schemas.openxmlformats.org/presentationml/2006/ole">
            <mc:AlternateContent xmlns:mc="http://schemas.openxmlformats.org/markup-compatibility/2006">
              <mc:Choice xmlns:v="urn:schemas-microsoft-com:vml" Requires="v">
                <p:oleObj spid="_x0000_s4098" name="Slide" r:id="rId4" imgW="4572064" imgH="3428891" progId="PowerPoint.Slide.8">
                  <p:embed/>
                </p:oleObj>
              </mc:Choice>
              <mc:Fallback>
                <p:oleObj name="Slide" r:id="rId4" imgW="4572064" imgH="3428891" progId="PowerPoint.Slide.8">
                  <p:embed/>
                  <p:pic>
                    <p:nvPicPr>
                      <p:cNvPr id="921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447800"/>
                        <a:ext cx="2743200" cy="20574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6"/>
          <p:cNvGraphicFramePr>
            <a:graphicFrameLocks noChangeAspect="1"/>
          </p:cNvGraphicFramePr>
          <p:nvPr>
            <p:extLst>
              <p:ext uri="{D42A27DB-BD31-4B8C-83A1-F6EECF244321}">
                <p14:modId xmlns:p14="http://schemas.microsoft.com/office/powerpoint/2010/main" val="821983980"/>
              </p:ext>
            </p:extLst>
          </p:nvPr>
        </p:nvGraphicFramePr>
        <p:xfrm>
          <a:off x="762000" y="3886200"/>
          <a:ext cx="2743200" cy="2057400"/>
        </p:xfrm>
        <a:graphic>
          <a:graphicData uri="http://schemas.openxmlformats.org/presentationml/2006/ole">
            <mc:AlternateContent xmlns:mc="http://schemas.openxmlformats.org/markup-compatibility/2006">
              <mc:Choice xmlns:v="urn:schemas-microsoft-com:vml" Requires="v">
                <p:oleObj spid="_x0000_s4099" name="Slide" r:id="rId6" imgW="4572064" imgH="3428891" progId="PowerPoint.Slide.8">
                  <p:embed/>
                </p:oleObj>
              </mc:Choice>
              <mc:Fallback>
                <p:oleObj name="Slide" r:id="rId6" imgW="4572064" imgH="3428891" progId="PowerPoint.Slide.8">
                  <p:embed/>
                  <p:pic>
                    <p:nvPicPr>
                      <p:cNvPr id="922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8862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 and Credits</a:t>
            </a:r>
          </a:p>
        </p:txBody>
      </p:sp>
      <p:sp>
        <p:nvSpPr>
          <p:cNvPr id="9222"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86200" y="1371600"/>
            <a:ext cx="5029200" cy="219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Owner’s investments</a:t>
            </a:r>
            <a:r>
              <a:rPr lang="en-US" altLang="en-US" sz="2100" dirty="0">
                <a:solidFill>
                  <a:srgbClr val="000000"/>
                </a:solidFill>
                <a:latin typeface="Liberation Sans" panose="020B0604020202020204" pitchFamily="34" charset="0"/>
              </a:rPr>
              <a:t> and </a:t>
            </a:r>
            <a:r>
              <a:rPr lang="en-US" altLang="en-US" sz="2100" b="1" dirty="0">
                <a:latin typeface="Liberation Sans" panose="020B0604020202020204" pitchFamily="34" charset="0"/>
              </a:rPr>
              <a:t>revenues</a:t>
            </a:r>
            <a:r>
              <a:rPr lang="en-US" altLang="en-US" sz="2100" dirty="0">
                <a:solidFill>
                  <a:srgbClr val="000000"/>
                </a:solidFill>
                <a:latin typeface="Liberation Sans" panose="020B0604020202020204" pitchFamily="34" charset="0"/>
              </a:rPr>
              <a:t> increase owner’s equity (credit). </a:t>
            </a:r>
          </a:p>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Owner’s drawings</a:t>
            </a:r>
            <a:r>
              <a:rPr lang="en-US" altLang="en-US" sz="2100" dirty="0">
                <a:solidFill>
                  <a:srgbClr val="000000"/>
                </a:solidFill>
                <a:latin typeface="Liberation Sans" panose="020B0604020202020204" pitchFamily="34" charset="0"/>
              </a:rPr>
              <a:t> and </a:t>
            </a:r>
            <a:r>
              <a:rPr lang="en-US" altLang="en-US" sz="2100" b="1" dirty="0">
                <a:latin typeface="Liberation Sans" panose="020B0604020202020204" pitchFamily="34" charset="0"/>
              </a:rPr>
              <a:t>expenses</a:t>
            </a:r>
            <a:r>
              <a:rPr lang="en-US" altLang="en-US" sz="2100" dirty="0">
                <a:solidFill>
                  <a:srgbClr val="000000"/>
                </a:solidFill>
                <a:latin typeface="Liberation Sans" panose="020B0604020202020204" pitchFamily="34" charset="0"/>
              </a:rPr>
              <a:t> decrease owner’s equity (debit).</a:t>
            </a:r>
          </a:p>
        </p:txBody>
      </p:sp>
      <p:graphicFrame>
        <p:nvGraphicFramePr>
          <p:cNvPr id="10243" name="Object 4"/>
          <p:cNvGraphicFramePr>
            <a:graphicFrameLocks noChangeAspect="1"/>
          </p:cNvGraphicFramePr>
          <p:nvPr>
            <p:extLst>
              <p:ext uri="{D42A27DB-BD31-4B8C-83A1-F6EECF244321}">
                <p14:modId xmlns:p14="http://schemas.microsoft.com/office/powerpoint/2010/main" val="2896499070"/>
              </p:ext>
            </p:extLst>
          </p:nvPr>
        </p:nvGraphicFramePr>
        <p:xfrm>
          <a:off x="228600" y="4114800"/>
          <a:ext cx="2743200" cy="2057400"/>
        </p:xfrm>
        <a:graphic>
          <a:graphicData uri="http://schemas.openxmlformats.org/presentationml/2006/ole">
            <mc:AlternateContent xmlns:mc="http://schemas.openxmlformats.org/markup-compatibility/2006">
              <mc:Choice xmlns:v="urn:schemas-microsoft-com:vml" Requires="v">
                <p:oleObj spid="_x0000_s5122" name="Slide" r:id="rId4" imgW="4482003" imgH="3360493" progId="PowerPoint.Slide.8">
                  <p:embed/>
                </p:oleObj>
              </mc:Choice>
              <mc:Fallback>
                <p:oleObj name="Slide" r:id="rId4" imgW="4482003" imgH="3360493" progId="PowerPoint.Slide.8">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5"/>
          <p:cNvGraphicFramePr>
            <a:graphicFrameLocks noChangeAspect="1"/>
          </p:cNvGraphicFramePr>
          <p:nvPr>
            <p:extLst>
              <p:ext uri="{D42A27DB-BD31-4B8C-83A1-F6EECF244321}">
                <p14:modId xmlns:p14="http://schemas.microsoft.com/office/powerpoint/2010/main" val="4209056906"/>
              </p:ext>
            </p:extLst>
          </p:nvPr>
        </p:nvGraphicFramePr>
        <p:xfrm>
          <a:off x="3276600" y="4114800"/>
          <a:ext cx="2743200" cy="2057400"/>
        </p:xfrm>
        <a:graphic>
          <a:graphicData uri="http://schemas.openxmlformats.org/presentationml/2006/ole">
            <mc:AlternateContent xmlns:mc="http://schemas.openxmlformats.org/markup-compatibility/2006">
              <mc:Choice xmlns:v="urn:schemas-microsoft-com:vml" Requires="v">
                <p:oleObj spid="_x0000_s5123" name="Slide" r:id="rId6" imgW="4482003" imgH="3360493" progId="PowerPoint.Slide.8">
                  <p:embed/>
                </p:oleObj>
              </mc:Choice>
              <mc:Fallback>
                <p:oleObj name="Slide" r:id="rId6" imgW="4482003" imgH="3360493" progId="PowerPoint.Slide.8">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114800"/>
                        <a:ext cx="2743200" cy="20574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6"/>
          <p:cNvGraphicFramePr>
            <a:graphicFrameLocks noChangeAspect="1"/>
          </p:cNvGraphicFramePr>
          <p:nvPr>
            <p:extLst>
              <p:ext uri="{D42A27DB-BD31-4B8C-83A1-F6EECF244321}">
                <p14:modId xmlns:p14="http://schemas.microsoft.com/office/powerpoint/2010/main" val="1827600509"/>
              </p:ext>
            </p:extLst>
          </p:nvPr>
        </p:nvGraphicFramePr>
        <p:xfrm>
          <a:off x="762000" y="1447800"/>
          <a:ext cx="2743200" cy="2057400"/>
        </p:xfrm>
        <a:graphic>
          <a:graphicData uri="http://schemas.openxmlformats.org/presentationml/2006/ole">
            <mc:AlternateContent xmlns:mc="http://schemas.openxmlformats.org/markup-compatibility/2006">
              <mc:Choice xmlns:v="urn:schemas-microsoft-com:vml" Requires="v">
                <p:oleObj spid="_x0000_s5124" name="Slide" r:id="rId8" imgW="4447010" imgH="3336019" progId="PowerPoint.Slide.8">
                  <p:embed/>
                </p:oleObj>
              </mc:Choice>
              <mc:Fallback>
                <p:oleObj name="Slide" r:id="rId8" imgW="4447010" imgH="3336019" progId="PowerPoint.Slide.8">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14478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AutoShape 7"/>
          <p:cNvSpPr>
            <a:spLocks/>
          </p:cNvSpPr>
          <p:nvPr/>
        </p:nvSpPr>
        <p:spPr bwMode="auto">
          <a:xfrm rot="5400000" flipH="1" flipV="1">
            <a:off x="2933700" y="952500"/>
            <a:ext cx="381000" cy="5791200"/>
          </a:xfrm>
          <a:prstGeom prst="rightBrace">
            <a:avLst>
              <a:gd name="adj1" fmla="val 190000"/>
              <a:gd name="adj2" fmla="val 32116"/>
            </a:avLst>
          </a:prstGeom>
          <a:noFill/>
          <a:ln w="38100" cap="sq">
            <a:solidFill>
              <a:srgbClr val="8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Liberation Sans" panose="020B0604020202020204" pitchFamily="34" charset="0"/>
            </a:endParaRPr>
          </a:p>
        </p:txBody>
      </p:sp>
      <p:sp>
        <p:nvSpPr>
          <p:cNvPr id="10247"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 and Credits</a:t>
            </a:r>
          </a:p>
        </p:txBody>
      </p:sp>
      <p:sp>
        <p:nvSpPr>
          <p:cNvPr id="10248"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6378575" y="4267200"/>
            <a:ext cx="2384425" cy="1692771"/>
          </a:xfrm>
          <a:prstGeom prst="rect">
            <a:avLst/>
          </a:prstGeom>
          <a:solidFill>
            <a:schemeClr val="bg1"/>
          </a:solidFill>
          <a:ln w="28575">
            <a:solidFill>
              <a:schemeClr val="tx1"/>
            </a:solidFill>
          </a:ln>
          <a:effectLst>
            <a:innerShdw blurRad="114300">
              <a:prstClr val="black"/>
            </a:innerShdw>
          </a:effectLst>
        </p:spPr>
        <p:txBody>
          <a:bodyPr lIns="137160" tIns="91440" rIns="137160" bIns="9144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r>
              <a:rPr lang="en-US" altLang="en-US" sz="1400" b="1" dirty="0">
                <a:latin typeface="Liberation Sans" panose="020B0604020202020204" pitchFamily="34" charset="0"/>
              </a:rPr>
              <a:t>Helpful Hint </a:t>
            </a:r>
            <a:r>
              <a:rPr lang="en-US" altLang="en-US" sz="1400" dirty="0">
                <a:latin typeface="Liberation Sans" panose="020B0604020202020204" pitchFamily="34" charset="0"/>
              </a:rPr>
              <a:t>Because</a:t>
            </a:r>
          </a:p>
          <a:p>
            <a:pPr algn="l"/>
            <a:r>
              <a:rPr lang="en-US" altLang="en-US" sz="1400" dirty="0">
                <a:latin typeface="Liberation Sans" panose="020B0604020202020204" pitchFamily="34" charset="0"/>
              </a:rPr>
              <a:t>revenues increase owner’s</a:t>
            </a:r>
          </a:p>
          <a:p>
            <a:pPr algn="l"/>
            <a:r>
              <a:rPr lang="en-US" altLang="en-US" sz="1400" dirty="0">
                <a:latin typeface="Liberation Sans" panose="020B0604020202020204" pitchFamily="34" charset="0"/>
              </a:rPr>
              <a:t>equity, a revenue account</a:t>
            </a:r>
          </a:p>
          <a:p>
            <a:pPr algn="l"/>
            <a:r>
              <a:rPr lang="en-US" altLang="en-US" sz="1400" dirty="0">
                <a:latin typeface="Liberation Sans" panose="020B0604020202020204" pitchFamily="34" charset="0"/>
              </a:rPr>
              <a:t>has the same debit/credit</a:t>
            </a:r>
          </a:p>
          <a:p>
            <a:pPr algn="l"/>
            <a:r>
              <a:rPr lang="en-US" altLang="en-US" sz="1400" dirty="0">
                <a:latin typeface="Liberation Sans" panose="020B0604020202020204" pitchFamily="34" charset="0"/>
              </a:rPr>
              <a:t>rules as the Owner’s</a:t>
            </a:r>
          </a:p>
          <a:p>
            <a:pPr algn="l"/>
            <a:r>
              <a:rPr lang="en-US" altLang="en-US" sz="1400" dirty="0">
                <a:latin typeface="Liberation Sans" panose="020B0604020202020204" pitchFamily="34" charset="0"/>
              </a:rPr>
              <a:t>Capital account. Expenses</a:t>
            </a:r>
          </a:p>
          <a:p>
            <a:pPr algn="l"/>
            <a:r>
              <a:rPr lang="en-US" altLang="en-US" sz="1400" dirty="0">
                <a:latin typeface="Liberation Sans" panose="020B0604020202020204" pitchFamily="34" charset="0"/>
              </a:rPr>
              <a:t>have the opposite effect.</a:t>
            </a:r>
          </a:p>
        </p:txBody>
      </p:sp>
      <p:sp>
        <p:nvSpPr>
          <p:cNvPr id="11"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9" descr="Recycled paper"/>
          <p:cNvGraphicFramePr>
            <a:graphicFrameLocks noChangeAspect="1"/>
          </p:cNvGraphicFramePr>
          <p:nvPr>
            <p:extLst>
              <p:ext uri="{D42A27DB-BD31-4B8C-83A1-F6EECF244321}">
                <p14:modId xmlns:p14="http://schemas.microsoft.com/office/powerpoint/2010/main" val="3570717361"/>
              </p:ext>
            </p:extLst>
          </p:nvPr>
        </p:nvGraphicFramePr>
        <p:xfrm>
          <a:off x="762000" y="3886200"/>
          <a:ext cx="2743200" cy="2057400"/>
        </p:xfrm>
        <a:graphic>
          <a:graphicData uri="http://schemas.openxmlformats.org/presentationml/2006/ole">
            <mc:AlternateContent xmlns:mc="http://schemas.openxmlformats.org/markup-compatibility/2006">
              <mc:Choice xmlns:v="urn:schemas-microsoft-com:vml" Requires="v">
                <p:oleObj spid="_x0000_s6146" name="Slide" r:id="rId4" imgW="4572064" imgH="3428891" progId="PowerPoint.Slide.8">
                  <p:embed/>
                </p:oleObj>
              </mc:Choice>
              <mc:Fallback>
                <p:oleObj name="Slide" r:id="rId4" imgW="4572064" imgH="3428891" progId="PowerPoint.Slide.8">
                  <p:embed/>
                  <p:pic>
                    <p:nvPicPr>
                      <p:cNvPr id="11266" name="Object 9" descr="Recycled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86200"/>
                        <a:ext cx="2743200" cy="2057400"/>
                      </a:xfrm>
                      <a:prstGeom prst="rect">
                        <a:avLst/>
                      </a:prstGeom>
                      <a:blipFill dpi="0" rotWithShape="0">
                        <a:blip r:embed="rId6"/>
                        <a:srcRect/>
                        <a:tile tx="0" ty="0" sx="100000" sy="100000" flip="none" algn="tl"/>
                      </a:blip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10"/>
          <p:cNvGraphicFramePr>
            <a:graphicFrameLocks noChangeAspect="1"/>
          </p:cNvGraphicFramePr>
          <p:nvPr>
            <p:extLst>
              <p:ext uri="{D42A27DB-BD31-4B8C-83A1-F6EECF244321}">
                <p14:modId xmlns:p14="http://schemas.microsoft.com/office/powerpoint/2010/main" val="4213514025"/>
              </p:ext>
            </p:extLst>
          </p:nvPr>
        </p:nvGraphicFramePr>
        <p:xfrm>
          <a:off x="762000" y="1447800"/>
          <a:ext cx="2743200" cy="2057400"/>
        </p:xfrm>
        <a:graphic>
          <a:graphicData uri="http://schemas.openxmlformats.org/presentationml/2006/ole">
            <mc:AlternateContent xmlns:mc="http://schemas.openxmlformats.org/markup-compatibility/2006">
              <mc:Choice xmlns:v="urn:schemas-microsoft-com:vml" Requires="v">
                <p:oleObj spid="_x0000_s6147" name="Slide" r:id="rId7" imgW="4572064" imgH="3428891" progId="PowerPoint.Slide.8">
                  <p:embed/>
                </p:oleObj>
              </mc:Choice>
              <mc:Fallback>
                <p:oleObj name="Slide" r:id="rId7" imgW="4572064" imgH="3428891" progId="PowerPoint.Slide.8">
                  <p:embed/>
                  <p:pic>
                    <p:nvPicPr>
                      <p:cNvPr id="11267"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4478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7"/>
          <p:cNvSpPr>
            <a:spLocks noChangeArrowheads="1"/>
          </p:cNvSpPr>
          <p:nvPr/>
        </p:nvSpPr>
        <p:spPr bwMode="auto">
          <a:xfrm>
            <a:off x="533400" y="304800"/>
            <a:ext cx="76200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 and Credits</a:t>
            </a:r>
          </a:p>
        </p:txBody>
      </p:sp>
      <p:sp>
        <p:nvSpPr>
          <p:cNvPr id="11269"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271" name="Text Box 11"/>
          <p:cNvSpPr txBox="1">
            <a:spLocks noChangeArrowheads="1"/>
          </p:cNvSpPr>
          <p:nvPr/>
        </p:nvSpPr>
        <p:spPr bwMode="auto">
          <a:xfrm>
            <a:off x="3886200" y="1371600"/>
            <a:ext cx="4800600" cy="351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lnSpc>
                <a:spcPct val="120000"/>
              </a:lnSpc>
              <a:spcBef>
                <a:spcPct val="50000"/>
              </a:spcBef>
              <a:buClr>
                <a:srgbClr val="800000"/>
              </a:buClr>
              <a:buSzPct val="80000"/>
              <a:buFont typeface="Wingdings" pitchFamily="2" charset="2"/>
              <a:buChar char="u"/>
            </a:pPr>
            <a:r>
              <a:rPr lang="en-US" altLang="en-US" sz="2100" dirty="0">
                <a:solidFill>
                  <a:srgbClr val="000000"/>
                </a:solidFill>
                <a:latin typeface="Liberation Sans" panose="020B0604020202020204" pitchFamily="34" charset="0"/>
              </a:rPr>
              <a:t>The purpose of earning </a:t>
            </a:r>
            <a:r>
              <a:rPr lang="en-US" altLang="en-US" sz="2100" b="1" dirty="0">
                <a:latin typeface="Liberation Sans" panose="020B0604020202020204" pitchFamily="34" charset="0"/>
              </a:rPr>
              <a:t>revenues</a:t>
            </a:r>
            <a:r>
              <a:rPr lang="en-US" altLang="en-US" sz="2100" dirty="0">
                <a:solidFill>
                  <a:srgbClr val="000000"/>
                </a:solidFill>
                <a:latin typeface="Liberation Sans" panose="020B0604020202020204" pitchFamily="34" charset="0"/>
              </a:rPr>
              <a:t> is to benefit the owner(s).</a:t>
            </a:r>
          </a:p>
          <a:p>
            <a:pPr algn="l">
              <a:lnSpc>
                <a:spcPct val="120000"/>
              </a:lnSpc>
              <a:spcBef>
                <a:spcPct val="50000"/>
              </a:spcBef>
              <a:buClr>
                <a:srgbClr val="800000"/>
              </a:buClr>
              <a:buSzPct val="80000"/>
              <a:buFont typeface="Wingdings" pitchFamily="2" charset="2"/>
              <a:buChar char="u"/>
            </a:pPr>
            <a:r>
              <a:rPr lang="en-US" altLang="en-US" sz="2100" dirty="0">
                <a:solidFill>
                  <a:srgbClr val="000000"/>
                </a:solidFill>
                <a:latin typeface="Liberation Sans" panose="020B0604020202020204" pitchFamily="34" charset="0"/>
              </a:rPr>
              <a:t>The effect of debits and credits on revenue accounts is the </a:t>
            </a:r>
            <a:r>
              <a:rPr lang="en-US" altLang="en-US" sz="2100" b="1" dirty="0">
                <a:latin typeface="Liberation Sans" panose="020B0604020202020204" pitchFamily="34" charset="0"/>
              </a:rPr>
              <a:t>same as</a:t>
            </a:r>
            <a:r>
              <a:rPr lang="en-US" altLang="en-US" sz="2100" dirty="0">
                <a:solidFill>
                  <a:srgbClr val="000000"/>
                </a:solidFill>
                <a:latin typeface="Liberation Sans" panose="020B0604020202020204" pitchFamily="34" charset="0"/>
              </a:rPr>
              <a:t> their effect on Owner’s Capital.</a:t>
            </a:r>
          </a:p>
          <a:p>
            <a:pPr algn="l">
              <a:lnSpc>
                <a:spcPct val="120000"/>
              </a:lnSpc>
              <a:spcBef>
                <a:spcPct val="50000"/>
              </a:spcBef>
              <a:buClr>
                <a:srgbClr val="800000"/>
              </a:buClr>
              <a:buSzPct val="80000"/>
              <a:buFont typeface="Wingdings" pitchFamily="2" charset="2"/>
              <a:buChar char="u"/>
            </a:pPr>
            <a:r>
              <a:rPr lang="en-US" altLang="en-US" sz="2100" b="1" dirty="0">
                <a:latin typeface="Liberation Sans" panose="020B0604020202020204" pitchFamily="34" charset="0"/>
              </a:rPr>
              <a:t>Expenses</a:t>
            </a:r>
            <a:r>
              <a:rPr lang="en-US" altLang="en-US" sz="2100" dirty="0">
                <a:solidFill>
                  <a:srgbClr val="000000"/>
                </a:solidFill>
                <a:latin typeface="Liberation Sans" panose="020B0604020202020204" pitchFamily="34" charset="0"/>
              </a:rPr>
              <a:t> have the opposite effect: expenses decrease owner’s equity.</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2590225627"/>
              </p:ext>
            </p:extLst>
          </p:nvPr>
        </p:nvGraphicFramePr>
        <p:xfrm>
          <a:off x="457200" y="2362200"/>
          <a:ext cx="2743200" cy="2057400"/>
        </p:xfrm>
        <a:graphic>
          <a:graphicData uri="http://schemas.openxmlformats.org/presentationml/2006/ole">
            <mc:AlternateContent xmlns:mc="http://schemas.openxmlformats.org/markup-compatibility/2006">
              <mc:Choice xmlns:v="urn:schemas-microsoft-com:vml" Requires="v">
                <p:oleObj spid="_x0000_s7170" name="Slide" r:id="rId4" imgW="4572064" imgH="3428891" progId="PowerPoint.Slide.8">
                  <p:embed/>
                </p:oleObj>
              </mc:Choice>
              <mc:Fallback>
                <p:oleObj name="Slide" r:id="rId4" imgW="4572064" imgH="3428891" progId="PowerPoint.Slide.8">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2200"/>
                        <a:ext cx="2743200" cy="20574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descr="Recycled paper"/>
          <p:cNvGraphicFramePr>
            <a:graphicFrameLocks noChangeAspect="1"/>
          </p:cNvGraphicFramePr>
          <p:nvPr>
            <p:extLst>
              <p:ext uri="{D42A27DB-BD31-4B8C-83A1-F6EECF244321}">
                <p14:modId xmlns:p14="http://schemas.microsoft.com/office/powerpoint/2010/main" val="2740623768"/>
              </p:ext>
            </p:extLst>
          </p:nvPr>
        </p:nvGraphicFramePr>
        <p:xfrm>
          <a:off x="1143000" y="4191000"/>
          <a:ext cx="2743200" cy="2057400"/>
        </p:xfrm>
        <a:graphic>
          <a:graphicData uri="http://schemas.openxmlformats.org/presentationml/2006/ole">
            <mc:AlternateContent xmlns:mc="http://schemas.openxmlformats.org/markup-compatibility/2006">
              <mc:Choice xmlns:v="urn:schemas-microsoft-com:vml" Requires="v">
                <p:oleObj spid="_x0000_s7171" name="Slide" r:id="rId6" imgW="4572064" imgH="3428891" progId="PowerPoint.Slide.8">
                  <p:embed/>
                </p:oleObj>
              </mc:Choice>
              <mc:Fallback>
                <p:oleObj name="Slide" r:id="rId6" imgW="4572064" imgH="3428891" progId="PowerPoint.Slide.8">
                  <p:embed/>
                  <p:pic>
                    <p:nvPicPr>
                      <p:cNvPr id="12291" name="Object 3" descr="Recycled pap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191000"/>
                        <a:ext cx="2743200" cy="2057400"/>
                      </a:xfrm>
                      <a:prstGeom prst="rect">
                        <a:avLst/>
                      </a:prstGeom>
                      <a:blipFill dpi="0" rotWithShape="0">
                        <a:blip r:embed="rId8"/>
                        <a:srcRect/>
                        <a:tile tx="0" ty="0" sx="100000" sy="100000" flip="none" algn="tl"/>
                      </a:blip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7"/>
          <p:cNvSpPr txBox="1">
            <a:spLocks noChangeArrowheads="1"/>
          </p:cNvSpPr>
          <p:nvPr/>
        </p:nvSpPr>
        <p:spPr bwMode="auto">
          <a:xfrm>
            <a:off x="4038600" y="1100138"/>
            <a:ext cx="1600200" cy="1109662"/>
          </a:xfrm>
          <a:prstGeom prst="rect">
            <a:avLst/>
          </a:prstGeom>
          <a:solidFill>
            <a:srgbClr val="F8EB8E"/>
          </a:solidFill>
          <a:ln w="12700" cap="sq">
            <a:solidFill>
              <a:schemeClr val="bg2"/>
            </a:solidFill>
            <a:miter lim="800000"/>
            <a:headEnd type="none" w="sm" len="sm"/>
            <a:tailEnd type="none" w="sm" len="sm"/>
          </a:ln>
          <a:effectLst>
            <a:outerShdw dist="107763" dir="2700000" algn="ctr" rotWithShape="0">
              <a:schemeClr val="bg2"/>
            </a:outerShdw>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dirty="0">
                <a:latin typeface="Liberation Sans" panose="020B0604020202020204" pitchFamily="34" charset="0"/>
              </a:rPr>
              <a:t>Normal Balance </a:t>
            </a:r>
            <a:r>
              <a:rPr lang="en-US" altLang="en-US" sz="2200" b="1" dirty="0">
                <a:solidFill>
                  <a:srgbClr val="800000"/>
                </a:solidFill>
                <a:latin typeface="Liberation Sans" panose="020B0604020202020204" pitchFamily="34" charset="0"/>
              </a:rPr>
              <a:t>Credit</a:t>
            </a:r>
          </a:p>
        </p:txBody>
      </p:sp>
      <p:sp>
        <p:nvSpPr>
          <p:cNvPr id="12293" name="Text Box 8"/>
          <p:cNvSpPr txBox="1">
            <a:spLocks noChangeArrowheads="1"/>
          </p:cNvSpPr>
          <p:nvPr/>
        </p:nvSpPr>
        <p:spPr bwMode="auto">
          <a:xfrm>
            <a:off x="1066800" y="1066800"/>
            <a:ext cx="1600200" cy="1109663"/>
          </a:xfrm>
          <a:prstGeom prst="rect">
            <a:avLst/>
          </a:prstGeom>
          <a:solidFill>
            <a:srgbClr val="F8EB8E"/>
          </a:solidFill>
          <a:ln w="12700" cap="sq">
            <a:solidFill>
              <a:schemeClr val="bg2"/>
            </a:solidFill>
            <a:miter lim="800000"/>
            <a:headEnd type="none" w="sm" len="sm"/>
            <a:tailEnd type="none" w="sm" len="sm"/>
          </a:ln>
          <a:effectLst>
            <a:outerShdw dist="107763" dir="2700000" algn="ctr" rotWithShape="0">
              <a:schemeClr val="bg2"/>
            </a:outerShdw>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2200" dirty="0">
                <a:latin typeface="Liberation Sans" panose="020B0604020202020204" pitchFamily="34" charset="0"/>
              </a:rPr>
              <a:t>Normal Balance </a:t>
            </a:r>
            <a:r>
              <a:rPr lang="en-US" altLang="en-US" sz="2200" b="1" dirty="0">
                <a:solidFill>
                  <a:srgbClr val="800000"/>
                </a:solidFill>
                <a:latin typeface="Liberation Sans" panose="020B0604020202020204" pitchFamily="34" charset="0"/>
              </a:rPr>
              <a:t>Debit</a:t>
            </a:r>
          </a:p>
        </p:txBody>
      </p:sp>
      <p:sp>
        <p:nvSpPr>
          <p:cNvPr id="12294" name="Freeform 10"/>
          <p:cNvSpPr>
            <a:spLocks/>
          </p:cNvSpPr>
          <p:nvPr/>
        </p:nvSpPr>
        <p:spPr bwMode="auto">
          <a:xfrm>
            <a:off x="1806575" y="2751138"/>
            <a:ext cx="1588" cy="1189037"/>
          </a:xfrm>
          <a:custGeom>
            <a:avLst/>
            <a:gdLst>
              <a:gd name="T0" fmla="*/ 0 w 1"/>
              <a:gd name="T1" fmla="*/ 0 h 749"/>
              <a:gd name="T2" fmla="*/ 0 w 1"/>
              <a:gd name="T3" fmla="*/ 2147483647 h 749"/>
              <a:gd name="T4" fmla="*/ 0 60000 65536"/>
              <a:gd name="T5" fmla="*/ 0 60000 65536"/>
            </a:gdLst>
            <a:ahLst/>
            <a:cxnLst>
              <a:cxn ang="T4">
                <a:pos x="T0" y="T1"/>
              </a:cxn>
              <a:cxn ang="T5">
                <a:pos x="T2" y="T3"/>
              </a:cxn>
            </a:cxnLst>
            <a:rect l="0" t="0" r="r" b="b"/>
            <a:pathLst>
              <a:path w="1" h="749">
                <a:moveTo>
                  <a:pt x="0" y="0"/>
                </a:moveTo>
                <a:lnTo>
                  <a:pt x="0" y="749"/>
                </a:lnTo>
              </a:path>
            </a:pathLst>
          </a:custGeom>
          <a:noFill/>
          <a:ln w="190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Freeform 11"/>
          <p:cNvSpPr>
            <a:spLocks/>
          </p:cNvSpPr>
          <p:nvPr/>
        </p:nvSpPr>
        <p:spPr bwMode="auto">
          <a:xfrm>
            <a:off x="2487613" y="4575175"/>
            <a:ext cx="1587" cy="1181100"/>
          </a:xfrm>
          <a:custGeom>
            <a:avLst/>
            <a:gdLst>
              <a:gd name="T0" fmla="*/ 0 w 1"/>
              <a:gd name="T1" fmla="*/ 0 h 744"/>
              <a:gd name="T2" fmla="*/ 0 w 1"/>
              <a:gd name="T3" fmla="*/ 2147483647 h 744"/>
              <a:gd name="T4" fmla="*/ 0 60000 65536"/>
              <a:gd name="T5" fmla="*/ 0 60000 65536"/>
            </a:gdLst>
            <a:ahLst/>
            <a:cxnLst>
              <a:cxn ang="T4">
                <a:pos x="T0" y="T1"/>
              </a:cxn>
              <a:cxn ang="T5">
                <a:pos x="T2" y="T3"/>
              </a:cxn>
            </a:cxnLst>
            <a:rect l="0" t="0" r="r" b="b"/>
            <a:pathLst>
              <a:path w="1" h="744">
                <a:moveTo>
                  <a:pt x="0" y="0"/>
                </a:moveTo>
                <a:lnTo>
                  <a:pt x="0" y="744"/>
                </a:lnTo>
              </a:path>
            </a:pathLst>
          </a:custGeom>
          <a:noFill/>
          <a:ln w="190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6" name="Freeform 12"/>
          <p:cNvSpPr>
            <a:spLocks/>
          </p:cNvSpPr>
          <p:nvPr/>
        </p:nvSpPr>
        <p:spPr bwMode="auto">
          <a:xfrm>
            <a:off x="5913438" y="2911475"/>
            <a:ext cx="1587" cy="1173163"/>
          </a:xfrm>
          <a:custGeom>
            <a:avLst/>
            <a:gdLst>
              <a:gd name="T0" fmla="*/ 0 w 1"/>
              <a:gd name="T1" fmla="*/ 0 h 739"/>
              <a:gd name="T2" fmla="*/ 0 w 1"/>
              <a:gd name="T3" fmla="*/ 2147483647 h 739"/>
              <a:gd name="T4" fmla="*/ 0 60000 65536"/>
              <a:gd name="T5" fmla="*/ 0 60000 65536"/>
            </a:gdLst>
            <a:ahLst/>
            <a:cxnLst>
              <a:cxn ang="T4">
                <a:pos x="T0" y="T1"/>
              </a:cxn>
              <a:cxn ang="T5">
                <a:pos x="T2" y="T3"/>
              </a:cxn>
            </a:cxnLst>
            <a:rect l="0" t="0" r="r" b="b"/>
            <a:pathLst>
              <a:path w="1" h="739">
                <a:moveTo>
                  <a:pt x="0" y="0"/>
                </a:moveTo>
                <a:lnTo>
                  <a:pt x="0" y="739"/>
                </a:lnTo>
              </a:path>
            </a:pathLst>
          </a:custGeom>
          <a:noFill/>
          <a:ln w="190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7" name="Freeform 13"/>
          <p:cNvSpPr>
            <a:spLocks/>
          </p:cNvSpPr>
          <p:nvPr/>
        </p:nvSpPr>
        <p:spPr bwMode="auto">
          <a:xfrm>
            <a:off x="7289800" y="1076325"/>
            <a:ext cx="1588" cy="1174750"/>
          </a:xfrm>
          <a:custGeom>
            <a:avLst/>
            <a:gdLst>
              <a:gd name="T0" fmla="*/ 0 w 1"/>
              <a:gd name="T1" fmla="*/ 0 h 740"/>
              <a:gd name="T2" fmla="*/ 0 w 1"/>
              <a:gd name="T3" fmla="*/ 2147483647 h 740"/>
              <a:gd name="T4" fmla="*/ 0 60000 65536"/>
              <a:gd name="T5" fmla="*/ 0 60000 65536"/>
            </a:gdLst>
            <a:ahLst/>
            <a:cxnLst>
              <a:cxn ang="T4">
                <a:pos x="T0" y="T1"/>
              </a:cxn>
              <a:cxn ang="T5">
                <a:pos x="T2" y="T3"/>
              </a:cxn>
            </a:cxnLst>
            <a:rect l="0" t="0" r="r" b="b"/>
            <a:pathLst>
              <a:path w="1" h="740">
                <a:moveTo>
                  <a:pt x="0" y="0"/>
                </a:moveTo>
                <a:lnTo>
                  <a:pt x="0" y="740"/>
                </a:lnTo>
              </a:path>
            </a:pathLst>
          </a:custGeom>
          <a:noFill/>
          <a:ln w="190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8" name="Freeform 14"/>
          <p:cNvSpPr>
            <a:spLocks/>
          </p:cNvSpPr>
          <p:nvPr/>
        </p:nvSpPr>
        <p:spPr bwMode="auto">
          <a:xfrm>
            <a:off x="7289800" y="4657725"/>
            <a:ext cx="1588" cy="1179513"/>
          </a:xfrm>
          <a:custGeom>
            <a:avLst/>
            <a:gdLst>
              <a:gd name="T0" fmla="*/ 0 w 1"/>
              <a:gd name="T1" fmla="*/ 0 h 743"/>
              <a:gd name="T2" fmla="*/ 0 w 1"/>
              <a:gd name="T3" fmla="*/ 2147483647 h 743"/>
              <a:gd name="T4" fmla="*/ 0 60000 65536"/>
              <a:gd name="T5" fmla="*/ 0 60000 65536"/>
            </a:gdLst>
            <a:ahLst/>
            <a:cxnLst>
              <a:cxn ang="T4">
                <a:pos x="T0" y="T1"/>
              </a:cxn>
              <a:cxn ang="T5">
                <a:pos x="T2" y="T3"/>
              </a:cxn>
            </a:cxnLst>
            <a:rect l="0" t="0" r="r" b="b"/>
            <a:pathLst>
              <a:path w="1" h="743">
                <a:moveTo>
                  <a:pt x="0" y="0"/>
                </a:moveTo>
                <a:lnTo>
                  <a:pt x="0" y="743"/>
                </a:lnTo>
              </a:path>
            </a:pathLst>
          </a:custGeom>
          <a:noFill/>
          <a:ln w="190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9" name="Rectangle 7"/>
          <p:cNvSpPr>
            <a:spLocks noChangeArrowheads="1"/>
          </p:cNvSpPr>
          <p:nvPr/>
        </p:nvSpPr>
        <p:spPr bwMode="auto">
          <a:xfrm>
            <a:off x="533400" y="152400"/>
            <a:ext cx="5029200" cy="560388"/>
          </a:xfrm>
          <a:prstGeom prst="rect">
            <a:avLst/>
          </a:prstGeom>
          <a:noFill/>
          <a:ln w="63500">
            <a:noFill/>
            <a:miter lim="800000"/>
            <a:headEnd/>
            <a:tailEnd/>
          </a:ln>
          <a:effectLst/>
        </p:spPr>
        <p:txBody>
          <a:bodyPr vert="horz" wrap="square" lIns="90488" tIns="44450" rIns="90488" bIns="44450" numCol="1" anchor="ctr" anchorCtr="0" compatLnSpc="1">
            <a:prstTxWarp prst="textNoShape">
              <a:avLst/>
            </a:prstTxWarp>
          </a:bodyPr>
          <a:lstStyle/>
          <a:p>
            <a:pPr algn="l"/>
            <a:r>
              <a:rPr lang="en-US" altLang="en-US" sz="3200" b="1" dirty="0">
                <a:solidFill>
                  <a:schemeClr val="tx2">
                    <a:lumMod val="75000"/>
                  </a:schemeClr>
                </a:solidFill>
                <a:latin typeface="Liberation Sans" panose="020B0604020202020204" pitchFamily="34" charset="0"/>
              </a:rPr>
              <a:t>Debits/Credits Rules</a:t>
            </a:r>
          </a:p>
        </p:txBody>
      </p:sp>
      <p:sp>
        <p:nvSpPr>
          <p:cNvPr id="12300" name="Line 17"/>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graphicFrame>
        <p:nvGraphicFramePr>
          <p:cNvPr id="12301" name="Object 4"/>
          <p:cNvGraphicFramePr>
            <a:graphicFrameLocks noChangeAspect="1"/>
          </p:cNvGraphicFramePr>
          <p:nvPr>
            <p:extLst>
              <p:ext uri="{D42A27DB-BD31-4B8C-83A1-F6EECF244321}">
                <p14:modId xmlns:p14="http://schemas.microsoft.com/office/powerpoint/2010/main" val="1978379316"/>
              </p:ext>
            </p:extLst>
          </p:nvPr>
        </p:nvGraphicFramePr>
        <p:xfrm>
          <a:off x="5943600" y="685800"/>
          <a:ext cx="2743200" cy="2057400"/>
        </p:xfrm>
        <a:graphic>
          <a:graphicData uri="http://schemas.openxmlformats.org/presentationml/2006/ole">
            <mc:AlternateContent xmlns:mc="http://schemas.openxmlformats.org/markup-compatibility/2006">
              <mc:Choice xmlns:v="urn:schemas-microsoft-com:vml" Requires="v">
                <p:oleObj spid="_x0000_s7172" name="Slide" r:id="rId9" imgW="4572064" imgH="3428891" progId="PowerPoint.Slide.8">
                  <p:embed/>
                </p:oleObj>
              </mc:Choice>
              <mc:Fallback>
                <p:oleObj name="Slide" r:id="rId9" imgW="4572064" imgH="3428891" progId="PowerPoint.Slide.8">
                  <p:embed/>
                  <p:pic>
                    <p:nvPicPr>
                      <p:cNvPr id="12301"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6858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2" name="Object 5"/>
          <p:cNvGraphicFramePr>
            <a:graphicFrameLocks noChangeAspect="1"/>
          </p:cNvGraphicFramePr>
          <p:nvPr>
            <p:extLst>
              <p:ext uri="{D42A27DB-BD31-4B8C-83A1-F6EECF244321}">
                <p14:modId xmlns:p14="http://schemas.microsoft.com/office/powerpoint/2010/main" val="1227980625"/>
              </p:ext>
            </p:extLst>
          </p:nvPr>
        </p:nvGraphicFramePr>
        <p:xfrm>
          <a:off x="4572000" y="2514600"/>
          <a:ext cx="2743200" cy="2057400"/>
        </p:xfrm>
        <a:graphic>
          <a:graphicData uri="http://schemas.openxmlformats.org/presentationml/2006/ole">
            <mc:AlternateContent xmlns:mc="http://schemas.openxmlformats.org/markup-compatibility/2006">
              <mc:Choice xmlns:v="urn:schemas-microsoft-com:vml" Requires="v">
                <p:oleObj spid="_x0000_s7173" name="Slide" r:id="rId11" imgW="4510863" imgH="3383168" progId="PowerPoint.Slide.8">
                  <p:embed/>
                </p:oleObj>
              </mc:Choice>
              <mc:Fallback>
                <p:oleObj name="Slide" r:id="rId11" imgW="4510863" imgH="3383168" progId="PowerPoint.Slide.8">
                  <p:embed/>
                  <p:pic>
                    <p:nvPicPr>
                      <p:cNvPr id="12302"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5146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4" name="Object 6"/>
          <p:cNvGraphicFramePr>
            <a:graphicFrameLocks noChangeAspect="1"/>
          </p:cNvGraphicFramePr>
          <p:nvPr>
            <p:extLst>
              <p:ext uri="{D42A27DB-BD31-4B8C-83A1-F6EECF244321}">
                <p14:modId xmlns:p14="http://schemas.microsoft.com/office/powerpoint/2010/main" val="230414247"/>
              </p:ext>
            </p:extLst>
          </p:nvPr>
        </p:nvGraphicFramePr>
        <p:xfrm>
          <a:off x="5943600" y="4267200"/>
          <a:ext cx="2743200" cy="2057400"/>
        </p:xfrm>
        <a:graphic>
          <a:graphicData uri="http://schemas.openxmlformats.org/presentationml/2006/ole">
            <mc:AlternateContent xmlns:mc="http://schemas.openxmlformats.org/markup-compatibility/2006">
              <mc:Choice xmlns:v="urn:schemas-microsoft-com:vml" Requires="v">
                <p:oleObj spid="_x0000_s7174" name="Slide" r:id="rId13" imgW="4572064" imgH="3428891" progId="PowerPoint.Slide.8">
                  <p:embed/>
                </p:oleObj>
              </mc:Choice>
              <mc:Fallback>
                <p:oleObj name="Slide" r:id="rId13" imgW="4572064" imgH="3428891" progId="PowerPoint.Slide.8">
                  <p:embed/>
                  <p:pic>
                    <p:nvPicPr>
                      <p:cNvPr id="12304"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4267200"/>
                        <a:ext cx="2743200" cy="2057400"/>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FF"/>
    </a:dk2>
    <a:lt2>
      <a:srgbClr val="000000"/>
    </a:lt2>
    <a:accent1>
      <a:srgbClr val="000000"/>
    </a:accent1>
    <a:accent2>
      <a:srgbClr val="FF0000"/>
    </a:accent2>
    <a:accent3>
      <a:srgbClr val="FFFFFF"/>
    </a:accent3>
    <a:accent4>
      <a:srgbClr val="000000"/>
    </a:accent4>
    <a:accent5>
      <a:srgbClr val="AAAAAA"/>
    </a:accent5>
    <a:accent6>
      <a:srgbClr val="E70000"/>
    </a:accent6>
    <a:hlink>
      <a:srgbClr val="00FF00"/>
    </a:hlink>
    <a:folHlink>
      <a:srgbClr val="0000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9475</TotalTime>
  <Pages>43</Pages>
  <Words>1537</Words>
  <Application>Microsoft Office PowerPoint</Application>
  <PresentationFormat>On-screen Show (4:3)</PresentationFormat>
  <Paragraphs>322</Paragraphs>
  <Slides>44</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1" baseType="lpstr">
      <vt:lpstr>Arial</vt:lpstr>
      <vt:lpstr>Comic Sans MS</vt:lpstr>
      <vt:lpstr>Liberation Sans</vt:lpstr>
      <vt:lpstr>Wingdings</vt:lpstr>
      <vt:lpstr>movnglnc</vt:lpstr>
      <vt:lpstr>Slide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Nafiul Aziz</cp:lastModifiedBy>
  <cp:revision>1553</cp:revision>
  <cp:lastPrinted>1999-09-16T17:08:20Z</cp:lastPrinted>
  <dcterms:created xsi:type="dcterms:W3CDTF">1997-03-28T18:03:02Z</dcterms:created>
  <dcterms:modified xsi:type="dcterms:W3CDTF">2018-10-03T11:03:18Z</dcterms:modified>
</cp:coreProperties>
</file>