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60"/>
  </p:notesMasterIdLst>
  <p:sldIdLst>
    <p:sldId id="482" r:id="rId11"/>
    <p:sldId id="483" r:id="rId12"/>
    <p:sldId id="490" r:id="rId13"/>
    <p:sldId id="436" r:id="rId14"/>
    <p:sldId id="437" r:id="rId15"/>
    <p:sldId id="438" r:id="rId16"/>
    <p:sldId id="439" r:id="rId17"/>
    <p:sldId id="440" r:id="rId18"/>
    <p:sldId id="441" r:id="rId19"/>
    <p:sldId id="442" r:id="rId20"/>
    <p:sldId id="443" r:id="rId21"/>
    <p:sldId id="444" r:id="rId22"/>
    <p:sldId id="445" r:id="rId23"/>
    <p:sldId id="446" r:id="rId24"/>
    <p:sldId id="447" r:id="rId25"/>
    <p:sldId id="448" r:id="rId26"/>
    <p:sldId id="449" r:id="rId27"/>
    <p:sldId id="450" r:id="rId28"/>
    <p:sldId id="451" r:id="rId29"/>
    <p:sldId id="491" r:id="rId30"/>
    <p:sldId id="453" r:id="rId31"/>
    <p:sldId id="454" r:id="rId32"/>
    <p:sldId id="455" r:id="rId33"/>
    <p:sldId id="456" r:id="rId34"/>
    <p:sldId id="457" r:id="rId35"/>
    <p:sldId id="458" r:id="rId36"/>
    <p:sldId id="459" r:id="rId37"/>
    <p:sldId id="460" r:id="rId38"/>
    <p:sldId id="461" r:id="rId39"/>
    <p:sldId id="462" r:id="rId40"/>
    <p:sldId id="463" r:id="rId41"/>
    <p:sldId id="486" r:id="rId42"/>
    <p:sldId id="487" r:id="rId43"/>
    <p:sldId id="466" r:id="rId44"/>
    <p:sldId id="467" r:id="rId45"/>
    <p:sldId id="468" r:id="rId46"/>
    <p:sldId id="469" r:id="rId47"/>
    <p:sldId id="470" r:id="rId48"/>
    <p:sldId id="471" r:id="rId49"/>
    <p:sldId id="472" r:id="rId50"/>
    <p:sldId id="473" r:id="rId51"/>
    <p:sldId id="474" r:id="rId52"/>
    <p:sldId id="475" r:id="rId53"/>
    <p:sldId id="476" r:id="rId54"/>
    <p:sldId id="477" r:id="rId55"/>
    <p:sldId id="478" r:id="rId56"/>
    <p:sldId id="479" r:id="rId57"/>
    <p:sldId id="480" r:id="rId58"/>
    <p:sldId id="298" r:id="rId59"/>
  </p:sldIdLst>
  <p:sldSz cx="9144000" cy="6858000" type="screen4x3"/>
  <p:notesSz cx="7315200" cy="96012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88" userDrawn="1">
          <p15:clr>
            <a:srgbClr val="A4A3A4"/>
          </p15:clr>
        </p15:guide>
        <p15:guide id="2" pos="3504" userDrawn="1">
          <p15:clr>
            <a:srgbClr val="A4A3A4"/>
          </p15:clr>
        </p15:guide>
        <p15:guide id="3" orient="horz" pos="1104" userDrawn="1">
          <p15:clr>
            <a:srgbClr val="A4A3A4"/>
          </p15:clr>
        </p15:guide>
        <p15:guide id="4" orient="horz" pos="3936" userDrawn="1">
          <p15:clr>
            <a:srgbClr val="A4A3A4"/>
          </p15:clr>
        </p15:guide>
        <p15:guide id="5" pos="5568" userDrawn="1">
          <p15:clr>
            <a:srgbClr val="A4A3A4"/>
          </p15:clr>
        </p15:guide>
        <p15:guide id="6" pos="192" userDrawn="1">
          <p15:clr>
            <a:srgbClr val="A4A3A4"/>
          </p15:clr>
        </p15:guide>
        <p15:guide id="7" orient="horz" pos="2640" userDrawn="1">
          <p15:clr>
            <a:srgbClr val="A4A3A4"/>
          </p15:clr>
        </p15:guide>
        <p15:guide id="8" pos="4272" userDrawn="1">
          <p15:clr>
            <a:srgbClr val="A4A3A4"/>
          </p15:clr>
        </p15:guide>
        <p15:guide id="9" pos="5088"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 id="4" name="Thriva" initials="T"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9" autoAdjust="0"/>
    <p:restoredTop sz="50000" autoAdjust="0"/>
  </p:normalViewPr>
  <p:slideViewPr>
    <p:cSldViewPr>
      <p:cViewPr varScale="1">
        <p:scale>
          <a:sx n="36" d="100"/>
          <a:sy n="36" d="100"/>
        </p:scale>
        <p:origin x="2094" y="54"/>
      </p:cViewPr>
      <p:guideLst>
        <p:guide orient="horz" pos="1488"/>
        <p:guide pos="3504"/>
        <p:guide orient="horz" pos="1104"/>
        <p:guide orient="horz" pos="3936"/>
        <p:guide pos="5568"/>
        <p:guide pos="192"/>
        <p:guide orient="horz" pos="2640"/>
        <p:guide pos="4272"/>
        <p:guide pos="50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tags" Target="tags/tag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2/23/2020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49</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31" name="CT"/>
          <p:cNvSpPr>
            <a:spLocks noGrp="1"/>
          </p:cNvSpPr>
          <p:nvPr>
            <p:ph sz="quarter" idx="20" hasCustomPrompt="1"/>
          </p:nvPr>
        </p:nvSpPr>
        <p:spPr>
          <a:xfrm>
            <a:off x="152400" y="5133241"/>
            <a:ext cx="8839200" cy="706318"/>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3" name="Content Placeholder 2"/>
          <p:cNvSpPr>
            <a:spLocks noGrp="1"/>
          </p:cNvSpPr>
          <p:nvPr>
            <p:ph sz="quarter" idx="21" hasCustomPrompt="1"/>
          </p:nvPr>
        </p:nvSpPr>
        <p:spPr>
          <a:xfrm>
            <a:off x="381000" y="6096000"/>
            <a:ext cx="8458200" cy="533400"/>
          </a:xfrm>
          <a:prstGeom prst="rect">
            <a:avLst/>
          </a:prstGeom>
        </p:spPr>
        <p:txBody>
          <a:bodyPr/>
          <a:lstStyle>
            <a:lvl1pPr marL="0" indent="0">
              <a:buNone/>
              <a:defRPr/>
            </a:lvl1pPr>
          </a:lstStyle>
          <a:p>
            <a:pPr lvl="0"/>
            <a:r>
              <a:rPr lang="en-IN" dirty="0"/>
              <a:t>Text</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9" name="LON">
            <a:extLst>
              <a:ext uri="{FF2B5EF4-FFF2-40B4-BE49-F238E27FC236}">
                <a16:creationId xmlns:a16="http://schemas.microsoft.com/office/drawing/2014/main" id="{11CAA5D1-91B0-6A44-8433-EA359E441A2D}"/>
              </a:ext>
            </a:extLst>
          </p:cNvPr>
          <p:cNvSpPr>
            <a:spLocks noGrp="1"/>
          </p:cNvSpPr>
          <p:nvPr>
            <p:ph sz="quarter" idx="16"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304800" y="1752600"/>
            <a:ext cx="85344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 Inc. </a:t>
            </a:r>
          </a:p>
        </p:txBody>
      </p:sp>
      <p:sp>
        <p:nvSpPr>
          <p:cNvPr id="7" name="LON">
            <a:extLst>
              <a:ext uri="{FF2B5EF4-FFF2-40B4-BE49-F238E27FC236}">
                <a16:creationId xmlns:a16="http://schemas.microsoft.com/office/drawing/2014/main" id="{11CAA5D1-91B0-6A44-8433-EA359E441A2D}"/>
              </a:ext>
            </a:extLst>
          </p:cNvPr>
          <p:cNvSpPr>
            <a:spLocks noGrp="1"/>
          </p:cNvSpPr>
          <p:nvPr>
            <p:ph sz="quarter" idx="16"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earning Objec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C90-BA6D-3E4C-9813-075690B02B46}"/>
              </a:ext>
            </a:extLst>
          </p:cNvPr>
          <p:cNvSpPr>
            <a:spLocks noGrp="1"/>
          </p:cNvSpPr>
          <p:nvPr>
            <p:ph type="title" hasCustomPrompt="1"/>
          </p:nvPr>
        </p:nvSpPr>
        <p:spPr>
          <a:xfrm>
            <a:off x="333828" y="15240"/>
            <a:ext cx="8534400" cy="441960"/>
          </a:xfrm>
        </p:spPr>
        <p:txBody>
          <a:bodyPr>
            <a:normAutofit/>
          </a:bodyPr>
          <a:lstStyle>
            <a:lvl1pPr>
              <a:defRPr sz="28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903855BE-96B9-044F-BDE9-9A37BFD591C2}"/>
              </a:ext>
            </a:extLst>
          </p:cNvPr>
          <p:cNvSpPr>
            <a:spLocks noGrp="1"/>
          </p:cNvSpPr>
          <p:nvPr>
            <p:ph sz="quarter" idx="12" hasCustomPrompt="1"/>
          </p:nvPr>
        </p:nvSpPr>
        <p:spPr>
          <a:xfrm>
            <a:off x="0" y="457200"/>
            <a:ext cx="9144000" cy="685800"/>
          </a:xfrm>
          <a:prstGeom prst="rect">
            <a:avLst/>
          </a:prstGeom>
          <a:solidFill>
            <a:srgbClr val="E2F3F8"/>
          </a:solidFill>
        </p:spPr>
        <p:txBody>
          <a:bodyPr anchor="b"/>
          <a:lstStyle>
            <a:lvl1pPr marL="347472" indent="0">
              <a:buNone/>
              <a:defRPr sz="2400" b="1">
                <a:solidFill>
                  <a:schemeClr val="accent2"/>
                </a:solidFill>
              </a:defRPr>
            </a:lvl1pPr>
          </a:lstStyle>
          <a:p>
            <a:pPr lvl="0"/>
            <a:r>
              <a:rPr lang="en-US" dirty="0"/>
              <a:t>LEARNING OBJECTIVE 1</a:t>
            </a:r>
          </a:p>
        </p:txBody>
      </p:sp>
      <p:sp>
        <p:nvSpPr>
          <p:cNvPr id="8" name="LO">
            <a:extLst>
              <a:ext uri="{FF2B5EF4-FFF2-40B4-BE49-F238E27FC236}">
                <a16:creationId xmlns:a16="http://schemas.microsoft.com/office/drawing/2014/main" id="{35A010EC-A01A-0A44-AC7F-4EEBCAD1F85F}"/>
              </a:ext>
            </a:extLst>
          </p:cNvPr>
          <p:cNvSpPr>
            <a:spLocks noGrp="1"/>
          </p:cNvSpPr>
          <p:nvPr>
            <p:ph sz="quarter" idx="13" hasCustomPrompt="1"/>
          </p:nvPr>
        </p:nvSpPr>
        <p:spPr>
          <a:xfrm>
            <a:off x="0" y="1143000"/>
            <a:ext cx="9144000" cy="762000"/>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s">
            <a:extLst>
              <a:ext uri="{FF2B5EF4-FFF2-40B4-BE49-F238E27FC236}">
                <a16:creationId xmlns:a16="http://schemas.microsoft.com/office/drawing/2014/main" id="{BF951C00-7776-1B4B-B00C-2FB2ADD51E3B}"/>
              </a:ext>
            </a:extLst>
          </p:cNvPr>
          <p:cNvSpPr>
            <a:spLocks noGrp="1"/>
          </p:cNvSpPr>
          <p:nvPr>
            <p:ph sz="quarter" idx="14" hasCustomPrompt="1"/>
          </p:nvPr>
        </p:nvSpPr>
        <p:spPr>
          <a:xfrm>
            <a:off x="333828" y="20574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0"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
        <p:nvSpPr>
          <p:cNvPr id="3" name="Slide Number Placeholder 2">
            <a:extLst>
              <a:ext uri="{FF2B5EF4-FFF2-40B4-BE49-F238E27FC236}">
                <a16:creationId xmlns:a16="http://schemas.microsoft.com/office/drawing/2014/main" id="{8DAAE4B4-A94B-1A46-9A71-D89D5289D657}"/>
              </a:ext>
            </a:extLst>
          </p:cNvP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a:extLst>
              <a:ext uri="{FF2B5EF4-FFF2-40B4-BE49-F238E27FC236}">
                <a16:creationId xmlns:a16="http://schemas.microsoft.com/office/drawing/2014/main" id="{F18E24A2-F58B-1E43-9D39-FFED885EA469}"/>
              </a:ext>
            </a:extLst>
          </p:cNvPr>
          <p:cNvSpPr>
            <a:spLocks noGrp="1"/>
          </p:cNvSpPr>
          <p:nvPr>
            <p:ph type="ftr" sz="quarter" idx="11"/>
          </p:nvPr>
        </p:nvSpPr>
        <p:spPr/>
        <p:txBody>
          <a:bodyPr/>
          <a:lstStyle/>
          <a:p>
            <a:r>
              <a:rPr lang="en-US"/>
              <a:t>Copyright ©2018 John Wiley &amp; Sons, Inc. </a:t>
            </a:r>
            <a:endParaRPr lang="en-US" dirty="0"/>
          </a:p>
        </p:txBody>
      </p:sp>
      <p:sp>
        <p:nvSpPr>
          <p:cNvPr id="11" name="Contents">
            <a:extLst>
              <a:ext uri="{FF2B5EF4-FFF2-40B4-BE49-F238E27FC236}">
                <a16:creationId xmlns:a16="http://schemas.microsoft.com/office/drawing/2014/main" id="{BF951C00-7776-1B4B-B00C-2FB2ADD51E3B}"/>
              </a:ext>
            </a:extLst>
          </p:cNvPr>
          <p:cNvSpPr>
            <a:spLocks noGrp="1"/>
          </p:cNvSpPr>
          <p:nvPr>
            <p:ph sz="quarter" idx="16" hasCustomPrompt="1"/>
          </p:nvPr>
        </p:nvSpPr>
        <p:spPr>
          <a:xfrm>
            <a:off x="333829" y="33528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2" name="Contents">
            <a:extLst>
              <a:ext uri="{FF2B5EF4-FFF2-40B4-BE49-F238E27FC236}">
                <a16:creationId xmlns:a16="http://schemas.microsoft.com/office/drawing/2014/main" id="{BF951C00-7776-1B4B-B00C-2FB2ADD51E3B}"/>
              </a:ext>
            </a:extLst>
          </p:cNvPr>
          <p:cNvSpPr>
            <a:spLocks noGrp="1"/>
          </p:cNvSpPr>
          <p:nvPr>
            <p:ph sz="quarter" idx="17" hasCustomPrompt="1"/>
          </p:nvPr>
        </p:nvSpPr>
        <p:spPr>
          <a:xfrm>
            <a:off x="333829" y="48006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Tree>
    <p:extLst>
      <p:ext uri="{BB962C8B-B14F-4D97-AF65-F5344CB8AC3E}">
        <p14:creationId xmlns:p14="http://schemas.microsoft.com/office/powerpoint/2010/main" val="4056029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Learning Objec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C90-BA6D-3E4C-9813-075690B02B46}"/>
              </a:ext>
            </a:extLst>
          </p:cNvPr>
          <p:cNvSpPr>
            <a:spLocks noGrp="1"/>
          </p:cNvSpPr>
          <p:nvPr>
            <p:ph type="title" hasCustomPrompt="1"/>
          </p:nvPr>
        </p:nvSpPr>
        <p:spPr>
          <a:xfrm>
            <a:off x="333828" y="15240"/>
            <a:ext cx="8534400" cy="441960"/>
          </a:xfrm>
        </p:spPr>
        <p:txBody>
          <a:bodyPr>
            <a:normAutofit/>
          </a:bodyPr>
          <a:lstStyle>
            <a:lvl1pPr>
              <a:defRPr sz="28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903855BE-96B9-044F-BDE9-9A37BFD591C2}"/>
              </a:ext>
            </a:extLst>
          </p:cNvPr>
          <p:cNvSpPr>
            <a:spLocks noGrp="1"/>
          </p:cNvSpPr>
          <p:nvPr>
            <p:ph sz="quarter" idx="12" hasCustomPrompt="1"/>
          </p:nvPr>
        </p:nvSpPr>
        <p:spPr>
          <a:xfrm>
            <a:off x="0" y="457200"/>
            <a:ext cx="9144000" cy="685800"/>
          </a:xfrm>
          <a:prstGeom prst="rect">
            <a:avLst/>
          </a:prstGeom>
          <a:solidFill>
            <a:srgbClr val="E2F3F8"/>
          </a:solidFill>
        </p:spPr>
        <p:txBody>
          <a:bodyPr anchor="b"/>
          <a:lstStyle>
            <a:lvl1pPr marL="347472" indent="0">
              <a:buNone/>
              <a:defRPr sz="2400" b="1">
                <a:solidFill>
                  <a:schemeClr val="accent2"/>
                </a:solidFill>
              </a:defRPr>
            </a:lvl1pPr>
          </a:lstStyle>
          <a:p>
            <a:pPr lvl="0"/>
            <a:r>
              <a:rPr lang="en-US" dirty="0"/>
              <a:t>LEARNING OBJECTIVE 1</a:t>
            </a:r>
          </a:p>
        </p:txBody>
      </p:sp>
      <p:sp>
        <p:nvSpPr>
          <p:cNvPr id="8" name="LO">
            <a:extLst>
              <a:ext uri="{FF2B5EF4-FFF2-40B4-BE49-F238E27FC236}">
                <a16:creationId xmlns:a16="http://schemas.microsoft.com/office/drawing/2014/main" id="{35A010EC-A01A-0A44-AC7F-4EEBCAD1F85F}"/>
              </a:ext>
            </a:extLst>
          </p:cNvPr>
          <p:cNvSpPr>
            <a:spLocks noGrp="1"/>
          </p:cNvSpPr>
          <p:nvPr>
            <p:ph sz="quarter" idx="13" hasCustomPrompt="1"/>
          </p:nvPr>
        </p:nvSpPr>
        <p:spPr>
          <a:xfrm>
            <a:off x="0" y="1143000"/>
            <a:ext cx="9144000" cy="762000"/>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s">
            <a:extLst>
              <a:ext uri="{FF2B5EF4-FFF2-40B4-BE49-F238E27FC236}">
                <a16:creationId xmlns:a16="http://schemas.microsoft.com/office/drawing/2014/main" id="{BF951C00-7776-1B4B-B00C-2FB2ADD51E3B}"/>
              </a:ext>
            </a:extLst>
          </p:cNvPr>
          <p:cNvSpPr>
            <a:spLocks noGrp="1"/>
          </p:cNvSpPr>
          <p:nvPr>
            <p:ph sz="quarter" idx="14" hasCustomPrompt="1"/>
          </p:nvPr>
        </p:nvSpPr>
        <p:spPr>
          <a:xfrm>
            <a:off x="333828" y="2057400"/>
            <a:ext cx="8505371" cy="88265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0"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
        <p:nvSpPr>
          <p:cNvPr id="3" name="Slide Number Placeholder 2">
            <a:extLst>
              <a:ext uri="{FF2B5EF4-FFF2-40B4-BE49-F238E27FC236}">
                <a16:creationId xmlns:a16="http://schemas.microsoft.com/office/drawing/2014/main" id="{8DAAE4B4-A94B-1A46-9A71-D89D5289D657}"/>
              </a:ext>
            </a:extLst>
          </p:cNvP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a:extLst>
              <a:ext uri="{FF2B5EF4-FFF2-40B4-BE49-F238E27FC236}">
                <a16:creationId xmlns:a16="http://schemas.microsoft.com/office/drawing/2014/main" id="{F18E24A2-F58B-1E43-9D39-FFED885EA469}"/>
              </a:ext>
            </a:extLst>
          </p:cNvPr>
          <p:cNvSpPr>
            <a:spLocks noGrp="1"/>
          </p:cNvSpPr>
          <p:nvPr>
            <p:ph type="ftr" sz="quarter" idx="11"/>
          </p:nvPr>
        </p:nvSpPr>
        <p:spPr/>
        <p:txBody>
          <a:bodyPr/>
          <a:lstStyle/>
          <a:p>
            <a:r>
              <a:rPr lang="en-US"/>
              <a:t>Copyright ©2018 John Wiley &amp; Sons, Inc. </a:t>
            </a:r>
            <a:endParaRPr lang="en-US" dirty="0"/>
          </a:p>
        </p:txBody>
      </p:sp>
      <p:sp>
        <p:nvSpPr>
          <p:cNvPr id="11" name="Contents">
            <a:extLst>
              <a:ext uri="{FF2B5EF4-FFF2-40B4-BE49-F238E27FC236}">
                <a16:creationId xmlns:a16="http://schemas.microsoft.com/office/drawing/2014/main" id="{BF951C00-7776-1B4B-B00C-2FB2ADD51E3B}"/>
              </a:ext>
            </a:extLst>
          </p:cNvPr>
          <p:cNvSpPr>
            <a:spLocks noGrp="1"/>
          </p:cNvSpPr>
          <p:nvPr>
            <p:ph sz="quarter" idx="16" hasCustomPrompt="1"/>
          </p:nvPr>
        </p:nvSpPr>
        <p:spPr>
          <a:xfrm>
            <a:off x="333829" y="3124200"/>
            <a:ext cx="8505371" cy="9144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2" name="Contents">
            <a:extLst>
              <a:ext uri="{FF2B5EF4-FFF2-40B4-BE49-F238E27FC236}">
                <a16:creationId xmlns:a16="http://schemas.microsoft.com/office/drawing/2014/main" id="{BF951C00-7776-1B4B-B00C-2FB2ADD51E3B}"/>
              </a:ext>
            </a:extLst>
          </p:cNvPr>
          <p:cNvSpPr>
            <a:spLocks noGrp="1"/>
          </p:cNvSpPr>
          <p:nvPr>
            <p:ph sz="quarter" idx="17" hasCustomPrompt="1"/>
          </p:nvPr>
        </p:nvSpPr>
        <p:spPr>
          <a:xfrm>
            <a:off x="333829" y="4267200"/>
            <a:ext cx="8505371" cy="79375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3" name="Contents">
            <a:extLst>
              <a:ext uri="{FF2B5EF4-FFF2-40B4-BE49-F238E27FC236}">
                <a16:creationId xmlns:a16="http://schemas.microsoft.com/office/drawing/2014/main" id="{BF951C00-7776-1B4B-B00C-2FB2ADD51E3B}"/>
              </a:ext>
            </a:extLst>
          </p:cNvPr>
          <p:cNvSpPr>
            <a:spLocks noGrp="1"/>
          </p:cNvSpPr>
          <p:nvPr>
            <p:ph sz="quarter" idx="18" hasCustomPrompt="1"/>
          </p:nvPr>
        </p:nvSpPr>
        <p:spPr>
          <a:xfrm>
            <a:off x="333829" y="5302250"/>
            <a:ext cx="8505371" cy="79375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Tree>
    <p:extLst>
      <p:ext uri="{BB962C8B-B14F-4D97-AF65-F5344CB8AC3E}">
        <p14:creationId xmlns:p14="http://schemas.microsoft.com/office/powerpoint/2010/main" val="604167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lvl1pPr>
              <a:defRPr b="0" i="0">
                <a:latin typeface="Calibri" charset="0"/>
                <a:ea typeface="Calibri" charset="0"/>
                <a:cs typeface="Calibri" charset="0"/>
              </a:defRPr>
            </a:lvl1pPr>
          </a:lstStyle>
          <a:p>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882321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817718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6"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812438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6" name="LON">
            <a:extLst>
              <a:ext uri="{FF2B5EF4-FFF2-40B4-BE49-F238E27FC236}">
                <a16:creationId xmlns:a16="http://schemas.microsoft.com/office/drawing/2014/main" id="{11CAA5D1-91B0-6A44-8433-EA359E441A2D}"/>
              </a:ext>
            </a:extLst>
          </p:cNvPr>
          <p:cNvSpPr>
            <a:spLocks noGrp="1"/>
          </p:cNvSpPr>
          <p:nvPr>
            <p:ph sz="quarter" idx="16"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8523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8350"/>
            <a:ext cx="85344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7"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700609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914401"/>
            <a:ext cx="85344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6" name="LON">
            <a:extLst>
              <a:ext uri="{FF2B5EF4-FFF2-40B4-BE49-F238E27FC236}">
                <a16:creationId xmlns:a16="http://schemas.microsoft.com/office/drawing/2014/main" id="{11CAA5D1-91B0-6A44-8433-EA359E441A2D}"/>
              </a:ext>
            </a:extLst>
          </p:cNvPr>
          <p:cNvSpPr>
            <a:spLocks noGrp="1"/>
          </p:cNvSpPr>
          <p:nvPr>
            <p:ph sz="quarter" idx="16"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662271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9" name="LON">
            <a:extLst>
              <a:ext uri="{FF2B5EF4-FFF2-40B4-BE49-F238E27FC236}">
                <a16:creationId xmlns:a16="http://schemas.microsoft.com/office/drawing/2014/main" id="{11CAA5D1-91B0-6A44-8433-EA359E441A2D}"/>
              </a:ext>
            </a:extLst>
          </p:cNvPr>
          <p:cNvSpPr>
            <a:spLocks noGrp="1"/>
          </p:cNvSpPr>
          <p:nvPr>
            <p:ph sz="quarter" idx="17"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977103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441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LON">
            <a:extLst>
              <a:ext uri="{FF2B5EF4-FFF2-40B4-BE49-F238E27FC236}">
                <a16:creationId xmlns:a16="http://schemas.microsoft.com/office/drawing/2014/main" id="{11CAA5D1-91B0-6A44-8433-EA359E441A2D}"/>
              </a:ext>
            </a:extLst>
          </p:cNvPr>
          <p:cNvSpPr>
            <a:spLocks noGrp="1"/>
          </p:cNvSpPr>
          <p:nvPr>
            <p:ph sz="quarter" idx="17"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253979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380999"/>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FFD5900F-AA13-417D-AD3D-4C905926EE31}"/>
              </a:ext>
            </a:extLst>
          </p:cNvPr>
          <p:cNvSpPr>
            <a:spLocks noGrp="1"/>
          </p:cNvSpPr>
          <p:nvPr>
            <p:ph sz="quarter" idx="17"/>
          </p:nvPr>
        </p:nvSpPr>
        <p:spPr>
          <a:xfrm>
            <a:off x="304800" y="2286000"/>
            <a:ext cx="8534400" cy="457200"/>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84848AF1-D576-4FBF-A712-1BEB82131A85}"/>
              </a:ext>
            </a:extLst>
          </p:cNvPr>
          <p:cNvSpPr>
            <a:spLocks noGrp="1"/>
          </p:cNvSpPr>
          <p:nvPr>
            <p:ph sz="quarter" idx="18"/>
          </p:nvPr>
        </p:nvSpPr>
        <p:spPr>
          <a:xfrm>
            <a:off x="304800" y="2819400"/>
            <a:ext cx="8534400" cy="457200"/>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676B27F5-3B5F-44A3-B7D9-7B2B6279EB48}"/>
              </a:ext>
            </a:extLst>
          </p:cNvPr>
          <p:cNvSpPr>
            <a:spLocks noGrp="1"/>
          </p:cNvSpPr>
          <p:nvPr>
            <p:ph sz="quarter" idx="19"/>
          </p:nvPr>
        </p:nvSpPr>
        <p:spPr>
          <a:xfrm>
            <a:off x="304800" y="3352800"/>
            <a:ext cx="8534400" cy="457200"/>
          </a:xfrm>
          <a:prstGeom prst="rect">
            <a:avLst/>
          </a:prstGeom>
        </p:spPr>
        <p:txBody>
          <a:bodyPr/>
          <a:lstStyle>
            <a:lvl1pPr marL="0" indent="0">
              <a:buNone/>
              <a:defRPr/>
            </a:lvl1pPr>
          </a:lstStyle>
          <a:p>
            <a:pPr lvl="0"/>
            <a:endParaRPr lang="en-US" dirty="0"/>
          </a:p>
        </p:txBody>
      </p:sp>
      <p:sp>
        <p:nvSpPr>
          <p:cNvPr id="13" name="Content Placeholder 12">
            <a:extLst>
              <a:ext uri="{FF2B5EF4-FFF2-40B4-BE49-F238E27FC236}">
                <a16:creationId xmlns:a16="http://schemas.microsoft.com/office/drawing/2014/main" id="{AADC81E7-C60E-481D-B9D5-72B7F6F78DDF}"/>
              </a:ext>
            </a:extLst>
          </p:cNvPr>
          <p:cNvSpPr>
            <a:spLocks noGrp="1"/>
          </p:cNvSpPr>
          <p:nvPr>
            <p:ph sz="quarter" idx="20"/>
          </p:nvPr>
        </p:nvSpPr>
        <p:spPr>
          <a:xfrm>
            <a:off x="304800" y="3886200"/>
            <a:ext cx="8534400" cy="336550"/>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230C320A-51A3-4C9B-8ABF-11B3737D593B}"/>
              </a:ext>
            </a:extLst>
          </p:cNvPr>
          <p:cNvSpPr>
            <a:spLocks noGrp="1"/>
          </p:cNvSpPr>
          <p:nvPr>
            <p:ph sz="quarter" idx="21"/>
          </p:nvPr>
        </p:nvSpPr>
        <p:spPr>
          <a:xfrm>
            <a:off x="304800" y="4343400"/>
            <a:ext cx="8534400" cy="336550"/>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F9E37B07-0547-4324-8991-4A4CF789436D}"/>
              </a:ext>
            </a:extLst>
          </p:cNvPr>
          <p:cNvSpPr>
            <a:spLocks noGrp="1"/>
          </p:cNvSpPr>
          <p:nvPr>
            <p:ph sz="quarter" idx="22"/>
          </p:nvPr>
        </p:nvSpPr>
        <p:spPr>
          <a:xfrm>
            <a:off x="304800" y="4724400"/>
            <a:ext cx="8534400" cy="457200"/>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1B671F7A-E290-479A-9245-1B0D5F72CCE5}"/>
              </a:ext>
            </a:extLst>
          </p:cNvPr>
          <p:cNvSpPr>
            <a:spLocks noGrp="1"/>
          </p:cNvSpPr>
          <p:nvPr>
            <p:ph sz="quarter" idx="23"/>
          </p:nvPr>
        </p:nvSpPr>
        <p:spPr>
          <a:xfrm>
            <a:off x="304800" y="5257800"/>
            <a:ext cx="8534400" cy="457200"/>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97D65446-BE50-4693-A967-2E866104DFF6}"/>
              </a:ext>
            </a:extLst>
          </p:cNvPr>
          <p:cNvSpPr>
            <a:spLocks noGrp="1"/>
          </p:cNvSpPr>
          <p:nvPr>
            <p:ph sz="quarter" idx="24"/>
          </p:nvPr>
        </p:nvSpPr>
        <p:spPr>
          <a:xfrm>
            <a:off x="304800" y="5822950"/>
            <a:ext cx="8534400" cy="349250"/>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4" name="LON">
            <a:extLst>
              <a:ext uri="{FF2B5EF4-FFF2-40B4-BE49-F238E27FC236}">
                <a16:creationId xmlns:a16="http://schemas.microsoft.com/office/drawing/2014/main" id="{11CAA5D1-91B0-6A44-8433-EA359E441A2D}"/>
              </a:ext>
            </a:extLst>
          </p:cNvPr>
          <p:cNvSpPr>
            <a:spLocks noGrp="1"/>
          </p:cNvSpPr>
          <p:nvPr>
            <p:ph sz="quarter" idx="2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0727583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40386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08AEA028-BD17-4ECF-82B5-ECB2A3466362}"/>
              </a:ext>
            </a:extLst>
          </p:cNvPr>
          <p:cNvSpPr>
            <a:spLocks noGrp="1"/>
          </p:cNvSpPr>
          <p:nvPr>
            <p:ph sz="quarter" idx="17"/>
          </p:nvPr>
        </p:nvSpPr>
        <p:spPr>
          <a:xfrm>
            <a:off x="4419600" y="1828800"/>
            <a:ext cx="4419600" cy="365125"/>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D539518F-A4FA-4BE6-9B8E-E6329B43B944}"/>
              </a:ext>
            </a:extLst>
          </p:cNvPr>
          <p:cNvSpPr>
            <a:spLocks noGrp="1"/>
          </p:cNvSpPr>
          <p:nvPr>
            <p:ph sz="quarter" idx="18"/>
          </p:nvPr>
        </p:nvSpPr>
        <p:spPr>
          <a:xfrm>
            <a:off x="304800" y="2225675"/>
            <a:ext cx="4038600" cy="365125"/>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ECF92A28-BADD-49BA-AD73-AD609D2F6738}"/>
              </a:ext>
            </a:extLst>
          </p:cNvPr>
          <p:cNvSpPr>
            <a:spLocks noGrp="1"/>
          </p:cNvSpPr>
          <p:nvPr>
            <p:ph sz="quarter" idx="19"/>
          </p:nvPr>
        </p:nvSpPr>
        <p:spPr>
          <a:xfrm>
            <a:off x="4419600" y="2225675"/>
            <a:ext cx="4419600" cy="365125"/>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1B664998-83E5-4220-9835-1C5536CF389A}"/>
              </a:ext>
            </a:extLst>
          </p:cNvPr>
          <p:cNvSpPr>
            <a:spLocks noGrp="1"/>
          </p:cNvSpPr>
          <p:nvPr>
            <p:ph sz="quarter" idx="21"/>
          </p:nvPr>
        </p:nvSpPr>
        <p:spPr>
          <a:xfrm>
            <a:off x="304800" y="2667000"/>
            <a:ext cx="4038600" cy="365125"/>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064DC7D0-4EEC-48B5-8518-1EA8B867A73B}"/>
              </a:ext>
            </a:extLst>
          </p:cNvPr>
          <p:cNvSpPr>
            <a:spLocks noGrp="1"/>
          </p:cNvSpPr>
          <p:nvPr>
            <p:ph sz="quarter" idx="22"/>
          </p:nvPr>
        </p:nvSpPr>
        <p:spPr>
          <a:xfrm>
            <a:off x="4419600" y="2667000"/>
            <a:ext cx="4419600" cy="365125"/>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7B4BDA8F-D4C1-47AA-8C60-0937596C4F76}"/>
              </a:ext>
            </a:extLst>
          </p:cNvPr>
          <p:cNvSpPr>
            <a:spLocks noGrp="1"/>
          </p:cNvSpPr>
          <p:nvPr>
            <p:ph sz="quarter" idx="23"/>
          </p:nvPr>
        </p:nvSpPr>
        <p:spPr>
          <a:xfrm>
            <a:off x="304800" y="3124200"/>
            <a:ext cx="4038600" cy="365125"/>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3DA7099D-A1F8-48D8-B397-2BF5A3E8F84D}"/>
              </a:ext>
            </a:extLst>
          </p:cNvPr>
          <p:cNvSpPr>
            <a:spLocks noGrp="1"/>
          </p:cNvSpPr>
          <p:nvPr>
            <p:ph sz="quarter" idx="24"/>
          </p:nvPr>
        </p:nvSpPr>
        <p:spPr>
          <a:xfrm>
            <a:off x="4419600" y="3124200"/>
            <a:ext cx="4419600" cy="365125"/>
          </a:xfrm>
          <a:prstGeom prst="rect">
            <a:avLst/>
          </a:prstGeom>
        </p:spPr>
        <p:txBody>
          <a:bodyPr/>
          <a:lstStyle>
            <a:lvl1pPr marL="0" indent="0">
              <a:buNone/>
              <a:defRPr/>
            </a:lvl1pPr>
          </a:lstStyle>
          <a:p>
            <a:pPr lvl="0"/>
            <a:endParaRPr lang="en-US" dirty="0"/>
          </a:p>
        </p:txBody>
      </p:sp>
      <p:sp>
        <p:nvSpPr>
          <p:cNvPr id="23" name="Content Placeholder 22">
            <a:extLst>
              <a:ext uri="{FF2B5EF4-FFF2-40B4-BE49-F238E27FC236}">
                <a16:creationId xmlns:a16="http://schemas.microsoft.com/office/drawing/2014/main" id="{77261062-0158-40E4-A1CA-B2E0CAB19B2F}"/>
              </a:ext>
            </a:extLst>
          </p:cNvPr>
          <p:cNvSpPr>
            <a:spLocks noGrp="1"/>
          </p:cNvSpPr>
          <p:nvPr>
            <p:ph sz="quarter" idx="25"/>
          </p:nvPr>
        </p:nvSpPr>
        <p:spPr>
          <a:xfrm>
            <a:off x="304800" y="3581400"/>
            <a:ext cx="4038600" cy="365125"/>
          </a:xfrm>
          <a:prstGeom prst="rect">
            <a:avLst/>
          </a:prstGeom>
        </p:spPr>
        <p:txBody>
          <a:bodyPr/>
          <a:lstStyle>
            <a:lvl1pPr marL="0" indent="0">
              <a:buNone/>
              <a:defRPr/>
            </a:lvl1pPr>
          </a:lstStyle>
          <a:p>
            <a:pPr lvl="0"/>
            <a:endParaRPr lang="en-US" dirty="0"/>
          </a:p>
        </p:txBody>
      </p:sp>
      <p:sp>
        <p:nvSpPr>
          <p:cNvPr id="25" name="Content Placeholder 24">
            <a:extLst>
              <a:ext uri="{FF2B5EF4-FFF2-40B4-BE49-F238E27FC236}">
                <a16:creationId xmlns:a16="http://schemas.microsoft.com/office/drawing/2014/main" id="{E47747E0-D00B-41BD-93B5-8BC61DA916F9}"/>
              </a:ext>
            </a:extLst>
          </p:cNvPr>
          <p:cNvSpPr>
            <a:spLocks noGrp="1"/>
          </p:cNvSpPr>
          <p:nvPr>
            <p:ph sz="quarter" idx="26"/>
          </p:nvPr>
        </p:nvSpPr>
        <p:spPr>
          <a:xfrm>
            <a:off x="4419600" y="3581400"/>
            <a:ext cx="4419600" cy="365125"/>
          </a:xfrm>
          <a:prstGeom prst="rect">
            <a:avLst/>
          </a:prstGeom>
        </p:spPr>
        <p:txBody>
          <a:bodyPr/>
          <a:lstStyle>
            <a:lvl1pPr marL="0" indent="0">
              <a:buNone/>
              <a:defRPr/>
            </a:lvl1pPr>
          </a:lstStyle>
          <a:p>
            <a:pPr lvl="0"/>
            <a:endParaRPr lang="en-US" dirty="0"/>
          </a:p>
        </p:txBody>
      </p:sp>
      <p:sp>
        <p:nvSpPr>
          <p:cNvPr id="27" name="Content Placeholder 26">
            <a:extLst>
              <a:ext uri="{FF2B5EF4-FFF2-40B4-BE49-F238E27FC236}">
                <a16:creationId xmlns:a16="http://schemas.microsoft.com/office/drawing/2014/main" id="{87796A9F-9F2E-4385-823C-3D4A62F64819}"/>
              </a:ext>
            </a:extLst>
          </p:cNvPr>
          <p:cNvSpPr>
            <a:spLocks noGrp="1"/>
          </p:cNvSpPr>
          <p:nvPr>
            <p:ph sz="quarter" idx="27"/>
          </p:nvPr>
        </p:nvSpPr>
        <p:spPr>
          <a:xfrm>
            <a:off x="304800" y="4038600"/>
            <a:ext cx="4038600" cy="365125"/>
          </a:xfrm>
          <a:prstGeom prst="rect">
            <a:avLst/>
          </a:prstGeom>
        </p:spPr>
        <p:txBody>
          <a:bodyPr/>
          <a:lstStyle>
            <a:lvl1pPr marL="0" indent="0">
              <a:buNone/>
              <a:defRPr/>
            </a:lvl1pPr>
          </a:lstStyle>
          <a:p>
            <a:pPr lvl="0"/>
            <a:endParaRPr lang="en-US" dirty="0"/>
          </a:p>
        </p:txBody>
      </p:sp>
      <p:sp>
        <p:nvSpPr>
          <p:cNvPr id="29" name="Content Placeholder 28">
            <a:extLst>
              <a:ext uri="{FF2B5EF4-FFF2-40B4-BE49-F238E27FC236}">
                <a16:creationId xmlns:a16="http://schemas.microsoft.com/office/drawing/2014/main" id="{11A73B4E-7DA4-4299-A91F-FF7464B543E5}"/>
              </a:ext>
            </a:extLst>
          </p:cNvPr>
          <p:cNvSpPr>
            <a:spLocks noGrp="1"/>
          </p:cNvSpPr>
          <p:nvPr>
            <p:ph sz="quarter" idx="28"/>
          </p:nvPr>
        </p:nvSpPr>
        <p:spPr>
          <a:xfrm>
            <a:off x="4419600" y="4038600"/>
            <a:ext cx="4419600" cy="365125"/>
          </a:xfrm>
          <a:prstGeom prst="rect">
            <a:avLst/>
          </a:prstGeom>
        </p:spPr>
        <p:txBody>
          <a:bodyPr/>
          <a:lstStyle>
            <a:lvl1pPr marL="0" indent="0">
              <a:buNone/>
              <a:defRPr/>
            </a:lvl1pPr>
          </a:lstStyle>
          <a:p>
            <a:pPr lvl="0"/>
            <a:endParaRPr lang="en-US" dirty="0"/>
          </a:p>
        </p:txBody>
      </p:sp>
      <p:sp>
        <p:nvSpPr>
          <p:cNvPr id="31" name="Content Placeholder 30">
            <a:extLst>
              <a:ext uri="{FF2B5EF4-FFF2-40B4-BE49-F238E27FC236}">
                <a16:creationId xmlns:a16="http://schemas.microsoft.com/office/drawing/2014/main" id="{02C60366-269A-47CE-95CC-AAF3A8431B42}"/>
              </a:ext>
            </a:extLst>
          </p:cNvPr>
          <p:cNvSpPr>
            <a:spLocks noGrp="1"/>
          </p:cNvSpPr>
          <p:nvPr>
            <p:ph sz="quarter" idx="29"/>
          </p:nvPr>
        </p:nvSpPr>
        <p:spPr>
          <a:xfrm>
            <a:off x="304800" y="4495800"/>
            <a:ext cx="4038600" cy="365125"/>
          </a:xfrm>
          <a:prstGeom prst="rect">
            <a:avLst/>
          </a:prstGeom>
        </p:spPr>
        <p:txBody>
          <a:bodyPr/>
          <a:lstStyle>
            <a:lvl1pPr marL="0" indent="0">
              <a:buNone/>
              <a:defRPr/>
            </a:lvl1pPr>
          </a:lstStyle>
          <a:p>
            <a:pPr lvl="0"/>
            <a:endParaRPr lang="en-US" dirty="0"/>
          </a:p>
        </p:txBody>
      </p:sp>
      <p:sp>
        <p:nvSpPr>
          <p:cNvPr id="33" name="Content Placeholder 32">
            <a:extLst>
              <a:ext uri="{FF2B5EF4-FFF2-40B4-BE49-F238E27FC236}">
                <a16:creationId xmlns:a16="http://schemas.microsoft.com/office/drawing/2014/main" id="{8648E9CD-8615-4506-B88C-B7A06C509713}"/>
              </a:ext>
            </a:extLst>
          </p:cNvPr>
          <p:cNvSpPr>
            <a:spLocks noGrp="1"/>
          </p:cNvSpPr>
          <p:nvPr>
            <p:ph sz="quarter" idx="30"/>
          </p:nvPr>
        </p:nvSpPr>
        <p:spPr>
          <a:xfrm>
            <a:off x="4419600" y="4495800"/>
            <a:ext cx="4419600" cy="365125"/>
          </a:xfrm>
          <a:prstGeom prst="rect">
            <a:avLst/>
          </a:prstGeom>
        </p:spPr>
        <p:txBody>
          <a:bodyPr/>
          <a:lstStyle>
            <a:lvl1pPr marL="0" indent="0">
              <a:buNone/>
              <a:defRPr/>
            </a:lvl1pPr>
          </a:lstStyle>
          <a:p>
            <a:pPr lvl="0"/>
            <a:endParaRPr lang="en-US" dirty="0"/>
          </a:p>
        </p:txBody>
      </p:sp>
      <p:sp>
        <p:nvSpPr>
          <p:cNvPr id="35" name="Content Placeholder 34">
            <a:extLst>
              <a:ext uri="{FF2B5EF4-FFF2-40B4-BE49-F238E27FC236}">
                <a16:creationId xmlns:a16="http://schemas.microsoft.com/office/drawing/2014/main" id="{CE2DE845-64F9-47A6-AFDD-342063D5463E}"/>
              </a:ext>
            </a:extLst>
          </p:cNvPr>
          <p:cNvSpPr>
            <a:spLocks noGrp="1"/>
          </p:cNvSpPr>
          <p:nvPr>
            <p:ph sz="quarter" idx="31"/>
          </p:nvPr>
        </p:nvSpPr>
        <p:spPr>
          <a:xfrm>
            <a:off x="304800" y="4953000"/>
            <a:ext cx="4038600" cy="365125"/>
          </a:xfrm>
          <a:prstGeom prst="rect">
            <a:avLst/>
          </a:prstGeom>
        </p:spPr>
        <p:txBody>
          <a:bodyPr/>
          <a:lstStyle>
            <a:lvl1pPr marL="0" indent="0">
              <a:buNone/>
              <a:defRPr/>
            </a:lvl1pPr>
          </a:lstStyle>
          <a:p>
            <a:pPr lvl="0"/>
            <a:endParaRPr lang="en-US" dirty="0"/>
          </a:p>
        </p:txBody>
      </p:sp>
      <p:sp>
        <p:nvSpPr>
          <p:cNvPr id="37" name="Content Placeholder 36">
            <a:extLst>
              <a:ext uri="{FF2B5EF4-FFF2-40B4-BE49-F238E27FC236}">
                <a16:creationId xmlns:a16="http://schemas.microsoft.com/office/drawing/2014/main" id="{3597B8C4-A351-467F-A6DE-DA35689BC9B6}"/>
              </a:ext>
            </a:extLst>
          </p:cNvPr>
          <p:cNvSpPr>
            <a:spLocks noGrp="1"/>
          </p:cNvSpPr>
          <p:nvPr>
            <p:ph sz="quarter" idx="32"/>
          </p:nvPr>
        </p:nvSpPr>
        <p:spPr>
          <a:xfrm>
            <a:off x="4419600" y="4953000"/>
            <a:ext cx="4419600" cy="365125"/>
          </a:xfrm>
          <a:prstGeom prst="rect">
            <a:avLst/>
          </a:prstGeom>
        </p:spPr>
        <p:txBody>
          <a:bodyPr/>
          <a:lstStyle>
            <a:lvl1pPr marL="0" indent="0">
              <a:buNone/>
              <a:defRPr/>
            </a:lvl1pPr>
          </a:lstStyle>
          <a:p>
            <a:pPr lvl="0"/>
            <a:endParaRPr lang="en-US" dirty="0"/>
          </a:p>
        </p:txBody>
      </p:sp>
      <p:sp>
        <p:nvSpPr>
          <p:cNvPr id="39" name="Content Placeholder 38">
            <a:extLst>
              <a:ext uri="{FF2B5EF4-FFF2-40B4-BE49-F238E27FC236}">
                <a16:creationId xmlns:a16="http://schemas.microsoft.com/office/drawing/2014/main" id="{C719C597-84DC-42E6-9578-4E5764A52767}"/>
              </a:ext>
            </a:extLst>
          </p:cNvPr>
          <p:cNvSpPr>
            <a:spLocks noGrp="1"/>
          </p:cNvSpPr>
          <p:nvPr>
            <p:ph sz="quarter" idx="33"/>
          </p:nvPr>
        </p:nvSpPr>
        <p:spPr>
          <a:xfrm>
            <a:off x="304800" y="5410200"/>
            <a:ext cx="4038600" cy="365125"/>
          </a:xfrm>
          <a:prstGeom prst="rect">
            <a:avLst/>
          </a:prstGeom>
        </p:spPr>
        <p:txBody>
          <a:bodyPr/>
          <a:lstStyle>
            <a:lvl1pPr marL="0" indent="0">
              <a:buNone/>
              <a:defRPr/>
            </a:lvl1pPr>
          </a:lstStyle>
          <a:p>
            <a:pPr lvl="0"/>
            <a:endParaRPr lang="en-US" dirty="0"/>
          </a:p>
        </p:txBody>
      </p:sp>
      <p:sp>
        <p:nvSpPr>
          <p:cNvPr id="41" name="Content Placeholder 40">
            <a:extLst>
              <a:ext uri="{FF2B5EF4-FFF2-40B4-BE49-F238E27FC236}">
                <a16:creationId xmlns:a16="http://schemas.microsoft.com/office/drawing/2014/main" id="{602C790C-25A6-4AED-B96A-2273C76B90FF}"/>
              </a:ext>
            </a:extLst>
          </p:cNvPr>
          <p:cNvSpPr>
            <a:spLocks noGrp="1"/>
          </p:cNvSpPr>
          <p:nvPr>
            <p:ph sz="quarter" idx="34"/>
          </p:nvPr>
        </p:nvSpPr>
        <p:spPr>
          <a:xfrm>
            <a:off x="4419600" y="5410200"/>
            <a:ext cx="4419600" cy="365125"/>
          </a:xfrm>
          <a:prstGeom prst="rect">
            <a:avLst/>
          </a:prstGeom>
        </p:spPr>
        <p:txBody>
          <a:bodyPr/>
          <a:lstStyle>
            <a:lvl1pPr marL="0" indent="0">
              <a:buNone/>
              <a:defRPr/>
            </a:lvl1pPr>
          </a:lstStyle>
          <a:p>
            <a:pPr lvl="0"/>
            <a:endParaRPr lang="en-US" dirty="0"/>
          </a:p>
        </p:txBody>
      </p:sp>
      <p:sp>
        <p:nvSpPr>
          <p:cNvPr id="43" name="Content Placeholder 42">
            <a:extLst>
              <a:ext uri="{FF2B5EF4-FFF2-40B4-BE49-F238E27FC236}">
                <a16:creationId xmlns:a16="http://schemas.microsoft.com/office/drawing/2014/main" id="{01ADFC3A-CC86-4C35-AD6C-692CC02FCACF}"/>
              </a:ext>
            </a:extLst>
          </p:cNvPr>
          <p:cNvSpPr>
            <a:spLocks noGrp="1"/>
          </p:cNvSpPr>
          <p:nvPr>
            <p:ph sz="quarter" idx="35"/>
          </p:nvPr>
        </p:nvSpPr>
        <p:spPr>
          <a:xfrm>
            <a:off x="304800" y="5807075"/>
            <a:ext cx="4038600" cy="365125"/>
          </a:xfrm>
          <a:prstGeom prst="rect">
            <a:avLst/>
          </a:prstGeom>
        </p:spPr>
        <p:txBody>
          <a:bodyPr/>
          <a:lstStyle>
            <a:lvl1pPr marL="0" indent="0">
              <a:buNone/>
              <a:defRPr/>
            </a:lvl1pPr>
          </a:lstStyle>
          <a:p>
            <a:pPr lvl="0"/>
            <a:endParaRPr lang="en-US" dirty="0"/>
          </a:p>
        </p:txBody>
      </p:sp>
      <p:sp>
        <p:nvSpPr>
          <p:cNvPr id="45" name="Content Placeholder 44">
            <a:extLst>
              <a:ext uri="{FF2B5EF4-FFF2-40B4-BE49-F238E27FC236}">
                <a16:creationId xmlns:a16="http://schemas.microsoft.com/office/drawing/2014/main" id="{45E8B718-38EC-47F6-87EA-0F0A0846611D}"/>
              </a:ext>
            </a:extLst>
          </p:cNvPr>
          <p:cNvSpPr>
            <a:spLocks noGrp="1"/>
          </p:cNvSpPr>
          <p:nvPr>
            <p:ph sz="quarter" idx="36"/>
          </p:nvPr>
        </p:nvSpPr>
        <p:spPr>
          <a:xfrm>
            <a:off x="4419600" y="5807075"/>
            <a:ext cx="4419600" cy="365125"/>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26" name="LON">
            <a:extLst>
              <a:ext uri="{FF2B5EF4-FFF2-40B4-BE49-F238E27FC236}">
                <a16:creationId xmlns:a16="http://schemas.microsoft.com/office/drawing/2014/main" id="{11CAA5D1-91B0-6A44-8433-EA359E441A2D}"/>
              </a:ext>
            </a:extLst>
          </p:cNvPr>
          <p:cNvSpPr>
            <a:spLocks noGrp="1"/>
          </p:cNvSpPr>
          <p:nvPr>
            <p:ph sz="quarter" idx="37"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6152769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341284"/>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9" name="LON">
            <a:extLst>
              <a:ext uri="{FF2B5EF4-FFF2-40B4-BE49-F238E27FC236}">
                <a16:creationId xmlns:a16="http://schemas.microsoft.com/office/drawing/2014/main" id="{11CAA5D1-91B0-6A44-8433-EA359E441A2D}"/>
              </a:ext>
            </a:extLst>
          </p:cNvPr>
          <p:cNvSpPr>
            <a:spLocks noGrp="1"/>
          </p:cNvSpPr>
          <p:nvPr>
            <p:ph sz="quarter" idx="19"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2659956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0386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48006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55276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1" name="LON">
            <a:extLst>
              <a:ext uri="{FF2B5EF4-FFF2-40B4-BE49-F238E27FC236}">
                <a16:creationId xmlns:a16="http://schemas.microsoft.com/office/drawing/2014/main" id="{11CAA5D1-91B0-6A44-8433-EA359E441A2D}"/>
              </a:ext>
            </a:extLst>
          </p:cNvPr>
          <p:cNvSpPr>
            <a:spLocks noGrp="1"/>
          </p:cNvSpPr>
          <p:nvPr>
            <p:ph sz="quarter" idx="21"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21196859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0998"/>
            <a:ext cx="8534400" cy="507997"/>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3" name="LON">
            <a:extLst>
              <a:ext uri="{FF2B5EF4-FFF2-40B4-BE49-F238E27FC236}">
                <a16:creationId xmlns:a16="http://schemas.microsoft.com/office/drawing/2014/main" id="{11CAA5D1-91B0-6A44-8433-EA359E441A2D}"/>
              </a:ext>
            </a:extLst>
          </p:cNvPr>
          <p:cNvSpPr>
            <a:spLocks noGrp="1"/>
          </p:cNvSpPr>
          <p:nvPr>
            <p:ph sz="quarter" idx="23"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898881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1896"/>
            <a:ext cx="8534400" cy="49000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p:cNvSpPr>
            <a:spLocks noGrp="1"/>
          </p:cNvSpPr>
          <p:nvPr>
            <p:ph sz="quarter" idx="23"/>
          </p:nvPr>
        </p:nvSpPr>
        <p:spPr>
          <a:xfrm>
            <a:off x="32766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4" name="Content Placeholder"/>
          <p:cNvSpPr>
            <a:spLocks noGrp="1"/>
          </p:cNvSpPr>
          <p:nvPr>
            <p:ph sz="quarter" idx="24"/>
          </p:nvPr>
        </p:nvSpPr>
        <p:spPr>
          <a:xfrm>
            <a:off x="32850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5" name="Content Placeholder"/>
          <p:cNvSpPr>
            <a:spLocks noGrp="1"/>
          </p:cNvSpPr>
          <p:nvPr>
            <p:ph sz="quarter" idx="25"/>
          </p:nvPr>
        </p:nvSpPr>
        <p:spPr>
          <a:xfrm>
            <a:off x="32850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6" name="Content Placeholder"/>
          <p:cNvSpPr>
            <a:spLocks noGrp="1"/>
          </p:cNvSpPr>
          <p:nvPr>
            <p:ph sz="quarter" idx="26"/>
          </p:nvPr>
        </p:nvSpPr>
        <p:spPr>
          <a:xfrm>
            <a:off x="6123517" y="4689475"/>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7" name="Content Placeholder"/>
          <p:cNvSpPr>
            <a:spLocks noGrp="1"/>
          </p:cNvSpPr>
          <p:nvPr>
            <p:ph sz="quarter" idx="27"/>
          </p:nvPr>
        </p:nvSpPr>
        <p:spPr>
          <a:xfrm>
            <a:off x="6131984" y="5334001"/>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8" name="Content Placeholder"/>
          <p:cNvSpPr>
            <a:spLocks noGrp="1"/>
          </p:cNvSpPr>
          <p:nvPr>
            <p:ph sz="quarter" idx="28"/>
          </p:nvPr>
        </p:nvSpPr>
        <p:spPr>
          <a:xfrm>
            <a:off x="6131984" y="5811309"/>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9" name="LON">
            <a:extLst>
              <a:ext uri="{FF2B5EF4-FFF2-40B4-BE49-F238E27FC236}">
                <a16:creationId xmlns:a16="http://schemas.microsoft.com/office/drawing/2014/main" id="{11CAA5D1-91B0-6A44-8433-EA359E441A2D}"/>
              </a:ext>
            </a:extLst>
          </p:cNvPr>
          <p:cNvSpPr>
            <a:spLocks noGrp="1"/>
          </p:cNvSpPr>
          <p:nvPr>
            <p:ph sz="quarter" idx="29"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243286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6"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86693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8"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264760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9"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6132984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304800" y="2514600"/>
            <a:ext cx="8534400" cy="762001"/>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304800" y="3352801"/>
            <a:ext cx="8534400" cy="53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Content Placeholder 7">
            <a:extLst>
              <a:ext uri="{FF2B5EF4-FFF2-40B4-BE49-F238E27FC236}">
                <a16:creationId xmlns:a16="http://schemas.microsoft.com/office/drawing/2014/main" id="{E207CE95-AF8A-4F5D-ADD8-A71096E33A17}"/>
              </a:ext>
            </a:extLst>
          </p:cNvPr>
          <p:cNvSpPr>
            <a:spLocks noGrp="1"/>
          </p:cNvSpPr>
          <p:nvPr>
            <p:ph sz="quarter" idx="19"/>
          </p:nvPr>
        </p:nvSpPr>
        <p:spPr>
          <a:xfrm>
            <a:off x="304800" y="3976048"/>
            <a:ext cx="8534400" cy="672152"/>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410CF90A-9AE9-460E-9F74-7D6F89CC991E}"/>
              </a:ext>
            </a:extLst>
          </p:cNvPr>
          <p:cNvSpPr>
            <a:spLocks noGrp="1"/>
          </p:cNvSpPr>
          <p:nvPr>
            <p:ph sz="quarter" idx="20"/>
          </p:nvPr>
        </p:nvSpPr>
        <p:spPr>
          <a:xfrm>
            <a:off x="304800" y="4800600"/>
            <a:ext cx="8534400" cy="793750"/>
          </a:xfrm>
          <a:prstGeom prst="rect">
            <a:avLst/>
          </a:prstGeom>
        </p:spPr>
        <p:txBody>
          <a:bodyPr/>
          <a:lstStyle>
            <a:lvl1pPr marL="0" indent="0">
              <a:buNone/>
              <a:defRPr/>
            </a:lvl1pPr>
          </a:lstStyle>
          <a:p>
            <a:pPr lvl="0"/>
            <a:endParaRPr lang="en-US" dirty="0"/>
          </a:p>
        </p:txBody>
      </p:sp>
      <p:sp>
        <p:nvSpPr>
          <p:cNvPr id="10" name="LON">
            <a:extLst>
              <a:ext uri="{FF2B5EF4-FFF2-40B4-BE49-F238E27FC236}">
                <a16:creationId xmlns:a16="http://schemas.microsoft.com/office/drawing/2014/main" id="{11CAA5D1-91B0-6A44-8433-EA359E441A2D}"/>
              </a:ext>
            </a:extLst>
          </p:cNvPr>
          <p:cNvSpPr>
            <a:spLocks noGrp="1"/>
          </p:cNvSpPr>
          <p:nvPr>
            <p:ph sz="quarter" idx="21"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34393096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2672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7">
            <a:extLst>
              <a:ext uri="{FF2B5EF4-FFF2-40B4-BE49-F238E27FC236}">
                <a16:creationId xmlns:a16="http://schemas.microsoft.com/office/drawing/2014/main" id="{D6C02995-1E5E-48F3-90EA-30A67DD6E930}"/>
              </a:ext>
            </a:extLst>
          </p:cNvPr>
          <p:cNvSpPr>
            <a:spLocks noGrp="1"/>
          </p:cNvSpPr>
          <p:nvPr>
            <p:ph sz="quarter" idx="18"/>
          </p:nvPr>
        </p:nvSpPr>
        <p:spPr>
          <a:xfrm>
            <a:off x="304800" y="2228109"/>
            <a:ext cx="4267200" cy="365125"/>
          </a:xfrm>
          <a:prstGeom prst="rect">
            <a:avLst/>
          </a:prstGeom>
        </p:spPr>
        <p:txBody>
          <a:bodyPr/>
          <a:lstStyle>
            <a:lvl1pPr marL="0" indent="0">
              <a:buNone/>
              <a:defRPr/>
            </a:lvl1pPr>
          </a:lstStyle>
          <a:p>
            <a:pPr lvl="0"/>
            <a:endParaRPr lang="en-US" dirty="0"/>
          </a:p>
        </p:txBody>
      </p:sp>
      <p:sp>
        <p:nvSpPr>
          <p:cNvPr id="10" name="Content Placeholder 9">
            <a:extLst>
              <a:ext uri="{FF2B5EF4-FFF2-40B4-BE49-F238E27FC236}">
                <a16:creationId xmlns:a16="http://schemas.microsoft.com/office/drawing/2014/main" id="{A97483CB-9142-40B0-AC19-8745028A19E9}"/>
              </a:ext>
            </a:extLst>
          </p:cNvPr>
          <p:cNvSpPr>
            <a:spLocks noGrp="1"/>
          </p:cNvSpPr>
          <p:nvPr>
            <p:ph sz="quarter" idx="19"/>
          </p:nvPr>
        </p:nvSpPr>
        <p:spPr>
          <a:xfrm>
            <a:off x="4724400" y="2228850"/>
            <a:ext cx="4114800" cy="365125"/>
          </a:xfrm>
          <a:prstGeom prst="rect">
            <a:avLst/>
          </a:prstGeom>
        </p:spPr>
        <p:txBody>
          <a:bodyPr/>
          <a:lstStyle>
            <a:lvl1pPr marL="0" indent="0">
              <a:buNone/>
              <a:defRPr/>
            </a:lvl1pPr>
          </a:lstStyle>
          <a:p>
            <a:pPr lvl="0"/>
            <a:endParaRPr lang="en-US" dirty="0"/>
          </a:p>
        </p:txBody>
      </p:sp>
      <p:sp>
        <p:nvSpPr>
          <p:cNvPr id="12" name="Content Placeholder 11">
            <a:extLst>
              <a:ext uri="{FF2B5EF4-FFF2-40B4-BE49-F238E27FC236}">
                <a16:creationId xmlns:a16="http://schemas.microsoft.com/office/drawing/2014/main" id="{697EDCB5-8A43-4F4F-81C5-8AA3A49E8940}"/>
              </a:ext>
            </a:extLst>
          </p:cNvPr>
          <p:cNvSpPr>
            <a:spLocks noGrp="1"/>
          </p:cNvSpPr>
          <p:nvPr>
            <p:ph sz="quarter" idx="20"/>
          </p:nvPr>
        </p:nvSpPr>
        <p:spPr>
          <a:xfrm>
            <a:off x="304800" y="2667000"/>
            <a:ext cx="4267200" cy="365125"/>
          </a:xfrm>
          <a:prstGeom prst="rect">
            <a:avLst/>
          </a:prstGeom>
        </p:spPr>
        <p:txBody>
          <a:bodyPr/>
          <a:lstStyle>
            <a:lvl1pPr marL="0" indent="0">
              <a:buNone/>
              <a:defRPr/>
            </a:lvl1pPr>
          </a:lstStyle>
          <a:p>
            <a:pPr lvl="0"/>
            <a:endParaRPr lang="en-US" dirty="0"/>
          </a:p>
        </p:txBody>
      </p:sp>
      <p:sp>
        <p:nvSpPr>
          <p:cNvPr id="14" name="Content Placeholder 13">
            <a:extLst>
              <a:ext uri="{FF2B5EF4-FFF2-40B4-BE49-F238E27FC236}">
                <a16:creationId xmlns:a16="http://schemas.microsoft.com/office/drawing/2014/main" id="{7FEA43A7-2626-4401-B078-5122780BC0F8}"/>
              </a:ext>
            </a:extLst>
          </p:cNvPr>
          <p:cNvSpPr>
            <a:spLocks noGrp="1"/>
          </p:cNvSpPr>
          <p:nvPr>
            <p:ph sz="quarter" idx="21"/>
          </p:nvPr>
        </p:nvSpPr>
        <p:spPr>
          <a:xfrm>
            <a:off x="4724400" y="2667000"/>
            <a:ext cx="4114800" cy="365125"/>
          </a:xfrm>
          <a:prstGeom prst="rect">
            <a:avLst/>
          </a:prstGeom>
        </p:spPr>
        <p:txBody>
          <a:bodyPr/>
          <a:lstStyle>
            <a:lvl1pPr marL="0" indent="0">
              <a:buNone/>
              <a:defRPr/>
            </a:lvl1pPr>
          </a:lstStyle>
          <a:p>
            <a:pPr lvl="0"/>
            <a:endParaRPr lang="en-US" dirty="0"/>
          </a:p>
        </p:txBody>
      </p:sp>
      <p:sp>
        <p:nvSpPr>
          <p:cNvPr id="16" name="Content Placeholder 15">
            <a:extLst>
              <a:ext uri="{FF2B5EF4-FFF2-40B4-BE49-F238E27FC236}">
                <a16:creationId xmlns:a16="http://schemas.microsoft.com/office/drawing/2014/main" id="{FEED7A6C-A1D8-4D89-9C0C-B1C824C59692}"/>
              </a:ext>
            </a:extLst>
          </p:cNvPr>
          <p:cNvSpPr>
            <a:spLocks noGrp="1"/>
          </p:cNvSpPr>
          <p:nvPr>
            <p:ph sz="quarter" idx="22"/>
          </p:nvPr>
        </p:nvSpPr>
        <p:spPr>
          <a:xfrm>
            <a:off x="304800" y="3124200"/>
            <a:ext cx="4267200" cy="365125"/>
          </a:xfrm>
          <a:prstGeom prst="rect">
            <a:avLst/>
          </a:prstGeom>
        </p:spPr>
        <p:txBody>
          <a:bodyPr/>
          <a:lstStyle>
            <a:lvl1pPr marL="0" indent="0">
              <a:buNone/>
              <a:defRPr/>
            </a:lvl1pPr>
          </a:lstStyle>
          <a:p>
            <a:pPr lvl="0"/>
            <a:endParaRPr lang="en-US" dirty="0"/>
          </a:p>
        </p:txBody>
      </p:sp>
      <p:sp>
        <p:nvSpPr>
          <p:cNvPr id="18" name="Content Placeholder 17">
            <a:extLst>
              <a:ext uri="{FF2B5EF4-FFF2-40B4-BE49-F238E27FC236}">
                <a16:creationId xmlns:a16="http://schemas.microsoft.com/office/drawing/2014/main" id="{543D2732-3A9F-406C-98CA-6DF1647EC031}"/>
              </a:ext>
            </a:extLst>
          </p:cNvPr>
          <p:cNvSpPr>
            <a:spLocks noGrp="1"/>
          </p:cNvSpPr>
          <p:nvPr>
            <p:ph sz="quarter" idx="23"/>
          </p:nvPr>
        </p:nvSpPr>
        <p:spPr>
          <a:xfrm>
            <a:off x="4724400" y="3124200"/>
            <a:ext cx="4114800" cy="365125"/>
          </a:xfrm>
          <a:prstGeom prst="rect">
            <a:avLst/>
          </a:prstGeom>
        </p:spPr>
        <p:txBody>
          <a:bodyPr/>
          <a:lstStyle>
            <a:lvl1pPr marL="0" indent="0">
              <a:buNone/>
              <a:defRPr/>
            </a:lvl1pPr>
          </a:lstStyle>
          <a:p>
            <a:pPr lvl="0"/>
            <a:endParaRPr lang="en-US" dirty="0"/>
          </a:p>
        </p:txBody>
      </p:sp>
      <p:sp>
        <p:nvSpPr>
          <p:cNvPr id="20" name="Content Placeholder 19">
            <a:extLst>
              <a:ext uri="{FF2B5EF4-FFF2-40B4-BE49-F238E27FC236}">
                <a16:creationId xmlns:a16="http://schemas.microsoft.com/office/drawing/2014/main" id="{F01F2447-776E-45D7-8D0A-E79277C539EF}"/>
              </a:ext>
            </a:extLst>
          </p:cNvPr>
          <p:cNvSpPr>
            <a:spLocks noGrp="1"/>
          </p:cNvSpPr>
          <p:nvPr>
            <p:ph sz="quarter" idx="24"/>
          </p:nvPr>
        </p:nvSpPr>
        <p:spPr>
          <a:xfrm>
            <a:off x="304800" y="3581400"/>
            <a:ext cx="4267200" cy="457200"/>
          </a:xfrm>
          <a:prstGeom prst="rect">
            <a:avLst/>
          </a:prstGeom>
        </p:spPr>
        <p:txBody>
          <a:bodyPr/>
          <a:lstStyle>
            <a:lvl1pPr marL="0" indent="0">
              <a:buNone/>
              <a:defRPr/>
            </a:lvl1pPr>
          </a:lstStyle>
          <a:p>
            <a:pPr lvl="0"/>
            <a:endParaRPr lang="en-US" dirty="0"/>
          </a:p>
        </p:txBody>
      </p:sp>
      <p:sp>
        <p:nvSpPr>
          <p:cNvPr id="22" name="Content Placeholder 21">
            <a:extLst>
              <a:ext uri="{FF2B5EF4-FFF2-40B4-BE49-F238E27FC236}">
                <a16:creationId xmlns:a16="http://schemas.microsoft.com/office/drawing/2014/main" id="{9CA587B7-AF27-4DA0-BF89-AEBB9D0B0C6A}"/>
              </a:ext>
            </a:extLst>
          </p:cNvPr>
          <p:cNvSpPr>
            <a:spLocks noGrp="1"/>
          </p:cNvSpPr>
          <p:nvPr>
            <p:ph sz="quarter" idx="25"/>
          </p:nvPr>
        </p:nvSpPr>
        <p:spPr>
          <a:xfrm>
            <a:off x="4724400" y="3581400"/>
            <a:ext cx="4114800" cy="457200"/>
          </a:xfrm>
          <a:prstGeom prst="rect">
            <a:avLst/>
          </a:prstGeom>
        </p:spPr>
        <p:txBody>
          <a:bodyPr/>
          <a:lstStyle>
            <a:lvl1pPr marL="0" indent="0">
              <a:buNone/>
              <a:defRPr/>
            </a:lvl1pPr>
          </a:lstStyle>
          <a:p>
            <a:pPr lvl="0"/>
            <a:endParaRPr lang="en-US" dirty="0"/>
          </a:p>
        </p:txBody>
      </p:sp>
      <p:sp>
        <p:nvSpPr>
          <p:cNvPr id="24" name="Content Placeholder 23">
            <a:extLst>
              <a:ext uri="{FF2B5EF4-FFF2-40B4-BE49-F238E27FC236}">
                <a16:creationId xmlns:a16="http://schemas.microsoft.com/office/drawing/2014/main" id="{B8C06814-D6BE-49EB-91F9-65609ABBCE93}"/>
              </a:ext>
            </a:extLst>
          </p:cNvPr>
          <p:cNvSpPr>
            <a:spLocks noGrp="1"/>
          </p:cNvSpPr>
          <p:nvPr>
            <p:ph sz="quarter" idx="26"/>
          </p:nvPr>
        </p:nvSpPr>
        <p:spPr>
          <a:xfrm>
            <a:off x="304800" y="4114800"/>
            <a:ext cx="4267200" cy="396875"/>
          </a:xfrm>
          <a:prstGeom prst="rect">
            <a:avLst/>
          </a:prstGeom>
        </p:spPr>
        <p:txBody>
          <a:bodyPr/>
          <a:lstStyle>
            <a:lvl1pPr marL="0" indent="0">
              <a:buNone/>
              <a:defRPr/>
            </a:lvl1pPr>
          </a:lstStyle>
          <a:p>
            <a:pPr lvl="0"/>
            <a:endParaRPr lang="en-US" dirty="0"/>
          </a:p>
        </p:txBody>
      </p:sp>
      <p:sp>
        <p:nvSpPr>
          <p:cNvPr id="26" name="Content Placeholder 25">
            <a:extLst>
              <a:ext uri="{FF2B5EF4-FFF2-40B4-BE49-F238E27FC236}">
                <a16:creationId xmlns:a16="http://schemas.microsoft.com/office/drawing/2014/main" id="{C30DE4D4-57AC-4CD5-B7CD-5EC4216BC72F}"/>
              </a:ext>
            </a:extLst>
          </p:cNvPr>
          <p:cNvSpPr>
            <a:spLocks noGrp="1"/>
          </p:cNvSpPr>
          <p:nvPr>
            <p:ph sz="quarter" idx="27"/>
          </p:nvPr>
        </p:nvSpPr>
        <p:spPr>
          <a:xfrm>
            <a:off x="4724400" y="4114800"/>
            <a:ext cx="4114800" cy="396875"/>
          </a:xfrm>
          <a:prstGeom prst="rect">
            <a:avLst/>
          </a:prstGeom>
        </p:spPr>
        <p:txBody>
          <a:bodyPr/>
          <a:lstStyle>
            <a:lvl1pPr marL="0" indent="0">
              <a:buNone/>
              <a:defRPr/>
            </a:lvl1pPr>
          </a:lstStyle>
          <a:p>
            <a:pPr lvl="0"/>
            <a:endParaRPr lang="en-US" dirty="0"/>
          </a:p>
        </p:txBody>
      </p:sp>
      <p:sp>
        <p:nvSpPr>
          <p:cNvPr id="28" name="Content Placeholder 27">
            <a:extLst>
              <a:ext uri="{FF2B5EF4-FFF2-40B4-BE49-F238E27FC236}">
                <a16:creationId xmlns:a16="http://schemas.microsoft.com/office/drawing/2014/main" id="{E7B81DE7-2CFB-4EF3-B694-A5E0B2622CF2}"/>
              </a:ext>
            </a:extLst>
          </p:cNvPr>
          <p:cNvSpPr>
            <a:spLocks noGrp="1"/>
          </p:cNvSpPr>
          <p:nvPr>
            <p:ph sz="quarter" idx="28"/>
          </p:nvPr>
        </p:nvSpPr>
        <p:spPr>
          <a:xfrm>
            <a:off x="304800" y="4572000"/>
            <a:ext cx="4267200" cy="304800"/>
          </a:xfrm>
          <a:prstGeom prst="rect">
            <a:avLst/>
          </a:prstGeom>
        </p:spPr>
        <p:txBody>
          <a:bodyPr/>
          <a:lstStyle>
            <a:lvl1pPr marL="0" indent="0">
              <a:buNone/>
              <a:defRPr/>
            </a:lvl1pPr>
          </a:lstStyle>
          <a:p>
            <a:pPr lvl="0"/>
            <a:endParaRPr lang="en-US" dirty="0"/>
          </a:p>
        </p:txBody>
      </p:sp>
      <p:sp>
        <p:nvSpPr>
          <p:cNvPr id="30" name="Content Placeholder 29">
            <a:extLst>
              <a:ext uri="{FF2B5EF4-FFF2-40B4-BE49-F238E27FC236}">
                <a16:creationId xmlns:a16="http://schemas.microsoft.com/office/drawing/2014/main" id="{00FAAFD7-3BF8-4817-B2E7-F4BF8BC460E2}"/>
              </a:ext>
            </a:extLst>
          </p:cNvPr>
          <p:cNvSpPr>
            <a:spLocks noGrp="1"/>
          </p:cNvSpPr>
          <p:nvPr>
            <p:ph sz="quarter" idx="29"/>
          </p:nvPr>
        </p:nvSpPr>
        <p:spPr>
          <a:xfrm>
            <a:off x="4724400" y="4572001"/>
            <a:ext cx="4114800" cy="304799"/>
          </a:xfrm>
          <a:prstGeom prst="rect">
            <a:avLst/>
          </a:prstGeom>
        </p:spPr>
        <p:txBody>
          <a:bodyPr/>
          <a:lstStyle>
            <a:lvl1pPr marL="0" indent="0">
              <a:buNone/>
              <a:defRPr/>
            </a:lvl1pPr>
          </a:lstStyle>
          <a:p>
            <a:pPr lvl="0"/>
            <a:endParaRPr lang="en-US" dirty="0"/>
          </a:p>
        </p:txBody>
      </p:sp>
      <p:sp>
        <p:nvSpPr>
          <p:cNvPr id="32" name="Content Placeholder 31">
            <a:extLst>
              <a:ext uri="{FF2B5EF4-FFF2-40B4-BE49-F238E27FC236}">
                <a16:creationId xmlns:a16="http://schemas.microsoft.com/office/drawing/2014/main" id="{E0D49398-7F51-4317-B17A-DBCFC82109F7}"/>
              </a:ext>
            </a:extLst>
          </p:cNvPr>
          <p:cNvSpPr>
            <a:spLocks noGrp="1"/>
          </p:cNvSpPr>
          <p:nvPr>
            <p:ph sz="quarter" idx="30"/>
          </p:nvPr>
        </p:nvSpPr>
        <p:spPr>
          <a:xfrm>
            <a:off x="304800" y="4953001"/>
            <a:ext cx="4267200" cy="381000"/>
          </a:xfrm>
          <a:prstGeom prst="rect">
            <a:avLst/>
          </a:prstGeom>
        </p:spPr>
        <p:txBody>
          <a:bodyPr/>
          <a:lstStyle>
            <a:lvl1pPr marL="0" indent="0">
              <a:buNone/>
              <a:defRPr/>
            </a:lvl1pPr>
          </a:lstStyle>
          <a:p>
            <a:pPr lvl="0"/>
            <a:endParaRPr lang="en-US" dirty="0"/>
          </a:p>
        </p:txBody>
      </p:sp>
      <p:sp>
        <p:nvSpPr>
          <p:cNvPr id="34" name="Content Placeholder 33">
            <a:extLst>
              <a:ext uri="{FF2B5EF4-FFF2-40B4-BE49-F238E27FC236}">
                <a16:creationId xmlns:a16="http://schemas.microsoft.com/office/drawing/2014/main" id="{7F70BB82-7130-4437-91C1-5D4AAC7AA6F0}"/>
              </a:ext>
            </a:extLst>
          </p:cNvPr>
          <p:cNvSpPr>
            <a:spLocks noGrp="1"/>
          </p:cNvSpPr>
          <p:nvPr>
            <p:ph sz="quarter" idx="31"/>
          </p:nvPr>
        </p:nvSpPr>
        <p:spPr>
          <a:xfrm>
            <a:off x="4724400" y="4953000"/>
            <a:ext cx="4114800" cy="381000"/>
          </a:xfrm>
          <a:prstGeom prst="rect">
            <a:avLst/>
          </a:prstGeom>
        </p:spPr>
        <p:txBody>
          <a:bodyPr/>
          <a:lstStyle>
            <a:lvl1pPr marL="0" indent="0">
              <a:buNone/>
              <a:defRPr/>
            </a:lvl1pPr>
          </a:lstStyle>
          <a:p>
            <a:pPr lvl="0"/>
            <a:endParaRPr lang="en-US" dirty="0"/>
          </a:p>
        </p:txBody>
      </p:sp>
      <p:sp>
        <p:nvSpPr>
          <p:cNvPr id="36" name="Content Placeholder 35">
            <a:extLst>
              <a:ext uri="{FF2B5EF4-FFF2-40B4-BE49-F238E27FC236}">
                <a16:creationId xmlns:a16="http://schemas.microsoft.com/office/drawing/2014/main" id="{78B55E74-A183-4F7C-97DC-E41ED4AFE2F0}"/>
              </a:ext>
            </a:extLst>
          </p:cNvPr>
          <p:cNvSpPr>
            <a:spLocks noGrp="1"/>
          </p:cNvSpPr>
          <p:nvPr>
            <p:ph sz="quarter" idx="32"/>
          </p:nvPr>
        </p:nvSpPr>
        <p:spPr>
          <a:xfrm>
            <a:off x="304800" y="5376730"/>
            <a:ext cx="4267200" cy="381000"/>
          </a:xfrm>
          <a:prstGeom prst="rect">
            <a:avLst/>
          </a:prstGeom>
        </p:spPr>
        <p:txBody>
          <a:bodyPr/>
          <a:lstStyle>
            <a:lvl1pPr marL="0" indent="0">
              <a:buNone/>
              <a:defRPr/>
            </a:lvl1pPr>
          </a:lstStyle>
          <a:p>
            <a:pPr lvl="0"/>
            <a:endParaRPr lang="en-US" dirty="0"/>
          </a:p>
        </p:txBody>
      </p:sp>
      <p:sp>
        <p:nvSpPr>
          <p:cNvPr id="38" name="Content Placeholder 37">
            <a:extLst>
              <a:ext uri="{FF2B5EF4-FFF2-40B4-BE49-F238E27FC236}">
                <a16:creationId xmlns:a16="http://schemas.microsoft.com/office/drawing/2014/main" id="{1DFFC32A-D015-4E75-8F48-0680EC4D2EB0}"/>
              </a:ext>
            </a:extLst>
          </p:cNvPr>
          <p:cNvSpPr>
            <a:spLocks noGrp="1"/>
          </p:cNvSpPr>
          <p:nvPr>
            <p:ph sz="quarter" idx="33"/>
          </p:nvPr>
        </p:nvSpPr>
        <p:spPr>
          <a:xfrm>
            <a:off x="4724400" y="5392738"/>
            <a:ext cx="4114800" cy="365125"/>
          </a:xfrm>
          <a:prstGeom prst="rect">
            <a:avLst/>
          </a:prstGeom>
        </p:spPr>
        <p:txBody>
          <a:bodyPr/>
          <a:lstStyle>
            <a:lvl1pPr marL="0" indent="0">
              <a:buNone/>
              <a:defRPr/>
            </a:lvl1pPr>
          </a:lstStyle>
          <a:p>
            <a:pPr lvl="0"/>
            <a:endParaRPr lang="en-US" dirty="0"/>
          </a:p>
        </p:txBody>
      </p:sp>
      <p:sp>
        <p:nvSpPr>
          <p:cNvPr id="40" name="Content Placeholder 39">
            <a:extLst>
              <a:ext uri="{FF2B5EF4-FFF2-40B4-BE49-F238E27FC236}">
                <a16:creationId xmlns:a16="http://schemas.microsoft.com/office/drawing/2014/main" id="{FC4643E0-42A6-49E8-9F03-3C26CB9D6497}"/>
              </a:ext>
            </a:extLst>
          </p:cNvPr>
          <p:cNvSpPr>
            <a:spLocks noGrp="1"/>
          </p:cNvSpPr>
          <p:nvPr>
            <p:ph sz="quarter" idx="34"/>
          </p:nvPr>
        </p:nvSpPr>
        <p:spPr>
          <a:xfrm>
            <a:off x="304800" y="5791200"/>
            <a:ext cx="4267200" cy="365125"/>
          </a:xfrm>
          <a:prstGeom prst="rect">
            <a:avLst/>
          </a:prstGeom>
        </p:spPr>
        <p:txBody>
          <a:bodyPr/>
          <a:lstStyle>
            <a:lvl1pPr marL="0" indent="0">
              <a:buNone/>
              <a:defRPr/>
            </a:lvl1pPr>
          </a:lstStyle>
          <a:p>
            <a:pPr lvl="0"/>
            <a:endParaRPr lang="en-US" dirty="0"/>
          </a:p>
        </p:txBody>
      </p:sp>
      <p:sp>
        <p:nvSpPr>
          <p:cNvPr id="42" name="Content Placeholder 41">
            <a:extLst>
              <a:ext uri="{FF2B5EF4-FFF2-40B4-BE49-F238E27FC236}">
                <a16:creationId xmlns:a16="http://schemas.microsoft.com/office/drawing/2014/main" id="{34298EB3-92EF-4C89-B045-581BE7F6E4C8}"/>
              </a:ext>
            </a:extLst>
          </p:cNvPr>
          <p:cNvSpPr>
            <a:spLocks noGrp="1"/>
          </p:cNvSpPr>
          <p:nvPr>
            <p:ph sz="quarter" idx="35"/>
          </p:nvPr>
        </p:nvSpPr>
        <p:spPr>
          <a:xfrm>
            <a:off x="4724400" y="5791200"/>
            <a:ext cx="4114800" cy="365125"/>
          </a:xfrm>
          <a:prstGeom prst="rect">
            <a:avLst/>
          </a:prstGeom>
        </p:spPr>
        <p:txBody>
          <a:bodyPr/>
          <a:lstStyle>
            <a:lvl1pPr marL="0" indent="0">
              <a:buNone/>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25" name="LON">
            <a:extLst>
              <a:ext uri="{FF2B5EF4-FFF2-40B4-BE49-F238E27FC236}">
                <a16:creationId xmlns:a16="http://schemas.microsoft.com/office/drawing/2014/main" id="{11CAA5D1-91B0-6A44-8433-EA359E441A2D}"/>
              </a:ext>
            </a:extLst>
          </p:cNvPr>
          <p:cNvSpPr>
            <a:spLocks noGrp="1"/>
          </p:cNvSpPr>
          <p:nvPr>
            <p:ph sz="quarter" idx="36"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36740793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6" name="LON">
            <a:extLst>
              <a:ext uri="{FF2B5EF4-FFF2-40B4-BE49-F238E27FC236}">
                <a16:creationId xmlns:a16="http://schemas.microsoft.com/office/drawing/2014/main" id="{11CAA5D1-91B0-6A44-8433-EA359E441A2D}"/>
              </a:ext>
            </a:extLst>
          </p:cNvPr>
          <p:cNvSpPr>
            <a:spLocks noGrp="1"/>
          </p:cNvSpPr>
          <p:nvPr>
            <p:ph sz="quarter" idx="17"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848283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Learning Objec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C90-BA6D-3E4C-9813-075690B02B46}"/>
              </a:ext>
            </a:extLst>
          </p:cNvPr>
          <p:cNvSpPr>
            <a:spLocks noGrp="1"/>
          </p:cNvSpPr>
          <p:nvPr>
            <p:ph type="title" hasCustomPrompt="1"/>
          </p:nvPr>
        </p:nvSpPr>
        <p:spPr>
          <a:xfrm>
            <a:off x="333828" y="15240"/>
            <a:ext cx="8534400" cy="441960"/>
          </a:xfrm>
        </p:spPr>
        <p:txBody>
          <a:bodyPr>
            <a:normAutofit/>
          </a:bodyPr>
          <a:lstStyle>
            <a:lvl1pPr>
              <a:defRPr sz="28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903855BE-96B9-044F-BDE9-9A37BFD591C2}"/>
              </a:ext>
            </a:extLst>
          </p:cNvPr>
          <p:cNvSpPr>
            <a:spLocks noGrp="1"/>
          </p:cNvSpPr>
          <p:nvPr>
            <p:ph sz="quarter" idx="12" hasCustomPrompt="1"/>
          </p:nvPr>
        </p:nvSpPr>
        <p:spPr>
          <a:xfrm>
            <a:off x="0" y="457200"/>
            <a:ext cx="9144000" cy="685800"/>
          </a:xfrm>
          <a:prstGeom prst="rect">
            <a:avLst/>
          </a:prstGeom>
          <a:solidFill>
            <a:srgbClr val="E2F3F8"/>
          </a:solidFill>
        </p:spPr>
        <p:txBody>
          <a:bodyPr anchor="b"/>
          <a:lstStyle>
            <a:lvl1pPr marL="347472" indent="0">
              <a:buNone/>
              <a:defRPr sz="2400" b="1">
                <a:solidFill>
                  <a:schemeClr val="accent2"/>
                </a:solidFill>
              </a:defRPr>
            </a:lvl1pPr>
          </a:lstStyle>
          <a:p>
            <a:pPr lvl="0"/>
            <a:r>
              <a:rPr lang="en-US" dirty="0"/>
              <a:t>LEARNING OBJECTIVE 1</a:t>
            </a:r>
          </a:p>
        </p:txBody>
      </p:sp>
      <p:sp>
        <p:nvSpPr>
          <p:cNvPr id="8" name="LO">
            <a:extLst>
              <a:ext uri="{FF2B5EF4-FFF2-40B4-BE49-F238E27FC236}">
                <a16:creationId xmlns:a16="http://schemas.microsoft.com/office/drawing/2014/main" id="{35A010EC-A01A-0A44-AC7F-4EEBCAD1F85F}"/>
              </a:ext>
            </a:extLst>
          </p:cNvPr>
          <p:cNvSpPr>
            <a:spLocks noGrp="1"/>
          </p:cNvSpPr>
          <p:nvPr>
            <p:ph sz="quarter" idx="13" hasCustomPrompt="1"/>
          </p:nvPr>
        </p:nvSpPr>
        <p:spPr>
          <a:xfrm>
            <a:off x="0" y="1143000"/>
            <a:ext cx="9144000" cy="762000"/>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s">
            <a:extLst>
              <a:ext uri="{FF2B5EF4-FFF2-40B4-BE49-F238E27FC236}">
                <a16:creationId xmlns:a16="http://schemas.microsoft.com/office/drawing/2014/main" id="{BF951C00-7776-1B4B-B00C-2FB2ADD51E3B}"/>
              </a:ext>
            </a:extLst>
          </p:cNvPr>
          <p:cNvSpPr>
            <a:spLocks noGrp="1"/>
          </p:cNvSpPr>
          <p:nvPr>
            <p:ph sz="quarter" idx="14" hasCustomPrompt="1"/>
          </p:nvPr>
        </p:nvSpPr>
        <p:spPr>
          <a:xfrm>
            <a:off x="333828" y="2057400"/>
            <a:ext cx="8505371" cy="88265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0"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
        <p:nvSpPr>
          <p:cNvPr id="3" name="Slide Number Placeholder 2">
            <a:extLst>
              <a:ext uri="{FF2B5EF4-FFF2-40B4-BE49-F238E27FC236}">
                <a16:creationId xmlns:a16="http://schemas.microsoft.com/office/drawing/2014/main" id="{8DAAE4B4-A94B-1A46-9A71-D89D5289D657}"/>
              </a:ext>
            </a:extLst>
          </p:cNvP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a:extLst>
              <a:ext uri="{FF2B5EF4-FFF2-40B4-BE49-F238E27FC236}">
                <a16:creationId xmlns:a16="http://schemas.microsoft.com/office/drawing/2014/main" id="{F18E24A2-F58B-1E43-9D39-FFED885EA469}"/>
              </a:ext>
            </a:extLst>
          </p:cNvPr>
          <p:cNvSpPr>
            <a:spLocks noGrp="1"/>
          </p:cNvSpPr>
          <p:nvPr>
            <p:ph type="ftr" sz="quarter" idx="11"/>
          </p:nvPr>
        </p:nvSpPr>
        <p:spPr/>
        <p:txBody>
          <a:bodyPr/>
          <a:lstStyle/>
          <a:p>
            <a:r>
              <a:rPr lang="en-US"/>
              <a:t>Copyright ©2018 John Wiley &amp; Sons, Inc. </a:t>
            </a:r>
            <a:endParaRPr lang="en-US" dirty="0"/>
          </a:p>
        </p:txBody>
      </p:sp>
      <p:sp>
        <p:nvSpPr>
          <p:cNvPr id="11" name="Contents">
            <a:extLst>
              <a:ext uri="{FF2B5EF4-FFF2-40B4-BE49-F238E27FC236}">
                <a16:creationId xmlns:a16="http://schemas.microsoft.com/office/drawing/2014/main" id="{BF951C00-7776-1B4B-B00C-2FB2ADD51E3B}"/>
              </a:ext>
            </a:extLst>
          </p:cNvPr>
          <p:cNvSpPr>
            <a:spLocks noGrp="1"/>
          </p:cNvSpPr>
          <p:nvPr>
            <p:ph sz="quarter" idx="16" hasCustomPrompt="1"/>
          </p:nvPr>
        </p:nvSpPr>
        <p:spPr>
          <a:xfrm>
            <a:off x="333829" y="3124200"/>
            <a:ext cx="8505371" cy="9144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2" name="Contents">
            <a:extLst>
              <a:ext uri="{FF2B5EF4-FFF2-40B4-BE49-F238E27FC236}">
                <a16:creationId xmlns:a16="http://schemas.microsoft.com/office/drawing/2014/main" id="{BF951C00-7776-1B4B-B00C-2FB2ADD51E3B}"/>
              </a:ext>
            </a:extLst>
          </p:cNvPr>
          <p:cNvSpPr>
            <a:spLocks noGrp="1"/>
          </p:cNvSpPr>
          <p:nvPr>
            <p:ph sz="quarter" idx="17" hasCustomPrompt="1"/>
          </p:nvPr>
        </p:nvSpPr>
        <p:spPr>
          <a:xfrm>
            <a:off x="333829" y="4267200"/>
            <a:ext cx="8505371" cy="79375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3" name="Contents">
            <a:extLst>
              <a:ext uri="{FF2B5EF4-FFF2-40B4-BE49-F238E27FC236}">
                <a16:creationId xmlns:a16="http://schemas.microsoft.com/office/drawing/2014/main" id="{BF951C00-7776-1B4B-B00C-2FB2ADD51E3B}"/>
              </a:ext>
            </a:extLst>
          </p:cNvPr>
          <p:cNvSpPr>
            <a:spLocks noGrp="1"/>
          </p:cNvSpPr>
          <p:nvPr>
            <p:ph sz="quarter" idx="18" hasCustomPrompt="1"/>
          </p:nvPr>
        </p:nvSpPr>
        <p:spPr>
          <a:xfrm>
            <a:off x="333829" y="5302250"/>
            <a:ext cx="8505371" cy="79375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Tree>
    <p:extLst>
      <p:ext uri="{BB962C8B-B14F-4D97-AF65-F5344CB8AC3E}">
        <p14:creationId xmlns:p14="http://schemas.microsoft.com/office/powerpoint/2010/main" val="7595514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5920581"/>
            <a:ext cx="85344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9"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9"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LON">
            <a:extLst>
              <a:ext uri="{FF2B5EF4-FFF2-40B4-BE49-F238E27FC236}">
                <a16:creationId xmlns:a16="http://schemas.microsoft.com/office/drawing/2014/main" id="{11CAA5D1-91B0-6A44-8433-EA359E441A2D}"/>
              </a:ext>
            </a:extLst>
          </p:cNvPr>
          <p:cNvSpPr>
            <a:spLocks noGrp="1"/>
          </p:cNvSpPr>
          <p:nvPr>
            <p:ph sz="quarter" idx="17"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theme" Target="../theme/theme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95274" y="777242"/>
            <a:ext cx="8543926"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 id="2147483989" r:id="rId12"/>
    <p:sldLayoutId id="2147483990" r:id="rId13"/>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43713"/>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704" y="762002"/>
            <a:ext cx="8540496"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84" r:id="rId3"/>
    <p:sldLayoutId id="2147483985" r:id="rId4"/>
    <p:sldLayoutId id="2147483980" r:id="rId5"/>
    <p:sldLayoutId id="2147483981" r:id="rId6"/>
    <p:sldLayoutId id="2147483982" r:id="rId7"/>
    <p:sldLayoutId id="2147483983" r:id="rId8"/>
    <p:sldLayoutId id="2147483974" r:id="rId9"/>
    <p:sldLayoutId id="2147483975" r:id="rId10"/>
    <p:sldLayoutId id="2147483987" r:id="rId11"/>
    <p:sldLayoutId id="2147483986" r:id="rId12"/>
    <p:sldLayoutId id="2147483988" r:id="rId13"/>
    <p:sldLayoutId id="2147483991" r:id="rId14"/>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81430-7FCB-BA4C-90CE-EB7ACCC9EC50}" type="slidenum">
              <a:rPr lang="en-US" smtClean="0"/>
              <a:t>‹#›</a:t>
            </a:fld>
            <a:endParaRPr lang="en-US"/>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3.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7.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6.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7.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6.bin"/><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6.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0130-41B4-4AEA-92CA-001290A19693}"/>
              </a:ext>
            </a:extLst>
          </p:cNvPr>
          <p:cNvSpPr>
            <a:spLocks noGrp="1"/>
          </p:cNvSpPr>
          <p:nvPr>
            <p:ph type="title"/>
          </p:nvPr>
        </p:nvSpPr>
        <p:spPr>
          <a:xfrm>
            <a:off x="304800" y="762001"/>
            <a:ext cx="8534400" cy="682623"/>
          </a:xfrm>
        </p:spPr>
        <p:txBody>
          <a:bodyPr>
            <a:noAutofit/>
          </a:bodyPr>
          <a:lstStyle/>
          <a:p>
            <a:r>
              <a:rPr lang="en-US" sz="3400" b="1" dirty="0">
                <a:ea typeface="Source Sans Pro" charset="0"/>
              </a:rPr>
              <a:t>Do It! 2: </a:t>
            </a:r>
            <a:r>
              <a:rPr lang="en-US" sz="3400" b="1" dirty="0">
                <a:solidFill>
                  <a:srgbClr val="196E78"/>
                </a:solidFill>
                <a:ea typeface="Source Sans Pro" charset="0"/>
              </a:rPr>
              <a:t>Adjusting Entries for Deferrals </a:t>
            </a:r>
            <a:r>
              <a:rPr lang="en-US" sz="2400" dirty="0">
                <a:solidFill>
                  <a:srgbClr val="196E78"/>
                </a:solidFill>
                <a:ea typeface="Source Sans Pro" charset="0"/>
              </a:rPr>
              <a:t>(4 of 5)</a:t>
            </a:r>
            <a:endParaRPr lang="en-US" sz="2400" dirty="0"/>
          </a:p>
        </p:txBody>
      </p:sp>
      <p:sp>
        <p:nvSpPr>
          <p:cNvPr id="3" name="Content Placeholder 2">
            <a:extLst>
              <a:ext uri="{FF2B5EF4-FFF2-40B4-BE49-F238E27FC236}">
                <a16:creationId xmlns:a16="http://schemas.microsoft.com/office/drawing/2014/main" id="{99070035-1EE9-4ED5-9182-867497B56E8C}"/>
              </a:ext>
            </a:extLst>
          </p:cNvPr>
          <p:cNvSpPr>
            <a:spLocks noGrp="1"/>
          </p:cNvSpPr>
          <p:nvPr>
            <p:ph sz="quarter" idx="16"/>
          </p:nvPr>
        </p:nvSpPr>
        <p:spPr>
          <a:xfrm>
            <a:off x="304800" y="1828800"/>
            <a:ext cx="8534400" cy="546100"/>
          </a:xfrm>
        </p:spPr>
        <p:txBody>
          <a:bodyPr/>
          <a:lstStyle/>
          <a:p>
            <a:r>
              <a:rPr lang="en-US" sz="1600" dirty="0">
                <a:latin typeface="+mn-lt"/>
              </a:rPr>
              <a:t>The ledger of Hammond Company, on March 31, 2020, includes these selected accounts before adjusting entries are prepared.</a:t>
            </a:r>
          </a:p>
        </p:txBody>
      </p:sp>
      <p:graphicFrame>
        <p:nvGraphicFramePr>
          <p:cNvPr id="14" name="Content Placeholder 13" descr="Table is accessible to screenreaders">
            <a:extLst>
              <a:ext uri="{FF2B5EF4-FFF2-40B4-BE49-F238E27FC236}">
                <a16:creationId xmlns:a16="http://schemas.microsoft.com/office/drawing/2014/main" id="{A982E408-AFA0-4239-91F4-938C43D1F083}"/>
              </a:ext>
            </a:extLst>
          </p:cNvPr>
          <p:cNvGraphicFramePr>
            <a:graphicFrameLocks noGrp="1"/>
          </p:cNvGraphicFramePr>
          <p:nvPr>
            <p:ph sz="quarter" idx="19"/>
          </p:nvPr>
        </p:nvGraphicFramePr>
        <p:xfrm>
          <a:off x="304800" y="2362200"/>
          <a:ext cx="7772400" cy="182880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210376273"/>
                    </a:ext>
                  </a:extLst>
                </a:gridCol>
                <a:gridCol w="1219200">
                  <a:extLst>
                    <a:ext uri="{9D8B030D-6E8A-4147-A177-3AD203B41FA5}">
                      <a16:colId xmlns:a16="http://schemas.microsoft.com/office/drawing/2014/main" val="2111321641"/>
                    </a:ext>
                  </a:extLst>
                </a:gridCol>
                <a:gridCol w="1295400">
                  <a:extLst>
                    <a:ext uri="{9D8B030D-6E8A-4147-A177-3AD203B41FA5}">
                      <a16:colId xmlns:a16="http://schemas.microsoft.com/office/drawing/2014/main" val="1623227328"/>
                    </a:ext>
                  </a:extLst>
                </a:gridCol>
              </a:tblGrid>
              <a:tr h="291894">
                <a:tc>
                  <a:txBody>
                    <a:bodyPr/>
                    <a:lstStyle/>
                    <a:p>
                      <a:pPr algn="l"/>
                      <a:endParaRPr lang="en-US"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t>Debit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t>Credit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079175"/>
                  </a:ext>
                </a:extLst>
              </a:tr>
              <a:tr h="159814">
                <a:tc>
                  <a:txBody>
                    <a:bodyPr/>
                    <a:lstStyle/>
                    <a:p>
                      <a:pPr algn="l"/>
                      <a:r>
                        <a:rPr lang="en-US" sz="1400" dirty="0"/>
                        <a:t>Prepaid Insurance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$ 3,600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2474896"/>
                  </a:ext>
                </a:extLst>
              </a:tr>
              <a:tr h="195374">
                <a:tc>
                  <a:txBody>
                    <a:bodyPr/>
                    <a:lstStyle/>
                    <a:p>
                      <a:pPr algn="l"/>
                      <a:r>
                        <a:rPr lang="en-US" sz="1400" dirty="0"/>
                        <a:t>Supplies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2,800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9852174"/>
                  </a:ext>
                </a:extLst>
              </a:tr>
              <a:tr h="291894">
                <a:tc>
                  <a:txBody>
                    <a:bodyPr/>
                    <a:lstStyle/>
                    <a:p>
                      <a:pPr algn="l"/>
                      <a:r>
                        <a:rPr lang="en-US" sz="1400" dirty="0"/>
                        <a:t>Equipment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25,000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189"/>
                  </a:ext>
                </a:extLst>
              </a:tr>
              <a:tr h="121508">
                <a:tc>
                  <a:txBody>
                    <a:bodyPr/>
                    <a:lstStyle/>
                    <a:p>
                      <a:pPr algn="l"/>
                      <a:r>
                        <a:rPr lang="en-US" sz="1400" dirty="0"/>
                        <a:t>Accumulated Depreciation—Equipment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$5,000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5710687"/>
                  </a:ext>
                </a:extLst>
              </a:tr>
              <a:tr h="288290">
                <a:tc>
                  <a:txBody>
                    <a:bodyPr/>
                    <a:lstStyle/>
                    <a:p>
                      <a:pPr algn="l"/>
                      <a:r>
                        <a:rPr lang="en-US" sz="1400" dirty="0"/>
                        <a:t>Unearned Service Revenue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9,200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815745"/>
                  </a:ext>
                </a:extLst>
              </a:tr>
            </a:tbl>
          </a:graphicData>
        </a:graphic>
      </p:graphicFrame>
      <p:sp>
        <p:nvSpPr>
          <p:cNvPr id="5" name="Content Placeholder 4">
            <a:extLst>
              <a:ext uri="{FF2B5EF4-FFF2-40B4-BE49-F238E27FC236}">
                <a16:creationId xmlns:a16="http://schemas.microsoft.com/office/drawing/2014/main" id="{BD1ACB52-B268-42CB-81F4-1FA07CBDBD8F}"/>
              </a:ext>
            </a:extLst>
          </p:cNvPr>
          <p:cNvSpPr>
            <a:spLocks noGrp="1"/>
          </p:cNvSpPr>
          <p:nvPr>
            <p:ph sz="quarter" idx="18"/>
          </p:nvPr>
        </p:nvSpPr>
        <p:spPr>
          <a:xfrm>
            <a:off x="304800" y="4267201"/>
            <a:ext cx="8534400" cy="685800"/>
          </a:xfrm>
        </p:spPr>
        <p:txBody>
          <a:bodyPr/>
          <a:lstStyle/>
          <a:p>
            <a:pPr>
              <a:spcBef>
                <a:spcPts val="600"/>
              </a:spcBef>
            </a:pPr>
            <a:r>
              <a:rPr lang="en-US" sz="1600" dirty="0"/>
              <a:t>Prepare the adjusting entries for the month of March.</a:t>
            </a:r>
          </a:p>
          <a:p>
            <a:pPr marL="402336" indent="-402336">
              <a:buClr>
                <a:schemeClr val="accent2"/>
              </a:buClr>
              <a:buFont typeface="+mj-lt"/>
              <a:buAutoNum type="arabicPeriod" startAt="3"/>
            </a:pPr>
            <a:r>
              <a:rPr lang="en-US" altLang="en-US" sz="1600" dirty="0"/>
              <a:t>The equipment depreciates $200 a month.</a:t>
            </a:r>
            <a:endParaRPr lang="en-US" sz="1600" dirty="0"/>
          </a:p>
        </p:txBody>
      </p:sp>
      <p:sp>
        <p:nvSpPr>
          <p:cNvPr id="7" name="Content Placeholder 6">
            <a:extLst>
              <a:ext uri="{FF2B5EF4-FFF2-40B4-BE49-F238E27FC236}">
                <a16:creationId xmlns:a16="http://schemas.microsoft.com/office/drawing/2014/main" id="{B2805178-2141-46E2-941D-54A917E295CB}"/>
              </a:ext>
            </a:extLst>
          </p:cNvPr>
          <p:cNvSpPr>
            <a:spLocks noGrp="1"/>
          </p:cNvSpPr>
          <p:nvPr>
            <p:ph sz="quarter" idx="20"/>
          </p:nvPr>
        </p:nvSpPr>
        <p:spPr>
          <a:xfrm>
            <a:off x="762000" y="5194298"/>
            <a:ext cx="2266950" cy="336551"/>
          </a:xfrm>
        </p:spPr>
        <p:txBody>
          <a:bodyPr/>
          <a:lstStyle/>
          <a:p>
            <a:r>
              <a:rPr lang="en-US" sz="1800" dirty="0"/>
              <a:t>Depreciation Expense</a:t>
            </a:r>
          </a:p>
        </p:txBody>
      </p:sp>
      <p:sp>
        <p:nvSpPr>
          <p:cNvPr id="8" name="Content Placeholder 7">
            <a:extLst>
              <a:ext uri="{FF2B5EF4-FFF2-40B4-BE49-F238E27FC236}">
                <a16:creationId xmlns:a16="http://schemas.microsoft.com/office/drawing/2014/main" id="{E23F39FC-93DB-4C50-8EDF-ECA491841C00}"/>
              </a:ext>
            </a:extLst>
          </p:cNvPr>
          <p:cNvSpPr>
            <a:spLocks noGrp="1"/>
          </p:cNvSpPr>
          <p:nvPr>
            <p:ph sz="quarter" idx="21"/>
          </p:nvPr>
        </p:nvSpPr>
        <p:spPr>
          <a:xfrm>
            <a:off x="5130594" y="5208843"/>
            <a:ext cx="584406" cy="316194"/>
          </a:xfrm>
        </p:spPr>
        <p:txBody>
          <a:bodyPr/>
          <a:lstStyle/>
          <a:p>
            <a:r>
              <a:rPr lang="en-US" sz="1800" dirty="0"/>
              <a:t>200</a:t>
            </a:r>
          </a:p>
        </p:txBody>
      </p:sp>
      <p:sp>
        <p:nvSpPr>
          <p:cNvPr id="9" name="Content Placeholder 8">
            <a:extLst>
              <a:ext uri="{FF2B5EF4-FFF2-40B4-BE49-F238E27FC236}">
                <a16:creationId xmlns:a16="http://schemas.microsoft.com/office/drawing/2014/main" id="{FFB02B6D-0ADB-48AE-B6A4-6C53F81D19FA}"/>
              </a:ext>
            </a:extLst>
          </p:cNvPr>
          <p:cNvSpPr>
            <a:spLocks noGrp="1"/>
          </p:cNvSpPr>
          <p:nvPr>
            <p:ph sz="quarter" idx="22"/>
          </p:nvPr>
        </p:nvSpPr>
        <p:spPr>
          <a:xfrm>
            <a:off x="1219200" y="5607049"/>
            <a:ext cx="3911394" cy="365125"/>
          </a:xfrm>
        </p:spPr>
        <p:txBody>
          <a:bodyPr/>
          <a:lstStyle/>
          <a:p>
            <a:r>
              <a:rPr lang="en-US" sz="1800" dirty="0"/>
              <a:t>Accumulated Depreciation—Equipment</a:t>
            </a:r>
          </a:p>
        </p:txBody>
      </p:sp>
      <p:sp>
        <p:nvSpPr>
          <p:cNvPr id="10" name="Content Placeholder 9">
            <a:extLst>
              <a:ext uri="{FF2B5EF4-FFF2-40B4-BE49-F238E27FC236}">
                <a16:creationId xmlns:a16="http://schemas.microsoft.com/office/drawing/2014/main" id="{80BA00CC-0CC6-4C39-8CE6-F1C0B778B490}"/>
              </a:ext>
            </a:extLst>
          </p:cNvPr>
          <p:cNvSpPr>
            <a:spLocks noGrp="1"/>
          </p:cNvSpPr>
          <p:nvPr>
            <p:ph sz="quarter" idx="23"/>
          </p:nvPr>
        </p:nvSpPr>
        <p:spPr>
          <a:xfrm>
            <a:off x="6153150" y="5589841"/>
            <a:ext cx="813006" cy="308683"/>
          </a:xfrm>
        </p:spPr>
        <p:txBody>
          <a:bodyPr/>
          <a:lstStyle/>
          <a:p>
            <a:r>
              <a:rPr lang="en-US" sz="1800" dirty="0"/>
              <a:t>200</a:t>
            </a:r>
          </a:p>
        </p:txBody>
      </p:sp>
      <p:sp>
        <p:nvSpPr>
          <p:cNvPr id="15"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12" name="Slide Number Placeholder 11">
            <a:extLst>
              <a:ext uri="{FF2B5EF4-FFF2-40B4-BE49-F238E27FC236}">
                <a16:creationId xmlns:a16="http://schemas.microsoft.com/office/drawing/2014/main" id="{5E10ADF7-D737-48D1-AEDA-EA5FF080D7F6}"/>
              </a:ext>
            </a:extLst>
          </p:cNvPr>
          <p:cNvSpPr>
            <a:spLocks noGrp="1"/>
          </p:cNvSpPr>
          <p:nvPr>
            <p:ph type="sldNum" sz="quarter" idx="10"/>
          </p:nvPr>
        </p:nvSpPr>
        <p:spPr/>
        <p:txBody>
          <a:bodyPr/>
          <a:lstStyle/>
          <a:p>
            <a:fld id="{67B19427-F580-D146-B60E-4CADEE75497F}" type="slidenum">
              <a:rPr lang="en-US" smtClean="0"/>
              <a:pPr/>
              <a:t>1</a:t>
            </a:fld>
            <a:endParaRPr lang="en-US" dirty="0"/>
          </a:p>
        </p:txBody>
      </p:sp>
      <p:sp>
        <p:nvSpPr>
          <p:cNvPr id="13" name="Footer Placeholder 12">
            <a:extLst>
              <a:ext uri="{FF2B5EF4-FFF2-40B4-BE49-F238E27FC236}">
                <a16:creationId xmlns:a16="http://schemas.microsoft.com/office/drawing/2014/main" id="{F5D9E0BE-0630-423D-BD0F-9DD569FF476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9817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2494-4B5E-46E7-8C39-10E62F033C35}"/>
              </a:ext>
            </a:extLst>
          </p:cNvPr>
          <p:cNvSpPr>
            <a:spLocks noGrp="1"/>
          </p:cNvSpPr>
          <p:nvPr>
            <p:ph type="title"/>
          </p:nvPr>
        </p:nvSpPr>
        <p:spPr>
          <a:xfrm>
            <a:off x="304800" y="762002"/>
            <a:ext cx="8534400" cy="757706"/>
          </a:xfrm>
        </p:spPr>
        <p:txBody>
          <a:bodyPr/>
          <a:lstStyle/>
          <a:p>
            <a:r>
              <a:rPr lang="en-US" altLang="en-US" b="1" dirty="0">
                <a:latin typeface="Calibri" panose="020F0502020204030204" pitchFamily="34" charset="0"/>
                <a:ea typeface="Source Sans Pro" charset="0"/>
                <a:cs typeface="Calibri" panose="020F0502020204030204" pitchFamily="34" charset="0"/>
              </a:rPr>
              <a:t>Accrued Expenses </a:t>
            </a:r>
            <a:r>
              <a:rPr lang="en-US" altLang="en-US" sz="2400" dirty="0">
                <a:latin typeface="Calibri" panose="020F0502020204030204" pitchFamily="34" charset="0"/>
                <a:ea typeface="Source Sans Pro" charset="0"/>
                <a:cs typeface="Calibri" panose="020F0502020204030204" pitchFamily="34" charset="0"/>
              </a:rPr>
              <a:t>(2 of 7)</a:t>
            </a:r>
            <a:endParaRPr lang="en-US" dirty="0"/>
          </a:p>
        </p:txBody>
      </p:sp>
      <p:sp>
        <p:nvSpPr>
          <p:cNvPr id="3" name="Content Placeholder 2">
            <a:extLst>
              <a:ext uri="{FF2B5EF4-FFF2-40B4-BE49-F238E27FC236}">
                <a16:creationId xmlns:a16="http://schemas.microsoft.com/office/drawing/2014/main" id="{7DC807C6-11B5-4423-A6E7-F76C85E807D4}"/>
              </a:ext>
            </a:extLst>
          </p:cNvPr>
          <p:cNvSpPr>
            <a:spLocks noGrp="1"/>
          </p:cNvSpPr>
          <p:nvPr>
            <p:ph sz="quarter" idx="16"/>
          </p:nvPr>
        </p:nvSpPr>
        <p:spPr>
          <a:xfrm>
            <a:off x="304800" y="1828800"/>
            <a:ext cx="8534400" cy="2286000"/>
          </a:xfrm>
        </p:spPr>
        <p:txBody>
          <a:bodyPr/>
          <a:lstStyle/>
          <a:p>
            <a:pPr marL="292608" lvl="2" indent="-292608">
              <a:spcBef>
                <a:spcPts val="1000"/>
              </a:spcBef>
              <a:buClr>
                <a:srgbClr val="990000"/>
              </a:buClr>
              <a:buSzPct val="100000"/>
            </a:pPr>
            <a:r>
              <a:rPr lang="en-US" altLang="en-US" sz="2800" dirty="0"/>
              <a:t>Adjusting entry records the obligation and recognizes the expense.</a:t>
            </a:r>
          </a:p>
          <a:p>
            <a:pPr marL="292608" lvl="2" indent="-292608">
              <a:spcBef>
                <a:spcPts val="1000"/>
              </a:spcBef>
              <a:buClr>
                <a:srgbClr val="990000"/>
              </a:buClr>
              <a:buSzPct val="100000"/>
            </a:pPr>
            <a:r>
              <a:rPr lang="en-US" altLang="en-US" sz="2800" dirty="0"/>
              <a:t>Adjusting entry: </a:t>
            </a:r>
          </a:p>
          <a:p>
            <a:pPr marL="621792" lvl="1" indent="-320040">
              <a:buClr>
                <a:srgbClr val="990000"/>
              </a:buClr>
              <a:buSzPct val="80000"/>
              <a:buFont typeface="Courier New" panose="02070309020205020404" pitchFamily="49" charset="0"/>
              <a:buChar char="o"/>
            </a:pPr>
            <a:r>
              <a:rPr lang="en-US" altLang="en-US" sz="2600" b="1" dirty="0"/>
              <a:t>Increase</a:t>
            </a:r>
            <a:r>
              <a:rPr lang="en-US" altLang="en-US" sz="2600" dirty="0"/>
              <a:t> (debit) an </a:t>
            </a:r>
            <a:r>
              <a:rPr lang="en-US" altLang="en-US" sz="2600" b="1" dirty="0"/>
              <a:t>expense account </a:t>
            </a:r>
            <a:r>
              <a:rPr lang="en-US" altLang="en-US" sz="2600" dirty="0"/>
              <a:t>and</a:t>
            </a:r>
          </a:p>
          <a:p>
            <a:pPr marL="621792" lvl="1" indent="-320040">
              <a:buClr>
                <a:srgbClr val="990000"/>
              </a:buClr>
              <a:buSzPct val="80000"/>
              <a:buFont typeface="Courier New" panose="02070309020205020404" pitchFamily="49" charset="0"/>
              <a:buChar char="o"/>
            </a:pPr>
            <a:r>
              <a:rPr lang="en-US" altLang="en-US" sz="2600" b="1" dirty="0"/>
              <a:t>Increase</a:t>
            </a:r>
            <a:r>
              <a:rPr lang="en-US" altLang="en-US" sz="2600" dirty="0"/>
              <a:t> (credit) a </a:t>
            </a:r>
            <a:r>
              <a:rPr lang="en-US" altLang="en-US" sz="2600" b="1" dirty="0"/>
              <a:t>liability account.</a:t>
            </a:r>
            <a:endParaRPr lang="en-US" sz="2600" dirty="0"/>
          </a:p>
        </p:txBody>
      </p:sp>
      <p:pic>
        <p:nvPicPr>
          <p:cNvPr id="9" name="Content Placeholder 8" descr="An illustration shows the adjustment for accrued expenses. Two t-accounts are shown side by side, one labeled Expense and the other labeled as Liability. The expense t-account shows debit adjusting entry with a plus sign on the left side. An arrow leads from the expense account to the liability t-account which contains credit adjusting entry with a plus sign on the right side. &#10;">
            <a:extLst>
              <a:ext uri="{FF2B5EF4-FFF2-40B4-BE49-F238E27FC236}">
                <a16:creationId xmlns:a16="http://schemas.microsoft.com/office/drawing/2014/main" id="{84526C64-8AB7-4E40-B69F-62F239C528B8}"/>
              </a:ext>
            </a:extLst>
          </p:cNvPr>
          <p:cNvPicPr>
            <a:picLocks noGrp="1" noChangeAspect="1"/>
          </p:cNvPicPr>
          <p:nvPr>
            <p:ph sz="quarter" idx="17"/>
          </p:nvPr>
        </p:nvPicPr>
        <p:blipFill>
          <a:blip r:embed="rId2"/>
          <a:stretch>
            <a:fillRect/>
          </a:stretch>
        </p:blipFill>
        <p:spPr>
          <a:xfrm>
            <a:off x="746422" y="4233590"/>
            <a:ext cx="7803556" cy="1896020"/>
          </a:xfrm>
          <a:prstGeom prst="rect">
            <a:avLst/>
          </a:prstGeom>
        </p:spPr>
      </p:pic>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3</a:t>
            </a:r>
          </a:p>
        </p:txBody>
      </p:sp>
      <p:sp>
        <p:nvSpPr>
          <p:cNvPr id="5" name="Slide Number Placeholder 4">
            <a:extLst>
              <a:ext uri="{FF2B5EF4-FFF2-40B4-BE49-F238E27FC236}">
                <a16:creationId xmlns:a16="http://schemas.microsoft.com/office/drawing/2014/main" id="{0B212406-26A0-4FEB-B708-2AA657D03B67}"/>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6" name="Footer Placeholder 5">
            <a:extLst>
              <a:ext uri="{FF2B5EF4-FFF2-40B4-BE49-F238E27FC236}">
                <a16:creationId xmlns:a16="http://schemas.microsoft.com/office/drawing/2014/main" id="{2BAC957A-DF62-4F18-ACCB-D00C3ADBC3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65835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76521-3E80-4606-9D4C-B1F0A2A91FE4}"/>
              </a:ext>
            </a:extLst>
          </p:cNvPr>
          <p:cNvSpPr>
            <a:spLocks noGrp="1"/>
          </p:cNvSpPr>
          <p:nvPr>
            <p:ph type="title"/>
          </p:nvPr>
        </p:nvSpPr>
        <p:spPr>
          <a:xfrm>
            <a:off x="304800" y="762001"/>
            <a:ext cx="8534400" cy="729122"/>
          </a:xfrm>
        </p:spPr>
        <p:txBody>
          <a:bodyPr/>
          <a:lstStyle/>
          <a:p>
            <a:r>
              <a:rPr lang="en-US" altLang="en-US" b="1" dirty="0">
                <a:latin typeface="Calibri" panose="020F0502020204030204" pitchFamily="34" charset="0"/>
                <a:ea typeface="Source Sans Pro" charset="0"/>
                <a:cs typeface="Calibri" panose="020F0502020204030204" pitchFamily="34" charset="0"/>
              </a:rPr>
              <a:t>Accrued Expenses </a:t>
            </a:r>
            <a:r>
              <a:rPr lang="en-US" altLang="en-US" sz="2400" dirty="0">
                <a:latin typeface="Calibri" panose="020F0502020204030204" pitchFamily="34" charset="0"/>
                <a:ea typeface="Source Sans Pro" charset="0"/>
                <a:cs typeface="Calibri" panose="020F0502020204030204" pitchFamily="34" charset="0"/>
              </a:rPr>
              <a:t>(3 of 7)</a:t>
            </a:r>
            <a:endParaRPr lang="en-US" dirty="0"/>
          </a:p>
        </p:txBody>
      </p:sp>
      <p:sp>
        <p:nvSpPr>
          <p:cNvPr id="3" name="Content Placeholder 2">
            <a:extLst>
              <a:ext uri="{FF2B5EF4-FFF2-40B4-BE49-F238E27FC236}">
                <a16:creationId xmlns:a16="http://schemas.microsoft.com/office/drawing/2014/main" id="{B5296EF5-AAC9-4747-ADA0-3DCD4E380809}"/>
              </a:ext>
            </a:extLst>
          </p:cNvPr>
          <p:cNvSpPr>
            <a:spLocks noGrp="1"/>
          </p:cNvSpPr>
          <p:nvPr>
            <p:ph sz="quarter" idx="16"/>
          </p:nvPr>
        </p:nvSpPr>
        <p:spPr>
          <a:xfrm>
            <a:off x="304800" y="1828800"/>
            <a:ext cx="8534400" cy="1567323"/>
          </a:xfrm>
        </p:spPr>
        <p:txBody>
          <a:bodyPr/>
          <a:lstStyle/>
          <a:p>
            <a:pPr marL="0" lvl="2" indent="0">
              <a:spcBef>
                <a:spcPts val="1000"/>
              </a:spcBef>
              <a:buClr>
                <a:srgbClr val="990000"/>
              </a:buClr>
              <a:buSzPct val="100000"/>
              <a:buNone/>
            </a:pPr>
            <a:r>
              <a:rPr lang="en-US" altLang="en-US" sz="2400" b="1" dirty="0"/>
              <a:t>Accrued Interest</a:t>
            </a:r>
          </a:p>
          <a:p>
            <a:pPr marL="0" lvl="2" indent="0">
              <a:spcBef>
                <a:spcPts val="1000"/>
              </a:spcBef>
              <a:buClr>
                <a:srgbClr val="990000"/>
              </a:buClr>
              <a:buSzPct val="100000"/>
              <a:buNone/>
            </a:pPr>
            <a:r>
              <a:rPr lang="en-US" altLang="en-US" sz="2400" b="1" dirty="0"/>
              <a:t>Illustration: </a:t>
            </a:r>
            <a:r>
              <a:rPr lang="en-US" altLang="en-US" sz="2400" dirty="0"/>
              <a:t>Pioneer Advertising signed a three-month note payable in the amount of $5,000 on October 1. The note requires Pioneer to pay interest at an annual rate of 12%.</a:t>
            </a:r>
            <a:endParaRPr lang="en-US" sz="2400" dirty="0"/>
          </a:p>
        </p:txBody>
      </p:sp>
      <p:graphicFrame>
        <p:nvGraphicFramePr>
          <p:cNvPr id="25" name="Content Placeholder 24" descr="Table is accessible to screenreaders">
            <a:extLst>
              <a:ext uri="{FF2B5EF4-FFF2-40B4-BE49-F238E27FC236}">
                <a16:creationId xmlns:a16="http://schemas.microsoft.com/office/drawing/2014/main" id="{784AD475-75F2-4D9F-9B7A-6E1EA1E735B6}"/>
              </a:ext>
            </a:extLst>
          </p:cNvPr>
          <p:cNvGraphicFramePr>
            <a:graphicFrameLocks noGrp="1"/>
          </p:cNvGraphicFramePr>
          <p:nvPr>
            <p:ph sz="quarter" idx="17"/>
            <p:extLst>
              <p:ext uri="{D42A27DB-BD31-4B8C-83A1-F6EECF244321}">
                <p14:modId xmlns:p14="http://schemas.microsoft.com/office/powerpoint/2010/main" val="2755162363"/>
              </p:ext>
            </p:extLst>
          </p:nvPr>
        </p:nvGraphicFramePr>
        <p:xfrm>
          <a:off x="304800" y="3657600"/>
          <a:ext cx="8534400" cy="12954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1541160815"/>
                    </a:ext>
                  </a:extLst>
                </a:gridCol>
                <a:gridCol w="609600">
                  <a:extLst>
                    <a:ext uri="{9D8B030D-6E8A-4147-A177-3AD203B41FA5}">
                      <a16:colId xmlns:a16="http://schemas.microsoft.com/office/drawing/2014/main" val="1724352962"/>
                    </a:ext>
                  </a:extLst>
                </a:gridCol>
                <a:gridCol w="1676400">
                  <a:extLst>
                    <a:ext uri="{9D8B030D-6E8A-4147-A177-3AD203B41FA5}">
                      <a16:colId xmlns:a16="http://schemas.microsoft.com/office/drawing/2014/main" val="1056045481"/>
                    </a:ext>
                  </a:extLst>
                </a:gridCol>
                <a:gridCol w="609600">
                  <a:extLst>
                    <a:ext uri="{9D8B030D-6E8A-4147-A177-3AD203B41FA5}">
                      <a16:colId xmlns:a16="http://schemas.microsoft.com/office/drawing/2014/main" val="1834578506"/>
                    </a:ext>
                  </a:extLst>
                </a:gridCol>
                <a:gridCol w="1828800">
                  <a:extLst>
                    <a:ext uri="{9D8B030D-6E8A-4147-A177-3AD203B41FA5}">
                      <a16:colId xmlns:a16="http://schemas.microsoft.com/office/drawing/2014/main" val="733457430"/>
                    </a:ext>
                  </a:extLst>
                </a:gridCol>
                <a:gridCol w="533400">
                  <a:extLst>
                    <a:ext uri="{9D8B030D-6E8A-4147-A177-3AD203B41FA5}">
                      <a16:colId xmlns:a16="http://schemas.microsoft.com/office/drawing/2014/main" val="3667108150"/>
                    </a:ext>
                  </a:extLst>
                </a:gridCol>
                <a:gridCol w="1905000">
                  <a:extLst>
                    <a:ext uri="{9D8B030D-6E8A-4147-A177-3AD203B41FA5}">
                      <a16:colId xmlns:a16="http://schemas.microsoft.com/office/drawing/2014/main" val="1560965787"/>
                    </a:ext>
                  </a:extLst>
                </a:gridCol>
              </a:tblGrid>
              <a:tr h="370840">
                <a:tc>
                  <a:txBody>
                    <a:bodyPr/>
                    <a:lstStyle/>
                    <a:p>
                      <a:pPr algn="ctr" fontAlgn="b"/>
                      <a:r>
                        <a:rPr lang="en-US" sz="1800" b="1" u="none" strike="noStrike" dirty="0">
                          <a:effectLst/>
                        </a:rPr>
                        <a:t>Face Value </a:t>
                      </a:r>
                    </a:p>
                    <a:p>
                      <a:pPr algn="ctr" fontAlgn="b"/>
                      <a:r>
                        <a:rPr lang="en-US" sz="1800" b="1" u="none" strike="noStrike" dirty="0">
                          <a:effectLst/>
                        </a:rPr>
                        <a:t>of Note</a:t>
                      </a:r>
                      <a:endParaRPr 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dirty="0">
                          <a:effectLst/>
                        </a:rPr>
                        <a:t>Annual </a:t>
                      </a:r>
                    </a:p>
                    <a:p>
                      <a:pPr algn="ctr" fontAlgn="b"/>
                      <a:r>
                        <a:rPr lang="en-US" sz="1800" b="1" u="none" strike="noStrike" dirty="0">
                          <a:effectLst/>
                        </a:rPr>
                        <a:t>Interest Rate</a:t>
                      </a:r>
                      <a:endParaRPr 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t>
                      </a:r>
                      <a:endParaRPr 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dirty="0">
                          <a:effectLst/>
                        </a:rPr>
                        <a:t>Time in Terms </a:t>
                      </a:r>
                    </a:p>
                    <a:p>
                      <a:pPr algn="ctr" fontAlgn="b"/>
                      <a:r>
                        <a:rPr lang="en-US" sz="1800" b="1" u="none" strike="noStrike" dirty="0">
                          <a:effectLst/>
                        </a:rPr>
                        <a:t>of One Year</a:t>
                      </a:r>
                      <a:endParaRPr 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u="none" strike="noStrike" dirty="0">
                          <a:effectLst/>
                        </a:rPr>
                        <a:t>Interest</a:t>
                      </a:r>
                      <a:endParaRPr 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9786664"/>
                  </a:ext>
                </a:extLst>
              </a:tr>
              <a:tr h="655320">
                <a:tc>
                  <a:txBody>
                    <a:bodyPr/>
                    <a:lstStyle/>
                    <a:p>
                      <a:pPr algn="ctr"/>
                      <a:r>
                        <a:rPr lang="en-US" sz="1800" u="none" strike="noStrike" dirty="0">
                          <a:effectLst/>
                        </a:rPr>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strike="noStrike" dirty="0">
                          <a:effectLst/>
                        </a:rPr>
                        <a:t>12%</a:t>
                      </a:r>
                      <a:endParaRPr lang="en-US" sz="1800" b="0" i="0" u="none" strike="noStrike" dirty="0">
                        <a:solidFill>
                          <a:srgbClr val="000000"/>
                        </a:solidFill>
                        <a:effectLst/>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1 over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strike="noStrike" dirty="0">
                          <a:effectLst/>
                        </a:rPr>
                        <a:t>$50 </a:t>
                      </a:r>
                      <a:endParaRPr lang="en-US" sz="1800" b="0" i="0" u="none" strike="noStrike" dirty="0">
                        <a:solidFill>
                          <a:srgbClr val="000000"/>
                        </a:solidFill>
                        <a:effectLst/>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526212"/>
                  </a:ext>
                </a:extLst>
              </a:tr>
            </a:tbl>
          </a:graphicData>
        </a:graphic>
      </p:graphicFrame>
      <p:sp>
        <p:nvSpPr>
          <p:cNvPr id="6" name="Content Placeholder 5">
            <a:extLst>
              <a:ext uri="{FF2B5EF4-FFF2-40B4-BE49-F238E27FC236}">
                <a16:creationId xmlns:a16="http://schemas.microsoft.com/office/drawing/2014/main" id="{33043F2E-251F-4F61-8365-328C164C6DFB}"/>
              </a:ext>
            </a:extLst>
          </p:cNvPr>
          <p:cNvSpPr>
            <a:spLocks noGrp="1"/>
          </p:cNvSpPr>
          <p:nvPr>
            <p:ph sz="quarter" idx="19"/>
          </p:nvPr>
        </p:nvSpPr>
        <p:spPr>
          <a:xfrm>
            <a:off x="304800" y="5152104"/>
            <a:ext cx="1073239" cy="365125"/>
          </a:xfrm>
        </p:spPr>
        <p:txBody>
          <a:bodyPr/>
          <a:lstStyle/>
          <a:p>
            <a:r>
              <a:rPr lang="en-US" altLang="en-US" sz="2400" dirty="0"/>
              <a:t>Oct. 31</a:t>
            </a:r>
            <a:endParaRPr lang="en-US" sz="2400" dirty="0"/>
          </a:p>
        </p:txBody>
      </p:sp>
      <p:sp>
        <p:nvSpPr>
          <p:cNvPr id="7" name="Content Placeholder 6">
            <a:extLst>
              <a:ext uri="{FF2B5EF4-FFF2-40B4-BE49-F238E27FC236}">
                <a16:creationId xmlns:a16="http://schemas.microsoft.com/office/drawing/2014/main" id="{373A433D-0B20-4693-A75B-E7C8BEE37A17}"/>
              </a:ext>
            </a:extLst>
          </p:cNvPr>
          <p:cNvSpPr>
            <a:spLocks noGrp="1"/>
          </p:cNvSpPr>
          <p:nvPr>
            <p:ph sz="quarter" idx="20"/>
          </p:nvPr>
        </p:nvSpPr>
        <p:spPr>
          <a:xfrm>
            <a:off x="1676400" y="5152104"/>
            <a:ext cx="2286000" cy="365125"/>
          </a:xfrm>
        </p:spPr>
        <p:txBody>
          <a:bodyPr/>
          <a:lstStyle/>
          <a:p>
            <a:r>
              <a:rPr lang="en-US" altLang="en-US" sz="2400" dirty="0"/>
              <a:t>Interest Expense</a:t>
            </a:r>
            <a:endParaRPr lang="en-US" sz="2400" dirty="0"/>
          </a:p>
        </p:txBody>
      </p:sp>
      <p:sp>
        <p:nvSpPr>
          <p:cNvPr id="8" name="Content Placeholder 7">
            <a:extLst>
              <a:ext uri="{FF2B5EF4-FFF2-40B4-BE49-F238E27FC236}">
                <a16:creationId xmlns:a16="http://schemas.microsoft.com/office/drawing/2014/main" id="{136D5E59-5D9E-404B-9718-6AFB81D82CBA}"/>
              </a:ext>
            </a:extLst>
          </p:cNvPr>
          <p:cNvSpPr>
            <a:spLocks noGrp="1"/>
          </p:cNvSpPr>
          <p:nvPr>
            <p:ph sz="quarter" idx="21"/>
          </p:nvPr>
        </p:nvSpPr>
        <p:spPr>
          <a:xfrm>
            <a:off x="4800600" y="5167979"/>
            <a:ext cx="609600" cy="365125"/>
          </a:xfrm>
        </p:spPr>
        <p:txBody>
          <a:bodyPr/>
          <a:lstStyle/>
          <a:p>
            <a:r>
              <a:rPr lang="en-US" sz="2400" dirty="0"/>
              <a:t>50</a:t>
            </a:r>
          </a:p>
        </p:txBody>
      </p:sp>
      <p:sp>
        <p:nvSpPr>
          <p:cNvPr id="9" name="Content Placeholder 8">
            <a:extLst>
              <a:ext uri="{FF2B5EF4-FFF2-40B4-BE49-F238E27FC236}">
                <a16:creationId xmlns:a16="http://schemas.microsoft.com/office/drawing/2014/main" id="{2AB7A101-DB86-47E3-9163-C851EFD19F8B}"/>
              </a:ext>
            </a:extLst>
          </p:cNvPr>
          <p:cNvSpPr>
            <a:spLocks noGrp="1"/>
          </p:cNvSpPr>
          <p:nvPr>
            <p:ph sz="quarter" idx="22"/>
          </p:nvPr>
        </p:nvSpPr>
        <p:spPr>
          <a:xfrm>
            <a:off x="2133600" y="5654675"/>
            <a:ext cx="2286000" cy="365125"/>
          </a:xfrm>
        </p:spPr>
        <p:txBody>
          <a:bodyPr/>
          <a:lstStyle/>
          <a:p>
            <a:r>
              <a:rPr lang="en-US" altLang="en-US" sz="2400" dirty="0"/>
              <a:t>Interest Payable</a:t>
            </a:r>
            <a:endParaRPr lang="en-US" sz="2400" dirty="0"/>
          </a:p>
        </p:txBody>
      </p:sp>
      <p:sp>
        <p:nvSpPr>
          <p:cNvPr id="10" name="Content Placeholder 9">
            <a:extLst>
              <a:ext uri="{FF2B5EF4-FFF2-40B4-BE49-F238E27FC236}">
                <a16:creationId xmlns:a16="http://schemas.microsoft.com/office/drawing/2014/main" id="{082E8221-563F-4071-AB0E-4984EE22C841}"/>
              </a:ext>
            </a:extLst>
          </p:cNvPr>
          <p:cNvSpPr>
            <a:spLocks noGrp="1"/>
          </p:cNvSpPr>
          <p:nvPr>
            <p:ph sz="quarter" idx="23"/>
          </p:nvPr>
        </p:nvSpPr>
        <p:spPr>
          <a:xfrm>
            <a:off x="5867400" y="5653548"/>
            <a:ext cx="609600" cy="365125"/>
          </a:xfrm>
        </p:spPr>
        <p:txBody>
          <a:bodyPr/>
          <a:lstStyle/>
          <a:p>
            <a:r>
              <a:rPr lang="en-US" sz="2400" dirty="0"/>
              <a:t>50</a:t>
            </a:r>
          </a:p>
        </p:txBody>
      </p:sp>
      <p:graphicFrame>
        <p:nvGraphicFramePr>
          <p:cNvPr id="27" name="Content Placeholder 26" descr="Image description is in table cell">
            <a:extLst>
              <a:ext uri="{FF2B5EF4-FFF2-40B4-BE49-F238E27FC236}">
                <a16:creationId xmlns:a16="http://schemas.microsoft.com/office/drawing/2014/main" id="{30D05A8B-2DE2-4DBF-9711-C65CC08CB4B7}"/>
              </a:ext>
            </a:extLst>
          </p:cNvPr>
          <p:cNvGraphicFramePr>
            <a:graphicFrameLocks noGrp="1" noChangeAspect="1"/>
          </p:cNvGraphicFramePr>
          <p:nvPr>
            <p:ph sz="quarter" idx="18"/>
            <p:extLst>
              <p:ext uri="{D42A27DB-BD31-4B8C-83A1-F6EECF244321}">
                <p14:modId xmlns:p14="http://schemas.microsoft.com/office/powerpoint/2010/main" val="929270150"/>
              </p:ext>
            </p:extLst>
          </p:nvPr>
        </p:nvGraphicFramePr>
        <p:xfrm>
          <a:off x="5286217" y="4335956"/>
          <a:ext cx="303528" cy="553767"/>
        </p:xfrm>
        <a:graphic>
          <a:graphicData uri="http://schemas.openxmlformats.org/presentationml/2006/ole">
            <mc:AlternateContent xmlns:mc="http://schemas.openxmlformats.org/markup-compatibility/2006">
              <mc:Choice xmlns:v="urn:schemas-microsoft-com:vml" Requires="v">
                <p:oleObj spid="_x0000_s2620" name="Equation" r:id="rId3" imgW="215640" imgH="393480" progId="Equation.DSMT4">
                  <p:embed/>
                </p:oleObj>
              </mc:Choice>
              <mc:Fallback>
                <p:oleObj name="Equation" r:id="rId3" imgW="215640" imgH="393480" progId="Equation.DSMT4">
                  <p:embed/>
                  <p:pic>
                    <p:nvPicPr>
                      <p:cNvPr id="26" name="Object 25">
                        <a:extLst>
                          <a:ext uri="{FF2B5EF4-FFF2-40B4-BE49-F238E27FC236}">
                            <a16:creationId xmlns:a16="http://schemas.microsoft.com/office/drawing/2014/main" id="{24F81F79-8871-4E4F-A3E3-60173824E4D2}"/>
                          </a:ext>
                        </a:extLst>
                      </p:cNvPr>
                      <p:cNvPicPr/>
                      <p:nvPr/>
                    </p:nvPicPr>
                    <p:blipFill>
                      <a:blip r:embed="rId4"/>
                      <a:stretch>
                        <a:fillRect/>
                      </a:stretch>
                    </p:blipFill>
                    <p:spPr>
                      <a:xfrm>
                        <a:off x="5286217" y="4335956"/>
                        <a:ext cx="303528" cy="553767"/>
                      </a:xfrm>
                      <a:prstGeom prst="rect">
                        <a:avLst/>
                      </a:prstGeom>
                    </p:spPr>
                  </p:pic>
                </p:oleObj>
              </mc:Fallback>
            </mc:AlternateContent>
          </a:graphicData>
        </a:graphic>
      </p:graphicFrame>
      <p:sp>
        <p:nvSpPr>
          <p:cNvPr id="13"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3</a:t>
            </a:r>
          </a:p>
        </p:txBody>
      </p:sp>
      <p:sp>
        <p:nvSpPr>
          <p:cNvPr id="23" name="Slide Number Placeholder 22">
            <a:extLst>
              <a:ext uri="{FF2B5EF4-FFF2-40B4-BE49-F238E27FC236}">
                <a16:creationId xmlns:a16="http://schemas.microsoft.com/office/drawing/2014/main" id="{60F37B40-0C3F-412C-8D43-BB1B0BADD8CD}"/>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24" name="Footer Placeholder 23">
            <a:extLst>
              <a:ext uri="{FF2B5EF4-FFF2-40B4-BE49-F238E27FC236}">
                <a16:creationId xmlns:a16="http://schemas.microsoft.com/office/drawing/2014/main" id="{2DB20A07-8616-4DB4-AE84-449B43F17A2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63934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1CCE-D32E-4879-B7EA-D72C6AAE9BF8}"/>
              </a:ext>
            </a:extLst>
          </p:cNvPr>
          <p:cNvSpPr>
            <a:spLocks noGrp="1"/>
          </p:cNvSpPr>
          <p:nvPr>
            <p:ph type="title"/>
          </p:nvPr>
        </p:nvSpPr>
        <p:spPr>
          <a:xfrm>
            <a:off x="304800" y="762001"/>
            <a:ext cx="8534400" cy="761999"/>
          </a:xfrm>
        </p:spPr>
        <p:txBody>
          <a:bodyPr/>
          <a:lstStyle/>
          <a:p>
            <a:r>
              <a:rPr lang="en-US" altLang="en-US" b="1" dirty="0">
                <a:latin typeface="Calibri" panose="020F0502020204030204" pitchFamily="34" charset="0"/>
                <a:ea typeface="Source Sans Pro" charset="0"/>
                <a:cs typeface="Calibri" panose="020F0502020204030204" pitchFamily="34" charset="0"/>
              </a:rPr>
              <a:t>Accrued Expenses </a:t>
            </a:r>
            <a:r>
              <a:rPr lang="en-US" altLang="en-US" sz="2400" dirty="0">
                <a:latin typeface="Calibri" panose="020F0502020204030204" pitchFamily="34" charset="0"/>
                <a:ea typeface="Source Sans Pro" charset="0"/>
                <a:cs typeface="Calibri" panose="020F0502020204030204" pitchFamily="34" charset="0"/>
              </a:rPr>
              <a:t>(4 of 7)</a:t>
            </a:r>
            <a:endParaRPr lang="en-US" dirty="0"/>
          </a:p>
        </p:txBody>
      </p:sp>
      <p:pic>
        <p:nvPicPr>
          <p:cNvPr id="10" name="Content Placeholder 9" descr="&quot;An illustration shows the transaction to record the adjustment for accrued interest. The five steps are Basic Analysis, Equation Analysis, Debit Credit Analysis, Journal Entry, and Posting. Basic Analysis: The expense Interest Expense is increased $50; the liability Interest Payable is increased $50.&#10;The equation analysis displays the transaction in account analysis format which begins with the accounting equation expressed as: Assets = Liabilities plus Owner's Equity, with the following effects: Under Liabilities, Interest Payable, increase $50; and under Owner's Equity, Interest Expense, negative $50. Debit Credit Analysis: Debits increase expenses: debit Interest Expense, $50. Credits increase liabilities: credit Interest Payable $50.&#10;The journal entry is displayed in general journal form with the date displayed as October 31. Interest Expense is displayed with 50 in the debit column, and Interest Payable is displayed just below slightly indented, as 50 in the credit column. The description appears on the last line as: To record interest on notes payable.&#10;Two t-accounts are displayed in the posting section. The Interest Expense account shows the October 31 adjustment on the debit side for 50, with the 50 balance on October 31 posted on the debit side. The Interest Payable account shows the adjustment of 50 on the credit side, followed by the balance as 50 on October 31 on the credit side as well.&quot;">
            <a:extLst>
              <a:ext uri="{FF2B5EF4-FFF2-40B4-BE49-F238E27FC236}">
                <a16:creationId xmlns:a16="http://schemas.microsoft.com/office/drawing/2014/main" id="{075D5D4B-20EC-4F0A-BF07-EAB8ADF39DD9}"/>
              </a:ext>
            </a:extLst>
          </p:cNvPr>
          <p:cNvPicPr>
            <a:picLocks noGrp="1" noChangeAspect="1"/>
          </p:cNvPicPr>
          <p:nvPr>
            <p:ph sz="quarter" idx="16"/>
          </p:nvPr>
        </p:nvPicPr>
        <p:blipFill>
          <a:blip r:embed="rId2"/>
          <a:stretch>
            <a:fillRect/>
          </a:stretch>
        </p:blipFill>
        <p:spPr>
          <a:xfrm>
            <a:off x="1004392" y="1828800"/>
            <a:ext cx="7135215" cy="4343400"/>
          </a:xfrm>
          <a:prstGeom prst="rect">
            <a:avLst/>
          </a:prstGeom>
        </p:spPr>
      </p:pic>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3</a:t>
            </a:r>
          </a:p>
        </p:txBody>
      </p:sp>
      <p:sp>
        <p:nvSpPr>
          <p:cNvPr id="5" name="Slide Number Placeholder 4">
            <a:extLst>
              <a:ext uri="{FF2B5EF4-FFF2-40B4-BE49-F238E27FC236}">
                <a16:creationId xmlns:a16="http://schemas.microsoft.com/office/drawing/2014/main" id="{8F01349F-BC56-436C-A14D-C5C8487438FB}"/>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6" name="Footer Placeholder 5">
            <a:extLst>
              <a:ext uri="{FF2B5EF4-FFF2-40B4-BE49-F238E27FC236}">
                <a16:creationId xmlns:a16="http://schemas.microsoft.com/office/drawing/2014/main" id="{CA0A8EA4-E183-48E8-B862-C0F7D12420E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47058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1775-17D3-4F3A-B399-4150C49BC4D4}"/>
              </a:ext>
            </a:extLst>
          </p:cNvPr>
          <p:cNvSpPr>
            <a:spLocks noGrp="1"/>
          </p:cNvSpPr>
          <p:nvPr>
            <p:ph type="title"/>
          </p:nvPr>
        </p:nvSpPr>
        <p:spPr>
          <a:xfrm>
            <a:off x="304800" y="762001"/>
            <a:ext cx="8534400" cy="761999"/>
          </a:xfrm>
        </p:spPr>
        <p:txBody>
          <a:bodyPr/>
          <a:lstStyle/>
          <a:p>
            <a:r>
              <a:rPr lang="en-US" altLang="en-US" b="1" dirty="0">
                <a:latin typeface="Calibri" panose="020F0502020204030204" pitchFamily="34" charset="0"/>
                <a:ea typeface="Source Sans Pro" charset="0"/>
                <a:cs typeface="Calibri" panose="020F0502020204030204" pitchFamily="34" charset="0"/>
              </a:rPr>
              <a:t>Accrued Expenses </a:t>
            </a:r>
            <a:r>
              <a:rPr lang="en-US" altLang="en-US" sz="2400" dirty="0">
                <a:latin typeface="Calibri" panose="020F0502020204030204" pitchFamily="34" charset="0"/>
                <a:ea typeface="Source Sans Pro" charset="0"/>
                <a:cs typeface="Calibri" panose="020F0502020204030204" pitchFamily="34" charset="0"/>
              </a:rPr>
              <a:t>(5 of 7)</a:t>
            </a:r>
            <a:endParaRPr lang="en-US" dirty="0"/>
          </a:p>
        </p:txBody>
      </p:sp>
      <p:sp>
        <p:nvSpPr>
          <p:cNvPr id="3" name="Content Placeholder 2">
            <a:extLst>
              <a:ext uri="{FF2B5EF4-FFF2-40B4-BE49-F238E27FC236}">
                <a16:creationId xmlns:a16="http://schemas.microsoft.com/office/drawing/2014/main" id="{CC11436B-4CDB-43CA-9CEF-3A0E2A4E5832}"/>
              </a:ext>
            </a:extLst>
          </p:cNvPr>
          <p:cNvSpPr>
            <a:spLocks noGrp="1"/>
          </p:cNvSpPr>
          <p:nvPr>
            <p:ph sz="quarter" idx="16"/>
          </p:nvPr>
        </p:nvSpPr>
        <p:spPr>
          <a:xfrm>
            <a:off x="304800" y="1828800"/>
            <a:ext cx="7772400" cy="1905000"/>
          </a:xfrm>
        </p:spPr>
        <p:txBody>
          <a:bodyPr/>
          <a:lstStyle/>
          <a:p>
            <a:pPr marL="0" lvl="2" indent="0">
              <a:spcBef>
                <a:spcPts val="1000"/>
              </a:spcBef>
              <a:buClr>
                <a:srgbClr val="990000"/>
              </a:buClr>
              <a:buSzPct val="100000"/>
              <a:buNone/>
            </a:pPr>
            <a:r>
              <a:rPr lang="en-US" altLang="en-US" sz="2600" b="1" dirty="0"/>
              <a:t>Accrued Salaries and Wages</a:t>
            </a:r>
          </a:p>
          <a:p>
            <a:pPr marL="0" lvl="2" indent="0">
              <a:spcBef>
                <a:spcPts val="1000"/>
              </a:spcBef>
              <a:buClr>
                <a:srgbClr val="990000"/>
              </a:buClr>
              <a:buSzPct val="100000"/>
              <a:buNone/>
            </a:pPr>
            <a:r>
              <a:rPr lang="en-US" altLang="en-US" sz="2400" b="1" dirty="0"/>
              <a:t>Illustration: </a:t>
            </a:r>
            <a:r>
              <a:rPr lang="en-US" altLang="en-US" sz="2400" dirty="0"/>
              <a:t>Pioneer Advertising paid salaries and wages on October 26; the next payment of salaries will not occur until November 9. The employees receive total salaries of $2,000 for a five-day work week, or $400 per day.</a:t>
            </a:r>
            <a:endParaRPr lang="en-US" sz="2400" dirty="0"/>
          </a:p>
        </p:txBody>
      </p:sp>
      <p:pic>
        <p:nvPicPr>
          <p:cNvPr id="7" name="Content Placeholder 6" descr="A calendar illustrates accrued salaries and wages. A calendar for the month of October is shown with three dates highlighted: the start of the pay period is displayed as October 15. The payday is shown as October 26. The adjustment period is on October 29, 30, and 31. A calendar for the month of November is shown with one date highlighted, payday, on November 9.&#10;">
            <a:extLst>
              <a:ext uri="{FF2B5EF4-FFF2-40B4-BE49-F238E27FC236}">
                <a16:creationId xmlns:a16="http://schemas.microsoft.com/office/drawing/2014/main" id="{75A53AB0-EAEE-4188-A1EA-855B4F420591}"/>
              </a:ext>
            </a:extLst>
          </p:cNvPr>
          <p:cNvPicPr>
            <a:picLocks noGrp="1" noChangeAspect="1"/>
          </p:cNvPicPr>
          <p:nvPr>
            <p:ph sz="quarter" idx="17"/>
          </p:nvPr>
        </p:nvPicPr>
        <p:blipFill>
          <a:blip r:embed="rId2"/>
          <a:stretch>
            <a:fillRect/>
          </a:stretch>
        </p:blipFill>
        <p:spPr>
          <a:xfrm>
            <a:off x="2051781" y="3962400"/>
            <a:ext cx="5040437" cy="2162348"/>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3</a:t>
            </a:r>
          </a:p>
        </p:txBody>
      </p:sp>
      <p:sp>
        <p:nvSpPr>
          <p:cNvPr id="5" name="Slide Number Placeholder 4">
            <a:extLst>
              <a:ext uri="{FF2B5EF4-FFF2-40B4-BE49-F238E27FC236}">
                <a16:creationId xmlns:a16="http://schemas.microsoft.com/office/drawing/2014/main" id="{6FDAEED5-59DB-48EC-B811-CBD005A9A2D7}"/>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6" name="Footer Placeholder 5">
            <a:extLst>
              <a:ext uri="{FF2B5EF4-FFF2-40B4-BE49-F238E27FC236}">
                <a16:creationId xmlns:a16="http://schemas.microsoft.com/office/drawing/2014/main" id="{0E300B5C-CEFF-442D-A6B5-E9A74E81F3A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58301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FA2F-3D73-4CBB-9BDC-46B13AD798FF}"/>
              </a:ext>
            </a:extLst>
          </p:cNvPr>
          <p:cNvSpPr>
            <a:spLocks noGrp="1"/>
          </p:cNvSpPr>
          <p:nvPr>
            <p:ph type="title"/>
          </p:nvPr>
        </p:nvSpPr>
        <p:spPr>
          <a:xfrm>
            <a:off x="304800" y="762001"/>
            <a:ext cx="8534400" cy="663195"/>
          </a:xfrm>
        </p:spPr>
        <p:txBody>
          <a:bodyPr/>
          <a:lstStyle/>
          <a:p>
            <a:r>
              <a:rPr lang="en-US" altLang="en-US" b="1" dirty="0">
                <a:latin typeface="Calibri" panose="020F0502020204030204" pitchFamily="34" charset="0"/>
                <a:ea typeface="Source Sans Pro" charset="0"/>
                <a:cs typeface="Calibri" panose="020F0502020204030204" pitchFamily="34" charset="0"/>
              </a:rPr>
              <a:t>Accrued Expenses </a:t>
            </a:r>
            <a:r>
              <a:rPr lang="en-US" altLang="en-US" sz="2400" dirty="0">
                <a:latin typeface="Calibri" panose="020F0502020204030204" pitchFamily="34" charset="0"/>
                <a:ea typeface="Source Sans Pro" charset="0"/>
                <a:cs typeface="Calibri" panose="020F0502020204030204" pitchFamily="34" charset="0"/>
              </a:rPr>
              <a:t>(6 of 7)</a:t>
            </a:r>
            <a:endParaRPr lang="en-US" dirty="0"/>
          </a:p>
        </p:txBody>
      </p:sp>
      <p:pic>
        <p:nvPicPr>
          <p:cNvPr id="7" name="Content Placeholder 6" descr="&quot;An illustration shows the transaction to record the adjustment for accrued salaries. The five steps are Basic Analysis, Equation Analysis, Debit Credit Analysis, Journal Entry, and Posting. Basic Analysis: The expense Salaries and Wages Expense is increased $1,200; the liability Salaries and Wages Payable is increased $1,200.&#10;The equation analysis displays the transaction in account analysis format which begins with the accounting equation expressed as: Assets = Liabilities plus Owner's Equity, with the following effects: Under Liabilities, Salaries and Wages Payable, increase $1,200; and under Owner's Equity, Salaries and Wages Expense, negative $1,200. Debit Credit Analysis: Debits increase expenses: debit Salaries and Wages $1,200. Credits increase liabilities: credit Salaries and Wages Payable $1,200.&#10;The journal entry is displayed in general journal form with the date displayed as October 31. Salaries and Wages Expense are displayed with 1,200 in the debit column, and Salaries and Wages Payable displayed just below slightly indented, as 1,200 in the credit column. The description appears on the last line as: To record accrued salaries.&#10;Two t-accounts are displayed in the posting section. The Salaries and Wages Expense account shows a posting of 4,000 on October 26 and the October 31 adjustment of 1,200, both posted on the debit side. The 5,200 balance on October 31 is posted on the debit side. The Salaries and Wages Payable account shows the October 31 adjustment of 1,200 on the credit side, followed by the balance as 1,200 on October 31 on the credit side as well.">
            <a:extLst>
              <a:ext uri="{FF2B5EF4-FFF2-40B4-BE49-F238E27FC236}">
                <a16:creationId xmlns:a16="http://schemas.microsoft.com/office/drawing/2014/main" id="{30E0A2D0-05E4-4C2A-840A-55CB0A4DA1F8}"/>
              </a:ext>
            </a:extLst>
          </p:cNvPr>
          <p:cNvPicPr>
            <a:picLocks noGrp="1" noChangeAspect="1"/>
          </p:cNvPicPr>
          <p:nvPr>
            <p:ph sz="quarter" idx="16"/>
          </p:nvPr>
        </p:nvPicPr>
        <p:blipFill>
          <a:blip r:embed="rId2"/>
          <a:stretch>
            <a:fillRect/>
          </a:stretch>
        </p:blipFill>
        <p:spPr>
          <a:xfrm>
            <a:off x="1143000" y="1719073"/>
            <a:ext cx="6963883" cy="4343400"/>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3</a:t>
            </a:r>
          </a:p>
        </p:txBody>
      </p:sp>
      <p:sp>
        <p:nvSpPr>
          <p:cNvPr id="5" name="Slide Number Placeholder 4">
            <a:extLst>
              <a:ext uri="{FF2B5EF4-FFF2-40B4-BE49-F238E27FC236}">
                <a16:creationId xmlns:a16="http://schemas.microsoft.com/office/drawing/2014/main" id="{E96125A2-5125-4E40-937A-41915D95F27B}"/>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6" name="Footer Placeholder 5">
            <a:extLst>
              <a:ext uri="{FF2B5EF4-FFF2-40B4-BE49-F238E27FC236}">
                <a16:creationId xmlns:a16="http://schemas.microsoft.com/office/drawing/2014/main" id="{77816597-83BE-464E-B939-D1C79C060E0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5728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D4014-94B6-4EC0-A82C-817A878B4842}"/>
              </a:ext>
            </a:extLst>
          </p:cNvPr>
          <p:cNvSpPr>
            <a:spLocks noGrp="1"/>
          </p:cNvSpPr>
          <p:nvPr>
            <p:ph type="title"/>
          </p:nvPr>
        </p:nvSpPr>
        <p:spPr>
          <a:xfrm>
            <a:off x="304800" y="762001"/>
            <a:ext cx="8534400" cy="761999"/>
          </a:xfrm>
        </p:spPr>
        <p:txBody>
          <a:bodyPr/>
          <a:lstStyle/>
          <a:p>
            <a:r>
              <a:rPr lang="en-US" altLang="en-US" b="1" dirty="0">
                <a:latin typeface="Calibri" panose="020F0502020204030204" pitchFamily="34" charset="0"/>
                <a:ea typeface="Source Sans Pro" charset="0"/>
                <a:cs typeface="Calibri" panose="020F0502020204030204" pitchFamily="34" charset="0"/>
              </a:rPr>
              <a:t>Accrued Expenses </a:t>
            </a:r>
            <a:r>
              <a:rPr lang="en-US" altLang="en-US" sz="2400" dirty="0">
                <a:latin typeface="Calibri" panose="020F0502020204030204" pitchFamily="34" charset="0"/>
                <a:ea typeface="Source Sans Pro" charset="0"/>
                <a:cs typeface="Calibri" panose="020F0502020204030204" pitchFamily="34" charset="0"/>
              </a:rPr>
              <a:t>(7 of 7)</a:t>
            </a:r>
            <a:endParaRPr lang="en-US" dirty="0"/>
          </a:p>
        </p:txBody>
      </p:sp>
      <p:sp>
        <p:nvSpPr>
          <p:cNvPr id="3" name="Content Placeholder 2">
            <a:extLst>
              <a:ext uri="{FF2B5EF4-FFF2-40B4-BE49-F238E27FC236}">
                <a16:creationId xmlns:a16="http://schemas.microsoft.com/office/drawing/2014/main" id="{C3FE6742-EE67-4489-9888-A615B4D60034}"/>
              </a:ext>
            </a:extLst>
          </p:cNvPr>
          <p:cNvSpPr>
            <a:spLocks noGrp="1"/>
          </p:cNvSpPr>
          <p:nvPr>
            <p:ph sz="quarter" idx="16"/>
          </p:nvPr>
        </p:nvSpPr>
        <p:spPr>
          <a:xfrm>
            <a:off x="1922405" y="1853046"/>
            <a:ext cx="5299191" cy="484909"/>
          </a:xfrm>
        </p:spPr>
        <p:txBody>
          <a:bodyPr/>
          <a:lstStyle/>
          <a:p>
            <a:pPr algn="ctr" fontAlgn="b"/>
            <a:r>
              <a:rPr lang="en-US" b="1" dirty="0">
                <a:solidFill>
                  <a:srgbClr val="000000"/>
                </a:solidFill>
                <a:latin typeface="Calibri" panose="020F0502020204030204" pitchFamily="34" charset="0"/>
              </a:rPr>
              <a:t>Accounting for Accrued Revenues</a:t>
            </a:r>
          </a:p>
        </p:txBody>
      </p:sp>
      <p:graphicFrame>
        <p:nvGraphicFramePr>
          <p:cNvPr id="8" name="Content Placeholder 7" descr="Table is accessible to screenreaders">
            <a:extLst>
              <a:ext uri="{FF2B5EF4-FFF2-40B4-BE49-F238E27FC236}">
                <a16:creationId xmlns:a16="http://schemas.microsoft.com/office/drawing/2014/main" id="{461BB7FC-B840-4C6E-8CB4-15F5ADCC04A1}"/>
              </a:ext>
            </a:extLst>
          </p:cNvPr>
          <p:cNvGraphicFramePr>
            <a:graphicFrameLocks noGrp="1"/>
          </p:cNvGraphicFramePr>
          <p:nvPr>
            <p:ph sz="quarter" idx="17"/>
            <p:extLst>
              <p:ext uri="{D42A27DB-BD31-4B8C-83A1-F6EECF244321}">
                <p14:modId xmlns:p14="http://schemas.microsoft.com/office/powerpoint/2010/main" val="3554735751"/>
              </p:ext>
            </p:extLst>
          </p:nvPr>
        </p:nvGraphicFramePr>
        <p:xfrm>
          <a:off x="304800" y="2516188"/>
          <a:ext cx="8534400" cy="2320713"/>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79977603"/>
                    </a:ext>
                  </a:extLst>
                </a:gridCol>
                <a:gridCol w="2286000">
                  <a:extLst>
                    <a:ext uri="{9D8B030D-6E8A-4147-A177-3AD203B41FA5}">
                      <a16:colId xmlns:a16="http://schemas.microsoft.com/office/drawing/2014/main" val="1668950431"/>
                    </a:ext>
                  </a:extLst>
                </a:gridCol>
                <a:gridCol w="1981200">
                  <a:extLst>
                    <a:ext uri="{9D8B030D-6E8A-4147-A177-3AD203B41FA5}">
                      <a16:colId xmlns:a16="http://schemas.microsoft.com/office/drawing/2014/main" val="2575252789"/>
                    </a:ext>
                  </a:extLst>
                </a:gridCol>
                <a:gridCol w="2133600">
                  <a:extLst>
                    <a:ext uri="{9D8B030D-6E8A-4147-A177-3AD203B41FA5}">
                      <a16:colId xmlns:a16="http://schemas.microsoft.com/office/drawing/2014/main" val="1582829384"/>
                    </a:ext>
                  </a:extLst>
                </a:gridCol>
              </a:tblGrid>
              <a:tr h="370840">
                <a:tc>
                  <a:txBody>
                    <a:bodyPr/>
                    <a:lstStyle/>
                    <a:p>
                      <a:pPr algn="l" fontAlgn="b"/>
                      <a:r>
                        <a:rPr lang="en-US" sz="2000" b="1" u="none" strike="noStrike" dirty="0">
                          <a:effectLst/>
                          <a:latin typeface="+mn-lt"/>
                        </a:rPr>
                        <a:t>Examples</a:t>
                      </a:r>
                      <a:endParaRPr lang="en-US" sz="2000" b="1" i="0" u="none" strike="noStrike" dirty="0">
                        <a:solidFill>
                          <a:srgbClr val="000000"/>
                        </a:solidFill>
                        <a:effectLst/>
                        <a:latin typeface="+mn-lt"/>
                      </a:endParaRPr>
                    </a:p>
                  </a:txBody>
                  <a:tcPr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effectLst/>
                          <a:latin typeface="+mn-lt"/>
                        </a:rPr>
                        <a:t>Reason for </a:t>
                      </a:r>
                    </a:p>
                    <a:p>
                      <a:pPr algn="l" fontAlgn="b"/>
                      <a:r>
                        <a:rPr lang="en-US" sz="2000" b="1" u="none" strike="noStrike" dirty="0">
                          <a:effectLst/>
                          <a:latin typeface="+mn-lt"/>
                        </a:rPr>
                        <a:t>Adjustment</a:t>
                      </a:r>
                      <a:endParaRPr lang="en-US" sz="2000" b="1" i="0" u="none" strike="noStrike" dirty="0">
                        <a:solidFill>
                          <a:srgbClr val="000000"/>
                        </a:solidFill>
                        <a:effectLst/>
                        <a:latin typeface="+mn-lt"/>
                      </a:endParaRPr>
                    </a:p>
                  </a:txBody>
                  <a:tcPr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effectLst/>
                          <a:latin typeface="+mn-lt"/>
                        </a:rPr>
                        <a:t>Accounts </a:t>
                      </a:r>
                    </a:p>
                    <a:p>
                      <a:pPr algn="l" fontAlgn="b"/>
                      <a:r>
                        <a:rPr lang="en-US" sz="2000" b="1" u="none" strike="noStrike" dirty="0">
                          <a:effectLst/>
                          <a:latin typeface="+mn-lt"/>
                        </a:rPr>
                        <a:t>Before </a:t>
                      </a:r>
                    </a:p>
                    <a:p>
                      <a:pPr algn="l" fontAlgn="b"/>
                      <a:r>
                        <a:rPr lang="en-US" sz="2000" b="1" u="none" strike="noStrike" dirty="0">
                          <a:effectLst/>
                          <a:latin typeface="+mn-lt"/>
                        </a:rPr>
                        <a:t>Adjustment</a:t>
                      </a:r>
                      <a:endParaRPr lang="en-US" sz="2000" b="1" i="0" u="none" strike="noStrike" dirty="0">
                        <a:solidFill>
                          <a:srgbClr val="000000"/>
                        </a:solidFill>
                        <a:effectLst/>
                        <a:latin typeface="+mn-lt"/>
                      </a:endParaRPr>
                    </a:p>
                  </a:txBody>
                  <a:tcPr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effectLst/>
                          <a:latin typeface="+mn-lt"/>
                        </a:rPr>
                        <a:t>Adjusting </a:t>
                      </a:r>
                    </a:p>
                    <a:p>
                      <a:pPr algn="l" fontAlgn="b"/>
                      <a:r>
                        <a:rPr lang="en-US" sz="2000" b="1" u="none" strike="noStrike" dirty="0">
                          <a:effectLst/>
                          <a:latin typeface="+mn-lt"/>
                        </a:rPr>
                        <a:t>Entry</a:t>
                      </a:r>
                      <a:endParaRPr lang="en-US" sz="2000" b="1" i="0" u="none" strike="noStrike" dirty="0">
                        <a:solidFill>
                          <a:srgbClr val="000000"/>
                        </a:solidFill>
                        <a:effectLst/>
                        <a:latin typeface="+mn-lt"/>
                      </a:endParaRPr>
                    </a:p>
                  </a:txBody>
                  <a:tcPr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0838641"/>
                  </a:ext>
                </a:extLst>
              </a:tr>
              <a:tr h="370840">
                <a:tc>
                  <a:txBody>
                    <a:bodyPr/>
                    <a:lstStyle/>
                    <a:p>
                      <a:pPr algn="l" fontAlgn="t"/>
                      <a:r>
                        <a:rPr lang="en-US" sz="2000" u="none" strike="noStrike" dirty="0">
                          <a:effectLst/>
                        </a:rPr>
                        <a:t>Interest,</a:t>
                      </a:r>
                    </a:p>
                    <a:p>
                      <a:pPr algn="l" fontAlgn="t"/>
                      <a:r>
                        <a:rPr lang="en-US" sz="2000" b="0" i="0" u="none" strike="noStrike" dirty="0">
                          <a:solidFill>
                            <a:srgbClr val="000000"/>
                          </a:solidFill>
                          <a:effectLst/>
                          <a:latin typeface="Calibri" panose="020F0502020204030204" pitchFamily="34" charset="0"/>
                        </a:rPr>
                        <a:t>rent, salaries</a:t>
                      </a:r>
                      <a:endParaRPr lang="en-US" sz="2000" b="0" i="0" u="none" strike="noStrike" dirty="0">
                        <a:solidFill>
                          <a:srgbClr val="000000"/>
                        </a:solidFill>
                        <a:effectLst/>
                        <a:latin typeface="+mn-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rPr>
                        <a:t>Expenses have</a:t>
                      </a:r>
                    </a:p>
                    <a:p>
                      <a:pPr algn="l" fontAlgn="t"/>
                      <a:r>
                        <a:rPr lang="en-US" sz="2000" b="0" i="0" u="none" strike="noStrike" baseline="0" dirty="0">
                          <a:solidFill>
                            <a:srgbClr val="000000"/>
                          </a:solidFill>
                          <a:effectLst/>
                          <a:latin typeface="Calibri" panose="020F0502020204030204" pitchFamily="34" charset="0"/>
                        </a:rPr>
                        <a:t>been incurred but</a:t>
                      </a:r>
                    </a:p>
                    <a:p>
                      <a:pPr algn="l" fontAlgn="t"/>
                      <a:r>
                        <a:rPr lang="en-US" sz="2000" b="0" i="0" u="none" strike="noStrike" baseline="0" dirty="0">
                          <a:solidFill>
                            <a:srgbClr val="000000"/>
                          </a:solidFill>
                          <a:effectLst/>
                          <a:latin typeface="Calibri" panose="020F0502020204030204" pitchFamily="34" charset="0"/>
                        </a:rPr>
                        <a:t>not yet paid in</a:t>
                      </a:r>
                    </a:p>
                    <a:p>
                      <a:pPr algn="l" fontAlgn="t"/>
                      <a:r>
                        <a:rPr lang="en-US" sz="2000" b="0" i="0" u="none" strike="noStrike" baseline="0" dirty="0">
                          <a:solidFill>
                            <a:srgbClr val="000000"/>
                          </a:solidFill>
                          <a:effectLst/>
                          <a:latin typeface="Calibri" panose="020F0502020204030204" pitchFamily="34" charset="0"/>
                        </a:rPr>
                        <a:t>cash or recorded.</a:t>
                      </a:r>
                      <a:endParaRPr lang="en-US" sz="2000" b="0" i="0" u="none" strike="noStrike" dirty="0">
                        <a:solidFill>
                          <a:srgbClr val="000000"/>
                        </a:solidFill>
                        <a:effectLst/>
                        <a:latin typeface="+mn-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rPr>
                        <a:t>Expenses</a:t>
                      </a:r>
                    </a:p>
                    <a:p>
                      <a:pPr algn="l" fontAlgn="t"/>
                      <a:r>
                        <a:rPr lang="en-US" sz="2000" b="0" i="0" u="none" strike="noStrike" dirty="0">
                          <a:solidFill>
                            <a:srgbClr val="000000"/>
                          </a:solidFill>
                          <a:effectLst/>
                          <a:latin typeface="Calibri" panose="020F0502020204030204" pitchFamily="34" charset="0"/>
                        </a:rPr>
                        <a:t>understated.</a:t>
                      </a:r>
                    </a:p>
                    <a:p>
                      <a:pPr algn="l" fontAlgn="t"/>
                      <a:r>
                        <a:rPr lang="en-US" sz="2000" b="0" i="0" u="none" strike="noStrike" dirty="0">
                          <a:solidFill>
                            <a:srgbClr val="000000"/>
                          </a:solidFill>
                          <a:effectLst/>
                          <a:latin typeface="Calibri" panose="020F0502020204030204" pitchFamily="34" charset="0"/>
                        </a:rPr>
                        <a:t>Liabilities</a:t>
                      </a:r>
                    </a:p>
                    <a:p>
                      <a:pPr algn="l" fontAlgn="t"/>
                      <a:r>
                        <a:rPr lang="en-US" sz="2000" b="0" i="0" u="none" strike="noStrike" dirty="0">
                          <a:solidFill>
                            <a:srgbClr val="000000"/>
                          </a:solidFill>
                          <a:effectLst/>
                          <a:latin typeface="Calibri" panose="020F0502020204030204" pitchFamily="34" charset="0"/>
                        </a:rPr>
                        <a:t>understated.</a:t>
                      </a:r>
                      <a:endParaRPr lang="en-US" sz="2000" b="0" i="0" u="none" strike="noStrike" dirty="0">
                        <a:solidFill>
                          <a:srgbClr val="000000"/>
                        </a:solidFill>
                        <a:effectLst/>
                        <a:latin typeface="+mn-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rPr>
                        <a:t>Dr. Expenses</a:t>
                      </a:r>
                    </a:p>
                    <a:p>
                      <a:pPr marL="0" indent="269875" algn="l" fontAlgn="t"/>
                      <a:r>
                        <a:rPr lang="en-US" sz="2000" u="none" strike="noStrike" dirty="0">
                          <a:effectLst/>
                        </a:rPr>
                        <a:t>Cr. Liabilities</a:t>
                      </a:r>
                      <a:endParaRPr lang="en-US" sz="2000" b="0" i="0" u="none" strike="noStrike" dirty="0">
                        <a:solidFill>
                          <a:srgbClr val="000000"/>
                        </a:solidFill>
                        <a:effectLst/>
                        <a:latin typeface="+mn-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3994311"/>
                  </a:ext>
                </a:extLst>
              </a:tr>
            </a:tbl>
          </a:graphicData>
        </a:graphic>
      </p:graphicFrame>
      <p:sp>
        <p:nvSpPr>
          <p:cNvPr id="9"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3</a:t>
            </a:r>
          </a:p>
        </p:txBody>
      </p:sp>
      <p:sp>
        <p:nvSpPr>
          <p:cNvPr id="6" name="Slide Number Placeholder 5">
            <a:extLst>
              <a:ext uri="{FF2B5EF4-FFF2-40B4-BE49-F238E27FC236}">
                <a16:creationId xmlns:a16="http://schemas.microsoft.com/office/drawing/2014/main" id="{3E637209-E94E-4CC1-958B-BF53DE68AC18}"/>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7" name="Footer Placeholder 6">
            <a:extLst>
              <a:ext uri="{FF2B5EF4-FFF2-40B4-BE49-F238E27FC236}">
                <a16:creationId xmlns:a16="http://schemas.microsoft.com/office/drawing/2014/main" id="{3E79D34A-C9BC-42B1-985A-36B324C8158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66494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0E79-F932-44C4-9B5A-6A848A9A5F90}"/>
              </a:ext>
            </a:extLst>
          </p:cNvPr>
          <p:cNvSpPr>
            <a:spLocks noGrp="1"/>
          </p:cNvSpPr>
          <p:nvPr>
            <p:ph type="title"/>
          </p:nvPr>
        </p:nvSpPr>
        <p:spPr>
          <a:xfrm>
            <a:off x="304800" y="762001"/>
            <a:ext cx="8534400" cy="685799"/>
          </a:xfrm>
        </p:spPr>
        <p:txBody>
          <a:bodyPr/>
          <a:lstStyle/>
          <a:p>
            <a:r>
              <a:rPr lang="en-US" altLang="en-US" b="1" dirty="0">
                <a:latin typeface="Calibri" panose="020F0502020204030204" pitchFamily="34" charset="0"/>
                <a:ea typeface="Source Sans Pro" charset="0"/>
                <a:cs typeface="Calibri" panose="020F0502020204030204" pitchFamily="34" charset="0"/>
              </a:rPr>
              <a:t>Summary of Basic Relationships</a:t>
            </a:r>
            <a:endParaRPr lang="en-US" dirty="0"/>
          </a:p>
        </p:txBody>
      </p:sp>
      <p:graphicFrame>
        <p:nvGraphicFramePr>
          <p:cNvPr id="6" name="Content Placeholder 5" descr="Table is accessible to screenreaders">
            <a:extLst>
              <a:ext uri="{FF2B5EF4-FFF2-40B4-BE49-F238E27FC236}">
                <a16:creationId xmlns:a16="http://schemas.microsoft.com/office/drawing/2014/main" id="{AA4C2479-E109-49CB-9DDD-C1411D65BEF7}"/>
              </a:ext>
            </a:extLst>
          </p:cNvPr>
          <p:cNvGraphicFramePr>
            <a:graphicFrameLocks noGrp="1"/>
          </p:cNvGraphicFramePr>
          <p:nvPr>
            <p:ph sz="quarter" idx="16"/>
            <p:extLst>
              <p:ext uri="{D42A27DB-BD31-4B8C-83A1-F6EECF244321}">
                <p14:modId xmlns:p14="http://schemas.microsoft.com/office/powerpoint/2010/main" val="3022910135"/>
              </p:ext>
            </p:extLst>
          </p:nvPr>
        </p:nvGraphicFramePr>
        <p:xfrm>
          <a:off x="304800" y="1828800"/>
          <a:ext cx="8534400" cy="4267200"/>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446133942"/>
                    </a:ext>
                  </a:extLst>
                </a:gridCol>
                <a:gridCol w="2844800">
                  <a:extLst>
                    <a:ext uri="{9D8B030D-6E8A-4147-A177-3AD203B41FA5}">
                      <a16:colId xmlns:a16="http://schemas.microsoft.com/office/drawing/2014/main" val="1146889500"/>
                    </a:ext>
                  </a:extLst>
                </a:gridCol>
                <a:gridCol w="2844800">
                  <a:extLst>
                    <a:ext uri="{9D8B030D-6E8A-4147-A177-3AD203B41FA5}">
                      <a16:colId xmlns:a16="http://schemas.microsoft.com/office/drawing/2014/main" val="1437885859"/>
                    </a:ext>
                  </a:extLst>
                </a:gridCol>
              </a:tblGrid>
              <a:tr h="370840">
                <a:tc>
                  <a:txBody>
                    <a:bodyPr/>
                    <a:lstStyle/>
                    <a:p>
                      <a:pPr algn="l" fontAlgn="b"/>
                      <a:r>
                        <a:rPr lang="en-US" sz="2000" b="1" u="none" strike="noStrike" dirty="0">
                          <a:effectLst/>
                        </a:rPr>
                        <a:t>Type of Adjustment</a:t>
                      </a:r>
                      <a:endParaRPr lang="en-US" sz="2000" b="1" i="0" u="none" strike="noStrike" dirty="0">
                        <a:solidFill>
                          <a:srgbClr val="000000"/>
                        </a:solidFill>
                        <a:effectLst/>
                        <a:latin typeface="Calibri" panose="020F0502020204030204" pitchFamily="34" charset="0"/>
                      </a:endParaRPr>
                    </a:p>
                  </a:txBody>
                  <a:tcPr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effectLst/>
                        </a:rPr>
                        <a:t>Accounts Before Adjustment</a:t>
                      </a:r>
                      <a:endParaRPr lang="en-US" sz="2000" b="1" i="0" u="none" strike="noStrike" dirty="0">
                        <a:solidFill>
                          <a:srgbClr val="000000"/>
                        </a:solidFill>
                        <a:effectLst/>
                        <a:latin typeface="Calibri" panose="020F0502020204030204" pitchFamily="34" charset="0"/>
                      </a:endParaRPr>
                    </a:p>
                  </a:txBody>
                  <a:tcPr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effectLst/>
                        </a:rPr>
                        <a:t>Adjusting Entry</a:t>
                      </a:r>
                      <a:endParaRPr lang="en-US" sz="2000" b="1" i="0" u="none" strike="noStrike" dirty="0">
                        <a:solidFill>
                          <a:srgbClr val="000000"/>
                        </a:solidFill>
                        <a:effectLst/>
                        <a:latin typeface="Calibri" panose="020F0502020204030204" pitchFamily="34" charset="0"/>
                      </a:endParaRPr>
                    </a:p>
                  </a:txBody>
                  <a:tcPr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876896"/>
                  </a:ext>
                </a:extLst>
              </a:tr>
              <a:tr h="370840">
                <a:tc>
                  <a:txBody>
                    <a:bodyPr/>
                    <a:lstStyle/>
                    <a:p>
                      <a:pPr algn="l" fontAlgn="t"/>
                      <a:r>
                        <a:rPr lang="en-US" sz="2000" b="1" u="none" strike="noStrike" dirty="0">
                          <a:solidFill>
                            <a:srgbClr val="990000"/>
                          </a:solidFill>
                          <a:effectLst/>
                        </a:rPr>
                        <a:t>Prepaid expenses</a:t>
                      </a:r>
                      <a:endParaRPr lang="en-US" sz="2000" b="1" i="0" u="none" strike="noStrike" dirty="0">
                        <a:solidFill>
                          <a:srgbClr val="990000"/>
                        </a:solidFill>
                        <a:effectLst/>
                        <a:latin typeface="Calibri" panose="020F050202020403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rPr>
                        <a:t>Assets overstated. </a:t>
                      </a:r>
                    </a:p>
                    <a:p>
                      <a:pPr algn="l" fontAlgn="t"/>
                      <a:r>
                        <a:rPr lang="en-US" sz="2000" u="none" strike="noStrike" dirty="0">
                          <a:effectLst/>
                        </a:rPr>
                        <a:t>Expenses understated.</a:t>
                      </a:r>
                      <a:endParaRPr lang="en-US" sz="2000" b="0" i="0" u="none" strike="noStrike" dirty="0">
                        <a:solidFill>
                          <a:srgbClr val="000000"/>
                        </a:solidFill>
                        <a:effectLst/>
                        <a:latin typeface="Calibri" panose="020F050202020403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rPr>
                        <a:t>Dr. Expense </a:t>
                      </a:r>
                    </a:p>
                    <a:p>
                      <a:pPr marL="269875" indent="0" algn="l" fontAlgn="t"/>
                      <a:r>
                        <a:rPr lang="en-US" sz="2000" u="none" strike="noStrike" dirty="0">
                          <a:effectLst/>
                        </a:rPr>
                        <a:t>Cr. Assets or Contra Assets</a:t>
                      </a:r>
                      <a:endParaRPr lang="en-US" sz="2000" b="0" i="0" u="none" strike="noStrike" dirty="0">
                        <a:solidFill>
                          <a:srgbClr val="000000"/>
                        </a:solidFill>
                        <a:effectLst/>
                        <a:latin typeface="Calibri" panose="020F050202020403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8287986"/>
                  </a:ext>
                </a:extLst>
              </a:tr>
              <a:tr h="370840">
                <a:tc>
                  <a:txBody>
                    <a:bodyPr/>
                    <a:lstStyle/>
                    <a:p>
                      <a:pPr algn="l" fontAlgn="t"/>
                      <a:r>
                        <a:rPr lang="en-US" sz="2000" b="1" u="none" strike="noStrike" dirty="0">
                          <a:solidFill>
                            <a:srgbClr val="990000"/>
                          </a:solidFill>
                          <a:effectLst/>
                        </a:rPr>
                        <a:t>Unearned revenues</a:t>
                      </a:r>
                      <a:endParaRPr lang="en-US" sz="2000" b="1" i="0" u="none" strike="noStrike" dirty="0">
                        <a:solidFill>
                          <a:srgbClr val="990000"/>
                        </a:solidFill>
                        <a:effectLst/>
                        <a:latin typeface="Calibri" panose="020F050202020403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rPr>
                        <a:t>Liabilities overstated. </a:t>
                      </a:r>
                    </a:p>
                    <a:p>
                      <a:pPr algn="l" fontAlgn="t"/>
                      <a:r>
                        <a:rPr lang="en-US" sz="2000" u="none" strike="noStrike" dirty="0">
                          <a:effectLst/>
                        </a:rPr>
                        <a:t>Revenues understated.</a:t>
                      </a:r>
                      <a:endParaRPr lang="en-US" sz="2000" b="0" i="0" u="none" strike="noStrike" dirty="0">
                        <a:solidFill>
                          <a:srgbClr val="000000"/>
                        </a:solidFill>
                        <a:effectLst/>
                        <a:latin typeface="Calibri" panose="020F050202020403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rPr>
                        <a:t>Dr. Liabilities </a:t>
                      </a:r>
                    </a:p>
                    <a:p>
                      <a:pPr marL="0" indent="269875" algn="l" fontAlgn="t"/>
                      <a:r>
                        <a:rPr lang="en-US" sz="2000" u="none" strike="noStrike" dirty="0">
                          <a:effectLst/>
                        </a:rPr>
                        <a:t>Cr. Revenues</a:t>
                      </a:r>
                      <a:endParaRPr lang="en-US" sz="2000" b="0" i="0" u="none" strike="noStrike" dirty="0">
                        <a:solidFill>
                          <a:srgbClr val="000000"/>
                        </a:solidFill>
                        <a:effectLst/>
                        <a:latin typeface="Calibri" panose="020F050202020403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697390"/>
                  </a:ext>
                </a:extLst>
              </a:tr>
              <a:tr h="370840">
                <a:tc>
                  <a:txBody>
                    <a:bodyPr/>
                    <a:lstStyle/>
                    <a:p>
                      <a:pPr algn="l" fontAlgn="t"/>
                      <a:r>
                        <a:rPr lang="en-US" sz="2000" b="1" u="none" strike="noStrike" dirty="0">
                          <a:solidFill>
                            <a:srgbClr val="990000"/>
                          </a:solidFill>
                          <a:effectLst/>
                        </a:rPr>
                        <a:t>Accrued revenues</a:t>
                      </a:r>
                      <a:endParaRPr lang="en-US" sz="2000" b="1" i="0" u="none" strike="noStrike" dirty="0">
                        <a:solidFill>
                          <a:srgbClr val="990000"/>
                        </a:solidFill>
                        <a:effectLst/>
                        <a:latin typeface="Calibri" panose="020F050202020403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rPr>
                        <a:t>Assets understated. </a:t>
                      </a:r>
                    </a:p>
                    <a:p>
                      <a:pPr algn="l" fontAlgn="t"/>
                      <a:r>
                        <a:rPr lang="en-US" sz="2000" u="none" strike="noStrike" dirty="0">
                          <a:effectLst/>
                        </a:rPr>
                        <a:t>Revenues understated.</a:t>
                      </a:r>
                      <a:endParaRPr lang="en-US" sz="2000" b="0" i="0" u="none" strike="noStrike" dirty="0">
                        <a:solidFill>
                          <a:srgbClr val="000000"/>
                        </a:solidFill>
                        <a:effectLst/>
                        <a:latin typeface="Calibri" panose="020F050202020403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rPr>
                        <a:t>Dr. Assets </a:t>
                      </a:r>
                    </a:p>
                    <a:p>
                      <a:pPr marL="0" indent="269875" algn="l" fontAlgn="t"/>
                      <a:r>
                        <a:rPr lang="en-US" sz="2000" u="none" strike="noStrike" dirty="0">
                          <a:effectLst/>
                        </a:rPr>
                        <a:t>Cr. Revenues</a:t>
                      </a:r>
                      <a:endParaRPr lang="en-US" sz="2000" b="0" i="0" u="none" strike="noStrike" dirty="0">
                        <a:solidFill>
                          <a:srgbClr val="000000"/>
                        </a:solidFill>
                        <a:effectLst/>
                        <a:latin typeface="Calibri" panose="020F050202020403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1323814"/>
                  </a:ext>
                </a:extLst>
              </a:tr>
              <a:tr h="370840">
                <a:tc>
                  <a:txBody>
                    <a:bodyPr/>
                    <a:lstStyle/>
                    <a:p>
                      <a:pPr algn="l" fontAlgn="t"/>
                      <a:r>
                        <a:rPr lang="en-US" sz="2000" b="1" u="none" strike="noStrike" dirty="0">
                          <a:solidFill>
                            <a:srgbClr val="990000"/>
                          </a:solidFill>
                          <a:effectLst/>
                        </a:rPr>
                        <a:t>Accrued expenses</a:t>
                      </a:r>
                      <a:endParaRPr lang="en-US" sz="2000" b="1" i="0" u="none" strike="noStrike" dirty="0">
                        <a:solidFill>
                          <a:srgbClr val="990000"/>
                        </a:solidFill>
                        <a:effectLst/>
                        <a:latin typeface="Calibri" panose="020F050202020403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rPr>
                        <a:t>Expenses understated. </a:t>
                      </a:r>
                    </a:p>
                    <a:p>
                      <a:pPr algn="l" fontAlgn="t"/>
                      <a:r>
                        <a:rPr lang="en-US" sz="2000" u="none" strike="noStrike" dirty="0">
                          <a:effectLst/>
                        </a:rPr>
                        <a:t>Liabilities understated.</a:t>
                      </a:r>
                      <a:endParaRPr lang="en-US" sz="2000" b="0" i="0" u="none" strike="noStrike" dirty="0">
                        <a:solidFill>
                          <a:srgbClr val="000000"/>
                        </a:solidFill>
                        <a:effectLst/>
                        <a:latin typeface="Calibri" panose="020F050202020403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rPr>
                        <a:t>Dr. Expenses</a:t>
                      </a:r>
                    </a:p>
                    <a:p>
                      <a:pPr marL="0" indent="269875" algn="l" fontAlgn="t"/>
                      <a:r>
                        <a:rPr lang="en-US" sz="2000" u="none" strike="noStrike" dirty="0">
                          <a:effectLst/>
                        </a:rPr>
                        <a:t>Cr. Liabilities</a:t>
                      </a:r>
                      <a:endParaRPr lang="en-US" sz="2000" b="0" i="0" u="none" strike="noStrike" dirty="0">
                        <a:solidFill>
                          <a:srgbClr val="000000"/>
                        </a:solidFill>
                        <a:effectLst/>
                        <a:latin typeface="Calibri" panose="020F050202020403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8337112"/>
                  </a:ext>
                </a:extLst>
              </a:tr>
            </a:tbl>
          </a:graphicData>
        </a:graphic>
      </p:graphicFrame>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3</a:t>
            </a:r>
          </a:p>
        </p:txBody>
      </p:sp>
      <p:sp>
        <p:nvSpPr>
          <p:cNvPr id="4" name="Slide Number Placeholder 3">
            <a:extLst>
              <a:ext uri="{FF2B5EF4-FFF2-40B4-BE49-F238E27FC236}">
                <a16:creationId xmlns:a16="http://schemas.microsoft.com/office/drawing/2014/main" id="{A6C5F455-448A-43BA-AFDA-8C147A0D5BF0}"/>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5" name="Footer Placeholder 4">
            <a:extLst>
              <a:ext uri="{FF2B5EF4-FFF2-40B4-BE49-F238E27FC236}">
                <a16:creationId xmlns:a16="http://schemas.microsoft.com/office/drawing/2014/main" id="{E73CA571-FB4C-4827-96A1-E4DC2EE9444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37704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B6CF-453E-41AA-A26E-DBAD2E9B944A}"/>
              </a:ext>
            </a:extLst>
          </p:cNvPr>
          <p:cNvSpPr>
            <a:spLocks noGrp="1"/>
          </p:cNvSpPr>
          <p:nvPr>
            <p:ph type="title"/>
          </p:nvPr>
        </p:nvSpPr>
        <p:spPr>
          <a:xfrm>
            <a:off x="304800" y="762001"/>
            <a:ext cx="8534400" cy="761999"/>
          </a:xfrm>
        </p:spPr>
        <p:txBody>
          <a:bodyPr>
            <a:normAutofit fontScale="90000"/>
          </a:bodyPr>
          <a:lstStyle/>
          <a:p>
            <a:r>
              <a:rPr lang="en-US" sz="4400" b="1" dirty="0">
                <a:ea typeface="Source Sans Pro" charset="0"/>
              </a:rPr>
              <a:t>Do It! 3: </a:t>
            </a:r>
            <a:r>
              <a:rPr lang="en-US" sz="4400" b="1" dirty="0">
                <a:solidFill>
                  <a:srgbClr val="196E78"/>
                </a:solidFill>
                <a:ea typeface="Source Sans Pro" charset="0"/>
              </a:rPr>
              <a:t>Adjusting Entries Accruals </a:t>
            </a:r>
            <a:r>
              <a:rPr lang="en-US" sz="2700" dirty="0">
                <a:solidFill>
                  <a:srgbClr val="196E78"/>
                </a:solidFill>
                <a:ea typeface="Source Sans Pro" charset="0"/>
              </a:rPr>
              <a:t>(1 of 3)</a:t>
            </a:r>
            <a:endParaRPr lang="en-US" sz="2700" dirty="0"/>
          </a:p>
        </p:txBody>
      </p:sp>
      <p:sp>
        <p:nvSpPr>
          <p:cNvPr id="3" name="Content Placeholder 2">
            <a:extLst>
              <a:ext uri="{FF2B5EF4-FFF2-40B4-BE49-F238E27FC236}">
                <a16:creationId xmlns:a16="http://schemas.microsoft.com/office/drawing/2014/main" id="{48370FD7-7F1B-423A-98FC-44D688B1BB54}"/>
              </a:ext>
            </a:extLst>
          </p:cNvPr>
          <p:cNvSpPr>
            <a:spLocks noGrp="1"/>
          </p:cNvSpPr>
          <p:nvPr>
            <p:ph sz="quarter" idx="16"/>
          </p:nvPr>
        </p:nvSpPr>
        <p:spPr>
          <a:xfrm>
            <a:off x="304800" y="1828800"/>
            <a:ext cx="8534400" cy="3429000"/>
          </a:xfrm>
        </p:spPr>
        <p:txBody>
          <a:bodyPr/>
          <a:lstStyle/>
          <a:p>
            <a:r>
              <a:rPr lang="en-US" sz="2400" dirty="0"/>
              <a:t>Micro Computer Services began operations on August 1, 2020. At the end of August 2020, management prepares monthly financial statements. The following information relates to August.</a:t>
            </a:r>
          </a:p>
          <a:p>
            <a:pPr marL="402336" indent="-402336">
              <a:buClr>
                <a:schemeClr val="accent2"/>
              </a:buClr>
              <a:buFont typeface="+mj-lt"/>
              <a:buAutoNum type="arabicPeriod"/>
            </a:pPr>
            <a:r>
              <a:rPr lang="en-US" sz="2400" dirty="0"/>
              <a:t>At August 31, the company owed its employees $800 in salaries and wages that will be paid on September 1.</a:t>
            </a:r>
          </a:p>
          <a:p>
            <a:pPr marL="402336" indent="-402336">
              <a:buClr>
                <a:schemeClr val="accent2"/>
              </a:buClr>
              <a:buFont typeface="+mj-lt"/>
              <a:buAutoNum type="arabicPeriod"/>
            </a:pPr>
            <a:r>
              <a:rPr lang="en-US" sz="2400" dirty="0"/>
              <a:t>On August 1, the company borrowed $30,000 from a local bank on a 15-year mortgage. The annual interest rate is 10%.</a:t>
            </a:r>
          </a:p>
          <a:p>
            <a:pPr marL="402336" indent="-402336">
              <a:buClr>
                <a:schemeClr val="accent2"/>
              </a:buClr>
              <a:buFont typeface="+mj-lt"/>
              <a:buAutoNum type="arabicPeriod"/>
            </a:pPr>
            <a:r>
              <a:rPr lang="en-US" sz="2400" dirty="0"/>
              <a:t>Revenue for services performed but unrecorded for August totaled $1,100.</a:t>
            </a:r>
          </a:p>
        </p:txBody>
      </p:sp>
      <p:sp>
        <p:nvSpPr>
          <p:cNvPr id="6" name="Content Placeholder 5"/>
          <p:cNvSpPr>
            <a:spLocks noGrp="1"/>
          </p:cNvSpPr>
          <p:nvPr>
            <p:ph sz="quarter" idx="17"/>
          </p:nvPr>
        </p:nvSpPr>
        <p:spPr>
          <a:xfrm>
            <a:off x="304800" y="5409279"/>
            <a:ext cx="7315200" cy="450607"/>
          </a:xfrm>
        </p:spPr>
        <p:txBody>
          <a:bodyPr/>
          <a:lstStyle/>
          <a:p>
            <a:r>
              <a:rPr lang="en-US" sz="2400" dirty="0"/>
              <a:t>Prepare the adjusting entries needed at August 31, 2020.</a:t>
            </a:r>
          </a:p>
        </p:txBody>
      </p:sp>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3</a:t>
            </a:r>
          </a:p>
        </p:txBody>
      </p:sp>
      <p:sp>
        <p:nvSpPr>
          <p:cNvPr id="4" name="Slide Number Placeholder 3">
            <a:extLst>
              <a:ext uri="{FF2B5EF4-FFF2-40B4-BE49-F238E27FC236}">
                <a16:creationId xmlns:a16="http://schemas.microsoft.com/office/drawing/2014/main" id="{E787CD7F-344F-42F2-B9BF-45E0EBD23C6F}"/>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5" name="Footer Placeholder 4">
            <a:extLst>
              <a:ext uri="{FF2B5EF4-FFF2-40B4-BE49-F238E27FC236}">
                <a16:creationId xmlns:a16="http://schemas.microsoft.com/office/drawing/2014/main" id="{0CDDDDDD-7A46-476A-AA19-D40CC10EC59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99898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2BEB-82BE-4FCB-BF2D-53C4F79DD370}"/>
              </a:ext>
            </a:extLst>
          </p:cNvPr>
          <p:cNvSpPr>
            <a:spLocks noGrp="1"/>
          </p:cNvSpPr>
          <p:nvPr>
            <p:ph type="title"/>
          </p:nvPr>
        </p:nvSpPr>
        <p:spPr>
          <a:xfrm>
            <a:off x="304800" y="762001"/>
            <a:ext cx="8534400" cy="761999"/>
          </a:xfrm>
        </p:spPr>
        <p:txBody>
          <a:bodyPr>
            <a:normAutofit fontScale="90000"/>
          </a:bodyPr>
          <a:lstStyle/>
          <a:p>
            <a:r>
              <a:rPr lang="en-US" sz="4400" b="1" dirty="0">
                <a:ea typeface="Source Sans Pro" charset="0"/>
              </a:rPr>
              <a:t>Do It! 3: </a:t>
            </a:r>
            <a:r>
              <a:rPr lang="en-US" sz="4400" b="1" dirty="0">
                <a:solidFill>
                  <a:srgbClr val="196E78"/>
                </a:solidFill>
                <a:ea typeface="Source Sans Pro" charset="0"/>
              </a:rPr>
              <a:t>Adjusting Entries Accruals </a:t>
            </a:r>
            <a:r>
              <a:rPr lang="en-US" sz="2700" dirty="0">
                <a:solidFill>
                  <a:srgbClr val="196E78"/>
                </a:solidFill>
                <a:ea typeface="Source Sans Pro" charset="0"/>
              </a:rPr>
              <a:t>(2 of 3)</a:t>
            </a:r>
            <a:endParaRPr lang="en-US" dirty="0"/>
          </a:p>
        </p:txBody>
      </p:sp>
      <p:sp>
        <p:nvSpPr>
          <p:cNvPr id="3" name="Content Placeholder 2">
            <a:extLst>
              <a:ext uri="{FF2B5EF4-FFF2-40B4-BE49-F238E27FC236}">
                <a16:creationId xmlns:a16="http://schemas.microsoft.com/office/drawing/2014/main" id="{D062627E-5AF0-4B69-B5C8-BA77A7563C82}"/>
              </a:ext>
            </a:extLst>
          </p:cNvPr>
          <p:cNvSpPr>
            <a:spLocks noGrp="1"/>
          </p:cNvSpPr>
          <p:nvPr>
            <p:ph sz="quarter" idx="16"/>
          </p:nvPr>
        </p:nvSpPr>
        <p:spPr>
          <a:xfrm>
            <a:off x="304800" y="1828801"/>
            <a:ext cx="8534400" cy="1174750"/>
          </a:xfrm>
        </p:spPr>
        <p:txBody>
          <a:bodyPr/>
          <a:lstStyle/>
          <a:p>
            <a:r>
              <a:rPr lang="en-US" sz="2400" dirty="0"/>
              <a:t>Prepare the adjusting entries needed at August 31, 2020.</a:t>
            </a:r>
          </a:p>
          <a:p>
            <a:pPr marL="402336" indent="-402336">
              <a:buClr>
                <a:schemeClr val="accent2"/>
              </a:buClr>
              <a:buFont typeface="+mj-lt"/>
              <a:buAutoNum type="arabicPeriod"/>
            </a:pPr>
            <a:r>
              <a:rPr lang="en-US" sz="2400" dirty="0"/>
              <a:t>At August 31, the company owed its employees $800 in salaries and wages that will be paid on September 1.</a:t>
            </a:r>
          </a:p>
        </p:txBody>
      </p:sp>
      <p:sp>
        <p:nvSpPr>
          <p:cNvPr id="4" name="Content Placeholder 3">
            <a:extLst>
              <a:ext uri="{FF2B5EF4-FFF2-40B4-BE49-F238E27FC236}">
                <a16:creationId xmlns:a16="http://schemas.microsoft.com/office/drawing/2014/main" id="{76A2A16A-CBF6-4352-B385-BB1869090DB4}"/>
              </a:ext>
            </a:extLst>
          </p:cNvPr>
          <p:cNvSpPr>
            <a:spLocks noGrp="1"/>
          </p:cNvSpPr>
          <p:nvPr>
            <p:ph sz="quarter" idx="17"/>
          </p:nvPr>
        </p:nvSpPr>
        <p:spPr>
          <a:xfrm>
            <a:off x="762000" y="3124201"/>
            <a:ext cx="3733800" cy="396874"/>
          </a:xfrm>
        </p:spPr>
        <p:txBody>
          <a:bodyPr/>
          <a:lstStyle/>
          <a:p>
            <a:r>
              <a:rPr lang="en-US" sz="2400" dirty="0"/>
              <a:t>Salaries and Wages Expense</a:t>
            </a:r>
          </a:p>
        </p:txBody>
      </p:sp>
      <p:sp>
        <p:nvSpPr>
          <p:cNvPr id="5" name="Content Placeholder 4">
            <a:extLst>
              <a:ext uri="{FF2B5EF4-FFF2-40B4-BE49-F238E27FC236}">
                <a16:creationId xmlns:a16="http://schemas.microsoft.com/office/drawing/2014/main" id="{619759F0-E447-4F81-8F01-8F790E706DE6}"/>
              </a:ext>
            </a:extLst>
          </p:cNvPr>
          <p:cNvSpPr>
            <a:spLocks noGrp="1"/>
          </p:cNvSpPr>
          <p:nvPr>
            <p:ph sz="quarter" idx="18"/>
          </p:nvPr>
        </p:nvSpPr>
        <p:spPr>
          <a:xfrm>
            <a:off x="5638800" y="3124200"/>
            <a:ext cx="762000" cy="365125"/>
          </a:xfrm>
        </p:spPr>
        <p:txBody>
          <a:bodyPr/>
          <a:lstStyle/>
          <a:p>
            <a:r>
              <a:rPr lang="en-US" sz="2400" dirty="0"/>
              <a:t>800</a:t>
            </a:r>
          </a:p>
        </p:txBody>
      </p:sp>
      <p:sp>
        <p:nvSpPr>
          <p:cNvPr id="6" name="Content Placeholder 5">
            <a:extLst>
              <a:ext uri="{FF2B5EF4-FFF2-40B4-BE49-F238E27FC236}">
                <a16:creationId xmlns:a16="http://schemas.microsoft.com/office/drawing/2014/main" id="{1E9021EB-255F-49E7-BB94-8AE83C5EE2C8}"/>
              </a:ext>
            </a:extLst>
          </p:cNvPr>
          <p:cNvSpPr>
            <a:spLocks noGrp="1"/>
          </p:cNvSpPr>
          <p:nvPr>
            <p:ph sz="quarter" idx="19"/>
          </p:nvPr>
        </p:nvSpPr>
        <p:spPr>
          <a:xfrm>
            <a:off x="1295400" y="3583654"/>
            <a:ext cx="3581400" cy="394622"/>
          </a:xfrm>
        </p:spPr>
        <p:txBody>
          <a:bodyPr/>
          <a:lstStyle/>
          <a:p>
            <a:r>
              <a:rPr lang="en-US" sz="2400" dirty="0"/>
              <a:t>Salaries and Wages Payable</a:t>
            </a:r>
          </a:p>
        </p:txBody>
      </p:sp>
      <p:sp>
        <p:nvSpPr>
          <p:cNvPr id="7" name="Content Placeholder 6">
            <a:extLst>
              <a:ext uri="{FF2B5EF4-FFF2-40B4-BE49-F238E27FC236}">
                <a16:creationId xmlns:a16="http://schemas.microsoft.com/office/drawing/2014/main" id="{DC21D961-8344-4DEC-9AB9-DDDF0F43B1E0}"/>
              </a:ext>
            </a:extLst>
          </p:cNvPr>
          <p:cNvSpPr>
            <a:spLocks noGrp="1"/>
          </p:cNvSpPr>
          <p:nvPr>
            <p:ph sz="quarter" idx="21"/>
          </p:nvPr>
        </p:nvSpPr>
        <p:spPr>
          <a:xfrm>
            <a:off x="7162800" y="3582527"/>
            <a:ext cx="762000" cy="365125"/>
          </a:xfrm>
        </p:spPr>
        <p:txBody>
          <a:bodyPr/>
          <a:lstStyle/>
          <a:p>
            <a:r>
              <a:rPr lang="en-US" sz="2400" dirty="0"/>
              <a:t>800</a:t>
            </a:r>
          </a:p>
        </p:txBody>
      </p:sp>
      <p:sp>
        <p:nvSpPr>
          <p:cNvPr id="8" name="Content Placeholder 7">
            <a:extLst>
              <a:ext uri="{FF2B5EF4-FFF2-40B4-BE49-F238E27FC236}">
                <a16:creationId xmlns:a16="http://schemas.microsoft.com/office/drawing/2014/main" id="{E5F5F205-A03B-4B18-9C0B-6E7FF03497EA}"/>
              </a:ext>
            </a:extLst>
          </p:cNvPr>
          <p:cNvSpPr>
            <a:spLocks noGrp="1"/>
          </p:cNvSpPr>
          <p:nvPr>
            <p:ph sz="quarter" idx="22"/>
          </p:nvPr>
        </p:nvSpPr>
        <p:spPr>
          <a:xfrm>
            <a:off x="304800" y="4152363"/>
            <a:ext cx="8534400" cy="728729"/>
          </a:xfrm>
        </p:spPr>
        <p:txBody>
          <a:bodyPr/>
          <a:lstStyle/>
          <a:p>
            <a:pPr marL="402336" indent="-402336">
              <a:buClr>
                <a:schemeClr val="accent2"/>
              </a:buClr>
              <a:buFont typeface="+mj-lt"/>
              <a:buAutoNum type="arabicPeriod" startAt="2"/>
            </a:pPr>
            <a:r>
              <a:rPr lang="en-US" sz="2400" dirty="0"/>
              <a:t>On August 1, the company borrowed $30,000 from a local bank on a 15-year mortgage. The annual interest rate is 10%.</a:t>
            </a:r>
          </a:p>
        </p:txBody>
      </p:sp>
      <p:sp>
        <p:nvSpPr>
          <p:cNvPr id="9" name="Content Placeholder 8">
            <a:extLst>
              <a:ext uri="{FF2B5EF4-FFF2-40B4-BE49-F238E27FC236}">
                <a16:creationId xmlns:a16="http://schemas.microsoft.com/office/drawing/2014/main" id="{5CFDCA77-387B-4909-9842-4DA1D29C0BCD}"/>
              </a:ext>
            </a:extLst>
          </p:cNvPr>
          <p:cNvSpPr>
            <a:spLocks noGrp="1"/>
          </p:cNvSpPr>
          <p:nvPr>
            <p:ph sz="quarter" idx="23"/>
          </p:nvPr>
        </p:nvSpPr>
        <p:spPr>
          <a:xfrm>
            <a:off x="764459" y="5058696"/>
            <a:ext cx="5182241" cy="394838"/>
          </a:xfrm>
        </p:spPr>
        <p:txBody>
          <a:bodyPr/>
          <a:lstStyle/>
          <a:p>
            <a:r>
              <a:rPr lang="en-US" sz="2400"/>
              <a:t>Interest Expense ($30,000  .20  x 1/12)</a:t>
            </a:r>
            <a:endParaRPr lang="en-US" sz="2400" dirty="0"/>
          </a:p>
        </p:txBody>
      </p:sp>
      <p:sp>
        <p:nvSpPr>
          <p:cNvPr id="10" name="Content Placeholder 9">
            <a:extLst>
              <a:ext uri="{FF2B5EF4-FFF2-40B4-BE49-F238E27FC236}">
                <a16:creationId xmlns:a16="http://schemas.microsoft.com/office/drawing/2014/main" id="{096D75F2-CCCE-4537-AF2A-E944A5D9B307}"/>
              </a:ext>
            </a:extLst>
          </p:cNvPr>
          <p:cNvSpPr>
            <a:spLocks noGrp="1"/>
          </p:cNvSpPr>
          <p:nvPr>
            <p:ph sz="quarter" idx="24"/>
          </p:nvPr>
        </p:nvSpPr>
        <p:spPr>
          <a:xfrm>
            <a:off x="5946701" y="5055179"/>
            <a:ext cx="779208" cy="365125"/>
          </a:xfrm>
        </p:spPr>
        <p:txBody>
          <a:bodyPr/>
          <a:lstStyle/>
          <a:p>
            <a:r>
              <a:rPr lang="en-US" sz="2400" dirty="0"/>
              <a:t>250</a:t>
            </a:r>
          </a:p>
        </p:txBody>
      </p:sp>
      <p:sp>
        <p:nvSpPr>
          <p:cNvPr id="11" name="Content Placeholder 10">
            <a:extLst>
              <a:ext uri="{FF2B5EF4-FFF2-40B4-BE49-F238E27FC236}">
                <a16:creationId xmlns:a16="http://schemas.microsoft.com/office/drawing/2014/main" id="{C9FD29C4-C913-40AA-9C5D-D8C329180542}"/>
              </a:ext>
            </a:extLst>
          </p:cNvPr>
          <p:cNvSpPr>
            <a:spLocks noGrp="1"/>
          </p:cNvSpPr>
          <p:nvPr>
            <p:ph sz="quarter" idx="25"/>
          </p:nvPr>
        </p:nvSpPr>
        <p:spPr>
          <a:xfrm>
            <a:off x="1447800" y="5547853"/>
            <a:ext cx="2286000" cy="391974"/>
          </a:xfrm>
        </p:spPr>
        <p:txBody>
          <a:bodyPr/>
          <a:lstStyle/>
          <a:p>
            <a:r>
              <a:rPr lang="en-US" sz="2400" dirty="0"/>
              <a:t>Interest Payable</a:t>
            </a:r>
          </a:p>
        </p:txBody>
      </p:sp>
      <p:sp>
        <p:nvSpPr>
          <p:cNvPr id="12" name="Content Placeholder 11">
            <a:extLst>
              <a:ext uri="{FF2B5EF4-FFF2-40B4-BE49-F238E27FC236}">
                <a16:creationId xmlns:a16="http://schemas.microsoft.com/office/drawing/2014/main" id="{FD56A3CC-7F9D-45D6-B311-7BE829248958}"/>
              </a:ext>
            </a:extLst>
          </p:cNvPr>
          <p:cNvSpPr>
            <a:spLocks noGrp="1"/>
          </p:cNvSpPr>
          <p:nvPr>
            <p:ph sz="quarter" idx="26"/>
          </p:nvPr>
        </p:nvSpPr>
        <p:spPr>
          <a:xfrm>
            <a:off x="7177548" y="5578475"/>
            <a:ext cx="747252" cy="365125"/>
          </a:xfrm>
        </p:spPr>
        <p:txBody>
          <a:bodyPr/>
          <a:lstStyle/>
          <a:p>
            <a:r>
              <a:rPr lang="en-US" sz="2400" dirty="0"/>
              <a:t>250</a:t>
            </a:r>
          </a:p>
        </p:txBody>
      </p:sp>
      <p:sp>
        <p:nvSpPr>
          <p:cNvPr id="15"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3</a:t>
            </a:r>
          </a:p>
        </p:txBody>
      </p:sp>
      <p:sp>
        <p:nvSpPr>
          <p:cNvPr id="23" name="Slide Number Placeholder 22">
            <a:extLst>
              <a:ext uri="{FF2B5EF4-FFF2-40B4-BE49-F238E27FC236}">
                <a16:creationId xmlns:a16="http://schemas.microsoft.com/office/drawing/2014/main" id="{70EF84D6-0C2E-4DD7-97C0-51E7EE3C671F}"/>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24" name="Footer Placeholder 23">
            <a:extLst>
              <a:ext uri="{FF2B5EF4-FFF2-40B4-BE49-F238E27FC236}">
                <a16:creationId xmlns:a16="http://schemas.microsoft.com/office/drawing/2014/main" id="{44002280-65B2-481F-95EA-47316CECD6F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4011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P spid="9" grpId="0" build="p"/>
      <p:bldP spid="10" grpId="0" build="p"/>
      <p:bldP spid="11" grpId="0" build="p"/>
      <p:bldP spid="1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2BEB-82BE-4FCB-BF2D-53C4F79DD370}"/>
              </a:ext>
            </a:extLst>
          </p:cNvPr>
          <p:cNvSpPr>
            <a:spLocks noGrp="1"/>
          </p:cNvSpPr>
          <p:nvPr>
            <p:ph type="title"/>
          </p:nvPr>
        </p:nvSpPr>
        <p:spPr>
          <a:xfrm>
            <a:off x="304800" y="762001"/>
            <a:ext cx="8534400" cy="838199"/>
          </a:xfrm>
        </p:spPr>
        <p:txBody>
          <a:bodyPr>
            <a:normAutofit fontScale="90000"/>
          </a:bodyPr>
          <a:lstStyle/>
          <a:p>
            <a:r>
              <a:rPr lang="en-US" sz="4400" b="1" dirty="0">
                <a:ea typeface="Source Sans Pro" charset="0"/>
              </a:rPr>
              <a:t>Do It! 3: </a:t>
            </a:r>
            <a:r>
              <a:rPr lang="en-US" sz="4400" b="1" dirty="0">
                <a:solidFill>
                  <a:srgbClr val="196E78"/>
                </a:solidFill>
                <a:ea typeface="Source Sans Pro" charset="0"/>
              </a:rPr>
              <a:t>Adjusting Entries Accruals </a:t>
            </a:r>
            <a:r>
              <a:rPr lang="en-US" sz="2700" dirty="0">
                <a:solidFill>
                  <a:srgbClr val="196E78"/>
                </a:solidFill>
                <a:ea typeface="Source Sans Pro" charset="0"/>
              </a:rPr>
              <a:t>(3 of 3)</a:t>
            </a:r>
            <a:endParaRPr lang="en-US" dirty="0"/>
          </a:p>
        </p:txBody>
      </p:sp>
      <p:sp>
        <p:nvSpPr>
          <p:cNvPr id="3" name="Content Placeholder 2">
            <a:extLst>
              <a:ext uri="{FF2B5EF4-FFF2-40B4-BE49-F238E27FC236}">
                <a16:creationId xmlns:a16="http://schemas.microsoft.com/office/drawing/2014/main" id="{D062627E-5AF0-4B69-B5C8-BA77A7563C82}"/>
              </a:ext>
            </a:extLst>
          </p:cNvPr>
          <p:cNvSpPr>
            <a:spLocks noGrp="1"/>
          </p:cNvSpPr>
          <p:nvPr>
            <p:ph sz="quarter" idx="16"/>
          </p:nvPr>
        </p:nvSpPr>
        <p:spPr>
          <a:xfrm>
            <a:off x="304800" y="1828801"/>
            <a:ext cx="8534400" cy="1174750"/>
          </a:xfrm>
        </p:spPr>
        <p:txBody>
          <a:bodyPr/>
          <a:lstStyle/>
          <a:p>
            <a:r>
              <a:rPr lang="en-US" sz="2400" dirty="0"/>
              <a:t>Prepare the adjusting entries needed at August 31, 2020.</a:t>
            </a:r>
          </a:p>
          <a:p>
            <a:pPr marL="402336" indent="-402336">
              <a:buClr>
                <a:schemeClr val="accent2"/>
              </a:buClr>
              <a:buFont typeface="+mj-lt"/>
              <a:buAutoNum type="arabicPeriod" startAt="3"/>
            </a:pPr>
            <a:r>
              <a:rPr lang="en-US" sz="2400" dirty="0"/>
              <a:t>Revenue for services performed but unrecorded for August totaled $1,100.</a:t>
            </a:r>
          </a:p>
        </p:txBody>
      </p:sp>
      <p:sp>
        <p:nvSpPr>
          <p:cNvPr id="4" name="Content Placeholder 3">
            <a:extLst>
              <a:ext uri="{FF2B5EF4-FFF2-40B4-BE49-F238E27FC236}">
                <a16:creationId xmlns:a16="http://schemas.microsoft.com/office/drawing/2014/main" id="{76A2A16A-CBF6-4352-B385-BB1869090DB4}"/>
              </a:ext>
            </a:extLst>
          </p:cNvPr>
          <p:cNvSpPr>
            <a:spLocks noGrp="1"/>
          </p:cNvSpPr>
          <p:nvPr>
            <p:ph sz="quarter" idx="17"/>
          </p:nvPr>
        </p:nvSpPr>
        <p:spPr>
          <a:xfrm>
            <a:off x="762000" y="3124201"/>
            <a:ext cx="2819400" cy="396874"/>
          </a:xfrm>
        </p:spPr>
        <p:txBody>
          <a:bodyPr/>
          <a:lstStyle/>
          <a:p>
            <a:r>
              <a:rPr lang="en-US" sz="2400" dirty="0"/>
              <a:t>Accounts Receivable</a:t>
            </a:r>
          </a:p>
        </p:txBody>
      </p:sp>
      <p:sp>
        <p:nvSpPr>
          <p:cNvPr id="5" name="Content Placeholder 4">
            <a:extLst>
              <a:ext uri="{FF2B5EF4-FFF2-40B4-BE49-F238E27FC236}">
                <a16:creationId xmlns:a16="http://schemas.microsoft.com/office/drawing/2014/main" id="{619759F0-E447-4F81-8F01-8F790E706DE6}"/>
              </a:ext>
            </a:extLst>
          </p:cNvPr>
          <p:cNvSpPr>
            <a:spLocks noGrp="1"/>
          </p:cNvSpPr>
          <p:nvPr>
            <p:ph sz="quarter" idx="18"/>
          </p:nvPr>
        </p:nvSpPr>
        <p:spPr>
          <a:xfrm>
            <a:off x="5638800" y="3124200"/>
            <a:ext cx="990600" cy="365125"/>
          </a:xfrm>
        </p:spPr>
        <p:txBody>
          <a:bodyPr/>
          <a:lstStyle/>
          <a:p>
            <a:r>
              <a:rPr lang="en-US" sz="2400" dirty="0"/>
              <a:t>1,100</a:t>
            </a:r>
          </a:p>
        </p:txBody>
      </p:sp>
      <p:sp>
        <p:nvSpPr>
          <p:cNvPr id="6" name="Content Placeholder 5">
            <a:extLst>
              <a:ext uri="{FF2B5EF4-FFF2-40B4-BE49-F238E27FC236}">
                <a16:creationId xmlns:a16="http://schemas.microsoft.com/office/drawing/2014/main" id="{1E9021EB-255F-49E7-BB94-8AE83C5EE2C8}"/>
              </a:ext>
            </a:extLst>
          </p:cNvPr>
          <p:cNvSpPr>
            <a:spLocks noGrp="1"/>
          </p:cNvSpPr>
          <p:nvPr>
            <p:ph sz="quarter" idx="19"/>
          </p:nvPr>
        </p:nvSpPr>
        <p:spPr>
          <a:xfrm>
            <a:off x="1295400" y="3583654"/>
            <a:ext cx="2286000" cy="394622"/>
          </a:xfrm>
        </p:spPr>
        <p:txBody>
          <a:bodyPr/>
          <a:lstStyle/>
          <a:p>
            <a:r>
              <a:rPr lang="en-US" sz="2400" dirty="0"/>
              <a:t>Service Revenue</a:t>
            </a:r>
          </a:p>
        </p:txBody>
      </p:sp>
      <p:sp>
        <p:nvSpPr>
          <p:cNvPr id="7" name="Content Placeholder 6">
            <a:extLst>
              <a:ext uri="{FF2B5EF4-FFF2-40B4-BE49-F238E27FC236}">
                <a16:creationId xmlns:a16="http://schemas.microsoft.com/office/drawing/2014/main" id="{DC21D961-8344-4DEC-9AB9-DDDF0F43B1E0}"/>
              </a:ext>
            </a:extLst>
          </p:cNvPr>
          <p:cNvSpPr>
            <a:spLocks noGrp="1"/>
          </p:cNvSpPr>
          <p:nvPr>
            <p:ph sz="quarter" idx="21"/>
          </p:nvPr>
        </p:nvSpPr>
        <p:spPr>
          <a:xfrm>
            <a:off x="7162800" y="3582527"/>
            <a:ext cx="990600" cy="365125"/>
          </a:xfrm>
        </p:spPr>
        <p:txBody>
          <a:bodyPr/>
          <a:lstStyle/>
          <a:p>
            <a:r>
              <a:rPr lang="en-US" sz="2400" dirty="0"/>
              <a:t>1,100</a:t>
            </a:r>
          </a:p>
        </p:txBody>
      </p:sp>
      <p:sp>
        <p:nvSpPr>
          <p:cNvPr id="10"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3</a:t>
            </a:r>
          </a:p>
        </p:txBody>
      </p:sp>
      <p:sp>
        <p:nvSpPr>
          <p:cNvPr id="23" name="Slide Number Placeholder 22">
            <a:extLst>
              <a:ext uri="{FF2B5EF4-FFF2-40B4-BE49-F238E27FC236}">
                <a16:creationId xmlns:a16="http://schemas.microsoft.com/office/drawing/2014/main" id="{70EF84D6-0C2E-4DD7-97C0-51E7EE3C671F}"/>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24" name="Footer Placeholder 23">
            <a:extLst>
              <a:ext uri="{FF2B5EF4-FFF2-40B4-BE49-F238E27FC236}">
                <a16:creationId xmlns:a16="http://schemas.microsoft.com/office/drawing/2014/main" id="{44002280-65B2-481F-95EA-47316CECD6F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5222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0130-41B4-4AEA-92CA-001290A19693}"/>
              </a:ext>
            </a:extLst>
          </p:cNvPr>
          <p:cNvSpPr>
            <a:spLocks noGrp="1"/>
          </p:cNvSpPr>
          <p:nvPr>
            <p:ph type="title"/>
          </p:nvPr>
        </p:nvSpPr>
        <p:spPr>
          <a:xfrm>
            <a:off x="304800" y="762001"/>
            <a:ext cx="8534400" cy="756008"/>
          </a:xfrm>
        </p:spPr>
        <p:txBody>
          <a:bodyPr>
            <a:noAutofit/>
          </a:bodyPr>
          <a:lstStyle/>
          <a:p>
            <a:r>
              <a:rPr lang="en-US" sz="3400" b="1" dirty="0">
                <a:ea typeface="Source Sans Pro" charset="0"/>
              </a:rPr>
              <a:t>Do It! 2: </a:t>
            </a:r>
            <a:r>
              <a:rPr lang="en-US" sz="3400" b="1" dirty="0">
                <a:solidFill>
                  <a:srgbClr val="196E78"/>
                </a:solidFill>
                <a:ea typeface="Source Sans Pro" charset="0"/>
              </a:rPr>
              <a:t>Adjusting Entries for Deferrals </a:t>
            </a:r>
            <a:r>
              <a:rPr lang="en-US" sz="2400" dirty="0">
                <a:solidFill>
                  <a:srgbClr val="196E78"/>
                </a:solidFill>
                <a:ea typeface="Source Sans Pro" charset="0"/>
              </a:rPr>
              <a:t>(5 of 5)</a:t>
            </a:r>
            <a:endParaRPr lang="en-US" sz="2400" dirty="0"/>
          </a:p>
        </p:txBody>
      </p:sp>
      <p:sp>
        <p:nvSpPr>
          <p:cNvPr id="3" name="Content Placeholder 2">
            <a:extLst>
              <a:ext uri="{FF2B5EF4-FFF2-40B4-BE49-F238E27FC236}">
                <a16:creationId xmlns:a16="http://schemas.microsoft.com/office/drawing/2014/main" id="{99070035-1EE9-4ED5-9182-867497B56E8C}"/>
              </a:ext>
            </a:extLst>
          </p:cNvPr>
          <p:cNvSpPr>
            <a:spLocks noGrp="1"/>
          </p:cNvSpPr>
          <p:nvPr>
            <p:ph sz="quarter" idx="16"/>
          </p:nvPr>
        </p:nvSpPr>
        <p:spPr>
          <a:xfrm>
            <a:off x="304800" y="1828800"/>
            <a:ext cx="8534400" cy="546100"/>
          </a:xfrm>
        </p:spPr>
        <p:txBody>
          <a:bodyPr/>
          <a:lstStyle/>
          <a:p>
            <a:r>
              <a:rPr lang="en-US" sz="1600" dirty="0">
                <a:latin typeface="+mn-lt"/>
              </a:rPr>
              <a:t>The ledger of Hammond Company, on March 31, 2020, includes these selected accounts before adjusting entries are prepared.</a:t>
            </a:r>
          </a:p>
        </p:txBody>
      </p:sp>
      <p:graphicFrame>
        <p:nvGraphicFramePr>
          <p:cNvPr id="14" name="Content Placeholder 13" descr="Table is accessible to screenreaders">
            <a:extLst>
              <a:ext uri="{FF2B5EF4-FFF2-40B4-BE49-F238E27FC236}">
                <a16:creationId xmlns:a16="http://schemas.microsoft.com/office/drawing/2014/main" id="{A982E408-AFA0-4239-91F4-938C43D1F083}"/>
              </a:ext>
            </a:extLst>
          </p:cNvPr>
          <p:cNvGraphicFramePr>
            <a:graphicFrameLocks noGrp="1"/>
          </p:cNvGraphicFramePr>
          <p:nvPr>
            <p:ph sz="quarter" idx="19"/>
          </p:nvPr>
        </p:nvGraphicFramePr>
        <p:xfrm>
          <a:off x="304800" y="2362200"/>
          <a:ext cx="7772400" cy="182880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210376273"/>
                    </a:ext>
                  </a:extLst>
                </a:gridCol>
                <a:gridCol w="1219200">
                  <a:extLst>
                    <a:ext uri="{9D8B030D-6E8A-4147-A177-3AD203B41FA5}">
                      <a16:colId xmlns:a16="http://schemas.microsoft.com/office/drawing/2014/main" val="2111321641"/>
                    </a:ext>
                  </a:extLst>
                </a:gridCol>
                <a:gridCol w="1295400">
                  <a:extLst>
                    <a:ext uri="{9D8B030D-6E8A-4147-A177-3AD203B41FA5}">
                      <a16:colId xmlns:a16="http://schemas.microsoft.com/office/drawing/2014/main" val="1623227328"/>
                    </a:ext>
                  </a:extLst>
                </a:gridCol>
              </a:tblGrid>
              <a:tr h="291894">
                <a:tc>
                  <a:txBody>
                    <a:bodyPr/>
                    <a:lstStyle/>
                    <a:p>
                      <a:pPr algn="l"/>
                      <a:endParaRPr lang="en-US"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t>Debit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t>Credit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079175"/>
                  </a:ext>
                </a:extLst>
              </a:tr>
              <a:tr h="159814">
                <a:tc>
                  <a:txBody>
                    <a:bodyPr/>
                    <a:lstStyle/>
                    <a:p>
                      <a:pPr algn="l"/>
                      <a:r>
                        <a:rPr lang="en-US" sz="1400" dirty="0"/>
                        <a:t>Prepaid Insurance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$ 3,600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2474896"/>
                  </a:ext>
                </a:extLst>
              </a:tr>
              <a:tr h="195374">
                <a:tc>
                  <a:txBody>
                    <a:bodyPr/>
                    <a:lstStyle/>
                    <a:p>
                      <a:pPr algn="l"/>
                      <a:r>
                        <a:rPr lang="en-US" sz="1400" dirty="0"/>
                        <a:t>Supplies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2,800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9852174"/>
                  </a:ext>
                </a:extLst>
              </a:tr>
              <a:tr h="291894">
                <a:tc>
                  <a:txBody>
                    <a:bodyPr/>
                    <a:lstStyle/>
                    <a:p>
                      <a:pPr algn="l"/>
                      <a:r>
                        <a:rPr lang="en-US" sz="1400" dirty="0"/>
                        <a:t>Equipment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25,000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4626189"/>
                  </a:ext>
                </a:extLst>
              </a:tr>
              <a:tr h="121508">
                <a:tc>
                  <a:txBody>
                    <a:bodyPr/>
                    <a:lstStyle/>
                    <a:p>
                      <a:pPr algn="l"/>
                      <a:r>
                        <a:rPr lang="en-US" sz="1400" dirty="0"/>
                        <a:t>Accumulated Depreciation—Equipment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$5,000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5710687"/>
                  </a:ext>
                </a:extLst>
              </a:tr>
              <a:tr h="288290">
                <a:tc>
                  <a:txBody>
                    <a:bodyPr/>
                    <a:lstStyle/>
                    <a:p>
                      <a:pPr algn="l"/>
                      <a:r>
                        <a:rPr lang="en-US" sz="1400" dirty="0"/>
                        <a:t>Unearned Service Revenue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a:t>9,200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815745"/>
                  </a:ext>
                </a:extLst>
              </a:tr>
            </a:tbl>
          </a:graphicData>
        </a:graphic>
      </p:graphicFrame>
      <p:sp>
        <p:nvSpPr>
          <p:cNvPr id="5" name="Content Placeholder 4">
            <a:extLst>
              <a:ext uri="{FF2B5EF4-FFF2-40B4-BE49-F238E27FC236}">
                <a16:creationId xmlns:a16="http://schemas.microsoft.com/office/drawing/2014/main" id="{BD1ACB52-B268-42CB-81F4-1FA07CBDBD8F}"/>
              </a:ext>
            </a:extLst>
          </p:cNvPr>
          <p:cNvSpPr>
            <a:spLocks noGrp="1"/>
          </p:cNvSpPr>
          <p:nvPr>
            <p:ph sz="quarter" idx="18"/>
          </p:nvPr>
        </p:nvSpPr>
        <p:spPr>
          <a:xfrm>
            <a:off x="304800" y="4267201"/>
            <a:ext cx="8534400" cy="685800"/>
          </a:xfrm>
        </p:spPr>
        <p:txBody>
          <a:bodyPr/>
          <a:lstStyle/>
          <a:p>
            <a:pPr>
              <a:spcBef>
                <a:spcPts val="600"/>
              </a:spcBef>
            </a:pPr>
            <a:r>
              <a:rPr lang="en-US" sz="1600" dirty="0"/>
              <a:t>Prepare the adjusting entries for the month of March.</a:t>
            </a:r>
          </a:p>
          <a:p>
            <a:pPr marL="402336" indent="-402336">
              <a:buClr>
                <a:schemeClr val="accent2"/>
              </a:buClr>
              <a:buFont typeface="+mj-lt"/>
              <a:buAutoNum type="arabicPeriod" startAt="4"/>
            </a:pPr>
            <a:r>
              <a:rPr lang="en-US" sz="1600" dirty="0"/>
              <a:t>During March, services were performed for $4,000 of the unearned service revenue reported.</a:t>
            </a:r>
          </a:p>
        </p:txBody>
      </p:sp>
      <p:sp>
        <p:nvSpPr>
          <p:cNvPr id="7" name="Content Placeholder 6">
            <a:extLst>
              <a:ext uri="{FF2B5EF4-FFF2-40B4-BE49-F238E27FC236}">
                <a16:creationId xmlns:a16="http://schemas.microsoft.com/office/drawing/2014/main" id="{B2805178-2141-46E2-941D-54A917E295CB}"/>
              </a:ext>
            </a:extLst>
          </p:cNvPr>
          <p:cNvSpPr>
            <a:spLocks noGrp="1"/>
          </p:cNvSpPr>
          <p:nvPr>
            <p:ph sz="quarter" idx="20"/>
          </p:nvPr>
        </p:nvSpPr>
        <p:spPr>
          <a:xfrm>
            <a:off x="762000" y="5194299"/>
            <a:ext cx="2743200" cy="317860"/>
          </a:xfrm>
        </p:spPr>
        <p:txBody>
          <a:bodyPr/>
          <a:lstStyle/>
          <a:p>
            <a:r>
              <a:rPr lang="en-US" sz="1800" dirty="0"/>
              <a:t>Unearned Service Revenue</a:t>
            </a:r>
          </a:p>
        </p:txBody>
      </p:sp>
      <p:sp>
        <p:nvSpPr>
          <p:cNvPr id="8" name="Content Placeholder 7">
            <a:extLst>
              <a:ext uri="{FF2B5EF4-FFF2-40B4-BE49-F238E27FC236}">
                <a16:creationId xmlns:a16="http://schemas.microsoft.com/office/drawing/2014/main" id="{E23F39FC-93DB-4C50-8EDF-ECA491841C00}"/>
              </a:ext>
            </a:extLst>
          </p:cNvPr>
          <p:cNvSpPr>
            <a:spLocks noGrp="1"/>
          </p:cNvSpPr>
          <p:nvPr>
            <p:ph sz="quarter" idx="21"/>
          </p:nvPr>
        </p:nvSpPr>
        <p:spPr>
          <a:xfrm>
            <a:off x="5130594" y="5208842"/>
            <a:ext cx="813006" cy="316196"/>
          </a:xfrm>
        </p:spPr>
        <p:txBody>
          <a:bodyPr/>
          <a:lstStyle/>
          <a:p>
            <a:r>
              <a:rPr lang="en-US" sz="1800" dirty="0"/>
              <a:t>4,000</a:t>
            </a:r>
          </a:p>
        </p:txBody>
      </p:sp>
      <p:sp>
        <p:nvSpPr>
          <p:cNvPr id="9" name="Content Placeholder 8">
            <a:extLst>
              <a:ext uri="{FF2B5EF4-FFF2-40B4-BE49-F238E27FC236}">
                <a16:creationId xmlns:a16="http://schemas.microsoft.com/office/drawing/2014/main" id="{FFB02B6D-0ADB-48AE-B6A4-6C53F81D19FA}"/>
              </a:ext>
            </a:extLst>
          </p:cNvPr>
          <p:cNvSpPr>
            <a:spLocks noGrp="1"/>
          </p:cNvSpPr>
          <p:nvPr>
            <p:ph sz="quarter" idx="22"/>
          </p:nvPr>
        </p:nvSpPr>
        <p:spPr>
          <a:xfrm>
            <a:off x="1219200" y="5607049"/>
            <a:ext cx="1809750" cy="317233"/>
          </a:xfrm>
        </p:spPr>
        <p:txBody>
          <a:bodyPr/>
          <a:lstStyle/>
          <a:p>
            <a:r>
              <a:rPr lang="en-US" sz="1800" dirty="0"/>
              <a:t>Service Revenue</a:t>
            </a:r>
          </a:p>
        </p:txBody>
      </p:sp>
      <p:sp>
        <p:nvSpPr>
          <p:cNvPr id="10" name="Content Placeholder 9">
            <a:extLst>
              <a:ext uri="{FF2B5EF4-FFF2-40B4-BE49-F238E27FC236}">
                <a16:creationId xmlns:a16="http://schemas.microsoft.com/office/drawing/2014/main" id="{80BA00CC-0CC6-4C39-8CE6-F1C0B778B490}"/>
              </a:ext>
            </a:extLst>
          </p:cNvPr>
          <p:cNvSpPr>
            <a:spLocks noGrp="1"/>
          </p:cNvSpPr>
          <p:nvPr>
            <p:ph sz="quarter" idx="23"/>
          </p:nvPr>
        </p:nvSpPr>
        <p:spPr>
          <a:xfrm>
            <a:off x="6153150" y="5589840"/>
            <a:ext cx="813006" cy="321563"/>
          </a:xfrm>
        </p:spPr>
        <p:txBody>
          <a:bodyPr/>
          <a:lstStyle/>
          <a:p>
            <a:r>
              <a:rPr lang="en-US" sz="1800" dirty="0"/>
              <a:t>4,000</a:t>
            </a:r>
          </a:p>
        </p:txBody>
      </p:sp>
      <p:sp>
        <p:nvSpPr>
          <p:cNvPr id="15"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2</a:t>
            </a:r>
          </a:p>
        </p:txBody>
      </p:sp>
      <p:sp>
        <p:nvSpPr>
          <p:cNvPr id="12" name="Slide Number Placeholder 11">
            <a:extLst>
              <a:ext uri="{FF2B5EF4-FFF2-40B4-BE49-F238E27FC236}">
                <a16:creationId xmlns:a16="http://schemas.microsoft.com/office/drawing/2014/main" id="{5E10ADF7-D737-48D1-AEDA-EA5FF080D7F6}"/>
              </a:ext>
            </a:extLst>
          </p:cNvPr>
          <p:cNvSpPr>
            <a:spLocks noGrp="1"/>
          </p:cNvSpPr>
          <p:nvPr>
            <p:ph type="sldNum" sz="quarter" idx="10"/>
          </p:nvPr>
        </p:nvSpPr>
        <p:spPr/>
        <p:txBody>
          <a:bodyPr/>
          <a:lstStyle/>
          <a:p>
            <a:fld id="{67B19427-F580-D146-B60E-4CADEE75497F}" type="slidenum">
              <a:rPr lang="en-US" smtClean="0"/>
              <a:pPr/>
              <a:t>2</a:t>
            </a:fld>
            <a:endParaRPr lang="en-US" dirty="0"/>
          </a:p>
        </p:txBody>
      </p:sp>
      <p:sp>
        <p:nvSpPr>
          <p:cNvPr id="13" name="Footer Placeholder 12">
            <a:extLst>
              <a:ext uri="{FF2B5EF4-FFF2-40B4-BE49-F238E27FC236}">
                <a16:creationId xmlns:a16="http://schemas.microsoft.com/office/drawing/2014/main" id="{F5D9E0BE-0630-423D-BD0F-9DD569FF476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1225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58B2-B739-0E48-A157-742B5CB943BE}"/>
              </a:ext>
            </a:extLst>
          </p:cNvPr>
          <p:cNvSpPr>
            <a:spLocks noGrp="1"/>
          </p:cNvSpPr>
          <p:nvPr>
            <p:ph type="title"/>
          </p:nvPr>
        </p:nvSpPr>
        <p:spPr/>
        <p:txBody>
          <a:bodyPr>
            <a:normAutofit fontScale="90000"/>
          </a:bodyPr>
          <a:lstStyle/>
          <a:p>
            <a:r>
              <a:rPr lang="en-US" altLang="en-US" dirty="0">
                <a:latin typeface="Calibri" panose="020F0502020204030204" pitchFamily="34" charset="0"/>
                <a:ea typeface="Source Sans Pro" charset="0"/>
                <a:cs typeface="Calibri" panose="020F0502020204030204" pitchFamily="34" charset="0"/>
              </a:rPr>
              <a:t>Adjusted Trial Balance</a:t>
            </a:r>
            <a:endParaRPr lang="en-US" dirty="0"/>
          </a:p>
        </p:txBody>
      </p:sp>
      <p:sp>
        <p:nvSpPr>
          <p:cNvPr id="9" name="LOH">
            <a:extLst>
              <a:ext uri="{FF2B5EF4-FFF2-40B4-BE49-F238E27FC236}">
                <a16:creationId xmlns:a16="http://schemas.microsoft.com/office/drawing/2014/main" id="{8A0BC1B4-F8F7-BD4E-8675-84499C0C5243}"/>
              </a:ext>
            </a:extLst>
          </p:cNvPr>
          <p:cNvSpPr>
            <a:spLocks noGrp="1"/>
          </p:cNvSpPr>
          <p:nvPr>
            <p:ph sz="quarter" idx="12"/>
          </p:nvPr>
        </p:nvSpPr>
        <p:spPr/>
        <p:txBody>
          <a:bodyPr/>
          <a:lstStyle/>
          <a:p>
            <a:r>
              <a:rPr lang="en-US" dirty="0">
                <a:cs typeface="Times New Roman" panose="02020603050405020304" pitchFamily="18" charset="0"/>
              </a:rPr>
              <a:t>LEARNING OBJECTIVE 4</a:t>
            </a:r>
          </a:p>
        </p:txBody>
      </p:sp>
      <p:sp>
        <p:nvSpPr>
          <p:cNvPr id="10" name="LO">
            <a:extLst>
              <a:ext uri="{FF2B5EF4-FFF2-40B4-BE49-F238E27FC236}">
                <a16:creationId xmlns:a16="http://schemas.microsoft.com/office/drawing/2014/main" id="{6D340D3D-D3F7-1C4B-8474-4FE1B56D1714}"/>
              </a:ext>
            </a:extLst>
          </p:cNvPr>
          <p:cNvSpPr>
            <a:spLocks noGrp="1"/>
          </p:cNvSpPr>
          <p:nvPr>
            <p:ph sz="quarter" idx="13"/>
          </p:nvPr>
        </p:nvSpPr>
        <p:spPr/>
        <p:txBody>
          <a:bodyPr/>
          <a:lstStyle/>
          <a:p>
            <a:r>
              <a:rPr lang="en-US" dirty="0">
                <a:latin typeface="Calibri" panose="020F0502020204030204" pitchFamily="34" charset="0"/>
              </a:rPr>
              <a:t>Describe the nature and purpose of an adjusted trial balance.</a:t>
            </a:r>
            <a:endParaRPr lang="en-US" dirty="0">
              <a:cs typeface="Times New Roman" panose="02020603050405020304" pitchFamily="18" charset="0"/>
            </a:endParaRPr>
          </a:p>
        </p:txBody>
      </p:sp>
      <p:sp>
        <p:nvSpPr>
          <p:cNvPr id="11" name="Content Placeholder">
            <a:extLst>
              <a:ext uri="{FF2B5EF4-FFF2-40B4-BE49-F238E27FC236}">
                <a16:creationId xmlns:a16="http://schemas.microsoft.com/office/drawing/2014/main" id="{B31B8972-B153-D349-9A41-4DA7CF81DB6F}"/>
              </a:ext>
            </a:extLst>
          </p:cNvPr>
          <p:cNvSpPr>
            <a:spLocks noGrp="1"/>
          </p:cNvSpPr>
          <p:nvPr>
            <p:ph sz="quarter" idx="14"/>
          </p:nvPr>
        </p:nvSpPr>
        <p:spPr>
          <a:xfrm>
            <a:off x="333828" y="2057400"/>
            <a:ext cx="8505371" cy="1987550"/>
          </a:xfrm>
        </p:spPr>
        <p:txBody>
          <a:bodyPr/>
          <a:lstStyle/>
          <a:p>
            <a:pPr marL="292608" lvl="2" indent="-292608">
              <a:spcBef>
                <a:spcPts val="1000"/>
              </a:spcBef>
              <a:buClr>
                <a:srgbClr val="990000"/>
              </a:buClr>
              <a:buSzPct val="100000"/>
            </a:pPr>
            <a:r>
              <a:rPr lang="en-US" altLang="en-US" dirty="0">
                <a:latin typeface="+mn-lt"/>
              </a:rPr>
              <a:t>Prepared </a:t>
            </a:r>
            <a:r>
              <a:rPr lang="en-US" altLang="en-US" b="1" dirty="0">
                <a:latin typeface="+mn-lt"/>
              </a:rPr>
              <a:t>after adjusting entries </a:t>
            </a:r>
            <a:r>
              <a:rPr lang="en-US" altLang="en-US" dirty="0">
                <a:latin typeface="+mn-lt"/>
              </a:rPr>
              <a:t>are journalized and posted</a:t>
            </a:r>
          </a:p>
          <a:p>
            <a:pPr marL="292608" lvl="2" indent="-292608">
              <a:spcBef>
                <a:spcPts val="1000"/>
              </a:spcBef>
              <a:buClr>
                <a:srgbClr val="990000"/>
              </a:buClr>
              <a:buSzPct val="100000"/>
            </a:pPr>
            <a:r>
              <a:rPr lang="en-US" altLang="en-US" b="1" dirty="0">
                <a:latin typeface="+mn-lt"/>
              </a:rPr>
              <a:t>Proves equality </a:t>
            </a:r>
            <a:r>
              <a:rPr lang="en-US" altLang="en-US" dirty="0">
                <a:latin typeface="+mn-lt"/>
              </a:rPr>
              <a:t>of debit and credit balances</a:t>
            </a:r>
          </a:p>
          <a:p>
            <a:pPr marL="292608" lvl="2" indent="-292608">
              <a:spcBef>
                <a:spcPts val="1000"/>
              </a:spcBef>
              <a:buClr>
                <a:srgbClr val="990000"/>
              </a:buClr>
              <a:buSzPct val="100000"/>
            </a:pPr>
            <a:r>
              <a:rPr lang="en-US" altLang="en-US" b="1" dirty="0">
                <a:latin typeface="+mn-lt"/>
              </a:rPr>
              <a:t>Basis for the preparation </a:t>
            </a:r>
            <a:r>
              <a:rPr lang="en-US" altLang="en-US" dirty="0">
                <a:latin typeface="+mn-lt"/>
              </a:rPr>
              <a:t>of financial statements</a:t>
            </a:r>
            <a:endParaRPr lang="en-US" dirty="0">
              <a:latin typeface="+mn-lt"/>
            </a:endParaRPr>
          </a:p>
        </p:txBody>
      </p:sp>
      <p:pic>
        <p:nvPicPr>
          <p:cNvPr id="14" name="Content Placeholder 6" descr="The steps in accounting are: analyze, journalize, post, trial balance, journalize and post adjusting entries AJEs, adjusted trial balance, prepare financial statements, closing entries, and post-closing trial balance. The sixth and seventh steps, adjusted trial balance and prepare financial statements, are highlighted. &#10;">
            <a:extLst>
              <a:ext uri="{FF2B5EF4-FFF2-40B4-BE49-F238E27FC236}">
                <a16:creationId xmlns:a16="http://schemas.microsoft.com/office/drawing/2014/main" id="{2FAE2EAF-9153-4DCE-B2AD-D7A70DEFED8D}"/>
              </a:ext>
            </a:extLst>
          </p:cNvPr>
          <p:cNvPicPr>
            <a:picLocks noGrp="1" noChangeAspect="1"/>
          </p:cNvPicPr>
          <p:nvPr>
            <p:ph sz="quarter" idx="18"/>
          </p:nvPr>
        </p:nvPicPr>
        <p:blipFill>
          <a:blip r:embed="rId2"/>
          <a:stretch>
            <a:fillRect/>
          </a:stretch>
        </p:blipFill>
        <p:spPr>
          <a:xfrm>
            <a:off x="1310141" y="4362450"/>
            <a:ext cx="6381282" cy="1676400"/>
          </a:xfrm>
          <a:prstGeom prst="rect">
            <a:avLst/>
          </a:prstGeom>
        </p:spPr>
      </p:pic>
      <p:sp>
        <p:nvSpPr>
          <p:cNvPr id="12" name="LON">
            <a:extLst>
              <a:ext uri="{FF2B5EF4-FFF2-40B4-BE49-F238E27FC236}">
                <a16:creationId xmlns:a16="http://schemas.microsoft.com/office/drawing/2014/main" id="{318C2D1B-67FD-824B-B17B-F2B527B83D4C}"/>
              </a:ext>
            </a:extLst>
          </p:cNvPr>
          <p:cNvSpPr>
            <a:spLocks noGrp="1"/>
          </p:cNvSpPr>
          <p:nvPr>
            <p:ph sz="quarter" idx="15"/>
          </p:nvPr>
        </p:nvSpPr>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4</a:t>
            </a:r>
          </a:p>
        </p:txBody>
      </p:sp>
      <p:sp>
        <p:nvSpPr>
          <p:cNvPr id="7" name="Slide Number Placeholder">
            <a:extLst>
              <a:ext uri="{FF2B5EF4-FFF2-40B4-BE49-F238E27FC236}">
                <a16:creationId xmlns:a16="http://schemas.microsoft.com/office/drawing/2014/main" id="{F8512387-193F-8345-B77C-4A8B507623D0}"/>
              </a:ext>
            </a:extLst>
          </p:cNvPr>
          <p:cNvSpPr>
            <a:spLocks noGrp="1"/>
          </p:cNvSpPr>
          <p:nvPr>
            <p:ph type="sldNum" sz="quarter" idx="10"/>
          </p:nvPr>
        </p:nvSpPr>
        <p:spPr/>
        <p:txBody>
          <a:bodyPr/>
          <a:lstStyle/>
          <a:p>
            <a:fld id="{67B19427-F580-D146-B60E-4CADEE75497F}" type="slidenum">
              <a:rPr lang="en-US" smtClean="0">
                <a:latin typeface="+mn-lt"/>
              </a:rPr>
              <a:pPr/>
              <a:t>20</a:t>
            </a:fld>
            <a:endParaRPr lang="en-US" dirty="0">
              <a:latin typeface="+mn-lt"/>
            </a:endParaRPr>
          </a:p>
        </p:txBody>
      </p:sp>
      <p:sp>
        <p:nvSpPr>
          <p:cNvPr id="8" name="Footer Placeholder">
            <a:extLst>
              <a:ext uri="{FF2B5EF4-FFF2-40B4-BE49-F238E27FC236}">
                <a16:creationId xmlns:a16="http://schemas.microsoft.com/office/drawing/2014/main" id="{360E2FA8-DD17-5440-A0DA-EDE48D030975}"/>
              </a:ext>
            </a:extLst>
          </p:cNvPr>
          <p:cNvSpPr>
            <a:spLocks noGrp="1"/>
          </p:cNvSpPr>
          <p:nvPr>
            <p:ph type="ftr" sz="quarter" idx="11"/>
          </p:nvPr>
        </p:nvSpPr>
        <p:spPr/>
        <p:txBody>
          <a:bodyPr/>
          <a:lstStyle/>
          <a:p>
            <a:r>
              <a:rPr lang="en-US">
                <a:latin typeface="+mn-lt"/>
              </a:rPr>
              <a:t>Copyright ©2018 John Wiley &amp; Sons, Inc. </a:t>
            </a:r>
            <a:endParaRPr lang="en-US" dirty="0">
              <a:latin typeface="+mn-lt"/>
            </a:endParaRPr>
          </a:p>
        </p:txBody>
      </p:sp>
    </p:spTree>
    <p:extLst>
      <p:ext uri="{BB962C8B-B14F-4D97-AF65-F5344CB8AC3E}">
        <p14:creationId xmlns:p14="http://schemas.microsoft.com/office/powerpoint/2010/main" val="421387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EB08-29F4-43ED-AB8C-63296B1DB6DA}"/>
              </a:ext>
            </a:extLst>
          </p:cNvPr>
          <p:cNvSpPr>
            <a:spLocks noGrp="1"/>
          </p:cNvSpPr>
          <p:nvPr>
            <p:ph type="title"/>
          </p:nvPr>
        </p:nvSpPr>
        <p:spPr>
          <a:xfrm>
            <a:off x="304800" y="762001"/>
            <a:ext cx="8534400" cy="761999"/>
          </a:xfrm>
        </p:spPr>
        <p:txBody>
          <a:bodyPr/>
          <a:lstStyle/>
          <a:p>
            <a:r>
              <a:rPr lang="en-US" altLang="en-US" b="1" dirty="0">
                <a:latin typeface="Calibri" panose="020F0502020204030204" pitchFamily="34" charset="0"/>
                <a:ea typeface="Source Sans Pro" charset="0"/>
                <a:cs typeface="Calibri" panose="020F0502020204030204" pitchFamily="34" charset="0"/>
              </a:rPr>
              <a:t>Adjusted Trial Balance </a:t>
            </a:r>
            <a:r>
              <a:rPr lang="en-US" altLang="en-US" sz="2400" dirty="0">
                <a:latin typeface="Calibri" panose="020F0502020204030204" pitchFamily="34" charset="0"/>
                <a:ea typeface="Source Sans Pro" charset="0"/>
                <a:cs typeface="Calibri" panose="020F0502020204030204" pitchFamily="34" charset="0"/>
              </a:rPr>
              <a:t>(1 of 3)</a:t>
            </a:r>
            <a:endParaRPr lang="en-US" dirty="0"/>
          </a:p>
        </p:txBody>
      </p:sp>
      <p:pic>
        <p:nvPicPr>
          <p:cNvPr id="7" name="Content Placeholder 6" descr="&quot;An adjusted trial balance that begins with a three-line heading consisting of the name of the company, Pioneer Advertising, type of statement, adjusted trial balance, and the date October 31, 2020. The following accounts and their respective amounts are listed in the first column along with the balances either in the debit or credit columns:    &#10;Cash, $15,200 debit. Accounts receivable, 200 debit. Supplies, 1,000 debit. Prepaid insurance, 550 debit. Equipment, 5,000 debit. Accumulated depreciation, $40 credit. Notes payable, 5,000 credit. Accounts payable, 2,500 credit. Unearned service revenue, 800 credit. Salaries and wages payable, 1,200 credit. Interest payable, 50 credit. Owner's capital, 10,000 credit. Owner's drawings, 500 debit. Service revenues, 10,600 credit. Salaries and wages expense, 5,200 debit. Supplies expense, 1,500 debit. Rent expense, 900 debit. Insurance expense, 50 debit. Interest expense, 50 debit. Depreciation expense, 40 debit. Total debits and total credits of $30,190 equal on both the debit and credit sides.&quot;&#10;">
            <a:extLst>
              <a:ext uri="{FF2B5EF4-FFF2-40B4-BE49-F238E27FC236}">
                <a16:creationId xmlns:a16="http://schemas.microsoft.com/office/drawing/2014/main" id="{572E65E3-7143-4936-BC79-F41A48E04CF0}"/>
              </a:ext>
            </a:extLst>
          </p:cNvPr>
          <p:cNvPicPr>
            <a:picLocks noGrp="1" noChangeAspect="1"/>
          </p:cNvPicPr>
          <p:nvPr>
            <p:ph sz="quarter" idx="16"/>
          </p:nvPr>
        </p:nvPicPr>
        <p:blipFill>
          <a:blip r:embed="rId2"/>
          <a:stretch>
            <a:fillRect/>
          </a:stretch>
        </p:blipFill>
        <p:spPr>
          <a:xfrm>
            <a:off x="2111823" y="1752600"/>
            <a:ext cx="4920353" cy="4495800"/>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15"/>
          </p:nvPr>
        </p:nvSpPr>
        <p:spPr>
          <a:xfrm>
            <a:off x="295274" y="6356350"/>
            <a:ext cx="569089" cy="365125"/>
          </a:xfrm>
        </p:spPr>
        <p:txBody>
          <a:bodyPr/>
          <a:lstStyle/>
          <a:p>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4</a:t>
            </a:r>
          </a:p>
        </p:txBody>
      </p:sp>
      <p:sp>
        <p:nvSpPr>
          <p:cNvPr id="5" name="Slide Number Placeholder 4">
            <a:extLst>
              <a:ext uri="{FF2B5EF4-FFF2-40B4-BE49-F238E27FC236}">
                <a16:creationId xmlns:a16="http://schemas.microsoft.com/office/drawing/2014/main" id="{CE1A2CBC-F862-4869-8B13-BC7239A42BF0}"/>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6" name="Footer Placeholder 5">
            <a:extLst>
              <a:ext uri="{FF2B5EF4-FFF2-40B4-BE49-F238E27FC236}">
                <a16:creationId xmlns:a16="http://schemas.microsoft.com/office/drawing/2014/main" id="{5A72F750-3CF5-4074-8ECD-A9EB6C45432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097592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a:xfrm>
            <a:off x="304800" y="762001"/>
            <a:ext cx="8534400" cy="761999"/>
          </a:xfrm>
        </p:spPr>
        <p:txBody>
          <a:bodyPr/>
          <a:lstStyle/>
          <a:p>
            <a:r>
              <a:rPr lang="en-US" altLang="en-US" b="1" dirty="0">
                <a:latin typeface="Calibri" panose="020F0502020204030204" pitchFamily="34" charset="0"/>
                <a:ea typeface="Source Sans Pro" charset="0"/>
                <a:cs typeface="Calibri" panose="020F0502020204030204" pitchFamily="34" charset="0"/>
              </a:rPr>
              <a:t>Adjusted Trial Balance </a:t>
            </a:r>
            <a:r>
              <a:rPr lang="en-US" altLang="en-US" sz="2400" dirty="0">
                <a:latin typeface="Calibri" panose="020F0502020204030204" pitchFamily="34" charset="0"/>
                <a:ea typeface="Source Sans Pro" charset="0"/>
                <a:cs typeface="Calibri" panose="020F0502020204030204" pitchFamily="34" charset="0"/>
              </a:rPr>
              <a:t>(2 of 3)</a:t>
            </a:r>
            <a:endParaRPr lang="en-US" sz="2400" dirty="0">
              <a:latin typeface="Calibri" panose="020F0502020204030204" pitchFamily="34" charset="0"/>
            </a:endParaRPr>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a:xfrm>
            <a:off x="304800" y="1752600"/>
            <a:ext cx="8534400" cy="4267200"/>
          </a:xfrm>
        </p:spPr>
        <p:txBody>
          <a:bodyPr/>
          <a:lstStyle/>
          <a:p>
            <a:pPr marL="0" lvl="1" indent="0">
              <a:buClr>
                <a:schemeClr val="tx1"/>
              </a:buClr>
              <a:buNone/>
            </a:pPr>
            <a:r>
              <a:rPr lang="en-US" altLang="en-US" sz="2400" dirty="0">
                <a:latin typeface="Calibri" panose="020F0502020204030204" pitchFamily="34" charset="0"/>
              </a:rPr>
              <a:t>Which of the following statements is incorrect concerning the adjusted trial balance?</a:t>
            </a:r>
          </a:p>
          <a:p>
            <a:pPr marL="339725" lvl="1" indent="-339725">
              <a:buClr>
                <a:schemeClr val="tx1"/>
              </a:buClr>
              <a:buNone/>
            </a:pPr>
            <a:r>
              <a:rPr lang="en-US" altLang="en-US" sz="2400" dirty="0">
                <a:solidFill>
                  <a:schemeClr val="accent2"/>
                </a:solidFill>
                <a:latin typeface="Calibri" panose="020F0502020204030204" pitchFamily="34" charset="0"/>
              </a:rPr>
              <a:t>a.</a:t>
            </a:r>
            <a:r>
              <a:rPr lang="en-US" altLang="en-US" sz="2400" dirty="0">
                <a:latin typeface="Calibri" panose="020F0502020204030204" pitchFamily="34" charset="0"/>
              </a:rPr>
              <a:t> An adjusted trial balance proves the equality of the total debit balances and the total credit balances in the ledger after all adjustments are made. </a:t>
            </a:r>
          </a:p>
          <a:p>
            <a:pPr marL="339725" lvl="1" indent="-339725">
              <a:buClr>
                <a:schemeClr val="tx1"/>
              </a:buClr>
              <a:buNone/>
            </a:pPr>
            <a:r>
              <a:rPr lang="en-US" altLang="en-US" sz="2400" dirty="0">
                <a:solidFill>
                  <a:schemeClr val="accent2"/>
                </a:solidFill>
                <a:latin typeface="Calibri" panose="020F0502020204030204" pitchFamily="34" charset="0"/>
              </a:rPr>
              <a:t>b.</a:t>
            </a:r>
            <a:r>
              <a:rPr lang="en-US" altLang="en-US" sz="2400" dirty="0">
                <a:latin typeface="Calibri" panose="020F0502020204030204" pitchFamily="34" charset="0"/>
              </a:rPr>
              <a:t> The adjusted trial balance provides the primary basis for the preparation of financial statements. </a:t>
            </a:r>
          </a:p>
          <a:p>
            <a:pPr marL="339725" lvl="1" indent="-339725">
              <a:buClr>
                <a:schemeClr val="tx1"/>
              </a:buClr>
              <a:buNone/>
            </a:pPr>
            <a:r>
              <a:rPr lang="en-US" altLang="en-US" sz="2400" dirty="0">
                <a:solidFill>
                  <a:schemeClr val="accent2"/>
                </a:solidFill>
                <a:latin typeface="Calibri" panose="020F0502020204030204" pitchFamily="34" charset="0"/>
              </a:rPr>
              <a:t>c.</a:t>
            </a:r>
            <a:r>
              <a:rPr lang="en-US" altLang="en-US" sz="2400" dirty="0">
                <a:latin typeface="Calibri" panose="020F0502020204030204" pitchFamily="34" charset="0"/>
              </a:rPr>
              <a:t> The adjusted trial balance lists the account balances segregated by assets and liabilities. </a:t>
            </a:r>
          </a:p>
          <a:p>
            <a:pPr marL="339725" lvl="1" indent="-339725">
              <a:buClr>
                <a:schemeClr val="tx1"/>
              </a:buClr>
              <a:buNone/>
            </a:pPr>
            <a:r>
              <a:rPr lang="en-US" altLang="en-US" sz="2400" dirty="0">
                <a:solidFill>
                  <a:schemeClr val="accent2"/>
                </a:solidFill>
                <a:latin typeface="Calibri" panose="020F0502020204030204" pitchFamily="34" charset="0"/>
              </a:rPr>
              <a:t>d.</a:t>
            </a:r>
            <a:r>
              <a:rPr lang="en-US" altLang="en-US" sz="2400" dirty="0">
                <a:latin typeface="Calibri" panose="020F0502020204030204" pitchFamily="34" charset="0"/>
              </a:rPr>
              <a:t> The adjusted trial balance is prepared after the adjusting entries have been journalized and posted.</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4</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22</a:t>
            </a:fld>
            <a:endParaRPr lang="en-US" dirty="0">
              <a:latin typeface="Calibri" panose="020F0502020204030204" pitchFamily="34" charset="0"/>
            </a:endParaRPr>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3518072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a:xfrm>
            <a:off x="304800" y="762001"/>
            <a:ext cx="8534400" cy="685799"/>
          </a:xfrm>
        </p:spPr>
        <p:txBody>
          <a:bodyPr/>
          <a:lstStyle/>
          <a:p>
            <a:r>
              <a:rPr lang="en-US" altLang="en-US" b="1" dirty="0">
                <a:latin typeface="Calibri" panose="020F0502020204030204" pitchFamily="34" charset="0"/>
                <a:ea typeface="Source Sans Pro" charset="0"/>
                <a:cs typeface="Calibri" panose="020F0502020204030204" pitchFamily="34" charset="0"/>
              </a:rPr>
              <a:t>Adjusted Trial Balance </a:t>
            </a:r>
            <a:r>
              <a:rPr lang="en-US" altLang="en-US" sz="2400" dirty="0">
                <a:latin typeface="Calibri" panose="020F0502020204030204" pitchFamily="34" charset="0"/>
                <a:ea typeface="Source Sans Pro" charset="0"/>
                <a:cs typeface="Calibri" panose="020F0502020204030204" pitchFamily="34" charset="0"/>
              </a:rPr>
              <a:t>(3 of 3)</a:t>
            </a:r>
            <a:endParaRPr lang="en-US" sz="2400" dirty="0">
              <a:latin typeface="Calibri" panose="020F0502020204030204" pitchFamily="34" charset="0"/>
            </a:endParaRPr>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a:xfrm>
            <a:off x="304800" y="1752600"/>
            <a:ext cx="8534400" cy="4267200"/>
          </a:xfrm>
        </p:spPr>
        <p:txBody>
          <a:bodyPr/>
          <a:lstStyle/>
          <a:p>
            <a:pPr marL="0" lvl="1" indent="0">
              <a:buClr>
                <a:schemeClr val="tx1"/>
              </a:buClr>
              <a:buNone/>
            </a:pPr>
            <a:r>
              <a:rPr lang="en-US" altLang="en-US" sz="2400" dirty="0">
                <a:latin typeface="Calibri" panose="020F0502020204030204" pitchFamily="34" charset="0"/>
              </a:rPr>
              <a:t>Which of the following statements is incorrect concerning the adjusted trial balance?</a:t>
            </a:r>
          </a:p>
          <a:p>
            <a:pPr marL="339725" lvl="1" indent="-339725">
              <a:buClr>
                <a:schemeClr val="tx1"/>
              </a:buClr>
              <a:buNone/>
            </a:pPr>
            <a:r>
              <a:rPr lang="en-US" altLang="en-US" sz="2400" dirty="0">
                <a:solidFill>
                  <a:schemeClr val="accent2"/>
                </a:solidFill>
                <a:latin typeface="Calibri" panose="020F0502020204030204" pitchFamily="34" charset="0"/>
              </a:rPr>
              <a:t>a.</a:t>
            </a:r>
            <a:r>
              <a:rPr lang="en-US" altLang="en-US" sz="2400" dirty="0">
                <a:latin typeface="Calibri" panose="020F0502020204030204" pitchFamily="34" charset="0"/>
              </a:rPr>
              <a:t> An adjusted trial balance proves the equality of the total debit balances and the total credit balances in the ledger after all adjustments are made. </a:t>
            </a:r>
          </a:p>
          <a:p>
            <a:pPr marL="339725" lvl="1" indent="-339725">
              <a:buClr>
                <a:schemeClr val="tx1"/>
              </a:buClr>
              <a:buNone/>
            </a:pPr>
            <a:r>
              <a:rPr lang="en-US" altLang="en-US" sz="2400" dirty="0">
                <a:solidFill>
                  <a:schemeClr val="accent2"/>
                </a:solidFill>
                <a:latin typeface="Calibri" panose="020F0502020204030204" pitchFamily="34" charset="0"/>
              </a:rPr>
              <a:t>b.</a:t>
            </a:r>
            <a:r>
              <a:rPr lang="en-US" altLang="en-US" sz="2400" dirty="0">
                <a:latin typeface="Calibri" panose="020F0502020204030204" pitchFamily="34" charset="0"/>
              </a:rPr>
              <a:t> The adjusted trial balance provides the primary basis for the preparation of financial statements. </a:t>
            </a:r>
          </a:p>
          <a:p>
            <a:pPr marL="339725" lvl="1" indent="-339725">
              <a:buClr>
                <a:schemeClr val="tx1"/>
              </a:buClr>
              <a:buNone/>
            </a:pPr>
            <a:r>
              <a:rPr lang="en-US" altLang="en-US" sz="2400" dirty="0">
                <a:solidFill>
                  <a:schemeClr val="accent2"/>
                </a:solidFill>
                <a:latin typeface="Calibri" panose="020F0502020204030204" pitchFamily="34" charset="0"/>
              </a:rPr>
              <a:t>c.</a:t>
            </a:r>
            <a:r>
              <a:rPr lang="en-US" altLang="en-US" sz="2400" dirty="0">
                <a:latin typeface="Calibri" panose="020F0502020204030204" pitchFamily="34" charset="0"/>
              </a:rPr>
              <a:t> Answer: The adjusted trial balance lists the account balances segregated by assets and liabilities. </a:t>
            </a:r>
          </a:p>
          <a:p>
            <a:pPr marL="339725" lvl="1" indent="-339725">
              <a:buClr>
                <a:schemeClr val="tx1"/>
              </a:buClr>
              <a:buNone/>
            </a:pPr>
            <a:r>
              <a:rPr lang="en-US" altLang="en-US" sz="2400" dirty="0">
                <a:solidFill>
                  <a:schemeClr val="accent2"/>
                </a:solidFill>
                <a:latin typeface="Calibri" panose="020F0502020204030204" pitchFamily="34" charset="0"/>
              </a:rPr>
              <a:t>d.</a:t>
            </a:r>
            <a:r>
              <a:rPr lang="en-US" altLang="en-US" sz="2400" dirty="0">
                <a:latin typeface="Calibri" panose="020F0502020204030204" pitchFamily="34" charset="0"/>
              </a:rPr>
              <a:t> The adjusted trial balance is prepared after the adjusting entries have been journalized and posted.</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4</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23</a:t>
            </a:fld>
            <a:endParaRPr lang="en-US" dirty="0">
              <a:latin typeface="Calibri" panose="020F0502020204030204" pitchFamily="34" charset="0"/>
            </a:endParaRPr>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47719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AA52-1379-45BA-B8F9-F7588F944B49}"/>
              </a:ext>
            </a:extLst>
          </p:cNvPr>
          <p:cNvSpPr>
            <a:spLocks noGrp="1"/>
          </p:cNvSpPr>
          <p:nvPr>
            <p:ph type="title"/>
          </p:nvPr>
        </p:nvSpPr>
        <p:spPr>
          <a:xfrm>
            <a:off x="304800" y="762001"/>
            <a:ext cx="8534400" cy="882649"/>
          </a:xfrm>
        </p:spPr>
        <p:txBody>
          <a:bodyPr/>
          <a:lstStyle/>
          <a:p>
            <a:r>
              <a:rPr lang="en-US" b="1" dirty="0">
                <a:latin typeface="Calibri" panose="020F0502020204030204" pitchFamily="34" charset="0"/>
                <a:ea typeface="Source Sans Pro" charset="0"/>
                <a:cs typeface="Calibri" panose="020F0502020204030204" pitchFamily="34" charset="0"/>
              </a:rPr>
              <a:t>Preparing Financial Statements </a:t>
            </a:r>
            <a:r>
              <a:rPr lang="en-US" sz="2400" dirty="0">
                <a:latin typeface="Calibri" panose="020F0502020204030204" pitchFamily="34" charset="0"/>
                <a:ea typeface="Source Sans Pro" charset="0"/>
                <a:cs typeface="Calibri" panose="020F0502020204030204" pitchFamily="34" charset="0"/>
              </a:rPr>
              <a:t>(1 of 3)</a:t>
            </a:r>
            <a:endParaRPr lang="en-US" sz="2400" dirty="0"/>
          </a:p>
        </p:txBody>
      </p:sp>
      <p:pic>
        <p:nvPicPr>
          <p:cNvPr id="7" name="Content Placeholder 6" descr="An illustration displays financial statements. The three financial statements, income statement, owner's equity statement, and balance sheet are prepared directly from the adjusted trial balance.&#10;">
            <a:extLst>
              <a:ext uri="{FF2B5EF4-FFF2-40B4-BE49-F238E27FC236}">
                <a16:creationId xmlns:a16="http://schemas.microsoft.com/office/drawing/2014/main" id="{CA0D4CD4-D357-426B-A4D8-6BB7C5F94A1A}"/>
              </a:ext>
            </a:extLst>
          </p:cNvPr>
          <p:cNvPicPr>
            <a:picLocks noGrp="1" noChangeAspect="1"/>
          </p:cNvPicPr>
          <p:nvPr>
            <p:ph sz="quarter" idx="16"/>
          </p:nvPr>
        </p:nvPicPr>
        <p:blipFill>
          <a:blip r:embed="rId2"/>
          <a:stretch>
            <a:fillRect/>
          </a:stretch>
        </p:blipFill>
        <p:spPr>
          <a:xfrm>
            <a:off x="630594" y="2107528"/>
            <a:ext cx="7882811" cy="3785944"/>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4</a:t>
            </a:r>
          </a:p>
        </p:txBody>
      </p:sp>
      <p:sp>
        <p:nvSpPr>
          <p:cNvPr id="5" name="Slide Number Placeholder 4">
            <a:extLst>
              <a:ext uri="{FF2B5EF4-FFF2-40B4-BE49-F238E27FC236}">
                <a16:creationId xmlns:a16="http://schemas.microsoft.com/office/drawing/2014/main" id="{B96E806A-CE44-45A6-BDEA-E77EFB3F084A}"/>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6" name="Footer Placeholder 5">
            <a:extLst>
              <a:ext uri="{FF2B5EF4-FFF2-40B4-BE49-F238E27FC236}">
                <a16:creationId xmlns:a16="http://schemas.microsoft.com/office/drawing/2014/main" id="{F15F5613-3626-4C69-98EE-E1DCD5F67B4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94264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AA52-1379-45BA-B8F9-F7588F944B49}"/>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Preparing Financial Statements </a:t>
            </a:r>
            <a:r>
              <a:rPr lang="en-US" sz="2400" dirty="0">
                <a:latin typeface="Calibri" panose="020F0502020204030204" pitchFamily="34" charset="0"/>
                <a:ea typeface="Source Sans Pro" charset="0"/>
                <a:cs typeface="Calibri" panose="020F0502020204030204" pitchFamily="34" charset="0"/>
              </a:rPr>
              <a:t>(2 of 3)</a:t>
            </a:r>
            <a:endParaRPr lang="en-US" sz="2400" dirty="0"/>
          </a:p>
        </p:txBody>
      </p:sp>
      <p:pic>
        <p:nvPicPr>
          <p:cNvPr id="8" name="Content Placeholder 7" descr="There are three statements displayed, with the first being the adjusted trial balance reproduced from an earlier slide, listing the balances of all the company's accounts. The income statement has a three-line heading that contains the name of the company, Pioneer Advertising; type of statement, income statement; and period of the statement, for the month ended October 31, 2020. The income statement has two sections, revenues and expenses. The revenue section contains service revenue of $10,600 displayed in the second of two numeric columns. The account names and amounts in the expenses section are salaries and wages expense of $5,200; supplies expense of 1,500; rent expense of 900; insurance expense of 50; interest expense of 50; and depreciation expense of 40. The total expenses of 7,740 are displayed in the second numeric column. The net income of $2,860 is displayed in the second numeric column. Arrows point from the revenue and expense amounts on the adjusted trial balance to the respective amounts on the income statement. The owner's equity statement has a three-line heading that contains the name of the company, Pioneer Advertising; type of statement, Owner's equity statement; and period of the statement, for the month ended October 31, 2020. The owner's capital on October 1 is $0. The owner's investments of 10,000 from the owner's capital account on the adjusted trial balance are added resulting in a subtotal of 10,000. The net income of 2,860 from the income statement is also added resulting in another subtotal of 12,860. Owner's drawings from the owner's drawings account on the adjusted trial balance are subtracted, arriving at owner's capital, October 31 in the amount of $12,360. An arrow from this total points to the next slide with the note, to balance sheet. &#10;">
            <a:extLst>
              <a:ext uri="{FF2B5EF4-FFF2-40B4-BE49-F238E27FC236}">
                <a16:creationId xmlns:a16="http://schemas.microsoft.com/office/drawing/2014/main" id="{EFCEC062-9DB2-47CC-8491-D8C3DF613062}"/>
              </a:ext>
            </a:extLst>
          </p:cNvPr>
          <p:cNvPicPr>
            <a:picLocks noGrp="1" noChangeAspect="1"/>
          </p:cNvPicPr>
          <p:nvPr>
            <p:ph sz="quarter" idx="16"/>
          </p:nvPr>
        </p:nvPicPr>
        <p:blipFill>
          <a:blip r:embed="rId2"/>
          <a:stretch>
            <a:fillRect/>
          </a:stretch>
        </p:blipFill>
        <p:spPr>
          <a:xfrm>
            <a:off x="1758472" y="1752600"/>
            <a:ext cx="5627055" cy="4495800"/>
          </a:xfrm>
          <a:prstGeom prst="rect">
            <a:avLst/>
          </a:prstGeom>
        </p:spPr>
      </p:pic>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4</a:t>
            </a:r>
          </a:p>
        </p:txBody>
      </p:sp>
      <p:sp>
        <p:nvSpPr>
          <p:cNvPr id="5" name="Slide Number Placeholder 4">
            <a:extLst>
              <a:ext uri="{FF2B5EF4-FFF2-40B4-BE49-F238E27FC236}">
                <a16:creationId xmlns:a16="http://schemas.microsoft.com/office/drawing/2014/main" id="{B96E806A-CE44-45A6-BDEA-E77EFB3F084A}"/>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6" name="Footer Placeholder 5">
            <a:extLst>
              <a:ext uri="{FF2B5EF4-FFF2-40B4-BE49-F238E27FC236}">
                <a16:creationId xmlns:a16="http://schemas.microsoft.com/office/drawing/2014/main" id="{F15F5613-3626-4C69-98EE-E1DCD5F67B4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83524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AA52-1379-45BA-B8F9-F7588F944B49}"/>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Preparing Financial Statements </a:t>
            </a:r>
            <a:r>
              <a:rPr lang="en-US" sz="2400" dirty="0">
                <a:latin typeface="Calibri" panose="020F0502020204030204" pitchFamily="34" charset="0"/>
                <a:ea typeface="Source Sans Pro" charset="0"/>
                <a:cs typeface="Calibri" panose="020F0502020204030204" pitchFamily="34" charset="0"/>
              </a:rPr>
              <a:t>(3 of 3)</a:t>
            </a:r>
            <a:endParaRPr lang="en-US" sz="2400" dirty="0"/>
          </a:p>
        </p:txBody>
      </p:sp>
      <p:pic>
        <p:nvPicPr>
          <p:cNvPr id="7" name="Content Placeholder 6" descr="There are two statements displayed, with the first being the adjusted trial balance reproduced from the previous slide, along with a balance sheet containing amounts for assets, liabilities and owner's equity accounts. The balance sheet has a three-line heading that contains the name of the company, Pioneer Advertising; the type of statement, balance sheet; the Date, October 31, 2020. It is divided into two sections, assets, and liabilities and owner's equity. The assets section contains the following accounts and respective amounts. Cash, $15,200; Accounts receivable, 200; Supplies, 1,000; Prepaid insurance, 550; and equipment, $5,000. After subtracting accumulated depreciation equipment of 40, the net equipment amount is 4,960. The total assets are $21,910. The liabilities and owner's equity section is further divided into two sections, liabilities, and owner's equity. Liabilities contains the following accounts and amounts, respectively, notes payable, $5,000; accounts payable, 2,500; unearned service revenue, 800; salaries and wages payable,1,200; interest payable, 50; and total liabilities is 9,550. The owners' equity section contains owner's capital of 12,360. Total liabilities and owner's equity are $21,910.  A note next to the retained earnings account on the balance sheet indicates that the amount of retained earnings at October 31 in the amount of $2,360 is from the owner's equity statement. Arrows point from the asset and liability accounts on the adjusted trial balance to the respective accounts listed on the balance sheet. &#10;">
            <a:extLst>
              <a:ext uri="{FF2B5EF4-FFF2-40B4-BE49-F238E27FC236}">
                <a16:creationId xmlns:a16="http://schemas.microsoft.com/office/drawing/2014/main" id="{4AC832D8-0522-454D-96C2-EC6CFC69D405}"/>
              </a:ext>
            </a:extLst>
          </p:cNvPr>
          <p:cNvPicPr>
            <a:picLocks noGrp="1" noChangeAspect="1"/>
          </p:cNvPicPr>
          <p:nvPr>
            <p:ph sz="quarter" idx="16"/>
          </p:nvPr>
        </p:nvPicPr>
        <p:blipFill>
          <a:blip r:embed="rId2"/>
          <a:stretch>
            <a:fillRect/>
          </a:stretch>
        </p:blipFill>
        <p:spPr>
          <a:xfrm>
            <a:off x="1272738" y="1752600"/>
            <a:ext cx="6598523" cy="4495800"/>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4</a:t>
            </a:r>
          </a:p>
        </p:txBody>
      </p:sp>
      <p:sp>
        <p:nvSpPr>
          <p:cNvPr id="5" name="Slide Number Placeholder 4">
            <a:extLst>
              <a:ext uri="{FF2B5EF4-FFF2-40B4-BE49-F238E27FC236}">
                <a16:creationId xmlns:a16="http://schemas.microsoft.com/office/drawing/2014/main" id="{B96E806A-CE44-45A6-BDEA-E77EFB3F084A}"/>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6" name="Footer Placeholder 5">
            <a:extLst>
              <a:ext uri="{FF2B5EF4-FFF2-40B4-BE49-F238E27FC236}">
                <a16:creationId xmlns:a16="http://schemas.microsoft.com/office/drawing/2014/main" id="{F15F5613-3626-4C69-98EE-E1DCD5F67B4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98811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752E-3B3E-4A27-A51C-E052EDBED78E}"/>
              </a:ext>
            </a:extLst>
          </p:cNvPr>
          <p:cNvSpPr>
            <a:spLocks noGrp="1"/>
          </p:cNvSpPr>
          <p:nvPr>
            <p:ph type="title"/>
          </p:nvPr>
        </p:nvSpPr>
        <p:spPr>
          <a:xfrm>
            <a:off x="304800" y="762001"/>
            <a:ext cx="8534400" cy="761999"/>
          </a:xfrm>
        </p:spPr>
        <p:txBody>
          <a:bodyPr/>
          <a:lstStyle/>
          <a:p>
            <a:r>
              <a:rPr lang="en-US" b="1" dirty="0">
                <a:ea typeface="Source Sans Pro" charset="0"/>
              </a:rPr>
              <a:t>Do It! 4: </a:t>
            </a:r>
            <a:r>
              <a:rPr lang="en-US" b="1" dirty="0">
                <a:solidFill>
                  <a:srgbClr val="196E78"/>
                </a:solidFill>
                <a:ea typeface="Source Sans Pro" charset="0"/>
              </a:rPr>
              <a:t>Trial Balance </a:t>
            </a:r>
            <a:r>
              <a:rPr lang="en-US" sz="2400" dirty="0">
                <a:solidFill>
                  <a:srgbClr val="196E78"/>
                </a:solidFill>
                <a:ea typeface="Source Sans Pro" charset="0"/>
              </a:rPr>
              <a:t>(1 of 4)</a:t>
            </a:r>
            <a:endParaRPr lang="en-US" sz="2400" dirty="0"/>
          </a:p>
        </p:txBody>
      </p:sp>
      <p:sp>
        <p:nvSpPr>
          <p:cNvPr id="3" name="Content Placeholder 2">
            <a:extLst>
              <a:ext uri="{FF2B5EF4-FFF2-40B4-BE49-F238E27FC236}">
                <a16:creationId xmlns:a16="http://schemas.microsoft.com/office/drawing/2014/main" id="{2088DBB5-009D-4E8B-BF0A-9D26E954B2C6}"/>
              </a:ext>
            </a:extLst>
          </p:cNvPr>
          <p:cNvSpPr>
            <a:spLocks noGrp="1"/>
          </p:cNvSpPr>
          <p:nvPr>
            <p:ph sz="quarter" idx="16"/>
          </p:nvPr>
        </p:nvSpPr>
        <p:spPr>
          <a:xfrm>
            <a:off x="304800" y="1828801"/>
            <a:ext cx="8534400" cy="609600"/>
          </a:xfrm>
        </p:spPr>
        <p:txBody>
          <a:bodyPr/>
          <a:lstStyle/>
          <a:p>
            <a:r>
              <a:rPr lang="en-US" sz="2000" dirty="0"/>
              <a:t>Skolnick Co. was organized on April 1, 2020. The company prepares quarterly financial statements. The adjusted trial balance at June 30 are shown below.</a:t>
            </a:r>
          </a:p>
        </p:txBody>
      </p:sp>
      <p:graphicFrame>
        <p:nvGraphicFramePr>
          <p:cNvPr id="10" name="Content Placeholder 9" descr="Table is accessible to screenreaders">
            <a:extLst>
              <a:ext uri="{FF2B5EF4-FFF2-40B4-BE49-F238E27FC236}">
                <a16:creationId xmlns:a16="http://schemas.microsoft.com/office/drawing/2014/main" id="{21690B9B-1C00-4AF2-9EF6-F850B6D4EDB5}"/>
              </a:ext>
            </a:extLst>
          </p:cNvPr>
          <p:cNvGraphicFramePr>
            <a:graphicFrameLocks noGrp="1"/>
          </p:cNvGraphicFramePr>
          <p:nvPr>
            <p:ph sz="quarter" idx="17"/>
            <p:extLst>
              <p:ext uri="{D42A27DB-BD31-4B8C-83A1-F6EECF244321}">
                <p14:modId xmlns:p14="http://schemas.microsoft.com/office/powerpoint/2010/main" val="3292389718"/>
              </p:ext>
            </p:extLst>
          </p:nvPr>
        </p:nvGraphicFramePr>
        <p:xfrm>
          <a:off x="304800" y="2508496"/>
          <a:ext cx="4191000" cy="3727029"/>
        </p:xfrm>
        <a:graphic>
          <a:graphicData uri="http://schemas.openxmlformats.org/drawingml/2006/table">
            <a:tbl>
              <a:tblPr firstRow="1" bandRow="1">
                <a:tableStyleId>{2D5ABB26-0587-4C30-8999-92F81FD0307C}</a:tableStyleId>
              </a:tblPr>
              <a:tblGrid>
                <a:gridCol w="3200400">
                  <a:extLst>
                    <a:ext uri="{9D8B030D-6E8A-4147-A177-3AD203B41FA5}">
                      <a16:colId xmlns:a16="http://schemas.microsoft.com/office/drawing/2014/main" val="2742152492"/>
                    </a:ext>
                  </a:extLst>
                </a:gridCol>
                <a:gridCol w="990600">
                  <a:extLst>
                    <a:ext uri="{9D8B030D-6E8A-4147-A177-3AD203B41FA5}">
                      <a16:colId xmlns:a16="http://schemas.microsoft.com/office/drawing/2014/main" val="3357762113"/>
                    </a:ext>
                  </a:extLst>
                </a:gridCol>
              </a:tblGrid>
              <a:tr h="266304">
                <a:tc>
                  <a:txBody>
                    <a:bodyPr/>
                    <a:lstStyle/>
                    <a:p>
                      <a:pPr algn="l" fontAlgn="b"/>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u="none" strike="noStrike" dirty="0">
                          <a:effectLst/>
                          <a:latin typeface="+mn-lt"/>
                        </a:rPr>
                        <a:t>Debit</a:t>
                      </a:r>
                      <a:endParaRPr lang="en-US" sz="1600" b="1"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4713327"/>
                  </a:ext>
                </a:extLst>
              </a:tr>
              <a:tr h="266304">
                <a:tc>
                  <a:txBody>
                    <a:bodyPr/>
                    <a:lstStyle/>
                    <a:p>
                      <a:pPr algn="l" fontAlgn="b"/>
                      <a:r>
                        <a:rPr lang="en-US" sz="1600" u="none" strike="noStrike" dirty="0">
                          <a:effectLst/>
                          <a:latin typeface="+mn-lt"/>
                        </a:rPr>
                        <a:t>Cash </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latin typeface="+mn-lt"/>
                        </a:rPr>
                        <a:t>$  6,700 </a:t>
                      </a:r>
                      <a:endParaRPr lang="en-US" sz="16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0747250"/>
                  </a:ext>
                </a:extLst>
              </a:tr>
              <a:tr h="266304">
                <a:tc>
                  <a:txBody>
                    <a:bodyPr/>
                    <a:lstStyle/>
                    <a:p>
                      <a:pPr algn="l" fontAlgn="b"/>
                      <a:r>
                        <a:rPr lang="en-US" sz="1600" u="none" strike="noStrike" dirty="0">
                          <a:effectLst/>
                          <a:latin typeface="+mn-lt"/>
                        </a:rPr>
                        <a:t>Accounts Receivable</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latin typeface="+mn-lt"/>
                        </a:rPr>
                        <a:t>600 </a:t>
                      </a:r>
                      <a:endParaRPr lang="en-US" sz="16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74843"/>
                  </a:ext>
                </a:extLst>
              </a:tr>
              <a:tr h="266304">
                <a:tc>
                  <a:txBody>
                    <a:bodyPr/>
                    <a:lstStyle/>
                    <a:p>
                      <a:pPr algn="l" fontAlgn="b"/>
                      <a:r>
                        <a:rPr lang="en-US" sz="1600" u="none" strike="noStrike" dirty="0">
                          <a:effectLst/>
                          <a:latin typeface="+mn-lt"/>
                        </a:rPr>
                        <a:t>Prepaid Rent</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latin typeface="+mn-lt"/>
                        </a:rPr>
                        <a:t>900 </a:t>
                      </a:r>
                      <a:endParaRPr lang="en-US" sz="16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1722539"/>
                  </a:ext>
                </a:extLst>
              </a:tr>
              <a:tr h="266304">
                <a:tc>
                  <a:txBody>
                    <a:bodyPr/>
                    <a:lstStyle/>
                    <a:p>
                      <a:pPr algn="l" fontAlgn="b"/>
                      <a:r>
                        <a:rPr lang="en-US" sz="1600" u="none" strike="noStrike" dirty="0">
                          <a:effectLst/>
                          <a:latin typeface="+mn-lt"/>
                        </a:rPr>
                        <a:t>Supplies </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latin typeface="+mn-lt"/>
                        </a:rPr>
                        <a:t>1,000 </a:t>
                      </a:r>
                      <a:endParaRPr lang="en-US" sz="16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6465412"/>
                  </a:ext>
                </a:extLst>
              </a:tr>
              <a:tr h="266304">
                <a:tc>
                  <a:txBody>
                    <a:bodyPr/>
                    <a:lstStyle/>
                    <a:p>
                      <a:pPr algn="l" fontAlgn="b"/>
                      <a:r>
                        <a:rPr lang="en-US" sz="1600" u="none" strike="noStrike" dirty="0">
                          <a:effectLst/>
                          <a:latin typeface="+mn-lt"/>
                        </a:rPr>
                        <a:t>Equipment </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latin typeface="+mn-lt"/>
                        </a:rPr>
                        <a:t>15,000 </a:t>
                      </a:r>
                      <a:endParaRPr lang="en-US" sz="16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5519210"/>
                  </a:ext>
                </a:extLst>
              </a:tr>
              <a:tr h="266304">
                <a:tc>
                  <a:txBody>
                    <a:bodyPr/>
                    <a:lstStyle/>
                    <a:p>
                      <a:pPr algn="l" fontAlgn="b"/>
                      <a:r>
                        <a:rPr lang="en-US" sz="1600" u="none" strike="noStrike" dirty="0">
                          <a:effectLst/>
                          <a:latin typeface="+mn-lt"/>
                        </a:rPr>
                        <a:t>Owner’s Drawings</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latin typeface="+mn-lt"/>
                        </a:rPr>
                        <a:t>600 </a:t>
                      </a:r>
                      <a:endParaRPr lang="en-US" sz="16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4162785"/>
                  </a:ext>
                </a:extLst>
              </a:tr>
              <a:tr h="266304">
                <a:tc>
                  <a:txBody>
                    <a:bodyPr/>
                    <a:lstStyle/>
                    <a:p>
                      <a:pPr algn="l" fontAlgn="b"/>
                      <a:r>
                        <a:rPr lang="en-US" sz="1600" u="none" strike="noStrike" dirty="0">
                          <a:effectLst/>
                          <a:latin typeface="+mn-lt"/>
                        </a:rPr>
                        <a:t>Salaries and Wages Expense</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latin typeface="+mn-lt"/>
                        </a:rPr>
                        <a:t>9,400 </a:t>
                      </a:r>
                      <a:endParaRPr lang="en-US" sz="16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718608"/>
                  </a:ext>
                </a:extLst>
              </a:tr>
              <a:tr h="266304">
                <a:tc>
                  <a:txBody>
                    <a:bodyPr/>
                    <a:lstStyle/>
                    <a:p>
                      <a:pPr algn="l" fontAlgn="b"/>
                      <a:r>
                        <a:rPr lang="en-US" sz="1600" u="none" strike="noStrike" dirty="0">
                          <a:effectLst/>
                          <a:latin typeface="+mn-lt"/>
                        </a:rPr>
                        <a:t>Rent Expense</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latin typeface="+mn-lt"/>
                        </a:rPr>
                        <a:t>1,500 </a:t>
                      </a:r>
                      <a:endParaRPr lang="en-US" sz="16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1739846"/>
                  </a:ext>
                </a:extLst>
              </a:tr>
              <a:tr h="266304">
                <a:tc>
                  <a:txBody>
                    <a:bodyPr/>
                    <a:lstStyle/>
                    <a:p>
                      <a:pPr algn="l" fontAlgn="b"/>
                      <a:r>
                        <a:rPr lang="en-US" sz="1600" u="none" strike="noStrike" dirty="0">
                          <a:effectLst/>
                          <a:latin typeface="+mn-lt"/>
                        </a:rPr>
                        <a:t>Depreciation Expense</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latin typeface="+mn-lt"/>
                        </a:rPr>
                        <a:t>850 </a:t>
                      </a:r>
                      <a:endParaRPr lang="en-US" sz="16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0401031"/>
                  </a:ext>
                </a:extLst>
              </a:tr>
              <a:tr h="266304">
                <a:tc>
                  <a:txBody>
                    <a:bodyPr/>
                    <a:lstStyle/>
                    <a:p>
                      <a:pPr algn="l" fontAlgn="b"/>
                      <a:r>
                        <a:rPr lang="en-US" sz="1600" u="none" strike="noStrike" dirty="0">
                          <a:effectLst/>
                          <a:latin typeface="+mn-lt"/>
                        </a:rPr>
                        <a:t>Supplies Expense</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latin typeface="+mn-lt"/>
                        </a:rPr>
                        <a:t>200 </a:t>
                      </a:r>
                      <a:endParaRPr lang="en-US" sz="16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5008720"/>
                  </a:ext>
                </a:extLst>
              </a:tr>
              <a:tr h="266304">
                <a:tc>
                  <a:txBody>
                    <a:bodyPr/>
                    <a:lstStyle/>
                    <a:p>
                      <a:pPr algn="l" fontAlgn="b"/>
                      <a:r>
                        <a:rPr lang="en-US" sz="1600" u="none" strike="noStrike" dirty="0">
                          <a:effectLst/>
                          <a:latin typeface="+mn-lt"/>
                        </a:rPr>
                        <a:t>Utilities Expense</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latin typeface="+mn-lt"/>
                        </a:rPr>
                        <a:t>510 </a:t>
                      </a:r>
                      <a:endParaRPr lang="en-US" sz="16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6468109"/>
                  </a:ext>
                </a:extLst>
              </a:tr>
              <a:tr h="266304">
                <a:tc>
                  <a:txBody>
                    <a:bodyPr/>
                    <a:lstStyle/>
                    <a:p>
                      <a:pPr algn="l" fontAlgn="b"/>
                      <a:r>
                        <a:rPr lang="en-US" sz="1600" u="none" strike="noStrike" dirty="0">
                          <a:effectLst/>
                          <a:latin typeface="+mn-lt"/>
                        </a:rPr>
                        <a:t>Interest Expense</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latin typeface="+mn-lt"/>
                        </a:rPr>
                        <a:t>50 </a:t>
                      </a:r>
                      <a:endParaRPr lang="en-US" sz="16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5543632"/>
                  </a:ext>
                </a:extLst>
              </a:tr>
              <a:tr h="265077">
                <a:tc>
                  <a:txBody>
                    <a:bodyPr/>
                    <a:lstStyle/>
                    <a:p>
                      <a:pPr algn="l" fontAlgn="b"/>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IN" sz="700" b="0" i="0" u="none" strike="noStrike" dirty="0">
                          <a:solidFill>
                            <a:schemeClr val="bg1"/>
                          </a:solidFill>
                          <a:effectLst/>
                          <a:latin typeface="+mn-lt"/>
                        </a:rPr>
                        <a:t>$37,310 </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481141"/>
                  </a:ext>
                </a:extLst>
              </a:tr>
            </a:tbl>
          </a:graphicData>
        </a:graphic>
      </p:graphicFrame>
      <p:graphicFrame>
        <p:nvGraphicFramePr>
          <p:cNvPr id="12" name="Content Placeholder 11" descr="Image description is in table cell">
            <a:extLst>
              <a:ext uri="{FF2B5EF4-FFF2-40B4-BE49-F238E27FC236}">
                <a16:creationId xmlns:a16="http://schemas.microsoft.com/office/drawing/2014/main" id="{6DE54860-43F7-486B-9319-DAD75D0362EC}"/>
              </a:ext>
            </a:extLst>
          </p:cNvPr>
          <p:cNvGraphicFramePr>
            <a:graphicFrameLocks noGrp="1" noChangeAspect="1"/>
          </p:cNvGraphicFramePr>
          <p:nvPr>
            <p:ph sz="quarter" idx="18"/>
            <p:extLst>
              <p:ext uri="{D42A27DB-BD31-4B8C-83A1-F6EECF244321}">
                <p14:modId xmlns:p14="http://schemas.microsoft.com/office/powerpoint/2010/main" val="1441239744"/>
              </p:ext>
            </p:extLst>
          </p:nvPr>
        </p:nvGraphicFramePr>
        <p:xfrm>
          <a:off x="3795252" y="5930721"/>
          <a:ext cx="744586" cy="398269"/>
        </p:xfrm>
        <a:graphic>
          <a:graphicData uri="http://schemas.openxmlformats.org/presentationml/2006/ole">
            <mc:AlternateContent xmlns:mc="http://schemas.openxmlformats.org/markup-compatibility/2006">
              <mc:Choice xmlns:v="urn:schemas-microsoft-com:vml" Requires="v">
                <p:oleObj spid="_x0000_s4056" name="Equation" r:id="rId3" imgW="545760" imgH="291960" progId="Equation.DSMT4">
                  <p:embed/>
                </p:oleObj>
              </mc:Choice>
              <mc:Fallback>
                <p:oleObj name="Equation" r:id="rId3" imgW="545760" imgH="291960" progId="Equation.DSMT4">
                  <p:embed/>
                  <p:pic>
                    <p:nvPicPr>
                      <p:cNvPr id="11" name="Object 10">
                        <a:extLst>
                          <a:ext uri="{FF2B5EF4-FFF2-40B4-BE49-F238E27FC236}">
                            <a16:creationId xmlns:a16="http://schemas.microsoft.com/office/drawing/2014/main" id="{196802E6-ECBE-44CE-B1C5-6DC8548F1268}"/>
                          </a:ext>
                        </a:extLst>
                      </p:cNvPr>
                      <p:cNvPicPr/>
                      <p:nvPr/>
                    </p:nvPicPr>
                    <p:blipFill>
                      <a:blip r:embed="rId4"/>
                      <a:stretch>
                        <a:fillRect/>
                      </a:stretch>
                    </p:blipFill>
                    <p:spPr>
                      <a:xfrm>
                        <a:off x="3795252" y="5930721"/>
                        <a:ext cx="744586" cy="398269"/>
                      </a:xfrm>
                      <a:prstGeom prst="rect">
                        <a:avLst/>
                      </a:prstGeom>
                    </p:spPr>
                  </p:pic>
                </p:oleObj>
              </mc:Fallback>
            </mc:AlternateContent>
          </a:graphicData>
        </a:graphic>
      </p:graphicFrame>
      <p:graphicFrame>
        <p:nvGraphicFramePr>
          <p:cNvPr id="17" name="Content Placeholder 16" descr="Table is accessible to screenreaders">
            <a:extLst>
              <a:ext uri="{FF2B5EF4-FFF2-40B4-BE49-F238E27FC236}">
                <a16:creationId xmlns:a16="http://schemas.microsoft.com/office/drawing/2014/main" id="{939340E0-48C0-4EC6-B375-54E86D38283C}"/>
              </a:ext>
            </a:extLst>
          </p:cNvPr>
          <p:cNvGraphicFramePr>
            <a:graphicFrameLocks noGrp="1"/>
          </p:cNvGraphicFramePr>
          <p:nvPr>
            <p:ph sz="quarter" idx="19"/>
            <p:extLst>
              <p:ext uri="{D42A27DB-BD31-4B8C-83A1-F6EECF244321}">
                <p14:modId xmlns:p14="http://schemas.microsoft.com/office/powerpoint/2010/main" val="2239106300"/>
              </p:ext>
            </p:extLst>
          </p:nvPr>
        </p:nvGraphicFramePr>
        <p:xfrm>
          <a:off x="4876800" y="2531883"/>
          <a:ext cx="3886199" cy="2934865"/>
        </p:xfrm>
        <a:graphic>
          <a:graphicData uri="http://schemas.openxmlformats.org/drawingml/2006/table">
            <a:tbl>
              <a:tblPr firstRow="1" bandRow="1">
                <a:tableStyleId>{2D5ABB26-0587-4C30-8999-92F81FD0307C}</a:tableStyleId>
              </a:tblPr>
              <a:tblGrid>
                <a:gridCol w="2895600">
                  <a:extLst>
                    <a:ext uri="{9D8B030D-6E8A-4147-A177-3AD203B41FA5}">
                      <a16:colId xmlns:a16="http://schemas.microsoft.com/office/drawing/2014/main" val="2627155048"/>
                    </a:ext>
                  </a:extLst>
                </a:gridCol>
                <a:gridCol w="990599">
                  <a:extLst>
                    <a:ext uri="{9D8B030D-6E8A-4147-A177-3AD203B41FA5}">
                      <a16:colId xmlns:a16="http://schemas.microsoft.com/office/drawing/2014/main" val="3826946135"/>
                    </a:ext>
                  </a:extLst>
                </a:gridCol>
              </a:tblGrid>
              <a:tr h="249926">
                <a:tc>
                  <a:txBody>
                    <a:bodyPr/>
                    <a:lstStyle/>
                    <a:p>
                      <a:pPr algn="l" fontAlgn="b"/>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u="none" strike="noStrike" dirty="0">
                          <a:effectLst/>
                        </a:rPr>
                        <a:t>Credit</a:t>
                      </a:r>
                      <a:endParaRPr lang="en-US" sz="1600" b="1"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3578186"/>
                  </a:ext>
                </a:extLst>
              </a:tr>
              <a:tr h="249926">
                <a:tc>
                  <a:txBody>
                    <a:bodyPr/>
                    <a:lstStyle/>
                    <a:p>
                      <a:pPr algn="l" fontAlgn="b"/>
                      <a:r>
                        <a:rPr lang="en-US" sz="1600" u="none" strike="noStrike" dirty="0">
                          <a:effectLst/>
                        </a:rPr>
                        <a:t>Accumulated Depreciation</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      850 </a:t>
                      </a:r>
                      <a:endParaRPr lang="en-US" sz="1600" b="0" i="0" u="none" strike="noStrike" dirty="0">
                        <a:solidFill>
                          <a:srgbClr val="000000"/>
                        </a:solidFill>
                        <a:effectLst/>
                        <a:latin typeface="Calibri" panose="020F0502020204030204" pitchFamily="34" charset="0"/>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187122"/>
                  </a:ext>
                </a:extLst>
              </a:tr>
              <a:tr h="249926">
                <a:tc>
                  <a:txBody>
                    <a:bodyPr/>
                    <a:lstStyle/>
                    <a:p>
                      <a:pPr algn="l" fontAlgn="b"/>
                      <a:r>
                        <a:rPr lang="en-US" sz="1600" u="none" strike="noStrike" dirty="0">
                          <a:effectLst/>
                        </a:rPr>
                        <a:t>Notes Payable</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5,000 </a:t>
                      </a:r>
                      <a:endParaRPr lang="en-US" sz="1600" b="0" i="0" u="none" strike="noStrike" dirty="0">
                        <a:solidFill>
                          <a:srgbClr val="000000"/>
                        </a:solidFill>
                        <a:effectLst/>
                        <a:latin typeface="Calibri" panose="020F0502020204030204" pitchFamily="34" charset="0"/>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409452"/>
                  </a:ext>
                </a:extLst>
              </a:tr>
              <a:tr h="286860">
                <a:tc>
                  <a:txBody>
                    <a:bodyPr/>
                    <a:lstStyle/>
                    <a:p>
                      <a:pPr algn="l" fontAlgn="b"/>
                      <a:r>
                        <a:rPr lang="en-US" sz="1600" u="none" strike="noStrike" dirty="0">
                          <a:effectLst/>
                        </a:rPr>
                        <a:t>Accounts Payable</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1,510 </a:t>
                      </a:r>
                      <a:endParaRPr lang="en-US" sz="1600" b="0" i="0" u="none" strike="noStrike" dirty="0">
                        <a:solidFill>
                          <a:srgbClr val="000000"/>
                        </a:solidFill>
                        <a:effectLst/>
                        <a:latin typeface="Calibri" panose="020F0502020204030204" pitchFamily="34" charset="0"/>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7421175"/>
                  </a:ext>
                </a:extLst>
              </a:tr>
              <a:tr h="249926">
                <a:tc>
                  <a:txBody>
                    <a:bodyPr/>
                    <a:lstStyle/>
                    <a:p>
                      <a:pPr algn="l" fontAlgn="b"/>
                      <a:r>
                        <a:rPr lang="en-US" sz="1600" u="none" strike="noStrike" dirty="0">
                          <a:effectLst/>
                        </a:rPr>
                        <a:t>Salaries and Wages Payable</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400 </a:t>
                      </a:r>
                      <a:endParaRPr lang="en-US" sz="1600" b="0" i="0" u="none" strike="noStrike" dirty="0">
                        <a:solidFill>
                          <a:srgbClr val="000000"/>
                        </a:solidFill>
                        <a:effectLst/>
                        <a:latin typeface="Calibri" panose="020F0502020204030204" pitchFamily="34" charset="0"/>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9856440"/>
                  </a:ext>
                </a:extLst>
              </a:tr>
              <a:tr h="266786">
                <a:tc>
                  <a:txBody>
                    <a:bodyPr/>
                    <a:lstStyle/>
                    <a:p>
                      <a:pPr algn="l" fontAlgn="b"/>
                      <a:r>
                        <a:rPr lang="en-US" sz="1600" u="none" strike="noStrike" dirty="0">
                          <a:effectLst/>
                        </a:rPr>
                        <a:t>Interest Payable</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50 </a:t>
                      </a:r>
                      <a:endParaRPr lang="en-US" sz="1600" b="0" i="0" u="none" strike="noStrike" dirty="0">
                        <a:solidFill>
                          <a:srgbClr val="000000"/>
                        </a:solidFill>
                        <a:effectLst/>
                        <a:latin typeface="Calibri" panose="020F0502020204030204" pitchFamily="34" charset="0"/>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8592072"/>
                  </a:ext>
                </a:extLst>
              </a:tr>
              <a:tr h="284994">
                <a:tc>
                  <a:txBody>
                    <a:bodyPr/>
                    <a:lstStyle/>
                    <a:p>
                      <a:pPr algn="l" fontAlgn="b"/>
                      <a:r>
                        <a:rPr lang="en-US" sz="1600" u="none" strike="noStrike" dirty="0">
                          <a:effectLst/>
                        </a:rPr>
                        <a:t>Unearned Rent Revenue</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500 </a:t>
                      </a:r>
                      <a:endParaRPr lang="en-US" sz="1600" b="0" i="0" u="none" strike="noStrike" dirty="0">
                        <a:solidFill>
                          <a:srgbClr val="000000"/>
                        </a:solidFill>
                        <a:effectLst/>
                        <a:latin typeface="Calibri" panose="020F0502020204030204" pitchFamily="34" charset="0"/>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8826201"/>
                  </a:ext>
                </a:extLst>
              </a:tr>
              <a:tr h="249926">
                <a:tc>
                  <a:txBody>
                    <a:bodyPr/>
                    <a:lstStyle/>
                    <a:p>
                      <a:pPr algn="l" fontAlgn="b"/>
                      <a:r>
                        <a:rPr lang="en-US" sz="1600" u="none" strike="noStrike" dirty="0">
                          <a:effectLst/>
                        </a:rPr>
                        <a:t>Owner’s Capital</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14,000 </a:t>
                      </a:r>
                      <a:endParaRPr lang="en-US" sz="1600" b="0" i="0" u="none" strike="noStrike" dirty="0">
                        <a:solidFill>
                          <a:srgbClr val="000000"/>
                        </a:solidFill>
                        <a:effectLst/>
                        <a:latin typeface="Calibri" panose="020F0502020204030204" pitchFamily="34" charset="0"/>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7131699"/>
                  </a:ext>
                </a:extLst>
              </a:tr>
              <a:tr h="249926">
                <a:tc>
                  <a:txBody>
                    <a:bodyPr/>
                    <a:lstStyle/>
                    <a:p>
                      <a:pPr algn="l" fontAlgn="b"/>
                      <a:r>
                        <a:rPr lang="en-US" sz="1600" u="none" strike="noStrike" dirty="0">
                          <a:effectLst/>
                        </a:rPr>
                        <a:t>Service Revenue</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14,200 </a:t>
                      </a:r>
                      <a:endParaRPr lang="en-US" sz="1600" b="0" i="0" u="none" strike="noStrike" dirty="0">
                        <a:solidFill>
                          <a:srgbClr val="000000"/>
                        </a:solidFill>
                        <a:effectLst/>
                        <a:latin typeface="Calibri" panose="020F0502020204030204" pitchFamily="34" charset="0"/>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4197817"/>
                  </a:ext>
                </a:extLst>
              </a:tr>
              <a:tr h="249926">
                <a:tc>
                  <a:txBody>
                    <a:bodyPr/>
                    <a:lstStyle/>
                    <a:p>
                      <a:pPr algn="l" fontAlgn="b"/>
                      <a:r>
                        <a:rPr lang="en-US" sz="1600" u="none" strike="noStrike" dirty="0">
                          <a:effectLst/>
                        </a:rPr>
                        <a:t>Rent Revenue</a:t>
                      </a:r>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800 </a:t>
                      </a:r>
                      <a:endParaRPr lang="en-US" sz="1600" b="0" i="0" u="none" strike="noStrike" dirty="0">
                        <a:solidFill>
                          <a:srgbClr val="000000"/>
                        </a:solidFill>
                        <a:effectLst/>
                        <a:latin typeface="Calibri" panose="020F0502020204030204" pitchFamily="34" charset="0"/>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4833097"/>
                  </a:ext>
                </a:extLst>
              </a:tr>
              <a:tr h="346743">
                <a:tc>
                  <a:txBody>
                    <a:bodyPr/>
                    <a:lstStyle/>
                    <a:p>
                      <a:pPr algn="l" fontAlgn="b"/>
                      <a:endParaRPr lang="en-US" sz="16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IN" sz="700" b="0" i="0" u="none" strike="noStrike" dirty="0">
                          <a:solidFill>
                            <a:schemeClr val="bg1"/>
                          </a:solidFill>
                          <a:effectLst/>
                          <a:latin typeface="+mn-lt"/>
                        </a:rPr>
                        <a:t>$37,310 </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9390399"/>
                  </a:ext>
                </a:extLst>
              </a:tr>
            </a:tbl>
          </a:graphicData>
        </a:graphic>
      </p:graphicFrame>
      <p:graphicFrame>
        <p:nvGraphicFramePr>
          <p:cNvPr id="20" name="Content Placeholder 19" descr="Image description is in table cell">
            <a:extLst>
              <a:ext uri="{FF2B5EF4-FFF2-40B4-BE49-F238E27FC236}">
                <a16:creationId xmlns:a16="http://schemas.microsoft.com/office/drawing/2014/main" id="{56474290-785D-41D8-B22C-0FD5E45A1099}"/>
              </a:ext>
            </a:extLst>
          </p:cNvPr>
          <p:cNvGraphicFramePr>
            <a:graphicFrameLocks noGrp="1" noChangeAspect="1"/>
          </p:cNvGraphicFramePr>
          <p:nvPr>
            <p:ph sz="quarter" idx="20"/>
            <p:extLst>
              <p:ext uri="{D42A27DB-BD31-4B8C-83A1-F6EECF244321}">
                <p14:modId xmlns:p14="http://schemas.microsoft.com/office/powerpoint/2010/main" val="3138233209"/>
              </p:ext>
            </p:extLst>
          </p:nvPr>
        </p:nvGraphicFramePr>
        <p:xfrm>
          <a:off x="8132680" y="5148236"/>
          <a:ext cx="726859" cy="388785"/>
        </p:xfrm>
        <a:graphic>
          <a:graphicData uri="http://schemas.openxmlformats.org/presentationml/2006/ole">
            <mc:AlternateContent xmlns:mc="http://schemas.openxmlformats.org/markup-compatibility/2006">
              <mc:Choice xmlns:v="urn:schemas-microsoft-com:vml" Requires="v">
                <p:oleObj spid="_x0000_s4057" name="Equation" r:id="rId5" imgW="545760" imgH="291960" progId="Equation.DSMT4">
                  <p:embed/>
                </p:oleObj>
              </mc:Choice>
              <mc:Fallback>
                <p:oleObj name="Equation" r:id="rId5" imgW="545760" imgH="291960" progId="Equation.DSMT4">
                  <p:embed/>
                  <p:pic>
                    <p:nvPicPr>
                      <p:cNvPr id="19" name="Object 18">
                        <a:extLst>
                          <a:ext uri="{FF2B5EF4-FFF2-40B4-BE49-F238E27FC236}">
                            <a16:creationId xmlns:a16="http://schemas.microsoft.com/office/drawing/2014/main" id="{ADF312F0-702A-4783-B2D3-38047896AAE0}"/>
                          </a:ext>
                        </a:extLst>
                      </p:cNvPr>
                      <p:cNvPicPr/>
                      <p:nvPr/>
                    </p:nvPicPr>
                    <p:blipFill>
                      <a:blip r:embed="rId6"/>
                      <a:stretch>
                        <a:fillRect/>
                      </a:stretch>
                    </p:blipFill>
                    <p:spPr>
                      <a:xfrm>
                        <a:off x="8132680" y="5148236"/>
                        <a:ext cx="726859" cy="388785"/>
                      </a:xfrm>
                      <a:prstGeom prst="rect">
                        <a:avLst/>
                      </a:prstGeom>
                    </p:spPr>
                  </p:pic>
                </p:oleObj>
              </mc:Fallback>
            </mc:AlternateContent>
          </a:graphicData>
        </a:graphic>
      </p:graphicFrame>
      <p:sp>
        <p:nvSpPr>
          <p:cNvPr id="11"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4</a:t>
            </a:r>
          </a:p>
        </p:txBody>
      </p:sp>
      <p:sp>
        <p:nvSpPr>
          <p:cNvPr id="8" name="Slide Number Placeholder 7">
            <a:extLst>
              <a:ext uri="{FF2B5EF4-FFF2-40B4-BE49-F238E27FC236}">
                <a16:creationId xmlns:a16="http://schemas.microsoft.com/office/drawing/2014/main" id="{7FFECB79-D407-430E-B113-BDF4E7960B3F}"/>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9" name="Footer Placeholder 8">
            <a:extLst>
              <a:ext uri="{FF2B5EF4-FFF2-40B4-BE49-F238E27FC236}">
                <a16:creationId xmlns:a16="http://schemas.microsoft.com/office/drawing/2014/main" id="{EA7EE4CF-DC84-4DBA-B424-6E9940B1C807}"/>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916994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0B4A-3BD9-494F-B748-8B983608EF38}"/>
              </a:ext>
            </a:extLst>
          </p:cNvPr>
          <p:cNvSpPr>
            <a:spLocks noGrp="1"/>
          </p:cNvSpPr>
          <p:nvPr>
            <p:ph type="title"/>
          </p:nvPr>
        </p:nvSpPr>
        <p:spPr>
          <a:xfrm>
            <a:off x="304800" y="762001"/>
            <a:ext cx="8534400" cy="685799"/>
          </a:xfrm>
        </p:spPr>
        <p:txBody>
          <a:bodyPr/>
          <a:lstStyle/>
          <a:p>
            <a:r>
              <a:rPr lang="en-US" b="1" dirty="0">
                <a:ea typeface="Source Sans Pro" charset="0"/>
              </a:rPr>
              <a:t>Do It! 4: </a:t>
            </a:r>
            <a:r>
              <a:rPr lang="en-US" b="1" dirty="0">
                <a:solidFill>
                  <a:srgbClr val="196E78"/>
                </a:solidFill>
                <a:ea typeface="Source Sans Pro" charset="0"/>
              </a:rPr>
              <a:t>Trial Balance </a:t>
            </a:r>
            <a:r>
              <a:rPr lang="en-US" sz="2400" dirty="0">
                <a:solidFill>
                  <a:srgbClr val="196E78"/>
                </a:solidFill>
                <a:ea typeface="Source Sans Pro" charset="0"/>
              </a:rPr>
              <a:t>(2 of 4)</a:t>
            </a:r>
            <a:endParaRPr lang="en-US" dirty="0"/>
          </a:p>
        </p:txBody>
      </p:sp>
      <p:sp>
        <p:nvSpPr>
          <p:cNvPr id="3" name="Content Placeholder 2">
            <a:extLst>
              <a:ext uri="{FF2B5EF4-FFF2-40B4-BE49-F238E27FC236}">
                <a16:creationId xmlns:a16="http://schemas.microsoft.com/office/drawing/2014/main" id="{5BA44C53-5F3E-4139-BB42-CCAB041956CF}"/>
              </a:ext>
            </a:extLst>
          </p:cNvPr>
          <p:cNvSpPr>
            <a:spLocks noGrp="1"/>
          </p:cNvSpPr>
          <p:nvPr>
            <p:ph sz="quarter" idx="16"/>
          </p:nvPr>
        </p:nvSpPr>
        <p:spPr>
          <a:xfrm>
            <a:off x="304800" y="1828800"/>
            <a:ext cx="6934200" cy="381000"/>
          </a:xfrm>
        </p:spPr>
        <p:txBody>
          <a:bodyPr/>
          <a:lstStyle/>
          <a:p>
            <a:r>
              <a:rPr lang="en-US" sz="2000" b="1" dirty="0"/>
              <a:t>a. Determine the net income for the quarter April 1 to June 30.</a:t>
            </a:r>
            <a:endParaRPr lang="en-US" sz="2000" dirty="0"/>
          </a:p>
        </p:txBody>
      </p:sp>
      <p:graphicFrame>
        <p:nvGraphicFramePr>
          <p:cNvPr id="8" name="Content Placeholder 7" descr="Table is accessible to screenreaders">
            <a:extLst>
              <a:ext uri="{FF2B5EF4-FFF2-40B4-BE49-F238E27FC236}">
                <a16:creationId xmlns:a16="http://schemas.microsoft.com/office/drawing/2014/main" id="{DE645CD0-4083-4DAA-918D-48950661AA1F}"/>
              </a:ext>
            </a:extLst>
          </p:cNvPr>
          <p:cNvGraphicFramePr>
            <a:graphicFrameLocks noGrp="1"/>
          </p:cNvGraphicFramePr>
          <p:nvPr>
            <p:ph sz="quarter" idx="17"/>
            <p:extLst>
              <p:ext uri="{D42A27DB-BD31-4B8C-83A1-F6EECF244321}">
                <p14:modId xmlns:p14="http://schemas.microsoft.com/office/powerpoint/2010/main" val="471779720"/>
              </p:ext>
            </p:extLst>
          </p:nvPr>
        </p:nvGraphicFramePr>
        <p:xfrm>
          <a:off x="762000" y="2362200"/>
          <a:ext cx="6705600" cy="3886194"/>
        </p:xfrm>
        <a:graphic>
          <a:graphicData uri="http://schemas.openxmlformats.org/drawingml/2006/table">
            <a:tbl>
              <a:tblPr firstRow="1" bandRow="1">
                <a:tableStyleId>{2D5ABB26-0587-4C30-8999-92F81FD0307C}</a:tableStyleId>
              </a:tblPr>
              <a:tblGrid>
                <a:gridCol w="4495800">
                  <a:extLst>
                    <a:ext uri="{9D8B030D-6E8A-4147-A177-3AD203B41FA5}">
                      <a16:colId xmlns:a16="http://schemas.microsoft.com/office/drawing/2014/main" val="2307062075"/>
                    </a:ext>
                  </a:extLst>
                </a:gridCol>
                <a:gridCol w="914400">
                  <a:extLst>
                    <a:ext uri="{9D8B030D-6E8A-4147-A177-3AD203B41FA5}">
                      <a16:colId xmlns:a16="http://schemas.microsoft.com/office/drawing/2014/main" val="1983405186"/>
                    </a:ext>
                  </a:extLst>
                </a:gridCol>
                <a:gridCol w="1295400">
                  <a:extLst>
                    <a:ext uri="{9D8B030D-6E8A-4147-A177-3AD203B41FA5}">
                      <a16:colId xmlns:a16="http://schemas.microsoft.com/office/drawing/2014/main" val="506593181"/>
                    </a:ext>
                  </a:extLst>
                </a:gridCol>
              </a:tblGrid>
              <a:tr h="298938">
                <a:tc>
                  <a:txBody>
                    <a:bodyPr/>
                    <a:lstStyle/>
                    <a:p>
                      <a:r>
                        <a:rPr lang="en-US" sz="1600" dirty="0"/>
                        <a:t>Revenues</a:t>
                      </a:r>
                    </a:p>
                  </a:txBody>
                  <a:tcPr marT="9144" marB="9144"/>
                </a:tc>
                <a:tc>
                  <a:txBody>
                    <a:bodyPr/>
                    <a:lstStyle/>
                    <a:p>
                      <a:endParaRPr lang="en-US" sz="1600"/>
                    </a:p>
                  </a:txBody>
                  <a:tcPr marT="9144" marB="9144"/>
                </a:tc>
                <a:tc>
                  <a:txBody>
                    <a:bodyPr/>
                    <a:lstStyle/>
                    <a:p>
                      <a:endParaRPr lang="en-US" sz="1600" dirty="0"/>
                    </a:p>
                  </a:txBody>
                  <a:tcPr marT="9144" marB="9144"/>
                </a:tc>
                <a:extLst>
                  <a:ext uri="{0D108BD9-81ED-4DB2-BD59-A6C34878D82A}">
                    <a16:rowId xmlns:a16="http://schemas.microsoft.com/office/drawing/2014/main" val="376335071"/>
                  </a:ext>
                </a:extLst>
              </a:tr>
              <a:tr h="298938">
                <a:tc>
                  <a:txBody>
                    <a:bodyPr/>
                    <a:lstStyle/>
                    <a:p>
                      <a:pPr marL="0" indent="236538"/>
                      <a:r>
                        <a:rPr lang="en-US" sz="1600" dirty="0"/>
                        <a:t>Service revenue</a:t>
                      </a:r>
                    </a:p>
                  </a:txBody>
                  <a:tcPr marT="9144" marB="9144"/>
                </a:tc>
                <a:tc>
                  <a:txBody>
                    <a:bodyPr/>
                    <a:lstStyle/>
                    <a:p>
                      <a:pPr algn="r"/>
                      <a:r>
                        <a:rPr lang="en-US" sz="1600" dirty="0"/>
                        <a:t>$14,200</a:t>
                      </a:r>
                    </a:p>
                  </a:txBody>
                  <a:tcPr marT="9144" marB="9144"/>
                </a:tc>
                <a:tc>
                  <a:txBody>
                    <a:bodyPr/>
                    <a:lstStyle/>
                    <a:p>
                      <a:pPr algn="r"/>
                      <a:endParaRPr lang="en-US" sz="1600"/>
                    </a:p>
                  </a:txBody>
                  <a:tcPr marT="9144" marB="9144"/>
                </a:tc>
                <a:extLst>
                  <a:ext uri="{0D108BD9-81ED-4DB2-BD59-A6C34878D82A}">
                    <a16:rowId xmlns:a16="http://schemas.microsoft.com/office/drawing/2014/main" val="3828782725"/>
                  </a:ext>
                </a:extLst>
              </a:tr>
              <a:tr h="298938">
                <a:tc>
                  <a:txBody>
                    <a:bodyPr/>
                    <a:lstStyle/>
                    <a:p>
                      <a:pPr marL="0" indent="236538"/>
                      <a:r>
                        <a:rPr lang="en-US" sz="1600" dirty="0"/>
                        <a:t>Rent revenue</a:t>
                      </a:r>
                    </a:p>
                  </a:txBody>
                  <a:tcPr marT="9144" marB="9144"/>
                </a:tc>
                <a:tc>
                  <a:txBody>
                    <a:bodyPr/>
                    <a:lstStyle/>
                    <a:p>
                      <a:pPr algn="r"/>
                      <a:r>
                        <a:rPr lang="en-US" sz="1600" dirty="0"/>
                        <a:t>800</a:t>
                      </a:r>
                    </a:p>
                  </a:txBody>
                  <a:tcPr marT="9144" marB="9144">
                    <a:lnB w="12700" cap="flat" cmpd="sng" algn="ctr">
                      <a:solidFill>
                        <a:schemeClr val="tx1"/>
                      </a:solidFill>
                      <a:prstDash val="solid"/>
                      <a:round/>
                      <a:headEnd type="none" w="med" len="med"/>
                      <a:tailEnd type="none" w="med" len="med"/>
                    </a:lnB>
                  </a:tcPr>
                </a:tc>
                <a:tc>
                  <a:txBody>
                    <a:bodyPr/>
                    <a:lstStyle/>
                    <a:p>
                      <a:pPr algn="r"/>
                      <a:endParaRPr lang="en-US" sz="1600"/>
                    </a:p>
                  </a:txBody>
                  <a:tcPr marT="9144" marB="9144"/>
                </a:tc>
                <a:extLst>
                  <a:ext uri="{0D108BD9-81ED-4DB2-BD59-A6C34878D82A}">
                    <a16:rowId xmlns:a16="http://schemas.microsoft.com/office/drawing/2014/main" val="2566438825"/>
                  </a:ext>
                </a:extLst>
              </a:tr>
              <a:tr h="298938">
                <a:tc>
                  <a:txBody>
                    <a:bodyPr/>
                    <a:lstStyle/>
                    <a:p>
                      <a:pPr marL="0" indent="457200"/>
                      <a:r>
                        <a:rPr lang="en-US" sz="1600" dirty="0"/>
                        <a:t>Total revenues</a:t>
                      </a:r>
                    </a:p>
                  </a:txBody>
                  <a:tcPr marT="9144" marB="9144"/>
                </a:tc>
                <a:tc>
                  <a:txBody>
                    <a:bodyPr/>
                    <a:lstStyle/>
                    <a:p>
                      <a:pPr algn="r"/>
                      <a:endParaRPr lang="en-US" sz="1600" dirty="0"/>
                    </a:p>
                  </a:txBody>
                  <a:tcPr marT="9144" marB="9144">
                    <a:lnT w="12700" cap="flat" cmpd="sng" algn="ctr">
                      <a:solidFill>
                        <a:schemeClr val="tx1"/>
                      </a:solidFill>
                      <a:prstDash val="solid"/>
                      <a:round/>
                      <a:headEnd type="none" w="med" len="med"/>
                      <a:tailEnd type="none" w="med" len="med"/>
                    </a:lnT>
                  </a:tcPr>
                </a:tc>
                <a:tc>
                  <a:txBody>
                    <a:bodyPr/>
                    <a:lstStyle/>
                    <a:p>
                      <a:pPr algn="r"/>
                      <a:r>
                        <a:rPr lang="en-US" sz="1600" dirty="0"/>
                        <a:t>$15,000</a:t>
                      </a:r>
                    </a:p>
                  </a:txBody>
                  <a:tcPr marT="9144" marB="9144"/>
                </a:tc>
                <a:extLst>
                  <a:ext uri="{0D108BD9-81ED-4DB2-BD59-A6C34878D82A}">
                    <a16:rowId xmlns:a16="http://schemas.microsoft.com/office/drawing/2014/main" val="111740938"/>
                  </a:ext>
                </a:extLst>
              </a:tr>
              <a:tr h="298938">
                <a:tc>
                  <a:txBody>
                    <a:bodyPr/>
                    <a:lstStyle/>
                    <a:p>
                      <a:r>
                        <a:rPr lang="en-US" sz="1600" dirty="0"/>
                        <a:t>Expenses</a:t>
                      </a:r>
                    </a:p>
                  </a:txBody>
                  <a:tcPr marT="9144" marB="9144"/>
                </a:tc>
                <a:tc>
                  <a:txBody>
                    <a:bodyPr/>
                    <a:lstStyle/>
                    <a:p>
                      <a:pPr algn="r"/>
                      <a:endParaRPr lang="en-US" sz="1600" dirty="0"/>
                    </a:p>
                  </a:txBody>
                  <a:tcPr marT="9144" marB="9144"/>
                </a:tc>
                <a:tc>
                  <a:txBody>
                    <a:bodyPr/>
                    <a:lstStyle/>
                    <a:p>
                      <a:pPr algn="r"/>
                      <a:endParaRPr lang="en-US" sz="1600"/>
                    </a:p>
                  </a:txBody>
                  <a:tcPr marT="9144" marB="9144"/>
                </a:tc>
                <a:extLst>
                  <a:ext uri="{0D108BD9-81ED-4DB2-BD59-A6C34878D82A}">
                    <a16:rowId xmlns:a16="http://schemas.microsoft.com/office/drawing/2014/main" val="2617125679"/>
                  </a:ext>
                </a:extLst>
              </a:tr>
              <a:tr h="298938">
                <a:tc>
                  <a:txBody>
                    <a:bodyPr/>
                    <a:lstStyle/>
                    <a:p>
                      <a:pPr marL="0" indent="236538"/>
                      <a:r>
                        <a:rPr lang="en-US" sz="1600" dirty="0"/>
                        <a:t>Salaries and wages expense</a:t>
                      </a:r>
                    </a:p>
                  </a:txBody>
                  <a:tcPr marT="9144" marB="9144"/>
                </a:tc>
                <a:tc>
                  <a:txBody>
                    <a:bodyPr/>
                    <a:lstStyle/>
                    <a:p>
                      <a:pPr algn="r"/>
                      <a:r>
                        <a:rPr lang="en-US" sz="1600" dirty="0"/>
                        <a:t>9,400</a:t>
                      </a:r>
                    </a:p>
                  </a:txBody>
                  <a:tcPr marT="9144" marB="9144"/>
                </a:tc>
                <a:tc>
                  <a:txBody>
                    <a:bodyPr/>
                    <a:lstStyle/>
                    <a:p>
                      <a:pPr algn="r"/>
                      <a:endParaRPr lang="en-US" sz="1600"/>
                    </a:p>
                  </a:txBody>
                  <a:tcPr marT="9144" marB="9144"/>
                </a:tc>
                <a:extLst>
                  <a:ext uri="{0D108BD9-81ED-4DB2-BD59-A6C34878D82A}">
                    <a16:rowId xmlns:a16="http://schemas.microsoft.com/office/drawing/2014/main" val="542835772"/>
                  </a:ext>
                </a:extLst>
              </a:tr>
              <a:tr h="298938">
                <a:tc>
                  <a:txBody>
                    <a:bodyPr/>
                    <a:lstStyle/>
                    <a:p>
                      <a:pPr marL="0" indent="236538"/>
                      <a:r>
                        <a:rPr lang="en-US" sz="1600" dirty="0"/>
                        <a:t>Rent expense</a:t>
                      </a:r>
                    </a:p>
                  </a:txBody>
                  <a:tcPr marT="9144" marB="9144"/>
                </a:tc>
                <a:tc>
                  <a:txBody>
                    <a:bodyPr/>
                    <a:lstStyle/>
                    <a:p>
                      <a:pPr algn="r"/>
                      <a:r>
                        <a:rPr lang="en-US" sz="1600" dirty="0"/>
                        <a:t>1,500</a:t>
                      </a:r>
                    </a:p>
                  </a:txBody>
                  <a:tcPr marT="9144" marB="9144"/>
                </a:tc>
                <a:tc>
                  <a:txBody>
                    <a:bodyPr/>
                    <a:lstStyle/>
                    <a:p>
                      <a:pPr algn="r"/>
                      <a:endParaRPr lang="en-US" sz="1600"/>
                    </a:p>
                  </a:txBody>
                  <a:tcPr marT="9144" marB="9144"/>
                </a:tc>
                <a:extLst>
                  <a:ext uri="{0D108BD9-81ED-4DB2-BD59-A6C34878D82A}">
                    <a16:rowId xmlns:a16="http://schemas.microsoft.com/office/drawing/2014/main" val="790837578"/>
                  </a:ext>
                </a:extLst>
              </a:tr>
              <a:tr h="298938">
                <a:tc>
                  <a:txBody>
                    <a:bodyPr/>
                    <a:lstStyle/>
                    <a:p>
                      <a:pPr marL="0" indent="236538"/>
                      <a:r>
                        <a:rPr lang="en-US" sz="1600" dirty="0"/>
                        <a:t>Depreciation expense</a:t>
                      </a:r>
                    </a:p>
                  </a:txBody>
                  <a:tcPr marT="9144" marB="9144"/>
                </a:tc>
                <a:tc>
                  <a:txBody>
                    <a:bodyPr/>
                    <a:lstStyle/>
                    <a:p>
                      <a:pPr algn="r"/>
                      <a:r>
                        <a:rPr lang="en-US" sz="1600" dirty="0"/>
                        <a:t>850</a:t>
                      </a:r>
                    </a:p>
                  </a:txBody>
                  <a:tcPr marT="9144" marB="9144"/>
                </a:tc>
                <a:tc>
                  <a:txBody>
                    <a:bodyPr/>
                    <a:lstStyle/>
                    <a:p>
                      <a:pPr algn="r"/>
                      <a:endParaRPr lang="en-US" sz="1600"/>
                    </a:p>
                  </a:txBody>
                  <a:tcPr marT="9144" marB="9144"/>
                </a:tc>
                <a:extLst>
                  <a:ext uri="{0D108BD9-81ED-4DB2-BD59-A6C34878D82A}">
                    <a16:rowId xmlns:a16="http://schemas.microsoft.com/office/drawing/2014/main" val="1150382978"/>
                  </a:ext>
                </a:extLst>
              </a:tr>
              <a:tr h="298938">
                <a:tc>
                  <a:txBody>
                    <a:bodyPr/>
                    <a:lstStyle/>
                    <a:p>
                      <a:pPr marL="0" indent="236538"/>
                      <a:r>
                        <a:rPr lang="en-US" sz="1600" dirty="0"/>
                        <a:t>Utilities expense</a:t>
                      </a:r>
                    </a:p>
                  </a:txBody>
                  <a:tcPr marT="9144" marB="9144"/>
                </a:tc>
                <a:tc>
                  <a:txBody>
                    <a:bodyPr/>
                    <a:lstStyle/>
                    <a:p>
                      <a:pPr algn="r"/>
                      <a:r>
                        <a:rPr lang="en-US" sz="1600" dirty="0"/>
                        <a:t>510</a:t>
                      </a:r>
                    </a:p>
                  </a:txBody>
                  <a:tcPr marT="9144" marB="9144"/>
                </a:tc>
                <a:tc>
                  <a:txBody>
                    <a:bodyPr/>
                    <a:lstStyle/>
                    <a:p>
                      <a:pPr algn="r"/>
                      <a:endParaRPr lang="en-US" sz="1600"/>
                    </a:p>
                  </a:txBody>
                  <a:tcPr marT="9144" marB="9144"/>
                </a:tc>
                <a:extLst>
                  <a:ext uri="{0D108BD9-81ED-4DB2-BD59-A6C34878D82A}">
                    <a16:rowId xmlns:a16="http://schemas.microsoft.com/office/drawing/2014/main" val="299324137"/>
                  </a:ext>
                </a:extLst>
              </a:tr>
              <a:tr h="298938">
                <a:tc>
                  <a:txBody>
                    <a:bodyPr/>
                    <a:lstStyle/>
                    <a:p>
                      <a:pPr marL="0" indent="236538"/>
                      <a:r>
                        <a:rPr lang="en-US" sz="1600" dirty="0"/>
                        <a:t>Supplies expense</a:t>
                      </a:r>
                    </a:p>
                  </a:txBody>
                  <a:tcPr marT="9144" marB="9144"/>
                </a:tc>
                <a:tc>
                  <a:txBody>
                    <a:bodyPr/>
                    <a:lstStyle/>
                    <a:p>
                      <a:pPr algn="r"/>
                      <a:r>
                        <a:rPr lang="en-US" sz="1600" dirty="0"/>
                        <a:t>200</a:t>
                      </a:r>
                    </a:p>
                  </a:txBody>
                  <a:tcPr marT="9144" marB="9144"/>
                </a:tc>
                <a:tc>
                  <a:txBody>
                    <a:bodyPr/>
                    <a:lstStyle/>
                    <a:p>
                      <a:pPr algn="r"/>
                      <a:endParaRPr lang="en-US" sz="1600" dirty="0"/>
                    </a:p>
                  </a:txBody>
                  <a:tcPr marT="9144" marB="9144"/>
                </a:tc>
                <a:extLst>
                  <a:ext uri="{0D108BD9-81ED-4DB2-BD59-A6C34878D82A}">
                    <a16:rowId xmlns:a16="http://schemas.microsoft.com/office/drawing/2014/main" val="1343302591"/>
                  </a:ext>
                </a:extLst>
              </a:tr>
              <a:tr h="298938">
                <a:tc>
                  <a:txBody>
                    <a:bodyPr/>
                    <a:lstStyle/>
                    <a:p>
                      <a:pPr marL="0" indent="236538"/>
                      <a:r>
                        <a:rPr lang="en-US" sz="1600" dirty="0"/>
                        <a:t>Interest expense</a:t>
                      </a:r>
                    </a:p>
                  </a:txBody>
                  <a:tcPr marT="9144" marB="9144"/>
                </a:tc>
                <a:tc>
                  <a:txBody>
                    <a:bodyPr/>
                    <a:lstStyle/>
                    <a:p>
                      <a:pPr algn="r"/>
                      <a:r>
                        <a:rPr lang="en-US" sz="1600" dirty="0"/>
                        <a:t>50</a:t>
                      </a:r>
                    </a:p>
                  </a:txBody>
                  <a:tcPr marT="9144" marB="9144">
                    <a:lnB w="12700" cap="flat" cmpd="sng" algn="ctr">
                      <a:solidFill>
                        <a:schemeClr val="tx1"/>
                      </a:solidFill>
                      <a:prstDash val="solid"/>
                      <a:round/>
                      <a:headEnd type="none" w="med" len="med"/>
                      <a:tailEnd type="none" w="med" len="med"/>
                    </a:lnB>
                  </a:tcPr>
                </a:tc>
                <a:tc>
                  <a:txBody>
                    <a:bodyPr/>
                    <a:lstStyle/>
                    <a:p>
                      <a:pPr algn="r"/>
                      <a:endParaRPr lang="en-US" sz="1600"/>
                    </a:p>
                  </a:txBody>
                  <a:tcPr marT="9144" marB="9144"/>
                </a:tc>
                <a:extLst>
                  <a:ext uri="{0D108BD9-81ED-4DB2-BD59-A6C34878D82A}">
                    <a16:rowId xmlns:a16="http://schemas.microsoft.com/office/drawing/2014/main" val="1823301008"/>
                  </a:ext>
                </a:extLst>
              </a:tr>
              <a:tr h="298938">
                <a:tc>
                  <a:txBody>
                    <a:bodyPr/>
                    <a:lstStyle/>
                    <a:p>
                      <a:pPr marL="0" indent="457200"/>
                      <a:r>
                        <a:rPr lang="en-US" sz="1600" dirty="0"/>
                        <a:t>Total expenses</a:t>
                      </a:r>
                    </a:p>
                  </a:txBody>
                  <a:tcPr marT="9144" marB="9144"/>
                </a:tc>
                <a:tc>
                  <a:txBody>
                    <a:bodyPr/>
                    <a:lstStyle/>
                    <a:p>
                      <a:pPr algn="r"/>
                      <a:endParaRPr lang="en-US" sz="1600" dirty="0"/>
                    </a:p>
                  </a:txBody>
                  <a:tcPr marT="9144" marB="9144">
                    <a:lnT w="12700" cap="flat" cmpd="sng" algn="ctr">
                      <a:solidFill>
                        <a:schemeClr val="tx1"/>
                      </a:solidFill>
                      <a:prstDash val="solid"/>
                      <a:round/>
                      <a:headEnd type="none" w="med" len="med"/>
                      <a:tailEnd type="none" w="med" len="med"/>
                    </a:lnT>
                  </a:tcPr>
                </a:tc>
                <a:tc>
                  <a:txBody>
                    <a:bodyPr/>
                    <a:lstStyle/>
                    <a:p>
                      <a:pPr algn="r"/>
                      <a:r>
                        <a:rPr lang="en-US" sz="1600" dirty="0"/>
                        <a:t>12,510</a:t>
                      </a:r>
                    </a:p>
                  </a:txBody>
                  <a:tcPr marT="9144" marB="9144"/>
                </a:tc>
                <a:extLst>
                  <a:ext uri="{0D108BD9-81ED-4DB2-BD59-A6C34878D82A}">
                    <a16:rowId xmlns:a16="http://schemas.microsoft.com/office/drawing/2014/main" val="2265837004"/>
                  </a:ext>
                </a:extLst>
              </a:tr>
              <a:tr h="298938">
                <a:tc>
                  <a:txBody>
                    <a:bodyPr/>
                    <a:lstStyle/>
                    <a:p>
                      <a:r>
                        <a:rPr lang="en-US" sz="1600" dirty="0"/>
                        <a:t>Net income</a:t>
                      </a:r>
                    </a:p>
                  </a:txBody>
                  <a:tcPr marT="9144" marB="9144"/>
                </a:tc>
                <a:tc>
                  <a:txBody>
                    <a:bodyPr/>
                    <a:lstStyle/>
                    <a:p>
                      <a:pPr algn="r"/>
                      <a:endParaRPr lang="en-US" sz="1600" dirty="0"/>
                    </a:p>
                  </a:txBody>
                  <a:tcPr marT="9144" marB="9144"/>
                </a:tc>
                <a:tc>
                  <a:txBody>
                    <a:bodyPr/>
                    <a:lstStyle/>
                    <a:p>
                      <a:pPr algn="ctr" fontAlgn="t"/>
                      <a:r>
                        <a:rPr lang="en-IN" sz="700" b="0" i="0" u="none" strike="noStrike" dirty="0">
                          <a:solidFill>
                            <a:schemeClr val="bg1"/>
                          </a:solidFill>
                          <a:effectLst/>
                          <a:latin typeface="+mn-lt"/>
                        </a:rPr>
                        <a:t>$2,490 </a:t>
                      </a:r>
                    </a:p>
                  </a:txBody>
                  <a:tcPr marL="9525" marR="9525" marT="9525" marB="0"/>
                </a:tc>
                <a:extLst>
                  <a:ext uri="{0D108BD9-81ED-4DB2-BD59-A6C34878D82A}">
                    <a16:rowId xmlns:a16="http://schemas.microsoft.com/office/drawing/2014/main" val="2338703479"/>
                  </a:ext>
                </a:extLst>
              </a:tr>
            </a:tbl>
          </a:graphicData>
        </a:graphic>
      </p:graphicFrame>
      <p:graphicFrame>
        <p:nvGraphicFramePr>
          <p:cNvPr id="10" name="Content Placeholder 9" descr="Image description is in table cell">
            <a:extLst>
              <a:ext uri="{FF2B5EF4-FFF2-40B4-BE49-F238E27FC236}">
                <a16:creationId xmlns:a16="http://schemas.microsoft.com/office/drawing/2014/main" id="{088CEE1A-6973-4023-8D53-414C630DC9D6}"/>
              </a:ext>
            </a:extLst>
          </p:cNvPr>
          <p:cNvGraphicFramePr>
            <a:graphicFrameLocks noGrp="1" noChangeAspect="1"/>
          </p:cNvGraphicFramePr>
          <p:nvPr>
            <p:ph sz="quarter" idx="18"/>
            <p:extLst>
              <p:ext uri="{D42A27DB-BD31-4B8C-83A1-F6EECF244321}">
                <p14:modId xmlns:p14="http://schemas.microsoft.com/office/powerpoint/2010/main" val="3747414069"/>
              </p:ext>
            </p:extLst>
          </p:nvPr>
        </p:nvGraphicFramePr>
        <p:xfrm>
          <a:off x="6722808" y="5882760"/>
          <a:ext cx="736399" cy="441840"/>
        </p:xfrm>
        <a:graphic>
          <a:graphicData uri="http://schemas.openxmlformats.org/presentationml/2006/ole">
            <mc:AlternateContent xmlns:mc="http://schemas.openxmlformats.org/markup-compatibility/2006">
              <mc:Choice xmlns:v="urn:schemas-microsoft-com:vml" Requires="v">
                <p:oleObj spid="_x0000_s5594" name="Equation" r:id="rId3" imgW="507960" imgH="304560" progId="Equation.DSMT4">
                  <p:embed/>
                </p:oleObj>
              </mc:Choice>
              <mc:Fallback>
                <p:oleObj name="Equation" r:id="rId3" imgW="507960" imgH="304560" progId="Equation.DSMT4">
                  <p:embed/>
                  <p:pic>
                    <p:nvPicPr>
                      <p:cNvPr id="9" name="Object 8">
                        <a:extLst>
                          <a:ext uri="{FF2B5EF4-FFF2-40B4-BE49-F238E27FC236}">
                            <a16:creationId xmlns:a16="http://schemas.microsoft.com/office/drawing/2014/main" id="{0ECB5DD5-F8EE-46CE-8B4F-748498B8B2F8}"/>
                          </a:ext>
                        </a:extLst>
                      </p:cNvPr>
                      <p:cNvPicPr/>
                      <p:nvPr/>
                    </p:nvPicPr>
                    <p:blipFill>
                      <a:blip r:embed="rId4"/>
                      <a:stretch>
                        <a:fillRect/>
                      </a:stretch>
                    </p:blipFill>
                    <p:spPr>
                      <a:xfrm>
                        <a:off x="6722808" y="5882760"/>
                        <a:ext cx="736399" cy="441840"/>
                      </a:xfrm>
                      <a:prstGeom prst="rect">
                        <a:avLst/>
                      </a:prstGeom>
                    </p:spPr>
                  </p:pic>
                </p:oleObj>
              </mc:Fallback>
            </mc:AlternateContent>
          </a:graphicData>
        </a:graphic>
      </p:graphicFrame>
      <p:sp>
        <p:nvSpPr>
          <p:cNvPr id="9"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4</a:t>
            </a:r>
          </a:p>
        </p:txBody>
      </p:sp>
      <p:sp>
        <p:nvSpPr>
          <p:cNvPr id="6" name="Slide Number Placeholder 5">
            <a:extLst>
              <a:ext uri="{FF2B5EF4-FFF2-40B4-BE49-F238E27FC236}">
                <a16:creationId xmlns:a16="http://schemas.microsoft.com/office/drawing/2014/main" id="{10518515-4735-4B22-966B-CD6561D2332C}"/>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7" name="Footer Placeholder 6">
            <a:extLst>
              <a:ext uri="{FF2B5EF4-FFF2-40B4-BE49-F238E27FC236}">
                <a16:creationId xmlns:a16="http://schemas.microsoft.com/office/drawing/2014/main" id="{67D047F5-EAF8-44C5-85C2-6E221E2CD79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2446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752E-3B3E-4A27-A51C-E052EDBED78E}"/>
              </a:ext>
            </a:extLst>
          </p:cNvPr>
          <p:cNvSpPr>
            <a:spLocks noGrp="1"/>
          </p:cNvSpPr>
          <p:nvPr>
            <p:ph type="title"/>
          </p:nvPr>
        </p:nvSpPr>
        <p:spPr>
          <a:xfrm>
            <a:off x="304800" y="762001"/>
            <a:ext cx="8534400" cy="761999"/>
          </a:xfrm>
        </p:spPr>
        <p:txBody>
          <a:bodyPr/>
          <a:lstStyle/>
          <a:p>
            <a:r>
              <a:rPr lang="en-US" b="1" dirty="0">
                <a:ea typeface="Source Sans Pro" charset="0"/>
              </a:rPr>
              <a:t>Do It! 4: </a:t>
            </a:r>
            <a:r>
              <a:rPr lang="en-US" b="1" dirty="0">
                <a:solidFill>
                  <a:srgbClr val="196E78"/>
                </a:solidFill>
                <a:ea typeface="Source Sans Pro" charset="0"/>
              </a:rPr>
              <a:t>Trial Balance </a:t>
            </a:r>
            <a:r>
              <a:rPr lang="en-US" sz="2400" dirty="0">
                <a:solidFill>
                  <a:srgbClr val="196E78"/>
                </a:solidFill>
                <a:ea typeface="Source Sans Pro" charset="0"/>
              </a:rPr>
              <a:t>(3 of 4)</a:t>
            </a:r>
            <a:endParaRPr lang="en-US" sz="2400" dirty="0"/>
          </a:p>
        </p:txBody>
      </p:sp>
      <p:sp>
        <p:nvSpPr>
          <p:cNvPr id="3" name="Content Placeholder 2">
            <a:extLst>
              <a:ext uri="{FF2B5EF4-FFF2-40B4-BE49-F238E27FC236}">
                <a16:creationId xmlns:a16="http://schemas.microsoft.com/office/drawing/2014/main" id="{2088DBB5-009D-4E8B-BF0A-9D26E954B2C6}"/>
              </a:ext>
            </a:extLst>
          </p:cNvPr>
          <p:cNvSpPr>
            <a:spLocks noGrp="1"/>
          </p:cNvSpPr>
          <p:nvPr>
            <p:ph sz="quarter" idx="16"/>
          </p:nvPr>
        </p:nvSpPr>
        <p:spPr>
          <a:xfrm>
            <a:off x="304800" y="1828801"/>
            <a:ext cx="7086600" cy="380999"/>
          </a:xfrm>
        </p:spPr>
        <p:txBody>
          <a:bodyPr/>
          <a:lstStyle/>
          <a:p>
            <a:r>
              <a:rPr lang="en-US" sz="2000" b="1" dirty="0"/>
              <a:t>b. Determine the total assets and total liabilities at June 30, 2020.</a:t>
            </a:r>
            <a:endParaRPr lang="en-US" sz="2000" dirty="0"/>
          </a:p>
        </p:txBody>
      </p:sp>
      <p:graphicFrame>
        <p:nvGraphicFramePr>
          <p:cNvPr id="10" name="Content Placeholder 9" descr="Table is accessible to screenreaders">
            <a:extLst>
              <a:ext uri="{FF2B5EF4-FFF2-40B4-BE49-F238E27FC236}">
                <a16:creationId xmlns:a16="http://schemas.microsoft.com/office/drawing/2014/main" id="{21690B9B-1C00-4AF2-9EF6-F850B6D4EDB5}"/>
              </a:ext>
            </a:extLst>
          </p:cNvPr>
          <p:cNvGraphicFramePr>
            <a:graphicFrameLocks noGrp="1"/>
          </p:cNvGraphicFramePr>
          <p:nvPr>
            <p:ph sz="quarter" idx="17"/>
            <p:extLst>
              <p:ext uri="{D42A27DB-BD31-4B8C-83A1-F6EECF244321}">
                <p14:modId xmlns:p14="http://schemas.microsoft.com/office/powerpoint/2010/main" val="2229720111"/>
              </p:ext>
            </p:extLst>
          </p:nvPr>
        </p:nvGraphicFramePr>
        <p:xfrm>
          <a:off x="304800" y="2521375"/>
          <a:ext cx="4191000" cy="2472264"/>
        </p:xfrm>
        <a:graphic>
          <a:graphicData uri="http://schemas.openxmlformats.org/drawingml/2006/table">
            <a:tbl>
              <a:tblPr firstRow="1" bandRow="1">
                <a:tableStyleId>{2D5ABB26-0587-4C30-8999-92F81FD0307C}</a:tableStyleId>
              </a:tblPr>
              <a:tblGrid>
                <a:gridCol w="3200400">
                  <a:extLst>
                    <a:ext uri="{9D8B030D-6E8A-4147-A177-3AD203B41FA5}">
                      <a16:colId xmlns:a16="http://schemas.microsoft.com/office/drawing/2014/main" val="2742152492"/>
                    </a:ext>
                  </a:extLst>
                </a:gridCol>
                <a:gridCol w="990600">
                  <a:extLst>
                    <a:ext uri="{9D8B030D-6E8A-4147-A177-3AD203B41FA5}">
                      <a16:colId xmlns:a16="http://schemas.microsoft.com/office/drawing/2014/main" val="3357762113"/>
                    </a:ext>
                  </a:extLst>
                </a:gridCol>
              </a:tblGrid>
              <a:tr h="266304">
                <a:tc>
                  <a:txBody>
                    <a:bodyPr/>
                    <a:lstStyle/>
                    <a:p>
                      <a:pPr algn="l" fontAlgn="b"/>
                      <a:endParaRPr lang="en-US" sz="20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u="none" strike="noStrike" dirty="0">
                          <a:effectLst/>
                          <a:latin typeface="+mn-lt"/>
                        </a:rPr>
                        <a:t>Assets</a:t>
                      </a:r>
                      <a:endParaRPr lang="en-US" sz="2000" b="1"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4713327"/>
                  </a:ext>
                </a:extLst>
              </a:tr>
              <a:tr h="266304">
                <a:tc>
                  <a:txBody>
                    <a:bodyPr/>
                    <a:lstStyle/>
                    <a:p>
                      <a:pPr algn="l" fontAlgn="b"/>
                      <a:r>
                        <a:rPr lang="en-US" sz="2000" u="none" strike="noStrike" dirty="0">
                          <a:effectLst/>
                          <a:latin typeface="+mn-lt"/>
                        </a:rPr>
                        <a:t>Cash </a:t>
                      </a:r>
                      <a:endParaRPr lang="en-US" sz="20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  6,700 </a:t>
                      </a:r>
                      <a:endParaRPr lang="en-US" sz="20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0747250"/>
                  </a:ext>
                </a:extLst>
              </a:tr>
              <a:tr h="266304">
                <a:tc>
                  <a:txBody>
                    <a:bodyPr/>
                    <a:lstStyle/>
                    <a:p>
                      <a:pPr algn="l" fontAlgn="b"/>
                      <a:r>
                        <a:rPr lang="en-US" sz="2000" u="none" strike="noStrike" dirty="0">
                          <a:effectLst/>
                          <a:latin typeface="+mn-lt"/>
                        </a:rPr>
                        <a:t>Accounts Receivable</a:t>
                      </a:r>
                      <a:endParaRPr lang="en-US" sz="20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600 </a:t>
                      </a:r>
                      <a:endParaRPr lang="en-US" sz="20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74843"/>
                  </a:ext>
                </a:extLst>
              </a:tr>
              <a:tr h="266304">
                <a:tc>
                  <a:txBody>
                    <a:bodyPr/>
                    <a:lstStyle/>
                    <a:p>
                      <a:pPr algn="l" fontAlgn="b"/>
                      <a:r>
                        <a:rPr lang="en-US" sz="2000" u="none" strike="noStrike" dirty="0">
                          <a:effectLst/>
                          <a:latin typeface="+mn-lt"/>
                        </a:rPr>
                        <a:t>Prepaid Rent</a:t>
                      </a:r>
                      <a:endParaRPr lang="en-US" sz="20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900 </a:t>
                      </a:r>
                      <a:endParaRPr lang="en-US" sz="20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1722539"/>
                  </a:ext>
                </a:extLst>
              </a:tr>
              <a:tr h="266304">
                <a:tc>
                  <a:txBody>
                    <a:bodyPr/>
                    <a:lstStyle/>
                    <a:p>
                      <a:pPr algn="l" fontAlgn="b"/>
                      <a:r>
                        <a:rPr lang="en-US" sz="2000" u="none" strike="noStrike" dirty="0">
                          <a:effectLst/>
                          <a:latin typeface="+mn-lt"/>
                        </a:rPr>
                        <a:t>Supplies </a:t>
                      </a:r>
                      <a:endParaRPr lang="en-US" sz="20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1,000 </a:t>
                      </a:r>
                      <a:endParaRPr lang="en-US" sz="20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6465412"/>
                  </a:ext>
                </a:extLst>
              </a:tr>
              <a:tr h="266304">
                <a:tc>
                  <a:txBody>
                    <a:bodyPr/>
                    <a:lstStyle/>
                    <a:p>
                      <a:pPr algn="l" fontAlgn="b"/>
                      <a:r>
                        <a:rPr lang="en-US" sz="2000" u="none" strike="noStrike" dirty="0">
                          <a:effectLst/>
                          <a:latin typeface="+mn-lt"/>
                        </a:rPr>
                        <a:t>Equipment </a:t>
                      </a:r>
                      <a:endParaRPr lang="en-US" sz="20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15,000 </a:t>
                      </a:r>
                      <a:endParaRPr lang="en-US" sz="20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5519210"/>
                  </a:ext>
                </a:extLst>
              </a:tr>
              <a:tr h="266304">
                <a:tc>
                  <a:txBody>
                    <a:bodyPr/>
                    <a:lstStyle/>
                    <a:p>
                      <a:pPr algn="l" fontAlgn="b"/>
                      <a:r>
                        <a:rPr lang="en-US" sz="2000" u="none" strike="noStrike" dirty="0">
                          <a:effectLst/>
                          <a:latin typeface="+mn-lt"/>
                        </a:rPr>
                        <a:t>Accumulated Depreciation</a:t>
                      </a:r>
                      <a:endParaRPr lang="en-US" sz="20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(850) </a:t>
                      </a:r>
                      <a:endParaRPr lang="en-US" sz="20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4162785"/>
                  </a:ext>
                </a:extLst>
              </a:tr>
              <a:tr h="26630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b="0" i="0" u="none" strike="noStrike" dirty="0">
                          <a:solidFill>
                            <a:srgbClr val="000000"/>
                          </a:solidFill>
                          <a:effectLst/>
                          <a:latin typeface="+mn-lt"/>
                        </a:rPr>
                        <a:t>Total</a:t>
                      </a:r>
                      <a:r>
                        <a:rPr lang="en-US" sz="2000" b="0" i="0" u="none" strike="noStrike" baseline="0" dirty="0">
                          <a:solidFill>
                            <a:srgbClr val="000000"/>
                          </a:solidFill>
                          <a:effectLst/>
                          <a:latin typeface="+mn-lt"/>
                        </a:rPr>
                        <a:t> assets</a:t>
                      </a:r>
                      <a:endParaRPr lang="en-US" sz="20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IN" sz="700" b="0" i="0" u="none" strike="noStrike" dirty="0">
                          <a:solidFill>
                            <a:schemeClr val="bg1"/>
                          </a:solidFill>
                          <a:effectLst/>
                          <a:latin typeface="Arial" panose="020B0604020202020204" pitchFamily="34" charset="0"/>
                        </a:rPr>
                        <a:t>$23,350 </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718608"/>
                  </a:ext>
                </a:extLst>
              </a:tr>
            </a:tbl>
          </a:graphicData>
        </a:graphic>
      </p:graphicFrame>
      <p:graphicFrame>
        <p:nvGraphicFramePr>
          <p:cNvPr id="12" name="Content Placeholder 11" descr="Image description is in table cell">
            <a:extLst>
              <a:ext uri="{FF2B5EF4-FFF2-40B4-BE49-F238E27FC236}">
                <a16:creationId xmlns:a16="http://schemas.microsoft.com/office/drawing/2014/main" id="{6DE54860-43F7-486B-9319-DAD75D0362EC}"/>
              </a:ext>
            </a:extLst>
          </p:cNvPr>
          <p:cNvGraphicFramePr>
            <a:graphicFrameLocks noGrp="1" noChangeAspect="1"/>
          </p:cNvGraphicFramePr>
          <p:nvPr>
            <p:ph sz="quarter" idx="18"/>
            <p:extLst>
              <p:ext uri="{D42A27DB-BD31-4B8C-83A1-F6EECF244321}">
                <p14:modId xmlns:p14="http://schemas.microsoft.com/office/powerpoint/2010/main" val="387331879"/>
              </p:ext>
            </p:extLst>
          </p:nvPr>
        </p:nvGraphicFramePr>
        <p:xfrm>
          <a:off x="3557597" y="4692425"/>
          <a:ext cx="919060" cy="491592"/>
        </p:xfrm>
        <a:graphic>
          <a:graphicData uri="http://schemas.openxmlformats.org/presentationml/2006/ole">
            <mc:AlternateContent xmlns:mc="http://schemas.openxmlformats.org/markup-compatibility/2006">
              <mc:Choice xmlns:v="urn:schemas-microsoft-com:vml" Requires="v">
                <p:oleObj spid="_x0000_s7081" name="Equation" r:id="rId3" imgW="545760" imgH="291960" progId="Equation.DSMT4">
                  <p:embed/>
                </p:oleObj>
              </mc:Choice>
              <mc:Fallback>
                <p:oleObj name="Equation" r:id="rId3" imgW="545760" imgH="291960" progId="Equation.DSMT4">
                  <p:embed/>
                  <p:pic>
                    <p:nvPicPr>
                      <p:cNvPr id="12" name="Content Placeholder 11">
                        <a:extLst>
                          <a:ext uri="{FF2B5EF4-FFF2-40B4-BE49-F238E27FC236}">
                            <a16:creationId xmlns:a16="http://schemas.microsoft.com/office/drawing/2014/main" id="{6DE54860-43F7-486B-9319-DAD75D0362EC}"/>
                          </a:ext>
                        </a:extLst>
                      </p:cNvPr>
                      <p:cNvPicPr/>
                      <p:nvPr/>
                    </p:nvPicPr>
                    <p:blipFill>
                      <a:blip r:embed="rId4"/>
                      <a:stretch>
                        <a:fillRect/>
                      </a:stretch>
                    </p:blipFill>
                    <p:spPr>
                      <a:xfrm>
                        <a:off x="3557597" y="4692425"/>
                        <a:ext cx="919060" cy="491592"/>
                      </a:xfrm>
                      <a:prstGeom prst="rect">
                        <a:avLst/>
                      </a:prstGeom>
                    </p:spPr>
                  </p:pic>
                </p:oleObj>
              </mc:Fallback>
            </mc:AlternateContent>
          </a:graphicData>
        </a:graphic>
      </p:graphicFrame>
      <p:graphicFrame>
        <p:nvGraphicFramePr>
          <p:cNvPr id="17" name="Content Placeholder 16" descr="Table is accessible to screenreaders">
            <a:extLst>
              <a:ext uri="{FF2B5EF4-FFF2-40B4-BE49-F238E27FC236}">
                <a16:creationId xmlns:a16="http://schemas.microsoft.com/office/drawing/2014/main" id="{939340E0-48C0-4EC6-B375-54E86D38283C}"/>
              </a:ext>
            </a:extLst>
          </p:cNvPr>
          <p:cNvGraphicFramePr>
            <a:graphicFrameLocks noGrp="1"/>
          </p:cNvGraphicFramePr>
          <p:nvPr>
            <p:ph sz="quarter" idx="19"/>
            <p:extLst>
              <p:ext uri="{D42A27DB-BD31-4B8C-83A1-F6EECF244321}">
                <p14:modId xmlns:p14="http://schemas.microsoft.com/office/powerpoint/2010/main" val="1644639982"/>
              </p:ext>
            </p:extLst>
          </p:nvPr>
        </p:nvGraphicFramePr>
        <p:xfrm>
          <a:off x="4572000" y="2544762"/>
          <a:ext cx="4191000" cy="2547684"/>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627155048"/>
                    </a:ext>
                  </a:extLst>
                </a:gridCol>
                <a:gridCol w="1143000">
                  <a:extLst>
                    <a:ext uri="{9D8B030D-6E8A-4147-A177-3AD203B41FA5}">
                      <a16:colId xmlns:a16="http://schemas.microsoft.com/office/drawing/2014/main" val="3826946135"/>
                    </a:ext>
                  </a:extLst>
                </a:gridCol>
              </a:tblGrid>
              <a:tr h="249926">
                <a:tc>
                  <a:txBody>
                    <a:bodyPr/>
                    <a:lstStyle/>
                    <a:p>
                      <a:pPr algn="l" fontAlgn="b"/>
                      <a:endParaRPr lang="en-US" sz="20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u="none" strike="noStrike" dirty="0">
                          <a:effectLst/>
                          <a:latin typeface="+mn-lt"/>
                        </a:rPr>
                        <a:t>Liabilities</a:t>
                      </a:r>
                      <a:endParaRPr lang="en-US" sz="2000" b="1"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3578186"/>
                  </a:ext>
                </a:extLst>
              </a:tr>
              <a:tr h="249926">
                <a:tc>
                  <a:txBody>
                    <a:bodyPr/>
                    <a:lstStyle/>
                    <a:p>
                      <a:pPr algn="l" fontAlgn="b"/>
                      <a:r>
                        <a:rPr lang="en-US" sz="2000" u="none" strike="noStrike" dirty="0">
                          <a:effectLst/>
                          <a:latin typeface="+mn-lt"/>
                        </a:rPr>
                        <a:t>Notes Payable</a:t>
                      </a:r>
                      <a:endParaRPr lang="en-US" sz="20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5,000 </a:t>
                      </a:r>
                      <a:endParaRPr lang="en-US" sz="20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409452"/>
                  </a:ext>
                </a:extLst>
              </a:tr>
              <a:tr h="273417">
                <a:tc>
                  <a:txBody>
                    <a:bodyPr/>
                    <a:lstStyle/>
                    <a:p>
                      <a:pPr algn="l" fontAlgn="b"/>
                      <a:r>
                        <a:rPr lang="en-US" sz="2000" u="none" strike="noStrike" dirty="0">
                          <a:effectLst/>
                          <a:latin typeface="+mn-lt"/>
                        </a:rPr>
                        <a:t>Accounts Payable</a:t>
                      </a:r>
                      <a:endParaRPr lang="en-US" sz="20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1,510 </a:t>
                      </a:r>
                      <a:endParaRPr lang="en-US" sz="20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7421175"/>
                  </a:ext>
                </a:extLst>
              </a:tr>
              <a:tr h="249926">
                <a:tc>
                  <a:txBody>
                    <a:bodyPr/>
                    <a:lstStyle/>
                    <a:p>
                      <a:pPr algn="l" fontAlgn="b"/>
                      <a:r>
                        <a:rPr lang="en-US" sz="2000" u="none" strike="noStrike" dirty="0">
                          <a:effectLst/>
                          <a:latin typeface="+mn-lt"/>
                        </a:rPr>
                        <a:t>Salaries and Wages Payable</a:t>
                      </a:r>
                      <a:endParaRPr lang="en-US" sz="20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400 </a:t>
                      </a:r>
                      <a:endParaRPr lang="en-US" sz="20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9856440"/>
                  </a:ext>
                </a:extLst>
              </a:tr>
              <a:tr h="266786">
                <a:tc>
                  <a:txBody>
                    <a:bodyPr/>
                    <a:lstStyle/>
                    <a:p>
                      <a:pPr algn="l" fontAlgn="b"/>
                      <a:r>
                        <a:rPr lang="en-US" sz="2000" u="none" strike="noStrike" dirty="0">
                          <a:effectLst/>
                          <a:latin typeface="+mn-lt"/>
                        </a:rPr>
                        <a:t>Interest Payable</a:t>
                      </a:r>
                      <a:endParaRPr lang="en-US" sz="20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50 </a:t>
                      </a:r>
                      <a:endParaRPr lang="en-US" sz="20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8592072"/>
                  </a:ext>
                </a:extLst>
              </a:tr>
              <a:tr h="284994">
                <a:tc>
                  <a:txBody>
                    <a:bodyPr/>
                    <a:lstStyle/>
                    <a:p>
                      <a:pPr algn="l" fontAlgn="b"/>
                      <a:r>
                        <a:rPr lang="en-US" sz="2000" u="none" strike="noStrike" dirty="0">
                          <a:effectLst/>
                          <a:latin typeface="+mn-lt"/>
                        </a:rPr>
                        <a:t>Unearned Rent Revenue</a:t>
                      </a:r>
                      <a:endParaRPr lang="en-US" sz="2000" b="0" i="0" u="none" strike="noStrike" dirty="0">
                        <a:solidFill>
                          <a:srgbClr val="000000"/>
                        </a:solidFill>
                        <a:effectLst/>
                        <a:latin typeface="+mn-lt"/>
                      </a:endParaRP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500 </a:t>
                      </a:r>
                      <a:endParaRPr lang="en-US" sz="2000" b="0" i="0" u="none" strike="noStrike" dirty="0">
                        <a:solidFill>
                          <a:srgbClr val="000000"/>
                        </a:solidFill>
                        <a:effectLst/>
                        <a:latin typeface="+mn-lt"/>
                      </a:endParaRPr>
                    </a:p>
                  </a:txBody>
                  <a:tcPr marL="4233" marR="9144"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8826201"/>
                  </a:ext>
                </a:extLst>
              </a:tr>
              <a:tr h="346743">
                <a:tc>
                  <a:txBody>
                    <a:bodyPr/>
                    <a:lstStyle/>
                    <a:p>
                      <a:pPr algn="l" fontAlgn="b"/>
                      <a:r>
                        <a:rPr lang="en-US" sz="2000" b="0" i="0" u="none" strike="noStrike" dirty="0">
                          <a:solidFill>
                            <a:schemeClr val="bg1"/>
                          </a:solidFill>
                          <a:effectLst/>
                          <a:latin typeface="Calibri" panose="020F0502020204030204" pitchFamily="34" charset="0"/>
                        </a:rPr>
                        <a:t>blank</a:t>
                      </a: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800" b="0" i="0" u="none" strike="noStrike" dirty="0">
                        <a:solidFill>
                          <a:schemeClr val="bg1"/>
                        </a:solidFill>
                        <a:effectLst/>
                        <a:latin typeface="+mn-lt"/>
                      </a:endParaRPr>
                    </a:p>
                  </a:txBody>
                  <a:tcPr marL="4233" marR="9144" marT="4233"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9529137"/>
                  </a:ext>
                </a:extLst>
              </a:tr>
              <a:tr h="346743">
                <a:tc>
                  <a:txBody>
                    <a:bodyPr/>
                    <a:lstStyle/>
                    <a:p>
                      <a:pPr algn="l" fontAlgn="b"/>
                      <a:r>
                        <a:rPr lang="en-US" sz="2000" b="0" i="0" u="none" strike="noStrike" dirty="0">
                          <a:solidFill>
                            <a:srgbClr val="000000"/>
                          </a:solidFill>
                          <a:effectLst/>
                          <a:latin typeface="Calibri" panose="020F0502020204030204" pitchFamily="34" charset="0"/>
                        </a:rPr>
                        <a:t>Total liabilities</a:t>
                      </a:r>
                    </a:p>
                  </a:txBody>
                  <a:tcPr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IN" sz="700" b="0" i="0" u="none" strike="noStrike" dirty="0">
                          <a:solidFill>
                            <a:schemeClr val="bg1"/>
                          </a:solidFill>
                          <a:effectLst/>
                          <a:latin typeface="+mn-lt"/>
                        </a:rPr>
                        <a:t>$7,460 </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9390399"/>
                  </a:ext>
                </a:extLst>
              </a:tr>
            </a:tbl>
          </a:graphicData>
        </a:graphic>
      </p:graphicFrame>
      <p:graphicFrame>
        <p:nvGraphicFramePr>
          <p:cNvPr id="20" name="Content Placeholder 19" descr="Image description is in table cell">
            <a:extLst>
              <a:ext uri="{FF2B5EF4-FFF2-40B4-BE49-F238E27FC236}">
                <a16:creationId xmlns:a16="http://schemas.microsoft.com/office/drawing/2014/main" id="{56474290-785D-41D8-B22C-0FD5E45A1099}"/>
              </a:ext>
            </a:extLst>
          </p:cNvPr>
          <p:cNvGraphicFramePr>
            <a:graphicFrameLocks noGrp="1" noChangeAspect="1"/>
          </p:cNvGraphicFramePr>
          <p:nvPr>
            <p:ph sz="quarter" idx="20"/>
            <p:extLst>
              <p:ext uri="{D42A27DB-BD31-4B8C-83A1-F6EECF244321}">
                <p14:modId xmlns:p14="http://schemas.microsoft.com/office/powerpoint/2010/main" val="1269816895"/>
              </p:ext>
            </p:extLst>
          </p:nvPr>
        </p:nvGraphicFramePr>
        <p:xfrm>
          <a:off x="7985125" y="4687708"/>
          <a:ext cx="793750" cy="481013"/>
        </p:xfrm>
        <a:graphic>
          <a:graphicData uri="http://schemas.openxmlformats.org/presentationml/2006/ole">
            <mc:AlternateContent xmlns:mc="http://schemas.openxmlformats.org/markup-compatibility/2006">
              <mc:Choice xmlns:v="urn:schemas-microsoft-com:vml" Requires="v">
                <p:oleObj spid="_x0000_s7082" name="Equation" r:id="rId5" imgW="482400" imgH="291960" progId="Equation.DSMT4">
                  <p:embed/>
                </p:oleObj>
              </mc:Choice>
              <mc:Fallback>
                <p:oleObj name="Equation" r:id="rId5" imgW="482400" imgH="291960" progId="Equation.DSMT4">
                  <p:embed/>
                  <p:pic>
                    <p:nvPicPr>
                      <p:cNvPr id="20" name="Content Placeholder 19">
                        <a:extLst>
                          <a:ext uri="{FF2B5EF4-FFF2-40B4-BE49-F238E27FC236}">
                            <a16:creationId xmlns:a16="http://schemas.microsoft.com/office/drawing/2014/main" id="{56474290-785D-41D8-B22C-0FD5E45A1099}"/>
                          </a:ext>
                        </a:extLst>
                      </p:cNvPr>
                      <p:cNvPicPr/>
                      <p:nvPr/>
                    </p:nvPicPr>
                    <p:blipFill>
                      <a:blip r:embed="rId6"/>
                      <a:stretch>
                        <a:fillRect/>
                      </a:stretch>
                    </p:blipFill>
                    <p:spPr>
                      <a:xfrm>
                        <a:off x="7985125" y="4687708"/>
                        <a:ext cx="793750" cy="481013"/>
                      </a:xfrm>
                      <a:prstGeom prst="rect">
                        <a:avLst/>
                      </a:prstGeom>
                    </p:spPr>
                  </p:pic>
                </p:oleObj>
              </mc:Fallback>
            </mc:AlternateContent>
          </a:graphicData>
        </a:graphic>
      </p:graphicFrame>
      <p:sp>
        <p:nvSpPr>
          <p:cNvPr id="11"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4</a:t>
            </a:r>
          </a:p>
        </p:txBody>
      </p:sp>
      <p:sp>
        <p:nvSpPr>
          <p:cNvPr id="8" name="Slide Number Placeholder 7">
            <a:extLst>
              <a:ext uri="{FF2B5EF4-FFF2-40B4-BE49-F238E27FC236}">
                <a16:creationId xmlns:a16="http://schemas.microsoft.com/office/drawing/2014/main" id="{7FFECB79-D407-430E-B113-BDF4E7960B3F}"/>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9" name="Footer Placeholder 8">
            <a:extLst>
              <a:ext uri="{FF2B5EF4-FFF2-40B4-BE49-F238E27FC236}">
                <a16:creationId xmlns:a16="http://schemas.microsoft.com/office/drawing/2014/main" id="{EA7EE4CF-DC84-4DBA-B424-6E9940B1C807}"/>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6946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58B2-B739-0E48-A157-742B5CB943BE}"/>
              </a:ext>
            </a:extLst>
          </p:cNvPr>
          <p:cNvSpPr>
            <a:spLocks noGrp="1"/>
          </p:cNvSpPr>
          <p:nvPr>
            <p:ph type="title"/>
          </p:nvPr>
        </p:nvSpPr>
        <p:spPr/>
        <p:txBody>
          <a:bodyPr>
            <a:normAutofit fontScale="90000"/>
          </a:bodyPr>
          <a:lstStyle/>
          <a:p>
            <a:r>
              <a:rPr lang="en-US" altLang="en-US" dirty="0">
                <a:latin typeface="Calibri" panose="020F0502020204030204" pitchFamily="34" charset="0"/>
                <a:ea typeface="Source Sans Pro" charset="0"/>
                <a:cs typeface="Calibri" panose="020F0502020204030204" pitchFamily="34" charset="0"/>
              </a:rPr>
              <a:t>Adjusting Entries for Accruals</a:t>
            </a:r>
            <a:endParaRPr lang="en-US" dirty="0"/>
          </a:p>
        </p:txBody>
      </p:sp>
      <p:sp>
        <p:nvSpPr>
          <p:cNvPr id="9" name="LOH">
            <a:extLst>
              <a:ext uri="{FF2B5EF4-FFF2-40B4-BE49-F238E27FC236}">
                <a16:creationId xmlns:a16="http://schemas.microsoft.com/office/drawing/2014/main" id="{8A0BC1B4-F8F7-BD4E-8675-84499C0C5243}"/>
              </a:ext>
            </a:extLst>
          </p:cNvPr>
          <p:cNvSpPr>
            <a:spLocks noGrp="1"/>
          </p:cNvSpPr>
          <p:nvPr>
            <p:ph sz="quarter" idx="12"/>
          </p:nvPr>
        </p:nvSpPr>
        <p:spPr/>
        <p:txBody>
          <a:bodyPr/>
          <a:lstStyle/>
          <a:p>
            <a:r>
              <a:rPr lang="en-US" dirty="0">
                <a:cs typeface="Times New Roman" panose="02020603050405020304" pitchFamily="18" charset="0"/>
              </a:rPr>
              <a:t>LEARNING OBJECTIVE 3</a:t>
            </a:r>
          </a:p>
        </p:txBody>
      </p:sp>
      <p:sp>
        <p:nvSpPr>
          <p:cNvPr id="10" name="LO">
            <a:extLst>
              <a:ext uri="{FF2B5EF4-FFF2-40B4-BE49-F238E27FC236}">
                <a16:creationId xmlns:a16="http://schemas.microsoft.com/office/drawing/2014/main" id="{6D340D3D-D3F7-1C4B-8474-4FE1B56D1714}"/>
              </a:ext>
            </a:extLst>
          </p:cNvPr>
          <p:cNvSpPr>
            <a:spLocks noGrp="1"/>
          </p:cNvSpPr>
          <p:nvPr>
            <p:ph sz="quarter" idx="13"/>
          </p:nvPr>
        </p:nvSpPr>
        <p:spPr/>
        <p:txBody>
          <a:bodyPr/>
          <a:lstStyle/>
          <a:p>
            <a:r>
              <a:rPr lang="en-US" dirty="0">
                <a:latin typeface="Calibri" panose="020F0502020204030204" pitchFamily="34" charset="0"/>
              </a:rPr>
              <a:t>Prepare adjusting entries for accruals.</a:t>
            </a:r>
            <a:endParaRPr lang="en-US" dirty="0">
              <a:cs typeface="Times New Roman" panose="02020603050405020304" pitchFamily="18" charset="0"/>
            </a:endParaRPr>
          </a:p>
        </p:txBody>
      </p:sp>
      <p:sp>
        <p:nvSpPr>
          <p:cNvPr id="11" name="Content Placeholder">
            <a:extLst>
              <a:ext uri="{FF2B5EF4-FFF2-40B4-BE49-F238E27FC236}">
                <a16:creationId xmlns:a16="http://schemas.microsoft.com/office/drawing/2014/main" id="{B31B8972-B153-D349-9A41-4DA7CF81DB6F}"/>
              </a:ext>
            </a:extLst>
          </p:cNvPr>
          <p:cNvSpPr>
            <a:spLocks noGrp="1"/>
          </p:cNvSpPr>
          <p:nvPr>
            <p:ph sz="quarter" idx="14"/>
          </p:nvPr>
        </p:nvSpPr>
        <p:spPr>
          <a:xfrm>
            <a:off x="333828" y="2057400"/>
            <a:ext cx="8505371" cy="2228850"/>
          </a:xfrm>
        </p:spPr>
        <p:txBody>
          <a:bodyPr/>
          <a:lstStyle/>
          <a:p>
            <a:pPr marL="0" lvl="2" indent="0">
              <a:spcBef>
                <a:spcPts val="1000"/>
              </a:spcBef>
              <a:buClr>
                <a:srgbClr val="990000"/>
              </a:buClr>
              <a:buSzPct val="100000"/>
              <a:buNone/>
            </a:pPr>
            <a:r>
              <a:rPr lang="en-US" altLang="en-US" b="1" dirty="0">
                <a:latin typeface="+mn-lt"/>
              </a:rPr>
              <a:t>Accruals</a:t>
            </a:r>
            <a:r>
              <a:rPr lang="en-US" altLang="en-US" dirty="0">
                <a:latin typeface="+mn-lt"/>
              </a:rPr>
              <a:t> are made to record, </a:t>
            </a:r>
          </a:p>
          <a:p>
            <a:pPr marL="292608" lvl="2" indent="-292608">
              <a:spcBef>
                <a:spcPts val="1000"/>
              </a:spcBef>
              <a:buClr>
                <a:srgbClr val="990000"/>
              </a:buClr>
              <a:buSzPct val="100000"/>
            </a:pPr>
            <a:r>
              <a:rPr lang="en-US" altLang="en-US" b="1" dirty="0">
                <a:latin typeface="+mn-lt"/>
              </a:rPr>
              <a:t>Revenues</a:t>
            </a:r>
            <a:r>
              <a:rPr lang="en-US" altLang="en-US" dirty="0">
                <a:latin typeface="+mn-lt"/>
              </a:rPr>
              <a:t> </a:t>
            </a:r>
            <a:r>
              <a:rPr lang="en-US" dirty="0">
                <a:latin typeface="+mn-lt"/>
              </a:rPr>
              <a:t>for services performed but not yet recorded at the statement date</a:t>
            </a:r>
          </a:p>
          <a:p>
            <a:pPr marL="292608" lvl="2" indent="-292608">
              <a:spcBef>
                <a:spcPts val="1000"/>
              </a:spcBef>
              <a:buClr>
                <a:srgbClr val="990000"/>
              </a:buClr>
              <a:buSzPct val="100000"/>
            </a:pPr>
            <a:r>
              <a:rPr lang="en-US" b="1" dirty="0">
                <a:latin typeface="+mn-lt"/>
              </a:rPr>
              <a:t>Expenses</a:t>
            </a:r>
            <a:r>
              <a:rPr lang="en-US" dirty="0">
                <a:latin typeface="+mn-lt"/>
              </a:rPr>
              <a:t> incurred but not yet paid or recorded at the statement date</a:t>
            </a:r>
            <a:endParaRPr lang="en-US" sz="2600" dirty="0">
              <a:latin typeface="+mn-lt"/>
            </a:endParaRPr>
          </a:p>
        </p:txBody>
      </p:sp>
      <p:pic>
        <p:nvPicPr>
          <p:cNvPr id="13" name="Content Placeholder 6" descr="The steps in accounting are: analyze, journalize, post, trial balance, journalize and post adjusting entries AJEs, adjusted trial balance, financial statements, closing entries, and post-closing trial balance. The fifth step, journalize and post adjusting entries, is highlighted. &#10;">
            <a:extLst>
              <a:ext uri="{FF2B5EF4-FFF2-40B4-BE49-F238E27FC236}">
                <a16:creationId xmlns:a16="http://schemas.microsoft.com/office/drawing/2014/main" id="{94113600-1A49-401B-B395-3D603BB13A08}"/>
              </a:ext>
            </a:extLst>
          </p:cNvPr>
          <p:cNvPicPr>
            <a:picLocks noGrp="1" noChangeAspect="1"/>
          </p:cNvPicPr>
          <p:nvPr>
            <p:ph sz="quarter" idx="18"/>
          </p:nvPr>
        </p:nvPicPr>
        <p:blipFill>
          <a:blip r:embed="rId2"/>
          <a:stretch>
            <a:fillRect/>
          </a:stretch>
        </p:blipFill>
        <p:spPr>
          <a:xfrm>
            <a:off x="1553199" y="4499610"/>
            <a:ext cx="6063210" cy="1592580"/>
          </a:xfrm>
          <a:prstGeom prst="rect">
            <a:avLst/>
          </a:prstGeom>
        </p:spPr>
      </p:pic>
      <p:sp>
        <p:nvSpPr>
          <p:cNvPr id="12" name="LON">
            <a:extLst>
              <a:ext uri="{FF2B5EF4-FFF2-40B4-BE49-F238E27FC236}">
                <a16:creationId xmlns:a16="http://schemas.microsoft.com/office/drawing/2014/main" id="{318C2D1B-67FD-824B-B17B-F2B527B83D4C}"/>
              </a:ext>
            </a:extLst>
          </p:cNvPr>
          <p:cNvSpPr>
            <a:spLocks noGrp="1"/>
          </p:cNvSpPr>
          <p:nvPr>
            <p:ph sz="quarter" idx="15"/>
          </p:nvPr>
        </p:nvSpPr>
        <p:spPr/>
        <p:txBody>
          <a:bodyPr/>
          <a:lstStyle/>
          <a:p>
            <a:r>
              <a:rPr lang="en-US"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dirty="0">
                <a:solidFill>
                  <a:schemeClr val="tx1"/>
                </a:solidFill>
                <a:cs typeface="Times New Roman" panose="02020603050405020304" pitchFamily="18" charset="0"/>
              </a:rPr>
              <a:t>O 3</a:t>
            </a:r>
          </a:p>
        </p:txBody>
      </p:sp>
      <p:sp>
        <p:nvSpPr>
          <p:cNvPr id="7" name="Slide Number Placeholder">
            <a:extLst>
              <a:ext uri="{FF2B5EF4-FFF2-40B4-BE49-F238E27FC236}">
                <a16:creationId xmlns:a16="http://schemas.microsoft.com/office/drawing/2014/main" id="{F8512387-193F-8345-B77C-4A8B507623D0}"/>
              </a:ext>
            </a:extLst>
          </p:cNvPr>
          <p:cNvSpPr>
            <a:spLocks noGrp="1"/>
          </p:cNvSpPr>
          <p:nvPr>
            <p:ph type="sldNum" sz="quarter" idx="10"/>
          </p:nvPr>
        </p:nvSpPr>
        <p:spPr/>
        <p:txBody>
          <a:bodyPr/>
          <a:lstStyle/>
          <a:p>
            <a:fld id="{67B19427-F580-D146-B60E-4CADEE75497F}" type="slidenum">
              <a:rPr lang="en-US" smtClean="0">
                <a:latin typeface="+mn-lt"/>
              </a:rPr>
              <a:pPr/>
              <a:t>3</a:t>
            </a:fld>
            <a:endParaRPr lang="en-US" dirty="0">
              <a:latin typeface="+mn-lt"/>
            </a:endParaRPr>
          </a:p>
        </p:txBody>
      </p:sp>
      <p:sp>
        <p:nvSpPr>
          <p:cNvPr id="8" name="Footer Placeholder">
            <a:extLst>
              <a:ext uri="{FF2B5EF4-FFF2-40B4-BE49-F238E27FC236}">
                <a16:creationId xmlns:a16="http://schemas.microsoft.com/office/drawing/2014/main" id="{360E2FA8-DD17-5440-A0DA-EDE48D030975}"/>
              </a:ext>
            </a:extLst>
          </p:cNvPr>
          <p:cNvSpPr>
            <a:spLocks noGrp="1"/>
          </p:cNvSpPr>
          <p:nvPr>
            <p:ph type="ftr" sz="quarter" idx="11"/>
          </p:nvPr>
        </p:nvSpPr>
        <p:spPr/>
        <p:txBody>
          <a:bodyPr/>
          <a:lstStyle/>
          <a:p>
            <a:r>
              <a:rPr lang="en-US">
                <a:latin typeface="+mn-lt"/>
              </a:rPr>
              <a:t>Copyright ©2018 John Wiley &amp; Sons, Inc. </a:t>
            </a:r>
            <a:endParaRPr lang="en-US" dirty="0">
              <a:latin typeface="+mn-lt"/>
            </a:endParaRPr>
          </a:p>
        </p:txBody>
      </p:sp>
    </p:spTree>
    <p:extLst>
      <p:ext uri="{BB962C8B-B14F-4D97-AF65-F5344CB8AC3E}">
        <p14:creationId xmlns:p14="http://schemas.microsoft.com/office/powerpoint/2010/main" val="601416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D1F0-B875-43A7-B21B-626BD2CA5E72}"/>
              </a:ext>
            </a:extLst>
          </p:cNvPr>
          <p:cNvSpPr>
            <a:spLocks noGrp="1"/>
          </p:cNvSpPr>
          <p:nvPr>
            <p:ph type="title"/>
          </p:nvPr>
        </p:nvSpPr>
        <p:spPr/>
        <p:txBody>
          <a:bodyPr/>
          <a:lstStyle/>
          <a:p>
            <a:r>
              <a:rPr lang="en-US" b="1" dirty="0">
                <a:ea typeface="Source Sans Pro" charset="0"/>
              </a:rPr>
              <a:t>Do It! 4: </a:t>
            </a:r>
            <a:r>
              <a:rPr lang="en-US" b="1" dirty="0">
                <a:solidFill>
                  <a:srgbClr val="196E78"/>
                </a:solidFill>
                <a:ea typeface="Source Sans Pro" charset="0"/>
              </a:rPr>
              <a:t>Trial Balance </a:t>
            </a:r>
            <a:r>
              <a:rPr lang="en-US" sz="2400" dirty="0">
                <a:solidFill>
                  <a:srgbClr val="196E78"/>
                </a:solidFill>
                <a:ea typeface="Source Sans Pro" charset="0"/>
              </a:rPr>
              <a:t>(4 of 4)</a:t>
            </a:r>
            <a:endParaRPr lang="en-US" dirty="0"/>
          </a:p>
        </p:txBody>
      </p:sp>
      <p:sp>
        <p:nvSpPr>
          <p:cNvPr id="3" name="Content Placeholder 2">
            <a:extLst>
              <a:ext uri="{FF2B5EF4-FFF2-40B4-BE49-F238E27FC236}">
                <a16:creationId xmlns:a16="http://schemas.microsoft.com/office/drawing/2014/main" id="{C687ED71-8040-4327-89AA-9E5416F67063}"/>
              </a:ext>
            </a:extLst>
          </p:cNvPr>
          <p:cNvSpPr>
            <a:spLocks noGrp="1"/>
          </p:cNvSpPr>
          <p:nvPr>
            <p:ph sz="quarter" idx="16"/>
          </p:nvPr>
        </p:nvSpPr>
        <p:spPr>
          <a:xfrm>
            <a:off x="304800" y="1828800"/>
            <a:ext cx="6629400" cy="359569"/>
          </a:xfrm>
        </p:spPr>
        <p:txBody>
          <a:bodyPr/>
          <a:lstStyle/>
          <a:p>
            <a:r>
              <a:rPr lang="en-US" sz="2000" b="1" dirty="0"/>
              <a:t>c. Determine the amount of owner’s capital at June 30, 2020.</a:t>
            </a:r>
          </a:p>
        </p:txBody>
      </p:sp>
      <p:graphicFrame>
        <p:nvGraphicFramePr>
          <p:cNvPr id="13" name="Content Placeholder 12" descr="Table is accessible to screenreaders"/>
          <p:cNvGraphicFramePr>
            <a:graphicFrameLocks noGrp="1"/>
          </p:cNvGraphicFramePr>
          <p:nvPr>
            <p:ph sz="quarter" idx="17"/>
            <p:extLst>
              <p:ext uri="{D42A27DB-BD31-4B8C-83A1-F6EECF244321}">
                <p14:modId xmlns:p14="http://schemas.microsoft.com/office/powerpoint/2010/main" val="1267410035"/>
              </p:ext>
            </p:extLst>
          </p:nvPr>
        </p:nvGraphicFramePr>
        <p:xfrm>
          <a:off x="609600" y="2413000"/>
          <a:ext cx="4038600" cy="185420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1915031136"/>
                    </a:ext>
                  </a:extLst>
                </a:gridCol>
                <a:gridCol w="1143000">
                  <a:extLst>
                    <a:ext uri="{9D8B030D-6E8A-4147-A177-3AD203B41FA5}">
                      <a16:colId xmlns:a16="http://schemas.microsoft.com/office/drawing/2014/main" val="1504947446"/>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Owner’s capital, April 1</a:t>
                      </a:r>
                    </a:p>
                  </a:txBody>
                  <a:tcPr marL="90000" marR="90000" marT="36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a:t>
                      </a:r>
                      <a:r>
                        <a:rPr lang="en-US" sz="1800" b="0" baseline="0" dirty="0">
                          <a:solidFill>
                            <a:schemeClr val="tx1"/>
                          </a:solidFill>
                        </a:rPr>
                        <a:t> </a:t>
                      </a:r>
                      <a:r>
                        <a:rPr lang="en-US" sz="1800" b="0" dirty="0">
                          <a:solidFill>
                            <a:schemeClr val="tx1"/>
                          </a:solidFill>
                        </a:rPr>
                        <a:t>0 </a:t>
                      </a:r>
                      <a:endParaRPr lang="en-US" sz="1800" b="0" dirty="0">
                        <a:solidFill>
                          <a:schemeClr val="tx1"/>
                        </a:solidFill>
                        <a:latin typeface="Calibri" panose="020F0502020204030204" pitchFamily="34" charset="0"/>
                      </a:endParaRPr>
                    </a:p>
                  </a:txBody>
                  <a:tcPr marL="90000" marR="90000" marT="36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872765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Add: Investments</a:t>
                      </a:r>
                    </a:p>
                  </a:txBody>
                  <a:tcPr marL="90000" marR="90000" marT="36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14,000</a:t>
                      </a:r>
                    </a:p>
                  </a:txBody>
                  <a:tcPr marL="90000" marR="90000" marT="36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67440447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Net income</a:t>
                      </a:r>
                    </a:p>
                  </a:txBody>
                  <a:tcPr marL="90000" marR="90000" marT="36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2,490</a:t>
                      </a:r>
                    </a:p>
                  </a:txBody>
                  <a:tcPr marL="90000" marR="90000" marT="36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72174525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Less: Owner’s drawings</a:t>
                      </a:r>
                    </a:p>
                  </a:txBody>
                  <a:tcPr marL="90000" marR="90000" marT="36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600</a:t>
                      </a:r>
                    </a:p>
                  </a:txBody>
                  <a:tcPr marL="90000" marR="90000" marT="36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67775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Total assets</a:t>
                      </a:r>
                    </a:p>
                  </a:txBody>
                  <a:tcPr marL="90000" marR="90000" marT="36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t"/>
                      <a:r>
                        <a:rPr lang="en-IN" sz="700" b="0" i="0" u="none" strike="noStrike" dirty="0">
                          <a:solidFill>
                            <a:schemeClr val="bg1"/>
                          </a:solidFill>
                          <a:effectLst/>
                          <a:latin typeface="+mn-lt"/>
                        </a:rPr>
                        <a:t>$15,890 </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30493174"/>
                  </a:ext>
                </a:extLst>
              </a:tr>
            </a:tbl>
          </a:graphicData>
        </a:graphic>
      </p:graphicFrame>
      <p:graphicFrame>
        <p:nvGraphicFramePr>
          <p:cNvPr id="26" name="Content Placeholder 25" descr="Image description is in table cell">
            <a:extLst>
              <a:ext uri="{FF2B5EF4-FFF2-40B4-BE49-F238E27FC236}">
                <a16:creationId xmlns:a16="http://schemas.microsoft.com/office/drawing/2014/main" id="{68E157AC-3CF8-444E-8CCC-272AF5DE29D2}"/>
              </a:ext>
            </a:extLst>
          </p:cNvPr>
          <p:cNvGraphicFramePr>
            <a:graphicFrameLocks noGrp="1" noChangeAspect="1"/>
          </p:cNvGraphicFramePr>
          <p:nvPr>
            <p:ph sz="quarter" idx="18"/>
            <p:extLst>
              <p:ext uri="{D42A27DB-BD31-4B8C-83A1-F6EECF244321}">
                <p14:modId xmlns:p14="http://schemas.microsoft.com/office/powerpoint/2010/main" val="2850665548"/>
              </p:ext>
            </p:extLst>
          </p:nvPr>
        </p:nvGraphicFramePr>
        <p:xfrm>
          <a:off x="3772455" y="3916680"/>
          <a:ext cx="799545" cy="427664"/>
        </p:xfrm>
        <a:graphic>
          <a:graphicData uri="http://schemas.openxmlformats.org/presentationml/2006/ole">
            <mc:AlternateContent xmlns:mc="http://schemas.openxmlformats.org/markup-compatibility/2006">
              <mc:Choice xmlns:v="urn:schemas-microsoft-com:vml" Requires="v">
                <p:oleObj spid="_x0000_s7626" name="Equation" r:id="rId3" imgW="545760" imgH="291960" progId="Equation.DSMT4">
                  <p:embed/>
                </p:oleObj>
              </mc:Choice>
              <mc:Fallback>
                <p:oleObj name="Equation" r:id="rId3" imgW="545760" imgH="291960" progId="Equation.DSMT4">
                  <p:embed/>
                  <p:pic>
                    <p:nvPicPr>
                      <p:cNvPr id="25" name="Object 24">
                        <a:extLst>
                          <a:ext uri="{FF2B5EF4-FFF2-40B4-BE49-F238E27FC236}">
                            <a16:creationId xmlns:a16="http://schemas.microsoft.com/office/drawing/2014/main" id="{0C49C78D-3B51-4A9A-B69F-B4C2998DC7F5}"/>
                          </a:ext>
                        </a:extLst>
                      </p:cNvPr>
                      <p:cNvPicPr/>
                      <p:nvPr/>
                    </p:nvPicPr>
                    <p:blipFill>
                      <a:blip r:embed="rId4"/>
                      <a:stretch>
                        <a:fillRect/>
                      </a:stretch>
                    </p:blipFill>
                    <p:spPr>
                      <a:xfrm>
                        <a:off x="3772455" y="3916680"/>
                        <a:ext cx="799545" cy="427664"/>
                      </a:xfrm>
                      <a:prstGeom prst="rect">
                        <a:avLst/>
                      </a:prstGeom>
                    </p:spPr>
                  </p:pic>
                </p:oleObj>
              </mc:Fallback>
            </mc:AlternateContent>
          </a:graphicData>
        </a:graphic>
      </p:graphicFrame>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4</a:t>
            </a:r>
          </a:p>
        </p:txBody>
      </p:sp>
      <p:sp>
        <p:nvSpPr>
          <p:cNvPr id="23" name="Slide Number Placeholder 22">
            <a:extLst>
              <a:ext uri="{FF2B5EF4-FFF2-40B4-BE49-F238E27FC236}">
                <a16:creationId xmlns:a16="http://schemas.microsoft.com/office/drawing/2014/main" id="{C5F85DCC-124D-41D6-8FEB-293437001ED5}"/>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24" name="Footer Placeholder 23">
            <a:extLst>
              <a:ext uri="{FF2B5EF4-FFF2-40B4-BE49-F238E27FC236}">
                <a16:creationId xmlns:a16="http://schemas.microsoft.com/office/drawing/2014/main" id="{B3C0F5E9-4A11-496D-8644-FFCD5F7DBF2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0496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090A-D111-497D-930A-D8EAE6EE797B}"/>
              </a:ext>
            </a:extLst>
          </p:cNvPr>
          <p:cNvSpPr>
            <a:spLocks noGrp="1"/>
          </p:cNvSpPr>
          <p:nvPr>
            <p:ph type="title"/>
          </p:nvPr>
        </p:nvSpPr>
        <p:spPr>
          <a:xfrm>
            <a:off x="304800" y="762000"/>
            <a:ext cx="8534400" cy="1066799"/>
          </a:xfrm>
        </p:spPr>
        <p:txBody>
          <a:bodyPr>
            <a:noAutofit/>
          </a:bodyPr>
          <a:lstStyle/>
          <a:p>
            <a:r>
              <a:rPr lang="en-US" b="1" dirty="0">
                <a:latin typeface="Calibri" panose="020F0502020204030204" pitchFamily="34" charset="0"/>
                <a:cs typeface="Calibri" panose="020F0502020204030204" pitchFamily="34" charset="0"/>
              </a:rPr>
              <a:t>Appendix 3A: Alternative Treatment of Deferrals</a:t>
            </a:r>
            <a:endParaRPr lang="en-US" dirty="0"/>
          </a:p>
        </p:txBody>
      </p:sp>
      <p:sp>
        <p:nvSpPr>
          <p:cNvPr id="3" name="Content Placeholder 2">
            <a:extLst>
              <a:ext uri="{FF2B5EF4-FFF2-40B4-BE49-F238E27FC236}">
                <a16:creationId xmlns:a16="http://schemas.microsoft.com/office/drawing/2014/main" id="{14F06668-F2EE-47B9-828A-7392B5F364CF}"/>
              </a:ext>
            </a:extLst>
          </p:cNvPr>
          <p:cNvSpPr>
            <a:spLocks noGrp="1"/>
          </p:cNvSpPr>
          <p:nvPr>
            <p:ph sz="quarter" idx="16"/>
          </p:nvPr>
        </p:nvSpPr>
        <p:spPr>
          <a:xfrm>
            <a:off x="304800" y="2029691"/>
            <a:ext cx="8534400" cy="1932709"/>
          </a:xfrm>
        </p:spPr>
        <p:txBody>
          <a:bodyPr/>
          <a:lstStyle/>
          <a:p>
            <a:pPr marL="292608" indent="-292608">
              <a:buClr>
                <a:srgbClr val="990000"/>
              </a:buClr>
              <a:buFont typeface="Arial" panose="020B0604020202020204" pitchFamily="34" charset="0"/>
              <a:buChar char="•"/>
            </a:pPr>
            <a:r>
              <a:rPr lang="en-US" altLang="en-US" dirty="0"/>
              <a:t>When a company prepays an expense, it debits that amount to an </a:t>
            </a:r>
            <a:r>
              <a:rPr lang="en-US" altLang="en-US" b="1" dirty="0"/>
              <a:t>expense account.</a:t>
            </a:r>
          </a:p>
          <a:p>
            <a:pPr marL="292608" indent="-292608">
              <a:buClr>
                <a:srgbClr val="990000"/>
              </a:buClr>
              <a:buFont typeface="Arial" panose="020B0604020202020204" pitchFamily="34" charset="0"/>
              <a:buChar char="•"/>
            </a:pPr>
            <a:r>
              <a:rPr lang="en-US" altLang="en-US" dirty="0"/>
              <a:t>When it receives payment for future services, it credits the amount to a </a:t>
            </a:r>
            <a:r>
              <a:rPr lang="en-US" altLang="en-US" b="1" dirty="0"/>
              <a:t>revenue account.</a:t>
            </a:r>
            <a:endParaRPr lang="en-US" dirty="0"/>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5</a:t>
            </a:r>
          </a:p>
        </p:txBody>
      </p:sp>
      <p:sp>
        <p:nvSpPr>
          <p:cNvPr id="4" name="Slide Number Placeholder 3">
            <a:extLst>
              <a:ext uri="{FF2B5EF4-FFF2-40B4-BE49-F238E27FC236}">
                <a16:creationId xmlns:a16="http://schemas.microsoft.com/office/drawing/2014/main" id="{C7BFEB5C-E3B2-4634-B956-58153E679FF5}"/>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5" name="Footer Placeholder 4">
            <a:extLst>
              <a:ext uri="{FF2B5EF4-FFF2-40B4-BE49-F238E27FC236}">
                <a16:creationId xmlns:a16="http://schemas.microsoft.com/office/drawing/2014/main" id="{34356A61-6CFA-4032-9455-30112D7BA49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59632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4190-0809-49FE-BCA6-3D30E6D5AB90}"/>
              </a:ext>
            </a:extLst>
          </p:cNvPr>
          <p:cNvSpPr>
            <a:spLocks noGrp="1"/>
          </p:cNvSpPr>
          <p:nvPr>
            <p:ph type="title"/>
          </p:nvPr>
        </p:nvSpPr>
        <p:spPr>
          <a:xfrm>
            <a:off x="304800" y="762001"/>
            <a:ext cx="8534400" cy="653414"/>
          </a:xfrm>
        </p:spPr>
        <p:txBody>
          <a:bodyPr/>
          <a:lstStyle/>
          <a:p>
            <a:r>
              <a:rPr lang="en-US" altLang="en-US" b="1" dirty="0">
                <a:latin typeface="Calibri" panose="020F0502020204030204" pitchFamily="34" charset="0"/>
                <a:ea typeface="Source Sans Pro" charset="0"/>
                <a:cs typeface="Calibri" panose="020F0502020204030204" pitchFamily="34" charset="0"/>
              </a:rPr>
              <a:t>Prepaid Expenses </a:t>
            </a:r>
            <a:r>
              <a:rPr lang="en-US" altLang="en-US" sz="2400" dirty="0">
                <a:latin typeface="Calibri" panose="020F0502020204030204" pitchFamily="34" charset="0"/>
                <a:ea typeface="Source Sans Pro" charset="0"/>
                <a:cs typeface="Calibri" panose="020F0502020204030204" pitchFamily="34" charset="0"/>
              </a:rPr>
              <a:t>(5 of 5)</a:t>
            </a:r>
            <a:endParaRPr lang="en-US" dirty="0"/>
          </a:p>
        </p:txBody>
      </p:sp>
      <p:sp>
        <p:nvSpPr>
          <p:cNvPr id="3" name="Content Placeholder 2">
            <a:extLst>
              <a:ext uri="{FF2B5EF4-FFF2-40B4-BE49-F238E27FC236}">
                <a16:creationId xmlns:a16="http://schemas.microsoft.com/office/drawing/2014/main" id="{420D8AF4-F66F-46CD-9AF5-2EB2B0B55642}"/>
              </a:ext>
            </a:extLst>
          </p:cNvPr>
          <p:cNvSpPr>
            <a:spLocks noGrp="1"/>
          </p:cNvSpPr>
          <p:nvPr>
            <p:ph sz="quarter" idx="16"/>
          </p:nvPr>
        </p:nvSpPr>
        <p:spPr>
          <a:xfrm>
            <a:off x="304800" y="1828799"/>
            <a:ext cx="8534400" cy="1017431"/>
          </a:xfrm>
        </p:spPr>
        <p:txBody>
          <a:bodyPr/>
          <a:lstStyle/>
          <a:p>
            <a:r>
              <a:rPr lang="en-US" altLang="en-US" sz="2400" dirty="0"/>
              <a:t>Company may choose to </a:t>
            </a:r>
            <a:r>
              <a:rPr lang="en-US" altLang="en-US" sz="2400" b="1" dirty="0"/>
              <a:t>debit (increase) an expense account </a:t>
            </a:r>
            <a:r>
              <a:rPr lang="en-US" altLang="en-US" sz="2400" dirty="0"/>
              <a:t>rather than an asset account. This alternative treatment is simply more convenient.</a:t>
            </a:r>
            <a:endParaRPr lang="en-US" sz="2400" dirty="0"/>
          </a:p>
        </p:txBody>
      </p:sp>
      <p:sp>
        <p:nvSpPr>
          <p:cNvPr id="4" name="Content Placeholder 3">
            <a:extLst>
              <a:ext uri="{FF2B5EF4-FFF2-40B4-BE49-F238E27FC236}">
                <a16:creationId xmlns:a16="http://schemas.microsoft.com/office/drawing/2014/main" id="{B79E8204-77BF-4339-9A0B-48C03426171E}"/>
              </a:ext>
            </a:extLst>
          </p:cNvPr>
          <p:cNvSpPr>
            <a:spLocks noGrp="1"/>
          </p:cNvSpPr>
          <p:nvPr>
            <p:ph sz="quarter" idx="17"/>
          </p:nvPr>
        </p:nvSpPr>
        <p:spPr>
          <a:xfrm>
            <a:off x="304800" y="2987675"/>
            <a:ext cx="2322490" cy="1203325"/>
          </a:xfrm>
        </p:spPr>
        <p:txBody>
          <a:bodyPr/>
          <a:lstStyle/>
          <a:p>
            <a:pPr fontAlgn="t"/>
            <a:r>
              <a:rPr lang="en-US" sz="2000" b="1" dirty="0"/>
              <a:t>Prepayment Initially Debited to Asset Account (per chapter)</a:t>
            </a:r>
            <a:endParaRPr lang="en-US" sz="2000" dirty="0"/>
          </a:p>
        </p:txBody>
      </p:sp>
      <p:graphicFrame>
        <p:nvGraphicFramePr>
          <p:cNvPr id="25" name="Content Placeholder 24" descr="Table is accessible to screenreaders">
            <a:extLst>
              <a:ext uri="{FF2B5EF4-FFF2-40B4-BE49-F238E27FC236}">
                <a16:creationId xmlns:a16="http://schemas.microsoft.com/office/drawing/2014/main" id="{66324BFB-7FB1-40F8-94EF-3B029354A693}"/>
              </a:ext>
            </a:extLst>
          </p:cNvPr>
          <p:cNvGraphicFramePr>
            <a:graphicFrameLocks noGrp="1"/>
          </p:cNvGraphicFramePr>
          <p:nvPr>
            <p:ph sz="quarter" idx="18"/>
            <p:extLst>
              <p:ext uri="{D42A27DB-BD31-4B8C-83A1-F6EECF244321}">
                <p14:modId xmlns:p14="http://schemas.microsoft.com/office/powerpoint/2010/main" val="1366472140"/>
              </p:ext>
            </p:extLst>
          </p:nvPr>
        </p:nvGraphicFramePr>
        <p:xfrm>
          <a:off x="2667000" y="2895600"/>
          <a:ext cx="6172200" cy="158496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4170116856"/>
                    </a:ext>
                  </a:extLst>
                </a:gridCol>
                <a:gridCol w="2743200">
                  <a:extLst>
                    <a:ext uri="{9D8B030D-6E8A-4147-A177-3AD203B41FA5}">
                      <a16:colId xmlns:a16="http://schemas.microsoft.com/office/drawing/2014/main" val="2642280058"/>
                    </a:ext>
                  </a:extLst>
                </a:gridCol>
                <a:gridCol w="1447800">
                  <a:extLst>
                    <a:ext uri="{9D8B030D-6E8A-4147-A177-3AD203B41FA5}">
                      <a16:colId xmlns:a16="http://schemas.microsoft.com/office/drawing/2014/main" val="1270034570"/>
                    </a:ext>
                  </a:extLst>
                </a:gridCol>
                <a:gridCol w="990600">
                  <a:extLst>
                    <a:ext uri="{9D8B030D-6E8A-4147-A177-3AD203B41FA5}">
                      <a16:colId xmlns:a16="http://schemas.microsoft.com/office/drawing/2014/main" val="4238542216"/>
                    </a:ext>
                  </a:extLst>
                </a:gridCol>
              </a:tblGrid>
              <a:tr h="370840">
                <a:tc>
                  <a:txBody>
                    <a:bodyPr/>
                    <a:lstStyle/>
                    <a:p>
                      <a:r>
                        <a:rPr lang="en-US" sz="2000" u="none" strike="noStrike" dirty="0">
                          <a:effectLst/>
                        </a:rPr>
                        <a:t>Oct. 5</a:t>
                      </a:r>
                      <a:endParaRPr lang="en-US" sz="2000" dirty="0">
                        <a:latin typeface="+mn-lt"/>
                      </a:endParaRPr>
                    </a:p>
                  </a:txBody>
                  <a:tcPr/>
                </a:tc>
                <a:tc>
                  <a:txBody>
                    <a:bodyPr/>
                    <a:lstStyle/>
                    <a:p>
                      <a:r>
                        <a:rPr lang="en-US" sz="2000" u="none" strike="noStrike" dirty="0">
                          <a:effectLst/>
                        </a:rPr>
                        <a:t>Supplies</a:t>
                      </a:r>
                      <a:endParaRPr lang="en-US" sz="2000" dirty="0">
                        <a:latin typeface="+mn-lt"/>
                      </a:endParaRPr>
                    </a:p>
                  </a:txBody>
                  <a:tcPr/>
                </a:tc>
                <a:tc>
                  <a:txBody>
                    <a:bodyPr/>
                    <a:lstStyle/>
                    <a:p>
                      <a:pPr algn="r"/>
                      <a:r>
                        <a:rPr lang="en-US" sz="2000" u="none" strike="noStrike" dirty="0">
                          <a:effectLst/>
                        </a:rPr>
                        <a:t>2,500</a:t>
                      </a:r>
                      <a:endParaRPr lang="en-US" sz="2000" dirty="0">
                        <a:latin typeface="+mn-lt"/>
                      </a:endParaRPr>
                    </a:p>
                  </a:txBody>
                  <a:tcPr/>
                </a:tc>
                <a:tc>
                  <a:txBody>
                    <a:bodyPr/>
                    <a:lstStyle/>
                    <a:p>
                      <a:pPr algn="r"/>
                      <a:endParaRPr lang="en-US" sz="2000" dirty="0">
                        <a:latin typeface="+mn-lt"/>
                      </a:endParaRPr>
                    </a:p>
                  </a:txBody>
                  <a:tcPr/>
                </a:tc>
                <a:extLst>
                  <a:ext uri="{0D108BD9-81ED-4DB2-BD59-A6C34878D82A}">
                    <a16:rowId xmlns:a16="http://schemas.microsoft.com/office/drawing/2014/main" val="1015451334"/>
                  </a:ext>
                </a:extLst>
              </a:tr>
              <a:tr h="370840">
                <a:tc>
                  <a:txBody>
                    <a:bodyPr/>
                    <a:lstStyle/>
                    <a:p>
                      <a:endParaRPr lang="en-US" sz="2000" dirty="0">
                        <a:latin typeface="+mn-lt"/>
                      </a:endParaRPr>
                    </a:p>
                  </a:txBody>
                  <a:tcPr/>
                </a:tc>
                <a:tc>
                  <a:txBody>
                    <a:bodyPr/>
                    <a:lstStyle/>
                    <a:p>
                      <a:pPr marL="0" indent="236538"/>
                      <a:r>
                        <a:rPr lang="en-US" sz="2000" u="none" strike="noStrike" dirty="0">
                          <a:effectLst/>
                        </a:rPr>
                        <a:t>Accounts payable</a:t>
                      </a:r>
                      <a:endParaRPr lang="en-US" sz="2000" dirty="0">
                        <a:latin typeface="+mn-lt"/>
                      </a:endParaRPr>
                    </a:p>
                  </a:txBody>
                  <a:tcPr/>
                </a:tc>
                <a:tc>
                  <a:txBody>
                    <a:bodyPr/>
                    <a:lstStyle/>
                    <a:p>
                      <a:pPr algn="r"/>
                      <a:endParaRPr lang="en-US" sz="200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u="none" strike="noStrike" dirty="0">
                          <a:effectLst/>
                        </a:rPr>
                        <a:t>2,500</a:t>
                      </a:r>
                      <a:endParaRPr lang="en-US" sz="2000" b="0" i="0" u="none" strike="noStrike" dirty="0">
                        <a:solidFill>
                          <a:srgbClr val="000000"/>
                        </a:solidFill>
                        <a:effectLst/>
                        <a:latin typeface="+mn-lt"/>
                      </a:endParaRPr>
                    </a:p>
                  </a:txBody>
                  <a:tcPr/>
                </a:tc>
                <a:extLst>
                  <a:ext uri="{0D108BD9-81ED-4DB2-BD59-A6C34878D82A}">
                    <a16:rowId xmlns:a16="http://schemas.microsoft.com/office/drawing/2014/main" val="498349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u="none" strike="noStrike" dirty="0">
                          <a:effectLst/>
                        </a:rPr>
                        <a:t>Oct. 31</a:t>
                      </a:r>
                      <a:endParaRPr lang="en-US" sz="2000" b="0" i="0" u="none" strike="noStrike" dirty="0">
                        <a:solidFill>
                          <a:srgbClr val="000000"/>
                        </a:solidFill>
                        <a:effectLs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u="none" strike="noStrike" dirty="0">
                          <a:effectLst/>
                        </a:rPr>
                        <a:t>Supplies Expense</a:t>
                      </a:r>
                      <a:endParaRPr lang="en-US" sz="2000" b="0" i="0" u="none" strike="noStrike" dirty="0">
                        <a:solidFill>
                          <a:srgbClr val="000000"/>
                        </a:solidFill>
                        <a:effectLst/>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u="none" strike="noStrike" dirty="0">
                          <a:effectLst/>
                        </a:rPr>
                        <a:t>1,500</a:t>
                      </a:r>
                      <a:endParaRPr lang="en-US" sz="2000" b="0" i="0" u="none" strike="noStrike" dirty="0">
                        <a:solidFill>
                          <a:srgbClr val="000000"/>
                        </a:solidFill>
                        <a:effectLst/>
                        <a:latin typeface="+mn-lt"/>
                      </a:endParaRPr>
                    </a:p>
                  </a:txBody>
                  <a:tcPr/>
                </a:tc>
                <a:tc>
                  <a:txBody>
                    <a:bodyPr/>
                    <a:lstStyle/>
                    <a:p>
                      <a:pPr algn="r"/>
                      <a:endParaRPr lang="en-US" sz="2000" dirty="0">
                        <a:latin typeface="+mn-lt"/>
                      </a:endParaRPr>
                    </a:p>
                  </a:txBody>
                  <a:tcPr/>
                </a:tc>
                <a:extLst>
                  <a:ext uri="{0D108BD9-81ED-4DB2-BD59-A6C34878D82A}">
                    <a16:rowId xmlns:a16="http://schemas.microsoft.com/office/drawing/2014/main" val="3106820952"/>
                  </a:ext>
                </a:extLst>
              </a:tr>
              <a:tr h="370840">
                <a:tc>
                  <a:txBody>
                    <a:bodyPr/>
                    <a:lstStyle/>
                    <a:p>
                      <a:endParaRPr lang="en-US" sz="2000" dirty="0">
                        <a:latin typeface="+mn-lt"/>
                      </a:endParaRPr>
                    </a:p>
                  </a:txBody>
                  <a:tcPr/>
                </a:tc>
                <a:tc>
                  <a:txBody>
                    <a:bodyPr/>
                    <a:lstStyle/>
                    <a:p>
                      <a:pPr marL="0" indent="236538"/>
                      <a:r>
                        <a:rPr lang="en-US" sz="2000" u="none" strike="noStrike" dirty="0">
                          <a:effectLst/>
                        </a:rPr>
                        <a:t>Supplies</a:t>
                      </a:r>
                      <a:endParaRPr lang="en-US" sz="2000" dirty="0">
                        <a:latin typeface="+mn-lt"/>
                      </a:endParaRPr>
                    </a:p>
                  </a:txBody>
                  <a:tcPr/>
                </a:tc>
                <a:tc>
                  <a:txBody>
                    <a:bodyPr/>
                    <a:lstStyle/>
                    <a:p>
                      <a:pPr algn="r"/>
                      <a:endParaRPr lang="en-US" sz="200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u="none" strike="noStrike" dirty="0">
                          <a:effectLst/>
                        </a:rPr>
                        <a:t>1,500</a:t>
                      </a:r>
                      <a:endParaRPr lang="en-US" sz="2000" b="0" i="0" u="none" strike="noStrike" dirty="0">
                        <a:solidFill>
                          <a:srgbClr val="000000"/>
                        </a:solidFill>
                        <a:effectLst/>
                        <a:latin typeface="+mn-lt"/>
                      </a:endParaRPr>
                    </a:p>
                  </a:txBody>
                  <a:tcPr/>
                </a:tc>
                <a:extLst>
                  <a:ext uri="{0D108BD9-81ED-4DB2-BD59-A6C34878D82A}">
                    <a16:rowId xmlns:a16="http://schemas.microsoft.com/office/drawing/2014/main" val="2680435523"/>
                  </a:ext>
                </a:extLst>
              </a:tr>
            </a:tbl>
          </a:graphicData>
        </a:graphic>
      </p:graphicFrame>
      <p:sp>
        <p:nvSpPr>
          <p:cNvPr id="6" name="Content Placeholder 5">
            <a:extLst>
              <a:ext uri="{FF2B5EF4-FFF2-40B4-BE49-F238E27FC236}">
                <a16:creationId xmlns:a16="http://schemas.microsoft.com/office/drawing/2014/main" id="{78CA4EA3-5760-4A40-87B6-5D24043CB7CF}"/>
              </a:ext>
            </a:extLst>
          </p:cNvPr>
          <p:cNvSpPr>
            <a:spLocks noGrp="1"/>
          </p:cNvSpPr>
          <p:nvPr>
            <p:ph sz="quarter" idx="19"/>
          </p:nvPr>
        </p:nvSpPr>
        <p:spPr>
          <a:xfrm>
            <a:off x="304800" y="4604385"/>
            <a:ext cx="2322490" cy="1186815"/>
          </a:xfrm>
        </p:spPr>
        <p:txBody>
          <a:bodyPr/>
          <a:lstStyle/>
          <a:p>
            <a:r>
              <a:rPr lang="en-US" sz="2000" b="1" dirty="0"/>
              <a:t>Prepayment Initially Debited to Expense Account (per appendix)</a:t>
            </a:r>
            <a:endParaRPr lang="en-US" sz="2000" dirty="0"/>
          </a:p>
        </p:txBody>
      </p:sp>
      <p:graphicFrame>
        <p:nvGraphicFramePr>
          <p:cNvPr id="26" name="Content Placeholder 25" descr="Table is accessible to screenreaders">
            <a:extLst>
              <a:ext uri="{FF2B5EF4-FFF2-40B4-BE49-F238E27FC236}">
                <a16:creationId xmlns:a16="http://schemas.microsoft.com/office/drawing/2014/main" id="{0D1D63DF-EC11-4734-BD26-87FC9EDE7F22}"/>
              </a:ext>
            </a:extLst>
          </p:cNvPr>
          <p:cNvGraphicFramePr>
            <a:graphicFrameLocks noGrp="1"/>
          </p:cNvGraphicFramePr>
          <p:nvPr>
            <p:ph sz="quarter" idx="21"/>
            <p:extLst>
              <p:ext uri="{D42A27DB-BD31-4B8C-83A1-F6EECF244321}">
                <p14:modId xmlns:p14="http://schemas.microsoft.com/office/powerpoint/2010/main" val="249156622"/>
              </p:ext>
            </p:extLst>
          </p:nvPr>
        </p:nvGraphicFramePr>
        <p:xfrm>
          <a:off x="2667000" y="4511040"/>
          <a:ext cx="6172200" cy="158496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209564588"/>
                    </a:ext>
                  </a:extLst>
                </a:gridCol>
                <a:gridCol w="2895600">
                  <a:extLst>
                    <a:ext uri="{9D8B030D-6E8A-4147-A177-3AD203B41FA5}">
                      <a16:colId xmlns:a16="http://schemas.microsoft.com/office/drawing/2014/main" val="3860582099"/>
                    </a:ext>
                  </a:extLst>
                </a:gridCol>
                <a:gridCol w="1295400">
                  <a:extLst>
                    <a:ext uri="{9D8B030D-6E8A-4147-A177-3AD203B41FA5}">
                      <a16:colId xmlns:a16="http://schemas.microsoft.com/office/drawing/2014/main" val="1263315539"/>
                    </a:ext>
                  </a:extLst>
                </a:gridCol>
                <a:gridCol w="990600">
                  <a:extLst>
                    <a:ext uri="{9D8B030D-6E8A-4147-A177-3AD203B41FA5}">
                      <a16:colId xmlns:a16="http://schemas.microsoft.com/office/drawing/2014/main" val="427671806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n-lt"/>
                        </a:rPr>
                        <a:t>Oct. 5</a:t>
                      </a:r>
                      <a:endParaRPr lang="en-US" sz="2000" b="0" i="0" u="none" strike="noStrike" dirty="0">
                        <a:solidFill>
                          <a:srgbClr val="000000"/>
                        </a:solidFill>
                        <a:effectLs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n-lt"/>
                        </a:rPr>
                        <a:t>Supplies Expense</a:t>
                      </a:r>
                      <a:endParaRPr lang="en-US" sz="2000" b="0" i="0" u="none" strike="noStrike" dirty="0">
                        <a:solidFill>
                          <a:srgbClr val="000000"/>
                        </a:solidFill>
                        <a:effectLst/>
                        <a:latin typeface="+mn-lt"/>
                      </a:endParaRPr>
                    </a:p>
                  </a:txBody>
                  <a:tcPr/>
                </a:tc>
                <a:tc>
                  <a:txBody>
                    <a:bodyPr/>
                    <a:lstStyle/>
                    <a:p>
                      <a:pPr algn="r"/>
                      <a:r>
                        <a:rPr lang="en-US" sz="2000" u="none" strike="noStrike" dirty="0">
                          <a:effectLst/>
                          <a:latin typeface="+mn-lt"/>
                        </a:rPr>
                        <a:t>2,500</a:t>
                      </a:r>
                      <a:endParaRPr lang="en-US" sz="2000" dirty="0">
                        <a:latin typeface="+mn-lt"/>
                      </a:endParaRPr>
                    </a:p>
                  </a:txBody>
                  <a:tcPr/>
                </a:tc>
                <a:tc>
                  <a:txBody>
                    <a:bodyPr/>
                    <a:lstStyle/>
                    <a:p>
                      <a:pPr algn="r"/>
                      <a:endParaRPr lang="en-US" sz="2000" dirty="0">
                        <a:latin typeface="+mn-lt"/>
                      </a:endParaRPr>
                    </a:p>
                  </a:txBody>
                  <a:tcPr/>
                </a:tc>
                <a:extLst>
                  <a:ext uri="{0D108BD9-81ED-4DB2-BD59-A6C34878D82A}">
                    <a16:rowId xmlns:a16="http://schemas.microsoft.com/office/drawing/2014/main" val="685578376"/>
                  </a:ext>
                </a:extLst>
              </a:tr>
              <a:tr h="370840">
                <a:tc>
                  <a:txBody>
                    <a:bodyPr/>
                    <a:lstStyle/>
                    <a:p>
                      <a:endParaRPr lang="en-US" sz="2000" dirty="0">
                        <a:latin typeface="+mn-lt"/>
                      </a:endParaRPr>
                    </a:p>
                  </a:txBody>
                  <a:tcPr/>
                </a:tc>
                <a:tc>
                  <a:txBody>
                    <a:bodyPr/>
                    <a:lstStyle/>
                    <a:p>
                      <a:pPr marL="0" indent="236538"/>
                      <a:r>
                        <a:rPr lang="en-US" sz="2000" u="none" strike="noStrike" dirty="0">
                          <a:effectLst/>
                          <a:latin typeface="+mn-lt"/>
                        </a:rPr>
                        <a:t>Accounts payable</a:t>
                      </a:r>
                      <a:endParaRPr lang="en-US" sz="2000" dirty="0">
                        <a:latin typeface="+mn-lt"/>
                      </a:endParaRPr>
                    </a:p>
                  </a:txBody>
                  <a:tcPr/>
                </a:tc>
                <a:tc>
                  <a:txBody>
                    <a:bodyPr/>
                    <a:lstStyle/>
                    <a:p>
                      <a:pPr algn="r"/>
                      <a:endParaRPr lang="en-US" sz="200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n-lt"/>
                        </a:rPr>
                        <a:t>2,500</a:t>
                      </a:r>
                      <a:endParaRPr lang="en-US" sz="2000" b="0" i="0" u="none" strike="noStrike" dirty="0">
                        <a:solidFill>
                          <a:srgbClr val="000000"/>
                        </a:solidFill>
                        <a:effectLst/>
                        <a:latin typeface="+mn-lt"/>
                      </a:endParaRPr>
                    </a:p>
                  </a:txBody>
                  <a:tcPr/>
                </a:tc>
                <a:extLst>
                  <a:ext uri="{0D108BD9-81ED-4DB2-BD59-A6C34878D82A}">
                    <a16:rowId xmlns:a16="http://schemas.microsoft.com/office/drawing/2014/main" val="3979575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n-lt"/>
                        </a:rPr>
                        <a:t>Oct. 31</a:t>
                      </a:r>
                      <a:endParaRPr lang="en-US" sz="2000" b="0" i="0" u="none" strike="noStrike" dirty="0">
                        <a:solidFill>
                          <a:srgbClr val="000000"/>
                        </a:solidFill>
                        <a:effectLst/>
                        <a:latin typeface="+mn-lt"/>
                      </a:endParaRPr>
                    </a:p>
                  </a:txBody>
                  <a:tcPr/>
                </a:tc>
                <a:tc>
                  <a:txBody>
                    <a:bodyPr/>
                    <a:lstStyle/>
                    <a:p>
                      <a:r>
                        <a:rPr lang="en-US" sz="2000" u="none" strike="noStrike" dirty="0">
                          <a:effectLst/>
                          <a:latin typeface="+mn-lt"/>
                        </a:rPr>
                        <a:t>Supplies</a:t>
                      </a:r>
                      <a:endParaRPr lang="en-US" sz="2000" dirty="0">
                        <a:latin typeface="+mn-lt"/>
                      </a:endParaRPr>
                    </a:p>
                  </a:txBody>
                  <a:tcPr/>
                </a:tc>
                <a:tc>
                  <a:txBody>
                    <a:bodyPr/>
                    <a:lstStyle/>
                    <a:p>
                      <a:pPr algn="r"/>
                      <a:r>
                        <a:rPr lang="en-US" sz="2000" u="none" strike="noStrike" dirty="0">
                          <a:effectLst/>
                          <a:latin typeface="+mn-lt"/>
                        </a:rPr>
                        <a:t>1,000</a:t>
                      </a:r>
                      <a:endParaRPr lang="en-US" sz="2000" dirty="0">
                        <a:latin typeface="+mn-lt"/>
                      </a:endParaRPr>
                    </a:p>
                  </a:txBody>
                  <a:tcPr/>
                </a:tc>
                <a:tc>
                  <a:txBody>
                    <a:bodyPr/>
                    <a:lstStyle/>
                    <a:p>
                      <a:pPr algn="r"/>
                      <a:endParaRPr lang="en-US" sz="2000" dirty="0">
                        <a:latin typeface="+mn-lt"/>
                      </a:endParaRPr>
                    </a:p>
                  </a:txBody>
                  <a:tcPr/>
                </a:tc>
                <a:extLst>
                  <a:ext uri="{0D108BD9-81ED-4DB2-BD59-A6C34878D82A}">
                    <a16:rowId xmlns:a16="http://schemas.microsoft.com/office/drawing/2014/main" val="1170949508"/>
                  </a:ext>
                </a:extLst>
              </a:tr>
              <a:tr h="370840">
                <a:tc>
                  <a:txBody>
                    <a:bodyPr/>
                    <a:lstStyle/>
                    <a:p>
                      <a:endParaRPr lang="en-US" sz="2000" dirty="0">
                        <a:latin typeface="+mn-lt"/>
                      </a:endParaRPr>
                    </a:p>
                  </a:txBody>
                  <a:tcPr/>
                </a:tc>
                <a:tc>
                  <a:txBody>
                    <a:bodyPr/>
                    <a:lstStyle/>
                    <a:p>
                      <a:pPr marL="0" indent="236538"/>
                      <a:r>
                        <a:rPr lang="en-US" sz="2000" u="none" strike="noStrike" dirty="0">
                          <a:effectLst/>
                          <a:latin typeface="+mn-lt"/>
                        </a:rPr>
                        <a:t>Supplies Expense</a:t>
                      </a:r>
                      <a:endParaRPr lang="en-US" sz="2000" dirty="0">
                        <a:latin typeface="+mn-lt"/>
                      </a:endParaRPr>
                    </a:p>
                  </a:txBody>
                  <a:tcPr/>
                </a:tc>
                <a:tc>
                  <a:txBody>
                    <a:bodyPr/>
                    <a:lstStyle/>
                    <a:p>
                      <a:pPr algn="r"/>
                      <a:endParaRPr lang="en-US" sz="200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n-lt"/>
                        </a:rPr>
                        <a:t>1,000</a:t>
                      </a:r>
                      <a:endParaRPr lang="en-US" sz="2000" b="0" i="0" u="none" strike="noStrike" dirty="0">
                        <a:solidFill>
                          <a:srgbClr val="000000"/>
                        </a:solidFill>
                        <a:effectLst/>
                        <a:latin typeface="+mn-lt"/>
                      </a:endParaRPr>
                    </a:p>
                  </a:txBody>
                  <a:tcPr/>
                </a:tc>
                <a:extLst>
                  <a:ext uri="{0D108BD9-81ED-4DB2-BD59-A6C34878D82A}">
                    <a16:rowId xmlns:a16="http://schemas.microsoft.com/office/drawing/2014/main" val="1685664990"/>
                  </a:ext>
                </a:extLst>
              </a:tr>
            </a:tbl>
          </a:graphicData>
        </a:graphic>
      </p:graphicFrame>
      <p:sp>
        <p:nvSpPr>
          <p:cNvPr id="10"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5</a:t>
            </a:r>
          </a:p>
        </p:txBody>
      </p:sp>
      <p:sp>
        <p:nvSpPr>
          <p:cNvPr id="23" name="Slide Number Placeholder 22">
            <a:extLst>
              <a:ext uri="{FF2B5EF4-FFF2-40B4-BE49-F238E27FC236}">
                <a16:creationId xmlns:a16="http://schemas.microsoft.com/office/drawing/2014/main" id="{D2A053B6-0233-40FE-B36A-CD431F0673D1}"/>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24" name="Footer Placeholder 23">
            <a:extLst>
              <a:ext uri="{FF2B5EF4-FFF2-40B4-BE49-F238E27FC236}">
                <a16:creationId xmlns:a16="http://schemas.microsoft.com/office/drawing/2014/main" id="{F3DB74C1-2348-443B-AB6B-A062E96614C5}"/>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991442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4190-0809-49FE-BCA6-3D30E6D5AB90}"/>
              </a:ext>
            </a:extLst>
          </p:cNvPr>
          <p:cNvSpPr>
            <a:spLocks noGrp="1"/>
          </p:cNvSpPr>
          <p:nvPr>
            <p:ph type="title"/>
          </p:nvPr>
        </p:nvSpPr>
        <p:spPr>
          <a:xfrm>
            <a:off x="304800" y="762001"/>
            <a:ext cx="8534400" cy="777239"/>
          </a:xfrm>
        </p:spPr>
        <p:txBody>
          <a:bodyPr/>
          <a:lstStyle/>
          <a:p>
            <a:r>
              <a:rPr lang="en-US" b="1" dirty="0">
                <a:latin typeface="Calibri" panose="020F0502020204030204" pitchFamily="34" charset="0"/>
                <a:cs typeface="Calibri" panose="020F0502020204030204" pitchFamily="34" charset="0"/>
              </a:rPr>
              <a:t>Unearned Revenues </a:t>
            </a:r>
            <a:r>
              <a:rPr lang="en-US" sz="2400" dirty="0">
                <a:latin typeface="Calibri" panose="020F0502020204030204" pitchFamily="34" charset="0"/>
                <a:cs typeface="Calibri" panose="020F0502020204030204" pitchFamily="34" charset="0"/>
              </a:rPr>
              <a:t>(6 of 6)</a:t>
            </a:r>
            <a:endParaRPr lang="en-US" dirty="0"/>
          </a:p>
        </p:txBody>
      </p:sp>
      <p:sp>
        <p:nvSpPr>
          <p:cNvPr id="3" name="Content Placeholder 2">
            <a:extLst>
              <a:ext uri="{FF2B5EF4-FFF2-40B4-BE49-F238E27FC236}">
                <a16:creationId xmlns:a16="http://schemas.microsoft.com/office/drawing/2014/main" id="{420D8AF4-F66F-46CD-9AF5-2EB2B0B55642}"/>
              </a:ext>
            </a:extLst>
          </p:cNvPr>
          <p:cNvSpPr>
            <a:spLocks noGrp="1"/>
          </p:cNvSpPr>
          <p:nvPr>
            <p:ph sz="quarter" idx="16"/>
          </p:nvPr>
        </p:nvSpPr>
        <p:spPr>
          <a:xfrm>
            <a:off x="304800" y="1828800"/>
            <a:ext cx="8534400" cy="777240"/>
          </a:xfrm>
        </p:spPr>
        <p:txBody>
          <a:bodyPr/>
          <a:lstStyle/>
          <a:p>
            <a:r>
              <a:rPr lang="en-US" altLang="en-US" sz="2400" dirty="0"/>
              <a:t>Company may </a:t>
            </a:r>
            <a:r>
              <a:rPr lang="en-US" altLang="en-US" sz="2400" b="1" dirty="0"/>
              <a:t>credit</a:t>
            </a:r>
            <a:r>
              <a:rPr lang="en-US" altLang="en-US" sz="2400" dirty="0"/>
              <a:t> </a:t>
            </a:r>
            <a:r>
              <a:rPr lang="en-US" altLang="en-US" sz="2400" b="1" dirty="0"/>
              <a:t>(increase) a revenue account </a:t>
            </a:r>
            <a:r>
              <a:rPr lang="en-US" altLang="en-US" sz="2400" dirty="0"/>
              <a:t>when they receive cash for future services.</a:t>
            </a:r>
            <a:endParaRPr lang="en-US" sz="2400" dirty="0"/>
          </a:p>
        </p:txBody>
      </p:sp>
      <p:sp>
        <p:nvSpPr>
          <p:cNvPr id="4" name="Content Placeholder 3">
            <a:extLst>
              <a:ext uri="{FF2B5EF4-FFF2-40B4-BE49-F238E27FC236}">
                <a16:creationId xmlns:a16="http://schemas.microsoft.com/office/drawing/2014/main" id="{B79E8204-77BF-4339-9A0B-48C03426171E}"/>
              </a:ext>
            </a:extLst>
          </p:cNvPr>
          <p:cNvSpPr>
            <a:spLocks noGrp="1"/>
          </p:cNvSpPr>
          <p:nvPr>
            <p:ph sz="quarter" idx="17"/>
          </p:nvPr>
        </p:nvSpPr>
        <p:spPr>
          <a:xfrm>
            <a:off x="304800" y="2987675"/>
            <a:ext cx="2219459" cy="1203325"/>
          </a:xfrm>
        </p:spPr>
        <p:txBody>
          <a:bodyPr/>
          <a:lstStyle/>
          <a:p>
            <a:pPr fontAlgn="t">
              <a:spcBef>
                <a:spcPts val="0"/>
              </a:spcBef>
            </a:pPr>
            <a:r>
              <a:rPr lang="en-US" sz="2000" b="1" dirty="0">
                <a:solidFill>
                  <a:srgbClr val="000000"/>
                </a:solidFill>
                <a:latin typeface="Calibri" panose="020F0502020204030204" pitchFamily="34" charset="0"/>
              </a:rPr>
              <a:t>Unearned Revenue Initially Credited to</a:t>
            </a:r>
            <a:r>
              <a:rPr lang="en-US" sz="1800" dirty="0">
                <a:latin typeface="Arial" panose="020B0604020202020204" pitchFamily="34" charset="0"/>
              </a:rPr>
              <a:t> </a:t>
            </a:r>
            <a:r>
              <a:rPr lang="en-US" sz="2000" b="1" dirty="0">
                <a:solidFill>
                  <a:srgbClr val="000000"/>
                </a:solidFill>
                <a:latin typeface="Calibri" panose="020F0502020204030204" pitchFamily="34" charset="0"/>
              </a:rPr>
              <a:t>Liability Account</a:t>
            </a:r>
            <a:r>
              <a:rPr lang="en-US" sz="1800" dirty="0">
                <a:latin typeface="Arial" panose="020B0604020202020204" pitchFamily="34" charset="0"/>
              </a:rPr>
              <a:t> </a:t>
            </a:r>
            <a:r>
              <a:rPr lang="en-US" sz="2000" b="1" dirty="0">
                <a:solidFill>
                  <a:srgbClr val="000000"/>
                </a:solidFill>
                <a:latin typeface="Calibri" panose="020F0502020204030204" pitchFamily="34" charset="0"/>
              </a:rPr>
              <a:t>(per chapter)</a:t>
            </a:r>
            <a:endParaRPr lang="en-US" sz="1800" dirty="0">
              <a:latin typeface="Arial" panose="020B0604020202020204" pitchFamily="34" charset="0"/>
            </a:endParaRPr>
          </a:p>
        </p:txBody>
      </p:sp>
      <p:graphicFrame>
        <p:nvGraphicFramePr>
          <p:cNvPr id="25" name="Content Placeholder 24" descr="Table is accessible to screenreaders">
            <a:extLst>
              <a:ext uri="{FF2B5EF4-FFF2-40B4-BE49-F238E27FC236}">
                <a16:creationId xmlns:a16="http://schemas.microsoft.com/office/drawing/2014/main" id="{66324BFB-7FB1-40F8-94EF-3B029354A693}"/>
              </a:ext>
            </a:extLst>
          </p:cNvPr>
          <p:cNvGraphicFramePr>
            <a:graphicFrameLocks noGrp="1"/>
          </p:cNvGraphicFramePr>
          <p:nvPr>
            <p:ph sz="quarter" idx="18"/>
            <p:extLst>
              <p:ext uri="{D42A27DB-BD31-4B8C-83A1-F6EECF244321}">
                <p14:modId xmlns:p14="http://schemas.microsoft.com/office/powerpoint/2010/main" val="3378355283"/>
              </p:ext>
            </p:extLst>
          </p:nvPr>
        </p:nvGraphicFramePr>
        <p:xfrm>
          <a:off x="2667000" y="2895600"/>
          <a:ext cx="6172200" cy="158496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4170116856"/>
                    </a:ext>
                  </a:extLst>
                </a:gridCol>
                <a:gridCol w="2743200">
                  <a:extLst>
                    <a:ext uri="{9D8B030D-6E8A-4147-A177-3AD203B41FA5}">
                      <a16:colId xmlns:a16="http://schemas.microsoft.com/office/drawing/2014/main" val="2642280058"/>
                    </a:ext>
                  </a:extLst>
                </a:gridCol>
                <a:gridCol w="1447800">
                  <a:extLst>
                    <a:ext uri="{9D8B030D-6E8A-4147-A177-3AD203B41FA5}">
                      <a16:colId xmlns:a16="http://schemas.microsoft.com/office/drawing/2014/main" val="1270034570"/>
                    </a:ext>
                  </a:extLst>
                </a:gridCol>
                <a:gridCol w="990600">
                  <a:extLst>
                    <a:ext uri="{9D8B030D-6E8A-4147-A177-3AD203B41FA5}">
                      <a16:colId xmlns:a16="http://schemas.microsoft.com/office/drawing/2014/main" val="4238542216"/>
                    </a:ext>
                  </a:extLst>
                </a:gridCol>
              </a:tblGrid>
              <a:tr h="370840">
                <a:tc>
                  <a:txBody>
                    <a:bodyPr/>
                    <a:lstStyle/>
                    <a:p>
                      <a:r>
                        <a:rPr lang="en-US" sz="2000" u="none" strike="noStrike" dirty="0">
                          <a:effectLst/>
                          <a:latin typeface="+mn-lt"/>
                        </a:rPr>
                        <a:t>Oct. 2</a:t>
                      </a:r>
                      <a:endParaRPr lang="en-US" sz="2000" dirty="0">
                        <a:latin typeface="+mn-lt"/>
                      </a:endParaRPr>
                    </a:p>
                  </a:txBody>
                  <a:tcPr/>
                </a:tc>
                <a:tc>
                  <a:txBody>
                    <a:bodyPr/>
                    <a:lstStyle/>
                    <a:p>
                      <a:r>
                        <a:rPr lang="en-US" sz="2000" u="none" strike="noStrike" dirty="0">
                          <a:effectLst/>
                        </a:rPr>
                        <a:t>Cash</a:t>
                      </a:r>
                      <a:endParaRPr lang="en-US" sz="2000" dirty="0">
                        <a:latin typeface="+mn-lt"/>
                      </a:endParaRPr>
                    </a:p>
                  </a:txBody>
                  <a:tcPr/>
                </a:tc>
                <a:tc>
                  <a:txBody>
                    <a:bodyPr/>
                    <a:lstStyle/>
                    <a:p>
                      <a:pPr algn="r"/>
                      <a:r>
                        <a:rPr lang="en-US" sz="2000" u="none" strike="noStrike" dirty="0">
                          <a:effectLst/>
                          <a:latin typeface="+mn-lt"/>
                        </a:rPr>
                        <a:t>1,200</a:t>
                      </a:r>
                      <a:endParaRPr lang="en-US" sz="2000" dirty="0">
                        <a:latin typeface="+mn-lt"/>
                      </a:endParaRPr>
                    </a:p>
                  </a:txBody>
                  <a:tcPr/>
                </a:tc>
                <a:tc>
                  <a:txBody>
                    <a:bodyPr/>
                    <a:lstStyle/>
                    <a:p>
                      <a:pPr algn="r"/>
                      <a:endParaRPr lang="en-US" sz="2000" dirty="0">
                        <a:latin typeface="+mn-lt"/>
                      </a:endParaRPr>
                    </a:p>
                  </a:txBody>
                  <a:tcPr/>
                </a:tc>
                <a:extLst>
                  <a:ext uri="{0D108BD9-81ED-4DB2-BD59-A6C34878D82A}">
                    <a16:rowId xmlns:a16="http://schemas.microsoft.com/office/drawing/2014/main" val="1015451334"/>
                  </a:ext>
                </a:extLst>
              </a:tr>
              <a:tr h="370840">
                <a:tc>
                  <a:txBody>
                    <a:bodyPr/>
                    <a:lstStyle/>
                    <a:p>
                      <a:endParaRPr lang="en-US" sz="2000">
                        <a:latin typeface="+mn-lt"/>
                      </a:endParaRPr>
                    </a:p>
                  </a:txBody>
                  <a:tcPr/>
                </a:tc>
                <a:tc>
                  <a:txBody>
                    <a:bodyPr/>
                    <a:lstStyle/>
                    <a:p>
                      <a:pPr marL="0" indent="236538"/>
                      <a:r>
                        <a:rPr lang="en-US" sz="2000" u="none" strike="noStrike" dirty="0">
                          <a:effectLst/>
                        </a:rPr>
                        <a:t>Unearned Revenue</a:t>
                      </a:r>
                      <a:endParaRPr lang="en-US" sz="2000" dirty="0">
                        <a:latin typeface="+mn-lt"/>
                      </a:endParaRPr>
                    </a:p>
                  </a:txBody>
                  <a:tcPr/>
                </a:tc>
                <a:tc>
                  <a:txBody>
                    <a:bodyPr/>
                    <a:lstStyle/>
                    <a:p>
                      <a:pPr algn="r"/>
                      <a:endParaRPr lang="en-US" sz="200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n-lt"/>
                        </a:rPr>
                        <a:t>1,200</a:t>
                      </a:r>
                      <a:endParaRPr lang="en-US" sz="2000" b="0" i="0" u="none" strike="noStrike" dirty="0">
                        <a:solidFill>
                          <a:srgbClr val="000000"/>
                        </a:solidFill>
                        <a:effectLst/>
                        <a:latin typeface="+mn-lt"/>
                      </a:endParaRPr>
                    </a:p>
                  </a:txBody>
                  <a:tcPr/>
                </a:tc>
                <a:extLst>
                  <a:ext uri="{0D108BD9-81ED-4DB2-BD59-A6C34878D82A}">
                    <a16:rowId xmlns:a16="http://schemas.microsoft.com/office/drawing/2014/main" val="498349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n-lt"/>
                        </a:rPr>
                        <a:t>Oct. 31</a:t>
                      </a:r>
                      <a:endParaRPr lang="en-US" sz="2000" b="0" i="0" u="none" strike="noStrike" dirty="0">
                        <a:solidFill>
                          <a:srgbClr val="000000"/>
                        </a:solidFill>
                        <a:effectLs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u="none" strike="noStrike" dirty="0">
                          <a:effectLst/>
                        </a:rPr>
                        <a:t>Unearned Revenue</a:t>
                      </a:r>
                      <a:endParaRPr lang="en-US" sz="2000" b="0" i="0" u="none" strike="noStrike" dirty="0">
                        <a:solidFill>
                          <a:srgbClr val="000000"/>
                        </a:solidFill>
                        <a:effectLst/>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n-lt"/>
                        </a:rPr>
                        <a:t>400</a:t>
                      </a:r>
                      <a:endParaRPr lang="en-US" sz="2000" b="0" i="0" u="none" strike="noStrike" dirty="0">
                        <a:solidFill>
                          <a:srgbClr val="000000"/>
                        </a:solidFill>
                        <a:effectLst/>
                        <a:latin typeface="+mn-lt"/>
                      </a:endParaRPr>
                    </a:p>
                  </a:txBody>
                  <a:tcPr/>
                </a:tc>
                <a:tc>
                  <a:txBody>
                    <a:bodyPr/>
                    <a:lstStyle/>
                    <a:p>
                      <a:pPr algn="r"/>
                      <a:endParaRPr lang="en-US" sz="2000" dirty="0">
                        <a:latin typeface="+mn-lt"/>
                      </a:endParaRPr>
                    </a:p>
                  </a:txBody>
                  <a:tcPr/>
                </a:tc>
                <a:extLst>
                  <a:ext uri="{0D108BD9-81ED-4DB2-BD59-A6C34878D82A}">
                    <a16:rowId xmlns:a16="http://schemas.microsoft.com/office/drawing/2014/main" val="3106820952"/>
                  </a:ext>
                </a:extLst>
              </a:tr>
              <a:tr h="370840">
                <a:tc>
                  <a:txBody>
                    <a:bodyPr/>
                    <a:lstStyle/>
                    <a:p>
                      <a:endParaRPr lang="en-US" sz="2000" dirty="0">
                        <a:latin typeface="+mn-lt"/>
                      </a:endParaRPr>
                    </a:p>
                  </a:txBody>
                  <a:tcPr/>
                </a:tc>
                <a:tc>
                  <a:txBody>
                    <a:bodyPr/>
                    <a:lstStyle/>
                    <a:p>
                      <a:pPr marL="0" indent="236538"/>
                      <a:r>
                        <a:rPr lang="en-US" sz="2000" u="none" strike="noStrike" dirty="0">
                          <a:effectLst/>
                        </a:rPr>
                        <a:t>Service Revenue</a:t>
                      </a:r>
                      <a:endParaRPr lang="en-US" sz="2000" dirty="0">
                        <a:latin typeface="+mn-lt"/>
                      </a:endParaRPr>
                    </a:p>
                  </a:txBody>
                  <a:tcPr/>
                </a:tc>
                <a:tc>
                  <a:txBody>
                    <a:bodyPr/>
                    <a:lstStyle/>
                    <a:p>
                      <a:pPr algn="r"/>
                      <a:endParaRPr lang="en-US" sz="200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n-lt"/>
                        </a:rPr>
                        <a:t>400</a:t>
                      </a:r>
                      <a:endParaRPr lang="en-US" sz="2000" b="0" i="0" u="none" strike="noStrike" dirty="0">
                        <a:solidFill>
                          <a:srgbClr val="000000"/>
                        </a:solidFill>
                        <a:effectLst/>
                        <a:latin typeface="+mn-lt"/>
                      </a:endParaRPr>
                    </a:p>
                  </a:txBody>
                  <a:tcPr/>
                </a:tc>
                <a:extLst>
                  <a:ext uri="{0D108BD9-81ED-4DB2-BD59-A6C34878D82A}">
                    <a16:rowId xmlns:a16="http://schemas.microsoft.com/office/drawing/2014/main" val="2680435523"/>
                  </a:ext>
                </a:extLst>
              </a:tr>
            </a:tbl>
          </a:graphicData>
        </a:graphic>
      </p:graphicFrame>
      <p:sp>
        <p:nvSpPr>
          <p:cNvPr id="6" name="Content Placeholder 5">
            <a:extLst>
              <a:ext uri="{FF2B5EF4-FFF2-40B4-BE49-F238E27FC236}">
                <a16:creationId xmlns:a16="http://schemas.microsoft.com/office/drawing/2014/main" id="{78CA4EA3-5760-4A40-87B6-5D24043CB7CF}"/>
              </a:ext>
            </a:extLst>
          </p:cNvPr>
          <p:cNvSpPr>
            <a:spLocks noGrp="1"/>
          </p:cNvSpPr>
          <p:nvPr>
            <p:ph sz="quarter" idx="19"/>
          </p:nvPr>
        </p:nvSpPr>
        <p:spPr>
          <a:xfrm>
            <a:off x="304801" y="4604385"/>
            <a:ext cx="2258096" cy="1186815"/>
          </a:xfrm>
        </p:spPr>
        <p:txBody>
          <a:bodyPr/>
          <a:lstStyle/>
          <a:p>
            <a:pPr>
              <a:spcBef>
                <a:spcPts val="0"/>
              </a:spcBef>
            </a:pPr>
            <a:r>
              <a:rPr lang="en-US" sz="2000" b="1" dirty="0">
                <a:solidFill>
                  <a:srgbClr val="000000"/>
                </a:solidFill>
                <a:latin typeface="Calibri" panose="020F0502020204030204" pitchFamily="34" charset="0"/>
              </a:rPr>
              <a:t>Unearned Revenue </a:t>
            </a:r>
            <a:endParaRPr lang="en-US" sz="1800" dirty="0">
              <a:latin typeface="Arial" panose="020B0604020202020204" pitchFamily="34" charset="0"/>
            </a:endParaRPr>
          </a:p>
          <a:p>
            <a:pPr>
              <a:spcBef>
                <a:spcPts val="0"/>
              </a:spcBef>
            </a:pPr>
            <a:r>
              <a:rPr lang="en-US" sz="2000" b="1" dirty="0">
                <a:solidFill>
                  <a:srgbClr val="000000"/>
                </a:solidFill>
                <a:latin typeface="Calibri" panose="020F0502020204030204" pitchFamily="34" charset="0"/>
              </a:rPr>
              <a:t>Initially Credited to</a:t>
            </a:r>
            <a:endParaRPr lang="en-US" sz="1800" dirty="0">
              <a:latin typeface="Arial" panose="020B0604020202020204" pitchFamily="34" charset="0"/>
            </a:endParaRPr>
          </a:p>
          <a:p>
            <a:pPr fontAlgn="t">
              <a:spcBef>
                <a:spcPts val="0"/>
              </a:spcBef>
            </a:pPr>
            <a:r>
              <a:rPr lang="en-US" sz="2000" b="1" dirty="0">
                <a:solidFill>
                  <a:srgbClr val="000000"/>
                </a:solidFill>
                <a:latin typeface="Calibri" panose="020F0502020204030204" pitchFamily="34" charset="0"/>
              </a:rPr>
              <a:t>Revenue Account</a:t>
            </a:r>
            <a:endParaRPr lang="en-US" sz="1800" dirty="0">
              <a:latin typeface="Arial" panose="020B0604020202020204" pitchFamily="34" charset="0"/>
            </a:endParaRPr>
          </a:p>
          <a:p>
            <a:pPr>
              <a:spcBef>
                <a:spcPts val="0"/>
              </a:spcBef>
            </a:pPr>
            <a:r>
              <a:rPr lang="en-US" sz="2000" b="1" dirty="0">
                <a:solidFill>
                  <a:srgbClr val="000000"/>
                </a:solidFill>
                <a:latin typeface="Calibri" panose="020F0502020204030204" pitchFamily="34" charset="0"/>
              </a:rPr>
              <a:t>(per appendix)</a:t>
            </a:r>
            <a:endParaRPr lang="en-US" sz="1800" dirty="0">
              <a:latin typeface="Arial" panose="020B0604020202020204" pitchFamily="34" charset="0"/>
            </a:endParaRPr>
          </a:p>
        </p:txBody>
      </p:sp>
      <p:graphicFrame>
        <p:nvGraphicFramePr>
          <p:cNvPr id="26" name="Content Placeholder 25" descr="Table is accessible to screenreaders">
            <a:extLst>
              <a:ext uri="{FF2B5EF4-FFF2-40B4-BE49-F238E27FC236}">
                <a16:creationId xmlns:a16="http://schemas.microsoft.com/office/drawing/2014/main" id="{0D1D63DF-EC11-4734-BD26-87FC9EDE7F22}"/>
              </a:ext>
            </a:extLst>
          </p:cNvPr>
          <p:cNvGraphicFramePr>
            <a:graphicFrameLocks noGrp="1"/>
          </p:cNvGraphicFramePr>
          <p:nvPr>
            <p:ph sz="quarter" idx="21"/>
            <p:extLst>
              <p:ext uri="{D42A27DB-BD31-4B8C-83A1-F6EECF244321}">
                <p14:modId xmlns:p14="http://schemas.microsoft.com/office/powerpoint/2010/main" val="3828063374"/>
              </p:ext>
            </p:extLst>
          </p:nvPr>
        </p:nvGraphicFramePr>
        <p:xfrm>
          <a:off x="2667000" y="4511040"/>
          <a:ext cx="6172200" cy="158496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209564588"/>
                    </a:ext>
                  </a:extLst>
                </a:gridCol>
                <a:gridCol w="2895600">
                  <a:extLst>
                    <a:ext uri="{9D8B030D-6E8A-4147-A177-3AD203B41FA5}">
                      <a16:colId xmlns:a16="http://schemas.microsoft.com/office/drawing/2014/main" val="3860582099"/>
                    </a:ext>
                  </a:extLst>
                </a:gridCol>
                <a:gridCol w="1295400">
                  <a:extLst>
                    <a:ext uri="{9D8B030D-6E8A-4147-A177-3AD203B41FA5}">
                      <a16:colId xmlns:a16="http://schemas.microsoft.com/office/drawing/2014/main" val="1263315539"/>
                    </a:ext>
                  </a:extLst>
                </a:gridCol>
                <a:gridCol w="990600">
                  <a:extLst>
                    <a:ext uri="{9D8B030D-6E8A-4147-A177-3AD203B41FA5}">
                      <a16:colId xmlns:a16="http://schemas.microsoft.com/office/drawing/2014/main" val="427671806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n-lt"/>
                        </a:rPr>
                        <a:t>Oct. 2</a:t>
                      </a:r>
                      <a:endParaRPr lang="en-US" sz="2000" b="0" i="0" u="none" strike="noStrike" dirty="0">
                        <a:solidFill>
                          <a:srgbClr val="000000"/>
                        </a:solidFill>
                        <a:effectLs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u="none" strike="noStrike" dirty="0">
                          <a:effectLst/>
                        </a:rPr>
                        <a:t>Cash</a:t>
                      </a:r>
                      <a:endParaRPr lang="en-US" sz="2000" b="0" i="0" u="none" strike="noStrike" dirty="0">
                        <a:solidFill>
                          <a:srgbClr val="000000"/>
                        </a:solidFill>
                        <a:effectLst/>
                        <a:latin typeface="+mn-lt"/>
                      </a:endParaRPr>
                    </a:p>
                  </a:txBody>
                  <a:tcPr/>
                </a:tc>
                <a:tc>
                  <a:txBody>
                    <a:bodyPr/>
                    <a:lstStyle/>
                    <a:p>
                      <a:pPr algn="r"/>
                      <a:r>
                        <a:rPr lang="en-US" sz="2000" u="none" strike="noStrike" dirty="0">
                          <a:effectLst/>
                          <a:latin typeface="+mn-lt"/>
                        </a:rPr>
                        <a:t>1,200</a:t>
                      </a:r>
                      <a:endParaRPr lang="en-US" sz="2000" dirty="0">
                        <a:latin typeface="+mn-lt"/>
                      </a:endParaRPr>
                    </a:p>
                  </a:txBody>
                  <a:tcPr/>
                </a:tc>
                <a:tc>
                  <a:txBody>
                    <a:bodyPr/>
                    <a:lstStyle/>
                    <a:p>
                      <a:pPr algn="r"/>
                      <a:endParaRPr lang="en-US" sz="2000" dirty="0">
                        <a:latin typeface="+mn-lt"/>
                      </a:endParaRPr>
                    </a:p>
                  </a:txBody>
                  <a:tcPr/>
                </a:tc>
                <a:extLst>
                  <a:ext uri="{0D108BD9-81ED-4DB2-BD59-A6C34878D82A}">
                    <a16:rowId xmlns:a16="http://schemas.microsoft.com/office/drawing/2014/main" val="685578376"/>
                  </a:ext>
                </a:extLst>
              </a:tr>
              <a:tr h="370840">
                <a:tc>
                  <a:txBody>
                    <a:bodyPr/>
                    <a:lstStyle/>
                    <a:p>
                      <a:endParaRPr lang="en-US" sz="2000">
                        <a:latin typeface="+mn-lt"/>
                      </a:endParaRPr>
                    </a:p>
                  </a:txBody>
                  <a:tcPr/>
                </a:tc>
                <a:tc>
                  <a:txBody>
                    <a:bodyPr/>
                    <a:lstStyle/>
                    <a:p>
                      <a:pPr marL="0" indent="236538"/>
                      <a:r>
                        <a:rPr lang="en-US" sz="2000" u="none" strike="noStrike" dirty="0">
                          <a:effectLst/>
                        </a:rPr>
                        <a:t>Service Revenue</a:t>
                      </a:r>
                      <a:endParaRPr lang="en-US" sz="2000" dirty="0">
                        <a:latin typeface="+mn-lt"/>
                      </a:endParaRPr>
                    </a:p>
                  </a:txBody>
                  <a:tcPr/>
                </a:tc>
                <a:tc>
                  <a:txBody>
                    <a:bodyPr/>
                    <a:lstStyle/>
                    <a:p>
                      <a:pPr algn="r"/>
                      <a:endParaRPr lang="en-US" sz="200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n-lt"/>
                        </a:rPr>
                        <a:t>1,200</a:t>
                      </a:r>
                      <a:endParaRPr lang="en-US" sz="2000" b="0" i="0" u="none" strike="noStrike" dirty="0">
                        <a:solidFill>
                          <a:srgbClr val="000000"/>
                        </a:solidFill>
                        <a:effectLst/>
                        <a:latin typeface="+mn-lt"/>
                      </a:endParaRPr>
                    </a:p>
                  </a:txBody>
                  <a:tcPr/>
                </a:tc>
                <a:extLst>
                  <a:ext uri="{0D108BD9-81ED-4DB2-BD59-A6C34878D82A}">
                    <a16:rowId xmlns:a16="http://schemas.microsoft.com/office/drawing/2014/main" val="3979575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n-lt"/>
                        </a:rPr>
                        <a:t>Oct. 31</a:t>
                      </a:r>
                      <a:endParaRPr lang="en-US" sz="2000" b="0" i="0" u="none" strike="noStrike" dirty="0">
                        <a:solidFill>
                          <a:srgbClr val="000000"/>
                        </a:solidFill>
                        <a:effectLst/>
                        <a:latin typeface="+mn-lt"/>
                      </a:endParaRPr>
                    </a:p>
                  </a:txBody>
                  <a:tcPr/>
                </a:tc>
                <a:tc>
                  <a:txBody>
                    <a:bodyPr/>
                    <a:lstStyle/>
                    <a:p>
                      <a:r>
                        <a:rPr lang="en-US" sz="2000" u="none" strike="noStrike" dirty="0">
                          <a:effectLst/>
                        </a:rPr>
                        <a:t>Service Revenue</a:t>
                      </a:r>
                      <a:endParaRPr lang="en-US" sz="2000" dirty="0">
                        <a:latin typeface="+mn-lt"/>
                      </a:endParaRPr>
                    </a:p>
                  </a:txBody>
                  <a:tcPr/>
                </a:tc>
                <a:tc>
                  <a:txBody>
                    <a:bodyPr/>
                    <a:lstStyle/>
                    <a:p>
                      <a:pPr algn="r"/>
                      <a:r>
                        <a:rPr lang="en-US" sz="2000" u="none" strike="noStrike" dirty="0">
                          <a:effectLst/>
                          <a:latin typeface="+mn-lt"/>
                        </a:rPr>
                        <a:t>800</a:t>
                      </a:r>
                      <a:endParaRPr lang="en-US" sz="2000" dirty="0">
                        <a:latin typeface="+mn-lt"/>
                      </a:endParaRPr>
                    </a:p>
                  </a:txBody>
                  <a:tcPr/>
                </a:tc>
                <a:tc>
                  <a:txBody>
                    <a:bodyPr/>
                    <a:lstStyle/>
                    <a:p>
                      <a:pPr algn="r"/>
                      <a:endParaRPr lang="en-US" sz="2000" dirty="0">
                        <a:latin typeface="+mn-lt"/>
                      </a:endParaRPr>
                    </a:p>
                  </a:txBody>
                  <a:tcPr/>
                </a:tc>
                <a:extLst>
                  <a:ext uri="{0D108BD9-81ED-4DB2-BD59-A6C34878D82A}">
                    <a16:rowId xmlns:a16="http://schemas.microsoft.com/office/drawing/2014/main" val="1170949508"/>
                  </a:ext>
                </a:extLst>
              </a:tr>
              <a:tr h="370840">
                <a:tc>
                  <a:txBody>
                    <a:bodyPr/>
                    <a:lstStyle/>
                    <a:p>
                      <a:endParaRPr lang="en-US" sz="2000" dirty="0">
                        <a:latin typeface="+mn-lt"/>
                      </a:endParaRPr>
                    </a:p>
                  </a:txBody>
                  <a:tcPr/>
                </a:tc>
                <a:tc>
                  <a:txBody>
                    <a:bodyPr/>
                    <a:lstStyle/>
                    <a:p>
                      <a:pPr marL="0" indent="236538"/>
                      <a:r>
                        <a:rPr lang="en-US" sz="2000" u="none" strike="noStrike" dirty="0">
                          <a:effectLst/>
                        </a:rPr>
                        <a:t>Unearned Revenue</a:t>
                      </a:r>
                      <a:endParaRPr lang="en-US" sz="2000" dirty="0">
                        <a:latin typeface="+mn-lt"/>
                      </a:endParaRPr>
                    </a:p>
                  </a:txBody>
                  <a:tcPr/>
                </a:tc>
                <a:tc>
                  <a:txBody>
                    <a:bodyPr/>
                    <a:lstStyle/>
                    <a:p>
                      <a:pPr algn="r"/>
                      <a:endParaRPr lang="en-US" sz="200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u="none" strike="noStrike" dirty="0">
                          <a:effectLst/>
                          <a:latin typeface="+mn-lt"/>
                        </a:rPr>
                        <a:t>800</a:t>
                      </a:r>
                      <a:endParaRPr lang="en-US" sz="2000" b="0" i="0" u="none" strike="noStrike" dirty="0">
                        <a:solidFill>
                          <a:srgbClr val="000000"/>
                        </a:solidFill>
                        <a:effectLst/>
                        <a:latin typeface="+mn-lt"/>
                      </a:endParaRPr>
                    </a:p>
                  </a:txBody>
                  <a:tcPr/>
                </a:tc>
                <a:extLst>
                  <a:ext uri="{0D108BD9-81ED-4DB2-BD59-A6C34878D82A}">
                    <a16:rowId xmlns:a16="http://schemas.microsoft.com/office/drawing/2014/main" val="1685664990"/>
                  </a:ext>
                </a:extLst>
              </a:tr>
            </a:tbl>
          </a:graphicData>
        </a:graphic>
      </p:graphicFrame>
      <p:sp>
        <p:nvSpPr>
          <p:cNvPr id="10"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5</a:t>
            </a:r>
          </a:p>
        </p:txBody>
      </p:sp>
      <p:sp>
        <p:nvSpPr>
          <p:cNvPr id="23" name="Slide Number Placeholder 22">
            <a:extLst>
              <a:ext uri="{FF2B5EF4-FFF2-40B4-BE49-F238E27FC236}">
                <a16:creationId xmlns:a16="http://schemas.microsoft.com/office/drawing/2014/main" id="{D2A053B6-0233-40FE-B36A-CD431F0673D1}"/>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24" name="Footer Placeholder 23">
            <a:extLst>
              <a:ext uri="{FF2B5EF4-FFF2-40B4-BE49-F238E27FC236}">
                <a16:creationId xmlns:a16="http://schemas.microsoft.com/office/drawing/2014/main" id="{F3DB74C1-2348-443B-AB6B-A062E96614C5}"/>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570900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2165-43E0-40ED-93C5-CF5D8653457C}"/>
              </a:ext>
            </a:extLst>
          </p:cNvPr>
          <p:cNvSpPr>
            <a:spLocks noGrp="1"/>
          </p:cNvSpPr>
          <p:nvPr>
            <p:ph type="title"/>
          </p:nvPr>
        </p:nvSpPr>
        <p:spPr>
          <a:xfrm>
            <a:off x="304800" y="762001"/>
            <a:ext cx="8534400" cy="685799"/>
          </a:xfrm>
        </p:spPr>
        <p:txBody>
          <a:bodyPr>
            <a:normAutofit fontScale="90000"/>
          </a:bodyPr>
          <a:lstStyle/>
          <a:p>
            <a:r>
              <a:rPr lang="en-US" altLang="en-US" b="1" dirty="0">
                <a:latin typeface="Calibri" panose="020F0502020204030204" pitchFamily="34" charset="0"/>
                <a:ea typeface="Source Sans Pro" charset="0"/>
                <a:cs typeface="Calibri" panose="020F0502020204030204" pitchFamily="34" charset="0"/>
              </a:rPr>
              <a:t>Summary of Additional Adjustments </a:t>
            </a:r>
            <a:r>
              <a:rPr lang="en-US" altLang="en-US" sz="2700" dirty="0">
                <a:latin typeface="Calibri" panose="020F0502020204030204" pitchFamily="34" charset="0"/>
                <a:ea typeface="Source Sans Pro" charset="0"/>
                <a:cs typeface="Calibri" panose="020F0502020204030204" pitchFamily="34" charset="0"/>
              </a:rPr>
              <a:t>(1 of 2)</a:t>
            </a:r>
            <a:endParaRPr lang="en-US" sz="2700" dirty="0"/>
          </a:p>
        </p:txBody>
      </p:sp>
      <p:sp>
        <p:nvSpPr>
          <p:cNvPr id="3" name="Content Placeholder 2">
            <a:extLst>
              <a:ext uri="{FF2B5EF4-FFF2-40B4-BE49-F238E27FC236}">
                <a16:creationId xmlns:a16="http://schemas.microsoft.com/office/drawing/2014/main" id="{660DC04E-7A7E-47E0-81F6-0307372F28F4}"/>
              </a:ext>
            </a:extLst>
          </p:cNvPr>
          <p:cNvSpPr>
            <a:spLocks noGrp="1"/>
          </p:cNvSpPr>
          <p:nvPr>
            <p:ph sz="quarter" idx="16"/>
          </p:nvPr>
        </p:nvSpPr>
        <p:spPr>
          <a:xfrm>
            <a:off x="3076374" y="1828800"/>
            <a:ext cx="2953724" cy="420130"/>
          </a:xfrm>
        </p:spPr>
        <p:txBody>
          <a:bodyPr/>
          <a:lstStyle/>
          <a:p>
            <a:pPr algn="ctr"/>
            <a:r>
              <a:rPr lang="en-US" b="1" dirty="0">
                <a:solidFill>
                  <a:srgbClr val="000000"/>
                </a:solidFill>
                <a:latin typeface="Calibri" panose="020F0502020204030204" pitchFamily="34" charset="0"/>
              </a:rPr>
              <a:t>Prepaid Expenses</a:t>
            </a:r>
            <a:endParaRPr lang="en-US" dirty="0"/>
          </a:p>
        </p:txBody>
      </p:sp>
      <p:graphicFrame>
        <p:nvGraphicFramePr>
          <p:cNvPr id="8" name="Content Placeholder 7" descr="Table is accessible to screenreaders">
            <a:extLst>
              <a:ext uri="{FF2B5EF4-FFF2-40B4-BE49-F238E27FC236}">
                <a16:creationId xmlns:a16="http://schemas.microsoft.com/office/drawing/2014/main" id="{2E925AE8-2641-499F-A928-5CD5199C8166}"/>
              </a:ext>
            </a:extLst>
          </p:cNvPr>
          <p:cNvGraphicFramePr>
            <a:graphicFrameLocks noGrp="1"/>
          </p:cNvGraphicFramePr>
          <p:nvPr>
            <p:ph sz="quarter" idx="17"/>
            <p:extLst>
              <p:ext uri="{D42A27DB-BD31-4B8C-83A1-F6EECF244321}">
                <p14:modId xmlns:p14="http://schemas.microsoft.com/office/powerpoint/2010/main" val="1427904040"/>
              </p:ext>
            </p:extLst>
          </p:nvPr>
        </p:nvGraphicFramePr>
        <p:xfrm>
          <a:off x="304800" y="2362200"/>
          <a:ext cx="8534400" cy="3322320"/>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4203066101"/>
                    </a:ext>
                  </a:extLst>
                </a:gridCol>
                <a:gridCol w="2844800">
                  <a:extLst>
                    <a:ext uri="{9D8B030D-6E8A-4147-A177-3AD203B41FA5}">
                      <a16:colId xmlns:a16="http://schemas.microsoft.com/office/drawing/2014/main" val="2575208399"/>
                    </a:ext>
                  </a:extLst>
                </a:gridCol>
                <a:gridCol w="2844800">
                  <a:extLst>
                    <a:ext uri="{9D8B030D-6E8A-4147-A177-3AD203B41FA5}">
                      <a16:colId xmlns:a16="http://schemas.microsoft.com/office/drawing/2014/main" val="3758886673"/>
                    </a:ext>
                  </a:extLst>
                </a:gridCol>
              </a:tblGrid>
              <a:tr h="370840">
                <a:tc>
                  <a:txBody>
                    <a:bodyPr/>
                    <a:lstStyle/>
                    <a:p>
                      <a:pPr algn="ctr" fontAlgn="b"/>
                      <a:r>
                        <a:rPr lang="en-US" sz="2000" b="1" u="none" strike="noStrike" dirty="0">
                          <a:effectLst/>
                          <a:latin typeface="+mn-lt"/>
                        </a:rPr>
                        <a:t>Reason for Adjustment</a:t>
                      </a:r>
                      <a:endParaRPr lang="en-US" sz="2000" dirty="0">
                        <a:latin typeface="+mn-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a:effectLst/>
                          <a:latin typeface="+mn-lt"/>
                        </a:rPr>
                        <a:t>Accounts Balances Before Adjustment</a:t>
                      </a:r>
                      <a:endParaRPr lang="en-US" sz="2000" b="1" i="0" u="none" strike="noStrike" dirty="0">
                        <a:solidFill>
                          <a:srgbClr val="000000"/>
                        </a:solidFill>
                        <a:effectLst/>
                        <a:latin typeface="+mn-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a:effectLst/>
                          <a:latin typeface="+mn-lt"/>
                        </a:rPr>
                        <a:t>Adjusting Entry</a:t>
                      </a:r>
                      <a:endParaRPr lang="en-US" sz="2000" dirty="0">
                        <a:latin typeface="+mn-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228830"/>
                  </a:ext>
                </a:extLst>
              </a:tr>
              <a:tr h="370840">
                <a:tc>
                  <a:txBody>
                    <a:bodyPr/>
                    <a:lstStyle/>
                    <a:p>
                      <a:pPr marL="339725" indent="-339725"/>
                      <a:r>
                        <a:rPr lang="en-US" sz="2000" u="none" strike="noStrike" kern="1200" dirty="0">
                          <a:solidFill>
                            <a:schemeClr val="dk1"/>
                          </a:solidFill>
                          <a:effectLst/>
                          <a:latin typeface="+mn-lt"/>
                          <a:ea typeface="+mn-ea"/>
                          <a:cs typeface="+mn-cs"/>
                        </a:rPr>
                        <a:t>(a) Prepaid expenses initially recorded in asset accounts have been used.</a:t>
                      </a:r>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latin typeface="+mn-lt"/>
                        </a:rPr>
                        <a:t>Assets overstated.</a:t>
                      </a:r>
                    </a:p>
                    <a:p>
                      <a:pPr algn="l" fontAlgn="t"/>
                      <a:r>
                        <a:rPr lang="en-US" sz="2000" b="0" i="0" u="none" strike="noStrike" dirty="0">
                          <a:solidFill>
                            <a:srgbClr val="000000"/>
                          </a:solidFill>
                          <a:effectLst/>
                          <a:latin typeface="+mn-lt"/>
                        </a:rPr>
                        <a:t>Expenses understated.</a:t>
                      </a:r>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latin typeface="+mn-lt"/>
                        </a:rPr>
                        <a:t>Dr. Expenses</a:t>
                      </a:r>
                    </a:p>
                    <a:p>
                      <a:pPr marL="0" indent="271463" algn="l" fontAlgn="t"/>
                      <a:r>
                        <a:rPr lang="en-US" sz="2000" u="none" strike="noStrike" dirty="0">
                          <a:effectLst/>
                          <a:latin typeface="+mn-lt"/>
                        </a:rPr>
                        <a:t>Cr. Assets</a:t>
                      </a:r>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9944083"/>
                  </a:ext>
                </a:extLst>
              </a:tr>
              <a:tr h="370840">
                <a:tc>
                  <a:txBody>
                    <a:bodyPr/>
                    <a:lstStyle/>
                    <a:p>
                      <a:pPr marL="339725" indent="-339725"/>
                      <a:r>
                        <a:rPr lang="en-US" sz="2000" b="1" u="none" strike="noStrike" kern="1200" dirty="0">
                          <a:solidFill>
                            <a:srgbClr val="990000"/>
                          </a:solidFill>
                          <a:effectLst/>
                          <a:latin typeface="+mn-lt"/>
                          <a:ea typeface="+mn-ea"/>
                          <a:cs typeface="+mn-cs"/>
                        </a:rPr>
                        <a:t>(b) Prepaid expenses initially recorded</a:t>
                      </a:r>
                      <a:r>
                        <a:rPr lang="en-US" sz="2000" b="1" u="none" strike="noStrike" kern="1200" baseline="0" dirty="0">
                          <a:solidFill>
                            <a:srgbClr val="990000"/>
                          </a:solidFill>
                          <a:effectLst/>
                          <a:latin typeface="+mn-lt"/>
                          <a:ea typeface="+mn-ea"/>
                          <a:cs typeface="+mn-cs"/>
                        </a:rPr>
                        <a:t> in expense accounts have not been used.</a:t>
                      </a:r>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b="1" i="0" u="none" strike="noStrike" dirty="0">
                          <a:solidFill>
                            <a:srgbClr val="990000"/>
                          </a:solidFill>
                          <a:effectLst/>
                          <a:latin typeface="+mn-lt"/>
                        </a:rPr>
                        <a:t>Assets understated.</a:t>
                      </a:r>
                    </a:p>
                    <a:p>
                      <a:pPr algn="l" fontAlgn="t"/>
                      <a:r>
                        <a:rPr lang="en-US" sz="2000" b="1" i="0" u="none" strike="noStrike" dirty="0">
                          <a:solidFill>
                            <a:srgbClr val="990000"/>
                          </a:solidFill>
                          <a:effectLst/>
                          <a:latin typeface="+mn-lt"/>
                        </a:rPr>
                        <a:t>Expenses overstated.</a:t>
                      </a:r>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t" latinLnBrk="0" hangingPunct="1"/>
                      <a:r>
                        <a:rPr lang="en-US" sz="2000" b="1" i="0" u="none" strike="noStrike" kern="1200" dirty="0">
                          <a:solidFill>
                            <a:srgbClr val="990000"/>
                          </a:solidFill>
                          <a:effectLst/>
                          <a:latin typeface="+mn-lt"/>
                          <a:ea typeface="+mn-ea"/>
                          <a:cs typeface="+mn-cs"/>
                        </a:rPr>
                        <a:t>Dr. Assets</a:t>
                      </a:r>
                    </a:p>
                    <a:p>
                      <a:pPr marL="0" indent="271463" algn="l" defTabSz="914400" rtl="0" eaLnBrk="1" fontAlgn="t" latinLnBrk="0" hangingPunct="1"/>
                      <a:r>
                        <a:rPr lang="en-US" sz="2000" b="1" i="0" u="none" strike="noStrike" kern="1200" dirty="0">
                          <a:solidFill>
                            <a:srgbClr val="990000"/>
                          </a:solidFill>
                          <a:effectLst/>
                          <a:latin typeface="+mn-lt"/>
                          <a:ea typeface="+mn-ea"/>
                          <a:cs typeface="+mn-cs"/>
                        </a:rPr>
                        <a:t>Cr. Expenses</a:t>
                      </a:r>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5470127"/>
                  </a:ext>
                </a:extLst>
              </a:tr>
            </a:tbl>
          </a:graphicData>
        </a:graphic>
      </p:graphicFrame>
      <p:sp>
        <p:nvSpPr>
          <p:cNvPr id="9"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5</a:t>
            </a:r>
          </a:p>
        </p:txBody>
      </p:sp>
      <p:sp>
        <p:nvSpPr>
          <p:cNvPr id="6" name="Slide Number Placeholder 5">
            <a:extLst>
              <a:ext uri="{FF2B5EF4-FFF2-40B4-BE49-F238E27FC236}">
                <a16:creationId xmlns:a16="http://schemas.microsoft.com/office/drawing/2014/main" id="{EA509342-8465-4A79-9169-981497E5972B}"/>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7" name="Footer Placeholder 6">
            <a:extLst>
              <a:ext uri="{FF2B5EF4-FFF2-40B4-BE49-F238E27FC236}">
                <a16:creationId xmlns:a16="http://schemas.microsoft.com/office/drawing/2014/main" id="{DF2ABD6E-B828-45E3-8A6B-80CB03C33CB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14508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2165-43E0-40ED-93C5-CF5D8653457C}"/>
              </a:ext>
            </a:extLst>
          </p:cNvPr>
          <p:cNvSpPr>
            <a:spLocks noGrp="1"/>
          </p:cNvSpPr>
          <p:nvPr>
            <p:ph type="title"/>
          </p:nvPr>
        </p:nvSpPr>
        <p:spPr>
          <a:xfrm>
            <a:off x="304800" y="762001"/>
            <a:ext cx="8534400" cy="659025"/>
          </a:xfrm>
        </p:spPr>
        <p:txBody>
          <a:bodyPr>
            <a:normAutofit fontScale="90000"/>
          </a:bodyPr>
          <a:lstStyle/>
          <a:p>
            <a:r>
              <a:rPr lang="en-US" altLang="en-US" b="1" dirty="0">
                <a:latin typeface="Calibri" panose="020F0502020204030204" pitchFamily="34" charset="0"/>
                <a:ea typeface="Source Sans Pro" charset="0"/>
                <a:cs typeface="Calibri" panose="020F0502020204030204" pitchFamily="34" charset="0"/>
              </a:rPr>
              <a:t>Summary of Additional Adjustments </a:t>
            </a:r>
            <a:r>
              <a:rPr lang="en-US" altLang="en-US" sz="2700" dirty="0">
                <a:latin typeface="Calibri" panose="020F0502020204030204" pitchFamily="34" charset="0"/>
                <a:ea typeface="Source Sans Pro" charset="0"/>
                <a:cs typeface="Calibri" panose="020F0502020204030204" pitchFamily="34" charset="0"/>
              </a:rPr>
              <a:t>(2 of 2)</a:t>
            </a:r>
            <a:endParaRPr lang="en-US" sz="2700" dirty="0"/>
          </a:p>
        </p:txBody>
      </p:sp>
      <p:sp>
        <p:nvSpPr>
          <p:cNvPr id="3" name="Content Placeholder 2">
            <a:extLst>
              <a:ext uri="{FF2B5EF4-FFF2-40B4-BE49-F238E27FC236}">
                <a16:creationId xmlns:a16="http://schemas.microsoft.com/office/drawing/2014/main" id="{660DC04E-7A7E-47E0-81F6-0307372F28F4}"/>
              </a:ext>
            </a:extLst>
          </p:cNvPr>
          <p:cNvSpPr>
            <a:spLocks noGrp="1"/>
          </p:cNvSpPr>
          <p:nvPr>
            <p:ph sz="quarter" idx="16"/>
          </p:nvPr>
        </p:nvSpPr>
        <p:spPr>
          <a:xfrm>
            <a:off x="2926810" y="1828800"/>
            <a:ext cx="3290380" cy="395416"/>
          </a:xfrm>
        </p:spPr>
        <p:txBody>
          <a:bodyPr/>
          <a:lstStyle/>
          <a:p>
            <a:pPr algn="ctr"/>
            <a:r>
              <a:rPr lang="en-US" b="1" dirty="0">
                <a:solidFill>
                  <a:srgbClr val="000000"/>
                </a:solidFill>
                <a:latin typeface="Calibri" panose="020F0502020204030204" pitchFamily="34" charset="0"/>
              </a:rPr>
              <a:t>Unearned Revenues</a:t>
            </a:r>
            <a:endParaRPr lang="en-US" dirty="0"/>
          </a:p>
        </p:txBody>
      </p:sp>
      <p:graphicFrame>
        <p:nvGraphicFramePr>
          <p:cNvPr id="8" name="Content Placeholder 7" descr="Table is accessible to screenreaders">
            <a:extLst>
              <a:ext uri="{FF2B5EF4-FFF2-40B4-BE49-F238E27FC236}">
                <a16:creationId xmlns:a16="http://schemas.microsoft.com/office/drawing/2014/main" id="{2E925AE8-2641-499F-A928-5CD5199C8166}"/>
              </a:ext>
            </a:extLst>
          </p:cNvPr>
          <p:cNvGraphicFramePr>
            <a:graphicFrameLocks noGrp="1"/>
          </p:cNvGraphicFramePr>
          <p:nvPr>
            <p:ph sz="quarter" idx="17"/>
            <p:extLst>
              <p:ext uri="{D42A27DB-BD31-4B8C-83A1-F6EECF244321}">
                <p14:modId xmlns:p14="http://schemas.microsoft.com/office/powerpoint/2010/main" val="3347627869"/>
              </p:ext>
            </p:extLst>
          </p:nvPr>
        </p:nvGraphicFramePr>
        <p:xfrm>
          <a:off x="304800" y="2362200"/>
          <a:ext cx="8534400" cy="3627120"/>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4203066101"/>
                    </a:ext>
                  </a:extLst>
                </a:gridCol>
                <a:gridCol w="2844800">
                  <a:extLst>
                    <a:ext uri="{9D8B030D-6E8A-4147-A177-3AD203B41FA5}">
                      <a16:colId xmlns:a16="http://schemas.microsoft.com/office/drawing/2014/main" val="2575208399"/>
                    </a:ext>
                  </a:extLst>
                </a:gridCol>
                <a:gridCol w="2844800">
                  <a:extLst>
                    <a:ext uri="{9D8B030D-6E8A-4147-A177-3AD203B41FA5}">
                      <a16:colId xmlns:a16="http://schemas.microsoft.com/office/drawing/2014/main" val="3758886673"/>
                    </a:ext>
                  </a:extLst>
                </a:gridCol>
              </a:tblGrid>
              <a:tr h="370840">
                <a:tc>
                  <a:txBody>
                    <a:bodyPr/>
                    <a:lstStyle/>
                    <a:p>
                      <a:pPr algn="ctr" fontAlgn="b"/>
                      <a:r>
                        <a:rPr lang="en-US" sz="2000" b="1" u="none" strike="noStrike" dirty="0">
                          <a:effectLst/>
                          <a:latin typeface="+mn-lt"/>
                        </a:rPr>
                        <a:t>Reason for Adjustment</a:t>
                      </a:r>
                      <a:endParaRPr lang="en-US" sz="2000" dirty="0">
                        <a:latin typeface="+mn-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a:effectLst/>
                          <a:latin typeface="+mn-lt"/>
                        </a:rPr>
                        <a:t>Accounts Balances Before Adjustment</a:t>
                      </a:r>
                      <a:endParaRPr lang="en-US" sz="2000" b="1" i="0" u="none" strike="noStrike" dirty="0">
                        <a:solidFill>
                          <a:srgbClr val="000000"/>
                        </a:solidFill>
                        <a:effectLst/>
                        <a:latin typeface="+mn-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u="none" strike="noStrike" dirty="0">
                          <a:effectLst/>
                          <a:latin typeface="+mn-lt"/>
                        </a:rPr>
                        <a:t>Adjusting Entry</a:t>
                      </a:r>
                      <a:endParaRPr lang="en-US" sz="2000" dirty="0">
                        <a:latin typeface="+mn-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228830"/>
                  </a:ext>
                </a:extLst>
              </a:tr>
              <a:tr h="370840">
                <a:tc>
                  <a:txBody>
                    <a:bodyPr/>
                    <a:lstStyle/>
                    <a:p>
                      <a:pPr marL="339725" indent="-339725"/>
                      <a:r>
                        <a:rPr lang="en-US" sz="2000" u="none" strike="noStrike" kern="1200" dirty="0">
                          <a:solidFill>
                            <a:schemeClr val="dk1"/>
                          </a:solidFill>
                          <a:effectLst/>
                          <a:latin typeface="+mn-lt"/>
                          <a:ea typeface="+mn-ea"/>
                          <a:cs typeface="+mn-cs"/>
                        </a:rPr>
                        <a:t>(a) Unearned revenues initially recorded in liability accounts are now recognized as revenue.</a:t>
                      </a:r>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rPr>
                        <a:t>Liabilities overstated. </a:t>
                      </a:r>
                      <a:r>
                        <a:rPr lang="en-US" sz="2000" b="0" i="0" u="none" strike="noStrike" dirty="0">
                          <a:solidFill>
                            <a:srgbClr val="000000"/>
                          </a:solidFill>
                          <a:effectLst/>
                          <a:latin typeface="Calibri" panose="020F0502020204030204" pitchFamily="34" charset="0"/>
                        </a:rPr>
                        <a:t>Revenues understated.</a:t>
                      </a:r>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rPr>
                        <a:t>Dr. Liabilities</a:t>
                      </a:r>
                    </a:p>
                    <a:p>
                      <a:pPr marL="0" indent="271463" algn="l" fontAlgn="t"/>
                      <a:r>
                        <a:rPr lang="en-US" sz="2000" u="none" strike="noStrike" dirty="0">
                          <a:effectLst/>
                        </a:rPr>
                        <a:t>Cr. Revenues</a:t>
                      </a:r>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9944083"/>
                  </a:ext>
                </a:extLst>
              </a:tr>
              <a:tr h="370840">
                <a:tc>
                  <a:txBody>
                    <a:bodyPr/>
                    <a:lstStyle/>
                    <a:p>
                      <a:pPr marL="339725" indent="-339725"/>
                      <a:r>
                        <a:rPr lang="en-US" sz="2000" b="1" u="none" strike="noStrike" kern="1200" dirty="0">
                          <a:solidFill>
                            <a:srgbClr val="990000"/>
                          </a:solidFill>
                          <a:effectLst/>
                          <a:latin typeface="+mn-lt"/>
                          <a:ea typeface="+mn-ea"/>
                          <a:cs typeface="+mn-cs"/>
                        </a:rPr>
                        <a:t>(b) Unearned revenues initially recorded</a:t>
                      </a:r>
                      <a:r>
                        <a:rPr lang="en-US" sz="2000" b="1" u="none" strike="noStrike" kern="1200" baseline="0" dirty="0">
                          <a:solidFill>
                            <a:srgbClr val="990000"/>
                          </a:solidFill>
                          <a:effectLst/>
                          <a:latin typeface="+mn-lt"/>
                          <a:ea typeface="+mn-ea"/>
                          <a:cs typeface="+mn-cs"/>
                        </a:rPr>
                        <a:t> in revenue accounts are still unearned.</a:t>
                      </a:r>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b="1" i="0" u="none" strike="noStrike" dirty="0">
                          <a:solidFill>
                            <a:srgbClr val="990000"/>
                          </a:solidFill>
                          <a:effectLst/>
                          <a:latin typeface="Calibri" panose="020F0502020204030204" pitchFamily="34" charset="0"/>
                        </a:rPr>
                        <a:t>Liabilities understated.</a:t>
                      </a:r>
                    </a:p>
                    <a:p>
                      <a:pPr algn="l" fontAlgn="t"/>
                      <a:r>
                        <a:rPr lang="en-US" sz="2000" b="1" i="0" u="none" strike="noStrike" dirty="0">
                          <a:solidFill>
                            <a:srgbClr val="990000"/>
                          </a:solidFill>
                          <a:effectLst/>
                          <a:latin typeface="Calibri" panose="020F0502020204030204" pitchFamily="34" charset="0"/>
                        </a:rPr>
                        <a:t>Revenues overstated.</a:t>
                      </a:r>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t" latinLnBrk="0" hangingPunct="1"/>
                      <a:r>
                        <a:rPr lang="en-US" sz="2000" b="1" i="0" u="none" strike="noStrike" kern="1200" dirty="0">
                          <a:solidFill>
                            <a:srgbClr val="990000"/>
                          </a:solidFill>
                          <a:effectLst/>
                          <a:latin typeface="Calibri" panose="020F0502020204030204" pitchFamily="34" charset="0"/>
                          <a:ea typeface="+mn-ea"/>
                          <a:cs typeface="+mn-cs"/>
                        </a:rPr>
                        <a:t>Dr. Revenues</a:t>
                      </a:r>
                    </a:p>
                    <a:p>
                      <a:pPr marL="0" indent="271463" algn="l" defTabSz="914400" rtl="0" eaLnBrk="1" fontAlgn="t" latinLnBrk="0" hangingPunct="1"/>
                      <a:r>
                        <a:rPr lang="en-US" sz="2000" b="1" i="0" u="none" strike="noStrike" kern="1200" dirty="0">
                          <a:solidFill>
                            <a:srgbClr val="990000"/>
                          </a:solidFill>
                          <a:effectLst/>
                          <a:latin typeface="Calibri" panose="020F0502020204030204" pitchFamily="34" charset="0"/>
                          <a:ea typeface="+mn-ea"/>
                          <a:cs typeface="+mn-cs"/>
                        </a:rPr>
                        <a:t>Cr. Liabilities</a:t>
                      </a:r>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5470127"/>
                  </a:ext>
                </a:extLst>
              </a:tr>
            </a:tbl>
          </a:graphicData>
        </a:graphic>
      </p:graphicFrame>
      <p:sp>
        <p:nvSpPr>
          <p:cNvPr id="9"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5</a:t>
            </a:r>
          </a:p>
        </p:txBody>
      </p:sp>
      <p:sp>
        <p:nvSpPr>
          <p:cNvPr id="6" name="Slide Number Placeholder 5">
            <a:extLst>
              <a:ext uri="{FF2B5EF4-FFF2-40B4-BE49-F238E27FC236}">
                <a16:creationId xmlns:a16="http://schemas.microsoft.com/office/drawing/2014/main" id="{EA509342-8465-4A79-9169-981497E5972B}"/>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7" name="Footer Placeholder 6">
            <a:extLst>
              <a:ext uri="{FF2B5EF4-FFF2-40B4-BE49-F238E27FC236}">
                <a16:creationId xmlns:a16="http://schemas.microsoft.com/office/drawing/2014/main" id="{DF2ABD6E-B828-45E3-8A6B-80CB03C33CB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24185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B03D-AA84-4438-B678-B8A9E6B3B676}"/>
              </a:ext>
            </a:extLst>
          </p:cNvPr>
          <p:cNvSpPr>
            <a:spLocks noGrp="1"/>
          </p:cNvSpPr>
          <p:nvPr>
            <p:ph type="title"/>
          </p:nvPr>
        </p:nvSpPr>
        <p:spPr>
          <a:xfrm>
            <a:off x="304800" y="762001"/>
            <a:ext cx="8534400" cy="1103869"/>
          </a:xfrm>
        </p:spPr>
        <p:txBody>
          <a:bodyPr>
            <a:noAutofit/>
          </a:bodyPr>
          <a:lstStyle/>
          <a:p>
            <a:r>
              <a:rPr lang="en-US" b="1" dirty="0">
                <a:latin typeface="Calibri" panose="020F0502020204030204" pitchFamily="34" charset="0"/>
                <a:cs typeface="Calibri" panose="020F0502020204030204" pitchFamily="34" charset="0"/>
              </a:rPr>
              <a:t>Appendix 3B: Financial Reporting Concepts </a:t>
            </a:r>
            <a:r>
              <a:rPr lang="en-US" sz="2400" dirty="0">
                <a:latin typeface="Calibri" panose="020F0502020204030204" pitchFamily="34" charset="0"/>
                <a:cs typeface="Calibri" panose="020F0502020204030204" pitchFamily="34" charset="0"/>
              </a:rPr>
              <a:t>(1 of 2)</a:t>
            </a:r>
            <a:endParaRPr lang="en-US" sz="2400" dirty="0">
              <a:latin typeface="Calibri" panose="020F0502020204030204" pitchFamily="34" charset="0"/>
            </a:endParaRPr>
          </a:p>
        </p:txBody>
      </p:sp>
      <p:sp>
        <p:nvSpPr>
          <p:cNvPr id="3" name="Content Placeholder 2">
            <a:extLst>
              <a:ext uri="{FF2B5EF4-FFF2-40B4-BE49-F238E27FC236}">
                <a16:creationId xmlns:a16="http://schemas.microsoft.com/office/drawing/2014/main" id="{00DCDCFD-A47F-4413-B721-0F5E9C5C74CE}"/>
              </a:ext>
            </a:extLst>
          </p:cNvPr>
          <p:cNvSpPr>
            <a:spLocks noGrp="1"/>
          </p:cNvSpPr>
          <p:nvPr>
            <p:ph sz="quarter" idx="16"/>
          </p:nvPr>
        </p:nvSpPr>
        <p:spPr>
          <a:xfrm>
            <a:off x="304800" y="1981200"/>
            <a:ext cx="4495800" cy="1371600"/>
          </a:xfrm>
        </p:spPr>
        <p:txBody>
          <a:bodyPr/>
          <a:lstStyle/>
          <a:p>
            <a:pPr>
              <a:buClr>
                <a:srgbClr val="990000"/>
              </a:buClr>
            </a:pPr>
            <a:r>
              <a:rPr lang="en-US" altLang="en-US" sz="2600" b="1" dirty="0">
                <a:solidFill>
                  <a:srgbClr val="990000"/>
                </a:solidFill>
                <a:latin typeface="Calibri" panose="020F0502020204030204" pitchFamily="34" charset="0"/>
              </a:rPr>
              <a:t>Qualities of Useful Information</a:t>
            </a:r>
          </a:p>
          <a:p>
            <a:pPr>
              <a:buClr>
                <a:srgbClr val="990000"/>
              </a:buClr>
            </a:pPr>
            <a:r>
              <a:rPr lang="en-US" altLang="en-US" sz="2600" b="1" dirty="0">
                <a:latin typeface="Calibri" panose="020F0502020204030204" pitchFamily="34" charset="0"/>
              </a:rPr>
              <a:t>Two fundamental qualities</a:t>
            </a:r>
          </a:p>
          <a:p>
            <a:pPr marL="402336" indent="-402336">
              <a:buClr>
                <a:schemeClr val="accent2"/>
              </a:buClr>
              <a:buFont typeface="+mj-lt"/>
              <a:buAutoNum type="arabicPeriod"/>
            </a:pPr>
            <a:r>
              <a:rPr lang="en-US" altLang="en-US" sz="2600" b="1" dirty="0">
                <a:latin typeface="Calibri" panose="020F0502020204030204" pitchFamily="34" charset="0"/>
              </a:rPr>
              <a:t>Relevance</a:t>
            </a:r>
          </a:p>
        </p:txBody>
      </p:sp>
      <p:sp>
        <p:nvSpPr>
          <p:cNvPr id="6" name="Content Placeholder 5"/>
          <p:cNvSpPr>
            <a:spLocks noGrp="1"/>
          </p:cNvSpPr>
          <p:nvPr>
            <p:ph sz="quarter" idx="17"/>
          </p:nvPr>
        </p:nvSpPr>
        <p:spPr>
          <a:xfrm>
            <a:off x="304800" y="3429000"/>
            <a:ext cx="8534400" cy="2200414"/>
          </a:xfrm>
        </p:spPr>
        <p:txBody>
          <a:bodyPr/>
          <a:lstStyle/>
          <a:p>
            <a:pPr marL="621792" indent="-320040">
              <a:spcBef>
                <a:spcPts val="500"/>
              </a:spcBef>
              <a:buClr>
                <a:srgbClr val="990000"/>
              </a:buClr>
              <a:buFont typeface="Arial" panose="020B0604020202020204" pitchFamily="34" charset="0"/>
              <a:buChar char="•"/>
            </a:pPr>
            <a:r>
              <a:rPr lang="en-US" altLang="en-US" sz="2400" dirty="0">
                <a:latin typeface="Calibri" panose="020F0502020204030204" pitchFamily="34" charset="0"/>
              </a:rPr>
              <a:t>Make a difference in a business decision </a:t>
            </a:r>
          </a:p>
          <a:p>
            <a:pPr marL="621792" indent="-320040">
              <a:spcBef>
                <a:spcPts val="500"/>
              </a:spcBef>
              <a:buClr>
                <a:srgbClr val="990000"/>
              </a:buClr>
              <a:buFont typeface="Arial" panose="020B0604020202020204" pitchFamily="34" charset="0"/>
              <a:buChar char="•"/>
            </a:pPr>
            <a:r>
              <a:rPr lang="en-US" altLang="en-US" sz="2400" dirty="0">
                <a:latin typeface="Calibri" panose="020F0502020204030204" pitchFamily="34" charset="0"/>
              </a:rPr>
              <a:t>Provides information that has </a:t>
            </a:r>
            <a:r>
              <a:rPr lang="en-US" altLang="en-US" sz="2400" b="1" dirty="0">
                <a:latin typeface="Calibri" panose="020F0502020204030204" pitchFamily="34" charset="0"/>
              </a:rPr>
              <a:t>predictive</a:t>
            </a:r>
            <a:r>
              <a:rPr lang="en-US" altLang="en-US" sz="2400" dirty="0">
                <a:latin typeface="Calibri" panose="020F0502020204030204" pitchFamily="34" charset="0"/>
              </a:rPr>
              <a:t> </a:t>
            </a:r>
            <a:r>
              <a:rPr lang="en-US" altLang="en-US" sz="2400" b="1" dirty="0">
                <a:latin typeface="Calibri" panose="020F0502020204030204" pitchFamily="34" charset="0"/>
              </a:rPr>
              <a:t>value</a:t>
            </a:r>
            <a:r>
              <a:rPr lang="en-US" altLang="en-US" sz="2400" dirty="0">
                <a:latin typeface="Calibri" panose="020F0502020204030204" pitchFamily="34" charset="0"/>
              </a:rPr>
              <a:t> and </a:t>
            </a:r>
            <a:r>
              <a:rPr lang="en-US" altLang="en-US" sz="2400" b="1" dirty="0">
                <a:latin typeface="Calibri" panose="020F0502020204030204" pitchFamily="34" charset="0"/>
              </a:rPr>
              <a:t>confirmatory</a:t>
            </a:r>
            <a:r>
              <a:rPr lang="en-US" altLang="en-US" sz="2400" dirty="0">
                <a:latin typeface="Calibri" panose="020F0502020204030204" pitchFamily="34" charset="0"/>
              </a:rPr>
              <a:t> </a:t>
            </a:r>
            <a:r>
              <a:rPr lang="en-US" altLang="en-US" sz="2400" b="1" dirty="0">
                <a:latin typeface="Calibri" panose="020F0502020204030204" pitchFamily="34" charset="0"/>
              </a:rPr>
              <a:t>value</a:t>
            </a:r>
          </a:p>
          <a:p>
            <a:pPr marL="621792" indent="-320040">
              <a:spcBef>
                <a:spcPts val="500"/>
              </a:spcBef>
              <a:buClr>
                <a:srgbClr val="990000"/>
              </a:buClr>
              <a:buFont typeface="Arial" panose="020B0604020202020204" pitchFamily="34" charset="0"/>
              <a:buChar char="•"/>
            </a:pPr>
            <a:r>
              <a:rPr lang="en-US" altLang="en-US" sz="2400" b="1" dirty="0">
                <a:solidFill>
                  <a:schemeClr val="accent4"/>
                </a:solidFill>
                <a:latin typeface="Calibri" panose="020F0502020204030204" pitchFamily="34" charset="0"/>
              </a:rPr>
              <a:t>Materiality</a:t>
            </a:r>
            <a:r>
              <a:rPr lang="en-US" altLang="en-US" sz="2400" dirty="0">
                <a:latin typeface="Calibri" panose="020F0502020204030204" pitchFamily="34" charset="0"/>
              </a:rPr>
              <a:t> is a company-specific aspect of relevance</a:t>
            </a:r>
          </a:p>
          <a:p>
            <a:pPr marL="1243584" lvl="1" indent="-320040">
              <a:buClr>
                <a:srgbClr val="990000"/>
              </a:buClr>
              <a:buSzPct val="80000"/>
              <a:buFont typeface="Courier New" panose="02070309020205020404" pitchFamily="49" charset="0"/>
              <a:buChar char="o"/>
            </a:pPr>
            <a:r>
              <a:rPr lang="en-US" altLang="en-US" sz="2200" dirty="0">
                <a:latin typeface="Calibri" panose="020F0502020204030204" pitchFamily="34" charset="0"/>
              </a:rPr>
              <a:t>An item is material when its </a:t>
            </a:r>
            <a:r>
              <a:rPr lang="en-US" altLang="en-US" sz="2200" b="1" dirty="0">
                <a:latin typeface="Calibri" panose="020F0502020204030204" pitchFamily="34" charset="0"/>
              </a:rPr>
              <a:t>size</a:t>
            </a:r>
            <a:r>
              <a:rPr lang="en-US" altLang="en-US" sz="2200" dirty="0">
                <a:latin typeface="Calibri" panose="020F0502020204030204" pitchFamily="34" charset="0"/>
              </a:rPr>
              <a:t> makes it likely to influence the decision of an investor or creditor</a:t>
            </a:r>
            <a:endParaRPr lang="en-US" sz="2200" dirty="0">
              <a:latin typeface="Calibri" panose="020F0502020204030204" pitchFamily="34" charset="0"/>
            </a:endParaRPr>
          </a:p>
        </p:txBody>
      </p:sp>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6</a:t>
            </a:r>
          </a:p>
        </p:txBody>
      </p:sp>
      <p:sp>
        <p:nvSpPr>
          <p:cNvPr id="4" name="Slide Number Placeholder 3">
            <a:extLst>
              <a:ext uri="{FF2B5EF4-FFF2-40B4-BE49-F238E27FC236}">
                <a16:creationId xmlns:a16="http://schemas.microsoft.com/office/drawing/2014/main" id="{85CC2E6B-CC89-4924-B34C-43227B339F40}"/>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36</a:t>
            </a:fld>
            <a:endParaRPr lang="en-US" dirty="0">
              <a:latin typeface="Calibri" panose="020F0502020204030204" pitchFamily="34" charset="0"/>
            </a:endParaRPr>
          </a:p>
        </p:txBody>
      </p:sp>
      <p:sp>
        <p:nvSpPr>
          <p:cNvPr id="5" name="Footer Placeholder 4">
            <a:extLst>
              <a:ext uri="{FF2B5EF4-FFF2-40B4-BE49-F238E27FC236}">
                <a16:creationId xmlns:a16="http://schemas.microsoft.com/office/drawing/2014/main" id="{3EDD177E-488C-48BF-B9BF-DA929609BA48}"/>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1578571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B03D-AA84-4438-B678-B8A9E6B3B676}"/>
              </a:ext>
            </a:extLst>
          </p:cNvPr>
          <p:cNvSpPr>
            <a:spLocks noGrp="1"/>
          </p:cNvSpPr>
          <p:nvPr>
            <p:ph type="title"/>
          </p:nvPr>
        </p:nvSpPr>
        <p:spPr>
          <a:xfrm>
            <a:off x="304800" y="762001"/>
            <a:ext cx="8534400" cy="1116226"/>
          </a:xfrm>
        </p:spPr>
        <p:txBody>
          <a:bodyPr>
            <a:noAutofit/>
          </a:bodyPr>
          <a:lstStyle/>
          <a:p>
            <a:r>
              <a:rPr lang="en-US" b="1" dirty="0">
                <a:latin typeface="Calibri" panose="020F0502020204030204" pitchFamily="34" charset="0"/>
                <a:cs typeface="Calibri" panose="020F0502020204030204" pitchFamily="34" charset="0"/>
              </a:rPr>
              <a:t>Appendix 3B: Financial Reporting Concepts </a:t>
            </a:r>
            <a:r>
              <a:rPr lang="en-US" sz="2400" dirty="0">
                <a:latin typeface="Calibri" panose="020F0502020204030204" pitchFamily="34" charset="0"/>
                <a:cs typeface="Calibri" panose="020F0502020204030204" pitchFamily="34" charset="0"/>
              </a:rPr>
              <a:t>(2 of 2)</a:t>
            </a:r>
            <a:endParaRPr lang="en-US" sz="2400" dirty="0"/>
          </a:p>
        </p:txBody>
      </p:sp>
      <p:sp>
        <p:nvSpPr>
          <p:cNvPr id="3" name="Content Placeholder 2">
            <a:extLst>
              <a:ext uri="{FF2B5EF4-FFF2-40B4-BE49-F238E27FC236}">
                <a16:creationId xmlns:a16="http://schemas.microsoft.com/office/drawing/2014/main" id="{00DCDCFD-A47F-4413-B721-0F5E9C5C74CE}"/>
              </a:ext>
            </a:extLst>
          </p:cNvPr>
          <p:cNvSpPr>
            <a:spLocks noGrp="1"/>
          </p:cNvSpPr>
          <p:nvPr>
            <p:ph sz="quarter" idx="16"/>
          </p:nvPr>
        </p:nvSpPr>
        <p:spPr>
          <a:xfrm>
            <a:off x="304801" y="2044521"/>
            <a:ext cx="3908854" cy="914400"/>
          </a:xfrm>
        </p:spPr>
        <p:txBody>
          <a:bodyPr/>
          <a:lstStyle/>
          <a:p>
            <a:pPr>
              <a:buClr>
                <a:srgbClr val="990000"/>
              </a:buClr>
            </a:pPr>
            <a:r>
              <a:rPr lang="en-US" altLang="en-US" sz="2600" b="1" dirty="0"/>
              <a:t>Two fundamental qualities</a:t>
            </a:r>
          </a:p>
          <a:p>
            <a:pPr marL="403200" indent="-403200">
              <a:buClr>
                <a:schemeClr val="accent2"/>
              </a:buClr>
              <a:buFont typeface="+mj-lt"/>
              <a:buAutoNum type="arabicPeriod" startAt="2"/>
            </a:pPr>
            <a:r>
              <a:rPr lang="en-US" altLang="en-US" sz="2600" b="1" dirty="0"/>
              <a:t>Faithful Representation</a:t>
            </a:r>
          </a:p>
        </p:txBody>
      </p:sp>
      <p:sp>
        <p:nvSpPr>
          <p:cNvPr id="6" name="Content Placeholder 5"/>
          <p:cNvSpPr>
            <a:spLocks noGrp="1"/>
          </p:cNvSpPr>
          <p:nvPr>
            <p:ph sz="quarter" idx="17"/>
          </p:nvPr>
        </p:nvSpPr>
        <p:spPr>
          <a:xfrm>
            <a:off x="304800" y="3046942"/>
            <a:ext cx="8229600" cy="2058458"/>
          </a:xfrm>
        </p:spPr>
        <p:txBody>
          <a:bodyPr/>
          <a:lstStyle/>
          <a:p>
            <a:pPr marL="621792" indent="-320040">
              <a:spcBef>
                <a:spcPts val="500"/>
              </a:spcBef>
              <a:buClr>
                <a:srgbClr val="990000"/>
              </a:buClr>
              <a:buFont typeface="Arial" panose="020B0604020202020204" pitchFamily="34" charset="0"/>
              <a:buChar char="•"/>
            </a:pPr>
            <a:r>
              <a:rPr lang="en-US" sz="2400" dirty="0">
                <a:latin typeface="Calibri" panose="020F0502020204030204" pitchFamily="34" charset="0"/>
              </a:rPr>
              <a:t>Information accurately depicts what really happened. </a:t>
            </a:r>
          </a:p>
          <a:p>
            <a:pPr marL="621792" indent="-320040">
              <a:spcBef>
                <a:spcPts val="500"/>
              </a:spcBef>
              <a:buClr>
                <a:srgbClr val="990000"/>
              </a:buClr>
              <a:buFont typeface="Arial" panose="020B0604020202020204" pitchFamily="34" charset="0"/>
              <a:buChar char="•"/>
            </a:pPr>
            <a:r>
              <a:rPr lang="en-US" sz="2400" dirty="0">
                <a:latin typeface="Calibri" panose="020F0502020204030204" pitchFamily="34" charset="0"/>
              </a:rPr>
              <a:t>Information must be</a:t>
            </a:r>
            <a:endParaRPr lang="en-US" altLang="en-US" sz="2400" b="1" dirty="0">
              <a:latin typeface="Calibri" panose="020F0502020204030204" pitchFamily="34" charset="0"/>
            </a:endParaRPr>
          </a:p>
          <a:p>
            <a:pPr marL="1243584" lvl="1" indent="-320040">
              <a:buClr>
                <a:srgbClr val="990000"/>
              </a:buClr>
              <a:buSzPct val="80000"/>
              <a:buFont typeface="Courier New" panose="02070309020205020404" pitchFamily="49" charset="0"/>
              <a:buChar char="o"/>
            </a:pPr>
            <a:r>
              <a:rPr lang="en-US" sz="2200" b="1" dirty="0">
                <a:latin typeface="Calibri" panose="020F0502020204030204" pitchFamily="34" charset="0"/>
              </a:rPr>
              <a:t>complete</a:t>
            </a:r>
            <a:r>
              <a:rPr lang="en-US" sz="2200" dirty="0">
                <a:latin typeface="Calibri" panose="020F0502020204030204" pitchFamily="34" charset="0"/>
              </a:rPr>
              <a:t> (nothing important has been omitted)</a:t>
            </a:r>
          </a:p>
          <a:p>
            <a:pPr marL="1243584" lvl="1" indent="-320040">
              <a:buClr>
                <a:srgbClr val="990000"/>
              </a:buClr>
              <a:buSzPct val="80000"/>
              <a:buFont typeface="Courier New" panose="02070309020205020404" pitchFamily="49" charset="0"/>
              <a:buChar char="o"/>
            </a:pPr>
            <a:r>
              <a:rPr lang="en-US" sz="2200" b="1" dirty="0">
                <a:latin typeface="Calibri" panose="020F0502020204030204" pitchFamily="34" charset="0"/>
              </a:rPr>
              <a:t>neutral</a:t>
            </a:r>
            <a:r>
              <a:rPr lang="en-US" sz="2200" dirty="0">
                <a:latin typeface="Calibri" panose="020F0502020204030204" pitchFamily="34" charset="0"/>
              </a:rPr>
              <a:t> (is not biased toward one position or another)</a:t>
            </a:r>
          </a:p>
          <a:p>
            <a:pPr marL="1243584" lvl="1" indent="-320040">
              <a:buClr>
                <a:srgbClr val="990000"/>
              </a:buClr>
              <a:buSzPct val="80000"/>
              <a:buFont typeface="Courier New" panose="02070309020205020404" pitchFamily="49" charset="0"/>
              <a:buChar char="o"/>
            </a:pPr>
            <a:r>
              <a:rPr lang="en-US" sz="2200" b="1" dirty="0">
                <a:latin typeface="Calibri" panose="020F0502020204030204" pitchFamily="34" charset="0"/>
              </a:rPr>
              <a:t>free </a:t>
            </a:r>
            <a:r>
              <a:rPr lang="en-US" sz="2200" b="1">
                <a:latin typeface="Calibri" panose="020F0502020204030204" pitchFamily="34" charset="0"/>
              </a:rPr>
              <a:t>from error.</a:t>
            </a:r>
            <a:endParaRPr lang="en-US" sz="2200" dirty="0">
              <a:latin typeface="Calibri" panose="020F0502020204030204" pitchFamily="34" charset="0"/>
            </a:endParaRPr>
          </a:p>
        </p:txBody>
      </p:sp>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6</a:t>
            </a:r>
          </a:p>
        </p:txBody>
      </p:sp>
      <p:sp>
        <p:nvSpPr>
          <p:cNvPr id="4" name="Slide Number Placeholder 3">
            <a:extLst>
              <a:ext uri="{FF2B5EF4-FFF2-40B4-BE49-F238E27FC236}">
                <a16:creationId xmlns:a16="http://schemas.microsoft.com/office/drawing/2014/main" id="{85CC2E6B-CC89-4924-B34C-43227B339F40}"/>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5" name="Footer Placeholder 4">
            <a:extLst>
              <a:ext uri="{FF2B5EF4-FFF2-40B4-BE49-F238E27FC236}">
                <a16:creationId xmlns:a16="http://schemas.microsoft.com/office/drawing/2014/main" id="{3EDD177E-488C-48BF-B9BF-DA929609BA4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32786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DF89-C4CB-4F0A-B02F-DCADDF67427E}"/>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cs typeface="Calibri" panose="020F0502020204030204" pitchFamily="34" charset="0"/>
              </a:rPr>
              <a:t>Qualities of Useful Information</a:t>
            </a:r>
            <a:endParaRPr lang="en-US" dirty="0"/>
          </a:p>
        </p:txBody>
      </p:sp>
      <p:sp>
        <p:nvSpPr>
          <p:cNvPr id="3" name="Content Placeholder 2">
            <a:extLst>
              <a:ext uri="{FF2B5EF4-FFF2-40B4-BE49-F238E27FC236}">
                <a16:creationId xmlns:a16="http://schemas.microsoft.com/office/drawing/2014/main" id="{2221A7D3-5C02-4D03-8DE1-3723569D4E5D}"/>
              </a:ext>
            </a:extLst>
          </p:cNvPr>
          <p:cNvSpPr>
            <a:spLocks noGrp="1"/>
          </p:cNvSpPr>
          <p:nvPr>
            <p:ph sz="quarter" idx="16"/>
          </p:nvPr>
        </p:nvSpPr>
        <p:spPr>
          <a:xfrm>
            <a:off x="304800" y="1830999"/>
            <a:ext cx="3204519" cy="455002"/>
          </a:xfrm>
        </p:spPr>
        <p:txBody>
          <a:bodyPr/>
          <a:lstStyle/>
          <a:p>
            <a:r>
              <a:rPr lang="en-US" altLang="en-US" b="1" dirty="0"/>
              <a:t>Enhancing Qualities</a:t>
            </a:r>
            <a:endParaRPr lang="en-US" dirty="0"/>
          </a:p>
        </p:txBody>
      </p:sp>
      <p:sp>
        <p:nvSpPr>
          <p:cNvPr id="4" name="Content Placeholder 3">
            <a:extLst>
              <a:ext uri="{FF2B5EF4-FFF2-40B4-BE49-F238E27FC236}">
                <a16:creationId xmlns:a16="http://schemas.microsoft.com/office/drawing/2014/main" id="{C8FB8520-8CEB-464B-A9A7-4EE838511087}"/>
              </a:ext>
            </a:extLst>
          </p:cNvPr>
          <p:cNvSpPr>
            <a:spLocks noGrp="1"/>
          </p:cNvSpPr>
          <p:nvPr>
            <p:ph sz="quarter" idx="17"/>
          </p:nvPr>
        </p:nvSpPr>
        <p:spPr>
          <a:xfrm>
            <a:off x="304800" y="2446888"/>
            <a:ext cx="2514600" cy="1972712"/>
          </a:xfrm>
        </p:spPr>
        <p:txBody>
          <a:bodyPr/>
          <a:lstStyle/>
          <a:p>
            <a:pPr algn="ctr"/>
            <a:r>
              <a:rPr lang="en-US" altLang="en-US" sz="2200" b="1" dirty="0">
                <a:solidFill>
                  <a:schemeClr val="accent4"/>
                </a:solidFill>
              </a:rPr>
              <a:t>Comparability </a:t>
            </a:r>
            <a:r>
              <a:rPr lang="en-US" altLang="en-US" sz="2200" dirty="0"/>
              <a:t>results when different companies use the same accounting principles.</a:t>
            </a:r>
            <a:endParaRPr lang="en-US" sz="2200" dirty="0"/>
          </a:p>
        </p:txBody>
      </p:sp>
      <p:sp>
        <p:nvSpPr>
          <p:cNvPr id="5" name="Content Placeholder 4">
            <a:extLst>
              <a:ext uri="{FF2B5EF4-FFF2-40B4-BE49-F238E27FC236}">
                <a16:creationId xmlns:a16="http://schemas.microsoft.com/office/drawing/2014/main" id="{7969635C-A9DB-4587-ACD4-14AB8ACDF602}"/>
              </a:ext>
            </a:extLst>
          </p:cNvPr>
          <p:cNvSpPr>
            <a:spLocks noGrp="1"/>
          </p:cNvSpPr>
          <p:nvPr>
            <p:ph sz="quarter" idx="18"/>
          </p:nvPr>
        </p:nvSpPr>
        <p:spPr>
          <a:xfrm>
            <a:off x="304800" y="4572000"/>
            <a:ext cx="3086100" cy="1618736"/>
          </a:xfrm>
        </p:spPr>
        <p:txBody>
          <a:bodyPr/>
          <a:lstStyle/>
          <a:p>
            <a:pPr algn="ctr"/>
            <a:r>
              <a:rPr lang="en-US" altLang="en-US" sz="2200" b="1" dirty="0">
                <a:solidFill>
                  <a:schemeClr val="accent4"/>
                </a:solidFill>
              </a:rPr>
              <a:t>Consistency</a:t>
            </a:r>
            <a:r>
              <a:rPr lang="en-US" altLang="en-US" sz="2200" dirty="0"/>
              <a:t> means that a company uses the same accounting principles and methods from year to year.</a:t>
            </a:r>
            <a:endParaRPr lang="en-US" sz="2200" dirty="0"/>
          </a:p>
        </p:txBody>
      </p:sp>
      <p:sp>
        <p:nvSpPr>
          <p:cNvPr id="6" name="Content Placeholder 5">
            <a:extLst>
              <a:ext uri="{FF2B5EF4-FFF2-40B4-BE49-F238E27FC236}">
                <a16:creationId xmlns:a16="http://schemas.microsoft.com/office/drawing/2014/main" id="{642F426D-A14B-4EFF-85AF-394A9F86909F}"/>
              </a:ext>
            </a:extLst>
          </p:cNvPr>
          <p:cNvSpPr>
            <a:spLocks noGrp="1"/>
          </p:cNvSpPr>
          <p:nvPr>
            <p:ph sz="quarter" idx="19"/>
          </p:nvPr>
        </p:nvSpPr>
        <p:spPr>
          <a:xfrm>
            <a:off x="3124200" y="2453147"/>
            <a:ext cx="2990850" cy="1599869"/>
          </a:xfrm>
        </p:spPr>
        <p:txBody>
          <a:bodyPr/>
          <a:lstStyle/>
          <a:p>
            <a:pPr algn="ctr"/>
            <a:r>
              <a:rPr lang="en-US" altLang="en-US" sz="2200" dirty="0"/>
              <a:t>Information is </a:t>
            </a:r>
            <a:r>
              <a:rPr lang="en-US" altLang="en-US" sz="2200" b="1" dirty="0">
                <a:solidFill>
                  <a:schemeClr val="accent4"/>
                </a:solidFill>
              </a:rPr>
              <a:t>verifiable</a:t>
            </a:r>
            <a:r>
              <a:rPr lang="en-US" altLang="en-US" sz="2200" dirty="0"/>
              <a:t> if independent observers, using the same methods, obtain similar results.</a:t>
            </a:r>
            <a:endParaRPr lang="en-US" sz="2200" dirty="0"/>
          </a:p>
        </p:txBody>
      </p:sp>
      <p:sp>
        <p:nvSpPr>
          <p:cNvPr id="7" name="Content Placeholder 6">
            <a:extLst>
              <a:ext uri="{FF2B5EF4-FFF2-40B4-BE49-F238E27FC236}">
                <a16:creationId xmlns:a16="http://schemas.microsoft.com/office/drawing/2014/main" id="{ECB81901-4543-439B-8B07-B19521D1D73E}"/>
              </a:ext>
            </a:extLst>
          </p:cNvPr>
          <p:cNvSpPr>
            <a:spLocks noGrp="1"/>
          </p:cNvSpPr>
          <p:nvPr>
            <p:ph sz="quarter" idx="20"/>
          </p:nvPr>
        </p:nvSpPr>
        <p:spPr>
          <a:xfrm>
            <a:off x="3962400" y="4572000"/>
            <a:ext cx="2895600" cy="1359243"/>
          </a:xfrm>
        </p:spPr>
        <p:txBody>
          <a:bodyPr/>
          <a:lstStyle/>
          <a:p>
            <a:pPr algn="ctr"/>
            <a:r>
              <a:rPr lang="en-US" altLang="en-US" sz="2200" dirty="0"/>
              <a:t>For accounting information to have relevance, it must be </a:t>
            </a:r>
            <a:r>
              <a:rPr lang="en-US" altLang="en-US" sz="2200" b="1" dirty="0">
                <a:solidFill>
                  <a:schemeClr val="accent4"/>
                </a:solidFill>
              </a:rPr>
              <a:t>timely</a:t>
            </a:r>
            <a:r>
              <a:rPr lang="en-US" altLang="en-US" sz="2200" dirty="0">
                <a:solidFill>
                  <a:schemeClr val="accent4"/>
                </a:solidFill>
              </a:rPr>
              <a:t>.</a:t>
            </a:r>
            <a:endParaRPr lang="en-US" sz="2200" dirty="0">
              <a:solidFill>
                <a:schemeClr val="accent4"/>
              </a:solidFill>
            </a:endParaRPr>
          </a:p>
        </p:txBody>
      </p:sp>
      <p:sp>
        <p:nvSpPr>
          <p:cNvPr id="8" name="Content Placeholder 7">
            <a:extLst>
              <a:ext uri="{FF2B5EF4-FFF2-40B4-BE49-F238E27FC236}">
                <a16:creationId xmlns:a16="http://schemas.microsoft.com/office/drawing/2014/main" id="{79F79884-174C-4F66-A719-76A33618E91E}"/>
              </a:ext>
            </a:extLst>
          </p:cNvPr>
          <p:cNvSpPr>
            <a:spLocks noGrp="1"/>
          </p:cNvSpPr>
          <p:nvPr>
            <p:ph sz="quarter" idx="21"/>
          </p:nvPr>
        </p:nvSpPr>
        <p:spPr>
          <a:xfrm>
            <a:off x="6449484" y="2446888"/>
            <a:ext cx="2389716" cy="1884073"/>
          </a:xfrm>
        </p:spPr>
        <p:txBody>
          <a:bodyPr/>
          <a:lstStyle/>
          <a:p>
            <a:pPr algn="ctr"/>
            <a:r>
              <a:rPr lang="en-US" altLang="en-US" sz="2200" dirty="0"/>
              <a:t>Information has the quality of </a:t>
            </a:r>
            <a:r>
              <a:rPr lang="en-US" altLang="en-US" sz="2200" b="1" dirty="0">
                <a:solidFill>
                  <a:schemeClr val="accent4"/>
                </a:solidFill>
              </a:rPr>
              <a:t>understandability </a:t>
            </a:r>
            <a:r>
              <a:rPr lang="en-US" altLang="en-US" sz="2200" dirty="0"/>
              <a:t>if it is presented in a clear and concise fashion.</a:t>
            </a:r>
            <a:endParaRPr lang="en-US" sz="2200" dirty="0"/>
          </a:p>
        </p:txBody>
      </p:sp>
      <p:sp>
        <p:nvSpPr>
          <p:cNvPr id="12"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6</a:t>
            </a:r>
          </a:p>
        </p:txBody>
      </p:sp>
      <p:sp>
        <p:nvSpPr>
          <p:cNvPr id="10" name="Slide Number Placeholder 9">
            <a:extLst>
              <a:ext uri="{FF2B5EF4-FFF2-40B4-BE49-F238E27FC236}">
                <a16:creationId xmlns:a16="http://schemas.microsoft.com/office/drawing/2014/main" id="{59101A3F-5B73-4181-895E-8D5C6B593FDD}"/>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11" name="Footer Placeholder 10">
            <a:extLst>
              <a:ext uri="{FF2B5EF4-FFF2-40B4-BE49-F238E27FC236}">
                <a16:creationId xmlns:a16="http://schemas.microsoft.com/office/drawing/2014/main" id="{7BACCE4B-A4E5-4868-8E7F-DD10CC0E88B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4978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E2B6-75D4-484A-A379-947F7FC5DD28}"/>
              </a:ext>
            </a:extLst>
          </p:cNvPr>
          <p:cNvSpPr>
            <a:spLocks noGrp="1"/>
          </p:cNvSpPr>
          <p:nvPr>
            <p:ph type="title"/>
          </p:nvPr>
        </p:nvSpPr>
        <p:spPr>
          <a:xfrm>
            <a:off x="304800" y="762001"/>
            <a:ext cx="8763000" cy="990600"/>
          </a:xfrm>
        </p:spPr>
        <p:txBody>
          <a:bodyPr>
            <a:normAutofit fontScale="90000"/>
          </a:bodyPr>
          <a:lstStyle/>
          <a:p>
            <a:r>
              <a:rPr lang="en-US" sz="4400" b="1" dirty="0">
                <a:latin typeface="Calibri" panose="020F0502020204030204" pitchFamily="34" charset="0"/>
                <a:cs typeface="Calibri" panose="020F0502020204030204" pitchFamily="34" charset="0"/>
              </a:rPr>
              <a:t>Assumptions in Financial Reporting </a:t>
            </a:r>
            <a:r>
              <a:rPr lang="en-US" sz="2700" dirty="0">
                <a:latin typeface="Calibri" panose="020F0502020204030204" pitchFamily="34" charset="0"/>
                <a:cs typeface="Calibri" panose="020F0502020204030204" pitchFamily="34" charset="0"/>
              </a:rPr>
              <a:t>(1 of 3)</a:t>
            </a:r>
            <a:endParaRPr lang="en-US" sz="2700" dirty="0"/>
          </a:p>
        </p:txBody>
      </p:sp>
      <p:pic>
        <p:nvPicPr>
          <p:cNvPr id="4" name="Content Placeholder 3" descr="An illustration displays the monetary unit and economic entity assumptions of financial reporting. The monetary unit assumption is illustrated by four measures overlaid on a silhouette of a building as measure of employee satisfaction, salaries paid, total number of employees, and percent of international employees. Only the salaries paid is recognized into the accounting records as shown by a circle and an arrow pointing to accounting records displaying dollar signs. The monetary unit requires that only those things that can be expressed in money are included in the accounting records. The economic entity assumption is illustrated with three automobiles and three men holding cards with the names of the vehicles. The three brands illustrate that Ford, Chrysler, and GM are economic entities. The economic entity states that every economic entity can be separately identified and accounted for.&#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031215" y="2041708"/>
            <a:ext cx="7081571" cy="3993784"/>
          </a:xfrm>
        </p:spPr>
      </p:pic>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6</a:t>
            </a:r>
          </a:p>
        </p:txBody>
      </p:sp>
      <p:sp>
        <p:nvSpPr>
          <p:cNvPr id="5" name="Slide Number Placeholder 4">
            <a:extLst>
              <a:ext uri="{FF2B5EF4-FFF2-40B4-BE49-F238E27FC236}">
                <a16:creationId xmlns:a16="http://schemas.microsoft.com/office/drawing/2014/main" id="{BEAA719D-8C0A-4204-AFC2-F6914920DE93}"/>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6" name="Footer Placeholder 5">
            <a:extLst>
              <a:ext uri="{FF2B5EF4-FFF2-40B4-BE49-F238E27FC236}">
                <a16:creationId xmlns:a16="http://schemas.microsoft.com/office/drawing/2014/main" id="{B4C59011-11F0-40A2-B159-CD134A3F30B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08521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EDFD-257A-4212-86D0-BC2EB982BB6B}"/>
              </a:ext>
            </a:extLst>
          </p:cNvPr>
          <p:cNvSpPr>
            <a:spLocks noGrp="1"/>
          </p:cNvSpPr>
          <p:nvPr>
            <p:ph type="title"/>
          </p:nvPr>
        </p:nvSpPr>
        <p:spPr>
          <a:xfrm>
            <a:off x="304800" y="762001"/>
            <a:ext cx="8534400" cy="744437"/>
          </a:xfrm>
        </p:spPr>
        <p:txBody>
          <a:bodyPr/>
          <a:lstStyle/>
          <a:p>
            <a:r>
              <a:rPr lang="en-US" altLang="en-US" b="1" dirty="0">
                <a:latin typeface="Calibri" panose="020F0502020204030204" pitchFamily="34" charset="0"/>
                <a:ea typeface="Source Sans Pro" charset="0"/>
                <a:cs typeface="Calibri" panose="020F0502020204030204" pitchFamily="34" charset="0"/>
              </a:rPr>
              <a:t>Accrued Revenues </a:t>
            </a:r>
            <a:r>
              <a:rPr lang="en-US" altLang="en-US" sz="2400" dirty="0">
                <a:latin typeface="Calibri" panose="020F0502020204030204" pitchFamily="34" charset="0"/>
                <a:ea typeface="Source Sans Pro" charset="0"/>
                <a:cs typeface="Calibri" panose="020F0502020204030204" pitchFamily="34" charset="0"/>
              </a:rPr>
              <a:t>(1 of 5)</a:t>
            </a:r>
            <a:endParaRPr lang="en-US" sz="2400" dirty="0"/>
          </a:p>
        </p:txBody>
      </p:sp>
      <p:sp>
        <p:nvSpPr>
          <p:cNvPr id="3" name="Content Placeholder 2">
            <a:extLst>
              <a:ext uri="{FF2B5EF4-FFF2-40B4-BE49-F238E27FC236}">
                <a16:creationId xmlns:a16="http://schemas.microsoft.com/office/drawing/2014/main" id="{6F7F36B3-3211-4033-AF77-FD62B0846A84}"/>
              </a:ext>
            </a:extLst>
          </p:cNvPr>
          <p:cNvSpPr>
            <a:spLocks noGrp="1"/>
          </p:cNvSpPr>
          <p:nvPr>
            <p:ph sz="quarter" idx="16"/>
          </p:nvPr>
        </p:nvSpPr>
        <p:spPr>
          <a:xfrm>
            <a:off x="304800" y="1828801"/>
            <a:ext cx="8534400" cy="777874"/>
          </a:xfrm>
        </p:spPr>
        <p:txBody>
          <a:bodyPr/>
          <a:lstStyle/>
          <a:p>
            <a:r>
              <a:rPr lang="en-US" altLang="en-US" sz="2600" dirty="0"/>
              <a:t>Revenues for services performed but not yet received in cash or recorded.</a:t>
            </a:r>
            <a:endParaRPr lang="en-US" sz="2600" dirty="0"/>
          </a:p>
        </p:txBody>
      </p:sp>
      <p:sp>
        <p:nvSpPr>
          <p:cNvPr id="4" name="Content Placeholder 3"/>
          <p:cNvSpPr>
            <a:spLocks noGrp="1"/>
          </p:cNvSpPr>
          <p:nvPr>
            <p:ph sz="quarter" idx="17"/>
          </p:nvPr>
        </p:nvSpPr>
        <p:spPr>
          <a:xfrm>
            <a:off x="358296" y="2971800"/>
            <a:ext cx="8480904" cy="533400"/>
          </a:xfrm>
        </p:spPr>
        <p:txBody>
          <a:bodyPr/>
          <a:lstStyle/>
          <a:p>
            <a:r>
              <a:rPr lang="en-IN" b="1" dirty="0"/>
              <a:t>Revenue Recorded    BEFORE     Cash Receipt</a:t>
            </a:r>
          </a:p>
        </p:txBody>
      </p:sp>
      <p:sp>
        <p:nvSpPr>
          <p:cNvPr id="5" name="Content Placeholder 4">
            <a:extLst>
              <a:ext uri="{FF2B5EF4-FFF2-40B4-BE49-F238E27FC236}">
                <a16:creationId xmlns:a16="http://schemas.microsoft.com/office/drawing/2014/main" id="{C4FF3CE2-6898-49A6-965A-0CEB4AAA7F7A}"/>
              </a:ext>
            </a:extLst>
          </p:cNvPr>
          <p:cNvSpPr>
            <a:spLocks noGrp="1"/>
          </p:cNvSpPr>
          <p:nvPr>
            <p:ph sz="quarter" idx="18"/>
          </p:nvPr>
        </p:nvSpPr>
        <p:spPr>
          <a:xfrm>
            <a:off x="304800" y="3813048"/>
            <a:ext cx="6153150" cy="425451"/>
          </a:xfrm>
        </p:spPr>
        <p:txBody>
          <a:bodyPr/>
          <a:lstStyle/>
          <a:p>
            <a:r>
              <a:rPr lang="en-US" altLang="en-US" sz="2600" b="1" dirty="0"/>
              <a:t>Accrued revenues </a:t>
            </a:r>
            <a:r>
              <a:rPr lang="en-US" altLang="en-US" sz="2600" dirty="0"/>
              <a:t>often occur in regard to:</a:t>
            </a:r>
            <a:endParaRPr lang="en-US" sz="2600" dirty="0"/>
          </a:p>
        </p:txBody>
      </p:sp>
      <p:sp>
        <p:nvSpPr>
          <p:cNvPr id="6" name="Content Placeholder 5">
            <a:extLst>
              <a:ext uri="{FF2B5EF4-FFF2-40B4-BE49-F238E27FC236}">
                <a16:creationId xmlns:a16="http://schemas.microsoft.com/office/drawing/2014/main" id="{85E0514F-420D-43F5-A31D-3DD5E84E2B48}"/>
              </a:ext>
            </a:extLst>
          </p:cNvPr>
          <p:cNvSpPr>
            <a:spLocks noGrp="1"/>
          </p:cNvSpPr>
          <p:nvPr>
            <p:ph sz="quarter" idx="19"/>
          </p:nvPr>
        </p:nvSpPr>
        <p:spPr>
          <a:xfrm>
            <a:off x="358296" y="4435476"/>
            <a:ext cx="1165704" cy="355465"/>
          </a:xfrm>
        </p:spPr>
        <p:txBody>
          <a:bodyPr/>
          <a:lstStyle/>
          <a:p>
            <a:pPr marL="292608" indent="-292608">
              <a:buClr>
                <a:schemeClr val="accent2"/>
              </a:buClr>
              <a:buFont typeface="Arial" panose="020B0604020202020204" pitchFamily="34" charset="0"/>
              <a:buChar char="•"/>
            </a:pPr>
            <a:r>
              <a:rPr lang="en-US" altLang="en-US" sz="2400" dirty="0"/>
              <a:t>Rent</a:t>
            </a:r>
          </a:p>
        </p:txBody>
      </p:sp>
      <p:sp>
        <p:nvSpPr>
          <p:cNvPr id="7" name="Content Placeholder 6">
            <a:extLst>
              <a:ext uri="{FF2B5EF4-FFF2-40B4-BE49-F238E27FC236}">
                <a16:creationId xmlns:a16="http://schemas.microsoft.com/office/drawing/2014/main" id="{756B8223-9217-4F4A-8301-B2B2820E06AB}"/>
              </a:ext>
            </a:extLst>
          </p:cNvPr>
          <p:cNvSpPr>
            <a:spLocks noGrp="1"/>
          </p:cNvSpPr>
          <p:nvPr>
            <p:ph sz="quarter" idx="20"/>
          </p:nvPr>
        </p:nvSpPr>
        <p:spPr>
          <a:xfrm>
            <a:off x="358296" y="4936166"/>
            <a:ext cx="1622904" cy="397834"/>
          </a:xfrm>
        </p:spPr>
        <p:txBody>
          <a:bodyPr/>
          <a:lstStyle/>
          <a:p>
            <a:pPr marL="292608" indent="-292608">
              <a:buClr>
                <a:schemeClr val="accent2"/>
              </a:buClr>
              <a:buFont typeface="Arial" panose="020B0604020202020204" pitchFamily="34" charset="0"/>
              <a:buChar char="•"/>
            </a:pPr>
            <a:r>
              <a:rPr lang="en-US" altLang="en-US" sz="2400" dirty="0"/>
              <a:t>Interest</a:t>
            </a:r>
          </a:p>
        </p:txBody>
      </p:sp>
      <p:sp>
        <p:nvSpPr>
          <p:cNvPr id="9" name="Content Placeholder 8">
            <a:extLst>
              <a:ext uri="{FF2B5EF4-FFF2-40B4-BE49-F238E27FC236}">
                <a16:creationId xmlns:a16="http://schemas.microsoft.com/office/drawing/2014/main" id="{2CE3A933-8528-49CB-A291-E99318DAA3DC}"/>
              </a:ext>
            </a:extLst>
          </p:cNvPr>
          <p:cNvSpPr>
            <a:spLocks noGrp="1"/>
          </p:cNvSpPr>
          <p:nvPr>
            <p:ph sz="quarter" idx="22"/>
          </p:nvPr>
        </p:nvSpPr>
        <p:spPr>
          <a:xfrm>
            <a:off x="319548" y="5442156"/>
            <a:ext cx="1661652" cy="391974"/>
          </a:xfrm>
        </p:spPr>
        <p:txBody>
          <a:bodyPr/>
          <a:lstStyle/>
          <a:p>
            <a:pPr marL="292608" indent="-292608">
              <a:buClr>
                <a:schemeClr val="accent2"/>
              </a:buClr>
              <a:buFont typeface="Arial" panose="020B0604020202020204" pitchFamily="34" charset="0"/>
              <a:buChar char="•"/>
            </a:pPr>
            <a:r>
              <a:rPr lang="en-US" altLang="en-US" sz="2400" dirty="0"/>
              <a:t>Services</a:t>
            </a:r>
            <a:endParaRPr lang="en-US" sz="2400" dirty="0"/>
          </a:p>
        </p:txBody>
      </p:sp>
      <p:sp>
        <p:nvSpPr>
          <p:cNvPr id="11"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3</a:t>
            </a:r>
          </a:p>
        </p:txBody>
      </p:sp>
      <p:sp>
        <p:nvSpPr>
          <p:cNvPr id="23" name="Slide Number Placeholder 22">
            <a:extLst>
              <a:ext uri="{FF2B5EF4-FFF2-40B4-BE49-F238E27FC236}">
                <a16:creationId xmlns:a16="http://schemas.microsoft.com/office/drawing/2014/main" id="{E56F794A-9628-48A8-9B06-427CDD7CC915}"/>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24" name="Footer Placeholder 23">
            <a:extLst>
              <a:ext uri="{FF2B5EF4-FFF2-40B4-BE49-F238E27FC236}">
                <a16:creationId xmlns:a16="http://schemas.microsoft.com/office/drawing/2014/main" id="{BA69A3C2-41C0-4B04-B493-81D4090F7E16}"/>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08578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E2B6-75D4-484A-A379-947F7FC5DD28}"/>
              </a:ext>
            </a:extLst>
          </p:cNvPr>
          <p:cNvSpPr>
            <a:spLocks noGrp="1"/>
          </p:cNvSpPr>
          <p:nvPr>
            <p:ph type="title"/>
          </p:nvPr>
        </p:nvSpPr>
        <p:spPr>
          <a:xfrm>
            <a:off x="304800" y="762001"/>
            <a:ext cx="8763000" cy="685799"/>
          </a:xfrm>
        </p:spPr>
        <p:txBody>
          <a:bodyPr>
            <a:normAutofit fontScale="90000"/>
          </a:bodyPr>
          <a:lstStyle/>
          <a:p>
            <a:r>
              <a:rPr lang="en-US" sz="4400" b="1" dirty="0">
                <a:latin typeface="Calibri" panose="020F0502020204030204" pitchFamily="34" charset="0"/>
                <a:cs typeface="Calibri" panose="020F0502020204030204" pitchFamily="34" charset="0"/>
              </a:rPr>
              <a:t>Assumptions in Financial Reporting </a:t>
            </a:r>
            <a:r>
              <a:rPr lang="en-US" sz="2700" dirty="0">
                <a:latin typeface="Calibri" panose="020F0502020204030204" pitchFamily="34" charset="0"/>
                <a:cs typeface="Calibri" panose="020F0502020204030204" pitchFamily="34" charset="0"/>
              </a:rPr>
              <a:t>(2 of 3)</a:t>
            </a:r>
            <a:endParaRPr lang="en-US" sz="2700" dirty="0"/>
          </a:p>
        </p:txBody>
      </p:sp>
      <p:pic>
        <p:nvPicPr>
          <p:cNvPr id="4" name="Content Placeholder 3" descr="&quot;An illustration displays the time period and the going concern assumptions in financial reporting. The time period is illustrated with a time line displaying the start of business as 2010 and the end of business as 2020. The year, 2014, is magnified into 4 quarters and into 12 months. The time period assumption implies that the life of a business can be divided into artificial time periods.&#10;Going concern is illustrated with a model of the present factory labeled as now, and a model of a futuristic factory labeled as future. The going concern implies the business will remain in operation for the foreseeable future.&#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052604" y="2123528"/>
            <a:ext cx="6965641" cy="3622880"/>
          </a:xfrm>
        </p:spPr>
      </p:pic>
      <p:sp>
        <p:nvSpPr>
          <p:cNvPr id="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6</a:t>
            </a:r>
          </a:p>
        </p:txBody>
      </p:sp>
      <p:sp>
        <p:nvSpPr>
          <p:cNvPr id="5" name="Slide Number Placeholder 4">
            <a:extLst>
              <a:ext uri="{FF2B5EF4-FFF2-40B4-BE49-F238E27FC236}">
                <a16:creationId xmlns:a16="http://schemas.microsoft.com/office/drawing/2014/main" id="{BEAA719D-8C0A-4204-AFC2-F6914920DE93}"/>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6" name="Footer Placeholder 5">
            <a:extLst>
              <a:ext uri="{FF2B5EF4-FFF2-40B4-BE49-F238E27FC236}">
                <a16:creationId xmlns:a16="http://schemas.microsoft.com/office/drawing/2014/main" id="{B4C59011-11F0-40A2-B159-CD134A3F30B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551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3106-9679-4353-9CFA-87B36D945B75}"/>
              </a:ext>
            </a:extLst>
          </p:cNvPr>
          <p:cNvSpPr>
            <a:spLocks noGrp="1"/>
          </p:cNvSpPr>
          <p:nvPr>
            <p:ph type="title"/>
          </p:nvPr>
        </p:nvSpPr>
        <p:spPr>
          <a:xfrm>
            <a:off x="304800" y="762001"/>
            <a:ext cx="8610600" cy="685799"/>
          </a:xfrm>
        </p:spPr>
        <p:txBody>
          <a:bodyPr>
            <a:normAutofit fontScale="90000"/>
          </a:bodyPr>
          <a:lstStyle/>
          <a:p>
            <a:r>
              <a:rPr lang="en-US" sz="4400" b="1" dirty="0">
                <a:latin typeface="Calibri" panose="020F0502020204030204" pitchFamily="34" charset="0"/>
                <a:cs typeface="Calibri" panose="020F0502020204030204" pitchFamily="34" charset="0"/>
              </a:rPr>
              <a:t>Assumptions in Financial Reporting </a:t>
            </a:r>
            <a:r>
              <a:rPr lang="en-US" sz="2700" dirty="0">
                <a:latin typeface="Calibri" panose="020F0502020204030204" pitchFamily="34"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425F8A74-898E-471A-9A58-CDAB420815EE}"/>
              </a:ext>
            </a:extLst>
          </p:cNvPr>
          <p:cNvSpPr>
            <a:spLocks noGrp="1"/>
          </p:cNvSpPr>
          <p:nvPr>
            <p:ph sz="quarter" idx="16"/>
          </p:nvPr>
        </p:nvSpPr>
        <p:spPr>
          <a:xfrm>
            <a:off x="2475711" y="1830999"/>
            <a:ext cx="4069022" cy="430288"/>
          </a:xfrm>
        </p:spPr>
        <p:txBody>
          <a:bodyPr/>
          <a:lstStyle/>
          <a:p>
            <a:pPr algn="ctr"/>
            <a:r>
              <a:rPr lang="en-US" altLang="en-US" b="1" dirty="0"/>
              <a:t>Measurement Principles</a:t>
            </a:r>
            <a:endParaRPr lang="en-US" b="1" dirty="0"/>
          </a:p>
        </p:txBody>
      </p:sp>
      <p:sp>
        <p:nvSpPr>
          <p:cNvPr id="4" name="Content Placeholder 3">
            <a:extLst>
              <a:ext uri="{FF2B5EF4-FFF2-40B4-BE49-F238E27FC236}">
                <a16:creationId xmlns:a16="http://schemas.microsoft.com/office/drawing/2014/main" id="{FDBBCC83-6FB9-45F8-A2E5-3A6BBBC1ABF8}"/>
              </a:ext>
            </a:extLst>
          </p:cNvPr>
          <p:cNvSpPr>
            <a:spLocks noGrp="1"/>
          </p:cNvSpPr>
          <p:nvPr>
            <p:ph sz="quarter" idx="17"/>
          </p:nvPr>
        </p:nvSpPr>
        <p:spPr>
          <a:xfrm>
            <a:off x="1896533" y="2453148"/>
            <a:ext cx="2209800" cy="376549"/>
          </a:xfrm>
        </p:spPr>
        <p:txBody>
          <a:bodyPr/>
          <a:lstStyle/>
          <a:p>
            <a:r>
              <a:rPr lang="en-US" altLang="en-US" sz="2600" b="1" dirty="0"/>
              <a:t>Historical Cost</a:t>
            </a:r>
          </a:p>
        </p:txBody>
      </p:sp>
      <p:sp>
        <p:nvSpPr>
          <p:cNvPr id="5" name="Content Placeholder 4">
            <a:extLst>
              <a:ext uri="{FF2B5EF4-FFF2-40B4-BE49-F238E27FC236}">
                <a16:creationId xmlns:a16="http://schemas.microsoft.com/office/drawing/2014/main" id="{F868AC2C-9B5A-49E7-A4DA-6C2986E8233A}"/>
              </a:ext>
            </a:extLst>
          </p:cNvPr>
          <p:cNvSpPr>
            <a:spLocks noGrp="1"/>
          </p:cNvSpPr>
          <p:nvPr>
            <p:ph sz="quarter" idx="18"/>
          </p:nvPr>
        </p:nvSpPr>
        <p:spPr>
          <a:xfrm>
            <a:off x="1752600" y="2910348"/>
            <a:ext cx="2353733" cy="1752601"/>
          </a:xfrm>
        </p:spPr>
        <p:txBody>
          <a:bodyPr/>
          <a:lstStyle/>
          <a:p>
            <a:pPr algn="ctr"/>
            <a:r>
              <a:rPr lang="en-US" altLang="en-US" sz="2400" dirty="0"/>
              <a:t>Or cost principle, dictates that companies record assets at their cost.</a:t>
            </a:r>
            <a:endParaRPr lang="en-US" sz="2400" dirty="0"/>
          </a:p>
        </p:txBody>
      </p:sp>
      <p:sp>
        <p:nvSpPr>
          <p:cNvPr id="6" name="Content Placeholder 5">
            <a:extLst>
              <a:ext uri="{FF2B5EF4-FFF2-40B4-BE49-F238E27FC236}">
                <a16:creationId xmlns:a16="http://schemas.microsoft.com/office/drawing/2014/main" id="{529CE958-6754-41F4-AAB7-3FDF070A61C9}"/>
              </a:ext>
            </a:extLst>
          </p:cNvPr>
          <p:cNvSpPr>
            <a:spLocks noGrp="1"/>
          </p:cNvSpPr>
          <p:nvPr>
            <p:ph sz="quarter" idx="19"/>
          </p:nvPr>
        </p:nvSpPr>
        <p:spPr>
          <a:xfrm>
            <a:off x="5188527" y="2453148"/>
            <a:ext cx="1593273" cy="381000"/>
          </a:xfrm>
        </p:spPr>
        <p:txBody>
          <a:bodyPr/>
          <a:lstStyle/>
          <a:p>
            <a:r>
              <a:rPr lang="en-US" altLang="en-US" sz="2600" b="1" dirty="0"/>
              <a:t>Fair Value</a:t>
            </a:r>
            <a:endParaRPr lang="en-US" sz="2600" b="1" dirty="0"/>
          </a:p>
        </p:txBody>
      </p:sp>
      <p:sp>
        <p:nvSpPr>
          <p:cNvPr id="7" name="Content Placeholder 6">
            <a:extLst>
              <a:ext uri="{FF2B5EF4-FFF2-40B4-BE49-F238E27FC236}">
                <a16:creationId xmlns:a16="http://schemas.microsoft.com/office/drawing/2014/main" id="{8300588C-86C3-4DC5-8B7C-026A92F8DA7A}"/>
              </a:ext>
            </a:extLst>
          </p:cNvPr>
          <p:cNvSpPr>
            <a:spLocks noGrp="1"/>
          </p:cNvSpPr>
          <p:nvPr>
            <p:ph sz="quarter" idx="20"/>
          </p:nvPr>
        </p:nvSpPr>
        <p:spPr>
          <a:xfrm>
            <a:off x="4639733" y="2910348"/>
            <a:ext cx="2819400" cy="2423652"/>
          </a:xfrm>
        </p:spPr>
        <p:txBody>
          <a:bodyPr/>
          <a:lstStyle/>
          <a:p>
            <a:pPr algn="ctr"/>
            <a:r>
              <a:rPr lang="en-US" altLang="en-US" sz="2400" dirty="0"/>
              <a:t>Indicates that assets and liabilities should be reported at fair value (the price received to sell an asset or settle a liability).</a:t>
            </a:r>
            <a:endParaRPr lang="en-US" sz="2400" dirty="0"/>
          </a:p>
        </p:txBody>
      </p:sp>
      <p:sp>
        <p:nvSpPr>
          <p:cNvPr id="12"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6</a:t>
            </a:r>
          </a:p>
        </p:txBody>
      </p:sp>
      <p:sp>
        <p:nvSpPr>
          <p:cNvPr id="10" name="Slide Number Placeholder 9">
            <a:extLst>
              <a:ext uri="{FF2B5EF4-FFF2-40B4-BE49-F238E27FC236}">
                <a16:creationId xmlns:a16="http://schemas.microsoft.com/office/drawing/2014/main" id="{99B792FF-D6F8-4A0A-A2CE-EDC92797E2D6}"/>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11" name="Footer Placeholder 10">
            <a:extLst>
              <a:ext uri="{FF2B5EF4-FFF2-40B4-BE49-F238E27FC236}">
                <a16:creationId xmlns:a16="http://schemas.microsoft.com/office/drawing/2014/main" id="{3680A717-6C67-4B33-9528-55C37E13F7A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702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F5D6-0D44-4213-BABD-62F35600442C}"/>
              </a:ext>
            </a:extLst>
          </p:cNvPr>
          <p:cNvSpPr>
            <a:spLocks noGrp="1"/>
          </p:cNvSpPr>
          <p:nvPr>
            <p:ph type="title"/>
          </p:nvPr>
        </p:nvSpPr>
        <p:spPr>
          <a:xfrm>
            <a:off x="304800" y="762001"/>
            <a:ext cx="8534400" cy="754575"/>
          </a:xfrm>
        </p:spPr>
        <p:txBody>
          <a:bodyPr/>
          <a:lstStyle/>
          <a:p>
            <a:r>
              <a:rPr lang="en-US" b="1" dirty="0">
                <a:latin typeface="Calibri" panose="020F0502020204030204" pitchFamily="34" charset="0"/>
                <a:cs typeface="Calibri" panose="020F0502020204030204" pitchFamily="34" charset="0"/>
              </a:rPr>
              <a:t>Principles of Financial Reporting</a:t>
            </a:r>
            <a:endParaRPr lang="en-US" dirty="0"/>
          </a:p>
        </p:txBody>
      </p:sp>
      <p:sp>
        <p:nvSpPr>
          <p:cNvPr id="3" name="Content Placeholder 2">
            <a:extLst>
              <a:ext uri="{FF2B5EF4-FFF2-40B4-BE49-F238E27FC236}">
                <a16:creationId xmlns:a16="http://schemas.microsoft.com/office/drawing/2014/main" id="{3A5B77A4-8BCE-4911-8C27-21731154D83D}"/>
              </a:ext>
            </a:extLst>
          </p:cNvPr>
          <p:cNvSpPr>
            <a:spLocks noGrp="1"/>
          </p:cNvSpPr>
          <p:nvPr>
            <p:ph sz="quarter" idx="16"/>
          </p:nvPr>
        </p:nvSpPr>
        <p:spPr>
          <a:xfrm>
            <a:off x="763733" y="1830998"/>
            <a:ext cx="1977734" cy="1118264"/>
          </a:xfrm>
        </p:spPr>
        <p:txBody>
          <a:bodyPr/>
          <a:lstStyle/>
          <a:p>
            <a:pPr algn="ctr"/>
            <a:r>
              <a:rPr lang="en-US" altLang="en-US" sz="2600" b="1" dirty="0">
                <a:solidFill>
                  <a:schemeClr val="accent4"/>
                </a:solidFill>
              </a:rPr>
              <a:t>Revenue Recognition Principle</a:t>
            </a:r>
            <a:endParaRPr lang="en-US" sz="2600" b="1" dirty="0">
              <a:solidFill>
                <a:schemeClr val="accent4"/>
              </a:solidFill>
            </a:endParaRPr>
          </a:p>
        </p:txBody>
      </p:sp>
      <p:sp>
        <p:nvSpPr>
          <p:cNvPr id="4" name="Content Placeholder 3">
            <a:extLst>
              <a:ext uri="{FF2B5EF4-FFF2-40B4-BE49-F238E27FC236}">
                <a16:creationId xmlns:a16="http://schemas.microsoft.com/office/drawing/2014/main" id="{E08AFC3A-395D-4791-99F2-324521019079}"/>
              </a:ext>
            </a:extLst>
          </p:cNvPr>
          <p:cNvSpPr>
            <a:spLocks noGrp="1"/>
          </p:cNvSpPr>
          <p:nvPr>
            <p:ph sz="quarter" idx="17"/>
          </p:nvPr>
        </p:nvSpPr>
        <p:spPr>
          <a:xfrm>
            <a:off x="304800" y="3054927"/>
            <a:ext cx="2724150" cy="2740392"/>
          </a:xfrm>
        </p:spPr>
        <p:txBody>
          <a:bodyPr/>
          <a:lstStyle/>
          <a:p>
            <a:pPr algn="ctr"/>
            <a:r>
              <a:rPr lang="en-US" altLang="en-US" sz="2400" dirty="0"/>
              <a:t>Requires that companies recognize revenue in the accounting period in which the performance obligation is satisfied.</a:t>
            </a:r>
            <a:endParaRPr lang="en-US" sz="2400" dirty="0"/>
          </a:p>
        </p:txBody>
      </p:sp>
      <p:sp>
        <p:nvSpPr>
          <p:cNvPr id="5" name="Content Placeholder 4">
            <a:extLst>
              <a:ext uri="{FF2B5EF4-FFF2-40B4-BE49-F238E27FC236}">
                <a16:creationId xmlns:a16="http://schemas.microsoft.com/office/drawing/2014/main" id="{F2269C01-36D4-43B3-A86E-3077BBC3FDA9}"/>
              </a:ext>
            </a:extLst>
          </p:cNvPr>
          <p:cNvSpPr>
            <a:spLocks noGrp="1"/>
          </p:cNvSpPr>
          <p:nvPr>
            <p:ph sz="quarter" idx="18"/>
          </p:nvPr>
        </p:nvSpPr>
        <p:spPr>
          <a:xfrm>
            <a:off x="3642742" y="1830998"/>
            <a:ext cx="1860632" cy="1140802"/>
          </a:xfrm>
        </p:spPr>
        <p:txBody>
          <a:bodyPr/>
          <a:lstStyle/>
          <a:p>
            <a:pPr algn="ctr"/>
            <a:r>
              <a:rPr lang="en-US" altLang="en-US" sz="2600" b="1" dirty="0">
                <a:solidFill>
                  <a:schemeClr val="accent4"/>
                </a:solidFill>
              </a:rPr>
              <a:t>Expense Recognition Principle</a:t>
            </a:r>
            <a:endParaRPr lang="en-US" sz="2600" dirty="0">
              <a:solidFill>
                <a:schemeClr val="accent4"/>
              </a:solidFill>
            </a:endParaRPr>
          </a:p>
        </p:txBody>
      </p:sp>
      <p:sp>
        <p:nvSpPr>
          <p:cNvPr id="6" name="Content Placeholder 5">
            <a:extLst>
              <a:ext uri="{FF2B5EF4-FFF2-40B4-BE49-F238E27FC236}">
                <a16:creationId xmlns:a16="http://schemas.microsoft.com/office/drawing/2014/main" id="{6DA67450-B273-4340-A29C-621C25F28244}"/>
              </a:ext>
            </a:extLst>
          </p:cNvPr>
          <p:cNvSpPr>
            <a:spLocks noGrp="1"/>
          </p:cNvSpPr>
          <p:nvPr>
            <p:ph sz="quarter" idx="19"/>
          </p:nvPr>
        </p:nvSpPr>
        <p:spPr>
          <a:xfrm>
            <a:off x="3194616" y="3064586"/>
            <a:ext cx="2823125" cy="2111472"/>
          </a:xfrm>
        </p:spPr>
        <p:txBody>
          <a:bodyPr/>
          <a:lstStyle/>
          <a:p>
            <a:pPr algn="ctr"/>
            <a:r>
              <a:rPr lang="en-US" altLang="en-US" sz="2400" dirty="0"/>
              <a:t>Dictates that efforts (expenses) be matched with results (revenues). Thus, expenses follow revenues.</a:t>
            </a:r>
            <a:endParaRPr lang="en-US" sz="2400" dirty="0"/>
          </a:p>
        </p:txBody>
      </p:sp>
      <p:sp>
        <p:nvSpPr>
          <p:cNvPr id="7" name="Content Placeholder 6">
            <a:extLst>
              <a:ext uri="{FF2B5EF4-FFF2-40B4-BE49-F238E27FC236}">
                <a16:creationId xmlns:a16="http://schemas.microsoft.com/office/drawing/2014/main" id="{736EB977-9A94-4B57-9654-42D87DB5D0B8}"/>
              </a:ext>
            </a:extLst>
          </p:cNvPr>
          <p:cNvSpPr>
            <a:spLocks noGrp="1"/>
          </p:cNvSpPr>
          <p:nvPr>
            <p:ph sz="quarter" idx="20"/>
          </p:nvPr>
        </p:nvSpPr>
        <p:spPr>
          <a:xfrm>
            <a:off x="6473825" y="1843548"/>
            <a:ext cx="1672166" cy="1109717"/>
          </a:xfrm>
        </p:spPr>
        <p:txBody>
          <a:bodyPr/>
          <a:lstStyle/>
          <a:p>
            <a:pPr algn="ctr"/>
            <a:r>
              <a:rPr lang="en-US" altLang="en-US" sz="2600" b="1" dirty="0">
                <a:solidFill>
                  <a:schemeClr val="accent4"/>
                </a:solidFill>
              </a:rPr>
              <a:t>Full Disclosure Principle</a:t>
            </a:r>
            <a:endParaRPr lang="en-US" sz="2600" dirty="0">
              <a:solidFill>
                <a:schemeClr val="accent4"/>
              </a:solidFill>
            </a:endParaRPr>
          </a:p>
        </p:txBody>
      </p:sp>
      <p:sp>
        <p:nvSpPr>
          <p:cNvPr id="8" name="Content Placeholder 7">
            <a:extLst>
              <a:ext uri="{FF2B5EF4-FFF2-40B4-BE49-F238E27FC236}">
                <a16:creationId xmlns:a16="http://schemas.microsoft.com/office/drawing/2014/main" id="{8A5FF682-48ED-48F3-8FEE-DE4E1BC909CD}"/>
              </a:ext>
            </a:extLst>
          </p:cNvPr>
          <p:cNvSpPr>
            <a:spLocks noGrp="1"/>
          </p:cNvSpPr>
          <p:nvPr>
            <p:ph sz="quarter" idx="21"/>
          </p:nvPr>
        </p:nvSpPr>
        <p:spPr>
          <a:xfrm>
            <a:off x="6148033" y="3054926"/>
            <a:ext cx="2562935" cy="2728035"/>
          </a:xfrm>
        </p:spPr>
        <p:txBody>
          <a:bodyPr/>
          <a:lstStyle/>
          <a:p>
            <a:pPr algn="ctr"/>
            <a:r>
              <a:rPr lang="en-US" altLang="en-US" sz="2400" dirty="0"/>
              <a:t>Requires that companies disclose all circumstances and events that would make a difference to financial statement users.</a:t>
            </a:r>
            <a:endParaRPr lang="en-US" sz="2400" dirty="0"/>
          </a:p>
        </p:txBody>
      </p:sp>
      <p:sp>
        <p:nvSpPr>
          <p:cNvPr id="12"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6</a:t>
            </a:r>
          </a:p>
        </p:txBody>
      </p:sp>
      <p:sp>
        <p:nvSpPr>
          <p:cNvPr id="10" name="Slide Number Placeholder 9">
            <a:extLst>
              <a:ext uri="{FF2B5EF4-FFF2-40B4-BE49-F238E27FC236}">
                <a16:creationId xmlns:a16="http://schemas.microsoft.com/office/drawing/2014/main" id="{EB03AFEF-DB2C-4103-BCB1-0285B43B0896}"/>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11" name="Footer Placeholder 10">
            <a:extLst>
              <a:ext uri="{FF2B5EF4-FFF2-40B4-BE49-F238E27FC236}">
                <a16:creationId xmlns:a16="http://schemas.microsoft.com/office/drawing/2014/main" id="{79F51F3E-8F5D-4727-ADD4-4A3794FEFD7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3013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D117-2BE9-4675-ABA6-0D4A7325F862}"/>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cs typeface="Calibri" panose="020F0502020204030204" pitchFamily="34" charset="0"/>
              </a:rPr>
              <a:t>Cost Constraint</a:t>
            </a:r>
            <a:endParaRPr lang="en-US" dirty="0"/>
          </a:p>
        </p:txBody>
      </p:sp>
      <p:sp>
        <p:nvSpPr>
          <p:cNvPr id="3" name="Content Placeholder 2">
            <a:extLst>
              <a:ext uri="{FF2B5EF4-FFF2-40B4-BE49-F238E27FC236}">
                <a16:creationId xmlns:a16="http://schemas.microsoft.com/office/drawing/2014/main" id="{7E25F214-680B-4406-8279-07C95A3814B3}"/>
              </a:ext>
            </a:extLst>
          </p:cNvPr>
          <p:cNvSpPr>
            <a:spLocks noGrp="1"/>
          </p:cNvSpPr>
          <p:nvPr>
            <p:ph sz="quarter" idx="16"/>
          </p:nvPr>
        </p:nvSpPr>
        <p:spPr>
          <a:xfrm>
            <a:off x="1066800" y="1828800"/>
            <a:ext cx="2438400" cy="381000"/>
          </a:xfrm>
        </p:spPr>
        <p:txBody>
          <a:bodyPr/>
          <a:lstStyle/>
          <a:p>
            <a:r>
              <a:rPr lang="en-US" altLang="en-US" sz="2600" b="1" dirty="0">
                <a:solidFill>
                  <a:schemeClr val="accent4"/>
                </a:solidFill>
              </a:rPr>
              <a:t>Cost Constraint</a:t>
            </a:r>
            <a:endParaRPr lang="en-US" sz="2600" b="1" dirty="0">
              <a:solidFill>
                <a:schemeClr val="accent4"/>
              </a:solidFill>
            </a:endParaRPr>
          </a:p>
        </p:txBody>
      </p:sp>
      <p:sp>
        <p:nvSpPr>
          <p:cNvPr id="4" name="Content Placeholder 3">
            <a:extLst>
              <a:ext uri="{FF2B5EF4-FFF2-40B4-BE49-F238E27FC236}">
                <a16:creationId xmlns:a16="http://schemas.microsoft.com/office/drawing/2014/main" id="{AF5BE70A-C71A-4C03-9969-739CBE807FF3}"/>
              </a:ext>
            </a:extLst>
          </p:cNvPr>
          <p:cNvSpPr>
            <a:spLocks noGrp="1"/>
          </p:cNvSpPr>
          <p:nvPr>
            <p:ph sz="quarter" idx="17"/>
          </p:nvPr>
        </p:nvSpPr>
        <p:spPr>
          <a:xfrm>
            <a:off x="502116" y="2374557"/>
            <a:ext cx="3765083" cy="2743200"/>
          </a:xfrm>
        </p:spPr>
        <p:txBody>
          <a:bodyPr/>
          <a:lstStyle/>
          <a:p>
            <a:pPr algn="ctr"/>
            <a:r>
              <a:rPr lang="en-US" altLang="en-US" sz="2400" dirty="0"/>
              <a:t>Accounting standard-setters weigh the cost that companies will incur to provide the information against the benefit that financial statement users will gain from having the information available.</a:t>
            </a:r>
            <a:endParaRPr lang="en-US" sz="2400" dirty="0"/>
          </a:p>
        </p:txBody>
      </p:sp>
      <p:pic>
        <p:nvPicPr>
          <p:cNvPr id="8" name="Content Placeholder 7" descr="An illustration shows a weighing scale. The left plate is labeled cost and the right plate is labeled benefits. The left plate weighs down the scale.">
            <a:extLst>
              <a:ext uri="{FF2B5EF4-FFF2-40B4-BE49-F238E27FC236}">
                <a16:creationId xmlns:a16="http://schemas.microsoft.com/office/drawing/2014/main" id="{5DFE3AE1-1CB8-4A08-9615-2C82B6E89C5F}"/>
              </a:ext>
            </a:extLst>
          </p:cNvPr>
          <p:cNvPicPr>
            <a:picLocks noGrp="1" noChangeAspect="1"/>
          </p:cNvPicPr>
          <p:nvPr>
            <p:ph sz="quarter" idx="18"/>
          </p:nvPr>
        </p:nvPicPr>
        <p:blipFill>
          <a:blip r:embed="rId2"/>
          <a:stretch>
            <a:fillRect/>
          </a:stretch>
        </p:blipFill>
        <p:spPr>
          <a:xfrm>
            <a:off x="5105400" y="2362200"/>
            <a:ext cx="2975106" cy="1908213"/>
          </a:xfrm>
          <a:prstGeom prst="rect">
            <a:avLst/>
          </a:prstGeom>
        </p:spPr>
      </p:pic>
      <p:sp>
        <p:nvSpPr>
          <p:cNvPr id="9"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6</a:t>
            </a:r>
          </a:p>
        </p:txBody>
      </p:sp>
      <p:sp>
        <p:nvSpPr>
          <p:cNvPr id="6" name="Slide Number Placeholder 5">
            <a:extLst>
              <a:ext uri="{FF2B5EF4-FFF2-40B4-BE49-F238E27FC236}">
                <a16:creationId xmlns:a16="http://schemas.microsoft.com/office/drawing/2014/main" id="{ECF44F5D-D86E-47B5-93FC-633FAD6CBAFC}"/>
              </a:ext>
            </a:extLst>
          </p:cNvPr>
          <p:cNvSpPr>
            <a:spLocks noGrp="1"/>
          </p:cNvSpPr>
          <p:nvPr>
            <p:ph type="sldNum" sz="quarter" idx="10"/>
          </p:nvPr>
        </p:nvSpPr>
        <p:spPr/>
        <p:txBody>
          <a:bodyPr/>
          <a:lstStyle/>
          <a:p>
            <a:fld id="{67B19427-F580-D146-B60E-4CADEE75497F}" type="slidenum">
              <a:rPr lang="en-US" smtClean="0"/>
              <a:pPr/>
              <a:t>43</a:t>
            </a:fld>
            <a:endParaRPr lang="en-US" dirty="0"/>
          </a:p>
        </p:txBody>
      </p:sp>
      <p:sp>
        <p:nvSpPr>
          <p:cNvPr id="7" name="Footer Placeholder 6">
            <a:extLst>
              <a:ext uri="{FF2B5EF4-FFF2-40B4-BE49-F238E27FC236}">
                <a16:creationId xmlns:a16="http://schemas.microsoft.com/office/drawing/2014/main" id="{CCA3B538-3869-427D-B171-AC21C2E121B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4437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7E16-2DB5-4ED9-B07B-0F786977CF16}"/>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(1 of 5)</a:t>
            </a:r>
            <a:endParaRPr lang="en-US" sz="2400" dirty="0"/>
          </a:p>
        </p:txBody>
      </p:sp>
      <p:sp>
        <p:nvSpPr>
          <p:cNvPr id="3" name="Content Placeholder 2">
            <a:extLst>
              <a:ext uri="{FF2B5EF4-FFF2-40B4-BE49-F238E27FC236}">
                <a16:creationId xmlns:a16="http://schemas.microsoft.com/office/drawing/2014/main" id="{ABE1C78C-9424-4BD3-90E3-7E89FBD8AF22}"/>
              </a:ext>
            </a:extLst>
          </p:cNvPr>
          <p:cNvSpPr>
            <a:spLocks noGrp="1"/>
          </p:cNvSpPr>
          <p:nvPr>
            <p:ph sz="quarter" idx="16"/>
          </p:nvPr>
        </p:nvSpPr>
        <p:spPr>
          <a:xfrm>
            <a:off x="304800" y="1828800"/>
            <a:ext cx="8382000" cy="4114800"/>
          </a:xfrm>
        </p:spPr>
        <p:txBody>
          <a:bodyPr/>
          <a:lstStyle/>
          <a:p>
            <a:r>
              <a:rPr lang="en-US"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600" b="1" dirty="0">
                <a:solidFill>
                  <a:srgbClr val="990000"/>
                </a:solidFill>
                <a:latin typeface="Calibri" panose="020F0502020204030204" pitchFamily="34" charset="0"/>
                <a:cs typeface="Calibri" panose="020F0502020204030204" pitchFamily="34" charset="0"/>
              </a:rPr>
              <a:t>Similarities</a:t>
            </a:r>
            <a:endParaRPr lang="en-US" sz="2600" dirty="0">
              <a:solidFill>
                <a:srgbClr val="990000"/>
              </a:solidFill>
            </a:endParaRPr>
          </a:p>
          <a:p>
            <a:pPr marL="292608" indent="-292608">
              <a:buClr>
                <a:schemeClr val="accent2"/>
              </a:buClr>
              <a:buFont typeface="Arial" panose="020B0604020202020204" pitchFamily="34" charset="0"/>
              <a:buChar char="•"/>
            </a:pPr>
            <a:r>
              <a:rPr lang="en-US" altLang="en-US" sz="2400" dirty="0"/>
              <a:t>Companies applying I</a:t>
            </a:r>
            <a:r>
              <a:rPr lang="en-US" altLang="en-US" sz="100" dirty="0"/>
              <a:t> </a:t>
            </a:r>
            <a:r>
              <a:rPr lang="en-US" altLang="en-US" sz="2400" dirty="0"/>
              <a:t>F</a:t>
            </a:r>
            <a:r>
              <a:rPr lang="en-US" altLang="en-US" sz="100" dirty="0"/>
              <a:t> </a:t>
            </a:r>
            <a:r>
              <a:rPr lang="en-US" altLang="en-US" sz="2400" dirty="0"/>
              <a:t>R</a:t>
            </a:r>
            <a:r>
              <a:rPr lang="en-US" altLang="en-US" sz="100" dirty="0"/>
              <a:t> </a:t>
            </a:r>
            <a:r>
              <a:rPr lang="en-US" altLang="en-US" sz="2400" dirty="0"/>
              <a:t>S also use accrual-basis accounting to ensure that they record transactions that change a company’s financial statements in the period in which events occur.</a:t>
            </a:r>
          </a:p>
          <a:p>
            <a:pPr marL="292608" indent="-292608">
              <a:buClr>
                <a:schemeClr val="accent2"/>
              </a:buClr>
              <a:buFont typeface="Arial" panose="020B0604020202020204" pitchFamily="34" charset="0"/>
              <a:buChar char="•"/>
            </a:pPr>
            <a:r>
              <a:rPr lang="en-US" altLang="en-US" sz="2400" dirty="0"/>
              <a:t>Similar to G</a:t>
            </a:r>
            <a:r>
              <a:rPr lang="en-US" altLang="en-US" sz="100" dirty="0"/>
              <a:t> </a:t>
            </a:r>
            <a:r>
              <a:rPr lang="en-US" altLang="en-US" sz="2400" dirty="0"/>
              <a:t>A</a:t>
            </a:r>
            <a:r>
              <a:rPr lang="en-US" altLang="en-US" sz="100" dirty="0"/>
              <a:t> </a:t>
            </a:r>
            <a:r>
              <a:rPr lang="en-US" altLang="en-US" sz="2400" dirty="0"/>
              <a:t>A</a:t>
            </a:r>
            <a:r>
              <a:rPr lang="en-US" altLang="en-US" sz="100" dirty="0"/>
              <a:t> </a:t>
            </a:r>
            <a:r>
              <a:rPr lang="en-US" altLang="en-US" sz="2400" dirty="0"/>
              <a:t>P, cash-basis accounting is not in accordance with I</a:t>
            </a:r>
            <a:r>
              <a:rPr lang="en-US" altLang="en-US" sz="100" dirty="0"/>
              <a:t> </a:t>
            </a:r>
            <a:r>
              <a:rPr lang="en-US" altLang="en-US" sz="2400" dirty="0"/>
              <a:t>F</a:t>
            </a:r>
            <a:r>
              <a:rPr lang="en-US" altLang="en-US" sz="100" dirty="0"/>
              <a:t> </a:t>
            </a:r>
            <a:r>
              <a:rPr lang="en-US" altLang="en-US" sz="2400" dirty="0"/>
              <a:t>R</a:t>
            </a:r>
            <a:r>
              <a:rPr lang="en-US" altLang="en-US" sz="100" dirty="0"/>
              <a:t> </a:t>
            </a:r>
            <a:r>
              <a:rPr lang="en-US" altLang="en-US" sz="2400" dirty="0"/>
              <a:t>S.</a:t>
            </a:r>
          </a:p>
          <a:p>
            <a:pPr marL="292608" indent="-292608">
              <a:buClr>
                <a:schemeClr val="accent2"/>
              </a:buClr>
              <a:buFont typeface="Arial" panose="020B0604020202020204" pitchFamily="34" charset="0"/>
              <a:buChar char="•"/>
            </a:pPr>
            <a:r>
              <a:rPr lang="en-US" altLang="en-US" sz="2400" dirty="0"/>
              <a:t>I</a:t>
            </a:r>
            <a:r>
              <a:rPr lang="en-US" altLang="en-US" sz="100" dirty="0"/>
              <a:t> </a:t>
            </a:r>
            <a:r>
              <a:rPr lang="en-US" altLang="en-US" sz="2400" dirty="0"/>
              <a:t>F</a:t>
            </a:r>
            <a:r>
              <a:rPr lang="en-US" altLang="en-US" sz="100" dirty="0"/>
              <a:t> </a:t>
            </a:r>
            <a:r>
              <a:rPr lang="en-US" altLang="en-US" sz="2400" dirty="0"/>
              <a:t>R</a:t>
            </a:r>
            <a:r>
              <a:rPr lang="en-US" altLang="en-US" sz="100" dirty="0"/>
              <a:t> </a:t>
            </a:r>
            <a:r>
              <a:rPr lang="en-US" altLang="en-US" sz="2400" dirty="0"/>
              <a:t>S also divides the economic life of companies into artificial time periods. Under both G</a:t>
            </a:r>
            <a:r>
              <a:rPr lang="en-US" altLang="en-US" sz="100" dirty="0"/>
              <a:t> </a:t>
            </a:r>
            <a:r>
              <a:rPr lang="en-US" altLang="en-US" sz="2400" dirty="0"/>
              <a:t>A</a:t>
            </a:r>
            <a:r>
              <a:rPr lang="en-US" altLang="en-US" sz="100" dirty="0"/>
              <a:t> </a:t>
            </a:r>
            <a:r>
              <a:rPr lang="en-US" altLang="en-US" sz="2400" dirty="0"/>
              <a:t>A</a:t>
            </a:r>
            <a:r>
              <a:rPr lang="en-US" altLang="en-US" sz="100" dirty="0"/>
              <a:t> </a:t>
            </a:r>
            <a:r>
              <a:rPr lang="en-US" altLang="en-US" sz="2400" dirty="0"/>
              <a:t>P and I</a:t>
            </a:r>
            <a:r>
              <a:rPr lang="en-US" altLang="en-US" sz="100" dirty="0"/>
              <a:t> </a:t>
            </a:r>
            <a:r>
              <a:rPr lang="en-US" altLang="en-US" sz="2400" dirty="0"/>
              <a:t>F</a:t>
            </a:r>
            <a:r>
              <a:rPr lang="en-US" altLang="en-US" sz="100" dirty="0"/>
              <a:t> </a:t>
            </a:r>
            <a:r>
              <a:rPr lang="en-US" altLang="en-US" sz="2400" dirty="0"/>
              <a:t>R</a:t>
            </a:r>
            <a:r>
              <a:rPr lang="en-US" altLang="en-US" sz="100" dirty="0"/>
              <a:t> </a:t>
            </a:r>
            <a:r>
              <a:rPr lang="en-US" altLang="en-US" sz="2400" dirty="0"/>
              <a:t>S, this is referred to as the </a:t>
            </a:r>
            <a:r>
              <a:rPr lang="en-US" altLang="en-US" sz="2400" b="1" dirty="0"/>
              <a:t>time period assumption</a:t>
            </a:r>
            <a:r>
              <a:rPr lang="en-US" altLang="en-US" sz="2400" dirty="0"/>
              <a:t>.</a:t>
            </a:r>
            <a:endParaRPr lang="en-US" sz="2400" dirty="0"/>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7</a:t>
            </a:r>
          </a:p>
        </p:txBody>
      </p:sp>
      <p:sp>
        <p:nvSpPr>
          <p:cNvPr id="4" name="Slide Number Placeholder 3">
            <a:extLst>
              <a:ext uri="{FF2B5EF4-FFF2-40B4-BE49-F238E27FC236}">
                <a16:creationId xmlns:a16="http://schemas.microsoft.com/office/drawing/2014/main" id="{8C9E3744-6ED8-45D0-A992-552B4294505E}"/>
              </a:ext>
            </a:extLst>
          </p:cNvPr>
          <p:cNvSpPr>
            <a:spLocks noGrp="1"/>
          </p:cNvSpPr>
          <p:nvPr>
            <p:ph type="sldNum" sz="quarter" idx="10"/>
          </p:nvPr>
        </p:nvSpPr>
        <p:spPr/>
        <p:txBody>
          <a:bodyPr/>
          <a:lstStyle/>
          <a:p>
            <a:fld id="{67B19427-F580-D146-B60E-4CADEE75497F}" type="slidenum">
              <a:rPr lang="en-US" smtClean="0"/>
              <a:pPr/>
              <a:t>44</a:t>
            </a:fld>
            <a:endParaRPr lang="en-US" dirty="0"/>
          </a:p>
        </p:txBody>
      </p:sp>
      <p:sp>
        <p:nvSpPr>
          <p:cNvPr id="5" name="Footer Placeholder 4">
            <a:extLst>
              <a:ext uri="{FF2B5EF4-FFF2-40B4-BE49-F238E27FC236}">
                <a16:creationId xmlns:a16="http://schemas.microsoft.com/office/drawing/2014/main" id="{770424DB-8565-4509-B504-41001C940CC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84441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7E16-2DB5-4ED9-B07B-0F786977CF16}"/>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(2 of 5)</a:t>
            </a:r>
            <a:endParaRPr lang="en-US" sz="2400" dirty="0"/>
          </a:p>
        </p:txBody>
      </p:sp>
      <p:sp>
        <p:nvSpPr>
          <p:cNvPr id="3" name="Content Placeholder 2">
            <a:extLst>
              <a:ext uri="{FF2B5EF4-FFF2-40B4-BE49-F238E27FC236}">
                <a16:creationId xmlns:a16="http://schemas.microsoft.com/office/drawing/2014/main" id="{ABE1C78C-9424-4BD3-90E3-7E89FBD8AF22}"/>
              </a:ext>
            </a:extLst>
          </p:cNvPr>
          <p:cNvSpPr>
            <a:spLocks noGrp="1"/>
          </p:cNvSpPr>
          <p:nvPr>
            <p:ph sz="quarter" idx="16"/>
          </p:nvPr>
        </p:nvSpPr>
        <p:spPr>
          <a:xfrm>
            <a:off x="304800" y="1828800"/>
            <a:ext cx="8534400" cy="3733800"/>
          </a:xfrm>
        </p:spPr>
        <p:txBody>
          <a:bodyPr/>
          <a:lstStyle/>
          <a:p>
            <a:r>
              <a:rPr lang="en-US"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600" b="1" dirty="0">
                <a:solidFill>
                  <a:srgbClr val="990000"/>
                </a:solidFill>
                <a:latin typeface="Calibri" panose="020F0502020204030204" pitchFamily="34" charset="0"/>
                <a:cs typeface="Calibri" panose="020F0502020204030204" pitchFamily="34" charset="0"/>
              </a:rPr>
              <a:t>Similarities</a:t>
            </a:r>
            <a:endParaRPr lang="en-US" sz="2600" dirty="0">
              <a:solidFill>
                <a:srgbClr val="990000"/>
              </a:solidFill>
            </a:endParaRPr>
          </a:p>
          <a:p>
            <a:pPr marL="292608" indent="-292608">
              <a:buClr>
                <a:schemeClr val="accent2"/>
              </a:buClr>
              <a:buFont typeface="Arial" panose="020B0604020202020204" pitchFamily="34" charset="0"/>
              <a:buChar char="•"/>
            </a:pPr>
            <a:r>
              <a:rPr lang="en-US" sz="2400" dirty="0"/>
              <a:t>The </a:t>
            </a:r>
            <a:r>
              <a:rPr lang="en-US" sz="2400" b="1" dirty="0"/>
              <a:t>general</a:t>
            </a:r>
            <a:r>
              <a:rPr lang="en-US" sz="2400" dirty="0"/>
              <a:t> revenue recognition principle required by G</a:t>
            </a:r>
            <a:r>
              <a:rPr lang="en-US" sz="100" dirty="0"/>
              <a:t> </a:t>
            </a:r>
            <a:r>
              <a:rPr lang="en-US" sz="2400" dirty="0"/>
              <a:t>A</a:t>
            </a:r>
            <a:r>
              <a:rPr lang="en-US" sz="100" dirty="0"/>
              <a:t> </a:t>
            </a:r>
            <a:r>
              <a:rPr lang="en-US" sz="2400" dirty="0"/>
              <a:t>A</a:t>
            </a:r>
            <a:r>
              <a:rPr lang="en-US" sz="100" dirty="0"/>
              <a:t> </a:t>
            </a:r>
            <a:r>
              <a:rPr lang="en-US" sz="2400" dirty="0"/>
              <a:t>P that is used in this textbook is similar to that used under I</a:t>
            </a:r>
            <a:r>
              <a:rPr lang="en-US" sz="100" dirty="0"/>
              <a:t> </a:t>
            </a:r>
            <a:r>
              <a:rPr lang="en-US" sz="2400" dirty="0"/>
              <a:t>F</a:t>
            </a:r>
            <a:r>
              <a:rPr lang="en-US" sz="100" dirty="0"/>
              <a:t> </a:t>
            </a:r>
            <a:r>
              <a:rPr lang="en-US" sz="2400" dirty="0"/>
              <a:t>R</a:t>
            </a:r>
            <a:r>
              <a:rPr lang="en-US" sz="100" dirty="0"/>
              <a:t> </a:t>
            </a:r>
            <a:r>
              <a:rPr lang="en-US" sz="2400" dirty="0"/>
              <a:t>S.</a:t>
            </a:r>
          </a:p>
          <a:p>
            <a:pPr marL="292608" indent="-292608">
              <a:buClr>
                <a:schemeClr val="accent2"/>
              </a:buClr>
              <a:buFont typeface="Arial" panose="020B0604020202020204" pitchFamily="34" charset="0"/>
              <a:buChar char="•"/>
            </a:pPr>
            <a:r>
              <a:rPr lang="en-US" sz="2400" dirty="0"/>
              <a:t>Revenue recognition fraud is a major issue in U.S. financial reporting. The same situation occurs in other countries, as evidenced by revenue recognition breakdowns at Dutch software company </a:t>
            </a:r>
            <a:r>
              <a:rPr lang="en-US" sz="2400" b="1" dirty="0">
                <a:solidFill>
                  <a:srgbClr val="990000"/>
                </a:solidFill>
              </a:rPr>
              <a:t>Baan N</a:t>
            </a:r>
            <a:r>
              <a:rPr lang="en-US" sz="100" b="1" dirty="0">
                <a:solidFill>
                  <a:srgbClr val="990000"/>
                </a:solidFill>
              </a:rPr>
              <a:t> </a:t>
            </a:r>
            <a:r>
              <a:rPr lang="en-US" sz="2400" b="1" dirty="0">
                <a:solidFill>
                  <a:srgbClr val="990000"/>
                </a:solidFill>
              </a:rPr>
              <a:t>V</a:t>
            </a:r>
            <a:r>
              <a:rPr lang="en-US" sz="2400" dirty="0"/>
              <a:t>, Japanese electronics giant </a:t>
            </a:r>
            <a:r>
              <a:rPr lang="en-US" sz="2400" b="1" dirty="0">
                <a:solidFill>
                  <a:srgbClr val="990000"/>
                </a:solidFill>
              </a:rPr>
              <a:t>N</a:t>
            </a:r>
            <a:r>
              <a:rPr lang="en-US" sz="100" b="1" dirty="0">
                <a:solidFill>
                  <a:srgbClr val="990000"/>
                </a:solidFill>
              </a:rPr>
              <a:t> </a:t>
            </a:r>
            <a:r>
              <a:rPr lang="en-US" sz="2400" b="1" dirty="0">
                <a:solidFill>
                  <a:srgbClr val="990000"/>
                </a:solidFill>
              </a:rPr>
              <a:t>E</a:t>
            </a:r>
            <a:r>
              <a:rPr lang="en-US" sz="100" b="1" dirty="0">
                <a:solidFill>
                  <a:srgbClr val="990000"/>
                </a:solidFill>
              </a:rPr>
              <a:t> </a:t>
            </a:r>
            <a:r>
              <a:rPr lang="en-US" sz="2400" b="1" dirty="0">
                <a:solidFill>
                  <a:srgbClr val="990000"/>
                </a:solidFill>
              </a:rPr>
              <a:t>C</a:t>
            </a:r>
            <a:r>
              <a:rPr lang="en-US" sz="2400" dirty="0"/>
              <a:t>, and Dutch grocer </a:t>
            </a:r>
            <a:r>
              <a:rPr lang="en-US" sz="2400" b="1" dirty="0">
                <a:solidFill>
                  <a:srgbClr val="990000"/>
                </a:solidFill>
              </a:rPr>
              <a:t>Ahold</a:t>
            </a:r>
            <a:r>
              <a:rPr lang="en-US" sz="2400" dirty="0"/>
              <a:t> </a:t>
            </a:r>
            <a:r>
              <a:rPr lang="en-US" sz="2400" b="1" dirty="0">
                <a:solidFill>
                  <a:srgbClr val="990000"/>
                </a:solidFill>
              </a:rPr>
              <a:t>N</a:t>
            </a:r>
            <a:r>
              <a:rPr lang="en-US" sz="100" b="1" dirty="0">
                <a:solidFill>
                  <a:srgbClr val="990000"/>
                </a:solidFill>
              </a:rPr>
              <a:t> </a:t>
            </a:r>
            <a:r>
              <a:rPr lang="en-US" sz="2400" b="1" dirty="0">
                <a:solidFill>
                  <a:srgbClr val="990000"/>
                </a:solidFill>
              </a:rPr>
              <a:t>V</a:t>
            </a:r>
            <a:r>
              <a:rPr lang="en-US" sz="2400" dirty="0"/>
              <a:t>.</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7</a:t>
            </a:r>
          </a:p>
        </p:txBody>
      </p:sp>
      <p:sp>
        <p:nvSpPr>
          <p:cNvPr id="4" name="Slide Number Placeholder 3">
            <a:extLst>
              <a:ext uri="{FF2B5EF4-FFF2-40B4-BE49-F238E27FC236}">
                <a16:creationId xmlns:a16="http://schemas.microsoft.com/office/drawing/2014/main" id="{8C9E3744-6ED8-45D0-A992-552B4294505E}"/>
              </a:ext>
            </a:extLst>
          </p:cNvPr>
          <p:cNvSpPr>
            <a:spLocks noGrp="1"/>
          </p:cNvSpPr>
          <p:nvPr>
            <p:ph type="sldNum" sz="quarter" idx="10"/>
          </p:nvPr>
        </p:nvSpPr>
        <p:spPr/>
        <p:txBody>
          <a:bodyPr/>
          <a:lstStyle/>
          <a:p>
            <a:fld id="{67B19427-F580-D146-B60E-4CADEE75497F}" type="slidenum">
              <a:rPr lang="en-US" smtClean="0"/>
              <a:pPr/>
              <a:t>45</a:t>
            </a:fld>
            <a:endParaRPr lang="en-US" dirty="0"/>
          </a:p>
        </p:txBody>
      </p:sp>
      <p:sp>
        <p:nvSpPr>
          <p:cNvPr id="5" name="Footer Placeholder 4">
            <a:extLst>
              <a:ext uri="{FF2B5EF4-FFF2-40B4-BE49-F238E27FC236}">
                <a16:creationId xmlns:a16="http://schemas.microsoft.com/office/drawing/2014/main" id="{770424DB-8565-4509-B504-41001C940CC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09999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7E16-2DB5-4ED9-B07B-0F786977CF16}"/>
              </a:ext>
            </a:extLst>
          </p:cNvPr>
          <p:cNvSpPr>
            <a:spLocks noGrp="1"/>
          </p:cNvSpPr>
          <p:nvPr>
            <p:ph type="title"/>
          </p:nvPr>
        </p:nvSpPr>
        <p:spPr>
          <a:xfrm>
            <a:off x="304800" y="762001"/>
            <a:ext cx="8534400" cy="806449"/>
          </a:xfrm>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(3 of 5)</a:t>
            </a:r>
            <a:endParaRPr lang="en-US" sz="2400" dirty="0"/>
          </a:p>
        </p:txBody>
      </p:sp>
      <p:sp>
        <p:nvSpPr>
          <p:cNvPr id="3" name="Content Placeholder 2">
            <a:extLst>
              <a:ext uri="{FF2B5EF4-FFF2-40B4-BE49-F238E27FC236}">
                <a16:creationId xmlns:a16="http://schemas.microsoft.com/office/drawing/2014/main" id="{ABE1C78C-9424-4BD3-90E3-7E89FBD8AF22}"/>
              </a:ext>
            </a:extLst>
          </p:cNvPr>
          <p:cNvSpPr>
            <a:spLocks noGrp="1"/>
          </p:cNvSpPr>
          <p:nvPr>
            <p:ph sz="quarter" idx="16"/>
          </p:nvPr>
        </p:nvSpPr>
        <p:spPr>
          <a:xfrm>
            <a:off x="304800" y="1828800"/>
            <a:ext cx="8534400" cy="4267200"/>
          </a:xfrm>
        </p:spPr>
        <p:txBody>
          <a:bodyPr/>
          <a:lstStyle/>
          <a:p>
            <a:r>
              <a:rPr lang="en-US"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600" b="1" dirty="0">
                <a:solidFill>
                  <a:srgbClr val="990000"/>
                </a:solidFill>
                <a:latin typeface="Calibri" panose="020F0502020204030204" pitchFamily="34" charset="0"/>
                <a:cs typeface="Calibri" panose="020F0502020204030204" pitchFamily="34" charset="0"/>
              </a:rPr>
              <a:t>Differences</a:t>
            </a:r>
            <a:endParaRPr lang="en-US" sz="2600" dirty="0">
              <a:solidFill>
                <a:srgbClr val="990000"/>
              </a:solidFill>
            </a:endParaRPr>
          </a:p>
          <a:p>
            <a:pPr marL="292608" indent="-292608">
              <a:buClr>
                <a:schemeClr val="accent2"/>
              </a:buClr>
              <a:buFont typeface="Arial" panose="020B0604020202020204" pitchFamily="34" charset="0"/>
              <a:buChar char="•"/>
            </a:pPr>
            <a:r>
              <a:rPr lang="en-US" sz="2200" dirty="0"/>
              <a:t>Under I</a:t>
            </a:r>
            <a:r>
              <a:rPr lang="en-US" sz="100" dirty="0"/>
              <a:t> </a:t>
            </a:r>
            <a:r>
              <a:rPr lang="en-US" sz="2200" dirty="0"/>
              <a:t>F</a:t>
            </a:r>
            <a:r>
              <a:rPr lang="en-US" sz="100" dirty="0"/>
              <a:t> </a:t>
            </a:r>
            <a:r>
              <a:rPr lang="en-US" sz="2200" dirty="0"/>
              <a:t>R</a:t>
            </a:r>
            <a:r>
              <a:rPr lang="en-US" sz="100" dirty="0"/>
              <a:t> </a:t>
            </a:r>
            <a:r>
              <a:rPr lang="en-US" sz="2200" dirty="0"/>
              <a:t>S, revaluation (using fair value) of items such as land and buildings is permitted. I</a:t>
            </a:r>
            <a:r>
              <a:rPr lang="en-US" sz="100" dirty="0"/>
              <a:t> </a:t>
            </a:r>
            <a:r>
              <a:rPr lang="en-US" sz="2200" dirty="0"/>
              <a:t>F</a:t>
            </a:r>
            <a:r>
              <a:rPr lang="en-US" sz="100" dirty="0"/>
              <a:t> </a:t>
            </a:r>
            <a:r>
              <a:rPr lang="en-US" sz="2200" dirty="0"/>
              <a:t>R</a:t>
            </a:r>
            <a:r>
              <a:rPr lang="en-US" sz="100" dirty="0"/>
              <a:t> </a:t>
            </a:r>
            <a:r>
              <a:rPr lang="en-US" sz="2200" dirty="0"/>
              <a:t>S allows depreciation based on revaluation of assets, which is not permitted under G</a:t>
            </a:r>
            <a:r>
              <a:rPr lang="en-US" sz="100" dirty="0"/>
              <a:t> </a:t>
            </a:r>
            <a:r>
              <a:rPr lang="en-US" sz="2200" dirty="0"/>
              <a:t>A</a:t>
            </a:r>
            <a:r>
              <a:rPr lang="en-US" sz="100" dirty="0"/>
              <a:t> </a:t>
            </a:r>
            <a:r>
              <a:rPr lang="en-US" sz="2200" dirty="0"/>
              <a:t>A</a:t>
            </a:r>
            <a:r>
              <a:rPr lang="en-US" sz="100" dirty="0"/>
              <a:t> </a:t>
            </a:r>
            <a:r>
              <a:rPr lang="en-US" sz="2200" dirty="0"/>
              <a:t>P.</a:t>
            </a:r>
          </a:p>
          <a:p>
            <a:pPr marL="292608" indent="-292608">
              <a:buClr>
                <a:schemeClr val="accent2"/>
              </a:buClr>
              <a:buFont typeface="Arial" panose="020B0604020202020204" pitchFamily="34" charset="0"/>
              <a:buChar char="•"/>
            </a:pPr>
            <a:r>
              <a:rPr lang="en-US" sz="2200" dirty="0"/>
              <a:t>The terminology used for revenues and gains, and expenses and losses, differs somewhat between I</a:t>
            </a:r>
            <a:r>
              <a:rPr lang="en-US" sz="100" dirty="0"/>
              <a:t> </a:t>
            </a:r>
            <a:r>
              <a:rPr lang="en-US" sz="2200" dirty="0"/>
              <a:t>F</a:t>
            </a:r>
            <a:r>
              <a:rPr lang="en-US" sz="100" dirty="0"/>
              <a:t> </a:t>
            </a:r>
            <a:r>
              <a:rPr lang="en-US" sz="2200" dirty="0"/>
              <a:t>R</a:t>
            </a:r>
            <a:r>
              <a:rPr lang="en-US" sz="100" dirty="0"/>
              <a:t> </a:t>
            </a:r>
            <a:r>
              <a:rPr lang="en-US" sz="2200" dirty="0"/>
              <a:t>S and G</a:t>
            </a:r>
            <a:r>
              <a:rPr lang="en-US" sz="100" dirty="0"/>
              <a:t> </a:t>
            </a:r>
            <a:r>
              <a:rPr lang="en-US" sz="2200" dirty="0"/>
              <a:t>A</a:t>
            </a:r>
            <a:r>
              <a:rPr lang="en-US" sz="100" dirty="0"/>
              <a:t> </a:t>
            </a:r>
            <a:r>
              <a:rPr lang="en-US" sz="2200" dirty="0"/>
              <a:t>A</a:t>
            </a:r>
            <a:r>
              <a:rPr lang="en-US" sz="100" dirty="0"/>
              <a:t> </a:t>
            </a:r>
            <a:r>
              <a:rPr lang="en-US" sz="2200" dirty="0"/>
              <a:t>P. For example, income includes both revenues, which arise during the normal course of operating activities, and gains, which arise from activities outside of the normal sales of goods and services. The term income is not used this way under G</a:t>
            </a:r>
            <a:r>
              <a:rPr lang="en-US" sz="100" dirty="0"/>
              <a:t> </a:t>
            </a:r>
            <a:r>
              <a:rPr lang="en-US" sz="2200" dirty="0"/>
              <a:t>A</a:t>
            </a:r>
            <a:r>
              <a:rPr lang="en-US" sz="100" dirty="0"/>
              <a:t> </a:t>
            </a:r>
            <a:r>
              <a:rPr lang="en-US" sz="2200" dirty="0"/>
              <a:t>A</a:t>
            </a:r>
            <a:r>
              <a:rPr lang="en-US" sz="100" dirty="0"/>
              <a:t> </a:t>
            </a:r>
            <a:r>
              <a:rPr lang="en-US" sz="2200" dirty="0"/>
              <a:t>P. Instead, under G</a:t>
            </a:r>
            <a:r>
              <a:rPr lang="en-US" sz="100" dirty="0"/>
              <a:t> </a:t>
            </a:r>
            <a:r>
              <a:rPr lang="en-US" sz="2200" dirty="0"/>
              <a:t>A</a:t>
            </a:r>
            <a:r>
              <a:rPr lang="en-US" sz="100" dirty="0"/>
              <a:t> </a:t>
            </a:r>
            <a:r>
              <a:rPr lang="en-US" sz="2200" dirty="0"/>
              <a:t>A</a:t>
            </a:r>
            <a:r>
              <a:rPr lang="en-US" sz="100" dirty="0"/>
              <a:t> </a:t>
            </a:r>
            <a:r>
              <a:rPr lang="en-US" sz="2200" dirty="0"/>
              <a:t>P income refers to the net difference between revenues and expenses.</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7</a:t>
            </a:r>
          </a:p>
        </p:txBody>
      </p:sp>
      <p:sp>
        <p:nvSpPr>
          <p:cNvPr id="4" name="Slide Number Placeholder 3">
            <a:extLst>
              <a:ext uri="{FF2B5EF4-FFF2-40B4-BE49-F238E27FC236}">
                <a16:creationId xmlns:a16="http://schemas.microsoft.com/office/drawing/2014/main" id="{8C9E3744-6ED8-45D0-A992-552B4294505E}"/>
              </a:ext>
            </a:extLst>
          </p:cNvPr>
          <p:cNvSpPr>
            <a:spLocks noGrp="1"/>
          </p:cNvSpPr>
          <p:nvPr>
            <p:ph type="sldNum" sz="quarter" idx="10"/>
          </p:nvPr>
        </p:nvSpPr>
        <p:spPr/>
        <p:txBody>
          <a:bodyPr/>
          <a:lstStyle/>
          <a:p>
            <a:fld id="{67B19427-F580-D146-B60E-4CADEE75497F}" type="slidenum">
              <a:rPr lang="en-US" smtClean="0"/>
              <a:pPr/>
              <a:t>46</a:t>
            </a:fld>
            <a:endParaRPr lang="en-US" dirty="0"/>
          </a:p>
        </p:txBody>
      </p:sp>
      <p:sp>
        <p:nvSpPr>
          <p:cNvPr id="5" name="Footer Placeholder 4">
            <a:extLst>
              <a:ext uri="{FF2B5EF4-FFF2-40B4-BE49-F238E27FC236}">
                <a16:creationId xmlns:a16="http://schemas.microsoft.com/office/drawing/2014/main" id="{770424DB-8565-4509-B504-41001C940CC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27074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7E16-2DB5-4ED9-B07B-0F786977CF16}"/>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(4 of 5)</a:t>
            </a:r>
            <a:endParaRPr lang="en-US" sz="2400" dirty="0"/>
          </a:p>
        </p:txBody>
      </p:sp>
      <p:sp>
        <p:nvSpPr>
          <p:cNvPr id="3" name="Content Placeholder 2">
            <a:extLst>
              <a:ext uri="{FF2B5EF4-FFF2-40B4-BE49-F238E27FC236}">
                <a16:creationId xmlns:a16="http://schemas.microsoft.com/office/drawing/2014/main" id="{ABE1C78C-9424-4BD3-90E3-7E89FBD8AF22}"/>
              </a:ext>
            </a:extLst>
          </p:cNvPr>
          <p:cNvSpPr>
            <a:spLocks noGrp="1"/>
          </p:cNvSpPr>
          <p:nvPr>
            <p:ph sz="quarter" idx="16"/>
          </p:nvPr>
        </p:nvSpPr>
        <p:spPr>
          <a:xfrm>
            <a:off x="304800" y="1828800"/>
            <a:ext cx="8534400" cy="2209800"/>
          </a:xfrm>
        </p:spPr>
        <p:txBody>
          <a:bodyPr/>
          <a:lstStyle/>
          <a:p>
            <a:r>
              <a:rPr lang="en-US"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600" b="1" dirty="0">
                <a:solidFill>
                  <a:srgbClr val="990000"/>
                </a:solidFill>
                <a:latin typeface="Calibri" panose="020F0502020204030204" pitchFamily="34" charset="0"/>
                <a:cs typeface="Calibri" panose="020F0502020204030204" pitchFamily="34" charset="0"/>
              </a:rPr>
              <a:t>Differences</a:t>
            </a:r>
            <a:endParaRPr lang="en-US" sz="2600" dirty="0">
              <a:solidFill>
                <a:srgbClr val="990000"/>
              </a:solidFill>
            </a:endParaRPr>
          </a:p>
          <a:p>
            <a:pPr marL="292608" indent="-292608">
              <a:buClr>
                <a:schemeClr val="accent2"/>
              </a:buClr>
              <a:buFont typeface="Arial" panose="020B0604020202020204" pitchFamily="34" charset="0"/>
              <a:buChar char="•"/>
            </a:pPr>
            <a:r>
              <a:rPr lang="en-US" sz="2200" dirty="0"/>
              <a:t>Under I</a:t>
            </a:r>
            <a:r>
              <a:rPr lang="en-US" sz="100" dirty="0"/>
              <a:t> </a:t>
            </a:r>
            <a:r>
              <a:rPr lang="en-US" sz="2200" dirty="0"/>
              <a:t>F</a:t>
            </a:r>
            <a:r>
              <a:rPr lang="en-US" sz="100" dirty="0"/>
              <a:t> </a:t>
            </a:r>
            <a:r>
              <a:rPr lang="en-US" sz="2200" dirty="0"/>
              <a:t>R</a:t>
            </a:r>
            <a:r>
              <a:rPr lang="en-US" sz="100" dirty="0"/>
              <a:t> </a:t>
            </a:r>
            <a:r>
              <a:rPr lang="en-US" sz="2200" dirty="0"/>
              <a:t>S, expenses include both those costs incurred in the normal course of operations as well as losses that are not part of normal operations. This is in contrast to G</a:t>
            </a:r>
            <a:r>
              <a:rPr lang="en-US" sz="100" dirty="0"/>
              <a:t> </a:t>
            </a:r>
            <a:r>
              <a:rPr lang="en-US" sz="2200" dirty="0"/>
              <a:t>A</a:t>
            </a:r>
            <a:r>
              <a:rPr lang="en-US" sz="100" dirty="0"/>
              <a:t> </a:t>
            </a:r>
            <a:r>
              <a:rPr lang="en-US" sz="2200" dirty="0"/>
              <a:t>A</a:t>
            </a:r>
            <a:r>
              <a:rPr lang="en-US" sz="100" dirty="0"/>
              <a:t> </a:t>
            </a:r>
            <a:r>
              <a:rPr lang="en-US" sz="2200" dirty="0"/>
              <a:t>P, which defines each separately.</a:t>
            </a: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7</a:t>
            </a:r>
          </a:p>
        </p:txBody>
      </p:sp>
      <p:sp>
        <p:nvSpPr>
          <p:cNvPr id="4" name="Slide Number Placeholder 3">
            <a:extLst>
              <a:ext uri="{FF2B5EF4-FFF2-40B4-BE49-F238E27FC236}">
                <a16:creationId xmlns:a16="http://schemas.microsoft.com/office/drawing/2014/main" id="{8C9E3744-6ED8-45D0-A992-552B4294505E}"/>
              </a:ext>
            </a:extLst>
          </p:cNvPr>
          <p:cNvSpPr>
            <a:spLocks noGrp="1"/>
          </p:cNvSpPr>
          <p:nvPr>
            <p:ph type="sldNum" sz="quarter" idx="10"/>
          </p:nvPr>
        </p:nvSpPr>
        <p:spPr/>
        <p:txBody>
          <a:bodyPr/>
          <a:lstStyle/>
          <a:p>
            <a:fld id="{67B19427-F580-D146-B60E-4CADEE75497F}" type="slidenum">
              <a:rPr lang="en-US" smtClean="0"/>
              <a:pPr/>
              <a:t>47</a:t>
            </a:fld>
            <a:endParaRPr lang="en-US" dirty="0"/>
          </a:p>
        </p:txBody>
      </p:sp>
      <p:sp>
        <p:nvSpPr>
          <p:cNvPr id="5" name="Footer Placeholder 4">
            <a:extLst>
              <a:ext uri="{FF2B5EF4-FFF2-40B4-BE49-F238E27FC236}">
                <a16:creationId xmlns:a16="http://schemas.microsoft.com/office/drawing/2014/main" id="{770424DB-8565-4509-B504-41001C940CC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588088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7E16-2DB5-4ED9-B07B-0F786977CF16}"/>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(5 of 5)</a:t>
            </a:r>
            <a:endParaRPr lang="en-US" sz="2400" dirty="0"/>
          </a:p>
        </p:txBody>
      </p:sp>
      <p:sp>
        <p:nvSpPr>
          <p:cNvPr id="3" name="Content Placeholder 2">
            <a:extLst>
              <a:ext uri="{FF2B5EF4-FFF2-40B4-BE49-F238E27FC236}">
                <a16:creationId xmlns:a16="http://schemas.microsoft.com/office/drawing/2014/main" id="{ABE1C78C-9424-4BD3-90E3-7E89FBD8AF22}"/>
              </a:ext>
            </a:extLst>
          </p:cNvPr>
          <p:cNvSpPr>
            <a:spLocks noGrp="1"/>
          </p:cNvSpPr>
          <p:nvPr>
            <p:ph sz="quarter" idx="16"/>
          </p:nvPr>
        </p:nvSpPr>
        <p:spPr>
          <a:xfrm>
            <a:off x="304800" y="1828800"/>
            <a:ext cx="8534400" cy="1981200"/>
          </a:xfrm>
        </p:spPr>
        <p:txBody>
          <a:bodyPr/>
          <a:lstStyle/>
          <a:p>
            <a:r>
              <a:rPr lang="en-US" b="1" dirty="0">
                <a:solidFill>
                  <a:srgbClr val="196E78"/>
                </a:solidFill>
                <a:latin typeface="Calibri" panose="020F0502020204030204" pitchFamily="34" charset="0"/>
                <a:ea typeface="Source Sans Pro" charset="0"/>
                <a:cs typeface="Calibri" panose="020F0502020204030204" pitchFamily="34" charset="0"/>
              </a:rPr>
              <a:t>Looking to the Future</a:t>
            </a:r>
          </a:p>
          <a:p>
            <a:r>
              <a:rPr lang="en-US" altLang="en-US" sz="2200" dirty="0"/>
              <a:t>The I</a:t>
            </a:r>
            <a:r>
              <a:rPr lang="en-US" altLang="en-US" sz="100" dirty="0"/>
              <a:t> </a:t>
            </a:r>
            <a:r>
              <a:rPr lang="en-US" altLang="en-US" sz="2200" dirty="0"/>
              <a:t>A</a:t>
            </a:r>
            <a:r>
              <a:rPr lang="en-US" altLang="en-US" sz="100" dirty="0"/>
              <a:t> </a:t>
            </a:r>
            <a:r>
              <a:rPr lang="en-US" altLang="en-US" sz="2200" dirty="0"/>
              <a:t>S</a:t>
            </a:r>
            <a:r>
              <a:rPr lang="en-US" altLang="en-US" sz="100" dirty="0"/>
              <a:t> </a:t>
            </a:r>
            <a:r>
              <a:rPr lang="en-US" altLang="en-US" sz="2200" dirty="0"/>
              <a:t>B and F</a:t>
            </a:r>
            <a:r>
              <a:rPr lang="en-US" altLang="en-US" sz="100" dirty="0"/>
              <a:t> </a:t>
            </a:r>
            <a:r>
              <a:rPr lang="en-US" altLang="en-US" sz="2200" dirty="0"/>
              <a:t>A</a:t>
            </a:r>
            <a:r>
              <a:rPr lang="en-US" altLang="en-US" sz="100" dirty="0"/>
              <a:t> </a:t>
            </a:r>
            <a:r>
              <a:rPr lang="en-US" altLang="en-US" sz="2200" dirty="0"/>
              <a:t>S</a:t>
            </a:r>
            <a:r>
              <a:rPr lang="en-US" altLang="en-US" sz="100" dirty="0"/>
              <a:t> </a:t>
            </a:r>
            <a:r>
              <a:rPr lang="en-US" altLang="en-US" sz="2200" dirty="0"/>
              <a:t>B are completing a joint project on revenue recognition. The purpose of this project is to develop comprehensive guidance on when to recognize revenue. It is hoped that this approach will lead to more consistent accounting in this area.</a:t>
            </a:r>
            <a:endParaRPr lang="en-US" sz="2200" b="1" dirty="0">
              <a:solidFill>
                <a:srgbClr val="196E78"/>
              </a:solidFill>
              <a:latin typeface="Calibri" panose="020F0502020204030204" pitchFamily="34" charset="0"/>
              <a:ea typeface="Source Sans Pro" charset="0"/>
              <a:cs typeface="Calibri" panose="020F0502020204030204" pitchFamily="34" charset="0"/>
            </a:endParaRPr>
          </a:p>
        </p:txBody>
      </p:sp>
      <p:sp>
        <p:nvSpPr>
          <p:cNvPr id="6"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7</a:t>
            </a:r>
          </a:p>
        </p:txBody>
      </p:sp>
      <p:sp>
        <p:nvSpPr>
          <p:cNvPr id="4" name="Slide Number Placeholder 3">
            <a:extLst>
              <a:ext uri="{FF2B5EF4-FFF2-40B4-BE49-F238E27FC236}">
                <a16:creationId xmlns:a16="http://schemas.microsoft.com/office/drawing/2014/main" id="{8C9E3744-6ED8-45D0-A992-552B4294505E}"/>
              </a:ext>
            </a:extLst>
          </p:cNvPr>
          <p:cNvSpPr>
            <a:spLocks noGrp="1"/>
          </p:cNvSpPr>
          <p:nvPr>
            <p:ph type="sldNum" sz="quarter" idx="10"/>
          </p:nvPr>
        </p:nvSpPr>
        <p:spPr/>
        <p:txBody>
          <a:bodyPr/>
          <a:lstStyle/>
          <a:p>
            <a:fld id="{67B19427-F580-D146-B60E-4CADEE75497F}" type="slidenum">
              <a:rPr lang="en-US" smtClean="0"/>
              <a:pPr/>
              <a:t>48</a:t>
            </a:fld>
            <a:endParaRPr lang="en-US" dirty="0"/>
          </a:p>
        </p:txBody>
      </p:sp>
      <p:sp>
        <p:nvSpPr>
          <p:cNvPr id="5" name="Footer Placeholder 4">
            <a:extLst>
              <a:ext uri="{FF2B5EF4-FFF2-40B4-BE49-F238E27FC236}">
                <a16:creationId xmlns:a16="http://schemas.microsoft.com/office/drawing/2014/main" id="{770424DB-8565-4509-B504-41001C940CC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09372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t>Copyright</a:t>
            </a:r>
          </a:p>
        </p:txBody>
      </p:sp>
      <p:sp>
        <p:nvSpPr>
          <p:cNvPr id="3" name="Content Placeholder 2"/>
          <p:cNvSpPr>
            <a:spLocks noGrp="1"/>
          </p:cNvSpPr>
          <p:nvPr>
            <p:ph sz="quarter" idx="16"/>
          </p:nvPr>
        </p:nvSpPr>
        <p:spPr>
          <a:xfrm>
            <a:off x="304800" y="1752600"/>
            <a:ext cx="8534400" cy="3657600"/>
          </a:xfrm>
        </p:spPr>
        <p:txBody>
          <a:bodyPr/>
          <a:lstStyle/>
          <a:p>
            <a:r>
              <a:rPr lang="en-US" sz="2400" b="1" dirty="0"/>
              <a:t>Copyright © 2018 John Wiley &amp; Sons, Inc.</a:t>
            </a:r>
          </a:p>
          <a:p>
            <a:pPr>
              <a:lnSpc>
                <a:spcPct val="150000"/>
              </a:lnSpc>
            </a:pPr>
            <a:r>
              <a:rPr lang="en-US" sz="1800" dirty="0"/>
              <a:t>All rights reserved. Reproduction or translation of this work beyond that permitted in Section 117 of the 19</a:t>
            </a:r>
            <a:r>
              <a:rPr lang="en-US" sz="100" dirty="0"/>
              <a:t> </a:t>
            </a:r>
            <a:r>
              <a:rPr lang="en-US" sz="1800" dirty="0"/>
              <a:t>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364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9793-50F5-4CF9-BB93-52EB44AFE99E}"/>
              </a:ext>
            </a:extLst>
          </p:cNvPr>
          <p:cNvSpPr>
            <a:spLocks noGrp="1"/>
          </p:cNvSpPr>
          <p:nvPr>
            <p:ph type="title"/>
          </p:nvPr>
        </p:nvSpPr>
        <p:spPr>
          <a:xfrm>
            <a:off x="304800" y="762001"/>
            <a:ext cx="8534400" cy="761999"/>
          </a:xfrm>
        </p:spPr>
        <p:txBody>
          <a:bodyPr/>
          <a:lstStyle/>
          <a:p>
            <a:r>
              <a:rPr lang="en-US" altLang="en-US" b="1" dirty="0">
                <a:latin typeface="Calibri" panose="020F0502020204030204" pitchFamily="34" charset="0"/>
                <a:ea typeface="Source Sans Pro" charset="0"/>
                <a:cs typeface="Calibri" panose="020F0502020204030204" pitchFamily="34" charset="0"/>
              </a:rPr>
              <a:t>Accrued Revenues </a:t>
            </a:r>
            <a:r>
              <a:rPr lang="en-US" altLang="en-US" sz="2400" dirty="0">
                <a:latin typeface="Calibri" panose="020F0502020204030204" pitchFamily="34" charset="0"/>
                <a:ea typeface="Source Sans Pro" charset="0"/>
                <a:cs typeface="Calibri" panose="020F0502020204030204" pitchFamily="34" charset="0"/>
              </a:rPr>
              <a:t>(2 of 5)</a:t>
            </a:r>
            <a:endParaRPr lang="en-US" dirty="0"/>
          </a:p>
        </p:txBody>
      </p:sp>
      <p:sp>
        <p:nvSpPr>
          <p:cNvPr id="3" name="Content Placeholder 2">
            <a:extLst>
              <a:ext uri="{FF2B5EF4-FFF2-40B4-BE49-F238E27FC236}">
                <a16:creationId xmlns:a16="http://schemas.microsoft.com/office/drawing/2014/main" id="{BD4EE05D-3827-4987-8756-DD0FAB0142A2}"/>
              </a:ext>
            </a:extLst>
          </p:cNvPr>
          <p:cNvSpPr>
            <a:spLocks noGrp="1"/>
          </p:cNvSpPr>
          <p:nvPr>
            <p:ph sz="quarter" idx="16"/>
          </p:nvPr>
        </p:nvSpPr>
        <p:spPr>
          <a:xfrm>
            <a:off x="304800" y="1828800"/>
            <a:ext cx="8534400" cy="2209800"/>
          </a:xfrm>
        </p:spPr>
        <p:txBody>
          <a:bodyPr/>
          <a:lstStyle/>
          <a:p>
            <a:pPr marL="292608" lvl="2" indent="-292608">
              <a:spcBef>
                <a:spcPts val="1000"/>
              </a:spcBef>
              <a:buClr>
                <a:srgbClr val="990000"/>
              </a:buClr>
              <a:buSzPct val="100000"/>
            </a:pPr>
            <a:r>
              <a:rPr lang="en-US" altLang="en-US" sz="2800" dirty="0"/>
              <a:t>Adjusting entry records the receivable that exists and records the revenues for services performed.</a:t>
            </a:r>
          </a:p>
          <a:p>
            <a:pPr marL="292608" lvl="2" indent="-292608">
              <a:spcBef>
                <a:spcPts val="1000"/>
              </a:spcBef>
              <a:buClr>
                <a:srgbClr val="990000"/>
              </a:buClr>
              <a:buSzPct val="100000"/>
            </a:pPr>
            <a:r>
              <a:rPr lang="en-US" altLang="en-US" sz="2800" dirty="0"/>
              <a:t>Adjusting entry:</a:t>
            </a:r>
          </a:p>
          <a:p>
            <a:pPr marL="621792" lvl="1" indent="-320040">
              <a:buClr>
                <a:srgbClr val="990000"/>
              </a:buClr>
              <a:buSzPct val="80000"/>
              <a:buFont typeface="Courier New" panose="02070309020205020404" pitchFamily="49" charset="0"/>
              <a:buChar char="o"/>
            </a:pPr>
            <a:r>
              <a:rPr lang="en-US" altLang="en-US" sz="2600" b="1" dirty="0"/>
              <a:t>Increases</a:t>
            </a:r>
            <a:r>
              <a:rPr lang="en-US" altLang="en-US" sz="2600" dirty="0"/>
              <a:t> (debits) an </a:t>
            </a:r>
            <a:r>
              <a:rPr lang="en-US" altLang="en-US" sz="2600" b="1" dirty="0"/>
              <a:t>asset account </a:t>
            </a:r>
            <a:r>
              <a:rPr lang="en-US" altLang="en-US" sz="2600" dirty="0"/>
              <a:t>and </a:t>
            </a:r>
          </a:p>
          <a:p>
            <a:pPr marL="621792" lvl="1" indent="-320040">
              <a:buClr>
                <a:srgbClr val="990000"/>
              </a:buClr>
              <a:buSzPct val="80000"/>
              <a:buFont typeface="Courier New" panose="02070309020205020404" pitchFamily="49" charset="0"/>
              <a:buChar char="o"/>
            </a:pPr>
            <a:r>
              <a:rPr lang="en-US" altLang="en-US" sz="2600" b="1" dirty="0"/>
              <a:t>Increases</a:t>
            </a:r>
            <a:r>
              <a:rPr lang="en-US" altLang="en-US" sz="2600" dirty="0"/>
              <a:t> (credits) a </a:t>
            </a:r>
            <a:r>
              <a:rPr lang="en-US" altLang="en-US" sz="2600" b="1" dirty="0"/>
              <a:t>revenue account.</a:t>
            </a:r>
            <a:endParaRPr lang="en-US" sz="2600" dirty="0"/>
          </a:p>
        </p:txBody>
      </p:sp>
      <p:pic>
        <p:nvPicPr>
          <p:cNvPr id="7" name="Content Placeholder 6" descr="Two t-accounts used in adjusting entries for accrued revenues are displayed. The asset T-account is labeled debit adjusting entry, with a plus sign, on the left side. The revenue t-account displays credit adjusting entry, with a plus sign, on the right side. An arrow points from the left side of the asset t-account to the right side of the revenue t-account.&#10;">
            <a:extLst>
              <a:ext uri="{FF2B5EF4-FFF2-40B4-BE49-F238E27FC236}">
                <a16:creationId xmlns:a16="http://schemas.microsoft.com/office/drawing/2014/main" id="{25802028-811B-4C8D-9E64-84E85553D88A}"/>
              </a:ext>
            </a:extLst>
          </p:cNvPr>
          <p:cNvPicPr>
            <a:picLocks noGrp="1" noChangeAspect="1"/>
          </p:cNvPicPr>
          <p:nvPr>
            <p:ph sz="quarter" idx="17"/>
          </p:nvPr>
        </p:nvPicPr>
        <p:blipFill>
          <a:blip r:embed="rId2"/>
          <a:stretch>
            <a:fillRect/>
          </a:stretch>
        </p:blipFill>
        <p:spPr>
          <a:xfrm>
            <a:off x="746422" y="4271690"/>
            <a:ext cx="7803556" cy="1896020"/>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3</a:t>
            </a:r>
          </a:p>
        </p:txBody>
      </p:sp>
      <p:sp>
        <p:nvSpPr>
          <p:cNvPr id="5" name="Slide Number Placeholder 4">
            <a:extLst>
              <a:ext uri="{FF2B5EF4-FFF2-40B4-BE49-F238E27FC236}">
                <a16:creationId xmlns:a16="http://schemas.microsoft.com/office/drawing/2014/main" id="{B8207579-7993-4C19-81FA-88392DE83764}"/>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6" name="Footer Placeholder 5">
            <a:extLst>
              <a:ext uri="{FF2B5EF4-FFF2-40B4-BE49-F238E27FC236}">
                <a16:creationId xmlns:a16="http://schemas.microsoft.com/office/drawing/2014/main" id="{6DCD812E-3096-4752-9387-24095B5A7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62973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954C-07FC-419D-9F95-6B43DF97B19D}"/>
              </a:ext>
            </a:extLst>
          </p:cNvPr>
          <p:cNvSpPr>
            <a:spLocks noGrp="1"/>
          </p:cNvSpPr>
          <p:nvPr>
            <p:ph type="title"/>
          </p:nvPr>
        </p:nvSpPr>
        <p:spPr>
          <a:xfrm>
            <a:off x="304800" y="762001"/>
            <a:ext cx="8534400" cy="761999"/>
          </a:xfrm>
        </p:spPr>
        <p:txBody>
          <a:bodyPr/>
          <a:lstStyle/>
          <a:p>
            <a:r>
              <a:rPr lang="en-US" altLang="en-US" b="1" dirty="0">
                <a:latin typeface="Calibri" panose="020F0502020204030204" pitchFamily="34" charset="0"/>
                <a:ea typeface="Source Sans Pro" charset="0"/>
                <a:cs typeface="Calibri" panose="020F0502020204030204" pitchFamily="34" charset="0"/>
              </a:rPr>
              <a:t>Accrued Revenues </a:t>
            </a:r>
            <a:r>
              <a:rPr lang="en-US" altLang="en-US" sz="2400" dirty="0">
                <a:latin typeface="Calibri" panose="020F0502020204030204" pitchFamily="34" charset="0"/>
                <a:ea typeface="Source Sans Pro" charset="0"/>
                <a:cs typeface="Calibri" panose="020F0502020204030204" pitchFamily="34" charset="0"/>
              </a:rPr>
              <a:t>(3 of 5)</a:t>
            </a:r>
            <a:endParaRPr lang="en-US" dirty="0"/>
          </a:p>
        </p:txBody>
      </p:sp>
      <p:sp>
        <p:nvSpPr>
          <p:cNvPr id="3" name="Content Placeholder 2">
            <a:extLst>
              <a:ext uri="{FF2B5EF4-FFF2-40B4-BE49-F238E27FC236}">
                <a16:creationId xmlns:a16="http://schemas.microsoft.com/office/drawing/2014/main" id="{D09FDAFA-0D07-41C5-9F6A-90E6A311EC95}"/>
              </a:ext>
            </a:extLst>
          </p:cNvPr>
          <p:cNvSpPr>
            <a:spLocks noGrp="1"/>
          </p:cNvSpPr>
          <p:nvPr>
            <p:ph sz="quarter" idx="16"/>
          </p:nvPr>
        </p:nvSpPr>
        <p:spPr>
          <a:xfrm>
            <a:off x="304800" y="1828800"/>
            <a:ext cx="5810250" cy="1194646"/>
          </a:xfrm>
        </p:spPr>
        <p:txBody>
          <a:bodyPr/>
          <a:lstStyle/>
          <a:p>
            <a:pPr marL="0" lvl="2" indent="0">
              <a:lnSpc>
                <a:spcPct val="100000"/>
              </a:lnSpc>
              <a:spcBef>
                <a:spcPts val="1000"/>
              </a:spcBef>
              <a:buClr>
                <a:srgbClr val="990000"/>
              </a:buClr>
              <a:buSzPct val="100000"/>
              <a:buNone/>
            </a:pPr>
            <a:r>
              <a:rPr lang="en-US" altLang="en-US" sz="2400" b="1" dirty="0"/>
              <a:t>Illustration: </a:t>
            </a:r>
            <a:r>
              <a:rPr lang="en-US" altLang="en-US" sz="2400" dirty="0"/>
              <a:t>In October, Pioneer Advertising performed services worth $200 that were not billed to clients on or before October 31.</a:t>
            </a:r>
            <a:endParaRPr lang="en-US" sz="2400" dirty="0"/>
          </a:p>
        </p:txBody>
      </p:sp>
      <p:pic>
        <p:nvPicPr>
          <p:cNvPr id="25" name="Content Placeholder 24" descr="An illustration shows the adjustment of accrued revenues. Revenue and receivables are recorded for unbilled services. An image of a person working on a computer with the caption as: 'My fee is $200'. &#10;">
            <a:extLst>
              <a:ext uri="{FF2B5EF4-FFF2-40B4-BE49-F238E27FC236}">
                <a16:creationId xmlns:a16="http://schemas.microsoft.com/office/drawing/2014/main" id="{89646CDF-2CF7-434A-86FF-B8645532159A}"/>
              </a:ext>
            </a:extLst>
          </p:cNvPr>
          <p:cNvPicPr>
            <a:picLocks noGrp="1" noChangeAspect="1"/>
          </p:cNvPicPr>
          <p:nvPr>
            <p:ph sz="quarter" idx="27"/>
          </p:nvPr>
        </p:nvPicPr>
        <p:blipFill>
          <a:blip r:embed="rId2"/>
          <a:stretch>
            <a:fillRect/>
          </a:stretch>
        </p:blipFill>
        <p:spPr>
          <a:xfrm>
            <a:off x="6734747" y="1812925"/>
            <a:ext cx="2075305" cy="2454275"/>
          </a:xfrm>
          <a:prstGeom prst="rect">
            <a:avLst/>
          </a:prstGeom>
        </p:spPr>
      </p:pic>
      <p:sp>
        <p:nvSpPr>
          <p:cNvPr id="4" name="Content Placeholder 3">
            <a:extLst>
              <a:ext uri="{FF2B5EF4-FFF2-40B4-BE49-F238E27FC236}">
                <a16:creationId xmlns:a16="http://schemas.microsoft.com/office/drawing/2014/main" id="{76E00ABB-750C-45C0-8E9A-00BE05E38A3B}"/>
              </a:ext>
            </a:extLst>
          </p:cNvPr>
          <p:cNvSpPr>
            <a:spLocks noGrp="1"/>
          </p:cNvSpPr>
          <p:nvPr>
            <p:ph sz="quarter" idx="17"/>
          </p:nvPr>
        </p:nvSpPr>
        <p:spPr>
          <a:xfrm>
            <a:off x="319549" y="3124200"/>
            <a:ext cx="1135764" cy="378854"/>
          </a:xfrm>
        </p:spPr>
        <p:txBody>
          <a:bodyPr/>
          <a:lstStyle/>
          <a:p>
            <a:r>
              <a:rPr lang="en-US" altLang="en-US" sz="2400" dirty="0"/>
              <a:t>Oct. 31</a:t>
            </a:r>
            <a:endParaRPr lang="en-US" sz="2400" dirty="0"/>
          </a:p>
        </p:txBody>
      </p:sp>
      <p:sp>
        <p:nvSpPr>
          <p:cNvPr id="6" name="Content Placeholder 5">
            <a:extLst>
              <a:ext uri="{FF2B5EF4-FFF2-40B4-BE49-F238E27FC236}">
                <a16:creationId xmlns:a16="http://schemas.microsoft.com/office/drawing/2014/main" id="{27D3AFB2-DAAD-4BDA-9C84-7FBCE361DD1F}"/>
              </a:ext>
            </a:extLst>
          </p:cNvPr>
          <p:cNvSpPr>
            <a:spLocks noGrp="1"/>
          </p:cNvSpPr>
          <p:nvPr>
            <p:ph sz="quarter" idx="19"/>
          </p:nvPr>
        </p:nvSpPr>
        <p:spPr>
          <a:xfrm>
            <a:off x="319548" y="3581400"/>
            <a:ext cx="2709402" cy="346656"/>
          </a:xfrm>
        </p:spPr>
        <p:txBody>
          <a:bodyPr/>
          <a:lstStyle/>
          <a:p>
            <a:r>
              <a:rPr lang="en-US" altLang="en-US" sz="2400" dirty="0"/>
              <a:t>Accounts Receivable</a:t>
            </a:r>
            <a:endParaRPr lang="en-US" sz="2400" dirty="0"/>
          </a:p>
        </p:txBody>
      </p:sp>
      <p:sp>
        <p:nvSpPr>
          <p:cNvPr id="5" name="Content Placeholder 4">
            <a:extLst>
              <a:ext uri="{FF2B5EF4-FFF2-40B4-BE49-F238E27FC236}">
                <a16:creationId xmlns:a16="http://schemas.microsoft.com/office/drawing/2014/main" id="{05C908C7-EA2F-4067-8DD1-E8DB22A1280F}"/>
              </a:ext>
            </a:extLst>
          </p:cNvPr>
          <p:cNvSpPr>
            <a:spLocks noGrp="1"/>
          </p:cNvSpPr>
          <p:nvPr>
            <p:ph sz="quarter" idx="18"/>
          </p:nvPr>
        </p:nvSpPr>
        <p:spPr>
          <a:xfrm>
            <a:off x="4466304" y="3581400"/>
            <a:ext cx="762000" cy="365125"/>
          </a:xfrm>
        </p:spPr>
        <p:txBody>
          <a:bodyPr/>
          <a:lstStyle/>
          <a:p>
            <a:r>
              <a:rPr lang="en-US" sz="2400" dirty="0"/>
              <a:t>200</a:t>
            </a:r>
          </a:p>
        </p:txBody>
      </p:sp>
      <p:sp>
        <p:nvSpPr>
          <p:cNvPr id="7" name="Content Placeholder 6">
            <a:extLst>
              <a:ext uri="{FF2B5EF4-FFF2-40B4-BE49-F238E27FC236}">
                <a16:creationId xmlns:a16="http://schemas.microsoft.com/office/drawing/2014/main" id="{68B3E7D6-6AD6-447B-A672-EB7FAF44F196}"/>
              </a:ext>
            </a:extLst>
          </p:cNvPr>
          <p:cNvSpPr>
            <a:spLocks noGrp="1"/>
          </p:cNvSpPr>
          <p:nvPr>
            <p:ph sz="quarter" idx="20"/>
          </p:nvPr>
        </p:nvSpPr>
        <p:spPr>
          <a:xfrm>
            <a:off x="762000" y="4038600"/>
            <a:ext cx="2286000" cy="365125"/>
          </a:xfrm>
        </p:spPr>
        <p:txBody>
          <a:bodyPr/>
          <a:lstStyle/>
          <a:p>
            <a:r>
              <a:rPr lang="en-US" altLang="en-US" sz="2400" dirty="0"/>
              <a:t>Service Revenue</a:t>
            </a:r>
            <a:endParaRPr lang="en-US" sz="2400" dirty="0"/>
          </a:p>
        </p:txBody>
      </p:sp>
      <p:sp>
        <p:nvSpPr>
          <p:cNvPr id="8" name="Content Placeholder 7">
            <a:extLst>
              <a:ext uri="{FF2B5EF4-FFF2-40B4-BE49-F238E27FC236}">
                <a16:creationId xmlns:a16="http://schemas.microsoft.com/office/drawing/2014/main" id="{C5F4F529-7CFE-4474-8CBD-921C0787A784}"/>
              </a:ext>
            </a:extLst>
          </p:cNvPr>
          <p:cNvSpPr>
            <a:spLocks noGrp="1"/>
          </p:cNvSpPr>
          <p:nvPr>
            <p:ph sz="quarter" idx="21"/>
          </p:nvPr>
        </p:nvSpPr>
        <p:spPr>
          <a:xfrm>
            <a:off x="5638800" y="4038600"/>
            <a:ext cx="685800" cy="365125"/>
          </a:xfrm>
        </p:spPr>
        <p:txBody>
          <a:bodyPr/>
          <a:lstStyle/>
          <a:p>
            <a:r>
              <a:rPr lang="en-US" sz="2400" dirty="0"/>
              <a:t>200</a:t>
            </a:r>
          </a:p>
        </p:txBody>
      </p:sp>
      <p:sp>
        <p:nvSpPr>
          <p:cNvPr id="9" name="Content Placeholder 8">
            <a:extLst>
              <a:ext uri="{FF2B5EF4-FFF2-40B4-BE49-F238E27FC236}">
                <a16:creationId xmlns:a16="http://schemas.microsoft.com/office/drawing/2014/main" id="{28750452-BB51-45AD-B85C-09BA9FEC0B37}"/>
              </a:ext>
            </a:extLst>
          </p:cNvPr>
          <p:cNvSpPr>
            <a:spLocks noGrp="1"/>
          </p:cNvSpPr>
          <p:nvPr>
            <p:ph sz="quarter" idx="22"/>
          </p:nvPr>
        </p:nvSpPr>
        <p:spPr>
          <a:xfrm>
            <a:off x="304800" y="4495799"/>
            <a:ext cx="8534400" cy="726231"/>
          </a:xfrm>
        </p:spPr>
        <p:txBody>
          <a:bodyPr/>
          <a:lstStyle/>
          <a:p>
            <a:r>
              <a:rPr lang="en-US" altLang="en-US" sz="2400" dirty="0"/>
              <a:t>On November 10, Pioneer receives cash of $200 for the services performed. The journal entry on the 10</a:t>
            </a:r>
            <a:r>
              <a:rPr lang="en-US" altLang="en-US" sz="2400" baseline="30000" dirty="0"/>
              <a:t>th</a:t>
            </a:r>
            <a:r>
              <a:rPr lang="en-US" altLang="en-US" sz="2400" dirty="0"/>
              <a:t> is:</a:t>
            </a:r>
            <a:endParaRPr lang="en-US" sz="2400" dirty="0"/>
          </a:p>
        </p:txBody>
      </p:sp>
      <p:sp>
        <p:nvSpPr>
          <p:cNvPr id="10" name="Content Placeholder 9">
            <a:extLst>
              <a:ext uri="{FF2B5EF4-FFF2-40B4-BE49-F238E27FC236}">
                <a16:creationId xmlns:a16="http://schemas.microsoft.com/office/drawing/2014/main" id="{548377F5-3638-4682-B674-8928BDB5C2E2}"/>
              </a:ext>
            </a:extLst>
          </p:cNvPr>
          <p:cNvSpPr>
            <a:spLocks noGrp="1"/>
          </p:cNvSpPr>
          <p:nvPr>
            <p:ph sz="quarter" idx="23"/>
          </p:nvPr>
        </p:nvSpPr>
        <p:spPr>
          <a:xfrm>
            <a:off x="319548" y="5289756"/>
            <a:ext cx="823452" cy="365125"/>
          </a:xfrm>
        </p:spPr>
        <p:txBody>
          <a:bodyPr/>
          <a:lstStyle/>
          <a:p>
            <a:r>
              <a:rPr lang="en-US" altLang="en-US" sz="2400" dirty="0"/>
              <a:t>Cash</a:t>
            </a:r>
            <a:endParaRPr lang="en-US" sz="2400" dirty="0"/>
          </a:p>
        </p:txBody>
      </p:sp>
      <p:sp>
        <p:nvSpPr>
          <p:cNvPr id="11" name="Content Placeholder 10">
            <a:extLst>
              <a:ext uri="{FF2B5EF4-FFF2-40B4-BE49-F238E27FC236}">
                <a16:creationId xmlns:a16="http://schemas.microsoft.com/office/drawing/2014/main" id="{84C53E97-62F2-45CE-88EF-9D22824979CA}"/>
              </a:ext>
            </a:extLst>
          </p:cNvPr>
          <p:cNvSpPr>
            <a:spLocks noGrp="1"/>
          </p:cNvSpPr>
          <p:nvPr>
            <p:ph sz="quarter" idx="24"/>
          </p:nvPr>
        </p:nvSpPr>
        <p:spPr>
          <a:xfrm>
            <a:off x="4478592" y="5289756"/>
            <a:ext cx="749712" cy="365125"/>
          </a:xfrm>
        </p:spPr>
        <p:txBody>
          <a:bodyPr/>
          <a:lstStyle/>
          <a:p>
            <a:r>
              <a:rPr lang="en-US" sz="2400" dirty="0"/>
              <a:t>200</a:t>
            </a:r>
          </a:p>
        </p:txBody>
      </p:sp>
      <p:sp>
        <p:nvSpPr>
          <p:cNvPr id="12" name="Content Placeholder 11">
            <a:extLst>
              <a:ext uri="{FF2B5EF4-FFF2-40B4-BE49-F238E27FC236}">
                <a16:creationId xmlns:a16="http://schemas.microsoft.com/office/drawing/2014/main" id="{9A0F5C2F-5411-428D-8896-837796A3651C}"/>
              </a:ext>
            </a:extLst>
          </p:cNvPr>
          <p:cNvSpPr>
            <a:spLocks noGrp="1"/>
          </p:cNvSpPr>
          <p:nvPr>
            <p:ph sz="quarter" idx="25"/>
          </p:nvPr>
        </p:nvSpPr>
        <p:spPr>
          <a:xfrm>
            <a:off x="762000" y="5791199"/>
            <a:ext cx="2724150" cy="416417"/>
          </a:xfrm>
        </p:spPr>
        <p:txBody>
          <a:bodyPr/>
          <a:lstStyle/>
          <a:p>
            <a:r>
              <a:rPr lang="en-US" altLang="en-US" sz="2400" dirty="0"/>
              <a:t>Accounts Receivable</a:t>
            </a:r>
            <a:endParaRPr lang="en-US" sz="2400" dirty="0"/>
          </a:p>
        </p:txBody>
      </p:sp>
      <p:sp>
        <p:nvSpPr>
          <p:cNvPr id="13" name="Content Placeholder 12">
            <a:extLst>
              <a:ext uri="{FF2B5EF4-FFF2-40B4-BE49-F238E27FC236}">
                <a16:creationId xmlns:a16="http://schemas.microsoft.com/office/drawing/2014/main" id="{FFC3387E-B0F4-4DDA-B1C4-D7F03BEAC852}"/>
              </a:ext>
            </a:extLst>
          </p:cNvPr>
          <p:cNvSpPr>
            <a:spLocks noGrp="1"/>
          </p:cNvSpPr>
          <p:nvPr>
            <p:ph sz="quarter" idx="26"/>
          </p:nvPr>
        </p:nvSpPr>
        <p:spPr>
          <a:xfrm>
            <a:off x="5638800" y="5775325"/>
            <a:ext cx="685800" cy="396875"/>
          </a:xfrm>
        </p:spPr>
        <p:txBody>
          <a:bodyPr/>
          <a:lstStyle/>
          <a:p>
            <a:r>
              <a:rPr lang="en-US" sz="2400" dirty="0"/>
              <a:t>200</a:t>
            </a:r>
          </a:p>
        </p:txBody>
      </p:sp>
      <p:sp>
        <p:nvSpPr>
          <p:cNvPr id="17"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3</a:t>
            </a:r>
          </a:p>
        </p:txBody>
      </p:sp>
      <p:sp>
        <p:nvSpPr>
          <p:cNvPr id="23" name="Slide Number Placeholder 22">
            <a:extLst>
              <a:ext uri="{FF2B5EF4-FFF2-40B4-BE49-F238E27FC236}">
                <a16:creationId xmlns:a16="http://schemas.microsoft.com/office/drawing/2014/main" id="{929CB30A-BED2-4C0E-ABFB-A497FC737223}"/>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24" name="Footer Placeholder 23">
            <a:extLst>
              <a:ext uri="{FF2B5EF4-FFF2-40B4-BE49-F238E27FC236}">
                <a16:creationId xmlns:a16="http://schemas.microsoft.com/office/drawing/2014/main" id="{C5580306-365B-4007-96B0-C48D3EACE55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2007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build="p"/>
      <p:bldP spid="7" grpId="0" build="p"/>
      <p:bldP spid="8" grpId="0" build="p"/>
      <p:bldP spid="9" grpId="0" build="p"/>
      <p:bldP spid="10" grpId="0" build="p"/>
      <p:bldP spid="11" grpId="0" build="p"/>
      <p:bldP spid="12" grpId="0" build="p"/>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F5C8-9A38-4B0E-A6F4-68ABF8055038}"/>
              </a:ext>
            </a:extLst>
          </p:cNvPr>
          <p:cNvSpPr>
            <a:spLocks noGrp="1"/>
          </p:cNvSpPr>
          <p:nvPr>
            <p:ph type="title"/>
          </p:nvPr>
        </p:nvSpPr>
        <p:spPr>
          <a:xfrm>
            <a:off x="304800" y="762001"/>
            <a:ext cx="8534400" cy="730249"/>
          </a:xfrm>
        </p:spPr>
        <p:txBody>
          <a:bodyPr/>
          <a:lstStyle/>
          <a:p>
            <a:r>
              <a:rPr lang="en-US" altLang="en-US" b="1" dirty="0">
                <a:latin typeface="Calibri" panose="020F0502020204030204" pitchFamily="34" charset="0"/>
                <a:ea typeface="Source Sans Pro" charset="0"/>
                <a:cs typeface="Calibri" panose="020F0502020204030204" pitchFamily="34" charset="0"/>
              </a:rPr>
              <a:t>Accrued Revenues </a:t>
            </a:r>
            <a:r>
              <a:rPr lang="en-US" altLang="en-US" sz="2400" dirty="0">
                <a:latin typeface="Calibri" panose="020F0502020204030204" pitchFamily="34" charset="0"/>
                <a:ea typeface="Source Sans Pro" charset="0"/>
                <a:cs typeface="Calibri" panose="020F0502020204030204" pitchFamily="34" charset="0"/>
              </a:rPr>
              <a:t>(4 of 5)</a:t>
            </a:r>
            <a:endParaRPr lang="en-US" dirty="0"/>
          </a:p>
        </p:txBody>
      </p:sp>
      <p:pic>
        <p:nvPicPr>
          <p:cNvPr id="7" name="Content Placeholder 6" descr="&quot;An illustration shows the transaction to record the adjustment for accrued revenue. The five steps are Basic Analysis, Equation Analysis, Debit Credit Analysis, Journal Entry, and Posting. Basic Analysis: The asset Accounts Receivable is increased $200; the revenue Service Revenue is increased $200.&#10;The equation analysis displays the transaction in account analysis format which begins with the accounting equation expressed as: Assets = Liabilities plus Owner's Equity, with the following effects: Under Assets, Accounts Receivable, increase $200; and under Owner's Equity, Service Revenue, increase, $200. Debit Credit Analysis: Debits increase assets: debit Accounts Receivable, $200. Credits increase revenue: credit Service Revenue $200.&#10;The journal entry is displayed in general journal form with the date displayed as October 31. Accounts Receivable is displayed with 200 in the debit column, and Service Revenue is displayed just below slightly indented, as 200 in the credit column. The description appears on the last line as: To record revenue for services performed.&#10;Two t-accounts are displayed in the posting section. The Accounts Receivable account shows the October 31 adjustment on the debit side for 200. The 200 balance on October 31 is also posted on the debit side. The Service Revenue account shows the 10,000 transaction on October 3 posted on the credit side. The previous 400 adjustment on October 31 is posted on the credit side. The adjustment of 200 is posted on the credit side, followed by the balance as 10,600 on October 31 on the credit side as well.&quot;">
            <a:extLst>
              <a:ext uri="{FF2B5EF4-FFF2-40B4-BE49-F238E27FC236}">
                <a16:creationId xmlns:a16="http://schemas.microsoft.com/office/drawing/2014/main" id="{2BE77916-2F1F-4175-B912-25E1D0EF7B28}"/>
              </a:ext>
            </a:extLst>
          </p:cNvPr>
          <p:cNvPicPr>
            <a:picLocks noGrp="1" noChangeAspect="1"/>
          </p:cNvPicPr>
          <p:nvPr>
            <p:ph sz="quarter" idx="16"/>
          </p:nvPr>
        </p:nvPicPr>
        <p:blipFill>
          <a:blip r:embed="rId2"/>
          <a:stretch>
            <a:fillRect/>
          </a:stretch>
        </p:blipFill>
        <p:spPr>
          <a:xfrm>
            <a:off x="1302912" y="1752600"/>
            <a:ext cx="6538175" cy="4343400"/>
          </a:xfrm>
          <a:prstGeom prst="rect">
            <a:avLst/>
          </a:prstGeom>
        </p:spPr>
      </p:pic>
      <p:sp>
        <p:nvSpPr>
          <p:cNvPr id="8"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3</a:t>
            </a:r>
          </a:p>
        </p:txBody>
      </p:sp>
      <p:sp>
        <p:nvSpPr>
          <p:cNvPr id="5" name="Slide Number Placeholder 4">
            <a:extLst>
              <a:ext uri="{FF2B5EF4-FFF2-40B4-BE49-F238E27FC236}">
                <a16:creationId xmlns:a16="http://schemas.microsoft.com/office/drawing/2014/main" id="{AC0A1888-8C6A-4954-BC33-C11201B618E4}"/>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6" name="Footer Placeholder 5">
            <a:extLst>
              <a:ext uri="{FF2B5EF4-FFF2-40B4-BE49-F238E27FC236}">
                <a16:creationId xmlns:a16="http://schemas.microsoft.com/office/drawing/2014/main" id="{C4CD4471-58FD-48BC-96D3-906F4C8C98C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5488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D4014-94B6-4EC0-A82C-817A878B4842}"/>
              </a:ext>
            </a:extLst>
          </p:cNvPr>
          <p:cNvSpPr>
            <a:spLocks noGrp="1"/>
          </p:cNvSpPr>
          <p:nvPr>
            <p:ph type="title"/>
          </p:nvPr>
        </p:nvSpPr>
        <p:spPr>
          <a:xfrm>
            <a:off x="304800" y="762001"/>
            <a:ext cx="8534400" cy="761999"/>
          </a:xfrm>
        </p:spPr>
        <p:txBody>
          <a:bodyPr/>
          <a:lstStyle/>
          <a:p>
            <a:r>
              <a:rPr lang="en-US" altLang="en-US" b="1" dirty="0">
                <a:latin typeface="Calibri" panose="020F0502020204030204" pitchFamily="34" charset="0"/>
                <a:ea typeface="Source Sans Pro" charset="0"/>
                <a:cs typeface="Calibri" panose="020F0502020204030204" pitchFamily="34" charset="0"/>
              </a:rPr>
              <a:t>Accrued Revenues </a:t>
            </a:r>
            <a:r>
              <a:rPr lang="en-US" altLang="en-US" sz="2400" dirty="0">
                <a:latin typeface="Calibri" panose="020F0502020204030204" pitchFamily="34" charset="0"/>
                <a:ea typeface="Source Sans Pro" charset="0"/>
                <a:cs typeface="Calibri" panose="020F0502020204030204" pitchFamily="34" charset="0"/>
              </a:rPr>
              <a:t>(5 of 5)</a:t>
            </a:r>
            <a:endParaRPr lang="en-US" dirty="0"/>
          </a:p>
        </p:txBody>
      </p:sp>
      <p:sp>
        <p:nvSpPr>
          <p:cNvPr id="3" name="Content Placeholder 2">
            <a:extLst>
              <a:ext uri="{FF2B5EF4-FFF2-40B4-BE49-F238E27FC236}">
                <a16:creationId xmlns:a16="http://schemas.microsoft.com/office/drawing/2014/main" id="{C3FE6742-EE67-4489-9888-A615B4D60034}"/>
              </a:ext>
            </a:extLst>
          </p:cNvPr>
          <p:cNvSpPr>
            <a:spLocks noGrp="1"/>
          </p:cNvSpPr>
          <p:nvPr>
            <p:ph sz="quarter" idx="16"/>
          </p:nvPr>
        </p:nvSpPr>
        <p:spPr>
          <a:xfrm>
            <a:off x="1922405" y="1853046"/>
            <a:ext cx="5299191" cy="484909"/>
          </a:xfrm>
        </p:spPr>
        <p:txBody>
          <a:bodyPr/>
          <a:lstStyle/>
          <a:p>
            <a:pPr algn="ctr" fontAlgn="b"/>
            <a:r>
              <a:rPr lang="en-US" b="1" dirty="0">
                <a:solidFill>
                  <a:srgbClr val="000000"/>
                </a:solidFill>
                <a:latin typeface="Calibri" panose="020F0502020204030204" pitchFamily="34" charset="0"/>
              </a:rPr>
              <a:t>Accounting for Accrued Revenues</a:t>
            </a:r>
          </a:p>
        </p:txBody>
      </p:sp>
      <p:graphicFrame>
        <p:nvGraphicFramePr>
          <p:cNvPr id="8" name="Content Placeholder 7" descr="Table is accessible to screenreaders">
            <a:extLst>
              <a:ext uri="{FF2B5EF4-FFF2-40B4-BE49-F238E27FC236}">
                <a16:creationId xmlns:a16="http://schemas.microsoft.com/office/drawing/2014/main" id="{461BB7FC-B840-4C6E-8CB4-15F5ADCC04A1}"/>
              </a:ext>
            </a:extLst>
          </p:cNvPr>
          <p:cNvGraphicFramePr>
            <a:graphicFrameLocks noGrp="1"/>
          </p:cNvGraphicFramePr>
          <p:nvPr>
            <p:ph sz="quarter" idx="17"/>
            <p:extLst>
              <p:ext uri="{D42A27DB-BD31-4B8C-83A1-F6EECF244321}">
                <p14:modId xmlns:p14="http://schemas.microsoft.com/office/powerpoint/2010/main" val="1417076376"/>
              </p:ext>
            </p:extLst>
          </p:nvPr>
        </p:nvGraphicFramePr>
        <p:xfrm>
          <a:off x="304800" y="2516188"/>
          <a:ext cx="8534400" cy="2320713"/>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79977603"/>
                    </a:ext>
                  </a:extLst>
                </a:gridCol>
                <a:gridCol w="2286000">
                  <a:extLst>
                    <a:ext uri="{9D8B030D-6E8A-4147-A177-3AD203B41FA5}">
                      <a16:colId xmlns:a16="http://schemas.microsoft.com/office/drawing/2014/main" val="1668950431"/>
                    </a:ext>
                  </a:extLst>
                </a:gridCol>
                <a:gridCol w="1981200">
                  <a:extLst>
                    <a:ext uri="{9D8B030D-6E8A-4147-A177-3AD203B41FA5}">
                      <a16:colId xmlns:a16="http://schemas.microsoft.com/office/drawing/2014/main" val="2575252789"/>
                    </a:ext>
                  </a:extLst>
                </a:gridCol>
                <a:gridCol w="2133600">
                  <a:extLst>
                    <a:ext uri="{9D8B030D-6E8A-4147-A177-3AD203B41FA5}">
                      <a16:colId xmlns:a16="http://schemas.microsoft.com/office/drawing/2014/main" val="1582829384"/>
                    </a:ext>
                  </a:extLst>
                </a:gridCol>
              </a:tblGrid>
              <a:tr h="370840">
                <a:tc>
                  <a:txBody>
                    <a:bodyPr/>
                    <a:lstStyle/>
                    <a:p>
                      <a:pPr algn="l" fontAlgn="b"/>
                      <a:r>
                        <a:rPr lang="en-US" sz="2000" b="1" u="none" strike="noStrike" dirty="0">
                          <a:effectLst/>
                          <a:latin typeface="+mn-lt"/>
                        </a:rPr>
                        <a:t>Examples</a:t>
                      </a:r>
                      <a:endParaRPr lang="en-US" sz="2000" b="1" i="0" u="none" strike="noStrike" dirty="0">
                        <a:solidFill>
                          <a:srgbClr val="000000"/>
                        </a:solidFill>
                        <a:effectLst/>
                        <a:latin typeface="+mn-lt"/>
                      </a:endParaRPr>
                    </a:p>
                  </a:txBody>
                  <a:tcPr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effectLst/>
                          <a:latin typeface="+mn-lt"/>
                        </a:rPr>
                        <a:t>Reason for </a:t>
                      </a:r>
                    </a:p>
                    <a:p>
                      <a:pPr algn="l" fontAlgn="b"/>
                      <a:r>
                        <a:rPr lang="en-US" sz="2000" b="1" u="none" strike="noStrike" dirty="0">
                          <a:effectLst/>
                          <a:latin typeface="+mn-lt"/>
                        </a:rPr>
                        <a:t>Adjustment</a:t>
                      </a:r>
                      <a:endParaRPr lang="en-US" sz="2000" b="1" i="0" u="none" strike="noStrike" dirty="0">
                        <a:solidFill>
                          <a:srgbClr val="000000"/>
                        </a:solidFill>
                        <a:effectLst/>
                        <a:latin typeface="+mn-lt"/>
                      </a:endParaRPr>
                    </a:p>
                  </a:txBody>
                  <a:tcPr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effectLst/>
                          <a:latin typeface="+mn-lt"/>
                        </a:rPr>
                        <a:t>Accounts </a:t>
                      </a:r>
                    </a:p>
                    <a:p>
                      <a:pPr algn="l" fontAlgn="b"/>
                      <a:r>
                        <a:rPr lang="en-US" sz="2000" b="1" u="none" strike="noStrike" dirty="0">
                          <a:effectLst/>
                          <a:latin typeface="+mn-lt"/>
                        </a:rPr>
                        <a:t>Before </a:t>
                      </a:r>
                    </a:p>
                    <a:p>
                      <a:pPr algn="l" fontAlgn="b"/>
                      <a:r>
                        <a:rPr lang="en-US" sz="2000" b="1" u="none" strike="noStrike" dirty="0">
                          <a:effectLst/>
                          <a:latin typeface="+mn-lt"/>
                        </a:rPr>
                        <a:t>Adjustment</a:t>
                      </a:r>
                      <a:endParaRPr lang="en-US" sz="2000" b="1" i="0" u="none" strike="noStrike" dirty="0">
                        <a:solidFill>
                          <a:srgbClr val="000000"/>
                        </a:solidFill>
                        <a:effectLst/>
                        <a:latin typeface="+mn-lt"/>
                      </a:endParaRPr>
                    </a:p>
                  </a:txBody>
                  <a:tcPr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effectLst/>
                          <a:latin typeface="+mn-lt"/>
                        </a:rPr>
                        <a:t>Adjusting </a:t>
                      </a:r>
                    </a:p>
                    <a:p>
                      <a:pPr algn="l" fontAlgn="b"/>
                      <a:r>
                        <a:rPr lang="en-US" sz="2000" b="1" u="none" strike="noStrike" dirty="0">
                          <a:effectLst/>
                          <a:latin typeface="+mn-lt"/>
                        </a:rPr>
                        <a:t>Entry</a:t>
                      </a:r>
                      <a:endParaRPr lang="en-US" sz="2000" b="1" i="0" u="none" strike="noStrike" dirty="0">
                        <a:solidFill>
                          <a:srgbClr val="000000"/>
                        </a:solidFill>
                        <a:effectLst/>
                        <a:latin typeface="+mn-lt"/>
                      </a:endParaRPr>
                    </a:p>
                  </a:txBody>
                  <a:tcPr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0838641"/>
                  </a:ext>
                </a:extLst>
              </a:tr>
              <a:tr h="370840">
                <a:tc>
                  <a:txBody>
                    <a:bodyPr/>
                    <a:lstStyle/>
                    <a:p>
                      <a:pPr algn="l" fontAlgn="t"/>
                      <a:r>
                        <a:rPr lang="en-US" sz="2000" u="none" strike="noStrike" dirty="0">
                          <a:effectLst/>
                        </a:rPr>
                        <a:t>Interest,</a:t>
                      </a:r>
                    </a:p>
                    <a:p>
                      <a:pPr algn="l" fontAlgn="t"/>
                      <a:r>
                        <a:rPr lang="en-US" sz="2000" b="0" i="0" u="none" strike="noStrike" dirty="0">
                          <a:solidFill>
                            <a:srgbClr val="000000"/>
                          </a:solidFill>
                          <a:effectLst/>
                          <a:latin typeface="Calibri" panose="020F0502020204030204" pitchFamily="34" charset="0"/>
                        </a:rPr>
                        <a:t>rent, services</a:t>
                      </a:r>
                      <a:endParaRPr lang="en-US" sz="2000" b="0" i="0" u="none" strike="noStrike" dirty="0">
                        <a:solidFill>
                          <a:srgbClr val="000000"/>
                        </a:solidFill>
                        <a:effectLst/>
                        <a:latin typeface="+mn-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rPr>
                        <a:t>Services performed</a:t>
                      </a:r>
                    </a:p>
                    <a:p>
                      <a:pPr algn="l" fontAlgn="t"/>
                      <a:r>
                        <a:rPr lang="en-US" sz="2000" b="0" i="0" u="none" strike="noStrike" dirty="0">
                          <a:solidFill>
                            <a:srgbClr val="000000"/>
                          </a:solidFill>
                          <a:effectLst/>
                          <a:latin typeface="Calibri" panose="020F0502020204030204" pitchFamily="34" charset="0"/>
                        </a:rPr>
                        <a:t>but not yet received</a:t>
                      </a:r>
                    </a:p>
                    <a:p>
                      <a:pPr algn="l" fontAlgn="t"/>
                      <a:r>
                        <a:rPr lang="en-US" sz="2000" b="0" i="0" u="none" strike="noStrike" dirty="0">
                          <a:solidFill>
                            <a:srgbClr val="000000"/>
                          </a:solidFill>
                          <a:effectLst/>
                          <a:latin typeface="Calibri" panose="020F0502020204030204" pitchFamily="34" charset="0"/>
                        </a:rPr>
                        <a:t>in</a:t>
                      </a:r>
                      <a:r>
                        <a:rPr lang="en-US" sz="2000" b="0" i="0" u="none" strike="noStrike" baseline="0" dirty="0">
                          <a:solidFill>
                            <a:srgbClr val="000000"/>
                          </a:solidFill>
                          <a:effectLst/>
                          <a:latin typeface="Calibri" panose="020F0502020204030204" pitchFamily="34" charset="0"/>
                        </a:rPr>
                        <a:t> cash or recorded.</a:t>
                      </a:r>
                      <a:endParaRPr lang="en-US" sz="2000" b="0" i="0" u="none" strike="noStrike" dirty="0">
                        <a:solidFill>
                          <a:srgbClr val="000000"/>
                        </a:solidFill>
                        <a:effectLst/>
                        <a:latin typeface="+mn-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rPr>
                        <a:t>Assets</a:t>
                      </a:r>
                    </a:p>
                    <a:p>
                      <a:pPr algn="l" fontAlgn="t"/>
                      <a:r>
                        <a:rPr lang="en-US" sz="2000" b="0" i="0" u="none" strike="noStrike" dirty="0">
                          <a:solidFill>
                            <a:srgbClr val="000000"/>
                          </a:solidFill>
                          <a:effectLst/>
                          <a:latin typeface="Calibri" panose="020F0502020204030204" pitchFamily="34" charset="0"/>
                        </a:rPr>
                        <a:t>understated.</a:t>
                      </a:r>
                    </a:p>
                    <a:p>
                      <a:pPr algn="l" fontAlgn="t"/>
                      <a:r>
                        <a:rPr lang="en-US" sz="2000" b="0" i="0" u="none" strike="noStrike" dirty="0">
                          <a:solidFill>
                            <a:srgbClr val="000000"/>
                          </a:solidFill>
                          <a:effectLst/>
                          <a:latin typeface="Calibri" panose="020F0502020204030204" pitchFamily="34" charset="0"/>
                        </a:rPr>
                        <a:t>Revenues</a:t>
                      </a:r>
                    </a:p>
                    <a:p>
                      <a:pPr algn="l" fontAlgn="t"/>
                      <a:r>
                        <a:rPr lang="en-US" sz="2000" b="0" i="0" u="none" strike="noStrike" dirty="0">
                          <a:solidFill>
                            <a:srgbClr val="000000"/>
                          </a:solidFill>
                          <a:effectLst/>
                          <a:latin typeface="Calibri" panose="020F0502020204030204" pitchFamily="34" charset="0"/>
                        </a:rPr>
                        <a:t>understated.</a:t>
                      </a:r>
                      <a:endParaRPr lang="en-US" sz="2000" b="0" i="0" u="none" strike="noStrike" dirty="0">
                        <a:solidFill>
                          <a:srgbClr val="000000"/>
                        </a:solidFill>
                        <a:effectLst/>
                        <a:latin typeface="+mn-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2000" u="none" strike="noStrike" dirty="0">
                          <a:effectLst/>
                        </a:rPr>
                        <a:t>Dr. Assets</a:t>
                      </a:r>
                    </a:p>
                    <a:p>
                      <a:pPr marL="0" indent="269875" algn="l" fontAlgn="t"/>
                      <a:r>
                        <a:rPr lang="en-US" sz="2000" u="none" strike="noStrike" dirty="0">
                          <a:effectLst/>
                        </a:rPr>
                        <a:t>Cr. Revenues</a:t>
                      </a:r>
                      <a:endParaRPr lang="en-US" sz="2000" b="0" i="0" u="none" strike="noStrike" dirty="0">
                        <a:solidFill>
                          <a:srgbClr val="000000"/>
                        </a:solidFill>
                        <a:effectLst/>
                        <a:latin typeface="+mn-lt"/>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3994311"/>
                  </a:ext>
                </a:extLst>
              </a:tr>
            </a:tbl>
          </a:graphicData>
        </a:graphic>
      </p:graphicFrame>
      <p:sp>
        <p:nvSpPr>
          <p:cNvPr id="9"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3</a:t>
            </a:r>
          </a:p>
        </p:txBody>
      </p:sp>
      <p:sp>
        <p:nvSpPr>
          <p:cNvPr id="6" name="Slide Number Placeholder 5">
            <a:extLst>
              <a:ext uri="{FF2B5EF4-FFF2-40B4-BE49-F238E27FC236}">
                <a16:creationId xmlns:a16="http://schemas.microsoft.com/office/drawing/2014/main" id="{3E637209-E94E-4CC1-958B-BF53DE68AC18}"/>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7" name="Footer Placeholder 6">
            <a:extLst>
              <a:ext uri="{FF2B5EF4-FFF2-40B4-BE49-F238E27FC236}">
                <a16:creationId xmlns:a16="http://schemas.microsoft.com/office/drawing/2014/main" id="{3E79D34A-C9BC-42B1-985A-36B324C8158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3564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EDFD-257A-4212-86D0-BC2EB982BB6B}"/>
              </a:ext>
            </a:extLst>
          </p:cNvPr>
          <p:cNvSpPr>
            <a:spLocks noGrp="1"/>
          </p:cNvSpPr>
          <p:nvPr>
            <p:ph type="title"/>
          </p:nvPr>
        </p:nvSpPr>
        <p:spPr>
          <a:xfrm>
            <a:off x="304800" y="762001"/>
            <a:ext cx="8534400" cy="761999"/>
          </a:xfrm>
        </p:spPr>
        <p:txBody>
          <a:bodyPr/>
          <a:lstStyle/>
          <a:p>
            <a:r>
              <a:rPr lang="en-US" altLang="en-US" b="1" dirty="0">
                <a:latin typeface="Calibri" panose="020F0502020204030204" pitchFamily="34" charset="0"/>
                <a:ea typeface="Source Sans Pro" charset="0"/>
                <a:cs typeface="Calibri" panose="020F0502020204030204" pitchFamily="34" charset="0"/>
              </a:rPr>
              <a:t>Accrued Expenses </a:t>
            </a:r>
            <a:r>
              <a:rPr lang="en-US" altLang="en-US" sz="2400" dirty="0">
                <a:latin typeface="Calibri" panose="020F0502020204030204" pitchFamily="34" charset="0"/>
                <a:ea typeface="Source Sans Pro" charset="0"/>
                <a:cs typeface="Calibri" panose="020F0502020204030204" pitchFamily="34" charset="0"/>
              </a:rPr>
              <a:t>(1 of 7)</a:t>
            </a:r>
            <a:endParaRPr lang="en-US" sz="2400" dirty="0"/>
          </a:p>
        </p:txBody>
      </p:sp>
      <p:sp>
        <p:nvSpPr>
          <p:cNvPr id="3" name="Content Placeholder 2">
            <a:extLst>
              <a:ext uri="{FF2B5EF4-FFF2-40B4-BE49-F238E27FC236}">
                <a16:creationId xmlns:a16="http://schemas.microsoft.com/office/drawing/2014/main" id="{6F7F36B3-3211-4033-AF77-FD62B0846A84}"/>
              </a:ext>
            </a:extLst>
          </p:cNvPr>
          <p:cNvSpPr>
            <a:spLocks noGrp="1"/>
          </p:cNvSpPr>
          <p:nvPr>
            <p:ph sz="quarter" idx="16"/>
          </p:nvPr>
        </p:nvSpPr>
        <p:spPr>
          <a:xfrm>
            <a:off x="304800" y="1828801"/>
            <a:ext cx="8534400" cy="516192"/>
          </a:xfrm>
        </p:spPr>
        <p:txBody>
          <a:bodyPr/>
          <a:lstStyle/>
          <a:p>
            <a:r>
              <a:rPr lang="en-US" altLang="en-US" sz="2600" dirty="0"/>
              <a:t>Expenses incurred but not yet paid in cash or recorded.</a:t>
            </a:r>
            <a:endParaRPr lang="en-US" sz="2600" dirty="0"/>
          </a:p>
        </p:txBody>
      </p:sp>
      <p:sp>
        <p:nvSpPr>
          <p:cNvPr id="4" name="Content Placeholder 3"/>
          <p:cNvSpPr>
            <a:spLocks noGrp="1"/>
          </p:cNvSpPr>
          <p:nvPr>
            <p:ph sz="quarter" idx="17"/>
          </p:nvPr>
        </p:nvSpPr>
        <p:spPr>
          <a:xfrm>
            <a:off x="358296" y="2608007"/>
            <a:ext cx="8480904" cy="516193"/>
          </a:xfrm>
        </p:spPr>
        <p:txBody>
          <a:bodyPr/>
          <a:lstStyle/>
          <a:p>
            <a:r>
              <a:rPr lang="en-IN" b="1" dirty="0"/>
              <a:t>Expense Recorded    BEFORE     Cash Payment</a:t>
            </a:r>
          </a:p>
        </p:txBody>
      </p:sp>
      <p:sp>
        <p:nvSpPr>
          <p:cNvPr id="5" name="Content Placeholder 4">
            <a:extLst>
              <a:ext uri="{FF2B5EF4-FFF2-40B4-BE49-F238E27FC236}">
                <a16:creationId xmlns:a16="http://schemas.microsoft.com/office/drawing/2014/main" id="{C4FF3CE2-6898-49A6-965A-0CEB4AAA7F7A}"/>
              </a:ext>
            </a:extLst>
          </p:cNvPr>
          <p:cNvSpPr>
            <a:spLocks noGrp="1"/>
          </p:cNvSpPr>
          <p:nvPr>
            <p:ph sz="quarter" idx="18"/>
          </p:nvPr>
        </p:nvSpPr>
        <p:spPr>
          <a:xfrm>
            <a:off x="304800" y="3429000"/>
            <a:ext cx="6019800" cy="462790"/>
          </a:xfrm>
        </p:spPr>
        <p:txBody>
          <a:bodyPr/>
          <a:lstStyle/>
          <a:p>
            <a:r>
              <a:rPr lang="en-US" altLang="en-US" sz="2600" b="1" dirty="0"/>
              <a:t>Accrued expenses </a:t>
            </a:r>
            <a:r>
              <a:rPr lang="en-US" altLang="en-US" sz="2600" dirty="0"/>
              <a:t>often occur in regard to:</a:t>
            </a:r>
            <a:endParaRPr lang="en-US" sz="2600" dirty="0"/>
          </a:p>
        </p:txBody>
      </p:sp>
      <p:sp>
        <p:nvSpPr>
          <p:cNvPr id="6" name="Content Placeholder 5">
            <a:extLst>
              <a:ext uri="{FF2B5EF4-FFF2-40B4-BE49-F238E27FC236}">
                <a16:creationId xmlns:a16="http://schemas.microsoft.com/office/drawing/2014/main" id="{85E0514F-420D-43F5-A31D-3DD5E84E2B48}"/>
              </a:ext>
            </a:extLst>
          </p:cNvPr>
          <p:cNvSpPr>
            <a:spLocks noGrp="1"/>
          </p:cNvSpPr>
          <p:nvPr>
            <p:ph sz="quarter" idx="19"/>
          </p:nvPr>
        </p:nvSpPr>
        <p:spPr>
          <a:xfrm>
            <a:off x="358296" y="4054476"/>
            <a:ext cx="1165704" cy="394101"/>
          </a:xfrm>
        </p:spPr>
        <p:txBody>
          <a:bodyPr/>
          <a:lstStyle/>
          <a:p>
            <a:pPr marL="292608" indent="-292608">
              <a:buClr>
                <a:schemeClr val="accent2"/>
              </a:buClr>
              <a:buFont typeface="Arial" panose="020B0604020202020204" pitchFamily="34" charset="0"/>
              <a:buChar char="•"/>
            </a:pPr>
            <a:r>
              <a:rPr lang="en-US" altLang="en-US" sz="2400" dirty="0"/>
              <a:t>Rent</a:t>
            </a:r>
          </a:p>
        </p:txBody>
      </p:sp>
      <p:sp>
        <p:nvSpPr>
          <p:cNvPr id="7" name="Content Placeholder 6">
            <a:extLst>
              <a:ext uri="{FF2B5EF4-FFF2-40B4-BE49-F238E27FC236}">
                <a16:creationId xmlns:a16="http://schemas.microsoft.com/office/drawing/2014/main" id="{756B8223-9217-4F4A-8301-B2B2820E06AB}"/>
              </a:ext>
            </a:extLst>
          </p:cNvPr>
          <p:cNvSpPr>
            <a:spLocks noGrp="1"/>
          </p:cNvSpPr>
          <p:nvPr>
            <p:ph sz="quarter" idx="20"/>
          </p:nvPr>
        </p:nvSpPr>
        <p:spPr>
          <a:xfrm>
            <a:off x="358296" y="4555166"/>
            <a:ext cx="1470504" cy="408566"/>
          </a:xfrm>
        </p:spPr>
        <p:txBody>
          <a:bodyPr/>
          <a:lstStyle/>
          <a:p>
            <a:pPr marL="292608" indent="-292608">
              <a:buClr>
                <a:schemeClr val="accent2"/>
              </a:buClr>
              <a:buFont typeface="Arial" panose="020B0604020202020204" pitchFamily="34" charset="0"/>
              <a:buChar char="•"/>
            </a:pPr>
            <a:r>
              <a:rPr lang="en-US" altLang="en-US" sz="2400" dirty="0"/>
              <a:t>Interest</a:t>
            </a:r>
          </a:p>
        </p:txBody>
      </p:sp>
      <p:sp>
        <p:nvSpPr>
          <p:cNvPr id="9" name="Content Placeholder 8">
            <a:extLst>
              <a:ext uri="{FF2B5EF4-FFF2-40B4-BE49-F238E27FC236}">
                <a16:creationId xmlns:a16="http://schemas.microsoft.com/office/drawing/2014/main" id="{2CE3A933-8528-49CB-A291-E99318DAA3DC}"/>
              </a:ext>
            </a:extLst>
          </p:cNvPr>
          <p:cNvSpPr>
            <a:spLocks noGrp="1"/>
          </p:cNvSpPr>
          <p:nvPr>
            <p:ph sz="quarter" idx="22"/>
          </p:nvPr>
        </p:nvSpPr>
        <p:spPr>
          <a:xfrm>
            <a:off x="2590800" y="4038601"/>
            <a:ext cx="1219200" cy="358462"/>
          </a:xfrm>
        </p:spPr>
        <p:txBody>
          <a:bodyPr/>
          <a:lstStyle/>
          <a:p>
            <a:pPr marL="292608" indent="-292608">
              <a:buClr>
                <a:schemeClr val="accent2"/>
              </a:buClr>
              <a:buFont typeface="Arial" panose="020B0604020202020204" pitchFamily="34" charset="0"/>
              <a:buChar char="•"/>
            </a:pPr>
            <a:r>
              <a:rPr lang="en-US" altLang="en-US" sz="2400" dirty="0"/>
              <a:t>Taxes</a:t>
            </a:r>
            <a:endParaRPr lang="en-US" sz="2400" dirty="0"/>
          </a:p>
        </p:txBody>
      </p:sp>
      <p:sp>
        <p:nvSpPr>
          <p:cNvPr id="10" name="Content Placeholder 9">
            <a:extLst>
              <a:ext uri="{FF2B5EF4-FFF2-40B4-BE49-F238E27FC236}">
                <a16:creationId xmlns:a16="http://schemas.microsoft.com/office/drawing/2014/main" id="{D419182E-7AFD-4868-84EF-F72537C0308E}"/>
              </a:ext>
            </a:extLst>
          </p:cNvPr>
          <p:cNvSpPr>
            <a:spLocks noGrp="1"/>
          </p:cNvSpPr>
          <p:nvPr>
            <p:ph sz="quarter" idx="23"/>
          </p:nvPr>
        </p:nvSpPr>
        <p:spPr>
          <a:xfrm>
            <a:off x="2590800" y="4554793"/>
            <a:ext cx="1447800" cy="370304"/>
          </a:xfrm>
        </p:spPr>
        <p:txBody>
          <a:bodyPr/>
          <a:lstStyle/>
          <a:p>
            <a:pPr marL="292608" indent="-292608">
              <a:buClr>
                <a:schemeClr val="accent2"/>
              </a:buClr>
              <a:buFont typeface="Arial" panose="020B0604020202020204" pitchFamily="34" charset="0"/>
              <a:buChar char="•"/>
            </a:pPr>
            <a:r>
              <a:rPr lang="en-US" altLang="en-US" sz="2400" dirty="0"/>
              <a:t>Salaries</a:t>
            </a:r>
            <a:endParaRPr lang="en-US" sz="2400" dirty="0"/>
          </a:p>
        </p:txBody>
      </p:sp>
      <p:sp>
        <p:nvSpPr>
          <p:cNvPr id="12" name="LON">
            <a:extLst>
              <a:ext uri="{FF2B5EF4-FFF2-40B4-BE49-F238E27FC236}">
                <a16:creationId xmlns:a16="http://schemas.microsoft.com/office/drawing/2014/main" id="{318C2D1B-67FD-824B-B17B-F2B527B83D4C}"/>
              </a:ext>
            </a:extLst>
          </p:cNvPr>
          <p:cNvSpPr>
            <a:spLocks noGrp="1"/>
          </p:cNvSpPr>
          <p:nvPr>
            <p:ph sz="quarter" idx="4294967295"/>
          </p:nvPr>
        </p:nvSpPr>
        <p:spPr>
          <a:xfrm>
            <a:off x="295274" y="6356350"/>
            <a:ext cx="569089" cy="365125"/>
          </a:xfrm>
          <a:prstGeom prst="rect">
            <a:avLst/>
          </a:prstGeom>
        </p:spPr>
        <p:txBody>
          <a:bodyPr/>
          <a:lstStyle/>
          <a:p>
            <a:pPr marL="0" indent="0">
              <a:buNone/>
            </a:pPr>
            <a:r>
              <a:rPr lang="en-US" sz="1200" dirty="0">
                <a:solidFill>
                  <a:schemeClr val="tx1"/>
                </a:solidFill>
                <a:cs typeface="Times New Roman" panose="02020603050405020304" pitchFamily="18" charset="0"/>
              </a:rPr>
              <a:t>L</a:t>
            </a:r>
            <a:r>
              <a:rPr lang="en-US" sz="100" dirty="0">
                <a:solidFill>
                  <a:schemeClr val="tx1"/>
                </a:solidFill>
                <a:cs typeface="Times New Roman" panose="02020603050405020304" pitchFamily="18" charset="0"/>
              </a:rPr>
              <a:t> </a:t>
            </a:r>
            <a:r>
              <a:rPr lang="en-US" sz="1200" dirty="0">
                <a:solidFill>
                  <a:schemeClr val="tx1"/>
                </a:solidFill>
                <a:cs typeface="Times New Roman" panose="02020603050405020304" pitchFamily="18" charset="0"/>
              </a:rPr>
              <a:t>O 3</a:t>
            </a:r>
          </a:p>
        </p:txBody>
      </p:sp>
      <p:sp>
        <p:nvSpPr>
          <p:cNvPr id="23" name="Slide Number Placeholder 22">
            <a:extLst>
              <a:ext uri="{FF2B5EF4-FFF2-40B4-BE49-F238E27FC236}">
                <a16:creationId xmlns:a16="http://schemas.microsoft.com/office/drawing/2014/main" id="{E56F794A-9628-48A8-9B06-427CDD7CC915}"/>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24" name="Footer Placeholder 23">
            <a:extLst>
              <a:ext uri="{FF2B5EF4-FFF2-40B4-BE49-F238E27FC236}">
                <a16:creationId xmlns:a16="http://schemas.microsoft.com/office/drawing/2014/main" id="{BA69A3C2-41C0-4B04-B493-81D4090F7E16}"/>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52523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9" grpId="0" build="p"/>
      <p:bldP spid="10"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0776cc35f610e418bdecf1da884d6159b2f06a"/>
</p:tagLst>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35ae4085b5cb6bde6e905c69dcb10e27">
  <xsd:schema xmlns:xsd="http://www.w3.org/2001/XMLSchema" xmlns:xs="http://www.w3.org/2001/XMLSchema" xmlns:p="http://schemas.microsoft.com/office/2006/metadata/properties" xmlns:ns2="2e108766-8a5d-4dd6-bf2d-0e83b2e3ea10" targetNamespace="http://schemas.microsoft.com/office/2006/metadata/properties" ma:root="true" ma:fieldsID="6e076ca49e7c802acdbea8cc88235627"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1C71EB-81EB-430C-AADD-7391148CA650}">
  <ds:schemaRefs>
    <ds:schemaRef ds:uri="http://schemas.microsoft.com/office/2006/metadata/properties"/>
    <ds:schemaRef ds:uri="http://schemas.microsoft.com/office/infopath/2007/PartnerControl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2e108766-8a5d-4dd6-bf2d-0e83b2e3ea10"/>
    <ds:schemaRef ds:uri="http://purl.org/dc/dcmitype/"/>
  </ds:schemaRefs>
</ds:datastoreItem>
</file>

<file path=customXml/itemProps2.xml><?xml version="1.0" encoding="utf-8"?>
<ds:datastoreItem xmlns:ds="http://schemas.openxmlformats.org/officeDocument/2006/customXml" ds:itemID="{288F1D47-4251-47E8-ACDB-2528FF86B6CA}">
  <ds:schemaRefs>
    <ds:schemaRef ds:uri="http://schemas.microsoft.com/sharepoint/v3/contenttype/forms"/>
  </ds:schemaRefs>
</ds:datastoreItem>
</file>

<file path=customXml/itemProps3.xml><?xml version="1.0" encoding="utf-8"?>
<ds:datastoreItem xmlns:ds="http://schemas.openxmlformats.org/officeDocument/2006/customXml" ds:itemID="{BC3B437B-5571-458A-B772-A3A5359EBF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16602</TotalTime>
  <Words>3568</Words>
  <Application>Microsoft Office PowerPoint</Application>
  <PresentationFormat>On-screen Show (4:3)</PresentationFormat>
  <Paragraphs>642</Paragraphs>
  <Slides>49</Slides>
  <Notes>1</Notes>
  <HiddenSlides>0</HiddenSlides>
  <MMClips>0</MMClips>
  <ScaleCrop>false</ScaleCrop>
  <HeadingPairs>
    <vt:vector size="8" baseType="variant">
      <vt:variant>
        <vt:lpstr>Fonts Used</vt:lpstr>
      </vt:variant>
      <vt:variant>
        <vt:i4>5</vt:i4>
      </vt:variant>
      <vt:variant>
        <vt:lpstr>Theme</vt:lpstr>
      </vt:variant>
      <vt:variant>
        <vt:i4>7</vt:i4>
      </vt:variant>
      <vt:variant>
        <vt:lpstr>Embedded OLE Servers</vt:lpstr>
      </vt:variant>
      <vt:variant>
        <vt:i4>1</vt:i4>
      </vt:variant>
      <vt:variant>
        <vt:lpstr>Slide Titles</vt:lpstr>
      </vt:variant>
      <vt:variant>
        <vt:i4>49</vt:i4>
      </vt:variant>
    </vt:vector>
  </HeadingPairs>
  <TitlesOfParts>
    <vt:vector size="62" baseType="lpstr">
      <vt:lpstr>Arial</vt:lpstr>
      <vt:lpstr>Calibri</vt:lpstr>
      <vt:lpstr>Calibri Light</vt:lpstr>
      <vt:lpstr>Courier New</vt:lpstr>
      <vt:lpstr>Source Sans Pro</vt:lpstr>
      <vt:lpstr>Opener</vt:lpstr>
      <vt:lpstr>Chapter Outline</vt:lpstr>
      <vt:lpstr>Learning Objectives</vt:lpstr>
      <vt:lpstr>Concept Check Question</vt:lpstr>
      <vt:lpstr>Key Term</vt:lpstr>
      <vt:lpstr>Section</vt:lpstr>
      <vt:lpstr>Image Slide Master</vt:lpstr>
      <vt:lpstr>Equation</vt:lpstr>
      <vt:lpstr>Do It! 2: Adjusting Entries for Deferrals (4 of 5)</vt:lpstr>
      <vt:lpstr>Do It! 2: Adjusting Entries for Deferrals (5 of 5)</vt:lpstr>
      <vt:lpstr>Adjusting Entries for Accruals</vt:lpstr>
      <vt:lpstr>Accrued Revenues (1 of 5)</vt:lpstr>
      <vt:lpstr>Accrued Revenues (2 of 5)</vt:lpstr>
      <vt:lpstr>Accrued Revenues (3 of 5)</vt:lpstr>
      <vt:lpstr>Accrued Revenues (4 of 5)</vt:lpstr>
      <vt:lpstr>Accrued Revenues (5 of 5)</vt:lpstr>
      <vt:lpstr>Accrued Expenses (1 of 7)</vt:lpstr>
      <vt:lpstr>Accrued Expenses (2 of 7)</vt:lpstr>
      <vt:lpstr>Accrued Expenses (3 of 7)</vt:lpstr>
      <vt:lpstr>Accrued Expenses (4 of 7)</vt:lpstr>
      <vt:lpstr>Accrued Expenses (5 of 7)</vt:lpstr>
      <vt:lpstr>Accrued Expenses (6 of 7)</vt:lpstr>
      <vt:lpstr>Accrued Expenses (7 of 7)</vt:lpstr>
      <vt:lpstr>Summary of Basic Relationships</vt:lpstr>
      <vt:lpstr>Do It! 3: Adjusting Entries Accruals (1 of 3)</vt:lpstr>
      <vt:lpstr>Do It! 3: Adjusting Entries Accruals (2 of 3)</vt:lpstr>
      <vt:lpstr>Do It! 3: Adjusting Entries Accruals (3 of 3)</vt:lpstr>
      <vt:lpstr>Adjusted Trial Balance</vt:lpstr>
      <vt:lpstr>Adjusted Trial Balance (1 of 3)</vt:lpstr>
      <vt:lpstr>Adjusted Trial Balance (2 of 3)</vt:lpstr>
      <vt:lpstr>Adjusted Trial Balance (3 of 3)</vt:lpstr>
      <vt:lpstr>Preparing Financial Statements (1 of 3)</vt:lpstr>
      <vt:lpstr>Preparing Financial Statements (2 of 3)</vt:lpstr>
      <vt:lpstr>Preparing Financial Statements (3 of 3)</vt:lpstr>
      <vt:lpstr>Do It! 4: Trial Balance (1 of 4)</vt:lpstr>
      <vt:lpstr>Do It! 4: Trial Balance (2 of 4)</vt:lpstr>
      <vt:lpstr>Do It! 4: Trial Balance (3 of 4)</vt:lpstr>
      <vt:lpstr>Do It! 4: Trial Balance (4 of 4)</vt:lpstr>
      <vt:lpstr>Appendix 3A: Alternative Treatment of Deferrals</vt:lpstr>
      <vt:lpstr>Prepaid Expenses (5 of 5)</vt:lpstr>
      <vt:lpstr>Unearned Revenues (6 of 6)</vt:lpstr>
      <vt:lpstr>Summary of Additional Adjustments (1 of 2)</vt:lpstr>
      <vt:lpstr>Summary of Additional Adjustments (2 of 2)</vt:lpstr>
      <vt:lpstr>Appendix 3B: Financial Reporting Concepts (1 of 2)</vt:lpstr>
      <vt:lpstr>Appendix 3B: Financial Reporting Concepts (2 of 2)</vt:lpstr>
      <vt:lpstr>Qualities of Useful Information</vt:lpstr>
      <vt:lpstr>Assumptions in Financial Reporting (1 of 3)</vt:lpstr>
      <vt:lpstr>Assumptions in Financial Reporting (2 of 3)</vt:lpstr>
      <vt:lpstr>Assumptions in Financial Reporting (3 of 3)</vt:lpstr>
      <vt:lpstr>Principles of Financial Reporting</vt:lpstr>
      <vt:lpstr>Cost Constraint</vt:lpstr>
      <vt:lpstr>A Look at I F R S (1 of 5)</vt:lpstr>
      <vt:lpstr>A Look at I F R S (2 of 5)</vt:lpstr>
      <vt:lpstr>A Look at I F R S (3 of 5)</vt:lpstr>
      <vt:lpstr>A Look at I F R S (4 of 5)</vt:lpstr>
      <vt:lpstr>A Look at I F R S (5 of 5)</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Principles, 13e</dc:title>
  <dc:subject>Accounts</dc:subject>
  <dc:creator>Weygandt/Kimmel/Kieso</dc:creator>
  <cp:lastModifiedBy>Teacher</cp:lastModifiedBy>
  <cp:revision>1816</cp:revision>
  <cp:lastPrinted>2017-04-26T13:25:47Z</cp:lastPrinted>
  <dcterms:created xsi:type="dcterms:W3CDTF">2017-04-21T14:49:46Z</dcterms:created>
  <dcterms:modified xsi:type="dcterms:W3CDTF">2020-02-23T06:13:05Z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