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51"/>
  </p:notesMasterIdLst>
  <p:sldIdLst>
    <p:sldId id="393" r:id="rId11"/>
    <p:sldId id="394" r:id="rId12"/>
    <p:sldId id="488"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89"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 id="481" r:id="rId50"/>
  </p:sldIdLst>
  <p:sldSz cx="9144000" cy="6858000" type="screen4x3"/>
  <p:notesSz cx="7315200" cy="96012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8" userDrawn="1">
          <p15:clr>
            <a:srgbClr val="A4A3A4"/>
          </p15:clr>
        </p15:guide>
        <p15:guide id="2" pos="3504" userDrawn="1">
          <p15:clr>
            <a:srgbClr val="A4A3A4"/>
          </p15:clr>
        </p15:guide>
        <p15:guide id="3" orient="horz" pos="1104" userDrawn="1">
          <p15:clr>
            <a:srgbClr val="A4A3A4"/>
          </p15:clr>
        </p15:guide>
        <p15:guide id="4" orient="horz" pos="3936" userDrawn="1">
          <p15:clr>
            <a:srgbClr val="A4A3A4"/>
          </p15:clr>
        </p15:guide>
        <p15:guide id="5" pos="5568" userDrawn="1">
          <p15:clr>
            <a:srgbClr val="A4A3A4"/>
          </p15:clr>
        </p15:guide>
        <p15:guide id="6" pos="192" userDrawn="1">
          <p15:clr>
            <a:srgbClr val="A4A3A4"/>
          </p15:clr>
        </p15:guide>
        <p15:guide id="7" orient="horz" pos="2640" userDrawn="1">
          <p15:clr>
            <a:srgbClr val="A4A3A4"/>
          </p15:clr>
        </p15:guide>
        <p15:guide id="8" pos="4272" userDrawn="1">
          <p15:clr>
            <a:srgbClr val="A4A3A4"/>
          </p15:clr>
        </p15:guide>
        <p15:guide id="9" pos="508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 id="4" name="Thriva" initials="T"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50000" autoAdjust="0"/>
  </p:normalViewPr>
  <p:slideViewPr>
    <p:cSldViewPr>
      <p:cViewPr varScale="1">
        <p:scale>
          <a:sx n="36" d="100"/>
          <a:sy n="36" d="100"/>
        </p:scale>
        <p:origin x="2094" y="54"/>
      </p:cViewPr>
      <p:guideLst>
        <p:guide orient="horz" pos="1488"/>
        <p:guide pos="3504"/>
        <p:guide orient="horz" pos="1104"/>
        <p:guide orient="horz" pos="3936"/>
        <p:guide pos="5568"/>
        <p:guide pos="192"/>
        <p:guide orient="horz" pos="2640"/>
        <p:guide pos="4272"/>
        <p:guide pos="50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2/23/2020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a:t>
            </a:fld>
            <a:endParaRPr lang="en-US" dirty="0"/>
          </a:p>
        </p:txBody>
      </p:sp>
    </p:spTree>
    <p:extLst>
      <p:ext uri="{BB962C8B-B14F-4D97-AF65-F5344CB8AC3E}">
        <p14:creationId xmlns:p14="http://schemas.microsoft.com/office/powerpoint/2010/main" val="79734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3528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8006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4056029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8826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124200"/>
            <a:ext cx="8505371" cy="9144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26720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3" name="Contents">
            <a:extLst>
              <a:ext uri="{FF2B5EF4-FFF2-40B4-BE49-F238E27FC236}">
                <a16:creationId xmlns:a16="http://schemas.microsoft.com/office/drawing/2014/main" id="{BF951C00-7776-1B4B-B00C-2FB2ADD51E3B}"/>
              </a:ext>
            </a:extLst>
          </p:cNvPr>
          <p:cNvSpPr>
            <a:spLocks noGrp="1"/>
          </p:cNvSpPr>
          <p:nvPr>
            <p:ph sz="quarter" idx="18" hasCustomPrompt="1"/>
          </p:nvPr>
        </p:nvSpPr>
        <p:spPr>
          <a:xfrm>
            <a:off x="333829" y="530225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60416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8823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1771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4" name="LON">
            <a:extLst>
              <a:ext uri="{FF2B5EF4-FFF2-40B4-BE49-F238E27FC236}">
                <a16:creationId xmlns:a16="http://schemas.microsoft.com/office/drawing/2014/main" id="{11CAA5D1-91B0-6A44-8433-EA359E441A2D}"/>
              </a:ext>
            </a:extLst>
          </p:cNvPr>
          <p:cNvSpPr>
            <a:spLocks noGrp="1"/>
          </p:cNvSpPr>
          <p:nvPr>
            <p:ph sz="quarter" idx="2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072758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6" name="LON">
            <a:extLst>
              <a:ext uri="{FF2B5EF4-FFF2-40B4-BE49-F238E27FC236}">
                <a16:creationId xmlns:a16="http://schemas.microsoft.com/office/drawing/2014/main" id="{11CAA5D1-91B0-6A44-8433-EA359E441A2D}"/>
              </a:ext>
            </a:extLst>
          </p:cNvPr>
          <p:cNvSpPr>
            <a:spLocks noGrp="1"/>
          </p:cNvSpPr>
          <p:nvPr>
            <p:ph sz="quarter" idx="3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527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9"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5995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1" name="LON">
            <a:extLst>
              <a:ext uri="{FF2B5EF4-FFF2-40B4-BE49-F238E27FC236}">
                <a16:creationId xmlns:a16="http://schemas.microsoft.com/office/drawing/2014/main" id="{11CAA5D1-91B0-6A44-8433-EA359E441A2D}"/>
              </a:ext>
            </a:extLst>
          </p:cNvPr>
          <p:cNvSpPr>
            <a:spLocks noGrp="1"/>
          </p:cNvSpPr>
          <p:nvPr>
            <p:ph sz="quarter" idx="21"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119685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3" name="LON">
            <a:extLst>
              <a:ext uri="{FF2B5EF4-FFF2-40B4-BE49-F238E27FC236}">
                <a16:creationId xmlns:a16="http://schemas.microsoft.com/office/drawing/2014/main" id="{11CAA5D1-91B0-6A44-8433-EA359E441A2D}"/>
              </a:ext>
            </a:extLst>
          </p:cNvPr>
          <p:cNvSpPr>
            <a:spLocks noGrp="1"/>
          </p:cNvSpPr>
          <p:nvPr>
            <p:ph sz="quarter" idx="23"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98881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9" name="LON">
            <a:extLst>
              <a:ext uri="{FF2B5EF4-FFF2-40B4-BE49-F238E27FC236}">
                <a16:creationId xmlns:a16="http://schemas.microsoft.com/office/drawing/2014/main" id="{11CAA5D1-91B0-6A44-8433-EA359E441A2D}"/>
              </a:ext>
            </a:extLst>
          </p:cNvPr>
          <p:cNvSpPr>
            <a:spLocks noGrp="1"/>
          </p:cNvSpPr>
          <p:nvPr>
            <p:ph sz="quarter" idx="29"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43286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8"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4760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9"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3298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304800" y="2514600"/>
            <a:ext cx="8534400" cy="762001"/>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 y="3352801"/>
            <a:ext cx="8534400" cy="53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Content Placeholder 7">
            <a:extLst>
              <a:ext uri="{FF2B5EF4-FFF2-40B4-BE49-F238E27FC236}">
                <a16:creationId xmlns:a16="http://schemas.microsoft.com/office/drawing/2014/main" id="{E207CE95-AF8A-4F5D-ADD8-A71096E33A17}"/>
              </a:ext>
            </a:extLst>
          </p:cNvPr>
          <p:cNvSpPr>
            <a:spLocks noGrp="1"/>
          </p:cNvSpPr>
          <p:nvPr>
            <p:ph sz="quarter" idx="19"/>
          </p:nvPr>
        </p:nvSpPr>
        <p:spPr>
          <a:xfrm>
            <a:off x="304800" y="3976048"/>
            <a:ext cx="8534400" cy="672152"/>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410CF90A-9AE9-460E-9F74-7D6F89CC991E}"/>
              </a:ext>
            </a:extLst>
          </p:cNvPr>
          <p:cNvSpPr>
            <a:spLocks noGrp="1"/>
          </p:cNvSpPr>
          <p:nvPr>
            <p:ph sz="quarter" idx="20"/>
          </p:nvPr>
        </p:nvSpPr>
        <p:spPr>
          <a:xfrm>
            <a:off x="304800" y="4800600"/>
            <a:ext cx="8534400" cy="793750"/>
          </a:xfrm>
          <a:prstGeom prst="rect">
            <a:avLst/>
          </a:prstGeom>
        </p:spPr>
        <p:txBody>
          <a:bodyPr/>
          <a:lstStyle>
            <a:lvl1pPr marL="0" indent="0">
              <a:buNone/>
              <a:defRPr/>
            </a:lvl1pPr>
          </a:lstStyle>
          <a:p>
            <a:pPr lvl="0"/>
            <a:endParaRPr lang="en-US" dirty="0"/>
          </a:p>
        </p:txBody>
      </p:sp>
      <p:sp>
        <p:nvSpPr>
          <p:cNvPr id="10" name="LON">
            <a:extLst>
              <a:ext uri="{FF2B5EF4-FFF2-40B4-BE49-F238E27FC236}">
                <a16:creationId xmlns:a16="http://schemas.microsoft.com/office/drawing/2014/main" id="{11CAA5D1-91B0-6A44-8433-EA359E441A2D}"/>
              </a:ext>
            </a:extLst>
          </p:cNvPr>
          <p:cNvSpPr>
            <a:spLocks noGrp="1"/>
          </p:cNvSpPr>
          <p:nvPr>
            <p:ph sz="quarter" idx="21"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439309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5" name="LON">
            <a:extLst>
              <a:ext uri="{FF2B5EF4-FFF2-40B4-BE49-F238E27FC236}">
                <a16:creationId xmlns:a16="http://schemas.microsoft.com/office/drawing/2014/main" id="{11CAA5D1-91B0-6A44-8433-EA359E441A2D}"/>
              </a:ext>
            </a:extLst>
          </p:cNvPr>
          <p:cNvSpPr>
            <a:spLocks noGrp="1"/>
          </p:cNvSpPr>
          <p:nvPr>
            <p:ph sz="quarter" idx="3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6740793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848283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8826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124200"/>
            <a:ext cx="8505371" cy="9144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26720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3" name="Contents">
            <a:extLst>
              <a:ext uri="{FF2B5EF4-FFF2-40B4-BE49-F238E27FC236}">
                <a16:creationId xmlns:a16="http://schemas.microsoft.com/office/drawing/2014/main" id="{BF951C00-7776-1B4B-B00C-2FB2ADD51E3B}"/>
              </a:ext>
            </a:extLst>
          </p:cNvPr>
          <p:cNvSpPr>
            <a:spLocks noGrp="1"/>
          </p:cNvSpPr>
          <p:nvPr>
            <p:ph sz="quarter" idx="18" hasCustomPrompt="1"/>
          </p:nvPr>
        </p:nvSpPr>
        <p:spPr>
          <a:xfrm>
            <a:off x="333829" y="530225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759551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9" r:id="rId12"/>
    <p:sldLayoutId id="2147483990"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7" r:id="rId11"/>
    <p:sldLayoutId id="2147483986" r:id="rId12"/>
    <p:sldLayoutId id="2147483988" r:id="rId13"/>
    <p:sldLayoutId id="2147483991" r:id="rId1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3</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Adjusting the Accounts</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457A-8F4F-4CE4-8892-D679184D70A3}"/>
              </a:ext>
            </a:extLst>
          </p:cNvPr>
          <p:cNvSpPr>
            <a:spLocks noGrp="1"/>
          </p:cNvSpPr>
          <p:nvPr>
            <p:ph type="title"/>
          </p:nvPr>
        </p:nvSpPr>
        <p:spPr>
          <a:xfrm>
            <a:off x="304800" y="762001"/>
            <a:ext cx="8534400" cy="685799"/>
          </a:xfrm>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Recognizing Revenues and Expenses </a:t>
            </a:r>
            <a:r>
              <a:rPr lang="en-US" altLang="en-US" sz="27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347654C1-607B-4111-9EC3-9DA74E037930}"/>
              </a:ext>
            </a:extLst>
          </p:cNvPr>
          <p:cNvSpPr>
            <a:spLocks noGrp="1"/>
          </p:cNvSpPr>
          <p:nvPr>
            <p:ph sz="quarter" idx="16"/>
          </p:nvPr>
        </p:nvSpPr>
        <p:spPr>
          <a:xfrm>
            <a:off x="304800" y="1828800"/>
            <a:ext cx="4800600" cy="2459865"/>
          </a:xfrm>
        </p:spPr>
        <p:txBody>
          <a:bodyPr/>
          <a:lstStyle/>
          <a:p>
            <a:pPr marL="0" lvl="2" indent="0">
              <a:spcBef>
                <a:spcPts val="1000"/>
              </a:spcBef>
              <a:buClr>
                <a:srgbClr val="990000"/>
              </a:buClr>
              <a:buSzPct val="100000"/>
              <a:buNone/>
            </a:pPr>
            <a:r>
              <a:rPr lang="en-US" altLang="en-US" sz="2800" b="1" dirty="0"/>
              <a:t>Expense Recognition Principle</a:t>
            </a:r>
            <a:endParaRPr lang="en-US" altLang="en-US" sz="2800" b="1" dirty="0">
              <a:solidFill>
                <a:srgbClr val="0000CC"/>
              </a:solidFill>
            </a:endParaRPr>
          </a:p>
          <a:p>
            <a:pPr marL="0" lvl="2" indent="0">
              <a:spcBef>
                <a:spcPts val="1000"/>
              </a:spcBef>
              <a:buClr>
                <a:srgbClr val="990000"/>
              </a:buClr>
              <a:buSzPct val="100000"/>
              <a:buNone/>
            </a:pPr>
            <a:r>
              <a:rPr lang="en-US" altLang="en-US" sz="2800" dirty="0"/>
              <a:t>Companies recognize expenses in the period in which they make eﬀorts (consume assets or incur liabilities) to generate revenue.</a:t>
            </a:r>
            <a:endParaRPr lang="en-US" sz="2800" dirty="0"/>
          </a:p>
        </p:txBody>
      </p:sp>
      <p:sp>
        <p:nvSpPr>
          <p:cNvPr id="4" name="Content Placeholder 3">
            <a:extLst>
              <a:ext uri="{FF2B5EF4-FFF2-40B4-BE49-F238E27FC236}">
                <a16:creationId xmlns:a16="http://schemas.microsoft.com/office/drawing/2014/main" id="{A47A4E3B-1FF5-4925-97DC-70C45981BFED}"/>
              </a:ext>
            </a:extLst>
          </p:cNvPr>
          <p:cNvSpPr>
            <a:spLocks noGrp="1"/>
          </p:cNvSpPr>
          <p:nvPr>
            <p:ph sz="quarter" idx="17"/>
          </p:nvPr>
        </p:nvSpPr>
        <p:spPr>
          <a:xfrm>
            <a:off x="762000" y="4553315"/>
            <a:ext cx="3581400" cy="780685"/>
          </a:xfrm>
        </p:spPr>
        <p:txBody>
          <a:bodyPr/>
          <a:lstStyle/>
          <a:p>
            <a:pPr algn="ctr"/>
            <a:r>
              <a:rPr lang="en-US" altLang="en-US" sz="2600" b="1" dirty="0"/>
              <a:t>“Let the expenses follow the revenues.”</a:t>
            </a:r>
            <a:endParaRPr lang="en-US" sz="2600" b="1" dirty="0"/>
          </a:p>
        </p:txBody>
      </p:sp>
      <p:pic>
        <p:nvPicPr>
          <p:cNvPr id="8" name="Content Placeholder 7" descr="An illustration of the expense recognition principle. Expenses of advertising, utilities, and delivery match with revenues in the period when the company makes efforts to generate those revenues.">
            <a:extLst>
              <a:ext uri="{FF2B5EF4-FFF2-40B4-BE49-F238E27FC236}">
                <a16:creationId xmlns:a16="http://schemas.microsoft.com/office/drawing/2014/main" id="{D5486C1E-1309-4965-A9E6-BCABF26DF294}"/>
              </a:ext>
            </a:extLst>
          </p:cNvPr>
          <p:cNvPicPr>
            <a:picLocks noGrp="1" noChangeAspect="1"/>
          </p:cNvPicPr>
          <p:nvPr>
            <p:ph sz="quarter" idx="18"/>
          </p:nvPr>
        </p:nvPicPr>
        <p:blipFill>
          <a:blip r:embed="rId2"/>
          <a:stretch>
            <a:fillRect/>
          </a:stretch>
        </p:blipFill>
        <p:spPr>
          <a:xfrm>
            <a:off x="5469499" y="1852301"/>
            <a:ext cx="3158002" cy="4261473"/>
          </a:xfrm>
          <a:prstGeom prst="rect">
            <a:avLst/>
          </a:prstGeom>
        </p:spPr>
      </p:pic>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6" name="Slide Number Placeholder 5">
            <a:extLst>
              <a:ext uri="{FF2B5EF4-FFF2-40B4-BE49-F238E27FC236}">
                <a16:creationId xmlns:a16="http://schemas.microsoft.com/office/drawing/2014/main" id="{32B5C233-CFF1-4902-8046-C01EB47FDDC8}"/>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7" name="Footer Placeholder 6">
            <a:extLst>
              <a:ext uri="{FF2B5EF4-FFF2-40B4-BE49-F238E27FC236}">
                <a16:creationId xmlns:a16="http://schemas.microsoft.com/office/drawing/2014/main" id="{BBBACF21-C001-4C69-B329-FDF450E5041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8562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F2ED-A882-4056-A2F3-3B07561EA42F}"/>
              </a:ext>
            </a:extLst>
          </p:cNvPr>
          <p:cNvSpPr>
            <a:spLocks noGrp="1"/>
          </p:cNvSpPr>
          <p:nvPr>
            <p:ph type="title"/>
          </p:nvPr>
        </p:nvSpPr>
        <p:spPr>
          <a:xfrm>
            <a:off x="304800" y="762001"/>
            <a:ext cx="8534400" cy="685799"/>
          </a:xfrm>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Recognizing Revenues and Expenses </a:t>
            </a:r>
            <a:r>
              <a:rPr lang="en-US" altLang="en-US" sz="27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Diagram illustrating the relationship between the periodicity assumption and the revenue and expense recognition principles. The diagram begins with a box labeled Time Period Assumption, which contains the following text: economic life of a business can be divided into artificial time periods. Two arrows lead from it, one to the Revenue Recognition Principle box, and the other to the Expense Recognition Principle box. The Revenue Recognition principle contains the following text: recognize revenue in the accounting period in which the performance obligation is satisfied. The Expense Recognition principle states: recognize expense in the period that efforts are made to generate revenue. An arrow points to the Revenue Recognition principle box from the Expense Recognition principle box to illustrate the matching of expenses with revenues. Two more arrows lead to the Revenue and Expense Recognition box at the bottom of the diagram, one from the Revenue Recognition Principle box and the other from the Expense Recognition Principle box to support the statement in the Revenue and Expense Recognition box: in accordance with generally accepted accounting principles, G A A P.">
            <a:extLst>
              <a:ext uri="{FF2B5EF4-FFF2-40B4-BE49-F238E27FC236}">
                <a16:creationId xmlns:a16="http://schemas.microsoft.com/office/drawing/2014/main" id="{43FBE049-B330-48BD-9AD3-5AD1EE553892}"/>
              </a:ext>
            </a:extLst>
          </p:cNvPr>
          <p:cNvPicPr>
            <a:picLocks noGrp="1" noChangeAspect="1"/>
          </p:cNvPicPr>
          <p:nvPr>
            <p:ph sz="quarter" idx="16"/>
          </p:nvPr>
        </p:nvPicPr>
        <p:blipFill>
          <a:blip r:embed="rId2"/>
          <a:stretch>
            <a:fillRect/>
          </a:stretch>
        </p:blipFill>
        <p:spPr>
          <a:xfrm>
            <a:off x="1208565" y="1752600"/>
            <a:ext cx="6726870" cy="44958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5" name="Slide Number Placeholder 4">
            <a:extLst>
              <a:ext uri="{FF2B5EF4-FFF2-40B4-BE49-F238E27FC236}">
                <a16:creationId xmlns:a16="http://schemas.microsoft.com/office/drawing/2014/main" id="{DD3AE33F-AAD0-4BAB-9E80-14D332DC168A}"/>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6" name="Footer Placeholder 5">
            <a:extLst>
              <a:ext uri="{FF2B5EF4-FFF2-40B4-BE49-F238E27FC236}">
                <a16:creationId xmlns:a16="http://schemas.microsoft.com/office/drawing/2014/main" id="{F1F2864A-910D-432E-8F93-04651A84A5C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4906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Fiscal and Calendar Years </a:t>
            </a:r>
            <a:r>
              <a:rPr lang="en-US" sz="2400" dirty="0">
                <a:latin typeface="Calibri" panose="020F0502020204030204" pitchFamily="34" charset="0"/>
                <a:ea typeface="Source Sans Pro" charset="0"/>
                <a:cs typeface="Calibri" panose="020F0502020204030204" pitchFamily="34" charset="0"/>
              </a:rPr>
              <a:t>(4 of 5)</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a:xfrm>
            <a:off x="304800" y="1752600"/>
            <a:ext cx="8229600" cy="4267200"/>
          </a:xfrm>
        </p:spPr>
        <p:txBody>
          <a:bodyPr/>
          <a:lstStyle/>
          <a:p>
            <a:pPr marL="0" lvl="1" indent="0">
              <a:buClr>
                <a:schemeClr val="tx1"/>
              </a:buClr>
              <a:buNone/>
            </a:pPr>
            <a:r>
              <a:rPr lang="en-US" altLang="en-US" sz="2600" dirty="0"/>
              <a:t>Which of the following statements about the accrual basis of accounting is false?</a:t>
            </a:r>
          </a:p>
          <a:p>
            <a:pPr marL="339725" lvl="1" indent="-339725">
              <a:buClr>
                <a:schemeClr val="tx1"/>
              </a:buClr>
              <a:buNone/>
            </a:pPr>
            <a:r>
              <a:rPr lang="en-US" altLang="en-US" sz="2600" dirty="0">
                <a:solidFill>
                  <a:schemeClr val="accent2"/>
                </a:solidFill>
              </a:rPr>
              <a:t>a.</a:t>
            </a:r>
            <a:r>
              <a:rPr lang="en-US" altLang="en-US" sz="2600" dirty="0"/>
              <a:t> Events that change a company’s ﬁnancial statements are recorded in the periods in which the events occur. </a:t>
            </a:r>
          </a:p>
          <a:p>
            <a:pPr marL="339725" lvl="1" indent="-339725">
              <a:buClr>
                <a:schemeClr val="tx1"/>
              </a:buClr>
              <a:buNone/>
            </a:pPr>
            <a:r>
              <a:rPr lang="en-US" altLang="en-US" sz="2600" dirty="0">
                <a:solidFill>
                  <a:schemeClr val="accent2"/>
                </a:solidFill>
              </a:rPr>
              <a:t>b.</a:t>
            </a:r>
            <a:r>
              <a:rPr lang="en-US" altLang="en-US" sz="2600" dirty="0"/>
              <a:t> Revenue is recognized in the period in which services are performed. </a:t>
            </a:r>
          </a:p>
          <a:p>
            <a:pPr marL="339725" lvl="1" indent="-339725">
              <a:buClr>
                <a:schemeClr val="tx1"/>
              </a:buClr>
              <a:buNone/>
            </a:pPr>
            <a:r>
              <a:rPr lang="en-US" altLang="en-US" sz="2600" dirty="0">
                <a:solidFill>
                  <a:schemeClr val="accent2"/>
                </a:solidFill>
              </a:rPr>
              <a:t>c.</a:t>
            </a:r>
            <a:r>
              <a:rPr lang="en-US" altLang="en-US" sz="2600" dirty="0"/>
              <a:t> This basis is in accordance with generally accepted accounting principles. </a:t>
            </a:r>
          </a:p>
          <a:p>
            <a:pPr marL="339725" lvl="1" indent="-339725">
              <a:buClr>
                <a:schemeClr val="tx1"/>
              </a:buClr>
              <a:buNone/>
            </a:pPr>
            <a:r>
              <a:rPr lang="en-US" altLang="en-US" sz="2600" dirty="0">
                <a:solidFill>
                  <a:schemeClr val="accent2"/>
                </a:solidFill>
              </a:rPr>
              <a:t>d.</a:t>
            </a:r>
            <a:r>
              <a:rPr lang="en-US" altLang="en-US" sz="2600" dirty="0"/>
              <a:t> Revenue is recorded only when cash is received, and expense is recorded only when cash is paid.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4490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24A4-1485-4BF5-8321-552B66C2C80C}"/>
              </a:ext>
            </a:extLst>
          </p:cNvPr>
          <p:cNvSpPr>
            <a:spLocks noGrp="1"/>
          </p:cNvSpPr>
          <p:nvPr>
            <p:ph type="title"/>
          </p:nvPr>
        </p:nvSpPr>
        <p:spPr>
          <a:xfrm>
            <a:off x="298704" y="762002"/>
            <a:ext cx="8540496" cy="761998"/>
          </a:xfrm>
        </p:spPr>
        <p:txBody>
          <a:bodyPr/>
          <a:lstStyle/>
          <a:p>
            <a:r>
              <a:rPr lang="en-US" b="1" dirty="0">
                <a:latin typeface="Calibri" panose="020F0502020204030204" pitchFamily="34" charset="0"/>
                <a:ea typeface="Source Sans Pro" charset="0"/>
                <a:cs typeface="Calibri" panose="020F0502020204030204" pitchFamily="34" charset="0"/>
              </a:rPr>
              <a:t>Fiscal and Calendar Years </a:t>
            </a:r>
            <a:r>
              <a:rPr lang="en-US" sz="2400" dirty="0">
                <a:latin typeface="Calibri" panose="020F0502020204030204" pitchFamily="34" charset="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9F11073D-6272-4409-AB03-43134CA8F8DF}"/>
              </a:ext>
            </a:extLst>
          </p:cNvPr>
          <p:cNvSpPr>
            <a:spLocks noGrp="1"/>
          </p:cNvSpPr>
          <p:nvPr>
            <p:ph sz="quarter" idx="15"/>
          </p:nvPr>
        </p:nvSpPr>
        <p:spPr>
          <a:xfrm>
            <a:off x="304800" y="1752600"/>
            <a:ext cx="8229600" cy="4191000"/>
          </a:xfrm>
        </p:spPr>
        <p:txBody>
          <a:bodyPr/>
          <a:lstStyle/>
          <a:p>
            <a:pPr marL="0" lvl="1" indent="0">
              <a:buClr>
                <a:schemeClr val="tx1"/>
              </a:buClr>
            </a:pPr>
            <a:r>
              <a:rPr lang="en-US" altLang="en-US" sz="2600" dirty="0"/>
              <a:t>Which of the following statements about the accrual basis of accounting is false?</a:t>
            </a:r>
          </a:p>
          <a:p>
            <a:pPr marL="339725" lvl="1" indent="-339725">
              <a:buClr>
                <a:schemeClr val="tx1"/>
              </a:buClr>
            </a:pPr>
            <a:r>
              <a:rPr lang="en-US" altLang="en-US" sz="2600" dirty="0">
                <a:solidFill>
                  <a:schemeClr val="accent2"/>
                </a:solidFill>
              </a:rPr>
              <a:t>a.</a:t>
            </a:r>
            <a:r>
              <a:rPr lang="en-US" altLang="en-US" sz="2600" dirty="0"/>
              <a:t> Events that change a company’s ﬁnancial statements are recorded in the periods in which the events occur. </a:t>
            </a:r>
          </a:p>
          <a:p>
            <a:pPr marL="339725" lvl="1" indent="-339725">
              <a:buClr>
                <a:schemeClr val="tx1"/>
              </a:buClr>
            </a:pPr>
            <a:r>
              <a:rPr lang="en-US" altLang="en-US" sz="2600" dirty="0">
                <a:solidFill>
                  <a:schemeClr val="accent2"/>
                </a:solidFill>
              </a:rPr>
              <a:t>b.</a:t>
            </a:r>
            <a:r>
              <a:rPr lang="en-US" altLang="en-US" sz="2600" dirty="0"/>
              <a:t> Revenue is recognized in the period in which services are performed. </a:t>
            </a:r>
          </a:p>
          <a:p>
            <a:pPr marL="339725" lvl="1" indent="-339725">
              <a:buClr>
                <a:schemeClr val="tx1"/>
              </a:buClr>
            </a:pPr>
            <a:r>
              <a:rPr lang="en-US" altLang="en-US" sz="2600" dirty="0">
                <a:solidFill>
                  <a:schemeClr val="accent2"/>
                </a:solidFill>
              </a:rPr>
              <a:t>c.</a:t>
            </a:r>
            <a:r>
              <a:rPr lang="en-US" altLang="en-US" sz="2600" dirty="0"/>
              <a:t> This basis is in accordance with generally accepted accounting principles. </a:t>
            </a:r>
          </a:p>
          <a:p>
            <a:pPr marL="339725" lvl="1" indent="-339725">
              <a:buClr>
                <a:schemeClr val="tx1"/>
              </a:buClr>
            </a:pPr>
            <a:r>
              <a:rPr lang="en-US" altLang="en-US" sz="2600" dirty="0">
                <a:solidFill>
                  <a:schemeClr val="accent2"/>
                </a:solidFill>
              </a:rPr>
              <a:t>d.</a:t>
            </a:r>
            <a:r>
              <a:rPr lang="en-US" altLang="en-US" sz="2600" dirty="0"/>
              <a:t> Answer: Revenue is recorded only when cash is received, and expense is recorded only when cash is paid.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B8F20F31-A024-4076-B250-9B7480759E27}"/>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C1B225C3-12BC-48C2-B896-BABCB7F324D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0570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5883-FD03-419F-98A1-27D06FFDE113}"/>
              </a:ext>
            </a:extLst>
          </p:cNvPr>
          <p:cNvSpPr>
            <a:spLocks noGrp="1"/>
          </p:cNvSpPr>
          <p:nvPr>
            <p:ph type="title"/>
          </p:nvPr>
        </p:nvSpPr>
        <p:spPr>
          <a:xfrm>
            <a:off x="304800" y="762001"/>
            <a:ext cx="8534400" cy="806449"/>
          </a:xfrm>
        </p:spPr>
        <p:txBody>
          <a:bodyPr/>
          <a:lstStyle/>
          <a:p>
            <a:r>
              <a:rPr lang="en-US" altLang="en-US" b="1" dirty="0">
                <a:latin typeface="Calibri" panose="020F0502020204030204" pitchFamily="34" charset="0"/>
                <a:ea typeface="Source Sans Pro" charset="0"/>
                <a:cs typeface="Calibri" panose="020F0502020204030204" pitchFamily="34" charset="0"/>
              </a:rPr>
              <a:t>The Need for Adjusting Entries </a:t>
            </a:r>
            <a:r>
              <a:rPr lang="en-US" altLang="en-US" sz="2400" dirty="0">
                <a:latin typeface="Calibri" panose="020F0502020204030204" pitchFamily="34" charset="0"/>
                <a:ea typeface="Source Sans Pro" charset="0"/>
                <a:cs typeface="Calibri" panose="020F0502020204030204" pitchFamily="34" charset="0"/>
              </a:rPr>
              <a:t>(1 of 3)</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13964AEE-DE43-4872-B13A-7C9C4A97A04F}"/>
              </a:ext>
            </a:extLst>
          </p:cNvPr>
          <p:cNvSpPr>
            <a:spLocks noGrp="1"/>
          </p:cNvSpPr>
          <p:nvPr>
            <p:ph sz="quarter" idx="16"/>
          </p:nvPr>
        </p:nvSpPr>
        <p:spPr>
          <a:xfrm>
            <a:off x="304800" y="1828800"/>
            <a:ext cx="8534400" cy="4114800"/>
          </a:xfrm>
        </p:spPr>
        <p:txBody>
          <a:bodyPr/>
          <a:lstStyle/>
          <a:p>
            <a:pPr marL="0" lvl="2" indent="0">
              <a:spcBef>
                <a:spcPts val="1000"/>
              </a:spcBef>
              <a:buClr>
                <a:srgbClr val="990000"/>
              </a:buClr>
              <a:buSzPct val="100000"/>
              <a:buNone/>
            </a:pPr>
            <a:r>
              <a:rPr lang="en-US" altLang="en-US" sz="2800" b="1" dirty="0">
                <a:solidFill>
                  <a:schemeClr val="accent4"/>
                </a:solidFill>
                <a:latin typeface="Calibri" panose="020F0502020204030204" pitchFamily="34" charset="0"/>
              </a:rPr>
              <a:t>Adjusting Entries</a:t>
            </a:r>
          </a:p>
          <a:p>
            <a:pPr marL="292608" lvl="2" indent="-292608">
              <a:spcBef>
                <a:spcPts val="1000"/>
              </a:spcBef>
              <a:buClr>
                <a:srgbClr val="990000"/>
              </a:buClr>
              <a:buSzPct val="100000"/>
            </a:pPr>
            <a:r>
              <a:rPr lang="en-US" altLang="en-US" sz="2800" dirty="0">
                <a:latin typeface="Calibri" panose="020F0502020204030204" pitchFamily="34" charset="0"/>
              </a:rPr>
              <a:t>Ensure that the </a:t>
            </a:r>
            <a:r>
              <a:rPr lang="en-US" altLang="en-US" sz="2800" b="1" dirty="0">
                <a:latin typeface="Calibri" panose="020F0502020204030204" pitchFamily="34" charset="0"/>
              </a:rPr>
              <a:t>revenue recognition </a:t>
            </a:r>
            <a:r>
              <a:rPr lang="en-US" altLang="en-US" sz="2800" dirty="0">
                <a:latin typeface="Calibri" panose="020F0502020204030204" pitchFamily="34" charset="0"/>
              </a:rPr>
              <a:t>and </a:t>
            </a:r>
            <a:r>
              <a:rPr lang="en-US" altLang="en-US" sz="2800" b="1" dirty="0">
                <a:latin typeface="Calibri" panose="020F0502020204030204" pitchFamily="34" charset="0"/>
              </a:rPr>
              <a:t>expense</a:t>
            </a:r>
            <a:r>
              <a:rPr lang="en-US" altLang="en-US" sz="2800" dirty="0">
                <a:latin typeface="Calibri" panose="020F0502020204030204" pitchFamily="34" charset="0"/>
              </a:rPr>
              <a:t> </a:t>
            </a:r>
            <a:r>
              <a:rPr lang="en-US" altLang="en-US" sz="2800" b="1" dirty="0">
                <a:latin typeface="Calibri" panose="020F0502020204030204" pitchFamily="34" charset="0"/>
              </a:rPr>
              <a:t>recognition</a:t>
            </a:r>
            <a:r>
              <a:rPr lang="en-US" altLang="en-US" sz="2800" dirty="0">
                <a:latin typeface="Calibri" panose="020F0502020204030204" pitchFamily="34" charset="0"/>
              </a:rPr>
              <a:t> principles are followed.</a:t>
            </a:r>
          </a:p>
          <a:p>
            <a:pPr marL="292608" lvl="2" indent="-292608">
              <a:spcBef>
                <a:spcPts val="1000"/>
              </a:spcBef>
              <a:buClr>
                <a:srgbClr val="990000"/>
              </a:buClr>
              <a:buSzPct val="100000"/>
            </a:pPr>
            <a:r>
              <a:rPr lang="en-US" altLang="en-US" sz="2800" dirty="0">
                <a:latin typeface="Calibri" panose="020F0502020204030204" pitchFamily="34" charset="0"/>
              </a:rPr>
              <a:t>Necessary because the </a:t>
            </a:r>
            <a:r>
              <a:rPr lang="en-US" altLang="en-US" sz="2800" b="1" dirty="0">
                <a:latin typeface="Calibri" panose="020F0502020204030204" pitchFamily="34" charset="0"/>
              </a:rPr>
              <a:t>trial balance may not contain up-to-date </a:t>
            </a:r>
            <a:r>
              <a:rPr lang="en-US" altLang="en-US" sz="2800" dirty="0">
                <a:latin typeface="Calibri" panose="020F0502020204030204" pitchFamily="34" charset="0"/>
              </a:rPr>
              <a:t>and complete data.</a:t>
            </a:r>
          </a:p>
          <a:p>
            <a:pPr marL="292608" lvl="2" indent="-292608">
              <a:spcBef>
                <a:spcPts val="1000"/>
              </a:spcBef>
              <a:buClr>
                <a:srgbClr val="990000"/>
              </a:buClr>
              <a:buSzPct val="100000"/>
            </a:pPr>
            <a:r>
              <a:rPr lang="en-US" altLang="en-US" sz="2800" b="1" dirty="0">
                <a:latin typeface="Calibri" panose="020F0502020204030204" pitchFamily="34" charset="0"/>
              </a:rPr>
              <a:t>Required</a:t>
            </a:r>
            <a:r>
              <a:rPr lang="en-US" altLang="en-US" sz="2800" dirty="0">
                <a:latin typeface="Calibri" panose="020F0502020204030204" pitchFamily="34" charset="0"/>
              </a:rPr>
              <a:t> every time a company prepares financial statements.</a:t>
            </a:r>
          </a:p>
          <a:p>
            <a:pPr marL="292608" lvl="2" indent="-292608">
              <a:spcBef>
                <a:spcPts val="1000"/>
              </a:spcBef>
              <a:buClr>
                <a:srgbClr val="990000"/>
              </a:buClr>
              <a:buSzPct val="100000"/>
            </a:pPr>
            <a:r>
              <a:rPr lang="en-US" altLang="en-US" sz="2800" dirty="0">
                <a:latin typeface="Calibri" panose="020F0502020204030204" pitchFamily="34" charset="0"/>
              </a:rPr>
              <a:t>Will include </a:t>
            </a:r>
            <a:r>
              <a:rPr lang="en-US" altLang="en-US" sz="2800" b="1" dirty="0">
                <a:latin typeface="Calibri" panose="020F0502020204030204" pitchFamily="34" charset="0"/>
              </a:rPr>
              <a:t>one income statement account and one balance sheet account</a:t>
            </a:r>
            <a:r>
              <a:rPr lang="en-US" altLang="en-US" sz="2800" dirty="0">
                <a:latin typeface="Calibri" panose="020F0502020204030204" pitchFamily="34" charset="0"/>
              </a:rPr>
              <a:t>.</a:t>
            </a:r>
            <a:endParaRPr lang="en-US" sz="2800"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97D702B3-56FB-4154-BBBD-9ACCDC5D7BE9}"/>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14</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BAA7E479-2BF8-4EFF-A029-5A615DC0E6D6}"/>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80464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796343"/>
          </a:xfrm>
        </p:spPr>
        <p:txBody>
          <a:bodyPr/>
          <a:lstStyle/>
          <a:p>
            <a:r>
              <a:rPr lang="en-US" altLang="en-US" b="1" dirty="0">
                <a:latin typeface="Calibri" panose="020F0502020204030204" pitchFamily="34" charset="0"/>
                <a:ea typeface="Source Sans Pro" charset="0"/>
                <a:cs typeface="Calibri" panose="020F0502020204030204" pitchFamily="34" charset="0"/>
              </a:rPr>
              <a:t>The Need for Adjusting Entries </a:t>
            </a:r>
            <a:r>
              <a:rPr lang="en-US" altLang="en-US" sz="2400" dirty="0">
                <a:latin typeface="Calibri" panose="020F0502020204030204" pitchFamily="34" charset="0"/>
                <a:ea typeface="Source Sans Pro" charset="0"/>
                <a:cs typeface="Calibri" panose="020F0502020204030204" pitchFamily="34" charset="0"/>
              </a:rPr>
              <a:t>(2 of 3)</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a:xfrm>
            <a:off x="304800" y="1752600"/>
            <a:ext cx="8534400" cy="3657600"/>
          </a:xfrm>
        </p:spPr>
        <p:txBody>
          <a:bodyPr/>
          <a:lstStyle/>
          <a:p>
            <a:pPr marL="0" lvl="1" indent="0">
              <a:buClr>
                <a:schemeClr val="tx1"/>
              </a:buClr>
              <a:buNone/>
            </a:pPr>
            <a:r>
              <a:rPr lang="en-US" altLang="en-US" sz="2600" dirty="0"/>
              <a:t>Adjusting entries are made to ensure that:</a:t>
            </a:r>
          </a:p>
          <a:p>
            <a:pPr marL="339725" lvl="1" indent="-339725">
              <a:buClr>
                <a:schemeClr val="tx1"/>
              </a:buClr>
              <a:buNone/>
            </a:pPr>
            <a:r>
              <a:rPr lang="en-US" altLang="en-US" sz="2600" dirty="0">
                <a:solidFill>
                  <a:schemeClr val="accent2"/>
                </a:solidFill>
              </a:rPr>
              <a:t>a.</a:t>
            </a:r>
            <a:r>
              <a:rPr lang="en-US" altLang="en-US" sz="2600" dirty="0"/>
              <a:t> expenses are recognized in the period in which they are incurred. </a:t>
            </a:r>
          </a:p>
          <a:p>
            <a:pPr marL="339725" lvl="1" indent="-339725">
              <a:buClr>
                <a:schemeClr val="tx1"/>
              </a:buClr>
              <a:buNone/>
            </a:pPr>
            <a:r>
              <a:rPr lang="en-US" altLang="en-US" sz="2600" dirty="0">
                <a:solidFill>
                  <a:schemeClr val="accent2"/>
                </a:solidFill>
              </a:rPr>
              <a:t>b.</a:t>
            </a:r>
            <a:r>
              <a:rPr lang="en-US" altLang="en-US" sz="2600" dirty="0"/>
              <a:t> revenues are recorded in the period in which services are performed. </a:t>
            </a:r>
          </a:p>
          <a:p>
            <a:pPr marL="339725" lvl="1" indent="-339725">
              <a:buClr>
                <a:schemeClr val="tx1"/>
              </a:buClr>
              <a:buNone/>
            </a:pPr>
            <a:r>
              <a:rPr lang="en-US" altLang="en-US" sz="2600" dirty="0">
                <a:solidFill>
                  <a:schemeClr val="accent2"/>
                </a:solidFill>
              </a:rPr>
              <a:t>c.</a:t>
            </a:r>
            <a:r>
              <a:rPr lang="en-US" altLang="en-US" sz="2600" dirty="0"/>
              <a:t> balance sheet and income statement accounts have correct balances at the end of an accounting period. </a:t>
            </a:r>
          </a:p>
          <a:p>
            <a:pPr marL="339725" lvl="1" indent="-339725">
              <a:buClr>
                <a:schemeClr val="tx1"/>
              </a:buClr>
              <a:buNone/>
            </a:pPr>
            <a:r>
              <a:rPr lang="en-US" altLang="en-US" sz="2600" dirty="0">
                <a:solidFill>
                  <a:schemeClr val="accent2"/>
                </a:solidFill>
              </a:rPr>
              <a:t>d.</a:t>
            </a:r>
            <a:r>
              <a:rPr lang="en-US" altLang="en-US" sz="2600" dirty="0"/>
              <a:t> All the responses above are correct.</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087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0BD5-1B63-4F3D-A265-74EF58CE9898}"/>
              </a:ext>
            </a:extLst>
          </p:cNvPr>
          <p:cNvSpPr>
            <a:spLocks noGrp="1"/>
          </p:cNvSpPr>
          <p:nvPr>
            <p:ph type="title"/>
          </p:nvPr>
        </p:nvSpPr>
        <p:spPr>
          <a:xfrm>
            <a:off x="298704" y="762002"/>
            <a:ext cx="8540496" cy="806448"/>
          </a:xfrm>
        </p:spPr>
        <p:txBody>
          <a:bodyPr/>
          <a:lstStyle/>
          <a:p>
            <a:r>
              <a:rPr lang="en-US" altLang="en-US" b="1" dirty="0">
                <a:latin typeface="Calibri" panose="020F0502020204030204" pitchFamily="34" charset="0"/>
                <a:ea typeface="Source Sans Pro" charset="0"/>
                <a:cs typeface="Calibri" panose="020F0502020204030204" pitchFamily="34" charset="0"/>
              </a:rPr>
              <a:t>The Need for Adjusting Entries </a:t>
            </a:r>
            <a:r>
              <a:rPr lang="en-US" alt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72B461F3-9EA9-4A15-9CB3-9A3F1E432B67}"/>
              </a:ext>
            </a:extLst>
          </p:cNvPr>
          <p:cNvSpPr>
            <a:spLocks noGrp="1"/>
          </p:cNvSpPr>
          <p:nvPr>
            <p:ph sz="quarter" idx="15"/>
          </p:nvPr>
        </p:nvSpPr>
        <p:spPr>
          <a:xfrm>
            <a:off x="304800" y="1752600"/>
            <a:ext cx="8534400" cy="3581400"/>
          </a:xfrm>
        </p:spPr>
        <p:txBody>
          <a:bodyPr/>
          <a:lstStyle/>
          <a:p>
            <a:pPr marL="0" lvl="1" indent="0">
              <a:buClr>
                <a:schemeClr val="tx1"/>
              </a:buClr>
            </a:pPr>
            <a:r>
              <a:rPr lang="en-US" altLang="en-US" sz="2600" dirty="0"/>
              <a:t>Adjusting entries are made to ensure that:</a:t>
            </a:r>
          </a:p>
          <a:p>
            <a:pPr marL="339725" lvl="1" indent="-339725">
              <a:buClr>
                <a:schemeClr val="tx1"/>
              </a:buClr>
            </a:pPr>
            <a:r>
              <a:rPr lang="en-US" altLang="en-US" sz="2600" dirty="0">
                <a:solidFill>
                  <a:schemeClr val="accent2"/>
                </a:solidFill>
              </a:rPr>
              <a:t>a.</a:t>
            </a:r>
            <a:r>
              <a:rPr lang="en-US" altLang="en-US" sz="2600" dirty="0"/>
              <a:t> expenses are recognized in the period in which they are incurred. </a:t>
            </a:r>
          </a:p>
          <a:p>
            <a:pPr marL="339725" lvl="1" indent="-339725">
              <a:buClr>
                <a:schemeClr val="tx1"/>
              </a:buClr>
            </a:pPr>
            <a:r>
              <a:rPr lang="en-US" altLang="en-US" sz="2600" dirty="0">
                <a:solidFill>
                  <a:schemeClr val="accent2"/>
                </a:solidFill>
              </a:rPr>
              <a:t>b.</a:t>
            </a:r>
            <a:r>
              <a:rPr lang="en-US" altLang="en-US" sz="2600" dirty="0"/>
              <a:t> revenues are recorded in the period in which services are performed. </a:t>
            </a:r>
          </a:p>
          <a:p>
            <a:pPr marL="339725" lvl="1" indent="-339725">
              <a:buClr>
                <a:schemeClr val="tx1"/>
              </a:buClr>
            </a:pPr>
            <a:r>
              <a:rPr lang="en-US" altLang="en-US" sz="2600" dirty="0">
                <a:solidFill>
                  <a:schemeClr val="accent2"/>
                </a:solidFill>
              </a:rPr>
              <a:t>c.</a:t>
            </a:r>
            <a:r>
              <a:rPr lang="en-US" altLang="en-US" sz="2600" dirty="0"/>
              <a:t> balance sheet and income statement accounts have correct balances at the end of an accounting period. </a:t>
            </a:r>
          </a:p>
          <a:p>
            <a:pPr marL="339725" lvl="1" indent="-339725">
              <a:buClr>
                <a:schemeClr val="tx1"/>
              </a:buClr>
            </a:pPr>
            <a:r>
              <a:rPr lang="en-US" altLang="en-US" sz="2600" dirty="0">
                <a:solidFill>
                  <a:schemeClr val="accent2"/>
                </a:solidFill>
              </a:rPr>
              <a:t>d.</a:t>
            </a:r>
            <a:r>
              <a:rPr lang="en-US" altLang="en-US" sz="2600" dirty="0"/>
              <a:t> Answer: All the responses above are correct.</a:t>
            </a:r>
            <a:endParaRPr lang="en-US" sz="2600"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1C917DEE-99F2-4096-8260-A85D68D0754F}"/>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323D89D2-1127-4F09-9518-4600503350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9574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0AAA-0DC8-45B7-B0CA-7ACB9C4D1A21}"/>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Types of Adjusting Entries</a:t>
            </a:r>
            <a:endParaRPr lang="en-US" dirty="0"/>
          </a:p>
        </p:txBody>
      </p:sp>
      <p:graphicFrame>
        <p:nvGraphicFramePr>
          <p:cNvPr id="6" name="Content Placeholder 5" descr="Table is accessible to screenreaders">
            <a:extLst>
              <a:ext uri="{FF2B5EF4-FFF2-40B4-BE49-F238E27FC236}">
                <a16:creationId xmlns:a16="http://schemas.microsoft.com/office/drawing/2014/main" id="{C738C42A-C504-45E1-99FD-05906F63FD9C}"/>
              </a:ext>
            </a:extLst>
          </p:cNvPr>
          <p:cNvGraphicFramePr>
            <a:graphicFrameLocks noGrp="1"/>
          </p:cNvGraphicFramePr>
          <p:nvPr>
            <p:ph sz="quarter" idx="16"/>
            <p:extLst>
              <p:ext uri="{D42A27DB-BD31-4B8C-83A1-F6EECF244321}">
                <p14:modId xmlns:p14="http://schemas.microsoft.com/office/powerpoint/2010/main" val="1181301275"/>
              </p:ext>
            </p:extLst>
          </p:nvPr>
        </p:nvGraphicFramePr>
        <p:xfrm>
          <a:off x="304800" y="1828800"/>
          <a:ext cx="8534400" cy="2723896"/>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4019078444"/>
                    </a:ext>
                  </a:extLst>
                </a:gridCol>
                <a:gridCol w="4267200">
                  <a:extLst>
                    <a:ext uri="{9D8B030D-6E8A-4147-A177-3AD203B41FA5}">
                      <a16:colId xmlns:a16="http://schemas.microsoft.com/office/drawing/2014/main" val="1079378068"/>
                    </a:ext>
                  </a:extLst>
                </a:gridCol>
              </a:tblGrid>
              <a:tr h="370840">
                <a:tc>
                  <a:txBody>
                    <a:bodyPr/>
                    <a:lstStyle/>
                    <a:p>
                      <a:pPr marL="0" indent="0">
                        <a:lnSpc>
                          <a:spcPct val="90000"/>
                        </a:lnSpc>
                        <a:spcBef>
                          <a:spcPts val="1000"/>
                        </a:spcBef>
                        <a:buFont typeface="+mj-lt"/>
                        <a:buNone/>
                      </a:pPr>
                      <a:r>
                        <a:rPr lang="en-US" sz="2200" dirty="0"/>
                        <a:t>Deferrals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nSpc>
                          <a:spcPct val="90000"/>
                        </a:lnSpc>
                        <a:spcBef>
                          <a:spcPts val="1000"/>
                        </a:spcBef>
                        <a:buFont typeface="+mj-lt"/>
                        <a:buNone/>
                      </a:pPr>
                      <a:r>
                        <a:rPr lang="en-US" sz="2200" dirty="0"/>
                        <a:t>Accruals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7527020"/>
                  </a:ext>
                </a:extLst>
              </a:tr>
              <a:tr h="370840">
                <a:tc>
                  <a:txBody>
                    <a:bodyPr/>
                    <a:lstStyle/>
                    <a:p>
                      <a:pPr marL="402336" indent="-402336">
                        <a:lnSpc>
                          <a:spcPct val="90000"/>
                        </a:lnSpc>
                        <a:spcBef>
                          <a:spcPts val="1000"/>
                        </a:spcBef>
                        <a:buFont typeface="+mj-lt"/>
                        <a:buAutoNum type="arabicPeriod"/>
                      </a:pPr>
                      <a:r>
                        <a:rPr lang="en-US" sz="2200" b="1" dirty="0">
                          <a:solidFill>
                            <a:srgbClr val="990000"/>
                          </a:solidFill>
                        </a:rPr>
                        <a:t>Prepaid Expenses.</a:t>
                      </a:r>
                      <a:r>
                        <a:rPr lang="en-US" sz="2200" b="1" dirty="0">
                          <a:solidFill>
                            <a:srgbClr val="990000"/>
                          </a:solidFill>
                          <a:effectLst>
                            <a:outerShdw blurRad="38100" dist="38100" dir="2700000" algn="tl">
                              <a:srgbClr val="C0C0C0"/>
                            </a:outerShdw>
                          </a:effectLst>
                        </a:rPr>
                        <a:t> </a:t>
                      </a:r>
                      <a:r>
                        <a:rPr lang="en-US" sz="2200" b="0" dirty="0">
                          <a:solidFill>
                            <a:schemeClr val="tx1"/>
                          </a:solidFill>
                        </a:rPr>
                        <a:t>Expenses paid in cash before they are used or consumed.</a:t>
                      </a:r>
                    </a:p>
                    <a:p>
                      <a:pPr marL="402336" indent="-402336">
                        <a:lnSpc>
                          <a:spcPct val="90000"/>
                        </a:lnSpc>
                        <a:spcBef>
                          <a:spcPts val="1000"/>
                        </a:spcBef>
                        <a:buFont typeface="+mj-lt"/>
                        <a:buAutoNum type="arabicPeriod"/>
                      </a:pPr>
                      <a:r>
                        <a:rPr lang="en-US" altLang="en-US" sz="2200" b="1" dirty="0">
                          <a:solidFill>
                            <a:srgbClr val="990000"/>
                          </a:solidFill>
                          <a:latin typeface="+mn-lt"/>
                        </a:rPr>
                        <a:t>Unearned Revenues.</a:t>
                      </a:r>
                      <a:r>
                        <a:rPr lang="en-US" altLang="en-US" sz="2200" dirty="0">
                          <a:solidFill>
                            <a:srgbClr val="990000"/>
                          </a:solidFill>
                          <a:latin typeface="+mn-lt"/>
                        </a:rPr>
                        <a:t> </a:t>
                      </a:r>
                      <a:r>
                        <a:rPr lang="en-US" altLang="en-US" sz="2200" b="0" dirty="0">
                          <a:solidFill>
                            <a:schemeClr val="tx1"/>
                          </a:solidFill>
                          <a:latin typeface="+mn-lt"/>
                        </a:rPr>
                        <a:t>Cash received before services are performed.</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02336" indent="-402336">
                        <a:lnSpc>
                          <a:spcPct val="90000"/>
                        </a:lnSpc>
                        <a:spcBef>
                          <a:spcPts val="1000"/>
                        </a:spcBef>
                        <a:buFont typeface="+mj-lt"/>
                        <a:buAutoNum type="arabicPeriod"/>
                      </a:pPr>
                      <a:r>
                        <a:rPr lang="en-US" altLang="en-US" sz="2200" b="1" dirty="0">
                          <a:solidFill>
                            <a:srgbClr val="990000"/>
                          </a:solidFill>
                          <a:latin typeface="+mn-lt"/>
                        </a:rPr>
                        <a:t>Accrued Revenues.</a:t>
                      </a:r>
                      <a:r>
                        <a:rPr lang="en-US" altLang="en-US" sz="2200" dirty="0">
                          <a:solidFill>
                            <a:srgbClr val="990000"/>
                          </a:solidFill>
                          <a:latin typeface="+mn-lt"/>
                        </a:rPr>
                        <a:t> </a:t>
                      </a:r>
                      <a:r>
                        <a:rPr lang="en-US" altLang="en-US" sz="2200" b="0" dirty="0">
                          <a:solidFill>
                            <a:schemeClr val="tx1"/>
                          </a:solidFill>
                          <a:latin typeface="+mn-lt"/>
                        </a:rPr>
                        <a:t>Revenues for services performed but not yet received in cash or recorded.</a:t>
                      </a:r>
                    </a:p>
                    <a:p>
                      <a:pPr marL="402336" indent="-402336">
                        <a:lnSpc>
                          <a:spcPct val="90000"/>
                        </a:lnSpc>
                        <a:spcBef>
                          <a:spcPts val="1000"/>
                        </a:spcBef>
                        <a:buFont typeface="+mj-lt"/>
                        <a:buAutoNum type="arabicPeriod"/>
                      </a:pPr>
                      <a:r>
                        <a:rPr lang="en-US" altLang="en-US" sz="2200" b="1" dirty="0">
                          <a:solidFill>
                            <a:srgbClr val="990000"/>
                          </a:solidFill>
                          <a:latin typeface="+mn-lt"/>
                        </a:rPr>
                        <a:t>Accrued Expenses.</a:t>
                      </a:r>
                      <a:r>
                        <a:rPr lang="en-US" altLang="en-US" sz="2200" dirty="0">
                          <a:solidFill>
                            <a:srgbClr val="990000"/>
                          </a:solidFill>
                          <a:latin typeface="+mn-lt"/>
                        </a:rPr>
                        <a:t> </a:t>
                      </a:r>
                      <a:r>
                        <a:rPr lang="en-US" altLang="en-US" sz="2200" b="0" dirty="0">
                          <a:solidFill>
                            <a:schemeClr val="tx1"/>
                          </a:solidFill>
                          <a:latin typeface="+mn-lt"/>
                        </a:rPr>
                        <a:t>Expenses incurred but not yet paid in cash or recorded.</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7774599"/>
                  </a:ext>
                </a:extLst>
              </a:tr>
            </a:tbl>
          </a:graphicData>
        </a:graphic>
      </p:graphicFrame>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3429AECD-39CE-4E9C-9740-3F056B855A26}"/>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08A0A7C6-680A-4255-8555-F5FA4D6A0AD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5406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5824-5974-4057-B04B-F043574AEA93}"/>
              </a:ext>
            </a:extLst>
          </p:cNvPr>
          <p:cNvSpPr>
            <a:spLocks noGrp="1"/>
          </p:cNvSpPr>
          <p:nvPr>
            <p:ph type="title"/>
          </p:nvPr>
        </p:nvSpPr>
        <p:spPr>
          <a:xfrm>
            <a:off x="304800" y="762001"/>
            <a:ext cx="8534400" cy="761999"/>
          </a:xfrm>
        </p:spPr>
        <p:txBody>
          <a:bodyPr/>
          <a:lstStyle/>
          <a:p>
            <a:r>
              <a:rPr lang="en-US" b="1" dirty="0">
                <a:ea typeface="Source Sans Pro" charset="0"/>
              </a:rPr>
              <a:t>Do It! 1: </a:t>
            </a:r>
            <a:r>
              <a:rPr lang="en-US" b="1" dirty="0">
                <a:solidFill>
                  <a:srgbClr val="196E78"/>
                </a:solidFill>
                <a:ea typeface="Source Sans Pro" charset="0"/>
              </a:rPr>
              <a:t>Timing Concepts </a:t>
            </a:r>
            <a:r>
              <a:rPr lang="en-US" sz="2400" dirty="0">
                <a:solidFill>
                  <a:srgbClr val="196E78"/>
                </a:solidFill>
                <a:ea typeface="Source Sans Pro" charset="0"/>
              </a:rPr>
              <a:t>(1 of 2)</a:t>
            </a:r>
            <a:endParaRPr lang="en-US" sz="2400" dirty="0"/>
          </a:p>
        </p:txBody>
      </p:sp>
      <p:sp>
        <p:nvSpPr>
          <p:cNvPr id="3" name="Content Placeholder 2">
            <a:extLst>
              <a:ext uri="{FF2B5EF4-FFF2-40B4-BE49-F238E27FC236}">
                <a16:creationId xmlns:a16="http://schemas.microsoft.com/office/drawing/2014/main" id="{5592B6F0-51A0-4EB7-8393-D35C1D5CE5BA}"/>
              </a:ext>
            </a:extLst>
          </p:cNvPr>
          <p:cNvSpPr>
            <a:spLocks noGrp="1"/>
          </p:cNvSpPr>
          <p:nvPr>
            <p:ph sz="quarter" idx="16"/>
          </p:nvPr>
        </p:nvSpPr>
        <p:spPr>
          <a:xfrm>
            <a:off x="304800" y="1830998"/>
            <a:ext cx="4123267" cy="1566332"/>
          </a:xfrm>
        </p:spPr>
        <p:txBody>
          <a:bodyPr/>
          <a:lstStyle/>
          <a:p>
            <a:r>
              <a:rPr lang="en-US" altLang="en-US" sz="1800" dirty="0"/>
              <a:t>Below is a list of timing concepts in the left column, with a description of the concept in the right column. There are more descriptions provided than concepts. Match the description to the concept</a:t>
            </a:r>
            <a:endParaRPr lang="en-US" sz="1800" dirty="0"/>
          </a:p>
        </p:txBody>
      </p:sp>
      <p:sp>
        <p:nvSpPr>
          <p:cNvPr id="4" name="Content Placeholder 3">
            <a:extLst>
              <a:ext uri="{FF2B5EF4-FFF2-40B4-BE49-F238E27FC236}">
                <a16:creationId xmlns:a16="http://schemas.microsoft.com/office/drawing/2014/main" id="{8062D65D-191E-4D5D-A5C9-F315226ADDAA}"/>
              </a:ext>
            </a:extLst>
          </p:cNvPr>
          <p:cNvSpPr>
            <a:spLocks noGrp="1"/>
          </p:cNvSpPr>
          <p:nvPr>
            <p:ph sz="quarter" idx="17"/>
          </p:nvPr>
        </p:nvSpPr>
        <p:spPr>
          <a:xfrm>
            <a:off x="304799" y="3615268"/>
            <a:ext cx="4123267" cy="1566332"/>
          </a:xfrm>
        </p:spPr>
        <p:txBody>
          <a:bodyPr/>
          <a:lstStyle/>
          <a:p>
            <a:pPr marL="402336" indent="-402336">
              <a:buClr>
                <a:schemeClr val="accent2"/>
              </a:buClr>
              <a:buFont typeface="+mj-lt"/>
              <a:buAutoNum type="arabicPeriod"/>
            </a:pPr>
            <a:r>
              <a:rPr lang="en-US" altLang="en-US" sz="1800" dirty="0"/>
              <a:t>[blank] Accrual-basis accounting.</a:t>
            </a:r>
          </a:p>
          <a:p>
            <a:pPr marL="402336" indent="-402336">
              <a:buClr>
                <a:schemeClr val="accent2"/>
              </a:buClr>
              <a:buFont typeface="+mj-lt"/>
              <a:buAutoNum type="arabicPeriod"/>
            </a:pPr>
            <a:r>
              <a:rPr lang="en-US" altLang="en-US" sz="1800" dirty="0"/>
              <a:t>[blank] Calendar year.</a:t>
            </a:r>
          </a:p>
          <a:p>
            <a:pPr marL="402336" indent="-402336">
              <a:buClr>
                <a:schemeClr val="accent2"/>
              </a:buClr>
              <a:buFont typeface="+mj-lt"/>
              <a:buAutoNum type="arabicPeriod"/>
            </a:pPr>
            <a:r>
              <a:rPr lang="en-US" altLang="en-US" sz="1800" dirty="0"/>
              <a:t>[blank] Time period assumption.</a:t>
            </a:r>
          </a:p>
          <a:p>
            <a:pPr marL="402336" indent="-402336">
              <a:buClr>
                <a:schemeClr val="accent2"/>
              </a:buClr>
              <a:buFont typeface="+mj-lt"/>
              <a:buAutoNum type="arabicPeriod"/>
            </a:pPr>
            <a:r>
              <a:rPr lang="en-US" altLang="en-US" sz="1800" dirty="0"/>
              <a:t>[blank] Expense recognition principle.</a:t>
            </a:r>
          </a:p>
        </p:txBody>
      </p:sp>
      <p:sp>
        <p:nvSpPr>
          <p:cNvPr id="5" name="Content Placeholder 4">
            <a:extLst>
              <a:ext uri="{FF2B5EF4-FFF2-40B4-BE49-F238E27FC236}">
                <a16:creationId xmlns:a16="http://schemas.microsoft.com/office/drawing/2014/main" id="{D77871AF-484A-4FB1-B79A-BD0D96F3C3CF}"/>
              </a:ext>
            </a:extLst>
          </p:cNvPr>
          <p:cNvSpPr>
            <a:spLocks noGrp="1"/>
          </p:cNvSpPr>
          <p:nvPr>
            <p:ph sz="quarter" idx="18"/>
          </p:nvPr>
        </p:nvSpPr>
        <p:spPr>
          <a:xfrm>
            <a:off x="4571999" y="1830997"/>
            <a:ext cx="4275667" cy="4417403"/>
          </a:xfrm>
        </p:spPr>
        <p:txBody>
          <a:bodyPr/>
          <a:lstStyle/>
          <a:p>
            <a:pPr marL="323850" indent="-323850">
              <a:lnSpc>
                <a:spcPct val="110000"/>
              </a:lnSpc>
              <a:buAutoNum type="alphaLcParenBoth"/>
            </a:pPr>
            <a:r>
              <a:rPr lang="en-US" altLang="en-US" sz="1600" dirty="0"/>
              <a:t>Monthly and quarterly time periods.</a:t>
            </a:r>
          </a:p>
          <a:p>
            <a:pPr marL="323850" indent="-323850">
              <a:lnSpc>
                <a:spcPct val="110000"/>
              </a:lnSpc>
            </a:pPr>
            <a:r>
              <a:rPr lang="en-US" altLang="en-US" sz="1600" dirty="0"/>
              <a:t>(b) Efforts (expenses) should be recognized in the period in which a company uses assets or incurs liabilities to generate results (revenues).</a:t>
            </a:r>
          </a:p>
          <a:p>
            <a:pPr marL="323850" indent="-323850">
              <a:lnSpc>
                <a:spcPct val="110000"/>
              </a:lnSpc>
            </a:pPr>
            <a:r>
              <a:rPr lang="en-US" altLang="en-US" sz="1600" dirty="0"/>
              <a:t>(c) Accountants divide the economic life of a business into artiﬁcial time periods.</a:t>
            </a:r>
          </a:p>
          <a:p>
            <a:pPr marL="323850" indent="-323850">
              <a:lnSpc>
                <a:spcPct val="110000"/>
              </a:lnSpc>
            </a:pPr>
            <a:r>
              <a:rPr lang="en-US" altLang="en-US" sz="1600" dirty="0"/>
              <a:t>(d) Companies record revenues when they receive cash and record expenses when they pay out cash.</a:t>
            </a:r>
          </a:p>
          <a:p>
            <a:pPr marL="323850" indent="-323850">
              <a:lnSpc>
                <a:spcPct val="110000"/>
              </a:lnSpc>
            </a:pPr>
            <a:r>
              <a:rPr lang="en-US" altLang="en-US" sz="1600" dirty="0"/>
              <a:t>(e) An accounting time period that starts on January 1 and ends on December 31.</a:t>
            </a:r>
          </a:p>
          <a:p>
            <a:pPr marL="323850" indent="-323850">
              <a:lnSpc>
                <a:spcPct val="110000"/>
              </a:lnSpc>
            </a:pPr>
            <a:r>
              <a:rPr lang="en-US" altLang="en-US" sz="1600" dirty="0"/>
              <a:t>(f) Companies record transactions in the period in which the events occur.</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10" name="Slide Number Placeholder 9">
            <a:extLst>
              <a:ext uri="{FF2B5EF4-FFF2-40B4-BE49-F238E27FC236}">
                <a16:creationId xmlns:a16="http://schemas.microsoft.com/office/drawing/2014/main" id="{DB432FE6-0FEE-44E2-941D-21CE71207511}"/>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11" name="Footer Placeholder 10">
            <a:extLst>
              <a:ext uri="{FF2B5EF4-FFF2-40B4-BE49-F238E27FC236}">
                <a16:creationId xmlns:a16="http://schemas.microsoft.com/office/drawing/2014/main" id="{36121728-EA77-4A5A-BC3E-9516CF81EAF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316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5824-5974-4057-B04B-F043574AEA93}"/>
              </a:ext>
            </a:extLst>
          </p:cNvPr>
          <p:cNvSpPr>
            <a:spLocks noGrp="1"/>
          </p:cNvSpPr>
          <p:nvPr>
            <p:ph type="title"/>
          </p:nvPr>
        </p:nvSpPr>
        <p:spPr>
          <a:xfrm>
            <a:off x="304800" y="762001"/>
            <a:ext cx="8534400" cy="703871"/>
          </a:xfrm>
        </p:spPr>
        <p:txBody>
          <a:bodyPr/>
          <a:lstStyle/>
          <a:p>
            <a:r>
              <a:rPr lang="en-US" b="1" dirty="0">
                <a:ea typeface="Source Sans Pro" charset="0"/>
              </a:rPr>
              <a:t>Do It! 1: </a:t>
            </a:r>
            <a:r>
              <a:rPr lang="en-US" b="1" dirty="0">
                <a:solidFill>
                  <a:srgbClr val="196E78"/>
                </a:solidFill>
                <a:ea typeface="Source Sans Pro" charset="0"/>
              </a:rPr>
              <a:t>Timing Concepts </a:t>
            </a:r>
            <a:r>
              <a:rPr lang="en-US" sz="2400" dirty="0">
                <a:solidFill>
                  <a:srgbClr val="196E78"/>
                </a:solidFill>
                <a:ea typeface="Source Sans Pro" charset="0"/>
              </a:rPr>
              <a:t>(2 of 2)</a:t>
            </a:r>
            <a:endParaRPr lang="en-US" sz="2400" dirty="0"/>
          </a:p>
        </p:txBody>
      </p:sp>
      <p:sp>
        <p:nvSpPr>
          <p:cNvPr id="3" name="Content Placeholder 2">
            <a:extLst>
              <a:ext uri="{FF2B5EF4-FFF2-40B4-BE49-F238E27FC236}">
                <a16:creationId xmlns:a16="http://schemas.microsoft.com/office/drawing/2014/main" id="{5592B6F0-51A0-4EB7-8393-D35C1D5CE5BA}"/>
              </a:ext>
            </a:extLst>
          </p:cNvPr>
          <p:cNvSpPr>
            <a:spLocks noGrp="1"/>
          </p:cNvSpPr>
          <p:nvPr>
            <p:ph sz="quarter" idx="16"/>
          </p:nvPr>
        </p:nvSpPr>
        <p:spPr>
          <a:xfrm>
            <a:off x="304800" y="1830998"/>
            <a:ext cx="4123267" cy="1566332"/>
          </a:xfrm>
        </p:spPr>
        <p:txBody>
          <a:bodyPr/>
          <a:lstStyle/>
          <a:p>
            <a:r>
              <a:rPr lang="en-US" altLang="en-US" sz="1800" dirty="0"/>
              <a:t>Below is a list of timing concepts in the left column, with a description of the concept in the right column. There are more descriptions provided than concepts. Match the description to the concept</a:t>
            </a:r>
            <a:endParaRPr lang="en-US" sz="1800" dirty="0"/>
          </a:p>
        </p:txBody>
      </p:sp>
      <p:sp>
        <p:nvSpPr>
          <p:cNvPr id="4" name="Content Placeholder 3">
            <a:extLst>
              <a:ext uri="{FF2B5EF4-FFF2-40B4-BE49-F238E27FC236}">
                <a16:creationId xmlns:a16="http://schemas.microsoft.com/office/drawing/2014/main" id="{8062D65D-191E-4D5D-A5C9-F315226ADDAA}"/>
              </a:ext>
            </a:extLst>
          </p:cNvPr>
          <p:cNvSpPr>
            <a:spLocks noGrp="1"/>
          </p:cNvSpPr>
          <p:nvPr>
            <p:ph sz="quarter" idx="17"/>
          </p:nvPr>
        </p:nvSpPr>
        <p:spPr>
          <a:xfrm>
            <a:off x="304799" y="3615268"/>
            <a:ext cx="4123267" cy="1566332"/>
          </a:xfrm>
        </p:spPr>
        <p:txBody>
          <a:bodyPr/>
          <a:lstStyle/>
          <a:p>
            <a:pPr marL="402336" indent="-402336">
              <a:buClr>
                <a:schemeClr val="accent2"/>
              </a:buClr>
              <a:buFont typeface="+mj-lt"/>
              <a:buAutoNum type="arabicPeriod"/>
            </a:pPr>
            <a:r>
              <a:rPr lang="en-US" altLang="en-US" sz="1800" b="1" dirty="0">
                <a:solidFill>
                  <a:schemeClr val="accent2"/>
                </a:solidFill>
              </a:rPr>
              <a:t>f</a:t>
            </a:r>
            <a:r>
              <a:rPr lang="en-US" altLang="en-US" sz="1800" dirty="0"/>
              <a:t> Accrual-basis accounting.</a:t>
            </a:r>
          </a:p>
          <a:p>
            <a:pPr marL="402336" indent="-402336">
              <a:buClr>
                <a:schemeClr val="accent2"/>
              </a:buClr>
              <a:buFont typeface="+mj-lt"/>
              <a:buAutoNum type="arabicPeriod"/>
            </a:pPr>
            <a:r>
              <a:rPr lang="en-US" altLang="en-US" sz="1800" b="1" dirty="0">
                <a:solidFill>
                  <a:schemeClr val="accent2"/>
                </a:solidFill>
              </a:rPr>
              <a:t>e</a:t>
            </a:r>
            <a:r>
              <a:rPr lang="en-US" altLang="en-US" sz="1800" dirty="0"/>
              <a:t> Calendar year.</a:t>
            </a:r>
          </a:p>
          <a:p>
            <a:pPr marL="402336" indent="-402336">
              <a:buClr>
                <a:schemeClr val="accent2"/>
              </a:buClr>
              <a:buFont typeface="+mj-lt"/>
              <a:buAutoNum type="arabicPeriod"/>
            </a:pPr>
            <a:r>
              <a:rPr lang="en-US" altLang="en-US" sz="1800" b="1" dirty="0">
                <a:solidFill>
                  <a:schemeClr val="accent2"/>
                </a:solidFill>
              </a:rPr>
              <a:t>c</a:t>
            </a:r>
            <a:r>
              <a:rPr lang="en-US" altLang="en-US" sz="1800" dirty="0"/>
              <a:t> Time period assumption.</a:t>
            </a:r>
          </a:p>
          <a:p>
            <a:pPr marL="402336" indent="-402336">
              <a:buClr>
                <a:schemeClr val="accent2"/>
              </a:buClr>
              <a:buFont typeface="+mj-lt"/>
              <a:buAutoNum type="arabicPeriod"/>
            </a:pPr>
            <a:r>
              <a:rPr lang="en-US" altLang="en-US" sz="1800" b="1" dirty="0">
                <a:solidFill>
                  <a:schemeClr val="accent2"/>
                </a:solidFill>
              </a:rPr>
              <a:t>b</a:t>
            </a:r>
            <a:r>
              <a:rPr lang="en-US" altLang="en-US" sz="1800" dirty="0"/>
              <a:t> Expense recognition principle.</a:t>
            </a:r>
          </a:p>
        </p:txBody>
      </p:sp>
      <p:sp>
        <p:nvSpPr>
          <p:cNvPr id="5" name="Content Placeholder 4">
            <a:extLst>
              <a:ext uri="{FF2B5EF4-FFF2-40B4-BE49-F238E27FC236}">
                <a16:creationId xmlns:a16="http://schemas.microsoft.com/office/drawing/2014/main" id="{D77871AF-484A-4FB1-B79A-BD0D96F3C3CF}"/>
              </a:ext>
            </a:extLst>
          </p:cNvPr>
          <p:cNvSpPr>
            <a:spLocks noGrp="1"/>
          </p:cNvSpPr>
          <p:nvPr>
            <p:ph sz="quarter" idx="18"/>
          </p:nvPr>
        </p:nvSpPr>
        <p:spPr>
          <a:xfrm>
            <a:off x="4571999" y="1830997"/>
            <a:ext cx="4275667" cy="4525353"/>
          </a:xfrm>
        </p:spPr>
        <p:txBody>
          <a:bodyPr/>
          <a:lstStyle/>
          <a:p>
            <a:pPr marL="323850" indent="-323850">
              <a:lnSpc>
                <a:spcPct val="110000"/>
              </a:lnSpc>
              <a:buAutoNum type="alphaLcParenBoth"/>
            </a:pPr>
            <a:r>
              <a:rPr lang="en-US" altLang="en-US" sz="1600" dirty="0"/>
              <a:t>Monthly and quarterly time periods.</a:t>
            </a:r>
          </a:p>
          <a:p>
            <a:pPr marL="323850" indent="-323850">
              <a:lnSpc>
                <a:spcPct val="110000"/>
              </a:lnSpc>
            </a:pPr>
            <a:r>
              <a:rPr lang="en-US" altLang="en-US" sz="1600" dirty="0"/>
              <a:t>(b) Efforts (expenses) should be recognized in the period in which a company uses assets or incurs liabilities to generate results (revenues).</a:t>
            </a:r>
          </a:p>
          <a:p>
            <a:pPr marL="323850" indent="-323850">
              <a:lnSpc>
                <a:spcPct val="110000"/>
              </a:lnSpc>
            </a:pPr>
            <a:r>
              <a:rPr lang="en-US" altLang="en-US" sz="1600" dirty="0"/>
              <a:t>(c) Accountants divide the economic life of a business into artiﬁcial time periods.</a:t>
            </a:r>
          </a:p>
          <a:p>
            <a:pPr marL="323850" indent="-323850">
              <a:lnSpc>
                <a:spcPct val="110000"/>
              </a:lnSpc>
            </a:pPr>
            <a:r>
              <a:rPr lang="en-US" altLang="en-US" sz="1600" dirty="0"/>
              <a:t>(d) Companies record revenues when they receive cash and record expenses when they pay out cash.</a:t>
            </a:r>
          </a:p>
          <a:p>
            <a:pPr marL="323850" indent="-323850">
              <a:lnSpc>
                <a:spcPct val="110000"/>
              </a:lnSpc>
            </a:pPr>
            <a:r>
              <a:rPr lang="en-US" altLang="en-US" sz="1600" dirty="0"/>
              <a:t>(e) An accounting time period that starts on January 1 and ends on December 31.</a:t>
            </a:r>
          </a:p>
          <a:p>
            <a:pPr marL="323850" indent="-323850">
              <a:lnSpc>
                <a:spcPct val="110000"/>
              </a:lnSpc>
            </a:pPr>
            <a:r>
              <a:rPr lang="en-US" altLang="en-US" sz="1600" dirty="0"/>
              <a:t>(f) Companies record transactions in the period in which the events occur.</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10" name="Slide Number Placeholder 9">
            <a:extLst>
              <a:ext uri="{FF2B5EF4-FFF2-40B4-BE49-F238E27FC236}">
                <a16:creationId xmlns:a16="http://schemas.microsoft.com/office/drawing/2014/main" id="{DB432FE6-0FEE-44E2-941D-21CE71207511}"/>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11" name="Footer Placeholder 10">
            <a:extLst>
              <a:ext uri="{FF2B5EF4-FFF2-40B4-BE49-F238E27FC236}">
                <a16:creationId xmlns:a16="http://schemas.microsoft.com/office/drawing/2014/main" id="{36121728-EA77-4A5A-BC3E-9516CF81EAF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8041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4B70-DE58-4435-926D-80EC0348B4A0}"/>
              </a:ext>
            </a:extLst>
          </p:cNvPr>
          <p:cNvSpPr>
            <a:spLocks noGrp="1"/>
          </p:cNvSpPr>
          <p:nvPr>
            <p:ph type="title"/>
          </p:nvPr>
        </p:nvSpPr>
        <p:spPr>
          <a:xfrm>
            <a:off x="295274" y="777241"/>
            <a:ext cx="8543926" cy="746759"/>
          </a:xfrm>
        </p:spPr>
        <p:txBody>
          <a:bodyPr/>
          <a:lstStyle/>
          <a:p>
            <a:r>
              <a:rPr lang="en-US" b="1" dirty="0">
                <a:latin typeface="Calibri" panose="020F0502020204030204" pitchFamily="34" charset="0"/>
              </a:rPr>
              <a:t>Chapter Outline</a:t>
            </a:r>
          </a:p>
        </p:txBody>
      </p:sp>
      <p:sp>
        <p:nvSpPr>
          <p:cNvPr id="3" name="Content Placeholder 2">
            <a:extLst>
              <a:ext uri="{FF2B5EF4-FFF2-40B4-BE49-F238E27FC236}">
                <a16:creationId xmlns:a16="http://schemas.microsoft.com/office/drawing/2014/main" id="{82977736-5A7B-48C2-A160-B0875070FFDD}"/>
              </a:ext>
            </a:extLst>
          </p:cNvPr>
          <p:cNvSpPr>
            <a:spLocks noGrp="1"/>
          </p:cNvSpPr>
          <p:nvPr>
            <p:ph sz="quarter" idx="10"/>
          </p:nvPr>
        </p:nvSpPr>
        <p:spPr>
          <a:xfrm>
            <a:off x="304800" y="1752600"/>
            <a:ext cx="8534400" cy="3124200"/>
          </a:xfrm>
        </p:spPr>
        <p:txBody>
          <a:bodyPr/>
          <a:lstStyle/>
          <a:p>
            <a:pPr marL="0" lvl="1" indent="0">
              <a:spcBef>
                <a:spcPts val="1000"/>
              </a:spcBef>
              <a:buNone/>
            </a:pPr>
            <a:r>
              <a:rPr lang="en-US" b="1" dirty="0">
                <a:solidFill>
                  <a:schemeClr val="accent2"/>
                </a:solidFill>
                <a:latin typeface="Calibri" panose="020F0502020204030204" pitchFamily="34" charset="0"/>
              </a:rPr>
              <a:t>Learning Objectives</a:t>
            </a:r>
          </a:p>
          <a:p>
            <a:pPr marL="685800" indent="-685800">
              <a:buNone/>
            </a:pPr>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1</a:t>
            </a:r>
            <a:r>
              <a:rPr lang="en-US" sz="2600" dirty="0">
                <a:latin typeface="Calibri" panose="020F0502020204030204" pitchFamily="34" charset="0"/>
              </a:rPr>
              <a:t> Explain the accrual basis of accounting and the reasons for adjusting entries.</a:t>
            </a:r>
          </a:p>
          <a:p>
            <a:pPr marL="685800" indent="-685800">
              <a:buClr>
                <a:srgbClr val="CC0000"/>
              </a:buClr>
              <a:buNone/>
            </a:pPr>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2</a:t>
            </a:r>
            <a:r>
              <a:rPr lang="en-US" sz="2600" dirty="0">
                <a:latin typeface="Calibri" panose="020F0502020204030204" pitchFamily="34" charset="0"/>
              </a:rPr>
              <a:t> Prepare adjusting entries for deferrals.</a:t>
            </a:r>
          </a:p>
          <a:p>
            <a:pPr marL="685800" indent="-685800">
              <a:buClr>
                <a:srgbClr val="CC0000"/>
              </a:buClr>
              <a:buNone/>
            </a:pPr>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3</a:t>
            </a:r>
            <a:r>
              <a:rPr lang="en-US" sz="2600" dirty="0">
                <a:latin typeface="Calibri" panose="020F0502020204030204" pitchFamily="34" charset="0"/>
              </a:rPr>
              <a:t> Prepare adjusting entries for accruals.</a:t>
            </a:r>
          </a:p>
          <a:p>
            <a:pPr marL="685800" indent="-685800">
              <a:buClr>
                <a:srgbClr val="CC0000"/>
              </a:buClr>
              <a:buNone/>
            </a:pPr>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4</a:t>
            </a:r>
            <a:r>
              <a:rPr lang="en-US" sz="2600" dirty="0">
                <a:latin typeface="Calibri" panose="020F0502020204030204" pitchFamily="34" charset="0"/>
              </a:rPr>
              <a:t> Describe the nature and purpose of an adjusted trial balance.</a:t>
            </a:r>
          </a:p>
        </p:txBody>
      </p:sp>
      <p:sp>
        <p:nvSpPr>
          <p:cNvPr id="4" name="Slide Number Placeholder 3">
            <a:extLst>
              <a:ext uri="{FF2B5EF4-FFF2-40B4-BE49-F238E27FC236}">
                <a16:creationId xmlns:a16="http://schemas.microsoft.com/office/drawing/2014/main" id="{FC320854-A083-47A3-BA04-101D8DFBCD2C}"/>
              </a:ext>
            </a:extLst>
          </p:cNvPr>
          <p:cNvSpPr>
            <a:spLocks noGrp="1"/>
          </p:cNvSpPr>
          <p:nvPr>
            <p:ph type="sldNum" sz="quarter" idx="12"/>
          </p:nvPr>
        </p:nvSpPr>
        <p:spPr/>
        <p:txBody>
          <a:bodyPr/>
          <a:lstStyle/>
          <a:p>
            <a:fld id="{67B19427-F580-D146-B60E-4CADEE75497F}" type="slidenum">
              <a:rPr lang="en-US" smtClean="0">
                <a:latin typeface="Calibri" panose="020F0502020204030204" pitchFamily="34" charset="0"/>
              </a:rPr>
              <a:pPr/>
              <a:t>2</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36336BBD-A22C-4C92-BF88-2A9A7BC3CA35}"/>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133583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altLang="en-US" dirty="0">
                <a:latin typeface="Calibri" panose="020F0502020204030204" pitchFamily="34" charset="0"/>
                <a:ea typeface="Source Sans Pro" charset="0"/>
                <a:cs typeface="Calibri" panose="020F0502020204030204" pitchFamily="34" charset="0"/>
              </a:rPr>
              <a:t>Adjusting Entries for Deferrals</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2</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Prepare adjusting entries for deferrals.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2228850"/>
          </a:xfrm>
        </p:spPr>
        <p:txBody>
          <a:bodyPr/>
          <a:lstStyle/>
          <a:p>
            <a:pPr marL="0" lvl="2" indent="0">
              <a:spcBef>
                <a:spcPts val="1000"/>
              </a:spcBef>
              <a:buClr>
                <a:srgbClr val="990000"/>
              </a:buClr>
              <a:buSzPct val="100000"/>
              <a:buNone/>
            </a:pPr>
            <a:r>
              <a:rPr lang="en-US" altLang="en-US" b="1" dirty="0">
                <a:latin typeface="+mn-lt"/>
              </a:rPr>
              <a:t>Deferrals</a:t>
            </a:r>
            <a:r>
              <a:rPr lang="en-US" altLang="en-US" dirty="0">
                <a:latin typeface="+mn-lt"/>
              </a:rPr>
              <a:t> are </a:t>
            </a:r>
            <a:r>
              <a:rPr lang="en-US" altLang="en-US" b="1" dirty="0">
                <a:latin typeface="+mn-lt"/>
              </a:rPr>
              <a:t>expenses or revenues </a:t>
            </a:r>
            <a:r>
              <a:rPr lang="en-US" altLang="en-US" dirty="0">
                <a:latin typeface="+mn-lt"/>
              </a:rPr>
              <a:t>that are recognized at a date later than the point when cash was originally exchanged. There are </a:t>
            </a:r>
            <a:r>
              <a:rPr lang="en-US" altLang="en-US" b="1" dirty="0">
                <a:latin typeface="+mn-lt"/>
              </a:rPr>
              <a:t>two types</a:t>
            </a:r>
            <a:r>
              <a:rPr lang="en-US" altLang="en-US" dirty="0">
                <a:latin typeface="+mn-lt"/>
              </a:rPr>
              <a:t>:</a:t>
            </a:r>
          </a:p>
          <a:p>
            <a:pPr marL="292608" lvl="2" indent="-292608">
              <a:spcBef>
                <a:spcPts val="1000"/>
              </a:spcBef>
              <a:buClr>
                <a:srgbClr val="990000"/>
              </a:buClr>
              <a:buSzPct val="100000"/>
            </a:pPr>
            <a:r>
              <a:rPr lang="en-US" altLang="en-US" b="1" dirty="0">
                <a:latin typeface="+mn-lt"/>
              </a:rPr>
              <a:t>Prepaid expenses</a:t>
            </a:r>
          </a:p>
          <a:p>
            <a:pPr marL="292608" lvl="2" indent="-292608">
              <a:spcBef>
                <a:spcPts val="1000"/>
              </a:spcBef>
              <a:buClr>
                <a:srgbClr val="990000"/>
              </a:buClr>
              <a:buSzPct val="100000"/>
            </a:pPr>
            <a:r>
              <a:rPr lang="en-US" altLang="en-US" b="1" dirty="0">
                <a:latin typeface="+mn-lt"/>
              </a:rPr>
              <a:t>Unearned revenues</a:t>
            </a:r>
            <a:endParaRPr lang="en-US" sz="2600" dirty="0">
              <a:latin typeface="+mn-lt"/>
            </a:endParaRPr>
          </a:p>
        </p:txBody>
      </p:sp>
      <p:pic>
        <p:nvPicPr>
          <p:cNvPr id="14" name="Content Placeholder 6" descr="The steps in accounting are: analyze, journalize, post, trial balance, journalize and post adjusting entries AJEs, adjusted trial balance, financial statements, closing entries, and post-closing trial balance. The fifth step, journalize and post adjusting entries, is highlighted. &#10;">
            <a:extLst>
              <a:ext uri="{FF2B5EF4-FFF2-40B4-BE49-F238E27FC236}">
                <a16:creationId xmlns:a16="http://schemas.microsoft.com/office/drawing/2014/main" id="{4EADAE36-2262-43C2-8010-4B1AAD0E36B3}"/>
              </a:ext>
            </a:extLst>
          </p:cNvPr>
          <p:cNvPicPr>
            <a:picLocks noGrp="1" noChangeAspect="1"/>
          </p:cNvPicPr>
          <p:nvPr>
            <p:ph sz="quarter" idx="18"/>
          </p:nvPr>
        </p:nvPicPr>
        <p:blipFill>
          <a:blip r:embed="rId2"/>
          <a:stretch>
            <a:fillRect/>
          </a:stretch>
        </p:blipFill>
        <p:spPr>
          <a:xfrm>
            <a:off x="1412749" y="4491482"/>
            <a:ext cx="6318502" cy="1659636"/>
          </a:xfrm>
          <a:prstGeom prst="rect">
            <a:avLst/>
          </a:prstGeom>
        </p:spPr>
      </p:pic>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20</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382222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DFD-257A-4212-86D0-BC2EB982BB6B}"/>
              </a:ext>
            </a:extLst>
          </p:cNvPr>
          <p:cNvSpPr>
            <a:spLocks noGrp="1"/>
          </p:cNvSpPr>
          <p:nvPr>
            <p:ph type="title"/>
          </p:nvPr>
        </p:nvSpPr>
        <p:spPr>
          <a:xfrm>
            <a:off x="304800" y="762001"/>
            <a:ext cx="8534400" cy="807409"/>
          </a:xfrm>
        </p:spPr>
        <p:txBody>
          <a:bodyPr/>
          <a:lstStyle/>
          <a:p>
            <a:r>
              <a:rPr lang="en-US" altLang="en-US" b="1" dirty="0">
                <a:latin typeface="Calibri" panose="020F0502020204030204" pitchFamily="34" charset="0"/>
                <a:ea typeface="Source Sans Pro" charset="0"/>
                <a:cs typeface="Calibri" panose="020F0502020204030204" pitchFamily="34" charset="0"/>
              </a:rPr>
              <a:t>Prepaid Expenses </a:t>
            </a:r>
            <a:r>
              <a:rPr lang="en-US" altLang="en-US" sz="2400" dirty="0">
                <a:latin typeface="Calibri" panose="020F0502020204030204" pitchFamily="34" charset="0"/>
                <a:ea typeface="Source Sans Pro" charset="0"/>
                <a:cs typeface="Calibri" panose="020F0502020204030204" pitchFamily="34" charset="0"/>
              </a:rPr>
              <a:t>(1 of 5)</a:t>
            </a:r>
            <a:endParaRPr lang="en-US" sz="2400" dirty="0"/>
          </a:p>
        </p:txBody>
      </p:sp>
      <p:sp>
        <p:nvSpPr>
          <p:cNvPr id="3" name="Content Placeholder 2">
            <a:extLst>
              <a:ext uri="{FF2B5EF4-FFF2-40B4-BE49-F238E27FC236}">
                <a16:creationId xmlns:a16="http://schemas.microsoft.com/office/drawing/2014/main" id="{6F7F36B3-3211-4033-AF77-FD62B0846A84}"/>
              </a:ext>
            </a:extLst>
          </p:cNvPr>
          <p:cNvSpPr>
            <a:spLocks noGrp="1"/>
          </p:cNvSpPr>
          <p:nvPr>
            <p:ph sz="quarter" idx="16"/>
          </p:nvPr>
        </p:nvSpPr>
        <p:spPr>
          <a:xfrm>
            <a:off x="304800" y="1828801"/>
            <a:ext cx="8534400" cy="838200"/>
          </a:xfrm>
        </p:spPr>
        <p:txBody>
          <a:bodyPr/>
          <a:lstStyle/>
          <a:p>
            <a:r>
              <a:rPr lang="en-US" altLang="en-US" sz="2600" dirty="0"/>
              <a:t>Payments of expenses that are recorded as an asset to show the service or benefit the company will receive in the future.</a:t>
            </a:r>
            <a:endParaRPr lang="en-US" sz="2600" dirty="0"/>
          </a:p>
        </p:txBody>
      </p:sp>
      <p:sp>
        <p:nvSpPr>
          <p:cNvPr id="4" name="Content Placeholder 3"/>
          <p:cNvSpPr>
            <a:spLocks noGrp="1"/>
          </p:cNvSpPr>
          <p:nvPr>
            <p:ph sz="quarter" idx="17"/>
          </p:nvPr>
        </p:nvSpPr>
        <p:spPr>
          <a:xfrm>
            <a:off x="373044" y="2911475"/>
            <a:ext cx="8389956" cy="517525"/>
          </a:xfrm>
        </p:spPr>
        <p:txBody>
          <a:bodyPr/>
          <a:lstStyle/>
          <a:p>
            <a:r>
              <a:rPr lang="en-IN" b="1" dirty="0"/>
              <a:t>Cash Payment    BEFORE     Expense Recorded</a:t>
            </a:r>
          </a:p>
        </p:txBody>
      </p:sp>
      <p:sp>
        <p:nvSpPr>
          <p:cNvPr id="5" name="Content Placeholder 4">
            <a:extLst>
              <a:ext uri="{FF2B5EF4-FFF2-40B4-BE49-F238E27FC236}">
                <a16:creationId xmlns:a16="http://schemas.microsoft.com/office/drawing/2014/main" id="{C4FF3CE2-6898-49A6-965A-0CEB4AAA7F7A}"/>
              </a:ext>
            </a:extLst>
          </p:cNvPr>
          <p:cNvSpPr>
            <a:spLocks noGrp="1"/>
          </p:cNvSpPr>
          <p:nvPr>
            <p:ph sz="quarter" idx="18"/>
          </p:nvPr>
        </p:nvSpPr>
        <p:spPr>
          <a:xfrm>
            <a:off x="304800" y="3853307"/>
            <a:ext cx="5486400" cy="424153"/>
          </a:xfrm>
        </p:spPr>
        <p:txBody>
          <a:bodyPr/>
          <a:lstStyle/>
          <a:p>
            <a:r>
              <a:rPr lang="en-US" altLang="en-US" sz="2600" b="1" dirty="0"/>
              <a:t>Prepayments</a:t>
            </a:r>
            <a:r>
              <a:rPr lang="en-US" altLang="en-US" sz="2600" dirty="0"/>
              <a:t> often occur in regard to:</a:t>
            </a:r>
            <a:endParaRPr lang="en-US" sz="2600" dirty="0"/>
          </a:p>
        </p:txBody>
      </p:sp>
      <p:sp>
        <p:nvSpPr>
          <p:cNvPr id="6" name="Content Placeholder 5">
            <a:extLst>
              <a:ext uri="{FF2B5EF4-FFF2-40B4-BE49-F238E27FC236}">
                <a16:creationId xmlns:a16="http://schemas.microsoft.com/office/drawing/2014/main" id="{85E0514F-420D-43F5-A31D-3DD5E84E2B48}"/>
              </a:ext>
            </a:extLst>
          </p:cNvPr>
          <p:cNvSpPr>
            <a:spLocks noGrp="1"/>
          </p:cNvSpPr>
          <p:nvPr>
            <p:ph sz="quarter" idx="19"/>
          </p:nvPr>
        </p:nvSpPr>
        <p:spPr>
          <a:xfrm>
            <a:off x="358296" y="4435476"/>
            <a:ext cx="1775304" cy="368344"/>
          </a:xfrm>
        </p:spPr>
        <p:txBody>
          <a:bodyPr/>
          <a:lstStyle/>
          <a:p>
            <a:pPr marL="292608" indent="-292608">
              <a:buClr>
                <a:schemeClr val="accent2"/>
              </a:buClr>
              <a:buFont typeface="Arial" panose="020B0604020202020204" pitchFamily="34" charset="0"/>
              <a:buChar char="•"/>
            </a:pPr>
            <a:r>
              <a:rPr lang="en-US" altLang="en-US" sz="2400" dirty="0"/>
              <a:t>insurance</a:t>
            </a:r>
          </a:p>
        </p:txBody>
      </p:sp>
      <p:sp>
        <p:nvSpPr>
          <p:cNvPr id="7" name="Content Placeholder 6">
            <a:extLst>
              <a:ext uri="{FF2B5EF4-FFF2-40B4-BE49-F238E27FC236}">
                <a16:creationId xmlns:a16="http://schemas.microsoft.com/office/drawing/2014/main" id="{756B8223-9217-4F4A-8301-B2B2820E06AB}"/>
              </a:ext>
            </a:extLst>
          </p:cNvPr>
          <p:cNvSpPr>
            <a:spLocks noGrp="1"/>
          </p:cNvSpPr>
          <p:nvPr>
            <p:ph sz="quarter" idx="20"/>
          </p:nvPr>
        </p:nvSpPr>
        <p:spPr>
          <a:xfrm>
            <a:off x="358296" y="4936166"/>
            <a:ext cx="1622904" cy="408566"/>
          </a:xfrm>
        </p:spPr>
        <p:txBody>
          <a:bodyPr/>
          <a:lstStyle/>
          <a:p>
            <a:pPr marL="292608" indent="-292608">
              <a:buClr>
                <a:schemeClr val="accent2"/>
              </a:buClr>
              <a:buFont typeface="Arial" panose="020B0604020202020204" pitchFamily="34" charset="0"/>
              <a:buChar char="•"/>
            </a:pPr>
            <a:r>
              <a:rPr lang="en-US" altLang="en-US" sz="2400" dirty="0"/>
              <a:t>supplies</a:t>
            </a:r>
          </a:p>
        </p:txBody>
      </p:sp>
      <p:sp>
        <p:nvSpPr>
          <p:cNvPr id="8" name="Content Placeholder 7">
            <a:extLst>
              <a:ext uri="{FF2B5EF4-FFF2-40B4-BE49-F238E27FC236}">
                <a16:creationId xmlns:a16="http://schemas.microsoft.com/office/drawing/2014/main" id="{3D1CA034-4C1D-45A2-96B7-EA7661154DD9}"/>
              </a:ext>
            </a:extLst>
          </p:cNvPr>
          <p:cNvSpPr>
            <a:spLocks noGrp="1"/>
          </p:cNvSpPr>
          <p:nvPr>
            <p:ph sz="quarter" idx="21"/>
          </p:nvPr>
        </p:nvSpPr>
        <p:spPr>
          <a:xfrm>
            <a:off x="373044" y="5486400"/>
            <a:ext cx="1912956" cy="386366"/>
          </a:xfrm>
        </p:spPr>
        <p:txBody>
          <a:bodyPr/>
          <a:lstStyle/>
          <a:p>
            <a:pPr marL="292608" indent="-292608">
              <a:buClr>
                <a:schemeClr val="accent2"/>
              </a:buClr>
              <a:buFont typeface="Arial" panose="020B0604020202020204" pitchFamily="34" charset="0"/>
              <a:buChar char="•"/>
            </a:pPr>
            <a:r>
              <a:rPr lang="en-US" altLang="en-US" sz="2400" dirty="0"/>
              <a:t>advertising</a:t>
            </a:r>
            <a:endParaRPr lang="en-US" sz="2400" dirty="0"/>
          </a:p>
        </p:txBody>
      </p:sp>
      <p:sp>
        <p:nvSpPr>
          <p:cNvPr id="9" name="Content Placeholder 8">
            <a:extLst>
              <a:ext uri="{FF2B5EF4-FFF2-40B4-BE49-F238E27FC236}">
                <a16:creationId xmlns:a16="http://schemas.microsoft.com/office/drawing/2014/main" id="{2CE3A933-8528-49CB-A291-E99318DAA3DC}"/>
              </a:ext>
            </a:extLst>
          </p:cNvPr>
          <p:cNvSpPr>
            <a:spLocks noGrp="1"/>
          </p:cNvSpPr>
          <p:nvPr>
            <p:ph sz="quarter" idx="22"/>
          </p:nvPr>
        </p:nvSpPr>
        <p:spPr>
          <a:xfrm>
            <a:off x="2590800" y="4419601"/>
            <a:ext cx="1143000" cy="358462"/>
          </a:xfrm>
        </p:spPr>
        <p:txBody>
          <a:bodyPr/>
          <a:lstStyle/>
          <a:p>
            <a:pPr marL="292608" indent="-292608">
              <a:buClr>
                <a:schemeClr val="accent2"/>
              </a:buClr>
              <a:buFont typeface="Arial" panose="020B0604020202020204" pitchFamily="34" charset="0"/>
              <a:buChar char="•"/>
            </a:pPr>
            <a:r>
              <a:rPr lang="en-US" altLang="en-US" sz="2400" dirty="0"/>
              <a:t>rent</a:t>
            </a:r>
            <a:endParaRPr lang="en-US" sz="2400" dirty="0"/>
          </a:p>
        </p:txBody>
      </p:sp>
      <p:sp>
        <p:nvSpPr>
          <p:cNvPr id="10" name="Content Placeholder 9">
            <a:extLst>
              <a:ext uri="{FF2B5EF4-FFF2-40B4-BE49-F238E27FC236}">
                <a16:creationId xmlns:a16="http://schemas.microsoft.com/office/drawing/2014/main" id="{D419182E-7AFD-4868-84EF-F72537C0308E}"/>
              </a:ext>
            </a:extLst>
          </p:cNvPr>
          <p:cNvSpPr>
            <a:spLocks noGrp="1"/>
          </p:cNvSpPr>
          <p:nvPr>
            <p:ph sz="quarter" idx="23"/>
          </p:nvPr>
        </p:nvSpPr>
        <p:spPr>
          <a:xfrm>
            <a:off x="2590800" y="4935793"/>
            <a:ext cx="2057400" cy="370304"/>
          </a:xfrm>
        </p:spPr>
        <p:txBody>
          <a:bodyPr/>
          <a:lstStyle/>
          <a:p>
            <a:pPr marL="292608" indent="-292608">
              <a:buClr>
                <a:schemeClr val="accent2"/>
              </a:buClr>
              <a:buFont typeface="Arial" panose="020B0604020202020204" pitchFamily="34" charset="0"/>
              <a:buChar char="•"/>
            </a:pPr>
            <a:r>
              <a:rPr lang="en-US" altLang="en-US" sz="2400" dirty="0"/>
              <a:t>equipment</a:t>
            </a:r>
            <a:endParaRPr lang="en-US" sz="2400" dirty="0"/>
          </a:p>
        </p:txBody>
      </p:sp>
      <p:sp>
        <p:nvSpPr>
          <p:cNvPr id="11" name="Content Placeholder 10">
            <a:extLst>
              <a:ext uri="{FF2B5EF4-FFF2-40B4-BE49-F238E27FC236}">
                <a16:creationId xmlns:a16="http://schemas.microsoft.com/office/drawing/2014/main" id="{3B5FEDC5-F26B-49E6-9784-ED0481700DDD}"/>
              </a:ext>
            </a:extLst>
          </p:cNvPr>
          <p:cNvSpPr>
            <a:spLocks noGrp="1"/>
          </p:cNvSpPr>
          <p:nvPr>
            <p:ph sz="quarter" idx="24"/>
          </p:nvPr>
        </p:nvSpPr>
        <p:spPr>
          <a:xfrm>
            <a:off x="2590800" y="5486400"/>
            <a:ext cx="1752600" cy="386366"/>
          </a:xfrm>
        </p:spPr>
        <p:txBody>
          <a:bodyPr/>
          <a:lstStyle/>
          <a:p>
            <a:pPr marL="292608" indent="-292608">
              <a:buClr>
                <a:schemeClr val="accent2"/>
              </a:buClr>
              <a:buFont typeface="Arial" panose="020B0604020202020204" pitchFamily="34" charset="0"/>
              <a:buChar char="•"/>
            </a:pPr>
            <a:r>
              <a:rPr lang="en-US" altLang="en-US" sz="2400" dirty="0"/>
              <a:t>buildings</a:t>
            </a:r>
            <a:endParaRPr lang="en-US" sz="2400" dirty="0"/>
          </a:p>
        </p:txBody>
      </p:sp>
      <p:sp>
        <p:nvSpPr>
          <p:cNvPr id="14"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E56F794A-9628-48A8-9B06-427CDD7CC915}"/>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24" name="Footer Placeholder 23">
            <a:extLst>
              <a:ext uri="{FF2B5EF4-FFF2-40B4-BE49-F238E27FC236}">
                <a16:creationId xmlns:a16="http://schemas.microsoft.com/office/drawing/2014/main" id="{BA69A3C2-41C0-4B04-B493-81D4090F7E16}"/>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65810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2494-4B5E-46E7-8C39-10E62F033C35}"/>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Prepaid Expenses </a:t>
            </a:r>
            <a:r>
              <a:rPr lang="en-US" altLang="en-US" sz="2400" dirty="0">
                <a:latin typeface="Calibri" panose="020F0502020204030204" pitchFamily="34" charset="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7DC807C6-11B5-4423-A6E7-F76C85E807D4}"/>
              </a:ext>
            </a:extLst>
          </p:cNvPr>
          <p:cNvSpPr>
            <a:spLocks noGrp="1"/>
          </p:cNvSpPr>
          <p:nvPr>
            <p:ph sz="quarter" idx="16"/>
          </p:nvPr>
        </p:nvSpPr>
        <p:spPr>
          <a:xfrm>
            <a:off x="304800" y="1828800"/>
            <a:ext cx="8534400" cy="1828800"/>
          </a:xfrm>
        </p:spPr>
        <p:txBody>
          <a:bodyPr/>
          <a:lstStyle/>
          <a:p>
            <a:pPr marL="292608" lvl="2" indent="-292608">
              <a:spcBef>
                <a:spcPts val="1000"/>
              </a:spcBef>
              <a:buClr>
                <a:srgbClr val="990000"/>
              </a:buClr>
              <a:buSzPct val="100000"/>
            </a:pPr>
            <a:r>
              <a:rPr lang="en-US" altLang="en-US" sz="2600" dirty="0"/>
              <a:t>Expire either with the passage of time or through use</a:t>
            </a:r>
          </a:p>
          <a:p>
            <a:pPr marL="292608" lvl="2" indent="-292608">
              <a:spcBef>
                <a:spcPts val="1000"/>
              </a:spcBef>
              <a:buClr>
                <a:srgbClr val="990000"/>
              </a:buClr>
              <a:buSzPct val="100000"/>
            </a:pPr>
            <a:r>
              <a:rPr lang="en-US" altLang="en-US" sz="2600" dirty="0"/>
              <a:t>Adjusting entry:</a:t>
            </a:r>
          </a:p>
          <a:p>
            <a:pPr marL="621792" lvl="1" indent="-320040">
              <a:buClr>
                <a:srgbClr val="990000"/>
              </a:buClr>
              <a:buSzPct val="80000"/>
              <a:buFont typeface="Courier New" panose="02070309020205020404" pitchFamily="49" charset="0"/>
              <a:buChar char="o"/>
            </a:pPr>
            <a:r>
              <a:rPr lang="en-US" altLang="en-US" b="1" dirty="0"/>
              <a:t>Increase</a:t>
            </a:r>
            <a:r>
              <a:rPr lang="en-US" altLang="en-US" dirty="0"/>
              <a:t> (debit) to an </a:t>
            </a:r>
            <a:r>
              <a:rPr lang="en-US" altLang="en-US" b="1" dirty="0"/>
              <a:t>expense account </a:t>
            </a:r>
            <a:r>
              <a:rPr lang="en-US" altLang="en-US" dirty="0"/>
              <a:t>and </a:t>
            </a:r>
          </a:p>
          <a:p>
            <a:pPr marL="621792" lvl="1" indent="-320040">
              <a:buClr>
                <a:srgbClr val="990000"/>
              </a:buClr>
              <a:buSzPct val="80000"/>
              <a:buFont typeface="Courier New" panose="02070309020205020404" pitchFamily="49" charset="0"/>
              <a:buChar char="o"/>
            </a:pPr>
            <a:r>
              <a:rPr lang="en-US" altLang="en-US" b="1" dirty="0"/>
              <a:t>Decrease</a:t>
            </a:r>
            <a:r>
              <a:rPr lang="en-US" altLang="en-US" dirty="0"/>
              <a:t> (credit) to an </a:t>
            </a:r>
            <a:r>
              <a:rPr lang="en-US" altLang="en-US" b="1" dirty="0"/>
              <a:t>asset account</a:t>
            </a:r>
            <a:endParaRPr lang="en-US" dirty="0"/>
          </a:p>
        </p:txBody>
      </p:sp>
      <p:pic>
        <p:nvPicPr>
          <p:cNvPr id="9" name="Content Placeholder 8" descr="Two t-accounts used in adjusting entries for prepaid expenses are displayed. The asset T-account is labeled unadjusted balance on the left side, and the right shows credit adjusting entry, negative. The expense t-account displays the debit adjusting entry, with a plus sign on the left side. An arrow points from the right side of the asset t-account to the left side of the expense t-account.&#10;">
            <a:extLst>
              <a:ext uri="{FF2B5EF4-FFF2-40B4-BE49-F238E27FC236}">
                <a16:creationId xmlns:a16="http://schemas.microsoft.com/office/drawing/2014/main" id="{756A1F4D-DF5E-4DAC-A2F1-F2D80DE3440F}"/>
              </a:ext>
            </a:extLst>
          </p:cNvPr>
          <p:cNvPicPr>
            <a:picLocks noGrp="1" noChangeAspect="1"/>
          </p:cNvPicPr>
          <p:nvPr>
            <p:ph sz="quarter" idx="17"/>
          </p:nvPr>
        </p:nvPicPr>
        <p:blipFill>
          <a:blip r:embed="rId2"/>
          <a:stretch>
            <a:fillRect/>
          </a:stretch>
        </p:blipFill>
        <p:spPr>
          <a:xfrm>
            <a:off x="1222776" y="4257265"/>
            <a:ext cx="6626927" cy="1610135"/>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0B212406-26A0-4FEB-B708-2AA657D03B67}"/>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6" name="Footer Placeholder 5">
            <a:extLst>
              <a:ext uri="{FF2B5EF4-FFF2-40B4-BE49-F238E27FC236}">
                <a16:creationId xmlns:a16="http://schemas.microsoft.com/office/drawing/2014/main" id="{2BAC957A-DF62-4F18-ACCB-D00C3ADBC3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7819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EA41-06DE-4734-816D-FC0E0C4A17B3}"/>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Prepaid Expenses </a:t>
            </a:r>
            <a:r>
              <a:rPr lang="en-US" altLang="en-US" sz="2400" dirty="0">
                <a:latin typeface="Calibri" panose="020F0502020204030204" pitchFamily="34" charset="0"/>
                <a:ea typeface="Source Sans Pro" charset="0"/>
                <a:cs typeface="Calibri" panose="020F0502020204030204" pitchFamily="34" charset="0"/>
              </a:rPr>
              <a:t>(3 of 5)</a:t>
            </a:r>
            <a:endParaRPr lang="en-US" dirty="0"/>
          </a:p>
        </p:txBody>
      </p:sp>
      <p:pic>
        <p:nvPicPr>
          <p:cNvPr id="8" name="Content Placeholder 7" descr="An illustration displays a trial balance. The illustration has a three-line heading that contains, the name of the company, Pioneer Advertising; type of statement, trial balance; and date, October 31, 2020. The statement is divided into three columns, the account names and columns for the debit and credit amounts. The accounts and amount given are: Cash, debit, $15,200. Supplies, debit, 2,500. Prepaid insurance, debit, 600. Equipment, debit, 5,000. Notes payable, credit, $5,000. Accounts payable, credit, 2,500. Unearned revenue, credit, 1,200. Owner's capital, credit, 10,000. Owner's drawings, debit, 500. Service revenue, credit, 10,000. Salaries and wages expense, debit, 4,000. Rent expense, debit, 900. Total debits and credits are $28,700 each. A text box reads, subsequent examples are based on the October 31 trial balance from chapter 2. &#10;">
            <a:extLst>
              <a:ext uri="{FF2B5EF4-FFF2-40B4-BE49-F238E27FC236}">
                <a16:creationId xmlns:a16="http://schemas.microsoft.com/office/drawing/2014/main" id="{1D3A0C99-DC27-4FDB-8BCF-1B6C57F1654B}"/>
              </a:ext>
            </a:extLst>
          </p:cNvPr>
          <p:cNvPicPr>
            <a:picLocks noGrp="1" noChangeAspect="1"/>
          </p:cNvPicPr>
          <p:nvPr>
            <p:ph sz="quarter" idx="16"/>
          </p:nvPr>
        </p:nvPicPr>
        <p:blipFill>
          <a:blip r:embed="rId2"/>
          <a:stretch>
            <a:fillRect/>
          </a:stretch>
        </p:blipFill>
        <p:spPr>
          <a:xfrm>
            <a:off x="1988920" y="1596931"/>
            <a:ext cx="5166159" cy="4678348"/>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9EC10274-BE6D-457A-96CB-4F7C407E3CF3}"/>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6" name="Footer Placeholder 5">
            <a:extLst>
              <a:ext uri="{FF2B5EF4-FFF2-40B4-BE49-F238E27FC236}">
                <a16:creationId xmlns:a16="http://schemas.microsoft.com/office/drawing/2014/main" id="{9A211371-1882-4E14-9822-B97A4867677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7456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6225-2874-486F-A426-BA96DD69AC16}"/>
              </a:ext>
            </a:extLst>
          </p:cNvPr>
          <p:cNvSpPr>
            <a:spLocks noGrp="1"/>
          </p:cNvSpPr>
          <p:nvPr>
            <p:ph type="title"/>
          </p:nvPr>
        </p:nvSpPr>
        <p:spPr>
          <a:xfrm>
            <a:off x="304800" y="762001"/>
            <a:ext cx="8534400" cy="668797"/>
          </a:xfrm>
        </p:spPr>
        <p:txBody>
          <a:bodyPr/>
          <a:lstStyle/>
          <a:p>
            <a:r>
              <a:rPr lang="en-US" altLang="en-US" b="1" dirty="0">
                <a:latin typeface="Calibri" panose="020F0502020204030204" pitchFamily="34" charset="0"/>
                <a:ea typeface="Source Sans Pro" charset="0"/>
                <a:cs typeface="Calibri" panose="020F0502020204030204" pitchFamily="34" charset="0"/>
              </a:rPr>
              <a:t>Supplies </a:t>
            </a:r>
            <a:r>
              <a:rPr lang="en-US" alt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06C6E68C-E62B-4100-889A-150361595A0B}"/>
              </a:ext>
            </a:extLst>
          </p:cNvPr>
          <p:cNvSpPr>
            <a:spLocks noGrp="1"/>
          </p:cNvSpPr>
          <p:nvPr>
            <p:ph sz="quarter" idx="16"/>
          </p:nvPr>
        </p:nvSpPr>
        <p:spPr>
          <a:xfrm>
            <a:off x="304800" y="1828801"/>
            <a:ext cx="5810250" cy="2770648"/>
          </a:xfrm>
        </p:spPr>
        <p:txBody>
          <a:bodyPr/>
          <a:lstStyle/>
          <a:p>
            <a:r>
              <a:rPr lang="en-US" altLang="en-US" sz="2400" b="1" dirty="0"/>
              <a:t>Illustration: </a:t>
            </a:r>
            <a:r>
              <a:rPr lang="en-US" altLang="en-US" sz="2400" dirty="0"/>
              <a:t>Pioneer Advertising purchased supplies costing $2,500 on October 5. Pioneer recorded the payment by increasing (debiting) the asset Supplies. This account shows a balance of $2,500 in the October 31 trial balance. An inventory count at the close of business on October 31 reveals that $1,000 of supplies are still on hand.</a:t>
            </a:r>
            <a:endParaRPr lang="en-US" sz="2400" dirty="0"/>
          </a:p>
        </p:txBody>
      </p:sp>
      <p:pic>
        <p:nvPicPr>
          <p:cNvPr id="25" name="Content Placeholder 24" descr="An illustration shows the adjustment of supplies. On October 5, supplies are purchased, at which time an asset is recorded. An image of a group of supplies is displayed. On October 31, supplies are used resulting in the recording of supplies expense. An image displays a man sitting at a desk recording the journal entry. &#10;">
            <a:extLst>
              <a:ext uri="{FF2B5EF4-FFF2-40B4-BE49-F238E27FC236}">
                <a16:creationId xmlns:a16="http://schemas.microsoft.com/office/drawing/2014/main" id="{46CF39DA-4291-46E9-ACD3-8DCE913DCF46}"/>
              </a:ext>
            </a:extLst>
          </p:cNvPr>
          <p:cNvPicPr>
            <a:picLocks noGrp="1" noChangeAspect="1"/>
          </p:cNvPicPr>
          <p:nvPr>
            <p:ph sz="quarter" idx="22"/>
          </p:nvPr>
        </p:nvPicPr>
        <p:blipFill>
          <a:blip r:embed="rId2"/>
          <a:stretch>
            <a:fillRect/>
          </a:stretch>
        </p:blipFill>
        <p:spPr>
          <a:xfrm>
            <a:off x="6685947" y="1791660"/>
            <a:ext cx="1998084" cy="3551552"/>
          </a:xfrm>
          <a:prstGeom prst="rect">
            <a:avLst/>
          </a:prstGeom>
        </p:spPr>
      </p:pic>
      <p:sp>
        <p:nvSpPr>
          <p:cNvPr id="4" name="Content Placeholder 3">
            <a:extLst>
              <a:ext uri="{FF2B5EF4-FFF2-40B4-BE49-F238E27FC236}">
                <a16:creationId xmlns:a16="http://schemas.microsoft.com/office/drawing/2014/main" id="{783C9939-852D-4274-8BCB-6E6BF12E57F8}"/>
              </a:ext>
            </a:extLst>
          </p:cNvPr>
          <p:cNvSpPr>
            <a:spLocks noGrp="1"/>
          </p:cNvSpPr>
          <p:nvPr>
            <p:ph sz="quarter" idx="17"/>
          </p:nvPr>
        </p:nvSpPr>
        <p:spPr>
          <a:xfrm>
            <a:off x="334296" y="4997450"/>
            <a:ext cx="1113504" cy="412750"/>
          </a:xfrm>
        </p:spPr>
        <p:txBody>
          <a:bodyPr/>
          <a:lstStyle/>
          <a:p>
            <a:r>
              <a:rPr lang="en-US" altLang="en-US" sz="2400" dirty="0">
                <a:latin typeface="+mn-lt"/>
              </a:rPr>
              <a:t>Oct. 31</a:t>
            </a:r>
            <a:endParaRPr lang="en-US" sz="2400" dirty="0">
              <a:latin typeface="+mn-lt"/>
            </a:endParaRPr>
          </a:p>
        </p:txBody>
      </p:sp>
      <p:sp>
        <p:nvSpPr>
          <p:cNvPr id="5" name="Content Placeholder 4">
            <a:extLst>
              <a:ext uri="{FF2B5EF4-FFF2-40B4-BE49-F238E27FC236}">
                <a16:creationId xmlns:a16="http://schemas.microsoft.com/office/drawing/2014/main" id="{3FF27913-D899-4ABA-88F2-5350358CAB1B}"/>
              </a:ext>
            </a:extLst>
          </p:cNvPr>
          <p:cNvSpPr>
            <a:spLocks noGrp="1"/>
          </p:cNvSpPr>
          <p:nvPr>
            <p:ph sz="quarter" idx="18"/>
          </p:nvPr>
        </p:nvSpPr>
        <p:spPr>
          <a:xfrm>
            <a:off x="1600200" y="5011992"/>
            <a:ext cx="2438400" cy="384256"/>
          </a:xfrm>
        </p:spPr>
        <p:txBody>
          <a:bodyPr/>
          <a:lstStyle/>
          <a:p>
            <a:r>
              <a:rPr lang="en-US" altLang="en-US" sz="2400" dirty="0"/>
              <a:t>Supplies Expense</a:t>
            </a:r>
            <a:endParaRPr lang="en-US" sz="2400" dirty="0"/>
          </a:p>
        </p:txBody>
      </p:sp>
      <p:sp>
        <p:nvSpPr>
          <p:cNvPr id="6" name="Content Placeholder 5">
            <a:extLst>
              <a:ext uri="{FF2B5EF4-FFF2-40B4-BE49-F238E27FC236}">
                <a16:creationId xmlns:a16="http://schemas.microsoft.com/office/drawing/2014/main" id="{3A0A6DA2-268C-43AE-B020-653EBD9A79CB}"/>
              </a:ext>
            </a:extLst>
          </p:cNvPr>
          <p:cNvSpPr>
            <a:spLocks noGrp="1"/>
          </p:cNvSpPr>
          <p:nvPr>
            <p:ph sz="quarter" idx="19"/>
          </p:nvPr>
        </p:nvSpPr>
        <p:spPr>
          <a:xfrm>
            <a:off x="4572000" y="4998578"/>
            <a:ext cx="914400" cy="384792"/>
          </a:xfrm>
        </p:spPr>
        <p:txBody>
          <a:bodyPr/>
          <a:lstStyle/>
          <a:p>
            <a:r>
              <a:rPr lang="en-US" altLang="en-US" sz="2400" dirty="0"/>
              <a:t>1,500</a:t>
            </a:r>
            <a:endParaRPr lang="en-US" sz="2400" dirty="0"/>
          </a:p>
        </p:txBody>
      </p:sp>
      <p:sp>
        <p:nvSpPr>
          <p:cNvPr id="7" name="Content Placeholder 6">
            <a:extLst>
              <a:ext uri="{FF2B5EF4-FFF2-40B4-BE49-F238E27FC236}">
                <a16:creationId xmlns:a16="http://schemas.microsoft.com/office/drawing/2014/main" id="{AD602873-A361-49ED-8FB9-02C593E95F80}"/>
              </a:ext>
            </a:extLst>
          </p:cNvPr>
          <p:cNvSpPr>
            <a:spLocks noGrp="1"/>
          </p:cNvSpPr>
          <p:nvPr>
            <p:ph sz="quarter" idx="20"/>
          </p:nvPr>
        </p:nvSpPr>
        <p:spPr>
          <a:xfrm>
            <a:off x="2057400" y="5501354"/>
            <a:ext cx="1295400" cy="410049"/>
          </a:xfrm>
        </p:spPr>
        <p:txBody>
          <a:bodyPr/>
          <a:lstStyle/>
          <a:p>
            <a:r>
              <a:rPr lang="en-US" altLang="en-US" sz="2400" dirty="0"/>
              <a:t>Supplies</a:t>
            </a:r>
            <a:endParaRPr lang="en-US" sz="2400" dirty="0"/>
          </a:p>
        </p:txBody>
      </p:sp>
      <p:sp>
        <p:nvSpPr>
          <p:cNvPr id="8" name="Content Placeholder 7">
            <a:extLst>
              <a:ext uri="{FF2B5EF4-FFF2-40B4-BE49-F238E27FC236}">
                <a16:creationId xmlns:a16="http://schemas.microsoft.com/office/drawing/2014/main" id="{BF2B6BD5-A105-4B3B-86A5-C242BACB2924}"/>
              </a:ext>
            </a:extLst>
          </p:cNvPr>
          <p:cNvSpPr>
            <a:spLocks noGrp="1"/>
          </p:cNvSpPr>
          <p:nvPr>
            <p:ph sz="quarter" idx="21"/>
          </p:nvPr>
        </p:nvSpPr>
        <p:spPr>
          <a:xfrm>
            <a:off x="5638800" y="5501148"/>
            <a:ext cx="914400" cy="384497"/>
          </a:xfrm>
        </p:spPr>
        <p:txBody>
          <a:bodyPr/>
          <a:lstStyle/>
          <a:p>
            <a:r>
              <a:rPr lang="en-US" altLang="en-US" sz="2400" dirty="0"/>
              <a:t>1,500</a:t>
            </a:r>
            <a:endParaRPr lang="en-US" sz="24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F427180C-FB28-4EAE-BDD2-E364967A0F96}"/>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24" name="Footer Placeholder 23">
            <a:extLst>
              <a:ext uri="{FF2B5EF4-FFF2-40B4-BE49-F238E27FC236}">
                <a16:creationId xmlns:a16="http://schemas.microsoft.com/office/drawing/2014/main" id="{998C4046-A412-4E94-8277-4045AE87EA3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169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31B0-CF6B-4B71-8741-81247D17375C}"/>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Supplies </a:t>
            </a:r>
            <a:r>
              <a:rPr lang="en-US" alt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An illustration shows the transaction to record the adjustment for supplies. The five steps are Basic Analysis, Equation Analysis, Debit Credit Analysis, Journal Entry, and Posting. Basic analysis: The expense Supplies Expense is increased $1,500, and the asset Supplies is decreased $1,500. The equation analysis displays the transaction in account analysis format which begins with the accounting equation expressed as: Assets = Liabilities plus Owner's Equity. Supplies is displayed as negative $1,500 under assets, and Supplies Expense is displayed as $1,500 under owner's equity. The debit credit analysis step indicates: Debits increase expense: debit Supplies Expense $1,500. Credits decrease assets: credit Supplies $1,500. The journal entry is displayed in general journal form. The date is displayed as October 31. The debit part of the transaction is recorded by displaying the account name, Supplies Expense, with its amount of 1,500 in the debit column. The supplies account is slightly indented on the next line with its 1,500 amount in the credit column. Just below, the description reads, to record supplies used. An arrow from the debit credit analysis debit description points to the debit entry; and the credit points to the credit amount in the general journal entry. Finally, the Posting section shows the Supplies t-account with a beginning balance dated October 5 in the amount of 2,500 on the left side, an adjustment posted on the right side dates October 31, and a debit balance dated October 31 for 1,000. The Supplies expense account displays the adjustment of 1,500 posted on the debit side dated October 31, and a balance on the debit side of 1,500. &#10;">
            <a:extLst>
              <a:ext uri="{FF2B5EF4-FFF2-40B4-BE49-F238E27FC236}">
                <a16:creationId xmlns:a16="http://schemas.microsoft.com/office/drawing/2014/main" id="{071517C6-76E3-43AF-8655-B3EB1240F239}"/>
              </a:ext>
            </a:extLst>
          </p:cNvPr>
          <p:cNvPicPr>
            <a:picLocks noGrp="1" noChangeAspect="1"/>
          </p:cNvPicPr>
          <p:nvPr>
            <p:ph sz="quarter" idx="16"/>
          </p:nvPr>
        </p:nvPicPr>
        <p:blipFill>
          <a:blip r:embed="rId2"/>
          <a:stretch>
            <a:fillRect/>
          </a:stretch>
        </p:blipFill>
        <p:spPr>
          <a:xfrm>
            <a:off x="654386" y="1752600"/>
            <a:ext cx="7835227" cy="44958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98A37B69-2992-40E9-838E-508A6581EB94}"/>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F6FDD82F-F2BD-48D8-9C2E-A4C84B6D5A2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10039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6225-2874-486F-A426-BA96DD69AC16}"/>
              </a:ext>
            </a:extLst>
          </p:cNvPr>
          <p:cNvSpPr>
            <a:spLocks noGrp="1"/>
          </p:cNvSpPr>
          <p:nvPr>
            <p:ph type="title"/>
          </p:nvPr>
        </p:nvSpPr>
        <p:spPr>
          <a:xfrm>
            <a:off x="304800" y="762001"/>
            <a:ext cx="8534400" cy="653637"/>
          </a:xfrm>
        </p:spPr>
        <p:txBody>
          <a:bodyPr/>
          <a:lstStyle/>
          <a:p>
            <a:r>
              <a:rPr lang="en-US" altLang="en-US" b="1" dirty="0">
                <a:latin typeface="Calibri" panose="020F0502020204030204" pitchFamily="34" charset="0"/>
                <a:ea typeface="Source Sans Pro" charset="0"/>
                <a:cs typeface="Calibri" panose="020F0502020204030204" pitchFamily="34" charset="0"/>
              </a:rPr>
              <a:t>Insurance </a:t>
            </a:r>
            <a:r>
              <a:rPr lang="en-US" alt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06C6E68C-E62B-4100-889A-150361595A0B}"/>
              </a:ext>
            </a:extLst>
          </p:cNvPr>
          <p:cNvSpPr>
            <a:spLocks noGrp="1"/>
          </p:cNvSpPr>
          <p:nvPr>
            <p:ph sz="quarter" idx="16"/>
          </p:nvPr>
        </p:nvSpPr>
        <p:spPr>
          <a:xfrm>
            <a:off x="304800" y="1828801"/>
            <a:ext cx="6153150" cy="2438400"/>
          </a:xfrm>
        </p:spPr>
        <p:txBody>
          <a:bodyPr/>
          <a:lstStyle/>
          <a:p>
            <a:r>
              <a:rPr lang="en-US" altLang="en-US" sz="2400" b="1" dirty="0"/>
              <a:t>Illustration: </a:t>
            </a:r>
            <a:r>
              <a:rPr lang="en-US" altLang="en-US" sz="2400" dirty="0"/>
              <a:t>On October 4, Pioneer Advertising paid $600 for a one-year fire insurance policy. Coverage began on October 1. Pioneer recorded the payment by increasing (debiting) Prepaid Insurance. This account shows a balance of $600 in the October 31 trial balance. Insurance of $50 ($600 ÷ 12) expires each month.</a:t>
            </a:r>
            <a:endParaRPr lang="en-US" sz="2400" dirty="0"/>
          </a:p>
        </p:txBody>
      </p:sp>
      <p:pic>
        <p:nvPicPr>
          <p:cNvPr id="11" name="Content Placeholder 10" descr="Illustration explains the adjustment of insurance. On October 4, insurance is purchased, at which time an asset is recorded. An image of a person reading a 1-year fire insurance policy is displayed. A diagram labeled as Insurance Policy with 12 boxes is displayed, each labeled with the name of a different month and $50, beginning with October and running through September. Insurance is $600 per year. On October 31, when insurance expires, insurance expense is recorded. &#10;">
            <a:extLst>
              <a:ext uri="{FF2B5EF4-FFF2-40B4-BE49-F238E27FC236}">
                <a16:creationId xmlns:a16="http://schemas.microsoft.com/office/drawing/2014/main" id="{BACDC611-8A1C-448F-B54E-39118DDA3003}"/>
              </a:ext>
            </a:extLst>
          </p:cNvPr>
          <p:cNvPicPr>
            <a:picLocks noGrp="1" noChangeAspect="1"/>
          </p:cNvPicPr>
          <p:nvPr>
            <p:ph sz="quarter" idx="22"/>
          </p:nvPr>
        </p:nvPicPr>
        <p:blipFill>
          <a:blip r:embed="rId2"/>
          <a:stretch>
            <a:fillRect/>
          </a:stretch>
        </p:blipFill>
        <p:spPr>
          <a:xfrm>
            <a:off x="7022746" y="1782096"/>
            <a:ext cx="1664054" cy="3490458"/>
          </a:xfrm>
          <a:prstGeom prst="rect">
            <a:avLst/>
          </a:prstGeom>
        </p:spPr>
      </p:pic>
      <p:sp>
        <p:nvSpPr>
          <p:cNvPr id="4" name="Content Placeholder 3">
            <a:extLst>
              <a:ext uri="{FF2B5EF4-FFF2-40B4-BE49-F238E27FC236}">
                <a16:creationId xmlns:a16="http://schemas.microsoft.com/office/drawing/2014/main" id="{783C9939-852D-4274-8BCB-6E6BF12E57F8}"/>
              </a:ext>
            </a:extLst>
          </p:cNvPr>
          <p:cNvSpPr>
            <a:spLocks noGrp="1"/>
          </p:cNvSpPr>
          <p:nvPr>
            <p:ph sz="quarter" idx="17"/>
          </p:nvPr>
        </p:nvSpPr>
        <p:spPr>
          <a:xfrm>
            <a:off x="334296" y="4648200"/>
            <a:ext cx="1121017" cy="412750"/>
          </a:xfrm>
        </p:spPr>
        <p:txBody>
          <a:bodyPr/>
          <a:lstStyle/>
          <a:p>
            <a:r>
              <a:rPr lang="en-US" altLang="en-US" sz="2400" dirty="0">
                <a:latin typeface="+mn-lt"/>
              </a:rPr>
              <a:t>Oct. 31</a:t>
            </a:r>
            <a:endParaRPr lang="en-US" sz="2400" dirty="0">
              <a:latin typeface="+mn-lt"/>
            </a:endParaRPr>
          </a:p>
        </p:txBody>
      </p:sp>
      <p:sp>
        <p:nvSpPr>
          <p:cNvPr id="5" name="Content Placeholder 4">
            <a:extLst>
              <a:ext uri="{FF2B5EF4-FFF2-40B4-BE49-F238E27FC236}">
                <a16:creationId xmlns:a16="http://schemas.microsoft.com/office/drawing/2014/main" id="{3FF27913-D899-4ABA-88F2-5350358CAB1B}"/>
              </a:ext>
            </a:extLst>
          </p:cNvPr>
          <p:cNvSpPr>
            <a:spLocks noGrp="1"/>
          </p:cNvSpPr>
          <p:nvPr>
            <p:ph sz="quarter" idx="18"/>
          </p:nvPr>
        </p:nvSpPr>
        <p:spPr>
          <a:xfrm>
            <a:off x="1600200" y="4662742"/>
            <a:ext cx="2590800" cy="398208"/>
          </a:xfrm>
        </p:spPr>
        <p:txBody>
          <a:bodyPr/>
          <a:lstStyle/>
          <a:p>
            <a:r>
              <a:rPr lang="en-US" altLang="en-US" sz="2400" dirty="0"/>
              <a:t>Insurance Expense</a:t>
            </a:r>
            <a:endParaRPr lang="en-US" sz="2400" dirty="0"/>
          </a:p>
        </p:txBody>
      </p:sp>
      <p:sp>
        <p:nvSpPr>
          <p:cNvPr id="6" name="Content Placeholder 5">
            <a:extLst>
              <a:ext uri="{FF2B5EF4-FFF2-40B4-BE49-F238E27FC236}">
                <a16:creationId xmlns:a16="http://schemas.microsoft.com/office/drawing/2014/main" id="{3A0A6DA2-268C-43AE-B020-653EBD9A79CB}"/>
              </a:ext>
            </a:extLst>
          </p:cNvPr>
          <p:cNvSpPr>
            <a:spLocks noGrp="1"/>
          </p:cNvSpPr>
          <p:nvPr>
            <p:ph sz="quarter" idx="19"/>
          </p:nvPr>
        </p:nvSpPr>
        <p:spPr>
          <a:xfrm>
            <a:off x="4572000" y="4649328"/>
            <a:ext cx="533400" cy="410550"/>
          </a:xfrm>
        </p:spPr>
        <p:txBody>
          <a:bodyPr/>
          <a:lstStyle/>
          <a:p>
            <a:r>
              <a:rPr lang="en-US" altLang="en-US" sz="2400" dirty="0"/>
              <a:t>50</a:t>
            </a:r>
            <a:endParaRPr lang="en-US" sz="2400" dirty="0"/>
          </a:p>
        </p:txBody>
      </p:sp>
      <p:sp>
        <p:nvSpPr>
          <p:cNvPr id="7" name="Content Placeholder 6">
            <a:extLst>
              <a:ext uri="{FF2B5EF4-FFF2-40B4-BE49-F238E27FC236}">
                <a16:creationId xmlns:a16="http://schemas.microsoft.com/office/drawing/2014/main" id="{AD602873-A361-49ED-8FB9-02C593E95F80}"/>
              </a:ext>
            </a:extLst>
          </p:cNvPr>
          <p:cNvSpPr>
            <a:spLocks noGrp="1"/>
          </p:cNvSpPr>
          <p:nvPr>
            <p:ph sz="quarter" idx="20"/>
          </p:nvPr>
        </p:nvSpPr>
        <p:spPr>
          <a:xfrm>
            <a:off x="2057400" y="5228751"/>
            <a:ext cx="2514600" cy="397170"/>
          </a:xfrm>
        </p:spPr>
        <p:txBody>
          <a:bodyPr/>
          <a:lstStyle/>
          <a:p>
            <a:r>
              <a:rPr lang="en-US" altLang="en-US" sz="2400" dirty="0"/>
              <a:t>Prepaid Insurance</a:t>
            </a:r>
            <a:endParaRPr lang="en-US" sz="2400" dirty="0"/>
          </a:p>
        </p:txBody>
      </p:sp>
      <p:sp>
        <p:nvSpPr>
          <p:cNvPr id="8" name="Content Placeholder 7">
            <a:extLst>
              <a:ext uri="{FF2B5EF4-FFF2-40B4-BE49-F238E27FC236}">
                <a16:creationId xmlns:a16="http://schemas.microsoft.com/office/drawing/2014/main" id="{BF2B6BD5-A105-4B3B-86A5-C242BACB2924}"/>
              </a:ext>
            </a:extLst>
          </p:cNvPr>
          <p:cNvSpPr>
            <a:spLocks noGrp="1"/>
          </p:cNvSpPr>
          <p:nvPr>
            <p:ph sz="quarter" idx="21"/>
          </p:nvPr>
        </p:nvSpPr>
        <p:spPr>
          <a:xfrm>
            <a:off x="5638800" y="5228545"/>
            <a:ext cx="543059" cy="410255"/>
          </a:xfrm>
        </p:spPr>
        <p:txBody>
          <a:bodyPr/>
          <a:lstStyle/>
          <a:p>
            <a:r>
              <a:rPr lang="en-US" altLang="en-US" sz="2400" dirty="0"/>
              <a:t>50</a:t>
            </a:r>
            <a:endParaRPr lang="en-US" sz="24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F427180C-FB28-4EAE-BDD2-E364967A0F96}"/>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24" name="Footer Placeholder 23">
            <a:extLst>
              <a:ext uri="{FF2B5EF4-FFF2-40B4-BE49-F238E27FC236}">
                <a16:creationId xmlns:a16="http://schemas.microsoft.com/office/drawing/2014/main" id="{998C4046-A412-4E94-8277-4045AE87EA3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2134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CFD6-8FEB-4A37-B5C8-20FDE938CFFF}"/>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Insurance </a:t>
            </a:r>
            <a:r>
              <a:rPr lang="en-US" alt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quot;An illustration shows the transaction to record the adjustment for insurance. The five steps are Basic Analysis, Equation Analysis, Debit-Credit Analysis, Journal Entry, and Posting. Basic Analysis: The expense Insurance Expense is increased $50; the asset Prepaid Insurance is decreased $50.&#10;The equation analysis displays the transaction in account analysis format which begins with the accounting equation expressed as: Assets = Liabilities plus Owner's Equity, with the following effects: Under Assets, Prepaid Insurance,  a decrease of $50;  and under Owner's Equity, Insurance Expense,  shows as negative $50. The debit credit analysis shows: Debits increase expenses: debit Insurance Expense $50. Credits decrease assets: credit Prepaid Insurance $50.&#10;The journal entry is displayed in general journal form. The date is displayed as October 31. Insurance Expense is displayed with its 50 amount in the debit column, and just below prepaid insurance is shown slightly indented, with 50 in the credit column. The description appears just below as To record insurance expired. Two t-accounts are displayed side by side in the posting section. The Prepaid Insurance account shows the October 4 transaction with 600 posted on debit side, and the 50 adjustment on October 31 on the credit side. The balance is displayed as 550 on October 31 on the debit side. The Insurance Expense account shows the 50 adjustment on October 31 on the debit side. The balance is displayed as 50 on October 31 on the debit side. &quot;&#10;">
            <a:extLst>
              <a:ext uri="{FF2B5EF4-FFF2-40B4-BE49-F238E27FC236}">
                <a16:creationId xmlns:a16="http://schemas.microsoft.com/office/drawing/2014/main" id="{BC35900C-9EB6-4F0B-B1C7-68D71FC60AF3}"/>
              </a:ext>
            </a:extLst>
          </p:cNvPr>
          <p:cNvPicPr>
            <a:picLocks noGrp="1" noChangeAspect="1"/>
          </p:cNvPicPr>
          <p:nvPr>
            <p:ph sz="quarter" idx="16"/>
          </p:nvPr>
        </p:nvPicPr>
        <p:blipFill>
          <a:blip r:embed="rId2"/>
          <a:stretch>
            <a:fillRect/>
          </a:stretch>
        </p:blipFill>
        <p:spPr>
          <a:xfrm>
            <a:off x="772169" y="1752600"/>
            <a:ext cx="7599662" cy="44958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8D4AEE5F-E172-4B30-9E29-857B7957F579}"/>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C617E574-6AA6-46D4-B91D-437719D7DA6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48287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8B74-5100-4500-AAA1-2D00E3C7F26C}"/>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Depreciation </a:t>
            </a:r>
            <a:r>
              <a:rPr lang="en-US" altLang="en-US" sz="2400" dirty="0">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12E5AD8B-61DF-45C1-A562-4ED29DAD6BA7}"/>
              </a:ext>
            </a:extLst>
          </p:cNvPr>
          <p:cNvSpPr>
            <a:spLocks noGrp="1"/>
          </p:cNvSpPr>
          <p:nvPr>
            <p:ph sz="quarter" idx="16"/>
          </p:nvPr>
        </p:nvSpPr>
        <p:spPr>
          <a:xfrm>
            <a:off x="304800" y="1828800"/>
            <a:ext cx="8534400" cy="3733800"/>
          </a:xfrm>
        </p:spPr>
        <p:txBody>
          <a:bodyPr/>
          <a:lstStyle/>
          <a:p>
            <a:pPr marL="292608" lvl="2" indent="-292608">
              <a:spcBef>
                <a:spcPts val="1000"/>
              </a:spcBef>
              <a:buClr>
                <a:srgbClr val="990000"/>
              </a:buClr>
              <a:buSzPct val="100000"/>
            </a:pPr>
            <a:r>
              <a:rPr lang="en-US" altLang="en-US" sz="2800" b="1" dirty="0"/>
              <a:t>Buildings</a:t>
            </a:r>
            <a:r>
              <a:rPr lang="en-US" altLang="en-US" sz="2800" dirty="0"/>
              <a:t>, </a:t>
            </a:r>
            <a:r>
              <a:rPr lang="en-US" altLang="en-US" sz="2800" b="1" dirty="0"/>
              <a:t>equipment</a:t>
            </a:r>
            <a:r>
              <a:rPr lang="en-US" altLang="en-US" sz="2800" dirty="0"/>
              <a:t>, and </a:t>
            </a:r>
            <a:r>
              <a:rPr lang="en-US" altLang="en-US" sz="2800" b="1" dirty="0"/>
              <a:t>motor</a:t>
            </a:r>
            <a:r>
              <a:rPr lang="en-US" altLang="en-US" sz="2800" dirty="0"/>
              <a:t> </a:t>
            </a:r>
            <a:r>
              <a:rPr lang="en-US" altLang="en-US" sz="2800" b="1" dirty="0"/>
              <a:t>vehicles</a:t>
            </a:r>
            <a:r>
              <a:rPr lang="en-US" altLang="en-US" sz="2800" dirty="0"/>
              <a:t> (assets that provide service for many years) are </a:t>
            </a:r>
            <a:r>
              <a:rPr lang="en-US" altLang="en-US" sz="2800" b="1" dirty="0"/>
              <a:t>recorded</a:t>
            </a:r>
            <a:r>
              <a:rPr lang="en-US" altLang="en-US" sz="2800" dirty="0"/>
              <a:t> </a:t>
            </a:r>
            <a:r>
              <a:rPr lang="en-US" altLang="en-US" sz="2800" b="1" dirty="0"/>
              <a:t>as</a:t>
            </a:r>
            <a:r>
              <a:rPr lang="en-US" altLang="en-US" sz="2800" dirty="0"/>
              <a:t> </a:t>
            </a:r>
            <a:r>
              <a:rPr lang="en-US" altLang="en-US" sz="2800" b="1" dirty="0"/>
              <a:t>assets</a:t>
            </a:r>
            <a:r>
              <a:rPr lang="en-US" altLang="en-US" sz="2800" dirty="0"/>
              <a:t>, rather than an expense, on the date acquired.</a:t>
            </a:r>
          </a:p>
          <a:p>
            <a:pPr marL="292608" lvl="2" indent="-292608">
              <a:spcBef>
                <a:spcPts val="1000"/>
              </a:spcBef>
              <a:buClr>
                <a:srgbClr val="990000"/>
              </a:buClr>
              <a:buSzPct val="100000"/>
            </a:pPr>
            <a:r>
              <a:rPr lang="en-US" altLang="en-US" sz="2800" b="1" dirty="0">
                <a:solidFill>
                  <a:schemeClr val="accent4"/>
                </a:solidFill>
              </a:rPr>
              <a:t>Depreciation</a:t>
            </a:r>
            <a:r>
              <a:rPr lang="en-US" altLang="en-US" sz="2800" dirty="0">
                <a:solidFill>
                  <a:srgbClr val="0000CC"/>
                </a:solidFill>
              </a:rPr>
              <a:t> </a:t>
            </a:r>
            <a:r>
              <a:rPr lang="en-US" altLang="en-US" sz="2800" dirty="0"/>
              <a:t>is the process of </a:t>
            </a:r>
            <a:r>
              <a:rPr lang="en-US" altLang="en-US" sz="2800" b="1" dirty="0"/>
              <a:t>allocating the cost of an asset to expense </a:t>
            </a:r>
            <a:r>
              <a:rPr lang="en-US" altLang="en-US" sz="2800" dirty="0"/>
              <a:t>over its </a:t>
            </a:r>
            <a:r>
              <a:rPr lang="en-US" altLang="en-US" sz="2800" b="1" dirty="0">
                <a:solidFill>
                  <a:schemeClr val="accent4"/>
                </a:solidFill>
              </a:rPr>
              <a:t>useful life.</a:t>
            </a:r>
          </a:p>
          <a:p>
            <a:pPr marL="292608" lvl="2" indent="-292608">
              <a:spcBef>
                <a:spcPts val="1000"/>
              </a:spcBef>
              <a:buClr>
                <a:srgbClr val="990000"/>
              </a:buClr>
              <a:buSzPct val="100000"/>
            </a:pPr>
            <a:r>
              <a:rPr lang="en-US" altLang="en-US" sz="2800" dirty="0"/>
              <a:t>Depreciation </a:t>
            </a:r>
            <a:r>
              <a:rPr lang="en-US" altLang="en-US" sz="2800" b="1" dirty="0"/>
              <a:t>does not attempt </a:t>
            </a:r>
            <a:r>
              <a:rPr lang="en-US" altLang="en-US" sz="2800" dirty="0"/>
              <a:t>to report the actual change in the </a:t>
            </a:r>
            <a:r>
              <a:rPr lang="en-US" altLang="en-US" sz="2800" b="1" dirty="0"/>
              <a:t>value of the asset.</a:t>
            </a:r>
            <a:endParaRPr lang="en-US" altLang="en-US" sz="2800" dirty="0"/>
          </a:p>
          <a:p>
            <a:pPr marL="621792" lvl="2" indent="-320040">
              <a:buClr>
                <a:srgbClr val="990000"/>
              </a:buClr>
              <a:buSzPct val="80000"/>
              <a:buFont typeface="Courier New" panose="02070309020205020404" pitchFamily="49" charset="0"/>
              <a:buChar char="o"/>
            </a:pPr>
            <a:r>
              <a:rPr lang="en-US" sz="2600" b="1" dirty="0"/>
              <a:t>Allocation concept</a:t>
            </a:r>
            <a:r>
              <a:rPr lang="en-US" sz="2600" dirty="0"/>
              <a:t>, not a valuation concept</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4" name="Slide Number Placeholder 3">
            <a:extLst>
              <a:ext uri="{FF2B5EF4-FFF2-40B4-BE49-F238E27FC236}">
                <a16:creationId xmlns:a16="http://schemas.microsoft.com/office/drawing/2014/main" id="{6680CBA8-C18B-4322-BE10-BE6EAC9BC0B5}"/>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a:extLst>
              <a:ext uri="{FF2B5EF4-FFF2-40B4-BE49-F238E27FC236}">
                <a16:creationId xmlns:a16="http://schemas.microsoft.com/office/drawing/2014/main" id="{DBDC25B0-40DA-42ED-84E9-D3689DC6B13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9125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9181-9F51-4194-B0C8-26EA09A1E480}"/>
              </a:ext>
            </a:extLst>
          </p:cNvPr>
          <p:cNvSpPr>
            <a:spLocks noGrp="1"/>
          </p:cNvSpPr>
          <p:nvPr>
            <p:ph type="title"/>
          </p:nvPr>
        </p:nvSpPr>
        <p:spPr>
          <a:xfrm>
            <a:off x="304800" y="762001"/>
            <a:ext cx="8534400" cy="688974"/>
          </a:xfrm>
        </p:spPr>
        <p:txBody>
          <a:bodyPr/>
          <a:lstStyle/>
          <a:p>
            <a:r>
              <a:rPr lang="en-US" altLang="en-US" b="1" dirty="0">
                <a:latin typeface="Calibri" panose="020F0502020204030204" pitchFamily="34" charset="0"/>
                <a:ea typeface="Source Sans Pro" charset="0"/>
                <a:cs typeface="Calibri" panose="020F0502020204030204" pitchFamily="34" charset="0"/>
              </a:rPr>
              <a:t>Depreciation </a:t>
            </a:r>
            <a:r>
              <a:rPr lang="en-US" alt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2BDF86E6-0C0D-4F54-AF15-13143A15CD74}"/>
              </a:ext>
            </a:extLst>
          </p:cNvPr>
          <p:cNvSpPr>
            <a:spLocks noGrp="1"/>
          </p:cNvSpPr>
          <p:nvPr>
            <p:ph sz="quarter" idx="16"/>
          </p:nvPr>
        </p:nvSpPr>
        <p:spPr>
          <a:xfrm>
            <a:off x="304800" y="1828800"/>
            <a:ext cx="5810250" cy="1123950"/>
          </a:xfrm>
        </p:spPr>
        <p:txBody>
          <a:bodyPr/>
          <a:lstStyle/>
          <a:p>
            <a:r>
              <a:rPr lang="en-US" altLang="en-US" sz="2400" b="1" dirty="0"/>
              <a:t>Illustration: </a:t>
            </a:r>
            <a:r>
              <a:rPr lang="en-US" altLang="en-US" sz="2400" dirty="0"/>
              <a:t>For Pioneer Advertising, assume that depreciation on the equipment is $480 a year, or $40 per month.</a:t>
            </a:r>
            <a:endParaRPr lang="en-US" sz="2400" dirty="0"/>
          </a:p>
        </p:txBody>
      </p:sp>
      <p:pic>
        <p:nvPicPr>
          <p:cNvPr id="25" name="Content Placeholder 24" descr="An illustration shows the adjustment for depreciation. On October 2, equipment is purchased, at which time an asset is recorded. An image of a monitor, notebook computer, printer, and a projector is displayed. A diagram labeled as Equipment with 12 boxes is displayed, each labeled with the name of a different month and $40 beginning with October and running through September. Depreciation is $480 per year. Depreciation is recognized on October 31; record depreciation expense.&#10;">
            <a:extLst>
              <a:ext uri="{FF2B5EF4-FFF2-40B4-BE49-F238E27FC236}">
                <a16:creationId xmlns:a16="http://schemas.microsoft.com/office/drawing/2014/main" id="{D34D50D7-4DA1-4A29-B416-95F10512434D}"/>
              </a:ext>
            </a:extLst>
          </p:cNvPr>
          <p:cNvPicPr>
            <a:picLocks noGrp="1" noChangeAspect="1"/>
          </p:cNvPicPr>
          <p:nvPr>
            <p:ph sz="quarter" idx="23"/>
          </p:nvPr>
        </p:nvPicPr>
        <p:blipFill>
          <a:blip r:embed="rId2"/>
          <a:stretch>
            <a:fillRect/>
          </a:stretch>
        </p:blipFill>
        <p:spPr>
          <a:xfrm>
            <a:off x="6590921" y="1828800"/>
            <a:ext cx="1981958" cy="4149725"/>
          </a:xfrm>
          <a:prstGeom prst="rect">
            <a:avLst/>
          </a:prstGeom>
        </p:spPr>
      </p:pic>
      <p:sp>
        <p:nvSpPr>
          <p:cNvPr id="4" name="Content Placeholder 3">
            <a:extLst>
              <a:ext uri="{FF2B5EF4-FFF2-40B4-BE49-F238E27FC236}">
                <a16:creationId xmlns:a16="http://schemas.microsoft.com/office/drawing/2014/main" id="{26D80FCF-D86B-4298-9C0A-EACC06E8A8EE}"/>
              </a:ext>
            </a:extLst>
          </p:cNvPr>
          <p:cNvSpPr>
            <a:spLocks noGrp="1"/>
          </p:cNvSpPr>
          <p:nvPr>
            <p:ph sz="quarter" idx="17"/>
          </p:nvPr>
        </p:nvSpPr>
        <p:spPr>
          <a:xfrm>
            <a:off x="319548" y="3200401"/>
            <a:ext cx="1204452" cy="367048"/>
          </a:xfrm>
        </p:spPr>
        <p:txBody>
          <a:bodyPr/>
          <a:lstStyle/>
          <a:p>
            <a:r>
              <a:rPr lang="en-US" altLang="en-US" sz="2400" dirty="0"/>
              <a:t>Oct. 31</a:t>
            </a:r>
            <a:endParaRPr lang="en-US" sz="2400" dirty="0"/>
          </a:p>
        </p:txBody>
      </p:sp>
      <p:sp>
        <p:nvSpPr>
          <p:cNvPr id="5" name="Content Placeholder 4">
            <a:extLst>
              <a:ext uri="{FF2B5EF4-FFF2-40B4-BE49-F238E27FC236}">
                <a16:creationId xmlns:a16="http://schemas.microsoft.com/office/drawing/2014/main" id="{64754AF4-7C6B-4E19-936F-1987DF152A35}"/>
              </a:ext>
            </a:extLst>
          </p:cNvPr>
          <p:cNvSpPr>
            <a:spLocks noGrp="1"/>
          </p:cNvSpPr>
          <p:nvPr>
            <p:ph sz="quarter" idx="18"/>
          </p:nvPr>
        </p:nvSpPr>
        <p:spPr>
          <a:xfrm>
            <a:off x="304800" y="3810001"/>
            <a:ext cx="2971800" cy="375634"/>
          </a:xfrm>
        </p:spPr>
        <p:txBody>
          <a:bodyPr/>
          <a:lstStyle/>
          <a:p>
            <a:r>
              <a:rPr lang="en-US" altLang="en-US" sz="2400" dirty="0"/>
              <a:t>Depreciation Expense</a:t>
            </a:r>
            <a:endParaRPr lang="en-US" sz="2400" dirty="0"/>
          </a:p>
        </p:txBody>
      </p:sp>
      <p:sp>
        <p:nvSpPr>
          <p:cNvPr id="6" name="Content Placeholder 5">
            <a:extLst>
              <a:ext uri="{FF2B5EF4-FFF2-40B4-BE49-F238E27FC236}">
                <a16:creationId xmlns:a16="http://schemas.microsoft.com/office/drawing/2014/main" id="{6F988F4F-1C02-4A1C-A931-F70AF7971080}"/>
              </a:ext>
            </a:extLst>
          </p:cNvPr>
          <p:cNvSpPr>
            <a:spLocks noGrp="1"/>
          </p:cNvSpPr>
          <p:nvPr>
            <p:ph sz="quarter" idx="19"/>
          </p:nvPr>
        </p:nvSpPr>
        <p:spPr>
          <a:xfrm>
            <a:off x="4159044" y="3839496"/>
            <a:ext cx="541745" cy="359017"/>
          </a:xfrm>
        </p:spPr>
        <p:txBody>
          <a:bodyPr/>
          <a:lstStyle/>
          <a:p>
            <a:r>
              <a:rPr lang="en-US" sz="2400" dirty="0"/>
              <a:t>40</a:t>
            </a:r>
          </a:p>
        </p:txBody>
      </p:sp>
      <p:sp>
        <p:nvSpPr>
          <p:cNvPr id="7" name="Content Placeholder 6">
            <a:extLst>
              <a:ext uri="{FF2B5EF4-FFF2-40B4-BE49-F238E27FC236}">
                <a16:creationId xmlns:a16="http://schemas.microsoft.com/office/drawing/2014/main" id="{96123071-193E-4542-8572-3613E6FA60E0}"/>
              </a:ext>
            </a:extLst>
          </p:cNvPr>
          <p:cNvSpPr>
            <a:spLocks noGrp="1"/>
          </p:cNvSpPr>
          <p:nvPr>
            <p:ph sz="quarter" idx="20"/>
          </p:nvPr>
        </p:nvSpPr>
        <p:spPr>
          <a:xfrm>
            <a:off x="762000" y="4343401"/>
            <a:ext cx="3505200" cy="396024"/>
          </a:xfrm>
        </p:spPr>
        <p:txBody>
          <a:bodyPr/>
          <a:lstStyle/>
          <a:p>
            <a:r>
              <a:rPr lang="en-US" altLang="en-US" sz="2400" dirty="0"/>
              <a:t>Accumulated Depreciation</a:t>
            </a:r>
            <a:endParaRPr lang="en-US" sz="2400" dirty="0"/>
          </a:p>
        </p:txBody>
      </p:sp>
      <p:sp>
        <p:nvSpPr>
          <p:cNvPr id="8" name="Content Placeholder 7">
            <a:extLst>
              <a:ext uri="{FF2B5EF4-FFF2-40B4-BE49-F238E27FC236}">
                <a16:creationId xmlns:a16="http://schemas.microsoft.com/office/drawing/2014/main" id="{E3D7EC2D-0AB5-4BDE-9F02-5B87CD27EDED}"/>
              </a:ext>
            </a:extLst>
          </p:cNvPr>
          <p:cNvSpPr>
            <a:spLocks noGrp="1"/>
          </p:cNvSpPr>
          <p:nvPr>
            <p:ph sz="quarter" idx="21"/>
          </p:nvPr>
        </p:nvSpPr>
        <p:spPr>
          <a:xfrm>
            <a:off x="4724400" y="4374023"/>
            <a:ext cx="609600" cy="365125"/>
          </a:xfrm>
        </p:spPr>
        <p:txBody>
          <a:bodyPr/>
          <a:lstStyle/>
          <a:p>
            <a:r>
              <a:rPr lang="en-US" sz="2400" dirty="0"/>
              <a:t>40</a:t>
            </a:r>
          </a:p>
        </p:txBody>
      </p:sp>
      <p:sp>
        <p:nvSpPr>
          <p:cNvPr id="9" name="Content Placeholder 8">
            <a:extLst>
              <a:ext uri="{FF2B5EF4-FFF2-40B4-BE49-F238E27FC236}">
                <a16:creationId xmlns:a16="http://schemas.microsoft.com/office/drawing/2014/main" id="{C710437C-FDEC-45E3-A855-41EC9EA0079B}"/>
              </a:ext>
            </a:extLst>
          </p:cNvPr>
          <p:cNvSpPr>
            <a:spLocks noGrp="1"/>
          </p:cNvSpPr>
          <p:nvPr>
            <p:ph sz="quarter" idx="22"/>
          </p:nvPr>
        </p:nvSpPr>
        <p:spPr>
          <a:xfrm>
            <a:off x="304800" y="5029199"/>
            <a:ext cx="5029200" cy="830687"/>
          </a:xfrm>
        </p:spPr>
        <p:txBody>
          <a:bodyPr/>
          <a:lstStyle/>
          <a:p>
            <a:pPr marL="0" lvl="2" indent="0">
              <a:lnSpc>
                <a:spcPct val="100000"/>
              </a:lnSpc>
              <a:spcBef>
                <a:spcPts val="3600"/>
              </a:spcBef>
              <a:buClr>
                <a:srgbClr val="990000"/>
              </a:buClr>
              <a:buSzPct val="100000"/>
              <a:buNone/>
            </a:pPr>
            <a:r>
              <a:rPr lang="en-US" altLang="en-US" sz="2400" dirty="0"/>
              <a:t>Accumulated Depreciation is called a </a:t>
            </a:r>
            <a:r>
              <a:rPr lang="en-US" altLang="en-US" sz="2400" b="1" dirty="0">
                <a:solidFill>
                  <a:schemeClr val="accent4"/>
                </a:solidFill>
              </a:rPr>
              <a:t>contra asset account</a:t>
            </a:r>
            <a:r>
              <a:rPr lang="en-US" altLang="en-US" sz="2400" dirty="0">
                <a:solidFill>
                  <a:schemeClr val="accent4"/>
                </a:solidFill>
              </a:rPr>
              <a:t>.</a:t>
            </a:r>
            <a:endParaRPr lang="en-US" sz="2400" dirty="0">
              <a:solidFill>
                <a:schemeClr val="accent4"/>
              </a:solidFill>
            </a:endParaRPr>
          </a:p>
        </p:txBody>
      </p:sp>
      <p:sp>
        <p:nvSpPr>
          <p:cNvPr id="13"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4F7BABEC-1403-4A0E-955A-6BD990820B63}"/>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24" name="Footer Placeholder 23">
            <a:extLst>
              <a:ext uri="{FF2B5EF4-FFF2-40B4-BE49-F238E27FC236}">
                <a16:creationId xmlns:a16="http://schemas.microsoft.com/office/drawing/2014/main" id="{98185E87-784A-465B-AD3A-688E2DAA42F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2275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altLang="en-US" dirty="0">
                <a:ea typeface="Source Sans Pro" charset="0"/>
                <a:cs typeface="Calibri" panose="020F0502020204030204" pitchFamily="34" charset="0"/>
              </a:rPr>
              <a:t>Accrual-Basis and Adjusting Entries</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1</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Explain the accrual basis of accounting and the reasons for adjusting entries.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p:txBody>
          <a:bodyPr/>
          <a:lstStyle/>
          <a:p>
            <a:r>
              <a:rPr lang="en-US" altLang="en-US" sz="2600" dirty="0"/>
              <a:t>Accountants divide the economic life of a business into artificial time periods (</a:t>
            </a:r>
            <a:r>
              <a:rPr lang="en-US" altLang="en-US" sz="2600" b="1" dirty="0">
                <a:solidFill>
                  <a:schemeClr val="accent4"/>
                </a:solidFill>
              </a:rPr>
              <a:t>Time Period Assumption</a:t>
            </a:r>
            <a:r>
              <a:rPr lang="en-US" altLang="en-US" sz="2600" dirty="0"/>
              <a:t>).</a:t>
            </a:r>
            <a:endParaRPr lang="en-US" sz="2600" dirty="0"/>
          </a:p>
        </p:txBody>
      </p:sp>
      <p:pic>
        <p:nvPicPr>
          <p:cNvPr id="13" name="Content Placeholder 9" descr="An illustration displays the time period assumption. A time line shows that the economic life of a business is divided into months from January through December, quarters such as January, February, and March, and a year.&#10;">
            <a:extLst>
              <a:ext uri="{FF2B5EF4-FFF2-40B4-BE49-F238E27FC236}">
                <a16:creationId xmlns:a16="http://schemas.microsoft.com/office/drawing/2014/main" id="{EB2E48D9-64AE-48A6-9DC6-6C9B9B70B6A2}"/>
              </a:ext>
            </a:extLst>
          </p:cNvPr>
          <p:cNvPicPr>
            <a:picLocks noGrp="1" noChangeAspect="1"/>
          </p:cNvPicPr>
          <p:nvPr>
            <p:ph sz="quarter" idx="17"/>
          </p:nvPr>
        </p:nvPicPr>
        <p:blipFill>
          <a:blip r:embed="rId2"/>
          <a:stretch>
            <a:fillRect/>
          </a:stretch>
        </p:blipFill>
        <p:spPr>
          <a:xfrm>
            <a:off x="1945503" y="3039686"/>
            <a:ext cx="5311050" cy="1278343"/>
          </a:xfrm>
          <a:prstGeom prst="rect">
            <a:avLst/>
          </a:prstGeom>
        </p:spPr>
      </p:pic>
      <p:sp>
        <p:nvSpPr>
          <p:cNvPr id="3" name="Content Placeholder 2"/>
          <p:cNvSpPr>
            <a:spLocks noGrp="1"/>
          </p:cNvSpPr>
          <p:nvPr>
            <p:ph sz="quarter" idx="16"/>
          </p:nvPr>
        </p:nvSpPr>
        <p:spPr>
          <a:xfrm>
            <a:off x="381000" y="4343400"/>
            <a:ext cx="1952171" cy="1828800"/>
          </a:xfrm>
        </p:spPr>
        <p:txBody>
          <a:bodyPr/>
          <a:lstStyle/>
          <a:p>
            <a:pPr>
              <a:spcBef>
                <a:spcPts val="600"/>
              </a:spcBef>
              <a:buClr>
                <a:srgbClr val="800000"/>
              </a:buClr>
              <a:buSzPct val="80000"/>
            </a:pPr>
            <a:r>
              <a:rPr lang="en-US" altLang="en-US" sz="2600" dirty="0"/>
              <a:t>Generally a </a:t>
            </a:r>
          </a:p>
          <a:p>
            <a:pPr marL="292608" lvl="1" indent="-292608">
              <a:spcBef>
                <a:spcPts val="1000"/>
              </a:spcBef>
              <a:buClr>
                <a:srgbClr val="990000"/>
              </a:buClr>
              <a:buSzPct val="100000"/>
              <a:buFont typeface="Arial" panose="020B0604020202020204" pitchFamily="34" charset="0"/>
              <a:buChar char="•"/>
            </a:pPr>
            <a:r>
              <a:rPr lang="en-US" altLang="en-US" sz="2400" b="1" dirty="0">
                <a:latin typeface="+mn-lt"/>
              </a:rPr>
              <a:t>month</a:t>
            </a:r>
            <a:r>
              <a:rPr lang="en-US" altLang="en-US" sz="2400" dirty="0">
                <a:latin typeface="+mn-lt"/>
              </a:rPr>
              <a:t>, </a:t>
            </a:r>
          </a:p>
          <a:p>
            <a:pPr marL="292608" lvl="1" indent="-292608">
              <a:spcBef>
                <a:spcPts val="1000"/>
              </a:spcBef>
              <a:buClr>
                <a:srgbClr val="990000"/>
              </a:buClr>
              <a:buSzPct val="100000"/>
              <a:buFont typeface="Arial" panose="020B0604020202020204" pitchFamily="34" charset="0"/>
              <a:buChar char="•"/>
            </a:pPr>
            <a:r>
              <a:rPr lang="en-US" altLang="en-US" sz="2400" b="1" dirty="0">
                <a:latin typeface="+mn-lt"/>
              </a:rPr>
              <a:t>quarter</a:t>
            </a:r>
            <a:r>
              <a:rPr lang="en-US" altLang="en-US" sz="2400" dirty="0">
                <a:latin typeface="+mn-lt"/>
              </a:rPr>
              <a:t>, or </a:t>
            </a:r>
          </a:p>
          <a:p>
            <a:pPr marL="292608" lvl="1" indent="-292608">
              <a:spcBef>
                <a:spcPts val="1000"/>
              </a:spcBef>
              <a:buClr>
                <a:srgbClr val="990000"/>
              </a:buClr>
              <a:buSzPct val="100000"/>
              <a:buFont typeface="Arial" panose="020B0604020202020204" pitchFamily="34" charset="0"/>
              <a:buChar char="•"/>
            </a:pPr>
            <a:r>
              <a:rPr lang="en-US" altLang="en-US" sz="2400" b="1" dirty="0">
                <a:latin typeface="+mn-lt"/>
              </a:rPr>
              <a:t>year</a:t>
            </a:r>
            <a:r>
              <a:rPr lang="en-US" altLang="en-US" sz="2400" dirty="0">
                <a:latin typeface="+mn-lt"/>
              </a:rPr>
              <a:t>.</a:t>
            </a:r>
            <a:endParaRPr lang="en-US" sz="2400" dirty="0">
              <a:latin typeface="+mn-lt"/>
            </a:endParaRPr>
          </a:p>
        </p:txBody>
      </p:sp>
      <p:sp>
        <p:nvSpPr>
          <p:cNvPr id="5" name="Content Placeholder 4"/>
          <p:cNvSpPr>
            <a:spLocks noGrp="1"/>
          </p:cNvSpPr>
          <p:nvPr>
            <p:ph sz="quarter" idx="18"/>
          </p:nvPr>
        </p:nvSpPr>
        <p:spPr>
          <a:xfrm>
            <a:off x="5181600" y="4724400"/>
            <a:ext cx="3657600" cy="1371600"/>
          </a:xfrm>
        </p:spPr>
        <p:txBody>
          <a:bodyPr/>
          <a:lstStyle/>
          <a:p>
            <a:r>
              <a:rPr lang="en-US" altLang="en-US" sz="2200" b="1" dirty="0">
                <a:solidFill>
                  <a:schemeClr val="accent2"/>
                </a:solidFill>
              </a:rPr>
              <a:t>Alternative terminology</a:t>
            </a:r>
          </a:p>
          <a:p>
            <a:r>
              <a:rPr lang="en-US" altLang="en-US" sz="2200" dirty="0"/>
              <a:t>The time period assumption is also called the </a:t>
            </a:r>
            <a:r>
              <a:rPr lang="en-US" altLang="en-US" sz="2200" i="1" dirty="0"/>
              <a:t>periodicity assumption</a:t>
            </a:r>
            <a:r>
              <a:rPr lang="en-US" altLang="en-US" sz="2200" dirty="0"/>
              <a:t>.</a:t>
            </a:r>
            <a:endParaRPr lang="en-US" sz="22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3</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782070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1246-A055-4A63-9377-E31884E8FF7D}"/>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Depreciation </a:t>
            </a:r>
            <a:r>
              <a:rPr lang="en-US" altLang="en-US" sz="2400" dirty="0">
                <a:latin typeface="Calibri" panose="020F0502020204030204" pitchFamily="34" charset="0"/>
                <a:ea typeface="Source Sans Pro" charset="0"/>
                <a:cs typeface="Calibri" panose="020F0502020204030204" pitchFamily="34" charset="0"/>
              </a:rPr>
              <a:t>(3 of 4)</a:t>
            </a:r>
            <a:endParaRPr lang="en-US" dirty="0"/>
          </a:p>
        </p:txBody>
      </p:sp>
      <p:pic>
        <p:nvPicPr>
          <p:cNvPr id="7" name="Content Placeholder 6" descr="&quot;An illustration shows the transaction to record the adjustment for depreciation. The five steps are Basic Analysis, Equation Analysis, Debit-Credit Analysis, Journal Entry, and Posting. Basic Analysis: The expense Depreciation Expense is increased $40; the contra asset Accumulated Depreciation Equipment is increased $40. The equation analysis displays the transaction in account analysis format which begins with the accounting equation expressed as: Assets = Liabilities plus Owner's Equity, with the following effects: Under Assets, Accumulated Depreciation Equipment,  negative $40; and under Owner's Equity, Depreciation Expense, negative $40. The debit credit analysis reads: Debits increase expenses: debit Depreciation Expense $40. Credits increase contra assets: credit Accumulated Depreciation Equipment $40. &#10;The journal entry is displayed in general journal form. The date is displayed as October 31. Depreciation expense is displayed with 40 in the debit column, and accumulated depreciation equipment is displayed just below slightly indented, as 40 in the credit column. The description appears next and reads: To record monthly depreciation. Three t-accounts are displayed in the posting section. &#10;The equipment account shows the October 2 transaction of 5,000 posted on the debit side, along with a balance at October 31 on the debit side of 5,000. The accumulated depreciation equipment account shows the October 31 adjustment with 40 posted on credit side, along with the 40 balance on October 31 on the credit side. The depreciation expense account shows the 40 adjustment on October 31 on the debit side along with the balance as 40 on October 31 on the debit side.&quot;">
            <a:extLst>
              <a:ext uri="{FF2B5EF4-FFF2-40B4-BE49-F238E27FC236}">
                <a16:creationId xmlns:a16="http://schemas.microsoft.com/office/drawing/2014/main" id="{C0AF00CC-670B-483D-881F-71C79B9A7927}"/>
              </a:ext>
            </a:extLst>
          </p:cNvPr>
          <p:cNvPicPr>
            <a:picLocks noGrp="1" noChangeAspect="1"/>
          </p:cNvPicPr>
          <p:nvPr>
            <p:ph sz="quarter" idx="16"/>
          </p:nvPr>
        </p:nvPicPr>
        <p:blipFill>
          <a:blip r:embed="rId2"/>
          <a:stretch>
            <a:fillRect/>
          </a:stretch>
        </p:blipFill>
        <p:spPr>
          <a:xfrm>
            <a:off x="1601977" y="1752600"/>
            <a:ext cx="5940046" cy="44958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FFFDFA44-B7CF-4C5D-8450-BCAD5CDBDCC0}"/>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6" name="Footer Placeholder 5">
            <a:extLst>
              <a:ext uri="{FF2B5EF4-FFF2-40B4-BE49-F238E27FC236}">
                <a16:creationId xmlns:a16="http://schemas.microsoft.com/office/drawing/2014/main" id="{69497BA9-3E16-4DDD-B343-E2195B3A43B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90677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6596-0B76-4C3B-BAEE-7DDC2E126FE5}"/>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Depreciation </a:t>
            </a:r>
            <a:r>
              <a:rPr lang="en-US" alt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04CA0B0F-9A04-45CF-B457-CE9C94892168}"/>
              </a:ext>
            </a:extLst>
          </p:cNvPr>
          <p:cNvSpPr>
            <a:spLocks noGrp="1"/>
          </p:cNvSpPr>
          <p:nvPr>
            <p:ph sz="quarter" idx="16"/>
          </p:nvPr>
        </p:nvSpPr>
        <p:spPr>
          <a:xfrm>
            <a:off x="304800" y="1828800"/>
            <a:ext cx="8534400" cy="2253803"/>
          </a:xfrm>
        </p:spPr>
        <p:txBody>
          <a:bodyPr/>
          <a:lstStyle/>
          <a:p>
            <a:pPr marL="0" lvl="2" indent="0">
              <a:spcBef>
                <a:spcPts val="1000"/>
              </a:spcBef>
              <a:buClr>
                <a:srgbClr val="990000"/>
              </a:buClr>
              <a:buSzPct val="100000"/>
              <a:buNone/>
            </a:pPr>
            <a:r>
              <a:rPr lang="en-US" altLang="en-US" sz="2600" b="1" dirty="0"/>
              <a:t>Statement Presentation</a:t>
            </a:r>
            <a:endParaRPr lang="en-US" altLang="en-US" sz="2600" dirty="0"/>
          </a:p>
          <a:p>
            <a:pPr marL="292608" lvl="2" indent="-292608">
              <a:spcBef>
                <a:spcPts val="1000"/>
              </a:spcBef>
              <a:buClr>
                <a:srgbClr val="990000"/>
              </a:buClr>
              <a:buSzPct val="100000"/>
            </a:pPr>
            <a:r>
              <a:rPr lang="en-US" altLang="en-US" sz="2600" dirty="0"/>
              <a:t>Accumulated Depreciation is a </a:t>
            </a:r>
            <a:r>
              <a:rPr lang="en-US" altLang="en-US" sz="2600" b="1" dirty="0"/>
              <a:t>contra asset account </a:t>
            </a:r>
            <a:r>
              <a:rPr lang="en-US" altLang="en-US" sz="2600" dirty="0"/>
              <a:t>(credit)</a:t>
            </a:r>
          </a:p>
          <a:p>
            <a:pPr marL="292608" lvl="2" indent="-292608">
              <a:spcBef>
                <a:spcPts val="1000"/>
              </a:spcBef>
              <a:buClr>
                <a:srgbClr val="990000"/>
              </a:buClr>
              <a:buSzPct val="100000"/>
            </a:pPr>
            <a:r>
              <a:rPr lang="en-US" altLang="en-US" sz="2600" b="1" dirty="0"/>
              <a:t>Offsets related asset account </a:t>
            </a:r>
            <a:r>
              <a:rPr lang="en-US" altLang="en-US" sz="2600" dirty="0"/>
              <a:t>on the balance sheet</a:t>
            </a:r>
          </a:p>
          <a:p>
            <a:pPr marL="292608" lvl="2" indent="-292608">
              <a:spcBef>
                <a:spcPts val="1000"/>
              </a:spcBef>
              <a:buClr>
                <a:srgbClr val="990000"/>
              </a:buClr>
              <a:buSzPct val="100000"/>
            </a:pPr>
            <a:r>
              <a:rPr lang="en-US" altLang="en-US" sz="2600" b="1" dirty="0">
                <a:solidFill>
                  <a:schemeClr val="accent4"/>
                </a:solidFill>
              </a:rPr>
              <a:t>Book value </a:t>
            </a:r>
            <a:r>
              <a:rPr lang="en-US" altLang="en-US" sz="2600" dirty="0"/>
              <a:t>is the difference between the cost of any depreciable asset and its accumulated depreciation</a:t>
            </a:r>
            <a:endParaRPr lang="en-US" sz="2600" dirty="0">
              <a:solidFill>
                <a:schemeClr val="accent2"/>
              </a:solidFill>
            </a:endParaRPr>
          </a:p>
        </p:txBody>
      </p:sp>
      <p:graphicFrame>
        <p:nvGraphicFramePr>
          <p:cNvPr id="8" name="Content Placeholder 7" descr="Table is accessible to screenreaderss">
            <a:extLst>
              <a:ext uri="{FF2B5EF4-FFF2-40B4-BE49-F238E27FC236}">
                <a16:creationId xmlns:a16="http://schemas.microsoft.com/office/drawing/2014/main" id="{FDD0BF1A-5A5E-48CA-93A0-AC6D49DE2702}"/>
              </a:ext>
            </a:extLst>
          </p:cNvPr>
          <p:cNvGraphicFramePr>
            <a:graphicFrameLocks noGrp="1"/>
          </p:cNvGraphicFramePr>
          <p:nvPr>
            <p:ph sz="quarter" idx="17"/>
            <p:extLst>
              <p:ext uri="{D42A27DB-BD31-4B8C-83A1-F6EECF244321}">
                <p14:modId xmlns:p14="http://schemas.microsoft.com/office/powerpoint/2010/main" val="932098701"/>
              </p:ext>
            </p:extLst>
          </p:nvPr>
        </p:nvGraphicFramePr>
        <p:xfrm>
          <a:off x="838200" y="4251423"/>
          <a:ext cx="7543800" cy="1280160"/>
        </p:xfrm>
        <a:graphic>
          <a:graphicData uri="http://schemas.openxmlformats.org/drawingml/2006/table">
            <a:tbl>
              <a:tblPr firstRow="1" bandRow="1">
                <a:tableStyleId>{2D5ABB26-0587-4C30-8999-92F81FD0307C}</a:tableStyleId>
              </a:tblPr>
              <a:tblGrid>
                <a:gridCol w="6400800">
                  <a:extLst>
                    <a:ext uri="{9D8B030D-6E8A-4147-A177-3AD203B41FA5}">
                      <a16:colId xmlns:a16="http://schemas.microsoft.com/office/drawing/2014/main" val="1831820480"/>
                    </a:ext>
                  </a:extLst>
                </a:gridCol>
                <a:gridCol w="1143000">
                  <a:extLst>
                    <a:ext uri="{9D8B030D-6E8A-4147-A177-3AD203B41FA5}">
                      <a16:colId xmlns:a16="http://schemas.microsoft.com/office/drawing/2014/main" val="1806265613"/>
                    </a:ext>
                  </a:extLst>
                </a:gridCol>
              </a:tblGrid>
              <a:tr h="370840">
                <a:tc>
                  <a:txBody>
                    <a:bodyPr/>
                    <a:lstStyle/>
                    <a:p>
                      <a:r>
                        <a:rPr lang="en-US" sz="2200" u="none" strike="noStrike" dirty="0">
                          <a:effectLst/>
                        </a:rPr>
                        <a:t>Equipment</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u="none" strike="noStrike" dirty="0">
                          <a:effectLst/>
                        </a:rPr>
                        <a:t>$5,000</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5920127"/>
                  </a:ext>
                </a:extLst>
              </a:tr>
              <a:tr h="370840">
                <a:tc>
                  <a:txBody>
                    <a:bodyPr/>
                    <a:lstStyle/>
                    <a:p>
                      <a:r>
                        <a:rPr lang="en-US" sz="2200" u="none" strike="noStrike" dirty="0">
                          <a:effectLst/>
                        </a:rPr>
                        <a:t>Less: Accumulated depreciation—equipment</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u="none" strike="noStrike" dirty="0">
                          <a:effectLst/>
                        </a:rPr>
                        <a:t>40</a:t>
                      </a:r>
                      <a:endParaRPr lang="en-US" sz="2200" b="0" i="0" u="none" strike="noStrike" dirty="0">
                        <a:solidFill>
                          <a:srgbClr val="000000"/>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360198"/>
                  </a:ext>
                </a:extLst>
              </a:tr>
              <a:tr h="370840">
                <a:tc>
                  <a:txBody>
                    <a:bodyPr/>
                    <a:lstStyle/>
                    <a:p>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700" b="0" i="0" u="none" strike="noStrike" dirty="0">
                          <a:solidFill>
                            <a:schemeClr val="bg1"/>
                          </a:solidFill>
                          <a:effectLst/>
                          <a:latin typeface="+mn-lt"/>
                        </a:rPr>
                        <a:t>$4,960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9902038"/>
                  </a:ext>
                </a:extLst>
              </a:tr>
            </a:tbl>
          </a:graphicData>
        </a:graphic>
      </p:graphicFrame>
      <p:graphicFrame>
        <p:nvGraphicFramePr>
          <p:cNvPr id="10" name="Content Placeholder 9" descr="Image description is in table cell">
            <a:extLst>
              <a:ext uri="{FF2B5EF4-FFF2-40B4-BE49-F238E27FC236}">
                <a16:creationId xmlns:a16="http://schemas.microsoft.com/office/drawing/2014/main" id="{E0C1F85E-AA93-4805-AE37-6E55D49974B1}"/>
              </a:ext>
            </a:extLst>
          </p:cNvPr>
          <p:cNvGraphicFramePr>
            <a:graphicFrameLocks noGrp="1" noChangeAspect="1"/>
          </p:cNvGraphicFramePr>
          <p:nvPr>
            <p:ph sz="quarter" idx="18"/>
            <p:extLst>
              <p:ext uri="{D42A27DB-BD31-4B8C-83A1-F6EECF244321}">
                <p14:modId xmlns:p14="http://schemas.microsoft.com/office/powerpoint/2010/main" val="4108130135"/>
              </p:ext>
            </p:extLst>
          </p:nvPr>
        </p:nvGraphicFramePr>
        <p:xfrm>
          <a:off x="7459654" y="5036935"/>
          <a:ext cx="868492" cy="525665"/>
        </p:xfrm>
        <a:graphic>
          <a:graphicData uri="http://schemas.openxmlformats.org/presentationml/2006/ole">
            <mc:AlternateContent xmlns:mc="http://schemas.openxmlformats.org/markup-compatibility/2006">
              <mc:Choice xmlns:v="urn:schemas-microsoft-com:vml" Requires="v">
                <p:oleObj spid="_x0000_s1712" name="Equation" r:id="rId3" imgW="482400" imgH="291960" progId="Equation.DSMT4">
                  <p:embed/>
                </p:oleObj>
              </mc:Choice>
              <mc:Fallback>
                <p:oleObj name="Equation" r:id="rId3" imgW="482400" imgH="291960" progId="Equation.DSMT4">
                  <p:embed/>
                  <p:pic>
                    <p:nvPicPr>
                      <p:cNvPr id="9" name="Object 8">
                        <a:extLst>
                          <a:ext uri="{FF2B5EF4-FFF2-40B4-BE49-F238E27FC236}">
                            <a16:creationId xmlns:a16="http://schemas.microsoft.com/office/drawing/2014/main" id="{825314F7-B2A7-49ED-B3E0-67FC2BADD782}"/>
                          </a:ext>
                        </a:extLst>
                      </p:cNvPr>
                      <p:cNvPicPr/>
                      <p:nvPr/>
                    </p:nvPicPr>
                    <p:blipFill>
                      <a:blip r:embed="rId4"/>
                      <a:stretch>
                        <a:fillRect/>
                      </a:stretch>
                    </p:blipFill>
                    <p:spPr>
                      <a:xfrm>
                        <a:off x="7459654" y="5036935"/>
                        <a:ext cx="868492" cy="525665"/>
                      </a:xfrm>
                      <a:prstGeom prst="rect">
                        <a:avLst/>
                      </a:prstGeom>
                    </p:spPr>
                  </p:pic>
                </p:oleObj>
              </mc:Fallback>
            </mc:AlternateContent>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6" name="Slide Number Placeholder 5">
            <a:extLst>
              <a:ext uri="{FF2B5EF4-FFF2-40B4-BE49-F238E27FC236}">
                <a16:creationId xmlns:a16="http://schemas.microsoft.com/office/drawing/2014/main" id="{E26B80A4-17FA-4E1D-A7E4-E6F73ACCCA76}"/>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7" name="Footer Placeholder 6">
            <a:extLst>
              <a:ext uri="{FF2B5EF4-FFF2-40B4-BE49-F238E27FC236}">
                <a16:creationId xmlns:a16="http://schemas.microsoft.com/office/drawing/2014/main" id="{E2E4A43C-198C-4207-86FA-E79C9742219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22620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4014-94B6-4EC0-A82C-817A878B4842}"/>
              </a:ext>
            </a:extLst>
          </p:cNvPr>
          <p:cNvSpPr>
            <a:spLocks noGrp="1"/>
          </p:cNvSpPr>
          <p:nvPr>
            <p:ph type="title"/>
          </p:nvPr>
        </p:nvSpPr>
        <p:spPr>
          <a:xfrm>
            <a:off x="304800" y="762001"/>
            <a:ext cx="8534400" cy="783378"/>
          </a:xfrm>
        </p:spPr>
        <p:txBody>
          <a:bodyPr/>
          <a:lstStyle/>
          <a:p>
            <a:r>
              <a:rPr lang="en-US" altLang="en-US" b="1" dirty="0">
                <a:latin typeface="Calibri" panose="020F0502020204030204" pitchFamily="34" charset="0"/>
                <a:ea typeface="Source Sans Pro" charset="0"/>
                <a:cs typeface="Calibri" panose="020F0502020204030204" pitchFamily="34" charset="0"/>
              </a:rPr>
              <a:t>Prepaid Expenses </a:t>
            </a:r>
            <a:r>
              <a:rPr lang="en-US" altLang="en-US" sz="2400" dirty="0">
                <a:latin typeface="Calibri" panose="020F0502020204030204" pitchFamily="34" charset="0"/>
                <a:ea typeface="Source Sans Pro" charset="0"/>
                <a:cs typeface="Calibri" panose="020F0502020204030204" pitchFamily="34" charset="0"/>
              </a:rPr>
              <a:t>(4 of 5)</a:t>
            </a:r>
            <a:endParaRPr lang="en-US" sz="2400" dirty="0"/>
          </a:p>
        </p:txBody>
      </p:sp>
      <p:sp>
        <p:nvSpPr>
          <p:cNvPr id="3" name="Content Placeholder 2">
            <a:extLst>
              <a:ext uri="{FF2B5EF4-FFF2-40B4-BE49-F238E27FC236}">
                <a16:creationId xmlns:a16="http://schemas.microsoft.com/office/drawing/2014/main" id="{C3FE6742-EE67-4489-9888-A615B4D60034}"/>
              </a:ext>
            </a:extLst>
          </p:cNvPr>
          <p:cNvSpPr>
            <a:spLocks noGrp="1"/>
          </p:cNvSpPr>
          <p:nvPr>
            <p:ph sz="quarter" idx="16"/>
          </p:nvPr>
        </p:nvSpPr>
        <p:spPr>
          <a:xfrm>
            <a:off x="1922405" y="1853046"/>
            <a:ext cx="5299191" cy="484909"/>
          </a:xfrm>
        </p:spPr>
        <p:txBody>
          <a:bodyPr/>
          <a:lstStyle/>
          <a:p>
            <a:pPr algn="ctr"/>
            <a:r>
              <a:rPr lang="en-US" b="1" dirty="0">
                <a:solidFill>
                  <a:srgbClr val="000000"/>
                </a:solidFill>
                <a:latin typeface="Calibri" panose="020F0502020204030204" pitchFamily="34" charset="0"/>
              </a:rPr>
              <a:t>Accounting for Prepaid Expenses</a:t>
            </a:r>
            <a:endParaRPr lang="en-US" dirty="0"/>
          </a:p>
        </p:txBody>
      </p:sp>
      <p:graphicFrame>
        <p:nvGraphicFramePr>
          <p:cNvPr id="8" name="Content Placeholder 7" descr="Table is accessible to screenreaders">
            <a:extLst>
              <a:ext uri="{FF2B5EF4-FFF2-40B4-BE49-F238E27FC236}">
                <a16:creationId xmlns:a16="http://schemas.microsoft.com/office/drawing/2014/main" id="{461BB7FC-B840-4C6E-8CB4-15F5ADCC04A1}"/>
              </a:ext>
            </a:extLst>
          </p:cNvPr>
          <p:cNvGraphicFramePr>
            <a:graphicFrameLocks noGrp="1"/>
          </p:cNvGraphicFramePr>
          <p:nvPr>
            <p:ph sz="quarter" idx="17"/>
            <p:extLst>
              <p:ext uri="{D42A27DB-BD31-4B8C-83A1-F6EECF244321}">
                <p14:modId xmlns:p14="http://schemas.microsoft.com/office/powerpoint/2010/main" val="1835876985"/>
              </p:ext>
            </p:extLst>
          </p:nvPr>
        </p:nvGraphicFramePr>
        <p:xfrm>
          <a:off x="304800" y="2516188"/>
          <a:ext cx="8534400" cy="2869353"/>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79977603"/>
                    </a:ext>
                  </a:extLst>
                </a:gridCol>
                <a:gridCol w="2133600">
                  <a:extLst>
                    <a:ext uri="{9D8B030D-6E8A-4147-A177-3AD203B41FA5}">
                      <a16:colId xmlns:a16="http://schemas.microsoft.com/office/drawing/2014/main" val="1668950431"/>
                    </a:ext>
                  </a:extLst>
                </a:gridCol>
                <a:gridCol w="2133600">
                  <a:extLst>
                    <a:ext uri="{9D8B030D-6E8A-4147-A177-3AD203B41FA5}">
                      <a16:colId xmlns:a16="http://schemas.microsoft.com/office/drawing/2014/main" val="2575252789"/>
                    </a:ext>
                  </a:extLst>
                </a:gridCol>
                <a:gridCol w="2133600">
                  <a:extLst>
                    <a:ext uri="{9D8B030D-6E8A-4147-A177-3AD203B41FA5}">
                      <a16:colId xmlns:a16="http://schemas.microsoft.com/office/drawing/2014/main" val="1582829384"/>
                    </a:ext>
                  </a:extLst>
                </a:gridCol>
              </a:tblGrid>
              <a:tr h="370840">
                <a:tc>
                  <a:txBody>
                    <a:bodyPr/>
                    <a:lstStyle/>
                    <a:p>
                      <a:pPr algn="l" fontAlgn="b"/>
                      <a:r>
                        <a:rPr lang="en-US" sz="2200" b="1" u="none" strike="noStrike" dirty="0">
                          <a:effectLst/>
                        </a:rPr>
                        <a:t>Examples</a:t>
                      </a:r>
                      <a:endParaRPr lang="en-US" sz="2200" b="1" i="0" u="none" strike="noStrike" dirty="0">
                        <a:solidFill>
                          <a:srgbClr val="000000"/>
                        </a:solidFill>
                        <a:effectLst/>
                        <a:latin typeface="Calibri" panose="020F0502020204030204" pitchFamily="34" charset="0"/>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b="1" u="none" strike="noStrike" dirty="0">
                          <a:effectLst/>
                        </a:rPr>
                        <a:t>Reason for </a:t>
                      </a:r>
                    </a:p>
                    <a:p>
                      <a:pPr algn="l" fontAlgn="b"/>
                      <a:r>
                        <a:rPr lang="en-US" sz="2200" b="1" u="none" strike="noStrike" dirty="0">
                          <a:effectLst/>
                        </a:rPr>
                        <a:t>Adjustment</a:t>
                      </a:r>
                      <a:endParaRPr lang="en-US" sz="2200" b="1" i="0" u="none" strike="noStrike" dirty="0">
                        <a:solidFill>
                          <a:srgbClr val="000000"/>
                        </a:solidFill>
                        <a:effectLst/>
                        <a:latin typeface="Calibri" panose="020F0502020204030204" pitchFamily="34" charset="0"/>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b="1" u="none" strike="noStrike" dirty="0">
                          <a:effectLst/>
                        </a:rPr>
                        <a:t>Accounts </a:t>
                      </a:r>
                    </a:p>
                    <a:p>
                      <a:pPr algn="l" fontAlgn="b"/>
                      <a:r>
                        <a:rPr lang="en-US" sz="2200" b="1" u="none" strike="noStrike" dirty="0">
                          <a:effectLst/>
                        </a:rPr>
                        <a:t>Before </a:t>
                      </a:r>
                    </a:p>
                    <a:p>
                      <a:pPr algn="l" fontAlgn="b"/>
                      <a:r>
                        <a:rPr lang="en-US" sz="2200" b="1" u="none" strike="noStrike" dirty="0">
                          <a:effectLst/>
                        </a:rPr>
                        <a:t>Adjustment</a:t>
                      </a:r>
                      <a:endParaRPr lang="en-US" sz="2200" b="1" i="0" u="none" strike="noStrike" dirty="0">
                        <a:solidFill>
                          <a:srgbClr val="000000"/>
                        </a:solidFill>
                        <a:effectLst/>
                        <a:latin typeface="Calibri" panose="020F0502020204030204" pitchFamily="34" charset="0"/>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b="1" u="none" strike="noStrike" dirty="0">
                          <a:effectLst/>
                        </a:rPr>
                        <a:t>Adjusting </a:t>
                      </a:r>
                    </a:p>
                    <a:p>
                      <a:pPr algn="l" fontAlgn="b"/>
                      <a:r>
                        <a:rPr lang="en-US" sz="2200" b="1" u="none" strike="noStrike" dirty="0">
                          <a:effectLst/>
                        </a:rPr>
                        <a:t>Entry</a:t>
                      </a:r>
                      <a:endParaRPr lang="en-US" sz="2200" b="1" i="0" u="none" strike="noStrike" dirty="0">
                        <a:solidFill>
                          <a:srgbClr val="000000"/>
                        </a:solidFill>
                        <a:effectLst/>
                        <a:latin typeface="Calibri" panose="020F0502020204030204" pitchFamily="34" charset="0"/>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838641"/>
                  </a:ext>
                </a:extLst>
              </a:tr>
              <a:tr h="370840">
                <a:tc>
                  <a:txBody>
                    <a:bodyPr/>
                    <a:lstStyle/>
                    <a:p>
                      <a:pPr algn="l" fontAlgn="t"/>
                      <a:r>
                        <a:rPr lang="en-US" sz="2200" u="none" strike="noStrike" dirty="0">
                          <a:effectLst/>
                        </a:rPr>
                        <a:t>Insurance, </a:t>
                      </a:r>
                    </a:p>
                    <a:p>
                      <a:pPr algn="l" fontAlgn="t"/>
                      <a:r>
                        <a:rPr lang="en-US" sz="2200" u="none" strike="noStrike" dirty="0">
                          <a:effectLst/>
                        </a:rPr>
                        <a:t>supplies, </a:t>
                      </a:r>
                    </a:p>
                    <a:p>
                      <a:pPr algn="l" fontAlgn="t"/>
                      <a:r>
                        <a:rPr lang="en-US" sz="2200" u="none" strike="noStrike" dirty="0">
                          <a:effectLst/>
                        </a:rPr>
                        <a:t>advertising, rent, </a:t>
                      </a:r>
                    </a:p>
                    <a:p>
                      <a:pPr algn="l" fontAlgn="t"/>
                      <a:r>
                        <a:rPr lang="en-US" sz="2200" u="none" strike="noStrike" dirty="0">
                          <a:effectLst/>
                        </a:rPr>
                        <a:t>Depreciation</a:t>
                      </a:r>
                      <a:endParaRPr lang="en-US" sz="22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200" u="none" strike="noStrike" dirty="0">
                          <a:effectLst/>
                        </a:rPr>
                        <a:t>Prepaid expense </a:t>
                      </a:r>
                    </a:p>
                    <a:p>
                      <a:pPr algn="l" fontAlgn="t"/>
                      <a:r>
                        <a:rPr lang="en-US" sz="2200" u="none" strike="noStrike" dirty="0">
                          <a:effectLst/>
                        </a:rPr>
                        <a:t>originally recorded </a:t>
                      </a:r>
                    </a:p>
                    <a:p>
                      <a:pPr algn="l" fontAlgn="t"/>
                      <a:r>
                        <a:rPr lang="en-US" sz="2200" u="none" strike="noStrike" dirty="0">
                          <a:effectLst/>
                        </a:rPr>
                        <a:t>in asset accounts </a:t>
                      </a:r>
                    </a:p>
                    <a:p>
                      <a:pPr algn="l" fontAlgn="t"/>
                      <a:r>
                        <a:rPr lang="en-US" sz="2200" u="none" strike="noStrike" dirty="0">
                          <a:effectLst/>
                        </a:rPr>
                        <a:t>have been used.</a:t>
                      </a:r>
                      <a:endParaRPr lang="en-US" sz="22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200" u="none" strike="noStrike" dirty="0">
                          <a:effectLst/>
                        </a:rPr>
                        <a:t>Assets </a:t>
                      </a:r>
                    </a:p>
                    <a:p>
                      <a:pPr algn="l" fontAlgn="t"/>
                      <a:r>
                        <a:rPr lang="en-US" sz="2200" u="none" strike="noStrike" dirty="0">
                          <a:effectLst/>
                        </a:rPr>
                        <a:t>overstated. </a:t>
                      </a:r>
                    </a:p>
                    <a:p>
                      <a:pPr algn="l" fontAlgn="t"/>
                      <a:r>
                        <a:rPr lang="en-US" sz="2200" u="none" strike="noStrike" dirty="0">
                          <a:effectLst/>
                        </a:rPr>
                        <a:t>Expenses </a:t>
                      </a:r>
                    </a:p>
                    <a:p>
                      <a:pPr algn="l" fontAlgn="t"/>
                      <a:r>
                        <a:rPr lang="en-US" sz="2200" u="none" strike="noStrike" dirty="0">
                          <a:effectLst/>
                        </a:rPr>
                        <a:t>understated.</a:t>
                      </a:r>
                      <a:endParaRPr lang="en-US" sz="22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200" u="none" strike="noStrike" dirty="0">
                          <a:effectLst/>
                        </a:rPr>
                        <a:t>Dr. Expenses</a:t>
                      </a:r>
                    </a:p>
                    <a:p>
                      <a:pPr marL="360363" indent="0" algn="l" fontAlgn="t"/>
                      <a:r>
                        <a:rPr lang="en-US" sz="2200" u="none" strike="noStrike" dirty="0">
                          <a:effectLst/>
                        </a:rPr>
                        <a:t>Cr. Assets or</a:t>
                      </a:r>
                      <a:r>
                        <a:rPr lang="en-US" sz="2200" u="none" strike="noStrike" baseline="0" dirty="0">
                          <a:effectLst/>
                        </a:rPr>
                        <a:t> </a:t>
                      </a:r>
                      <a:r>
                        <a:rPr lang="en-US" sz="2200" u="none" strike="noStrike" dirty="0">
                          <a:effectLst/>
                        </a:rPr>
                        <a:t>Contra Assets</a:t>
                      </a:r>
                      <a:endParaRPr lang="en-US" sz="22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3994311"/>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6" name="Slide Number Placeholder 5">
            <a:extLst>
              <a:ext uri="{FF2B5EF4-FFF2-40B4-BE49-F238E27FC236}">
                <a16:creationId xmlns:a16="http://schemas.microsoft.com/office/drawing/2014/main" id="{3E637209-E94E-4CC1-958B-BF53DE68AC18}"/>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7" name="Footer Placeholder 6">
            <a:extLst>
              <a:ext uri="{FF2B5EF4-FFF2-40B4-BE49-F238E27FC236}">
                <a16:creationId xmlns:a16="http://schemas.microsoft.com/office/drawing/2014/main" id="{3E79D34A-C9BC-42B1-985A-36B324C8158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68735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DFD-257A-4212-86D0-BC2EB982BB6B}"/>
              </a:ext>
            </a:extLst>
          </p:cNvPr>
          <p:cNvSpPr>
            <a:spLocks noGrp="1"/>
          </p:cNvSpPr>
          <p:nvPr>
            <p:ph type="title"/>
          </p:nvPr>
        </p:nvSpPr>
        <p:spPr>
          <a:xfrm>
            <a:off x="304800" y="762001"/>
            <a:ext cx="8534400" cy="737978"/>
          </a:xfrm>
        </p:spPr>
        <p:txBody>
          <a:bodyPr/>
          <a:lstStyle/>
          <a:p>
            <a:r>
              <a:rPr lang="en-US" altLang="en-US" b="1" dirty="0">
                <a:latin typeface="Calibri" panose="020F0502020204030204" pitchFamily="34" charset="0"/>
                <a:ea typeface="Source Sans Pro" charset="0"/>
                <a:cs typeface="Calibri" panose="020F0502020204030204" pitchFamily="34" charset="0"/>
              </a:rPr>
              <a:t>Unearned Revenues </a:t>
            </a:r>
            <a:r>
              <a:rPr lang="en-US" altLang="en-US" sz="2400" dirty="0">
                <a:latin typeface="Calibri" panose="020F0502020204030204" pitchFamily="34" charset="0"/>
                <a:ea typeface="Source Sans Pro" charset="0"/>
                <a:cs typeface="Calibri" panose="020F0502020204030204" pitchFamily="34" charset="0"/>
              </a:rPr>
              <a:t>(1 of 6)</a:t>
            </a:r>
            <a:endParaRPr lang="en-US" sz="2400" dirty="0"/>
          </a:p>
        </p:txBody>
      </p:sp>
      <p:sp>
        <p:nvSpPr>
          <p:cNvPr id="3" name="Content Placeholder 2">
            <a:extLst>
              <a:ext uri="{FF2B5EF4-FFF2-40B4-BE49-F238E27FC236}">
                <a16:creationId xmlns:a16="http://schemas.microsoft.com/office/drawing/2014/main" id="{6F7F36B3-3211-4033-AF77-FD62B0846A84}"/>
              </a:ext>
            </a:extLst>
          </p:cNvPr>
          <p:cNvSpPr>
            <a:spLocks noGrp="1"/>
          </p:cNvSpPr>
          <p:nvPr>
            <p:ph sz="quarter" idx="16"/>
          </p:nvPr>
        </p:nvSpPr>
        <p:spPr>
          <a:xfrm>
            <a:off x="304800" y="1828801"/>
            <a:ext cx="8534400" cy="777874"/>
          </a:xfrm>
        </p:spPr>
        <p:txBody>
          <a:bodyPr/>
          <a:lstStyle/>
          <a:p>
            <a:r>
              <a:rPr lang="en-US" altLang="en-US" sz="2600" dirty="0"/>
              <a:t>Receipt of cash that is recorded as a liability because the service has not been performed.</a:t>
            </a:r>
            <a:endParaRPr lang="en-US" sz="2600" dirty="0"/>
          </a:p>
        </p:txBody>
      </p:sp>
      <p:sp>
        <p:nvSpPr>
          <p:cNvPr id="4" name="Content Placeholder 3"/>
          <p:cNvSpPr>
            <a:spLocks noGrp="1"/>
          </p:cNvSpPr>
          <p:nvPr>
            <p:ph sz="quarter" idx="17"/>
          </p:nvPr>
        </p:nvSpPr>
        <p:spPr>
          <a:xfrm>
            <a:off x="358296" y="2895600"/>
            <a:ext cx="8480904" cy="428490"/>
          </a:xfrm>
        </p:spPr>
        <p:txBody>
          <a:bodyPr/>
          <a:lstStyle/>
          <a:p>
            <a:r>
              <a:rPr lang="en-IN" b="1" dirty="0"/>
              <a:t>Cash Receipt    BEFORE     Revenue Recorded</a:t>
            </a:r>
          </a:p>
        </p:txBody>
      </p:sp>
      <p:sp>
        <p:nvSpPr>
          <p:cNvPr id="5" name="Content Placeholder 4">
            <a:extLst>
              <a:ext uri="{FF2B5EF4-FFF2-40B4-BE49-F238E27FC236}">
                <a16:creationId xmlns:a16="http://schemas.microsoft.com/office/drawing/2014/main" id="{C4FF3CE2-6898-49A6-965A-0CEB4AAA7F7A}"/>
              </a:ext>
            </a:extLst>
          </p:cNvPr>
          <p:cNvSpPr>
            <a:spLocks noGrp="1"/>
          </p:cNvSpPr>
          <p:nvPr>
            <p:ph sz="quarter" idx="18"/>
          </p:nvPr>
        </p:nvSpPr>
        <p:spPr>
          <a:xfrm>
            <a:off x="304800" y="3657600"/>
            <a:ext cx="6400800" cy="425451"/>
          </a:xfrm>
        </p:spPr>
        <p:txBody>
          <a:bodyPr/>
          <a:lstStyle/>
          <a:p>
            <a:r>
              <a:rPr lang="en-US" altLang="en-US" sz="2600" b="1" dirty="0"/>
              <a:t>Unearned revenues</a:t>
            </a:r>
            <a:r>
              <a:rPr lang="en-US" altLang="en-US" sz="2600" dirty="0"/>
              <a:t> often occur in regard to:</a:t>
            </a:r>
            <a:endParaRPr lang="en-US" sz="2600" dirty="0"/>
          </a:p>
        </p:txBody>
      </p:sp>
      <p:sp>
        <p:nvSpPr>
          <p:cNvPr id="6" name="Content Placeholder 5">
            <a:extLst>
              <a:ext uri="{FF2B5EF4-FFF2-40B4-BE49-F238E27FC236}">
                <a16:creationId xmlns:a16="http://schemas.microsoft.com/office/drawing/2014/main" id="{85E0514F-420D-43F5-A31D-3DD5E84E2B48}"/>
              </a:ext>
            </a:extLst>
          </p:cNvPr>
          <p:cNvSpPr>
            <a:spLocks noGrp="1"/>
          </p:cNvSpPr>
          <p:nvPr>
            <p:ph sz="quarter" idx="19"/>
          </p:nvPr>
        </p:nvSpPr>
        <p:spPr>
          <a:xfrm>
            <a:off x="358296" y="4299776"/>
            <a:ext cx="1135653" cy="368344"/>
          </a:xfrm>
        </p:spPr>
        <p:txBody>
          <a:bodyPr/>
          <a:lstStyle/>
          <a:p>
            <a:pPr marL="292608" indent="-292608">
              <a:buClr>
                <a:schemeClr val="accent2"/>
              </a:buClr>
              <a:buFont typeface="Arial" panose="020B0604020202020204" pitchFamily="34" charset="0"/>
              <a:buChar char="•"/>
            </a:pPr>
            <a:r>
              <a:rPr lang="en-US" altLang="en-US" sz="2400" dirty="0"/>
              <a:t>Rent</a:t>
            </a:r>
          </a:p>
        </p:txBody>
      </p:sp>
      <p:sp>
        <p:nvSpPr>
          <p:cNvPr id="7" name="Content Placeholder 6">
            <a:extLst>
              <a:ext uri="{FF2B5EF4-FFF2-40B4-BE49-F238E27FC236}">
                <a16:creationId xmlns:a16="http://schemas.microsoft.com/office/drawing/2014/main" id="{756B8223-9217-4F4A-8301-B2B2820E06AB}"/>
              </a:ext>
            </a:extLst>
          </p:cNvPr>
          <p:cNvSpPr>
            <a:spLocks noGrp="1"/>
          </p:cNvSpPr>
          <p:nvPr>
            <p:ph sz="quarter" idx="20"/>
          </p:nvPr>
        </p:nvSpPr>
        <p:spPr>
          <a:xfrm>
            <a:off x="358296" y="4800466"/>
            <a:ext cx="2156304" cy="408566"/>
          </a:xfrm>
        </p:spPr>
        <p:txBody>
          <a:bodyPr/>
          <a:lstStyle/>
          <a:p>
            <a:pPr marL="292608" indent="-292608">
              <a:buClr>
                <a:schemeClr val="accent2"/>
              </a:buClr>
              <a:buFont typeface="Arial" panose="020B0604020202020204" pitchFamily="34" charset="0"/>
              <a:buChar char="•"/>
            </a:pPr>
            <a:r>
              <a:rPr lang="en-US" altLang="en-US" sz="2400" dirty="0"/>
              <a:t>Airline tickets</a:t>
            </a:r>
          </a:p>
        </p:txBody>
      </p:sp>
      <p:sp>
        <p:nvSpPr>
          <p:cNvPr id="9" name="Content Placeholder 8">
            <a:extLst>
              <a:ext uri="{FF2B5EF4-FFF2-40B4-BE49-F238E27FC236}">
                <a16:creationId xmlns:a16="http://schemas.microsoft.com/office/drawing/2014/main" id="{2CE3A933-8528-49CB-A291-E99318DAA3DC}"/>
              </a:ext>
            </a:extLst>
          </p:cNvPr>
          <p:cNvSpPr>
            <a:spLocks noGrp="1"/>
          </p:cNvSpPr>
          <p:nvPr>
            <p:ph sz="quarter" idx="22"/>
          </p:nvPr>
        </p:nvSpPr>
        <p:spPr>
          <a:xfrm>
            <a:off x="2743200" y="4283900"/>
            <a:ext cx="3429000" cy="409977"/>
          </a:xfrm>
        </p:spPr>
        <p:txBody>
          <a:bodyPr/>
          <a:lstStyle/>
          <a:p>
            <a:pPr marL="292608" indent="-292608">
              <a:buClr>
                <a:schemeClr val="accent2"/>
              </a:buClr>
              <a:buFont typeface="Arial" panose="020B0604020202020204" pitchFamily="34" charset="0"/>
              <a:buChar char="•"/>
            </a:pPr>
            <a:r>
              <a:rPr lang="en-US" altLang="en-US" sz="2400" dirty="0"/>
              <a:t>Magazine subscriptions</a:t>
            </a:r>
            <a:endParaRPr lang="en-US" sz="2400" dirty="0"/>
          </a:p>
        </p:txBody>
      </p:sp>
      <p:sp>
        <p:nvSpPr>
          <p:cNvPr id="10" name="Content Placeholder 9">
            <a:extLst>
              <a:ext uri="{FF2B5EF4-FFF2-40B4-BE49-F238E27FC236}">
                <a16:creationId xmlns:a16="http://schemas.microsoft.com/office/drawing/2014/main" id="{D419182E-7AFD-4868-84EF-F72537C0308E}"/>
              </a:ext>
            </a:extLst>
          </p:cNvPr>
          <p:cNvSpPr>
            <a:spLocks noGrp="1"/>
          </p:cNvSpPr>
          <p:nvPr>
            <p:ph sz="quarter" idx="23"/>
          </p:nvPr>
        </p:nvSpPr>
        <p:spPr>
          <a:xfrm>
            <a:off x="2743200" y="4800093"/>
            <a:ext cx="2971800" cy="396062"/>
          </a:xfrm>
        </p:spPr>
        <p:txBody>
          <a:bodyPr/>
          <a:lstStyle/>
          <a:p>
            <a:pPr marL="292608" indent="-292608">
              <a:buClr>
                <a:schemeClr val="accent2"/>
              </a:buClr>
              <a:buFont typeface="Arial" panose="020B0604020202020204" pitchFamily="34" charset="0"/>
              <a:buChar char="•"/>
            </a:pPr>
            <a:r>
              <a:rPr lang="en-US" altLang="en-US" sz="2400" dirty="0"/>
              <a:t>Customer deposits</a:t>
            </a:r>
            <a:endParaRPr lang="en-US" sz="24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E56F794A-9628-48A8-9B06-427CDD7CC915}"/>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a16="http://schemas.microsoft.com/office/drawing/2014/main" id="{BA69A3C2-41C0-4B04-B493-81D4090F7E16}"/>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25758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9" grpId="0" build="p"/>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DA6B-88DA-47E5-8D1D-74391151F851}"/>
              </a:ext>
            </a:extLst>
          </p:cNvPr>
          <p:cNvSpPr>
            <a:spLocks noGrp="1"/>
          </p:cNvSpPr>
          <p:nvPr>
            <p:ph type="title"/>
          </p:nvPr>
        </p:nvSpPr>
        <p:spPr>
          <a:xfrm>
            <a:off x="304800" y="762001"/>
            <a:ext cx="8534400" cy="806449"/>
          </a:xfrm>
        </p:spPr>
        <p:txBody>
          <a:bodyPr/>
          <a:lstStyle/>
          <a:p>
            <a:r>
              <a:rPr lang="en-US" altLang="en-US" b="1" dirty="0">
                <a:latin typeface="Calibri" panose="020F0502020204030204" pitchFamily="34" charset="0"/>
                <a:ea typeface="Source Sans Pro" charset="0"/>
                <a:cs typeface="Calibri" panose="020F0502020204030204" pitchFamily="34" charset="0"/>
              </a:rPr>
              <a:t>Unearned Revenues </a:t>
            </a:r>
            <a:r>
              <a:rPr lang="en-US" altLang="en-US" sz="2400" dirty="0">
                <a:latin typeface="Calibri" panose="020F0502020204030204" pitchFamily="34" charset="0"/>
                <a:ea typeface="Source Sans Pro" charset="0"/>
                <a:cs typeface="Calibri" panose="020F0502020204030204" pitchFamily="34" charset="0"/>
              </a:rPr>
              <a:t>(2 of 6)</a:t>
            </a:r>
            <a:endParaRPr lang="en-US" dirty="0"/>
          </a:p>
        </p:txBody>
      </p:sp>
      <p:sp>
        <p:nvSpPr>
          <p:cNvPr id="3" name="Content Placeholder 2">
            <a:extLst>
              <a:ext uri="{FF2B5EF4-FFF2-40B4-BE49-F238E27FC236}">
                <a16:creationId xmlns:a16="http://schemas.microsoft.com/office/drawing/2014/main" id="{C278EE2A-4B89-402B-A868-7BF58041DC04}"/>
              </a:ext>
            </a:extLst>
          </p:cNvPr>
          <p:cNvSpPr>
            <a:spLocks noGrp="1"/>
          </p:cNvSpPr>
          <p:nvPr>
            <p:ph sz="quarter" idx="16"/>
          </p:nvPr>
        </p:nvSpPr>
        <p:spPr>
          <a:xfrm>
            <a:off x="304800" y="1828800"/>
            <a:ext cx="8534400" cy="2057400"/>
          </a:xfrm>
        </p:spPr>
        <p:txBody>
          <a:bodyPr/>
          <a:lstStyle/>
          <a:p>
            <a:pPr marL="292608" lvl="2" indent="-292608">
              <a:spcBef>
                <a:spcPts val="1000"/>
              </a:spcBef>
              <a:buClr>
                <a:srgbClr val="990000"/>
              </a:buClr>
              <a:buSzPct val="100000"/>
            </a:pPr>
            <a:r>
              <a:rPr lang="en-US" altLang="en-US" sz="2600" dirty="0"/>
              <a:t>Adjusting entry is made to </a:t>
            </a:r>
            <a:r>
              <a:rPr lang="en-US" altLang="en-US" sz="2600" b="1" dirty="0"/>
              <a:t>record the revenue </a:t>
            </a:r>
            <a:r>
              <a:rPr lang="en-US" altLang="en-US" sz="2600" dirty="0"/>
              <a:t>for services performed during the period and to show the liability that remains at the end of the period.</a:t>
            </a:r>
          </a:p>
          <a:p>
            <a:pPr marL="292608" lvl="2" indent="-292608">
              <a:spcBef>
                <a:spcPts val="1000"/>
              </a:spcBef>
              <a:buClr>
                <a:srgbClr val="990000"/>
              </a:buClr>
              <a:buSzPct val="100000"/>
            </a:pPr>
            <a:r>
              <a:rPr lang="en-US" altLang="en-US" sz="2600" dirty="0"/>
              <a:t>Results in a </a:t>
            </a:r>
            <a:r>
              <a:rPr lang="en-US" altLang="en-US" sz="2600" b="1" dirty="0"/>
              <a:t>decrease</a:t>
            </a:r>
            <a:r>
              <a:rPr lang="en-US" altLang="en-US" sz="2600" dirty="0"/>
              <a:t> (debit) to a </a:t>
            </a:r>
            <a:r>
              <a:rPr lang="en-US" altLang="en-US" sz="2600" b="1" dirty="0"/>
              <a:t>liability</a:t>
            </a:r>
            <a:r>
              <a:rPr lang="en-US" altLang="en-US" sz="2600" dirty="0"/>
              <a:t> </a:t>
            </a:r>
            <a:r>
              <a:rPr lang="en-US" altLang="en-US" sz="2600" b="1" dirty="0"/>
              <a:t>account</a:t>
            </a:r>
            <a:r>
              <a:rPr lang="en-US" altLang="en-US" sz="2600" dirty="0"/>
              <a:t> and an </a:t>
            </a:r>
            <a:r>
              <a:rPr lang="en-US" altLang="en-US" sz="2600" b="1" dirty="0"/>
              <a:t>increase</a:t>
            </a:r>
            <a:r>
              <a:rPr lang="en-US" altLang="en-US" sz="2600" dirty="0"/>
              <a:t> (credit) to a </a:t>
            </a:r>
            <a:r>
              <a:rPr lang="en-US" altLang="en-US" sz="2600" b="1" dirty="0"/>
              <a:t>revenue</a:t>
            </a:r>
            <a:r>
              <a:rPr lang="en-US" altLang="en-US" sz="2600" dirty="0"/>
              <a:t> </a:t>
            </a:r>
            <a:r>
              <a:rPr lang="en-US" altLang="en-US" sz="2600" b="1" dirty="0"/>
              <a:t>account.</a:t>
            </a:r>
            <a:endParaRPr lang="en-US" sz="2600" dirty="0"/>
          </a:p>
        </p:txBody>
      </p:sp>
      <p:pic>
        <p:nvPicPr>
          <p:cNvPr id="9" name="Content Placeholder 8" descr="Two t-accounts used in adjusting entries for unearned revenues are displayed. The liability T-account has unadjusted balance on the right side, and the left shows debit adjusting entry, negative. The revenue t-account displays the credit adjusting entry, with a plus sign on the right side. An arrow points from the right side of the liability t-account to the right side of the revenue t-account.&#10;">
            <a:extLst>
              <a:ext uri="{FF2B5EF4-FFF2-40B4-BE49-F238E27FC236}">
                <a16:creationId xmlns:a16="http://schemas.microsoft.com/office/drawing/2014/main" id="{3D19137E-29D2-4B60-AD11-FBA2F690E10E}"/>
              </a:ext>
            </a:extLst>
          </p:cNvPr>
          <p:cNvPicPr>
            <a:picLocks noGrp="1" noChangeAspect="1"/>
          </p:cNvPicPr>
          <p:nvPr>
            <p:ph sz="quarter" idx="17"/>
          </p:nvPr>
        </p:nvPicPr>
        <p:blipFill>
          <a:blip r:embed="rId2"/>
          <a:stretch>
            <a:fillRect/>
          </a:stretch>
        </p:blipFill>
        <p:spPr>
          <a:xfrm>
            <a:off x="1003390" y="4191000"/>
            <a:ext cx="7289620" cy="1771149"/>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A15BC416-986B-4609-8AC6-112888883FC7}"/>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6" name="Footer Placeholder 5">
            <a:extLst>
              <a:ext uri="{FF2B5EF4-FFF2-40B4-BE49-F238E27FC236}">
                <a16:creationId xmlns:a16="http://schemas.microsoft.com/office/drawing/2014/main" id="{9549DC41-1B00-40A8-A279-0AE72F7DCA6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99107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6225-2874-486F-A426-BA96DD69AC16}"/>
              </a:ext>
            </a:extLst>
          </p:cNvPr>
          <p:cNvSpPr>
            <a:spLocks noGrp="1"/>
          </p:cNvSpPr>
          <p:nvPr>
            <p:ph type="title"/>
          </p:nvPr>
        </p:nvSpPr>
        <p:spPr>
          <a:xfrm>
            <a:off x="304800" y="762001"/>
            <a:ext cx="8534400" cy="682420"/>
          </a:xfrm>
        </p:spPr>
        <p:txBody>
          <a:bodyPr/>
          <a:lstStyle/>
          <a:p>
            <a:r>
              <a:rPr lang="en-US" altLang="en-US" b="1" dirty="0">
                <a:latin typeface="Calibri" panose="020F0502020204030204" pitchFamily="34" charset="0"/>
                <a:ea typeface="Source Sans Pro" charset="0"/>
                <a:cs typeface="Calibri" panose="020F0502020204030204" pitchFamily="34" charset="0"/>
              </a:rPr>
              <a:t>Unearned Revenues </a:t>
            </a:r>
            <a:r>
              <a:rPr lang="en-US" altLang="en-US" sz="2400" dirty="0">
                <a:latin typeface="Calibri" panose="020F0502020204030204" pitchFamily="34" charset="0"/>
                <a:ea typeface="Source Sans Pro" charset="0"/>
                <a:cs typeface="Calibri" panose="020F0502020204030204" pitchFamily="34" charset="0"/>
              </a:rPr>
              <a:t>(3 of 6)</a:t>
            </a:r>
            <a:endParaRPr lang="en-US" sz="2400" dirty="0"/>
          </a:p>
        </p:txBody>
      </p:sp>
      <p:sp>
        <p:nvSpPr>
          <p:cNvPr id="3" name="Content Placeholder 2">
            <a:extLst>
              <a:ext uri="{FF2B5EF4-FFF2-40B4-BE49-F238E27FC236}">
                <a16:creationId xmlns:a16="http://schemas.microsoft.com/office/drawing/2014/main" id="{06C6E68C-E62B-4100-889A-150361595A0B}"/>
              </a:ext>
            </a:extLst>
          </p:cNvPr>
          <p:cNvSpPr>
            <a:spLocks noGrp="1"/>
          </p:cNvSpPr>
          <p:nvPr>
            <p:ph sz="quarter" idx="16"/>
          </p:nvPr>
        </p:nvSpPr>
        <p:spPr>
          <a:xfrm>
            <a:off x="304800" y="1828801"/>
            <a:ext cx="5410200" cy="2785396"/>
          </a:xfrm>
        </p:spPr>
        <p:txBody>
          <a:bodyPr/>
          <a:lstStyle/>
          <a:p>
            <a:r>
              <a:rPr lang="en-US" altLang="en-US" sz="2400" b="1" dirty="0"/>
              <a:t>Illustration: </a:t>
            </a:r>
            <a:r>
              <a:rPr lang="en-US" altLang="en-US" sz="2400" dirty="0"/>
              <a:t>Pioneer Advertising received $1,200 on October 2 from R. Knox for advertising services expected to be completed by December 31. Unearned Service Revenue shows a balance of $1,200 in the October 31 trial balance. Analysis reveals that the company performed $400 of services in October.</a:t>
            </a:r>
            <a:endParaRPr lang="en-US" sz="2400" dirty="0"/>
          </a:p>
        </p:txBody>
      </p:sp>
      <p:pic>
        <p:nvPicPr>
          <p:cNvPr id="12" name="Content Placeholder 11" descr="An illustration shows the adjustment of unearned revenue. On October 2, cash is received in advance, at which time a liability is recorded. An image of a person handing a $1,200 check to another person is displayed, both with captions, with the first stating, 'Thank you in advance for your work', and the second stating 'I will finish by December 31.' A second image shows a man working at a desk on computer. On October 31, some service has been performed; some revenue is recorded. &#10;">
            <a:extLst>
              <a:ext uri="{FF2B5EF4-FFF2-40B4-BE49-F238E27FC236}">
                <a16:creationId xmlns:a16="http://schemas.microsoft.com/office/drawing/2014/main" id="{6E6FF3DB-1041-4EBD-9F5F-FEA5909740AA}"/>
              </a:ext>
            </a:extLst>
          </p:cNvPr>
          <p:cNvPicPr>
            <a:picLocks noGrp="1" noChangeAspect="1"/>
          </p:cNvPicPr>
          <p:nvPr>
            <p:ph sz="quarter" idx="22"/>
          </p:nvPr>
        </p:nvPicPr>
        <p:blipFill>
          <a:blip r:embed="rId2"/>
          <a:stretch>
            <a:fillRect/>
          </a:stretch>
        </p:blipFill>
        <p:spPr>
          <a:xfrm>
            <a:off x="7121809" y="1752600"/>
            <a:ext cx="1641191" cy="3611563"/>
          </a:xfrm>
          <a:prstGeom prst="rect">
            <a:avLst/>
          </a:prstGeom>
        </p:spPr>
      </p:pic>
      <p:sp>
        <p:nvSpPr>
          <p:cNvPr id="4" name="Content Placeholder 3">
            <a:extLst>
              <a:ext uri="{FF2B5EF4-FFF2-40B4-BE49-F238E27FC236}">
                <a16:creationId xmlns:a16="http://schemas.microsoft.com/office/drawing/2014/main" id="{783C9939-852D-4274-8BCB-6E6BF12E57F8}"/>
              </a:ext>
            </a:extLst>
          </p:cNvPr>
          <p:cNvSpPr>
            <a:spLocks noGrp="1"/>
          </p:cNvSpPr>
          <p:nvPr>
            <p:ph sz="quarter" idx="17"/>
          </p:nvPr>
        </p:nvSpPr>
        <p:spPr>
          <a:xfrm>
            <a:off x="334296" y="4997450"/>
            <a:ext cx="1113504" cy="412750"/>
          </a:xfrm>
        </p:spPr>
        <p:txBody>
          <a:bodyPr/>
          <a:lstStyle/>
          <a:p>
            <a:r>
              <a:rPr lang="en-US" altLang="en-US" sz="2400" dirty="0">
                <a:latin typeface="+mn-lt"/>
              </a:rPr>
              <a:t>Oct. 31</a:t>
            </a:r>
            <a:endParaRPr lang="en-US" sz="2400" dirty="0">
              <a:latin typeface="+mn-lt"/>
            </a:endParaRPr>
          </a:p>
        </p:txBody>
      </p:sp>
      <p:sp>
        <p:nvSpPr>
          <p:cNvPr id="5" name="Content Placeholder 4">
            <a:extLst>
              <a:ext uri="{FF2B5EF4-FFF2-40B4-BE49-F238E27FC236}">
                <a16:creationId xmlns:a16="http://schemas.microsoft.com/office/drawing/2014/main" id="{3FF27913-D899-4ABA-88F2-5350358CAB1B}"/>
              </a:ext>
            </a:extLst>
          </p:cNvPr>
          <p:cNvSpPr>
            <a:spLocks noGrp="1"/>
          </p:cNvSpPr>
          <p:nvPr>
            <p:ph sz="quarter" idx="18"/>
          </p:nvPr>
        </p:nvSpPr>
        <p:spPr>
          <a:xfrm>
            <a:off x="1600200" y="5011992"/>
            <a:ext cx="3657600" cy="398208"/>
          </a:xfrm>
        </p:spPr>
        <p:txBody>
          <a:bodyPr/>
          <a:lstStyle/>
          <a:p>
            <a:r>
              <a:rPr lang="en-US" altLang="en-US" sz="2400" dirty="0"/>
              <a:t>Unearned Service Revenue</a:t>
            </a:r>
            <a:endParaRPr lang="en-US" sz="2400" dirty="0"/>
          </a:p>
        </p:txBody>
      </p:sp>
      <p:sp>
        <p:nvSpPr>
          <p:cNvPr id="6" name="Content Placeholder 5">
            <a:extLst>
              <a:ext uri="{FF2B5EF4-FFF2-40B4-BE49-F238E27FC236}">
                <a16:creationId xmlns:a16="http://schemas.microsoft.com/office/drawing/2014/main" id="{3A0A6DA2-268C-43AE-B020-653EBD9A79CB}"/>
              </a:ext>
            </a:extLst>
          </p:cNvPr>
          <p:cNvSpPr>
            <a:spLocks noGrp="1"/>
          </p:cNvSpPr>
          <p:nvPr>
            <p:ph sz="quarter" idx="19"/>
          </p:nvPr>
        </p:nvSpPr>
        <p:spPr>
          <a:xfrm>
            <a:off x="5562600" y="4998577"/>
            <a:ext cx="696532" cy="365125"/>
          </a:xfrm>
        </p:spPr>
        <p:txBody>
          <a:bodyPr/>
          <a:lstStyle/>
          <a:p>
            <a:r>
              <a:rPr lang="en-US" altLang="en-US" sz="2400" dirty="0"/>
              <a:t>400</a:t>
            </a:r>
            <a:endParaRPr lang="en-US" sz="2400" dirty="0"/>
          </a:p>
        </p:txBody>
      </p:sp>
      <p:sp>
        <p:nvSpPr>
          <p:cNvPr id="7" name="Content Placeholder 6">
            <a:extLst>
              <a:ext uri="{FF2B5EF4-FFF2-40B4-BE49-F238E27FC236}">
                <a16:creationId xmlns:a16="http://schemas.microsoft.com/office/drawing/2014/main" id="{AD602873-A361-49ED-8FB9-02C593E95F80}"/>
              </a:ext>
            </a:extLst>
          </p:cNvPr>
          <p:cNvSpPr>
            <a:spLocks noGrp="1"/>
          </p:cNvSpPr>
          <p:nvPr>
            <p:ph sz="quarter" idx="20"/>
          </p:nvPr>
        </p:nvSpPr>
        <p:spPr>
          <a:xfrm>
            <a:off x="2057400" y="5541029"/>
            <a:ext cx="2286000" cy="377851"/>
          </a:xfrm>
        </p:spPr>
        <p:txBody>
          <a:bodyPr/>
          <a:lstStyle/>
          <a:p>
            <a:r>
              <a:rPr lang="en-US" altLang="en-US" sz="2400" dirty="0"/>
              <a:t>Service Revenue</a:t>
            </a:r>
            <a:endParaRPr lang="en-US" sz="2400" dirty="0"/>
          </a:p>
        </p:txBody>
      </p:sp>
      <p:sp>
        <p:nvSpPr>
          <p:cNvPr id="8" name="Content Placeholder 7">
            <a:extLst>
              <a:ext uri="{FF2B5EF4-FFF2-40B4-BE49-F238E27FC236}">
                <a16:creationId xmlns:a16="http://schemas.microsoft.com/office/drawing/2014/main" id="{BF2B6BD5-A105-4B3B-86A5-C242BACB2924}"/>
              </a:ext>
            </a:extLst>
          </p:cNvPr>
          <p:cNvSpPr>
            <a:spLocks noGrp="1"/>
          </p:cNvSpPr>
          <p:nvPr>
            <p:ph sz="quarter" idx="21"/>
          </p:nvPr>
        </p:nvSpPr>
        <p:spPr>
          <a:xfrm>
            <a:off x="6324601" y="5541029"/>
            <a:ext cx="668628" cy="377851"/>
          </a:xfrm>
        </p:spPr>
        <p:txBody>
          <a:bodyPr/>
          <a:lstStyle/>
          <a:p>
            <a:r>
              <a:rPr lang="en-US" altLang="en-US" sz="2400" dirty="0"/>
              <a:t>400</a:t>
            </a:r>
            <a:endParaRPr lang="en-US" sz="2400" dirty="0"/>
          </a:p>
        </p:txBody>
      </p:sp>
      <p:sp>
        <p:nvSpPr>
          <p:cNvPr id="13"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F427180C-FB28-4EAE-BDD2-E364967A0F96}"/>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24" name="Footer Placeholder 23">
            <a:extLst>
              <a:ext uri="{FF2B5EF4-FFF2-40B4-BE49-F238E27FC236}">
                <a16:creationId xmlns:a16="http://schemas.microsoft.com/office/drawing/2014/main" id="{998C4046-A412-4E94-8277-4045AE87EA3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045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7151-031F-4F44-B289-93E7E501033A}"/>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Unearned Revenues </a:t>
            </a:r>
            <a:r>
              <a:rPr lang="en-US" altLang="en-US" sz="2400" dirty="0">
                <a:latin typeface="Calibri" panose="020F0502020204030204" pitchFamily="34" charset="0"/>
                <a:ea typeface="Source Sans Pro" charset="0"/>
                <a:cs typeface="Calibri" panose="020F0502020204030204" pitchFamily="34" charset="0"/>
              </a:rPr>
              <a:t>(4 of 6)</a:t>
            </a:r>
            <a:endParaRPr lang="en-US" dirty="0"/>
          </a:p>
        </p:txBody>
      </p:sp>
      <p:pic>
        <p:nvPicPr>
          <p:cNvPr id="7" name="Content Placeholder 6" descr="&quot;An illustration shows the transaction to record the adjustment for service revenue. The five steps are Basic Analysis, Equation Analysis, Debit Credit Analysis, Journal Entry, and Posting. &#10;Basic Analysis: The liability Unearned Service Revenue is decreased $400; the revenue Service Revenue is increased $400. The equation analysis displays the transaction in account analysis format which begins with the accounting equation expressed as: Assets = Liabilities plus Owner's Equity, with the following effects: Under Liabilities, Unearned service Revenue, negative $400;  and under Owner's Equity, Service Revenue, is a $400 increase.&#10;The debit credit analysis reads: Debits decrease liabilities: debit Unearned Service Revenue $400. Credits increase revenue: credit Service Revenue $400.&#10;The journal entry is displayed in general journal form with the date displayed as October 31. Unearned Service Revenue is displayed with 400 in the debit column, and Service Revenue just below is displayed slightly indented, as 400 in the credit column. The description appears on the last line as: To record revenue for services performed.&#10;Two t-accounts are displayed in the posting section. The Unearned Service Revenue account shows the October 2 receipt on the credit side in the amount of 1,200. The October 31 adjustment with 400 amount is posted on the debit side. The 800 balance on October 31 on is posted on the credit side. The Service Revenue account shows the 10,000 transaction on October 3 posted on the credit side. The 400 adjustment on October 31 is posted on the credit side along with the balance as 10,400 on October 31.&quot;">
            <a:extLst>
              <a:ext uri="{FF2B5EF4-FFF2-40B4-BE49-F238E27FC236}">
                <a16:creationId xmlns:a16="http://schemas.microsoft.com/office/drawing/2014/main" id="{361D4BA4-BD49-48AA-A77E-C5D1698DED31}"/>
              </a:ext>
            </a:extLst>
          </p:cNvPr>
          <p:cNvPicPr>
            <a:picLocks noGrp="1" noChangeAspect="1"/>
          </p:cNvPicPr>
          <p:nvPr>
            <p:ph sz="quarter" idx="16"/>
          </p:nvPr>
        </p:nvPicPr>
        <p:blipFill>
          <a:blip r:embed="rId2"/>
          <a:stretch>
            <a:fillRect/>
          </a:stretch>
        </p:blipFill>
        <p:spPr>
          <a:xfrm>
            <a:off x="1023662" y="1752600"/>
            <a:ext cx="7096675" cy="44958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DAFF6571-8F8B-43BE-9496-0DA686931321}"/>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6" name="Footer Placeholder 5">
            <a:extLst>
              <a:ext uri="{FF2B5EF4-FFF2-40B4-BE49-F238E27FC236}">
                <a16:creationId xmlns:a16="http://schemas.microsoft.com/office/drawing/2014/main" id="{15E29065-42D6-4809-91CA-52AC4C5FB6D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88234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4014-94B6-4EC0-A82C-817A878B4842}"/>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Unearned Revenues </a:t>
            </a:r>
            <a:r>
              <a:rPr lang="en-US" altLang="en-US" sz="2400" dirty="0">
                <a:latin typeface="Calibri" panose="020F0502020204030204" pitchFamily="34" charset="0"/>
                <a:ea typeface="Source Sans Pro" charset="0"/>
                <a:cs typeface="Calibri" panose="020F0502020204030204" pitchFamily="34" charset="0"/>
              </a:rPr>
              <a:t>(5 of 6)</a:t>
            </a:r>
            <a:endParaRPr lang="en-US" dirty="0"/>
          </a:p>
        </p:txBody>
      </p:sp>
      <p:sp>
        <p:nvSpPr>
          <p:cNvPr id="3" name="Content Placeholder 2">
            <a:extLst>
              <a:ext uri="{FF2B5EF4-FFF2-40B4-BE49-F238E27FC236}">
                <a16:creationId xmlns:a16="http://schemas.microsoft.com/office/drawing/2014/main" id="{C3FE6742-EE67-4489-9888-A615B4D60034}"/>
              </a:ext>
            </a:extLst>
          </p:cNvPr>
          <p:cNvSpPr>
            <a:spLocks noGrp="1"/>
          </p:cNvSpPr>
          <p:nvPr>
            <p:ph sz="quarter" idx="16"/>
          </p:nvPr>
        </p:nvSpPr>
        <p:spPr>
          <a:xfrm>
            <a:off x="1922405" y="1875087"/>
            <a:ext cx="5299191" cy="440826"/>
          </a:xfrm>
        </p:spPr>
        <p:txBody>
          <a:bodyPr/>
          <a:lstStyle/>
          <a:p>
            <a:pPr algn="ctr" fontAlgn="b"/>
            <a:r>
              <a:rPr lang="en-US" b="1" dirty="0">
                <a:solidFill>
                  <a:srgbClr val="000000"/>
                </a:solidFill>
                <a:latin typeface="Calibri" panose="020F0502020204030204" pitchFamily="34" charset="0"/>
              </a:rPr>
              <a:t>Accounting for Unearned Revenue</a:t>
            </a:r>
          </a:p>
        </p:txBody>
      </p:sp>
      <p:graphicFrame>
        <p:nvGraphicFramePr>
          <p:cNvPr id="8" name="Content Placeholder 7" descr="Table is accessible to screenreaders">
            <a:extLst>
              <a:ext uri="{FF2B5EF4-FFF2-40B4-BE49-F238E27FC236}">
                <a16:creationId xmlns:a16="http://schemas.microsoft.com/office/drawing/2014/main" id="{461BB7FC-B840-4C6E-8CB4-15F5ADCC04A1}"/>
              </a:ext>
            </a:extLst>
          </p:cNvPr>
          <p:cNvGraphicFramePr>
            <a:graphicFrameLocks noGrp="1"/>
          </p:cNvGraphicFramePr>
          <p:nvPr>
            <p:ph sz="quarter" idx="17"/>
            <p:extLst>
              <p:ext uri="{D42A27DB-BD31-4B8C-83A1-F6EECF244321}">
                <p14:modId xmlns:p14="http://schemas.microsoft.com/office/powerpoint/2010/main" val="2332331124"/>
              </p:ext>
            </p:extLst>
          </p:nvPr>
        </p:nvGraphicFramePr>
        <p:xfrm>
          <a:off x="304800" y="2516188"/>
          <a:ext cx="8534400" cy="2930313"/>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79977603"/>
                    </a:ext>
                  </a:extLst>
                </a:gridCol>
                <a:gridCol w="2286000">
                  <a:extLst>
                    <a:ext uri="{9D8B030D-6E8A-4147-A177-3AD203B41FA5}">
                      <a16:colId xmlns:a16="http://schemas.microsoft.com/office/drawing/2014/main" val="1668950431"/>
                    </a:ext>
                  </a:extLst>
                </a:gridCol>
                <a:gridCol w="1981200">
                  <a:extLst>
                    <a:ext uri="{9D8B030D-6E8A-4147-A177-3AD203B41FA5}">
                      <a16:colId xmlns:a16="http://schemas.microsoft.com/office/drawing/2014/main" val="2575252789"/>
                    </a:ext>
                  </a:extLst>
                </a:gridCol>
                <a:gridCol w="2133600">
                  <a:extLst>
                    <a:ext uri="{9D8B030D-6E8A-4147-A177-3AD203B41FA5}">
                      <a16:colId xmlns:a16="http://schemas.microsoft.com/office/drawing/2014/main" val="1582829384"/>
                    </a:ext>
                  </a:extLst>
                </a:gridCol>
              </a:tblGrid>
              <a:tr h="370840">
                <a:tc>
                  <a:txBody>
                    <a:bodyPr/>
                    <a:lstStyle/>
                    <a:p>
                      <a:pPr algn="l" fontAlgn="b"/>
                      <a:r>
                        <a:rPr lang="en-US" sz="2000" b="1" u="none" strike="noStrike" dirty="0">
                          <a:effectLst/>
                          <a:latin typeface="+mn-lt"/>
                        </a:rPr>
                        <a:t>Examples</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Reason for </a:t>
                      </a:r>
                    </a:p>
                    <a:p>
                      <a:pPr algn="l" fontAlgn="b"/>
                      <a:r>
                        <a:rPr lang="en-US" sz="2000" b="1" u="none" strike="noStrike" dirty="0">
                          <a:effectLst/>
                          <a:latin typeface="+mn-lt"/>
                        </a:rPr>
                        <a:t>Adjustment</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Accounts </a:t>
                      </a:r>
                    </a:p>
                    <a:p>
                      <a:pPr algn="l" fontAlgn="b"/>
                      <a:r>
                        <a:rPr lang="en-US" sz="2000" b="1" u="none" strike="noStrike" dirty="0">
                          <a:effectLst/>
                          <a:latin typeface="+mn-lt"/>
                        </a:rPr>
                        <a:t>Before </a:t>
                      </a:r>
                    </a:p>
                    <a:p>
                      <a:pPr algn="l" fontAlgn="b"/>
                      <a:r>
                        <a:rPr lang="en-US" sz="2000" b="1" u="none" strike="noStrike" dirty="0">
                          <a:effectLst/>
                          <a:latin typeface="+mn-lt"/>
                        </a:rPr>
                        <a:t>Adjustment</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Adjusting </a:t>
                      </a:r>
                    </a:p>
                    <a:p>
                      <a:pPr algn="l" fontAlgn="b"/>
                      <a:r>
                        <a:rPr lang="en-US" sz="2000" b="1" u="none" strike="noStrike" dirty="0">
                          <a:effectLst/>
                          <a:latin typeface="+mn-lt"/>
                        </a:rPr>
                        <a:t>Entry</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838641"/>
                  </a:ext>
                </a:extLst>
              </a:tr>
              <a:tr h="370840">
                <a:tc>
                  <a:txBody>
                    <a:bodyPr/>
                    <a:lstStyle/>
                    <a:p>
                      <a:pPr algn="l" fontAlgn="t"/>
                      <a:r>
                        <a:rPr lang="en-US" sz="2000" u="none" strike="noStrike" dirty="0">
                          <a:effectLst/>
                          <a:latin typeface="+mn-lt"/>
                        </a:rPr>
                        <a:t>Rent, magazine</a:t>
                      </a:r>
                    </a:p>
                    <a:p>
                      <a:pPr algn="l" fontAlgn="t"/>
                      <a:r>
                        <a:rPr lang="en-US" sz="2000" b="0" i="0" u="none" strike="noStrike" dirty="0">
                          <a:solidFill>
                            <a:srgbClr val="000000"/>
                          </a:solidFill>
                          <a:effectLst/>
                          <a:latin typeface="+mn-lt"/>
                        </a:rPr>
                        <a:t>subscriptions, customer</a:t>
                      </a:r>
                      <a:r>
                        <a:rPr lang="en-US" sz="2000" b="0" i="0" u="none" strike="noStrike" baseline="0" dirty="0">
                          <a:solidFill>
                            <a:srgbClr val="000000"/>
                          </a:solidFill>
                          <a:effectLst/>
                          <a:latin typeface="+mn-lt"/>
                        </a:rPr>
                        <a:t> deposits for future service</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latin typeface="+mn-lt"/>
                        </a:rPr>
                        <a:t>Unearned revenues </a:t>
                      </a:r>
                    </a:p>
                    <a:p>
                      <a:pPr algn="l" fontAlgn="t"/>
                      <a:r>
                        <a:rPr lang="en-US" sz="2000" u="none" strike="noStrike" dirty="0">
                          <a:effectLst/>
                          <a:latin typeface="+mn-lt"/>
                        </a:rPr>
                        <a:t>recorded in liability </a:t>
                      </a:r>
                    </a:p>
                    <a:p>
                      <a:pPr algn="l" fontAlgn="t"/>
                      <a:r>
                        <a:rPr lang="en-US" sz="2000" u="none" strike="noStrike" dirty="0">
                          <a:effectLst/>
                          <a:latin typeface="+mn-lt"/>
                        </a:rPr>
                        <a:t>accounts are now </a:t>
                      </a:r>
                    </a:p>
                    <a:p>
                      <a:pPr algn="l" fontAlgn="t"/>
                      <a:r>
                        <a:rPr lang="en-US" sz="2000" u="none" strike="noStrike" dirty="0">
                          <a:effectLst/>
                          <a:latin typeface="+mn-lt"/>
                        </a:rPr>
                        <a:t>recognized as </a:t>
                      </a:r>
                    </a:p>
                    <a:p>
                      <a:pPr algn="l" fontAlgn="t"/>
                      <a:r>
                        <a:rPr lang="en-US" sz="2000" u="none" strike="noStrike" dirty="0">
                          <a:effectLst/>
                          <a:latin typeface="+mn-lt"/>
                        </a:rPr>
                        <a:t>revenue</a:t>
                      </a:r>
                      <a:r>
                        <a:rPr lang="en-US" sz="2000" u="none" strike="noStrike" baseline="0" dirty="0">
                          <a:effectLst/>
                          <a:latin typeface="+mn-lt"/>
                        </a:rPr>
                        <a:t> for services </a:t>
                      </a:r>
                    </a:p>
                    <a:p>
                      <a:pPr algn="l" fontAlgn="t"/>
                      <a:r>
                        <a:rPr lang="en-US" sz="2000" u="none" strike="noStrike" baseline="0" dirty="0">
                          <a:effectLst/>
                          <a:latin typeface="+mn-lt"/>
                        </a:rPr>
                        <a:t>performed</a:t>
                      </a:r>
                      <a:r>
                        <a:rPr lang="en-US" sz="2000" u="none" strike="noStrike" dirty="0">
                          <a:effectLst/>
                          <a:latin typeface="+mn-lt"/>
                        </a:rPr>
                        <a:t>.</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latin typeface="+mn-lt"/>
                        </a:rPr>
                        <a:t>Liabilities </a:t>
                      </a:r>
                    </a:p>
                    <a:p>
                      <a:pPr algn="l" fontAlgn="t"/>
                      <a:r>
                        <a:rPr lang="en-US" sz="2000" u="none" strike="noStrike" dirty="0">
                          <a:effectLst/>
                          <a:latin typeface="+mn-lt"/>
                        </a:rPr>
                        <a:t>overstated. </a:t>
                      </a:r>
                    </a:p>
                    <a:p>
                      <a:pPr algn="l" fontAlgn="t"/>
                      <a:r>
                        <a:rPr lang="en-US" sz="2000" u="none" strike="noStrike" dirty="0">
                          <a:effectLst/>
                          <a:latin typeface="+mn-lt"/>
                        </a:rPr>
                        <a:t>Revenues </a:t>
                      </a:r>
                    </a:p>
                    <a:p>
                      <a:pPr algn="l" fontAlgn="t"/>
                      <a:r>
                        <a:rPr lang="en-US" sz="2000" u="none" strike="noStrike" dirty="0">
                          <a:effectLst/>
                          <a:latin typeface="+mn-lt"/>
                        </a:rPr>
                        <a:t>understated.</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latin typeface="+mn-lt"/>
                        </a:rPr>
                        <a:t>Dr. Liabilities</a:t>
                      </a:r>
                    </a:p>
                    <a:p>
                      <a:pPr marL="0" indent="269875" algn="l" fontAlgn="t"/>
                      <a:r>
                        <a:rPr lang="en-US" sz="2000" u="none" strike="noStrike" dirty="0">
                          <a:effectLst/>
                          <a:latin typeface="+mn-lt"/>
                        </a:rPr>
                        <a:t>Cr. Revenues</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3994311"/>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6" name="Slide Number Placeholder 5">
            <a:extLst>
              <a:ext uri="{FF2B5EF4-FFF2-40B4-BE49-F238E27FC236}">
                <a16:creationId xmlns:a16="http://schemas.microsoft.com/office/drawing/2014/main" id="{3E637209-E94E-4CC1-958B-BF53DE68AC18}"/>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7" name="Footer Placeholder 6">
            <a:extLst>
              <a:ext uri="{FF2B5EF4-FFF2-40B4-BE49-F238E27FC236}">
                <a16:creationId xmlns:a16="http://schemas.microsoft.com/office/drawing/2014/main" id="{3E79D34A-C9BC-42B1-985A-36B324C8158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70757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0130-41B4-4AEA-92CA-001290A19693}"/>
              </a:ext>
            </a:extLst>
          </p:cNvPr>
          <p:cNvSpPr>
            <a:spLocks noGrp="1"/>
          </p:cNvSpPr>
          <p:nvPr>
            <p:ph type="title"/>
          </p:nvPr>
        </p:nvSpPr>
        <p:spPr>
          <a:xfrm>
            <a:off x="304800" y="762001"/>
            <a:ext cx="8534400" cy="761999"/>
          </a:xfrm>
        </p:spPr>
        <p:txBody>
          <a:bodyPr>
            <a:noAutofit/>
          </a:bodyPr>
          <a:lstStyle/>
          <a:p>
            <a:r>
              <a:rPr lang="en-US" sz="3400" b="1" dirty="0">
                <a:ea typeface="Source Sans Pro" charset="0"/>
              </a:rPr>
              <a:t>Do It! 2: </a:t>
            </a:r>
            <a:r>
              <a:rPr lang="en-US" sz="3400" b="1" dirty="0">
                <a:solidFill>
                  <a:srgbClr val="196E78"/>
                </a:solidFill>
                <a:ea typeface="Source Sans Pro" charset="0"/>
              </a:rPr>
              <a:t>Adjusting Entries for Deferrals </a:t>
            </a:r>
            <a:r>
              <a:rPr lang="en-US" sz="2400" dirty="0">
                <a:solidFill>
                  <a:srgbClr val="196E78"/>
                </a:solidFill>
                <a:ea typeface="Source Sans Pro" charset="0"/>
              </a:rPr>
              <a:t>(1 of 5)</a:t>
            </a:r>
            <a:endParaRPr lang="en-US" sz="2400" dirty="0"/>
          </a:p>
        </p:txBody>
      </p:sp>
      <p:sp>
        <p:nvSpPr>
          <p:cNvPr id="3" name="Content Placeholder 2">
            <a:extLst>
              <a:ext uri="{FF2B5EF4-FFF2-40B4-BE49-F238E27FC236}">
                <a16:creationId xmlns:a16="http://schemas.microsoft.com/office/drawing/2014/main" id="{99070035-1EE9-4ED5-9182-867497B56E8C}"/>
              </a:ext>
            </a:extLst>
          </p:cNvPr>
          <p:cNvSpPr>
            <a:spLocks noGrp="1"/>
          </p:cNvSpPr>
          <p:nvPr>
            <p:ph sz="quarter" idx="16"/>
          </p:nvPr>
        </p:nvSpPr>
        <p:spPr>
          <a:xfrm>
            <a:off x="304800" y="1828801"/>
            <a:ext cx="8229600" cy="502276"/>
          </a:xfrm>
        </p:spPr>
        <p:txBody>
          <a:bodyPr/>
          <a:lstStyle/>
          <a:p>
            <a:r>
              <a:rPr lang="en-US" sz="1600" dirty="0">
                <a:latin typeface="+mn-lt"/>
              </a:rPr>
              <a:t>The ledger of Hammond Company, on March 31, 2020, includes these selected accounts before adjusting entries are prepared.</a:t>
            </a:r>
          </a:p>
        </p:txBody>
      </p:sp>
      <p:graphicFrame>
        <p:nvGraphicFramePr>
          <p:cNvPr id="14" name="Content Placeholder 13" descr="Table is accessible to screenreaders">
            <a:extLst>
              <a:ext uri="{FF2B5EF4-FFF2-40B4-BE49-F238E27FC236}">
                <a16:creationId xmlns:a16="http://schemas.microsoft.com/office/drawing/2014/main" id="{A982E408-AFA0-4239-91F4-938C43D1F083}"/>
              </a:ext>
            </a:extLst>
          </p:cNvPr>
          <p:cNvGraphicFramePr>
            <a:graphicFrameLocks noGrp="1"/>
          </p:cNvGraphicFramePr>
          <p:nvPr>
            <p:ph sz="quarter" idx="19"/>
            <p:extLst>
              <p:ext uri="{D42A27DB-BD31-4B8C-83A1-F6EECF244321}">
                <p14:modId xmlns:p14="http://schemas.microsoft.com/office/powerpoint/2010/main" val="351349092"/>
              </p:ext>
            </p:extLst>
          </p:nvPr>
        </p:nvGraphicFramePr>
        <p:xfrm>
          <a:off x="304800" y="2362200"/>
          <a:ext cx="7772399" cy="1828800"/>
        </p:xfrm>
        <a:graphic>
          <a:graphicData uri="http://schemas.openxmlformats.org/drawingml/2006/table">
            <a:tbl>
              <a:tblPr firstRow="1" bandRow="1">
                <a:tableStyleId>{2D5ABB26-0587-4C30-8999-92F81FD0307C}</a:tableStyleId>
              </a:tblPr>
              <a:tblGrid>
                <a:gridCol w="5252220">
                  <a:extLst>
                    <a:ext uri="{9D8B030D-6E8A-4147-A177-3AD203B41FA5}">
                      <a16:colId xmlns:a16="http://schemas.microsoft.com/office/drawing/2014/main" val="2907247367"/>
                    </a:ext>
                  </a:extLst>
                </a:gridCol>
                <a:gridCol w="1221905">
                  <a:extLst>
                    <a:ext uri="{9D8B030D-6E8A-4147-A177-3AD203B41FA5}">
                      <a16:colId xmlns:a16="http://schemas.microsoft.com/office/drawing/2014/main" val="2111321641"/>
                    </a:ext>
                  </a:extLst>
                </a:gridCol>
                <a:gridCol w="1298274">
                  <a:extLst>
                    <a:ext uri="{9D8B030D-6E8A-4147-A177-3AD203B41FA5}">
                      <a16:colId xmlns:a16="http://schemas.microsoft.com/office/drawing/2014/main" val="1623227328"/>
                    </a:ext>
                  </a:extLst>
                </a:gridCol>
              </a:tblGrid>
              <a:tr h="279400">
                <a:tc>
                  <a:txBody>
                    <a:bodyPr/>
                    <a:lstStyle/>
                    <a:p>
                      <a:pPr algn="l"/>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Debit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Credit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079175"/>
                  </a:ext>
                </a:extLst>
              </a:tr>
              <a:tr h="279400">
                <a:tc>
                  <a:txBody>
                    <a:bodyPr/>
                    <a:lstStyle/>
                    <a:p>
                      <a:pPr algn="l"/>
                      <a:r>
                        <a:rPr lang="en-US" sz="1400" dirty="0"/>
                        <a:t>Prepaid Insurance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$ 3,600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474896"/>
                  </a:ext>
                </a:extLst>
              </a:tr>
              <a:tr h="279400">
                <a:tc>
                  <a:txBody>
                    <a:bodyPr/>
                    <a:lstStyle/>
                    <a:p>
                      <a:pPr algn="l"/>
                      <a:r>
                        <a:rPr lang="en-US" sz="1400" dirty="0"/>
                        <a:t>Supplies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9852174"/>
                  </a:ext>
                </a:extLst>
              </a:tr>
              <a:tr h="279400">
                <a:tc>
                  <a:txBody>
                    <a:bodyPr/>
                    <a:lstStyle/>
                    <a:p>
                      <a:pPr algn="l"/>
                      <a:r>
                        <a:rPr lang="en-US" sz="1400" dirty="0"/>
                        <a:t>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189"/>
                  </a:ext>
                </a:extLst>
              </a:tr>
              <a:tr h="279400">
                <a:tc>
                  <a:txBody>
                    <a:bodyPr/>
                    <a:lstStyle/>
                    <a:p>
                      <a:pPr algn="l"/>
                      <a:r>
                        <a:rPr lang="en-US" sz="1400" dirty="0"/>
                        <a:t>Accumulated Depreciation—Equipment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710687"/>
                  </a:ext>
                </a:extLst>
              </a:tr>
              <a:tr h="279400">
                <a:tc>
                  <a:txBody>
                    <a:bodyPr/>
                    <a:lstStyle/>
                    <a:p>
                      <a:pPr algn="l"/>
                      <a:r>
                        <a:rPr lang="en-US" sz="1400" dirty="0"/>
                        <a:t>Unearned Service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9,200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15745"/>
                  </a:ext>
                </a:extLst>
              </a:tr>
            </a:tbl>
          </a:graphicData>
        </a:graphic>
      </p:graphicFrame>
      <p:sp>
        <p:nvSpPr>
          <p:cNvPr id="5" name="Content Placeholder 4">
            <a:extLst>
              <a:ext uri="{FF2B5EF4-FFF2-40B4-BE49-F238E27FC236}">
                <a16:creationId xmlns:a16="http://schemas.microsoft.com/office/drawing/2014/main" id="{BD1ACB52-B268-42CB-81F4-1FA07CBDBD8F}"/>
              </a:ext>
            </a:extLst>
          </p:cNvPr>
          <p:cNvSpPr>
            <a:spLocks noGrp="1"/>
          </p:cNvSpPr>
          <p:nvPr>
            <p:ph sz="quarter" idx="18"/>
          </p:nvPr>
        </p:nvSpPr>
        <p:spPr>
          <a:xfrm>
            <a:off x="304800" y="4267200"/>
            <a:ext cx="8534400" cy="1676400"/>
          </a:xfrm>
        </p:spPr>
        <p:txBody>
          <a:bodyPr/>
          <a:lstStyle/>
          <a:p>
            <a:r>
              <a:rPr lang="en-US" sz="1600" dirty="0"/>
              <a:t>An analysis of the accounts shows the following.</a:t>
            </a:r>
          </a:p>
          <a:p>
            <a:pPr marL="402336" indent="-402336">
              <a:buClr>
                <a:schemeClr val="accent2"/>
              </a:buClr>
              <a:buFont typeface="+mj-lt"/>
              <a:buAutoNum type="arabicPeriod"/>
            </a:pPr>
            <a:r>
              <a:rPr lang="en-US" sz="1600" dirty="0"/>
              <a:t>Insurance expires at the rate of $100 per month.</a:t>
            </a:r>
          </a:p>
          <a:p>
            <a:pPr marL="402336" indent="-402336">
              <a:buClr>
                <a:schemeClr val="accent2"/>
              </a:buClr>
              <a:buFont typeface="+mj-lt"/>
              <a:buAutoNum type="arabicPeriod"/>
            </a:pPr>
            <a:r>
              <a:rPr lang="en-US" sz="1600" dirty="0"/>
              <a:t>Supplies on hand total $800.</a:t>
            </a:r>
          </a:p>
          <a:p>
            <a:pPr marL="402336" indent="-402336">
              <a:buClr>
                <a:schemeClr val="accent2"/>
              </a:buClr>
              <a:buFont typeface="+mj-lt"/>
              <a:buAutoNum type="arabicPeriod"/>
            </a:pPr>
            <a:r>
              <a:rPr lang="en-US" sz="1600" dirty="0"/>
              <a:t>The equipment depreciates $200 a month.</a:t>
            </a:r>
          </a:p>
          <a:p>
            <a:pPr marL="402336" indent="-402336">
              <a:buClr>
                <a:schemeClr val="accent2"/>
              </a:buClr>
              <a:buFont typeface="+mj-lt"/>
              <a:buAutoNum type="arabicPeriod"/>
            </a:pPr>
            <a:r>
              <a:rPr lang="en-US" sz="1600" dirty="0"/>
              <a:t>During March, services were performed for $4,000 of the unearned service revenue reported.</a:t>
            </a:r>
          </a:p>
        </p:txBody>
      </p:sp>
      <p:sp>
        <p:nvSpPr>
          <p:cNvPr id="8" name="Content Placeholder 10"/>
          <p:cNvSpPr>
            <a:spLocks noGrp="1"/>
          </p:cNvSpPr>
          <p:nvPr>
            <p:ph sz="quarter" idx="24"/>
          </p:nvPr>
        </p:nvSpPr>
        <p:spPr>
          <a:xfrm>
            <a:off x="304800" y="5978225"/>
            <a:ext cx="4648200" cy="288636"/>
          </a:xfrm>
        </p:spPr>
        <p:txBody>
          <a:bodyPr/>
          <a:lstStyle/>
          <a:p>
            <a:r>
              <a:rPr lang="en-US" sz="1600" dirty="0"/>
              <a:t>Prepare the adjusting entries for the month of March.</a:t>
            </a:r>
          </a:p>
        </p:txBody>
      </p:sp>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12" name="Slide Number Placeholder 11">
            <a:extLst>
              <a:ext uri="{FF2B5EF4-FFF2-40B4-BE49-F238E27FC236}">
                <a16:creationId xmlns:a16="http://schemas.microsoft.com/office/drawing/2014/main" id="{5E10ADF7-D737-48D1-AEDA-EA5FF080D7F6}"/>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13" name="Footer Placeholder 12">
            <a:extLst>
              <a:ext uri="{FF2B5EF4-FFF2-40B4-BE49-F238E27FC236}">
                <a16:creationId xmlns:a16="http://schemas.microsoft.com/office/drawing/2014/main" id="{F5D9E0BE-0630-423D-BD0F-9DD569FF47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8037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0130-41B4-4AEA-92CA-001290A19693}"/>
              </a:ext>
            </a:extLst>
          </p:cNvPr>
          <p:cNvSpPr>
            <a:spLocks noGrp="1"/>
          </p:cNvSpPr>
          <p:nvPr>
            <p:ph type="title"/>
          </p:nvPr>
        </p:nvSpPr>
        <p:spPr>
          <a:xfrm>
            <a:off x="304800" y="762001"/>
            <a:ext cx="8534400" cy="789241"/>
          </a:xfrm>
        </p:spPr>
        <p:txBody>
          <a:bodyPr>
            <a:noAutofit/>
          </a:bodyPr>
          <a:lstStyle/>
          <a:p>
            <a:r>
              <a:rPr lang="en-US" sz="3400" b="1" dirty="0">
                <a:ea typeface="Source Sans Pro" charset="0"/>
              </a:rPr>
              <a:t>Do It! 2: </a:t>
            </a:r>
            <a:r>
              <a:rPr lang="en-US" sz="3400" b="1" dirty="0">
                <a:solidFill>
                  <a:srgbClr val="196E78"/>
                </a:solidFill>
                <a:ea typeface="Source Sans Pro" charset="0"/>
              </a:rPr>
              <a:t>Adjusting Entries for Deferrals </a:t>
            </a:r>
            <a:r>
              <a:rPr lang="en-US" sz="2400" dirty="0">
                <a:solidFill>
                  <a:srgbClr val="196E78"/>
                </a:solidFill>
                <a:ea typeface="Source Sans Pro" charset="0"/>
              </a:rPr>
              <a:t>(2 of 5)</a:t>
            </a:r>
            <a:endParaRPr lang="en-US" sz="2400" dirty="0"/>
          </a:p>
        </p:txBody>
      </p:sp>
      <p:sp>
        <p:nvSpPr>
          <p:cNvPr id="3" name="Content Placeholder 2">
            <a:extLst>
              <a:ext uri="{FF2B5EF4-FFF2-40B4-BE49-F238E27FC236}">
                <a16:creationId xmlns:a16="http://schemas.microsoft.com/office/drawing/2014/main" id="{99070035-1EE9-4ED5-9182-867497B56E8C}"/>
              </a:ext>
            </a:extLst>
          </p:cNvPr>
          <p:cNvSpPr>
            <a:spLocks noGrp="1"/>
          </p:cNvSpPr>
          <p:nvPr>
            <p:ph sz="quarter" idx="16"/>
          </p:nvPr>
        </p:nvSpPr>
        <p:spPr>
          <a:xfrm>
            <a:off x="304800" y="1828800"/>
            <a:ext cx="8534400" cy="502276"/>
          </a:xfrm>
        </p:spPr>
        <p:txBody>
          <a:bodyPr/>
          <a:lstStyle/>
          <a:p>
            <a:r>
              <a:rPr lang="en-US" sz="1600" dirty="0">
                <a:latin typeface="+mn-lt"/>
              </a:rPr>
              <a:t>The ledger of Hammond Company, on March 31, 2020, includes these selected accounts before adjusting entries are prepared.</a:t>
            </a:r>
          </a:p>
        </p:txBody>
      </p:sp>
      <p:graphicFrame>
        <p:nvGraphicFramePr>
          <p:cNvPr id="14" name="Content Placeholder 13" descr="Table is accessible to screenreaders">
            <a:extLst>
              <a:ext uri="{FF2B5EF4-FFF2-40B4-BE49-F238E27FC236}">
                <a16:creationId xmlns:a16="http://schemas.microsoft.com/office/drawing/2014/main" id="{A982E408-AFA0-4239-91F4-938C43D1F083}"/>
              </a:ext>
            </a:extLst>
          </p:cNvPr>
          <p:cNvGraphicFramePr>
            <a:graphicFrameLocks noGrp="1"/>
          </p:cNvGraphicFramePr>
          <p:nvPr>
            <p:ph sz="quarter" idx="19"/>
            <p:extLst>
              <p:ext uri="{D42A27DB-BD31-4B8C-83A1-F6EECF244321}">
                <p14:modId xmlns:p14="http://schemas.microsoft.com/office/powerpoint/2010/main" val="2847535300"/>
              </p:ext>
            </p:extLst>
          </p:nvPr>
        </p:nvGraphicFramePr>
        <p:xfrm>
          <a:off x="304800" y="2362200"/>
          <a:ext cx="7772400" cy="182880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210376273"/>
                    </a:ext>
                  </a:extLst>
                </a:gridCol>
                <a:gridCol w="1219200">
                  <a:extLst>
                    <a:ext uri="{9D8B030D-6E8A-4147-A177-3AD203B41FA5}">
                      <a16:colId xmlns:a16="http://schemas.microsoft.com/office/drawing/2014/main" val="2111321641"/>
                    </a:ext>
                  </a:extLst>
                </a:gridCol>
                <a:gridCol w="1295400">
                  <a:extLst>
                    <a:ext uri="{9D8B030D-6E8A-4147-A177-3AD203B41FA5}">
                      <a16:colId xmlns:a16="http://schemas.microsoft.com/office/drawing/2014/main" val="1623227328"/>
                    </a:ext>
                  </a:extLst>
                </a:gridCol>
              </a:tblGrid>
              <a:tr h="291894">
                <a:tc>
                  <a:txBody>
                    <a:bodyPr/>
                    <a:lstStyle/>
                    <a:p>
                      <a:pPr algn="l"/>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Debit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Credit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079175"/>
                  </a:ext>
                </a:extLst>
              </a:tr>
              <a:tr h="159814">
                <a:tc>
                  <a:txBody>
                    <a:bodyPr/>
                    <a:lstStyle/>
                    <a:p>
                      <a:pPr algn="l"/>
                      <a:r>
                        <a:rPr lang="en-US" sz="1400" dirty="0"/>
                        <a:t>Prepaid Insurance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$ 3,600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474896"/>
                  </a:ext>
                </a:extLst>
              </a:tr>
              <a:tr h="195374">
                <a:tc>
                  <a:txBody>
                    <a:bodyPr/>
                    <a:lstStyle/>
                    <a:p>
                      <a:pPr algn="l"/>
                      <a:r>
                        <a:rPr lang="en-US" sz="1400" dirty="0"/>
                        <a:t>Supplies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9852174"/>
                  </a:ext>
                </a:extLst>
              </a:tr>
              <a:tr h="291894">
                <a:tc>
                  <a:txBody>
                    <a:bodyPr/>
                    <a:lstStyle/>
                    <a:p>
                      <a:pPr algn="l"/>
                      <a:r>
                        <a:rPr lang="en-US" sz="1400" dirty="0"/>
                        <a:t>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189"/>
                  </a:ext>
                </a:extLst>
              </a:tr>
              <a:tr h="121508">
                <a:tc>
                  <a:txBody>
                    <a:bodyPr/>
                    <a:lstStyle/>
                    <a:p>
                      <a:pPr algn="l"/>
                      <a:r>
                        <a:rPr lang="en-US" sz="1400" dirty="0"/>
                        <a:t>Accumulated Depreciation—Equipment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710687"/>
                  </a:ext>
                </a:extLst>
              </a:tr>
              <a:tr h="288290">
                <a:tc>
                  <a:txBody>
                    <a:bodyPr/>
                    <a:lstStyle/>
                    <a:p>
                      <a:pPr algn="l"/>
                      <a:r>
                        <a:rPr lang="en-US" sz="1400" dirty="0"/>
                        <a:t>Unearned Service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9,200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15745"/>
                  </a:ext>
                </a:extLst>
              </a:tr>
            </a:tbl>
          </a:graphicData>
        </a:graphic>
      </p:graphicFrame>
      <p:sp>
        <p:nvSpPr>
          <p:cNvPr id="5" name="Content Placeholder 4">
            <a:extLst>
              <a:ext uri="{FF2B5EF4-FFF2-40B4-BE49-F238E27FC236}">
                <a16:creationId xmlns:a16="http://schemas.microsoft.com/office/drawing/2014/main" id="{BD1ACB52-B268-42CB-81F4-1FA07CBDBD8F}"/>
              </a:ext>
            </a:extLst>
          </p:cNvPr>
          <p:cNvSpPr>
            <a:spLocks noGrp="1"/>
          </p:cNvSpPr>
          <p:nvPr>
            <p:ph sz="quarter" idx="18"/>
          </p:nvPr>
        </p:nvSpPr>
        <p:spPr>
          <a:xfrm>
            <a:off x="304800" y="4267201"/>
            <a:ext cx="4825794" cy="652529"/>
          </a:xfrm>
        </p:spPr>
        <p:txBody>
          <a:bodyPr/>
          <a:lstStyle/>
          <a:p>
            <a:pPr>
              <a:spcBef>
                <a:spcPts val="600"/>
              </a:spcBef>
            </a:pPr>
            <a:r>
              <a:rPr lang="en-US" sz="1600" dirty="0"/>
              <a:t>Prepare the adjusting entries for the month of March.</a:t>
            </a:r>
          </a:p>
          <a:p>
            <a:pPr marL="402336" indent="-402336">
              <a:buClr>
                <a:schemeClr val="accent2"/>
              </a:buClr>
              <a:buAutoNum type="arabicPeriod"/>
            </a:pPr>
            <a:r>
              <a:rPr lang="en-US" altLang="en-US" sz="1600" dirty="0"/>
              <a:t>Insurance expires at the rate of $100 per month.</a:t>
            </a:r>
            <a:endParaRPr lang="en-US" sz="1600" dirty="0"/>
          </a:p>
        </p:txBody>
      </p:sp>
      <p:sp>
        <p:nvSpPr>
          <p:cNvPr id="7" name="Content Placeholder 6">
            <a:extLst>
              <a:ext uri="{FF2B5EF4-FFF2-40B4-BE49-F238E27FC236}">
                <a16:creationId xmlns:a16="http://schemas.microsoft.com/office/drawing/2014/main" id="{B2805178-2141-46E2-941D-54A917E295CB}"/>
              </a:ext>
            </a:extLst>
          </p:cNvPr>
          <p:cNvSpPr>
            <a:spLocks noGrp="1"/>
          </p:cNvSpPr>
          <p:nvPr>
            <p:ph sz="quarter" idx="20"/>
          </p:nvPr>
        </p:nvSpPr>
        <p:spPr>
          <a:xfrm>
            <a:off x="762000" y="5194298"/>
            <a:ext cx="1981200" cy="336551"/>
          </a:xfrm>
        </p:spPr>
        <p:txBody>
          <a:bodyPr/>
          <a:lstStyle/>
          <a:p>
            <a:r>
              <a:rPr lang="en-US" sz="1800" dirty="0"/>
              <a:t>Insurance Expense</a:t>
            </a:r>
          </a:p>
        </p:txBody>
      </p:sp>
      <p:sp>
        <p:nvSpPr>
          <p:cNvPr id="8" name="Content Placeholder 7">
            <a:extLst>
              <a:ext uri="{FF2B5EF4-FFF2-40B4-BE49-F238E27FC236}">
                <a16:creationId xmlns:a16="http://schemas.microsoft.com/office/drawing/2014/main" id="{E23F39FC-93DB-4C50-8EDF-ECA491841C00}"/>
              </a:ext>
            </a:extLst>
          </p:cNvPr>
          <p:cNvSpPr>
            <a:spLocks noGrp="1"/>
          </p:cNvSpPr>
          <p:nvPr>
            <p:ph sz="quarter" idx="21"/>
          </p:nvPr>
        </p:nvSpPr>
        <p:spPr>
          <a:xfrm>
            <a:off x="5130594" y="5208842"/>
            <a:ext cx="609600" cy="290438"/>
          </a:xfrm>
        </p:spPr>
        <p:txBody>
          <a:bodyPr/>
          <a:lstStyle/>
          <a:p>
            <a:r>
              <a:rPr lang="en-US" sz="1800" dirty="0"/>
              <a:t>100</a:t>
            </a:r>
          </a:p>
        </p:txBody>
      </p:sp>
      <p:sp>
        <p:nvSpPr>
          <p:cNvPr id="9" name="Content Placeholder 8">
            <a:extLst>
              <a:ext uri="{FF2B5EF4-FFF2-40B4-BE49-F238E27FC236}">
                <a16:creationId xmlns:a16="http://schemas.microsoft.com/office/drawing/2014/main" id="{FFB02B6D-0ADB-48AE-B6A4-6C53F81D19FA}"/>
              </a:ext>
            </a:extLst>
          </p:cNvPr>
          <p:cNvSpPr>
            <a:spLocks noGrp="1"/>
          </p:cNvSpPr>
          <p:nvPr>
            <p:ph sz="quarter" idx="22"/>
          </p:nvPr>
        </p:nvSpPr>
        <p:spPr>
          <a:xfrm>
            <a:off x="1219200" y="5607049"/>
            <a:ext cx="1884608" cy="336551"/>
          </a:xfrm>
        </p:spPr>
        <p:txBody>
          <a:bodyPr/>
          <a:lstStyle/>
          <a:p>
            <a:r>
              <a:rPr lang="en-US" sz="1800" dirty="0"/>
              <a:t>Prepaid Insurance</a:t>
            </a:r>
          </a:p>
        </p:txBody>
      </p:sp>
      <p:sp>
        <p:nvSpPr>
          <p:cNvPr id="10" name="Content Placeholder 9">
            <a:extLst>
              <a:ext uri="{FF2B5EF4-FFF2-40B4-BE49-F238E27FC236}">
                <a16:creationId xmlns:a16="http://schemas.microsoft.com/office/drawing/2014/main" id="{80BA00CC-0CC6-4C39-8CE6-F1C0B778B490}"/>
              </a:ext>
            </a:extLst>
          </p:cNvPr>
          <p:cNvSpPr>
            <a:spLocks noGrp="1"/>
          </p:cNvSpPr>
          <p:nvPr>
            <p:ph sz="quarter" idx="23"/>
          </p:nvPr>
        </p:nvSpPr>
        <p:spPr>
          <a:xfrm>
            <a:off x="6153150" y="5589841"/>
            <a:ext cx="552450" cy="304800"/>
          </a:xfrm>
        </p:spPr>
        <p:txBody>
          <a:bodyPr/>
          <a:lstStyle/>
          <a:p>
            <a:r>
              <a:rPr lang="en-US" sz="1800" dirty="0"/>
              <a:t>100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12" name="Slide Number Placeholder 11">
            <a:extLst>
              <a:ext uri="{FF2B5EF4-FFF2-40B4-BE49-F238E27FC236}">
                <a16:creationId xmlns:a16="http://schemas.microsoft.com/office/drawing/2014/main" id="{5E10ADF7-D737-48D1-AEDA-EA5FF080D7F6}"/>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13" name="Footer Placeholder 12">
            <a:extLst>
              <a:ext uri="{FF2B5EF4-FFF2-40B4-BE49-F238E27FC236}">
                <a16:creationId xmlns:a16="http://schemas.microsoft.com/office/drawing/2014/main" id="{F5D9E0BE-0630-423D-BD0F-9DD569FF47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8132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F0BB-E86E-4F9C-BD0B-8605BE89D178}"/>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Fiscal and Calendar Years </a:t>
            </a:r>
            <a:r>
              <a:rPr lang="en-US" sz="2400" dirty="0">
                <a:latin typeface="Calibri" panose="020F0502020204030204" pitchFamily="34" charset="0"/>
                <a:ea typeface="Source Sans Pro" charset="0"/>
                <a:cs typeface="Calibri" panose="020F0502020204030204" pitchFamily="34" charset="0"/>
              </a:rPr>
              <a:t>(1 of 5)</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091A0FA2-06A3-4665-8CC4-AEA40189104B}"/>
              </a:ext>
            </a:extLst>
          </p:cNvPr>
          <p:cNvSpPr>
            <a:spLocks noGrp="1"/>
          </p:cNvSpPr>
          <p:nvPr>
            <p:ph sz="quarter" idx="16"/>
          </p:nvPr>
        </p:nvSpPr>
        <p:spPr>
          <a:xfrm>
            <a:off x="304800" y="1828800"/>
            <a:ext cx="8382000" cy="3429000"/>
          </a:xfrm>
        </p:spPr>
        <p:txBody>
          <a:bodyPr/>
          <a:lstStyle/>
          <a:p>
            <a:pPr marL="292608" lvl="2" indent="-292608">
              <a:spcBef>
                <a:spcPts val="1000"/>
              </a:spcBef>
              <a:buClr>
                <a:srgbClr val="990000"/>
              </a:buClr>
              <a:buSzPct val="100000"/>
            </a:pPr>
            <a:r>
              <a:rPr lang="en-US" altLang="en-US" sz="2800" dirty="0">
                <a:latin typeface="Calibri" panose="020F0502020204030204" pitchFamily="34" charset="0"/>
              </a:rPr>
              <a:t>Monthly and quarterly time periods are called </a:t>
            </a:r>
            <a:r>
              <a:rPr lang="en-US" altLang="en-US" sz="2800" b="1" dirty="0">
                <a:solidFill>
                  <a:schemeClr val="accent4"/>
                </a:solidFill>
                <a:latin typeface="Calibri" panose="020F0502020204030204" pitchFamily="34" charset="0"/>
              </a:rPr>
              <a:t>interim periods</a:t>
            </a:r>
          </a:p>
          <a:p>
            <a:pPr marL="292608" lvl="2" indent="-292608">
              <a:spcBef>
                <a:spcPts val="1000"/>
              </a:spcBef>
              <a:buClr>
                <a:srgbClr val="990000"/>
              </a:buClr>
              <a:buSzPct val="100000"/>
            </a:pPr>
            <a:r>
              <a:rPr lang="en-US" altLang="en-US" sz="2800" dirty="0">
                <a:latin typeface="Calibri" panose="020F0502020204030204" pitchFamily="34" charset="0"/>
              </a:rPr>
              <a:t>Most large companies must prepare both </a:t>
            </a:r>
            <a:r>
              <a:rPr lang="en-US" altLang="en-US" sz="2800" b="1" dirty="0">
                <a:latin typeface="Calibri" panose="020F0502020204030204" pitchFamily="34" charset="0"/>
              </a:rPr>
              <a:t>quarterly</a:t>
            </a:r>
            <a:r>
              <a:rPr lang="en-US" altLang="en-US" sz="2800" dirty="0">
                <a:latin typeface="Calibri" panose="020F0502020204030204" pitchFamily="34" charset="0"/>
              </a:rPr>
              <a:t> and </a:t>
            </a:r>
            <a:r>
              <a:rPr lang="en-US" altLang="en-US" sz="2800" b="1" dirty="0">
                <a:latin typeface="Calibri" panose="020F0502020204030204" pitchFamily="34" charset="0"/>
              </a:rPr>
              <a:t>annual</a:t>
            </a:r>
            <a:r>
              <a:rPr lang="en-US" altLang="en-US" sz="2800" dirty="0">
                <a:latin typeface="Calibri" panose="020F0502020204030204" pitchFamily="34" charset="0"/>
              </a:rPr>
              <a:t> financial statements</a:t>
            </a:r>
          </a:p>
          <a:p>
            <a:pPr marL="292608" lvl="2" indent="-292608">
              <a:spcBef>
                <a:spcPts val="1000"/>
              </a:spcBef>
              <a:buClr>
                <a:srgbClr val="990000"/>
              </a:buClr>
              <a:buSzPct val="100000"/>
            </a:pPr>
            <a:r>
              <a:rPr lang="en-US" altLang="en-US" sz="2800" b="1" dirty="0">
                <a:solidFill>
                  <a:schemeClr val="accent4"/>
                </a:solidFill>
                <a:latin typeface="Calibri" panose="020F0502020204030204" pitchFamily="34" charset="0"/>
              </a:rPr>
              <a:t>Fiscal Year </a:t>
            </a:r>
            <a:r>
              <a:rPr lang="en-US" altLang="en-US" sz="2800" dirty="0">
                <a:latin typeface="Calibri" panose="020F0502020204030204" pitchFamily="34" charset="0"/>
              </a:rPr>
              <a:t>= Accounting time period that is </a:t>
            </a:r>
            <a:r>
              <a:rPr lang="en-US" altLang="en-US" sz="2800" b="1" dirty="0">
                <a:latin typeface="Calibri" panose="020F0502020204030204" pitchFamily="34" charset="0"/>
              </a:rPr>
              <a:t>one year </a:t>
            </a:r>
            <a:r>
              <a:rPr lang="en-US" altLang="en-US" sz="2800" dirty="0">
                <a:latin typeface="Calibri" panose="020F0502020204030204" pitchFamily="34" charset="0"/>
              </a:rPr>
              <a:t>in length</a:t>
            </a:r>
          </a:p>
          <a:p>
            <a:pPr marL="292608" lvl="2" indent="-292608">
              <a:spcBef>
                <a:spcPts val="1000"/>
              </a:spcBef>
              <a:buClr>
                <a:srgbClr val="990000"/>
              </a:buClr>
              <a:buSzPct val="100000"/>
            </a:pPr>
            <a:r>
              <a:rPr lang="en-US" altLang="en-US" sz="2800" b="1" dirty="0">
                <a:solidFill>
                  <a:schemeClr val="accent4"/>
                </a:solidFill>
                <a:latin typeface="Calibri" panose="020F0502020204030204" pitchFamily="34" charset="0"/>
              </a:rPr>
              <a:t>Calendar Year </a:t>
            </a:r>
            <a:r>
              <a:rPr lang="en-US" altLang="en-US" sz="2800" dirty="0">
                <a:latin typeface="Calibri" panose="020F0502020204030204" pitchFamily="34" charset="0"/>
              </a:rPr>
              <a:t>= January 1 to December 31</a:t>
            </a:r>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CCF39634-1CF0-461E-BC58-4DCA89AE2ED4}"/>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4</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41695C02-EB3D-45CC-B7BB-F8F65C6E4F19}"/>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31038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0130-41B4-4AEA-92CA-001290A19693}"/>
              </a:ext>
            </a:extLst>
          </p:cNvPr>
          <p:cNvSpPr>
            <a:spLocks noGrp="1"/>
          </p:cNvSpPr>
          <p:nvPr>
            <p:ph type="title"/>
          </p:nvPr>
        </p:nvSpPr>
        <p:spPr>
          <a:xfrm>
            <a:off x="304800" y="762001"/>
            <a:ext cx="8534400" cy="654049"/>
          </a:xfrm>
        </p:spPr>
        <p:txBody>
          <a:bodyPr>
            <a:noAutofit/>
          </a:bodyPr>
          <a:lstStyle/>
          <a:p>
            <a:r>
              <a:rPr lang="en-US" sz="3400" b="1" dirty="0">
                <a:ea typeface="Source Sans Pro" charset="0"/>
              </a:rPr>
              <a:t>Do It! 2: </a:t>
            </a:r>
            <a:r>
              <a:rPr lang="en-US" sz="3400" b="1" dirty="0">
                <a:solidFill>
                  <a:srgbClr val="196E78"/>
                </a:solidFill>
                <a:ea typeface="Source Sans Pro" charset="0"/>
              </a:rPr>
              <a:t>Adjusting Entries for Deferrals </a:t>
            </a:r>
            <a:r>
              <a:rPr lang="en-US" sz="2400" dirty="0">
                <a:solidFill>
                  <a:srgbClr val="196E78"/>
                </a:solidFill>
                <a:ea typeface="Source Sans Pro" charset="0"/>
              </a:rPr>
              <a:t>(3 of 5)</a:t>
            </a:r>
            <a:endParaRPr lang="en-US" sz="2400" dirty="0"/>
          </a:p>
        </p:txBody>
      </p:sp>
      <p:sp>
        <p:nvSpPr>
          <p:cNvPr id="3" name="Content Placeholder 2">
            <a:extLst>
              <a:ext uri="{FF2B5EF4-FFF2-40B4-BE49-F238E27FC236}">
                <a16:creationId xmlns:a16="http://schemas.microsoft.com/office/drawing/2014/main" id="{99070035-1EE9-4ED5-9182-867497B56E8C}"/>
              </a:ext>
            </a:extLst>
          </p:cNvPr>
          <p:cNvSpPr>
            <a:spLocks noGrp="1"/>
          </p:cNvSpPr>
          <p:nvPr>
            <p:ph sz="quarter" idx="16"/>
          </p:nvPr>
        </p:nvSpPr>
        <p:spPr>
          <a:xfrm>
            <a:off x="304800" y="1828800"/>
            <a:ext cx="8534400" cy="502276"/>
          </a:xfrm>
        </p:spPr>
        <p:txBody>
          <a:bodyPr/>
          <a:lstStyle/>
          <a:p>
            <a:r>
              <a:rPr lang="en-US" sz="1600" dirty="0">
                <a:latin typeface="+mn-lt"/>
              </a:rPr>
              <a:t>The ledger of Hammond Company, on March 31, 2020, includes these selected accounts before adjusting entries are prepared.</a:t>
            </a:r>
          </a:p>
        </p:txBody>
      </p:sp>
      <p:graphicFrame>
        <p:nvGraphicFramePr>
          <p:cNvPr id="14" name="Content Placeholder 13" descr="Table is accessible to screenreaders">
            <a:extLst>
              <a:ext uri="{FF2B5EF4-FFF2-40B4-BE49-F238E27FC236}">
                <a16:creationId xmlns:a16="http://schemas.microsoft.com/office/drawing/2014/main" id="{A982E408-AFA0-4239-91F4-938C43D1F083}"/>
              </a:ext>
            </a:extLst>
          </p:cNvPr>
          <p:cNvGraphicFramePr>
            <a:graphicFrameLocks noGrp="1"/>
          </p:cNvGraphicFramePr>
          <p:nvPr>
            <p:ph sz="quarter" idx="19"/>
          </p:nvPr>
        </p:nvGraphicFramePr>
        <p:xfrm>
          <a:off x="304800" y="2362200"/>
          <a:ext cx="7772400" cy="182880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210376273"/>
                    </a:ext>
                  </a:extLst>
                </a:gridCol>
                <a:gridCol w="1219200">
                  <a:extLst>
                    <a:ext uri="{9D8B030D-6E8A-4147-A177-3AD203B41FA5}">
                      <a16:colId xmlns:a16="http://schemas.microsoft.com/office/drawing/2014/main" val="2111321641"/>
                    </a:ext>
                  </a:extLst>
                </a:gridCol>
                <a:gridCol w="1295400">
                  <a:extLst>
                    <a:ext uri="{9D8B030D-6E8A-4147-A177-3AD203B41FA5}">
                      <a16:colId xmlns:a16="http://schemas.microsoft.com/office/drawing/2014/main" val="1623227328"/>
                    </a:ext>
                  </a:extLst>
                </a:gridCol>
              </a:tblGrid>
              <a:tr h="291894">
                <a:tc>
                  <a:txBody>
                    <a:bodyPr/>
                    <a:lstStyle/>
                    <a:p>
                      <a:pPr algn="l"/>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Debit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Credit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079175"/>
                  </a:ext>
                </a:extLst>
              </a:tr>
              <a:tr h="159814">
                <a:tc>
                  <a:txBody>
                    <a:bodyPr/>
                    <a:lstStyle/>
                    <a:p>
                      <a:pPr algn="l"/>
                      <a:r>
                        <a:rPr lang="en-US" sz="1400" dirty="0"/>
                        <a:t>Prepaid Insurance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$ 3,600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474896"/>
                  </a:ext>
                </a:extLst>
              </a:tr>
              <a:tr h="195374">
                <a:tc>
                  <a:txBody>
                    <a:bodyPr/>
                    <a:lstStyle/>
                    <a:p>
                      <a:pPr algn="l"/>
                      <a:r>
                        <a:rPr lang="en-US" sz="1400" dirty="0"/>
                        <a:t>Supplies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9852174"/>
                  </a:ext>
                </a:extLst>
              </a:tr>
              <a:tr h="291894">
                <a:tc>
                  <a:txBody>
                    <a:bodyPr/>
                    <a:lstStyle/>
                    <a:p>
                      <a:pPr algn="l"/>
                      <a:r>
                        <a:rPr lang="en-US" sz="1400" dirty="0"/>
                        <a:t>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189"/>
                  </a:ext>
                </a:extLst>
              </a:tr>
              <a:tr h="121508">
                <a:tc>
                  <a:txBody>
                    <a:bodyPr/>
                    <a:lstStyle/>
                    <a:p>
                      <a:pPr algn="l"/>
                      <a:r>
                        <a:rPr lang="en-US" sz="1400" dirty="0"/>
                        <a:t>Accumulated Depreciation—Equipment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710687"/>
                  </a:ext>
                </a:extLst>
              </a:tr>
              <a:tr h="288290">
                <a:tc>
                  <a:txBody>
                    <a:bodyPr/>
                    <a:lstStyle/>
                    <a:p>
                      <a:pPr algn="l"/>
                      <a:r>
                        <a:rPr lang="en-US" sz="1400" dirty="0"/>
                        <a:t>Unearned Service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9,200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15745"/>
                  </a:ext>
                </a:extLst>
              </a:tr>
            </a:tbl>
          </a:graphicData>
        </a:graphic>
      </p:graphicFrame>
      <p:sp>
        <p:nvSpPr>
          <p:cNvPr id="5" name="Content Placeholder 4">
            <a:extLst>
              <a:ext uri="{FF2B5EF4-FFF2-40B4-BE49-F238E27FC236}">
                <a16:creationId xmlns:a16="http://schemas.microsoft.com/office/drawing/2014/main" id="{BD1ACB52-B268-42CB-81F4-1FA07CBDBD8F}"/>
              </a:ext>
            </a:extLst>
          </p:cNvPr>
          <p:cNvSpPr>
            <a:spLocks noGrp="1"/>
          </p:cNvSpPr>
          <p:nvPr>
            <p:ph sz="quarter" idx="18"/>
          </p:nvPr>
        </p:nvSpPr>
        <p:spPr>
          <a:xfrm>
            <a:off x="304800" y="4267201"/>
            <a:ext cx="4648200" cy="665407"/>
          </a:xfrm>
        </p:spPr>
        <p:txBody>
          <a:bodyPr/>
          <a:lstStyle/>
          <a:p>
            <a:pPr>
              <a:spcBef>
                <a:spcPts val="600"/>
              </a:spcBef>
            </a:pPr>
            <a:r>
              <a:rPr lang="en-US" sz="1600" dirty="0"/>
              <a:t>Prepare the adjusting entries for the month of March.</a:t>
            </a:r>
          </a:p>
          <a:p>
            <a:pPr marL="402336" indent="-402336">
              <a:buClr>
                <a:schemeClr val="accent2"/>
              </a:buClr>
              <a:buFont typeface="+mj-lt"/>
              <a:buAutoNum type="arabicPeriod" startAt="2"/>
            </a:pPr>
            <a:r>
              <a:rPr lang="en-US" altLang="en-US" sz="1600" dirty="0"/>
              <a:t>Supplies on hand total $800.</a:t>
            </a:r>
            <a:endParaRPr lang="en-US" sz="1600" dirty="0"/>
          </a:p>
        </p:txBody>
      </p:sp>
      <p:sp>
        <p:nvSpPr>
          <p:cNvPr id="7" name="Content Placeholder 6">
            <a:extLst>
              <a:ext uri="{FF2B5EF4-FFF2-40B4-BE49-F238E27FC236}">
                <a16:creationId xmlns:a16="http://schemas.microsoft.com/office/drawing/2014/main" id="{B2805178-2141-46E2-941D-54A917E295CB}"/>
              </a:ext>
            </a:extLst>
          </p:cNvPr>
          <p:cNvSpPr>
            <a:spLocks noGrp="1"/>
          </p:cNvSpPr>
          <p:nvPr>
            <p:ph sz="quarter" idx="20"/>
          </p:nvPr>
        </p:nvSpPr>
        <p:spPr>
          <a:xfrm>
            <a:off x="762000" y="5194298"/>
            <a:ext cx="3276600" cy="395543"/>
          </a:xfrm>
        </p:spPr>
        <p:txBody>
          <a:bodyPr/>
          <a:lstStyle/>
          <a:p>
            <a:r>
              <a:rPr lang="en-US" sz="1800"/>
              <a:t>Supplies Expense ($2,800 - $800)</a:t>
            </a:r>
            <a:endParaRPr lang="en-US" sz="1800" dirty="0"/>
          </a:p>
        </p:txBody>
      </p:sp>
      <p:sp>
        <p:nvSpPr>
          <p:cNvPr id="8" name="Content Placeholder 7">
            <a:extLst>
              <a:ext uri="{FF2B5EF4-FFF2-40B4-BE49-F238E27FC236}">
                <a16:creationId xmlns:a16="http://schemas.microsoft.com/office/drawing/2014/main" id="{E23F39FC-93DB-4C50-8EDF-ECA491841C00}"/>
              </a:ext>
            </a:extLst>
          </p:cNvPr>
          <p:cNvSpPr>
            <a:spLocks noGrp="1"/>
          </p:cNvSpPr>
          <p:nvPr>
            <p:ph sz="quarter" idx="21"/>
          </p:nvPr>
        </p:nvSpPr>
        <p:spPr>
          <a:xfrm>
            <a:off x="5130594" y="5208841"/>
            <a:ext cx="813006" cy="290438"/>
          </a:xfrm>
        </p:spPr>
        <p:txBody>
          <a:bodyPr/>
          <a:lstStyle/>
          <a:p>
            <a:r>
              <a:rPr lang="en-US" sz="1800" dirty="0"/>
              <a:t>2,000</a:t>
            </a:r>
          </a:p>
        </p:txBody>
      </p:sp>
      <p:sp>
        <p:nvSpPr>
          <p:cNvPr id="9" name="Content Placeholder 8">
            <a:extLst>
              <a:ext uri="{FF2B5EF4-FFF2-40B4-BE49-F238E27FC236}">
                <a16:creationId xmlns:a16="http://schemas.microsoft.com/office/drawing/2014/main" id="{FFB02B6D-0ADB-48AE-B6A4-6C53F81D19FA}"/>
              </a:ext>
            </a:extLst>
          </p:cNvPr>
          <p:cNvSpPr>
            <a:spLocks noGrp="1"/>
          </p:cNvSpPr>
          <p:nvPr>
            <p:ph sz="quarter" idx="22"/>
          </p:nvPr>
        </p:nvSpPr>
        <p:spPr>
          <a:xfrm>
            <a:off x="1219200" y="5607049"/>
            <a:ext cx="1066800" cy="336551"/>
          </a:xfrm>
        </p:spPr>
        <p:txBody>
          <a:bodyPr/>
          <a:lstStyle/>
          <a:p>
            <a:r>
              <a:rPr lang="en-US" sz="1800" dirty="0"/>
              <a:t>Supplies</a:t>
            </a:r>
          </a:p>
        </p:txBody>
      </p:sp>
      <p:sp>
        <p:nvSpPr>
          <p:cNvPr id="10" name="Content Placeholder 9">
            <a:extLst>
              <a:ext uri="{FF2B5EF4-FFF2-40B4-BE49-F238E27FC236}">
                <a16:creationId xmlns:a16="http://schemas.microsoft.com/office/drawing/2014/main" id="{80BA00CC-0CC6-4C39-8CE6-F1C0B778B490}"/>
              </a:ext>
            </a:extLst>
          </p:cNvPr>
          <p:cNvSpPr>
            <a:spLocks noGrp="1"/>
          </p:cNvSpPr>
          <p:nvPr>
            <p:ph sz="quarter" idx="23"/>
          </p:nvPr>
        </p:nvSpPr>
        <p:spPr>
          <a:xfrm>
            <a:off x="6153150" y="5589841"/>
            <a:ext cx="737047" cy="321562"/>
          </a:xfrm>
        </p:spPr>
        <p:txBody>
          <a:bodyPr/>
          <a:lstStyle/>
          <a:p>
            <a:r>
              <a:rPr lang="en-US" sz="1800" dirty="0"/>
              <a:t>2,000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12" name="Slide Number Placeholder 11">
            <a:extLst>
              <a:ext uri="{FF2B5EF4-FFF2-40B4-BE49-F238E27FC236}">
                <a16:creationId xmlns:a16="http://schemas.microsoft.com/office/drawing/2014/main" id="{5E10ADF7-D737-48D1-AEDA-EA5FF080D7F6}"/>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13" name="Footer Placeholder 12">
            <a:extLst>
              <a:ext uri="{FF2B5EF4-FFF2-40B4-BE49-F238E27FC236}">
                <a16:creationId xmlns:a16="http://schemas.microsoft.com/office/drawing/2014/main" id="{F5D9E0BE-0630-423D-BD0F-9DD569FF47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727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Fiscal and Calendar Years </a:t>
            </a:r>
            <a:r>
              <a:rPr lang="en-US" sz="2400" dirty="0">
                <a:latin typeface="Calibri" panose="020F0502020204030204" pitchFamily="34" charset="0"/>
                <a:ea typeface="Source Sans Pro" charset="0"/>
                <a:cs typeface="Calibri" panose="020F0502020204030204" pitchFamily="34" charset="0"/>
              </a:rPr>
              <a:t>(2 of 5)</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a:xfrm>
            <a:off x="304800" y="1752600"/>
            <a:ext cx="8534400" cy="4191000"/>
          </a:xfrm>
        </p:spPr>
        <p:txBody>
          <a:bodyPr/>
          <a:lstStyle/>
          <a:p>
            <a:pPr marL="0" lvl="1" indent="0">
              <a:buClr>
                <a:schemeClr val="tx1"/>
              </a:buClr>
              <a:buNone/>
            </a:pPr>
            <a:r>
              <a:rPr lang="en-US" altLang="en-US" dirty="0"/>
              <a:t>The time period assumption states that:</a:t>
            </a:r>
          </a:p>
          <a:p>
            <a:pPr marL="339725" lvl="1" indent="-339725">
              <a:buClr>
                <a:schemeClr val="tx1"/>
              </a:buClr>
              <a:buNone/>
            </a:pPr>
            <a:r>
              <a:rPr lang="en-US" altLang="en-US" dirty="0">
                <a:solidFill>
                  <a:schemeClr val="accent2"/>
                </a:solidFill>
              </a:rPr>
              <a:t>a.</a:t>
            </a:r>
            <a:r>
              <a:rPr lang="en-US" altLang="en-US" dirty="0"/>
              <a:t> companies must wait until the calendar year is completed to prepare ﬁnancial statements. </a:t>
            </a:r>
          </a:p>
          <a:p>
            <a:pPr marL="339725" lvl="1" indent="-339725">
              <a:buClr>
                <a:schemeClr val="tx1"/>
              </a:buClr>
              <a:buNone/>
            </a:pPr>
            <a:r>
              <a:rPr lang="en-US" altLang="en-US" dirty="0">
                <a:solidFill>
                  <a:schemeClr val="accent2"/>
                </a:solidFill>
              </a:rPr>
              <a:t>b.</a:t>
            </a:r>
            <a:r>
              <a:rPr lang="en-US" altLang="en-US" dirty="0"/>
              <a:t> companies use the ﬁscal year to report ﬁnancial information. </a:t>
            </a:r>
          </a:p>
          <a:p>
            <a:pPr marL="339725" lvl="1" indent="-339725">
              <a:buClr>
                <a:schemeClr val="tx1"/>
              </a:buClr>
              <a:buNone/>
            </a:pPr>
            <a:r>
              <a:rPr lang="en-US" altLang="en-US" dirty="0">
                <a:solidFill>
                  <a:schemeClr val="accent2"/>
                </a:solidFill>
              </a:rPr>
              <a:t>c.</a:t>
            </a:r>
            <a:r>
              <a:rPr lang="en-US" altLang="en-US" dirty="0"/>
              <a:t> the economic life of a business can be divided into artiﬁcial time periods. </a:t>
            </a:r>
          </a:p>
          <a:p>
            <a:pPr marL="339725" lvl="1" indent="-339725">
              <a:buClr>
                <a:schemeClr val="tx1"/>
              </a:buClr>
              <a:buNone/>
            </a:pPr>
            <a:r>
              <a:rPr lang="en-US" altLang="en-US" dirty="0">
                <a:solidFill>
                  <a:schemeClr val="accent2"/>
                </a:solidFill>
              </a:rPr>
              <a:t>d.</a:t>
            </a:r>
            <a:r>
              <a:rPr lang="en-US" altLang="en-US" dirty="0"/>
              <a:t> companies record information in the time period in which the events occur. </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3272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BA76-9987-4D1A-9E57-4BB4F9689CCD}"/>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Fiscal and Calendar Years </a:t>
            </a:r>
            <a:r>
              <a:rPr 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00D6C71E-EB9B-4D11-A27E-0901B5CDD185}"/>
              </a:ext>
            </a:extLst>
          </p:cNvPr>
          <p:cNvSpPr>
            <a:spLocks noGrp="1"/>
          </p:cNvSpPr>
          <p:nvPr>
            <p:ph sz="quarter" idx="15"/>
          </p:nvPr>
        </p:nvSpPr>
        <p:spPr>
          <a:xfrm>
            <a:off x="304800" y="1752600"/>
            <a:ext cx="8534400" cy="4191000"/>
          </a:xfrm>
        </p:spPr>
        <p:txBody>
          <a:bodyPr/>
          <a:lstStyle/>
          <a:p>
            <a:pPr marL="0" lvl="1" indent="0">
              <a:buClr>
                <a:schemeClr val="tx1"/>
              </a:buClr>
            </a:pPr>
            <a:r>
              <a:rPr lang="en-US" altLang="en-US" dirty="0"/>
              <a:t>The time period assumption states that:</a:t>
            </a:r>
          </a:p>
          <a:p>
            <a:pPr marL="339725" lvl="1" indent="-339725">
              <a:buClr>
                <a:schemeClr val="tx1"/>
              </a:buClr>
            </a:pPr>
            <a:r>
              <a:rPr lang="en-US" altLang="en-US" dirty="0">
                <a:solidFill>
                  <a:schemeClr val="accent2"/>
                </a:solidFill>
              </a:rPr>
              <a:t>a.</a:t>
            </a:r>
            <a:r>
              <a:rPr lang="en-US" altLang="en-US" dirty="0"/>
              <a:t> companies must wait until the calendar year is completed to prepare ﬁnancial statements. </a:t>
            </a:r>
          </a:p>
          <a:p>
            <a:pPr marL="339725" lvl="1" indent="-339725">
              <a:buClr>
                <a:schemeClr val="tx1"/>
              </a:buClr>
            </a:pPr>
            <a:r>
              <a:rPr lang="en-US" altLang="en-US" dirty="0">
                <a:solidFill>
                  <a:schemeClr val="accent2"/>
                </a:solidFill>
              </a:rPr>
              <a:t>b.</a:t>
            </a:r>
            <a:r>
              <a:rPr lang="en-US" altLang="en-US" dirty="0"/>
              <a:t> companies use the ﬁscal year to report ﬁnancial information. </a:t>
            </a:r>
          </a:p>
          <a:p>
            <a:pPr marL="339725" lvl="1" indent="-339725">
              <a:buClr>
                <a:schemeClr val="tx1"/>
              </a:buClr>
            </a:pPr>
            <a:r>
              <a:rPr lang="en-US" altLang="en-US" dirty="0">
                <a:solidFill>
                  <a:schemeClr val="accent2"/>
                </a:solidFill>
              </a:rPr>
              <a:t>c.</a:t>
            </a:r>
            <a:r>
              <a:rPr lang="en-US" altLang="en-US" dirty="0"/>
              <a:t> Answer: the economic life of a business can be divided into artiﬁcial time periods. </a:t>
            </a:r>
          </a:p>
          <a:p>
            <a:pPr marL="339725" lvl="1" indent="-339725">
              <a:buClr>
                <a:schemeClr val="tx1"/>
              </a:buClr>
            </a:pPr>
            <a:r>
              <a:rPr lang="en-US" altLang="en-US" dirty="0">
                <a:solidFill>
                  <a:schemeClr val="accent2"/>
                </a:solidFill>
              </a:rPr>
              <a:t>d.</a:t>
            </a:r>
            <a:r>
              <a:rPr lang="en-US" altLang="en-US" dirty="0"/>
              <a:t> companies record information in the time period in which the events occur. </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9775E5E3-83F9-436C-AF5F-43498370A589}"/>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85512CC8-E990-45BE-87F6-0FE14D0CDE9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8743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570E-F865-4C9F-9844-72E5207FC50F}"/>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Accrual- versus Cash-Basis Accounting </a:t>
            </a:r>
            <a:r>
              <a:rPr lang="en-US" altLang="en-US" sz="2700" dirty="0">
                <a:latin typeface="Calibri" panose="020F0502020204030204" pitchFamily="34" charset="0"/>
                <a:ea typeface="Source Sans Pro" charset="0"/>
                <a:cs typeface="Calibri" panose="020F0502020204030204" pitchFamily="34" charset="0"/>
              </a:rPr>
              <a:t>(1 of 2)</a:t>
            </a:r>
            <a:endParaRPr lang="en-US" sz="2700" dirty="0"/>
          </a:p>
        </p:txBody>
      </p:sp>
      <p:sp>
        <p:nvSpPr>
          <p:cNvPr id="3" name="Content Placeholder 2">
            <a:extLst>
              <a:ext uri="{FF2B5EF4-FFF2-40B4-BE49-F238E27FC236}">
                <a16:creationId xmlns:a16="http://schemas.microsoft.com/office/drawing/2014/main" id="{324A36B1-9406-4876-B527-CB0C2C240AFA}"/>
              </a:ext>
            </a:extLst>
          </p:cNvPr>
          <p:cNvSpPr>
            <a:spLocks noGrp="1"/>
          </p:cNvSpPr>
          <p:nvPr>
            <p:ph sz="quarter" idx="16"/>
          </p:nvPr>
        </p:nvSpPr>
        <p:spPr>
          <a:xfrm>
            <a:off x="304800" y="1828800"/>
            <a:ext cx="8534400" cy="3962400"/>
          </a:xfrm>
        </p:spPr>
        <p:txBody>
          <a:bodyPr/>
          <a:lstStyle/>
          <a:p>
            <a:pPr marL="0" lvl="2" indent="0">
              <a:spcBef>
                <a:spcPts val="1000"/>
              </a:spcBef>
              <a:buClr>
                <a:srgbClr val="990000"/>
              </a:buClr>
              <a:buSzPct val="100000"/>
              <a:buNone/>
            </a:pPr>
            <a:r>
              <a:rPr lang="en-US" altLang="en-US" sz="2800" b="1" dirty="0">
                <a:solidFill>
                  <a:schemeClr val="accent4"/>
                </a:solidFill>
              </a:rPr>
              <a:t>Accrual-Basis Accounting</a:t>
            </a:r>
          </a:p>
          <a:p>
            <a:pPr marL="292608" lvl="2" indent="-292608">
              <a:spcBef>
                <a:spcPts val="1000"/>
              </a:spcBef>
              <a:buClr>
                <a:srgbClr val="990000"/>
              </a:buClr>
              <a:buSzPct val="100000"/>
            </a:pPr>
            <a:r>
              <a:rPr lang="en-US" altLang="en-US" sz="2600" dirty="0"/>
              <a:t>Transactions recorded in the </a:t>
            </a:r>
            <a:r>
              <a:rPr lang="en-US" altLang="en-US" sz="2600" b="1" dirty="0"/>
              <a:t>periods in which the events occur</a:t>
            </a:r>
            <a:endParaRPr lang="en-US" altLang="en-US" sz="2600" dirty="0"/>
          </a:p>
          <a:p>
            <a:pPr marL="292608" lvl="2" indent="-292608">
              <a:spcBef>
                <a:spcPts val="1000"/>
              </a:spcBef>
              <a:buClr>
                <a:srgbClr val="990000"/>
              </a:buClr>
              <a:buSzPct val="100000"/>
            </a:pPr>
            <a:r>
              <a:rPr lang="en-US" altLang="en-US" sz="2600" dirty="0"/>
              <a:t>Companies </a:t>
            </a:r>
            <a:r>
              <a:rPr lang="en-US" altLang="en-US" sz="2600" b="1" dirty="0"/>
              <a:t>recognize revenues when they perform services</a:t>
            </a:r>
            <a:r>
              <a:rPr lang="en-US" altLang="en-US" sz="2600" dirty="0"/>
              <a:t> (rather than when they receive cash)</a:t>
            </a:r>
          </a:p>
          <a:p>
            <a:pPr marL="292608" lvl="2" indent="-292608">
              <a:spcBef>
                <a:spcPts val="1000"/>
              </a:spcBef>
              <a:buClr>
                <a:srgbClr val="990000"/>
              </a:buClr>
              <a:buSzPct val="100000"/>
            </a:pPr>
            <a:r>
              <a:rPr lang="en-US" altLang="en-US" sz="2600" b="1" dirty="0"/>
              <a:t>Expenses</a:t>
            </a:r>
            <a:r>
              <a:rPr lang="en-US" altLang="en-US" sz="2600" dirty="0"/>
              <a:t> are recognized when </a:t>
            </a:r>
            <a:r>
              <a:rPr lang="en-US" altLang="en-US" sz="2600" b="1" dirty="0"/>
              <a:t>incurred</a:t>
            </a:r>
            <a:r>
              <a:rPr lang="en-US" altLang="en-US" sz="2600" dirty="0"/>
              <a:t> (rather than when paid)</a:t>
            </a:r>
          </a:p>
          <a:p>
            <a:pPr marL="292608" lvl="2" indent="-292608">
              <a:spcBef>
                <a:spcPts val="1000"/>
              </a:spcBef>
              <a:buClr>
                <a:srgbClr val="990000"/>
              </a:buClr>
              <a:buSzPct val="100000"/>
            </a:pPr>
            <a:r>
              <a:rPr lang="en-US" sz="2600" dirty="0"/>
              <a:t>In accordance with </a:t>
            </a:r>
            <a:r>
              <a:rPr lang="en-US" sz="2600" b="1" dirty="0"/>
              <a:t>generally accepted accounting principles (G</a:t>
            </a:r>
            <a:r>
              <a:rPr lang="en-US" sz="100" b="1" dirty="0"/>
              <a:t> </a:t>
            </a:r>
            <a:r>
              <a:rPr lang="en-US" sz="2600" b="1" dirty="0"/>
              <a:t>A</a:t>
            </a:r>
            <a:r>
              <a:rPr lang="en-US" sz="100" b="1" dirty="0"/>
              <a:t> </a:t>
            </a:r>
            <a:r>
              <a:rPr lang="en-US" sz="2600" b="1" dirty="0"/>
              <a:t>A</a:t>
            </a:r>
            <a:r>
              <a:rPr lang="en-US" sz="100" b="1" dirty="0"/>
              <a:t> </a:t>
            </a:r>
            <a:r>
              <a:rPr lang="en-US" sz="2600" b="1" dirty="0"/>
              <a:t>P)</a:t>
            </a:r>
            <a:endParaRPr lang="en-US" altLang="en-US" sz="2600"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AC5DC6CD-9683-4D06-ADA6-4202ABE1B3B9}"/>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4">
            <a:extLst>
              <a:ext uri="{FF2B5EF4-FFF2-40B4-BE49-F238E27FC236}">
                <a16:creationId xmlns:a16="http://schemas.microsoft.com/office/drawing/2014/main" id="{5F5F0C56-F546-4E04-ACA3-5E0B9442AAC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8832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570E-F865-4C9F-9844-72E5207FC50F}"/>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Accrual- versus Cash-Basis Accounting </a:t>
            </a:r>
            <a:r>
              <a:rPr lang="en-US" altLang="en-US" sz="2700" dirty="0">
                <a:latin typeface="Calibri" panose="020F0502020204030204" pitchFamily="34" charset="0"/>
                <a:ea typeface="Source Sans Pro" charset="0"/>
                <a:cs typeface="Calibri" panose="020F0502020204030204" pitchFamily="34" charset="0"/>
              </a:rPr>
              <a:t>(2 of 2)</a:t>
            </a:r>
            <a:endParaRPr lang="en-US" sz="2700" dirty="0"/>
          </a:p>
        </p:txBody>
      </p:sp>
      <p:sp>
        <p:nvSpPr>
          <p:cNvPr id="3" name="Content Placeholder 2">
            <a:extLst>
              <a:ext uri="{FF2B5EF4-FFF2-40B4-BE49-F238E27FC236}">
                <a16:creationId xmlns:a16="http://schemas.microsoft.com/office/drawing/2014/main" id="{324A36B1-9406-4876-B527-CB0C2C240AFA}"/>
              </a:ext>
            </a:extLst>
          </p:cNvPr>
          <p:cNvSpPr>
            <a:spLocks noGrp="1"/>
          </p:cNvSpPr>
          <p:nvPr>
            <p:ph sz="quarter" idx="16"/>
          </p:nvPr>
        </p:nvSpPr>
        <p:spPr>
          <a:xfrm>
            <a:off x="304800" y="1828800"/>
            <a:ext cx="8534400" cy="2438400"/>
          </a:xfrm>
        </p:spPr>
        <p:txBody>
          <a:bodyPr/>
          <a:lstStyle/>
          <a:p>
            <a:pPr marL="0" lvl="2" indent="0">
              <a:spcBef>
                <a:spcPts val="1000"/>
              </a:spcBef>
              <a:buClr>
                <a:srgbClr val="990000"/>
              </a:buClr>
              <a:buSzPct val="100000"/>
              <a:buNone/>
            </a:pPr>
            <a:r>
              <a:rPr lang="en-US" altLang="en-US" sz="2800" b="1" dirty="0">
                <a:solidFill>
                  <a:schemeClr val="accent4"/>
                </a:solidFill>
              </a:rPr>
              <a:t>Cash-Basis Accounting</a:t>
            </a:r>
          </a:p>
          <a:p>
            <a:pPr marL="292608" lvl="2" indent="-292608">
              <a:spcBef>
                <a:spcPts val="1000"/>
              </a:spcBef>
              <a:buClr>
                <a:srgbClr val="990000"/>
              </a:buClr>
              <a:buSzPct val="100000"/>
            </a:pPr>
            <a:r>
              <a:rPr lang="en-US" altLang="en-US" sz="2600" b="1" dirty="0"/>
              <a:t>Revenues</a:t>
            </a:r>
            <a:r>
              <a:rPr lang="en-US" altLang="en-US" sz="2600" dirty="0"/>
              <a:t> recognized when </a:t>
            </a:r>
            <a:r>
              <a:rPr lang="en-US" altLang="en-US" sz="2600" b="1" dirty="0"/>
              <a:t>cash is received</a:t>
            </a:r>
            <a:endParaRPr lang="en-US" altLang="en-US" sz="2600" dirty="0"/>
          </a:p>
          <a:p>
            <a:pPr marL="292608" lvl="2" indent="-292608">
              <a:spcBef>
                <a:spcPts val="1000"/>
              </a:spcBef>
              <a:buClr>
                <a:srgbClr val="990000"/>
              </a:buClr>
              <a:buSzPct val="100000"/>
            </a:pPr>
            <a:r>
              <a:rPr lang="en-US" altLang="en-US" sz="2600" b="1" dirty="0"/>
              <a:t>Expenses</a:t>
            </a:r>
            <a:r>
              <a:rPr lang="en-US" altLang="en-US" sz="2600" dirty="0"/>
              <a:t> recognized when </a:t>
            </a:r>
            <a:r>
              <a:rPr lang="en-US" altLang="en-US" sz="2600" b="1" dirty="0"/>
              <a:t>cash is paid</a:t>
            </a:r>
            <a:endParaRPr lang="en-US" altLang="en-US" sz="2600" dirty="0"/>
          </a:p>
          <a:p>
            <a:pPr marL="292608" lvl="2" indent="-292608">
              <a:spcBef>
                <a:spcPts val="1000"/>
              </a:spcBef>
              <a:buClr>
                <a:srgbClr val="990000"/>
              </a:buClr>
              <a:buSzPct val="100000"/>
            </a:pPr>
            <a:r>
              <a:rPr lang="en-US" altLang="en-US" sz="2600" dirty="0"/>
              <a:t>Cash-basis accounting is </a:t>
            </a:r>
            <a:r>
              <a:rPr lang="en-US" altLang="en-US" sz="2600" b="1" dirty="0"/>
              <a:t>not in accordance with generally accepted accounting principles (G</a:t>
            </a:r>
            <a:r>
              <a:rPr lang="en-US" altLang="en-US" sz="100" b="1" dirty="0"/>
              <a:t> </a:t>
            </a:r>
            <a:r>
              <a:rPr lang="en-US" altLang="en-US" sz="2600" b="1" dirty="0"/>
              <a:t>A</a:t>
            </a:r>
            <a:r>
              <a:rPr lang="en-US" altLang="en-US" sz="100" b="1" dirty="0"/>
              <a:t> </a:t>
            </a:r>
            <a:r>
              <a:rPr lang="en-US" altLang="en-US" sz="2600" b="1" dirty="0"/>
              <a:t>A</a:t>
            </a:r>
            <a:r>
              <a:rPr lang="en-US" altLang="en-US" sz="100" b="1" dirty="0"/>
              <a:t> </a:t>
            </a:r>
            <a:r>
              <a:rPr lang="en-US" altLang="en-US" sz="2600" b="1" dirty="0"/>
              <a:t>P)</a:t>
            </a:r>
            <a:endParaRPr lang="en-US" altLang="en-US" sz="2600"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AC5DC6CD-9683-4D06-ADA6-4202ABE1B3B9}"/>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4">
            <a:extLst>
              <a:ext uri="{FF2B5EF4-FFF2-40B4-BE49-F238E27FC236}">
                <a16:creationId xmlns:a16="http://schemas.microsoft.com/office/drawing/2014/main" id="{5F5F0C56-F546-4E04-ACA3-5E0B9442AAC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6427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FAF4-922E-4F7E-91A2-C136FA986FD8}"/>
              </a:ext>
            </a:extLst>
          </p:cNvPr>
          <p:cNvSpPr>
            <a:spLocks noGrp="1"/>
          </p:cNvSpPr>
          <p:nvPr>
            <p:ph type="title"/>
          </p:nvPr>
        </p:nvSpPr>
        <p:spPr>
          <a:xfrm>
            <a:off x="304800" y="762001"/>
            <a:ext cx="8534400" cy="685799"/>
          </a:xfrm>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Recognizing Revenues and Expenses </a:t>
            </a:r>
            <a:r>
              <a:rPr lang="en-US" altLang="en-US" sz="2700" dirty="0">
                <a:latin typeface="Calibri" panose="020F0502020204030204" pitchFamily="34" charset="0"/>
                <a:ea typeface="Source Sans Pro" charset="0"/>
                <a:cs typeface="Calibri" panose="020F0502020204030204" pitchFamily="34" charset="0"/>
              </a:rPr>
              <a:t>(1 of 3)</a:t>
            </a:r>
            <a:endParaRPr lang="en-US" sz="2700" dirty="0"/>
          </a:p>
        </p:txBody>
      </p:sp>
      <p:sp>
        <p:nvSpPr>
          <p:cNvPr id="3" name="Content Placeholder 2">
            <a:extLst>
              <a:ext uri="{FF2B5EF4-FFF2-40B4-BE49-F238E27FC236}">
                <a16:creationId xmlns:a16="http://schemas.microsoft.com/office/drawing/2014/main" id="{34CB89F2-B28A-4587-BF61-E7C31027E293}"/>
              </a:ext>
            </a:extLst>
          </p:cNvPr>
          <p:cNvSpPr>
            <a:spLocks noGrp="1"/>
          </p:cNvSpPr>
          <p:nvPr>
            <p:ph sz="quarter" idx="16"/>
          </p:nvPr>
        </p:nvSpPr>
        <p:spPr>
          <a:xfrm>
            <a:off x="304800" y="1828800"/>
            <a:ext cx="4953000" cy="2286000"/>
          </a:xfrm>
        </p:spPr>
        <p:txBody>
          <a:bodyPr/>
          <a:lstStyle/>
          <a:p>
            <a:pPr marL="0" lvl="2" indent="0">
              <a:spcBef>
                <a:spcPts val="1000"/>
              </a:spcBef>
              <a:buClr>
                <a:srgbClr val="990000"/>
              </a:buClr>
              <a:buSzPct val="100000"/>
              <a:buNone/>
            </a:pPr>
            <a:r>
              <a:rPr lang="en-US" altLang="en-US" sz="2800" b="1" dirty="0"/>
              <a:t>Revenue Recognition Principle</a:t>
            </a:r>
            <a:endParaRPr lang="en-US" altLang="en-US" sz="2800" b="1" dirty="0">
              <a:solidFill>
                <a:srgbClr val="0000CC"/>
              </a:solidFill>
            </a:endParaRPr>
          </a:p>
          <a:p>
            <a:pPr marL="0" lvl="2" indent="0">
              <a:spcBef>
                <a:spcPts val="1000"/>
              </a:spcBef>
              <a:buClr>
                <a:srgbClr val="990000"/>
              </a:buClr>
              <a:buSzPct val="100000"/>
              <a:buNone/>
            </a:pPr>
            <a:r>
              <a:rPr lang="en-US" altLang="en-US" sz="2800" b="1" dirty="0"/>
              <a:t>Recognize</a:t>
            </a:r>
            <a:r>
              <a:rPr lang="en-US" altLang="en-US" sz="2800" dirty="0"/>
              <a:t> revenue in the accounting period in which the </a:t>
            </a:r>
            <a:r>
              <a:rPr lang="en-US" altLang="en-US" sz="2800" b="1" dirty="0"/>
              <a:t>performance obligation </a:t>
            </a:r>
            <a:r>
              <a:rPr lang="en-US" altLang="en-US" sz="2800" dirty="0"/>
              <a:t>is satisfied.</a:t>
            </a:r>
            <a:endParaRPr lang="en-US" sz="2800" dirty="0"/>
          </a:p>
        </p:txBody>
      </p:sp>
      <p:pic>
        <p:nvPicPr>
          <p:cNvPr id="7" name="Content Placeholder 6" descr="An illustration of revenue recognition. An arrow illustrates that once a customer requests service, the company satisfies the performance obligation, after which the cash is received for the service performed. The description reads, Revenue is recognized when the performance obligation is satisfied.  &#10;">
            <a:extLst>
              <a:ext uri="{FF2B5EF4-FFF2-40B4-BE49-F238E27FC236}">
                <a16:creationId xmlns:a16="http://schemas.microsoft.com/office/drawing/2014/main" id="{0D9F3980-689C-4F62-AC77-4E746F170090}"/>
              </a:ext>
            </a:extLst>
          </p:cNvPr>
          <p:cNvPicPr>
            <a:picLocks noGrp="1" noChangeAspect="1"/>
          </p:cNvPicPr>
          <p:nvPr>
            <p:ph sz="quarter" idx="17"/>
          </p:nvPr>
        </p:nvPicPr>
        <p:blipFill>
          <a:blip r:embed="rId2"/>
          <a:stretch>
            <a:fillRect/>
          </a:stretch>
        </p:blipFill>
        <p:spPr>
          <a:xfrm>
            <a:off x="5472547" y="1869763"/>
            <a:ext cx="3151905" cy="4261473"/>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1</a:t>
            </a:r>
          </a:p>
        </p:txBody>
      </p:sp>
      <p:sp>
        <p:nvSpPr>
          <p:cNvPr id="5" name="Slide Number Placeholder 4">
            <a:extLst>
              <a:ext uri="{FF2B5EF4-FFF2-40B4-BE49-F238E27FC236}">
                <a16:creationId xmlns:a16="http://schemas.microsoft.com/office/drawing/2014/main" id="{15790B6E-886E-4D11-B056-DC11D49454E5}"/>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6" name="Footer Placeholder 5">
            <a:extLst>
              <a:ext uri="{FF2B5EF4-FFF2-40B4-BE49-F238E27FC236}">
                <a16:creationId xmlns:a16="http://schemas.microsoft.com/office/drawing/2014/main" id="{4D4B5CB7-CE69-4083-A709-4F50C10420A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13836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0776cc35f610e418bdecf1da884d6159b2f06a"/>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C71EB-81EB-430C-AADD-7391148CA650}">
  <ds:schemaRef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2e108766-8a5d-4dd6-bf2d-0e83b2e3ea10"/>
    <ds:schemaRef ds:uri="http://purl.org/dc/dcmitype/"/>
  </ds:schemaRefs>
</ds:datastoreItem>
</file>

<file path=customXml/itemProps2.xml><?xml version="1.0" encoding="utf-8"?>
<ds:datastoreItem xmlns:ds="http://schemas.openxmlformats.org/officeDocument/2006/customXml" ds:itemID="{288F1D47-4251-47E8-ACDB-2528FF86B6CA}">
  <ds:schemaRefs>
    <ds:schemaRef ds:uri="http://schemas.microsoft.com/sharepoint/v3/contenttype/forms"/>
  </ds:schemaRefs>
</ds:datastoreItem>
</file>

<file path=customXml/itemProps3.xml><?xml version="1.0" encoding="utf-8"?>
<ds:datastoreItem xmlns:ds="http://schemas.openxmlformats.org/officeDocument/2006/customXml" ds:itemID="{BC3B437B-5571-458A-B772-A3A5359EB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16604</TotalTime>
  <Words>2926</Words>
  <Application>Microsoft Office PowerPoint</Application>
  <PresentationFormat>On-screen Show (4:3)</PresentationFormat>
  <Paragraphs>425</Paragraphs>
  <Slides>40</Slides>
  <Notes>1</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40</vt:i4>
      </vt:variant>
    </vt:vector>
  </HeadingPairs>
  <TitlesOfParts>
    <vt:vector size="53"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Equation</vt:lpstr>
      <vt:lpstr>Accounting Principles</vt:lpstr>
      <vt:lpstr>Chapter Outline</vt:lpstr>
      <vt:lpstr>Accrual-Basis and Adjusting Entries</vt:lpstr>
      <vt:lpstr>Fiscal and Calendar Years (1 of 5)</vt:lpstr>
      <vt:lpstr>Fiscal and Calendar Years (2 of 5)</vt:lpstr>
      <vt:lpstr>Fiscal and Calendar Years (3 of 5)</vt:lpstr>
      <vt:lpstr>Accrual- versus Cash-Basis Accounting (1 of 2)</vt:lpstr>
      <vt:lpstr>Accrual- versus Cash-Basis Accounting (2 of 2)</vt:lpstr>
      <vt:lpstr>Recognizing Revenues and Expenses (1 of 3)</vt:lpstr>
      <vt:lpstr>Recognizing Revenues and Expenses (2 of 3)</vt:lpstr>
      <vt:lpstr>Recognizing Revenues and Expenses (3 of 3)</vt:lpstr>
      <vt:lpstr>Fiscal and Calendar Years (4 of 5)</vt:lpstr>
      <vt:lpstr>Fiscal and Calendar Years (5 of 5)</vt:lpstr>
      <vt:lpstr>The Need for Adjusting Entries (1 of 3)</vt:lpstr>
      <vt:lpstr>The Need for Adjusting Entries (2 of 3)</vt:lpstr>
      <vt:lpstr>The Need for Adjusting Entries (3 of 3)</vt:lpstr>
      <vt:lpstr>Types of Adjusting Entries</vt:lpstr>
      <vt:lpstr>Do It! 1: Timing Concepts (1 of 2)</vt:lpstr>
      <vt:lpstr>Do It! 1: Timing Concepts (2 of 2)</vt:lpstr>
      <vt:lpstr>Adjusting Entries for Deferrals</vt:lpstr>
      <vt:lpstr>Prepaid Expenses (1 of 5)</vt:lpstr>
      <vt:lpstr>Prepaid Expenses (2 of 5)</vt:lpstr>
      <vt:lpstr>Prepaid Expenses (3 of 5)</vt:lpstr>
      <vt:lpstr>Supplies (1 of 2)</vt:lpstr>
      <vt:lpstr>Supplies (2 of 2)</vt:lpstr>
      <vt:lpstr>Insurance (1 of 2)</vt:lpstr>
      <vt:lpstr>Insurance (2 of 2)</vt:lpstr>
      <vt:lpstr>Depreciation (1 of 4)</vt:lpstr>
      <vt:lpstr>Depreciation (2 of 4)</vt:lpstr>
      <vt:lpstr>Depreciation (3 of 4)</vt:lpstr>
      <vt:lpstr>Depreciation (4 of 4)</vt:lpstr>
      <vt:lpstr>Prepaid Expenses (4 of 5)</vt:lpstr>
      <vt:lpstr>Unearned Revenues (1 of 6)</vt:lpstr>
      <vt:lpstr>Unearned Revenues (2 of 6)</vt:lpstr>
      <vt:lpstr>Unearned Revenues (3 of 6)</vt:lpstr>
      <vt:lpstr>Unearned Revenues (4 of 6)</vt:lpstr>
      <vt:lpstr>Unearned Revenues (5 of 6)</vt:lpstr>
      <vt:lpstr>Do It! 2: Adjusting Entries for Deferrals (1 of 5)</vt:lpstr>
      <vt:lpstr>Do It! 2: Adjusting Entries for Deferrals (2 of 5)</vt:lpstr>
      <vt:lpstr>Do It! 2: Adjusting Entries for Deferrals (3 of 5)</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Teacher</cp:lastModifiedBy>
  <cp:revision>1818</cp:revision>
  <cp:lastPrinted>2017-04-26T13:25:47Z</cp:lastPrinted>
  <dcterms:created xsi:type="dcterms:W3CDTF">2017-04-21T14:49:46Z</dcterms:created>
  <dcterms:modified xsi:type="dcterms:W3CDTF">2020-02-23T06:14:14Z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