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594" r:id="rId2"/>
    <p:sldId id="563" r:id="rId3"/>
    <p:sldId id="512" r:id="rId4"/>
    <p:sldId id="469" r:id="rId5"/>
    <p:sldId id="449" r:id="rId6"/>
    <p:sldId id="513" r:id="rId7"/>
    <p:sldId id="589" r:id="rId8"/>
    <p:sldId id="595" r:id="rId9"/>
    <p:sldId id="514" r:id="rId10"/>
    <p:sldId id="470" r:id="rId11"/>
    <p:sldId id="454" r:id="rId12"/>
    <p:sldId id="471" r:id="rId13"/>
    <p:sldId id="515" r:id="rId14"/>
    <p:sldId id="516" r:id="rId15"/>
    <p:sldId id="596" r:id="rId16"/>
    <p:sldId id="590" r:id="rId17"/>
    <p:sldId id="517" r:id="rId18"/>
    <p:sldId id="518" r:id="rId19"/>
    <p:sldId id="489" r:id="rId20"/>
    <p:sldId id="521" r:id="rId21"/>
    <p:sldId id="522" r:id="rId22"/>
    <p:sldId id="523" r:id="rId23"/>
    <p:sldId id="457" r:id="rId24"/>
    <p:sldId id="524" r:id="rId25"/>
    <p:sldId id="525" r:id="rId26"/>
    <p:sldId id="526" r:id="rId27"/>
    <p:sldId id="493" r:id="rId28"/>
    <p:sldId id="527" r:id="rId29"/>
    <p:sldId id="528" r:id="rId30"/>
    <p:sldId id="529" r:id="rId31"/>
    <p:sldId id="530" r:id="rId32"/>
    <p:sldId id="531" r:id="rId33"/>
    <p:sldId id="597" r:id="rId34"/>
    <p:sldId id="598" r:id="rId35"/>
    <p:sldId id="599" r:id="rId36"/>
    <p:sldId id="600" r:id="rId37"/>
    <p:sldId id="601" r:id="rId38"/>
    <p:sldId id="532" r:id="rId39"/>
    <p:sldId id="533" r:id="rId40"/>
    <p:sldId id="534" r:id="rId41"/>
    <p:sldId id="535" r:id="rId42"/>
    <p:sldId id="536" r:id="rId43"/>
    <p:sldId id="537" r:id="rId44"/>
    <p:sldId id="538" r:id="rId45"/>
    <p:sldId id="539" r:id="rId46"/>
    <p:sldId id="540" r:id="rId47"/>
    <p:sldId id="541" r:id="rId48"/>
    <p:sldId id="543" r:id="rId49"/>
    <p:sldId id="544" r:id="rId50"/>
    <p:sldId id="545" r:id="rId51"/>
    <p:sldId id="546" r:id="rId52"/>
    <p:sldId id="602" r:id="rId53"/>
    <p:sldId id="603" r:id="rId54"/>
    <p:sldId id="430" r:id="rId55"/>
    <p:sldId id="502" r:id="rId56"/>
    <p:sldId id="472" r:id="rId57"/>
    <p:sldId id="429" r:id="rId58"/>
    <p:sldId id="441" r:id="rId59"/>
    <p:sldId id="442" r:id="rId60"/>
    <p:sldId id="604" r:id="rId61"/>
    <p:sldId id="605" r:id="rId62"/>
    <p:sldId id="547" r:id="rId63"/>
    <p:sldId id="484" r:id="rId64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B0B0B0"/>
    <a:srgbClr val="ADADAD"/>
    <a:srgbClr val="B2B2B2"/>
    <a:srgbClr val="C0C0C0"/>
    <a:srgbClr val="003366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8632" autoAdjust="0"/>
  </p:normalViewPr>
  <p:slideViewPr>
    <p:cSldViewPr>
      <p:cViewPr varScale="1">
        <p:scale>
          <a:sx n="114" d="100"/>
          <a:sy n="114" d="100"/>
        </p:scale>
        <p:origin x="15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974" y="-84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50" Type="http://schemas.openxmlformats.org/officeDocument/2006/relationships/slide" Target="slides/slide51.xml"/><Relationship Id="rId55" Type="http://schemas.openxmlformats.org/officeDocument/2006/relationships/slide" Target="slides/slide56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9" Type="http://schemas.openxmlformats.org/officeDocument/2006/relationships/slide" Target="slides/slide30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53" Type="http://schemas.openxmlformats.org/officeDocument/2006/relationships/slide" Target="slides/slide54.xml"/><Relationship Id="rId58" Type="http://schemas.openxmlformats.org/officeDocument/2006/relationships/slide" Target="slides/slide59.xml"/><Relationship Id="rId5" Type="http://schemas.openxmlformats.org/officeDocument/2006/relationships/slide" Target="slides/slide6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Relationship Id="rId48" Type="http://schemas.openxmlformats.org/officeDocument/2006/relationships/slide" Target="slides/slide49.xml"/><Relationship Id="rId56" Type="http://schemas.openxmlformats.org/officeDocument/2006/relationships/slide" Target="slides/slide57.xml"/><Relationship Id="rId8" Type="http://schemas.openxmlformats.org/officeDocument/2006/relationships/slide" Target="slides/slide9.xml"/><Relationship Id="rId51" Type="http://schemas.openxmlformats.org/officeDocument/2006/relationships/slide" Target="slides/slide52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7.xml"/><Relationship Id="rId59" Type="http://schemas.openxmlformats.org/officeDocument/2006/relationships/slide" Target="slides/slide60.xml"/><Relationship Id="rId20" Type="http://schemas.openxmlformats.org/officeDocument/2006/relationships/slide" Target="slides/slide21.xml"/><Relationship Id="rId41" Type="http://schemas.openxmlformats.org/officeDocument/2006/relationships/slide" Target="slides/slide42.xml"/><Relationship Id="rId54" Type="http://schemas.openxmlformats.org/officeDocument/2006/relationships/slide" Target="slides/slide55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0.xml"/><Relationship Id="rId57" Type="http://schemas.openxmlformats.org/officeDocument/2006/relationships/slide" Target="slides/slide58.xml"/><Relationship Id="rId10" Type="http://schemas.openxmlformats.org/officeDocument/2006/relationships/slide" Target="slides/slide11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52" Type="http://schemas.openxmlformats.org/officeDocument/2006/relationships/slide" Target="slides/slide53.xml"/><Relationship Id="rId60" Type="http://schemas.openxmlformats.org/officeDocument/2006/relationships/slide" Target="slides/slide6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fiul Aziz" userId="96631a02-e927-4c4f-bc9e-62d24f4f3bf2" providerId="ADAL" clId="{ECF4207A-E373-4AA1-A1EA-D77EF5FFDE25}"/>
  </pc:docChgLst>
  <pc:docChgLst>
    <pc:chgData name=" " userId="96631a02-e927-4c4f-bc9e-62d24f4f3bf2" providerId="ADAL" clId="{7E6AD572-2560-46A2-849E-ACD44A1A88B0}"/>
    <pc:docChg chg="delSld">
      <pc:chgData name=" " userId="96631a02-e927-4c4f-bc9e-62d24f4f3bf2" providerId="ADAL" clId="{7E6AD572-2560-46A2-849E-ACD44A1A88B0}" dt="2019-06-18T03:37:46.730" v="0" actId="2696"/>
      <pc:docMkLst>
        <pc:docMk/>
      </pc:docMkLst>
      <pc:sldChg chg="del">
        <pc:chgData name=" " userId="96631a02-e927-4c4f-bc9e-62d24f4f3bf2" providerId="ADAL" clId="{7E6AD572-2560-46A2-849E-ACD44A1A88B0}" dt="2019-06-18T03:37:46.730" v="0" actId="2696"/>
        <pc:sldMkLst>
          <pc:docMk/>
          <pc:sldMk cId="4150896967" sldId="6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866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6400" y="4560888"/>
            <a:ext cx="6583363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371" tIns="46849" rIns="95371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2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713751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345269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964485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54013"/>
            <a:ext cx="2095500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54013"/>
            <a:ext cx="6134100" cy="5589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138460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50" y="354013"/>
            <a:ext cx="7607300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547111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27652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69849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753552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137732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07322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56880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9572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41192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149350" y="354013"/>
            <a:ext cx="7607300" cy="560387"/>
          </a:xfrm>
          <a:prstGeom prst="rect">
            <a:avLst/>
          </a:prstGeom>
          <a:solidFill>
            <a:srgbClr val="003399"/>
          </a:solidFill>
          <a:ln w="63500">
            <a:solidFill>
              <a:srgbClr val="54385C"/>
            </a:solidFill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76200" y="6477000"/>
            <a:ext cx="6858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dirty="0">
                <a:solidFill>
                  <a:schemeClr val="tx1"/>
                </a:solidFill>
              </a:rPr>
              <a:t>3-</a:t>
            </a:r>
            <a:fld id="{D5C9B5E3-89D2-4CDA-8347-2C5610B8E4FC}" type="slidenum">
              <a:rPr lang="en-US" altLang="en-US" sz="1200">
                <a:solidFill>
                  <a:schemeClr val="tx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8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228600"/>
            <a:ext cx="9144000" cy="1752600"/>
          </a:xfrm>
          <a:prstGeom prst="rect">
            <a:avLst/>
          </a:prstGeom>
          <a:solidFill>
            <a:srgbClr val="C5C5FF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685800"/>
            <a:ext cx="25146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2514600" y="533400"/>
            <a:ext cx="5943600" cy="120032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58738" indent="0">
              <a:spcBef>
                <a:spcPct val="50000"/>
              </a:spcBef>
              <a:buSzTx/>
              <a:buFontTx/>
              <a:buNone/>
            </a:pPr>
            <a:r>
              <a:rPr lang="en-US" altLang="en-US" sz="3800" kern="0" dirty="0">
                <a:solidFill>
                  <a:srgbClr val="CC0000"/>
                </a:solidFill>
                <a:effectLst/>
                <a:latin typeface="Liberation Sans" panose="020B0604020202020204" pitchFamily="34" charset="0"/>
              </a:rPr>
              <a:t>Adjusting The Accounts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62000" y="381000"/>
            <a:ext cx="1447800" cy="1447800"/>
          </a:xfrm>
          <a:prstGeom prst="ellipse">
            <a:avLst/>
          </a:prstGeom>
          <a:solidFill>
            <a:srgbClr val="0027A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Liberation Sans" panose="020B0604020202020204" pitchFamily="34" charset="0"/>
              </a:rPr>
              <a:t>3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773424"/>
            <a:ext cx="1447800" cy="722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2846832"/>
            <a:ext cx="1447800" cy="722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57200" y="2133600"/>
            <a:ext cx="44196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en-US" altLang="en-US" sz="2800" b="1" dirty="0">
                <a:solidFill>
                  <a:schemeClr val="tx1"/>
                </a:solidFill>
                <a:latin typeface="Liberation Sans" panose="020B0604020202020204" pitchFamily="34" charset="0"/>
              </a:rPr>
              <a:t>Learning Objectives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447800" y="2782824"/>
            <a:ext cx="7696200" cy="850392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anchor="ctr"/>
          <a:lstStyle/>
          <a:p>
            <a:pPr marL="117475"/>
            <a:r>
              <a:rPr lang="en-US" sz="2000" dirty="0">
                <a:latin typeface="Liberation Sans" panose="020B0604020202020204" pitchFamily="34" charset="0"/>
              </a:rPr>
              <a:t>Explain the accrual basis of accounting and the </a:t>
            </a:r>
          </a:p>
          <a:p>
            <a:pPr marL="117475"/>
            <a:r>
              <a:rPr lang="en-US" sz="2000" dirty="0">
                <a:latin typeface="Liberation Sans" panose="020B0604020202020204" pitchFamily="34" charset="0"/>
              </a:rPr>
              <a:t>reasons for adjusting entries.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447800" y="3773424"/>
            <a:ext cx="7696200" cy="722376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anchor="ctr"/>
          <a:lstStyle/>
          <a:p>
            <a:pPr marL="117475"/>
            <a:r>
              <a:rPr lang="en-US" sz="2000" dirty="0"/>
              <a:t>Prepare adjusting entries for deferrals.</a:t>
            </a:r>
            <a:endParaRPr lang="en-US" sz="2000" b="1" dirty="0">
              <a:solidFill>
                <a:schemeClr val="bg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4648200"/>
            <a:ext cx="1447800" cy="722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447800" y="4648200"/>
            <a:ext cx="7696200" cy="722376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anchor="ctr"/>
          <a:lstStyle/>
          <a:p>
            <a:pPr marL="117475"/>
            <a:r>
              <a:rPr lang="en-US" sz="2000" dirty="0"/>
              <a:t>Prepare adjusting entries for accruals.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685800" y="4733544"/>
            <a:ext cx="548640" cy="548640"/>
          </a:xfrm>
          <a:prstGeom prst="ellipse">
            <a:avLst/>
          </a:prstGeom>
          <a:solidFill>
            <a:srgbClr val="FF66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3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447800" y="5526024"/>
            <a:ext cx="7696200" cy="874776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anchor="ctr"/>
          <a:lstStyle/>
          <a:p>
            <a:pPr marL="117475"/>
            <a:r>
              <a:rPr lang="en-US" sz="2000" dirty="0"/>
              <a:t>Describe the nature and purpose of an adjusted </a:t>
            </a:r>
          </a:p>
          <a:p>
            <a:pPr marL="117475"/>
            <a:r>
              <a:rPr lang="en-US" sz="2000" dirty="0"/>
              <a:t>trial balance.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685800" y="3870960"/>
            <a:ext cx="548640" cy="548640"/>
          </a:xfrm>
          <a:prstGeom prst="ellipse">
            <a:avLst/>
          </a:prstGeom>
          <a:solidFill>
            <a:srgbClr val="FF66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85800" y="2932176"/>
            <a:ext cx="548640" cy="548640"/>
          </a:xfrm>
          <a:prstGeom prst="ellipse">
            <a:avLst/>
          </a:prstGeom>
          <a:solidFill>
            <a:srgbClr val="FF66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1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5602224"/>
            <a:ext cx="1447800" cy="7223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85800" y="5699760"/>
            <a:ext cx="548640" cy="548640"/>
          </a:xfrm>
          <a:prstGeom prst="ellipse">
            <a:avLst/>
          </a:prstGeom>
          <a:solidFill>
            <a:srgbClr val="FF66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9707321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533400" y="1860550"/>
            <a:ext cx="83820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One of the following statements about the accrual basis of accounting is </a:t>
            </a:r>
            <a:r>
              <a:rPr lang="en-US" altLang="en-US" sz="2100" b="0" i="1" dirty="0">
                <a:solidFill>
                  <a:schemeClr val="tx1"/>
                </a:solidFill>
                <a:latin typeface="Liberation Sans" panose="020B0604020202020204" pitchFamily="34" charset="0"/>
              </a:rPr>
              <a:t>false?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 That statement is:	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Events that change a company’s financial statements are recorded in the periods in which the events occur.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 is recognized in the period in which the performance obligation is satisfied.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accrual basis of accounting is in accord with generally accepted accounting principles.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 is recorded only when cash is received, and expenses are recorded only when cash is paid.</a:t>
            </a:r>
          </a:p>
        </p:txBody>
      </p:sp>
      <p:sp>
        <p:nvSpPr>
          <p:cNvPr id="14349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1295400"/>
            <a:ext cx="53340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SzPct val="80000"/>
            </a:pPr>
            <a:r>
              <a:rPr lang="en-US" altLang="en-US" sz="3000" dirty="0">
                <a:solidFill>
                  <a:srgbClr val="800000"/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Recognizing Revenues and Expenses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1</a:t>
            </a:r>
          </a:p>
        </p:txBody>
      </p:sp>
      <p:sp>
        <p:nvSpPr>
          <p:cNvPr id="11" name="Notched Right Arrow 10"/>
          <p:cNvSpPr/>
          <p:nvPr/>
        </p:nvSpPr>
        <p:spPr bwMode="auto">
          <a:xfrm>
            <a:off x="228600" y="5486400"/>
            <a:ext cx="609600" cy="457200"/>
          </a:xfrm>
          <a:prstGeom prst="notchedRightArrow">
            <a:avLst/>
          </a:prstGeom>
          <a:solidFill>
            <a:srgbClr val="A5002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9600" y="1298575"/>
            <a:ext cx="7848600" cy="432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Adjusting Entries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Ensure that the </a:t>
            </a: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 recognition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and </a:t>
            </a: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 recognition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principles are followed.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Necessary because the </a:t>
            </a: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trial balance may not contain up-to-date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and complete data.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Required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every time a company prepares financial statements.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Will include </a:t>
            </a: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one income statement account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and </a:t>
            </a: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one balance sheet account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15372" name="Line 9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The Need for Adjusting Entries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533400" y="1905000"/>
            <a:ext cx="76962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457200" indent="-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Adjusting entries are made to ensure that: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expenses are recognized in the period in which they are incurred.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revenues are recorded in the period in which services are performed.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balance sheet and income statement accounts have correct balances at the end of an accounting period.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all of the above.</a:t>
            </a:r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9600" y="1295400"/>
            <a:ext cx="53340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SzPct val="80000"/>
            </a:pPr>
            <a:r>
              <a:rPr lang="en-US" altLang="en-US" sz="3000" dirty="0">
                <a:solidFill>
                  <a:srgbClr val="800000"/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The Need for Adjusting Entries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1</a:t>
            </a:r>
          </a:p>
        </p:txBody>
      </p:sp>
      <p:sp>
        <p:nvSpPr>
          <p:cNvPr id="8" name="Notched Right Arrow 7"/>
          <p:cNvSpPr/>
          <p:nvPr/>
        </p:nvSpPr>
        <p:spPr bwMode="auto">
          <a:xfrm>
            <a:off x="228600" y="5562600"/>
            <a:ext cx="609600" cy="457200"/>
          </a:xfrm>
          <a:prstGeom prst="notchedRightArrow">
            <a:avLst/>
          </a:prstGeom>
          <a:solidFill>
            <a:srgbClr val="A5002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ChangeArrowheads="1"/>
          </p:cNvSpPr>
          <p:nvPr/>
        </p:nvSpPr>
        <p:spPr bwMode="auto">
          <a:xfrm>
            <a:off x="6400800" y="1143000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3-2</a:t>
            </a:r>
          </a:p>
          <a:p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Categories of adjusting entries</a:t>
            </a:r>
            <a:endParaRPr lang="en-US" altLang="en-US" sz="1200" dirty="0">
              <a:solidFill>
                <a:srgbClr val="B000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17420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457200" y="1676400"/>
            <a:ext cx="8305800" cy="3810000"/>
          </a:xfrm>
          <a:prstGeom prst="rect">
            <a:avLst/>
          </a:prstGeom>
          <a:solidFill>
            <a:srgbClr val="F9EFA9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609600" y="2362200"/>
            <a:ext cx="3810000" cy="16002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tIns="137160"/>
          <a:lstStyle/>
          <a:p>
            <a:pPr marL="346075" indent="-346075">
              <a:lnSpc>
                <a:spcPct val="115000"/>
              </a:lnSpc>
              <a:defRPr/>
            </a:pPr>
            <a:r>
              <a:rPr 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1.</a:t>
            </a:r>
            <a:r>
              <a:rPr 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iberation Sans" panose="020B0604020202020204" pitchFamily="34" charset="0"/>
              </a:rPr>
              <a:t>	</a:t>
            </a:r>
            <a:r>
              <a:rPr lang="en-US" sz="2000" dirty="0">
                <a:solidFill>
                  <a:srgbClr val="990000"/>
                </a:solidFill>
                <a:latin typeface="Liberation Sans" panose="020B0604020202020204" pitchFamily="34" charset="0"/>
              </a:rPr>
              <a:t>Prepaid Expenses.</a:t>
            </a:r>
            <a:r>
              <a:rPr 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iberation Sans" panose="020B0604020202020204" pitchFamily="34" charset="0"/>
              </a:rPr>
              <a:t> </a:t>
            </a:r>
            <a:r>
              <a:rPr 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Expenses paid in cash before they are used or consumed.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609600" y="1752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Deferrals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4800600" y="2362200"/>
            <a:ext cx="381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137160"/>
          <a:lstStyle>
            <a:lvl1pPr marL="346075" indent="-346075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1. 	</a:t>
            </a:r>
            <a:r>
              <a:rPr lang="en-US" altLang="en-US" sz="2000" dirty="0">
                <a:solidFill>
                  <a:srgbClr val="990000"/>
                </a:solidFill>
                <a:latin typeface="Liberation Sans" panose="020B0604020202020204" pitchFamily="34" charset="0"/>
              </a:rPr>
              <a:t>Accrued Revenues.</a:t>
            </a: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</a:t>
            </a: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Revenues for services performed but not yet received in cash or recorded.</a:t>
            </a: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800600" y="3886200"/>
            <a:ext cx="381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137160"/>
          <a:lstStyle>
            <a:lvl1pPr marL="346075" indent="-346075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2. 	</a:t>
            </a:r>
            <a:r>
              <a:rPr lang="en-US" altLang="en-US" sz="2000" dirty="0">
                <a:solidFill>
                  <a:srgbClr val="990000"/>
                </a:solidFill>
                <a:latin typeface="Liberation Sans" panose="020B0604020202020204" pitchFamily="34" charset="0"/>
              </a:rPr>
              <a:t>Accrued Expenses.</a:t>
            </a: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 </a:t>
            </a: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Expenses incurred but not yet paid in cash or recorded.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609600" y="3886200"/>
            <a:ext cx="381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137160"/>
          <a:lstStyle>
            <a:lvl1pPr marL="342900" indent="-3429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2.</a:t>
            </a:r>
            <a:r>
              <a:rPr lang="en-US" altLang="en-US" sz="2000" dirty="0">
                <a:solidFill>
                  <a:srgbClr val="990000"/>
                </a:solidFill>
                <a:latin typeface="Liberation Sans" panose="020B0604020202020204" pitchFamily="34" charset="0"/>
              </a:rPr>
              <a:t>  Unearned Revenues.</a:t>
            </a: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 </a:t>
            </a:r>
          </a:p>
          <a:p>
            <a:pPr>
              <a:lnSpc>
                <a:spcPct val="115000"/>
              </a:lnSpc>
            </a:pPr>
            <a:r>
              <a:rPr lang="en-US" alt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	</a:t>
            </a: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Cash received before services are performed.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4800600" y="1752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Accruals</a:t>
            </a:r>
          </a:p>
        </p:txBody>
      </p:sp>
      <p:sp>
        <p:nvSpPr>
          <p:cNvPr id="17431" name="Line 14"/>
          <p:cNvSpPr>
            <a:spLocks noChangeShapeType="1"/>
          </p:cNvSpPr>
          <p:nvPr/>
        </p:nvSpPr>
        <p:spPr bwMode="auto">
          <a:xfrm>
            <a:off x="685800" y="2286000"/>
            <a:ext cx="784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Types of Adjusting Entries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8001000" cy="89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Trial Balance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 – 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Each account is analyzed to determine whether it is complete and up-to-date.</a:t>
            </a:r>
            <a:endParaRPr lang="en-US" altLang="en-US" sz="2200" b="0" dirty="0">
              <a:solidFill>
                <a:schemeClr val="tx1"/>
              </a:solidFill>
              <a:latin typeface="Liberation Sans" panose="020B0604020202020204" pitchFamily="34" charset="0"/>
              <a:cs typeface="Arial" charset="0"/>
            </a:endParaRP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6172200" y="2011362"/>
            <a:ext cx="1524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3-3</a:t>
            </a:r>
          </a:p>
        </p:txBody>
      </p:sp>
      <p:sp>
        <p:nvSpPr>
          <p:cNvPr id="18438" name="Line 13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Types of Adjusting Entries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390507" cy="4267729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04" y="2404872"/>
            <a:ext cx="438150" cy="70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Oval 2"/>
          <p:cNvSpPr>
            <a:spLocks noChangeArrowheads="1"/>
          </p:cNvSpPr>
          <p:nvPr/>
        </p:nvSpPr>
        <p:spPr bwMode="auto">
          <a:xfrm>
            <a:off x="4191000" y="5164138"/>
            <a:ext cx="76200" cy="76200"/>
          </a:xfrm>
          <a:prstGeom prst="ellipse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14800" y="2524125"/>
            <a:ext cx="4495800" cy="395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FontTx/>
              <a:buAutoNum type="alphaLcParenBoth"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Monthly and quarterly time periods.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Tx/>
              <a:buAutoNum type="alphaLcParenBoth"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Efforts (expenses) should be matched with results (revenues).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Tx/>
              <a:buAutoNum type="alphaLcParenBoth"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Accountants divide the economic life of a business into artificial time periods.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Tx/>
              <a:buAutoNum type="alphaLcParenBoth"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Companies record revenues when they receive cash and record expenses when they pay out cash.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Tx/>
              <a:buAutoNum type="alphaLcParenBoth"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An accounting time period that starts on January 1 and ends on December 31.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Tx/>
              <a:buAutoNum type="alphaLcParenBoth"/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Companies record transactions in the period in which the events occur.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09600" y="1381125"/>
            <a:ext cx="8001000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 list of concepts is provided in the left column below, with a description of the concept in the right column below. There are more descriptions provided than concepts. Match the description of the concept to the concept.</a:t>
            </a:r>
          </a:p>
        </p:txBody>
      </p:sp>
      <p:sp>
        <p:nvSpPr>
          <p:cNvPr id="158729" name="Oval 9"/>
          <p:cNvSpPr>
            <a:spLocks noChangeArrowheads="1"/>
          </p:cNvSpPr>
          <p:nvPr/>
        </p:nvSpPr>
        <p:spPr bwMode="auto">
          <a:xfrm>
            <a:off x="2438400" y="2971800"/>
            <a:ext cx="76200" cy="76200"/>
          </a:xfrm>
          <a:prstGeom prst="ellipse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609600" y="2524125"/>
            <a:ext cx="3352800" cy="2101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5800" indent="-6858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1. ___ Accrual-basis accounting.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2. ___	Calendar year.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3. ___	Time period assumption.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7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4. ___	Expense recognition principle.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914400" y="252412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5800" indent="-6858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900" dirty="0">
                <a:solidFill>
                  <a:srgbClr val="800000"/>
                </a:solidFill>
                <a:latin typeface="Liberation Sans" panose="020B0604020202020204" pitchFamily="34" charset="0"/>
              </a:rPr>
              <a:t>f</a:t>
            </a:r>
          </a:p>
        </p:txBody>
      </p:sp>
      <p:sp>
        <p:nvSpPr>
          <p:cNvPr id="158739" name="Text Box 19"/>
          <p:cNvSpPr txBox="1">
            <a:spLocks noChangeArrowheads="1"/>
          </p:cNvSpPr>
          <p:nvPr/>
        </p:nvSpPr>
        <p:spPr bwMode="auto">
          <a:xfrm>
            <a:off x="914400" y="298132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5800" indent="-6858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900" dirty="0">
                <a:solidFill>
                  <a:srgbClr val="800000"/>
                </a:solidFill>
                <a:latin typeface="Liberation Sans" panose="020B0604020202020204" pitchFamily="34" charset="0"/>
              </a:rPr>
              <a:t>e</a:t>
            </a:r>
          </a:p>
        </p:txBody>
      </p:sp>
      <p:sp>
        <p:nvSpPr>
          <p:cNvPr id="158740" name="Text Box 20"/>
          <p:cNvSpPr txBox="1">
            <a:spLocks noChangeArrowheads="1"/>
          </p:cNvSpPr>
          <p:nvPr/>
        </p:nvSpPr>
        <p:spPr bwMode="auto">
          <a:xfrm>
            <a:off x="914400" y="343852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5800" indent="-6858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900" dirty="0">
                <a:solidFill>
                  <a:srgbClr val="800000"/>
                </a:solidFill>
                <a:latin typeface="Liberation Sans" panose="020B0604020202020204" pitchFamily="34" charset="0"/>
              </a:rPr>
              <a:t>c</a:t>
            </a:r>
          </a:p>
        </p:txBody>
      </p:sp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914400" y="389572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5800" indent="-6858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900" dirty="0">
                <a:solidFill>
                  <a:srgbClr val="800000"/>
                </a:solidFill>
                <a:latin typeface="Liberation Sans" panose="020B0604020202020204" pitchFamily="34" charset="0"/>
              </a:rPr>
              <a:t>b</a:t>
            </a: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67428" y="428625"/>
            <a:ext cx="435429" cy="64133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3600" b="1" dirty="0">
                <a:solidFill>
                  <a:srgbClr val="FF9900"/>
                </a:solidFill>
                <a:latin typeface="Liberation Sans" panose="020B0604020202020204" pitchFamily="34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Timing Concepts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7200" y="501930"/>
            <a:ext cx="1600200" cy="5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04800" y="3810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DO IT!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  <p:extLst>
      <p:ext uri="{BB962C8B-B14F-4D97-AF65-F5344CB8AC3E}">
        <p14:creationId xmlns:p14="http://schemas.microsoft.com/office/powerpoint/2010/main" val="13714791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8" grpId="0"/>
      <p:bldP spid="158739" grpId="0"/>
      <p:bldP spid="158740" grpId="0"/>
      <p:bldP spid="1587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09599" y="1524000"/>
            <a:ext cx="8171543" cy="27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70000"/>
              </a:spcBef>
              <a:buSzPct val="80000"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Deferrals </a:t>
            </a:r>
            <a:r>
              <a:rPr lang="en-US" altLang="en-US" sz="24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are </a:t>
            </a: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expenses or revenues</a:t>
            </a:r>
            <a:r>
              <a:rPr lang="en-US" altLang="en-US" sz="24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that are recognized at a date later than the point when cash was originally exchanged.  There are </a:t>
            </a: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two types</a:t>
            </a:r>
            <a:r>
              <a:rPr lang="en-US" altLang="en-US" sz="24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:</a:t>
            </a:r>
          </a:p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Prepaid expenses</a:t>
            </a:r>
            <a:endParaRPr lang="en-US" altLang="en-US" sz="2300" i="1" dirty="0">
              <a:solidFill>
                <a:srgbClr val="CC0000"/>
              </a:solidFill>
              <a:latin typeface="Liberation Sans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Unearned revenues</a:t>
            </a:r>
            <a:endParaRPr lang="en-US" altLang="en-US" sz="23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0286" y="405765"/>
            <a:ext cx="2249714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r>
              <a:rPr lang="en-US" altLang="en-US" sz="1700" dirty="0">
                <a:solidFill>
                  <a:schemeClr val="tx1"/>
                </a:solidFill>
                <a:latin typeface="Liberation Sans" panose="020B0604020202020204" pitchFamily="34" charset="0"/>
              </a:rPr>
              <a:t>LEARNING</a:t>
            </a:r>
          </a:p>
          <a:p>
            <a:r>
              <a:rPr lang="en-US" altLang="en-US" sz="1700" dirty="0">
                <a:solidFill>
                  <a:schemeClr val="tx1"/>
                </a:solidFill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40000" y="274320"/>
            <a:ext cx="6241143" cy="92868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anchor="ctr"/>
          <a:lstStyle/>
          <a:p>
            <a:pPr marL="117475"/>
            <a:r>
              <a:rPr lang="en-US" sz="2500" dirty="0">
                <a:latin typeface="Liberation Sans" panose="020B0604020202020204" pitchFamily="34" charset="0"/>
              </a:rPr>
              <a:t>Prepare adjusting entries for deferrals.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FF66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077200" cy="9144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110000"/>
              </a:lnSpc>
              <a:buClr>
                <a:srgbClr val="006666"/>
              </a:buClr>
              <a:buSzTx/>
              <a:buFont typeface="Monotype Sorts" pitchFamily="2" charset="2"/>
              <a:buNone/>
            </a:pPr>
            <a:r>
              <a:rPr lang="en-US" altLang="en-US" sz="2300" dirty="0">
                <a:effectLst/>
                <a:latin typeface="Liberation Sans" panose="020B0604020202020204" pitchFamily="34" charset="0"/>
              </a:rPr>
              <a:t>Payment of cash, that is recorded as an asset to show   the service or benefit the company will receive in the future.</a:t>
            </a:r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762000" y="4223028"/>
            <a:ext cx="2438400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5715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1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insurance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supplies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advertising</a:t>
            </a:r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1066800" y="2862540"/>
            <a:ext cx="2438400" cy="492443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bIns="91440">
            <a:spAutoFit/>
          </a:bodyPr>
          <a:lstStyle>
            <a:defPPr>
              <a:defRPr lang="en-US"/>
            </a:defPPr>
            <a:lvl1pPr marL="457200" indent="-457200" algn="ctr">
              <a:defRPr sz="230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Cash Payment</a:t>
            </a:r>
          </a:p>
        </p:txBody>
      </p:sp>
      <p:sp>
        <p:nvSpPr>
          <p:cNvPr id="21509" name="Text Box 9"/>
          <p:cNvSpPr txBox="1">
            <a:spLocks noChangeArrowheads="1"/>
          </p:cNvSpPr>
          <p:nvPr/>
        </p:nvSpPr>
        <p:spPr bwMode="auto">
          <a:xfrm>
            <a:off x="5170488" y="2862540"/>
            <a:ext cx="3135312" cy="492443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bIns="91440">
            <a:spAutoFit/>
          </a:bodyPr>
          <a:lstStyle>
            <a:defPPr>
              <a:defRPr lang="en-US"/>
            </a:defPPr>
            <a:lvl1pPr marL="457200" indent="-457200" algn="ctr">
              <a:defRPr sz="230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Expense Recorded</a:t>
            </a:r>
          </a:p>
        </p:txBody>
      </p:sp>
      <p:sp>
        <p:nvSpPr>
          <p:cNvPr id="21510" name="Text Box 10"/>
          <p:cNvSpPr txBox="1">
            <a:spLocks noChangeArrowheads="1"/>
          </p:cNvSpPr>
          <p:nvPr/>
        </p:nvSpPr>
        <p:spPr bwMode="auto">
          <a:xfrm>
            <a:off x="3276600" y="2862540"/>
            <a:ext cx="21336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300" dirty="0">
                <a:solidFill>
                  <a:srgbClr val="800000"/>
                </a:solidFill>
                <a:latin typeface="Liberation Sans" panose="020B0604020202020204" pitchFamily="34" charset="0"/>
                <a:cs typeface="Arial" charset="0"/>
              </a:rPr>
              <a:t>BEFORE</a:t>
            </a:r>
          </a:p>
        </p:txBody>
      </p:sp>
      <p:sp>
        <p:nvSpPr>
          <p:cNvPr id="21511" name="Rectangle 12"/>
          <p:cNvSpPr>
            <a:spLocks noChangeArrowheads="1"/>
          </p:cNvSpPr>
          <p:nvPr/>
        </p:nvSpPr>
        <p:spPr bwMode="auto">
          <a:xfrm>
            <a:off x="3352800" y="4202390"/>
            <a:ext cx="243840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5715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1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rent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equipment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buildings</a:t>
            </a:r>
          </a:p>
        </p:txBody>
      </p:sp>
      <p:sp>
        <p:nvSpPr>
          <p:cNvPr id="21512" name="Rectangle 13"/>
          <p:cNvSpPr>
            <a:spLocks noChangeArrowheads="1"/>
          </p:cNvSpPr>
          <p:nvPr/>
        </p:nvSpPr>
        <p:spPr bwMode="auto">
          <a:xfrm>
            <a:off x="609600" y="3700740"/>
            <a:ext cx="63246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80000"/>
            </a:pPr>
            <a:r>
              <a:rPr lang="en-US" altLang="en-US" sz="2300" dirty="0">
                <a:solidFill>
                  <a:schemeClr val="bg2"/>
                </a:solidFill>
                <a:latin typeface="Liberation Sans" panose="020B0604020202020204" pitchFamily="34" charset="0"/>
              </a:rPr>
              <a:t>Prepayments</a:t>
            </a:r>
            <a:r>
              <a:rPr lang="en-US" altLang="en-US" sz="23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 often occur in regard to:</a:t>
            </a:r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Prepaid Expenses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050"/>
          <p:cNvSpPr txBox="1">
            <a:spLocks noChangeArrowheads="1"/>
          </p:cNvSpPr>
          <p:nvPr/>
        </p:nvSpPr>
        <p:spPr bwMode="auto">
          <a:xfrm>
            <a:off x="609600" y="1295400"/>
            <a:ext cx="8001000" cy="232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1314450" indent="-4000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Expire either with the passage of time or through use.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Adjusting entry: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Increase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(debit) to an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 account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and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Decrease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(credit) to an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asset account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28" y="3906837"/>
            <a:ext cx="6764772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7086600" y="3840162"/>
            <a:ext cx="1524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3-4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Prepaid Expenses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0"/>
          <p:cNvSpPr txBox="1">
            <a:spLocks noChangeArrowheads="1"/>
          </p:cNvSpPr>
          <p:nvPr/>
        </p:nvSpPr>
        <p:spPr bwMode="auto">
          <a:xfrm>
            <a:off x="609600" y="1250950"/>
            <a:ext cx="5105400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Illustration: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 Pioneer Advertising purchased supplies costing $2,500 on October 5. Pioneer recorded the payment by increasing (debiting) the asset Supplies. This account shows a balance of $2,500 in the October 31 trial balance. An inventory count at the close of business on October 31 reveals that $1,000 of supplies are still on hand.</a:t>
            </a:r>
          </a:p>
        </p:txBody>
      </p:sp>
      <p:sp>
        <p:nvSpPr>
          <p:cNvPr id="315429" name="Text Box 37"/>
          <p:cNvSpPr txBox="1">
            <a:spLocks noChangeArrowheads="1"/>
          </p:cNvSpPr>
          <p:nvPr/>
        </p:nvSpPr>
        <p:spPr bwMode="auto">
          <a:xfrm>
            <a:off x="1981200" y="5607050"/>
            <a:ext cx="3505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Supplies</a:t>
            </a:r>
          </a:p>
        </p:txBody>
      </p:sp>
      <p:sp>
        <p:nvSpPr>
          <p:cNvPr id="315432" name="Text Box 40"/>
          <p:cNvSpPr txBox="1">
            <a:spLocks noChangeArrowheads="1"/>
          </p:cNvSpPr>
          <p:nvPr/>
        </p:nvSpPr>
        <p:spPr bwMode="auto">
          <a:xfrm>
            <a:off x="5867400" y="5607050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1,500</a:t>
            </a:r>
          </a:p>
        </p:txBody>
      </p:sp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1981200" y="5148263"/>
            <a:ext cx="3810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Supplies Expense</a:t>
            </a:r>
          </a:p>
        </p:txBody>
      </p:sp>
      <p:sp>
        <p:nvSpPr>
          <p:cNvPr id="315434" name="Text Box 42"/>
          <p:cNvSpPr txBox="1">
            <a:spLocks noChangeArrowheads="1"/>
          </p:cNvSpPr>
          <p:nvPr/>
        </p:nvSpPr>
        <p:spPr bwMode="auto">
          <a:xfrm>
            <a:off x="4876800" y="5148263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1,500</a:t>
            </a:r>
          </a:p>
        </p:txBody>
      </p:sp>
      <p:sp>
        <p:nvSpPr>
          <p:cNvPr id="23559" name="Text Box 48"/>
          <p:cNvSpPr txBox="1">
            <a:spLocks noChangeArrowheads="1"/>
          </p:cNvSpPr>
          <p:nvPr/>
        </p:nvSpPr>
        <p:spPr bwMode="auto">
          <a:xfrm>
            <a:off x="609600" y="5148263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Oct. 31</a:t>
            </a:r>
          </a:p>
        </p:txBody>
      </p:sp>
      <p:sp>
        <p:nvSpPr>
          <p:cNvPr id="22538" name="Line 16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pic>
        <p:nvPicPr>
          <p:cNvPr id="2356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914400"/>
            <a:ext cx="227171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Supplies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29" grpId="0" autoUpdateAnimBg="0"/>
      <p:bldP spid="315432" grpId="0" autoUpdateAnimBg="0"/>
      <p:bldP spid="315433" grpId="0" autoUpdateAnimBg="0"/>
      <p:bldP spid="31543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auto">
          <a:xfrm>
            <a:off x="914400" y="4191000"/>
            <a:ext cx="3733800" cy="198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Generally a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month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,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quarter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, or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year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609600" y="1447800"/>
            <a:ext cx="77724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SzPct val="80000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Accountants divide the economic life of a business into artificial time periods (</a:t>
            </a:r>
            <a:r>
              <a:rPr lang="en-US" altLang="en-US" sz="2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Time Period Assumption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).</a:t>
            </a:r>
          </a:p>
        </p:txBody>
      </p:sp>
      <p:sp>
        <p:nvSpPr>
          <p:cNvPr id="154630" name="Freeform 11"/>
          <p:cNvSpPr>
            <a:spLocks/>
          </p:cNvSpPr>
          <p:nvPr/>
        </p:nvSpPr>
        <p:spPr bwMode="auto">
          <a:xfrm>
            <a:off x="792163" y="2794000"/>
            <a:ext cx="7285037" cy="4763"/>
          </a:xfrm>
          <a:custGeom>
            <a:avLst/>
            <a:gdLst>
              <a:gd name="T0" fmla="*/ 0 w 4589"/>
              <a:gd name="T1" fmla="*/ 0 h 3"/>
              <a:gd name="T2" fmla="*/ 2147483647 w 4589"/>
              <a:gd name="T3" fmla="*/ 7562057 h 3"/>
              <a:gd name="T4" fmla="*/ 0 60000 65536"/>
              <a:gd name="T5" fmla="*/ 0 60000 65536"/>
              <a:gd name="T6" fmla="*/ 0 w 4589"/>
              <a:gd name="T7" fmla="*/ 0 h 3"/>
              <a:gd name="T8" fmla="*/ 4589 w 4589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89" h="3">
                <a:moveTo>
                  <a:pt x="0" y="0"/>
                </a:moveTo>
                <a:lnTo>
                  <a:pt x="4589" y="3"/>
                </a:ln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54631" name="Line 12"/>
          <p:cNvSpPr>
            <a:spLocks noChangeShapeType="1"/>
          </p:cNvSpPr>
          <p:nvPr/>
        </p:nvSpPr>
        <p:spPr bwMode="auto">
          <a:xfrm>
            <a:off x="766763" y="2667000"/>
            <a:ext cx="0" cy="25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54632" name="Line 13"/>
          <p:cNvSpPr>
            <a:spLocks noChangeShapeType="1"/>
          </p:cNvSpPr>
          <p:nvPr/>
        </p:nvSpPr>
        <p:spPr bwMode="auto">
          <a:xfrm>
            <a:off x="1905000" y="2667000"/>
            <a:ext cx="0" cy="25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5128" name="Rectangle 14"/>
          <p:cNvSpPr>
            <a:spLocks noChangeArrowheads="1"/>
          </p:cNvSpPr>
          <p:nvPr/>
        </p:nvSpPr>
        <p:spPr bwMode="auto">
          <a:xfrm>
            <a:off x="828675" y="2806700"/>
            <a:ext cx="9239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Liberation Sans" panose="020B0604020202020204" pitchFamily="34" charset="0"/>
              </a:rPr>
              <a:t>Jan.</a:t>
            </a:r>
          </a:p>
        </p:txBody>
      </p:sp>
      <p:sp>
        <p:nvSpPr>
          <p:cNvPr id="5129" name="Rectangle 15"/>
          <p:cNvSpPr>
            <a:spLocks noChangeArrowheads="1"/>
          </p:cNvSpPr>
          <p:nvPr/>
        </p:nvSpPr>
        <p:spPr bwMode="auto">
          <a:xfrm>
            <a:off x="2047875" y="2806700"/>
            <a:ext cx="771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Liberation Sans" panose="020B0604020202020204" pitchFamily="34" charset="0"/>
              </a:rPr>
              <a:t>Feb.</a:t>
            </a:r>
          </a:p>
        </p:txBody>
      </p:sp>
      <p:sp>
        <p:nvSpPr>
          <p:cNvPr id="5130" name="Rectangle 16"/>
          <p:cNvSpPr>
            <a:spLocks noChangeArrowheads="1"/>
          </p:cNvSpPr>
          <p:nvPr/>
        </p:nvSpPr>
        <p:spPr bwMode="auto">
          <a:xfrm>
            <a:off x="3190875" y="2806700"/>
            <a:ext cx="771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Liberation Sans" panose="020B0604020202020204" pitchFamily="34" charset="0"/>
              </a:rPr>
              <a:t>Mar.</a:t>
            </a:r>
          </a:p>
        </p:txBody>
      </p:sp>
      <p:sp>
        <p:nvSpPr>
          <p:cNvPr id="5131" name="Rectangle 17"/>
          <p:cNvSpPr>
            <a:spLocks noChangeArrowheads="1"/>
          </p:cNvSpPr>
          <p:nvPr/>
        </p:nvSpPr>
        <p:spPr bwMode="auto">
          <a:xfrm>
            <a:off x="4333875" y="2806700"/>
            <a:ext cx="771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Liberation Sans" panose="020B0604020202020204" pitchFamily="34" charset="0"/>
              </a:rPr>
              <a:t>Apr.</a:t>
            </a:r>
          </a:p>
        </p:txBody>
      </p:sp>
      <p:sp>
        <p:nvSpPr>
          <p:cNvPr id="154637" name="Line 19"/>
          <p:cNvSpPr>
            <a:spLocks noChangeShapeType="1"/>
          </p:cNvSpPr>
          <p:nvPr/>
        </p:nvSpPr>
        <p:spPr bwMode="auto">
          <a:xfrm>
            <a:off x="5324475" y="2667000"/>
            <a:ext cx="0" cy="25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5133" name="Rectangle 20"/>
          <p:cNvSpPr>
            <a:spLocks noChangeArrowheads="1"/>
          </p:cNvSpPr>
          <p:nvPr/>
        </p:nvSpPr>
        <p:spPr bwMode="auto">
          <a:xfrm>
            <a:off x="7153275" y="2806700"/>
            <a:ext cx="771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Liberation Sans" panose="020B0604020202020204" pitchFamily="34" charset="0"/>
              </a:rPr>
              <a:t>Dec.</a:t>
            </a:r>
          </a:p>
        </p:txBody>
      </p:sp>
      <p:sp>
        <p:nvSpPr>
          <p:cNvPr id="154639" name="Line 21"/>
          <p:cNvSpPr>
            <a:spLocks noChangeShapeType="1"/>
          </p:cNvSpPr>
          <p:nvPr/>
        </p:nvSpPr>
        <p:spPr bwMode="auto">
          <a:xfrm>
            <a:off x="8067675" y="2667000"/>
            <a:ext cx="0" cy="25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5135" name="Rectangle 23"/>
          <p:cNvSpPr>
            <a:spLocks noChangeArrowheads="1"/>
          </p:cNvSpPr>
          <p:nvPr/>
        </p:nvSpPr>
        <p:spPr bwMode="auto">
          <a:xfrm>
            <a:off x="5562600" y="26670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5000"/>
              </a:lnSpc>
            </a:pPr>
            <a:r>
              <a:rPr lang="en-US" altLang="en-US" dirty="0">
                <a:solidFill>
                  <a:schemeClr val="tx1"/>
                </a:solidFill>
                <a:latin typeface="Liberation Sans" panose="020B0604020202020204" pitchFamily="34" charset="0"/>
              </a:rPr>
              <a:t>. . . . .</a:t>
            </a:r>
          </a:p>
        </p:txBody>
      </p:sp>
      <p:sp>
        <p:nvSpPr>
          <p:cNvPr id="154641" name="Line 24"/>
          <p:cNvSpPr>
            <a:spLocks noChangeShapeType="1"/>
          </p:cNvSpPr>
          <p:nvPr/>
        </p:nvSpPr>
        <p:spPr bwMode="auto">
          <a:xfrm>
            <a:off x="3048000" y="2667000"/>
            <a:ext cx="0" cy="25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54642" name="Line 25"/>
          <p:cNvSpPr>
            <a:spLocks noChangeShapeType="1"/>
          </p:cNvSpPr>
          <p:nvPr/>
        </p:nvSpPr>
        <p:spPr bwMode="auto">
          <a:xfrm>
            <a:off x="4191000" y="2667000"/>
            <a:ext cx="0" cy="25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54643" name="Line 26"/>
          <p:cNvSpPr>
            <a:spLocks noChangeShapeType="1"/>
          </p:cNvSpPr>
          <p:nvPr/>
        </p:nvSpPr>
        <p:spPr bwMode="auto">
          <a:xfrm>
            <a:off x="6934200" y="2667000"/>
            <a:ext cx="0" cy="25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5139" name="AutoShape 27"/>
          <p:cNvSpPr>
            <a:spLocks/>
          </p:cNvSpPr>
          <p:nvPr/>
        </p:nvSpPr>
        <p:spPr bwMode="auto">
          <a:xfrm rot="-5400000">
            <a:off x="1143000" y="2743200"/>
            <a:ext cx="381000" cy="11430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140" name="AutoShape 28"/>
          <p:cNvSpPr>
            <a:spLocks/>
          </p:cNvSpPr>
          <p:nvPr/>
        </p:nvSpPr>
        <p:spPr bwMode="auto">
          <a:xfrm rot="-5400000">
            <a:off x="2286000" y="1905000"/>
            <a:ext cx="381000" cy="3429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141" name="AutoShape 29"/>
          <p:cNvSpPr>
            <a:spLocks/>
          </p:cNvSpPr>
          <p:nvPr/>
        </p:nvSpPr>
        <p:spPr bwMode="auto">
          <a:xfrm rot="-5400000">
            <a:off x="4229100" y="266700"/>
            <a:ext cx="381000" cy="7315200"/>
          </a:xfrm>
          <a:prstGeom prst="leftBrace">
            <a:avLst>
              <a:gd name="adj1" fmla="val 1600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142" name="Rectangle 24"/>
          <p:cNvSpPr>
            <a:spLocks noChangeArrowheads="1"/>
          </p:cNvSpPr>
          <p:nvPr/>
        </p:nvSpPr>
        <p:spPr bwMode="auto">
          <a:xfrm>
            <a:off x="4876800" y="4495800"/>
            <a:ext cx="3124200" cy="1274195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90488" tIns="73152" rIns="90488" bIns="91440">
            <a:spAutoFit/>
          </a:bodyPr>
          <a:lstStyle>
            <a:lvl1pPr marL="5715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18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Alternative Terminology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time period assumption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is also called the</a:t>
            </a:r>
          </a:p>
          <a:p>
            <a:r>
              <a:rPr lang="en-US" altLang="en-US" sz="1800" b="0" i="1" dirty="0">
                <a:solidFill>
                  <a:schemeClr val="tx1"/>
                </a:solidFill>
                <a:latin typeface="Liberation Sans" panose="020B0604020202020204" pitchFamily="34" charset="0"/>
              </a:rPr>
              <a:t>periodicity assumption</a:t>
            </a:r>
            <a:r>
              <a:rPr lang="en-US" altLang="en-US" sz="18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90286" y="405765"/>
            <a:ext cx="2249714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r>
              <a:rPr lang="en-US" altLang="en-US" sz="1700" dirty="0">
                <a:solidFill>
                  <a:schemeClr val="tx1"/>
                </a:solidFill>
                <a:latin typeface="Liberation Sans" panose="020B0604020202020204" pitchFamily="34" charset="0"/>
              </a:rPr>
              <a:t>LEARNING</a:t>
            </a:r>
          </a:p>
          <a:p>
            <a:r>
              <a:rPr lang="en-US" altLang="en-US" sz="1700" dirty="0">
                <a:solidFill>
                  <a:schemeClr val="tx1"/>
                </a:solidFill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540000" y="274320"/>
            <a:ext cx="6241143" cy="92868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anchor="ctr"/>
          <a:lstStyle/>
          <a:p>
            <a:pPr marL="117475"/>
            <a:r>
              <a:rPr lang="en-US" sz="2100" dirty="0">
                <a:latin typeface="Liberation Sans" panose="020B0604020202020204" pitchFamily="34" charset="0"/>
              </a:rPr>
              <a:t>Explain the accrual basis of accounting</a:t>
            </a:r>
          </a:p>
          <a:p>
            <a:pPr marL="117475"/>
            <a:r>
              <a:rPr lang="en-US" sz="2100" dirty="0">
                <a:latin typeface="Liberation Sans" panose="020B0604020202020204" pitchFamily="34" charset="0"/>
              </a:rPr>
              <a:t>and the reasons for adjusting entries.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FF66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Liberation Sans" panose="020B0604020202020204" pitchFamily="34" charset="0"/>
              </a:rPr>
              <a:t>1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23975"/>
            <a:ext cx="8839200" cy="506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23555" name="Line 4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7086600" y="1219200"/>
            <a:ext cx="1524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3-5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Supplies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77200" y="64452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0"/>
          <p:cNvSpPr txBox="1">
            <a:spLocks noChangeArrowheads="1"/>
          </p:cNvSpPr>
          <p:nvPr/>
        </p:nvSpPr>
        <p:spPr bwMode="auto">
          <a:xfrm>
            <a:off x="609600" y="1250950"/>
            <a:ext cx="56388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Illustration: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 On October 4, Pioneer Advertising paid $600 for a one-year fire insurance policy. Coverage began on October 1. Pioneer recorded the payment by increasing (debiting) Prepaid Insurance. This account shows a balance of $600 in the October 31 trial balance.  Insurance of $50 ($600 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÷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12) expires each month.</a:t>
            </a:r>
          </a:p>
        </p:txBody>
      </p:sp>
      <p:sp>
        <p:nvSpPr>
          <p:cNvPr id="315429" name="Text Box 37"/>
          <p:cNvSpPr txBox="1">
            <a:spLocks noChangeArrowheads="1"/>
          </p:cNvSpPr>
          <p:nvPr/>
        </p:nvSpPr>
        <p:spPr bwMode="auto">
          <a:xfrm>
            <a:off x="1981200" y="5607050"/>
            <a:ext cx="3505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Prepaid Insurance</a:t>
            </a:r>
          </a:p>
        </p:txBody>
      </p:sp>
      <p:sp>
        <p:nvSpPr>
          <p:cNvPr id="315432" name="Text Box 40"/>
          <p:cNvSpPr txBox="1">
            <a:spLocks noChangeArrowheads="1"/>
          </p:cNvSpPr>
          <p:nvPr/>
        </p:nvSpPr>
        <p:spPr bwMode="auto">
          <a:xfrm>
            <a:off x="5791200" y="5607050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50</a:t>
            </a:r>
          </a:p>
        </p:txBody>
      </p:sp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1981200" y="5148263"/>
            <a:ext cx="2971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Insurance Expense</a:t>
            </a:r>
          </a:p>
        </p:txBody>
      </p:sp>
      <p:sp>
        <p:nvSpPr>
          <p:cNvPr id="315434" name="Text Box 42"/>
          <p:cNvSpPr txBox="1">
            <a:spLocks noChangeArrowheads="1"/>
          </p:cNvSpPr>
          <p:nvPr/>
        </p:nvSpPr>
        <p:spPr bwMode="auto">
          <a:xfrm>
            <a:off x="4800600" y="5148263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50</a:t>
            </a:r>
          </a:p>
        </p:txBody>
      </p:sp>
      <p:sp>
        <p:nvSpPr>
          <p:cNvPr id="25607" name="Text Box 48"/>
          <p:cNvSpPr txBox="1">
            <a:spLocks noChangeArrowheads="1"/>
          </p:cNvSpPr>
          <p:nvPr/>
        </p:nvSpPr>
        <p:spPr bwMode="auto">
          <a:xfrm>
            <a:off x="609600" y="5148263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Oct. 31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pic>
        <p:nvPicPr>
          <p:cNvPr id="2561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1066800"/>
            <a:ext cx="20018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Insurance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29" grpId="0" autoUpdateAnimBg="0"/>
      <p:bldP spid="315432" grpId="0" autoUpdateAnimBg="0"/>
      <p:bldP spid="315433" grpId="0" autoUpdateAnimBg="0"/>
      <p:bldP spid="31543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4452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  <p:pic>
        <p:nvPicPr>
          <p:cNvPr id="2662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23975"/>
            <a:ext cx="8686800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086600" y="1219200"/>
            <a:ext cx="1524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3-6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Insurance</a:t>
            </a:r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27653" name="Text Box 2"/>
          <p:cNvSpPr txBox="1">
            <a:spLocks noChangeArrowheads="1"/>
          </p:cNvSpPr>
          <p:nvPr/>
        </p:nvSpPr>
        <p:spPr bwMode="auto">
          <a:xfrm>
            <a:off x="609600" y="1311142"/>
            <a:ext cx="7620000" cy="465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Buildings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, </a:t>
            </a: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equipment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, and </a:t>
            </a: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motor vehicles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(assets that provide service for many years) are </a:t>
            </a: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recorded as assets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, rather than an expense, on the date acquired.</a:t>
            </a:r>
          </a:p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dirty="0">
                <a:solidFill>
                  <a:schemeClr val="hlink"/>
                </a:solidFill>
                <a:latin typeface="Liberation Sans" panose="020B0604020202020204" pitchFamily="34" charset="0"/>
              </a:rPr>
              <a:t>Depreciation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is the process of </a:t>
            </a: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allocating the cost of an asset to expense 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over its </a:t>
            </a:r>
            <a:r>
              <a:rPr lang="en-US" altLang="en-US" sz="2300" dirty="0">
                <a:solidFill>
                  <a:schemeClr val="hlink"/>
                </a:solidFill>
                <a:latin typeface="Liberation Sans" panose="020B0604020202020204" pitchFamily="34" charset="0"/>
              </a:rPr>
              <a:t>useful life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Depreciation</a:t>
            </a: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 does not attempt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to report the actual change in the </a:t>
            </a: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value of the asset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  <a:p>
            <a:pPr marL="1371600" lvl="2" indent="-457200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Allocation</a:t>
            </a:r>
            <a:r>
              <a:rPr 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 concept</a:t>
            </a:r>
            <a:r>
              <a:rPr 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, not a valuation concept.</a:t>
            </a:r>
            <a:endParaRPr lang="en-US" altLang="en-US" sz="23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Depreciation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34" name="Text Box 42"/>
          <p:cNvSpPr txBox="1">
            <a:spLocks noChangeArrowheads="1"/>
          </p:cNvSpPr>
          <p:nvPr/>
        </p:nvSpPr>
        <p:spPr bwMode="auto">
          <a:xfrm>
            <a:off x="3810000" y="3429000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40</a:t>
            </a:r>
          </a:p>
        </p:txBody>
      </p:sp>
      <p:sp>
        <p:nvSpPr>
          <p:cNvPr id="28675" name="Text Box 20"/>
          <p:cNvSpPr txBox="1">
            <a:spLocks noChangeArrowheads="1"/>
          </p:cNvSpPr>
          <p:nvPr/>
        </p:nvSpPr>
        <p:spPr bwMode="auto">
          <a:xfrm>
            <a:off x="609600" y="1295400"/>
            <a:ext cx="56388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Illustration:  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For Pioneer Advertising, assume that depreciation on the equipment is $480 a year, or $40 per month.</a:t>
            </a:r>
          </a:p>
        </p:txBody>
      </p:sp>
      <p:sp>
        <p:nvSpPr>
          <p:cNvPr id="315429" name="Text Box 37"/>
          <p:cNvSpPr txBox="1">
            <a:spLocks noChangeArrowheads="1"/>
          </p:cNvSpPr>
          <p:nvPr/>
        </p:nvSpPr>
        <p:spPr bwMode="auto">
          <a:xfrm>
            <a:off x="609600" y="3887788"/>
            <a:ext cx="4876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Accumulated depreciation</a:t>
            </a:r>
          </a:p>
        </p:txBody>
      </p:sp>
      <p:sp>
        <p:nvSpPr>
          <p:cNvPr id="315432" name="Text Box 40"/>
          <p:cNvSpPr txBox="1">
            <a:spLocks noChangeArrowheads="1"/>
          </p:cNvSpPr>
          <p:nvPr/>
        </p:nvSpPr>
        <p:spPr bwMode="auto">
          <a:xfrm>
            <a:off x="4800600" y="3887788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40</a:t>
            </a:r>
          </a:p>
        </p:txBody>
      </p:sp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609600" y="3429000"/>
            <a:ext cx="3810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Depreciation expense</a:t>
            </a:r>
          </a:p>
        </p:txBody>
      </p:sp>
      <p:sp>
        <p:nvSpPr>
          <p:cNvPr id="28679" name="Text Box 48"/>
          <p:cNvSpPr txBox="1">
            <a:spLocks noChangeArrowheads="1"/>
          </p:cNvSpPr>
          <p:nvPr/>
        </p:nvSpPr>
        <p:spPr bwMode="auto">
          <a:xfrm>
            <a:off x="609600" y="2895600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Oct. 31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28683" name="Text Box 20"/>
          <p:cNvSpPr txBox="1">
            <a:spLocks noChangeArrowheads="1"/>
          </p:cNvSpPr>
          <p:nvPr/>
        </p:nvSpPr>
        <p:spPr bwMode="auto">
          <a:xfrm>
            <a:off x="609600" y="4800600"/>
            <a:ext cx="47244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Accumulated Depreciation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is called a </a:t>
            </a:r>
            <a:r>
              <a:rPr lang="en-US" altLang="en-US" sz="2100" dirty="0">
                <a:solidFill>
                  <a:schemeClr val="hlink"/>
                </a:solidFill>
                <a:latin typeface="Liberation Sans" panose="020B0604020202020204" pitchFamily="34" charset="0"/>
              </a:rPr>
              <a:t>contra asset account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</p:txBody>
      </p:sp>
      <p:pic>
        <p:nvPicPr>
          <p:cNvPr id="2868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71600"/>
            <a:ext cx="21431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Depreciation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34" grpId="0" autoUpdateAnimBg="0"/>
      <p:bldP spid="315429" grpId="0" autoUpdateAnimBg="0"/>
      <p:bldP spid="315432" grpId="0" autoUpdateAnimBg="0"/>
      <p:bldP spid="31543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  <p:sp>
        <p:nvSpPr>
          <p:cNvPr id="28675" name="Line 4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pic>
        <p:nvPicPr>
          <p:cNvPr id="2969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698"/>
            <a:ext cx="7772400" cy="588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6781800" y="396461"/>
            <a:ext cx="1524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3-7</a:t>
            </a: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33925"/>
            <a:ext cx="7696200" cy="1285875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7239000" y="4373563"/>
            <a:ext cx="13716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3-8</a:t>
            </a:r>
          </a:p>
        </p:txBody>
      </p:sp>
      <p:sp>
        <p:nvSpPr>
          <p:cNvPr id="30727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620000" cy="298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SzPct val="80000"/>
            </a:pPr>
            <a:r>
              <a:rPr lang="en-US" altLang="en-US" sz="2500" dirty="0">
                <a:solidFill>
                  <a:schemeClr val="tx1"/>
                </a:solidFill>
                <a:latin typeface="Liberation Sans" panose="020B0604020202020204" pitchFamily="34" charset="0"/>
              </a:rPr>
              <a:t>STATEMENT PRESENTATION</a:t>
            </a:r>
            <a:endParaRPr lang="en-US" altLang="en-US" sz="25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  <a:p>
            <a:pPr lvl="1">
              <a:lnSpc>
                <a:spcPct val="115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Accumulated Depreciation is a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contra asset account 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(credit). </a:t>
            </a:r>
          </a:p>
          <a:p>
            <a:pPr lvl="1">
              <a:lnSpc>
                <a:spcPct val="115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Offsets related asset account 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on the balance sheet. </a:t>
            </a:r>
          </a:p>
          <a:p>
            <a:pPr lvl="1">
              <a:lnSpc>
                <a:spcPct val="115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hlink"/>
                </a:solidFill>
                <a:latin typeface="Liberation Sans" panose="020B0604020202020204" pitchFamily="34" charset="0"/>
              </a:rPr>
              <a:t>Book value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is the difference between the cost of any depreciable asset and its accumulated depreciation.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Depreciation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Line 11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Prepaid Expenses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534400" cy="2196406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0219" y="4262735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3-9</a:t>
            </a:r>
          </a:p>
          <a:p>
            <a:r>
              <a:rPr lang="en-US" sz="1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Accounting for prepaid expenses</a:t>
            </a:r>
            <a:endParaRPr lang="en-US" sz="120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620000" cy="49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SzPct val="80000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Summary of the accounting for prepaid expenses.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077200" cy="9144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120000"/>
              </a:lnSpc>
              <a:buClr>
                <a:srgbClr val="006666"/>
              </a:buClr>
              <a:buSzTx/>
              <a:buFont typeface="Monotype Sorts" pitchFamily="2" charset="2"/>
              <a:buNone/>
            </a:pPr>
            <a:r>
              <a:rPr lang="en-US" altLang="en-US" sz="2300" dirty="0">
                <a:effectLst/>
                <a:latin typeface="Liberation Sans" panose="020B0604020202020204" pitchFamily="34" charset="0"/>
              </a:rPr>
              <a:t>Receipt of cash that is recorded as a liability because the service has not been performed.</a:t>
            </a: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838200" y="4029670"/>
            <a:ext cx="2743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71500" lvl="1" indent="-457200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Rent</a:t>
            </a:r>
          </a:p>
          <a:p>
            <a:pPr marL="571500" lvl="1" indent="-457200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Airline tickets</a:t>
            </a:r>
          </a:p>
        </p:txBody>
      </p:sp>
      <p:sp>
        <p:nvSpPr>
          <p:cNvPr id="32772" name="Text Box 8"/>
          <p:cNvSpPr txBox="1">
            <a:spLocks noChangeArrowheads="1"/>
          </p:cNvSpPr>
          <p:nvPr/>
        </p:nvSpPr>
        <p:spPr bwMode="auto">
          <a:xfrm>
            <a:off x="990600" y="2544763"/>
            <a:ext cx="2438400" cy="492443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bIns="91440">
            <a:spAutoFit/>
          </a:bodyPr>
          <a:lstStyle>
            <a:defPPr>
              <a:defRPr lang="en-US"/>
            </a:defPPr>
            <a:lvl1pPr marL="457200" indent="-457200" algn="ctr">
              <a:defRPr sz="230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Cash Receipt</a:t>
            </a:r>
          </a:p>
        </p:txBody>
      </p:sp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5094288" y="2544763"/>
            <a:ext cx="3135312" cy="492443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bIns="91440">
            <a:spAutoFit/>
          </a:bodyPr>
          <a:lstStyle>
            <a:defPPr>
              <a:defRPr lang="en-US"/>
            </a:defPPr>
            <a:lvl1pPr marL="457200" indent="-457200" algn="ctr">
              <a:defRPr sz="230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Revenue Recorded</a:t>
            </a:r>
          </a:p>
        </p:txBody>
      </p: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3200400" y="2578608"/>
            <a:ext cx="21336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300" dirty="0">
                <a:solidFill>
                  <a:srgbClr val="800000"/>
                </a:solidFill>
                <a:latin typeface="Liberation Sans" panose="020B0604020202020204" pitchFamily="34" charset="0"/>
                <a:cs typeface="Arial" charset="0"/>
              </a:rPr>
              <a:t>BEFORE</a:t>
            </a:r>
          </a:p>
        </p:txBody>
      </p:sp>
      <p:sp>
        <p:nvSpPr>
          <p:cNvPr id="32775" name="Rectangle 12"/>
          <p:cNvSpPr>
            <a:spLocks noChangeArrowheads="1"/>
          </p:cNvSpPr>
          <p:nvPr/>
        </p:nvSpPr>
        <p:spPr bwMode="auto">
          <a:xfrm>
            <a:off x="3886200" y="4009032"/>
            <a:ext cx="4800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71500" lvl="1" indent="-457200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Magazine subscriptions</a:t>
            </a:r>
          </a:p>
          <a:p>
            <a:pPr marL="571500" lvl="1" indent="-457200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Customer deposits</a:t>
            </a:r>
          </a:p>
        </p:txBody>
      </p:sp>
      <p:sp>
        <p:nvSpPr>
          <p:cNvPr id="32776" name="Rectangle 13"/>
          <p:cNvSpPr>
            <a:spLocks noChangeArrowheads="1"/>
          </p:cNvSpPr>
          <p:nvPr/>
        </p:nvSpPr>
        <p:spPr bwMode="auto">
          <a:xfrm>
            <a:off x="609600" y="3429000"/>
            <a:ext cx="63246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80000"/>
            </a:pPr>
            <a:r>
              <a:rPr lang="en-US" altLang="en-US" sz="2300" dirty="0">
                <a:solidFill>
                  <a:schemeClr val="bg2"/>
                </a:solidFill>
                <a:latin typeface="Liberation Sans" panose="020B0604020202020204" pitchFamily="34" charset="0"/>
              </a:rPr>
              <a:t>Unearned revenues </a:t>
            </a:r>
            <a:r>
              <a:rPr lang="en-US" altLang="en-US" sz="23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often occur in regard to: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Unearned Revenues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12" y="3962400"/>
            <a:ext cx="62888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33797" name="Rectangle 8"/>
          <p:cNvSpPr>
            <a:spLocks noChangeArrowheads="1"/>
          </p:cNvSpPr>
          <p:nvPr/>
        </p:nvSpPr>
        <p:spPr bwMode="auto">
          <a:xfrm>
            <a:off x="7086600" y="3916362"/>
            <a:ext cx="1524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3-10</a:t>
            </a:r>
          </a:p>
        </p:txBody>
      </p:sp>
      <p:sp>
        <p:nvSpPr>
          <p:cNvPr id="33799" name="Text Box 2050"/>
          <p:cNvSpPr txBox="1">
            <a:spLocks noChangeArrowheads="1"/>
          </p:cNvSpPr>
          <p:nvPr/>
        </p:nvSpPr>
        <p:spPr bwMode="auto">
          <a:xfrm>
            <a:off x="609600" y="1295400"/>
            <a:ext cx="77724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1">
              <a:lnSpc>
                <a:spcPct val="120000"/>
              </a:lnSpc>
              <a:spcBef>
                <a:spcPts val="18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Adjusting entry is made to </a:t>
            </a: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record the revenue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for services performed during the period and to show the liability that remains at the end of the period.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Results in a </a:t>
            </a: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decrease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(debit) to a </a:t>
            </a: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liability account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and an </a:t>
            </a: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increase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(credit) to a </a:t>
            </a: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 account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Unearned Revenues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609600" y="1295400"/>
            <a:ext cx="7772400" cy="35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693738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Monthly and quarterly time periods are called </a:t>
            </a:r>
            <a:r>
              <a:rPr lang="en-US" altLang="en-US" sz="2200" dirty="0">
                <a:solidFill>
                  <a:schemeClr val="hlink"/>
                </a:solidFill>
                <a:latin typeface="Liberation Sans" panose="020B0604020202020204" pitchFamily="34" charset="0"/>
              </a:rPr>
              <a:t>interim periods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 </a:t>
            </a:r>
          </a:p>
          <a:p>
            <a:pPr marL="693738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Most large companies must prepare both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quarterly 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and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 annual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financial statements.</a:t>
            </a:r>
          </a:p>
          <a:p>
            <a:pPr marL="693738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hlink"/>
                </a:solidFill>
                <a:latin typeface="Liberation Sans" panose="020B0604020202020204" pitchFamily="34" charset="0"/>
              </a:rPr>
              <a:t>Fiscal Year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= Accounting time period that is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one year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in length.</a:t>
            </a:r>
          </a:p>
          <a:p>
            <a:pPr marL="693738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hlink"/>
                </a:solidFill>
                <a:latin typeface="Liberation Sans" panose="020B0604020202020204" pitchFamily="34" charset="0"/>
              </a:rPr>
              <a:t>Calendar Year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= January 1 to December 31.</a:t>
            </a:r>
          </a:p>
        </p:txBody>
      </p:sp>
      <p:sp>
        <p:nvSpPr>
          <p:cNvPr id="6158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96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Fiscal and Calendar Years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0"/>
          <p:cNvSpPr txBox="1">
            <a:spLocks noChangeArrowheads="1"/>
          </p:cNvSpPr>
          <p:nvPr/>
        </p:nvSpPr>
        <p:spPr bwMode="auto">
          <a:xfrm>
            <a:off x="609600" y="1295400"/>
            <a:ext cx="55626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Illustration:  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Pioneer Advertising received $1,200 on October 2 from R. Knox for advertising services expected to be completed by December 31.  Unearned Service Revenue shows a balance of $1,200 in the October 31 trial balance. Analysis reveals that the company performed $400 of services in October.</a:t>
            </a:r>
          </a:p>
        </p:txBody>
      </p:sp>
      <p:sp>
        <p:nvSpPr>
          <p:cNvPr id="315429" name="Text Box 37"/>
          <p:cNvSpPr txBox="1">
            <a:spLocks noChangeArrowheads="1"/>
          </p:cNvSpPr>
          <p:nvPr/>
        </p:nvSpPr>
        <p:spPr bwMode="auto">
          <a:xfrm>
            <a:off x="1981200" y="5683250"/>
            <a:ext cx="3505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Service Revenue</a:t>
            </a:r>
          </a:p>
        </p:txBody>
      </p:sp>
      <p:sp>
        <p:nvSpPr>
          <p:cNvPr id="315432" name="Text Box 40"/>
          <p:cNvSpPr txBox="1">
            <a:spLocks noChangeArrowheads="1"/>
          </p:cNvSpPr>
          <p:nvPr/>
        </p:nvSpPr>
        <p:spPr bwMode="auto">
          <a:xfrm>
            <a:off x="6934200" y="5683250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400</a:t>
            </a:r>
          </a:p>
        </p:txBody>
      </p:sp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1981200" y="5224462"/>
            <a:ext cx="3810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Unearned Service Revenue</a:t>
            </a:r>
          </a:p>
        </p:txBody>
      </p:sp>
      <p:sp>
        <p:nvSpPr>
          <p:cNvPr id="315434" name="Text Box 42"/>
          <p:cNvSpPr txBox="1">
            <a:spLocks noChangeArrowheads="1"/>
          </p:cNvSpPr>
          <p:nvPr/>
        </p:nvSpPr>
        <p:spPr bwMode="auto">
          <a:xfrm>
            <a:off x="5943600" y="5224462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400</a:t>
            </a:r>
          </a:p>
        </p:txBody>
      </p:sp>
      <p:sp>
        <p:nvSpPr>
          <p:cNvPr id="34823" name="Text Box 48"/>
          <p:cNvSpPr txBox="1">
            <a:spLocks noChangeArrowheads="1"/>
          </p:cNvSpPr>
          <p:nvPr/>
        </p:nvSpPr>
        <p:spPr bwMode="auto">
          <a:xfrm>
            <a:off x="609600" y="5224462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Oct. 31</a:t>
            </a: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Unearned Revenues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2128377" cy="46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29" grpId="0" autoUpdateAnimBg="0"/>
      <p:bldP spid="315432" grpId="0" autoUpdateAnimBg="0"/>
      <p:bldP spid="315433" grpId="0" autoUpdateAnimBg="0"/>
      <p:bldP spid="31543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77200" y="647700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  <p:pic>
        <p:nvPicPr>
          <p:cNvPr id="358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23975"/>
            <a:ext cx="815340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6705600" y="1219200"/>
            <a:ext cx="1524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3-11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Unearned Revenues</a:t>
            </a: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9"/>
          <p:cNvSpPr txBox="1">
            <a:spLocks noChangeArrowheads="1"/>
          </p:cNvSpPr>
          <p:nvPr/>
        </p:nvSpPr>
        <p:spPr bwMode="auto">
          <a:xfrm>
            <a:off x="7543800" y="1782763"/>
            <a:ext cx="13716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3-12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Unearned Revenues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620000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SzPct val="80000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Summary of the accounting for unearned revenues.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133600"/>
            <a:ext cx="8534400" cy="2704110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09600" y="1381125"/>
            <a:ext cx="8001000" cy="49644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The ledger of Hammond Company, on March 31, 2017, includes these selected accounts before adjusting entries are prepared.</a:t>
            </a: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5545138" algn="ctr"/>
                <a:tab pos="6740525" algn="ct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	Debit 	Credit</a:t>
            </a:r>
          </a:p>
          <a:p>
            <a:pPr indent="457200">
              <a:spcBef>
                <a:spcPts val="60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Prepaid Insurance 	$ 3,600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Supplies 		2,800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Equipment 		25,000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Accumulated Depreciation—Equipment 		$5,000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Unearned Service Revenue 		9,200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An analysis of the accounts shows the following.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Insurance expires at the rate of $100 per month.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Supplies on hand total $800.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The equipment depreciates $200 a month.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During March, services were performed for one-half of the unearned service revenue.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Prepare the adjusting entries for the month of March.</a:t>
            </a:r>
            <a:endParaRPr lang="en-US" altLang="en-US" sz="170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67428" y="428625"/>
            <a:ext cx="435429" cy="64133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3600" b="1" dirty="0">
                <a:solidFill>
                  <a:srgbClr val="FF9900"/>
                </a:solidFill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Adjusting Entries for Deferrals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7200" y="501930"/>
            <a:ext cx="1600200" cy="5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04800" y="3810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DO IT!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7010400" y="2496312"/>
            <a:ext cx="8382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2496312"/>
            <a:ext cx="8382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  <p:extLst>
      <p:ext uri="{BB962C8B-B14F-4D97-AF65-F5344CB8AC3E}">
        <p14:creationId xmlns:p14="http://schemas.microsoft.com/office/powerpoint/2010/main" val="1658926329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09600" y="1381125"/>
            <a:ext cx="8001000" cy="35240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The ledger of Hammond Company, on March 31, 2017, includes these selected accounts before adjusting entries are prepared.</a:t>
            </a: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5545138" algn="ctr"/>
                <a:tab pos="6740525" algn="ct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	Debit 	Credit</a:t>
            </a:r>
          </a:p>
          <a:p>
            <a:pPr indent="457200">
              <a:spcBef>
                <a:spcPts val="60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Prepaid Insurance 	$ 3,600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Supplies 		2,800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Equipment 		25,000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Accumulated Depreciation—Equipment 		$5,000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Unearned Service Revenue 		9,200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Prepare the adjusting entries for the month of March.</a:t>
            </a:r>
            <a:endParaRPr lang="en-US" altLang="en-US" sz="1700" dirty="0">
              <a:solidFill>
                <a:schemeClr val="tx1"/>
              </a:solidFill>
              <a:latin typeface="Liberation Sans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Insurance expires at the rate of $100 per month.</a:t>
            </a: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67428" y="428625"/>
            <a:ext cx="435429" cy="64133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3600" b="1" dirty="0">
                <a:solidFill>
                  <a:srgbClr val="FF9900"/>
                </a:solidFill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Adjusting Entries for Deferrals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7200" y="501930"/>
            <a:ext cx="1600200" cy="5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04800" y="3810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DO IT!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7010400" y="2496312"/>
            <a:ext cx="8382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2496312"/>
            <a:ext cx="8382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1219200" y="5033326"/>
            <a:ext cx="7239000" cy="8340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tabLst>
                <a:tab pos="5310188" algn="r"/>
                <a:tab pos="6518275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Insurance Expense 	100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tabLst>
                <a:tab pos="5146675" algn="r"/>
                <a:tab pos="6459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	Prepaid Insurance 		100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  <p:extLst>
      <p:ext uri="{BB962C8B-B14F-4D97-AF65-F5344CB8AC3E}">
        <p14:creationId xmlns:p14="http://schemas.microsoft.com/office/powerpoint/2010/main" val="294627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09600" y="1381125"/>
            <a:ext cx="8001000" cy="3933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The ledger of Hammond Company, on March 31, 2017, includes these selected accounts before adjusting entries are prepared.</a:t>
            </a: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5545138" algn="ctr"/>
                <a:tab pos="6740525" algn="ct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	Debit 	Credit</a:t>
            </a:r>
          </a:p>
          <a:p>
            <a:pPr indent="457200">
              <a:spcBef>
                <a:spcPts val="60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Prepaid Insurance 	$ 3,600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Supplies 		2,800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Equipment 		25,000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Accumulated Depreciation—Equipment 		$5,000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Unearned Service Revenue 		9,200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Prepare the adjusting entries for the month of March.</a:t>
            </a:r>
            <a:endParaRPr lang="en-US" altLang="en-US" sz="1700" dirty="0">
              <a:solidFill>
                <a:schemeClr val="tx1"/>
              </a:solidFill>
              <a:latin typeface="Liberation Sans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Supplies on hand total $800.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 startAt="2"/>
            </a:pPr>
            <a:endParaRPr lang="en-US" sz="180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67428" y="428625"/>
            <a:ext cx="435429" cy="64133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3600" b="1" dirty="0">
                <a:solidFill>
                  <a:srgbClr val="FF9900"/>
                </a:solidFill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Adjusting Entries for Deferrals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7200" y="501930"/>
            <a:ext cx="1600200" cy="5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04800" y="3810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DO IT!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7010400" y="2496312"/>
            <a:ext cx="8382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2496312"/>
            <a:ext cx="8382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1219200" y="5033326"/>
            <a:ext cx="7239000" cy="8340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tabLst>
                <a:tab pos="5310188" algn="r"/>
                <a:tab pos="6518275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Supplies Expense 	2,000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tabLst>
                <a:tab pos="5146675" algn="r"/>
                <a:tab pos="6459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	Supplies 		2,000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  <p:extLst>
      <p:ext uri="{BB962C8B-B14F-4D97-AF65-F5344CB8AC3E}">
        <p14:creationId xmlns:p14="http://schemas.microsoft.com/office/powerpoint/2010/main" val="28257430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09600" y="1381125"/>
            <a:ext cx="8001000" cy="3933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The ledger of Hammond Company, on March 31, 2017, includes these selected accounts before adjusting entries are prepared.</a:t>
            </a: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5545138" algn="ctr"/>
                <a:tab pos="6740525" algn="ct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	Debit 	Credit</a:t>
            </a:r>
          </a:p>
          <a:p>
            <a:pPr indent="457200">
              <a:spcBef>
                <a:spcPts val="60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Prepaid Insurance 	$ 3,600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Supplies 		2,800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Equipment 		25,000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Accumulated Depreciation—Equipment 		$5,000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Unearned Service Revenue 		9,200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Prepare the adjusting entries for the month of March.</a:t>
            </a:r>
            <a:endParaRPr lang="en-US" altLang="en-US" sz="1700" dirty="0">
              <a:solidFill>
                <a:schemeClr val="tx1"/>
              </a:solidFill>
              <a:latin typeface="Liberation Sans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The equipment depreciates $200 a month.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 startAt="3"/>
            </a:pPr>
            <a:endParaRPr lang="en-US" sz="180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67428" y="428625"/>
            <a:ext cx="435429" cy="64133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3600" b="1" dirty="0">
                <a:solidFill>
                  <a:srgbClr val="FF9900"/>
                </a:solidFill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Adjusting Entries for Deferrals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7200" y="501930"/>
            <a:ext cx="1600200" cy="5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04800" y="3810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DO IT!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7010400" y="2496312"/>
            <a:ext cx="8382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2496312"/>
            <a:ext cx="8382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1219200" y="5033326"/>
            <a:ext cx="7239000" cy="8340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tabLst>
                <a:tab pos="5310188" algn="r"/>
                <a:tab pos="6518275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Depreciation Expense 	200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tabLst>
                <a:tab pos="5146675" algn="r"/>
                <a:tab pos="6459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	Accumulated Depreciation—Equipment 		200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  <p:extLst>
      <p:ext uri="{BB962C8B-B14F-4D97-AF65-F5344CB8AC3E}">
        <p14:creationId xmlns:p14="http://schemas.microsoft.com/office/powerpoint/2010/main" val="27682693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09600" y="1381125"/>
            <a:ext cx="8001000" cy="3856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The ledger of Hammond Company, on March 31, 2017, includes these selected accounts before adjusting entries are prepared.</a:t>
            </a: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5545138" algn="ctr"/>
                <a:tab pos="6740525" algn="ct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	Debit 	Credit</a:t>
            </a:r>
          </a:p>
          <a:p>
            <a:pPr indent="457200">
              <a:spcBef>
                <a:spcPts val="60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Prepaid Insurance 	$ 3,600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Supplies 		2,800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Equipment 		25,000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Accumulated Depreciation—Equipment 		$5,000</a:t>
            </a:r>
          </a:p>
          <a:p>
            <a:pPr indent="457200">
              <a:spcBef>
                <a:spcPts val="0"/>
              </a:spcBef>
              <a:tabLst>
                <a:tab pos="2057400" algn="l"/>
                <a:tab pos="5943600" algn="r"/>
                <a:tab pos="7094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Unearned Service Revenue 		9,200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Prepare the adjusting entries for the month of March.</a:t>
            </a:r>
            <a:endParaRPr lang="en-US" altLang="en-US" sz="1700" dirty="0">
              <a:solidFill>
                <a:schemeClr val="tx1"/>
              </a:solidFill>
              <a:latin typeface="Liberation Sans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During March, services were performed for one-half of the unearned service revenue.</a:t>
            </a: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67428" y="428625"/>
            <a:ext cx="435429" cy="64133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3600" b="1" dirty="0">
                <a:solidFill>
                  <a:srgbClr val="FF9900"/>
                </a:solidFill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Adjusting Entries for Deferrals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7200" y="501930"/>
            <a:ext cx="1600200" cy="5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04800" y="3810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DO IT!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7010400" y="2496312"/>
            <a:ext cx="8382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2496312"/>
            <a:ext cx="8382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1219200" y="5338126"/>
            <a:ext cx="7239000" cy="8340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tabLst>
                <a:tab pos="5310188" algn="r"/>
                <a:tab pos="6518275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Unearned Service Revenue	4,600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tabLst>
                <a:tab pos="5146675" algn="r"/>
                <a:tab pos="6459538" algn="r"/>
              </a:tabLst>
            </a:pPr>
            <a:r>
              <a:rPr lang="en-US" sz="1800" dirty="0">
                <a:solidFill>
                  <a:schemeClr val="tx1"/>
                </a:solidFill>
                <a:latin typeface="Liberation Sans" panose="020B0604020202020204" pitchFamily="34" charset="0"/>
              </a:rPr>
              <a:t>	Service Revenue		4,600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2</a:t>
            </a:r>
          </a:p>
        </p:txBody>
      </p:sp>
    </p:spTree>
    <p:extLst>
      <p:ext uri="{BB962C8B-B14F-4D97-AF65-F5344CB8AC3E}">
        <p14:creationId xmlns:p14="http://schemas.microsoft.com/office/powerpoint/2010/main" val="38526243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762000" y="1520825"/>
            <a:ext cx="7772400" cy="25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3716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tabLst>
                <a:tab pos="13716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tabLst>
                <a:tab pos="13716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tabLst>
                <a:tab pos="13716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tabLst>
                <a:tab pos="13716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40000"/>
              </a:spcBef>
              <a:buSzPct val="80000"/>
            </a:pPr>
            <a:r>
              <a:rPr lang="en-US" altLang="en-US" sz="2400" dirty="0">
                <a:solidFill>
                  <a:schemeClr val="tx1"/>
                </a:solidFill>
                <a:latin typeface="Liberation Sans" panose="020B0604020202020204" pitchFamily="34" charset="0"/>
              </a:rPr>
              <a:t>Accruals </a:t>
            </a:r>
            <a:r>
              <a:rPr lang="en-US" altLang="en-US" sz="24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are made to record </a:t>
            </a:r>
          </a:p>
          <a:p>
            <a:pPr lvl="1">
              <a:lnSpc>
                <a:spcPct val="115000"/>
              </a:lnSpc>
              <a:spcBef>
                <a:spcPct val="6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Revenues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</a:t>
            </a:r>
            <a:r>
              <a:rPr 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for services performed but not yet recorded at the statement date.</a:t>
            </a:r>
            <a:r>
              <a:rPr lang="en-US" altLang="en-US" sz="2300" i="1" dirty="0">
                <a:solidFill>
                  <a:srgbClr val="800000"/>
                </a:solidFill>
                <a:latin typeface="Liberation Sans" panose="020B0604020202020204" pitchFamily="34" charset="0"/>
              </a:rPr>
              <a:t> </a:t>
            </a:r>
          </a:p>
          <a:p>
            <a:pPr lvl="1">
              <a:lnSpc>
                <a:spcPct val="115000"/>
              </a:lnSpc>
              <a:spcBef>
                <a:spcPct val="6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Expenses</a:t>
            </a:r>
            <a:r>
              <a:rPr 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incurred but not yet paid or recorded at the statement date.</a:t>
            </a:r>
            <a:endParaRPr lang="en-US" altLang="en-US" sz="23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0286" y="405765"/>
            <a:ext cx="2249714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r>
              <a:rPr lang="en-US" altLang="en-US" sz="1700" dirty="0">
                <a:solidFill>
                  <a:schemeClr val="tx1"/>
                </a:solidFill>
                <a:latin typeface="Liberation Sans" panose="020B0604020202020204" pitchFamily="34" charset="0"/>
              </a:rPr>
              <a:t>LEARNING</a:t>
            </a:r>
          </a:p>
          <a:p>
            <a:r>
              <a:rPr lang="en-US" altLang="en-US" sz="1700" dirty="0">
                <a:solidFill>
                  <a:schemeClr val="tx1"/>
                </a:solidFill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40000" y="274320"/>
            <a:ext cx="6241143" cy="92868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anchor="ctr"/>
          <a:lstStyle/>
          <a:p>
            <a:pPr marL="117475"/>
            <a:r>
              <a:rPr lang="en-US" sz="2500" dirty="0">
                <a:latin typeface="Liberation Sans" panose="020B0604020202020204" pitchFamily="34" charset="0"/>
              </a:rPr>
              <a:t>Prepare adjusting entries for accruals.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FF66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Liberation Sans" panose="020B0604020202020204" pitchFamily="34" charset="0"/>
              </a:rPr>
              <a:t>3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077200" cy="9144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110000"/>
              </a:lnSpc>
              <a:buClr>
                <a:srgbClr val="006666"/>
              </a:buClr>
              <a:buSzTx/>
              <a:buFont typeface="Monotype Sorts" pitchFamily="2" charset="2"/>
              <a:buNone/>
            </a:pPr>
            <a:r>
              <a:rPr lang="en-US" altLang="en-US" sz="2300" dirty="0">
                <a:effectLst/>
                <a:latin typeface="Liberation Sans" panose="020B0604020202020204" pitchFamily="34" charset="0"/>
              </a:rPr>
              <a:t>Revenues for services performed but not yet received in cash or recorded.</a:t>
            </a:r>
          </a:p>
        </p:txBody>
      </p:sp>
      <p:sp>
        <p:nvSpPr>
          <p:cNvPr id="39939" name="Rectangle 6"/>
          <p:cNvSpPr>
            <a:spLocks noChangeArrowheads="1"/>
          </p:cNvSpPr>
          <p:nvPr/>
        </p:nvSpPr>
        <p:spPr bwMode="auto">
          <a:xfrm>
            <a:off x="685800" y="3951288"/>
            <a:ext cx="3048000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71500" lvl="1" indent="-457200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Rent</a:t>
            </a:r>
          </a:p>
          <a:p>
            <a:pPr marL="571500" lvl="1" indent="-457200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Interest</a:t>
            </a:r>
          </a:p>
          <a:p>
            <a:pPr marL="571500" lvl="1" indent="-457200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Services</a:t>
            </a:r>
          </a:p>
        </p:txBody>
      </p:sp>
      <p:sp>
        <p:nvSpPr>
          <p:cNvPr id="39941" name="Rectangle 13"/>
          <p:cNvSpPr>
            <a:spLocks noChangeArrowheads="1"/>
          </p:cNvSpPr>
          <p:nvPr/>
        </p:nvSpPr>
        <p:spPr bwMode="auto">
          <a:xfrm>
            <a:off x="533400" y="3429000"/>
            <a:ext cx="63246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80000"/>
            </a:pPr>
            <a:r>
              <a:rPr lang="en-US" altLang="en-US" sz="2300" dirty="0">
                <a:solidFill>
                  <a:schemeClr val="bg2"/>
                </a:solidFill>
                <a:latin typeface="Liberation Sans" panose="020B0604020202020204" pitchFamily="34" charset="0"/>
              </a:rPr>
              <a:t>Accrued revenues </a:t>
            </a:r>
            <a:r>
              <a:rPr lang="en-US" altLang="en-US" sz="23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often occur in regard to:</a:t>
            </a:r>
          </a:p>
        </p:txBody>
      </p:sp>
      <p:sp>
        <p:nvSpPr>
          <p:cNvPr id="38919" name="Line 11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39946" name="Text Box 7"/>
          <p:cNvSpPr txBox="1">
            <a:spLocks noChangeArrowheads="1"/>
          </p:cNvSpPr>
          <p:nvPr/>
        </p:nvSpPr>
        <p:spPr bwMode="auto">
          <a:xfrm>
            <a:off x="4038600" y="2505456"/>
            <a:ext cx="14478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457200" indent="-457200" algn="ctr">
              <a:spcBef>
                <a:spcPct val="50000"/>
              </a:spcBef>
              <a:defRPr sz="2300">
                <a:solidFill>
                  <a:srgbClr val="800000"/>
                </a:solidFill>
                <a:latin typeface="Liberation Sans" panose="020B0604020202020204" pitchFamily="34" charset="0"/>
                <a:cs typeface="Arial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BEFORE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5562600" y="2486025"/>
            <a:ext cx="2438400" cy="492443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bIns="91440">
            <a:spAutoFit/>
          </a:bodyPr>
          <a:lstStyle>
            <a:defPPr>
              <a:defRPr lang="en-US"/>
            </a:defPPr>
            <a:lvl1pPr marL="457200" indent="-457200" algn="ctr">
              <a:defRPr sz="230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Cash Receipt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838200" y="2486025"/>
            <a:ext cx="3135313" cy="492443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bIns="91440">
            <a:spAutoFit/>
          </a:bodyPr>
          <a:lstStyle>
            <a:defPPr>
              <a:defRPr lang="en-US"/>
            </a:defPPr>
            <a:lvl1pPr marL="457200" indent="-457200" algn="ctr">
              <a:defRPr sz="230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Revenue Recorded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Accrued Revenues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609600" y="1905000"/>
            <a:ext cx="7696200" cy="411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6038" rIns="182562" bIns="46038">
            <a:spAutoFit/>
          </a:bodyPr>
          <a:lstStyle>
            <a:lvl1pPr marL="517525" indent="-517525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9144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The time period assumption states that:</a:t>
            </a:r>
          </a:p>
          <a:p>
            <a:pPr lvl="1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 should be recognized in the accounting period in which it is earned.</a:t>
            </a:r>
          </a:p>
          <a:p>
            <a:pPr lvl="1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expenses should be matched with revenues.</a:t>
            </a:r>
          </a:p>
          <a:p>
            <a:pPr lvl="1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economic life of a business can be divided into artificial time periods.</a:t>
            </a:r>
          </a:p>
          <a:p>
            <a:pPr lvl="1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fiscal year should correspond with the calendar year.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1295400"/>
            <a:ext cx="53340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buSzPct val="80000"/>
            </a:pPr>
            <a:r>
              <a:rPr lang="en-US" altLang="en-US" sz="3000" b="1" dirty="0">
                <a:solidFill>
                  <a:srgbClr val="800000"/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09600" y="304800"/>
            <a:ext cx="76200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Fiscal and Calendar Years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1</a:t>
            </a:r>
          </a:p>
        </p:txBody>
      </p:sp>
      <p:sp>
        <p:nvSpPr>
          <p:cNvPr id="11" name="Notched Right Arrow 10"/>
          <p:cNvSpPr/>
          <p:nvPr/>
        </p:nvSpPr>
        <p:spPr bwMode="auto">
          <a:xfrm>
            <a:off x="457200" y="4114800"/>
            <a:ext cx="609600" cy="457200"/>
          </a:xfrm>
          <a:prstGeom prst="notchedRightArrow">
            <a:avLst/>
          </a:prstGeom>
          <a:solidFill>
            <a:srgbClr val="A5002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050"/>
          <p:cNvSpPr txBox="1">
            <a:spLocks noChangeArrowheads="1"/>
          </p:cNvSpPr>
          <p:nvPr/>
        </p:nvSpPr>
        <p:spPr bwMode="auto">
          <a:xfrm>
            <a:off x="609600" y="1295400"/>
            <a:ext cx="8001000" cy="256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9144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693738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Adjusting entry shows the </a:t>
            </a: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receivable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that exists and records the </a:t>
            </a: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revenues for services performed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  <a:p>
            <a:pPr marL="693738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Adjusting entry:</a:t>
            </a:r>
          </a:p>
          <a:p>
            <a:pPr marL="1430338" lvl="1">
              <a:lnSpc>
                <a:spcPct val="120000"/>
              </a:lnSpc>
              <a:spcBef>
                <a:spcPct val="300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Increases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(debits) an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asset account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and </a:t>
            </a:r>
          </a:p>
          <a:p>
            <a:pPr marL="1430338" lvl="1">
              <a:lnSpc>
                <a:spcPct val="120000"/>
              </a:lnSpc>
              <a:spcBef>
                <a:spcPct val="300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Increases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(credits) a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 account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39940" name="Line 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pic>
        <p:nvPicPr>
          <p:cNvPr id="40967" name="Picture 1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45" y="4014787"/>
            <a:ext cx="6641655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Accrued Revenues</a:t>
            </a:r>
          </a:p>
        </p:txBody>
      </p:sp>
      <p:sp>
        <p:nvSpPr>
          <p:cNvPr id="40965" name="Rectangle 8"/>
          <p:cNvSpPr>
            <a:spLocks noChangeArrowheads="1"/>
          </p:cNvSpPr>
          <p:nvPr/>
        </p:nvSpPr>
        <p:spPr bwMode="auto">
          <a:xfrm>
            <a:off x="7162800" y="4038600"/>
            <a:ext cx="1524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3-13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0"/>
          <p:cNvSpPr txBox="1">
            <a:spLocks noChangeArrowheads="1"/>
          </p:cNvSpPr>
          <p:nvPr/>
        </p:nvSpPr>
        <p:spPr bwMode="auto">
          <a:xfrm>
            <a:off x="609600" y="1295400"/>
            <a:ext cx="5715000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Illustration:  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In October Pioneer Advertising performed services worth $200 that were not billed to clients on or before October 31. </a:t>
            </a:r>
          </a:p>
        </p:txBody>
      </p:sp>
      <p:sp>
        <p:nvSpPr>
          <p:cNvPr id="315429" name="Text Box 37"/>
          <p:cNvSpPr txBox="1">
            <a:spLocks noChangeArrowheads="1"/>
          </p:cNvSpPr>
          <p:nvPr/>
        </p:nvSpPr>
        <p:spPr bwMode="auto">
          <a:xfrm>
            <a:off x="1981200" y="5835650"/>
            <a:ext cx="3505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Accounts Receivable</a:t>
            </a:r>
          </a:p>
        </p:txBody>
      </p:sp>
      <p:sp>
        <p:nvSpPr>
          <p:cNvPr id="315432" name="Text Box 40"/>
          <p:cNvSpPr txBox="1">
            <a:spLocks noChangeArrowheads="1"/>
          </p:cNvSpPr>
          <p:nvPr/>
        </p:nvSpPr>
        <p:spPr bwMode="auto">
          <a:xfrm>
            <a:off x="6096000" y="5835650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200</a:t>
            </a:r>
          </a:p>
        </p:txBody>
      </p:sp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1981200" y="5376863"/>
            <a:ext cx="3810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Cash</a:t>
            </a:r>
          </a:p>
        </p:txBody>
      </p:sp>
      <p:sp>
        <p:nvSpPr>
          <p:cNvPr id="315434" name="Text Box 42"/>
          <p:cNvSpPr txBox="1">
            <a:spLocks noChangeArrowheads="1"/>
          </p:cNvSpPr>
          <p:nvPr/>
        </p:nvSpPr>
        <p:spPr bwMode="auto">
          <a:xfrm>
            <a:off x="5105400" y="5376863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200</a:t>
            </a:r>
          </a:p>
        </p:txBody>
      </p:sp>
      <p:sp>
        <p:nvSpPr>
          <p:cNvPr id="41991" name="Text Box 48"/>
          <p:cNvSpPr txBox="1">
            <a:spLocks noChangeArrowheads="1"/>
          </p:cNvSpPr>
          <p:nvPr/>
        </p:nvSpPr>
        <p:spPr bwMode="auto">
          <a:xfrm>
            <a:off x="609600" y="5376863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Nov. 10</a:t>
            </a:r>
          </a:p>
        </p:txBody>
      </p:sp>
      <p:sp>
        <p:nvSpPr>
          <p:cNvPr id="40969" name="Line 10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810000" y="3276600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200</a:t>
            </a:r>
          </a:p>
        </p:txBody>
      </p:sp>
      <p:sp>
        <p:nvSpPr>
          <p:cNvPr id="3" name="Text Box 37"/>
          <p:cNvSpPr txBox="1">
            <a:spLocks noChangeArrowheads="1"/>
          </p:cNvSpPr>
          <p:nvPr/>
        </p:nvSpPr>
        <p:spPr bwMode="auto">
          <a:xfrm>
            <a:off x="609600" y="3735388"/>
            <a:ext cx="4876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Service Revenue</a:t>
            </a:r>
          </a:p>
        </p:txBody>
      </p:sp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4800600" y="3735388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200</a:t>
            </a:r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609600" y="3276600"/>
            <a:ext cx="3810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Accounts Receivable</a:t>
            </a:r>
          </a:p>
        </p:txBody>
      </p:sp>
      <p:sp>
        <p:nvSpPr>
          <p:cNvPr id="41999" name="Text Box 48"/>
          <p:cNvSpPr txBox="1">
            <a:spLocks noChangeArrowheads="1"/>
          </p:cNvSpPr>
          <p:nvPr/>
        </p:nvSpPr>
        <p:spPr bwMode="auto">
          <a:xfrm>
            <a:off x="609600" y="2743200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Oct. 31</a:t>
            </a:r>
          </a:p>
        </p:txBody>
      </p:sp>
      <p:sp>
        <p:nvSpPr>
          <p:cNvPr id="42000" name="Text Box 20"/>
          <p:cNvSpPr txBox="1">
            <a:spLocks noChangeArrowheads="1"/>
          </p:cNvSpPr>
          <p:nvPr/>
        </p:nvSpPr>
        <p:spPr bwMode="auto">
          <a:xfrm>
            <a:off x="609600" y="4318000"/>
            <a:ext cx="79248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On November 10, Pioneer receives cash of $200 for the services performed.</a:t>
            </a:r>
          </a:p>
        </p:txBody>
      </p:sp>
      <p:pic>
        <p:nvPicPr>
          <p:cNvPr id="42001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7800"/>
            <a:ext cx="2106613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Accrued Revenues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29" grpId="0" autoUpdateAnimBg="0"/>
      <p:bldP spid="315432" grpId="0" autoUpdateAnimBg="0"/>
      <p:bldP spid="315433" grpId="0" autoUpdateAnimBg="0"/>
      <p:bldP spid="315434" grpId="0" autoUpdateAnimBg="0"/>
      <p:bldP spid="2" grpId="0" autoUpdateAnimBg="0"/>
      <p:bldP spid="3" grpId="0" autoUpdateAnimBg="0"/>
      <p:bldP spid="4" grpId="0" autoUpdateAnimBg="0"/>
      <p:bldP spid="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77200" y="64452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3</a:t>
            </a:r>
          </a:p>
        </p:txBody>
      </p:sp>
      <p:pic>
        <p:nvPicPr>
          <p:cNvPr id="430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772400" cy="516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553200" y="1173163"/>
            <a:ext cx="15240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3-14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Accrued Revenues</a:t>
            </a:r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9"/>
          <p:cNvSpPr txBox="1">
            <a:spLocks noChangeArrowheads="1"/>
          </p:cNvSpPr>
          <p:nvPr/>
        </p:nvSpPr>
        <p:spPr bwMode="auto">
          <a:xfrm>
            <a:off x="7543800" y="1727200"/>
            <a:ext cx="13716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3-15</a:t>
            </a:r>
          </a:p>
        </p:txBody>
      </p:sp>
      <p:sp>
        <p:nvSpPr>
          <p:cNvPr id="43012" name="Line 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Accrued Revenues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620000" cy="49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SzPct val="80000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Summary of the accounting for accrued revenues.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534400" cy="2212357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305800" cy="5334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110000"/>
              </a:lnSpc>
              <a:buClr>
                <a:srgbClr val="006666"/>
              </a:buClr>
              <a:buSzTx/>
              <a:buFont typeface="Monotype Sorts" pitchFamily="2" charset="2"/>
              <a:buNone/>
            </a:pPr>
            <a:r>
              <a:rPr lang="en-US" altLang="en-US" sz="2300" dirty="0">
                <a:effectLst/>
                <a:latin typeface="Liberation Sans" panose="020B0604020202020204" pitchFamily="34" charset="0"/>
              </a:rPr>
              <a:t>Expenses incurred but not yet paid in cash or recorded.</a:t>
            </a:r>
          </a:p>
        </p:txBody>
      </p:sp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609600" y="3711575"/>
            <a:ext cx="3048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93738" lvl="1" indent="-457200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Rent</a:t>
            </a:r>
          </a:p>
          <a:p>
            <a:pPr marL="693738" lvl="1" indent="-457200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Interest</a:t>
            </a:r>
          </a:p>
        </p:txBody>
      </p:sp>
      <p:sp>
        <p:nvSpPr>
          <p:cNvPr id="45060" name="Rectangle 12"/>
          <p:cNvSpPr>
            <a:spLocks noChangeArrowheads="1"/>
          </p:cNvSpPr>
          <p:nvPr/>
        </p:nvSpPr>
        <p:spPr bwMode="auto">
          <a:xfrm>
            <a:off x="3276600" y="3690938"/>
            <a:ext cx="4800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93738" lvl="1" indent="-457200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Taxes</a:t>
            </a:r>
          </a:p>
          <a:p>
            <a:pPr marL="693738" lvl="1" indent="-457200"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Salaries</a:t>
            </a:r>
          </a:p>
        </p:txBody>
      </p:sp>
      <p:sp>
        <p:nvSpPr>
          <p:cNvPr id="45061" name="Rectangle 13"/>
          <p:cNvSpPr>
            <a:spLocks noChangeArrowheads="1"/>
          </p:cNvSpPr>
          <p:nvPr/>
        </p:nvSpPr>
        <p:spPr bwMode="auto">
          <a:xfrm>
            <a:off x="609600" y="3124200"/>
            <a:ext cx="63246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80000"/>
            </a:pPr>
            <a:r>
              <a:rPr lang="en-US" altLang="en-US" sz="2300" dirty="0">
                <a:solidFill>
                  <a:schemeClr val="bg2"/>
                </a:solidFill>
                <a:latin typeface="Liberation Sans" panose="020B0604020202020204" pitchFamily="34" charset="0"/>
              </a:rPr>
              <a:t>Accrued expenses </a:t>
            </a:r>
            <a:r>
              <a:rPr lang="en-US" altLang="en-US" sz="2300" b="0" dirty="0">
                <a:solidFill>
                  <a:schemeClr val="bg2"/>
                </a:solidFill>
                <a:latin typeface="Liberation Sans" panose="020B0604020202020204" pitchFamily="34" charset="0"/>
              </a:rPr>
              <a:t>often occur in regard to:</a:t>
            </a:r>
          </a:p>
        </p:txBody>
      </p:sp>
      <p:sp>
        <p:nvSpPr>
          <p:cNvPr id="44039" name="Line 11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45064" name="Text Box 5"/>
          <p:cNvSpPr txBox="1">
            <a:spLocks noChangeArrowheads="1"/>
          </p:cNvSpPr>
          <p:nvPr/>
        </p:nvSpPr>
        <p:spPr bwMode="auto">
          <a:xfrm>
            <a:off x="4038600" y="2209800"/>
            <a:ext cx="14478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300" dirty="0">
                <a:solidFill>
                  <a:srgbClr val="800000"/>
                </a:solidFill>
                <a:latin typeface="Liberation Sans" panose="020B0604020202020204" pitchFamily="34" charset="0"/>
                <a:cs typeface="Arial" charset="0"/>
              </a:rPr>
              <a:t>BEFORE</a:t>
            </a: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5638800" y="2209800"/>
            <a:ext cx="2667000" cy="492443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bIns="91440">
            <a:spAutoFit/>
          </a:bodyPr>
          <a:lstStyle>
            <a:defPPr>
              <a:defRPr lang="en-US"/>
            </a:defPPr>
            <a:lvl1pPr marL="457200" indent="-457200" algn="ctr">
              <a:defRPr sz="230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Cash Payment</a:t>
            </a:r>
          </a:p>
        </p:txBody>
      </p:sp>
      <p:sp>
        <p:nvSpPr>
          <p:cNvPr id="45066" name="Text Box 9"/>
          <p:cNvSpPr txBox="1">
            <a:spLocks noChangeArrowheads="1"/>
          </p:cNvSpPr>
          <p:nvPr/>
        </p:nvSpPr>
        <p:spPr bwMode="auto">
          <a:xfrm>
            <a:off x="762000" y="2209800"/>
            <a:ext cx="3135313" cy="492443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bIns="91440">
            <a:spAutoFit/>
          </a:bodyPr>
          <a:lstStyle>
            <a:defPPr>
              <a:defRPr lang="en-US"/>
            </a:defPPr>
            <a:lvl1pPr marL="457200" indent="-457200" algn="ctr">
              <a:defRPr sz="230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Expense Recorded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Accrued Expenses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050"/>
          <p:cNvSpPr txBox="1">
            <a:spLocks noChangeArrowheads="1"/>
          </p:cNvSpPr>
          <p:nvPr/>
        </p:nvSpPr>
        <p:spPr bwMode="auto">
          <a:xfrm>
            <a:off x="609600" y="1295400"/>
            <a:ext cx="8001000" cy="256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9144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693738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Adjusting entry records the obligation and recognizes the expense.</a:t>
            </a:r>
          </a:p>
          <a:p>
            <a:pPr marL="693738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Adjusting entry: </a:t>
            </a:r>
          </a:p>
          <a:p>
            <a:pPr marL="1371600" lvl="1">
              <a:lnSpc>
                <a:spcPct val="120000"/>
              </a:lnSpc>
              <a:spcBef>
                <a:spcPct val="300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Increase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(debit) an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 account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and </a:t>
            </a:r>
          </a:p>
          <a:p>
            <a:pPr marL="1371600" lvl="1">
              <a:lnSpc>
                <a:spcPct val="120000"/>
              </a:lnSpc>
              <a:spcBef>
                <a:spcPct val="300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Increase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(credit) a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liability account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pic>
        <p:nvPicPr>
          <p:cNvPr id="460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619880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Accrued Expenses</a:t>
            </a:r>
          </a:p>
        </p:txBody>
      </p:sp>
      <p:sp>
        <p:nvSpPr>
          <p:cNvPr id="46086" name="Rectangle 8"/>
          <p:cNvSpPr>
            <a:spLocks noChangeArrowheads="1"/>
          </p:cNvSpPr>
          <p:nvPr/>
        </p:nvSpPr>
        <p:spPr bwMode="auto">
          <a:xfrm>
            <a:off x="6934200" y="4038600"/>
            <a:ext cx="1524000" cy="2746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3-16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7924800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47107" name="Text Box 20"/>
          <p:cNvSpPr txBox="1">
            <a:spLocks noChangeArrowheads="1"/>
          </p:cNvSpPr>
          <p:nvPr/>
        </p:nvSpPr>
        <p:spPr bwMode="auto">
          <a:xfrm>
            <a:off x="609600" y="1905000"/>
            <a:ext cx="80772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Illustration:  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Pioneer Advertising signed a three-month note payable in the amount of $5,000 on October 1. The note requires Pioneer to pay interest at an annual rate of 12%.</a:t>
            </a:r>
          </a:p>
        </p:txBody>
      </p:sp>
      <p:sp>
        <p:nvSpPr>
          <p:cNvPr id="315429" name="Text Box 37"/>
          <p:cNvSpPr txBox="1">
            <a:spLocks noChangeArrowheads="1"/>
          </p:cNvSpPr>
          <p:nvPr/>
        </p:nvSpPr>
        <p:spPr bwMode="auto">
          <a:xfrm>
            <a:off x="1981200" y="5716588"/>
            <a:ext cx="3505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Interest payable</a:t>
            </a:r>
          </a:p>
        </p:txBody>
      </p:sp>
      <p:sp>
        <p:nvSpPr>
          <p:cNvPr id="315432" name="Text Box 40"/>
          <p:cNvSpPr txBox="1">
            <a:spLocks noChangeArrowheads="1"/>
          </p:cNvSpPr>
          <p:nvPr/>
        </p:nvSpPr>
        <p:spPr bwMode="auto">
          <a:xfrm>
            <a:off x="6324600" y="5716588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50</a:t>
            </a:r>
          </a:p>
        </p:txBody>
      </p:sp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1981200" y="5257800"/>
            <a:ext cx="3810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Interest expense</a:t>
            </a:r>
          </a:p>
        </p:txBody>
      </p:sp>
      <p:sp>
        <p:nvSpPr>
          <p:cNvPr id="315434" name="Text Box 42"/>
          <p:cNvSpPr txBox="1">
            <a:spLocks noChangeArrowheads="1"/>
          </p:cNvSpPr>
          <p:nvPr/>
        </p:nvSpPr>
        <p:spPr bwMode="auto">
          <a:xfrm>
            <a:off x="5334000" y="5257800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50</a:t>
            </a:r>
          </a:p>
        </p:txBody>
      </p:sp>
      <p:sp>
        <p:nvSpPr>
          <p:cNvPr id="47112" name="Text Box 48"/>
          <p:cNvSpPr txBox="1">
            <a:spLocks noChangeArrowheads="1"/>
          </p:cNvSpPr>
          <p:nvPr/>
        </p:nvSpPr>
        <p:spPr bwMode="auto">
          <a:xfrm>
            <a:off x="609600" y="5257800"/>
            <a:ext cx="1219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Oct. 31</a:t>
            </a:r>
          </a:p>
        </p:txBody>
      </p:sp>
      <p:sp>
        <p:nvSpPr>
          <p:cNvPr id="46089" name="Line 10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47116" name="Rectangle 8"/>
          <p:cNvSpPr>
            <a:spLocks noChangeArrowheads="1"/>
          </p:cNvSpPr>
          <p:nvPr/>
        </p:nvSpPr>
        <p:spPr bwMode="auto">
          <a:xfrm>
            <a:off x="7239000" y="3276600"/>
            <a:ext cx="1524000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3-17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Accrued Expenses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620000" cy="4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SzPct val="80000"/>
            </a:pPr>
            <a:r>
              <a:rPr lang="en-US" altLang="en-US" sz="2500" dirty="0">
                <a:solidFill>
                  <a:schemeClr val="tx1"/>
                </a:solidFill>
                <a:latin typeface="Liberation Sans" panose="020B0604020202020204" pitchFamily="34" charset="0"/>
              </a:rPr>
              <a:t>ACCRUED INTEREST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29" grpId="0" autoUpdateAnimBg="0"/>
      <p:bldP spid="315432" grpId="0" autoUpdateAnimBg="0"/>
      <p:bldP spid="315433" grpId="0" autoUpdateAnimBg="0"/>
      <p:bldP spid="31543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77200" y="64452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3</a:t>
            </a:r>
          </a:p>
        </p:txBody>
      </p:sp>
      <p:pic>
        <p:nvPicPr>
          <p:cNvPr id="4813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3975"/>
            <a:ext cx="8382000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47108" name="Line 3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6858000" y="1219200"/>
            <a:ext cx="1524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3-18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Accrued Expenses</a:t>
            </a:r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86187"/>
            <a:ext cx="60960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0179" name="Text Box 20"/>
          <p:cNvSpPr txBox="1">
            <a:spLocks noChangeArrowheads="1"/>
          </p:cNvSpPr>
          <p:nvPr/>
        </p:nvSpPr>
        <p:spPr bwMode="auto">
          <a:xfrm>
            <a:off x="609600" y="1905000"/>
            <a:ext cx="80772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Illustration:  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Pioneer Advertising paid salaries and wages on October 26; the next payment of salaries will not occur until November 9. The employees receive total salaries of $2,000 for a five-day work week, or $400 per day. </a:t>
            </a:r>
          </a:p>
        </p:txBody>
      </p:sp>
      <p:sp>
        <p:nvSpPr>
          <p:cNvPr id="49157" name="Line 9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50183" name="Rectangle 14"/>
          <p:cNvSpPr>
            <a:spLocks noChangeArrowheads="1"/>
          </p:cNvSpPr>
          <p:nvPr/>
        </p:nvSpPr>
        <p:spPr bwMode="auto">
          <a:xfrm>
            <a:off x="6248400" y="3481387"/>
            <a:ext cx="1524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3-19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Accrued Expenses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620000" cy="4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SzPct val="80000"/>
            </a:pPr>
            <a:r>
              <a:rPr lang="en-US" altLang="en-US" sz="2500" dirty="0">
                <a:solidFill>
                  <a:schemeClr val="tx1"/>
                </a:solidFill>
                <a:latin typeface="Liberation Sans" panose="020B0604020202020204" pitchFamily="34" charset="0"/>
              </a:rPr>
              <a:t>ACCRUED INTEREST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77200" y="64452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3</a:t>
            </a:r>
          </a:p>
        </p:txBody>
      </p:sp>
      <p:pic>
        <p:nvPicPr>
          <p:cNvPr id="512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6038"/>
            <a:ext cx="8229600" cy="513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6781800" y="1219200"/>
            <a:ext cx="1524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3-20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Accrued Expenses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620000" cy="459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6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Accrual-Basis Accounting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Transactions recorded in the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periods in which the events occur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Companies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recognize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revenues when they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perform services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(rather than when they receive cash). 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are recognized when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incurred 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(rather than when paid).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In accordance with </a:t>
            </a:r>
            <a:r>
              <a:rPr 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generally accepted accounting principles (GAAP)</a:t>
            </a:r>
            <a:r>
              <a:rPr 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  <a:endParaRPr lang="en-US" altLang="en-US" sz="22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Accrual- versus Cash-Basis Accounting</a:t>
            </a:r>
          </a:p>
        </p:txBody>
      </p:sp>
      <p:sp>
        <p:nvSpPr>
          <p:cNvPr id="8203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9"/>
          <p:cNvSpPr txBox="1">
            <a:spLocks noChangeArrowheads="1"/>
          </p:cNvSpPr>
          <p:nvPr/>
        </p:nvSpPr>
        <p:spPr bwMode="auto">
          <a:xfrm>
            <a:off x="7543800" y="1863866"/>
            <a:ext cx="13716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</a:rPr>
              <a:t>Illustration 3-21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Accrued Expenses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244866"/>
            <a:ext cx="8534400" cy="2174734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620000" cy="49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SzPct val="80000"/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Summary of the accounting for accrued expenses.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2229" name="Line 9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54280" name="Text Box 9"/>
          <p:cNvSpPr txBox="1">
            <a:spLocks noChangeArrowheads="1"/>
          </p:cNvSpPr>
          <p:nvPr/>
        </p:nvSpPr>
        <p:spPr bwMode="auto">
          <a:xfrm>
            <a:off x="7543800" y="1295400"/>
            <a:ext cx="13716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3-22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8300"/>
            <a:ext cx="8534400" cy="3010471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Summary of Basic Relationships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09600" y="1381125"/>
            <a:ext cx="8001000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Micro Computer Services began operations on August 1, 2017. At the end of August 2017, management prepares monthly financial statements. The following information relates to August.</a:t>
            </a:r>
          </a:p>
          <a:p>
            <a:pPr marL="693738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At August 31, the company owed its employees $800 in salaries and wages that will be paid on September 1.</a:t>
            </a:r>
          </a:p>
          <a:p>
            <a:pPr marL="693738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On August 1, the company borrowed $30,000 from a local bank on a 15-year mortgage. The annual interest rate is 10%.</a:t>
            </a:r>
          </a:p>
          <a:p>
            <a:pPr marL="693738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 for services performed but unrecorded for August totaled $1,100.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Prepare the adjusting entries needed at August 31, 2017.</a:t>
            </a: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67428" y="428625"/>
            <a:ext cx="435429" cy="64133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3600" dirty="0">
                <a:solidFill>
                  <a:srgbClr val="FF9900"/>
                </a:solidFill>
                <a:latin typeface="Liberation Sans" panose="020B0604020202020204" pitchFamily="34" charset="0"/>
              </a:rPr>
              <a:t>3</a:t>
            </a:r>
            <a:endParaRPr lang="en-US" sz="3600" b="1" dirty="0">
              <a:solidFill>
                <a:srgbClr val="FF99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Adjusting Entries for Accruals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7200" y="501930"/>
            <a:ext cx="1600200" cy="5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04800" y="3810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DO IT!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  <p:extLst>
      <p:ext uri="{BB962C8B-B14F-4D97-AF65-F5344CB8AC3E}">
        <p14:creationId xmlns:p14="http://schemas.microsoft.com/office/powerpoint/2010/main" val="3642768506"/>
      </p:ext>
    </p:extLst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09600" y="1381125"/>
            <a:ext cx="8001000" cy="4385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Liberation Sans" panose="020B0604020202020204" pitchFamily="34" charset="0"/>
              </a:rPr>
              <a:t>Prepare the adjusting entries needed at August 31, 2017.</a:t>
            </a:r>
          </a:p>
          <a:p>
            <a:pPr marL="693738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At August 31, the company owed its employees $800 in salaries and wages that will be paid on September 1.</a:t>
            </a:r>
          </a:p>
          <a:p>
            <a:pPr marL="693738" indent="-457200">
              <a:lnSpc>
                <a:spcPct val="110000"/>
              </a:lnSpc>
              <a:spcBef>
                <a:spcPts val="7200"/>
              </a:spcBef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On August 1, the company borrowed $30,000 from a local bank on a 15-year mortgage. The annual interest rate is 10%.</a:t>
            </a:r>
          </a:p>
          <a:p>
            <a:pPr marL="693738" indent="-457200">
              <a:lnSpc>
                <a:spcPct val="110000"/>
              </a:lnSpc>
              <a:spcBef>
                <a:spcPts val="7200"/>
              </a:spcBef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 for services performed but unrecorded for August totaled $1,100.</a:t>
            </a: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67428" y="428625"/>
            <a:ext cx="435429" cy="64133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3600" dirty="0">
                <a:solidFill>
                  <a:srgbClr val="FF9900"/>
                </a:solidFill>
                <a:latin typeface="Liberation Sans" panose="020B0604020202020204" pitchFamily="34" charset="0"/>
              </a:rPr>
              <a:t>3</a:t>
            </a:r>
            <a:endParaRPr lang="en-US" sz="3600" b="1" dirty="0">
              <a:solidFill>
                <a:srgbClr val="FF9900"/>
              </a:solidFill>
              <a:latin typeface="Liberation Sans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Adjusting Entries for Accruals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7200" y="501930"/>
            <a:ext cx="1600200" cy="5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04800" y="3810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DO IT!</a:t>
            </a:r>
          </a:p>
        </p:txBody>
      </p:sp>
      <p:sp>
        <p:nvSpPr>
          <p:cNvPr id="2" name="Rectangle 1"/>
          <p:cNvSpPr/>
          <p:nvPr/>
        </p:nvSpPr>
        <p:spPr>
          <a:xfrm>
            <a:off x="1600200" y="2590800"/>
            <a:ext cx="7239000" cy="71558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300"/>
              </a:spcBef>
              <a:tabLst>
                <a:tab pos="5310188" algn="r"/>
                <a:tab pos="6518275" algn="r"/>
              </a:tabLst>
            </a:pPr>
            <a:r>
              <a:rPr 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Salaries and Wages Expense	800</a:t>
            </a:r>
          </a:p>
          <a:p>
            <a:pPr marL="457200" indent="-457200">
              <a:spcBef>
                <a:spcPts val="300"/>
              </a:spcBef>
              <a:tabLst>
                <a:tab pos="5146675" algn="r"/>
                <a:tab pos="6459538" algn="r"/>
              </a:tabLst>
            </a:pPr>
            <a:r>
              <a:rPr 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	Salaries and Wages Payable		800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4161219"/>
            <a:ext cx="7239000" cy="71558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300"/>
              </a:spcBef>
              <a:tabLst>
                <a:tab pos="5310188" algn="r"/>
                <a:tab pos="6518275" algn="r"/>
              </a:tabLst>
            </a:pPr>
            <a:r>
              <a:rPr 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Interest Expense	250</a:t>
            </a:r>
          </a:p>
          <a:p>
            <a:pPr marL="457200" indent="-457200">
              <a:spcBef>
                <a:spcPts val="300"/>
              </a:spcBef>
              <a:tabLst>
                <a:tab pos="5146675" algn="r"/>
                <a:tab pos="6459538" algn="r"/>
              </a:tabLst>
            </a:pPr>
            <a:r>
              <a:rPr 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	Interest Payable		250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00200" y="5761419"/>
            <a:ext cx="7239000" cy="71558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300"/>
              </a:spcBef>
              <a:tabLst>
                <a:tab pos="5310188" algn="r"/>
                <a:tab pos="6518275" algn="r"/>
              </a:tabLst>
            </a:pPr>
            <a:r>
              <a:rPr 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Accounts Receivable	1,100</a:t>
            </a:r>
          </a:p>
          <a:p>
            <a:pPr marL="457200" indent="-457200">
              <a:spcBef>
                <a:spcPts val="300"/>
              </a:spcBef>
              <a:tabLst>
                <a:tab pos="5146675" algn="r"/>
                <a:tab pos="6459538" algn="r"/>
              </a:tabLst>
            </a:pPr>
            <a:r>
              <a:rPr lang="en-US" sz="1900" dirty="0">
                <a:solidFill>
                  <a:schemeClr val="tx1"/>
                </a:solidFill>
                <a:latin typeface="Liberation Sans" panose="020B0604020202020204" pitchFamily="34" charset="0"/>
              </a:rPr>
              <a:t>	Service Revenue		1,100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3</a:t>
            </a:r>
          </a:p>
        </p:txBody>
      </p:sp>
    </p:spTree>
    <p:extLst>
      <p:ext uri="{BB962C8B-B14F-4D97-AF65-F5344CB8AC3E}">
        <p14:creationId xmlns:p14="http://schemas.microsoft.com/office/powerpoint/2010/main" val="40153752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13" grpId="0" build="p" bldLvl="2"/>
      <p:bldP spid="14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7"/>
          <p:cNvSpPr txBox="1">
            <a:spLocks noChangeArrowheads="1"/>
          </p:cNvSpPr>
          <p:nvPr/>
        </p:nvSpPr>
        <p:spPr bwMode="auto">
          <a:xfrm>
            <a:off x="609600" y="1504950"/>
            <a:ext cx="7924800" cy="433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85800" indent="-45720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en-US" altLang="en-US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Adjusted Trial Balance</a:t>
            </a:r>
            <a:endParaRPr lang="en-US" altLang="en-US" b="0" dirty="0">
              <a:solidFill>
                <a:schemeClr val="tx1"/>
              </a:solidFill>
              <a:latin typeface="Liberation Sans" panose="020B0604020202020204" pitchFamily="34" charset="0"/>
              <a:cs typeface="Arial" charset="0"/>
            </a:endParaRPr>
          </a:p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Prepared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after all adjusting entries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 are journalized and posted.</a:t>
            </a:r>
          </a:p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Purpose is to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prove the equality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 of debit balances and credit balances in the ledger. </a:t>
            </a:r>
          </a:p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Is the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primary basis for the preparation of financial statements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.</a:t>
            </a:r>
          </a:p>
          <a:p>
            <a:pPr lvl="1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endParaRPr lang="en-US" altLang="en-US" sz="2100" b="0" dirty="0">
              <a:solidFill>
                <a:schemeClr val="tx1"/>
              </a:solidFill>
              <a:latin typeface="Liberation Sans" panose="020B0604020202020204" pitchFamily="34" charset="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0286" y="405765"/>
            <a:ext cx="2249714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r>
              <a:rPr lang="en-US" altLang="en-US" sz="1700" dirty="0">
                <a:solidFill>
                  <a:schemeClr val="tx1"/>
                </a:solidFill>
                <a:latin typeface="Liberation Sans" panose="020B0604020202020204" pitchFamily="34" charset="0"/>
              </a:rPr>
              <a:t>LEARNING</a:t>
            </a:r>
          </a:p>
          <a:p>
            <a:r>
              <a:rPr lang="en-US" altLang="en-US" sz="1700" dirty="0">
                <a:solidFill>
                  <a:schemeClr val="tx1"/>
                </a:solidFill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40000" y="274320"/>
            <a:ext cx="6241143" cy="92868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tIns="27432" anchor="ctr"/>
          <a:lstStyle/>
          <a:p>
            <a:pPr marL="117475"/>
            <a:r>
              <a:rPr lang="en-US" sz="2400" dirty="0">
                <a:latin typeface="Liberation Sans" panose="020B0604020202020204" pitchFamily="34" charset="0"/>
              </a:rPr>
              <a:t>Describe the nature and purpose of an adjusted trial balance</a:t>
            </a:r>
            <a:r>
              <a:rPr lang="en-US" sz="2500" dirty="0"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FF66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Liberation Sans" panose="020B0604020202020204" pitchFamily="34" charset="0"/>
              </a:rPr>
              <a:t>4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4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9400"/>
            <a:ext cx="6837994" cy="6350000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6324" name="Text Box 9"/>
          <p:cNvSpPr txBox="1">
            <a:spLocks noChangeArrowheads="1"/>
          </p:cNvSpPr>
          <p:nvPr/>
        </p:nvSpPr>
        <p:spPr bwMode="auto">
          <a:xfrm>
            <a:off x="6553200" y="322263"/>
            <a:ext cx="1371600" cy="28733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200" dirty="0">
                <a:latin typeface="Liberation Sans" panose="020B0604020202020204" pitchFamily="34" charset="0"/>
              </a:rPr>
              <a:t>Illustration 3-25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4</a:t>
            </a:r>
          </a:p>
        </p:txBody>
      </p:sp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3400" y="1905000"/>
            <a:ext cx="7924800" cy="434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623888" indent="-388938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Which of the following statements is </a:t>
            </a:r>
            <a:r>
              <a:rPr lang="en-US" altLang="en-US" sz="1900" b="0" i="1" dirty="0">
                <a:solidFill>
                  <a:schemeClr val="tx1"/>
                </a:solidFill>
                <a:latin typeface="Liberation Sans" panose="020B0604020202020204" pitchFamily="34" charset="0"/>
              </a:rPr>
              <a:t>incorrect </a:t>
            </a: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concerning the adjusted trial balance?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An adjusted trial balance proves the equality of the  total debit balances and the total credit balances in the ledger after all adjustments are made.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adjusted trial balance provides the primary basis for the preparation of financial statements.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adjusted trial balance lists the account balances segregated by assets and liabilities.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en-US" altLang="en-US" sz="19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The adjusted trial balance is prepared after the adjusting entries have been journalized and posted.</a:t>
            </a: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1295400"/>
            <a:ext cx="53340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SzPct val="80000"/>
            </a:pPr>
            <a:r>
              <a:rPr lang="en-US" altLang="en-US" sz="3000" dirty="0">
                <a:solidFill>
                  <a:srgbClr val="800000"/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Adjusted Trial Balance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4</a:t>
            </a:r>
          </a:p>
        </p:txBody>
      </p:sp>
      <p:sp>
        <p:nvSpPr>
          <p:cNvPr id="11" name="Notched Right Arrow 10"/>
          <p:cNvSpPr/>
          <p:nvPr/>
        </p:nvSpPr>
        <p:spPr bwMode="auto">
          <a:xfrm>
            <a:off x="228600" y="4572000"/>
            <a:ext cx="609600" cy="457200"/>
          </a:xfrm>
          <a:prstGeom prst="notchedRightArrow">
            <a:avLst/>
          </a:prstGeom>
          <a:solidFill>
            <a:srgbClr val="A5002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11"/>
          <p:cNvSpPr>
            <a:spLocks noChangeArrowheads="1"/>
          </p:cNvSpPr>
          <p:nvPr/>
        </p:nvSpPr>
        <p:spPr bwMode="auto">
          <a:xfrm>
            <a:off x="3657600" y="3336925"/>
            <a:ext cx="1752600" cy="1905000"/>
          </a:xfrm>
          <a:prstGeom prst="foldedCorner">
            <a:avLst>
              <a:gd name="adj" fmla="val 12500"/>
            </a:avLst>
          </a:prstGeom>
          <a:solidFill>
            <a:srgbClr val="F9EFA5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Owner’s Equity Statement </a:t>
            </a:r>
          </a:p>
        </p:txBody>
      </p:sp>
      <p:sp>
        <p:nvSpPr>
          <p:cNvPr id="58371" name="Text Box 6"/>
          <p:cNvSpPr txBox="1">
            <a:spLocks noChangeArrowheads="1"/>
          </p:cNvSpPr>
          <p:nvPr/>
        </p:nvSpPr>
        <p:spPr bwMode="auto">
          <a:xfrm>
            <a:off x="685800" y="1524000"/>
            <a:ext cx="7772400" cy="8223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Financial Statements are prepared directly from the </a:t>
            </a:r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Adjusted Trial Balance</a:t>
            </a:r>
            <a:r>
              <a:rPr lang="en-US" altLang="en-US" sz="2300" b="0" dirty="0">
                <a:solidFill>
                  <a:schemeClr val="tx1"/>
                </a:solidFill>
                <a:latin typeface="Liberation Sans" panose="020B0604020202020204" pitchFamily="34" charset="0"/>
                <a:cs typeface="Arial" charset="0"/>
              </a:rPr>
              <a:t>.  </a:t>
            </a:r>
            <a:endParaRPr lang="en-US" altLang="en-US" sz="2300" dirty="0">
              <a:solidFill>
                <a:schemeClr val="tx1"/>
              </a:solidFill>
              <a:latin typeface="Liberation Sans" panose="020B0604020202020204" pitchFamily="34" charset="0"/>
              <a:cs typeface="Arial" charset="0"/>
            </a:endParaRPr>
          </a:p>
        </p:txBody>
      </p:sp>
      <p:sp>
        <p:nvSpPr>
          <p:cNvPr id="58372" name="AutoShape 8"/>
          <p:cNvSpPr>
            <a:spLocks noChangeArrowheads="1"/>
          </p:cNvSpPr>
          <p:nvPr/>
        </p:nvSpPr>
        <p:spPr bwMode="auto">
          <a:xfrm>
            <a:off x="914400" y="3336925"/>
            <a:ext cx="1752600" cy="1905000"/>
          </a:xfrm>
          <a:prstGeom prst="foldedCorner">
            <a:avLst>
              <a:gd name="adj" fmla="val 12500"/>
            </a:avLst>
          </a:prstGeom>
          <a:solidFill>
            <a:srgbClr val="F9EFA5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Income Statement</a:t>
            </a:r>
          </a:p>
        </p:txBody>
      </p:sp>
      <p:sp>
        <p:nvSpPr>
          <p:cNvPr id="58373" name="AutoShape 9"/>
          <p:cNvSpPr>
            <a:spLocks noChangeArrowheads="1"/>
          </p:cNvSpPr>
          <p:nvPr/>
        </p:nvSpPr>
        <p:spPr bwMode="auto">
          <a:xfrm>
            <a:off x="6400800" y="3336925"/>
            <a:ext cx="1752600" cy="1905000"/>
          </a:xfrm>
          <a:prstGeom prst="foldedCorner">
            <a:avLst>
              <a:gd name="adj" fmla="val 12500"/>
            </a:avLst>
          </a:prstGeom>
          <a:solidFill>
            <a:srgbClr val="F9EFA5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300" dirty="0">
                <a:solidFill>
                  <a:schemeClr val="tx1"/>
                </a:solidFill>
                <a:latin typeface="Liberation Sans" panose="020B0604020202020204" pitchFamily="34" charset="0"/>
              </a:rPr>
              <a:t>Balance Sheet</a:t>
            </a:r>
          </a:p>
        </p:txBody>
      </p:sp>
      <p:sp>
        <p:nvSpPr>
          <p:cNvPr id="58374" name="AutoShape 13"/>
          <p:cNvSpPr>
            <a:spLocks noChangeArrowheads="1"/>
          </p:cNvSpPr>
          <p:nvPr/>
        </p:nvSpPr>
        <p:spPr bwMode="auto">
          <a:xfrm>
            <a:off x="4419600" y="2498725"/>
            <a:ext cx="2286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8375" name="AutoShape 15"/>
          <p:cNvSpPr>
            <a:spLocks noChangeArrowheads="1"/>
          </p:cNvSpPr>
          <p:nvPr/>
        </p:nvSpPr>
        <p:spPr bwMode="auto">
          <a:xfrm>
            <a:off x="1676400" y="2498725"/>
            <a:ext cx="2286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8376" name="AutoShape 16"/>
          <p:cNvSpPr>
            <a:spLocks noChangeArrowheads="1"/>
          </p:cNvSpPr>
          <p:nvPr/>
        </p:nvSpPr>
        <p:spPr bwMode="auto">
          <a:xfrm>
            <a:off x="7162800" y="2498725"/>
            <a:ext cx="2286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8378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Preparing Financial Statements</a:t>
            </a:r>
          </a:p>
        </p:txBody>
      </p:sp>
      <p:sp>
        <p:nvSpPr>
          <p:cNvPr id="56331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4</a:t>
            </a:r>
          </a:p>
        </p:txBody>
      </p:sp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856538" cy="636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16"/>
          <p:cNvSpPr>
            <a:spLocks noChangeArrowheads="1"/>
          </p:cNvSpPr>
          <p:nvPr/>
        </p:nvSpPr>
        <p:spPr bwMode="auto">
          <a:xfrm>
            <a:off x="8382000" y="19050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endParaRPr lang="en-US" altLang="en-US" sz="2400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59398" name="Rectangle 12"/>
          <p:cNvSpPr>
            <a:spLocks noChangeArrowheads="1"/>
          </p:cNvSpPr>
          <p:nvPr/>
        </p:nvSpPr>
        <p:spPr bwMode="auto">
          <a:xfrm>
            <a:off x="762000" y="5913437"/>
            <a:ext cx="3733800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3-26  </a:t>
            </a:r>
          </a:p>
          <a:p>
            <a:r>
              <a:rPr lang="en-US" altLang="en-US" sz="1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Preparation of the income statement and owner’s equity statement from the adjusted trial balance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990600" y="292608"/>
            <a:ext cx="609600" cy="609600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229600" cy="56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457200" y="539496"/>
            <a:ext cx="762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60422" name="Rectangle 11"/>
          <p:cNvSpPr>
            <a:spLocks noChangeArrowheads="1"/>
          </p:cNvSpPr>
          <p:nvPr/>
        </p:nvSpPr>
        <p:spPr bwMode="auto">
          <a:xfrm>
            <a:off x="533400" y="5678269"/>
            <a:ext cx="2971800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3-27  </a:t>
            </a:r>
          </a:p>
          <a:p>
            <a:r>
              <a:rPr lang="en-US" altLang="en-US" sz="1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Preparation of the balance sheet from the adjusted trial balance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4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620000" cy="274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  <a:defRPr sz="260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defRPr>
            </a:lvl1pPr>
            <a:lvl2pPr marL="685800" lvl="1" indent="-45720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  <a:defRPr sz="2200" b="0">
                <a:solidFill>
                  <a:schemeClr val="tx1"/>
                </a:solidFill>
                <a:latin typeface="Liberation Sans" panose="020B0604020202020204" pitchFamily="34" charset="0"/>
              </a:defRPr>
            </a:lvl2pPr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Cash-Basis Accounting</a:t>
            </a:r>
          </a:p>
          <a:p>
            <a:pPr lvl="1"/>
            <a:r>
              <a:rPr lang="en-US" altLang="en-US" b="1" dirty="0"/>
              <a:t>Revenues</a:t>
            </a:r>
            <a:r>
              <a:rPr lang="en-US" altLang="en-US" dirty="0"/>
              <a:t> recognized when </a:t>
            </a:r>
            <a:r>
              <a:rPr lang="en-US" altLang="en-US" b="1" dirty="0"/>
              <a:t>cash is received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b="1" dirty="0"/>
              <a:t>Expenses</a:t>
            </a:r>
            <a:r>
              <a:rPr lang="en-US" altLang="en-US" dirty="0"/>
              <a:t> recognized when </a:t>
            </a:r>
            <a:r>
              <a:rPr lang="en-US" altLang="en-US" b="1" dirty="0"/>
              <a:t>cash is paid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/>
              <a:t>Cash-basis accounting is </a:t>
            </a:r>
            <a:r>
              <a:rPr lang="en-US" altLang="en-US" b="1" dirty="0"/>
              <a:t>not in accordance with generally accepted accounting principles (GAAP)</a:t>
            </a:r>
            <a:r>
              <a:rPr lang="en-US" altLang="en-US" dirty="0"/>
              <a:t>.</a:t>
            </a:r>
          </a:p>
        </p:txBody>
      </p:sp>
      <p:sp>
        <p:nvSpPr>
          <p:cNvPr id="9228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Accrual- versus Cash-Basis Accounting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67428" y="428625"/>
            <a:ext cx="435429" cy="64133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3600" b="1" dirty="0">
                <a:solidFill>
                  <a:srgbClr val="FF9900"/>
                </a:solidFill>
                <a:latin typeface="Liberation Sans" panose="020B0604020202020204" pitchFamily="34" charset="0"/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Trial Balance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7200" y="501930"/>
            <a:ext cx="1600200" cy="5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04800" y="3810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DO IT!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59300"/>
            <a:ext cx="8621486" cy="45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199" y="5791200"/>
            <a:ext cx="8015515" cy="883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(a) Determine the net income for the quarter April 1 to June 30.</a:t>
            </a: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(b) Determine the total assets and total liabilities at June 30, 2017, for Skolnick Co.</a:t>
            </a:r>
          </a:p>
          <a:p>
            <a:pPr>
              <a:lnSpc>
                <a:spcPct val="110000"/>
              </a:lnSpc>
            </a:pPr>
            <a:r>
              <a:rPr lang="en-US" sz="16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(c) Determine the amount of owner’s capital at June 30, 2017.</a:t>
            </a:r>
            <a:endParaRPr lang="en-US" sz="160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4</a:t>
            </a:r>
          </a:p>
        </p:txBody>
      </p:sp>
    </p:spTree>
    <p:extLst>
      <p:ext uri="{BB962C8B-B14F-4D97-AF65-F5344CB8AC3E}">
        <p14:creationId xmlns:p14="http://schemas.microsoft.com/office/powerpoint/2010/main" val="310782270"/>
      </p:ext>
    </p:extLst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290286" y="784324"/>
            <a:ext cx="8636000" cy="1489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593" tIns="42045" rIns="85593" bIns="42045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1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395883"/>
            <a:ext cx="1669143" cy="60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6" y="357188"/>
            <a:ext cx="8636000" cy="8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57" y="586815"/>
            <a:ext cx="3144567" cy="4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571501"/>
            <a:ext cx="409385" cy="3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67428" y="428625"/>
            <a:ext cx="435429" cy="641336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3600" b="1" dirty="0">
                <a:solidFill>
                  <a:srgbClr val="FF9900"/>
                </a:solidFill>
                <a:latin typeface="Liberation Sans" panose="020B0604020202020204" pitchFamily="34" charset="0"/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38286" y="508909"/>
            <a:ext cx="5515429" cy="519373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marL="111120" algn="l"/>
            <a:r>
              <a:rPr lang="en-US" sz="2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Trial Balance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7200" y="501930"/>
            <a:ext cx="1600200" cy="5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04800" y="381000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DO IT!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371600"/>
            <a:ext cx="857538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4</a:t>
            </a:r>
          </a:p>
        </p:txBody>
      </p:sp>
    </p:spTree>
    <p:extLst>
      <p:ext uri="{BB962C8B-B14F-4D97-AF65-F5344CB8AC3E}">
        <p14:creationId xmlns:p14="http://schemas.microsoft.com/office/powerpoint/2010/main" val="4154701840"/>
      </p:ext>
    </p:extLst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9"/>
          <p:cNvSpPr txBox="1">
            <a:spLocks noChangeArrowheads="1"/>
          </p:cNvSpPr>
          <p:nvPr/>
        </p:nvSpPr>
        <p:spPr bwMode="auto">
          <a:xfrm>
            <a:off x="7391400" y="2163763"/>
            <a:ext cx="14478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folHlink"/>
                </a:solidFill>
                <a:latin typeface="Liberation Sans" panose="020B0604020202020204" pitchFamily="34" charset="0"/>
              </a:rPr>
              <a:t>Illustration 3A-5</a:t>
            </a:r>
          </a:p>
        </p:txBody>
      </p:sp>
      <p:sp>
        <p:nvSpPr>
          <p:cNvPr id="63493" name="Rectangle 7"/>
          <p:cNvSpPr>
            <a:spLocks noChangeArrowheads="1"/>
          </p:cNvSpPr>
          <p:nvPr/>
        </p:nvSpPr>
        <p:spPr bwMode="auto">
          <a:xfrm>
            <a:off x="609600" y="1295400"/>
            <a:ext cx="8229600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3175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Company may </a:t>
            </a:r>
            <a:r>
              <a:rPr lang="en-US" altLang="en-US" sz="2100" dirty="0">
                <a:solidFill>
                  <a:schemeClr val="tx1"/>
                </a:solidFill>
                <a:latin typeface="Liberation Sans" panose="020B0604020202020204" pitchFamily="34" charset="0"/>
              </a:rPr>
              <a:t>credit (increase) a revenue account </a:t>
            </a:r>
            <a:r>
              <a:rPr lang="en-US" altLang="en-US" sz="21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when they receive cash for future services.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400143" cy="2845763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Unearned Revenues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5</a:t>
            </a:r>
          </a:p>
        </p:txBody>
      </p:sp>
    </p:spTree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9"/>
          <p:cNvSpPr txBox="1">
            <a:spLocks noChangeArrowheads="1"/>
          </p:cNvSpPr>
          <p:nvPr/>
        </p:nvSpPr>
        <p:spPr bwMode="auto">
          <a:xfrm>
            <a:off x="7391400" y="1828800"/>
            <a:ext cx="14478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3A-7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79637"/>
            <a:ext cx="8400143" cy="2648387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304800" y="15240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Summary of Additional Adjustments Relationships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5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29955"/>
            <a:ext cx="3114618" cy="421844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10243" name="Text Box 1026"/>
          <p:cNvSpPr txBox="1">
            <a:spLocks noChangeArrowheads="1"/>
          </p:cNvSpPr>
          <p:nvPr/>
        </p:nvSpPr>
        <p:spPr bwMode="auto">
          <a:xfrm>
            <a:off x="609600" y="1295400"/>
            <a:ext cx="70866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600" dirty="0">
                <a:solidFill>
                  <a:schemeClr val="tx1"/>
                </a:solidFill>
                <a:latin typeface="Liberation Sans" panose="020B0604020202020204" pitchFamily="34" charset="0"/>
              </a:rPr>
              <a:t>REVENUE RECOGNITION PRINCIPLE</a:t>
            </a:r>
          </a:p>
        </p:txBody>
      </p:sp>
      <p:sp>
        <p:nvSpPr>
          <p:cNvPr id="10246" name="Text Box 1031"/>
          <p:cNvSpPr txBox="1">
            <a:spLocks noChangeArrowheads="1"/>
          </p:cNvSpPr>
          <p:nvPr/>
        </p:nvSpPr>
        <p:spPr bwMode="auto">
          <a:xfrm>
            <a:off x="609600" y="1882775"/>
            <a:ext cx="47244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SzPct val="80000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Recognize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revenue in the accounting period in which the </a:t>
            </a: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performance obligation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is satisfied.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Recognizing Revenues and Expenses</a:t>
            </a:r>
          </a:p>
        </p:txBody>
      </p:sp>
      <p:sp>
        <p:nvSpPr>
          <p:cNvPr id="211976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26"/>
          <p:cNvSpPr txBox="1">
            <a:spLocks noChangeArrowheads="1"/>
          </p:cNvSpPr>
          <p:nvPr/>
        </p:nvSpPr>
        <p:spPr bwMode="auto">
          <a:xfrm>
            <a:off x="609600" y="1295400"/>
            <a:ext cx="70866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600" dirty="0">
                <a:solidFill>
                  <a:schemeClr val="tx1"/>
                </a:solidFill>
                <a:latin typeface="Liberation Sans" panose="020B0604020202020204" pitchFamily="34" charset="0"/>
              </a:rPr>
              <a:t>EXPENSE RECOGNITION PRINCIPLE</a:t>
            </a:r>
          </a:p>
        </p:txBody>
      </p:sp>
      <p:sp>
        <p:nvSpPr>
          <p:cNvPr id="10246" name="Text Box 1031"/>
          <p:cNvSpPr txBox="1">
            <a:spLocks noChangeArrowheads="1"/>
          </p:cNvSpPr>
          <p:nvPr/>
        </p:nvSpPr>
        <p:spPr bwMode="auto">
          <a:xfrm>
            <a:off x="609600" y="1882775"/>
            <a:ext cx="43434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Match expenses with revenues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 in the period </a:t>
            </a:r>
            <a:r>
              <a:rPr 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when the company makes efforts that generate those revenues</a:t>
            </a:r>
            <a:r>
              <a:rPr lang="en-US" altLang="en-US" sz="2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.</a:t>
            </a:r>
            <a:endParaRPr lang="en-US" altLang="en-US" sz="220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5603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Recognizing Revenues and Expenses</a:t>
            </a:r>
          </a:p>
        </p:txBody>
      </p:sp>
      <p:sp>
        <p:nvSpPr>
          <p:cNvPr id="211976" name="Line 1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eration Sans" panose="020B0604020202020204" pitchFamily="34" charset="0"/>
            </a:endParaRPr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29955"/>
            <a:ext cx="3124200" cy="421844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1</a:t>
            </a:r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1066800" y="4090481"/>
            <a:ext cx="3429000" cy="938719"/>
          </a:xfrm>
          <a:prstGeom prst="rect">
            <a:avLst/>
          </a:prstGeom>
          <a:solidFill>
            <a:schemeClr val="bg1"/>
          </a:solidFill>
          <a:ln w="28575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  <a:buSzPct val="80000"/>
            </a:pPr>
            <a:r>
              <a:rPr lang="en-US" altLang="en-US" sz="2200" dirty="0">
                <a:solidFill>
                  <a:schemeClr val="tx1"/>
                </a:solidFill>
                <a:latin typeface="Liberation Sans" panose="020B0604020202020204" pitchFamily="34" charset="0"/>
              </a:rPr>
              <a:t>“Let the expenses follow the revenues.”</a:t>
            </a:r>
          </a:p>
        </p:txBody>
      </p:sp>
    </p:spTree>
    <p:extLst>
      <p:ext uri="{BB962C8B-B14F-4D97-AF65-F5344CB8AC3E}">
        <p14:creationId xmlns:p14="http://schemas.microsoft.com/office/powerpoint/2010/main" val="242800218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"/>
            <a:ext cx="7734107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12292" name="Rectangle 9"/>
          <p:cNvSpPr>
            <a:spLocks noChangeArrowheads="1"/>
          </p:cNvSpPr>
          <p:nvPr/>
        </p:nvSpPr>
        <p:spPr bwMode="auto">
          <a:xfrm>
            <a:off x="6858000" y="381000"/>
            <a:ext cx="1981200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8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1200" dirty="0">
                <a:solidFill>
                  <a:schemeClr val="tx1"/>
                </a:solidFill>
                <a:latin typeface="Liberation Sans" panose="020B0604020202020204" pitchFamily="34" charset="0"/>
              </a:rPr>
              <a:t>Illustration 3-1 </a:t>
            </a:r>
          </a:p>
          <a:p>
            <a:r>
              <a:rPr lang="en-US" altLang="en-US" sz="1200" b="0" dirty="0">
                <a:solidFill>
                  <a:schemeClr val="tx1"/>
                </a:solidFill>
                <a:latin typeface="Liberation Sans" panose="020B0604020202020204" pitchFamily="34" charset="0"/>
              </a:rPr>
              <a:t>GAAP relationships in revenue and expense recognition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bg2"/>
                </a:solidFill>
                <a:latin typeface="Liberation Sans" panose="020B0604020202020204" pitchFamily="34" charset="0"/>
              </a:rPr>
              <a:t>LO 1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movnglnc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0099"/>
      </a:hlink>
      <a:folHlink>
        <a:srgbClr val="000000"/>
      </a:folHlink>
    </a:clrScheme>
    <a:fontScheme name="movnglnc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vngln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ngln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FF"/>
    </a:dk2>
    <a:lt2>
      <a:srgbClr val="000000"/>
    </a:lt2>
    <a:accent1>
      <a:srgbClr val="000000"/>
    </a:accent1>
    <a:accent2>
      <a:srgbClr val="FF0000"/>
    </a:accent2>
    <a:accent3>
      <a:srgbClr val="FFFFFF"/>
    </a:accent3>
    <a:accent4>
      <a:srgbClr val="000000"/>
    </a:accent4>
    <a:accent5>
      <a:srgbClr val="AAAAAA"/>
    </a:accent5>
    <a:accent6>
      <a:srgbClr val="E70000"/>
    </a:accent6>
    <a:hlink>
      <a:srgbClr val="00FF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Office\Templates\1033\Company Handbook.pot</Template>
  <TotalTime>3187</TotalTime>
  <Pages>43</Pages>
  <Words>2439</Words>
  <Application>Microsoft Office PowerPoint</Application>
  <PresentationFormat>On-screen Show (4:3)</PresentationFormat>
  <Paragraphs>480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Comic Sans MS</vt:lpstr>
      <vt:lpstr>Liberation Sans</vt:lpstr>
      <vt:lpstr>Monotype Sorts</vt:lpstr>
      <vt:lpstr>Wingdings</vt:lpstr>
      <vt:lpstr>movnglnc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Accounting and Accounting Standards</dc:title>
  <dc:creator>Coby Harmon</dc:creator>
  <cp:lastModifiedBy>Nafiul Aziz</cp:lastModifiedBy>
  <cp:revision>1541</cp:revision>
  <cp:lastPrinted>1999-09-16T17:08:20Z</cp:lastPrinted>
  <dcterms:created xsi:type="dcterms:W3CDTF">1997-03-28T18:03:02Z</dcterms:created>
  <dcterms:modified xsi:type="dcterms:W3CDTF">2019-06-18T03:37:55Z</dcterms:modified>
</cp:coreProperties>
</file>