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5.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6.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7.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8.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4"/>
    <p:sldMasterId id="2147483936" r:id="rId5"/>
    <p:sldMasterId id="2147483984" r:id="rId6"/>
    <p:sldMasterId id="2147483986" r:id="rId7"/>
    <p:sldMasterId id="2147483943" r:id="rId8"/>
    <p:sldMasterId id="2147483965" r:id="rId9"/>
    <p:sldMasterId id="2147483968" r:id="rId10"/>
    <p:sldMasterId id="2147483971" r:id="rId11"/>
    <p:sldMasterId id="2147483976" r:id="rId12"/>
  </p:sldMasterIdLst>
  <p:notesMasterIdLst>
    <p:notesMasterId r:id="rId43"/>
  </p:notesMasterIdLst>
  <p:sldIdLst>
    <p:sldId id="393" r:id="rId13"/>
    <p:sldId id="258" r:id="rId14"/>
    <p:sldId id="328" r:id="rId15"/>
    <p:sldId id="333" r:id="rId16"/>
    <p:sldId id="315" r:id="rId17"/>
    <p:sldId id="316" r:id="rId18"/>
    <p:sldId id="330" r:id="rId19"/>
    <p:sldId id="331" r:id="rId20"/>
    <p:sldId id="332" r:id="rId21"/>
    <p:sldId id="318" r:id="rId22"/>
    <p:sldId id="319" r:id="rId23"/>
    <p:sldId id="334" r:id="rId24"/>
    <p:sldId id="320" r:id="rId25"/>
    <p:sldId id="321" r:id="rId26"/>
    <p:sldId id="335" r:id="rId27"/>
    <p:sldId id="336" r:id="rId28"/>
    <p:sldId id="322" r:id="rId29"/>
    <p:sldId id="323" r:id="rId30"/>
    <p:sldId id="395" r:id="rId31"/>
    <p:sldId id="325" r:id="rId32"/>
    <p:sldId id="337" r:id="rId33"/>
    <p:sldId id="338" r:id="rId34"/>
    <p:sldId id="339" r:id="rId35"/>
    <p:sldId id="340" r:id="rId36"/>
    <p:sldId id="341" r:id="rId37"/>
    <p:sldId id="342" r:id="rId38"/>
    <p:sldId id="343" r:id="rId39"/>
    <p:sldId id="383" r:id="rId40"/>
    <p:sldId id="384" r:id="rId41"/>
    <p:sldId id="397" r:id="rId42"/>
  </p:sldIdLst>
  <p:sldSz cx="9144000" cy="6858000" type="screen4x3"/>
  <p:notesSz cx="7315200" cy="9601200"/>
  <p:custDataLst>
    <p:tags r:id="rId4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rvin, Megan - Hoboken" initials="MG" lastIdx="38" clrIdx="0"/>
  <p:cmAuthor id="1" name="Michael, Leah - Indianapolis" initials="LM" lastIdx="9" clrIdx="1"/>
  <p:cmAuthor id="2" name="Heaney, Barbara - Hoboken" initials="BH" lastIdx="3" clrIdx="2"/>
  <p:cmAuthor id="3" name="Perry, Nancy - Hoboken" initials="NP" lastIdx="21" clrIdx="3"/>
  <p:cmAuthor id="4" name="JILL A  MISURACA" initials="JAM" lastIdx="1" clrIdx="4"/>
  <p:cmAuthor id="5" name="JILL A  MISURACA" initials="JAM [2]" lastIdx="1" clrIdx="5"/>
  <p:cmAuthor id="6" name="JILL A  MISURACA" initials="JAM [3]" lastIdx="1"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0000"/>
    <a:srgbClr val="EAEAE9"/>
    <a:srgbClr val="E4E5E3"/>
    <a:srgbClr val="F2F2F1"/>
    <a:srgbClr val="EB97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39" autoAdjust="0"/>
    <p:restoredTop sz="50000" autoAdjust="0"/>
  </p:normalViewPr>
  <p:slideViewPr>
    <p:cSldViewPr>
      <p:cViewPr varScale="1">
        <p:scale>
          <a:sx n="36" d="100"/>
          <a:sy n="36" d="100"/>
        </p:scale>
        <p:origin x="2094" y="54"/>
      </p:cViewPr>
      <p:guideLst>
        <p:guide orient="horz" pos="2160"/>
        <p:guide pos="2880"/>
      </p:guideLst>
    </p:cSldViewPr>
  </p:slideViewPr>
  <p:outlineViewPr>
    <p:cViewPr>
      <p:scale>
        <a:sx n="33" d="100"/>
        <a:sy n="33" d="100"/>
      </p:scale>
      <p:origin x="0" y="-25428"/>
    </p:cViewPr>
  </p:outlineViewPr>
  <p:notesTextViewPr>
    <p:cViewPr>
      <p:scale>
        <a:sx n="66" d="100"/>
        <a:sy n="66" d="100"/>
      </p:scale>
      <p:origin x="0" y="0"/>
    </p:cViewPr>
  </p:notesTextViewPr>
  <p:sorterViewPr>
    <p:cViewPr>
      <p:scale>
        <a:sx n="70" d="100"/>
        <a:sy n="70" d="100"/>
      </p:scale>
      <p:origin x="0" y="6254"/>
    </p:cViewPr>
  </p:sorterViewPr>
  <p:notesViewPr>
    <p:cSldViewPr>
      <p:cViewPr varScale="1">
        <p:scale>
          <a:sx n="134" d="100"/>
          <a:sy n="134" d="100"/>
        </p:scale>
        <p:origin x="3184" y="20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3" Type="http://schemas.openxmlformats.org/officeDocument/2006/relationships/customXml" Target="../customXml/item3.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slide" Target="slides/slide30.xml"/><Relationship Id="rId47"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41" Type="http://schemas.openxmlformats.org/officeDocument/2006/relationships/slide" Target="slides/slide29.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tableStyles" Target="tableStyles.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Master" Target="slideMasters/slideMaster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194C1A8-DC4B-4329-AF88-FD913597DE85}" type="datetimeFigureOut">
              <a:rPr lang="en-US" smtClean="0"/>
              <a:t>2/23/2020</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A8073E54-D085-4E2E-B9A5-A53D7E51940E}" type="slidenum">
              <a:rPr lang="en-US" smtClean="0"/>
              <a:t>‹#›</a:t>
            </a:fld>
            <a:endParaRPr lang="en-US" dirty="0"/>
          </a:p>
        </p:txBody>
      </p:sp>
    </p:spTree>
    <p:extLst>
      <p:ext uri="{BB962C8B-B14F-4D97-AF65-F5344CB8AC3E}">
        <p14:creationId xmlns:p14="http://schemas.microsoft.com/office/powerpoint/2010/main" val="26307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Clr>
                <a:schemeClr val="accent2"/>
              </a:buClr>
              <a:buFont typeface="+mj-lt"/>
              <a:buAutoNum type="alphaLcPeriod"/>
            </a:pPr>
            <a:endParaRPr lang="en-IN" dirty="0"/>
          </a:p>
        </p:txBody>
      </p:sp>
      <p:sp>
        <p:nvSpPr>
          <p:cNvPr id="4" name="Slide Number Placeholder 3"/>
          <p:cNvSpPr>
            <a:spLocks noGrp="1"/>
          </p:cNvSpPr>
          <p:nvPr>
            <p:ph type="sldNum" sz="quarter" idx="10"/>
          </p:nvPr>
        </p:nvSpPr>
        <p:spPr/>
        <p:txBody>
          <a:bodyPr/>
          <a:lstStyle/>
          <a:p>
            <a:fld id="{A8073E54-D085-4E2E-B9A5-A53D7E51940E}" type="slidenum">
              <a:rPr lang="en-US" smtClean="0"/>
              <a:t>6</a:t>
            </a:fld>
            <a:endParaRPr lang="en-US" dirty="0"/>
          </a:p>
        </p:txBody>
      </p:sp>
    </p:spTree>
    <p:extLst>
      <p:ext uri="{BB962C8B-B14F-4D97-AF65-F5344CB8AC3E}">
        <p14:creationId xmlns:p14="http://schemas.microsoft.com/office/powerpoint/2010/main" val="2712117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Calibri Light" charset="0"/>
                <a:ea typeface="Calibri Light" charset="0"/>
                <a:cs typeface="Calibri Light" charset="0"/>
              </a:defRPr>
            </a:lvl1pPr>
          </a:lstStyle>
          <a:p>
            <a:r>
              <a:rPr lang="en-US" dirty="0"/>
              <a:t>Click to Edit Book Title</a:t>
            </a:r>
          </a:p>
        </p:txBody>
      </p:sp>
      <p:sp>
        <p:nvSpPr>
          <p:cNvPr id="25" name="Edition"/>
          <p:cNvSpPr>
            <a:spLocks noGrp="1"/>
          </p:cNvSpPr>
          <p:nvPr>
            <p:ph sz="quarter" idx="17" hasCustomPrompt="1"/>
          </p:nvPr>
        </p:nvSpPr>
        <p:spPr>
          <a:xfrm>
            <a:off x="152400" y="1752600"/>
            <a:ext cx="8839200" cy="609600"/>
          </a:xfrm>
          <a:prstGeom prst="rect">
            <a:avLst/>
          </a:prstGeom>
        </p:spPr>
        <p:txBody>
          <a:bodyPr/>
          <a:lstStyle>
            <a:lvl1pPr marL="0" indent="0" algn="ctr">
              <a:buNone/>
              <a:defRPr sz="2900" b="1" i="0" baseline="0">
                <a:latin typeface="Calibri" charset="0"/>
                <a:ea typeface="Calibri" charset="0"/>
                <a:cs typeface="Calibri" charset="0"/>
              </a:defRPr>
            </a:lvl1pPr>
          </a:lstStyle>
          <a:p>
            <a:pPr lvl="0"/>
            <a:r>
              <a:rPr lang="en-US" sz="2900" b="1" i="0" dirty="0">
                <a:latin typeface="Source Sans Pro" charset="0"/>
                <a:ea typeface="Source Sans Pro" charset="0"/>
                <a:cs typeface="Source Sans Pro" charset="0"/>
              </a:rPr>
              <a:t>Third Edition</a:t>
            </a:r>
            <a:endParaRPr lang="en-US" dirty="0"/>
          </a:p>
        </p:txBody>
      </p:sp>
      <p:sp>
        <p:nvSpPr>
          <p:cNvPr id="27" name="Author"/>
          <p:cNvSpPr>
            <a:spLocks noGrp="1"/>
          </p:cNvSpPr>
          <p:nvPr>
            <p:ph sz="quarter" idx="18" hasCustomPrompt="1"/>
          </p:nvPr>
        </p:nvSpPr>
        <p:spPr>
          <a:xfrm>
            <a:off x="152400" y="2362200"/>
            <a:ext cx="8839200" cy="685800"/>
          </a:xfrm>
          <a:prstGeom prst="rect">
            <a:avLst/>
          </a:prstGeom>
        </p:spPr>
        <p:txBody>
          <a:bodyPr/>
          <a:lstStyle>
            <a:lvl1pPr marL="0" indent="0" algn="ctr">
              <a:buNone/>
              <a:defRPr b="0" i="0" baseline="0">
                <a:solidFill>
                  <a:schemeClr val="accent2"/>
                </a:solidFill>
                <a:latin typeface="Calibri" charset="0"/>
                <a:ea typeface="Calibri" charset="0"/>
                <a:cs typeface="Calibri" charset="0"/>
              </a:defRPr>
            </a:lvl1pPr>
          </a:lstStyle>
          <a:p>
            <a:pPr lvl="0"/>
            <a:r>
              <a:rPr lang="en-US" b="0" i="0" dirty="0">
                <a:latin typeface="Source Sans Pro" charset="0"/>
                <a:ea typeface="Source Sans Pro" charset="0"/>
                <a:cs typeface="Source Sans Pro" charset="0"/>
              </a:rPr>
              <a:t>David Klein</a:t>
            </a:r>
            <a:endParaRPr lang="en-US" dirty="0"/>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chemeClr val="accent1"/>
                </a:solidFill>
                <a:latin typeface="Calibri" charset="0"/>
                <a:ea typeface="Calibri" charset="0"/>
                <a:cs typeface="Calibri" charset="0"/>
              </a:defRPr>
            </a:lvl1pPr>
          </a:lstStyle>
          <a:p>
            <a:pPr lvl="0"/>
            <a:r>
              <a:rPr lang="en-US" dirty="0"/>
              <a:t>Chapter 1</a:t>
            </a:r>
          </a:p>
        </p:txBody>
      </p:sp>
      <p:sp>
        <p:nvSpPr>
          <p:cNvPr id="31" name="CT"/>
          <p:cNvSpPr>
            <a:spLocks noGrp="1"/>
          </p:cNvSpPr>
          <p:nvPr>
            <p:ph sz="quarter" idx="20" hasCustomPrompt="1"/>
          </p:nvPr>
        </p:nvSpPr>
        <p:spPr>
          <a:xfrm>
            <a:off x="152400" y="5133241"/>
            <a:ext cx="8839200" cy="706318"/>
          </a:xfrm>
          <a:prstGeom prst="rect">
            <a:avLst/>
          </a:prstGeom>
        </p:spPr>
        <p:txBody>
          <a:bodyPr anchor="ctr"/>
          <a:lstStyle>
            <a:lvl1pPr marL="0" indent="0" algn="ctr">
              <a:buNone/>
              <a:defRPr sz="3800" b="0" i="0">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3" name="Content Placeholder 2"/>
          <p:cNvSpPr>
            <a:spLocks noGrp="1"/>
          </p:cNvSpPr>
          <p:nvPr>
            <p:ph sz="quarter" idx="21" hasCustomPrompt="1"/>
          </p:nvPr>
        </p:nvSpPr>
        <p:spPr>
          <a:xfrm>
            <a:off x="381000" y="6096000"/>
            <a:ext cx="8458200" cy="533400"/>
          </a:xfrm>
          <a:prstGeom prst="rect">
            <a:avLst/>
          </a:prstGeom>
        </p:spPr>
        <p:txBody>
          <a:bodyPr/>
          <a:lstStyle>
            <a:lvl1pPr marL="0" indent="0">
              <a:buNone/>
              <a:defRPr/>
            </a:lvl1pPr>
          </a:lstStyle>
          <a:p>
            <a:pPr lvl="0"/>
            <a:r>
              <a:rPr lang="en-IN" dirty="0"/>
              <a:t>Text</a:t>
            </a:r>
          </a:p>
        </p:txBody>
      </p:sp>
    </p:spTree>
    <p:extLst>
      <p:ext uri="{BB962C8B-B14F-4D97-AF65-F5344CB8AC3E}">
        <p14:creationId xmlns:p14="http://schemas.microsoft.com/office/powerpoint/2010/main" val="826372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Calibri" charset="0"/>
                <a:ea typeface="Calibri" charset="0"/>
                <a:cs typeface="Calibri" charset="0"/>
              </a:defRPr>
            </a:lvl1pPr>
            <a:lvl2pPr marL="803275" indent="-282575">
              <a:tabLst/>
              <a:defRPr sz="2400" b="0" i="0" baseline="0">
                <a:latin typeface="Calibri" charset="0"/>
                <a:ea typeface="Calibri" charset="0"/>
                <a:cs typeface="Calibri"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5" name="Content Placeholder 4"/>
          <p:cNvSpPr>
            <a:spLocks noGrp="1"/>
          </p:cNvSpPr>
          <p:nvPr>
            <p:ph sz="quarter" idx="15"/>
          </p:nvPr>
        </p:nvSpPr>
        <p:spPr>
          <a:xfrm>
            <a:off x="304800" y="6356350"/>
            <a:ext cx="762000" cy="501650"/>
          </a:xfrm>
          <a:prstGeom prst="rect">
            <a:avLst/>
          </a:prstGeom>
        </p:spPr>
        <p:txBody>
          <a:bodyPr/>
          <a:lstStyle>
            <a:lvl1pPr marL="0" indent="0">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0378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304800" y="1752600"/>
            <a:ext cx="85344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Calibri" charset="0"/>
                <a:ea typeface="Calibri" charset="0"/>
                <a:cs typeface="Calibri"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5" name="Content Placeholder 4"/>
          <p:cNvSpPr>
            <a:spLocks noGrp="1"/>
          </p:cNvSpPr>
          <p:nvPr>
            <p:ph sz="quarter" idx="15"/>
          </p:nvPr>
        </p:nvSpPr>
        <p:spPr>
          <a:xfrm>
            <a:off x="304800" y="6356350"/>
            <a:ext cx="1066800" cy="501650"/>
          </a:xfrm>
          <a:prstGeom prst="rect">
            <a:avLst/>
          </a:prstGeom>
        </p:spPr>
        <p:txBody>
          <a:bodyPr/>
          <a:lstStyle>
            <a:lvl1pPr marL="0" indent="0">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51878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utline: Version F2 (2 text boxes)">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1"/>
          <p:cNvSpPr>
            <a:spLocks noGrp="1"/>
          </p:cNvSpPr>
          <p:nvPr>
            <p:ph sz="quarter" idx="14" hasCustomPrompt="1"/>
          </p:nvPr>
        </p:nvSpPr>
        <p:spPr>
          <a:xfrm>
            <a:off x="304800"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Calibri" charset="0"/>
                <a:ea typeface="Calibri" charset="0"/>
                <a:cs typeface="Calibri" charset="0"/>
              </a:defRPr>
            </a:lvl1pPr>
          </a:lstStyle>
          <a:p>
            <a:pPr lvl="0"/>
            <a:r>
              <a:rPr lang="en-US" dirty="0"/>
              <a:t>1.1	This Is a Sample Outline for Two-Column (2 Boxes) and Double-numbered</a:t>
            </a:r>
          </a:p>
          <a:p>
            <a:pPr lvl="0"/>
            <a:r>
              <a:rPr lang="en-US" dirty="0"/>
              <a:t>1.2	It is Two-column </a:t>
            </a:r>
          </a:p>
          <a:p>
            <a:pPr lvl="0"/>
            <a:r>
              <a:rPr lang="en-US" dirty="0"/>
              <a:t>1.3	This Outline Has No Sub-lists</a:t>
            </a:r>
          </a:p>
          <a:p>
            <a:pPr lvl="0"/>
            <a:r>
              <a:rPr lang="en-US" dirty="0"/>
              <a:t>1.4	This List Is Double-numbered</a:t>
            </a:r>
          </a:p>
        </p:txBody>
      </p:sp>
      <p:sp>
        <p:nvSpPr>
          <p:cNvPr id="7" name="COBNL2"/>
          <p:cNvSpPr>
            <a:spLocks noGrp="1"/>
          </p:cNvSpPr>
          <p:nvPr>
            <p:ph sz="quarter" idx="15" hasCustomPrompt="1"/>
          </p:nvPr>
        </p:nvSpPr>
        <p:spPr>
          <a:xfrm>
            <a:off x="4767262"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Calibri" charset="0"/>
                <a:ea typeface="Calibri" charset="0"/>
                <a:cs typeface="Calibri" charset="0"/>
              </a:defRPr>
            </a:lvl1pPr>
          </a:lstStyle>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1.9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5" name="Content Placeholder 4"/>
          <p:cNvSpPr>
            <a:spLocks noGrp="1"/>
          </p:cNvSpPr>
          <p:nvPr>
            <p:ph sz="quarter" idx="16"/>
          </p:nvPr>
        </p:nvSpPr>
        <p:spPr>
          <a:xfrm>
            <a:off x="304800" y="6356350"/>
            <a:ext cx="990600" cy="501650"/>
          </a:xfrm>
          <a:prstGeom prst="rect">
            <a:avLst/>
          </a:prstGeom>
        </p:spPr>
        <p:txBody>
          <a:bodyPr/>
          <a:lstStyle>
            <a:lvl1pPr marL="0" indent="0">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10060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5" name="Content Placeholder 4"/>
          <p:cNvSpPr>
            <a:spLocks noGrp="1"/>
          </p:cNvSpPr>
          <p:nvPr>
            <p:ph sz="quarter" idx="15" hasCustomPrompt="1"/>
          </p:nvPr>
        </p:nvSpPr>
        <p:spPr>
          <a:xfrm>
            <a:off x="304800" y="1752600"/>
            <a:ext cx="8534400" cy="4419600"/>
          </a:xfrm>
          <a:prstGeom prst="rect">
            <a:avLst/>
          </a:prstGeom>
        </p:spPr>
        <p:txBody>
          <a:bodyPr/>
          <a:lstStyle>
            <a:lvl1pPr marL="0" indent="0">
              <a:buNone/>
              <a:defRPr sz="2800" baseline="0"/>
            </a:lvl1pPr>
            <a:lvl2pPr marL="457200" indent="-446088">
              <a:spcBef>
                <a:spcPts val="2000"/>
              </a:spcBef>
              <a:buFont typeface="+mj-lt"/>
              <a:buNone/>
              <a:tabLst/>
              <a:defRPr sz="2800">
                <a:solidFill>
                  <a:schemeClr val="accent2"/>
                </a:solidFill>
              </a:defRPr>
            </a:lvl2pPr>
            <a:lvl3pPr marL="688975" indent="-400050">
              <a:spcBef>
                <a:spcPts val="1000"/>
              </a:spcBef>
              <a:buClr>
                <a:schemeClr val="accent2"/>
              </a:buClr>
              <a:buFont typeface="+mj-lt"/>
              <a:buAutoNum type="arabicPeriod"/>
              <a:tabLst/>
              <a:defRPr sz="2800"/>
            </a:lvl3pPr>
            <a:lvl4pPr marL="1371600" indent="0">
              <a:buNone/>
              <a:defRPr sz="2800"/>
            </a:lvl4pPr>
            <a:lvl5pPr marL="1828800" indent="0">
              <a:buNone/>
              <a:defRPr sz="2800"/>
            </a:lvl5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©2017 John Wiley &amp; Son, Inc. </a:t>
            </a:r>
          </a:p>
        </p:txBody>
      </p:sp>
      <p:sp>
        <p:nvSpPr>
          <p:cNvPr id="7" name="Content Placeholder 6"/>
          <p:cNvSpPr>
            <a:spLocks noGrp="1"/>
          </p:cNvSpPr>
          <p:nvPr>
            <p:ph sz="quarter" idx="16"/>
          </p:nvPr>
        </p:nvSpPr>
        <p:spPr>
          <a:xfrm>
            <a:off x="304800" y="6356350"/>
            <a:ext cx="990600" cy="501650"/>
          </a:xfrm>
          <a:prstGeom prst="rect">
            <a:avLst/>
          </a:prstGeom>
        </p:spPr>
        <p:txBody>
          <a:bodyPr/>
          <a:lstStyle>
            <a:lvl1pPr marL="0" indent="0">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633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arning Objectiv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5BC90-BA6D-3E4C-9813-075690B02B46}"/>
              </a:ext>
            </a:extLst>
          </p:cNvPr>
          <p:cNvSpPr>
            <a:spLocks noGrp="1"/>
          </p:cNvSpPr>
          <p:nvPr>
            <p:ph type="title" hasCustomPrompt="1"/>
          </p:nvPr>
        </p:nvSpPr>
        <p:spPr>
          <a:xfrm>
            <a:off x="333828" y="15240"/>
            <a:ext cx="8534400" cy="441960"/>
          </a:xfrm>
        </p:spPr>
        <p:txBody>
          <a:bodyPr>
            <a:normAutofit/>
          </a:bodyPr>
          <a:lstStyle>
            <a:lvl1pPr>
              <a:defRPr sz="2800" b="1">
                <a:solidFill>
                  <a:schemeClr val="bg1"/>
                </a:solidFill>
              </a:defRPr>
            </a:lvl1pPr>
          </a:lstStyle>
          <a:p>
            <a:r>
              <a:rPr lang="en-US" dirty="0"/>
              <a:t>Click to Add Section Heading</a:t>
            </a:r>
          </a:p>
        </p:txBody>
      </p:sp>
      <p:sp>
        <p:nvSpPr>
          <p:cNvPr id="6" name="LOH">
            <a:extLst>
              <a:ext uri="{FF2B5EF4-FFF2-40B4-BE49-F238E27FC236}">
                <a16:creationId xmlns:a16="http://schemas.microsoft.com/office/drawing/2014/main" id="{903855BE-96B9-044F-BDE9-9A37BFD591C2}"/>
              </a:ext>
            </a:extLst>
          </p:cNvPr>
          <p:cNvSpPr>
            <a:spLocks noGrp="1"/>
          </p:cNvSpPr>
          <p:nvPr>
            <p:ph sz="quarter" idx="12" hasCustomPrompt="1"/>
          </p:nvPr>
        </p:nvSpPr>
        <p:spPr>
          <a:xfrm>
            <a:off x="0" y="457200"/>
            <a:ext cx="9144000" cy="685800"/>
          </a:xfrm>
          <a:prstGeom prst="rect">
            <a:avLst/>
          </a:prstGeom>
          <a:solidFill>
            <a:srgbClr val="E2F3F8"/>
          </a:solidFill>
        </p:spPr>
        <p:txBody>
          <a:bodyPr anchor="b"/>
          <a:lstStyle>
            <a:lvl1pPr marL="347472" indent="0">
              <a:buNone/>
              <a:defRPr sz="2400" b="1">
                <a:solidFill>
                  <a:schemeClr val="accent2"/>
                </a:solidFill>
              </a:defRPr>
            </a:lvl1pPr>
          </a:lstStyle>
          <a:p>
            <a:pPr lvl="0"/>
            <a:r>
              <a:rPr lang="en-US" dirty="0"/>
              <a:t>LEARNING OBJECTIVE 1</a:t>
            </a:r>
          </a:p>
        </p:txBody>
      </p:sp>
      <p:sp>
        <p:nvSpPr>
          <p:cNvPr id="8" name="LO">
            <a:extLst>
              <a:ext uri="{FF2B5EF4-FFF2-40B4-BE49-F238E27FC236}">
                <a16:creationId xmlns:a16="http://schemas.microsoft.com/office/drawing/2014/main" id="{35A010EC-A01A-0A44-AC7F-4EEBCAD1F85F}"/>
              </a:ext>
            </a:extLst>
          </p:cNvPr>
          <p:cNvSpPr>
            <a:spLocks noGrp="1"/>
          </p:cNvSpPr>
          <p:nvPr>
            <p:ph sz="quarter" idx="13" hasCustomPrompt="1"/>
          </p:nvPr>
        </p:nvSpPr>
        <p:spPr>
          <a:xfrm>
            <a:off x="0" y="1143000"/>
            <a:ext cx="9144000" cy="762000"/>
          </a:xfrm>
          <a:prstGeom prst="rect">
            <a:avLst/>
          </a:prstGeom>
          <a:solidFill>
            <a:srgbClr val="E2F3F8"/>
          </a:solidFill>
        </p:spPr>
        <p:txBody>
          <a:bodyPr anchor="ctr"/>
          <a:lstStyle>
            <a:lvl1pPr marL="347472" indent="0">
              <a:buNone/>
              <a:defRPr b="1"/>
            </a:lvl1pPr>
          </a:lstStyle>
          <a:p>
            <a:pPr lvl="0"/>
            <a:r>
              <a:rPr lang="en-US" b="1" dirty="0"/>
              <a:t>Click to add learning objective</a:t>
            </a:r>
            <a:endParaRPr lang="en-US" dirty="0"/>
          </a:p>
        </p:txBody>
      </p:sp>
      <p:sp>
        <p:nvSpPr>
          <p:cNvPr id="9" name="Contents">
            <a:extLst>
              <a:ext uri="{FF2B5EF4-FFF2-40B4-BE49-F238E27FC236}">
                <a16:creationId xmlns:a16="http://schemas.microsoft.com/office/drawing/2014/main" id="{BF951C00-7776-1B4B-B00C-2FB2ADD51E3B}"/>
              </a:ext>
            </a:extLst>
          </p:cNvPr>
          <p:cNvSpPr>
            <a:spLocks noGrp="1"/>
          </p:cNvSpPr>
          <p:nvPr>
            <p:ph sz="quarter" idx="14" hasCustomPrompt="1"/>
          </p:nvPr>
        </p:nvSpPr>
        <p:spPr>
          <a:xfrm>
            <a:off x="333828" y="2057400"/>
            <a:ext cx="8505371" cy="4343400"/>
          </a:xfrm>
          <a:prstGeom prst="rect">
            <a:avLst/>
          </a:prstGeom>
        </p:spPr>
        <p:txBody>
          <a:bodyPr/>
          <a:lstStyle>
            <a:lvl1pPr marL="0" indent="0" algn="l">
              <a:buClr>
                <a:schemeClr val="accent2"/>
              </a:buClr>
              <a:buFontTx/>
              <a:buNone/>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Click to add text or image</a:t>
            </a:r>
          </a:p>
        </p:txBody>
      </p:sp>
      <p:sp>
        <p:nvSpPr>
          <p:cNvPr id="10" name="LON">
            <a:extLst>
              <a:ext uri="{FF2B5EF4-FFF2-40B4-BE49-F238E27FC236}">
                <a16:creationId xmlns:a16="http://schemas.microsoft.com/office/drawing/2014/main" id="{11CAA5D1-91B0-6A44-8433-EA359E441A2D}"/>
              </a:ext>
            </a:extLst>
          </p:cNvPr>
          <p:cNvSpPr>
            <a:spLocks noGrp="1"/>
          </p:cNvSpPr>
          <p:nvPr>
            <p:ph sz="quarter" idx="15"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
        <p:nvSpPr>
          <p:cNvPr id="3" name="Slide Number Placeholder 2">
            <a:extLst>
              <a:ext uri="{FF2B5EF4-FFF2-40B4-BE49-F238E27FC236}">
                <a16:creationId xmlns:a16="http://schemas.microsoft.com/office/drawing/2014/main" id="{8DAAE4B4-A94B-1A46-9A71-D89D5289D657}"/>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B19427-F580-D146-B60E-4CADEE75497F}" type="slidenum">
              <a:rPr kumimoji="0" lang="en-US" sz="1200" b="0" i="0" u="none" strike="noStrike" kern="1200" cap="none" spc="0" normalizeH="0" baseline="0" noProof="0" smtClean="0">
                <a:ln>
                  <a:noFill/>
                </a:ln>
                <a:solidFill>
                  <a:srgbClr val="000000">
                    <a:tint val="75000"/>
                  </a:srgbClr>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000000">
                  <a:tint val="75000"/>
                </a:srgbClr>
              </a:solidFill>
              <a:effectLst/>
              <a:uLnTx/>
              <a:uFillTx/>
              <a:latin typeface="Source Sans Pro" charset="0"/>
              <a:ea typeface="Source Sans Pro" charset="0"/>
            </a:endParaRPr>
          </a:p>
        </p:txBody>
      </p:sp>
      <p:sp>
        <p:nvSpPr>
          <p:cNvPr id="4" name="Footer Placeholder 3">
            <a:extLst>
              <a:ext uri="{FF2B5EF4-FFF2-40B4-BE49-F238E27FC236}">
                <a16:creationId xmlns:a16="http://schemas.microsoft.com/office/drawing/2014/main" id="{F18E24A2-F58B-1E43-9D39-FFED885EA46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tint val="75000"/>
                  </a:srgbClr>
                </a:solidFill>
                <a:effectLst/>
                <a:uLnTx/>
                <a:uFillTx/>
                <a:latin typeface="Source Sans Pro" charset="0"/>
                <a:ea typeface="Source Sans Pro" charset="0"/>
              </a:rPr>
              <a:t>Copyright ©2018 John Wiley &amp; Sons, Inc. </a:t>
            </a:r>
            <a:endParaRPr kumimoji="0" lang="en-US" sz="1200" b="0" i="0" u="none" strike="noStrike" kern="1200" cap="none" spc="0" normalizeH="0" baseline="0" noProof="0" dirty="0">
              <a:ln>
                <a:noFill/>
              </a:ln>
              <a:solidFill>
                <a:srgbClr val="000000">
                  <a:tint val="75000"/>
                </a:srgbClr>
              </a:solidFill>
              <a:effectLst/>
              <a:uLnTx/>
              <a:uFillTx/>
              <a:latin typeface="Source Sans Pro" charset="0"/>
              <a:ea typeface="Source Sans Pro" charset="0"/>
            </a:endParaRPr>
          </a:p>
        </p:txBody>
      </p:sp>
    </p:spTree>
    <p:extLst>
      <p:ext uri="{BB962C8B-B14F-4D97-AF65-F5344CB8AC3E}">
        <p14:creationId xmlns:p14="http://schemas.microsoft.com/office/powerpoint/2010/main" val="39666625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Learning Objectiv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5BC90-BA6D-3E4C-9813-075690B02B46}"/>
              </a:ext>
            </a:extLst>
          </p:cNvPr>
          <p:cNvSpPr>
            <a:spLocks noGrp="1"/>
          </p:cNvSpPr>
          <p:nvPr>
            <p:ph type="title" hasCustomPrompt="1"/>
          </p:nvPr>
        </p:nvSpPr>
        <p:spPr>
          <a:xfrm>
            <a:off x="333828" y="15240"/>
            <a:ext cx="8534400" cy="441960"/>
          </a:xfrm>
        </p:spPr>
        <p:txBody>
          <a:bodyPr>
            <a:normAutofit/>
          </a:bodyPr>
          <a:lstStyle>
            <a:lvl1pPr>
              <a:defRPr sz="2800" b="1">
                <a:solidFill>
                  <a:schemeClr val="bg1"/>
                </a:solidFill>
              </a:defRPr>
            </a:lvl1pPr>
          </a:lstStyle>
          <a:p>
            <a:r>
              <a:rPr lang="en-US" dirty="0"/>
              <a:t>Click to Add Section Heading</a:t>
            </a:r>
          </a:p>
        </p:txBody>
      </p:sp>
      <p:sp>
        <p:nvSpPr>
          <p:cNvPr id="6" name="LOH">
            <a:extLst>
              <a:ext uri="{FF2B5EF4-FFF2-40B4-BE49-F238E27FC236}">
                <a16:creationId xmlns:a16="http://schemas.microsoft.com/office/drawing/2014/main" id="{903855BE-96B9-044F-BDE9-9A37BFD591C2}"/>
              </a:ext>
            </a:extLst>
          </p:cNvPr>
          <p:cNvSpPr>
            <a:spLocks noGrp="1"/>
          </p:cNvSpPr>
          <p:nvPr>
            <p:ph sz="quarter" idx="12" hasCustomPrompt="1"/>
          </p:nvPr>
        </p:nvSpPr>
        <p:spPr>
          <a:xfrm>
            <a:off x="0" y="457200"/>
            <a:ext cx="9144000" cy="685800"/>
          </a:xfrm>
          <a:prstGeom prst="rect">
            <a:avLst/>
          </a:prstGeom>
          <a:solidFill>
            <a:srgbClr val="E2F3F8"/>
          </a:solidFill>
        </p:spPr>
        <p:txBody>
          <a:bodyPr anchor="b"/>
          <a:lstStyle>
            <a:lvl1pPr marL="347472" indent="0">
              <a:buNone/>
              <a:defRPr sz="2400" b="1">
                <a:solidFill>
                  <a:schemeClr val="accent2"/>
                </a:solidFill>
              </a:defRPr>
            </a:lvl1pPr>
          </a:lstStyle>
          <a:p>
            <a:pPr lvl="0"/>
            <a:r>
              <a:rPr lang="en-US" dirty="0"/>
              <a:t>LEARNING OBJECTIVE 1</a:t>
            </a:r>
          </a:p>
        </p:txBody>
      </p:sp>
      <p:sp>
        <p:nvSpPr>
          <p:cNvPr id="8" name="LO">
            <a:extLst>
              <a:ext uri="{FF2B5EF4-FFF2-40B4-BE49-F238E27FC236}">
                <a16:creationId xmlns:a16="http://schemas.microsoft.com/office/drawing/2014/main" id="{35A010EC-A01A-0A44-AC7F-4EEBCAD1F85F}"/>
              </a:ext>
            </a:extLst>
          </p:cNvPr>
          <p:cNvSpPr>
            <a:spLocks noGrp="1"/>
          </p:cNvSpPr>
          <p:nvPr>
            <p:ph sz="quarter" idx="13" hasCustomPrompt="1"/>
          </p:nvPr>
        </p:nvSpPr>
        <p:spPr>
          <a:xfrm>
            <a:off x="0" y="1143000"/>
            <a:ext cx="9144000" cy="762000"/>
          </a:xfrm>
          <a:prstGeom prst="rect">
            <a:avLst/>
          </a:prstGeom>
          <a:solidFill>
            <a:srgbClr val="E2F3F8"/>
          </a:solidFill>
        </p:spPr>
        <p:txBody>
          <a:bodyPr anchor="ctr"/>
          <a:lstStyle>
            <a:lvl1pPr marL="347472" indent="0">
              <a:buNone/>
              <a:defRPr b="1"/>
            </a:lvl1pPr>
          </a:lstStyle>
          <a:p>
            <a:pPr lvl="0"/>
            <a:r>
              <a:rPr lang="en-US" b="1" dirty="0"/>
              <a:t>Click to add learning objective</a:t>
            </a:r>
            <a:endParaRPr lang="en-US" dirty="0"/>
          </a:p>
        </p:txBody>
      </p:sp>
      <p:sp>
        <p:nvSpPr>
          <p:cNvPr id="9" name="Contents">
            <a:extLst>
              <a:ext uri="{FF2B5EF4-FFF2-40B4-BE49-F238E27FC236}">
                <a16:creationId xmlns:a16="http://schemas.microsoft.com/office/drawing/2014/main" id="{BF951C00-7776-1B4B-B00C-2FB2ADD51E3B}"/>
              </a:ext>
            </a:extLst>
          </p:cNvPr>
          <p:cNvSpPr>
            <a:spLocks noGrp="1"/>
          </p:cNvSpPr>
          <p:nvPr>
            <p:ph sz="quarter" idx="14" hasCustomPrompt="1"/>
          </p:nvPr>
        </p:nvSpPr>
        <p:spPr>
          <a:xfrm>
            <a:off x="333828" y="2057400"/>
            <a:ext cx="8505371" cy="1143000"/>
          </a:xfrm>
          <a:prstGeom prst="rect">
            <a:avLst/>
          </a:prstGeom>
        </p:spPr>
        <p:txBody>
          <a:bodyPr/>
          <a:lstStyle>
            <a:lvl1pPr marL="0" indent="0" algn="l">
              <a:buClr>
                <a:schemeClr val="accent2"/>
              </a:buClr>
              <a:buFontTx/>
              <a:buNone/>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Click to add text or image</a:t>
            </a:r>
          </a:p>
        </p:txBody>
      </p:sp>
      <p:sp>
        <p:nvSpPr>
          <p:cNvPr id="10" name="LON">
            <a:extLst>
              <a:ext uri="{FF2B5EF4-FFF2-40B4-BE49-F238E27FC236}">
                <a16:creationId xmlns:a16="http://schemas.microsoft.com/office/drawing/2014/main" id="{11CAA5D1-91B0-6A44-8433-EA359E441A2D}"/>
              </a:ext>
            </a:extLst>
          </p:cNvPr>
          <p:cNvSpPr>
            <a:spLocks noGrp="1"/>
          </p:cNvSpPr>
          <p:nvPr>
            <p:ph sz="quarter" idx="15" hasCustomPrompt="1"/>
          </p:nvPr>
        </p:nvSpPr>
        <p:spPr>
          <a:xfrm>
            <a:off x="295274" y="6356350"/>
            <a:ext cx="569089" cy="365125"/>
          </a:xfrm>
          <a:prstGeom prst="rect">
            <a:avLst/>
          </a:prstGeom>
        </p:spPr>
        <p:txBody>
          <a:bodyPr anchor="ctr"/>
          <a:lstStyle>
            <a:lvl1pPr marL="0" indent="0">
              <a:buNone/>
              <a:defRPr sz="1200">
                <a:solidFill>
                  <a:schemeClr val="bg1">
                    <a:lumMod val="50000"/>
                  </a:schemeClr>
                </a:solidFill>
              </a:defRPr>
            </a:lvl1pPr>
          </a:lstStyle>
          <a:p>
            <a:r>
              <a:rPr lang="en-US" sz="1200" dirty="0"/>
              <a:t>LO #</a:t>
            </a:r>
            <a:endParaRPr lang="en-US" dirty="0"/>
          </a:p>
        </p:txBody>
      </p:sp>
      <p:sp>
        <p:nvSpPr>
          <p:cNvPr id="3" name="Slide Number Placeholder 2">
            <a:extLst>
              <a:ext uri="{FF2B5EF4-FFF2-40B4-BE49-F238E27FC236}">
                <a16:creationId xmlns:a16="http://schemas.microsoft.com/office/drawing/2014/main" id="{8DAAE4B4-A94B-1A46-9A71-D89D5289D657}"/>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B19427-F580-D146-B60E-4CADEE75497F}" type="slidenum">
              <a:rPr kumimoji="0" lang="en-US" sz="1200" b="0" i="0" u="none" strike="noStrike" kern="1200" cap="none" spc="0" normalizeH="0" baseline="0" noProof="0" smtClean="0">
                <a:ln>
                  <a:noFill/>
                </a:ln>
                <a:solidFill>
                  <a:srgbClr val="000000">
                    <a:tint val="75000"/>
                  </a:srgbClr>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000000">
                  <a:tint val="75000"/>
                </a:srgbClr>
              </a:solidFill>
              <a:effectLst/>
              <a:uLnTx/>
              <a:uFillTx/>
              <a:latin typeface="Source Sans Pro" charset="0"/>
              <a:ea typeface="Source Sans Pro" charset="0"/>
            </a:endParaRPr>
          </a:p>
        </p:txBody>
      </p:sp>
      <p:sp>
        <p:nvSpPr>
          <p:cNvPr id="4" name="Footer Placeholder 3">
            <a:extLst>
              <a:ext uri="{FF2B5EF4-FFF2-40B4-BE49-F238E27FC236}">
                <a16:creationId xmlns:a16="http://schemas.microsoft.com/office/drawing/2014/main" id="{F18E24A2-F58B-1E43-9D39-FFED885EA46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tint val="75000"/>
                  </a:srgbClr>
                </a:solidFill>
                <a:effectLst/>
                <a:uLnTx/>
                <a:uFillTx/>
                <a:latin typeface="Source Sans Pro" charset="0"/>
                <a:ea typeface="Source Sans Pro" charset="0"/>
              </a:rPr>
              <a:t>Copyright ©2018 John Wiley &amp; Sons, Inc. </a:t>
            </a:r>
            <a:endParaRPr kumimoji="0" lang="en-US" sz="1200" b="0" i="0" u="none" strike="noStrike" kern="1200" cap="none" spc="0" normalizeH="0" baseline="0" noProof="0" dirty="0">
              <a:ln>
                <a:noFill/>
              </a:ln>
              <a:solidFill>
                <a:srgbClr val="000000">
                  <a:tint val="75000"/>
                </a:srgbClr>
              </a:solidFill>
              <a:effectLst/>
              <a:uLnTx/>
              <a:uFillTx/>
              <a:latin typeface="Source Sans Pro" charset="0"/>
              <a:ea typeface="Source Sans Pro" charset="0"/>
            </a:endParaRPr>
          </a:p>
        </p:txBody>
      </p:sp>
      <p:sp>
        <p:nvSpPr>
          <p:cNvPr id="11" name="Contents">
            <a:extLst>
              <a:ext uri="{FF2B5EF4-FFF2-40B4-BE49-F238E27FC236}">
                <a16:creationId xmlns:a16="http://schemas.microsoft.com/office/drawing/2014/main" id="{BF951C00-7776-1B4B-B00C-2FB2ADD51E3B}"/>
              </a:ext>
            </a:extLst>
          </p:cNvPr>
          <p:cNvSpPr>
            <a:spLocks noGrp="1"/>
          </p:cNvSpPr>
          <p:nvPr>
            <p:ph sz="quarter" idx="16" hasCustomPrompt="1"/>
          </p:nvPr>
        </p:nvSpPr>
        <p:spPr>
          <a:xfrm>
            <a:off x="333829" y="3352800"/>
            <a:ext cx="8505371" cy="1143000"/>
          </a:xfrm>
          <a:prstGeom prst="rect">
            <a:avLst/>
          </a:prstGeom>
        </p:spPr>
        <p:txBody>
          <a:bodyPr/>
          <a:lstStyle>
            <a:lvl1pPr marL="0" indent="0" algn="l">
              <a:buClr>
                <a:schemeClr val="accent2"/>
              </a:buClr>
              <a:buFontTx/>
              <a:buNone/>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Click to add text or image</a:t>
            </a:r>
          </a:p>
        </p:txBody>
      </p:sp>
      <p:sp>
        <p:nvSpPr>
          <p:cNvPr id="12" name="Contents">
            <a:extLst>
              <a:ext uri="{FF2B5EF4-FFF2-40B4-BE49-F238E27FC236}">
                <a16:creationId xmlns:a16="http://schemas.microsoft.com/office/drawing/2014/main" id="{BF951C00-7776-1B4B-B00C-2FB2ADD51E3B}"/>
              </a:ext>
            </a:extLst>
          </p:cNvPr>
          <p:cNvSpPr>
            <a:spLocks noGrp="1"/>
          </p:cNvSpPr>
          <p:nvPr>
            <p:ph sz="quarter" idx="17" hasCustomPrompt="1"/>
          </p:nvPr>
        </p:nvSpPr>
        <p:spPr>
          <a:xfrm>
            <a:off x="333829" y="4800600"/>
            <a:ext cx="8505371" cy="1143000"/>
          </a:xfrm>
          <a:prstGeom prst="rect">
            <a:avLst/>
          </a:prstGeom>
        </p:spPr>
        <p:txBody>
          <a:bodyPr/>
          <a:lstStyle>
            <a:lvl1pPr marL="0" indent="0" algn="l">
              <a:buClr>
                <a:schemeClr val="accent2"/>
              </a:buClr>
              <a:buFontTx/>
              <a:buNone/>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Click to add text or image</a:t>
            </a:r>
          </a:p>
        </p:txBody>
      </p:sp>
    </p:spTree>
    <p:extLst>
      <p:ext uri="{BB962C8B-B14F-4D97-AF65-F5344CB8AC3E}">
        <p14:creationId xmlns:p14="http://schemas.microsoft.com/office/powerpoint/2010/main" val="407920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arning Objectives: Version A">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304800" y="743712"/>
            <a:ext cx="8534400" cy="990600"/>
          </a:xfrm>
          <a:prstGeom prst="rect">
            <a:avLst/>
          </a:prstGeom>
        </p:spPr>
        <p:txBody>
          <a:bodyPr/>
          <a:lstStyle>
            <a:lvl1pPr>
              <a:defRPr sz="4000" b="0" i="0">
                <a:solidFill>
                  <a:schemeClr val="accent2"/>
                </a:solidFill>
                <a:latin typeface="Calibri" charset="0"/>
                <a:ea typeface="Calibri" charset="0"/>
                <a:cs typeface="Calibri" charset="0"/>
              </a:defRPr>
            </a:lvl1pPr>
          </a:lstStyle>
          <a:p>
            <a:r>
              <a:rPr lang="en-US" dirty="0"/>
              <a:t>Learning Objectives</a:t>
            </a:r>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lvl1pPr>
              <a:defRPr b="0" i="0">
                <a:latin typeface="Calibri" charset="0"/>
                <a:ea typeface="Calibri" charset="0"/>
                <a:cs typeface="Calibri" charset="0"/>
              </a:defRPr>
            </a:lvl1pPr>
          </a:lstStyle>
          <a:p>
            <a:fld id="{957104EA-F2AF-1046-9253-EE8D978719B5}" type="slidenum">
              <a:rPr lang="en-US" smtClean="0"/>
              <a:pPr/>
              <a:t>‹#›</a:t>
            </a:fld>
            <a:endParaRPr lang="en-US" dirty="0"/>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882321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earning Objectives: Version B">
    <p:spTree>
      <p:nvGrpSpPr>
        <p:cNvPr id="1" name=""/>
        <p:cNvGrpSpPr/>
        <p:nvPr/>
      </p:nvGrpSpPr>
      <p:grpSpPr>
        <a:xfrm>
          <a:off x="0" y="0"/>
          <a:ext cx="0" cy="0"/>
          <a:chOff x="0" y="0"/>
          <a:chExt cx="0" cy="0"/>
        </a:xfrm>
      </p:grpSpPr>
      <p:sp>
        <p:nvSpPr>
          <p:cNvPr id="6" name="Title"/>
          <p:cNvSpPr>
            <a:spLocks noGrp="1"/>
          </p:cNvSpPr>
          <p:nvPr>
            <p:ph type="title" hasCustomPrompt="1"/>
          </p:nvPr>
        </p:nvSpPr>
        <p:spPr>
          <a:xfrm>
            <a:off x="304800" y="743712"/>
            <a:ext cx="8534400" cy="990600"/>
          </a:xfrm>
          <a:prstGeom prst="rect">
            <a:avLst/>
          </a:prstGeom>
        </p:spPr>
        <p:txBody>
          <a:bodyPr/>
          <a:lstStyle>
            <a:lvl1pPr>
              <a:defRPr sz="4000" b="0" i="0">
                <a:solidFill>
                  <a:schemeClr val="accent2"/>
                </a:solidFill>
                <a:latin typeface="Calibri" charset="0"/>
                <a:ea typeface="Calibri" charset="0"/>
                <a:cs typeface="Calibri" charset="0"/>
              </a:defRPr>
            </a:lvl1pPr>
          </a:lstStyle>
          <a:p>
            <a:r>
              <a:rPr lang="en-US" dirty="0"/>
              <a:t>Learning Objectives</a:t>
            </a:r>
          </a:p>
        </p:txBody>
      </p:sp>
      <p:sp>
        <p:nvSpPr>
          <p:cNvPr id="7" name="LOBL"/>
          <p:cNvSpPr>
            <a:spLocks noGrp="1"/>
          </p:cNvSpPr>
          <p:nvPr>
            <p:ph sz="quarter" idx="16" hasCustomPrompt="1"/>
          </p:nvPr>
        </p:nvSpPr>
        <p:spPr>
          <a:xfrm>
            <a:off x="304800" y="1752600"/>
            <a:ext cx="8534400" cy="4495800"/>
          </a:xfrm>
          <a:prstGeom prst="rect">
            <a:avLst/>
          </a:prstGeom>
        </p:spPr>
        <p:txBody>
          <a:bodyPr/>
          <a:lstStyle>
            <a:lvl1pPr marL="292608" indent="-292608">
              <a:buClr>
                <a:schemeClr val="accent2"/>
              </a:buClr>
              <a:buFont typeface="Arial" charset="0"/>
              <a:buChar char="•"/>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177182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pPr lvl="0"/>
            <a:r>
              <a:rPr lang="en-US" dirty="0"/>
              <a:t>1.1 Periodicity Assumption</a:t>
            </a:r>
          </a:p>
        </p:txBody>
      </p:sp>
      <p:sp>
        <p:nvSpPr>
          <p:cNvPr id="5" name="Content Placeholder 4"/>
          <p:cNvSpPr>
            <a:spLocks noGrp="1"/>
          </p:cNvSpPr>
          <p:nvPr>
            <p:ph sz="quarter" idx="16" hasCustomPrompt="1"/>
          </p:nvPr>
        </p:nvSpPr>
        <p:spPr>
          <a:xfrm>
            <a:off x="304800" y="1752600"/>
            <a:ext cx="8534400" cy="4419600"/>
          </a:xfrm>
          <a:prstGeom prst="rect">
            <a:avLst/>
          </a:prstGeom>
        </p:spPr>
        <p:txBody>
          <a:bodyPr/>
          <a:lstStyle>
            <a:lvl1pPr marL="0" indent="0">
              <a:spcBef>
                <a:spcPts val="1000"/>
              </a:spcBef>
              <a:buNone/>
              <a:defRPr sz="2800" baseline="0"/>
            </a:lvl1pPr>
            <a:lvl2pPr marL="809625" indent="-460375">
              <a:spcBef>
                <a:spcPts val="1000"/>
              </a:spcBef>
              <a:buClr>
                <a:schemeClr val="accent2"/>
              </a:buClr>
              <a:buFont typeface="+mj-lt"/>
              <a:buAutoNum type="alphaLcPeriod"/>
              <a:tabLst/>
              <a:defRPr sz="2800"/>
            </a:lvl2pPr>
            <a:lvl3pPr marL="914400" indent="0">
              <a:buNone/>
              <a:defRPr sz="2800"/>
            </a:lvl3pPr>
            <a:lvl4pPr marL="1371600" indent="0">
              <a:buNone/>
              <a:defRPr sz="2800"/>
            </a:lvl4pPr>
            <a:lvl5pPr marL="1828800" indent="0">
              <a:buNone/>
              <a:defRPr sz="2800"/>
            </a:lvl5pPr>
          </a:lstStyle>
          <a:p>
            <a:pPr lvl="0"/>
            <a:r>
              <a:rPr lang="en-US" dirty="0"/>
              <a:t>Which one of these statements about the accrual basis of accounting is false?</a:t>
            </a:r>
          </a:p>
          <a:p>
            <a:pPr lvl="1"/>
            <a:r>
              <a:rPr lang="en-US" dirty="0"/>
              <a:t>Companies record events that change their financial statements in the period in which events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a:p>
            <a:pPr lvl="1"/>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124381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1.1 Periodicity Assumption</a:t>
            </a:r>
          </a:p>
        </p:txBody>
      </p:sp>
      <p:sp>
        <p:nvSpPr>
          <p:cNvPr id="12" name="Question"/>
          <p:cNvSpPr>
            <a:spLocks noGrp="1"/>
          </p:cNvSpPr>
          <p:nvPr>
            <p:ph sz="quarter" idx="15" hasCustomPrompt="1"/>
          </p:nvPr>
        </p:nvSpPr>
        <p:spPr>
          <a:xfrm>
            <a:off x="304800" y="1752600"/>
            <a:ext cx="8534400" cy="4419600"/>
          </a:xfrm>
          <a:prstGeom prst="rect">
            <a:avLst/>
          </a:prstGeom>
        </p:spPr>
        <p:txBody>
          <a:bodyPr/>
          <a:lstStyle>
            <a:lvl1pPr marL="12700" indent="0">
              <a:spcBef>
                <a:spcPts val="1000"/>
              </a:spcBef>
              <a:buNone/>
              <a:tabLst/>
              <a:defRPr sz="2800" b="0" i="0" baseline="0">
                <a:solidFill>
                  <a:schemeClr val="tx1"/>
                </a:solidFill>
                <a:latin typeface="Calibri" charset="0"/>
                <a:ea typeface="Calibri" charset="0"/>
                <a:cs typeface="Calibri" charset="0"/>
              </a:defRPr>
            </a:lvl1pPr>
            <a:lvl2pPr marL="803275" indent="-450850">
              <a:spcBef>
                <a:spcPts val="1000"/>
              </a:spcBef>
              <a:buFont typeface="+mj-lt"/>
              <a:buNone/>
              <a:tabLst/>
              <a:defRPr sz="2800" b="0" i="0" baseline="0">
                <a:solidFill>
                  <a:schemeClr val="tx1"/>
                </a:solidFill>
                <a:latin typeface="Calibri" charset="0"/>
                <a:ea typeface="Calibri" charset="0"/>
                <a:cs typeface="Calibri" charset="0"/>
              </a:defRPr>
            </a:lvl2pPr>
            <a:lvl3pPr marL="803275" indent="-790575">
              <a:buNone/>
              <a:tabLst/>
              <a:defRPr sz="2800" b="0" i="0">
                <a:latin typeface="Calibri" charset="0"/>
                <a:ea typeface="Calibri" charset="0"/>
                <a:cs typeface="Calibri"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events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852393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152400" y="228600"/>
            <a:ext cx="8839200" cy="533400"/>
          </a:xfrm>
          <a:prstGeom prst="rect">
            <a:avLst/>
          </a:prstGeom>
        </p:spPr>
        <p:txBody>
          <a:bodyPr/>
          <a:lstStyle>
            <a:lvl1pPr marL="0" indent="0" algn="ctr">
              <a:buNone/>
              <a:defRPr sz="4000" b="1" i="0" baseline="0">
                <a:solidFill>
                  <a:schemeClr val="accent1"/>
                </a:solidFill>
                <a:latin typeface="Calibri" charset="0"/>
                <a:ea typeface="Calibri" charset="0"/>
                <a:cs typeface="Calibri" charset="0"/>
              </a:defRPr>
            </a:lvl1pPr>
          </a:lstStyle>
          <a:p>
            <a:pPr lvl="0"/>
            <a:r>
              <a:rPr lang="en-US" dirty="0"/>
              <a:t>Chapter 1</a:t>
            </a:r>
          </a:p>
        </p:txBody>
      </p:sp>
      <p:sp>
        <p:nvSpPr>
          <p:cNvPr id="14" name="CT"/>
          <p:cNvSpPr>
            <a:spLocks noGrp="1"/>
          </p:cNvSpPr>
          <p:nvPr>
            <p:ph sz="quarter" idx="20" hasCustomPrompt="1"/>
          </p:nvPr>
        </p:nvSpPr>
        <p:spPr>
          <a:xfrm>
            <a:off x="152400" y="762000"/>
            <a:ext cx="8839200" cy="2286000"/>
          </a:xfrm>
          <a:prstGeom prst="rect">
            <a:avLst/>
          </a:prstGeom>
        </p:spPr>
        <p:txBody>
          <a:bodyPr anchor="ctr"/>
          <a:lstStyle>
            <a:lvl1pPr marL="0" indent="0" algn="ctr">
              <a:buNone/>
              <a:defRPr sz="3800" b="0" i="0">
                <a:latin typeface="Calibri" charset="0"/>
                <a:ea typeface="Calibri" charset="0"/>
                <a:cs typeface="Calibri"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152400" y="3505200"/>
            <a:ext cx="8839200" cy="1524000"/>
          </a:xfrm>
          <a:prstGeom prst="rect">
            <a:avLst/>
          </a:prstGeom>
        </p:spPr>
        <p:txBody>
          <a:bodyPr anchor="b"/>
          <a:lstStyle>
            <a:lvl1pPr>
              <a:defRPr sz="6200" b="0" i="0" baseline="0">
                <a:latin typeface="Calibri Light" charset="0"/>
                <a:ea typeface="Calibri Light" charset="0"/>
                <a:cs typeface="Calibri Light" charset="0"/>
              </a:defRPr>
            </a:lvl1pPr>
          </a:lstStyle>
          <a:p>
            <a:r>
              <a:rPr lang="en-US" dirty="0"/>
              <a:t>Click to Edit Book Title</a:t>
            </a:r>
          </a:p>
        </p:txBody>
      </p:sp>
      <p:sp>
        <p:nvSpPr>
          <p:cNvPr id="15" name="Edition"/>
          <p:cNvSpPr>
            <a:spLocks noGrp="1"/>
          </p:cNvSpPr>
          <p:nvPr>
            <p:ph sz="quarter" idx="17" hasCustomPrompt="1"/>
          </p:nvPr>
        </p:nvSpPr>
        <p:spPr>
          <a:xfrm>
            <a:off x="152400" y="5029200"/>
            <a:ext cx="8839200" cy="762000"/>
          </a:xfrm>
          <a:prstGeom prst="rect">
            <a:avLst/>
          </a:prstGeom>
        </p:spPr>
        <p:txBody>
          <a:bodyPr/>
          <a:lstStyle>
            <a:lvl1pPr marL="0" indent="0" algn="ctr">
              <a:buNone/>
              <a:defRPr sz="2900" b="1" i="0" baseline="0">
                <a:latin typeface="Calibri" charset="0"/>
                <a:ea typeface="Calibri" charset="0"/>
                <a:cs typeface="Calibri" charset="0"/>
              </a:defRPr>
            </a:lvl1pPr>
          </a:lstStyle>
          <a:p>
            <a:pPr lvl="0"/>
            <a:r>
              <a:rPr lang="en-US" sz="2900" b="1" i="0" dirty="0">
                <a:latin typeface="Source Sans Pro" charset="0"/>
                <a:ea typeface="Source Sans Pro" charset="0"/>
                <a:cs typeface="Source Sans Pro" charset="0"/>
              </a:rPr>
              <a:t>Third Edition</a:t>
            </a:r>
            <a:endParaRPr lang="en-US" dirty="0"/>
          </a:p>
        </p:txBody>
      </p:sp>
      <p:sp>
        <p:nvSpPr>
          <p:cNvPr id="16" name="Author"/>
          <p:cNvSpPr>
            <a:spLocks noGrp="1"/>
          </p:cNvSpPr>
          <p:nvPr>
            <p:ph sz="quarter" idx="18" hasCustomPrompt="1"/>
          </p:nvPr>
        </p:nvSpPr>
        <p:spPr>
          <a:xfrm>
            <a:off x="152400" y="6096000"/>
            <a:ext cx="8839200" cy="533400"/>
          </a:xfrm>
          <a:prstGeom prst="rect">
            <a:avLst/>
          </a:prstGeom>
        </p:spPr>
        <p:txBody>
          <a:bodyPr/>
          <a:lstStyle>
            <a:lvl1pPr marL="0" indent="0" algn="ctr">
              <a:buNone/>
              <a:defRPr b="0" i="0" baseline="0">
                <a:solidFill>
                  <a:schemeClr val="accent2"/>
                </a:solidFill>
                <a:latin typeface="Calibri" charset="0"/>
                <a:ea typeface="Calibri" charset="0"/>
                <a:cs typeface="Calibri" charset="0"/>
              </a:defRPr>
            </a:lvl1pPr>
          </a:lstStyle>
          <a:p>
            <a:pPr lvl="0"/>
            <a:r>
              <a:rPr lang="en-US" b="0" i="0" dirty="0">
                <a:latin typeface="Source Sans Pro" charset="0"/>
                <a:ea typeface="Source Sans Pro" charset="0"/>
                <a:cs typeface="Source Sans Pro" charset="0"/>
              </a:rPr>
              <a:t>David Klein</a:t>
            </a:r>
            <a:endParaRPr lang="en-US" dirty="0"/>
          </a:p>
        </p:txBody>
      </p:sp>
    </p:spTree>
    <p:extLst>
      <p:ext uri="{BB962C8B-B14F-4D97-AF65-F5344CB8AC3E}">
        <p14:creationId xmlns:p14="http://schemas.microsoft.com/office/powerpoint/2010/main" val="10642320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Term: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8350"/>
            <a:ext cx="8534400" cy="990599"/>
          </a:xfrm>
        </p:spPr>
        <p:txBody>
          <a:bodyPr/>
          <a:lstStyle/>
          <a:p>
            <a:r>
              <a:rPr lang="en-US"/>
              <a:t>Language</a:t>
            </a:r>
            <a:endParaRPr lang="en-US" dirty="0"/>
          </a:p>
        </p:txBody>
      </p:sp>
      <p:sp>
        <p:nvSpPr>
          <p:cNvPr id="7" name="Definition of Key Term"/>
          <p:cNvSpPr>
            <a:spLocks noGrp="1"/>
          </p:cNvSpPr>
          <p:nvPr>
            <p:ph sz="quarter" idx="15" hasCustomPrompt="1"/>
          </p:nvPr>
        </p:nvSpPr>
        <p:spPr>
          <a:xfrm>
            <a:off x="304800" y="1752600"/>
            <a:ext cx="8534400" cy="4114800"/>
          </a:xfrm>
          <a:prstGeom prst="rect">
            <a:avLst/>
          </a:prstGeom>
        </p:spPr>
        <p:txBody>
          <a:bodyPr/>
          <a:lstStyle>
            <a:lvl1pPr marL="292608" indent="-292608">
              <a:spcBef>
                <a:spcPts val="1000"/>
              </a:spcBef>
              <a:buFont typeface="Arial" charset="0"/>
              <a:buChar char="•"/>
              <a:defRPr sz="3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304800" y="5867400"/>
            <a:ext cx="8534400" cy="609600"/>
          </a:xfrm>
          <a:prstGeom prst="rect">
            <a:avLst/>
          </a:prstGeom>
        </p:spPr>
        <p:txBody>
          <a:bodyPr/>
          <a:lstStyle>
            <a:lvl1pPr marL="0" indent="0" algn="r">
              <a:buNone/>
              <a:defRPr sz="2200" b="0" i="0" baseline="0">
                <a:latin typeface="Calibri" charset="0"/>
                <a:ea typeface="Calibri" charset="0"/>
                <a:cs typeface="Calibri"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7006093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Key Term: Version 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914401"/>
            <a:ext cx="8534400" cy="990599"/>
          </a:xfrm>
        </p:spPr>
        <p:txBody>
          <a:bodyPr/>
          <a:lstStyle>
            <a:lvl1pPr>
              <a:defRPr baseline="0"/>
            </a:lvl1pPr>
          </a:lstStyle>
          <a:p>
            <a:r>
              <a:rPr lang="en-US" dirty="0"/>
              <a:t>Anatomy and Physiology Defined</a:t>
            </a:r>
          </a:p>
        </p:txBody>
      </p:sp>
      <p:sp>
        <p:nvSpPr>
          <p:cNvPr id="7" name="Definition of Key Term"/>
          <p:cNvSpPr>
            <a:spLocks noGrp="1"/>
          </p:cNvSpPr>
          <p:nvPr>
            <p:ph sz="quarter" idx="15" hasCustomPrompt="1"/>
          </p:nvPr>
        </p:nvSpPr>
        <p:spPr>
          <a:xfrm>
            <a:off x="304800" y="1905000"/>
            <a:ext cx="8534400" cy="39624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6622711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11" name="Content Placeholder 10"/>
          <p:cNvSpPr>
            <a:spLocks noGrp="1"/>
          </p:cNvSpPr>
          <p:nvPr>
            <p:ph sz="quarter" idx="16"/>
          </p:nvPr>
        </p:nvSpPr>
        <p:spPr>
          <a:xfrm>
            <a:off x="304800" y="1752600"/>
            <a:ext cx="8534400" cy="3276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Figure caption"/>
          <p:cNvSpPr>
            <a:spLocks noGrp="1"/>
          </p:cNvSpPr>
          <p:nvPr>
            <p:ph sz="quarter" idx="15" hasCustomPrompt="1"/>
          </p:nvPr>
        </p:nvSpPr>
        <p:spPr>
          <a:xfrm>
            <a:off x="304800" y="5029200"/>
            <a:ext cx="8534400" cy="1143000"/>
          </a:xfrm>
          <a:prstGeom prst="rect">
            <a:avLst/>
          </a:prstGeom>
        </p:spPr>
        <p:txBody>
          <a:bodyPr/>
          <a:lstStyle>
            <a:lvl1pPr marL="0" indent="0">
              <a:spcBef>
                <a:spcPts val="1000"/>
              </a:spcBef>
              <a:buFont typeface="Arial" charset="0"/>
              <a:buNone/>
              <a:defRPr sz="2000" b="0" i="0" baseline="0">
                <a:solidFill>
                  <a:schemeClr val="tx1"/>
                </a:solidFill>
                <a:latin typeface="Calibri" charset="0"/>
                <a:ea typeface="Calibri" charset="0"/>
                <a:cs typeface="Calibri"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5" name="Content Placeholder 4"/>
          <p:cNvSpPr>
            <a:spLocks noGrp="1"/>
          </p:cNvSpPr>
          <p:nvPr>
            <p:ph sz="quarter" idx="17"/>
          </p:nvPr>
        </p:nvSpPr>
        <p:spPr>
          <a:xfrm>
            <a:off x="304800" y="6356350"/>
            <a:ext cx="1143000" cy="501650"/>
          </a:xfrm>
          <a:prstGeom prst="rect">
            <a:avLst/>
          </a:prstGeom>
        </p:spPr>
        <p:txBody>
          <a:bodyPr/>
          <a:lstStyle>
            <a:lvl1pPr marL="0" indent="0">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771030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4958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7" name="Content Placeholder 6"/>
          <p:cNvSpPr>
            <a:spLocks noGrp="1"/>
          </p:cNvSpPr>
          <p:nvPr>
            <p:ph sz="quarter" idx="17"/>
          </p:nvPr>
        </p:nvSpPr>
        <p:spPr>
          <a:xfrm>
            <a:off x="304800" y="6356350"/>
            <a:ext cx="914400" cy="501650"/>
          </a:xfrm>
          <a:prstGeom prst="rect">
            <a:avLst/>
          </a:prstGeom>
        </p:spPr>
        <p:txBody>
          <a:bodyPr/>
          <a:lstStyle>
            <a:lvl1pPr marL="0" indent="0">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39791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990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7" name="Content Placeholder"/>
          <p:cNvSpPr>
            <a:spLocks noGrp="1"/>
          </p:cNvSpPr>
          <p:nvPr>
            <p:ph sz="quarter" idx="17"/>
          </p:nvPr>
        </p:nvSpPr>
        <p:spPr>
          <a:xfrm>
            <a:off x="304800" y="3046942"/>
            <a:ext cx="8534400" cy="990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4341284"/>
            <a:ext cx="8534400" cy="990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8"/>
          <p:cNvSpPr>
            <a:spLocks noGrp="1"/>
          </p:cNvSpPr>
          <p:nvPr>
            <p:ph sz="quarter" idx="19"/>
          </p:nvPr>
        </p:nvSpPr>
        <p:spPr>
          <a:xfrm>
            <a:off x="304800" y="6338268"/>
            <a:ext cx="990600" cy="519731"/>
          </a:xfrm>
          <a:prstGeom prst="rect">
            <a:avLst/>
          </a:prstGeom>
        </p:spPr>
        <p:txBody>
          <a:bodyPr/>
          <a:lstStyle>
            <a:lvl1pPr marL="0" indent="0">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659956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990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7" name="Content Placeholder"/>
          <p:cNvSpPr>
            <a:spLocks noGrp="1"/>
          </p:cNvSpPr>
          <p:nvPr>
            <p:ph sz="quarter" idx="17"/>
          </p:nvPr>
        </p:nvSpPr>
        <p:spPr>
          <a:xfrm>
            <a:off x="304800" y="3046942"/>
            <a:ext cx="8534400" cy="990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4038600"/>
            <a:ext cx="8534400" cy="60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p:cNvSpPr>
            <a:spLocks noGrp="1"/>
          </p:cNvSpPr>
          <p:nvPr>
            <p:ph sz="quarter" idx="19"/>
          </p:nvPr>
        </p:nvSpPr>
        <p:spPr>
          <a:xfrm>
            <a:off x="304800" y="4800600"/>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0" name="Content Placeholder"/>
          <p:cNvSpPr>
            <a:spLocks noGrp="1"/>
          </p:cNvSpPr>
          <p:nvPr>
            <p:ph sz="quarter" idx="20"/>
          </p:nvPr>
        </p:nvSpPr>
        <p:spPr>
          <a:xfrm>
            <a:off x="304800" y="5527674"/>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1" name="Content Placeholder 10"/>
          <p:cNvSpPr>
            <a:spLocks noGrp="1"/>
          </p:cNvSpPr>
          <p:nvPr>
            <p:ph sz="quarter" idx="21"/>
          </p:nvPr>
        </p:nvSpPr>
        <p:spPr>
          <a:xfrm>
            <a:off x="304800" y="6356350"/>
            <a:ext cx="1066800" cy="501650"/>
          </a:xfrm>
          <a:prstGeom prst="rect">
            <a:avLst/>
          </a:prstGeom>
        </p:spPr>
        <p:txBody>
          <a:bodyPr/>
          <a:lstStyle>
            <a:lvl1pPr marL="0" indent="0">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196859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57785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7" name="Content Placeholder"/>
          <p:cNvSpPr>
            <a:spLocks noGrp="1"/>
          </p:cNvSpPr>
          <p:nvPr>
            <p:ph sz="quarter" idx="17"/>
          </p:nvPr>
        </p:nvSpPr>
        <p:spPr>
          <a:xfrm>
            <a:off x="304800" y="2438400"/>
            <a:ext cx="8534400" cy="610658"/>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3200400"/>
            <a:ext cx="8534400" cy="60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p:cNvSpPr>
            <a:spLocks noGrp="1"/>
          </p:cNvSpPr>
          <p:nvPr>
            <p:ph sz="quarter" idx="19"/>
          </p:nvPr>
        </p:nvSpPr>
        <p:spPr>
          <a:xfrm>
            <a:off x="304800" y="3962400"/>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0" name="Content Placeholder"/>
          <p:cNvSpPr>
            <a:spLocks noGrp="1"/>
          </p:cNvSpPr>
          <p:nvPr>
            <p:ph sz="quarter" idx="20"/>
          </p:nvPr>
        </p:nvSpPr>
        <p:spPr>
          <a:xfrm>
            <a:off x="304800" y="4689474"/>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1" name="Content Placeholder"/>
          <p:cNvSpPr>
            <a:spLocks noGrp="1"/>
          </p:cNvSpPr>
          <p:nvPr>
            <p:ph sz="quarter" idx="21"/>
          </p:nvPr>
        </p:nvSpPr>
        <p:spPr>
          <a:xfrm>
            <a:off x="313267" y="5334000"/>
            <a:ext cx="853440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2" name="Content Placeholder"/>
          <p:cNvSpPr>
            <a:spLocks noGrp="1"/>
          </p:cNvSpPr>
          <p:nvPr>
            <p:ph sz="quarter" idx="22"/>
          </p:nvPr>
        </p:nvSpPr>
        <p:spPr>
          <a:xfrm>
            <a:off x="313267" y="5811308"/>
            <a:ext cx="853440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3" name="Content Placeholder 12"/>
          <p:cNvSpPr>
            <a:spLocks noGrp="1"/>
          </p:cNvSpPr>
          <p:nvPr>
            <p:ph sz="quarter" idx="23"/>
          </p:nvPr>
        </p:nvSpPr>
        <p:spPr>
          <a:xfrm>
            <a:off x="313267" y="6413715"/>
            <a:ext cx="914400" cy="444285"/>
          </a:xfrm>
          <a:prstGeom prst="rect">
            <a:avLst/>
          </a:prstGeom>
        </p:spPr>
        <p:txBody>
          <a:bodyPr/>
          <a:lstStyle>
            <a:lvl1pPr marL="0" indent="0">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988819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57785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7" name="Content Placeholder"/>
          <p:cNvSpPr>
            <a:spLocks noGrp="1"/>
          </p:cNvSpPr>
          <p:nvPr>
            <p:ph sz="quarter" idx="17"/>
          </p:nvPr>
        </p:nvSpPr>
        <p:spPr>
          <a:xfrm>
            <a:off x="304800" y="2438400"/>
            <a:ext cx="8534400" cy="610658"/>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8" name="Content Placeholder"/>
          <p:cNvSpPr>
            <a:spLocks noGrp="1"/>
          </p:cNvSpPr>
          <p:nvPr>
            <p:ph sz="quarter" idx="18"/>
          </p:nvPr>
        </p:nvSpPr>
        <p:spPr>
          <a:xfrm>
            <a:off x="313267" y="3200400"/>
            <a:ext cx="8534400" cy="60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p:cNvSpPr>
            <a:spLocks noGrp="1"/>
          </p:cNvSpPr>
          <p:nvPr>
            <p:ph sz="quarter" idx="19"/>
          </p:nvPr>
        </p:nvSpPr>
        <p:spPr>
          <a:xfrm>
            <a:off x="304800" y="3962400"/>
            <a:ext cx="853440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0" name="Content Placeholder"/>
          <p:cNvSpPr>
            <a:spLocks noGrp="1"/>
          </p:cNvSpPr>
          <p:nvPr>
            <p:ph sz="quarter" idx="20"/>
          </p:nvPr>
        </p:nvSpPr>
        <p:spPr>
          <a:xfrm>
            <a:off x="304800" y="4689474"/>
            <a:ext cx="272415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1" name="Content Placeholder"/>
          <p:cNvSpPr>
            <a:spLocks noGrp="1"/>
          </p:cNvSpPr>
          <p:nvPr>
            <p:ph sz="quarter" idx="21"/>
          </p:nvPr>
        </p:nvSpPr>
        <p:spPr>
          <a:xfrm>
            <a:off x="313267" y="5334000"/>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2" name="Content Placeholder"/>
          <p:cNvSpPr>
            <a:spLocks noGrp="1"/>
          </p:cNvSpPr>
          <p:nvPr>
            <p:ph sz="quarter" idx="22"/>
          </p:nvPr>
        </p:nvSpPr>
        <p:spPr>
          <a:xfrm>
            <a:off x="313267" y="5811308"/>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3" name="Content Placeholder"/>
          <p:cNvSpPr>
            <a:spLocks noGrp="1"/>
          </p:cNvSpPr>
          <p:nvPr>
            <p:ph sz="quarter" idx="23"/>
          </p:nvPr>
        </p:nvSpPr>
        <p:spPr>
          <a:xfrm>
            <a:off x="3276600" y="4689474"/>
            <a:ext cx="272415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4" name="Content Placeholder"/>
          <p:cNvSpPr>
            <a:spLocks noGrp="1"/>
          </p:cNvSpPr>
          <p:nvPr>
            <p:ph sz="quarter" idx="24"/>
          </p:nvPr>
        </p:nvSpPr>
        <p:spPr>
          <a:xfrm>
            <a:off x="3285067" y="5334000"/>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5" name="Content Placeholder"/>
          <p:cNvSpPr>
            <a:spLocks noGrp="1"/>
          </p:cNvSpPr>
          <p:nvPr>
            <p:ph sz="quarter" idx="25"/>
          </p:nvPr>
        </p:nvSpPr>
        <p:spPr>
          <a:xfrm>
            <a:off x="3285067" y="5811308"/>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6" name="Content Placeholder"/>
          <p:cNvSpPr>
            <a:spLocks noGrp="1"/>
          </p:cNvSpPr>
          <p:nvPr>
            <p:ph sz="quarter" idx="26"/>
          </p:nvPr>
        </p:nvSpPr>
        <p:spPr>
          <a:xfrm>
            <a:off x="6123517" y="4689475"/>
            <a:ext cx="2724150" cy="574674"/>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7" name="Content Placeholder"/>
          <p:cNvSpPr>
            <a:spLocks noGrp="1"/>
          </p:cNvSpPr>
          <p:nvPr>
            <p:ph sz="quarter" idx="27"/>
          </p:nvPr>
        </p:nvSpPr>
        <p:spPr>
          <a:xfrm>
            <a:off x="6131984" y="5334001"/>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8" name="Content Placeholder"/>
          <p:cNvSpPr>
            <a:spLocks noGrp="1"/>
          </p:cNvSpPr>
          <p:nvPr>
            <p:ph sz="quarter" idx="28"/>
          </p:nvPr>
        </p:nvSpPr>
        <p:spPr>
          <a:xfrm>
            <a:off x="6131984" y="5811309"/>
            <a:ext cx="2724150" cy="4572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19" name="Content Placeholder 18"/>
          <p:cNvSpPr>
            <a:spLocks noGrp="1"/>
          </p:cNvSpPr>
          <p:nvPr>
            <p:ph sz="quarter" idx="29"/>
          </p:nvPr>
        </p:nvSpPr>
        <p:spPr>
          <a:xfrm>
            <a:off x="312738" y="6356350"/>
            <a:ext cx="906462" cy="501650"/>
          </a:xfrm>
          <a:prstGeom prst="rect">
            <a:avLst/>
          </a:prstGeom>
        </p:spPr>
        <p:txBody>
          <a:bodyPr/>
          <a:lstStyle>
            <a:lvl1pPr marL="0" indent="0">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328652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44196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4724400" y="1752600"/>
            <a:ext cx="4114800" cy="460375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8" name="Content Placeholder 7"/>
          <p:cNvSpPr>
            <a:spLocks noGrp="1"/>
          </p:cNvSpPr>
          <p:nvPr>
            <p:ph sz="quarter" idx="18"/>
          </p:nvPr>
        </p:nvSpPr>
        <p:spPr>
          <a:xfrm>
            <a:off x="304800" y="6356350"/>
            <a:ext cx="1219200" cy="501650"/>
          </a:xfrm>
          <a:prstGeom prst="rect">
            <a:avLst/>
          </a:prstGeom>
        </p:spPr>
        <p:txBody>
          <a:bodyPr/>
          <a:lstStyle>
            <a:lvl1pPr marL="0" indent="0">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647604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2819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7" name="Content Placeholder 2"/>
          <p:cNvSpPr>
            <a:spLocks noGrp="1"/>
          </p:cNvSpPr>
          <p:nvPr>
            <p:ph sz="quarter" idx="17"/>
          </p:nvPr>
        </p:nvSpPr>
        <p:spPr>
          <a:xfrm>
            <a:off x="4724400" y="1752600"/>
            <a:ext cx="4114800" cy="2819400"/>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9" name="Content Placeholder 8"/>
          <p:cNvSpPr>
            <a:spLocks noGrp="1"/>
          </p:cNvSpPr>
          <p:nvPr>
            <p:ph sz="quarter" idx="18"/>
          </p:nvPr>
        </p:nvSpPr>
        <p:spPr>
          <a:xfrm>
            <a:off x="2286000" y="4724400"/>
            <a:ext cx="4572000" cy="1489075"/>
          </a:xfrm>
          <a:prstGeom prst="rect">
            <a:avLst/>
          </a:prstGeom>
        </p:spPr>
        <p:txBody>
          <a:bodyPr/>
          <a:lstStyle>
            <a:lvl1pPr marL="0" indent="0">
              <a:buNone/>
              <a:defRPr sz="2800" b="0" i="0">
                <a:latin typeface="Calibri" charset="0"/>
                <a:ea typeface="Calibri" charset="0"/>
                <a:cs typeface="Calibri" charset="0"/>
              </a:defRPr>
            </a:lvl1pPr>
          </a:lstStyle>
          <a:p>
            <a:pPr lvl="0"/>
            <a:endParaRPr lang="en-US" dirty="0"/>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8" name="Content Placeholder 7"/>
          <p:cNvSpPr>
            <a:spLocks noGrp="1"/>
          </p:cNvSpPr>
          <p:nvPr>
            <p:ph sz="quarter" idx="19"/>
          </p:nvPr>
        </p:nvSpPr>
        <p:spPr>
          <a:xfrm>
            <a:off x="304800" y="6356350"/>
            <a:ext cx="990600" cy="501650"/>
          </a:xfrm>
          <a:prstGeom prst="rect">
            <a:avLst/>
          </a:prstGeom>
        </p:spPr>
        <p:txBody>
          <a:bodyPr/>
          <a:lstStyle>
            <a:lvl1pPr marL="0" indent="0">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13298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5274" y="777241"/>
            <a:ext cx="8543926"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13" name="COBBL"/>
          <p:cNvSpPr>
            <a:spLocks noGrp="1"/>
          </p:cNvSpPr>
          <p:nvPr>
            <p:ph sz="quarter" idx="10" hasCustomPrompt="1"/>
          </p:nvPr>
        </p:nvSpPr>
        <p:spPr>
          <a:xfrm>
            <a:off x="304800" y="1752600"/>
            <a:ext cx="8534400" cy="4495800"/>
          </a:xfrm>
          <a:prstGeom prst="rect">
            <a:avLst/>
          </a:prstGeom>
        </p:spPr>
        <p:txBody>
          <a:bodyPr/>
          <a:lstStyle>
            <a:lvl1pPr marL="295275" indent="-295275">
              <a:buClr>
                <a:schemeClr val="accent2"/>
              </a:buClr>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10" name="Content Placeholder 9"/>
          <p:cNvSpPr>
            <a:spLocks noGrp="1"/>
          </p:cNvSpPr>
          <p:nvPr>
            <p:ph sz="quarter" idx="13"/>
          </p:nvPr>
        </p:nvSpPr>
        <p:spPr>
          <a:xfrm>
            <a:off x="304800" y="6356350"/>
            <a:ext cx="914400" cy="501650"/>
          </a:xfrm>
          <a:prstGeom prst="rect">
            <a:avLst/>
          </a:prstGeom>
        </p:spPr>
        <p:txBody>
          <a:bodyPr/>
          <a:lstStyle>
            <a:lvl1pPr marL="0" indent="0">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669360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Slide: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5350050"/>
            <a:ext cx="8534400" cy="309975"/>
          </a:xfrm>
          <a:prstGeom prst="rect">
            <a:avLst/>
          </a:prstGeom>
        </p:spPr>
        <p:txBody>
          <a:bodyPr/>
          <a:lstStyle>
            <a:lvl1pPr>
              <a:defRPr sz="2000" b="0" i="0">
                <a:latin typeface="Calibri" charset="0"/>
                <a:ea typeface="Calibri" charset="0"/>
                <a:cs typeface="Calibri" charset="0"/>
              </a:defRPr>
            </a:lvl1pPr>
          </a:lstStyle>
          <a:p>
            <a:pPr lvl="0"/>
            <a:r>
              <a:rPr lang="en-US" sz="2000" dirty="0"/>
              <a:t>Figure Title</a:t>
            </a:r>
          </a:p>
        </p:txBody>
      </p:sp>
      <p:sp>
        <p:nvSpPr>
          <p:cNvPr id="3" name="Content Placeholder 2"/>
          <p:cNvSpPr>
            <a:spLocks noGrp="1"/>
          </p:cNvSpPr>
          <p:nvPr>
            <p:ph idx="1"/>
          </p:nvPr>
        </p:nvSpPr>
        <p:spPr>
          <a:xfrm>
            <a:off x="304800" y="820738"/>
            <a:ext cx="8534400" cy="4452937"/>
          </a:xfrm>
          <a:prstGeom prst="rect">
            <a:avLst/>
          </a:prstGeom>
        </p:spPr>
        <p:txBody>
          <a:bodyPr/>
          <a:lstStyle>
            <a:lvl1pPr marL="0" indent="0">
              <a:buNone/>
              <a:defRPr b="0" i="0">
                <a:latin typeface="Calibri" charset="0"/>
                <a:ea typeface="Calibri" charset="0"/>
                <a:cs typeface="Calibri" charset="0"/>
              </a:defRPr>
            </a:lvl1pPr>
          </a:lstStyle>
          <a:p>
            <a:pPr lvl="0"/>
            <a:endParaRPr lang="en-US" dirty="0"/>
          </a:p>
        </p:txBody>
      </p:sp>
      <p:sp>
        <p:nvSpPr>
          <p:cNvPr id="8" name="Content Placeholder 7"/>
          <p:cNvSpPr>
            <a:spLocks noGrp="1"/>
          </p:cNvSpPr>
          <p:nvPr>
            <p:ph sz="quarter" idx="13" hasCustomPrompt="1"/>
          </p:nvPr>
        </p:nvSpPr>
        <p:spPr>
          <a:xfrm>
            <a:off x="304800" y="5780675"/>
            <a:ext cx="8534400" cy="467725"/>
          </a:xfrm>
          <a:prstGeom prst="rect">
            <a:avLst/>
          </a:prstGeom>
        </p:spPr>
        <p:txBody>
          <a:bodyPr/>
          <a:lstStyle>
            <a:lvl1pPr marL="0" indent="0">
              <a:buNone/>
              <a:defRPr sz="2000" b="0" i="0">
                <a:latin typeface="Calibri" charset="0"/>
                <a:ea typeface="Calibri" charset="0"/>
                <a:cs typeface="Calibri" charset="0"/>
              </a:defRPr>
            </a:lvl1pPr>
          </a:lstStyle>
          <a:p>
            <a:pPr lvl="0"/>
            <a:r>
              <a:rPr lang="en-US" sz="2000" dirty="0"/>
              <a:t>Figure 4.5 Figure title placeholder</a:t>
            </a:r>
          </a:p>
        </p:txBody>
      </p:sp>
      <p:sp>
        <p:nvSpPr>
          <p:cNvPr id="6" name="Slide Number Placeholder 5"/>
          <p:cNvSpPr>
            <a:spLocks noGrp="1"/>
          </p:cNvSpPr>
          <p:nvPr>
            <p:ph type="sldNum" sz="quarter" idx="12"/>
          </p:nvPr>
        </p:nvSpPr>
        <p:spPr>
          <a:xfrm>
            <a:off x="6457950" y="6356350"/>
            <a:ext cx="2381250" cy="365125"/>
          </a:xfrm>
        </p:spPr>
        <p:txBody>
          <a:bodyPr/>
          <a:lstStyle>
            <a:lvl1pPr>
              <a:defRPr b="0" i="0">
                <a:latin typeface="Calibri" charset="0"/>
                <a:ea typeface="Calibri" charset="0"/>
                <a:cs typeface="Calibri" charset="0"/>
              </a:defRPr>
            </a:lvl1pPr>
          </a:lstStyle>
          <a:p>
            <a:fld id="{42181430-7FCB-BA4C-90CE-EB7ACCC9EC50}" type="slidenum">
              <a:rPr lang="en-US" smtClean="0"/>
              <a:pPr/>
              <a:t>‹#›</a:t>
            </a:fld>
            <a:endParaRPr lang="en-US" dirty="0"/>
          </a:p>
        </p:txBody>
      </p:sp>
      <p:sp>
        <p:nvSpPr>
          <p:cNvPr id="5" name="Footer Placeholder 4"/>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extLst>
      <p:ext uri="{BB962C8B-B14F-4D97-AF65-F5344CB8AC3E}">
        <p14:creationId xmlns:p14="http://schemas.microsoft.com/office/powerpoint/2010/main" val="12667376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Slide: Version B">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304800" y="5920581"/>
            <a:ext cx="8534400" cy="435770"/>
          </a:xfrm>
          <a:prstGeom prst="rect">
            <a:avLst/>
          </a:prstGeom>
        </p:spPr>
        <p:txBody>
          <a:bodyPr/>
          <a:lstStyle>
            <a:lvl1pPr algn="ctr">
              <a:defRPr b="0" i="0">
                <a:latin typeface="Calibri" charset="0"/>
                <a:ea typeface="Calibri" charset="0"/>
                <a:cs typeface="Calibri" charset="0"/>
              </a:defRPr>
            </a:lvl1pPr>
          </a:lstStyle>
          <a:p>
            <a:r>
              <a:rPr lang="en-US" dirty="0"/>
              <a:t>Image Title</a:t>
            </a:r>
          </a:p>
        </p:txBody>
      </p:sp>
      <p:sp>
        <p:nvSpPr>
          <p:cNvPr id="3" name="Content Placeholder 2"/>
          <p:cNvSpPr>
            <a:spLocks noGrp="1"/>
          </p:cNvSpPr>
          <p:nvPr>
            <p:ph idx="1"/>
          </p:nvPr>
        </p:nvSpPr>
        <p:spPr>
          <a:xfrm>
            <a:off x="304800" y="820738"/>
            <a:ext cx="8534400" cy="4970462"/>
          </a:xfrm>
          <a:prstGeom prst="rect">
            <a:avLst/>
          </a:prstGeom>
        </p:spPr>
        <p:txBody>
          <a:bodyPr/>
          <a:lstStyle>
            <a:lvl1pPr marL="0" indent="0">
              <a:buNone/>
              <a:defRPr b="0" i="0">
                <a:latin typeface="Calibri" charset="0"/>
                <a:ea typeface="Calibri" charset="0"/>
                <a:cs typeface="Calibri" charset="0"/>
              </a:defRPr>
            </a:lvl1pPr>
          </a:lstStyle>
          <a:p>
            <a:pPr lvl="0"/>
            <a:endParaRPr lang="en-US" dirty="0"/>
          </a:p>
        </p:txBody>
      </p:sp>
      <p:sp>
        <p:nvSpPr>
          <p:cNvPr id="6" name="Slide Number Placeholder 5"/>
          <p:cNvSpPr>
            <a:spLocks noGrp="1"/>
          </p:cNvSpPr>
          <p:nvPr>
            <p:ph type="sldNum" sz="quarter" idx="12"/>
          </p:nvPr>
        </p:nvSpPr>
        <p:spPr>
          <a:xfrm>
            <a:off x="6457950" y="6356350"/>
            <a:ext cx="2381250" cy="365125"/>
          </a:xfrm>
        </p:spPr>
        <p:txBody>
          <a:bodyPr/>
          <a:lstStyle>
            <a:lvl1pPr>
              <a:defRPr b="0" i="0">
                <a:latin typeface="Calibri" charset="0"/>
                <a:ea typeface="Calibri" charset="0"/>
                <a:cs typeface="Calibri" charset="0"/>
              </a:defRPr>
            </a:lvl1pPr>
          </a:lstStyle>
          <a:p>
            <a:fld id="{42181430-7FCB-BA4C-90CE-EB7ACCC9EC50}" type="slidenum">
              <a:rPr lang="en-US" smtClean="0"/>
              <a:pPr/>
              <a:t>‹#›</a:t>
            </a:fld>
            <a:endParaRPr lang="en-US" dirty="0"/>
          </a:p>
        </p:txBody>
      </p:sp>
      <p:sp>
        <p:nvSpPr>
          <p:cNvPr id="5" name="Footer Placeholder 4"/>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BL 2-col"/>
          <p:cNvSpPr>
            <a:spLocks noGrp="1"/>
          </p:cNvSpPr>
          <p:nvPr>
            <p:ph sz="quarter" idx="12" hasCustomPrompt="1"/>
          </p:nvPr>
        </p:nvSpPr>
        <p:spPr>
          <a:xfrm>
            <a:off x="304800" y="1752600"/>
            <a:ext cx="8534400" cy="460375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lvl="0"/>
            <a:endParaRPr lang="en-US" dirty="0"/>
          </a:p>
        </p:txBody>
      </p:sp>
      <p:sp>
        <p:nvSpPr>
          <p:cNvPr id="7" name="Slide Number Placeholder 6"/>
          <p:cNvSpPr>
            <a:spLocks noGrp="1"/>
          </p:cNvSpPr>
          <p:nvPr>
            <p:ph type="sldNum" sz="quarter" idx="14"/>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4" name="Content Placeholder 3"/>
          <p:cNvSpPr>
            <a:spLocks noGrp="1"/>
          </p:cNvSpPr>
          <p:nvPr>
            <p:ph sz="quarter" idx="15"/>
          </p:nvPr>
        </p:nvSpPr>
        <p:spPr>
          <a:xfrm>
            <a:off x="304800" y="6477000"/>
            <a:ext cx="838200" cy="381000"/>
          </a:xfrm>
          <a:prstGeom prst="rect">
            <a:avLst/>
          </a:prstGeom>
        </p:spPr>
        <p:txBody>
          <a:bodyPr/>
          <a:lstStyle>
            <a:lvl1pPr marL="0" indent="0">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93600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2"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Calibri" charset="0"/>
                <a:ea typeface="Calibri" charset="0"/>
                <a:cs typeface="Calibri"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4" name="Content Placeholder 3"/>
          <p:cNvSpPr>
            <a:spLocks noGrp="1"/>
          </p:cNvSpPr>
          <p:nvPr>
            <p:ph sz="quarter" idx="15"/>
          </p:nvPr>
        </p:nvSpPr>
        <p:spPr>
          <a:xfrm>
            <a:off x="304800" y="6356350"/>
            <a:ext cx="838200" cy="501650"/>
          </a:xfrm>
          <a:prstGeom prst="rect">
            <a:avLst/>
          </a:prstGeom>
        </p:spPr>
        <p:txBody>
          <a:bodyPr/>
          <a:lstStyle>
            <a:lvl1pPr marL="0" indent="0">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6427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10" name="COBNL"/>
          <p:cNvSpPr>
            <a:spLocks noGrp="1"/>
          </p:cNvSpPr>
          <p:nvPr>
            <p:ph sz="quarter" idx="14" hasCustomPrompt="1"/>
          </p:nvPr>
        </p:nvSpPr>
        <p:spPr>
          <a:xfrm>
            <a:off x="304800" y="1752600"/>
            <a:ext cx="8534400" cy="4114800"/>
          </a:xfrm>
          <a:prstGeom prst="rect">
            <a:avLst/>
          </a:prstGeom>
        </p:spPr>
        <p:txBody>
          <a:bodyPr/>
          <a:lstStyle>
            <a:lvl1pPr marL="803275" indent="-803275">
              <a:buNone/>
              <a:tabLst/>
              <a:defRPr sz="2800" b="0" i="0" baseline="0">
                <a:latin typeface="Calibri" charset="0"/>
                <a:ea typeface="Calibri" charset="0"/>
                <a:cs typeface="Calibri"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
        <p:nvSpPr>
          <p:cNvPr id="8" name="Slide Number Placeholder 7"/>
          <p:cNvSpPr>
            <a:spLocks noGrp="1"/>
          </p:cNvSpPr>
          <p:nvPr>
            <p:ph type="sldNum" sz="quarter" idx="16"/>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5"/>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4" name="Content Placeholder 3"/>
          <p:cNvSpPr>
            <a:spLocks noGrp="1"/>
          </p:cNvSpPr>
          <p:nvPr>
            <p:ph sz="quarter" idx="17"/>
          </p:nvPr>
        </p:nvSpPr>
        <p:spPr>
          <a:xfrm>
            <a:off x="304800" y="6356350"/>
            <a:ext cx="762000" cy="501650"/>
          </a:xfrm>
          <a:prstGeom prst="rect">
            <a:avLst/>
          </a:prstGeom>
        </p:spPr>
        <p:txBody>
          <a:bodyPr/>
          <a:lstStyle>
            <a:lvl1pPr marL="0" indent="0">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3572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Outline: Version D">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8" name="COBBL"/>
          <p:cNvSpPr>
            <a:spLocks noGrp="1"/>
          </p:cNvSpPr>
          <p:nvPr>
            <p:ph sz="quarter" idx="12" hasCustomPrompt="1"/>
          </p:nvPr>
        </p:nvSpPr>
        <p:spPr>
          <a:xfrm>
            <a:off x="304800" y="1752600"/>
            <a:ext cx="8534400" cy="4495800"/>
          </a:xfrm>
          <a:prstGeom prst="rect">
            <a:avLst/>
          </a:prstGeom>
        </p:spPr>
        <p:txBody>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Calibri" charset="0"/>
                <a:ea typeface="Calibri" charset="0"/>
                <a:cs typeface="Calibri"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Calibri" charset="0"/>
                <a:ea typeface="Calibri" charset="0"/>
                <a:cs typeface="Calibri"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5" name="Content Placeholder 4"/>
          <p:cNvSpPr>
            <a:spLocks noGrp="1"/>
          </p:cNvSpPr>
          <p:nvPr>
            <p:ph sz="quarter" idx="13"/>
          </p:nvPr>
        </p:nvSpPr>
        <p:spPr>
          <a:xfrm>
            <a:off x="304800" y="6356350"/>
            <a:ext cx="838200" cy="501650"/>
          </a:xfrm>
          <a:prstGeom prst="rect">
            <a:avLst/>
          </a:prstGeom>
        </p:spPr>
        <p:txBody>
          <a:bodyPr/>
          <a:lstStyle>
            <a:lvl1pPr marL="0" indent="0">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37909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304800" y="1752600"/>
            <a:ext cx="8534400" cy="4419600"/>
          </a:xfrm>
          <a:prstGeom prst="rect">
            <a:avLst/>
          </a:prstGeom>
        </p:spPr>
        <p:txBody>
          <a:bodyPr/>
          <a:lstStyle>
            <a:lvl1pPr marL="465138" indent="-465138">
              <a:buClr>
                <a:schemeClr val="accent2"/>
              </a:buClr>
              <a:buFont typeface="+mj-lt"/>
              <a:buAutoNum type="arabicPeriod"/>
              <a:tabLst/>
              <a:defRPr sz="2800" b="0" i="0" baseline="0">
                <a:latin typeface="Calibri" charset="0"/>
                <a:ea typeface="Calibri" charset="0"/>
                <a:cs typeface="Calibri" charset="0"/>
              </a:defRPr>
            </a:lvl1pPr>
            <a:lvl2pPr marL="803275" indent="-282575">
              <a:buClr>
                <a:schemeClr val="accent2"/>
              </a:buClr>
              <a:tabLst/>
              <a:defRPr sz="2400" b="0" i="0" baseline="0">
                <a:latin typeface="Calibri" charset="0"/>
                <a:ea typeface="Calibri" charset="0"/>
                <a:cs typeface="Calibri"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5" name="Content Placeholder 4"/>
          <p:cNvSpPr>
            <a:spLocks noGrp="1"/>
          </p:cNvSpPr>
          <p:nvPr>
            <p:ph sz="quarter" idx="15"/>
          </p:nvPr>
        </p:nvSpPr>
        <p:spPr>
          <a:xfrm>
            <a:off x="304800" y="6356350"/>
            <a:ext cx="838200" cy="501650"/>
          </a:xfrm>
          <a:prstGeom prst="rect">
            <a:avLst/>
          </a:prstGeom>
        </p:spPr>
        <p:txBody>
          <a:bodyPr/>
          <a:lstStyle>
            <a:lvl1pPr marL="0" indent="0">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63432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304800" y="777241"/>
            <a:ext cx="8534400" cy="975360"/>
          </a:xfrm>
          <a:prstGeom prst="rect">
            <a:avLst/>
          </a:prstGeom>
        </p:spPr>
        <p:txBody>
          <a:bodyPr/>
          <a:lstStyle>
            <a:lvl1pPr>
              <a:defRPr sz="4000" b="0" i="0">
                <a:solidFill>
                  <a:schemeClr val="accent1"/>
                </a:solidFill>
                <a:latin typeface="Calibri" charset="0"/>
                <a:ea typeface="Calibri" charset="0"/>
                <a:cs typeface="Calibri" charset="0"/>
              </a:defRPr>
            </a:lvl1pPr>
          </a:lstStyle>
          <a:p>
            <a:r>
              <a:rPr lang="en-US" dirty="0"/>
              <a:t>Chapter Outline</a:t>
            </a:r>
          </a:p>
        </p:txBody>
      </p:sp>
      <p:sp>
        <p:nvSpPr>
          <p:cNvPr id="6" name="COBNL"/>
          <p:cNvSpPr>
            <a:spLocks noGrp="1"/>
          </p:cNvSpPr>
          <p:nvPr>
            <p:ph sz="quarter" idx="14" hasCustomPrompt="1"/>
          </p:nvPr>
        </p:nvSpPr>
        <p:spPr>
          <a:xfrm>
            <a:off x="304800" y="1752600"/>
            <a:ext cx="8534400" cy="4343400"/>
          </a:xfrm>
          <a:prstGeom prst="rect">
            <a:avLst/>
          </a:prstGeom>
        </p:spPr>
        <p:txBody>
          <a:bodyPr/>
          <a:lstStyle>
            <a:lvl1pPr marL="803275" indent="-803275">
              <a:buNone/>
              <a:tabLst/>
              <a:defRPr sz="2800" b="0" i="0" baseline="0">
                <a:latin typeface="Calibri" charset="0"/>
                <a:ea typeface="Calibri" charset="0"/>
                <a:cs typeface="Calibri" charset="0"/>
              </a:defRPr>
            </a:lvl1pPr>
            <a:lvl2pPr marL="1143000" indent="-292608">
              <a:buClr>
                <a:schemeClr val="accent2"/>
              </a:buClr>
              <a:defRPr sz="2400" b="0" i="0" baseline="0">
                <a:latin typeface="Calibri" charset="0"/>
                <a:ea typeface="Calibri" charset="0"/>
                <a:cs typeface="Calibri"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Calibri" charset="0"/>
                <a:ea typeface="Calibri" charset="0"/>
                <a:cs typeface="Calibri"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b="0" i="0">
                <a:latin typeface="Calibri" charset="0"/>
                <a:ea typeface="Calibri" charset="0"/>
                <a:cs typeface="Calibri"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b="0" i="0">
                <a:latin typeface="Calibri" charset="0"/>
                <a:ea typeface="Calibri" charset="0"/>
                <a:cs typeface="Calibri" charset="0"/>
              </a:defRPr>
            </a:lvl1pPr>
          </a:lstStyle>
          <a:p>
            <a:r>
              <a:rPr lang="en-US" dirty="0"/>
              <a:t>Copyright ©2018 John Wiley &amp; Sons, Inc. </a:t>
            </a:r>
          </a:p>
        </p:txBody>
      </p:sp>
      <p:sp>
        <p:nvSpPr>
          <p:cNvPr id="5" name="Content Placeholder 4"/>
          <p:cNvSpPr>
            <a:spLocks noGrp="1"/>
          </p:cNvSpPr>
          <p:nvPr>
            <p:ph sz="quarter" idx="15"/>
          </p:nvPr>
        </p:nvSpPr>
        <p:spPr>
          <a:xfrm>
            <a:off x="304800" y="6477000"/>
            <a:ext cx="838200" cy="381000"/>
          </a:xfrm>
          <a:prstGeom prst="rect">
            <a:avLst/>
          </a:prstGeom>
        </p:spPr>
        <p:txBody>
          <a:bodyPr/>
          <a:lstStyle>
            <a:lvl1pPr marL="0" indent="0">
              <a:buNone/>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42655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5.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21.xml"/><Relationship Id="rId1" Type="http://schemas.openxmlformats.org/officeDocument/2006/relationships/slideLayout" Target="../slideLayouts/slideLayout20.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9"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31.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3880275"/>
      </p:ext>
    </p:extLst>
  </p:cSld>
  <p:clrMap bg1="lt1" tx1="dk1" bg2="lt2" tx2="dk2" accent1="accent1" accent2="accent2" accent3="accent3" accent4="accent4" accent5="accent5" accent6="accent6" hlink="hlink" folHlink="folHlink"/>
  <p:sldLayoutIdLst>
    <p:sldLayoutId id="2147483940" r:id="rId1"/>
    <p:sldLayoutId id="2147483941" r:id="rId2"/>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2"/>
          <p:cNvSpPr>
            <a:spLocks noGrp="1"/>
          </p:cNvSpPr>
          <p:nvPr>
            <p:ph type="title"/>
          </p:nvPr>
        </p:nvSpPr>
        <p:spPr>
          <a:xfrm>
            <a:off x="295274" y="777242"/>
            <a:ext cx="8543926" cy="975360"/>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Source Sans Pro" charset="0"/>
                <a:ea typeface="Source Sans Pro" charset="0"/>
                <a:cs typeface="Source Sans Pro" charset="0"/>
              </a:defRPr>
            </a:lvl1pPr>
          </a:lstStyle>
          <a:p>
            <a:r>
              <a:rPr lang="en-US" dirty="0"/>
              <a:t>Copyright ©2018 John Wiley &amp; Sons, Inc. </a:t>
            </a:r>
          </a:p>
        </p:txBody>
      </p:sp>
    </p:spTree>
    <p:extLst>
      <p:ext uri="{BB962C8B-B14F-4D97-AF65-F5344CB8AC3E}">
        <p14:creationId xmlns:p14="http://schemas.microsoft.com/office/powerpoint/2010/main" val="1611586285"/>
      </p:ext>
    </p:extLst>
  </p:cSld>
  <p:clrMap bg1="lt1" tx1="dk1" bg2="lt2" tx2="dk2" accent1="accent1" accent2="accent2" accent3="accent3" accent4="accent4" accent5="accent5" accent6="accent6" hlink="hlink" folHlink="folHlink"/>
  <p:sldLayoutIdLst>
    <p:sldLayoutId id="2147483937" r:id="rId1"/>
    <p:sldLayoutId id="2147483942" r:id="rId2"/>
    <p:sldLayoutId id="2147483956" r:id="rId3"/>
    <p:sldLayoutId id="2147483955" r:id="rId4"/>
    <p:sldLayoutId id="2147483957" r:id="rId5"/>
    <p:sldLayoutId id="2147483959" r:id="rId6"/>
    <p:sldLayoutId id="2147483958" r:id="rId7"/>
    <p:sldLayoutId id="2147483960" r:id="rId8"/>
    <p:sldLayoutId id="2147483961" r:id="rId9"/>
    <p:sldLayoutId id="2147483962" r:id="rId10"/>
    <p:sldLayoutId id="2147483963" r:id="rId11"/>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6512" y="762000"/>
            <a:ext cx="85344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7B19427-F580-D146-B60E-4CADEE75497F}" type="slidenum">
              <a:rPr kumimoji="0" lang="en-US" sz="1200" b="0" i="0" u="none" strike="noStrike" kern="1200" cap="none" spc="0" normalizeH="0" baseline="0" noProof="0" smtClean="0">
                <a:ln>
                  <a:noFill/>
                </a:ln>
                <a:solidFill>
                  <a:srgbClr val="000000">
                    <a:tint val="75000"/>
                  </a:srgbClr>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000000">
                  <a:tint val="75000"/>
                </a:srgbClr>
              </a:solidFill>
              <a:effectLst/>
              <a:uLnTx/>
              <a:uFillTx/>
              <a:latin typeface="Source Sans Pro" charset="0"/>
              <a:ea typeface="Source Sans Pro" charset="0"/>
            </a:endParaRPr>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Source Sans Pro" charset="0"/>
                <a:ea typeface="Source Sans Pro" charset="0"/>
                <a:cs typeface="Source Sans Pro"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tint val="75000"/>
                  </a:srgbClr>
                </a:solidFill>
                <a:effectLst/>
                <a:uLnTx/>
                <a:uFillTx/>
                <a:latin typeface="Source Sans Pro" charset="0"/>
                <a:ea typeface="Source Sans Pro" charset="0"/>
              </a:rPr>
              <a:t>Copyright ©2018 John Wiley &amp; Sons, Inc. </a:t>
            </a:r>
          </a:p>
        </p:txBody>
      </p:sp>
      <p:sp>
        <p:nvSpPr>
          <p:cNvPr id="11" name="LON">
            <a:extLst>
              <a:ext uri="{FF2B5EF4-FFF2-40B4-BE49-F238E27FC236}">
                <a16:creationId xmlns:a16="http://schemas.microsoft.com/office/drawing/2014/main" id="{11CAA5D1-91B0-6A44-8433-EA359E441A2D}"/>
              </a:ext>
            </a:extLst>
          </p:cNvPr>
          <p:cNvSpPr txBox="1">
            <a:spLocks/>
          </p:cNvSpPr>
          <p:nvPr userDrawn="1"/>
        </p:nvSpPr>
        <p:spPr>
          <a:xfrm>
            <a:off x="295274" y="6356350"/>
            <a:ext cx="569089" cy="365125"/>
          </a:xfrm>
          <a:prstGeom prst="rect">
            <a:avLst/>
          </a:prstGeom>
        </p:spPr>
        <p:txBody>
          <a:bodyPr anchor="ctr"/>
          <a:lstStyle>
            <a:lvl1pPr marL="0" indent="0" algn="l" defTabSz="914400" rtl="0" eaLnBrk="1" latinLnBrk="0" hangingPunct="1">
              <a:lnSpc>
                <a:spcPct val="90000"/>
              </a:lnSpc>
              <a:spcBef>
                <a:spcPts val="1000"/>
              </a:spcBef>
              <a:buFont typeface="Arial"/>
              <a:buNone/>
              <a:defRPr sz="1200" kern="1200">
                <a:solidFill>
                  <a:schemeClr val="bg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1200" b="0" i="0" u="none" strike="noStrike" kern="1200" cap="none" spc="0" normalizeH="0" baseline="0" noProof="0" dirty="0">
              <a:ln>
                <a:noFill/>
              </a:ln>
              <a:solidFill>
                <a:srgbClr val="FFFFFF">
                  <a:lumMod val="50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7642336"/>
      </p:ext>
    </p:extLst>
  </p:cSld>
  <p:clrMap bg1="lt1" tx1="dk1" bg2="lt2" tx2="dk2" accent1="accent1" accent2="accent2" accent3="accent3" accent4="accent4" accent5="accent5" accent6="accent6" hlink="hlink" folHlink="folHlink"/>
  <p:sldLayoutIdLst>
    <p:sldLayoutId id="2147483985" r:id="rId1"/>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6512" y="762000"/>
            <a:ext cx="85344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7B19427-F580-D146-B60E-4CADEE75497F}" type="slidenum">
              <a:rPr kumimoji="0" lang="en-US" sz="1200" b="0" i="0" u="none" strike="noStrike" kern="1200" cap="none" spc="0" normalizeH="0" baseline="0" noProof="0" smtClean="0">
                <a:ln>
                  <a:noFill/>
                </a:ln>
                <a:solidFill>
                  <a:srgbClr val="000000">
                    <a:tint val="75000"/>
                  </a:srgbClr>
                </a:solidFill>
                <a:effectLst/>
                <a:uLnTx/>
                <a:uFillTx/>
                <a:latin typeface="Source Sans Pro" charset="0"/>
                <a:ea typeface="Source Sans Pro"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000000">
                  <a:tint val="75000"/>
                </a:srgbClr>
              </a:solidFill>
              <a:effectLst/>
              <a:uLnTx/>
              <a:uFillTx/>
              <a:latin typeface="Source Sans Pro" charset="0"/>
              <a:ea typeface="Source Sans Pro" charset="0"/>
            </a:endParaRPr>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Source Sans Pro" charset="0"/>
                <a:ea typeface="Source Sans Pro" charset="0"/>
                <a:cs typeface="Source Sans Pro"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tint val="75000"/>
                  </a:srgbClr>
                </a:solidFill>
                <a:effectLst/>
                <a:uLnTx/>
                <a:uFillTx/>
                <a:latin typeface="Source Sans Pro" charset="0"/>
                <a:ea typeface="Source Sans Pro" charset="0"/>
              </a:rPr>
              <a:t>Copyright ©2018 John Wiley &amp; Sons, Inc. </a:t>
            </a:r>
          </a:p>
        </p:txBody>
      </p:sp>
      <p:sp>
        <p:nvSpPr>
          <p:cNvPr id="11" name="LON">
            <a:extLst>
              <a:ext uri="{FF2B5EF4-FFF2-40B4-BE49-F238E27FC236}">
                <a16:creationId xmlns:a16="http://schemas.microsoft.com/office/drawing/2014/main" id="{11CAA5D1-91B0-6A44-8433-EA359E441A2D}"/>
              </a:ext>
            </a:extLst>
          </p:cNvPr>
          <p:cNvSpPr txBox="1">
            <a:spLocks/>
          </p:cNvSpPr>
          <p:nvPr userDrawn="1"/>
        </p:nvSpPr>
        <p:spPr>
          <a:xfrm>
            <a:off x="295274" y="6356350"/>
            <a:ext cx="569089" cy="365125"/>
          </a:xfrm>
          <a:prstGeom prst="rect">
            <a:avLst/>
          </a:prstGeom>
        </p:spPr>
        <p:txBody>
          <a:bodyPr anchor="ctr"/>
          <a:lstStyle>
            <a:lvl1pPr marL="0" indent="0" algn="l" defTabSz="914400" rtl="0" eaLnBrk="1" latinLnBrk="0" hangingPunct="1">
              <a:lnSpc>
                <a:spcPct val="90000"/>
              </a:lnSpc>
              <a:spcBef>
                <a:spcPts val="1000"/>
              </a:spcBef>
              <a:buFont typeface="Arial"/>
              <a:buNone/>
              <a:defRPr sz="1200" kern="1200">
                <a:solidFill>
                  <a:schemeClr val="bg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endParaRPr kumimoji="0" lang="en-US" sz="1200" b="0" i="0" u="none" strike="noStrike" kern="1200" cap="none" spc="0" normalizeH="0" baseline="0" noProof="0" dirty="0">
              <a:ln>
                <a:noFill/>
              </a:ln>
              <a:solidFill>
                <a:srgbClr val="FFFFFF">
                  <a:lumMod val="50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2268864"/>
      </p:ext>
    </p:extLst>
  </p:cSld>
  <p:clrMap bg1="lt1" tx1="dk1" bg2="lt2" tx2="dk2" accent1="accent1" accent2="accent2" accent3="accent3" accent4="accent4" accent5="accent5" accent6="accent6" hlink="hlink" folHlink="folHlink"/>
  <p:sldLayoutIdLst>
    <p:sldLayoutId id="2147483987" r:id="rId1"/>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43713"/>
            <a:ext cx="85344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Source Sans Pro" charset="0"/>
                <a:ea typeface="Source Sans Pro" charset="0"/>
                <a:cs typeface="Source Sans Pro" charset="0"/>
              </a:defRPr>
            </a:lvl1pPr>
          </a:lstStyle>
          <a:p>
            <a:r>
              <a:rPr lang="en-US" dirty="0"/>
              <a:t>Copyright ©2018 John Wiley &amp; Sons, Inc. </a:t>
            </a:r>
          </a:p>
        </p:txBody>
      </p:sp>
    </p:spTree>
    <p:extLst>
      <p:ext uri="{BB962C8B-B14F-4D97-AF65-F5344CB8AC3E}">
        <p14:creationId xmlns:p14="http://schemas.microsoft.com/office/powerpoint/2010/main" val="1811935529"/>
      </p:ext>
    </p:extLst>
  </p:cSld>
  <p:clrMap bg1="lt1" tx1="dk1" bg2="lt2" tx2="dk2" accent1="accent1" accent2="accent2" accent3="accent3" accent4="accent4" accent5="accent5" accent6="accent6" hlink="hlink" folHlink="folHlink"/>
  <p:sldLayoutIdLst>
    <p:sldLayoutId id="2147483944" r:id="rId1"/>
    <p:sldLayoutId id="2147483964" r:id="rId2"/>
  </p:sldLayoutIdLst>
  <p:hf hdr="0" dt="0"/>
  <p:txStyles>
    <p:titleStyle>
      <a:lvl1pPr algn="l" defTabSz="914400" rtl="0" eaLnBrk="1" latinLnBrk="0" hangingPunct="1">
        <a:lnSpc>
          <a:spcPct val="90000"/>
        </a:lnSpc>
        <a:spcBef>
          <a:spcPct val="0"/>
        </a:spcBef>
        <a:buNone/>
        <a:defRPr sz="4000" kern="1200">
          <a:solidFill>
            <a:schemeClr val="accent2"/>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704" y="762002"/>
            <a:ext cx="8540496" cy="9906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Source Sans Pro" charset="0"/>
                <a:ea typeface="Source Sans Pro" charset="0"/>
                <a:cs typeface="Source Sans Pro" charset="0"/>
              </a:defRPr>
            </a:lvl1pPr>
          </a:lstStyle>
          <a:p>
            <a:r>
              <a:rPr lang="en-US" dirty="0"/>
              <a:t>Copyright ©2018 John Wiley &amp; Sons, Inc. </a:t>
            </a:r>
          </a:p>
        </p:txBody>
      </p:sp>
    </p:spTree>
    <p:extLst>
      <p:ext uri="{BB962C8B-B14F-4D97-AF65-F5344CB8AC3E}">
        <p14:creationId xmlns:p14="http://schemas.microsoft.com/office/powerpoint/2010/main" val="332194706"/>
      </p:ext>
    </p:extLst>
  </p:cSld>
  <p:clrMap bg1="lt1" tx1="dk1" bg2="lt2" tx2="dk2" accent1="accent1" accent2="accent2" accent3="accent3" accent4="accent4" accent5="accent5" accent6="accent6" hlink="hlink" folHlink="folHlink"/>
  <p:sldLayoutIdLst>
    <p:sldLayoutId id="2147483966" r:id="rId1"/>
    <p:sldLayoutId id="2147483967" r:id="rId2"/>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0"/>
            <a:ext cx="85344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Source Sans Pro" charset="0"/>
                <a:ea typeface="Source Sans Pro" charset="0"/>
                <a:cs typeface="Source Sans Pro" charset="0"/>
              </a:defRPr>
            </a:lvl1pPr>
          </a:lstStyle>
          <a:p>
            <a:r>
              <a:rPr lang="en-US" dirty="0"/>
              <a:t>Copyright ©2018 John Wiley &amp; Sons, Inc. </a:t>
            </a:r>
          </a:p>
        </p:txBody>
      </p:sp>
    </p:spTree>
    <p:extLst>
      <p:ext uri="{BB962C8B-B14F-4D97-AF65-F5344CB8AC3E}">
        <p14:creationId xmlns:p14="http://schemas.microsoft.com/office/powerpoint/2010/main" val="1616953850"/>
      </p:ext>
    </p:extLst>
  </p:cSld>
  <p:clrMap bg1="lt1" tx1="dk1" bg2="lt2" tx2="dk2" accent1="accent1" accent2="accent2" accent3="accent3" accent4="accent4" accent5="accent5" accent6="accent6" hlink="hlink" folHlink="folHlink"/>
  <p:sldLayoutIdLst>
    <p:sldLayoutId id="2147483969" r:id="rId1"/>
    <p:sldLayoutId id="2147483970" r:id="rId2"/>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6512" y="762000"/>
            <a:ext cx="8534400" cy="9905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Source Sans Pro" charset="0"/>
                <a:ea typeface="Source Sans Pro" charset="0"/>
                <a:cs typeface="Source Sans Pro" charset="0"/>
              </a:defRPr>
            </a:lvl1pPr>
          </a:lstStyle>
          <a:p>
            <a:r>
              <a:rPr lang="en-US" dirty="0"/>
              <a:t>Copyright ©2018 John Wiley &amp; Sons, Inc. </a:t>
            </a:r>
          </a:p>
        </p:txBody>
      </p:sp>
    </p:spTree>
    <p:extLst>
      <p:ext uri="{BB962C8B-B14F-4D97-AF65-F5344CB8AC3E}">
        <p14:creationId xmlns:p14="http://schemas.microsoft.com/office/powerpoint/2010/main" val="302625734"/>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80" r:id="rId3"/>
    <p:sldLayoutId id="2147483981" r:id="rId4"/>
    <p:sldLayoutId id="2147483982" r:id="rId5"/>
    <p:sldLayoutId id="2147483983" r:id="rId6"/>
    <p:sldLayoutId id="2147483974" r:id="rId7"/>
    <p:sldLayoutId id="2147483975" r:id="rId8"/>
  </p:sldLayoutIdLst>
  <p:hf hdr="0" dt="0"/>
  <p:txStyles>
    <p:titleStyle>
      <a:lvl1pPr algn="l" defTabSz="914400" rtl="0" eaLnBrk="1" latinLnBrk="0" hangingPunct="1">
        <a:lnSpc>
          <a:spcPct val="90000"/>
        </a:lnSpc>
        <a:spcBef>
          <a:spcPct val="0"/>
        </a:spcBef>
        <a:buNone/>
        <a:defRPr sz="4000" kern="1200">
          <a:solidFill>
            <a:schemeClr val="accent1"/>
          </a:solidFill>
          <a:latin typeface="Calibri" charset="0"/>
          <a:ea typeface="Calibri" charset="0"/>
          <a:cs typeface="Calibri"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028950" y="640080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Copyright ©2018 John Wiley &amp; Sons, Inc. </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181430-7FCB-BA4C-90CE-EB7ACCC9EC50}" type="slidenum">
              <a:rPr lang="en-US" smtClean="0"/>
              <a:t>‹#›</a:t>
            </a:fld>
            <a:endParaRPr lang="en-US"/>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16900"/>
      </p:ext>
    </p:extLst>
  </p:cSld>
  <p:clrMap bg1="lt1" tx1="dk1" bg2="lt2" tx2="dk2" accent1="accent1" accent2="accent2" accent3="accent3" accent4="accent4" accent5="accent5" accent6="accent6" hlink="hlink" folHlink="folHlink"/>
  <p:sldLayoutIdLst>
    <p:sldLayoutId id="2147483978" r:id="rId1"/>
    <p:sldLayoutId id="2147483979"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152400" y="301126"/>
            <a:ext cx="8839200" cy="1146674"/>
          </a:xfrm>
        </p:spPr>
        <p:txBody>
          <a:bodyPr/>
          <a:lstStyle/>
          <a:p>
            <a:r>
              <a:rPr lang="en-US" dirty="0">
                <a:latin typeface="Calibri" panose="020F0502020204030204" pitchFamily="34" charset="0"/>
              </a:rPr>
              <a:t>Accounting Principles</a:t>
            </a:r>
          </a:p>
        </p:txBody>
      </p:sp>
      <p:sp>
        <p:nvSpPr>
          <p:cNvPr id="3" name="Edition"/>
          <p:cNvSpPr>
            <a:spLocks noGrp="1"/>
          </p:cNvSpPr>
          <p:nvPr>
            <p:ph sz="quarter" idx="17"/>
          </p:nvPr>
        </p:nvSpPr>
        <p:spPr>
          <a:xfrm>
            <a:off x="152400" y="1669054"/>
            <a:ext cx="8839200" cy="503802"/>
          </a:xfrm>
        </p:spPr>
        <p:txBody>
          <a:bodyPr/>
          <a:lstStyle/>
          <a:p>
            <a:r>
              <a:rPr lang="en-US" dirty="0"/>
              <a:t>Thirteenth Edition</a:t>
            </a:r>
          </a:p>
        </p:txBody>
      </p:sp>
      <p:sp>
        <p:nvSpPr>
          <p:cNvPr id="4" name="Author"/>
          <p:cNvSpPr>
            <a:spLocks noGrp="1"/>
          </p:cNvSpPr>
          <p:nvPr>
            <p:ph sz="quarter" idx="18"/>
          </p:nvPr>
        </p:nvSpPr>
        <p:spPr>
          <a:xfrm>
            <a:off x="152400" y="2364849"/>
            <a:ext cx="8839200" cy="468411"/>
          </a:xfrm>
        </p:spPr>
        <p:txBody>
          <a:bodyPr/>
          <a:lstStyle/>
          <a:p>
            <a:r>
              <a:rPr lang="en-US" dirty="0"/>
              <a:t>Weygandt </a:t>
            </a:r>
            <a:r>
              <a:rPr lang="en-US" dirty="0">
                <a:ea typeface="STIX" charset="0"/>
                <a:cs typeface="STIX" charset="0"/>
              </a:rPr>
              <a:t>● </a:t>
            </a:r>
            <a:r>
              <a:rPr lang="en-US" dirty="0"/>
              <a:t>Kimmel </a:t>
            </a:r>
            <a:r>
              <a:rPr lang="en-US" dirty="0">
                <a:ea typeface="STIX" charset="0"/>
                <a:cs typeface="STIX" charset="0"/>
              </a:rPr>
              <a:t>● </a:t>
            </a:r>
            <a:r>
              <a:rPr lang="en-US" dirty="0"/>
              <a:t>Kieso</a:t>
            </a:r>
          </a:p>
        </p:txBody>
      </p:sp>
      <p:sp>
        <p:nvSpPr>
          <p:cNvPr id="5" name="CN"/>
          <p:cNvSpPr>
            <a:spLocks noGrp="1"/>
          </p:cNvSpPr>
          <p:nvPr>
            <p:ph sz="quarter" idx="19"/>
          </p:nvPr>
        </p:nvSpPr>
        <p:spPr>
          <a:xfrm>
            <a:off x="152400" y="3728006"/>
            <a:ext cx="8839200" cy="645414"/>
          </a:xfrm>
        </p:spPr>
        <p:txBody>
          <a:bodyPr/>
          <a:lstStyle/>
          <a:p>
            <a:r>
              <a:rPr lang="en-US" b="1" dirty="0"/>
              <a:t>Chapter 4</a:t>
            </a:r>
          </a:p>
        </p:txBody>
      </p:sp>
      <p:sp>
        <p:nvSpPr>
          <p:cNvPr id="6" name="CT"/>
          <p:cNvSpPr>
            <a:spLocks noGrp="1"/>
          </p:cNvSpPr>
          <p:nvPr>
            <p:ph sz="quarter" idx="20"/>
          </p:nvPr>
        </p:nvSpPr>
        <p:spPr>
          <a:xfrm>
            <a:off x="152400" y="4856282"/>
            <a:ext cx="8839200" cy="706318"/>
          </a:xfrm>
        </p:spPr>
        <p:txBody>
          <a:bodyPr/>
          <a:lstStyle/>
          <a:p>
            <a:pPr>
              <a:spcBef>
                <a:spcPts val="0"/>
              </a:spcBef>
            </a:pPr>
            <a:r>
              <a:rPr lang="en-US" sz="4000" dirty="0"/>
              <a:t>Completing the Accounting Cycle</a:t>
            </a:r>
          </a:p>
        </p:txBody>
      </p:sp>
      <p:sp>
        <p:nvSpPr>
          <p:cNvPr id="7" name="Content Placeholder 6"/>
          <p:cNvSpPr>
            <a:spLocks noGrp="1"/>
          </p:cNvSpPr>
          <p:nvPr>
            <p:ph sz="quarter" idx="21"/>
          </p:nvPr>
        </p:nvSpPr>
        <p:spPr>
          <a:xfrm>
            <a:off x="152400" y="5715000"/>
            <a:ext cx="8839200" cy="533400"/>
          </a:xfrm>
        </p:spPr>
        <p:txBody>
          <a:bodyPr/>
          <a:lstStyle/>
          <a:p>
            <a:r>
              <a:rPr lang="en-IN" sz="1600" dirty="0">
                <a:solidFill>
                  <a:schemeClr val="bg1"/>
                </a:solidFill>
                <a:latin typeface="Calibri" panose="020F0502020204030204" pitchFamily="34" charset="0"/>
              </a:rPr>
              <a:t>This slide deck contains animations. Please disable animations if they cause issues with your device.</a:t>
            </a:r>
          </a:p>
        </p:txBody>
      </p:sp>
    </p:spTree>
    <p:extLst>
      <p:ext uri="{BB962C8B-B14F-4D97-AF65-F5344CB8AC3E}">
        <p14:creationId xmlns:p14="http://schemas.microsoft.com/office/powerpoint/2010/main" val="2870565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609599"/>
          </a:xfrm>
        </p:spPr>
        <p:txBody>
          <a:bodyPr>
            <a:noAutofit/>
          </a:bodyPr>
          <a:lstStyle/>
          <a:p>
            <a:r>
              <a:rPr lang="en-US" b="1" dirty="0">
                <a:latin typeface="Calibri" panose="020F0502020204030204" pitchFamily="34" charset="0"/>
                <a:ea typeface="Source Sans Pro" charset="0"/>
                <a:cs typeface="Calibri" panose="020F0502020204030204" pitchFamily="34" charset="0"/>
              </a:rPr>
              <a:t>Step 5</a:t>
            </a:r>
            <a:endParaRPr lang="en-IN" dirty="0"/>
          </a:p>
        </p:txBody>
      </p:sp>
      <p:pic>
        <p:nvPicPr>
          <p:cNvPr id="8" name="Content Placeholder 7" descr="The worksheet from the previous slide is carried forward with all amounts extended to the income statement and balance sheet columns. This step completes the worksheet with the calculation of the totals for the income statement and balance sheet columns, and the determination of net income for the period. The totals of the income statement columns total to $7,740 for debits and $10,600 for credits, resulting in a difference, the net income, $2,860, which is displayed in the debit income statement column. The totals of the balance sheet columns are $22,450 for debits and $19,590 for credits, resulting in a difference, the net income, $2,860, which is displayed in the credit balance sheet column. The net income amounts are added to the column totals and result in both the income statement columns having a final total of $10,660 and both the balance sheet columns having a $22,450 total.&#10;"/>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1193719" y="1524000"/>
            <a:ext cx="6756563" cy="4728119"/>
          </a:xfrm>
        </p:spPr>
      </p:pic>
      <p:sp>
        <p:nvSpPr>
          <p:cNvPr id="4" name="Slide Number Placeholder 3"/>
          <p:cNvSpPr>
            <a:spLocks noGrp="1"/>
          </p:cNvSpPr>
          <p:nvPr>
            <p:ph type="sldNum" sz="quarter" idx="10"/>
          </p:nvPr>
        </p:nvSpPr>
        <p:spPr/>
        <p:txBody>
          <a:bodyPr/>
          <a:lstStyle/>
          <a:p>
            <a:fld id="{67B19427-F580-D146-B60E-4CADEE75497F}"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6" name="Content Placeholder 5"/>
          <p:cNvSpPr>
            <a:spLocks noGrp="1"/>
          </p:cNvSpPr>
          <p:nvPr>
            <p:ph sz="quarter" idx="17"/>
          </p:nvPr>
        </p:nvSpPr>
        <p:spPr>
          <a:xfrm>
            <a:off x="304800" y="6477000"/>
            <a:ext cx="914400" cy="244475"/>
          </a:xfrm>
        </p:spPr>
        <p:txBody>
          <a:bodyPr/>
          <a:lstStyle/>
          <a:p>
            <a:r>
              <a:rPr lang="en-US" sz="1200" dirty="0"/>
              <a:t>L</a:t>
            </a:r>
            <a:r>
              <a:rPr lang="en-US" sz="100" dirty="0"/>
              <a:t> </a:t>
            </a:r>
            <a:r>
              <a:rPr lang="en-US" sz="1200" dirty="0"/>
              <a:t>O 1</a:t>
            </a:r>
          </a:p>
        </p:txBody>
      </p:sp>
    </p:spTree>
    <p:extLst>
      <p:ext uri="{BB962C8B-B14F-4D97-AF65-F5344CB8AC3E}">
        <p14:creationId xmlns:p14="http://schemas.microsoft.com/office/powerpoint/2010/main" val="1649997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Steps in Preparing a Worksheet </a:t>
            </a:r>
            <a:r>
              <a:rPr lang="en-US" sz="2400" dirty="0">
                <a:latin typeface="Calibri" panose="020F0502020204030204" pitchFamily="34" charset="0"/>
                <a:ea typeface="Source Sans Pro" charset="0"/>
                <a:cs typeface="Calibri" panose="020F0502020204030204" pitchFamily="34" charset="0"/>
              </a:rPr>
              <a:t>(1 of 2)</a:t>
            </a:r>
            <a:endParaRPr lang="en-IN" sz="2400" dirty="0"/>
          </a:p>
        </p:txBody>
      </p:sp>
      <p:sp>
        <p:nvSpPr>
          <p:cNvPr id="3" name="Content Placeholder 2"/>
          <p:cNvSpPr>
            <a:spLocks noGrp="1"/>
          </p:cNvSpPr>
          <p:nvPr>
            <p:ph sz="quarter" idx="16"/>
          </p:nvPr>
        </p:nvSpPr>
        <p:spPr>
          <a:xfrm>
            <a:off x="304800" y="1752600"/>
            <a:ext cx="8534400" cy="3429000"/>
          </a:xfrm>
        </p:spPr>
        <p:txBody>
          <a:bodyPr/>
          <a:lstStyle/>
          <a:p>
            <a:pPr marL="0" lvl="1" indent="0">
              <a:spcBef>
                <a:spcPts val="1000"/>
              </a:spcBef>
              <a:buClr>
                <a:schemeClr val="tx1"/>
              </a:buClr>
              <a:buNone/>
            </a:pPr>
            <a:r>
              <a:rPr lang="en-US" altLang="en-US" sz="2800" dirty="0"/>
              <a:t>Net income is shown on a worksheet in the:</a:t>
            </a:r>
          </a:p>
          <a:p>
            <a:pPr marL="457200" lvl="1" indent="0">
              <a:spcBef>
                <a:spcPts val="1000"/>
              </a:spcBef>
              <a:buClr>
                <a:schemeClr val="accent2"/>
              </a:buClr>
              <a:buNone/>
            </a:pPr>
            <a:r>
              <a:rPr lang="en-US" altLang="en-US" sz="2800" dirty="0">
                <a:solidFill>
                  <a:schemeClr val="accent2"/>
                </a:solidFill>
              </a:rPr>
              <a:t>a. </a:t>
            </a:r>
            <a:r>
              <a:rPr lang="en-US" altLang="en-US" sz="2800" dirty="0"/>
              <a:t>income statement debit column only.</a:t>
            </a:r>
          </a:p>
          <a:p>
            <a:pPr marL="457200" lvl="1" indent="0">
              <a:spcBef>
                <a:spcPts val="1000"/>
              </a:spcBef>
              <a:buClr>
                <a:schemeClr val="accent2"/>
              </a:buClr>
              <a:buNone/>
            </a:pPr>
            <a:r>
              <a:rPr lang="en-US" altLang="en-US" sz="2800" dirty="0">
                <a:solidFill>
                  <a:schemeClr val="accent2"/>
                </a:solidFill>
              </a:rPr>
              <a:t>b. </a:t>
            </a:r>
            <a:r>
              <a:rPr lang="en-US" altLang="en-US" sz="2800" dirty="0"/>
              <a:t>balance sheet debit column only.</a:t>
            </a:r>
          </a:p>
          <a:p>
            <a:pPr marL="803275" lvl="1" indent="-346075">
              <a:spcBef>
                <a:spcPts val="1000"/>
              </a:spcBef>
              <a:buClr>
                <a:schemeClr val="accent2"/>
              </a:buClr>
              <a:buNone/>
            </a:pPr>
            <a:r>
              <a:rPr lang="en-US" altLang="en-US" sz="2800" dirty="0">
                <a:solidFill>
                  <a:schemeClr val="accent2"/>
                </a:solidFill>
              </a:rPr>
              <a:t>c. </a:t>
            </a:r>
            <a:r>
              <a:rPr lang="en-US" altLang="en-US" sz="2800" dirty="0"/>
              <a:t>income statement credit column and balance sheet debit column.</a:t>
            </a:r>
          </a:p>
          <a:p>
            <a:pPr marL="803275" lvl="1" indent="-346075">
              <a:spcBef>
                <a:spcPts val="1000"/>
              </a:spcBef>
              <a:buClr>
                <a:schemeClr val="accent2"/>
              </a:buClr>
              <a:buNone/>
            </a:pPr>
            <a:r>
              <a:rPr lang="en-US" altLang="en-US" sz="2800" dirty="0">
                <a:solidFill>
                  <a:schemeClr val="accent2"/>
                </a:solidFill>
              </a:rPr>
              <a:t>d. </a:t>
            </a:r>
            <a:r>
              <a:rPr lang="en-US" altLang="en-US" sz="2800" dirty="0"/>
              <a:t>income statement debit column and balance sheet credit column.</a:t>
            </a:r>
          </a:p>
        </p:txBody>
      </p:sp>
      <p:sp>
        <p:nvSpPr>
          <p:cNvPr id="4" name="Slide Number Placeholder 3"/>
          <p:cNvSpPr>
            <a:spLocks noGrp="1"/>
          </p:cNvSpPr>
          <p:nvPr>
            <p:ph type="sldNum" sz="quarter" idx="10"/>
          </p:nvPr>
        </p:nvSpPr>
        <p:spPr/>
        <p:txBody>
          <a:bodyPr/>
          <a:lstStyle/>
          <a:p>
            <a:fld id="{67B19427-F580-D146-B60E-4CADEE75497F}" type="slidenum">
              <a:rPr lang="en-US" smtClean="0"/>
              <a:pPr/>
              <a:t>11</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6" name="Content Placeholder 5"/>
          <p:cNvSpPr>
            <a:spLocks noGrp="1"/>
          </p:cNvSpPr>
          <p:nvPr>
            <p:ph sz="quarter" idx="17"/>
          </p:nvPr>
        </p:nvSpPr>
        <p:spPr>
          <a:xfrm>
            <a:off x="304800" y="6477000"/>
            <a:ext cx="914400" cy="244475"/>
          </a:xfrm>
        </p:spPr>
        <p:txBody>
          <a:bodyPr/>
          <a:lstStyle/>
          <a:p>
            <a:r>
              <a:rPr lang="en-US" sz="1200" dirty="0"/>
              <a:t>L</a:t>
            </a:r>
            <a:r>
              <a:rPr lang="en-US" sz="100" dirty="0"/>
              <a:t> </a:t>
            </a:r>
            <a:r>
              <a:rPr lang="en-US" sz="1200" dirty="0"/>
              <a:t>O 1</a:t>
            </a:r>
          </a:p>
        </p:txBody>
      </p:sp>
    </p:spTree>
    <p:extLst>
      <p:ext uri="{BB962C8B-B14F-4D97-AF65-F5344CB8AC3E}">
        <p14:creationId xmlns:p14="http://schemas.microsoft.com/office/powerpoint/2010/main" val="2971706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761999"/>
          </a:xfrm>
        </p:spPr>
        <p:txBody>
          <a:bodyPr/>
          <a:lstStyle/>
          <a:p>
            <a:r>
              <a:rPr lang="en-US" b="1" dirty="0">
                <a:latin typeface="Calibri" panose="020F0502020204030204" pitchFamily="34" charset="0"/>
                <a:ea typeface="Source Sans Pro" charset="0"/>
                <a:cs typeface="Calibri" panose="020F0502020204030204" pitchFamily="34" charset="0"/>
              </a:rPr>
              <a:t>Steps in Preparing a Worksheet </a:t>
            </a:r>
            <a:r>
              <a:rPr lang="en-US" sz="2400" dirty="0">
                <a:latin typeface="Calibri" panose="020F0502020204030204" pitchFamily="34" charset="0"/>
                <a:ea typeface="Source Sans Pro" charset="0"/>
                <a:cs typeface="Calibri" panose="020F0502020204030204" pitchFamily="34" charset="0"/>
              </a:rPr>
              <a:t>(2 of 2)</a:t>
            </a:r>
            <a:endParaRPr lang="en-IN" dirty="0"/>
          </a:p>
        </p:txBody>
      </p:sp>
      <p:sp>
        <p:nvSpPr>
          <p:cNvPr id="3" name="Content Placeholder 2"/>
          <p:cNvSpPr>
            <a:spLocks noGrp="1"/>
          </p:cNvSpPr>
          <p:nvPr>
            <p:ph sz="quarter" idx="16"/>
          </p:nvPr>
        </p:nvSpPr>
        <p:spPr>
          <a:xfrm>
            <a:off x="304800" y="1752600"/>
            <a:ext cx="8534400" cy="3352800"/>
          </a:xfrm>
        </p:spPr>
        <p:txBody>
          <a:bodyPr/>
          <a:lstStyle/>
          <a:p>
            <a:pPr marL="0" lvl="1" indent="0">
              <a:spcBef>
                <a:spcPts val="1000"/>
              </a:spcBef>
              <a:buClr>
                <a:schemeClr val="tx1"/>
              </a:buClr>
              <a:buNone/>
            </a:pPr>
            <a:r>
              <a:rPr lang="en-US" altLang="en-US" sz="2800" dirty="0"/>
              <a:t>Net income is shown on a worksheet in the:</a:t>
            </a:r>
          </a:p>
          <a:p>
            <a:pPr marL="457200" lvl="1" indent="0">
              <a:spcBef>
                <a:spcPts val="1000"/>
              </a:spcBef>
              <a:buClr>
                <a:schemeClr val="accent2"/>
              </a:buClr>
              <a:buNone/>
            </a:pPr>
            <a:r>
              <a:rPr lang="en-US" altLang="en-US" sz="2800" dirty="0">
                <a:solidFill>
                  <a:schemeClr val="accent2"/>
                </a:solidFill>
              </a:rPr>
              <a:t>a. </a:t>
            </a:r>
            <a:r>
              <a:rPr lang="en-US" altLang="en-US" sz="2800" dirty="0"/>
              <a:t>income statement debit column only.</a:t>
            </a:r>
          </a:p>
          <a:p>
            <a:pPr marL="457200" lvl="1" indent="0">
              <a:spcBef>
                <a:spcPts val="1000"/>
              </a:spcBef>
              <a:buClr>
                <a:schemeClr val="accent2"/>
              </a:buClr>
              <a:buNone/>
            </a:pPr>
            <a:r>
              <a:rPr lang="en-US" altLang="en-US" sz="2800" dirty="0">
                <a:solidFill>
                  <a:schemeClr val="accent2"/>
                </a:solidFill>
              </a:rPr>
              <a:t>b. </a:t>
            </a:r>
            <a:r>
              <a:rPr lang="en-US" altLang="en-US" sz="2800" dirty="0"/>
              <a:t>balance sheet debit column only.</a:t>
            </a:r>
          </a:p>
          <a:p>
            <a:pPr marL="803275" lvl="1" indent="-346075">
              <a:spcBef>
                <a:spcPts val="1000"/>
              </a:spcBef>
              <a:buClr>
                <a:schemeClr val="accent2"/>
              </a:buClr>
              <a:buNone/>
            </a:pPr>
            <a:r>
              <a:rPr lang="en-US" altLang="en-US" sz="2800" dirty="0">
                <a:solidFill>
                  <a:schemeClr val="accent2"/>
                </a:solidFill>
              </a:rPr>
              <a:t>c. </a:t>
            </a:r>
            <a:r>
              <a:rPr lang="en-US" altLang="en-US" sz="2800" dirty="0"/>
              <a:t>income statement credit column and balance sheet debit column.</a:t>
            </a:r>
          </a:p>
          <a:p>
            <a:pPr marL="803275" lvl="1" indent="-346075">
              <a:spcBef>
                <a:spcPts val="1000"/>
              </a:spcBef>
              <a:buClr>
                <a:schemeClr val="accent2"/>
              </a:buClr>
              <a:buNone/>
            </a:pPr>
            <a:r>
              <a:rPr lang="en-US" altLang="en-US" sz="2800" dirty="0">
                <a:solidFill>
                  <a:schemeClr val="accent2"/>
                </a:solidFill>
              </a:rPr>
              <a:t>d. </a:t>
            </a:r>
            <a:r>
              <a:rPr lang="en-US" altLang="en-US" sz="2800" dirty="0"/>
              <a:t>Answer: income statement debit column and balance sheet credit column.</a:t>
            </a:r>
          </a:p>
        </p:txBody>
      </p:sp>
      <p:sp>
        <p:nvSpPr>
          <p:cNvPr id="4" name="Slide Number Placeholder 3"/>
          <p:cNvSpPr>
            <a:spLocks noGrp="1"/>
          </p:cNvSpPr>
          <p:nvPr>
            <p:ph type="sldNum" sz="quarter" idx="10"/>
          </p:nvPr>
        </p:nvSpPr>
        <p:spPr/>
        <p:txBody>
          <a:bodyPr/>
          <a:lstStyle/>
          <a:p>
            <a:fld id="{67B19427-F580-D146-B60E-4CADEE75497F}" type="slidenum">
              <a:rPr lang="en-US" smtClean="0"/>
              <a:pPr/>
              <a:t>12</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6" name="Content Placeholder 5"/>
          <p:cNvSpPr>
            <a:spLocks noGrp="1"/>
          </p:cNvSpPr>
          <p:nvPr>
            <p:ph sz="quarter" idx="17"/>
          </p:nvPr>
        </p:nvSpPr>
        <p:spPr>
          <a:xfrm>
            <a:off x="304800" y="6477000"/>
            <a:ext cx="914400" cy="244475"/>
          </a:xfrm>
        </p:spPr>
        <p:txBody>
          <a:bodyPr/>
          <a:lstStyle/>
          <a:p>
            <a:r>
              <a:rPr lang="en-US" sz="1200" dirty="0"/>
              <a:t>L</a:t>
            </a:r>
            <a:r>
              <a:rPr lang="en-US" sz="100" dirty="0"/>
              <a:t> </a:t>
            </a:r>
            <a:r>
              <a:rPr lang="en-US" sz="1200" dirty="0"/>
              <a:t>O 1</a:t>
            </a:r>
          </a:p>
        </p:txBody>
      </p:sp>
    </p:spTree>
    <p:extLst>
      <p:ext uri="{BB962C8B-B14F-4D97-AF65-F5344CB8AC3E}">
        <p14:creationId xmlns:p14="http://schemas.microsoft.com/office/powerpoint/2010/main" val="154276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0"/>
            <a:ext cx="8534400" cy="1142999"/>
          </a:xfrm>
        </p:spPr>
        <p:txBody>
          <a:bodyPr>
            <a:noAutofit/>
          </a:bodyPr>
          <a:lstStyle/>
          <a:p>
            <a:r>
              <a:rPr lang="en-US" b="1" dirty="0">
                <a:latin typeface="+mn-lt"/>
                <a:ea typeface="Source Sans Pro" charset="0"/>
                <a:cs typeface="Calibri" panose="020F0502020204030204" pitchFamily="34" charset="0"/>
              </a:rPr>
              <a:t>Preparing Financial Statements from a Worksheet</a:t>
            </a:r>
            <a:endParaRPr lang="en-IN" dirty="0">
              <a:latin typeface="+mn-lt"/>
            </a:endParaRPr>
          </a:p>
        </p:txBody>
      </p:sp>
      <p:sp>
        <p:nvSpPr>
          <p:cNvPr id="3" name="Content Placeholder 2"/>
          <p:cNvSpPr>
            <a:spLocks noGrp="1"/>
          </p:cNvSpPr>
          <p:nvPr>
            <p:ph sz="quarter" idx="16"/>
          </p:nvPr>
        </p:nvSpPr>
        <p:spPr>
          <a:xfrm>
            <a:off x="304800" y="2057400"/>
            <a:ext cx="8534400" cy="2971800"/>
          </a:xfrm>
        </p:spPr>
        <p:txBody>
          <a:bodyPr/>
          <a:lstStyle/>
          <a:p>
            <a:pPr marL="291600" lvl="2" indent="-291600">
              <a:spcBef>
                <a:spcPts val="1000"/>
              </a:spcBef>
              <a:buClr>
                <a:schemeClr val="accent2"/>
              </a:buClr>
              <a:buSzPct val="100000"/>
            </a:pPr>
            <a:r>
              <a:rPr lang="en-US" altLang="en-US" sz="2800" dirty="0"/>
              <a:t>Income statement is prepared from the income statement columns.</a:t>
            </a:r>
          </a:p>
          <a:p>
            <a:pPr marL="291600" lvl="2" indent="-291600">
              <a:spcBef>
                <a:spcPts val="1000"/>
              </a:spcBef>
              <a:buClr>
                <a:schemeClr val="accent2"/>
              </a:buClr>
              <a:buSzPct val="100000"/>
            </a:pPr>
            <a:r>
              <a:rPr lang="en-US" altLang="en-US" sz="2800" dirty="0"/>
              <a:t>Balance sheet and owner’s equity statement are prepared from the balance sheet columns.</a:t>
            </a:r>
          </a:p>
          <a:p>
            <a:pPr marL="291600" lvl="2" indent="-291600">
              <a:spcBef>
                <a:spcPts val="1000"/>
              </a:spcBef>
              <a:buClr>
                <a:schemeClr val="accent2"/>
              </a:buClr>
              <a:buSzPct val="100000"/>
            </a:pPr>
            <a:r>
              <a:rPr lang="en-US" altLang="en-US" sz="2800" dirty="0"/>
              <a:t>Companies can prepare financial statements before they journalize and post adjusting entries.</a:t>
            </a:r>
          </a:p>
        </p:txBody>
      </p:sp>
      <p:sp>
        <p:nvSpPr>
          <p:cNvPr id="4" name="Slide Number Placeholder 3"/>
          <p:cNvSpPr>
            <a:spLocks noGrp="1"/>
          </p:cNvSpPr>
          <p:nvPr>
            <p:ph type="sldNum" sz="quarter" idx="10"/>
          </p:nvPr>
        </p:nvSpPr>
        <p:spPr/>
        <p:txBody>
          <a:bodyPr/>
          <a:lstStyle/>
          <a:p>
            <a:fld id="{67B19427-F580-D146-B60E-4CADEE75497F}" type="slidenum">
              <a:rPr lang="en-US" smtClean="0"/>
              <a:pPr/>
              <a:t>13</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6" name="Content Placeholder 5"/>
          <p:cNvSpPr>
            <a:spLocks noGrp="1"/>
          </p:cNvSpPr>
          <p:nvPr>
            <p:ph sz="quarter" idx="17"/>
          </p:nvPr>
        </p:nvSpPr>
        <p:spPr>
          <a:xfrm>
            <a:off x="304800" y="6477000"/>
            <a:ext cx="914400" cy="244475"/>
          </a:xfrm>
        </p:spPr>
        <p:txBody>
          <a:bodyPr/>
          <a:lstStyle/>
          <a:p>
            <a:r>
              <a:rPr lang="en-US" sz="1200" dirty="0"/>
              <a:t>L</a:t>
            </a:r>
            <a:r>
              <a:rPr lang="en-US" sz="100" dirty="0"/>
              <a:t> </a:t>
            </a:r>
            <a:r>
              <a:rPr lang="en-US" sz="1200" dirty="0"/>
              <a:t>O 1</a:t>
            </a:r>
          </a:p>
        </p:txBody>
      </p:sp>
    </p:spTree>
    <p:extLst>
      <p:ext uri="{BB962C8B-B14F-4D97-AF65-F5344CB8AC3E}">
        <p14:creationId xmlns:p14="http://schemas.microsoft.com/office/powerpoint/2010/main" val="81541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99975"/>
            <a:ext cx="8534400" cy="1142999"/>
          </a:xfrm>
        </p:spPr>
        <p:txBody>
          <a:bodyPr>
            <a:noAutofit/>
          </a:bodyPr>
          <a:lstStyle/>
          <a:p>
            <a:r>
              <a:rPr lang="en-US" b="1" dirty="0">
                <a:latin typeface="Calibri" panose="020F0502020204030204" pitchFamily="34" charset="0"/>
                <a:ea typeface="Source Sans Pro" charset="0"/>
                <a:cs typeface="Calibri" panose="020F0502020204030204" pitchFamily="34" charset="0"/>
              </a:rPr>
              <a:t>Preparing Statements from a Worksheet </a:t>
            </a:r>
            <a:r>
              <a:rPr lang="en-US" sz="2400" dirty="0">
                <a:latin typeface="Calibri" panose="020F0502020204030204" pitchFamily="34" charset="0"/>
                <a:ea typeface="Source Sans Pro" charset="0"/>
                <a:cs typeface="Calibri" panose="020F0502020204030204" pitchFamily="34" charset="0"/>
              </a:rPr>
              <a:t>(1 of 3)</a:t>
            </a:r>
            <a:endParaRPr lang="en-IN" sz="2400" dirty="0"/>
          </a:p>
        </p:txBody>
      </p:sp>
      <p:pic>
        <p:nvPicPr>
          <p:cNvPr id="12" name="Content Placeholder 11" descr="An illustration of an income statement. The illustration displays a three line heading with the name of the company, Pioneer Advertising; the type of statement, income statement; and the time duration, for the month ended October 31, 2020. There are three columns, with the first displaying the account names, and the other two are numeric columns. The revenues section displays service revenue on the next line, with $10,600 in the second numeric column. The expense section contains the following accounts in the first column with the respective amounts in the second column: salaries and wage expenses, $5,200; supplies expense, 1,500;  rent expense , 900; insurance expense, 50; interest expense, 50; and depreciation expense, 40. The next line displays total expenses with 7,740 in the second numeric column. The next line reads net income with $2,860 in the second numeric column."/>
          <p:cNvPicPr>
            <a:picLocks noGrp="1" noChangeAspect="1"/>
          </p:cNvPicPr>
          <p:nvPr>
            <p:ph sz="quarter" idx="16"/>
          </p:nvPr>
        </p:nvPicPr>
        <p:blipFill>
          <a:blip r:embed="rId2"/>
          <a:stretch>
            <a:fillRect/>
          </a:stretch>
        </p:blipFill>
        <p:spPr>
          <a:xfrm>
            <a:off x="1127403" y="2050198"/>
            <a:ext cx="6889193" cy="4008553"/>
          </a:xfrm>
          <a:prstGeom prst="rect">
            <a:avLst/>
          </a:prstGeom>
        </p:spPr>
      </p:pic>
      <p:sp>
        <p:nvSpPr>
          <p:cNvPr id="4" name="Slide Number Placeholder 3"/>
          <p:cNvSpPr>
            <a:spLocks noGrp="1"/>
          </p:cNvSpPr>
          <p:nvPr>
            <p:ph type="sldNum" sz="quarter" idx="10"/>
          </p:nvPr>
        </p:nvSpPr>
        <p:spPr/>
        <p:txBody>
          <a:bodyPr/>
          <a:lstStyle/>
          <a:p>
            <a:fld id="{67B19427-F580-D146-B60E-4CADEE75497F}" type="slidenum">
              <a:rPr lang="en-US" smtClean="0"/>
              <a:pPr/>
              <a:t>14</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6" name="Content Placeholder 5"/>
          <p:cNvSpPr>
            <a:spLocks noGrp="1"/>
          </p:cNvSpPr>
          <p:nvPr>
            <p:ph sz="quarter" idx="17"/>
          </p:nvPr>
        </p:nvSpPr>
        <p:spPr>
          <a:xfrm>
            <a:off x="304800" y="6477000"/>
            <a:ext cx="914400" cy="244475"/>
          </a:xfrm>
        </p:spPr>
        <p:txBody>
          <a:bodyPr/>
          <a:lstStyle/>
          <a:p>
            <a:r>
              <a:rPr lang="en-US" sz="1200" dirty="0"/>
              <a:t>L</a:t>
            </a:r>
            <a:r>
              <a:rPr lang="en-US" sz="100" dirty="0"/>
              <a:t> </a:t>
            </a:r>
            <a:r>
              <a:rPr lang="en-US" sz="1200" dirty="0"/>
              <a:t>O 1</a:t>
            </a:r>
          </a:p>
        </p:txBody>
      </p:sp>
    </p:spTree>
    <p:extLst>
      <p:ext uri="{BB962C8B-B14F-4D97-AF65-F5344CB8AC3E}">
        <p14:creationId xmlns:p14="http://schemas.microsoft.com/office/powerpoint/2010/main" val="1439915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99975"/>
            <a:ext cx="8534400" cy="1142999"/>
          </a:xfrm>
        </p:spPr>
        <p:txBody>
          <a:bodyPr>
            <a:noAutofit/>
          </a:bodyPr>
          <a:lstStyle/>
          <a:p>
            <a:r>
              <a:rPr lang="en-US" b="1" dirty="0">
                <a:latin typeface="Calibri" panose="020F0502020204030204" pitchFamily="34" charset="0"/>
                <a:ea typeface="Source Sans Pro" charset="0"/>
                <a:cs typeface="Calibri" panose="020F0502020204030204" pitchFamily="34" charset="0"/>
              </a:rPr>
              <a:t>Preparing Statements from a Worksheet </a:t>
            </a:r>
            <a:r>
              <a:rPr lang="en-US" sz="2400" dirty="0">
                <a:latin typeface="Calibri" panose="020F0502020204030204" pitchFamily="34" charset="0"/>
                <a:ea typeface="Source Sans Pro" charset="0"/>
                <a:cs typeface="Calibri" panose="020F0502020204030204" pitchFamily="34" charset="0"/>
              </a:rPr>
              <a:t>(2 of 3)</a:t>
            </a:r>
            <a:endParaRPr lang="en-IN" dirty="0"/>
          </a:p>
        </p:txBody>
      </p:sp>
      <p:pic>
        <p:nvPicPr>
          <p:cNvPr id="12" name="Content Placeholder 11" descr="An illustration of an owner's equity statement. The illustration displays a three line heading with the name of the company, Pioneer Advertising; the type of statement, Owner's equity statement; and the time duration, for the month ended October 31, 2020. There are three columns, with the first displaying the account names, and the other two are numeric columns. The first line reads, Owner's capital on October 1 with $0 in the second numeric column. Next, investments of $10,000, and net income of 2,860 are added and displayed in the first numeric column. The subtotal of 12,860 is displayed in the second numeric column. Drawings of 500 are subtracted and displayed in the second numeric column. The Owner's capital on October 31, is $12,360."/>
          <p:cNvPicPr>
            <a:picLocks noGrp="1" noChangeAspect="1"/>
          </p:cNvPicPr>
          <p:nvPr>
            <p:ph sz="quarter" idx="16"/>
          </p:nvPr>
        </p:nvPicPr>
        <p:blipFill>
          <a:blip r:embed="rId2"/>
          <a:stretch>
            <a:fillRect/>
          </a:stretch>
        </p:blipFill>
        <p:spPr>
          <a:xfrm>
            <a:off x="1118167" y="2048164"/>
            <a:ext cx="6889193" cy="2694007"/>
          </a:xfrm>
          <a:prstGeom prst="rect">
            <a:avLst/>
          </a:prstGeom>
        </p:spPr>
      </p:pic>
      <p:sp>
        <p:nvSpPr>
          <p:cNvPr id="4" name="Slide Number Placeholder 3"/>
          <p:cNvSpPr>
            <a:spLocks noGrp="1"/>
          </p:cNvSpPr>
          <p:nvPr>
            <p:ph type="sldNum" sz="quarter" idx="10"/>
          </p:nvPr>
        </p:nvSpPr>
        <p:spPr/>
        <p:txBody>
          <a:bodyPr/>
          <a:lstStyle/>
          <a:p>
            <a:fld id="{67B19427-F580-D146-B60E-4CADEE75497F}" type="slidenum">
              <a:rPr lang="en-US" smtClean="0"/>
              <a:pPr/>
              <a:t>15</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6" name="Content Placeholder 5"/>
          <p:cNvSpPr>
            <a:spLocks noGrp="1"/>
          </p:cNvSpPr>
          <p:nvPr>
            <p:ph sz="quarter" idx="17"/>
          </p:nvPr>
        </p:nvSpPr>
        <p:spPr>
          <a:xfrm>
            <a:off x="304800" y="6477000"/>
            <a:ext cx="914400" cy="244475"/>
          </a:xfrm>
        </p:spPr>
        <p:txBody>
          <a:bodyPr/>
          <a:lstStyle/>
          <a:p>
            <a:r>
              <a:rPr lang="en-US" sz="1200" dirty="0"/>
              <a:t>L</a:t>
            </a:r>
            <a:r>
              <a:rPr lang="en-US" sz="100" dirty="0"/>
              <a:t> </a:t>
            </a:r>
            <a:r>
              <a:rPr lang="en-US" sz="1200" dirty="0"/>
              <a:t>O 1</a:t>
            </a:r>
          </a:p>
        </p:txBody>
      </p:sp>
    </p:spTree>
    <p:extLst>
      <p:ext uri="{BB962C8B-B14F-4D97-AF65-F5344CB8AC3E}">
        <p14:creationId xmlns:p14="http://schemas.microsoft.com/office/powerpoint/2010/main" val="1941356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99975"/>
            <a:ext cx="8534400" cy="1142999"/>
          </a:xfrm>
        </p:spPr>
        <p:txBody>
          <a:bodyPr>
            <a:noAutofit/>
          </a:bodyPr>
          <a:lstStyle/>
          <a:p>
            <a:r>
              <a:rPr lang="en-US" b="1" dirty="0">
                <a:latin typeface="Calibri" panose="020F0502020204030204" pitchFamily="34" charset="0"/>
                <a:ea typeface="Source Sans Pro" charset="0"/>
                <a:cs typeface="Calibri" panose="020F0502020204030204" pitchFamily="34" charset="0"/>
              </a:rPr>
              <a:t>Preparing Statements from a Worksheet </a:t>
            </a:r>
            <a:r>
              <a:rPr lang="en-US" sz="2400" dirty="0">
                <a:latin typeface="Calibri" panose="020F0502020204030204" pitchFamily="34" charset="0"/>
                <a:ea typeface="Source Sans Pro" charset="0"/>
                <a:cs typeface="Calibri" panose="020F0502020204030204" pitchFamily="34" charset="0"/>
              </a:rPr>
              <a:t>(3 of 3)</a:t>
            </a:r>
            <a:endParaRPr lang="en-IN" dirty="0"/>
          </a:p>
        </p:txBody>
      </p:sp>
      <p:pic>
        <p:nvPicPr>
          <p:cNvPr id="6" name="Content Placeholder 5" descr="An illustration of a balance sheet. The illustration displays a three line heading with the name of the company, Pioneer Advertising; the type of statement, balance sheet; and the time duration, for the month ended October 31, 2020. There are three columns, with the first displaying the account names, and the other two are numeric columns. There are two sections, assets, and liabilities and owner's equity. The accounts and their respective amounts in the first numeric column that are listed under assets are as follows. cash, $15,200;. accounts receivable, 200; supplies, 1,000; and prepaid insurance, 550. The amounts for equipment, $5,000, and accumulated depreciation, 40, are displayed in the first numeric column with the latter subtracted. The next amount of 4,960 appears in the second numeric column. The next line reads total assets with $21,910 in the second numeric column. The accounts and respective amounts in the first numeric column under liabilities are as follows: notes payable, $5,000; accounts payable, 2,500; interest payable, 50; unearned service revenue, 800; and salaries and wages payable, 1,200. The next line reads total liabilities with $9,550 displayed in the second numeric column. The account under owner's equity is displayed as owner's capital with 12,360 in the second numeric column. The last line reads total liabilities and owner's equity with $21,910 displayed in second numeric column.&#10;"/>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1697306" y="1886005"/>
            <a:ext cx="5749388" cy="4336941"/>
          </a:xfrm>
        </p:spPr>
      </p:pic>
      <p:sp>
        <p:nvSpPr>
          <p:cNvPr id="4" name="Slide Number Placeholder 3"/>
          <p:cNvSpPr>
            <a:spLocks noGrp="1"/>
          </p:cNvSpPr>
          <p:nvPr>
            <p:ph type="sldNum" sz="quarter" idx="10"/>
          </p:nvPr>
        </p:nvSpPr>
        <p:spPr/>
        <p:txBody>
          <a:bodyPr/>
          <a:lstStyle/>
          <a:p>
            <a:fld id="{67B19427-F580-D146-B60E-4CADEE75497F}" type="slidenum">
              <a:rPr lang="en-US" smtClean="0"/>
              <a:pPr/>
              <a:t>16</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7" name="Content Placeholder 5"/>
          <p:cNvSpPr>
            <a:spLocks noGrp="1"/>
          </p:cNvSpPr>
          <p:nvPr>
            <p:ph sz="quarter" idx="17"/>
          </p:nvPr>
        </p:nvSpPr>
        <p:spPr>
          <a:xfrm>
            <a:off x="304800" y="6477000"/>
            <a:ext cx="914400" cy="244475"/>
          </a:xfrm>
        </p:spPr>
        <p:txBody>
          <a:bodyPr/>
          <a:lstStyle/>
          <a:p>
            <a:r>
              <a:rPr lang="en-US" sz="1200" dirty="0"/>
              <a:t>L</a:t>
            </a:r>
            <a:r>
              <a:rPr lang="en-US" sz="100" dirty="0"/>
              <a:t> </a:t>
            </a:r>
            <a:r>
              <a:rPr lang="en-US" sz="1200" dirty="0"/>
              <a:t>O 1</a:t>
            </a:r>
          </a:p>
        </p:txBody>
      </p:sp>
    </p:spTree>
    <p:extLst>
      <p:ext uri="{BB962C8B-B14F-4D97-AF65-F5344CB8AC3E}">
        <p14:creationId xmlns:p14="http://schemas.microsoft.com/office/powerpoint/2010/main" val="179928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0"/>
            <a:ext cx="8534400" cy="1066799"/>
          </a:xfrm>
        </p:spPr>
        <p:txBody>
          <a:bodyPr>
            <a:noAutofit/>
          </a:bodyPr>
          <a:lstStyle/>
          <a:p>
            <a:r>
              <a:rPr lang="en-US" b="1" dirty="0">
                <a:latin typeface="+mn-lt"/>
                <a:ea typeface="Source Sans Pro" charset="0"/>
                <a:cs typeface="Calibri" panose="020F0502020204030204" pitchFamily="34" charset="0"/>
              </a:rPr>
              <a:t>Preparing Adjusting Entries from a Worksheet</a:t>
            </a:r>
            <a:endParaRPr lang="en-IN" dirty="0">
              <a:latin typeface="+mn-lt"/>
            </a:endParaRPr>
          </a:p>
        </p:txBody>
      </p:sp>
      <p:sp>
        <p:nvSpPr>
          <p:cNvPr id="3" name="Content Placeholder 2"/>
          <p:cNvSpPr>
            <a:spLocks noGrp="1"/>
          </p:cNvSpPr>
          <p:nvPr>
            <p:ph sz="quarter" idx="16"/>
          </p:nvPr>
        </p:nvSpPr>
        <p:spPr>
          <a:xfrm>
            <a:off x="304800" y="2057400"/>
            <a:ext cx="8534400" cy="2209800"/>
          </a:xfrm>
        </p:spPr>
        <p:txBody>
          <a:bodyPr/>
          <a:lstStyle/>
          <a:p>
            <a:pPr marL="291600" lvl="2" indent="-291600">
              <a:spcBef>
                <a:spcPts val="1000"/>
              </a:spcBef>
              <a:buClr>
                <a:schemeClr val="accent2"/>
              </a:buClr>
              <a:buSzPct val="100000"/>
              <a:tabLst>
                <a:tab pos="2425700" algn="l"/>
              </a:tabLst>
            </a:pPr>
            <a:r>
              <a:rPr lang="en-US" altLang="en-US" sz="2800" dirty="0"/>
              <a:t>Adjusting entries are prepared from the adjustments columns of the worksheet.</a:t>
            </a:r>
          </a:p>
          <a:p>
            <a:pPr marL="291600" lvl="2" indent="-291600">
              <a:spcBef>
                <a:spcPts val="1000"/>
              </a:spcBef>
              <a:buClr>
                <a:schemeClr val="accent2"/>
              </a:buClr>
              <a:buSzPct val="100000"/>
              <a:tabLst>
                <a:tab pos="2425700" algn="l"/>
              </a:tabLst>
            </a:pPr>
            <a:r>
              <a:rPr lang="en-US" altLang="en-US" sz="2800" dirty="0"/>
              <a:t>Journalizing and posting of adjusting entries follows the preparation of financial statements when a worksheet is used.</a:t>
            </a:r>
          </a:p>
        </p:txBody>
      </p:sp>
      <p:sp>
        <p:nvSpPr>
          <p:cNvPr id="4" name="Slide Number Placeholder 3"/>
          <p:cNvSpPr>
            <a:spLocks noGrp="1"/>
          </p:cNvSpPr>
          <p:nvPr>
            <p:ph type="sldNum" sz="quarter" idx="10"/>
          </p:nvPr>
        </p:nvSpPr>
        <p:spPr/>
        <p:txBody>
          <a:bodyPr/>
          <a:lstStyle/>
          <a:p>
            <a:fld id="{67B19427-F580-D146-B60E-4CADEE75497F}" type="slidenum">
              <a:rPr lang="en-US" smtClean="0"/>
              <a:pPr/>
              <a:t>17</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6" name="Content Placeholder 5"/>
          <p:cNvSpPr>
            <a:spLocks noGrp="1"/>
          </p:cNvSpPr>
          <p:nvPr>
            <p:ph sz="quarter" idx="17"/>
          </p:nvPr>
        </p:nvSpPr>
        <p:spPr>
          <a:xfrm>
            <a:off x="304800" y="6477000"/>
            <a:ext cx="914400" cy="244475"/>
          </a:xfrm>
        </p:spPr>
        <p:txBody>
          <a:bodyPr/>
          <a:lstStyle/>
          <a:p>
            <a:r>
              <a:rPr lang="en-US" sz="1200" dirty="0"/>
              <a:t>L</a:t>
            </a:r>
            <a:r>
              <a:rPr lang="en-US" sz="100" dirty="0"/>
              <a:t> </a:t>
            </a:r>
            <a:r>
              <a:rPr lang="en-US" sz="1200" dirty="0"/>
              <a:t>O 1</a:t>
            </a:r>
          </a:p>
        </p:txBody>
      </p:sp>
    </p:spTree>
    <p:extLst>
      <p:ext uri="{BB962C8B-B14F-4D97-AF65-F5344CB8AC3E}">
        <p14:creationId xmlns:p14="http://schemas.microsoft.com/office/powerpoint/2010/main" val="2755324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763057"/>
          </a:xfrm>
        </p:spPr>
        <p:txBody>
          <a:bodyPr/>
          <a:lstStyle/>
          <a:p>
            <a:r>
              <a:rPr lang="en-US" b="1" dirty="0">
                <a:ea typeface="Source Sans Pro" charset="0"/>
              </a:rPr>
              <a:t>Do It! 1: </a:t>
            </a:r>
            <a:r>
              <a:rPr lang="en-US" b="1" dirty="0">
                <a:solidFill>
                  <a:srgbClr val="196E78"/>
                </a:solidFill>
                <a:ea typeface="Source Sans Pro" charset="0"/>
              </a:rPr>
              <a:t>Worksheet</a:t>
            </a:r>
            <a:endParaRPr lang="en-IN" dirty="0"/>
          </a:p>
        </p:txBody>
      </p:sp>
      <p:sp>
        <p:nvSpPr>
          <p:cNvPr id="6" name="Content Placeholder 5"/>
          <p:cNvSpPr>
            <a:spLocks noGrp="1"/>
          </p:cNvSpPr>
          <p:nvPr>
            <p:ph sz="quarter" idx="16"/>
          </p:nvPr>
        </p:nvSpPr>
        <p:spPr>
          <a:xfrm>
            <a:off x="304800" y="1752600"/>
            <a:ext cx="8534400" cy="1092202"/>
          </a:xfrm>
        </p:spPr>
        <p:txBody>
          <a:bodyPr/>
          <a:lstStyle/>
          <a:p>
            <a:r>
              <a:rPr lang="en-US" sz="2600" dirty="0"/>
              <a:t>Susan Elbe is preparing a worksheet. Explain to Susan how she should extend the following adjusted trial balance accounts to the financial statement </a:t>
            </a:r>
            <a:r>
              <a:rPr lang="en-US" sz="2600" b="1" dirty="0"/>
              <a:t>columns of the worksheet</a:t>
            </a:r>
            <a:r>
              <a:rPr lang="en-US" sz="2600" dirty="0"/>
              <a:t>.</a:t>
            </a:r>
          </a:p>
        </p:txBody>
      </p:sp>
      <p:sp>
        <p:nvSpPr>
          <p:cNvPr id="7" name="Content Placeholder 6"/>
          <p:cNvSpPr>
            <a:spLocks noGrp="1"/>
          </p:cNvSpPr>
          <p:nvPr>
            <p:ph sz="quarter" idx="17"/>
          </p:nvPr>
        </p:nvSpPr>
        <p:spPr>
          <a:xfrm>
            <a:off x="304801" y="3105750"/>
            <a:ext cx="838200" cy="414565"/>
          </a:xfrm>
        </p:spPr>
        <p:txBody>
          <a:bodyPr/>
          <a:lstStyle/>
          <a:p>
            <a:r>
              <a:rPr lang="en-US" sz="2600" dirty="0"/>
              <a:t>Cash</a:t>
            </a:r>
            <a:endParaRPr lang="en-IN" sz="2600" dirty="0"/>
          </a:p>
        </p:txBody>
      </p:sp>
      <p:sp>
        <p:nvSpPr>
          <p:cNvPr id="13" name="Content Placeholder 12"/>
          <p:cNvSpPr>
            <a:spLocks noGrp="1"/>
          </p:cNvSpPr>
          <p:nvPr>
            <p:ph sz="quarter" idx="23"/>
          </p:nvPr>
        </p:nvSpPr>
        <p:spPr>
          <a:xfrm>
            <a:off x="5029200" y="3105750"/>
            <a:ext cx="3124200" cy="409277"/>
          </a:xfrm>
        </p:spPr>
        <p:txBody>
          <a:bodyPr/>
          <a:lstStyle/>
          <a:p>
            <a:r>
              <a:rPr lang="en-US" sz="2600" dirty="0"/>
              <a:t>Balance sheet (debit)</a:t>
            </a:r>
          </a:p>
        </p:txBody>
      </p:sp>
      <p:sp>
        <p:nvSpPr>
          <p:cNvPr id="8" name="Content Placeholder 7"/>
          <p:cNvSpPr>
            <a:spLocks noGrp="1"/>
          </p:cNvSpPr>
          <p:nvPr>
            <p:ph sz="quarter" idx="18"/>
          </p:nvPr>
        </p:nvSpPr>
        <p:spPr>
          <a:xfrm>
            <a:off x="313267" y="3604028"/>
            <a:ext cx="2963333" cy="396872"/>
          </a:xfrm>
        </p:spPr>
        <p:txBody>
          <a:bodyPr/>
          <a:lstStyle/>
          <a:p>
            <a:r>
              <a:rPr lang="en-US" sz="2600" dirty="0"/>
              <a:t>Owner’s Drawings</a:t>
            </a:r>
            <a:endParaRPr lang="en-IN" sz="2600" dirty="0"/>
          </a:p>
        </p:txBody>
      </p:sp>
      <p:sp>
        <p:nvSpPr>
          <p:cNvPr id="14" name="Content Placeholder 13"/>
          <p:cNvSpPr>
            <a:spLocks noGrp="1"/>
          </p:cNvSpPr>
          <p:nvPr>
            <p:ph sz="quarter" idx="24"/>
          </p:nvPr>
        </p:nvSpPr>
        <p:spPr>
          <a:xfrm>
            <a:off x="5029200" y="3604028"/>
            <a:ext cx="3048000" cy="396872"/>
          </a:xfrm>
        </p:spPr>
        <p:txBody>
          <a:bodyPr/>
          <a:lstStyle/>
          <a:p>
            <a:r>
              <a:rPr lang="en-US" sz="2600" dirty="0"/>
              <a:t>Balance sheet (debit)</a:t>
            </a:r>
            <a:endParaRPr lang="en-IN" sz="2600" dirty="0"/>
          </a:p>
        </p:txBody>
      </p:sp>
      <p:sp>
        <p:nvSpPr>
          <p:cNvPr id="9" name="Content Placeholder 8"/>
          <p:cNvSpPr>
            <a:spLocks noGrp="1"/>
          </p:cNvSpPr>
          <p:nvPr>
            <p:ph sz="quarter" idx="19"/>
          </p:nvPr>
        </p:nvSpPr>
        <p:spPr>
          <a:xfrm>
            <a:off x="304800" y="4125225"/>
            <a:ext cx="3886200" cy="381000"/>
          </a:xfrm>
        </p:spPr>
        <p:txBody>
          <a:bodyPr/>
          <a:lstStyle/>
          <a:p>
            <a:r>
              <a:rPr lang="en-US" sz="2600" dirty="0"/>
              <a:t>Accumulated Depreciation</a:t>
            </a:r>
            <a:endParaRPr lang="en-IN" sz="2600" dirty="0"/>
          </a:p>
        </p:txBody>
      </p:sp>
      <p:sp>
        <p:nvSpPr>
          <p:cNvPr id="15" name="Content Placeholder 14"/>
          <p:cNvSpPr>
            <a:spLocks noGrp="1"/>
          </p:cNvSpPr>
          <p:nvPr>
            <p:ph sz="quarter" idx="25"/>
          </p:nvPr>
        </p:nvSpPr>
        <p:spPr>
          <a:xfrm>
            <a:off x="5029200" y="4138246"/>
            <a:ext cx="3200400" cy="372874"/>
          </a:xfrm>
        </p:spPr>
        <p:txBody>
          <a:bodyPr/>
          <a:lstStyle/>
          <a:p>
            <a:r>
              <a:rPr lang="en-US" sz="2600" dirty="0"/>
              <a:t>Balance sheet (credit)</a:t>
            </a:r>
            <a:endParaRPr lang="en-IN" sz="2600" dirty="0"/>
          </a:p>
        </p:txBody>
      </p:sp>
      <p:sp>
        <p:nvSpPr>
          <p:cNvPr id="10" name="Content Placeholder 9"/>
          <p:cNvSpPr>
            <a:spLocks noGrp="1"/>
          </p:cNvSpPr>
          <p:nvPr>
            <p:ph sz="quarter" idx="20"/>
          </p:nvPr>
        </p:nvSpPr>
        <p:spPr>
          <a:xfrm>
            <a:off x="304800" y="4658625"/>
            <a:ext cx="2514600" cy="381699"/>
          </a:xfrm>
        </p:spPr>
        <p:txBody>
          <a:bodyPr/>
          <a:lstStyle/>
          <a:p>
            <a:r>
              <a:rPr lang="en-US" sz="2600" dirty="0"/>
              <a:t>Service Revenue</a:t>
            </a:r>
            <a:endParaRPr lang="en-IN" sz="2600" dirty="0"/>
          </a:p>
        </p:txBody>
      </p:sp>
      <p:sp>
        <p:nvSpPr>
          <p:cNvPr id="16" name="Content Placeholder 15"/>
          <p:cNvSpPr>
            <a:spLocks noGrp="1"/>
          </p:cNvSpPr>
          <p:nvPr>
            <p:ph sz="quarter" idx="26"/>
          </p:nvPr>
        </p:nvSpPr>
        <p:spPr>
          <a:xfrm>
            <a:off x="5029200" y="4668564"/>
            <a:ext cx="3733800" cy="380369"/>
          </a:xfrm>
        </p:spPr>
        <p:txBody>
          <a:bodyPr/>
          <a:lstStyle/>
          <a:p>
            <a:r>
              <a:rPr lang="en-US" sz="2600" dirty="0"/>
              <a:t>Income statement (credit)</a:t>
            </a:r>
            <a:endParaRPr lang="en-IN" sz="2600" dirty="0"/>
          </a:p>
        </p:txBody>
      </p:sp>
      <p:sp>
        <p:nvSpPr>
          <p:cNvPr id="11" name="Content Placeholder 10"/>
          <p:cNvSpPr>
            <a:spLocks noGrp="1"/>
          </p:cNvSpPr>
          <p:nvPr>
            <p:ph sz="quarter" idx="21"/>
          </p:nvPr>
        </p:nvSpPr>
        <p:spPr>
          <a:xfrm>
            <a:off x="313267" y="5192025"/>
            <a:ext cx="2582333" cy="432920"/>
          </a:xfrm>
        </p:spPr>
        <p:txBody>
          <a:bodyPr/>
          <a:lstStyle/>
          <a:p>
            <a:r>
              <a:rPr lang="en-US" sz="2600" dirty="0"/>
              <a:t>Accounts Payable</a:t>
            </a:r>
            <a:endParaRPr lang="en-IN" sz="2600" dirty="0"/>
          </a:p>
        </p:txBody>
      </p:sp>
      <p:sp>
        <p:nvSpPr>
          <p:cNvPr id="17" name="Content Placeholder 16"/>
          <p:cNvSpPr>
            <a:spLocks noGrp="1"/>
          </p:cNvSpPr>
          <p:nvPr>
            <p:ph sz="quarter" idx="27"/>
          </p:nvPr>
        </p:nvSpPr>
        <p:spPr>
          <a:xfrm>
            <a:off x="5029200" y="5219631"/>
            <a:ext cx="3352800" cy="399551"/>
          </a:xfrm>
        </p:spPr>
        <p:txBody>
          <a:bodyPr/>
          <a:lstStyle/>
          <a:p>
            <a:r>
              <a:rPr lang="en-US" sz="2600" dirty="0"/>
              <a:t>Balance sheet (credit)</a:t>
            </a:r>
            <a:endParaRPr lang="en-IN" sz="2600" dirty="0"/>
          </a:p>
        </p:txBody>
      </p:sp>
      <p:sp>
        <p:nvSpPr>
          <p:cNvPr id="12" name="Content Placeholder 11"/>
          <p:cNvSpPr>
            <a:spLocks noGrp="1"/>
          </p:cNvSpPr>
          <p:nvPr>
            <p:ph sz="quarter" idx="22"/>
          </p:nvPr>
        </p:nvSpPr>
        <p:spPr>
          <a:xfrm>
            <a:off x="313266" y="5715800"/>
            <a:ext cx="4030133" cy="437950"/>
          </a:xfrm>
        </p:spPr>
        <p:txBody>
          <a:bodyPr/>
          <a:lstStyle/>
          <a:p>
            <a:r>
              <a:rPr lang="en-US" sz="2600" dirty="0"/>
              <a:t>Salaries and Wages Expense</a:t>
            </a:r>
            <a:endParaRPr lang="en-IN" sz="2600" dirty="0"/>
          </a:p>
        </p:txBody>
      </p:sp>
      <p:sp>
        <p:nvSpPr>
          <p:cNvPr id="18" name="Content Placeholder 17"/>
          <p:cNvSpPr>
            <a:spLocks noGrp="1"/>
          </p:cNvSpPr>
          <p:nvPr>
            <p:ph sz="quarter" idx="28"/>
          </p:nvPr>
        </p:nvSpPr>
        <p:spPr>
          <a:xfrm>
            <a:off x="5029200" y="5752698"/>
            <a:ext cx="3674534" cy="401052"/>
          </a:xfrm>
        </p:spPr>
        <p:txBody>
          <a:bodyPr/>
          <a:lstStyle/>
          <a:p>
            <a:r>
              <a:rPr lang="en-US" sz="2600" dirty="0"/>
              <a:t>Income statement (debit)</a:t>
            </a:r>
            <a:endParaRPr lang="en-IN" sz="2600" dirty="0"/>
          </a:p>
        </p:txBody>
      </p:sp>
      <p:sp>
        <p:nvSpPr>
          <p:cNvPr id="4" name="Slide Number Placeholder 3"/>
          <p:cNvSpPr>
            <a:spLocks noGrp="1"/>
          </p:cNvSpPr>
          <p:nvPr>
            <p:ph type="sldNum" sz="quarter" idx="10"/>
          </p:nvPr>
        </p:nvSpPr>
        <p:spPr/>
        <p:txBody>
          <a:bodyPr/>
          <a:lstStyle/>
          <a:p>
            <a:fld id="{67B19427-F580-D146-B60E-4CADEE75497F}" type="slidenum">
              <a:rPr lang="en-US" smtClean="0"/>
              <a:pPr/>
              <a:t>18</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19" name="Content Placeholder 5"/>
          <p:cNvSpPr>
            <a:spLocks noGrp="1"/>
          </p:cNvSpPr>
          <p:nvPr>
            <p:ph sz="quarter" idx="17"/>
          </p:nvPr>
        </p:nvSpPr>
        <p:spPr>
          <a:xfrm>
            <a:off x="304800" y="6477000"/>
            <a:ext cx="914400" cy="244475"/>
          </a:xfrm>
        </p:spPr>
        <p:txBody>
          <a:bodyPr/>
          <a:lstStyle/>
          <a:p>
            <a:r>
              <a:rPr lang="en-US" sz="1200" dirty="0"/>
              <a:t>L</a:t>
            </a:r>
            <a:r>
              <a:rPr lang="en-US" sz="100" baseline="0" dirty="0"/>
              <a:t> </a:t>
            </a:r>
            <a:r>
              <a:rPr lang="en-US" sz="1200" dirty="0"/>
              <a:t>O 1</a:t>
            </a:r>
          </a:p>
        </p:txBody>
      </p:sp>
    </p:spTree>
    <p:extLst>
      <p:ext uri="{BB962C8B-B14F-4D97-AF65-F5344CB8AC3E}">
        <p14:creationId xmlns:p14="http://schemas.microsoft.com/office/powerpoint/2010/main" val="623676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3" grpId="0" build="p"/>
      <p:bldP spid="8" grpId="0" build="p"/>
      <p:bldP spid="14" grpId="0" build="p"/>
      <p:bldP spid="9" grpId="0" build="p"/>
      <p:bldP spid="15" grpId="0" build="p"/>
      <p:bldP spid="10" grpId="0" build="p"/>
      <p:bldP spid="16" grpId="0" build="p"/>
      <p:bldP spid="11" grpId="0" build="p"/>
      <p:bldP spid="17" grpId="0" build="p"/>
      <p:bldP spid="12" grpId="0" build="p"/>
      <p:bldP spid="18"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a:normAutofit fontScale="90000"/>
          </a:bodyPr>
          <a:lstStyle/>
          <a:p>
            <a:r>
              <a:rPr lang="en-US" dirty="0"/>
              <a:t>Closing the Books </a:t>
            </a:r>
          </a:p>
        </p:txBody>
      </p:sp>
      <p:sp>
        <p:nvSpPr>
          <p:cNvPr id="20" name="Content Placeholder 19"/>
          <p:cNvSpPr>
            <a:spLocks noGrp="1"/>
          </p:cNvSpPr>
          <p:nvPr>
            <p:ph sz="quarter" idx="12"/>
          </p:nvPr>
        </p:nvSpPr>
        <p:spPr/>
        <p:txBody>
          <a:bodyPr/>
          <a:lstStyle/>
          <a:p>
            <a:r>
              <a:rPr lang="en-US" dirty="0"/>
              <a:t>LEARNING OBJECTIVE 2</a:t>
            </a:r>
          </a:p>
        </p:txBody>
      </p:sp>
      <p:sp>
        <p:nvSpPr>
          <p:cNvPr id="21" name="Content Placeholder 20"/>
          <p:cNvSpPr>
            <a:spLocks noGrp="1"/>
          </p:cNvSpPr>
          <p:nvPr>
            <p:ph sz="quarter" idx="13"/>
          </p:nvPr>
        </p:nvSpPr>
        <p:spPr/>
        <p:txBody>
          <a:bodyPr/>
          <a:lstStyle/>
          <a:p>
            <a:r>
              <a:rPr lang="en-US" dirty="0"/>
              <a:t>Prepare closing entries and a post-closing trial balance.</a:t>
            </a:r>
          </a:p>
        </p:txBody>
      </p:sp>
      <p:sp>
        <p:nvSpPr>
          <p:cNvPr id="24" name="Content Placeholder 23"/>
          <p:cNvSpPr>
            <a:spLocks noGrp="1"/>
          </p:cNvSpPr>
          <p:nvPr>
            <p:ph sz="quarter" idx="14"/>
          </p:nvPr>
        </p:nvSpPr>
        <p:spPr>
          <a:xfrm>
            <a:off x="333828" y="2057400"/>
            <a:ext cx="8505371" cy="990600"/>
          </a:xfrm>
        </p:spPr>
        <p:txBody>
          <a:bodyPr/>
          <a:lstStyle/>
          <a:p>
            <a:r>
              <a:rPr lang="en-US" dirty="0"/>
              <a:t>At the end of the accounting period, the company makes the accounts ready for the next period.</a:t>
            </a:r>
            <a:endParaRPr lang="en-US" altLang="en-US" sz="2400" dirty="0"/>
          </a:p>
        </p:txBody>
      </p:sp>
      <p:sp>
        <p:nvSpPr>
          <p:cNvPr id="25" name="Content Placeholder 24"/>
          <p:cNvSpPr>
            <a:spLocks noGrp="1"/>
          </p:cNvSpPr>
          <p:nvPr>
            <p:ph sz="quarter" idx="15"/>
          </p:nvPr>
        </p:nvSpPr>
        <p:spPr/>
        <p:txBody>
          <a:bodyPr/>
          <a:lstStyle/>
          <a:p>
            <a:r>
              <a:rPr lang="en-US" dirty="0">
                <a:solidFill>
                  <a:schemeClr val="tx1"/>
                </a:solidFill>
              </a:rPr>
              <a:t>L</a:t>
            </a:r>
            <a:r>
              <a:rPr lang="en-US" sz="100" dirty="0">
                <a:solidFill>
                  <a:schemeClr val="tx1"/>
                </a:solidFill>
              </a:rPr>
              <a:t> </a:t>
            </a:r>
            <a:r>
              <a:rPr lang="en-US" dirty="0">
                <a:solidFill>
                  <a:schemeClr val="tx1"/>
                </a:solidFill>
              </a:rPr>
              <a:t>O 2</a:t>
            </a:r>
          </a:p>
        </p:txBody>
      </p:sp>
      <p:sp>
        <p:nvSpPr>
          <p:cNvPr id="4" name="Slide Number Placeholder 3"/>
          <p:cNvSpPr>
            <a:spLocks noGrp="1"/>
          </p:cNvSpPr>
          <p:nvPr>
            <p:ph type="sldNum" sz="quarter" idx="10"/>
          </p:nvPr>
        </p:nvSpPr>
        <p:spPr/>
        <p:txBody>
          <a:bodyPr/>
          <a:lstStyle/>
          <a:p>
            <a:fld id="{67B19427-F580-D146-B60E-4CADEE75497F}" type="slidenum">
              <a:rPr lang="en-US" smtClean="0"/>
              <a:pPr/>
              <a:t>19</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pic>
        <p:nvPicPr>
          <p:cNvPr id="28" name="Content Placeholder 8" descr="The steps in accounting cycle are presented as: Analyze, Journalize, Post, Trial Balance, Adjusting Entries, Adjusted Trial Balance, Financial Statements, Closing Entries, and Post-Closing Trial Balance. The last two steps, Closing Entries, and Post-Closing Trial Balance are highlighted.&#10;"/>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416408" y="3323332"/>
            <a:ext cx="8240073" cy="2097250"/>
          </a:xfrm>
        </p:spPr>
      </p:pic>
    </p:spTree>
    <p:extLst>
      <p:ext uri="{BB962C8B-B14F-4D97-AF65-F5344CB8AC3E}">
        <p14:creationId xmlns:p14="http://schemas.microsoft.com/office/powerpoint/2010/main" val="3960610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
          <p:cNvSpPr>
            <a:spLocks noGrp="1"/>
          </p:cNvSpPr>
          <p:nvPr>
            <p:ph type="title"/>
          </p:nvPr>
        </p:nvSpPr>
        <p:spPr>
          <a:xfrm>
            <a:off x="304800" y="762001"/>
            <a:ext cx="8534400" cy="685799"/>
          </a:xfrm>
          <a:prstGeom prst="rect">
            <a:avLst/>
          </a:prstGeom>
        </p:spPr>
        <p:txBody>
          <a:bodyPr/>
          <a:lstStyle/>
          <a:p>
            <a:r>
              <a:rPr lang="en-US" b="1" dirty="0">
                <a:solidFill>
                  <a:schemeClr val="accent1"/>
                </a:solidFill>
                <a:ea typeface="Source Sans Pro" charset="0"/>
              </a:rPr>
              <a:t>Chapter Outline</a:t>
            </a:r>
            <a:endParaRPr lang="en-US" sz="2400" dirty="0">
              <a:solidFill>
                <a:schemeClr val="accent1"/>
              </a:solidFill>
            </a:endParaRPr>
          </a:p>
        </p:txBody>
      </p:sp>
      <p:sp>
        <p:nvSpPr>
          <p:cNvPr id="4" name="COBBL"/>
          <p:cNvSpPr>
            <a:spLocks noGrp="1"/>
          </p:cNvSpPr>
          <p:nvPr>
            <p:ph sz="quarter" idx="16"/>
          </p:nvPr>
        </p:nvSpPr>
        <p:spPr>
          <a:xfrm>
            <a:off x="304800" y="1752600"/>
            <a:ext cx="8305800" cy="3962400"/>
          </a:xfrm>
        </p:spPr>
        <p:txBody>
          <a:bodyPr/>
          <a:lstStyle/>
          <a:p>
            <a:pPr marL="0" lvl="1" indent="0">
              <a:lnSpc>
                <a:spcPct val="100000"/>
              </a:lnSpc>
              <a:spcBef>
                <a:spcPts val="1200"/>
              </a:spcBef>
              <a:buNone/>
            </a:pPr>
            <a:r>
              <a:rPr lang="en-US" sz="2800" b="1" dirty="0">
                <a:solidFill>
                  <a:schemeClr val="accent2"/>
                </a:solidFill>
                <a:latin typeface="Calibri" panose="020F0502020204030204" pitchFamily="34" charset="0"/>
              </a:rPr>
              <a:t>Learning Objectives</a:t>
            </a:r>
          </a:p>
          <a:p>
            <a:pPr marL="0" indent="0">
              <a:lnSpc>
                <a:spcPct val="100000"/>
              </a:lnSpc>
              <a:spcBef>
                <a:spcPts val="1200"/>
              </a:spcBef>
              <a:buNone/>
            </a:pPr>
            <a:r>
              <a:rPr lang="en-US" b="1" dirty="0">
                <a:solidFill>
                  <a:schemeClr val="accent2"/>
                </a:solidFill>
                <a:latin typeface="Calibri" panose="020F0502020204030204" pitchFamily="34" charset="0"/>
              </a:rPr>
              <a:t>L</a:t>
            </a:r>
            <a:r>
              <a:rPr lang="en-US" sz="100" b="1" dirty="0">
                <a:solidFill>
                  <a:schemeClr val="accent2"/>
                </a:solidFill>
                <a:latin typeface="Calibri" panose="020F0502020204030204" pitchFamily="34" charset="0"/>
              </a:rPr>
              <a:t> </a:t>
            </a:r>
            <a:r>
              <a:rPr lang="en-US" b="1" dirty="0">
                <a:solidFill>
                  <a:schemeClr val="accent2"/>
                </a:solidFill>
                <a:latin typeface="Calibri" panose="020F0502020204030204" pitchFamily="34" charset="0"/>
              </a:rPr>
              <a:t>O 1</a:t>
            </a:r>
            <a:r>
              <a:rPr lang="en-US" dirty="0">
                <a:solidFill>
                  <a:schemeClr val="accent2"/>
                </a:solidFill>
                <a:latin typeface="Calibri" panose="020F0502020204030204" pitchFamily="34" charset="0"/>
              </a:rPr>
              <a:t> </a:t>
            </a:r>
            <a:r>
              <a:rPr lang="en-US" dirty="0">
                <a:latin typeface="Calibri" panose="020F0502020204030204" pitchFamily="34" charset="0"/>
              </a:rPr>
              <a:t>Prepare a worksheet.</a:t>
            </a:r>
          </a:p>
          <a:p>
            <a:pPr marL="720725" indent="-720725">
              <a:lnSpc>
                <a:spcPct val="100000"/>
              </a:lnSpc>
              <a:spcBef>
                <a:spcPts val="1200"/>
              </a:spcBef>
              <a:buNone/>
              <a:tabLst>
                <a:tab pos="720725" algn="l"/>
              </a:tabLst>
            </a:pPr>
            <a:r>
              <a:rPr lang="en-US" b="1" dirty="0">
                <a:solidFill>
                  <a:schemeClr val="accent2"/>
                </a:solidFill>
                <a:latin typeface="Calibri" panose="020F0502020204030204" pitchFamily="34" charset="0"/>
              </a:rPr>
              <a:t>L</a:t>
            </a:r>
            <a:r>
              <a:rPr lang="en-US" sz="100" b="1" dirty="0">
                <a:solidFill>
                  <a:schemeClr val="accent2"/>
                </a:solidFill>
                <a:latin typeface="Calibri" panose="020F0502020204030204" pitchFamily="34" charset="0"/>
              </a:rPr>
              <a:t> </a:t>
            </a:r>
            <a:r>
              <a:rPr lang="en-US" b="1" dirty="0">
                <a:solidFill>
                  <a:schemeClr val="accent2"/>
                </a:solidFill>
                <a:latin typeface="Calibri" panose="020F0502020204030204" pitchFamily="34" charset="0"/>
              </a:rPr>
              <a:t>O 2</a:t>
            </a:r>
            <a:r>
              <a:rPr lang="en-US" dirty="0">
                <a:solidFill>
                  <a:schemeClr val="accent2"/>
                </a:solidFill>
                <a:latin typeface="Calibri" panose="020F0502020204030204" pitchFamily="34" charset="0"/>
              </a:rPr>
              <a:t> </a:t>
            </a:r>
            <a:r>
              <a:rPr lang="en-US" dirty="0">
                <a:latin typeface="Calibri" panose="020F0502020204030204" pitchFamily="34" charset="0"/>
              </a:rPr>
              <a:t>Prepare closing entries and a post-closing trial balance.</a:t>
            </a:r>
          </a:p>
          <a:p>
            <a:pPr marL="720725" indent="-720725">
              <a:lnSpc>
                <a:spcPct val="100000"/>
              </a:lnSpc>
              <a:spcBef>
                <a:spcPts val="1200"/>
              </a:spcBef>
              <a:buNone/>
            </a:pPr>
            <a:r>
              <a:rPr lang="en-US" b="1" dirty="0">
                <a:solidFill>
                  <a:schemeClr val="accent2"/>
                </a:solidFill>
                <a:latin typeface="Calibri" panose="020F0502020204030204" pitchFamily="34" charset="0"/>
              </a:rPr>
              <a:t>L</a:t>
            </a:r>
            <a:r>
              <a:rPr lang="en-US" sz="100" b="1" dirty="0">
                <a:solidFill>
                  <a:schemeClr val="accent2"/>
                </a:solidFill>
                <a:latin typeface="Calibri" panose="020F0502020204030204" pitchFamily="34" charset="0"/>
              </a:rPr>
              <a:t> </a:t>
            </a:r>
            <a:r>
              <a:rPr lang="en-US" b="1" dirty="0">
                <a:solidFill>
                  <a:schemeClr val="accent2"/>
                </a:solidFill>
                <a:latin typeface="Calibri" panose="020F0502020204030204" pitchFamily="34" charset="0"/>
              </a:rPr>
              <a:t>O 3 </a:t>
            </a:r>
            <a:r>
              <a:rPr lang="en-US" dirty="0">
                <a:latin typeface="Calibri" panose="020F0502020204030204" pitchFamily="34" charset="0"/>
              </a:rPr>
              <a:t>Explain the steps in the accounting cycle and how to prepare correcting entries.</a:t>
            </a:r>
          </a:p>
          <a:p>
            <a:pPr marL="0" indent="0">
              <a:lnSpc>
                <a:spcPct val="100000"/>
              </a:lnSpc>
              <a:spcBef>
                <a:spcPts val="1200"/>
              </a:spcBef>
              <a:buNone/>
            </a:pPr>
            <a:r>
              <a:rPr lang="en-US" b="1" dirty="0">
                <a:solidFill>
                  <a:schemeClr val="accent2"/>
                </a:solidFill>
                <a:latin typeface="Calibri" panose="020F0502020204030204" pitchFamily="34" charset="0"/>
              </a:rPr>
              <a:t>L</a:t>
            </a:r>
            <a:r>
              <a:rPr lang="en-US" sz="100" b="1" dirty="0">
                <a:solidFill>
                  <a:schemeClr val="accent2"/>
                </a:solidFill>
                <a:latin typeface="Calibri" panose="020F0502020204030204" pitchFamily="34" charset="0"/>
              </a:rPr>
              <a:t> </a:t>
            </a:r>
            <a:r>
              <a:rPr lang="en-US" b="1" dirty="0">
                <a:solidFill>
                  <a:schemeClr val="accent2"/>
                </a:solidFill>
                <a:latin typeface="Calibri" panose="020F0502020204030204" pitchFamily="34" charset="0"/>
              </a:rPr>
              <a:t>O 4 </a:t>
            </a:r>
            <a:r>
              <a:rPr lang="en-US" dirty="0">
                <a:latin typeface="Calibri" panose="020F0502020204030204" pitchFamily="34" charset="0"/>
              </a:rPr>
              <a:t>Identify the sections of a classified balance sheet.</a:t>
            </a:r>
          </a:p>
        </p:txBody>
      </p:sp>
      <p:sp>
        <p:nvSpPr>
          <p:cNvPr id="5" name="Slide Number Placeholder"/>
          <p:cNvSpPr>
            <a:spLocks noGrp="1"/>
          </p:cNvSpPr>
          <p:nvPr>
            <p:ph type="sldNum" sz="quarter" idx="10"/>
          </p:nvPr>
        </p:nvSpPr>
        <p:spPr/>
        <p:txBody>
          <a:bodyPr/>
          <a:lstStyle/>
          <a:p>
            <a:fld id="{67B19427-F580-D146-B60E-4CADEE75497F}" type="slidenum">
              <a:rPr lang="en-US" smtClean="0"/>
              <a:t>2</a:t>
            </a:fld>
            <a:endParaRPr lang="en-US"/>
          </a:p>
        </p:txBody>
      </p:sp>
      <p:sp>
        <p:nvSpPr>
          <p:cNvPr id="6" name="Footer Placeholder"/>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1663153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Closing the Books</a:t>
            </a:r>
            <a:endParaRPr lang="en-IN" dirty="0"/>
          </a:p>
        </p:txBody>
      </p:sp>
      <p:sp>
        <p:nvSpPr>
          <p:cNvPr id="6" name="Content Placeholder 5"/>
          <p:cNvSpPr>
            <a:spLocks noGrp="1"/>
          </p:cNvSpPr>
          <p:nvPr>
            <p:ph sz="quarter" idx="16"/>
          </p:nvPr>
        </p:nvSpPr>
        <p:spPr>
          <a:xfrm>
            <a:off x="304800" y="1752600"/>
            <a:ext cx="3886200" cy="2438400"/>
          </a:xfrm>
        </p:spPr>
        <p:txBody>
          <a:bodyPr/>
          <a:lstStyle/>
          <a:p>
            <a:pPr algn="ctr" fontAlgn="b"/>
            <a:r>
              <a:rPr lang="en-US" sz="2600" b="1" dirty="0">
                <a:solidFill>
                  <a:schemeClr val="accent2"/>
                </a:solidFill>
                <a:latin typeface="Calibri" panose="020F0502020204030204" pitchFamily="34" charset="0"/>
              </a:rPr>
              <a:t>Temporary </a:t>
            </a:r>
          </a:p>
          <a:p>
            <a:pPr fontAlgn="b"/>
            <a:r>
              <a:rPr lang="en-US" sz="2600" b="1" dirty="0">
                <a:solidFill>
                  <a:schemeClr val="accent2"/>
                </a:solidFill>
                <a:latin typeface="Calibri" panose="020F0502020204030204" pitchFamily="34" charset="0"/>
              </a:rPr>
              <a:t>These accounts are closed</a:t>
            </a:r>
          </a:p>
          <a:p>
            <a:pPr fontAlgn="b"/>
            <a:r>
              <a:rPr lang="en-US" sz="2600" b="1" dirty="0"/>
              <a:t>All revenue accounts</a:t>
            </a:r>
          </a:p>
          <a:p>
            <a:pPr fontAlgn="b"/>
            <a:r>
              <a:rPr lang="en-US" sz="2600" b="1" dirty="0"/>
              <a:t>All expense accounts</a:t>
            </a:r>
          </a:p>
          <a:p>
            <a:pPr fontAlgn="b"/>
            <a:r>
              <a:rPr lang="en-US" sz="2600" b="1" dirty="0"/>
              <a:t>Owner's drawing account</a:t>
            </a:r>
            <a:endParaRPr lang="en-US" sz="2600" b="1" dirty="0">
              <a:solidFill>
                <a:srgbClr val="990000"/>
              </a:solidFill>
              <a:latin typeface="Calibri" panose="020F0502020204030204" pitchFamily="34" charset="0"/>
            </a:endParaRPr>
          </a:p>
        </p:txBody>
      </p:sp>
      <p:sp>
        <p:nvSpPr>
          <p:cNvPr id="7" name="Content Placeholder 6"/>
          <p:cNvSpPr>
            <a:spLocks noGrp="1"/>
          </p:cNvSpPr>
          <p:nvPr>
            <p:ph sz="quarter" idx="17"/>
          </p:nvPr>
        </p:nvSpPr>
        <p:spPr>
          <a:xfrm>
            <a:off x="4572000" y="1752599"/>
            <a:ext cx="4360985" cy="2438401"/>
          </a:xfrm>
        </p:spPr>
        <p:txBody>
          <a:bodyPr/>
          <a:lstStyle/>
          <a:p>
            <a:pPr algn="ctr" fontAlgn="b"/>
            <a:r>
              <a:rPr lang="en-US" sz="2600" b="1" dirty="0">
                <a:solidFill>
                  <a:schemeClr val="accent2"/>
                </a:solidFill>
                <a:latin typeface="Calibri" panose="020F0502020204030204" pitchFamily="34" charset="0"/>
              </a:rPr>
              <a:t>Permanent</a:t>
            </a:r>
          </a:p>
          <a:p>
            <a:pPr fontAlgn="b"/>
            <a:r>
              <a:rPr lang="en-US" sz="2600" b="1" dirty="0">
                <a:solidFill>
                  <a:schemeClr val="accent2"/>
                </a:solidFill>
                <a:latin typeface="Calibri" panose="020F0502020204030204" pitchFamily="34" charset="0"/>
              </a:rPr>
              <a:t>These accounts are not closed</a:t>
            </a:r>
          </a:p>
          <a:p>
            <a:pPr fontAlgn="b"/>
            <a:r>
              <a:rPr lang="en-US" sz="2600" b="1" dirty="0"/>
              <a:t>All asset accounts</a:t>
            </a:r>
          </a:p>
          <a:p>
            <a:pPr fontAlgn="b"/>
            <a:r>
              <a:rPr lang="en-US" sz="2600" b="1" dirty="0"/>
              <a:t>All liability accounts</a:t>
            </a:r>
          </a:p>
          <a:p>
            <a:pPr fontAlgn="b"/>
            <a:r>
              <a:rPr lang="en-US" sz="2600" b="1" dirty="0"/>
              <a:t>Owner's capital account</a:t>
            </a:r>
            <a:endParaRPr lang="en-US" sz="2600" b="1" dirty="0">
              <a:solidFill>
                <a:srgbClr val="990000"/>
              </a:solidFill>
              <a:latin typeface="Calibri" panose="020F0502020204030204" pitchFamily="34" charset="0"/>
            </a:endParaRPr>
          </a:p>
        </p:txBody>
      </p:sp>
      <p:sp>
        <p:nvSpPr>
          <p:cNvPr id="4" name="Slide Number Placeholder 3"/>
          <p:cNvSpPr>
            <a:spLocks noGrp="1"/>
          </p:cNvSpPr>
          <p:nvPr>
            <p:ph type="sldNum" sz="quarter" idx="10"/>
          </p:nvPr>
        </p:nvSpPr>
        <p:spPr/>
        <p:txBody>
          <a:bodyPr/>
          <a:lstStyle/>
          <a:p>
            <a:fld id="{67B19427-F580-D146-B60E-4CADEE75497F}" type="slidenum">
              <a:rPr lang="en-US" smtClean="0"/>
              <a:pPr/>
              <a:t>20</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10" name="Content Placeholder 9"/>
          <p:cNvSpPr>
            <a:spLocks noGrp="1"/>
          </p:cNvSpPr>
          <p:nvPr>
            <p:ph sz="quarter" idx="4294967295"/>
          </p:nvPr>
        </p:nvSpPr>
        <p:spPr>
          <a:xfrm>
            <a:off x="304800" y="6477000"/>
            <a:ext cx="838200" cy="244475"/>
          </a:xfrm>
          <a:prstGeom prst="rect">
            <a:avLst/>
          </a:prstGeom>
        </p:spPr>
        <p:txBody>
          <a:bodyPr/>
          <a:lstStyle/>
          <a:p>
            <a:pPr marL="0" indent="0">
              <a:buNone/>
            </a:pPr>
            <a:r>
              <a:rPr lang="en-US" sz="1200" dirty="0"/>
              <a:t>L</a:t>
            </a:r>
            <a:r>
              <a:rPr lang="en-US" sz="100" dirty="0"/>
              <a:t> </a:t>
            </a:r>
            <a:r>
              <a:rPr lang="en-US" sz="1200" dirty="0"/>
              <a:t>O 2</a:t>
            </a:r>
          </a:p>
        </p:txBody>
      </p:sp>
    </p:spTree>
    <p:extLst>
      <p:ext uri="{BB962C8B-B14F-4D97-AF65-F5344CB8AC3E}">
        <p14:creationId xmlns:p14="http://schemas.microsoft.com/office/powerpoint/2010/main" val="2699533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Preparing Closing Entries </a:t>
            </a:r>
            <a:r>
              <a:rPr lang="en-US" sz="2400" dirty="0">
                <a:latin typeface="Calibri" panose="020F0502020204030204" pitchFamily="34" charset="0"/>
                <a:ea typeface="Source Sans Pro" charset="0"/>
                <a:cs typeface="Calibri" panose="020F0502020204030204" pitchFamily="34" charset="0"/>
              </a:rPr>
              <a:t>(1 of 2)</a:t>
            </a:r>
            <a:endParaRPr lang="en-IN" sz="2400" dirty="0"/>
          </a:p>
        </p:txBody>
      </p:sp>
      <p:sp>
        <p:nvSpPr>
          <p:cNvPr id="6" name="Content Placeholder 5"/>
          <p:cNvSpPr>
            <a:spLocks noGrp="1"/>
          </p:cNvSpPr>
          <p:nvPr>
            <p:ph sz="quarter" idx="16"/>
          </p:nvPr>
        </p:nvSpPr>
        <p:spPr>
          <a:xfrm>
            <a:off x="304800" y="1752600"/>
            <a:ext cx="8534400" cy="1905000"/>
          </a:xfrm>
        </p:spPr>
        <p:txBody>
          <a:bodyPr/>
          <a:lstStyle/>
          <a:p>
            <a:pPr marL="0" lvl="2" indent="0">
              <a:spcBef>
                <a:spcPts val="1000"/>
              </a:spcBef>
              <a:buClr>
                <a:srgbClr val="990000"/>
              </a:buClr>
              <a:buSzPct val="100000"/>
              <a:buNone/>
            </a:pPr>
            <a:r>
              <a:rPr lang="en-US" altLang="en-US" sz="2800" b="1" dirty="0">
                <a:solidFill>
                  <a:srgbClr val="0000CC"/>
                </a:solidFill>
              </a:rPr>
              <a:t>Closing entries </a:t>
            </a:r>
            <a:r>
              <a:rPr lang="en-US" altLang="en-US" sz="2800" dirty="0"/>
              <a:t>formally recognize in the ledger the transfer of:</a:t>
            </a:r>
          </a:p>
          <a:p>
            <a:pPr marL="291600" lvl="2" indent="-291600">
              <a:spcBef>
                <a:spcPts val="1000"/>
              </a:spcBef>
              <a:buClr>
                <a:schemeClr val="accent2"/>
              </a:buClr>
              <a:buSzPct val="100000"/>
            </a:pPr>
            <a:r>
              <a:rPr lang="en-US" altLang="en-US" sz="2800" dirty="0"/>
              <a:t>Net income (or net loss) to owner’s capital.</a:t>
            </a:r>
          </a:p>
          <a:p>
            <a:pPr marL="291600" lvl="2" indent="-291600">
              <a:spcBef>
                <a:spcPts val="1000"/>
              </a:spcBef>
              <a:buClr>
                <a:schemeClr val="accent2"/>
              </a:buClr>
              <a:buSzPct val="100000"/>
            </a:pPr>
            <a:r>
              <a:rPr lang="en-US" altLang="en-US" sz="2800" dirty="0"/>
              <a:t>Owner’s drawings to owner’s capital.</a:t>
            </a:r>
          </a:p>
        </p:txBody>
      </p:sp>
      <p:sp>
        <p:nvSpPr>
          <p:cNvPr id="8" name="Content Placeholder 7"/>
          <p:cNvSpPr>
            <a:spLocks noGrp="1"/>
          </p:cNvSpPr>
          <p:nvPr>
            <p:ph sz="quarter" idx="18"/>
          </p:nvPr>
        </p:nvSpPr>
        <p:spPr>
          <a:xfrm>
            <a:off x="313267" y="3886200"/>
            <a:ext cx="8534400" cy="1371600"/>
          </a:xfrm>
        </p:spPr>
        <p:txBody>
          <a:bodyPr/>
          <a:lstStyle/>
          <a:p>
            <a:pPr marL="0" lvl="2" indent="0">
              <a:spcBef>
                <a:spcPts val="1000"/>
              </a:spcBef>
              <a:buClr>
                <a:srgbClr val="990000"/>
              </a:buClr>
              <a:buSzPct val="100000"/>
              <a:buNone/>
            </a:pPr>
            <a:r>
              <a:rPr lang="en-US" altLang="en-US" sz="2800" dirty="0"/>
              <a:t>Produce a zero balance in each temporary account.</a:t>
            </a:r>
          </a:p>
          <a:p>
            <a:pPr marL="0" lvl="2" indent="0">
              <a:spcBef>
                <a:spcPts val="1000"/>
              </a:spcBef>
              <a:buClr>
                <a:srgbClr val="990000"/>
              </a:buClr>
              <a:buSzPct val="100000"/>
              <a:buNone/>
            </a:pPr>
            <a:r>
              <a:rPr lang="en-US" altLang="en-US" sz="2800" dirty="0"/>
              <a:t>Companies generally journalize and post closing entries only at end of the annual accounting period.</a:t>
            </a:r>
          </a:p>
        </p:txBody>
      </p:sp>
      <p:sp>
        <p:nvSpPr>
          <p:cNvPr id="4" name="Slide Number Placeholder 3"/>
          <p:cNvSpPr>
            <a:spLocks noGrp="1"/>
          </p:cNvSpPr>
          <p:nvPr>
            <p:ph type="sldNum" sz="quarter" idx="10"/>
          </p:nvPr>
        </p:nvSpPr>
        <p:spPr/>
        <p:txBody>
          <a:bodyPr/>
          <a:lstStyle/>
          <a:p>
            <a:fld id="{67B19427-F580-D146-B60E-4CADEE75497F}"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7" name="Content Placeholder 9"/>
          <p:cNvSpPr>
            <a:spLocks noGrp="1"/>
          </p:cNvSpPr>
          <p:nvPr>
            <p:ph sz="quarter" idx="4294967295"/>
          </p:nvPr>
        </p:nvSpPr>
        <p:spPr>
          <a:xfrm>
            <a:off x="304800" y="6477000"/>
            <a:ext cx="838200" cy="244475"/>
          </a:xfrm>
          <a:prstGeom prst="rect">
            <a:avLst/>
          </a:prstGeom>
        </p:spPr>
        <p:txBody>
          <a:bodyPr/>
          <a:lstStyle/>
          <a:p>
            <a:pPr marL="0" indent="0">
              <a:buNone/>
            </a:pPr>
            <a:r>
              <a:rPr lang="en-US" sz="1200" dirty="0"/>
              <a:t>L</a:t>
            </a:r>
            <a:r>
              <a:rPr lang="en-US" sz="100" dirty="0"/>
              <a:t> </a:t>
            </a:r>
            <a:r>
              <a:rPr lang="en-US" sz="1200" dirty="0"/>
              <a:t>O 2</a:t>
            </a:r>
          </a:p>
        </p:txBody>
      </p:sp>
    </p:spTree>
    <p:extLst>
      <p:ext uri="{BB962C8B-B14F-4D97-AF65-F5344CB8AC3E}">
        <p14:creationId xmlns:p14="http://schemas.microsoft.com/office/powerpoint/2010/main" val="899986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680973"/>
          </a:xfrm>
        </p:spPr>
        <p:txBody>
          <a:bodyPr/>
          <a:lstStyle/>
          <a:p>
            <a:r>
              <a:rPr lang="en-US" b="1" dirty="0">
                <a:latin typeface="Calibri" panose="020F0502020204030204" pitchFamily="34" charset="0"/>
                <a:ea typeface="Source Sans Pro" charset="0"/>
                <a:cs typeface="Calibri" panose="020F0502020204030204" pitchFamily="34" charset="0"/>
              </a:rPr>
              <a:t>Preparing Closing Entries </a:t>
            </a:r>
            <a:r>
              <a:rPr lang="en-US" sz="2400" dirty="0">
                <a:latin typeface="Calibri" panose="020F0502020204030204" pitchFamily="34" charset="0"/>
                <a:ea typeface="Source Sans Pro" charset="0"/>
                <a:cs typeface="Calibri" panose="020F0502020204030204" pitchFamily="34" charset="0"/>
              </a:rPr>
              <a:t>(2 of 2)</a:t>
            </a:r>
            <a:endParaRPr lang="en-IN" dirty="0"/>
          </a:p>
        </p:txBody>
      </p:sp>
      <p:pic>
        <p:nvPicPr>
          <p:cNvPr id="9" name="Content Placeholder 8" descr="An illustration displays a diagram of the closing process. The first step is to close revenues to income summary, in which the revenues account is debited to remove the individual revenues, and the amount is added to income summary as a credit. The second step is to close expenses to income summary, in which the expense accounts are credited to remove the individual expenses, and the amount reduces income summary as a debit. The third step is to close income summary to owner's capital, in which the income summary account is debited to remove the balance, and the amount is added to owner's capital as a credit. The last step is to close owner's drawings to owner's capital, in which the balance of owner's drawings is credited to remove the drawings, and the amount reduces owner's capital as a debit.&#10;"/>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514150" y="1828800"/>
            <a:ext cx="8248947" cy="4160974"/>
          </a:xfrm>
        </p:spPr>
      </p:pic>
      <p:sp>
        <p:nvSpPr>
          <p:cNvPr id="8" name="Content Placeholder 7"/>
          <p:cNvSpPr>
            <a:spLocks noGrp="1"/>
          </p:cNvSpPr>
          <p:nvPr>
            <p:ph sz="quarter" idx="18"/>
          </p:nvPr>
        </p:nvSpPr>
        <p:spPr>
          <a:xfrm>
            <a:off x="313267" y="3886200"/>
            <a:ext cx="2963333" cy="2362199"/>
          </a:xfrm>
        </p:spPr>
        <p:txBody>
          <a:bodyPr/>
          <a:lstStyle/>
          <a:p>
            <a:r>
              <a:rPr lang="en-US" sz="1800" b="1" dirty="0"/>
              <a:t>Key:</a:t>
            </a:r>
          </a:p>
          <a:p>
            <a:pPr marL="403200" indent="-403200">
              <a:spcBef>
                <a:spcPts val="500"/>
              </a:spcBef>
              <a:buClr>
                <a:schemeClr val="accent2"/>
              </a:buClr>
              <a:buFont typeface="+mj-lt"/>
              <a:buAutoNum type="arabicPeriod"/>
            </a:pPr>
            <a:r>
              <a:rPr lang="en-US" sz="1600" dirty="0"/>
              <a:t>Close Revenues to Income Summary.</a:t>
            </a:r>
          </a:p>
          <a:p>
            <a:pPr marL="403200" indent="-403200">
              <a:spcBef>
                <a:spcPts val="500"/>
              </a:spcBef>
              <a:buClr>
                <a:schemeClr val="accent2"/>
              </a:buClr>
              <a:buFont typeface="+mj-lt"/>
              <a:buAutoNum type="arabicPeriod"/>
            </a:pPr>
            <a:r>
              <a:rPr lang="en-US" sz="1600" dirty="0"/>
              <a:t>Close Expenses to Income Summary.</a:t>
            </a:r>
          </a:p>
          <a:p>
            <a:pPr marL="403200" indent="-403200">
              <a:spcBef>
                <a:spcPts val="500"/>
              </a:spcBef>
              <a:buClr>
                <a:schemeClr val="accent2"/>
              </a:buClr>
              <a:buFont typeface="+mj-lt"/>
              <a:buAutoNum type="arabicPeriod"/>
            </a:pPr>
            <a:r>
              <a:rPr lang="en-US" sz="1600" dirty="0"/>
              <a:t>Close Income Summary to Owner’s Capital.</a:t>
            </a:r>
          </a:p>
          <a:p>
            <a:pPr marL="403200" indent="-403200">
              <a:spcBef>
                <a:spcPts val="500"/>
              </a:spcBef>
              <a:buClr>
                <a:schemeClr val="accent2"/>
              </a:buClr>
              <a:buFont typeface="+mj-lt"/>
              <a:buAutoNum type="arabicPeriod"/>
            </a:pPr>
            <a:r>
              <a:rPr lang="en-US" sz="1600" dirty="0"/>
              <a:t>Close Owner’s Drawings to Owner’s Capital.</a:t>
            </a:r>
          </a:p>
        </p:txBody>
      </p:sp>
      <p:sp>
        <p:nvSpPr>
          <p:cNvPr id="4" name="Slide Number Placeholder 3"/>
          <p:cNvSpPr>
            <a:spLocks noGrp="1"/>
          </p:cNvSpPr>
          <p:nvPr>
            <p:ph type="sldNum" sz="quarter" idx="10"/>
          </p:nvPr>
        </p:nvSpPr>
        <p:spPr/>
        <p:txBody>
          <a:bodyPr/>
          <a:lstStyle/>
          <a:p>
            <a:fld id="{67B19427-F580-D146-B60E-4CADEE75497F}" type="slidenum">
              <a:rPr lang="en-US" smtClean="0"/>
              <a:pPr/>
              <a:t>22</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7" name="Content Placeholder 9"/>
          <p:cNvSpPr>
            <a:spLocks noGrp="1"/>
          </p:cNvSpPr>
          <p:nvPr>
            <p:ph sz="quarter" idx="4294967295"/>
          </p:nvPr>
        </p:nvSpPr>
        <p:spPr>
          <a:xfrm>
            <a:off x="304800" y="6477000"/>
            <a:ext cx="838200" cy="244475"/>
          </a:xfrm>
          <a:prstGeom prst="rect">
            <a:avLst/>
          </a:prstGeom>
        </p:spPr>
        <p:txBody>
          <a:bodyPr/>
          <a:lstStyle/>
          <a:p>
            <a:pPr marL="0" indent="0">
              <a:buNone/>
            </a:pPr>
            <a:r>
              <a:rPr lang="en-US" sz="1200" dirty="0"/>
              <a:t>L</a:t>
            </a:r>
            <a:r>
              <a:rPr lang="en-US" sz="100" dirty="0"/>
              <a:t> </a:t>
            </a:r>
            <a:r>
              <a:rPr lang="en-US" sz="1200" dirty="0"/>
              <a:t>O 2</a:t>
            </a:r>
          </a:p>
        </p:txBody>
      </p:sp>
    </p:spTree>
    <p:extLst>
      <p:ext uri="{BB962C8B-B14F-4D97-AF65-F5344CB8AC3E}">
        <p14:creationId xmlns:p14="http://schemas.microsoft.com/office/powerpoint/2010/main" val="2251585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625474"/>
          </a:xfrm>
        </p:spPr>
        <p:txBody>
          <a:bodyPr>
            <a:noAutofit/>
          </a:bodyPr>
          <a:lstStyle/>
          <a:p>
            <a:r>
              <a:rPr lang="en-US" b="1" dirty="0">
                <a:latin typeface="Calibri" panose="020F0502020204030204" pitchFamily="34" charset="0"/>
                <a:ea typeface="Source Sans Pro" charset="0"/>
                <a:cs typeface="Calibri" panose="020F0502020204030204" pitchFamily="34" charset="0"/>
              </a:rPr>
              <a:t>Closing Entries Illustrated </a:t>
            </a:r>
            <a:r>
              <a:rPr lang="en-US" sz="2400" dirty="0">
                <a:latin typeface="Calibri" panose="020F0502020204030204" pitchFamily="34" charset="0"/>
                <a:ea typeface="Source Sans Pro" charset="0"/>
                <a:cs typeface="Calibri" panose="020F0502020204030204" pitchFamily="34" charset="0"/>
              </a:rPr>
              <a:t>(1 of 2)</a:t>
            </a:r>
            <a:endParaRPr lang="en-IN" sz="2400" dirty="0"/>
          </a:p>
        </p:txBody>
      </p:sp>
      <p:graphicFrame>
        <p:nvGraphicFramePr>
          <p:cNvPr id="8" name="Content Placeholder 7" descr="Table is accessible to screenreaders"/>
          <p:cNvGraphicFramePr>
            <a:graphicFrameLocks noGrp="1"/>
          </p:cNvGraphicFramePr>
          <p:nvPr>
            <p:ph sz="quarter" idx="16"/>
            <p:extLst>
              <p:ext uri="{D42A27DB-BD31-4B8C-83A1-F6EECF244321}">
                <p14:modId xmlns:p14="http://schemas.microsoft.com/office/powerpoint/2010/main" val="3428262292"/>
              </p:ext>
            </p:extLst>
          </p:nvPr>
        </p:nvGraphicFramePr>
        <p:xfrm>
          <a:off x="457200" y="1752601"/>
          <a:ext cx="8000999" cy="429429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4613814"/>
                    </a:ext>
                  </a:extLst>
                </a:gridCol>
                <a:gridCol w="4020796">
                  <a:extLst>
                    <a:ext uri="{9D8B030D-6E8A-4147-A177-3AD203B41FA5}">
                      <a16:colId xmlns:a16="http://schemas.microsoft.com/office/drawing/2014/main" val="1302478455"/>
                    </a:ext>
                  </a:extLst>
                </a:gridCol>
                <a:gridCol w="897308">
                  <a:extLst>
                    <a:ext uri="{9D8B030D-6E8A-4147-A177-3AD203B41FA5}">
                      <a16:colId xmlns:a16="http://schemas.microsoft.com/office/drawing/2014/main" val="2652063698"/>
                    </a:ext>
                  </a:extLst>
                </a:gridCol>
                <a:gridCol w="972084">
                  <a:extLst>
                    <a:ext uri="{9D8B030D-6E8A-4147-A177-3AD203B41FA5}">
                      <a16:colId xmlns:a16="http://schemas.microsoft.com/office/drawing/2014/main" val="626100512"/>
                    </a:ext>
                  </a:extLst>
                </a:gridCol>
                <a:gridCol w="1196411">
                  <a:extLst>
                    <a:ext uri="{9D8B030D-6E8A-4147-A177-3AD203B41FA5}">
                      <a16:colId xmlns:a16="http://schemas.microsoft.com/office/drawing/2014/main" val="1683759369"/>
                    </a:ext>
                  </a:extLst>
                </a:gridCol>
              </a:tblGrid>
              <a:tr h="220668">
                <a:tc>
                  <a:txBody>
                    <a:bodyPr/>
                    <a:lstStyle/>
                    <a:p>
                      <a:r>
                        <a:rPr lang="en-IN" sz="1800" dirty="0">
                          <a:solidFill>
                            <a:schemeClr val="accent1"/>
                          </a:solidFill>
                        </a:rPr>
                        <a:t>blank</a:t>
                      </a:r>
                      <a:endParaRPr lang="en-IN" sz="18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u="none" strike="noStrike" dirty="0">
                          <a:solidFill>
                            <a:schemeClr val="bg2"/>
                          </a:solidFill>
                          <a:effectLst/>
                        </a:rPr>
                        <a:t>General Journal</a:t>
                      </a:r>
                      <a:endParaRPr lang="en-IN" sz="1800" dirty="0">
                        <a:solidFill>
                          <a:schemeClr val="bg2"/>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dirty="0">
                          <a:solidFill>
                            <a:schemeClr val="accent1"/>
                          </a:solidFill>
                        </a:rPr>
                        <a:t>blank</a:t>
                      </a:r>
                      <a:endParaRPr lang="en-IN" sz="1800" dirty="0">
                        <a:solidFill>
                          <a:schemeClr val="bg2"/>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dirty="0">
                          <a:solidFill>
                            <a:schemeClr val="accent1"/>
                          </a:solidFill>
                        </a:rPr>
                        <a:t>blank</a:t>
                      </a:r>
                      <a:endParaRPr lang="en-IN" sz="1800" dirty="0">
                        <a:solidFill>
                          <a:schemeClr val="bg2"/>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i="0" u="none" strike="noStrike" dirty="0">
                          <a:solidFill>
                            <a:schemeClr val="bg2"/>
                          </a:solidFill>
                          <a:effectLst/>
                          <a:latin typeface="+mn-lt"/>
                        </a:rPr>
                        <a:t>Page</a:t>
                      </a:r>
                      <a:r>
                        <a:rPr lang="en-US" sz="1800" b="1" i="0" u="none" strike="noStrike" baseline="0" dirty="0">
                          <a:solidFill>
                            <a:schemeClr val="bg2"/>
                          </a:solidFill>
                          <a:effectLst/>
                          <a:latin typeface="+mn-lt"/>
                        </a:rPr>
                        <a:t> J3</a:t>
                      </a:r>
                      <a:endParaRPr lang="en-IN" sz="1800" dirty="0">
                        <a:solidFill>
                          <a:schemeClr val="bg2"/>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5379648"/>
                  </a:ext>
                </a:extLst>
              </a:tr>
              <a:tr h="248251">
                <a:tc>
                  <a:txBody>
                    <a:bodyPr/>
                    <a:lstStyle/>
                    <a:p>
                      <a:pPr algn="ctr" fontAlgn="b"/>
                      <a:r>
                        <a:rPr lang="en-US" sz="1800" b="1" u="none" strike="noStrike" dirty="0">
                          <a:effectLst/>
                          <a:latin typeface="+mn-lt"/>
                        </a:rPr>
                        <a:t>Date</a:t>
                      </a:r>
                      <a:endParaRPr lang="en-US" sz="1800" b="1" i="0" u="none" strike="noStrike" dirty="0">
                        <a:solidFill>
                          <a:srgbClr val="000000"/>
                        </a:solidFill>
                        <a:effectLst/>
                        <a:latin typeface="+mn-lt"/>
                      </a:endParaRPr>
                    </a:p>
                  </a:txBody>
                  <a:tcPr marL="4233" marR="4233" marT="9144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1" u="none" strike="noStrike" dirty="0">
                          <a:effectLst/>
                          <a:latin typeface="+mn-lt"/>
                        </a:rPr>
                        <a:t>Account Titles and Explanations</a:t>
                      </a:r>
                      <a:endParaRPr lang="en-US" sz="1800" b="1" i="0" u="none" strike="noStrike" dirty="0">
                        <a:solidFill>
                          <a:srgbClr val="000000"/>
                        </a:solidFill>
                        <a:effectLst/>
                        <a:latin typeface="+mn-lt"/>
                      </a:endParaRPr>
                    </a:p>
                  </a:txBody>
                  <a:tcPr marR="4233" marT="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1" u="none" strike="noStrike" dirty="0">
                          <a:effectLst/>
                          <a:latin typeface="+mn-lt"/>
                        </a:rPr>
                        <a:t>Ref.</a:t>
                      </a:r>
                      <a:endParaRPr lang="en-US" sz="1800" b="1" i="0" u="none" strike="noStrike" dirty="0">
                        <a:solidFill>
                          <a:srgbClr val="000000"/>
                        </a:solidFill>
                        <a:effectLst/>
                        <a:latin typeface="+mn-lt"/>
                      </a:endParaRPr>
                    </a:p>
                  </a:txBody>
                  <a:tcPr marL="4233" marR="4233" marT="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1" u="none" strike="noStrike" dirty="0">
                          <a:effectLst/>
                          <a:latin typeface="+mn-lt"/>
                        </a:rPr>
                        <a:t>Debit</a:t>
                      </a:r>
                      <a:endParaRPr lang="en-US" sz="1800" b="1" i="0" u="none" strike="noStrike" dirty="0">
                        <a:solidFill>
                          <a:srgbClr val="000000"/>
                        </a:solidFill>
                        <a:effectLst/>
                        <a:latin typeface="+mn-lt"/>
                      </a:endParaRPr>
                    </a:p>
                  </a:txBody>
                  <a:tcPr marL="4233" marR="4233" marT="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1" i="0" u="none" strike="noStrike" dirty="0">
                          <a:solidFill>
                            <a:srgbClr val="000000"/>
                          </a:solidFill>
                          <a:effectLst/>
                          <a:latin typeface="+mn-lt"/>
                        </a:rPr>
                        <a:t>Credit</a:t>
                      </a:r>
                    </a:p>
                  </a:txBody>
                  <a:tcPr marL="4233" marR="4233" marT="9144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4192126"/>
                  </a:ext>
                </a:extLst>
              </a:tr>
              <a:tr h="333555">
                <a:tc>
                  <a:txBody>
                    <a:bodyPr/>
                    <a:lstStyle/>
                    <a:p>
                      <a:pPr algn="l" fontAlgn="b"/>
                      <a:r>
                        <a:rPr lang="en-US" sz="1800" b="0" i="0" u="none" strike="noStrike" baseline="0" dirty="0">
                          <a:solidFill>
                            <a:srgbClr val="000000"/>
                          </a:solidFill>
                          <a:effectLst/>
                          <a:latin typeface="+mn-lt"/>
                        </a:rPr>
                        <a:t>2020</a:t>
                      </a:r>
                    </a:p>
                    <a:p>
                      <a:pPr algn="l" fontAlgn="b"/>
                      <a:r>
                        <a:rPr lang="en-US" sz="1800" b="0" i="0" u="none" strike="noStrike" baseline="0" dirty="0">
                          <a:solidFill>
                            <a:srgbClr val="000000"/>
                          </a:solidFill>
                          <a:effectLst/>
                          <a:latin typeface="+mn-lt"/>
                        </a:rPr>
                        <a:t>Oct. 31</a:t>
                      </a:r>
                      <a:endParaRPr lang="en-US" sz="1800" b="0" i="0" u="none" strike="noStrike" dirty="0">
                        <a:solidFill>
                          <a:srgbClr val="000000"/>
                        </a:solidFill>
                        <a:effectLst/>
                        <a:latin typeface="+mn-lt"/>
                      </a:endParaRPr>
                    </a:p>
                  </a:txBody>
                  <a:tcPr marL="45720" marT="4233"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sz="1800" dirty="0">
                          <a:latin typeface="+mn-lt"/>
                        </a:rPr>
                        <a:t>Service Revenue</a:t>
                      </a:r>
                    </a:p>
                  </a:txBody>
                  <a:tcPr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fontAlgn="b"/>
                      <a:r>
                        <a:rPr lang="en-US" sz="1800" b="0" i="0" u="none" strike="noStrike" dirty="0">
                          <a:solidFill>
                            <a:srgbClr val="000000"/>
                          </a:solidFill>
                          <a:effectLst/>
                          <a:latin typeface="+mn-lt"/>
                        </a:rPr>
                        <a:t>400</a:t>
                      </a: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r"/>
                      <a:r>
                        <a:rPr lang="en-US" sz="1800" kern="1200" dirty="0">
                          <a:solidFill>
                            <a:schemeClr val="dk1"/>
                          </a:solidFill>
                          <a:latin typeface="+mn-lt"/>
                          <a:ea typeface="+mn-ea"/>
                          <a:cs typeface="+mn-cs"/>
                        </a:rPr>
                        <a:t>10,600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r"/>
                      <a:r>
                        <a:rPr lang="en-US" sz="1800" dirty="0">
                          <a:solidFill>
                            <a:schemeClr val="bg2"/>
                          </a:solidFill>
                          <a:latin typeface="+mn-lt"/>
                        </a:rPr>
                        <a:t>blank</a:t>
                      </a:r>
                      <a:endParaRPr lang="en-US" sz="1800" kern="1200" dirty="0">
                        <a:solidFill>
                          <a:schemeClr val="bg2"/>
                        </a:solidFill>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4019601410"/>
                  </a:ext>
                </a:extLst>
              </a:tr>
              <a:tr h="168055">
                <a:tc>
                  <a:txBody>
                    <a:bodyPr/>
                    <a:lstStyle/>
                    <a:p>
                      <a:r>
                        <a:rPr lang="en-US" sz="1800" dirty="0">
                          <a:solidFill>
                            <a:schemeClr val="bg2"/>
                          </a:solidFill>
                          <a:latin typeface="+mn-lt"/>
                        </a:rPr>
                        <a:t>Blank</a:t>
                      </a:r>
                    </a:p>
                  </a:txBody>
                  <a:tcPr marL="4233" marT="4233" marB="0" anchor="b">
                    <a:lnR w="12700" cap="flat" cmpd="sng" algn="ctr">
                      <a:solidFill>
                        <a:schemeClr val="tx1"/>
                      </a:solidFill>
                      <a:prstDash val="solid"/>
                      <a:round/>
                      <a:headEnd type="none" w="med" len="med"/>
                      <a:tailEnd type="none" w="med" len="med"/>
                    </a:lnR>
                    <a:noFill/>
                  </a:tcPr>
                </a:tc>
                <a:tc>
                  <a:txBody>
                    <a:bodyPr/>
                    <a:lstStyle/>
                    <a:p>
                      <a:pPr marL="457200" lvl="1" indent="0"/>
                      <a:r>
                        <a:rPr lang="en-US" sz="1800" dirty="0">
                          <a:latin typeface="+mn-lt"/>
                        </a:rPr>
                        <a:t>Income Summary</a:t>
                      </a:r>
                    </a:p>
                  </a:txBody>
                  <a:tcPr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fontAlgn="b"/>
                      <a:r>
                        <a:rPr lang="en-US" sz="1800" b="0" i="0" u="none" strike="noStrike" dirty="0">
                          <a:solidFill>
                            <a:srgbClr val="000000"/>
                          </a:solidFill>
                          <a:effectLst/>
                          <a:latin typeface="+mn-lt"/>
                        </a:rPr>
                        <a:t>350</a:t>
                      </a: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endParaRPr lang="en-US" sz="1800" kern="1200" dirty="0">
                        <a:solidFill>
                          <a:schemeClr val="dk1"/>
                        </a:solidFill>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lang="en-US" sz="1800" kern="1200" dirty="0">
                          <a:solidFill>
                            <a:schemeClr val="dk1"/>
                          </a:solidFill>
                          <a:latin typeface="+mn-lt"/>
                          <a:ea typeface="+mn-ea"/>
                          <a:cs typeface="+mn-cs"/>
                        </a:rPr>
                        <a:t>10,600</a:t>
                      </a:r>
                    </a:p>
                  </a:txBody>
                  <a:tcPr marL="4233" marT="4233" marB="0" anchor="b">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145720464"/>
                  </a:ext>
                </a:extLst>
              </a:tr>
              <a:tr h="168055">
                <a:tc>
                  <a:txBody>
                    <a:bodyPr/>
                    <a:lstStyle/>
                    <a:p>
                      <a:r>
                        <a:rPr lang="en-US" sz="1800" dirty="0">
                          <a:solidFill>
                            <a:schemeClr val="bg2"/>
                          </a:solidFill>
                          <a:latin typeface="+mn-lt"/>
                        </a:rPr>
                        <a:t>Blank</a:t>
                      </a:r>
                    </a:p>
                  </a:txBody>
                  <a:tcPr marL="4233" marT="4233" marB="0" anchor="b">
                    <a:lnR w="12700" cap="flat" cmpd="sng" algn="ctr">
                      <a:solidFill>
                        <a:schemeClr val="tx1"/>
                      </a:solidFill>
                      <a:prstDash val="solid"/>
                      <a:round/>
                      <a:headEnd type="none" w="med" len="med"/>
                      <a:tailEnd type="none" w="med" len="med"/>
                    </a:lnR>
                    <a:noFill/>
                  </a:tcPr>
                </a:tc>
                <a:tc>
                  <a:txBody>
                    <a:bodyPr/>
                    <a:lstStyle/>
                    <a:p>
                      <a:pPr marL="685800" lvl="2" indent="0"/>
                      <a:r>
                        <a:rPr lang="en-US" sz="1800" b="1" dirty="0">
                          <a:solidFill>
                            <a:schemeClr val="accent2"/>
                          </a:solidFill>
                          <a:latin typeface="+mn-lt"/>
                        </a:rPr>
                        <a:t>(To close revenue account)</a:t>
                      </a:r>
                    </a:p>
                  </a:txBody>
                  <a:tcPr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fontAlgn="b"/>
                      <a:r>
                        <a:rPr lang="en-US" sz="1800" dirty="0">
                          <a:solidFill>
                            <a:schemeClr val="bg2"/>
                          </a:solidFill>
                          <a:latin typeface="+mn-lt"/>
                        </a:rPr>
                        <a:t>blank</a:t>
                      </a:r>
                      <a:endParaRPr lang="en-US" sz="1800" b="0" i="0" u="none" strike="noStrike" dirty="0">
                        <a:solidFill>
                          <a:schemeClr val="bg2"/>
                        </a:solidFill>
                        <a:effectLst/>
                        <a:latin typeface="+mn-lt"/>
                      </a:endParaRP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lang="en-US" sz="1800" dirty="0">
                          <a:solidFill>
                            <a:schemeClr val="bg2"/>
                          </a:solidFill>
                          <a:latin typeface="+mn-lt"/>
                        </a:rPr>
                        <a:t>blank</a:t>
                      </a:r>
                      <a:endParaRPr lang="en-US" sz="1800" kern="1200" dirty="0">
                        <a:solidFill>
                          <a:schemeClr val="bg2"/>
                        </a:solidFill>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lang="en-US" sz="1800" dirty="0">
                          <a:solidFill>
                            <a:schemeClr val="bg2"/>
                          </a:solidFill>
                          <a:latin typeface="+mn-lt"/>
                        </a:rPr>
                        <a:t>blank</a:t>
                      </a:r>
                      <a:endParaRPr lang="en-US" sz="1800" kern="1200" dirty="0">
                        <a:solidFill>
                          <a:schemeClr val="bg2"/>
                        </a:solidFill>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603439115"/>
                  </a:ext>
                </a:extLst>
              </a:tr>
              <a:tr h="275834">
                <a:tc>
                  <a:txBody>
                    <a:bodyPr/>
                    <a:lstStyle/>
                    <a:p>
                      <a:pPr algn="r"/>
                      <a:r>
                        <a:rPr lang="en-US" sz="1800" dirty="0">
                          <a:latin typeface="+mn-lt"/>
                        </a:rPr>
                        <a:t>31</a:t>
                      </a:r>
                    </a:p>
                  </a:txBody>
                  <a:tcPr marL="4233" marT="182880" marB="0" anchor="b">
                    <a:lnR w="12700" cap="flat" cmpd="sng" algn="ctr">
                      <a:solidFill>
                        <a:schemeClr val="tx1"/>
                      </a:solidFill>
                      <a:prstDash val="solid"/>
                      <a:round/>
                      <a:headEnd type="none" w="med" len="med"/>
                      <a:tailEnd type="none" w="med" len="med"/>
                    </a:lnR>
                    <a:noFill/>
                  </a:tcPr>
                </a:tc>
                <a:tc>
                  <a:txBody>
                    <a:bodyPr/>
                    <a:lstStyle/>
                    <a:p>
                      <a:pPr marL="0" indent="0"/>
                      <a:r>
                        <a:rPr lang="en-US" sz="1800" kern="1200" dirty="0">
                          <a:solidFill>
                            <a:schemeClr val="dk1"/>
                          </a:solidFill>
                          <a:latin typeface="+mn-lt"/>
                          <a:ea typeface="+mn-ea"/>
                          <a:cs typeface="+mn-cs"/>
                        </a:rPr>
                        <a:t>Income</a:t>
                      </a:r>
                      <a:r>
                        <a:rPr lang="en-US" sz="1800" kern="1200" baseline="0" dirty="0">
                          <a:solidFill>
                            <a:schemeClr val="dk1"/>
                          </a:solidFill>
                          <a:latin typeface="+mn-lt"/>
                          <a:ea typeface="+mn-ea"/>
                          <a:cs typeface="+mn-cs"/>
                        </a:rPr>
                        <a:t> Summary</a:t>
                      </a:r>
                      <a:endParaRPr lang="en-US" sz="1800" kern="1200" dirty="0">
                        <a:solidFill>
                          <a:schemeClr val="dk1"/>
                        </a:solidFill>
                        <a:latin typeface="+mn-lt"/>
                        <a:ea typeface="+mn-ea"/>
                        <a:cs typeface="+mn-cs"/>
                      </a:endParaRPr>
                    </a:p>
                  </a:txBody>
                  <a:tcPr marR="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fontAlgn="b"/>
                      <a:r>
                        <a:rPr lang="en-US" sz="1800" b="0" i="0" u="none" strike="noStrike" dirty="0">
                          <a:solidFill>
                            <a:srgbClr val="000000"/>
                          </a:solidFill>
                          <a:effectLst/>
                          <a:latin typeface="+mn-lt"/>
                        </a:rPr>
                        <a:t>350</a:t>
                      </a:r>
                    </a:p>
                  </a:txBody>
                  <a:tcPr marL="4233" marR="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lang="en-US" sz="1800" kern="1200" dirty="0">
                          <a:solidFill>
                            <a:schemeClr val="dk1"/>
                          </a:solidFill>
                          <a:latin typeface="+mn-lt"/>
                          <a:ea typeface="+mn-ea"/>
                          <a:cs typeface="+mn-cs"/>
                        </a:rPr>
                        <a:t>7,740</a:t>
                      </a:r>
                    </a:p>
                  </a:txBody>
                  <a:tcPr marL="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lang="en-US" sz="1800" dirty="0">
                          <a:solidFill>
                            <a:schemeClr val="bg2"/>
                          </a:solidFill>
                          <a:latin typeface="+mn-lt"/>
                        </a:rPr>
                        <a:t>blank</a:t>
                      </a:r>
                      <a:endParaRPr lang="en-US" sz="1800" kern="1200" dirty="0">
                        <a:solidFill>
                          <a:schemeClr val="bg2"/>
                        </a:solidFill>
                        <a:latin typeface="+mn-lt"/>
                        <a:ea typeface="+mn-ea"/>
                        <a:cs typeface="+mn-cs"/>
                      </a:endParaRPr>
                    </a:p>
                  </a:txBody>
                  <a:tcPr marL="4233" marT="182880" marB="0" anchor="b">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616022496"/>
                  </a:ext>
                </a:extLst>
              </a:tr>
              <a:tr h="168055">
                <a:tc>
                  <a:txBody>
                    <a:bodyPr/>
                    <a:lstStyle/>
                    <a:p>
                      <a:pPr algn="r"/>
                      <a:r>
                        <a:rPr kumimoji="0" lang="en-US" sz="1800" b="0" i="0" u="none" strike="noStrike" kern="1200" cap="none" spc="0" normalizeH="0" baseline="0" noProof="0" dirty="0">
                          <a:ln>
                            <a:noFill/>
                          </a:ln>
                          <a:solidFill>
                            <a:schemeClr val="bg2"/>
                          </a:solidFill>
                          <a:effectLst/>
                          <a:uLnTx/>
                          <a:uFillTx/>
                          <a:latin typeface="Calibri" panose="020F0502020204030204"/>
                          <a:ea typeface="+mn-ea"/>
                          <a:cs typeface="+mn-cs"/>
                        </a:rPr>
                        <a:t>blank</a:t>
                      </a:r>
                      <a:endParaRPr lang="en-US" sz="1800" dirty="0">
                        <a:solidFill>
                          <a:schemeClr val="bg2"/>
                        </a:solidFill>
                        <a:latin typeface="+mn-lt"/>
                      </a:endParaRPr>
                    </a:p>
                  </a:txBody>
                  <a:tcPr marL="4233" marT="4233" marB="0" anchor="b">
                    <a:lnR w="12700" cap="flat" cmpd="sng" algn="ctr">
                      <a:solidFill>
                        <a:schemeClr val="tx1"/>
                      </a:solidFill>
                      <a:prstDash val="solid"/>
                      <a:round/>
                      <a:headEnd type="none" w="med" len="med"/>
                      <a:tailEnd type="none" w="med" len="med"/>
                    </a:lnR>
                    <a:noFill/>
                  </a:tcPr>
                </a:tc>
                <a:tc>
                  <a:txBody>
                    <a:bodyPr/>
                    <a:lstStyle/>
                    <a:p>
                      <a:pPr marL="457200" lvl="1" indent="0"/>
                      <a:r>
                        <a:rPr lang="en-US" sz="1800" kern="1200" dirty="0">
                          <a:solidFill>
                            <a:schemeClr val="dk1"/>
                          </a:solidFill>
                          <a:latin typeface="+mn-lt"/>
                          <a:ea typeface="+mn-ea"/>
                          <a:cs typeface="+mn-cs"/>
                        </a:rPr>
                        <a:t>Supplies Expense</a:t>
                      </a:r>
                    </a:p>
                  </a:txBody>
                  <a:tcPr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US" sz="1800" kern="1200" dirty="0">
                          <a:solidFill>
                            <a:schemeClr val="dk1"/>
                          </a:solidFill>
                          <a:latin typeface="+mn-lt"/>
                          <a:ea typeface="+mn-ea"/>
                          <a:cs typeface="+mn-cs"/>
                        </a:rPr>
                        <a:t>631</a:t>
                      </a: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kumimoji="0" lang="en-US" sz="1800" b="0" i="0" u="none" strike="noStrike" kern="1200" cap="none" spc="0" normalizeH="0" baseline="0" noProof="0" dirty="0">
                          <a:ln>
                            <a:noFill/>
                          </a:ln>
                          <a:solidFill>
                            <a:schemeClr val="bg2"/>
                          </a:solidFill>
                          <a:effectLst/>
                          <a:uLnTx/>
                          <a:uFillTx/>
                          <a:latin typeface="Calibri" panose="020F0502020204030204"/>
                          <a:ea typeface="+mn-ea"/>
                          <a:cs typeface="+mn-cs"/>
                        </a:rPr>
                        <a:t>blank</a:t>
                      </a:r>
                      <a:endParaRPr lang="en-US" sz="1800" kern="1200" dirty="0">
                        <a:solidFill>
                          <a:schemeClr val="bg2"/>
                        </a:solidFill>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lang="en-US" sz="1800" kern="1200" dirty="0">
                          <a:solidFill>
                            <a:schemeClr val="dk1"/>
                          </a:solidFill>
                          <a:latin typeface="+mn-lt"/>
                          <a:ea typeface="+mn-ea"/>
                          <a:cs typeface="+mn-cs"/>
                        </a:rPr>
                        <a:t>1,500</a:t>
                      </a:r>
                    </a:p>
                  </a:txBody>
                  <a:tcPr marL="4233" marT="4233" marB="0" anchor="b">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6769253"/>
                  </a:ext>
                </a:extLst>
              </a:tr>
              <a:tr h="168055">
                <a:tc>
                  <a:txBody>
                    <a:bodyPr/>
                    <a:lstStyle/>
                    <a:p>
                      <a:pPr algn="r"/>
                      <a:r>
                        <a:rPr kumimoji="0" lang="en-US" sz="1800" b="0" i="0" u="none" strike="noStrike" kern="1200" cap="none" spc="0" normalizeH="0" baseline="0" noProof="0">
                          <a:ln>
                            <a:noFill/>
                          </a:ln>
                          <a:solidFill>
                            <a:schemeClr val="bg2"/>
                          </a:solidFill>
                          <a:effectLst/>
                          <a:uLnTx/>
                          <a:uFillTx/>
                          <a:latin typeface="Calibri" panose="020F0502020204030204"/>
                          <a:ea typeface="+mn-ea"/>
                          <a:cs typeface="+mn-cs"/>
                        </a:rPr>
                        <a:t>blank</a:t>
                      </a:r>
                      <a:endParaRPr lang="en-US" sz="1800" dirty="0">
                        <a:solidFill>
                          <a:schemeClr val="bg2"/>
                        </a:solidFill>
                        <a:latin typeface="+mn-lt"/>
                      </a:endParaRPr>
                    </a:p>
                  </a:txBody>
                  <a:tcPr marL="4233" marT="4233" marB="0" anchor="b">
                    <a:lnR w="12700" cap="flat" cmpd="sng" algn="ctr">
                      <a:solidFill>
                        <a:schemeClr val="tx1"/>
                      </a:solidFill>
                      <a:prstDash val="solid"/>
                      <a:round/>
                      <a:headEnd type="none" w="med" len="med"/>
                      <a:tailEnd type="none" w="med" len="med"/>
                    </a:lnR>
                    <a:noFill/>
                  </a:tcPr>
                </a:tc>
                <a:tc>
                  <a:txBody>
                    <a:bodyPr/>
                    <a:lstStyle/>
                    <a:p>
                      <a:pPr lvl="1"/>
                      <a:r>
                        <a:rPr lang="en-US" sz="1800" kern="1200" dirty="0">
                          <a:solidFill>
                            <a:schemeClr val="dk1"/>
                          </a:solidFill>
                          <a:latin typeface="+mn-lt"/>
                          <a:ea typeface="+mn-ea"/>
                          <a:cs typeface="+mn-cs"/>
                        </a:rPr>
                        <a:t>Depreciation Expense</a:t>
                      </a:r>
                    </a:p>
                  </a:txBody>
                  <a:tcPr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US" sz="1800" kern="1200" dirty="0">
                          <a:solidFill>
                            <a:schemeClr val="dk1"/>
                          </a:solidFill>
                          <a:latin typeface="+mn-lt"/>
                          <a:ea typeface="+mn-ea"/>
                          <a:cs typeface="+mn-cs"/>
                        </a:rPr>
                        <a:t>711</a:t>
                      </a: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kumimoji="0" lang="en-US" sz="1800" b="0" i="0" u="none" strike="noStrike" kern="1200" cap="none" spc="0" normalizeH="0" baseline="0" noProof="0">
                          <a:ln>
                            <a:noFill/>
                          </a:ln>
                          <a:solidFill>
                            <a:schemeClr val="bg2"/>
                          </a:solidFill>
                          <a:effectLst/>
                          <a:uLnTx/>
                          <a:uFillTx/>
                          <a:latin typeface="Calibri" panose="020F0502020204030204"/>
                          <a:ea typeface="+mn-ea"/>
                          <a:cs typeface="+mn-cs"/>
                        </a:rPr>
                        <a:t>blank</a:t>
                      </a:r>
                      <a:endParaRPr lang="en-US" sz="1800" kern="1200" dirty="0">
                        <a:solidFill>
                          <a:schemeClr val="bg2"/>
                        </a:solidFill>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lang="en-US" sz="1800" kern="1200" dirty="0">
                          <a:solidFill>
                            <a:schemeClr val="dk1"/>
                          </a:solidFill>
                          <a:latin typeface="+mn-lt"/>
                          <a:ea typeface="+mn-ea"/>
                          <a:cs typeface="+mn-cs"/>
                        </a:rPr>
                        <a:t>40</a:t>
                      </a:r>
                    </a:p>
                  </a:txBody>
                  <a:tcPr marL="4233" marT="4233" marB="0" anchor="b">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910873488"/>
                  </a:ext>
                </a:extLst>
              </a:tr>
              <a:tr h="168055">
                <a:tc>
                  <a:txBody>
                    <a:bodyPr/>
                    <a:lstStyle/>
                    <a:p>
                      <a:pPr algn="r"/>
                      <a:r>
                        <a:rPr kumimoji="0" lang="en-US" sz="1800" b="0" i="0" u="none" strike="noStrike" kern="1200" cap="none" spc="0" normalizeH="0" baseline="0" noProof="0">
                          <a:ln>
                            <a:noFill/>
                          </a:ln>
                          <a:solidFill>
                            <a:schemeClr val="bg2"/>
                          </a:solidFill>
                          <a:effectLst/>
                          <a:uLnTx/>
                          <a:uFillTx/>
                          <a:latin typeface="Calibri" panose="020F0502020204030204"/>
                          <a:ea typeface="+mn-ea"/>
                          <a:cs typeface="+mn-cs"/>
                        </a:rPr>
                        <a:t>blank</a:t>
                      </a:r>
                      <a:endParaRPr lang="en-US" sz="1800" dirty="0">
                        <a:solidFill>
                          <a:schemeClr val="bg2"/>
                        </a:solidFill>
                        <a:latin typeface="+mn-lt"/>
                      </a:endParaRPr>
                    </a:p>
                  </a:txBody>
                  <a:tcPr marL="4233" marT="4233" marB="0" anchor="b">
                    <a:lnR w="12700" cap="flat" cmpd="sng" algn="ctr">
                      <a:solidFill>
                        <a:schemeClr val="tx1"/>
                      </a:solidFill>
                      <a:prstDash val="solid"/>
                      <a:round/>
                      <a:headEnd type="none" w="med" len="med"/>
                      <a:tailEnd type="none" w="med" len="med"/>
                    </a:lnR>
                    <a:noFill/>
                  </a:tcPr>
                </a:tc>
                <a:tc>
                  <a:txBody>
                    <a:bodyPr/>
                    <a:lstStyle/>
                    <a:p>
                      <a:pPr lvl="1"/>
                      <a:r>
                        <a:rPr lang="en-US" sz="1800" kern="1200" dirty="0">
                          <a:solidFill>
                            <a:schemeClr val="dk1"/>
                          </a:solidFill>
                          <a:latin typeface="+mn-lt"/>
                          <a:ea typeface="+mn-ea"/>
                          <a:cs typeface="+mn-cs"/>
                        </a:rPr>
                        <a:t>Insurance Expense</a:t>
                      </a:r>
                    </a:p>
                  </a:txBody>
                  <a:tcPr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US" sz="1800" kern="1200" dirty="0">
                          <a:solidFill>
                            <a:schemeClr val="dk1"/>
                          </a:solidFill>
                          <a:latin typeface="+mn-lt"/>
                          <a:ea typeface="+mn-ea"/>
                          <a:cs typeface="+mn-cs"/>
                        </a:rPr>
                        <a:t>722</a:t>
                      </a: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kumimoji="0" lang="en-US" sz="1800" b="0" i="0" u="none" strike="noStrike" kern="1200" cap="none" spc="0" normalizeH="0" baseline="0" noProof="0">
                          <a:ln>
                            <a:noFill/>
                          </a:ln>
                          <a:solidFill>
                            <a:schemeClr val="bg2"/>
                          </a:solidFill>
                          <a:effectLst/>
                          <a:uLnTx/>
                          <a:uFillTx/>
                          <a:latin typeface="Calibri" panose="020F0502020204030204"/>
                          <a:ea typeface="+mn-ea"/>
                          <a:cs typeface="+mn-cs"/>
                        </a:rPr>
                        <a:t>blank</a:t>
                      </a:r>
                      <a:endParaRPr lang="en-US" sz="1800" kern="1200" dirty="0">
                        <a:solidFill>
                          <a:schemeClr val="bg2"/>
                        </a:solidFill>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lang="en-US" sz="1800" kern="1200" dirty="0">
                          <a:solidFill>
                            <a:schemeClr val="dk1"/>
                          </a:solidFill>
                          <a:latin typeface="+mn-lt"/>
                          <a:ea typeface="+mn-ea"/>
                          <a:cs typeface="+mn-cs"/>
                        </a:rPr>
                        <a:t>50</a:t>
                      </a:r>
                    </a:p>
                  </a:txBody>
                  <a:tcPr marL="4233" marT="4233" marB="0" anchor="b">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18884426"/>
                  </a:ext>
                </a:extLst>
              </a:tr>
              <a:tr h="168055">
                <a:tc>
                  <a:txBody>
                    <a:bodyPr/>
                    <a:lstStyle/>
                    <a:p>
                      <a:pPr algn="r"/>
                      <a:r>
                        <a:rPr kumimoji="0" lang="en-US" sz="1800" b="0" i="0" u="none" strike="noStrike" kern="1200" cap="none" spc="0" normalizeH="0" baseline="0" noProof="0">
                          <a:ln>
                            <a:noFill/>
                          </a:ln>
                          <a:solidFill>
                            <a:schemeClr val="bg2"/>
                          </a:solidFill>
                          <a:effectLst/>
                          <a:uLnTx/>
                          <a:uFillTx/>
                          <a:latin typeface="Calibri" panose="020F0502020204030204"/>
                          <a:ea typeface="+mn-ea"/>
                          <a:cs typeface="+mn-cs"/>
                        </a:rPr>
                        <a:t>blank</a:t>
                      </a:r>
                      <a:endParaRPr lang="en-US" sz="1800" dirty="0">
                        <a:solidFill>
                          <a:schemeClr val="bg2"/>
                        </a:solidFill>
                        <a:latin typeface="+mn-lt"/>
                      </a:endParaRPr>
                    </a:p>
                  </a:txBody>
                  <a:tcPr marL="4233" marT="4233" marB="0" anchor="b">
                    <a:lnR w="12700" cap="flat" cmpd="sng" algn="ctr">
                      <a:solidFill>
                        <a:schemeClr val="tx1"/>
                      </a:solidFill>
                      <a:prstDash val="solid"/>
                      <a:round/>
                      <a:headEnd type="none" w="med" len="med"/>
                      <a:tailEnd type="none" w="med" len="med"/>
                    </a:lnR>
                    <a:noFill/>
                  </a:tcPr>
                </a:tc>
                <a:tc>
                  <a:txBody>
                    <a:bodyPr/>
                    <a:lstStyle/>
                    <a:p>
                      <a:pPr lvl="1"/>
                      <a:r>
                        <a:rPr lang="en-US" sz="1800" kern="1200" dirty="0">
                          <a:solidFill>
                            <a:schemeClr val="dk1"/>
                          </a:solidFill>
                          <a:latin typeface="+mn-lt"/>
                          <a:ea typeface="+mn-ea"/>
                          <a:cs typeface="+mn-cs"/>
                        </a:rPr>
                        <a:t>Salaries and Wages Expense</a:t>
                      </a:r>
                    </a:p>
                  </a:txBody>
                  <a:tcPr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US" sz="1800" kern="1200" dirty="0">
                          <a:solidFill>
                            <a:schemeClr val="dk1"/>
                          </a:solidFill>
                          <a:latin typeface="+mn-lt"/>
                          <a:ea typeface="+mn-ea"/>
                          <a:cs typeface="+mn-cs"/>
                        </a:rPr>
                        <a:t>726</a:t>
                      </a: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kumimoji="0" lang="en-US" sz="1800" b="0" i="0" u="none" strike="noStrike" kern="1200" cap="none" spc="0" normalizeH="0" baseline="0" noProof="0">
                          <a:ln>
                            <a:noFill/>
                          </a:ln>
                          <a:solidFill>
                            <a:schemeClr val="bg2"/>
                          </a:solidFill>
                          <a:effectLst/>
                          <a:uLnTx/>
                          <a:uFillTx/>
                          <a:latin typeface="Calibri" panose="020F0502020204030204"/>
                          <a:ea typeface="+mn-ea"/>
                          <a:cs typeface="+mn-cs"/>
                        </a:rPr>
                        <a:t>blank</a:t>
                      </a:r>
                      <a:endParaRPr lang="en-US" sz="1800" kern="1200" dirty="0">
                        <a:solidFill>
                          <a:schemeClr val="bg2"/>
                        </a:solidFill>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lang="en-US" sz="1800" kern="1200" dirty="0">
                          <a:solidFill>
                            <a:schemeClr val="dk1"/>
                          </a:solidFill>
                          <a:latin typeface="+mn-lt"/>
                          <a:ea typeface="+mn-ea"/>
                          <a:cs typeface="+mn-cs"/>
                        </a:rPr>
                        <a:t>5,200</a:t>
                      </a:r>
                    </a:p>
                  </a:txBody>
                  <a:tcPr marL="4233" marT="4233" marB="0" anchor="b">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317602453"/>
                  </a:ext>
                </a:extLst>
              </a:tr>
              <a:tr h="168055">
                <a:tc>
                  <a:txBody>
                    <a:bodyPr/>
                    <a:lstStyle/>
                    <a:p>
                      <a:pPr algn="r"/>
                      <a:r>
                        <a:rPr kumimoji="0" lang="en-US" sz="1800" b="0" i="0" u="none" strike="noStrike" kern="1200" cap="none" spc="0" normalizeH="0" baseline="0" noProof="0">
                          <a:ln>
                            <a:noFill/>
                          </a:ln>
                          <a:solidFill>
                            <a:schemeClr val="bg2"/>
                          </a:solidFill>
                          <a:effectLst/>
                          <a:uLnTx/>
                          <a:uFillTx/>
                          <a:latin typeface="Calibri" panose="020F0502020204030204"/>
                          <a:ea typeface="+mn-ea"/>
                          <a:cs typeface="+mn-cs"/>
                        </a:rPr>
                        <a:t>blank</a:t>
                      </a:r>
                      <a:endParaRPr lang="en-US" sz="1800" dirty="0">
                        <a:solidFill>
                          <a:schemeClr val="bg2"/>
                        </a:solidFill>
                        <a:latin typeface="+mn-lt"/>
                      </a:endParaRPr>
                    </a:p>
                  </a:txBody>
                  <a:tcPr marL="4233" marT="4233" marB="0" anchor="b">
                    <a:lnR w="12700" cap="flat" cmpd="sng" algn="ctr">
                      <a:solidFill>
                        <a:schemeClr val="tx1"/>
                      </a:solidFill>
                      <a:prstDash val="solid"/>
                      <a:round/>
                      <a:headEnd type="none" w="med" len="med"/>
                      <a:tailEnd type="none" w="med" len="med"/>
                    </a:lnR>
                    <a:noFill/>
                  </a:tcPr>
                </a:tc>
                <a:tc>
                  <a:txBody>
                    <a:bodyPr/>
                    <a:lstStyle/>
                    <a:p>
                      <a:pPr lvl="1"/>
                      <a:r>
                        <a:rPr lang="en-US" sz="1800" kern="1200" dirty="0">
                          <a:solidFill>
                            <a:schemeClr val="dk1"/>
                          </a:solidFill>
                          <a:latin typeface="+mn-lt"/>
                          <a:ea typeface="+mn-ea"/>
                          <a:cs typeface="+mn-cs"/>
                        </a:rPr>
                        <a:t>Rent Expense</a:t>
                      </a:r>
                    </a:p>
                  </a:txBody>
                  <a:tcPr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US" sz="1800" kern="1200" dirty="0">
                          <a:solidFill>
                            <a:schemeClr val="dk1"/>
                          </a:solidFill>
                          <a:latin typeface="+mn-lt"/>
                          <a:ea typeface="+mn-ea"/>
                          <a:cs typeface="+mn-cs"/>
                        </a:rPr>
                        <a:t>729</a:t>
                      </a: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kumimoji="0" lang="en-US" sz="1800" b="0" i="0" u="none" strike="noStrike" kern="1200" cap="none" spc="0" normalizeH="0" baseline="0" noProof="0">
                          <a:ln>
                            <a:noFill/>
                          </a:ln>
                          <a:solidFill>
                            <a:schemeClr val="bg2"/>
                          </a:solidFill>
                          <a:effectLst/>
                          <a:uLnTx/>
                          <a:uFillTx/>
                          <a:latin typeface="Calibri" panose="020F0502020204030204"/>
                          <a:ea typeface="+mn-ea"/>
                          <a:cs typeface="+mn-cs"/>
                        </a:rPr>
                        <a:t>blank</a:t>
                      </a:r>
                      <a:endParaRPr lang="en-US" sz="1800" kern="1200" dirty="0">
                        <a:solidFill>
                          <a:schemeClr val="bg2"/>
                        </a:solidFill>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lang="en-US" sz="1800" kern="1200" dirty="0">
                          <a:solidFill>
                            <a:schemeClr val="dk1"/>
                          </a:solidFill>
                          <a:latin typeface="+mn-lt"/>
                          <a:ea typeface="+mn-ea"/>
                          <a:cs typeface="+mn-cs"/>
                        </a:rPr>
                        <a:t>900</a:t>
                      </a:r>
                    </a:p>
                  </a:txBody>
                  <a:tcPr marL="4233" marT="4233" marB="0" anchor="b">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419078236"/>
                  </a:ext>
                </a:extLst>
              </a:tr>
              <a:tr h="168055">
                <a:tc>
                  <a:txBody>
                    <a:bodyPr/>
                    <a:lstStyle/>
                    <a:p>
                      <a:pPr algn="r"/>
                      <a:r>
                        <a:rPr kumimoji="0" lang="en-US" sz="1800" b="0" i="0" u="none" strike="noStrike" kern="1200" cap="none" spc="0" normalizeH="0" baseline="0" noProof="0">
                          <a:ln>
                            <a:noFill/>
                          </a:ln>
                          <a:solidFill>
                            <a:schemeClr val="bg2"/>
                          </a:solidFill>
                          <a:effectLst/>
                          <a:uLnTx/>
                          <a:uFillTx/>
                          <a:latin typeface="Calibri" panose="020F0502020204030204"/>
                          <a:ea typeface="+mn-ea"/>
                          <a:cs typeface="+mn-cs"/>
                        </a:rPr>
                        <a:t>blank</a:t>
                      </a:r>
                      <a:endParaRPr lang="en-US" sz="1800" dirty="0">
                        <a:solidFill>
                          <a:schemeClr val="bg2"/>
                        </a:solidFill>
                        <a:latin typeface="+mn-lt"/>
                      </a:endParaRPr>
                    </a:p>
                  </a:txBody>
                  <a:tcPr marL="4233" marT="4233" marB="0" anchor="b">
                    <a:lnR w="12700" cap="flat" cmpd="sng" algn="ctr">
                      <a:solidFill>
                        <a:schemeClr val="tx1"/>
                      </a:solidFill>
                      <a:prstDash val="solid"/>
                      <a:round/>
                      <a:headEnd type="none" w="med" len="med"/>
                      <a:tailEnd type="none" w="med" len="med"/>
                    </a:lnR>
                    <a:noFill/>
                  </a:tcPr>
                </a:tc>
                <a:tc>
                  <a:txBody>
                    <a:bodyPr/>
                    <a:lstStyle/>
                    <a:p>
                      <a:pPr lvl="1"/>
                      <a:r>
                        <a:rPr lang="en-US" sz="1800" kern="1200" dirty="0">
                          <a:solidFill>
                            <a:schemeClr val="dk1"/>
                          </a:solidFill>
                          <a:latin typeface="+mn-lt"/>
                          <a:ea typeface="+mn-ea"/>
                          <a:cs typeface="+mn-cs"/>
                        </a:rPr>
                        <a:t>Interest Expense</a:t>
                      </a:r>
                    </a:p>
                  </a:txBody>
                  <a:tcPr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US" sz="1800" kern="1200" dirty="0">
                          <a:solidFill>
                            <a:schemeClr val="dk1"/>
                          </a:solidFill>
                          <a:latin typeface="+mn-lt"/>
                          <a:ea typeface="+mn-ea"/>
                          <a:cs typeface="+mn-cs"/>
                        </a:rPr>
                        <a:t>729</a:t>
                      </a: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kumimoji="0" lang="en-US" sz="1800" b="0" i="0" u="none" strike="noStrike" kern="1200" cap="none" spc="0" normalizeH="0" baseline="0" noProof="0">
                          <a:ln>
                            <a:noFill/>
                          </a:ln>
                          <a:solidFill>
                            <a:schemeClr val="bg2"/>
                          </a:solidFill>
                          <a:effectLst/>
                          <a:uLnTx/>
                          <a:uFillTx/>
                          <a:latin typeface="Calibri" panose="020F0502020204030204"/>
                          <a:ea typeface="+mn-ea"/>
                          <a:cs typeface="+mn-cs"/>
                        </a:rPr>
                        <a:t>blank</a:t>
                      </a:r>
                      <a:endParaRPr lang="en-US" sz="1800" kern="1200" dirty="0">
                        <a:solidFill>
                          <a:schemeClr val="bg2"/>
                        </a:solidFill>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lang="en-US" sz="1800" kern="1200" dirty="0">
                          <a:solidFill>
                            <a:schemeClr val="dk1"/>
                          </a:solidFill>
                          <a:latin typeface="+mn-lt"/>
                          <a:ea typeface="+mn-ea"/>
                          <a:cs typeface="+mn-cs"/>
                        </a:rPr>
                        <a:t>50</a:t>
                      </a:r>
                    </a:p>
                  </a:txBody>
                  <a:tcPr marL="4233" marT="4233" marB="0" anchor="b">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771847258"/>
                  </a:ext>
                </a:extLst>
              </a:tr>
              <a:tr h="168055">
                <a:tc>
                  <a:txBody>
                    <a:bodyPr/>
                    <a:lstStyle/>
                    <a:p>
                      <a:pPr algn="r"/>
                      <a:r>
                        <a:rPr kumimoji="0" lang="en-US" sz="1800" b="0" i="0" u="none" strike="noStrike" kern="1200" cap="none" spc="0" normalizeH="0" baseline="0" noProof="0" dirty="0">
                          <a:ln>
                            <a:noFill/>
                          </a:ln>
                          <a:solidFill>
                            <a:schemeClr val="bg2"/>
                          </a:solidFill>
                          <a:effectLst/>
                          <a:uLnTx/>
                          <a:uFillTx/>
                          <a:latin typeface="Calibri" panose="020F0502020204030204"/>
                          <a:ea typeface="+mn-ea"/>
                          <a:cs typeface="+mn-cs"/>
                        </a:rPr>
                        <a:t>blank</a:t>
                      </a:r>
                      <a:endParaRPr lang="en-US" sz="1800" dirty="0">
                        <a:solidFill>
                          <a:schemeClr val="bg2"/>
                        </a:solidFill>
                        <a:latin typeface="+mn-lt"/>
                      </a:endParaRPr>
                    </a:p>
                  </a:txBody>
                  <a:tcPr marL="4233" marT="4233" marB="0" anchor="b">
                    <a:lnR w="12700" cap="flat" cmpd="sng" algn="ctr">
                      <a:solidFill>
                        <a:schemeClr val="tx1"/>
                      </a:solidFill>
                      <a:prstDash val="solid"/>
                      <a:round/>
                      <a:headEnd type="none" w="med" len="med"/>
                      <a:tailEnd type="none" w="med" len="med"/>
                    </a:lnR>
                    <a:noFill/>
                  </a:tcPr>
                </a:tc>
                <a:tc>
                  <a:txBody>
                    <a:bodyPr/>
                    <a:lstStyle/>
                    <a:p>
                      <a:pPr marL="685800" lvl="2" indent="0"/>
                      <a:r>
                        <a:rPr lang="en-US" sz="1800" b="1" kern="1200" dirty="0">
                          <a:solidFill>
                            <a:schemeClr val="accent2"/>
                          </a:solidFill>
                          <a:latin typeface="+mn-lt"/>
                          <a:ea typeface="+mn-ea"/>
                          <a:cs typeface="+mn-cs"/>
                        </a:rPr>
                        <a:t>(To close expense accounts)</a:t>
                      </a:r>
                    </a:p>
                  </a:txBody>
                  <a:tcPr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US" sz="1800" dirty="0">
                          <a:solidFill>
                            <a:schemeClr val="bg2"/>
                          </a:solidFill>
                          <a:latin typeface="+mn-lt"/>
                        </a:rPr>
                        <a:t>blank</a:t>
                      </a:r>
                      <a:endParaRPr lang="en-US" sz="1800" kern="1200" dirty="0">
                        <a:solidFill>
                          <a:schemeClr val="bg2"/>
                        </a:solidFill>
                        <a:latin typeface="+mn-lt"/>
                        <a:ea typeface="+mn-ea"/>
                        <a:cs typeface="+mn-cs"/>
                      </a:endParaRP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kumimoji="0" lang="en-US" sz="1800" b="0" i="0" u="none" strike="noStrike" kern="1200" cap="none" spc="0" normalizeH="0" baseline="0" noProof="0" dirty="0">
                          <a:ln>
                            <a:noFill/>
                          </a:ln>
                          <a:solidFill>
                            <a:schemeClr val="bg2"/>
                          </a:solidFill>
                          <a:effectLst/>
                          <a:uLnTx/>
                          <a:uFillTx/>
                          <a:latin typeface="Calibri" panose="020F0502020204030204"/>
                          <a:ea typeface="+mn-ea"/>
                          <a:cs typeface="+mn-cs"/>
                        </a:rPr>
                        <a:t>blank</a:t>
                      </a:r>
                      <a:endParaRPr lang="en-US" sz="1800" kern="1200" dirty="0">
                        <a:solidFill>
                          <a:schemeClr val="bg2"/>
                        </a:solidFill>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lang="en-US" sz="1800" dirty="0">
                          <a:solidFill>
                            <a:schemeClr val="bg2"/>
                          </a:solidFill>
                          <a:latin typeface="+mn-lt"/>
                        </a:rPr>
                        <a:t>blank</a:t>
                      </a:r>
                      <a:endParaRPr lang="en-US" sz="1800" kern="1200" dirty="0">
                        <a:solidFill>
                          <a:schemeClr val="bg2"/>
                        </a:solidFill>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661643394"/>
                  </a:ext>
                </a:extLst>
              </a:tr>
            </a:tbl>
          </a:graphicData>
        </a:graphic>
      </p:graphicFrame>
      <p:sp>
        <p:nvSpPr>
          <p:cNvPr id="4" name="Slide Number Placeholder 3"/>
          <p:cNvSpPr>
            <a:spLocks noGrp="1"/>
          </p:cNvSpPr>
          <p:nvPr>
            <p:ph type="sldNum" sz="quarter" idx="10"/>
          </p:nvPr>
        </p:nvSpPr>
        <p:spPr/>
        <p:txBody>
          <a:bodyPr/>
          <a:lstStyle/>
          <a:p>
            <a:fld id="{67B19427-F580-D146-B60E-4CADEE75497F}" type="slidenum">
              <a:rPr lang="en-US" smtClean="0"/>
              <a:pPr/>
              <a:t>23</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6" name="Content Placeholder 9"/>
          <p:cNvSpPr>
            <a:spLocks noGrp="1"/>
          </p:cNvSpPr>
          <p:nvPr>
            <p:ph sz="quarter" idx="4294967295"/>
          </p:nvPr>
        </p:nvSpPr>
        <p:spPr>
          <a:xfrm>
            <a:off x="304800" y="6477000"/>
            <a:ext cx="838200" cy="244475"/>
          </a:xfrm>
          <a:prstGeom prst="rect">
            <a:avLst/>
          </a:prstGeom>
        </p:spPr>
        <p:txBody>
          <a:bodyPr/>
          <a:lstStyle/>
          <a:p>
            <a:pPr marL="0" indent="0">
              <a:buNone/>
            </a:pPr>
            <a:r>
              <a:rPr lang="en-US" sz="1200" dirty="0"/>
              <a:t>L</a:t>
            </a:r>
            <a:r>
              <a:rPr lang="en-US" sz="100" dirty="0"/>
              <a:t> </a:t>
            </a:r>
            <a:r>
              <a:rPr lang="en-US" sz="1200" dirty="0"/>
              <a:t>O 2</a:t>
            </a:r>
          </a:p>
        </p:txBody>
      </p:sp>
    </p:spTree>
    <p:extLst>
      <p:ext uri="{BB962C8B-B14F-4D97-AF65-F5344CB8AC3E}">
        <p14:creationId xmlns:p14="http://schemas.microsoft.com/office/powerpoint/2010/main" val="3627115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685799"/>
          </a:xfrm>
        </p:spPr>
        <p:txBody>
          <a:bodyPr/>
          <a:lstStyle/>
          <a:p>
            <a:r>
              <a:rPr lang="en-US" b="1" dirty="0">
                <a:latin typeface="Calibri" panose="020F0502020204030204" pitchFamily="34" charset="0"/>
                <a:ea typeface="Source Sans Pro" charset="0"/>
                <a:cs typeface="Calibri" panose="020F0502020204030204" pitchFamily="34" charset="0"/>
              </a:rPr>
              <a:t>Closing Entries Illustrated </a:t>
            </a:r>
            <a:r>
              <a:rPr lang="en-US" sz="2400" dirty="0">
                <a:latin typeface="Calibri" panose="020F0502020204030204" pitchFamily="34" charset="0"/>
                <a:ea typeface="Source Sans Pro" charset="0"/>
                <a:cs typeface="Calibri" panose="020F0502020204030204" pitchFamily="34" charset="0"/>
              </a:rPr>
              <a:t>(2 of 2)</a:t>
            </a:r>
            <a:endParaRPr lang="en-IN" dirty="0"/>
          </a:p>
        </p:txBody>
      </p:sp>
      <p:graphicFrame>
        <p:nvGraphicFramePr>
          <p:cNvPr id="8" name="Content Placeholder 7" descr="Table is accessible to screenreaders"/>
          <p:cNvGraphicFramePr>
            <a:graphicFrameLocks noGrp="1"/>
          </p:cNvGraphicFramePr>
          <p:nvPr>
            <p:ph sz="quarter" idx="16"/>
            <p:extLst>
              <p:ext uri="{D42A27DB-BD31-4B8C-83A1-F6EECF244321}">
                <p14:modId xmlns:p14="http://schemas.microsoft.com/office/powerpoint/2010/main" val="887611909"/>
              </p:ext>
            </p:extLst>
          </p:nvPr>
        </p:nvGraphicFramePr>
        <p:xfrm>
          <a:off x="457200" y="1752600"/>
          <a:ext cx="8000999" cy="2901525"/>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4613814"/>
                    </a:ext>
                  </a:extLst>
                </a:gridCol>
                <a:gridCol w="4020796">
                  <a:extLst>
                    <a:ext uri="{9D8B030D-6E8A-4147-A177-3AD203B41FA5}">
                      <a16:colId xmlns:a16="http://schemas.microsoft.com/office/drawing/2014/main" val="1302478455"/>
                    </a:ext>
                  </a:extLst>
                </a:gridCol>
                <a:gridCol w="897308">
                  <a:extLst>
                    <a:ext uri="{9D8B030D-6E8A-4147-A177-3AD203B41FA5}">
                      <a16:colId xmlns:a16="http://schemas.microsoft.com/office/drawing/2014/main" val="2652063698"/>
                    </a:ext>
                  </a:extLst>
                </a:gridCol>
                <a:gridCol w="972084">
                  <a:extLst>
                    <a:ext uri="{9D8B030D-6E8A-4147-A177-3AD203B41FA5}">
                      <a16:colId xmlns:a16="http://schemas.microsoft.com/office/drawing/2014/main" val="626100512"/>
                    </a:ext>
                  </a:extLst>
                </a:gridCol>
                <a:gridCol w="1196411">
                  <a:extLst>
                    <a:ext uri="{9D8B030D-6E8A-4147-A177-3AD203B41FA5}">
                      <a16:colId xmlns:a16="http://schemas.microsoft.com/office/drawing/2014/main" val="1683759369"/>
                    </a:ext>
                  </a:extLst>
                </a:gridCol>
              </a:tblGrid>
              <a:tr h="220668">
                <a:tc>
                  <a:txBody>
                    <a:bodyPr/>
                    <a:lstStyle/>
                    <a:p>
                      <a:r>
                        <a:rPr lang="en-IN" sz="1800" dirty="0">
                          <a:solidFill>
                            <a:schemeClr val="accent1"/>
                          </a:solidFill>
                        </a:rPr>
                        <a:t>blank</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u="none" strike="noStrike" dirty="0">
                          <a:solidFill>
                            <a:schemeClr val="bg2"/>
                          </a:solidFill>
                          <a:effectLst/>
                        </a:rPr>
                        <a:t>General Journal</a:t>
                      </a:r>
                      <a:endParaRPr lang="en-IN" sz="1800" dirty="0">
                        <a:solidFill>
                          <a:schemeClr val="bg2"/>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dirty="0">
                          <a:solidFill>
                            <a:schemeClr val="accent1"/>
                          </a:solidFill>
                        </a:rPr>
                        <a:t>blank</a:t>
                      </a:r>
                      <a:endParaRPr lang="en-IN" sz="1800" dirty="0">
                        <a:solidFill>
                          <a:schemeClr val="bg2"/>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dirty="0">
                          <a:solidFill>
                            <a:schemeClr val="accent1"/>
                          </a:solidFill>
                        </a:rPr>
                        <a:t>blank</a:t>
                      </a:r>
                      <a:endParaRPr lang="en-IN" sz="1800" dirty="0">
                        <a:solidFill>
                          <a:schemeClr val="bg2"/>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i="0" u="none" strike="noStrike" dirty="0">
                          <a:solidFill>
                            <a:schemeClr val="bg2"/>
                          </a:solidFill>
                          <a:effectLst/>
                          <a:latin typeface="+mn-lt"/>
                        </a:rPr>
                        <a:t>Page</a:t>
                      </a:r>
                      <a:r>
                        <a:rPr lang="en-US" sz="1800" b="1" i="0" u="none" strike="noStrike" baseline="0" dirty="0">
                          <a:solidFill>
                            <a:schemeClr val="bg2"/>
                          </a:solidFill>
                          <a:effectLst/>
                          <a:latin typeface="+mn-lt"/>
                        </a:rPr>
                        <a:t> J3</a:t>
                      </a:r>
                      <a:endParaRPr lang="en-IN" sz="1800" dirty="0">
                        <a:solidFill>
                          <a:schemeClr val="bg2"/>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5379648"/>
                  </a:ext>
                </a:extLst>
              </a:tr>
              <a:tr h="248251">
                <a:tc>
                  <a:txBody>
                    <a:bodyPr/>
                    <a:lstStyle/>
                    <a:p>
                      <a:pPr algn="ctr" fontAlgn="b"/>
                      <a:r>
                        <a:rPr lang="en-US" sz="1800" b="1" u="none" strike="noStrike" dirty="0">
                          <a:effectLst/>
                          <a:latin typeface="+mn-lt"/>
                        </a:rPr>
                        <a:t>Date</a:t>
                      </a:r>
                      <a:endParaRPr lang="en-US" sz="1800" b="1" i="0" u="none" strike="noStrike" dirty="0">
                        <a:solidFill>
                          <a:srgbClr val="000000"/>
                        </a:solidFill>
                        <a:effectLst/>
                        <a:latin typeface="+mn-lt"/>
                      </a:endParaRPr>
                    </a:p>
                  </a:txBody>
                  <a:tcPr marL="4233" marR="4233" marT="9144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1" u="none" strike="noStrike">
                          <a:effectLst/>
                          <a:latin typeface="+mn-lt"/>
                        </a:rPr>
                        <a:t>Account Titles and Explanations</a:t>
                      </a:r>
                      <a:endParaRPr lang="en-US" sz="1800" b="1" i="0" u="none" strike="noStrike" dirty="0">
                        <a:solidFill>
                          <a:srgbClr val="000000"/>
                        </a:solidFill>
                        <a:effectLst/>
                        <a:latin typeface="+mn-lt"/>
                      </a:endParaRPr>
                    </a:p>
                  </a:txBody>
                  <a:tcPr marR="4233" marT="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1" u="none" strike="noStrike">
                          <a:effectLst/>
                          <a:latin typeface="+mn-lt"/>
                        </a:rPr>
                        <a:t>Ref.</a:t>
                      </a:r>
                      <a:endParaRPr lang="en-US" sz="1800" b="1" i="0" u="none" strike="noStrike" dirty="0">
                        <a:solidFill>
                          <a:srgbClr val="000000"/>
                        </a:solidFill>
                        <a:effectLst/>
                        <a:latin typeface="+mn-lt"/>
                      </a:endParaRPr>
                    </a:p>
                  </a:txBody>
                  <a:tcPr marL="4233" marR="4233" marT="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1" u="none" strike="noStrike">
                          <a:effectLst/>
                          <a:latin typeface="+mn-lt"/>
                        </a:rPr>
                        <a:t>Debit</a:t>
                      </a:r>
                      <a:endParaRPr lang="en-US" sz="1800" b="1" i="0" u="none" strike="noStrike" dirty="0">
                        <a:solidFill>
                          <a:srgbClr val="000000"/>
                        </a:solidFill>
                        <a:effectLst/>
                        <a:latin typeface="+mn-lt"/>
                      </a:endParaRPr>
                    </a:p>
                  </a:txBody>
                  <a:tcPr marL="4233" marR="4233" marT="9144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1" i="0" u="none" strike="noStrike">
                          <a:solidFill>
                            <a:srgbClr val="000000"/>
                          </a:solidFill>
                          <a:effectLst/>
                          <a:latin typeface="+mn-lt"/>
                        </a:rPr>
                        <a:t>Credit</a:t>
                      </a:r>
                      <a:endParaRPr lang="en-US" sz="1800" b="1" i="0" u="none" strike="noStrike" dirty="0">
                        <a:solidFill>
                          <a:srgbClr val="000000"/>
                        </a:solidFill>
                        <a:effectLst/>
                        <a:latin typeface="+mn-lt"/>
                      </a:endParaRPr>
                    </a:p>
                  </a:txBody>
                  <a:tcPr marL="4233" marR="4233" marT="9144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4192126"/>
                  </a:ext>
                </a:extLst>
              </a:tr>
              <a:tr h="333555">
                <a:tc>
                  <a:txBody>
                    <a:bodyPr/>
                    <a:lstStyle/>
                    <a:p>
                      <a:pPr algn="l" fontAlgn="b"/>
                      <a:r>
                        <a:rPr lang="en-US" sz="1800" b="0" i="0" u="none" strike="noStrike" baseline="0" dirty="0">
                          <a:solidFill>
                            <a:srgbClr val="000000"/>
                          </a:solidFill>
                          <a:effectLst/>
                          <a:latin typeface="+mn-lt"/>
                        </a:rPr>
                        <a:t>2020</a:t>
                      </a:r>
                    </a:p>
                    <a:p>
                      <a:pPr algn="l" fontAlgn="b"/>
                      <a:r>
                        <a:rPr lang="en-US" sz="1800" b="0" i="0" u="none" strike="noStrike" baseline="0" dirty="0">
                          <a:solidFill>
                            <a:srgbClr val="000000"/>
                          </a:solidFill>
                          <a:effectLst/>
                          <a:latin typeface="+mn-lt"/>
                        </a:rPr>
                        <a:t>Oct. 31</a:t>
                      </a:r>
                      <a:endParaRPr lang="en-US" sz="1800" b="0" i="0" u="none" strike="noStrike" dirty="0">
                        <a:solidFill>
                          <a:srgbClr val="000000"/>
                        </a:solidFill>
                        <a:effectLst/>
                        <a:latin typeface="+mn-lt"/>
                      </a:endParaRPr>
                    </a:p>
                  </a:txBody>
                  <a:tcPr marL="45720" marT="4233"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sz="1800" dirty="0"/>
                        <a:t>Income Summary</a:t>
                      </a:r>
                      <a:endParaRPr lang="en-US" sz="1800" dirty="0">
                        <a:latin typeface="+mn-lt"/>
                      </a:endParaRPr>
                    </a:p>
                  </a:txBody>
                  <a:tcPr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fontAlgn="b"/>
                      <a:r>
                        <a:rPr lang="en-US" sz="1800" b="0" i="0" u="none" strike="noStrike" dirty="0">
                          <a:solidFill>
                            <a:srgbClr val="000000"/>
                          </a:solidFill>
                          <a:effectLst/>
                          <a:latin typeface="+mn-lt"/>
                        </a:rPr>
                        <a:t>350</a:t>
                      </a: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r"/>
                      <a:r>
                        <a:rPr lang="en-US" sz="1800" kern="1200" dirty="0">
                          <a:solidFill>
                            <a:schemeClr val="dk1"/>
                          </a:solidFill>
                          <a:latin typeface="+mn-lt"/>
                          <a:ea typeface="+mn-ea"/>
                          <a:cs typeface="+mn-cs"/>
                        </a:rPr>
                        <a:t>2,860</a:t>
                      </a: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r"/>
                      <a:r>
                        <a:rPr lang="en-US" sz="1800">
                          <a:solidFill>
                            <a:schemeClr val="bg2"/>
                          </a:solidFill>
                          <a:latin typeface="+mn-lt"/>
                        </a:rPr>
                        <a:t>blank</a:t>
                      </a:r>
                      <a:endParaRPr lang="en-US" sz="1800" kern="1200" dirty="0">
                        <a:solidFill>
                          <a:schemeClr val="bg2"/>
                        </a:solidFill>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4019601410"/>
                  </a:ext>
                </a:extLst>
              </a:tr>
              <a:tr h="168055">
                <a:tc>
                  <a:txBody>
                    <a:bodyPr/>
                    <a:lstStyle/>
                    <a:p>
                      <a:r>
                        <a:rPr lang="en-US" sz="1800" dirty="0">
                          <a:solidFill>
                            <a:schemeClr val="bg2"/>
                          </a:solidFill>
                          <a:latin typeface="+mn-lt"/>
                        </a:rPr>
                        <a:t>blank</a:t>
                      </a:r>
                    </a:p>
                  </a:txBody>
                  <a:tcPr marL="4233" marT="4233" marB="0" anchor="b">
                    <a:lnR w="12700" cap="flat" cmpd="sng" algn="ctr">
                      <a:solidFill>
                        <a:schemeClr val="tx1"/>
                      </a:solidFill>
                      <a:prstDash val="solid"/>
                      <a:round/>
                      <a:headEnd type="none" w="med" len="med"/>
                      <a:tailEnd type="none" w="med" len="med"/>
                    </a:lnR>
                    <a:noFill/>
                  </a:tcPr>
                </a:tc>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sz="1800" dirty="0"/>
                        <a:t>Owner’s Capital</a:t>
                      </a:r>
                    </a:p>
                  </a:txBody>
                  <a:tcPr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fontAlgn="b"/>
                      <a:r>
                        <a:rPr lang="en-US" sz="1800" b="0" i="0" u="none" strike="noStrike" dirty="0">
                          <a:solidFill>
                            <a:srgbClr val="000000"/>
                          </a:solidFill>
                          <a:effectLst/>
                          <a:latin typeface="+mn-lt"/>
                        </a:rPr>
                        <a:t>301</a:t>
                      </a: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endParaRPr lang="en-US" sz="1800" kern="1200" dirty="0">
                        <a:solidFill>
                          <a:schemeClr val="dk1"/>
                        </a:solidFill>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lang="en-US" sz="1800" kern="1200" dirty="0">
                          <a:solidFill>
                            <a:schemeClr val="dk1"/>
                          </a:solidFill>
                          <a:latin typeface="+mn-lt"/>
                          <a:ea typeface="+mn-ea"/>
                          <a:cs typeface="+mn-cs"/>
                        </a:rPr>
                        <a:t>2,860</a:t>
                      </a:r>
                    </a:p>
                  </a:txBody>
                  <a:tcPr marL="4233" marT="4233" marB="0" anchor="b">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145720464"/>
                  </a:ext>
                </a:extLst>
              </a:tr>
              <a:tr h="168055">
                <a:tc>
                  <a:txBody>
                    <a:bodyPr/>
                    <a:lstStyle/>
                    <a:p>
                      <a:r>
                        <a:rPr lang="en-US" sz="1800">
                          <a:solidFill>
                            <a:schemeClr val="bg2"/>
                          </a:solidFill>
                          <a:latin typeface="+mn-lt"/>
                        </a:rPr>
                        <a:t>blank</a:t>
                      </a:r>
                      <a:endParaRPr lang="en-US" sz="1800" dirty="0">
                        <a:solidFill>
                          <a:schemeClr val="bg2"/>
                        </a:solidFill>
                        <a:latin typeface="+mn-lt"/>
                      </a:endParaRPr>
                    </a:p>
                  </a:txBody>
                  <a:tcPr marL="4233" marT="4233" marB="0" anchor="b">
                    <a:lnR w="12700" cap="flat" cmpd="sng" algn="ctr">
                      <a:solidFill>
                        <a:schemeClr val="tx1"/>
                      </a:solidFill>
                      <a:prstDash val="solid"/>
                      <a:round/>
                      <a:headEnd type="none" w="med" len="med"/>
                      <a:tailEnd type="none" w="med" len="med"/>
                    </a:lnR>
                    <a:noFill/>
                  </a:tcPr>
                </a:tc>
                <a:tc>
                  <a:txBody>
                    <a:bodyPr/>
                    <a:lstStyle/>
                    <a:p>
                      <a:pPr marL="685800" lvl="2" indent="0"/>
                      <a:r>
                        <a:rPr lang="en-US" sz="1800" b="1" dirty="0">
                          <a:solidFill>
                            <a:schemeClr val="accent2"/>
                          </a:solidFill>
                        </a:rPr>
                        <a:t>(To close net income to capital)</a:t>
                      </a:r>
                      <a:endParaRPr lang="en-US" sz="1800" b="1" dirty="0">
                        <a:solidFill>
                          <a:schemeClr val="accent2"/>
                        </a:solidFill>
                        <a:latin typeface="+mn-lt"/>
                      </a:endParaRPr>
                    </a:p>
                  </a:txBody>
                  <a:tcPr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fontAlgn="b"/>
                      <a:r>
                        <a:rPr lang="en-US" sz="1800" dirty="0">
                          <a:solidFill>
                            <a:schemeClr val="bg2"/>
                          </a:solidFill>
                          <a:latin typeface="+mn-lt"/>
                        </a:rPr>
                        <a:t>Blank</a:t>
                      </a:r>
                      <a:endParaRPr lang="en-US" sz="1800" b="0" i="0" u="none" strike="noStrike" dirty="0">
                        <a:solidFill>
                          <a:schemeClr val="bg2"/>
                        </a:solidFill>
                        <a:effectLst/>
                        <a:latin typeface="+mn-lt"/>
                      </a:endParaRP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lang="en-US" sz="1800">
                          <a:solidFill>
                            <a:schemeClr val="bg2"/>
                          </a:solidFill>
                          <a:latin typeface="+mn-lt"/>
                        </a:rPr>
                        <a:t>blank</a:t>
                      </a:r>
                      <a:endParaRPr lang="en-US" sz="1800" kern="1200" dirty="0">
                        <a:solidFill>
                          <a:schemeClr val="bg2"/>
                        </a:solidFill>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lang="en-US" sz="1800">
                          <a:solidFill>
                            <a:schemeClr val="bg2"/>
                          </a:solidFill>
                          <a:latin typeface="+mn-lt"/>
                        </a:rPr>
                        <a:t>blank</a:t>
                      </a:r>
                      <a:endParaRPr lang="en-US" sz="1800" kern="1200" dirty="0">
                        <a:solidFill>
                          <a:schemeClr val="bg2"/>
                        </a:solidFill>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603439115"/>
                  </a:ext>
                </a:extLst>
              </a:tr>
              <a:tr h="275834">
                <a:tc>
                  <a:txBody>
                    <a:bodyPr/>
                    <a:lstStyle/>
                    <a:p>
                      <a:pPr algn="r"/>
                      <a:r>
                        <a:rPr lang="en-US" sz="1800">
                          <a:latin typeface="+mn-lt"/>
                        </a:rPr>
                        <a:t>31</a:t>
                      </a:r>
                      <a:endParaRPr lang="en-US" sz="1800" dirty="0">
                        <a:latin typeface="+mn-lt"/>
                      </a:endParaRPr>
                    </a:p>
                  </a:txBody>
                  <a:tcPr marL="4233" marT="182880" marB="0" anchor="b">
                    <a:lnR w="12700" cap="flat" cmpd="sng" algn="ctr">
                      <a:solidFill>
                        <a:schemeClr val="tx1"/>
                      </a:solidFill>
                      <a:prstDash val="solid"/>
                      <a:round/>
                      <a:headEnd type="none" w="med" len="med"/>
                      <a:tailEnd type="none" w="med" len="med"/>
                    </a:lnR>
                    <a:noFill/>
                  </a:tcPr>
                </a:tc>
                <a:tc>
                  <a:txBody>
                    <a:bodyPr/>
                    <a:lstStyle/>
                    <a:p>
                      <a:pPr marL="0" indent="0"/>
                      <a:r>
                        <a:rPr lang="en-US" sz="1800" kern="1200" dirty="0">
                          <a:solidFill>
                            <a:schemeClr val="dk1"/>
                          </a:solidFill>
                          <a:latin typeface="+mn-lt"/>
                          <a:ea typeface="+mn-ea"/>
                          <a:cs typeface="+mn-cs"/>
                        </a:rPr>
                        <a:t>Owner’s</a:t>
                      </a:r>
                      <a:r>
                        <a:rPr lang="en-US" sz="1800" kern="1200" baseline="0" dirty="0">
                          <a:solidFill>
                            <a:schemeClr val="dk1"/>
                          </a:solidFill>
                          <a:latin typeface="+mn-lt"/>
                          <a:ea typeface="+mn-ea"/>
                          <a:cs typeface="+mn-cs"/>
                        </a:rPr>
                        <a:t> Capital</a:t>
                      </a:r>
                      <a:endParaRPr lang="en-US" sz="1800" kern="1200" dirty="0">
                        <a:solidFill>
                          <a:schemeClr val="dk1"/>
                        </a:solidFill>
                        <a:latin typeface="+mn-lt"/>
                        <a:ea typeface="+mn-ea"/>
                        <a:cs typeface="+mn-cs"/>
                      </a:endParaRPr>
                    </a:p>
                  </a:txBody>
                  <a:tcPr marR="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fontAlgn="b"/>
                      <a:r>
                        <a:rPr lang="en-US" sz="1800" b="0" i="0" u="none" strike="noStrike" dirty="0">
                          <a:solidFill>
                            <a:srgbClr val="000000"/>
                          </a:solidFill>
                          <a:effectLst/>
                          <a:latin typeface="+mn-lt"/>
                        </a:rPr>
                        <a:t>301</a:t>
                      </a:r>
                    </a:p>
                  </a:txBody>
                  <a:tcPr marL="4233" marR="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lang="en-US" sz="1800" kern="1200" dirty="0">
                          <a:solidFill>
                            <a:schemeClr val="dk1"/>
                          </a:solidFill>
                          <a:latin typeface="+mn-lt"/>
                          <a:ea typeface="+mn-ea"/>
                          <a:cs typeface="+mn-cs"/>
                        </a:rPr>
                        <a:t>500</a:t>
                      </a:r>
                    </a:p>
                  </a:txBody>
                  <a:tcPr marL="4233" marT="18288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lang="en-US" sz="1800">
                          <a:solidFill>
                            <a:schemeClr val="bg2"/>
                          </a:solidFill>
                          <a:latin typeface="+mn-lt"/>
                        </a:rPr>
                        <a:t>blank</a:t>
                      </a:r>
                      <a:endParaRPr lang="en-US" sz="1800" kern="1200" dirty="0">
                        <a:solidFill>
                          <a:schemeClr val="bg2"/>
                        </a:solidFill>
                        <a:latin typeface="+mn-lt"/>
                        <a:ea typeface="+mn-ea"/>
                        <a:cs typeface="+mn-cs"/>
                      </a:endParaRPr>
                    </a:p>
                  </a:txBody>
                  <a:tcPr marL="4233" marT="182880" marB="0" anchor="b">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1616022496"/>
                  </a:ext>
                </a:extLst>
              </a:tr>
              <a:tr h="168055">
                <a:tc>
                  <a:txBody>
                    <a:bodyPr/>
                    <a:lstStyle/>
                    <a:p>
                      <a:pPr algn="r"/>
                      <a:r>
                        <a:rPr kumimoji="0" lang="en-US" sz="1800" b="0" i="0" u="none" strike="noStrike" kern="1200" cap="none" spc="0" normalizeH="0" baseline="0" noProof="0" dirty="0">
                          <a:ln>
                            <a:noFill/>
                          </a:ln>
                          <a:solidFill>
                            <a:schemeClr val="bg2"/>
                          </a:solidFill>
                          <a:effectLst/>
                          <a:uLnTx/>
                          <a:uFillTx/>
                          <a:latin typeface="Calibri" panose="020F0502020204030204"/>
                          <a:ea typeface="+mn-ea"/>
                          <a:cs typeface="+mn-cs"/>
                        </a:rPr>
                        <a:t>blank</a:t>
                      </a:r>
                      <a:endParaRPr lang="en-US" sz="1800" dirty="0">
                        <a:solidFill>
                          <a:schemeClr val="bg2"/>
                        </a:solidFill>
                        <a:latin typeface="+mn-lt"/>
                      </a:endParaRPr>
                    </a:p>
                  </a:txBody>
                  <a:tcPr marL="4233" marT="4233" marB="0" anchor="b">
                    <a:lnR w="12700" cap="flat" cmpd="sng" algn="ctr">
                      <a:solidFill>
                        <a:schemeClr val="tx1"/>
                      </a:solidFill>
                      <a:prstDash val="solid"/>
                      <a:round/>
                      <a:headEnd type="none" w="med" len="med"/>
                      <a:tailEnd type="none" w="med" len="med"/>
                    </a:lnR>
                    <a:noFill/>
                  </a:tcPr>
                </a:tc>
                <a:tc>
                  <a:txBody>
                    <a:bodyPr/>
                    <a:lstStyle/>
                    <a:p>
                      <a:pPr marL="457200" lvl="1" indent="0"/>
                      <a:r>
                        <a:rPr lang="en-US" sz="1800" kern="1200" dirty="0">
                          <a:solidFill>
                            <a:schemeClr val="dk1"/>
                          </a:solidFill>
                          <a:latin typeface="+mn-lt"/>
                          <a:ea typeface="+mn-ea"/>
                          <a:cs typeface="+mn-cs"/>
                        </a:rPr>
                        <a:t>Owner’s Drawings</a:t>
                      </a:r>
                    </a:p>
                  </a:txBody>
                  <a:tcPr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US" sz="1800" kern="1200" dirty="0">
                          <a:solidFill>
                            <a:schemeClr val="dk1"/>
                          </a:solidFill>
                          <a:latin typeface="+mn-lt"/>
                          <a:ea typeface="+mn-ea"/>
                          <a:cs typeface="+mn-cs"/>
                        </a:rPr>
                        <a:t>306</a:t>
                      </a: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kumimoji="0" lang="en-US" sz="1800" b="0" i="0" u="none" strike="noStrike" kern="1200" cap="none" spc="0" normalizeH="0" baseline="0" noProof="0">
                          <a:ln>
                            <a:noFill/>
                          </a:ln>
                          <a:solidFill>
                            <a:schemeClr val="bg2"/>
                          </a:solidFill>
                          <a:effectLst/>
                          <a:uLnTx/>
                          <a:uFillTx/>
                          <a:latin typeface="Calibri" panose="020F0502020204030204"/>
                          <a:ea typeface="+mn-ea"/>
                          <a:cs typeface="+mn-cs"/>
                        </a:rPr>
                        <a:t>blank</a:t>
                      </a:r>
                      <a:endParaRPr lang="en-US" sz="1800" kern="1200" dirty="0">
                        <a:solidFill>
                          <a:schemeClr val="bg2"/>
                        </a:solidFill>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lang="en-US" sz="1800" kern="1200" dirty="0">
                          <a:solidFill>
                            <a:schemeClr val="dk1"/>
                          </a:solidFill>
                          <a:latin typeface="+mn-lt"/>
                          <a:ea typeface="+mn-ea"/>
                          <a:cs typeface="+mn-cs"/>
                        </a:rPr>
                        <a:t>500</a:t>
                      </a:r>
                    </a:p>
                  </a:txBody>
                  <a:tcPr marL="4233" marT="4233" marB="0" anchor="b">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6769253"/>
                  </a:ext>
                </a:extLst>
              </a:tr>
              <a:tr h="168055">
                <a:tc>
                  <a:txBody>
                    <a:bodyPr/>
                    <a:lstStyle/>
                    <a:p>
                      <a:pPr algn="r"/>
                      <a:r>
                        <a:rPr kumimoji="0" lang="en-US" sz="1800" b="0" i="0" u="none" strike="noStrike" kern="1200" cap="none" spc="0" normalizeH="0" baseline="0" noProof="0" dirty="0">
                          <a:ln>
                            <a:noFill/>
                          </a:ln>
                          <a:solidFill>
                            <a:schemeClr val="bg2"/>
                          </a:solidFill>
                          <a:effectLst/>
                          <a:uLnTx/>
                          <a:uFillTx/>
                          <a:latin typeface="Calibri" panose="020F0502020204030204"/>
                          <a:ea typeface="+mn-ea"/>
                          <a:cs typeface="+mn-cs"/>
                        </a:rPr>
                        <a:t>blank</a:t>
                      </a:r>
                      <a:endParaRPr lang="en-US" sz="1800" dirty="0">
                        <a:solidFill>
                          <a:schemeClr val="bg2"/>
                        </a:solidFill>
                        <a:latin typeface="+mn-lt"/>
                      </a:endParaRPr>
                    </a:p>
                  </a:txBody>
                  <a:tcPr marL="4233" marT="4233" marB="0" anchor="b">
                    <a:lnR w="12700" cap="flat" cmpd="sng" algn="ctr">
                      <a:solidFill>
                        <a:schemeClr val="tx1"/>
                      </a:solidFill>
                      <a:prstDash val="solid"/>
                      <a:round/>
                      <a:headEnd type="none" w="med" len="med"/>
                      <a:tailEnd type="none" w="med" len="med"/>
                    </a:lnR>
                    <a:noFill/>
                  </a:tcPr>
                </a:tc>
                <a:tc>
                  <a:txBody>
                    <a:bodyPr/>
                    <a:lstStyle/>
                    <a:p>
                      <a:pPr marL="685800" lvl="2" indent="0"/>
                      <a:r>
                        <a:rPr lang="en-US" sz="1800" b="1" kern="1200" dirty="0">
                          <a:solidFill>
                            <a:schemeClr val="accent2"/>
                          </a:solidFill>
                          <a:latin typeface="+mn-lt"/>
                          <a:ea typeface="+mn-ea"/>
                          <a:cs typeface="+mn-cs"/>
                        </a:rPr>
                        <a:t>(To close drawings to capital)</a:t>
                      </a:r>
                    </a:p>
                  </a:txBody>
                  <a:tcPr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US" sz="1800">
                          <a:solidFill>
                            <a:schemeClr val="bg2"/>
                          </a:solidFill>
                          <a:latin typeface="+mn-lt"/>
                        </a:rPr>
                        <a:t>blank</a:t>
                      </a:r>
                      <a:endParaRPr lang="en-US" sz="1800" kern="1200" dirty="0">
                        <a:solidFill>
                          <a:schemeClr val="bg2"/>
                        </a:solidFill>
                        <a:latin typeface="+mn-lt"/>
                        <a:ea typeface="+mn-ea"/>
                        <a:cs typeface="+mn-cs"/>
                      </a:endParaRPr>
                    </a:p>
                  </a:txBody>
                  <a:tcPr marL="4233" marR="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kumimoji="0" lang="en-US" sz="1800" b="0" i="0" u="none" strike="noStrike" kern="1200" cap="none" spc="0" normalizeH="0" baseline="0" noProof="0">
                          <a:ln>
                            <a:noFill/>
                          </a:ln>
                          <a:solidFill>
                            <a:schemeClr val="bg2"/>
                          </a:solidFill>
                          <a:effectLst/>
                          <a:uLnTx/>
                          <a:uFillTx/>
                          <a:latin typeface="Calibri" panose="020F0502020204030204"/>
                          <a:ea typeface="+mn-ea"/>
                          <a:cs typeface="+mn-cs"/>
                        </a:rPr>
                        <a:t>blank</a:t>
                      </a:r>
                      <a:endParaRPr lang="en-US" sz="1800" kern="1200" dirty="0">
                        <a:solidFill>
                          <a:schemeClr val="bg2"/>
                        </a:solidFill>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lang="en-US" sz="1800" dirty="0">
                          <a:solidFill>
                            <a:schemeClr val="bg2"/>
                          </a:solidFill>
                          <a:latin typeface="+mn-lt"/>
                        </a:rPr>
                        <a:t>blank</a:t>
                      </a:r>
                      <a:endParaRPr lang="en-US" sz="1800" kern="1200" dirty="0">
                        <a:solidFill>
                          <a:schemeClr val="bg2"/>
                        </a:solidFill>
                        <a:latin typeface="+mn-lt"/>
                        <a:ea typeface="+mn-ea"/>
                        <a:cs typeface="+mn-cs"/>
                      </a:endParaRPr>
                    </a:p>
                  </a:txBody>
                  <a:tcPr marL="4233" marT="4233" marB="0" anchor="b">
                    <a:lnL w="12700"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661643394"/>
                  </a:ext>
                </a:extLst>
              </a:tr>
            </a:tbl>
          </a:graphicData>
        </a:graphic>
      </p:graphicFrame>
      <p:sp>
        <p:nvSpPr>
          <p:cNvPr id="4" name="Slide Number Placeholder 3"/>
          <p:cNvSpPr>
            <a:spLocks noGrp="1"/>
          </p:cNvSpPr>
          <p:nvPr>
            <p:ph type="sldNum" sz="quarter" idx="10"/>
          </p:nvPr>
        </p:nvSpPr>
        <p:spPr/>
        <p:txBody>
          <a:bodyPr/>
          <a:lstStyle/>
          <a:p>
            <a:fld id="{67B19427-F580-D146-B60E-4CADEE75497F}" type="slidenum">
              <a:rPr lang="en-US" smtClean="0"/>
              <a:pPr/>
              <a:t>24</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6" name="Content Placeholder 9"/>
          <p:cNvSpPr>
            <a:spLocks noGrp="1"/>
          </p:cNvSpPr>
          <p:nvPr>
            <p:ph sz="quarter" idx="4294967295"/>
          </p:nvPr>
        </p:nvSpPr>
        <p:spPr>
          <a:xfrm>
            <a:off x="304800" y="6477000"/>
            <a:ext cx="838200" cy="244475"/>
          </a:xfrm>
          <a:prstGeom prst="rect">
            <a:avLst/>
          </a:prstGeom>
        </p:spPr>
        <p:txBody>
          <a:bodyPr/>
          <a:lstStyle/>
          <a:p>
            <a:pPr marL="0" indent="0">
              <a:buNone/>
            </a:pPr>
            <a:r>
              <a:rPr lang="en-US" sz="1200" dirty="0"/>
              <a:t>L</a:t>
            </a:r>
            <a:r>
              <a:rPr lang="en-US" sz="100" dirty="0"/>
              <a:t> </a:t>
            </a:r>
            <a:r>
              <a:rPr lang="en-US" sz="1200" dirty="0"/>
              <a:t>O 2</a:t>
            </a:r>
          </a:p>
        </p:txBody>
      </p:sp>
    </p:spTree>
    <p:extLst>
      <p:ext uri="{BB962C8B-B14F-4D97-AF65-F5344CB8AC3E}">
        <p14:creationId xmlns:p14="http://schemas.microsoft.com/office/powerpoint/2010/main" val="24758142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609599"/>
          </a:xfrm>
        </p:spPr>
        <p:txBody>
          <a:bodyPr>
            <a:noAutofit/>
          </a:bodyPr>
          <a:lstStyle/>
          <a:p>
            <a:r>
              <a:rPr lang="en-US" b="1" dirty="0">
                <a:latin typeface="Calibri" panose="020F0502020204030204" pitchFamily="34" charset="0"/>
                <a:ea typeface="Source Sans Pro" charset="0"/>
                <a:cs typeface="Calibri" panose="020F0502020204030204" pitchFamily="34" charset="0"/>
              </a:rPr>
              <a:t>Posting Closing Entries </a:t>
            </a:r>
            <a:r>
              <a:rPr lang="en-US" sz="2400" dirty="0">
                <a:latin typeface="Calibri" panose="020F0502020204030204" pitchFamily="34" charset="0"/>
                <a:ea typeface="Source Sans Pro" charset="0"/>
                <a:cs typeface="Calibri" panose="020F0502020204030204" pitchFamily="34" charset="0"/>
              </a:rPr>
              <a:t>(1 of 2)</a:t>
            </a:r>
            <a:endParaRPr lang="en-IN" sz="2400" dirty="0"/>
          </a:p>
        </p:txBody>
      </p:sp>
      <p:pic>
        <p:nvPicPr>
          <p:cNvPr id="6" name="Content Placeholder 2" descr="&quot;The posting of closing entries to t-accounts is displayed. There are six expense accounts listed vertically, each containing the respective debit balances at the end of the period, along with the posting of the closing entries. These are: &#10;Salaries and Wages Expense: 5,200 debit side;  and a 5,200 closing entry posted on the credit side&#10;Supplies Expense: 1,500 debit balance; and a 1,500 closing entry posted on the credit side&#10;Rent Expense: 900 debit balance; and a 900 closing entry posted on the credit side&#10;Insurance Expense: 50 debit balance; and a 50 closing entry posted on the credit side&#10;Interest Expense: 50 debit balance; and a 50 closing entry posted on the credit side&#10;Depreciation Expense: 40 debit balance; and a 40 closing entry posted on the credit side      &#10;An arrow is drawn from each of the closing entry postings in the expense accounts to the Income Summary t-account and posted as a single 7,740 amount on the debit side. The Service Revenue account shows 3 postings adding to the original 10,600 balance on the credit side. The closing entry is posted as a debit to service revenue in the amount of 10,600. An arrow leads from this closing amount to a credit posted in the income summary account in the same amount. &#10;The income summary balance account now contains a credit balance of 2,860. Another arrow leads from the third closing entry posting as a debit to income summary for 2,860 and a credit to owner's capital for the same amount. The owner's drawing account shows a 500 debit balance. Its closing entry is a credit of 500, with an arrow leading to a posted debit in the owner's capital account of the same amount. The resulting balance in owner's capital is now 12,360.&quot;"/>
          <p:cNvPicPr>
            <a:picLocks noGrp="1" noChangeAspect="1" noChangeArrowheads="1"/>
          </p:cNvPicPr>
          <p:nvPr>
            <p:ph sz="quarter" idx="16"/>
          </p:nvPr>
        </p:nvPicPr>
        <p:blipFill>
          <a:blip r:embed="rId2">
            <a:extLst>
              <a:ext uri="{28A0092B-C50C-407E-A947-70E740481C1C}">
                <a14:useLocalDpi xmlns:a14="http://schemas.microsoft.com/office/drawing/2010/main" val="0"/>
              </a:ext>
            </a:extLst>
          </a:blip>
          <a:srcRect/>
          <a:stretch>
            <a:fillRect/>
          </a:stretch>
        </p:blipFill>
        <p:spPr bwMode="auto">
          <a:xfrm>
            <a:off x="1701227" y="1660691"/>
            <a:ext cx="5586043" cy="4558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0"/>
          </p:nvPr>
        </p:nvSpPr>
        <p:spPr/>
        <p:txBody>
          <a:bodyPr/>
          <a:lstStyle/>
          <a:p>
            <a:fld id="{67B19427-F580-D146-B60E-4CADEE75497F}" type="slidenum">
              <a:rPr lang="en-US" smtClean="0"/>
              <a:pPr/>
              <a:t>25</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7" name="Content Placeholder 9"/>
          <p:cNvSpPr>
            <a:spLocks noGrp="1"/>
          </p:cNvSpPr>
          <p:nvPr>
            <p:ph sz="quarter" idx="4294967295"/>
          </p:nvPr>
        </p:nvSpPr>
        <p:spPr>
          <a:xfrm>
            <a:off x="304800" y="6477000"/>
            <a:ext cx="838200" cy="244475"/>
          </a:xfrm>
          <a:prstGeom prst="rect">
            <a:avLst/>
          </a:prstGeom>
        </p:spPr>
        <p:txBody>
          <a:bodyPr/>
          <a:lstStyle/>
          <a:p>
            <a:pPr marL="0" indent="0">
              <a:buNone/>
            </a:pPr>
            <a:r>
              <a:rPr lang="en-US" sz="1200" dirty="0"/>
              <a:t>L</a:t>
            </a:r>
            <a:r>
              <a:rPr lang="en-US" sz="100" dirty="0"/>
              <a:t> </a:t>
            </a:r>
            <a:r>
              <a:rPr lang="en-US" sz="1200" dirty="0"/>
              <a:t>O 2</a:t>
            </a:r>
          </a:p>
        </p:txBody>
      </p:sp>
    </p:spTree>
    <p:extLst>
      <p:ext uri="{BB962C8B-B14F-4D97-AF65-F5344CB8AC3E}">
        <p14:creationId xmlns:p14="http://schemas.microsoft.com/office/powerpoint/2010/main" val="6370680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625474"/>
          </a:xfrm>
        </p:spPr>
        <p:txBody>
          <a:bodyPr>
            <a:noAutofit/>
          </a:bodyPr>
          <a:lstStyle/>
          <a:p>
            <a:r>
              <a:rPr lang="en-US" b="1" dirty="0">
                <a:latin typeface="Calibri" panose="020F0502020204030204" pitchFamily="34" charset="0"/>
                <a:ea typeface="Source Sans Pro" charset="0"/>
                <a:cs typeface="Calibri" panose="020F0502020204030204" pitchFamily="34" charset="0"/>
              </a:rPr>
              <a:t>Posting Closing Entries </a:t>
            </a:r>
            <a:r>
              <a:rPr lang="en-US" sz="2400" dirty="0">
                <a:latin typeface="Calibri" panose="020F0502020204030204" pitchFamily="34" charset="0"/>
                <a:ea typeface="Source Sans Pro" charset="0"/>
                <a:cs typeface="Calibri" panose="020F0502020204030204" pitchFamily="34" charset="0"/>
              </a:rPr>
              <a:t>(2 of 2)</a:t>
            </a:r>
            <a:endParaRPr lang="en-IN" dirty="0"/>
          </a:p>
        </p:txBody>
      </p:sp>
      <p:pic>
        <p:nvPicPr>
          <p:cNvPr id="6" name="Content Placeholder 5" descr="A post-closing trial balance illustrated. The illustration displays a three-line heading consisting of the name of the company, Pioneer Advertising; the name of the contents, Adjusted Post-Closing Trial Balance; and the date, October 31, 2020. There are three columns, with the first displaying the account names, and the other two labeled Debit and Credit, respectively. The accounts, amounts, and debit or credit designation are: cash with a debit of $15,200; accounts receivable with a debit of 200; supplies with a debit of 1,000; prepaid insurance with 550 as a debit; equipment with a debit of 5,000; accumulated depreciation with $40 as a credit; notes payable with 5,000 as a credit; accounts payable with 2,500 as a credit; service revenue with 800 as a credit; salaries and wages payable with 1,200 as a credit; interest payable with 50 as a credit; and owner's capital with 12,360 as a credit. The total debits are $21,950, and total credits are $21,950.&#10;"/>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1937568" y="1596431"/>
            <a:ext cx="5268862" cy="4649788"/>
          </a:xfrm>
        </p:spPr>
      </p:pic>
      <p:sp>
        <p:nvSpPr>
          <p:cNvPr id="4" name="Slide Number Placeholder 3"/>
          <p:cNvSpPr>
            <a:spLocks noGrp="1"/>
          </p:cNvSpPr>
          <p:nvPr>
            <p:ph type="sldNum" sz="quarter" idx="10"/>
          </p:nvPr>
        </p:nvSpPr>
        <p:spPr/>
        <p:txBody>
          <a:bodyPr/>
          <a:lstStyle/>
          <a:p>
            <a:fld id="{67B19427-F580-D146-B60E-4CADEE75497F}" type="slidenum">
              <a:rPr lang="en-US" smtClean="0"/>
              <a:pPr/>
              <a:t>26</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7" name="Content Placeholder 9"/>
          <p:cNvSpPr>
            <a:spLocks noGrp="1"/>
          </p:cNvSpPr>
          <p:nvPr>
            <p:ph sz="quarter" idx="4294967295"/>
          </p:nvPr>
        </p:nvSpPr>
        <p:spPr>
          <a:xfrm>
            <a:off x="304800" y="6477000"/>
            <a:ext cx="838200" cy="244475"/>
          </a:xfrm>
          <a:prstGeom prst="rect">
            <a:avLst/>
          </a:prstGeom>
        </p:spPr>
        <p:txBody>
          <a:bodyPr/>
          <a:lstStyle/>
          <a:p>
            <a:pPr marL="0" indent="0">
              <a:buNone/>
            </a:pPr>
            <a:r>
              <a:rPr lang="en-US" sz="1200" dirty="0"/>
              <a:t>L</a:t>
            </a:r>
            <a:r>
              <a:rPr lang="en-US" sz="100" dirty="0"/>
              <a:t> </a:t>
            </a:r>
            <a:r>
              <a:rPr lang="en-US" sz="1200" dirty="0"/>
              <a:t>O 2</a:t>
            </a:r>
          </a:p>
        </p:txBody>
      </p:sp>
    </p:spTree>
    <p:extLst>
      <p:ext uri="{BB962C8B-B14F-4D97-AF65-F5344CB8AC3E}">
        <p14:creationId xmlns:p14="http://schemas.microsoft.com/office/powerpoint/2010/main" val="848167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685799"/>
          </a:xfrm>
        </p:spPr>
        <p:txBody>
          <a:bodyPr/>
          <a:lstStyle/>
          <a:p>
            <a:r>
              <a:rPr lang="en-US" b="1" dirty="0">
                <a:ea typeface="Source Sans Pro" charset="0"/>
              </a:rPr>
              <a:t>Do It! 2: </a:t>
            </a:r>
            <a:r>
              <a:rPr lang="en-US" b="1" dirty="0">
                <a:solidFill>
                  <a:srgbClr val="196E78"/>
                </a:solidFill>
                <a:ea typeface="Source Sans Pro" charset="0"/>
              </a:rPr>
              <a:t>Closing Entries </a:t>
            </a:r>
            <a:r>
              <a:rPr lang="en-US" sz="2400" dirty="0">
                <a:solidFill>
                  <a:srgbClr val="196E78"/>
                </a:solidFill>
                <a:ea typeface="Source Sans Pro" charset="0"/>
              </a:rPr>
              <a:t>(1 of 3)</a:t>
            </a:r>
            <a:endParaRPr lang="en-IN" sz="2400" dirty="0"/>
          </a:p>
        </p:txBody>
      </p:sp>
      <p:sp>
        <p:nvSpPr>
          <p:cNvPr id="6" name="Content Placeholder 5"/>
          <p:cNvSpPr>
            <a:spLocks noGrp="1"/>
          </p:cNvSpPr>
          <p:nvPr>
            <p:ph sz="quarter" idx="16"/>
          </p:nvPr>
        </p:nvSpPr>
        <p:spPr>
          <a:xfrm>
            <a:off x="304800" y="1752600"/>
            <a:ext cx="8534400" cy="711406"/>
          </a:xfrm>
        </p:spPr>
        <p:txBody>
          <a:bodyPr/>
          <a:lstStyle/>
          <a:p>
            <a:r>
              <a:rPr lang="en-US" sz="2200" dirty="0"/>
              <a:t>Hancock Company has the following balances in selected accounts of its adjusted trial balance.</a:t>
            </a:r>
          </a:p>
        </p:txBody>
      </p:sp>
      <p:graphicFrame>
        <p:nvGraphicFramePr>
          <p:cNvPr id="14" name="Content Placeholder 13" descr="Table is accessible to screenreaders"/>
          <p:cNvGraphicFramePr>
            <a:graphicFrameLocks noGrp="1"/>
          </p:cNvGraphicFramePr>
          <p:nvPr>
            <p:ph sz="quarter" idx="17"/>
            <p:extLst>
              <p:ext uri="{D42A27DB-BD31-4B8C-83A1-F6EECF244321}">
                <p14:modId xmlns:p14="http://schemas.microsoft.com/office/powerpoint/2010/main" val="4149978892"/>
              </p:ext>
            </p:extLst>
          </p:nvPr>
        </p:nvGraphicFramePr>
        <p:xfrm>
          <a:off x="571900" y="2553100"/>
          <a:ext cx="7810100" cy="2086381"/>
        </p:xfrm>
        <a:graphic>
          <a:graphicData uri="http://schemas.openxmlformats.org/drawingml/2006/table">
            <a:tbl>
              <a:tblPr firstRow="1" bandRow="1">
                <a:tableStyleId>{5C22544A-7EE6-4342-B048-85BDC9FD1C3A}</a:tableStyleId>
              </a:tblPr>
              <a:tblGrid>
                <a:gridCol w="2480855">
                  <a:extLst>
                    <a:ext uri="{9D8B030D-6E8A-4147-A177-3AD203B41FA5}">
                      <a16:colId xmlns:a16="http://schemas.microsoft.com/office/drawing/2014/main" val="552668531"/>
                    </a:ext>
                  </a:extLst>
                </a:gridCol>
                <a:gridCol w="1515596">
                  <a:extLst>
                    <a:ext uri="{9D8B030D-6E8A-4147-A177-3AD203B41FA5}">
                      <a16:colId xmlns:a16="http://schemas.microsoft.com/office/drawing/2014/main" val="4038904192"/>
                    </a:ext>
                  </a:extLst>
                </a:gridCol>
                <a:gridCol w="2435396">
                  <a:extLst>
                    <a:ext uri="{9D8B030D-6E8A-4147-A177-3AD203B41FA5}">
                      <a16:colId xmlns:a16="http://schemas.microsoft.com/office/drawing/2014/main" val="1233653999"/>
                    </a:ext>
                  </a:extLst>
                </a:gridCol>
                <a:gridCol w="1378253">
                  <a:extLst>
                    <a:ext uri="{9D8B030D-6E8A-4147-A177-3AD203B41FA5}">
                      <a16:colId xmlns:a16="http://schemas.microsoft.com/office/drawing/2014/main" val="3839846657"/>
                    </a:ext>
                  </a:extLst>
                </a:gridCol>
              </a:tblGrid>
              <a:tr h="286526">
                <a:tc>
                  <a:txBody>
                    <a:bodyPr/>
                    <a:lstStyle/>
                    <a:p>
                      <a:r>
                        <a:rPr lang="en-US" sz="2000" b="0" dirty="0">
                          <a:solidFill>
                            <a:schemeClr val="tx1"/>
                          </a:solidFill>
                        </a:rPr>
                        <a:t>Accounts Payable</a:t>
                      </a:r>
                      <a:endParaRPr lang="en-IN" sz="2000" b="0" dirty="0">
                        <a:solidFill>
                          <a:schemeClr val="tx1"/>
                        </a:solidFill>
                      </a:endParaRPr>
                    </a:p>
                  </a:txBody>
                  <a:tcPr>
                    <a:noFill/>
                  </a:tcPr>
                </a:tc>
                <a:tc>
                  <a:txBody>
                    <a:bodyPr/>
                    <a:lstStyle/>
                    <a:p>
                      <a:pPr algn="ctr"/>
                      <a:r>
                        <a:rPr lang="en-US" sz="2000" b="0" dirty="0">
                          <a:solidFill>
                            <a:schemeClr val="tx1"/>
                          </a:solidFill>
                        </a:rPr>
                        <a:t>$27,000 </a:t>
                      </a:r>
                      <a:endParaRPr lang="en-IN" sz="2000" b="0" dirty="0">
                        <a:solidFill>
                          <a:schemeClr val="tx1"/>
                        </a:solidFill>
                      </a:endParaRPr>
                    </a:p>
                  </a:txBody>
                  <a:tcPr>
                    <a:noFill/>
                  </a:tcPr>
                </a:tc>
                <a:tc>
                  <a:txBody>
                    <a:bodyPr/>
                    <a:lstStyle/>
                    <a:p>
                      <a:r>
                        <a:rPr lang="en-US" sz="2000" b="0" dirty="0">
                          <a:solidFill>
                            <a:schemeClr val="tx1"/>
                          </a:solidFill>
                        </a:rPr>
                        <a:t>Owner’s Drawings</a:t>
                      </a:r>
                      <a:endParaRPr lang="en-IN" sz="2000" b="0" dirty="0">
                        <a:solidFill>
                          <a:schemeClr val="tx1"/>
                        </a:solidFill>
                      </a:endParaRPr>
                    </a:p>
                  </a:txBody>
                  <a:tcPr>
                    <a:noFill/>
                  </a:tcPr>
                </a:tc>
                <a:tc>
                  <a:txBody>
                    <a:bodyPr/>
                    <a:lstStyle/>
                    <a:p>
                      <a:pPr algn="r"/>
                      <a:r>
                        <a:rPr lang="en-US" sz="2000" b="0" dirty="0">
                          <a:solidFill>
                            <a:schemeClr val="tx1"/>
                          </a:solidFill>
                        </a:rPr>
                        <a:t>$15,000</a:t>
                      </a:r>
                      <a:endParaRPr lang="en-IN" sz="2000" b="0" dirty="0">
                        <a:solidFill>
                          <a:schemeClr val="tx1"/>
                        </a:solidFill>
                      </a:endParaRPr>
                    </a:p>
                  </a:txBody>
                  <a:tcPr>
                    <a:noFill/>
                  </a:tcPr>
                </a:tc>
                <a:extLst>
                  <a:ext uri="{0D108BD9-81ED-4DB2-BD59-A6C34878D82A}">
                    <a16:rowId xmlns:a16="http://schemas.microsoft.com/office/drawing/2014/main" val="1336038205"/>
                  </a:ext>
                </a:extLst>
              </a:tr>
              <a:tr h="286526">
                <a:tc>
                  <a:txBody>
                    <a:bodyPr/>
                    <a:lstStyle/>
                    <a:p>
                      <a:r>
                        <a:rPr lang="en-US" sz="2000" b="0" dirty="0">
                          <a:solidFill>
                            <a:schemeClr val="tx1"/>
                          </a:solidFill>
                        </a:rPr>
                        <a:t>Service Revenue</a:t>
                      </a:r>
                      <a:endParaRPr lang="en-IN" sz="2000" b="0" dirty="0">
                        <a:solidFill>
                          <a:schemeClr val="tx1"/>
                        </a:solidFill>
                      </a:endParaRPr>
                    </a:p>
                  </a:txBody>
                  <a:tcPr>
                    <a:noFill/>
                  </a:tcPr>
                </a:tc>
                <a:tc>
                  <a:txBody>
                    <a:bodyPr/>
                    <a:lstStyle/>
                    <a:p>
                      <a:pPr algn="ctr"/>
                      <a:r>
                        <a:rPr lang="en-US" sz="2000" b="0" dirty="0">
                          <a:solidFill>
                            <a:schemeClr val="tx1"/>
                          </a:solidFill>
                        </a:rPr>
                        <a:t>  98,000</a:t>
                      </a:r>
                      <a:endParaRPr lang="en-IN" sz="2000" b="0" dirty="0">
                        <a:solidFill>
                          <a:schemeClr val="tx1"/>
                        </a:solidFill>
                      </a:endParaRPr>
                    </a:p>
                  </a:txBody>
                  <a:tcPr>
                    <a:noFill/>
                  </a:tcPr>
                </a:tc>
                <a:tc>
                  <a:txBody>
                    <a:bodyPr/>
                    <a:lstStyle/>
                    <a:p>
                      <a:r>
                        <a:rPr lang="en-US" sz="2000" b="0" dirty="0">
                          <a:solidFill>
                            <a:schemeClr val="tx1"/>
                          </a:solidFill>
                        </a:rPr>
                        <a:t>Owner’s Capital</a:t>
                      </a:r>
                      <a:endParaRPr lang="en-IN" sz="2000" b="0" dirty="0">
                        <a:solidFill>
                          <a:schemeClr val="tx1"/>
                        </a:solidFill>
                      </a:endParaRPr>
                    </a:p>
                  </a:txBody>
                  <a:tcPr>
                    <a:noFill/>
                  </a:tcPr>
                </a:tc>
                <a:tc>
                  <a:txBody>
                    <a:bodyPr/>
                    <a:lstStyle/>
                    <a:p>
                      <a:pPr algn="r"/>
                      <a:r>
                        <a:rPr lang="en-US" sz="2000" b="0" dirty="0">
                          <a:solidFill>
                            <a:schemeClr val="tx1"/>
                          </a:solidFill>
                        </a:rPr>
                        <a:t>42,000</a:t>
                      </a:r>
                      <a:endParaRPr lang="en-IN" sz="2000" b="0" dirty="0">
                        <a:solidFill>
                          <a:schemeClr val="tx1"/>
                        </a:solidFill>
                      </a:endParaRPr>
                    </a:p>
                  </a:txBody>
                  <a:tcPr>
                    <a:noFill/>
                  </a:tcPr>
                </a:tc>
                <a:extLst>
                  <a:ext uri="{0D108BD9-81ED-4DB2-BD59-A6C34878D82A}">
                    <a16:rowId xmlns:a16="http://schemas.microsoft.com/office/drawing/2014/main" val="37012800"/>
                  </a:ext>
                </a:extLst>
              </a:tr>
              <a:tr h="501421">
                <a:tc>
                  <a:txBody>
                    <a:bodyPr/>
                    <a:lstStyle/>
                    <a:p>
                      <a:r>
                        <a:rPr lang="en-US" sz="2000" b="0" dirty="0">
                          <a:solidFill>
                            <a:schemeClr val="tx1"/>
                          </a:solidFill>
                        </a:rPr>
                        <a:t>Rent Expense</a:t>
                      </a:r>
                      <a:endParaRPr lang="en-IN" sz="2000" b="0" dirty="0">
                        <a:solidFill>
                          <a:schemeClr val="tx1"/>
                        </a:solidFill>
                      </a:endParaRPr>
                    </a:p>
                  </a:txBody>
                  <a:tcPr>
                    <a:noFill/>
                  </a:tcPr>
                </a:tc>
                <a:tc>
                  <a:txBody>
                    <a:bodyPr/>
                    <a:lstStyle/>
                    <a:p>
                      <a:pPr algn="ctr"/>
                      <a:r>
                        <a:rPr lang="en-US" sz="2000" b="0" dirty="0">
                          <a:solidFill>
                            <a:schemeClr val="tx1"/>
                          </a:solidFill>
                        </a:rPr>
                        <a:t>  22,000</a:t>
                      </a:r>
                      <a:endParaRPr lang="en-IN" sz="2000" b="0" dirty="0">
                        <a:solidFill>
                          <a:schemeClr val="tx1"/>
                        </a:solidFill>
                      </a:endParaRPr>
                    </a:p>
                  </a:txBody>
                  <a:tcPr>
                    <a:noFill/>
                  </a:tcPr>
                </a:tc>
                <a:tc>
                  <a:txBody>
                    <a:bodyPr/>
                    <a:lstStyle/>
                    <a:p>
                      <a:r>
                        <a:rPr lang="en-US" sz="2000" b="0" dirty="0">
                          <a:solidFill>
                            <a:schemeClr val="tx1"/>
                          </a:solidFill>
                        </a:rPr>
                        <a:t>Accounts Receivable</a:t>
                      </a:r>
                      <a:endParaRPr lang="en-IN" sz="2000" b="0" dirty="0">
                        <a:solidFill>
                          <a:schemeClr val="tx1"/>
                        </a:solidFill>
                      </a:endParaRPr>
                    </a:p>
                  </a:txBody>
                  <a:tcPr>
                    <a:noFill/>
                  </a:tcPr>
                </a:tc>
                <a:tc>
                  <a:txBody>
                    <a:bodyPr/>
                    <a:lstStyle/>
                    <a:p>
                      <a:pPr algn="r"/>
                      <a:r>
                        <a:rPr lang="en-US" sz="2000" b="0" dirty="0">
                          <a:solidFill>
                            <a:schemeClr val="tx1"/>
                          </a:solidFill>
                        </a:rPr>
                        <a:t>38,000</a:t>
                      </a:r>
                      <a:endParaRPr lang="en-IN" sz="2000" b="0" dirty="0">
                        <a:solidFill>
                          <a:schemeClr val="tx1"/>
                        </a:solidFill>
                      </a:endParaRPr>
                    </a:p>
                  </a:txBody>
                  <a:tcPr>
                    <a:noFill/>
                  </a:tcPr>
                </a:tc>
                <a:extLst>
                  <a:ext uri="{0D108BD9-81ED-4DB2-BD59-A6C34878D82A}">
                    <a16:rowId xmlns:a16="http://schemas.microsoft.com/office/drawing/2014/main" val="1341533313"/>
                  </a:ext>
                </a:extLst>
              </a:tr>
              <a:tr h="286526">
                <a:tc>
                  <a:txBody>
                    <a:bodyPr/>
                    <a:lstStyle/>
                    <a:p>
                      <a:r>
                        <a:rPr lang="en-US" sz="2000" b="0" dirty="0">
                          <a:solidFill>
                            <a:schemeClr val="tx1"/>
                          </a:solidFill>
                        </a:rPr>
                        <a:t>Salaries and Wages</a:t>
                      </a:r>
                      <a:endParaRPr lang="en-IN" sz="2000" b="0" dirty="0">
                        <a:solidFill>
                          <a:schemeClr val="tx1"/>
                        </a:solidFill>
                      </a:endParaRPr>
                    </a:p>
                  </a:txBody>
                  <a:tcPr>
                    <a:noFill/>
                  </a:tcPr>
                </a:tc>
                <a:tc>
                  <a:txBody>
                    <a:bodyPr/>
                    <a:lstStyle/>
                    <a:p>
                      <a:pPr algn="ctr"/>
                      <a:r>
                        <a:rPr lang="en-IN" sz="2000" b="0" dirty="0">
                          <a:solidFill>
                            <a:schemeClr val="bg2"/>
                          </a:solidFill>
                        </a:rPr>
                        <a:t>Blank</a:t>
                      </a:r>
                    </a:p>
                  </a:txBody>
                  <a:tcPr>
                    <a:noFill/>
                  </a:tcPr>
                </a:tc>
                <a:tc>
                  <a:txBody>
                    <a:bodyPr/>
                    <a:lstStyle/>
                    <a:p>
                      <a:r>
                        <a:rPr lang="en-US" sz="2000" b="0" dirty="0">
                          <a:solidFill>
                            <a:schemeClr val="tx1"/>
                          </a:solidFill>
                        </a:rPr>
                        <a:t>Supplies Expense</a:t>
                      </a:r>
                      <a:endParaRPr lang="en-IN" sz="2000" b="0" dirty="0">
                        <a:solidFill>
                          <a:schemeClr val="tx1"/>
                        </a:solidFill>
                      </a:endParaRPr>
                    </a:p>
                  </a:txBody>
                  <a:tcPr>
                    <a:noFill/>
                  </a:tcPr>
                </a:tc>
                <a:tc>
                  <a:txBody>
                    <a:bodyPr/>
                    <a:lstStyle/>
                    <a:p>
                      <a:pPr algn="r"/>
                      <a:r>
                        <a:rPr lang="en-US" sz="2000" b="0" dirty="0">
                          <a:solidFill>
                            <a:schemeClr val="tx1"/>
                          </a:solidFill>
                        </a:rPr>
                        <a:t>7,000</a:t>
                      </a:r>
                      <a:endParaRPr lang="en-IN" sz="2000" b="0" dirty="0">
                        <a:solidFill>
                          <a:schemeClr val="tx1"/>
                        </a:solidFill>
                      </a:endParaRPr>
                    </a:p>
                  </a:txBody>
                  <a:tcPr>
                    <a:noFill/>
                  </a:tcPr>
                </a:tc>
                <a:extLst>
                  <a:ext uri="{0D108BD9-81ED-4DB2-BD59-A6C34878D82A}">
                    <a16:rowId xmlns:a16="http://schemas.microsoft.com/office/drawing/2014/main" val="3746302157"/>
                  </a:ext>
                </a:extLst>
              </a:tr>
              <a:tr h="286526">
                <a:tc>
                  <a:txBody>
                    <a:bodyPr/>
                    <a:lstStyle/>
                    <a:p>
                      <a:r>
                        <a:rPr lang="en-US" sz="2000" b="0" dirty="0">
                          <a:solidFill>
                            <a:schemeClr val="tx1"/>
                          </a:solidFill>
                        </a:rPr>
                        <a:t>    Expense</a:t>
                      </a:r>
                      <a:endParaRPr lang="en-IN" sz="2000" b="0" dirty="0">
                        <a:solidFill>
                          <a:schemeClr val="tx1"/>
                        </a:solidFill>
                      </a:endParaRPr>
                    </a:p>
                  </a:txBody>
                  <a:tcPr>
                    <a:noFill/>
                  </a:tcPr>
                </a:tc>
                <a:tc>
                  <a:txBody>
                    <a:bodyPr/>
                    <a:lstStyle/>
                    <a:p>
                      <a:pPr algn="ctr"/>
                      <a:r>
                        <a:rPr lang="en-US" sz="2000" b="0" dirty="0">
                          <a:solidFill>
                            <a:schemeClr val="tx1"/>
                          </a:solidFill>
                        </a:rPr>
                        <a:t>  51,000</a:t>
                      </a:r>
                      <a:endParaRPr lang="en-IN" sz="2000" b="0" dirty="0">
                        <a:solidFill>
                          <a:schemeClr val="tx1"/>
                        </a:solidFill>
                      </a:endParaRPr>
                    </a:p>
                  </a:txBody>
                  <a:tcPr>
                    <a:noFill/>
                  </a:tcPr>
                </a:tc>
                <a:tc>
                  <a:txBody>
                    <a:bodyPr/>
                    <a:lstStyle/>
                    <a:p>
                      <a:r>
                        <a:rPr lang="en-IN" sz="2000" b="0" dirty="0">
                          <a:solidFill>
                            <a:schemeClr val="bg2"/>
                          </a:solidFill>
                        </a:rPr>
                        <a:t>blank</a:t>
                      </a:r>
                    </a:p>
                  </a:txBody>
                  <a:tcPr>
                    <a:noFill/>
                  </a:tcPr>
                </a:tc>
                <a:tc>
                  <a:txBody>
                    <a:bodyPr/>
                    <a:lstStyle/>
                    <a:p>
                      <a:r>
                        <a:rPr lang="en-IN" sz="2000" b="0" dirty="0">
                          <a:solidFill>
                            <a:schemeClr val="bg2"/>
                          </a:solidFill>
                        </a:rPr>
                        <a:t>blank</a:t>
                      </a:r>
                    </a:p>
                  </a:txBody>
                  <a:tcPr>
                    <a:noFill/>
                  </a:tcPr>
                </a:tc>
                <a:extLst>
                  <a:ext uri="{0D108BD9-81ED-4DB2-BD59-A6C34878D82A}">
                    <a16:rowId xmlns:a16="http://schemas.microsoft.com/office/drawing/2014/main" val="3642750372"/>
                  </a:ext>
                </a:extLst>
              </a:tr>
            </a:tbl>
          </a:graphicData>
        </a:graphic>
      </p:graphicFrame>
      <p:sp>
        <p:nvSpPr>
          <p:cNvPr id="8" name="Content Placeholder 7"/>
          <p:cNvSpPr>
            <a:spLocks noGrp="1"/>
          </p:cNvSpPr>
          <p:nvPr>
            <p:ph sz="quarter" idx="18"/>
          </p:nvPr>
        </p:nvSpPr>
        <p:spPr>
          <a:xfrm>
            <a:off x="313267" y="4848725"/>
            <a:ext cx="5401733" cy="381000"/>
          </a:xfrm>
        </p:spPr>
        <p:txBody>
          <a:bodyPr/>
          <a:lstStyle/>
          <a:p>
            <a:r>
              <a:rPr lang="en-US" sz="2200" b="1" dirty="0"/>
              <a:t>Prepare the closing entries at December 31.</a:t>
            </a:r>
            <a:endParaRPr lang="en-IN" sz="2200" dirty="0"/>
          </a:p>
        </p:txBody>
      </p:sp>
      <p:sp>
        <p:nvSpPr>
          <p:cNvPr id="9" name="Content Placeholder 8"/>
          <p:cNvSpPr>
            <a:spLocks noGrp="1"/>
          </p:cNvSpPr>
          <p:nvPr>
            <p:ph sz="quarter" idx="19"/>
          </p:nvPr>
        </p:nvSpPr>
        <p:spPr>
          <a:xfrm>
            <a:off x="990600" y="5312281"/>
            <a:ext cx="2590800" cy="349966"/>
          </a:xfrm>
        </p:spPr>
        <p:txBody>
          <a:bodyPr/>
          <a:lstStyle/>
          <a:p>
            <a:r>
              <a:rPr lang="en-US" sz="2200" dirty="0"/>
              <a:t>Service Revenue</a:t>
            </a:r>
            <a:endParaRPr lang="en-IN" sz="2200" dirty="0"/>
          </a:p>
        </p:txBody>
      </p:sp>
      <p:sp>
        <p:nvSpPr>
          <p:cNvPr id="10" name="Content Placeholder 9"/>
          <p:cNvSpPr>
            <a:spLocks noGrp="1"/>
          </p:cNvSpPr>
          <p:nvPr>
            <p:ph sz="quarter" idx="20"/>
          </p:nvPr>
        </p:nvSpPr>
        <p:spPr>
          <a:xfrm>
            <a:off x="5562600" y="5312280"/>
            <a:ext cx="982133" cy="349966"/>
          </a:xfrm>
        </p:spPr>
        <p:txBody>
          <a:bodyPr/>
          <a:lstStyle/>
          <a:p>
            <a:r>
              <a:rPr lang="en-US" sz="2200" dirty="0"/>
              <a:t>98,000</a:t>
            </a:r>
            <a:endParaRPr lang="en-IN" sz="2200" dirty="0"/>
          </a:p>
        </p:txBody>
      </p:sp>
      <p:sp>
        <p:nvSpPr>
          <p:cNvPr id="11" name="Content Placeholder 10"/>
          <p:cNvSpPr>
            <a:spLocks noGrp="1"/>
          </p:cNvSpPr>
          <p:nvPr>
            <p:ph sz="quarter" idx="21"/>
          </p:nvPr>
        </p:nvSpPr>
        <p:spPr>
          <a:xfrm>
            <a:off x="1371600" y="5782375"/>
            <a:ext cx="2209800" cy="381000"/>
          </a:xfrm>
        </p:spPr>
        <p:txBody>
          <a:bodyPr/>
          <a:lstStyle/>
          <a:p>
            <a:r>
              <a:rPr lang="en-US" sz="2200" dirty="0"/>
              <a:t>Income Summary</a:t>
            </a:r>
            <a:endParaRPr lang="en-IN" sz="2200" dirty="0"/>
          </a:p>
        </p:txBody>
      </p:sp>
      <p:sp>
        <p:nvSpPr>
          <p:cNvPr id="12" name="Content Placeholder 11"/>
          <p:cNvSpPr>
            <a:spLocks noGrp="1"/>
          </p:cNvSpPr>
          <p:nvPr>
            <p:ph sz="quarter" idx="22"/>
          </p:nvPr>
        </p:nvSpPr>
        <p:spPr>
          <a:xfrm>
            <a:off x="6553200" y="5782375"/>
            <a:ext cx="982133" cy="381000"/>
          </a:xfrm>
        </p:spPr>
        <p:txBody>
          <a:bodyPr/>
          <a:lstStyle/>
          <a:p>
            <a:r>
              <a:rPr lang="en-US" sz="2200" dirty="0"/>
              <a:t>98,000</a:t>
            </a:r>
            <a:endParaRPr lang="en-IN" sz="2200" dirty="0"/>
          </a:p>
        </p:txBody>
      </p:sp>
      <p:sp>
        <p:nvSpPr>
          <p:cNvPr id="4" name="Slide Number Placeholder 3"/>
          <p:cNvSpPr>
            <a:spLocks noGrp="1"/>
          </p:cNvSpPr>
          <p:nvPr>
            <p:ph type="sldNum" sz="quarter" idx="10"/>
          </p:nvPr>
        </p:nvSpPr>
        <p:spPr/>
        <p:txBody>
          <a:bodyPr/>
          <a:lstStyle/>
          <a:p>
            <a:fld id="{67B19427-F580-D146-B60E-4CADEE75497F}" type="slidenum">
              <a:rPr lang="en-US" smtClean="0"/>
              <a:pPr/>
              <a:t>27</a:t>
            </a:fld>
            <a:endParaRPr lang="en-US" dirty="0"/>
          </a:p>
        </p:txBody>
      </p:sp>
      <p:sp>
        <p:nvSpPr>
          <p:cNvPr id="5" name="Footer Placeholder 4"/>
          <p:cNvSpPr>
            <a:spLocks noGrp="1"/>
          </p:cNvSpPr>
          <p:nvPr>
            <p:ph type="ftr" sz="quarter" idx="11"/>
          </p:nvPr>
        </p:nvSpPr>
        <p:spPr/>
        <p:txBody>
          <a:bodyPr/>
          <a:lstStyle/>
          <a:p>
            <a:r>
              <a:rPr lang="en-US" dirty="0"/>
              <a:t>Copyright ©2018 John Wiley &amp; Sons, Inc. </a:t>
            </a:r>
          </a:p>
        </p:txBody>
      </p:sp>
      <p:sp>
        <p:nvSpPr>
          <p:cNvPr id="13" name="Content Placeholder 9"/>
          <p:cNvSpPr>
            <a:spLocks noGrp="1"/>
          </p:cNvSpPr>
          <p:nvPr>
            <p:ph sz="quarter" idx="21"/>
          </p:nvPr>
        </p:nvSpPr>
        <p:spPr>
          <a:xfrm>
            <a:off x="304800" y="6477000"/>
            <a:ext cx="838200" cy="244475"/>
          </a:xfrm>
        </p:spPr>
        <p:txBody>
          <a:bodyPr/>
          <a:lstStyle/>
          <a:p>
            <a:r>
              <a:rPr lang="en-US" sz="1200" dirty="0"/>
              <a:t>L</a:t>
            </a:r>
            <a:r>
              <a:rPr lang="en-US" sz="100" dirty="0"/>
              <a:t> </a:t>
            </a:r>
            <a:r>
              <a:rPr lang="en-US" sz="1200" dirty="0"/>
              <a:t>O 2</a:t>
            </a:r>
          </a:p>
        </p:txBody>
      </p:sp>
    </p:spTree>
    <p:extLst>
      <p:ext uri="{BB962C8B-B14F-4D97-AF65-F5344CB8AC3E}">
        <p14:creationId xmlns:p14="http://schemas.microsoft.com/office/powerpoint/2010/main" val="353364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build="p"/>
      <p:bldP spid="11" grpId="0" build="p"/>
      <p:bldP spid="1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685799"/>
          </a:xfrm>
        </p:spPr>
        <p:txBody>
          <a:bodyPr/>
          <a:lstStyle/>
          <a:p>
            <a:r>
              <a:rPr lang="en-US" b="1" dirty="0">
                <a:ea typeface="Source Sans Pro" charset="0"/>
              </a:rPr>
              <a:t>Do It! 2: </a:t>
            </a:r>
            <a:r>
              <a:rPr lang="en-US" b="1" dirty="0">
                <a:solidFill>
                  <a:srgbClr val="196E78"/>
                </a:solidFill>
                <a:ea typeface="Source Sans Pro" charset="0"/>
              </a:rPr>
              <a:t>Closing Entries </a:t>
            </a:r>
            <a:r>
              <a:rPr lang="en-US" sz="2400" dirty="0">
                <a:solidFill>
                  <a:srgbClr val="196E78"/>
                </a:solidFill>
                <a:ea typeface="Source Sans Pro" charset="0"/>
              </a:rPr>
              <a:t>(2 of 3)</a:t>
            </a:r>
            <a:endParaRPr lang="en-IN" dirty="0"/>
          </a:p>
        </p:txBody>
      </p:sp>
      <p:graphicFrame>
        <p:nvGraphicFramePr>
          <p:cNvPr id="28" name="Content Placeholder 13" descr="Table is accessible to screenreaders"/>
          <p:cNvGraphicFramePr>
            <a:graphicFrameLocks noGrp="1"/>
          </p:cNvGraphicFramePr>
          <p:nvPr>
            <p:ph sz="quarter" idx="16"/>
            <p:extLst>
              <p:ext uri="{D42A27DB-BD31-4B8C-83A1-F6EECF244321}">
                <p14:modId xmlns:p14="http://schemas.microsoft.com/office/powerpoint/2010/main" val="3273715324"/>
              </p:ext>
            </p:extLst>
          </p:nvPr>
        </p:nvGraphicFramePr>
        <p:xfrm>
          <a:off x="533400" y="1799819"/>
          <a:ext cx="7810100" cy="2086381"/>
        </p:xfrm>
        <a:graphic>
          <a:graphicData uri="http://schemas.openxmlformats.org/drawingml/2006/table">
            <a:tbl>
              <a:tblPr firstRow="1" bandRow="1">
                <a:tableStyleId>{5C22544A-7EE6-4342-B048-85BDC9FD1C3A}</a:tableStyleId>
              </a:tblPr>
              <a:tblGrid>
                <a:gridCol w="2480855">
                  <a:extLst>
                    <a:ext uri="{9D8B030D-6E8A-4147-A177-3AD203B41FA5}">
                      <a16:colId xmlns:a16="http://schemas.microsoft.com/office/drawing/2014/main" val="552668531"/>
                    </a:ext>
                  </a:extLst>
                </a:gridCol>
                <a:gridCol w="1515596">
                  <a:extLst>
                    <a:ext uri="{9D8B030D-6E8A-4147-A177-3AD203B41FA5}">
                      <a16:colId xmlns:a16="http://schemas.microsoft.com/office/drawing/2014/main" val="4038904192"/>
                    </a:ext>
                  </a:extLst>
                </a:gridCol>
                <a:gridCol w="2435396">
                  <a:extLst>
                    <a:ext uri="{9D8B030D-6E8A-4147-A177-3AD203B41FA5}">
                      <a16:colId xmlns:a16="http://schemas.microsoft.com/office/drawing/2014/main" val="1233653999"/>
                    </a:ext>
                  </a:extLst>
                </a:gridCol>
                <a:gridCol w="1378253">
                  <a:extLst>
                    <a:ext uri="{9D8B030D-6E8A-4147-A177-3AD203B41FA5}">
                      <a16:colId xmlns:a16="http://schemas.microsoft.com/office/drawing/2014/main" val="3839846657"/>
                    </a:ext>
                  </a:extLst>
                </a:gridCol>
              </a:tblGrid>
              <a:tr h="286526">
                <a:tc>
                  <a:txBody>
                    <a:bodyPr/>
                    <a:lstStyle/>
                    <a:p>
                      <a:r>
                        <a:rPr lang="en-US" sz="2000" b="0" dirty="0">
                          <a:solidFill>
                            <a:schemeClr val="tx1"/>
                          </a:solidFill>
                        </a:rPr>
                        <a:t>Accounts Payable</a:t>
                      </a:r>
                      <a:endParaRPr lang="en-IN" sz="2000" b="0" dirty="0">
                        <a:solidFill>
                          <a:schemeClr val="tx1"/>
                        </a:solidFill>
                      </a:endParaRPr>
                    </a:p>
                  </a:txBody>
                  <a:tcPr>
                    <a:noFill/>
                  </a:tcPr>
                </a:tc>
                <a:tc>
                  <a:txBody>
                    <a:bodyPr/>
                    <a:lstStyle/>
                    <a:p>
                      <a:pPr algn="ctr"/>
                      <a:r>
                        <a:rPr lang="en-US" sz="2000" b="0" dirty="0">
                          <a:solidFill>
                            <a:schemeClr val="tx1"/>
                          </a:solidFill>
                        </a:rPr>
                        <a:t>$27,000 </a:t>
                      </a:r>
                      <a:endParaRPr lang="en-IN" sz="2000" b="0" dirty="0">
                        <a:solidFill>
                          <a:schemeClr val="tx1"/>
                        </a:solidFill>
                      </a:endParaRPr>
                    </a:p>
                  </a:txBody>
                  <a:tcPr>
                    <a:noFill/>
                  </a:tcPr>
                </a:tc>
                <a:tc>
                  <a:txBody>
                    <a:bodyPr/>
                    <a:lstStyle/>
                    <a:p>
                      <a:r>
                        <a:rPr lang="en-US" sz="2000" b="0" dirty="0">
                          <a:solidFill>
                            <a:schemeClr val="tx1"/>
                          </a:solidFill>
                        </a:rPr>
                        <a:t>Owner’s Drawings</a:t>
                      </a:r>
                      <a:endParaRPr lang="en-IN" sz="2000" b="0" dirty="0">
                        <a:solidFill>
                          <a:schemeClr val="tx1"/>
                        </a:solidFill>
                      </a:endParaRPr>
                    </a:p>
                  </a:txBody>
                  <a:tcPr>
                    <a:noFill/>
                  </a:tcPr>
                </a:tc>
                <a:tc>
                  <a:txBody>
                    <a:bodyPr/>
                    <a:lstStyle/>
                    <a:p>
                      <a:pPr algn="r"/>
                      <a:r>
                        <a:rPr lang="en-US" sz="2000" b="0" dirty="0">
                          <a:solidFill>
                            <a:schemeClr val="tx1"/>
                          </a:solidFill>
                        </a:rPr>
                        <a:t>$15,000</a:t>
                      </a:r>
                      <a:endParaRPr lang="en-IN" sz="2000" b="0" dirty="0">
                        <a:solidFill>
                          <a:schemeClr val="tx1"/>
                        </a:solidFill>
                      </a:endParaRPr>
                    </a:p>
                  </a:txBody>
                  <a:tcPr>
                    <a:noFill/>
                  </a:tcPr>
                </a:tc>
                <a:extLst>
                  <a:ext uri="{0D108BD9-81ED-4DB2-BD59-A6C34878D82A}">
                    <a16:rowId xmlns:a16="http://schemas.microsoft.com/office/drawing/2014/main" val="1336038205"/>
                  </a:ext>
                </a:extLst>
              </a:tr>
              <a:tr h="286526">
                <a:tc>
                  <a:txBody>
                    <a:bodyPr/>
                    <a:lstStyle/>
                    <a:p>
                      <a:r>
                        <a:rPr lang="en-US" sz="2000" b="0" dirty="0">
                          <a:solidFill>
                            <a:schemeClr val="tx1"/>
                          </a:solidFill>
                        </a:rPr>
                        <a:t>Service Revenue</a:t>
                      </a:r>
                      <a:endParaRPr lang="en-IN" sz="2000" b="0" dirty="0">
                        <a:solidFill>
                          <a:schemeClr val="tx1"/>
                        </a:solidFill>
                      </a:endParaRPr>
                    </a:p>
                  </a:txBody>
                  <a:tcPr>
                    <a:noFill/>
                  </a:tcPr>
                </a:tc>
                <a:tc>
                  <a:txBody>
                    <a:bodyPr/>
                    <a:lstStyle/>
                    <a:p>
                      <a:pPr algn="ctr"/>
                      <a:r>
                        <a:rPr lang="en-US" sz="2000" b="0" dirty="0">
                          <a:solidFill>
                            <a:schemeClr val="tx1"/>
                          </a:solidFill>
                        </a:rPr>
                        <a:t>  98,000</a:t>
                      </a:r>
                      <a:endParaRPr lang="en-IN" sz="2000" b="0" dirty="0">
                        <a:solidFill>
                          <a:schemeClr val="tx1"/>
                        </a:solidFill>
                      </a:endParaRPr>
                    </a:p>
                  </a:txBody>
                  <a:tcPr>
                    <a:noFill/>
                  </a:tcPr>
                </a:tc>
                <a:tc>
                  <a:txBody>
                    <a:bodyPr/>
                    <a:lstStyle/>
                    <a:p>
                      <a:r>
                        <a:rPr lang="en-US" sz="2000" b="0" dirty="0">
                          <a:solidFill>
                            <a:schemeClr val="tx1"/>
                          </a:solidFill>
                        </a:rPr>
                        <a:t>Owner’s Capital</a:t>
                      </a:r>
                      <a:endParaRPr lang="en-IN" sz="2000" b="0" dirty="0">
                        <a:solidFill>
                          <a:schemeClr val="tx1"/>
                        </a:solidFill>
                      </a:endParaRPr>
                    </a:p>
                  </a:txBody>
                  <a:tcPr>
                    <a:noFill/>
                  </a:tcPr>
                </a:tc>
                <a:tc>
                  <a:txBody>
                    <a:bodyPr/>
                    <a:lstStyle/>
                    <a:p>
                      <a:pPr algn="r"/>
                      <a:r>
                        <a:rPr lang="en-US" sz="2000" b="0" dirty="0">
                          <a:solidFill>
                            <a:schemeClr val="tx1"/>
                          </a:solidFill>
                        </a:rPr>
                        <a:t>42,000</a:t>
                      </a:r>
                      <a:endParaRPr lang="en-IN" sz="2000" b="0" dirty="0">
                        <a:solidFill>
                          <a:schemeClr val="tx1"/>
                        </a:solidFill>
                      </a:endParaRPr>
                    </a:p>
                  </a:txBody>
                  <a:tcPr>
                    <a:noFill/>
                  </a:tcPr>
                </a:tc>
                <a:extLst>
                  <a:ext uri="{0D108BD9-81ED-4DB2-BD59-A6C34878D82A}">
                    <a16:rowId xmlns:a16="http://schemas.microsoft.com/office/drawing/2014/main" val="37012800"/>
                  </a:ext>
                </a:extLst>
              </a:tr>
              <a:tr h="501421">
                <a:tc>
                  <a:txBody>
                    <a:bodyPr/>
                    <a:lstStyle/>
                    <a:p>
                      <a:r>
                        <a:rPr lang="en-US" sz="2000" b="0" dirty="0">
                          <a:solidFill>
                            <a:schemeClr val="tx1"/>
                          </a:solidFill>
                        </a:rPr>
                        <a:t>Rent Expense</a:t>
                      </a:r>
                      <a:endParaRPr lang="en-IN" sz="2000" b="0" dirty="0">
                        <a:solidFill>
                          <a:schemeClr val="tx1"/>
                        </a:solidFill>
                      </a:endParaRPr>
                    </a:p>
                  </a:txBody>
                  <a:tcPr>
                    <a:noFill/>
                  </a:tcPr>
                </a:tc>
                <a:tc>
                  <a:txBody>
                    <a:bodyPr/>
                    <a:lstStyle/>
                    <a:p>
                      <a:pPr algn="ctr"/>
                      <a:r>
                        <a:rPr lang="en-US" sz="2000" b="0" dirty="0">
                          <a:solidFill>
                            <a:schemeClr val="tx1"/>
                          </a:solidFill>
                        </a:rPr>
                        <a:t>  22,000</a:t>
                      </a:r>
                      <a:endParaRPr lang="en-IN" sz="2000" b="0" dirty="0">
                        <a:solidFill>
                          <a:schemeClr val="tx1"/>
                        </a:solidFill>
                      </a:endParaRPr>
                    </a:p>
                  </a:txBody>
                  <a:tcPr>
                    <a:noFill/>
                  </a:tcPr>
                </a:tc>
                <a:tc>
                  <a:txBody>
                    <a:bodyPr/>
                    <a:lstStyle/>
                    <a:p>
                      <a:r>
                        <a:rPr lang="en-US" sz="2000" b="0" dirty="0">
                          <a:solidFill>
                            <a:schemeClr val="tx1"/>
                          </a:solidFill>
                        </a:rPr>
                        <a:t>Accounts Receivable</a:t>
                      </a:r>
                      <a:endParaRPr lang="en-IN" sz="2000" b="0" dirty="0">
                        <a:solidFill>
                          <a:schemeClr val="tx1"/>
                        </a:solidFill>
                      </a:endParaRPr>
                    </a:p>
                  </a:txBody>
                  <a:tcPr>
                    <a:noFill/>
                  </a:tcPr>
                </a:tc>
                <a:tc>
                  <a:txBody>
                    <a:bodyPr/>
                    <a:lstStyle/>
                    <a:p>
                      <a:pPr algn="r"/>
                      <a:r>
                        <a:rPr lang="en-US" sz="2000" b="0" dirty="0">
                          <a:solidFill>
                            <a:schemeClr val="tx1"/>
                          </a:solidFill>
                        </a:rPr>
                        <a:t>38,000</a:t>
                      </a:r>
                      <a:endParaRPr lang="en-IN" sz="2000" b="0" dirty="0">
                        <a:solidFill>
                          <a:schemeClr val="tx1"/>
                        </a:solidFill>
                      </a:endParaRPr>
                    </a:p>
                  </a:txBody>
                  <a:tcPr>
                    <a:noFill/>
                  </a:tcPr>
                </a:tc>
                <a:extLst>
                  <a:ext uri="{0D108BD9-81ED-4DB2-BD59-A6C34878D82A}">
                    <a16:rowId xmlns:a16="http://schemas.microsoft.com/office/drawing/2014/main" val="1341533313"/>
                  </a:ext>
                </a:extLst>
              </a:tr>
              <a:tr h="286526">
                <a:tc>
                  <a:txBody>
                    <a:bodyPr/>
                    <a:lstStyle/>
                    <a:p>
                      <a:r>
                        <a:rPr lang="en-US" sz="2000" b="0" dirty="0">
                          <a:solidFill>
                            <a:schemeClr val="tx1"/>
                          </a:solidFill>
                        </a:rPr>
                        <a:t>Salaries and Wages</a:t>
                      </a:r>
                      <a:endParaRPr lang="en-IN" sz="2000" b="0" dirty="0">
                        <a:solidFill>
                          <a:schemeClr val="tx1"/>
                        </a:solidFill>
                      </a:endParaRPr>
                    </a:p>
                  </a:txBody>
                  <a:tcPr>
                    <a:noFill/>
                  </a:tcPr>
                </a:tc>
                <a:tc>
                  <a:txBody>
                    <a:bodyPr/>
                    <a:lstStyle/>
                    <a:p>
                      <a:pPr algn="ctr"/>
                      <a:r>
                        <a:rPr lang="en-IN" sz="2000" b="0" dirty="0">
                          <a:solidFill>
                            <a:schemeClr val="bg2"/>
                          </a:solidFill>
                        </a:rPr>
                        <a:t>Blank</a:t>
                      </a:r>
                    </a:p>
                  </a:txBody>
                  <a:tcPr>
                    <a:noFill/>
                  </a:tcPr>
                </a:tc>
                <a:tc>
                  <a:txBody>
                    <a:bodyPr/>
                    <a:lstStyle/>
                    <a:p>
                      <a:r>
                        <a:rPr lang="en-US" sz="2000" b="0" dirty="0">
                          <a:solidFill>
                            <a:schemeClr val="tx1"/>
                          </a:solidFill>
                        </a:rPr>
                        <a:t>Supplies Expense</a:t>
                      </a:r>
                      <a:endParaRPr lang="en-IN" sz="2000" b="0" dirty="0">
                        <a:solidFill>
                          <a:schemeClr val="tx1"/>
                        </a:solidFill>
                      </a:endParaRPr>
                    </a:p>
                  </a:txBody>
                  <a:tcPr>
                    <a:noFill/>
                  </a:tcPr>
                </a:tc>
                <a:tc>
                  <a:txBody>
                    <a:bodyPr/>
                    <a:lstStyle/>
                    <a:p>
                      <a:pPr algn="r"/>
                      <a:r>
                        <a:rPr lang="en-US" sz="2000" b="0" dirty="0">
                          <a:solidFill>
                            <a:schemeClr val="tx1"/>
                          </a:solidFill>
                        </a:rPr>
                        <a:t>7,000</a:t>
                      </a:r>
                      <a:endParaRPr lang="en-IN" sz="2000" b="0" dirty="0">
                        <a:solidFill>
                          <a:schemeClr val="tx1"/>
                        </a:solidFill>
                      </a:endParaRPr>
                    </a:p>
                  </a:txBody>
                  <a:tcPr>
                    <a:noFill/>
                  </a:tcPr>
                </a:tc>
                <a:extLst>
                  <a:ext uri="{0D108BD9-81ED-4DB2-BD59-A6C34878D82A}">
                    <a16:rowId xmlns:a16="http://schemas.microsoft.com/office/drawing/2014/main" val="3746302157"/>
                  </a:ext>
                </a:extLst>
              </a:tr>
              <a:tr h="286526">
                <a:tc>
                  <a:txBody>
                    <a:bodyPr/>
                    <a:lstStyle/>
                    <a:p>
                      <a:r>
                        <a:rPr lang="en-US" sz="2000" b="0" dirty="0">
                          <a:solidFill>
                            <a:schemeClr val="tx1"/>
                          </a:solidFill>
                        </a:rPr>
                        <a:t>    Expense</a:t>
                      </a:r>
                      <a:endParaRPr lang="en-IN" sz="2000" b="0" dirty="0">
                        <a:solidFill>
                          <a:schemeClr val="tx1"/>
                        </a:solidFill>
                      </a:endParaRPr>
                    </a:p>
                  </a:txBody>
                  <a:tcPr>
                    <a:noFill/>
                  </a:tcPr>
                </a:tc>
                <a:tc>
                  <a:txBody>
                    <a:bodyPr/>
                    <a:lstStyle/>
                    <a:p>
                      <a:pPr algn="ctr"/>
                      <a:r>
                        <a:rPr lang="en-US" sz="2000" b="0" dirty="0">
                          <a:solidFill>
                            <a:schemeClr val="tx1"/>
                          </a:solidFill>
                        </a:rPr>
                        <a:t>  51,000</a:t>
                      </a:r>
                      <a:endParaRPr lang="en-IN" sz="2000" b="0" dirty="0">
                        <a:solidFill>
                          <a:schemeClr val="tx1"/>
                        </a:solidFill>
                      </a:endParaRPr>
                    </a:p>
                  </a:txBody>
                  <a:tcPr>
                    <a:noFill/>
                  </a:tcPr>
                </a:tc>
                <a:tc>
                  <a:txBody>
                    <a:bodyPr/>
                    <a:lstStyle/>
                    <a:p>
                      <a:r>
                        <a:rPr lang="en-IN" sz="2000" b="0" dirty="0">
                          <a:solidFill>
                            <a:schemeClr val="bg2"/>
                          </a:solidFill>
                        </a:rPr>
                        <a:t>blank</a:t>
                      </a:r>
                    </a:p>
                  </a:txBody>
                  <a:tcPr>
                    <a:noFill/>
                  </a:tcPr>
                </a:tc>
                <a:tc>
                  <a:txBody>
                    <a:bodyPr/>
                    <a:lstStyle/>
                    <a:p>
                      <a:r>
                        <a:rPr lang="en-IN" sz="2000" b="0" dirty="0">
                          <a:solidFill>
                            <a:schemeClr val="bg2"/>
                          </a:solidFill>
                        </a:rPr>
                        <a:t>blank</a:t>
                      </a:r>
                    </a:p>
                  </a:txBody>
                  <a:tcPr>
                    <a:noFill/>
                  </a:tcPr>
                </a:tc>
                <a:extLst>
                  <a:ext uri="{0D108BD9-81ED-4DB2-BD59-A6C34878D82A}">
                    <a16:rowId xmlns:a16="http://schemas.microsoft.com/office/drawing/2014/main" val="3642750372"/>
                  </a:ext>
                </a:extLst>
              </a:tr>
            </a:tbl>
          </a:graphicData>
        </a:graphic>
      </p:graphicFrame>
      <p:sp>
        <p:nvSpPr>
          <p:cNvPr id="25" name="Content Placeholder 24"/>
          <p:cNvSpPr>
            <a:spLocks noGrp="1"/>
          </p:cNvSpPr>
          <p:nvPr>
            <p:ph sz="quarter" idx="17"/>
          </p:nvPr>
        </p:nvSpPr>
        <p:spPr>
          <a:xfrm>
            <a:off x="304800" y="4087267"/>
            <a:ext cx="5410200" cy="352383"/>
          </a:xfrm>
        </p:spPr>
        <p:txBody>
          <a:bodyPr/>
          <a:lstStyle/>
          <a:p>
            <a:r>
              <a:rPr lang="en-US" sz="2200" b="1" dirty="0"/>
              <a:t>Prepare the closing entries at December 31.</a:t>
            </a:r>
          </a:p>
        </p:txBody>
      </p:sp>
      <p:sp>
        <p:nvSpPr>
          <p:cNvPr id="26" name="Content Placeholder 25"/>
          <p:cNvSpPr>
            <a:spLocks noGrp="1"/>
          </p:cNvSpPr>
          <p:nvPr>
            <p:ph sz="quarter" idx="18"/>
          </p:nvPr>
        </p:nvSpPr>
        <p:spPr>
          <a:xfrm>
            <a:off x="999067" y="4534299"/>
            <a:ext cx="2201333" cy="354224"/>
          </a:xfrm>
        </p:spPr>
        <p:txBody>
          <a:bodyPr/>
          <a:lstStyle/>
          <a:p>
            <a:r>
              <a:rPr lang="en-US" sz="2200" dirty="0"/>
              <a:t>Income Summary</a:t>
            </a:r>
            <a:endParaRPr lang="en-IN" sz="2200" dirty="0"/>
          </a:p>
        </p:txBody>
      </p:sp>
      <p:sp>
        <p:nvSpPr>
          <p:cNvPr id="27" name="Content Placeholder 26"/>
          <p:cNvSpPr>
            <a:spLocks noGrp="1"/>
          </p:cNvSpPr>
          <p:nvPr>
            <p:ph sz="quarter" idx="19"/>
          </p:nvPr>
        </p:nvSpPr>
        <p:spPr>
          <a:xfrm>
            <a:off x="5791200" y="4547779"/>
            <a:ext cx="990600" cy="352467"/>
          </a:xfrm>
        </p:spPr>
        <p:txBody>
          <a:bodyPr/>
          <a:lstStyle/>
          <a:p>
            <a:r>
              <a:rPr lang="en-US" sz="2200" dirty="0"/>
              <a:t>80,000</a:t>
            </a:r>
            <a:endParaRPr lang="en-IN" sz="2200" dirty="0"/>
          </a:p>
        </p:txBody>
      </p:sp>
      <p:sp>
        <p:nvSpPr>
          <p:cNvPr id="15" name="Content Placeholder 14"/>
          <p:cNvSpPr>
            <a:spLocks noGrp="1"/>
          </p:cNvSpPr>
          <p:nvPr>
            <p:ph sz="quarter" idx="20"/>
          </p:nvPr>
        </p:nvSpPr>
        <p:spPr>
          <a:xfrm>
            <a:off x="1600200" y="4944175"/>
            <a:ext cx="3429000" cy="344250"/>
          </a:xfrm>
        </p:spPr>
        <p:txBody>
          <a:bodyPr/>
          <a:lstStyle/>
          <a:p>
            <a:r>
              <a:rPr lang="en-US" sz="2200" dirty="0"/>
              <a:t>Salaries and Wages Expense</a:t>
            </a:r>
            <a:endParaRPr lang="en-IN" sz="2200" dirty="0"/>
          </a:p>
        </p:txBody>
      </p:sp>
      <p:sp>
        <p:nvSpPr>
          <p:cNvPr id="16" name="Content Placeholder 15"/>
          <p:cNvSpPr>
            <a:spLocks noGrp="1"/>
          </p:cNvSpPr>
          <p:nvPr>
            <p:ph sz="quarter" idx="21"/>
          </p:nvPr>
        </p:nvSpPr>
        <p:spPr>
          <a:xfrm>
            <a:off x="6858000" y="4944175"/>
            <a:ext cx="982133" cy="368242"/>
          </a:xfrm>
        </p:spPr>
        <p:txBody>
          <a:bodyPr/>
          <a:lstStyle/>
          <a:p>
            <a:r>
              <a:rPr lang="en-US" sz="2200" dirty="0"/>
              <a:t>51,000</a:t>
            </a:r>
            <a:endParaRPr lang="en-IN" sz="2200" dirty="0"/>
          </a:p>
        </p:txBody>
      </p:sp>
      <p:sp>
        <p:nvSpPr>
          <p:cNvPr id="17" name="Content Placeholder 16"/>
          <p:cNvSpPr>
            <a:spLocks noGrp="1"/>
          </p:cNvSpPr>
          <p:nvPr>
            <p:ph sz="quarter" idx="22"/>
          </p:nvPr>
        </p:nvSpPr>
        <p:spPr>
          <a:xfrm>
            <a:off x="1600200" y="5392937"/>
            <a:ext cx="1752600" cy="351501"/>
          </a:xfrm>
        </p:spPr>
        <p:txBody>
          <a:bodyPr/>
          <a:lstStyle/>
          <a:p>
            <a:r>
              <a:rPr lang="en-US" sz="2200" dirty="0"/>
              <a:t>Rent Expense</a:t>
            </a:r>
            <a:endParaRPr lang="en-IN" sz="2200" dirty="0"/>
          </a:p>
        </p:txBody>
      </p:sp>
      <p:sp>
        <p:nvSpPr>
          <p:cNvPr id="18" name="Content Placeholder 17"/>
          <p:cNvSpPr>
            <a:spLocks noGrp="1"/>
          </p:cNvSpPr>
          <p:nvPr>
            <p:ph sz="quarter" idx="23"/>
          </p:nvPr>
        </p:nvSpPr>
        <p:spPr>
          <a:xfrm>
            <a:off x="6858000" y="5388617"/>
            <a:ext cx="1066800" cy="334514"/>
          </a:xfrm>
        </p:spPr>
        <p:txBody>
          <a:bodyPr/>
          <a:lstStyle/>
          <a:p>
            <a:r>
              <a:rPr lang="en-US" sz="2200" dirty="0"/>
              <a:t>22,000</a:t>
            </a:r>
            <a:endParaRPr lang="en-IN" sz="2200" dirty="0"/>
          </a:p>
        </p:txBody>
      </p:sp>
      <p:sp>
        <p:nvSpPr>
          <p:cNvPr id="19" name="Content Placeholder 18"/>
          <p:cNvSpPr>
            <a:spLocks noGrp="1"/>
          </p:cNvSpPr>
          <p:nvPr>
            <p:ph sz="quarter" idx="24"/>
          </p:nvPr>
        </p:nvSpPr>
        <p:spPr>
          <a:xfrm>
            <a:off x="1600201" y="5848950"/>
            <a:ext cx="2209800" cy="376424"/>
          </a:xfrm>
        </p:spPr>
        <p:txBody>
          <a:bodyPr/>
          <a:lstStyle/>
          <a:p>
            <a:r>
              <a:rPr lang="en-US" sz="2200" dirty="0"/>
              <a:t>Supplies Expense</a:t>
            </a:r>
            <a:endParaRPr lang="en-IN" sz="2200" dirty="0"/>
          </a:p>
        </p:txBody>
      </p:sp>
      <p:sp>
        <p:nvSpPr>
          <p:cNvPr id="20" name="Content Placeholder 19"/>
          <p:cNvSpPr>
            <a:spLocks noGrp="1"/>
          </p:cNvSpPr>
          <p:nvPr>
            <p:ph sz="quarter" idx="25"/>
          </p:nvPr>
        </p:nvSpPr>
        <p:spPr>
          <a:xfrm>
            <a:off x="6981525" y="5851175"/>
            <a:ext cx="872937" cy="374199"/>
          </a:xfrm>
        </p:spPr>
        <p:txBody>
          <a:bodyPr/>
          <a:lstStyle/>
          <a:p>
            <a:r>
              <a:rPr lang="en-US" sz="2200" dirty="0"/>
              <a:t>7,000</a:t>
            </a:r>
            <a:endParaRPr lang="en-IN" sz="2200" dirty="0"/>
          </a:p>
        </p:txBody>
      </p:sp>
      <p:sp>
        <p:nvSpPr>
          <p:cNvPr id="4" name="Slide Number Placeholder 3"/>
          <p:cNvSpPr>
            <a:spLocks noGrp="1"/>
          </p:cNvSpPr>
          <p:nvPr>
            <p:ph type="sldNum" sz="quarter" idx="10"/>
          </p:nvPr>
        </p:nvSpPr>
        <p:spPr/>
        <p:txBody>
          <a:bodyPr/>
          <a:lstStyle/>
          <a:p>
            <a:fld id="{67B19427-F580-D146-B60E-4CADEE75497F}" type="slidenum">
              <a:rPr lang="en-US" smtClean="0"/>
              <a:pPr/>
              <a:t>28</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21" name="Content Placeholder 9"/>
          <p:cNvSpPr>
            <a:spLocks noGrp="1"/>
          </p:cNvSpPr>
          <p:nvPr>
            <p:ph sz="quarter" idx="21"/>
          </p:nvPr>
        </p:nvSpPr>
        <p:spPr>
          <a:xfrm>
            <a:off x="304800" y="6477000"/>
            <a:ext cx="838200" cy="244475"/>
          </a:xfrm>
        </p:spPr>
        <p:txBody>
          <a:bodyPr/>
          <a:lstStyle/>
          <a:p>
            <a:r>
              <a:rPr lang="en-US" sz="1200" dirty="0"/>
              <a:t>L</a:t>
            </a:r>
            <a:r>
              <a:rPr lang="en-US" sz="100" dirty="0"/>
              <a:t> </a:t>
            </a:r>
            <a:r>
              <a:rPr lang="en-US" sz="1200" dirty="0"/>
              <a:t>O 2</a:t>
            </a:r>
          </a:p>
        </p:txBody>
      </p:sp>
    </p:spTree>
    <p:extLst>
      <p:ext uri="{BB962C8B-B14F-4D97-AF65-F5344CB8AC3E}">
        <p14:creationId xmlns:p14="http://schemas.microsoft.com/office/powerpoint/2010/main" val="2497471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bldP spid="27" grpId="0" build="p"/>
      <p:bldP spid="15" grpId="0" build="p"/>
      <p:bldP spid="16" grpId="0" build="p"/>
      <p:bldP spid="17" grpId="0" build="p"/>
      <p:bldP spid="18" grpId="0" build="p"/>
      <p:bldP spid="19" grpId="0" build="p"/>
      <p:bldP spid="20"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685799"/>
          </a:xfrm>
        </p:spPr>
        <p:txBody>
          <a:bodyPr/>
          <a:lstStyle/>
          <a:p>
            <a:r>
              <a:rPr lang="en-US" b="1" dirty="0">
                <a:ea typeface="Source Sans Pro" charset="0"/>
              </a:rPr>
              <a:t>Do It! 2: </a:t>
            </a:r>
            <a:r>
              <a:rPr lang="en-US" b="1" dirty="0">
                <a:solidFill>
                  <a:srgbClr val="196E78"/>
                </a:solidFill>
                <a:ea typeface="Source Sans Pro" charset="0"/>
              </a:rPr>
              <a:t>Closing Entries </a:t>
            </a:r>
            <a:r>
              <a:rPr lang="en-US" sz="2400" dirty="0">
                <a:solidFill>
                  <a:srgbClr val="196E78"/>
                </a:solidFill>
                <a:ea typeface="Source Sans Pro" charset="0"/>
              </a:rPr>
              <a:t>(3 of 3)</a:t>
            </a:r>
            <a:endParaRPr lang="en-IN" dirty="0"/>
          </a:p>
        </p:txBody>
      </p:sp>
      <p:graphicFrame>
        <p:nvGraphicFramePr>
          <p:cNvPr id="28" name="Content Placeholder 13" descr="Table is accessible to screenreaders"/>
          <p:cNvGraphicFramePr>
            <a:graphicFrameLocks noGrp="1"/>
          </p:cNvGraphicFramePr>
          <p:nvPr>
            <p:ph sz="quarter" idx="16"/>
            <p:extLst>
              <p:ext uri="{D42A27DB-BD31-4B8C-83A1-F6EECF244321}">
                <p14:modId xmlns:p14="http://schemas.microsoft.com/office/powerpoint/2010/main" val="4176659287"/>
              </p:ext>
            </p:extLst>
          </p:nvPr>
        </p:nvGraphicFramePr>
        <p:xfrm>
          <a:off x="533400" y="1799819"/>
          <a:ext cx="7810100" cy="2086381"/>
        </p:xfrm>
        <a:graphic>
          <a:graphicData uri="http://schemas.openxmlformats.org/drawingml/2006/table">
            <a:tbl>
              <a:tblPr firstRow="1" bandRow="1">
                <a:tableStyleId>{5C22544A-7EE6-4342-B048-85BDC9FD1C3A}</a:tableStyleId>
              </a:tblPr>
              <a:tblGrid>
                <a:gridCol w="2480855">
                  <a:extLst>
                    <a:ext uri="{9D8B030D-6E8A-4147-A177-3AD203B41FA5}">
                      <a16:colId xmlns:a16="http://schemas.microsoft.com/office/drawing/2014/main" val="552668531"/>
                    </a:ext>
                  </a:extLst>
                </a:gridCol>
                <a:gridCol w="1515596">
                  <a:extLst>
                    <a:ext uri="{9D8B030D-6E8A-4147-A177-3AD203B41FA5}">
                      <a16:colId xmlns:a16="http://schemas.microsoft.com/office/drawing/2014/main" val="4038904192"/>
                    </a:ext>
                  </a:extLst>
                </a:gridCol>
                <a:gridCol w="2435396">
                  <a:extLst>
                    <a:ext uri="{9D8B030D-6E8A-4147-A177-3AD203B41FA5}">
                      <a16:colId xmlns:a16="http://schemas.microsoft.com/office/drawing/2014/main" val="1233653999"/>
                    </a:ext>
                  </a:extLst>
                </a:gridCol>
                <a:gridCol w="1378253">
                  <a:extLst>
                    <a:ext uri="{9D8B030D-6E8A-4147-A177-3AD203B41FA5}">
                      <a16:colId xmlns:a16="http://schemas.microsoft.com/office/drawing/2014/main" val="3839846657"/>
                    </a:ext>
                  </a:extLst>
                </a:gridCol>
              </a:tblGrid>
              <a:tr h="286526">
                <a:tc>
                  <a:txBody>
                    <a:bodyPr/>
                    <a:lstStyle/>
                    <a:p>
                      <a:r>
                        <a:rPr lang="en-US" sz="2000" b="0" dirty="0">
                          <a:solidFill>
                            <a:schemeClr val="tx1"/>
                          </a:solidFill>
                        </a:rPr>
                        <a:t>Accounts Payable</a:t>
                      </a:r>
                      <a:endParaRPr lang="en-IN" sz="2000" b="0" dirty="0">
                        <a:solidFill>
                          <a:schemeClr val="tx1"/>
                        </a:solidFill>
                      </a:endParaRPr>
                    </a:p>
                  </a:txBody>
                  <a:tcPr>
                    <a:noFill/>
                  </a:tcPr>
                </a:tc>
                <a:tc>
                  <a:txBody>
                    <a:bodyPr/>
                    <a:lstStyle/>
                    <a:p>
                      <a:pPr algn="ctr"/>
                      <a:r>
                        <a:rPr lang="en-US" sz="2000" b="0" dirty="0">
                          <a:solidFill>
                            <a:schemeClr val="tx1"/>
                          </a:solidFill>
                        </a:rPr>
                        <a:t>$27,000 </a:t>
                      </a:r>
                      <a:endParaRPr lang="en-IN" sz="2000" b="0" dirty="0">
                        <a:solidFill>
                          <a:schemeClr val="tx1"/>
                        </a:solidFill>
                      </a:endParaRPr>
                    </a:p>
                  </a:txBody>
                  <a:tcPr>
                    <a:noFill/>
                  </a:tcPr>
                </a:tc>
                <a:tc>
                  <a:txBody>
                    <a:bodyPr/>
                    <a:lstStyle/>
                    <a:p>
                      <a:r>
                        <a:rPr lang="en-US" sz="2000" b="0" dirty="0">
                          <a:solidFill>
                            <a:schemeClr val="tx1"/>
                          </a:solidFill>
                        </a:rPr>
                        <a:t>Owner’s Drawings</a:t>
                      </a:r>
                      <a:endParaRPr lang="en-IN" sz="2000" b="0" dirty="0">
                        <a:solidFill>
                          <a:schemeClr val="tx1"/>
                        </a:solidFill>
                      </a:endParaRPr>
                    </a:p>
                  </a:txBody>
                  <a:tcPr>
                    <a:noFill/>
                  </a:tcPr>
                </a:tc>
                <a:tc>
                  <a:txBody>
                    <a:bodyPr/>
                    <a:lstStyle/>
                    <a:p>
                      <a:pPr algn="r"/>
                      <a:r>
                        <a:rPr lang="en-US" sz="2000" b="0" dirty="0">
                          <a:solidFill>
                            <a:schemeClr val="tx1"/>
                          </a:solidFill>
                        </a:rPr>
                        <a:t>$15,000</a:t>
                      </a:r>
                      <a:endParaRPr lang="en-IN" sz="2000" b="0" dirty="0">
                        <a:solidFill>
                          <a:schemeClr val="tx1"/>
                        </a:solidFill>
                      </a:endParaRPr>
                    </a:p>
                  </a:txBody>
                  <a:tcPr>
                    <a:noFill/>
                  </a:tcPr>
                </a:tc>
                <a:extLst>
                  <a:ext uri="{0D108BD9-81ED-4DB2-BD59-A6C34878D82A}">
                    <a16:rowId xmlns:a16="http://schemas.microsoft.com/office/drawing/2014/main" val="1336038205"/>
                  </a:ext>
                </a:extLst>
              </a:tr>
              <a:tr h="286526">
                <a:tc>
                  <a:txBody>
                    <a:bodyPr/>
                    <a:lstStyle/>
                    <a:p>
                      <a:r>
                        <a:rPr lang="en-US" sz="2000" b="0" dirty="0">
                          <a:solidFill>
                            <a:schemeClr val="tx1"/>
                          </a:solidFill>
                        </a:rPr>
                        <a:t>Service Revenue</a:t>
                      </a:r>
                      <a:endParaRPr lang="en-IN" sz="2000" b="0" dirty="0">
                        <a:solidFill>
                          <a:schemeClr val="tx1"/>
                        </a:solidFill>
                      </a:endParaRPr>
                    </a:p>
                  </a:txBody>
                  <a:tcPr>
                    <a:noFill/>
                  </a:tcPr>
                </a:tc>
                <a:tc>
                  <a:txBody>
                    <a:bodyPr/>
                    <a:lstStyle/>
                    <a:p>
                      <a:pPr algn="ctr"/>
                      <a:r>
                        <a:rPr lang="en-US" sz="2000" b="0" dirty="0">
                          <a:solidFill>
                            <a:schemeClr val="tx1"/>
                          </a:solidFill>
                        </a:rPr>
                        <a:t>  98,000</a:t>
                      </a:r>
                      <a:endParaRPr lang="en-IN" sz="2000" b="0" dirty="0">
                        <a:solidFill>
                          <a:schemeClr val="tx1"/>
                        </a:solidFill>
                      </a:endParaRPr>
                    </a:p>
                  </a:txBody>
                  <a:tcPr>
                    <a:noFill/>
                  </a:tcPr>
                </a:tc>
                <a:tc>
                  <a:txBody>
                    <a:bodyPr/>
                    <a:lstStyle/>
                    <a:p>
                      <a:r>
                        <a:rPr lang="en-US" sz="2000" b="0" dirty="0">
                          <a:solidFill>
                            <a:schemeClr val="tx1"/>
                          </a:solidFill>
                        </a:rPr>
                        <a:t>Owner’s Capital</a:t>
                      </a:r>
                      <a:endParaRPr lang="en-IN" sz="2000" b="0" dirty="0">
                        <a:solidFill>
                          <a:schemeClr val="tx1"/>
                        </a:solidFill>
                      </a:endParaRPr>
                    </a:p>
                  </a:txBody>
                  <a:tcPr>
                    <a:noFill/>
                  </a:tcPr>
                </a:tc>
                <a:tc>
                  <a:txBody>
                    <a:bodyPr/>
                    <a:lstStyle/>
                    <a:p>
                      <a:pPr algn="r"/>
                      <a:r>
                        <a:rPr lang="en-US" sz="2000" b="0" dirty="0">
                          <a:solidFill>
                            <a:schemeClr val="tx1"/>
                          </a:solidFill>
                        </a:rPr>
                        <a:t>42,000</a:t>
                      </a:r>
                      <a:endParaRPr lang="en-IN" sz="2000" b="0" dirty="0">
                        <a:solidFill>
                          <a:schemeClr val="tx1"/>
                        </a:solidFill>
                      </a:endParaRPr>
                    </a:p>
                  </a:txBody>
                  <a:tcPr>
                    <a:noFill/>
                  </a:tcPr>
                </a:tc>
                <a:extLst>
                  <a:ext uri="{0D108BD9-81ED-4DB2-BD59-A6C34878D82A}">
                    <a16:rowId xmlns:a16="http://schemas.microsoft.com/office/drawing/2014/main" val="37012800"/>
                  </a:ext>
                </a:extLst>
              </a:tr>
              <a:tr h="501421">
                <a:tc>
                  <a:txBody>
                    <a:bodyPr/>
                    <a:lstStyle/>
                    <a:p>
                      <a:r>
                        <a:rPr lang="en-US" sz="2000" b="0" dirty="0">
                          <a:solidFill>
                            <a:schemeClr val="tx1"/>
                          </a:solidFill>
                        </a:rPr>
                        <a:t>Rent Expense</a:t>
                      </a:r>
                      <a:endParaRPr lang="en-IN" sz="2000" b="0" dirty="0">
                        <a:solidFill>
                          <a:schemeClr val="tx1"/>
                        </a:solidFill>
                      </a:endParaRPr>
                    </a:p>
                  </a:txBody>
                  <a:tcPr>
                    <a:noFill/>
                  </a:tcPr>
                </a:tc>
                <a:tc>
                  <a:txBody>
                    <a:bodyPr/>
                    <a:lstStyle/>
                    <a:p>
                      <a:pPr algn="ctr"/>
                      <a:r>
                        <a:rPr lang="en-US" sz="2000" b="0" dirty="0">
                          <a:solidFill>
                            <a:schemeClr val="tx1"/>
                          </a:solidFill>
                        </a:rPr>
                        <a:t>  22,000</a:t>
                      </a:r>
                      <a:endParaRPr lang="en-IN" sz="2000" b="0" dirty="0">
                        <a:solidFill>
                          <a:schemeClr val="tx1"/>
                        </a:solidFill>
                      </a:endParaRPr>
                    </a:p>
                  </a:txBody>
                  <a:tcPr>
                    <a:noFill/>
                  </a:tcPr>
                </a:tc>
                <a:tc>
                  <a:txBody>
                    <a:bodyPr/>
                    <a:lstStyle/>
                    <a:p>
                      <a:r>
                        <a:rPr lang="en-US" sz="2000" b="0" dirty="0">
                          <a:solidFill>
                            <a:schemeClr val="tx1"/>
                          </a:solidFill>
                        </a:rPr>
                        <a:t>Accounts Receivable</a:t>
                      </a:r>
                      <a:endParaRPr lang="en-IN" sz="2000" b="0" dirty="0">
                        <a:solidFill>
                          <a:schemeClr val="tx1"/>
                        </a:solidFill>
                      </a:endParaRPr>
                    </a:p>
                  </a:txBody>
                  <a:tcPr>
                    <a:noFill/>
                  </a:tcPr>
                </a:tc>
                <a:tc>
                  <a:txBody>
                    <a:bodyPr/>
                    <a:lstStyle/>
                    <a:p>
                      <a:pPr algn="r"/>
                      <a:r>
                        <a:rPr lang="en-US" sz="2000" b="0" dirty="0">
                          <a:solidFill>
                            <a:schemeClr val="tx1"/>
                          </a:solidFill>
                        </a:rPr>
                        <a:t>38,000</a:t>
                      </a:r>
                      <a:endParaRPr lang="en-IN" sz="2000" b="0" dirty="0">
                        <a:solidFill>
                          <a:schemeClr val="tx1"/>
                        </a:solidFill>
                      </a:endParaRPr>
                    </a:p>
                  </a:txBody>
                  <a:tcPr>
                    <a:noFill/>
                  </a:tcPr>
                </a:tc>
                <a:extLst>
                  <a:ext uri="{0D108BD9-81ED-4DB2-BD59-A6C34878D82A}">
                    <a16:rowId xmlns:a16="http://schemas.microsoft.com/office/drawing/2014/main" val="1341533313"/>
                  </a:ext>
                </a:extLst>
              </a:tr>
              <a:tr h="286526">
                <a:tc>
                  <a:txBody>
                    <a:bodyPr/>
                    <a:lstStyle/>
                    <a:p>
                      <a:r>
                        <a:rPr lang="en-US" sz="2000" b="0" dirty="0">
                          <a:solidFill>
                            <a:schemeClr val="tx1"/>
                          </a:solidFill>
                        </a:rPr>
                        <a:t>Salaries and Wages</a:t>
                      </a:r>
                      <a:endParaRPr lang="en-IN" sz="2000" b="0" dirty="0">
                        <a:solidFill>
                          <a:schemeClr val="tx1"/>
                        </a:solidFill>
                      </a:endParaRPr>
                    </a:p>
                  </a:txBody>
                  <a:tcPr>
                    <a:noFill/>
                  </a:tcPr>
                </a:tc>
                <a:tc>
                  <a:txBody>
                    <a:bodyPr/>
                    <a:lstStyle/>
                    <a:p>
                      <a:pPr algn="ctr"/>
                      <a:r>
                        <a:rPr lang="en-IN" sz="2000" b="0" dirty="0">
                          <a:solidFill>
                            <a:schemeClr val="bg2"/>
                          </a:solidFill>
                        </a:rPr>
                        <a:t>Blank</a:t>
                      </a:r>
                    </a:p>
                  </a:txBody>
                  <a:tcPr>
                    <a:noFill/>
                  </a:tcPr>
                </a:tc>
                <a:tc>
                  <a:txBody>
                    <a:bodyPr/>
                    <a:lstStyle/>
                    <a:p>
                      <a:r>
                        <a:rPr lang="en-US" sz="2000" b="0" dirty="0">
                          <a:solidFill>
                            <a:schemeClr val="tx1"/>
                          </a:solidFill>
                        </a:rPr>
                        <a:t>Supplies Expense</a:t>
                      </a:r>
                      <a:endParaRPr lang="en-IN" sz="2000" b="0" dirty="0">
                        <a:solidFill>
                          <a:schemeClr val="tx1"/>
                        </a:solidFill>
                      </a:endParaRPr>
                    </a:p>
                  </a:txBody>
                  <a:tcPr>
                    <a:noFill/>
                  </a:tcPr>
                </a:tc>
                <a:tc>
                  <a:txBody>
                    <a:bodyPr/>
                    <a:lstStyle/>
                    <a:p>
                      <a:pPr algn="r"/>
                      <a:r>
                        <a:rPr lang="en-US" sz="2000" b="0" dirty="0">
                          <a:solidFill>
                            <a:schemeClr val="tx1"/>
                          </a:solidFill>
                        </a:rPr>
                        <a:t>7,000</a:t>
                      </a:r>
                      <a:endParaRPr lang="en-IN" sz="2000" b="0" dirty="0">
                        <a:solidFill>
                          <a:schemeClr val="tx1"/>
                        </a:solidFill>
                      </a:endParaRPr>
                    </a:p>
                  </a:txBody>
                  <a:tcPr>
                    <a:noFill/>
                  </a:tcPr>
                </a:tc>
                <a:extLst>
                  <a:ext uri="{0D108BD9-81ED-4DB2-BD59-A6C34878D82A}">
                    <a16:rowId xmlns:a16="http://schemas.microsoft.com/office/drawing/2014/main" val="3746302157"/>
                  </a:ext>
                </a:extLst>
              </a:tr>
              <a:tr h="286526">
                <a:tc>
                  <a:txBody>
                    <a:bodyPr/>
                    <a:lstStyle/>
                    <a:p>
                      <a:r>
                        <a:rPr lang="en-US" sz="2000" b="0" dirty="0">
                          <a:solidFill>
                            <a:schemeClr val="tx1"/>
                          </a:solidFill>
                        </a:rPr>
                        <a:t>    Expense</a:t>
                      </a:r>
                      <a:endParaRPr lang="en-IN" sz="2000" b="0" dirty="0">
                        <a:solidFill>
                          <a:schemeClr val="tx1"/>
                        </a:solidFill>
                      </a:endParaRPr>
                    </a:p>
                  </a:txBody>
                  <a:tcPr>
                    <a:noFill/>
                  </a:tcPr>
                </a:tc>
                <a:tc>
                  <a:txBody>
                    <a:bodyPr/>
                    <a:lstStyle/>
                    <a:p>
                      <a:pPr algn="ctr"/>
                      <a:r>
                        <a:rPr lang="en-US" sz="2000" b="0" dirty="0">
                          <a:solidFill>
                            <a:schemeClr val="tx1"/>
                          </a:solidFill>
                        </a:rPr>
                        <a:t>  51,000</a:t>
                      </a:r>
                      <a:endParaRPr lang="en-IN" sz="2000" b="0" dirty="0">
                        <a:solidFill>
                          <a:schemeClr val="tx1"/>
                        </a:solidFill>
                      </a:endParaRPr>
                    </a:p>
                  </a:txBody>
                  <a:tcPr>
                    <a:noFill/>
                  </a:tcPr>
                </a:tc>
                <a:tc>
                  <a:txBody>
                    <a:bodyPr/>
                    <a:lstStyle/>
                    <a:p>
                      <a:r>
                        <a:rPr lang="en-IN" sz="2000" b="0" dirty="0">
                          <a:solidFill>
                            <a:schemeClr val="bg2"/>
                          </a:solidFill>
                        </a:rPr>
                        <a:t>blank</a:t>
                      </a:r>
                    </a:p>
                  </a:txBody>
                  <a:tcPr>
                    <a:noFill/>
                  </a:tcPr>
                </a:tc>
                <a:tc>
                  <a:txBody>
                    <a:bodyPr/>
                    <a:lstStyle/>
                    <a:p>
                      <a:r>
                        <a:rPr lang="en-IN" sz="2000" b="0" dirty="0">
                          <a:solidFill>
                            <a:schemeClr val="bg2"/>
                          </a:solidFill>
                        </a:rPr>
                        <a:t>blank</a:t>
                      </a:r>
                    </a:p>
                  </a:txBody>
                  <a:tcPr>
                    <a:noFill/>
                  </a:tcPr>
                </a:tc>
                <a:extLst>
                  <a:ext uri="{0D108BD9-81ED-4DB2-BD59-A6C34878D82A}">
                    <a16:rowId xmlns:a16="http://schemas.microsoft.com/office/drawing/2014/main" val="3642750372"/>
                  </a:ext>
                </a:extLst>
              </a:tr>
            </a:tbl>
          </a:graphicData>
        </a:graphic>
      </p:graphicFrame>
      <p:sp>
        <p:nvSpPr>
          <p:cNvPr id="25" name="Content Placeholder 24"/>
          <p:cNvSpPr>
            <a:spLocks noGrp="1"/>
          </p:cNvSpPr>
          <p:nvPr>
            <p:ph sz="quarter" idx="17"/>
          </p:nvPr>
        </p:nvSpPr>
        <p:spPr>
          <a:xfrm>
            <a:off x="304800" y="4087267"/>
            <a:ext cx="5334000" cy="352383"/>
          </a:xfrm>
        </p:spPr>
        <p:txBody>
          <a:bodyPr/>
          <a:lstStyle/>
          <a:p>
            <a:r>
              <a:rPr lang="en-US" sz="2200" b="1" dirty="0"/>
              <a:t>Prepare the closing entries at December 31.</a:t>
            </a:r>
          </a:p>
        </p:txBody>
      </p:sp>
      <p:sp>
        <p:nvSpPr>
          <p:cNvPr id="26" name="Content Placeholder 25"/>
          <p:cNvSpPr>
            <a:spLocks noGrp="1"/>
          </p:cNvSpPr>
          <p:nvPr>
            <p:ph sz="quarter" idx="18"/>
          </p:nvPr>
        </p:nvSpPr>
        <p:spPr>
          <a:xfrm>
            <a:off x="999067" y="4534300"/>
            <a:ext cx="2201333" cy="342500"/>
          </a:xfrm>
        </p:spPr>
        <p:txBody>
          <a:bodyPr/>
          <a:lstStyle/>
          <a:p>
            <a:r>
              <a:rPr lang="en-US" sz="2200" dirty="0"/>
              <a:t>Income Summary</a:t>
            </a:r>
            <a:endParaRPr lang="en-IN" sz="2200" dirty="0"/>
          </a:p>
        </p:txBody>
      </p:sp>
      <p:sp>
        <p:nvSpPr>
          <p:cNvPr id="27" name="Content Placeholder 26"/>
          <p:cNvSpPr>
            <a:spLocks noGrp="1"/>
          </p:cNvSpPr>
          <p:nvPr>
            <p:ph sz="quarter" idx="19"/>
          </p:nvPr>
        </p:nvSpPr>
        <p:spPr>
          <a:xfrm>
            <a:off x="5791200" y="4547779"/>
            <a:ext cx="990600" cy="340744"/>
          </a:xfrm>
        </p:spPr>
        <p:txBody>
          <a:bodyPr/>
          <a:lstStyle/>
          <a:p>
            <a:r>
              <a:rPr lang="en-US" sz="2200" dirty="0"/>
              <a:t>18,000</a:t>
            </a:r>
            <a:endParaRPr lang="en-IN" sz="2200" dirty="0"/>
          </a:p>
        </p:txBody>
      </p:sp>
      <p:sp>
        <p:nvSpPr>
          <p:cNvPr id="15" name="Content Placeholder 14"/>
          <p:cNvSpPr>
            <a:spLocks noGrp="1"/>
          </p:cNvSpPr>
          <p:nvPr>
            <p:ph sz="quarter" idx="20"/>
          </p:nvPr>
        </p:nvSpPr>
        <p:spPr>
          <a:xfrm>
            <a:off x="1371600" y="4973050"/>
            <a:ext cx="1828800" cy="314058"/>
          </a:xfrm>
        </p:spPr>
        <p:txBody>
          <a:bodyPr/>
          <a:lstStyle/>
          <a:p>
            <a:r>
              <a:rPr lang="en-US" sz="2000" dirty="0"/>
              <a:t>Owner’s Capital</a:t>
            </a:r>
            <a:endParaRPr lang="en-IN" sz="2200" dirty="0"/>
          </a:p>
        </p:txBody>
      </p:sp>
      <p:sp>
        <p:nvSpPr>
          <p:cNvPr id="16" name="Content Placeholder 15"/>
          <p:cNvSpPr>
            <a:spLocks noGrp="1"/>
          </p:cNvSpPr>
          <p:nvPr>
            <p:ph sz="quarter" idx="21"/>
          </p:nvPr>
        </p:nvSpPr>
        <p:spPr>
          <a:xfrm>
            <a:off x="6858000" y="4944175"/>
            <a:ext cx="982133" cy="368242"/>
          </a:xfrm>
        </p:spPr>
        <p:txBody>
          <a:bodyPr/>
          <a:lstStyle/>
          <a:p>
            <a:r>
              <a:rPr lang="en-US" sz="2200" dirty="0"/>
              <a:t>18,000</a:t>
            </a:r>
            <a:endParaRPr lang="en-IN" sz="2200" dirty="0"/>
          </a:p>
        </p:txBody>
      </p:sp>
      <p:sp>
        <p:nvSpPr>
          <p:cNvPr id="17" name="Content Placeholder 16"/>
          <p:cNvSpPr>
            <a:spLocks noGrp="1"/>
          </p:cNvSpPr>
          <p:nvPr>
            <p:ph sz="quarter" idx="22"/>
          </p:nvPr>
        </p:nvSpPr>
        <p:spPr>
          <a:xfrm>
            <a:off x="999067" y="5402562"/>
            <a:ext cx="1820333" cy="351501"/>
          </a:xfrm>
        </p:spPr>
        <p:txBody>
          <a:bodyPr/>
          <a:lstStyle/>
          <a:p>
            <a:r>
              <a:rPr lang="en-US" sz="2000" dirty="0"/>
              <a:t>Owner’s Capital</a:t>
            </a:r>
            <a:endParaRPr lang="en-IN" sz="2200" dirty="0"/>
          </a:p>
        </p:txBody>
      </p:sp>
      <p:sp>
        <p:nvSpPr>
          <p:cNvPr id="18" name="Content Placeholder 17"/>
          <p:cNvSpPr>
            <a:spLocks noGrp="1"/>
          </p:cNvSpPr>
          <p:nvPr>
            <p:ph sz="quarter" idx="23"/>
          </p:nvPr>
        </p:nvSpPr>
        <p:spPr>
          <a:xfrm>
            <a:off x="5791200" y="5388617"/>
            <a:ext cx="990600" cy="334514"/>
          </a:xfrm>
        </p:spPr>
        <p:txBody>
          <a:bodyPr/>
          <a:lstStyle/>
          <a:p>
            <a:r>
              <a:rPr lang="en-US" sz="2200" dirty="0"/>
              <a:t>15,000</a:t>
            </a:r>
            <a:endParaRPr lang="en-IN" sz="2200" dirty="0"/>
          </a:p>
        </p:txBody>
      </p:sp>
      <p:sp>
        <p:nvSpPr>
          <p:cNvPr id="19" name="Content Placeholder 18"/>
          <p:cNvSpPr>
            <a:spLocks noGrp="1"/>
          </p:cNvSpPr>
          <p:nvPr>
            <p:ph sz="quarter" idx="24"/>
          </p:nvPr>
        </p:nvSpPr>
        <p:spPr>
          <a:xfrm>
            <a:off x="1371601" y="5848951"/>
            <a:ext cx="2133600" cy="323250"/>
          </a:xfrm>
        </p:spPr>
        <p:txBody>
          <a:bodyPr/>
          <a:lstStyle/>
          <a:p>
            <a:r>
              <a:rPr lang="en-US" sz="2000" dirty="0"/>
              <a:t>Owner’s Drawings</a:t>
            </a:r>
            <a:endParaRPr lang="en-IN" sz="2200" dirty="0"/>
          </a:p>
        </p:txBody>
      </p:sp>
      <p:sp>
        <p:nvSpPr>
          <p:cNvPr id="20" name="Content Placeholder 19"/>
          <p:cNvSpPr>
            <a:spLocks noGrp="1"/>
          </p:cNvSpPr>
          <p:nvPr>
            <p:ph sz="quarter" idx="25"/>
          </p:nvPr>
        </p:nvSpPr>
        <p:spPr>
          <a:xfrm>
            <a:off x="6858000" y="5851175"/>
            <a:ext cx="982133" cy="374199"/>
          </a:xfrm>
        </p:spPr>
        <p:txBody>
          <a:bodyPr/>
          <a:lstStyle/>
          <a:p>
            <a:r>
              <a:rPr lang="en-US" sz="2200" dirty="0"/>
              <a:t>15,000</a:t>
            </a:r>
            <a:endParaRPr lang="en-IN" sz="2200" dirty="0"/>
          </a:p>
        </p:txBody>
      </p:sp>
      <p:sp>
        <p:nvSpPr>
          <p:cNvPr id="4" name="Slide Number Placeholder 3"/>
          <p:cNvSpPr>
            <a:spLocks noGrp="1"/>
          </p:cNvSpPr>
          <p:nvPr>
            <p:ph type="sldNum" sz="quarter" idx="10"/>
          </p:nvPr>
        </p:nvSpPr>
        <p:spPr/>
        <p:txBody>
          <a:bodyPr/>
          <a:lstStyle/>
          <a:p>
            <a:fld id="{67B19427-F580-D146-B60E-4CADEE75497F}" type="slidenum">
              <a:rPr lang="en-US" smtClean="0"/>
              <a:pPr/>
              <a:t>29</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21" name="Content Placeholder 9"/>
          <p:cNvSpPr>
            <a:spLocks noGrp="1"/>
          </p:cNvSpPr>
          <p:nvPr>
            <p:ph sz="quarter" idx="21"/>
          </p:nvPr>
        </p:nvSpPr>
        <p:spPr>
          <a:xfrm>
            <a:off x="304800" y="6477000"/>
            <a:ext cx="838200" cy="244475"/>
          </a:xfrm>
        </p:spPr>
        <p:txBody>
          <a:bodyPr/>
          <a:lstStyle/>
          <a:p>
            <a:r>
              <a:rPr lang="en-US" sz="1200" dirty="0"/>
              <a:t>L</a:t>
            </a:r>
            <a:r>
              <a:rPr lang="en-US" sz="100" dirty="0"/>
              <a:t> </a:t>
            </a:r>
            <a:r>
              <a:rPr lang="en-US" sz="1200" dirty="0"/>
              <a:t>O 2</a:t>
            </a:r>
          </a:p>
        </p:txBody>
      </p:sp>
    </p:spTree>
    <p:extLst>
      <p:ext uri="{BB962C8B-B14F-4D97-AF65-F5344CB8AC3E}">
        <p14:creationId xmlns:p14="http://schemas.microsoft.com/office/powerpoint/2010/main" val="3900192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bldP spid="27" grpId="0" build="p"/>
      <p:bldP spid="15" grpId="0" build="p"/>
      <p:bldP spid="16" grpId="0" build="p"/>
      <p:bldP spid="17" grpId="0" build="p"/>
      <p:bldP spid="18" grpId="0" build="p"/>
      <p:bldP spid="19" grpId="0" build="p"/>
      <p:bldP spid="20"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
          <p:cNvSpPr>
            <a:spLocks noGrp="1"/>
          </p:cNvSpPr>
          <p:nvPr>
            <p:ph type="title"/>
          </p:nvPr>
        </p:nvSpPr>
        <p:spPr>
          <a:prstGeom prst="rect">
            <a:avLst/>
          </a:prstGeom>
        </p:spPr>
        <p:txBody>
          <a:bodyPr>
            <a:normAutofit/>
          </a:bodyPr>
          <a:lstStyle/>
          <a:p>
            <a:r>
              <a:rPr lang="en-US" sz="2400" b="1" dirty="0">
                <a:latin typeface="Calibri" panose="020F0502020204030204" pitchFamily="34" charset="0"/>
              </a:rPr>
              <a:t>The Worksheet </a:t>
            </a:r>
            <a:endParaRPr lang="en-US" sz="2400" dirty="0">
              <a:latin typeface="Calibri" panose="020F0502020204030204" pitchFamily="34" charset="0"/>
            </a:endParaRPr>
          </a:p>
        </p:txBody>
      </p:sp>
      <p:sp>
        <p:nvSpPr>
          <p:cNvPr id="4" name="COBBL"/>
          <p:cNvSpPr>
            <a:spLocks noGrp="1"/>
          </p:cNvSpPr>
          <p:nvPr>
            <p:ph sz="quarter" idx="12"/>
          </p:nvPr>
        </p:nvSpPr>
        <p:spPr>
          <a:xfrm>
            <a:off x="0" y="457200"/>
            <a:ext cx="9144000" cy="685800"/>
          </a:xfrm>
        </p:spPr>
        <p:txBody>
          <a:bodyPr/>
          <a:lstStyle/>
          <a:p>
            <a:pPr marL="347472" lvl="2" indent="0">
              <a:spcBef>
                <a:spcPts val="1000"/>
              </a:spcBef>
              <a:buClr>
                <a:schemeClr val="accent2"/>
              </a:buClr>
              <a:buSzPct val="100000"/>
              <a:buNone/>
            </a:pPr>
            <a:r>
              <a:rPr lang="en-US" altLang="en-US" sz="2800" b="1" dirty="0">
                <a:solidFill>
                  <a:srgbClr val="8A0000"/>
                </a:solidFill>
                <a:latin typeface="Calibri" panose="020F0502020204030204" pitchFamily="34" charset="0"/>
              </a:rPr>
              <a:t>LEARNING OBJECTIVE 1</a:t>
            </a:r>
          </a:p>
        </p:txBody>
      </p:sp>
      <p:sp>
        <p:nvSpPr>
          <p:cNvPr id="3" name="Content Placeholder 2"/>
          <p:cNvSpPr>
            <a:spLocks noGrp="1"/>
          </p:cNvSpPr>
          <p:nvPr>
            <p:ph sz="quarter" idx="13"/>
          </p:nvPr>
        </p:nvSpPr>
        <p:spPr/>
        <p:txBody>
          <a:bodyPr/>
          <a:lstStyle/>
          <a:p>
            <a:r>
              <a:rPr lang="en-US" dirty="0"/>
              <a:t>Prepare a worksheet.</a:t>
            </a:r>
          </a:p>
        </p:txBody>
      </p:sp>
      <p:sp>
        <p:nvSpPr>
          <p:cNvPr id="7" name="Content Placeholder 6"/>
          <p:cNvSpPr>
            <a:spLocks noGrp="1"/>
          </p:cNvSpPr>
          <p:nvPr>
            <p:ph sz="quarter" idx="14"/>
          </p:nvPr>
        </p:nvSpPr>
        <p:spPr>
          <a:xfrm>
            <a:off x="333828" y="2057400"/>
            <a:ext cx="8505371" cy="3733800"/>
          </a:xfrm>
        </p:spPr>
        <p:txBody>
          <a:bodyPr/>
          <a:lstStyle/>
          <a:p>
            <a:pPr marL="291600" lvl="2" indent="-291600">
              <a:lnSpc>
                <a:spcPct val="100000"/>
              </a:lnSpc>
              <a:spcBef>
                <a:spcPts val="1200"/>
              </a:spcBef>
              <a:buClr>
                <a:srgbClr val="990000"/>
              </a:buClr>
              <a:buSzPct val="100000"/>
            </a:pPr>
            <a:r>
              <a:rPr lang="en-US" altLang="en-US" dirty="0">
                <a:latin typeface="+mn-lt"/>
              </a:rPr>
              <a:t>Multiple-column form used in preparing financial statements</a:t>
            </a:r>
          </a:p>
          <a:p>
            <a:pPr marL="291600" lvl="2" indent="-291600">
              <a:lnSpc>
                <a:spcPct val="100000"/>
              </a:lnSpc>
              <a:spcBef>
                <a:spcPts val="1200"/>
              </a:spcBef>
              <a:buClr>
                <a:srgbClr val="990000"/>
              </a:buClr>
              <a:buSzPct val="100000"/>
            </a:pPr>
            <a:r>
              <a:rPr lang="en-US" altLang="en-US" dirty="0">
                <a:latin typeface="+mn-lt"/>
              </a:rPr>
              <a:t>Not a permanent accounting record</a:t>
            </a:r>
          </a:p>
          <a:p>
            <a:pPr marL="291600" lvl="2" indent="-291600">
              <a:lnSpc>
                <a:spcPct val="100000"/>
              </a:lnSpc>
              <a:spcBef>
                <a:spcPts val="1200"/>
              </a:spcBef>
              <a:buClr>
                <a:srgbClr val="990000"/>
              </a:buClr>
              <a:buSzPct val="100000"/>
            </a:pPr>
            <a:r>
              <a:rPr lang="en-US" altLang="en-US" dirty="0">
                <a:latin typeface="+mn-lt"/>
              </a:rPr>
              <a:t>May be a computerized worksheet</a:t>
            </a:r>
          </a:p>
          <a:p>
            <a:pPr marL="291600" lvl="2" indent="-291600">
              <a:lnSpc>
                <a:spcPct val="100000"/>
              </a:lnSpc>
              <a:spcBef>
                <a:spcPts val="1200"/>
              </a:spcBef>
              <a:buClr>
                <a:srgbClr val="990000"/>
              </a:buClr>
              <a:buSzPct val="100000"/>
            </a:pPr>
            <a:r>
              <a:rPr lang="en-US" altLang="en-US" dirty="0">
                <a:latin typeface="+mn-lt"/>
              </a:rPr>
              <a:t>Prepared using a five step process</a:t>
            </a:r>
          </a:p>
          <a:p>
            <a:pPr marL="291600" lvl="2" indent="-291600">
              <a:lnSpc>
                <a:spcPct val="100000"/>
              </a:lnSpc>
              <a:spcBef>
                <a:spcPts val="1200"/>
              </a:spcBef>
              <a:buClr>
                <a:srgbClr val="990000"/>
              </a:buClr>
              <a:buSzPct val="100000"/>
            </a:pPr>
            <a:r>
              <a:rPr lang="en-US" altLang="en-US" dirty="0">
                <a:latin typeface="+mn-lt"/>
              </a:rPr>
              <a:t>Use of worksheet is optional</a:t>
            </a:r>
          </a:p>
        </p:txBody>
      </p:sp>
      <p:sp>
        <p:nvSpPr>
          <p:cNvPr id="8" name="Content Placeholder 7"/>
          <p:cNvSpPr>
            <a:spLocks noGrp="1"/>
          </p:cNvSpPr>
          <p:nvPr>
            <p:ph sz="quarter" idx="15"/>
          </p:nvPr>
        </p:nvSpPr>
        <p:spPr/>
        <p:txBody>
          <a:bodyPr/>
          <a:lstStyle/>
          <a:p>
            <a:r>
              <a:rPr lang="en-US" dirty="0">
                <a:solidFill>
                  <a:schemeClr val="tx1"/>
                </a:solidFill>
              </a:rPr>
              <a:t>L</a:t>
            </a:r>
            <a:r>
              <a:rPr lang="en-US" sz="100" dirty="0">
                <a:solidFill>
                  <a:schemeClr val="tx1"/>
                </a:solidFill>
              </a:rPr>
              <a:t> </a:t>
            </a:r>
            <a:r>
              <a:rPr lang="en-US" dirty="0">
                <a:solidFill>
                  <a:schemeClr val="tx1"/>
                </a:solidFill>
              </a:rPr>
              <a:t>O 1</a:t>
            </a:r>
          </a:p>
        </p:txBody>
      </p:sp>
      <p:sp>
        <p:nvSpPr>
          <p:cNvPr id="5" name="Slide Number Placeholder"/>
          <p:cNvSpPr>
            <a:spLocks noGrp="1"/>
          </p:cNvSpPr>
          <p:nvPr>
            <p:ph type="sldNum" sz="quarter" idx="10"/>
          </p:nvPr>
        </p:nvSpPr>
        <p:spPr/>
        <p:txBody>
          <a:bodyPr/>
          <a:lstStyle/>
          <a:p>
            <a:fld id="{67B19427-F580-D146-B60E-4CADEE75497F}" type="slidenum">
              <a:rPr lang="en-US" smtClean="0">
                <a:latin typeface="Calibri" panose="020F0502020204030204" pitchFamily="34" charset="0"/>
              </a:rPr>
              <a:t>3</a:t>
            </a:fld>
            <a:endParaRPr lang="en-US">
              <a:latin typeface="Calibri" panose="020F0502020204030204" pitchFamily="34" charset="0"/>
            </a:endParaRPr>
          </a:p>
        </p:txBody>
      </p:sp>
      <p:sp>
        <p:nvSpPr>
          <p:cNvPr id="6" name="Footer Placeholder"/>
          <p:cNvSpPr>
            <a:spLocks noGrp="1"/>
          </p:cNvSpPr>
          <p:nvPr>
            <p:ph type="ftr" sz="quarter" idx="11"/>
          </p:nvPr>
        </p:nvSpPr>
        <p:spPr/>
        <p:txBody>
          <a:bodyPr/>
          <a:lstStyle/>
          <a:p>
            <a:r>
              <a:rPr lang="en-US" dirty="0">
                <a:latin typeface="Calibri" panose="020F0502020204030204" pitchFamily="34" charset="0"/>
              </a:rPr>
              <a:t>Copyright ©2018 John Wiley &amp; Sons, Inc. </a:t>
            </a:r>
          </a:p>
        </p:txBody>
      </p:sp>
    </p:spTree>
    <p:extLst>
      <p:ext uri="{BB962C8B-B14F-4D97-AF65-F5344CB8AC3E}">
        <p14:creationId xmlns:p14="http://schemas.microsoft.com/office/powerpoint/2010/main" val="25430769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a:t>The Accounting Cycle</a:t>
            </a:r>
          </a:p>
        </p:txBody>
      </p:sp>
      <p:sp>
        <p:nvSpPr>
          <p:cNvPr id="8" name="Content Placeholder 7"/>
          <p:cNvSpPr>
            <a:spLocks noGrp="1"/>
          </p:cNvSpPr>
          <p:nvPr>
            <p:ph sz="quarter" idx="12"/>
          </p:nvPr>
        </p:nvSpPr>
        <p:spPr/>
        <p:txBody>
          <a:bodyPr/>
          <a:lstStyle/>
          <a:p>
            <a:r>
              <a:rPr lang="en-US" dirty="0"/>
              <a:t>LEARNING OBJECTIVE 3</a:t>
            </a:r>
          </a:p>
        </p:txBody>
      </p:sp>
      <p:sp>
        <p:nvSpPr>
          <p:cNvPr id="9" name="Content Placeholder 8"/>
          <p:cNvSpPr>
            <a:spLocks noGrp="1"/>
          </p:cNvSpPr>
          <p:nvPr>
            <p:ph sz="quarter" idx="13"/>
          </p:nvPr>
        </p:nvSpPr>
        <p:spPr/>
        <p:txBody>
          <a:bodyPr/>
          <a:lstStyle/>
          <a:p>
            <a:r>
              <a:rPr lang="en-US" dirty="0"/>
              <a:t>Explain the steps in the accounting cycle and how to prepare correcting entries.</a:t>
            </a:r>
          </a:p>
        </p:txBody>
      </p:sp>
      <p:sp>
        <p:nvSpPr>
          <p:cNvPr id="11" name="Content Placeholder 10"/>
          <p:cNvSpPr>
            <a:spLocks noGrp="1"/>
          </p:cNvSpPr>
          <p:nvPr>
            <p:ph sz="quarter" idx="15"/>
          </p:nvPr>
        </p:nvSpPr>
        <p:spPr/>
        <p:txBody>
          <a:bodyPr/>
          <a:lstStyle/>
          <a:p>
            <a:r>
              <a:rPr lang="en-US" dirty="0">
                <a:solidFill>
                  <a:schemeClr val="tx1"/>
                </a:solidFill>
              </a:rPr>
              <a:t>L</a:t>
            </a:r>
            <a:r>
              <a:rPr lang="en-US" sz="100" dirty="0">
                <a:solidFill>
                  <a:schemeClr val="tx1"/>
                </a:solidFill>
              </a:rPr>
              <a:t> </a:t>
            </a:r>
            <a:r>
              <a:rPr lang="en-US" dirty="0">
                <a:solidFill>
                  <a:schemeClr val="tx1"/>
                </a:solidFill>
              </a:rPr>
              <a:t>O 3</a:t>
            </a:r>
          </a:p>
        </p:txBody>
      </p:sp>
      <p:sp>
        <p:nvSpPr>
          <p:cNvPr id="4" name="Slide Number Placeholder 3"/>
          <p:cNvSpPr>
            <a:spLocks noGrp="1"/>
          </p:cNvSpPr>
          <p:nvPr>
            <p:ph type="sldNum" sz="quarter" idx="10"/>
          </p:nvPr>
        </p:nvSpPr>
        <p:spPr/>
        <p:txBody>
          <a:bodyPr/>
          <a:lstStyle/>
          <a:p>
            <a:fld id="{67B19427-F580-D146-B60E-4CADEE75497F}" type="slidenum">
              <a:rPr lang="en-US" smtClean="0"/>
              <a:pPr/>
              <a:t>30</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pic>
        <p:nvPicPr>
          <p:cNvPr id="12" name="Content Placeholder 5" descr="A flow chart summarizes the steps in the accounting cycle. Step 1: analyze business transactions. Step 2: journalize the transactions. Step 3: post to ledger accounts. Step 4: prepare a trial balance. Step 5: journalize and post adjusting entries, deferrals and accruals. Step 6: prepare an adjusted trial balance. Step 7: prepare financial statements. Step 8: journalize and post closing entries. Step 9: prepare a post-closing trial balance.&#10;"/>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1258905" y="2182721"/>
            <a:ext cx="6654764" cy="3948545"/>
          </a:xfrm>
        </p:spPr>
      </p:pic>
    </p:spTree>
    <p:extLst>
      <p:ext uri="{BB962C8B-B14F-4D97-AF65-F5344CB8AC3E}">
        <p14:creationId xmlns:p14="http://schemas.microsoft.com/office/powerpoint/2010/main" val="3010390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609599"/>
          </a:xfrm>
        </p:spPr>
        <p:txBody>
          <a:bodyPr>
            <a:noAutofit/>
          </a:bodyPr>
          <a:lstStyle/>
          <a:p>
            <a:r>
              <a:rPr lang="en-US" b="1" dirty="0">
                <a:latin typeface="Calibri" panose="020F0502020204030204" pitchFamily="34" charset="0"/>
                <a:ea typeface="Source Sans Pro" charset="0"/>
                <a:cs typeface="Calibri" panose="020F0502020204030204" pitchFamily="34" charset="0"/>
              </a:rPr>
              <a:t>The Worksheet</a:t>
            </a:r>
            <a:endParaRPr lang="en-IN" sz="2400" dirty="0"/>
          </a:p>
        </p:txBody>
      </p:sp>
      <p:pic>
        <p:nvPicPr>
          <p:cNvPr id="8" name="Content Placeholder 7" descr="The format of an accounting work sheet is illustrated. The first column contains the account titles followed by 5 sets of debit and credit columns for the trial balance, adjustments, adjusted trial balance, income statement, and balance sheet. There are 5 steps to form a worksheet. Step 1: prepare a trial balance on the worksheet in the trial balance columns. Step 2: enter adjustment data in the adjustments column. Step 3: enter adjusted balances in the adjusted trial balance columns. Step 4: extend adjusted balances to the appropriate income statement or balance sheet columns. Step 5: total the statement columns, compute net income or net loss, and complete the worksheet.&#10;"/>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1320637" y="1524000"/>
            <a:ext cx="6756563" cy="4624852"/>
          </a:xfrm>
        </p:spPr>
      </p:pic>
      <p:sp>
        <p:nvSpPr>
          <p:cNvPr id="4" name="Slide Number Placeholder 3"/>
          <p:cNvSpPr>
            <a:spLocks noGrp="1"/>
          </p:cNvSpPr>
          <p:nvPr>
            <p:ph type="sldNum" sz="quarter" idx="10"/>
          </p:nvPr>
        </p:nvSpPr>
        <p:spPr/>
        <p:txBody>
          <a:bodyPr/>
          <a:lstStyle/>
          <a:p>
            <a:fld id="{67B19427-F580-D146-B60E-4CADEE75497F}" type="slidenum">
              <a:rPr lang="en-US" smtClean="0"/>
              <a:pPr/>
              <a:t>4</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10" name="Content Placeholder 5"/>
          <p:cNvSpPr>
            <a:spLocks noGrp="1"/>
          </p:cNvSpPr>
          <p:nvPr>
            <p:ph sz="quarter" idx="17"/>
          </p:nvPr>
        </p:nvSpPr>
        <p:spPr>
          <a:xfrm>
            <a:off x="304800" y="6477000"/>
            <a:ext cx="914400" cy="244475"/>
          </a:xfrm>
        </p:spPr>
        <p:txBody>
          <a:bodyPr/>
          <a:lstStyle/>
          <a:p>
            <a:r>
              <a:rPr lang="en-US" sz="1200" dirty="0"/>
              <a:t>L</a:t>
            </a:r>
            <a:r>
              <a:rPr lang="en-US" sz="100" dirty="0"/>
              <a:t> </a:t>
            </a:r>
            <a:r>
              <a:rPr lang="en-US" sz="1200" dirty="0"/>
              <a:t>O 1</a:t>
            </a:r>
          </a:p>
        </p:txBody>
      </p:sp>
    </p:spTree>
    <p:extLst>
      <p:ext uri="{BB962C8B-B14F-4D97-AF65-F5344CB8AC3E}">
        <p14:creationId xmlns:p14="http://schemas.microsoft.com/office/powerpoint/2010/main" val="736345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609599"/>
          </a:xfrm>
        </p:spPr>
        <p:txBody>
          <a:bodyPr>
            <a:noAutofit/>
          </a:bodyPr>
          <a:lstStyle/>
          <a:p>
            <a:r>
              <a:rPr lang="en-US" b="1" dirty="0">
                <a:latin typeface="Calibri" panose="020F0502020204030204" pitchFamily="34" charset="0"/>
                <a:ea typeface="Source Sans Pro" charset="0"/>
                <a:cs typeface="Calibri" panose="020F0502020204030204" pitchFamily="34" charset="0"/>
              </a:rPr>
              <a:t>Step 1</a:t>
            </a:r>
            <a:endParaRPr lang="en-IN" dirty="0"/>
          </a:p>
        </p:txBody>
      </p:sp>
      <p:pic>
        <p:nvPicPr>
          <p:cNvPr id="7" name="Content Placeholder 6" descr="A worksheet with account balances in the trial balance columns is presented. The worksheet begins with a three line heading with the name of the company, Pioneer Advertising, Incorporated; the type of statement, worksheet; and the time duration, for the month ended October 31, 2020. The worksheet contains columns for account titles, trial balance, adjustments, adjusted trial balance, income statement and balance sheet. The trial balance columns reflect the balances of each account, respectively, and contain the following:  cash, 15,200 debit; supplies, 2,500 debit; prepaid insurance, 600 debit; equipment, 5,000 debit; notes payable, 5,000 credit; accounts payable, 2,500 credit; unearned service revenue, 1,200 credit; owner's capital, 10,000 credit; owner's drawings, 500 debit; service revenue, 10,000 credit; salaries and wages expense, 4,000 debit; and rent expense, 900 debit. The totals equal 28,700 for each of the debit and credit columns. The totals include all accounts with balances. The trial balance amounts come directly from ledger accounts.&#10;"/>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1320637" y="1524000"/>
            <a:ext cx="6756563" cy="4624852"/>
          </a:xfrm>
        </p:spPr>
      </p:pic>
      <p:sp>
        <p:nvSpPr>
          <p:cNvPr id="4" name="Slide Number Placeholder 3"/>
          <p:cNvSpPr>
            <a:spLocks noGrp="1"/>
          </p:cNvSpPr>
          <p:nvPr>
            <p:ph type="sldNum" sz="quarter" idx="10"/>
          </p:nvPr>
        </p:nvSpPr>
        <p:spPr/>
        <p:txBody>
          <a:bodyPr/>
          <a:lstStyle/>
          <a:p>
            <a:fld id="{67B19427-F580-D146-B60E-4CADEE75497F}" type="slidenum">
              <a:rPr lang="en-US" smtClean="0"/>
              <a:pPr/>
              <a:t>5</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6" name="Content Placeholder 5"/>
          <p:cNvSpPr>
            <a:spLocks noGrp="1"/>
          </p:cNvSpPr>
          <p:nvPr>
            <p:ph sz="quarter" idx="17"/>
          </p:nvPr>
        </p:nvSpPr>
        <p:spPr>
          <a:xfrm>
            <a:off x="304800" y="6477000"/>
            <a:ext cx="914400" cy="244475"/>
          </a:xfrm>
        </p:spPr>
        <p:txBody>
          <a:bodyPr/>
          <a:lstStyle/>
          <a:p>
            <a:r>
              <a:rPr lang="en-US" sz="1200" dirty="0"/>
              <a:t>L</a:t>
            </a:r>
            <a:r>
              <a:rPr lang="en-US" sz="100" dirty="0"/>
              <a:t> </a:t>
            </a:r>
            <a:r>
              <a:rPr lang="en-US" sz="1200" dirty="0"/>
              <a:t>O 1</a:t>
            </a:r>
          </a:p>
        </p:txBody>
      </p:sp>
    </p:spTree>
    <p:extLst>
      <p:ext uri="{BB962C8B-B14F-4D97-AF65-F5344CB8AC3E}">
        <p14:creationId xmlns:p14="http://schemas.microsoft.com/office/powerpoint/2010/main" val="311475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80725"/>
            <a:ext cx="8534400" cy="625474"/>
          </a:xfrm>
        </p:spPr>
        <p:txBody>
          <a:bodyPr>
            <a:noAutofit/>
          </a:bodyPr>
          <a:lstStyle/>
          <a:p>
            <a:r>
              <a:rPr lang="en-US" b="1" dirty="0">
                <a:latin typeface="Calibri" panose="020F0502020204030204" pitchFamily="34" charset="0"/>
                <a:ea typeface="Source Sans Pro" charset="0"/>
                <a:cs typeface="Calibri" panose="020F0502020204030204" pitchFamily="34" charset="0"/>
              </a:rPr>
              <a:t>Step 2 Enter Adjustments</a:t>
            </a:r>
            <a:endParaRPr lang="en-IN" dirty="0"/>
          </a:p>
        </p:txBody>
      </p:sp>
      <p:sp>
        <p:nvSpPr>
          <p:cNvPr id="3" name="Content Placeholder 2"/>
          <p:cNvSpPr>
            <a:spLocks noGrp="1"/>
          </p:cNvSpPr>
          <p:nvPr>
            <p:ph sz="quarter" idx="16"/>
          </p:nvPr>
        </p:nvSpPr>
        <p:spPr>
          <a:xfrm>
            <a:off x="304800" y="1347193"/>
            <a:ext cx="8534400" cy="4930232"/>
          </a:xfrm>
        </p:spPr>
        <p:txBody>
          <a:bodyPr/>
          <a:lstStyle/>
          <a:p>
            <a:r>
              <a:rPr lang="en-US" sz="1800" b="1" dirty="0">
                <a:latin typeface="+mn-lt"/>
              </a:rPr>
              <a:t>The adjustments are the same as in Illustration 3.23.</a:t>
            </a:r>
          </a:p>
          <a:p>
            <a:pPr marL="268288" indent="-268288">
              <a:buClr>
                <a:schemeClr val="accent2"/>
              </a:buClr>
            </a:pPr>
            <a:r>
              <a:rPr lang="en-US" sz="1800" dirty="0">
                <a:solidFill>
                  <a:schemeClr val="accent2"/>
                </a:solidFill>
                <a:latin typeface="+mn-lt"/>
              </a:rPr>
              <a:t>a. </a:t>
            </a:r>
            <a:r>
              <a:rPr lang="en-US" sz="1800" dirty="0">
                <a:latin typeface="+mn-lt"/>
              </a:rPr>
              <a:t>Pioneer debits an additional account, Supplies Expense, $1,500 for the cost of supplies used, and credits Supplies, $1,500.</a:t>
            </a:r>
          </a:p>
          <a:p>
            <a:pPr marL="268288" indent="-268288">
              <a:buClr>
                <a:schemeClr val="accent2"/>
              </a:buClr>
            </a:pPr>
            <a:r>
              <a:rPr lang="en-US" sz="1800" dirty="0">
                <a:solidFill>
                  <a:schemeClr val="accent2"/>
                </a:solidFill>
                <a:latin typeface="+mn-lt"/>
              </a:rPr>
              <a:t>b. </a:t>
            </a:r>
            <a:r>
              <a:rPr lang="en-US" sz="1800" dirty="0">
                <a:latin typeface="+mn-lt"/>
              </a:rPr>
              <a:t>Pioneer debits an additional account, Insurance Expense, $50 for the insurance that has expired, and credits Prepaid Insurance, $50.</a:t>
            </a:r>
          </a:p>
          <a:p>
            <a:pPr marL="268288" indent="-268288">
              <a:buClr>
                <a:schemeClr val="accent2"/>
              </a:buClr>
            </a:pPr>
            <a:r>
              <a:rPr lang="en-US" sz="1800" dirty="0">
                <a:solidFill>
                  <a:schemeClr val="accent2"/>
                </a:solidFill>
                <a:latin typeface="+mn-lt"/>
              </a:rPr>
              <a:t>c. </a:t>
            </a:r>
            <a:r>
              <a:rPr lang="en-US" sz="1800" dirty="0">
                <a:latin typeface="+mn-lt"/>
              </a:rPr>
              <a:t>The company needs two additional depreciation accounts. It debits Depreciation Expense, $40 for the month’s depreciation, and credits Accumulated Depreciation—Equipment $40.</a:t>
            </a:r>
          </a:p>
          <a:p>
            <a:pPr marL="268288" indent="-268288">
              <a:buClr>
                <a:schemeClr val="accent2"/>
              </a:buClr>
            </a:pPr>
            <a:r>
              <a:rPr lang="en-US" sz="1800" dirty="0">
                <a:solidFill>
                  <a:schemeClr val="accent2"/>
                </a:solidFill>
                <a:latin typeface="+mn-lt"/>
              </a:rPr>
              <a:t>d. </a:t>
            </a:r>
            <a:r>
              <a:rPr lang="en-US" sz="1800" dirty="0">
                <a:latin typeface="+mn-lt"/>
              </a:rPr>
              <a:t>Pioneer debits Unearned Service Revenue, $400 for services performed, and credits Service Revenue, $400.</a:t>
            </a:r>
          </a:p>
          <a:p>
            <a:pPr marL="268288" indent="-268288">
              <a:buClr>
                <a:schemeClr val="accent2"/>
              </a:buClr>
            </a:pPr>
            <a:r>
              <a:rPr lang="en-US" sz="1800" dirty="0">
                <a:solidFill>
                  <a:schemeClr val="accent2"/>
                </a:solidFill>
                <a:latin typeface="+mn-lt"/>
              </a:rPr>
              <a:t>e. </a:t>
            </a:r>
            <a:r>
              <a:rPr lang="en-US" sz="1800" dirty="0">
                <a:latin typeface="+mn-lt"/>
              </a:rPr>
              <a:t>Pioneer debits an additional account, Accounts Receivable, $200 for services performed but not billed, and credits Service Revenue, $200.</a:t>
            </a:r>
          </a:p>
          <a:p>
            <a:pPr marL="268288" indent="-268288">
              <a:buClr>
                <a:schemeClr val="accent2"/>
              </a:buClr>
            </a:pPr>
            <a:r>
              <a:rPr lang="en-US" sz="1800" dirty="0">
                <a:solidFill>
                  <a:schemeClr val="accent2"/>
                </a:solidFill>
                <a:latin typeface="+mn-lt"/>
              </a:rPr>
              <a:t>f. </a:t>
            </a:r>
            <a:r>
              <a:rPr lang="en-US" sz="1800" dirty="0">
                <a:latin typeface="+mn-lt"/>
              </a:rPr>
              <a:t>The company needs two additional accounts relating to interest. It debits Interest Expense, $50 for accrued interest, and credits Interest Payable, $50.</a:t>
            </a:r>
          </a:p>
          <a:p>
            <a:pPr marL="268288" indent="-268288">
              <a:buClr>
                <a:schemeClr val="accent2"/>
              </a:buClr>
            </a:pPr>
            <a:r>
              <a:rPr lang="en-US" sz="1800" dirty="0">
                <a:solidFill>
                  <a:schemeClr val="accent2"/>
                </a:solidFill>
                <a:latin typeface="+mn-lt"/>
              </a:rPr>
              <a:t>g. </a:t>
            </a:r>
            <a:r>
              <a:rPr lang="en-US" sz="1800" dirty="0">
                <a:latin typeface="+mn-lt"/>
              </a:rPr>
              <a:t>Pioneer debits Salaries and Wages Expense, $1,200 for accrued salaries, and credits an additional account, Salaries and Wages Payable, $1,200.</a:t>
            </a:r>
            <a:endParaRPr lang="en-US" altLang="en-US" sz="1800" dirty="0">
              <a:latin typeface="+mn-lt"/>
            </a:endParaRPr>
          </a:p>
        </p:txBody>
      </p:sp>
      <p:sp>
        <p:nvSpPr>
          <p:cNvPr id="4" name="Slide Number Placeholder 3"/>
          <p:cNvSpPr>
            <a:spLocks noGrp="1"/>
          </p:cNvSpPr>
          <p:nvPr>
            <p:ph type="sldNum" sz="quarter" idx="10"/>
          </p:nvPr>
        </p:nvSpPr>
        <p:spPr/>
        <p:txBody>
          <a:bodyPr/>
          <a:lstStyle/>
          <a:p>
            <a:fld id="{67B19427-F580-D146-B60E-4CADEE75497F}" type="slidenum">
              <a:rPr lang="en-US" smtClean="0"/>
              <a:pPr/>
              <a:t>6</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6" name="Content Placeholder 5"/>
          <p:cNvSpPr>
            <a:spLocks noGrp="1"/>
          </p:cNvSpPr>
          <p:nvPr>
            <p:ph sz="quarter" idx="17"/>
          </p:nvPr>
        </p:nvSpPr>
        <p:spPr>
          <a:xfrm>
            <a:off x="304800" y="6477000"/>
            <a:ext cx="914400" cy="244475"/>
          </a:xfrm>
        </p:spPr>
        <p:txBody>
          <a:bodyPr/>
          <a:lstStyle/>
          <a:p>
            <a:r>
              <a:rPr lang="en-US" sz="1200" dirty="0"/>
              <a:t>L</a:t>
            </a:r>
            <a:r>
              <a:rPr lang="en-US" sz="100" dirty="0"/>
              <a:t> </a:t>
            </a:r>
            <a:r>
              <a:rPr lang="en-US" sz="1200" dirty="0"/>
              <a:t>O 1</a:t>
            </a:r>
          </a:p>
        </p:txBody>
      </p:sp>
    </p:spTree>
    <p:extLst>
      <p:ext uri="{BB962C8B-B14F-4D97-AF65-F5344CB8AC3E}">
        <p14:creationId xmlns:p14="http://schemas.microsoft.com/office/powerpoint/2010/main" val="1049993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609599"/>
          </a:xfrm>
        </p:spPr>
        <p:txBody>
          <a:bodyPr>
            <a:noAutofit/>
          </a:bodyPr>
          <a:lstStyle/>
          <a:p>
            <a:r>
              <a:rPr lang="en-US" b="1" dirty="0">
                <a:latin typeface="Calibri" panose="020F0502020204030204" pitchFamily="34" charset="0"/>
                <a:ea typeface="Source Sans Pro" charset="0"/>
                <a:cs typeface="Calibri" panose="020F0502020204030204" pitchFamily="34" charset="0"/>
              </a:rPr>
              <a:t>Step 2</a:t>
            </a:r>
            <a:endParaRPr lang="en-IN" dirty="0"/>
          </a:p>
        </p:txBody>
      </p:sp>
      <p:pic>
        <p:nvPicPr>
          <p:cNvPr id="8" name="Content Placeholder 7" descr="&quot;The worksheet from the previous slides has been carried forward presenting the posting of adjustments. Seven adjustments have been completed and are posted in the adjustments debit and credit columns. The supplies account has 1,500 as a credit and a 1,500 debit to supplies expense as adjustment A for supplies used. &#10;The prepaid insurance account has a 50 credit and insurance expense has a 50 debit for adjustment b for insurance expired. &#10;Accumulated depreciation has a credit of 40, and depreciation expense has a debit of 40 as adjustment c for depreciation expensed.&#10;Unearned service revenue has a 400 debit, and service revenue has a 400 credit for adjustment d for service revenue recognized. &#10;Accounts receivable has a debit of 200, and service revenue has a 200 credit as adjustment e for service revenue accrued.&#10;Interest expense has a debit of 50, and interest payable has a credit of 50 as adjustment f for interest accrued. &#10;Salaries and wages expense has a debit of 1,200, and salaries and wages payable has a credit of 1,200 as adjustment g for salaries accrued.  &#10;In addition to the accounts and balances listed in the original trial balance, some new accounts have been added to the account titles column to accommodate the adjustments. The totals of the adjustment debits and credits are 3,440.&quot;&#10;"/>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1193719" y="1524000"/>
            <a:ext cx="6756563" cy="4691238"/>
          </a:xfrm>
        </p:spPr>
      </p:pic>
      <p:sp>
        <p:nvSpPr>
          <p:cNvPr id="4" name="Slide Number Placeholder 3"/>
          <p:cNvSpPr>
            <a:spLocks noGrp="1"/>
          </p:cNvSpPr>
          <p:nvPr>
            <p:ph type="sldNum" sz="quarter" idx="10"/>
          </p:nvPr>
        </p:nvSpPr>
        <p:spPr/>
        <p:txBody>
          <a:bodyPr/>
          <a:lstStyle/>
          <a:p>
            <a:fld id="{67B19427-F580-D146-B60E-4CADEE75497F}" type="slidenum">
              <a:rPr lang="en-US" smtClean="0"/>
              <a:pPr/>
              <a:t>7</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6" name="Content Placeholder 5"/>
          <p:cNvSpPr>
            <a:spLocks noGrp="1"/>
          </p:cNvSpPr>
          <p:nvPr>
            <p:ph sz="quarter" idx="17"/>
          </p:nvPr>
        </p:nvSpPr>
        <p:spPr>
          <a:xfrm>
            <a:off x="304800" y="6477000"/>
            <a:ext cx="914400" cy="244475"/>
          </a:xfrm>
        </p:spPr>
        <p:txBody>
          <a:bodyPr/>
          <a:lstStyle/>
          <a:p>
            <a:r>
              <a:rPr lang="en-US" sz="1200" dirty="0"/>
              <a:t>L</a:t>
            </a:r>
            <a:r>
              <a:rPr lang="en-US" sz="100" dirty="0"/>
              <a:t> </a:t>
            </a:r>
            <a:r>
              <a:rPr lang="en-US" sz="1200" dirty="0"/>
              <a:t>O 1</a:t>
            </a:r>
          </a:p>
        </p:txBody>
      </p:sp>
    </p:spTree>
    <p:extLst>
      <p:ext uri="{BB962C8B-B14F-4D97-AF65-F5344CB8AC3E}">
        <p14:creationId xmlns:p14="http://schemas.microsoft.com/office/powerpoint/2010/main" val="1294528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609599"/>
          </a:xfrm>
        </p:spPr>
        <p:txBody>
          <a:bodyPr>
            <a:noAutofit/>
          </a:bodyPr>
          <a:lstStyle/>
          <a:p>
            <a:r>
              <a:rPr lang="en-US" b="1" dirty="0">
                <a:latin typeface="Calibri" panose="020F0502020204030204" pitchFamily="34" charset="0"/>
                <a:ea typeface="Source Sans Pro" charset="0"/>
                <a:cs typeface="Calibri" panose="020F0502020204030204" pitchFamily="34" charset="0"/>
              </a:rPr>
              <a:t>Step 3</a:t>
            </a:r>
            <a:endParaRPr lang="en-IN" dirty="0"/>
          </a:p>
        </p:txBody>
      </p:sp>
      <p:pic>
        <p:nvPicPr>
          <p:cNvPr id="8" name="Content Placeholder 7" descr="The worksheet from the previous slide is carried forward with all adjustments entered. The cash account has 15,200, supplies has 1,000, prepaid insurance has 550, and equipment has 5,000 as adjusted trial balance debit balances. Notes payable has 5,000, accounts payable has 2,500, unearned service revenue has 800, and owner's capital has 10,000 as adjusted trial balance credits. Owner's drawings has 500 as an adjusted trial balance debit balance. Service revenue has 10,600 as an adjusted trial balance credit. Salaries and wages expense has 5,200, rent expense has 900, supplies expense has 1,500, and insurance expense has 50 as adjusted trial balance debit balances. Accumulated depreciation has an adjusted trial balance credit of 40. Depreciation expense has 40, accounts receivable has 200, and interest expense has 50 as adjusted trial balance debits. Interest payable has 50, and salaries and wages payable has 1,200 as adjusted trial balance credit balances. The totals of the adjustment trial balance debit and credit columns equal $30,190. A note indicates to check the equality of the adjusted trial balance columns.&#10;"/>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1193719" y="1524000"/>
            <a:ext cx="6756563" cy="4728119"/>
          </a:xfrm>
        </p:spPr>
      </p:pic>
      <p:sp>
        <p:nvSpPr>
          <p:cNvPr id="4" name="Slide Number Placeholder 3"/>
          <p:cNvSpPr>
            <a:spLocks noGrp="1"/>
          </p:cNvSpPr>
          <p:nvPr>
            <p:ph type="sldNum" sz="quarter" idx="10"/>
          </p:nvPr>
        </p:nvSpPr>
        <p:spPr/>
        <p:txBody>
          <a:bodyPr/>
          <a:lstStyle/>
          <a:p>
            <a:fld id="{67B19427-F580-D146-B60E-4CADEE75497F}" type="slidenum">
              <a:rPr lang="en-US" smtClean="0"/>
              <a:pPr/>
              <a:t>8</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6" name="Content Placeholder 5"/>
          <p:cNvSpPr>
            <a:spLocks noGrp="1"/>
          </p:cNvSpPr>
          <p:nvPr>
            <p:ph sz="quarter" idx="17"/>
          </p:nvPr>
        </p:nvSpPr>
        <p:spPr>
          <a:xfrm>
            <a:off x="304800" y="6477000"/>
            <a:ext cx="914400" cy="244475"/>
          </a:xfrm>
        </p:spPr>
        <p:txBody>
          <a:bodyPr/>
          <a:lstStyle/>
          <a:p>
            <a:r>
              <a:rPr lang="en-US" sz="1200" dirty="0"/>
              <a:t>L</a:t>
            </a:r>
            <a:r>
              <a:rPr lang="en-US" sz="100" dirty="0"/>
              <a:t> </a:t>
            </a:r>
            <a:r>
              <a:rPr lang="en-US" sz="1200" dirty="0"/>
              <a:t>O 1</a:t>
            </a:r>
          </a:p>
        </p:txBody>
      </p:sp>
    </p:spTree>
    <p:extLst>
      <p:ext uri="{BB962C8B-B14F-4D97-AF65-F5344CB8AC3E}">
        <p14:creationId xmlns:p14="http://schemas.microsoft.com/office/powerpoint/2010/main" val="1523389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1"/>
            <a:ext cx="8534400" cy="609599"/>
          </a:xfrm>
        </p:spPr>
        <p:txBody>
          <a:bodyPr>
            <a:noAutofit/>
          </a:bodyPr>
          <a:lstStyle/>
          <a:p>
            <a:r>
              <a:rPr lang="en-US" b="1" dirty="0">
                <a:latin typeface="Calibri" panose="020F0502020204030204" pitchFamily="34" charset="0"/>
                <a:ea typeface="Source Sans Pro" charset="0"/>
                <a:cs typeface="Calibri" panose="020F0502020204030204" pitchFamily="34" charset="0"/>
              </a:rPr>
              <a:t>Step 4</a:t>
            </a:r>
            <a:endParaRPr lang="en-IN" dirty="0"/>
          </a:p>
        </p:txBody>
      </p:sp>
      <p:pic>
        <p:nvPicPr>
          <p:cNvPr id="9" name="Content Placeholder 8" descr="The worksheet from the previous slide is carried forward with the adjusted trial balance amounts extended into the income statement and balance sheet columns. The accounts and their respective balances listed in the income statement columns are as follows. Service revenue has 10,600 as a credit. Salaries and wages expense has 5,200, rent expense has 900, supplies expense has 1,500, and insurance expense has 50, depreciation expense has 40, and interest expense has 50 as debits. The cash account has 15,200, supplies has 1,000, prepaid insurance has 550, equipment has 5,000, owner's drawings has 500, and accounts receivable has 200 as debit balances. Notes payable has 5,000, accounts payable has 2,500, unearned service revenue has 800, owner's capital has 10,000, accumulated depreciation has 40, interest payable has 50, and salaries and wages payable has 1,200 as credit balances. A note indicates to extend the adjusted trial balance amounts to the appropriate financial statement columns.&#10;"/>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1195579" y="1524000"/>
            <a:ext cx="6771315" cy="4728119"/>
          </a:xfrm>
        </p:spPr>
      </p:pic>
      <p:sp>
        <p:nvSpPr>
          <p:cNvPr id="4" name="Slide Number Placeholder 3"/>
          <p:cNvSpPr>
            <a:spLocks noGrp="1"/>
          </p:cNvSpPr>
          <p:nvPr>
            <p:ph type="sldNum" sz="quarter" idx="10"/>
          </p:nvPr>
        </p:nvSpPr>
        <p:spPr/>
        <p:txBody>
          <a:bodyPr/>
          <a:lstStyle/>
          <a:p>
            <a:fld id="{67B19427-F580-D146-B60E-4CADEE75497F}" type="slidenum">
              <a:rPr lang="en-US" smtClean="0"/>
              <a:pPr/>
              <a:t>9</a:t>
            </a:fld>
            <a:endParaRPr lang="en-US" dirty="0"/>
          </a:p>
        </p:txBody>
      </p:sp>
      <p:sp>
        <p:nvSpPr>
          <p:cNvPr id="5" name="Footer Placeholder 4"/>
          <p:cNvSpPr>
            <a:spLocks noGrp="1"/>
          </p:cNvSpPr>
          <p:nvPr>
            <p:ph type="ftr" sz="quarter" idx="11"/>
          </p:nvPr>
        </p:nvSpPr>
        <p:spPr/>
        <p:txBody>
          <a:bodyPr/>
          <a:lstStyle/>
          <a:p>
            <a:r>
              <a:rPr lang="en-US"/>
              <a:t>Copyright ©2018 John Wiley &amp; Sons, Inc. </a:t>
            </a:r>
            <a:endParaRPr lang="en-US" dirty="0"/>
          </a:p>
        </p:txBody>
      </p:sp>
      <p:sp>
        <p:nvSpPr>
          <p:cNvPr id="6" name="Content Placeholder 5"/>
          <p:cNvSpPr>
            <a:spLocks noGrp="1"/>
          </p:cNvSpPr>
          <p:nvPr>
            <p:ph sz="quarter" idx="17"/>
          </p:nvPr>
        </p:nvSpPr>
        <p:spPr>
          <a:xfrm>
            <a:off x="304800" y="6477000"/>
            <a:ext cx="914400" cy="244475"/>
          </a:xfrm>
        </p:spPr>
        <p:txBody>
          <a:bodyPr/>
          <a:lstStyle/>
          <a:p>
            <a:r>
              <a:rPr lang="en-US" sz="1200" dirty="0"/>
              <a:t>L</a:t>
            </a:r>
            <a:r>
              <a:rPr lang="en-US" sz="100" dirty="0"/>
              <a:t> </a:t>
            </a:r>
            <a:r>
              <a:rPr lang="en-US" sz="1200" dirty="0"/>
              <a:t>O 1</a:t>
            </a:r>
          </a:p>
        </p:txBody>
      </p:sp>
    </p:spTree>
    <p:extLst>
      <p:ext uri="{BB962C8B-B14F-4D97-AF65-F5344CB8AC3E}">
        <p14:creationId xmlns:p14="http://schemas.microsoft.com/office/powerpoint/2010/main" val="35083222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ae2862e8764c247e52f04ffa9bd183ea39922"/>
</p:tagLst>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Sec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Sec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Sec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E39A3ED730EF40BC95659DEDC34250" ma:contentTypeVersion="4" ma:contentTypeDescription="Create a new document." ma:contentTypeScope="" ma:versionID="35ae4085b5cb6bde6e905c69dcb10e27">
  <xsd:schema xmlns:xsd="http://www.w3.org/2001/XMLSchema" xmlns:xs="http://www.w3.org/2001/XMLSchema" xmlns:p="http://schemas.microsoft.com/office/2006/metadata/properties" xmlns:ns2="2e108766-8a5d-4dd6-bf2d-0e83b2e3ea10" targetNamespace="http://schemas.microsoft.com/office/2006/metadata/properties" ma:root="true" ma:fieldsID="6e076ca49e7c802acdbea8cc88235627" ns2:_="">
    <xsd:import namespace="2e108766-8a5d-4dd6-bf2d-0e83b2e3ea1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108766-8a5d-4dd6-bf2d-0e83b2e3ea10"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C3B437B-5571-458A-B772-A3A5359EBF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108766-8a5d-4dd6-bf2d-0e83b2e3ea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1C71EB-81EB-430C-AADD-7391148CA650}">
  <ds:schemaRefs>
    <ds:schemaRef ds:uri="http://schemas.microsoft.com/office/infopath/2007/PartnerControls"/>
    <ds:schemaRef ds:uri="http://schemas.openxmlformats.org/package/2006/metadata/core-properties"/>
    <ds:schemaRef ds:uri="http://purl.org/dc/elements/1.1/"/>
    <ds:schemaRef ds:uri="http://purl.org/dc/dcmitype/"/>
    <ds:schemaRef ds:uri="http://www.w3.org/XML/1998/namespace"/>
    <ds:schemaRef ds:uri="2e108766-8a5d-4dd6-bf2d-0e83b2e3ea10"/>
    <ds:schemaRef ds:uri="http://schemas.microsoft.com/office/2006/documentManagement/types"/>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288F1D47-4251-47E8-ACDB-2528FF86B6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15475</TotalTime>
  <Words>1642</Words>
  <Application>Microsoft Office PowerPoint</Application>
  <PresentationFormat>On-screen Show (4:3)</PresentationFormat>
  <Paragraphs>384</Paragraphs>
  <Slides>30</Slides>
  <Notes>1</Notes>
  <HiddenSlides>0</HiddenSlides>
  <MMClips>0</MMClips>
  <ScaleCrop>false</ScaleCrop>
  <HeadingPairs>
    <vt:vector size="6" baseType="variant">
      <vt:variant>
        <vt:lpstr>Fonts Used</vt:lpstr>
      </vt:variant>
      <vt:variant>
        <vt:i4>5</vt:i4>
      </vt:variant>
      <vt:variant>
        <vt:lpstr>Theme</vt:lpstr>
      </vt:variant>
      <vt:variant>
        <vt:i4>9</vt:i4>
      </vt:variant>
      <vt:variant>
        <vt:lpstr>Slide Titles</vt:lpstr>
      </vt:variant>
      <vt:variant>
        <vt:i4>30</vt:i4>
      </vt:variant>
    </vt:vector>
  </HeadingPairs>
  <TitlesOfParts>
    <vt:vector size="44" baseType="lpstr">
      <vt:lpstr>Arial</vt:lpstr>
      <vt:lpstr>Calibri</vt:lpstr>
      <vt:lpstr>Calibri Light</vt:lpstr>
      <vt:lpstr>Courier New</vt:lpstr>
      <vt:lpstr>Source Sans Pro</vt:lpstr>
      <vt:lpstr>Opener</vt:lpstr>
      <vt:lpstr>Chapter Outline</vt:lpstr>
      <vt:lpstr>1_Section</vt:lpstr>
      <vt:lpstr>2_Section</vt:lpstr>
      <vt:lpstr>Learning Objectives</vt:lpstr>
      <vt:lpstr>Concept Check Question</vt:lpstr>
      <vt:lpstr>Key Term</vt:lpstr>
      <vt:lpstr>Section</vt:lpstr>
      <vt:lpstr>Image Slide Master</vt:lpstr>
      <vt:lpstr>Accounting Principles</vt:lpstr>
      <vt:lpstr>Chapter Outline</vt:lpstr>
      <vt:lpstr>The Worksheet </vt:lpstr>
      <vt:lpstr>The Worksheet</vt:lpstr>
      <vt:lpstr>Step 1</vt:lpstr>
      <vt:lpstr>Step 2 Enter Adjustments</vt:lpstr>
      <vt:lpstr>Step 2</vt:lpstr>
      <vt:lpstr>Step 3</vt:lpstr>
      <vt:lpstr>Step 4</vt:lpstr>
      <vt:lpstr>Step 5</vt:lpstr>
      <vt:lpstr>Steps in Preparing a Worksheet (1 of 2)</vt:lpstr>
      <vt:lpstr>Steps in Preparing a Worksheet (2 of 2)</vt:lpstr>
      <vt:lpstr>Preparing Financial Statements from a Worksheet</vt:lpstr>
      <vt:lpstr>Preparing Statements from a Worksheet (1 of 3)</vt:lpstr>
      <vt:lpstr>Preparing Statements from a Worksheet (2 of 3)</vt:lpstr>
      <vt:lpstr>Preparing Statements from a Worksheet (3 of 3)</vt:lpstr>
      <vt:lpstr>Preparing Adjusting Entries from a Worksheet</vt:lpstr>
      <vt:lpstr>Do It! 1: Worksheet</vt:lpstr>
      <vt:lpstr>Closing the Books </vt:lpstr>
      <vt:lpstr>Closing the Books</vt:lpstr>
      <vt:lpstr>Preparing Closing Entries (1 of 2)</vt:lpstr>
      <vt:lpstr>Preparing Closing Entries (2 of 2)</vt:lpstr>
      <vt:lpstr>Closing Entries Illustrated (1 of 2)</vt:lpstr>
      <vt:lpstr>Closing Entries Illustrated (2 of 2)</vt:lpstr>
      <vt:lpstr>Posting Closing Entries (1 of 2)</vt:lpstr>
      <vt:lpstr>Posting Closing Entries (2 of 2)</vt:lpstr>
      <vt:lpstr>Do It! 2: Closing Entries (1 of 3)</vt:lpstr>
      <vt:lpstr>Do It! 2: Closing Entries (2 of 3)</vt:lpstr>
      <vt:lpstr>Do It! 2: Closing Entries (3 of 3)</vt:lpstr>
      <vt:lpstr>The Accounting Cycle</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Accounting Principles, 13e</dc:title>
  <dc:subject>Accounts</dc:subject>
  <dc:creator>Weygandt/Kimmel/Kieso</dc:creator>
  <cp:lastModifiedBy>Teacher</cp:lastModifiedBy>
  <cp:revision>1213</cp:revision>
  <cp:lastPrinted>2017-04-26T13:25:47Z</cp:lastPrinted>
  <dcterms:created xsi:type="dcterms:W3CDTF">2017-04-21T14:49:46Z</dcterms:created>
  <dcterms:modified xsi:type="dcterms:W3CDTF">2020-02-23T06:38:01Z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0x01010070E39A3ED730EF40BC95659DEDC34250</vt:lpwstr>
  </property>
</Properties>
</file>