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theme/theme4.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5.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6.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7.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8.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9" r:id="rId4"/>
    <p:sldMasterId id="2147483936" r:id="rId5"/>
    <p:sldMasterId id="2147483984" r:id="rId6"/>
    <p:sldMasterId id="2147483986" r:id="rId7"/>
    <p:sldMasterId id="2147483943" r:id="rId8"/>
    <p:sldMasterId id="2147483965" r:id="rId9"/>
    <p:sldMasterId id="2147483968" r:id="rId10"/>
    <p:sldMasterId id="2147483971" r:id="rId11"/>
    <p:sldMasterId id="2147483976" r:id="rId12"/>
  </p:sldMasterIdLst>
  <p:notesMasterIdLst>
    <p:notesMasterId r:id="rId58"/>
  </p:notesMasterIdLst>
  <p:sldIdLst>
    <p:sldId id="345" r:id="rId13"/>
    <p:sldId id="346" r:id="rId14"/>
    <p:sldId id="347" r:id="rId15"/>
    <p:sldId id="348" r:id="rId16"/>
    <p:sldId id="349" r:id="rId17"/>
    <p:sldId id="350" r:id="rId18"/>
    <p:sldId id="394" r:id="rId19"/>
    <p:sldId id="352" r:id="rId20"/>
    <p:sldId id="353" r:id="rId21"/>
    <p:sldId id="354" r:id="rId22"/>
    <p:sldId id="355" r:id="rId23"/>
    <p:sldId id="385" r:id="rId24"/>
    <p:sldId id="356" r:id="rId25"/>
    <p:sldId id="357" r:id="rId26"/>
    <p:sldId id="386" r:id="rId27"/>
    <p:sldId id="398" r:id="rId28"/>
    <p:sldId id="359" r:id="rId29"/>
    <p:sldId id="387" r:id="rId30"/>
    <p:sldId id="360" r:id="rId31"/>
    <p:sldId id="361" r:id="rId32"/>
    <p:sldId id="362" r:id="rId33"/>
    <p:sldId id="388" r:id="rId34"/>
    <p:sldId id="363" r:id="rId35"/>
    <p:sldId id="364" r:id="rId36"/>
    <p:sldId id="365" r:id="rId37"/>
    <p:sldId id="366" r:id="rId38"/>
    <p:sldId id="367" r:id="rId39"/>
    <p:sldId id="389" r:id="rId40"/>
    <p:sldId id="368" r:id="rId41"/>
    <p:sldId id="369" r:id="rId42"/>
    <p:sldId id="370" r:id="rId43"/>
    <p:sldId id="371" r:id="rId44"/>
    <p:sldId id="392" r:id="rId45"/>
    <p:sldId id="372" r:id="rId46"/>
    <p:sldId id="373" r:id="rId47"/>
    <p:sldId id="391" r:id="rId48"/>
    <p:sldId id="374" r:id="rId49"/>
    <p:sldId id="375" r:id="rId50"/>
    <p:sldId id="376" r:id="rId51"/>
    <p:sldId id="390" r:id="rId52"/>
    <p:sldId id="377" r:id="rId53"/>
    <p:sldId id="378" r:id="rId54"/>
    <p:sldId id="379" r:id="rId55"/>
    <p:sldId id="380" r:id="rId56"/>
    <p:sldId id="298" r:id="rId57"/>
  </p:sldIdLst>
  <p:sldSz cx="9144000" cy="6858000" type="screen4x3"/>
  <p:notesSz cx="7315200" cy="9601200"/>
  <p:custDataLst>
    <p:tags r:id="rId5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arvin, Megan - Hoboken" initials="MG" lastIdx="38" clrIdx="0"/>
  <p:cmAuthor id="1" name="Michael, Leah - Indianapolis" initials="LM" lastIdx="9" clrIdx="1"/>
  <p:cmAuthor id="2" name="Heaney, Barbara - Hoboken" initials="BH" lastIdx="3" clrIdx="2"/>
  <p:cmAuthor id="3" name="Perry, Nancy - Hoboken" initials="NP" lastIdx="21" clrIdx="3"/>
  <p:cmAuthor id="4" name="JILL A  MISURACA" initials="JAM" lastIdx="1" clrIdx="4"/>
  <p:cmAuthor id="5" name="JILL A  MISURACA" initials="JAM [2]" lastIdx="1" clrIdx="5"/>
  <p:cmAuthor id="6" name="JILL A  MISURACA" initials="JAM [3]" lastIdx="1"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0000"/>
    <a:srgbClr val="EAEAE9"/>
    <a:srgbClr val="E4E5E3"/>
    <a:srgbClr val="F2F2F1"/>
    <a:srgbClr val="EB97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39" autoAdjust="0"/>
    <p:restoredTop sz="50000" autoAdjust="0"/>
  </p:normalViewPr>
  <p:slideViewPr>
    <p:cSldViewPr>
      <p:cViewPr varScale="1">
        <p:scale>
          <a:sx n="36" d="100"/>
          <a:sy n="36" d="100"/>
        </p:scale>
        <p:origin x="2094" y="54"/>
      </p:cViewPr>
      <p:guideLst>
        <p:guide orient="horz" pos="2160"/>
        <p:guide pos="2880"/>
      </p:guideLst>
    </p:cSldViewPr>
  </p:slideViewPr>
  <p:outlineViewPr>
    <p:cViewPr>
      <p:scale>
        <a:sx n="33" d="100"/>
        <a:sy n="33" d="100"/>
      </p:scale>
      <p:origin x="0" y="-25428"/>
    </p:cViewPr>
  </p:outlineViewPr>
  <p:notesTextViewPr>
    <p:cViewPr>
      <p:scale>
        <a:sx n="66" d="100"/>
        <a:sy n="66" d="100"/>
      </p:scale>
      <p:origin x="0" y="0"/>
    </p:cViewPr>
  </p:notesTextViewPr>
  <p:sorterViewPr>
    <p:cViewPr>
      <p:scale>
        <a:sx n="70" d="100"/>
        <a:sy n="70" d="100"/>
      </p:scale>
      <p:origin x="0" y="6254"/>
    </p:cViewPr>
  </p:sorterViewPr>
  <p:notesViewPr>
    <p:cSldViewPr>
      <p:cViewPr varScale="1">
        <p:scale>
          <a:sx n="134" d="100"/>
          <a:sy n="134" d="100"/>
        </p:scale>
        <p:origin x="3184" y="20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slide" Target="slides/slide30.xml"/><Relationship Id="rId47" Type="http://schemas.openxmlformats.org/officeDocument/2006/relationships/slide" Target="slides/slide35.xml"/><Relationship Id="rId50" Type="http://schemas.openxmlformats.org/officeDocument/2006/relationships/slide" Target="slides/slide38.xml"/><Relationship Id="rId55" Type="http://schemas.openxmlformats.org/officeDocument/2006/relationships/slide" Target="slides/slide43.xml"/><Relationship Id="rId63"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41" Type="http://schemas.openxmlformats.org/officeDocument/2006/relationships/slide" Target="slides/slide29.xml"/><Relationship Id="rId54" Type="http://schemas.openxmlformats.org/officeDocument/2006/relationships/slide" Target="slides/slide42.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3" Type="http://schemas.openxmlformats.org/officeDocument/2006/relationships/slide" Target="slides/slide41.xml"/><Relationship Id="rId58"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slide" Target="slides/slide45.xml"/><Relationship Id="rId61" Type="http://schemas.openxmlformats.org/officeDocument/2006/relationships/presProps" Target="presProps.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56" Type="http://schemas.openxmlformats.org/officeDocument/2006/relationships/slide" Target="slides/slide44.xml"/><Relationship Id="rId64" Type="http://schemas.openxmlformats.org/officeDocument/2006/relationships/tableStyles" Target="tableStyles.xml"/><Relationship Id="rId8" Type="http://schemas.openxmlformats.org/officeDocument/2006/relationships/slideMaster" Target="slideMasters/slideMaster5.xml"/><Relationship Id="rId51" Type="http://schemas.openxmlformats.org/officeDocument/2006/relationships/slide" Target="slides/slide39.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194C1A8-DC4B-4329-AF88-FD913597DE85}" type="datetimeFigureOut">
              <a:rPr lang="en-US" smtClean="0"/>
              <a:t>2/23/2020</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A8073E54-D085-4E2E-B9A5-A53D7E51940E}" type="slidenum">
              <a:rPr lang="en-US" smtClean="0"/>
              <a:t>‹#›</a:t>
            </a:fld>
            <a:endParaRPr lang="en-US" dirty="0"/>
          </a:p>
        </p:txBody>
      </p:sp>
    </p:spTree>
    <p:extLst>
      <p:ext uri="{BB962C8B-B14F-4D97-AF65-F5344CB8AC3E}">
        <p14:creationId xmlns:p14="http://schemas.microsoft.com/office/powerpoint/2010/main" val="263075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8073E54-D085-4E2E-B9A5-A53D7E51940E}" type="slidenum">
              <a:rPr lang="en-US" smtClean="0"/>
              <a:t>11</a:t>
            </a:fld>
            <a:endParaRPr lang="en-US" dirty="0"/>
          </a:p>
        </p:txBody>
      </p:sp>
    </p:spTree>
    <p:extLst>
      <p:ext uri="{BB962C8B-B14F-4D97-AF65-F5344CB8AC3E}">
        <p14:creationId xmlns:p14="http://schemas.microsoft.com/office/powerpoint/2010/main" val="3551589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8073E54-D085-4E2E-B9A5-A53D7E51940E}" type="slidenum">
              <a:rPr lang="en-US" smtClean="0"/>
              <a:t>12</a:t>
            </a:fld>
            <a:endParaRPr lang="en-US" dirty="0"/>
          </a:p>
        </p:txBody>
      </p:sp>
    </p:spTree>
    <p:extLst>
      <p:ext uri="{BB962C8B-B14F-4D97-AF65-F5344CB8AC3E}">
        <p14:creationId xmlns:p14="http://schemas.microsoft.com/office/powerpoint/2010/main" val="74244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8073E54-D085-4E2E-B9A5-A53D7E51940E}" type="slidenum">
              <a:rPr lang="en-US" smtClean="0"/>
              <a:t>31</a:t>
            </a:fld>
            <a:endParaRPr lang="en-US" dirty="0"/>
          </a:p>
        </p:txBody>
      </p:sp>
    </p:spTree>
    <p:extLst>
      <p:ext uri="{BB962C8B-B14F-4D97-AF65-F5344CB8AC3E}">
        <p14:creationId xmlns:p14="http://schemas.microsoft.com/office/powerpoint/2010/main" val="1972440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8073E54-D085-4E2E-B9A5-A53D7E51940E}" type="slidenum">
              <a:rPr lang="en-US" smtClean="0"/>
              <a:t>42</a:t>
            </a:fld>
            <a:endParaRPr lang="en-US" dirty="0"/>
          </a:p>
        </p:txBody>
      </p:sp>
    </p:spTree>
    <p:extLst>
      <p:ext uri="{BB962C8B-B14F-4D97-AF65-F5344CB8AC3E}">
        <p14:creationId xmlns:p14="http://schemas.microsoft.com/office/powerpoint/2010/main" val="4033655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45</a:t>
            </a:fld>
            <a:endParaRPr lang="en-US" dirty="0"/>
          </a:p>
        </p:txBody>
      </p:sp>
    </p:spTree>
    <p:extLst>
      <p:ext uri="{BB962C8B-B14F-4D97-AF65-F5344CB8AC3E}">
        <p14:creationId xmlns:p14="http://schemas.microsoft.com/office/powerpoint/2010/main" val="1997925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Calibri Light" charset="0"/>
                <a:ea typeface="Calibri Light" charset="0"/>
                <a:cs typeface="Calibri Light" charset="0"/>
              </a:defRPr>
            </a:lvl1pPr>
          </a:lstStyle>
          <a:p>
            <a:r>
              <a:rPr lang="en-US" dirty="0"/>
              <a:t>Click to Edit Book Title</a:t>
            </a:r>
          </a:p>
        </p:txBody>
      </p:sp>
      <p:sp>
        <p:nvSpPr>
          <p:cNvPr id="25" name="Edition"/>
          <p:cNvSpPr>
            <a:spLocks noGrp="1"/>
          </p:cNvSpPr>
          <p:nvPr>
            <p:ph sz="quarter" idx="17" hasCustomPrompt="1"/>
          </p:nvPr>
        </p:nvSpPr>
        <p:spPr>
          <a:xfrm>
            <a:off x="152400" y="1752600"/>
            <a:ext cx="8839200" cy="609600"/>
          </a:xfrm>
          <a:prstGeom prst="rect">
            <a:avLst/>
          </a:prstGeom>
        </p:spPr>
        <p:txBody>
          <a:bodyPr/>
          <a:lstStyle>
            <a:lvl1pPr marL="0" indent="0" algn="ctr">
              <a:buNone/>
              <a:defRPr sz="2900" b="1" i="0" baseline="0">
                <a:latin typeface="Calibri" charset="0"/>
                <a:ea typeface="Calibri" charset="0"/>
                <a:cs typeface="Calibri" charset="0"/>
              </a:defRPr>
            </a:lvl1pPr>
          </a:lstStyle>
          <a:p>
            <a:pPr lvl="0"/>
            <a:r>
              <a:rPr lang="en-US" sz="2900" b="1" i="0" dirty="0">
                <a:latin typeface="Source Sans Pro" charset="0"/>
                <a:ea typeface="Source Sans Pro" charset="0"/>
                <a:cs typeface="Source Sans Pro" charset="0"/>
              </a:rPr>
              <a:t>Third Edition</a:t>
            </a:r>
            <a:endParaRPr lang="en-US" dirty="0"/>
          </a:p>
        </p:txBody>
      </p:sp>
      <p:sp>
        <p:nvSpPr>
          <p:cNvPr id="27" name="Author"/>
          <p:cNvSpPr>
            <a:spLocks noGrp="1"/>
          </p:cNvSpPr>
          <p:nvPr>
            <p:ph sz="quarter" idx="18" hasCustomPrompt="1"/>
          </p:nvPr>
        </p:nvSpPr>
        <p:spPr>
          <a:xfrm>
            <a:off x="152400" y="2362200"/>
            <a:ext cx="8839200" cy="685800"/>
          </a:xfrm>
          <a:prstGeom prst="rect">
            <a:avLst/>
          </a:prstGeom>
        </p:spPr>
        <p:txBody>
          <a:bodyPr/>
          <a:lstStyle>
            <a:lvl1pPr marL="0" indent="0" algn="ctr">
              <a:buNone/>
              <a:defRPr b="0" i="0" baseline="0">
                <a:solidFill>
                  <a:schemeClr val="accent2"/>
                </a:solidFill>
                <a:latin typeface="Calibri" charset="0"/>
                <a:ea typeface="Calibri" charset="0"/>
                <a:cs typeface="Calibri" charset="0"/>
              </a:defRPr>
            </a:lvl1pPr>
          </a:lstStyle>
          <a:p>
            <a:pPr lvl="0"/>
            <a:r>
              <a:rPr lang="en-US" b="0" i="0" dirty="0">
                <a:latin typeface="Source Sans Pro" charset="0"/>
                <a:ea typeface="Source Sans Pro" charset="0"/>
                <a:cs typeface="Source Sans Pro" charset="0"/>
              </a:rPr>
              <a:t>David Klein</a:t>
            </a:r>
            <a:endParaRPr lang="en-US" dirty="0"/>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chemeClr val="accent1"/>
                </a:solidFill>
                <a:latin typeface="Calibri" charset="0"/>
                <a:ea typeface="Calibri" charset="0"/>
                <a:cs typeface="Calibri" charset="0"/>
              </a:defRPr>
            </a:lvl1pPr>
          </a:lstStyle>
          <a:p>
            <a:pPr lvl="0"/>
            <a:r>
              <a:rPr lang="en-US" dirty="0"/>
              <a:t>Chapter 1</a:t>
            </a:r>
          </a:p>
        </p:txBody>
      </p:sp>
      <p:sp>
        <p:nvSpPr>
          <p:cNvPr id="31" name="CT"/>
          <p:cNvSpPr>
            <a:spLocks noGrp="1"/>
          </p:cNvSpPr>
          <p:nvPr>
            <p:ph sz="quarter" idx="20" hasCustomPrompt="1"/>
          </p:nvPr>
        </p:nvSpPr>
        <p:spPr>
          <a:xfrm>
            <a:off x="152400" y="5133241"/>
            <a:ext cx="8839200" cy="706318"/>
          </a:xfrm>
          <a:prstGeom prst="rect">
            <a:avLst/>
          </a:prstGeom>
        </p:spPr>
        <p:txBody>
          <a:bodyPr anchor="ctr"/>
          <a:lstStyle>
            <a:lvl1pPr marL="0" indent="0" algn="ctr">
              <a:buNone/>
              <a:defRPr sz="3800" b="0" i="0">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3" name="Content Placeholder 2"/>
          <p:cNvSpPr>
            <a:spLocks noGrp="1"/>
          </p:cNvSpPr>
          <p:nvPr>
            <p:ph sz="quarter" idx="21" hasCustomPrompt="1"/>
          </p:nvPr>
        </p:nvSpPr>
        <p:spPr>
          <a:xfrm>
            <a:off x="381000" y="6096000"/>
            <a:ext cx="8458200" cy="533400"/>
          </a:xfrm>
          <a:prstGeom prst="rect">
            <a:avLst/>
          </a:prstGeom>
        </p:spPr>
        <p:txBody>
          <a:bodyPr/>
          <a:lstStyle>
            <a:lvl1pPr marL="0" indent="0">
              <a:buNone/>
              <a:defRPr/>
            </a:lvl1pPr>
          </a:lstStyle>
          <a:p>
            <a:pPr lvl="0"/>
            <a:r>
              <a:rPr lang="en-IN" dirty="0"/>
              <a:t>Text</a:t>
            </a:r>
          </a:p>
        </p:txBody>
      </p:sp>
    </p:spTree>
    <p:extLst>
      <p:ext uri="{BB962C8B-B14F-4D97-AF65-F5344CB8AC3E}">
        <p14:creationId xmlns:p14="http://schemas.microsoft.com/office/powerpoint/2010/main" val="826372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utline: Version E1">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Calibri" charset="0"/>
                <a:ea typeface="Calibri" charset="0"/>
                <a:cs typeface="Calibri" charset="0"/>
              </a:defRPr>
            </a:lvl1pPr>
            <a:lvl2pPr marL="803275" indent="-282575">
              <a:tabLst/>
              <a:defRPr sz="2400" b="0" i="0" baseline="0">
                <a:latin typeface="Calibri" charset="0"/>
                <a:ea typeface="Calibri" charset="0"/>
                <a:cs typeface="Calibri"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This Is a Sample Outline with No Numbers and One-column</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5" name="Content Placeholder 4"/>
          <p:cNvSpPr>
            <a:spLocks noGrp="1"/>
          </p:cNvSpPr>
          <p:nvPr>
            <p:ph sz="quarter" idx="15"/>
          </p:nvPr>
        </p:nvSpPr>
        <p:spPr>
          <a:xfrm>
            <a:off x="304800" y="6356350"/>
            <a:ext cx="762000" cy="501650"/>
          </a:xfrm>
          <a:prstGeom prst="rect">
            <a:avLst/>
          </a:prstGeom>
        </p:spPr>
        <p:txBody>
          <a:bodyPr/>
          <a:lstStyle>
            <a:lvl1pPr marL="0" indent="0">
              <a:buNone/>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0378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Outline: Version F1">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304800" y="1752600"/>
            <a:ext cx="8534400" cy="4419600"/>
          </a:xfrm>
          <a:prstGeom prst="rect">
            <a:avLst/>
          </a:prstGeom>
        </p:spPr>
        <p:txBody>
          <a:bodyPr numCol="2"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Calibri" charset="0"/>
                <a:ea typeface="Calibri" charset="0"/>
                <a:cs typeface="Calibri" charset="0"/>
              </a:defRPr>
            </a:lvl1pPr>
          </a:lstStyle>
          <a:p>
            <a:pPr lvl="0"/>
            <a:r>
              <a:rPr lang="en-US" dirty="0"/>
              <a:t>1.1	This Is a Sample Outline for Two-Column and Double-numbered</a:t>
            </a:r>
          </a:p>
          <a:p>
            <a:pPr lvl="0"/>
            <a:r>
              <a:rPr lang="en-US" dirty="0"/>
              <a:t>1.2	It is Two-column </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5" name="Content Placeholder 4"/>
          <p:cNvSpPr>
            <a:spLocks noGrp="1"/>
          </p:cNvSpPr>
          <p:nvPr>
            <p:ph sz="quarter" idx="15"/>
          </p:nvPr>
        </p:nvSpPr>
        <p:spPr>
          <a:xfrm>
            <a:off x="304800" y="6356350"/>
            <a:ext cx="1066800" cy="501650"/>
          </a:xfrm>
          <a:prstGeom prst="rect">
            <a:avLst/>
          </a:prstGeom>
        </p:spPr>
        <p:txBody>
          <a:bodyPr/>
          <a:lstStyle>
            <a:lvl1pPr marL="0" indent="0">
              <a:buNone/>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51878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utline: Version F2 (2 text boxes)">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1"/>
          <p:cNvSpPr>
            <a:spLocks noGrp="1"/>
          </p:cNvSpPr>
          <p:nvPr>
            <p:ph sz="quarter" idx="14" hasCustomPrompt="1"/>
          </p:nvPr>
        </p:nvSpPr>
        <p:spPr>
          <a:xfrm>
            <a:off x="304800"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Calibri" charset="0"/>
                <a:ea typeface="Calibri" charset="0"/>
                <a:cs typeface="Calibri" charset="0"/>
              </a:defRPr>
            </a:lvl1pPr>
          </a:lstStyle>
          <a:p>
            <a:pPr lvl="0"/>
            <a:r>
              <a:rPr lang="en-US" dirty="0"/>
              <a:t>1.1	This Is a Sample Outline for Two-Column (2 Boxes) and Double-numbered</a:t>
            </a:r>
          </a:p>
          <a:p>
            <a:pPr lvl="0"/>
            <a:r>
              <a:rPr lang="en-US" dirty="0"/>
              <a:t>1.2	It is Two-column </a:t>
            </a:r>
          </a:p>
          <a:p>
            <a:pPr lvl="0"/>
            <a:r>
              <a:rPr lang="en-US" dirty="0"/>
              <a:t>1.3	This Outline Has No Sub-lists</a:t>
            </a:r>
          </a:p>
          <a:p>
            <a:pPr lvl="0"/>
            <a:r>
              <a:rPr lang="en-US" dirty="0"/>
              <a:t>1.4	This List Is Double-numbered</a:t>
            </a:r>
          </a:p>
        </p:txBody>
      </p:sp>
      <p:sp>
        <p:nvSpPr>
          <p:cNvPr id="7" name="COBNL2"/>
          <p:cNvSpPr>
            <a:spLocks noGrp="1"/>
          </p:cNvSpPr>
          <p:nvPr>
            <p:ph sz="quarter" idx="15" hasCustomPrompt="1"/>
          </p:nvPr>
        </p:nvSpPr>
        <p:spPr>
          <a:xfrm>
            <a:off x="4767262"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Calibri" charset="0"/>
                <a:ea typeface="Calibri" charset="0"/>
                <a:cs typeface="Calibri" charset="0"/>
              </a:defRPr>
            </a:lvl1pPr>
          </a:lstStyle>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1.9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5" name="Content Placeholder 4"/>
          <p:cNvSpPr>
            <a:spLocks noGrp="1"/>
          </p:cNvSpPr>
          <p:nvPr>
            <p:ph sz="quarter" idx="16"/>
          </p:nvPr>
        </p:nvSpPr>
        <p:spPr>
          <a:xfrm>
            <a:off x="304800" y="6356350"/>
            <a:ext cx="990600" cy="501650"/>
          </a:xfrm>
          <a:prstGeom prst="rect">
            <a:avLst/>
          </a:prstGeom>
        </p:spPr>
        <p:txBody>
          <a:bodyPr/>
          <a:lstStyle>
            <a:lvl1pPr marL="0" indent="0">
              <a:buNone/>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10060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utline: Version 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5" name="Content Placeholder 4"/>
          <p:cNvSpPr>
            <a:spLocks noGrp="1"/>
          </p:cNvSpPr>
          <p:nvPr>
            <p:ph sz="quarter" idx="15" hasCustomPrompt="1"/>
          </p:nvPr>
        </p:nvSpPr>
        <p:spPr>
          <a:xfrm>
            <a:off x="304800" y="1752600"/>
            <a:ext cx="8534400" cy="4419600"/>
          </a:xfrm>
          <a:prstGeom prst="rect">
            <a:avLst/>
          </a:prstGeom>
        </p:spPr>
        <p:txBody>
          <a:bodyPr/>
          <a:lstStyle>
            <a:lvl1pPr marL="0" indent="0">
              <a:buNone/>
              <a:defRPr sz="2800" baseline="0"/>
            </a:lvl1pPr>
            <a:lvl2pPr marL="457200" indent="-446088">
              <a:spcBef>
                <a:spcPts val="2000"/>
              </a:spcBef>
              <a:buFont typeface="+mj-lt"/>
              <a:buNone/>
              <a:tabLst/>
              <a:defRPr sz="2800">
                <a:solidFill>
                  <a:schemeClr val="accent2"/>
                </a:solidFill>
              </a:defRPr>
            </a:lvl2pPr>
            <a:lvl3pPr marL="688975" indent="-400050">
              <a:spcBef>
                <a:spcPts val="1000"/>
              </a:spcBef>
              <a:buClr>
                <a:schemeClr val="accent2"/>
              </a:buClr>
              <a:buFont typeface="+mj-lt"/>
              <a:buAutoNum type="arabicPeriod"/>
              <a:tabLst/>
              <a:defRPr sz="2800"/>
            </a:lvl3pPr>
            <a:lvl4pPr marL="1371600" indent="0">
              <a:buNone/>
              <a:defRPr sz="2800"/>
            </a:lvl4pPr>
            <a:lvl5pPr marL="1828800" indent="0">
              <a:buNone/>
              <a:defRPr sz="2800"/>
            </a:lvl5pPr>
          </a:lstStyle>
          <a:p>
            <a:pPr lvl="0"/>
            <a:r>
              <a:rPr lang="en-US" dirty="0"/>
              <a:t>This Is a Sample Outline with No Numbers</a:t>
            </a:r>
          </a:p>
          <a:p>
            <a:pPr lvl="1"/>
            <a:r>
              <a:rPr lang="en-US" dirty="0"/>
              <a:t>Learning Objective</a:t>
            </a:r>
          </a:p>
          <a:p>
            <a:pPr lvl="2"/>
            <a:r>
              <a:rPr lang="en-US" dirty="0"/>
              <a:t>Describe what racial &amp; ethnic group make up Latin America.</a:t>
            </a:r>
          </a:p>
          <a:p>
            <a:pPr lvl="2"/>
            <a:r>
              <a:rPr lang="en-US" dirty="0"/>
              <a:t>Explain Latin American agricultural systems.</a:t>
            </a:r>
          </a:p>
          <a:p>
            <a:pPr lvl="2"/>
            <a:r>
              <a:rPr lang="en-US" dirty="0"/>
              <a:t>Critically evaluate models of biodiversity conservation in the Latin American context.</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©2017 John Wiley &amp; Son, Inc. </a:t>
            </a:r>
          </a:p>
        </p:txBody>
      </p:sp>
      <p:sp>
        <p:nvSpPr>
          <p:cNvPr id="7" name="Content Placeholder 6"/>
          <p:cNvSpPr>
            <a:spLocks noGrp="1"/>
          </p:cNvSpPr>
          <p:nvPr>
            <p:ph sz="quarter" idx="16"/>
          </p:nvPr>
        </p:nvSpPr>
        <p:spPr>
          <a:xfrm>
            <a:off x="304800" y="6356350"/>
            <a:ext cx="990600" cy="501650"/>
          </a:xfrm>
          <a:prstGeom prst="rect">
            <a:avLst/>
          </a:prstGeom>
        </p:spPr>
        <p:txBody>
          <a:bodyPr/>
          <a:lstStyle>
            <a:lvl1pPr marL="0" indent="0">
              <a:buNone/>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633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arning Objectiv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5BC90-BA6D-3E4C-9813-075690B02B46}"/>
              </a:ext>
            </a:extLst>
          </p:cNvPr>
          <p:cNvSpPr>
            <a:spLocks noGrp="1"/>
          </p:cNvSpPr>
          <p:nvPr>
            <p:ph type="title" hasCustomPrompt="1"/>
          </p:nvPr>
        </p:nvSpPr>
        <p:spPr>
          <a:xfrm>
            <a:off x="333828" y="15240"/>
            <a:ext cx="8534400" cy="441960"/>
          </a:xfrm>
        </p:spPr>
        <p:txBody>
          <a:bodyPr>
            <a:normAutofit/>
          </a:bodyPr>
          <a:lstStyle>
            <a:lvl1pPr>
              <a:defRPr sz="2800" b="1">
                <a:solidFill>
                  <a:schemeClr val="bg1"/>
                </a:solidFill>
              </a:defRPr>
            </a:lvl1pPr>
          </a:lstStyle>
          <a:p>
            <a:r>
              <a:rPr lang="en-US" dirty="0"/>
              <a:t>Click to Add Section Heading</a:t>
            </a:r>
          </a:p>
        </p:txBody>
      </p:sp>
      <p:sp>
        <p:nvSpPr>
          <p:cNvPr id="6" name="LOH">
            <a:extLst>
              <a:ext uri="{FF2B5EF4-FFF2-40B4-BE49-F238E27FC236}">
                <a16:creationId xmlns:a16="http://schemas.microsoft.com/office/drawing/2014/main" id="{903855BE-96B9-044F-BDE9-9A37BFD591C2}"/>
              </a:ext>
            </a:extLst>
          </p:cNvPr>
          <p:cNvSpPr>
            <a:spLocks noGrp="1"/>
          </p:cNvSpPr>
          <p:nvPr>
            <p:ph sz="quarter" idx="12" hasCustomPrompt="1"/>
          </p:nvPr>
        </p:nvSpPr>
        <p:spPr>
          <a:xfrm>
            <a:off x="0" y="457200"/>
            <a:ext cx="9144000" cy="685800"/>
          </a:xfrm>
          <a:prstGeom prst="rect">
            <a:avLst/>
          </a:prstGeom>
          <a:solidFill>
            <a:srgbClr val="E2F3F8"/>
          </a:solidFill>
        </p:spPr>
        <p:txBody>
          <a:bodyPr anchor="b"/>
          <a:lstStyle>
            <a:lvl1pPr marL="347472" indent="0">
              <a:buNone/>
              <a:defRPr sz="2400" b="1">
                <a:solidFill>
                  <a:schemeClr val="accent2"/>
                </a:solidFill>
              </a:defRPr>
            </a:lvl1pPr>
          </a:lstStyle>
          <a:p>
            <a:pPr lvl="0"/>
            <a:r>
              <a:rPr lang="en-US" dirty="0"/>
              <a:t>LEARNING OBJECTIVE 1</a:t>
            </a:r>
          </a:p>
        </p:txBody>
      </p:sp>
      <p:sp>
        <p:nvSpPr>
          <p:cNvPr id="8" name="LO">
            <a:extLst>
              <a:ext uri="{FF2B5EF4-FFF2-40B4-BE49-F238E27FC236}">
                <a16:creationId xmlns:a16="http://schemas.microsoft.com/office/drawing/2014/main" id="{35A010EC-A01A-0A44-AC7F-4EEBCAD1F85F}"/>
              </a:ext>
            </a:extLst>
          </p:cNvPr>
          <p:cNvSpPr>
            <a:spLocks noGrp="1"/>
          </p:cNvSpPr>
          <p:nvPr>
            <p:ph sz="quarter" idx="13" hasCustomPrompt="1"/>
          </p:nvPr>
        </p:nvSpPr>
        <p:spPr>
          <a:xfrm>
            <a:off x="0" y="1143000"/>
            <a:ext cx="9144000" cy="762000"/>
          </a:xfrm>
          <a:prstGeom prst="rect">
            <a:avLst/>
          </a:prstGeom>
          <a:solidFill>
            <a:srgbClr val="E2F3F8"/>
          </a:solidFill>
        </p:spPr>
        <p:txBody>
          <a:bodyPr anchor="ctr"/>
          <a:lstStyle>
            <a:lvl1pPr marL="347472" indent="0">
              <a:buNone/>
              <a:defRPr b="1"/>
            </a:lvl1pPr>
          </a:lstStyle>
          <a:p>
            <a:pPr lvl="0"/>
            <a:r>
              <a:rPr lang="en-US" b="1" dirty="0"/>
              <a:t>Click to add learning objective</a:t>
            </a:r>
            <a:endParaRPr lang="en-US" dirty="0"/>
          </a:p>
        </p:txBody>
      </p:sp>
      <p:sp>
        <p:nvSpPr>
          <p:cNvPr id="9" name="Contents">
            <a:extLst>
              <a:ext uri="{FF2B5EF4-FFF2-40B4-BE49-F238E27FC236}">
                <a16:creationId xmlns:a16="http://schemas.microsoft.com/office/drawing/2014/main" id="{BF951C00-7776-1B4B-B00C-2FB2ADD51E3B}"/>
              </a:ext>
            </a:extLst>
          </p:cNvPr>
          <p:cNvSpPr>
            <a:spLocks noGrp="1"/>
          </p:cNvSpPr>
          <p:nvPr>
            <p:ph sz="quarter" idx="14" hasCustomPrompt="1"/>
          </p:nvPr>
        </p:nvSpPr>
        <p:spPr>
          <a:xfrm>
            <a:off x="333828" y="2057400"/>
            <a:ext cx="8505371" cy="4343400"/>
          </a:xfrm>
          <a:prstGeom prst="rect">
            <a:avLst/>
          </a:prstGeom>
        </p:spPr>
        <p:txBody>
          <a:bodyPr/>
          <a:lstStyle>
            <a:lvl1pPr marL="0" indent="0" algn="l">
              <a:buClr>
                <a:schemeClr val="accent2"/>
              </a:buClr>
              <a:buFontTx/>
              <a:buNone/>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Click to add text or image</a:t>
            </a:r>
          </a:p>
        </p:txBody>
      </p:sp>
      <p:sp>
        <p:nvSpPr>
          <p:cNvPr id="10" name="LON">
            <a:extLst>
              <a:ext uri="{FF2B5EF4-FFF2-40B4-BE49-F238E27FC236}">
                <a16:creationId xmlns:a16="http://schemas.microsoft.com/office/drawing/2014/main" id="{11CAA5D1-91B0-6A44-8433-EA359E441A2D}"/>
              </a:ext>
            </a:extLst>
          </p:cNvPr>
          <p:cNvSpPr>
            <a:spLocks noGrp="1"/>
          </p:cNvSpPr>
          <p:nvPr>
            <p:ph sz="quarter" idx="15"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
        <p:nvSpPr>
          <p:cNvPr id="3" name="Slide Number Placeholder 2">
            <a:extLst>
              <a:ext uri="{FF2B5EF4-FFF2-40B4-BE49-F238E27FC236}">
                <a16:creationId xmlns:a16="http://schemas.microsoft.com/office/drawing/2014/main" id="{8DAAE4B4-A94B-1A46-9A71-D89D5289D657}"/>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B19427-F580-D146-B60E-4CADEE75497F}" type="slidenum">
              <a:rPr kumimoji="0" lang="en-US" sz="1200" b="0" i="0" u="none" strike="noStrike" kern="1200" cap="none" spc="0" normalizeH="0" baseline="0" noProof="0" smtClean="0">
                <a:ln>
                  <a:noFill/>
                </a:ln>
                <a:solidFill>
                  <a:srgbClr val="000000">
                    <a:tint val="75000"/>
                  </a:srgbClr>
                </a:solidFill>
                <a:effectLst/>
                <a:uLnTx/>
                <a:uFillTx/>
                <a:latin typeface="Source Sans Pro" charset="0"/>
                <a:ea typeface="Source Sans Pro"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000000">
                  <a:tint val="75000"/>
                </a:srgbClr>
              </a:solidFill>
              <a:effectLst/>
              <a:uLnTx/>
              <a:uFillTx/>
              <a:latin typeface="Source Sans Pro" charset="0"/>
              <a:ea typeface="Source Sans Pro" charset="0"/>
            </a:endParaRPr>
          </a:p>
        </p:txBody>
      </p:sp>
      <p:sp>
        <p:nvSpPr>
          <p:cNvPr id="4" name="Footer Placeholder 3">
            <a:extLst>
              <a:ext uri="{FF2B5EF4-FFF2-40B4-BE49-F238E27FC236}">
                <a16:creationId xmlns:a16="http://schemas.microsoft.com/office/drawing/2014/main" id="{F18E24A2-F58B-1E43-9D39-FFED885EA46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tint val="75000"/>
                  </a:srgbClr>
                </a:solidFill>
                <a:effectLst/>
                <a:uLnTx/>
                <a:uFillTx/>
                <a:latin typeface="Source Sans Pro" charset="0"/>
                <a:ea typeface="Source Sans Pro" charset="0"/>
              </a:rPr>
              <a:t>Copyright ©2018 John Wiley &amp; Sons, Inc. </a:t>
            </a:r>
            <a:endParaRPr kumimoji="0" lang="en-US" sz="1200" b="0" i="0" u="none" strike="noStrike" kern="1200" cap="none" spc="0" normalizeH="0" baseline="0" noProof="0" dirty="0">
              <a:ln>
                <a:noFill/>
              </a:ln>
              <a:solidFill>
                <a:srgbClr val="000000">
                  <a:tint val="75000"/>
                </a:srgbClr>
              </a:solidFill>
              <a:effectLst/>
              <a:uLnTx/>
              <a:uFillTx/>
              <a:latin typeface="Source Sans Pro" charset="0"/>
              <a:ea typeface="Source Sans Pro" charset="0"/>
            </a:endParaRPr>
          </a:p>
        </p:txBody>
      </p:sp>
    </p:spTree>
    <p:extLst>
      <p:ext uri="{BB962C8B-B14F-4D97-AF65-F5344CB8AC3E}">
        <p14:creationId xmlns:p14="http://schemas.microsoft.com/office/powerpoint/2010/main" val="39666625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Learning Objectiv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5BC90-BA6D-3E4C-9813-075690B02B46}"/>
              </a:ext>
            </a:extLst>
          </p:cNvPr>
          <p:cNvSpPr>
            <a:spLocks noGrp="1"/>
          </p:cNvSpPr>
          <p:nvPr>
            <p:ph type="title" hasCustomPrompt="1"/>
          </p:nvPr>
        </p:nvSpPr>
        <p:spPr>
          <a:xfrm>
            <a:off x="333828" y="15240"/>
            <a:ext cx="8534400" cy="441960"/>
          </a:xfrm>
        </p:spPr>
        <p:txBody>
          <a:bodyPr>
            <a:normAutofit/>
          </a:bodyPr>
          <a:lstStyle>
            <a:lvl1pPr>
              <a:defRPr sz="2800" b="1">
                <a:solidFill>
                  <a:schemeClr val="bg1"/>
                </a:solidFill>
              </a:defRPr>
            </a:lvl1pPr>
          </a:lstStyle>
          <a:p>
            <a:r>
              <a:rPr lang="en-US" dirty="0"/>
              <a:t>Click to Add Section Heading</a:t>
            </a:r>
          </a:p>
        </p:txBody>
      </p:sp>
      <p:sp>
        <p:nvSpPr>
          <p:cNvPr id="6" name="LOH">
            <a:extLst>
              <a:ext uri="{FF2B5EF4-FFF2-40B4-BE49-F238E27FC236}">
                <a16:creationId xmlns:a16="http://schemas.microsoft.com/office/drawing/2014/main" id="{903855BE-96B9-044F-BDE9-9A37BFD591C2}"/>
              </a:ext>
            </a:extLst>
          </p:cNvPr>
          <p:cNvSpPr>
            <a:spLocks noGrp="1"/>
          </p:cNvSpPr>
          <p:nvPr>
            <p:ph sz="quarter" idx="12" hasCustomPrompt="1"/>
          </p:nvPr>
        </p:nvSpPr>
        <p:spPr>
          <a:xfrm>
            <a:off x="0" y="457200"/>
            <a:ext cx="9144000" cy="685800"/>
          </a:xfrm>
          <a:prstGeom prst="rect">
            <a:avLst/>
          </a:prstGeom>
          <a:solidFill>
            <a:srgbClr val="E2F3F8"/>
          </a:solidFill>
        </p:spPr>
        <p:txBody>
          <a:bodyPr anchor="b"/>
          <a:lstStyle>
            <a:lvl1pPr marL="347472" indent="0">
              <a:buNone/>
              <a:defRPr sz="2400" b="1">
                <a:solidFill>
                  <a:schemeClr val="accent2"/>
                </a:solidFill>
              </a:defRPr>
            </a:lvl1pPr>
          </a:lstStyle>
          <a:p>
            <a:pPr lvl="0"/>
            <a:r>
              <a:rPr lang="en-US" dirty="0"/>
              <a:t>LEARNING OBJECTIVE 1</a:t>
            </a:r>
          </a:p>
        </p:txBody>
      </p:sp>
      <p:sp>
        <p:nvSpPr>
          <p:cNvPr id="8" name="LO">
            <a:extLst>
              <a:ext uri="{FF2B5EF4-FFF2-40B4-BE49-F238E27FC236}">
                <a16:creationId xmlns:a16="http://schemas.microsoft.com/office/drawing/2014/main" id="{35A010EC-A01A-0A44-AC7F-4EEBCAD1F85F}"/>
              </a:ext>
            </a:extLst>
          </p:cNvPr>
          <p:cNvSpPr>
            <a:spLocks noGrp="1"/>
          </p:cNvSpPr>
          <p:nvPr>
            <p:ph sz="quarter" idx="13" hasCustomPrompt="1"/>
          </p:nvPr>
        </p:nvSpPr>
        <p:spPr>
          <a:xfrm>
            <a:off x="0" y="1143000"/>
            <a:ext cx="9144000" cy="762000"/>
          </a:xfrm>
          <a:prstGeom prst="rect">
            <a:avLst/>
          </a:prstGeom>
          <a:solidFill>
            <a:srgbClr val="E2F3F8"/>
          </a:solidFill>
        </p:spPr>
        <p:txBody>
          <a:bodyPr anchor="ctr"/>
          <a:lstStyle>
            <a:lvl1pPr marL="347472" indent="0">
              <a:buNone/>
              <a:defRPr b="1"/>
            </a:lvl1pPr>
          </a:lstStyle>
          <a:p>
            <a:pPr lvl="0"/>
            <a:r>
              <a:rPr lang="en-US" b="1" dirty="0"/>
              <a:t>Click to add learning objective</a:t>
            </a:r>
            <a:endParaRPr lang="en-US" dirty="0"/>
          </a:p>
        </p:txBody>
      </p:sp>
      <p:sp>
        <p:nvSpPr>
          <p:cNvPr id="9" name="Contents">
            <a:extLst>
              <a:ext uri="{FF2B5EF4-FFF2-40B4-BE49-F238E27FC236}">
                <a16:creationId xmlns:a16="http://schemas.microsoft.com/office/drawing/2014/main" id="{BF951C00-7776-1B4B-B00C-2FB2ADD51E3B}"/>
              </a:ext>
            </a:extLst>
          </p:cNvPr>
          <p:cNvSpPr>
            <a:spLocks noGrp="1"/>
          </p:cNvSpPr>
          <p:nvPr>
            <p:ph sz="quarter" idx="14" hasCustomPrompt="1"/>
          </p:nvPr>
        </p:nvSpPr>
        <p:spPr>
          <a:xfrm>
            <a:off x="333828" y="2057400"/>
            <a:ext cx="8505371" cy="1143000"/>
          </a:xfrm>
          <a:prstGeom prst="rect">
            <a:avLst/>
          </a:prstGeom>
        </p:spPr>
        <p:txBody>
          <a:bodyPr/>
          <a:lstStyle>
            <a:lvl1pPr marL="0" indent="0" algn="l">
              <a:buClr>
                <a:schemeClr val="accent2"/>
              </a:buClr>
              <a:buFontTx/>
              <a:buNone/>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Click to add text or image</a:t>
            </a:r>
          </a:p>
        </p:txBody>
      </p:sp>
      <p:sp>
        <p:nvSpPr>
          <p:cNvPr id="10" name="LON">
            <a:extLst>
              <a:ext uri="{FF2B5EF4-FFF2-40B4-BE49-F238E27FC236}">
                <a16:creationId xmlns:a16="http://schemas.microsoft.com/office/drawing/2014/main" id="{11CAA5D1-91B0-6A44-8433-EA359E441A2D}"/>
              </a:ext>
            </a:extLst>
          </p:cNvPr>
          <p:cNvSpPr>
            <a:spLocks noGrp="1"/>
          </p:cNvSpPr>
          <p:nvPr>
            <p:ph sz="quarter" idx="15"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
        <p:nvSpPr>
          <p:cNvPr id="3" name="Slide Number Placeholder 2">
            <a:extLst>
              <a:ext uri="{FF2B5EF4-FFF2-40B4-BE49-F238E27FC236}">
                <a16:creationId xmlns:a16="http://schemas.microsoft.com/office/drawing/2014/main" id="{8DAAE4B4-A94B-1A46-9A71-D89D5289D657}"/>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B19427-F580-D146-B60E-4CADEE75497F}" type="slidenum">
              <a:rPr kumimoji="0" lang="en-US" sz="1200" b="0" i="0" u="none" strike="noStrike" kern="1200" cap="none" spc="0" normalizeH="0" baseline="0" noProof="0" smtClean="0">
                <a:ln>
                  <a:noFill/>
                </a:ln>
                <a:solidFill>
                  <a:srgbClr val="000000">
                    <a:tint val="75000"/>
                  </a:srgbClr>
                </a:solidFill>
                <a:effectLst/>
                <a:uLnTx/>
                <a:uFillTx/>
                <a:latin typeface="Source Sans Pro" charset="0"/>
                <a:ea typeface="Source Sans Pro"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000000">
                  <a:tint val="75000"/>
                </a:srgbClr>
              </a:solidFill>
              <a:effectLst/>
              <a:uLnTx/>
              <a:uFillTx/>
              <a:latin typeface="Source Sans Pro" charset="0"/>
              <a:ea typeface="Source Sans Pro" charset="0"/>
            </a:endParaRPr>
          </a:p>
        </p:txBody>
      </p:sp>
      <p:sp>
        <p:nvSpPr>
          <p:cNvPr id="4" name="Footer Placeholder 3">
            <a:extLst>
              <a:ext uri="{FF2B5EF4-FFF2-40B4-BE49-F238E27FC236}">
                <a16:creationId xmlns:a16="http://schemas.microsoft.com/office/drawing/2014/main" id="{F18E24A2-F58B-1E43-9D39-FFED885EA46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tint val="75000"/>
                  </a:srgbClr>
                </a:solidFill>
                <a:effectLst/>
                <a:uLnTx/>
                <a:uFillTx/>
                <a:latin typeface="Source Sans Pro" charset="0"/>
                <a:ea typeface="Source Sans Pro" charset="0"/>
              </a:rPr>
              <a:t>Copyright ©2018 John Wiley &amp; Sons, Inc. </a:t>
            </a:r>
            <a:endParaRPr kumimoji="0" lang="en-US" sz="1200" b="0" i="0" u="none" strike="noStrike" kern="1200" cap="none" spc="0" normalizeH="0" baseline="0" noProof="0" dirty="0">
              <a:ln>
                <a:noFill/>
              </a:ln>
              <a:solidFill>
                <a:srgbClr val="000000">
                  <a:tint val="75000"/>
                </a:srgbClr>
              </a:solidFill>
              <a:effectLst/>
              <a:uLnTx/>
              <a:uFillTx/>
              <a:latin typeface="Source Sans Pro" charset="0"/>
              <a:ea typeface="Source Sans Pro" charset="0"/>
            </a:endParaRPr>
          </a:p>
        </p:txBody>
      </p:sp>
      <p:sp>
        <p:nvSpPr>
          <p:cNvPr id="11" name="Contents">
            <a:extLst>
              <a:ext uri="{FF2B5EF4-FFF2-40B4-BE49-F238E27FC236}">
                <a16:creationId xmlns:a16="http://schemas.microsoft.com/office/drawing/2014/main" id="{BF951C00-7776-1B4B-B00C-2FB2ADD51E3B}"/>
              </a:ext>
            </a:extLst>
          </p:cNvPr>
          <p:cNvSpPr>
            <a:spLocks noGrp="1"/>
          </p:cNvSpPr>
          <p:nvPr>
            <p:ph sz="quarter" idx="16" hasCustomPrompt="1"/>
          </p:nvPr>
        </p:nvSpPr>
        <p:spPr>
          <a:xfrm>
            <a:off x="333829" y="3352800"/>
            <a:ext cx="8505371" cy="1143000"/>
          </a:xfrm>
          <a:prstGeom prst="rect">
            <a:avLst/>
          </a:prstGeom>
        </p:spPr>
        <p:txBody>
          <a:bodyPr/>
          <a:lstStyle>
            <a:lvl1pPr marL="0" indent="0" algn="l">
              <a:buClr>
                <a:schemeClr val="accent2"/>
              </a:buClr>
              <a:buFontTx/>
              <a:buNone/>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Click to add text or image</a:t>
            </a:r>
          </a:p>
        </p:txBody>
      </p:sp>
      <p:sp>
        <p:nvSpPr>
          <p:cNvPr id="12" name="Contents">
            <a:extLst>
              <a:ext uri="{FF2B5EF4-FFF2-40B4-BE49-F238E27FC236}">
                <a16:creationId xmlns:a16="http://schemas.microsoft.com/office/drawing/2014/main" id="{BF951C00-7776-1B4B-B00C-2FB2ADD51E3B}"/>
              </a:ext>
            </a:extLst>
          </p:cNvPr>
          <p:cNvSpPr>
            <a:spLocks noGrp="1"/>
          </p:cNvSpPr>
          <p:nvPr>
            <p:ph sz="quarter" idx="17" hasCustomPrompt="1"/>
          </p:nvPr>
        </p:nvSpPr>
        <p:spPr>
          <a:xfrm>
            <a:off x="333829" y="4800600"/>
            <a:ext cx="8505371" cy="1143000"/>
          </a:xfrm>
          <a:prstGeom prst="rect">
            <a:avLst/>
          </a:prstGeom>
        </p:spPr>
        <p:txBody>
          <a:bodyPr/>
          <a:lstStyle>
            <a:lvl1pPr marL="0" indent="0" algn="l">
              <a:buClr>
                <a:schemeClr val="accent2"/>
              </a:buClr>
              <a:buFontTx/>
              <a:buNone/>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Click to add text or image</a:t>
            </a:r>
          </a:p>
        </p:txBody>
      </p:sp>
    </p:spTree>
    <p:extLst>
      <p:ext uri="{BB962C8B-B14F-4D97-AF65-F5344CB8AC3E}">
        <p14:creationId xmlns:p14="http://schemas.microsoft.com/office/powerpoint/2010/main" val="407920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arning Objectives: Version A">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304800" y="743712"/>
            <a:ext cx="8534400" cy="990600"/>
          </a:xfrm>
          <a:prstGeom prst="rect">
            <a:avLst/>
          </a:prstGeom>
        </p:spPr>
        <p:txBody>
          <a:bodyPr/>
          <a:lstStyle>
            <a:lvl1pPr>
              <a:defRPr sz="4000" b="0" i="0">
                <a:solidFill>
                  <a:schemeClr val="accent2"/>
                </a:solidFill>
                <a:latin typeface="Calibri" charset="0"/>
                <a:ea typeface="Calibri" charset="0"/>
                <a:cs typeface="Calibri" charset="0"/>
              </a:defRPr>
            </a:lvl1pPr>
          </a:lstStyle>
          <a:p>
            <a:r>
              <a:rPr lang="en-US" dirty="0"/>
              <a:t>Learning Objectives</a:t>
            </a:r>
          </a:p>
        </p:txBody>
      </p:sp>
      <p:sp>
        <p:nvSpPr>
          <p:cNvPr id="9" name="LONL"/>
          <p:cNvSpPr>
            <a:spLocks noGrp="1"/>
          </p:cNvSpPr>
          <p:nvPr>
            <p:ph sz="quarter" idx="16"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6457950" y="6356350"/>
            <a:ext cx="2381250" cy="365125"/>
          </a:xfrm>
          <a:prstGeom prst="rect">
            <a:avLst/>
          </a:prstGeom>
        </p:spPr>
        <p:txBody>
          <a:bodyPr/>
          <a:lstStyle>
            <a:lvl1pPr>
              <a:defRPr b="0" i="0">
                <a:latin typeface="Calibri" charset="0"/>
                <a:ea typeface="Calibri" charset="0"/>
                <a:cs typeface="Calibri" charset="0"/>
              </a:defRPr>
            </a:lvl1pPr>
          </a:lstStyle>
          <a:p>
            <a:fld id="{957104EA-F2AF-1046-9253-EE8D978719B5}" type="slidenum">
              <a:rPr lang="en-US" smtClean="0"/>
              <a:pPr/>
              <a:t>‹#›</a:t>
            </a:fld>
            <a:endParaRPr lang="en-US" dirty="0"/>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882321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earning Objectives: Version B">
    <p:spTree>
      <p:nvGrpSpPr>
        <p:cNvPr id="1" name=""/>
        <p:cNvGrpSpPr/>
        <p:nvPr/>
      </p:nvGrpSpPr>
      <p:grpSpPr>
        <a:xfrm>
          <a:off x="0" y="0"/>
          <a:ext cx="0" cy="0"/>
          <a:chOff x="0" y="0"/>
          <a:chExt cx="0" cy="0"/>
        </a:xfrm>
      </p:grpSpPr>
      <p:sp>
        <p:nvSpPr>
          <p:cNvPr id="6" name="Title"/>
          <p:cNvSpPr>
            <a:spLocks noGrp="1"/>
          </p:cNvSpPr>
          <p:nvPr>
            <p:ph type="title" hasCustomPrompt="1"/>
          </p:nvPr>
        </p:nvSpPr>
        <p:spPr>
          <a:xfrm>
            <a:off x="304800" y="743712"/>
            <a:ext cx="8534400" cy="990600"/>
          </a:xfrm>
          <a:prstGeom prst="rect">
            <a:avLst/>
          </a:prstGeom>
        </p:spPr>
        <p:txBody>
          <a:bodyPr/>
          <a:lstStyle>
            <a:lvl1pPr>
              <a:defRPr sz="4000" b="0" i="0">
                <a:solidFill>
                  <a:schemeClr val="accent2"/>
                </a:solidFill>
                <a:latin typeface="Calibri" charset="0"/>
                <a:ea typeface="Calibri" charset="0"/>
                <a:cs typeface="Calibri" charset="0"/>
              </a:defRPr>
            </a:lvl1pPr>
          </a:lstStyle>
          <a:p>
            <a:r>
              <a:rPr lang="en-US" dirty="0"/>
              <a:t>Learning Objectives</a:t>
            </a:r>
          </a:p>
        </p:txBody>
      </p:sp>
      <p:sp>
        <p:nvSpPr>
          <p:cNvPr id="7" name="LOBL"/>
          <p:cNvSpPr>
            <a:spLocks noGrp="1"/>
          </p:cNvSpPr>
          <p:nvPr>
            <p:ph sz="quarter" idx="16" hasCustomPrompt="1"/>
          </p:nvPr>
        </p:nvSpPr>
        <p:spPr>
          <a:xfrm>
            <a:off x="304800" y="1752600"/>
            <a:ext cx="8534400" cy="4495800"/>
          </a:xfrm>
          <a:prstGeom prst="rect">
            <a:avLst/>
          </a:prstGeom>
        </p:spPr>
        <p:txBody>
          <a:bodyPr/>
          <a:lstStyle>
            <a:lvl1pPr marL="292608" indent="-292608">
              <a:buClr>
                <a:schemeClr val="accent2"/>
              </a:buClr>
              <a:buFont typeface="Arial" charset="0"/>
              <a:buChar char="•"/>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8177182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Check Question (1of 2)">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pPr lvl="0"/>
            <a:r>
              <a:rPr lang="en-US" dirty="0"/>
              <a:t>1.1 Periodicity Assumption</a:t>
            </a:r>
          </a:p>
        </p:txBody>
      </p:sp>
      <p:sp>
        <p:nvSpPr>
          <p:cNvPr id="5" name="Content Placeholder 4"/>
          <p:cNvSpPr>
            <a:spLocks noGrp="1"/>
          </p:cNvSpPr>
          <p:nvPr>
            <p:ph sz="quarter" idx="16" hasCustomPrompt="1"/>
          </p:nvPr>
        </p:nvSpPr>
        <p:spPr>
          <a:xfrm>
            <a:off x="304800" y="1752600"/>
            <a:ext cx="8534400" cy="4419600"/>
          </a:xfrm>
          <a:prstGeom prst="rect">
            <a:avLst/>
          </a:prstGeom>
        </p:spPr>
        <p:txBody>
          <a:bodyPr/>
          <a:lstStyle>
            <a:lvl1pPr marL="0" indent="0">
              <a:spcBef>
                <a:spcPts val="1000"/>
              </a:spcBef>
              <a:buNone/>
              <a:defRPr sz="2800" baseline="0"/>
            </a:lvl1pPr>
            <a:lvl2pPr marL="809625" indent="-460375">
              <a:spcBef>
                <a:spcPts val="1000"/>
              </a:spcBef>
              <a:buClr>
                <a:schemeClr val="accent2"/>
              </a:buClr>
              <a:buFont typeface="+mj-lt"/>
              <a:buAutoNum type="alphaLcPeriod"/>
              <a:tabLst/>
              <a:defRPr sz="2800"/>
            </a:lvl2pPr>
            <a:lvl3pPr marL="914400" indent="0">
              <a:buNone/>
              <a:defRPr sz="2800"/>
            </a:lvl3pPr>
            <a:lvl4pPr marL="1371600" indent="0">
              <a:buNone/>
              <a:defRPr sz="2800"/>
            </a:lvl4pPr>
            <a:lvl5pPr marL="1828800" indent="0">
              <a:buNone/>
              <a:defRPr sz="2800"/>
            </a:lvl5pPr>
          </a:lstStyle>
          <a:p>
            <a:pPr lvl="0"/>
            <a:r>
              <a:rPr lang="en-US" dirty="0"/>
              <a:t>Which one of these statements about the accrual basis of accounting is false?</a:t>
            </a:r>
          </a:p>
          <a:p>
            <a:pPr lvl="1"/>
            <a:r>
              <a:rPr lang="en-US" dirty="0"/>
              <a:t>Companies record events that change their financial statements in the period in which events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a:p>
            <a:pPr lvl="1"/>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8124381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1.1 Periodicity Assumption</a:t>
            </a:r>
          </a:p>
        </p:txBody>
      </p:sp>
      <p:sp>
        <p:nvSpPr>
          <p:cNvPr id="12" name="Question"/>
          <p:cNvSpPr>
            <a:spLocks noGrp="1"/>
          </p:cNvSpPr>
          <p:nvPr>
            <p:ph sz="quarter" idx="15" hasCustomPrompt="1"/>
          </p:nvPr>
        </p:nvSpPr>
        <p:spPr>
          <a:xfrm>
            <a:off x="304800" y="1752600"/>
            <a:ext cx="8534400" cy="4419600"/>
          </a:xfrm>
          <a:prstGeom prst="rect">
            <a:avLst/>
          </a:prstGeom>
        </p:spPr>
        <p:txBody>
          <a:bodyPr/>
          <a:lstStyle>
            <a:lvl1pPr marL="12700" indent="0">
              <a:spcBef>
                <a:spcPts val="1000"/>
              </a:spcBef>
              <a:buNone/>
              <a:tabLst/>
              <a:defRPr sz="2800" b="0" i="0" baseline="0">
                <a:solidFill>
                  <a:schemeClr val="tx1"/>
                </a:solidFill>
                <a:latin typeface="Calibri" charset="0"/>
                <a:ea typeface="Calibri" charset="0"/>
                <a:cs typeface="Calibri" charset="0"/>
              </a:defRPr>
            </a:lvl1pPr>
            <a:lvl2pPr marL="803275" indent="-450850">
              <a:spcBef>
                <a:spcPts val="1000"/>
              </a:spcBef>
              <a:buFont typeface="+mj-lt"/>
              <a:buNone/>
              <a:tabLst/>
              <a:defRPr sz="2800" b="0" i="0" baseline="0">
                <a:solidFill>
                  <a:schemeClr val="tx1"/>
                </a:solidFill>
                <a:latin typeface="Calibri" charset="0"/>
                <a:ea typeface="Calibri" charset="0"/>
                <a:cs typeface="Calibri" charset="0"/>
              </a:defRPr>
            </a:lvl2pPr>
            <a:lvl3pPr marL="803275" indent="-790575">
              <a:buNone/>
              <a:tabLst/>
              <a:defRPr sz="2800" b="0" i="0">
                <a:latin typeface="Calibri" charset="0"/>
                <a:ea typeface="Calibri" charset="0"/>
                <a:cs typeface="Calibri" charset="0"/>
              </a:defRPr>
            </a:lvl3pPr>
          </a:lstStyle>
          <a:p>
            <a:pPr lvl="0"/>
            <a:r>
              <a:rPr lang="en-US" dirty="0"/>
              <a:t>Which one of these statements about the accrual basis of accounting is false?</a:t>
            </a:r>
          </a:p>
          <a:p>
            <a:pPr lvl="1"/>
            <a:r>
              <a:rPr lang="en-US" dirty="0"/>
              <a:t>a.	Companies record events that change their financial statements in the period in which events occur, even if cash was not exchanged.</a:t>
            </a:r>
          </a:p>
          <a:p>
            <a:pPr lvl="2"/>
            <a:r>
              <a:rPr lang="en-US" dirty="0"/>
              <a:t>✔️b.	Companies recognize revenue in the period in which the performance obligation is satisfied.</a:t>
            </a:r>
          </a:p>
          <a:p>
            <a:pPr lvl="1"/>
            <a:r>
              <a:rPr lang="en-US" dirty="0"/>
              <a:t>c.	This basis is accord with generally accepted accounting principles.</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852393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ener: Version B">
    <p:spTree>
      <p:nvGrpSpPr>
        <p:cNvPr id="1" name=""/>
        <p:cNvGrpSpPr/>
        <p:nvPr/>
      </p:nvGrpSpPr>
      <p:grpSpPr>
        <a:xfrm>
          <a:off x="0" y="0"/>
          <a:ext cx="0" cy="0"/>
          <a:chOff x="0" y="0"/>
          <a:chExt cx="0" cy="0"/>
        </a:xfrm>
      </p:grpSpPr>
      <p:sp>
        <p:nvSpPr>
          <p:cNvPr id="13" name="CN"/>
          <p:cNvSpPr>
            <a:spLocks noGrp="1"/>
          </p:cNvSpPr>
          <p:nvPr>
            <p:ph sz="quarter" idx="19" hasCustomPrompt="1"/>
          </p:nvPr>
        </p:nvSpPr>
        <p:spPr>
          <a:xfrm>
            <a:off x="152400" y="228600"/>
            <a:ext cx="8839200" cy="533400"/>
          </a:xfrm>
          <a:prstGeom prst="rect">
            <a:avLst/>
          </a:prstGeom>
        </p:spPr>
        <p:txBody>
          <a:bodyPr/>
          <a:lstStyle>
            <a:lvl1pPr marL="0" indent="0" algn="ctr">
              <a:buNone/>
              <a:defRPr sz="4000" b="1" i="0" baseline="0">
                <a:solidFill>
                  <a:schemeClr val="accent1"/>
                </a:solidFill>
                <a:latin typeface="Calibri" charset="0"/>
                <a:ea typeface="Calibri" charset="0"/>
                <a:cs typeface="Calibri" charset="0"/>
              </a:defRPr>
            </a:lvl1pPr>
          </a:lstStyle>
          <a:p>
            <a:pPr lvl="0"/>
            <a:r>
              <a:rPr lang="en-US" dirty="0"/>
              <a:t>Chapter 1</a:t>
            </a:r>
          </a:p>
        </p:txBody>
      </p:sp>
      <p:sp>
        <p:nvSpPr>
          <p:cNvPr id="14" name="CT"/>
          <p:cNvSpPr>
            <a:spLocks noGrp="1"/>
          </p:cNvSpPr>
          <p:nvPr>
            <p:ph sz="quarter" idx="20" hasCustomPrompt="1"/>
          </p:nvPr>
        </p:nvSpPr>
        <p:spPr>
          <a:xfrm>
            <a:off x="152400" y="762000"/>
            <a:ext cx="8839200" cy="2286000"/>
          </a:xfrm>
          <a:prstGeom prst="rect">
            <a:avLst/>
          </a:prstGeom>
        </p:spPr>
        <p:txBody>
          <a:bodyPr anchor="ctr"/>
          <a:lstStyle>
            <a:lvl1pPr marL="0" indent="0" algn="ctr">
              <a:buNone/>
              <a:defRPr sz="3800" b="0" i="0">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8" name="Title "/>
          <p:cNvSpPr>
            <a:spLocks noGrp="1"/>
          </p:cNvSpPr>
          <p:nvPr>
            <p:ph type="title" hasCustomPrompt="1"/>
          </p:nvPr>
        </p:nvSpPr>
        <p:spPr>
          <a:xfrm>
            <a:off x="152400" y="3505200"/>
            <a:ext cx="8839200" cy="1524000"/>
          </a:xfrm>
          <a:prstGeom prst="rect">
            <a:avLst/>
          </a:prstGeom>
        </p:spPr>
        <p:txBody>
          <a:bodyPr anchor="b"/>
          <a:lstStyle>
            <a:lvl1pPr>
              <a:defRPr sz="6200" b="0" i="0" baseline="0">
                <a:latin typeface="Calibri Light" charset="0"/>
                <a:ea typeface="Calibri Light" charset="0"/>
                <a:cs typeface="Calibri Light" charset="0"/>
              </a:defRPr>
            </a:lvl1pPr>
          </a:lstStyle>
          <a:p>
            <a:r>
              <a:rPr lang="en-US" dirty="0"/>
              <a:t>Click to Edit Book Title</a:t>
            </a:r>
          </a:p>
        </p:txBody>
      </p:sp>
      <p:sp>
        <p:nvSpPr>
          <p:cNvPr id="15" name="Edition"/>
          <p:cNvSpPr>
            <a:spLocks noGrp="1"/>
          </p:cNvSpPr>
          <p:nvPr>
            <p:ph sz="quarter" idx="17" hasCustomPrompt="1"/>
          </p:nvPr>
        </p:nvSpPr>
        <p:spPr>
          <a:xfrm>
            <a:off x="152400" y="5029200"/>
            <a:ext cx="8839200" cy="762000"/>
          </a:xfrm>
          <a:prstGeom prst="rect">
            <a:avLst/>
          </a:prstGeom>
        </p:spPr>
        <p:txBody>
          <a:bodyPr/>
          <a:lstStyle>
            <a:lvl1pPr marL="0" indent="0" algn="ctr">
              <a:buNone/>
              <a:defRPr sz="2900" b="1" i="0" baseline="0">
                <a:latin typeface="Calibri" charset="0"/>
                <a:ea typeface="Calibri" charset="0"/>
                <a:cs typeface="Calibri" charset="0"/>
              </a:defRPr>
            </a:lvl1pPr>
          </a:lstStyle>
          <a:p>
            <a:pPr lvl="0"/>
            <a:r>
              <a:rPr lang="en-US" sz="2900" b="1" i="0" dirty="0">
                <a:latin typeface="Source Sans Pro" charset="0"/>
                <a:ea typeface="Source Sans Pro" charset="0"/>
                <a:cs typeface="Source Sans Pro" charset="0"/>
              </a:rPr>
              <a:t>Third Edition</a:t>
            </a:r>
            <a:endParaRPr lang="en-US" dirty="0"/>
          </a:p>
        </p:txBody>
      </p:sp>
      <p:sp>
        <p:nvSpPr>
          <p:cNvPr id="16" name="Author"/>
          <p:cNvSpPr>
            <a:spLocks noGrp="1"/>
          </p:cNvSpPr>
          <p:nvPr>
            <p:ph sz="quarter" idx="18" hasCustomPrompt="1"/>
          </p:nvPr>
        </p:nvSpPr>
        <p:spPr>
          <a:xfrm>
            <a:off x="152400" y="6096000"/>
            <a:ext cx="8839200" cy="533400"/>
          </a:xfrm>
          <a:prstGeom prst="rect">
            <a:avLst/>
          </a:prstGeom>
        </p:spPr>
        <p:txBody>
          <a:bodyPr/>
          <a:lstStyle>
            <a:lvl1pPr marL="0" indent="0" algn="ctr">
              <a:buNone/>
              <a:defRPr b="0" i="0" baseline="0">
                <a:solidFill>
                  <a:schemeClr val="accent2"/>
                </a:solidFill>
                <a:latin typeface="Calibri" charset="0"/>
                <a:ea typeface="Calibri" charset="0"/>
                <a:cs typeface="Calibri" charset="0"/>
              </a:defRPr>
            </a:lvl1pPr>
          </a:lstStyle>
          <a:p>
            <a:pPr lvl="0"/>
            <a:r>
              <a:rPr lang="en-US" b="0" i="0" dirty="0">
                <a:latin typeface="Source Sans Pro" charset="0"/>
                <a:ea typeface="Source Sans Pro" charset="0"/>
                <a:cs typeface="Source Sans Pro" charset="0"/>
              </a:rPr>
              <a:t>David Klein</a:t>
            </a:r>
            <a:endParaRPr lang="en-US" dirty="0"/>
          </a:p>
        </p:txBody>
      </p:sp>
    </p:spTree>
    <p:extLst>
      <p:ext uri="{BB962C8B-B14F-4D97-AF65-F5344CB8AC3E}">
        <p14:creationId xmlns:p14="http://schemas.microsoft.com/office/powerpoint/2010/main" val="10642320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Term: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8350"/>
            <a:ext cx="8534400" cy="990599"/>
          </a:xfrm>
        </p:spPr>
        <p:txBody>
          <a:bodyPr/>
          <a:lstStyle/>
          <a:p>
            <a:r>
              <a:rPr lang="en-US"/>
              <a:t>Language</a:t>
            </a:r>
            <a:endParaRPr lang="en-US" dirty="0"/>
          </a:p>
        </p:txBody>
      </p:sp>
      <p:sp>
        <p:nvSpPr>
          <p:cNvPr id="7" name="Definition of Key Term"/>
          <p:cNvSpPr>
            <a:spLocks noGrp="1"/>
          </p:cNvSpPr>
          <p:nvPr>
            <p:ph sz="quarter" idx="15" hasCustomPrompt="1"/>
          </p:nvPr>
        </p:nvSpPr>
        <p:spPr>
          <a:xfrm>
            <a:off x="304800" y="1752600"/>
            <a:ext cx="8534400" cy="4114800"/>
          </a:xfrm>
          <a:prstGeom prst="rect">
            <a:avLst/>
          </a:prstGeom>
        </p:spPr>
        <p:txBody>
          <a:bodyPr/>
          <a:lstStyle>
            <a:lvl1pPr marL="292608" indent="-292608">
              <a:spcBef>
                <a:spcPts val="1000"/>
              </a:spcBef>
              <a:buFont typeface="Arial" charset="0"/>
              <a:buChar char="•"/>
              <a:defRPr sz="3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Form of communication using sounds and symbols combined according to specified rules</a:t>
            </a:r>
          </a:p>
        </p:txBody>
      </p:sp>
      <p:sp>
        <p:nvSpPr>
          <p:cNvPr id="9" name="Media LInk"/>
          <p:cNvSpPr>
            <a:spLocks noGrp="1"/>
          </p:cNvSpPr>
          <p:nvPr>
            <p:ph sz="quarter" idx="16" hasCustomPrompt="1"/>
          </p:nvPr>
        </p:nvSpPr>
        <p:spPr>
          <a:xfrm>
            <a:off x="304800" y="5867400"/>
            <a:ext cx="8534400" cy="609600"/>
          </a:xfrm>
          <a:prstGeom prst="rect">
            <a:avLst/>
          </a:prstGeom>
        </p:spPr>
        <p:txBody>
          <a:bodyPr/>
          <a:lstStyle>
            <a:lvl1pPr marL="0" indent="0" algn="r">
              <a:buNone/>
              <a:defRPr sz="2200" b="0" i="0" baseline="0">
                <a:latin typeface="Calibri" charset="0"/>
                <a:ea typeface="Calibri" charset="0"/>
                <a:cs typeface="Calibri" charset="0"/>
              </a:defRPr>
            </a:lvl1pPr>
            <a:lvl2pPr algn="r">
              <a:defRPr/>
            </a:lvl2pPr>
            <a:lvl3pPr algn="r">
              <a:defRPr/>
            </a:lvl3pPr>
            <a:lvl4pPr algn="r">
              <a:defRPr/>
            </a:lvl4pPr>
            <a:lvl5pPr algn="r">
              <a:defRPr/>
            </a:lvl5pPr>
          </a:lstStyle>
          <a:p>
            <a:pPr lvl="0"/>
            <a:r>
              <a:rPr lang="en-US" dirty="0"/>
              <a:t>Media link placeholder</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7006093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Key Term: Version 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914401"/>
            <a:ext cx="8534400" cy="990599"/>
          </a:xfrm>
        </p:spPr>
        <p:txBody>
          <a:bodyPr/>
          <a:lstStyle>
            <a:lvl1pPr>
              <a:defRPr baseline="0"/>
            </a:lvl1pPr>
          </a:lstStyle>
          <a:p>
            <a:r>
              <a:rPr lang="en-US" dirty="0"/>
              <a:t>Anatomy and Physiology Defined</a:t>
            </a:r>
          </a:p>
        </p:txBody>
      </p:sp>
      <p:sp>
        <p:nvSpPr>
          <p:cNvPr id="7" name="Definition of Key Term"/>
          <p:cNvSpPr>
            <a:spLocks noGrp="1"/>
          </p:cNvSpPr>
          <p:nvPr>
            <p:ph sz="quarter" idx="15" hasCustomPrompt="1"/>
          </p:nvPr>
        </p:nvSpPr>
        <p:spPr>
          <a:xfrm>
            <a:off x="304800" y="1905000"/>
            <a:ext cx="8534400" cy="3962400"/>
          </a:xfrm>
          <a:prstGeom prst="rect">
            <a:avLst/>
          </a:prstGeom>
        </p:spPr>
        <p:txBody>
          <a:bodyPr/>
          <a:lstStyle>
            <a:lvl1pPr marL="292608" indent="-292608">
              <a:spcBef>
                <a:spcPts val="1000"/>
              </a:spcBef>
              <a:buClr>
                <a:schemeClr val="accent2"/>
              </a:buClr>
              <a:buFont typeface="Arial" charset="0"/>
              <a:buChar char="•"/>
              <a:defRPr sz="3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Anatomy is the science of structure and the relationships among structures.</a:t>
            </a:r>
          </a:p>
          <a:p>
            <a:pPr lvl="0"/>
            <a:r>
              <a:rPr lang="en-US" dirty="0"/>
              <a:t>Physiology is the science of body functions, that is, how the body parts work.</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6622711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for Figure">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11" name="Content Placeholder 10"/>
          <p:cNvSpPr>
            <a:spLocks noGrp="1"/>
          </p:cNvSpPr>
          <p:nvPr>
            <p:ph sz="quarter" idx="16"/>
          </p:nvPr>
        </p:nvSpPr>
        <p:spPr>
          <a:xfrm>
            <a:off x="304800" y="1752600"/>
            <a:ext cx="8534400" cy="3276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Figure caption"/>
          <p:cNvSpPr>
            <a:spLocks noGrp="1"/>
          </p:cNvSpPr>
          <p:nvPr>
            <p:ph sz="quarter" idx="15" hasCustomPrompt="1"/>
          </p:nvPr>
        </p:nvSpPr>
        <p:spPr>
          <a:xfrm>
            <a:off x="304800" y="5029200"/>
            <a:ext cx="8534400" cy="1143000"/>
          </a:xfrm>
          <a:prstGeom prst="rect">
            <a:avLst/>
          </a:prstGeom>
        </p:spPr>
        <p:txBody>
          <a:bodyPr/>
          <a:lstStyle>
            <a:lvl1pPr marL="0" indent="0">
              <a:spcBef>
                <a:spcPts val="1000"/>
              </a:spcBef>
              <a:buFont typeface="Arial" charset="0"/>
              <a:buNone/>
              <a:defRPr sz="2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sz="2000" dirty="0"/>
              <a:t>Figure 4.5 Figure title placeholder</a:t>
            </a:r>
          </a:p>
          <a:p>
            <a:pPr lvl="0"/>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5" name="Content Placeholder 4"/>
          <p:cNvSpPr>
            <a:spLocks noGrp="1"/>
          </p:cNvSpPr>
          <p:nvPr>
            <p:ph sz="quarter" idx="17"/>
          </p:nvPr>
        </p:nvSpPr>
        <p:spPr>
          <a:xfrm>
            <a:off x="304800" y="6356350"/>
            <a:ext cx="1143000" cy="501650"/>
          </a:xfrm>
          <a:prstGeom prst="rect">
            <a:avLst/>
          </a:prstGeom>
        </p:spPr>
        <p:txBody>
          <a:bodyPr/>
          <a:lstStyle>
            <a:lvl1pPr marL="0" indent="0">
              <a:buNone/>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771030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4958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7" name="Content Placeholder 6"/>
          <p:cNvSpPr>
            <a:spLocks noGrp="1"/>
          </p:cNvSpPr>
          <p:nvPr>
            <p:ph sz="quarter" idx="17"/>
          </p:nvPr>
        </p:nvSpPr>
        <p:spPr>
          <a:xfrm>
            <a:off x="304800" y="6356350"/>
            <a:ext cx="914400" cy="501650"/>
          </a:xfrm>
          <a:prstGeom prst="rect">
            <a:avLst/>
          </a:prstGeom>
        </p:spPr>
        <p:txBody>
          <a:bodyPr/>
          <a:lstStyle>
            <a:lvl1pPr marL="0" indent="0">
              <a:buNone/>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39791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990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7" name="Content Placeholder"/>
          <p:cNvSpPr>
            <a:spLocks noGrp="1"/>
          </p:cNvSpPr>
          <p:nvPr>
            <p:ph sz="quarter" idx="17"/>
          </p:nvPr>
        </p:nvSpPr>
        <p:spPr>
          <a:xfrm>
            <a:off x="304800" y="3046942"/>
            <a:ext cx="8534400" cy="990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p:cNvSpPr>
            <a:spLocks noGrp="1"/>
          </p:cNvSpPr>
          <p:nvPr>
            <p:ph sz="quarter" idx="18"/>
          </p:nvPr>
        </p:nvSpPr>
        <p:spPr>
          <a:xfrm>
            <a:off x="313267" y="4341284"/>
            <a:ext cx="8534400" cy="990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8"/>
          <p:cNvSpPr>
            <a:spLocks noGrp="1"/>
          </p:cNvSpPr>
          <p:nvPr>
            <p:ph sz="quarter" idx="19"/>
          </p:nvPr>
        </p:nvSpPr>
        <p:spPr>
          <a:xfrm>
            <a:off x="304800" y="6338268"/>
            <a:ext cx="990600" cy="519731"/>
          </a:xfrm>
          <a:prstGeom prst="rect">
            <a:avLst/>
          </a:prstGeom>
        </p:spPr>
        <p:txBody>
          <a:bodyPr/>
          <a:lstStyle>
            <a:lvl1pPr marL="0" indent="0">
              <a:buNone/>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659956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990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7" name="Content Placeholder"/>
          <p:cNvSpPr>
            <a:spLocks noGrp="1"/>
          </p:cNvSpPr>
          <p:nvPr>
            <p:ph sz="quarter" idx="17"/>
          </p:nvPr>
        </p:nvSpPr>
        <p:spPr>
          <a:xfrm>
            <a:off x="304800" y="3046942"/>
            <a:ext cx="8534400" cy="990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p:cNvSpPr>
            <a:spLocks noGrp="1"/>
          </p:cNvSpPr>
          <p:nvPr>
            <p:ph sz="quarter" idx="18"/>
          </p:nvPr>
        </p:nvSpPr>
        <p:spPr>
          <a:xfrm>
            <a:off x="313267" y="4038600"/>
            <a:ext cx="8534400" cy="60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p:cNvSpPr>
            <a:spLocks noGrp="1"/>
          </p:cNvSpPr>
          <p:nvPr>
            <p:ph sz="quarter" idx="19"/>
          </p:nvPr>
        </p:nvSpPr>
        <p:spPr>
          <a:xfrm>
            <a:off x="304800" y="4800600"/>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0" name="Content Placeholder"/>
          <p:cNvSpPr>
            <a:spLocks noGrp="1"/>
          </p:cNvSpPr>
          <p:nvPr>
            <p:ph sz="quarter" idx="20"/>
          </p:nvPr>
        </p:nvSpPr>
        <p:spPr>
          <a:xfrm>
            <a:off x="304800" y="5527674"/>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1" name="Content Placeholder 10"/>
          <p:cNvSpPr>
            <a:spLocks noGrp="1"/>
          </p:cNvSpPr>
          <p:nvPr>
            <p:ph sz="quarter" idx="21"/>
          </p:nvPr>
        </p:nvSpPr>
        <p:spPr>
          <a:xfrm>
            <a:off x="304800" y="6356350"/>
            <a:ext cx="1066800" cy="501650"/>
          </a:xfrm>
          <a:prstGeom prst="rect">
            <a:avLst/>
          </a:prstGeom>
        </p:spPr>
        <p:txBody>
          <a:bodyPr/>
          <a:lstStyle>
            <a:lvl1pPr marL="0" indent="0">
              <a:buNone/>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196859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57785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7" name="Content Placeholder"/>
          <p:cNvSpPr>
            <a:spLocks noGrp="1"/>
          </p:cNvSpPr>
          <p:nvPr>
            <p:ph sz="quarter" idx="17"/>
          </p:nvPr>
        </p:nvSpPr>
        <p:spPr>
          <a:xfrm>
            <a:off x="304800" y="2438400"/>
            <a:ext cx="8534400" cy="610658"/>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p:cNvSpPr>
            <a:spLocks noGrp="1"/>
          </p:cNvSpPr>
          <p:nvPr>
            <p:ph sz="quarter" idx="18"/>
          </p:nvPr>
        </p:nvSpPr>
        <p:spPr>
          <a:xfrm>
            <a:off x="313267" y="3200400"/>
            <a:ext cx="8534400" cy="60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p:cNvSpPr>
            <a:spLocks noGrp="1"/>
          </p:cNvSpPr>
          <p:nvPr>
            <p:ph sz="quarter" idx="19"/>
          </p:nvPr>
        </p:nvSpPr>
        <p:spPr>
          <a:xfrm>
            <a:off x="304800" y="3962400"/>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0" name="Content Placeholder"/>
          <p:cNvSpPr>
            <a:spLocks noGrp="1"/>
          </p:cNvSpPr>
          <p:nvPr>
            <p:ph sz="quarter" idx="20"/>
          </p:nvPr>
        </p:nvSpPr>
        <p:spPr>
          <a:xfrm>
            <a:off x="304800" y="4689474"/>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1" name="Content Placeholder"/>
          <p:cNvSpPr>
            <a:spLocks noGrp="1"/>
          </p:cNvSpPr>
          <p:nvPr>
            <p:ph sz="quarter" idx="21"/>
          </p:nvPr>
        </p:nvSpPr>
        <p:spPr>
          <a:xfrm>
            <a:off x="313267" y="5334000"/>
            <a:ext cx="853440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2" name="Content Placeholder"/>
          <p:cNvSpPr>
            <a:spLocks noGrp="1"/>
          </p:cNvSpPr>
          <p:nvPr>
            <p:ph sz="quarter" idx="22"/>
          </p:nvPr>
        </p:nvSpPr>
        <p:spPr>
          <a:xfrm>
            <a:off x="313267" y="5811308"/>
            <a:ext cx="853440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3" name="Content Placeholder 12"/>
          <p:cNvSpPr>
            <a:spLocks noGrp="1"/>
          </p:cNvSpPr>
          <p:nvPr>
            <p:ph sz="quarter" idx="23"/>
          </p:nvPr>
        </p:nvSpPr>
        <p:spPr>
          <a:xfrm>
            <a:off x="313267" y="6413715"/>
            <a:ext cx="914400" cy="444285"/>
          </a:xfrm>
          <a:prstGeom prst="rect">
            <a:avLst/>
          </a:prstGeom>
        </p:spPr>
        <p:txBody>
          <a:bodyPr/>
          <a:lstStyle>
            <a:lvl1pPr marL="0" indent="0">
              <a:buNone/>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988819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57785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7" name="Content Placeholder"/>
          <p:cNvSpPr>
            <a:spLocks noGrp="1"/>
          </p:cNvSpPr>
          <p:nvPr>
            <p:ph sz="quarter" idx="17"/>
          </p:nvPr>
        </p:nvSpPr>
        <p:spPr>
          <a:xfrm>
            <a:off x="304800" y="2438400"/>
            <a:ext cx="8534400" cy="610658"/>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p:cNvSpPr>
            <a:spLocks noGrp="1"/>
          </p:cNvSpPr>
          <p:nvPr>
            <p:ph sz="quarter" idx="18"/>
          </p:nvPr>
        </p:nvSpPr>
        <p:spPr>
          <a:xfrm>
            <a:off x="313267" y="3200400"/>
            <a:ext cx="8534400" cy="60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p:cNvSpPr>
            <a:spLocks noGrp="1"/>
          </p:cNvSpPr>
          <p:nvPr>
            <p:ph sz="quarter" idx="19"/>
          </p:nvPr>
        </p:nvSpPr>
        <p:spPr>
          <a:xfrm>
            <a:off x="304800" y="3962400"/>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0" name="Content Placeholder"/>
          <p:cNvSpPr>
            <a:spLocks noGrp="1"/>
          </p:cNvSpPr>
          <p:nvPr>
            <p:ph sz="quarter" idx="20"/>
          </p:nvPr>
        </p:nvSpPr>
        <p:spPr>
          <a:xfrm>
            <a:off x="304800" y="4689474"/>
            <a:ext cx="272415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1" name="Content Placeholder"/>
          <p:cNvSpPr>
            <a:spLocks noGrp="1"/>
          </p:cNvSpPr>
          <p:nvPr>
            <p:ph sz="quarter" idx="21"/>
          </p:nvPr>
        </p:nvSpPr>
        <p:spPr>
          <a:xfrm>
            <a:off x="313267" y="5334000"/>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2" name="Content Placeholder"/>
          <p:cNvSpPr>
            <a:spLocks noGrp="1"/>
          </p:cNvSpPr>
          <p:nvPr>
            <p:ph sz="quarter" idx="22"/>
          </p:nvPr>
        </p:nvSpPr>
        <p:spPr>
          <a:xfrm>
            <a:off x="313267" y="5811308"/>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3" name="Content Placeholder"/>
          <p:cNvSpPr>
            <a:spLocks noGrp="1"/>
          </p:cNvSpPr>
          <p:nvPr>
            <p:ph sz="quarter" idx="23"/>
          </p:nvPr>
        </p:nvSpPr>
        <p:spPr>
          <a:xfrm>
            <a:off x="3276600" y="4689474"/>
            <a:ext cx="272415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4" name="Content Placeholder"/>
          <p:cNvSpPr>
            <a:spLocks noGrp="1"/>
          </p:cNvSpPr>
          <p:nvPr>
            <p:ph sz="quarter" idx="24"/>
          </p:nvPr>
        </p:nvSpPr>
        <p:spPr>
          <a:xfrm>
            <a:off x="3285067" y="5334000"/>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5" name="Content Placeholder"/>
          <p:cNvSpPr>
            <a:spLocks noGrp="1"/>
          </p:cNvSpPr>
          <p:nvPr>
            <p:ph sz="quarter" idx="25"/>
          </p:nvPr>
        </p:nvSpPr>
        <p:spPr>
          <a:xfrm>
            <a:off x="3285067" y="5811308"/>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6" name="Content Placeholder"/>
          <p:cNvSpPr>
            <a:spLocks noGrp="1"/>
          </p:cNvSpPr>
          <p:nvPr>
            <p:ph sz="quarter" idx="26"/>
          </p:nvPr>
        </p:nvSpPr>
        <p:spPr>
          <a:xfrm>
            <a:off x="6123517" y="4689475"/>
            <a:ext cx="272415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7" name="Content Placeholder"/>
          <p:cNvSpPr>
            <a:spLocks noGrp="1"/>
          </p:cNvSpPr>
          <p:nvPr>
            <p:ph sz="quarter" idx="27"/>
          </p:nvPr>
        </p:nvSpPr>
        <p:spPr>
          <a:xfrm>
            <a:off x="6131984" y="5334001"/>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8" name="Content Placeholder"/>
          <p:cNvSpPr>
            <a:spLocks noGrp="1"/>
          </p:cNvSpPr>
          <p:nvPr>
            <p:ph sz="quarter" idx="28"/>
          </p:nvPr>
        </p:nvSpPr>
        <p:spPr>
          <a:xfrm>
            <a:off x="6131984" y="5811309"/>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9" name="Content Placeholder 18"/>
          <p:cNvSpPr>
            <a:spLocks noGrp="1"/>
          </p:cNvSpPr>
          <p:nvPr>
            <p:ph sz="quarter" idx="29"/>
          </p:nvPr>
        </p:nvSpPr>
        <p:spPr>
          <a:xfrm>
            <a:off x="312738" y="6356350"/>
            <a:ext cx="906462" cy="501650"/>
          </a:xfrm>
          <a:prstGeom prst="rect">
            <a:avLst/>
          </a:prstGeom>
        </p:spPr>
        <p:txBody>
          <a:bodyPr/>
          <a:lstStyle>
            <a:lvl1pPr marL="0" indent="0">
              <a:buNone/>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328652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441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2"/>
          <p:cNvSpPr>
            <a:spLocks noGrp="1"/>
          </p:cNvSpPr>
          <p:nvPr>
            <p:ph sz="quarter" idx="17"/>
          </p:nvPr>
        </p:nvSpPr>
        <p:spPr>
          <a:xfrm>
            <a:off x="4724400" y="1752600"/>
            <a:ext cx="4114800" cy="460375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8" name="Content Placeholder 7"/>
          <p:cNvSpPr>
            <a:spLocks noGrp="1"/>
          </p:cNvSpPr>
          <p:nvPr>
            <p:ph sz="quarter" idx="18"/>
          </p:nvPr>
        </p:nvSpPr>
        <p:spPr>
          <a:xfrm>
            <a:off x="304800" y="6356350"/>
            <a:ext cx="1219200" cy="501650"/>
          </a:xfrm>
          <a:prstGeom prst="rect">
            <a:avLst/>
          </a:prstGeom>
        </p:spPr>
        <p:txBody>
          <a:bodyPr/>
          <a:lstStyle>
            <a:lvl1pPr marL="0" indent="0">
              <a:buNone/>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647604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2819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2"/>
          <p:cNvSpPr>
            <a:spLocks noGrp="1"/>
          </p:cNvSpPr>
          <p:nvPr>
            <p:ph sz="quarter" idx="17"/>
          </p:nvPr>
        </p:nvSpPr>
        <p:spPr>
          <a:xfrm>
            <a:off x="4724400" y="1752600"/>
            <a:ext cx="4114800" cy="2819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8"/>
          <p:cNvSpPr>
            <a:spLocks noGrp="1"/>
          </p:cNvSpPr>
          <p:nvPr>
            <p:ph sz="quarter" idx="18"/>
          </p:nvPr>
        </p:nvSpPr>
        <p:spPr>
          <a:xfrm>
            <a:off x="2286000" y="4724400"/>
            <a:ext cx="4572000" cy="1489075"/>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8" name="Content Placeholder 7"/>
          <p:cNvSpPr>
            <a:spLocks noGrp="1"/>
          </p:cNvSpPr>
          <p:nvPr>
            <p:ph sz="quarter" idx="19"/>
          </p:nvPr>
        </p:nvSpPr>
        <p:spPr>
          <a:xfrm>
            <a:off x="304800" y="6356350"/>
            <a:ext cx="990600" cy="501650"/>
          </a:xfrm>
          <a:prstGeom prst="rect">
            <a:avLst/>
          </a:prstGeom>
        </p:spPr>
        <p:txBody>
          <a:bodyPr/>
          <a:lstStyle>
            <a:lvl1pPr marL="0" indent="0">
              <a:buNone/>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13298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Outline: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5274" y="777241"/>
            <a:ext cx="8543926"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13" name="COBBL"/>
          <p:cNvSpPr>
            <a:spLocks noGrp="1"/>
          </p:cNvSpPr>
          <p:nvPr>
            <p:ph sz="quarter" idx="10" hasCustomPrompt="1"/>
          </p:nvPr>
        </p:nvSpPr>
        <p:spPr>
          <a:xfrm>
            <a:off x="304800" y="1752600"/>
            <a:ext cx="8534400" cy="4495800"/>
          </a:xfrm>
          <a:prstGeom prst="rect">
            <a:avLst/>
          </a:prstGeom>
        </p:spPr>
        <p:txBody>
          <a:bodyPr/>
          <a:lstStyle>
            <a:lvl1pPr marL="295275" indent="-295275">
              <a:buClr>
                <a:schemeClr val="accent2"/>
              </a:buClr>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Bulleted</a:t>
            </a:r>
          </a:p>
          <a:p>
            <a:pPr lvl="0"/>
            <a:r>
              <a:rPr lang="en-US" dirty="0"/>
              <a:t>The Outline Slide Has a Footer</a:t>
            </a:r>
          </a:p>
          <a:p>
            <a:pPr lvl="0"/>
            <a:r>
              <a:rPr lang="en-US" dirty="0"/>
              <a:t>Outline Items Usually Have No Ending Punctuation</a:t>
            </a:r>
          </a:p>
        </p:txBody>
      </p:sp>
      <p:sp>
        <p:nvSpPr>
          <p:cNvPr id="4" name="Slide Number Placeholder 3"/>
          <p:cNvSpPr>
            <a:spLocks noGrp="1"/>
          </p:cNvSpPr>
          <p:nvPr>
            <p:ph type="sldNum" sz="quarter" idx="12"/>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10" name="Content Placeholder 9"/>
          <p:cNvSpPr>
            <a:spLocks noGrp="1"/>
          </p:cNvSpPr>
          <p:nvPr>
            <p:ph sz="quarter" idx="13"/>
          </p:nvPr>
        </p:nvSpPr>
        <p:spPr>
          <a:xfrm>
            <a:off x="304800" y="6356350"/>
            <a:ext cx="914400" cy="501650"/>
          </a:xfrm>
          <a:prstGeom prst="rect">
            <a:avLst/>
          </a:prstGeom>
        </p:spPr>
        <p:txBody>
          <a:bodyPr/>
          <a:lstStyle>
            <a:lvl1pPr marL="0" indent="0">
              <a:buNone/>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669360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Slide: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5350050"/>
            <a:ext cx="8534400" cy="309975"/>
          </a:xfrm>
          <a:prstGeom prst="rect">
            <a:avLst/>
          </a:prstGeom>
        </p:spPr>
        <p:txBody>
          <a:bodyPr/>
          <a:lstStyle>
            <a:lvl1pPr>
              <a:defRPr sz="2000" b="0" i="0">
                <a:latin typeface="Calibri" charset="0"/>
                <a:ea typeface="Calibri" charset="0"/>
                <a:cs typeface="Calibri" charset="0"/>
              </a:defRPr>
            </a:lvl1pPr>
          </a:lstStyle>
          <a:p>
            <a:pPr lvl="0"/>
            <a:r>
              <a:rPr lang="en-US" sz="2000" dirty="0"/>
              <a:t>Figure Title</a:t>
            </a:r>
          </a:p>
        </p:txBody>
      </p:sp>
      <p:sp>
        <p:nvSpPr>
          <p:cNvPr id="3" name="Content Placeholder 2"/>
          <p:cNvSpPr>
            <a:spLocks noGrp="1"/>
          </p:cNvSpPr>
          <p:nvPr>
            <p:ph idx="1"/>
          </p:nvPr>
        </p:nvSpPr>
        <p:spPr>
          <a:xfrm>
            <a:off x="304800" y="820738"/>
            <a:ext cx="8534400" cy="4452937"/>
          </a:xfrm>
          <a:prstGeom prst="rect">
            <a:avLst/>
          </a:prstGeom>
        </p:spPr>
        <p:txBody>
          <a:bodyPr/>
          <a:lstStyle>
            <a:lvl1pPr marL="0" indent="0">
              <a:buNone/>
              <a:defRPr b="0" i="0">
                <a:latin typeface="Calibri" charset="0"/>
                <a:ea typeface="Calibri" charset="0"/>
                <a:cs typeface="Calibri" charset="0"/>
              </a:defRPr>
            </a:lvl1pPr>
          </a:lstStyle>
          <a:p>
            <a:pPr lvl="0"/>
            <a:endParaRPr lang="en-US" dirty="0"/>
          </a:p>
        </p:txBody>
      </p:sp>
      <p:sp>
        <p:nvSpPr>
          <p:cNvPr id="8" name="Content Placeholder 7"/>
          <p:cNvSpPr>
            <a:spLocks noGrp="1"/>
          </p:cNvSpPr>
          <p:nvPr>
            <p:ph sz="quarter" idx="13" hasCustomPrompt="1"/>
          </p:nvPr>
        </p:nvSpPr>
        <p:spPr>
          <a:xfrm>
            <a:off x="304800" y="5780675"/>
            <a:ext cx="8534400" cy="467725"/>
          </a:xfrm>
          <a:prstGeom prst="rect">
            <a:avLst/>
          </a:prstGeom>
        </p:spPr>
        <p:txBody>
          <a:bodyPr/>
          <a:lstStyle>
            <a:lvl1pPr marL="0" indent="0">
              <a:buNone/>
              <a:defRPr sz="2000" b="0" i="0">
                <a:latin typeface="Calibri" charset="0"/>
                <a:ea typeface="Calibri" charset="0"/>
                <a:cs typeface="Calibri" charset="0"/>
              </a:defRPr>
            </a:lvl1pPr>
          </a:lstStyle>
          <a:p>
            <a:pPr lvl="0"/>
            <a:r>
              <a:rPr lang="en-US" sz="2000" dirty="0"/>
              <a:t>Figure 4.5 Figure title placeholder</a:t>
            </a:r>
          </a:p>
        </p:txBody>
      </p:sp>
      <p:sp>
        <p:nvSpPr>
          <p:cNvPr id="6" name="Slide Number Placeholder 5"/>
          <p:cNvSpPr>
            <a:spLocks noGrp="1"/>
          </p:cNvSpPr>
          <p:nvPr>
            <p:ph type="sldNum" sz="quarter" idx="12"/>
          </p:nvPr>
        </p:nvSpPr>
        <p:spPr>
          <a:xfrm>
            <a:off x="6457950" y="6356350"/>
            <a:ext cx="2381250" cy="365125"/>
          </a:xfrm>
        </p:spPr>
        <p:txBody>
          <a:bodyPr/>
          <a:lstStyle>
            <a:lvl1pPr>
              <a:defRPr b="0" i="0">
                <a:latin typeface="Calibri" charset="0"/>
                <a:ea typeface="Calibri" charset="0"/>
                <a:cs typeface="Calibri" charset="0"/>
              </a:defRPr>
            </a:lvl1pPr>
          </a:lstStyle>
          <a:p>
            <a:fld id="{42181430-7FCB-BA4C-90CE-EB7ACCC9EC50}" type="slidenum">
              <a:rPr lang="en-US" smtClean="0"/>
              <a:pPr/>
              <a:t>‹#›</a:t>
            </a:fld>
            <a:endParaRPr lang="en-US" dirty="0"/>
          </a:p>
        </p:txBody>
      </p:sp>
      <p:sp>
        <p:nvSpPr>
          <p:cNvPr id="5" name="Footer Placeholder 4"/>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2667376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Slide: Version B">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304800" y="5920581"/>
            <a:ext cx="8534400" cy="435770"/>
          </a:xfrm>
          <a:prstGeom prst="rect">
            <a:avLst/>
          </a:prstGeom>
        </p:spPr>
        <p:txBody>
          <a:bodyPr/>
          <a:lstStyle>
            <a:lvl1pPr algn="ctr">
              <a:defRPr b="0" i="0">
                <a:latin typeface="Calibri" charset="0"/>
                <a:ea typeface="Calibri" charset="0"/>
                <a:cs typeface="Calibri" charset="0"/>
              </a:defRPr>
            </a:lvl1pPr>
          </a:lstStyle>
          <a:p>
            <a:r>
              <a:rPr lang="en-US" dirty="0"/>
              <a:t>Image Title</a:t>
            </a:r>
          </a:p>
        </p:txBody>
      </p:sp>
      <p:sp>
        <p:nvSpPr>
          <p:cNvPr id="3" name="Content Placeholder 2"/>
          <p:cNvSpPr>
            <a:spLocks noGrp="1"/>
          </p:cNvSpPr>
          <p:nvPr>
            <p:ph idx="1"/>
          </p:nvPr>
        </p:nvSpPr>
        <p:spPr>
          <a:xfrm>
            <a:off x="304800" y="820738"/>
            <a:ext cx="8534400" cy="4970462"/>
          </a:xfrm>
          <a:prstGeom prst="rect">
            <a:avLst/>
          </a:prstGeom>
        </p:spPr>
        <p:txBody>
          <a:bodyPr/>
          <a:lstStyle>
            <a:lvl1pPr marL="0" indent="0">
              <a:buNone/>
              <a:defRPr b="0" i="0">
                <a:latin typeface="Calibri" charset="0"/>
                <a:ea typeface="Calibri" charset="0"/>
                <a:cs typeface="Calibri" charset="0"/>
              </a:defRPr>
            </a:lvl1pPr>
          </a:lstStyle>
          <a:p>
            <a:pPr lvl="0"/>
            <a:endParaRPr lang="en-US" dirty="0"/>
          </a:p>
        </p:txBody>
      </p:sp>
      <p:sp>
        <p:nvSpPr>
          <p:cNvPr id="6" name="Slide Number Placeholder 5"/>
          <p:cNvSpPr>
            <a:spLocks noGrp="1"/>
          </p:cNvSpPr>
          <p:nvPr>
            <p:ph type="sldNum" sz="quarter" idx="12"/>
          </p:nvPr>
        </p:nvSpPr>
        <p:spPr>
          <a:xfrm>
            <a:off x="6457950" y="6356350"/>
            <a:ext cx="2381250" cy="365125"/>
          </a:xfrm>
        </p:spPr>
        <p:txBody>
          <a:bodyPr/>
          <a:lstStyle>
            <a:lvl1pPr>
              <a:defRPr b="0" i="0">
                <a:latin typeface="Calibri" charset="0"/>
                <a:ea typeface="Calibri" charset="0"/>
                <a:cs typeface="Calibri" charset="0"/>
              </a:defRPr>
            </a:lvl1pPr>
          </a:lstStyle>
          <a:p>
            <a:fld id="{42181430-7FCB-BA4C-90CE-EB7ACCC9EC50}" type="slidenum">
              <a:rPr lang="en-US" smtClean="0"/>
              <a:pPr/>
              <a:t>‹#›</a:t>
            </a:fld>
            <a:endParaRPr lang="en-US" dirty="0"/>
          </a:p>
        </p:txBody>
      </p:sp>
      <p:sp>
        <p:nvSpPr>
          <p:cNvPr id="5" name="Footer Placeholder 4"/>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Outline: Version B">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BL 2-col"/>
          <p:cNvSpPr>
            <a:spLocks noGrp="1"/>
          </p:cNvSpPr>
          <p:nvPr>
            <p:ph sz="quarter" idx="12" hasCustomPrompt="1"/>
          </p:nvPr>
        </p:nvSpPr>
        <p:spPr>
          <a:xfrm>
            <a:off x="304800" y="1752600"/>
            <a:ext cx="8534400" cy="4603750"/>
          </a:xfrm>
          <a:prstGeom prst="rect">
            <a:avLst/>
          </a:prstGeom>
        </p:spPr>
        <p:txBody>
          <a:bodyPr numCol="2" spcCol="548640"/>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Two-Column</a:t>
            </a:r>
          </a:p>
          <a:p>
            <a:pPr lvl="0"/>
            <a:r>
              <a:rPr lang="en-US" dirty="0"/>
              <a:t>This Outline Has No Sub-lists</a:t>
            </a:r>
          </a:p>
          <a:p>
            <a:pPr lvl="0"/>
            <a:r>
              <a:rPr lang="en-US" dirty="0"/>
              <a:t>This List Is Bulleted</a:t>
            </a:r>
          </a:p>
          <a:p>
            <a:pPr lvl="0"/>
            <a:r>
              <a:rPr lang="en-US" dirty="0"/>
              <a:t>The Outline Slide Has A Footer</a:t>
            </a:r>
          </a:p>
          <a:p>
            <a:pPr lvl="0"/>
            <a:r>
              <a:rPr lang="en-US" dirty="0"/>
              <a:t>Outline Items Usually Have No Ending Punctuation</a:t>
            </a:r>
          </a:p>
          <a:p>
            <a:pPr lvl="0"/>
            <a:r>
              <a:rPr lang="en-US" dirty="0"/>
              <a:t>This is Another Heading</a:t>
            </a:r>
          </a:p>
          <a:p>
            <a:pPr lvl="0"/>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lvl="0"/>
            <a:endParaRPr lang="en-US" dirty="0"/>
          </a:p>
        </p:txBody>
      </p:sp>
      <p:sp>
        <p:nvSpPr>
          <p:cNvPr id="7" name="Slide Number Placeholder 6"/>
          <p:cNvSpPr>
            <a:spLocks noGrp="1"/>
          </p:cNvSpPr>
          <p:nvPr>
            <p:ph type="sldNum" sz="quarter" idx="14"/>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4" name="Content Placeholder 3"/>
          <p:cNvSpPr>
            <a:spLocks noGrp="1"/>
          </p:cNvSpPr>
          <p:nvPr>
            <p:ph sz="quarter" idx="15"/>
          </p:nvPr>
        </p:nvSpPr>
        <p:spPr>
          <a:xfrm>
            <a:off x="304800" y="6477000"/>
            <a:ext cx="838200" cy="381000"/>
          </a:xfrm>
          <a:prstGeom prst="rect">
            <a:avLst/>
          </a:prstGeom>
        </p:spPr>
        <p:txBody>
          <a:bodyPr/>
          <a:lstStyle>
            <a:lvl1pPr marL="0" indent="0">
              <a:buNone/>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93600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Outline: Version C1 (singl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2"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Numbered</a:t>
            </a:r>
          </a:p>
          <a:p>
            <a:pPr lvl="0"/>
            <a:r>
              <a:rPr lang="en-US" dirty="0"/>
              <a:t>The Outline Slide Has a Footer</a:t>
            </a:r>
          </a:p>
          <a:p>
            <a:pPr lvl="0"/>
            <a:r>
              <a:rPr lang="en-US" dirty="0"/>
              <a:t>Outline Items Usually Have No Ending Punctuation</a:t>
            </a:r>
          </a:p>
        </p:txBody>
      </p:sp>
      <p:sp>
        <p:nvSpPr>
          <p:cNvPr id="7" name="Slide Number Placeholder 6"/>
          <p:cNvSpPr>
            <a:spLocks noGrp="1"/>
          </p:cNvSpPr>
          <p:nvPr>
            <p:ph type="sldNum" sz="quarter" idx="14"/>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4" name="Content Placeholder 3"/>
          <p:cNvSpPr>
            <a:spLocks noGrp="1"/>
          </p:cNvSpPr>
          <p:nvPr>
            <p:ph sz="quarter" idx="15"/>
          </p:nvPr>
        </p:nvSpPr>
        <p:spPr>
          <a:xfrm>
            <a:off x="304800" y="6356350"/>
            <a:ext cx="838200" cy="501650"/>
          </a:xfrm>
          <a:prstGeom prst="rect">
            <a:avLst/>
          </a:prstGeom>
        </p:spPr>
        <p:txBody>
          <a:bodyPr/>
          <a:lstStyle>
            <a:lvl1pPr marL="0" indent="0">
              <a:buNone/>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6427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Outline: Version C2 (doubl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10" name="COBNL"/>
          <p:cNvSpPr>
            <a:spLocks noGrp="1"/>
          </p:cNvSpPr>
          <p:nvPr>
            <p:ph sz="quarter" idx="14" hasCustomPrompt="1"/>
          </p:nvPr>
        </p:nvSpPr>
        <p:spPr>
          <a:xfrm>
            <a:off x="304800" y="1752600"/>
            <a:ext cx="8534400" cy="4114800"/>
          </a:xfrm>
          <a:prstGeom prst="rect">
            <a:avLst/>
          </a:prstGeom>
        </p:spPr>
        <p:txBody>
          <a:bodyPr/>
          <a:lstStyle>
            <a:lvl1pPr marL="803275" indent="-803275">
              <a:buNone/>
              <a:tabLst/>
              <a:defRPr sz="2800" b="0" i="0" baseline="0">
                <a:latin typeface="Calibri" charset="0"/>
                <a:ea typeface="Calibri" charset="0"/>
                <a:cs typeface="Calibri" charset="0"/>
              </a:defRPr>
            </a:lvl1pPr>
          </a:lstStyle>
          <a:p>
            <a:pPr lvl="0"/>
            <a:r>
              <a:rPr lang="en-US" dirty="0"/>
              <a:t>1.1	This Is a Sample Outline for One-Column and Double-numbered</a:t>
            </a:r>
          </a:p>
          <a:p>
            <a:pPr lvl="0"/>
            <a:r>
              <a:rPr lang="en-US" dirty="0"/>
              <a:t>1.2	It is One-column Only</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10.6	Outline Items Usually Have No Ending Punctuation</a:t>
            </a:r>
          </a:p>
        </p:txBody>
      </p:sp>
      <p:sp>
        <p:nvSpPr>
          <p:cNvPr id="8" name="Slide Number Placeholder 7"/>
          <p:cNvSpPr>
            <a:spLocks noGrp="1"/>
          </p:cNvSpPr>
          <p:nvPr>
            <p:ph type="sldNum" sz="quarter" idx="16"/>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5"/>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4" name="Content Placeholder 3"/>
          <p:cNvSpPr>
            <a:spLocks noGrp="1"/>
          </p:cNvSpPr>
          <p:nvPr>
            <p:ph sz="quarter" idx="17"/>
          </p:nvPr>
        </p:nvSpPr>
        <p:spPr>
          <a:xfrm>
            <a:off x="304800" y="6356350"/>
            <a:ext cx="762000" cy="501650"/>
          </a:xfrm>
          <a:prstGeom prst="rect">
            <a:avLst/>
          </a:prstGeom>
        </p:spPr>
        <p:txBody>
          <a:bodyPr/>
          <a:lstStyle>
            <a:lvl1pPr marL="0" indent="0">
              <a:buNone/>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23572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Outline: Version D">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8" name="COBBL"/>
          <p:cNvSpPr>
            <a:spLocks noGrp="1"/>
          </p:cNvSpPr>
          <p:nvPr>
            <p:ph sz="quarter" idx="12" hasCustomPrompt="1"/>
          </p:nvPr>
        </p:nvSpPr>
        <p:spPr>
          <a:xfrm>
            <a:off x="304800" y="1752600"/>
            <a:ext cx="8534400" cy="4495800"/>
          </a:xfrm>
          <a:prstGeom prst="rect">
            <a:avLst/>
          </a:prstGeom>
        </p:spPr>
        <p:txBody>
          <a:bodyPr/>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Calibri" charset="0"/>
                <a:ea typeface="Calibri" charset="0"/>
                <a:cs typeface="Calibri" charset="0"/>
              </a:defRPr>
            </a:lvl1pPr>
            <a:lvl2pPr marL="621792" marR="0" indent="-320040" algn="l" defTabSz="914400" rtl="0" eaLnBrk="1" fontAlgn="auto" latinLnBrk="0" hangingPunct="1">
              <a:lnSpc>
                <a:spcPct val="90000"/>
              </a:lnSpc>
              <a:spcBef>
                <a:spcPts val="500"/>
              </a:spcBef>
              <a:spcAft>
                <a:spcPts val="0"/>
              </a:spcAft>
              <a:buClr>
                <a:schemeClr val="accent2"/>
              </a:buClr>
              <a:buSzPct val="80000"/>
              <a:buFont typeface="Courier New" charset="0"/>
              <a:buChar char="o"/>
              <a:tabLst/>
              <a:defRPr sz="2400" b="0" i="0" baseline="0">
                <a:latin typeface="Calibri" charset="0"/>
                <a:ea typeface="Calibri" charset="0"/>
                <a:cs typeface="Calibri"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1-Column </a:t>
            </a:r>
          </a:p>
          <a:p>
            <a:pPr lvl="1"/>
            <a:r>
              <a:rPr lang="en-US" dirty="0"/>
              <a:t>It Has H2s</a:t>
            </a:r>
          </a:p>
          <a:p>
            <a:pPr lvl="0"/>
            <a:r>
              <a:rPr lang="en-US" dirty="0"/>
              <a:t>It Is One-column Only</a:t>
            </a:r>
          </a:p>
          <a:p>
            <a:pPr lvl="1"/>
            <a:r>
              <a:rPr lang="en-US" dirty="0"/>
              <a:t>It Will Probably Not Have Art</a:t>
            </a:r>
          </a:p>
          <a:p>
            <a:pPr lvl="0"/>
            <a:r>
              <a:rPr lang="en-US" dirty="0"/>
              <a:t>This Is a Bulleted List</a:t>
            </a:r>
          </a:p>
          <a:p>
            <a:pPr lvl="1"/>
            <a:r>
              <a:rPr lang="en-US" dirty="0"/>
              <a:t>Make Sure That Any Links Included Here, for Any Reason, Have Descriptive Hyperlinks</a:t>
            </a:r>
          </a:p>
          <a:p>
            <a:pPr lvl="0"/>
            <a:r>
              <a:rPr lang="en-US" dirty="0"/>
              <a:t>Outline Items Usually Have No Ending Punctuation</a:t>
            </a:r>
          </a:p>
          <a:p>
            <a:pPr lvl="1"/>
            <a:r>
              <a:rPr lang="en-US" dirty="0"/>
              <a:t>There is a Footer</a:t>
            </a:r>
          </a:p>
        </p:txBody>
      </p:sp>
      <p:sp>
        <p:nvSpPr>
          <p:cNvPr id="4" name="Slide Number Placeholder 3"/>
          <p:cNvSpPr>
            <a:spLocks noGrp="1"/>
          </p:cNvSpPr>
          <p:nvPr>
            <p:ph type="sldNum" sz="quarter" idx="11"/>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5" name="Content Placeholder 4"/>
          <p:cNvSpPr>
            <a:spLocks noGrp="1"/>
          </p:cNvSpPr>
          <p:nvPr>
            <p:ph sz="quarter" idx="13"/>
          </p:nvPr>
        </p:nvSpPr>
        <p:spPr>
          <a:xfrm>
            <a:off x="304800" y="6356350"/>
            <a:ext cx="838200" cy="501650"/>
          </a:xfrm>
          <a:prstGeom prst="rect">
            <a:avLst/>
          </a:prstGeom>
        </p:spPr>
        <p:txBody>
          <a:bodyPr/>
          <a:lstStyle>
            <a:lvl1pPr marL="0" indent="0">
              <a:buNone/>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37909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Outline: Version E1 (singl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304800" y="1752600"/>
            <a:ext cx="8534400" cy="4419600"/>
          </a:xfrm>
          <a:prstGeom prst="rect">
            <a:avLst/>
          </a:prstGeom>
        </p:spPr>
        <p:txBody>
          <a:bodyPr/>
          <a:lstStyle>
            <a:lvl1pPr marL="465138" indent="-465138">
              <a:buClr>
                <a:schemeClr val="accent2"/>
              </a:buClr>
              <a:buFont typeface="+mj-lt"/>
              <a:buAutoNum type="arabicPeriod"/>
              <a:tabLst/>
              <a:defRPr sz="2800" b="0" i="0" baseline="0">
                <a:latin typeface="Calibri" charset="0"/>
                <a:ea typeface="Calibri" charset="0"/>
                <a:cs typeface="Calibri" charset="0"/>
              </a:defRPr>
            </a:lvl1pPr>
            <a:lvl2pPr marL="803275" indent="-282575">
              <a:buClr>
                <a:schemeClr val="accent2"/>
              </a:buClr>
              <a:tabLst/>
              <a:defRPr sz="2400" b="0" i="0" baseline="0">
                <a:latin typeface="Calibri" charset="0"/>
                <a:ea typeface="Calibri" charset="0"/>
                <a:cs typeface="Calibri"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This Is a Sample Outline for One-Column and single number</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5" name="Content Placeholder 4"/>
          <p:cNvSpPr>
            <a:spLocks noGrp="1"/>
          </p:cNvSpPr>
          <p:nvPr>
            <p:ph sz="quarter" idx="15"/>
          </p:nvPr>
        </p:nvSpPr>
        <p:spPr>
          <a:xfrm>
            <a:off x="304800" y="6356350"/>
            <a:ext cx="838200" cy="501650"/>
          </a:xfrm>
          <a:prstGeom prst="rect">
            <a:avLst/>
          </a:prstGeom>
        </p:spPr>
        <p:txBody>
          <a:bodyPr/>
          <a:lstStyle>
            <a:lvl1pPr marL="0" indent="0">
              <a:buNone/>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63432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Outline: Version E2 (doubl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304800" y="1752600"/>
            <a:ext cx="8534400" cy="4343400"/>
          </a:xfrm>
          <a:prstGeom prst="rect">
            <a:avLst/>
          </a:prstGeom>
        </p:spPr>
        <p:txBody>
          <a:bodyPr/>
          <a:lstStyle>
            <a:lvl1pPr marL="803275" indent="-803275">
              <a:buNone/>
              <a:tabLst/>
              <a:defRPr sz="2800" b="0" i="0" baseline="0">
                <a:latin typeface="Calibri" charset="0"/>
                <a:ea typeface="Calibri" charset="0"/>
                <a:cs typeface="Calibri" charset="0"/>
              </a:defRPr>
            </a:lvl1pPr>
            <a:lvl2pPr marL="1143000" indent="-292608">
              <a:buClr>
                <a:schemeClr val="accent2"/>
              </a:buClr>
              <a:defRPr sz="2400" b="0" i="0" baseline="0">
                <a:latin typeface="Calibri" charset="0"/>
                <a:ea typeface="Calibri" charset="0"/>
                <a:cs typeface="Calibri" charset="0"/>
              </a:defRPr>
            </a:lvl2pPr>
            <a:lvl3pPr marL="1143000" marR="0" indent="-292608"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1.1	This Is a Sample Outline for One-Column and Double-numbered</a:t>
            </a:r>
          </a:p>
          <a:p>
            <a:pPr lvl="1"/>
            <a:r>
              <a:rPr lang="en-US" dirty="0"/>
              <a:t>The H2 Level Does Not Have a Number</a:t>
            </a:r>
          </a:p>
          <a:p>
            <a:pPr lvl="2"/>
            <a:r>
              <a:rPr lang="en-US" dirty="0"/>
              <a:t>One of the Subheadings May Be a Special Feature </a:t>
            </a:r>
          </a:p>
          <a:p>
            <a:pPr lvl="0"/>
            <a:r>
              <a:rPr lang="en-US" dirty="0"/>
              <a:t>10.2	This Outline Has Two Levels</a:t>
            </a:r>
          </a:p>
          <a:p>
            <a:pPr lvl="1"/>
            <a:r>
              <a:rPr lang="en-US" dirty="0"/>
              <a:t>Outline Items Usually Have No Ending Punctuation</a:t>
            </a:r>
          </a:p>
          <a:p>
            <a:pPr lvl="2"/>
            <a:r>
              <a:rPr lang="en-US" dirty="0"/>
              <a:t>Special Feature </a:t>
            </a:r>
          </a:p>
        </p:txBody>
      </p:sp>
      <p:sp>
        <p:nvSpPr>
          <p:cNvPr id="4" name="Slide Number Placeholder 3"/>
          <p:cNvSpPr>
            <a:spLocks noGrp="1"/>
          </p:cNvSpPr>
          <p:nvPr>
            <p:ph type="sldNum" sz="quarter" idx="11"/>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5" name="Content Placeholder 4"/>
          <p:cNvSpPr>
            <a:spLocks noGrp="1"/>
          </p:cNvSpPr>
          <p:nvPr>
            <p:ph sz="quarter" idx="15"/>
          </p:nvPr>
        </p:nvSpPr>
        <p:spPr>
          <a:xfrm>
            <a:off x="304800" y="6477000"/>
            <a:ext cx="838200" cy="381000"/>
          </a:xfrm>
          <a:prstGeom prst="rect">
            <a:avLst/>
          </a:prstGeom>
        </p:spPr>
        <p:txBody>
          <a:bodyPr/>
          <a:lstStyle>
            <a:lvl1pPr marL="0" indent="0">
              <a:buNone/>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42655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5.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21.xml"/><Relationship Id="rId1" Type="http://schemas.openxmlformats.org/officeDocument/2006/relationships/slideLayout" Target="../slideLayouts/slideLayout20.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 Id="rId9"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slideLayout" Target="../slideLayouts/slideLayout31.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304800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3880275"/>
      </p:ext>
    </p:extLst>
  </p:cSld>
  <p:clrMap bg1="lt1" tx1="dk1" bg2="lt2" tx2="dk2" accent1="accent1" accent2="accent2" accent3="accent3" accent4="accent4" accent5="accent5" accent6="accent6" hlink="hlink" folHlink="folHlink"/>
  <p:sldLayoutIdLst>
    <p:sldLayoutId id="2147483940" r:id="rId1"/>
    <p:sldLayoutId id="2147483941" r:id="rId2"/>
  </p:sldLayoutIdLst>
  <p:hf hdr="0" dt="0"/>
  <p:txStyles>
    <p:titleStyle>
      <a:lvl1pPr algn="ctr" defTabSz="914400" rtl="0" eaLnBrk="1" latinLnBrk="0" hangingPunct="1">
        <a:lnSpc>
          <a:spcPct val="90000"/>
        </a:lnSpc>
        <a:spcBef>
          <a:spcPct val="0"/>
        </a:spcBef>
        <a:buNone/>
        <a:defRPr sz="110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2"/>
          <p:cNvSpPr>
            <a:spLocks noGrp="1"/>
          </p:cNvSpPr>
          <p:nvPr>
            <p:ph type="title"/>
          </p:nvPr>
        </p:nvSpPr>
        <p:spPr>
          <a:xfrm>
            <a:off x="295274" y="777242"/>
            <a:ext cx="8543926" cy="975360"/>
          </a:xfrm>
          <a:prstGeom prst="rect">
            <a:avLst/>
          </a:prstGeom>
        </p:spPr>
        <p:txBody>
          <a:bodyPr vert="horz" lIns="91440" tIns="45720" rIns="91440" bIns="45720" rtlCol="0" anchor="t">
            <a:normAutofit/>
          </a:bodyPr>
          <a:lstStyle/>
          <a:p>
            <a:r>
              <a:rPr lang="en-US" dirty="0"/>
              <a:t>Click to edit Master title style</a:t>
            </a:r>
          </a:p>
        </p:txBody>
      </p:sp>
      <p:sp>
        <p:nvSpPr>
          <p:cNvPr id="16" name="Rectangle 15"/>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Source Sans Pro" charset="0"/>
                <a:ea typeface="Source Sans Pro" charset="0"/>
                <a:cs typeface="Source Sans Pro" charset="0"/>
              </a:defRPr>
            </a:lvl1pPr>
          </a:lstStyle>
          <a:p>
            <a:r>
              <a:rPr lang="en-US" dirty="0"/>
              <a:t>Copyright ©2018 John Wiley &amp; Sons, Inc. </a:t>
            </a:r>
          </a:p>
        </p:txBody>
      </p:sp>
    </p:spTree>
    <p:extLst>
      <p:ext uri="{BB962C8B-B14F-4D97-AF65-F5344CB8AC3E}">
        <p14:creationId xmlns:p14="http://schemas.microsoft.com/office/powerpoint/2010/main" val="1611586285"/>
      </p:ext>
    </p:extLst>
  </p:cSld>
  <p:clrMap bg1="lt1" tx1="dk1" bg2="lt2" tx2="dk2" accent1="accent1" accent2="accent2" accent3="accent3" accent4="accent4" accent5="accent5" accent6="accent6" hlink="hlink" folHlink="folHlink"/>
  <p:sldLayoutIdLst>
    <p:sldLayoutId id="2147483937" r:id="rId1"/>
    <p:sldLayoutId id="2147483942" r:id="rId2"/>
    <p:sldLayoutId id="2147483956" r:id="rId3"/>
    <p:sldLayoutId id="2147483955" r:id="rId4"/>
    <p:sldLayoutId id="2147483957" r:id="rId5"/>
    <p:sldLayoutId id="2147483959" r:id="rId6"/>
    <p:sldLayoutId id="2147483958" r:id="rId7"/>
    <p:sldLayoutId id="2147483960" r:id="rId8"/>
    <p:sldLayoutId id="2147483961" r:id="rId9"/>
    <p:sldLayoutId id="2147483962" r:id="rId10"/>
    <p:sldLayoutId id="2147483963" r:id="rId11"/>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6512" y="762000"/>
            <a:ext cx="85344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7B19427-F580-D146-B60E-4CADEE75497F}" type="slidenum">
              <a:rPr kumimoji="0" lang="en-US" sz="1200" b="0" i="0" u="none" strike="noStrike" kern="1200" cap="none" spc="0" normalizeH="0" baseline="0" noProof="0" smtClean="0">
                <a:ln>
                  <a:noFill/>
                </a:ln>
                <a:solidFill>
                  <a:srgbClr val="000000">
                    <a:tint val="75000"/>
                  </a:srgbClr>
                </a:solidFill>
                <a:effectLst/>
                <a:uLnTx/>
                <a:uFillTx/>
                <a:latin typeface="Source Sans Pro" charset="0"/>
                <a:ea typeface="Source Sans Pro"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000000">
                  <a:tint val="75000"/>
                </a:srgbClr>
              </a:solidFill>
              <a:effectLst/>
              <a:uLnTx/>
              <a:uFillTx/>
              <a:latin typeface="Source Sans Pro" charset="0"/>
              <a:ea typeface="Source Sans Pro" charset="0"/>
            </a:endParaRPr>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Source Sans Pro" charset="0"/>
                <a:ea typeface="Source Sans Pro" charset="0"/>
                <a:cs typeface="Source Sans Pro"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tint val="75000"/>
                  </a:srgbClr>
                </a:solidFill>
                <a:effectLst/>
                <a:uLnTx/>
                <a:uFillTx/>
                <a:latin typeface="Source Sans Pro" charset="0"/>
                <a:ea typeface="Source Sans Pro" charset="0"/>
              </a:rPr>
              <a:t>Copyright ©2018 John Wiley &amp; Sons, Inc. </a:t>
            </a:r>
          </a:p>
        </p:txBody>
      </p:sp>
      <p:sp>
        <p:nvSpPr>
          <p:cNvPr id="11" name="LON">
            <a:extLst>
              <a:ext uri="{FF2B5EF4-FFF2-40B4-BE49-F238E27FC236}">
                <a16:creationId xmlns:a16="http://schemas.microsoft.com/office/drawing/2014/main" id="{11CAA5D1-91B0-6A44-8433-EA359E441A2D}"/>
              </a:ext>
            </a:extLst>
          </p:cNvPr>
          <p:cNvSpPr txBox="1">
            <a:spLocks/>
          </p:cNvSpPr>
          <p:nvPr userDrawn="1"/>
        </p:nvSpPr>
        <p:spPr>
          <a:xfrm>
            <a:off x="295274" y="6356350"/>
            <a:ext cx="569089" cy="365125"/>
          </a:xfrm>
          <a:prstGeom prst="rect">
            <a:avLst/>
          </a:prstGeom>
        </p:spPr>
        <p:txBody>
          <a:bodyPr anchor="ctr"/>
          <a:lstStyle>
            <a:lvl1pPr marL="0" indent="0" algn="l" defTabSz="914400" rtl="0" eaLnBrk="1" latinLnBrk="0" hangingPunct="1">
              <a:lnSpc>
                <a:spcPct val="90000"/>
              </a:lnSpc>
              <a:spcBef>
                <a:spcPts val="1000"/>
              </a:spcBef>
              <a:buFont typeface="Arial"/>
              <a:buNone/>
              <a:defRPr sz="1200" kern="1200">
                <a:solidFill>
                  <a:schemeClr val="bg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1200" b="0" i="0" u="none" strike="noStrike" kern="1200" cap="none" spc="0" normalizeH="0" baseline="0" noProof="0" dirty="0">
              <a:ln>
                <a:noFill/>
              </a:ln>
              <a:solidFill>
                <a:srgbClr val="FFFFFF">
                  <a:lumMod val="50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7642336"/>
      </p:ext>
    </p:extLst>
  </p:cSld>
  <p:clrMap bg1="lt1" tx1="dk1" bg2="lt2" tx2="dk2" accent1="accent1" accent2="accent2" accent3="accent3" accent4="accent4" accent5="accent5" accent6="accent6" hlink="hlink" folHlink="folHlink"/>
  <p:sldLayoutIdLst>
    <p:sldLayoutId id="2147483985" r:id="rId1"/>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6512" y="762000"/>
            <a:ext cx="85344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7B19427-F580-D146-B60E-4CADEE75497F}" type="slidenum">
              <a:rPr kumimoji="0" lang="en-US" sz="1200" b="0" i="0" u="none" strike="noStrike" kern="1200" cap="none" spc="0" normalizeH="0" baseline="0" noProof="0" smtClean="0">
                <a:ln>
                  <a:noFill/>
                </a:ln>
                <a:solidFill>
                  <a:srgbClr val="000000">
                    <a:tint val="75000"/>
                  </a:srgbClr>
                </a:solidFill>
                <a:effectLst/>
                <a:uLnTx/>
                <a:uFillTx/>
                <a:latin typeface="Source Sans Pro" charset="0"/>
                <a:ea typeface="Source Sans Pro"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000000">
                  <a:tint val="75000"/>
                </a:srgbClr>
              </a:solidFill>
              <a:effectLst/>
              <a:uLnTx/>
              <a:uFillTx/>
              <a:latin typeface="Source Sans Pro" charset="0"/>
              <a:ea typeface="Source Sans Pro" charset="0"/>
            </a:endParaRPr>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Source Sans Pro" charset="0"/>
                <a:ea typeface="Source Sans Pro" charset="0"/>
                <a:cs typeface="Source Sans Pro"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tint val="75000"/>
                  </a:srgbClr>
                </a:solidFill>
                <a:effectLst/>
                <a:uLnTx/>
                <a:uFillTx/>
                <a:latin typeface="Source Sans Pro" charset="0"/>
                <a:ea typeface="Source Sans Pro" charset="0"/>
              </a:rPr>
              <a:t>Copyright ©2018 John Wiley &amp; Sons, Inc. </a:t>
            </a:r>
          </a:p>
        </p:txBody>
      </p:sp>
      <p:sp>
        <p:nvSpPr>
          <p:cNvPr id="11" name="LON">
            <a:extLst>
              <a:ext uri="{FF2B5EF4-FFF2-40B4-BE49-F238E27FC236}">
                <a16:creationId xmlns:a16="http://schemas.microsoft.com/office/drawing/2014/main" id="{11CAA5D1-91B0-6A44-8433-EA359E441A2D}"/>
              </a:ext>
            </a:extLst>
          </p:cNvPr>
          <p:cNvSpPr txBox="1">
            <a:spLocks/>
          </p:cNvSpPr>
          <p:nvPr userDrawn="1"/>
        </p:nvSpPr>
        <p:spPr>
          <a:xfrm>
            <a:off x="295274" y="6356350"/>
            <a:ext cx="569089" cy="365125"/>
          </a:xfrm>
          <a:prstGeom prst="rect">
            <a:avLst/>
          </a:prstGeom>
        </p:spPr>
        <p:txBody>
          <a:bodyPr anchor="ctr"/>
          <a:lstStyle>
            <a:lvl1pPr marL="0" indent="0" algn="l" defTabSz="914400" rtl="0" eaLnBrk="1" latinLnBrk="0" hangingPunct="1">
              <a:lnSpc>
                <a:spcPct val="90000"/>
              </a:lnSpc>
              <a:spcBef>
                <a:spcPts val="1000"/>
              </a:spcBef>
              <a:buFont typeface="Arial"/>
              <a:buNone/>
              <a:defRPr sz="1200" kern="1200">
                <a:solidFill>
                  <a:schemeClr val="bg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1200" b="0" i="0" u="none" strike="noStrike" kern="1200" cap="none" spc="0" normalizeH="0" baseline="0" noProof="0" dirty="0">
              <a:ln>
                <a:noFill/>
              </a:ln>
              <a:solidFill>
                <a:srgbClr val="FFFFFF">
                  <a:lumMod val="50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2268864"/>
      </p:ext>
    </p:extLst>
  </p:cSld>
  <p:clrMap bg1="lt1" tx1="dk1" bg2="lt2" tx2="dk2" accent1="accent1" accent2="accent2" accent3="accent3" accent4="accent4" accent5="accent5" accent6="accent6" hlink="hlink" folHlink="folHlink"/>
  <p:sldLayoutIdLst>
    <p:sldLayoutId id="2147483987" r:id="rId1"/>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43713"/>
            <a:ext cx="85344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Source Sans Pro" charset="0"/>
                <a:ea typeface="Source Sans Pro" charset="0"/>
                <a:cs typeface="Source Sans Pro" charset="0"/>
              </a:defRPr>
            </a:lvl1pPr>
          </a:lstStyle>
          <a:p>
            <a:r>
              <a:rPr lang="en-US" dirty="0"/>
              <a:t>Copyright ©2018 John Wiley &amp; Sons, Inc. </a:t>
            </a:r>
          </a:p>
        </p:txBody>
      </p:sp>
    </p:spTree>
    <p:extLst>
      <p:ext uri="{BB962C8B-B14F-4D97-AF65-F5344CB8AC3E}">
        <p14:creationId xmlns:p14="http://schemas.microsoft.com/office/powerpoint/2010/main" val="1811935529"/>
      </p:ext>
    </p:extLst>
  </p:cSld>
  <p:clrMap bg1="lt1" tx1="dk1" bg2="lt2" tx2="dk2" accent1="accent1" accent2="accent2" accent3="accent3" accent4="accent4" accent5="accent5" accent6="accent6" hlink="hlink" folHlink="folHlink"/>
  <p:sldLayoutIdLst>
    <p:sldLayoutId id="2147483944" r:id="rId1"/>
    <p:sldLayoutId id="2147483964" r:id="rId2"/>
  </p:sldLayoutIdLst>
  <p:hf hdr="0" dt="0"/>
  <p:txStyles>
    <p:titleStyle>
      <a:lvl1pPr algn="l" defTabSz="914400" rtl="0" eaLnBrk="1" latinLnBrk="0" hangingPunct="1">
        <a:lnSpc>
          <a:spcPct val="90000"/>
        </a:lnSpc>
        <a:spcBef>
          <a:spcPct val="0"/>
        </a:spcBef>
        <a:buNone/>
        <a:defRPr sz="4000" kern="1200">
          <a:solidFill>
            <a:schemeClr val="accent2"/>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704" y="762002"/>
            <a:ext cx="8540496" cy="9906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Source Sans Pro" charset="0"/>
                <a:ea typeface="Source Sans Pro" charset="0"/>
                <a:cs typeface="Source Sans Pro" charset="0"/>
              </a:defRPr>
            </a:lvl1pPr>
          </a:lstStyle>
          <a:p>
            <a:r>
              <a:rPr lang="en-US" dirty="0"/>
              <a:t>Copyright ©2018 John Wiley &amp; Sons, Inc. </a:t>
            </a:r>
          </a:p>
        </p:txBody>
      </p:sp>
    </p:spTree>
    <p:extLst>
      <p:ext uri="{BB962C8B-B14F-4D97-AF65-F5344CB8AC3E}">
        <p14:creationId xmlns:p14="http://schemas.microsoft.com/office/powerpoint/2010/main" val="332194706"/>
      </p:ext>
    </p:extLst>
  </p:cSld>
  <p:clrMap bg1="lt1" tx1="dk1" bg2="lt2" tx2="dk2" accent1="accent1" accent2="accent2" accent3="accent3" accent4="accent4" accent5="accent5" accent6="accent6" hlink="hlink" folHlink="folHlink"/>
  <p:sldLayoutIdLst>
    <p:sldLayoutId id="2147483966" r:id="rId1"/>
    <p:sldLayoutId id="2147483967" r:id="rId2"/>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0"/>
            <a:ext cx="85344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Source Sans Pro" charset="0"/>
                <a:ea typeface="Source Sans Pro" charset="0"/>
                <a:cs typeface="Source Sans Pro" charset="0"/>
              </a:defRPr>
            </a:lvl1pPr>
          </a:lstStyle>
          <a:p>
            <a:r>
              <a:rPr lang="en-US" dirty="0"/>
              <a:t>Copyright ©2018 John Wiley &amp; Sons, Inc. </a:t>
            </a:r>
          </a:p>
        </p:txBody>
      </p:sp>
    </p:spTree>
    <p:extLst>
      <p:ext uri="{BB962C8B-B14F-4D97-AF65-F5344CB8AC3E}">
        <p14:creationId xmlns:p14="http://schemas.microsoft.com/office/powerpoint/2010/main" val="1616953850"/>
      </p:ext>
    </p:extLst>
  </p:cSld>
  <p:clrMap bg1="lt1" tx1="dk1" bg2="lt2" tx2="dk2" accent1="accent1" accent2="accent2" accent3="accent3" accent4="accent4" accent5="accent5" accent6="accent6" hlink="hlink" folHlink="folHlink"/>
  <p:sldLayoutIdLst>
    <p:sldLayoutId id="2147483969" r:id="rId1"/>
    <p:sldLayoutId id="2147483970" r:id="rId2"/>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6512" y="762000"/>
            <a:ext cx="85344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Source Sans Pro" charset="0"/>
                <a:ea typeface="Source Sans Pro" charset="0"/>
                <a:cs typeface="Source Sans Pro" charset="0"/>
              </a:defRPr>
            </a:lvl1pPr>
          </a:lstStyle>
          <a:p>
            <a:r>
              <a:rPr lang="en-US" dirty="0"/>
              <a:t>Copyright ©2018 John Wiley &amp; Sons, Inc. </a:t>
            </a:r>
          </a:p>
        </p:txBody>
      </p:sp>
    </p:spTree>
    <p:extLst>
      <p:ext uri="{BB962C8B-B14F-4D97-AF65-F5344CB8AC3E}">
        <p14:creationId xmlns:p14="http://schemas.microsoft.com/office/powerpoint/2010/main" val="302625734"/>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80" r:id="rId3"/>
    <p:sldLayoutId id="2147483981" r:id="rId4"/>
    <p:sldLayoutId id="2147483982" r:id="rId5"/>
    <p:sldLayoutId id="2147483983" r:id="rId6"/>
    <p:sldLayoutId id="2147483974" r:id="rId7"/>
    <p:sldLayoutId id="2147483975" r:id="rId8"/>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028950" y="640080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Copyright ©2018 John Wiley &amp; Sons, Inc. </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181430-7FCB-BA4C-90CE-EB7ACCC9EC50}" type="slidenum">
              <a:rPr lang="en-US" smtClean="0"/>
              <a:t>‹#›</a:t>
            </a:fld>
            <a:endParaRPr lang="en-US"/>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216900"/>
      </p:ext>
    </p:extLst>
  </p:cSld>
  <p:clrMap bg1="lt1" tx1="dk1" bg2="lt2" tx2="dk2" accent1="accent1" accent2="accent2" accent3="accent3" accent4="accent4" accent5="accent5" accent6="accent6" hlink="hlink" folHlink="folHlink"/>
  <p:sldLayoutIdLst>
    <p:sldLayoutId id="2147483978" r:id="rId1"/>
    <p:sldLayoutId id="2147483979" r:id="rId2"/>
  </p:sldLayoutIdLst>
  <p:hf hdr="0" dt="0"/>
  <p:txStyles>
    <p:titleStyle>
      <a:lvl1pPr algn="l" defTabSz="914400" rtl="0" eaLnBrk="1" latinLnBrk="0" hangingPunct="1">
        <a:lnSpc>
          <a:spcPct val="90000"/>
        </a:lnSpc>
        <a:spcBef>
          <a:spcPct val="0"/>
        </a:spcBef>
        <a:buNone/>
        <a:defRPr sz="1600" b="0" i="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609599"/>
          </a:xfrm>
        </p:spPr>
        <p:txBody>
          <a:bodyPr>
            <a:noAutofit/>
          </a:bodyPr>
          <a:lstStyle/>
          <a:p>
            <a:r>
              <a:rPr lang="en-US" b="1" dirty="0">
                <a:latin typeface="Calibri" panose="020F0502020204030204" pitchFamily="34" charset="0"/>
                <a:ea typeface="Source Sans Pro" charset="0"/>
                <a:cs typeface="Calibri" panose="020F0502020204030204" pitchFamily="34" charset="0"/>
              </a:rPr>
              <a:t>1. Analyze Business Transactions</a:t>
            </a:r>
            <a:endParaRPr lang="en-IN" dirty="0"/>
          </a:p>
        </p:txBody>
      </p:sp>
      <p:pic>
        <p:nvPicPr>
          <p:cNvPr id="6" name="Content Placeholder 5" descr="A transaction analysis to record 5 transactions displays the accounting equation. Under assets, the accounts, cash and equipment, are listed. Under liabilities, accounts payable, notes payable, and unearned revenue are listed. Owner's equity is expanded to include owner's capital minus owner's drawings plus revenue minus expenses. Transaction 1 has two parts. The first is recorded as an increase to cash and an increase to owner's capital for $10,000.Tne second part is to record an increase to equipment for $5,000 and a $5,000 increase to notes payable. Transaction 2 is recorded as an increase to cash for $1,200, and a $1,200 increase in the unearned revenue column. Transaction 3 is recorded as a decrease to cash and a decrease in the expense column for $1,200. Transaction 4 is recorded as an increase to accounts payable for $250, and a decrease in the expense column for $250. &#10;"/>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310299" y="1752600"/>
            <a:ext cx="8523402" cy="1905000"/>
          </a:xfrm>
        </p:spPr>
      </p:pic>
      <p:sp>
        <p:nvSpPr>
          <p:cNvPr id="8" name="Content Placeholder 7"/>
          <p:cNvSpPr>
            <a:spLocks noGrp="1"/>
          </p:cNvSpPr>
          <p:nvPr>
            <p:ph sz="quarter" idx="18"/>
          </p:nvPr>
        </p:nvSpPr>
        <p:spPr>
          <a:xfrm>
            <a:off x="3608917" y="3886200"/>
            <a:ext cx="2106083" cy="383116"/>
          </a:xfrm>
        </p:spPr>
        <p:txBody>
          <a:bodyPr/>
          <a:lstStyle/>
          <a:p>
            <a:r>
              <a:rPr lang="en-US" sz="2200" b="1" dirty="0"/>
              <a:t>Partial Schedule</a:t>
            </a:r>
          </a:p>
        </p:txBody>
      </p:sp>
      <p:sp>
        <p:nvSpPr>
          <p:cNvPr id="4" name="Slide Number Placeholder 3"/>
          <p:cNvSpPr>
            <a:spLocks noGrp="1"/>
          </p:cNvSpPr>
          <p:nvPr>
            <p:ph type="sldNum" sz="quarter" idx="10"/>
          </p:nvPr>
        </p:nvSpPr>
        <p:spPr/>
        <p:txBody>
          <a:bodyPr/>
          <a:lstStyle/>
          <a:p>
            <a:fld id="{67B19427-F580-D146-B60E-4CADEE75497F}" type="slidenum">
              <a:rPr lang="en-US" smtClean="0"/>
              <a:pPr/>
              <a:t>1</a:t>
            </a:fld>
            <a:endParaRPr lang="en-US" dirty="0"/>
          </a:p>
        </p:txBody>
      </p:sp>
      <p:sp>
        <p:nvSpPr>
          <p:cNvPr id="5" name="Footer Placeholder 4"/>
          <p:cNvSpPr>
            <a:spLocks noGrp="1"/>
          </p:cNvSpPr>
          <p:nvPr>
            <p:ph type="ftr" sz="quarter" idx="11"/>
          </p:nvPr>
        </p:nvSpPr>
        <p:spPr/>
        <p:txBody>
          <a:bodyPr/>
          <a:lstStyle/>
          <a:p>
            <a:r>
              <a:rPr lang="en-US"/>
              <a:t>Copyright ©2018 John Wiley &amp; Sons, Inc. </a:t>
            </a:r>
            <a:endParaRPr lang="en-US" dirty="0"/>
          </a:p>
        </p:txBody>
      </p:sp>
      <p:sp>
        <p:nvSpPr>
          <p:cNvPr id="7" name="Content Placeholder 7"/>
          <p:cNvSpPr>
            <a:spLocks noGrp="1"/>
          </p:cNvSpPr>
          <p:nvPr>
            <p:ph sz="quarter" idx="19"/>
          </p:nvPr>
        </p:nvSpPr>
        <p:spPr>
          <a:xfrm>
            <a:off x="304800" y="6477000"/>
            <a:ext cx="990600" cy="244475"/>
          </a:xfrm>
        </p:spPr>
        <p:txBody>
          <a:bodyPr/>
          <a:lstStyle/>
          <a:p>
            <a:r>
              <a:rPr lang="en-US" sz="1200" dirty="0"/>
              <a:t>L</a:t>
            </a:r>
            <a:r>
              <a:rPr lang="en-US" sz="100" dirty="0"/>
              <a:t> </a:t>
            </a:r>
            <a:r>
              <a:rPr lang="en-US" sz="1200" dirty="0"/>
              <a:t>O 3</a:t>
            </a:r>
          </a:p>
        </p:txBody>
      </p:sp>
    </p:spTree>
    <p:extLst>
      <p:ext uri="{BB962C8B-B14F-4D97-AF65-F5344CB8AC3E}">
        <p14:creationId xmlns:p14="http://schemas.microsoft.com/office/powerpoint/2010/main" val="3747493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686800" cy="761999"/>
          </a:xfrm>
        </p:spPr>
        <p:txBody>
          <a:bodyPr>
            <a:normAutofit/>
          </a:bodyPr>
          <a:lstStyle/>
          <a:p>
            <a:r>
              <a:rPr lang="en-US" sz="3600" b="1" dirty="0">
                <a:latin typeface="Calibri" panose="020F0502020204030204" pitchFamily="34" charset="0"/>
                <a:ea typeface="Source Sans Pro" charset="0"/>
                <a:cs typeface="Calibri" panose="020F0502020204030204" pitchFamily="34" charset="0"/>
              </a:rPr>
              <a:t>Correcting Entries—An Avoidable Step </a:t>
            </a:r>
            <a:r>
              <a:rPr lang="en-US" sz="2700" dirty="0">
                <a:latin typeface="Calibri" panose="020F0502020204030204" pitchFamily="34" charset="0"/>
                <a:ea typeface="Source Sans Pro" charset="0"/>
                <a:cs typeface="Calibri" panose="020F0502020204030204" pitchFamily="34" charset="0"/>
              </a:rPr>
              <a:t>(1 of 3)</a:t>
            </a:r>
            <a:endParaRPr lang="en-IN" sz="2700" dirty="0"/>
          </a:p>
        </p:txBody>
      </p:sp>
      <p:sp>
        <p:nvSpPr>
          <p:cNvPr id="6" name="Content Placeholder 5"/>
          <p:cNvSpPr>
            <a:spLocks noGrp="1"/>
          </p:cNvSpPr>
          <p:nvPr>
            <p:ph sz="quarter" idx="16"/>
          </p:nvPr>
        </p:nvSpPr>
        <p:spPr>
          <a:xfrm>
            <a:off x="304800" y="1752600"/>
            <a:ext cx="8534400" cy="1524000"/>
          </a:xfrm>
        </p:spPr>
        <p:txBody>
          <a:bodyPr/>
          <a:lstStyle/>
          <a:p>
            <a:pPr marL="291600" lvl="2" indent="-291600">
              <a:spcBef>
                <a:spcPts val="1000"/>
              </a:spcBef>
              <a:buClr>
                <a:schemeClr val="accent2"/>
              </a:buClr>
              <a:buSzPct val="100000"/>
              <a:buFont typeface="Arial" panose="020B0604020202020204" pitchFamily="34" charset="0"/>
              <a:buChar char="•"/>
            </a:pPr>
            <a:r>
              <a:rPr lang="en-US" altLang="en-US" sz="2800" dirty="0"/>
              <a:t>Unnecessary if accounting records are free of errors</a:t>
            </a:r>
          </a:p>
          <a:p>
            <a:pPr marL="291600" lvl="2" indent="-291600">
              <a:spcBef>
                <a:spcPts val="1000"/>
              </a:spcBef>
              <a:buClr>
                <a:schemeClr val="accent2"/>
              </a:buClr>
              <a:buSzPct val="100000"/>
              <a:buFont typeface="Arial" panose="020B0604020202020204" pitchFamily="34" charset="0"/>
              <a:buChar char="•"/>
            </a:pPr>
            <a:r>
              <a:rPr lang="en-US" altLang="en-US" sz="2800" dirty="0"/>
              <a:t>Made whenever an error is discovered</a:t>
            </a:r>
          </a:p>
          <a:p>
            <a:pPr marL="291600" lvl="2" indent="-291600">
              <a:spcBef>
                <a:spcPts val="1000"/>
              </a:spcBef>
              <a:buClr>
                <a:schemeClr val="accent2"/>
              </a:buClr>
              <a:buSzPct val="100000"/>
              <a:buFont typeface="Arial" panose="020B0604020202020204" pitchFamily="34" charset="0"/>
              <a:buChar char="•"/>
            </a:pPr>
            <a:r>
              <a:rPr lang="en-US" altLang="en-US" sz="2800" dirty="0"/>
              <a:t>Must be posted before closing entries</a:t>
            </a:r>
          </a:p>
        </p:txBody>
      </p:sp>
      <p:sp>
        <p:nvSpPr>
          <p:cNvPr id="8" name="Content Placeholder 7"/>
          <p:cNvSpPr>
            <a:spLocks noGrp="1"/>
          </p:cNvSpPr>
          <p:nvPr>
            <p:ph sz="quarter" idx="18"/>
          </p:nvPr>
        </p:nvSpPr>
        <p:spPr>
          <a:xfrm>
            <a:off x="313267" y="3505200"/>
            <a:ext cx="8534400" cy="1295400"/>
          </a:xfrm>
        </p:spPr>
        <p:txBody>
          <a:bodyPr/>
          <a:lstStyle/>
          <a:p>
            <a:r>
              <a:rPr lang="en-US" altLang="en-US" dirty="0"/>
              <a:t>Instead of preparing a correcting entry, </a:t>
            </a:r>
            <a:r>
              <a:rPr lang="en-US" altLang="en-US" b="1" dirty="0"/>
              <a:t>it is possible to reverse the incorrect entry and then prepare the correct entry</a:t>
            </a:r>
            <a:r>
              <a:rPr lang="en-US" altLang="en-US" dirty="0"/>
              <a:t>.</a:t>
            </a:r>
          </a:p>
        </p:txBody>
      </p:sp>
      <p:sp>
        <p:nvSpPr>
          <p:cNvPr id="4" name="Slide Number Placeholder 3"/>
          <p:cNvSpPr>
            <a:spLocks noGrp="1"/>
          </p:cNvSpPr>
          <p:nvPr>
            <p:ph type="sldNum" sz="quarter" idx="10"/>
          </p:nvPr>
        </p:nvSpPr>
        <p:spPr/>
        <p:txBody>
          <a:bodyPr/>
          <a:lstStyle/>
          <a:p>
            <a:fld id="{67B19427-F580-D146-B60E-4CADEE75497F}" type="slidenum">
              <a:rPr lang="en-US" smtClean="0"/>
              <a:pPr/>
              <a:t>10</a:t>
            </a:fld>
            <a:endParaRPr lang="en-US" dirty="0"/>
          </a:p>
        </p:txBody>
      </p:sp>
      <p:sp>
        <p:nvSpPr>
          <p:cNvPr id="5" name="Footer Placeholder 4"/>
          <p:cNvSpPr>
            <a:spLocks noGrp="1"/>
          </p:cNvSpPr>
          <p:nvPr>
            <p:ph type="ftr" sz="quarter" idx="11"/>
          </p:nvPr>
        </p:nvSpPr>
        <p:spPr/>
        <p:txBody>
          <a:bodyPr/>
          <a:lstStyle/>
          <a:p>
            <a:r>
              <a:rPr lang="en-US"/>
              <a:t>Copyright ©2018 John Wiley &amp; Sons, Inc. </a:t>
            </a:r>
            <a:endParaRPr lang="en-US" dirty="0"/>
          </a:p>
        </p:txBody>
      </p:sp>
      <p:sp>
        <p:nvSpPr>
          <p:cNvPr id="7" name="Content Placeholder 7"/>
          <p:cNvSpPr>
            <a:spLocks noGrp="1"/>
          </p:cNvSpPr>
          <p:nvPr>
            <p:ph sz="quarter" idx="19"/>
          </p:nvPr>
        </p:nvSpPr>
        <p:spPr>
          <a:xfrm>
            <a:off x="304800" y="6477000"/>
            <a:ext cx="990600" cy="244475"/>
          </a:xfrm>
        </p:spPr>
        <p:txBody>
          <a:bodyPr/>
          <a:lstStyle/>
          <a:p>
            <a:r>
              <a:rPr lang="en-US" sz="1200" dirty="0"/>
              <a:t>L</a:t>
            </a:r>
            <a:r>
              <a:rPr lang="en-US" sz="100" dirty="0"/>
              <a:t> </a:t>
            </a:r>
            <a:r>
              <a:rPr lang="en-US" sz="1200" dirty="0"/>
              <a:t>O 3</a:t>
            </a:r>
          </a:p>
        </p:txBody>
      </p:sp>
    </p:spTree>
    <p:extLst>
      <p:ext uri="{BB962C8B-B14F-4D97-AF65-F5344CB8AC3E}">
        <p14:creationId xmlns:p14="http://schemas.microsoft.com/office/powerpoint/2010/main" val="4087260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686800" cy="694624"/>
          </a:xfrm>
        </p:spPr>
        <p:txBody>
          <a:bodyPr>
            <a:normAutofit/>
          </a:bodyPr>
          <a:lstStyle/>
          <a:p>
            <a:r>
              <a:rPr lang="en-US" sz="3600" b="1" dirty="0">
                <a:latin typeface="Calibri" panose="020F0502020204030204" pitchFamily="34" charset="0"/>
                <a:ea typeface="Source Sans Pro" charset="0"/>
                <a:cs typeface="Calibri" panose="020F0502020204030204" pitchFamily="34" charset="0"/>
              </a:rPr>
              <a:t>Correcting Entries—An Avoidable Step </a:t>
            </a:r>
            <a:r>
              <a:rPr lang="en-US" sz="2700" dirty="0">
                <a:latin typeface="Calibri" panose="020F0502020204030204" pitchFamily="34" charset="0"/>
                <a:ea typeface="Source Sans Pro" charset="0"/>
                <a:cs typeface="Calibri" panose="020F0502020204030204" pitchFamily="34" charset="0"/>
              </a:rPr>
              <a:t>(2 of 3)</a:t>
            </a:r>
            <a:endParaRPr lang="en-IN" sz="3600" dirty="0"/>
          </a:p>
        </p:txBody>
      </p:sp>
      <p:sp>
        <p:nvSpPr>
          <p:cNvPr id="6" name="Content Placeholder 5"/>
          <p:cNvSpPr>
            <a:spLocks noGrp="1"/>
          </p:cNvSpPr>
          <p:nvPr>
            <p:ph sz="quarter" idx="16"/>
          </p:nvPr>
        </p:nvSpPr>
        <p:spPr>
          <a:xfrm>
            <a:off x="304800" y="1752600"/>
            <a:ext cx="8534400" cy="1294342"/>
          </a:xfrm>
        </p:spPr>
        <p:txBody>
          <a:bodyPr/>
          <a:lstStyle/>
          <a:p>
            <a:pPr marL="0" lvl="2" indent="0">
              <a:spcBef>
                <a:spcPts val="1000"/>
              </a:spcBef>
              <a:buNone/>
            </a:pPr>
            <a:r>
              <a:rPr lang="en-US" sz="2200" b="1" dirty="0"/>
              <a:t>Case 1: </a:t>
            </a:r>
            <a:r>
              <a:rPr lang="en-US" sz="2200" dirty="0"/>
              <a:t>On May 10, Mercato Co. journalized and posted a $50 cash collection on account from a customer as a debit to Cash $50 and a credit to Service Revenue $50. The company discovered the error on May 20, when the customer paid the remaining balance in full.</a:t>
            </a:r>
          </a:p>
        </p:txBody>
      </p:sp>
      <p:sp>
        <p:nvSpPr>
          <p:cNvPr id="7" name="Content Placeholder 6"/>
          <p:cNvSpPr>
            <a:spLocks noGrp="1"/>
          </p:cNvSpPr>
          <p:nvPr>
            <p:ph sz="quarter" idx="17"/>
          </p:nvPr>
        </p:nvSpPr>
        <p:spPr>
          <a:xfrm>
            <a:off x="304800" y="3237041"/>
            <a:ext cx="1371600" cy="649159"/>
          </a:xfrm>
        </p:spPr>
        <p:txBody>
          <a:bodyPr/>
          <a:lstStyle/>
          <a:p>
            <a:pPr algn="ctr"/>
            <a:r>
              <a:rPr lang="en-US" altLang="en-US" sz="2200" b="1" dirty="0"/>
              <a:t>Incorrect entry</a:t>
            </a:r>
          </a:p>
        </p:txBody>
      </p:sp>
      <p:sp>
        <p:nvSpPr>
          <p:cNvPr id="10" name="Content Placeholder 9"/>
          <p:cNvSpPr>
            <a:spLocks noGrp="1"/>
          </p:cNvSpPr>
          <p:nvPr>
            <p:ph sz="quarter" idx="20"/>
          </p:nvPr>
        </p:nvSpPr>
        <p:spPr>
          <a:xfrm>
            <a:off x="2057400" y="3239636"/>
            <a:ext cx="5257800" cy="360214"/>
          </a:xfrm>
        </p:spPr>
        <p:txBody>
          <a:bodyPr/>
          <a:lstStyle/>
          <a:p>
            <a:pPr marL="0" lvl="2" indent="0">
              <a:spcBef>
                <a:spcPts val="1000"/>
              </a:spcBef>
              <a:buNone/>
            </a:pPr>
            <a:r>
              <a:rPr lang="en-US" altLang="en-US" sz="2200" dirty="0"/>
              <a:t>Cash					50</a:t>
            </a:r>
          </a:p>
        </p:txBody>
      </p:sp>
      <p:sp>
        <p:nvSpPr>
          <p:cNvPr id="11" name="Content Placeholder 10"/>
          <p:cNvSpPr>
            <a:spLocks noGrp="1"/>
          </p:cNvSpPr>
          <p:nvPr>
            <p:ph sz="quarter" idx="21"/>
          </p:nvPr>
        </p:nvSpPr>
        <p:spPr>
          <a:xfrm>
            <a:off x="2293921" y="3690206"/>
            <a:ext cx="6392879" cy="329144"/>
          </a:xfrm>
        </p:spPr>
        <p:txBody>
          <a:bodyPr/>
          <a:lstStyle/>
          <a:p>
            <a:r>
              <a:rPr lang="en-US" altLang="en-US" sz="2200" dirty="0">
                <a:latin typeface="+mn-lt"/>
              </a:rPr>
              <a:t>Service Revenue  				50</a:t>
            </a:r>
            <a:endParaRPr lang="en-IN" sz="2200" dirty="0">
              <a:latin typeface="+mn-lt"/>
            </a:endParaRPr>
          </a:p>
        </p:txBody>
      </p:sp>
      <p:sp>
        <p:nvSpPr>
          <p:cNvPr id="8" name="Content Placeholder 7"/>
          <p:cNvSpPr>
            <a:spLocks noGrp="1"/>
          </p:cNvSpPr>
          <p:nvPr>
            <p:ph sz="quarter" idx="18"/>
          </p:nvPr>
        </p:nvSpPr>
        <p:spPr>
          <a:xfrm>
            <a:off x="304801" y="4310951"/>
            <a:ext cx="1371600" cy="694803"/>
          </a:xfrm>
        </p:spPr>
        <p:txBody>
          <a:bodyPr/>
          <a:lstStyle/>
          <a:p>
            <a:pPr algn="ctr">
              <a:spcBef>
                <a:spcPts val="0"/>
              </a:spcBef>
              <a:spcAft>
                <a:spcPts val="500"/>
              </a:spcAft>
            </a:pPr>
            <a:r>
              <a:rPr lang="en-US" altLang="en-US" sz="2200" b="1" dirty="0">
                <a:cs typeface="Arial" charset="0"/>
              </a:rPr>
              <a:t>Correct entry</a:t>
            </a:r>
            <a:endParaRPr lang="en-IN" sz="2200" b="1" dirty="0"/>
          </a:p>
        </p:txBody>
      </p:sp>
      <p:sp>
        <p:nvSpPr>
          <p:cNvPr id="13" name="Content Placeholder 12"/>
          <p:cNvSpPr>
            <a:spLocks noGrp="1"/>
          </p:cNvSpPr>
          <p:nvPr>
            <p:ph sz="quarter" idx="23"/>
          </p:nvPr>
        </p:nvSpPr>
        <p:spPr>
          <a:xfrm>
            <a:off x="2057401" y="4310951"/>
            <a:ext cx="5257800" cy="318757"/>
          </a:xfrm>
        </p:spPr>
        <p:txBody>
          <a:bodyPr/>
          <a:lstStyle/>
          <a:p>
            <a:pPr marL="0" lvl="2" indent="0">
              <a:spcBef>
                <a:spcPts val="1000"/>
              </a:spcBef>
              <a:buNone/>
            </a:pPr>
            <a:r>
              <a:rPr lang="en-US" altLang="en-US" sz="2200" dirty="0"/>
              <a:t>Cash      				50</a:t>
            </a:r>
          </a:p>
        </p:txBody>
      </p:sp>
      <p:sp>
        <p:nvSpPr>
          <p:cNvPr id="14" name="Content Placeholder 13"/>
          <p:cNvSpPr>
            <a:spLocks noGrp="1"/>
          </p:cNvSpPr>
          <p:nvPr>
            <p:ph sz="quarter" idx="24"/>
          </p:nvPr>
        </p:nvSpPr>
        <p:spPr>
          <a:xfrm>
            <a:off x="2293921" y="4752476"/>
            <a:ext cx="6392878" cy="330799"/>
          </a:xfrm>
        </p:spPr>
        <p:txBody>
          <a:bodyPr/>
          <a:lstStyle/>
          <a:p>
            <a:r>
              <a:rPr lang="en-US" altLang="en-US" sz="2200" dirty="0"/>
              <a:t>Accounts Receivable		                             50</a:t>
            </a:r>
            <a:endParaRPr lang="en-IN" sz="2200" dirty="0"/>
          </a:p>
        </p:txBody>
      </p:sp>
      <p:sp>
        <p:nvSpPr>
          <p:cNvPr id="9" name="Content Placeholder 8"/>
          <p:cNvSpPr>
            <a:spLocks noGrp="1"/>
          </p:cNvSpPr>
          <p:nvPr>
            <p:ph sz="quarter" idx="19"/>
          </p:nvPr>
        </p:nvSpPr>
        <p:spPr>
          <a:xfrm>
            <a:off x="304801" y="5334000"/>
            <a:ext cx="1600200" cy="691662"/>
          </a:xfrm>
        </p:spPr>
        <p:txBody>
          <a:bodyPr/>
          <a:lstStyle/>
          <a:p>
            <a:pPr algn="ctr">
              <a:spcBef>
                <a:spcPts val="0"/>
              </a:spcBef>
              <a:spcAft>
                <a:spcPts val="500"/>
              </a:spcAft>
            </a:pPr>
            <a:r>
              <a:rPr lang="en-US" altLang="en-US" sz="2200" b="1" dirty="0">
                <a:cs typeface="Arial" charset="0"/>
              </a:rPr>
              <a:t>Correcting entry</a:t>
            </a:r>
            <a:endParaRPr lang="en-IN" sz="2200" b="1" dirty="0"/>
          </a:p>
        </p:txBody>
      </p:sp>
      <p:sp>
        <p:nvSpPr>
          <p:cNvPr id="15" name="Content Placeholder 14"/>
          <p:cNvSpPr>
            <a:spLocks noGrp="1"/>
          </p:cNvSpPr>
          <p:nvPr>
            <p:ph sz="quarter" idx="25"/>
          </p:nvPr>
        </p:nvSpPr>
        <p:spPr>
          <a:xfrm>
            <a:off x="2057400" y="5353250"/>
            <a:ext cx="5410200" cy="368500"/>
          </a:xfrm>
        </p:spPr>
        <p:txBody>
          <a:bodyPr/>
          <a:lstStyle/>
          <a:p>
            <a:r>
              <a:rPr lang="en-US" altLang="en-US" sz="2200" dirty="0"/>
              <a:t>Service Revenue			50</a:t>
            </a:r>
            <a:endParaRPr lang="en-IN" sz="2200" dirty="0"/>
          </a:p>
        </p:txBody>
      </p:sp>
      <p:sp>
        <p:nvSpPr>
          <p:cNvPr id="16" name="Content Placeholder 15"/>
          <p:cNvSpPr>
            <a:spLocks noGrp="1"/>
          </p:cNvSpPr>
          <p:nvPr>
            <p:ph sz="quarter" idx="26"/>
          </p:nvPr>
        </p:nvSpPr>
        <p:spPr>
          <a:xfrm>
            <a:off x="2293920" y="5784075"/>
            <a:ext cx="6392879" cy="342443"/>
          </a:xfrm>
        </p:spPr>
        <p:txBody>
          <a:bodyPr/>
          <a:lstStyle/>
          <a:p>
            <a:r>
              <a:rPr lang="en-US" altLang="en-US" sz="2200" dirty="0"/>
              <a:t>Accounts Receivable				50</a:t>
            </a:r>
            <a:endParaRPr lang="en-IN" sz="2200" dirty="0"/>
          </a:p>
        </p:txBody>
      </p:sp>
      <p:sp>
        <p:nvSpPr>
          <p:cNvPr id="4" name="Slide Number Placeholder 3"/>
          <p:cNvSpPr>
            <a:spLocks noGrp="1"/>
          </p:cNvSpPr>
          <p:nvPr>
            <p:ph type="sldNum" sz="quarter" idx="10"/>
          </p:nvPr>
        </p:nvSpPr>
        <p:spPr/>
        <p:txBody>
          <a:bodyPr/>
          <a:lstStyle/>
          <a:p>
            <a:fld id="{67B19427-F580-D146-B60E-4CADEE75497F}" type="slidenum">
              <a:rPr lang="en-US" smtClean="0"/>
              <a:pPr/>
              <a:t>11</a:t>
            </a:fld>
            <a:endParaRPr lang="en-US" dirty="0"/>
          </a:p>
        </p:txBody>
      </p:sp>
      <p:sp>
        <p:nvSpPr>
          <p:cNvPr id="5" name="Footer Placeholder 4"/>
          <p:cNvSpPr>
            <a:spLocks noGrp="1"/>
          </p:cNvSpPr>
          <p:nvPr>
            <p:ph type="ftr" sz="quarter" idx="11"/>
          </p:nvPr>
        </p:nvSpPr>
        <p:spPr/>
        <p:txBody>
          <a:bodyPr/>
          <a:lstStyle/>
          <a:p>
            <a:r>
              <a:rPr lang="en-US"/>
              <a:t>Copyright ©2018 John Wiley &amp; Sons, Inc. </a:t>
            </a:r>
            <a:endParaRPr lang="en-US" dirty="0"/>
          </a:p>
        </p:txBody>
      </p:sp>
      <p:sp>
        <p:nvSpPr>
          <p:cNvPr id="17" name="Content Placeholder 7"/>
          <p:cNvSpPr>
            <a:spLocks noGrp="1"/>
          </p:cNvSpPr>
          <p:nvPr>
            <p:ph sz="quarter" idx="19"/>
          </p:nvPr>
        </p:nvSpPr>
        <p:spPr>
          <a:xfrm>
            <a:off x="304800" y="6477000"/>
            <a:ext cx="990600" cy="244475"/>
          </a:xfrm>
        </p:spPr>
        <p:txBody>
          <a:bodyPr/>
          <a:lstStyle/>
          <a:p>
            <a:r>
              <a:rPr lang="en-US" sz="1200" dirty="0"/>
              <a:t>L</a:t>
            </a:r>
            <a:r>
              <a:rPr lang="en-US" sz="100" dirty="0"/>
              <a:t> </a:t>
            </a:r>
            <a:r>
              <a:rPr lang="en-US" sz="1200" dirty="0"/>
              <a:t>O 3</a:t>
            </a:r>
          </a:p>
        </p:txBody>
      </p:sp>
    </p:spTree>
    <p:extLst>
      <p:ext uri="{BB962C8B-B14F-4D97-AF65-F5344CB8AC3E}">
        <p14:creationId xmlns:p14="http://schemas.microsoft.com/office/powerpoint/2010/main" val="2442312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3" grpId="0" build="p"/>
      <p:bldP spid="14" grpId="0" build="p"/>
      <p:bldP spid="15" grpId="0" build="p"/>
      <p:bldP spid="1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686800" cy="694624"/>
          </a:xfrm>
        </p:spPr>
        <p:txBody>
          <a:bodyPr>
            <a:normAutofit/>
          </a:bodyPr>
          <a:lstStyle/>
          <a:p>
            <a:r>
              <a:rPr lang="en-US" sz="3600" b="1" dirty="0">
                <a:latin typeface="Calibri" panose="020F0502020204030204" pitchFamily="34" charset="0"/>
                <a:ea typeface="Source Sans Pro" charset="0"/>
                <a:cs typeface="Calibri" panose="020F0502020204030204" pitchFamily="34" charset="0"/>
              </a:rPr>
              <a:t>Correcting Entries—An Avoidable Step </a:t>
            </a:r>
            <a:r>
              <a:rPr lang="en-US" sz="2700" dirty="0">
                <a:latin typeface="Calibri" panose="020F0502020204030204" pitchFamily="34" charset="0"/>
                <a:ea typeface="Source Sans Pro" charset="0"/>
                <a:cs typeface="Calibri" panose="020F0502020204030204" pitchFamily="34" charset="0"/>
              </a:rPr>
              <a:t>(3 of 3)</a:t>
            </a:r>
            <a:endParaRPr lang="en-IN" sz="3600" dirty="0"/>
          </a:p>
        </p:txBody>
      </p:sp>
      <p:sp>
        <p:nvSpPr>
          <p:cNvPr id="6" name="Content Placeholder 5"/>
          <p:cNvSpPr>
            <a:spLocks noGrp="1"/>
          </p:cNvSpPr>
          <p:nvPr>
            <p:ph sz="quarter" idx="16"/>
          </p:nvPr>
        </p:nvSpPr>
        <p:spPr>
          <a:xfrm>
            <a:off x="304799" y="1628138"/>
            <a:ext cx="8534401" cy="1375873"/>
          </a:xfrm>
        </p:spPr>
        <p:txBody>
          <a:bodyPr/>
          <a:lstStyle/>
          <a:p>
            <a:pPr marL="0" lvl="2" indent="0">
              <a:spcBef>
                <a:spcPts val="1000"/>
              </a:spcBef>
              <a:buClr>
                <a:srgbClr val="990000"/>
              </a:buClr>
              <a:buSzPct val="100000"/>
              <a:buNone/>
            </a:pPr>
            <a:r>
              <a:rPr lang="en-US" sz="2200" b="1" dirty="0"/>
              <a:t>Case 2: </a:t>
            </a:r>
            <a:r>
              <a:rPr lang="en-US" sz="2200" dirty="0"/>
              <a:t>On May 10, 18, Mercato purchased on account equipment costing $450. The transaction was journalized and posted as a debit to Equipment $45 and a credit to Accounts Payable $45. The error was discovered on June 3, when </a:t>
            </a:r>
            <a:r>
              <a:rPr lang="en-US" sz="2200" dirty="0" err="1"/>
              <a:t>Mercato</a:t>
            </a:r>
            <a:r>
              <a:rPr lang="en-US" sz="2200" dirty="0"/>
              <a:t> received the monthly statement for May from the creditor.</a:t>
            </a:r>
            <a:endParaRPr lang="en-US" altLang="en-US" sz="2200" dirty="0"/>
          </a:p>
        </p:txBody>
      </p:sp>
      <p:sp>
        <p:nvSpPr>
          <p:cNvPr id="7" name="Content Placeholder 6"/>
          <p:cNvSpPr>
            <a:spLocks noGrp="1"/>
          </p:cNvSpPr>
          <p:nvPr>
            <p:ph sz="quarter" idx="17"/>
          </p:nvPr>
        </p:nvSpPr>
        <p:spPr>
          <a:xfrm>
            <a:off x="304800" y="3237042"/>
            <a:ext cx="1371600" cy="649158"/>
          </a:xfrm>
        </p:spPr>
        <p:txBody>
          <a:bodyPr/>
          <a:lstStyle/>
          <a:p>
            <a:pPr algn="ctr"/>
            <a:r>
              <a:rPr lang="en-US" altLang="en-US" sz="2200" b="1" dirty="0"/>
              <a:t>Incorrect entry</a:t>
            </a:r>
          </a:p>
        </p:txBody>
      </p:sp>
      <p:sp>
        <p:nvSpPr>
          <p:cNvPr id="10" name="Content Placeholder 9"/>
          <p:cNvSpPr>
            <a:spLocks noGrp="1"/>
          </p:cNvSpPr>
          <p:nvPr>
            <p:ph sz="quarter" idx="20"/>
          </p:nvPr>
        </p:nvSpPr>
        <p:spPr>
          <a:xfrm>
            <a:off x="2057400" y="3239636"/>
            <a:ext cx="6096000" cy="360214"/>
          </a:xfrm>
        </p:spPr>
        <p:txBody>
          <a:bodyPr/>
          <a:lstStyle/>
          <a:p>
            <a:pPr marL="0" lvl="2" indent="0">
              <a:spcBef>
                <a:spcPts val="1000"/>
              </a:spcBef>
              <a:buNone/>
            </a:pPr>
            <a:r>
              <a:rPr lang="en-US" altLang="en-US" sz="2200" dirty="0"/>
              <a:t>Equipment				45</a:t>
            </a:r>
          </a:p>
        </p:txBody>
      </p:sp>
      <p:sp>
        <p:nvSpPr>
          <p:cNvPr id="11" name="Content Placeholder 10"/>
          <p:cNvSpPr>
            <a:spLocks noGrp="1"/>
          </p:cNvSpPr>
          <p:nvPr>
            <p:ph sz="quarter" idx="21"/>
          </p:nvPr>
        </p:nvSpPr>
        <p:spPr>
          <a:xfrm>
            <a:off x="2293921" y="3690206"/>
            <a:ext cx="6392879" cy="329144"/>
          </a:xfrm>
        </p:spPr>
        <p:txBody>
          <a:bodyPr/>
          <a:lstStyle/>
          <a:p>
            <a:r>
              <a:rPr lang="en-US" altLang="en-US" sz="2200" dirty="0"/>
              <a:t>Accounts Payable</a:t>
            </a:r>
            <a:r>
              <a:rPr lang="en-US" altLang="en-US" sz="2200" dirty="0">
                <a:latin typeface="+mn-lt"/>
              </a:rPr>
              <a:t>  				 45</a:t>
            </a:r>
            <a:endParaRPr lang="en-IN" sz="2200" dirty="0">
              <a:latin typeface="+mn-lt"/>
            </a:endParaRPr>
          </a:p>
        </p:txBody>
      </p:sp>
      <p:sp>
        <p:nvSpPr>
          <p:cNvPr id="8" name="Content Placeholder 7"/>
          <p:cNvSpPr>
            <a:spLocks noGrp="1"/>
          </p:cNvSpPr>
          <p:nvPr>
            <p:ph sz="quarter" idx="18"/>
          </p:nvPr>
        </p:nvSpPr>
        <p:spPr>
          <a:xfrm>
            <a:off x="304801" y="4310951"/>
            <a:ext cx="1371600" cy="642049"/>
          </a:xfrm>
        </p:spPr>
        <p:txBody>
          <a:bodyPr/>
          <a:lstStyle/>
          <a:p>
            <a:pPr algn="ctr">
              <a:spcBef>
                <a:spcPts val="0"/>
              </a:spcBef>
              <a:spcAft>
                <a:spcPts val="500"/>
              </a:spcAft>
            </a:pPr>
            <a:r>
              <a:rPr lang="en-US" altLang="en-US" sz="2200" b="1" dirty="0">
                <a:cs typeface="Arial" charset="0"/>
              </a:rPr>
              <a:t>Correct entry</a:t>
            </a:r>
            <a:endParaRPr lang="en-IN" sz="2200" b="1" dirty="0"/>
          </a:p>
        </p:txBody>
      </p:sp>
      <p:sp>
        <p:nvSpPr>
          <p:cNvPr id="13" name="Content Placeholder 12"/>
          <p:cNvSpPr>
            <a:spLocks noGrp="1"/>
          </p:cNvSpPr>
          <p:nvPr>
            <p:ph sz="quarter" idx="23"/>
          </p:nvPr>
        </p:nvSpPr>
        <p:spPr>
          <a:xfrm>
            <a:off x="2057401" y="4310951"/>
            <a:ext cx="5257800" cy="337249"/>
          </a:xfrm>
        </p:spPr>
        <p:txBody>
          <a:bodyPr/>
          <a:lstStyle/>
          <a:p>
            <a:pPr marL="0" lvl="2" indent="0">
              <a:spcBef>
                <a:spcPts val="1000"/>
              </a:spcBef>
              <a:buNone/>
            </a:pPr>
            <a:r>
              <a:rPr lang="en-US" altLang="en-US" sz="2200" dirty="0"/>
              <a:t>Equipment     				450</a:t>
            </a:r>
          </a:p>
        </p:txBody>
      </p:sp>
      <p:sp>
        <p:nvSpPr>
          <p:cNvPr id="14" name="Content Placeholder 13"/>
          <p:cNvSpPr>
            <a:spLocks noGrp="1"/>
          </p:cNvSpPr>
          <p:nvPr>
            <p:ph sz="quarter" idx="24"/>
          </p:nvPr>
        </p:nvSpPr>
        <p:spPr>
          <a:xfrm>
            <a:off x="2293921" y="4752476"/>
            <a:ext cx="6392878" cy="330799"/>
          </a:xfrm>
        </p:spPr>
        <p:txBody>
          <a:bodyPr/>
          <a:lstStyle/>
          <a:p>
            <a:r>
              <a:rPr lang="en-US" altLang="en-US" sz="2200" dirty="0"/>
              <a:t>Accounts Payable 		                            450</a:t>
            </a:r>
            <a:endParaRPr lang="en-IN" sz="2200" dirty="0"/>
          </a:p>
        </p:txBody>
      </p:sp>
      <p:sp>
        <p:nvSpPr>
          <p:cNvPr id="9" name="Content Placeholder 8"/>
          <p:cNvSpPr>
            <a:spLocks noGrp="1"/>
          </p:cNvSpPr>
          <p:nvPr>
            <p:ph sz="quarter" idx="19"/>
          </p:nvPr>
        </p:nvSpPr>
        <p:spPr>
          <a:xfrm>
            <a:off x="304801" y="5334000"/>
            <a:ext cx="1600200" cy="685800"/>
          </a:xfrm>
        </p:spPr>
        <p:txBody>
          <a:bodyPr/>
          <a:lstStyle/>
          <a:p>
            <a:pPr algn="ctr">
              <a:spcBef>
                <a:spcPts val="0"/>
              </a:spcBef>
              <a:spcAft>
                <a:spcPts val="500"/>
              </a:spcAft>
            </a:pPr>
            <a:r>
              <a:rPr lang="en-US" altLang="en-US" sz="2200" b="1" dirty="0">
                <a:cs typeface="Arial" charset="0"/>
              </a:rPr>
              <a:t>Correcting entry</a:t>
            </a:r>
            <a:endParaRPr lang="en-IN" sz="2200" b="1" dirty="0"/>
          </a:p>
        </p:txBody>
      </p:sp>
      <p:sp>
        <p:nvSpPr>
          <p:cNvPr id="15" name="Content Placeholder 14"/>
          <p:cNvSpPr>
            <a:spLocks noGrp="1"/>
          </p:cNvSpPr>
          <p:nvPr>
            <p:ph sz="quarter" idx="25"/>
          </p:nvPr>
        </p:nvSpPr>
        <p:spPr>
          <a:xfrm>
            <a:off x="1676400" y="5353249"/>
            <a:ext cx="7162800" cy="463152"/>
          </a:xfrm>
        </p:spPr>
        <p:txBody>
          <a:bodyPr/>
          <a:lstStyle/>
          <a:p>
            <a:r>
              <a:rPr lang="en-US" altLang="en-US" sz="2200" dirty="0"/>
              <a:t>Equipment ($450 - $45)  		      405</a:t>
            </a:r>
            <a:endParaRPr lang="en-IN" sz="2200" dirty="0"/>
          </a:p>
        </p:txBody>
      </p:sp>
      <p:sp>
        <p:nvSpPr>
          <p:cNvPr id="16" name="Content Placeholder 15"/>
          <p:cNvSpPr>
            <a:spLocks noGrp="1"/>
          </p:cNvSpPr>
          <p:nvPr>
            <p:ph sz="quarter" idx="26"/>
          </p:nvPr>
        </p:nvSpPr>
        <p:spPr>
          <a:xfrm>
            <a:off x="2293920" y="5780876"/>
            <a:ext cx="6392879" cy="342443"/>
          </a:xfrm>
        </p:spPr>
        <p:txBody>
          <a:bodyPr/>
          <a:lstStyle/>
          <a:p>
            <a:r>
              <a:rPr lang="en-US" altLang="en-US" sz="2200" dirty="0"/>
              <a:t>Accounts Payable 				405</a:t>
            </a:r>
            <a:endParaRPr lang="en-IN" sz="2200" dirty="0"/>
          </a:p>
        </p:txBody>
      </p:sp>
      <p:sp>
        <p:nvSpPr>
          <p:cNvPr id="4" name="Slide Number Placeholder 3"/>
          <p:cNvSpPr>
            <a:spLocks noGrp="1"/>
          </p:cNvSpPr>
          <p:nvPr>
            <p:ph type="sldNum" sz="quarter" idx="10"/>
          </p:nvPr>
        </p:nvSpPr>
        <p:spPr/>
        <p:txBody>
          <a:bodyPr/>
          <a:lstStyle/>
          <a:p>
            <a:fld id="{67B19427-F580-D146-B60E-4CADEE75497F}" type="slidenum">
              <a:rPr lang="en-US" smtClean="0"/>
              <a:pPr/>
              <a:t>12</a:t>
            </a:fld>
            <a:endParaRPr lang="en-US" dirty="0"/>
          </a:p>
        </p:txBody>
      </p:sp>
      <p:sp>
        <p:nvSpPr>
          <p:cNvPr id="5" name="Footer Placeholder 4"/>
          <p:cNvSpPr>
            <a:spLocks noGrp="1"/>
          </p:cNvSpPr>
          <p:nvPr>
            <p:ph type="ftr" sz="quarter" idx="11"/>
          </p:nvPr>
        </p:nvSpPr>
        <p:spPr/>
        <p:txBody>
          <a:bodyPr/>
          <a:lstStyle/>
          <a:p>
            <a:r>
              <a:rPr lang="en-US"/>
              <a:t>Copyright ©2018 John Wiley &amp; Sons, Inc. </a:t>
            </a:r>
            <a:endParaRPr lang="en-US" dirty="0"/>
          </a:p>
        </p:txBody>
      </p:sp>
      <p:sp>
        <p:nvSpPr>
          <p:cNvPr id="17" name="Content Placeholder 7"/>
          <p:cNvSpPr>
            <a:spLocks noGrp="1"/>
          </p:cNvSpPr>
          <p:nvPr>
            <p:ph sz="quarter" idx="19"/>
          </p:nvPr>
        </p:nvSpPr>
        <p:spPr>
          <a:xfrm>
            <a:off x="304800" y="6477000"/>
            <a:ext cx="990600" cy="244475"/>
          </a:xfrm>
        </p:spPr>
        <p:txBody>
          <a:bodyPr/>
          <a:lstStyle/>
          <a:p>
            <a:r>
              <a:rPr lang="en-US" sz="1200" dirty="0"/>
              <a:t>L</a:t>
            </a:r>
            <a:r>
              <a:rPr lang="en-US" sz="100" dirty="0"/>
              <a:t> </a:t>
            </a:r>
            <a:r>
              <a:rPr lang="en-US" sz="1200" dirty="0"/>
              <a:t>O 3</a:t>
            </a:r>
          </a:p>
        </p:txBody>
      </p:sp>
    </p:spTree>
    <p:extLst>
      <p:ext uri="{BB962C8B-B14F-4D97-AF65-F5344CB8AC3E}">
        <p14:creationId xmlns:p14="http://schemas.microsoft.com/office/powerpoint/2010/main" val="4929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3" grpId="0" build="p"/>
      <p:bldP spid="14" grpId="0" build="p"/>
      <p:bldP spid="15" grpId="0" build="p"/>
      <p:bldP spid="1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730249"/>
          </a:xfrm>
        </p:spPr>
        <p:txBody>
          <a:bodyPr/>
          <a:lstStyle/>
          <a:p>
            <a:r>
              <a:rPr lang="en-US" b="1" dirty="0">
                <a:ea typeface="Source Sans Pro" charset="0"/>
              </a:rPr>
              <a:t>Do It! 3|</a:t>
            </a:r>
            <a:r>
              <a:rPr lang="en-US" b="1" dirty="0">
                <a:solidFill>
                  <a:srgbClr val="196E78"/>
                </a:solidFill>
                <a:ea typeface="Source Sans Pro" charset="0"/>
              </a:rPr>
              <a:t>Correcting Entries </a:t>
            </a:r>
            <a:r>
              <a:rPr lang="en-US" sz="2400" dirty="0">
                <a:solidFill>
                  <a:srgbClr val="196E78"/>
                </a:solidFill>
                <a:ea typeface="Source Sans Pro" charset="0"/>
              </a:rPr>
              <a:t>(1 of 3)</a:t>
            </a:r>
            <a:endParaRPr lang="en-IN" sz="2400" dirty="0"/>
          </a:p>
        </p:txBody>
      </p:sp>
      <p:sp>
        <p:nvSpPr>
          <p:cNvPr id="6" name="Content Placeholder 5"/>
          <p:cNvSpPr>
            <a:spLocks noGrp="1"/>
          </p:cNvSpPr>
          <p:nvPr>
            <p:ph sz="quarter" idx="16"/>
          </p:nvPr>
        </p:nvSpPr>
        <p:spPr>
          <a:xfrm>
            <a:off x="304800" y="1752600"/>
            <a:ext cx="8534400" cy="3206262"/>
          </a:xfrm>
        </p:spPr>
        <p:txBody>
          <a:bodyPr/>
          <a:lstStyle/>
          <a:p>
            <a:pPr>
              <a:lnSpc>
                <a:spcPct val="100000"/>
              </a:lnSpc>
              <a:spcBef>
                <a:spcPts val="1200"/>
              </a:spcBef>
            </a:pPr>
            <a:r>
              <a:rPr lang="en-US" sz="2400" dirty="0"/>
              <a:t>Sanchez Company discovered the following errors made in January 2020.</a:t>
            </a:r>
          </a:p>
          <a:p>
            <a:pPr marL="403200" indent="-403200">
              <a:buClr>
                <a:schemeClr val="accent2"/>
              </a:buClr>
              <a:buFont typeface="+mj-lt"/>
              <a:buAutoNum type="arabicPeriod"/>
            </a:pPr>
            <a:r>
              <a:rPr lang="en-US" sz="2400" dirty="0"/>
              <a:t>A payment of Salaries and Wages Expense of $600 was debited to Supplies and credited to Cash, both for $600.</a:t>
            </a:r>
          </a:p>
          <a:p>
            <a:pPr marL="403200" indent="-403200">
              <a:buClr>
                <a:schemeClr val="accent2"/>
              </a:buClr>
              <a:buFont typeface="+mj-lt"/>
              <a:buAutoNum type="arabicPeriod"/>
            </a:pPr>
            <a:r>
              <a:rPr lang="en-US" sz="2400" dirty="0"/>
              <a:t>A collection of $3,000 from a client on account was debited to Cash $200 and credited to Service Revenue $200.</a:t>
            </a:r>
          </a:p>
          <a:p>
            <a:pPr marL="403200" indent="-403200">
              <a:buClr>
                <a:schemeClr val="accent2"/>
              </a:buClr>
              <a:buFont typeface="+mj-lt"/>
              <a:buAutoNum type="arabicPeriod"/>
            </a:pPr>
            <a:r>
              <a:rPr lang="en-US" sz="2400" dirty="0"/>
              <a:t>The purchase of supplies on account for $860 was debited to Supplies $680 and credited to Accounts Payable $680.</a:t>
            </a:r>
          </a:p>
        </p:txBody>
      </p:sp>
      <p:sp>
        <p:nvSpPr>
          <p:cNvPr id="8" name="Content Placeholder 7"/>
          <p:cNvSpPr>
            <a:spLocks noGrp="1"/>
          </p:cNvSpPr>
          <p:nvPr>
            <p:ph sz="quarter" idx="18"/>
          </p:nvPr>
        </p:nvSpPr>
        <p:spPr>
          <a:xfrm>
            <a:off x="304800" y="5105400"/>
            <a:ext cx="7230533" cy="390365"/>
          </a:xfrm>
        </p:spPr>
        <p:txBody>
          <a:bodyPr/>
          <a:lstStyle/>
          <a:p>
            <a:r>
              <a:rPr lang="en-US" sz="2400" dirty="0"/>
              <a:t>Correct the errors without reversing the incorrect entry.</a:t>
            </a:r>
            <a:endParaRPr lang="en-US" altLang="en-US" sz="2400" b="1" dirty="0"/>
          </a:p>
        </p:txBody>
      </p:sp>
      <p:sp>
        <p:nvSpPr>
          <p:cNvPr id="4" name="Slide Number Placeholder 3"/>
          <p:cNvSpPr>
            <a:spLocks noGrp="1"/>
          </p:cNvSpPr>
          <p:nvPr>
            <p:ph type="sldNum" sz="quarter" idx="10"/>
          </p:nvPr>
        </p:nvSpPr>
        <p:spPr/>
        <p:txBody>
          <a:bodyPr/>
          <a:lstStyle/>
          <a:p>
            <a:fld id="{67B19427-F580-D146-B60E-4CADEE75497F}" type="slidenum">
              <a:rPr lang="en-US" smtClean="0"/>
              <a:pPr/>
              <a:t>13</a:t>
            </a:fld>
            <a:endParaRPr lang="en-US" dirty="0"/>
          </a:p>
        </p:txBody>
      </p:sp>
      <p:sp>
        <p:nvSpPr>
          <p:cNvPr id="5" name="Footer Placeholder 4"/>
          <p:cNvSpPr>
            <a:spLocks noGrp="1"/>
          </p:cNvSpPr>
          <p:nvPr>
            <p:ph type="ftr" sz="quarter" idx="11"/>
          </p:nvPr>
        </p:nvSpPr>
        <p:spPr/>
        <p:txBody>
          <a:bodyPr/>
          <a:lstStyle/>
          <a:p>
            <a:r>
              <a:rPr lang="en-US" dirty="0"/>
              <a:t>Copyright ©2018 John Wiley &amp; Sons, Inc. </a:t>
            </a:r>
          </a:p>
        </p:txBody>
      </p:sp>
      <p:sp>
        <p:nvSpPr>
          <p:cNvPr id="7" name="Content Placeholder 7"/>
          <p:cNvSpPr>
            <a:spLocks noGrp="1"/>
          </p:cNvSpPr>
          <p:nvPr>
            <p:ph sz="quarter" idx="19"/>
          </p:nvPr>
        </p:nvSpPr>
        <p:spPr>
          <a:xfrm>
            <a:off x="304800" y="6477000"/>
            <a:ext cx="990600" cy="244475"/>
          </a:xfrm>
        </p:spPr>
        <p:txBody>
          <a:bodyPr/>
          <a:lstStyle/>
          <a:p>
            <a:r>
              <a:rPr lang="en-US" sz="1200" dirty="0"/>
              <a:t>L</a:t>
            </a:r>
            <a:r>
              <a:rPr lang="en-US" sz="100" dirty="0"/>
              <a:t> </a:t>
            </a:r>
            <a:r>
              <a:rPr lang="en-US" sz="1200" dirty="0"/>
              <a:t>O 3</a:t>
            </a:r>
          </a:p>
        </p:txBody>
      </p:sp>
    </p:spTree>
    <p:extLst>
      <p:ext uri="{BB962C8B-B14F-4D97-AF65-F5344CB8AC3E}">
        <p14:creationId xmlns:p14="http://schemas.microsoft.com/office/powerpoint/2010/main" val="914430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763057"/>
          </a:xfrm>
        </p:spPr>
        <p:txBody>
          <a:bodyPr/>
          <a:lstStyle/>
          <a:p>
            <a:r>
              <a:rPr lang="en-US" b="1" dirty="0">
                <a:ea typeface="Source Sans Pro" charset="0"/>
              </a:rPr>
              <a:t>Do It! 3|</a:t>
            </a:r>
            <a:r>
              <a:rPr lang="en-US" b="1" dirty="0">
                <a:solidFill>
                  <a:srgbClr val="196E78"/>
                </a:solidFill>
                <a:ea typeface="Source Sans Pro" charset="0"/>
              </a:rPr>
              <a:t>Correcting Entries </a:t>
            </a:r>
            <a:r>
              <a:rPr lang="en-US" sz="2400" dirty="0">
                <a:solidFill>
                  <a:srgbClr val="196E78"/>
                </a:solidFill>
                <a:ea typeface="Source Sans Pro" charset="0"/>
              </a:rPr>
              <a:t>(2 of 3)</a:t>
            </a:r>
            <a:endParaRPr lang="en-IN" dirty="0"/>
          </a:p>
        </p:txBody>
      </p:sp>
      <p:sp>
        <p:nvSpPr>
          <p:cNvPr id="6" name="Content Placeholder 5"/>
          <p:cNvSpPr>
            <a:spLocks noGrp="1"/>
          </p:cNvSpPr>
          <p:nvPr>
            <p:ph sz="quarter" idx="16"/>
          </p:nvPr>
        </p:nvSpPr>
        <p:spPr>
          <a:xfrm>
            <a:off x="304800" y="1752599"/>
            <a:ext cx="8534400" cy="709247"/>
          </a:xfrm>
        </p:spPr>
        <p:txBody>
          <a:bodyPr/>
          <a:lstStyle/>
          <a:p>
            <a:pPr marL="403200" indent="-403200">
              <a:buClr>
                <a:schemeClr val="accent2"/>
              </a:buClr>
              <a:buFont typeface="+mj-lt"/>
              <a:buAutoNum type="arabicPeriod"/>
            </a:pPr>
            <a:r>
              <a:rPr lang="en-US" sz="2400" dirty="0"/>
              <a:t>A payment of Salaries and Wages Expense of $600 was debited to Supplies and credited to Cash, both for $600.</a:t>
            </a:r>
          </a:p>
        </p:txBody>
      </p:sp>
      <p:sp>
        <p:nvSpPr>
          <p:cNvPr id="7" name="Content Placeholder 6"/>
          <p:cNvSpPr>
            <a:spLocks noGrp="1"/>
          </p:cNvSpPr>
          <p:nvPr>
            <p:ph sz="quarter" idx="17"/>
          </p:nvPr>
        </p:nvSpPr>
        <p:spPr>
          <a:xfrm>
            <a:off x="990600" y="2638925"/>
            <a:ext cx="6477000" cy="383645"/>
          </a:xfrm>
        </p:spPr>
        <p:txBody>
          <a:bodyPr/>
          <a:lstStyle/>
          <a:p>
            <a:r>
              <a:rPr lang="en-US" sz="2400" dirty="0"/>
              <a:t>Salaries and Wages Expense 			600</a:t>
            </a:r>
            <a:endParaRPr lang="en-IN" sz="2400" dirty="0"/>
          </a:p>
        </p:txBody>
      </p:sp>
      <p:sp>
        <p:nvSpPr>
          <p:cNvPr id="9" name="Content Placeholder 8"/>
          <p:cNvSpPr>
            <a:spLocks noGrp="1"/>
          </p:cNvSpPr>
          <p:nvPr>
            <p:ph sz="quarter" idx="19"/>
          </p:nvPr>
        </p:nvSpPr>
        <p:spPr>
          <a:xfrm>
            <a:off x="1352350" y="3144634"/>
            <a:ext cx="6629400" cy="368207"/>
          </a:xfrm>
        </p:spPr>
        <p:txBody>
          <a:bodyPr/>
          <a:lstStyle/>
          <a:p>
            <a:r>
              <a:rPr lang="en-US" sz="2400" dirty="0"/>
              <a:t>Supplies 					     600</a:t>
            </a:r>
            <a:endParaRPr lang="en-IN" sz="2400" dirty="0"/>
          </a:p>
        </p:txBody>
      </p:sp>
      <p:sp>
        <p:nvSpPr>
          <p:cNvPr id="10" name="Content Placeholder 9"/>
          <p:cNvSpPr>
            <a:spLocks noGrp="1"/>
          </p:cNvSpPr>
          <p:nvPr>
            <p:ph sz="quarter" idx="20"/>
          </p:nvPr>
        </p:nvSpPr>
        <p:spPr>
          <a:xfrm>
            <a:off x="304800" y="3749007"/>
            <a:ext cx="8153400" cy="799547"/>
          </a:xfrm>
        </p:spPr>
        <p:txBody>
          <a:bodyPr/>
          <a:lstStyle/>
          <a:p>
            <a:pPr marL="403200" indent="-403200">
              <a:lnSpc>
                <a:spcPct val="100000"/>
              </a:lnSpc>
              <a:spcBef>
                <a:spcPts val="1200"/>
              </a:spcBef>
              <a:buClr>
                <a:schemeClr val="accent2"/>
              </a:buClr>
              <a:buFont typeface="+mj-lt"/>
              <a:buAutoNum type="arabicPeriod" startAt="2"/>
            </a:pPr>
            <a:r>
              <a:rPr lang="en-US" sz="2400" dirty="0"/>
              <a:t>A collection of $3,000 from a client on account was debited to Cash $200 and credited to Service Revenue $200.</a:t>
            </a:r>
          </a:p>
        </p:txBody>
      </p:sp>
      <p:sp>
        <p:nvSpPr>
          <p:cNvPr id="13" name="Content Placeholder 12"/>
          <p:cNvSpPr>
            <a:spLocks noGrp="1"/>
          </p:cNvSpPr>
          <p:nvPr>
            <p:ph sz="quarter" idx="23"/>
          </p:nvPr>
        </p:nvSpPr>
        <p:spPr>
          <a:xfrm>
            <a:off x="990600" y="4734025"/>
            <a:ext cx="6324600" cy="381000"/>
          </a:xfrm>
        </p:spPr>
        <p:txBody>
          <a:bodyPr/>
          <a:lstStyle/>
          <a:p>
            <a:r>
              <a:rPr lang="en-US" sz="2400" dirty="0"/>
              <a:t>Service Revenue 				200</a:t>
            </a:r>
            <a:endParaRPr lang="en-IN" sz="2400" dirty="0"/>
          </a:p>
        </p:txBody>
      </p:sp>
      <p:sp>
        <p:nvSpPr>
          <p:cNvPr id="14" name="Content Placeholder 13"/>
          <p:cNvSpPr>
            <a:spLocks noGrp="1"/>
          </p:cNvSpPr>
          <p:nvPr>
            <p:ph sz="quarter" idx="24"/>
          </p:nvPr>
        </p:nvSpPr>
        <p:spPr>
          <a:xfrm>
            <a:off x="999067" y="5170998"/>
            <a:ext cx="7154333" cy="467802"/>
          </a:xfrm>
        </p:spPr>
        <p:txBody>
          <a:bodyPr/>
          <a:lstStyle/>
          <a:p>
            <a:r>
              <a:rPr lang="en-US" sz="2400" dirty="0"/>
              <a:t>Cash  ($3,000 - $200)				2,800</a:t>
            </a:r>
            <a:endParaRPr lang="en-IN" sz="2400" dirty="0"/>
          </a:p>
        </p:txBody>
      </p:sp>
      <p:sp>
        <p:nvSpPr>
          <p:cNvPr id="15" name="Content Placeholder 14"/>
          <p:cNvSpPr>
            <a:spLocks noGrp="1"/>
          </p:cNvSpPr>
          <p:nvPr>
            <p:ph sz="quarter" idx="25"/>
          </p:nvPr>
        </p:nvSpPr>
        <p:spPr>
          <a:xfrm>
            <a:off x="999067" y="5724625"/>
            <a:ext cx="7154333" cy="381000"/>
          </a:xfrm>
        </p:spPr>
        <p:txBody>
          <a:bodyPr/>
          <a:lstStyle/>
          <a:p>
            <a:r>
              <a:rPr lang="en-US" sz="2400" dirty="0"/>
              <a:t>Accounts Receivable  				          3,000</a:t>
            </a:r>
            <a:endParaRPr lang="en-IN" sz="2400" dirty="0"/>
          </a:p>
        </p:txBody>
      </p:sp>
      <p:sp>
        <p:nvSpPr>
          <p:cNvPr id="4" name="Slide Number Placeholder 3"/>
          <p:cNvSpPr>
            <a:spLocks noGrp="1"/>
          </p:cNvSpPr>
          <p:nvPr>
            <p:ph type="sldNum" sz="quarter" idx="10"/>
          </p:nvPr>
        </p:nvSpPr>
        <p:spPr/>
        <p:txBody>
          <a:bodyPr/>
          <a:lstStyle/>
          <a:p>
            <a:fld id="{67B19427-F580-D146-B60E-4CADEE75497F}" type="slidenum">
              <a:rPr lang="en-US" smtClean="0"/>
              <a:pPr/>
              <a:t>14</a:t>
            </a:fld>
            <a:endParaRPr lang="en-US" dirty="0"/>
          </a:p>
        </p:txBody>
      </p:sp>
      <p:sp>
        <p:nvSpPr>
          <p:cNvPr id="5" name="Footer Placeholder 4"/>
          <p:cNvSpPr>
            <a:spLocks noGrp="1"/>
          </p:cNvSpPr>
          <p:nvPr>
            <p:ph type="ftr" sz="quarter" idx="11"/>
          </p:nvPr>
        </p:nvSpPr>
        <p:spPr/>
        <p:txBody>
          <a:bodyPr/>
          <a:lstStyle/>
          <a:p>
            <a:r>
              <a:rPr lang="en-US"/>
              <a:t>Copyright ©2018 John Wiley &amp; Sons, Inc. </a:t>
            </a:r>
            <a:endParaRPr lang="en-US" dirty="0"/>
          </a:p>
        </p:txBody>
      </p:sp>
      <p:sp>
        <p:nvSpPr>
          <p:cNvPr id="12" name="Content Placeholder 7"/>
          <p:cNvSpPr>
            <a:spLocks noGrp="1"/>
          </p:cNvSpPr>
          <p:nvPr>
            <p:ph sz="quarter" idx="19"/>
          </p:nvPr>
        </p:nvSpPr>
        <p:spPr>
          <a:xfrm>
            <a:off x="304800" y="6477000"/>
            <a:ext cx="990600" cy="244475"/>
          </a:xfrm>
        </p:spPr>
        <p:txBody>
          <a:bodyPr/>
          <a:lstStyle/>
          <a:p>
            <a:r>
              <a:rPr lang="en-US" sz="1200" dirty="0"/>
              <a:t>L</a:t>
            </a:r>
            <a:r>
              <a:rPr lang="en-US" sz="100" dirty="0"/>
              <a:t> </a:t>
            </a:r>
            <a:r>
              <a:rPr lang="en-US" sz="1200" dirty="0"/>
              <a:t>O 3</a:t>
            </a:r>
          </a:p>
        </p:txBody>
      </p:sp>
    </p:spTree>
    <p:extLst>
      <p:ext uri="{BB962C8B-B14F-4D97-AF65-F5344CB8AC3E}">
        <p14:creationId xmlns:p14="http://schemas.microsoft.com/office/powerpoint/2010/main" val="1970338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build="p"/>
      <p:bldP spid="10" grpId="0" build="p"/>
      <p:bldP spid="13" grpId="0" build="p"/>
      <p:bldP spid="14" grpId="0" build="p"/>
      <p:bldP spid="1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763057"/>
          </a:xfrm>
        </p:spPr>
        <p:txBody>
          <a:bodyPr/>
          <a:lstStyle/>
          <a:p>
            <a:r>
              <a:rPr lang="en-US" b="1" dirty="0">
                <a:ea typeface="Source Sans Pro" charset="0"/>
              </a:rPr>
              <a:t>Do It! 3|</a:t>
            </a:r>
            <a:r>
              <a:rPr lang="en-US" b="1" dirty="0">
                <a:solidFill>
                  <a:srgbClr val="196E78"/>
                </a:solidFill>
                <a:ea typeface="Source Sans Pro" charset="0"/>
              </a:rPr>
              <a:t>Correcting Entries </a:t>
            </a:r>
            <a:r>
              <a:rPr lang="en-US" sz="2400" dirty="0">
                <a:solidFill>
                  <a:srgbClr val="196E78"/>
                </a:solidFill>
                <a:ea typeface="Source Sans Pro" charset="0"/>
              </a:rPr>
              <a:t>(3 of 3)</a:t>
            </a:r>
            <a:endParaRPr lang="en-IN" dirty="0"/>
          </a:p>
        </p:txBody>
      </p:sp>
      <p:sp>
        <p:nvSpPr>
          <p:cNvPr id="6" name="Content Placeholder 5"/>
          <p:cNvSpPr>
            <a:spLocks noGrp="1"/>
          </p:cNvSpPr>
          <p:nvPr>
            <p:ph sz="quarter" idx="16"/>
          </p:nvPr>
        </p:nvSpPr>
        <p:spPr>
          <a:xfrm>
            <a:off x="304800" y="1752600"/>
            <a:ext cx="8534400" cy="720970"/>
          </a:xfrm>
        </p:spPr>
        <p:txBody>
          <a:bodyPr/>
          <a:lstStyle/>
          <a:p>
            <a:pPr marL="403200" indent="-403200">
              <a:buClr>
                <a:schemeClr val="accent2"/>
              </a:buClr>
              <a:buFont typeface="+mj-lt"/>
              <a:buAutoNum type="arabicPeriod" startAt="3"/>
            </a:pPr>
            <a:r>
              <a:rPr lang="en-US" sz="2400" dirty="0"/>
              <a:t>The purchase of supplies on account for $860 was debited to Supplies $680 and credited to Accounts Payable $680.</a:t>
            </a:r>
          </a:p>
        </p:txBody>
      </p:sp>
      <p:sp>
        <p:nvSpPr>
          <p:cNvPr id="7" name="Content Placeholder 6"/>
          <p:cNvSpPr>
            <a:spLocks noGrp="1"/>
          </p:cNvSpPr>
          <p:nvPr>
            <p:ph sz="quarter" idx="17"/>
          </p:nvPr>
        </p:nvSpPr>
        <p:spPr>
          <a:xfrm>
            <a:off x="990600" y="2730930"/>
            <a:ext cx="6477000" cy="383645"/>
          </a:xfrm>
        </p:spPr>
        <p:txBody>
          <a:bodyPr/>
          <a:lstStyle/>
          <a:p>
            <a:r>
              <a:rPr lang="en-US" sz="2400" dirty="0"/>
              <a:t>Supplies ($860 − $680) 			180</a:t>
            </a:r>
            <a:endParaRPr lang="en-IN" sz="2400" dirty="0"/>
          </a:p>
        </p:txBody>
      </p:sp>
      <p:sp>
        <p:nvSpPr>
          <p:cNvPr id="9" name="Content Placeholder 8"/>
          <p:cNvSpPr>
            <a:spLocks noGrp="1"/>
          </p:cNvSpPr>
          <p:nvPr>
            <p:ph sz="quarter" idx="19"/>
          </p:nvPr>
        </p:nvSpPr>
        <p:spPr>
          <a:xfrm>
            <a:off x="1352350" y="3277237"/>
            <a:ext cx="6724850" cy="368207"/>
          </a:xfrm>
        </p:spPr>
        <p:txBody>
          <a:bodyPr/>
          <a:lstStyle/>
          <a:p>
            <a:r>
              <a:rPr lang="en-US" sz="2400" dirty="0"/>
              <a:t>Accounts Payable 			                  180</a:t>
            </a:r>
            <a:endParaRPr lang="en-IN" sz="2400" dirty="0"/>
          </a:p>
        </p:txBody>
      </p:sp>
      <p:sp>
        <p:nvSpPr>
          <p:cNvPr id="4" name="Slide Number Placeholder 3"/>
          <p:cNvSpPr>
            <a:spLocks noGrp="1"/>
          </p:cNvSpPr>
          <p:nvPr>
            <p:ph type="sldNum" sz="quarter" idx="10"/>
          </p:nvPr>
        </p:nvSpPr>
        <p:spPr/>
        <p:txBody>
          <a:bodyPr/>
          <a:lstStyle/>
          <a:p>
            <a:fld id="{67B19427-F580-D146-B60E-4CADEE75497F}" type="slidenum">
              <a:rPr lang="en-US" smtClean="0"/>
              <a:pPr/>
              <a:t>15</a:t>
            </a:fld>
            <a:endParaRPr lang="en-US" dirty="0"/>
          </a:p>
        </p:txBody>
      </p:sp>
      <p:sp>
        <p:nvSpPr>
          <p:cNvPr id="5" name="Footer Placeholder 4"/>
          <p:cNvSpPr>
            <a:spLocks noGrp="1"/>
          </p:cNvSpPr>
          <p:nvPr>
            <p:ph type="ftr" sz="quarter" idx="11"/>
          </p:nvPr>
        </p:nvSpPr>
        <p:spPr/>
        <p:txBody>
          <a:bodyPr/>
          <a:lstStyle/>
          <a:p>
            <a:r>
              <a:rPr lang="en-US"/>
              <a:t>Copyright ©2018 John Wiley &amp; Sons, Inc. </a:t>
            </a:r>
            <a:endParaRPr lang="en-US" dirty="0"/>
          </a:p>
        </p:txBody>
      </p:sp>
      <p:sp>
        <p:nvSpPr>
          <p:cNvPr id="8" name="Content Placeholder 7"/>
          <p:cNvSpPr>
            <a:spLocks noGrp="1"/>
          </p:cNvSpPr>
          <p:nvPr>
            <p:ph sz="quarter" idx="19"/>
          </p:nvPr>
        </p:nvSpPr>
        <p:spPr>
          <a:xfrm>
            <a:off x="304800" y="6477000"/>
            <a:ext cx="990600" cy="244475"/>
          </a:xfrm>
        </p:spPr>
        <p:txBody>
          <a:bodyPr/>
          <a:lstStyle/>
          <a:p>
            <a:r>
              <a:rPr lang="en-US" sz="1200" dirty="0"/>
              <a:t>L</a:t>
            </a:r>
            <a:r>
              <a:rPr lang="en-US" sz="100" dirty="0"/>
              <a:t> </a:t>
            </a:r>
            <a:r>
              <a:rPr lang="en-US" sz="1200" dirty="0"/>
              <a:t>O 3</a:t>
            </a:r>
          </a:p>
        </p:txBody>
      </p:sp>
    </p:spTree>
    <p:extLst>
      <p:ext uri="{BB962C8B-B14F-4D97-AF65-F5344CB8AC3E}">
        <p14:creationId xmlns:p14="http://schemas.microsoft.com/office/powerpoint/2010/main" val="1629815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en-US" dirty="0"/>
              <a:t>Classified Balance Sheet</a:t>
            </a:r>
          </a:p>
        </p:txBody>
      </p:sp>
      <p:sp>
        <p:nvSpPr>
          <p:cNvPr id="10" name="Content Placeholder 9"/>
          <p:cNvSpPr>
            <a:spLocks noGrp="1"/>
          </p:cNvSpPr>
          <p:nvPr>
            <p:ph sz="quarter" idx="12"/>
          </p:nvPr>
        </p:nvSpPr>
        <p:spPr/>
        <p:txBody>
          <a:bodyPr/>
          <a:lstStyle/>
          <a:p>
            <a:r>
              <a:rPr lang="en-US" dirty="0"/>
              <a:t>LEARNING OBJECTIVE 4</a:t>
            </a:r>
          </a:p>
        </p:txBody>
      </p:sp>
      <p:sp>
        <p:nvSpPr>
          <p:cNvPr id="11" name="Content Placeholder 10"/>
          <p:cNvSpPr>
            <a:spLocks noGrp="1"/>
          </p:cNvSpPr>
          <p:nvPr>
            <p:ph sz="quarter" idx="13"/>
          </p:nvPr>
        </p:nvSpPr>
        <p:spPr/>
        <p:txBody>
          <a:bodyPr/>
          <a:lstStyle/>
          <a:p>
            <a:r>
              <a:rPr lang="en-US" dirty="0"/>
              <a:t>Identify the sections of a classified balance sheet.</a:t>
            </a:r>
          </a:p>
        </p:txBody>
      </p:sp>
      <p:sp>
        <p:nvSpPr>
          <p:cNvPr id="12" name="Content Placeholder 11"/>
          <p:cNvSpPr>
            <a:spLocks noGrp="1"/>
          </p:cNvSpPr>
          <p:nvPr>
            <p:ph sz="quarter" idx="14"/>
          </p:nvPr>
        </p:nvSpPr>
        <p:spPr>
          <a:xfrm>
            <a:off x="333828" y="2057400"/>
            <a:ext cx="8505371" cy="1631950"/>
          </a:xfrm>
        </p:spPr>
        <p:txBody>
          <a:bodyPr/>
          <a:lstStyle/>
          <a:p>
            <a:pPr marL="291600" lvl="2" indent="-291600">
              <a:spcBef>
                <a:spcPts val="1000"/>
              </a:spcBef>
              <a:buClr>
                <a:srgbClr val="911B21"/>
              </a:buClr>
              <a:buSzPct val="100000"/>
            </a:pPr>
            <a:r>
              <a:rPr lang="en-US" altLang="en-US" dirty="0">
                <a:solidFill>
                  <a:srgbClr val="000000"/>
                </a:solidFill>
                <a:latin typeface="Calibri" panose="020F0502020204030204"/>
                <a:ea typeface="+mn-ea"/>
                <a:cs typeface="+mn-cs"/>
              </a:rPr>
              <a:t>Presents a snapshot at a point in time</a:t>
            </a:r>
          </a:p>
          <a:p>
            <a:pPr marL="291600" lvl="2" indent="-291600">
              <a:spcBef>
                <a:spcPts val="1000"/>
              </a:spcBef>
              <a:buClr>
                <a:srgbClr val="911B21"/>
              </a:buClr>
              <a:buSzPct val="100000"/>
            </a:pPr>
            <a:r>
              <a:rPr lang="en-US" altLang="en-US" dirty="0">
                <a:solidFill>
                  <a:srgbClr val="000000"/>
                </a:solidFill>
                <a:latin typeface="Calibri" panose="020F0502020204030204"/>
                <a:ea typeface="+mn-ea"/>
                <a:cs typeface="+mn-cs"/>
              </a:rPr>
              <a:t>To improve understanding, companies group similar assets and similar liabilities together</a:t>
            </a:r>
          </a:p>
        </p:txBody>
      </p:sp>
      <p:sp>
        <p:nvSpPr>
          <p:cNvPr id="13" name="Content Placeholder 12"/>
          <p:cNvSpPr>
            <a:spLocks noGrp="1"/>
          </p:cNvSpPr>
          <p:nvPr>
            <p:ph sz="quarter" idx="15"/>
          </p:nvPr>
        </p:nvSpPr>
        <p:spPr/>
        <p:txBody>
          <a:bodyPr/>
          <a:lstStyle/>
          <a:p>
            <a:r>
              <a:rPr lang="en-US" dirty="0"/>
              <a:t>L</a:t>
            </a:r>
            <a:r>
              <a:rPr lang="en-US" sz="100" dirty="0"/>
              <a:t> </a:t>
            </a:r>
            <a:r>
              <a:rPr lang="en-US" dirty="0"/>
              <a:t>O 4</a:t>
            </a:r>
          </a:p>
        </p:txBody>
      </p:sp>
      <p:sp>
        <p:nvSpPr>
          <p:cNvPr id="4" name="Slide Number Placeholder 3"/>
          <p:cNvSpPr>
            <a:spLocks noGrp="1"/>
          </p:cNvSpPr>
          <p:nvPr>
            <p:ph type="sldNum" sz="quarter" idx="10"/>
          </p:nvPr>
        </p:nvSpPr>
        <p:spPr/>
        <p:txBody>
          <a:bodyPr/>
          <a:lstStyle/>
          <a:p>
            <a:fld id="{67B19427-F580-D146-B60E-4CADEE75497F}" type="slidenum">
              <a:rPr lang="en-US" smtClean="0"/>
              <a:pPr/>
              <a:t>16</a:t>
            </a:fld>
            <a:endParaRPr lang="en-US" dirty="0"/>
          </a:p>
        </p:txBody>
      </p:sp>
      <p:sp>
        <p:nvSpPr>
          <p:cNvPr id="5" name="Footer Placeholder 4"/>
          <p:cNvSpPr>
            <a:spLocks noGrp="1"/>
          </p:cNvSpPr>
          <p:nvPr>
            <p:ph type="ftr" sz="quarter" idx="11"/>
          </p:nvPr>
        </p:nvSpPr>
        <p:spPr/>
        <p:txBody>
          <a:bodyPr/>
          <a:lstStyle/>
          <a:p>
            <a:r>
              <a:rPr lang="en-US"/>
              <a:t>Copyright ©2018 John Wiley &amp; Sons, Inc. </a:t>
            </a:r>
            <a:endParaRPr lang="en-US" dirty="0"/>
          </a:p>
        </p:txBody>
      </p:sp>
      <p:graphicFrame>
        <p:nvGraphicFramePr>
          <p:cNvPr id="16" name="Content Placeholder 15" descr="Table is accessible to screenreaders"/>
          <p:cNvGraphicFramePr>
            <a:graphicFrameLocks noGrp="1"/>
          </p:cNvGraphicFramePr>
          <p:nvPr>
            <p:ph sz="quarter" idx="16"/>
            <p:extLst>
              <p:ext uri="{D42A27DB-BD31-4B8C-83A1-F6EECF244321}">
                <p14:modId xmlns:p14="http://schemas.microsoft.com/office/powerpoint/2010/main" val="2265349069"/>
              </p:ext>
            </p:extLst>
          </p:nvPr>
        </p:nvGraphicFramePr>
        <p:xfrm>
          <a:off x="295274" y="3810000"/>
          <a:ext cx="8505826" cy="2286000"/>
        </p:xfrm>
        <a:graphic>
          <a:graphicData uri="http://schemas.openxmlformats.org/drawingml/2006/table">
            <a:tbl>
              <a:tblPr firstRow="1" bandRow="1">
                <a:tableStyleId>{5C22544A-7EE6-4342-B048-85BDC9FD1C3A}</a:tableStyleId>
              </a:tblPr>
              <a:tblGrid>
                <a:gridCol w="4252913">
                  <a:extLst>
                    <a:ext uri="{9D8B030D-6E8A-4147-A177-3AD203B41FA5}">
                      <a16:colId xmlns:a16="http://schemas.microsoft.com/office/drawing/2014/main" val="229242459"/>
                    </a:ext>
                  </a:extLst>
                </a:gridCol>
                <a:gridCol w="4252913">
                  <a:extLst>
                    <a:ext uri="{9D8B030D-6E8A-4147-A177-3AD203B41FA5}">
                      <a16:colId xmlns:a16="http://schemas.microsoft.com/office/drawing/2014/main" val="143839923"/>
                    </a:ext>
                  </a:extLst>
                </a:gridCol>
              </a:tblGrid>
              <a:tr h="370840">
                <a:tc>
                  <a:txBody>
                    <a:bodyPr/>
                    <a:lstStyle/>
                    <a:p>
                      <a:r>
                        <a:rPr lang="en-US" sz="2400" b="0" dirty="0">
                          <a:solidFill>
                            <a:schemeClr val="tx1"/>
                          </a:solidFill>
                        </a:rPr>
                        <a:t>Assets</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400" b="0" dirty="0">
                          <a:solidFill>
                            <a:schemeClr val="tx1"/>
                          </a:solidFill>
                        </a:rPr>
                        <a:t>Liabilities and Owner’s Equity</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95787698"/>
                  </a:ext>
                </a:extLst>
              </a:tr>
              <a:tr h="370840">
                <a:tc>
                  <a:txBody>
                    <a:bodyPr/>
                    <a:lstStyle/>
                    <a:p>
                      <a:r>
                        <a:rPr lang="en-US" sz="2400" dirty="0"/>
                        <a:t>Current</a:t>
                      </a:r>
                      <a:r>
                        <a:rPr lang="en-US" sz="2400" baseline="0" dirty="0"/>
                        <a:t> assets</a:t>
                      </a:r>
                      <a:endParaRPr lang="en-US" sz="2400" dirty="0"/>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sz="2400" dirty="0"/>
                        <a:t>Current liabilities</a:t>
                      </a:r>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818829484"/>
                  </a:ext>
                </a:extLst>
              </a:tr>
              <a:tr h="370840">
                <a:tc>
                  <a:txBody>
                    <a:bodyPr/>
                    <a:lstStyle/>
                    <a:p>
                      <a:r>
                        <a:rPr lang="en-US" sz="2400" dirty="0"/>
                        <a:t>Long-term</a:t>
                      </a:r>
                      <a:r>
                        <a:rPr lang="en-US" sz="2400" baseline="0" dirty="0"/>
                        <a:t> investments</a:t>
                      </a:r>
                      <a:endParaRPr lang="en-US" sz="2400" dirty="0"/>
                    </a:p>
                  </a:txBody>
                  <a:tcPr>
                    <a:solidFill>
                      <a:schemeClr val="bg1"/>
                    </a:solidFill>
                  </a:tcPr>
                </a:tc>
                <a:tc>
                  <a:txBody>
                    <a:bodyPr/>
                    <a:lstStyle/>
                    <a:p>
                      <a:r>
                        <a:rPr lang="en-US" sz="2400" dirty="0"/>
                        <a:t>Long-term liabilities</a:t>
                      </a:r>
                    </a:p>
                  </a:txBody>
                  <a:tcPr>
                    <a:solidFill>
                      <a:schemeClr val="bg1"/>
                    </a:solidFill>
                  </a:tcPr>
                </a:tc>
                <a:extLst>
                  <a:ext uri="{0D108BD9-81ED-4DB2-BD59-A6C34878D82A}">
                    <a16:rowId xmlns:a16="http://schemas.microsoft.com/office/drawing/2014/main" val="1755797365"/>
                  </a:ext>
                </a:extLst>
              </a:tr>
              <a:tr h="370840">
                <a:tc>
                  <a:txBody>
                    <a:bodyPr/>
                    <a:lstStyle/>
                    <a:p>
                      <a:r>
                        <a:rPr lang="en-US" sz="2400" dirty="0"/>
                        <a:t>Property, plant, and equipment</a:t>
                      </a:r>
                    </a:p>
                  </a:txBody>
                  <a:tcPr>
                    <a:solidFill>
                      <a:schemeClr val="bg1"/>
                    </a:solidFill>
                  </a:tcPr>
                </a:tc>
                <a:tc>
                  <a:txBody>
                    <a:bodyPr/>
                    <a:lstStyle/>
                    <a:p>
                      <a:r>
                        <a:rPr lang="en-US" sz="2400" dirty="0"/>
                        <a:t>Owner’s (Stockholders’) equity</a:t>
                      </a:r>
                    </a:p>
                  </a:txBody>
                  <a:tcPr>
                    <a:solidFill>
                      <a:schemeClr val="bg1"/>
                    </a:solidFill>
                  </a:tcPr>
                </a:tc>
                <a:extLst>
                  <a:ext uri="{0D108BD9-81ED-4DB2-BD59-A6C34878D82A}">
                    <a16:rowId xmlns:a16="http://schemas.microsoft.com/office/drawing/2014/main" val="2666182111"/>
                  </a:ext>
                </a:extLst>
              </a:tr>
              <a:tr h="370840">
                <a:tc>
                  <a:txBody>
                    <a:bodyPr/>
                    <a:lstStyle/>
                    <a:p>
                      <a:r>
                        <a:rPr lang="en-US" sz="2400" dirty="0"/>
                        <a:t>Intangible assets</a:t>
                      </a:r>
                    </a:p>
                  </a:txBody>
                  <a:tcPr>
                    <a:solidFill>
                      <a:schemeClr val="bg1"/>
                    </a:solidFill>
                  </a:tcPr>
                </a:tc>
                <a:tc>
                  <a:txBody>
                    <a:bodyPr/>
                    <a:lstStyle/>
                    <a:p>
                      <a:r>
                        <a:rPr lang="en-US" sz="2400" dirty="0">
                          <a:solidFill>
                            <a:schemeClr val="bg1"/>
                          </a:solidFill>
                        </a:rPr>
                        <a:t>blank</a:t>
                      </a:r>
                    </a:p>
                  </a:txBody>
                  <a:tcPr>
                    <a:solidFill>
                      <a:schemeClr val="bg1"/>
                    </a:solidFill>
                  </a:tcPr>
                </a:tc>
                <a:extLst>
                  <a:ext uri="{0D108BD9-81ED-4DB2-BD59-A6C34878D82A}">
                    <a16:rowId xmlns:a16="http://schemas.microsoft.com/office/drawing/2014/main" val="2252531712"/>
                  </a:ext>
                </a:extLst>
              </a:tr>
            </a:tbl>
          </a:graphicData>
        </a:graphic>
      </p:graphicFrame>
    </p:spTree>
    <p:extLst>
      <p:ext uri="{BB962C8B-B14F-4D97-AF65-F5344CB8AC3E}">
        <p14:creationId xmlns:p14="http://schemas.microsoft.com/office/powerpoint/2010/main" val="1063235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609599"/>
          </a:xfrm>
        </p:spPr>
        <p:txBody>
          <a:bodyPr>
            <a:noAutofit/>
          </a:bodyPr>
          <a:lstStyle/>
          <a:p>
            <a:r>
              <a:rPr lang="en-US" b="1" dirty="0">
                <a:latin typeface="Calibri" panose="020F0502020204030204" pitchFamily="34" charset="0"/>
                <a:ea typeface="Source Sans Pro" charset="0"/>
                <a:cs typeface="Calibri" panose="020F0502020204030204" pitchFamily="34" charset="0"/>
              </a:rPr>
              <a:t>Classified Balance Sheet </a:t>
            </a:r>
            <a:r>
              <a:rPr lang="en-US" sz="2400" dirty="0">
                <a:latin typeface="Calibri" panose="020F0502020204030204" pitchFamily="34" charset="0"/>
                <a:ea typeface="Source Sans Pro" charset="0"/>
                <a:cs typeface="Calibri" panose="020F0502020204030204" pitchFamily="34" charset="0"/>
              </a:rPr>
              <a:t>(1 of 2)</a:t>
            </a:r>
            <a:endParaRPr lang="en-IN" dirty="0"/>
          </a:p>
        </p:txBody>
      </p:sp>
      <p:pic>
        <p:nvPicPr>
          <p:cNvPr id="8" name="Content Placeholder 7" descr="The assets section of the balance sheet displays a three-line heading consisting of the name of the company, Franklin Corporation; the type of statement, balance sheet; and the date, October 31, 2020. There are 4 columns displayed, the first displaying account names and the other three displaying the respective amounts and totals. Assets include the following sections: current assets, long-term investments, property, plant, and equipment, and intangible assets. Current assets have amounts listed in the second numeric column and are as follows: Cash, $6,600; debt investments, 2,000; accounts receivable, 7,000; notes receivable, 1,000; inventory, 3,000; supplies, 2,100; and prepaid insurance, 400. The total of current assets is $22,100, displayed in the third numeric column. Long-term investments are listed in the second numeric column, and include stock investments, 5,200; and investment in real estate, 2,000. The total is 7,200, displayed in the third numeric column. Under property, plant, and equipment, land is 10,000 in the second numeric column, and equipment is $24,000 in the first numeric column. After subtracting 5,000 of accumulated depreciation of equipment from the 24,000 equipment cost, the result is 19,000, shown in the second numeric column. Total property, plant, and equipment adds 10,000 and 19,000 and results in 29,000 in the third numeric column. An intangible asset, patents, is shown in the amount of 3,100 in the third numeric column. The total assets add up to $61,400.&#10;"/>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1429756" y="1447800"/>
            <a:ext cx="6284488" cy="4846137"/>
          </a:xfrm>
        </p:spPr>
      </p:pic>
      <p:sp>
        <p:nvSpPr>
          <p:cNvPr id="4" name="Slide Number Placeholder 3"/>
          <p:cNvSpPr>
            <a:spLocks noGrp="1"/>
          </p:cNvSpPr>
          <p:nvPr>
            <p:ph type="sldNum" sz="quarter" idx="10"/>
          </p:nvPr>
        </p:nvSpPr>
        <p:spPr/>
        <p:txBody>
          <a:bodyPr/>
          <a:lstStyle/>
          <a:p>
            <a:fld id="{67B19427-F580-D146-B60E-4CADEE75497F}" type="slidenum">
              <a:rPr lang="en-US" smtClean="0"/>
              <a:pPr/>
              <a:t>17</a:t>
            </a:fld>
            <a:endParaRPr lang="en-US" dirty="0"/>
          </a:p>
        </p:txBody>
      </p:sp>
      <p:sp>
        <p:nvSpPr>
          <p:cNvPr id="5" name="Footer Placeholder 4"/>
          <p:cNvSpPr>
            <a:spLocks noGrp="1"/>
          </p:cNvSpPr>
          <p:nvPr>
            <p:ph type="ftr" sz="quarter" idx="11"/>
          </p:nvPr>
        </p:nvSpPr>
        <p:spPr/>
        <p:txBody>
          <a:bodyPr/>
          <a:lstStyle/>
          <a:p>
            <a:r>
              <a:rPr lang="en-US"/>
              <a:t>Copyright ©2018 John Wiley &amp; Sons, Inc. </a:t>
            </a:r>
            <a:endParaRPr lang="en-US" dirty="0"/>
          </a:p>
        </p:txBody>
      </p:sp>
      <p:sp>
        <p:nvSpPr>
          <p:cNvPr id="6" name="Content Placeholder 5"/>
          <p:cNvSpPr>
            <a:spLocks noGrp="1"/>
          </p:cNvSpPr>
          <p:nvPr>
            <p:ph sz="quarter" idx="17"/>
          </p:nvPr>
        </p:nvSpPr>
        <p:spPr>
          <a:xfrm>
            <a:off x="304800" y="6477000"/>
            <a:ext cx="914400" cy="244475"/>
          </a:xfrm>
        </p:spPr>
        <p:txBody>
          <a:bodyPr/>
          <a:lstStyle/>
          <a:p>
            <a:r>
              <a:rPr lang="en-US" sz="1200" dirty="0"/>
              <a:t>L</a:t>
            </a:r>
            <a:r>
              <a:rPr lang="en-US" sz="100" dirty="0"/>
              <a:t> </a:t>
            </a:r>
            <a:r>
              <a:rPr lang="en-US" sz="1200" dirty="0"/>
              <a:t>O 4</a:t>
            </a:r>
          </a:p>
        </p:txBody>
      </p:sp>
    </p:spTree>
    <p:extLst>
      <p:ext uri="{BB962C8B-B14F-4D97-AF65-F5344CB8AC3E}">
        <p14:creationId xmlns:p14="http://schemas.microsoft.com/office/powerpoint/2010/main" val="1484221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609599"/>
          </a:xfrm>
        </p:spPr>
        <p:txBody>
          <a:bodyPr>
            <a:noAutofit/>
          </a:bodyPr>
          <a:lstStyle/>
          <a:p>
            <a:r>
              <a:rPr lang="en-US" b="1" dirty="0">
                <a:latin typeface="Calibri" panose="020F0502020204030204" pitchFamily="34" charset="0"/>
                <a:ea typeface="Source Sans Pro" charset="0"/>
                <a:cs typeface="Calibri" panose="020F0502020204030204" pitchFamily="34" charset="0"/>
              </a:rPr>
              <a:t>Classified Balance Sheet </a:t>
            </a:r>
            <a:r>
              <a:rPr lang="en-US" sz="2400" dirty="0">
                <a:latin typeface="Calibri" panose="020F0502020204030204" pitchFamily="34" charset="0"/>
                <a:ea typeface="Source Sans Pro" charset="0"/>
                <a:cs typeface="Calibri" panose="020F0502020204030204" pitchFamily="34" charset="0"/>
              </a:rPr>
              <a:t>(2 of 2)</a:t>
            </a:r>
            <a:endParaRPr lang="en-IN" dirty="0"/>
          </a:p>
        </p:txBody>
      </p:sp>
      <p:pic>
        <p:nvPicPr>
          <p:cNvPr id="8" name="Content Placeholder 7" descr="The liabilities and stockholders' equity section of the balance sheet displays a three-line heading consisting of the name of the company, Franklin Corporation; the type of statement, balance sheet; and the date at which the statement is prepared, October 31, 2020. There are 3 columns displayed, the first displaying account names and the other two displaying the respective amounts and totals. The liabilities section contains two subsections, one for current and the for other long-term. The current liability account names and their respective amounts are as follows: Notes payable, $11,000; accounts payable, 2,100; unearned sales revenue, 900; salaries and wages payable, 1,600; and interest payable, 450. The total of current liabilities is $16,050, displayed in the second numeric column. The long-term liability account names and their respective amounts are as follows: Mortgage payable, 10,000; and notes payable 1,300. The total of long-term liabilities is 11,300, displayed in the second numeric column. The total liabilities are the sum of total current liabilities and total long-term liabilities, and amount to 27,350. Under stockholders' equity, owner's capital is 34,050. Total liabilities and owner's equity is $61,400.&#10;"/>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1426068" y="1447800"/>
            <a:ext cx="6291865" cy="4233915"/>
          </a:xfrm>
        </p:spPr>
      </p:pic>
      <p:sp>
        <p:nvSpPr>
          <p:cNvPr id="4" name="Slide Number Placeholder 3"/>
          <p:cNvSpPr>
            <a:spLocks noGrp="1"/>
          </p:cNvSpPr>
          <p:nvPr>
            <p:ph type="sldNum" sz="quarter" idx="10"/>
          </p:nvPr>
        </p:nvSpPr>
        <p:spPr/>
        <p:txBody>
          <a:bodyPr/>
          <a:lstStyle/>
          <a:p>
            <a:fld id="{67B19427-F580-D146-B60E-4CADEE75497F}" type="slidenum">
              <a:rPr lang="en-US" smtClean="0"/>
              <a:pPr/>
              <a:t>18</a:t>
            </a:fld>
            <a:endParaRPr lang="en-US" dirty="0"/>
          </a:p>
        </p:txBody>
      </p:sp>
      <p:sp>
        <p:nvSpPr>
          <p:cNvPr id="5" name="Footer Placeholder 4"/>
          <p:cNvSpPr>
            <a:spLocks noGrp="1"/>
          </p:cNvSpPr>
          <p:nvPr>
            <p:ph type="ftr" sz="quarter" idx="11"/>
          </p:nvPr>
        </p:nvSpPr>
        <p:spPr/>
        <p:txBody>
          <a:bodyPr/>
          <a:lstStyle/>
          <a:p>
            <a:r>
              <a:rPr lang="en-US"/>
              <a:t>Copyright ©2018 John Wiley &amp; Sons, Inc. </a:t>
            </a:r>
            <a:endParaRPr lang="en-US" dirty="0"/>
          </a:p>
        </p:txBody>
      </p:sp>
      <p:sp>
        <p:nvSpPr>
          <p:cNvPr id="6" name="Content Placeholder 5"/>
          <p:cNvSpPr>
            <a:spLocks noGrp="1"/>
          </p:cNvSpPr>
          <p:nvPr>
            <p:ph sz="quarter" idx="17"/>
          </p:nvPr>
        </p:nvSpPr>
        <p:spPr>
          <a:xfrm>
            <a:off x="304800" y="6477000"/>
            <a:ext cx="914400" cy="244475"/>
          </a:xfrm>
        </p:spPr>
        <p:txBody>
          <a:bodyPr/>
          <a:lstStyle/>
          <a:p>
            <a:r>
              <a:rPr lang="en-US" sz="1200" dirty="0"/>
              <a:t>L</a:t>
            </a:r>
            <a:r>
              <a:rPr lang="en-US" sz="100" dirty="0"/>
              <a:t> </a:t>
            </a:r>
            <a:r>
              <a:rPr lang="en-US" sz="1200" dirty="0"/>
              <a:t>O 4</a:t>
            </a:r>
          </a:p>
        </p:txBody>
      </p:sp>
    </p:spTree>
    <p:extLst>
      <p:ext uri="{BB962C8B-B14F-4D97-AF65-F5344CB8AC3E}">
        <p14:creationId xmlns:p14="http://schemas.microsoft.com/office/powerpoint/2010/main" val="1725249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Current Assets </a:t>
            </a:r>
            <a:r>
              <a:rPr lang="en-US" sz="2400" dirty="0">
                <a:latin typeface="Calibri" panose="020F0502020204030204" pitchFamily="34" charset="0"/>
                <a:ea typeface="Source Sans Pro" charset="0"/>
                <a:cs typeface="Calibri" panose="020F0502020204030204" pitchFamily="34" charset="0"/>
              </a:rPr>
              <a:t>(1 of 4)</a:t>
            </a:r>
            <a:endParaRPr lang="en-IN" sz="2400" dirty="0">
              <a:latin typeface="Calibri" panose="020F0502020204030204" pitchFamily="34" charset="0"/>
            </a:endParaRPr>
          </a:p>
        </p:txBody>
      </p:sp>
      <p:sp>
        <p:nvSpPr>
          <p:cNvPr id="3" name="Content Placeholder 2"/>
          <p:cNvSpPr>
            <a:spLocks noGrp="1"/>
          </p:cNvSpPr>
          <p:nvPr>
            <p:ph sz="quarter" idx="16"/>
          </p:nvPr>
        </p:nvSpPr>
        <p:spPr>
          <a:xfrm>
            <a:off x="304800" y="1752600"/>
            <a:ext cx="8534400" cy="3124200"/>
          </a:xfrm>
        </p:spPr>
        <p:txBody>
          <a:bodyPr/>
          <a:lstStyle/>
          <a:p>
            <a:pPr marL="291600" lvl="2" indent="-291600">
              <a:spcBef>
                <a:spcPts val="1000"/>
              </a:spcBef>
              <a:buClr>
                <a:schemeClr val="accent2"/>
              </a:buClr>
              <a:buSzPct val="100000"/>
            </a:pPr>
            <a:r>
              <a:rPr lang="en-US" altLang="en-US" sz="2800" dirty="0">
                <a:latin typeface="Calibri" panose="020F0502020204030204" pitchFamily="34" charset="0"/>
              </a:rPr>
              <a:t>Assets that a company expects to </a:t>
            </a:r>
            <a:r>
              <a:rPr lang="en-US" altLang="en-US" sz="2800" b="1" dirty="0">
                <a:latin typeface="Calibri" panose="020F0502020204030204" pitchFamily="34" charset="0"/>
              </a:rPr>
              <a:t>convert to cash </a:t>
            </a:r>
            <a:r>
              <a:rPr lang="en-US" altLang="en-US" sz="2800" dirty="0">
                <a:latin typeface="Calibri" panose="020F0502020204030204" pitchFamily="34" charset="0"/>
              </a:rPr>
              <a:t>or </a:t>
            </a:r>
            <a:r>
              <a:rPr lang="en-US" altLang="en-US" sz="2800" b="1" dirty="0">
                <a:latin typeface="Calibri" panose="020F0502020204030204" pitchFamily="34" charset="0"/>
              </a:rPr>
              <a:t>use up </a:t>
            </a:r>
            <a:r>
              <a:rPr lang="en-US" altLang="en-US" sz="2800" dirty="0">
                <a:latin typeface="Calibri" panose="020F0502020204030204" pitchFamily="34" charset="0"/>
              </a:rPr>
              <a:t>within one year or the operating cycle, whichever is longer.</a:t>
            </a:r>
          </a:p>
          <a:p>
            <a:pPr marL="291600" lvl="2" indent="-291600">
              <a:spcBef>
                <a:spcPts val="1000"/>
              </a:spcBef>
              <a:buClr>
                <a:schemeClr val="accent2"/>
              </a:buClr>
              <a:buSzPct val="100000"/>
            </a:pPr>
            <a:r>
              <a:rPr lang="en-US" altLang="en-US" sz="2800" b="1" dirty="0">
                <a:solidFill>
                  <a:srgbClr val="0000CC"/>
                </a:solidFill>
                <a:latin typeface="Calibri" panose="020F0502020204030204" pitchFamily="34" charset="0"/>
              </a:rPr>
              <a:t>Operating cycle </a:t>
            </a:r>
            <a:r>
              <a:rPr lang="en-US" altLang="en-US" sz="2800" dirty="0">
                <a:latin typeface="Calibri" panose="020F0502020204030204" pitchFamily="34" charset="0"/>
              </a:rPr>
              <a:t>is the average time that it takes to</a:t>
            </a:r>
          </a:p>
          <a:p>
            <a:pPr marL="622800" lvl="3" indent="-320400">
              <a:buClr>
                <a:schemeClr val="accent2"/>
              </a:buClr>
              <a:buSzPct val="80000"/>
              <a:buFont typeface="Courier New" panose="02070309020205020404" pitchFamily="49" charset="0"/>
              <a:buChar char="o"/>
            </a:pPr>
            <a:r>
              <a:rPr lang="en-US" altLang="en-US" sz="2600" dirty="0">
                <a:latin typeface="Calibri" panose="020F0502020204030204" pitchFamily="34" charset="0"/>
              </a:rPr>
              <a:t>purchase inventory,</a:t>
            </a:r>
          </a:p>
          <a:p>
            <a:pPr marL="622800" lvl="3" indent="-320400">
              <a:buClr>
                <a:schemeClr val="accent2"/>
              </a:buClr>
              <a:buSzPct val="80000"/>
              <a:buFont typeface="Courier New" panose="02070309020205020404" pitchFamily="49" charset="0"/>
              <a:buChar char="o"/>
            </a:pPr>
            <a:r>
              <a:rPr lang="en-US" altLang="en-US" sz="2600" dirty="0">
                <a:latin typeface="Calibri" panose="020F0502020204030204" pitchFamily="34" charset="0"/>
              </a:rPr>
              <a:t>sell it on account, and</a:t>
            </a:r>
          </a:p>
          <a:p>
            <a:pPr marL="622800" lvl="3" indent="-320400">
              <a:buClr>
                <a:schemeClr val="accent2"/>
              </a:buClr>
              <a:buSzPct val="80000"/>
              <a:buFont typeface="Courier New" panose="02070309020205020404" pitchFamily="49" charset="0"/>
              <a:buChar char="o"/>
            </a:pPr>
            <a:r>
              <a:rPr lang="en-US" altLang="en-US" sz="2600" dirty="0">
                <a:latin typeface="Calibri" panose="020F0502020204030204" pitchFamily="34" charset="0"/>
              </a:rPr>
              <a:t>collect cash from customers.</a:t>
            </a:r>
          </a:p>
        </p:txBody>
      </p:sp>
      <p:sp>
        <p:nvSpPr>
          <p:cNvPr id="4" name="Slide Number Placeholder 3"/>
          <p:cNvSpPr>
            <a:spLocks noGrp="1"/>
          </p:cNvSpPr>
          <p:nvPr>
            <p:ph type="sldNum" sz="quarter" idx="10"/>
          </p:nvPr>
        </p:nvSpPr>
        <p:spPr/>
        <p:txBody>
          <a:bodyPr/>
          <a:lstStyle/>
          <a:p>
            <a:fld id="{67B19427-F580-D146-B60E-4CADEE75497F}" type="slidenum">
              <a:rPr lang="en-US" smtClean="0">
                <a:latin typeface="Calibri" panose="020F0502020204030204" pitchFamily="34" charset="0"/>
              </a:rPr>
              <a:pPr/>
              <a:t>19</a:t>
            </a:fld>
            <a:endParaRPr lang="en-US" dirty="0">
              <a:latin typeface="Calibri" panose="020F0502020204030204" pitchFamily="34" charset="0"/>
            </a:endParaRPr>
          </a:p>
        </p:txBody>
      </p:sp>
      <p:sp>
        <p:nvSpPr>
          <p:cNvPr id="5" name="Footer Placeholder 4"/>
          <p:cNvSpPr>
            <a:spLocks noGrp="1"/>
          </p:cNvSpPr>
          <p:nvPr>
            <p:ph type="ftr" sz="quarter" idx="11"/>
          </p:nvPr>
        </p:nvSpPr>
        <p:spPr/>
        <p:txBody>
          <a:bodyPr/>
          <a:lstStyle/>
          <a:p>
            <a:r>
              <a:rPr lang="en-US">
                <a:latin typeface="Calibri" panose="020F0502020204030204" pitchFamily="34" charset="0"/>
              </a:rPr>
              <a:t>Copyright ©2018 John Wiley &amp; Sons, Inc. </a:t>
            </a:r>
            <a:endParaRPr lang="en-US" dirty="0">
              <a:latin typeface="Calibri" panose="020F0502020204030204" pitchFamily="34" charset="0"/>
            </a:endParaRPr>
          </a:p>
        </p:txBody>
      </p:sp>
      <p:sp>
        <p:nvSpPr>
          <p:cNvPr id="6" name="Content Placeholder 5"/>
          <p:cNvSpPr>
            <a:spLocks noGrp="1"/>
          </p:cNvSpPr>
          <p:nvPr>
            <p:ph sz="quarter" idx="17"/>
          </p:nvPr>
        </p:nvSpPr>
        <p:spPr>
          <a:xfrm>
            <a:off x="304800" y="6477000"/>
            <a:ext cx="914400" cy="244475"/>
          </a:xfrm>
        </p:spPr>
        <p:txBody>
          <a:bodyPr/>
          <a:lstStyle/>
          <a:p>
            <a:r>
              <a:rPr lang="en-US" sz="1200" dirty="0"/>
              <a:t>L</a:t>
            </a:r>
            <a:r>
              <a:rPr lang="en-US" sz="100" dirty="0"/>
              <a:t> </a:t>
            </a:r>
            <a:r>
              <a:rPr lang="en-US" sz="1200" dirty="0"/>
              <a:t>O 4</a:t>
            </a:r>
          </a:p>
        </p:txBody>
      </p:sp>
    </p:spTree>
    <p:extLst>
      <p:ext uri="{BB962C8B-B14F-4D97-AF65-F5344CB8AC3E}">
        <p14:creationId xmlns:p14="http://schemas.microsoft.com/office/powerpoint/2010/main" val="1639765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2. Journalize the Transactions</a:t>
            </a:r>
            <a:endParaRPr lang="en-IN" dirty="0"/>
          </a:p>
        </p:txBody>
      </p:sp>
      <p:graphicFrame>
        <p:nvGraphicFramePr>
          <p:cNvPr id="7" name="Content Placeholder 6" descr="Table is accessible to screenreaders"/>
          <p:cNvGraphicFramePr>
            <a:graphicFrameLocks noGrp="1"/>
          </p:cNvGraphicFramePr>
          <p:nvPr>
            <p:ph sz="quarter" idx="16"/>
            <p:extLst>
              <p:ext uri="{D42A27DB-BD31-4B8C-83A1-F6EECF244321}">
                <p14:modId xmlns:p14="http://schemas.microsoft.com/office/powerpoint/2010/main" val="1366112516"/>
              </p:ext>
            </p:extLst>
          </p:nvPr>
        </p:nvGraphicFramePr>
        <p:xfrm>
          <a:off x="466825" y="1899075"/>
          <a:ext cx="7162800" cy="3815925"/>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110237572"/>
                    </a:ext>
                  </a:extLst>
                </a:gridCol>
                <a:gridCol w="2971800">
                  <a:extLst>
                    <a:ext uri="{9D8B030D-6E8A-4147-A177-3AD203B41FA5}">
                      <a16:colId xmlns:a16="http://schemas.microsoft.com/office/drawing/2014/main" val="3157353377"/>
                    </a:ext>
                  </a:extLst>
                </a:gridCol>
                <a:gridCol w="990600">
                  <a:extLst>
                    <a:ext uri="{9D8B030D-6E8A-4147-A177-3AD203B41FA5}">
                      <a16:colId xmlns:a16="http://schemas.microsoft.com/office/drawing/2014/main" val="3474458746"/>
                    </a:ext>
                  </a:extLst>
                </a:gridCol>
                <a:gridCol w="990600">
                  <a:extLst>
                    <a:ext uri="{9D8B030D-6E8A-4147-A177-3AD203B41FA5}">
                      <a16:colId xmlns:a16="http://schemas.microsoft.com/office/drawing/2014/main" val="3867766148"/>
                    </a:ext>
                  </a:extLst>
                </a:gridCol>
                <a:gridCol w="1295400">
                  <a:extLst>
                    <a:ext uri="{9D8B030D-6E8A-4147-A177-3AD203B41FA5}">
                      <a16:colId xmlns:a16="http://schemas.microsoft.com/office/drawing/2014/main" val="1373841095"/>
                    </a:ext>
                  </a:extLst>
                </a:gridCol>
              </a:tblGrid>
              <a:tr h="211811">
                <a:tc>
                  <a:txBody>
                    <a:bodyPr/>
                    <a:lstStyle/>
                    <a:p>
                      <a:r>
                        <a:rPr lang="en-IN" sz="1800" b="0" dirty="0">
                          <a:solidFill>
                            <a:schemeClr val="accent1"/>
                          </a:solidFill>
                          <a:latin typeface="+mn-lt"/>
                        </a:rPr>
                        <a:t>blank</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u="none" strike="noStrike" dirty="0">
                          <a:effectLst/>
                        </a:rPr>
                        <a:t>General Journal</a:t>
                      </a:r>
                      <a:endParaRPr lang="en-IN" sz="1800" dirty="0">
                        <a:latin typeface="+mn-lt"/>
                      </a:endParaRPr>
                    </a:p>
                  </a:txBody>
                  <a:tcP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800" b="0" dirty="0">
                          <a:solidFill>
                            <a:schemeClr val="accent1"/>
                          </a:solidFill>
                          <a:latin typeface="+mn-lt"/>
                        </a:rPr>
                        <a:t>blank</a:t>
                      </a:r>
                      <a:endParaRPr lang="en-IN" sz="1800" dirty="0">
                        <a:latin typeface="+mn-lt"/>
                      </a:endParaRP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800" b="0" dirty="0">
                          <a:solidFill>
                            <a:schemeClr val="accent1"/>
                          </a:solidFill>
                          <a:latin typeface="+mn-lt"/>
                        </a:rPr>
                        <a:t>blank</a:t>
                      </a:r>
                      <a:endParaRPr lang="en-IN" sz="1800" dirty="0">
                        <a:latin typeface="+mn-lt"/>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chemeClr val="bg1"/>
                          </a:solidFill>
                          <a:effectLst/>
                          <a:latin typeface="+mn-lt"/>
                        </a:rPr>
                        <a:t>Page</a:t>
                      </a:r>
                      <a:r>
                        <a:rPr lang="en-US" sz="1800" b="1" i="0" u="none" strike="noStrike" baseline="0" dirty="0">
                          <a:solidFill>
                            <a:schemeClr val="bg1"/>
                          </a:solidFill>
                          <a:effectLst/>
                          <a:latin typeface="+mn-lt"/>
                        </a:rPr>
                        <a:t> J1</a:t>
                      </a:r>
                      <a:endParaRPr lang="en-US" sz="1800" b="1" i="0" u="none" strike="noStrike" dirty="0">
                        <a:solidFill>
                          <a:schemeClr val="bg1"/>
                        </a:solidFill>
                        <a:effectLst/>
                        <a:latin typeface="Calibri" panose="020F050202020403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40909448"/>
                  </a:ext>
                </a:extLst>
              </a:tr>
              <a:tr h="238288">
                <a:tc>
                  <a:txBody>
                    <a:bodyPr/>
                    <a:lstStyle/>
                    <a:p>
                      <a:pPr algn="ctr" fontAlgn="b"/>
                      <a:r>
                        <a:rPr lang="en-US" sz="1800" b="1" u="none" strike="noStrike" dirty="0">
                          <a:effectLst/>
                          <a:latin typeface="+mn-lt"/>
                        </a:rPr>
                        <a:t>Date</a:t>
                      </a:r>
                      <a:endParaRPr lang="en-US" sz="1800" b="1" i="0" u="none" strike="noStrike" dirty="0">
                        <a:solidFill>
                          <a:srgbClr val="000000"/>
                        </a:solidFill>
                        <a:effectLst/>
                        <a:latin typeface="+mn-lt"/>
                      </a:endParaRPr>
                    </a:p>
                  </a:txBody>
                  <a:tcPr marL="4233" marR="4233" marT="9144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1" u="none" strike="noStrike" dirty="0">
                          <a:effectLst/>
                          <a:latin typeface="+mn-lt"/>
                        </a:rPr>
                        <a:t>Explanation</a:t>
                      </a:r>
                      <a:endParaRPr lang="en-US" sz="1800" b="1" i="0" u="none" strike="noStrike" dirty="0">
                        <a:solidFill>
                          <a:srgbClr val="000000"/>
                        </a:solidFill>
                        <a:effectLst/>
                        <a:latin typeface="+mn-lt"/>
                      </a:endParaRPr>
                    </a:p>
                  </a:txBody>
                  <a:tcPr marR="4233" marT="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1" u="none" strike="noStrike" dirty="0">
                          <a:effectLst/>
                          <a:latin typeface="+mn-lt"/>
                        </a:rPr>
                        <a:t>Ref.</a:t>
                      </a:r>
                      <a:endParaRPr lang="en-US" sz="1800" b="1" i="0" u="none" strike="noStrike" dirty="0">
                        <a:solidFill>
                          <a:srgbClr val="000000"/>
                        </a:solidFill>
                        <a:effectLst/>
                        <a:latin typeface="+mn-lt"/>
                      </a:endParaRPr>
                    </a:p>
                  </a:txBody>
                  <a:tcPr marL="4233" marR="4233" marT="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1" u="none" strike="noStrike" dirty="0">
                          <a:effectLst/>
                          <a:latin typeface="+mn-lt"/>
                        </a:rPr>
                        <a:t>Debit</a:t>
                      </a:r>
                      <a:endParaRPr lang="en-US" sz="1800" b="1" i="0" u="none" strike="noStrike" dirty="0">
                        <a:solidFill>
                          <a:srgbClr val="000000"/>
                        </a:solidFill>
                        <a:effectLst/>
                        <a:latin typeface="+mn-lt"/>
                      </a:endParaRPr>
                    </a:p>
                  </a:txBody>
                  <a:tcPr marL="4233" marR="4233" marT="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1" i="0" u="none" strike="noStrike" dirty="0">
                          <a:solidFill>
                            <a:srgbClr val="000000"/>
                          </a:solidFill>
                          <a:effectLst/>
                          <a:latin typeface="+mn-lt"/>
                        </a:rPr>
                        <a:t>Credit</a:t>
                      </a:r>
                    </a:p>
                  </a:txBody>
                  <a:tcPr marL="4233" marR="4233" marT="9144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0287522"/>
                  </a:ext>
                </a:extLst>
              </a:tr>
              <a:tr h="320168">
                <a:tc>
                  <a:txBody>
                    <a:bodyPr/>
                    <a:lstStyle/>
                    <a:p>
                      <a:pPr algn="ctr" fontAlgn="b"/>
                      <a:r>
                        <a:rPr lang="en-US" sz="1800" b="0" i="0" u="none" strike="noStrike" baseline="0" dirty="0">
                          <a:solidFill>
                            <a:srgbClr val="000000"/>
                          </a:solidFill>
                          <a:effectLst/>
                          <a:latin typeface="+mn-lt"/>
                        </a:rPr>
                        <a:t>2020</a:t>
                      </a:r>
                    </a:p>
                    <a:p>
                      <a:pPr algn="r" fontAlgn="b"/>
                      <a:r>
                        <a:rPr lang="en-US" sz="1800" b="0" i="0" u="none" strike="noStrike" baseline="0" dirty="0">
                          <a:solidFill>
                            <a:srgbClr val="000000"/>
                          </a:solidFill>
                          <a:effectLst/>
                          <a:latin typeface="+mn-lt"/>
                        </a:rPr>
                        <a:t>Oct.  1</a:t>
                      </a:r>
                      <a:endParaRPr lang="en-US" sz="1800" b="0" i="0" u="none" strike="noStrike" dirty="0">
                        <a:solidFill>
                          <a:srgbClr val="000000"/>
                        </a:solidFill>
                        <a:effectLst/>
                        <a:latin typeface="+mn-lt"/>
                      </a:endParaRPr>
                    </a:p>
                  </a:txBody>
                  <a:tcPr marL="4233" marT="4233"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en-US" sz="1800" dirty="0">
                          <a:latin typeface="+mn-lt"/>
                        </a:rPr>
                        <a:t>Cash</a:t>
                      </a:r>
                    </a:p>
                  </a:txBody>
                  <a:tcPr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fontAlgn="b"/>
                      <a:r>
                        <a:rPr lang="en-US" sz="1800" b="0" i="0" u="none" strike="noStrike" dirty="0">
                          <a:solidFill>
                            <a:srgbClr val="000000"/>
                          </a:solidFill>
                          <a:effectLst/>
                          <a:latin typeface="+mn-lt"/>
                        </a:rPr>
                        <a:t>101</a:t>
                      </a: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r"/>
                      <a:r>
                        <a:rPr lang="en-US" sz="1800" kern="1200" dirty="0">
                          <a:solidFill>
                            <a:schemeClr val="dk1"/>
                          </a:solidFill>
                          <a:latin typeface="+mn-lt"/>
                          <a:ea typeface="+mn-ea"/>
                          <a:cs typeface="+mn-cs"/>
                        </a:rPr>
                        <a:t>10,000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r"/>
                      <a:r>
                        <a:rPr lang="en-US" sz="1800" kern="1200" dirty="0">
                          <a:solidFill>
                            <a:schemeClr val="bg2"/>
                          </a:solidFill>
                          <a:latin typeface="+mn-lt"/>
                          <a:ea typeface="+mn-ea"/>
                          <a:cs typeface="+mn-cs"/>
                        </a:rPr>
                        <a:t>blank</a:t>
                      </a:r>
                      <a:endParaRPr lang="en-US" sz="1800" kern="1200" dirty="0">
                        <a:solidFill>
                          <a:schemeClr val="dk1"/>
                        </a:solidFill>
                        <a:latin typeface="+mn-lt"/>
                        <a:ea typeface="+mn-ea"/>
                        <a:cs typeface="+mn-cs"/>
                      </a:endParaRPr>
                    </a:p>
                  </a:txBody>
                  <a:tcPr marL="4233" marT="4233"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4185086"/>
                  </a:ext>
                </a:extLst>
              </a:tr>
              <a:tr h="161310">
                <a:tc>
                  <a:txBody>
                    <a:bodyPr/>
                    <a:lstStyle/>
                    <a:p>
                      <a:endParaRPr lang="en-US" sz="1800" dirty="0">
                        <a:latin typeface="+mn-lt"/>
                      </a:endParaRPr>
                    </a:p>
                  </a:txBody>
                  <a:tcPr marL="4233" marT="4233" marB="0" anchor="b">
                    <a:lnR w="12700" cap="flat" cmpd="sng" algn="ctr">
                      <a:solidFill>
                        <a:schemeClr val="tx1"/>
                      </a:solidFill>
                      <a:prstDash val="solid"/>
                      <a:round/>
                      <a:headEnd type="none" w="med" len="med"/>
                      <a:tailEnd type="none" w="med" len="med"/>
                    </a:lnR>
                    <a:noFill/>
                  </a:tcPr>
                </a:tc>
                <a:tc>
                  <a:txBody>
                    <a:bodyPr/>
                    <a:lstStyle/>
                    <a:p>
                      <a:pPr marL="457200" lvl="1" indent="0"/>
                      <a:r>
                        <a:rPr lang="en-US" sz="1800" dirty="0">
                          <a:latin typeface="+mn-lt"/>
                        </a:rPr>
                        <a:t>Owners’ Capital</a:t>
                      </a:r>
                    </a:p>
                  </a:txBody>
                  <a:tcPr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fontAlgn="b"/>
                      <a:r>
                        <a:rPr lang="en-US" sz="1800" b="0" i="0" u="none" strike="noStrike" dirty="0">
                          <a:solidFill>
                            <a:srgbClr val="000000"/>
                          </a:solidFill>
                          <a:effectLst/>
                          <a:latin typeface="+mn-lt"/>
                        </a:rPr>
                        <a:t>301</a:t>
                      </a: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lang="en-US" sz="1800" kern="1200" dirty="0">
                          <a:solidFill>
                            <a:schemeClr val="bg2"/>
                          </a:solidFill>
                          <a:latin typeface="+mn-lt"/>
                          <a:ea typeface="+mn-ea"/>
                          <a:cs typeface="+mn-cs"/>
                        </a:rPr>
                        <a:t>blank</a:t>
                      </a:r>
                      <a:endParaRPr lang="en-US" sz="1800" kern="1200" dirty="0">
                        <a:solidFill>
                          <a:schemeClr val="dk1"/>
                        </a:solidFill>
                        <a:latin typeface="+mn-lt"/>
                        <a:ea typeface="+mn-ea"/>
                        <a:cs typeface="+mn-cs"/>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lang="en-US" sz="1800" kern="1200" dirty="0">
                          <a:solidFill>
                            <a:schemeClr val="dk1"/>
                          </a:solidFill>
                          <a:latin typeface="+mn-lt"/>
                          <a:ea typeface="+mn-ea"/>
                          <a:cs typeface="+mn-cs"/>
                        </a:rPr>
                        <a:t>10,000</a:t>
                      </a:r>
                    </a:p>
                  </a:txBody>
                  <a:tcPr marL="4233" marT="4233" marB="0" anchor="b">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16557153"/>
                  </a:ext>
                </a:extLst>
              </a:tr>
              <a:tr h="264764">
                <a:tc>
                  <a:txBody>
                    <a:bodyPr/>
                    <a:lstStyle/>
                    <a:p>
                      <a:pPr algn="r"/>
                      <a:r>
                        <a:rPr lang="en-US" sz="1800" dirty="0">
                          <a:latin typeface="+mn-lt"/>
                        </a:rPr>
                        <a:t>1</a:t>
                      </a:r>
                    </a:p>
                  </a:txBody>
                  <a:tcPr marL="4233" marT="182880" marB="0" anchor="b">
                    <a:lnR w="12700" cap="flat" cmpd="sng" algn="ctr">
                      <a:solidFill>
                        <a:schemeClr val="tx1"/>
                      </a:solidFill>
                      <a:prstDash val="solid"/>
                      <a:round/>
                      <a:headEnd type="none" w="med" len="med"/>
                      <a:tailEnd type="none" w="med" len="med"/>
                    </a:lnR>
                    <a:noFill/>
                  </a:tcPr>
                </a:tc>
                <a:tc>
                  <a:txBody>
                    <a:bodyPr/>
                    <a:lstStyle/>
                    <a:p>
                      <a:pPr marL="0" indent="0"/>
                      <a:r>
                        <a:rPr lang="en-US" sz="1800" kern="1200" dirty="0">
                          <a:solidFill>
                            <a:schemeClr val="dk1"/>
                          </a:solidFill>
                          <a:latin typeface="+mn-lt"/>
                          <a:ea typeface="+mn-ea"/>
                          <a:cs typeface="+mn-cs"/>
                        </a:rPr>
                        <a:t>Equipment</a:t>
                      </a:r>
                    </a:p>
                  </a:txBody>
                  <a:tcPr marR="423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fontAlgn="b"/>
                      <a:r>
                        <a:rPr lang="en-US" sz="1800" b="0" i="0" u="none" strike="noStrike" dirty="0">
                          <a:solidFill>
                            <a:srgbClr val="000000"/>
                          </a:solidFill>
                          <a:effectLst/>
                          <a:latin typeface="+mn-lt"/>
                        </a:rPr>
                        <a:t>157</a:t>
                      </a:r>
                    </a:p>
                  </a:txBody>
                  <a:tcPr marL="4233" marR="423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lang="en-US" sz="1800" kern="1200" dirty="0">
                          <a:solidFill>
                            <a:schemeClr val="dk1"/>
                          </a:solidFill>
                          <a:latin typeface="+mn-lt"/>
                          <a:ea typeface="+mn-ea"/>
                          <a:cs typeface="+mn-cs"/>
                        </a:rPr>
                        <a:t>5,000</a:t>
                      </a:r>
                    </a:p>
                  </a:txBody>
                  <a:tcPr marL="423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lang="en-US" sz="1800" kern="1200" dirty="0">
                          <a:solidFill>
                            <a:schemeClr val="bg2"/>
                          </a:solidFill>
                          <a:latin typeface="+mn-lt"/>
                          <a:ea typeface="+mn-ea"/>
                          <a:cs typeface="+mn-cs"/>
                        </a:rPr>
                        <a:t>blank</a:t>
                      </a:r>
                      <a:endParaRPr lang="en-US" sz="1800" kern="1200" dirty="0">
                        <a:solidFill>
                          <a:schemeClr val="dk1"/>
                        </a:solidFill>
                        <a:latin typeface="+mn-lt"/>
                        <a:ea typeface="+mn-ea"/>
                        <a:cs typeface="+mn-cs"/>
                      </a:endParaRPr>
                    </a:p>
                  </a:txBody>
                  <a:tcPr marL="4233" marT="182880" marB="0" anchor="b">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281203463"/>
                  </a:ext>
                </a:extLst>
              </a:tr>
              <a:tr h="161310">
                <a:tc>
                  <a:txBody>
                    <a:bodyPr/>
                    <a:lstStyle/>
                    <a:p>
                      <a:pPr algn="r"/>
                      <a:endParaRPr lang="en-US" sz="1800" dirty="0">
                        <a:latin typeface="+mn-lt"/>
                      </a:endParaRPr>
                    </a:p>
                  </a:txBody>
                  <a:tcPr marL="4233" marT="4233" marB="0" anchor="b">
                    <a:lnR w="12700" cap="flat" cmpd="sng" algn="ctr">
                      <a:solidFill>
                        <a:schemeClr val="tx1"/>
                      </a:solidFill>
                      <a:prstDash val="solid"/>
                      <a:round/>
                      <a:headEnd type="none" w="med" len="med"/>
                      <a:tailEnd type="none" w="med" len="med"/>
                    </a:lnR>
                    <a:noFill/>
                  </a:tcPr>
                </a:tc>
                <a:tc>
                  <a:txBody>
                    <a:bodyPr/>
                    <a:lstStyle/>
                    <a:p>
                      <a:pPr marL="457200" lvl="1" indent="0"/>
                      <a:r>
                        <a:rPr lang="en-US" sz="1800" dirty="0">
                          <a:latin typeface="+mn-lt"/>
                        </a:rPr>
                        <a:t>Notes Payable</a:t>
                      </a:r>
                    </a:p>
                  </a:txBody>
                  <a:tcPr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US" sz="1800" dirty="0">
                          <a:latin typeface="+mn-lt"/>
                        </a:rPr>
                        <a:t>200</a:t>
                      </a: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lang="en-US" sz="1800" kern="1200" dirty="0">
                          <a:solidFill>
                            <a:schemeClr val="bg2"/>
                          </a:solidFill>
                          <a:latin typeface="+mn-lt"/>
                          <a:ea typeface="+mn-ea"/>
                          <a:cs typeface="+mn-cs"/>
                        </a:rPr>
                        <a:t>blank</a:t>
                      </a:r>
                      <a:endParaRPr lang="en-US" sz="1800" kern="1200" dirty="0">
                        <a:solidFill>
                          <a:schemeClr val="dk1"/>
                        </a:solidFill>
                        <a:latin typeface="+mn-lt"/>
                        <a:ea typeface="+mn-ea"/>
                        <a:cs typeface="+mn-cs"/>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lang="en-US" sz="1800" kern="1200" dirty="0">
                          <a:solidFill>
                            <a:schemeClr val="dk1"/>
                          </a:solidFill>
                          <a:latin typeface="+mn-lt"/>
                          <a:ea typeface="+mn-ea"/>
                          <a:cs typeface="+mn-cs"/>
                        </a:rPr>
                        <a:t>5,000</a:t>
                      </a:r>
                    </a:p>
                  </a:txBody>
                  <a:tcPr marL="4233" marT="4233" marB="0" anchor="b">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657468579"/>
                  </a:ext>
                </a:extLst>
              </a:tr>
              <a:tr h="264764">
                <a:tc>
                  <a:txBody>
                    <a:bodyPr/>
                    <a:lstStyle/>
                    <a:p>
                      <a:pPr algn="r"/>
                      <a:r>
                        <a:rPr lang="en-US" sz="1800" dirty="0">
                          <a:latin typeface="+mn-lt"/>
                        </a:rPr>
                        <a:t>2</a:t>
                      </a:r>
                    </a:p>
                  </a:txBody>
                  <a:tcPr marL="4233" marT="182880" marB="0" anchor="b">
                    <a:lnR w="12700" cap="flat" cmpd="sng" algn="ctr">
                      <a:solidFill>
                        <a:schemeClr val="tx1"/>
                      </a:solidFill>
                      <a:prstDash val="solid"/>
                      <a:round/>
                      <a:headEnd type="none" w="med" len="med"/>
                      <a:tailEnd type="none" w="med" len="med"/>
                    </a:lnR>
                    <a:noFill/>
                  </a:tcPr>
                </a:tc>
                <a:tc>
                  <a:txBody>
                    <a:bodyPr/>
                    <a:lstStyle/>
                    <a:p>
                      <a:pPr marL="0" indent="0"/>
                      <a:r>
                        <a:rPr lang="en-US" sz="1800" dirty="0">
                          <a:latin typeface="+mn-lt"/>
                        </a:rPr>
                        <a:t>Cash</a:t>
                      </a:r>
                    </a:p>
                  </a:txBody>
                  <a:tcPr marR="423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US" sz="1800" dirty="0">
                          <a:latin typeface="+mn-lt"/>
                        </a:rPr>
                        <a:t>101</a:t>
                      </a:r>
                    </a:p>
                  </a:txBody>
                  <a:tcPr marL="4233" marR="423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lang="en-US" sz="1800" kern="1200" dirty="0">
                          <a:solidFill>
                            <a:schemeClr val="dk1"/>
                          </a:solidFill>
                          <a:latin typeface="+mn-lt"/>
                          <a:ea typeface="+mn-ea"/>
                          <a:cs typeface="+mn-cs"/>
                        </a:rPr>
                        <a:t>1,200</a:t>
                      </a:r>
                    </a:p>
                  </a:txBody>
                  <a:tcPr marL="423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lang="en-US" sz="1800" kern="1200" dirty="0">
                          <a:solidFill>
                            <a:schemeClr val="bg2"/>
                          </a:solidFill>
                          <a:latin typeface="+mn-lt"/>
                          <a:ea typeface="+mn-ea"/>
                          <a:cs typeface="+mn-cs"/>
                        </a:rPr>
                        <a:t>blank</a:t>
                      </a:r>
                      <a:endParaRPr lang="en-US" sz="1800" kern="1200" dirty="0">
                        <a:solidFill>
                          <a:schemeClr val="dk1"/>
                        </a:solidFill>
                        <a:latin typeface="+mn-lt"/>
                        <a:ea typeface="+mn-ea"/>
                        <a:cs typeface="+mn-cs"/>
                      </a:endParaRPr>
                    </a:p>
                  </a:txBody>
                  <a:tcPr marL="4233" marT="182880" marB="0" anchor="b">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519250663"/>
                  </a:ext>
                </a:extLst>
              </a:tr>
              <a:tr h="161310">
                <a:tc>
                  <a:txBody>
                    <a:bodyPr/>
                    <a:lstStyle/>
                    <a:p>
                      <a:pPr algn="r"/>
                      <a:endParaRPr lang="en-US" sz="1800" dirty="0">
                        <a:latin typeface="+mn-lt"/>
                      </a:endParaRPr>
                    </a:p>
                  </a:txBody>
                  <a:tcPr marL="4233" marT="4233" marB="0" anchor="b">
                    <a:lnR w="12700" cap="flat" cmpd="sng" algn="ctr">
                      <a:solidFill>
                        <a:schemeClr val="tx1"/>
                      </a:solidFill>
                      <a:prstDash val="solid"/>
                      <a:round/>
                      <a:headEnd type="none" w="med" len="med"/>
                      <a:tailEnd type="none" w="med" len="med"/>
                    </a:lnR>
                    <a:noFill/>
                  </a:tcPr>
                </a:tc>
                <a:tc>
                  <a:txBody>
                    <a:bodyPr/>
                    <a:lstStyle/>
                    <a:p>
                      <a:pPr marL="457200" lvl="1" indent="0"/>
                      <a:r>
                        <a:rPr lang="en-US" sz="1800" dirty="0">
                          <a:latin typeface="+mn-lt"/>
                        </a:rPr>
                        <a:t>Unearned Revenue</a:t>
                      </a:r>
                    </a:p>
                  </a:txBody>
                  <a:tcPr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US" sz="1800" dirty="0">
                          <a:latin typeface="+mn-lt"/>
                        </a:rPr>
                        <a:t>209</a:t>
                      </a: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lang="en-US" sz="1800" kern="1200" dirty="0">
                          <a:solidFill>
                            <a:schemeClr val="bg2"/>
                          </a:solidFill>
                          <a:latin typeface="+mn-lt"/>
                          <a:ea typeface="+mn-ea"/>
                          <a:cs typeface="+mn-cs"/>
                        </a:rPr>
                        <a:t>blank</a:t>
                      </a:r>
                      <a:endParaRPr lang="en-US" sz="1800" kern="1200" dirty="0">
                        <a:solidFill>
                          <a:schemeClr val="dk1"/>
                        </a:solidFill>
                        <a:latin typeface="+mn-lt"/>
                        <a:ea typeface="+mn-ea"/>
                        <a:cs typeface="+mn-cs"/>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lang="en-US" sz="1800" kern="1200" dirty="0">
                          <a:solidFill>
                            <a:schemeClr val="dk1"/>
                          </a:solidFill>
                          <a:latin typeface="+mn-lt"/>
                          <a:ea typeface="+mn-ea"/>
                          <a:cs typeface="+mn-cs"/>
                        </a:rPr>
                        <a:t>1,200</a:t>
                      </a:r>
                    </a:p>
                  </a:txBody>
                  <a:tcPr marL="4233" marT="4233" marB="0" anchor="b">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92784854"/>
                  </a:ext>
                </a:extLst>
              </a:tr>
              <a:tr h="264764">
                <a:tc>
                  <a:txBody>
                    <a:bodyPr/>
                    <a:lstStyle/>
                    <a:p>
                      <a:pPr algn="r"/>
                      <a:r>
                        <a:rPr lang="en-US" sz="1800" dirty="0">
                          <a:latin typeface="+mn-lt"/>
                        </a:rPr>
                        <a:t>3</a:t>
                      </a:r>
                    </a:p>
                  </a:txBody>
                  <a:tcPr marL="4233" marT="182880" marB="0" anchor="b">
                    <a:lnR w="12700" cap="flat" cmpd="sng" algn="ctr">
                      <a:solidFill>
                        <a:schemeClr val="tx1"/>
                      </a:solidFill>
                      <a:prstDash val="solid"/>
                      <a:round/>
                      <a:headEnd type="none" w="med" len="med"/>
                      <a:tailEnd type="none" w="med" len="med"/>
                    </a:lnR>
                    <a:noFill/>
                  </a:tcPr>
                </a:tc>
                <a:tc>
                  <a:txBody>
                    <a:bodyPr/>
                    <a:lstStyle/>
                    <a:p>
                      <a:pPr marL="0" indent="0"/>
                      <a:r>
                        <a:rPr lang="en-US" sz="1800" dirty="0">
                          <a:latin typeface="+mn-lt"/>
                        </a:rPr>
                        <a:t>Rent</a:t>
                      </a:r>
                      <a:r>
                        <a:rPr lang="en-US" sz="1800" baseline="0" dirty="0">
                          <a:latin typeface="+mn-lt"/>
                        </a:rPr>
                        <a:t> Expense</a:t>
                      </a:r>
                      <a:endParaRPr lang="en-US" sz="1800" dirty="0">
                        <a:latin typeface="+mn-lt"/>
                      </a:endParaRPr>
                    </a:p>
                  </a:txBody>
                  <a:tcPr marR="423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US" sz="1800" dirty="0">
                          <a:latin typeface="+mn-lt"/>
                        </a:rPr>
                        <a:t>729</a:t>
                      </a:r>
                    </a:p>
                  </a:txBody>
                  <a:tcPr marL="4233" marR="423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lang="en-US" sz="1800" kern="1200" dirty="0">
                          <a:solidFill>
                            <a:schemeClr val="dk1"/>
                          </a:solidFill>
                          <a:latin typeface="+mn-lt"/>
                          <a:ea typeface="+mn-ea"/>
                          <a:cs typeface="+mn-cs"/>
                        </a:rPr>
                        <a:t>900</a:t>
                      </a:r>
                    </a:p>
                  </a:txBody>
                  <a:tcPr marL="423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lang="en-US" sz="1800" kern="1200" dirty="0">
                          <a:solidFill>
                            <a:schemeClr val="bg2"/>
                          </a:solidFill>
                          <a:latin typeface="+mn-lt"/>
                          <a:ea typeface="+mn-ea"/>
                          <a:cs typeface="+mn-cs"/>
                        </a:rPr>
                        <a:t>blank</a:t>
                      </a:r>
                      <a:endParaRPr lang="en-US" sz="1800" kern="1200" dirty="0">
                        <a:solidFill>
                          <a:schemeClr val="dk1"/>
                        </a:solidFill>
                        <a:latin typeface="+mn-lt"/>
                        <a:ea typeface="+mn-ea"/>
                        <a:cs typeface="+mn-cs"/>
                      </a:endParaRPr>
                    </a:p>
                  </a:txBody>
                  <a:tcPr marL="4233" marT="182880" marB="0" anchor="b">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2902980941"/>
                  </a:ext>
                </a:extLst>
              </a:tr>
              <a:tr h="161310">
                <a:tc>
                  <a:txBody>
                    <a:bodyPr/>
                    <a:lstStyle/>
                    <a:p>
                      <a:pPr algn="r"/>
                      <a:endParaRPr lang="en-US" sz="1800" dirty="0">
                        <a:latin typeface="+mn-lt"/>
                      </a:endParaRPr>
                    </a:p>
                  </a:txBody>
                  <a:tcPr marL="4233" marT="4233" marB="0" anchor="b">
                    <a:noFill/>
                  </a:tcPr>
                </a:tc>
                <a:tc>
                  <a:txBody>
                    <a:bodyPr/>
                    <a:lstStyle/>
                    <a:p>
                      <a:pPr marL="457200" lvl="1" indent="0"/>
                      <a:r>
                        <a:rPr lang="en-US" sz="1800" dirty="0">
                          <a:latin typeface="+mn-lt"/>
                        </a:rPr>
                        <a:t>Cash</a:t>
                      </a:r>
                    </a:p>
                  </a:txBody>
                  <a:tcPr marR="4233" marT="4233" marB="0" anchor="b">
                    <a:lnR w="12700" cap="flat" cmpd="sng" algn="ctr">
                      <a:solidFill>
                        <a:schemeClr val="tx1"/>
                      </a:solidFill>
                      <a:prstDash val="solid"/>
                      <a:round/>
                      <a:headEnd type="none" w="med" len="med"/>
                      <a:tailEnd type="none" w="med" len="med"/>
                    </a:lnR>
                    <a:noFill/>
                  </a:tcPr>
                </a:tc>
                <a:tc>
                  <a:txBody>
                    <a:bodyPr/>
                    <a:lstStyle/>
                    <a:p>
                      <a:pPr algn="ctr"/>
                      <a:r>
                        <a:rPr lang="en-US" sz="1800" dirty="0">
                          <a:latin typeface="+mn-lt"/>
                        </a:rPr>
                        <a:t>101</a:t>
                      </a: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r"/>
                      <a:r>
                        <a:rPr lang="en-US" sz="1800" kern="1200" dirty="0">
                          <a:solidFill>
                            <a:schemeClr val="bg2"/>
                          </a:solidFill>
                          <a:latin typeface="+mn-lt"/>
                          <a:ea typeface="+mn-ea"/>
                          <a:cs typeface="+mn-cs"/>
                        </a:rPr>
                        <a:t>blank</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r"/>
                      <a:r>
                        <a:rPr lang="en-US" sz="1800" kern="1200" dirty="0">
                          <a:solidFill>
                            <a:schemeClr val="dk1"/>
                          </a:solidFill>
                          <a:latin typeface="+mn-lt"/>
                          <a:ea typeface="+mn-ea"/>
                          <a:cs typeface="+mn-cs"/>
                        </a:rPr>
                        <a:t>900</a:t>
                      </a:r>
                    </a:p>
                  </a:txBody>
                  <a:tcPr marL="4233" marT="4233" marB="0" anchor="b">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041770136"/>
                  </a:ext>
                </a:extLst>
              </a:tr>
            </a:tbl>
          </a:graphicData>
        </a:graphic>
      </p:graphicFrame>
      <p:sp>
        <p:nvSpPr>
          <p:cNvPr id="4" name="Slide Number Placeholder 3"/>
          <p:cNvSpPr>
            <a:spLocks noGrp="1"/>
          </p:cNvSpPr>
          <p:nvPr>
            <p:ph type="sldNum" sz="quarter" idx="10"/>
          </p:nvPr>
        </p:nvSpPr>
        <p:spPr/>
        <p:txBody>
          <a:bodyPr/>
          <a:lstStyle/>
          <a:p>
            <a:fld id="{67B19427-F580-D146-B60E-4CADEE75497F}" type="slidenum">
              <a:rPr lang="en-US" smtClean="0"/>
              <a:pPr/>
              <a:t>2</a:t>
            </a:fld>
            <a:endParaRPr lang="en-US" dirty="0"/>
          </a:p>
        </p:txBody>
      </p:sp>
      <p:sp>
        <p:nvSpPr>
          <p:cNvPr id="5" name="Footer Placeholder 4"/>
          <p:cNvSpPr>
            <a:spLocks noGrp="1"/>
          </p:cNvSpPr>
          <p:nvPr>
            <p:ph type="ftr" sz="quarter" idx="11"/>
          </p:nvPr>
        </p:nvSpPr>
        <p:spPr/>
        <p:txBody>
          <a:bodyPr/>
          <a:lstStyle/>
          <a:p>
            <a:r>
              <a:rPr lang="en-US"/>
              <a:t>Copyright ©2018 John Wiley &amp; Sons, Inc. </a:t>
            </a:r>
            <a:endParaRPr lang="en-US" dirty="0"/>
          </a:p>
        </p:txBody>
      </p:sp>
      <p:sp>
        <p:nvSpPr>
          <p:cNvPr id="6" name="Content Placeholder 7"/>
          <p:cNvSpPr>
            <a:spLocks noGrp="1"/>
          </p:cNvSpPr>
          <p:nvPr>
            <p:ph sz="quarter" idx="4294967295"/>
          </p:nvPr>
        </p:nvSpPr>
        <p:spPr>
          <a:xfrm>
            <a:off x="304800" y="6477000"/>
            <a:ext cx="990600" cy="244475"/>
          </a:xfrm>
          <a:prstGeom prst="rect">
            <a:avLst/>
          </a:prstGeom>
        </p:spPr>
        <p:txBody>
          <a:bodyPr/>
          <a:lstStyle/>
          <a:p>
            <a:pPr marL="0" indent="0">
              <a:buNone/>
            </a:pPr>
            <a:r>
              <a:rPr lang="en-US" sz="1200" dirty="0"/>
              <a:t>L</a:t>
            </a:r>
            <a:r>
              <a:rPr lang="en-US" sz="100" dirty="0"/>
              <a:t> </a:t>
            </a:r>
            <a:r>
              <a:rPr lang="en-US" sz="1200" dirty="0"/>
              <a:t>O 3</a:t>
            </a:r>
          </a:p>
        </p:txBody>
      </p:sp>
    </p:spTree>
    <p:extLst>
      <p:ext uri="{BB962C8B-B14F-4D97-AF65-F5344CB8AC3E}">
        <p14:creationId xmlns:p14="http://schemas.microsoft.com/office/powerpoint/2010/main" val="41914221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685799"/>
          </a:xfrm>
        </p:spPr>
        <p:txBody>
          <a:bodyPr>
            <a:noAutofit/>
          </a:bodyPr>
          <a:lstStyle/>
          <a:p>
            <a:r>
              <a:rPr lang="en-US" b="1" dirty="0">
                <a:latin typeface="Calibri" panose="020F0502020204030204" pitchFamily="34" charset="0"/>
                <a:ea typeface="Source Sans Pro" charset="0"/>
                <a:cs typeface="Calibri" panose="020F0502020204030204" pitchFamily="34" charset="0"/>
              </a:rPr>
              <a:t>Current Assets </a:t>
            </a:r>
            <a:r>
              <a:rPr lang="en-US" sz="2400" dirty="0">
                <a:latin typeface="Calibri" panose="020F0502020204030204" pitchFamily="34" charset="0"/>
                <a:ea typeface="Source Sans Pro" charset="0"/>
                <a:cs typeface="Calibri" panose="020F0502020204030204" pitchFamily="34" charset="0"/>
              </a:rPr>
              <a:t>(2 of 4)</a:t>
            </a:r>
            <a:endParaRPr lang="en-IN" dirty="0"/>
          </a:p>
        </p:txBody>
      </p:sp>
      <p:pic>
        <p:nvPicPr>
          <p:cNvPr id="6" name="Content Placeholder 5" descr="The current assets section of a balance sheet displays a two-line heading consisting of the name of the company, Southwest Airlines Company, and the type of statement, balance sheet, partial, in millions. Under current assets, the accounts and amounts are as follows: cash and cash equivalents, $1,390; short-term investments, 469; accounts receivable, 241; inventories, 181; and prepaid expenses and other current assets, 420. The sum of the amounts is the total of current assets, and equals $4,456.&#10;"/>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722982" y="1770411"/>
            <a:ext cx="7698034" cy="3687680"/>
          </a:xfrm>
        </p:spPr>
      </p:pic>
      <p:sp>
        <p:nvSpPr>
          <p:cNvPr id="8" name="Content Placeholder 7"/>
          <p:cNvSpPr>
            <a:spLocks noGrp="1"/>
          </p:cNvSpPr>
          <p:nvPr>
            <p:ph sz="quarter" idx="18"/>
          </p:nvPr>
        </p:nvSpPr>
        <p:spPr>
          <a:xfrm>
            <a:off x="313267" y="5677300"/>
            <a:ext cx="6144683" cy="459316"/>
          </a:xfrm>
        </p:spPr>
        <p:txBody>
          <a:bodyPr/>
          <a:lstStyle/>
          <a:p>
            <a:r>
              <a:rPr lang="en-US" dirty="0">
                <a:effectLst>
                  <a:outerShdw blurRad="38100" dist="38100" dir="2700000" algn="tl">
                    <a:srgbClr val="FFFFFF"/>
                  </a:outerShdw>
                </a:effectLst>
              </a:rPr>
              <a:t>Accounts usually listed in order liquidity.</a:t>
            </a:r>
          </a:p>
        </p:txBody>
      </p:sp>
      <p:sp>
        <p:nvSpPr>
          <p:cNvPr id="4" name="Slide Number Placeholder 3"/>
          <p:cNvSpPr>
            <a:spLocks noGrp="1"/>
          </p:cNvSpPr>
          <p:nvPr>
            <p:ph type="sldNum" sz="quarter" idx="10"/>
          </p:nvPr>
        </p:nvSpPr>
        <p:spPr/>
        <p:txBody>
          <a:bodyPr/>
          <a:lstStyle/>
          <a:p>
            <a:fld id="{67B19427-F580-D146-B60E-4CADEE75497F}" type="slidenum">
              <a:rPr lang="en-US" smtClean="0"/>
              <a:pPr/>
              <a:t>20</a:t>
            </a:fld>
            <a:endParaRPr lang="en-US" dirty="0"/>
          </a:p>
        </p:txBody>
      </p:sp>
      <p:sp>
        <p:nvSpPr>
          <p:cNvPr id="5" name="Footer Placeholder 4"/>
          <p:cNvSpPr>
            <a:spLocks noGrp="1"/>
          </p:cNvSpPr>
          <p:nvPr>
            <p:ph type="ftr" sz="quarter" idx="11"/>
          </p:nvPr>
        </p:nvSpPr>
        <p:spPr/>
        <p:txBody>
          <a:bodyPr/>
          <a:lstStyle/>
          <a:p>
            <a:r>
              <a:rPr lang="en-US"/>
              <a:t>Copyright ©2018 John Wiley &amp; Sons, Inc. </a:t>
            </a:r>
            <a:endParaRPr lang="en-US" dirty="0"/>
          </a:p>
        </p:txBody>
      </p:sp>
      <p:sp>
        <p:nvSpPr>
          <p:cNvPr id="7" name="Content Placeholder 5"/>
          <p:cNvSpPr>
            <a:spLocks noGrp="1"/>
          </p:cNvSpPr>
          <p:nvPr>
            <p:ph sz="quarter" idx="17"/>
          </p:nvPr>
        </p:nvSpPr>
        <p:spPr>
          <a:xfrm>
            <a:off x="304800" y="6477000"/>
            <a:ext cx="914400" cy="244475"/>
          </a:xfrm>
        </p:spPr>
        <p:txBody>
          <a:bodyPr/>
          <a:lstStyle/>
          <a:p>
            <a:r>
              <a:rPr lang="en-US" sz="1200" dirty="0"/>
              <a:t>L</a:t>
            </a:r>
            <a:r>
              <a:rPr lang="en-US" sz="100" dirty="0"/>
              <a:t> </a:t>
            </a:r>
            <a:r>
              <a:rPr lang="en-US" sz="1200" dirty="0"/>
              <a:t>O 4</a:t>
            </a:r>
          </a:p>
        </p:txBody>
      </p:sp>
    </p:spTree>
    <p:extLst>
      <p:ext uri="{BB962C8B-B14F-4D97-AF65-F5344CB8AC3E}">
        <p14:creationId xmlns:p14="http://schemas.microsoft.com/office/powerpoint/2010/main" val="1177777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Current Assets </a:t>
            </a:r>
            <a:r>
              <a:rPr lang="en-US" sz="2400" dirty="0">
                <a:latin typeface="Calibri" panose="020F0502020204030204" pitchFamily="34" charset="0"/>
                <a:ea typeface="Source Sans Pro" charset="0"/>
                <a:cs typeface="Calibri" panose="020F0502020204030204" pitchFamily="34" charset="0"/>
              </a:rPr>
              <a:t>(3 of 4)</a:t>
            </a:r>
            <a:endParaRPr lang="en-IN" dirty="0">
              <a:latin typeface="Calibri" panose="020F0502020204030204" pitchFamily="34" charset="0"/>
            </a:endParaRPr>
          </a:p>
        </p:txBody>
      </p:sp>
      <p:sp>
        <p:nvSpPr>
          <p:cNvPr id="3" name="Content Placeholder 2"/>
          <p:cNvSpPr>
            <a:spLocks noGrp="1"/>
          </p:cNvSpPr>
          <p:nvPr>
            <p:ph sz="quarter" idx="16"/>
          </p:nvPr>
        </p:nvSpPr>
        <p:spPr>
          <a:xfrm>
            <a:off x="304800" y="1752600"/>
            <a:ext cx="8534400" cy="2895600"/>
          </a:xfrm>
        </p:spPr>
        <p:txBody>
          <a:bodyPr/>
          <a:lstStyle/>
          <a:p>
            <a:pPr marL="0" lvl="1" indent="0">
              <a:spcBef>
                <a:spcPts val="1000"/>
              </a:spcBef>
              <a:buClr>
                <a:schemeClr val="tx1"/>
              </a:buClr>
              <a:buNone/>
            </a:pPr>
            <a:r>
              <a:rPr lang="en-US" altLang="en-US" sz="2600" dirty="0">
                <a:latin typeface="Calibri" panose="020F0502020204030204" pitchFamily="34" charset="0"/>
              </a:rPr>
              <a:t>The correct order of presentation in a classified balance sheet for the following current assets is:</a:t>
            </a:r>
          </a:p>
          <a:p>
            <a:pPr marL="457200" lvl="1" indent="0">
              <a:spcBef>
                <a:spcPts val="1000"/>
              </a:spcBef>
              <a:buClr>
                <a:schemeClr val="accent2"/>
              </a:buClr>
              <a:buNone/>
            </a:pPr>
            <a:r>
              <a:rPr lang="en-US" altLang="en-US" sz="2600" dirty="0">
                <a:solidFill>
                  <a:schemeClr val="accent2"/>
                </a:solidFill>
                <a:latin typeface="Calibri" panose="020F0502020204030204" pitchFamily="34" charset="0"/>
              </a:rPr>
              <a:t>a. </a:t>
            </a:r>
            <a:r>
              <a:rPr lang="en-US" altLang="en-US" sz="2600" dirty="0">
                <a:latin typeface="Calibri" panose="020F0502020204030204" pitchFamily="34" charset="0"/>
              </a:rPr>
              <a:t>accounts receivable, cash, prepaid insurance, inventory.</a:t>
            </a:r>
          </a:p>
          <a:p>
            <a:pPr marL="457200" lvl="1" indent="0">
              <a:spcBef>
                <a:spcPts val="1000"/>
              </a:spcBef>
              <a:buClr>
                <a:schemeClr val="accent2"/>
              </a:buClr>
              <a:buNone/>
            </a:pPr>
            <a:r>
              <a:rPr lang="en-US" altLang="en-US" sz="2600" dirty="0">
                <a:solidFill>
                  <a:schemeClr val="accent2"/>
                </a:solidFill>
                <a:latin typeface="Calibri" panose="020F0502020204030204" pitchFamily="34" charset="0"/>
              </a:rPr>
              <a:t>b. </a:t>
            </a:r>
            <a:r>
              <a:rPr lang="en-US" altLang="en-US" sz="2600" dirty="0">
                <a:latin typeface="Calibri" panose="020F0502020204030204" pitchFamily="34" charset="0"/>
              </a:rPr>
              <a:t>cash, inventory, accounts receivable, prepaid insurance.</a:t>
            </a:r>
          </a:p>
          <a:p>
            <a:pPr marL="457200" lvl="1" indent="0">
              <a:spcBef>
                <a:spcPts val="1000"/>
              </a:spcBef>
              <a:buClr>
                <a:schemeClr val="accent2"/>
              </a:buClr>
              <a:buNone/>
            </a:pPr>
            <a:r>
              <a:rPr lang="en-US" altLang="en-US" sz="2600" dirty="0">
                <a:solidFill>
                  <a:schemeClr val="accent2"/>
                </a:solidFill>
                <a:latin typeface="Calibri" panose="020F0502020204030204" pitchFamily="34" charset="0"/>
              </a:rPr>
              <a:t>c. </a:t>
            </a:r>
            <a:r>
              <a:rPr lang="en-US" altLang="en-US" sz="2600" dirty="0">
                <a:latin typeface="Calibri" panose="020F0502020204030204" pitchFamily="34" charset="0"/>
              </a:rPr>
              <a:t>cash, accounts receivable, inventory, prepaid insurance.</a:t>
            </a:r>
          </a:p>
          <a:p>
            <a:pPr marL="457200" lvl="1" indent="0">
              <a:spcBef>
                <a:spcPts val="1000"/>
              </a:spcBef>
              <a:buClr>
                <a:schemeClr val="accent2"/>
              </a:buClr>
              <a:buNone/>
            </a:pPr>
            <a:r>
              <a:rPr lang="en-US" altLang="en-US" sz="2600" dirty="0">
                <a:solidFill>
                  <a:schemeClr val="accent2"/>
                </a:solidFill>
                <a:latin typeface="Calibri" panose="020F0502020204030204" pitchFamily="34" charset="0"/>
              </a:rPr>
              <a:t>d. </a:t>
            </a:r>
            <a:r>
              <a:rPr lang="en-US" altLang="en-US" sz="2600" dirty="0">
                <a:latin typeface="Calibri" panose="020F0502020204030204" pitchFamily="34" charset="0"/>
              </a:rPr>
              <a:t>inventory, cash, accounts receivable, prepaid insurance.</a:t>
            </a:r>
          </a:p>
        </p:txBody>
      </p:sp>
      <p:sp>
        <p:nvSpPr>
          <p:cNvPr id="4" name="Slide Number Placeholder 3"/>
          <p:cNvSpPr>
            <a:spLocks noGrp="1"/>
          </p:cNvSpPr>
          <p:nvPr>
            <p:ph type="sldNum" sz="quarter" idx="10"/>
          </p:nvPr>
        </p:nvSpPr>
        <p:spPr/>
        <p:txBody>
          <a:bodyPr/>
          <a:lstStyle/>
          <a:p>
            <a:fld id="{67B19427-F580-D146-B60E-4CADEE75497F}" type="slidenum">
              <a:rPr lang="en-US" smtClean="0">
                <a:latin typeface="Calibri" panose="020F0502020204030204" pitchFamily="34" charset="0"/>
              </a:rPr>
              <a:pPr/>
              <a:t>21</a:t>
            </a:fld>
            <a:endParaRPr lang="en-US" dirty="0">
              <a:latin typeface="Calibri" panose="020F0502020204030204" pitchFamily="34" charset="0"/>
            </a:endParaRPr>
          </a:p>
        </p:txBody>
      </p:sp>
      <p:sp>
        <p:nvSpPr>
          <p:cNvPr id="5" name="Footer Placeholder 4"/>
          <p:cNvSpPr>
            <a:spLocks noGrp="1"/>
          </p:cNvSpPr>
          <p:nvPr>
            <p:ph type="ftr" sz="quarter" idx="11"/>
          </p:nvPr>
        </p:nvSpPr>
        <p:spPr/>
        <p:txBody>
          <a:bodyPr/>
          <a:lstStyle/>
          <a:p>
            <a:r>
              <a:rPr lang="en-US">
                <a:latin typeface="Calibri" panose="020F0502020204030204" pitchFamily="34" charset="0"/>
              </a:rPr>
              <a:t>Copyright ©2018 John Wiley &amp; Sons, Inc. </a:t>
            </a:r>
            <a:endParaRPr lang="en-US" dirty="0">
              <a:latin typeface="Calibri" panose="020F0502020204030204" pitchFamily="34" charset="0"/>
            </a:endParaRPr>
          </a:p>
        </p:txBody>
      </p:sp>
      <p:sp>
        <p:nvSpPr>
          <p:cNvPr id="6" name="Content Placeholder 5"/>
          <p:cNvSpPr>
            <a:spLocks noGrp="1"/>
          </p:cNvSpPr>
          <p:nvPr>
            <p:ph sz="quarter" idx="17"/>
          </p:nvPr>
        </p:nvSpPr>
        <p:spPr>
          <a:xfrm>
            <a:off x="304800" y="6477000"/>
            <a:ext cx="914400" cy="244475"/>
          </a:xfrm>
        </p:spPr>
        <p:txBody>
          <a:bodyPr/>
          <a:lstStyle/>
          <a:p>
            <a:r>
              <a:rPr lang="en-US" sz="1200" dirty="0"/>
              <a:t>L</a:t>
            </a:r>
            <a:r>
              <a:rPr lang="en-US" sz="100" dirty="0"/>
              <a:t> </a:t>
            </a:r>
            <a:r>
              <a:rPr lang="en-US" sz="1200" dirty="0"/>
              <a:t>O 4</a:t>
            </a:r>
          </a:p>
        </p:txBody>
      </p:sp>
    </p:spTree>
    <p:extLst>
      <p:ext uri="{BB962C8B-B14F-4D97-AF65-F5344CB8AC3E}">
        <p14:creationId xmlns:p14="http://schemas.microsoft.com/office/powerpoint/2010/main" val="3792431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Current Assets </a:t>
            </a:r>
            <a:r>
              <a:rPr lang="en-US" sz="2400" dirty="0">
                <a:latin typeface="Calibri" panose="020F0502020204030204" pitchFamily="34" charset="0"/>
                <a:ea typeface="Source Sans Pro" charset="0"/>
                <a:cs typeface="Calibri" panose="020F0502020204030204" pitchFamily="34" charset="0"/>
              </a:rPr>
              <a:t>(4 of 4)</a:t>
            </a:r>
            <a:endParaRPr lang="en-IN" dirty="0">
              <a:latin typeface="Calibri" panose="020F0502020204030204" pitchFamily="34" charset="0"/>
            </a:endParaRPr>
          </a:p>
        </p:txBody>
      </p:sp>
      <p:sp>
        <p:nvSpPr>
          <p:cNvPr id="3" name="Content Placeholder 2"/>
          <p:cNvSpPr>
            <a:spLocks noGrp="1"/>
          </p:cNvSpPr>
          <p:nvPr>
            <p:ph sz="quarter" idx="16"/>
          </p:nvPr>
        </p:nvSpPr>
        <p:spPr>
          <a:xfrm>
            <a:off x="304800" y="1752600"/>
            <a:ext cx="8534400" cy="3200400"/>
          </a:xfrm>
        </p:spPr>
        <p:txBody>
          <a:bodyPr/>
          <a:lstStyle/>
          <a:p>
            <a:pPr marL="0" lvl="1" indent="0">
              <a:spcBef>
                <a:spcPts val="1200"/>
              </a:spcBef>
              <a:buClr>
                <a:schemeClr val="tx1"/>
              </a:buClr>
              <a:buNone/>
            </a:pPr>
            <a:r>
              <a:rPr lang="en-US" altLang="en-US" sz="2600" dirty="0">
                <a:latin typeface="Calibri" panose="020F0502020204030204" pitchFamily="34" charset="0"/>
              </a:rPr>
              <a:t>The correct order of presentation in a classified balance sheet for the following current assets is:</a:t>
            </a:r>
          </a:p>
          <a:p>
            <a:pPr marL="457200" lvl="1" indent="0">
              <a:spcBef>
                <a:spcPts val="1000"/>
              </a:spcBef>
              <a:buClr>
                <a:schemeClr val="accent2"/>
              </a:buClr>
              <a:buNone/>
            </a:pPr>
            <a:r>
              <a:rPr lang="en-US" altLang="en-US" sz="2600" dirty="0">
                <a:solidFill>
                  <a:schemeClr val="accent2"/>
                </a:solidFill>
                <a:latin typeface="Calibri" panose="020F0502020204030204" pitchFamily="34" charset="0"/>
              </a:rPr>
              <a:t>a. </a:t>
            </a:r>
            <a:r>
              <a:rPr lang="en-US" altLang="en-US" sz="2600" dirty="0">
                <a:latin typeface="Calibri" panose="020F0502020204030204" pitchFamily="34" charset="0"/>
              </a:rPr>
              <a:t>accounts receivable, cash, prepaid insurance, inventory.</a:t>
            </a:r>
          </a:p>
          <a:p>
            <a:pPr marL="457200" lvl="1" indent="0">
              <a:spcBef>
                <a:spcPts val="1000"/>
              </a:spcBef>
              <a:buClr>
                <a:schemeClr val="accent2"/>
              </a:buClr>
              <a:buNone/>
            </a:pPr>
            <a:r>
              <a:rPr lang="en-US" altLang="en-US" sz="2600" dirty="0">
                <a:solidFill>
                  <a:schemeClr val="accent2"/>
                </a:solidFill>
                <a:latin typeface="Calibri" panose="020F0502020204030204" pitchFamily="34" charset="0"/>
              </a:rPr>
              <a:t>b. </a:t>
            </a:r>
            <a:r>
              <a:rPr lang="en-US" altLang="en-US" sz="2600" dirty="0">
                <a:latin typeface="Calibri" panose="020F0502020204030204" pitchFamily="34" charset="0"/>
              </a:rPr>
              <a:t>cash, inventory, accounts receivable, prepaid insurance.</a:t>
            </a:r>
          </a:p>
          <a:p>
            <a:pPr marL="809625" lvl="1" indent="-352425">
              <a:spcBef>
                <a:spcPts val="1000"/>
              </a:spcBef>
              <a:buClr>
                <a:schemeClr val="accent2"/>
              </a:buClr>
              <a:buNone/>
            </a:pPr>
            <a:r>
              <a:rPr lang="en-US" altLang="en-US" sz="2600" dirty="0">
                <a:solidFill>
                  <a:schemeClr val="accent2"/>
                </a:solidFill>
                <a:latin typeface="Calibri" panose="020F0502020204030204" pitchFamily="34" charset="0"/>
              </a:rPr>
              <a:t>c. </a:t>
            </a:r>
            <a:r>
              <a:rPr lang="en-US" altLang="en-US" sz="2600" dirty="0">
                <a:latin typeface="Calibri" panose="020F0502020204030204" pitchFamily="34" charset="0"/>
              </a:rPr>
              <a:t>Answer: cash, accounts receivable, inventory, prepaid insurance.</a:t>
            </a:r>
          </a:p>
          <a:p>
            <a:pPr marL="457200" lvl="1" indent="0">
              <a:spcBef>
                <a:spcPts val="1000"/>
              </a:spcBef>
              <a:buClr>
                <a:schemeClr val="accent2"/>
              </a:buClr>
              <a:buNone/>
            </a:pPr>
            <a:r>
              <a:rPr lang="en-US" altLang="en-US" sz="2600" dirty="0">
                <a:solidFill>
                  <a:schemeClr val="accent2"/>
                </a:solidFill>
                <a:latin typeface="Calibri" panose="020F0502020204030204" pitchFamily="34" charset="0"/>
              </a:rPr>
              <a:t>d. </a:t>
            </a:r>
            <a:r>
              <a:rPr lang="en-US" altLang="en-US" sz="2600" dirty="0">
                <a:latin typeface="Calibri" panose="020F0502020204030204" pitchFamily="34" charset="0"/>
              </a:rPr>
              <a:t>inventory, cash, accounts receivable, prepaid insurance.</a:t>
            </a:r>
          </a:p>
        </p:txBody>
      </p:sp>
      <p:sp>
        <p:nvSpPr>
          <p:cNvPr id="4" name="Slide Number Placeholder 3"/>
          <p:cNvSpPr>
            <a:spLocks noGrp="1"/>
          </p:cNvSpPr>
          <p:nvPr>
            <p:ph type="sldNum" sz="quarter" idx="10"/>
          </p:nvPr>
        </p:nvSpPr>
        <p:spPr/>
        <p:txBody>
          <a:bodyPr/>
          <a:lstStyle/>
          <a:p>
            <a:fld id="{67B19427-F580-D146-B60E-4CADEE75497F}" type="slidenum">
              <a:rPr lang="en-US" smtClean="0">
                <a:latin typeface="Calibri" panose="020F0502020204030204" pitchFamily="34" charset="0"/>
              </a:rPr>
              <a:pPr/>
              <a:t>22</a:t>
            </a:fld>
            <a:endParaRPr lang="en-US" dirty="0">
              <a:latin typeface="Calibri" panose="020F0502020204030204" pitchFamily="34" charset="0"/>
            </a:endParaRPr>
          </a:p>
        </p:txBody>
      </p:sp>
      <p:sp>
        <p:nvSpPr>
          <p:cNvPr id="5" name="Footer Placeholder 4"/>
          <p:cNvSpPr>
            <a:spLocks noGrp="1"/>
          </p:cNvSpPr>
          <p:nvPr>
            <p:ph type="ftr" sz="quarter" idx="11"/>
          </p:nvPr>
        </p:nvSpPr>
        <p:spPr/>
        <p:txBody>
          <a:bodyPr/>
          <a:lstStyle/>
          <a:p>
            <a:r>
              <a:rPr lang="en-US">
                <a:latin typeface="Calibri" panose="020F0502020204030204" pitchFamily="34" charset="0"/>
              </a:rPr>
              <a:t>Copyright ©2018 John Wiley &amp; Sons, Inc. </a:t>
            </a:r>
            <a:endParaRPr lang="en-US" dirty="0">
              <a:latin typeface="Calibri" panose="020F0502020204030204" pitchFamily="34" charset="0"/>
            </a:endParaRPr>
          </a:p>
        </p:txBody>
      </p:sp>
      <p:sp>
        <p:nvSpPr>
          <p:cNvPr id="6" name="Content Placeholder 5"/>
          <p:cNvSpPr>
            <a:spLocks noGrp="1"/>
          </p:cNvSpPr>
          <p:nvPr>
            <p:ph sz="quarter" idx="17"/>
          </p:nvPr>
        </p:nvSpPr>
        <p:spPr>
          <a:xfrm>
            <a:off x="304800" y="6477000"/>
            <a:ext cx="914400" cy="244475"/>
          </a:xfrm>
        </p:spPr>
        <p:txBody>
          <a:bodyPr/>
          <a:lstStyle/>
          <a:p>
            <a:r>
              <a:rPr lang="en-US" sz="1200" dirty="0"/>
              <a:t>L</a:t>
            </a:r>
            <a:r>
              <a:rPr lang="en-US" sz="100" dirty="0"/>
              <a:t> </a:t>
            </a:r>
            <a:r>
              <a:rPr lang="en-US" sz="1200" dirty="0"/>
              <a:t>O 4</a:t>
            </a:r>
          </a:p>
        </p:txBody>
      </p:sp>
    </p:spTree>
    <p:extLst>
      <p:ext uri="{BB962C8B-B14F-4D97-AF65-F5344CB8AC3E}">
        <p14:creationId xmlns:p14="http://schemas.microsoft.com/office/powerpoint/2010/main" val="309083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Long-Term Investments</a:t>
            </a:r>
            <a:endParaRPr lang="en-IN" dirty="0">
              <a:latin typeface="Calibri" panose="020F0502020204030204" pitchFamily="34" charset="0"/>
            </a:endParaRPr>
          </a:p>
        </p:txBody>
      </p:sp>
      <p:sp>
        <p:nvSpPr>
          <p:cNvPr id="3" name="Content Placeholder 2"/>
          <p:cNvSpPr>
            <a:spLocks noGrp="1"/>
          </p:cNvSpPr>
          <p:nvPr>
            <p:ph sz="quarter" idx="16"/>
          </p:nvPr>
        </p:nvSpPr>
        <p:spPr>
          <a:xfrm>
            <a:off x="304800" y="1752600"/>
            <a:ext cx="8534400" cy="2286000"/>
          </a:xfrm>
        </p:spPr>
        <p:txBody>
          <a:bodyPr/>
          <a:lstStyle/>
          <a:p>
            <a:pPr marL="291600" lvl="2" indent="-291600">
              <a:spcBef>
                <a:spcPts val="1000"/>
              </a:spcBef>
              <a:buClr>
                <a:schemeClr val="accent2"/>
              </a:buClr>
              <a:buSzPct val="100000"/>
            </a:pPr>
            <a:r>
              <a:rPr lang="en-US" altLang="en-US" sz="2800" dirty="0">
                <a:latin typeface="Calibri" panose="020F0502020204030204" pitchFamily="34" charset="0"/>
              </a:rPr>
              <a:t>Investments in stocks and bonds of other companies </a:t>
            </a:r>
          </a:p>
          <a:p>
            <a:pPr marL="291600" lvl="2" indent="-291600">
              <a:spcBef>
                <a:spcPts val="1000"/>
              </a:spcBef>
              <a:buClr>
                <a:schemeClr val="accent2"/>
              </a:buClr>
              <a:buSzPct val="100000"/>
            </a:pPr>
            <a:r>
              <a:rPr lang="en-US" altLang="en-US" sz="2800" dirty="0">
                <a:latin typeface="Calibri" panose="020F0502020204030204" pitchFamily="34" charset="0"/>
              </a:rPr>
              <a:t>Investments in long-term assets such as land or buildings that are not currently being used in operating activities</a:t>
            </a:r>
          </a:p>
          <a:p>
            <a:pPr marL="291600" lvl="2" indent="-291600">
              <a:spcBef>
                <a:spcPts val="1000"/>
              </a:spcBef>
              <a:buClr>
                <a:schemeClr val="accent2"/>
              </a:buClr>
              <a:buSzPct val="100000"/>
            </a:pPr>
            <a:r>
              <a:rPr lang="en-US" altLang="en-US" sz="2800" dirty="0">
                <a:latin typeface="Calibri" panose="020F0502020204030204" pitchFamily="34" charset="0"/>
              </a:rPr>
              <a:t>Long-term notes receivable</a:t>
            </a:r>
          </a:p>
        </p:txBody>
      </p:sp>
      <p:pic>
        <p:nvPicPr>
          <p:cNvPr id="9" name="Content Placeholder 8" descr="The long-term investments section of a balance sheet displays a two-line heading consisting of the name of the company, Alphabet Incorporated, and the type of statement, balance sheet partial, in thousands. Under long-term investments, investments in securities are shown at $90,266 thousand.&#10;"/>
          <p:cNvPicPr>
            <a:picLocks noGrp="1" noChangeAspect="1"/>
          </p:cNvPicPr>
          <p:nvPr>
            <p:ph sz="quarter" idx="18"/>
          </p:nvPr>
        </p:nvPicPr>
        <p:blipFill>
          <a:blip r:embed="rId2">
            <a:extLst>
              <a:ext uri="{28A0092B-C50C-407E-A947-70E740481C1C}">
                <a14:useLocalDpi xmlns:a14="http://schemas.microsoft.com/office/drawing/2010/main" val="0"/>
              </a:ext>
            </a:extLst>
          </a:blip>
          <a:stretch>
            <a:fillRect/>
          </a:stretch>
        </p:blipFill>
        <p:spPr>
          <a:xfrm>
            <a:off x="743128" y="4274524"/>
            <a:ext cx="7615629" cy="1754010"/>
          </a:xfrm>
        </p:spPr>
      </p:pic>
      <p:sp>
        <p:nvSpPr>
          <p:cNvPr id="4" name="Slide Number Placeholder 3"/>
          <p:cNvSpPr>
            <a:spLocks noGrp="1"/>
          </p:cNvSpPr>
          <p:nvPr>
            <p:ph type="sldNum" sz="quarter" idx="10"/>
          </p:nvPr>
        </p:nvSpPr>
        <p:spPr/>
        <p:txBody>
          <a:bodyPr/>
          <a:lstStyle/>
          <a:p>
            <a:fld id="{67B19427-F580-D146-B60E-4CADEE75497F}" type="slidenum">
              <a:rPr lang="en-US" smtClean="0">
                <a:latin typeface="Calibri" panose="020F0502020204030204" pitchFamily="34" charset="0"/>
              </a:rPr>
              <a:pPr/>
              <a:t>23</a:t>
            </a:fld>
            <a:endParaRPr lang="en-US" dirty="0">
              <a:latin typeface="Calibri" panose="020F0502020204030204" pitchFamily="34" charset="0"/>
            </a:endParaRPr>
          </a:p>
        </p:txBody>
      </p:sp>
      <p:sp>
        <p:nvSpPr>
          <p:cNvPr id="5" name="Footer Placeholder 4"/>
          <p:cNvSpPr>
            <a:spLocks noGrp="1"/>
          </p:cNvSpPr>
          <p:nvPr>
            <p:ph type="ftr" sz="quarter" idx="11"/>
          </p:nvPr>
        </p:nvSpPr>
        <p:spPr/>
        <p:txBody>
          <a:bodyPr/>
          <a:lstStyle/>
          <a:p>
            <a:r>
              <a:rPr lang="en-US">
                <a:latin typeface="Calibri" panose="020F0502020204030204" pitchFamily="34" charset="0"/>
              </a:rPr>
              <a:t>Copyright ©2018 John Wiley &amp; Sons, Inc. </a:t>
            </a:r>
            <a:endParaRPr lang="en-US" dirty="0">
              <a:latin typeface="Calibri" panose="020F0502020204030204" pitchFamily="34" charset="0"/>
            </a:endParaRPr>
          </a:p>
        </p:txBody>
      </p:sp>
      <p:sp>
        <p:nvSpPr>
          <p:cNvPr id="7" name="Content Placeholder 5"/>
          <p:cNvSpPr>
            <a:spLocks noGrp="1"/>
          </p:cNvSpPr>
          <p:nvPr>
            <p:ph sz="quarter" idx="17"/>
          </p:nvPr>
        </p:nvSpPr>
        <p:spPr>
          <a:xfrm>
            <a:off x="304800" y="6477000"/>
            <a:ext cx="914400" cy="244475"/>
          </a:xfrm>
        </p:spPr>
        <p:txBody>
          <a:bodyPr/>
          <a:lstStyle/>
          <a:p>
            <a:r>
              <a:rPr lang="en-US" sz="1200" dirty="0"/>
              <a:t>L</a:t>
            </a:r>
            <a:r>
              <a:rPr lang="en-US" sz="100" dirty="0"/>
              <a:t> </a:t>
            </a:r>
            <a:r>
              <a:rPr lang="en-US" sz="1200" dirty="0"/>
              <a:t>O 4</a:t>
            </a:r>
          </a:p>
        </p:txBody>
      </p:sp>
    </p:spTree>
    <p:extLst>
      <p:ext uri="{BB962C8B-B14F-4D97-AF65-F5344CB8AC3E}">
        <p14:creationId xmlns:p14="http://schemas.microsoft.com/office/powerpoint/2010/main" val="1211336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Property, Plant, and Equipment </a:t>
            </a:r>
            <a:r>
              <a:rPr lang="en-US" sz="2400" dirty="0">
                <a:latin typeface="Calibri" panose="020F0502020204030204" pitchFamily="34" charset="0"/>
                <a:ea typeface="Source Sans Pro" charset="0"/>
                <a:cs typeface="Calibri" panose="020F0502020204030204" pitchFamily="34" charset="0"/>
              </a:rPr>
              <a:t>(1 of 2)</a:t>
            </a:r>
            <a:endParaRPr lang="en-IN" sz="2400" dirty="0"/>
          </a:p>
        </p:txBody>
      </p:sp>
      <p:sp>
        <p:nvSpPr>
          <p:cNvPr id="3" name="Content Placeholder 2"/>
          <p:cNvSpPr>
            <a:spLocks noGrp="1"/>
          </p:cNvSpPr>
          <p:nvPr>
            <p:ph sz="quarter" idx="16"/>
          </p:nvPr>
        </p:nvSpPr>
        <p:spPr>
          <a:xfrm>
            <a:off x="304800" y="1752600"/>
            <a:ext cx="8534400" cy="3429000"/>
          </a:xfrm>
        </p:spPr>
        <p:txBody>
          <a:bodyPr/>
          <a:lstStyle/>
          <a:p>
            <a:pPr marL="291600" lvl="2" indent="-291600">
              <a:spcBef>
                <a:spcPts val="1000"/>
              </a:spcBef>
              <a:buClr>
                <a:schemeClr val="accent2"/>
              </a:buClr>
              <a:buSzPct val="100000"/>
            </a:pPr>
            <a:r>
              <a:rPr lang="en-US" altLang="en-US" sz="2800" dirty="0"/>
              <a:t>Long useful lives</a:t>
            </a:r>
          </a:p>
          <a:p>
            <a:pPr marL="291600" lvl="2" indent="-291600">
              <a:spcBef>
                <a:spcPts val="1000"/>
              </a:spcBef>
              <a:buClr>
                <a:schemeClr val="accent2"/>
              </a:buClr>
              <a:buSzPct val="100000"/>
            </a:pPr>
            <a:r>
              <a:rPr lang="en-US" altLang="en-US" sz="2800" dirty="0"/>
              <a:t>Currently used in operations</a:t>
            </a:r>
          </a:p>
          <a:p>
            <a:pPr marL="291600" lvl="2" indent="-291600">
              <a:spcBef>
                <a:spcPts val="1000"/>
              </a:spcBef>
              <a:buClr>
                <a:schemeClr val="accent2"/>
              </a:buClr>
              <a:buSzPct val="100000"/>
            </a:pPr>
            <a:r>
              <a:rPr lang="en-US" altLang="en-US" sz="2800" dirty="0"/>
              <a:t>Depreciation - allocating the cost of assets to a number of years</a:t>
            </a:r>
          </a:p>
          <a:p>
            <a:pPr marL="291600" lvl="2" indent="-291600">
              <a:spcBef>
                <a:spcPts val="1000"/>
              </a:spcBef>
              <a:buClr>
                <a:schemeClr val="accent2"/>
              </a:buClr>
              <a:buSzPct val="100000"/>
            </a:pPr>
            <a:r>
              <a:rPr lang="en-US" altLang="en-US" sz="2800" dirty="0"/>
              <a:t>Accumulated depreciation - total amount of depreciation expensed thus far in the asset’s life</a:t>
            </a:r>
          </a:p>
          <a:p>
            <a:pPr marL="291600" lvl="2" indent="-291600">
              <a:spcBef>
                <a:spcPts val="1000"/>
              </a:spcBef>
              <a:buClr>
                <a:schemeClr val="accent2"/>
              </a:buClr>
              <a:buSzPct val="100000"/>
            </a:pPr>
            <a:r>
              <a:rPr lang="en-US" sz="2800" dirty="0"/>
              <a:t>Sometimes called fixed assets or plant assets</a:t>
            </a:r>
            <a:endParaRPr lang="en-US" altLang="en-US" sz="2800" dirty="0"/>
          </a:p>
        </p:txBody>
      </p:sp>
      <p:sp>
        <p:nvSpPr>
          <p:cNvPr id="4" name="Slide Number Placeholder 3"/>
          <p:cNvSpPr>
            <a:spLocks noGrp="1"/>
          </p:cNvSpPr>
          <p:nvPr>
            <p:ph type="sldNum" sz="quarter" idx="10"/>
          </p:nvPr>
        </p:nvSpPr>
        <p:spPr/>
        <p:txBody>
          <a:bodyPr/>
          <a:lstStyle/>
          <a:p>
            <a:fld id="{67B19427-F580-D146-B60E-4CADEE75497F}" type="slidenum">
              <a:rPr lang="en-US" smtClean="0"/>
              <a:pPr/>
              <a:t>24</a:t>
            </a:fld>
            <a:endParaRPr lang="en-US" dirty="0"/>
          </a:p>
        </p:txBody>
      </p:sp>
      <p:sp>
        <p:nvSpPr>
          <p:cNvPr id="5" name="Footer Placeholder 4"/>
          <p:cNvSpPr>
            <a:spLocks noGrp="1"/>
          </p:cNvSpPr>
          <p:nvPr>
            <p:ph type="ftr" sz="quarter" idx="11"/>
          </p:nvPr>
        </p:nvSpPr>
        <p:spPr/>
        <p:txBody>
          <a:bodyPr/>
          <a:lstStyle/>
          <a:p>
            <a:r>
              <a:rPr lang="en-US"/>
              <a:t>Copyright ©2018 John Wiley &amp; Sons, Inc. </a:t>
            </a:r>
            <a:endParaRPr lang="en-US" dirty="0"/>
          </a:p>
        </p:txBody>
      </p:sp>
      <p:sp>
        <p:nvSpPr>
          <p:cNvPr id="6" name="Content Placeholder 5"/>
          <p:cNvSpPr>
            <a:spLocks noGrp="1"/>
          </p:cNvSpPr>
          <p:nvPr>
            <p:ph sz="quarter" idx="17"/>
          </p:nvPr>
        </p:nvSpPr>
        <p:spPr>
          <a:xfrm>
            <a:off x="304800" y="6477000"/>
            <a:ext cx="914400" cy="244475"/>
          </a:xfrm>
        </p:spPr>
        <p:txBody>
          <a:bodyPr/>
          <a:lstStyle/>
          <a:p>
            <a:r>
              <a:rPr lang="en-US" sz="1200" dirty="0"/>
              <a:t>L</a:t>
            </a:r>
            <a:r>
              <a:rPr lang="en-US" sz="100" dirty="0"/>
              <a:t> </a:t>
            </a:r>
            <a:r>
              <a:rPr lang="en-US" sz="1200" dirty="0"/>
              <a:t>O 4</a:t>
            </a:r>
          </a:p>
        </p:txBody>
      </p:sp>
    </p:spTree>
    <p:extLst>
      <p:ext uri="{BB962C8B-B14F-4D97-AF65-F5344CB8AC3E}">
        <p14:creationId xmlns:p14="http://schemas.microsoft.com/office/powerpoint/2010/main" val="33063233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Property, Plant, and Equipment </a:t>
            </a:r>
            <a:r>
              <a:rPr lang="en-US" sz="2400" dirty="0">
                <a:latin typeface="Calibri" panose="020F0502020204030204" pitchFamily="34" charset="0"/>
                <a:ea typeface="Source Sans Pro" charset="0"/>
                <a:cs typeface="Calibri" panose="020F0502020204030204" pitchFamily="34" charset="0"/>
              </a:rPr>
              <a:t>(2 of 2)</a:t>
            </a:r>
            <a:endParaRPr lang="en-IN" dirty="0"/>
          </a:p>
        </p:txBody>
      </p:sp>
      <p:pic>
        <p:nvPicPr>
          <p:cNvPr id="6" name="Content Placeholder 5" descr="The property, plant, and equipment section of a balance sheet displays a two-line heading consisting of the name of the company, Tesla Motors Incorporated, and the type of statement, balance sheet partial, in thousands. Under the property, plant, and equipment section, the accounts and amounts are as follows: Machinery, equipment and office furniture, $322,394; tooling, 230,385; leasehold improvements, 94,763; building and building improvements, 67,707; land, 45,020; computer equipment and software, 42,073; and construction in progress, 76,294. The total is 878,636. Accumulated depreciation and amortization is shown next as negative 140,142. The total property, plant, and equipment is $738,494.&#10;"/>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614281" y="1750147"/>
            <a:ext cx="7259356" cy="4437699"/>
          </a:xfrm>
        </p:spPr>
      </p:pic>
      <p:sp>
        <p:nvSpPr>
          <p:cNvPr id="4" name="Slide Number Placeholder 3"/>
          <p:cNvSpPr>
            <a:spLocks noGrp="1"/>
          </p:cNvSpPr>
          <p:nvPr>
            <p:ph type="sldNum" sz="quarter" idx="10"/>
          </p:nvPr>
        </p:nvSpPr>
        <p:spPr/>
        <p:txBody>
          <a:bodyPr/>
          <a:lstStyle/>
          <a:p>
            <a:fld id="{67B19427-F580-D146-B60E-4CADEE75497F}" type="slidenum">
              <a:rPr lang="en-US" smtClean="0"/>
              <a:pPr/>
              <a:t>25</a:t>
            </a:fld>
            <a:endParaRPr lang="en-US" dirty="0"/>
          </a:p>
        </p:txBody>
      </p:sp>
      <p:sp>
        <p:nvSpPr>
          <p:cNvPr id="5" name="Footer Placeholder 4"/>
          <p:cNvSpPr>
            <a:spLocks noGrp="1"/>
          </p:cNvSpPr>
          <p:nvPr>
            <p:ph type="ftr" sz="quarter" idx="11"/>
          </p:nvPr>
        </p:nvSpPr>
        <p:spPr/>
        <p:txBody>
          <a:bodyPr/>
          <a:lstStyle/>
          <a:p>
            <a:r>
              <a:rPr lang="en-US"/>
              <a:t>Copyright ©2018 John Wiley &amp; Sons, Inc. </a:t>
            </a:r>
            <a:endParaRPr lang="en-US" dirty="0"/>
          </a:p>
        </p:txBody>
      </p:sp>
      <p:sp>
        <p:nvSpPr>
          <p:cNvPr id="7" name="Content Placeholder 5"/>
          <p:cNvSpPr>
            <a:spLocks noGrp="1"/>
          </p:cNvSpPr>
          <p:nvPr>
            <p:ph sz="quarter" idx="17"/>
          </p:nvPr>
        </p:nvSpPr>
        <p:spPr>
          <a:xfrm>
            <a:off x="304800" y="6477000"/>
            <a:ext cx="914400" cy="244475"/>
          </a:xfrm>
        </p:spPr>
        <p:txBody>
          <a:bodyPr/>
          <a:lstStyle/>
          <a:p>
            <a:r>
              <a:rPr lang="en-US" sz="1200" dirty="0"/>
              <a:t>L</a:t>
            </a:r>
            <a:r>
              <a:rPr lang="en-US" sz="100" dirty="0"/>
              <a:t> </a:t>
            </a:r>
            <a:r>
              <a:rPr lang="en-US" sz="1200" dirty="0"/>
              <a:t>O 4</a:t>
            </a:r>
          </a:p>
        </p:txBody>
      </p:sp>
    </p:spTree>
    <p:extLst>
      <p:ext uri="{BB962C8B-B14F-4D97-AF65-F5344CB8AC3E}">
        <p14:creationId xmlns:p14="http://schemas.microsoft.com/office/powerpoint/2010/main" val="2842750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Intangible Assets</a:t>
            </a:r>
            <a:endParaRPr lang="en-IN" dirty="0"/>
          </a:p>
        </p:txBody>
      </p:sp>
      <p:sp>
        <p:nvSpPr>
          <p:cNvPr id="6" name="Content Placeholder 5"/>
          <p:cNvSpPr>
            <a:spLocks noGrp="1"/>
          </p:cNvSpPr>
          <p:nvPr>
            <p:ph sz="quarter" idx="16"/>
          </p:nvPr>
        </p:nvSpPr>
        <p:spPr>
          <a:xfrm>
            <a:off x="304800" y="1572125"/>
            <a:ext cx="8534400" cy="457200"/>
          </a:xfrm>
        </p:spPr>
        <p:txBody>
          <a:bodyPr/>
          <a:lstStyle/>
          <a:p>
            <a:pPr marL="291600" indent="-291600">
              <a:buClr>
                <a:schemeClr val="accent2"/>
              </a:buClr>
              <a:buFont typeface="Arial" panose="020B0604020202020204" pitchFamily="34" charset="0"/>
              <a:buChar char="•"/>
            </a:pPr>
            <a:r>
              <a:rPr lang="en-US" altLang="en-US" dirty="0"/>
              <a:t>Long-lived assets that do not have physical substance</a:t>
            </a:r>
            <a:endParaRPr lang="en-IN" dirty="0"/>
          </a:p>
        </p:txBody>
      </p:sp>
      <p:pic>
        <p:nvPicPr>
          <p:cNvPr id="9" name="Content Placeholder 8" descr="The intangible assets and goodwill section of a balance sheet displays a two-line heading consisting of the name of the company, The Walt Disney Company, and the type of statement, balance sheet, partial, in millions. Under the intangible assets and goodwill section, the accounts and line items are as follows: Character and franchise intangibles and copyrights, $5,830; other amortizable intangible assets, 903; and accumulated amortization, negative 1,204. Net amortizable intangible assets is calculated as the sum of the above in the amount of 5,529. FCC licenses are 667, trademarks are 1,218, and other indefinite lived intangible assets are 20. The total of intangible assets is 7,434. Goodwill is 27,881. The total intangible assets and goodwill equals $35,315 million.&#10;"/>
          <p:cNvPicPr>
            <a:picLocks noGrp="1" noChangeAspect="1"/>
          </p:cNvPicPr>
          <p:nvPr>
            <p:ph sz="quarter" idx="17"/>
          </p:nvPr>
        </p:nvPicPr>
        <p:blipFill>
          <a:blip r:embed="rId2">
            <a:extLst>
              <a:ext uri="{28A0092B-C50C-407E-A947-70E740481C1C}">
                <a14:useLocalDpi xmlns:a14="http://schemas.microsoft.com/office/drawing/2010/main" val="0"/>
              </a:ext>
            </a:extLst>
          </a:blip>
          <a:stretch>
            <a:fillRect/>
          </a:stretch>
        </p:blipFill>
        <p:spPr>
          <a:xfrm>
            <a:off x="758651" y="2230008"/>
            <a:ext cx="7318549" cy="3978935"/>
          </a:xfrm>
        </p:spPr>
      </p:pic>
      <p:sp>
        <p:nvSpPr>
          <p:cNvPr id="4" name="Slide Number Placeholder 3"/>
          <p:cNvSpPr>
            <a:spLocks noGrp="1"/>
          </p:cNvSpPr>
          <p:nvPr>
            <p:ph type="sldNum" sz="quarter" idx="10"/>
          </p:nvPr>
        </p:nvSpPr>
        <p:spPr/>
        <p:txBody>
          <a:bodyPr/>
          <a:lstStyle/>
          <a:p>
            <a:fld id="{67B19427-F580-D146-B60E-4CADEE75497F}" type="slidenum">
              <a:rPr lang="en-US" smtClean="0"/>
              <a:pPr/>
              <a:t>26</a:t>
            </a:fld>
            <a:endParaRPr lang="en-US" dirty="0"/>
          </a:p>
        </p:txBody>
      </p:sp>
      <p:sp>
        <p:nvSpPr>
          <p:cNvPr id="5" name="Footer Placeholder 4"/>
          <p:cNvSpPr>
            <a:spLocks noGrp="1"/>
          </p:cNvSpPr>
          <p:nvPr>
            <p:ph type="ftr" sz="quarter" idx="11"/>
          </p:nvPr>
        </p:nvSpPr>
        <p:spPr/>
        <p:txBody>
          <a:bodyPr/>
          <a:lstStyle/>
          <a:p>
            <a:r>
              <a:rPr lang="en-US"/>
              <a:t>Copyright ©2018 John Wiley &amp; Sons, Inc. </a:t>
            </a:r>
            <a:endParaRPr lang="en-US" dirty="0"/>
          </a:p>
        </p:txBody>
      </p:sp>
      <p:sp>
        <p:nvSpPr>
          <p:cNvPr id="7" name="Content Placeholder 5"/>
          <p:cNvSpPr>
            <a:spLocks noGrp="1"/>
          </p:cNvSpPr>
          <p:nvPr>
            <p:ph sz="quarter" idx="17"/>
          </p:nvPr>
        </p:nvSpPr>
        <p:spPr>
          <a:xfrm>
            <a:off x="304800" y="6477000"/>
            <a:ext cx="914400" cy="244475"/>
          </a:xfrm>
        </p:spPr>
        <p:txBody>
          <a:bodyPr/>
          <a:lstStyle/>
          <a:p>
            <a:r>
              <a:rPr lang="en-US" sz="1200" dirty="0"/>
              <a:t>L</a:t>
            </a:r>
            <a:r>
              <a:rPr lang="en-US" sz="100" dirty="0"/>
              <a:t> </a:t>
            </a:r>
            <a:r>
              <a:rPr lang="en-US" sz="1200" dirty="0"/>
              <a:t>O 4</a:t>
            </a:r>
          </a:p>
        </p:txBody>
      </p:sp>
    </p:spTree>
    <p:extLst>
      <p:ext uri="{BB962C8B-B14F-4D97-AF65-F5344CB8AC3E}">
        <p14:creationId xmlns:p14="http://schemas.microsoft.com/office/powerpoint/2010/main" val="30969582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Classified Balance Sheet </a:t>
            </a:r>
            <a:r>
              <a:rPr lang="en-US" sz="2400" dirty="0">
                <a:latin typeface="Calibri" panose="020F0502020204030204" pitchFamily="34" charset="0"/>
                <a:ea typeface="Source Sans Pro" charset="0"/>
                <a:cs typeface="Calibri" panose="020F0502020204030204" pitchFamily="34" charset="0"/>
              </a:rPr>
              <a:t>(1 of 4)</a:t>
            </a:r>
            <a:endParaRPr lang="en-IN" sz="2400" dirty="0"/>
          </a:p>
        </p:txBody>
      </p:sp>
      <p:sp>
        <p:nvSpPr>
          <p:cNvPr id="3" name="Content Placeholder 2"/>
          <p:cNvSpPr>
            <a:spLocks noGrp="1"/>
          </p:cNvSpPr>
          <p:nvPr>
            <p:ph sz="quarter" idx="16"/>
          </p:nvPr>
        </p:nvSpPr>
        <p:spPr>
          <a:xfrm>
            <a:off x="304800" y="1752600"/>
            <a:ext cx="8534400" cy="2819400"/>
          </a:xfrm>
        </p:spPr>
        <p:txBody>
          <a:bodyPr/>
          <a:lstStyle/>
          <a:p>
            <a:pPr marL="0" lvl="1" indent="0">
              <a:spcBef>
                <a:spcPts val="1000"/>
              </a:spcBef>
              <a:buClr>
                <a:schemeClr val="tx1"/>
              </a:buClr>
              <a:buNone/>
            </a:pPr>
            <a:r>
              <a:rPr lang="en-US" altLang="en-US" sz="2800" dirty="0">
                <a:latin typeface="Calibri" panose="020F0502020204030204" pitchFamily="34" charset="0"/>
              </a:rPr>
              <a:t>Patents and copyrights are</a:t>
            </a:r>
          </a:p>
          <a:p>
            <a:pPr marL="457200" lvl="1" indent="0">
              <a:spcBef>
                <a:spcPts val="1000"/>
              </a:spcBef>
              <a:buClr>
                <a:schemeClr val="accent2"/>
              </a:buClr>
              <a:buNone/>
            </a:pPr>
            <a:r>
              <a:rPr lang="en-US" altLang="en-US" sz="2800" dirty="0">
                <a:solidFill>
                  <a:schemeClr val="accent2"/>
                </a:solidFill>
                <a:latin typeface="Calibri" panose="020F0502020204030204" pitchFamily="34" charset="0"/>
              </a:rPr>
              <a:t>a. </a:t>
            </a:r>
            <a:r>
              <a:rPr lang="en-US" altLang="en-US" sz="2800" dirty="0">
                <a:latin typeface="Calibri" panose="020F0502020204030204" pitchFamily="34" charset="0"/>
              </a:rPr>
              <a:t>Current assets.</a:t>
            </a:r>
          </a:p>
          <a:p>
            <a:pPr marL="457200" lvl="1" indent="0">
              <a:spcBef>
                <a:spcPts val="1000"/>
              </a:spcBef>
              <a:buClr>
                <a:schemeClr val="accent2"/>
              </a:buClr>
              <a:buNone/>
            </a:pPr>
            <a:r>
              <a:rPr lang="en-US" altLang="en-US" sz="2800" dirty="0">
                <a:solidFill>
                  <a:schemeClr val="accent2"/>
                </a:solidFill>
                <a:latin typeface="Calibri" panose="020F0502020204030204" pitchFamily="34" charset="0"/>
              </a:rPr>
              <a:t>b. </a:t>
            </a:r>
            <a:r>
              <a:rPr lang="en-US" altLang="en-US" sz="2800" dirty="0">
                <a:latin typeface="Calibri" panose="020F0502020204030204" pitchFamily="34" charset="0"/>
              </a:rPr>
              <a:t>Intangible assets.</a:t>
            </a:r>
          </a:p>
          <a:p>
            <a:pPr marL="457200" lvl="1" indent="0">
              <a:spcBef>
                <a:spcPts val="1000"/>
              </a:spcBef>
              <a:buClr>
                <a:schemeClr val="accent2"/>
              </a:buClr>
              <a:buNone/>
            </a:pPr>
            <a:r>
              <a:rPr lang="en-US" altLang="en-US" sz="2800" dirty="0">
                <a:solidFill>
                  <a:schemeClr val="accent2"/>
                </a:solidFill>
                <a:latin typeface="Calibri" panose="020F0502020204030204" pitchFamily="34" charset="0"/>
              </a:rPr>
              <a:t>c. </a:t>
            </a:r>
            <a:r>
              <a:rPr lang="en-US" altLang="en-US" sz="2800" dirty="0">
                <a:latin typeface="Calibri" panose="020F0502020204030204" pitchFamily="34" charset="0"/>
              </a:rPr>
              <a:t>Long-term investments.</a:t>
            </a:r>
          </a:p>
          <a:p>
            <a:pPr marL="457200" lvl="1" indent="0">
              <a:spcBef>
                <a:spcPts val="1000"/>
              </a:spcBef>
              <a:buClr>
                <a:schemeClr val="accent2"/>
              </a:buClr>
              <a:buNone/>
            </a:pPr>
            <a:r>
              <a:rPr lang="en-US" altLang="en-US" sz="2800" dirty="0">
                <a:solidFill>
                  <a:schemeClr val="accent2"/>
                </a:solidFill>
                <a:latin typeface="Calibri" panose="020F0502020204030204" pitchFamily="34" charset="0"/>
              </a:rPr>
              <a:t>d. </a:t>
            </a:r>
            <a:r>
              <a:rPr lang="en-US" altLang="en-US" sz="2800" dirty="0">
                <a:latin typeface="Calibri" panose="020F0502020204030204" pitchFamily="34" charset="0"/>
              </a:rPr>
              <a:t>Property, plant, and equipment.</a:t>
            </a:r>
          </a:p>
        </p:txBody>
      </p:sp>
      <p:sp>
        <p:nvSpPr>
          <p:cNvPr id="4" name="Slide Number Placeholder 3"/>
          <p:cNvSpPr>
            <a:spLocks noGrp="1"/>
          </p:cNvSpPr>
          <p:nvPr>
            <p:ph type="sldNum" sz="quarter" idx="10"/>
          </p:nvPr>
        </p:nvSpPr>
        <p:spPr/>
        <p:txBody>
          <a:bodyPr/>
          <a:lstStyle/>
          <a:p>
            <a:fld id="{67B19427-F580-D146-B60E-4CADEE75497F}" type="slidenum">
              <a:rPr lang="en-US" smtClean="0"/>
              <a:pPr/>
              <a:t>27</a:t>
            </a:fld>
            <a:endParaRPr lang="en-US" dirty="0"/>
          </a:p>
        </p:txBody>
      </p:sp>
      <p:sp>
        <p:nvSpPr>
          <p:cNvPr id="5" name="Footer Placeholder 4"/>
          <p:cNvSpPr>
            <a:spLocks noGrp="1"/>
          </p:cNvSpPr>
          <p:nvPr>
            <p:ph type="ftr" sz="quarter" idx="11"/>
          </p:nvPr>
        </p:nvSpPr>
        <p:spPr/>
        <p:txBody>
          <a:bodyPr/>
          <a:lstStyle/>
          <a:p>
            <a:r>
              <a:rPr lang="en-US"/>
              <a:t>Copyright ©2018 John Wiley &amp; Sons, Inc. </a:t>
            </a:r>
            <a:endParaRPr lang="en-US" dirty="0"/>
          </a:p>
        </p:txBody>
      </p:sp>
      <p:sp>
        <p:nvSpPr>
          <p:cNvPr id="6" name="Content Placeholder 5"/>
          <p:cNvSpPr>
            <a:spLocks noGrp="1"/>
          </p:cNvSpPr>
          <p:nvPr>
            <p:ph sz="quarter" idx="17"/>
          </p:nvPr>
        </p:nvSpPr>
        <p:spPr>
          <a:xfrm>
            <a:off x="304800" y="6477000"/>
            <a:ext cx="914400" cy="244475"/>
          </a:xfrm>
        </p:spPr>
        <p:txBody>
          <a:bodyPr/>
          <a:lstStyle/>
          <a:p>
            <a:r>
              <a:rPr lang="en-US" sz="1200" dirty="0"/>
              <a:t>L</a:t>
            </a:r>
            <a:r>
              <a:rPr lang="en-US" sz="100" dirty="0"/>
              <a:t> </a:t>
            </a:r>
            <a:r>
              <a:rPr lang="en-US" sz="1200" dirty="0"/>
              <a:t>O 4</a:t>
            </a:r>
          </a:p>
        </p:txBody>
      </p:sp>
    </p:spTree>
    <p:extLst>
      <p:ext uri="{BB962C8B-B14F-4D97-AF65-F5344CB8AC3E}">
        <p14:creationId xmlns:p14="http://schemas.microsoft.com/office/powerpoint/2010/main" val="38619856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Classified Balance Sheet </a:t>
            </a:r>
            <a:r>
              <a:rPr lang="en-US" sz="2400" dirty="0">
                <a:latin typeface="Calibri" panose="020F0502020204030204" pitchFamily="34" charset="0"/>
                <a:ea typeface="Source Sans Pro" charset="0"/>
                <a:cs typeface="Calibri" panose="020F0502020204030204" pitchFamily="34" charset="0"/>
              </a:rPr>
              <a:t>(2 of 4)</a:t>
            </a:r>
            <a:endParaRPr lang="en-IN" dirty="0"/>
          </a:p>
        </p:txBody>
      </p:sp>
      <p:sp>
        <p:nvSpPr>
          <p:cNvPr id="3" name="Content Placeholder 2"/>
          <p:cNvSpPr>
            <a:spLocks noGrp="1"/>
          </p:cNvSpPr>
          <p:nvPr>
            <p:ph sz="quarter" idx="16"/>
          </p:nvPr>
        </p:nvSpPr>
        <p:spPr>
          <a:xfrm>
            <a:off x="304800" y="1752600"/>
            <a:ext cx="8534400" cy="2819400"/>
          </a:xfrm>
        </p:spPr>
        <p:txBody>
          <a:bodyPr/>
          <a:lstStyle/>
          <a:p>
            <a:pPr marL="0" lvl="1" indent="0">
              <a:spcBef>
                <a:spcPts val="1000"/>
              </a:spcBef>
              <a:buClr>
                <a:schemeClr val="tx1"/>
              </a:buClr>
              <a:buNone/>
            </a:pPr>
            <a:r>
              <a:rPr lang="en-US" altLang="en-US" sz="2800" dirty="0"/>
              <a:t>Patents and copyrights are</a:t>
            </a:r>
          </a:p>
          <a:p>
            <a:pPr marL="457200" lvl="1" indent="0">
              <a:spcBef>
                <a:spcPts val="1000"/>
              </a:spcBef>
              <a:buClr>
                <a:schemeClr val="accent2"/>
              </a:buClr>
              <a:buNone/>
            </a:pPr>
            <a:r>
              <a:rPr lang="en-US" altLang="en-US" sz="2800" dirty="0">
                <a:solidFill>
                  <a:schemeClr val="accent2"/>
                </a:solidFill>
              </a:rPr>
              <a:t>a. </a:t>
            </a:r>
            <a:r>
              <a:rPr lang="en-US" altLang="en-US" sz="2800" dirty="0"/>
              <a:t>Current assets.</a:t>
            </a:r>
          </a:p>
          <a:p>
            <a:pPr marL="457200" lvl="1" indent="0">
              <a:spcBef>
                <a:spcPts val="1000"/>
              </a:spcBef>
              <a:buClr>
                <a:schemeClr val="accent2"/>
              </a:buClr>
              <a:buNone/>
            </a:pPr>
            <a:r>
              <a:rPr lang="en-US" altLang="en-US" sz="2800" dirty="0">
                <a:solidFill>
                  <a:schemeClr val="accent2"/>
                </a:solidFill>
              </a:rPr>
              <a:t>b. </a:t>
            </a:r>
            <a:r>
              <a:rPr lang="en-US" altLang="en-US" sz="2800" dirty="0"/>
              <a:t>Answer: Intangible assets.</a:t>
            </a:r>
          </a:p>
          <a:p>
            <a:pPr marL="457200" lvl="1" indent="0">
              <a:spcBef>
                <a:spcPts val="1000"/>
              </a:spcBef>
              <a:buClr>
                <a:schemeClr val="accent2"/>
              </a:buClr>
              <a:buNone/>
            </a:pPr>
            <a:r>
              <a:rPr lang="en-US" altLang="en-US" sz="2800" dirty="0">
                <a:solidFill>
                  <a:schemeClr val="accent2"/>
                </a:solidFill>
              </a:rPr>
              <a:t>c. </a:t>
            </a:r>
            <a:r>
              <a:rPr lang="en-US" altLang="en-US" sz="2800" dirty="0"/>
              <a:t>Long-term investments.</a:t>
            </a:r>
          </a:p>
          <a:p>
            <a:pPr marL="457200" lvl="1" indent="0">
              <a:spcBef>
                <a:spcPts val="1000"/>
              </a:spcBef>
              <a:buClr>
                <a:schemeClr val="accent2"/>
              </a:buClr>
              <a:buNone/>
            </a:pPr>
            <a:r>
              <a:rPr lang="en-US" altLang="en-US" sz="2800" dirty="0">
                <a:solidFill>
                  <a:schemeClr val="accent2"/>
                </a:solidFill>
              </a:rPr>
              <a:t>d. </a:t>
            </a:r>
            <a:r>
              <a:rPr lang="en-US" altLang="en-US" sz="2800" dirty="0"/>
              <a:t>Property, plant, and equipment.</a:t>
            </a:r>
          </a:p>
        </p:txBody>
      </p:sp>
      <p:sp>
        <p:nvSpPr>
          <p:cNvPr id="4" name="Slide Number Placeholder 3"/>
          <p:cNvSpPr>
            <a:spLocks noGrp="1"/>
          </p:cNvSpPr>
          <p:nvPr>
            <p:ph type="sldNum" sz="quarter" idx="10"/>
          </p:nvPr>
        </p:nvSpPr>
        <p:spPr/>
        <p:txBody>
          <a:bodyPr/>
          <a:lstStyle/>
          <a:p>
            <a:fld id="{67B19427-F580-D146-B60E-4CADEE75497F}" type="slidenum">
              <a:rPr lang="en-US" smtClean="0"/>
              <a:pPr/>
              <a:t>28</a:t>
            </a:fld>
            <a:endParaRPr lang="en-US" dirty="0"/>
          </a:p>
        </p:txBody>
      </p:sp>
      <p:sp>
        <p:nvSpPr>
          <p:cNvPr id="5" name="Footer Placeholder 4"/>
          <p:cNvSpPr>
            <a:spLocks noGrp="1"/>
          </p:cNvSpPr>
          <p:nvPr>
            <p:ph type="ftr" sz="quarter" idx="11"/>
          </p:nvPr>
        </p:nvSpPr>
        <p:spPr/>
        <p:txBody>
          <a:bodyPr/>
          <a:lstStyle/>
          <a:p>
            <a:r>
              <a:rPr lang="en-US"/>
              <a:t>Copyright ©2018 John Wiley &amp; Sons, Inc. </a:t>
            </a:r>
            <a:endParaRPr lang="en-US" dirty="0"/>
          </a:p>
        </p:txBody>
      </p:sp>
      <p:sp>
        <p:nvSpPr>
          <p:cNvPr id="6" name="Content Placeholder 5"/>
          <p:cNvSpPr>
            <a:spLocks noGrp="1"/>
          </p:cNvSpPr>
          <p:nvPr>
            <p:ph sz="quarter" idx="17"/>
          </p:nvPr>
        </p:nvSpPr>
        <p:spPr>
          <a:xfrm>
            <a:off x="304800" y="6477000"/>
            <a:ext cx="914400" cy="244475"/>
          </a:xfrm>
        </p:spPr>
        <p:txBody>
          <a:bodyPr/>
          <a:lstStyle/>
          <a:p>
            <a:r>
              <a:rPr lang="en-US" sz="1200" dirty="0"/>
              <a:t>L</a:t>
            </a:r>
            <a:r>
              <a:rPr lang="en-US" sz="100" dirty="0"/>
              <a:t> </a:t>
            </a:r>
            <a:r>
              <a:rPr lang="en-US" sz="1200" dirty="0"/>
              <a:t>O 4</a:t>
            </a:r>
          </a:p>
        </p:txBody>
      </p:sp>
    </p:spTree>
    <p:extLst>
      <p:ext uri="{BB962C8B-B14F-4D97-AF65-F5344CB8AC3E}">
        <p14:creationId xmlns:p14="http://schemas.microsoft.com/office/powerpoint/2010/main" val="10726571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730249"/>
          </a:xfrm>
        </p:spPr>
        <p:txBody>
          <a:bodyPr/>
          <a:lstStyle/>
          <a:p>
            <a:r>
              <a:rPr lang="en-US" b="1" dirty="0">
                <a:latin typeface="Calibri" panose="020F0502020204030204" pitchFamily="34" charset="0"/>
                <a:ea typeface="Source Sans Pro" charset="0"/>
                <a:cs typeface="Calibri" panose="020F0502020204030204" pitchFamily="34" charset="0"/>
              </a:rPr>
              <a:t>Current Liabilities </a:t>
            </a:r>
            <a:r>
              <a:rPr lang="en-US" sz="2400" dirty="0">
                <a:latin typeface="Calibri" panose="020F0502020204030204" pitchFamily="34" charset="0"/>
                <a:ea typeface="Source Sans Pro" charset="0"/>
                <a:cs typeface="Calibri" panose="020F0502020204030204" pitchFamily="34" charset="0"/>
              </a:rPr>
              <a:t>(1 of 2)</a:t>
            </a:r>
            <a:endParaRPr lang="en-IN" sz="2400" dirty="0"/>
          </a:p>
        </p:txBody>
      </p:sp>
      <p:sp>
        <p:nvSpPr>
          <p:cNvPr id="3" name="Content Placeholder 2"/>
          <p:cNvSpPr>
            <a:spLocks noGrp="1"/>
          </p:cNvSpPr>
          <p:nvPr>
            <p:ph sz="quarter" idx="16"/>
          </p:nvPr>
        </p:nvSpPr>
        <p:spPr>
          <a:xfrm>
            <a:off x="304800" y="1752600"/>
            <a:ext cx="8534400" cy="4343400"/>
          </a:xfrm>
        </p:spPr>
        <p:txBody>
          <a:bodyPr/>
          <a:lstStyle/>
          <a:p>
            <a:pPr marL="291600" lvl="2" indent="-291600">
              <a:spcBef>
                <a:spcPts val="1000"/>
              </a:spcBef>
              <a:buClr>
                <a:schemeClr val="accent2"/>
              </a:buClr>
              <a:buSzPct val="100000"/>
            </a:pPr>
            <a:r>
              <a:rPr lang="en-US" sz="2800" dirty="0"/>
              <a:t>Obligations company is to pay within coming year or its operating cycle, whichever is longer</a:t>
            </a:r>
          </a:p>
          <a:p>
            <a:pPr marL="291600" lvl="2" indent="-291600">
              <a:spcBef>
                <a:spcPts val="1000"/>
              </a:spcBef>
              <a:buClr>
                <a:schemeClr val="accent2"/>
              </a:buClr>
              <a:buSzPct val="100000"/>
            </a:pPr>
            <a:r>
              <a:rPr lang="en-US" sz="2800" dirty="0"/>
              <a:t>Usually list notes payable first, followed by accounts payable. Other items follow in order of magnitude</a:t>
            </a:r>
          </a:p>
          <a:p>
            <a:pPr marL="291600" lvl="2" indent="-291600">
              <a:spcBef>
                <a:spcPts val="1000"/>
              </a:spcBef>
              <a:buClr>
                <a:schemeClr val="accent2"/>
              </a:buClr>
              <a:buSzPct val="100000"/>
            </a:pPr>
            <a:r>
              <a:rPr lang="en-US" sz="2800" dirty="0"/>
              <a:t>Common examples are accounts payable, salaries and wages payable, notes payable, interest payable, income taxes payable current maturities of long-term obligations</a:t>
            </a:r>
          </a:p>
          <a:p>
            <a:pPr marL="291600" lvl="2" indent="-291600">
              <a:spcBef>
                <a:spcPts val="1000"/>
              </a:spcBef>
              <a:buClr>
                <a:schemeClr val="accent2"/>
              </a:buClr>
              <a:buSzPct val="100000"/>
            </a:pPr>
            <a:r>
              <a:rPr lang="en-US" sz="2800" b="1" dirty="0">
                <a:solidFill>
                  <a:srgbClr val="0000CC"/>
                </a:solidFill>
              </a:rPr>
              <a:t>Liquidity</a:t>
            </a:r>
            <a:r>
              <a:rPr lang="en-US" sz="2800" dirty="0">
                <a:solidFill>
                  <a:srgbClr val="0000CC"/>
                </a:solidFill>
              </a:rPr>
              <a:t> </a:t>
            </a:r>
            <a:r>
              <a:rPr lang="en-US" sz="2800" dirty="0"/>
              <a:t>- ability to pay obligations expected to be due within the next year</a:t>
            </a:r>
          </a:p>
        </p:txBody>
      </p:sp>
      <p:sp>
        <p:nvSpPr>
          <p:cNvPr id="4" name="Slide Number Placeholder 3"/>
          <p:cNvSpPr>
            <a:spLocks noGrp="1"/>
          </p:cNvSpPr>
          <p:nvPr>
            <p:ph type="sldNum" sz="quarter" idx="10"/>
          </p:nvPr>
        </p:nvSpPr>
        <p:spPr/>
        <p:txBody>
          <a:bodyPr/>
          <a:lstStyle/>
          <a:p>
            <a:fld id="{67B19427-F580-D146-B60E-4CADEE75497F}" type="slidenum">
              <a:rPr lang="en-US" smtClean="0"/>
              <a:pPr/>
              <a:t>29</a:t>
            </a:fld>
            <a:endParaRPr lang="en-US" dirty="0"/>
          </a:p>
        </p:txBody>
      </p:sp>
      <p:sp>
        <p:nvSpPr>
          <p:cNvPr id="5" name="Footer Placeholder 4"/>
          <p:cNvSpPr>
            <a:spLocks noGrp="1"/>
          </p:cNvSpPr>
          <p:nvPr>
            <p:ph type="ftr" sz="quarter" idx="11"/>
          </p:nvPr>
        </p:nvSpPr>
        <p:spPr/>
        <p:txBody>
          <a:bodyPr/>
          <a:lstStyle/>
          <a:p>
            <a:r>
              <a:rPr lang="en-US"/>
              <a:t>Copyright ©2018 John Wiley &amp; Sons, Inc. </a:t>
            </a:r>
            <a:endParaRPr lang="en-US" dirty="0"/>
          </a:p>
        </p:txBody>
      </p:sp>
      <p:sp>
        <p:nvSpPr>
          <p:cNvPr id="6" name="Content Placeholder 5"/>
          <p:cNvSpPr>
            <a:spLocks noGrp="1"/>
          </p:cNvSpPr>
          <p:nvPr>
            <p:ph sz="quarter" idx="17"/>
          </p:nvPr>
        </p:nvSpPr>
        <p:spPr>
          <a:xfrm>
            <a:off x="304800" y="6477000"/>
            <a:ext cx="914400" cy="244475"/>
          </a:xfrm>
        </p:spPr>
        <p:txBody>
          <a:bodyPr/>
          <a:lstStyle/>
          <a:p>
            <a:r>
              <a:rPr lang="en-US" sz="1200" dirty="0"/>
              <a:t>L</a:t>
            </a:r>
            <a:r>
              <a:rPr lang="en-US" sz="100" dirty="0"/>
              <a:t> </a:t>
            </a:r>
            <a:r>
              <a:rPr lang="en-US" sz="1200" dirty="0"/>
              <a:t>O 4</a:t>
            </a:r>
          </a:p>
        </p:txBody>
      </p:sp>
    </p:spTree>
    <p:extLst>
      <p:ext uri="{BB962C8B-B14F-4D97-AF65-F5344CB8AC3E}">
        <p14:creationId xmlns:p14="http://schemas.microsoft.com/office/powerpoint/2010/main" val="32474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3. Post to the Ledger Accounts</a:t>
            </a:r>
            <a:endParaRPr lang="en-IN" dirty="0"/>
          </a:p>
        </p:txBody>
      </p:sp>
      <p:pic>
        <p:nvPicPr>
          <p:cNvPr id="6" name="Content Placeholder 5" descr="An illustration of recording a journal entry in journal entry form and the posting it to the respective t-accounts. The transaction reads as: On October 1, C. R. Byrd invests $10,000 cash in an advertising company called Pioneer Advertising. The journal entry has five columns, labeled as date, titles, reference, debit, and credit. The journal entry is dated, October 1, and displays cash with the account number, 101, and a debit of 10,000. Just below cash, slightly indented appears the owner's capital account with the account number, 301, and 10,000 in the credit column. The posting section shows two t-accounts displayed side by side in the posting section. The cash account shows the October 1 transaction with 10,000 posted on debit side, and a 10,000 credit on October 1 on the credit side of the owner's capital account. &#10;"/>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468441" y="1999093"/>
            <a:ext cx="8060335" cy="2777746"/>
          </a:xfrm>
        </p:spPr>
      </p:pic>
      <p:sp>
        <p:nvSpPr>
          <p:cNvPr id="4" name="Slide Number Placeholder 3"/>
          <p:cNvSpPr>
            <a:spLocks noGrp="1"/>
          </p:cNvSpPr>
          <p:nvPr>
            <p:ph type="sldNum" sz="quarter" idx="10"/>
          </p:nvPr>
        </p:nvSpPr>
        <p:spPr/>
        <p:txBody>
          <a:bodyPr/>
          <a:lstStyle/>
          <a:p>
            <a:fld id="{67B19427-F580-D146-B60E-4CADEE75497F}" type="slidenum">
              <a:rPr lang="en-US" smtClean="0"/>
              <a:pPr/>
              <a:t>3</a:t>
            </a:fld>
            <a:endParaRPr lang="en-US" dirty="0"/>
          </a:p>
        </p:txBody>
      </p:sp>
      <p:sp>
        <p:nvSpPr>
          <p:cNvPr id="5" name="Footer Placeholder 4"/>
          <p:cNvSpPr>
            <a:spLocks noGrp="1"/>
          </p:cNvSpPr>
          <p:nvPr>
            <p:ph type="ftr" sz="quarter" idx="11"/>
          </p:nvPr>
        </p:nvSpPr>
        <p:spPr/>
        <p:txBody>
          <a:bodyPr/>
          <a:lstStyle/>
          <a:p>
            <a:r>
              <a:rPr lang="en-US"/>
              <a:t>Copyright ©2018 John Wiley &amp; Sons, Inc. </a:t>
            </a:r>
            <a:endParaRPr lang="en-US" dirty="0"/>
          </a:p>
        </p:txBody>
      </p:sp>
      <p:sp>
        <p:nvSpPr>
          <p:cNvPr id="7" name="Content Placeholder 7"/>
          <p:cNvSpPr>
            <a:spLocks noGrp="1"/>
          </p:cNvSpPr>
          <p:nvPr>
            <p:ph sz="quarter" idx="4294967295"/>
          </p:nvPr>
        </p:nvSpPr>
        <p:spPr>
          <a:xfrm>
            <a:off x="304800" y="6477000"/>
            <a:ext cx="990600" cy="244475"/>
          </a:xfrm>
          <a:prstGeom prst="rect">
            <a:avLst/>
          </a:prstGeom>
        </p:spPr>
        <p:txBody>
          <a:bodyPr/>
          <a:lstStyle/>
          <a:p>
            <a:pPr marL="0" indent="0">
              <a:buNone/>
            </a:pPr>
            <a:r>
              <a:rPr lang="en-US" sz="1200" dirty="0"/>
              <a:t>L</a:t>
            </a:r>
            <a:r>
              <a:rPr lang="en-US" sz="100" dirty="0"/>
              <a:t> </a:t>
            </a:r>
            <a:r>
              <a:rPr lang="en-US" sz="1200" dirty="0"/>
              <a:t>O 3</a:t>
            </a:r>
          </a:p>
        </p:txBody>
      </p:sp>
    </p:spTree>
    <p:extLst>
      <p:ext uri="{BB962C8B-B14F-4D97-AF65-F5344CB8AC3E}">
        <p14:creationId xmlns:p14="http://schemas.microsoft.com/office/powerpoint/2010/main" val="1593402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609599"/>
          </a:xfrm>
        </p:spPr>
        <p:txBody>
          <a:bodyPr>
            <a:noAutofit/>
          </a:bodyPr>
          <a:lstStyle/>
          <a:p>
            <a:r>
              <a:rPr lang="en-US" b="1" dirty="0">
                <a:latin typeface="Calibri" panose="020F0502020204030204" pitchFamily="34" charset="0"/>
                <a:ea typeface="Source Sans Pro" charset="0"/>
                <a:cs typeface="Calibri" panose="020F0502020204030204" pitchFamily="34" charset="0"/>
              </a:rPr>
              <a:t>Current Liabilities </a:t>
            </a:r>
            <a:r>
              <a:rPr lang="en-US" sz="2400" dirty="0">
                <a:latin typeface="Calibri" panose="020F0502020204030204" pitchFamily="34" charset="0"/>
                <a:ea typeface="Source Sans Pro" charset="0"/>
                <a:cs typeface="Calibri" panose="020F0502020204030204" pitchFamily="34" charset="0"/>
              </a:rPr>
              <a:t>(2 of 2)</a:t>
            </a:r>
            <a:endParaRPr lang="en-IN" dirty="0"/>
          </a:p>
        </p:txBody>
      </p:sp>
      <p:sp>
        <p:nvSpPr>
          <p:cNvPr id="4" name="Slide Number Placeholder 3"/>
          <p:cNvSpPr>
            <a:spLocks noGrp="1"/>
          </p:cNvSpPr>
          <p:nvPr>
            <p:ph type="sldNum" sz="quarter" idx="10"/>
          </p:nvPr>
        </p:nvSpPr>
        <p:spPr/>
        <p:txBody>
          <a:bodyPr/>
          <a:lstStyle/>
          <a:p>
            <a:fld id="{67B19427-F580-D146-B60E-4CADEE75497F}" type="slidenum">
              <a:rPr lang="en-US" smtClean="0"/>
              <a:pPr/>
              <a:t>30</a:t>
            </a:fld>
            <a:endParaRPr lang="en-US" dirty="0"/>
          </a:p>
        </p:txBody>
      </p:sp>
      <p:sp>
        <p:nvSpPr>
          <p:cNvPr id="5" name="Footer Placeholder 4"/>
          <p:cNvSpPr>
            <a:spLocks noGrp="1"/>
          </p:cNvSpPr>
          <p:nvPr>
            <p:ph type="ftr" sz="quarter" idx="11"/>
          </p:nvPr>
        </p:nvSpPr>
        <p:spPr/>
        <p:txBody>
          <a:bodyPr/>
          <a:lstStyle/>
          <a:p>
            <a:r>
              <a:rPr lang="en-US" dirty="0"/>
              <a:t>Copyright ©2018 John Wiley &amp; Sons, Inc. </a:t>
            </a:r>
          </a:p>
        </p:txBody>
      </p:sp>
      <p:sp>
        <p:nvSpPr>
          <p:cNvPr id="7" name="Content Placeholder 5"/>
          <p:cNvSpPr>
            <a:spLocks noGrp="1"/>
          </p:cNvSpPr>
          <p:nvPr>
            <p:ph sz="quarter" idx="17"/>
          </p:nvPr>
        </p:nvSpPr>
        <p:spPr>
          <a:xfrm>
            <a:off x="304800" y="6477000"/>
            <a:ext cx="914400" cy="244475"/>
          </a:xfrm>
        </p:spPr>
        <p:txBody>
          <a:bodyPr/>
          <a:lstStyle/>
          <a:p>
            <a:r>
              <a:rPr lang="en-US" sz="1200" dirty="0"/>
              <a:t>L</a:t>
            </a:r>
            <a:r>
              <a:rPr lang="en-US" sz="100" dirty="0"/>
              <a:t> </a:t>
            </a:r>
            <a:r>
              <a:rPr lang="en-US" sz="1200" dirty="0"/>
              <a:t>O 4</a:t>
            </a:r>
          </a:p>
        </p:txBody>
      </p:sp>
      <p:pic>
        <p:nvPicPr>
          <p:cNvPr id="10" name="Content Placeholder 9"/>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527050" y="1905000"/>
            <a:ext cx="8255000" cy="3810000"/>
          </a:xfrm>
        </p:spPr>
      </p:pic>
    </p:spTree>
    <p:extLst>
      <p:ext uri="{BB962C8B-B14F-4D97-AF65-F5344CB8AC3E}">
        <p14:creationId xmlns:p14="http://schemas.microsoft.com/office/powerpoint/2010/main" val="25288020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Long-Term Liabilities</a:t>
            </a:r>
            <a:endParaRPr lang="en-IN" dirty="0">
              <a:latin typeface="Calibri" panose="020F0502020204030204" pitchFamily="34" charset="0"/>
            </a:endParaRPr>
          </a:p>
        </p:txBody>
      </p:sp>
      <p:sp>
        <p:nvSpPr>
          <p:cNvPr id="6" name="Content Placeholder 5"/>
          <p:cNvSpPr>
            <a:spLocks noGrp="1"/>
          </p:cNvSpPr>
          <p:nvPr>
            <p:ph sz="quarter" idx="16"/>
          </p:nvPr>
        </p:nvSpPr>
        <p:spPr>
          <a:xfrm>
            <a:off x="304800" y="1752600"/>
            <a:ext cx="8200725" cy="457200"/>
          </a:xfrm>
        </p:spPr>
        <p:txBody>
          <a:bodyPr/>
          <a:lstStyle/>
          <a:p>
            <a:pPr marL="291600" lvl="2" indent="-291600">
              <a:spcBef>
                <a:spcPts val="1000"/>
              </a:spcBef>
              <a:buClr>
                <a:schemeClr val="accent2"/>
              </a:buClr>
            </a:pPr>
            <a:r>
              <a:rPr lang="en-US" altLang="en-US" sz="2800" dirty="0">
                <a:latin typeface="Calibri" panose="020F0502020204030204" pitchFamily="34" charset="0"/>
              </a:rPr>
              <a:t>Obligations a company expects to pay </a:t>
            </a:r>
            <a:r>
              <a:rPr lang="en-US" altLang="en-US" sz="2800" b="1" dirty="0">
                <a:latin typeface="Calibri" panose="020F0502020204030204" pitchFamily="34" charset="0"/>
              </a:rPr>
              <a:t>after</a:t>
            </a:r>
            <a:r>
              <a:rPr lang="en-US" altLang="en-US" sz="2800" dirty="0">
                <a:latin typeface="Calibri" panose="020F0502020204030204" pitchFamily="34" charset="0"/>
              </a:rPr>
              <a:t> one year.</a:t>
            </a:r>
          </a:p>
        </p:txBody>
      </p:sp>
      <p:pic>
        <p:nvPicPr>
          <p:cNvPr id="9" name="Content Placeholder 8" descr="The long-term liabilities section of a balance sheet displays a two-line heading consisting of the name of the company, Nike Incorporated, and the type of statement, balance sheet, partial, in millions. Under long-term liabilities, the accounts and amounts are: bonds payable, $1,106; notes payable, 51; and deferred income taxes and other, 1,544. Total long-term liabilities equals $2,701 thousand.&#10;"/>
          <p:cNvPicPr>
            <a:picLocks noGrp="1" noChangeAspect="1"/>
          </p:cNvPicPr>
          <p:nvPr>
            <p:ph sz="quarter" idx="18"/>
          </p:nvPr>
        </p:nvPicPr>
        <p:blipFill>
          <a:blip r:embed="rId3">
            <a:extLst>
              <a:ext uri="{28A0092B-C50C-407E-A947-70E740481C1C}">
                <a14:useLocalDpi xmlns:a14="http://schemas.microsoft.com/office/drawing/2010/main" val="0"/>
              </a:ext>
            </a:extLst>
          </a:blip>
          <a:stretch>
            <a:fillRect/>
          </a:stretch>
        </p:blipFill>
        <p:spPr>
          <a:xfrm>
            <a:off x="736822" y="2514600"/>
            <a:ext cx="7768703" cy="2921251"/>
          </a:xfrm>
        </p:spPr>
      </p:pic>
      <p:sp>
        <p:nvSpPr>
          <p:cNvPr id="4" name="Slide Number Placeholder 3"/>
          <p:cNvSpPr>
            <a:spLocks noGrp="1"/>
          </p:cNvSpPr>
          <p:nvPr>
            <p:ph type="sldNum" sz="quarter" idx="10"/>
          </p:nvPr>
        </p:nvSpPr>
        <p:spPr/>
        <p:txBody>
          <a:bodyPr/>
          <a:lstStyle/>
          <a:p>
            <a:fld id="{67B19427-F580-D146-B60E-4CADEE75497F}" type="slidenum">
              <a:rPr lang="en-US" smtClean="0">
                <a:latin typeface="Calibri" panose="020F0502020204030204" pitchFamily="34" charset="0"/>
              </a:rPr>
              <a:pPr/>
              <a:t>31</a:t>
            </a:fld>
            <a:endParaRPr lang="en-US" dirty="0">
              <a:latin typeface="Calibri" panose="020F0502020204030204" pitchFamily="34" charset="0"/>
            </a:endParaRPr>
          </a:p>
        </p:txBody>
      </p:sp>
      <p:sp>
        <p:nvSpPr>
          <p:cNvPr id="5" name="Footer Placeholder 4"/>
          <p:cNvSpPr>
            <a:spLocks noGrp="1"/>
          </p:cNvSpPr>
          <p:nvPr>
            <p:ph type="ftr" sz="quarter" idx="11"/>
          </p:nvPr>
        </p:nvSpPr>
        <p:spPr/>
        <p:txBody>
          <a:bodyPr/>
          <a:lstStyle/>
          <a:p>
            <a:r>
              <a:rPr lang="en-US">
                <a:latin typeface="Calibri" panose="020F0502020204030204" pitchFamily="34" charset="0"/>
              </a:rPr>
              <a:t>Copyright ©2018 John Wiley &amp; Sons, Inc. </a:t>
            </a:r>
            <a:endParaRPr lang="en-US" dirty="0">
              <a:latin typeface="Calibri" panose="020F0502020204030204" pitchFamily="34" charset="0"/>
            </a:endParaRPr>
          </a:p>
        </p:txBody>
      </p:sp>
      <p:sp>
        <p:nvSpPr>
          <p:cNvPr id="7" name="Content Placeholder 5"/>
          <p:cNvSpPr>
            <a:spLocks noGrp="1"/>
          </p:cNvSpPr>
          <p:nvPr>
            <p:ph sz="quarter" idx="17"/>
          </p:nvPr>
        </p:nvSpPr>
        <p:spPr>
          <a:xfrm>
            <a:off x="304800" y="6477000"/>
            <a:ext cx="914400" cy="244475"/>
          </a:xfrm>
        </p:spPr>
        <p:txBody>
          <a:bodyPr/>
          <a:lstStyle/>
          <a:p>
            <a:r>
              <a:rPr lang="en-US" sz="1200" dirty="0"/>
              <a:t>L</a:t>
            </a:r>
            <a:r>
              <a:rPr lang="en-US" sz="100" dirty="0"/>
              <a:t> </a:t>
            </a:r>
            <a:r>
              <a:rPr lang="en-US" sz="1200" dirty="0"/>
              <a:t>O 4</a:t>
            </a:r>
          </a:p>
        </p:txBody>
      </p:sp>
    </p:spTree>
    <p:extLst>
      <p:ext uri="{BB962C8B-B14F-4D97-AF65-F5344CB8AC3E}">
        <p14:creationId xmlns:p14="http://schemas.microsoft.com/office/powerpoint/2010/main" val="21918631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609599"/>
          </a:xfrm>
        </p:spPr>
        <p:txBody>
          <a:bodyPr>
            <a:noAutofit/>
          </a:bodyPr>
          <a:lstStyle/>
          <a:p>
            <a:r>
              <a:rPr lang="en-US" b="1" dirty="0">
                <a:latin typeface="Calibri" panose="020F0502020204030204" pitchFamily="34" charset="0"/>
                <a:ea typeface="Source Sans Pro" charset="0"/>
                <a:cs typeface="Calibri" panose="020F0502020204030204" pitchFamily="34" charset="0"/>
              </a:rPr>
              <a:t>Classified Balance Sheet </a:t>
            </a:r>
            <a:r>
              <a:rPr lang="en-US" sz="2400" dirty="0">
                <a:latin typeface="Calibri" panose="020F0502020204030204" pitchFamily="34" charset="0"/>
                <a:ea typeface="Source Sans Pro" charset="0"/>
                <a:cs typeface="Calibri" panose="020F0502020204030204" pitchFamily="34" charset="0"/>
              </a:rPr>
              <a:t>(3 of 4)</a:t>
            </a:r>
            <a:endParaRPr lang="en-IN" sz="2400" dirty="0">
              <a:latin typeface="Calibri" panose="020F0502020204030204" pitchFamily="34" charset="0"/>
            </a:endParaRPr>
          </a:p>
        </p:txBody>
      </p:sp>
      <p:sp>
        <p:nvSpPr>
          <p:cNvPr id="3" name="Content Placeholder 2"/>
          <p:cNvSpPr>
            <a:spLocks noGrp="1"/>
          </p:cNvSpPr>
          <p:nvPr>
            <p:ph sz="quarter" idx="16"/>
          </p:nvPr>
        </p:nvSpPr>
        <p:spPr>
          <a:xfrm>
            <a:off x="304800" y="1752600"/>
            <a:ext cx="8610600" cy="2590800"/>
          </a:xfrm>
        </p:spPr>
        <p:txBody>
          <a:bodyPr/>
          <a:lstStyle/>
          <a:p>
            <a:pPr marL="0" lvl="1" indent="0">
              <a:spcBef>
                <a:spcPts val="1000"/>
              </a:spcBef>
              <a:buClr>
                <a:schemeClr val="tx1"/>
              </a:buClr>
              <a:buNone/>
            </a:pPr>
            <a:r>
              <a:rPr lang="en-US" altLang="en-US" sz="2800" dirty="0">
                <a:latin typeface="Calibri" panose="020F0502020204030204" pitchFamily="34" charset="0"/>
              </a:rPr>
              <a:t>Which of the following is not a long-term liability?</a:t>
            </a:r>
          </a:p>
          <a:p>
            <a:pPr marL="457200" lvl="1" indent="0">
              <a:spcBef>
                <a:spcPts val="1000"/>
              </a:spcBef>
              <a:buClr>
                <a:schemeClr val="accent2"/>
              </a:buClr>
              <a:buNone/>
            </a:pPr>
            <a:r>
              <a:rPr lang="en-US" altLang="en-US" sz="2800" dirty="0">
                <a:solidFill>
                  <a:schemeClr val="accent2"/>
                </a:solidFill>
                <a:latin typeface="Calibri" panose="020F0502020204030204" pitchFamily="34" charset="0"/>
              </a:rPr>
              <a:t>a. </a:t>
            </a:r>
            <a:r>
              <a:rPr lang="en-US" altLang="en-US" sz="2800" dirty="0">
                <a:latin typeface="Calibri" panose="020F0502020204030204" pitchFamily="34" charset="0"/>
              </a:rPr>
              <a:t>Bonds payable</a:t>
            </a:r>
          </a:p>
          <a:p>
            <a:pPr marL="457200" lvl="1" indent="0">
              <a:spcBef>
                <a:spcPts val="1000"/>
              </a:spcBef>
              <a:buClr>
                <a:schemeClr val="accent2"/>
              </a:buClr>
              <a:buNone/>
            </a:pPr>
            <a:r>
              <a:rPr lang="en-US" altLang="en-US" sz="2800" dirty="0">
                <a:solidFill>
                  <a:schemeClr val="accent2"/>
                </a:solidFill>
                <a:latin typeface="Calibri" panose="020F0502020204030204" pitchFamily="34" charset="0"/>
              </a:rPr>
              <a:t>b. </a:t>
            </a:r>
            <a:r>
              <a:rPr lang="en-US" altLang="en-US" sz="2800" dirty="0">
                <a:latin typeface="Calibri" panose="020F0502020204030204" pitchFamily="34" charset="0"/>
              </a:rPr>
              <a:t>Current maturities of long-term obligations</a:t>
            </a:r>
          </a:p>
          <a:p>
            <a:pPr marL="457200" lvl="1" indent="0">
              <a:spcBef>
                <a:spcPts val="1000"/>
              </a:spcBef>
              <a:buClr>
                <a:schemeClr val="accent2"/>
              </a:buClr>
              <a:buNone/>
            </a:pPr>
            <a:r>
              <a:rPr lang="en-US" altLang="en-US" sz="2800" dirty="0">
                <a:solidFill>
                  <a:schemeClr val="accent2"/>
                </a:solidFill>
                <a:latin typeface="Calibri" panose="020F0502020204030204" pitchFamily="34" charset="0"/>
              </a:rPr>
              <a:t>c. </a:t>
            </a:r>
            <a:r>
              <a:rPr lang="en-US" altLang="en-US" sz="2800" dirty="0">
                <a:latin typeface="Calibri" panose="020F0502020204030204" pitchFamily="34" charset="0"/>
              </a:rPr>
              <a:t>Long-term notes payable</a:t>
            </a:r>
          </a:p>
          <a:p>
            <a:pPr marL="457200" lvl="1" indent="0">
              <a:spcBef>
                <a:spcPts val="1000"/>
              </a:spcBef>
              <a:buClr>
                <a:schemeClr val="accent2"/>
              </a:buClr>
              <a:buNone/>
            </a:pPr>
            <a:r>
              <a:rPr lang="en-US" altLang="en-US" sz="2800" dirty="0">
                <a:solidFill>
                  <a:schemeClr val="accent2"/>
                </a:solidFill>
                <a:latin typeface="Calibri" panose="020F0502020204030204" pitchFamily="34" charset="0"/>
              </a:rPr>
              <a:t>d. </a:t>
            </a:r>
            <a:r>
              <a:rPr lang="en-US" altLang="en-US" sz="2800" dirty="0">
                <a:latin typeface="Calibri" panose="020F0502020204030204" pitchFamily="34" charset="0"/>
              </a:rPr>
              <a:t>Mortgages payable</a:t>
            </a:r>
          </a:p>
        </p:txBody>
      </p:sp>
      <p:sp>
        <p:nvSpPr>
          <p:cNvPr id="4" name="Slide Number Placeholder 3"/>
          <p:cNvSpPr>
            <a:spLocks noGrp="1"/>
          </p:cNvSpPr>
          <p:nvPr>
            <p:ph type="sldNum" sz="quarter" idx="10"/>
          </p:nvPr>
        </p:nvSpPr>
        <p:spPr/>
        <p:txBody>
          <a:bodyPr/>
          <a:lstStyle/>
          <a:p>
            <a:fld id="{67B19427-F580-D146-B60E-4CADEE75497F}" type="slidenum">
              <a:rPr lang="en-US" smtClean="0">
                <a:latin typeface="Calibri" panose="020F0502020204030204" pitchFamily="34" charset="0"/>
              </a:rPr>
              <a:pPr/>
              <a:t>32</a:t>
            </a:fld>
            <a:endParaRPr lang="en-US" dirty="0">
              <a:latin typeface="Calibri" panose="020F0502020204030204" pitchFamily="34" charset="0"/>
            </a:endParaRPr>
          </a:p>
        </p:txBody>
      </p:sp>
      <p:sp>
        <p:nvSpPr>
          <p:cNvPr id="5" name="Footer Placeholder 4"/>
          <p:cNvSpPr>
            <a:spLocks noGrp="1"/>
          </p:cNvSpPr>
          <p:nvPr>
            <p:ph type="ftr" sz="quarter" idx="11"/>
          </p:nvPr>
        </p:nvSpPr>
        <p:spPr/>
        <p:txBody>
          <a:bodyPr/>
          <a:lstStyle/>
          <a:p>
            <a:r>
              <a:rPr lang="en-US">
                <a:latin typeface="Calibri" panose="020F0502020204030204" pitchFamily="34" charset="0"/>
              </a:rPr>
              <a:t>Copyright ©2018 John Wiley &amp; Sons, Inc. </a:t>
            </a:r>
            <a:endParaRPr lang="en-US" dirty="0">
              <a:latin typeface="Calibri" panose="020F0502020204030204" pitchFamily="34" charset="0"/>
            </a:endParaRPr>
          </a:p>
        </p:txBody>
      </p:sp>
      <p:sp>
        <p:nvSpPr>
          <p:cNvPr id="6" name="Content Placeholder 5"/>
          <p:cNvSpPr>
            <a:spLocks noGrp="1"/>
          </p:cNvSpPr>
          <p:nvPr>
            <p:ph sz="quarter" idx="17"/>
          </p:nvPr>
        </p:nvSpPr>
        <p:spPr>
          <a:xfrm>
            <a:off x="304800" y="6477000"/>
            <a:ext cx="914400" cy="244475"/>
          </a:xfrm>
        </p:spPr>
        <p:txBody>
          <a:bodyPr/>
          <a:lstStyle/>
          <a:p>
            <a:r>
              <a:rPr lang="en-US" sz="1200" dirty="0"/>
              <a:t>L</a:t>
            </a:r>
            <a:r>
              <a:rPr lang="en-US" sz="100" dirty="0"/>
              <a:t> </a:t>
            </a:r>
            <a:r>
              <a:rPr lang="en-US" sz="1200" dirty="0"/>
              <a:t>O 4</a:t>
            </a:r>
          </a:p>
        </p:txBody>
      </p:sp>
    </p:spTree>
    <p:extLst>
      <p:ext uri="{BB962C8B-B14F-4D97-AF65-F5344CB8AC3E}">
        <p14:creationId xmlns:p14="http://schemas.microsoft.com/office/powerpoint/2010/main" val="3695912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609599"/>
          </a:xfrm>
        </p:spPr>
        <p:txBody>
          <a:bodyPr>
            <a:noAutofit/>
          </a:bodyPr>
          <a:lstStyle/>
          <a:p>
            <a:r>
              <a:rPr lang="en-US" b="1" dirty="0">
                <a:latin typeface="Calibri" panose="020F0502020204030204" pitchFamily="34" charset="0"/>
                <a:ea typeface="Source Sans Pro" charset="0"/>
                <a:cs typeface="Calibri" panose="020F0502020204030204" pitchFamily="34" charset="0"/>
              </a:rPr>
              <a:t>Classified Balance Sheet </a:t>
            </a:r>
            <a:r>
              <a:rPr lang="en-US" sz="2400" dirty="0">
                <a:latin typeface="Calibri" panose="020F0502020204030204" pitchFamily="34" charset="0"/>
                <a:ea typeface="Source Sans Pro" charset="0"/>
                <a:cs typeface="Calibri" panose="020F0502020204030204" pitchFamily="34" charset="0"/>
              </a:rPr>
              <a:t>(4 of 4)</a:t>
            </a:r>
            <a:endParaRPr lang="en-IN" dirty="0"/>
          </a:p>
        </p:txBody>
      </p:sp>
      <p:sp>
        <p:nvSpPr>
          <p:cNvPr id="3" name="Content Placeholder 2"/>
          <p:cNvSpPr>
            <a:spLocks noGrp="1"/>
          </p:cNvSpPr>
          <p:nvPr>
            <p:ph sz="quarter" idx="16"/>
          </p:nvPr>
        </p:nvSpPr>
        <p:spPr>
          <a:xfrm>
            <a:off x="304800" y="1752600"/>
            <a:ext cx="8610600" cy="2590800"/>
          </a:xfrm>
        </p:spPr>
        <p:txBody>
          <a:bodyPr/>
          <a:lstStyle/>
          <a:p>
            <a:pPr marL="0" lvl="1" indent="0">
              <a:spcBef>
                <a:spcPts val="1000"/>
              </a:spcBef>
              <a:buClr>
                <a:schemeClr val="tx1"/>
              </a:buClr>
              <a:buNone/>
            </a:pPr>
            <a:r>
              <a:rPr lang="en-US" altLang="en-US" sz="2800" dirty="0"/>
              <a:t>Which of the following is not a long-term liability?</a:t>
            </a:r>
          </a:p>
          <a:p>
            <a:pPr marL="457200" lvl="1" indent="0">
              <a:spcBef>
                <a:spcPts val="1000"/>
              </a:spcBef>
              <a:buClr>
                <a:schemeClr val="accent2"/>
              </a:buClr>
              <a:buNone/>
            </a:pPr>
            <a:r>
              <a:rPr lang="en-US" altLang="en-US" sz="2800" dirty="0">
                <a:solidFill>
                  <a:schemeClr val="accent2"/>
                </a:solidFill>
              </a:rPr>
              <a:t>a. </a:t>
            </a:r>
            <a:r>
              <a:rPr lang="en-US" altLang="en-US" sz="2800" dirty="0"/>
              <a:t>Bonds payable</a:t>
            </a:r>
          </a:p>
          <a:p>
            <a:pPr marL="457200" lvl="1" indent="0">
              <a:spcBef>
                <a:spcPts val="1000"/>
              </a:spcBef>
              <a:buClr>
                <a:schemeClr val="accent2"/>
              </a:buClr>
              <a:buNone/>
            </a:pPr>
            <a:r>
              <a:rPr lang="en-US" altLang="en-US" sz="2800" dirty="0">
                <a:solidFill>
                  <a:schemeClr val="accent2"/>
                </a:solidFill>
              </a:rPr>
              <a:t>b. </a:t>
            </a:r>
            <a:r>
              <a:rPr lang="en-US" altLang="en-US" sz="2800" dirty="0"/>
              <a:t>Answer: Current maturities of long-term obligations</a:t>
            </a:r>
          </a:p>
          <a:p>
            <a:pPr marL="457200" lvl="1" indent="0">
              <a:spcBef>
                <a:spcPts val="1000"/>
              </a:spcBef>
              <a:buClr>
                <a:schemeClr val="accent2"/>
              </a:buClr>
              <a:buNone/>
            </a:pPr>
            <a:r>
              <a:rPr lang="en-US" altLang="en-US" sz="2800" dirty="0">
                <a:solidFill>
                  <a:schemeClr val="accent2"/>
                </a:solidFill>
              </a:rPr>
              <a:t>c. </a:t>
            </a:r>
            <a:r>
              <a:rPr lang="en-US" altLang="en-US" sz="2800" dirty="0"/>
              <a:t>Long-term notes payable</a:t>
            </a:r>
          </a:p>
          <a:p>
            <a:pPr marL="457200" lvl="1" indent="0">
              <a:spcBef>
                <a:spcPts val="1000"/>
              </a:spcBef>
              <a:buClr>
                <a:schemeClr val="accent2"/>
              </a:buClr>
              <a:buNone/>
            </a:pPr>
            <a:r>
              <a:rPr lang="en-US" altLang="en-US" sz="2800" dirty="0">
                <a:solidFill>
                  <a:schemeClr val="accent2"/>
                </a:solidFill>
              </a:rPr>
              <a:t>d. </a:t>
            </a:r>
            <a:r>
              <a:rPr lang="en-US" altLang="en-US" sz="2800" dirty="0"/>
              <a:t>Mortgages payable</a:t>
            </a:r>
          </a:p>
        </p:txBody>
      </p:sp>
      <p:sp>
        <p:nvSpPr>
          <p:cNvPr id="4" name="Slide Number Placeholder 3"/>
          <p:cNvSpPr>
            <a:spLocks noGrp="1"/>
          </p:cNvSpPr>
          <p:nvPr>
            <p:ph type="sldNum" sz="quarter" idx="10"/>
          </p:nvPr>
        </p:nvSpPr>
        <p:spPr/>
        <p:txBody>
          <a:bodyPr/>
          <a:lstStyle/>
          <a:p>
            <a:fld id="{67B19427-F580-D146-B60E-4CADEE75497F}" type="slidenum">
              <a:rPr lang="en-US" smtClean="0"/>
              <a:pPr/>
              <a:t>33</a:t>
            </a:fld>
            <a:endParaRPr lang="en-US" dirty="0"/>
          </a:p>
        </p:txBody>
      </p:sp>
      <p:sp>
        <p:nvSpPr>
          <p:cNvPr id="5" name="Footer Placeholder 4"/>
          <p:cNvSpPr>
            <a:spLocks noGrp="1"/>
          </p:cNvSpPr>
          <p:nvPr>
            <p:ph type="ftr" sz="quarter" idx="11"/>
          </p:nvPr>
        </p:nvSpPr>
        <p:spPr/>
        <p:txBody>
          <a:bodyPr/>
          <a:lstStyle/>
          <a:p>
            <a:r>
              <a:rPr lang="en-US"/>
              <a:t>Copyright ©2018 John Wiley &amp; Sons, Inc. </a:t>
            </a:r>
            <a:endParaRPr lang="en-US" dirty="0"/>
          </a:p>
        </p:txBody>
      </p:sp>
      <p:sp>
        <p:nvSpPr>
          <p:cNvPr id="6" name="Content Placeholder 5"/>
          <p:cNvSpPr>
            <a:spLocks noGrp="1"/>
          </p:cNvSpPr>
          <p:nvPr>
            <p:ph sz="quarter" idx="17"/>
          </p:nvPr>
        </p:nvSpPr>
        <p:spPr>
          <a:xfrm>
            <a:off x="304800" y="6477000"/>
            <a:ext cx="914400" cy="244475"/>
          </a:xfrm>
        </p:spPr>
        <p:txBody>
          <a:bodyPr/>
          <a:lstStyle/>
          <a:p>
            <a:r>
              <a:rPr lang="en-US" sz="1200" dirty="0"/>
              <a:t>L</a:t>
            </a:r>
            <a:r>
              <a:rPr lang="en-US" sz="100" dirty="0"/>
              <a:t> </a:t>
            </a:r>
            <a:r>
              <a:rPr lang="en-US" sz="1200" dirty="0"/>
              <a:t>O 4</a:t>
            </a:r>
          </a:p>
        </p:txBody>
      </p:sp>
    </p:spTree>
    <p:extLst>
      <p:ext uri="{BB962C8B-B14F-4D97-AF65-F5344CB8AC3E}">
        <p14:creationId xmlns:p14="http://schemas.microsoft.com/office/powerpoint/2010/main" val="19887104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Owner’s Equity</a:t>
            </a:r>
            <a:endParaRPr lang="en-IN" dirty="0"/>
          </a:p>
        </p:txBody>
      </p:sp>
      <p:sp>
        <p:nvSpPr>
          <p:cNvPr id="6" name="Content Placeholder 5"/>
          <p:cNvSpPr>
            <a:spLocks noGrp="1"/>
          </p:cNvSpPr>
          <p:nvPr>
            <p:ph sz="quarter" idx="16"/>
          </p:nvPr>
        </p:nvSpPr>
        <p:spPr>
          <a:xfrm>
            <a:off x="304800" y="1752600"/>
            <a:ext cx="8534400" cy="1494692"/>
          </a:xfrm>
        </p:spPr>
        <p:txBody>
          <a:bodyPr/>
          <a:lstStyle/>
          <a:p>
            <a:pPr marL="291600" lvl="2" indent="-291600">
              <a:spcBef>
                <a:spcPts val="1000"/>
              </a:spcBef>
              <a:buClr>
                <a:schemeClr val="accent2"/>
              </a:buClr>
              <a:buSzPct val="100000"/>
              <a:buFont typeface="Arial" panose="020B0604020202020204" pitchFamily="34" charset="0"/>
              <a:buChar char="•"/>
            </a:pPr>
            <a:r>
              <a:rPr lang="en-US" altLang="en-US" sz="2800" dirty="0"/>
              <a:t>Proprietorship - one capital account</a:t>
            </a:r>
          </a:p>
          <a:p>
            <a:pPr marL="291600" lvl="2" indent="-291600">
              <a:spcBef>
                <a:spcPts val="1000"/>
              </a:spcBef>
              <a:buClr>
                <a:schemeClr val="accent2"/>
              </a:buClr>
              <a:buSzPct val="100000"/>
              <a:buFont typeface="Arial" panose="020B0604020202020204" pitchFamily="34" charset="0"/>
              <a:buChar char="•"/>
            </a:pPr>
            <a:r>
              <a:rPr lang="en-US" altLang="en-US" sz="2800" dirty="0"/>
              <a:t>Partnership - capital account for each partner</a:t>
            </a:r>
          </a:p>
          <a:p>
            <a:pPr marL="291600" lvl="2" indent="-291600">
              <a:spcBef>
                <a:spcPts val="1000"/>
              </a:spcBef>
              <a:buClr>
                <a:schemeClr val="accent2"/>
              </a:buClr>
              <a:buSzPct val="100000"/>
              <a:buFont typeface="Arial" panose="020B0604020202020204" pitchFamily="34" charset="0"/>
              <a:buChar char="•"/>
            </a:pPr>
            <a:r>
              <a:rPr lang="en-US" altLang="en-US" sz="2800" dirty="0"/>
              <a:t>Corporation - Common Stock and Retained Earnings</a:t>
            </a:r>
            <a:endParaRPr lang="en-IN" dirty="0"/>
          </a:p>
        </p:txBody>
      </p:sp>
      <p:pic>
        <p:nvPicPr>
          <p:cNvPr id="9" name="Content Placeholder 8" descr="An illustration displays the stockholders' equity section of the balance sheet. The illustration has two line heading with the name of the company, Nordstrom, Incorporated, and the type of the statement, partial balance sheet, in thousands. The section, stockholders' equity, has the following accounts listed: common stock, 271,331 shares with a total of $685,934, and retained earnings with a total of 1,406,747. The next line reads total stockholder's equity with $2,092,681.&#10;"/>
          <p:cNvPicPr>
            <a:picLocks noGrp="1" noChangeAspect="1"/>
          </p:cNvPicPr>
          <p:nvPr>
            <p:ph sz="quarter" idx="18"/>
          </p:nvPr>
        </p:nvPicPr>
        <p:blipFill>
          <a:blip r:embed="rId2">
            <a:extLst>
              <a:ext uri="{28A0092B-C50C-407E-A947-70E740481C1C}">
                <a14:useLocalDpi xmlns:a14="http://schemas.microsoft.com/office/drawing/2010/main" val="0"/>
              </a:ext>
            </a:extLst>
          </a:blip>
          <a:stretch>
            <a:fillRect/>
          </a:stretch>
        </p:blipFill>
        <p:spPr>
          <a:xfrm>
            <a:off x="729436" y="3505200"/>
            <a:ext cx="7404714" cy="2394134"/>
          </a:xfrm>
        </p:spPr>
      </p:pic>
      <p:sp>
        <p:nvSpPr>
          <p:cNvPr id="4" name="Slide Number Placeholder 3"/>
          <p:cNvSpPr>
            <a:spLocks noGrp="1"/>
          </p:cNvSpPr>
          <p:nvPr>
            <p:ph type="sldNum" sz="quarter" idx="10"/>
          </p:nvPr>
        </p:nvSpPr>
        <p:spPr/>
        <p:txBody>
          <a:bodyPr/>
          <a:lstStyle/>
          <a:p>
            <a:fld id="{67B19427-F580-D146-B60E-4CADEE75497F}" type="slidenum">
              <a:rPr lang="en-US" smtClean="0"/>
              <a:pPr/>
              <a:t>34</a:t>
            </a:fld>
            <a:endParaRPr lang="en-US" dirty="0"/>
          </a:p>
        </p:txBody>
      </p:sp>
      <p:sp>
        <p:nvSpPr>
          <p:cNvPr id="5" name="Footer Placeholder 4"/>
          <p:cNvSpPr>
            <a:spLocks noGrp="1"/>
          </p:cNvSpPr>
          <p:nvPr>
            <p:ph type="ftr" sz="quarter" idx="11"/>
          </p:nvPr>
        </p:nvSpPr>
        <p:spPr/>
        <p:txBody>
          <a:bodyPr/>
          <a:lstStyle/>
          <a:p>
            <a:r>
              <a:rPr lang="en-US"/>
              <a:t>Copyright ©2018 John Wiley &amp; Sons, Inc. </a:t>
            </a:r>
            <a:endParaRPr lang="en-US" dirty="0"/>
          </a:p>
        </p:txBody>
      </p:sp>
      <p:sp>
        <p:nvSpPr>
          <p:cNvPr id="7" name="Content Placeholder 5"/>
          <p:cNvSpPr>
            <a:spLocks noGrp="1"/>
          </p:cNvSpPr>
          <p:nvPr>
            <p:ph sz="quarter" idx="17"/>
          </p:nvPr>
        </p:nvSpPr>
        <p:spPr>
          <a:xfrm>
            <a:off x="304800" y="6477000"/>
            <a:ext cx="914400" cy="244475"/>
          </a:xfrm>
        </p:spPr>
        <p:txBody>
          <a:bodyPr/>
          <a:lstStyle/>
          <a:p>
            <a:r>
              <a:rPr lang="en-US" sz="1200" dirty="0"/>
              <a:t>L</a:t>
            </a:r>
            <a:r>
              <a:rPr lang="en-US" sz="100" dirty="0"/>
              <a:t> </a:t>
            </a:r>
            <a:r>
              <a:rPr lang="en-US" sz="1200" dirty="0"/>
              <a:t>O 4</a:t>
            </a:r>
          </a:p>
        </p:txBody>
      </p:sp>
    </p:spTree>
    <p:extLst>
      <p:ext uri="{BB962C8B-B14F-4D97-AF65-F5344CB8AC3E}">
        <p14:creationId xmlns:p14="http://schemas.microsoft.com/office/powerpoint/2010/main" val="39814214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0"/>
            <a:ext cx="8534400" cy="685799"/>
          </a:xfrm>
        </p:spPr>
        <p:txBody>
          <a:bodyPr>
            <a:normAutofit/>
          </a:bodyPr>
          <a:lstStyle/>
          <a:p>
            <a:r>
              <a:rPr lang="en-US" sz="3400" b="1" dirty="0">
                <a:ea typeface="Source Sans Pro" charset="0"/>
              </a:rPr>
              <a:t>Do It! 4 | </a:t>
            </a:r>
            <a:r>
              <a:rPr lang="en-US" sz="3400" b="1" dirty="0">
                <a:solidFill>
                  <a:srgbClr val="196E78"/>
                </a:solidFill>
                <a:ea typeface="Source Sans Pro" charset="0"/>
              </a:rPr>
              <a:t>Balance Sheet Classifications </a:t>
            </a:r>
            <a:r>
              <a:rPr lang="en-US" sz="2400" dirty="0">
                <a:solidFill>
                  <a:srgbClr val="196E78"/>
                </a:solidFill>
                <a:ea typeface="Source Sans Pro" charset="0"/>
              </a:rPr>
              <a:t>(1 of 2)</a:t>
            </a:r>
            <a:endParaRPr lang="en-IN" sz="2400" dirty="0"/>
          </a:p>
        </p:txBody>
      </p:sp>
      <p:sp>
        <p:nvSpPr>
          <p:cNvPr id="6" name="Content Placeholder 5"/>
          <p:cNvSpPr>
            <a:spLocks noGrp="1"/>
          </p:cNvSpPr>
          <p:nvPr>
            <p:ph sz="quarter" idx="16"/>
          </p:nvPr>
        </p:nvSpPr>
        <p:spPr>
          <a:xfrm>
            <a:off x="304800" y="1625601"/>
            <a:ext cx="8534400" cy="707291"/>
          </a:xfrm>
        </p:spPr>
        <p:txBody>
          <a:bodyPr/>
          <a:lstStyle/>
          <a:p>
            <a:pPr lvl="0"/>
            <a:r>
              <a:rPr lang="en-US" sz="2200" dirty="0">
                <a:solidFill>
                  <a:schemeClr val="dk1"/>
                </a:solidFill>
              </a:rPr>
              <a:t>Match each of the following to its proper balance sheet classification, shown below. If the item would not appear on a balance sheet, use “N</a:t>
            </a:r>
            <a:r>
              <a:rPr lang="en-US" sz="100" dirty="0">
                <a:solidFill>
                  <a:schemeClr val="dk1"/>
                </a:solidFill>
              </a:rPr>
              <a:t> </a:t>
            </a:r>
            <a:r>
              <a:rPr lang="en-US" sz="2200" dirty="0">
                <a:solidFill>
                  <a:schemeClr val="dk1"/>
                </a:solidFill>
              </a:rPr>
              <a:t>A.”</a:t>
            </a:r>
          </a:p>
        </p:txBody>
      </p:sp>
      <p:sp>
        <p:nvSpPr>
          <p:cNvPr id="7" name="Content Placeholder 6"/>
          <p:cNvSpPr>
            <a:spLocks noGrp="1"/>
          </p:cNvSpPr>
          <p:nvPr>
            <p:ph sz="quarter" idx="17"/>
          </p:nvPr>
        </p:nvSpPr>
        <p:spPr>
          <a:xfrm>
            <a:off x="304800" y="2515658"/>
            <a:ext cx="4495800" cy="2056342"/>
          </a:xfrm>
        </p:spPr>
        <p:txBody>
          <a:bodyPr/>
          <a:lstStyle/>
          <a:p>
            <a:pPr>
              <a:spcBef>
                <a:spcPts val="500"/>
              </a:spcBef>
            </a:pPr>
            <a:r>
              <a:rPr lang="en-US" sz="2000" dirty="0"/>
              <a:t>[blank] Salaries and wages payable</a:t>
            </a:r>
          </a:p>
          <a:p>
            <a:pPr>
              <a:spcBef>
                <a:spcPts val="500"/>
              </a:spcBef>
            </a:pPr>
            <a:r>
              <a:rPr lang="en-US" sz="2000" dirty="0"/>
              <a:t>[blank] Service revenue</a:t>
            </a:r>
          </a:p>
          <a:p>
            <a:pPr>
              <a:spcBef>
                <a:spcPts val="500"/>
              </a:spcBef>
            </a:pPr>
            <a:r>
              <a:rPr lang="en-US" sz="2000" dirty="0"/>
              <a:t>[blank] Interest payable</a:t>
            </a:r>
          </a:p>
          <a:p>
            <a:pPr>
              <a:spcBef>
                <a:spcPts val="500"/>
              </a:spcBef>
            </a:pPr>
            <a:r>
              <a:rPr lang="en-US" sz="2000" dirty="0"/>
              <a:t>[blank] Goodwill</a:t>
            </a:r>
          </a:p>
          <a:p>
            <a:pPr>
              <a:spcBef>
                <a:spcPts val="500"/>
              </a:spcBef>
            </a:pPr>
            <a:r>
              <a:rPr lang="en-US" sz="2000" dirty="0"/>
              <a:t>[blank] Debt investments (short-term)</a:t>
            </a:r>
          </a:p>
          <a:p>
            <a:pPr>
              <a:spcBef>
                <a:spcPts val="500"/>
              </a:spcBef>
            </a:pPr>
            <a:r>
              <a:rPr lang="en-US" sz="2000" dirty="0"/>
              <a:t>[blank] Mortgage payable (due in 3 years)</a:t>
            </a:r>
            <a:endParaRPr lang="en-US" sz="2000" dirty="0">
              <a:solidFill>
                <a:srgbClr val="000000"/>
              </a:solidFill>
              <a:latin typeface="Calibri" panose="020F0502020204030204" pitchFamily="34" charset="0"/>
            </a:endParaRPr>
          </a:p>
        </p:txBody>
      </p:sp>
      <p:sp>
        <p:nvSpPr>
          <p:cNvPr id="8" name="Content Placeholder 7"/>
          <p:cNvSpPr>
            <a:spLocks noGrp="1"/>
          </p:cNvSpPr>
          <p:nvPr>
            <p:ph sz="quarter" idx="18"/>
          </p:nvPr>
        </p:nvSpPr>
        <p:spPr>
          <a:xfrm>
            <a:off x="4953000" y="2515658"/>
            <a:ext cx="4073769" cy="2056342"/>
          </a:xfrm>
        </p:spPr>
        <p:txBody>
          <a:bodyPr/>
          <a:lstStyle/>
          <a:p>
            <a:pPr>
              <a:spcBef>
                <a:spcPts val="500"/>
              </a:spcBef>
            </a:pPr>
            <a:r>
              <a:rPr lang="en-US" sz="2000" dirty="0"/>
              <a:t>[blank] Stock investments (long-term)</a:t>
            </a:r>
          </a:p>
          <a:p>
            <a:pPr>
              <a:spcBef>
                <a:spcPts val="500"/>
              </a:spcBef>
            </a:pPr>
            <a:r>
              <a:rPr lang="en-US" sz="2000" dirty="0"/>
              <a:t>[blank] Equipment</a:t>
            </a:r>
          </a:p>
          <a:p>
            <a:pPr>
              <a:spcBef>
                <a:spcPts val="500"/>
              </a:spcBef>
            </a:pPr>
            <a:r>
              <a:rPr lang="en-US" sz="2000" dirty="0"/>
              <a:t>[blank] Accumulated depreciation</a:t>
            </a:r>
          </a:p>
          <a:p>
            <a:pPr>
              <a:spcBef>
                <a:spcPts val="500"/>
              </a:spcBef>
            </a:pPr>
            <a:r>
              <a:rPr lang="en-US" sz="2000" dirty="0"/>
              <a:t>[blank] Depreciation expense</a:t>
            </a:r>
          </a:p>
          <a:p>
            <a:pPr>
              <a:spcBef>
                <a:spcPts val="500"/>
              </a:spcBef>
            </a:pPr>
            <a:r>
              <a:rPr lang="en-US" sz="2000" dirty="0"/>
              <a:t>[blank] Owner’s capital</a:t>
            </a:r>
          </a:p>
          <a:p>
            <a:pPr>
              <a:spcBef>
                <a:spcPts val="500"/>
              </a:spcBef>
            </a:pPr>
            <a:r>
              <a:rPr lang="en-US" sz="2000" dirty="0"/>
              <a:t>[blank] Unearned service revenue</a:t>
            </a:r>
            <a:endParaRPr lang="en-IN" sz="2000" dirty="0"/>
          </a:p>
        </p:txBody>
      </p:sp>
      <p:sp>
        <p:nvSpPr>
          <p:cNvPr id="9" name="Content Placeholder 8"/>
          <p:cNvSpPr>
            <a:spLocks noGrp="1"/>
          </p:cNvSpPr>
          <p:nvPr>
            <p:ph sz="quarter" idx="19"/>
          </p:nvPr>
        </p:nvSpPr>
        <p:spPr>
          <a:xfrm>
            <a:off x="304800" y="4809424"/>
            <a:ext cx="4114800" cy="1392083"/>
          </a:xfrm>
        </p:spPr>
        <p:txBody>
          <a:bodyPr/>
          <a:lstStyle/>
          <a:p>
            <a:pPr fontAlgn="b">
              <a:spcBef>
                <a:spcPts val="500"/>
              </a:spcBef>
            </a:pPr>
            <a:r>
              <a:rPr lang="en-US" sz="2000" dirty="0"/>
              <a:t>Current assets (C</a:t>
            </a:r>
            <a:r>
              <a:rPr lang="en-US" sz="100" dirty="0"/>
              <a:t> </a:t>
            </a:r>
            <a:r>
              <a:rPr lang="en-US" sz="2000" dirty="0"/>
              <a:t>A)</a:t>
            </a:r>
            <a:endParaRPr lang="en-IN" sz="2000" dirty="0"/>
          </a:p>
          <a:p>
            <a:pPr fontAlgn="b">
              <a:spcBef>
                <a:spcPts val="500"/>
              </a:spcBef>
            </a:pPr>
            <a:r>
              <a:rPr lang="en-US" sz="2000" dirty="0"/>
              <a:t>Long-term investments (L</a:t>
            </a:r>
            <a:r>
              <a:rPr lang="en-US" sz="100" dirty="0"/>
              <a:t> </a:t>
            </a:r>
            <a:r>
              <a:rPr lang="en-US" sz="2000" dirty="0"/>
              <a:t>T</a:t>
            </a:r>
            <a:r>
              <a:rPr lang="en-US" sz="100" dirty="0"/>
              <a:t> </a:t>
            </a:r>
            <a:r>
              <a:rPr lang="en-US" sz="2000" dirty="0"/>
              <a:t>I)</a:t>
            </a:r>
            <a:endParaRPr lang="en-IN" sz="2000" dirty="0"/>
          </a:p>
          <a:p>
            <a:pPr fontAlgn="b">
              <a:spcBef>
                <a:spcPts val="500"/>
              </a:spcBef>
            </a:pPr>
            <a:r>
              <a:rPr lang="en-US" sz="2000" dirty="0"/>
              <a:t>Property, plant, and equipment (P</a:t>
            </a:r>
            <a:r>
              <a:rPr lang="en-US" sz="100" dirty="0"/>
              <a:t> </a:t>
            </a:r>
            <a:r>
              <a:rPr lang="en-US" sz="2000" dirty="0"/>
              <a:t>P</a:t>
            </a:r>
            <a:r>
              <a:rPr lang="en-US" sz="100" dirty="0"/>
              <a:t> </a:t>
            </a:r>
            <a:r>
              <a:rPr lang="en-US" sz="2000" dirty="0"/>
              <a:t>E)</a:t>
            </a:r>
            <a:endParaRPr lang="en-IN" sz="2000" dirty="0"/>
          </a:p>
          <a:p>
            <a:pPr fontAlgn="b">
              <a:spcBef>
                <a:spcPts val="500"/>
              </a:spcBef>
            </a:pPr>
            <a:r>
              <a:rPr lang="en-US" sz="2000" dirty="0"/>
              <a:t>Intangible assets (I</a:t>
            </a:r>
            <a:r>
              <a:rPr lang="en-US" sz="100" dirty="0"/>
              <a:t> </a:t>
            </a:r>
            <a:r>
              <a:rPr lang="en-US" sz="2000" dirty="0"/>
              <a:t>A)</a:t>
            </a:r>
            <a:endParaRPr lang="en-IN" sz="2000" dirty="0"/>
          </a:p>
        </p:txBody>
      </p:sp>
      <p:sp>
        <p:nvSpPr>
          <p:cNvPr id="10" name="Content Placeholder 9"/>
          <p:cNvSpPr>
            <a:spLocks noGrp="1"/>
          </p:cNvSpPr>
          <p:nvPr>
            <p:ph sz="quarter" idx="20"/>
          </p:nvPr>
        </p:nvSpPr>
        <p:spPr>
          <a:xfrm>
            <a:off x="4953000" y="4809424"/>
            <a:ext cx="2895600" cy="1087283"/>
          </a:xfrm>
        </p:spPr>
        <p:txBody>
          <a:bodyPr/>
          <a:lstStyle/>
          <a:p>
            <a:pPr fontAlgn="b">
              <a:spcBef>
                <a:spcPts val="500"/>
              </a:spcBef>
            </a:pPr>
            <a:r>
              <a:rPr lang="en-US" sz="2000" dirty="0"/>
              <a:t>Current liabilities (C</a:t>
            </a:r>
            <a:r>
              <a:rPr lang="en-US" sz="100" dirty="0"/>
              <a:t> </a:t>
            </a:r>
            <a:r>
              <a:rPr lang="en-US" sz="2000" dirty="0"/>
              <a:t>L)</a:t>
            </a:r>
            <a:endParaRPr lang="en-IN" sz="2000" dirty="0"/>
          </a:p>
          <a:p>
            <a:pPr fontAlgn="b">
              <a:spcBef>
                <a:spcPts val="500"/>
              </a:spcBef>
            </a:pPr>
            <a:r>
              <a:rPr lang="en-US" sz="2000" dirty="0"/>
              <a:t>Long-term liabilities (L</a:t>
            </a:r>
            <a:r>
              <a:rPr lang="en-US" sz="100" dirty="0"/>
              <a:t> </a:t>
            </a:r>
            <a:r>
              <a:rPr lang="en-US" sz="2000" dirty="0"/>
              <a:t>T</a:t>
            </a:r>
            <a:r>
              <a:rPr lang="en-US" sz="100" dirty="0"/>
              <a:t> </a:t>
            </a:r>
            <a:r>
              <a:rPr lang="en-US" sz="2000" dirty="0"/>
              <a:t>L)</a:t>
            </a:r>
            <a:endParaRPr lang="en-IN" sz="2000" dirty="0"/>
          </a:p>
          <a:p>
            <a:pPr fontAlgn="b">
              <a:spcBef>
                <a:spcPts val="500"/>
              </a:spcBef>
            </a:pPr>
            <a:r>
              <a:rPr lang="en-US" sz="2000" dirty="0"/>
              <a:t>Owner’s equity (O</a:t>
            </a:r>
            <a:r>
              <a:rPr lang="en-US" sz="100" dirty="0"/>
              <a:t> </a:t>
            </a:r>
            <a:r>
              <a:rPr lang="en-US" sz="2000" dirty="0"/>
              <a:t>E)</a:t>
            </a:r>
            <a:endParaRPr lang="en-IN" sz="2000" dirty="0"/>
          </a:p>
        </p:txBody>
      </p:sp>
      <p:sp>
        <p:nvSpPr>
          <p:cNvPr id="4" name="Slide Number Placeholder 3"/>
          <p:cNvSpPr>
            <a:spLocks noGrp="1"/>
          </p:cNvSpPr>
          <p:nvPr>
            <p:ph type="sldNum" sz="quarter" idx="10"/>
          </p:nvPr>
        </p:nvSpPr>
        <p:spPr/>
        <p:txBody>
          <a:bodyPr/>
          <a:lstStyle/>
          <a:p>
            <a:fld id="{67B19427-F580-D146-B60E-4CADEE75497F}" type="slidenum">
              <a:rPr lang="en-US" smtClean="0"/>
              <a:pPr/>
              <a:t>35</a:t>
            </a:fld>
            <a:endParaRPr lang="en-US" dirty="0"/>
          </a:p>
        </p:txBody>
      </p:sp>
      <p:sp>
        <p:nvSpPr>
          <p:cNvPr id="5" name="Footer Placeholder 4"/>
          <p:cNvSpPr>
            <a:spLocks noGrp="1"/>
          </p:cNvSpPr>
          <p:nvPr>
            <p:ph type="ftr" sz="quarter" idx="11"/>
          </p:nvPr>
        </p:nvSpPr>
        <p:spPr/>
        <p:txBody>
          <a:bodyPr/>
          <a:lstStyle/>
          <a:p>
            <a:r>
              <a:rPr lang="en-US"/>
              <a:t>Copyright ©2018 John Wiley &amp; Sons, Inc. </a:t>
            </a:r>
            <a:endParaRPr lang="en-US" dirty="0"/>
          </a:p>
        </p:txBody>
      </p:sp>
      <p:sp>
        <p:nvSpPr>
          <p:cNvPr id="11" name="Content Placeholder 5"/>
          <p:cNvSpPr>
            <a:spLocks noGrp="1"/>
          </p:cNvSpPr>
          <p:nvPr>
            <p:ph sz="quarter" idx="17"/>
          </p:nvPr>
        </p:nvSpPr>
        <p:spPr>
          <a:xfrm>
            <a:off x="304800" y="6477000"/>
            <a:ext cx="914400" cy="244475"/>
          </a:xfrm>
        </p:spPr>
        <p:txBody>
          <a:bodyPr/>
          <a:lstStyle/>
          <a:p>
            <a:r>
              <a:rPr lang="en-US" sz="1200" dirty="0"/>
              <a:t>L</a:t>
            </a:r>
            <a:r>
              <a:rPr lang="en-US" sz="100" dirty="0"/>
              <a:t> </a:t>
            </a:r>
            <a:r>
              <a:rPr lang="en-US" sz="1200" dirty="0"/>
              <a:t>O 4</a:t>
            </a:r>
          </a:p>
        </p:txBody>
      </p:sp>
    </p:spTree>
    <p:extLst>
      <p:ext uri="{BB962C8B-B14F-4D97-AF65-F5344CB8AC3E}">
        <p14:creationId xmlns:p14="http://schemas.microsoft.com/office/powerpoint/2010/main" val="38112488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0"/>
            <a:ext cx="8534400" cy="685799"/>
          </a:xfrm>
        </p:spPr>
        <p:txBody>
          <a:bodyPr>
            <a:normAutofit/>
          </a:bodyPr>
          <a:lstStyle/>
          <a:p>
            <a:r>
              <a:rPr lang="en-US" sz="3400" b="1" dirty="0">
                <a:ea typeface="Source Sans Pro" charset="0"/>
              </a:rPr>
              <a:t>Do It! 4 | </a:t>
            </a:r>
            <a:r>
              <a:rPr lang="en-US" sz="3400" b="1" dirty="0">
                <a:solidFill>
                  <a:srgbClr val="196E78"/>
                </a:solidFill>
                <a:ea typeface="Source Sans Pro" charset="0"/>
              </a:rPr>
              <a:t>Balance Sheet Classifications </a:t>
            </a:r>
            <a:r>
              <a:rPr lang="en-US" sz="2400" dirty="0">
                <a:solidFill>
                  <a:srgbClr val="196E78"/>
                </a:solidFill>
                <a:ea typeface="Source Sans Pro" charset="0"/>
              </a:rPr>
              <a:t>(2 of 2)</a:t>
            </a:r>
            <a:endParaRPr lang="en-IN" sz="3400" dirty="0"/>
          </a:p>
        </p:txBody>
      </p:sp>
      <p:sp>
        <p:nvSpPr>
          <p:cNvPr id="6" name="Content Placeholder 5"/>
          <p:cNvSpPr>
            <a:spLocks noGrp="1"/>
          </p:cNvSpPr>
          <p:nvPr>
            <p:ph sz="quarter" idx="16"/>
          </p:nvPr>
        </p:nvSpPr>
        <p:spPr>
          <a:xfrm>
            <a:off x="304800" y="1625602"/>
            <a:ext cx="8534400" cy="736598"/>
          </a:xfrm>
        </p:spPr>
        <p:txBody>
          <a:bodyPr/>
          <a:lstStyle/>
          <a:p>
            <a:pPr lvl="0"/>
            <a:r>
              <a:rPr lang="en-US" sz="2200" dirty="0">
                <a:solidFill>
                  <a:schemeClr val="dk1"/>
                </a:solidFill>
              </a:rPr>
              <a:t>Match each of the following to its proper balance sheet classification, shown below. If the item would not appear on a balance sheet, use “N</a:t>
            </a:r>
            <a:r>
              <a:rPr lang="en-US" sz="100" dirty="0">
                <a:solidFill>
                  <a:schemeClr val="dk1"/>
                </a:solidFill>
              </a:rPr>
              <a:t> </a:t>
            </a:r>
            <a:r>
              <a:rPr lang="en-US" sz="2200" dirty="0">
                <a:solidFill>
                  <a:schemeClr val="dk1"/>
                </a:solidFill>
              </a:rPr>
              <a:t>A.”</a:t>
            </a:r>
          </a:p>
        </p:txBody>
      </p:sp>
      <p:sp>
        <p:nvSpPr>
          <p:cNvPr id="7" name="Content Placeholder 6"/>
          <p:cNvSpPr>
            <a:spLocks noGrp="1"/>
          </p:cNvSpPr>
          <p:nvPr>
            <p:ph sz="quarter" idx="17"/>
          </p:nvPr>
        </p:nvSpPr>
        <p:spPr>
          <a:xfrm>
            <a:off x="304800" y="2515658"/>
            <a:ext cx="4419600" cy="2056342"/>
          </a:xfrm>
        </p:spPr>
        <p:txBody>
          <a:bodyPr/>
          <a:lstStyle/>
          <a:p>
            <a:pPr>
              <a:spcBef>
                <a:spcPts val="500"/>
              </a:spcBef>
            </a:pPr>
            <a:r>
              <a:rPr lang="en-US" sz="2000" dirty="0"/>
              <a:t>C</a:t>
            </a:r>
            <a:r>
              <a:rPr lang="en-US" sz="100" dirty="0"/>
              <a:t> </a:t>
            </a:r>
            <a:r>
              <a:rPr lang="en-US" sz="2000" dirty="0"/>
              <a:t>L Salaries and wages payable</a:t>
            </a:r>
          </a:p>
          <a:p>
            <a:pPr>
              <a:spcBef>
                <a:spcPts val="500"/>
              </a:spcBef>
            </a:pPr>
            <a:r>
              <a:rPr lang="en-US" sz="2000" dirty="0"/>
              <a:t>N</a:t>
            </a:r>
            <a:r>
              <a:rPr lang="en-US" sz="100" dirty="0"/>
              <a:t> </a:t>
            </a:r>
            <a:r>
              <a:rPr lang="en-US" sz="2000" dirty="0"/>
              <a:t>A Service revenue</a:t>
            </a:r>
          </a:p>
          <a:p>
            <a:pPr>
              <a:spcBef>
                <a:spcPts val="500"/>
              </a:spcBef>
            </a:pPr>
            <a:r>
              <a:rPr lang="en-US" sz="2000" dirty="0"/>
              <a:t>C</a:t>
            </a:r>
            <a:r>
              <a:rPr lang="en-US" sz="100" dirty="0"/>
              <a:t> </a:t>
            </a:r>
            <a:r>
              <a:rPr lang="en-US" sz="2000" dirty="0"/>
              <a:t>L Interest payable</a:t>
            </a:r>
          </a:p>
          <a:p>
            <a:pPr>
              <a:spcBef>
                <a:spcPts val="500"/>
              </a:spcBef>
            </a:pPr>
            <a:r>
              <a:rPr lang="en-US" sz="2000" dirty="0"/>
              <a:t>I</a:t>
            </a:r>
            <a:r>
              <a:rPr lang="en-US" sz="100" dirty="0"/>
              <a:t> </a:t>
            </a:r>
            <a:r>
              <a:rPr lang="en-US" sz="2000" dirty="0"/>
              <a:t>A Goodwill</a:t>
            </a:r>
          </a:p>
          <a:p>
            <a:pPr>
              <a:spcBef>
                <a:spcPts val="500"/>
              </a:spcBef>
            </a:pPr>
            <a:r>
              <a:rPr lang="en-US" sz="2000" dirty="0"/>
              <a:t>C</a:t>
            </a:r>
            <a:r>
              <a:rPr lang="en-US" sz="100" dirty="0"/>
              <a:t> </a:t>
            </a:r>
            <a:r>
              <a:rPr lang="en-US" sz="2000" dirty="0"/>
              <a:t>A Debt investments (short-term)</a:t>
            </a:r>
          </a:p>
          <a:p>
            <a:pPr>
              <a:spcBef>
                <a:spcPts val="500"/>
              </a:spcBef>
            </a:pPr>
            <a:r>
              <a:rPr lang="en-US" sz="2000" dirty="0"/>
              <a:t>L</a:t>
            </a:r>
            <a:r>
              <a:rPr lang="en-US" sz="100" dirty="0"/>
              <a:t> </a:t>
            </a:r>
            <a:r>
              <a:rPr lang="en-US" sz="2000" dirty="0"/>
              <a:t>T</a:t>
            </a:r>
            <a:r>
              <a:rPr lang="en-US" sz="100" dirty="0"/>
              <a:t> </a:t>
            </a:r>
            <a:r>
              <a:rPr lang="en-US" sz="2000" dirty="0"/>
              <a:t>L Mortgage payable (due in 3 years)</a:t>
            </a:r>
            <a:endParaRPr lang="en-US" sz="2000" dirty="0">
              <a:solidFill>
                <a:srgbClr val="000000"/>
              </a:solidFill>
              <a:latin typeface="Calibri" panose="020F0502020204030204" pitchFamily="34" charset="0"/>
            </a:endParaRPr>
          </a:p>
        </p:txBody>
      </p:sp>
      <p:sp>
        <p:nvSpPr>
          <p:cNvPr id="8" name="Content Placeholder 7"/>
          <p:cNvSpPr>
            <a:spLocks noGrp="1"/>
          </p:cNvSpPr>
          <p:nvPr>
            <p:ph sz="quarter" idx="18"/>
          </p:nvPr>
        </p:nvSpPr>
        <p:spPr>
          <a:xfrm>
            <a:off x="4953000" y="2515658"/>
            <a:ext cx="3886200" cy="2044619"/>
          </a:xfrm>
        </p:spPr>
        <p:txBody>
          <a:bodyPr/>
          <a:lstStyle/>
          <a:p>
            <a:pPr>
              <a:spcBef>
                <a:spcPts val="500"/>
              </a:spcBef>
            </a:pPr>
            <a:r>
              <a:rPr lang="en-US" sz="2000" dirty="0"/>
              <a:t>L</a:t>
            </a:r>
            <a:r>
              <a:rPr lang="en-US" sz="100" dirty="0"/>
              <a:t> </a:t>
            </a:r>
            <a:r>
              <a:rPr lang="en-US" sz="2000" dirty="0"/>
              <a:t>T</a:t>
            </a:r>
            <a:r>
              <a:rPr lang="en-US" sz="100" dirty="0"/>
              <a:t> </a:t>
            </a:r>
            <a:r>
              <a:rPr lang="en-US" sz="2000" dirty="0"/>
              <a:t>I Stock investments (long-term)</a:t>
            </a:r>
          </a:p>
          <a:p>
            <a:pPr>
              <a:spcBef>
                <a:spcPts val="500"/>
              </a:spcBef>
            </a:pPr>
            <a:r>
              <a:rPr lang="en-US" sz="2000" dirty="0"/>
              <a:t>P</a:t>
            </a:r>
            <a:r>
              <a:rPr lang="en-US" sz="100" dirty="0"/>
              <a:t> </a:t>
            </a:r>
            <a:r>
              <a:rPr lang="en-US" sz="2000" dirty="0"/>
              <a:t>P</a:t>
            </a:r>
            <a:r>
              <a:rPr lang="en-US" sz="100" dirty="0"/>
              <a:t> </a:t>
            </a:r>
            <a:r>
              <a:rPr lang="en-US" sz="2000" dirty="0"/>
              <a:t>E Equipment</a:t>
            </a:r>
          </a:p>
          <a:p>
            <a:pPr>
              <a:spcBef>
                <a:spcPts val="500"/>
              </a:spcBef>
            </a:pPr>
            <a:r>
              <a:rPr lang="en-US" sz="2000" dirty="0"/>
              <a:t>P</a:t>
            </a:r>
            <a:r>
              <a:rPr lang="en-US" sz="100" dirty="0"/>
              <a:t> </a:t>
            </a:r>
            <a:r>
              <a:rPr lang="en-US" sz="2000" dirty="0"/>
              <a:t>P</a:t>
            </a:r>
            <a:r>
              <a:rPr lang="en-US" sz="100" dirty="0"/>
              <a:t> </a:t>
            </a:r>
            <a:r>
              <a:rPr lang="en-US" sz="2000" dirty="0"/>
              <a:t>E Accumulated depreciation</a:t>
            </a:r>
          </a:p>
          <a:p>
            <a:pPr>
              <a:spcBef>
                <a:spcPts val="500"/>
              </a:spcBef>
            </a:pPr>
            <a:r>
              <a:rPr lang="en-US" sz="2000" dirty="0"/>
              <a:t>N</a:t>
            </a:r>
            <a:r>
              <a:rPr lang="en-US" sz="100" dirty="0"/>
              <a:t> </a:t>
            </a:r>
            <a:r>
              <a:rPr lang="en-US" sz="2000" dirty="0"/>
              <a:t>A Depreciation expense</a:t>
            </a:r>
          </a:p>
          <a:p>
            <a:pPr>
              <a:spcBef>
                <a:spcPts val="500"/>
              </a:spcBef>
            </a:pPr>
            <a:r>
              <a:rPr lang="en-US" sz="2000" dirty="0"/>
              <a:t>O</a:t>
            </a:r>
            <a:r>
              <a:rPr lang="en-US" sz="100" dirty="0"/>
              <a:t> </a:t>
            </a:r>
            <a:r>
              <a:rPr lang="en-US" sz="2000" dirty="0"/>
              <a:t>E Owner’s capital</a:t>
            </a:r>
          </a:p>
          <a:p>
            <a:pPr>
              <a:spcBef>
                <a:spcPts val="500"/>
              </a:spcBef>
            </a:pPr>
            <a:r>
              <a:rPr lang="en-US" sz="2000" dirty="0"/>
              <a:t>C</a:t>
            </a:r>
            <a:r>
              <a:rPr lang="en-US" sz="100" dirty="0"/>
              <a:t> </a:t>
            </a:r>
            <a:r>
              <a:rPr lang="en-US" sz="2000" dirty="0"/>
              <a:t>L Unearned service revenue</a:t>
            </a:r>
            <a:endParaRPr lang="en-IN" sz="2000" dirty="0"/>
          </a:p>
        </p:txBody>
      </p:sp>
      <p:sp>
        <p:nvSpPr>
          <p:cNvPr id="9" name="Content Placeholder 8"/>
          <p:cNvSpPr>
            <a:spLocks noGrp="1"/>
          </p:cNvSpPr>
          <p:nvPr>
            <p:ph sz="quarter" idx="19"/>
          </p:nvPr>
        </p:nvSpPr>
        <p:spPr>
          <a:xfrm>
            <a:off x="304800" y="4809425"/>
            <a:ext cx="4114800" cy="1380360"/>
          </a:xfrm>
        </p:spPr>
        <p:txBody>
          <a:bodyPr/>
          <a:lstStyle/>
          <a:p>
            <a:pPr fontAlgn="b">
              <a:spcBef>
                <a:spcPts val="500"/>
              </a:spcBef>
            </a:pPr>
            <a:r>
              <a:rPr lang="en-US" sz="2000" dirty="0"/>
              <a:t>Current assets (C</a:t>
            </a:r>
            <a:r>
              <a:rPr lang="en-US" sz="100" dirty="0"/>
              <a:t> </a:t>
            </a:r>
            <a:r>
              <a:rPr lang="en-US" sz="2000" dirty="0"/>
              <a:t>A)</a:t>
            </a:r>
            <a:endParaRPr lang="en-IN" sz="2000" dirty="0"/>
          </a:p>
          <a:p>
            <a:pPr fontAlgn="b">
              <a:spcBef>
                <a:spcPts val="500"/>
              </a:spcBef>
            </a:pPr>
            <a:r>
              <a:rPr lang="en-US" sz="2000" dirty="0"/>
              <a:t>Long-term investments (L</a:t>
            </a:r>
            <a:r>
              <a:rPr lang="en-US" sz="100" dirty="0"/>
              <a:t> </a:t>
            </a:r>
            <a:r>
              <a:rPr lang="en-US" sz="2000" dirty="0"/>
              <a:t>T</a:t>
            </a:r>
            <a:r>
              <a:rPr lang="en-US" sz="100" dirty="0"/>
              <a:t> </a:t>
            </a:r>
            <a:r>
              <a:rPr lang="en-US" sz="2000" dirty="0"/>
              <a:t>I)</a:t>
            </a:r>
            <a:endParaRPr lang="en-IN" sz="2000" dirty="0"/>
          </a:p>
          <a:p>
            <a:pPr fontAlgn="b">
              <a:spcBef>
                <a:spcPts val="500"/>
              </a:spcBef>
            </a:pPr>
            <a:r>
              <a:rPr lang="en-US" sz="2000" dirty="0"/>
              <a:t>Property, plant, and equipment (P</a:t>
            </a:r>
            <a:r>
              <a:rPr lang="en-US" sz="100" dirty="0"/>
              <a:t> </a:t>
            </a:r>
            <a:r>
              <a:rPr lang="en-US" sz="2000" dirty="0"/>
              <a:t>P</a:t>
            </a:r>
            <a:r>
              <a:rPr lang="en-US" sz="100" dirty="0"/>
              <a:t> </a:t>
            </a:r>
            <a:r>
              <a:rPr lang="en-US" sz="2000" dirty="0"/>
              <a:t>E)</a:t>
            </a:r>
            <a:endParaRPr lang="en-IN" sz="2000" dirty="0"/>
          </a:p>
          <a:p>
            <a:pPr fontAlgn="b">
              <a:spcBef>
                <a:spcPts val="500"/>
              </a:spcBef>
            </a:pPr>
            <a:r>
              <a:rPr lang="en-US" sz="2000" dirty="0"/>
              <a:t>Intangible assets (I</a:t>
            </a:r>
            <a:r>
              <a:rPr lang="en-US" sz="100" dirty="0"/>
              <a:t> </a:t>
            </a:r>
            <a:r>
              <a:rPr lang="en-US" sz="2000" dirty="0"/>
              <a:t>A)</a:t>
            </a:r>
            <a:endParaRPr lang="en-IN" sz="2000" dirty="0"/>
          </a:p>
        </p:txBody>
      </p:sp>
      <p:sp>
        <p:nvSpPr>
          <p:cNvPr id="10" name="Content Placeholder 9"/>
          <p:cNvSpPr>
            <a:spLocks noGrp="1"/>
          </p:cNvSpPr>
          <p:nvPr>
            <p:ph sz="quarter" idx="20"/>
          </p:nvPr>
        </p:nvSpPr>
        <p:spPr>
          <a:xfrm>
            <a:off x="4953000" y="4809425"/>
            <a:ext cx="3886200" cy="1022350"/>
          </a:xfrm>
        </p:spPr>
        <p:txBody>
          <a:bodyPr/>
          <a:lstStyle/>
          <a:p>
            <a:pPr fontAlgn="b">
              <a:spcBef>
                <a:spcPts val="500"/>
              </a:spcBef>
            </a:pPr>
            <a:r>
              <a:rPr lang="en-US" sz="2000" dirty="0"/>
              <a:t>Current liabilities (C</a:t>
            </a:r>
            <a:r>
              <a:rPr lang="en-US" sz="100" dirty="0"/>
              <a:t> </a:t>
            </a:r>
            <a:r>
              <a:rPr lang="en-US" sz="2000" dirty="0"/>
              <a:t>L)</a:t>
            </a:r>
            <a:endParaRPr lang="en-IN" sz="2000" dirty="0"/>
          </a:p>
          <a:p>
            <a:pPr fontAlgn="b">
              <a:spcBef>
                <a:spcPts val="500"/>
              </a:spcBef>
            </a:pPr>
            <a:r>
              <a:rPr lang="en-US" sz="2000" dirty="0"/>
              <a:t>Long-term liabilities (L</a:t>
            </a:r>
            <a:r>
              <a:rPr lang="en-US" sz="100" dirty="0"/>
              <a:t> </a:t>
            </a:r>
            <a:r>
              <a:rPr lang="en-US" sz="2000" dirty="0"/>
              <a:t>T</a:t>
            </a:r>
            <a:r>
              <a:rPr lang="en-US" sz="100" dirty="0"/>
              <a:t> </a:t>
            </a:r>
            <a:r>
              <a:rPr lang="en-US" sz="2000" dirty="0"/>
              <a:t>L)</a:t>
            </a:r>
            <a:endParaRPr lang="en-IN" sz="2000" dirty="0"/>
          </a:p>
          <a:p>
            <a:pPr fontAlgn="b">
              <a:spcBef>
                <a:spcPts val="500"/>
              </a:spcBef>
            </a:pPr>
            <a:r>
              <a:rPr lang="en-US" sz="2000" dirty="0"/>
              <a:t>Owner’s equity (O</a:t>
            </a:r>
            <a:r>
              <a:rPr lang="en-US" sz="100" dirty="0"/>
              <a:t> </a:t>
            </a:r>
            <a:r>
              <a:rPr lang="en-US" sz="2000" dirty="0"/>
              <a:t>E)</a:t>
            </a:r>
            <a:endParaRPr lang="en-IN" sz="2000" dirty="0"/>
          </a:p>
        </p:txBody>
      </p:sp>
      <p:sp>
        <p:nvSpPr>
          <p:cNvPr id="4" name="Slide Number Placeholder 3"/>
          <p:cNvSpPr>
            <a:spLocks noGrp="1"/>
          </p:cNvSpPr>
          <p:nvPr>
            <p:ph type="sldNum" sz="quarter" idx="10"/>
          </p:nvPr>
        </p:nvSpPr>
        <p:spPr/>
        <p:txBody>
          <a:bodyPr/>
          <a:lstStyle/>
          <a:p>
            <a:fld id="{67B19427-F580-D146-B60E-4CADEE75497F}" type="slidenum">
              <a:rPr lang="en-US" smtClean="0"/>
              <a:pPr/>
              <a:t>36</a:t>
            </a:fld>
            <a:endParaRPr lang="en-US" dirty="0"/>
          </a:p>
        </p:txBody>
      </p:sp>
      <p:sp>
        <p:nvSpPr>
          <p:cNvPr id="5" name="Footer Placeholder 4"/>
          <p:cNvSpPr>
            <a:spLocks noGrp="1"/>
          </p:cNvSpPr>
          <p:nvPr>
            <p:ph type="ftr" sz="quarter" idx="11"/>
          </p:nvPr>
        </p:nvSpPr>
        <p:spPr/>
        <p:txBody>
          <a:bodyPr/>
          <a:lstStyle/>
          <a:p>
            <a:r>
              <a:rPr lang="en-US"/>
              <a:t>Copyright ©2018 John Wiley &amp; Sons, Inc. </a:t>
            </a:r>
            <a:endParaRPr lang="en-US" dirty="0"/>
          </a:p>
        </p:txBody>
      </p:sp>
      <p:sp>
        <p:nvSpPr>
          <p:cNvPr id="11" name="Content Placeholder 5"/>
          <p:cNvSpPr>
            <a:spLocks noGrp="1"/>
          </p:cNvSpPr>
          <p:nvPr>
            <p:ph sz="quarter" idx="17"/>
          </p:nvPr>
        </p:nvSpPr>
        <p:spPr>
          <a:xfrm>
            <a:off x="304800" y="6477000"/>
            <a:ext cx="914400" cy="244475"/>
          </a:xfrm>
        </p:spPr>
        <p:txBody>
          <a:bodyPr/>
          <a:lstStyle/>
          <a:p>
            <a:r>
              <a:rPr lang="en-US" sz="1200" dirty="0"/>
              <a:t>L</a:t>
            </a:r>
            <a:r>
              <a:rPr lang="en-US" sz="100" dirty="0"/>
              <a:t> </a:t>
            </a:r>
            <a:r>
              <a:rPr lang="en-US" sz="1200" dirty="0"/>
              <a:t>O 4</a:t>
            </a:r>
          </a:p>
        </p:txBody>
      </p:sp>
    </p:spTree>
    <p:extLst>
      <p:ext uri="{BB962C8B-B14F-4D97-AF65-F5344CB8AC3E}">
        <p14:creationId xmlns:p14="http://schemas.microsoft.com/office/powerpoint/2010/main" val="28990991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685799"/>
          </a:xfrm>
        </p:spPr>
        <p:txBody>
          <a:bodyPr>
            <a:normAutofit/>
          </a:bodyPr>
          <a:lstStyle/>
          <a:p>
            <a:r>
              <a:rPr lang="en-US" b="1" dirty="0">
                <a:latin typeface="Calibri" panose="020F0502020204030204" pitchFamily="34" charset="0"/>
                <a:cs typeface="Calibri" panose="020F0502020204030204" pitchFamily="34" charset="0"/>
              </a:rPr>
              <a:t>Appendix 4A Reversing Entries</a:t>
            </a:r>
            <a:endParaRPr lang="en-IN" dirty="0"/>
          </a:p>
        </p:txBody>
      </p:sp>
      <p:sp>
        <p:nvSpPr>
          <p:cNvPr id="3" name="Content Placeholder 2"/>
          <p:cNvSpPr>
            <a:spLocks noGrp="1"/>
          </p:cNvSpPr>
          <p:nvPr>
            <p:ph sz="quarter" idx="16"/>
          </p:nvPr>
        </p:nvSpPr>
        <p:spPr>
          <a:xfrm>
            <a:off x="304800" y="1752600"/>
            <a:ext cx="8534400" cy="3657600"/>
          </a:xfrm>
        </p:spPr>
        <p:txBody>
          <a:bodyPr/>
          <a:lstStyle/>
          <a:p>
            <a:pPr marL="291600" indent="-291600">
              <a:buClr>
                <a:schemeClr val="accent2"/>
              </a:buClr>
              <a:buFont typeface="Arial" panose="020B0604020202020204" pitchFamily="34" charset="0"/>
              <a:buChar char="•"/>
            </a:pPr>
            <a:r>
              <a:rPr lang="en-US" altLang="en-US" dirty="0"/>
              <a:t>It is often helpful to reverse some adjusting entries before recording regular transactions of the next period.</a:t>
            </a:r>
          </a:p>
          <a:p>
            <a:pPr marL="291600" indent="-291600">
              <a:buClr>
                <a:schemeClr val="accent2"/>
              </a:buClr>
              <a:buFont typeface="Arial" panose="020B0604020202020204" pitchFamily="34" charset="0"/>
              <a:buChar char="•"/>
            </a:pPr>
            <a:r>
              <a:rPr lang="en-US" altLang="en-US" dirty="0"/>
              <a:t>Companies make a reversing entry at </a:t>
            </a:r>
            <a:r>
              <a:rPr lang="en-US" altLang="en-US" b="1" dirty="0"/>
              <a:t>beginning</a:t>
            </a:r>
            <a:r>
              <a:rPr lang="en-US" altLang="en-US" dirty="0"/>
              <a:t> of next accounting period.</a:t>
            </a:r>
          </a:p>
          <a:p>
            <a:pPr marL="291600" indent="-291600">
              <a:buClr>
                <a:schemeClr val="accent2"/>
              </a:buClr>
              <a:buFont typeface="Arial" panose="020B0604020202020204" pitchFamily="34" charset="0"/>
              <a:buChar char="•"/>
            </a:pPr>
            <a:r>
              <a:rPr lang="en-US" altLang="en-US" dirty="0"/>
              <a:t>Each reversing entry is </a:t>
            </a:r>
            <a:r>
              <a:rPr lang="en-US" altLang="en-US" b="1" dirty="0"/>
              <a:t>exact opposite </a:t>
            </a:r>
            <a:r>
              <a:rPr lang="en-US" altLang="en-US" dirty="0"/>
              <a:t>of adjusting entry made in previous period.</a:t>
            </a:r>
          </a:p>
          <a:p>
            <a:pPr marL="291600" indent="-291600">
              <a:buClr>
                <a:schemeClr val="accent2"/>
              </a:buClr>
              <a:buFont typeface="Arial" panose="020B0604020202020204" pitchFamily="34" charset="0"/>
              <a:buChar char="•"/>
            </a:pPr>
            <a:r>
              <a:rPr lang="en-US" altLang="en-US" dirty="0"/>
              <a:t>Use of reversing entries </a:t>
            </a:r>
            <a:r>
              <a:rPr lang="en-US" altLang="en-US" b="1" dirty="0"/>
              <a:t>does not change </a:t>
            </a:r>
            <a:r>
              <a:rPr lang="en-US" altLang="en-US" dirty="0"/>
              <a:t>amounts reported in the financial statements.</a:t>
            </a:r>
          </a:p>
        </p:txBody>
      </p:sp>
      <p:sp>
        <p:nvSpPr>
          <p:cNvPr id="4" name="Slide Number Placeholder 3"/>
          <p:cNvSpPr>
            <a:spLocks noGrp="1"/>
          </p:cNvSpPr>
          <p:nvPr>
            <p:ph type="sldNum" sz="quarter" idx="10"/>
          </p:nvPr>
        </p:nvSpPr>
        <p:spPr/>
        <p:txBody>
          <a:bodyPr/>
          <a:lstStyle/>
          <a:p>
            <a:fld id="{67B19427-F580-D146-B60E-4CADEE75497F}" type="slidenum">
              <a:rPr lang="en-US" smtClean="0"/>
              <a:pPr/>
              <a:t>37</a:t>
            </a:fld>
            <a:endParaRPr lang="en-US" dirty="0"/>
          </a:p>
        </p:txBody>
      </p:sp>
      <p:sp>
        <p:nvSpPr>
          <p:cNvPr id="5" name="Footer Placeholder 4"/>
          <p:cNvSpPr>
            <a:spLocks noGrp="1"/>
          </p:cNvSpPr>
          <p:nvPr>
            <p:ph type="ftr" sz="quarter" idx="11"/>
          </p:nvPr>
        </p:nvSpPr>
        <p:spPr/>
        <p:txBody>
          <a:bodyPr/>
          <a:lstStyle/>
          <a:p>
            <a:r>
              <a:rPr lang="en-US"/>
              <a:t>Copyright ©2018 John Wiley &amp; Sons, Inc. </a:t>
            </a:r>
            <a:endParaRPr lang="en-US" dirty="0"/>
          </a:p>
        </p:txBody>
      </p:sp>
      <p:sp>
        <p:nvSpPr>
          <p:cNvPr id="6" name="Content Placeholder 5"/>
          <p:cNvSpPr>
            <a:spLocks noGrp="1"/>
          </p:cNvSpPr>
          <p:nvPr>
            <p:ph sz="quarter" idx="17"/>
          </p:nvPr>
        </p:nvSpPr>
        <p:spPr>
          <a:xfrm>
            <a:off x="304800" y="6477000"/>
            <a:ext cx="914400" cy="244475"/>
          </a:xfrm>
        </p:spPr>
        <p:txBody>
          <a:bodyPr/>
          <a:lstStyle/>
          <a:p>
            <a:r>
              <a:rPr lang="en-US" sz="1200" dirty="0"/>
              <a:t>L</a:t>
            </a:r>
            <a:r>
              <a:rPr lang="en-US" sz="100" dirty="0"/>
              <a:t> </a:t>
            </a:r>
            <a:r>
              <a:rPr lang="en-US" sz="1200" dirty="0"/>
              <a:t>O 5</a:t>
            </a:r>
          </a:p>
        </p:txBody>
      </p:sp>
    </p:spTree>
    <p:extLst>
      <p:ext uri="{BB962C8B-B14F-4D97-AF65-F5344CB8AC3E}">
        <p14:creationId xmlns:p14="http://schemas.microsoft.com/office/powerpoint/2010/main" val="17907673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625474"/>
          </a:xfrm>
        </p:spPr>
        <p:txBody>
          <a:bodyPr>
            <a:noAutofit/>
          </a:bodyPr>
          <a:lstStyle/>
          <a:p>
            <a:r>
              <a:rPr lang="en-US" b="1" dirty="0">
                <a:latin typeface="Calibri" panose="020F0502020204030204" pitchFamily="34" charset="0"/>
                <a:cs typeface="Calibri" panose="020F0502020204030204" pitchFamily="34" charset="0"/>
              </a:rPr>
              <a:t>Reversing Entries Example </a:t>
            </a:r>
            <a:r>
              <a:rPr lang="en-US" sz="2400" dirty="0">
                <a:latin typeface="Calibri" panose="020F0502020204030204" pitchFamily="34" charset="0"/>
                <a:cs typeface="Calibri" panose="020F0502020204030204" pitchFamily="34" charset="0"/>
              </a:rPr>
              <a:t>(1 of 3)</a:t>
            </a:r>
            <a:endParaRPr lang="en-IN" sz="2400" dirty="0"/>
          </a:p>
        </p:txBody>
      </p:sp>
      <p:sp>
        <p:nvSpPr>
          <p:cNvPr id="3" name="Content Placeholder 2"/>
          <p:cNvSpPr>
            <a:spLocks noGrp="1"/>
          </p:cNvSpPr>
          <p:nvPr>
            <p:ph sz="quarter" idx="16"/>
          </p:nvPr>
        </p:nvSpPr>
        <p:spPr>
          <a:xfrm>
            <a:off x="304800" y="1600199"/>
            <a:ext cx="8534400" cy="4671647"/>
          </a:xfrm>
        </p:spPr>
        <p:txBody>
          <a:bodyPr/>
          <a:lstStyle/>
          <a:p>
            <a:r>
              <a:rPr lang="en-US" sz="2600" dirty="0"/>
              <a:t>We use the salaries expense transactions for Pioneer Advertising as illustrated in Chapters 2, 3, and 4. </a:t>
            </a:r>
          </a:p>
          <a:p>
            <a:pPr marL="403200" indent="-403200">
              <a:buClr>
                <a:schemeClr val="accent2"/>
              </a:buClr>
              <a:buFont typeface="+mj-lt"/>
              <a:buAutoNum type="arabicPeriod"/>
            </a:pPr>
            <a:r>
              <a:rPr lang="en-US" sz="2600" dirty="0"/>
              <a:t>October 26 (initial salary entry): Pioneer pays $4,000 of salaries and wages earned between October 15 and October 26.</a:t>
            </a:r>
          </a:p>
          <a:p>
            <a:pPr marL="403200" indent="-403200">
              <a:buClr>
                <a:schemeClr val="accent2"/>
              </a:buClr>
              <a:buFont typeface="+mj-lt"/>
              <a:buAutoNum type="arabicPeriod"/>
            </a:pPr>
            <a:r>
              <a:rPr lang="en-US" sz="2600" dirty="0"/>
              <a:t>October 31 (adjusting entry): Salaries and wages earned between October 29 and October 31 are $1,200. The company will pay these in the November 9 payroll.</a:t>
            </a:r>
          </a:p>
          <a:p>
            <a:pPr marL="403200" indent="-403200">
              <a:buClr>
                <a:schemeClr val="accent2"/>
              </a:buClr>
              <a:buFont typeface="+mj-lt"/>
              <a:buAutoNum type="arabicPeriod"/>
            </a:pPr>
            <a:r>
              <a:rPr lang="en-US" sz="2600" dirty="0"/>
              <a:t>November 9 (subsequent salary entry): Salaries and wages paid are $4,000. Of this amount, $1,200 applied to accrued salaries and wages payable and $2,800 was earned between November 1 and November 9.</a:t>
            </a:r>
          </a:p>
        </p:txBody>
      </p:sp>
      <p:sp>
        <p:nvSpPr>
          <p:cNvPr id="4" name="Slide Number Placeholder 3"/>
          <p:cNvSpPr>
            <a:spLocks noGrp="1"/>
          </p:cNvSpPr>
          <p:nvPr>
            <p:ph type="sldNum" sz="quarter" idx="10"/>
          </p:nvPr>
        </p:nvSpPr>
        <p:spPr/>
        <p:txBody>
          <a:bodyPr/>
          <a:lstStyle/>
          <a:p>
            <a:fld id="{67B19427-F580-D146-B60E-4CADEE75497F}" type="slidenum">
              <a:rPr lang="en-US" smtClean="0"/>
              <a:pPr/>
              <a:t>38</a:t>
            </a:fld>
            <a:endParaRPr lang="en-US" dirty="0"/>
          </a:p>
        </p:txBody>
      </p:sp>
      <p:sp>
        <p:nvSpPr>
          <p:cNvPr id="5" name="Footer Placeholder 4"/>
          <p:cNvSpPr>
            <a:spLocks noGrp="1"/>
          </p:cNvSpPr>
          <p:nvPr>
            <p:ph type="ftr" sz="quarter" idx="11"/>
          </p:nvPr>
        </p:nvSpPr>
        <p:spPr/>
        <p:txBody>
          <a:bodyPr/>
          <a:lstStyle/>
          <a:p>
            <a:r>
              <a:rPr lang="en-US"/>
              <a:t>Copyright ©2018 John Wiley &amp; Sons, Inc. </a:t>
            </a:r>
            <a:endParaRPr lang="en-US" dirty="0"/>
          </a:p>
        </p:txBody>
      </p:sp>
      <p:sp>
        <p:nvSpPr>
          <p:cNvPr id="6" name="Content Placeholder 5"/>
          <p:cNvSpPr>
            <a:spLocks noGrp="1"/>
          </p:cNvSpPr>
          <p:nvPr>
            <p:ph sz="quarter" idx="17"/>
          </p:nvPr>
        </p:nvSpPr>
        <p:spPr>
          <a:xfrm>
            <a:off x="304800" y="6477000"/>
            <a:ext cx="914400" cy="244475"/>
          </a:xfrm>
        </p:spPr>
        <p:txBody>
          <a:bodyPr/>
          <a:lstStyle/>
          <a:p>
            <a:r>
              <a:rPr lang="en-US" sz="1200" dirty="0"/>
              <a:t>L</a:t>
            </a:r>
            <a:r>
              <a:rPr lang="en-US" sz="100" dirty="0"/>
              <a:t> </a:t>
            </a:r>
            <a:r>
              <a:rPr lang="en-US" sz="1200" dirty="0"/>
              <a:t>O 5</a:t>
            </a:r>
          </a:p>
        </p:txBody>
      </p:sp>
    </p:spTree>
    <p:extLst>
      <p:ext uri="{BB962C8B-B14F-4D97-AF65-F5344CB8AC3E}">
        <p14:creationId xmlns:p14="http://schemas.microsoft.com/office/powerpoint/2010/main" val="31587299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761999"/>
          </a:xfrm>
        </p:spPr>
        <p:txBody>
          <a:bodyPr/>
          <a:lstStyle/>
          <a:p>
            <a:r>
              <a:rPr lang="en-US" b="1" dirty="0">
                <a:latin typeface="Calibri" panose="020F0502020204030204" pitchFamily="34" charset="0"/>
                <a:cs typeface="Calibri" panose="020F0502020204030204" pitchFamily="34" charset="0"/>
              </a:rPr>
              <a:t>Reversing Entries Example </a:t>
            </a:r>
            <a:r>
              <a:rPr lang="en-US" sz="2400" dirty="0">
                <a:latin typeface="Calibri" panose="020F0502020204030204" pitchFamily="34" charset="0"/>
                <a:cs typeface="Calibri" panose="020F0502020204030204" pitchFamily="34" charset="0"/>
              </a:rPr>
              <a:t>(2 of 3)</a:t>
            </a:r>
            <a:endParaRPr lang="en-IN" dirty="0"/>
          </a:p>
        </p:txBody>
      </p:sp>
      <p:pic>
        <p:nvPicPr>
          <p:cNvPr id="9" name="Content Placeholder 8" descr="An illustration displays reversing entries with two sections, the first without reversing entries as covered in the chapter, and the second with reversing entries as covered in the appendix. The without reversing entries section on the left side has the following transactions. The initial salary entry is dated October 26: salaries and wages expenses with a debit of 4,000, and cash with a credit of 4,000. The adjusting entry has the following for October 31, salaries and wages expense with 1,200 as a debit, and salaries and wages payable with 1,200 as a credit. The closing entry has the following for October 31: income summary has 5,200 as a debit; and salaries wages expense has 5,200 as a credit. No reversing entry is made on November 1. The subsequent salary entry has the following at November 9, salaries and wages payable with 1,200 as a debit; salaries and wages expense with 2,800 as a debit; and cash of 4,000 as a credit. The transactions with reversing entries section has the same journal entries for the initial salary, the adjusting entry, and the closing entry as those without reversing entries. The reversing entry on November 1 has salaries and wages payable with 1,200 as a debit, and salaries and wages expense with 1,200 as a credit. The subsequent salary entry on November 9, has salaries and wages expense with 4,000 as a debit; and cash with 4,000 as a credit.&#10;"/>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631313" y="1777291"/>
            <a:ext cx="7881375" cy="4242509"/>
          </a:xfrm>
        </p:spPr>
      </p:pic>
      <p:sp>
        <p:nvSpPr>
          <p:cNvPr id="4" name="Slide Number Placeholder 3"/>
          <p:cNvSpPr>
            <a:spLocks noGrp="1"/>
          </p:cNvSpPr>
          <p:nvPr>
            <p:ph type="sldNum" sz="quarter" idx="10"/>
          </p:nvPr>
        </p:nvSpPr>
        <p:spPr/>
        <p:txBody>
          <a:bodyPr/>
          <a:lstStyle/>
          <a:p>
            <a:fld id="{67B19427-F580-D146-B60E-4CADEE75497F}" type="slidenum">
              <a:rPr lang="en-US" smtClean="0"/>
              <a:pPr/>
              <a:t>39</a:t>
            </a:fld>
            <a:endParaRPr lang="en-US" dirty="0"/>
          </a:p>
        </p:txBody>
      </p:sp>
      <p:sp>
        <p:nvSpPr>
          <p:cNvPr id="5" name="Footer Placeholder 4"/>
          <p:cNvSpPr>
            <a:spLocks noGrp="1"/>
          </p:cNvSpPr>
          <p:nvPr>
            <p:ph type="ftr" sz="quarter" idx="11"/>
          </p:nvPr>
        </p:nvSpPr>
        <p:spPr/>
        <p:txBody>
          <a:bodyPr/>
          <a:lstStyle/>
          <a:p>
            <a:r>
              <a:rPr lang="en-US"/>
              <a:t>Copyright ©2018 John Wiley &amp; Sons, Inc. </a:t>
            </a:r>
            <a:endParaRPr lang="en-US" dirty="0"/>
          </a:p>
        </p:txBody>
      </p:sp>
      <p:sp>
        <p:nvSpPr>
          <p:cNvPr id="6" name="Content Placeholder 5"/>
          <p:cNvSpPr>
            <a:spLocks noGrp="1"/>
          </p:cNvSpPr>
          <p:nvPr>
            <p:ph sz="quarter" idx="17"/>
          </p:nvPr>
        </p:nvSpPr>
        <p:spPr>
          <a:xfrm>
            <a:off x="304800" y="6477000"/>
            <a:ext cx="914400" cy="244475"/>
          </a:xfrm>
        </p:spPr>
        <p:txBody>
          <a:bodyPr/>
          <a:lstStyle/>
          <a:p>
            <a:r>
              <a:rPr lang="en-US" sz="1200" dirty="0"/>
              <a:t>L</a:t>
            </a:r>
            <a:r>
              <a:rPr lang="en-US" sz="100" dirty="0"/>
              <a:t> </a:t>
            </a:r>
            <a:r>
              <a:rPr lang="en-US" sz="1200" dirty="0"/>
              <a:t>O 5</a:t>
            </a:r>
          </a:p>
        </p:txBody>
      </p:sp>
    </p:spTree>
    <p:extLst>
      <p:ext uri="{BB962C8B-B14F-4D97-AF65-F5344CB8AC3E}">
        <p14:creationId xmlns:p14="http://schemas.microsoft.com/office/powerpoint/2010/main" val="619442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609599"/>
          </a:xfrm>
        </p:spPr>
        <p:txBody>
          <a:bodyPr>
            <a:noAutofit/>
          </a:bodyPr>
          <a:lstStyle/>
          <a:p>
            <a:r>
              <a:rPr lang="en-US" b="1" dirty="0">
                <a:latin typeface="Calibri" panose="020F0502020204030204" pitchFamily="34" charset="0"/>
                <a:ea typeface="Source Sans Pro" charset="0"/>
                <a:cs typeface="Calibri" panose="020F0502020204030204" pitchFamily="34" charset="0"/>
              </a:rPr>
              <a:t>4. Prepare a Trial Balance</a:t>
            </a:r>
            <a:endParaRPr lang="en-IN" dirty="0"/>
          </a:p>
        </p:txBody>
      </p:sp>
      <p:pic>
        <p:nvPicPr>
          <p:cNvPr id="6" name="Content Placeholder 5" descr="A trial balance is illustrated. The illustration displays a three-line heading consisting of the name of the company, Pioneer Advertising; the name of the contents, Trial Balance; and the date, October 31, 2020. There are three columns, with the first displaying the account names, and the other two labeled Debit and Credit, respectively.  The accounts, amounts, and debit or credit designation are: cash with a debit of $15,200; supplies with a debit of 2,500; prepaid insurance with 600 as a debit; equipment with a debit of 5,000; notes payable with 5,000 as a credit; accounts payable with 2,500 as a credit; unearned service revenue with 1,200 as a credit; owner's capital with 10,000 as a credit; owner's drawings with 500 as a debit; service revenue with 10,000 as a credit; salaries and wages expense with 4,000 as a debit; and rent expense with 900 as a debit. The total debits are $28,700, and total credits are $29,700.&#10;"/>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2207793" y="1652746"/>
            <a:ext cx="4728414" cy="4583057"/>
          </a:xfrm>
        </p:spPr>
      </p:pic>
      <p:sp>
        <p:nvSpPr>
          <p:cNvPr id="4" name="Slide Number Placeholder 3"/>
          <p:cNvSpPr>
            <a:spLocks noGrp="1"/>
          </p:cNvSpPr>
          <p:nvPr>
            <p:ph type="sldNum" sz="quarter" idx="10"/>
          </p:nvPr>
        </p:nvSpPr>
        <p:spPr/>
        <p:txBody>
          <a:bodyPr/>
          <a:lstStyle/>
          <a:p>
            <a:fld id="{67B19427-F580-D146-B60E-4CADEE75497F}" type="slidenum">
              <a:rPr lang="en-US" smtClean="0"/>
              <a:pPr/>
              <a:t>4</a:t>
            </a:fld>
            <a:endParaRPr lang="en-US" dirty="0"/>
          </a:p>
        </p:txBody>
      </p:sp>
      <p:sp>
        <p:nvSpPr>
          <p:cNvPr id="5" name="Footer Placeholder 4"/>
          <p:cNvSpPr>
            <a:spLocks noGrp="1"/>
          </p:cNvSpPr>
          <p:nvPr>
            <p:ph type="ftr" sz="quarter" idx="11"/>
          </p:nvPr>
        </p:nvSpPr>
        <p:spPr/>
        <p:txBody>
          <a:bodyPr/>
          <a:lstStyle/>
          <a:p>
            <a:r>
              <a:rPr lang="en-US"/>
              <a:t>Copyright ©2018 John Wiley &amp; Sons, Inc. </a:t>
            </a:r>
            <a:endParaRPr lang="en-US" dirty="0"/>
          </a:p>
        </p:txBody>
      </p:sp>
      <p:sp>
        <p:nvSpPr>
          <p:cNvPr id="7" name="Content Placeholder 7"/>
          <p:cNvSpPr>
            <a:spLocks noGrp="1"/>
          </p:cNvSpPr>
          <p:nvPr>
            <p:ph sz="quarter" idx="4294967295"/>
          </p:nvPr>
        </p:nvSpPr>
        <p:spPr>
          <a:xfrm>
            <a:off x="304800" y="6477000"/>
            <a:ext cx="990600" cy="244475"/>
          </a:xfrm>
          <a:prstGeom prst="rect">
            <a:avLst/>
          </a:prstGeom>
        </p:spPr>
        <p:txBody>
          <a:bodyPr/>
          <a:lstStyle/>
          <a:p>
            <a:pPr marL="0" indent="0">
              <a:buNone/>
            </a:pPr>
            <a:r>
              <a:rPr lang="en-US" sz="1200" dirty="0"/>
              <a:t>L</a:t>
            </a:r>
            <a:r>
              <a:rPr lang="en-US" sz="100" dirty="0"/>
              <a:t> </a:t>
            </a:r>
            <a:r>
              <a:rPr lang="en-US" sz="1200" dirty="0"/>
              <a:t>O 3</a:t>
            </a:r>
          </a:p>
        </p:txBody>
      </p:sp>
    </p:spTree>
    <p:extLst>
      <p:ext uri="{BB962C8B-B14F-4D97-AF65-F5344CB8AC3E}">
        <p14:creationId xmlns:p14="http://schemas.microsoft.com/office/powerpoint/2010/main" val="7274001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761999"/>
          </a:xfrm>
        </p:spPr>
        <p:txBody>
          <a:bodyPr/>
          <a:lstStyle/>
          <a:p>
            <a:r>
              <a:rPr lang="en-US" b="1" dirty="0">
                <a:latin typeface="Calibri" panose="020F0502020204030204" pitchFamily="34" charset="0"/>
                <a:cs typeface="Calibri" panose="020F0502020204030204" pitchFamily="34" charset="0"/>
              </a:rPr>
              <a:t>Reversing Entries Example </a:t>
            </a:r>
            <a:r>
              <a:rPr lang="en-US" sz="2400" dirty="0">
                <a:latin typeface="Calibri" panose="020F0502020204030204" pitchFamily="34" charset="0"/>
                <a:cs typeface="Calibri" panose="020F0502020204030204" pitchFamily="34" charset="0"/>
              </a:rPr>
              <a:t>(3 of 3)</a:t>
            </a:r>
            <a:endParaRPr lang="en-IN" dirty="0"/>
          </a:p>
        </p:txBody>
      </p:sp>
      <p:pic>
        <p:nvPicPr>
          <p:cNvPr id="8" name="Content Placeholder 7" descr="An illustration displays the posting of reversing entries. The salaries and wages expense t-account has two transactions posted on the debit side. The first is for 4,000 for amounts paid on October 26 and the second is for 1,200 as the adjusting entry on October 31. The balance of 5,200 is closed with a credit on October 31. A reversing entry is posted on November 1 as a credit for 1,200. The salaries and wages payable account has a credit of 1,200 on October 31 for the adjusting entry. It also has a debit of 1,200 on November 1 to reverse the previous month's accrual. &#10;"/>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1271581" y="1886694"/>
            <a:ext cx="6600839" cy="3697949"/>
          </a:xfrm>
        </p:spPr>
      </p:pic>
      <p:sp>
        <p:nvSpPr>
          <p:cNvPr id="4" name="Slide Number Placeholder 3"/>
          <p:cNvSpPr>
            <a:spLocks noGrp="1"/>
          </p:cNvSpPr>
          <p:nvPr>
            <p:ph type="sldNum" sz="quarter" idx="10"/>
          </p:nvPr>
        </p:nvSpPr>
        <p:spPr/>
        <p:txBody>
          <a:bodyPr/>
          <a:lstStyle/>
          <a:p>
            <a:fld id="{67B19427-F580-D146-B60E-4CADEE75497F}" type="slidenum">
              <a:rPr lang="en-US" smtClean="0"/>
              <a:pPr/>
              <a:t>40</a:t>
            </a:fld>
            <a:endParaRPr lang="en-US" dirty="0"/>
          </a:p>
        </p:txBody>
      </p:sp>
      <p:sp>
        <p:nvSpPr>
          <p:cNvPr id="5" name="Footer Placeholder 4"/>
          <p:cNvSpPr>
            <a:spLocks noGrp="1"/>
          </p:cNvSpPr>
          <p:nvPr>
            <p:ph type="ftr" sz="quarter" idx="11"/>
          </p:nvPr>
        </p:nvSpPr>
        <p:spPr/>
        <p:txBody>
          <a:bodyPr/>
          <a:lstStyle/>
          <a:p>
            <a:r>
              <a:rPr lang="en-US"/>
              <a:t>Copyright ©2018 John Wiley &amp; Sons, Inc. </a:t>
            </a:r>
            <a:endParaRPr lang="en-US" dirty="0"/>
          </a:p>
        </p:txBody>
      </p:sp>
      <p:sp>
        <p:nvSpPr>
          <p:cNvPr id="6" name="Content Placeholder 5"/>
          <p:cNvSpPr>
            <a:spLocks noGrp="1"/>
          </p:cNvSpPr>
          <p:nvPr>
            <p:ph sz="quarter" idx="17"/>
          </p:nvPr>
        </p:nvSpPr>
        <p:spPr>
          <a:xfrm>
            <a:off x="304800" y="6477000"/>
            <a:ext cx="914400" cy="244475"/>
          </a:xfrm>
        </p:spPr>
        <p:txBody>
          <a:bodyPr/>
          <a:lstStyle/>
          <a:p>
            <a:r>
              <a:rPr lang="en-US" sz="1200" dirty="0"/>
              <a:t>L</a:t>
            </a:r>
            <a:r>
              <a:rPr lang="en-US" sz="100" dirty="0"/>
              <a:t> </a:t>
            </a:r>
            <a:r>
              <a:rPr lang="en-US" sz="1200" dirty="0"/>
              <a:t>O 5</a:t>
            </a:r>
          </a:p>
        </p:txBody>
      </p:sp>
    </p:spTree>
    <p:extLst>
      <p:ext uri="{BB962C8B-B14F-4D97-AF65-F5344CB8AC3E}">
        <p14:creationId xmlns:p14="http://schemas.microsoft.com/office/powerpoint/2010/main" val="32377506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A Look at I</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F</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R</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S </a:t>
            </a:r>
            <a:r>
              <a:rPr lang="en-US" sz="2400" dirty="0">
                <a:latin typeface="Calibri" panose="020F0502020204030204" pitchFamily="34" charset="0"/>
                <a:ea typeface="Source Sans Pro" charset="0"/>
                <a:cs typeface="Calibri" panose="020F0502020204030204" pitchFamily="34" charset="0"/>
              </a:rPr>
              <a:t>(1 of 4)</a:t>
            </a:r>
            <a:endParaRPr lang="en-IN" sz="2400" dirty="0"/>
          </a:p>
        </p:txBody>
      </p:sp>
      <p:sp>
        <p:nvSpPr>
          <p:cNvPr id="3" name="Content Placeholder 2"/>
          <p:cNvSpPr>
            <a:spLocks noGrp="1"/>
          </p:cNvSpPr>
          <p:nvPr>
            <p:ph sz="quarter" idx="16"/>
          </p:nvPr>
        </p:nvSpPr>
        <p:spPr>
          <a:xfrm>
            <a:off x="304800" y="1752600"/>
            <a:ext cx="8534400" cy="4425462"/>
          </a:xfrm>
        </p:spPr>
        <p:txBody>
          <a:bodyPr/>
          <a:lstStyle/>
          <a:p>
            <a:r>
              <a:rPr lang="en-US" b="1" dirty="0">
                <a:solidFill>
                  <a:schemeClr val="accent1"/>
                </a:solidFill>
                <a:latin typeface="Calibri" panose="020F0502020204030204" pitchFamily="34" charset="0"/>
                <a:ea typeface="Source Sans Pro" charset="0"/>
                <a:cs typeface="Calibri" panose="020F0502020204030204" pitchFamily="34" charset="0"/>
              </a:rPr>
              <a:t>Key Points</a:t>
            </a:r>
          </a:p>
          <a:p>
            <a:r>
              <a:rPr lang="en-US" b="1" dirty="0">
                <a:solidFill>
                  <a:schemeClr val="accent2"/>
                </a:solidFill>
                <a:latin typeface="Calibri" panose="020F0502020204030204" pitchFamily="34" charset="0"/>
                <a:cs typeface="Calibri" panose="020F0502020204030204" pitchFamily="34" charset="0"/>
              </a:rPr>
              <a:t>Similarities</a:t>
            </a:r>
            <a:endParaRPr lang="en-US" dirty="0">
              <a:solidFill>
                <a:schemeClr val="accent2"/>
              </a:solidFill>
            </a:endParaRPr>
          </a:p>
          <a:p>
            <a:pPr marL="291600" indent="-291600">
              <a:buClr>
                <a:schemeClr val="accent2"/>
              </a:buClr>
              <a:buFont typeface="Arial" panose="020B0604020202020204" pitchFamily="34" charset="0"/>
              <a:buChar char="•"/>
            </a:pPr>
            <a:r>
              <a:rPr lang="en-US" dirty="0"/>
              <a:t>The procedures of the closing process are applicable to all companies, whether they are using I</a:t>
            </a:r>
            <a:r>
              <a:rPr lang="en-US" sz="100" dirty="0"/>
              <a:t> </a:t>
            </a:r>
            <a:r>
              <a:rPr lang="en-US" dirty="0"/>
              <a:t>F</a:t>
            </a:r>
            <a:r>
              <a:rPr lang="en-US" sz="100" dirty="0"/>
              <a:t> </a:t>
            </a:r>
            <a:r>
              <a:rPr lang="en-US" dirty="0"/>
              <a:t>R</a:t>
            </a:r>
            <a:r>
              <a:rPr lang="en-US" sz="100" dirty="0"/>
              <a:t> </a:t>
            </a:r>
            <a:r>
              <a:rPr lang="en-US" dirty="0"/>
              <a:t>S or G</a:t>
            </a:r>
            <a:r>
              <a:rPr lang="en-US" sz="100" dirty="0"/>
              <a:t> </a:t>
            </a:r>
            <a:r>
              <a:rPr lang="en-US" dirty="0"/>
              <a:t>A</a:t>
            </a:r>
            <a:r>
              <a:rPr lang="en-US" sz="100" dirty="0"/>
              <a:t> </a:t>
            </a:r>
            <a:r>
              <a:rPr lang="en-US" dirty="0"/>
              <a:t>A</a:t>
            </a:r>
            <a:r>
              <a:rPr lang="en-US" sz="100" dirty="0"/>
              <a:t> </a:t>
            </a:r>
            <a:r>
              <a:rPr lang="en-US" dirty="0"/>
              <a:t>P.</a:t>
            </a:r>
          </a:p>
          <a:p>
            <a:pPr marL="291600" indent="-291600">
              <a:buClr>
                <a:schemeClr val="accent2"/>
              </a:buClr>
              <a:buFont typeface="Arial" panose="020B0604020202020204" pitchFamily="34" charset="0"/>
              <a:buChar char="•"/>
            </a:pPr>
            <a:r>
              <a:rPr lang="en-US" dirty="0"/>
              <a:t>I</a:t>
            </a:r>
            <a:r>
              <a:rPr lang="en-US" sz="100" dirty="0"/>
              <a:t> </a:t>
            </a:r>
            <a:r>
              <a:rPr lang="en-US" dirty="0"/>
              <a:t>F</a:t>
            </a:r>
            <a:r>
              <a:rPr lang="en-US" sz="100" dirty="0"/>
              <a:t> </a:t>
            </a:r>
            <a:r>
              <a:rPr lang="en-US" dirty="0"/>
              <a:t>R</a:t>
            </a:r>
            <a:r>
              <a:rPr lang="en-US" sz="100" dirty="0"/>
              <a:t> </a:t>
            </a:r>
            <a:r>
              <a:rPr lang="en-US" dirty="0"/>
              <a:t>S generally requires a classified statement of financial position similar to the classified balance sheet under G</a:t>
            </a:r>
            <a:r>
              <a:rPr lang="en-US" sz="100" dirty="0"/>
              <a:t> </a:t>
            </a:r>
            <a:r>
              <a:rPr lang="en-US" dirty="0"/>
              <a:t>A</a:t>
            </a:r>
            <a:r>
              <a:rPr lang="en-US" sz="100" dirty="0"/>
              <a:t> </a:t>
            </a:r>
            <a:r>
              <a:rPr lang="en-US" dirty="0"/>
              <a:t>A</a:t>
            </a:r>
            <a:r>
              <a:rPr lang="en-US" sz="100" dirty="0"/>
              <a:t> </a:t>
            </a:r>
            <a:r>
              <a:rPr lang="en-US" dirty="0"/>
              <a:t>P.</a:t>
            </a:r>
          </a:p>
          <a:p>
            <a:pPr marL="291600" indent="-291600">
              <a:buClr>
                <a:schemeClr val="accent2"/>
              </a:buClr>
              <a:buFont typeface="Arial" panose="020B0604020202020204" pitchFamily="34" charset="0"/>
              <a:buChar char="•"/>
            </a:pPr>
            <a:r>
              <a:rPr lang="en-US" dirty="0"/>
              <a:t>I</a:t>
            </a:r>
            <a:r>
              <a:rPr lang="en-US" sz="100" dirty="0"/>
              <a:t> </a:t>
            </a:r>
            <a:r>
              <a:rPr lang="en-US" dirty="0"/>
              <a:t>F</a:t>
            </a:r>
            <a:r>
              <a:rPr lang="en-US" sz="100" dirty="0"/>
              <a:t> </a:t>
            </a:r>
            <a:r>
              <a:rPr lang="en-US" dirty="0"/>
              <a:t>R</a:t>
            </a:r>
            <a:r>
              <a:rPr lang="en-US" sz="100" dirty="0"/>
              <a:t> </a:t>
            </a:r>
            <a:r>
              <a:rPr lang="en-US" dirty="0"/>
              <a:t>S follows the same guidelines as G</a:t>
            </a:r>
            <a:r>
              <a:rPr lang="en-US" sz="100" dirty="0"/>
              <a:t> </a:t>
            </a:r>
            <a:r>
              <a:rPr lang="en-US" dirty="0"/>
              <a:t>A</a:t>
            </a:r>
            <a:r>
              <a:rPr lang="en-US" sz="100" dirty="0"/>
              <a:t> </a:t>
            </a:r>
            <a:r>
              <a:rPr lang="en-US" dirty="0"/>
              <a:t>A</a:t>
            </a:r>
            <a:r>
              <a:rPr lang="en-US" sz="100" dirty="0"/>
              <a:t> </a:t>
            </a:r>
            <a:r>
              <a:rPr lang="en-US" dirty="0"/>
              <a:t>P for distinguishing between current and non-current assets and liabilities.</a:t>
            </a:r>
          </a:p>
        </p:txBody>
      </p:sp>
      <p:sp>
        <p:nvSpPr>
          <p:cNvPr id="4" name="Slide Number Placeholder 3"/>
          <p:cNvSpPr>
            <a:spLocks noGrp="1"/>
          </p:cNvSpPr>
          <p:nvPr>
            <p:ph type="sldNum" sz="quarter" idx="10"/>
          </p:nvPr>
        </p:nvSpPr>
        <p:spPr/>
        <p:txBody>
          <a:bodyPr/>
          <a:lstStyle/>
          <a:p>
            <a:fld id="{67B19427-F580-D146-B60E-4CADEE75497F}" type="slidenum">
              <a:rPr lang="en-US" smtClean="0"/>
              <a:pPr/>
              <a:t>41</a:t>
            </a:fld>
            <a:endParaRPr lang="en-US" dirty="0"/>
          </a:p>
        </p:txBody>
      </p:sp>
      <p:sp>
        <p:nvSpPr>
          <p:cNvPr id="5" name="Footer Placeholder 4"/>
          <p:cNvSpPr>
            <a:spLocks noGrp="1"/>
          </p:cNvSpPr>
          <p:nvPr>
            <p:ph type="ftr" sz="quarter" idx="11"/>
          </p:nvPr>
        </p:nvSpPr>
        <p:spPr/>
        <p:txBody>
          <a:bodyPr/>
          <a:lstStyle/>
          <a:p>
            <a:r>
              <a:rPr lang="en-US"/>
              <a:t>Copyright ©2018 John Wiley &amp; Sons, Inc. </a:t>
            </a:r>
            <a:endParaRPr lang="en-US" dirty="0"/>
          </a:p>
        </p:txBody>
      </p:sp>
      <p:sp>
        <p:nvSpPr>
          <p:cNvPr id="6" name="Content Placeholder 5"/>
          <p:cNvSpPr>
            <a:spLocks noGrp="1"/>
          </p:cNvSpPr>
          <p:nvPr>
            <p:ph sz="quarter" idx="17"/>
          </p:nvPr>
        </p:nvSpPr>
        <p:spPr>
          <a:xfrm>
            <a:off x="304800" y="6477000"/>
            <a:ext cx="914400" cy="244475"/>
          </a:xfrm>
        </p:spPr>
        <p:txBody>
          <a:bodyPr/>
          <a:lstStyle/>
          <a:p>
            <a:r>
              <a:rPr lang="en-US" sz="1200" dirty="0"/>
              <a:t>L</a:t>
            </a:r>
            <a:r>
              <a:rPr lang="en-US" sz="100" dirty="0"/>
              <a:t> </a:t>
            </a:r>
            <a:r>
              <a:rPr lang="en-US" sz="1200" dirty="0"/>
              <a:t>O 6</a:t>
            </a:r>
          </a:p>
        </p:txBody>
      </p:sp>
    </p:spTree>
    <p:extLst>
      <p:ext uri="{BB962C8B-B14F-4D97-AF65-F5344CB8AC3E}">
        <p14:creationId xmlns:p14="http://schemas.microsoft.com/office/powerpoint/2010/main" val="642418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A Look at I</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F</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R</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S </a:t>
            </a:r>
            <a:r>
              <a:rPr lang="en-US" sz="2400" dirty="0">
                <a:latin typeface="Calibri" panose="020F0502020204030204" pitchFamily="34" charset="0"/>
                <a:ea typeface="Source Sans Pro" charset="0"/>
                <a:cs typeface="Calibri" panose="020F0502020204030204" pitchFamily="34" charset="0"/>
              </a:rPr>
              <a:t>(2 of 4)</a:t>
            </a:r>
            <a:endParaRPr lang="en-IN" dirty="0">
              <a:latin typeface="Calibri" panose="020F0502020204030204" pitchFamily="34" charset="0"/>
            </a:endParaRPr>
          </a:p>
        </p:txBody>
      </p:sp>
      <p:sp>
        <p:nvSpPr>
          <p:cNvPr id="3" name="Content Placeholder 2"/>
          <p:cNvSpPr>
            <a:spLocks noGrp="1"/>
          </p:cNvSpPr>
          <p:nvPr>
            <p:ph sz="quarter" idx="16"/>
          </p:nvPr>
        </p:nvSpPr>
        <p:spPr>
          <a:xfrm>
            <a:off x="304800" y="1618650"/>
            <a:ext cx="8534400" cy="4603750"/>
          </a:xfrm>
        </p:spPr>
        <p:txBody>
          <a:bodyPr/>
          <a:lstStyle/>
          <a:p>
            <a:r>
              <a:rPr lang="en-US" sz="2200" b="1" dirty="0">
                <a:solidFill>
                  <a:schemeClr val="accent1"/>
                </a:solidFill>
                <a:latin typeface="Calibri" panose="020F0502020204030204" pitchFamily="34" charset="0"/>
                <a:ea typeface="Source Sans Pro" charset="0"/>
                <a:cs typeface="Calibri" panose="020F0502020204030204" pitchFamily="34" charset="0"/>
              </a:rPr>
              <a:t>Key Points</a:t>
            </a:r>
          </a:p>
          <a:p>
            <a:r>
              <a:rPr lang="en-US" sz="2200" b="1" dirty="0">
                <a:solidFill>
                  <a:schemeClr val="accent2"/>
                </a:solidFill>
                <a:latin typeface="Calibri" panose="020F0502020204030204" pitchFamily="34" charset="0"/>
                <a:cs typeface="Calibri" panose="020F0502020204030204" pitchFamily="34" charset="0"/>
              </a:rPr>
              <a:t>Differences</a:t>
            </a:r>
          </a:p>
          <a:p>
            <a:pPr marL="291600" indent="-291600">
              <a:buClr>
                <a:schemeClr val="accent2"/>
              </a:buClr>
              <a:buFont typeface="Arial" panose="020B0604020202020204" pitchFamily="34" charset="0"/>
              <a:buChar char="•"/>
            </a:pPr>
            <a:r>
              <a:rPr lang="en-US" sz="2200" dirty="0">
                <a:latin typeface="Calibri" panose="020F0502020204030204" pitchFamily="34" charset="0"/>
              </a:rPr>
              <a:t>IFRS recommends but does not require the use of the title “statement of financial position” rather than balance sheet.</a:t>
            </a:r>
          </a:p>
          <a:p>
            <a:pPr marL="291600" indent="-291600">
              <a:spcAft>
                <a:spcPts val="400"/>
              </a:spcAft>
              <a:buClr>
                <a:schemeClr val="accent2"/>
              </a:buClr>
              <a:buFont typeface="Arial" panose="020B0604020202020204" pitchFamily="34" charset="0"/>
              <a:buChar char="•"/>
            </a:pPr>
            <a:r>
              <a:rPr lang="en-US" sz="2200" dirty="0">
                <a:latin typeface="Calibri" panose="020F0502020204030204" pitchFamily="34" charset="0"/>
              </a:rPr>
              <a:t>The format of statement of financial position information is often presented differently under IFRS. Although no specific format is required, many companies that follow IFRS present statement of financial position information in this order:</a:t>
            </a:r>
          </a:p>
          <a:p>
            <a:pPr marL="622800" lvl="2" indent="-320400">
              <a:spcBef>
                <a:spcPts val="300"/>
              </a:spcBef>
              <a:buClr>
                <a:schemeClr val="accent2"/>
              </a:buClr>
              <a:buSzPct val="80000"/>
              <a:buFont typeface="Courier New" panose="02070309020205020404" pitchFamily="49" charset="0"/>
              <a:buChar char="o"/>
            </a:pPr>
            <a:r>
              <a:rPr lang="en-US" sz="2200" dirty="0">
                <a:latin typeface="Calibri" panose="020F0502020204030204" pitchFamily="34" charset="0"/>
              </a:rPr>
              <a:t>Non-current assets</a:t>
            </a:r>
          </a:p>
          <a:p>
            <a:pPr marL="622800" lvl="2" indent="-320400">
              <a:spcBef>
                <a:spcPts val="300"/>
              </a:spcBef>
              <a:buClr>
                <a:schemeClr val="accent2"/>
              </a:buClr>
              <a:buSzPct val="80000"/>
              <a:buFont typeface="Courier New" panose="02070309020205020404" pitchFamily="49" charset="0"/>
              <a:buChar char="o"/>
            </a:pPr>
            <a:r>
              <a:rPr lang="en-US" sz="2200" dirty="0">
                <a:latin typeface="Calibri" panose="020F0502020204030204" pitchFamily="34" charset="0"/>
              </a:rPr>
              <a:t>Current assets</a:t>
            </a:r>
          </a:p>
          <a:p>
            <a:pPr marL="622800" lvl="2" indent="-320400">
              <a:spcBef>
                <a:spcPts val="300"/>
              </a:spcBef>
              <a:buClr>
                <a:schemeClr val="accent2"/>
              </a:buClr>
              <a:buSzPct val="80000"/>
              <a:buFont typeface="Courier New" panose="02070309020205020404" pitchFamily="49" charset="0"/>
              <a:buChar char="o"/>
            </a:pPr>
            <a:r>
              <a:rPr lang="en-US" sz="2200" dirty="0">
                <a:latin typeface="Calibri" panose="020F0502020204030204" pitchFamily="34" charset="0"/>
              </a:rPr>
              <a:t>Equity</a:t>
            </a:r>
          </a:p>
          <a:p>
            <a:pPr marL="622800" lvl="2" indent="-320400">
              <a:spcBef>
                <a:spcPts val="300"/>
              </a:spcBef>
              <a:buClr>
                <a:schemeClr val="accent2"/>
              </a:buClr>
              <a:buSzPct val="80000"/>
              <a:buFont typeface="Courier New" panose="02070309020205020404" pitchFamily="49" charset="0"/>
              <a:buChar char="o"/>
            </a:pPr>
            <a:r>
              <a:rPr lang="en-US" sz="2200" dirty="0">
                <a:latin typeface="Calibri" panose="020F0502020204030204" pitchFamily="34" charset="0"/>
              </a:rPr>
              <a:t>Non-current liabilities</a:t>
            </a:r>
          </a:p>
          <a:p>
            <a:pPr marL="622800" lvl="2" indent="-320400">
              <a:spcBef>
                <a:spcPts val="300"/>
              </a:spcBef>
              <a:buClr>
                <a:schemeClr val="accent2"/>
              </a:buClr>
              <a:buSzPct val="80000"/>
              <a:buFont typeface="Courier New" panose="02070309020205020404" pitchFamily="49" charset="0"/>
              <a:buChar char="o"/>
            </a:pPr>
            <a:r>
              <a:rPr lang="en-US" sz="2200" dirty="0">
                <a:latin typeface="Calibri" panose="020F0502020204030204" pitchFamily="34" charset="0"/>
              </a:rPr>
              <a:t>Current liabilities</a:t>
            </a:r>
            <a:endParaRPr lang="en-US" altLang="en-US" sz="2200" dirty="0">
              <a:latin typeface="Calibri" panose="020F0502020204030204" pitchFamily="34" charset="0"/>
            </a:endParaRPr>
          </a:p>
        </p:txBody>
      </p:sp>
      <p:sp>
        <p:nvSpPr>
          <p:cNvPr id="4" name="Slide Number Placeholder 3"/>
          <p:cNvSpPr>
            <a:spLocks noGrp="1"/>
          </p:cNvSpPr>
          <p:nvPr>
            <p:ph type="sldNum" sz="quarter" idx="10"/>
          </p:nvPr>
        </p:nvSpPr>
        <p:spPr/>
        <p:txBody>
          <a:bodyPr/>
          <a:lstStyle/>
          <a:p>
            <a:fld id="{67B19427-F580-D146-B60E-4CADEE75497F}" type="slidenum">
              <a:rPr lang="en-US" smtClean="0">
                <a:latin typeface="Calibri" panose="020F0502020204030204" pitchFamily="34" charset="0"/>
              </a:rPr>
              <a:pPr/>
              <a:t>42</a:t>
            </a:fld>
            <a:endParaRPr lang="en-US" dirty="0">
              <a:latin typeface="Calibri" panose="020F0502020204030204" pitchFamily="34" charset="0"/>
            </a:endParaRPr>
          </a:p>
        </p:txBody>
      </p:sp>
      <p:sp>
        <p:nvSpPr>
          <p:cNvPr id="5" name="Footer Placeholder 4"/>
          <p:cNvSpPr>
            <a:spLocks noGrp="1"/>
          </p:cNvSpPr>
          <p:nvPr>
            <p:ph type="ftr" sz="quarter" idx="11"/>
          </p:nvPr>
        </p:nvSpPr>
        <p:spPr/>
        <p:txBody>
          <a:bodyPr/>
          <a:lstStyle/>
          <a:p>
            <a:r>
              <a:rPr lang="en-US">
                <a:latin typeface="Calibri" panose="020F0502020204030204" pitchFamily="34" charset="0"/>
              </a:rPr>
              <a:t>Copyright ©2018 John Wiley &amp; Sons, Inc. </a:t>
            </a:r>
            <a:endParaRPr lang="en-US" dirty="0">
              <a:latin typeface="Calibri" panose="020F0502020204030204" pitchFamily="34" charset="0"/>
            </a:endParaRPr>
          </a:p>
        </p:txBody>
      </p:sp>
      <p:sp>
        <p:nvSpPr>
          <p:cNvPr id="6" name="Content Placeholder 5"/>
          <p:cNvSpPr>
            <a:spLocks noGrp="1"/>
          </p:cNvSpPr>
          <p:nvPr>
            <p:ph sz="quarter" idx="17"/>
          </p:nvPr>
        </p:nvSpPr>
        <p:spPr>
          <a:xfrm>
            <a:off x="304800" y="6477000"/>
            <a:ext cx="914400" cy="244475"/>
          </a:xfrm>
        </p:spPr>
        <p:txBody>
          <a:bodyPr/>
          <a:lstStyle/>
          <a:p>
            <a:r>
              <a:rPr lang="en-US" sz="1200" dirty="0"/>
              <a:t>L</a:t>
            </a:r>
            <a:r>
              <a:rPr lang="en-US" sz="100" dirty="0"/>
              <a:t> </a:t>
            </a:r>
            <a:r>
              <a:rPr lang="en-US" sz="1200" dirty="0"/>
              <a:t>O 6</a:t>
            </a:r>
          </a:p>
        </p:txBody>
      </p:sp>
    </p:spTree>
    <p:extLst>
      <p:ext uri="{BB962C8B-B14F-4D97-AF65-F5344CB8AC3E}">
        <p14:creationId xmlns:p14="http://schemas.microsoft.com/office/powerpoint/2010/main" val="31430215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609599"/>
          </a:xfrm>
        </p:spPr>
        <p:txBody>
          <a:bodyPr>
            <a:noAutofit/>
          </a:bodyPr>
          <a:lstStyle/>
          <a:p>
            <a:r>
              <a:rPr lang="en-US" b="1" dirty="0">
                <a:latin typeface="Calibri" panose="020F0502020204030204" pitchFamily="34" charset="0"/>
                <a:ea typeface="Source Sans Pro" charset="0"/>
                <a:cs typeface="Calibri" panose="020F0502020204030204" pitchFamily="34" charset="0"/>
              </a:rPr>
              <a:t>A Look at I</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F</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R</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S </a:t>
            </a:r>
            <a:r>
              <a:rPr lang="en-US" sz="2400" dirty="0">
                <a:latin typeface="Calibri" panose="020F0502020204030204" pitchFamily="34" charset="0"/>
                <a:ea typeface="Source Sans Pro" charset="0"/>
                <a:cs typeface="Calibri" panose="020F0502020204030204" pitchFamily="34" charset="0"/>
              </a:rPr>
              <a:t>(3 of 4)</a:t>
            </a:r>
            <a:endParaRPr lang="en-IN" dirty="0"/>
          </a:p>
        </p:txBody>
      </p:sp>
      <p:sp>
        <p:nvSpPr>
          <p:cNvPr id="3" name="Content Placeholder 2"/>
          <p:cNvSpPr>
            <a:spLocks noGrp="1"/>
          </p:cNvSpPr>
          <p:nvPr>
            <p:ph sz="quarter" idx="16"/>
          </p:nvPr>
        </p:nvSpPr>
        <p:spPr>
          <a:xfrm>
            <a:off x="304800" y="1600199"/>
            <a:ext cx="8686800" cy="4402015"/>
          </a:xfrm>
        </p:spPr>
        <p:txBody>
          <a:bodyPr/>
          <a:lstStyle/>
          <a:p>
            <a:r>
              <a:rPr lang="en-US" sz="2600" b="1" dirty="0">
                <a:solidFill>
                  <a:schemeClr val="accent1"/>
                </a:solidFill>
                <a:latin typeface="Calibri" panose="020F0502020204030204" pitchFamily="34" charset="0"/>
                <a:ea typeface="Source Sans Pro" charset="0"/>
                <a:cs typeface="Calibri" panose="020F0502020204030204" pitchFamily="34" charset="0"/>
              </a:rPr>
              <a:t>Key Points</a:t>
            </a:r>
          </a:p>
          <a:p>
            <a:r>
              <a:rPr lang="en-US" sz="2600" b="1" dirty="0">
                <a:solidFill>
                  <a:schemeClr val="accent2"/>
                </a:solidFill>
                <a:latin typeface="Calibri" panose="020F0502020204030204" pitchFamily="34" charset="0"/>
                <a:cs typeface="Calibri" panose="020F0502020204030204" pitchFamily="34" charset="0"/>
              </a:rPr>
              <a:t>Differences</a:t>
            </a:r>
          </a:p>
          <a:p>
            <a:pPr marL="291600" indent="-291600">
              <a:buClr>
                <a:schemeClr val="accent2"/>
              </a:buClr>
              <a:buFont typeface="Arial" panose="020B0604020202020204" pitchFamily="34" charset="0"/>
              <a:buChar char="•"/>
            </a:pPr>
            <a:r>
              <a:rPr lang="en-US" sz="2400" dirty="0"/>
              <a:t>Under I</a:t>
            </a:r>
            <a:r>
              <a:rPr lang="en-US" sz="100" dirty="0"/>
              <a:t> </a:t>
            </a:r>
            <a:r>
              <a:rPr lang="en-US" sz="2400" dirty="0"/>
              <a:t>F</a:t>
            </a:r>
            <a:r>
              <a:rPr lang="en-US" sz="100" dirty="0"/>
              <a:t> </a:t>
            </a:r>
            <a:r>
              <a:rPr lang="en-US" sz="2400" dirty="0"/>
              <a:t>R</a:t>
            </a:r>
            <a:r>
              <a:rPr lang="en-US" sz="100" dirty="0"/>
              <a:t> </a:t>
            </a:r>
            <a:r>
              <a:rPr lang="en-US" sz="2400" dirty="0"/>
              <a:t>S, current assets are usually listed in the reverse order of liquidity. For example, under G</a:t>
            </a:r>
            <a:r>
              <a:rPr lang="en-US" sz="100" dirty="0"/>
              <a:t> </a:t>
            </a:r>
            <a:r>
              <a:rPr lang="en-US" sz="2400" dirty="0"/>
              <a:t>A</a:t>
            </a:r>
            <a:r>
              <a:rPr lang="en-US" sz="100" dirty="0"/>
              <a:t> </a:t>
            </a:r>
            <a:r>
              <a:rPr lang="en-US" sz="2400" dirty="0"/>
              <a:t>A</a:t>
            </a:r>
            <a:r>
              <a:rPr lang="en-US" sz="100" dirty="0"/>
              <a:t> </a:t>
            </a:r>
            <a:r>
              <a:rPr lang="en-US" sz="2400" dirty="0"/>
              <a:t>P cash is listed first, but under I</a:t>
            </a:r>
            <a:r>
              <a:rPr lang="en-US" sz="100" dirty="0"/>
              <a:t> </a:t>
            </a:r>
            <a:r>
              <a:rPr lang="en-US" sz="2400" dirty="0"/>
              <a:t>F</a:t>
            </a:r>
            <a:r>
              <a:rPr lang="en-US" sz="100" dirty="0"/>
              <a:t> </a:t>
            </a:r>
            <a:r>
              <a:rPr lang="en-US" sz="2400" dirty="0"/>
              <a:t>R</a:t>
            </a:r>
            <a:r>
              <a:rPr lang="en-US" sz="100" dirty="0"/>
              <a:t> </a:t>
            </a:r>
            <a:r>
              <a:rPr lang="en-US" sz="2400" dirty="0"/>
              <a:t>S it is listed last.</a:t>
            </a:r>
          </a:p>
          <a:p>
            <a:pPr marL="291600" indent="-291600">
              <a:buClr>
                <a:schemeClr val="accent2"/>
              </a:buClr>
              <a:buFont typeface="Arial" panose="020B0604020202020204" pitchFamily="34" charset="0"/>
              <a:buChar char="•"/>
            </a:pPr>
            <a:r>
              <a:rPr lang="en-US" sz="2400" dirty="0"/>
              <a:t>I</a:t>
            </a:r>
            <a:r>
              <a:rPr lang="en-US" sz="100" dirty="0"/>
              <a:t> </a:t>
            </a:r>
            <a:r>
              <a:rPr lang="en-US" sz="2400" dirty="0"/>
              <a:t>F</a:t>
            </a:r>
            <a:r>
              <a:rPr lang="en-US" sz="100" dirty="0"/>
              <a:t> </a:t>
            </a:r>
            <a:r>
              <a:rPr lang="en-US" sz="2400" dirty="0"/>
              <a:t>R</a:t>
            </a:r>
            <a:r>
              <a:rPr lang="en-US" sz="100" dirty="0"/>
              <a:t> </a:t>
            </a:r>
            <a:r>
              <a:rPr lang="en-US" sz="2400" dirty="0"/>
              <a:t>S has many differences in terminology from what are shown in your textbook.</a:t>
            </a:r>
          </a:p>
          <a:p>
            <a:pPr marL="291600" indent="-291600">
              <a:buClr>
                <a:schemeClr val="accent2"/>
              </a:buClr>
              <a:buFont typeface="Arial" panose="020B0604020202020204" pitchFamily="34" charset="0"/>
              <a:buChar char="•"/>
            </a:pPr>
            <a:r>
              <a:rPr lang="en-US" sz="2400" dirty="0"/>
              <a:t>Both G</a:t>
            </a:r>
            <a:r>
              <a:rPr lang="en-US" sz="100" dirty="0"/>
              <a:t> </a:t>
            </a:r>
            <a:r>
              <a:rPr lang="en-US" sz="2400" dirty="0"/>
              <a:t>A</a:t>
            </a:r>
            <a:r>
              <a:rPr lang="en-US" sz="100" dirty="0"/>
              <a:t> </a:t>
            </a:r>
            <a:r>
              <a:rPr lang="en-US" sz="2400" dirty="0"/>
              <a:t>A</a:t>
            </a:r>
            <a:r>
              <a:rPr lang="en-US" sz="100" dirty="0"/>
              <a:t> </a:t>
            </a:r>
            <a:r>
              <a:rPr lang="en-US" sz="2400" dirty="0"/>
              <a:t>P and I</a:t>
            </a:r>
            <a:r>
              <a:rPr lang="en-US" sz="100" dirty="0"/>
              <a:t> </a:t>
            </a:r>
            <a:r>
              <a:rPr lang="en-US" sz="2400" dirty="0"/>
              <a:t>F</a:t>
            </a:r>
            <a:r>
              <a:rPr lang="en-US" sz="100" dirty="0"/>
              <a:t> </a:t>
            </a:r>
            <a:r>
              <a:rPr lang="en-US" sz="2400" dirty="0"/>
              <a:t>R</a:t>
            </a:r>
            <a:r>
              <a:rPr lang="en-US" sz="100" dirty="0"/>
              <a:t> </a:t>
            </a:r>
            <a:r>
              <a:rPr lang="en-US" sz="2400" dirty="0"/>
              <a:t>S are increasing the use of fair value to report assets. However, at this point I</a:t>
            </a:r>
            <a:r>
              <a:rPr lang="en-US" sz="100" dirty="0"/>
              <a:t> </a:t>
            </a:r>
            <a:r>
              <a:rPr lang="en-US" sz="2400" dirty="0"/>
              <a:t>F</a:t>
            </a:r>
            <a:r>
              <a:rPr lang="en-US" sz="100" dirty="0"/>
              <a:t> </a:t>
            </a:r>
            <a:r>
              <a:rPr lang="en-US" sz="2400" dirty="0"/>
              <a:t>R</a:t>
            </a:r>
            <a:r>
              <a:rPr lang="en-US" sz="100" dirty="0"/>
              <a:t> </a:t>
            </a:r>
            <a:r>
              <a:rPr lang="en-US" sz="2400" dirty="0"/>
              <a:t>S has adopted it more broadly. As examples, under I</a:t>
            </a:r>
            <a:r>
              <a:rPr lang="en-US" sz="100" dirty="0"/>
              <a:t> </a:t>
            </a:r>
            <a:r>
              <a:rPr lang="en-US" sz="2400" dirty="0"/>
              <a:t>F</a:t>
            </a:r>
            <a:r>
              <a:rPr lang="en-US" sz="100" dirty="0"/>
              <a:t> </a:t>
            </a:r>
            <a:r>
              <a:rPr lang="en-US" sz="2400" dirty="0"/>
              <a:t>R</a:t>
            </a:r>
            <a:r>
              <a:rPr lang="en-US" sz="100" dirty="0"/>
              <a:t> </a:t>
            </a:r>
            <a:r>
              <a:rPr lang="en-US" sz="2400" dirty="0"/>
              <a:t>S, companies can apply fair value to property, plant, and equipment, and in some cases intangible assets.</a:t>
            </a:r>
            <a:endParaRPr lang="en-US" altLang="en-US" sz="2400" dirty="0"/>
          </a:p>
        </p:txBody>
      </p:sp>
      <p:sp>
        <p:nvSpPr>
          <p:cNvPr id="4" name="Slide Number Placeholder 3"/>
          <p:cNvSpPr>
            <a:spLocks noGrp="1"/>
          </p:cNvSpPr>
          <p:nvPr>
            <p:ph type="sldNum" sz="quarter" idx="10"/>
          </p:nvPr>
        </p:nvSpPr>
        <p:spPr/>
        <p:txBody>
          <a:bodyPr/>
          <a:lstStyle/>
          <a:p>
            <a:fld id="{67B19427-F580-D146-B60E-4CADEE75497F}" type="slidenum">
              <a:rPr lang="en-US" smtClean="0"/>
              <a:pPr/>
              <a:t>43</a:t>
            </a:fld>
            <a:endParaRPr lang="en-US" dirty="0"/>
          </a:p>
        </p:txBody>
      </p:sp>
      <p:sp>
        <p:nvSpPr>
          <p:cNvPr id="5" name="Footer Placeholder 4"/>
          <p:cNvSpPr>
            <a:spLocks noGrp="1"/>
          </p:cNvSpPr>
          <p:nvPr>
            <p:ph type="ftr" sz="quarter" idx="11"/>
          </p:nvPr>
        </p:nvSpPr>
        <p:spPr/>
        <p:txBody>
          <a:bodyPr/>
          <a:lstStyle/>
          <a:p>
            <a:r>
              <a:rPr lang="en-US"/>
              <a:t>Copyright ©2018 John Wiley &amp; Sons, Inc. </a:t>
            </a:r>
            <a:endParaRPr lang="en-US" dirty="0"/>
          </a:p>
        </p:txBody>
      </p:sp>
      <p:sp>
        <p:nvSpPr>
          <p:cNvPr id="6" name="Content Placeholder 5"/>
          <p:cNvSpPr>
            <a:spLocks noGrp="1"/>
          </p:cNvSpPr>
          <p:nvPr>
            <p:ph sz="quarter" idx="17"/>
          </p:nvPr>
        </p:nvSpPr>
        <p:spPr>
          <a:xfrm>
            <a:off x="304800" y="6477000"/>
            <a:ext cx="914400" cy="244475"/>
          </a:xfrm>
        </p:spPr>
        <p:txBody>
          <a:bodyPr/>
          <a:lstStyle/>
          <a:p>
            <a:r>
              <a:rPr lang="en-US" sz="1200" dirty="0"/>
              <a:t>L</a:t>
            </a:r>
            <a:r>
              <a:rPr lang="en-US" sz="100" dirty="0"/>
              <a:t> </a:t>
            </a:r>
            <a:r>
              <a:rPr lang="en-US" sz="1200" dirty="0"/>
              <a:t>O 6</a:t>
            </a:r>
          </a:p>
        </p:txBody>
      </p:sp>
    </p:spTree>
    <p:extLst>
      <p:ext uri="{BB962C8B-B14F-4D97-AF65-F5344CB8AC3E}">
        <p14:creationId xmlns:p14="http://schemas.microsoft.com/office/powerpoint/2010/main" val="13412807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685799"/>
          </a:xfrm>
        </p:spPr>
        <p:txBody>
          <a:bodyPr>
            <a:normAutofit/>
          </a:bodyPr>
          <a:lstStyle/>
          <a:p>
            <a:r>
              <a:rPr lang="en-US" b="1" dirty="0">
                <a:latin typeface="Calibri" panose="020F0502020204030204" pitchFamily="34" charset="0"/>
                <a:ea typeface="Source Sans Pro" charset="0"/>
                <a:cs typeface="Calibri" panose="020F0502020204030204" pitchFamily="34" charset="0"/>
              </a:rPr>
              <a:t>A Look at I</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F</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R</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S </a:t>
            </a:r>
            <a:r>
              <a:rPr lang="en-US" sz="2400" dirty="0">
                <a:latin typeface="Calibri" panose="020F0502020204030204" pitchFamily="34" charset="0"/>
                <a:ea typeface="Source Sans Pro" charset="0"/>
                <a:cs typeface="Calibri" panose="020F0502020204030204" pitchFamily="34" charset="0"/>
              </a:rPr>
              <a:t>(4 of 4)</a:t>
            </a:r>
            <a:endParaRPr lang="en-IN" dirty="0"/>
          </a:p>
        </p:txBody>
      </p:sp>
      <p:sp>
        <p:nvSpPr>
          <p:cNvPr id="3" name="Content Placeholder 2"/>
          <p:cNvSpPr>
            <a:spLocks noGrp="1"/>
          </p:cNvSpPr>
          <p:nvPr>
            <p:ph sz="quarter" idx="16"/>
          </p:nvPr>
        </p:nvSpPr>
        <p:spPr>
          <a:xfrm>
            <a:off x="304800" y="1752600"/>
            <a:ext cx="8534400" cy="4343400"/>
          </a:xfrm>
        </p:spPr>
        <p:txBody>
          <a:bodyPr/>
          <a:lstStyle/>
          <a:p>
            <a:pPr>
              <a:spcAft>
                <a:spcPts val="300"/>
              </a:spcAft>
            </a:pPr>
            <a:r>
              <a:rPr lang="en-US" sz="2400" b="1" dirty="0">
                <a:solidFill>
                  <a:schemeClr val="accent1"/>
                </a:solidFill>
                <a:latin typeface="Calibri" panose="020F0502020204030204" pitchFamily="34" charset="0"/>
                <a:ea typeface="Source Sans Pro" charset="0"/>
                <a:cs typeface="Calibri" panose="020F0502020204030204" pitchFamily="34" charset="0"/>
              </a:rPr>
              <a:t>Looking to the Future</a:t>
            </a:r>
          </a:p>
          <a:p>
            <a:pPr>
              <a:lnSpc>
                <a:spcPct val="100000"/>
              </a:lnSpc>
            </a:pPr>
            <a:r>
              <a:rPr lang="en-US" sz="2400" dirty="0"/>
              <a:t>The I</a:t>
            </a:r>
            <a:r>
              <a:rPr lang="en-US" sz="100" dirty="0"/>
              <a:t> </a:t>
            </a:r>
            <a:r>
              <a:rPr lang="en-US" sz="2400" dirty="0"/>
              <a:t>A</a:t>
            </a:r>
            <a:r>
              <a:rPr lang="en-US" sz="100" dirty="0"/>
              <a:t> </a:t>
            </a:r>
            <a:r>
              <a:rPr lang="en-US" sz="2400" dirty="0"/>
              <a:t>S</a:t>
            </a:r>
            <a:r>
              <a:rPr lang="en-US" sz="100" dirty="0"/>
              <a:t> </a:t>
            </a:r>
            <a:r>
              <a:rPr lang="en-US" sz="2400" dirty="0"/>
              <a:t>B and the F</a:t>
            </a:r>
            <a:r>
              <a:rPr lang="en-US" sz="100" dirty="0"/>
              <a:t> </a:t>
            </a:r>
            <a:r>
              <a:rPr lang="en-US" sz="2400" dirty="0"/>
              <a:t>A</a:t>
            </a:r>
            <a:r>
              <a:rPr lang="en-US" sz="100" dirty="0"/>
              <a:t> </a:t>
            </a:r>
            <a:r>
              <a:rPr lang="en-US" sz="2400" dirty="0"/>
              <a:t>S</a:t>
            </a:r>
            <a:r>
              <a:rPr lang="en-US" sz="100" dirty="0"/>
              <a:t> </a:t>
            </a:r>
            <a:r>
              <a:rPr lang="en-US" sz="2400" dirty="0"/>
              <a:t>B are working on a project to converge their standards related to financial statement presentation. A key feature of the proposed framework is that each of the statements will be organized in the same format, to separate an entity’s financing activities from its operating and investing activities and, further, to separate financing activities into transactions with owners and creditors. Thus, the same classifications used in the statement of financial position would also be used in the income statement and the statement of cash flows. The project has three phases. You can follow the joint financial presentation project at the F</a:t>
            </a:r>
            <a:r>
              <a:rPr lang="en-US" sz="100" dirty="0"/>
              <a:t> </a:t>
            </a:r>
            <a:r>
              <a:rPr lang="en-US" sz="2400" dirty="0"/>
              <a:t>A</a:t>
            </a:r>
            <a:r>
              <a:rPr lang="en-US" sz="100" dirty="0"/>
              <a:t> </a:t>
            </a:r>
            <a:r>
              <a:rPr lang="en-US" sz="2400" dirty="0"/>
              <a:t>S</a:t>
            </a:r>
            <a:r>
              <a:rPr lang="en-US" sz="100" dirty="0"/>
              <a:t> </a:t>
            </a:r>
            <a:r>
              <a:rPr lang="en-US" sz="2400" dirty="0"/>
              <a:t>B website.</a:t>
            </a:r>
          </a:p>
        </p:txBody>
      </p:sp>
      <p:sp>
        <p:nvSpPr>
          <p:cNvPr id="4" name="Slide Number Placeholder 3"/>
          <p:cNvSpPr>
            <a:spLocks noGrp="1"/>
          </p:cNvSpPr>
          <p:nvPr>
            <p:ph type="sldNum" sz="quarter" idx="10"/>
          </p:nvPr>
        </p:nvSpPr>
        <p:spPr/>
        <p:txBody>
          <a:bodyPr/>
          <a:lstStyle/>
          <a:p>
            <a:fld id="{67B19427-F580-D146-B60E-4CADEE75497F}" type="slidenum">
              <a:rPr lang="en-US" smtClean="0"/>
              <a:pPr/>
              <a:t>44</a:t>
            </a:fld>
            <a:endParaRPr lang="en-US" dirty="0"/>
          </a:p>
        </p:txBody>
      </p:sp>
      <p:sp>
        <p:nvSpPr>
          <p:cNvPr id="5" name="Footer Placeholder 4"/>
          <p:cNvSpPr>
            <a:spLocks noGrp="1"/>
          </p:cNvSpPr>
          <p:nvPr>
            <p:ph type="ftr" sz="quarter" idx="11"/>
          </p:nvPr>
        </p:nvSpPr>
        <p:spPr/>
        <p:txBody>
          <a:bodyPr/>
          <a:lstStyle/>
          <a:p>
            <a:r>
              <a:rPr lang="en-US"/>
              <a:t>Copyright ©2018 John Wiley &amp; Sons, Inc. </a:t>
            </a:r>
            <a:endParaRPr lang="en-US" dirty="0"/>
          </a:p>
        </p:txBody>
      </p:sp>
      <p:sp>
        <p:nvSpPr>
          <p:cNvPr id="6" name="Content Placeholder 5"/>
          <p:cNvSpPr>
            <a:spLocks noGrp="1"/>
          </p:cNvSpPr>
          <p:nvPr>
            <p:ph sz="quarter" idx="17"/>
          </p:nvPr>
        </p:nvSpPr>
        <p:spPr>
          <a:xfrm>
            <a:off x="304800" y="6477000"/>
            <a:ext cx="914400" cy="244475"/>
          </a:xfrm>
        </p:spPr>
        <p:txBody>
          <a:bodyPr/>
          <a:lstStyle/>
          <a:p>
            <a:r>
              <a:rPr lang="en-US" sz="1200" dirty="0"/>
              <a:t>L</a:t>
            </a:r>
            <a:r>
              <a:rPr lang="en-US" sz="100" dirty="0"/>
              <a:t> </a:t>
            </a:r>
            <a:r>
              <a:rPr lang="en-US" sz="1200" dirty="0"/>
              <a:t>O 6</a:t>
            </a:r>
          </a:p>
        </p:txBody>
      </p:sp>
    </p:spTree>
    <p:extLst>
      <p:ext uri="{BB962C8B-B14F-4D97-AF65-F5344CB8AC3E}">
        <p14:creationId xmlns:p14="http://schemas.microsoft.com/office/powerpoint/2010/main" val="2968005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761999"/>
          </a:xfrm>
        </p:spPr>
        <p:txBody>
          <a:bodyPr/>
          <a:lstStyle/>
          <a:p>
            <a:r>
              <a:rPr lang="en-US" b="1" dirty="0"/>
              <a:t>Copyright</a:t>
            </a:r>
          </a:p>
        </p:txBody>
      </p:sp>
      <p:sp>
        <p:nvSpPr>
          <p:cNvPr id="3" name="Content Placeholder 2"/>
          <p:cNvSpPr>
            <a:spLocks noGrp="1"/>
          </p:cNvSpPr>
          <p:nvPr>
            <p:ph sz="quarter" idx="16"/>
          </p:nvPr>
        </p:nvSpPr>
        <p:spPr>
          <a:xfrm>
            <a:off x="304800" y="1752600"/>
            <a:ext cx="8534400" cy="3657600"/>
          </a:xfrm>
        </p:spPr>
        <p:txBody>
          <a:bodyPr/>
          <a:lstStyle/>
          <a:p>
            <a:r>
              <a:rPr lang="en-US" sz="2400" b="1" dirty="0"/>
              <a:t>Copyright © 2018 John Wiley &amp; Sons, Inc.</a:t>
            </a:r>
          </a:p>
          <a:p>
            <a:pPr>
              <a:lnSpc>
                <a:spcPct val="150000"/>
              </a:lnSpc>
            </a:pPr>
            <a:r>
              <a:rPr lang="en-US" sz="1800" dirty="0"/>
              <a:t>All rights reserved. Reproduction or translation of this work beyond that permitted in Section 117 of the 1976 United States Act without the express written permission of the copyright owner is unlawful. Request for further information should be addressed to the Permissions Department, John Wiley &amp; Sons, Inc. The purchaser may make back-up copies for his/her own use only and not for distribution or resale. The Publisher assumes no responsibility for errors, omissions, or damages, caused by the use of these programs or from the use of the information contained herein.</a:t>
            </a:r>
          </a:p>
        </p:txBody>
      </p:sp>
      <p:sp>
        <p:nvSpPr>
          <p:cNvPr id="4" name="Slide Number Placeholder 3"/>
          <p:cNvSpPr>
            <a:spLocks noGrp="1"/>
          </p:cNvSpPr>
          <p:nvPr>
            <p:ph type="sldNum" sz="quarter" idx="10"/>
          </p:nvPr>
        </p:nvSpPr>
        <p:spPr/>
        <p:txBody>
          <a:bodyPr/>
          <a:lstStyle/>
          <a:p>
            <a:fld id="{67B19427-F580-D146-B60E-4CADEE75497F}" type="slidenum">
              <a:rPr lang="en-US" smtClean="0"/>
              <a:pPr/>
              <a:t>45</a:t>
            </a:fld>
            <a:endParaRPr lang="en-US" dirty="0"/>
          </a:p>
        </p:txBody>
      </p:sp>
      <p:sp>
        <p:nvSpPr>
          <p:cNvPr id="5" name="Footer Placeholder 4"/>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33643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609599"/>
          </a:xfrm>
        </p:spPr>
        <p:txBody>
          <a:bodyPr>
            <a:noAutofit/>
          </a:bodyPr>
          <a:lstStyle/>
          <a:p>
            <a:r>
              <a:rPr lang="en-US" b="1" dirty="0">
                <a:latin typeface="Calibri" panose="020F0502020204030204" pitchFamily="34" charset="0"/>
                <a:ea typeface="Source Sans Pro" charset="0"/>
                <a:cs typeface="Calibri" panose="020F0502020204030204" pitchFamily="34" charset="0"/>
              </a:rPr>
              <a:t>5. Journalize and Post Adjusting Entries</a:t>
            </a:r>
            <a:endParaRPr lang="en-IN" dirty="0"/>
          </a:p>
        </p:txBody>
      </p:sp>
      <p:pic>
        <p:nvPicPr>
          <p:cNvPr id="6" name="Content Placeholder 5" descr="An illustration of recording a journal entry in journal entry form and the posting it to the respective t-accounts. The transaction reads as: Pioneer used supplies costing $1,500. The basic analysis reads, the expense, supplies expense, is increased $1,500 and the asset, supplies, is decreased $1,500. The journal entry is dated, October 31, and displays Supplies with a debit of 1,500. Just below, slightly indented appears the supplies account with 1,500 in the credit column. The posting section shows two t-accounts displayed side by side in the posting section. The supplies account shows an October 5 transaction with 2,500 posted on debit side, a 1,500 credit on October 31 on the credit side, and a debit balance of 2,000 on October 31.  The supplies expense account shows an October 31 transaction with 1,500 posted on debit side and a debit balance of 1,500 on October 31.  &#10;"/>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480077" y="1903879"/>
            <a:ext cx="8222347" cy="3430121"/>
          </a:xfrm>
        </p:spPr>
      </p:pic>
      <p:sp>
        <p:nvSpPr>
          <p:cNvPr id="4" name="Slide Number Placeholder 3"/>
          <p:cNvSpPr>
            <a:spLocks noGrp="1"/>
          </p:cNvSpPr>
          <p:nvPr>
            <p:ph type="sldNum" sz="quarter" idx="10"/>
          </p:nvPr>
        </p:nvSpPr>
        <p:spPr/>
        <p:txBody>
          <a:bodyPr/>
          <a:lstStyle/>
          <a:p>
            <a:fld id="{67B19427-F580-D146-B60E-4CADEE75497F}" type="slidenum">
              <a:rPr lang="en-US" smtClean="0"/>
              <a:pPr/>
              <a:t>5</a:t>
            </a:fld>
            <a:endParaRPr lang="en-US" dirty="0"/>
          </a:p>
        </p:txBody>
      </p:sp>
      <p:sp>
        <p:nvSpPr>
          <p:cNvPr id="5" name="Footer Placeholder 4"/>
          <p:cNvSpPr>
            <a:spLocks noGrp="1"/>
          </p:cNvSpPr>
          <p:nvPr>
            <p:ph type="ftr" sz="quarter" idx="11"/>
          </p:nvPr>
        </p:nvSpPr>
        <p:spPr/>
        <p:txBody>
          <a:bodyPr/>
          <a:lstStyle/>
          <a:p>
            <a:r>
              <a:rPr lang="en-US"/>
              <a:t>Copyright ©2018 John Wiley &amp; Sons, Inc. </a:t>
            </a:r>
            <a:endParaRPr lang="en-US" dirty="0"/>
          </a:p>
        </p:txBody>
      </p:sp>
      <p:sp>
        <p:nvSpPr>
          <p:cNvPr id="7" name="Content Placeholder 7"/>
          <p:cNvSpPr>
            <a:spLocks noGrp="1"/>
          </p:cNvSpPr>
          <p:nvPr>
            <p:ph sz="quarter" idx="4294967295"/>
          </p:nvPr>
        </p:nvSpPr>
        <p:spPr>
          <a:xfrm>
            <a:off x="304800" y="6477000"/>
            <a:ext cx="990600" cy="244475"/>
          </a:xfrm>
          <a:prstGeom prst="rect">
            <a:avLst/>
          </a:prstGeom>
        </p:spPr>
        <p:txBody>
          <a:bodyPr/>
          <a:lstStyle/>
          <a:p>
            <a:pPr marL="0" indent="0">
              <a:buNone/>
            </a:pPr>
            <a:r>
              <a:rPr lang="en-US" sz="1200" dirty="0"/>
              <a:t>L</a:t>
            </a:r>
            <a:r>
              <a:rPr lang="en-US" sz="100" dirty="0"/>
              <a:t> </a:t>
            </a:r>
            <a:r>
              <a:rPr lang="en-US" sz="1200" dirty="0"/>
              <a:t>O 3</a:t>
            </a:r>
          </a:p>
        </p:txBody>
      </p:sp>
    </p:spTree>
    <p:extLst>
      <p:ext uri="{BB962C8B-B14F-4D97-AF65-F5344CB8AC3E}">
        <p14:creationId xmlns:p14="http://schemas.microsoft.com/office/powerpoint/2010/main" val="2740318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6. Prepare an Adjusted Trail Balance</a:t>
            </a:r>
            <a:endParaRPr lang="en-IN" dirty="0"/>
          </a:p>
        </p:txBody>
      </p:sp>
      <p:pic>
        <p:nvPicPr>
          <p:cNvPr id="6" name="Content Placeholder 5" descr="An adjusted trial balance is illustrated. The illustration displays a three-line heading consisting of the name of the company, Pioneer Advertising; the name of the contents, Trial Balance; and the date, October 31, 2020. There are three columns, with the first displaying the account names, and the other two labeled Debit and Credit, respectively. The accounts, amounts, and debit or credit designation are: cash with a debit of $15,200; accounts receivable with a debit of 200; supplies with a debit of 1,000; prepaid insurance with 550 as a debit; equipment with a debit of 5,000; accumulated depreciation with $40 as a credit; notes payable with 5,000 as a credit; accounts payable with 2,500 as a credit; service revenue with 800 as a credit; salaries and wages payable with 1,200 as a credit; interest payable with 50 as a credit; owner's capital with 10,000 as a credit; owner's drawings with 500 as a debit; service revenue with 10,600 as a credit; salaries and wages expense with 5,200 as a debit; supplies expense with 1,500 as a debit; rent expense with 900 as a debit; insurance expense with 50 as a debit; interest expense with 50 as a debit; and depreciation expense with 40 as a debit. The total debits and total credits are both $30,190.&#10;"/>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2487588" y="1617111"/>
            <a:ext cx="4168824" cy="4632028"/>
          </a:xfrm>
        </p:spPr>
      </p:pic>
      <p:sp>
        <p:nvSpPr>
          <p:cNvPr id="4" name="Slide Number Placeholder 3"/>
          <p:cNvSpPr>
            <a:spLocks noGrp="1"/>
          </p:cNvSpPr>
          <p:nvPr>
            <p:ph type="sldNum" sz="quarter" idx="10"/>
          </p:nvPr>
        </p:nvSpPr>
        <p:spPr/>
        <p:txBody>
          <a:bodyPr/>
          <a:lstStyle/>
          <a:p>
            <a:fld id="{67B19427-F580-D146-B60E-4CADEE75497F}" type="slidenum">
              <a:rPr lang="en-US" smtClean="0"/>
              <a:pPr/>
              <a:t>6</a:t>
            </a:fld>
            <a:endParaRPr lang="en-US" dirty="0"/>
          </a:p>
        </p:txBody>
      </p:sp>
      <p:sp>
        <p:nvSpPr>
          <p:cNvPr id="5" name="Footer Placeholder 4"/>
          <p:cNvSpPr>
            <a:spLocks noGrp="1"/>
          </p:cNvSpPr>
          <p:nvPr>
            <p:ph type="ftr" sz="quarter" idx="11"/>
          </p:nvPr>
        </p:nvSpPr>
        <p:spPr/>
        <p:txBody>
          <a:bodyPr/>
          <a:lstStyle/>
          <a:p>
            <a:r>
              <a:rPr lang="en-US"/>
              <a:t>Copyright ©2018 John Wiley &amp; Sons, Inc. </a:t>
            </a:r>
            <a:endParaRPr lang="en-US" dirty="0"/>
          </a:p>
        </p:txBody>
      </p:sp>
      <p:sp>
        <p:nvSpPr>
          <p:cNvPr id="7" name="Content Placeholder 7"/>
          <p:cNvSpPr>
            <a:spLocks noGrp="1"/>
          </p:cNvSpPr>
          <p:nvPr>
            <p:ph sz="quarter" idx="4294967295"/>
          </p:nvPr>
        </p:nvSpPr>
        <p:spPr>
          <a:xfrm>
            <a:off x="304800" y="6477000"/>
            <a:ext cx="990600" cy="244475"/>
          </a:xfrm>
          <a:prstGeom prst="rect">
            <a:avLst/>
          </a:prstGeom>
        </p:spPr>
        <p:txBody>
          <a:bodyPr/>
          <a:lstStyle/>
          <a:p>
            <a:pPr marL="0" indent="0">
              <a:buNone/>
            </a:pPr>
            <a:r>
              <a:rPr lang="en-US" sz="1200" dirty="0"/>
              <a:t>L</a:t>
            </a:r>
            <a:r>
              <a:rPr lang="en-US" sz="100" dirty="0"/>
              <a:t> </a:t>
            </a:r>
            <a:r>
              <a:rPr lang="en-US" sz="1200" dirty="0"/>
              <a:t>O 3</a:t>
            </a:r>
          </a:p>
        </p:txBody>
      </p:sp>
    </p:spTree>
    <p:extLst>
      <p:ext uri="{BB962C8B-B14F-4D97-AF65-F5344CB8AC3E}">
        <p14:creationId xmlns:p14="http://schemas.microsoft.com/office/powerpoint/2010/main" val="164230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758989"/>
          </a:xfrm>
        </p:spPr>
        <p:txBody>
          <a:bodyPr>
            <a:noAutofit/>
          </a:bodyPr>
          <a:lstStyle/>
          <a:p>
            <a:r>
              <a:rPr lang="en-US" b="1" dirty="0">
                <a:latin typeface="Calibri" panose="020F0502020204030204" pitchFamily="34" charset="0"/>
                <a:ea typeface="Source Sans Pro" charset="0"/>
                <a:cs typeface="Calibri" panose="020F0502020204030204" pitchFamily="34" charset="0"/>
              </a:rPr>
              <a:t>7. Prepare Financial Statements</a:t>
            </a:r>
            <a:endParaRPr lang="en-IN" dirty="0"/>
          </a:p>
        </p:txBody>
      </p:sp>
      <p:sp>
        <p:nvSpPr>
          <p:cNvPr id="6" name="Content Placeholder 5"/>
          <p:cNvSpPr>
            <a:spLocks noGrp="1"/>
          </p:cNvSpPr>
          <p:nvPr>
            <p:ph sz="quarter" idx="16"/>
          </p:nvPr>
        </p:nvSpPr>
        <p:spPr>
          <a:xfrm>
            <a:off x="304800" y="1752601"/>
            <a:ext cx="2362200" cy="334818"/>
          </a:xfrm>
        </p:spPr>
        <p:txBody>
          <a:bodyPr/>
          <a:lstStyle/>
          <a:p>
            <a:r>
              <a:rPr lang="en-US" sz="2200" b="1" dirty="0"/>
              <a:t>Partial Statements</a:t>
            </a:r>
          </a:p>
        </p:txBody>
      </p:sp>
      <p:pic>
        <p:nvPicPr>
          <p:cNvPr id="7" name="Content Placeholder 6" descr="An illustration displays three partial statements. The first has a three line heading with the name of the company, Pioneer Advertising; type of the statement, income statement; and the duration, for the month ended October 31, 2020. It displays service revenue under revenues with the amount of $10,600. The second statement has a three line heading with the name of the company, Pioneer Advertising; type of the statement, owner's equity statement; and the duration, for the month ended October 31, 2020. It displays owner's capital on October 1, with $0. The third statement has a three line heading with the name of the company, Pioneer Advertising; type of the statement, balance sheet; and the date, October 31, 2020. The first line is the assets section title followed by cash with $15,200 and accounts receivable with 200.&#10;"/>
          <p:cNvPicPr>
            <a:picLocks noGrp="1" noChangeAspect="1"/>
          </p:cNvPicPr>
          <p:nvPr>
            <p:ph sz="quarter" idx="17"/>
          </p:nvPr>
        </p:nvPicPr>
        <p:blipFill>
          <a:blip r:embed="rId2">
            <a:extLst>
              <a:ext uri="{28A0092B-C50C-407E-A947-70E740481C1C}">
                <a14:useLocalDpi xmlns:a14="http://schemas.microsoft.com/office/drawing/2010/main" val="0"/>
              </a:ext>
            </a:extLst>
          </a:blip>
          <a:stretch>
            <a:fillRect/>
          </a:stretch>
        </p:blipFill>
        <p:spPr>
          <a:xfrm>
            <a:off x="1765190" y="2195651"/>
            <a:ext cx="6312010" cy="4069394"/>
          </a:xfrm>
        </p:spPr>
      </p:pic>
      <p:sp>
        <p:nvSpPr>
          <p:cNvPr id="4" name="Slide Number Placeholder 3"/>
          <p:cNvSpPr>
            <a:spLocks noGrp="1"/>
          </p:cNvSpPr>
          <p:nvPr>
            <p:ph type="sldNum" sz="quarter" idx="10"/>
          </p:nvPr>
        </p:nvSpPr>
        <p:spPr/>
        <p:txBody>
          <a:bodyPr/>
          <a:lstStyle/>
          <a:p>
            <a:fld id="{67B19427-F580-D146-B60E-4CADEE75497F}" type="slidenum">
              <a:rPr lang="en-US" smtClean="0"/>
              <a:pPr/>
              <a:t>7</a:t>
            </a:fld>
            <a:endParaRPr lang="en-US" dirty="0"/>
          </a:p>
        </p:txBody>
      </p:sp>
      <p:sp>
        <p:nvSpPr>
          <p:cNvPr id="5" name="Footer Placeholder 4"/>
          <p:cNvSpPr>
            <a:spLocks noGrp="1"/>
          </p:cNvSpPr>
          <p:nvPr>
            <p:ph type="ftr" sz="quarter" idx="11"/>
          </p:nvPr>
        </p:nvSpPr>
        <p:spPr/>
        <p:txBody>
          <a:bodyPr/>
          <a:lstStyle/>
          <a:p>
            <a:r>
              <a:rPr lang="en-US"/>
              <a:t>Copyright ©2018 John Wiley &amp; Sons, Inc. </a:t>
            </a:r>
            <a:endParaRPr lang="en-US" dirty="0"/>
          </a:p>
        </p:txBody>
      </p:sp>
      <p:sp>
        <p:nvSpPr>
          <p:cNvPr id="8" name="Content Placeholder 7"/>
          <p:cNvSpPr>
            <a:spLocks noGrp="1"/>
          </p:cNvSpPr>
          <p:nvPr>
            <p:ph sz="quarter" idx="4294967295"/>
          </p:nvPr>
        </p:nvSpPr>
        <p:spPr>
          <a:xfrm>
            <a:off x="304800" y="6477000"/>
            <a:ext cx="990600" cy="244475"/>
          </a:xfrm>
          <a:prstGeom prst="rect">
            <a:avLst/>
          </a:prstGeom>
        </p:spPr>
        <p:txBody>
          <a:bodyPr/>
          <a:lstStyle/>
          <a:p>
            <a:pPr marL="0" indent="0">
              <a:buNone/>
            </a:pPr>
            <a:r>
              <a:rPr lang="en-US" sz="1200" dirty="0"/>
              <a:t>L</a:t>
            </a:r>
            <a:r>
              <a:rPr lang="en-US" sz="100" dirty="0"/>
              <a:t> </a:t>
            </a:r>
            <a:r>
              <a:rPr lang="en-US" sz="1200" dirty="0"/>
              <a:t>O 3</a:t>
            </a:r>
          </a:p>
        </p:txBody>
      </p:sp>
    </p:spTree>
    <p:extLst>
      <p:ext uri="{BB962C8B-B14F-4D97-AF65-F5344CB8AC3E}">
        <p14:creationId xmlns:p14="http://schemas.microsoft.com/office/powerpoint/2010/main" val="3697607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389"/>
            <a:ext cx="8534400" cy="599975"/>
          </a:xfrm>
        </p:spPr>
        <p:txBody>
          <a:bodyPr>
            <a:noAutofit/>
          </a:bodyPr>
          <a:lstStyle/>
          <a:p>
            <a:r>
              <a:rPr lang="en-US" b="1" dirty="0">
                <a:latin typeface="Calibri" panose="020F0502020204030204" pitchFamily="34" charset="0"/>
                <a:ea typeface="Source Sans Pro" charset="0"/>
                <a:cs typeface="Calibri" panose="020F0502020204030204" pitchFamily="34" charset="0"/>
              </a:rPr>
              <a:t>8. </a:t>
            </a:r>
            <a:r>
              <a:rPr lang="en-US" b="1" dirty="0">
                <a:ea typeface="Source Sans Pro" charset="0"/>
              </a:rPr>
              <a:t>Journalize and Post Closing Entries</a:t>
            </a:r>
            <a:endParaRPr lang="en-IN" dirty="0"/>
          </a:p>
        </p:txBody>
      </p:sp>
      <p:sp>
        <p:nvSpPr>
          <p:cNvPr id="8" name="Content Placeholder 7"/>
          <p:cNvSpPr>
            <a:spLocks noGrp="1"/>
          </p:cNvSpPr>
          <p:nvPr>
            <p:ph sz="quarter" idx="18"/>
          </p:nvPr>
        </p:nvSpPr>
        <p:spPr>
          <a:xfrm>
            <a:off x="304800" y="1483944"/>
            <a:ext cx="2209800" cy="344856"/>
          </a:xfrm>
        </p:spPr>
        <p:txBody>
          <a:bodyPr/>
          <a:lstStyle/>
          <a:p>
            <a:r>
              <a:rPr lang="en-US" sz="2200" b="1" dirty="0"/>
              <a:t>Partial Schedule</a:t>
            </a:r>
          </a:p>
        </p:txBody>
      </p:sp>
      <p:graphicFrame>
        <p:nvGraphicFramePr>
          <p:cNvPr id="6" name="Content Placeholder 5" descr="Table is accessible to screenreaders"/>
          <p:cNvGraphicFramePr>
            <a:graphicFrameLocks noGrp="1"/>
          </p:cNvGraphicFramePr>
          <p:nvPr>
            <p:ph sz="quarter" idx="16"/>
            <p:extLst>
              <p:ext uri="{D42A27DB-BD31-4B8C-83A1-F6EECF244321}">
                <p14:modId xmlns:p14="http://schemas.microsoft.com/office/powerpoint/2010/main" val="763136736"/>
              </p:ext>
            </p:extLst>
          </p:nvPr>
        </p:nvGraphicFramePr>
        <p:xfrm>
          <a:off x="457199" y="1906785"/>
          <a:ext cx="7848601" cy="429429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3646159404"/>
                    </a:ext>
                  </a:extLst>
                </a:gridCol>
                <a:gridCol w="3505201">
                  <a:extLst>
                    <a:ext uri="{9D8B030D-6E8A-4147-A177-3AD203B41FA5}">
                      <a16:colId xmlns:a16="http://schemas.microsoft.com/office/drawing/2014/main" val="3879245574"/>
                    </a:ext>
                  </a:extLst>
                </a:gridCol>
                <a:gridCol w="1295400">
                  <a:extLst>
                    <a:ext uri="{9D8B030D-6E8A-4147-A177-3AD203B41FA5}">
                      <a16:colId xmlns:a16="http://schemas.microsoft.com/office/drawing/2014/main" val="3430395133"/>
                    </a:ext>
                  </a:extLst>
                </a:gridCol>
                <a:gridCol w="990600">
                  <a:extLst>
                    <a:ext uri="{9D8B030D-6E8A-4147-A177-3AD203B41FA5}">
                      <a16:colId xmlns:a16="http://schemas.microsoft.com/office/drawing/2014/main" val="544579863"/>
                    </a:ext>
                  </a:extLst>
                </a:gridCol>
                <a:gridCol w="1143000">
                  <a:extLst>
                    <a:ext uri="{9D8B030D-6E8A-4147-A177-3AD203B41FA5}">
                      <a16:colId xmlns:a16="http://schemas.microsoft.com/office/drawing/2014/main" val="2205402512"/>
                    </a:ext>
                  </a:extLst>
                </a:gridCol>
              </a:tblGrid>
              <a:tr h="350472">
                <a:tc>
                  <a:txBody>
                    <a:bodyPr/>
                    <a:lstStyle/>
                    <a:p>
                      <a:r>
                        <a:rPr lang="en-IN" sz="1800" dirty="0">
                          <a:solidFill>
                            <a:schemeClr val="accent1"/>
                          </a:solidFill>
                          <a:latin typeface="+mn-lt"/>
                        </a:rPr>
                        <a:t>blank</a:t>
                      </a:r>
                    </a:p>
                  </a:txBody>
                  <a:tcPr marL="99430" marR="9943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1" u="none" strike="noStrike" dirty="0">
                          <a:solidFill>
                            <a:schemeClr val="bg2"/>
                          </a:solidFill>
                          <a:effectLst/>
                        </a:rPr>
                        <a:t>General Journal</a:t>
                      </a:r>
                      <a:endParaRPr lang="en-IN" sz="1800" dirty="0">
                        <a:solidFill>
                          <a:schemeClr val="bg2"/>
                        </a:solidFill>
                        <a:latin typeface="+mn-lt"/>
                      </a:endParaRPr>
                    </a:p>
                  </a:txBody>
                  <a:tcPr marL="99430" marR="9943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dirty="0">
                          <a:solidFill>
                            <a:schemeClr val="accent1"/>
                          </a:solidFill>
                          <a:latin typeface="+mn-lt"/>
                        </a:rPr>
                        <a:t>blank</a:t>
                      </a:r>
                      <a:endParaRPr lang="en-IN" sz="1800" dirty="0">
                        <a:solidFill>
                          <a:schemeClr val="bg2"/>
                        </a:solidFill>
                        <a:latin typeface="+mn-lt"/>
                      </a:endParaRPr>
                    </a:p>
                  </a:txBody>
                  <a:tcPr marL="99430" marR="9943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dirty="0">
                          <a:solidFill>
                            <a:schemeClr val="accent1"/>
                          </a:solidFill>
                          <a:latin typeface="+mn-lt"/>
                        </a:rPr>
                        <a:t>blank</a:t>
                      </a:r>
                      <a:endParaRPr lang="en-IN" sz="1800" dirty="0">
                        <a:solidFill>
                          <a:schemeClr val="bg2"/>
                        </a:solidFill>
                        <a:latin typeface="+mn-lt"/>
                      </a:endParaRPr>
                    </a:p>
                  </a:txBody>
                  <a:tcPr marL="99430" marR="9943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1" i="0" u="none" strike="noStrike" dirty="0">
                          <a:solidFill>
                            <a:schemeClr val="bg2"/>
                          </a:solidFill>
                          <a:effectLst/>
                          <a:latin typeface="+mn-lt"/>
                        </a:rPr>
                        <a:t>Page</a:t>
                      </a:r>
                      <a:r>
                        <a:rPr lang="en-US" sz="1800" b="1" i="0" u="none" strike="noStrike" baseline="0" dirty="0">
                          <a:solidFill>
                            <a:schemeClr val="bg2"/>
                          </a:solidFill>
                          <a:effectLst/>
                          <a:latin typeface="+mn-lt"/>
                        </a:rPr>
                        <a:t> J3</a:t>
                      </a:r>
                      <a:endParaRPr lang="en-IN" sz="1800" dirty="0">
                        <a:solidFill>
                          <a:schemeClr val="bg2"/>
                        </a:solidFill>
                        <a:latin typeface="+mn-lt"/>
                      </a:endParaRPr>
                    </a:p>
                  </a:txBody>
                  <a:tcPr marL="99430" marR="99430">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51276266"/>
                  </a:ext>
                </a:extLst>
              </a:tr>
              <a:tr h="394281">
                <a:tc>
                  <a:txBody>
                    <a:bodyPr/>
                    <a:lstStyle/>
                    <a:p>
                      <a:pPr algn="ctr" fontAlgn="b"/>
                      <a:r>
                        <a:rPr lang="en-US" sz="1800" b="1" u="none" strike="noStrike" dirty="0">
                          <a:effectLst/>
                          <a:latin typeface="+mn-lt"/>
                        </a:rPr>
                        <a:t>Date</a:t>
                      </a:r>
                      <a:endParaRPr lang="en-US" sz="1800" b="1" i="0" u="none" strike="noStrike" dirty="0">
                        <a:solidFill>
                          <a:srgbClr val="000000"/>
                        </a:solidFill>
                        <a:effectLst/>
                        <a:latin typeface="+mn-lt"/>
                      </a:endParaRPr>
                    </a:p>
                  </a:txBody>
                  <a:tcPr marL="4603" marR="4603" marT="9144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1" u="none" strike="noStrike" dirty="0">
                          <a:effectLst/>
                          <a:latin typeface="+mn-lt"/>
                        </a:rPr>
                        <a:t>Account Titles and Explanations</a:t>
                      </a:r>
                      <a:endParaRPr lang="en-US" sz="1800" b="1" i="0" u="none" strike="noStrike" dirty="0">
                        <a:solidFill>
                          <a:srgbClr val="000000"/>
                        </a:solidFill>
                        <a:effectLst/>
                        <a:latin typeface="+mn-lt"/>
                      </a:endParaRPr>
                    </a:p>
                  </a:txBody>
                  <a:tcPr marL="99430" marR="4603" marT="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1" u="none" strike="noStrike" dirty="0">
                          <a:effectLst/>
                          <a:latin typeface="+mn-lt"/>
                        </a:rPr>
                        <a:t>Ref.</a:t>
                      </a:r>
                      <a:endParaRPr lang="en-US" sz="1800" b="1" i="0" u="none" strike="noStrike" dirty="0">
                        <a:solidFill>
                          <a:srgbClr val="000000"/>
                        </a:solidFill>
                        <a:effectLst/>
                        <a:latin typeface="+mn-lt"/>
                      </a:endParaRPr>
                    </a:p>
                  </a:txBody>
                  <a:tcPr marL="4603" marR="4603" marT="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1" u="none" strike="noStrike" dirty="0">
                          <a:effectLst/>
                          <a:latin typeface="+mn-lt"/>
                        </a:rPr>
                        <a:t>Debit</a:t>
                      </a:r>
                      <a:endParaRPr lang="en-US" sz="1800" b="1" i="0" u="none" strike="noStrike" dirty="0">
                        <a:solidFill>
                          <a:srgbClr val="000000"/>
                        </a:solidFill>
                        <a:effectLst/>
                        <a:latin typeface="+mn-lt"/>
                      </a:endParaRPr>
                    </a:p>
                  </a:txBody>
                  <a:tcPr marL="4603" marR="4603" marT="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1" i="0" u="none" strike="noStrike" dirty="0">
                          <a:solidFill>
                            <a:srgbClr val="000000"/>
                          </a:solidFill>
                          <a:effectLst/>
                          <a:latin typeface="+mn-lt"/>
                        </a:rPr>
                        <a:t>Credit</a:t>
                      </a:r>
                    </a:p>
                  </a:txBody>
                  <a:tcPr marL="4603" marR="4603" marT="9144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21284864"/>
                  </a:ext>
                </a:extLst>
              </a:tr>
              <a:tr h="529764">
                <a:tc>
                  <a:txBody>
                    <a:bodyPr/>
                    <a:lstStyle/>
                    <a:p>
                      <a:pPr algn="l" fontAlgn="b"/>
                      <a:r>
                        <a:rPr lang="en-US" sz="1800" b="0" i="0" u="none" strike="noStrike" baseline="0" dirty="0">
                          <a:solidFill>
                            <a:srgbClr val="000000"/>
                          </a:solidFill>
                          <a:effectLst/>
                          <a:latin typeface="+mn-lt"/>
                        </a:rPr>
                        <a:t>2020</a:t>
                      </a:r>
                    </a:p>
                    <a:p>
                      <a:pPr algn="l" fontAlgn="b"/>
                      <a:r>
                        <a:rPr lang="en-US" sz="1800" b="0" i="0" u="none" strike="noStrike" baseline="0" dirty="0">
                          <a:solidFill>
                            <a:srgbClr val="000000"/>
                          </a:solidFill>
                          <a:effectLst/>
                          <a:latin typeface="+mn-lt"/>
                        </a:rPr>
                        <a:t>Oct.  31</a:t>
                      </a:r>
                      <a:endParaRPr lang="en-US" sz="1800" b="0" i="0" u="none" strike="noStrike" dirty="0">
                        <a:solidFill>
                          <a:srgbClr val="000000"/>
                        </a:solidFill>
                        <a:effectLst/>
                        <a:latin typeface="+mn-lt"/>
                      </a:endParaRPr>
                    </a:p>
                  </a:txBody>
                  <a:tcPr marL="49715" marR="99430" marT="4233"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en-US" sz="1800" dirty="0">
                          <a:latin typeface="+mn-lt"/>
                        </a:rPr>
                        <a:t>Service Revenue</a:t>
                      </a:r>
                    </a:p>
                  </a:txBody>
                  <a:tcPr marL="99430" marR="460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fontAlgn="b"/>
                      <a:r>
                        <a:rPr lang="en-US" sz="1800" b="0" i="0" u="none" strike="noStrike" dirty="0">
                          <a:solidFill>
                            <a:srgbClr val="000000"/>
                          </a:solidFill>
                          <a:effectLst/>
                          <a:latin typeface="+mn-lt"/>
                        </a:rPr>
                        <a:t>400</a:t>
                      </a:r>
                    </a:p>
                  </a:txBody>
                  <a:tcPr marL="4603" marR="460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r"/>
                      <a:r>
                        <a:rPr lang="en-US" sz="1800" kern="1200" dirty="0">
                          <a:solidFill>
                            <a:schemeClr val="dk1"/>
                          </a:solidFill>
                          <a:latin typeface="+mn-lt"/>
                          <a:ea typeface="+mn-ea"/>
                          <a:cs typeface="+mn-cs"/>
                        </a:rPr>
                        <a:t>10,600</a:t>
                      </a:r>
                    </a:p>
                  </a:txBody>
                  <a:tcPr marL="4603" marR="99430"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r"/>
                      <a:r>
                        <a:rPr lang="en-US" sz="1800" kern="1200" dirty="0">
                          <a:solidFill>
                            <a:schemeClr val="bg2"/>
                          </a:solidFill>
                          <a:latin typeface="+mn-lt"/>
                          <a:ea typeface="+mn-ea"/>
                          <a:cs typeface="+mn-cs"/>
                        </a:rPr>
                        <a:t>blank</a:t>
                      </a:r>
                      <a:endParaRPr lang="en-US" sz="1800" kern="1200" dirty="0">
                        <a:solidFill>
                          <a:schemeClr val="dk1"/>
                        </a:solidFill>
                        <a:latin typeface="+mn-lt"/>
                        <a:ea typeface="+mn-ea"/>
                        <a:cs typeface="+mn-cs"/>
                      </a:endParaRPr>
                    </a:p>
                  </a:txBody>
                  <a:tcPr marL="4603" marR="99430" marT="4233"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494287882"/>
                  </a:ext>
                </a:extLst>
              </a:tr>
              <a:tr h="266910">
                <a:tc>
                  <a:txBody>
                    <a:bodyPr/>
                    <a:lstStyle/>
                    <a:p>
                      <a:r>
                        <a:rPr lang="en-US" sz="1800" kern="1200" dirty="0">
                          <a:solidFill>
                            <a:schemeClr val="bg2"/>
                          </a:solidFill>
                          <a:latin typeface="+mn-lt"/>
                          <a:ea typeface="+mn-ea"/>
                          <a:cs typeface="+mn-cs"/>
                        </a:rPr>
                        <a:t>Blank</a:t>
                      </a:r>
                      <a:endParaRPr lang="en-US" sz="1800" dirty="0">
                        <a:latin typeface="+mn-lt"/>
                      </a:endParaRPr>
                    </a:p>
                  </a:txBody>
                  <a:tcPr marL="4603" marR="99430" marT="4233" marB="0" anchor="b">
                    <a:lnR w="12700" cap="flat" cmpd="sng" algn="ctr">
                      <a:solidFill>
                        <a:schemeClr val="tx1"/>
                      </a:solidFill>
                      <a:prstDash val="solid"/>
                      <a:round/>
                      <a:headEnd type="none" w="med" len="med"/>
                      <a:tailEnd type="none" w="med" len="med"/>
                    </a:lnR>
                    <a:noFill/>
                  </a:tcPr>
                </a:tc>
                <a:tc>
                  <a:txBody>
                    <a:bodyPr/>
                    <a:lstStyle/>
                    <a:p>
                      <a:pPr marL="457200" lvl="1" indent="0"/>
                      <a:r>
                        <a:rPr lang="en-US" sz="1800" dirty="0">
                          <a:latin typeface="+mn-lt"/>
                        </a:rPr>
                        <a:t>Income Summary</a:t>
                      </a:r>
                    </a:p>
                  </a:txBody>
                  <a:tcPr marL="99430" marR="460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fontAlgn="b"/>
                      <a:r>
                        <a:rPr lang="en-US" sz="1800" b="0" i="0" u="none" strike="noStrike" dirty="0">
                          <a:solidFill>
                            <a:srgbClr val="000000"/>
                          </a:solidFill>
                          <a:effectLst/>
                          <a:latin typeface="+mn-lt"/>
                        </a:rPr>
                        <a:t>350</a:t>
                      </a:r>
                    </a:p>
                  </a:txBody>
                  <a:tcPr marL="4603" marR="460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lang="en-US" sz="1800" kern="1200" dirty="0">
                          <a:solidFill>
                            <a:schemeClr val="bg2"/>
                          </a:solidFill>
                          <a:latin typeface="+mn-lt"/>
                          <a:ea typeface="+mn-ea"/>
                          <a:cs typeface="+mn-cs"/>
                        </a:rPr>
                        <a:t>blank</a:t>
                      </a:r>
                      <a:endParaRPr lang="en-US" sz="1800" kern="1200" dirty="0">
                        <a:solidFill>
                          <a:schemeClr val="dk1"/>
                        </a:solidFill>
                        <a:latin typeface="+mn-lt"/>
                        <a:ea typeface="+mn-ea"/>
                        <a:cs typeface="+mn-cs"/>
                      </a:endParaRPr>
                    </a:p>
                  </a:txBody>
                  <a:tcPr marL="4603" marR="99430"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lang="en-US" sz="1800" kern="1200" dirty="0">
                          <a:solidFill>
                            <a:schemeClr val="dk1"/>
                          </a:solidFill>
                          <a:latin typeface="+mn-lt"/>
                          <a:ea typeface="+mn-ea"/>
                          <a:cs typeface="+mn-cs"/>
                        </a:rPr>
                        <a:t>10,600</a:t>
                      </a:r>
                    </a:p>
                  </a:txBody>
                  <a:tcPr marL="4603" marR="99430" marT="4233" marB="0" anchor="b">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754842780"/>
                  </a:ext>
                </a:extLst>
              </a:tr>
              <a:tr h="266910">
                <a:tc>
                  <a:txBody>
                    <a:bodyPr/>
                    <a:lstStyle/>
                    <a:p>
                      <a:r>
                        <a:rPr lang="en-US" sz="1800" kern="1200" dirty="0">
                          <a:solidFill>
                            <a:schemeClr val="bg2"/>
                          </a:solidFill>
                          <a:latin typeface="+mn-lt"/>
                          <a:ea typeface="+mn-ea"/>
                          <a:cs typeface="+mn-cs"/>
                        </a:rPr>
                        <a:t>Blank</a:t>
                      </a:r>
                      <a:endParaRPr lang="en-US" sz="1800" dirty="0">
                        <a:latin typeface="+mn-lt"/>
                      </a:endParaRPr>
                    </a:p>
                  </a:txBody>
                  <a:tcPr marL="4603" marR="99430" marT="4233" marB="0" anchor="b">
                    <a:lnR w="12700" cap="flat" cmpd="sng" algn="ctr">
                      <a:solidFill>
                        <a:schemeClr val="tx1"/>
                      </a:solidFill>
                      <a:prstDash val="solid"/>
                      <a:round/>
                      <a:headEnd type="none" w="med" len="med"/>
                      <a:tailEnd type="none" w="med" len="med"/>
                    </a:lnR>
                    <a:noFill/>
                  </a:tcPr>
                </a:tc>
                <a:tc>
                  <a:txBody>
                    <a:bodyPr/>
                    <a:lstStyle/>
                    <a:p>
                      <a:pPr marL="685800" lvl="2" indent="0"/>
                      <a:r>
                        <a:rPr lang="en-US" sz="1800" b="1" dirty="0">
                          <a:solidFill>
                            <a:schemeClr val="accent2"/>
                          </a:solidFill>
                          <a:latin typeface="+mn-lt"/>
                        </a:rPr>
                        <a:t>(To close revenue account)</a:t>
                      </a:r>
                    </a:p>
                  </a:txBody>
                  <a:tcPr marL="99430" marR="460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fontAlgn="b"/>
                      <a:r>
                        <a:rPr lang="en-US" sz="1800" kern="1200" dirty="0">
                          <a:solidFill>
                            <a:schemeClr val="bg2"/>
                          </a:solidFill>
                          <a:latin typeface="+mn-lt"/>
                          <a:ea typeface="+mn-ea"/>
                          <a:cs typeface="+mn-cs"/>
                        </a:rPr>
                        <a:t>blank</a:t>
                      </a:r>
                      <a:endParaRPr lang="en-US" sz="1800" b="0" i="0" u="none" strike="noStrike" dirty="0">
                        <a:solidFill>
                          <a:srgbClr val="000000"/>
                        </a:solidFill>
                        <a:effectLst/>
                        <a:latin typeface="+mn-lt"/>
                      </a:endParaRPr>
                    </a:p>
                  </a:txBody>
                  <a:tcPr marL="4603" marR="460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lang="en-US" sz="1800" kern="1200" dirty="0">
                          <a:solidFill>
                            <a:schemeClr val="bg2"/>
                          </a:solidFill>
                          <a:latin typeface="+mn-lt"/>
                          <a:ea typeface="+mn-ea"/>
                          <a:cs typeface="+mn-cs"/>
                        </a:rPr>
                        <a:t>blank</a:t>
                      </a:r>
                      <a:endParaRPr lang="en-US" sz="1800" kern="1200" dirty="0">
                        <a:solidFill>
                          <a:schemeClr val="dk1"/>
                        </a:solidFill>
                        <a:latin typeface="+mn-lt"/>
                        <a:ea typeface="+mn-ea"/>
                        <a:cs typeface="+mn-cs"/>
                      </a:endParaRPr>
                    </a:p>
                  </a:txBody>
                  <a:tcPr marL="4603" marR="99430"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lang="en-US" sz="1800" kern="1200" dirty="0">
                          <a:solidFill>
                            <a:schemeClr val="bg2"/>
                          </a:solidFill>
                          <a:latin typeface="+mn-lt"/>
                          <a:ea typeface="+mn-ea"/>
                          <a:cs typeface="+mn-cs"/>
                        </a:rPr>
                        <a:t>blank</a:t>
                      </a:r>
                      <a:endParaRPr lang="en-US" sz="1800" kern="1200" dirty="0">
                        <a:solidFill>
                          <a:schemeClr val="dk1"/>
                        </a:solidFill>
                        <a:latin typeface="+mn-lt"/>
                        <a:ea typeface="+mn-ea"/>
                        <a:cs typeface="+mn-cs"/>
                      </a:endParaRPr>
                    </a:p>
                  </a:txBody>
                  <a:tcPr marL="4603" marR="99430" marT="4233" marB="0" anchor="b">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397448057"/>
                  </a:ext>
                </a:extLst>
              </a:tr>
              <a:tr h="438090">
                <a:tc>
                  <a:txBody>
                    <a:bodyPr/>
                    <a:lstStyle/>
                    <a:p>
                      <a:pPr algn="r"/>
                      <a:r>
                        <a:rPr lang="en-US" sz="1800" dirty="0">
                          <a:latin typeface="+mn-lt"/>
                        </a:rPr>
                        <a:t>31</a:t>
                      </a:r>
                    </a:p>
                  </a:txBody>
                  <a:tcPr marL="4603" marR="99430" marT="182880" marB="0" anchor="b">
                    <a:lnR w="12700" cap="flat" cmpd="sng" algn="ctr">
                      <a:solidFill>
                        <a:schemeClr val="tx1"/>
                      </a:solidFill>
                      <a:prstDash val="solid"/>
                      <a:round/>
                      <a:headEnd type="none" w="med" len="med"/>
                      <a:tailEnd type="none" w="med" len="med"/>
                    </a:lnR>
                    <a:noFill/>
                  </a:tcPr>
                </a:tc>
                <a:tc>
                  <a:txBody>
                    <a:bodyPr/>
                    <a:lstStyle/>
                    <a:p>
                      <a:pPr marL="0" indent="0"/>
                      <a:r>
                        <a:rPr lang="en-US" sz="1800" kern="1200" dirty="0">
                          <a:solidFill>
                            <a:schemeClr val="dk1"/>
                          </a:solidFill>
                          <a:latin typeface="+mn-lt"/>
                          <a:ea typeface="+mn-ea"/>
                          <a:cs typeface="+mn-cs"/>
                        </a:rPr>
                        <a:t>Income</a:t>
                      </a:r>
                      <a:r>
                        <a:rPr lang="en-US" sz="1800" kern="1200" baseline="0" dirty="0">
                          <a:solidFill>
                            <a:schemeClr val="dk1"/>
                          </a:solidFill>
                          <a:latin typeface="+mn-lt"/>
                          <a:ea typeface="+mn-ea"/>
                          <a:cs typeface="+mn-cs"/>
                        </a:rPr>
                        <a:t> Summary</a:t>
                      </a:r>
                      <a:endParaRPr lang="en-US" sz="1800" kern="1200" dirty="0">
                        <a:solidFill>
                          <a:schemeClr val="dk1"/>
                        </a:solidFill>
                        <a:latin typeface="+mn-lt"/>
                        <a:ea typeface="+mn-ea"/>
                        <a:cs typeface="+mn-cs"/>
                      </a:endParaRPr>
                    </a:p>
                  </a:txBody>
                  <a:tcPr marL="99430" marR="460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fontAlgn="b"/>
                      <a:r>
                        <a:rPr lang="en-US" sz="1800" b="0" i="0" u="none" strike="noStrike" dirty="0">
                          <a:solidFill>
                            <a:srgbClr val="000000"/>
                          </a:solidFill>
                          <a:effectLst/>
                          <a:latin typeface="+mn-lt"/>
                        </a:rPr>
                        <a:t>350</a:t>
                      </a:r>
                    </a:p>
                  </a:txBody>
                  <a:tcPr marL="4603" marR="460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lang="en-US" sz="1800" kern="1200" dirty="0">
                          <a:solidFill>
                            <a:schemeClr val="dk1"/>
                          </a:solidFill>
                          <a:latin typeface="+mn-lt"/>
                          <a:ea typeface="+mn-ea"/>
                          <a:cs typeface="+mn-cs"/>
                        </a:rPr>
                        <a:t>7,740</a:t>
                      </a:r>
                    </a:p>
                  </a:txBody>
                  <a:tcPr marL="4603" marR="99430"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lang="en-US" sz="1800" kern="1200" dirty="0">
                          <a:solidFill>
                            <a:schemeClr val="bg2"/>
                          </a:solidFill>
                          <a:latin typeface="+mn-lt"/>
                          <a:ea typeface="+mn-ea"/>
                          <a:cs typeface="+mn-cs"/>
                        </a:rPr>
                        <a:t>Blank</a:t>
                      </a:r>
                      <a:endParaRPr lang="en-US" sz="1800" kern="1200" dirty="0">
                        <a:solidFill>
                          <a:schemeClr val="dk1"/>
                        </a:solidFill>
                        <a:latin typeface="+mn-lt"/>
                        <a:ea typeface="+mn-ea"/>
                        <a:cs typeface="+mn-cs"/>
                      </a:endParaRPr>
                    </a:p>
                  </a:txBody>
                  <a:tcPr marL="4603" marR="99430" marT="182880" marB="0" anchor="b">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567764876"/>
                  </a:ext>
                </a:extLst>
              </a:tr>
              <a:tr h="266910">
                <a:tc>
                  <a:txBody>
                    <a:bodyPr/>
                    <a:lstStyle/>
                    <a:p>
                      <a:pPr algn="r"/>
                      <a:r>
                        <a:rPr lang="en-US" sz="1800" kern="1200" dirty="0">
                          <a:solidFill>
                            <a:schemeClr val="bg2"/>
                          </a:solidFill>
                          <a:latin typeface="+mn-lt"/>
                          <a:ea typeface="+mn-ea"/>
                          <a:cs typeface="+mn-cs"/>
                        </a:rPr>
                        <a:t>Blank</a:t>
                      </a:r>
                      <a:endParaRPr lang="en-US" sz="1800" dirty="0">
                        <a:latin typeface="+mn-lt"/>
                      </a:endParaRPr>
                    </a:p>
                  </a:txBody>
                  <a:tcPr marL="4603" marR="99430" marT="4233" marB="0" anchor="b">
                    <a:lnR w="12700" cap="flat" cmpd="sng" algn="ctr">
                      <a:solidFill>
                        <a:schemeClr val="tx1"/>
                      </a:solidFill>
                      <a:prstDash val="solid"/>
                      <a:round/>
                      <a:headEnd type="none" w="med" len="med"/>
                      <a:tailEnd type="none" w="med" len="med"/>
                    </a:lnR>
                    <a:noFill/>
                  </a:tcPr>
                </a:tc>
                <a:tc>
                  <a:txBody>
                    <a:bodyPr/>
                    <a:lstStyle/>
                    <a:p>
                      <a:pPr marL="457200" lvl="1" indent="0"/>
                      <a:r>
                        <a:rPr lang="en-US" sz="1800" kern="1200" dirty="0">
                          <a:solidFill>
                            <a:schemeClr val="dk1"/>
                          </a:solidFill>
                          <a:latin typeface="+mn-lt"/>
                          <a:ea typeface="+mn-ea"/>
                          <a:cs typeface="+mn-cs"/>
                        </a:rPr>
                        <a:t>Supplies Expense</a:t>
                      </a:r>
                    </a:p>
                  </a:txBody>
                  <a:tcPr marL="99430" marR="460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US" sz="1800" kern="1200" dirty="0">
                          <a:solidFill>
                            <a:schemeClr val="dk1"/>
                          </a:solidFill>
                          <a:latin typeface="+mn-lt"/>
                          <a:ea typeface="+mn-ea"/>
                          <a:cs typeface="+mn-cs"/>
                        </a:rPr>
                        <a:t>631</a:t>
                      </a:r>
                    </a:p>
                  </a:txBody>
                  <a:tcPr marL="4603" marR="460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lang="en-US" sz="1800" kern="1200" dirty="0">
                          <a:solidFill>
                            <a:schemeClr val="bg2"/>
                          </a:solidFill>
                          <a:latin typeface="+mn-lt"/>
                          <a:ea typeface="+mn-ea"/>
                          <a:cs typeface="+mn-cs"/>
                        </a:rPr>
                        <a:t>Blank</a:t>
                      </a:r>
                      <a:endParaRPr lang="en-US" sz="1800" kern="1200" dirty="0">
                        <a:solidFill>
                          <a:schemeClr val="dk1"/>
                        </a:solidFill>
                        <a:latin typeface="+mn-lt"/>
                        <a:ea typeface="+mn-ea"/>
                        <a:cs typeface="+mn-cs"/>
                      </a:endParaRPr>
                    </a:p>
                  </a:txBody>
                  <a:tcPr marL="4603" marR="99430"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lang="en-US" sz="1800" kern="1200" dirty="0">
                          <a:solidFill>
                            <a:schemeClr val="dk1"/>
                          </a:solidFill>
                          <a:latin typeface="+mn-lt"/>
                          <a:ea typeface="+mn-ea"/>
                          <a:cs typeface="+mn-cs"/>
                        </a:rPr>
                        <a:t>1,500</a:t>
                      </a:r>
                    </a:p>
                  </a:txBody>
                  <a:tcPr marL="4603" marR="99430" marT="4233" marB="0" anchor="b">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692164134"/>
                  </a:ext>
                </a:extLst>
              </a:tr>
              <a:tr h="266910">
                <a:tc>
                  <a:txBody>
                    <a:bodyPr/>
                    <a:lstStyle/>
                    <a:p>
                      <a:pPr algn="r"/>
                      <a:r>
                        <a:rPr lang="en-US" sz="1800" kern="1200" dirty="0">
                          <a:solidFill>
                            <a:schemeClr val="bg2"/>
                          </a:solidFill>
                          <a:latin typeface="+mn-lt"/>
                          <a:ea typeface="+mn-ea"/>
                          <a:cs typeface="+mn-cs"/>
                        </a:rPr>
                        <a:t>Blank</a:t>
                      </a:r>
                      <a:endParaRPr lang="en-US" sz="1800" dirty="0">
                        <a:latin typeface="+mn-lt"/>
                      </a:endParaRPr>
                    </a:p>
                  </a:txBody>
                  <a:tcPr marL="4603" marR="99430" marT="4233" marB="0" anchor="b">
                    <a:lnR w="12700" cap="flat" cmpd="sng" algn="ctr">
                      <a:solidFill>
                        <a:schemeClr val="tx1"/>
                      </a:solidFill>
                      <a:prstDash val="solid"/>
                      <a:round/>
                      <a:headEnd type="none" w="med" len="med"/>
                      <a:tailEnd type="none" w="med" len="med"/>
                    </a:lnR>
                    <a:noFill/>
                  </a:tcPr>
                </a:tc>
                <a:tc>
                  <a:txBody>
                    <a:bodyPr/>
                    <a:lstStyle/>
                    <a:p>
                      <a:pPr lvl="1"/>
                      <a:r>
                        <a:rPr lang="en-US" sz="1800" kern="1200" dirty="0">
                          <a:solidFill>
                            <a:schemeClr val="dk1"/>
                          </a:solidFill>
                          <a:latin typeface="+mn-lt"/>
                          <a:ea typeface="+mn-ea"/>
                          <a:cs typeface="+mn-cs"/>
                        </a:rPr>
                        <a:t>Depreciation Expense</a:t>
                      </a:r>
                    </a:p>
                  </a:txBody>
                  <a:tcPr marL="99430" marR="460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US" sz="1800" kern="1200" dirty="0">
                          <a:solidFill>
                            <a:schemeClr val="dk1"/>
                          </a:solidFill>
                          <a:latin typeface="+mn-lt"/>
                          <a:ea typeface="+mn-ea"/>
                          <a:cs typeface="+mn-cs"/>
                        </a:rPr>
                        <a:t>711</a:t>
                      </a:r>
                    </a:p>
                  </a:txBody>
                  <a:tcPr marL="4603" marR="460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lang="en-US" sz="1800" kern="1200" dirty="0">
                          <a:solidFill>
                            <a:schemeClr val="bg2"/>
                          </a:solidFill>
                          <a:latin typeface="+mn-lt"/>
                          <a:ea typeface="+mn-ea"/>
                          <a:cs typeface="+mn-cs"/>
                        </a:rPr>
                        <a:t>Blank</a:t>
                      </a:r>
                      <a:endParaRPr lang="en-US" sz="1800" kern="1200" dirty="0">
                        <a:solidFill>
                          <a:schemeClr val="dk1"/>
                        </a:solidFill>
                        <a:latin typeface="+mn-lt"/>
                        <a:ea typeface="+mn-ea"/>
                        <a:cs typeface="+mn-cs"/>
                      </a:endParaRPr>
                    </a:p>
                  </a:txBody>
                  <a:tcPr marL="4603" marR="99430"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lang="en-US" sz="1800" kern="1200" dirty="0">
                          <a:solidFill>
                            <a:schemeClr val="dk1"/>
                          </a:solidFill>
                          <a:latin typeface="+mn-lt"/>
                          <a:ea typeface="+mn-ea"/>
                          <a:cs typeface="+mn-cs"/>
                        </a:rPr>
                        <a:t>40</a:t>
                      </a:r>
                    </a:p>
                  </a:txBody>
                  <a:tcPr marL="4603" marR="99430" marT="4233" marB="0" anchor="b">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885954440"/>
                  </a:ext>
                </a:extLst>
              </a:tr>
              <a:tr h="266910">
                <a:tc>
                  <a:txBody>
                    <a:bodyPr/>
                    <a:lstStyle/>
                    <a:p>
                      <a:pPr algn="r"/>
                      <a:r>
                        <a:rPr lang="en-US" sz="1800" kern="1200" dirty="0">
                          <a:solidFill>
                            <a:schemeClr val="bg2"/>
                          </a:solidFill>
                          <a:latin typeface="+mn-lt"/>
                          <a:ea typeface="+mn-ea"/>
                          <a:cs typeface="+mn-cs"/>
                        </a:rPr>
                        <a:t>Blank</a:t>
                      </a:r>
                      <a:endParaRPr lang="en-US" sz="1800" dirty="0">
                        <a:latin typeface="+mn-lt"/>
                      </a:endParaRPr>
                    </a:p>
                  </a:txBody>
                  <a:tcPr marL="4603" marR="99430" marT="4233" marB="0" anchor="b">
                    <a:lnR w="12700" cap="flat" cmpd="sng" algn="ctr">
                      <a:solidFill>
                        <a:schemeClr val="tx1"/>
                      </a:solidFill>
                      <a:prstDash val="solid"/>
                      <a:round/>
                      <a:headEnd type="none" w="med" len="med"/>
                      <a:tailEnd type="none" w="med" len="med"/>
                    </a:lnR>
                    <a:noFill/>
                  </a:tcPr>
                </a:tc>
                <a:tc>
                  <a:txBody>
                    <a:bodyPr/>
                    <a:lstStyle/>
                    <a:p>
                      <a:pPr lvl="1"/>
                      <a:r>
                        <a:rPr lang="en-US" sz="1800" kern="1200" dirty="0">
                          <a:solidFill>
                            <a:schemeClr val="dk1"/>
                          </a:solidFill>
                          <a:latin typeface="+mn-lt"/>
                          <a:ea typeface="+mn-ea"/>
                          <a:cs typeface="+mn-cs"/>
                        </a:rPr>
                        <a:t>Insurance Expense</a:t>
                      </a:r>
                    </a:p>
                  </a:txBody>
                  <a:tcPr marL="99430" marR="460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US" sz="1800" kern="1200" dirty="0">
                          <a:solidFill>
                            <a:schemeClr val="dk1"/>
                          </a:solidFill>
                          <a:latin typeface="+mn-lt"/>
                          <a:ea typeface="+mn-ea"/>
                          <a:cs typeface="+mn-cs"/>
                        </a:rPr>
                        <a:t>722</a:t>
                      </a:r>
                    </a:p>
                  </a:txBody>
                  <a:tcPr marL="4603" marR="460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lang="en-US" sz="1800" kern="1200" dirty="0">
                          <a:solidFill>
                            <a:schemeClr val="bg2"/>
                          </a:solidFill>
                          <a:latin typeface="+mn-lt"/>
                          <a:ea typeface="+mn-ea"/>
                          <a:cs typeface="+mn-cs"/>
                        </a:rPr>
                        <a:t>Blank</a:t>
                      </a:r>
                      <a:endParaRPr lang="en-US" sz="1800" kern="1200" dirty="0">
                        <a:solidFill>
                          <a:schemeClr val="dk1"/>
                        </a:solidFill>
                        <a:latin typeface="+mn-lt"/>
                        <a:ea typeface="+mn-ea"/>
                        <a:cs typeface="+mn-cs"/>
                      </a:endParaRPr>
                    </a:p>
                  </a:txBody>
                  <a:tcPr marL="4603" marR="99430"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lang="en-US" sz="1800" kern="1200" dirty="0">
                          <a:solidFill>
                            <a:schemeClr val="dk1"/>
                          </a:solidFill>
                          <a:latin typeface="+mn-lt"/>
                          <a:ea typeface="+mn-ea"/>
                          <a:cs typeface="+mn-cs"/>
                        </a:rPr>
                        <a:t>50</a:t>
                      </a:r>
                    </a:p>
                  </a:txBody>
                  <a:tcPr marL="4603" marR="99430" marT="4233" marB="0" anchor="b">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606700373"/>
                  </a:ext>
                </a:extLst>
              </a:tr>
              <a:tr h="266910">
                <a:tc>
                  <a:txBody>
                    <a:bodyPr/>
                    <a:lstStyle/>
                    <a:p>
                      <a:pPr algn="r"/>
                      <a:r>
                        <a:rPr lang="en-US" sz="1800" kern="1200" dirty="0">
                          <a:solidFill>
                            <a:schemeClr val="bg2"/>
                          </a:solidFill>
                          <a:latin typeface="+mn-lt"/>
                          <a:ea typeface="+mn-ea"/>
                          <a:cs typeface="+mn-cs"/>
                        </a:rPr>
                        <a:t>Blank</a:t>
                      </a:r>
                      <a:endParaRPr lang="en-US" sz="1800" dirty="0">
                        <a:latin typeface="+mn-lt"/>
                      </a:endParaRPr>
                    </a:p>
                  </a:txBody>
                  <a:tcPr marL="4603" marR="99430" marT="4233" marB="0" anchor="b">
                    <a:lnR w="12700" cap="flat" cmpd="sng" algn="ctr">
                      <a:solidFill>
                        <a:schemeClr val="tx1"/>
                      </a:solidFill>
                      <a:prstDash val="solid"/>
                      <a:round/>
                      <a:headEnd type="none" w="med" len="med"/>
                      <a:tailEnd type="none" w="med" len="med"/>
                    </a:lnR>
                    <a:noFill/>
                  </a:tcPr>
                </a:tc>
                <a:tc>
                  <a:txBody>
                    <a:bodyPr/>
                    <a:lstStyle/>
                    <a:p>
                      <a:pPr lvl="1"/>
                      <a:r>
                        <a:rPr lang="en-US" sz="1800" kern="1200" dirty="0">
                          <a:solidFill>
                            <a:schemeClr val="dk1"/>
                          </a:solidFill>
                          <a:latin typeface="+mn-lt"/>
                          <a:ea typeface="+mn-ea"/>
                          <a:cs typeface="+mn-cs"/>
                        </a:rPr>
                        <a:t>Salaries and Wages Expense</a:t>
                      </a:r>
                    </a:p>
                  </a:txBody>
                  <a:tcPr marL="99430" marR="460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US" sz="1800" kern="1200" dirty="0">
                          <a:solidFill>
                            <a:schemeClr val="dk1"/>
                          </a:solidFill>
                          <a:latin typeface="+mn-lt"/>
                          <a:ea typeface="+mn-ea"/>
                          <a:cs typeface="+mn-cs"/>
                        </a:rPr>
                        <a:t>726</a:t>
                      </a:r>
                    </a:p>
                  </a:txBody>
                  <a:tcPr marL="4603" marR="460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lang="en-US" sz="1800" kern="1200" dirty="0">
                          <a:solidFill>
                            <a:schemeClr val="bg2"/>
                          </a:solidFill>
                          <a:latin typeface="+mn-lt"/>
                          <a:ea typeface="+mn-ea"/>
                          <a:cs typeface="+mn-cs"/>
                        </a:rPr>
                        <a:t>Blank</a:t>
                      </a:r>
                      <a:endParaRPr lang="en-US" sz="1800" kern="1200" dirty="0">
                        <a:solidFill>
                          <a:schemeClr val="dk1"/>
                        </a:solidFill>
                        <a:latin typeface="+mn-lt"/>
                        <a:ea typeface="+mn-ea"/>
                        <a:cs typeface="+mn-cs"/>
                      </a:endParaRPr>
                    </a:p>
                  </a:txBody>
                  <a:tcPr marL="4603" marR="99430"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lang="en-US" sz="1800" kern="1200" dirty="0">
                          <a:solidFill>
                            <a:schemeClr val="dk1"/>
                          </a:solidFill>
                          <a:latin typeface="+mn-lt"/>
                          <a:ea typeface="+mn-ea"/>
                          <a:cs typeface="+mn-cs"/>
                        </a:rPr>
                        <a:t>5,200</a:t>
                      </a:r>
                    </a:p>
                  </a:txBody>
                  <a:tcPr marL="4603" marR="99430" marT="4233" marB="0" anchor="b">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534295251"/>
                  </a:ext>
                </a:extLst>
              </a:tr>
              <a:tr h="266910">
                <a:tc>
                  <a:txBody>
                    <a:bodyPr/>
                    <a:lstStyle/>
                    <a:p>
                      <a:pPr algn="r"/>
                      <a:r>
                        <a:rPr lang="en-US" sz="1800" kern="1200" dirty="0">
                          <a:solidFill>
                            <a:schemeClr val="bg2"/>
                          </a:solidFill>
                          <a:latin typeface="+mn-lt"/>
                          <a:ea typeface="+mn-ea"/>
                          <a:cs typeface="+mn-cs"/>
                        </a:rPr>
                        <a:t>Blank</a:t>
                      </a:r>
                      <a:endParaRPr lang="en-US" sz="1800" dirty="0">
                        <a:latin typeface="+mn-lt"/>
                      </a:endParaRPr>
                    </a:p>
                  </a:txBody>
                  <a:tcPr marL="4603" marR="99430" marT="4233" marB="0" anchor="b">
                    <a:lnR w="12700" cap="flat" cmpd="sng" algn="ctr">
                      <a:solidFill>
                        <a:schemeClr val="tx1"/>
                      </a:solidFill>
                      <a:prstDash val="solid"/>
                      <a:round/>
                      <a:headEnd type="none" w="med" len="med"/>
                      <a:tailEnd type="none" w="med" len="med"/>
                    </a:lnR>
                    <a:noFill/>
                  </a:tcPr>
                </a:tc>
                <a:tc>
                  <a:txBody>
                    <a:bodyPr/>
                    <a:lstStyle/>
                    <a:p>
                      <a:pPr lvl="1"/>
                      <a:r>
                        <a:rPr lang="en-US" sz="1800" kern="1200" dirty="0">
                          <a:solidFill>
                            <a:schemeClr val="dk1"/>
                          </a:solidFill>
                          <a:latin typeface="+mn-lt"/>
                          <a:ea typeface="+mn-ea"/>
                          <a:cs typeface="+mn-cs"/>
                        </a:rPr>
                        <a:t>Rent Expense</a:t>
                      </a:r>
                    </a:p>
                  </a:txBody>
                  <a:tcPr marL="99430" marR="460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US" sz="1800" kern="1200" dirty="0">
                          <a:solidFill>
                            <a:schemeClr val="dk1"/>
                          </a:solidFill>
                          <a:latin typeface="+mn-lt"/>
                          <a:ea typeface="+mn-ea"/>
                          <a:cs typeface="+mn-cs"/>
                        </a:rPr>
                        <a:t>729</a:t>
                      </a:r>
                    </a:p>
                  </a:txBody>
                  <a:tcPr marL="4603" marR="460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lang="en-US" sz="1800" kern="1200" dirty="0">
                          <a:solidFill>
                            <a:schemeClr val="bg2"/>
                          </a:solidFill>
                          <a:latin typeface="+mn-lt"/>
                          <a:ea typeface="+mn-ea"/>
                          <a:cs typeface="+mn-cs"/>
                        </a:rPr>
                        <a:t>Blank</a:t>
                      </a:r>
                      <a:endParaRPr lang="en-US" sz="1800" kern="1200" dirty="0">
                        <a:solidFill>
                          <a:schemeClr val="dk1"/>
                        </a:solidFill>
                        <a:latin typeface="+mn-lt"/>
                        <a:ea typeface="+mn-ea"/>
                        <a:cs typeface="+mn-cs"/>
                      </a:endParaRPr>
                    </a:p>
                  </a:txBody>
                  <a:tcPr marL="4603" marR="99430"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lang="en-US" sz="1800" kern="1200" dirty="0">
                          <a:solidFill>
                            <a:schemeClr val="dk1"/>
                          </a:solidFill>
                          <a:latin typeface="+mn-lt"/>
                          <a:ea typeface="+mn-ea"/>
                          <a:cs typeface="+mn-cs"/>
                        </a:rPr>
                        <a:t>900</a:t>
                      </a:r>
                    </a:p>
                  </a:txBody>
                  <a:tcPr marL="4603" marR="99430" marT="4233" marB="0" anchor="b">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770877486"/>
                  </a:ext>
                </a:extLst>
              </a:tr>
              <a:tr h="266910">
                <a:tc>
                  <a:txBody>
                    <a:bodyPr/>
                    <a:lstStyle/>
                    <a:p>
                      <a:pPr algn="r"/>
                      <a:r>
                        <a:rPr lang="en-US" sz="1800" kern="1200" dirty="0">
                          <a:solidFill>
                            <a:schemeClr val="bg2"/>
                          </a:solidFill>
                          <a:latin typeface="+mn-lt"/>
                          <a:ea typeface="+mn-ea"/>
                          <a:cs typeface="+mn-cs"/>
                        </a:rPr>
                        <a:t>Blank</a:t>
                      </a:r>
                      <a:endParaRPr lang="en-US" sz="1800" dirty="0">
                        <a:latin typeface="+mn-lt"/>
                      </a:endParaRPr>
                    </a:p>
                  </a:txBody>
                  <a:tcPr marL="4603" marR="99430" marT="4233" marB="0" anchor="b">
                    <a:lnR w="12700" cap="flat" cmpd="sng" algn="ctr">
                      <a:solidFill>
                        <a:schemeClr val="tx1"/>
                      </a:solidFill>
                      <a:prstDash val="solid"/>
                      <a:round/>
                      <a:headEnd type="none" w="med" len="med"/>
                      <a:tailEnd type="none" w="med" len="med"/>
                    </a:lnR>
                    <a:noFill/>
                  </a:tcPr>
                </a:tc>
                <a:tc>
                  <a:txBody>
                    <a:bodyPr/>
                    <a:lstStyle/>
                    <a:p>
                      <a:pPr lvl="1"/>
                      <a:r>
                        <a:rPr lang="en-US" sz="1800" kern="1200" dirty="0">
                          <a:solidFill>
                            <a:schemeClr val="dk1"/>
                          </a:solidFill>
                          <a:latin typeface="+mn-lt"/>
                          <a:ea typeface="+mn-ea"/>
                          <a:cs typeface="+mn-cs"/>
                        </a:rPr>
                        <a:t>Interest Expense</a:t>
                      </a:r>
                    </a:p>
                  </a:txBody>
                  <a:tcPr marL="99430" marR="460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US" sz="1800" kern="1200" dirty="0">
                          <a:solidFill>
                            <a:schemeClr val="dk1"/>
                          </a:solidFill>
                          <a:latin typeface="+mn-lt"/>
                          <a:ea typeface="+mn-ea"/>
                          <a:cs typeface="+mn-cs"/>
                        </a:rPr>
                        <a:t>729</a:t>
                      </a:r>
                    </a:p>
                  </a:txBody>
                  <a:tcPr marL="4603" marR="460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lang="en-US" sz="1800" kern="1200" dirty="0">
                          <a:solidFill>
                            <a:schemeClr val="bg2"/>
                          </a:solidFill>
                          <a:latin typeface="+mn-lt"/>
                          <a:ea typeface="+mn-ea"/>
                          <a:cs typeface="+mn-cs"/>
                        </a:rPr>
                        <a:t>blank</a:t>
                      </a:r>
                      <a:endParaRPr lang="en-US" sz="1800" kern="1200" dirty="0">
                        <a:solidFill>
                          <a:schemeClr val="dk1"/>
                        </a:solidFill>
                        <a:latin typeface="+mn-lt"/>
                        <a:ea typeface="+mn-ea"/>
                        <a:cs typeface="+mn-cs"/>
                      </a:endParaRPr>
                    </a:p>
                  </a:txBody>
                  <a:tcPr marL="4603" marR="99430"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lang="en-US" sz="1800" kern="1200" dirty="0">
                          <a:solidFill>
                            <a:schemeClr val="dk1"/>
                          </a:solidFill>
                          <a:latin typeface="+mn-lt"/>
                          <a:ea typeface="+mn-ea"/>
                          <a:cs typeface="+mn-cs"/>
                        </a:rPr>
                        <a:t>50</a:t>
                      </a:r>
                    </a:p>
                  </a:txBody>
                  <a:tcPr marL="4603" marR="99430" marT="4233" marB="0" anchor="b">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2546167342"/>
                  </a:ext>
                </a:extLst>
              </a:tr>
              <a:tr h="266910">
                <a:tc>
                  <a:txBody>
                    <a:bodyPr/>
                    <a:lstStyle/>
                    <a:p>
                      <a:pPr algn="r"/>
                      <a:r>
                        <a:rPr lang="en-US" sz="1800" kern="1200" dirty="0">
                          <a:solidFill>
                            <a:schemeClr val="bg2"/>
                          </a:solidFill>
                          <a:latin typeface="+mn-lt"/>
                          <a:ea typeface="+mn-ea"/>
                          <a:cs typeface="+mn-cs"/>
                        </a:rPr>
                        <a:t>blank</a:t>
                      </a:r>
                      <a:endParaRPr lang="en-US" sz="1800" dirty="0">
                        <a:latin typeface="+mn-lt"/>
                      </a:endParaRPr>
                    </a:p>
                  </a:txBody>
                  <a:tcPr marL="4603" marR="99430" marT="4233" marB="0" anchor="b">
                    <a:lnR w="12700" cap="flat" cmpd="sng" algn="ctr">
                      <a:solidFill>
                        <a:schemeClr val="tx1"/>
                      </a:solidFill>
                      <a:prstDash val="solid"/>
                      <a:round/>
                      <a:headEnd type="none" w="med" len="med"/>
                      <a:tailEnd type="none" w="med" len="med"/>
                    </a:lnR>
                    <a:noFill/>
                  </a:tcPr>
                </a:tc>
                <a:tc>
                  <a:txBody>
                    <a:bodyPr/>
                    <a:lstStyle/>
                    <a:p>
                      <a:pPr marL="685800" lvl="2" indent="0"/>
                      <a:r>
                        <a:rPr lang="en-US" sz="1800" b="1" kern="1200" dirty="0">
                          <a:solidFill>
                            <a:schemeClr val="accent2"/>
                          </a:solidFill>
                          <a:latin typeface="+mn-lt"/>
                          <a:ea typeface="+mn-ea"/>
                          <a:cs typeface="+mn-cs"/>
                        </a:rPr>
                        <a:t>(To close expense accounts)</a:t>
                      </a:r>
                    </a:p>
                  </a:txBody>
                  <a:tcPr marL="99430" marR="460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US" sz="1800" kern="1200" dirty="0">
                          <a:solidFill>
                            <a:schemeClr val="bg2"/>
                          </a:solidFill>
                          <a:latin typeface="+mn-lt"/>
                          <a:ea typeface="+mn-ea"/>
                          <a:cs typeface="+mn-cs"/>
                        </a:rPr>
                        <a:t>blank</a:t>
                      </a:r>
                    </a:p>
                  </a:txBody>
                  <a:tcPr marL="4603" marR="460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lang="en-US" sz="1800" kern="1200" dirty="0">
                          <a:solidFill>
                            <a:schemeClr val="bg2"/>
                          </a:solidFill>
                          <a:latin typeface="+mn-lt"/>
                          <a:ea typeface="+mn-ea"/>
                          <a:cs typeface="+mn-cs"/>
                        </a:rPr>
                        <a:t>blank</a:t>
                      </a:r>
                      <a:endParaRPr lang="en-US" sz="1800" kern="1200" dirty="0">
                        <a:solidFill>
                          <a:schemeClr val="dk1"/>
                        </a:solidFill>
                        <a:latin typeface="+mn-lt"/>
                        <a:ea typeface="+mn-ea"/>
                        <a:cs typeface="+mn-cs"/>
                      </a:endParaRPr>
                    </a:p>
                  </a:txBody>
                  <a:tcPr marL="4603" marR="99430"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lang="en-US" sz="1800" kern="1200" dirty="0">
                          <a:solidFill>
                            <a:schemeClr val="bg2"/>
                          </a:solidFill>
                          <a:latin typeface="+mn-lt"/>
                          <a:ea typeface="+mn-ea"/>
                          <a:cs typeface="+mn-cs"/>
                        </a:rPr>
                        <a:t>blank</a:t>
                      </a:r>
                      <a:endParaRPr lang="en-US" sz="1800" kern="1200" dirty="0">
                        <a:solidFill>
                          <a:schemeClr val="dk1"/>
                        </a:solidFill>
                        <a:latin typeface="+mn-lt"/>
                        <a:ea typeface="+mn-ea"/>
                        <a:cs typeface="+mn-cs"/>
                      </a:endParaRPr>
                    </a:p>
                  </a:txBody>
                  <a:tcPr marL="4603" marR="99430" marT="4233" marB="0" anchor="b">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2674750534"/>
                  </a:ext>
                </a:extLst>
              </a:tr>
            </a:tbl>
          </a:graphicData>
        </a:graphic>
      </p:graphicFrame>
      <p:sp>
        <p:nvSpPr>
          <p:cNvPr id="4" name="Slide Number Placeholder 3"/>
          <p:cNvSpPr>
            <a:spLocks noGrp="1"/>
          </p:cNvSpPr>
          <p:nvPr>
            <p:ph type="sldNum" sz="quarter" idx="10"/>
          </p:nvPr>
        </p:nvSpPr>
        <p:spPr/>
        <p:txBody>
          <a:bodyPr/>
          <a:lstStyle/>
          <a:p>
            <a:fld id="{67B19427-F580-D146-B60E-4CADEE75497F}" type="slidenum">
              <a:rPr lang="en-US" smtClean="0"/>
              <a:pPr/>
              <a:t>8</a:t>
            </a:fld>
            <a:endParaRPr lang="en-US" dirty="0"/>
          </a:p>
        </p:txBody>
      </p:sp>
      <p:sp>
        <p:nvSpPr>
          <p:cNvPr id="5" name="Footer Placeholder 4"/>
          <p:cNvSpPr>
            <a:spLocks noGrp="1"/>
          </p:cNvSpPr>
          <p:nvPr>
            <p:ph type="ftr" sz="quarter" idx="11"/>
          </p:nvPr>
        </p:nvSpPr>
        <p:spPr/>
        <p:txBody>
          <a:bodyPr/>
          <a:lstStyle/>
          <a:p>
            <a:r>
              <a:rPr lang="en-US"/>
              <a:t>Copyright ©2018 John Wiley &amp; Sons, Inc. </a:t>
            </a:r>
            <a:endParaRPr lang="en-US" dirty="0"/>
          </a:p>
        </p:txBody>
      </p:sp>
      <p:sp>
        <p:nvSpPr>
          <p:cNvPr id="7" name="Content Placeholder 7"/>
          <p:cNvSpPr>
            <a:spLocks noGrp="1"/>
          </p:cNvSpPr>
          <p:nvPr>
            <p:ph sz="quarter" idx="19"/>
          </p:nvPr>
        </p:nvSpPr>
        <p:spPr>
          <a:xfrm>
            <a:off x="304800" y="6477000"/>
            <a:ext cx="990600" cy="244475"/>
          </a:xfrm>
        </p:spPr>
        <p:txBody>
          <a:bodyPr/>
          <a:lstStyle/>
          <a:p>
            <a:r>
              <a:rPr lang="en-US" sz="1200" dirty="0"/>
              <a:t>L</a:t>
            </a:r>
            <a:r>
              <a:rPr lang="en-US" sz="100" dirty="0"/>
              <a:t> </a:t>
            </a:r>
            <a:r>
              <a:rPr lang="en-US" sz="1200" dirty="0"/>
              <a:t>O 3</a:t>
            </a:r>
          </a:p>
        </p:txBody>
      </p:sp>
    </p:spTree>
    <p:extLst>
      <p:ext uri="{BB962C8B-B14F-4D97-AF65-F5344CB8AC3E}">
        <p14:creationId xmlns:p14="http://schemas.microsoft.com/office/powerpoint/2010/main" val="2971051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609599"/>
          </a:xfrm>
        </p:spPr>
        <p:txBody>
          <a:bodyPr>
            <a:noAutofit/>
          </a:bodyPr>
          <a:lstStyle/>
          <a:p>
            <a:r>
              <a:rPr lang="en-US" b="1" dirty="0">
                <a:ea typeface="Source Sans Pro" charset="0"/>
              </a:rPr>
              <a:t>9. Prepare a Post-Closing Trial Balance</a:t>
            </a:r>
            <a:endParaRPr lang="en-IN" dirty="0"/>
          </a:p>
        </p:txBody>
      </p:sp>
      <p:pic>
        <p:nvPicPr>
          <p:cNvPr id="6" name="Content Placeholder 5" descr="A post-closing trial balance illustrated. The illustration displays a three-line heading consisting of the name of the company, Pioneer Advertising; the name of the contents, Adjusted Post-Closing Trial Balance; and the date, October 31, 2020. There are three columns, with the first displaying the account names, and the other two labeled Debit and Credit, respectively. The accounts, amounts, and debit or credit designation are: cash with a debit of $15,200; accounts receivable with a debit of 200; supplies with a debit of 1,000; prepaid insurance with 550 as a debit; equipment with a debit of 5,000; accumulated depreciation with $40 as a credit; notes payable with 5,000 as a credit; accounts payable with 2,500 as a credit; service revenue with 800 as a credit; salaries and wages payable with 1,200 as a credit; interest payable with 50 as a credit; and owner's capital with 12,360 as a credit. The total debits are $21,950, and total credits are $21,950.&#10;"/>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2161462" y="1665205"/>
            <a:ext cx="4821077" cy="4583195"/>
          </a:xfrm>
        </p:spPr>
      </p:pic>
      <p:sp>
        <p:nvSpPr>
          <p:cNvPr id="4" name="Slide Number Placeholder 3"/>
          <p:cNvSpPr>
            <a:spLocks noGrp="1"/>
          </p:cNvSpPr>
          <p:nvPr>
            <p:ph type="sldNum" sz="quarter" idx="10"/>
          </p:nvPr>
        </p:nvSpPr>
        <p:spPr/>
        <p:txBody>
          <a:bodyPr/>
          <a:lstStyle/>
          <a:p>
            <a:fld id="{67B19427-F580-D146-B60E-4CADEE75497F}" type="slidenum">
              <a:rPr lang="en-US" smtClean="0"/>
              <a:pPr/>
              <a:t>9</a:t>
            </a:fld>
            <a:endParaRPr lang="en-US" dirty="0"/>
          </a:p>
        </p:txBody>
      </p:sp>
      <p:sp>
        <p:nvSpPr>
          <p:cNvPr id="5" name="Footer Placeholder 4"/>
          <p:cNvSpPr>
            <a:spLocks noGrp="1"/>
          </p:cNvSpPr>
          <p:nvPr>
            <p:ph type="ftr" sz="quarter" idx="11"/>
          </p:nvPr>
        </p:nvSpPr>
        <p:spPr/>
        <p:txBody>
          <a:bodyPr/>
          <a:lstStyle/>
          <a:p>
            <a:r>
              <a:rPr lang="en-US"/>
              <a:t>Copyright ©2018 John Wiley &amp; Sons, Inc. </a:t>
            </a:r>
            <a:endParaRPr lang="en-US" dirty="0"/>
          </a:p>
        </p:txBody>
      </p:sp>
      <p:sp>
        <p:nvSpPr>
          <p:cNvPr id="7" name="Content Placeholder 7"/>
          <p:cNvSpPr>
            <a:spLocks noGrp="1"/>
          </p:cNvSpPr>
          <p:nvPr>
            <p:ph sz="quarter" idx="4294967295"/>
          </p:nvPr>
        </p:nvSpPr>
        <p:spPr>
          <a:xfrm>
            <a:off x="304800" y="6477000"/>
            <a:ext cx="990600" cy="244475"/>
          </a:xfrm>
          <a:prstGeom prst="rect">
            <a:avLst/>
          </a:prstGeom>
        </p:spPr>
        <p:txBody>
          <a:bodyPr/>
          <a:lstStyle/>
          <a:p>
            <a:pPr marL="0" indent="0">
              <a:buNone/>
            </a:pPr>
            <a:r>
              <a:rPr lang="en-US" sz="1200" dirty="0"/>
              <a:t>L</a:t>
            </a:r>
            <a:r>
              <a:rPr lang="en-US" sz="100" dirty="0"/>
              <a:t> </a:t>
            </a:r>
            <a:r>
              <a:rPr lang="en-US" sz="1200" dirty="0"/>
              <a:t>O 3</a:t>
            </a:r>
          </a:p>
        </p:txBody>
      </p:sp>
    </p:spTree>
    <p:extLst>
      <p:ext uri="{BB962C8B-B14F-4D97-AF65-F5344CB8AC3E}">
        <p14:creationId xmlns:p14="http://schemas.microsoft.com/office/powerpoint/2010/main" val="23463615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ae2862e8764c247e52f04ffa9bd183ea39922"/>
</p:tagLst>
</file>

<file path=ppt/theme/theme1.xml><?xml version="1.0" encoding="utf-8"?>
<a:theme xmlns:a="http://schemas.openxmlformats.org/drawingml/2006/main" name="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hapter Outline">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Sec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Sec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Learning Objectives">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Concept Check Ques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Key Term">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Sec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Image Slide Mast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E39A3ED730EF40BC95659DEDC34250" ma:contentTypeVersion="4" ma:contentTypeDescription="Create a new document." ma:contentTypeScope="" ma:versionID="35ae4085b5cb6bde6e905c69dcb10e27">
  <xsd:schema xmlns:xsd="http://www.w3.org/2001/XMLSchema" xmlns:xs="http://www.w3.org/2001/XMLSchema" xmlns:p="http://schemas.microsoft.com/office/2006/metadata/properties" xmlns:ns2="2e108766-8a5d-4dd6-bf2d-0e83b2e3ea10" targetNamespace="http://schemas.microsoft.com/office/2006/metadata/properties" ma:root="true" ma:fieldsID="6e076ca49e7c802acdbea8cc88235627" ns2:_="">
    <xsd:import namespace="2e108766-8a5d-4dd6-bf2d-0e83b2e3ea1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108766-8a5d-4dd6-bf2d-0e83b2e3ea10"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C3B437B-5571-458A-B772-A3A5359EBF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108766-8a5d-4dd6-bf2d-0e83b2e3ea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1C71EB-81EB-430C-AADD-7391148CA650}">
  <ds:schemaRefs>
    <ds:schemaRef ds:uri="http://schemas.microsoft.com/office/infopath/2007/PartnerControls"/>
    <ds:schemaRef ds:uri="http://schemas.openxmlformats.org/package/2006/metadata/core-properties"/>
    <ds:schemaRef ds:uri="http://purl.org/dc/elements/1.1/"/>
    <ds:schemaRef ds:uri="http://purl.org/dc/dcmitype/"/>
    <ds:schemaRef ds:uri="http://www.w3.org/XML/1998/namespace"/>
    <ds:schemaRef ds:uri="2e108766-8a5d-4dd6-bf2d-0e83b2e3ea10"/>
    <ds:schemaRef ds:uri="http://schemas.microsoft.com/office/2006/documentManagement/types"/>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288F1D47-4251-47E8-ACDB-2528FF86B6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15471</TotalTime>
  <Words>3148</Words>
  <Application>Microsoft Office PowerPoint</Application>
  <PresentationFormat>On-screen Show (4:3)</PresentationFormat>
  <Paragraphs>477</Paragraphs>
  <Slides>45</Slides>
  <Notes>5</Notes>
  <HiddenSlides>0</HiddenSlides>
  <MMClips>0</MMClips>
  <ScaleCrop>false</ScaleCrop>
  <HeadingPairs>
    <vt:vector size="6" baseType="variant">
      <vt:variant>
        <vt:lpstr>Fonts Used</vt:lpstr>
      </vt:variant>
      <vt:variant>
        <vt:i4>5</vt:i4>
      </vt:variant>
      <vt:variant>
        <vt:lpstr>Theme</vt:lpstr>
      </vt:variant>
      <vt:variant>
        <vt:i4>9</vt:i4>
      </vt:variant>
      <vt:variant>
        <vt:lpstr>Slide Titles</vt:lpstr>
      </vt:variant>
      <vt:variant>
        <vt:i4>45</vt:i4>
      </vt:variant>
    </vt:vector>
  </HeadingPairs>
  <TitlesOfParts>
    <vt:vector size="59" baseType="lpstr">
      <vt:lpstr>Arial</vt:lpstr>
      <vt:lpstr>Calibri</vt:lpstr>
      <vt:lpstr>Calibri Light</vt:lpstr>
      <vt:lpstr>Courier New</vt:lpstr>
      <vt:lpstr>Source Sans Pro</vt:lpstr>
      <vt:lpstr>Opener</vt:lpstr>
      <vt:lpstr>Chapter Outline</vt:lpstr>
      <vt:lpstr>1_Section</vt:lpstr>
      <vt:lpstr>2_Section</vt:lpstr>
      <vt:lpstr>Learning Objectives</vt:lpstr>
      <vt:lpstr>Concept Check Question</vt:lpstr>
      <vt:lpstr>Key Term</vt:lpstr>
      <vt:lpstr>Section</vt:lpstr>
      <vt:lpstr>Image Slide Master</vt:lpstr>
      <vt:lpstr>1. Analyze Business Transactions</vt:lpstr>
      <vt:lpstr>2. Journalize the Transactions</vt:lpstr>
      <vt:lpstr>3. Post to the Ledger Accounts</vt:lpstr>
      <vt:lpstr>4. Prepare a Trial Balance</vt:lpstr>
      <vt:lpstr>5. Journalize and Post Adjusting Entries</vt:lpstr>
      <vt:lpstr>6. Prepare an Adjusted Trail Balance</vt:lpstr>
      <vt:lpstr>7. Prepare Financial Statements</vt:lpstr>
      <vt:lpstr>8. Journalize and Post Closing Entries</vt:lpstr>
      <vt:lpstr>9. Prepare a Post-Closing Trial Balance</vt:lpstr>
      <vt:lpstr>Correcting Entries—An Avoidable Step (1 of 3)</vt:lpstr>
      <vt:lpstr>Correcting Entries—An Avoidable Step (2 of 3)</vt:lpstr>
      <vt:lpstr>Correcting Entries—An Avoidable Step (3 of 3)</vt:lpstr>
      <vt:lpstr>Do It! 3|Correcting Entries (1 of 3)</vt:lpstr>
      <vt:lpstr>Do It! 3|Correcting Entries (2 of 3)</vt:lpstr>
      <vt:lpstr>Do It! 3|Correcting Entries (3 of 3)</vt:lpstr>
      <vt:lpstr>Classified Balance Sheet</vt:lpstr>
      <vt:lpstr>Classified Balance Sheet (1 of 2)</vt:lpstr>
      <vt:lpstr>Classified Balance Sheet (2 of 2)</vt:lpstr>
      <vt:lpstr>Current Assets (1 of 4)</vt:lpstr>
      <vt:lpstr>Current Assets (2 of 4)</vt:lpstr>
      <vt:lpstr>Current Assets (3 of 4)</vt:lpstr>
      <vt:lpstr>Current Assets (4 of 4)</vt:lpstr>
      <vt:lpstr>Long-Term Investments</vt:lpstr>
      <vt:lpstr>Property, Plant, and Equipment (1 of 2)</vt:lpstr>
      <vt:lpstr>Property, Plant, and Equipment (2 of 2)</vt:lpstr>
      <vt:lpstr>Intangible Assets</vt:lpstr>
      <vt:lpstr>Classified Balance Sheet (1 of 4)</vt:lpstr>
      <vt:lpstr>Classified Balance Sheet (2 of 4)</vt:lpstr>
      <vt:lpstr>Current Liabilities (1 of 2)</vt:lpstr>
      <vt:lpstr>Current Liabilities (2 of 2)</vt:lpstr>
      <vt:lpstr>Long-Term Liabilities</vt:lpstr>
      <vt:lpstr>Classified Balance Sheet (3 of 4)</vt:lpstr>
      <vt:lpstr>Classified Balance Sheet (4 of 4)</vt:lpstr>
      <vt:lpstr>Owner’s Equity</vt:lpstr>
      <vt:lpstr>Do It! 4 | Balance Sheet Classifications (1 of 2)</vt:lpstr>
      <vt:lpstr>Do It! 4 | Balance Sheet Classifications (2 of 2)</vt:lpstr>
      <vt:lpstr>Appendix 4A Reversing Entries</vt:lpstr>
      <vt:lpstr>Reversing Entries Example (1 of 3)</vt:lpstr>
      <vt:lpstr>Reversing Entries Example (2 of 3)</vt:lpstr>
      <vt:lpstr>Reversing Entries Example (3 of 3)</vt:lpstr>
      <vt:lpstr>A Look at I F R S (1 of 4)</vt:lpstr>
      <vt:lpstr>A Look at I F R S (2 of 4)</vt:lpstr>
      <vt:lpstr>A Look at I F R S (3 of 4)</vt:lpstr>
      <vt:lpstr>A Look at I F R S (4 of 4)</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Accounting Principles, 13e</dc:title>
  <dc:subject>Accounts</dc:subject>
  <dc:creator>Weygandt/Kimmel/Kieso</dc:creator>
  <cp:lastModifiedBy>Teacher</cp:lastModifiedBy>
  <cp:revision>1212</cp:revision>
  <cp:lastPrinted>2017-04-26T13:25:47Z</cp:lastPrinted>
  <dcterms:created xsi:type="dcterms:W3CDTF">2017-04-21T14:49:46Z</dcterms:created>
  <dcterms:modified xsi:type="dcterms:W3CDTF">2020-02-23T06:36:27Z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0x01010070E39A3ED730EF40BC95659DEDC34250</vt:lpwstr>
  </property>
</Properties>
</file>