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11" r:id="rId2"/>
    <p:sldId id="527" r:id="rId3"/>
    <p:sldId id="575" r:id="rId4"/>
    <p:sldId id="703" r:id="rId5"/>
    <p:sldId id="643" r:id="rId6"/>
    <p:sldId id="696" r:id="rId7"/>
    <p:sldId id="702" r:id="rId8"/>
    <p:sldId id="709" r:id="rId9"/>
    <p:sldId id="700" r:id="rId10"/>
    <p:sldId id="615" r:id="rId11"/>
    <p:sldId id="583" r:id="rId12"/>
    <p:sldId id="622" r:id="rId13"/>
    <p:sldId id="657" r:id="rId14"/>
    <p:sldId id="675" r:id="rId15"/>
    <p:sldId id="587" r:id="rId16"/>
    <p:sldId id="676" r:id="rId17"/>
    <p:sldId id="590" r:id="rId18"/>
    <p:sldId id="593" r:id="rId19"/>
    <p:sldId id="704" r:id="rId20"/>
    <p:sldId id="647" r:id="rId21"/>
    <p:sldId id="705" r:id="rId22"/>
    <p:sldId id="595" r:id="rId23"/>
    <p:sldId id="596" r:id="rId24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27A4"/>
    <a:srgbClr val="FF3300"/>
    <a:srgbClr val="006600"/>
    <a:srgbClr val="800000"/>
    <a:srgbClr val="E60000"/>
    <a:srgbClr val="C00000"/>
    <a:srgbClr val="FFFFCC"/>
    <a:srgbClr val="000066"/>
    <a:srgbClr val="FF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71" autoAdjust="0"/>
  </p:normalViewPr>
  <p:slideViewPr>
    <p:cSldViewPr>
      <p:cViewPr varScale="1">
        <p:scale>
          <a:sx n="120" d="100"/>
          <a:sy n="120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75" d="100"/>
          <a:sy n="75" d="100"/>
        </p:scale>
        <p:origin x="-2406" y="-246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0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593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7563" cy="347027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96907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4200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87315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95388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9294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97800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12636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47307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990963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6947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573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25452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6200" y="6400800"/>
            <a:ext cx="685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dirty="0">
                <a:latin typeface="Arial" charset="0"/>
              </a:rPr>
              <a:t>4-</a:t>
            </a:r>
            <a:fld id="{8208253A-3852-4B50-884E-88F1BCB61D61}" type="slidenum">
              <a:rPr lang="en-US" altLang="en-US" sz="1200" b="1">
                <a:latin typeface="Arial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1752600"/>
          </a:xfrm>
          <a:prstGeom prst="rect">
            <a:avLst/>
          </a:prstGeom>
          <a:solidFill>
            <a:srgbClr val="C5C5FF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685800"/>
            <a:ext cx="25146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2514600" y="533400"/>
            <a:ext cx="5943600" cy="12003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en-US"/>
            </a:defPPr>
            <a:lvl1pPr marL="58738" indent="0" algn="l">
              <a:spcBef>
                <a:spcPct val="50000"/>
              </a:spcBef>
              <a:buClr>
                <a:schemeClr val="accent2"/>
              </a:buClr>
              <a:buSzTx/>
              <a:buFontTx/>
              <a:buNone/>
              <a:defRPr sz="3800" b="1" kern="0">
                <a:solidFill>
                  <a:srgbClr val="CC0000"/>
                </a:solidFill>
                <a:effectLst/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altLang="en-US" dirty="0"/>
              <a:t>Completing the Accounting Cycle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" y="381000"/>
            <a:ext cx="1447800" cy="1447800"/>
          </a:xfrm>
          <a:prstGeom prst="ellipse">
            <a:avLst/>
          </a:prstGeom>
          <a:solidFill>
            <a:srgbClr val="0027A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0" dirty="0">
                <a:solidFill>
                  <a:schemeClr val="bg1"/>
                </a:solidFill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773424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2846832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7200" y="2133600"/>
            <a:ext cx="44196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en-US" altLang="en-US" sz="2800" b="1" dirty="0">
                <a:latin typeface="Liberation Sans" panose="020B0604020202020204" pitchFamily="34" charset="0"/>
              </a:rPr>
              <a:t>Learning Objectives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447800" y="2846832"/>
            <a:ext cx="7696200" cy="7223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rIns="365760" anchor="ctr"/>
          <a:lstStyle/>
          <a:p>
            <a:pPr marL="117475" algn="l"/>
            <a:r>
              <a:rPr lang="en-US" sz="20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Prepare a worksheet.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47800" y="3773424"/>
            <a:ext cx="7696200" cy="7223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rIns="365760" anchor="ctr"/>
          <a:lstStyle/>
          <a:p>
            <a:pPr marL="117475" algn="l"/>
            <a:r>
              <a:rPr lang="en-US" sz="20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Prepare closing entries and a post-closing trial balance.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675632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447800" y="4611624"/>
            <a:ext cx="7696200" cy="850392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rIns="365760" anchor="ctr"/>
          <a:lstStyle/>
          <a:p>
            <a:pPr marL="117475" algn="l"/>
            <a:r>
              <a:rPr lang="en-US" sz="20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Explain the steps in the accounting cycle and how to prepare correcting entries.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85800" y="4760976"/>
            <a:ext cx="548640" cy="54864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47800" y="5602224"/>
            <a:ext cx="7696200" cy="7223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rIns="365760" anchor="ctr"/>
          <a:lstStyle/>
          <a:p>
            <a:pPr marL="117475" algn="l"/>
            <a:r>
              <a:rPr lang="en-US" sz="20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Identify the sections of a classified balance sheet.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685800" y="3870960"/>
            <a:ext cx="548640" cy="54864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85800" y="2932176"/>
            <a:ext cx="548640" cy="54864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5602224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85800" y="5699760"/>
            <a:ext cx="548640" cy="54864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025617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457200" y="1905000"/>
            <a:ext cx="8001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9215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Times New Roman" pitchFamily="18" charset="0"/>
              </a:rPr>
              <a:t>Net income is shown on a worksheet in the: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Times New Roman" pitchFamily="18" charset="0"/>
              </a:rPr>
              <a:t>income statement debit column only.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Times New Roman" pitchFamily="18" charset="0"/>
              </a:rPr>
              <a:t>balance sheet debit column only.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Times New Roman" pitchFamily="18" charset="0"/>
              </a:rPr>
              <a:t>income statement credit column and balance sheet debit column.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Times New Roman" pitchFamily="18" charset="0"/>
              </a:rPr>
              <a:t>income statement debit column and balance sheet credit column.</a:t>
            </a:r>
          </a:p>
        </p:txBody>
      </p:sp>
      <p:sp>
        <p:nvSpPr>
          <p:cNvPr id="13315" name="Rectangle 1028"/>
          <p:cNvSpPr>
            <a:spLocks noChangeArrowheads="1"/>
          </p:cNvSpPr>
          <p:nvPr/>
        </p:nvSpPr>
        <p:spPr bwMode="auto">
          <a:xfrm>
            <a:off x="5334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152400" y="475488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286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2625" indent="-4508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Income statement is prepared from the income statement columns.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Balance sheet and owner’s equity statement are prepared from the balance sheet columns.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Companies can prepare financial statements before they journalize and post adjusting entries. 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Financial Statements from a Worksheet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304800" y="15240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Statements from a Worksheet</a:t>
            </a:r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314450"/>
            <a:ext cx="4552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53340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4-7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Financial statements from a worksheet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4451"/>
            <a:ext cx="7836254" cy="3962399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Statements from a Worksheet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3066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4-7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Financial statements from a worksheet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552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9" y="1295400"/>
            <a:ext cx="8062912" cy="2946503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0" y="381001"/>
            <a:ext cx="7593910" cy="615432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34200" y="408801"/>
            <a:ext cx="137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Illustration 4-7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2625" indent="-4508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Adjusting entries are prepared from the adjustments columns of the worksheet.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Journalizing and posting of adjusting entries </a:t>
            </a:r>
            <a:r>
              <a:rPr lang="en-US" altLang="en-US" sz="2200" dirty="0">
                <a:solidFill>
                  <a:srgbClr val="000000"/>
                </a:solidFill>
                <a:latin typeface="Liberation Sans" panose="020B0604020202020204" pitchFamily="34" charset="0"/>
              </a:rPr>
              <a:t>follows</a:t>
            </a: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 the preparation of financial statements when a worksheet is used.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Adjusting Entries from a Worksheet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04800" y="15240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85800" y="1447800"/>
            <a:ext cx="80010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Susan Elbe is preparing a worksheet. Explain to Susan how she should extend the following adjusted trial balance accounts to the financial statement columns of the worksheet.</a:t>
            </a:r>
          </a:p>
        </p:txBody>
      </p:sp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685800" y="2863850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Cash</a:t>
            </a:r>
          </a:p>
        </p:txBody>
      </p:sp>
      <p:sp>
        <p:nvSpPr>
          <p:cNvPr id="19460" name="Rectangle 16"/>
          <p:cNvSpPr>
            <a:spLocks noChangeArrowheads="1"/>
          </p:cNvSpPr>
          <p:nvPr/>
        </p:nvSpPr>
        <p:spPr bwMode="auto">
          <a:xfrm>
            <a:off x="685800" y="3321050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</a:t>
            </a:r>
          </a:p>
        </p:txBody>
      </p:sp>
      <p:sp>
        <p:nvSpPr>
          <p:cNvPr id="19461" name="Rectangle 17"/>
          <p:cNvSpPr>
            <a:spLocks noChangeArrowheads="1"/>
          </p:cNvSpPr>
          <p:nvPr/>
        </p:nvSpPr>
        <p:spPr bwMode="auto">
          <a:xfrm>
            <a:off x="685800" y="3778250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Accounts Payable</a:t>
            </a:r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685800" y="4254500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Owner’s Drawings</a:t>
            </a:r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685800" y="4740275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Service Revenue</a:t>
            </a:r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685800" y="5226050"/>
            <a:ext cx="3733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Salaries and Wages Expense</a:t>
            </a:r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4648200" y="2863850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(debit column)</a:t>
            </a:r>
          </a:p>
        </p:txBody>
      </p:sp>
      <p:sp>
        <p:nvSpPr>
          <p:cNvPr id="210966" name="Rectangle 22"/>
          <p:cNvSpPr>
            <a:spLocks noChangeArrowheads="1"/>
          </p:cNvSpPr>
          <p:nvPr/>
        </p:nvSpPr>
        <p:spPr bwMode="auto">
          <a:xfrm>
            <a:off x="4648200" y="3321050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(credit column)</a:t>
            </a:r>
          </a:p>
        </p:txBody>
      </p:sp>
      <p:sp>
        <p:nvSpPr>
          <p:cNvPr id="210967" name="Rectangle 23"/>
          <p:cNvSpPr>
            <a:spLocks noChangeArrowheads="1"/>
          </p:cNvSpPr>
          <p:nvPr/>
        </p:nvSpPr>
        <p:spPr bwMode="auto">
          <a:xfrm>
            <a:off x="4648200" y="3778250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(credit column)</a:t>
            </a:r>
          </a:p>
        </p:txBody>
      </p:sp>
      <p:sp>
        <p:nvSpPr>
          <p:cNvPr id="210968" name="Rectangle 24"/>
          <p:cNvSpPr>
            <a:spLocks noChangeArrowheads="1"/>
          </p:cNvSpPr>
          <p:nvPr/>
        </p:nvSpPr>
        <p:spPr bwMode="auto">
          <a:xfrm>
            <a:off x="4648200" y="4254500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(debit column)</a:t>
            </a:r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4648200" y="4740275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 (credit column)</a:t>
            </a:r>
          </a:p>
        </p:txBody>
      </p:sp>
      <p:sp>
        <p:nvSpPr>
          <p:cNvPr id="210970" name="Rectangle 26"/>
          <p:cNvSpPr>
            <a:spLocks noChangeArrowheads="1"/>
          </p:cNvSpPr>
          <p:nvPr/>
        </p:nvSpPr>
        <p:spPr bwMode="auto">
          <a:xfrm>
            <a:off x="4648200" y="5226050"/>
            <a:ext cx="3962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 (debit column)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DO IT!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600" y="398361"/>
            <a:ext cx="5486400" cy="691038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63500" algn="l"/>
            <a:r>
              <a:rPr lang="en-US" sz="2500" b="1" i="0" dirty="0">
                <a:solidFill>
                  <a:schemeClr val="bg1"/>
                </a:solidFill>
                <a:latin typeface="Liberation Sans" panose="020B0604020202020204" pitchFamily="34" charset="0"/>
              </a:rPr>
              <a:t>Worksheet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>
                <a:solidFill>
                  <a:srgbClr val="FF0000"/>
                </a:solidFill>
                <a:latin typeface="Liberation Sans" panose="020B0604020202020204" pitchFamily="34" charset="0"/>
              </a:rPr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5" grpId="0" animBg="1"/>
      <p:bldP spid="210966" grpId="0" animBg="1"/>
      <p:bldP spid="210967" grpId="0" animBg="1"/>
      <p:bldP spid="210968" grpId="0" animBg="1"/>
      <p:bldP spid="210969" grpId="0" animBg="1"/>
      <p:bldP spid="2109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33400" y="1422400"/>
            <a:ext cx="7924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300" b="0" dirty="0">
                <a:latin typeface="Liberation Sans" panose="020B0604020202020204" pitchFamily="34" charset="0"/>
              </a:rPr>
              <a:t>At the end of the accounting period, the company makes the accounts ready for the next period.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27432" rIns="86493" bIns="43247" anchor="ctr"/>
          <a:lstStyle/>
          <a:p>
            <a:pPr marL="111120" algn="l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Prepare closing entries and a post-closing trial balance.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5983069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4-8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Temporary versus permanent accounts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19620"/>
            <a:ext cx="8153400" cy="34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Closing entries</a:t>
            </a:r>
            <a:r>
              <a:rPr lang="en-US" altLang="en-US" sz="2300" dirty="0">
                <a:solidFill>
                  <a:srgbClr val="00FFFF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formally recognize in the ledger the transfer of </a:t>
            </a:r>
          </a:p>
          <a:p>
            <a:pPr lvl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net income (or net loss) and </a:t>
            </a:r>
          </a:p>
          <a:p>
            <a:pPr lvl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owner’s drawings </a:t>
            </a:r>
          </a:p>
          <a:p>
            <a:pPr lvl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to owner’s capital.</a:t>
            </a:r>
            <a:endParaRPr lang="en-US" altLang="en-US" sz="2200" dirty="0">
              <a:solidFill>
                <a:srgbClr val="8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533400" y="3657600"/>
            <a:ext cx="81534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Companies generally journalize and post closing entries only at the end of the annual accounting period.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Closing entries produce a zero balance in each temporary account.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Closing Entries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00" y="1211673"/>
            <a:ext cx="6610200" cy="526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7010400" y="3886200"/>
            <a:ext cx="1905000" cy="830997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Owner’s Capital is a permanent account.  All other accounts are temporary accounts.</a:t>
            </a:r>
          </a:p>
        </p:txBody>
      </p:sp>
      <p:sp>
        <p:nvSpPr>
          <p:cNvPr id="23559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2356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10200"/>
            <a:ext cx="32766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Closing Entries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2828836"/>
            <a:ext cx="198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4-9</a:t>
            </a:r>
          </a:p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Diagram of closing process—proprietorship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2396313" cy="1461488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2027237"/>
            <a:ext cx="8077200" cy="362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2625" indent="-4508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Multiple-column form used in preparing financial statements.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Not a permanent accounting record.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May be a computerized worksheet using an electronic spreadsheet program such as Excel.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Prepared using a five step process.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Use of worksheet is optional.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533400" y="1417637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8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Worksheet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27432" rIns="86493" bIns="43247" anchor="ctr"/>
          <a:lstStyle/>
          <a:p>
            <a:pPr marL="111120" algn="l"/>
            <a:r>
              <a:rPr lang="en-US" sz="30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Prepare a worksheet.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0" y="1174750"/>
            <a:ext cx="6700240" cy="54546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578" name="Text Box 21"/>
          <p:cNvSpPr txBox="1">
            <a:spLocks noChangeArrowheads="1"/>
          </p:cNvSpPr>
          <p:nvPr/>
        </p:nvSpPr>
        <p:spPr bwMode="auto">
          <a:xfrm>
            <a:off x="152400" y="1308100"/>
            <a:ext cx="2362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CLOSING ENTRIES ILLUSTRATED</a:t>
            </a:r>
          </a:p>
        </p:txBody>
      </p:sp>
      <p:sp>
        <p:nvSpPr>
          <p:cNvPr id="24579" name="Text Box 9"/>
          <p:cNvSpPr txBox="1">
            <a:spLocks noChangeArrowheads="1"/>
          </p:cNvSpPr>
          <p:nvPr/>
        </p:nvSpPr>
        <p:spPr bwMode="auto">
          <a:xfrm>
            <a:off x="838200" y="5983287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Pct val="80000"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Closing entries journalized</a:t>
            </a:r>
            <a:endParaRPr lang="en-US" altLang="en-US" sz="12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Closing Entries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3" y="294163"/>
            <a:ext cx="7670737" cy="62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6324600" y="5898357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Pct val="80000"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2335212"/>
            <a:ext cx="1828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Posting Closing Entries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2285999"/>
            <a:ext cx="6932613" cy="4320723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8305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Tx/>
              <a:buSzPct val="80000"/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Purpose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is to prove the equality of the permanent account balances carried forward into the next accounting period. </a:t>
            </a: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a Post-Closing Trial Balance</a:t>
            </a:r>
          </a:p>
        </p:txBody>
      </p:sp>
      <p:sp>
        <p:nvSpPr>
          <p:cNvPr id="29700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1752600"/>
            <a:ext cx="1905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latin typeface="Liberation Sans" panose="020B0604020202020204" pitchFamily="34" charset="0"/>
              </a:rPr>
              <a:t>Illustration 4-12</a:t>
            </a:r>
          </a:p>
          <a:p>
            <a:pPr algn="l">
              <a:defRPr/>
            </a:pPr>
            <a:r>
              <a:rPr lang="en-US" sz="1200" dirty="0">
                <a:latin typeface="Liberation Sans" panose="020B0604020202020204" pitchFamily="34" charset="0"/>
              </a:rPr>
              <a:t>Post-closing trial balance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609600" y="1371600"/>
            <a:ext cx="8077200" cy="50292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6781800" y="5334000"/>
            <a:ext cx="0" cy="53340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rot="5400000" flipV="1">
            <a:off x="2743200" y="1524000"/>
            <a:ext cx="0" cy="60960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6172200" y="1828800"/>
            <a:ext cx="609600" cy="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819400" y="1600200"/>
            <a:ext cx="3552825" cy="4572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1. 	Analyze business transactions</a:t>
            </a:r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6781800" y="1828800"/>
            <a:ext cx="0" cy="53340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6781800" y="2819400"/>
            <a:ext cx="0" cy="38100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5257800" y="2362200"/>
            <a:ext cx="3124200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2. 	Journalize the transactions </a:t>
            </a:r>
          </a:p>
        </p:txBody>
      </p:sp>
      <p:sp>
        <p:nvSpPr>
          <p:cNvPr id="31754" name="Freeform 12"/>
          <p:cNvSpPr>
            <a:spLocks/>
          </p:cNvSpPr>
          <p:nvPr/>
        </p:nvSpPr>
        <p:spPr bwMode="auto">
          <a:xfrm>
            <a:off x="6781800" y="3673475"/>
            <a:ext cx="6350" cy="344488"/>
          </a:xfrm>
          <a:custGeom>
            <a:avLst/>
            <a:gdLst>
              <a:gd name="T0" fmla="*/ 0 w 4"/>
              <a:gd name="T1" fmla="*/ 0 h 217"/>
              <a:gd name="T2" fmla="*/ 2147483647 w 4"/>
              <a:gd name="T3" fmla="*/ 2147483647 h 217"/>
              <a:gd name="T4" fmla="*/ 0 60000 65536"/>
              <a:gd name="T5" fmla="*/ 0 60000 65536"/>
              <a:gd name="T6" fmla="*/ 0 w 4"/>
              <a:gd name="T7" fmla="*/ 0 h 217"/>
              <a:gd name="T8" fmla="*/ 4 w 4"/>
              <a:gd name="T9" fmla="*/ 217 h 2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217">
                <a:moveTo>
                  <a:pt x="0" y="0"/>
                </a:moveTo>
                <a:lnTo>
                  <a:pt x="4" y="217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5" name="Freeform 13"/>
          <p:cNvSpPr>
            <a:spLocks/>
          </p:cNvSpPr>
          <p:nvPr/>
        </p:nvSpPr>
        <p:spPr bwMode="auto">
          <a:xfrm>
            <a:off x="6781800" y="4511675"/>
            <a:ext cx="1588" cy="365125"/>
          </a:xfrm>
          <a:custGeom>
            <a:avLst/>
            <a:gdLst>
              <a:gd name="T0" fmla="*/ 0 w 1"/>
              <a:gd name="T1" fmla="*/ 0 h 230"/>
              <a:gd name="T2" fmla="*/ 2147483647 w 1"/>
              <a:gd name="T3" fmla="*/ 2147483647 h 230"/>
              <a:gd name="T4" fmla="*/ 0 60000 65536"/>
              <a:gd name="T5" fmla="*/ 0 60000 65536"/>
              <a:gd name="T6" fmla="*/ 0 w 1"/>
              <a:gd name="T7" fmla="*/ 0 h 230"/>
              <a:gd name="T8" fmla="*/ 1 w 1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0">
                <a:moveTo>
                  <a:pt x="0" y="0"/>
                </a:moveTo>
                <a:lnTo>
                  <a:pt x="1" y="230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6" name="Freeform 14"/>
          <p:cNvSpPr>
            <a:spLocks/>
          </p:cNvSpPr>
          <p:nvPr/>
        </p:nvSpPr>
        <p:spPr bwMode="auto">
          <a:xfrm rot="10800000">
            <a:off x="2436813" y="4664075"/>
            <a:ext cx="1587" cy="365125"/>
          </a:xfrm>
          <a:custGeom>
            <a:avLst/>
            <a:gdLst>
              <a:gd name="T0" fmla="*/ 0 w 1"/>
              <a:gd name="T1" fmla="*/ 0 h 230"/>
              <a:gd name="T2" fmla="*/ 2147483647 w 1"/>
              <a:gd name="T3" fmla="*/ 2147483647 h 230"/>
              <a:gd name="T4" fmla="*/ 0 60000 65536"/>
              <a:gd name="T5" fmla="*/ 0 60000 65536"/>
              <a:gd name="T6" fmla="*/ 0 w 1"/>
              <a:gd name="T7" fmla="*/ 0 h 230"/>
              <a:gd name="T8" fmla="*/ 1 w 1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0">
                <a:moveTo>
                  <a:pt x="0" y="0"/>
                </a:moveTo>
                <a:lnTo>
                  <a:pt x="1" y="230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7" name="Freeform 15"/>
          <p:cNvSpPr>
            <a:spLocks/>
          </p:cNvSpPr>
          <p:nvPr/>
        </p:nvSpPr>
        <p:spPr bwMode="auto">
          <a:xfrm rot="10800000">
            <a:off x="2436813" y="3825875"/>
            <a:ext cx="1587" cy="365125"/>
          </a:xfrm>
          <a:custGeom>
            <a:avLst/>
            <a:gdLst>
              <a:gd name="T0" fmla="*/ 0 w 1"/>
              <a:gd name="T1" fmla="*/ 0 h 230"/>
              <a:gd name="T2" fmla="*/ 2147483647 w 1"/>
              <a:gd name="T3" fmla="*/ 2147483647 h 230"/>
              <a:gd name="T4" fmla="*/ 0 60000 65536"/>
              <a:gd name="T5" fmla="*/ 0 60000 65536"/>
              <a:gd name="T6" fmla="*/ 0 w 1"/>
              <a:gd name="T7" fmla="*/ 0 h 230"/>
              <a:gd name="T8" fmla="*/ 1 w 1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0">
                <a:moveTo>
                  <a:pt x="0" y="0"/>
                </a:moveTo>
                <a:lnTo>
                  <a:pt x="1" y="230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8" name="Freeform 16"/>
          <p:cNvSpPr>
            <a:spLocks/>
          </p:cNvSpPr>
          <p:nvPr/>
        </p:nvSpPr>
        <p:spPr bwMode="auto">
          <a:xfrm rot="10800000">
            <a:off x="2436813" y="2987675"/>
            <a:ext cx="1587" cy="365125"/>
          </a:xfrm>
          <a:custGeom>
            <a:avLst/>
            <a:gdLst>
              <a:gd name="T0" fmla="*/ 0 w 1"/>
              <a:gd name="T1" fmla="*/ 0 h 230"/>
              <a:gd name="T2" fmla="*/ 2147483647 w 1"/>
              <a:gd name="T3" fmla="*/ 2147483647 h 230"/>
              <a:gd name="T4" fmla="*/ 0 60000 65536"/>
              <a:gd name="T5" fmla="*/ 0 60000 65536"/>
              <a:gd name="T6" fmla="*/ 0 w 1"/>
              <a:gd name="T7" fmla="*/ 0 h 230"/>
              <a:gd name="T8" fmla="*/ 1 w 1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0">
                <a:moveTo>
                  <a:pt x="0" y="0"/>
                </a:moveTo>
                <a:lnTo>
                  <a:pt x="1" y="230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rot="16200000">
            <a:off x="2171700" y="2095500"/>
            <a:ext cx="533400" cy="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60" name="Rectangle 19"/>
          <p:cNvSpPr>
            <a:spLocks noChangeArrowheads="1"/>
          </p:cNvSpPr>
          <p:nvPr/>
        </p:nvSpPr>
        <p:spPr bwMode="auto">
          <a:xfrm>
            <a:off x="947738" y="4876800"/>
            <a:ext cx="3128962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6. 	Prepare an adjusted trial balance</a:t>
            </a:r>
          </a:p>
        </p:txBody>
      </p:sp>
      <p:sp>
        <p:nvSpPr>
          <p:cNvPr id="31761" name="Rectangle 20"/>
          <p:cNvSpPr>
            <a:spLocks noChangeArrowheads="1"/>
          </p:cNvSpPr>
          <p:nvPr/>
        </p:nvSpPr>
        <p:spPr bwMode="auto">
          <a:xfrm>
            <a:off x="947738" y="4038600"/>
            <a:ext cx="3128962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7. 	Prepare financial statements</a:t>
            </a:r>
          </a:p>
        </p:txBody>
      </p:sp>
      <p:sp>
        <p:nvSpPr>
          <p:cNvPr id="31762" name="Rectangle 21"/>
          <p:cNvSpPr>
            <a:spLocks noChangeArrowheads="1"/>
          </p:cNvSpPr>
          <p:nvPr/>
        </p:nvSpPr>
        <p:spPr bwMode="auto">
          <a:xfrm>
            <a:off x="947738" y="3200400"/>
            <a:ext cx="3128962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8. 	Journalize and post closing entries</a:t>
            </a:r>
          </a:p>
        </p:txBody>
      </p:sp>
      <p:sp>
        <p:nvSpPr>
          <p:cNvPr id="31763" name="Rectangle 22"/>
          <p:cNvSpPr>
            <a:spLocks noChangeArrowheads="1"/>
          </p:cNvSpPr>
          <p:nvPr/>
        </p:nvSpPr>
        <p:spPr bwMode="auto">
          <a:xfrm>
            <a:off x="947738" y="2362200"/>
            <a:ext cx="3128962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9. 	Prepare a post-closing trial balance</a:t>
            </a:r>
          </a:p>
        </p:txBody>
      </p:sp>
      <p:sp>
        <p:nvSpPr>
          <p:cNvPr id="31764" name="Rectangle 23"/>
          <p:cNvSpPr>
            <a:spLocks noChangeArrowheads="1"/>
          </p:cNvSpPr>
          <p:nvPr/>
        </p:nvSpPr>
        <p:spPr bwMode="auto">
          <a:xfrm>
            <a:off x="5257800" y="4038600"/>
            <a:ext cx="3086100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4.  Prepare a trial balance</a:t>
            </a:r>
          </a:p>
        </p:txBody>
      </p:sp>
      <p:sp>
        <p:nvSpPr>
          <p:cNvPr id="31765" name="Rectangle 24"/>
          <p:cNvSpPr>
            <a:spLocks noChangeArrowheads="1"/>
          </p:cNvSpPr>
          <p:nvPr/>
        </p:nvSpPr>
        <p:spPr bwMode="auto">
          <a:xfrm>
            <a:off x="5257800" y="3200400"/>
            <a:ext cx="3086100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3.  Post to ledger accounts</a:t>
            </a:r>
          </a:p>
        </p:txBody>
      </p:sp>
      <p:sp>
        <p:nvSpPr>
          <p:cNvPr id="31766" name="Line 25"/>
          <p:cNvSpPr>
            <a:spLocks noChangeShapeType="1"/>
          </p:cNvSpPr>
          <p:nvPr/>
        </p:nvSpPr>
        <p:spPr bwMode="auto">
          <a:xfrm>
            <a:off x="2438400" y="5867400"/>
            <a:ext cx="4343400" cy="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1767" name="Rectangle 29"/>
          <p:cNvSpPr>
            <a:spLocks noChangeArrowheads="1"/>
          </p:cNvSpPr>
          <p:nvPr/>
        </p:nvSpPr>
        <p:spPr bwMode="auto">
          <a:xfrm>
            <a:off x="5257800" y="4876800"/>
            <a:ext cx="3086100" cy="6096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marL="346075" indent="-29051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Liberation Sans" panose="020B0604020202020204" pitchFamily="34" charset="0"/>
              </a:rPr>
              <a:t>5.  Journalize and post adjusting entries</a:t>
            </a:r>
          </a:p>
        </p:txBody>
      </p:sp>
      <p:sp>
        <p:nvSpPr>
          <p:cNvPr id="31768" name="Text Box 32"/>
          <p:cNvSpPr txBox="1">
            <a:spLocks noChangeArrowheads="1"/>
          </p:cNvSpPr>
          <p:nvPr/>
        </p:nvSpPr>
        <p:spPr bwMode="auto">
          <a:xfrm>
            <a:off x="7162800" y="1457325"/>
            <a:ext cx="1447800" cy="2873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4-15</a:t>
            </a:r>
          </a:p>
        </p:txBody>
      </p:sp>
      <p:sp>
        <p:nvSpPr>
          <p:cNvPr id="31769" name="Freeform 33"/>
          <p:cNvSpPr>
            <a:spLocks/>
          </p:cNvSpPr>
          <p:nvPr/>
        </p:nvSpPr>
        <p:spPr bwMode="auto">
          <a:xfrm rot="10800000">
            <a:off x="2438400" y="5502275"/>
            <a:ext cx="1588" cy="365125"/>
          </a:xfrm>
          <a:custGeom>
            <a:avLst/>
            <a:gdLst>
              <a:gd name="T0" fmla="*/ 0 w 1"/>
              <a:gd name="T1" fmla="*/ 0 h 230"/>
              <a:gd name="T2" fmla="*/ 2147483647 w 1"/>
              <a:gd name="T3" fmla="*/ 2147483647 h 230"/>
              <a:gd name="T4" fmla="*/ 0 60000 65536"/>
              <a:gd name="T5" fmla="*/ 0 60000 65536"/>
              <a:gd name="T6" fmla="*/ 0 w 1"/>
              <a:gd name="T7" fmla="*/ 0 h 230"/>
              <a:gd name="T8" fmla="*/ 1 w 1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0">
                <a:moveTo>
                  <a:pt x="0" y="0"/>
                </a:moveTo>
                <a:lnTo>
                  <a:pt x="1" y="230"/>
                </a:lnTo>
              </a:path>
            </a:pathLst>
          </a:cu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27432" rIns="86493" bIns="43247" anchor="ctr"/>
          <a:lstStyle/>
          <a:p>
            <a:pPr marL="111120" algn="l"/>
            <a:r>
              <a:rPr lang="en-US" sz="23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Explain the steps in the accounting cycle and how to prepare correcting entries.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3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229600" y="6443246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7475"/>
            <a:ext cx="8534400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AutoShape 5"/>
          <p:cNvSpPr>
            <a:spLocks noChangeArrowheads="1"/>
          </p:cNvSpPr>
          <p:nvPr/>
        </p:nvSpPr>
        <p:spPr bwMode="auto">
          <a:xfrm>
            <a:off x="3146425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6148" name="AutoShape 6"/>
          <p:cNvSpPr>
            <a:spLocks noChangeArrowheads="1"/>
          </p:cNvSpPr>
          <p:nvPr/>
        </p:nvSpPr>
        <p:spPr bwMode="auto">
          <a:xfrm>
            <a:off x="4484688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6149" name="AutoShape 11"/>
          <p:cNvSpPr>
            <a:spLocks noChangeArrowheads="1"/>
          </p:cNvSpPr>
          <p:nvPr/>
        </p:nvSpPr>
        <p:spPr bwMode="auto">
          <a:xfrm>
            <a:off x="5791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6150" name="AutoShape 14"/>
          <p:cNvSpPr>
            <a:spLocks noChangeArrowheads="1"/>
          </p:cNvSpPr>
          <p:nvPr/>
        </p:nvSpPr>
        <p:spPr bwMode="auto">
          <a:xfrm>
            <a:off x="6934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615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76800"/>
            <a:ext cx="2057400" cy="17033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AutoShape 19"/>
          <p:cNvSpPr>
            <a:spLocks noChangeArrowheads="1"/>
          </p:cNvSpPr>
          <p:nvPr/>
        </p:nvSpPr>
        <p:spPr bwMode="auto">
          <a:xfrm>
            <a:off x="8077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pic>
        <p:nvPicPr>
          <p:cNvPr id="615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4876800"/>
            <a:ext cx="944562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1196975" cy="12112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12573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7467600" y="10969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4-1</a:t>
            </a: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94319"/>
              </p:ext>
            </p:extLst>
          </p:nvPr>
        </p:nvGraphicFramePr>
        <p:xfrm>
          <a:off x="152400" y="1438275"/>
          <a:ext cx="8810625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Worksheet" r:id="rId4" imgW="8572512" imgH="4667152" progId="Excel.Sheet.8">
                  <p:embed/>
                </p:oleObj>
              </mc:Choice>
              <mc:Fallback>
                <p:oleObj name="Worksheet" r:id="rId4" imgW="8572512" imgH="466715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38275"/>
                        <a:ext cx="8810625" cy="494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23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75125" y="4419600"/>
            <a:ext cx="3368675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Trial balance amounts come directly from ledger accounts.</a:t>
            </a:r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381000" y="5121275"/>
            <a:ext cx="2362200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Include all accounts with balances.</a:t>
            </a:r>
          </a:p>
        </p:txBody>
      </p:sp>
      <p:sp>
        <p:nvSpPr>
          <p:cNvPr id="7176" name="Freeform 16"/>
          <p:cNvSpPr>
            <a:spLocks/>
          </p:cNvSpPr>
          <p:nvPr/>
        </p:nvSpPr>
        <p:spPr bwMode="auto">
          <a:xfrm>
            <a:off x="684213" y="4419600"/>
            <a:ext cx="77787" cy="685800"/>
          </a:xfrm>
          <a:custGeom>
            <a:avLst/>
            <a:gdLst>
              <a:gd name="T0" fmla="*/ 0 w 1"/>
              <a:gd name="T1" fmla="*/ 2147483647 h 211"/>
              <a:gd name="T2" fmla="*/ 0 w 1"/>
              <a:gd name="T3" fmla="*/ 0 h 211"/>
              <a:gd name="T4" fmla="*/ 0 60000 65536"/>
              <a:gd name="T5" fmla="*/ 0 60000 65536"/>
              <a:gd name="T6" fmla="*/ 0 w 1"/>
              <a:gd name="T7" fmla="*/ 0 h 211"/>
              <a:gd name="T8" fmla="*/ 1 w 1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11">
                <a:moveTo>
                  <a:pt x="0" y="211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cxnSp>
        <p:nvCxnSpPr>
          <p:cNvPr id="7177" name="AutoShape 45"/>
          <p:cNvCxnSpPr>
            <a:cxnSpLocks noChangeShapeType="1"/>
            <a:stCxn id="7174" idx="1"/>
          </p:cNvCxnSpPr>
          <p:nvPr/>
        </p:nvCxnSpPr>
        <p:spPr bwMode="auto">
          <a:xfrm rot="10800000">
            <a:off x="2678113" y="4484688"/>
            <a:ext cx="1482725" cy="269875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533400" y="990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altLang="en-US" sz="2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 1: </a:t>
            </a:r>
            <a:r>
              <a:rPr lang="en-US" altLang="en-US" sz="19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PREPARE A TRIAL BALANCE ON THE WORKSHEET</a:t>
            </a:r>
          </a:p>
        </p:txBody>
      </p:sp>
      <p:sp>
        <p:nvSpPr>
          <p:cNvPr id="7179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533400" y="1114425"/>
            <a:ext cx="1828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Pct val="80000"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General journal showing adjusting entries</a:t>
            </a:r>
            <a:endParaRPr lang="en-US" altLang="en-US" sz="14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196" name="Text Box 15"/>
          <p:cNvSpPr txBox="1">
            <a:spLocks noChangeArrowheads="1"/>
          </p:cNvSpPr>
          <p:nvPr/>
        </p:nvSpPr>
        <p:spPr bwMode="auto">
          <a:xfrm>
            <a:off x="304800" y="2590800"/>
            <a:ext cx="190500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65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Journal Entries</a:t>
            </a:r>
          </a:p>
          <a:p>
            <a:pPr algn="ctr"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(Chapter 3)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8198" name="Line 19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5949013" cy="5351463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229600" y="6443246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32892"/>
              </p:ext>
            </p:extLst>
          </p:nvPr>
        </p:nvGraphicFramePr>
        <p:xfrm>
          <a:off x="152400" y="1438275"/>
          <a:ext cx="881062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Worksheet" r:id="rId4" imgW="8572512" imgH="4686317" progId="Excel.Sheet.8">
                  <p:embed/>
                </p:oleObj>
              </mc:Choice>
              <mc:Fallback>
                <p:oleObj name="Worksheet" r:id="rId4" imgW="8572512" imgH="468631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38275"/>
                        <a:ext cx="8810625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8229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3886200" y="20574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3886200" y="22399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9223" name="Text Box 14"/>
          <p:cNvSpPr txBox="1">
            <a:spLocks noChangeArrowheads="1"/>
          </p:cNvSpPr>
          <p:nvPr/>
        </p:nvSpPr>
        <p:spPr bwMode="auto">
          <a:xfrm>
            <a:off x="3352800" y="431641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3352800" y="3767138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3886200" y="467201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9227" name="Text Box 18"/>
          <p:cNvSpPr txBox="1">
            <a:spLocks noChangeArrowheads="1"/>
          </p:cNvSpPr>
          <p:nvPr/>
        </p:nvSpPr>
        <p:spPr bwMode="auto">
          <a:xfrm>
            <a:off x="3352800" y="292576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3886200" y="36115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3352800" y="4498975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3352800" y="50022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3352800" y="517525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886200" y="534987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3886200" y="5513388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9234" name="Text Box 12"/>
          <p:cNvSpPr txBox="1">
            <a:spLocks noChangeArrowheads="1"/>
          </p:cNvSpPr>
          <p:nvPr/>
        </p:nvSpPr>
        <p:spPr bwMode="auto">
          <a:xfrm>
            <a:off x="3352800" y="48371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9235" name="Line 23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236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9237" name="Rectangle 5"/>
          <p:cNvSpPr>
            <a:spLocks noChangeArrowheads="1"/>
          </p:cNvSpPr>
          <p:nvPr/>
        </p:nvSpPr>
        <p:spPr bwMode="auto">
          <a:xfrm>
            <a:off x="304800" y="990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 2: </a:t>
            </a:r>
            <a:r>
              <a:rPr lang="en-US" altLang="en-US" sz="19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ENTER THE ADJUSTMENTS IN THE ADJUSTMENTS COLUMNS</a:t>
            </a:r>
          </a:p>
        </p:txBody>
      </p:sp>
      <p:sp>
        <p:nvSpPr>
          <p:cNvPr id="9238" name="Rectangle 5"/>
          <p:cNvSpPr>
            <a:spLocks noChangeArrowheads="1"/>
          </p:cNvSpPr>
          <p:nvPr/>
        </p:nvSpPr>
        <p:spPr bwMode="auto">
          <a:xfrm>
            <a:off x="5524500" y="5013325"/>
            <a:ext cx="3238500" cy="8540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Enter adjustment amounts, total adjustments columns,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and check for equality.</a:t>
            </a:r>
          </a:p>
        </p:txBody>
      </p:sp>
      <p:sp>
        <p:nvSpPr>
          <p:cNvPr id="9239" name="Rectangle 19"/>
          <p:cNvSpPr>
            <a:spLocks noChangeArrowheads="1"/>
          </p:cNvSpPr>
          <p:nvPr/>
        </p:nvSpPr>
        <p:spPr bwMode="auto">
          <a:xfrm>
            <a:off x="1219200" y="6172200"/>
            <a:ext cx="3733800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Add additional accounts as needed.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5486400" y="2286000"/>
            <a:ext cx="3352800" cy="22907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1638" indent="-401638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0005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SzPct val="80000"/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Liberation Sans" panose="020B0604020202020204" pitchFamily="34" charset="0"/>
              </a:rPr>
              <a:t>Adjustments Key: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SzPct val="80000"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(a) 	Supplies Used.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(b) 	Insurance Expired.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(c) 	Depreciation Expensed.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(d) 	Service Revenue Recognized.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(e) 	Service Revenue Accrued.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(f) 	Interest Accrued.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Liberation Sans" panose="020B0604020202020204" pitchFamily="34" charset="0"/>
              </a:rPr>
              <a:t>(g) 	Salaries Accrued.</a:t>
            </a:r>
          </a:p>
        </p:txBody>
      </p:sp>
      <p:sp>
        <p:nvSpPr>
          <p:cNvPr id="9241" name="AutoShape 23"/>
          <p:cNvSpPr>
            <a:spLocks/>
          </p:cNvSpPr>
          <p:nvPr/>
        </p:nvSpPr>
        <p:spPr bwMode="auto">
          <a:xfrm>
            <a:off x="22860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43" name="AutoShape 23"/>
          <p:cNvSpPr>
            <a:spLocks/>
          </p:cNvSpPr>
          <p:nvPr/>
        </p:nvSpPr>
        <p:spPr bwMode="auto">
          <a:xfrm>
            <a:off x="46482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9244" name="AutoShape 28"/>
          <p:cNvCxnSpPr>
            <a:cxnSpLocks noChangeShapeType="1"/>
            <a:stCxn id="9238" idx="1"/>
            <a:endCxn id="9243" idx="1"/>
          </p:cNvCxnSpPr>
          <p:nvPr/>
        </p:nvCxnSpPr>
        <p:spPr bwMode="auto">
          <a:xfrm flipH="1" flipV="1">
            <a:off x="4814888" y="5067300"/>
            <a:ext cx="695325" cy="373063"/>
          </a:xfrm>
          <a:prstGeom prst="straightConnector1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5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4-3</a:t>
            </a:r>
          </a:p>
        </p:txBody>
      </p:sp>
      <p:cxnSp>
        <p:nvCxnSpPr>
          <p:cNvPr id="10" name="Elbow Connector 9"/>
          <p:cNvCxnSpPr>
            <a:stCxn id="9239" idx="0"/>
            <a:endCxn id="9241" idx="1"/>
          </p:cNvCxnSpPr>
          <p:nvPr/>
        </p:nvCxnSpPr>
        <p:spPr bwMode="auto">
          <a:xfrm rot="16200000" flipV="1">
            <a:off x="2209800" y="5295900"/>
            <a:ext cx="1104900" cy="647700"/>
          </a:xfrm>
          <a:prstGeom prst="bentConnector4">
            <a:avLst>
              <a:gd name="adj1" fmla="val 20690"/>
              <a:gd name="adj2" fmla="val -994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49775"/>
              </p:ext>
            </p:extLst>
          </p:nvPr>
        </p:nvGraphicFramePr>
        <p:xfrm>
          <a:off x="152400" y="1438275"/>
          <a:ext cx="881062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Worksheet" r:id="rId4" imgW="8572512" imgH="4686317" progId="Excel.Sheet.8">
                  <p:embed/>
                </p:oleObj>
              </mc:Choice>
              <mc:Fallback>
                <p:oleObj name="Worksheet" r:id="rId4" imgW="8572512" imgH="468631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38275"/>
                        <a:ext cx="8810625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8229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3886200" y="20574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3886200" y="22399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3352800" y="431641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0248" name="Text Box 15"/>
          <p:cNvSpPr txBox="1">
            <a:spLocks noChangeArrowheads="1"/>
          </p:cNvSpPr>
          <p:nvPr/>
        </p:nvSpPr>
        <p:spPr bwMode="auto">
          <a:xfrm>
            <a:off x="3352800" y="3767138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3886200" y="467201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0250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0251" name="Text Box 18"/>
          <p:cNvSpPr txBox="1">
            <a:spLocks noChangeArrowheads="1"/>
          </p:cNvSpPr>
          <p:nvPr/>
        </p:nvSpPr>
        <p:spPr bwMode="auto">
          <a:xfrm>
            <a:off x="3352800" y="292576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3886200" y="36115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352800" y="4498975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3352800" y="50022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3352800" y="517525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886200" y="534987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3886200" y="5513388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0258" name="Text Box 12"/>
          <p:cNvSpPr txBox="1">
            <a:spLocks noChangeArrowheads="1"/>
          </p:cNvSpPr>
          <p:nvPr/>
        </p:nvSpPr>
        <p:spPr bwMode="auto">
          <a:xfrm>
            <a:off x="3352800" y="48371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0259" name="Line 23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260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10261" name="Rectangle 5"/>
          <p:cNvSpPr>
            <a:spLocks noChangeArrowheads="1"/>
          </p:cNvSpPr>
          <p:nvPr/>
        </p:nvSpPr>
        <p:spPr bwMode="auto">
          <a:xfrm>
            <a:off x="533400" y="990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 3: </a:t>
            </a:r>
            <a:r>
              <a:rPr lang="en-US" altLang="en-US" sz="19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COMPLETE THE ADJUSTED TRIAL BALANCE COLUMNS</a:t>
            </a:r>
          </a:p>
        </p:txBody>
      </p:sp>
      <p:cxnSp>
        <p:nvCxnSpPr>
          <p:cNvPr id="10262" name="AutoShape 21"/>
          <p:cNvCxnSpPr>
            <a:cxnSpLocks noChangeShapeType="1"/>
          </p:cNvCxnSpPr>
          <p:nvPr/>
        </p:nvCxnSpPr>
        <p:spPr bwMode="auto">
          <a:xfrm flipV="1">
            <a:off x="4724400" y="5943600"/>
            <a:ext cx="723900" cy="4572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3" name="Rectangle 6"/>
          <p:cNvSpPr>
            <a:spLocks noChangeArrowheads="1"/>
          </p:cNvSpPr>
          <p:nvPr/>
        </p:nvSpPr>
        <p:spPr bwMode="auto">
          <a:xfrm>
            <a:off x="1447800" y="6019800"/>
            <a:ext cx="3276600" cy="584200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Total the adjusted trial balance columns and check for equality.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4-4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6928"/>
              </p:ext>
            </p:extLst>
          </p:nvPr>
        </p:nvGraphicFramePr>
        <p:xfrm>
          <a:off x="152400" y="1438275"/>
          <a:ext cx="881062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Worksheet" r:id="rId4" imgW="8572512" imgH="4686317" progId="Excel.Sheet.8">
                  <p:embed/>
                </p:oleObj>
              </mc:Choice>
              <mc:Fallback>
                <p:oleObj name="Worksheet" r:id="rId4" imgW="8572512" imgH="468631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38275"/>
                        <a:ext cx="8810625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8229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3886200" y="20574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3886200" y="22399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3352800" y="431641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3352800" y="3767138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3886200" y="467201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1274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3352800" y="292576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3886200" y="36115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3352800" y="4498975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3352800" y="50022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1279" name="Text Box 12"/>
          <p:cNvSpPr txBox="1">
            <a:spLocks noChangeArrowheads="1"/>
          </p:cNvSpPr>
          <p:nvPr/>
        </p:nvSpPr>
        <p:spPr bwMode="auto">
          <a:xfrm>
            <a:off x="3352800" y="517525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86200" y="534987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3886200" y="5513388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1282" name="Text Box 12"/>
          <p:cNvSpPr txBox="1">
            <a:spLocks noChangeArrowheads="1"/>
          </p:cNvSpPr>
          <p:nvPr/>
        </p:nvSpPr>
        <p:spPr bwMode="auto">
          <a:xfrm>
            <a:off x="3352800" y="48371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284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11285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4-5</a:t>
            </a:r>
          </a:p>
        </p:txBody>
      </p:sp>
      <p:cxnSp>
        <p:nvCxnSpPr>
          <p:cNvPr id="11286" name="AutoShape 21"/>
          <p:cNvCxnSpPr>
            <a:cxnSpLocks noChangeShapeType="1"/>
          </p:cNvCxnSpPr>
          <p:nvPr/>
        </p:nvCxnSpPr>
        <p:spPr bwMode="auto">
          <a:xfrm flipV="1">
            <a:off x="5638800" y="5943600"/>
            <a:ext cx="1181100" cy="3810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7" name="Rectangle 6"/>
          <p:cNvSpPr>
            <a:spLocks noChangeArrowheads="1"/>
          </p:cNvSpPr>
          <p:nvPr/>
        </p:nvSpPr>
        <p:spPr bwMode="auto">
          <a:xfrm>
            <a:off x="1219200" y="6019800"/>
            <a:ext cx="4419600" cy="584200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Extend adjusted trial balance amounts to appropriate financial statement columns.</a:t>
            </a:r>
          </a:p>
        </p:txBody>
      </p:sp>
      <p:cxnSp>
        <p:nvCxnSpPr>
          <p:cNvPr id="11288" name="AutoShape 21"/>
          <p:cNvCxnSpPr>
            <a:cxnSpLocks noChangeShapeType="1"/>
          </p:cNvCxnSpPr>
          <p:nvPr/>
        </p:nvCxnSpPr>
        <p:spPr bwMode="auto">
          <a:xfrm flipV="1">
            <a:off x="6781800" y="5943600"/>
            <a:ext cx="1485900" cy="381000"/>
          </a:xfrm>
          <a:prstGeom prst="bentConnector3">
            <a:avLst>
              <a:gd name="adj1" fmla="val 99597"/>
            </a:avLst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9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 4: </a:t>
            </a:r>
            <a:r>
              <a:rPr lang="en-US" altLang="en-US" sz="19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EXTEND AMOUNTS TO FINANCIAL STATEMENT COLUMNS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81684"/>
              </p:ext>
            </p:extLst>
          </p:nvPr>
        </p:nvGraphicFramePr>
        <p:xfrm>
          <a:off x="152400" y="1438275"/>
          <a:ext cx="881062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Worksheet" r:id="rId4" imgW="8572512" imgH="4695765" progId="Excel.Sheet.8">
                  <p:embed/>
                </p:oleObj>
              </mc:Choice>
              <mc:Fallback>
                <p:oleObj name="Worksheet" r:id="rId4" imgW="8572512" imgH="469576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38275"/>
                        <a:ext cx="881062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8229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3886200" y="20574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2294" name="Text Box 13"/>
          <p:cNvSpPr txBox="1">
            <a:spLocks noChangeArrowheads="1"/>
          </p:cNvSpPr>
          <p:nvPr/>
        </p:nvSpPr>
        <p:spPr bwMode="auto">
          <a:xfrm>
            <a:off x="3886200" y="223996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2295" name="Text Box 14"/>
          <p:cNvSpPr txBox="1">
            <a:spLocks noChangeArrowheads="1"/>
          </p:cNvSpPr>
          <p:nvPr/>
        </p:nvSpPr>
        <p:spPr bwMode="auto">
          <a:xfrm>
            <a:off x="3352800" y="431641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(a)</a:t>
            </a:r>
          </a:p>
        </p:txBody>
      </p:sp>
      <p:sp>
        <p:nvSpPr>
          <p:cNvPr id="12296" name="Text Box 15"/>
          <p:cNvSpPr txBox="1">
            <a:spLocks noChangeArrowheads="1"/>
          </p:cNvSpPr>
          <p:nvPr/>
        </p:nvSpPr>
        <p:spPr bwMode="auto">
          <a:xfrm>
            <a:off x="3352800" y="3767138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3886200" y="467201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2298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2299" name="Text Box 18"/>
          <p:cNvSpPr txBox="1">
            <a:spLocks noChangeArrowheads="1"/>
          </p:cNvSpPr>
          <p:nvPr/>
        </p:nvSpPr>
        <p:spPr bwMode="auto">
          <a:xfrm>
            <a:off x="3352800" y="2925763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(d)</a:t>
            </a:r>
          </a:p>
        </p:txBody>
      </p:sp>
      <p:sp>
        <p:nvSpPr>
          <p:cNvPr id="12300" name="Text Box 17"/>
          <p:cNvSpPr txBox="1">
            <a:spLocks noChangeArrowheads="1"/>
          </p:cNvSpPr>
          <p:nvPr/>
        </p:nvSpPr>
        <p:spPr bwMode="auto">
          <a:xfrm>
            <a:off x="3886200" y="36115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3352800" y="4498975"/>
            <a:ext cx="381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(b)</a:t>
            </a:r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3352800" y="50022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(e)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3352800" y="517525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886200" y="534987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(f)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3886200" y="5513388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(g)</a:t>
            </a:r>
          </a:p>
        </p:txBody>
      </p:sp>
      <p:sp>
        <p:nvSpPr>
          <p:cNvPr id="12306" name="Text Box 12"/>
          <p:cNvSpPr txBox="1">
            <a:spLocks noChangeArrowheads="1"/>
          </p:cNvSpPr>
          <p:nvPr/>
        </p:nvSpPr>
        <p:spPr bwMode="auto">
          <a:xfrm>
            <a:off x="3352800" y="4837113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Liberation Sans" panose="020B0604020202020204" pitchFamily="34" charset="0"/>
              </a:rPr>
              <a:t>(c)</a:t>
            </a:r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308" name="Line 9"/>
          <p:cNvSpPr>
            <a:spLocks noChangeShapeType="1"/>
          </p:cNvSpPr>
          <p:nvPr/>
        </p:nvSpPr>
        <p:spPr bwMode="auto">
          <a:xfrm flipH="1">
            <a:off x="5410200" y="6400800"/>
            <a:ext cx="381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309" name="Rectangle 6"/>
          <p:cNvSpPr>
            <a:spLocks noChangeArrowheads="1"/>
          </p:cNvSpPr>
          <p:nvPr/>
        </p:nvSpPr>
        <p:spPr bwMode="auto">
          <a:xfrm>
            <a:off x="1981200" y="6203950"/>
            <a:ext cx="3484563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Compute Net Income or Net Loss.</a:t>
            </a:r>
          </a:p>
        </p:txBody>
      </p:sp>
      <p:sp>
        <p:nvSpPr>
          <p:cNvPr id="12310" name="Line 7"/>
          <p:cNvSpPr>
            <a:spLocks noChangeShapeType="1"/>
          </p:cNvSpPr>
          <p:nvPr/>
        </p:nvSpPr>
        <p:spPr bwMode="auto">
          <a:xfrm>
            <a:off x="5791200" y="5995988"/>
            <a:ext cx="4572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311" name="Line 8"/>
          <p:cNvSpPr>
            <a:spLocks noChangeShapeType="1"/>
          </p:cNvSpPr>
          <p:nvPr/>
        </p:nvSpPr>
        <p:spPr bwMode="auto">
          <a:xfrm>
            <a:off x="5791200" y="6019800"/>
            <a:ext cx="0" cy="381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312" name="Line 10"/>
          <p:cNvSpPr>
            <a:spLocks noChangeShapeType="1"/>
          </p:cNvSpPr>
          <p:nvPr/>
        </p:nvSpPr>
        <p:spPr bwMode="auto">
          <a:xfrm>
            <a:off x="6934200" y="5995988"/>
            <a:ext cx="1524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313" name="Rectangle 5"/>
          <p:cNvSpPr>
            <a:spLocks noChangeArrowheads="1"/>
          </p:cNvSpPr>
          <p:nvPr/>
        </p:nvSpPr>
        <p:spPr bwMode="auto">
          <a:xfrm>
            <a:off x="533400" y="99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 5: </a:t>
            </a:r>
            <a:r>
              <a:rPr lang="en-US" altLang="en-US" sz="19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TOTAL COLUMNS, COMPUTE NET INCOME (LOSS)</a:t>
            </a:r>
          </a:p>
        </p:txBody>
      </p:sp>
      <p:sp>
        <p:nvSpPr>
          <p:cNvPr id="12314" name="Rectangle 7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Steps in Preparing a Worksheet</a:t>
            </a:r>
          </a:p>
        </p:txBody>
      </p:sp>
      <p:sp>
        <p:nvSpPr>
          <p:cNvPr id="12315" name="Text Box 23"/>
          <p:cNvSpPr txBox="1">
            <a:spLocks noChangeArrowheads="1"/>
          </p:cNvSpPr>
          <p:nvPr/>
        </p:nvSpPr>
        <p:spPr bwMode="auto">
          <a:xfrm>
            <a:off x="7543800" y="4572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4-6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229600" y="6369050"/>
            <a:ext cx="762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10466</TotalTime>
  <Pages>43</Pages>
  <Words>932</Words>
  <Application>Microsoft Office PowerPoint</Application>
  <PresentationFormat>On-screen Show (4:3)</PresentationFormat>
  <Paragraphs>214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Comic Sans MS</vt:lpstr>
      <vt:lpstr>Liberation Sans</vt:lpstr>
      <vt:lpstr>Times New Roman</vt:lpstr>
      <vt:lpstr>Wingdings</vt:lpstr>
      <vt:lpstr>movnglnc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Nafiul Aziz</cp:lastModifiedBy>
  <cp:revision>1847</cp:revision>
  <cp:lastPrinted>1999-09-16T17:08:20Z</cp:lastPrinted>
  <dcterms:created xsi:type="dcterms:W3CDTF">1997-03-28T18:03:02Z</dcterms:created>
  <dcterms:modified xsi:type="dcterms:W3CDTF">2017-10-01T14:23:54Z</dcterms:modified>
</cp:coreProperties>
</file>