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91"/>
  </p:notesMasterIdLst>
  <p:sldIdLst>
    <p:sldId id="393" r:id="rId11"/>
    <p:sldId id="258" r:id="rId12"/>
    <p:sldId id="535"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536"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537" r:id="rId48"/>
    <p:sldId id="495" r:id="rId49"/>
    <p:sldId id="497" r:id="rId50"/>
    <p:sldId id="496" r:id="rId51"/>
    <p:sldId id="498" r:id="rId52"/>
    <p:sldId id="499" r:id="rId53"/>
    <p:sldId id="500" r:id="rId54"/>
    <p:sldId id="501" r:id="rId55"/>
    <p:sldId id="502" r:id="rId56"/>
    <p:sldId id="503" r:id="rId57"/>
    <p:sldId id="538" r:id="rId58"/>
    <p:sldId id="416" r:id="rId59"/>
    <p:sldId id="417" r:id="rId60"/>
    <p:sldId id="507" r:id="rId61"/>
    <p:sldId id="508" r:id="rId62"/>
    <p:sldId id="509" r:id="rId63"/>
    <p:sldId id="510" r:id="rId64"/>
    <p:sldId id="511" r:id="rId65"/>
    <p:sldId id="512" r:id="rId66"/>
    <p:sldId id="513" r:id="rId67"/>
    <p:sldId id="514" r:id="rId68"/>
    <p:sldId id="515" r:id="rId69"/>
    <p:sldId id="516" r:id="rId70"/>
    <p:sldId id="412" r:id="rId71"/>
    <p:sldId id="517" r:id="rId72"/>
    <p:sldId id="518" r:id="rId73"/>
    <p:sldId id="519" r:id="rId74"/>
    <p:sldId id="539" r:id="rId75"/>
    <p:sldId id="521" r:id="rId76"/>
    <p:sldId id="414" r:id="rId77"/>
    <p:sldId id="415" r:id="rId78"/>
    <p:sldId id="524" r:id="rId79"/>
    <p:sldId id="525" r:id="rId80"/>
    <p:sldId id="526" r:id="rId81"/>
    <p:sldId id="527" r:id="rId82"/>
    <p:sldId id="528" r:id="rId83"/>
    <p:sldId id="529" r:id="rId84"/>
    <p:sldId id="530" r:id="rId85"/>
    <p:sldId id="531" r:id="rId86"/>
    <p:sldId id="532" r:id="rId87"/>
    <p:sldId id="533" r:id="rId88"/>
    <p:sldId id="534" r:id="rId89"/>
    <p:sldId id="298" r:id="rId90"/>
  </p:sldIdLst>
  <p:sldSz cx="9144000" cy="6858000" type="screen4x3"/>
  <p:notesSz cx="7315200" cy="9601200"/>
  <p:custDataLst>
    <p:tags r:id="rId9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50000" autoAdjust="0"/>
  </p:normalViewPr>
  <p:slideViewPr>
    <p:cSldViewPr>
      <p:cViewPr varScale="1">
        <p:scale>
          <a:sx n="36" d="100"/>
          <a:sy n="36" d="100"/>
        </p:scale>
        <p:origin x="2094" y="4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openxmlformats.org/officeDocument/2006/relationships/slide" Target="slides/slide74.xml"/><Relationship Id="rId89" Type="http://schemas.openxmlformats.org/officeDocument/2006/relationships/slide" Target="slides/slide79.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87" Type="http://schemas.openxmlformats.org/officeDocument/2006/relationships/slide" Target="slides/slide77.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slide" Target="slides/slide72.xml"/><Relationship Id="rId90" Type="http://schemas.openxmlformats.org/officeDocument/2006/relationships/slide" Target="slides/slide80.xml"/><Relationship Id="rId95" Type="http://schemas.openxmlformats.org/officeDocument/2006/relationships/viewProps" Target="viewProp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3/19/2020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1085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80</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4"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1"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3"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5"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597697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7" r:id="rId1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10</a:t>
            </a:r>
          </a:p>
        </p:txBody>
      </p:sp>
      <p:sp>
        <p:nvSpPr>
          <p:cNvPr id="6" name="CT"/>
          <p:cNvSpPr>
            <a:spLocks noGrp="1"/>
          </p:cNvSpPr>
          <p:nvPr>
            <p:ph sz="quarter" idx="20"/>
          </p:nvPr>
        </p:nvSpPr>
        <p:spPr>
          <a:xfrm>
            <a:off x="152400" y="4572000"/>
            <a:ext cx="8839200" cy="990600"/>
          </a:xfrm>
        </p:spPr>
        <p:txBody>
          <a:bodyPr/>
          <a:lstStyle/>
          <a:p>
            <a:r>
              <a:rPr lang="en-US" sz="4000" dirty="0"/>
              <a:t>Plant Assets, Natural Resources, and Intangible Assets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(5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382000" cy="3733800"/>
          </a:xfrm>
        </p:spPr>
        <p:txBody>
          <a:bodyPr/>
          <a:lstStyle/>
          <a:p>
            <a:r>
              <a:rPr lang="en-US" altLang="en-US" b="1" dirty="0"/>
              <a:t>Buildings</a:t>
            </a:r>
          </a:p>
          <a:p>
            <a:r>
              <a:rPr lang="en-US" altLang="en-US" b="1" dirty="0"/>
              <a:t>Includes all costs </a:t>
            </a:r>
            <a:r>
              <a:rPr lang="en-US" altLang="en-US" dirty="0"/>
              <a:t>related directly to purchase or construction.</a:t>
            </a:r>
          </a:p>
          <a:p>
            <a:r>
              <a:rPr lang="en-US" altLang="en-US" b="1" dirty="0"/>
              <a:t>Purchase costs:</a:t>
            </a:r>
            <a:endParaRPr lang="en-US" altLang="en-US" dirty="0"/>
          </a:p>
          <a:p>
            <a:pPr marL="292608" indent="-292608">
              <a:buClr>
                <a:srgbClr val="800000"/>
              </a:buClr>
              <a:buSzPct val="100000"/>
              <a:buFont typeface="Arial" panose="020B0604020202020204" pitchFamily="34" charset="0"/>
              <a:buChar char="•"/>
            </a:pPr>
            <a:r>
              <a:rPr lang="en-US" altLang="en-US" dirty="0"/>
              <a:t>Purchase price, closing costs (attorney’s fees, title insurance, etc.) and real estate broker’s commission</a:t>
            </a:r>
          </a:p>
          <a:p>
            <a:pPr marL="292608" indent="-292608">
              <a:buClr>
                <a:srgbClr val="800000"/>
              </a:buClr>
              <a:buSzPct val="100000"/>
              <a:buFont typeface="Arial" panose="020B0604020202020204" pitchFamily="34" charset="0"/>
              <a:buChar char="•"/>
            </a:pPr>
            <a:r>
              <a:rPr lang="en-US" altLang="en-US" dirty="0"/>
              <a:t>Remodeling and replacing or repairing the roof, floors, electrical wiring, and plumbing</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33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(6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3962400"/>
          </a:xfrm>
        </p:spPr>
        <p:txBody>
          <a:bodyPr/>
          <a:lstStyle/>
          <a:p>
            <a:r>
              <a:rPr lang="en-US" altLang="en-US" b="1" dirty="0"/>
              <a:t>Buildings</a:t>
            </a:r>
          </a:p>
          <a:p>
            <a:r>
              <a:rPr lang="en-US" altLang="en-US" b="1" dirty="0"/>
              <a:t>Includes all costs </a:t>
            </a:r>
            <a:r>
              <a:rPr lang="en-US" altLang="en-US" dirty="0"/>
              <a:t>related directly to purchase or construction.</a:t>
            </a:r>
          </a:p>
          <a:p>
            <a:r>
              <a:rPr lang="en-US" altLang="en-US" b="1" dirty="0"/>
              <a:t>Construction costs:</a:t>
            </a:r>
            <a:endParaRPr lang="en-US" altLang="en-US" dirty="0"/>
          </a:p>
          <a:p>
            <a:pPr marL="292608" indent="-292608">
              <a:buClr>
                <a:srgbClr val="800000"/>
              </a:buClr>
              <a:buSzPct val="100000"/>
              <a:buFont typeface="Arial" panose="020B0604020202020204" pitchFamily="34" charset="0"/>
              <a:buChar char="•"/>
            </a:pPr>
            <a:r>
              <a:rPr lang="en-US" altLang="en-US" dirty="0"/>
              <a:t>Contract price</a:t>
            </a:r>
          </a:p>
          <a:p>
            <a:pPr marL="292608" indent="-292608">
              <a:buClr>
                <a:srgbClr val="800000"/>
              </a:buClr>
              <a:buSzPct val="100000"/>
              <a:buFont typeface="Arial" panose="020B0604020202020204" pitchFamily="34" charset="0"/>
              <a:buChar char="•"/>
            </a:pPr>
            <a:r>
              <a:rPr lang="en-US" altLang="en-US" dirty="0"/>
              <a:t>Payments for architects’ fees</a:t>
            </a:r>
          </a:p>
          <a:p>
            <a:pPr marL="292608" indent="-292608">
              <a:buClr>
                <a:srgbClr val="800000"/>
              </a:buClr>
              <a:buSzPct val="100000"/>
              <a:buFont typeface="Arial" panose="020B0604020202020204" pitchFamily="34" charset="0"/>
              <a:buChar char="•"/>
            </a:pPr>
            <a:r>
              <a:rPr lang="en-US" altLang="en-US" dirty="0"/>
              <a:t>Building permits</a:t>
            </a:r>
          </a:p>
          <a:p>
            <a:pPr marL="292608" indent="-292608">
              <a:buClr>
                <a:srgbClr val="800000"/>
              </a:buClr>
              <a:buSzPct val="100000"/>
              <a:buFont typeface="Arial" panose="020B0604020202020204" pitchFamily="34" charset="0"/>
              <a:buChar char="•"/>
            </a:pPr>
            <a:r>
              <a:rPr lang="en-US" altLang="en-US" dirty="0"/>
              <a:t>Excavation costs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305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(7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191000"/>
          </a:xfrm>
        </p:spPr>
        <p:txBody>
          <a:bodyPr/>
          <a:lstStyle/>
          <a:p>
            <a:r>
              <a:rPr lang="en-US" altLang="en-US" b="1" dirty="0"/>
              <a:t>Equipment</a:t>
            </a:r>
          </a:p>
          <a:p>
            <a:r>
              <a:rPr lang="en-US" altLang="en-US" b="1" dirty="0"/>
              <a:t>Includes all costs</a:t>
            </a:r>
            <a:r>
              <a:rPr lang="en-US" altLang="en-US" dirty="0"/>
              <a:t> incurred in acquiring the equipment and preparing it for use.</a:t>
            </a:r>
          </a:p>
          <a:p>
            <a:r>
              <a:rPr lang="en-US" altLang="en-US" b="1" dirty="0"/>
              <a:t>Costs typically include:</a:t>
            </a:r>
            <a:endParaRPr lang="en-US" altLang="en-US" dirty="0"/>
          </a:p>
          <a:p>
            <a:pPr marL="292608" indent="-292608">
              <a:spcBef>
                <a:spcPts val="600"/>
              </a:spcBef>
              <a:buClr>
                <a:srgbClr val="800000"/>
              </a:buClr>
              <a:buSzPct val="100000"/>
              <a:buFont typeface="Arial" panose="020B0604020202020204" pitchFamily="34" charset="0"/>
              <a:buChar char="•"/>
            </a:pPr>
            <a:r>
              <a:rPr lang="en-US" altLang="en-US" dirty="0"/>
              <a:t>Cash purchase price</a:t>
            </a:r>
          </a:p>
          <a:p>
            <a:pPr marL="292608" indent="-292608">
              <a:spcBef>
                <a:spcPts val="600"/>
              </a:spcBef>
              <a:buClr>
                <a:srgbClr val="800000"/>
              </a:buClr>
              <a:buSzPct val="100000"/>
              <a:buFont typeface="Arial" panose="020B0604020202020204" pitchFamily="34" charset="0"/>
              <a:buChar char="•"/>
            </a:pPr>
            <a:r>
              <a:rPr lang="en-US" altLang="en-US" dirty="0"/>
              <a:t>Sales taxes</a:t>
            </a:r>
          </a:p>
          <a:p>
            <a:pPr marL="292608" indent="-292608">
              <a:spcBef>
                <a:spcPts val="600"/>
              </a:spcBef>
              <a:buClr>
                <a:srgbClr val="800000"/>
              </a:buClr>
              <a:buSzPct val="100000"/>
              <a:buFont typeface="Arial" panose="020B0604020202020204" pitchFamily="34" charset="0"/>
              <a:buChar char="•"/>
            </a:pPr>
            <a:r>
              <a:rPr lang="en-US" altLang="en-US" dirty="0"/>
              <a:t>Freight charges</a:t>
            </a:r>
          </a:p>
          <a:p>
            <a:pPr marL="292608" indent="-292608">
              <a:spcBef>
                <a:spcPts val="600"/>
              </a:spcBef>
              <a:buClr>
                <a:srgbClr val="800000"/>
              </a:buClr>
              <a:buSzPct val="100000"/>
              <a:buFont typeface="Arial" panose="020B0604020202020204" pitchFamily="34" charset="0"/>
              <a:buChar char="•"/>
            </a:pPr>
            <a:r>
              <a:rPr lang="en-US" altLang="en-US" dirty="0"/>
              <a:t>Insurance during transit paid by purchaser</a:t>
            </a:r>
          </a:p>
          <a:p>
            <a:pPr marL="292608" indent="-292608">
              <a:spcBef>
                <a:spcPts val="600"/>
              </a:spcBef>
              <a:buClr>
                <a:srgbClr val="800000"/>
              </a:buClr>
              <a:buSzPct val="100000"/>
              <a:buFont typeface="Arial" panose="020B0604020202020204" pitchFamily="34" charset="0"/>
              <a:buChar char="•"/>
            </a:pPr>
            <a:r>
              <a:rPr lang="en-US" altLang="en-US" dirty="0"/>
              <a:t>Assembling, installing, and testing</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708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0"/>
            <a:ext cx="76962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(8 of 11)</a:t>
            </a:r>
            <a:endParaRPr lang="en-US" sz="2700" dirty="0"/>
          </a:p>
        </p:txBody>
      </p:sp>
      <p:sp>
        <p:nvSpPr>
          <p:cNvPr id="3" name="Content Placeholder 2">
            <a:extLst>
              <a:ext uri="{FF2B5EF4-FFF2-40B4-BE49-F238E27FC236}">
                <a16:creationId xmlns:a16="http://schemas.microsoft.com/office/drawing/2014/main" id="{A59E3BE4-5E16-4EF8-BACE-5B6060B72CD7}"/>
              </a:ext>
            </a:extLst>
          </p:cNvPr>
          <p:cNvSpPr>
            <a:spLocks noGrp="1"/>
          </p:cNvSpPr>
          <p:nvPr>
            <p:ph sz="quarter" idx="16"/>
          </p:nvPr>
        </p:nvSpPr>
        <p:spPr>
          <a:xfrm>
            <a:off x="304800" y="1981200"/>
            <a:ext cx="8534400" cy="1752600"/>
          </a:xfrm>
        </p:spPr>
        <p:txBody>
          <a:bodyPr/>
          <a:lstStyle/>
          <a:p>
            <a:r>
              <a:rPr lang="en-US" sz="2400" b="1" dirty="0"/>
              <a:t>Illustration: </a:t>
            </a:r>
            <a:r>
              <a:rPr lang="en-US" altLang="en-US" sz="2400" dirty="0"/>
              <a:t>Lenard Company purchases a delivery truck at a cash price of $22,000. Related expenditures are sales taxes $1,320, painting and lettering $500, motor vehicle license $80, and a three-year accident insurance policy $1,600. </a:t>
            </a:r>
            <a:r>
              <a:rPr lang="en-US" altLang="en-US" sz="2400" b="1" dirty="0"/>
              <a:t>Compute</a:t>
            </a:r>
            <a:r>
              <a:rPr lang="en-US" altLang="en-US" sz="2400" dirty="0"/>
              <a:t> the cost of the delivery truck.</a:t>
            </a:r>
          </a:p>
        </p:txBody>
      </p:sp>
      <p:graphicFrame>
        <p:nvGraphicFramePr>
          <p:cNvPr id="25" name="Content Placeholder 24" descr="An illustration displays the cost of the delivery truck. It contains two columns, the first unnamed column contains the parameters, and the second is titled as equipment. The cash price for equipment is $22,000. The sales taxes for equipment is 1,320. The painting and lettering of equipment is 500. The cost of the delivery truck is $23,820 highlighted in red font. &#10;"/>
          <p:cNvGraphicFramePr>
            <a:graphicFrameLocks noGrp="1"/>
          </p:cNvGraphicFramePr>
          <p:nvPr>
            <p:ph sz="quarter" idx="18"/>
            <p:extLst>
              <p:ext uri="{D42A27DB-BD31-4B8C-83A1-F6EECF244321}">
                <p14:modId xmlns:p14="http://schemas.microsoft.com/office/powerpoint/2010/main" val="3997078393"/>
              </p:ext>
            </p:extLst>
          </p:nvPr>
        </p:nvGraphicFramePr>
        <p:xfrm>
          <a:off x="1143000" y="3848089"/>
          <a:ext cx="4114800" cy="2377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711962211"/>
                    </a:ext>
                  </a:extLst>
                </a:gridCol>
                <a:gridCol w="1371600">
                  <a:extLst>
                    <a:ext uri="{9D8B030D-6E8A-4147-A177-3AD203B41FA5}">
                      <a16:colId xmlns:a16="http://schemas.microsoft.com/office/drawing/2014/main" val="199898014"/>
                    </a:ext>
                  </a:extLst>
                </a:gridCol>
              </a:tblGrid>
              <a:tr h="258974">
                <a:tc>
                  <a:txBody>
                    <a:bodyPr/>
                    <a:lstStyle/>
                    <a:p>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mn-lt"/>
                        </a:rPr>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569891"/>
                  </a:ext>
                </a:extLst>
              </a:tr>
              <a:tr h="258974">
                <a:tc>
                  <a:txBody>
                    <a:bodyPr/>
                    <a:lstStyle/>
                    <a:p>
                      <a:r>
                        <a:rPr lang="en-US" sz="2000" dirty="0">
                          <a:latin typeface="+mn-lt"/>
                        </a:rPr>
                        <a:t>Cash price</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latin typeface="+mn-lt"/>
                        </a:rPr>
                        <a:t>$22,000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4395932"/>
                  </a:ext>
                </a:extLst>
              </a:tr>
              <a:tr h="258974">
                <a:tc>
                  <a:txBody>
                    <a:bodyPr/>
                    <a:lstStyle/>
                    <a:p>
                      <a:r>
                        <a:rPr lang="en-US" sz="2000" dirty="0">
                          <a:latin typeface="+mn-lt"/>
                        </a:rPr>
                        <a:t>Sales taxes</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a:latin typeface="+mn-lt"/>
                        </a:rPr>
                        <a:t>1,320</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431744"/>
                  </a:ext>
                </a:extLst>
              </a:tr>
              <a:tr h="258974">
                <a:tc>
                  <a:txBody>
                    <a:bodyPr/>
                    <a:lstStyle/>
                    <a:p>
                      <a:r>
                        <a:rPr lang="en-US" sz="2000" dirty="0">
                          <a:latin typeface="+mn-lt"/>
                        </a:rPr>
                        <a:t>Painting and lettering</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a:latin typeface="+mn-lt"/>
                        </a:rPr>
                        <a:t>500</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0972334"/>
                  </a:ext>
                </a:extLst>
              </a:tr>
              <a:tr h="258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 dirty="0">
                          <a:solidFill>
                            <a:schemeClr val="bg1"/>
                          </a:solidFill>
                          <a:latin typeface="+mn-lt"/>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457912"/>
                  </a:ext>
                </a:extLst>
              </a:tr>
              <a:tr h="258974">
                <a:tc>
                  <a:txBody>
                    <a:bodyPr/>
                    <a:lstStyle/>
                    <a:p>
                      <a:r>
                        <a:rPr lang="en-US" sz="2000" b="1" dirty="0">
                          <a:solidFill>
                            <a:srgbClr val="990000"/>
                          </a:solidFill>
                          <a:latin typeface="+mn-lt"/>
                        </a:rPr>
                        <a:t>Cost of delivery truck</a:t>
                      </a:r>
                      <a:endParaRPr lang="en-IN"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rgbClr val="990000"/>
                          </a:solidFill>
                          <a:effectLst/>
                          <a:latin typeface="+mn-lt"/>
                        </a:rPr>
                        <a:t>$23,820</a:t>
                      </a:r>
                      <a:endParaRPr lang="en-US" sz="2000" b="1" i="0" u="none" strike="noStrike" dirty="0">
                        <a:solidFill>
                          <a:srgbClr val="990000"/>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82664"/>
                  </a:ext>
                </a:extLst>
              </a:tr>
            </a:tbl>
          </a:graphicData>
        </a:graphic>
      </p:graphicFrame>
      <p:sp>
        <p:nvSpPr>
          <p:cNvPr id="7"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959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6858000" cy="1127124"/>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(9 of 11)</a:t>
            </a:r>
            <a:endParaRPr lang="en-US" sz="2700" dirty="0"/>
          </a:p>
        </p:txBody>
      </p:sp>
      <p:sp>
        <p:nvSpPr>
          <p:cNvPr id="3" name="Content Placeholder 2">
            <a:extLst>
              <a:ext uri="{FF2B5EF4-FFF2-40B4-BE49-F238E27FC236}">
                <a16:creationId xmlns:a16="http://schemas.microsoft.com/office/drawing/2014/main" id="{A59E3BE4-5E16-4EF8-BACE-5B6060B72CD7}"/>
              </a:ext>
            </a:extLst>
          </p:cNvPr>
          <p:cNvSpPr>
            <a:spLocks noGrp="1"/>
          </p:cNvSpPr>
          <p:nvPr>
            <p:ph sz="quarter" idx="16"/>
          </p:nvPr>
        </p:nvSpPr>
        <p:spPr>
          <a:xfrm>
            <a:off x="304800" y="1981200"/>
            <a:ext cx="8382000" cy="1708150"/>
          </a:xfrm>
        </p:spPr>
        <p:txBody>
          <a:bodyPr/>
          <a:lstStyle/>
          <a:p>
            <a:r>
              <a:rPr lang="en-US" sz="2400" b="1" dirty="0"/>
              <a:t>Illustration: </a:t>
            </a:r>
            <a:r>
              <a:rPr lang="en-US" altLang="en-US" sz="2400" dirty="0"/>
              <a:t>Lenard Company purchases a delivery truck at a cash price of $22,000. Related expenditures are sales taxes $1,320, painting and lettering $500, motor vehicle license $80, and a three-year accident insurance policy $1,600. </a:t>
            </a:r>
            <a:r>
              <a:rPr lang="en-US" altLang="en-US" sz="2400" b="1" dirty="0"/>
              <a:t>Prepare the journal entry </a:t>
            </a:r>
            <a:r>
              <a:rPr lang="en-US" altLang="en-US" sz="2400" dirty="0"/>
              <a:t>to record these costs.</a:t>
            </a: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990600" y="4191000"/>
            <a:ext cx="1752600" cy="365125"/>
          </a:xfrm>
        </p:spPr>
        <p:txBody>
          <a:bodyPr/>
          <a:lstStyle/>
          <a:p>
            <a:r>
              <a:rPr lang="en-US" sz="2400" dirty="0">
                <a:latin typeface="Calibri" panose="020F0502020204030204" pitchFamily="34" charset="0"/>
              </a:rPr>
              <a:t>Equipment</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4267200" y="4191000"/>
            <a:ext cx="1066800" cy="365125"/>
          </a:xfrm>
        </p:spPr>
        <p:txBody>
          <a:bodyPr/>
          <a:lstStyle/>
          <a:p>
            <a:r>
              <a:rPr lang="en-US" sz="2400" dirty="0">
                <a:latin typeface="Calibri" panose="020F0502020204030204" pitchFamily="34" charset="0"/>
              </a:rPr>
              <a:t>23,820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990600" y="4632325"/>
            <a:ext cx="2362200" cy="365125"/>
          </a:xfrm>
        </p:spPr>
        <p:txBody>
          <a:bodyPr/>
          <a:lstStyle/>
          <a:p>
            <a:r>
              <a:rPr lang="en-US" sz="2400" dirty="0">
                <a:latin typeface="Calibri" panose="020F0502020204030204" pitchFamily="34" charset="0"/>
              </a:rPr>
              <a:t>License Expense</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4819262" y="4632325"/>
            <a:ext cx="514738" cy="365125"/>
          </a:xfrm>
        </p:spPr>
        <p:txBody>
          <a:bodyPr/>
          <a:lstStyle/>
          <a:p>
            <a:r>
              <a:rPr lang="en-US" sz="2400" dirty="0">
                <a:latin typeface="Calibri" panose="020F0502020204030204" pitchFamily="34" charset="0"/>
              </a:rPr>
              <a:t>80</a:t>
            </a:r>
          </a:p>
        </p:txBody>
      </p:sp>
      <p:sp>
        <p:nvSpPr>
          <p:cNvPr id="9" name="Content Placeholder 8">
            <a:extLst>
              <a:ext uri="{FF2B5EF4-FFF2-40B4-BE49-F238E27FC236}">
                <a16:creationId xmlns:a16="http://schemas.microsoft.com/office/drawing/2014/main" id="{91970F8E-9422-4164-AE79-220F98C63A0D}"/>
              </a:ext>
            </a:extLst>
          </p:cNvPr>
          <p:cNvSpPr>
            <a:spLocks noGrp="1"/>
          </p:cNvSpPr>
          <p:nvPr>
            <p:ph sz="quarter" idx="23"/>
          </p:nvPr>
        </p:nvSpPr>
        <p:spPr>
          <a:xfrm>
            <a:off x="990600" y="5089525"/>
            <a:ext cx="2590800" cy="365125"/>
          </a:xfrm>
        </p:spPr>
        <p:txBody>
          <a:bodyPr/>
          <a:lstStyle/>
          <a:p>
            <a:r>
              <a:rPr lang="en-US" sz="2400" dirty="0">
                <a:latin typeface="Calibri" panose="020F0502020204030204" pitchFamily="34" charset="0"/>
              </a:rPr>
              <a:t>Prepaid Insurance</a:t>
            </a:r>
          </a:p>
        </p:txBody>
      </p:sp>
      <p:sp>
        <p:nvSpPr>
          <p:cNvPr id="10" name="Content Placeholder 9">
            <a:extLst>
              <a:ext uri="{FF2B5EF4-FFF2-40B4-BE49-F238E27FC236}">
                <a16:creationId xmlns:a16="http://schemas.microsoft.com/office/drawing/2014/main" id="{7C9DE171-C641-4FE4-8DC6-325512234D7B}"/>
              </a:ext>
            </a:extLst>
          </p:cNvPr>
          <p:cNvSpPr>
            <a:spLocks noGrp="1"/>
          </p:cNvSpPr>
          <p:nvPr>
            <p:ph sz="quarter" idx="24"/>
          </p:nvPr>
        </p:nvSpPr>
        <p:spPr>
          <a:xfrm>
            <a:off x="4427767" y="5089525"/>
            <a:ext cx="982433" cy="365125"/>
          </a:xfrm>
        </p:spPr>
        <p:txBody>
          <a:bodyPr/>
          <a:lstStyle/>
          <a:p>
            <a:r>
              <a:rPr lang="en-US" sz="2400" dirty="0">
                <a:latin typeface="Calibri" panose="020F0502020204030204" pitchFamily="34" charset="0"/>
              </a:rPr>
              <a:t>1,600</a:t>
            </a:r>
          </a:p>
        </p:txBody>
      </p:sp>
      <p:sp>
        <p:nvSpPr>
          <p:cNvPr id="11" name="Content Placeholder 10">
            <a:extLst>
              <a:ext uri="{FF2B5EF4-FFF2-40B4-BE49-F238E27FC236}">
                <a16:creationId xmlns:a16="http://schemas.microsoft.com/office/drawing/2014/main" id="{40574988-DE48-4CFC-8713-23912B101876}"/>
              </a:ext>
            </a:extLst>
          </p:cNvPr>
          <p:cNvSpPr>
            <a:spLocks noGrp="1"/>
          </p:cNvSpPr>
          <p:nvPr>
            <p:ph sz="quarter" idx="25"/>
          </p:nvPr>
        </p:nvSpPr>
        <p:spPr>
          <a:xfrm>
            <a:off x="1524000" y="5546725"/>
            <a:ext cx="914400" cy="365125"/>
          </a:xfrm>
        </p:spPr>
        <p:txBody>
          <a:bodyPr/>
          <a:lstStyle/>
          <a:p>
            <a:r>
              <a:rPr lang="en-US" altLang="en-US" sz="2400" dirty="0">
                <a:solidFill>
                  <a:srgbClr val="000000"/>
                </a:solidFill>
                <a:latin typeface="Calibri" panose="020F0502020204030204" pitchFamily="34" charset="0"/>
              </a:rPr>
              <a:t>Cash</a:t>
            </a:r>
            <a:endParaRPr lang="en-US" sz="2400" dirty="0">
              <a:latin typeface="Calibri" panose="020F0502020204030204" pitchFamily="34" charset="0"/>
            </a:endParaRPr>
          </a:p>
        </p:txBody>
      </p:sp>
      <p:sp>
        <p:nvSpPr>
          <p:cNvPr id="13" name="Content Placeholder 12">
            <a:extLst>
              <a:ext uri="{FF2B5EF4-FFF2-40B4-BE49-F238E27FC236}">
                <a16:creationId xmlns:a16="http://schemas.microsoft.com/office/drawing/2014/main" id="{2F4F36EE-5697-433C-867A-32721F3086E5}"/>
              </a:ext>
            </a:extLst>
          </p:cNvPr>
          <p:cNvSpPr>
            <a:spLocks noGrp="1"/>
          </p:cNvSpPr>
          <p:nvPr>
            <p:ph sz="quarter" idx="27"/>
          </p:nvPr>
        </p:nvSpPr>
        <p:spPr>
          <a:xfrm>
            <a:off x="5410200" y="5562600"/>
            <a:ext cx="1066800" cy="365125"/>
          </a:xfrm>
        </p:spPr>
        <p:txBody>
          <a:bodyPr/>
          <a:lstStyle/>
          <a:p>
            <a:r>
              <a:rPr lang="en-US" altLang="en-US" sz="2400" dirty="0">
                <a:solidFill>
                  <a:srgbClr val="000000"/>
                </a:solidFill>
                <a:latin typeface="Calibri" panose="020F0502020204030204" pitchFamily="34" charset="0"/>
              </a:rPr>
              <a:t>25,500</a:t>
            </a:r>
            <a:endParaRPr lang="en-US" sz="2400" dirty="0">
              <a:latin typeface="Calibri" panose="020F0502020204030204" pitchFamily="34" charset="0"/>
            </a:endParaRPr>
          </a:p>
        </p:txBody>
      </p:sp>
      <p:sp>
        <p:nvSpPr>
          <p:cNvPr id="14"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688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0E60-66DD-4190-9E6B-0F3951FC81C7}"/>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(10 of 11)</a:t>
            </a:r>
            <a:endParaRPr lang="en-US" sz="2700" dirty="0"/>
          </a:p>
        </p:txBody>
      </p:sp>
      <p:sp>
        <p:nvSpPr>
          <p:cNvPr id="3" name="Content Placeholder 2">
            <a:extLst>
              <a:ext uri="{FF2B5EF4-FFF2-40B4-BE49-F238E27FC236}">
                <a16:creationId xmlns:a16="http://schemas.microsoft.com/office/drawing/2014/main" id="{F9B01E00-A4DF-4789-B428-84F6C89BFB3D}"/>
              </a:ext>
            </a:extLst>
          </p:cNvPr>
          <p:cNvSpPr>
            <a:spLocks noGrp="1"/>
          </p:cNvSpPr>
          <p:nvPr>
            <p:ph sz="quarter" idx="16"/>
          </p:nvPr>
        </p:nvSpPr>
        <p:spPr>
          <a:xfrm>
            <a:off x="304800" y="1981200"/>
            <a:ext cx="8534400" cy="1905000"/>
          </a:xfrm>
        </p:spPr>
        <p:txBody>
          <a:bodyPr/>
          <a:lstStyle/>
          <a:p>
            <a:r>
              <a:rPr lang="en-US" b="1" dirty="0">
                <a:solidFill>
                  <a:schemeClr val="accent4"/>
                </a:solidFill>
              </a:rPr>
              <a:t>Ordinary Repairs</a:t>
            </a:r>
            <a:r>
              <a:rPr lang="en-US" b="1" dirty="0">
                <a:solidFill>
                  <a:srgbClr val="0000CC"/>
                </a:solidFill>
              </a:rPr>
              <a:t> </a:t>
            </a:r>
            <a:r>
              <a:rPr lang="en-US" dirty="0"/>
              <a:t>are expenditures to maintain the operating efficiency and productive life of the unit.</a:t>
            </a:r>
          </a:p>
          <a:p>
            <a:pPr marL="292608" indent="-292608">
              <a:buClr>
                <a:srgbClr val="800000"/>
              </a:buClr>
              <a:buSzPct val="100000"/>
              <a:buFont typeface="Arial" panose="020B0604020202020204" pitchFamily="34" charset="0"/>
              <a:buChar char="•"/>
            </a:pPr>
            <a:r>
              <a:rPr lang="en-US" dirty="0"/>
              <a:t>Debit to Maintenance and Repairs Expense</a:t>
            </a:r>
          </a:p>
          <a:p>
            <a:pPr marL="292608" indent="-292608">
              <a:buClr>
                <a:srgbClr val="800000"/>
              </a:buClr>
              <a:buSzPct val="100000"/>
              <a:buFont typeface="Arial" panose="020B0604020202020204" pitchFamily="34" charset="0"/>
              <a:buChar char="•"/>
            </a:pPr>
            <a:r>
              <a:rPr lang="en-US" dirty="0"/>
              <a:t>Referred to as </a:t>
            </a:r>
            <a:r>
              <a:rPr lang="en-US" b="1" dirty="0">
                <a:solidFill>
                  <a:schemeClr val="accent4"/>
                </a:solidFill>
              </a:rPr>
              <a:t>revenue expenditures</a:t>
            </a:r>
          </a:p>
        </p:txBody>
      </p:sp>
      <p:sp>
        <p:nvSpPr>
          <p:cNvPr id="7" name="Content Placeholder 6"/>
          <p:cNvSpPr>
            <a:spLocks noGrp="1"/>
          </p:cNvSpPr>
          <p:nvPr>
            <p:ph sz="quarter" idx="18"/>
          </p:nvPr>
        </p:nvSpPr>
        <p:spPr>
          <a:xfrm>
            <a:off x="313267" y="3962400"/>
            <a:ext cx="8373533" cy="2209800"/>
          </a:xfrm>
        </p:spPr>
        <p:txBody>
          <a:bodyPr/>
          <a:lstStyle/>
          <a:p>
            <a:pPr>
              <a:buClr>
                <a:srgbClr val="800000"/>
              </a:buClr>
              <a:buSzPct val="100000"/>
            </a:pPr>
            <a:r>
              <a:rPr lang="en-US" altLang="en-US" b="1" dirty="0">
                <a:solidFill>
                  <a:schemeClr val="accent4"/>
                </a:solidFill>
              </a:rPr>
              <a:t>Additions and Improvements</a:t>
            </a:r>
            <a:r>
              <a:rPr lang="en-US" altLang="en-US" b="1" dirty="0">
                <a:solidFill>
                  <a:srgbClr val="0000CC"/>
                </a:solidFill>
              </a:rPr>
              <a:t> </a:t>
            </a:r>
            <a:r>
              <a:rPr lang="en-US" altLang="en-US" dirty="0"/>
              <a:t>are costs incurred to increase the operating efficiency, productive capacity, or useful life of a plant asset.</a:t>
            </a:r>
          </a:p>
          <a:p>
            <a:pPr marL="292608" indent="-292608">
              <a:buClr>
                <a:srgbClr val="800000"/>
              </a:buClr>
              <a:buSzPct val="100000"/>
              <a:buFont typeface="Arial" panose="020B0604020202020204" pitchFamily="34" charset="0"/>
              <a:buChar char="•"/>
            </a:pPr>
            <a:r>
              <a:rPr lang="en-US" altLang="en-US" dirty="0"/>
              <a:t>Debit plant asset affected</a:t>
            </a:r>
          </a:p>
          <a:p>
            <a:pPr marL="292608" indent="-292608">
              <a:buClr>
                <a:srgbClr val="800000"/>
              </a:buClr>
              <a:buSzPct val="100000"/>
              <a:buFont typeface="Arial" panose="020B0604020202020204" pitchFamily="34" charset="0"/>
              <a:buChar char="•"/>
            </a:pPr>
            <a:r>
              <a:rPr lang="en-US" altLang="en-US" dirty="0"/>
              <a:t>Referred to as </a:t>
            </a:r>
            <a:r>
              <a:rPr lang="en-US" altLang="en-US" b="1" dirty="0">
                <a:solidFill>
                  <a:schemeClr val="accent4"/>
                </a:solidFill>
              </a:rPr>
              <a:t>capital expenditures</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910D5306-4674-497E-8FB2-13AB55AD82DF}"/>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413277EF-4923-4CFB-B799-0BA2C267407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8181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2334-DD4B-48E0-A155-667D04A12374}"/>
              </a:ext>
            </a:extLst>
          </p:cNvPr>
          <p:cNvSpPr>
            <a:spLocks noGrp="1"/>
          </p:cNvSpPr>
          <p:nvPr>
            <p:ph type="title"/>
          </p:nvPr>
        </p:nvSpPr>
        <p:spPr>
          <a:xfrm>
            <a:off x="304800" y="609600"/>
            <a:ext cx="73152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(11 of 11)</a:t>
            </a:r>
            <a:endParaRPr lang="en-US" sz="2700" dirty="0"/>
          </a:p>
        </p:txBody>
      </p:sp>
      <p:sp>
        <p:nvSpPr>
          <p:cNvPr id="3" name="Content Placeholder 2">
            <a:extLst>
              <a:ext uri="{FF2B5EF4-FFF2-40B4-BE49-F238E27FC236}">
                <a16:creationId xmlns:a16="http://schemas.microsoft.com/office/drawing/2014/main" id="{01766E7B-0ADC-413F-888B-93FFA8DE0E1C}"/>
              </a:ext>
            </a:extLst>
          </p:cNvPr>
          <p:cNvSpPr>
            <a:spLocks noGrp="1"/>
          </p:cNvSpPr>
          <p:nvPr>
            <p:ph sz="quarter" idx="16"/>
          </p:nvPr>
        </p:nvSpPr>
        <p:spPr>
          <a:xfrm>
            <a:off x="304800" y="1828800"/>
            <a:ext cx="8534400" cy="3276600"/>
          </a:xfrm>
        </p:spPr>
        <p:txBody>
          <a:bodyPr/>
          <a:lstStyle/>
          <a:p>
            <a:r>
              <a:rPr lang="en-US" altLang="en-US" sz="1600" b="1" dirty="0"/>
              <a:t>Anatomy of a Fraud</a:t>
            </a:r>
          </a:p>
          <a:p>
            <a:r>
              <a:rPr lang="en-US" altLang="en-US" sz="1600" dirty="0"/>
              <a:t>Bernie Ebers was the founder and C</a:t>
            </a:r>
            <a:r>
              <a:rPr lang="en-US" altLang="en-US" sz="100" dirty="0"/>
              <a:t> </a:t>
            </a:r>
            <a:r>
              <a:rPr lang="en-US" altLang="en-US" sz="1600" dirty="0"/>
              <a:t>E</a:t>
            </a:r>
            <a:r>
              <a:rPr lang="en-US" altLang="en-US" sz="100" dirty="0"/>
              <a:t> </a:t>
            </a:r>
            <a:r>
              <a:rPr lang="en-US" altLang="en-US" sz="1600" dirty="0"/>
              <a:t>O of the phone company </a:t>
            </a:r>
            <a:r>
              <a:rPr lang="en-US" altLang="en-US" sz="1600" b="1" dirty="0">
                <a:solidFill>
                  <a:schemeClr val="accent2"/>
                </a:solidFill>
              </a:rPr>
              <a:t>WorldCom</a:t>
            </a:r>
            <a:r>
              <a:rPr lang="en-US" altLang="en-US" sz="1600" dirty="0"/>
              <a:t>. The company engaged in a series of increasingly large, debt-financed acquisitions of other companies. These acquisitions made the company grow quickly, which made the stock price increase dramatically. However, because the acquired companies all had different accounting systems, WorldCom’s financial records were a mess. When WorldCom’s performance started to flatten out, Bernie coerced WorldCom’s accountants to engage in a number of fraudulent activities to make net income look better than it really was and thus prop up the stock price. One of these frauds involved treating $7 billion of line costs as capital expenditures. The line costs, which were rental fees paid to other phone companies to use their phone lines, had always been properly expensed in previous years. Capitalization delayed expense recognition to future periods and thus boosted current-period profits.</a:t>
            </a:r>
          </a:p>
          <a:p>
            <a:r>
              <a:rPr lang="en-US" sz="1600" b="1" dirty="0"/>
              <a:t>Total take: $7 billion</a:t>
            </a:r>
          </a:p>
          <a:p>
            <a:r>
              <a:rPr lang="en-US" altLang="en-US" sz="1600" b="1" dirty="0">
                <a:solidFill>
                  <a:srgbClr val="990000"/>
                </a:solidFill>
              </a:rPr>
              <a:t>The Missing Controls</a:t>
            </a:r>
          </a:p>
        </p:txBody>
      </p:sp>
      <p:sp>
        <p:nvSpPr>
          <p:cNvPr id="4" name="Content Placeholder 3">
            <a:extLst>
              <a:ext uri="{FF2B5EF4-FFF2-40B4-BE49-F238E27FC236}">
                <a16:creationId xmlns:a16="http://schemas.microsoft.com/office/drawing/2014/main" id="{85FFCB48-1308-46DC-8B09-3EC1C6F9DB56}"/>
              </a:ext>
            </a:extLst>
          </p:cNvPr>
          <p:cNvSpPr>
            <a:spLocks noGrp="1"/>
          </p:cNvSpPr>
          <p:nvPr>
            <p:ph sz="quarter" idx="17"/>
          </p:nvPr>
        </p:nvSpPr>
        <p:spPr>
          <a:xfrm>
            <a:off x="304800" y="5082479"/>
            <a:ext cx="8534400" cy="1207129"/>
          </a:xfrm>
        </p:spPr>
        <p:txBody>
          <a:bodyPr/>
          <a:lstStyle/>
          <a:p>
            <a:r>
              <a:rPr lang="en-US" altLang="en-US" sz="1600" b="1" dirty="0"/>
              <a:t>Documentation procedures.</a:t>
            </a:r>
            <a:r>
              <a:rPr lang="en-US" altLang="en-US" sz="1600" dirty="0"/>
              <a:t> The company’s accounting system was a disorganized collection of non-integrated systems, which resulted from a series of corporate acquisitions. Top management took advantage of this disorganization to conceal its fraudulent activities.</a:t>
            </a:r>
          </a:p>
          <a:p>
            <a:pPr>
              <a:spcBef>
                <a:spcPts val="500"/>
              </a:spcBef>
            </a:pPr>
            <a:r>
              <a:rPr lang="en-US" altLang="en-US" sz="1600" b="1" dirty="0"/>
              <a:t>Independent internal verification.</a:t>
            </a:r>
            <a:r>
              <a:rPr lang="en-US" altLang="en-US" sz="1600" dirty="0"/>
              <a:t> The fraud should have been detected by a comparison of actual physical assets with the list of physical assets shown in the accounting records.</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6" name="Slide Number Placeholder 5">
            <a:extLst>
              <a:ext uri="{FF2B5EF4-FFF2-40B4-BE49-F238E27FC236}">
                <a16:creationId xmlns:a16="http://schemas.microsoft.com/office/drawing/2014/main" id="{3DC11ADB-CEE1-48BD-BD55-0FC499F6D2CC}"/>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7" name="Footer Placeholder 6">
            <a:extLst>
              <a:ext uri="{FF2B5EF4-FFF2-40B4-BE49-F238E27FC236}">
                <a16:creationId xmlns:a16="http://schemas.microsoft.com/office/drawing/2014/main" id="{08740523-F042-4568-8ECE-518793DF8D5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5210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7A03-B0DE-487A-8143-2ADC52D83A86}"/>
              </a:ext>
            </a:extLst>
          </p:cNvPr>
          <p:cNvSpPr>
            <a:spLocks noGrp="1"/>
          </p:cNvSpPr>
          <p:nvPr>
            <p:ph type="title"/>
          </p:nvPr>
        </p:nvSpPr>
        <p:spPr>
          <a:xfrm>
            <a:off x="304800" y="762001"/>
            <a:ext cx="8534400" cy="654048"/>
          </a:xfrm>
        </p:spPr>
        <p:txBody>
          <a:bodyPr/>
          <a:lstStyle/>
          <a:p>
            <a:r>
              <a:rPr lang="en-US" b="1" dirty="0">
                <a:ea typeface="Source Sans Pro" charset="0"/>
              </a:rPr>
              <a:t>Do It! 1: </a:t>
            </a:r>
            <a:r>
              <a:rPr lang="en-US" b="1" dirty="0">
                <a:solidFill>
                  <a:srgbClr val="196E78"/>
                </a:solidFill>
                <a:ea typeface="Source Sans Pro" charset="0"/>
              </a:rPr>
              <a:t>Cost of Plant Assets</a:t>
            </a:r>
            <a:endParaRPr lang="en-US" dirty="0"/>
          </a:p>
        </p:txBody>
      </p:sp>
      <p:sp>
        <p:nvSpPr>
          <p:cNvPr id="3" name="Content Placeholder 2">
            <a:extLst>
              <a:ext uri="{FF2B5EF4-FFF2-40B4-BE49-F238E27FC236}">
                <a16:creationId xmlns:a16="http://schemas.microsoft.com/office/drawing/2014/main" id="{3C948203-42F7-450F-B04F-D01270AD4B71}"/>
              </a:ext>
            </a:extLst>
          </p:cNvPr>
          <p:cNvSpPr>
            <a:spLocks noGrp="1"/>
          </p:cNvSpPr>
          <p:nvPr>
            <p:ph sz="quarter" idx="16"/>
          </p:nvPr>
        </p:nvSpPr>
        <p:spPr>
          <a:xfrm>
            <a:off x="304800" y="1828799"/>
            <a:ext cx="8534400" cy="2529513"/>
          </a:xfrm>
        </p:spPr>
        <p:txBody>
          <a:bodyPr/>
          <a:lstStyle/>
          <a:p>
            <a:r>
              <a:rPr lang="en-US" sz="2400" dirty="0"/>
              <a:t>Assume that Drummond Heating and Cooling Co. purchases a delivery truck for $15,000 cash, plus sales taxes of $900 and delivery costs of $500. The buyer also pays $200 for painting and lettering, $600 for an annual insurance policy, and $80 for a motor vehicle license. Explain how each of these costs would be accounted for.</a:t>
            </a:r>
          </a:p>
          <a:p>
            <a:r>
              <a:rPr lang="en-US" sz="2400" b="1" dirty="0">
                <a:solidFill>
                  <a:srgbClr val="990000"/>
                </a:solidFill>
              </a:rPr>
              <a:t>Solution</a:t>
            </a:r>
            <a:endParaRPr lang="en-US" sz="2400" dirty="0"/>
          </a:p>
        </p:txBody>
      </p:sp>
      <p:sp>
        <p:nvSpPr>
          <p:cNvPr id="4" name="Content Placeholder 3">
            <a:extLst>
              <a:ext uri="{FF2B5EF4-FFF2-40B4-BE49-F238E27FC236}">
                <a16:creationId xmlns:a16="http://schemas.microsoft.com/office/drawing/2014/main" id="{BC228ACC-8BDF-4201-B1B2-09F6B2BE67FB}"/>
              </a:ext>
            </a:extLst>
          </p:cNvPr>
          <p:cNvSpPr>
            <a:spLocks noGrp="1"/>
          </p:cNvSpPr>
          <p:nvPr>
            <p:ph sz="quarter" idx="17"/>
          </p:nvPr>
        </p:nvSpPr>
        <p:spPr>
          <a:xfrm>
            <a:off x="304800" y="4358313"/>
            <a:ext cx="8534400" cy="766337"/>
          </a:xfrm>
        </p:spPr>
        <p:txBody>
          <a:bodyPr/>
          <a:lstStyle/>
          <a:p>
            <a:pPr marL="292608" indent="-292608">
              <a:buClr>
                <a:schemeClr val="accent2"/>
              </a:buClr>
              <a:buFont typeface="Arial" panose="020B0604020202020204" pitchFamily="34" charset="0"/>
              <a:buChar char="•"/>
            </a:pPr>
            <a:r>
              <a:rPr lang="en-US" sz="2400" dirty="0"/>
              <a:t>The first four payments ($15,000, $900, $500, and $200) are included in the </a:t>
            </a:r>
            <a:r>
              <a:rPr lang="en-US" sz="2400" b="1" dirty="0"/>
              <a:t>cost of the truck ($16,600).</a:t>
            </a:r>
            <a:endParaRPr lang="en-US" sz="2400" dirty="0"/>
          </a:p>
        </p:txBody>
      </p:sp>
      <p:sp>
        <p:nvSpPr>
          <p:cNvPr id="5" name="Content Placeholder 4">
            <a:extLst>
              <a:ext uri="{FF2B5EF4-FFF2-40B4-BE49-F238E27FC236}">
                <a16:creationId xmlns:a16="http://schemas.microsoft.com/office/drawing/2014/main" id="{2589DC36-00AB-4331-BC19-3061235B12E6}"/>
              </a:ext>
            </a:extLst>
          </p:cNvPr>
          <p:cNvSpPr>
            <a:spLocks noGrp="1"/>
          </p:cNvSpPr>
          <p:nvPr>
            <p:ph sz="quarter" idx="18"/>
          </p:nvPr>
        </p:nvSpPr>
        <p:spPr>
          <a:xfrm>
            <a:off x="313267" y="5124651"/>
            <a:ext cx="8534400" cy="685799"/>
          </a:xfrm>
        </p:spPr>
        <p:txBody>
          <a:bodyPr/>
          <a:lstStyle/>
          <a:p>
            <a:pPr marL="292608" indent="-292608">
              <a:buClr>
                <a:schemeClr val="accent2"/>
              </a:buClr>
              <a:buFont typeface="Arial" panose="020B0604020202020204" pitchFamily="34" charset="0"/>
              <a:buChar char="•"/>
            </a:pPr>
            <a:r>
              <a:rPr lang="en-US" sz="2400" dirty="0"/>
              <a:t>The payments for </a:t>
            </a:r>
            <a:r>
              <a:rPr lang="en-US" sz="2400" b="1" dirty="0"/>
              <a:t>insurance</a:t>
            </a:r>
            <a:r>
              <a:rPr lang="en-US" sz="2400" dirty="0"/>
              <a:t> and the </a:t>
            </a:r>
            <a:r>
              <a:rPr lang="en-US" sz="2400" b="1" dirty="0"/>
              <a:t>license</a:t>
            </a:r>
            <a:r>
              <a:rPr lang="en-US" sz="2400" dirty="0"/>
              <a:t> are operating costs and therefore are </a:t>
            </a:r>
            <a:r>
              <a:rPr lang="en-US" sz="2400" b="1" dirty="0"/>
              <a:t>expensed.</a:t>
            </a:r>
            <a:endParaRPr lang="en-US" sz="2400" dirty="0"/>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6" name="Slide Number Placeholder 5">
            <a:extLst>
              <a:ext uri="{FF2B5EF4-FFF2-40B4-BE49-F238E27FC236}">
                <a16:creationId xmlns:a16="http://schemas.microsoft.com/office/drawing/2014/main" id="{B2477090-058E-4845-9487-1CFE300CB105}"/>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id="{683FE974-2579-4881-A3F5-6DF4A8DBE50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80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Depreciation Methods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2</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Apply depreciation methods to plant assets.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4114800"/>
          </a:xfrm>
        </p:spPr>
        <p:txBody>
          <a:bodyPr/>
          <a:lstStyle/>
          <a:p>
            <a:r>
              <a:rPr lang="en-US" b="1" dirty="0"/>
              <a:t>Depreciation</a:t>
            </a:r>
          </a:p>
          <a:p>
            <a:pPr>
              <a:buSzPct val="80000"/>
            </a:pPr>
            <a:r>
              <a:rPr lang="en-US" altLang="en-US" b="1" dirty="0"/>
              <a:t>Process of allocating to expense </a:t>
            </a:r>
            <a:r>
              <a:rPr lang="en-US" altLang="en-US" dirty="0"/>
              <a:t>the cost of a plant asset over its useful (service) life in a </a:t>
            </a:r>
            <a:r>
              <a:rPr lang="en-US" altLang="en-US" b="1" dirty="0"/>
              <a:t>rational and systematic manner</a:t>
            </a:r>
            <a:r>
              <a:rPr lang="en-US" altLang="en-US" dirty="0"/>
              <a:t>.</a:t>
            </a:r>
          </a:p>
          <a:p>
            <a:pPr marL="292608" indent="-292608">
              <a:buClr>
                <a:srgbClr val="800000"/>
              </a:buClr>
              <a:buSzPct val="100000"/>
              <a:buFont typeface="Arial" panose="020B0604020202020204" pitchFamily="34" charset="0"/>
              <a:buChar char="•"/>
            </a:pPr>
            <a:r>
              <a:rPr lang="en-US" altLang="en-US" dirty="0"/>
              <a:t>Process of cost allocation, not asset valuation</a:t>
            </a:r>
          </a:p>
          <a:p>
            <a:pPr marL="292608" indent="-292608">
              <a:buClr>
                <a:srgbClr val="800000"/>
              </a:buClr>
              <a:buSzPct val="100000"/>
              <a:buFont typeface="Arial" panose="020B0604020202020204" pitchFamily="34" charset="0"/>
              <a:buChar char="•"/>
            </a:pPr>
            <a:r>
              <a:rPr lang="en-US" altLang="en-US" dirty="0"/>
              <a:t>Applies to land improvements, buildings, and equipment, not land</a:t>
            </a:r>
          </a:p>
          <a:p>
            <a:pPr marL="292608" indent="-292608">
              <a:buClr>
                <a:srgbClr val="800000"/>
              </a:buClr>
              <a:buSzPct val="100000"/>
              <a:buFont typeface="Arial" panose="020B0604020202020204" pitchFamily="34" charset="0"/>
              <a:buChar char="•"/>
            </a:pPr>
            <a:r>
              <a:rPr lang="en-US" altLang="en-US" dirty="0"/>
              <a:t>Depreciable because the revenue-producing ability of asset will decline over the asset’s useful life</a:t>
            </a:r>
            <a:endParaRPr lang="en-US"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18</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110192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AE94-BBFE-4874-A34D-22C31A1D550A}"/>
              </a:ext>
            </a:extLst>
          </p:cNvPr>
          <p:cNvSpPr>
            <a:spLocks noGrp="1"/>
          </p:cNvSpPr>
          <p:nvPr>
            <p:ph type="title"/>
          </p:nvPr>
        </p:nvSpPr>
        <p:spPr>
          <a:xfrm>
            <a:off x="304800" y="762001"/>
            <a:ext cx="8534400" cy="690305"/>
          </a:xfrm>
        </p:spPr>
        <p:txBody>
          <a:bodyPr/>
          <a:lstStyle/>
          <a:p>
            <a:r>
              <a:rPr lang="en-US" b="1" dirty="0">
                <a:ea typeface="Source Sans Pro" charset="0"/>
                <a:cs typeface="Calibri" panose="020F0502020204030204" pitchFamily="34" charset="0"/>
              </a:rPr>
              <a:t>Factors in Computing Depreciation</a:t>
            </a:r>
            <a:endParaRPr lang="en-US" dirty="0"/>
          </a:p>
        </p:txBody>
      </p:sp>
      <p:pic>
        <p:nvPicPr>
          <p:cNvPr id="8" name="Content Placeholder 7" descr="Three trucks driving down a hill illustrate three factors in computing depreciation. The first truck at the top of the hill is shiny and displays a price tag illustrating cost as all expenditures necessary to acquire the asset and make it ready for intended use. The second truck shows signs of wear and tear as it goes down the hill illustrating useful life as an estimate of the expected life based on need for repair, service life, and vulnerability to obsolescence. As the third truck approaches the bottom of the hill, it appears discolored with its body damaged and windows cracked illustrating salvage value as an estimate of the asset's value at the end of its useful life.  &#10;">
            <a:extLst>
              <a:ext uri="{FF2B5EF4-FFF2-40B4-BE49-F238E27FC236}">
                <a16:creationId xmlns:a16="http://schemas.microsoft.com/office/drawing/2014/main" id="{9A668306-035F-4E69-98F4-530771564F9C}"/>
              </a:ext>
            </a:extLst>
          </p:cNvPr>
          <p:cNvPicPr>
            <a:picLocks noGrp="1" noChangeAspect="1"/>
          </p:cNvPicPr>
          <p:nvPr>
            <p:ph sz="quarter" idx="16"/>
          </p:nvPr>
        </p:nvPicPr>
        <p:blipFill>
          <a:blip r:embed="rId2"/>
          <a:stretch>
            <a:fillRect/>
          </a:stretch>
        </p:blipFill>
        <p:spPr>
          <a:xfrm>
            <a:off x="1182337" y="1884306"/>
            <a:ext cx="6626927" cy="2402144"/>
          </a:xfrm>
          <a:prstGeom prst="rect">
            <a:avLst/>
          </a:prstGeom>
        </p:spPr>
      </p:pic>
      <p:sp>
        <p:nvSpPr>
          <p:cNvPr id="4" name="Content Placeholder 3">
            <a:extLst>
              <a:ext uri="{FF2B5EF4-FFF2-40B4-BE49-F238E27FC236}">
                <a16:creationId xmlns:a16="http://schemas.microsoft.com/office/drawing/2014/main" id="{D043A78E-5F2C-4C04-90E9-BBB9BC574466}"/>
              </a:ext>
            </a:extLst>
          </p:cNvPr>
          <p:cNvSpPr>
            <a:spLocks noGrp="1"/>
          </p:cNvSpPr>
          <p:nvPr>
            <p:ph sz="quarter" idx="17"/>
          </p:nvPr>
        </p:nvSpPr>
        <p:spPr>
          <a:xfrm>
            <a:off x="304800" y="4603750"/>
            <a:ext cx="3733800" cy="1035050"/>
          </a:xfrm>
        </p:spPr>
        <p:txBody>
          <a:bodyPr/>
          <a:lstStyle/>
          <a:p>
            <a:pPr>
              <a:defRPr/>
            </a:pPr>
            <a:r>
              <a:rPr lang="en-US" sz="2000" b="1" dirty="0"/>
              <a:t>Alternative Terminology</a:t>
            </a:r>
          </a:p>
          <a:p>
            <a:pPr>
              <a:defRPr/>
            </a:pPr>
            <a:r>
              <a:rPr lang="en-US" sz="2000" dirty="0"/>
              <a:t>Another term sometimes used for salvage value is </a:t>
            </a:r>
            <a:r>
              <a:rPr lang="en-US" sz="2000" i="1" dirty="0"/>
              <a:t>residual value</a:t>
            </a:r>
            <a:r>
              <a:rPr lang="en-US" sz="2000" dirty="0"/>
              <a:t>.</a:t>
            </a:r>
          </a:p>
        </p:txBody>
      </p:sp>
      <p:sp>
        <p:nvSpPr>
          <p:cNvPr id="5" name="Content Placeholder 4">
            <a:extLst>
              <a:ext uri="{FF2B5EF4-FFF2-40B4-BE49-F238E27FC236}">
                <a16:creationId xmlns:a16="http://schemas.microsoft.com/office/drawing/2014/main" id="{B63A37AA-03DB-4E2F-84A8-0628B6862DBB}"/>
              </a:ext>
            </a:extLst>
          </p:cNvPr>
          <p:cNvSpPr>
            <a:spLocks noGrp="1"/>
          </p:cNvSpPr>
          <p:nvPr>
            <p:ph sz="quarter" idx="18"/>
          </p:nvPr>
        </p:nvSpPr>
        <p:spPr>
          <a:xfrm>
            <a:off x="4191000" y="4572000"/>
            <a:ext cx="4419600" cy="1600200"/>
          </a:xfrm>
        </p:spPr>
        <p:txBody>
          <a:bodyPr/>
          <a:lstStyle/>
          <a:p>
            <a:r>
              <a:rPr lang="en-US" altLang="en-US" sz="2000" b="1" dirty="0"/>
              <a:t>Helpful Hint</a:t>
            </a:r>
          </a:p>
          <a:p>
            <a:r>
              <a:rPr lang="en-US" altLang="en-US" sz="2000" dirty="0"/>
              <a:t>Depreciation expense is reported on the income statement. Accumulated depreciation is reported on the balance sheet as a deduction from plant assets.</a:t>
            </a:r>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25E64E49-48E0-4489-A9FA-D788B98753D5}"/>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7" name="Footer Placeholder 6">
            <a:extLst>
              <a:ext uri="{FF2B5EF4-FFF2-40B4-BE49-F238E27FC236}">
                <a16:creationId xmlns:a16="http://schemas.microsoft.com/office/drawing/2014/main" id="{01ADD958-6B66-4148-B509-52F4B7215AB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883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686800" cy="41910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1 </a:t>
            </a:r>
            <a:r>
              <a:rPr lang="en-US" dirty="0">
                <a:latin typeface="Calibri" panose="020F0502020204030204" pitchFamily="34" charset="0"/>
              </a:rPr>
              <a:t>Explain the accounting for plant asset expenditures.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2 </a:t>
            </a:r>
            <a:r>
              <a:rPr lang="en-US" dirty="0">
                <a:latin typeface="Calibri" panose="020F0502020204030204" pitchFamily="34" charset="0"/>
              </a:rPr>
              <a:t>Apply depreciation methods to plant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3 </a:t>
            </a:r>
            <a:r>
              <a:rPr lang="en-US" dirty="0">
                <a:latin typeface="Calibri" panose="020F0502020204030204" pitchFamily="34" charset="0"/>
              </a:rPr>
              <a:t>Explain how to account for the disposal of plant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4 </a:t>
            </a:r>
            <a:r>
              <a:rPr lang="en-US" dirty="0">
                <a:latin typeface="Calibri" panose="020F0502020204030204" pitchFamily="34" charset="0"/>
              </a:rPr>
              <a:t>Describe how to account for natural resources and intangible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5 </a:t>
            </a:r>
            <a:r>
              <a:rPr lang="en-US" dirty="0">
                <a:latin typeface="Calibri" panose="020F0502020204030204" pitchFamily="34" charset="0"/>
              </a:rPr>
              <a:t>Discuss how plant assets, natural resources, and intangible assets are reported and analyzed.</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F43F-6361-4BE9-BAE1-EF76D4DDDDCF}"/>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Depreciation Methods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526DC21B-286A-407D-9FB9-4AC89E15124E}"/>
              </a:ext>
            </a:extLst>
          </p:cNvPr>
          <p:cNvSpPr>
            <a:spLocks noGrp="1"/>
          </p:cNvSpPr>
          <p:nvPr>
            <p:ph sz="quarter" idx="16"/>
          </p:nvPr>
        </p:nvSpPr>
        <p:spPr>
          <a:xfrm>
            <a:off x="304800" y="1828800"/>
            <a:ext cx="5105400" cy="3581400"/>
          </a:xfrm>
        </p:spPr>
        <p:txBody>
          <a:bodyPr/>
          <a:lstStyle/>
          <a:p>
            <a:r>
              <a:rPr lang="en-US" altLang="en-US" sz="2600" b="1" dirty="0">
                <a:latin typeface="Calibri" panose="020F0502020204030204" pitchFamily="34" charset="0"/>
              </a:rPr>
              <a:t>Management selects the method </a:t>
            </a:r>
            <a:r>
              <a:rPr lang="en-US" altLang="en-US" sz="2600" dirty="0">
                <a:latin typeface="Calibri" panose="020F0502020204030204" pitchFamily="34" charset="0"/>
              </a:rPr>
              <a:t>it believes best measures an asset’s contribution to revenue over its useful life.</a:t>
            </a:r>
          </a:p>
          <a:p>
            <a:pPr>
              <a:buClr>
                <a:srgbClr val="800000"/>
              </a:buClr>
            </a:pPr>
            <a:r>
              <a:rPr lang="en-US" altLang="en-US" sz="2600" dirty="0">
                <a:latin typeface="Calibri" panose="020F0502020204030204" pitchFamily="34" charset="0"/>
              </a:rPr>
              <a:t>Examples include:</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Straight-line method</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Units-of-activity method</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Declining-balance method</a:t>
            </a:r>
          </a:p>
        </p:txBody>
      </p:sp>
      <p:pic>
        <p:nvPicPr>
          <p:cNvPr id="7" name="Content Placeholder 6" descr="A pie chart shows the percentage of use of depreciation methods in major U.S. companies: Straight-line, 83 percent; units of activity, 5 percent; declining balance, 4 percent; and other, 8 percent.&#10;">
            <a:extLst>
              <a:ext uri="{FF2B5EF4-FFF2-40B4-BE49-F238E27FC236}">
                <a16:creationId xmlns:a16="http://schemas.microsoft.com/office/drawing/2014/main" id="{8E26298E-FB0C-4783-B420-83B1D9196938}"/>
              </a:ext>
            </a:extLst>
          </p:cNvPr>
          <p:cNvPicPr>
            <a:picLocks noGrp="1" noChangeAspect="1"/>
          </p:cNvPicPr>
          <p:nvPr>
            <p:ph sz="quarter" idx="17"/>
          </p:nvPr>
        </p:nvPicPr>
        <p:blipFill>
          <a:blip r:embed="rId2"/>
          <a:stretch>
            <a:fillRect/>
          </a:stretch>
        </p:blipFill>
        <p:spPr>
          <a:xfrm>
            <a:off x="5791200" y="1937603"/>
            <a:ext cx="2797702" cy="4125794"/>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B6FCDB70-A9D0-46E5-9AB5-92DF0386F549}"/>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6" name="Footer Placeholder 5">
            <a:extLst>
              <a:ext uri="{FF2B5EF4-FFF2-40B4-BE49-F238E27FC236}">
                <a16:creationId xmlns:a16="http://schemas.microsoft.com/office/drawing/2014/main" id="{4A96CCE9-2824-420E-A37F-0D094CFED5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397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F08B-761E-42C5-8BC5-8D2B880BA816}"/>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Depreciation Methods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C6795639-067A-4855-AB3F-B704D59C7E2A}"/>
              </a:ext>
            </a:extLst>
          </p:cNvPr>
          <p:cNvSpPr>
            <a:spLocks noGrp="1"/>
          </p:cNvSpPr>
          <p:nvPr>
            <p:ph sz="quarter" idx="16"/>
          </p:nvPr>
        </p:nvSpPr>
        <p:spPr>
          <a:xfrm>
            <a:off x="304800" y="1828800"/>
            <a:ext cx="8534400" cy="806450"/>
          </a:xfrm>
        </p:spPr>
        <p:txBody>
          <a:bodyPr/>
          <a:lstStyle/>
          <a:p>
            <a:r>
              <a:rPr lang="en-US" altLang="en-US" sz="2600" b="1" dirty="0"/>
              <a:t>Illustration: </a:t>
            </a:r>
            <a:r>
              <a:rPr lang="en-US" altLang="en-US" sz="2600" dirty="0"/>
              <a:t>Barb’s Florists purchased a small delivery truck on January 1, 2020.</a:t>
            </a:r>
            <a:endParaRPr lang="en-US" sz="2600" dirty="0"/>
          </a:p>
        </p:txBody>
      </p:sp>
      <p:graphicFrame>
        <p:nvGraphicFramePr>
          <p:cNvPr id="8" name="Content Placeholder 7" descr="Table is accessible to screenreaders">
            <a:extLst>
              <a:ext uri="{FF2B5EF4-FFF2-40B4-BE49-F238E27FC236}">
                <a16:creationId xmlns:a16="http://schemas.microsoft.com/office/drawing/2014/main" id="{8A15F828-A3F6-4C09-ADF9-F070C2FEB832}"/>
              </a:ext>
            </a:extLst>
          </p:cNvPr>
          <p:cNvGraphicFramePr>
            <a:graphicFrameLocks noGrp="1"/>
          </p:cNvGraphicFramePr>
          <p:nvPr>
            <p:ph sz="quarter" idx="17"/>
            <p:extLst>
              <p:ext uri="{D42A27DB-BD31-4B8C-83A1-F6EECF244321}">
                <p14:modId xmlns:p14="http://schemas.microsoft.com/office/powerpoint/2010/main" val="588028125"/>
              </p:ext>
            </p:extLst>
          </p:nvPr>
        </p:nvGraphicFramePr>
        <p:xfrm>
          <a:off x="1524000" y="2971800"/>
          <a:ext cx="5810250" cy="1828800"/>
        </p:xfrm>
        <a:graphic>
          <a:graphicData uri="http://schemas.openxmlformats.org/drawingml/2006/table">
            <a:tbl>
              <a:tblPr firstRow="1" bandRow="1">
                <a:tableStyleId>{5C22544A-7EE6-4342-B048-85BDC9FD1C3A}</a:tableStyleId>
              </a:tblPr>
              <a:tblGrid>
                <a:gridCol w="4133850">
                  <a:extLst>
                    <a:ext uri="{9D8B030D-6E8A-4147-A177-3AD203B41FA5}">
                      <a16:colId xmlns:a16="http://schemas.microsoft.com/office/drawing/2014/main" val="1641657699"/>
                    </a:ext>
                  </a:extLst>
                </a:gridCol>
                <a:gridCol w="1676400">
                  <a:extLst>
                    <a:ext uri="{9D8B030D-6E8A-4147-A177-3AD203B41FA5}">
                      <a16:colId xmlns:a16="http://schemas.microsoft.com/office/drawing/2014/main" val="1738528601"/>
                    </a:ext>
                  </a:extLst>
                </a:gridCol>
              </a:tblGrid>
              <a:tr h="370840">
                <a:tc>
                  <a:txBody>
                    <a:bodyPr/>
                    <a:lstStyle/>
                    <a:p>
                      <a:r>
                        <a:rPr lang="en-US" altLang="en-US" sz="2400" b="0" baseline="0" dirty="0">
                          <a:solidFill>
                            <a:schemeClr val="tx1"/>
                          </a:solidFill>
                        </a:rPr>
                        <a:t>Cost</a:t>
                      </a:r>
                      <a:endParaRPr lang="en-US" sz="2400" b="0" baseline="0" dirty="0">
                        <a:solidFill>
                          <a:schemeClr val="tx1"/>
                        </a:solidFill>
                      </a:endParaRPr>
                    </a:p>
                  </a:txBody>
                  <a:tcPr>
                    <a:solidFill>
                      <a:schemeClr val="bg1"/>
                    </a:solidFill>
                  </a:tcPr>
                </a:tc>
                <a:tc>
                  <a:txBody>
                    <a:bodyPr/>
                    <a:lstStyle/>
                    <a:p>
                      <a:pPr algn="r"/>
                      <a:r>
                        <a:rPr lang="en-US" altLang="en-US" sz="2400" b="0" baseline="0" dirty="0">
                          <a:solidFill>
                            <a:schemeClr val="tx1"/>
                          </a:solidFill>
                        </a:rPr>
                        <a:t>$13,000</a:t>
                      </a:r>
                      <a:endParaRPr lang="en-US" sz="2400" b="0" baseline="0" dirty="0">
                        <a:solidFill>
                          <a:schemeClr val="tx1"/>
                        </a:solidFill>
                      </a:endParaRPr>
                    </a:p>
                  </a:txBody>
                  <a:tcPr>
                    <a:solidFill>
                      <a:schemeClr val="bg1"/>
                    </a:solidFill>
                  </a:tcPr>
                </a:tc>
                <a:extLst>
                  <a:ext uri="{0D108BD9-81ED-4DB2-BD59-A6C34878D82A}">
                    <a16:rowId xmlns:a16="http://schemas.microsoft.com/office/drawing/2014/main" val="1797681756"/>
                  </a:ext>
                </a:extLst>
              </a:tr>
              <a:tr h="370840">
                <a:tc>
                  <a:txBody>
                    <a:bodyPr/>
                    <a:lstStyle/>
                    <a:p>
                      <a:r>
                        <a:rPr lang="en-US" altLang="en-US" sz="2400" b="0" baseline="0" dirty="0">
                          <a:solidFill>
                            <a:schemeClr val="tx1"/>
                          </a:solidFill>
                        </a:rPr>
                        <a:t>Expected salvage value</a:t>
                      </a:r>
                      <a:endParaRPr lang="en-US" sz="2400" b="0" baseline="0" dirty="0">
                        <a:solidFill>
                          <a:schemeClr val="tx1"/>
                        </a:solidFill>
                      </a:endParaRPr>
                    </a:p>
                  </a:txBody>
                  <a:tcPr>
                    <a:solidFill>
                      <a:schemeClr val="bg1"/>
                    </a:solidFill>
                  </a:tcPr>
                </a:tc>
                <a:tc>
                  <a:txBody>
                    <a:bodyPr/>
                    <a:lstStyle/>
                    <a:p>
                      <a:pPr algn="r"/>
                      <a:r>
                        <a:rPr lang="en-US" altLang="en-US" sz="2400" b="0" baseline="0" dirty="0">
                          <a:solidFill>
                            <a:schemeClr val="tx1"/>
                          </a:solidFill>
                        </a:rPr>
                        <a:t>$  1,000</a:t>
                      </a:r>
                      <a:endParaRPr lang="en-US" sz="2400" b="0" baseline="0" dirty="0">
                        <a:solidFill>
                          <a:schemeClr val="tx1"/>
                        </a:solidFill>
                      </a:endParaRPr>
                    </a:p>
                  </a:txBody>
                  <a:tcPr>
                    <a:solidFill>
                      <a:schemeClr val="bg1"/>
                    </a:solidFill>
                  </a:tcPr>
                </a:tc>
                <a:extLst>
                  <a:ext uri="{0D108BD9-81ED-4DB2-BD59-A6C34878D82A}">
                    <a16:rowId xmlns:a16="http://schemas.microsoft.com/office/drawing/2014/main" val="3684661509"/>
                  </a:ext>
                </a:extLst>
              </a:tr>
              <a:tr h="370840">
                <a:tc>
                  <a:txBody>
                    <a:bodyPr/>
                    <a:lstStyle/>
                    <a:p>
                      <a:r>
                        <a:rPr lang="en-US" altLang="en-US" sz="2400" b="0" baseline="0" dirty="0">
                          <a:solidFill>
                            <a:schemeClr val="tx1"/>
                          </a:solidFill>
                        </a:rPr>
                        <a:t>Estimated useful life in years</a:t>
                      </a:r>
                      <a:endParaRPr lang="en-US" sz="2400" b="0" baseline="0" dirty="0">
                        <a:solidFill>
                          <a:schemeClr val="tx1"/>
                        </a:solidFill>
                      </a:endParaRPr>
                    </a:p>
                  </a:txBody>
                  <a:tcPr>
                    <a:solidFill>
                      <a:schemeClr val="bg1"/>
                    </a:solidFill>
                  </a:tcPr>
                </a:tc>
                <a:tc>
                  <a:txBody>
                    <a:bodyPr/>
                    <a:lstStyle/>
                    <a:p>
                      <a:pPr algn="r"/>
                      <a:r>
                        <a:rPr lang="en-US" altLang="en-US" sz="2400" b="0" baseline="0" dirty="0">
                          <a:solidFill>
                            <a:schemeClr val="tx1"/>
                          </a:solidFill>
                        </a:rPr>
                        <a:t>5</a:t>
                      </a:r>
                      <a:endParaRPr lang="en-US" sz="2400" b="0" baseline="0" dirty="0">
                        <a:solidFill>
                          <a:schemeClr val="tx1"/>
                        </a:solidFill>
                      </a:endParaRPr>
                    </a:p>
                  </a:txBody>
                  <a:tcPr>
                    <a:solidFill>
                      <a:schemeClr val="bg1"/>
                    </a:solidFill>
                  </a:tcPr>
                </a:tc>
                <a:extLst>
                  <a:ext uri="{0D108BD9-81ED-4DB2-BD59-A6C34878D82A}">
                    <a16:rowId xmlns:a16="http://schemas.microsoft.com/office/drawing/2014/main" val="3082191610"/>
                  </a:ext>
                </a:extLst>
              </a:tr>
              <a:tr h="370840">
                <a:tc>
                  <a:txBody>
                    <a:bodyPr/>
                    <a:lstStyle/>
                    <a:p>
                      <a:r>
                        <a:rPr lang="en-US" altLang="en-US" sz="2400" b="0" baseline="0" dirty="0">
                          <a:solidFill>
                            <a:schemeClr val="tx1"/>
                          </a:solidFill>
                        </a:rPr>
                        <a:t>Estimated useful life in miles</a:t>
                      </a:r>
                      <a:endParaRPr lang="en-US" sz="2400" b="0" baseline="0" dirty="0">
                        <a:solidFill>
                          <a:schemeClr val="tx1"/>
                        </a:solidFill>
                      </a:endParaRPr>
                    </a:p>
                  </a:txBody>
                  <a:tcPr>
                    <a:solidFill>
                      <a:schemeClr val="bg1"/>
                    </a:solidFill>
                  </a:tcPr>
                </a:tc>
                <a:tc>
                  <a:txBody>
                    <a:bodyPr/>
                    <a:lstStyle/>
                    <a:p>
                      <a:pPr algn="r"/>
                      <a:r>
                        <a:rPr lang="en-US" altLang="en-US" sz="2400" b="0" baseline="0" dirty="0">
                          <a:solidFill>
                            <a:schemeClr val="tx1"/>
                          </a:solidFill>
                        </a:rPr>
                        <a:t>100,000</a:t>
                      </a:r>
                      <a:endParaRPr lang="en-US" sz="2400" b="0" baseline="0" dirty="0">
                        <a:solidFill>
                          <a:schemeClr val="tx1"/>
                        </a:solidFill>
                      </a:endParaRPr>
                    </a:p>
                  </a:txBody>
                  <a:tcPr>
                    <a:solidFill>
                      <a:schemeClr val="bg1"/>
                    </a:solidFill>
                  </a:tcPr>
                </a:tc>
                <a:extLst>
                  <a:ext uri="{0D108BD9-81ED-4DB2-BD59-A6C34878D82A}">
                    <a16:rowId xmlns:a16="http://schemas.microsoft.com/office/drawing/2014/main" val="4208160618"/>
                  </a:ext>
                </a:extLst>
              </a:tr>
            </a:tbl>
          </a:graphicData>
        </a:graphic>
      </p:graphicFrame>
      <p:sp>
        <p:nvSpPr>
          <p:cNvPr id="5" name="Content Placeholder 4">
            <a:extLst>
              <a:ext uri="{FF2B5EF4-FFF2-40B4-BE49-F238E27FC236}">
                <a16:creationId xmlns:a16="http://schemas.microsoft.com/office/drawing/2014/main" id="{9E84FF16-9CA2-494B-B169-053AF8EB1EA8}"/>
              </a:ext>
            </a:extLst>
          </p:cNvPr>
          <p:cNvSpPr>
            <a:spLocks noGrp="1"/>
          </p:cNvSpPr>
          <p:nvPr>
            <p:ph sz="quarter" idx="18"/>
          </p:nvPr>
        </p:nvSpPr>
        <p:spPr>
          <a:xfrm>
            <a:off x="313267" y="5084595"/>
            <a:ext cx="8534400" cy="1011405"/>
          </a:xfrm>
        </p:spPr>
        <p:txBody>
          <a:bodyPr/>
          <a:lstStyle/>
          <a:p>
            <a:pPr>
              <a:lnSpc>
                <a:spcPct val="100000"/>
              </a:lnSpc>
              <a:spcBef>
                <a:spcPts val="1800"/>
              </a:spcBef>
              <a:buSzPct val="80000"/>
            </a:pPr>
            <a:r>
              <a:rPr lang="en-US" altLang="en-US" sz="2400" b="1" dirty="0">
                <a:latin typeface="Calibri" panose="020F0502020204030204" pitchFamily="34" charset="0"/>
              </a:rPr>
              <a:t>Required: </a:t>
            </a:r>
            <a:r>
              <a:rPr lang="en-US" altLang="en-US" sz="2400" dirty="0">
                <a:latin typeface="Calibri" panose="020F0502020204030204" pitchFamily="34" charset="0"/>
              </a:rPr>
              <a:t>Compute depreciation using the following.</a:t>
            </a:r>
          </a:p>
          <a:p>
            <a:pPr>
              <a:lnSpc>
                <a:spcPct val="100000"/>
              </a:lnSpc>
              <a:spcBef>
                <a:spcPts val="1200"/>
              </a:spcBef>
              <a:buSzPct val="80000"/>
            </a:pPr>
            <a:r>
              <a:rPr lang="en-US" altLang="en-US" sz="2400" dirty="0">
                <a:latin typeface="Calibri" panose="020F0502020204030204" pitchFamily="34" charset="0"/>
              </a:rPr>
              <a:t>(a) Straight-Line (b) Units-of-Activity (c) Declining Balance</a:t>
            </a:r>
            <a:endParaRPr lang="en-US" sz="2400" dirty="0">
              <a:latin typeface="Calibri" panose="020F0502020204030204" pitchFamily="34" charset="0"/>
            </a:endParaRPr>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E664CA79-FCEB-4528-9FA0-CE23A9EF849E}"/>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7" name="Footer Placeholder 6">
            <a:extLst>
              <a:ext uri="{FF2B5EF4-FFF2-40B4-BE49-F238E27FC236}">
                <a16:creationId xmlns:a16="http://schemas.microsoft.com/office/drawing/2014/main" id="{3D03441B-CA3D-4171-8712-C6307135235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0744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DE5A-FF27-4506-8460-F09068B34102}"/>
              </a:ext>
            </a:extLst>
          </p:cNvPr>
          <p:cNvSpPr>
            <a:spLocks noGrp="1"/>
          </p:cNvSpPr>
          <p:nvPr>
            <p:ph type="title"/>
          </p:nvPr>
        </p:nvSpPr>
        <p:spPr>
          <a:xfrm>
            <a:off x="304800" y="762001"/>
            <a:ext cx="8534400" cy="806449"/>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E569AAD1-53B1-4C5D-BEFF-A77335EE9918}"/>
              </a:ext>
            </a:extLst>
          </p:cNvPr>
          <p:cNvSpPr>
            <a:spLocks noGrp="1"/>
          </p:cNvSpPr>
          <p:nvPr>
            <p:ph sz="quarter" idx="16"/>
          </p:nvPr>
        </p:nvSpPr>
        <p:spPr>
          <a:xfrm>
            <a:off x="304800" y="1828800"/>
            <a:ext cx="8534400" cy="903348"/>
          </a:xfrm>
        </p:spPr>
        <p:txBody>
          <a:bodyPr/>
          <a:lstStyle/>
          <a:p>
            <a:pPr marL="292608" indent="-292608">
              <a:buClr>
                <a:srgbClr val="800000"/>
              </a:buClr>
              <a:buSzPct val="100000"/>
              <a:buFont typeface="Arial" panose="020B0604020202020204" pitchFamily="34" charset="0"/>
              <a:buChar char="•"/>
            </a:pPr>
            <a:r>
              <a:rPr lang="en-US" altLang="en-US" sz="2600" dirty="0"/>
              <a:t>Expense is </a:t>
            </a:r>
            <a:r>
              <a:rPr lang="en-US" altLang="en-US" sz="2600" b="1" dirty="0"/>
              <a:t>same amount </a:t>
            </a:r>
            <a:r>
              <a:rPr lang="en-US" altLang="en-US" sz="2600" dirty="0"/>
              <a:t>for each year</a:t>
            </a:r>
          </a:p>
          <a:p>
            <a:pPr marL="292608" indent="-292608">
              <a:buClr>
                <a:srgbClr val="800000"/>
              </a:buClr>
              <a:buSzPct val="100000"/>
              <a:buFont typeface="Arial" panose="020B0604020202020204" pitchFamily="34" charset="0"/>
              <a:buChar char="•"/>
            </a:pPr>
            <a:r>
              <a:rPr lang="en-US" altLang="en-US" sz="2600" dirty="0"/>
              <a:t>Depreciable cost = Cost less salvage value</a:t>
            </a:r>
          </a:p>
        </p:txBody>
      </p:sp>
      <p:pic>
        <p:nvPicPr>
          <p:cNvPr id="7" name="Content Placeholder 6" descr="An illustration of the computation of annual straight-line depreciation. The first formula is cost of $13,000 minus salvage value of $1,000 equals depreciable cost of $12,000. A second formula is depreciable cost of $12,000 divided by useful life in years, 5, equals annual depreciation expense of $2,400. &#10;">
            <a:extLst>
              <a:ext uri="{FF2B5EF4-FFF2-40B4-BE49-F238E27FC236}">
                <a16:creationId xmlns:a16="http://schemas.microsoft.com/office/drawing/2014/main" id="{E295EC8C-CBBF-4493-B77D-848E542C03DB}"/>
              </a:ext>
            </a:extLst>
          </p:cNvPr>
          <p:cNvPicPr>
            <a:picLocks noGrp="1" noChangeAspect="1"/>
          </p:cNvPicPr>
          <p:nvPr>
            <p:ph sz="quarter" idx="17"/>
          </p:nvPr>
        </p:nvPicPr>
        <p:blipFill>
          <a:blip r:embed="rId2"/>
          <a:stretch>
            <a:fillRect/>
          </a:stretch>
        </p:blipFill>
        <p:spPr>
          <a:xfrm>
            <a:off x="927190" y="3002123"/>
            <a:ext cx="7289620" cy="3103502"/>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554DCB47-F422-4009-A7AE-451CD802E587}"/>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6" name="Footer Placeholder 5">
            <a:extLst>
              <a:ext uri="{FF2B5EF4-FFF2-40B4-BE49-F238E27FC236}">
                <a16:creationId xmlns:a16="http://schemas.microsoft.com/office/drawing/2014/main" id="{7672DF96-2E0E-48D1-A7A5-38B3F545BC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534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p:txBody>
          <a:bodyPr/>
          <a:lstStyle/>
          <a:p>
            <a:r>
              <a:rPr lang="en-US" altLang="en-US" sz="2200" b="1" dirty="0"/>
              <a:t>Illustration for Barb’s Florists</a:t>
            </a:r>
            <a:endParaRPr lang="en-US" sz="2200" dirty="0"/>
          </a:p>
        </p:txBody>
      </p:sp>
      <p:pic>
        <p:nvPicPr>
          <p:cNvPr id="10" name="Content Placeholder 9" descr="&quot;A table displays a straight line depreciation schedule. It contains columns titled year, depreciable cost, depreciable rate, annual depreciation expense, accumulated depreciation and book value at end of year. Each row contains amounts for each year from 2020 to 2024. The amounts for 2020 are depreciable cost, $12,000, times the depreciation rate of 20%, equals annual depreciation expense, $2,400, resulting in accumulated depreciation of $2,400 and a book value of $10,600. &#10;The amounts for 2021 are depreciable cost, $12,000, times the depreciation rate of 20%, equals annual depreciation expense, $2,400, resulting in accumulated depreciation of $4,800 and a book value of $8,200. &#10;The amounts for 2022 are depreciable cost, $12,000, times the depreciation rate of 20%, equals annual depreciation expense, $2,400, resulting in accumulated depreciation of $7,200 and a book value of $5,800. &#10;The amounts for 2023 are depreciable cost, $12,000, times the depreciation rate of 20%, equals annual depreciation expense, $2,400, resulting in accumulated depreciation of $9,600 and a book value of $3,400. &#10;The amounts for 2024 are depreciable cost, $12,000, times the depreciation rate of 20%, equals annual depreciation expense, $2,400, resulting in accumulated depreciation of $12,000 and a book value of $1,000. &quot;&#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508764" y="2393217"/>
            <a:ext cx="8061528" cy="2663448"/>
          </a:xfrm>
        </p:spPr>
      </p:pic>
      <p:sp>
        <p:nvSpPr>
          <p:cNvPr id="5" name="Content Placeholder 4">
            <a:extLst>
              <a:ext uri="{FF2B5EF4-FFF2-40B4-BE49-F238E27FC236}">
                <a16:creationId xmlns:a16="http://schemas.microsoft.com/office/drawing/2014/main" id="{5F09182E-D2DA-44BF-957B-EFC5EC903762}"/>
              </a:ext>
            </a:extLst>
          </p:cNvPr>
          <p:cNvSpPr>
            <a:spLocks noGrp="1"/>
          </p:cNvSpPr>
          <p:nvPr>
            <p:ph sz="quarter" idx="18"/>
          </p:nvPr>
        </p:nvSpPr>
        <p:spPr>
          <a:xfrm>
            <a:off x="457200" y="5197476"/>
            <a:ext cx="1447800" cy="1035050"/>
          </a:xfrm>
        </p:spPr>
        <p:txBody>
          <a:bodyPr/>
          <a:lstStyle/>
          <a:p>
            <a:pPr algn="ctr"/>
            <a:r>
              <a:rPr lang="en-US" altLang="en-US" sz="2200" b="1" dirty="0">
                <a:solidFill>
                  <a:srgbClr val="800000"/>
                </a:solidFill>
              </a:rPr>
              <a:t>2020 Journal Entry</a:t>
            </a:r>
          </a:p>
        </p:txBody>
      </p:sp>
      <p:sp>
        <p:nvSpPr>
          <p:cNvPr id="6" name="Content Placeholder 5">
            <a:extLst>
              <a:ext uri="{FF2B5EF4-FFF2-40B4-BE49-F238E27FC236}">
                <a16:creationId xmlns:a16="http://schemas.microsoft.com/office/drawing/2014/main" id="{380E3127-B770-486F-B73C-85D0731F97CE}"/>
              </a:ext>
            </a:extLst>
          </p:cNvPr>
          <p:cNvSpPr>
            <a:spLocks noGrp="1"/>
          </p:cNvSpPr>
          <p:nvPr>
            <p:ph sz="quarter" idx="19"/>
          </p:nvPr>
        </p:nvSpPr>
        <p:spPr>
          <a:xfrm>
            <a:off x="1905000" y="5314855"/>
            <a:ext cx="3352800" cy="365125"/>
          </a:xfrm>
        </p:spPr>
        <p:txBody>
          <a:bodyPr/>
          <a:lstStyle/>
          <a:p>
            <a:r>
              <a:rPr lang="en-US" altLang="en-US" sz="2200" b="1" dirty="0"/>
              <a:t>Depreciation Expense</a:t>
            </a:r>
            <a:endParaRPr lang="en-US" sz="2200" b="1" dirty="0"/>
          </a:p>
        </p:txBody>
      </p:sp>
      <p:sp>
        <p:nvSpPr>
          <p:cNvPr id="7" name="Content Placeholder 6">
            <a:extLst>
              <a:ext uri="{FF2B5EF4-FFF2-40B4-BE49-F238E27FC236}">
                <a16:creationId xmlns:a16="http://schemas.microsoft.com/office/drawing/2014/main" id="{2E0FCCDC-67EC-4B33-9EC7-5C465B24A4AA}"/>
              </a:ext>
            </a:extLst>
          </p:cNvPr>
          <p:cNvSpPr>
            <a:spLocks noGrp="1"/>
          </p:cNvSpPr>
          <p:nvPr>
            <p:ph sz="quarter" idx="20"/>
          </p:nvPr>
        </p:nvSpPr>
        <p:spPr>
          <a:xfrm>
            <a:off x="6096000" y="5314855"/>
            <a:ext cx="990600" cy="365125"/>
          </a:xfrm>
        </p:spPr>
        <p:txBody>
          <a:bodyPr/>
          <a:lstStyle/>
          <a:p>
            <a:r>
              <a:rPr lang="en-US" altLang="en-US" sz="2200" b="1" dirty="0"/>
              <a:t>2,400</a:t>
            </a:r>
            <a:endParaRPr lang="en-US" sz="2200" b="1" dirty="0"/>
          </a:p>
        </p:txBody>
      </p:sp>
      <p:sp>
        <p:nvSpPr>
          <p:cNvPr id="8" name="Content Placeholder 7">
            <a:extLst>
              <a:ext uri="{FF2B5EF4-FFF2-40B4-BE49-F238E27FC236}">
                <a16:creationId xmlns:a16="http://schemas.microsoft.com/office/drawing/2014/main" id="{AD617633-BF6A-40BF-82EC-A8BD593A2FD4}"/>
              </a:ext>
            </a:extLst>
          </p:cNvPr>
          <p:cNvSpPr>
            <a:spLocks noGrp="1"/>
          </p:cNvSpPr>
          <p:nvPr>
            <p:ph sz="quarter" idx="21"/>
          </p:nvPr>
        </p:nvSpPr>
        <p:spPr>
          <a:xfrm>
            <a:off x="2362200" y="5779625"/>
            <a:ext cx="3276600" cy="365125"/>
          </a:xfrm>
        </p:spPr>
        <p:txBody>
          <a:bodyPr/>
          <a:lstStyle/>
          <a:p>
            <a:r>
              <a:rPr lang="en-US" altLang="en-US" sz="2200" b="1" dirty="0"/>
              <a:t>Accumulated Depreciation</a:t>
            </a:r>
            <a:endParaRPr lang="en-US" sz="2200" b="1" dirty="0"/>
          </a:p>
        </p:txBody>
      </p:sp>
      <p:sp>
        <p:nvSpPr>
          <p:cNvPr id="9" name="Content Placeholder 8">
            <a:extLst>
              <a:ext uri="{FF2B5EF4-FFF2-40B4-BE49-F238E27FC236}">
                <a16:creationId xmlns:a16="http://schemas.microsoft.com/office/drawing/2014/main" id="{A273D546-7D88-4337-9FC3-1D7D46C3459A}"/>
              </a:ext>
            </a:extLst>
          </p:cNvPr>
          <p:cNvSpPr>
            <a:spLocks noGrp="1"/>
          </p:cNvSpPr>
          <p:nvPr>
            <p:ph sz="quarter" idx="22"/>
          </p:nvPr>
        </p:nvSpPr>
        <p:spPr>
          <a:xfrm>
            <a:off x="7010400" y="5801660"/>
            <a:ext cx="914400" cy="365125"/>
          </a:xfrm>
        </p:spPr>
        <p:txBody>
          <a:bodyPr/>
          <a:lstStyle/>
          <a:p>
            <a:r>
              <a:rPr lang="en-US" altLang="en-US" sz="2200" b="1" dirty="0"/>
              <a:t>2,400</a:t>
            </a:r>
            <a:endParaRPr lang="en-US" sz="2200" b="1"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69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F66CE8-741B-4959-9A02-1E0D990C38FA}"/>
              </a:ext>
            </a:extLst>
          </p:cNvPr>
          <p:cNvSpPr>
            <a:spLocks noGrp="1"/>
          </p:cNvSpPr>
          <p:nvPr>
            <p:ph type="title"/>
          </p:nvPr>
        </p:nvSpPr>
        <p:spPr>
          <a:xfrm>
            <a:off x="304800" y="762001"/>
            <a:ext cx="8534400" cy="692537"/>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(3 of 3)</a:t>
            </a:r>
            <a:endParaRPr lang="en-US" dirty="0"/>
          </a:p>
        </p:txBody>
      </p:sp>
      <p:sp>
        <p:nvSpPr>
          <p:cNvPr id="9" name="Content Placeholder 8">
            <a:extLst>
              <a:ext uri="{FF2B5EF4-FFF2-40B4-BE49-F238E27FC236}">
                <a16:creationId xmlns:a16="http://schemas.microsoft.com/office/drawing/2014/main" id="{AA26AEF5-7DAB-492E-9C5D-929E2BC0B3D6}"/>
              </a:ext>
            </a:extLst>
          </p:cNvPr>
          <p:cNvSpPr>
            <a:spLocks noGrp="1"/>
          </p:cNvSpPr>
          <p:nvPr>
            <p:ph sz="quarter" idx="16"/>
          </p:nvPr>
        </p:nvSpPr>
        <p:spPr>
          <a:xfrm>
            <a:off x="304800" y="1828800"/>
            <a:ext cx="8534400" cy="762000"/>
          </a:xfrm>
        </p:spPr>
        <p:txBody>
          <a:bodyPr/>
          <a:lstStyle/>
          <a:p>
            <a:r>
              <a:rPr lang="en-US" altLang="en-US" sz="2200" b="1" dirty="0"/>
              <a:t>Partial Year</a:t>
            </a:r>
          </a:p>
          <a:p>
            <a:r>
              <a:rPr lang="en-US" altLang="en-US" sz="2200" dirty="0"/>
              <a:t>Assume the delivery truck was </a:t>
            </a:r>
            <a:r>
              <a:rPr lang="en-US" altLang="en-US" sz="2200" b="1" dirty="0"/>
              <a:t>purchased on April 1, 2020</a:t>
            </a:r>
            <a:r>
              <a:rPr lang="en-US" altLang="en-US" sz="2200" dirty="0"/>
              <a:t>.</a:t>
            </a:r>
          </a:p>
        </p:txBody>
      </p:sp>
      <p:graphicFrame>
        <p:nvGraphicFramePr>
          <p:cNvPr id="29" name="Content Placeholder 28" descr="Table is accessible to screenreaders">
            <a:extLst>
              <a:ext uri="{FF2B5EF4-FFF2-40B4-BE49-F238E27FC236}">
                <a16:creationId xmlns:a16="http://schemas.microsoft.com/office/drawing/2014/main" id="{0749723F-BD7B-4C69-BDA0-73D3094052E9}"/>
              </a:ext>
            </a:extLst>
          </p:cNvPr>
          <p:cNvGraphicFramePr>
            <a:graphicFrameLocks noGrp="1"/>
          </p:cNvGraphicFramePr>
          <p:nvPr>
            <p:ph sz="quarter" idx="17"/>
            <p:extLst>
              <p:ext uri="{D42A27DB-BD31-4B8C-83A1-F6EECF244321}">
                <p14:modId xmlns:p14="http://schemas.microsoft.com/office/powerpoint/2010/main" val="849599001"/>
              </p:ext>
            </p:extLst>
          </p:nvPr>
        </p:nvGraphicFramePr>
        <p:xfrm>
          <a:off x="371379" y="2686250"/>
          <a:ext cx="8534396" cy="3556000"/>
        </p:xfrm>
        <a:graphic>
          <a:graphicData uri="http://schemas.openxmlformats.org/drawingml/2006/table">
            <a:tbl>
              <a:tblPr firstRow="1" bandRow="1">
                <a:tableStyleId>{5C22544A-7EE6-4342-B048-85BDC9FD1C3A}</a:tableStyleId>
              </a:tblPr>
              <a:tblGrid>
                <a:gridCol w="656492">
                  <a:extLst>
                    <a:ext uri="{9D8B030D-6E8A-4147-A177-3AD203B41FA5}">
                      <a16:colId xmlns:a16="http://schemas.microsoft.com/office/drawing/2014/main" val="4248388460"/>
                    </a:ext>
                  </a:extLst>
                </a:gridCol>
                <a:gridCol w="105508">
                  <a:extLst>
                    <a:ext uri="{9D8B030D-6E8A-4147-A177-3AD203B41FA5}">
                      <a16:colId xmlns:a16="http://schemas.microsoft.com/office/drawing/2014/main" val="3666061923"/>
                    </a:ext>
                  </a:extLst>
                </a:gridCol>
                <a:gridCol w="1207476">
                  <a:extLst>
                    <a:ext uri="{9D8B030D-6E8A-4147-A177-3AD203B41FA5}">
                      <a16:colId xmlns:a16="http://schemas.microsoft.com/office/drawing/2014/main" val="3510998782"/>
                    </a:ext>
                  </a:extLst>
                </a:gridCol>
                <a:gridCol w="164124">
                  <a:extLst>
                    <a:ext uri="{9D8B030D-6E8A-4147-A177-3AD203B41FA5}">
                      <a16:colId xmlns:a16="http://schemas.microsoft.com/office/drawing/2014/main" val="2534081229"/>
                    </a:ext>
                  </a:extLst>
                </a:gridCol>
                <a:gridCol w="685800">
                  <a:extLst>
                    <a:ext uri="{9D8B030D-6E8A-4147-A177-3AD203B41FA5}">
                      <a16:colId xmlns:a16="http://schemas.microsoft.com/office/drawing/2014/main" val="2693596005"/>
                    </a:ext>
                  </a:extLst>
                </a:gridCol>
                <a:gridCol w="228600">
                  <a:extLst>
                    <a:ext uri="{9D8B030D-6E8A-4147-A177-3AD203B41FA5}">
                      <a16:colId xmlns:a16="http://schemas.microsoft.com/office/drawing/2014/main" val="2605438003"/>
                    </a:ext>
                  </a:extLst>
                </a:gridCol>
                <a:gridCol w="1295400">
                  <a:extLst>
                    <a:ext uri="{9D8B030D-6E8A-4147-A177-3AD203B41FA5}">
                      <a16:colId xmlns:a16="http://schemas.microsoft.com/office/drawing/2014/main" val="1205787705"/>
                    </a:ext>
                  </a:extLst>
                </a:gridCol>
                <a:gridCol w="304800">
                  <a:extLst>
                    <a:ext uri="{9D8B030D-6E8A-4147-A177-3AD203B41FA5}">
                      <a16:colId xmlns:a16="http://schemas.microsoft.com/office/drawing/2014/main" val="3691257516"/>
                    </a:ext>
                  </a:extLst>
                </a:gridCol>
                <a:gridCol w="914400">
                  <a:extLst>
                    <a:ext uri="{9D8B030D-6E8A-4147-A177-3AD203B41FA5}">
                      <a16:colId xmlns:a16="http://schemas.microsoft.com/office/drawing/2014/main" val="2728591232"/>
                    </a:ext>
                  </a:extLst>
                </a:gridCol>
                <a:gridCol w="304800">
                  <a:extLst>
                    <a:ext uri="{9D8B030D-6E8A-4147-A177-3AD203B41FA5}">
                      <a16:colId xmlns:a16="http://schemas.microsoft.com/office/drawing/2014/main" val="440719406"/>
                    </a:ext>
                  </a:extLst>
                </a:gridCol>
                <a:gridCol w="1143000">
                  <a:extLst>
                    <a:ext uri="{9D8B030D-6E8A-4147-A177-3AD203B41FA5}">
                      <a16:colId xmlns:a16="http://schemas.microsoft.com/office/drawing/2014/main" val="3368796276"/>
                    </a:ext>
                  </a:extLst>
                </a:gridCol>
                <a:gridCol w="152400">
                  <a:extLst>
                    <a:ext uri="{9D8B030D-6E8A-4147-A177-3AD203B41FA5}">
                      <a16:colId xmlns:a16="http://schemas.microsoft.com/office/drawing/2014/main" val="753532768"/>
                    </a:ext>
                  </a:extLst>
                </a:gridCol>
                <a:gridCol w="1371596">
                  <a:extLst>
                    <a:ext uri="{9D8B030D-6E8A-4147-A177-3AD203B41FA5}">
                      <a16:colId xmlns:a16="http://schemas.microsoft.com/office/drawing/2014/main" val="430686653"/>
                    </a:ext>
                  </a:extLst>
                </a:gridCol>
              </a:tblGrid>
              <a:tr h="370840">
                <a:tc>
                  <a:txBody>
                    <a:bodyPr/>
                    <a:lstStyle/>
                    <a:p>
                      <a:pPr algn="ctr" fontAlgn="b"/>
                      <a:r>
                        <a:rPr lang="en-US" sz="1800" b="1" u="none" strike="noStrike" baseline="0" dirty="0">
                          <a:solidFill>
                            <a:schemeClr val="tx1"/>
                          </a:solidFill>
                          <a:effectLst/>
                          <a:latin typeface="Calibri" panose="020F0502020204030204" pitchFamily="34" charset="0"/>
                        </a:rPr>
                        <a:t>Year</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 b="1" i="0" u="none" strike="noStrike" baseline="0" dirty="0">
                          <a:solidFill>
                            <a:schemeClr val="bg1"/>
                          </a:solidFill>
                          <a:effectLst/>
                          <a:latin typeface="Calibri" panose="020F0502020204030204" pitchFamily="34" charset="0"/>
                        </a:rPr>
                        <a:t>blank</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Depreciable </a:t>
                      </a:r>
                    </a:p>
                    <a:p>
                      <a:pPr algn="ctr" fontAlgn="b"/>
                      <a:r>
                        <a:rPr lang="en-US" sz="1800" b="1" u="none" strike="noStrike" baseline="0" dirty="0">
                          <a:solidFill>
                            <a:schemeClr val="tx1"/>
                          </a:solidFill>
                          <a:effectLst/>
                          <a:latin typeface="Calibri" panose="020F0502020204030204" pitchFamily="34" charset="0"/>
                        </a:rPr>
                        <a:t>Cost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800" b="1" u="none" strike="noStrike" baseline="0" dirty="0">
                          <a:solidFill>
                            <a:schemeClr val="tx1"/>
                          </a:solidFill>
                          <a:effectLst/>
                          <a:latin typeface="Calibri" panose="020F0502020204030204" pitchFamily="34" charset="0"/>
                        </a:rPr>
                        <a: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b="1" u="none" strike="noStrike" baseline="0" dirty="0">
                        <a:solidFill>
                          <a:schemeClr val="tx1"/>
                        </a:solidFill>
                        <a:effectLst/>
                        <a:latin typeface="Calibri" panose="020F0502020204030204" pitchFamily="34" charset="0"/>
                      </a:endParaRPr>
                    </a:p>
                    <a:p>
                      <a:pPr algn="ctr" fontAlgn="b"/>
                      <a:r>
                        <a:rPr lang="en-US" sz="1800" b="1" u="none" strike="noStrike" baseline="0" dirty="0">
                          <a:solidFill>
                            <a:schemeClr val="tx1"/>
                          </a:solidFill>
                          <a:effectLst/>
                          <a:latin typeface="Calibri" panose="020F0502020204030204" pitchFamily="34" charset="0"/>
                        </a:rPr>
                        <a:t>Rate</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800" b="1" u="none" strike="noStrike" baseline="0" dirty="0">
                          <a:solidFill>
                            <a:schemeClr val="tx1"/>
                          </a:solidFill>
                          <a:effectLst/>
                          <a:latin typeface="Calibri" panose="020F0502020204030204" pitchFamily="34" charset="0"/>
                        </a:rPr>
                        <a: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Annual </a:t>
                      </a:r>
                    </a:p>
                    <a:p>
                      <a:pPr algn="ctr" fontAlgn="b"/>
                      <a:r>
                        <a:rPr lang="en-US" sz="1800" b="1" u="none" strike="noStrike" baseline="0" dirty="0">
                          <a:solidFill>
                            <a:schemeClr val="tx1"/>
                          </a:solidFill>
                          <a:effectLst/>
                          <a:latin typeface="Calibri" panose="020F0502020204030204" pitchFamily="34" charset="0"/>
                        </a:rPr>
                        <a:t>Depreciation </a:t>
                      </a:r>
                    </a:p>
                    <a:p>
                      <a:pPr algn="ctr" fontAlgn="b"/>
                      <a:r>
                        <a:rPr lang="en-US" sz="1800" b="1" u="none" strike="noStrike" baseline="0" dirty="0">
                          <a:solidFill>
                            <a:schemeClr val="tx1"/>
                          </a:solidFill>
                          <a:effectLst/>
                          <a:latin typeface="Calibri" panose="020F0502020204030204" pitchFamily="34" charset="0"/>
                        </a:rPr>
                        <a:t>Expense</a:t>
                      </a:r>
                      <a:endParaRPr lang="en-US" sz="1800" b="1" i="0" u="none" strike="noStrike" baseline="0" dirty="0">
                        <a:solidFill>
                          <a:schemeClr val="tx1"/>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Partial</a:t>
                      </a:r>
                    </a:p>
                    <a:p>
                      <a:pPr algn="ctr"/>
                      <a:r>
                        <a:rPr lang="en-US" sz="1800" b="1" baseline="0" dirty="0">
                          <a:solidFill>
                            <a:schemeClr val="tx1"/>
                          </a:solidFill>
                          <a:latin typeface="Calibri" panose="020F0502020204030204" pitchFamily="34" charset="0"/>
                        </a:rPr>
                        <a:t>Year</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baseline="0" dirty="0">
                          <a:solidFill>
                            <a:schemeClr val="tx1"/>
                          </a:solidFill>
                          <a:effectLst/>
                          <a:latin typeface="Calibri" panose="020F0502020204030204" pitchFamily="34" charset="0"/>
                        </a:rPr>
                        <a:t>Current</a:t>
                      </a:r>
                    </a:p>
                    <a:p>
                      <a:pPr algn="ctr" fontAlgn="b"/>
                      <a:r>
                        <a:rPr lang="en-US" sz="1800" b="1" i="0" u="none" strike="noStrike" baseline="0" dirty="0">
                          <a:solidFill>
                            <a:schemeClr val="tx1"/>
                          </a:solidFill>
                          <a:effectLst/>
                          <a:latin typeface="Calibri" panose="020F0502020204030204" pitchFamily="34" charset="0"/>
                        </a:rPr>
                        <a:t>Year</a:t>
                      </a:r>
                    </a:p>
                    <a:p>
                      <a:pPr algn="ctr" fontAlgn="b"/>
                      <a:r>
                        <a:rPr lang="en-US" sz="1800" b="1" i="0" u="none" strike="noStrike" baseline="0" dirty="0">
                          <a:solidFill>
                            <a:schemeClr val="tx1"/>
                          </a:solidFill>
                          <a:effectLst/>
                          <a:latin typeface="Calibri" panose="020F0502020204030204" pitchFamily="34" charset="0"/>
                        </a:rPr>
                        <a:t>Expense</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 b="1" i="0" u="none" strike="noStrike" baseline="0" dirty="0">
                          <a:solidFill>
                            <a:schemeClr val="bg1"/>
                          </a:solidFill>
                          <a:effectLst/>
                          <a:latin typeface="Calibri" panose="020F0502020204030204" pitchFamily="34" charset="0"/>
                        </a:rPr>
                        <a:t>blank</a:t>
                      </a:r>
                    </a:p>
                  </a:txBody>
                  <a:tcPr marL="4233" marR="0"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Accumulated </a:t>
                      </a:r>
                    </a:p>
                    <a:p>
                      <a:pPr algn="ctr" fontAlgn="b"/>
                      <a:r>
                        <a:rPr lang="en-US" sz="1800" b="1" u="none" strike="noStrike" baseline="0" dirty="0">
                          <a:solidFill>
                            <a:schemeClr val="tx1"/>
                          </a:solidFill>
                          <a:effectLst/>
                          <a:latin typeface="Calibri" panose="020F0502020204030204" pitchFamily="34" charset="0"/>
                        </a:rPr>
                        <a:t>Depreciation</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646924"/>
                  </a:ext>
                </a:extLst>
              </a:tr>
              <a:tr h="370840">
                <a:tc>
                  <a:txBody>
                    <a:bodyPr/>
                    <a:lstStyle/>
                    <a:p>
                      <a:pPr algn="ctr" fontAlgn="b"/>
                      <a:r>
                        <a:rPr lang="en-US" sz="1800" u="none" strike="noStrike" baseline="0" dirty="0">
                          <a:effectLst/>
                          <a:latin typeface="Calibri" panose="020F0502020204030204" pitchFamily="34" charset="0"/>
                        </a:rPr>
                        <a:t>2020</a:t>
                      </a:r>
                      <a:endParaRPr lang="en-US" sz="1800" b="0" i="0" u="none" strike="noStrike" baseline="0" dirty="0">
                        <a:solidFill>
                          <a:srgbClr val="000000"/>
                        </a:solidFill>
                        <a:effectLst/>
                        <a:latin typeface="Calibri" panose="020F0502020204030204" pitchFamily="34" charset="0"/>
                      </a:endParaRP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B="27432"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9144"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 b="0" i="0" u="none" strike="noStrike" baseline="0" dirty="0">
                          <a:solidFill>
                            <a:schemeClr val="bg1"/>
                          </a:solidFill>
                          <a:effectLst/>
                          <a:latin typeface="Calibri" panose="020F0502020204030204" pitchFamily="34" charset="0"/>
                        </a:rPr>
                        <a:t>9 over 12</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$ 1,800</a:t>
                      </a:r>
                    </a:p>
                  </a:txBody>
                  <a:tcPr marL="4233" marR="36576"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$ 1,800</a:t>
                      </a:r>
                      <a:endParaRPr lang="en-US" sz="1800" b="0" i="0" u="none" strike="noStrike" baseline="0" dirty="0">
                        <a:solidFill>
                          <a:srgbClr val="000000"/>
                        </a:solidFill>
                        <a:effectLst/>
                        <a:latin typeface="Calibri" panose="020F0502020204030204" pitchFamily="34" charset="0"/>
                      </a:endParaRPr>
                    </a:p>
                  </a:txBody>
                  <a:tcPr marL="4233" marR="365760" marB="27432"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79688837"/>
                  </a:ext>
                </a:extLst>
              </a:tr>
              <a:tr h="370840">
                <a:tc>
                  <a:txBody>
                    <a:bodyPr/>
                    <a:lstStyle/>
                    <a:p>
                      <a:pPr algn="ctr" fontAlgn="b"/>
                      <a:r>
                        <a:rPr lang="en-US" sz="1800" u="none" strike="noStrike" baseline="0" dirty="0">
                          <a:effectLst/>
                          <a:latin typeface="Calibri" panose="020F0502020204030204" pitchFamily="34" charset="0"/>
                        </a:rPr>
                        <a:t>2021</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4,200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3379370526"/>
                  </a:ext>
                </a:extLst>
              </a:tr>
              <a:tr h="370840">
                <a:tc>
                  <a:txBody>
                    <a:bodyPr/>
                    <a:lstStyle/>
                    <a:p>
                      <a:pPr algn="ctr" fontAlgn="b"/>
                      <a:r>
                        <a:rPr lang="en-US" sz="1800" u="none" strike="noStrike" baseline="0" dirty="0">
                          <a:effectLst/>
                          <a:latin typeface="Calibri" panose="020F0502020204030204" pitchFamily="34" charset="0"/>
                        </a:rPr>
                        <a:t>2022</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6,600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625222552"/>
                  </a:ext>
                </a:extLst>
              </a:tr>
              <a:tr h="370840">
                <a:tc>
                  <a:txBody>
                    <a:bodyPr/>
                    <a:lstStyle/>
                    <a:p>
                      <a:pPr algn="ctr" fontAlgn="b"/>
                      <a:r>
                        <a:rPr lang="en-US" sz="1800" u="none" strike="noStrike" baseline="0" dirty="0">
                          <a:effectLst/>
                          <a:latin typeface="Calibri" panose="020F0502020204030204" pitchFamily="34" charset="0"/>
                        </a:rPr>
                        <a:t>2023</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9,000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2492481698"/>
                  </a:ext>
                </a:extLst>
              </a:tr>
              <a:tr h="370840">
                <a:tc>
                  <a:txBody>
                    <a:bodyPr/>
                    <a:lstStyle/>
                    <a:p>
                      <a:pPr algn="ctr" fontAlgn="b"/>
                      <a:r>
                        <a:rPr lang="en-US" sz="1800" u="none" strike="noStrike" baseline="0" dirty="0">
                          <a:effectLst/>
                          <a:latin typeface="Calibri" panose="020F0502020204030204" pitchFamily="34" charset="0"/>
                        </a:rPr>
                        <a:t>2024</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11,400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746511387"/>
                  </a:ext>
                </a:extLst>
              </a:tr>
              <a:tr h="370840">
                <a:tc>
                  <a:txBody>
                    <a:bodyPr/>
                    <a:lstStyle/>
                    <a:p>
                      <a:pPr algn="ctr" fontAlgn="b"/>
                      <a:r>
                        <a:rPr lang="en-US" sz="1800" b="0" i="0" u="none" strike="noStrike" baseline="0" dirty="0">
                          <a:solidFill>
                            <a:srgbClr val="000000"/>
                          </a:solidFill>
                          <a:effectLst/>
                          <a:latin typeface="Calibri" panose="020F0502020204030204" pitchFamily="34" charset="0"/>
                        </a:rPr>
                        <a:t>2025</a:t>
                      </a: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274320" marT="27432" marB="27432" anchor="b">
                    <a:solidFill>
                      <a:schemeClr val="bg1"/>
                    </a:solidFill>
                  </a:tcPr>
                </a:tc>
                <a:tc>
                  <a:txBody>
                    <a:bodyPr/>
                    <a:lstStyle/>
                    <a:p>
                      <a:pPr algn="l"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20</a:t>
                      </a:r>
                    </a:p>
                  </a:txBody>
                  <a:tcPr marL="4233" marR="182880"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chemeClr val="tx1"/>
                          </a:solidFill>
                          <a:effectLst/>
                          <a:latin typeface="Calibri" panose="020F0502020204030204" pitchFamily="34" charset="0"/>
                        </a:rPr>
                        <a:t>2,400</a:t>
                      </a:r>
                    </a:p>
                  </a:txBody>
                  <a:tcPr marL="4233" marR="365760" marT="27432" marB="27432" anchor="b">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ctr" fontAlgn="b"/>
                      <a:r>
                        <a:rPr lang="en-US" sz="200" b="0" i="0" u="none" strike="noStrike" baseline="0" dirty="0">
                          <a:solidFill>
                            <a:schemeClr val="bg1"/>
                          </a:solidFill>
                          <a:effectLst/>
                          <a:latin typeface="Calibri" panose="020F0502020204030204" pitchFamily="34" charset="0"/>
                        </a:rPr>
                        <a:t>3 over 12</a:t>
                      </a:r>
                    </a:p>
                  </a:txBody>
                  <a:tcPr marL="4233" marR="4233" marT="27432" marB="27432" anchor="b">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600</a:t>
                      </a:r>
                    </a:p>
                  </a:txBody>
                  <a:tcPr marL="4233" marR="36576" marT="27432" marB="27432"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365760" marT="27432" marB="27432" anchor="b">
                    <a:solidFill>
                      <a:schemeClr val="bg1"/>
                    </a:solidFill>
                  </a:tcPr>
                </a:tc>
                <a:extLst>
                  <a:ext uri="{0D108BD9-81ED-4DB2-BD59-A6C34878D82A}">
                    <a16:rowId xmlns:a16="http://schemas.microsoft.com/office/drawing/2014/main" val="884210265"/>
                  </a:ext>
                </a:extLst>
              </a:tr>
              <a:tr h="370840">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36576" marT="27432" marB="27432"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364019506"/>
                  </a:ext>
                </a:extLst>
              </a:tr>
            </a:tbl>
          </a:graphicData>
        </a:graphic>
      </p:graphicFrame>
      <p:graphicFrame>
        <p:nvGraphicFramePr>
          <p:cNvPr id="31" name="Content Placeholder 30" descr="Image description is in table cell">
            <a:extLst>
              <a:ext uri="{FF2B5EF4-FFF2-40B4-BE49-F238E27FC236}">
                <a16:creationId xmlns:a16="http://schemas.microsoft.com/office/drawing/2014/main" id="{86981FBE-A240-49F8-B28F-C6353BFBBEBD}"/>
              </a:ext>
            </a:extLst>
          </p:cNvPr>
          <p:cNvGraphicFramePr>
            <a:graphicFrameLocks noGrp="1" noChangeAspect="1"/>
          </p:cNvGraphicFramePr>
          <p:nvPr>
            <p:ph sz="quarter" idx="18"/>
            <p:extLst>
              <p:ext uri="{D42A27DB-BD31-4B8C-83A1-F6EECF244321}">
                <p14:modId xmlns:p14="http://schemas.microsoft.com/office/powerpoint/2010/main" val="3714238532"/>
              </p:ext>
            </p:extLst>
          </p:nvPr>
        </p:nvGraphicFramePr>
        <p:xfrm>
          <a:off x="5319226" y="3635443"/>
          <a:ext cx="278912" cy="409069"/>
        </p:xfrm>
        <a:graphic>
          <a:graphicData uri="http://schemas.openxmlformats.org/presentationml/2006/ole">
            <mc:AlternateContent xmlns:mc="http://schemas.openxmlformats.org/markup-compatibility/2006">
              <mc:Choice xmlns:v="urn:schemas-microsoft-com:vml" Requires="v">
                <p:oleObj spid="_x0000_s6369" name="Equation" r:id="rId3" imgW="190440" imgH="279360" progId="Equation.DSMT4">
                  <p:embed/>
                </p:oleObj>
              </mc:Choice>
              <mc:Fallback>
                <p:oleObj name="Equation" r:id="rId3" imgW="190440" imgH="279360" progId="Equation.DSMT4">
                  <p:embed/>
                  <p:pic>
                    <p:nvPicPr>
                      <p:cNvPr id="30" name="Object 29">
                        <a:extLst>
                          <a:ext uri="{FF2B5EF4-FFF2-40B4-BE49-F238E27FC236}">
                            <a16:creationId xmlns:a16="http://schemas.microsoft.com/office/drawing/2014/main" id="{D98B69B5-5EA9-41B6-9923-1E9F59C921FD}"/>
                          </a:ext>
                        </a:extLst>
                      </p:cNvPr>
                      <p:cNvPicPr/>
                      <p:nvPr/>
                    </p:nvPicPr>
                    <p:blipFill>
                      <a:blip r:embed="rId4"/>
                      <a:stretch>
                        <a:fillRect/>
                      </a:stretch>
                    </p:blipFill>
                    <p:spPr>
                      <a:xfrm>
                        <a:off x="5319226" y="3635443"/>
                        <a:ext cx="278912" cy="409069"/>
                      </a:xfrm>
                      <a:prstGeom prst="rect">
                        <a:avLst/>
                      </a:prstGeom>
                    </p:spPr>
                  </p:pic>
                </p:oleObj>
              </mc:Fallback>
            </mc:AlternateContent>
          </a:graphicData>
        </a:graphic>
      </p:graphicFrame>
      <p:graphicFrame>
        <p:nvGraphicFramePr>
          <p:cNvPr id="33" name="Content Placeholder 32" descr="Image description is in table cell">
            <a:extLst>
              <a:ext uri="{FF2B5EF4-FFF2-40B4-BE49-F238E27FC236}">
                <a16:creationId xmlns:a16="http://schemas.microsoft.com/office/drawing/2014/main" id="{0FF1B403-BBE0-4354-9A84-D7CB7B294A3D}"/>
              </a:ext>
            </a:extLst>
          </p:cNvPr>
          <p:cNvGraphicFramePr>
            <a:graphicFrameLocks noGrp="1" noChangeAspect="1"/>
          </p:cNvGraphicFramePr>
          <p:nvPr>
            <p:ph sz="quarter" idx="19"/>
            <p:extLst>
              <p:ext uri="{D42A27DB-BD31-4B8C-83A1-F6EECF244321}">
                <p14:modId xmlns:p14="http://schemas.microsoft.com/office/powerpoint/2010/main" val="3604178033"/>
              </p:ext>
            </p:extLst>
          </p:nvPr>
        </p:nvGraphicFramePr>
        <p:xfrm>
          <a:off x="5363903" y="5476981"/>
          <a:ext cx="263852" cy="386982"/>
        </p:xfrm>
        <a:graphic>
          <a:graphicData uri="http://schemas.openxmlformats.org/presentationml/2006/ole">
            <mc:AlternateContent xmlns:mc="http://schemas.openxmlformats.org/markup-compatibility/2006">
              <mc:Choice xmlns:v="urn:schemas-microsoft-com:vml" Requires="v">
                <p:oleObj spid="_x0000_s6370" name="Equation" r:id="rId5" imgW="190440" imgH="279360" progId="Equation.DSMT4">
                  <p:embed/>
                </p:oleObj>
              </mc:Choice>
              <mc:Fallback>
                <p:oleObj name="Equation" r:id="rId5" imgW="190440" imgH="279360" progId="Equation.DSMT4">
                  <p:embed/>
                  <p:pic>
                    <p:nvPicPr>
                      <p:cNvPr id="32" name="Object 31">
                        <a:extLst>
                          <a:ext uri="{FF2B5EF4-FFF2-40B4-BE49-F238E27FC236}">
                            <a16:creationId xmlns:a16="http://schemas.microsoft.com/office/drawing/2014/main" id="{836F296A-C9AF-4AF0-A290-A13E3A2B2453}"/>
                          </a:ext>
                        </a:extLst>
                      </p:cNvPr>
                      <p:cNvPicPr/>
                      <p:nvPr/>
                    </p:nvPicPr>
                    <p:blipFill>
                      <a:blip r:embed="rId6"/>
                      <a:stretch>
                        <a:fillRect/>
                      </a:stretch>
                    </p:blipFill>
                    <p:spPr>
                      <a:xfrm>
                        <a:off x="5363903" y="5476981"/>
                        <a:ext cx="263852" cy="386982"/>
                      </a:xfrm>
                      <a:prstGeom prst="rect">
                        <a:avLst/>
                      </a:prstGeom>
                    </p:spPr>
                  </p:pic>
                </p:oleObj>
              </mc:Fallback>
            </mc:AlternateContent>
          </a:graphicData>
        </a:graphic>
      </p:graphicFrame>
      <p:sp>
        <p:nvSpPr>
          <p:cNvPr id="1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A7DE559C-053B-4D97-9266-0F41273B96B3}"/>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7" name="Footer Placeholder 6">
            <a:extLst>
              <a:ext uri="{FF2B5EF4-FFF2-40B4-BE49-F238E27FC236}">
                <a16:creationId xmlns:a16="http://schemas.microsoft.com/office/drawing/2014/main" id="{49B7031B-7CB0-4672-B8E6-33981FAFFB0F}"/>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875631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E467-E6DB-4B0A-91C7-30E61CCFED62}"/>
              </a:ext>
            </a:extLst>
          </p:cNvPr>
          <p:cNvSpPr>
            <a:spLocks noGrp="1"/>
          </p:cNvSpPr>
          <p:nvPr>
            <p:ph type="title"/>
          </p:nvPr>
        </p:nvSpPr>
        <p:spPr>
          <a:xfrm>
            <a:off x="304800" y="762001"/>
            <a:ext cx="8534400" cy="761999"/>
          </a:xfrm>
        </p:spPr>
        <p:txBody>
          <a:bodyPr/>
          <a:lstStyle/>
          <a:p>
            <a:r>
              <a:rPr lang="en-US" b="1" dirty="0">
                <a:ea typeface="Source Sans Pro" charset="0"/>
              </a:rPr>
              <a:t>Do It! 2: </a:t>
            </a:r>
            <a:r>
              <a:rPr lang="en-US" b="1" dirty="0">
                <a:solidFill>
                  <a:srgbClr val="196E78"/>
                </a:solidFill>
                <a:ea typeface="Source Sans Pro" charset="0"/>
              </a:rPr>
              <a:t>Straight-Line Depreciation</a:t>
            </a:r>
            <a:endParaRPr lang="en-US" dirty="0"/>
          </a:p>
        </p:txBody>
      </p:sp>
      <p:sp>
        <p:nvSpPr>
          <p:cNvPr id="3" name="Content Placeholder 2">
            <a:extLst>
              <a:ext uri="{FF2B5EF4-FFF2-40B4-BE49-F238E27FC236}">
                <a16:creationId xmlns:a16="http://schemas.microsoft.com/office/drawing/2014/main" id="{0CAD8CB5-84E0-452E-A32E-84F773A9B388}"/>
              </a:ext>
            </a:extLst>
          </p:cNvPr>
          <p:cNvSpPr>
            <a:spLocks noGrp="1"/>
          </p:cNvSpPr>
          <p:nvPr>
            <p:ph sz="quarter" idx="16"/>
          </p:nvPr>
        </p:nvSpPr>
        <p:spPr>
          <a:xfrm>
            <a:off x="304800" y="1828800"/>
            <a:ext cx="8534400" cy="2530474"/>
          </a:xfrm>
        </p:spPr>
        <p:txBody>
          <a:bodyPr/>
          <a:lstStyle/>
          <a:p>
            <a:r>
              <a:rPr lang="en-US" sz="2400" dirty="0"/>
              <a:t>On January 1, 2020, Iron Mountain Ski Corporation purchased a new snow-grooming machine for $50,000. The machine is estimated to have a 10-year life with a $2,000 salvage value. What journal entry would Iron Mountain Ski Corporation make at December 31, 2020, if it uses the straight-line method of depreciation?</a:t>
            </a:r>
            <a:endParaRPr lang="en-US" altLang="en-US" sz="2400" dirty="0"/>
          </a:p>
          <a:p>
            <a:r>
              <a:rPr lang="en-US" altLang="en-US" sz="2400" b="1" dirty="0">
                <a:solidFill>
                  <a:schemeClr val="accent6">
                    <a:lumMod val="75000"/>
                  </a:schemeClr>
                </a:solidFill>
              </a:rPr>
              <a:t>So</a:t>
            </a:r>
            <a:r>
              <a:rPr lang="en-US" altLang="en-US" sz="2400" b="1" dirty="0"/>
              <a:t>lution</a:t>
            </a:r>
            <a:endParaRPr lang="en-US" sz="2400" dirty="0"/>
          </a:p>
        </p:txBody>
      </p:sp>
      <p:sp>
        <p:nvSpPr>
          <p:cNvPr id="4" name="Content Placeholder 3">
            <a:extLst>
              <a:ext uri="{FF2B5EF4-FFF2-40B4-BE49-F238E27FC236}">
                <a16:creationId xmlns:a16="http://schemas.microsoft.com/office/drawing/2014/main" id="{3C87C1A7-7651-4618-943C-534435A8ED00}"/>
              </a:ext>
            </a:extLst>
          </p:cNvPr>
          <p:cNvSpPr>
            <a:spLocks noGrp="1"/>
          </p:cNvSpPr>
          <p:nvPr>
            <p:ph sz="quarter" idx="17"/>
          </p:nvPr>
        </p:nvSpPr>
        <p:spPr>
          <a:xfrm>
            <a:off x="838200" y="4466926"/>
            <a:ext cx="3048000" cy="365125"/>
          </a:xfrm>
        </p:spPr>
        <p:txBody>
          <a:bodyPr/>
          <a:lstStyle/>
          <a:p>
            <a:r>
              <a:rPr lang="en-US" altLang="en-US" sz="2400" dirty="0">
                <a:latin typeface="Calibri" panose="020F0502020204030204" pitchFamily="34" charset="0"/>
              </a:rPr>
              <a:t>Depreciation Expense</a:t>
            </a:r>
            <a:endParaRPr lang="en-US" sz="2400" dirty="0">
              <a:latin typeface="Calibri" panose="020F0502020204030204" pitchFamily="34" charset="0"/>
            </a:endParaRPr>
          </a:p>
        </p:txBody>
      </p:sp>
      <p:sp>
        <p:nvSpPr>
          <p:cNvPr id="5" name="Content Placeholder 4">
            <a:extLst>
              <a:ext uri="{FF2B5EF4-FFF2-40B4-BE49-F238E27FC236}">
                <a16:creationId xmlns:a16="http://schemas.microsoft.com/office/drawing/2014/main" id="{F0F28288-4AB2-4CE1-AA49-E5552FAB7D97}"/>
              </a:ext>
            </a:extLst>
          </p:cNvPr>
          <p:cNvSpPr>
            <a:spLocks noGrp="1"/>
          </p:cNvSpPr>
          <p:nvPr>
            <p:ph sz="quarter" idx="18"/>
          </p:nvPr>
        </p:nvSpPr>
        <p:spPr>
          <a:xfrm>
            <a:off x="5410200" y="4466925"/>
            <a:ext cx="990600" cy="365125"/>
          </a:xfrm>
        </p:spPr>
        <p:txBody>
          <a:bodyPr/>
          <a:lstStyle/>
          <a:p>
            <a:r>
              <a:rPr lang="en-US" altLang="en-US" sz="2400" dirty="0">
                <a:latin typeface="Calibri" panose="020F0502020204030204" pitchFamily="34" charset="0"/>
              </a:rPr>
              <a:t>4,800</a:t>
            </a:r>
            <a:endParaRPr lang="en-US" sz="2400" dirty="0">
              <a:latin typeface="Calibri" panose="020F0502020204030204" pitchFamily="34" charset="0"/>
            </a:endParaRPr>
          </a:p>
        </p:txBody>
      </p:sp>
      <p:sp>
        <p:nvSpPr>
          <p:cNvPr id="6" name="Content Placeholder 5">
            <a:extLst>
              <a:ext uri="{FF2B5EF4-FFF2-40B4-BE49-F238E27FC236}">
                <a16:creationId xmlns:a16="http://schemas.microsoft.com/office/drawing/2014/main" id="{4773C998-E6D1-4313-BD2B-D5E4F1B06FF6}"/>
              </a:ext>
            </a:extLst>
          </p:cNvPr>
          <p:cNvSpPr>
            <a:spLocks noGrp="1"/>
          </p:cNvSpPr>
          <p:nvPr>
            <p:ph sz="quarter" idx="19"/>
          </p:nvPr>
        </p:nvSpPr>
        <p:spPr>
          <a:xfrm>
            <a:off x="1447800" y="4940001"/>
            <a:ext cx="3581400" cy="365125"/>
          </a:xfrm>
        </p:spPr>
        <p:txBody>
          <a:bodyPr/>
          <a:lstStyle/>
          <a:p>
            <a:r>
              <a:rPr lang="en-US" altLang="en-US" sz="2400" dirty="0">
                <a:latin typeface="Calibri" panose="020F0502020204030204" pitchFamily="34" charset="0"/>
              </a:rPr>
              <a:t>Accumulated Depreciation</a:t>
            </a:r>
            <a:endParaRPr lang="en-US" sz="2400" dirty="0">
              <a:latin typeface="Calibri" panose="020F0502020204030204" pitchFamily="34" charset="0"/>
            </a:endParaRPr>
          </a:p>
        </p:txBody>
      </p:sp>
      <p:sp>
        <p:nvSpPr>
          <p:cNvPr id="7" name="Content Placeholder 6">
            <a:extLst>
              <a:ext uri="{FF2B5EF4-FFF2-40B4-BE49-F238E27FC236}">
                <a16:creationId xmlns:a16="http://schemas.microsoft.com/office/drawing/2014/main" id="{CFE34718-93BC-4780-8425-132477AE1B91}"/>
              </a:ext>
            </a:extLst>
          </p:cNvPr>
          <p:cNvSpPr>
            <a:spLocks noGrp="1"/>
          </p:cNvSpPr>
          <p:nvPr>
            <p:ph sz="quarter" idx="21"/>
          </p:nvPr>
        </p:nvSpPr>
        <p:spPr>
          <a:xfrm>
            <a:off x="6705600" y="4940002"/>
            <a:ext cx="1066800" cy="365124"/>
          </a:xfrm>
        </p:spPr>
        <p:txBody>
          <a:bodyPr/>
          <a:lstStyle/>
          <a:p>
            <a:r>
              <a:rPr lang="en-US" altLang="en-US" sz="2400" dirty="0">
                <a:latin typeface="Calibri" panose="020F0502020204030204" pitchFamily="34" charset="0"/>
              </a:rPr>
              <a:t>4,800</a:t>
            </a:r>
            <a:endParaRPr lang="en-US" sz="2400" dirty="0">
              <a:latin typeface="Calibri" panose="020F0502020204030204" pitchFamily="34" charset="0"/>
            </a:endParaRPr>
          </a:p>
        </p:txBody>
      </p:sp>
      <p:sp>
        <p:nvSpPr>
          <p:cNvPr id="8" name="Content Placeholder 7">
            <a:extLst>
              <a:ext uri="{FF2B5EF4-FFF2-40B4-BE49-F238E27FC236}">
                <a16:creationId xmlns:a16="http://schemas.microsoft.com/office/drawing/2014/main" id="{FA2C286A-059D-448C-9417-57F595D31679}"/>
              </a:ext>
            </a:extLst>
          </p:cNvPr>
          <p:cNvSpPr>
            <a:spLocks noGrp="1"/>
          </p:cNvSpPr>
          <p:nvPr>
            <p:ph sz="quarter" idx="22"/>
          </p:nvPr>
        </p:nvSpPr>
        <p:spPr>
          <a:xfrm>
            <a:off x="838200" y="5404476"/>
            <a:ext cx="4572000" cy="365125"/>
          </a:xfrm>
        </p:spPr>
        <p:txBody>
          <a:bodyPr/>
          <a:lstStyle/>
          <a:p>
            <a:r>
              <a:rPr lang="en-US" altLang="en-US" sz="2400" dirty="0">
                <a:latin typeface="Calibri" panose="020F0502020204030204" pitchFamily="34" charset="0"/>
              </a:rPr>
              <a:t>($50,000 − $2,000) ÷ 10 = $4,800</a:t>
            </a:r>
            <a:endParaRPr lang="en-US" sz="2400" dirty="0">
              <a:latin typeface="Calibri" panose="020F0502020204030204" pitchFamily="34" charset="0"/>
            </a:endParaRPr>
          </a:p>
        </p:txBody>
      </p:sp>
      <p:sp>
        <p:nvSpPr>
          <p:cNvPr id="11"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FE6A96F4-191B-40A6-B6D8-1178C637961D}"/>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24" name="Footer Placeholder 23">
            <a:extLst>
              <a:ext uri="{FF2B5EF4-FFF2-40B4-BE49-F238E27FC236}">
                <a16:creationId xmlns:a16="http://schemas.microsoft.com/office/drawing/2014/main" id="{9DDF2F42-CE84-4D03-AA4E-A652333D56F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4837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6A30-DE97-4D3A-9211-8FEAEDDDB1E9}"/>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A99144CB-0A53-42DA-BED5-A9C4C857CB4C}"/>
              </a:ext>
            </a:extLst>
          </p:cNvPr>
          <p:cNvSpPr>
            <a:spLocks noGrp="1"/>
          </p:cNvSpPr>
          <p:nvPr>
            <p:ph sz="quarter" idx="16"/>
          </p:nvPr>
        </p:nvSpPr>
        <p:spPr>
          <a:xfrm>
            <a:off x="304800" y="1828800"/>
            <a:ext cx="8534400" cy="2514600"/>
          </a:xfrm>
        </p:spPr>
        <p:txBody>
          <a:bodyPr/>
          <a:lstStyle/>
          <a:p>
            <a:pPr marL="292608" indent="-292608">
              <a:buClr>
                <a:srgbClr val="800000"/>
              </a:buClr>
              <a:buSzPct val="100000"/>
              <a:buFont typeface="Arial" panose="020B0604020202020204" pitchFamily="34" charset="0"/>
              <a:buChar char="•"/>
            </a:pPr>
            <a:r>
              <a:rPr lang="en-US" altLang="en-US" dirty="0"/>
              <a:t>Companies estimate total units of activity to calculate depreciation cost per unit</a:t>
            </a:r>
          </a:p>
          <a:p>
            <a:pPr marL="292608" indent="-292608">
              <a:buClr>
                <a:srgbClr val="800000"/>
              </a:buClr>
              <a:buSzPct val="100000"/>
              <a:buFont typeface="Arial" panose="020B0604020202020204" pitchFamily="34" charset="0"/>
              <a:buChar char="•"/>
            </a:pPr>
            <a:r>
              <a:rPr lang="en-US" altLang="en-US" dirty="0"/>
              <a:t>Expense varies based on units of activity</a:t>
            </a:r>
          </a:p>
          <a:p>
            <a:pPr marL="292608" indent="-292608">
              <a:buClr>
                <a:srgbClr val="800000"/>
              </a:buClr>
              <a:buSzPct val="100000"/>
              <a:buFont typeface="Arial" panose="020B0604020202020204" pitchFamily="34" charset="0"/>
              <a:buChar char="•"/>
            </a:pPr>
            <a:r>
              <a:rPr lang="en-US" altLang="en-US" dirty="0"/>
              <a:t>Depreciable cost is cost less salvage value</a:t>
            </a:r>
          </a:p>
          <a:p>
            <a:pPr marL="292608" indent="-292608">
              <a:buClr>
                <a:srgbClr val="800000"/>
              </a:buClr>
              <a:buSzPct val="100000"/>
              <a:buFont typeface="Arial" panose="020B0604020202020204" pitchFamily="34" charset="0"/>
              <a:buChar char="•"/>
            </a:pPr>
            <a:r>
              <a:rPr lang="en-US" dirty="0"/>
              <a:t>Often referred to as units-of-production method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1A5F2839-96B9-4470-88D7-34ABA48A06AC}"/>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4">
            <a:extLst>
              <a:ext uri="{FF2B5EF4-FFF2-40B4-BE49-F238E27FC236}">
                <a16:creationId xmlns:a16="http://schemas.microsoft.com/office/drawing/2014/main" id="{DDEDF5E5-DCE1-43CD-90A3-456AD572727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67617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09CD-7245-41B1-8313-DB0E405519BB}"/>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(2 of 3)</a:t>
            </a:r>
            <a:endParaRPr lang="en-US" dirty="0"/>
          </a:p>
        </p:txBody>
      </p:sp>
      <p:pic>
        <p:nvPicPr>
          <p:cNvPr id="7" name="Content Placeholder 6" descr="An illustration of the calculation of annual units-of-activity depreciation. The first calculation is depreciable cost in the amount of $12,000 divided by the total units of activity, 100,000 miles, equals the depreciable cost per unit in the amount of $0.12. A second formula is depreciable cost per unit, $0.12, times units of activity during the year, 15,000 miles, equals annual depreciation expense in the amount of $1,800.  &#10;">
            <a:extLst>
              <a:ext uri="{FF2B5EF4-FFF2-40B4-BE49-F238E27FC236}">
                <a16:creationId xmlns:a16="http://schemas.microsoft.com/office/drawing/2014/main" id="{E4E750FB-2AD3-4314-A5E7-C14A4FCB55F1}"/>
              </a:ext>
            </a:extLst>
          </p:cNvPr>
          <p:cNvPicPr>
            <a:picLocks noGrp="1" noChangeAspect="1"/>
          </p:cNvPicPr>
          <p:nvPr>
            <p:ph sz="quarter" idx="16"/>
          </p:nvPr>
        </p:nvPicPr>
        <p:blipFill>
          <a:blip r:embed="rId2"/>
          <a:stretch>
            <a:fillRect/>
          </a:stretch>
        </p:blipFill>
        <p:spPr>
          <a:xfrm>
            <a:off x="723899" y="2133600"/>
            <a:ext cx="7696201" cy="32766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DC24CB1D-0D36-43A5-9DC6-9A70E32BFD86}"/>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A7200561-DC6D-4289-8848-F351D09290E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5525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756568"/>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a:xfrm>
            <a:off x="304800" y="1828800"/>
            <a:ext cx="3657600" cy="365125"/>
          </a:xfrm>
        </p:spPr>
        <p:txBody>
          <a:bodyPr/>
          <a:lstStyle/>
          <a:p>
            <a:r>
              <a:rPr lang="en-US" altLang="en-US" sz="2200" b="1" dirty="0"/>
              <a:t>Illustration for Barb’s Florists</a:t>
            </a:r>
            <a:endParaRPr lang="en-US" sz="2200" dirty="0"/>
          </a:p>
        </p:txBody>
      </p:sp>
      <p:pic>
        <p:nvPicPr>
          <p:cNvPr id="10" name="Content Placeholder 9" descr="&quot;A table displays a units-of-activity depreciation schedule. It contains columns titled year, units of activity, depreciation cost per unit, annual depreciation expense, accumulated depreciation and book value at end of year. Each row contains amounts for each year from 2020 to 2024. &#10;The amounts for 2020 are 15,000 units of activity, times depreciation cost per unit of $0.12 equals $1,800, resulting in accumulated depreciation of $1,800 and a book value of $11,200. &#10;The amounts for 2021 are 30,000 units of activity, times depreciation cost per unit of $0.12 equals $3,600, resulting in accumulated depreciation of $5,400 and a book value of $7,600. &#10;The amounts for 2022 are 20,000 units of activity, times depreciation cost per unit of $0.12 equals $2,400, resulting in accumulated depreciation of $7,800 and a book value of $5,200. &#10;The amounts for 2023 are 25,000 units of activity, times depreciation cost per unit of $0.12 equals $3,000, resulting in accumulated depreciation of $10,800 and a book value of $2,200. &#10;The amounts for 2024 are 10,000 units of activity, times depreciation cost per unit of $0.12 equals $1,200, resulting in accumulated depreciation of $12,000 and a book value of $1,000. &quot;&#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85198" y="2409595"/>
            <a:ext cx="7914491" cy="2647841"/>
          </a:xfrm>
        </p:spPr>
      </p:pic>
      <p:sp>
        <p:nvSpPr>
          <p:cNvPr id="5" name="Content Placeholder 4">
            <a:extLst>
              <a:ext uri="{FF2B5EF4-FFF2-40B4-BE49-F238E27FC236}">
                <a16:creationId xmlns:a16="http://schemas.microsoft.com/office/drawing/2014/main" id="{5F09182E-D2DA-44BF-957B-EFC5EC903762}"/>
              </a:ext>
            </a:extLst>
          </p:cNvPr>
          <p:cNvSpPr>
            <a:spLocks noGrp="1"/>
          </p:cNvSpPr>
          <p:nvPr>
            <p:ph sz="quarter" idx="18"/>
          </p:nvPr>
        </p:nvSpPr>
        <p:spPr>
          <a:xfrm>
            <a:off x="457200" y="5197476"/>
            <a:ext cx="1371600" cy="1035049"/>
          </a:xfrm>
        </p:spPr>
        <p:txBody>
          <a:bodyPr/>
          <a:lstStyle/>
          <a:p>
            <a:pPr algn="ctr"/>
            <a:r>
              <a:rPr lang="en-US" altLang="en-US" sz="2200" b="1" dirty="0">
                <a:solidFill>
                  <a:srgbClr val="800000"/>
                </a:solidFill>
              </a:rPr>
              <a:t>2020 Journal Entry</a:t>
            </a:r>
          </a:p>
        </p:txBody>
      </p:sp>
      <p:sp>
        <p:nvSpPr>
          <p:cNvPr id="6" name="Content Placeholder 5">
            <a:extLst>
              <a:ext uri="{FF2B5EF4-FFF2-40B4-BE49-F238E27FC236}">
                <a16:creationId xmlns:a16="http://schemas.microsoft.com/office/drawing/2014/main" id="{380E3127-B770-486F-B73C-85D0731F97CE}"/>
              </a:ext>
            </a:extLst>
          </p:cNvPr>
          <p:cNvSpPr>
            <a:spLocks noGrp="1"/>
          </p:cNvSpPr>
          <p:nvPr>
            <p:ph sz="quarter" idx="19"/>
          </p:nvPr>
        </p:nvSpPr>
        <p:spPr>
          <a:xfrm>
            <a:off x="1905000" y="5314855"/>
            <a:ext cx="2819400" cy="365125"/>
          </a:xfrm>
        </p:spPr>
        <p:txBody>
          <a:bodyPr/>
          <a:lstStyle/>
          <a:p>
            <a:r>
              <a:rPr lang="en-US" altLang="en-US" sz="2200" b="1" dirty="0"/>
              <a:t>Depreciation Expense</a:t>
            </a:r>
            <a:endParaRPr lang="en-US" sz="2200" b="1" dirty="0"/>
          </a:p>
        </p:txBody>
      </p:sp>
      <p:sp>
        <p:nvSpPr>
          <p:cNvPr id="7" name="Content Placeholder 6">
            <a:extLst>
              <a:ext uri="{FF2B5EF4-FFF2-40B4-BE49-F238E27FC236}">
                <a16:creationId xmlns:a16="http://schemas.microsoft.com/office/drawing/2014/main" id="{2E0FCCDC-67EC-4B33-9EC7-5C465B24A4AA}"/>
              </a:ext>
            </a:extLst>
          </p:cNvPr>
          <p:cNvSpPr>
            <a:spLocks noGrp="1"/>
          </p:cNvSpPr>
          <p:nvPr>
            <p:ph sz="quarter" idx="20"/>
          </p:nvPr>
        </p:nvSpPr>
        <p:spPr>
          <a:xfrm>
            <a:off x="6096000" y="5314855"/>
            <a:ext cx="914400" cy="365125"/>
          </a:xfrm>
        </p:spPr>
        <p:txBody>
          <a:bodyPr/>
          <a:lstStyle/>
          <a:p>
            <a:r>
              <a:rPr lang="en-US" altLang="en-US" sz="2200" b="1" dirty="0"/>
              <a:t>1,800</a:t>
            </a:r>
            <a:endParaRPr lang="en-US" sz="2200" b="1" dirty="0"/>
          </a:p>
        </p:txBody>
      </p:sp>
      <p:sp>
        <p:nvSpPr>
          <p:cNvPr id="8" name="Content Placeholder 7">
            <a:extLst>
              <a:ext uri="{FF2B5EF4-FFF2-40B4-BE49-F238E27FC236}">
                <a16:creationId xmlns:a16="http://schemas.microsoft.com/office/drawing/2014/main" id="{AD617633-BF6A-40BF-82EC-A8BD593A2FD4}"/>
              </a:ext>
            </a:extLst>
          </p:cNvPr>
          <p:cNvSpPr>
            <a:spLocks noGrp="1"/>
          </p:cNvSpPr>
          <p:nvPr>
            <p:ph sz="quarter" idx="21"/>
          </p:nvPr>
        </p:nvSpPr>
        <p:spPr>
          <a:xfrm>
            <a:off x="2362200" y="5791200"/>
            <a:ext cx="3276600" cy="365125"/>
          </a:xfrm>
        </p:spPr>
        <p:txBody>
          <a:bodyPr/>
          <a:lstStyle/>
          <a:p>
            <a:r>
              <a:rPr lang="en-US" altLang="en-US" sz="2200" b="1" dirty="0"/>
              <a:t>Accumulated Depreciation</a:t>
            </a:r>
            <a:endParaRPr lang="en-US" sz="2200" b="1" dirty="0"/>
          </a:p>
        </p:txBody>
      </p:sp>
      <p:sp>
        <p:nvSpPr>
          <p:cNvPr id="9" name="Content Placeholder 8">
            <a:extLst>
              <a:ext uri="{FF2B5EF4-FFF2-40B4-BE49-F238E27FC236}">
                <a16:creationId xmlns:a16="http://schemas.microsoft.com/office/drawing/2014/main" id="{A273D546-7D88-4337-9FC3-1D7D46C3459A}"/>
              </a:ext>
            </a:extLst>
          </p:cNvPr>
          <p:cNvSpPr>
            <a:spLocks noGrp="1"/>
          </p:cNvSpPr>
          <p:nvPr>
            <p:ph sz="quarter" idx="22"/>
          </p:nvPr>
        </p:nvSpPr>
        <p:spPr>
          <a:xfrm>
            <a:off x="7010400" y="5813235"/>
            <a:ext cx="838200" cy="365125"/>
          </a:xfrm>
        </p:spPr>
        <p:txBody>
          <a:bodyPr/>
          <a:lstStyle/>
          <a:p>
            <a:r>
              <a:rPr lang="en-US" altLang="en-US" sz="2200" b="1" dirty="0"/>
              <a:t>1,800</a:t>
            </a:r>
            <a:endParaRPr lang="en-US" sz="2200" b="1"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70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8059-9CAE-42B5-B53F-13B795A498F9}"/>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F2245AA9-F0D2-454D-9B1A-EBA524D6A11B}"/>
              </a:ext>
            </a:extLst>
          </p:cNvPr>
          <p:cNvSpPr>
            <a:spLocks noGrp="1"/>
          </p:cNvSpPr>
          <p:nvPr>
            <p:ph sz="quarter" idx="16"/>
          </p:nvPr>
        </p:nvSpPr>
        <p:spPr>
          <a:xfrm>
            <a:off x="304800" y="1828800"/>
            <a:ext cx="8534400" cy="2514600"/>
          </a:xfrm>
        </p:spPr>
        <p:txBody>
          <a:bodyPr/>
          <a:lstStyle/>
          <a:p>
            <a:pPr marL="292608" indent="-292608">
              <a:buClr>
                <a:schemeClr val="accent2"/>
              </a:buClr>
              <a:buFont typeface="Arial" panose="020B0604020202020204" pitchFamily="34" charset="0"/>
              <a:buChar char="•"/>
            </a:pPr>
            <a:r>
              <a:rPr lang="en-US" dirty="0"/>
              <a:t>Accelerated method</a:t>
            </a:r>
          </a:p>
          <a:p>
            <a:pPr marL="292608" indent="-292608">
              <a:buClr>
                <a:schemeClr val="accent2"/>
              </a:buClr>
              <a:buFont typeface="Arial" panose="020B0604020202020204" pitchFamily="34" charset="0"/>
              <a:buChar char="•"/>
            </a:pPr>
            <a:r>
              <a:rPr lang="en-US" dirty="0"/>
              <a:t>Decreasing annual depreciation expense over asset’s useful life</a:t>
            </a:r>
          </a:p>
          <a:p>
            <a:pPr marL="292608" indent="-292608">
              <a:buClr>
                <a:schemeClr val="accent2"/>
              </a:buClr>
              <a:buFont typeface="Arial" panose="020B0604020202020204" pitchFamily="34" charset="0"/>
              <a:buChar char="•"/>
            </a:pPr>
            <a:r>
              <a:rPr lang="en-US" dirty="0"/>
              <a:t>Twice straight-line rate with Double-Declining-Balance</a:t>
            </a:r>
          </a:p>
          <a:p>
            <a:pPr marL="292608" indent="-292608">
              <a:buClr>
                <a:schemeClr val="accent2"/>
              </a:buClr>
              <a:buFont typeface="Arial" panose="020B0604020202020204" pitchFamily="34" charset="0"/>
              <a:buChar char="•"/>
            </a:pPr>
            <a:r>
              <a:rPr lang="en-US" dirty="0"/>
              <a:t>Rate applied to book value</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3A166844-2FD8-4E53-ABED-CC8A053D4134}"/>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CAEA7080-24B9-4F39-A0A2-8A787AF49D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323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Plant Asset Expenditures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1</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Explain the accounting for plant asset expenditures.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895600"/>
          </a:xfrm>
        </p:spPr>
        <p:txBody>
          <a:bodyPr/>
          <a:lstStyle/>
          <a:p>
            <a:pPr>
              <a:buClr>
                <a:srgbClr val="990000"/>
              </a:buClr>
            </a:pPr>
            <a:r>
              <a:rPr lang="en-US" b="1" dirty="0">
                <a:solidFill>
                  <a:schemeClr val="accent4"/>
                </a:solidFill>
              </a:rPr>
              <a:t>Plant assets</a:t>
            </a:r>
            <a:r>
              <a:rPr lang="en-US" b="1" dirty="0">
                <a:solidFill>
                  <a:srgbClr val="0000CC"/>
                </a:solidFill>
              </a:rPr>
              <a:t> </a:t>
            </a:r>
            <a:r>
              <a:rPr lang="en-US" dirty="0"/>
              <a:t>are resources that have</a:t>
            </a:r>
          </a:p>
          <a:p>
            <a:pPr marL="292608" indent="-292608">
              <a:buClr>
                <a:srgbClr val="990000"/>
              </a:buClr>
              <a:buFont typeface="Arial" panose="020B0604020202020204" pitchFamily="34" charset="0"/>
              <a:buChar char="•"/>
            </a:pPr>
            <a:r>
              <a:rPr lang="en-US" dirty="0"/>
              <a:t>physical substance (a definite size and shape).</a:t>
            </a:r>
          </a:p>
          <a:p>
            <a:pPr marL="292608" indent="-292608">
              <a:buClr>
                <a:srgbClr val="990000"/>
              </a:buClr>
              <a:buFont typeface="Arial" panose="020B0604020202020204" pitchFamily="34" charset="0"/>
              <a:buChar char="•"/>
            </a:pPr>
            <a:r>
              <a:rPr lang="en-US" dirty="0"/>
              <a:t>are used in the operations of a business.</a:t>
            </a:r>
          </a:p>
          <a:p>
            <a:pPr marL="292608" indent="-292608">
              <a:buClr>
                <a:srgbClr val="990000"/>
              </a:buClr>
              <a:buFont typeface="Arial" panose="020B0604020202020204" pitchFamily="34" charset="0"/>
              <a:buChar char="•"/>
            </a:pPr>
            <a:r>
              <a:rPr lang="en-US" dirty="0"/>
              <a:t>are not intended for sale to customers.</a:t>
            </a:r>
          </a:p>
          <a:p>
            <a:pPr marL="292608" indent="-292608">
              <a:buClr>
                <a:srgbClr val="990000"/>
              </a:buClr>
              <a:buFont typeface="Arial" panose="020B0604020202020204" pitchFamily="34" charset="0"/>
              <a:buChar char="•"/>
            </a:pPr>
            <a:r>
              <a:rPr lang="en-US" dirty="0"/>
              <a:t>are expected to be of use to the company for a number of years.</a:t>
            </a:r>
          </a:p>
        </p:txBody>
      </p:sp>
      <p:sp>
        <p:nvSpPr>
          <p:cNvPr id="3" name="Content Placeholder 2"/>
          <p:cNvSpPr>
            <a:spLocks noGrp="1"/>
          </p:cNvSpPr>
          <p:nvPr>
            <p:ph sz="quarter" idx="16"/>
          </p:nvPr>
        </p:nvSpPr>
        <p:spPr>
          <a:xfrm>
            <a:off x="333829" y="5181600"/>
            <a:ext cx="8505371" cy="838200"/>
          </a:xfrm>
        </p:spPr>
        <p:txBody>
          <a:bodyPr/>
          <a:lstStyle/>
          <a:p>
            <a:r>
              <a:rPr lang="en-US" altLang="en-US" dirty="0"/>
              <a:t>Referred to as </a:t>
            </a:r>
            <a:r>
              <a:rPr lang="en-US" altLang="en-US" b="1" dirty="0"/>
              <a:t>property, plant, and equipment</a:t>
            </a:r>
            <a:r>
              <a:rPr lang="en-US" altLang="en-US" dirty="0"/>
              <a:t>; </a:t>
            </a:r>
            <a:r>
              <a:rPr lang="en-US" altLang="en-US" b="1" dirty="0"/>
              <a:t>plant and equipment</a:t>
            </a:r>
            <a:r>
              <a:rPr lang="en-US" altLang="en-US" dirty="0"/>
              <a:t>; and </a:t>
            </a:r>
            <a:r>
              <a:rPr lang="en-US" altLang="en-US" b="1" dirty="0"/>
              <a:t>fixed assets</a:t>
            </a:r>
            <a:r>
              <a:rPr lang="en-US" altLang="en-US" dirty="0"/>
              <a:t>.</a:t>
            </a: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3</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69408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a:xfrm>
            <a:off x="304800" y="1828800"/>
            <a:ext cx="3581400" cy="365125"/>
          </a:xfrm>
        </p:spPr>
        <p:txBody>
          <a:bodyPr/>
          <a:lstStyle/>
          <a:p>
            <a:r>
              <a:rPr lang="en-US" altLang="en-US" sz="2200" b="1" dirty="0"/>
              <a:t>Illustration for Barb’s Florists</a:t>
            </a:r>
            <a:endParaRPr lang="en-US" sz="2200" dirty="0"/>
          </a:p>
        </p:txBody>
      </p:sp>
      <p:pic>
        <p:nvPicPr>
          <p:cNvPr id="6" name="Content Placeholder 5" descr="&quot;A table displays a declining-balance depreciation schedule. It contains columns titled year, book value beginning of year, depreciation rate, annual depreciation expense, accumulated depreciation and book value at end of year. Each row contains amounts for each year from 2020 to 2024. &#10;The amounts for 2020 are $13,000 book value at beginning of the year, times a 40% depreciation rate equals $5,200, resulting in accumulated depreciation of $5,200 and a book value of $7,800. &#10;The amounts for 2021 are $7,800 book value at beginning of the year, times a 40% depreciation rate equals $3,120, resulting in accumulated depreciation of $8,320 and a book value of $4,680. &#10;The amounts for 2022 are $4,680 book value at beginning of the year, times a 40% depreciation rate equals $1,872, resulting in accumulated depreciation of $10,192 and a book value of $2,808. &#10;The amounts for 2023 are $2,808 book value at beginning of the year, times a 40% depreciation rate equals $1,123, resulting in accumulated depreciation of $11,315 and a book value of $1,685. &#10;The amounts for 2024 are $1,685 book value at beginning of the year, a 40% depreciation rate, annual depreciation expense equals $685, resulting in accumulated depreciation of $12,000 and a book value of $1,000. &quot;"/>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07912" y="2473541"/>
            <a:ext cx="8126488" cy="2684909"/>
          </a:xfrm>
        </p:spPr>
      </p:pic>
      <p:sp>
        <p:nvSpPr>
          <p:cNvPr id="5" name="Content Placeholder 4">
            <a:extLst>
              <a:ext uri="{FF2B5EF4-FFF2-40B4-BE49-F238E27FC236}">
                <a16:creationId xmlns:a16="http://schemas.microsoft.com/office/drawing/2014/main" id="{5F09182E-D2DA-44BF-957B-EFC5EC903762}"/>
              </a:ext>
            </a:extLst>
          </p:cNvPr>
          <p:cNvSpPr>
            <a:spLocks noGrp="1"/>
          </p:cNvSpPr>
          <p:nvPr>
            <p:ph sz="quarter" idx="18"/>
          </p:nvPr>
        </p:nvSpPr>
        <p:spPr>
          <a:xfrm>
            <a:off x="457199" y="5486400"/>
            <a:ext cx="8248061" cy="609600"/>
          </a:xfrm>
        </p:spPr>
        <p:txBody>
          <a:bodyPr/>
          <a:lstStyle/>
          <a:p>
            <a:r>
              <a:rPr lang="en-US" sz="2000" dirty="0">
                <a:solidFill>
                  <a:srgbClr val="990000"/>
                </a:solidFill>
              </a:rPr>
              <a:t>* </a:t>
            </a:r>
            <a:r>
              <a:rPr lang="en-US" sz="2000" dirty="0">
                <a:solidFill>
                  <a:schemeClr val="dk1"/>
                </a:solidFill>
              </a:rPr>
              <a:t>Computation of $674 ($1,685 × 40%) is adjusted to $685 in order for book value to equal salvage value.</a:t>
            </a:r>
            <a:endParaRPr lang="en-US" altLang="en-US" sz="2000" b="1" dirty="0">
              <a:solidFill>
                <a:srgbClr val="800000"/>
              </a:solidFill>
            </a:endParaRP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4703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37FB-6C19-4F98-88B5-8C63378B8B02}"/>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069975F5-8B1A-4084-B5A4-9EB54928F4A3}"/>
              </a:ext>
            </a:extLst>
          </p:cNvPr>
          <p:cNvSpPr>
            <a:spLocks noGrp="1"/>
          </p:cNvSpPr>
          <p:nvPr>
            <p:ph sz="quarter" idx="16"/>
          </p:nvPr>
        </p:nvSpPr>
        <p:spPr>
          <a:xfrm>
            <a:off x="304800" y="1828800"/>
            <a:ext cx="8534400" cy="736346"/>
          </a:xfrm>
        </p:spPr>
        <p:txBody>
          <a:bodyPr/>
          <a:lstStyle/>
          <a:p>
            <a:pPr>
              <a:spcBef>
                <a:spcPts val="500"/>
              </a:spcBef>
            </a:pPr>
            <a:r>
              <a:rPr lang="en-US" altLang="en-US" sz="2200" b="1" dirty="0"/>
              <a:t>Partial Year</a:t>
            </a:r>
          </a:p>
          <a:p>
            <a:pPr>
              <a:spcBef>
                <a:spcPts val="500"/>
              </a:spcBef>
            </a:pPr>
            <a:r>
              <a:rPr lang="en-US" altLang="en-US" sz="2200" dirty="0"/>
              <a:t>Assume the delivery truck was </a:t>
            </a:r>
            <a:r>
              <a:rPr lang="en-US" altLang="en-US" sz="2200" b="1" dirty="0"/>
              <a:t>purchased on April 1, 2020</a:t>
            </a:r>
            <a:r>
              <a:rPr lang="en-US" altLang="en-US" sz="2200" dirty="0"/>
              <a:t>.</a:t>
            </a:r>
          </a:p>
        </p:txBody>
      </p:sp>
      <p:graphicFrame>
        <p:nvGraphicFramePr>
          <p:cNvPr id="12" name="Content Placeholder 11" descr="Table is accessible to screenreaders"/>
          <p:cNvGraphicFramePr>
            <a:graphicFrameLocks noGrp="1"/>
          </p:cNvGraphicFramePr>
          <p:nvPr>
            <p:ph sz="quarter" idx="17"/>
            <p:extLst>
              <p:ext uri="{D42A27DB-BD31-4B8C-83A1-F6EECF244321}">
                <p14:modId xmlns:p14="http://schemas.microsoft.com/office/powerpoint/2010/main" val="19021086"/>
              </p:ext>
            </p:extLst>
          </p:nvPr>
        </p:nvGraphicFramePr>
        <p:xfrm>
          <a:off x="422482" y="2655425"/>
          <a:ext cx="8165021" cy="3587496"/>
        </p:xfrm>
        <a:graphic>
          <a:graphicData uri="http://schemas.openxmlformats.org/drawingml/2006/table">
            <a:tbl>
              <a:tblPr firstRow="1">
                <a:tableStyleId>{5C22544A-7EE6-4342-B048-85BDC9FD1C3A}</a:tableStyleId>
              </a:tblPr>
              <a:tblGrid>
                <a:gridCol w="592493">
                  <a:extLst>
                    <a:ext uri="{9D8B030D-6E8A-4147-A177-3AD203B41FA5}">
                      <a16:colId xmlns:a16="http://schemas.microsoft.com/office/drawing/2014/main" val="20000"/>
                    </a:ext>
                  </a:extLst>
                </a:gridCol>
                <a:gridCol w="1414956">
                  <a:extLst>
                    <a:ext uri="{9D8B030D-6E8A-4147-A177-3AD203B41FA5}">
                      <a16:colId xmlns:a16="http://schemas.microsoft.com/office/drawing/2014/main" val="20002"/>
                    </a:ext>
                  </a:extLst>
                </a:gridCol>
                <a:gridCol w="185991">
                  <a:extLst>
                    <a:ext uri="{9D8B030D-6E8A-4147-A177-3AD203B41FA5}">
                      <a16:colId xmlns:a16="http://schemas.microsoft.com/office/drawing/2014/main" val="20003"/>
                    </a:ext>
                  </a:extLst>
                </a:gridCol>
                <a:gridCol w="557561">
                  <a:extLst>
                    <a:ext uri="{9D8B030D-6E8A-4147-A177-3AD203B41FA5}">
                      <a16:colId xmlns:a16="http://schemas.microsoft.com/office/drawing/2014/main" val="20004"/>
                    </a:ext>
                  </a:extLst>
                </a:gridCol>
                <a:gridCol w="315824">
                  <a:extLst>
                    <a:ext uri="{9D8B030D-6E8A-4147-A177-3AD203B41FA5}">
                      <a16:colId xmlns:a16="http://schemas.microsoft.com/office/drawing/2014/main" val="20005"/>
                    </a:ext>
                  </a:extLst>
                </a:gridCol>
                <a:gridCol w="1509920">
                  <a:extLst>
                    <a:ext uri="{9D8B030D-6E8A-4147-A177-3AD203B41FA5}">
                      <a16:colId xmlns:a16="http://schemas.microsoft.com/office/drawing/2014/main" val="20006"/>
                    </a:ext>
                  </a:extLst>
                </a:gridCol>
                <a:gridCol w="127621">
                  <a:extLst>
                    <a:ext uri="{9D8B030D-6E8A-4147-A177-3AD203B41FA5}">
                      <a16:colId xmlns:a16="http://schemas.microsoft.com/office/drawing/2014/main" val="20007"/>
                    </a:ext>
                  </a:extLst>
                </a:gridCol>
                <a:gridCol w="765172">
                  <a:extLst>
                    <a:ext uri="{9D8B030D-6E8A-4147-A177-3AD203B41FA5}">
                      <a16:colId xmlns:a16="http://schemas.microsoft.com/office/drawing/2014/main" val="20008"/>
                    </a:ext>
                  </a:extLst>
                </a:gridCol>
                <a:gridCol w="196810">
                  <a:extLst>
                    <a:ext uri="{9D8B030D-6E8A-4147-A177-3AD203B41FA5}">
                      <a16:colId xmlns:a16="http://schemas.microsoft.com/office/drawing/2014/main" val="20009"/>
                    </a:ext>
                  </a:extLst>
                </a:gridCol>
                <a:gridCol w="962724">
                  <a:extLst>
                    <a:ext uri="{9D8B030D-6E8A-4147-A177-3AD203B41FA5}">
                      <a16:colId xmlns:a16="http://schemas.microsoft.com/office/drawing/2014/main" val="20010"/>
                    </a:ext>
                  </a:extLst>
                </a:gridCol>
                <a:gridCol w="1535949">
                  <a:extLst>
                    <a:ext uri="{9D8B030D-6E8A-4147-A177-3AD203B41FA5}">
                      <a16:colId xmlns:a16="http://schemas.microsoft.com/office/drawing/2014/main" val="20012"/>
                    </a:ext>
                  </a:extLst>
                </a:gridCol>
              </a:tblGrid>
              <a:tr h="828996">
                <a:tc>
                  <a:txBody>
                    <a:bodyPr/>
                    <a:lstStyle/>
                    <a:p>
                      <a:pPr algn="ctr" fontAlgn="b"/>
                      <a:r>
                        <a:rPr lang="en-US" sz="2000" b="1" u="none" strike="noStrike" dirty="0">
                          <a:solidFill>
                            <a:schemeClr val="tx1"/>
                          </a:solidFill>
                          <a:effectLst/>
                        </a:rPr>
                        <a:t>Year</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Book Value</a:t>
                      </a:r>
                      <a:r>
                        <a:rPr lang="en-US" sz="2000" b="1" u="none" strike="noStrike" baseline="0" dirty="0">
                          <a:solidFill>
                            <a:schemeClr val="tx1"/>
                          </a:solidFill>
                          <a:effectLst/>
                        </a:rPr>
                        <a:t> Beg. of Year</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000" b="1" u="none" strike="noStrike" dirty="0">
                        <a:solidFill>
                          <a:schemeClr val="tx1"/>
                        </a:solidFill>
                        <a:effectLst/>
                      </a:endParaRPr>
                    </a:p>
                    <a:p>
                      <a:pPr algn="ctr" fontAlgn="b"/>
                      <a:r>
                        <a:rPr lang="en-US" sz="2000" b="1" u="none" strike="noStrike" dirty="0">
                          <a:solidFill>
                            <a:schemeClr val="tx1"/>
                          </a:solidFill>
                          <a:effectLst/>
                        </a:rPr>
                        <a:t>Rate</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Annual </a:t>
                      </a:r>
                    </a:p>
                    <a:p>
                      <a:pPr algn="ctr" fontAlgn="b"/>
                      <a:r>
                        <a:rPr lang="en-US" sz="2000" b="1" u="none" strike="noStrike" dirty="0">
                          <a:solidFill>
                            <a:schemeClr val="tx1"/>
                          </a:solidFill>
                          <a:effectLst/>
                        </a:rPr>
                        <a:t>Depreciation </a:t>
                      </a:r>
                    </a:p>
                    <a:p>
                      <a:pPr algn="ctr" fontAlgn="b"/>
                      <a:r>
                        <a:rPr lang="en-US" sz="2000" b="1" u="none" strike="noStrike" dirty="0">
                          <a:solidFill>
                            <a:schemeClr val="tx1"/>
                          </a:solidFill>
                          <a:effectLst/>
                        </a:rPr>
                        <a:t>Expense</a:t>
                      </a:r>
                      <a:endParaRPr lang="en-US" sz="2000" b="1" i="0" u="none" strike="noStrike" dirty="0">
                        <a:solidFill>
                          <a:schemeClr val="tx1"/>
                        </a:solidFill>
                        <a:effectLst/>
                        <a:latin typeface="Calibri" panose="020F0502020204030204" pitchFamily="34" charset="0"/>
                      </a:endParaRPr>
                    </a:p>
                  </a:txBody>
                  <a:tcPr marL="4233" marR="4233" marT="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u="none" strike="noStrike" dirty="0">
                          <a:solidFill>
                            <a:schemeClr val="tx1"/>
                          </a:solidFill>
                          <a:effectLst/>
                        </a:rPr>
                        <a:t>×</a:t>
                      </a:r>
                      <a:endParaRPr lang="en-US" sz="2000" b="1" dirty="0">
                        <a:solidFill>
                          <a:schemeClr val="tx1"/>
                        </a:solidFill>
                      </a:endParaRP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rPr>
                        <a:t>Partial</a:t>
                      </a:r>
                    </a:p>
                    <a:p>
                      <a:pPr algn="ctr"/>
                      <a:r>
                        <a:rPr lang="en-US" sz="2000" b="1" dirty="0">
                          <a:solidFill>
                            <a:schemeClr val="tx1"/>
                          </a:solidFill>
                        </a:rPr>
                        <a:t>Year</a:t>
                      </a:r>
                    </a:p>
                  </a:txBody>
                  <a:tcPr marL="4233" marR="4233" marT="4233"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rPr>
                        <a:t>=</a:t>
                      </a: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i="0" u="none" strike="noStrike" dirty="0">
                          <a:solidFill>
                            <a:schemeClr val="tx1"/>
                          </a:solidFill>
                          <a:effectLst/>
                          <a:latin typeface="Calibri" panose="020F0502020204030204" pitchFamily="34" charset="0"/>
                        </a:rPr>
                        <a:t>Current</a:t>
                      </a:r>
                    </a:p>
                    <a:p>
                      <a:pPr algn="ctr" fontAlgn="b"/>
                      <a:r>
                        <a:rPr lang="en-US" sz="2000" b="1" i="0" u="none" strike="noStrike" dirty="0">
                          <a:solidFill>
                            <a:schemeClr val="tx1"/>
                          </a:solidFill>
                          <a:effectLst/>
                          <a:latin typeface="Calibri" panose="020F0502020204030204" pitchFamily="34" charset="0"/>
                        </a:rPr>
                        <a:t>Year</a:t>
                      </a:r>
                    </a:p>
                    <a:p>
                      <a:pPr algn="ctr" fontAlgn="b"/>
                      <a:r>
                        <a:rPr lang="en-US" sz="2000" b="1" i="0" u="none" strike="noStrike" dirty="0">
                          <a:solidFill>
                            <a:schemeClr val="tx1"/>
                          </a:solidFill>
                          <a:effectLst/>
                          <a:latin typeface="Calibri" panose="020F0502020204030204" pitchFamily="34" charset="0"/>
                        </a:rPr>
                        <a:t>Expense</a:t>
                      </a: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Accumulated </a:t>
                      </a:r>
                    </a:p>
                    <a:p>
                      <a:pPr algn="ctr" fontAlgn="b"/>
                      <a:r>
                        <a:rPr lang="en-US" sz="2000" b="1" u="none" strike="noStrike" dirty="0">
                          <a:solidFill>
                            <a:schemeClr val="tx1"/>
                          </a:solidFill>
                          <a:effectLst/>
                        </a:rPr>
                        <a:t>Depreciation</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57">
                <a:tc>
                  <a:txBody>
                    <a:bodyPr/>
                    <a:lstStyle/>
                    <a:p>
                      <a:pPr algn="ctr" fontAlgn="b"/>
                      <a:r>
                        <a:rPr lang="en-US" sz="2000" u="none" strike="noStrike" dirty="0">
                          <a:effectLst/>
                        </a:rPr>
                        <a:t>2020</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$13,000</a:t>
                      </a:r>
                      <a:endParaRPr lang="en-US" sz="2000" b="0" i="0" u="none" strike="noStrike" dirty="0">
                        <a:solidFill>
                          <a:srgbClr val="000000"/>
                        </a:solidFill>
                        <a:effectLst/>
                        <a:latin typeface="Calibri" panose="020F0502020204030204" pitchFamily="34" charset="0"/>
                      </a:endParaRPr>
                    </a:p>
                  </a:txBody>
                  <a:tcPr marL="4233" marR="27432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9144"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a:t>
                      </a: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$5,200</a:t>
                      </a:r>
                      <a:endParaRPr lang="en-US" sz="2000" b="0" i="0" u="none" strike="noStrike" dirty="0">
                        <a:solidFill>
                          <a:schemeClr val="tx1"/>
                        </a:solidFill>
                        <a:effectLst/>
                        <a:latin typeface="Calibri" panose="020F0502020204030204" pitchFamily="34" charset="0"/>
                      </a:endParaRPr>
                    </a:p>
                  </a:txBody>
                  <a:tcPr marL="4233" marR="36576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 b="0" i="0" u="none" strike="noStrike" dirty="0">
                          <a:solidFill>
                            <a:schemeClr val="bg1"/>
                          </a:solidFill>
                          <a:effectLst/>
                          <a:latin typeface="Calibri" panose="020F0502020204030204" pitchFamily="34" charset="0"/>
                        </a:rPr>
                        <a:t>9 over 12</a:t>
                      </a:r>
                    </a:p>
                  </a:txBody>
                  <a:tcPr marL="4233" marR="4233"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$ 3,900</a:t>
                      </a:r>
                    </a:p>
                  </a:txBody>
                  <a:tcPr marL="4233" marR="36576"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$ 3,900</a:t>
                      </a:r>
                      <a:endParaRPr lang="en-US" sz="2000" b="0" i="0" u="none" strike="noStrike" dirty="0">
                        <a:solidFill>
                          <a:srgbClr val="000000"/>
                        </a:solidFill>
                        <a:effectLst/>
                        <a:latin typeface="Calibri" panose="020F0502020204030204" pitchFamily="34" charset="0"/>
                      </a:endParaRPr>
                    </a:p>
                  </a:txBody>
                  <a:tcPr marL="4233" marR="36576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3240">
                <a:tc>
                  <a:txBody>
                    <a:bodyPr/>
                    <a:lstStyle/>
                    <a:p>
                      <a:pPr algn="ctr" fontAlgn="b"/>
                      <a:r>
                        <a:rPr lang="en-US" sz="2000" u="none" strike="noStrike" dirty="0">
                          <a:effectLst/>
                        </a:rPr>
                        <a:t>2021</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9,100</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3,640</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3,640</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7,540</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3240">
                <a:tc>
                  <a:txBody>
                    <a:bodyPr/>
                    <a:lstStyle/>
                    <a:p>
                      <a:pPr algn="ctr" fontAlgn="b"/>
                      <a:r>
                        <a:rPr lang="en-US" sz="2000" u="none" strike="noStrike" dirty="0">
                          <a:effectLst/>
                        </a:rPr>
                        <a:t>2022</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5,460</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2,184</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2,184</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9,724</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3240">
                <a:tc>
                  <a:txBody>
                    <a:bodyPr/>
                    <a:lstStyle/>
                    <a:p>
                      <a:pPr algn="ctr" fontAlgn="b"/>
                      <a:r>
                        <a:rPr lang="en-US" sz="2000" u="none" strike="noStrike" dirty="0">
                          <a:effectLst/>
                        </a:rPr>
                        <a:t>2023</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3,276</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1,310</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1,310</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11,034</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3240">
                <a:tc>
                  <a:txBody>
                    <a:bodyPr/>
                    <a:lstStyle/>
                    <a:p>
                      <a:pPr algn="ctr" fontAlgn="b"/>
                      <a:r>
                        <a:rPr lang="en-US" sz="2000" u="none" strike="noStrike" dirty="0">
                          <a:effectLst/>
                        </a:rPr>
                        <a:t>2024</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1,966</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786</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786</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11,820</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3240">
                <a:tc>
                  <a:txBody>
                    <a:bodyPr/>
                    <a:lstStyle/>
                    <a:p>
                      <a:pPr algn="ctr" fontAlgn="b"/>
                      <a:r>
                        <a:rPr lang="en-US" sz="2000" b="0" i="0" u="none" strike="noStrike" dirty="0">
                          <a:solidFill>
                            <a:srgbClr val="000000"/>
                          </a:solidFill>
                          <a:effectLst/>
                          <a:latin typeface="Calibri" panose="020F0502020204030204" pitchFamily="34" charset="0"/>
                        </a:rPr>
                        <a:t>2025</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1,180</a:t>
                      </a: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40</a:t>
                      </a: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chemeClr val="tx1"/>
                          </a:solidFill>
                          <a:effectLst/>
                          <a:latin typeface="Calibri" panose="020F0502020204030204" pitchFamily="34" charset="0"/>
                        </a:rPr>
                        <a:t>472</a:t>
                      </a: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000" b="1" i="0" u="none" strike="noStrike" dirty="0">
                          <a:solidFill>
                            <a:schemeClr val="accent2"/>
                          </a:solidFill>
                          <a:effectLst/>
                          <a:latin typeface="Calibri" panose="020F0502020204030204" pitchFamily="34" charset="0"/>
                        </a:rPr>
                        <a:t>Plug</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180</a:t>
                      </a:r>
                    </a:p>
                  </a:txBody>
                  <a:tcPr marL="4233" marR="36576"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12,000</a:t>
                      </a: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3240">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$12,000</a:t>
                      </a:r>
                    </a:p>
                  </a:txBody>
                  <a:tcPr marL="4233" marR="36576" marT="27432" marB="27432"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3" name="Content Placeholder 12" descr="Image description is in table cell"/>
          <p:cNvGraphicFramePr>
            <a:graphicFrameLocks noGrp="1" noChangeAspect="1"/>
          </p:cNvGraphicFramePr>
          <p:nvPr>
            <p:ph sz="quarter" idx="18"/>
            <p:extLst>
              <p:ext uri="{D42A27DB-BD31-4B8C-83A1-F6EECF244321}">
                <p14:modId xmlns:p14="http://schemas.microsoft.com/office/powerpoint/2010/main" val="1943217173"/>
              </p:ext>
            </p:extLst>
          </p:nvPr>
        </p:nvGraphicFramePr>
        <p:xfrm>
          <a:off x="5512019" y="3711363"/>
          <a:ext cx="197293" cy="381683"/>
        </p:xfrm>
        <a:graphic>
          <a:graphicData uri="http://schemas.openxmlformats.org/presentationml/2006/ole">
            <mc:AlternateContent xmlns:mc="http://schemas.openxmlformats.org/markup-compatibility/2006">
              <mc:Choice xmlns:v="urn:schemas-microsoft-com:vml" Requires="v">
                <p:oleObj spid="_x0000_s12340"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5512019" y="3711363"/>
                        <a:ext cx="197293" cy="381683"/>
                      </a:xfrm>
                      <a:prstGeom prst="rect">
                        <a:avLst/>
                      </a:prstGeom>
                    </p:spPr>
                  </p:pic>
                </p:oleObj>
              </mc:Fallback>
            </mc:AlternateContent>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5" name="Slide Number Placeholder 4">
            <a:extLst>
              <a:ext uri="{FF2B5EF4-FFF2-40B4-BE49-F238E27FC236}">
                <a16:creationId xmlns:a16="http://schemas.microsoft.com/office/drawing/2014/main" id="{D80DA09D-4E91-478C-A7D8-8D387A1B791B}"/>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5">
            <a:extLst>
              <a:ext uri="{FF2B5EF4-FFF2-40B4-BE49-F238E27FC236}">
                <a16:creationId xmlns:a16="http://schemas.microsoft.com/office/drawing/2014/main" id="{EB471C03-28D7-4B8A-8A52-E2300BC2277B}"/>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542580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338A-C92C-46EC-A599-E61C5DED5205}"/>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Comparison of Depreciation Methods</a:t>
            </a:r>
            <a:endParaRPr lang="en-US" dirty="0"/>
          </a:p>
        </p:txBody>
      </p:sp>
      <p:pic>
        <p:nvPicPr>
          <p:cNvPr id="8" name="Content Placeholder 7" descr="An illustration compares depreciation expense on a graph for the straight-line, declining-balance, and units-of-activity methods. The x-axis displays the years from 2020 to 2024. The y-axis displays dollar amounts from zero to $5,000 in increments of $1,000. The straight-line method expense is displayed horizontally across the graph. The declining-balance method expense is displayed as a downward sloping curved line. The units-of-activity is displayed as a zig-zag line across the graph. &#10;">
            <a:extLst>
              <a:ext uri="{FF2B5EF4-FFF2-40B4-BE49-F238E27FC236}">
                <a16:creationId xmlns:a16="http://schemas.microsoft.com/office/drawing/2014/main" id="{F05B7087-F3A6-4381-88AB-5C45F577167B}"/>
              </a:ext>
            </a:extLst>
          </p:cNvPr>
          <p:cNvPicPr>
            <a:picLocks noGrp="1" noChangeAspect="1"/>
          </p:cNvPicPr>
          <p:nvPr>
            <p:ph sz="quarter" idx="16"/>
          </p:nvPr>
        </p:nvPicPr>
        <p:blipFill>
          <a:blip r:embed="rId2"/>
          <a:stretch>
            <a:fillRect/>
          </a:stretch>
        </p:blipFill>
        <p:spPr>
          <a:xfrm>
            <a:off x="581224" y="1828800"/>
            <a:ext cx="3561951" cy="2743200"/>
          </a:xfrm>
          <a:prstGeom prst="rect">
            <a:avLst/>
          </a:prstGeom>
        </p:spPr>
      </p:pic>
      <p:graphicFrame>
        <p:nvGraphicFramePr>
          <p:cNvPr id="9" name="Content Placeholder 8" descr="Table is accessible to screenreaders">
            <a:extLst>
              <a:ext uri="{FF2B5EF4-FFF2-40B4-BE49-F238E27FC236}">
                <a16:creationId xmlns:a16="http://schemas.microsoft.com/office/drawing/2014/main" id="{FACA394B-A00B-41E1-AD33-A57446F3D9C4}"/>
              </a:ext>
            </a:extLst>
          </p:cNvPr>
          <p:cNvGraphicFramePr>
            <a:graphicFrameLocks noGrp="1"/>
          </p:cNvGraphicFramePr>
          <p:nvPr>
            <p:ph sz="quarter" idx="17"/>
            <p:extLst>
              <p:ext uri="{D42A27DB-BD31-4B8C-83A1-F6EECF244321}">
                <p14:modId xmlns:p14="http://schemas.microsoft.com/office/powerpoint/2010/main" val="1022996907"/>
              </p:ext>
            </p:extLst>
          </p:nvPr>
        </p:nvGraphicFramePr>
        <p:xfrm>
          <a:off x="4724400" y="1828800"/>
          <a:ext cx="4114803" cy="2777913"/>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4070056466"/>
                    </a:ext>
                  </a:extLst>
                </a:gridCol>
                <a:gridCol w="174171">
                  <a:extLst>
                    <a:ext uri="{9D8B030D-6E8A-4147-A177-3AD203B41FA5}">
                      <a16:colId xmlns:a16="http://schemas.microsoft.com/office/drawing/2014/main" val="1009157236"/>
                    </a:ext>
                  </a:extLst>
                </a:gridCol>
                <a:gridCol w="1001487">
                  <a:extLst>
                    <a:ext uri="{9D8B030D-6E8A-4147-A177-3AD203B41FA5}">
                      <a16:colId xmlns:a16="http://schemas.microsoft.com/office/drawing/2014/main" val="821386722"/>
                    </a:ext>
                  </a:extLst>
                </a:gridCol>
                <a:gridCol w="141513">
                  <a:extLst>
                    <a:ext uri="{9D8B030D-6E8A-4147-A177-3AD203B41FA5}">
                      <a16:colId xmlns:a16="http://schemas.microsoft.com/office/drawing/2014/main" val="3769474973"/>
                    </a:ext>
                  </a:extLst>
                </a:gridCol>
                <a:gridCol w="914400">
                  <a:extLst>
                    <a:ext uri="{9D8B030D-6E8A-4147-A177-3AD203B41FA5}">
                      <a16:colId xmlns:a16="http://schemas.microsoft.com/office/drawing/2014/main" val="1133037182"/>
                    </a:ext>
                  </a:extLst>
                </a:gridCol>
                <a:gridCol w="153611">
                  <a:extLst>
                    <a:ext uri="{9D8B030D-6E8A-4147-A177-3AD203B41FA5}">
                      <a16:colId xmlns:a16="http://schemas.microsoft.com/office/drawing/2014/main" val="2423686535"/>
                    </a:ext>
                  </a:extLst>
                </a:gridCol>
                <a:gridCol w="1141792">
                  <a:extLst>
                    <a:ext uri="{9D8B030D-6E8A-4147-A177-3AD203B41FA5}">
                      <a16:colId xmlns:a16="http://schemas.microsoft.com/office/drawing/2014/main" val="2996764531"/>
                    </a:ext>
                  </a:extLst>
                </a:gridCol>
              </a:tblGrid>
              <a:tr h="370840">
                <a:tc>
                  <a:txBody>
                    <a:bodyPr/>
                    <a:lstStyle/>
                    <a:p>
                      <a:pPr algn="ctr" fontAlgn="b"/>
                      <a:r>
                        <a:rPr lang="en-US" sz="1800" b="1" u="none" strike="noStrike" baseline="0" dirty="0">
                          <a:solidFill>
                            <a:schemeClr val="tx1"/>
                          </a:solidFill>
                          <a:effectLst/>
                          <a:latin typeface="Calibri" panose="020F0502020204030204" pitchFamily="34" charset="0"/>
                        </a:rPr>
                        <a:t>Year</a:t>
                      </a:r>
                      <a:endParaRPr lang="en-US" sz="1800" b="1"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 b="1" i="0" u="none" strike="noStrike" baseline="0" dirty="0">
                          <a:solidFill>
                            <a:schemeClr val="bg1"/>
                          </a:solidFill>
                          <a:effectLst/>
                          <a:latin typeface="Calibri" panose="020F0502020204030204" pitchFamily="34" charset="0"/>
                        </a:rPr>
                        <a:t>Blank</a:t>
                      </a:r>
                    </a:p>
                  </a:txBody>
                  <a:tcPr marL="4233" marR="4233" marT="4233" marB="0" anchor="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Straight-Line</a:t>
                      </a:r>
                      <a:endParaRPr lang="en-US" sz="1800" b="1"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 b="1" i="0" u="none" strike="noStrike" baseline="0" dirty="0">
                          <a:solidFill>
                            <a:schemeClr val="bg1"/>
                          </a:solidFill>
                          <a:effectLst/>
                          <a:latin typeface="Calibri" panose="020F0502020204030204" pitchFamily="34" charset="0"/>
                        </a:rPr>
                        <a:t>blan</a:t>
                      </a:r>
                      <a:r>
                        <a:rPr lang="en-US" sz="1800" b="1" i="0" u="none" strike="noStrike" baseline="0" dirty="0">
                          <a:solidFill>
                            <a:schemeClr val="tx1"/>
                          </a:solidFill>
                          <a:effectLst/>
                          <a:latin typeface="Calibri" panose="020F0502020204030204" pitchFamily="34" charset="0"/>
                        </a:rPr>
                        <a:t>k</a:t>
                      </a:r>
                    </a:p>
                  </a:txBody>
                  <a:tcPr marL="4233" marR="4233" marT="4233" marB="0" anchor="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Units-of-Activity</a:t>
                      </a:r>
                      <a:endParaRPr lang="en-US" sz="1800" b="1"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 b="1" i="0" u="none" strike="noStrike" baseline="0" dirty="0">
                          <a:solidFill>
                            <a:schemeClr val="bg1"/>
                          </a:solidFill>
                          <a:effectLst/>
                          <a:latin typeface="Calibri" panose="020F0502020204030204" pitchFamily="34" charset="0"/>
                        </a:rPr>
                        <a:t>blank</a:t>
                      </a:r>
                    </a:p>
                  </a:txBody>
                  <a:tcPr marL="4233" marR="4233" marT="4233" marB="0" anchor="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Declining- </a:t>
                      </a:r>
                    </a:p>
                    <a:p>
                      <a:pPr algn="ctr" fontAlgn="b"/>
                      <a:r>
                        <a:rPr lang="en-US" sz="1800" b="1" u="none" strike="noStrike" baseline="0" dirty="0">
                          <a:solidFill>
                            <a:schemeClr val="tx1"/>
                          </a:solidFill>
                          <a:effectLst/>
                          <a:latin typeface="Calibri" panose="020F0502020204030204" pitchFamily="34" charset="0"/>
                        </a:rPr>
                        <a:t>Balance</a:t>
                      </a:r>
                      <a:endParaRPr lang="en-US" sz="1800" b="1"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585484"/>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2,400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1,800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5,200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307565556"/>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2021</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3,600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3,120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extLst>
                  <a:ext uri="{0D108BD9-81ED-4DB2-BD59-A6C34878D82A}">
                    <a16:rowId xmlns:a16="http://schemas.microsoft.com/office/drawing/2014/main" val="2041745146"/>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2022</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1,872</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extLst>
                  <a:ext uri="{0D108BD9-81ED-4DB2-BD59-A6C34878D82A}">
                    <a16:rowId xmlns:a16="http://schemas.microsoft.com/office/drawing/2014/main" val="1619430687"/>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2023</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3,000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1,123</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extLst>
                  <a:ext uri="{0D108BD9-81ED-4DB2-BD59-A6C34878D82A}">
                    <a16:rowId xmlns:a16="http://schemas.microsoft.com/office/drawing/2014/main" val="879720477"/>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2024</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1,200</a:t>
                      </a:r>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685</a:t>
                      </a:r>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0779199"/>
                  </a:ext>
                </a:extLst>
              </a:tr>
              <a:tr h="370840">
                <a:tc>
                  <a:txBody>
                    <a:bodyPr/>
                    <a:lstStyle/>
                    <a:p>
                      <a:pPr algn="ctr"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b="1" u="none" strike="noStrike" baseline="0" dirty="0">
                          <a:solidFill>
                            <a:schemeClr val="accent2"/>
                          </a:solidFill>
                          <a:effectLst/>
                          <a:latin typeface="Calibri" panose="020F0502020204030204" pitchFamily="34" charset="0"/>
                        </a:rPr>
                        <a:t>$12,000</a:t>
                      </a:r>
                      <a:endParaRPr lang="en-US" sz="1800" b="1" i="0" u="none" strike="noStrike" baseline="0" dirty="0">
                        <a:solidFill>
                          <a:schemeClr val="accent2"/>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1" i="0" u="none" strike="noStrike" baseline="0" dirty="0">
                        <a:solidFill>
                          <a:schemeClr val="accent2"/>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b="1" u="none" strike="noStrike" baseline="0" dirty="0">
                          <a:solidFill>
                            <a:schemeClr val="accent2"/>
                          </a:solidFill>
                          <a:effectLst/>
                          <a:latin typeface="Calibri" panose="020F0502020204030204" pitchFamily="34" charset="0"/>
                        </a:rPr>
                        <a:t>$12,000</a:t>
                      </a:r>
                      <a:endParaRPr lang="en-US" sz="1800" b="1" i="0" u="none" strike="noStrike" baseline="0" dirty="0">
                        <a:solidFill>
                          <a:schemeClr val="accent2"/>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1" i="0" u="none" strike="noStrike" baseline="0" dirty="0">
                        <a:solidFill>
                          <a:schemeClr val="accent2"/>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b="1" u="none" strike="noStrike" baseline="0" dirty="0">
                          <a:solidFill>
                            <a:schemeClr val="accent2"/>
                          </a:solidFill>
                          <a:effectLst/>
                          <a:latin typeface="Calibri" panose="020F0502020204030204" pitchFamily="34" charset="0"/>
                        </a:rPr>
                        <a:t>$12,000</a:t>
                      </a:r>
                      <a:endParaRPr lang="en-US" sz="1800" b="1" i="0" u="none" strike="noStrike" baseline="0" dirty="0">
                        <a:solidFill>
                          <a:schemeClr val="accent2"/>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284840"/>
                  </a:ext>
                </a:extLst>
              </a:tr>
            </a:tbl>
          </a:graphicData>
        </a:graphic>
      </p:graphicFrame>
      <p:sp>
        <p:nvSpPr>
          <p:cNvPr id="5" name="Content Placeholder 4">
            <a:extLst>
              <a:ext uri="{FF2B5EF4-FFF2-40B4-BE49-F238E27FC236}">
                <a16:creationId xmlns:a16="http://schemas.microsoft.com/office/drawing/2014/main" id="{F217884A-AD00-4BC5-915A-8A157FB73F63}"/>
              </a:ext>
            </a:extLst>
          </p:cNvPr>
          <p:cNvSpPr>
            <a:spLocks noGrp="1"/>
          </p:cNvSpPr>
          <p:nvPr>
            <p:ph sz="quarter" idx="18"/>
          </p:nvPr>
        </p:nvSpPr>
        <p:spPr>
          <a:xfrm>
            <a:off x="304800" y="5029201"/>
            <a:ext cx="8458200" cy="1066800"/>
          </a:xfrm>
        </p:spPr>
        <p:txBody>
          <a:bodyPr/>
          <a:lstStyle/>
          <a:p>
            <a:r>
              <a:rPr lang="en-US" altLang="en-US" sz="2000" b="1" dirty="0"/>
              <a:t>Helpful Hint</a:t>
            </a:r>
          </a:p>
          <a:p>
            <a:r>
              <a:rPr lang="en-US" altLang="en-US" sz="2000" dirty="0"/>
              <a:t>Under any method, depreciation stops when the asset’s book value equals expected salvage value.</a:t>
            </a:r>
          </a:p>
        </p:txBody>
      </p:sp>
      <p:sp>
        <p:nvSpPr>
          <p:cNvPr id="1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6" name="Slide Number Placeholder 5">
            <a:extLst>
              <a:ext uri="{FF2B5EF4-FFF2-40B4-BE49-F238E27FC236}">
                <a16:creationId xmlns:a16="http://schemas.microsoft.com/office/drawing/2014/main" id="{F5CBD4CB-21D3-4F78-8CA8-FA33209606A9}"/>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id="{D9651505-6B00-4DAD-9AEC-3053F1EECE2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84197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Depreciation and Income Taxes</a:t>
            </a:r>
            <a:endParaRPr lang="en-US"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3505200"/>
          </a:xfrm>
        </p:spPr>
        <p:txBody>
          <a:bodyPr/>
          <a:lstStyle/>
          <a:p>
            <a:pPr>
              <a:lnSpc>
                <a:spcPct val="100000"/>
              </a:lnSpc>
              <a:spcBef>
                <a:spcPts val="1200"/>
              </a:spcBef>
              <a:buClr>
                <a:srgbClr val="800000"/>
              </a:buClr>
              <a:buSzPct val="100000"/>
            </a:pPr>
            <a:r>
              <a:rPr lang="en-US" altLang="en-US" dirty="0"/>
              <a:t>I</a:t>
            </a:r>
            <a:r>
              <a:rPr lang="en-US" altLang="en-US" sz="100" dirty="0"/>
              <a:t> </a:t>
            </a:r>
            <a:r>
              <a:rPr lang="en-US" altLang="en-US" dirty="0"/>
              <a:t>R</a:t>
            </a:r>
            <a:r>
              <a:rPr lang="en-US" altLang="en-US" sz="100" dirty="0"/>
              <a:t> </a:t>
            </a:r>
            <a:r>
              <a:rPr lang="en-US" altLang="en-US" dirty="0"/>
              <a:t>S does not require taxpayer to use the same depreciation method on the tax return that is used in preparing financial statements.</a:t>
            </a:r>
          </a:p>
          <a:p>
            <a:pPr>
              <a:lnSpc>
                <a:spcPct val="100000"/>
              </a:lnSpc>
              <a:spcBef>
                <a:spcPts val="1200"/>
              </a:spcBef>
              <a:buClr>
                <a:srgbClr val="800000"/>
              </a:buClr>
              <a:buSzPct val="100000"/>
            </a:pPr>
            <a:r>
              <a:rPr lang="en-US" altLang="en-US" dirty="0"/>
              <a:t>Taxpayers must use the </a:t>
            </a:r>
            <a:r>
              <a:rPr lang="en-US" altLang="en-US" b="1" dirty="0"/>
              <a:t>straight-line</a:t>
            </a:r>
            <a:r>
              <a:rPr lang="en-US" altLang="en-US" dirty="0"/>
              <a:t> method or a special accelerated-depreciation method called the </a:t>
            </a:r>
            <a:r>
              <a:rPr lang="en-US" altLang="en-US" b="1" dirty="0"/>
              <a:t>Modified Accelerated Cost Recovery System (M</a:t>
            </a:r>
            <a:r>
              <a:rPr lang="en-US" altLang="en-US" sz="100" b="1" dirty="0"/>
              <a:t> </a:t>
            </a:r>
            <a:r>
              <a:rPr lang="en-US" altLang="en-US" b="1" dirty="0"/>
              <a:t>A</a:t>
            </a:r>
            <a:r>
              <a:rPr lang="en-US" altLang="en-US" sz="100" b="1" dirty="0"/>
              <a:t> </a:t>
            </a:r>
            <a:r>
              <a:rPr lang="en-US" altLang="en-US" b="1" dirty="0"/>
              <a:t>C</a:t>
            </a:r>
            <a:r>
              <a:rPr lang="en-US" altLang="en-US" sz="100" b="1" dirty="0"/>
              <a:t> </a:t>
            </a:r>
            <a:r>
              <a:rPr lang="en-US" altLang="en-US" b="1" dirty="0"/>
              <a:t>R</a:t>
            </a:r>
            <a:r>
              <a:rPr lang="en-US" altLang="en-US" sz="100" b="1" dirty="0"/>
              <a:t> </a:t>
            </a:r>
            <a:r>
              <a:rPr lang="en-US" altLang="en-US" b="1" dirty="0"/>
              <a:t>S)</a:t>
            </a:r>
            <a:r>
              <a:rPr lang="en-US" altLang="en-US" dirty="0"/>
              <a:t>.</a:t>
            </a:r>
          </a:p>
          <a:p>
            <a:pPr>
              <a:lnSpc>
                <a:spcPct val="100000"/>
              </a:lnSpc>
              <a:spcBef>
                <a:spcPts val="1200"/>
              </a:spcBef>
              <a:buClr>
                <a:srgbClr val="800000"/>
              </a:buClr>
              <a:buSzPct val="100000"/>
            </a:pPr>
            <a:r>
              <a:rPr lang="en-US" altLang="en-US" dirty="0"/>
              <a:t>M</a:t>
            </a:r>
            <a:r>
              <a:rPr lang="en-US" altLang="en-US" sz="100" dirty="0"/>
              <a:t> </a:t>
            </a:r>
            <a:r>
              <a:rPr lang="en-US" altLang="en-US" dirty="0"/>
              <a:t>A</a:t>
            </a:r>
            <a:r>
              <a:rPr lang="en-US" altLang="en-US" sz="100" dirty="0"/>
              <a:t> </a:t>
            </a:r>
            <a:r>
              <a:rPr lang="en-US" altLang="en-US" dirty="0"/>
              <a:t>C</a:t>
            </a:r>
            <a:r>
              <a:rPr lang="en-US" altLang="en-US" sz="100" dirty="0"/>
              <a:t> </a:t>
            </a:r>
            <a:r>
              <a:rPr lang="en-US" altLang="en-US" dirty="0"/>
              <a:t>R</a:t>
            </a:r>
            <a:r>
              <a:rPr lang="en-US" altLang="en-US" sz="100" dirty="0"/>
              <a:t> </a:t>
            </a:r>
            <a:r>
              <a:rPr lang="en-US" altLang="en-US" dirty="0"/>
              <a:t>S is </a:t>
            </a:r>
            <a:r>
              <a:rPr lang="en-US" altLang="en-US" b="1" dirty="0"/>
              <a:t>NOT acceptable </a:t>
            </a:r>
            <a:r>
              <a:rPr lang="en-US" altLang="en-US" dirty="0"/>
              <a:t>under G</a:t>
            </a:r>
            <a:r>
              <a:rPr lang="en-US" altLang="en-US" sz="100" dirty="0"/>
              <a:t> </a:t>
            </a:r>
            <a:r>
              <a:rPr lang="en-US" altLang="en-US" dirty="0"/>
              <a:t>A</a:t>
            </a:r>
            <a:r>
              <a:rPr lang="en-US" altLang="en-US" sz="100" dirty="0"/>
              <a:t> </a:t>
            </a:r>
            <a:r>
              <a:rPr lang="en-US" altLang="en-US" dirty="0"/>
              <a:t>A</a:t>
            </a:r>
            <a:r>
              <a:rPr lang="en-US" altLang="en-US" sz="100" dirty="0"/>
              <a:t> </a:t>
            </a:r>
            <a:r>
              <a:rPr lang="en-US" altLang="en-US" dirty="0"/>
              <a:t>P.</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119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Revising Periodic Depreciation </a:t>
            </a:r>
            <a:r>
              <a:rPr lang="en-US" sz="2400" dirty="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2362200"/>
          </a:xfrm>
        </p:spPr>
        <p:txBody>
          <a:bodyPr/>
          <a:lstStyle/>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Accounted for in period of change and future periods (Change in Estimate)</a:t>
            </a:r>
          </a:p>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No change in depreciation reported for prior years</a:t>
            </a:r>
          </a:p>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Not considered an error</a:t>
            </a:r>
          </a:p>
          <a:p>
            <a:pPr marL="292608" indent="-292608">
              <a:buClr>
                <a:srgbClr val="800000"/>
              </a:buClr>
              <a:buSzPct val="100000"/>
              <a:buFont typeface="Arial" panose="020B0604020202020204" pitchFamily="34" charset="0"/>
              <a:buChar char="•"/>
            </a:pPr>
            <a:r>
              <a:rPr lang="en-US" dirty="0">
                <a:latin typeface="Calibri" panose="020F0502020204030204" pitchFamily="34" charset="0"/>
              </a:rPr>
              <a:t>Use a step-by-step approach:</a:t>
            </a:r>
          </a:p>
        </p:txBody>
      </p:sp>
      <p:sp>
        <p:nvSpPr>
          <p:cNvPr id="7" name="Content Placeholder 6"/>
          <p:cNvSpPr>
            <a:spLocks noGrp="1"/>
          </p:cNvSpPr>
          <p:nvPr>
            <p:ph sz="quarter" idx="18"/>
          </p:nvPr>
        </p:nvSpPr>
        <p:spPr>
          <a:xfrm>
            <a:off x="313267" y="4360534"/>
            <a:ext cx="8534400" cy="990600"/>
          </a:xfrm>
        </p:spPr>
        <p:txBody>
          <a:bodyPr/>
          <a:lstStyle/>
          <a:p>
            <a:pPr marL="804672" lvl="1" indent="-402336">
              <a:buClr>
                <a:schemeClr val="accent2"/>
              </a:buClr>
              <a:buSzPct val="100000"/>
              <a:buFont typeface="+mj-lt"/>
              <a:buAutoNum type="arabicPeriod"/>
            </a:pPr>
            <a:r>
              <a:rPr lang="en-US" sz="2800" dirty="0">
                <a:latin typeface="Calibri" panose="020F0502020204030204" pitchFamily="34" charset="0"/>
              </a:rPr>
              <a:t>determine new depreciable cost</a:t>
            </a:r>
          </a:p>
          <a:p>
            <a:pPr marL="804672" lvl="1" indent="-402336">
              <a:buClr>
                <a:schemeClr val="accent2"/>
              </a:buClr>
              <a:buSzPct val="100000"/>
              <a:buFont typeface="+mj-lt"/>
              <a:buAutoNum type="arabicPeriod"/>
            </a:pPr>
            <a:r>
              <a:rPr lang="en-US" sz="2800" dirty="0">
                <a:latin typeface="Calibri" panose="020F0502020204030204" pitchFamily="34" charset="0"/>
              </a:rPr>
              <a:t>divide by remaining useful life</a:t>
            </a:r>
            <a:endParaRPr lang="en-US" altLang="en-US" sz="2800" dirty="0">
              <a:latin typeface="Calibri" panose="020F0502020204030204" pitchFamily="34" charset="0"/>
            </a:endParaRP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2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Revising Periodic Depreciation </a:t>
            </a:r>
            <a:r>
              <a:rPr lang="en-US" sz="2400" dirty="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4114800"/>
          </a:xfrm>
        </p:spPr>
        <p:txBody>
          <a:bodyPr/>
          <a:lstStyle/>
          <a:p>
            <a:pPr>
              <a:buClr>
                <a:srgbClr val="800000"/>
              </a:buClr>
              <a:buSzPct val="100000"/>
              <a:tabLst>
                <a:tab pos="722313" algn="l"/>
              </a:tabLst>
            </a:pPr>
            <a:r>
              <a:rPr lang="en-US" altLang="en-US" sz="2600" b="1" dirty="0">
                <a:latin typeface="Calibri" panose="020F0502020204030204" pitchFamily="34" charset="0"/>
              </a:rPr>
              <a:t>Illustration:</a:t>
            </a:r>
            <a:r>
              <a:rPr lang="en-US" altLang="en-US" sz="2600" dirty="0">
                <a:latin typeface="Calibri" panose="020F0502020204030204" pitchFamily="34" charset="0"/>
              </a:rPr>
              <a:t> Arcadia H</a:t>
            </a:r>
            <a:r>
              <a:rPr lang="en-US" altLang="en-US" sz="100" dirty="0">
                <a:latin typeface="Calibri" panose="020F0502020204030204" pitchFamily="34" charset="0"/>
              </a:rPr>
              <a:t> </a:t>
            </a:r>
            <a:r>
              <a:rPr lang="en-US" altLang="en-US" sz="2600" dirty="0">
                <a:latin typeface="Calibri" panose="020F0502020204030204" pitchFamily="34" charset="0"/>
              </a:rPr>
              <a:t>S, purchased equipment for $510,000 which was estimated to have a useful life of 10 years with a salvage value of $10,000 at the end of that time. Depreciation has been recorded for 7 years on a straight-line basis. In 2019 (year 8), it is determined that the total estimated life should be 15 years with a salvage value of $5,000 at the end of that time.</a:t>
            </a:r>
          </a:p>
          <a:p>
            <a:pPr>
              <a:buClr>
                <a:srgbClr val="800000"/>
              </a:buClr>
              <a:buSzPct val="100000"/>
              <a:tabLst>
                <a:tab pos="722313" algn="l"/>
              </a:tabLst>
            </a:pPr>
            <a:r>
              <a:rPr lang="en-US" altLang="en-US" sz="2600" dirty="0">
                <a:latin typeface="Calibri" panose="020F0502020204030204" pitchFamily="34" charset="0"/>
              </a:rPr>
              <a:t>What entry is necessary to correct the prior years’ depreciation?</a:t>
            </a:r>
          </a:p>
          <a:p>
            <a:pPr>
              <a:buClr>
                <a:srgbClr val="800000"/>
              </a:buClr>
              <a:buSzPct val="100000"/>
              <a:tabLst>
                <a:tab pos="722313" algn="l"/>
              </a:tabLst>
            </a:pPr>
            <a:r>
              <a:rPr lang="en-US" altLang="en-US" sz="2600" dirty="0">
                <a:latin typeface="Calibri" panose="020F0502020204030204" pitchFamily="34" charset="0"/>
              </a:rPr>
              <a:t>Calculate the depreciation expense for 2019 and future years.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23682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EDDC-5997-431E-AFAF-2FB7290625DE}"/>
              </a:ext>
            </a:extLst>
          </p:cNvPr>
          <p:cNvSpPr>
            <a:spLocks noGrp="1"/>
          </p:cNvSpPr>
          <p:nvPr>
            <p:ph type="title"/>
          </p:nvPr>
        </p:nvSpPr>
        <p:spPr>
          <a:xfrm>
            <a:off x="304800" y="762001"/>
            <a:ext cx="8534400" cy="666557"/>
          </a:xfrm>
        </p:spPr>
        <p:txBody>
          <a:bodyPr/>
          <a:lstStyle/>
          <a:p>
            <a:r>
              <a:rPr lang="en-US" b="1" dirty="0">
                <a:ea typeface="Source Sans Pro" charset="0"/>
                <a:cs typeface="Calibri" panose="020F0502020204030204" pitchFamily="34" charset="0"/>
              </a:rPr>
              <a:t>Revising Depreciation </a:t>
            </a:r>
            <a:r>
              <a:rPr lang="en-US" sz="2400" dirty="0">
                <a:ea typeface="Source Sans Pro" charset="0"/>
                <a:cs typeface="Calibri" panose="020F0502020204030204" pitchFamily="34" charset="0"/>
              </a:rPr>
              <a:t>(1 of 2)</a:t>
            </a:r>
            <a:endParaRPr lang="en-US" sz="2400" dirty="0"/>
          </a:p>
        </p:txBody>
      </p:sp>
      <p:graphicFrame>
        <p:nvGraphicFramePr>
          <p:cNvPr id="25" name="Content Placeholder 24" descr="Table is accessible to screenreaders">
            <a:extLst>
              <a:ext uri="{FF2B5EF4-FFF2-40B4-BE49-F238E27FC236}">
                <a16:creationId xmlns:a16="http://schemas.microsoft.com/office/drawing/2014/main" id="{EC56288D-59AF-4D84-8BD4-198EE5B08020}"/>
              </a:ext>
            </a:extLst>
          </p:cNvPr>
          <p:cNvGraphicFramePr>
            <a:graphicFrameLocks noGrp="1"/>
          </p:cNvGraphicFramePr>
          <p:nvPr>
            <p:ph sz="quarter" idx="16"/>
            <p:extLst>
              <p:ext uri="{D42A27DB-BD31-4B8C-83A1-F6EECF244321}">
                <p14:modId xmlns:p14="http://schemas.microsoft.com/office/powerpoint/2010/main" val="742380484"/>
              </p:ext>
            </p:extLst>
          </p:nvPr>
        </p:nvGraphicFramePr>
        <p:xfrm>
          <a:off x="304800" y="1828800"/>
          <a:ext cx="4038600" cy="1854200"/>
        </p:xfrm>
        <a:graphic>
          <a:graphicData uri="http://schemas.openxmlformats.org/drawingml/2006/table">
            <a:tbl>
              <a:tblPr firstRow="1" bandRow="1">
                <a:tableStyleId>{2D5ABB26-0587-4C30-8999-92F81FD0307C}</a:tableStyleId>
              </a:tblPr>
              <a:tblGrid>
                <a:gridCol w="2819400">
                  <a:extLst>
                    <a:ext uri="{9D8B030D-6E8A-4147-A177-3AD203B41FA5}">
                      <a16:colId xmlns:a16="http://schemas.microsoft.com/office/drawing/2014/main" val="664359692"/>
                    </a:ext>
                  </a:extLst>
                </a:gridCol>
                <a:gridCol w="1219200">
                  <a:extLst>
                    <a:ext uri="{9D8B030D-6E8A-4147-A177-3AD203B41FA5}">
                      <a16:colId xmlns:a16="http://schemas.microsoft.com/office/drawing/2014/main" val="592244386"/>
                    </a:ext>
                  </a:extLst>
                </a:gridCol>
              </a:tblGrid>
              <a:tr h="370840">
                <a:tc>
                  <a:txBody>
                    <a:bodyPr/>
                    <a:lstStyle/>
                    <a:p>
                      <a:pPr algn="l" fontAlgn="b"/>
                      <a:r>
                        <a:rPr lang="en-US" sz="2200" u="none" strike="noStrike" baseline="0" dirty="0">
                          <a:effectLst/>
                        </a:rPr>
                        <a:t>Equipment</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$510,000</a:t>
                      </a:r>
                      <a:endParaRPr lang="en-US" sz="2200" b="0" i="0" u="none" strike="noStrike" baseline="0"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778808334"/>
                  </a:ext>
                </a:extLst>
              </a:tr>
              <a:tr h="370840">
                <a:tc>
                  <a:txBody>
                    <a:bodyPr/>
                    <a:lstStyle/>
                    <a:p>
                      <a:pPr algn="l" fontAlgn="b"/>
                      <a:r>
                        <a:rPr lang="en-US" sz="2200" u="none" strike="noStrike" baseline="0" dirty="0">
                          <a:effectLst/>
                        </a:rPr>
                        <a:t>Salvage value</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10,000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1405056"/>
                  </a:ext>
                </a:extLst>
              </a:tr>
              <a:tr h="370840">
                <a:tc>
                  <a:txBody>
                    <a:bodyPr/>
                    <a:lstStyle/>
                    <a:p>
                      <a:pPr algn="l" fontAlgn="b"/>
                      <a:r>
                        <a:rPr lang="en-US" sz="2200" u="none" strike="noStrike" baseline="0" dirty="0">
                          <a:effectLst/>
                        </a:rPr>
                        <a:t>Depreciable base</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500,000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6485437"/>
                  </a:ext>
                </a:extLst>
              </a:tr>
              <a:tr h="370840">
                <a:tc>
                  <a:txBody>
                    <a:bodyPr/>
                    <a:lstStyle/>
                    <a:p>
                      <a:pPr algn="l" fontAlgn="b"/>
                      <a:r>
                        <a:rPr lang="en-US" sz="2200" u="none" strike="noStrike" baseline="0" dirty="0">
                          <a:effectLst/>
                        </a:rPr>
                        <a:t>Useful life</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10 years</a:t>
                      </a:r>
                      <a:endParaRPr lang="en-US" sz="22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30209"/>
                  </a:ext>
                </a:extLst>
              </a:tr>
              <a:tr h="370840">
                <a:tc>
                  <a:txBody>
                    <a:bodyPr/>
                    <a:lstStyle/>
                    <a:p>
                      <a:pPr algn="l" fontAlgn="b"/>
                      <a:r>
                        <a:rPr lang="en-US" sz="2200" u="none" strike="noStrike" baseline="0" dirty="0">
                          <a:effectLst/>
                        </a:rPr>
                        <a:t>Annual depreciation</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  50,000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158686"/>
                  </a:ext>
                </a:extLst>
              </a:tr>
            </a:tbl>
          </a:graphicData>
        </a:graphic>
      </p:graphicFrame>
      <p:sp>
        <p:nvSpPr>
          <p:cNvPr id="4" name="Content Placeholder 3">
            <a:extLst>
              <a:ext uri="{FF2B5EF4-FFF2-40B4-BE49-F238E27FC236}">
                <a16:creationId xmlns:a16="http://schemas.microsoft.com/office/drawing/2014/main" id="{2B143CC8-F99D-4155-8536-B655A355B836}"/>
              </a:ext>
            </a:extLst>
          </p:cNvPr>
          <p:cNvSpPr>
            <a:spLocks noGrp="1"/>
          </p:cNvSpPr>
          <p:nvPr>
            <p:ph sz="quarter" idx="17"/>
          </p:nvPr>
        </p:nvSpPr>
        <p:spPr>
          <a:xfrm>
            <a:off x="5777427" y="1692275"/>
            <a:ext cx="1703947" cy="365125"/>
          </a:xfrm>
        </p:spPr>
        <p:txBody>
          <a:bodyPr/>
          <a:lstStyle/>
          <a:p>
            <a:r>
              <a:rPr lang="en-US" altLang="en-US" sz="2200" dirty="0"/>
              <a:t>After 7 years</a:t>
            </a:r>
          </a:p>
        </p:txBody>
      </p:sp>
      <p:sp>
        <p:nvSpPr>
          <p:cNvPr id="5" name="Content Placeholder 4">
            <a:extLst>
              <a:ext uri="{FF2B5EF4-FFF2-40B4-BE49-F238E27FC236}">
                <a16:creationId xmlns:a16="http://schemas.microsoft.com/office/drawing/2014/main" id="{3AAC2FDD-3206-4094-833F-283031762FF4}"/>
              </a:ext>
            </a:extLst>
          </p:cNvPr>
          <p:cNvSpPr>
            <a:spLocks noGrp="1"/>
          </p:cNvSpPr>
          <p:nvPr>
            <p:ph sz="quarter" idx="18"/>
          </p:nvPr>
        </p:nvSpPr>
        <p:spPr>
          <a:xfrm>
            <a:off x="5105400" y="2101850"/>
            <a:ext cx="3352800" cy="717551"/>
          </a:xfrm>
        </p:spPr>
        <p:txBody>
          <a:bodyPr/>
          <a:lstStyle/>
          <a:p>
            <a:r>
              <a:rPr lang="en-US" altLang="en-US" sz="2200" dirty="0"/>
              <a:t>First, establish N</a:t>
            </a:r>
            <a:r>
              <a:rPr lang="en-US" altLang="en-US" sz="100" dirty="0"/>
              <a:t> </a:t>
            </a:r>
            <a:r>
              <a:rPr lang="en-US" altLang="en-US" sz="2200" dirty="0"/>
              <a:t>B</a:t>
            </a:r>
            <a:r>
              <a:rPr lang="en-US" altLang="en-US" sz="100" dirty="0"/>
              <a:t> </a:t>
            </a:r>
            <a:r>
              <a:rPr lang="en-US" altLang="en-US" sz="2200" dirty="0"/>
              <a:t>V at date of change in estimate</a:t>
            </a:r>
          </a:p>
        </p:txBody>
      </p:sp>
      <p:sp>
        <p:nvSpPr>
          <p:cNvPr id="6" name="Content Placeholder 5">
            <a:extLst>
              <a:ext uri="{FF2B5EF4-FFF2-40B4-BE49-F238E27FC236}">
                <a16:creationId xmlns:a16="http://schemas.microsoft.com/office/drawing/2014/main" id="{7600061E-94AD-42B1-BEB5-34B63C127834}"/>
              </a:ext>
            </a:extLst>
          </p:cNvPr>
          <p:cNvSpPr>
            <a:spLocks noGrp="1"/>
          </p:cNvSpPr>
          <p:nvPr>
            <p:ph sz="quarter" idx="19"/>
          </p:nvPr>
        </p:nvSpPr>
        <p:spPr>
          <a:xfrm>
            <a:off x="4419600" y="3333558"/>
            <a:ext cx="2743200" cy="365125"/>
          </a:xfrm>
        </p:spPr>
        <p:txBody>
          <a:bodyPr/>
          <a:lstStyle/>
          <a:p>
            <a:pPr fontAlgn="b"/>
            <a:r>
              <a:rPr lang="en-US" sz="200" dirty="0">
                <a:solidFill>
                  <a:schemeClr val="bg1"/>
                </a:solidFill>
              </a:rPr>
              <a:t>$  50,000</a:t>
            </a:r>
            <a:r>
              <a:rPr lang="en-US" sz="2200" dirty="0"/>
              <a:t> × 7 years = </a:t>
            </a:r>
            <a:r>
              <a:rPr lang="en-US" sz="2200" b="1" dirty="0">
                <a:solidFill>
                  <a:schemeClr val="accent2"/>
                </a:solidFill>
              </a:rPr>
              <a:t>$350,000</a:t>
            </a:r>
            <a:endParaRPr lang="en-US" sz="2200" dirty="0">
              <a:solidFill>
                <a:schemeClr val="accent2"/>
              </a:solidFill>
            </a:endParaRPr>
          </a:p>
        </p:txBody>
      </p:sp>
      <p:sp>
        <p:nvSpPr>
          <p:cNvPr id="7" name="Content Placeholder 6">
            <a:extLst>
              <a:ext uri="{FF2B5EF4-FFF2-40B4-BE49-F238E27FC236}">
                <a16:creationId xmlns:a16="http://schemas.microsoft.com/office/drawing/2014/main" id="{FCD5083E-839C-4DDA-AB77-8A90AA9E5A15}"/>
              </a:ext>
            </a:extLst>
          </p:cNvPr>
          <p:cNvSpPr>
            <a:spLocks noGrp="1"/>
          </p:cNvSpPr>
          <p:nvPr>
            <p:ph sz="quarter" idx="21"/>
          </p:nvPr>
        </p:nvSpPr>
        <p:spPr>
          <a:xfrm>
            <a:off x="914400" y="4019695"/>
            <a:ext cx="3657600" cy="365125"/>
          </a:xfrm>
        </p:spPr>
        <p:txBody>
          <a:bodyPr/>
          <a:lstStyle/>
          <a:p>
            <a:r>
              <a:rPr lang="en-US" sz="2200" b="1" dirty="0">
                <a:solidFill>
                  <a:srgbClr val="000000"/>
                </a:solidFill>
                <a:latin typeface="Calibri" panose="020F0502020204030204" pitchFamily="34" charset="0"/>
              </a:rPr>
              <a:t>Balance Sheet (Dec. 31, 2018)</a:t>
            </a:r>
            <a:endParaRPr lang="en-US" sz="2200" dirty="0"/>
          </a:p>
        </p:txBody>
      </p:sp>
      <p:graphicFrame>
        <p:nvGraphicFramePr>
          <p:cNvPr id="26" name="Content Placeholder 25" descr="Table is accessible to screenreaders">
            <a:extLst>
              <a:ext uri="{FF2B5EF4-FFF2-40B4-BE49-F238E27FC236}">
                <a16:creationId xmlns:a16="http://schemas.microsoft.com/office/drawing/2014/main" id="{D240180B-2CC4-4AB3-8824-0E3B104EE314}"/>
              </a:ext>
            </a:extLst>
          </p:cNvPr>
          <p:cNvGraphicFramePr>
            <a:graphicFrameLocks noGrp="1"/>
          </p:cNvGraphicFramePr>
          <p:nvPr>
            <p:ph sz="quarter" idx="22"/>
            <p:extLst>
              <p:ext uri="{D42A27DB-BD31-4B8C-83A1-F6EECF244321}">
                <p14:modId xmlns:p14="http://schemas.microsoft.com/office/powerpoint/2010/main" val="2880072052"/>
              </p:ext>
            </p:extLst>
          </p:nvPr>
        </p:nvGraphicFramePr>
        <p:xfrm>
          <a:off x="381000" y="4476895"/>
          <a:ext cx="4724400" cy="1706880"/>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4215083934"/>
                    </a:ext>
                  </a:extLst>
                </a:gridCol>
                <a:gridCol w="1295400">
                  <a:extLst>
                    <a:ext uri="{9D8B030D-6E8A-4147-A177-3AD203B41FA5}">
                      <a16:colId xmlns:a16="http://schemas.microsoft.com/office/drawing/2014/main" val="215845414"/>
                    </a:ext>
                  </a:extLst>
                </a:gridCol>
              </a:tblGrid>
              <a:tr h="366676">
                <a:tc>
                  <a:txBody>
                    <a:bodyPr/>
                    <a:lstStyle/>
                    <a:p>
                      <a:r>
                        <a:rPr lang="en-US" sz="2200" u="none" strike="noStrike" baseline="0" dirty="0">
                          <a:effectLst/>
                        </a:rPr>
                        <a:t>Plant Assets:</a:t>
                      </a:r>
                      <a:endParaRPr lang="en-US" sz="2200" baseline="0" dirty="0">
                        <a:latin typeface="Calibri" panose="020F0502020204030204" pitchFamily="34" charset="0"/>
                      </a:endParaRPr>
                    </a:p>
                  </a:txBody>
                  <a:tcPr>
                    <a:lnT w="12700" cap="flat" cmpd="sng" algn="ctr">
                      <a:solidFill>
                        <a:schemeClr val="tx1"/>
                      </a:solidFill>
                      <a:prstDash val="solid"/>
                      <a:round/>
                      <a:headEnd type="none" w="med" len="med"/>
                      <a:tailEnd type="none" w="med" len="med"/>
                    </a:lnT>
                  </a:tcPr>
                </a:tc>
                <a:tc>
                  <a:txBody>
                    <a:bodyPr/>
                    <a:lstStyle/>
                    <a:p>
                      <a:endParaRPr lang="en-US" sz="2200" baseline="0" dirty="0">
                        <a:latin typeface="Calibri" panose="020F050202020403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4751653"/>
                  </a:ext>
                </a:extLst>
              </a:tr>
              <a:tr h="366676">
                <a:tc>
                  <a:txBody>
                    <a:bodyPr/>
                    <a:lstStyle/>
                    <a:p>
                      <a:pPr marL="233363" indent="0"/>
                      <a:r>
                        <a:rPr lang="en-US" sz="2200" u="none" strike="noStrike" baseline="0" dirty="0">
                          <a:effectLst/>
                        </a:rPr>
                        <a:t>Equipment</a:t>
                      </a:r>
                      <a:endParaRPr lang="en-US" sz="2200" baseline="0" dirty="0">
                        <a:latin typeface="Calibri" panose="020F0502020204030204" pitchFamily="34" charset="0"/>
                      </a:endParaRPr>
                    </a:p>
                  </a:txBody>
                  <a:tcPr/>
                </a:tc>
                <a:tc>
                  <a:txBody>
                    <a:bodyPr/>
                    <a:lstStyle/>
                    <a:p>
                      <a:pPr algn="r" fontAlgn="b"/>
                      <a:r>
                        <a:rPr lang="en-US" sz="2200" u="none" strike="noStrike" baseline="0" dirty="0">
                          <a:effectLst/>
                        </a:rPr>
                        <a:t>$510,000</a:t>
                      </a:r>
                      <a:endParaRPr lang="en-US" sz="2200" b="0" i="0" u="none" strike="noStrike" baseline="0"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971485491"/>
                  </a:ext>
                </a:extLst>
              </a:tr>
              <a:tr h="366676">
                <a:tc>
                  <a:txBody>
                    <a:bodyPr/>
                    <a:lstStyle/>
                    <a:p>
                      <a:pPr marL="233363" marR="0" lvl="0" indent="0" algn="l" defTabSz="914400" rtl="0" eaLnBrk="1" fontAlgn="auto" latinLnBrk="0" hangingPunct="1">
                        <a:lnSpc>
                          <a:spcPct val="100000"/>
                        </a:lnSpc>
                        <a:spcBef>
                          <a:spcPts val="0"/>
                        </a:spcBef>
                        <a:spcAft>
                          <a:spcPts val="0"/>
                        </a:spcAft>
                        <a:buClrTx/>
                        <a:buSzTx/>
                        <a:buFontTx/>
                        <a:buNone/>
                        <a:tabLst/>
                        <a:defRPr/>
                      </a:pPr>
                      <a:r>
                        <a:rPr lang="en-US" sz="2200" u="none" strike="noStrike" baseline="0" dirty="0">
                          <a:effectLst/>
                        </a:rPr>
                        <a:t>Accumulated depreciation</a:t>
                      </a:r>
                      <a:endParaRPr lang="en-US" sz="2200" b="0" i="0" u="none" strike="noStrike" baseline="0" dirty="0">
                        <a:solidFill>
                          <a:srgbClr val="000000"/>
                        </a:solidFill>
                        <a:effectLst/>
                        <a:latin typeface="Calibri" panose="020F0502020204030204" pitchFamily="34" charset="0"/>
                      </a:endParaRPr>
                    </a:p>
                  </a:txBody>
                  <a:tcPr/>
                </a:tc>
                <a:tc>
                  <a:txBody>
                    <a:bodyPr/>
                    <a:lstStyle/>
                    <a:p>
                      <a:pPr algn="r" fontAlgn="b"/>
                      <a:r>
                        <a:rPr lang="en-US" sz="2200" u="none" strike="noStrike" baseline="0" dirty="0">
                          <a:effectLst/>
                        </a:rPr>
                        <a:t>350,000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28849"/>
                  </a:ext>
                </a:extLst>
              </a:tr>
              <a:tr h="366676">
                <a:tc>
                  <a:txBody>
                    <a:bodyPr/>
                    <a:lstStyle/>
                    <a:p>
                      <a:pPr marL="512763" indent="0"/>
                      <a:r>
                        <a:rPr lang="en-US" sz="2200" u="none" strike="noStrike" baseline="0" dirty="0">
                          <a:effectLst/>
                        </a:rPr>
                        <a:t>Net book value</a:t>
                      </a:r>
                      <a:endParaRPr lang="en-US" sz="2200" baseline="0" dirty="0">
                        <a:latin typeface="Calibri" panose="020F0502020204030204" pitchFamily="34" charset="0"/>
                      </a:endParaRPr>
                    </a:p>
                  </a:txBody>
                  <a:tcPr/>
                </a:tc>
                <a:tc>
                  <a:txBody>
                    <a:bodyPr/>
                    <a:lstStyle/>
                    <a:p>
                      <a:pPr algn="r" fontAlgn="b"/>
                      <a:r>
                        <a:rPr lang="en-US" sz="2200" b="1" u="none" strike="noStrike" baseline="0" dirty="0">
                          <a:solidFill>
                            <a:schemeClr val="accent2"/>
                          </a:solidFill>
                          <a:effectLst/>
                        </a:rPr>
                        <a:t>$160,000</a:t>
                      </a:r>
                      <a:endParaRPr lang="en-US" sz="2200" b="1" i="0" u="none" strike="noStrike" baseline="0" dirty="0">
                        <a:solidFill>
                          <a:schemeClr val="accent2"/>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67242"/>
                  </a:ext>
                </a:extLst>
              </a:tr>
            </a:tbl>
          </a:graphicData>
        </a:graphic>
      </p:graphicFrame>
      <p:sp>
        <p:nvSpPr>
          <p:cNvPr id="11"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C457D6F1-CB68-4233-971D-E31CD07A7028}"/>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a16="http://schemas.microsoft.com/office/drawing/2014/main" id="{B92B96B0-7983-43D4-A37B-5B567360586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90164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5A21-E4BE-4637-A291-3E26B86F07C6}"/>
              </a:ext>
            </a:extLst>
          </p:cNvPr>
          <p:cNvSpPr>
            <a:spLocks noGrp="1"/>
          </p:cNvSpPr>
          <p:nvPr>
            <p:ph type="title"/>
          </p:nvPr>
        </p:nvSpPr>
        <p:spPr>
          <a:xfrm>
            <a:off x="304800" y="762001"/>
            <a:ext cx="8534400" cy="699769"/>
          </a:xfrm>
        </p:spPr>
        <p:txBody>
          <a:bodyPr/>
          <a:lstStyle/>
          <a:p>
            <a:r>
              <a:rPr lang="en-US" b="1" dirty="0">
                <a:ea typeface="Source Sans Pro" charset="0"/>
                <a:cs typeface="Calibri" panose="020F0502020204030204" pitchFamily="34" charset="0"/>
              </a:rPr>
              <a:t>Revising Depreciation </a:t>
            </a:r>
            <a:r>
              <a:rPr lang="en-US" sz="2400" dirty="0">
                <a:ea typeface="Source Sans Pro" charset="0"/>
                <a:cs typeface="Calibri" panose="020F0502020204030204" pitchFamily="34" charset="0"/>
              </a:rPr>
              <a:t>(2 of 2)</a:t>
            </a:r>
            <a:endParaRPr lang="en-US" dirty="0"/>
          </a:p>
        </p:txBody>
      </p:sp>
      <p:graphicFrame>
        <p:nvGraphicFramePr>
          <p:cNvPr id="32" name="Content Placeholder 24" descr="Table is accessible to screenreaders">
            <a:extLst>
              <a:ext uri="{FF2B5EF4-FFF2-40B4-BE49-F238E27FC236}">
                <a16:creationId xmlns:a16="http://schemas.microsoft.com/office/drawing/2014/main" id="{EC56288D-59AF-4D84-8BD4-198EE5B08020}"/>
              </a:ext>
            </a:extLst>
          </p:cNvPr>
          <p:cNvGraphicFramePr>
            <a:graphicFrameLocks noGrp="1"/>
          </p:cNvGraphicFramePr>
          <p:nvPr>
            <p:ph sz="quarter" idx="16"/>
            <p:extLst>
              <p:ext uri="{D42A27DB-BD31-4B8C-83A1-F6EECF244321}">
                <p14:modId xmlns:p14="http://schemas.microsoft.com/office/powerpoint/2010/main" val="2100335176"/>
              </p:ext>
            </p:extLst>
          </p:nvPr>
        </p:nvGraphicFramePr>
        <p:xfrm>
          <a:off x="304800" y="1828800"/>
          <a:ext cx="4038600" cy="185420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664359692"/>
                    </a:ext>
                  </a:extLst>
                </a:gridCol>
                <a:gridCol w="1295400">
                  <a:extLst>
                    <a:ext uri="{9D8B030D-6E8A-4147-A177-3AD203B41FA5}">
                      <a16:colId xmlns:a16="http://schemas.microsoft.com/office/drawing/2014/main" val="592244386"/>
                    </a:ext>
                  </a:extLst>
                </a:gridCol>
              </a:tblGrid>
              <a:tr h="370840">
                <a:tc>
                  <a:txBody>
                    <a:bodyPr/>
                    <a:lstStyle/>
                    <a:p>
                      <a:pPr algn="l" fontAlgn="b"/>
                      <a:r>
                        <a:rPr lang="en-US" sz="2200" u="none" strike="noStrike" baseline="0" dirty="0">
                          <a:effectLst/>
                        </a:rPr>
                        <a:t>Book value</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$160,000</a:t>
                      </a:r>
                      <a:endParaRPr lang="en-US" sz="2200" b="0" i="0" u="none" strike="noStrike" baseline="0"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778808334"/>
                  </a:ext>
                </a:extLst>
              </a:tr>
              <a:tr h="370840">
                <a:tc>
                  <a:txBody>
                    <a:bodyPr/>
                    <a:lstStyle/>
                    <a:p>
                      <a:pPr algn="l" fontAlgn="b"/>
                      <a:r>
                        <a:rPr lang="en-US" sz="2200" u="none" strike="noStrike" baseline="0" dirty="0">
                          <a:effectLst/>
                        </a:rPr>
                        <a:t>Salvage value (new)</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5,000</a:t>
                      </a:r>
                      <a:endParaRPr lang="en-US" sz="22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1405056"/>
                  </a:ext>
                </a:extLst>
              </a:tr>
              <a:tr h="370840">
                <a:tc>
                  <a:txBody>
                    <a:bodyPr/>
                    <a:lstStyle/>
                    <a:p>
                      <a:pPr algn="l" fontAlgn="b"/>
                      <a:r>
                        <a:rPr lang="en-US" sz="2200" u="none" strike="noStrike" baseline="0" dirty="0">
                          <a:effectLst/>
                        </a:rPr>
                        <a:t>Depreciable base</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155,000</a:t>
                      </a:r>
                      <a:endParaRPr lang="en-US" sz="22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6485437"/>
                  </a:ext>
                </a:extLst>
              </a:tr>
              <a:tr h="370840">
                <a:tc>
                  <a:txBody>
                    <a:bodyPr/>
                    <a:lstStyle/>
                    <a:p>
                      <a:pPr algn="l" fontAlgn="b"/>
                      <a:r>
                        <a:rPr lang="en-US" sz="2200" u="none" strike="noStrike" baseline="0" dirty="0">
                          <a:effectLst/>
                        </a:rPr>
                        <a:t>Useful life (new)</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8 years</a:t>
                      </a:r>
                      <a:endParaRPr lang="en-US" sz="22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30209"/>
                  </a:ext>
                </a:extLst>
              </a:tr>
              <a:tr h="370840">
                <a:tc>
                  <a:txBody>
                    <a:bodyPr/>
                    <a:lstStyle/>
                    <a:p>
                      <a:pPr algn="l" fontAlgn="b"/>
                      <a:r>
                        <a:rPr lang="en-US" sz="2200" u="none" strike="noStrike" baseline="0" dirty="0">
                          <a:effectLst/>
                        </a:rPr>
                        <a:t>Annual depreciation</a:t>
                      </a:r>
                      <a:endParaRPr lang="en-US" sz="2200" b="0" i="0" u="none" strike="noStrike" baseline="0" dirty="0">
                        <a:solidFill>
                          <a:srgbClr val="000000"/>
                        </a:solidFill>
                        <a:effectLst/>
                        <a:latin typeface="Calibri" panose="020F0502020204030204" pitchFamily="34" charset="0"/>
                      </a:endParaRPr>
                    </a:p>
                  </a:txBody>
                  <a:tcPr marL="4233" marR="4233" marT="4233" marB="0" anchor="b"/>
                </a:tc>
                <a:tc>
                  <a:txBody>
                    <a:bodyPr/>
                    <a:lstStyle/>
                    <a:p>
                      <a:pPr algn="r" fontAlgn="b"/>
                      <a:r>
                        <a:rPr lang="en-US" sz="2200" u="none" strike="noStrike" baseline="0" dirty="0">
                          <a:effectLst/>
                        </a:rPr>
                        <a:t>$  19,375</a:t>
                      </a:r>
                      <a:endParaRPr lang="en-US" sz="22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158686"/>
                  </a:ext>
                </a:extLst>
              </a:tr>
            </a:tbl>
          </a:graphicData>
        </a:graphic>
      </p:graphicFrame>
      <p:sp>
        <p:nvSpPr>
          <p:cNvPr id="13" name="Content Placeholder 12">
            <a:extLst>
              <a:ext uri="{FF2B5EF4-FFF2-40B4-BE49-F238E27FC236}">
                <a16:creationId xmlns:a16="http://schemas.microsoft.com/office/drawing/2014/main" id="{EAA34CB8-9AE4-4977-A8BF-7B49BE84AA39}"/>
              </a:ext>
            </a:extLst>
          </p:cNvPr>
          <p:cNvSpPr>
            <a:spLocks noGrp="1"/>
          </p:cNvSpPr>
          <p:nvPr>
            <p:ph sz="quarter" idx="27"/>
          </p:nvPr>
        </p:nvSpPr>
        <p:spPr>
          <a:xfrm>
            <a:off x="5779008" y="1691640"/>
            <a:ext cx="1700784" cy="365126"/>
          </a:xfrm>
        </p:spPr>
        <p:txBody>
          <a:bodyPr/>
          <a:lstStyle/>
          <a:p>
            <a:r>
              <a:rPr lang="en-US" altLang="en-US" sz="2200" dirty="0"/>
              <a:t>After 7 years</a:t>
            </a:r>
            <a:endParaRPr lang="en-US" sz="2200" dirty="0"/>
          </a:p>
        </p:txBody>
      </p:sp>
      <p:sp>
        <p:nvSpPr>
          <p:cNvPr id="14" name="Content Placeholder 13">
            <a:extLst>
              <a:ext uri="{FF2B5EF4-FFF2-40B4-BE49-F238E27FC236}">
                <a16:creationId xmlns:a16="http://schemas.microsoft.com/office/drawing/2014/main" id="{89EE90DE-0716-4438-BD2F-54FF78CA02DD}"/>
              </a:ext>
            </a:extLst>
          </p:cNvPr>
          <p:cNvSpPr>
            <a:spLocks noGrp="1"/>
          </p:cNvSpPr>
          <p:nvPr>
            <p:ph sz="quarter" idx="28"/>
          </p:nvPr>
        </p:nvSpPr>
        <p:spPr>
          <a:xfrm>
            <a:off x="5102352" y="2103120"/>
            <a:ext cx="2670048" cy="722376"/>
          </a:xfrm>
        </p:spPr>
        <p:txBody>
          <a:bodyPr/>
          <a:lstStyle/>
          <a:p>
            <a:r>
              <a:rPr lang="en-US" altLang="en-US" sz="2200" dirty="0">
                <a:latin typeface="Calibri" panose="020F0502020204030204" pitchFamily="34" charset="0"/>
              </a:rPr>
              <a:t>Depreciation Expense calculation for 2019</a:t>
            </a:r>
          </a:p>
        </p:txBody>
      </p:sp>
      <p:sp>
        <p:nvSpPr>
          <p:cNvPr id="15" name="Content Placeholder 14">
            <a:extLst>
              <a:ext uri="{FF2B5EF4-FFF2-40B4-BE49-F238E27FC236}">
                <a16:creationId xmlns:a16="http://schemas.microsoft.com/office/drawing/2014/main" id="{E4120755-4297-4E20-8BE9-4FD59312C606}"/>
              </a:ext>
            </a:extLst>
          </p:cNvPr>
          <p:cNvSpPr>
            <a:spLocks noGrp="1"/>
          </p:cNvSpPr>
          <p:nvPr>
            <p:ph sz="quarter" idx="29"/>
          </p:nvPr>
        </p:nvSpPr>
        <p:spPr>
          <a:xfrm>
            <a:off x="304800" y="4343400"/>
            <a:ext cx="4648200" cy="365125"/>
          </a:xfrm>
        </p:spPr>
        <p:txBody>
          <a:bodyPr/>
          <a:lstStyle/>
          <a:p>
            <a:r>
              <a:rPr lang="en-US" altLang="en-US" sz="2200" dirty="0">
                <a:latin typeface="Calibri" panose="020F0502020204030204" pitchFamily="34" charset="0"/>
                <a:cs typeface="Arial" charset="0"/>
              </a:rPr>
              <a:t>Journal entry for 2019 and future years</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18972CFE-468E-4DEA-B931-E1EF1D3652D3}"/>
              </a:ext>
            </a:extLst>
          </p:cNvPr>
          <p:cNvSpPr>
            <a:spLocks noGrp="1"/>
          </p:cNvSpPr>
          <p:nvPr>
            <p:ph sz="quarter" idx="30"/>
          </p:nvPr>
        </p:nvSpPr>
        <p:spPr>
          <a:xfrm>
            <a:off x="762000" y="4968875"/>
            <a:ext cx="2667000" cy="365125"/>
          </a:xfrm>
        </p:spPr>
        <p:txBody>
          <a:bodyPr/>
          <a:lstStyle/>
          <a:p>
            <a:r>
              <a:rPr lang="en-US" altLang="en-US" sz="2200" dirty="0">
                <a:latin typeface="Calibri" panose="020F0502020204030204" pitchFamily="34" charset="0"/>
                <a:cs typeface="Arial" charset="0"/>
              </a:rPr>
              <a:t>Depreciation Expense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5DF9F7C1-B7CE-4889-ACF6-156BADD0ED66}"/>
              </a:ext>
            </a:extLst>
          </p:cNvPr>
          <p:cNvSpPr>
            <a:spLocks noGrp="1"/>
          </p:cNvSpPr>
          <p:nvPr>
            <p:ph sz="quarter" idx="31"/>
          </p:nvPr>
        </p:nvSpPr>
        <p:spPr>
          <a:xfrm>
            <a:off x="5105400" y="5045075"/>
            <a:ext cx="990600" cy="365125"/>
          </a:xfrm>
        </p:spPr>
        <p:txBody>
          <a:bodyPr/>
          <a:lstStyle/>
          <a:p>
            <a:r>
              <a:rPr lang="en-US" altLang="en-US" sz="2200" dirty="0">
                <a:latin typeface="Calibri" panose="020F0502020204030204" pitchFamily="34" charset="0"/>
                <a:cs typeface="Arial" charset="0"/>
              </a:rPr>
              <a:t>19,375</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226F195F-A19E-4C30-B2B0-D189AA51D826}"/>
              </a:ext>
            </a:extLst>
          </p:cNvPr>
          <p:cNvSpPr>
            <a:spLocks noGrp="1"/>
          </p:cNvSpPr>
          <p:nvPr>
            <p:ph sz="quarter" idx="32"/>
          </p:nvPr>
        </p:nvSpPr>
        <p:spPr>
          <a:xfrm>
            <a:off x="1447800" y="5394325"/>
            <a:ext cx="3352800" cy="380999"/>
          </a:xfrm>
        </p:spPr>
        <p:txBody>
          <a:bodyPr/>
          <a:lstStyle/>
          <a:p>
            <a:r>
              <a:rPr lang="en-US" altLang="en-US" sz="2200" dirty="0">
                <a:latin typeface="Calibri" panose="020F0502020204030204" pitchFamily="34" charset="0"/>
                <a:cs typeface="Arial" charset="0"/>
              </a:rPr>
              <a:t>Accumulated Depreciation</a:t>
            </a:r>
            <a:endParaRPr lang="en-US" sz="2200" dirty="0">
              <a:latin typeface="Calibri" panose="020F0502020204030204" pitchFamily="34" charset="0"/>
            </a:endParaRPr>
          </a:p>
        </p:txBody>
      </p:sp>
      <p:sp>
        <p:nvSpPr>
          <p:cNvPr id="19" name="Content Placeholder 18">
            <a:extLst>
              <a:ext uri="{FF2B5EF4-FFF2-40B4-BE49-F238E27FC236}">
                <a16:creationId xmlns:a16="http://schemas.microsoft.com/office/drawing/2014/main" id="{63408BC3-A444-41E5-9AD8-1043A92DBAC0}"/>
              </a:ext>
            </a:extLst>
          </p:cNvPr>
          <p:cNvSpPr>
            <a:spLocks noGrp="1"/>
          </p:cNvSpPr>
          <p:nvPr>
            <p:ph sz="quarter" idx="33"/>
          </p:nvPr>
        </p:nvSpPr>
        <p:spPr>
          <a:xfrm>
            <a:off x="6248400" y="5410200"/>
            <a:ext cx="990600" cy="365125"/>
          </a:xfrm>
        </p:spPr>
        <p:txBody>
          <a:bodyPr/>
          <a:lstStyle/>
          <a:p>
            <a:r>
              <a:rPr lang="en-US" altLang="en-US" sz="2200" dirty="0">
                <a:latin typeface="Calibri" panose="020F0502020204030204" pitchFamily="34" charset="0"/>
                <a:cs typeface="Arial" charset="0"/>
              </a:rPr>
              <a:t>19,375</a:t>
            </a:r>
            <a:endParaRPr lang="en-US" sz="2200" dirty="0">
              <a:latin typeface="Calibri" panose="020F0502020204030204" pitchFamily="34" charset="0"/>
            </a:endParaRPr>
          </a:p>
        </p:txBody>
      </p:sp>
      <p:sp>
        <p:nvSpPr>
          <p:cNvPr id="2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2</a:t>
            </a:r>
          </a:p>
        </p:txBody>
      </p:sp>
      <p:sp>
        <p:nvSpPr>
          <p:cNvPr id="23" name="Slide Number Placeholder 22">
            <a:extLst>
              <a:ext uri="{FF2B5EF4-FFF2-40B4-BE49-F238E27FC236}">
                <a16:creationId xmlns:a16="http://schemas.microsoft.com/office/drawing/2014/main" id="{2D115F48-BF6D-4989-A42C-8D03D6CC9684}"/>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id="{E40FB4D9-DF77-4FFA-9038-182AD144ABFD}"/>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92553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P spid="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dirty="0">
                <a:ea typeface="Source Sans Pro" charset="0"/>
                <a:cs typeface="Calibri" panose="020F0502020204030204" pitchFamily="34" charset="0"/>
              </a:rPr>
              <a:t>Plant Asset Disposals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3</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Explain how to account for the disposal of plant assets.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057400"/>
          </a:xfrm>
        </p:spPr>
        <p:txBody>
          <a:bodyPr/>
          <a:lstStyle/>
          <a:p>
            <a:pPr>
              <a:buClr>
                <a:srgbClr val="800000"/>
              </a:buClr>
              <a:buSzPct val="100000"/>
            </a:pPr>
            <a:r>
              <a:rPr lang="en-US" altLang="en-US" dirty="0"/>
              <a:t>Companies dispose of plant assets in three ways —</a:t>
            </a:r>
          </a:p>
          <a:p>
            <a:pPr marL="402336" indent="-402336">
              <a:buClr>
                <a:schemeClr val="accent2"/>
              </a:buClr>
              <a:buSzPct val="100000"/>
              <a:buFont typeface="+mj-lt"/>
              <a:buAutoNum type="arabicPeriod"/>
            </a:pPr>
            <a:r>
              <a:rPr lang="en-US" altLang="en-US" b="1" dirty="0"/>
              <a:t>Retirement: </a:t>
            </a:r>
            <a:r>
              <a:rPr lang="en-US" dirty="0"/>
              <a:t>Equipment is scrapped or discarded</a:t>
            </a:r>
          </a:p>
          <a:p>
            <a:pPr marL="402336" indent="-402336">
              <a:buClr>
                <a:schemeClr val="accent2"/>
              </a:buClr>
              <a:buSzPct val="100000"/>
              <a:buFont typeface="+mj-lt"/>
              <a:buAutoNum type="arabicPeriod"/>
            </a:pPr>
            <a:r>
              <a:rPr lang="en-US" altLang="en-US" b="1" dirty="0"/>
              <a:t>Sale: </a:t>
            </a:r>
            <a:r>
              <a:rPr lang="en-US" altLang="en-US" dirty="0"/>
              <a:t>Equipment is sold to another party</a:t>
            </a:r>
          </a:p>
          <a:p>
            <a:pPr marL="402336" indent="-402336">
              <a:spcAft>
                <a:spcPts val="500"/>
              </a:spcAft>
              <a:buClr>
                <a:schemeClr val="accent2"/>
              </a:buClr>
              <a:buSzPct val="100000"/>
              <a:buFont typeface="+mj-lt"/>
              <a:buAutoNum type="arabicPeriod"/>
            </a:pPr>
            <a:r>
              <a:rPr lang="en-US" altLang="en-US" b="1" dirty="0"/>
              <a:t>Exchange: </a:t>
            </a:r>
            <a:r>
              <a:rPr lang="en-US" altLang="en-US" dirty="0"/>
              <a:t>Equipment is traded for new equipment</a:t>
            </a:r>
          </a:p>
        </p:txBody>
      </p:sp>
      <p:sp>
        <p:nvSpPr>
          <p:cNvPr id="3" name="Content Placeholder 2"/>
          <p:cNvSpPr>
            <a:spLocks noGrp="1"/>
          </p:cNvSpPr>
          <p:nvPr>
            <p:ph sz="quarter" idx="16"/>
          </p:nvPr>
        </p:nvSpPr>
        <p:spPr>
          <a:xfrm>
            <a:off x="333829" y="4267200"/>
            <a:ext cx="8505371" cy="1752600"/>
          </a:xfrm>
        </p:spPr>
        <p:txBody>
          <a:bodyPr/>
          <a:lstStyle/>
          <a:p>
            <a:r>
              <a:rPr lang="en-US" altLang="en-US" dirty="0"/>
              <a:t>Record depreciation up to the </a:t>
            </a:r>
            <a:r>
              <a:rPr lang="en-US" altLang="en-US" b="1" dirty="0"/>
              <a:t>date of disposal</a:t>
            </a:r>
            <a:r>
              <a:rPr lang="en-US" altLang="en-US" dirty="0"/>
              <a:t>.</a:t>
            </a:r>
          </a:p>
          <a:p>
            <a:r>
              <a:rPr lang="en-US" altLang="en-US" b="1" dirty="0"/>
              <a:t>Eliminate asset </a:t>
            </a:r>
            <a:r>
              <a:rPr lang="en-US" altLang="en-US" dirty="0"/>
              <a:t>by (1) debiting Accumulated Depreciation, and (2) crediting the asset account.</a:t>
            </a: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38</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676871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A41D-1904-4FF7-9143-FD4C1A903F12}"/>
              </a:ext>
            </a:extLst>
          </p:cNvPr>
          <p:cNvSpPr>
            <a:spLocks noGrp="1"/>
          </p:cNvSpPr>
          <p:nvPr>
            <p:ph type="title"/>
          </p:nvPr>
        </p:nvSpPr>
        <p:spPr/>
        <p:txBody>
          <a:bodyPr/>
          <a:lstStyle/>
          <a:p>
            <a:r>
              <a:rPr lang="en-US" b="1" dirty="0">
                <a:ea typeface="Source Sans Pro" charset="0"/>
                <a:cs typeface="Calibri" panose="020F0502020204030204" pitchFamily="34" charset="0"/>
              </a:rPr>
              <a:t>Retirement of Plant Asset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10A78160-6F44-4CAD-9C0A-ED331469F549}"/>
              </a:ext>
            </a:extLst>
          </p:cNvPr>
          <p:cNvSpPr>
            <a:spLocks noGrp="1"/>
          </p:cNvSpPr>
          <p:nvPr>
            <p:ph sz="quarter" idx="16"/>
          </p:nvPr>
        </p:nvSpPr>
        <p:spPr>
          <a:xfrm>
            <a:off x="304800" y="1828800"/>
            <a:ext cx="8534400" cy="2362200"/>
          </a:xfrm>
        </p:spPr>
        <p:txBody>
          <a:bodyPr/>
          <a:lstStyle/>
          <a:p>
            <a:pPr marL="292608" indent="-292608">
              <a:buClr>
                <a:srgbClr val="800000"/>
              </a:buClr>
              <a:buSzPct val="100000"/>
              <a:buFont typeface="Arial" panose="020B0604020202020204" pitchFamily="34" charset="0"/>
              <a:buChar char="•"/>
            </a:pPr>
            <a:r>
              <a:rPr lang="en-US" altLang="en-US" b="1" dirty="0"/>
              <a:t>No cash </a:t>
            </a:r>
            <a:r>
              <a:rPr lang="en-US" altLang="en-US" dirty="0"/>
              <a:t>is received</a:t>
            </a:r>
          </a:p>
          <a:p>
            <a:pPr marL="292608" indent="-292608">
              <a:buClr>
                <a:srgbClr val="800000"/>
              </a:buClr>
              <a:buSzPct val="100000"/>
              <a:buFont typeface="Arial" panose="020B0604020202020204" pitchFamily="34" charset="0"/>
              <a:buChar char="•"/>
            </a:pPr>
            <a:r>
              <a:rPr lang="en-US" altLang="en-US" b="1" dirty="0"/>
              <a:t>Decrease (credit) asset account </a:t>
            </a:r>
            <a:r>
              <a:rPr lang="en-US" altLang="en-US" dirty="0"/>
              <a:t>for original cost in asset</a:t>
            </a:r>
          </a:p>
          <a:p>
            <a:pPr marL="292608" indent="-292608">
              <a:buClr>
                <a:srgbClr val="800000"/>
              </a:buClr>
              <a:buSzPct val="100000"/>
              <a:buFont typeface="Arial" panose="020B0604020202020204" pitchFamily="34" charset="0"/>
              <a:buChar char="•"/>
            </a:pPr>
            <a:r>
              <a:rPr lang="en-US" altLang="en-US" b="1" dirty="0"/>
              <a:t>Decrease (debit) Accumulated Depreciation </a:t>
            </a:r>
            <a:r>
              <a:rPr lang="en-US" altLang="en-US" dirty="0"/>
              <a:t>for full amount of depreciation taken over life of asset</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4" name="Slide Number Placeholder 3">
            <a:extLst>
              <a:ext uri="{FF2B5EF4-FFF2-40B4-BE49-F238E27FC236}">
                <a16:creationId xmlns:a16="http://schemas.microsoft.com/office/drawing/2014/main" id="{83D59631-1867-4AE3-BA57-F44CAE62B486}"/>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B7C18707-F4F9-4AB2-AA27-142166A5063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947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92B9-8A85-448D-9B32-2BC1BAE605E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Plant Asset Expenditures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BB1F9D1F-8685-4840-B590-6CB11D8AA1E5}"/>
              </a:ext>
            </a:extLst>
          </p:cNvPr>
          <p:cNvSpPr>
            <a:spLocks noGrp="1"/>
          </p:cNvSpPr>
          <p:nvPr>
            <p:ph sz="quarter" idx="16"/>
          </p:nvPr>
        </p:nvSpPr>
        <p:spPr>
          <a:xfrm>
            <a:off x="304800" y="1828800"/>
            <a:ext cx="8534400" cy="457200"/>
          </a:xfrm>
        </p:spPr>
        <p:txBody>
          <a:bodyPr/>
          <a:lstStyle/>
          <a:p>
            <a:r>
              <a:rPr lang="en-US" b="1" dirty="0">
                <a:solidFill>
                  <a:schemeClr val="accent4"/>
                </a:solidFill>
              </a:rPr>
              <a:t>Plant assets </a:t>
            </a:r>
            <a:r>
              <a:rPr lang="en-US" dirty="0"/>
              <a:t>are critical to a company’s success.</a:t>
            </a:r>
          </a:p>
        </p:txBody>
      </p:sp>
      <p:pic>
        <p:nvPicPr>
          <p:cNvPr id="7" name="Content Placeholder 6" descr="A horizontal bar graph shows plant assets as a percentage of total assets for 6 companies. They are: Wendy's, 73%; JetBlue Airways, 69%; Wal-Mart, 53%; Nordstrom, 39%; Caterpillar, 18%; and Microsoft Corporation, 3%.&#10;">
            <a:extLst>
              <a:ext uri="{FF2B5EF4-FFF2-40B4-BE49-F238E27FC236}">
                <a16:creationId xmlns:a16="http://schemas.microsoft.com/office/drawing/2014/main" id="{679D3E5B-33D8-427B-9461-D38CC16A5B81}"/>
              </a:ext>
            </a:extLst>
          </p:cNvPr>
          <p:cNvPicPr>
            <a:picLocks noGrp="1" noChangeAspect="1"/>
          </p:cNvPicPr>
          <p:nvPr>
            <p:ph sz="quarter" idx="17"/>
          </p:nvPr>
        </p:nvPicPr>
        <p:blipFill>
          <a:blip r:embed="rId2"/>
          <a:stretch>
            <a:fillRect/>
          </a:stretch>
        </p:blipFill>
        <p:spPr>
          <a:xfrm>
            <a:off x="498913" y="2696087"/>
            <a:ext cx="7782756" cy="3133464"/>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5" name="Slide Number Placeholder 4">
            <a:extLst>
              <a:ext uri="{FF2B5EF4-FFF2-40B4-BE49-F238E27FC236}">
                <a16:creationId xmlns:a16="http://schemas.microsoft.com/office/drawing/2014/main" id="{DD445DF0-814D-41E7-98B7-CE4EFE7093EE}"/>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6" name="Footer Placeholder 5">
            <a:extLst>
              <a:ext uri="{FF2B5EF4-FFF2-40B4-BE49-F238E27FC236}">
                <a16:creationId xmlns:a16="http://schemas.microsoft.com/office/drawing/2014/main" id="{0B0AE793-BF30-473D-A9EB-2FA39158A27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2486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4971-B23B-4BA0-A06C-5C3D51D4EA3B}"/>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Retirement of Plant Asset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95EEB301-CAFC-47F3-9E00-261ADAFF5DD3}"/>
              </a:ext>
            </a:extLst>
          </p:cNvPr>
          <p:cNvSpPr>
            <a:spLocks noGrp="1"/>
          </p:cNvSpPr>
          <p:nvPr>
            <p:ph sz="quarter" idx="16"/>
          </p:nvPr>
        </p:nvSpPr>
        <p:spPr>
          <a:xfrm>
            <a:off x="304800" y="1828800"/>
            <a:ext cx="8534400" cy="1066800"/>
          </a:xfrm>
        </p:spPr>
        <p:txBody>
          <a:bodyPr/>
          <a:lstStyle/>
          <a:p>
            <a:r>
              <a:rPr lang="en-US" sz="2400" b="1" dirty="0"/>
              <a:t>Illustration: </a:t>
            </a:r>
            <a:r>
              <a:rPr lang="en-US" sz="2400" dirty="0"/>
              <a:t>Hobart Enterprises retires its computer printers, which cost $32,000. The accumulated depreciation on these printers is $32,000. Prepare the entry to record this retirement.</a:t>
            </a:r>
          </a:p>
        </p:txBody>
      </p:sp>
      <p:sp>
        <p:nvSpPr>
          <p:cNvPr id="4" name="Content Placeholder 3">
            <a:extLst>
              <a:ext uri="{FF2B5EF4-FFF2-40B4-BE49-F238E27FC236}">
                <a16:creationId xmlns:a16="http://schemas.microsoft.com/office/drawing/2014/main" id="{4BB60640-FBA7-41A4-AC70-87C0DA52CD49}"/>
              </a:ext>
            </a:extLst>
          </p:cNvPr>
          <p:cNvSpPr>
            <a:spLocks noGrp="1"/>
          </p:cNvSpPr>
          <p:nvPr>
            <p:ph sz="quarter" idx="17"/>
          </p:nvPr>
        </p:nvSpPr>
        <p:spPr>
          <a:xfrm>
            <a:off x="304800" y="2971800"/>
            <a:ext cx="5257800" cy="349250"/>
          </a:xfrm>
        </p:spPr>
        <p:txBody>
          <a:bodyPr/>
          <a:lstStyle/>
          <a:p>
            <a:r>
              <a:rPr lang="en-US" sz="2400" dirty="0">
                <a:latin typeface="Calibri" panose="020F0502020204030204" pitchFamily="34" charset="0"/>
              </a:rPr>
              <a:t>Accumulated Depreciation—Equipment</a:t>
            </a:r>
          </a:p>
        </p:txBody>
      </p:sp>
      <p:sp>
        <p:nvSpPr>
          <p:cNvPr id="5" name="Content Placeholder 4">
            <a:extLst>
              <a:ext uri="{FF2B5EF4-FFF2-40B4-BE49-F238E27FC236}">
                <a16:creationId xmlns:a16="http://schemas.microsoft.com/office/drawing/2014/main" id="{D98F6228-8251-4030-B46D-525CCDADA6DB}"/>
              </a:ext>
            </a:extLst>
          </p:cNvPr>
          <p:cNvSpPr>
            <a:spLocks noGrp="1"/>
          </p:cNvSpPr>
          <p:nvPr>
            <p:ph sz="quarter" idx="18"/>
          </p:nvPr>
        </p:nvSpPr>
        <p:spPr>
          <a:xfrm>
            <a:off x="6172200" y="2971801"/>
            <a:ext cx="1143000" cy="349249"/>
          </a:xfrm>
        </p:spPr>
        <p:txBody>
          <a:bodyPr/>
          <a:lstStyle/>
          <a:p>
            <a:r>
              <a:rPr lang="en-US" sz="2400" dirty="0">
                <a:latin typeface="Calibri" panose="020F0502020204030204" pitchFamily="34" charset="0"/>
              </a:rPr>
              <a:t>32,000</a:t>
            </a:r>
          </a:p>
        </p:txBody>
      </p:sp>
      <p:sp>
        <p:nvSpPr>
          <p:cNvPr id="6" name="Content Placeholder 5">
            <a:extLst>
              <a:ext uri="{FF2B5EF4-FFF2-40B4-BE49-F238E27FC236}">
                <a16:creationId xmlns:a16="http://schemas.microsoft.com/office/drawing/2014/main" id="{17CF7FB4-6EB3-4D52-AA67-6131D9B2D00A}"/>
              </a:ext>
            </a:extLst>
          </p:cNvPr>
          <p:cNvSpPr>
            <a:spLocks noGrp="1"/>
          </p:cNvSpPr>
          <p:nvPr>
            <p:ph sz="quarter" idx="19"/>
          </p:nvPr>
        </p:nvSpPr>
        <p:spPr>
          <a:xfrm>
            <a:off x="2362200" y="3505200"/>
            <a:ext cx="1676400" cy="381000"/>
          </a:xfrm>
        </p:spPr>
        <p:txBody>
          <a:bodyPr/>
          <a:lstStyle/>
          <a:p>
            <a:r>
              <a:rPr lang="en-US" sz="2400" dirty="0">
                <a:latin typeface="Calibri" panose="020F0502020204030204" pitchFamily="34" charset="0"/>
              </a:rPr>
              <a:t>Equipment</a:t>
            </a:r>
          </a:p>
        </p:txBody>
      </p:sp>
      <p:sp>
        <p:nvSpPr>
          <p:cNvPr id="7" name="Content Placeholder 6">
            <a:extLst>
              <a:ext uri="{FF2B5EF4-FFF2-40B4-BE49-F238E27FC236}">
                <a16:creationId xmlns:a16="http://schemas.microsoft.com/office/drawing/2014/main" id="{78B668A4-FA49-4DB0-B244-74EFBF27B7AE}"/>
              </a:ext>
            </a:extLst>
          </p:cNvPr>
          <p:cNvSpPr>
            <a:spLocks noGrp="1"/>
          </p:cNvSpPr>
          <p:nvPr>
            <p:ph sz="quarter" idx="20"/>
          </p:nvPr>
        </p:nvSpPr>
        <p:spPr>
          <a:xfrm>
            <a:off x="7696200" y="3505200"/>
            <a:ext cx="1143000" cy="336550"/>
          </a:xfrm>
        </p:spPr>
        <p:txBody>
          <a:bodyPr/>
          <a:lstStyle/>
          <a:p>
            <a:r>
              <a:rPr lang="en-US" sz="2400" dirty="0">
                <a:latin typeface="Calibri" panose="020F0502020204030204" pitchFamily="34" charset="0"/>
              </a:rPr>
              <a:t>32,000</a:t>
            </a:r>
          </a:p>
        </p:txBody>
      </p:sp>
      <p:sp>
        <p:nvSpPr>
          <p:cNvPr id="11" name="Content Placeholder 10">
            <a:extLst>
              <a:ext uri="{FF2B5EF4-FFF2-40B4-BE49-F238E27FC236}">
                <a16:creationId xmlns:a16="http://schemas.microsoft.com/office/drawing/2014/main" id="{9C0E1538-D917-48FA-A9A5-2EB27E070822}"/>
              </a:ext>
            </a:extLst>
          </p:cNvPr>
          <p:cNvSpPr>
            <a:spLocks noGrp="1"/>
          </p:cNvSpPr>
          <p:nvPr>
            <p:ph sz="quarter" idx="24"/>
          </p:nvPr>
        </p:nvSpPr>
        <p:spPr>
          <a:xfrm>
            <a:off x="304800" y="4267201"/>
            <a:ext cx="8534400" cy="838199"/>
          </a:xfrm>
        </p:spPr>
        <p:txBody>
          <a:bodyPr/>
          <a:lstStyle/>
          <a:p>
            <a:r>
              <a:rPr lang="en-US" altLang="en-US" sz="2400" b="1" dirty="0">
                <a:latin typeface="Calibri" panose="020F0502020204030204" pitchFamily="34" charset="0"/>
              </a:rPr>
              <a:t>Question: </a:t>
            </a:r>
            <a:r>
              <a:rPr lang="en-US" altLang="en-US" sz="2400" dirty="0">
                <a:latin typeface="Calibri" panose="020F0502020204030204" pitchFamily="34" charset="0"/>
              </a:rPr>
              <a:t>What happens if a fully depreciated plant asset is still useful to the company?</a:t>
            </a:r>
            <a:endParaRPr lang="en-US" sz="2400" dirty="0">
              <a:latin typeface="Calibri" panose="020F0502020204030204" pitchFamily="34" charset="0"/>
            </a:endParaRPr>
          </a:p>
        </p:txBody>
      </p:sp>
      <p:sp>
        <p:nvSpPr>
          <p:cNvPr id="14"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12" name="Slide Number Placeholder 11">
            <a:extLst>
              <a:ext uri="{FF2B5EF4-FFF2-40B4-BE49-F238E27FC236}">
                <a16:creationId xmlns:a16="http://schemas.microsoft.com/office/drawing/2014/main" id="{A45D7B38-7BE2-47E3-ADED-F911976DB55D}"/>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13" name="Footer Placeholder 12">
            <a:extLst>
              <a:ext uri="{FF2B5EF4-FFF2-40B4-BE49-F238E27FC236}">
                <a16:creationId xmlns:a16="http://schemas.microsoft.com/office/drawing/2014/main" id="{AB35A348-E874-43F2-AC39-721201F520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0635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4971-B23B-4BA0-A06C-5C3D51D4EA3B}"/>
              </a:ext>
            </a:extLst>
          </p:cNvPr>
          <p:cNvSpPr>
            <a:spLocks noGrp="1"/>
          </p:cNvSpPr>
          <p:nvPr>
            <p:ph type="title"/>
          </p:nvPr>
        </p:nvSpPr>
        <p:spPr>
          <a:xfrm>
            <a:off x="304800" y="762001"/>
            <a:ext cx="8534400" cy="787399"/>
          </a:xfrm>
        </p:spPr>
        <p:txBody>
          <a:bodyPr/>
          <a:lstStyle/>
          <a:p>
            <a:r>
              <a:rPr lang="en-US" b="1" dirty="0">
                <a:ea typeface="Source Sans Pro" charset="0"/>
                <a:cs typeface="Calibri" panose="020F0502020204030204" pitchFamily="34" charset="0"/>
              </a:rPr>
              <a:t>Retirement of Plant Asset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95EEB301-CAFC-47F3-9E00-261ADAFF5DD3}"/>
              </a:ext>
            </a:extLst>
          </p:cNvPr>
          <p:cNvSpPr>
            <a:spLocks noGrp="1"/>
          </p:cNvSpPr>
          <p:nvPr>
            <p:ph sz="quarter" idx="16"/>
          </p:nvPr>
        </p:nvSpPr>
        <p:spPr>
          <a:xfrm>
            <a:off x="304800" y="1828800"/>
            <a:ext cx="8534400" cy="1035050"/>
          </a:xfrm>
        </p:spPr>
        <p:txBody>
          <a:bodyPr/>
          <a:lstStyle/>
          <a:p>
            <a:r>
              <a:rPr lang="en-US" sz="2400" b="1" dirty="0"/>
              <a:t>Illustration: </a:t>
            </a:r>
            <a:r>
              <a:rPr lang="en-US" altLang="en-US" sz="2400" dirty="0"/>
              <a:t>Sunset Company discards delivery equipment that cost $18,000 and has accumulated depreciation of $14,000. The journal entry is?</a:t>
            </a:r>
            <a:endParaRPr lang="en-US" sz="2400" dirty="0"/>
          </a:p>
        </p:txBody>
      </p:sp>
      <p:sp>
        <p:nvSpPr>
          <p:cNvPr id="4" name="Content Placeholder 3">
            <a:extLst>
              <a:ext uri="{FF2B5EF4-FFF2-40B4-BE49-F238E27FC236}">
                <a16:creationId xmlns:a16="http://schemas.microsoft.com/office/drawing/2014/main" id="{4BB60640-FBA7-41A4-AC70-87C0DA52CD49}"/>
              </a:ext>
            </a:extLst>
          </p:cNvPr>
          <p:cNvSpPr>
            <a:spLocks noGrp="1"/>
          </p:cNvSpPr>
          <p:nvPr>
            <p:ph sz="quarter" idx="17"/>
          </p:nvPr>
        </p:nvSpPr>
        <p:spPr>
          <a:xfrm>
            <a:off x="304800" y="3041250"/>
            <a:ext cx="5105400" cy="349250"/>
          </a:xfrm>
        </p:spPr>
        <p:txBody>
          <a:bodyPr/>
          <a:lstStyle/>
          <a:p>
            <a:r>
              <a:rPr lang="en-US" sz="2400" dirty="0">
                <a:latin typeface="Calibri" panose="020F0502020204030204" pitchFamily="34" charset="0"/>
              </a:rPr>
              <a:t>Accumulated Depreciation—Equipment</a:t>
            </a:r>
          </a:p>
        </p:txBody>
      </p:sp>
      <p:sp>
        <p:nvSpPr>
          <p:cNvPr id="5" name="Content Placeholder 4">
            <a:extLst>
              <a:ext uri="{FF2B5EF4-FFF2-40B4-BE49-F238E27FC236}">
                <a16:creationId xmlns:a16="http://schemas.microsoft.com/office/drawing/2014/main" id="{D98F6228-8251-4030-B46D-525CCDADA6DB}"/>
              </a:ext>
            </a:extLst>
          </p:cNvPr>
          <p:cNvSpPr>
            <a:spLocks noGrp="1"/>
          </p:cNvSpPr>
          <p:nvPr>
            <p:ph sz="quarter" idx="18"/>
          </p:nvPr>
        </p:nvSpPr>
        <p:spPr>
          <a:xfrm>
            <a:off x="6172200" y="3041251"/>
            <a:ext cx="1143000" cy="349249"/>
          </a:xfrm>
        </p:spPr>
        <p:txBody>
          <a:bodyPr/>
          <a:lstStyle/>
          <a:p>
            <a:r>
              <a:rPr lang="en-US" sz="2400" dirty="0">
                <a:latin typeface="Calibri" panose="020F0502020204030204" pitchFamily="34" charset="0"/>
              </a:rPr>
              <a:t>14,000</a:t>
            </a:r>
          </a:p>
        </p:txBody>
      </p:sp>
      <p:sp>
        <p:nvSpPr>
          <p:cNvPr id="6" name="Content Placeholder 5">
            <a:extLst>
              <a:ext uri="{FF2B5EF4-FFF2-40B4-BE49-F238E27FC236}">
                <a16:creationId xmlns:a16="http://schemas.microsoft.com/office/drawing/2014/main" id="{17CF7FB4-6EB3-4D52-AA67-6131D9B2D00A}"/>
              </a:ext>
            </a:extLst>
          </p:cNvPr>
          <p:cNvSpPr>
            <a:spLocks noGrp="1"/>
          </p:cNvSpPr>
          <p:nvPr>
            <p:ph sz="quarter" idx="19"/>
          </p:nvPr>
        </p:nvSpPr>
        <p:spPr>
          <a:xfrm>
            <a:off x="304800" y="3505200"/>
            <a:ext cx="4191000" cy="349250"/>
          </a:xfrm>
        </p:spPr>
        <p:txBody>
          <a:bodyPr/>
          <a:lstStyle/>
          <a:p>
            <a:r>
              <a:rPr lang="en-US" sz="2400" dirty="0">
                <a:latin typeface="Calibri" panose="020F0502020204030204" pitchFamily="34" charset="0"/>
              </a:rPr>
              <a:t>Loss on Disposal of Plant Assets</a:t>
            </a:r>
          </a:p>
        </p:txBody>
      </p:sp>
      <p:sp>
        <p:nvSpPr>
          <p:cNvPr id="7" name="Content Placeholder 6">
            <a:extLst>
              <a:ext uri="{FF2B5EF4-FFF2-40B4-BE49-F238E27FC236}">
                <a16:creationId xmlns:a16="http://schemas.microsoft.com/office/drawing/2014/main" id="{78B668A4-FA49-4DB0-B244-74EFBF27B7AE}"/>
              </a:ext>
            </a:extLst>
          </p:cNvPr>
          <p:cNvSpPr>
            <a:spLocks noGrp="1"/>
          </p:cNvSpPr>
          <p:nvPr>
            <p:ph sz="quarter" idx="20"/>
          </p:nvPr>
        </p:nvSpPr>
        <p:spPr>
          <a:xfrm>
            <a:off x="6324600" y="3505200"/>
            <a:ext cx="990600" cy="336550"/>
          </a:xfrm>
        </p:spPr>
        <p:txBody>
          <a:bodyPr/>
          <a:lstStyle/>
          <a:p>
            <a:r>
              <a:rPr lang="en-US" sz="2400" dirty="0">
                <a:latin typeface="Calibri" panose="020F0502020204030204" pitchFamily="34" charset="0"/>
              </a:rPr>
              <a:t>4,000</a:t>
            </a:r>
          </a:p>
        </p:txBody>
      </p:sp>
      <p:sp>
        <p:nvSpPr>
          <p:cNvPr id="8" name="Content Placeholder 7">
            <a:extLst>
              <a:ext uri="{FF2B5EF4-FFF2-40B4-BE49-F238E27FC236}">
                <a16:creationId xmlns:a16="http://schemas.microsoft.com/office/drawing/2014/main" id="{7430127A-A346-4A15-8B66-2B58F0F16C62}"/>
              </a:ext>
            </a:extLst>
          </p:cNvPr>
          <p:cNvSpPr>
            <a:spLocks noGrp="1"/>
          </p:cNvSpPr>
          <p:nvPr>
            <p:ph sz="quarter" idx="21"/>
          </p:nvPr>
        </p:nvSpPr>
        <p:spPr>
          <a:xfrm>
            <a:off x="1466850" y="3962400"/>
            <a:ext cx="1562100" cy="457200"/>
          </a:xfrm>
        </p:spPr>
        <p:txBody>
          <a:bodyPr/>
          <a:lstStyle/>
          <a:p>
            <a:r>
              <a:rPr lang="en-US" sz="2400" dirty="0"/>
              <a:t>Equipment</a:t>
            </a:r>
            <a:endParaRPr lang="en-US" sz="2400" dirty="0">
              <a:latin typeface="Calibri" panose="020F0502020204030204" pitchFamily="34" charset="0"/>
            </a:endParaRPr>
          </a:p>
        </p:txBody>
      </p:sp>
      <p:sp>
        <p:nvSpPr>
          <p:cNvPr id="9" name="Content Placeholder 8">
            <a:extLst>
              <a:ext uri="{FF2B5EF4-FFF2-40B4-BE49-F238E27FC236}">
                <a16:creationId xmlns:a16="http://schemas.microsoft.com/office/drawing/2014/main" id="{6CBC2B05-63B2-416B-B127-EA21679982FB}"/>
              </a:ext>
            </a:extLst>
          </p:cNvPr>
          <p:cNvSpPr>
            <a:spLocks noGrp="1"/>
          </p:cNvSpPr>
          <p:nvPr>
            <p:ph sz="quarter" idx="22"/>
          </p:nvPr>
        </p:nvSpPr>
        <p:spPr>
          <a:xfrm>
            <a:off x="7620000" y="3990975"/>
            <a:ext cx="1143000" cy="428625"/>
          </a:xfrm>
        </p:spPr>
        <p:txBody>
          <a:bodyPr/>
          <a:lstStyle/>
          <a:p>
            <a:r>
              <a:rPr lang="en-US" sz="2400" dirty="0"/>
              <a:t>18,000</a:t>
            </a:r>
            <a:endParaRPr lang="en-US" sz="2400" dirty="0">
              <a:latin typeface="Calibri" panose="020F0502020204030204" pitchFamily="34" charset="0"/>
            </a:endParaRPr>
          </a:p>
        </p:txBody>
      </p:sp>
      <p:sp>
        <p:nvSpPr>
          <p:cNvPr id="11" name="Content Placeholder 10">
            <a:extLst>
              <a:ext uri="{FF2B5EF4-FFF2-40B4-BE49-F238E27FC236}">
                <a16:creationId xmlns:a16="http://schemas.microsoft.com/office/drawing/2014/main" id="{9C0E1538-D917-48FA-A9A5-2EB27E070822}"/>
              </a:ext>
            </a:extLst>
          </p:cNvPr>
          <p:cNvSpPr>
            <a:spLocks noGrp="1"/>
          </p:cNvSpPr>
          <p:nvPr>
            <p:ph sz="quarter" idx="24"/>
          </p:nvPr>
        </p:nvSpPr>
        <p:spPr>
          <a:xfrm>
            <a:off x="304800" y="4727575"/>
            <a:ext cx="8534400" cy="758825"/>
          </a:xfrm>
        </p:spPr>
        <p:txBody>
          <a:bodyPr/>
          <a:lstStyle/>
          <a:p>
            <a:r>
              <a:rPr lang="en-US" altLang="en-US" sz="2400" dirty="0"/>
              <a:t>Companies report a loss on disposal in the </a:t>
            </a:r>
            <a:r>
              <a:rPr lang="en-US" altLang="en-US" sz="2400" b="1" dirty="0"/>
              <a:t>“Other expenses and losses”</a:t>
            </a:r>
            <a:r>
              <a:rPr lang="en-US" altLang="en-US" sz="2400" dirty="0"/>
              <a:t> section of the income statement.</a:t>
            </a:r>
            <a:endParaRPr lang="en-US" sz="2400" dirty="0">
              <a:latin typeface="Calibri" panose="020F0502020204030204" pitchFamily="34" charset="0"/>
            </a:endParaRPr>
          </a:p>
        </p:txBody>
      </p:sp>
      <p:sp>
        <p:nvSpPr>
          <p:cNvPr id="14"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12" name="Slide Number Placeholder 11">
            <a:extLst>
              <a:ext uri="{FF2B5EF4-FFF2-40B4-BE49-F238E27FC236}">
                <a16:creationId xmlns:a16="http://schemas.microsoft.com/office/drawing/2014/main" id="{A45D7B38-7BE2-47E3-ADED-F911976DB55D}"/>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13" name="Footer Placeholder 12">
            <a:extLst>
              <a:ext uri="{FF2B5EF4-FFF2-40B4-BE49-F238E27FC236}">
                <a16:creationId xmlns:a16="http://schemas.microsoft.com/office/drawing/2014/main" id="{AB35A348-E874-43F2-AC39-721201F520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9319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8BC8-F9A0-4759-BC34-7E70D8165CD1}"/>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Sale of Plant Asset </a:t>
            </a:r>
            <a:r>
              <a:rPr lang="en-US" sz="2400" dirty="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F0A26FA5-6E32-4BE4-BA1C-F5BE34234C87}"/>
              </a:ext>
            </a:extLst>
          </p:cNvPr>
          <p:cNvSpPr>
            <a:spLocks noGrp="1"/>
          </p:cNvSpPr>
          <p:nvPr>
            <p:ph sz="quarter" idx="16"/>
          </p:nvPr>
        </p:nvSpPr>
        <p:spPr>
          <a:xfrm>
            <a:off x="304800" y="1828800"/>
            <a:ext cx="8534400" cy="2743200"/>
          </a:xfrm>
        </p:spPr>
        <p:txBody>
          <a:bodyPr/>
          <a:lstStyle/>
          <a:p>
            <a:pPr>
              <a:buClr>
                <a:srgbClr val="800000"/>
              </a:buClr>
              <a:buSzPct val="100000"/>
            </a:pPr>
            <a:r>
              <a:rPr lang="en-US" altLang="en-US" dirty="0"/>
              <a:t>Compare the </a:t>
            </a:r>
            <a:r>
              <a:rPr lang="en-US" altLang="en-US" b="1" dirty="0"/>
              <a:t>book value </a:t>
            </a:r>
            <a:r>
              <a:rPr lang="en-US" altLang="en-US" dirty="0"/>
              <a:t>of the asset with the </a:t>
            </a:r>
            <a:r>
              <a:rPr lang="en-US" altLang="en-US" b="1" dirty="0"/>
              <a:t>proceeds</a:t>
            </a:r>
            <a:r>
              <a:rPr lang="en-US" altLang="en-US" dirty="0"/>
              <a:t> received from the sale:</a:t>
            </a:r>
          </a:p>
          <a:p>
            <a:pPr marL="292608" indent="-292608">
              <a:buClr>
                <a:srgbClr val="800000"/>
              </a:buClr>
              <a:buSzPct val="100000"/>
              <a:buFont typeface="Arial" panose="020B0604020202020204" pitchFamily="34" charset="0"/>
              <a:buChar char="•"/>
            </a:pPr>
            <a:r>
              <a:rPr lang="en-US" altLang="en-US" dirty="0"/>
              <a:t>If proceeds </a:t>
            </a:r>
            <a:r>
              <a:rPr lang="en-US" altLang="en-US" b="1" dirty="0"/>
              <a:t>exceed</a:t>
            </a:r>
            <a:r>
              <a:rPr lang="en-US" altLang="en-US" dirty="0"/>
              <a:t> the book value, a </a:t>
            </a:r>
            <a:r>
              <a:rPr lang="en-US" altLang="en-US" b="1" dirty="0"/>
              <a:t>gain</a:t>
            </a:r>
            <a:r>
              <a:rPr lang="en-US" altLang="en-US" dirty="0"/>
              <a:t> on disposal occurs.</a:t>
            </a:r>
          </a:p>
          <a:p>
            <a:pPr marL="292608" indent="-292608">
              <a:buClr>
                <a:srgbClr val="800000"/>
              </a:buClr>
              <a:buSzPct val="100000"/>
              <a:buFont typeface="Arial" panose="020B0604020202020204" pitchFamily="34" charset="0"/>
              <a:buChar char="•"/>
            </a:pPr>
            <a:r>
              <a:rPr lang="en-US" altLang="en-US" dirty="0"/>
              <a:t>If proceeds </a:t>
            </a:r>
            <a:r>
              <a:rPr lang="en-US" altLang="en-US" b="1" dirty="0"/>
              <a:t>are less than </a:t>
            </a:r>
            <a:r>
              <a:rPr lang="en-US" altLang="en-US" dirty="0"/>
              <a:t>the book value, a </a:t>
            </a:r>
            <a:r>
              <a:rPr lang="en-US" altLang="en-US" b="1" dirty="0"/>
              <a:t>loss</a:t>
            </a:r>
            <a:r>
              <a:rPr lang="en-US" altLang="en-US" dirty="0"/>
              <a:t> on disposal occurs.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4" name="Slide Number Placeholder 3">
            <a:extLst>
              <a:ext uri="{FF2B5EF4-FFF2-40B4-BE49-F238E27FC236}">
                <a16:creationId xmlns:a16="http://schemas.microsoft.com/office/drawing/2014/main" id="{9A43A01A-FD35-4237-9DFF-2C533EF06F85}"/>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a:extLst>
              <a:ext uri="{FF2B5EF4-FFF2-40B4-BE49-F238E27FC236}">
                <a16:creationId xmlns:a16="http://schemas.microsoft.com/office/drawing/2014/main" id="{B9FFEC5A-3A69-4693-BEF1-E93B2CD141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320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4971-B23B-4BA0-A06C-5C3D51D4EA3B}"/>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Sale of Plant Asset </a:t>
            </a:r>
            <a:r>
              <a:rPr lang="en-US" sz="2400" dirty="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95EEB301-CAFC-47F3-9E00-261ADAFF5DD3}"/>
              </a:ext>
            </a:extLst>
          </p:cNvPr>
          <p:cNvSpPr>
            <a:spLocks noGrp="1"/>
          </p:cNvSpPr>
          <p:nvPr>
            <p:ph sz="quarter" idx="16"/>
          </p:nvPr>
        </p:nvSpPr>
        <p:spPr>
          <a:xfrm>
            <a:off x="304800" y="1828800"/>
            <a:ext cx="8534400" cy="2209800"/>
          </a:xfrm>
        </p:spPr>
        <p:txBody>
          <a:bodyPr/>
          <a:lstStyle/>
          <a:p>
            <a:pPr>
              <a:buClr>
                <a:srgbClr val="800000"/>
              </a:buClr>
              <a:buSzPct val="100000"/>
            </a:pPr>
            <a:r>
              <a:rPr lang="en-US" sz="2400" b="1" dirty="0"/>
              <a:t>Gain on Sale</a:t>
            </a:r>
          </a:p>
          <a:p>
            <a:pPr>
              <a:buClr>
                <a:srgbClr val="800000"/>
              </a:buClr>
              <a:buSzPct val="100000"/>
            </a:pPr>
            <a:r>
              <a:rPr lang="en-US" sz="2400" b="1" dirty="0"/>
              <a:t>Illustration: </a:t>
            </a:r>
            <a:r>
              <a:rPr lang="en-US" sz="2400" dirty="0"/>
              <a:t>On July 1, 2020, Wright Company sells office furniture for $16,000 cash. The office furniture originally cost $60,000. As of January 1, 2020, it had accumulated depreciation of $41,000. Depreciation for the first six months of 2020 is $8,000. Prepare the journal entry to record depreciation expense up to the date of sale.</a:t>
            </a:r>
          </a:p>
        </p:txBody>
      </p:sp>
      <p:sp>
        <p:nvSpPr>
          <p:cNvPr id="4" name="Content Placeholder 3">
            <a:extLst>
              <a:ext uri="{FF2B5EF4-FFF2-40B4-BE49-F238E27FC236}">
                <a16:creationId xmlns:a16="http://schemas.microsoft.com/office/drawing/2014/main" id="{4BB60640-FBA7-41A4-AC70-87C0DA52CD49}"/>
              </a:ext>
            </a:extLst>
          </p:cNvPr>
          <p:cNvSpPr>
            <a:spLocks noGrp="1"/>
          </p:cNvSpPr>
          <p:nvPr>
            <p:ph sz="quarter" idx="17"/>
          </p:nvPr>
        </p:nvSpPr>
        <p:spPr>
          <a:xfrm>
            <a:off x="742950" y="4222750"/>
            <a:ext cx="2895600" cy="349250"/>
          </a:xfrm>
        </p:spPr>
        <p:txBody>
          <a:bodyPr/>
          <a:lstStyle/>
          <a:p>
            <a:r>
              <a:rPr lang="en-US" sz="2400" dirty="0">
                <a:latin typeface="Calibri" panose="020F0502020204030204" pitchFamily="34" charset="0"/>
              </a:rPr>
              <a:t>Depreciation Expense</a:t>
            </a:r>
          </a:p>
        </p:txBody>
      </p:sp>
      <p:sp>
        <p:nvSpPr>
          <p:cNvPr id="5" name="Content Placeholder 4">
            <a:extLst>
              <a:ext uri="{FF2B5EF4-FFF2-40B4-BE49-F238E27FC236}">
                <a16:creationId xmlns:a16="http://schemas.microsoft.com/office/drawing/2014/main" id="{D98F6228-8251-4030-B46D-525CCDADA6DB}"/>
              </a:ext>
            </a:extLst>
          </p:cNvPr>
          <p:cNvSpPr>
            <a:spLocks noGrp="1"/>
          </p:cNvSpPr>
          <p:nvPr>
            <p:ph sz="quarter" idx="18"/>
          </p:nvPr>
        </p:nvSpPr>
        <p:spPr>
          <a:xfrm>
            <a:off x="6400800" y="4222751"/>
            <a:ext cx="990600" cy="349249"/>
          </a:xfrm>
        </p:spPr>
        <p:txBody>
          <a:bodyPr/>
          <a:lstStyle/>
          <a:p>
            <a:r>
              <a:rPr lang="en-US" sz="2400" dirty="0">
                <a:latin typeface="Calibri" panose="020F0502020204030204" pitchFamily="34" charset="0"/>
              </a:rPr>
              <a:t>8,000</a:t>
            </a:r>
          </a:p>
        </p:txBody>
      </p:sp>
      <p:sp>
        <p:nvSpPr>
          <p:cNvPr id="6" name="Content Placeholder 5">
            <a:extLst>
              <a:ext uri="{FF2B5EF4-FFF2-40B4-BE49-F238E27FC236}">
                <a16:creationId xmlns:a16="http://schemas.microsoft.com/office/drawing/2014/main" id="{17CF7FB4-6EB3-4D52-AA67-6131D9B2D00A}"/>
              </a:ext>
            </a:extLst>
          </p:cNvPr>
          <p:cNvSpPr>
            <a:spLocks noGrp="1"/>
          </p:cNvSpPr>
          <p:nvPr>
            <p:ph sz="quarter" idx="19"/>
          </p:nvPr>
        </p:nvSpPr>
        <p:spPr>
          <a:xfrm>
            <a:off x="1276350" y="4756150"/>
            <a:ext cx="5276850" cy="425450"/>
          </a:xfrm>
        </p:spPr>
        <p:txBody>
          <a:bodyPr/>
          <a:lstStyle/>
          <a:p>
            <a:r>
              <a:rPr lang="en-US" sz="2400" dirty="0">
                <a:latin typeface="Calibri" panose="020F0502020204030204" pitchFamily="34" charset="0"/>
              </a:rPr>
              <a:t>Accumulated Depreciation—Equipment </a:t>
            </a:r>
          </a:p>
        </p:txBody>
      </p:sp>
      <p:sp>
        <p:nvSpPr>
          <p:cNvPr id="7" name="Content Placeholder 6">
            <a:extLst>
              <a:ext uri="{FF2B5EF4-FFF2-40B4-BE49-F238E27FC236}">
                <a16:creationId xmlns:a16="http://schemas.microsoft.com/office/drawing/2014/main" id="{78B668A4-FA49-4DB0-B244-74EFBF27B7AE}"/>
              </a:ext>
            </a:extLst>
          </p:cNvPr>
          <p:cNvSpPr>
            <a:spLocks noGrp="1"/>
          </p:cNvSpPr>
          <p:nvPr>
            <p:ph sz="quarter" idx="20"/>
          </p:nvPr>
        </p:nvSpPr>
        <p:spPr>
          <a:xfrm>
            <a:off x="7696200" y="4756150"/>
            <a:ext cx="914400" cy="349250"/>
          </a:xfrm>
        </p:spPr>
        <p:txBody>
          <a:bodyPr/>
          <a:lstStyle/>
          <a:p>
            <a:r>
              <a:rPr lang="en-US" sz="2400" dirty="0">
                <a:latin typeface="Calibri" panose="020F0502020204030204" pitchFamily="34" charset="0"/>
              </a:rPr>
              <a:t>8,000</a:t>
            </a:r>
          </a:p>
        </p:txBody>
      </p:sp>
      <p:sp>
        <p:nvSpPr>
          <p:cNvPr id="1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12" name="Slide Number Placeholder 11">
            <a:extLst>
              <a:ext uri="{FF2B5EF4-FFF2-40B4-BE49-F238E27FC236}">
                <a16:creationId xmlns:a16="http://schemas.microsoft.com/office/drawing/2014/main" id="{A45D7B38-7BE2-47E3-ADED-F911976DB55D}"/>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13" name="Footer Placeholder 12">
            <a:extLst>
              <a:ext uri="{FF2B5EF4-FFF2-40B4-BE49-F238E27FC236}">
                <a16:creationId xmlns:a16="http://schemas.microsoft.com/office/drawing/2014/main" id="{AB35A348-E874-43F2-AC39-721201F520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3258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8534400" cy="654049"/>
          </a:xfrm>
        </p:spPr>
        <p:txBody>
          <a:bodyPr>
            <a:normAutofit/>
          </a:bodyPr>
          <a:lstStyle/>
          <a:p>
            <a:r>
              <a:rPr lang="en-US" b="1" dirty="0">
                <a:latin typeface="Calibri" panose="020F0502020204030204" pitchFamily="34" charset="0"/>
                <a:ea typeface="Source Sans Pro" charset="0"/>
                <a:cs typeface="Calibri" panose="020F0502020204030204" pitchFamily="34" charset="0"/>
              </a:rPr>
              <a:t>Gain on Sale</a:t>
            </a:r>
            <a:endParaRPr lang="en-US" dirty="0"/>
          </a:p>
        </p:txBody>
      </p:sp>
      <p:graphicFrame>
        <p:nvGraphicFramePr>
          <p:cNvPr id="12" name="Content Placeholder 11" descr="Table is accessible to screenreaders">
            <a:extLst>
              <a:ext uri="{FF2B5EF4-FFF2-40B4-BE49-F238E27FC236}">
                <a16:creationId xmlns:a16="http://schemas.microsoft.com/office/drawing/2014/main" id="{2D6C885F-4DE4-4178-A71E-E8E5A11B6A00}"/>
              </a:ext>
            </a:extLst>
          </p:cNvPr>
          <p:cNvGraphicFramePr>
            <a:graphicFrameLocks noGrp="1"/>
          </p:cNvGraphicFramePr>
          <p:nvPr>
            <p:ph sz="quarter" idx="16"/>
            <p:extLst>
              <p:ext uri="{D42A27DB-BD31-4B8C-83A1-F6EECF244321}">
                <p14:modId xmlns:p14="http://schemas.microsoft.com/office/powerpoint/2010/main" val="3140345219"/>
              </p:ext>
            </p:extLst>
          </p:nvPr>
        </p:nvGraphicFramePr>
        <p:xfrm>
          <a:off x="304800" y="1828800"/>
          <a:ext cx="7848600" cy="1854200"/>
        </p:xfrm>
        <a:graphic>
          <a:graphicData uri="http://schemas.openxmlformats.org/drawingml/2006/table">
            <a:tbl>
              <a:tblPr firstRow="1" bandRow="1">
                <a:tableStyleId>{2D5ABB26-0587-4C30-8999-92F81FD0307C}</a:tableStyleId>
              </a:tblPr>
              <a:tblGrid>
                <a:gridCol w="6705600">
                  <a:extLst>
                    <a:ext uri="{9D8B030D-6E8A-4147-A177-3AD203B41FA5}">
                      <a16:colId xmlns:a16="http://schemas.microsoft.com/office/drawing/2014/main" val="2361644242"/>
                    </a:ext>
                  </a:extLst>
                </a:gridCol>
                <a:gridCol w="1143000">
                  <a:extLst>
                    <a:ext uri="{9D8B030D-6E8A-4147-A177-3AD203B41FA5}">
                      <a16:colId xmlns:a16="http://schemas.microsoft.com/office/drawing/2014/main" val="3772718329"/>
                    </a:ext>
                  </a:extLst>
                </a:gridCol>
              </a:tblGrid>
              <a:tr h="370840">
                <a:tc>
                  <a:txBody>
                    <a:bodyPr/>
                    <a:lstStyle/>
                    <a:p>
                      <a:pPr algn="l" fontAlgn="b"/>
                      <a:r>
                        <a:rPr lang="en-US" sz="2400" u="none" strike="noStrike" baseline="0" dirty="0">
                          <a:effectLst/>
                        </a:rPr>
                        <a:t>Cost of office furniture </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$60,000</a:t>
                      </a:r>
                      <a:endParaRPr lang="en-US" sz="2400" b="0" i="0" u="none" strike="noStrike" baseline="0"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913578091"/>
                  </a:ext>
                </a:extLst>
              </a:tr>
              <a:tr h="370840">
                <a:tc>
                  <a:txBody>
                    <a:bodyPr/>
                    <a:lstStyle/>
                    <a:p>
                      <a:pPr algn="l" fontAlgn="b"/>
                      <a:r>
                        <a:rPr lang="en-US" sz="2400" u="none" strike="noStrike" baseline="0" dirty="0">
                          <a:effectLst/>
                        </a:rPr>
                        <a:t>Less: Accumulated depreciation ($41,000 + $8,000)</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49,000</a:t>
                      </a:r>
                      <a:endParaRPr lang="en-US" sz="24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329924"/>
                  </a:ext>
                </a:extLst>
              </a:tr>
              <a:tr h="370840">
                <a:tc>
                  <a:txBody>
                    <a:bodyPr/>
                    <a:lstStyle/>
                    <a:p>
                      <a:pPr algn="l" fontAlgn="b"/>
                      <a:r>
                        <a:rPr lang="en-US" sz="2400" u="none" strike="noStrike" baseline="0" dirty="0">
                          <a:effectLst/>
                        </a:rPr>
                        <a:t>Book value at date of disposal </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11,000</a:t>
                      </a:r>
                      <a:endParaRPr lang="en-US" sz="24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6176583"/>
                  </a:ext>
                </a:extLst>
              </a:tr>
              <a:tr h="370840">
                <a:tc>
                  <a:txBody>
                    <a:bodyPr/>
                    <a:lstStyle/>
                    <a:p>
                      <a:pPr algn="l" fontAlgn="b"/>
                      <a:r>
                        <a:rPr lang="en-US" sz="2400" b="1" u="none" strike="noStrike" baseline="0" dirty="0">
                          <a:effectLst/>
                        </a:rPr>
                        <a:t>Proceeds from sale </a:t>
                      </a:r>
                      <a:endParaRPr lang="en-US" sz="2400" b="1"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b="1" u="none" strike="noStrike" baseline="0" dirty="0">
                          <a:effectLst/>
                        </a:rPr>
                        <a:t>16,000</a:t>
                      </a:r>
                      <a:endParaRPr lang="en-US" sz="2400" b="1"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308666"/>
                  </a:ext>
                </a:extLst>
              </a:tr>
              <a:tr h="370840">
                <a:tc>
                  <a:txBody>
                    <a:bodyPr/>
                    <a:lstStyle/>
                    <a:p>
                      <a:pPr algn="l" fontAlgn="b"/>
                      <a:r>
                        <a:rPr lang="en-US" sz="2400" b="1" u="none" strike="noStrike" baseline="0" dirty="0">
                          <a:solidFill>
                            <a:srgbClr val="990000"/>
                          </a:solidFill>
                          <a:effectLst/>
                        </a:rPr>
                        <a:t>Gain on disposal of plant asset</a:t>
                      </a:r>
                      <a:endParaRPr lang="en-US" sz="2400" b="1" i="0" u="none" strike="noStrike" baseline="0" dirty="0">
                        <a:solidFill>
                          <a:srgbClr val="990000"/>
                        </a:solidFill>
                        <a:effectLst/>
                        <a:latin typeface="Calibri" panose="020F0502020204030204" pitchFamily="34" charset="0"/>
                      </a:endParaRPr>
                    </a:p>
                  </a:txBody>
                  <a:tcPr marL="4233" marR="182880" marT="4233" marB="0" anchor="b"/>
                </a:tc>
                <a:tc>
                  <a:txBody>
                    <a:bodyPr/>
                    <a:lstStyle/>
                    <a:p>
                      <a:pPr algn="r" fontAlgn="b"/>
                      <a:r>
                        <a:rPr lang="en-US" sz="2400" b="1" u="none" strike="noStrike" baseline="0" dirty="0">
                          <a:solidFill>
                            <a:srgbClr val="990000"/>
                          </a:solidFill>
                          <a:effectLst/>
                        </a:rPr>
                        <a:t>$  5,000</a:t>
                      </a:r>
                      <a:endParaRPr lang="en-US" sz="2400" b="1" i="0" u="none" strike="noStrike" baseline="0" dirty="0">
                        <a:solidFill>
                          <a:srgbClr val="99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517478"/>
                  </a:ext>
                </a:extLst>
              </a:tr>
            </a:tbl>
          </a:graphicData>
        </a:graphic>
      </p:graphicFrame>
      <p:sp>
        <p:nvSpPr>
          <p:cNvPr id="4" name="Content Placeholder 3">
            <a:extLst>
              <a:ext uri="{FF2B5EF4-FFF2-40B4-BE49-F238E27FC236}">
                <a16:creationId xmlns:a16="http://schemas.microsoft.com/office/drawing/2014/main" id="{0EEAA043-8F86-4F2B-B480-B2F0F24331DF}"/>
              </a:ext>
            </a:extLst>
          </p:cNvPr>
          <p:cNvSpPr>
            <a:spLocks noGrp="1"/>
          </p:cNvSpPr>
          <p:nvPr>
            <p:ph sz="quarter" idx="17"/>
          </p:nvPr>
        </p:nvSpPr>
        <p:spPr>
          <a:xfrm>
            <a:off x="304800" y="3890500"/>
            <a:ext cx="6019800" cy="365125"/>
          </a:xfrm>
        </p:spPr>
        <p:txBody>
          <a:bodyPr/>
          <a:lstStyle/>
          <a:p>
            <a:r>
              <a:rPr lang="en-US" sz="2400" b="1" dirty="0"/>
              <a:t>Illustration: </a:t>
            </a:r>
            <a:r>
              <a:rPr lang="en-US" altLang="en-US" sz="2400" dirty="0"/>
              <a:t>Wright records the sale as follows.</a:t>
            </a:r>
            <a:endParaRPr lang="en-US" sz="2400" b="1" dirty="0">
              <a:solidFill>
                <a:srgbClr val="000000"/>
              </a:solidFill>
              <a:latin typeface="Calibri" panose="020F0502020204030204" pitchFamily="34" charset="0"/>
            </a:endParaRP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685800" y="4412850"/>
            <a:ext cx="838200" cy="365125"/>
          </a:xfrm>
        </p:spPr>
        <p:txBody>
          <a:bodyPr/>
          <a:lstStyle/>
          <a:p>
            <a:r>
              <a:rPr lang="en-US" sz="2400" dirty="0">
                <a:latin typeface="Calibri" panose="020F0502020204030204" pitchFamily="34" charset="0"/>
              </a:rPr>
              <a:t>Cash</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6019800" y="4412850"/>
            <a:ext cx="1124338" cy="365125"/>
          </a:xfrm>
        </p:spPr>
        <p:txBody>
          <a:bodyPr/>
          <a:lstStyle/>
          <a:p>
            <a:r>
              <a:rPr lang="en-US" sz="2400" dirty="0">
                <a:latin typeface="Calibri" panose="020F0502020204030204" pitchFamily="34" charset="0"/>
              </a:rPr>
              <a:t>16,000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685800" y="4854175"/>
            <a:ext cx="5181600" cy="365125"/>
          </a:xfrm>
        </p:spPr>
        <p:txBody>
          <a:bodyPr/>
          <a:lstStyle/>
          <a:p>
            <a:r>
              <a:rPr lang="en-US" sz="2400" dirty="0">
                <a:latin typeface="Calibri" panose="020F0502020204030204" pitchFamily="34" charset="0"/>
              </a:rPr>
              <a:t>Accumulated Depreciation—Equipment</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6019800" y="4854175"/>
            <a:ext cx="1143000" cy="365125"/>
          </a:xfrm>
        </p:spPr>
        <p:txBody>
          <a:bodyPr/>
          <a:lstStyle/>
          <a:p>
            <a:r>
              <a:rPr lang="en-US" sz="2400" dirty="0">
                <a:latin typeface="Calibri" panose="020F0502020204030204" pitchFamily="34" charset="0"/>
              </a:rPr>
              <a:t>49,000</a:t>
            </a:r>
          </a:p>
        </p:txBody>
      </p:sp>
      <p:sp>
        <p:nvSpPr>
          <p:cNvPr id="9" name="Content Placeholder 8">
            <a:extLst>
              <a:ext uri="{FF2B5EF4-FFF2-40B4-BE49-F238E27FC236}">
                <a16:creationId xmlns:a16="http://schemas.microsoft.com/office/drawing/2014/main" id="{91970F8E-9422-4164-AE79-220F98C63A0D}"/>
              </a:ext>
            </a:extLst>
          </p:cNvPr>
          <p:cNvSpPr>
            <a:spLocks noGrp="1"/>
          </p:cNvSpPr>
          <p:nvPr>
            <p:ph sz="quarter" idx="23"/>
          </p:nvPr>
        </p:nvSpPr>
        <p:spPr>
          <a:xfrm>
            <a:off x="1219200" y="5311375"/>
            <a:ext cx="1676400" cy="365125"/>
          </a:xfrm>
        </p:spPr>
        <p:txBody>
          <a:bodyPr/>
          <a:lstStyle/>
          <a:p>
            <a:r>
              <a:rPr lang="en-US" sz="2400" dirty="0">
                <a:latin typeface="Calibri" panose="020F0502020204030204" pitchFamily="34" charset="0"/>
              </a:rPr>
              <a:t>Equipment</a:t>
            </a:r>
          </a:p>
        </p:txBody>
      </p:sp>
      <p:sp>
        <p:nvSpPr>
          <p:cNvPr id="10" name="Content Placeholder 9">
            <a:extLst>
              <a:ext uri="{FF2B5EF4-FFF2-40B4-BE49-F238E27FC236}">
                <a16:creationId xmlns:a16="http://schemas.microsoft.com/office/drawing/2014/main" id="{7C9DE171-C641-4FE4-8DC6-325512234D7B}"/>
              </a:ext>
            </a:extLst>
          </p:cNvPr>
          <p:cNvSpPr>
            <a:spLocks noGrp="1"/>
          </p:cNvSpPr>
          <p:nvPr>
            <p:ph sz="quarter" idx="24"/>
          </p:nvPr>
        </p:nvSpPr>
        <p:spPr>
          <a:xfrm>
            <a:off x="7162800" y="5311375"/>
            <a:ext cx="1143000" cy="365125"/>
          </a:xfrm>
        </p:spPr>
        <p:txBody>
          <a:bodyPr/>
          <a:lstStyle/>
          <a:p>
            <a:r>
              <a:rPr lang="en-US" sz="2400" dirty="0">
                <a:latin typeface="Calibri" panose="020F0502020204030204" pitchFamily="34" charset="0"/>
              </a:rPr>
              <a:t>60,000</a:t>
            </a:r>
          </a:p>
        </p:txBody>
      </p:sp>
      <p:sp>
        <p:nvSpPr>
          <p:cNvPr id="11" name="Content Placeholder 10">
            <a:extLst>
              <a:ext uri="{FF2B5EF4-FFF2-40B4-BE49-F238E27FC236}">
                <a16:creationId xmlns:a16="http://schemas.microsoft.com/office/drawing/2014/main" id="{40574988-DE48-4CFC-8713-23912B101876}"/>
              </a:ext>
            </a:extLst>
          </p:cNvPr>
          <p:cNvSpPr>
            <a:spLocks noGrp="1"/>
          </p:cNvSpPr>
          <p:nvPr>
            <p:ph sz="quarter" idx="25"/>
          </p:nvPr>
        </p:nvSpPr>
        <p:spPr>
          <a:xfrm>
            <a:off x="1219200" y="5791725"/>
            <a:ext cx="4191000" cy="365125"/>
          </a:xfrm>
        </p:spPr>
        <p:txBody>
          <a:bodyPr/>
          <a:lstStyle/>
          <a:p>
            <a:r>
              <a:rPr lang="en-US" sz="2400" dirty="0"/>
              <a:t>Gain on Disposal of Plant Assets</a:t>
            </a:r>
            <a:endParaRPr lang="en-US" sz="2400" dirty="0">
              <a:latin typeface="Calibri" panose="020F0502020204030204" pitchFamily="34" charset="0"/>
            </a:endParaRPr>
          </a:p>
        </p:txBody>
      </p:sp>
      <p:sp>
        <p:nvSpPr>
          <p:cNvPr id="14" name="Content Placeholder 13">
            <a:extLst>
              <a:ext uri="{FF2B5EF4-FFF2-40B4-BE49-F238E27FC236}">
                <a16:creationId xmlns:a16="http://schemas.microsoft.com/office/drawing/2014/main" id="{85AFD52A-EA4C-43C4-9244-E546EEB869D3}"/>
              </a:ext>
            </a:extLst>
          </p:cNvPr>
          <p:cNvSpPr>
            <a:spLocks noGrp="1"/>
          </p:cNvSpPr>
          <p:nvPr>
            <p:ph sz="quarter" idx="26"/>
          </p:nvPr>
        </p:nvSpPr>
        <p:spPr>
          <a:xfrm>
            <a:off x="7391400" y="5791725"/>
            <a:ext cx="914400" cy="373725"/>
          </a:xfrm>
        </p:spPr>
        <p:txBody>
          <a:bodyPr/>
          <a:lstStyle/>
          <a:p>
            <a:r>
              <a:rPr lang="en-US" sz="2400" dirty="0">
                <a:latin typeface="Calibri" panose="020F0502020204030204" pitchFamily="34" charset="0"/>
              </a:rPr>
              <a:t>5,000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0593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8534400" cy="685799"/>
          </a:xfrm>
        </p:spPr>
        <p:txBody>
          <a:bodyPr>
            <a:normAutofit/>
          </a:bodyPr>
          <a:lstStyle/>
          <a:p>
            <a:r>
              <a:rPr lang="en-US" b="1" dirty="0">
                <a:ea typeface="Source Sans Pro" charset="0"/>
                <a:cs typeface="Calibri" panose="020F0502020204030204" pitchFamily="34" charset="0"/>
              </a:rPr>
              <a:t>Loss on Sale</a:t>
            </a:r>
            <a:endParaRPr lang="en-US" dirty="0"/>
          </a:p>
        </p:txBody>
      </p:sp>
      <p:graphicFrame>
        <p:nvGraphicFramePr>
          <p:cNvPr id="12" name="Content Placeholder 11" descr="Table is accessible to screenreaders">
            <a:extLst>
              <a:ext uri="{FF2B5EF4-FFF2-40B4-BE49-F238E27FC236}">
                <a16:creationId xmlns:a16="http://schemas.microsoft.com/office/drawing/2014/main" id="{2D6C885F-4DE4-4178-A71E-E8E5A11B6A00}"/>
              </a:ext>
            </a:extLst>
          </p:cNvPr>
          <p:cNvGraphicFramePr>
            <a:graphicFrameLocks noGrp="1"/>
          </p:cNvGraphicFramePr>
          <p:nvPr>
            <p:ph sz="quarter" idx="16"/>
            <p:extLst>
              <p:ext uri="{D42A27DB-BD31-4B8C-83A1-F6EECF244321}">
                <p14:modId xmlns:p14="http://schemas.microsoft.com/office/powerpoint/2010/main" val="2148576006"/>
              </p:ext>
            </p:extLst>
          </p:nvPr>
        </p:nvGraphicFramePr>
        <p:xfrm>
          <a:off x="304800" y="1828800"/>
          <a:ext cx="7848600" cy="1854200"/>
        </p:xfrm>
        <a:graphic>
          <a:graphicData uri="http://schemas.openxmlformats.org/drawingml/2006/table">
            <a:tbl>
              <a:tblPr firstRow="1" bandRow="1">
                <a:tableStyleId>{2D5ABB26-0587-4C30-8999-92F81FD0307C}</a:tableStyleId>
              </a:tblPr>
              <a:tblGrid>
                <a:gridCol w="6781800">
                  <a:extLst>
                    <a:ext uri="{9D8B030D-6E8A-4147-A177-3AD203B41FA5}">
                      <a16:colId xmlns:a16="http://schemas.microsoft.com/office/drawing/2014/main" val="2361644242"/>
                    </a:ext>
                  </a:extLst>
                </a:gridCol>
                <a:gridCol w="1066800">
                  <a:extLst>
                    <a:ext uri="{9D8B030D-6E8A-4147-A177-3AD203B41FA5}">
                      <a16:colId xmlns:a16="http://schemas.microsoft.com/office/drawing/2014/main" val="3772718329"/>
                    </a:ext>
                  </a:extLst>
                </a:gridCol>
              </a:tblGrid>
              <a:tr h="370840">
                <a:tc>
                  <a:txBody>
                    <a:bodyPr/>
                    <a:lstStyle/>
                    <a:p>
                      <a:pPr algn="l" fontAlgn="b"/>
                      <a:r>
                        <a:rPr lang="en-US" sz="2400" u="none" strike="noStrike" baseline="0" dirty="0">
                          <a:effectLst/>
                        </a:rPr>
                        <a:t>Cost of office furniture </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$60,000</a:t>
                      </a:r>
                      <a:endParaRPr lang="en-US" sz="2400" b="0" i="0" u="none" strike="noStrike" baseline="0"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913578091"/>
                  </a:ext>
                </a:extLst>
              </a:tr>
              <a:tr h="370840">
                <a:tc>
                  <a:txBody>
                    <a:bodyPr/>
                    <a:lstStyle/>
                    <a:p>
                      <a:pPr algn="l" fontAlgn="b"/>
                      <a:r>
                        <a:rPr lang="en-US" sz="2400" u="none" strike="noStrike" baseline="0" dirty="0">
                          <a:effectLst/>
                        </a:rPr>
                        <a:t>Less: Accumulated depreciation ($41,000 + $8,000)</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49,000</a:t>
                      </a:r>
                      <a:endParaRPr lang="en-US" sz="2400" b="0"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329924"/>
                  </a:ext>
                </a:extLst>
              </a:tr>
              <a:tr h="370840">
                <a:tc>
                  <a:txBody>
                    <a:bodyPr/>
                    <a:lstStyle/>
                    <a:p>
                      <a:pPr algn="l" fontAlgn="b"/>
                      <a:r>
                        <a:rPr lang="en-US" sz="2400" u="none" strike="noStrike" baseline="0" dirty="0">
                          <a:effectLst/>
                        </a:rPr>
                        <a:t>Book value at date of disposal </a:t>
                      </a:r>
                      <a:endParaRPr lang="en-US" sz="2400" b="0"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u="none" strike="noStrike" baseline="0" dirty="0">
                          <a:effectLst/>
                        </a:rPr>
                        <a:t>11,000</a:t>
                      </a:r>
                      <a:endParaRPr lang="en-US" sz="2400" b="0" i="0" u="none" strike="noStrike" baseline="0"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6176583"/>
                  </a:ext>
                </a:extLst>
              </a:tr>
              <a:tr h="370840">
                <a:tc>
                  <a:txBody>
                    <a:bodyPr/>
                    <a:lstStyle/>
                    <a:p>
                      <a:pPr algn="l" fontAlgn="b"/>
                      <a:r>
                        <a:rPr lang="en-US" sz="2400" b="1" u="none" strike="noStrike" baseline="0" dirty="0">
                          <a:effectLst/>
                        </a:rPr>
                        <a:t>Proceeds from sale </a:t>
                      </a:r>
                      <a:endParaRPr lang="en-US" sz="2400" b="1" i="0" u="none" strike="noStrike" baseline="0" dirty="0">
                        <a:solidFill>
                          <a:srgbClr val="000000"/>
                        </a:solidFill>
                        <a:effectLst/>
                        <a:latin typeface="Calibri" panose="020F0502020204030204" pitchFamily="34" charset="0"/>
                      </a:endParaRPr>
                    </a:p>
                  </a:txBody>
                  <a:tcPr marL="4233" marR="182880" marT="4233" marB="0" anchor="b"/>
                </a:tc>
                <a:tc>
                  <a:txBody>
                    <a:bodyPr/>
                    <a:lstStyle/>
                    <a:p>
                      <a:pPr algn="r" fontAlgn="b"/>
                      <a:r>
                        <a:rPr lang="en-US" sz="2400" b="1" u="none" strike="noStrike" baseline="0" dirty="0">
                          <a:effectLst/>
                        </a:rPr>
                        <a:t>9,000</a:t>
                      </a:r>
                      <a:endParaRPr lang="en-US" sz="2400" b="1" i="0" u="none" strike="noStrike" baseline="0"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308666"/>
                  </a:ext>
                </a:extLst>
              </a:tr>
              <a:tr h="370840">
                <a:tc>
                  <a:txBody>
                    <a:bodyPr/>
                    <a:lstStyle/>
                    <a:p>
                      <a:pPr algn="l" fontAlgn="b"/>
                      <a:r>
                        <a:rPr lang="en-US" sz="2400" b="1" u="none" strike="noStrike" baseline="0" dirty="0">
                          <a:solidFill>
                            <a:srgbClr val="990000"/>
                          </a:solidFill>
                          <a:effectLst/>
                        </a:rPr>
                        <a:t>Loss on disposal of plant asset</a:t>
                      </a:r>
                    </a:p>
                  </a:txBody>
                  <a:tcPr marL="4233" marR="182880" marT="4233" marB="0" anchor="b"/>
                </a:tc>
                <a:tc>
                  <a:txBody>
                    <a:bodyPr/>
                    <a:lstStyle/>
                    <a:p>
                      <a:pPr algn="r" fontAlgn="b"/>
                      <a:r>
                        <a:rPr lang="en-US" sz="2400" b="1" u="none" strike="noStrike" baseline="0" dirty="0">
                          <a:solidFill>
                            <a:srgbClr val="990000"/>
                          </a:solidFill>
                          <a:effectLst/>
                        </a:rPr>
                        <a:t>$  2,000</a:t>
                      </a:r>
                      <a:endParaRPr lang="en-US" sz="2400" b="1" i="0" u="none" strike="noStrike" baseline="0" dirty="0">
                        <a:solidFill>
                          <a:srgbClr val="99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517478"/>
                  </a:ext>
                </a:extLst>
              </a:tr>
            </a:tbl>
          </a:graphicData>
        </a:graphic>
      </p:graphicFrame>
      <p:sp>
        <p:nvSpPr>
          <p:cNvPr id="4" name="Content Placeholder 3">
            <a:extLst>
              <a:ext uri="{FF2B5EF4-FFF2-40B4-BE49-F238E27FC236}">
                <a16:creationId xmlns:a16="http://schemas.microsoft.com/office/drawing/2014/main" id="{0EEAA043-8F86-4F2B-B480-B2F0F24331DF}"/>
              </a:ext>
            </a:extLst>
          </p:cNvPr>
          <p:cNvSpPr>
            <a:spLocks noGrp="1"/>
          </p:cNvSpPr>
          <p:nvPr>
            <p:ph sz="quarter" idx="17"/>
          </p:nvPr>
        </p:nvSpPr>
        <p:spPr>
          <a:xfrm>
            <a:off x="304801" y="3890500"/>
            <a:ext cx="6019800" cy="365125"/>
          </a:xfrm>
        </p:spPr>
        <p:txBody>
          <a:bodyPr/>
          <a:lstStyle/>
          <a:p>
            <a:r>
              <a:rPr lang="en-US" sz="2400" b="1" dirty="0"/>
              <a:t>Illustration: </a:t>
            </a:r>
            <a:r>
              <a:rPr lang="en-US" altLang="en-US" sz="2400" dirty="0"/>
              <a:t>Wright records the sale as follows.</a:t>
            </a:r>
            <a:endParaRPr lang="en-US" sz="2400" b="1" dirty="0">
              <a:solidFill>
                <a:srgbClr val="000000"/>
              </a:solidFill>
              <a:latin typeface="Calibri" panose="020F0502020204030204" pitchFamily="34" charset="0"/>
            </a:endParaRP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686764" y="4412850"/>
            <a:ext cx="837236" cy="365125"/>
          </a:xfrm>
        </p:spPr>
        <p:txBody>
          <a:bodyPr/>
          <a:lstStyle/>
          <a:p>
            <a:r>
              <a:rPr lang="en-US" sz="2400" dirty="0">
                <a:latin typeface="Calibri" panose="020F0502020204030204" pitchFamily="34" charset="0"/>
              </a:rPr>
              <a:t>Cash</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6096000" y="4412850"/>
            <a:ext cx="971938" cy="365125"/>
          </a:xfrm>
        </p:spPr>
        <p:txBody>
          <a:bodyPr/>
          <a:lstStyle/>
          <a:p>
            <a:r>
              <a:rPr lang="en-US" sz="2400" dirty="0">
                <a:latin typeface="Calibri" panose="020F0502020204030204" pitchFamily="34" charset="0"/>
              </a:rPr>
              <a:t>9,000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686764" y="4854175"/>
            <a:ext cx="5181600" cy="365125"/>
          </a:xfrm>
        </p:spPr>
        <p:txBody>
          <a:bodyPr/>
          <a:lstStyle/>
          <a:p>
            <a:r>
              <a:rPr lang="en-US" sz="2400" dirty="0">
                <a:latin typeface="Calibri" panose="020F0502020204030204" pitchFamily="34" charset="0"/>
              </a:rPr>
              <a:t>Accumulated Depreciation—Equipment</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5943600" y="4854175"/>
            <a:ext cx="1143000" cy="365125"/>
          </a:xfrm>
        </p:spPr>
        <p:txBody>
          <a:bodyPr/>
          <a:lstStyle/>
          <a:p>
            <a:r>
              <a:rPr lang="en-US" sz="2400" dirty="0">
                <a:latin typeface="Calibri" panose="020F0502020204030204" pitchFamily="34" charset="0"/>
              </a:rPr>
              <a:t>49,000</a:t>
            </a:r>
          </a:p>
        </p:txBody>
      </p:sp>
      <p:sp>
        <p:nvSpPr>
          <p:cNvPr id="9" name="Content Placeholder 8">
            <a:extLst>
              <a:ext uri="{FF2B5EF4-FFF2-40B4-BE49-F238E27FC236}">
                <a16:creationId xmlns:a16="http://schemas.microsoft.com/office/drawing/2014/main" id="{91970F8E-9422-4164-AE79-220F98C63A0D}"/>
              </a:ext>
            </a:extLst>
          </p:cNvPr>
          <p:cNvSpPr>
            <a:spLocks noGrp="1"/>
          </p:cNvSpPr>
          <p:nvPr>
            <p:ph sz="quarter" idx="23"/>
          </p:nvPr>
        </p:nvSpPr>
        <p:spPr>
          <a:xfrm>
            <a:off x="686764" y="5311375"/>
            <a:ext cx="4190036" cy="365125"/>
          </a:xfrm>
        </p:spPr>
        <p:txBody>
          <a:bodyPr/>
          <a:lstStyle/>
          <a:p>
            <a:r>
              <a:rPr lang="en-US" sz="2400" dirty="0">
                <a:latin typeface="Calibri" panose="020F0502020204030204" pitchFamily="34" charset="0"/>
              </a:rPr>
              <a:t>Loss on Disposal of Plant Assets</a:t>
            </a:r>
          </a:p>
        </p:txBody>
      </p:sp>
      <p:sp>
        <p:nvSpPr>
          <p:cNvPr id="10" name="Content Placeholder 9">
            <a:extLst>
              <a:ext uri="{FF2B5EF4-FFF2-40B4-BE49-F238E27FC236}">
                <a16:creationId xmlns:a16="http://schemas.microsoft.com/office/drawing/2014/main" id="{7C9DE171-C641-4FE4-8DC6-325512234D7B}"/>
              </a:ext>
            </a:extLst>
          </p:cNvPr>
          <p:cNvSpPr>
            <a:spLocks noGrp="1"/>
          </p:cNvSpPr>
          <p:nvPr>
            <p:ph sz="quarter" idx="24"/>
          </p:nvPr>
        </p:nvSpPr>
        <p:spPr>
          <a:xfrm>
            <a:off x="6096000" y="5311375"/>
            <a:ext cx="990600" cy="365125"/>
          </a:xfrm>
        </p:spPr>
        <p:txBody>
          <a:bodyPr/>
          <a:lstStyle/>
          <a:p>
            <a:r>
              <a:rPr lang="en-US" sz="2400" dirty="0">
                <a:latin typeface="Calibri" panose="020F0502020204030204" pitchFamily="34" charset="0"/>
              </a:rPr>
              <a:t>2,000</a:t>
            </a:r>
          </a:p>
        </p:txBody>
      </p:sp>
      <p:sp>
        <p:nvSpPr>
          <p:cNvPr id="11" name="Content Placeholder 10">
            <a:extLst>
              <a:ext uri="{FF2B5EF4-FFF2-40B4-BE49-F238E27FC236}">
                <a16:creationId xmlns:a16="http://schemas.microsoft.com/office/drawing/2014/main" id="{40574988-DE48-4CFC-8713-23912B101876}"/>
              </a:ext>
            </a:extLst>
          </p:cNvPr>
          <p:cNvSpPr>
            <a:spLocks noGrp="1"/>
          </p:cNvSpPr>
          <p:nvPr>
            <p:ph sz="quarter" idx="25"/>
          </p:nvPr>
        </p:nvSpPr>
        <p:spPr>
          <a:xfrm>
            <a:off x="1220164" y="5768575"/>
            <a:ext cx="1675436" cy="365125"/>
          </a:xfrm>
        </p:spPr>
        <p:txBody>
          <a:bodyPr/>
          <a:lstStyle/>
          <a:p>
            <a:r>
              <a:rPr lang="en-US" sz="2400" dirty="0"/>
              <a:t>Equipment</a:t>
            </a:r>
            <a:endParaRPr lang="en-US" sz="2400" dirty="0">
              <a:latin typeface="Calibri" panose="020F0502020204030204" pitchFamily="34" charset="0"/>
            </a:endParaRPr>
          </a:p>
        </p:txBody>
      </p:sp>
      <p:sp>
        <p:nvSpPr>
          <p:cNvPr id="14" name="Content Placeholder 13">
            <a:extLst>
              <a:ext uri="{FF2B5EF4-FFF2-40B4-BE49-F238E27FC236}">
                <a16:creationId xmlns:a16="http://schemas.microsoft.com/office/drawing/2014/main" id="{85AFD52A-EA4C-43C4-9244-E546EEB869D3}"/>
              </a:ext>
            </a:extLst>
          </p:cNvPr>
          <p:cNvSpPr>
            <a:spLocks noGrp="1"/>
          </p:cNvSpPr>
          <p:nvPr>
            <p:ph sz="quarter" idx="26"/>
          </p:nvPr>
        </p:nvSpPr>
        <p:spPr>
          <a:xfrm>
            <a:off x="7315200" y="5768575"/>
            <a:ext cx="1066800" cy="396875"/>
          </a:xfrm>
        </p:spPr>
        <p:txBody>
          <a:bodyPr/>
          <a:lstStyle/>
          <a:p>
            <a:r>
              <a:rPr lang="en-US" sz="2400" dirty="0">
                <a:latin typeface="Calibri" panose="020F0502020204030204" pitchFamily="34" charset="0"/>
              </a:rPr>
              <a:t>60,000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57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8534400" cy="654049"/>
          </a:xfrm>
        </p:spPr>
        <p:txBody>
          <a:bodyPr>
            <a:normAutofit/>
          </a:bodyPr>
          <a:lstStyle/>
          <a:p>
            <a:r>
              <a:rPr lang="en-US" b="1" dirty="0">
                <a:ea typeface="Source Sans Pro" charset="0"/>
              </a:rPr>
              <a:t>Do It! 3: </a:t>
            </a:r>
            <a:r>
              <a:rPr lang="en-US" b="1" dirty="0">
                <a:solidFill>
                  <a:srgbClr val="196E78"/>
                </a:solidFill>
                <a:ea typeface="Source Sans Pro" charset="0"/>
              </a:rPr>
              <a:t>Plant Asset Disposal </a:t>
            </a:r>
            <a:r>
              <a:rPr lang="en-US" sz="2400" dirty="0">
                <a:solidFill>
                  <a:srgbClr val="196E78"/>
                </a:solidFill>
                <a:ea typeface="Source Sans Pro" charset="0"/>
              </a:rPr>
              <a:t>(1 of 2)</a:t>
            </a:r>
            <a:endParaRPr lang="en-US" sz="2400" dirty="0"/>
          </a:p>
        </p:txBody>
      </p:sp>
      <p:sp>
        <p:nvSpPr>
          <p:cNvPr id="13" name="Content Placeholder 12">
            <a:extLst>
              <a:ext uri="{FF2B5EF4-FFF2-40B4-BE49-F238E27FC236}">
                <a16:creationId xmlns:a16="http://schemas.microsoft.com/office/drawing/2014/main" id="{46C6BDB1-4542-4A98-B286-00B1F9BB9EA5}"/>
              </a:ext>
            </a:extLst>
          </p:cNvPr>
          <p:cNvSpPr>
            <a:spLocks noGrp="1"/>
          </p:cNvSpPr>
          <p:nvPr>
            <p:ph sz="quarter" idx="16"/>
          </p:nvPr>
        </p:nvSpPr>
        <p:spPr>
          <a:xfrm>
            <a:off x="304800" y="1828800"/>
            <a:ext cx="8305800" cy="1676400"/>
          </a:xfrm>
        </p:spPr>
        <p:txBody>
          <a:bodyPr/>
          <a:lstStyle/>
          <a:p>
            <a:pPr>
              <a:lnSpc>
                <a:spcPct val="100000"/>
              </a:lnSpc>
            </a:pPr>
            <a:r>
              <a:rPr lang="en-US" sz="2600" dirty="0"/>
              <a:t>Overland Trucking has decided to sell an old truck that cost $30,000 and which has accumulated depreciation of $16,000. </a:t>
            </a:r>
            <a:r>
              <a:rPr lang="en-US" sz="2600" b="1" dirty="0"/>
              <a:t>(a) </a:t>
            </a:r>
            <a:r>
              <a:rPr lang="en-US" sz="2600" dirty="0"/>
              <a:t>What entry would Overland Trucking make to record the sale of the truck for </a:t>
            </a:r>
            <a:r>
              <a:rPr lang="en-US" sz="2600" b="1" dirty="0"/>
              <a:t>$17,000 cash</a:t>
            </a:r>
            <a:r>
              <a:rPr lang="en-US" sz="2600" dirty="0"/>
              <a:t>?</a:t>
            </a: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685800" y="3962400"/>
            <a:ext cx="838200" cy="365125"/>
          </a:xfrm>
        </p:spPr>
        <p:txBody>
          <a:bodyPr/>
          <a:lstStyle/>
          <a:p>
            <a:r>
              <a:rPr lang="en-US" sz="2400" dirty="0">
                <a:latin typeface="Calibri" panose="020F0502020204030204" pitchFamily="34" charset="0"/>
              </a:rPr>
              <a:t>Cash</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5867400" y="3962400"/>
            <a:ext cx="1124338" cy="365125"/>
          </a:xfrm>
        </p:spPr>
        <p:txBody>
          <a:bodyPr/>
          <a:lstStyle/>
          <a:p>
            <a:r>
              <a:rPr lang="en-US" sz="2400" dirty="0">
                <a:latin typeface="Calibri" panose="020F0502020204030204" pitchFamily="34" charset="0"/>
              </a:rPr>
              <a:t>17,000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685800" y="4403725"/>
            <a:ext cx="5181600" cy="365125"/>
          </a:xfrm>
        </p:spPr>
        <p:txBody>
          <a:bodyPr/>
          <a:lstStyle/>
          <a:p>
            <a:r>
              <a:rPr lang="en-US" sz="2400" dirty="0">
                <a:latin typeface="Calibri" panose="020F0502020204030204" pitchFamily="34" charset="0"/>
              </a:rPr>
              <a:t>Accumulated Depreciation—Equipment</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5867400" y="4403725"/>
            <a:ext cx="1143000" cy="365125"/>
          </a:xfrm>
        </p:spPr>
        <p:txBody>
          <a:bodyPr/>
          <a:lstStyle/>
          <a:p>
            <a:r>
              <a:rPr lang="en-US" sz="2400" dirty="0">
                <a:latin typeface="Calibri" panose="020F0502020204030204" pitchFamily="34" charset="0"/>
              </a:rPr>
              <a:t>16,000</a:t>
            </a:r>
          </a:p>
        </p:txBody>
      </p:sp>
      <p:sp>
        <p:nvSpPr>
          <p:cNvPr id="9" name="Content Placeholder 8">
            <a:extLst>
              <a:ext uri="{FF2B5EF4-FFF2-40B4-BE49-F238E27FC236}">
                <a16:creationId xmlns:a16="http://schemas.microsoft.com/office/drawing/2014/main" id="{91970F8E-9422-4164-AE79-220F98C63A0D}"/>
              </a:ext>
            </a:extLst>
          </p:cNvPr>
          <p:cNvSpPr>
            <a:spLocks noGrp="1"/>
          </p:cNvSpPr>
          <p:nvPr>
            <p:ph sz="quarter" idx="23"/>
          </p:nvPr>
        </p:nvSpPr>
        <p:spPr>
          <a:xfrm>
            <a:off x="1219200" y="4860925"/>
            <a:ext cx="1676400" cy="365125"/>
          </a:xfrm>
        </p:spPr>
        <p:txBody>
          <a:bodyPr/>
          <a:lstStyle/>
          <a:p>
            <a:r>
              <a:rPr lang="en-US" sz="2400" dirty="0">
                <a:latin typeface="Calibri" panose="020F0502020204030204" pitchFamily="34" charset="0"/>
              </a:rPr>
              <a:t>Equipment</a:t>
            </a:r>
          </a:p>
        </p:txBody>
      </p:sp>
      <p:sp>
        <p:nvSpPr>
          <p:cNvPr id="10" name="Content Placeholder 9">
            <a:extLst>
              <a:ext uri="{FF2B5EF4-FFF2-40B4-BE49-F238E27FC236}">
                <a16:creationId xmlns:a16="http://schemas.microsoft.com/office/drawing/2014/main" id="{7C9DE171-C641-4FE4-8DC6-325512234D7B}"/>
              </a:ext>
            </a:extLst>
          </p:cNvPr>
          <p:cNvSpPr>
            <a:spLocks noGrp="1"/>
          </p:cNvSpPr>
          <p:nvPr>
            <p:ph sz="quarter" idx="24"/>
          </p:nvPr>
        </p:nvSpPr>
        <p:spPr>
          <a:xfrm>
            <a:off x="7010400" y="4860925"/>
            <a:ext cx="1219200" cy="365125"/>
          </a:xfrm>
        </p:spPr>
        <p:txBody>
          <a:bodyPr/>
          <a:lstStyle/>
          <a:p>
            <a:r>
              <a:rPr lang="en-US" sz="2400" dirty="0">
                <a:latin typeface="Calibri" panose="020F0502020204030204" pitchFamily="34" charset="0"/>
              </a:rPr>
              <a:t>30,000</a:t>
            </a:r>
          </a:p>
        </p:txBody>
      </p:sp>
      <p:sp>
        <p:nvSpPr>
          <p:cNvPr id="11" name="Content Placeholder 10">
            <a:extLst>
              <a:ext uri="{FF2B5EF4-FFF2-40B4-BE49-F238E27FC236}">
                <a16:creationId xmlns:a16="http://schemas.microsoft.com/office/drawing/2014/main" id="{40574988-DE48-4CFC-8713-23912B101876}"/>
              </a:ext>
            </a:extLst>
          </p:cNvPr>
          <p:cNvSpPr>
            <a:spLocks noGrp="1"/>
          </p:cNvSpPr>
          <p:nvPr>
            <p:ph sz="quarter" idx="25"/>
          </p:nvPr>
        </p:nvSpPr>
        <p:spPr>
          <a:xfrm>
            <a:off x="1219200" y="5318125"/>
            <a:ext cx="4191000" cy="365125"/>
          </a:xfrm>
        </p:spPr>
        <p:txBody>
          <a:bodyPr/>
          <a:lstStyle/>
          <a:p>
            <a:r>
              <a:rPr lang="en-US" sz="2400" dirty="0"/>
              <a:t>Gain on Disposal of Plant Assets</a:t>
            </a:r>
            <a:endParaRPr lang="en-US" sz="2400" dirty="0">
              <a:latin typeface="Calibri" panose="020F0502020204030204" pitchFamily="34" charset="0"/>
            </a:endParaRPr>
          </a:p>
        </p:txBody>
      </p:sp>
      <p:sp>
        <p:nvSpPr>
          <p:cNvPr id="14" name="Content Placeholder 13">
            <a:extLst>
              <a:ext uri="{FF2B5EF4-FFF2-40B4-BE49-F238E27FC236}">
                <a16:creationId xmlns:a16="http://schemas.microsoft.com/office/drawing/2014/main" id="{85AFD52A-EA4C-43C4-9244-E546EEB869D3}"/>
              </a:ext>
            </a:extLst>
          </p:cNvPr>
          <p:cNvSpPr>
            <a:spLocks noGrp="1"/>
          </p:cNvSpPr>
          <p:nvPr>
            <p:ph sz="quarter" idx="26"/>
          </p:nvPr>
        </p:nvSpPr>
        <p:spPr>
          <a:xfrm>
            <a:off x="7239000" y="5349875"/>
            <a:ext cx="914400" cy="365125"/>
          </a:xfrm>
        </p:spPr>
        <p:txBody>
          <a:bodyPr/>
          <a:lstStyle/>
          <a:p>
            <a:r>
              <a:rPr lang="en-US" sz="2400" dirty="0">
                <a:latin typeface="Calibri" panose="020F0502020204030204" pitchFamily="34" charset="0"/>
              </a:rPr>
              <a:t>3,000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008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3: </a:t>
            </a:r>
            <a:r>
              <a:rPr lang="en-US" b="1" dirty="0">
                <a:solidFill>
                  <a:srgbClr val="196E78"/>
                </a:solidFill>
                <a:ea typeface="Source Sans Pro" charset="0"/>
              </a:rPr>
              <a:t>Plant Asset Disposal </a:t>
            </a:r>
            <a:r>
              <a:rPr lang="en-US" sz="2400" dirty="0">
                <a:solidFill>
                  <a:srgbClr val="196E78"/>
                </a:solidFill>
                <a:ea typeface="Source Sans Pro" charset="0"/>
              </a:rPr>
              <a:t>(2 of 2)</a:t>
            </a:r>
            <a:endParaRPr lang="en-US" sz="2400" dirty="0"/>
          </a:p>
        </p:txBody>
      </p:sp>
      <p:sp>
        <p:nvSpPr>
          <p:cNvPr id="13" name="Content Placeholder 12">
            <a:extLst>
              <a:ext uri="{FF2B5EF4-FFF2-40B4-BE49-F238E27FC236}">
                <a16:creationId xmlns:a16="http://schemas.microsoft.com/office/drawing/2014/main" id="{46C6BDB1-4542-4A98-B286-00B1F9BB9EA5}"/>
              </a:ext>
            </a:extLst>
          </p:cNvPr>
          <p:cNvSpPr>
            <a:spLocks noGrp="1"/>
          </p:cNvSpPr>
          <p:nvPr>
            <p:ph sz="quarter" idx="16"/>
          </p:nvPr>
        </p:nvSpPr>
        <p:spPr>
          <a:xfrm>
            <a:off x="304800" y="1828800"/>
            <a:ext cx="8305800" cy="1676400"/>
          </a:xfrm>
        </p:spPr>
        <p:txBody>
          <a:bodyPr/>
          <a:lstStyle/>
          <a:p>
            <a:pPr>
              <a:lnSpc>
                <a:spcPct val="100000"/>
              </a:lnSpc>
            </a:pPr>
            <a:r>
              <a:rPr lang="en-US" sz="2600" dirty="0"/>
              <a:t>Overland Trucking has decided to sell an old truck that cost $30,000 and which has accumulated depreciation of $16,000. </a:t>
            </a:r>
            <a:r>
              <a:rPr lang="en-US" sz="2600" b="1" dirty="0"/>
              <a:t>(b) </a:t>
            </a:r>
            <a:r>
              <a:rPr lang="en-US" sz="2600" dirty="0"/>
              <a:t>What entry would Overland Trucking make to record the sale of the truck for </a:t>
            </a:r>
            <a:r>
              <a:rPr lang="en-US" sz="2600" b="1" dirty="0"/>
              <a:t>$10,000 cash</a:t>
            </a:r>
            <a:r>
              <a:rPr lang="en-US" sz="2600" dirty="0"/>
              <a:t>?</a:t>
            </a: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685800" y="3962400"/>
            <a:ext cx="914400" cy="365125"/>
          </a:xfrm>
        </p:spPr>
        <p:txBody>
          <a:bodyPr/>
          <a:lstStyle/>
          <a:p>
            <a:r>
              <a:rPr lang="en-US" sz="2400" dirty="0">
                <a:latin typeface="Calibri" panose="020F0502020204030204" pitchFamily="34" charset="0"/>
              </a:rPr>
              <a:t>Cash</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5867400" y="3962400"/>
            <a:ext cx="1124338" cy="365125"/>
          </a:xfrm>
        </p:spPr>
        <p:txBody>
          <a:bodyPr/>
          <a:lstStyle/>
          <a:p>
            <a:r>
              <a:rPr lang="en-US" sz="2400" dirty="0">
                <a:latin typeface="Calibri" panose="020F0502020204030204" pitchFamily="34" charset="0"/>
              </a:rPr>
              <a:t>10,000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685800" y="4403725"/>
            <a:ext cx="5181600" cy="365125"/>
          </a:xfrm>
        </p:spPr>
        <p:txBody>
          <a:bodyPr/>
          <a:lstStyle/>
          <a:p>
            <a:r>
              <a:rPr lang="en-US" sz="2400" dirty="0">
                <a:latin typeface="Calibri" panose="020F0502020204030204" pitchFamily="34" charset="0"/>
              </a:rPr>
              <a:t>Accumulated Depreciation—Equipment</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5867400" y="4403725"/>
            <a:ext cx="1143000" cy="365125"/>
          </a:xfrm>
        </p:spPr>
        <p:txBody>
          <a:bodyPr/>
          <a:lstStyle/>
          <a:p>
            <a:r>
              <a:rPr lang="en-US" sz="2400" dirty="0">
                <a:latin typeface="Calibri" panose="020F0502020204030204" pitchFamily="34" charset="0"/>
              </a:rPr>
              <a:t>16,000</a:t>
            </a:r>
          </a:p>
        </p:txBody>
      </p:sp>
      <p:sp>
        <p:nvSpPr>
          <p:cNvPr id="9" name="Content Placeholder 8">
            <a:extLst>
              <a:ext uri="{FF2B5EF4-FFF2-40B4-BE49-F238E27FC236}">
                <a16:creationId xmlns:a16="http://schemas.microsoft.com/office/drawing/2014/main" id="{91970F8E-9422-4164-AE79-220F98C63A0D}"/>
              </a:ext>
            </a:extLst>
          </p:cNvPr>
          <p:cNvSpPr>
            <a:spLocks noGrp="1"/>
          </p:cNvSpPr>
          <p:nvPr>
            <p:ph sz="quarter" idx="23"/>
          </p:nvPr>
        </p:nvSpPr>
        <p:spPr>
          <a:xfrm>
            <a:off x="685800" y="4860925"/>
            <a:ext cx="4114800" cy="365125"/>
          </a:xfrm>
        </p:spPr>
        <p:txBody>
          <a:bodyPr/>
          <a:lstStyle/>
          <a:p>
            <a:r>
              <a:rPr lang="en-US" sz="2400" dirty="0"/>
              <a:t>Loss on Disposal of Plant Assets</a:t>
            </a:r>
            <a:endParaRPr lang="en-US" sz="2400" dirty="0">
              <a:latin typeface="Calibri" panose="020F0502020204030204" pitchFamily="34" charset="0"/>
            </a:endParaRPr>
          </a:p>
        </p:txBody>
      </p:sp>
      <p:sp>
        <p:nvSpPr>
          <p:cNvPr id="10" name="Content Placeholder 9">
            <a:extLst>
              <a:ext uri="{FF2B5EF4-FFF2-40B4-BE49-F238E27FC236}">
                <a16:creationId xmlns:a16="http://schemas.microsoft.com/office/drawing/2014/main" id="{7C9DE171-C641-4FE4-8DC6-325512234D7B}"/>
              </a:ext>
            </a:extLst>
          </p:cNvPr>
          <p:cNvSpPr>
            <a:spLocks noGrp="1"/>
          </p:cNvSpPr>
          <p:nvPr>
            <p:ph sz="quarter" idx="24"/>
          </p:nvPr>
        </p:nvSpPr>
        <p:spPr>
          <a:xfrm>
            <a:off x="6019800" y="4860925"/>
            <a:ext cx="990600" cy="365125"/>
          </a:xfrm>
        </p:spPr>
        <p:txBody>
          <a:bodyPr/>
          <a:lstStyle/>
          <a:p>
            <a:r>
              <a:rPr lang="en-US" sz="2400" dirty="0">
                <a:latin typeface="Calibri" panose="020F0502020204030204" pitchFamily="34" charset="0"/>
              </a:rPr>
              <a:t>4,000</a:t>
            </a:r>
          </a:p>
        </p:txBody>
      </p:sp>
      <p:sp>
        <p:nvSpPr>
          <p:cNvPr id="11" name="Content Placeholder 10">
            <a:extLst>
              <a:ext uri="{FF2B5EF4-FFF2-40B4-BE49-F238E27FC236}">
                <a16:creationId xmlns:a16="http://schemas.microsoft.com/office/drawing/2014/main" id="{40574988-DE48-4CFC-8713-23912B101876}"/>
              </a:ext>
            </a:extLst>
          </p:cNvPr>
          <p:cNvSpPr>
            <a:spLocks noGrp="1"/>
          </p:cNvSpPr>
          <p:nvPr>
            <p:ph sz="quarter" idx="25"/>
          </p:nvPr>
        </p:nvSpPr>
        <p:spPr>
          <a:xfrm>
            <a:off x="1219200" y="5318125"/>
            <a:ext cx="1676400" cy="365125"/>
          </a:xfrm>
        </p:spPr>
        <p:txBody>
          <a:bodyPr/>
          <a:lstStyle/>
          <a:p>
            <a:r>
              <a:rPr lang="en-US" sz="2400" dirty="0"/>
              <a:t>Equipment</a:t>
            </a:r>
            <a:endParaRPr lang="en-US" sz="2400" dirty="0">
              <a:latin typeface="Calibri" panose="020F0502020204030204" pitchFamily="34" charset="0"/>
            </a:endParaRPr>
          </a:p>
        </p:txBody>
      </p:sp>
      <p:sp>
        <p:nvSpPr>
          <p:cNvPr id="14" name="Content Placeholder 13">
            <a:extLst>
              <a:ext uri="{FF2B5EF4-FFF2-40B4-BE49-F238E27FC236}">
                <a16:creationId xmlns:a16="http://schemas.microsoft.com/office/drawing/2014/main" id="{85AFD52A-EA4C-43C4-9244-E546EEB869D3}"/>
              </a:ext>
            </a:extLst>
          </p:cNvPr>
          <p:cNvSpPr>
            <a:spLocks noGrp="1"/>
          </p:cNvSpPr>
          <p:nvPr>
            <p:ph sz="quarter" idx="26"/>
          </p:nvPr>
        </p:nvSpPr>
        <p:spPr>
          <a:xfrm>
            <a:off x="7239000" y="5349875"/>
            <a:ext cx="1066800" cy="365125"/>
          </a:xfrm>
        </p:spPr>
        <p:txBody>
          <a:bodyPr/>
          <a:lstStyle/>
          <a:p>
            <a:r>
              <a:rPr lang="en-US" sz="2400" dirty="0">
                <a:latin typeface="Calibri" panose="020F0502020204030204" pitchFamily="34" charset="0"/>
              </a:rPr>
              <a:t>30,000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914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dirty="0"/>
              <a:t>Determining Natural Resources and Intangible Assets</a:t>
            </a:r>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4</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Describe how to account for natural resources and intangible assets.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514600"/>
          </a:xfrm>
        </p:spPr>
        <p:txBody>
          <a:bodyPr/>
          <a:lstStyle/>
          <a:p>
            <a:pPr marL="0" lvl="2" indent="0">
              <a:spcBef>
                <a:spcPts val="1000"/>
              </a:spcBef>
              <a:spcAft>
                <a:spcPts val="800"/>
              </a:spcAft>
              <a:buClr>
                <a:srgbClr val="990000"/>
              </a:buClr>
              <a:buSzPct val="100000"/>
              <a:buNone/>
            </a:pPr>
            <a:r>
              <a:rPr lang="en-US" altLang="en-US" b="1" dirty="0">
                <a:solidFill>
                  <a:schemeClr val="accent4"/>
                </a:solidFill>
                <a:latin typeface="Calibri" panose="020F0502020204030204" pitchFamily="34" charset="0"/>
              </a:rPr>
              <a:t>Natural resources</a:t>
            </a:r>
            <a:r>
              <a:rPr lang="en-US" altLang="en-US" b="1" dirty="0">
                <a:solidFill>
                  <a:srgbClr val="0000CC"/>
                </a:solidFill>
                <a:latin typeface="Calibri" panose="020F0502020204030204" pitchFamily="34" charset="0"/>
              </a:rPr>
              <a:t> </a:t>
            </a:r>
            <a:r>
              <a:rPr lang="en-US" altLang="en-US" dirty="0">
                <a:latin typeface="Calibri" panose="020F0502020204030204" pitchFamily="34" charset="0"/>
              </a:rPr>
              <a:t>consist of standing timber and underground deposits of oil, gas, and minerals.</a:t>
            </a:r>
          </a:p>
          <a:p>
            <a:pPr marL="0" lvl="2" indent="0">
              <a:spcBef>
                <a:spcPts val="1000"/>
              </a:spcBef>
              <a:buClr>
                <a:srgbClr val="990000"/>
              </a:buClr>
              <a:buSzPct val="100000"/>
              <a:buNone/>
            </a:pPr>
            <a:r>
              <a:rPr lang="en-US" altLang="en-US" b="1" dirty="0">
                <a:latin typeface="Calibri" panose="020F0502020204030204" pitchFamily="34" charset="0"/>
              </a:rPr>
              <a:t>Distinguishing characteristics:</a:t>
            </a:r>
            <a:endParaRPr lang="en-US"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dirty="0">
                <a:latin typeface="Calibri" panose="020F0502020204030204" pitchFamily="34" charset="0"/>
              </a:rPr>
              <a:t>Physically extracted in operations</a:t>
            </a:r>
          </a:p>
          <a:p>
            <a:pPr marL="292608" indent="-292608">
              <a:buClr>
                <a:srgbClr val="990000"/>
              </a:buClr>
              <a:buFont typeface="Arial" panose="020B0604020202020204" pitchFamily="34" charset="0"/>
              <a:buChar char="•"/>
            </a:pPr>
            <a:r>
              <a:rPr lang="en-US" altLang="en-US" dirty="0">
                <a:latin typeface="Calibri" panose="020F0502020204030204" pitchFamily="34" charset="0"/>
              </a:rPr>
              <a:t>Replaceable only by an act of nature</a:t>
            </a:r>
          </a:p>
        </p:txBody>
      </p:sp>
      <p:sp>
        <p:nvSpPr>
          <p:cNvPr id="3" name="Content Placeholder 2"/>
          <p:cNvSpPr>
            <a:spLocks noGrp="1"/>
          </p:cNvSpPr>
          <p:nvPr>
            <p:ph sz="quarter" idx="16"/>
          </p:nvPr>
        </p:nvSpPr>
        <p:spPr>
          <a:xfrm>
            <a:off x="333829" y="4724400"/>
            <a:ext cx="8505371" cy="1295400"/>
          </a:xfrm>
        </p:spPr>
        <p:txBody>
          <a:bodyPr/>
          <a:lstStyle/>
          <a:p>
            <a:r>
              <a:rPr lang="en-US" altLang="en-US" dirty="0">
                <a:latin typeface="Calibri" panose="020F0502020204030204" pitchFamily="34" charset="0"/>
              </a:rPr>
              <a:t>Cost is the price needed to acquire the resource and prepare it for its intended use.</a:t>
            </a:r>
            <a:endParaRPr lang="en-US" altLang="en-US" dirty="0">
              <a:solidFill>
                <a:srgbClr val="000000"/>
              </a:solidFill>
              <a:latin typeface="Calibri" panose="020F0502020204030204" pitchFamily="34" charset="0"/>
            </a:endParaRP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48</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296872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534400" cy="1905000"/>
          </a:xfrm>
        </p:spPr>
        <p:txBody>
          <a:bodyPr/>
          <a:lstStyle/>
          <a:p>
            <a:pPr marL="0" lvl="2" indent="0">
              <a:spcBef>
                <a:spcPts val="1000"/>
              </a:spcBef>
              <a:buClr>
                <a:srgbClr val="990000"/>
              </a:buClr>
              <a:buSzPct val="100000"/>
              <a:buNone/>
            </a:pPr>
            <a:r>
              <a:rPr lang="en-US" sz="2800" dirty="0"/>
              <a:t>The allocation of the cost to expense in a rational and systematic manner over the resource’s useful life.</a:t>
            </a:r>
          </a:p>
          <a:p>
            <a:pPr marL="292608" indent="-292608">
              <a:buClr>
                <a:srgbClr val="990000"/>
              </a:buClr>
              <a:buFont typeface="Arial" panose="020B0604020202020204" pitchFamily="34" charset="0"/>
              <a:buChar char="•"/>
            </a:pPr>
            <a:r>
              <a:rPr lang="en-US" dirty="0"/>
              <a:t>Companies generally use </a:t>
            </a:r>
            <a:r>
              <a:rPr lang="en-US" b="1" dirty="0"/>
              <a:t>units-of-activity </a:t>
            </a:r>
            <a:r>
              <a:rPr lang="en-US" dirty="0"/>
              <a:t>method</a:t>
            </a:r>
          </a:p>
          <a:p>
            <a:pPr marL="292608" indent="-292608">
              <a:buClr>
                <a:srgbClr val="990000"/>
              </a:buClr>
              <a:buFont typeface="Arial" panose="020B0604020202020204" pitchFamily="34" charset="0"/>
              <a:buChar char="•"/>
            </a:pPr>
            <a:r>
              <a:rPr lang="en-US" dirty="0"/>
              <a:t>Depletion generally is a function of the </a:t>
            </a:r>
            <a:r>
              <a:rPr lang="en-US" b="1" dirty="0"/>
              <a:t>units extracted</a:t>
            </a:r>
            <a:endParaRPr lang="en-US" dirty="0"/>
          </a:p>
        </p:txBody>
      </p:sp>
      <p:graphicFrame>
        <p:nvGraphicFramePr>
          <p:cNvPr id="20" name="Content Placeholder 19" descr="Total cost minus salvage value, divided by total estimated units available = depletion cost per unit.&#10;">
            <a:extLst>
              <a:ext uri="{FF2B5EF4-FFF2-40B4-BE49-F238E27FC236}">
                <a16:creationId xmlns:a16="http://schemas.microsoft.com/office/drawing/2014/main" id="{E223DCF8-B4C1-405F-BA5C-D6F9DFEE78C0}"/>
              </a:ext>
            </a:extLst>
          </p:cNvPr>
          <p:cNvGraphicFramePr>
            <a:graphicFrameLocks noGrp="1" noChangeAspect="1"/>
          </p:cNvGraphicFramePr>
          <p:nvPr>
            <p:ph sz="quarter" idx="18"/>
            <p:extLst>
              <p:ext uri="{D42A27DB-BD31-4B8C-83A1-F6EECF244321}">
                <p14:modId xmlns:p14="http://schemas.microsoft.com/office/powerpoint/2010/main" val="1391509854"/>
              </p:ext>
            </p:extLst>
          </p:nvPr>
        </p:nvGraphicFramePr>
        <p:xfrm>
          <a:off x="838200" y="4055058"/>
          <a:ext cx="6985886" cy="669342"/>
        </p:xfrm>
        <a:graphic>
          <a:graphicData uri="http://schemas.openxmlformats.org/presentationml/2006/ole">
            <mc:AlternateContent xmlns:mc="http://schemas.openxmlformats.org/markup-compatibility/2006">
              <mc:Choice xmlns:v="urn:schemas-microsoft-com:vml" Requires="v">
                <p:oleObj spid="_x0000_s8269" name="Equation" r:id="rId3" imgW="8076960" imgH="774360" progId="Equation.DSMT4">
                  <p:embed/>
                </p:oleObj>
              </mc:Choice>
              <mc:Fallback>
                <p:oleObj name="Equation" r:id="rId3" imgW="8076960" imgH="774360" progId="Equation.DSMT4">
                  <p:embed/>
                  <p:pic>
                    <p:nvPicPr>
                      <p:cNvPr id="20" name="Content Placeholder 19" descr="Image description is in table cell">
                        <a:extLst>
                          <a:ext uri="{FF2B5EF4-FFF2-40B4-BE49-F238E27FC236}">
                            <a16:creationId xmlns:a16="http://schemas.microsoft.com/office/drawing/2014/main" id="{E223DCF8-B4C1-405F-BA5C-D6F9DFEE78C0}"/>
                          </a:ext>
                        </a:extLst>
                      </p:cNvPr>
                      <p:cNvPicPr/>
                      <p:nvPr/>
                    </p:nvPicPr>
                    <p:blipFill>
                      <a:blip r:embed="rId4"/>
                      <a:stretch>
                        <a:fillRect/>
                      </a:stretch>
                    </p:blipFill>
                    <p:spPr>
                      <a:xfrm>
                        <a:off x="838200" y="4055058"/>
                        <a:ext cx="6985886" cy="669342"/>
                      </a:xfrm>
                      <a:prstGeom prst="rect">
                        <a:avLst/>
                      </a:prstGeom>
                    </p:spPr>
                  </p:pic>
                </p:oleObj>
              </mc:Fallback>
            </mc:AlternateContent>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920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9F78-2347-4613-B763-85CF707CDFB4}"/>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Plant Asset Expenditures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EBD8FCAB-D335-4DD4-ADDB-C9BACAC7EC0B}"/>
              </a:ext>
            </a:extLst>
          </p:cNvPr>
          <p:cNvSpPr>
            <a:spLocks noGrp="1"/>
          </p:cNvSpPr>
          <p:nvPr>
            <p:ph sz="quarter" idx="16"/>
          </p:nvPr>
        </p:nvSpPr>
        <p:spPr>
          <a:xfrm>
            <a:off x="304800" y="1828800"/>
            <a:ext cx="8534400" cy="2362200"/>
          </a:xfrm>
        </p:spPr>
        <p:txBody>
          <a:bodyPr/>
          <a:lstStyle/>
          <a:p>
            <a:pPr>
              <a:buClr>
                <a:srgbClr val="990000"/>
              </a:buClr>
            </a:pPr>
            <a:r>
              <a:rPr lang="en-US" b="1" dirty="0">
                <a:solidFill>
                  <a:srgbClr val="990000"/>
                </a:solidFill>
              </a:rPr>
              <a:t>Determining the Cost of Plant Assets</a:t>
            </a:r>
          </a:p>
          <a:p>
            <a:r>
              <a:rPr lang="en-US" altLang="en-US" b="1" dirty="0"/>
              <a:t>Historical Cost Principle </a:t>
            </a:r>
            <a:r>
              <a:rPr lang="en-US" altLang="en-US" dirty="0"/>
              <a:t>requires that companies record plant assets at cost.</a:t>
            </a:r>
          </a:p>
          <a:p>
            <a:r>
              <a:rPr lang="en-US" altLang="en-US" b="1" dirty="0"/>
              <a:t>Cost consists of all expenditures necessary to acquire an asset and make it ready for its intended use.</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2715691-452D-437D-81C1-803853D639B0}"/>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B57067A0-8ABA-4245-A8AD-C137300F3A7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6550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348F-6ECB-467A-A7E6-48F23BFD284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032F244E-8799-43E9-8C66-FF9CF1ED369A}"/>
              </a:ext>
            </a:extLst>
          </p:cNvPr>
          <p:cNvSpPr>
            <a:spLocks noGrp="1"/>
          </p:cNvSpPr>
          <p:nvPr>
            <p:ph sz="quarter" idx="16"/>
          </p:nvPr>
        </p:nvSpPr>
        <p:spPr>
          <a:xfrm>
            <a:off x="304800" y="1828800"/>
            <a:ext cx="8534400" cy="1143000"/>
          </a:xfrm>
        </p:spPr>
        <p:txBody>
          <a:bodyPr/>
          <a:lstStyle/>
          <a:p>
            <a:pPr marL="0" lvl="2" indent="0">
              <a:spcBef>
                <a:spcPts val="1000"/>
              </a:spcBef>
              <a:buClr>
                <a:srgbClr val="990000"/>
              </a:buClr>
              <a:buSzPct val="100000"/>
              <a:buNone/>
            </a:pPr>
            <a:r>
              <a:rPr lang="en-US" altLang="en-US" sz="2600" b="1" dirty="0"/>
              <a:t>Illustration: </a:t>
            </a:r>
            <a:r>
              <a:rPr lang="en-US" altLang="en-US" sz="2600" dirty="0"/>
              <a:t>Lane Coal Company invests $5 million in a mine estimated to have 1 million tons of coal and no salvage value. Compute the depletion cost per unit.</a:t>
            </a:r>
          </a:p>
        </p:txBody>
      </p:sp>
      <p:graphicFrame>
        <p:nvGraphicFramePr>
          <p:cNvPr id="8" name="Content Placeholder 7" descr="Table is accessible to screenreaders">
            <a:extLst>
              <a:ext uri="{FF2B5EF4-FFF2-40B4-BE49-F238E27FC236}">
                <a16:creationId xmlns:a16="http://schemas.microsoft.com/office/drawing/2014/main" id="{291A86E4-243F-44A0-8165-37963846C9C3}"/>
              </a:ext>
            </a:extLst>
          </p:cNvPr>
          <p:cNvGraphicFramePr>
            <a:graphicFrameLocks noGrp="1"/>
          </p:cNvGraphicFramePr>
          <p:nvPr>
            <p:ph sz="quarter" idx="17"/>
            <p:extLst>
              <p:ext uri="{D42A27DB-BD31-4B8C-83A1-F6EECF244321}">
                <p14:modId xmlns:p14="http://schemas.microsoft.com/office/powerpoint/2010/main" val="1312844895"/>
              </p:ext>
            </p:extLst>
          </p:nvPr>
        </p:nvGraphicFramePr>
        <p:xfrm>
          <a:off x="381000" y="3429000"/>
          <a:ext cx="8195477" cy="213360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1388771804"/>
                    </a:ext>
                  </a:extLst>
                </a:gridCol>
                <a:gridCol w="775746">
                  <a:extLst>
                    <a:ext uri="{9D8B030D-6E8A-4147-A177-3AD203B41FA5}">
                      <a16:colId xmlns:a16="http://schemas.microsoft.com/office/drawing/2014/main" val="1329694276"/>
                    </a:ext>
                  </a:extLst>
                </a:gridCol>
                <a:gridCol w="3000131">
                  <a:extLst>
                    <a:ext uri="{9D8B030D-6E8A-4147-A177-3AD203B41FA5}">
                      <a16:colId xmlns:a16="http://schemas.microsoft.com/office/drawing/2014/main" val="2978531654"/>
                    </a:ext>
                  </a:extLst>
                </a:gridCol>
              </a:tblGrid>
              <a:tr h="1066800">
                <a:tc>
                  <a:txBody>
                    <a:bodyPr/>
                    <a:lstStyle/>
                    <a:p>
                      <a:pPr algn="l" fontAlgn="t"/>
                      <a:r>
                        <a:rPr lang="en-IN" sz="700" b="0" i="0" u="none" strike="noStrike" dirty="0">
                          <a:solidFill>
                            <a:schemeClr val="bg1"/>
                          </a:solidFill>
                          <a:effectLst/>
                          <a:latin typeface="+mn-lt"/>
                        </a:rPr>
                        <a:t>Total cost minus salvage value, divided by total estimated units available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0" i="0" u="none" strike="noStrike" dirty="0">
                          <a:solidFill>
                            <a:srgbClr val="000000"/>
                          </a:solidFill>
                          <a:effectLst/>
                          <a:latin typeface="Calibri" panose="020F0502020204030204" pitchFamily="34" charset="0"/>
                        </a:rPr>
                        <a:t>=</a:t>
                      </a:r>
                    </a:p>
                  </a:txBody>
                  <a:tcPr marL="4233" marR="4233"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1" u="none" strike="noStrike" dirty="0">
                          <a:solidFill>
                            <a:srgbClr val="990000"/>
                          </a:solidFill>
                          <a:effectLst/>
                        </a:rPr>
                        <a:t>Depletion Cost </a:t>
                      </a:r>
                    </a:p>
                    <a:p>
                      <a:pPr algn="ctr" fontAlgn="b"/>
                      <a:r>
                        <a:rPr lang="en-US" sz="2600" b="1" u="none" strike="noStrike" dirty="0">
                          <a:solidFill>
                            <a:srgbClr val="990000"/>
                          </a:solidFill>
                          <a:effectLst/>
                        </a:rPr>
                        <a:t>per Unit</a:t>
                      </a:r>
                      <a:endParaRPr lang="en-US" sz="2600" b="1" i="0" u="none" strike="noStrike" dirty="0">
                        <a:solidFill>
                          <a:srgbClr val="990000"/>
                        </a:solidFill>
                        <a:effectLst/>
                        <a:latin typeface="Calibri" panose="020F0502020204030204" pitchFamily="34" charset="0"/>
                      </a:endParaRPr>
                    </a:p>
                  </a:txBody>
                  <a:tcPr marL="4233" marR="4233"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9187415"/>
                  </a:ext>
                </a:extLst>
              </a:tr>
              <a:tr h="1066800">
                <a:tc>
                  <a:txBody>
                    <a:bodyPr/>
                    <a:lstStyle/>
                    <a:p>
                      <a:r>
                        <a:rPr lang="en-US" sz="500" dirty="0">
                          <a:solidFill>
                            <a:schemeClr val="bg1"/>
                          </a:solidFill>
                        </a:rPr>
                        <a:t>$5,000,000 divided by 1,000,000</a:t>
                      </a:r>
                    </a:p>
                  </a:txBody>
                  <a:tcPr marL="94827" marR="948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0" i="0" u="none" strike="noStrike" dirty="0">
                          <a:solidFill>
                            <a:srgbClr val="000000"/>
                          </a:solidFill>
                          <a:effectLst/>
                          <a:latin typeface="Calibri" panose="020F0502020204030204" pitchFamily="34" charset="0"/>
                        </a:rPr>
                        <a:t>=</a:t>
                      </a:r>
                    </a:p>
                  </a:txBody>
                  <a:tcPr marL="4233" marR="4233"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1" i="0" u="none" strike="noStrike" dirty="0">
                          <a:solidFill>
                            <a:srgbClr val="990000"/>
                          </a:solidFill>
                          <a:effectLst/>
                          <a:latin typeface="Calibri" panose="020F0502020204030204" pitchFamily="34" charset="0"/>
                        </a:rPr>
                        <a:t>$5.00 per ton</a:t>
                      </a:r>
                    </a:p>
                  </a:txBody>
                  <a:tcPr marL="4233" marR="4233"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530338"/>
                  </a:ext>
                </a:extLst>
              </a:tr>
            </a:tbl>
          </a:graphicData>
        </a:graphic>
      </p:graphicFrame>
      <p:graphicFrame>
        <p:nvGraphicFramePr>
          <p:cNvPr id="10" name="Content Placeholder 9" descr="Image description is in table cell">
            <a:extLst>
              <a:ext uri="{FF2B5EF4-FFF2-40B4-BE49-F238E27FC236}">
                <a16:creationId xmlns:a16="http://schemas.microsoft.com/office/drawing/2014/main" id="{963B56B8-4B7F-40B0-AA77-483D7E8C81D2}"/>
              </a:ext>
            </a:extLst>
          </p:cNvPr>
          <p:cNvGraphicFramePr>
            <a:graphicFrameLocks noGrp="1" noChangeAspect="1"/>
          </p:cNvGraphicFramePr>
          <p:nvPr>
            <p:ph sz="quarter" idx="18"/>
            <p:extLst>
              <p:ext uri="{D42A27DB-BD31-4B8C-83A1-F6EECF244321}">
                <p14:modId xmlns:p14="http://schemas.microsoft.com/office/powerpoint/2010/main" val="3405639725"/>
              </p:ext>
            </p:extLst>
          </p:nvPr>
        </p:nvGraphicFramePr>
        <p:xfrm>
          <a:off x="566738" y="3603625"/>
          <a:ext cx="3998912" cy="723900"/>
        </p:xfrm>
        <a:graphic>
          <a:graphicData uri="http://schemas.openxmlformats.org/presentationml/2006/ole">
            <mc:AlternateContent xmlns:mc="http://schemas.openxmlformats.org/markup-compatibility/2006">
              <mc:Choice xmlns:v="urn:schemas-microsoft-com:vml" Requires="v">
                <p:oleObj spid="_x0000_s9367" name="Equation" r:id="rId3" imgW="4279680" imgH="774360" progId="Equation.DSMT4">
                  <p:embed/>
                </p:oleObj>
              </mc:Choice>
              <mc:Fallback>
                <p:oleObj name="Equation" r:id="rId3" imgW="4279680" imgH="774360" progId="Equation.DSMT4">
                  <p:embed/>
                  <p:pic>
                    <p:nvPicPr>
                      <p:cNvPr id="10" name="Content Placeholder 9" descr="Image description is in table cell">
                        <a:extLst>
                          <a:ext uri="{FF2B5EF4-FFF2-40B4-BE49-F238E27FC236}">
                            <a16:creationId xmlns:a16="http://schemas.microsoft.com/office/drawing/2014/main" id="{963B56B8-4B7F-40B0-AA77-483D7E8C81D2}"/>
                          </a:ext>
                        </a:extLst>
                      </p:cNvPr>
                      <p:cNvPicPr/>
                      <p:nvPr/>
                    </p:nvPicPr>
                    <p:blipFill>
                      <a:blip r:embed="rId4"/>
                      <a:stretch>
                        <a:fillRect/>
                      </a:stretch>
                    </p:blipFill>
                    <p:spPr>
                      <a:xfrm>
                        <a:off x="566738" y="3603625"/>
                        <a:ext cx="3998912" cy="723900"/>
                      </a:xfrm>
                      <a:prstGeom prst="rect">
                        <a:avLst/>
                      </a:prstGeom>
                    </p:spPr>
                  </p:pic>
                </p:oleObj>
              </mc:Fallback>
            </mc:AlternateContent>
          </a:graphicData>
        </a:graphic>
      </p:graphicFrame>
      <p:graphicFrame>
        <p:nvGraphicFramePr>
          <p:cNvPr id="14" name="Content Placeholder 13" descr="Image description is in table cell">
            <a:extLst>
              <a:ext uri="{FF2B5EF4-FFF2-40B4-BE49-F238E27FC236}">
                <a16:creationId xmlns:a16="http://schemas.microsoft.com/office/drawing/2014/main" id="{305A11AB-AB90-44F5-861E-D3CD2D97D736}"/>
              </a:ext>
            </a:extLst>
          </p:cNvPr>
          <p:cNvGraphicFramePr>
            <a:graphicFrameLocks noGrp="1" noChangeAspect="1"/>
          </p:cNvGraphicFramePr>
          <p:nvPr>
            <p:ph sz="quarter" idx="19"/>
            <p:extLst>
              <p:ext uri="{D42A27DB-BD31-4B8C-83A1-F6EECF244321}">
                <p14:modId xmlns:p14="http://schemas.microsoft.com/office/powerpoint/2010/main" val="3007767502"/>
              </p:ext>
            </p:extLst>
          </p:nvPr>
        </p:nvGraphicFramePr>
        <p:xfrm>
          <a:off x="1905000" y="4583113"/>
          <a:ext cx="1493838" cy="741362"/>
        </p:xfrm>
        <a:graphic>
          <a:graphicData uri="http://schemas.openxmlformats.org/presentationml/2006/ole">
            <mc:AlternateContent xmlns:mc="http://schemas.openxmlformats.org/markup-compatibility/2006">
              <mc:Choice xmlns:v="urn:schemas-microsoft-com:vml" Requires="v">
                <p:oleObj spid="_x0000_s9368" name="Equation" r:id="rId5" imgW="1638000" imgH="812520" progId="Equation.DSMT4">
                  <p:embed/>
                </p:oleObj>
              </mc:Choice>
              <mc:Fallback>
                <p:oleObj name="Equation" r:id="rId5" imgW="1638000" imgH="812520" progId="Equation.DSMT4">
                  <p:embed/>
                  <p:pic>
                    <p:nvPicPr>
                      <p:cNvPr id="14" name="Content Placeholder 13" descr="Image description is in table cell">
                        <a:extLst>
                          <a:ext uri="{FF2B5EF4-FFF2-40B4-BE49-F238E27FC236}">
                            <a16:creationId xmlns:a16="http://schemas.microsoft.com/office/drawing/2014/main" id="{305A11AB-AB90-44F5-861E-D3CD2D97D736}"/>
                          </a:ext>
                        </a:extLst>
                      </p:cNvPr>
                      <p:cNvPicPr/>
                      <p:nvPr/>
                    </p:nvPicPr>
                    <p:blipFill>
                      <a:blip r:embed="rId6"/>
                      <a:stretch>
                        <a:fillRect/>
                      </a:stretch>
                    </p:blipFill>
                    <p:spPr>
                      <a:xfrm>
                        <a:off x="1905000" y="4583113"/>
                        <a:ext cx="1493838" cy="741362"/>
                      </a:xfrm>
                      <a:prstGeom prst="rect">
                        <a:avLst/>
                      </a:prstGeom>
                    </p:spPr>
                  </p:pic>
                </p:oleObj>
              </mc:Fallback>
            </mc:AlternateContent>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6" name="Slide Number Placeholder 5">
            <a:extLst>
              <a:ext uri="{FF2B5EF4-FFF2-40B4-BE49-F238E27FC236}">
                <a16:creationId xmlns:a16="http://schemas.microsoft.com/office/drawing/2014/main" id="{D4F33E1F-1ACA-4FE8-A785-F6044CD9C436}"/>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7" name="Footer Placeholder 6">
            <a:extLst>
              <a:ext uri="{FF2B5EF4-FFF2-40B4-BE49-F238E27FC236}">
                <a16:creationId xmlns:a16="http://schemas.microsoft.com/office/drawing/2014/main" id="{D83735CD-685B-4B8D-8ACD-7259F940C28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91206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(3 of 3)</a:t>
            </a:r>
            <a:endParaRPr lang="en-US" sz="2400" dirty="0"/>
          </a:p>
        </p:txBody>
      </p:sp>
      <p:sp>
        <p:nvSpPr>
          <p:cNvPr id="13" name="Content Placeholder 12">
            <a:extLst>
              <a:ext uri="{FF2B5EF4-FFF2-40B4-BE49-F238E27FC236}">
                <a16:creationId xmlns:a16="http://schemas.microsoft.com/office/drawing/2014/main" id="{46C6BDB1-4542-4A98-B286-00B1F9BB9EA5}"/>
              </a:ext>
            </a:extLst>
          </p:cNvPr>
          <p:cNvSpPr>
            <a:spLocks noGrp="1"/>
          </p:cNvSpPr>
          <p:nvPr>
            <p:ph sz="quarter" idx="16"/>
          </p:nvPr>
        </p:nvSpPr>
        <p:spPr>
          <a:xfrm>
            <a:off x="304800" y="1828800"/>
            <a:ext cx="8305800" cy="2971800"/>
          </a:xfrm>
        </p:spPr>
        <p:txBody>
          <a:bodyPr/>
          <a:lstStyle/>
          <a:p>
            <a:pPr marL="0" lvl="2" indent="0">
              <a:spcBef>
                <a:spcPts val="1000"/>
              </a:spcBef>
              <a:buClr>
                <a:srgbClr val="990000"/>
              </a:buClr>
              <a:buSzPct val="100000"/>
              <a:buNone/>
            </a:pPr>
            <a:r>
              <a:rPr lang="en-US" altLang="en-US" sz="2600" b="1" dirty="0">
                <a:latin typeface="Calibri" panose="020F0502020204030204" pitchFamily="34" charset="0"/>
              </a:rPr>
              <a:t>Illustration: </a:t>
            </a:r>
            <a:r>
              <a:rPr lang="en-US" altLang="en-US" sz="2600" dirty="0">
                <a:latin typeface="Calibri" panose="020F0502020204030204" pitchFamily="34" charset="0"/>
              </a:rPr>
              <a:t>Lane Coal Company invests $5 million in a mine estimated to have 1 million tons of coal and no salvage value. In the first year, Lane extracts and sells 250,000 tons of coal. Lane computes the depletion as follows:</a:t>
            </a:r>
          </a:p>
          <a:p>
            <a:pPr marL="457200"/>
            <a:r>
              <a:rPr lang="en-US" altLang="en-US" sz="2600" dirty="0">
                <a:latin typeface="Calibri" panose="020F0502020204030204" pitchFamily="34" charset="0"/>
              </a:rPr>
              <a:t>$5,000,000 ÷ 1,000,000 = $5.00 depletion cost per ton</a:t>
            </a:r>
          </a:p>
          <a:p>
            <a:pPr marL="457200"/>
            <a:r>
              <a:rPr lang="en-US" altLang="en-US" sz="2600" dirty="0">
                <a:latin typeface="Calibri" panose="020F0502020204030204" pitchFamily="34" charset="0"/>
              </a:rPr>
              <a:t>$5.00 × 250,000 = $1,250,000 annual depletion</a:t>
            </a:r>
          </a:p>
          <a:p>
            <a:r>
              <a:rPr lang="en-US" altLang="en-US" sz="2600" b="1" dirty="0">
                <a:latin typeface="Calibri" panose="020F0502020204030204" pitchFamily="34" charset="0"/>
              </a:rPr>
              <a:t>Journal entry:</a:t>
            </a:r>
            <a:endParaRPr lang="en-US" sz="2600" dirty="0">
              <a:latin typeface="Calibri" panose="020F0502020204030204" pitchFamily="34" charset="0"/>
            </a:endParaRPr>
          </a:p>
        </p:txBody>
      </p:sp>
      <p:sp>
        <p:nvSpPr>
          <p:cNvPr id="5" name="Content Placeholder 4">
            <a:extLst>
              <a:ext uri="{FF2B5EF4-FFF2-40B4-BE49-F238E27FC236}">
                <a16:creationId xmlns:a16="http://schemas.microsoft.com/office/drawing/2014/main" id="{3A394BDC-9C4B-41BF-998E-C07513BF2D29}"/>
              </a:ext>
            </a:extLst>
          </p:cNvPr>
          <p:cNvSpPr>
            <a:spLocks noGrp="1"/>
          </p:cNvSpPr>
          <p:nvPr>
            <p:ph sz="quarter" idx="18"/>
          </p:nvPr>
        </p:nvSpPr>
        <p:spPr>
          <a:xfrm>
            <a:off x="685800" y="4966425"/>
            <a:ext cx="2209800" cy="365125"/>
          </a:xfrm>
        </p:spPr>
        <p:txBody>
          <a:bodyPr/>
          <a:lstStyle/>
          <a:p>
            <a:r>
              <a:rPr lang="en-US" sz="2400" dirty="0">
                <a:latin typeface="Calibri" panose="020F0502020204030204" pitchFamily="34" charset="0"/>
              </a:rPr>
              <a:t>Inventory (coal)</a:t>
            </a:r>
          </a:p>
        </p:txBody>
      </p:sp>
      <p:sp>
        <p:nvSpPr>
          <p:cNvPr id="6" name="Content Placeholder 5">
            <a:extLst>
              <a:ext uri="{FF2B5EF4-FFF2-40B4-BE49-F238E27FC236}">
                <a16:creationId xmlns:a16="http://schemas.microsoft.com/office/drawing/2014/main" id="{8A4DBD96-8577-4F1F-BC02-3559B112BF52}"/>
              </a:ext>
            </a:extLst>
          </p:cNvPr>
          <p:cNvSpPr>
            <a:spLocks noGrp="1"/>
          </p:cNvSpPr>
          <p:nvPr>
            <p:ph sz="quarter" idx="19"/>
          </p:nvPr>
        </p:nvSpPr>
        <p:spPr>
          <a:xfrm>
            <a:off x="5867400" y="4966425"/>
            <a:ext cx="1447800" cy="365125"/>
          </a:xfrm>
        </p:spPr>
        <p:txBody>
          <a:bodyPr/>
          <a:lstStyle/>
          <a:p>
            <a:r>
              <a:rPr lang="en-US" sz="2400" dirty="0">
                <a:latin typeface="Calibri" panose="020F0502020204030204" pitchFamily="34" charset="0"/>
              </a:rPr>
              <a:t>1,250,000</a:t>
            </a:r>
          </a:p>
        </p:txBody>
      </p:sp>
      <p:sp>
        <p:nvSpPr>
          <p:cNvPr id="7" name="Content Placeholder 6">
            <a:extLst>
              <a:ext uri="{FF2B5EF4-FFF2-40B4-BE49-F238E27FC236}">
                <a16:creationId xmlns:a16="http://schemas.microsoft.com/office/drawing/2014/main" id="{FBBA099B-FCBC-4E94-ACC2-0167B76AB87C}"/>
              </a:ext>
            </a:extLst>
          </p:cNvPr>
          <p:cNvSpPr>
            <a:spLocks noGrp="1"/>
          </p:cNvSpPr>
          <p:nvPr>
            <p:ph sz="quarter" idx="21"/>
          </p:nvPr>
        </p:nvSpPr>
        <p:spPr>
          <a:xfrm>
            <a:off x="1828800" y="5407750"/>
            <a:ext cx="3124200" cy="365125"/>
          </a:xfrm>
        </p:spPr>
        <p:txBody>
          <a:bodyPr/>
          <a:lstStyle/>
          <a:p>
            <a:r>
              <a:rPr lang="en-US" sz="2400" dirty="0">
                <a:latin typeface="Calibri" panose="020F0502020204030204" pitchFamily="34" charset="0"/>
              </a:rPr>
              <a:t>Accumulated Depletion</a:t>
            </a:r>
            <a:endParaRPr lang="en-US" sz="24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B8BFF61F-A9AE-4DF5-BF61-CCD25D8B5F0F}"/>
              </a:ext>
            </a:extLst>
          </p:cNvPr>
          <p:cNvSpPr>
            <a:spLocks noGrp="1"/>
          </p:cNvSpPr>
          <p:nvPr>
            <p:ph sz="quarter" idx="22"/>
          </p:nvPr>
        </p:nvSpPr>
        <p:spPr>
          <a:xfrm>
            <a:off x="7010400" y="5407750"/>
            <a:ext cx="1447800" cy="365125"/>
          </a:xfrm>
        </p:spPr>
        <p:txBody>
          <a:bodyPr/>
          <a:lstStyle/>
          <a:p>
            <a:r>
              <a:rPr lang="en-US" sz="2400" dirty="0">
                <a:latin typeface="Calibri" panose="020F0502020204030204" pitchFamily="34" charset="0"/>
              </a:rPr>
              <a:t>1,250,000</a:t>
            </a:r>
          </a:p>
        </p:txBody>
      </p:sp>
      <p:sp>
        <p:nvSpPr>
          <p:cNvPr id="1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862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20C6-3334-4F09-B2BA-3CC8F48EB6C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Intangible Assets</a:t>
            </a:r>
            <a:endParaRPr lang="en-US" dirty="0"/>
          </a:p>
        </p:txBody>
      </p:sp>
      <p:sp>
        <p:nvSpPr>
          <p:cNvPr id="3" name="Content Placeholder 2">
            <a:extLst>
              <a:ext uri="{FF2B5EF4-FFF2-40B4-BE49-F238E27FC236}">
                <a16:creationId xmlns:a16="http://schemas.microsoft.com/office/drawing/2014/main" id="{259DA071-1E40-4972-8B1F-3F6F5E5B64A2}"/>
              </a:ext>
            </a:extLst>
          </p:cNvPr>
          <p:cNvSpPr>
            <a:spLocks noGrp="1"/>
          </p:cNvSpPr>
          <p:nvPr>
            <p:ph sz="quarter" idx="16"/>
          </p:nvPr>
        </p:nvSpPr>
        <p:spPr>
          <a:xfrm>
            <a:off x="304800" y="1828800"/>
            <a:ext cx="8534400" cy="4267200"/>
          </a:xfrm>
        </p:spPr>
        <p:txBody>
          <a:bodyPr/>
          <a:lstStyle/>
          <a:p>
            <a:pPr marL="0" lvl="2" indent="0">
              <a:spcBef>
                <a:spcPts val="1000"/>
              </a:spcBef>
              <a:buClr>
                <a:srgbClr val="990000"/>
              </a:buClr>
              <a:buSzPct val="100000"/>
              <a:buNone/>
            </a:pPr>
            <a:r>
              <a:rPr lang="en-US" altLang="en-US" sz="2400" b="1" dirty="0">
                <a:latin typeface="Calibri" panose="020F0502020204030204" pitchFamily="34" charset="0"/>
              </a:rPr>
              <a:t>Rights</a:t>
            </a:r>
            <a:r>
              <a:rPr lang="en-US" altLang="en-US" sz="2400" dirty="0">
                <a:latin typeface="Calibri" panose="020F0502020204030204" pitchFamily="34" charset="0"/>
              </a:rPr>
              <a:t>, </a:t>
            </a:r>
            <a:r>
              <a:rPr lang="en-US" altLang="en-US" sz="2400" b="1" dirty="0">
                <a:latin typeface="Calibri" panose="020F0502020204030204" pitchFamily="34" charset="0"/>
              </a:rPr>
              <a:t>privileges</a:t>
            </a:r>
            <a:r>
              <a:rPr lang="en-US" altLang="en-US" sz="2400" dirty="0">
                <a:latin typeface="Calibri" panose="020F0502020204030204" pitchFamily="34" charset="0"/>
              </a:rPr>
              <a:t>, and </a:t>
            </a:r>
            <a:r>
              <a:rPr lang="en-US" altLang="en-US" sz="2400" b="1" dirty="0">
                <a:latin typeface="Calibri" panose="020F0502020204030204" pitchFamily="34" charset="0"/>
              </a:rPr>
              <a:t>competitive</a:t>
            </a:r>
            <a:r>
              <a:rPr lang="en-US" altLang="en-US" sz="2400" dirty="0">
                <a:latin typeface="Calibri" panose="020F0502020204030204" pitchFamily="34" charset="0"/>
              </a:rPr>
              <a:t> </a:t>
            </a:r>
            <a:r>
              <a:rPr lang="en-US" altLang="en-US" sz="2400" b="1" dirty="0">
                <a:latin typeface="Calibri" panose="020F0502020204030204" pitchFamily="34" charset="0"/>
              </a:rPr>
              <a:t>advantages</a:t>
            </a:r>
            <a:r>
              <a:rPr lang="en-US" altLang="en-US" sz="2400" dirty="0">
                <a:latin typeface="Calibri" panose="020F0502020204030204" pitchFamily="34" charset="0"/>
              </a:rPr>
              <a:t> that result from ownership of long-lived assets that do not possess physical substance.</a:t>
            </a:r>
          </a:p>
          <a:p>
            <a:r>
              <a:rPr lang="en-US" altLang="en-US" sz="2400" b="1" dirty="0">
                <a:latin typeface="Calibri" panose="020F0502020204030204" pitchFamily="34" charset="0"/>
              </a:rPr>
              <a:t>Limited</a:t>
            </a:r>
            <a:r>
              <a:rPr lang="en-US" altLang="en-US" sz="2400" dirty="0">
                <a:latin typeface="Calibri" panose="020F0502020204030204" pitchFamily="34" charset="0"/>
              </a:rPr>
              <a:t> </a:t>
            </a:r>
            <a:r>
              <a:rPr lang="en-US" altLang="en-US" sz="2400" b="1" dirty="0">
                <a:latin typeface="Calibri" panose="020F0502020204030204" pitchFamily="34" charset="0"/>
              </a:rPr>
              <a:t>life</a:t>
            </a:r>
            <a:r>
              <a:rPr lang="en-US" altLang="en-US" sz="2400" dirty="0">
                <a:latin typeface="Calibri" panose="020F0502020204030204" pitchFamily="34" charset="0"/>
              </a:rPr>
              <a:t> or </a:t>
            </a:r>
            <a:r>
              <a:rPr lang="en-US" altLang="en-US" sz="2400" b="1" dirty="0">
                <a:latin typeface="Calibri" panose="020F0502020204030204" pitchFamily="34" charset="0"/>
              </a:rPr>
              <a:t>indefinite</a:t>
            </a:r>
            <a:r>
              <a:rPr lang="en-US" altLang="en-US" sz="2400" dirty="0">
                <a:latin typeface="Calibri" panose="020F0502020204030204" pitchFamily="34" charset="0"/>
              </a:rPr>
              <a:t> </a:t>
            </a:r>
            <a:r>
              <a:rPr lang="en-US" altLang="en-US" sz="2400" b="1" dirty="0">
                <a:latin typeface="Calibri" panose="020F0502020204030204" pitchFamily="34" charset="0"/>
              </a:rPr>
              <a:t>life</a:t>
            </a:r>
            <a:r>
              <a:rPr lang="en-US" altLang="en-US" sz="2400" dirty="0">
                <a:latin typeface="Calibri" panose="020F0502020204030204" pitchFamily="34" charset="0"/>
              </a:rPr>
              <a:t>.</a:t>
            </a:r>
          </a:p>
          <a:p>
            <a:r>
              <a:rPr lang="en-US" altLang="en-US" sz="2400" b="1" dirty="0">
                <a:latin typeface="Calibri" panose="020F0502020204030204" pitchFamily="34" charset="0"/>
              </a:rPr>
              <a:t>Common</a:t>
            </a:r>
            <a:r>
              <a:rPr lang="en-US" altLang="en-US" sz="2400" dirty="0">
                <a:latin typeface="Calibri" panose="020F0502020204030204" pitchFamily="34" charset="0"/>
              </a:rPr>
              <a:t> </a:t>
            </a:r>
            <a:r>
              <a:rPr lang="en-US" altLang="en-US" sz="2400" b="1" dirty="0">
                <a:latin typeface="Calibri" panose="020F0502020204030204" pitchFamily="34" charset="0"/>
              </a:rPr>
              <a:t>types</a:t>
            </a:r>
            <a:r>
              <a:rPr lang="en-US" altLang="en-US" sz="2400" dirty="0">
                <a:latin typeface="Calibri" panose="020F0502020204030204" pitchFamily="34" charset="0"/>
              </a:rPr>
              <a:t> of intangibles: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Patents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Copyrights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Goodwill</a:t>
            </a:r>
            <a:endParaRPr lang="en-US" altLang="en-US" sz="2400" dirty="0">
              <a:solidFill>
                <a:srgbClr val="000000"/>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Trademarks and Trade Names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Franchises</a:t>
            </a:r>
            <a:endParaRPr lang="en-US" altLang="en-US" sz="2400" dirty="0">
              <a:solidFill>
                <a:srgbClr val="000000"/>
              </a:solidFill>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3E52DC08-BACE-4D44-9230-915C16FE8C85}"/>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4">
            <a:extLst>
              <a:ext uri="{FF2B5EF4-FFF2-40B4-BE49-F238E27FC236}">
                <a16:creationId xmlns:a16="http://schemas.microsoft.com/office/drawing/2014/main" id="{72243F42-FD53-44B1-A701-1FD4AFF6A0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26819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73C-2435-4418-8BA5-4DEB7A90CF4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543CB996-E02E-4398-A7CD-3507903D2EEF}"/>
              </a:ext>
            </a:extLst>
          </p:cNvPr>
          <p:cNvSpPr>
            <a:spLocks noGrp="1"/>
          </p:cNvSpPr>
          <p:nvPr>
            <p:ph sz="quarter" idx="16"/>
          </p:nvPr>
        </p:nvSpPr>
        <p:spPr>
          <a:xfrm>
            <a:off x="304800" y="1828800"/>
            <a:ext cx="3352800" cy="1371600"/>
          </a:xfrm>
        </p:spPr>
        <p:txBody>
          <a:bodyPr/>
          <a:lstStyle/>
          <a:p>
            <a:r>
              <a:rPr lang="en-US" altLang="en-US" sz="2400" b="1" dirty="0"/>
              <a:t>Limited-Life</a:t>
            </a:r>
            <a:r>
              <a:rPr lang="en-US" altLang="en-US" sz="2400" dirty="0"/>
              <a:t> intangibles:</a:t>
            </a:r>
          </a:p>
          <a:p>
            <a:pPr marL="292608" indent="-292608">
              <a:buClr>
                <a:srgbClr val="990000"/>
              </a:buClr>
              <a:buFont typeface="Arial" panose="020B0604020202020204" pitchFamily="34" charset="0"/>
              <a:buChar char="•"/>
            </a:pPr>
            <a:r>
              <a:rPr lang="en-US" altLang="en-US" sz="2400" dirty="0"/>
              <a:t>Amortize to expense</a:t>
            </a:r>
          </a:p>
          <a:p>
            <a:pPr marL="292608" indent="-292608">
              <a:buClr>
                <a:srgbClr val="990000"/>
              </a:buClr>
              <a:buFont typeface="Arial" panose="020B0604020202020204" pitchFamily="34" charset="0"/>
              <a:buChar char="•"/>
            </a:pPr>
            <a:r>
              <a:rPr lang="en-US" altLang="en-US" sz="2400" dirty="0"/>
              <a:t>Credit asset account</a:t>
            </a:r>
            <a:endParaRPr lang="en-US" sz="2400" dirty="0"/>
          </a:p>
        </p:txBody>
      </p:sp>
      <p:sp>
        <p:nvSpPr>
          <p:cNvPr id="4" name="Content Placeholder 3">
            <a:extLst>
              <a:ext uri="{FF2B5EF4-FFF2-40B4-BE49-F238E27FC236}">
                <a16:creationId xmlns:a16="http://schemas.microsoft.com/office/drawing/2014/main" id="{BC3C327A-E5B2-4027-A135-9786451CFEFE}"/>
              </a:ext>
            </a:extLst>
          </p:cNvPr>
          <p:cNvSpPr>
            <a:spLocks noGrp="1"/>
          </p:cNvSpPr>
          <p:nvPr>
            <p:ph sz="quarter" idx="17"/>
          </p:nvPr>
        </p:nvSpPr>
        <p:spPr>
          <a:xfrm>
            <a:off x="304800" y="3505200"/>
            <a:ext cx="8534400" cy="1676400"/>
          </a:xfrm>
        </p:spPr>
        <p:txBody>
          <a:bodyPr/>
          <a:lstStyle/>
          <a:p>
            <a:pPr>
              <a:buClr>
                <a:srgbClr val="990000"/>
              </a:buClr>
            </a:pPr>
            <a:r>
              <a:rPr lang="en-US" altLang="en-US" sz="2400" b="1" dirty="0"/>
              <a:t>Indefinite-Life</a:t>
            </a:r>
            <a:r>
              <a:rPr lang="en-US" altLang="en-US" sz="2400" dirty="0"/>
              <a:t> intangibles:</a:t>
            </a:r>
          </a:p>
          <a:p>
            <a:pPr marL="292608" indent="-292608">
              <a:buClr>
                <a:srgbClr val="990000"/>
              </a:buClr>
              <a:buFont typeface="Arial" panose="020B0604020202020204" pitchFamily="34" charset="0"/>
              <a:buChar char="•"/>
            </a:pPr>
            <a:r>
              <a:rPr lang="en-US" altLang="en-US" sz="2400" dirty="0"/>
              <a:t>No foreseeable limit on time the asset is expected to provide cash flows</a:t>
            </a:r>
          </a:p>
          <a:p>
            <a:pPr marL="292608" indent="-292608">
              <a:buClr>
                <a:srgbClr val="990000"/>
              </a:buClr>
              <a:buFont typeface="Arial" panose="020B0604020202020204" pitchFamily="34" charset="0"/>
              <a:buChar char="•"/>
            </a:pPr>
            <a:r>
              <a:rPr lang="en-US" altLang="en-US" sz="2400" dirty="0"/>
              <a:t>No amortization</a:t>
            </a:r>
            <a:endParaRPr lang="en-US" sz="2400" dirty="0"/>
          </a:p>
        </p:txBody>
      </p:sp>
      <p:sp>
        <p:nvSpPr>
          <p:cNvPr id="5" name="Content Placeholder 4">
            <a:extLst>
              <a:ext uri="{FF2B5EF4-FFF2-40B4-BE49-F238E27FC236}">
                <a16:creationId xmlns:a16="http://schemas.microsoft.com/office/drawing/2014/main" id="{62A8C9A1-675D-4CD8-98C4-15E1B0FD4C6B}"/>
              </a:ext>
            </a:extLst>
          </p:cNvPr>
          <p:cNvSpPr>
            <a:spLocks noGrp="1"/>
          </p:cNvSpPr>
          <p:nvPr>
            <p:ph sz="quarter" idx="18"/>
          </p:nvPr>
        </p:nvSpPr>
        <p:spPr>
          <a:xfrm>
            <a:off x="4343399" y="1828800"/>
            <a:ext cx="4504267" cy="1524000"/>
          </a:xfrm>
        </p:spPr>
        <p:txBody>
          <a:bodyPr/>
          <a:lstStyle/>
          <a:p>
            <a:pPr>
              <a:defRPr/>
            </a:pPr>
            <a:r>
              <a:rPr lang="en-US" sz="2400" b="1" dirty="0"/>
              <a:t>Helpful Hint</a:t>
            </a:r>
          </a:p>
          <a:p>
            <a:pPr>
              <a:defRPr/>
            </a:pPr>
            <a:r>
              <a:rPr lang="en-US" sz="2400" i="1" dirty="0"/>
              <a:t>Amortization</a:t>
            </a:r>
            <a:r>
              <a:rPr lang="en-US" sz="2400" dirty="0"/>
              <a:t> is to intangibles what </a:t>
            </a:r>
            <a:r>
              <a:rPr lang="en-US" sz="2400" i="1" dirty="0"/>
              <a:t>depreciation</a:t>
            </a:r>
            <a:r>
              <a:rPr lang="en-US" sz="2400" dirty="0"/>
              <a:t> is to plant assets and </a:t>
            </a:r>
            <a:r>
              <a:rPr lang="en-US" sz="2400" i="1" dirty="0"/>
              <a:t>depletion</a:t>
            </a:r>
            <a:r>
              <a:rPr lang="en-US" sz="2400" dirty="0"/>
              <a:t> is to natural resources.</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6" name="Slide Number Placeholder 5">
            <a:extLst>
              <a:ext uri="{FF2B5EF4-FFF2-40B4-BE49-F238E27FC236}">
                <a16:creationId xmlns:a16="http://schemas.microsoft.com/office/drawing/2014/main" id="{A0064188-E254-45BF-81B6-7011D35E404E}"/>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7" name="Footer Placeholder 6">
            <a:extLst>
              <a:ext uri="{FF2B5EF4-FFF2-40B4-BE49-F238E27FC236}">
                <a16:creationId xmlns:a16="http://schemas.microsoft.com/office/drawing/2014/main" id="{48DCBB75-5258-4AFE-B3FF-CD475B9F1AD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14991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723B-7352-4BC8-8639-F3DA0AA47D96}"/>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(2 of 6)</a:t>
            </a:r>
            <a:endParaRPr lang="en-US" dirty="0"/>
          </a:p>
        </p:txBody>
      </p:sp>
      <p:sp>
        <p:nvSpPr>
          <p:cNvPr id="3" name="Content Placeholder 2">
            <a:extLst>
              <a:ext uri="{FF2B5EF4-FFF2-40B4-BE49-F238E27FC236}">
                <a16:creationId xmlns:a16="http://schemas.microsoft.com/office/drawing/2014/main" id="{A2541931-4F9A-47E0-802D-9E1D0D236E00}"/>
              </a:ext>
            </a:extLst>
          </p:cNvPr>
          <p:cNvSpPr>
            <a:spLocks noGrp="1"/>
          </p:cNvSpPr>
          <p:nvPr>
            <p:ph sz="quarter" idx="16"/>
          </p:nvPr>
        </p:nvSpPr>
        <p:spPr>
          <a:xfrm>
            <a:off x="304800" y="1828800"/>
            <a:ext cx="8534400" cy="4267200"/>
          </a:xfrm>
        </p:spPr>
        <p:txBody>
          <a:bodyPr/>
          <a:lstStyle/>
          <a:p>
            <a:r>
              <a:rPr lang="en-US" altLang="en-US" sz="3200" b="1" dirty="0"/>
              <a:t>Patents</a:t>
            </a:r>
            <a:endParaRPr lang="en-US" altLang="en-US" sz="3200" dirty="0"/>
          </a:p>
          <a:p>
            <a:pPr marL="292608" indent="-292608">
              <a:buClr>
                <a:srgbClr val="990000"/>
              </a:buClr>
              <a:buFont typeface="Arial" panose="020B0604020202020204" pitchFamily="34" charset="0"/>
              <a:buChar char="•"/>
            </a:pPr>
            <a:r>
              <a:rPr lang="en-US" altLang="en-US" dirty="0"/>
              <a:t>Amortize to expense</a:t>
            </a:r>
          </a:p>
          <a:p>
            <a:pPr marL="292608" indent="-292608">
              <a:buClr>
                <a:srgbClr val="990000"/>
              </a:buClr>
              <a:buFont typeface="Arial" panose="020B0604020202020204" pitchFamily="34" charset="0"/>
              <a:buChar char="•"/>
            </a:pPr>
            <a:r>
              <a:rPr lang="en-US" altLang="en-US" dirty="0"/>
              <a:t>Exclusive right to manufacture, sell, or otherwise control an invention for </a:t>
            </a:r>
            <a:r>
              <a:rPr lang="en-US" altLang="en-US" b="1" dirty="0"/>
              <a:t>20 years </a:t>
            </a:r>
            <a:r>
              <a:rPr lang="en-US" altLang="en-US" dirty="0"/>
              <a:t>from date of grant</a:t>
            </a:r>
          </a:p>
          <a:p>
            <a:pPr marL="292608" indent="-292608">
              <a:buClr>
                <a:srgbClr val="990000"/>
              </a:buClr>
              <a:buFont typeface="Arial" panose="020B0604020202020204" pitchFamily="34" charset="0"/>
              <a:buChar char="•"/>
            </a:pPr>
            <a:r>
              <a:rPr lang="en-US" altLang="en-US" b="1" dirty="0"/>
              <a:t>Capitalize costs of purchasing </a:t>
            </a:r>
            <a:r>
              <a:rPr lang="en-US" altLang="en-US" dirty="0"/>
              <a:t>a patent and amortize over 20-year life or its useful life, whichever is shorter</a:t>
            </a:r>
          </a:p>
          <a:p>
            <a:pPr marL="292608" indent="-292608">
              <a:buClr>
                <a:srgbClr val="990000"/>
              </a:buClr>
              <a:buFont typeface="Arial" panose="020B0604020202020204" pitchFamily="34" charset="0"/>
              <a:buChar char="•"/>
            </a:pPr>
            <a:r>
              <a:rPr lang="en-US" altLang="en-US" b="1" dirty="0"/>
              <a:t>Expense any R&amp;D </a:t>
            </a:r>
            <a:r>
              <a:rPr lang="en-US" altLang="en-US" dirty="0"/>
              <a:t>costs in developing a patent</a:t>
            </a:r>
          </a:p>
          <a:p>
            <a:pPr marL="292608" indent="-292608">
              <a:buClr>
                <a:srgbClr val="990000"/>
              </a:buClr>
              <a:buFont typeface="Arial" panose="020B0604020202020204" pitchFamily="34" charset="0"/>
              <a:buChar char="•"/>
            </a:pPr>
            <a:r>
              <a:rPr lang="en-US" altLang="en-US" b="1" dirty="0"/>
              <a:t>Legal fees </a:t>
            </a:r>
            <a:r>
              <a:rPr lang="en-US" altLang="en-US" dirty="0"/>
              <a:t>incurred successfully defending a patent are capitalized to Patent account</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02C379F3-B25F-40C4-8508-D892A5E1B61A}"/>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4">
            <a:extLst>
              <a:ext uri="{FF2B5EF4-FFF2-40B4-BE49-F238E27FC236}">
                <a16:creationId xmlns:a16="http://schemas.microsoft.com/office/drawing/2014/main" id="{5D17BAD7-AEC1-405E-BBDB-4E9E2B5C475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1386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9B7A-2F40-498D-AD0F-88B58400D22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Patent</a:t>
            </a:r>
            <a:endParaRPr lang="en-US" dirty="0"/>
          </a:p>
        </p:txBody>
      </p:sp>
      <p:sp>
        <p:nvSpPr>
          <p:cNvPr id="3" name="Content Placeholder 2">
            <a:extLst>
              <a:ext uri="{FF2B5EF4-FFF2-40B4-BE49-F238E27FC236}">
                <a16:creationId xmlns:a16="http://schemas.microsoft.com/office/drawing/2014/main" id="{8C75FEC6-B397-47BC-8740-477CEBA51461}"/>
              </a:ext>
            </a:extLst>
          </p:cNvPr>
          <p:cNvSpPr>
            <a:spLocks noGrp="1"/>
          </p:cNvSpPr>
          <p:nvPr>
            <p:ph sz="quarter" idx="16"/>
          </p:nvPr>
        </p:nvSpPr>
        <p:spPr>
          <a:xfrm>
            <a:off x="304800" y="1828800"/>
            <a:ext cx="8534400" cy="1416050"/>
          </a:xfrm>
        </p:spPr>
        <p:txBody>
          <a:bodyPr/>
          <a:lstStyle/>
          <a:p>
            <a:r>
              <a:rPr lang="en-US" altLang="en-US" sz="2400" b="1" dirty="0"/>
              <a:t>Illustration: </a:t>
            </a:r>
            <a:r>
              <a:rPr lang="en-US" sz="2400" dirty="0"/>
              <a:t>Assume that National Labs purchases a patent at a cost of $60,000. National estimates the useful life of the patent to be eight years. National calculates the annual amortization expense as follows.</a:t>
            </a:r>
          </a:p>
        </p:txBody>
      </p:sp>
      <p:sp>
        <p:nvSpPr>
          <p:cNvPr id="4" name="Content Placeholder 3">
            <a:extLst>
              <a:ext uri="{FF2B5EF4-FFF2-40B4-BE49-F238E27FC236}">
                <a16:creationId xmlns:a16="http://schemas.microsoft.com/office/drawing/2014/main" id="{D05800F6-9839-48B3-A192-847E0BA562F6}"/>
              </a:ext>
            </a:extLst>
          </p:cNvPr>
          <p:cNvSpPr>
            <a:spLocks noGrp="1"/>
          </p:cNvSpPr>
          <p:nvPr>
            <p:ph sz="quarter" idx="17"/>
          </p:nvPr>
        </p:nvSpPr>
        <p:spPr>
          <a:xfrm>
            <a:off x="2438400" y="3357625"/>
            <a:ext cx="4191000" cy="365125"/>
          </a:xfrm>
        </p:spPr>
        <p:txBody>
          <a:bodyPr/>
          <a:lstStyle/>
          <a:p>
            <a:r>
              <a:rPr lang="en-US" sz="2400" dirty="0"/>
              <a:t>$60,000 cost ÷ 8 years = $7,500</a:t>
            </a:r>
          </a:p>
        </p:txBody>
      </p:sp>
      <p:sp>
        <p:nvSpPr>
          <p:cNvPr id="5" name="Content Placeholder 4">
            <a:extLst>
              <a:ext uri="{FF2B5EF4-FFF2-40B4-BE49-F238E27FC236}">
                <a16:creationId xmlns:a16="http://schemas.microsoft.com/office/drawing/2014/main" id="{19A54C00-5F18-4081-9162-15D64DD17920}"/>
              </a:ext>
            </a:extLst>
          </p:cNvPr>
          <p:cNvSpPr>
            <a:spLocks noGrp="1"/>
          </p:cNvSpPr>
          <p:nvPr>
            <p:ph sz="quarter" idx="18"/>
          </p:nvPr>
        </p:nvSpPr>
        <p:spPr>
          <a:xfrm>
            <a:off x="304800" y="3814825"/>
            <a:ext cx="6629400" cy="365125"/>
          </a:xfrm>
        </p:spPr>
        <p:txBody>
          <a:bodyPr/>
          <a:lstStyle/>
          <a:p>
            <a:r>
              <a:rPr lang="en-US" sz="2400" dirty="0"/>
              <a:t>National records the annual amortization as follows.</a:t>
            </a:r>
          </a:p>
        </p:txBody>
      </p:sp>
      <p:sp>
        <p:nvSpPr>
          <p:cNvPr id="6" name="Content Placeholder 5">
            <a:extLst>
              <a:ext uri="{FF2B5EF4-FFF2-40B4-BE49-F238E27FC236}">
                <a16:creationId xmlns:a16="http://schemas.microsoft.com/office/drawing/2014/main" id="{51341B7A-2B11-40B5-9453-D340299D0E95}"/>
              </a:ext>
            </a:extLst>
          </p:cNvPr>
          <p:cNvSpPr>
            <a:spLocks noGrp="1"/>
          </p:cNvSpPr>
          <p:nvPr>
            <p:ph sz="quarter" idx="19"/>
          </p:nvPr>
        </p:nvSpPr>
        <p:spPr>
          <a:xfrm>
            <a:off x="533400" y="4511675"/>
            <a:ext cx="1143000" cy="365125"/>
          </a:xfrm>
        </p:spPr>
        <p:txBody>
          <a:bodyPr/>
          <a:lstStyle/>
          <a:p>
            <a:r>
              <a:rPr lang="en-US" sz="2400" dirty="0"/>
              <a:t>Dec. 31</a:t>
            </a:r>
          </a:p>
        </p:txBody>
      </p:sp>
      <p:sp>
        <p:nvSpPr>
          <p:cNvPr id="7" name="Content Placeholder 6">
            <a:extLst>
              <a:ext uri="{FF2B5EF4-FFF2-40B4-BE49-F238E27FC236}">
                <a16:creationId xmlns:a16="http://schemas.microsoft.com/office/drawing/2014/main" id="{F3C529DA-231A-4A43-A9E8-14E479F81DA3}"/>
              </a:ext>
            </a:extLst>
          </p:cNvPr>
          <p:cNvSpPr>
            <a:spLocks noGrp="1"/>
          </p:cNvSpPr>
          <p:nvPr>
            <p:ph sz="quarter" idx="21"/>
          </p:nvPr>
        </p:nvSpPr>
        <p:spPr>
          <a:xfrm>
            <a:off x="1905000" y="4511675"/>
            <a:ext cx="2971800" cy="349250"/>
          </a:xfrm>
        </p:spPr>
        <p:txBody>
          <a:bodyPr/>
          <a:lstStyle/>
          <a:p>
            <a:r>
              <a:rPr lang="en-US" sz="2400" dirty="0"/>
              <a:t>Amortization Expense</a:t>
            </a:r>
          </a:p>
        </p:txBody>
      </p:sp>
      <p:sp>
        <p:nvSpPr>
          <p:cNvPr id="8" name="Content Placeholder 7">
            <a:extLst>
              <a:ext uri="{FF2B5EF4-FFF2-40B4-BE49-F238E27FC236}">
                <a16:creationId xmlns:a16="http://schemas.microsoft.com/office/drawing/2014/main" id="{0206CE1D-558C-4F4E-B34B-748FD2A942B0}"/>
              </a:ext>
            </a:extLst>
          </p:cNvPr>
          <p:cNvSpPr>
            <a:spLocks noGrp="1"/>
          </p:cNvSpPr>
          <p:nvPr>
            <p:ph sz="quarter" idx="22"/>
          </p:nvPr>
        </p:nvSpPr>
        <p:spPr>
          <a:xfrm>
            <a:off x="5562600" y="4511674"/>
            <a:ext cx="895350" cy="365125"/>
          </a:xfrm>
        </p:spPr>
        <p:txBody>
          <a:bodyPr/>
          <a:lstStyle/>
          <a:p>
            <a:r>
              <a:rPr lang="en-US" sz="2400" dirty="0"/>
              <a:t>7,500</a:t>
            </a:r>
          </a:p>
        </p:txBody>
      </p:sp>
      <p:sp>
        <p:nvSpPr>
          <p:cNvPr id="9" name="Content Placeholder 8">
            <a:extLst>
              <a:ext uri="{FF2B5EF4-FFF2-40B4-BE49-F238E27FC236}">
                <a16:creationId xmlns:a16="http://schemas.microsoft.com/office/drawing/2014/main" id="{1B7F64AC-DAC4-491D-9076-F71B80B42B10}"/>
              </a:ext>
            </a:extLst>
          </p:cNvPr>
          <p:cNvSpPr>
            <a:spLocks noGrp="1"/>
          </p:cNvSpPr>
          <p:nvPr>
            <p:ph sz="quarter" idx="23"/>
          </p:nvPr>
        </p:nvSpPr>
        <p:spPr>
          <a:xfrm>
            <a:off x="3124200" y="4953000"/>
            <a:ext cx="1143000" cy="365125"/>
          </a:xfrm>
        </p:spPr>
        <p:txBody>
          <a:bodyPr/>
          <a:lstStyle/>
          <a:p>
            <a:r>
              <a:rPr lang="en-US" sz="2400" dirty="0"/>
              <a:t>Patents</a:t>
            </a:r>
          </a:p>
        </p:txBody>
      </p:sp>
      <p:sp>
        <p:nvSpPr>
          <p:cNvPr id="10" name="Content Placeholder 9">
            <a:extLst>
              <a:ext uri="{FF2B5EF4-FFF2-40B4-BE49-F238E27FC236}">
                <a16:creationId xmlns:a16="http://schemas.microsoft.com/office/drawing/2014/main" id="{2FA3934C-B6B2-41E8-B9FF-B6F9EB54C4FB}"/>
              </a:ext>
            </a:extLst>
          </p:cNvPr>
          <p:cNvSpPr>
            <a:spLocks noGrp="1"/>
          </p:cNvSpPr>
          <p:nvPr>
            <p:ph sz="quarter" idx="24"/>
          </p:nvPr>
        </p:nvSpPr>
        <p:spPr>
          <a:xfrm>
            <a:off x="6781800" y="5010150"/>
            <a:ext cx="990600" cy="365125"/>
          </a:xfrm>
        </p:spPr>
        <p:txBody>
          <a:bodyPr/>
          <a:lstStyle/>
          <a:p>
            <a:r>
              <a:rPr lang="en-US" sz="2400" dirty="0"/>
              <a:t>7,500</a:t>
            </a:r>
          </a:p>
        </p:txBody>
      </p:sp>
      <p:sp>
        <p:nvSpPr>
          <p:cNvPr id="13"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D62FFF83-C8D1-4E5B-BEA2-35F5BC7784D4}"/>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24" name="Footer Placeholder 23">
            <a:extLst>
              <a:ext uri="{FF2B5EF4-FFF2-40B4-BE49-F238E27FC236}">
                <a16:creationId xmlns:a16="http://schemas.microsoft.com/office/drawing/2014/main" id="{1DE4321E-4390-45DB-B459-BF675358BA7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222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build="p"/>
      <p:bldP spid="8" grpId="0" build="p"/>
      <p:bldP spid="9" grpId="0" build="p"/>
      <p:bldP spid="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2971800"/>
          </a:xfrm>
        </p:spPr>
        <p:txBody>
          <a:bodyPr/>
          <a:lstStyle/>
          <a:p>
            <a:r>
              <a:rPr lang="en-US" altLang="en-US" sz="2600" b="1" dirty="0"/>
              <a:t>Copyrights</a:t>
            </a:r>
            <a:endParaRPr lang="en-US" altLang="en-US" sz="2600" dirty="0"/>
          </a:p>
          <a:p>
            <a:pPr marL="292608" indent="-292608">
              <a:buClr>
                <a:srgbClr val="990000"/>
              </a:buClr>
              <a:buFont typeface="Arial" panose="020B0604020202020204" pitchFamily="34" charset="0"/>
              <a:buChar char="•"/>
            </a:pPr>
            <a:r>
              <a:rPr lang="en-US" altLang="en-US" sz="2600" dirty="0"/>
              <a:t>Gives owner exclusive right to reproduce and sell an artistic or published work</a:t>
            </a:r>
          </a:p>
          <a:p>
            <a:pPr marL="292608" indent="-292608">
              <a:buClr>
                <a:srgbClr val="990000"/>
              </a:buClr>
              <a:buFont typeface="Arial" panose="020B0604020202020204" pitchFamily="34" charset="0"/>
              <a:buChar char="•"/>
            </a:pPr>
            <a:r>
              <a:rPr lang="en-US" altLang="en-US" sz="2600" dirty="0"/>
              <a:t>Extend for life of creator plus 70 years</a:t>
            </a:r>
          </a:p>
          <a:p>
            <a:pPr marL="292608" indent="-292608">
              <a:buClr>
                <a:srgbClr val="990000"/>
              </a:buClr>
              <a:buFont typeface="Arial" panose="020B0604020202020204" pitchFamily="34" charset="0"/>
              <a:buChar char="•"/>
            </a:pPr>
            <a:r>
              <a:rPr lang="en-US" altLang="en-US" sz="2600" dirty="0"/>
              <a:t>Cost of copyright is cost of acquiring and defending it</a:t>
            </a:r>
          </a:p>
          <a:p>
            <a:pPr marL="292608" indent="-292608">
              <a:buClr>
                <a:srgbClr val="990000"/>
              </a:buClr>
              <a:buFont typeface="Arial" panose="020B0604020202020204" pitchFamily="34" charset="0"/>
              <a:buChar char="•"/>
            </a:pPr>
            <a:r>
              <a:rPr lang="en-US" altLang="en-US" sz="2600" dirty="0"/>
              <a:t>Amortized to expense over useful life</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33975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581400"/>
          </a:xfrm>
        </p:spPr>
        <p:txBody>
          <a:bodyPr/>
          <a:lstStyle/>
          <a:p>
            <a:r>
              <a:rPr lang="en-US" altLang="en-US" sz="2600" b="1" dirty="0"/>
              <a:t>Trademarks and Trade Names</a:t>
            </a:r>
            <a:endParaRPr lang="en-US" altLang="en-US" sz="2600" dirty="0"/>
          </a:p>
          <a:p>
            <a:pPr marL="292608" indent="-292608">
              <a:buClr>
                <a:srgbClr val="990000"/>
              </a:buClr>
              <a:buFont typeface="Arial" panose="020B0604020202020204" pitchFamily="34" charset="0"/>
              <a:buChar char="•"/>
            </a:pPr>
            <a:r>
              <a:rPr lang="en-US" altLang="en-US" sz="2600" dirty="0"/>
              <a:t>Word, phrase, jingle, or symbol that identifies a particular enterprise or product</a:t>
            </a:r>
          </a:p>
          <a:p>
            <a:pPr marL="621792" indent="-320040">
              <a:spcBef>
                <a:spcPts val="500"/>
              </a:spcBef>
              <a:buClr>
                <a:srgbClr val="990000"/>
              </a:buClr>
              <a:buSzPct val="80000"/>
              <a:buFont typeface="Courier New" panose="02070309020205020404" pitchFamily="49" charset="0"/>
              <a:buChar char="o"/>
            </a:pPr>
            <a:r>
              <a:rPr lang="en-US" altLang="en-US" sz="2400" dirty="0"/>
              <a:t>Wheaties, Monopoly, Kleenex, Coca-Cola, Big Mac, and Jeep</a:t>
            </a:r>
          </a:p>
          <a:p>
            <a:pPr marL="292608" indent="-292608">
              <a:buClr>
                <a:srgbClr val="990000"/>
              </a:buClr>
              <a:buFont typeface="Arial" panose="020B0604020202020204" pitchFamily="34" charset="0"/>
              <a:buChar char="•"/>
            </a:pPr>
            <a:r>
              <a:rPr lang="en-US" altLang="en-US" sz="2600" dirty="0"/>
              <a:t>Legal protection for indefinite number of </a:t>
            </a:r>
            <a:r>
              <a:rPr lang="en-US" altLang="en-US" sz="2600" b="1" dirty="0"/>
              <a:t>20 year renewal periods</a:t>
            </a:r>
          </a:p>
          <a:p>
            <a:pPr marL="292608" indent="-292608">
              <a:buClr>
                <a:srgbClr val="990000"/>
              </a:buClr>
              <a:buFont typeface="Arial" panose="020B0604020202020204" pitchFamily="34" charset="0"/>
              <a:buChar char="•"/>
            </a:pPr>
            <a:r>
              <a:rPr lang="en-US" altLang="en-US" sz="2600" dirty="0"/>
              <a:t>Capitalize acquisition costs</a:t>
            </a:r>
          </a:p>
          <a:p>
            <a:pPr marL="292608" indent="-292608">
              <a:buClr>
                <a:srgbClr val="990000"/>
              </a:buClr>
              <a:buFont typeface="Arial" panose="020B0604020202020204" pitchFamily="34" charset="0"/>
              <a:buChar char="•"/>
            </a:pPr>
            <a:r>
              <a:rPr lang="en-US" altLang="en-US" sz="2600" dirty="0"/>
              <a:t>No amortization</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11550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124200"/>
          </a:xfrm>
        </p:spPr>
        <p:txBody>
          <a:bodyPr/>
          <a:lstStyle/>
          <a:p>
            <a:r>
              <a:rPr lang="en-US" altLang="en-US" sz="2600" b="1" dirty="0"/>
              <a:t>Franchises</a:t>
            </a:r>
            <a:endParaRPr lang="en-US" altLang="en-US" sz="2600" dirty="0"/>
          </a:p>
          <a:p>
            <a:pPr marL="292608" indent="-292608">
              <a:buClr>
                <a:srgbClr val="990000"/>
              </a:buClr>
              <a:buFont typeface="Arial" panose="020B0604020202020204" pitchFamily="34" charset="0"/>
              <a:buChar char="•"/>
            </a:pPr>
            <a:r>
              <a:rPr lang="en-US" altLang="en-US" sz="2600" dirty="0"/>
              <a:t>Contractual arrangement between a franchisor and a franchisee</a:t>
            </a:r>
          </a:p>
          <a:p>
            <a:pPr marL="621792" indent="-320040">
              <a:spcBef>
                <a:spcPts val="500"/>
              </a:spcBef>
              <a:buClr>
                <a:srgbClr val="990000"/>
              </a:buClr>
              <a:buSzPct val="80000"/>
              <a:buFont typeface="Courier New" panose="02070309020205020404" pitchFamily="49" charset="0"/>
              <a:buChar char="o"/>
            </a:pPr>
            <a:r>
              <a:rPr lang="en-US" altLang="en-US" sz="2400" dirty="0"/>
              <a:t>Shell, Subway, and Rent-A-Wreck are franchises</a:t>
            </a:r>
          </a:p>
          <a:p>
            <a:pPr marL="292608" indent="-292608">
              <a:buClr>
                <a:srgbClr val="990000"/>
              </a:buClr>
              <a:buFont typeface="Arial" panose="020B0604020202020204" pitchFamily="34" charset="0"/>
              <a:buChar char="•"/>
            </a:pPr>
            <a:r>
              <a:rPr lang="en-US" altLang="en-US" sz="2600" dirty="0"/>
              <a:t>Franchise (or license) with a limited life should be amortized to expense over its useful life</a:t>
            </a:r>
          </a:p>
          <a:p>
            <a:pPr marL="292608" indent="-292608">
              <a:buClr>
                <a:srgbClr val="990000"/>
              </a:buClr>
              <a:buFont typeface="Arial" panose="020B0604020202020204" pitchFamily="34" charset="0"/>
              <a:buChar char="•"/>
            </a:pPr>
            <a:r>
              <a:rPr lang="en-US" altLang="en-US" sz="2600" dirty="0"/>
              <a:t>If life is indefinite, cost is not amortized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4899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581400"/>
          </a:xfrm>
        </p:spPr>
        <p:txBody>
          <a:bodyPr/>
          <a:lstStyle/>
          <a:p>
            <a:r>
              <a:rPr lang="en-US" altLang="en-US" sz="2600" b="1" dirty="0"/>
              <a:t>Goodwill</a:t>
            </a:r>
            <a:endParaRPr lang="en-US" altLang="en-US" sz="2600" dirty="0"/>
          </a:p>
          <a:p>
            <a:pPr marL="292608" indent="-292608">
              <a:buClr>
                <a:srgbClr val="990000"/>
              </a:buClr>
              <a:buFont typeface="Arial" panose="020B0604020202020204" pitchFamily="34" charset="0"/>
              <a:buChar char="•"/>
            </a:pPr>
            <a:r>
              <a:rPr lang="en-US" altLang="en-US" sz="2600" b="1" dirty="0"/>
              <a:t>Includes</a:t>
            </a:r>
            <a:r>
              <a:rPr lang="en-US" altLang="en-US" sz="2600" dirty="0"/>
              <a:t> exceptional management, desirable location, good customer relations, skilled employees, high-quality products, etc.</a:t>
            </a:r>
          </a:p>
          <a:p>
            <a:pPr marL="292608" indent="-292608">
              <a:buClr>
                <a:srgbClr val="990000"/>
              </a:buClr>
              <a:buFont typeface="Arial" panose="020B0604020202020204" pitchFamily="34" charset="0"/>
              <a:buChar char="•"/>
            </a:pPr>
            <a:r>
              <a:rPr lang="en-US" altLang="en-US" sz="2600" b="1" dirty="0"/>
              <a:t>Only recorded</a:t>
            </a:r>
            <a:r>
              <a:rPr lang="en-US" altLang="en-US" sz="2600" dirty="0"/>
              <a:t> when an </a:t>
            </a:r>
            <a:r>
              <a:rPr lang="en-US" altLang="en-US" sz="2600" b="1" dirty="0"/>
              <a:t>entire business is purchased</a:t>
            </a:r>
          </a:p>
          <a:p>
            <a:pPr marL="292608" indent="-292608">
              <a:buClr>
                <a:srgbClr val="990000"/>
              </a:buClr>
              <a:buFont typeface="Arial" panose="020B0604020202020204" pitchFamily="34" charset="0"/>
              <a:buChar char="•"/>
            </a:pPr>
            <a:r>
              <a:rPr lang="en-US" altLang="en-US" sz="2600" dirty="0"/>
              <a:t>Goodwill is recorded as excess of </a:t>
            </a:r>
            <a:r>
              <a:rPr lang="en-US" altLang="en-US" sz="2600" b="1" dirty="0">
                <a:solidFill>
                  <a:schemeClr val="accent2"/>
                </a:solidFill>
              </a:rPr>
              <a:t>purchase price over fair value of net assets</a:t>
            </a:r>
            <a:r>
              <a:rPr lang="en-US" altLang="en-US" sz="2600" dirty="0"/>
              <a:t> acquired</a:t>
            </a:r>
          </a:p>
          <a:p>
            <a:pPr marL="292608" indent="-292608">
              <a:buClr>
                <a:srgbClr val="990000"/>
              </a:buClr>
              <a:buFont typeface="Arial" panose="020B0604020202020204" pitchFamily="34" charset="0"/>
              <a:buChar char="•"/>
            </a:pPr>
            <a:r>
              <a:rPr lang="en-US" altLang="en-US" sz="2600" dirty="0"/>
              <a:t>Not amortized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1260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267200"/>
          </a:xfrm>
        </p:spPr>
        <p:txBody>
          <a:bodyPr/>
          <a:lstStyle/>
          <a:p>
            <a:r>
              <a:rPr lang="en-US" altLang="en-US" b="1" dirty="0">
                <a:latin typeface="Calibri" panose="020F0502020204030204" pitchFamily="34" charset="0"/>
              </a:rPr>
              <a:t>Land</a:t>
            </a:r>
          </a:p>
          <a:p>
            <a:r>
              <a:rPr lang="en-US" altLang="en-US" b="1" dirty="0">
                <a:latin typeface="Calibri" panose="020F0502020204030204" pitchFamily="34" charset="0"/>
              </a:rPr>
              <a:t>All necessary costs </a:t>
            </a:r>
            <a:r>
              <a:rPr lang="en-US" altLang="en-US" dirty="0">
                <a:latin typeface="Calibri" panose="020F0502020204030204" pitchFamily="34" charset="0"/>
              </a:rPr>
              <a:t>incurred in making the land </a:t>
            </a:r>
            <a:r>
              <a:rPr lang="en-US" altLang="en-US" b="1" dirty="0">
                <a:latin typeface="Calibri" panose="020F0502020204030204" pitchFamily="34" charset="0"/>
              </a:rPr>
              <a:t>ready for its intended use</a:t>
            </a:r>
            <a:r>
              <a:rPr lang="en-US" altLang="en-US" dirty="0">
                <a:latin typeface="Calibri" panose="020F0502020204030204" pitchFamily="34" charset="0"/>
              </a:rPr>
              <a:t> increase (debit) the Land account.</a:t>
            </a:r>
          </a:p>
          <a:p>
            <a:pPr marL="0" lvl="1" indent="0">
              <a:spcBef>
                <a:spcPts val="1000"/>
              </a:spcBef>
              <a:buClr>
                <a:srgbClr val="800000"/>
              </a:buClr>
              <a:buNone/>
            </a:pPr>
            <a:r>
              <a:rPr lang="en-US" altLang="en-US" sz="2800" b="1" dirty="0">
                <a:latin typeface="Calibri" panose="020F0502020204030204" pitchFamily="34" charset="0"/>
              </a:rPr>
              <a:t>Costs typically include:</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cash purchase price,</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closing costs such as title and attorney’s fees,</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real estate brokers’ commissions, and</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accrued property taxes and other liens on land assumed by purchaser.</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1538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Research and Development Costs</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2514600"/>
          </a:xfrm>
        </p:spPr>
        <p:txBody>
          <a:bodyPr/>
          <a:lstStyle/>
          <a:p>
            <a:pPr>
              <a:buClr>
                <a:srgbClr val="990000"/>
              </a:buClr>
            </a:pPr>
            <a:r>
              <a:rPr lang="en-US" altLang="en-US" b="1" dirty="0"/>
              <a:t>Expenditures</a:t>
            </a:r>
            <a:r>
              <a:rPr lang="en-US" altLang="en-US" dirty="0"/>
              <a:t> that may lead to </a:t>
            </a:r>
          </a:p>
          <a:p>
            <a:pPr marL="292608" indent="-292608">
              <a:buClr>
                <a:srgbClr val="990000"/>
              </a:buClr>
              <a:buFont typeface="Arial" panose="020B0604020202020204" pitchFamily="34" charset="0"/>
              <a:buChar char="•"/>
            </a:pPr>
            <a:r>
              <a:rPr lang="en-US" altLang="en-US" dirty="0"/>
              <a:t>patents</a:t>
            </a:r>
          </a:p>
          <a:p>
            <a:pPr marL="292608" indent="-292608">
              <a:buClr>
                <a:srgbClr val="990000"/>
              </a:buClr>
              <a:buFont typeface="Arial" panose="020B0604020202020204" pitchFamily="34" charset="0"/>
              <a:buChar char="•"/>
            </a:pPr>
            <a:r>
              <a:rPr lang="en-US" altLang="en-US" dirty="0"/>
              <a:t>copyrights</a:t>
            </a:r>
          </a:p>
          <a:p>
            <a:pPr marL="292608" indent="-292608">
              <a:buClr>
                <a:srgbClr val="990000"/>
              </a:buClr>
              <a:buFont typeface="Arial" panose="020B0604020202020204" pitchFamily="34" charset="0"/>
              <a:buChar char="•"/>
            </a:pPr>
            <a:r>
              <a:rPr lang="en-US" altLang="en-US" dirty="0"/>
              <a:t>new processes</a:t>
            </a:r>
          </a:p>
          <a:p>
            <a:pPr marL="292608" indent="-292608">
              <a:buClr>
                <a:srgbClr val="990000"/>
              </a:buClr>
              <a:buFont typeface="Arial" panose="020B0604020202020204" pitchFamily="34" charset="0"/>
              <a:buChar char="•"/>
            </a:pPr>
            <a:r>
              <a:rPr lang="en-US" altLang="en-US" dirty="0"/>
              <a:t>new products</a:t>
            </a:r>
          </a:p>
        </p:txBody>
      </p:sp>
      <p:sp>
        <p:nvSpPr>
          <p:cNvPr id="7" name="Content Placeholder 6"/>
          <p:cNvSpPr>
            <a:spLocks noGrp="1"/>
          </p:cNvSpPr>
          <p:nvPr>
            <p:ph sz="quarter" idx="18"/>
          </p:nvPr>
        </p:nvSpPr>
        <p:spPr>
          <a:xfrm>
            <a:off x="313267" y="4507375"/>
            <a:ext cx="8534400" cy="990600"/>
          </a:xfrm>
        </p:spPr>
        <p:txBody>
          <a:bodyPr/>
          <a:lstStyle/>
          <a:p>
            <a:pPr>
              <a:buClr>
                <a:srgbClr val="990000"/>
              </a:buClr>
            </a:pPr>
            <a:r>
              <a:rPr lang="en-US" altLang="en-US" dirty="0"/>
              <a:t>All R &amp; D costs are </a:t>
            </a:r>
            <a:r>
              <a:rPr lang="en-US" altLang="en-US" b="1" dirty="0"/>
              <a:t>expensed</a:t>
            </a:r>
            <a:r>
              <a:rPr lang="en-US" altLang="en-US" dirty="0"/>
              <a:t> when incurred </a:t>
            </a:r>
            <a:r>
              <a:rPr lang="en-US" altLang="en-US" b="1" dirty="0"/>
              <a:t>Not</a:t>
            </a:r>
            <a:r>
              <a:rPr lang="en-US" altLang="en-US" dirty="0"/>
              <a:t> intangible assets</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64612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94330"/>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200400"/>
          </a:xfrm>
        </p:spPr>
        <p:txBody>
          <a:bodyPr/>
          <a:lstStyle/>
          <a:p>
            <a:r>
              <a:rPr lang="en-US" sz="2400" dirty="0"/>
              <a:t>Identify the term most directly associated with each statement.</a:t>
            </a:r>
          </a:p>
          <a:p>
            <a:pPr marL="402336" indent="-402336">
              <a:buClr>
                <a:schemeClr val="accent2"/>
              </a:buClr>
              <a:buFont typeface="+mj-lt"/>
              <a:buAutoNum type="arabicPeriod"/>
            </a:pPr>
            <a:r>
              <a:rPr lang="en-US" sz="2400" dirty="0"/>
              <a:t>The allocation of the cost of a natural resource to expense in a rational and systematic manner.</a:t>
            </a:r>
          </a:p>
          <a:p>
            <a:pPr marL="402336" indent="-402336">
              <a:buClr>
                <a:schemeClr val="accent2"/>
              </a:buClr>
              <a:buFont typeface="+mj-lt"/>
              <a:buAutoNum type="arabicPeriod"/>
            </a:pPr>
            <a:r>
              <a:rPr lang="en-US" sz="2400" dirty="0"/>
              <a:t>Rights, privileges, and competitive advantages that result from the ownership of long-lived assets that do not possess physical substance.</a:t>
            </a:r>
          </a:p>
          <a:p>
            <a:pPr marL="402336" indent="-402336">
              <a:buClr>
                <a:schemeClr val="accent2"/>
              </a:buClr>
              <a:buFont typeface="+mj-lt"/>
              <a:buAutoNum type="arabicPeriod"/>
            </a:pPr>
            <a:r>
              <a:rPr lang="en-US" sz="2400" dirty="0"/>
              <a:t>An exclusive right granted by the federal government to reproduce and sell an artistic or published work.</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457200" cy="365124"/>
          </a:xfrm>
        </p:spPr>
        <p:txBody>
          <a:bodyPr/>
          <a:lstStyle/>
          <a:p>
            <a:r>
              <a:rPr lang="en-US" altLang="en-US" sz="2400" dirty="0"/>
              <a:t>1.</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438400" y="5377869"/>
            <a:ext cx="514350" cy="365124"/>
          </a:xfrm>
        </p:spPr>
        <p:txBody>
          <a:bodyPr/>
          <a:lstStyle/>
          <a:p>
            <a:r>
              <a:rPr lang="en-US" sz="2400" dirty="0"/>
              <a:t>2.</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410200" y="5361994"/>
            <a:ext cx="457200" cy="380999"/>
          </a:xfrm>
        </p:spPr>
        <p:txBody>
          <a:bodyPr/>
          <a:lstStyle/>
          <a:p>
            <a:r>
              <a:rPr lang="en-US" altLang="en-US" sz="2400" dirty="0"/>
              <a:t>3.</a:t>
            </a:r>
            <a:endParaRPr lang="en-US" sz="2400" dirty="0"/>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0882425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(2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124200"/>
          </a:xfrm>
        </p:spPr>
        <p:txBody>
          <a:bodyPr/>
          <a:lstStyle/>
          <a:p>
            <a:r>
              <a:rPr lang="en-US" sz="2400" dirty="0"/>
              <a:t>Identify the term most directly associated with each statement.</a:t>
            </a:r>
          </a:p>
          <a:p>
            <a:pPr marL="402336" indent="-402336">
              <a:buClr>
                <a:schemeClr val="accent2"/>
              </a:buClr>
              <a:buFont typeface="+mj-lt"/>
              <a:buAutoNum type="arabicPeriod"/>
            </a:pPr>
            <a:r>
              <a:rPr lang="en-US" sz="2400" dirty="0"/>
              <a:t>The allocation of the cost of a natural resource to expense in a rational and systematic manner.</a:t>
            </a:r>
          </a:p>
          <a:p>
            <a:pPr marL="402336" indent="-402336">
              <a:buClr>
                <a:schemeClr val="accent2"/>
              </a:buClr>
              <a:buFont typeface="+mj-lt"/>
              <a:buAutoNum type="arabicPeriod"/>
            </a:pPr>
            <a:r>
              <a:rPr lang="en-US" sz="2400" dirty="0"/>
              <a:t>Rights, privileges, and competitive advantages that result from the ownership of long-lived assets that do not possess physical substance.</a:t>
            </a:r>
          </a:p>
          <a:p>
            <a:pPr marL="402336" indent="-402336">
              <a:buClr>
                <a:schemeClr val="accent2"/>
              </a:buClr>
              <a:buFont typeface="+mj-lt"/>
              <a:buAutoNum type="arabicPeriod"/>
            </a:pPr>
            <a:r>
              <a:rPr lang="en-US" sz="2400" dirty="0"/>
              <a:t>An exclusive right granted by the federal government to reproduce and sell an artistic or published work.</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1752600" cy="365124"/>
          </a:xfrm>
        </p:spPr>
        <p:txBody>
          <a:bodyPr/>
          <a:lstStyle/>
          <a:p>
            <a:r>
              <a:rPr lang="en-US" altLang="en-US" sz="2400" dirty="0"/>
              <a:t>1. Depletion</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438400" y="5377869"/>
            <a:ext cx="2590800" cy="365124"/>
          </a:xfrm>
        </p:spPr>
        <p:txBody>
          <a:bodyPr/>
          <a:lstStyle/>
          <a:p>
            <a:r>
              <a:rPr lang="en-US" sz="2400" dirty="0"/>
              <a:t>2. Intangible assets</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410200" y="5361994"/>
            <a:ext cx="1828800" cy="380999"/>
          </a:xfrm>
        </p:spPr>
        <p:txBody>
          <a:bodyPr/>
          <a:lstStyle/>
          <a:p>
            <a:r>
              <a:rPr lang="en-US" altLang="en-US" sz="2400" dirty="0"/>
              <a:t>3. </a:t>
            </a:r>
            <a:r>
              <a:rPr lang="en-US" sz="2400" dirty="0"/>
              <a:t>Copyrights</a:t>
            </a:r>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790050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(3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2362200"/>
          </a:xfrm>
        </p:spPr>
        <p:txBody>
          <a:bodyPr/>
          <a:lstStyle/>
          <a:p>
            <a:r>
              <a:rPr lang="en-US" sz="2400" dirty="0"/>
              <a:t>Identify the term most directly associated with each statement.</a:t>
            </a:r>
          </a:p>
          <a:p>
            <a:pPr marL="402336" indent="-402336">
              <a:buClr>
                <a:schemeClr val="accent2"/>
              </a:buClr>
              <a:buFont typeface="+mj-lt"/>
              <a:buAutoNum type="arabicPeriod" startAt="4"/>
            </a:pPr>
            <a:r>
              <a:rPr lang="en-US" sz="2400" dirty="0"/>
              <a:t>A right to sell certain products or services or to use certain trademarks or trade names within a designated geographic area.</a:t>
            </a:r>
          </a:p>
          <a:p>
            <a:pPr marL="402336" indent="-402336">
              <a:buClr>
                <a:schemeClr val="accent2"/>
              </a:buClr>
              <a:buFont typeface="+mj-lt"/>
              <a:buAutoNum type="arabicPeriod" startAt="4"/>
            </a:pPr>
            <a:r>
              <a:rPr lang="en-US" sz="2400" dirty="0"/>
              <a:t>Costs incurred by a company that often lead to patents or new products. These costs must be expensed as incurred.</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457200" cy="365124"/>
          </a:xfrm>
        </p:spPr>
        <p:txBody>
          <a:bodyPr/>
          <a:lstStyle/>
          <a:p>
            <a:r>
              <a:rPr lang="en-US" altLang="en-US" sz="2400" dirty="0"/>
              <a:t>4.</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514600" y="5377869"/>
            <a:ext cx="514350" cy="365124"/>
          </a:xfrm>
        </p:spPr>
        <p:txBody>
          <a:bodyPr/>
          <a:lstStyle/>
          <a:p>
            <a:r>
              <a:rPr lang="en-US" sz="2400" dirty="0"/>
              <a:t>5.</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5683824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(4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2362200"/>
          </a:xfrm>
        </p:spPr>
        <p:txBody>
          <a:bodyPr/>
          <a:lstStyle/>
          <a:p>
            <a:r>
              <a:rPr lang="en-US" sz="2400" dirty="0"/>
              <a:t>Identify the term most directly associated with each statement.</a:t>
            </a:r>
          </a:p>
          <a:p>
            <a:pPr marL="402336" indent="-402336">
              <a:buClr>
                <a:schemeClr val="accent2"/>
              </a:buClr>
              <a:buFont typeface="+mj-lt"/>
              <a:buAutoNum type="arabicPeriod" startAt="4"/>
            </a:pPr>
            <a:r>
              <a:rPr lang="en-US" sz="2400" dirty="0"/>
              <a:t>A right to sell certain products or services or to use certain trademarks or trade names within a designated geographic area.</a:t>
            </a:r>
          </a:p>
          <a:p>
            <a:pPr marL="402336" indent="-402336">
              <a:buClr>
                <a:schemeClr val="accent2"/>
              </a:buClr>
              <a:buFont typeface="+mj-lt"/>
              <a:buAutoNum type="arabicPeriod" startAt="4"/>
            </a:pPr>
            <a:r>
              <a:rPr lang="en-US" sz="2400" dirty="0"/>
              <a:t>Costs incurred by a company that often lead to patents or new products. These costs must be expensed as incurred.</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1828800" cy="365124"/>
          </a:xfrm>
        </p:spPr>
        <p:txBody>
          <a:bodyPr/>
          <a:lstStyle/>
          <a:p>
            <a:r>
              <a:rPr lang="en-US" altLang="en-US" sz="2400" dirty="0"/>
              <a:t>4. </a:t>
            </a:r>
            <a:r>
              <a:rPr lang="en-US" sz="2400" dirty="0"/>
              <a:t>Franchises</a:t>
            </a:r>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514600" y="5377869"/>
            <a:ext cx="4572000" cy="365124"/>
          </a:xfrm>
        </p:spPr>
        <p:txBody>
          <a:bodyPr/>
          <a:lstStyle/>
          <a:p>
            <a:r>
              <a:rPr lang="en-US" sz="2400" dirty="0"/>
              <a:t>5. Research and development costs</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258826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dirty="0"/>
              <a:t>Statement Presentation and Analysis </a:t>
            </a:r>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5</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Discuss how plant assets, natural resources, and intangible assets are reported and analyzed.</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514600"/>
          </a:xfrm>
        </p:spPr>
        <p:txBody>
          <a:bodyPr/>
          <a:lstStyle/>
          <a:p>
            <a:r>
              <a:rPr lang="en-US" altLang="en-US" sz="3200" b="1" dirty="0"/>
              <a:t>Presentation</a:t>
            </a:r>
            <a:endParaRPr lang="en-US" altLang="en-US" sz="3200" dirty="0"/>
          </a:p>
          <a:p>
            <a:pPr marL="292608" indent="-292608">
              <a:buClr>
                <a:srgbClr val="990000"/>
              </a:buClr>
              <a:buFont typeface="Arial" panose="020B0604020202020204" pitchFamily="34" charset="0"/>
              <a:buChar char="•"/>
            </a:pPr>
            <a:r>
              <a:rPr lang="en-US" altLang="en-US" dirty="0"/>
              <a:t>Usually, companies combine plant assets and natural resources under “Property, plant, and equipment” in the balance sheet.</a:t>
            </a:r>
          </a:p>
          <a:p>
            <a:pPr marL="292608" indent="-292608">
              <a:buClr>
                <a:srgbClr val="990000"/>
              </a:buClr>
              <a:buFont typeface="Arial" panose="020B0604020202020204" pitchFamily="34" charset="0"/>
              <a:buChar char="•"/>
            </a:pPr>
            <a:r>
              <a:rPr lang="en-US" altLang="en-US" dirty="0"/>
              <a:t>Intangible assets are shown separately.</a:t>
            </a: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5</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65</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405250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7D9-B270-435E-B03C-8C79EB09DC57}"/>
              </a:ext>
            </a:extLst>
          </p:cNvPr>
          <p:cNvSpPr>
            <a:spLocks noGrp="1"/>
          </p:cNvSpPr>
          <p:nvPr>
            <p:ph type="title"/>
          </p:nvPr>
        </p:nvSpPr>
        <p:spPr>
          <a:xfrm>
            <a:off x="304800" y="609600"/>
            <a:ext cx="8229600" cy="685799"/>
          </a:xfrm>
        </p:spPr>
        <p:txBody>
          <a:bodyPr>
            <a:normAutofit fontScale="90000"/>
          </a:bodyPr>
          <a:lstStyle/>
          <a:p>
            <a:r>
              <a:rPr lang="en-US" sz="4400" b="1" dirty="0"/>
              <a:t>Statement Presentation and Analysis</a:t>
            </a:r>
            <a:endParaRPr lang="en-US" sz="2700" dirty="0"/>
          </a:p>
        </p:txBody>
      </p:sp>
      <p:pic>
        <p:nvPicPr>
          <p:cNvPr id="6" name="Content Placeholder 5" descr="A partial balance sheet illustrates property, plant, and equipment, and intangible assets. The statement displays a two-line heading consisting of the name of the company, Artex Company; the type of statement, partial balance sheet, in thousands. The accounts and amount listed under current assets are: Cash, $430; accounts receivable, 100; and inventory, 910. Total current assets are displayed as $1,440. In the second section, property, plant, and equipment, the accounts and amounts are as follows: Gold mine, $530, less accumulated depreciation, $210, resulting in a net amount of $320; land, 600; buildings, $7,600, less accumulated depreciation buildings, $500; resulting in a net amount of $7,100. Equipment, $3,870, less accumulated depreciation equipment, $620, resulting in a net amount of $3,250. The net property, plant, and equipment amount is $11,270. In the intangible assets section, the accounts and amounts are patents, $440; trademarks, 180; and goodwill, 900. The total of intangible assets is $1,520 which is added to total current assets and total property, plant, and equipment, resulting in total assets of $14,230.&#10;">
            <a:extLst>
              <a:ext uri="{FF2B5EF4-FFF2-40B4-BE49-F238E27FC236}">
                <a16:creationId xmlns:a16="http://schemas.microsoft.com/office/drawing/2014/main" id="{E0361CA8-CEDA-47CE-82D1-FE137DCB3C6B}"/>
              </a:ext>
            </a:extLst>
          </p:cNvPr>
          <p:cNvPicPr>
            <a:picLocks noGrp="1" noChangeAspect="1"/>
          </p:cNvPicPr>
          <p:nvPr>
            <p:ph sz="quarter" idx="16"/>
          </p:nvPr>
        </p:nvPicPr>
        <p:blipFill>
          <a:blip r:embed="rId2"/>
          <a:stretch>
            <a:fillRect/>
          </a:stretch>
        </p:blipFill>
        <p:spPr>
          <a:xfrm>
            <a:off x="1611772" y="1347085"/>
            <a:ext cx="5920455" cy="4938528"/>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5</a:t>
            </a:r>
          </a:p>
        </p:txBody>
      </p:sp>
      <p:sp>
        <p:nvSpPr>
          <p:cNvPr id="4" name="Slide Number Placeholder 3">
            <a:extLst>
              <a:ext uri="{FF2B5EF4-FFF2-40B4-BE49-F238E27FC236}">
                <a16:creationId xmlns:a16="http://schemas.microsoft.com/office/drawing/2014/main" id="{B72143EB-7513-4B45-87BB-669F4211B033}"/>
              </a:ext>
            </a:extLst>
          </p:cNvPr>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4">
            <a:extLst>
              <a:ext uri="{FF2B5EF4-FFF2-40B4-BE49-F238E27FC236}">
                <a16:creationId xmlns:a16="http://schemas.microsoft.com/office/drawing/2014/main" id="{6AB1FAFB-FBD1-4488-98AF-2731F96D8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1637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Analysis</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534400" cy="1066800"/>
          </a:xfrm>
        </p:spPr>
        <p:txBody>
          <a:bodyPr/>
          <a:lstStyle/>
          <a:p>
            <a:r>
              <a:rPr lang="en-US" sz="2400" b="1" dirty="0"/>
              <a:t>Illustration: </a:t>
            </a:r>
            <a:r>
              <a:rPr lang="en-US" sz="2400" dirty="0"/>
              <a:t>P&amp;G’s net sales for 2015 were $76,279 million. Its total ending assets were $129,495 million, and beginning assets were $144,266 million.</a:t>
            </a:r>
          </a:p>
        </p:txBody>
      </p:sp>
      <p:graphicFrame>
        <p:nvGraphicFramePr>
          <p:cNvPr id="9" name="Content Placeholder 8" descr="Table is accessible to screenreaders">
            <a:extLst>
              <a:ext uri="{FF2B5EF4-FFF2-40B4-BE49-F238E27FC236}">
                <a16:creationId xmlns:a16="http://schemas.microsoft.com/office/drawing/2014/main" id="{FD9E86B0-DC50-4242-92A1-C805502639B7}"/>
              </a:ext>
            </a:extLst>
          </p:cNvPr>
          <p:cNvGraphicFramePr>
            <a:graphicFrameLocks noGrp="1"/>
          </p:cNvGraphicFramePr>
          <p:nvPr>
            <p:ph sz="quarter" idx="17"/>
            <p:extLst>
              <p:ext uri="{D42A27DB-BD31-4B8C-83A1-F6EECF244321}">
                <p14:modId xmlns:p14="http://schemas.microsoft.com/office/powerpoint/2010/main" val="3187593245"/>
              </p:ext>
            </p:extLst>
          </p:nvPr>
        </p:nvGraphicFramePr>
        <p:xfrm>
          <a:off x="533400" y="3189827"/>
          <a:ext cx="8305800" cy="160594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18386813"/>
                    </a:ext>
                  </a:extLst>
                </a:gridCol>
                <a:gridCol w="609600">
                  <a:extLst>
                    <a:ext uri="{9D8B030D-6E8A-4147-A177-3AD203B41FA5}">
                      <a16:colId xmlns:a16="http://schemas.microsoft.com/office/drawing/2014/main" val="3433027289"/>
                    </a:ext>
                  </a:extLst>
                </a:gridCol>
                <a:gridCol w="3429000">
                  <a:extLst>
                    <a:ext uri="{9D8B030D-6E8A-4147-A177-3AD203B41FA5}">
                      <a16:colId xmlns:a16="http://schemas.microsoft.com/office/drawing/2014/main" val="1459007915"/>
                    </a:ext>
                  </a:extLst>
                </a:gridCol>
                <a:gridCol w="381000">
                  <a:extLst>
                    <a:ext uri="{9D8B030D-6E8A-4147-A177-3AD203B41FA5}">
                      <a16:colId xmlns:a16="http://schemas.microsoft.com/office/drawing/2014/main" val="2760701271"/>
                    </a:ext>
                  </a:extLst>
                </a:gridCol>
                <a:gridCol w="2133600">
                  <a:extLst>
                    <a:ext uri="{9D8B030D-6E8A-4147-A177-3AD203B41FA5}">
                      <a16:colId xmlns:a16="http://schemas.microsoft.com/office/drawing/2014/main" val="2447564095"/>
                    </a:ext>
                  </a:extLst>
                </a:gridCol>
              </a:tblGrid>
              <a:tr h="382588">
                <a:tc>
                  <a:txBody>
                    <a:bodyPr/>
                    <a:lstStyle/>
                    <a:p>
                      <a:pPr algn="ctr" fontAlgn="b"/>
                      <a:r>
                        <a:rPr lang="en-US" sz="2600" b="1" u="none" strike="noStrike" dirty="0">
                          <a:solidFill>
                            <a:schemeClr val="tx1"/>
                          </a:solidFill>
                          <a:effectLst/>
                        </a:rPr>
                        <a:t>Net Sales</a:t>
                      </a:r>
                      <a:endParaRPr lang="en-US" sz="2600" b="1"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Average Total Assets</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rgbClr val="990000"/>
                          </a:solidFill>
                          <a:effectLst/>
                        </a:rPr>
                        <a:t>Asset Turnover</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515850818"/>
                  </a:ext>
                </a:extLst>
              </a:tr>
              <a:tr h="1026828">
                <a:tc>
                  <a:txBody>
                    <a:bodyPr/>
                    <a:lstStyle/>
                    <a:p>
                      <a:pPr algn="ctr" fontAlgn="ctr"/>
                      <a:r>
                        <a:rPr lang="en-US" sz="2600" u="none" strike="noStrike" dirty="0">
                          <a:effectLst/>
                        </a:rPr>
                        <a:t>$76,279 </a:t>
                      </a:r>
                      <a:endParaRPr lang="en-US" sz="2600" b="0" i="0" u="none" strike="noStrike" dirty="0">
                        <a:solidFill>
                          <a:srgbClr val="00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l" fontAlgn="t"/>
                      <a:r>
                        <a:rPr lang="en-IN" sz="700" b="0" i="0" u="none" strike="noStrike" dirty="0">
                          <a:solidFill>
                            <a:schemeClr val="bg1"/>
                          </a:solidFill>
                          <a:effectLst/>
                          <a:latin typeface="+mn-lt"/>
                        </a:rPr>
                        <a:t>The sum of $144,266 plus $129,495 divided by 2</a:t>
                      </a:r>
                    </a:p>
                  </a:txBody>
                  <a:tcPr marL="9525" marR="9525" marT="9525" marB="0">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1" u="none" strike="noStrike" dirty="0">
                          <a:solidFill>
                            <a:srgbClr val="990000"/>
                          </a:solidFill>
                          <a:effectLst/>
                        </a:rPr>
                        <a:t>.56 Times</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12504176"/>
                  </a:ext>
                </a:extLst>
              </a:tr>
            </a:tbl>
          </a:graphicData>
        </a:graphic>
      </p:graphicFrame>
      <p:sp>
        <p:nvSpPr>
          <p:cNvPr id="5" name="Content Placeholder 4">
            <a:extLst>
              <a:ext uri="{FF2B5EF4-FFF2-40B4-BE49-F238E27FC236}">
                <a16:creationId xmlns:a16="http://schemas.microsoft.com/office/drawing/2014/main" id="{3F27C91C-C5C2-4789-98C0-7EBDB2C13F52}"/>
              </a:ext>
            </a:extLst>
          </p:cNvPr>
          <p:cNvSpPr>
            <a:spLocks noGrp="1"/>
          </p:cNvSpPr>
          <p:nvPr>
            <p:ph sz="quarter" idx="18"/>
          </p:nvPr>
        </p:nvSpPr>
        <p:spPr>
          <a:xfrm>
            <a:off x="313267" y="5095893"/>
            <a:ext cx="8534400" cy="1023257"/>
          </a:xfrm>
        </p:spPr>
        <p:txBody>
          <a:bodyPr/>
          <a:lstStyle/>
          <a:p>
            <a:r>
              <a:rPr lang="en-US" altLang="en-US" sz="2400" dirty="0"/>
              <a:t>Each dollar invested in assets produced $0.56 in sales. If a company is using its assets efficiently, each dollar of assets will create a high amount of sales.</a:t>
            </a:r>
            <a:endParaRPr lang="en-US" sz="2400" dirty="0"/>
          </a:p>
        </p:txBody>
      </p:sp>
      <p:graphicFrame>
        <p:nvGraphicFramePr>
          <p:cNvPr id="13" name="Content Placeholder 12" descr="Image description is in table cell">
            <a:extLst>
              <a:ext uri="{FF2B5EF4-FFF2-40B4-BE49-F238E27FC236}">
                <a16:creationId xmlns:a16="http://schemas.microsoft.com/office/drawing/2014/main" id="{1361FBB9-6E03-447D-9D37-7E7874D8B55E}"/>
              </a:ext>
            </a:extLst>
          </p:cNvPr>
          <p:cNvGraphicFramePr>
            <a:graphicFrameLocks noGrp="1" noChangeAspect="1"/>
          </p:cNvGraphicFramePr>
          <p:nvPr>
            <p:ph sz="quarter" idx="19"/>
            <p:extLst>
              <p:ext uri="{D42A27DB-BD31-4B8C-83A1-F6EECF244321}">
                <p14:modId xmlns:p14="http://schemas.microsoft.com/office/powerpoint/2010/main" val="2510905365"/>
              </p:ext>
            </p:extLst>
          </p:nvPr>
        </p:nvGraphicFramePr>
        <p:xfrm>
          <a:off x="3124200" y="3966038"/>
          <a:ext cx="2847975" cy="765175"/>
        </p:xfrm>
        <a:graphic>
          <a:graphicData uri="http://schemas.openxmlformats.org/presentationml/2006/ole">
            <mc:AlternateContent xmlns:mc="http://schemas.openxmlformats.org/markup-compatibility/2006">
              <mc:Choice xmlns:v="urn:schemas-microsoft-com:vml" Requires="v">
                <p:oleObj spid="_x0000_s10316" name="Equation" r:id="rId3" imgW="2882880" imgH="774360" progId="Equation.DSMT4">
                  <p:embed/>
                </p:oleObj>
              </mc:Choice>
              <mc:Fallback>
                <p:oleObj name="Equation" r:id="rId3" imgW="2882880" imgH="774360" progId="Equation.DSMT4">
                  <p:embed/>
                  <p:pic>
                    <p:nvPicPr>
                      <p:cNvPr id="13" name="Content Placeholder 12" descr="Image description is in table cell">
                        <a:extLst>
                          <a:ext uri="{FF2B5EF4-FFF2-40B4-BE49-F238E27FC236}">
                            <a16:creationId xmlns:a16="http://schemas.microsoft.com/office/drawing/2014/main" id="{1361FBB9-6E03-447D-9D37-7E7874D8B55E}"/>
                          </a:ext>
                        </a:extLst>
                      </p:cNvPr>
                      <p:cNvPicPr/>
                      <p:nvPr/>
                    </p:nvPicPr>
                    <p:blipFill>
                      <a:blip r:embed="rId4"/>
                      <a:stretch>
                        <a:fillRect/>
                      </a:stretch>
                    </p:blipFill>
                    <p:spPr>
                      <a:xfrm>
                        <a:off x="3124200" y="3966038"/>
                        <a:ext cx="2847975" cy="765175"/>
                      </a:xfrm>
                      <a:prstGeom prst="rect">
                        <a:avLst/>
                      </a:prstGeom>
                    </p:spPr>
                  </p:pic>
                </p:oleObj>
              </mc:Fallback>
            </mc:AlternateContent>
          </a:graphicData>
        </a:graphic>
      </p:graphicFrame>
      <p:sp>
        <p:nvSpPr>
          <p:cNvPr id="10"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5</a:t>
            </a:r>
          </a:p>
        </p:txBody>
      </p:sp>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67</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67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796724"/>
          </a:xfrm>
        </p:spPr>
        <p:txBody>
          <a:bodyPr/>
          <a:lstStyle/>
          <a:p>
            <a:r>
              <a:rPr lang="en-US" b="1" dirty="0">
                <a:ea typeface="Source Sans Pro" charset="0"/>
              </a:rPr>
              <a:t>Do It! 5: </a:t>
            </a:r>
            <a:r>
              <a:rPr lang="en-US" b="1" dirty="0">
                <a:solidFill>
                  <a:srgbClr val="196E78"/>
                </a:solidFill>
                <a:ea typeface="Source Sans Pro" charset="0"/>
              </a:rPr>
              <a:t>Asset Turnover</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686800" cy="2209800"/>
          </a:xfrm>
        </p:spPr>
        <p:txBody>
          <a:bodyPr/>
          <a:lstStyle/>
          <a:p>
            <a:pPr>
              <a:lnSpc>
                <a:spcPct val="100000"/>
              </a:lnSpc>
              <a:buClr>
                <a:srgbClr val="800000"/>
              </a:buClr>
              <a:buSzPct val="85000"/>
            </a:pPr>
            <a:r>
              <a:rPr lang="en-US" sz="2600" dirty="0"/>
              <a:t>Paramour Company reported net income of $180,000, net sales of $420,000, and had total assets of $460,000 on January 1, 2020, and total assets on December 31, 2020, of $540,000 billion. Determine Paramour’s asset turnover for 2020.</a:t>
            </a:r>
          </a:p>
          <a:p>
            <a:pPr>
              <a:lnSpc>
                <a:spcPct val="100000"/>
              </a:lnSpc>
              <a:buClr>
                <a:srgbClr val="800000"/>
              </a:buClr>
              <a:buSzPct val="85000"/>
            </a:pPr>
            <a:r>
              <a:rPr lang="en-US" sz="2600" b="1" dirty="0"/>
              <a:t>Solution</a:t>
            </a:r>
          </a:p>
        </p:txBody>
      </p:sp>
      <p:graphicFrame>
        <p:nvGraphicFramePr>
          <p:cNvPr id="9" name="Content Placeholder 8" descr="Table is accessible to screenreaders">
            <a:extLst>
              <a:ext uri="{FF2B5EF4-FFF2-40B4-BE49-F238E27FC236}">
                <a16:creationId xmlns:a16="http://schemas.microsoft.com/office/drawing/2014/main" id="{FD9E86B0-DC50-4242-92A1-C805502639B7}"/>
              </a:ext>
            </a:extLst>
          </p:cNvPr>
          <p:cNvGraphicFramePr>
            <a:graphicFrameLocks noGrp="1"/>
          </p:cNvGraphicFramePr>
          <p:nvPr>
            <p:ph sz="quarter" idx="17"/>
            <p:extLst>
              <p:ext uri="{D42A27DB-BD31-4B8C-83A1-F6EECF244321}">
                <p14:modId xmlns:p14="http://schemas.microsoft.com/office/powerpoint/2010/main" val="152957823"/>
              </p:ext>
            </p:extLst>
          </p:nvPr>
        </p:nvGraphicFramePr>
        <p:xfrm>
          <a:off x="533400" y="4308675"/>
          <a:ext cx="8305800" cy="160594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18386813"/>
                    </a:ext>
                  </a:extLst>
                </a:gridCol>
                <a:gridCol w="609600">
                  <a:extLst>
                    <a:ext uri="{9D8B030D-6E8A-4147-A177-3AD203B41FA5}">
                      <a16:colId xmlns:a16="http://schemas.microsoft.com/office/drawing/2014/main" val="3433027289"/>
                    </a:ext>
                  </a:extLst>
                </a:gridCol>
                <a:gridCol w="3429000">
                  <a:extLst>
                    <a:ext uri="{9D8B030D-6E8A-4147-A177-3AD203B41FA5}">
                      <a16:colId xmlns:a16="http://schemas.microsoft.com/office/drawing/2014/main" val="1459007915"/>
                    </a:ext>
                  </a:extLst>
                </a:gridCol>
                <a:gridCol w="381000">
                  <a:extLst>
                    <a:ext uri="{9D8B030D-6E8A-4147-A177-3AD203B41FA5}">
                      <a16:colId xmlns:a16="http://schemas.microsoft.com/office/drawing/2014/main" val="2760701271"/>
                    </a:ext>
                  </a:extLst>
                </a:gridCol>
                <a:gridCol w="2133600">
                  <a:extLst>
                    <a:ext uri="{9D8B030D-6E8A-4147-A177-3AD203B41FA5}">
                      <a16:colId xmlns:a16="http://schemas.microsoft.com/office/drawing/2014/main" val="2447564095"/>
                    </a:ext>
                  </a:extLst>
                </a:gridCol>
              </a:tblGrid>
              <a:tr h="382588">
                <a:tc>
                  <a:txBody>
                    <a:bodyPr/>
                    <a:lstStyle/>
                    <a:p>
                      <a:pPr algn="ctr" fontAlgn="b"/>
                      <a:r>
                        <a:rPr lang="en-US" sz="2600" b="1" u="none" strike="noStrike" dirty="0">
                          <a:solidFill>
                            <a:schemeClr val="tx1"/>
                          </a:solidFill>
                          <a:effectLst/>
                        </a:rPr>
                        <a:t>Net Sales</a:t>
                      </a:r>
                      <a:endParaRPr lang="en-US" sz="2600" b="1"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Average Total Assets</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rgbClr val="990000"/>
                          </a:solidFill>
                          <a:effectLst/>
                        </a:rPr>
                        <a:t>Asset Turnover</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515850818"/>
                  </a:ext>
                </a:extLst>
              </a:tr>
              <a:tr h="1026828">
                <a:tc>
                  <a:txBody>
                    <a:bodyPr/>
                    <a:lstStyle/>
                    <a:p>
                      <a:pPr algn="ctr" fontAlgn="ctr"/>
                      <a:r>
                        <a:rPr lang="en-US" sz="2600" u="none" strike="noStrike" dirty="0">
                          <a:effectLst/>
                        </a:rPr>
                        <a:t>$420,000</a:t>
                      </a:r>
                      <a:endParaRPr lang="en-US" sz="2600" b="0" i="0" u="none" strike="noStrike" dirty="0">
                        <a:solidFill>
                          <a:srgbClr val="00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l" fontAlgn="t"/>
                      <a:r>
                        <a:rPr lang="en-IN" sz="700" b="0" i="0" u="none" strike="noStrike" dirty="0">
                          <a:solidFill>
                            <a:schemeClr val="bg1"/>
                          </a:solidFill>
                          <a:effectLst/>
                          <a:latin typeface="+mn-lt"/>
                        </a:rPr>
                        <a:t>The sum of $460,000 plus $540,000, divided by 2</a:t>
                      </a:r>
                    </a:p>
                  </a:txBody>
                  <a:tcPr marL="9525" marR="9525" marT="9525" marB="0">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1" u="none" strike="noStrike" dirty="0">
                          <a:solidFill>
                            <a:srgbClr val="990000"/>
                          </a:solidFill>
                          <a:effectLst/>
                        </a:rPr>
                        <a:t>.84 Times</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12504176"/>
                  </a:ext>
                </a:extLst>
              </a:tr>
            </a:tbl>
          </a:graphicData>
        </a:graphic>
      </p:graphicFrame>
      <p:graphicFrame>
        <p:nvGraphicFramePr>
          <p:cNvPr id="13" name="Content Placeholder 12" descr="Image description is in table cell">
            <a:extLst>
              <a:ext uri="{FF2B5EF4-FFF2-40B4-BE49-F238E27FC236}">
                <a16:creationId xmlns:a16="http://schemas.microsoft.com/office/drawing/2014/main" id="{1361FBB9-6E03-447D-9D37-7E7874D8B55E}"/>
              </a:ext>
            </a:extLst>
          </p:cNvPr>
          <p:cNvGraphicFramePr>
            <a:graphicFrameLocks noGrp="1" noChangeAspect="1"/>
          </p:cNvGraphicFramePr>
          <p:nvPr>
            <p:ph sz="quarter" idx="19"/>
            <p:extLst>
              <p:ext uri="{D42A27DB-BD31-4B8C-83A1-F6EECF244321}">
                <p14:modId xmlns:p14="http://schemas.microsoft.com/office/powerpoint/2010/main" val="2309890288"/>
              </p:ext>
            </p:extLst>
          </p:nvPr>
        </p:nvGraphicFramePr>
        <p:xfrm>
          <a:off x="3203575" y="5074836"/>
          <a:ext cx="2984500" cy="762000"/>
        </p:xfrm>
        <a:graphic>
          <a:graphicData uri="http://schemas.openxmlformats.org/presentationml/2006/ole">
            <mc:AlternateContent xmlns:mc="http://schemas.openxmlformats.org/markup-compatibility/2006">
              <mc:Choice xmlns:v="urn:schemas-microsoft-com:vml" Requires="v">
                <p:oleObj spid="_x0000_s11338" name="Equation" r:id="rId3" imgW="3085920" imgH="787320" progId="Equation.DSMT4">
                  <p:embed/>
                </p:oleObj>
              </mc:Choice>
              <mc:Fallback>
                <p:oleObj name="Equation" r:id="rId3" imgW="3085920" imgH="787320" progId="Equation.DSMT4">
                  <p:embed/>
                  <p:pic>
                    <p:nvPicPr>
                      <p:cNvPr id="13" name="Content Placeholder 12" descr="Image description is in table cell">
                        <a:extLst>
                          <a:ext uri="{FF2B5EF4-FFF2-40B4-BE49-F238E27FC236}">
                            <a16:creationId xmlns:a16="http://schemas.microsoft.com/office/drawing/2014/main" id="{1361FBB9-6E03-447D-9D37-7E7874D8B55E}"/>
                          </a:ext>
                        </a:extLst>
                      </p:cNvPr>
                      <p:cNvPicPr/>
                      <p:nvPr/>
                    </p:nvPicPr>
                    <p:blipFill>
                      <a:blip r:embed="rId4"/>
                      <a:stretch>
                        <a:fillRect/>
                      </a:stretch>
                    </p:blipFill>
                    <p:spPr>
                      <a:xfrm>
                        <a:off x="3203575" y="5074836"/>
                        <a:ext cx="2984500" cy="762000"/>
                      </a:xfrm>
                      <a:prstGeom prst="rect">
                        <a:avLst/>
                      </a:prstGeom>
                    </p:spPr>
                  </p:pic>
                </p:oleObj>
              </mc:Fallback>
            </mc:AlternateContent>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5</a:t>
            </a:r>
          </a:p>
        </p:txBody>
      </p:sp>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68</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9548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0D35-ADF8-4146-8902-16A30F5AC946}"/>
              </a:ext>
            </a:extLst>
          </p:cNvPr>
          <p:cNvSpPr>
            <a:spLocks noGrp="1"/>
          </p:cNvSpPr>
          <p:nvPr>
            <p:ph type="title"/>
          </p:nvPr>
        </p:nvSpPr>
        <p:spPr>
          <a:xfrm>
            <a:off x="304800" y="762001"/>
            <a:ext cx="8686800" cy="685799"/>
          </a:xfrm>
        </p:spPr>
        <p:txBody>
          <a:bodyPr>
            <a:noAutofit/>
          </a:bodyPr>
          <a:lstStyle/>
          <a:p>
            <a:r>
              <a:rPr lang="en-US" b="1" dirty="0">
                <a:latin typeface="Calibri" panose="020F0502020204030204" pitchFamily="34" charset="0"/>
                <a:ea typeface="Source Sans Pro" charset="0"/>
                <a:cs typeface="Calibri" panose="020F0502020204030204" pitchFamily="34" charset="0"/>
              </a:rPr>
              <a:t>Appendix 10A: Exchange of Plant Assets</a:t>
            </a:r>
            <a:endParaRPr lang="en-US" dirty="0"/>
          </a:p>
        </p:txBody>
      </p:sp>
      <p:sp>
        <p:nvSpPr>
          <p:cNvPr id="3" name="Content Placeholder 2">
            <a:extLst>
              <a:ext uri="{FF2B5EF4-FFF2-40B4-BE49-F238E27FC236}">
                <a16:creationId xmlns:a16="http://schemas.microsoft.com/office/drawing/2014/main" id="{F1B56C62-0BBA-4CBE-B2A4-D0902D0F921A}"/>
              </a:ext>
            </a:extLst>
          </p:cNvPr>
          <p:cNvSpPr>
            <a:spLocks noGrp="1"/>
          </p:cNvSpPr>
          <p:nvPr>
            <p:ph sz="quarter" idx="16"/>
          </p:nvPr>
        </p:nvSpPr>
        <p:spPr>
          <a:xfrm>
            <a:off x="304800" y="1828800"/>
            <a:ext cx="8534400" cy="2362200"/>
          </a:xfrm>
        </p:spPr>
        <p:txBody>
          <a:bodyPr/>
          <a:lstStyle/>
          <a:p>
            <a:pPr marL="292608" indent="-292608">
              <a:buClr>
                <a:srgbClr val="990000"/>
              </a:buClr>
              <a:buFont typeface="Arial" panose="020B0604020202020204" pitchFamily="34" charset="0"/>
              <a:buChar char="•"/>
            </a:pPr>
            <a:r>
              <a:rPr lang="en-US" altLang="en-US" dirty="0"/>
              <a:t>Ordinarily, companies record a gain or loss on exchange of plant assets.</a:t>
            </a:r>
          </a:p>
          <a:p>
            <a:pPr marL="292608" indent="-292608">
              <a:buClr>
                <a:srgbClr val="990000"/>
              </a:buClr>
              <a:buFont typeface="Arial" panose="020B0604020202020204" pitchFamily="34" charset="0"/>
              <a:buChar char="•"/>
            </a:pPr>
            <a:r>
              <a:rPr lang="en-US" altLang="en-US" dirty="0"/>
              <a:t>Most exchanges have </a:t>
            </a:r>
            <a:r>
              <a:rPr lang="en-US" altLang="en-US" b="1" dirty="0"/>
              <a:t>commercial substance.</a:t>
            </a:r>
          </a:p>
          <a:p>
            <a:pPr marL="292608" indent="-292608">
              <a:buClr>
                <a:srgbClr val="990000"/>
              </a:buClr>
              <a:buFont typeface="Arial" panose="020B0604020202020204" pitchFamily="34" charset="0"/>
              <a:buChar char="•"/>
            </a:pPr>
            <a:r>
              <a:rPr lang="en-US" altLang="en-US" b="1" dirty="0"/>
              <a:t>Commercial substance </a:t>
            </a:r>
            <a:r>
              <a:rPr lang="en-US" altLang="en-US" dirty="0"/>
              <a:t>if future cash flows change as a result of exchange.</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6</a:t>
            </a:r>
          </a:p>
        </p:txBody>
      </p:sp>
      <p:sp>
        <p:nvSpPr>
          <p:cNvPr id="4" name="Slide Number Placeholder 3">
            <a:extLst>
              <a:ext uri="{FF2B5EF4-FFF2-40B4-BE49-F238E27FC236}">
                <a16:creationId xmlns:a16="http://schemas.microsoft.com/office/drawing/2014/main" id="{48C3B690-560C-4871-94F9-6E62E5E1E288}"/>
              </a:ext>
            </a:extLst>
          </p:cNvPr>
          <p:cNvSpPr>
            <a:spLocks noGrp="1"/>
          </p:cNvSpPr>
          <p:nvPr>
            <p:ph type="sldNum" sz="quarter" idx="10"/>
          </p:nvPr>
        </p:nvSpPr>
        <p:spPr/>
        <p:txBody>
          <a:bodyPr/>
          <a:lstStyle/>
          <a:p>
            <a:fld id="{67B19427-F580-D146-B60E-4CADEE75497F}" type="slidenum">
              <a:rPr lang="en-US" smtClean="0"/>
              <a:pPr/>
              <a:t>69</a:t>
            </a:fld>
            <a:endParaRPr lang="en-US" dirty="0"/>
          </a:p>
        </p:txBody>
      </p:sp>
      <p:sp>
        <p:nvSpPr>
          <p:cNvPr id="5" name="Footer Placeholder 4">
            <a:extLst>
              <a:ext uri="{FF2B5EF4-FFF2-40B4-BE49-F238E27FC236}">
                <a16:creationId xmlns:a16="http://schemas.microsoft.com/office/drawing/2014/main" id="{A5EC74D2-EAA6-458C-BDA8-694D6C12405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92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772400" cy="1143000"/>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(2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3124200"/>
          </a:xfrm>
        </p:spPr>
        <p:txBody>
          <a:bodyPr/>
          <a:lstStyle/>
          <a:p>
            <a:r>
              <a:rPr lang="en-US" b="1" dirty="0">
                <a:latin typeface="Calibri" panose="020F0502020204030204" pitchFamily="34" charset="0"/>
              </a:rPr>
              <a:t>Illustration: </a:t>
            </a:r>
            <a:r>
              <a:rPr lang="en-US" dirty="0">
                <a:latin typeface="Calibri" panose="020F0502020204030204" pitchFamily="34" charset="0"/>
              </a:rPr>
              <a:t>Hayes Company acquires real estate at a cash cost of $100,000. The property contains an old warehouse that is razed at a net cost of $6,000 ($7,500 in costs less $1,500 proceeds from salvaged materials). Additional expenditures are the attorney’s fee, $1,000, and the real estate broker’s commission, $8,000. </a:t>
            </a:r>
            <a:r>
              <a:rPr lang="en-US" altLang="en-US" dirty="0">
                <a:latin typeface="Calibri" panose="020F0502020204030204" pitchFamily="34" charset="0"/>
              </a:rPr>
              <a:t>Determine the amount to be reported as the cost of the land.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78709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1F7D-3404-4FE4-AAEB-2F997C09C75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Loss Treatment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BB2D3612-EB09-4687-8F90-415FDB4BC52F}"/>
              </a:ext>
            </a:extLst>
          </p:cNvPr>
          <p:cNvSpPr>
            <a:spLocks noGrp="1"/>
          </p:cNvSpPr>
          <p:nvPr>
            <p:ph sz="quarter" idx="16"/>
          </p:nvPr>
        </p:nvSpPr>
        <p:spPr>
          <a:xfrm>
            <a:off x="304800" y="1828800"/>
            <a:ext cx="8534400" cy="1052196"/>
          </a:xfrm>
        </p:spPr>
        <p:txBody>
          <a:bodyPr/>
          <a:lstStyle/>
          <a:p>
            <a:r>
              <a:rPr lang="en-US" altLang="en-US" sz="2400" b="1" dirty="0"/>
              <a:t>Illustration: </a:t>
            </a:r>
            <a:r>
              <a:rPr lang="en-US" altLang="en-US" sz="2400" dirty="0"/>
              <a:t>Roland Co. exchanged old trucks (cost $64,000 less $22,000 accumulated depreciation) plus cash of $17,000 for a new semi-truck. The old trucks had a fair market value of $26,000.</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665AD679-1A7F-4508-AEF6-3F0F009A7B63}"/>
              </a:ext>
            </a:extLst>
          </p:cNvPr>
          <p:cNvGraphicFramePr>
            <a:graphicFrameLocks noGrp="1"/>
          </p:cNvGraphicFramePr>
          <p:nvPr>
            <p:ph sz="quarter" idx="17"/>
            <p:extLst>
              <p:ext uri="{D42A27DB-BD31-4B8C-83A1-F6EECF244321}">
                <p14:modId xmlns:p14="http://schemas.microsoft.com/office/powerpoint/2010/main" val="2605803871"/>
              </p:ext>
            </p:extLst>
          </p:nvPr>
        </p:nvGraphicFramePr>
        <p:xfrm>
          <a:off x="1143000" y="3046413"/>
          <a:ext cx="6553200" cy="3138591"/>
        </p:xfrm>
        <a:graphic>
          <a:graphicData uri="http://schemas.openxmlformats.org/drawingml/2006/table">
            <a:tbl>
              <a:tblPr firstRow="1" bandRow="1">
                <a:tableStyleId>{2D5ABB26-0587-4C30-8999-92F81FD0307C}</a:tableStyleId>
              </a:tblPr>
              <a:tblGrid>
                <a:gridCol w="5486400">
                  <a:extLst>
                    <a:ext uri="{9D8B030D-6E8A-4147-A177-3AD203B41FA5}">
                      <a16:colId xmlns:a16="http://schemas.microsoft.com/office/drawing/2014/main" val="167032499"/>
                    </a:ext>
                  </a:extLst>
                </a:gridCol>
                <a:gridCol w="1066800">
                  <a:extLst>
                    <a:ext uri="{9D8B030D-6E8A-4147-A177-3AD203B41FA5}">
                      <a16:colId xmlns:a16="http://schemas.microsoft.com/office/drawing/2014/main" val="3877059158"/>
                    </a:ext>
                  </a:extLst>
                </a:gridCol>
              </a:tblGrid>
              <a:tr h="332552">
                <a:tc>
                  <a:txBody>
                    <a:bodyPr/>
                    <a:lstStyle/>
                    <a:p>
                      <a:pPr algn="l" rtl="0" fontAlgn="ctr"/>
                      <a:r>
                        <a:rPr lang="en-US" sz="2400" u="none" strike="noStrike" dirty="0">
                          <a:effectLst/>
                        </a:rPr>
                        <a:t>Cost of used trucks</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$64,000 </a:t>
                      </a:r>
                      <a:endParaRPr lang="en-US" sz="2400" b="0" i="0" u="none" strike="noStrike" dirty="0">
                        <a:solidFill>
                          <a:srgbClr val="000000"/>
                        </a:solidFill>
                        <a:effectLst/>
                        <a:latin typeface="Liberation Sans" panose="020B0604020202020204"/>
                      </a:endParaRPr>
                    </a:p>
                  </a:txBody>
                  <a:tcPr marL="4233" marR="4233" marT="4233" marB="0" anchor="ctr"/>
                </a:tc>
                <a:extLst>
                  <a:ext uri="{0D108BD9-81ED-4DB2-BD59-A6C34878D82A}">
                    <a16:rowId xmlns:a16="http://schemas.microsoft.com/office/drawing/2014/main" val="4160818734"/>
                  </a:ext>
                </a:extLst>
              </a:tr>
              <a:tr h="332552">
                <a:tc>
                  <a:txBody>
                    <a:bodyPr/>
                    <a:lstStyle/>
                    <a:p>
                      <a:pPr algn="l" rtl="0" fontAlgn="ctr"/>
                      <a:r>
                        <a:rPr lang="en-US" sz="2400" u="none" strike="noStrike" dirty="0">
                          <a:effectLst/>
                        </a:rPr>
                        <a:t>Less: Accumulated depreciation</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22,000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777283"/>
                  </a:ext>
                </a:extLst>
              </a:tr>
              <a:tr h="332552">
                <a:tc>
                  <a:txBody>
                    <a:bodyPr/>
                    <a:lstStyle/>
                    <a:p>
                      <a:pPr algn="l" rtl="0" fontAlgn="ctr"/>
                      <a:r>
                        <a:rPr lang="en-US" sz="2400" u="none" strike="noStrike" dirty="0">
                          <a:effectLst/>
                        </a:rPr>
                        <a:t>Book value</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42,000</a:t>
                      </a:r>
                      <a:endParaRPr lang="en-US" sz="2400" b="0" i="0" u="none" strike="noStrike"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0842053"/>
                  </a:ext>
                </a:extLst>
              </a:tr>
              <a:tr h="332552">
                <a:tc>
                  <a:txBody>
                    <a:bodyPr/>
                    <a:lstStyle/>
                    <a:p>
                      <a:pPr algn="l" rtl="0" fontAlgn="ctr"/>
                      <a:r>
                        <a:rPr lang="en-US" sz="2400" u="none" strike="noStrike" dirty="0">
                          <a:effectLst/>
                        </a:rPr>
                        <a:t>Fair market value of used trucks</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26,000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612306"/>
                  </a:ext>
                </a:extLst>
              </a:tr>
              <a:tr h="332552">
                <a:tc>
                  <a:txBody>
                    <a:bodyPr/>
                    <a:lstStyle/>
                    <a:p>
                      <a:pPr algn="l" rtl="0" fontAlgn="ctr"/>
                      <a:r>
                        <a:rPr lang="en-US" sz="2400" b="1" u="none" strike="noStrike" dirty="0">
                          <a:solidFill>
                            <a:schemeClr val="accent2"/>
                          </a:solidFill>
                          <a:effectLst/>
                        </a:rPr>
                        <a:t>Loss on disposal of plant assets</a:t>
                      </a:r>
                      <a:endParaRPr lang="en-US" sz="2400" b="1" i="0" u="none" strike="noStrike" dirty="0">
                        <a:solidFill>
                          <a:schemeClr val="accent2"/>
                        </a:solidFill>
                        <a:effectLst/>
                        <a:latin typeface="Liberation Sans" panose="020B0604020202020204"/>
                      </a:endParaRPr>
                    </a:p>
                  </a:txBody>
                  <a:tcPr marL="4233" marR="4233" marT="4233" marB="0" anchor="ctr"/>
                </a:tc>
                <a:tc>
                  <a:txBody>
                    <a:bodyPr/>
                    <a:lstStyle/>
                    <a:p>
                      <a:pPr algn="r" rtl="0" fontAlgn="ctr"/>
                      <a:r>
                        <a:rPr lang="en-US" sz="2400" b="1" u="none" strike="noStrike" dirty="0">
                          <a:solidFill>
                            <a:schemeClr val="accent2"/>
                          </a:solidFill>
                          <a:effectLst/>
                        </a:rPr>
                        <a:t>$16,000 </a:t>
                      </a:r>
                      <a:endParaRPr lang="en-US" sz="2400" b="1" i="0" u="none" strike="noStrike" dirty="0">
                        <a:solidFill>
                          <a:schemeClr val="accent2"/>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395793"/>
                  </a:ext>
                </a:extLst>
              </a:tr>
              <a:tr h="493121">
                <a:tc>
                  <a:txBody>
                    <a:bodyPr/>
                    <a:lstStyle/>
                    <a:p>
                      <a:pPr algn="l" rtl="0" fontAlgn="ctr"/>
                      <a:r>
                        <a:rPr lang="en-US" sz="2400" u="none" strike="noStrike" dirty="0">
                          <a:effectLst/>
                        </a:rPr>
                        <a:t>Fair market value of used trucks</a:t>
                      </a:r>
                      <a:endParaRPr lang="en-US" sz="2400" b="0" i="0" u="none" strike="noStrike" dirty="0">
                        <a:solidFill>
                          <a:srgbClr val="000000"/>
                        </a:solidFill>
                        <a:effectLst/>
                        <a:latin typeface="Liberation Sans" panose="020B0604020202020204"/>
                      </a:endParaRPr>
                    </a:p>
                  </a:txBody>
                  <a:tcPr marL="4233" marR="4233" marT="182880" marB="0" anchor="ctr"/>
                </a:tc>
                <a:tc>
                  <a:txBody>
                    <a:bodyPr/>
                    <a:lstStyle/>
                    <a:p>
                      <a:pPr algn="r" rtl="0" fontAlgn="ctr"/>
                      <a:r>
                        <a:rPr lang="en-US" sz="2400" u="none" strike="noStrike" dirty="0">
                          <a:effectLst/>
                        </a:rPr>
                        <a:t>$26,000 </a:t>
                      </a:r>
                      <a:endParaRPr lang="en-US" sz="2400" b="0" i="0" u="none" strike="noStrike" dirty="0">
                        <a:solidFill>
                          <a:srgbClr val="000000"/>
                        </a:solidFill>
                        <a:effectLst/>
                        <a:latin typeface="Liberation Sans" panose="020B0604020202020204"/>
                      </a:endParaRPr>
                    </a:p>
                  </a:txBody>
                  <a:tcPr marL="4233" marR="4233" marT="18288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8425814"/>
                  </a:ext>
                </a:extLst>
              </a:tr>
              <a:tr h="332552">
                <a:tc>
                  <a:txBody>
                    <a:bodyPr/>
                    <a:lstStyle/>
                    <a:p>
                      <a:pPr algn="l" rtl="0" fontAlgn="ctr"/>
                      <a:r>
                        <a:rPr lang="en-US" sz="2400" u="none" strike="noStrike" dirty="0">
                          <a:effectLst/>
                        </a:rPr>
                        <a:t>Cash paid</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17,000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591719"/>
                  </a:ext>
                </a:extLst>
              </a:tr>
              <a:tr h="332552">
                <a:tc>
                  <a:txBody>
                    <a:bodyPr/>
                    <a:lstStyle/>
                    <a:p>
                      <a:pPr algn="l" rtl="0" fontAlgn="ctr"/>
                      <a:r>
                        <a:rPr lang="en-US" sz="2400" u="none" strike="noStrike" dirty="0">
                          <a:effectLst/>
                        </a:rPr>
                        <a:t>Cost of new truck</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$43,000 </a:t>
                      </a:r>
                      <a:endParaRPr lang="en-US" sz="2400" b="0" i="0" u="none" strike="noStrike"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528517"/>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6</a:t>
            </a:r>
          </a:p>
        </p:txBody>
      </p:sp>
      <p:sp>
        <p:nvSpPr>
          <p:cNvPr id="6" name="Slide Number Placeholder 5">
            <a:extLst>
              <a:ext uri="{FF2B5EF4-FFF2-40B4-BE49-F238E27FC236}">
                <a16:creationId xmlns:a16="http://schemas.microsoft.com/office/drawing/2014/main" id="{92E2FFD9-34A6-4276-A012-6EB878BDDC2E}"/>
              </a:ext>
            </a:extLst>
          </p:cNvPr>
          <p:cNvSpPr>
            <a:spLocks noGrp="1"/>
          </p:cNvSpPr>
          <p:nvPr>
            <p:ph type="sldNum" sz="quarter" idx="10"/>
          </p:nvPr>
        </p:nvSpPr>
        <p:spPr/>
        <p:txBody>
          <a:bodyPr/>
          <a:lstStyle/>
          <a:p>
            <a:fld id="{67B19427-F580-D146-B60E-4CADEE75497F}" type="slidenum">
              <a:rPr lang="en-US" smtClean="0"/>
              <a:pPr/>
              <a:t>70</a:t>
            </a:fld>
            <a:endParaRPr lang="en-US" dirty="0"/>
          </a:p>
        </p:txBody>
      </p:sp>
      <p:sp>
        <p:nvSpPr>
          <p:cNvPr id="7" name="Footer Placeholder 6">
            <a:extLst>
              <a:ext uri="{FF2B5EF4-FFF2-40B4-BE49-F238E27FC236}">
                <a16:creationId xmlns:a16="http://schemas.microsoft.com/office/drawing/2014/main" id="{362CE204-BE43-451F-8C59-8365059AF6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038285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6ABF-29D3-40C6-8647-C45E62FF3891}"/>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Loss Treatment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5FFB6EF3-4E0D-43A6-AEF5-312321193163}"/>
              </a:ext>
            </a:extLst>
          </p:cNvPr>
          <p:cNvSpPr>
            <a:spLocks noGrp="1"/>
          </p:cNvSpPr>
          <p:nvPr>
            <p:ph sz="quarter" idx="16"/>
          </p:nvPr>
        </p:nvSpPr>
        <p:spPr>
          <a:xfrm>
            <a:off x="304800" y="1828799"/>
            <a:ext cx="8534400" cy="1476375"/>
          </a:xfrm>
        </p:spPr>
        <p:txBody>
          <a:bodyPr/>
          <a:lstStyle/>
          <a:p>
            <a:r>
              <a:rPr lang="en-US" altLang="en-US" sz="2400" b="1" dirty="0"/>
              <a:t>Illustration: </a:t>
            </a:r>
            <a:r>
              <a:rPr lang="en-US" altLang="en-US" sz="2400" dirty="0"/>
              <a:t>Roland Co. exchanged old trucks (cost $64,000 less $22,000 accumulated depreciation) plus cash of $17,000 for a new semi-truck. The old trucks had a fair market value of $26,000. Prepare the entry to record the exchange of assets by Roland Co.</a:t>
            </a:r>
            <a:endParaRPr lang="en-US" sz="2400" dirty="0"/>
          </a:p>
        </p:txBody>
      </p:sp>
      <p:sp>
        <p:nvSpPr>
          <p:cNvPr id="5" name="Content Placeholder 4">
            <a:extLst>
              <a:ext uri="{FF2B5EF4-FFF2-40B4-BE49-F238E27FC236}">
                <a16:creationId xmlns:a16="http://schemas.microsoft.com/office/drawing/2014/main" id="{B25A7C2C-0FF0-404D-BA4A-20FA51E54E54}"/>
              </a:ext>
            </a:extLst>
          </p:cNvPr>
          <p:cNvSpPr>
            <a:spLocks noGrp="1"/>
          </p:cNvSpPr>
          <p:nvPr>
            <p:ph sz="quarter" idx="18"/>
          </p:nvPr>
        </p:nvSpPr>
        <p:spPr>
          <a:xfrm>
            <a:off x="304800" y="3521075"/>
            <a:ext cx="2514600" cy="365125"/>
          </a:xfrm>
        </p:spPr>
        <p:txBody>
          <a:bodyPr/>
          <a:lstStyle/>
          <a:p>
            <a:r>
              <a:rPr lang="en-US" sz="2400" dirty="0"/>
              <a:t>Equipment (new)</a:t>
            </a:r>
          </a:p>
        </p:txBody>
      </p:sp>
      <p:sp>
        <p:nvSpPr>
          <p:cNvPr id="6" name="Content Placeholder 5">
            <a:extLst>
              <a:ext uri="{FF2B5EF4-FFF2-40B4-BE49-F238E27FC236}">
                <a16:creationId xmlns:a16="http://schemas.microsoft.com/office/drawing/2014/main" id="{6045E8DC-06EC-4903-BD58-C3C4F729EFAB}"/>
              </a:ext>
            </a:extLst>
          </p:cNvPr>
          <p:cNvSpPr>
            <a:spLocks noGrp="1"/>
          </p:cNvSpPr>
          <p:nvPr>
            <p:ph sz="quarter" idx="19"/>
          </p:nvPr>
        </p:nvSpPr>
        <p:spPr>
          <a:xfrm>
            <a:off x="5867400" y="3521075"/>
            <a:ext cx="1219200" cy="365125"/>
          </a:xfrm>
        </p:spPr>
        <p:txBody>
          <a:bodyPr/>
          <a:lstStyle/>
          <a:p>
            <a:r>
              <a:rPr lang="en-US" sz="2400" dirty="0"/>
              <a:t>43,000</a:t>
            </a:r>
          </a:p>
        </p:txBody>
      </p:sp>
      <p:sp>
        <p:nvSpPr>
          <p:cNvPr id="7" name="Content Placeholder 6">
            <a:extLst>
              <a:ext uri="{FF2B5EF4-FFF2-40B4-BE49-F238E27FC236}">
                <a16:creationId xmlns:a16="http://schemas.microsoft.com/office/drawing/2014/main" id="{91A0D801-F29E-4B02-B8B5-D0A955523DF6}"/>
              </a:ext>
            </a:extLst>
          </p:cNvPr>
          <p:cNvSpPr>
            <a:spLocks noGrp="1"/>
          </p:cNvSpPr>
          <p:nvPr>
            <p:ph sz="quarter" idx="21"/>
          </p:nvPr>
        </p:nvSpPr>
        <p:spPr>
          <a:xfrm>
            <a:off x="304800" y="3973975"/>
            <a:ext cx="5334000" cy="365125"/>
          </a:xfrm>
        </p:spPr>
        <p:txBody>
          <a:bodyPr/>
          <a:lstStyle/>
          <a:p>
            <a:r>
              <a:rPr lang="en-US" sz="2400" dirty="0"/>
              <a:t>Accumulated Depreciation—Equipment</a:t>
            </a:r>
          </a:p>
        </p:txBody>
      </p:sp>
      <p:sp>
        <p:nvSpPr>
          <p:cNvPr id="8" name="Content Placeholder 7">
            <a:extLst>
              <a:ext uri="{FF2B5EF4-FFF2-40B4-BE49-F238E27FC236}">
                <a16:creationId xmlns:a16="http://schemas.microsoft.com/office/drawing/2014/main" id="{DA038031-115E-4BA8-BF8E-539259A9F5D3}"/>
              </a:ext>
            </a:extLst>
          </p:cNvPr>
          <p:cNvSpPr>
            <a:spLocks noGrp="1"/>
          </p:cNvSpPr>
          <p:nvPr>
            <p:ph sz="quarter" idx="22"/>
          </p:nvPr>
        </p:nvSpPr>
        <p:spPr>
          <a:xfrm>
            <a:off x="5867400" y="3973975"/>
            <a:ext cx="1219200" cy="365125"/>
          </a:xfrm>
        </p:spPr>
        <p:txBody>
          <a:bodyPr/>
          <a:lstStyle/>
          <a:p>
            <a:r>
              <a:rPr lang="en-US" sz="2400" dirty="0"/>
              <a:t>22,000</a:t>
            </a:r>
          </a:p>
        </p:txBody>
      </p:sp>
      <p:sp>
        <p:nvSpPr>
          <p:cNvPr id="9" name="Content Placeholder 8">
            <a:extLst>
              <a:ext uri="{FF2B5EF4-FFF2-40B4-BE49-F238E27FC236}">
                <a16:creationId xmlns:a16="http://schemas.microsoft.com/office/drawing/2014/main" id="{47819D83-B165-4556-B7CE-838B126BBECC}"/>
              </a:ext>
            </a:extLst>
          </p:cNvPr>
          <p:cNvSpPr>
            <a:spLocks noGrp="1"/>
          </p:cNvSpPr>
          <p:nvPr>
            <p:ph sz="quarter" idx="23"/>
          </p:nvPr>
        </p:nvSpPr>
        <p:spPr>
          <a:xfrm>
            <a:off x="304800" y="4419600"/>
            <a:ext cx="4191000" cy="365125"/>
          </a:xfrm>
        </p:spPr>
        <p:txBody>
          <a:bodyPr/>
          <a:lstStyle/>
          <a:p>
            <a:r>
              <a:rPr lang="en-US" sz="2400" dirty="0"/>
              <a:t>Loss on Disposal of Plant Assets</a:t>
            </a:r>
          </a:p>
        </p:txBody>
      </p:sp>
      <p:sp>
        <p:nvSpPr>
          <p:cNvPr id="10" name="Content Placeholder 9">
            <a:extLst>
              <a:ext uri="{FF2B5EF4-FFF2-40B4-BE49-F238E27FC236}">
                <a16:creationId xmlns:a16="http://schemas.microsoft.com/office/drawing/2014/main" id="{8E6AB118-3177-4FE4-AFD1-EFF9C556E33C}"/>
              </a:ext>
            </a:extLst>
          </p:cNvPr>
          <p:cNvSpPr>
            <a:spLocks noGrp="1"/>
          </p:cNvSpPr>
          <p:nvPr>
            <p:ph sz="quarter" idx="24"/>
          </p:nvPr>
        </p:nvSpPr>
        <p:spPr>
          <a:xfrm>
            <a:off x="5867400" y="4419600"/>
            <a:ext cx="1219200" cy="365125"/>
          </a:xfrm>
        </p:spPr>
        <p:txBody>
          <a:bodyPr/>
          <a:lstStyle/>
          <a:p>
            <a:r>
              <a:rPr lang="en-US" sz="2400" dirty="0"/>
              <a:t>16,000</a:t>
            </a:r>
          </a:p>
        </p:txBody>
      </p:sp>
      <p:sp>
        <p:nvSpPr>
          <p:cNvPr id="11" name="Content Placeholder 10">
            <a:extLst>
              <a:ext uri="{FF2B5EF4-FFF2-40B4-BE49-F238E27FC236}">
                <a16:creationId xmlns:a16="http://schemas.microsoft.com/office/drawing/2014/main" id="{AD1CA4B9-9D34-448B-B277-A8BB338A6452}"/>
              </a:ext>
            </a:extLst>
          </p:cNvPr>
          <p:cNvSpPr>
            <a:spLocks noGrp="1"/>
          </p:cNvSpPr>
          <p:nvPr>
            <p:ph sz="quarter" idx="25"/>
          </p:nvPr>
        </p:nvSpPr>
        <p:spPr>
          <a:xfrm>
            <a:off x="1752600" y="4876800"/>
            <a:ext cx="2286000" cy="365125"/>
          </a:xfrm>
        </p:spPr>
        <p:txBody>
          <a:bodyPr/>
          <a:lstStyle/>
          <a:p>
            <a:r>
              <a:rPr lang="en-US" sz="2400" dirty="0"/>
              <a:t>Equipment (old)</a:t>
            </a:r>
          </a:p>
        </p:txBody>
      </p:sp>
      <p:sp>
        <p:nvSpPr>
          <p:cNvPr id="12" name="Content Placeholder 11">
            <a:extLst>
              <a:ext uri="{FF2B5EF4-FFF2-40B4-BE49-F238E27FC236}">
                <a16:creationId xmlns:a16="http://schemas.microsoft.com/office/drawing/2014/main" id="{4983CB0A-5445-4C6B-BC4F-7CC879AFB440}"/>
              </a:ext>
            </a:extLst>
          </p:cNvPr>
          <p:cNvSpPr>
            <a:spLocks noGrp="1"/>
          </p:cNvSpPr>
          <p:nvPr>
            <p:ph sz="quarter" idx="26"/>
          </p:nvPr>
        </p:nvSpPr>
        <p:spPr>
          <a:xfrm>
            <a:off x="7391400" y="4876800"/>
            <a:ext cx="1066800" cy="365125"/>
          </a:xfrm>
        </p:spPr>
        <p:txBody>
          <a:bodyPr/>
          <a:lstStyle/>
          <a:p>
            <a:r>
              <a:rPr lang="en-US" sz="2400" dirty="0"/>
              <a:t>64,000</a:t>
            </a:r>
          </a:p>
        </p:txBody>
      </p:sp>
      <p:sp>
        <p:nvSpPr>
          <p:cNvPr id="13" name="Content Placeholder 12">
            <a:extLst>
              <a:ext uri="{FF2B5EF4-FFF2-40B4-BE49-F238E27FC236}">
                <a16:creationId xmlns:a16="http://schemas.microsoft.com/office/drawing/2014/main" id="{95E1CD93-4BFA-4C8D-BF29-781691D08111}"/>
              </a:ext>
            </a:extLst>
          </p:cNvPr>
          <p:cNvSpPr>
            <a:spLocks noGrp="1"/>
          </p:cNvSpPr>
          <p:nvPr>
            <p:ph sz="quarter" idx="27"/>
          </p:nvPr>
        </p:nvSpPr>
        <p:spPr>
          <a:xfrm>
            <a:off x="1752600" y="5334000"/>
            <a:ext cx="914400" cy="365125"/>
          </a:xfrm>
        </p:spPr>
        <p:txBody>
          <a:bodyPr/>
          <a:lstStyle/>
          <a:p>
            <a:r>
              <a:rPr lang="en-US" sz="2400" dirty="0"/>
              <a:t>Cash</a:t>
            </a:r>
          </a:p>
        </p:txBody>
      </p:sp>
      <p:sp>
        <p:nvSpPr>
          <p:cNvPr id="14" name="Content Placeholder 13">
            <a:extLst>
              <a:ext uri="{FF2B5EF4-FFF2-40B4-BE49-F238E27FC236}">
                <a16:creationId xmlns:a16="http://schemas.microsoft.com/office/drawing/2014/main" id="{4A381233-E461-41C5-91C0-B4DC7F6CB253}"/>
              </a:ext>
            </a:extLst>
          </p:cNvPr>
          <p:cNvSpPr>
            <a:spLocks noGrp="1"/>
          </p:cNvSpPr>
          <p:nvPr>
            <p:ph sz="quarter" idx="28"/>
          </p:nvPr>
        </p:nvSpPr>
        <p:spPr>
          <a:xfrm>
            <a:off x="7391400" y="5334000"/>
            <a:ext cx="1066800" cy="365125"/>
          </a:xfrm>
        </p:spPr>
        <p:txBody>
          <a:bodyPr/>
          <a:lstStyle/>
          <a:p>
            <a:r>
              <a:rPr lang="en-US" sz="2400" dirty="0"/>
              <a:t>17,000</a:t>
            </a:r>
          </a:p>
        </p:txBody>
      </p:sp>
      <p:sp>
        <p:nvSpPr>
          <p:cNvPr id="1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6</a:t>
            </a:r>
          </a:p>
        </p:txBody>
      </p:sp>
      <p:sp>
        <p:nvSpPr>
          <p:cNvPr id="23" name="Slide Number Placeholder 22">
            <a:extLst>
              <a:ext uri="{FF2B5EF4-FFF2-40B4-BE49-F238E27FC236}">
                <a16:creationId xmlns:a16="http://schemas.microsoft.com/office/drawing/2014/main" id="{3CD30D3A-8606-4152-829A-259B30E97E55}"/>
              </a:ext>
            </a:extLst>
          </p:cNvPr>
          <p:cNvSpPr>
            <a:spLocks noGrp="1"/>
          </p:cNvSpPr>
          <p:nvPr>
            <p:ph type="sldNum" sz="quarter" idx="10"/>
          </p:nvPr>
        </p:nvSpPr>
        <p:spPr/>
        <p:txBody>
          <a:bodyPr/>
          <a:lstStyle/>
          <a:p>
            <a:fld id="{67B19427-F580-D146-B60E-4CADEE75497F}" type="slidenum">
              <a:rPr lang="en-US" smtClean="0"/>
              <a:pPr/>
              <a:t>71</a:t>
            </a:fld>
            <a:endParaRPr lang="en-US" dirty="0"/>
          </a:p>
        </p:txBody>
      </p:sp>
      <p:sp>
        <p:nvSpPr>
          <p:cNvPr id="24" name="Footer Placeholder 23">
            <a:extLst>
              <a:ext uri="{FF2B5EF4-FFF2-40B4-BE49-F238E27FC236}">
                <a16:creationId xmlns:a16="http://schemas.microsoft.com/office/drawing/2014/main" id="{E1ADCE3E-5B86-4EBC-9CDD-08B99E87684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0156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2" grpId="0" build="p"/>
      <p:bldP spid="13" grpId="0" build="p"/>
      <p:bldP spid="1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1F7D-3404-4FE4-AAEB-2F997C09C75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Gain Treatment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BB2D3612-EB09-4687-8F90-415FDB4BC52F}"/>
              </a:ext>
            </a:extLst>
          </p:cNvPr>
          <p:cNvSpPr>
            <a:spLocks noGrp="1"/>
          </p:cNvSpPr>
          <p:nvPr>
            <p:ph sz="quarter" idx="16"/>
          </p:nvPr>
        </p:nvSpPr>
        <p:spPr>
          <a:xfrm>
            <a:off x="304800" y="1752600"/>
            <a:ext cx="8534400" cy="1371600"/>
          </a:xfrm>
        </p:spPr>
        <p:txBody>
          <a:bodyPr/>
          <a:lstStyle/>
          <a:p>
            <a:r>
              <a:rPr lang="en-US" altLang="en-US" sz="2400" b="1" dirty="0"/>
              <a:t>Illustration: </a:t>
            </a:r>
            <a:r>
              <a:rPr lang="en-US" altLang="en-US" sz="2400" dirty="0"/>
              <a:t>Mark Express Delivery trades its old delivery equipment (cost $40,000 less $28,000 accumulated depreciation) for new delivery equipment. The old equipment had a fair market value of $19,000. Mark also paid $3,000.</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665AD679-1A7F-4508-AEF6-3F0F009A7B63}"/>
              </a:ext>
            </a:extLst>
          </p:cNvPr>
          <p:cNvGraphicFramePr>
            <a:graphicFrameLocks noGrp="1"/>
          </p:cNvGraphicFramePr>
          <p:nvPr>
            <p:ph sz="quarter" idx="17"/>
            <p:extLst>
              <p:ext uri="{D42A27DB-BD31-4B8C-83A1-F6EECF244321}">
                <p14:modId xmlns:p14="http://schemas.microsoft.com/office/powerpoint/2010/main" val="3892670573"/>
              </p:ext>
            </p:extLst>
          </p:nvPr>
        </p:nvGraphicFramePr>
        <p:xfrm>
          <a:off x="1143000" y="3276600"/>
          <a:ext cx="6553200" cy="2906539"/>
        </p:xfrm>
        <a:graphic>
          <a:graphicData uri="http://schemas.openxmlformats.org/drawingml/2006/table">
            <a:tbl>
              <a:tblPr firstRow="1" bandRow="1">
                <a:tableStyleId>{2D5ABB26-0587-4C30-8999-92F81FD0307C}</a:tableStyleId>
              </a:tblPr>
              <a:tblGrid>
                <a:gridCol w="5486400">
                  <a:extLst>
                    <a:ext uri="{9D8B030D-6E8A-4147-A177-3AD203B41FA5}">
                      <a16:colId xmlns:a16="http://schemas.microsoft.com/office/drawing/2014/main" val="167032499"/>
                    </a:ext>
                  </a:extLst>
                </a:gridCol>
                <a:gridCol w="1066800">
                  <a:extLst>
                    <a:ext uri="{9D8B030D-6E8A-4147-A177-3AD203B41FA5}">
                      <a16:colId xmlns:a16="http://schemas.microsoft.com/office/drawing/2014/main" val="3877059158"/>
                    </a:ext>
                  </a:extLst>
                </a:gridCol>
              </a:tblGrid>
              <a:tr h="341197">
                <a:tc>
                  <a:txBody>
                    <a:bodyPr/>
                    <a:lstStyle/>
                    <a:p>
                      <a:pPr algn="l" rtl="0" fontAlgn="ctr"/>
                      <a:r>
                        <a:rPr lang="en-US" sz="2200" u="none" strike="noStrike" baseline="0" dirty="0">
                          <a:effectLst/>
                        </a:rPr>
                        <a:t>Cost of old equipment</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$40,000 </a:t>
                      </a:r>
                      <a:endParaRPr lang="en-US" sz="2200" b="0" i="0" u="none" strike="noStrike" baseline="0" dirty="0">
                        <a:solidFill>
                          <a:srgbClr val="000000"/>
                        </a:solidFill>
                        <a:effectLst/>
                        <a:latin typeface="Liberation Sans" panose="020B0604020202020204"/>
                      </a:endParaRPr>
                    </a:p>
                  </a:txBody>
                  <a:tcPr marL="4233" marR="4233" marT="4233" marB="0" anchor="ctr"/>
                </a:tc>
                <a:extLst>
                  <a:ext uri="{0D108BD9-81ED-4DB2-BD59-A6C34878D82A}">
                    <a16:rowId xmlns:a16="http://schemas.microsoft.com/office/drawing/2014/main" val="4160818734"/>
                  </a:ext>
                </a:extLst>
              </a:tr>
              <a:tr h="341197">
                <a:tc>
                  <a:txBody>
                    <a:bodyPr/>
                    <a:lstStyle/>
                    <a:p>
                      <a:pPr algn="l" rtl="0" fontAlgn="ctr"/>
                      <a:r>
                        <a:rPr lang="en-US" sz="2200" u="none" strike="noStrike" baseline="0" dirty="0">
                          <a:effectLst/>
                        </a:rPr>
                        <a:t>Less: Accumulated depreciation</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28,000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777283"/>
                  </a:ext>
                </a:extLst>
              </a:tr>
              <a:tr h="341197">
                <a:tc>
                  <a:txBody>
                    <a:bodyPr/>
                    <a:lstStyle/>
                    <a:p>
                      <a:pPr algn="l" rtl="0" fontAlgn="ctr"/>
                      <a:r>
                        <a:rPr lang="en-US" sz="2200" u="none" strike="noStrike" baseline="0" dirty="0">
                          <a:effectLst/>
                        </a:rPr>
                        <a:t>Book value</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12,000</a:t>
                      </a:r>
                      <a:endParaRPr lang="en-US" sz="2200" b="0" i="0" u="none" strike="noStrike" baseline="0"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0842053"/>
                  </a:ext>
                </a:extLst>
              </a:tr>
              <a:tr h="341197">
                <a:tc>
                  <a:txBody>
                    <a:bodyPr/>
                    <a:lstStyle/>
                    <a:p>
                      <a:pPr algn="l" rtl="0" fontAlgn="ctr"/>
                      <a:r>
                        <a:rPr lang="en-US" sz="2200" u="none" strike="noStrike" baseline="0" dirty="0">
                          <a:effectLst/>
                        </a:rPr>
                        <a:t>Fair market value of old equipment</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19,000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612306"/>
                  </a:ext>
                </a:extLst>
              </a:tr>
              <a:tr h="341197">
                <a:tc>
                  <a:txBody>
                    <a:bodyPr/>
                    <a:lstStyle/>
                    <a:p>
                      <a:pPr algn="l" rtl="0" fontAlgn="ctr"/>
                      <a:r>
                        <a:rPr lang="en-US" sz="2200" b="1" u="none" strike="noStrike" baseline="0" dirty="0">
                          <a:solidFill>
                            <a:schemeClr val="accent2"/>
                          </a:solidFill>
                          <a:effectLst/>
                        </a:rPr>
                        <a:t>Gain on disposal of plant assets</a:t>
                      </a:r>
                      <a:endParaRPr lang="en-US" sz="2200" b="1" i="0" u="none" strike="noStrike" baseline="0" dirty="0">
                        <a:solidFill>
                          <a:schemeClr val="accent2"/>
                        </a:solidFill>
                        <a:effectLst/>
                        <a:latin typeface="Liberation Sans" panose="020B0604020202020204"/>
                      </a:endParaRPr>
                    </a:p>
                  </a:txBody>
                  <a:tcPr marL="4233" marR="4233" marT="4233" marB="0" anchor="ctr"/>
                </a:tc>
                <a:tc>
                  <a:txBody>
                    <a:bodyPr/>
                    <a:lstStyle/>
                    <a:p>
                      <a:pPr algn="r" rtl="0" fontAlgn="ctr"/>
                      <a:r>
                        <a:rPr lang="en-US" sz="2200" b="1" u="none" strike="noStrike" baseline="0" dirty="0">
                          <a:solidFill>
                            <a:schemeClr val="accent2"/>
                          </a:solidFill>
                          <a:effectLst/>
                        </a:rPr>
                        <a:t>$  7,000 </a:t>
                      </a:r>
                      <a:endParaRPr lang="en-US" sz="2200" b="1" i="0" u="none" strike="noStrike" baseline="0" dirty="0">
                        <a:solidFill>
                          <a:schemeClr val="accent2"/>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395793"/>
                  </a:ext>
                </a:extLst>
              </a:tr>
              <a:tr h="476741">
                <a:tc>
                  <a:txBody>
                    <a:bodyPr/>
                    <a:lstStyle/>
                    <a:p>
                      <a:pPr algn="l" rtl="0" fontAlgn="ctr"/>
                      <a:r>
                        <a:rPr lang="en-US" sz="2200" u="none" strike="noStrike" baseline="0" dirty="0">
                          <a:effectLst/>
                        </a:rPr>
                        <a:t>Fair market value of old equipment</a:t>
                      </a:r>
                      <a:endParaRPr lang="en-US" sz="2200" b="0" i="0" u="none" strike="noStrike" baseline="0" dirty="0">
                        <a:solidFill>
                          <a:srgbClr val="000000"/>
                        </a:solidFill>
                        <a:effectLst/>
                        <a:latin typeface="Liberation Sans" panose="020B0604020202020204"/>
                      </a:endParaRPr>
                    </a:p>
                  </a:txBody>
                  <a:tcPr marL="4233" marR="274320" marT="182880" marB="0" anchor="ctr"/>
                </a:tc>
                <a:tc>
                  <a:txBody>
                    <a:bodyPr/>
                    <a:lstStyle/>
                    <a:p>
                      <a:pPr algn="r" rtl="0" fontAlgn="ctr"/>
                      <a:r>
                        <a:rPr lang="en-US" sz="2200" u="none" strike="noStrike" baseline="0" dirty="0">
                          <a:effectLst/>
                        </a:rPr>
                        <a:t>$19,000 </a:t>
                      </a:r>
                      <a:endParaRPr lang="en-US" sz="2200" b="0" i="0" u="none" strike="noStrike" baseline="0" dirty="0">
                        <a:solidFill>
                          <a:srgbClr val="000000"/>
                        </a:solidFill>
                        <a:effectLst/>
                        <a:latin typeface="Liberation Sans" panose="020B0604020202020204"/>
                      </a:endParaRPr>
                    </a:p>
                  </a:txBody>
                  <a:tcPr marL="4233" marR="4233" marT="18288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8425814"/>
                  </a:ext>
                </a:extLst>
              </a:tr>
              <a:tr h="341197">
                <a:tc>
                  <a:txBody>
                    <a:bodyPr/>
                    <a:lstStyle/>
                    <a:p>
                      <a:pPr algn="l" rtl="0" fontAlgn="ctr"/>
                      <a:r>
                        <a:rPr lang="en-US" sz="2200" u="none" strike="noStrike" baseline="0" dirty="0">
                          <a:effectLst/>
                        </a:rPr>
                        <a:t>Cash paid</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3,000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591719"/>
                  </a:ext>
                </a:extLst>
              </a:tr>
              <a:tr h="341197">
                <a:tc>
                  <a:txBody>
                    <a:bodyPr/>
                    <a:lstStyle/>
                    <a:p>
                      <a:pPr algn="l" rtl="0" fontAlgn="ctr"/>
                      <a:r>
                        <a:rPr lang="en-US" sz="2200" u="none" strike="noStrike" baseline="0" dirty="0">
                          <a:effectLst/>
                        </a:rPr>
                        <a:t>Cost of new equipment</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$22,000 </a:t>
                      </a:r>
                      <a:endParaRPr lang="en-US" sz="2200" b="0" i="0" u="none" strike="noStrike" baseline="0"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528517"/>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6</a:t>
            </a:r>
          </a:p>
        </p:txBody>
      </p:sp>
      <p:sp>
        <p:nvSpPr>
          <p:cNvPr id="6" name="Slide Number Placeholder 5">
            <a:extLst>
              <a:ext uri="{FF2B5EF4-FFF2-40B4-BE49-F238E27FC236}">
                <a16:creationId xmlns:a16="http://schemas.microsoft.com/office/drawing/2014/main" id="{92E2FFD9-34A6-4276-A012-6EB878BDDC2E}"/>
              </a:ext>
            </a:extLst>
          </p:cNvPr>
          <p:cNvSpPr>
            <a:spLocks noGrp="1"/>
          </p:cNvSpPr>
          <p:nvPr>
            <p:ph type="sldNum" sz="quarter" idx="10"/>
          </p:nvPr>
        </p:nvSpPr>
        <p:spPr/>
        <p:txBody>
          <a:bodyPr/>
          <a:lstStyle/>
          <a:p>
            <a:fld id="{67B19427-F580-D146-B60E-4CADEE75497F}" type="slidenum">
              <a:rPr lang="en-US" smtClean="0"/>
              <a:pPr/>
              <a:t>72</a:t>
            </a:fld>
            <a:endParaRPr lang="en-US" dirty="0"/>
          </a:p>
        </p:txBody>
      </p:sp>
      <p:sp>
        <p:nvSpPr>
          <p:cNvPr id="7" name="Footer Placeholder 6">
            <a:extLst>
              <a:ext uri="{FF2B5EF4-FFF2-40B4-BE49-F238E27FC236}">
                <a16:creationId xmlns:a16="http://schemas.microsoft.com/office/drawing/2014/main" id="{362CE204-BE43-451F-8C59-8365059AF6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64967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6ABF-29D3-40C6-8647-C45E62FF3891}"/>
              </a:ext>
            </a:extLst>
          </p:cNvPr>
          <p:cNvSpPr>
            <a:spLocks noGrp="1"/>
          </p:cNvSpPr>
          <p:nvPr>
            <p:ph type="title"/>
          </p:nvPr>
        </p:nvSpPr>
        <p:spPr>
          <a:xfrm>
            <a:off x="304800" y="762001"/>
            <a:ext cx="8534400" cy="746124"/>
          </a:xfrm>
        </p:spPr>
        <p:txBody>
          <a:bodyPr/>
          <a:lstStyle/>
          <a:p>
            <a:r>
              <a:rPr lang="en-US" b="1" dirty="0">
                <a:latin typeface="Calibri" panose="020F0502020204030204" pitchFamily="34" charset="0"/>
                <a:ea typeface="Source Sans Pro" charset="0"/>
                <a:cs typeface="Calibri" panose="020F0502020204030204" pitchFamily="34" charset="0"/>
              </a:rPr>
              <a:t>Gain Treatment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5FFB6EF3-4E0D-43A6-AEF5-312321193163}"/>
              </a:ext>
            </a:extLst>
          </p:cNvPr>
          <p:cNvSpPr>
            <a:spLocks noGrp="1"/>
          </p:cNvSpPr>
          <p:nvPr>
            <p:ph sz="quarter" idx="16"/>
          </p:nvPr>
        </p:nvSpPr>
        <p:spPr>
          <a:xfrm>
            <a:off x="304800" y="1828799"/>
            <a:ext cx="8534400" cy="1476375"/>
          </a:xfrm>
        </p:spPr>
        <p:txBody>
          <a:bodyPr/>
          <a:lstStyle/>
          <a:p>
            <a:r>
              <a:rPr lang="en-US" altLang="en-US" sz="2400" b="1" dirty="0"/>
              <a:t>Illustration: </a:t>
            </a:r>
            <a:r>
              <a:rPr lang="en-US" altLang="en-US" sz="2400" dirty="0"/>
              <a:t>Mark Express Delivery trades its old delivery equipment (cost $40,000 less $28,000 accumulated depreciation) for new delivery equipment. The old equipment had a fair market value of $19,000. Mark also paid $3,000.</a:t>
            </a:r>
            <a:endParaRPr lang="en-US" sz="2400" dirty="0"/>
          </a:p>
        </p:txBody>
      </p:sp>
      <p:sp>
        <p:nvSpPr>
          <p:cNvPr id="5" name="Content Placeholder 4">
            <a:extLst>
              <a:ext uri="{FF2B5EF4-FFF2-40B4-BE49-F238E27FC236}">
                <a16:creationId xmlns:a16="http://schemas.microsoft.com/office/drawing/2014/main" id="{B25A7C2C-0FF0-404D-BA4A-20FA51E54E54}"/>
              </a:ext>
            </a:extLst>
          </p:cNvPr>
          <p:cNvSpPr>
            <a:spLocks noGrp="1"/>
          </p:cNvSpPr>
          <p:nvPr>
            <p:ph sz="quarter" idx="18"/>
          </p:nvPr>
        </p:nvSpPr>
        <p:spPr>
          <a:xfrm>
            <a:off x="304800" y="3521075"/>
            <a:ext cx="2438400" cy="365125"/>
          </a:xfrm>
        </p:spPr>
        <p:txBody>
          <a:bodyPr/>
          <a:lstStyle/>
          <a:p>
            <a:r>
              <a:rPr lang="en-US" sz="2400" dirty="0"/>
              <a:t>Equipment (new)</a:t>
            </a:r>
          </a:p>
        </p:txBody>
      </p:sp>
      <p:sp>
        <p:nvSpPr>
          <p:cNvPr id="6" name="Content Placeholder 5">
            <a:extLst>
              <a:ext uri="{FF2B5EF4-FFF2-40B4-BE49-F238E27FC236}">
                <a16:creationId xmlns:a16="http://schemas.microsoft.com/office/drawing/2014/main" id="{6045E8DC-06EC-4903-BD58-C3C4F729EFAB}"/>
              </a:ext>
            </a:extLst>
          </p:cNvPr>
          <p:cNvSpPr>
            <a:spLocks noGrp="1"/>
          </p:cNvSpPr>
          <p:nvPr>
            <p:ph sz="quarter" idx="19"/>
          </p:nvPr>
        </p:nvSpPr>
        <p:spPr>
          <a:xfrm>
            <a:off x="5867400" y="3521075"/>
            <a:ext cx="1143000" cy="365125"/>
          </a:xfrm>
        </p:spPr>
        <p:txBody>
          <a:bodyPr/>
          <a:lstStyle/>
          <a:p>
            <a:r>
              <a:rPr lang="en-US" sz="2400" dirty="0"/>
              <a:t>22,000</a:t>
            </a:r>
          </a:p>
        </p:txBody>
      </p:sp>
      <p:sp>
        <p:nvSpPr>
          <p:cNvPr id="7" name="Content Placeholder 6">
            <a:extLst>
              <a:ext uri="{FF2B5EF4-FFF2-40B4-BE49-F238E27FC236}">
                <a16:creationId xmlns:a16="http://schemas.microsoft.com/office/drawing/2014/main" id="{91A0D801-F29E-4B02-B8B5-D0A955523DF6}"/>
              </a:ext>
            </a:extLst>
          </p:cNvPr>
          <p:cNvSpPr>
            <a:spLocks noGrp="1"/>
          </p:cNvSpPr>
          <p:nvPr>
            <p:ph sz="quarter" idx="21"/>
          </p:nvPr>
        </p:nvSpPr>
        <p:spPr>
          <a:xfrm>
            <a:off x="304800" y="3962400"/>
            <a:ext cx="5334000" cy="365125"/>
          </a:xfrm>
        </p:spPr>
        <p:txBody>
          <a:bodyPr/>
          <a:lstStyle/>
          <a:p>
            <a:r>
              <a:rPr lang="en-US" sz="2400" dirty="0"/>
              <a:t>Accumulated Depreciation—Equipment</a:t>
            </a:r>
          </a:p>
        </p:txBody>
      </p:sp>
      <p:sp>
        <p:nvSpPr>
          <p:cNvPr id="8" name="Content Placeholder 7">
            <a:extLst>
              <a:ext uri="{FF2B5EF4-FFF2-40B4-BE49-F238E27FC236}">
                <a16:creationId xmlns:a16="http://schemas.microsoft.com/office/drawing/2014/main" id="{DA038031-115E-4BA8-BF8E-539259A9F5D3}"/>
              </a:ext>
            </a:extLst>
          </p:cNvPr>
          <p:cNvSpPr>
            <a:spLocks noGrp="1"/>
          </p:cNvSpPr>
          <p:nvPr>
            <p:ph sz="quarter" idx="22"/>
          </p:nvPr>
        </p:nvSpPr>
        <p:spPr>
          <a:xfrm>
            <a:off x="5867400" y="3962400"/>
            <a:ext cx="1143000" cy="365125"/>
          </a:xfrm>
        </p:spPr>
        <p:txBody>
          <a:bodyPr/>
          <a:lstStyle/>
          <a:p>
            <a:r>
              <a:rPr lang="en-US" sz="2400" dirty="0"/>
              <a:t>28,000</a:t>
            </a:r>
          </a:p>
        </p:txBody>
      </p:sp>
      <p:sp>
        <p:nvSpPr>
          <p:cNvPr id="9" name="Content Placeholder 8">
            <a:extLst>
              <a:ext uri="{FF2B5EF4-FFF2-40B4-BE49-F238E27FC236}">
                <a16:creationId xmlns:a16="http://schemas.microsoft.com/office/drawing/2014/main" id="{47819D83-B165-4556-B7CE-838B126BBECC}"/>
              </a:ext>
            </a:extLst>
          </p:cNvPr>
          <p:cNvSpPr>
            <a:spLocks noGrp="1"/>
          </p:cNvSpPr>
          <p:nvPr>
            <p:ph sz="quarter" idx="23"/>
          </p:nvPr>
        </p:nvSpPr>
        <p:spPr>
          <a:xfrm>
            <a:off x="1371600" y="4419600"/>
            <a:ext cx="2286000" cy="365125"/>
          </a:xfrm>
        </p:spPr>
        <p:txBody>
          <a:bodyPr/>
          <a:lstStyle/>
          <a:p>
            <a:r>
              <a:rPr lang="en-US" sz="2400" dirty="0"/>
              <a:t>Equipment (old)</a:t>
            </a:r>
          </a:p>
        </p:txBody>
      </p:sp>
      <p:sp>
        <p:nvSpPr>
          <p:cNvPr id="10" name="Content Placeholder 9">
            <a:extLst>
              <a:ext uri="{FF2B5EF4-FFF2-40B4-BE49-F238E27FC236}">
                <a16:creationId xmlns:a16="http://schemas.microsoft.com/office/drawing/2014/main" id="{8E6AB118-3177-4FE4-AFD1-EFF9C556E33C}"/>
              </a:ext>
            </a:extLst>
          </p:cNvPr>
          <p:cNvSpPr>
            <a:spLocks noGrp="1"/>
          </p:cNvSpPr>
          <p:nvPr>
            <p:ph sz="quarter" idx="24"/>
          </p:nvPr>
        </p:nvSpPr>
        <p:spPr>
          <a:xfrm>
            <a:off x="7391400" y="4419600"/>
            <a:ext cx="1143000" cy="365125"/>
          </a:xfrm>
        </p:spPr>
        <p:txBody>
          <a:bodyPr/>
          <a:lstStyle/>
          <a:p>
            <a:r>
              <a:rPr lang="en-US" sz="2400" dirty="0"/>
              <a:t>40,000</a:t>
            </a:r>
          </a:p>
        </p:txBody>
      </p:sp>
      <p:sp>
        <p:nvSpPr>
          <p:cNvPr id="11" name="Content Placeholder 10">
            <a:extLst>
              <a:ext uri="{FF2B5EF4-FFF2-40B4-BE49-F238E27FC236}">
                <a16:creationId xmlns:a16="http://schemas.microsoft.com/office/drawing/2014/main" id="{AD1CA4B9-9D34-448B-B277-A8BB338A6452}"/>
              </a:ext>
            </a:extLst>
          </p:cNvPr>
          <p:cNvSpPr>
            <a:spLocks noGrp="1"/>
          </p:cNvSpPr>
          <p:nvPr>
            <p:ph sz="quarter" idx="25"/>
          </p:nvPr>
        </p:nvSpPr>
        <p:spPr>
          <a:xfrm>
            <a:off x="1371600" y="4876800"/>
            <a:ext cx="838200" cy="365125"/>
          </a:xfrm>
        </p:spPr>
        <p:txBody>
          <a:bodyPr/>
          <a:lstStyle/>
          <a:p>
            <a:r>
              <a:rPr lang="en-US" sz="2400" dirty="0"/>
              <a:t>Cash</a:t>
            </a:r>
          </a:p>
        </p:txBody>
      </p:sp>
      <p:sp>
        <p:nvSpPr>
          <p:cNvPr id="12" name="Content Placeholder 11">
            <a:extLst>
              <a:ext uri="{FF2B5EF4-FFF2-40B4-BE49-F238E27FC236}">
                <a16:creationId xmlns:a16="http://schemas.microsoft.com/office/drawing/2014/main" id="{4983CB0A-5445-4C6B-BC4F-7CC879AFB440}"/>
              </a:ext>
            </a:extLst>
          </p:cNvPr>
          <p:cNvSpPr>
            <a:spLocks noGrp="1"/>
          </p:cNvSpPr>
          <p:nvPr>
            <p:ph sz="quarter" idx="26"/>
          </p:nvPr>
        </p:nvSpPr>
        <p:spPr>
          <a:xfrm>
            <a:off x="7543800" y="4876800"/>
            <a:ext cx="1022684" cy="365125"/>
          </a:xfrm>
        </p:spPr>
        <p:txBody>
          <a:bodyPr/>
          <a:lstStyle/>
          <a:p>
            <a:r>
              <a:rPr lang="en-US" sz="2400" dirty="0"/>
              <a:t>3,000</a:t>
            </a:r>
          </a:p>
        </p:txBody>
      </p:sp>
      <p:sp>
        <p:nvSpPr>
          <p:cNvPr id="13" name="Content Placeholder 12">
            <a:extLst>
              <a:ext uri="{FF2B5EF4-FFF2-40B4-BE49-F238E27FC236}">
                <a16:creationId xmlns:a16="http://schemas.microsoft.com/office/drawing/2014/main" id="{95E1CD93-4BFA-4C8D-BF29-781691D08111}"/>
              </a:ext>
            </a:extLst>
          </p:cNvPr>
          <p:cNvSpPr>
            <a:spLocks noGrp="1"/>
          </p:cNvSpPr>
          <p:nvPr>
            <p:ph sz="quarter" idx="27"/>
          </p:nvPr>
        </p:nvSpPr>
        <p:spPr>
          <a:xfrm>
            <a:off x="1371600" y="5334000"/>
            <a:ext cx="4362450" cy="365125"/>
          </a:xfrm>
        </p:spPr>
        <p:txBody>
          <a:bodyPr/>
          <a:lstStyle/>
          <a:p>
            <a:r>
              <a:rPr lang="en-US" sz="2400" dirty="0"/>
              <a:t>Gain on Disposal of Plant Assets</a:t>
            </a:r>
          </a:p>
        </p:txBody>
      </p:sp>
      <p:sp>
        <p:nvSpPr>
          <p:cNvPr id="14" name="Content Placeholder 13">
            <a:extLst>
              <a:ext uri="{FF2B5EF4-FFF2-40B4-BE49-F238E27FC236}">
                <a16:creationId xmlns:a16="http://schemas.microsoft.com/office/drawing/2014/main" id="{4A381233-E461-41C5-91C0-B4DC7F6CB253}"/>
              </a:ext>
            </a:extLst>
          </p:cNvPr>
          <p:cNvSpPr>
            <a:spLocks noGrp="1"/>
          </p:cNvSpPr>
          <p:nvPr>
            <p:ph sz="quarter" idx="28"/>
          </p:nvPr>
        </p:nvSpPr>
        <p:spPr>
          <a:xfrm>
            <a:off x="7543800" y="5334000"/>
            <a:ext cx="1022684" cy="365125"/>
          </a:xfrm>
        </p:spPr>
        <p:txBody>
          <a:bodyPr/>
          <a:lstStyle/>
          <a:p>
            <a:r>
              <a:rPr lang="en-US" sz="2400" dirty="0"/>
              <a:t>7,000</a:t>
            </a:r>
          </a:p>
        </p:txBody>
      </p:sp>
      <p:sp>
        <p:nvSpPr>
          <p:cNvPr id="1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6</a:t>
            </a:r>
          </a:p>
        </p:txBody>
      </p:sp>
      <p:sp>
        <p:nvSpPr>
          <p:cNvPr id="23" name="Slide Number Placeholder 22">
            <a:extLst>
              <a:ext uri="{FF2B5EF4-FFF2-40B4-BE49-F238E27FC236}">
                <a16:creationId xmlns:a16="http://schemas.microsoft.com/office/drawing/2014/main" id="{3CD30D3A-8606-4152-829A-259B30E97E55}"/>
              </a:ext>
            </a:extLst>
          </p:cNvPr>
          <p:cNvSpPr>
            <a:spLocks noGrp="1"/>
          </p:cNvSpPr>
          <p:nvPr>
            <p:ph type="sldNum" sz="quarter" idx="10"/>
          </p:nvPr>
        </p:nvSpPr>
        <p:spPr/>
        <p:txBody>
          <a:bodyPr/>
          <a:lstStyle/>
          <a:p>
            <a:fld id="{67B19427-F580-D146-B60E-4CADEE75497F}" type="slidenum">
              <a:rPr lang="en-US" smtClean="0"/>
              <a:pPr/>
              <a:t>73</a:t>
            </a:fld>
            <a:endParaRPr lang="en-US" dirty="0"/>
          </a:p>
        </p:txBody>
      </p:sp>
      <p:sp>
        <p:nvSpPr>
          <p:cNvPr id="24" name="Footer Placeholder 23">
            <a:extLst>
              <a:ext uri="{FF2B5EF4-FFF2-40B4-BE49-F238E27FC236}">
                <a16:creationId xmlns:a16="http://schemas.microsoft.com/office/drawing/2014/main" id="{E1ADCE3E-5B86-4EBC-9CDD-08B99E87684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3633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2" grpId="0" build="p"/>
      <p:bldP spid="13" grpId="0" build="p"/>
      <p:bldP spid="1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40386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definition for plant assets for 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is essentially the same.</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follow the historical cost principle when accounting for property, plant, and equipment at date of acquisition. Cost consists of all expenditures necessary to acquire the asset and make it ready for its intended use.</a:t>
            </a:r>
          </a:p>
          <a:p>
            <a:pPr marL="292608" indent="-292608">
              <a:buClr>
                <a:schemeClr val="accent2"/>
              </a:buClr>
              <a:buFont typeface="Arial" panose="020B0604020202020204" pitchFamily="34" charset="0"/>
              <a:buChar char="•"/>
            </a:pPr>
            <a:r>
              <a:rPr lang="en-US" sz="2200" dirty="0">
                <a:latin typeface="Calibri" panose="020F0502020204030204" pitchFamily="34" charset="0"/>
              </a:rPr>
              <a:t>Under both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and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interest costs incurred during construction are capitalized. Recently,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converged to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requirements in this area.</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74</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600359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42672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also views depreciation as an allocation of cost over an asset’s useful life.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permits the same depreciation methods (e.g., straight-line, accelerated, and units-of-activity) as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Under both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and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changes in the depreciation method used and changes in useful life are handled in current and future periods. Prior periods are not affected.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recently conformed to international standards in the accounting for changes in depreciation methods.</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subsequent expenditures (such as ordinary repairs and additions) are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endParaRPr lang="en-US" sz="22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75</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046851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382000" cy="4343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plant asset disposals is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Initial costs to acquire natural resources are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definition of intangible assets is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exchanges of nonmonetary assets has recently converged between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now requires that gains on exchanges of nonmonetary assets be recognized if the exchange has commercial substance. This is the same framework used in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a:t>
            </a:r>
            <a:endParaRPr lang="en-US" sz="22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76</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02726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3962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Differences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uses the term </a:t>
            </a:r>
            <a:r>
              <a:rPr lang="en-US" altLang="en-US" sz="2200" b="1" dirty="0">
                <a:latin typeface="Calibri" panose="020F0502020204030204" pitchFamily="34" charset="0"/>
              </a:rPr>
              <a:t>residual value</a:t>
            </a:r>
            <a:r>
              <a:rPr lang="en-US" altLang="en-US" sz="2200" dirty="0">
                <a:latin typeface="Calibri" panose="020F0502020204030204" pitchFamily="34" charset="0"/>
              </a:rPr>
              <a:t> rather than salvage value to refer to an owner’s estimate of an asset’s value at the end of its useful life for that owner.</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allows companies to revalue plant assets to fair value at the reporting date. Companies that choose to use the revaluation framework must follow revaluation procedures. If revaluation is used, it must be applied to all assets in a class of assets. Assets that are experiencing rapid price changes must be revalued on an annual basis, otherwise less frequent revaluation is acceptable.</a:t>
            </a:r>
            <a:endParaRPr lang="en-US" sz="22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77</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92825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686800" cy="4343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rgbClr val="990000"/>
                </a:solidFill>
                <a:latin typeface="Calibri" panose="020F0502020204030204" pitchFamily="34" charset="0"/>
                <a:cs typeface="Calibri" panose="020F0502020204030204" pitchFamily="34" charset="0"/>
              </a:rPr>
              <a:t>Differences</a:t>
            </a:r>
            <a:endParaRPr lang="en-US" sz="2200" dirty="0">
              <a:solidFill>
                <a:srgbClr val="990000"/>
              </a:solidFill>
              <a:latin typeface="Calibri" panose="020F0502020204030204" pitchFamily="34" charset="0"/>
            </a:endParaRP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requires component depreciation. </a:t>
            </a:r>
            <a:r>
              <a:rPr lang="en-US" altLang="en-US" sz="2200" b="1" dirty="0">
                <a:latin typeface="Calibri" panose="020F0502020204030204" pitchFamily="34" charset="0"/>
              </a:rPr>
              <a:t>Component depreciation</a:t>
            </a:r>
            <a:r>
              <a:rPr lang="en-US" altLang="en-US" sz="2200" dirty="0">
                <a:latin typeface="Calibri" panose="020F0502020204030204" pitchFamily="34" charset="0"/>
              </a:rPr>
              <a:t> specifies that any significant parts of a depreciable asset that have different estimated useful lives should be separately depreciated. Component depreciation is allowed under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but is seldom used.</a:t>
            </a: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As in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the costs associated with research and development are segregated into the two components. Costs in the research phase are always expensed under 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Under</a:t>
            </a:r>
            <a:br>
              <a:rPr lang="en-US" altLang="en-US" sz="2200" dirty="0">
                <a:latin typeface="Calibri" panose="020F0502020204030204" pitchFamily="34" charset="0"/>
              </a:rPr>
            </a:b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however, costs in the development phase are capitalized as Development Costs once technological feasibility is achieved. </a:t>
            </a: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permits revaluation of intangible assets (except for goodwill).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prohibits revaluation of intangible assets.</a:t>
            </a:r>
            <a:endParaRPr lang="en-US" sz="22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78</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00290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2133600"/>
          </a:xfrm>
        </p:spPr>
        <p:txBody>
          <a:bodyPr/>
          <a:lstStyle/>
          <a:p>
            <a:r>
              <a:rPr lang="en-US" sz="2600"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600" dirty="0">
                <a:latin typeface="Calibri" panose="020F0502020204030204" pitchFamily="34" charset="0"/>
              </a:rPr>
              <a:t>The I</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S</a:t>
            </a:r>
            <a:r>
              <a:rPr lang="en-US" sz="100" dirty="0">
                <a:latin typeface="Calibri" panose="020F0502020204030204" pitchFamily="34" charset="0"/>
              </a:rPr>
              <a:t> </a:t>
            </a:r>
            <a:r>
              <a:rPr lang="en-US" sz="2600" dirty="0">
                <a:latin typeface="Calibri" panose="020F0502020204030204" pitchFamily="34" charset="0"/>
              </a:rPr>
              <a:t>B and F</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S</a:t>
            </a:r>
            <a:r>
              <a:rPr lang="en-US" sz="100" dirty="0">
                <a:latin typeface="Calibri" panose="020F0502020204030204" pitchFamily="34" charset="0"/>
              </a:rPr>
              <a:t> </a:t>
            </a:r>
            <a:r>
              <a:rPr lang="en-US" sz="2600" dirty="0">
                <a:latin typeface="Calibri" panose="020F0502020204030204" pitchFamily="34" charset="0"/>
              </a:rPr>
              <a:t>B have identified a project that would consider expanded recognition of internally generated intangible assets. 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R</a:t>
            </a:r>
            <a:r>
              <a:rPr lang="en-US" sz="100" dirty="0">
                <a:latin typeface="Calibri" panose="020F0502020204030204" pitchFamily="34" charset="0"/>
              </a:rPr>
              <a:t> </a:t>
            </a:r>
            <a:r>
              <a:rPr lang="en-US" sz="2600" dirty="0">
                <a:latin typeface="Calibri" panose="020F0502020204030204" pitchFamily="34" charset="0"/>
              </a:rPr>
              <a:t>S permits more recognition of intangibles compared to G</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P.</a:t>
            </a:r>
            <a:endParaRPr lang="en-US" altLang="en-US" sz="2600"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79</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2095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09BF-C658-42F3-922B-EB173C21B0B1}"/>
              </a:ext>
            </a:extLst>
          </p:cNvPr>
          <p:cNvSpPr>
            <a:spLocks noGrp="1"/>
          </p:cNvSpPr>
          <p:nvPr>
            <p:ph type="title"/>
          </p:nvPr>
        </p:nvSpPr>
        <p:spPr>
          <a:xfrm>
            <a:off x="304800" y="762001"/>
            <a:ext cx="7620000" cy="1073550"/>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(3 of 11)</a:t>
            </a:r>
            <a:endParaRPr lang="en-US" sz="2700" dirty="0"/>
          </a:p>
        </p:txBody>
      </p:sp>
      <p:sp>
        <p:nvSpPr>
          <p:cNvPr id="3" name="Content Placeholder 2">
            <a:extLst>
              <a:ext uri="{FF2B5EF4-FFF2-40B4-BE49-F238E27FC236}">
                <a16:creationId xmlns:a16="http://schemas.microsoft.com/office/drawing/2014/main" id="{3074FCCD-EF9E-4836-849B-8BAA31D05727}"/>
              </a:ext>
            </a:extLst>
          </p:cNvPr>
          <p:cNvSpPr>
            <a:spLocks noGrp="1"/>
          </p:cNvSpPr>
          <p:nvPr>
            <p:ph sz="quarter" idx="16"/>
          </p:nvPr>
        </p:nvSpPr>
        <p:spPr>
          <a:xfrm>
            <a:off x="304800" y="1997075"/>
            <a:ext cx="8686800" cy="365125"/>
          </a:xfrm>
        </p:spPr>
        <p:txBody>
          <a:bodyPr/>
          <a:lstStyle/>
          <a:p>
            <a:r>
              <a:rPr lang="en-US" sz="2200" b="1" dirty="0">
                <a:latin typeface="Calibri" panose="020F0502020204030204" pitchFamily="34" charset="0"/>
              </a:rPr>
              <a:t>Illustration: </a:t>
            </a:r>
            <a:r>
              <a:rPr lang="en-US" altLang="en-US" sz="2200" dirty="0">
                <a:latin typeface="Calibri" panose="020F0502020204030204" pitchFamily="34" charset="0"/>
              </a:rPr>
              <a:t>Determine the amount to be reported as the cost of the land.</a:t>
            </a:r>
            <a:endParaRPr lang="en-US" sz="2200" dirty="0">
              <a:latin typeface="Calibri" panose="020F0502020204030204" pitchFamily="34" charset="0"/>
            </a:endParaRPr>
          </a:p>
        </p:txBody>
      </p:sp>
      <p:graphicFrame>
        <p:nvGraphicFramePr>
          <p:cNvPr id="25" name="Content Placeholder 24" descr="Table is accessible to screenreaders">
            <a:extLst>
              <a:ext uri="{FF2B5EF4-FFF2-40B4-BE49-F238E27FC236}">
                <a16:creationId xmlns:a16="http://schemas.microsoft.com/office/drawing/2014/main" id="{EA8B7176-EB88-450D-8076-1D27525D9612}"/>
              </a:ext>
            </a:extLst>
          </p:cNvPr>
          <p:cNvGraphicFramePr>
            <a:graphicFrameLocks noGrp="1"/>
          </p:cNvGraphicFramePr>
          <p:nvPr>
            <p:ph sz="quarter" idx="17"/>
            <p:extLst>
              <p:ext uri="{D42A27DB-BD31-4B8C-83A1-F6EECF244321}">
                <p14:modId xmlns:p14="http://schemas.microsoft.com/office/powerpoint/2010/main" val="1269132538"/>
              </p:ext>
            </p:extLst>
          </p:nvPr>
        </p:nvGraphicFramePr>
        <p:xfrm>
          <a:off x="304800" y="2590800"/>
          <a:ext cx="7086600" cy="228600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38575964"/>
                    </a:ext>
                  </a:extLst>
                </a:gridCol>
                <a:gridCol w="1143000">
                  <a:extLst>
                    <a:ext uri="{9D8B030D-6E8A-4147-A177-3AD203B41FA5}">
                      <a16:colId xmlns:a16="http://schemas.microsoft.com/office/drawing/2014/main" val="4227192982"/>
                    </a:ext>
                  </a:extLst>
                </a:gridCol>
              </a:tblGrid>
              <a:tr h="228600">
                <a:tc>
                  <a:txBody>
                    <a:bodyPr/>
                    <a:lstStyle/>
                    <a:p>
                      <a:pPr algn="ctr" fontAlgn="b"/>
                      <a:endParaRPr lang="en-US" sz="2000" b="1" i="0" u="none" strike="noStrike" baseline="0" dirty="0">
                        <a:solidFill>
                          <a:schemeClr val="tx1"/>
                        </a:solidFill>
                        <a:effectLst/>
                        <a:latin typeface="Calibri" panose="020F0502020204030204" pitchFamily="34" charset="0"/>
                      </a:endParaRPr>
                    </a:p>
                  </a:txBody>
                  <a:tcPr marL="4233" marR="4233" marT="91440" marB="9144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baseline="0" dirty="0">
                          <a:solidFill>
                            <a:schemeClr val="tx1"/>
                          </a:solidFill>
                          <a:effectLst/>
                          <a:latin typeface="Calibri" panose="020F0502020204030204" pitchFamily="34" charset="0"/>
                        </a:rPr>
                        <a:t>Land</a:t>
                      </a:r>
                    </a:p>
                  </a:txBody>
                  <a:tcPr marL="4233" marR="4233" marT="91440" marB="9144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3688605"/>
                  </a:ext>
                </a:extLst>
              </a:tr>
              <a:tr h="213427">
                <a:tc>
                  <a:txBody>
                    <a:bodyPr/>
                    <a:lstStyle/>
                    <a:p>
                      <a:pPr algn="l" fontAlgn="b"/>
                      <a:r>
                        <a:rPr lang="en-US" sz="2000" u="none" strike="noStrike" baseline="0" dirty="0">
                          <a:solidFill>
                            <a:schemeClr val="tx1"/>
                          </a:solidFill>
                          <a:effectLst/>
                          <a:latin typeface="Calibri" panose="020F0502020204030204" pitchFamily="34" charset="0"/>
                        </a:rPr>
                        <a:t>Cash price of property ($100,000)</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$100,000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7235925"/>
                  </a:ext>
                </a:extLst>
              </a:tr>
              <a:tr h="213427">
                <a:tc>
                  <a:txBody>
                    <a:bodyPr/>
                    <a:lstStyle/>
                    <a:p>
                      <a:pPr algn="l" fontAlgn="b"/>
                      <a:r>
                        <a:rPr lang="en-US" sz="2000" u="none" strike="noStrike" baseline="0" dirty="0">
                          <a:solidFill>
                            <a:schemeClr val="tx1"/>
                          </a:solidFill>
                          <a:effectLst/>
                          <a:latin typeface="Calibri" panose="020F0502020204030204" pitchFamily="34" charset="0"/>
                        </a:rPr>
                        <a:t>Net removal cost of warehouse ($7,500 − $1,500)</a:t>
                      </a:r>
                      <a:endParaRPr lang="en-US" sz="2000" b="0" i="0" u="none" strike="noStrike" baseline="0" dirty="0">
                        <a:solidFill>
                          <a:schemeClr val="tx1"/>
                        </a:solidFill>
                        <a:effectLst/>
                        <a:latin typeface="Calibri" panose="020F0502020204030204" pitchFamily="34" charset="0"/>
                      </a:endParaRPr>
                    </a:p>
                  </a:txBody>
                  <a:tcPr marR="36576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6,000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783845"/>
                  </a:ext>
                </a:extLst>
              </a:tr>
              <a:tr h="213427">
                <a:tc>
                  <a:txBody>
                    <a:bodyPr/>
                    <a:lstStyle/>
                    <a:p>
                      <a:pPr algn="l" fontAlgn="b"/>
                      <a:r>
                        <a:rPr lang="en-US" sz="2000" u="none" strike="noStrike" baseline="0" dirty="0">
                          <a:solidFill>
                            <a:schemeClr val="tx1"/>
                          </a:solidFill>
                          <a:effectLst/>
                          <a:latin typeface="Calibri" panose="020F0502020204030204" pitchFamily="34" charset="0"/>
                        </a:rPr>
                        <a:t>Attorney’s fee </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1,000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531375"/>
                  </a:ext>
                </a:extLst>
              </a:tr>
              <a:tr h="213427">
                <a:tc>
                  <a:txBody>
                    <a:bodyPr/>
                    <a:lstStyle/>
                    <a:p>
                      <a:pPr algn="l" fontAlgn="b"/>
                      <a:r>
                        <a:rPr lang="en-US" sz="2000" u="none" strike="noStrike" baseline="0" dirty="0">
                          <a:solidFill>
                            <a:schemeClr val="tx1"/>
                          </a:solidFill>
                          <a:effectLst/>
                          <a:latin typeface="Calibri" panose="020F0502020204030204" pitchFamily="34" charset="0"/>
                        </a:rPr>
                        <a:t>Real estate broker’s commission </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8,000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0570209"/>
                  </a:ext>
                </a:extLst>
              </a:tr>
              <a:tr h="213427">
                <a:tc>
                  <a:txBody>
                    <a:bodyPr/>
                    <a:lstStyle/>
                    <a:p>
                      <a:pPr algn="l" fontAlgn="b"/>
                      <a:r>
                        <a:rPr lang="en-US" sz="2000" b="1" u="none" strike="noStrike" baseline="0" dirty="0">
                          <a:solidFill>
                            <a:schemeClr val="accent2"/>
                          </a:solidFill>
                          <a:effectLst/>
                          <a:latin typeface="Calibri" panose="020F0502020204030204" pitchFamily="34" charset="0"/>
                        </a:rPr>
                        <a:t>Cost of land</a:t>
                      </a:r>
                      <a:endParaRPr lang="en-US" sz="2000" b="1" i="0" u="none" strike="noStrike" baseline="0" dirty="0">
                        <a:solidFill>
                          <a:schemeClr val="accent2"/>
                        </a:solidFill>
                        <a:effectLst/>
                        <a:latin typeface="Calibri" panose="020F0502020204030204" pitchFamily="34" charset="0"/>
                      </a:endParaRPr>
                    </a:p>
                  </a:txBody>
                  <a:tcPr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u="none" strike="noStrike" baseline="0" dirty="0">
                          <a:solidFill>
                            <a:schemeClr val="accent2"/>
                          </a:solidFill>
                          <a:effectLst/>
                          <a:latin typeface="Calibri" panose="020F0502020204030204" pitchFamily="34" charset="0"/>
                        </a:rPr>
                        <a:t>$115,000</a:t>
                      </a:r>
                      <a:endParaRPr lang="en-US" sz="2000" b="1" i="0" u="none" strike="noStrike" baseline="0" dirty="0">
                        <a:solidFill>
                          <a:schemeClr val="accent2"/>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7633822"/>
                  </a:ext>
                </a:extLst>
              </a:tr>
            </a:tbl>
          </a:graphicData>
        </a:graphic>
      </p:graphicFrame>
      <p:sp>
        <p:nvSpPr>
          <p:cNvPr id="5" name="Content Placeholder 4">
            <a:extLst>
              <a:ext uri="{FF2B5EF4-FFF2-40B4-BE49-F238E27FC236}">
                <a16:creationId xmlns:a16="http://schemas.microsoft.com/office/drawing/2014/main" id="{29848728-B36F-408E-A523-A93612FDCDC1}"/>
              </a:ext>
            </a:extLst>
          </p:cNvPr>
          <p:cNvSpPr>
            <a:spLocks noGrp="1"/>
          </p:cNvSpPr>
          <p:nvPr>
            <p:ph sz="quarter" idx="18"/>
          </p:nvPr>
        </p:nvSpPr>
        <p:spPr>
          <a:xfrm>
            <a:off x="304800" y="5009950"/>
            <a:ext cx="3657600" cy="365125"/>
          </a:xfrm>
        </p:spPr>
        <p:txBody>
          <a:bodyPr/>
          <a:lstStyle/>
          <a:p>
            <a:r>
              <a:rPr lang="en-US" altLang="en-US" sz="2000" dirty="0">
                <a:solidFill>
                  <a:srgbClr val="000000"/>
                </a:solidFill>
              </a:rPr>
              <a:t>Hayes makes the following entry:</a:t>
            </a:r>
            <a:endParaRPr lang="en-US" sz="2000" dirty="0"/>
          </a:p>
        </p:txBody>
      </p:sp>
      <p:sp>
        <p:nvSpPr>
          <p:cNvPr id="6" name="Content Placeholder 5">
            <a:extLst>
              <a:ext uri="{FF2B5EF4-FFF2-40B4-BE49-F238E27FC236}">
                <a16:creationId xmlns:a16="http://schemas.microsoft.com/office/drawing/2014/main" id="{C6B80766-89D0-488F-95A7-2FEFA37885E5}"/>
              </a:ext>
            </a:extLst>
          </p:cNvPr>
          <p:cNvSpPr>
            <a:spLocks noGrp="1"/>
          </p:cNvSpPr>
          <p:nvPr>
            <p:ph sz="quarter" idx="19"/>
          </p:nvPr>
        </p:nvSpPr>
        <p:spPr>
          <a:xfrm>
            <a:off x="1676400" y="5470637"/>
            <a:ext cx="685800" cy="331932"/>
          </a:xfrm>
        </p:spPr>
        <p:txBody>
          <a:bodyPr/>
          <a:lstStyle/>
          <a:p>
            <a:r>
              <a:rPr lang="en-US" altLang="en-US" sz="2000" dirty="0">
                <a:solidFill>
                  <a:srgbClr val="000000"/>
                </a:solidFill>
                <a:latin typeface="Calibri" panose="020F0502020204030204" pitchFamily="34" charset="0"/>
              </a:rPr>
              <a:t>Land</a:t>
            </a:r>
            <a:endParaRPr lang="en-US" sz="2000" dirty="0">
              <a:latin typeface="Calibri" panose="020F0502020204030204" pitchFamily="34" charset="0"/>
            </a:endParaRPr>
          </a:p>
        </p:txBody>
      </p:sp>
      <p:sp>
        <p:nvSpPr>
          <p:cNvPr id="7" name="Content Placeholder 6">
            <a:extLst>
              <a:ext uri="{FF2B5EF4-FFF2-40B4-BE49-F238E27FC236}">
                <a16:creationId xmlns:a16="http://schemas.microsoft.com/office/drawing/2014/main" id="{A6F0FDFA-5408-47DD-BB2D-D9A6F3B4A007}"/>
              </a:ext>
            </a:extLst>
          </p:cNvPr>
          <p:cNvSpPr>
            <a:spLocks noGrp="1"/>
          </p:cNvSpPr>
          <p:nvPr>
            <p:ph sz="quarter" idx="21"/>
          </p:nvPr>
        </p:nvSpPr>
        <p:spPr>
          <a:xfrm>
            <a:off x="4191000" y="5470638"/>
            <a:ext cx="1066800" cy="331931"/>
          </a:xfrm>
        </p:spPr>
        <p:txBody>
          <a:bodyPr/>
          <a:lstStyle/>
          <a:p>
            <a:r>
              <a:rPr lang="en-US" altLang="en-US" sz="2000" dirty="0">
                <a:solidFill>
                  <a:srgbClr val="000000"/>
                </a:solidFill>
                <a:latin typeface="Calibri" panose="020F0502020204030204" pitchFamily="34" charset="0"/>
              </a:rPr>
              <a:t>115,000</a:t>
            </a:r>
            <a:endParaRPr lang="en-US" sz="2000" dirty="0">
              <a:latin typeface="Calibri" panose="020F0502020204030204" pitchFamily="34" charset="0"/>
            </a:endParaRPr>
          </a:p>
        </p:txBody>
      </p:sp>
      <p:sp>
        <p:nvSpPr>
          <p:cNvPr id="8" name="Content Placeholder 7">
            <a:extLst>
              <a:ext uri="{FF2B5EF4-FFF2-40B4-BE49-F238E27FC236}">
                <a16:creationId xmlns:a16="http://schemas.microsoft.com/office/drawing/2014/main" id="{DC4B0A64-4D34-4D8D-B0EA-4CF2365E9852}"/>
              </a:ext>
            </a:extLst>
          </p:cNvPr>
          <p:cNvSpPr>
            <a:spLocks noGrp="1"/>
          </p:cNvSpPr>
          <p:nvPr>
            <p:ph sz="quarter" idx="22"/>
          </p:nvPr>
        </p:nvSpPr>
        <p:spPr>
          <a:xfrm>
            <a:off x="2286000" y="5840268"/>
            <a:ext cx="742950" cy="331932"/>
          </a:xfrm>
        </p:spPr>
        <p:txBody>
          <a:bodyPr/>
          <a:lstStyle/>
          <a:p>
            <a:r>
              <a:rPr lang="en-US" altLang="en-US" sz="2000" dirty="0">
                <a:solidFill>
                  <a:srgbClr val="000000"/>
                </a:solidFill>
                <a:latin typeface="Calibri" panose="020F0502020204030204" pitchFamily="34" charset="0"/>
              </a:rPr>
              <a:t>Cash</a:t>
            </a:r>
            <a:endParaRPr lang="en-US" sz="2000" dirty="0">
              <a:latin typeface="Calibri" panose="020F0502020204030204" pitchFamily="34" charset="0"/>
            </a:endParaRPr>
          </a:p>
        </p:txBody>
      </p:sp>
      <p:sp>
        <p:nvSpPr>
          <p:cNvPr id="9" name="Content Placeholder 8">
            <a:extLst>
              <a:ext uri="{FF2B5EF4-FFF2-40B4-BE49-F238E27FC236}">
                <a16:creationId xmlns:a16="http://schemas.microsoft.com/office/drawing/2014/main" id="{1F434383-F3AB-4D08-8DC1-982F5C72F90D}"/>
              </a:ext>
            </a:extLst>
          </p:cNvPr>
          <p:cNvSpPr>
            <a:spLocks noGrp="1"/>
          </p:cNvSpPr>
          <p:nvPr>
            <p:ph sz="quarter" idx="23"/>
          </p:nvPr>
        </p:nvSpPr>
        <p:spPr>
          <a:xfrm>
            <a:off x="5410200" y="5840269"/>
            <a:ext cx="1047750" cy="331931"/>
          </a:xfrm>
        </p:spPr>
        <p:txBody>
          <a:bodyPr/>
          <a:lstStyle/>
          <a:p>
            <a:r>
              <a:rPr lang="en-US" altLang="en-US" sz="2000" dirty="0">
                <a:solidFill>
                  <a:srgbClr val="000000"/>
                </a:solidFill>
                <a:latin typeface="Calibri" panose="020F0502020204030204" pitchFamily="34" charset="0"/>
              </a:rPr>
              <a:t>115,000</a:t>
            </a:r>
            <a:endParaRPr lang="en-US" sz="2000" dirty="0">
              <a:latin typeface="Calibri" panose="020F0502020204030204" pitchFamily="34" charset="0"/>
            </a:endParaRP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23" name="Slide Number Placeholder 22">
            <a:extLst>
              <a:ext uri="{FF2B5EF4-FFF2-40B4-BE49-F238E27FC236}">
                <a16:creationId xmlns:a16="http://schemas.microsoft.com/office/drawing/2014/main" id="{E6103BDC-589E-4E72-A82E-D365E422EEC8}"/>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24" name="Footer Placeholder 23">
            <a:extLst>
              <a:ext uri="{FF2B5EF4-FFF2-40B4-BE49-F238E27FC236}">
                <a16:creationId xmlns:a16="http://schemas.microsoft.com/office/drawing/2014/main" id="{0E22FA6D-28D4-48DF-A97A-2956B9F22B98}"/>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54909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80</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5438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(4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038600"/>
          </a:xfrm>
        </p:spPr>
        <p:txBody>
          <a:bodyPr/>
          <a:lstStyle/>
          <a:p>
            <a:r>
              <a:rPr lang="en-US" altLang="en-US" b="1" dirty="0"/>
              <a:t>Land Improvements</a:t>
            </a:r>
          </a:p>
          <a:p>
            <a:r>
              <a:rPr lang="en-US" altLang="en-US" b="1" dirty="0"/>
              <a:t>Structural additions </a:t>
            </a:r>
            <a:r>
              <a:rPr lang="en-US" altLang="en-US" dirty="0"/>
              <a:t>made to land. </a:t>
            </a:r>
            <a:r>
              <a:rPr lang="en-US" altLang="en-US" b="1" dirty="0"/>
              <a:t>Cost includes all expenditures necessary </a:t>
            </a:r>
            <a:r>
              <a:rPr lang="en-US" altLang="en-US" dirty="0"/>
              <a:t>to make the improvements </a:t>
            </a:r>
            <a:r>
              <a:rPr lang="en-US" altLang="en-US" b="1" dirty="0"/>
              <a:t>ready for their intended use</a:t>
            </a:r>
            <a:r>
              <a:rPr lang="en-US" altLang="en-US" dirty="0"/>
              <a:t>.</a:t>
            </a:r>
          </a:p>
          <a:p>
            <a:pPr marL="292608" indent="-292608">
              <a:buClr>
                <a:srgbClr val="800000"/>
              </a:buClr>
              <a:buSzPct val="100000"/>
              <a:buFont typeface="Arial" panose="020B0604020202020204" pitchFamily="34" charset="0"/>
              <a:buChar char="•"/>
            </a:pPr>
            <a:r>
              <a:rPr lang="en-US" altLang="en-US" dirty="0"/>
              <a:t>Examples: driveways, parking lots, fences, landscaping, and underground sprinklers</a:t>
            </a:r>
          </a:p>
          <a:p>
            <a:pPr marL="292608" indent="-292608">
              <a:buClr>
                <a:srgbClr val="800000"/>
              </a:buClr>
              <a:buSzPct val="100000"/>
              <a:buFont typeface="Arial" panose="020B0604020202020204" pitchFamily="34" charset="0"/>
              <a:buChar char="•"/>
            </a:pPr>
            <a:r>
              <a:rPr lang="en-US" altLang="en-US" dirty="0"/>
              <a:t>Limited useful lives</a:t>
            </a:r>
          </a:p>
          <a:p>
            <a:pPr marL="292608" indent="-292608">
              <a:buClr>
                <a:srgbClr val="800000"/>
              </a:buClr>
              <a:buSzPct val="100000"/>
              <a:buFont typeface="Arial" panose="020B0604020202020204" pitchFamily="34" charset="0"/>
              <a:buChar char="•"/>
            </a:pPr>
            <a:r>
              <a:rPr lang="en-US" altLang="en-US" dirty="0"/>
              <a:t>Expense (depreciate) cost of land improvements over their useful lives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1</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490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d4a43d09d6d52e09ee3e36849c5a0e244481de4"/>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2.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C71EB-81EB-430C-AADD-7391148CA650}">
  <ds:schemaRefs>
    <ds:schemaRef ds:uri="http://www.w3.org/XML/1998/namespace"/>
    <ds:schemaRef ds:uri="http://purl.org/dc/dcmitype/"/>
    <ds:schemaRef ds:uri="http://schemas.microsoft.com/office/infopath/2007/PartnerControls"/>
    <ds:schemaRef ds:uri="2e108766-8a5d-4dd6-bf2d-0e83b2e3ea10"/>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16499</TotalTime>
  <Words>6623</Words>
  <Application>Microsoft Office PowerPoint</Application>
  <PresentationFormat>On-screen Show (4:3)</PresentationFormat>
  <Paragraphs>1016</Paragraphs>
  <Slides>80</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80</vt:i4>
      </vt:variant>
    </vt:vector>
  </HeadingPairs>
  <TitlesOfParts>
    <vt:vector size="95" baseType="lpstr">
      <vt:lpstr>Arial</vt:lpstr>
      <vt:lpstr>Calibri</vt:lpstr>
      <vt:lpstr>Calibri Light</vt:lpstr>
      <vt:lpstr>Comic Sans MS</vt:lpstr>
      <vt:lpstr>Courier New</vt:lpstr>
      <vt:lpstr>Liberation Sans</vt:lpstr>
      <vt:lpstr>Source Sans Pro</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Plant Asset Expenditures</vt:lpstr>
      <vt:lpstr>Plant Asset Expenditures (1 of 2)</vt:lpstr>
      <vt:lpstr>Plant Asset Expenditures (2 of 2)</vt:lpstr>
      <vt:lpstr>Determining the Cost of Plant Assets (1 of 11)</vt:lpstr>
      <vt:lpstr>Determining the Cost of Plant Assets (2 of 11)</vt:lpstr>
      <vt:lpstr>Determining the Cost of Plant Assets (3 of 11)</vt:lpstr>
      <vt:lpstr>Determining the Cost of Plant Assets (4 of 11)</vt:lpstr>
      <vt:lpstr>Determining the Cost of Plant Assets (5 of 11)</vt:lpstr>
      <vt:lpstr>Determining the Cost of Plant Assets (6 of 11)</vt:lpstr>
      <vt:lpstr>Determining the Cost of Plant Assets (7 of 11)</vt:lpstr>
      <vt:lpstr>Determining the Cost of Plant Assets (8 of 11)</vt:lpstr>
      <vt:lpstr>Determining the Cost of Plant Assets (9 of 11)</vt:lpstr>
      <vt:lpstr>Determining the Cost of Plant Assets (10 of 11)</vt:lpstr>
      <vt:lpstr>Determining the Cost of Plant Assets (11 of 11)</vt:lpstr>
      <vt:lpstr>Do It! 1: Cost of Plant Assets</vt:lpstr>
      <vt:lpstr>Depreciation Methods</vt:lpstr>
      <vt:lpstr>Factors in Computing Depreciation</vt:lpstr>
      <vt:lpstr>Depreciation Methods (1 of 2)</vt:lpstr>
      <vt:lpstr>Depreciation Methods (2 of 2)</vt:lpstr>
      <vt:lpstr>Straight-Line Method (1 of 3)</vt:lpstr>
      <vt:lpstr>Straight-Line Method (2 of 3)</vt:lpstr>
      <vt:lpstr>Straight-Line Method (3 of 3)</vt:lpstr>
      <vt:lpstr>Do It! 2: Straight-Line Depreciation</vt:lpstr>
      <vt:lpstr>Units-of-Activity Method (1 of 3)</vt:lpstr>
      <vt:lpstr>Units-of-Activity Method (2 of 3)</vt:lpstr>
      <vt:lpstr>Units-of-Activity Method (3 of 3)</vt:lpstr>
      <vt:lpstr>Declining-Balance Method (1 of 3)</vt:lpstr>
      <vt:lpstr>Declining-Balance Method (2 of 3)</vt:lpstr>
      <vt:lpstr>Declining-Balance Method (3 of 3)</vt:lpstr>
      <vt:lpstr>Comparison of Depreciation Methods</vt:lpstr>
      <vt:lpstr>Depreciation and Income Taxes</vt:lpstr>
      <vt:lpstr>Revising Periodic Depreciation (1 of 2)</vt:lpstr>
      <vt:lpstr>Revising Periodic Depreciation (2 of 2)</vt:lpstr>
      <vt:lpstr>Revising Depreciation (1 of 2)</vt:lpstr>
      <vt:lpstr>Revising Depreciation (2 of 2)</vt:lpstr>
      <vt:lpstr>Plant Asset Disposals</vt:lpstr>
      <vt:lpstr>Retirement of Plant Asset (1 of 3)</vt:lpstr>
      <vt:lpstr>Retirement of Plant Asset (2 of 3)</vt:lpstr>
      <vt:lpstr>Retirement of Plant Asset (3 of 3)</vt:lpstr>
      <vt:lpstr>Sale of Plant Asset (1 of 2)</vt:lpstr>
      <vt:lpstr>Sale of Plant Asset (2 of 2)</vt:lpstr>
      <vt:lpstr>Gain on Sale</vt:lpstr>
      <vt:lpstr>Loss on Sale</vt:lpstr>
      <vt:lpstr>Do It! 3: Plant Asset Disposal (1 of 2)</vt:lpstr>
      <vt:lpstr>Do It! 3: Plant Asset Disposal (2 of 2)</vt:lpstr>
      <vt:lpstr>Determining Natural Resources and Intangible Assets</vt:lpstr>
      <vt:lpstr>Depletion (1 of 3)</vt:lpstr>
      <vt:lpstr>Depletion (2 of 3)</vt:lpstr>
      <vt:lpstr>Depletion (3 of 3)</vt:lpstr>
      <vt:lpstr>Intangible Assets</vt:lpstr>
      <vt:lpstr>Accounting for Intangible Assets (1 of 6)</vt:lpstr>
      <vt:lpstr>Accounting for Intangible Assets (2 of 6)</vt:lpstr>
      <vt:lpstr>Patent</vt:lpstr>
      <vt:lpstr>Accounting for Intangible Assets (3 of 6)</vt:lpstr>
      <vt:lpstr>Accounting for Intangible Assets (4 of 6)</vt:lpstr>
      <vt:lpstr>Accounting for Intangible Assets (5 of 6)</vt:lpstr>
      <vt:lpstr>Accounting for Intangible Assets (6 of 6)</vt:lpstr>
      <vt:lpstr>Research and Development Costs</vt:lpstr>
      <vt:lpstr>Do It! 4: Classification Concepts (1 of 4)</vt:lpstr>
      <vt:lpstr>Do It! 4: Classification Concepts (2 of 4)</vt:lpstr>
      <vt:lpstr>Do It! 4: Classification Concepts (3 of 4)</vt:lpstr>
      <vt:lpstr>Do It! 4: Classification Concepts (4 of 4)</vt:lpstr>
      <vt:lpstr>Statement Presentation and Analysis </vt:lpstr>
      <vt:lpstr>Statement Presentation and Analysis</vt:lpstr>
      <vt:lpstr>Analysis</vt:lpstr>
      <vt:lpstr>Do It! 5: Asset Turnover</vt:lpstr>
      <vt:lpstr>Appendix 10A: Exchange of Plant Assets</vt:lpstr>
      <vt:lpstr>Loss Treatment (1 of 2)</vt:lpstr>
      <vt:lpstr>Loss Treatment (2 of 2)</vt:lpstr>
      <vt:lpstr>Gain Treatment (1 of 2)</vt:lpstr>
      <vt:lpstr>Gain Treatment (2 of 2)</vt:lpstr>
      <vt:lpstr>A Look at I F R S (1 of 6)</vt:lpstr>
      <vt:lpstr>A Look at I F R S (2 of 6)</vt:lpstr>
      <vt:lpstr>A Look at I F R S (3 of 6)</vt:lpstr>
      <vt:lpstr>A Look at I F R S (4 of 6)</vt:lpstr>
      <vt:lpstr>A Look at I F R S (5 of 6)</vt:lpstr>
      <vt:lpstr>A Look at I F R S (6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SANJIDA AKHTAR</cp:lastModifiedBy>
  <cp:revision>1595</cp:revision>
  <cp:lastPrinted>2017-04-26T13:25:47Z</cp:lastPrinted>
  <dcterms:created xsi:type="dcterms:W3CDTF">2017-04-21T14:49:46Z</dcterms:created>
  <dcterms:modified xsi:type="dcterms:W3CDTF">2020-03-19T07:00:23Z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