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931" r:id="rId2"/>
  </p:sldMasterIdLst>
  <p:notesMasterIdLst>
    <p:notesMasterId r:id="rId55"/>
  </p:notesMasterIdLst>
  <p:handoutMasterIdLst>
    <p:handoutMasterId r:id="rId56"/>
  </p:handoutMasterIdLst>
  <p:sldIdLst>
    <p:sldId id="256" r:id="rId3"/>
    <p:sldId id="413" r:id="rId4"/>
    <p:sldId id="376" r:id="rId5"/>
    <p:sldId id="373" r:id="rId6"/>
    <p:sldId id="385" r:id="rId7"/>
    <p:sldId id="386" r:id="rId8"/>
    <p:sldId id="266" r:id="rId9"/>
    <p:sldId id="388" r:id="rId10"/>
    <p:sldId id="268" r:id="rId11"/>
    <p:sldId id="264" r:id="rId12"/>
    <p:sldId id="269" r:id="rId13"/>
    <p:sldId id="384" r:id="rId14"/>
    <p:sldId id="379" r:id="rId15"/>
    <p:sldId id="271" r:id="rId16"/>
    <p:sldId id="443" r:id="rId17"/>
    <p:sldId id="272" r:id="rId18"/>
    <p:sldId id="447" r:id="rId19"/>
    <p:sldId id="448" r:id="rId20"/>
    <p:sldId id="449" r:id="rId21"/>
    <p:sldId id="277" r:id="rId22"/>
    <p:sldId id="279" r:id="rId23"/>
    <p:sldId id="280" r:id="rId24"/>
    <p:sldId id="335" r:id="rId25"/>
    <p:sldId id="441" r:id="rId26"/>
    <p:sldId id="442" r:id="rId27"/>
    <p:sldId id="336" r:id="rId28"/>
    <p:sldId id="338" r:id="rId29"/>
    <p:sldId id="334" r:id="rId30"/>
    <p:sldId id="337" r:id="rId31"/>
    <p:sldId id="440" r:id="rId32"/>
    <p:sldId id="276" r:id="rId33"/>
    <p:sldId id="444" r:id="rId34"/>
    <p:sldId id="445" r:id="rId35"/>
    <p:sldId id="446" r:id="rId36"/>
    <p:sldId id="438" r:id="rId37"/>
    <p:sldId id="439" r:id="rId38"/>
    <p:sldId id="273" r:id="rId39"/>
    <p:sldId id="274" r:id="rId40"/>
    <p:sldId id="275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81" r:id="rId50"/>
    <p:sldId id="382" r:id="rId51"/>
    <p:sldId id="377" r:id="rId52"/>
    <p:sldId id="378" r:id="rId53"/>
    <p:sldId id="387" r:id="rId5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FF3300"/>
    <a:srgbClr val="FFFF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41.xml"/><Relationship Id="rId3" Type="http://schemas.openxmlformats.org/officeDocument/2006/relationships/slide" Target="slides/slide10.xml"/><Relationship Id="rId7" Type="http://schemas.openxmlformats.org/officeDocument/2006/relationships/slide" Target="slides/slide24.xml"/><Relationship Id="rId12" Type="http://schemas.openxmlformats.org/officeDocument/2006/relationships/slide" Target="slides/slide37.xml"/><Relationship Id="rId17" Type="http://schemas.openxmlformats.org/officeDocument/2006/relationships/slide" Target="slides/slide49.xml"/><Relationship Id="rId2" Type="http://schemas.openxmlformats.org/officeDocument/2006/relationships/slide" Target="slides/slide9.xml"/><Relationship Id="rId16" Type="http://schemas.openxmlformats.org/officeDocument/2006/relationships/slide" Target="slides/slide48.xml"/><Relationship Id="rId1" Type="http://schemas.openxmlformats.org/officeDocument/2006/relationships/slide" Target="slides/slide7.xml"/><Relationship Id="rId6" Type="http://schemas.openxmlformats.org/officeDocument/2006/relationships/slide" Target="slides/slide23.xml"/><Relationship Id="rId11" Type="http://schemas.openxmlformats.org/officeDocument/2006/relationships/slide" Target="slides/slide29.xml"/><Relationship Id="rId5" Type="http://schemas.openxmlformats.org/officeDocument/2006/relationships/slide" Target="slides/slide20.xml"/><Relationship Id="rId15" Type="http://schemas.openxmlformats.org/officeDocument/2006/relationships/slide" Target="slides/slide45.xml"/><Relationship Id="rId10" Type="http://schemas.openxmlformats.org/officeDocument/2006/relationships/slide" Target="slides/slide27.xml"/><Relationship Id="rId4" Type="http://schemas.openxmlformats.org/officeDocument/2006/relationships/slide" Target="slides/slide11.xml"/><Relationship Id="rId9" Type="http://schemas.openxmlformats.org/officeDocument/2006/relationships/slide" Target="slides/slide26.xml"/><Relationship Id="rId14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4C95CF-E251-4714-9C6C-26FD1CDF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11464C-4E8D-4D5A-AD45-C452CEB97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21B6F-B221-4D9D-83B8-5C1BBF50B5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60451-7C5D-49A5-8584-00A87C28DFF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0D86A-D868-4A69-B185-7121F547DB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539DE-2ECF-4612-869E-7180CBC9C1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E0191-B886-4088-8FE9-5E281D0781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9EB1B-D85E-4450-858D-5D9D892AACA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14504-9DB0-45E0-9859-2F3A1E074F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5435A-C921-4D56-A41C-88FD9A66678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5745F-5E50-483E-A569-1A90C20CB9A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0215103-4C0E-4FDC-8CE2-719CB44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3889E23-8984-4B9B-B257-3932E442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1C33C30-F62E-4723-BAF0-0CC0FFACA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5D10D00-C5DA-47E5-A064-AAC713454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449005"/>
            <a:ext cx="10409257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774" y="1532427"/>
            <a:ext cx="10336124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786" y="6227064"/>
            <a:ext cx="11429139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45" y="459900"/>
            <a:ext cx="1892379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6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2017059"/>
            <a:ext cx="11429139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9" y="1532965"/>
            <a:ext cx="10336353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1660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32" y="444729"/>
            <a:ext cx="1041191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822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4814125"/>
            <a:ext cx="10360501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19" y="5861304"/>
            <a:ext cx="10311746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443755"/>
            <a:ext cx="11429139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2" y="4814048"/>
            <a:ext cx="10360501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67" y="5862918"/>
            <a:ext cx="10306727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3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42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258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42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42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000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000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786" y="452719"/>
            <a:ext cx="981772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510" y="55844"/>
            <a:ext cx="1705104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93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5" y="1298762"/>
            <a:ext cx="5424027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28" y="914401"/>
            <a:ext cx="542402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95" y="2456329"/>
            <a:ext cx="5424027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786" y="452719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4295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800600"/>
            <a:ext cx="11144086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199"/>
            <a:ext cx="11433118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67338"/>
            <a:ext cx="11069401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4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786" y="4280648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778189"/>
            <a:ext cx="11144086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200"/>
            <a:ext cx="11433118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44927"/>
            <a:ext cx="11069401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7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1" y="914401"/>
            <a:ext cx="6924925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785" y="4267201"/>
            <a:ext cx="3656648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7" y="4953001"/>
            <a:ext cx="3295164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3" y="4419600"/>
            <a:ext cx="329966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786" y="594360"/>
            <a:ext cx="3656648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786" y="461683"/>
            <a:ext cx="11432186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481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6969" y="4801576"/>
            <a:ext cx="778095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63" y="4800600"/>
            <a:ext cx="758689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6970" y="457199"/>
            <a:ext cx="7776470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2008" y="5367338"/>
            <a:ext cx="7536046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787" y="457200"/>
            <a:ext cx="364818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787" y="3364992"/>
            <a:ext cx="364818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379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2133600"/>
            <a:ext cx="11429139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3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1404" y="2668741"/>
            <a:ext cx="5934615" cy="151153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494" y="473076"/>
            <a:ext cx="1292015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457200"/>
            <a:ext cx="8661260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198060" y="3332846"/>
            <a:ext cx="5934456" cy="183167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4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D053DF3-45E5-4C9F-963B-077D73F5E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9A7219-C846-4648-AA0B-07F84157F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2083099-1453-44A2-9B90-66DC38357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0CAF2F8-85D2-4023-9891-E6266BF5E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121D327-77AA-4ECF-BB25-DACDE7A58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314F67E-3922-41FB-95EA-95B253E61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89F908F-919E-4A49-AD5C-1D21EC002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B2BE0B-835C-4BF4-B266-03AB2F871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720" y="2133601"/>
            <a:ext cx="943320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7555" y="643703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195" y="6437033"/>
            <a:ext cx="8164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395" y="167347"/>
            <a:ext cx="840609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86" y="630382"/>
            <a:ext cx="11429139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4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5.e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588264"/>
            <a:ext cx="10409257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Title: Introduction &amp; Preliminary </a:t>
            </a:r>
            <a:br>
              <a:rPr lang="en-US" dirty="0"/>
            </a:br>
            <a:r>
              <a:rPr lang="en-US" dirty="0"/>
              <a:t>Discussions 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618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9383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1459"/>
              </p:ext>
            </p:extLst>
          </p:nvPr>
        </p:nvGraphicFramePr>
        <p:xfrm>
          <a:off x="1998617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email: 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2991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EE30210-198E-46D4-8BE8-E34192E9AEF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Overall Picture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1219200"/>
            <a:ext cx="6704013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/>
              <a:t>Using a computer to help solve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/>
              <a:t>problems.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Precisely specify the problem.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Designing programs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/>
              <a:t>Architecture </a:t>
            </a:r>
            <a:r>
              <a:rPr lang="en-GB" sz="2100">
                <a:sym typeface="Wingdings" pitchFamily="2" charset="2"/>
              </a:rPr>
              <a:t> </a:t>
            </a:r>
            <a:r>
              <a:rPr lang="en-GB" sz="21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data structure</a:t>
            </a:r>
            <a:endParaRPr lang="en-GB" sz="2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/>
              <a:t>Technique </a:t>
            </a:r>
            <a:r>
              <a:rPr lang="en-GB" sz="2100">
                <a:sym typeface="Wingdings" pitchFamily="2" charset="2"/>
              </a:rPr>
              <a:t> </a:t>
            </a:r>
            <a:r>
              <a:rPr lang="en-GB" sz="2100" b="1">
                <a:latin typeface="Courier New" pitchFamily="49" charset="0"/>
                <a:cs typeface="Courier New" pitchFamily="49" charset="0"/>
              </a:rPr>
              <a:t>algorithms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Writing programs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Verifying (testing) programs</a:t>
            </a:r>
            <a:endParaRPr lang="en-US" sz="21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86550" y="1265238"/>
            <a:ext cx="5400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 and Algorithm Design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170738" y="3429000"/>
            <a:ext cx="4611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5065" name="Group 6"/>
          <p:cNvGrpSpPr>
            <a:grpSpLocks/>
          </p:cNvGrpSpPr>
          <p:nvPr/>
        </p:nvGrpSpPr>
        <p:grpSpPr bwMode="auto">
          <a:xfrm>
            <a:off x="6988175" y="1858963"/>
            <a:ext cx="2717800" cy="1389062"/>
            <a:chOff x="720" y="1631"/>
            <a:chExt cx="1344" cy="1436"/>
          </a:xfrm>
        </p:grpSpPr>
        <p:pic>
          <p:nvPicPr>
            <p:cNvPr id="45079" name="Picture 7" descr="j01882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8" y="1920"/>
              <a:ext cx="71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720" y="1631"/>
              <a:ext cx="1344" cy="4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Correctness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6" name="Group 9"/>
          <p:cNvGrpSpPr>
            <a:grpSpLocks/>
          </p:cNvGrpSpPr>
          <p:nvPr/>
        </p:nvGrpSpPr>
        <p:grpSpPr bwMode="auto">
          <a:xfrm>
            <a:off x="9810750" y="1905000"/>
            <a:ext cx="2263775" cy="1393825"/>
            <a:chOff x="2064" y="1920"/>
            <a:chExt cx="1056" cy="1440"/>
          </a:xfrm>
        </p:grpSpPr>
        <p:pic>
          <p:nvPicPr>
            <p:cNvPr id="45077" name="Picture 10" descr="j023033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2304"/>
              <a:ext cx="879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2064" y="1920"/>
              <a:ext cx="1056" cy="4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Efficiency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7" name="Group 12"/>
          <p:cNvGrpSpPr>
            <a:grpSpLocks/>
          </p:cNvGrpSpPr>
          <p:nvPr/>
        </p:nvGrpSpPr>
        <p:grpSpPr bwMode="auto">
          <a:xfrm>
            <a:off x="8532813" y="5208588"/>
            <a:ext cx="2601912" cy="1268412"/>
            <a:chOff x="3312" y="1536"/>
            <a:chExt cx="1151" cy="1152"/>
          </a:xfrm>
        </p:grpSpPr>
        <p:pic>
          <p:nvPicPr>
            <p:cNvPr id="45075" name="Picture 13" descr="na00810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6" y="1824"/>
              <a:ext cx="809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12" y="1536"/>
              <a:ext cx="1151" cy="4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Robustness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8" name="Group 15"/>
          <p:cNvGrpSpPr>
            <a:grpSpLocks/>
          </p:cNvGrpSpPr>
          <p:nvPr/>
        </p:nvGrpSpPr>
        <p:grpSpPr bwMode="auto">
          <a:xfrm>
            <a:off x="7110413" y="3733800"/>
            <a:ext cx="2662237" cy="1477963"/>
            <a:chOff x="4368" y="1583"/>
            <a:chExt cx="1152" cy="1201"/>
          </a:xfrm>
        </p:grpSpPr>
        <p:pic>
          <p:nvPicPr>
            <p:cNvPr id="45073" name="Picture 16" descr="hh00513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56" y="1920"/>
              <a:ext cx="675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4368" y="1583"/>
              <a:ext cx="1152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Adaptability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9" name="Group 18"/>
          <p:cNvGrpSpPr>
            <a:grpSpLocks/>
          </p:cNvGrpSpPr>
          <p:nvPr/>
        </p:nvGrpSpPr>
        <p:grpSpPr bwMode="auto">
          <a:xfrm>
            <a:off x="9709150" y="3749675"/>
            <a:ext cx="2486025" cy="1352550"/>
            <a:chOff x="3840" y="2830"/>
            <a:chExt cx="1151" cy="1145"/>
          </a:xfrm>
        </p:grpSpPr>
        <p:pic>
          <p:nvPicPr>
            <p:cNvPr id="45071" name="Picture 19" descr="j025089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84" y="3120"/>
              <a:ext cx="864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840" y="2830"/>
              <a:ext cx="1151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Reusability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0190" name="Rectangle 21"/>
          <p:cNvSpPr>
            <a:spLocks noChangeArrowheads="1"/>
          </p:cNvSpPr>
          <p:nvPr/>
        </p:nvSpPr>
        <p:spPr bwMode="auto">
          <a:xfrm>
            <a:off x="6805613" y="1066800"/>
            <a:ext cx="5184775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B7A96D8-4975-47D8-9D2C-CDE0F097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13D3B64-27CD-49D5-A6E0-E259B96B57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to Develop an Algorithm?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i="1">
                <a:solidFill>
                  <a:srgbClr val="080808"/>
                </a:solidFill>
              </a:rPr>
              <a:t>Precisely define</a:t>
            </a:r>
            <a:r>
              <a:rPr lang="en-US" sz="2800"/>
              <a:t> the problem.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Precisely specify the input and output.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Consider all cases.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/>
              <a:t>Come up with a </a:t>
            </a:r>
            <a:r>
              <a:rPr lang="en-US" sz="2800" b="1" i="1">
                <a:solidFill>
                  <a:srgbClr val="080808"/>
                </a:solidFill>
              </a:rPr>
              <a:t>simple plan</a:t>
            </a:r>
            <a:r>
              <a:rPr lang="en-US" sz="2800"/>
              <a:t> to solve the problem at hand.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plan is language independent.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precise problem specification influences the plan.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/>
              <a:t>Turn the plan into an implementation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problem representation (data structure) influences the implementation.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61120EE-F6C8-4975-946D-DA4154BF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528AAE3-675E-41CB-8602-9EB8DAB48C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??????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4800" b="1" i="1">
                <a:solidFill>
                  <a:srgbClr val="080808"/>
                </a:solidFill>
              </a:rPr>
              <a:t>Suppose computers were infinitely fast and computer memory was free. Would you have any reason to study algorithms?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463136D-2E83-41C8-8CFA-E63000A0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07D00C8-4758-499D-9DED-FE64EA3E7A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2188825" cy="6505575"/>
          </a:xfrm>
        </p:spPr>
        <p:txBody>
          <a:bodyPr anchor="ctr" anchorCtr="1"/>
          <a:lstStyle/>
          <a:p>
            <a:pPr algn="ctr" eaLnBrk="1" hangingPunct="1">
              <a:buFontTx/>
              <a:buNone/>
              <a:defRPr/>
            </a:pPr>
            <a:r>
              <a:rPr lang="en-US" sz="7200"/>
              <a:t>Algorithm </a:t>
            </a:r>
          </a:p>
          <a:p>
            <a:pPr algn="ctr" eaLnBrk="1" hangingPunct="1">
              <a:buFontTx/>
              <a:buNone/>
              <a:defRPr/>
            </a:pPr>
            <a:r>
              <a:rPr lang="en-US" sz="7200"/>
              <a:t>Analysis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DDF8FE-5D76-45D0-98F0-B08F501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7F910F7-3C63-4845-B8F9-618CAA5BEA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3338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3FE8AC5-9DE6-4296-BA1B-3FD4CACCDA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sz="2800" dirty="0"/>
              <a:t>The RAM model:</a:t>
            </a:r>
          </a:p>
          <a:p>
            <a:pPr lvl="1" eaLnBrk="1" hangingPunct="1">
              <a:defRPr/>
            </a:pPr>
            <a:r>
              <a:rPr lang="en-US" sz="2400" dirty="0"/>
              <a:t>Instructions (each taking constant time), we usually choose one type of instruction as a </a:t>
            </a:r>
            <a:r>
              <a:rPr lang="en-US" sz="2400" b="1" dirty="0">
                <a:solidFill>
                  <a:srgbClr val="080808"/>
                </a:solidFill>
              </a:rPr>
              <a:t>characteristic</a:t>
            </a:r>
            <a:r>
              <a:rPr lang="en-US" sz="2400" dirty="0"/>
              <a:t> operation that is counted:	</a:t>
            </a:r>
          </a:p>
          <a:p>
            <a:pPr lvl="2" eaLnBrk="1" hangingPunct="1">
              <a:defRPr/>
            </a:pPr>
            <a:r>
              <a:rPr lang="en-US" sz="2000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sz="2000" dirty="0"/>
              <a:t>Data movement (assign)</a:t>
            </a:r>
          </a:p>
          <a:p>
            <a:pPr lvl="2" eaLnBrk="1" hangingPunct="1">
              <a:defRPr/>
            </a:pPr>
            <a:r>
              <a:rPr lang="en-US" sz="2000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sz="2000"/>
              <a:t>Comparison (logical ops)</a:t>
            </a:r>
          </a:p>
          <a:p>
            <a:pPr lvl="1" eaLnBrk="1" hangingPunct="1">
              <a:defRPr/>
            </a:pPr>
            <a:r>
              <a:rPr lang="en-US" sz="2400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79612" y="1828800"/>
            <a:ext cx="8305800" cy="4038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Algorithm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arrayMax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,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			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細明體" pitchFamily="18" charset="-120"/>
                <a:cs typeface="+mn-cs"/>
              </a:rPr>
              <a:t># operations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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[0]			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for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(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=1;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&lt;n;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++)          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                                   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=1 once,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&lt;n 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times,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++ (n-1) times)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</a:t>
            </a:r>
            <a:r>
              <a:rPr kumimoji="0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] 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then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1)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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]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1)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return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 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1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	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細明體" pitchFamily="18" charset="-120"/>
                <a:cs typeface="+mn-cs"/>
                <a:sym typeface="Symbol" pitchFamily="18" charset="2"/>
              </a:rPr>
              <a:t>Total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 6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930079-693C-46B1-9BD0-B6D60DF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17044" y="508000"/>
            <a:ext cx="7551737" cy="457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Example: N-by-N matrix, N-by-1 vector, multiply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black">
          <a:xfrm>
            <a:off x="760412" y="533400"/>
            <a:ext cx="807561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 = zeros(N,1);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=1:N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0.0;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for j=1:N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A(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)*x(j);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9338681" y="2965450"/>
            <a:ext cx="1847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black">
          <a:xfrm>
            <a:off x="4341231" y="1673225"/>
            <a:ext cx="2540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initialize space, c</a:t>
            </a:r>
            <a:r>
              <a:rPr lang="en-US" sz="2000" baseline="-25000"/>
              <a:t>1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black">
          <a:xfrm>
            <a:off x="4350756" y="2082800"/>
            <a:ext cx="3876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initialize </a:t>
            </a:r>
            <a:r>
              <a:rPr lang="en-US" sz="2000">
                <a:latin typeface="Courier New"/>
              </a:rPr>
              <a:t>“</a:t>
            </a:r>
            <a:r>
              <a:rPr lang="en-US" sz="2000"/>
              <a:t>for</a:t>
            </a:r>
            <a:r>
              <a:rPr lang="en-US" sz="2000">
                <a:latin typeface="Courier New"/>
              </a:rPr>
              <a:t>”</a:t>
            </a:r>
            <a:r>
              <a:rPr lang="en-US" sz="2000"/>
              <a:t> loop, c</a:t>
            </a:r>
            <a:r>
              <a:rPr lang="en-US" sz="2000" baseline="-25000"/>
              <a:t>2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">
          <a:xfrm>
            <a:off x="4846056" y="2492375"/>
            <a:ext cx="29479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Scalar assignment, c</a:t>
            </a:r>
            <a:r>
              <a:rPr lang="en-US" sz="2000" baseline="-25000"/>
              <a:t>3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4760331" y="2965450"/>
            <a:ext cx="30337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initialize </a:t>
            </a:r>
            <a:r>
              <a:rPr lang="en-US" sz="2000">
                <a:latin typeface="Courier New"/>
              </a:rPr>
              <a:t>“</a:t>
            </a:r>
            <a:r>
              <a:rPr lang="en-US" sz="2000"/>
              <a:t>for</a:t>
            </a:r>
            <a:r>
              <a:rPr lang="en-US" sz="2000">
                <a:latin typeface="Courier New"/>
              </a:rPr>
              <a:t>”</a:t>
            </a:r>
            <a:r>
              <a:rPr lang="en-US" sz="2000"/>
              <a:t> loop, c</a:t>
            </a:r>
            <a:r>
              <a:rPr lang="en-US" sz="2000" baseline="-25000"/>
              <a:t>2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black">
          <a:xfrm>
            <a:off x="5608056" y="1038225"/>
            <a:ext cx="3876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(3 accesses, 1 add, 1 multiply)</a:t>
            </a:r>
            <a:endParaRPr lang="en-US" sz="2000" baseline="-250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black">
          <a:xfrm>
            <a:off x="7805156" y="3424238"/>
            <a:ext cx="4730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c</a:t>
            </a:r>
            <a:r>
              <a:rPr lang="en-US" sz="2000" baseline="-25000"/>
              <a:t>4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black">
          <a:xfrm>
            <a:off x="5087356" y="4175125"/>
            <a:ext cx="318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/>
              <a:t>End of loop, return/exit, c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black">
          <a:xfrm>
            <a:off x="4914319" y="4632325"/>
            <a:ext cx="318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/>
              <a:t>End of loop, return/exit, c</a:t>
            </a:r>
            <a:r>
              <a:rPr lang="en-US" sz="2000" baseline="-25000" dirty="0"/>
              <a:t>5</a:t>
            </a:r>
          </a:p>
        </p:txBody>
      </p:sp>
      <p:sp>
        <p:nvSpPr>
          <p:cNvPr id="20" name="AutoShape 15"/>
          <p:cNvSpPr>
            <a:spLocks/>
          </p:cNvSpPr>
          <p:nvPr/>
        </p:nvSpPr>
        <p:spPr bwMode="black">
          <a:xfrm>
            <a:off x="8243306" y="3541713"/>
            <a:ext cx="88900" cy="647700"/>
          </a:xfrm>
          <a:prstGeom prst="rightBrace">
            <a:avLst>
              <a:gd name="adj1" fmla="val 60714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6"/>
          <p:cNvSpPr>
            <a:spLocks/>
          </p:cNvSpPr>
          <p:nvPr/>
        </p:nvSpPr>
        <p:spPr bwMode="black">
          <a:xfrm>
            <a:off x="8838619" y="2652713"/>
            <a:ext cx="88900" cy="1984375"/>
          </a:xfrm>
          <a:prstGeom prst="rightBrace">
            <a:avLst>
              <a:gd name="adj1" fmla="val 186012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black">
          <a:xfrm>
            <a:off x="1118606" y="5032375"/>
            <a:ext cx="8145463" cy="13249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endParaRPr lang="en-US" dirty="0"/>
          </a:p>
          <a:p>
            <a:pPr>
              <a:spcBef>
                <a:spcPct val="15000"/>
              </a:spcBef>
            </a:pPr>
            <a:r>
              <a:rPr lang="en-US" dirty="0"/>
              <a:t>Total = c</a:t>
            </a:r>
            <a:r>
              <a:rPr lang="en-US" baseline="-25000" dirty="0"/>
              <a:t>1</a:t>
            </a:r>
            <a:r>
              <a:rPr lang="en-US" dirty="0"/>
              <a:t>N+c</a:t>
            </a:r>
            <a:r>
              <a:rPr lang="en-US" baseline="-25000" dirty="0"/>
              <a:t>2</a:t>
            </a:r>
            <a:r>
              <a:rPr lang="en-US" dirty="0"/>
              <a:t>N+N(c</a:t>
            </a:r>
            <a:r>
              <a:rPr lang="en-US" baseline="-25000" dirty="0"/>
              <a:t>3</a:t>
            </a:r>
            <a:r>
              <a:rPr lang="en-US" dirty="0"/>
              <a:t>+c</a:t>
            </a:r>
            <a:r>
              <a:rPr lang="en-US" baseline="-25000" dirty="0"/>
              <a:t>2</a:t>
            </a:r>
            <a:r>
              <a:rPr lang="en-US" dirty="0"/>
              <a:t>N+N(c</a:t>
            </a:r>
            <a:r>
              <a:rPr lang="en-US" baseline="-25000" dirty="0"/>
              <a:t>4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)+c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   = (c</a:t>
            </a:r>
            <a:r>
              <a:rPr lang="en-US" baseline="-25000" dirty="0"/>
              <a:t>2</a:t>
            </a:r>
            <a:r>
              <a:rPr lang="en-US" dirty="0"/>
              <a:t>+c</a:t>
            </a:r>
            <a:r>
              <a:rPr lang="en-US" baseline="-25000" dirty="0"/>
              <a:t>4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)N</a:t>
            </a:r>
            <a:r>
              <a:rPr lang="en-US" baseline="30000" dirty="0"/>
              <a:t>2</a:t>
            </a:r>
            <a:r>
              <a:rPr lang="en-US" dirty="0"/>
              <a:t> + (c</a:t>
            </a:r>
            <a:r>
              <a:rPr lang="en-US" baseline="-25000" dirty="0"/>
              <a:t>1</a:t>
            </a:r>
            <a:r>
              <a:rPr lang="en-US" dirty="0"/>
              <a:t>+c</a:t>
            </a:r>
            <a:r>
              <a:rPr lang="en-US" baseline="-25000" dirty="0"/>
              <a:t>2</a:t>
            </a:r>
            <a:r>
              <a:rPr lang="en-US" dirty="0"/>
              <a:t>+c</a:t>
            </a:r>
            <a:r>
              <a:rPr lang="en-US" baseline="-25000" dirty="0"/>
              <a:t>3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)N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   = c</a:t>
            </a:r>
            <a:r>
              <a:rPr lang="en-US" baseline="-25000" dirty="0"/>
              <a:t>6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 c</a:t>
            </a:r>
            <a:r>
              <a:rPr lang="en-US" baseline="-25000" dirty="0"/>
              <a:t>7</a:t>
            </a:r>
            <a:r>
              <a:rPr lang="en-US" dirty="0"/>
              <a:t>N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black">
          <a:xfrm rot="16200000">
            <a:off x="7902787" y="3693319"/>
            <a:ext cx="11795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N times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black">
          <a:xfrm rot="16200000">
            <a:off x="8512388" y="3488531"/>
            <a:ext cx="11795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N times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black">
          <a:xfrm flipH="1">
            <a:off x="8138531" y="1438275"/>
            <a:ext cx="492125" cy="2068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AutoShape 16"/>
          <p:cNvSpPr>
            <a:spLocks/>
          </p:cNvSpPr>
          <p:nvPr/>
        </p:nvSpPr>
        <p:spPr bwMode="black">
          <a:xfrm>
            <a:off x="8685212" y="3276600"/>
            <a:ext cx="241300" cy="1374775"/>
          </a:xfrm>
          <a:prstGeom prst="rightBrace">
            <a:avLst>
              <a:gd name="adj1" fmla="val 186012"/>
              <a:gd name="adj2" fmla="val 50000"/>
            </a:avLst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utoShape 16"/>
          <p:cNvSpPr>
            <a:spLocks/>
          </p:cNvSpPr>
          <p:nvPr/>
        </p:nvSpPr>
        <p:spPr bwMode="black">
          <a:xfrm>
            <a:off x="9371012" y="2667000"/>
            <a:ext cx="317500" cy="2667000"/>
          </a:xfrm>
          <a:prstGeom prst="rightBrace">
            <a:avLst>
              <a:gd name="adj1" fmla="val 186012"/>
              <a:gd name="adj2" fmla="val 50000"/>
            </a:avLst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7275512" y="23241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CAB0CE3D-FA15-457E-A589-2DD0F99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61988" y="152400"/>
            <a:ext cx="755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280988" y="817563"/>
            <a:ext cx="6642100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Task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Matrix/vector multiply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Getting a specific element from a 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Dividing a list in half, dividing one halve in half, etc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Binary Search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Scanning (brute force search) a 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Nested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loops (k levels)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MergeSort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BubbleSort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Generate all subsets of a set of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927850" y="823913"/>
            <a:ext cx="1798638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Growth 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black">
          <a:xfrm>
            <a:off x="409575" y="1201738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black">
          <a:xfrm>
            <a:off x="6919913" y="887413"/>
            <a:ext cx="0" cy="4068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419100" y="4954588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6575"/>
            <a:ext cx="10512425" cy="28527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/>
              <a:t>CSC2211 ALGORITHMS 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cap="small" dirty="0"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89413"/>
            <a:ext cx="10512425" cy="1900237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000" dirty="0">
                <a:cs typeface="Times New Roman" panose="02020603050405020304" pitchFamily="18" charset="0"/>
              </a:rPr>
              <a:t>Kaniz Fatema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>
                <a:cs typeface="Times New Roman" panose="02020603050405020304" pitchFamily="18" charset="0"/>
              </a:rPr>
              <a:t>Assistant Professor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>
                <a:cs typeface="Times New Roman" panose="02020603050405020304" pitchFamily="18" charset="0"/>
              </a:rPr>
              <a:t>, 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endParaRPr lang="en-US" sz="1700" dirty="0">
              <a:cs typeface="Times New Roman" panose="02020603050405020304" pitchFamily="18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AIUB::CSC2105::Algorithm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D6B98-49E4-4A15-9553-F6D9E25413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4A3DADC-227C-4E09-8CDA-7D4B0C92B27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Best/ Worst/ Average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8825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Best case: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works fast on </a:t>
            </a:r>
            <a:r>
              <a:rPr lang="en-US" sz="2400" i="1" dirty="0"/>
              <a:t>some </a:t>
            </a:r>
            <a:r>
              <a:rPr lang="en-US" sz="2400" dirty="0"/>
              <a:t>input.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Worst case: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80808"/>
                </a:solidFill>
              </a:rPr>
              <a:t>(usually)</a:t>
            </a:r>
            <a:r>
              <a:rPr lang="en-US" sz="2400" dirty="0"/>
              <a:t> maximum time of algorithm on any input of size.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Average case: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(sometimes)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/>
              <a:t>expected time of algorithm over all inputs of size. Need assumption of statistical distribution of inputs.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Analyzing insertion sort’s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Best case:</a:t>
            </a:r>
            <a:r>
              <a:rPr lang="en-US" sz="2000" dirty="0"/>
              <a:t> elements already sorted,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dirty="0">
                <a:solidFill>
                  <a:srgbClr val="080808"/>
                </a:solidFill>
              </a:rPr>
              <a:t>=1</a:t>
            </a:r>
            <a:r>
              <a:rPr lang="en-US" sz="2000" i="1" dirty="0"/>
              <a:t>,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(n-1)</a:t>
            </a:r>
            <a:r>
              <a:rPr lang="en-US" sz="2000" b="1" dirty="0">
                <a:solidFill>
                  <a:srgbClr val="080808"/>
                </a:solidFill>
              </a:rPr>
              <a:t>,</a:t>
            </a:r>
            <a:r>
              <a:rPr lang="en-US" sz="2000" dirty="0"/>
              <a:t> i.e., </a:t>
            </a:r>
            <a:r>
              <a:rPr lang="en-US" sz="2000" b="1" i="1" dirty="0">
                <a:solidFill>
                  <a:srgbClr val="080808"/>
                </a:solidFill>
              </a:rPr>
              <a:t>linear</a:t>
            </a:r>
            <a:r>
              <a:rPr lang="en-US" sz="2000" dirty="0"/>
              <a:t> time. </a:t>
            </a:r>
            <a:endParaRPr lang="en-US" sz="2000" i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Worst case:</a:t>
            </a:r>
            <a:r>
              <a:rPr lang="en-US" sz="2000" dirty="0"/>
              <a:t> elements are sorted in inverse order,      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j-1</a:t>
            </a:r>
            <a:r>
              <a:rPr lang="en-US" sz="2000" dirty="0"/>
              <a:t>, 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-n)/2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quadratic</a:t>
            </a:r>
            <a:r>
              <a:rPr lang="en-US" sz="2000" dirty="0"/>
              <a:t> time.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Average case: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 / 2,</a:t>
            </a:r>
            <a:r>
              <a:rPr lang="en-US" sz="2000" i="1" dirty="0"/>
              <a:t>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+n-2)/4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quadratic</a:t>
            </a:r>
            <a:r>
              <a:rPr lang="en-US" sz="2000" dirty="0"/>
              <a:t> time.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4CC732D-8C24-4DF7-8F46-F0E1AE5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186FE5C-5F1D-4BD3-BB78-201B07DA9C0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2188825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/>
              <a:t>For inputs of all sizes: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2209800" y="4967288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2209800" y="4533900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2209800" y="41005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2209800" y="36687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60427" name="Text Box 8"/>
          <p:cNvSpPr txBox="1">
            <a:spLocks noChangeArrowheads="1"/>
          </p:cNvSpPr>
          <p:nvPr/>
        </p:nvSpPr>
        <p:spPr bwMode="auto">
          <a:xfrm>
            <a:off x="2209800" y="32353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60428" name="Text Box 9"/>
          <p:cNvSpPr txBox="1">
            <a:spLocks noChangeArrowheads="1"/>
          </p:cNvSpPr>
          <p:nvPr/>
        </p:nvSpPr>
        <p:spPr bwMode="auto">
          <a:xfrm>
            <a:off x="2209800" y="28035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60429" name="Line 10"/>
          <p:cNvSpPr>
            <a:spLocks noChangeShapeType="1"/>
          </p:cNvSpPr>
          <p:nvPr/>
        </p:nvSpPr>
        <p:spPr bwMode="auto">
          <a:xfrm>
            <a:off x="2746375" y="2290763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0" name="Line 11"/>
          <p:cNvSpPr>
            <a:spLocks noChangeShapeType="1"/>
          </p:cNvSpPr>
          <p:nvPr/>
        </p:nvSpPr>
        <p:spPr bwMode="auto">
          <a:xfrm>
            <a:off x="2746375" y="5503863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1" name="Text Box 12"/>
          <p:cNvSpPr txBox="1">
            <a:spLocks noChangeArrowheads="1"/>
          </p:cNvSpPr>
          <p:nvPr/>
        </p:nvSpPr>
        <p:spPr bwMode="auto">
          <a:xfrm>
            <a:off x="4564063" y="5822950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60432" name="Text Box 13"/>
          <p:cNvSpPr txBox="1">
            <a:spLocks noChangeArrowheads="1"/>
          </p:cNvSpPr>
          <p:nvPr/>
        </p:nvSpPr>
        <p:spPr bwMode="auto">
          <a:xfrm rot="-5400000">
            <a:off x="1226344" y="365045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60433" name="Text Box 14"/>
          <p:cNvSpPr txBox="1">
            <a:spLocks noChangeArrowheads="1"/>
          </p:cNvSpPr>
          <p:nvPr/>
        </p:nvSpPr>
        <p:spPr bwMode="auto">
          <a:xfrm>
            <a:off x="2827338" y="5492750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160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60434" name="Freeform 15"/>
          <p:cNvSpPr>
            <a:spLocks/>
          </p:cNvSpPr>
          <p:nvPr/>
        </p:nvSpPr>
        <p:spPr bwMode="auto">
          <a:xfrm>
            <a:off x="2744788" y="3659188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5" name="Freeform 16"/>
          <p:cNvSpPr>
            <a:spLocks/>
          </p:cNvSpPr>
          <p:nvPr/>
        </p:nvSpPr>
        <p:spPr bwMode="auto">
          <a:xfrm>
            <a:off x="2733675" y="2411413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6" name="Freeform 17"/>
          <p:cNvSpPr>
            <a:spLocks/>
          </p:cNvSpPr>
          <p:nvPr/>
        </p:nvSpPr>
        <p:spPr bwMode="auto">
          <a:xfrm>
            <a:off x="2733675" y="2836863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7" name="Text Box 18"/>
          <p:cNvSpPr txBox="1">
            <a:spLocks noChangeArrowheads="1"/>
          </p:cNvSpPr>
          <p:nvPr/>
        </p:nvSpPr>
        <p:spPr bwMode="auto">
          <a:xfrm>
            <a:off x="9525000" y="3479800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60438" name="Text Box 19"/>
          <p:cNvSpPr txBox="1">
            <a:spLocks noChangeArrowheads="1"/>
          </p:cNvSpPr>
          <p:nvPr/>
        </p:nvSpPr>
        <p:spPr bwMode="auto">
          <a:xfrm>
            <a:off x="9550400" y="2686050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60439" name="Text Box 20"/>
          <p:cNvSpPr txBox="1">
            <a:spLocks noChangeArrowheads="1"/>
          </p:cNvSpPr>
          <p:nvPr/>
        </p:nvSpPr>
        <p:spPr bwMode="auto">
          <a:xfrm>
            <a:off x="9537700" y="22098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17D07F34-CDB7-42B6-9241-D2D2F681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44F1066-2FA5-472C-9DEC-A5F81317267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212850"/>
            <a:ext cx="11849100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Worst case</a:t>
            </a:r>
            <a:r>
              <a:rPr lang="en-US" sz="2800" b="1"/>
              <a:t> </a:t>
            </a:r>
            <a:r>
              <a:rPr lang="en-US" sz="280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In certain application domains (e.g., air traffic control, surgery) knowing the </a:t>
            </a:r>
            <a:r>
              <a:rPr lang="en-US" sz="2400" b="1">
                <a:solidFill>
                  <a:srgbClr val="080808"/>
                </a:solidFill>
              </a:rPr>
              <a:t>worst-case</a:t>
            </a:r>
            <a:r>
              <a:rPr lang="en-US" sz="240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For some algorithms </a:t>
            </a:r>
            <a:r>
              <a:rPr lang="en-US" sz="2400" b="1">
                <a:solidFill>
                  <a:srgbClr val="080808"/>
                </a:solidFill>
              </a:rPr>
              <a:t>worst case</a:t>
            </a:r>
            <a:r>
              <a:rPr lang="en-US" sz="240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The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80808"/>
                </a:solidFill>
              </a:rPr>
              <a:t>average case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is often as bad as the </a:t>
            </a:r>
            <a:r>
              <a:rPr lang="en-US" sz="2400" b="1">
                <a:solidFill>
                  <a:srgbClr val="080808"/>
                </a:solidFill>
              </a:rPr>
              <a:t>worst case</a:t>
            </a:r>
            <a:r>
              <a:rPr lang="en-US" sz="240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Finding the </a:t>
            </a:r>
            <a:r>
              <a:rPr lang="en-US" sz="2400" b="1">
                <a:solidFill>
                  <a:srgbClr val="080808"/>
                </a:solidFill>
              </a:rPr>
              <a:t>average case</a:t>
            </a:r>
            <a:r>
              <a:rPr lang="en-US" sz="2400" b="1"/>
              <a:t> </a:t>
            </a:r>
            <a:r>
              <a:rPr lang="en-US" sz="2400"/>
              <a:t>can be very difficult.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9A28817-05CE-4DB6-838E-7205012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FA4DB29-8D65-430B-BE66-2983A724D7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dirty="0"/>
              <a:t>Asymptotic Notations</a:t>
            </a:r>
            <a:r>
              <a:rPr lang="en-US" sz="2800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This is also known as an algorithm's growth rate.(Wiki)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085EAA4-7EEC-472B-A62E-E97ED92E7AB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The “big-Oh” </a:t>
            </a:r>
            <a:r>
              <a:rPr lang="da-DK" sz="2800" i="1" dirty="0"/>
              <a:t>O</a:t>
            </a:r>
            <a:r>
              <a:rPr lang="da-DK" sz="2800" dirty="0"/>
              <a:t>-</a:t>
            </a:r>
            <a:r>
              <a:rPr lang="en-US" sz="2800" dirty="0"/>
              <a:t>Notation</a:t>
            </a:r>
            <a:endParaRPr lang="da-DK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dirty="0"/>
              <a:t>asymptotic upper bound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/>
              <a:t>f(n) = O(g(n)),</a:t>
            </a:r>
            <a:r>
              <a:rPr lang="en-US" sz="2400" dirty="0"/>
              <a:t> if there exists constants </a:t>
            </a:r>
            <a:r>
              <a:rPr lang="en-US" sz="2400" i="1" dirty="0"/>
              <a:t>c&gt;0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i="1" baseline="-25000" dirty="0"/>
              <a:t>0</a:t>
            </a:r>
            <a:r>
              <a:rPr lang="en-US" sz="2400" i="1" dirty="0"/>
              <a:t>&gt;0, </a:t>
            </a:r>
            <a:r>
              <a:rPr lang="en-US" sz="2400" i="1" dirty="0" err="1"/>
              <a:t>s.t</a:t>
            </a:r>
            <a:r>
              <a:rPr lang="en-US" sz="2400" i="1" dirty="0"/>
              <a:t>. </a:t>
            </a:r>
            <a:r>
              <a:rPr lang="en-US" sz="2400" b="1" dirty="0">
                <a:solidFill>
                  <a:srgbClr val="080808"/>
                </a:solidFill>
              </a:rPr>
              <a:t>f(n) </a:t>
            </a:r>
            <a:r>
              <a:rPr lang="en-US" sz="24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400" b="1" dirty="0">
                <a:solidFill>
                  <a:srgbClr val="080808"/>
                </a:solidFill>
              </a:rPr>
              <a:t> c g(n)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i="1" dirty="0"/>
              <a:t>n </a:t>
            </a:r>
            <a:r>
              <a:rPr lang="en-US" sz="2400" dirty="0">
                <a:latin typeface="Symbol" pitchFamily="18" charset="2"/>
              </a:rPr>
              <a:t>³</a:t>
            </a:r>
            <a:r>
              <a:rPr lang="da-DK" sz="2400" i="1" dirty="0"/>
              <a:t> </a:t>
            </a:r>
            <a:r>
              <a:rPr lang="en-US" sz="2400" i="1" dirty="0"/>
              <a:t>n</a:t>
            </a:r>
            <a:r>
              <a:rPr lang="en-US" sz="2400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and </a:t>
            </a:r>
            <a:r>
              <a:rPr lang="en-US" sz="2400" i="1" dirty="0"/>
              <a:t>g(n)</a:t>
            </a:r>
            <a:r>
              <a:rPr lang="en-US" sz="2400" dirty="0"/>
              <a:t> are functions</a:t>
            </a:r>
            <a:r>
              <a:rPr lang="da-DK" sz="2400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sz="2400" dirty="0"/>
              <a:t> </a:t>
            </a:r>
            <a:r>
              <a:rPr lang="en-US" sz="2400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Used for </a:t>
            </a:r>
            <a:r>
              <a:rPr lang="en-US" sz="2800" b="1" i="1" dirty="0">
                <a:solidFill>
                  <a:srgbClr val="080808"/>
                </a:solidFill>
              </a:rPr>
              <a:t>worst-case</a:t>
            </a:r>
            <a:r>
              <a:rPr lang="en-US" sz="2800" dirty="0"/>
              <a:t> analysis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834313" y="3352800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69238" y="3417888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F272633-FDC6-4A58-80ED-9B9195177A0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213" y="1276350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549B12E-745E-4593-B91C-2071EB2F288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171575"/>
            <a:ext cx="11969750" cy="4951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389813" y="3810000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39313AD-2F47-4564-9E17-51C10B52CFC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842750" cy="4916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s.t.</a:t>
            </a:r>
            <a:r>
              <a:rPr lang="en-US" sz="2000" i="1" dirty="0"/>
              <a:t> </a:t>
            </a:r>
            <a:r>
              <a:rPr lang="en-US" sz="2000" dirty="0"/>
              <a:t>for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  <a:endParaRPr lang="en-US" sz="2000" b="1" baseline="-25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(g(n)) </a:t>
            </a:r>
            <a:r>
              <a:rPr lang="en-US" sz="2400" dirty="0"/>
              <a:t>if and only if                                                     </a:t>
            </a: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>
                <a:latin typeface="Symbol" pitchFamily="18" charset="2"/>
              </a:rPr>
              <a:t>O</a:t>
            </a:r>
            <a:r>
              <a:rPr lang="en-US" sz="2400" i="1" dirty="0"/>
              <a:t>(g(n)), 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i="1" dirty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O(f(n)) </a:t>
            </a:r>
            <a:r>
              <a:rPr lang="en-US" sz="2400" dirty="0"/>
              <a:t>is often abused                                                     instead of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(f(n)) 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158038" y="3505200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D2272CA-0AEC-4152-AD0C-FDBD8E8D41D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Goal:</a:t>
            </a:r>
            <a:r>
              <a:rPr lang="en-US" sz="2800"/>
              <a:t> </a:t>
            </a:r>
            <a:r>
              <a:rPr lang="da-DK" sz="2800"/>
              <a:t>t</a:t>
            </a:r>
            <a:r>
              <a:rPr lang="en-US" sz="2800"/>
              <a:t>o simplify the analysis of the running time by getting rid of</a:t>
            </a:r>
            <a:r>
              <a:rPr lang="da-DK" sz="280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numbers: </a:t>
            </a:r>
            <a:r>
              <a:rPr lang="da-DK" sz="2400"/>
              <a:t> </a:t>
            </a:r>
            <a:r>
              <a:rPr lang="en-US" sz="2400"/>
              <a:t>1,000,001</a:t>
            </a:r>
            <a:r>
              <a:rPr lang="da-DK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functions</a:t>
            </a:r>
            <a:r>
              <a:rPr lang="da-DK" sz="2400"/>
              <a:t>: 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endParaRPr lang="da-DK" sz="2400" baseline="3000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Capturing the essence:</a:t>
            </a:r>
            <a:r>
              <a:rPr lang="en-US" sz="2800"/>
              <a:t> how the running time of an algorithm increases with the size of the input </a:t>
            </a:r>
            <a:r>
              <a:rPr lang="en-US" sz="2800" b="1" i="1">
                <a:solidFill>
                  <a:srgbClr val="080808"/>
                </a:solidFill>
              </a:rPr>
              <a:t>in the limit</a:t>
            </a:r>
            <a:r>
              <a:rPr lang="en-US" sz="280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29722F5-CECB-4D10-BDFD-0C4AB852EB8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</a:t>
            </a:r>
            <a:r>
              <a:rPr lang="en-US"/>
              <a:t>Analysis</a:t>
            </a:r>
            <a:endParaRPr lang="da-DK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>
                <a:solidFill>
                  <a:srgbClr val="080808"/>
                </a:solidFill>
              </a:rPr>
              <a:t>Simple Rule:</a:t>
            </a:r>
            <a:r>
              <a:rPr lang="da-DK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80808"/>
                </a:solidFill>
              </a:rPr>
              <a:t>50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is O(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n)</a:t>
            </a:r>
            <a:endParaRPr lang="da-DK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7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- 3 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8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+ 5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+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/>
              <a:t>Note: Although (50 </a:t>
            </a:r>
            <a:r>
              <a:rPr lang="da-DK" i="1"/>
              <a:t>n </a:t>
            </a:r>
            <a:r>
              <a:rPr lang="da-DK"/>
              <a:t>log </a:t>
            </a:r>
            <a:r>
              <a:rPr lang="da-DK" i="1"/>
              <a:t>n</a:t>
            </a:r>
            <a:r>
              <a:rPr lang="da-DK"/>
              <a:t>) is</a:t>
            </a:r>
            <a:r>
              <a:rPr lang="da-DK" b="1"/>
              <a:t> </a:t>
            </a:r>
            <a:r>
              <a:rPr lang="da-DK"/>
              <a:t>O(</a:t>
            </a:r>
            <a:r>
              <a:rPr lang="da-DK" i="1"/>
              <a:t>n</a:t>
            </a:r>
            <a:r>
              <a:rPr lang="da-DK" baseline="30000"/>
              <a:t>5</a:t>
            </a:r>
            <a:r>
              <a:rPr lang="da-DK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F959481-D344-4A8F-B9CF-E84D45F009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??????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10600" b="1">
                <a:solidFill>
                  <a:srgbClr val="080808"/>
                </a:solidFill>
              </a:rPr>
              <a:t>What is Algorithm?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B3E0320-C07B-47C1-AE70-E09C27F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0"/>
            <a:ext cx="109124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Growth Rates and Dominance Relations</a:t>
            </a:r>
            <a:endParaRPr lang="en-US" sz="4400" dirty="0">
              <a:latin typeface="+mj-lt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838200"/>
            <a:ext cx="11880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3" y="5486400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F0FF-4F7E-45A8-B517-35A3EFC5E6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316506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4E57-20F0-49F9-A4D7-C4812F4FD5B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88825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1764165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 Sort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19263"/>
            <a:ext cx="10969625" cy="2620962"/>
          </a:xfrm>
        </p:spPr>
        <p:txBody>
          <a:bodyPr/>
          <a:lstStyle/>
          <a:p>
            <a:pPr>
              <a:defRPr/>
            </a:pPr>
            <a:r>
              <a:rPr lang="en-US" sz="2600"/>
              <a:t>while some elements unsorted:</a:t>
            </a:r>
          </a:p>
          <a:p>
            <a:pPr lvl="1">
              <a:defRPr/>
            </a:pPr>
            <a:r>
              <a:rPr lang="en-US" sz="2200"/>
              <a:t>Using linear search, find the location in the sorted portion where the 1</a:t>
            </a:r>
            <a:r>
              <a:rPr lang="en-US" sz="2200" baseline="30000"/>
              <a:t>st</a:t>
            </a:r>
            <a:r>
              <a:rPr lang="en-US" sz="2200"/>
              <a:t> element of the unsorted portion should be inserted </a:t>
            </a:r>
          </a:p>
          <a:p>
            <a:pPr lvl="1">
              <a:defRPr/>
            </a:pPr>
            <a:r>
              <a:rPr lang="en-US" sz="2200"/>
              <a:t>Move all the elements after the insertion location up one position to make space for the new element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751388" y="4652963"/>
            <a:ext cx="576262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47700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22600" y="4652963"/>
            <a:ext cx="576263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59727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7353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62793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295400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32447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90232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4633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053263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935672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820420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993298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870075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878205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3024188" y="4149725"/>
            <a:ext cx="577850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02418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44633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870075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295400" y="5157788"/>
            <a:ext cx="9215438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the fourth iteration of this loop is shown here</a:t>
            </a:r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BC417DC7-8A11-437A-9741-C191799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24245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partitions the array into two regions</a:t>
            </a:r>
            <a:endParaRPr lang="en-US" sz="2400" i="1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2057400"/>
            <a:ext cx="112903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075453E-7685-4D2B-B8B6-4482459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24454734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1066800"/>
            <a:ext cx="101568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0530E05-8202-4753-B4A7-B3C4B5F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28010796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BDD9FA1-A43F-4EE0-83D5-783C192DBC0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5645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3" y="1219200"/>
            <a:ext cx="5562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5B5AC6-16D3-439B-99E9-16585D96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212333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8" y="228600"/>
            <a:ext cx="12150725" cy="1047750"/>
          </a:xfrm>
        </p:spPr>
        <p:txBody>
          <a:bodyPr/>
          <a:lstStyle/>
          <a:p>
            <a:pPr>
              <a:defRPr/>
            </a:pPr>
            <a:r>
              <a:rPr lang="en-US" dirty="0"/>
              <a:t>Loop invariants </a:t>
            </a:r>
            <a:br>
              <a:rPr lang="en-US" dirty="0"/>
            </a:br>
            <a:r>
              <a:rPr lang="en-US" dirty="0"/>
              <a:t>and the correctness of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788" y="1524000"/>
            <a:ext cx="12188825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5EDC16-2716-4C9E-B6C0-09BF23D88A6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335923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C9408B-745F-4524-BA13-9BC7D1ED3C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1850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</a:t>
            </a:r>
            <a:r>
              <a:rPr lang="en-GB" sz="2400" b="1">
                <a:latin typeface="Courier New" pitchFamily="49" charset="0"/>
              </a:rPr>
              <a:t>or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j </a:t>
            </a:r>
            <a:r>
              <a:rPr lang="en-GB" sz="2400">
                <a:latin typeface="Symbol" pitchFamily="18" charset="2"/>
              </a:rPr>
              <a:t>:= </a:t>
            </a:r>
            <a:r>
              <a:rPr lang="en-GB" sz="2400">
                <a:latin typeface="Courier New" pitchFamily="49" charset="0"/>
              </a:rPr>
              <a:t>2 </a:t>
            </a:r>
            <a:r>
              <a:rPr lang="en-GB" sz="2400" b="1">
                <a:latin typeface="Courier New" pitchFamily="49" charset="0"/>
              </a:rPr>
              <a:t>to </a:t>
            </a:r>
            <a:r>
              <a:rPr lang="en-GB" sz="2400" i="1">
                <a:latin typeface="Courier New" pitchFamily="49" charset="0"/>
              </a:rPr>
              <a:t>n</a:t>
            </a:r>
            <a:r>
              <a:rPr lang="en-GB" sz="2400">
                <a:latin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key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GB" sz="240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i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US" sz="2400">
                <a:latin typeface="Courier New" pitchFamily="49" charset="0"/>
              </a:rPr>
              <a:t>j-1</a:t>
            </a:r>
            <a:endParaRPr lang="en-GB" sz="2400">
              <a:latin typeface="Courier New" pitchFamily="49" charset="0"/>
            </a:endParaRP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GB" sz="2400" b="1">
                <a:latin typeface="Courier New" pitchFamily="49" charset="0"/>
              </a:rPr>
              <a:t>while </a:t>
            </a:r>
            <a:r>
              <a:rPr lang="en-GB" sz="2400">
                <a:latin typeface="Courier New" pitchFamily="49" charset="0"/>
              </a:rPr>
              <a:t>i&gt;0 </a:t>
            </a:r>
            <a:r>
              <a:rPr lang="en-GB" sz="2400" b="1">
                <a:latin typeface="Courier New" pitchFamily="49" charset="0"/>
              </a:rPr>
              <a:t>and </a:t>
            </a:r>
            <a:r>
              <a:rPr lang="en-GB" sz="2400">
                <a:latin typeface="Courier New" pitchFamily="49" charset="0"/>
              </a:rPr>
              <a:t>A[i]&gt;key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   </a:t>
            </a:r>
            <a:r>
              <a:rPr lang="en-GB" sz="2400">
                <a:latin typeface="Courier New" pitchFamily="49" charset="0"/>
              </a:rPr>
              <a:t>A[i+1]</a:t>
            </a:r>
            <a:r>
              <a:rPr lang="en-GB" sz="2400">
                <a:latin typeface="Symbol" pitchFamily="18" charset="2"/>
              </a:rPr>
              <a:t>:=</a:t>
            </a:r>
            <a:r>
              <a:rPr lang="en-GB" sz="2400">
                <a:latin typeface="Courier New" pitchFamily="49" charset="0"/>
              </a:rPr>
              <a:t>A[i]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i--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A[i+1]:=key</a:t>
            </a:r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781208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cost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2</a:t>
            </a:r>
          </a:p>
          <a:p>
            <a:pPr algn="ctr"/>
            <a:r>
              <a:rPr lang="en-US" sz="2400">
                <a:latin typeface="Courier New" pitchFamily="49" charset="0"/>
              </a:rPr>
              <a:t>0 </a:t>
            </a:r>
            <a:endParaRPr lang="en-US" sz="2400" baseline="-25000">
              <a:latin typeface="Courier New" pitchFamily="49" charset="0"/>
            </a:endParaRP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3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4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5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6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7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974883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times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76375"/>
            <a:ext cx="111728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Time to compute the </a:t>
            </a:r>
            <a:r>
              <a:rPr lang="en-US" sz="2800" b="1" dirty="0">
                <a:solidFill>
                  <a:srgbClr val="080808"/>
                </a:solidFill>
              </a:rPr>
              <a:t>running time</a:t>
            </a:r>
            <a:r>
              <a:rPr lang="en-US" sz="2800" dirty="0"/>
              <a:t> as a function of the </a:t>
            </a:r>
            <a:r>
              <a:rPr lang="en-US" sz="2800" b="1" dirty="0">
                <a:solidFill>
                  <a:srgbClr val="080808"/>
                </a:solidFill>
              </a:rPr>
              <a:t>input size</a:t>
            </a:r>
            <a:r>
              <a:rPr lang="en-US" sz="2800" b="1" dirty="0"/>
              <a:t> </a:t>
            </a:r>
            <a:r>
              <a:rPr lang="en-US" sz="2800" dirty="0"/>
              <a:t>(exact analysis).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750425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9750425" y="4916488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916488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50425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B416D5BD-2953-44B1-8C43-EA1BF55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1956883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079F3E-6C94-46BE-844D-86B5EE92435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88825" cy="5181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A statement with cost </a:t>
            </a:r>
            <a:r>
              <a:rPr lang="en-US" b="1" i="1" dirty="0">
                <a:solidFill>
                  <a:srgbClr val="080808"/>
                </a:solidFill>
              </a:rPr>
              <a:t>c</a:t>
            </a:r>
            <a:r>
              <a:rPr lang="en-US" dirty="0">
                <a:solidFill>
                  <a:srgbClr val="080808"/>
                </a:solidFill>
              </a:rPr>
              <a:t> that is executed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 times contributes </a:t>
            </a:r>
            <a:r>
              <a:rPr lang="en-US" b="1" i="1" dirty="0">
                <a:solidFill>
                  <a:srgbClr val="080808"/>
                </a:solidFill>
              </a:rPr>
              <a:t>c*n</a:t>
            </a:r>
            <a:r>
              <a:rPr lang="en-US" dirty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total running time </a:t>
            </a:r>
            <a:r>
              <a:rPr lang="en-US" b="1" i="1" dirty="0">
                <a:solidFill>
                  <a:srgbClr val="080808"/>
                </a:solidFill>
              </a:rPr>
              <a:t>T</a:t>
            </a:r>
            <a:r>
              <a:rPr lang="en-US" b="1" dirty="0">
                <a:solidFill>
                  <a:srgbClr val="080808"/>
                </a:solidFill>
              </a:rPr>
              <a:t>(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b="1" dirty="0">
                <a:solidFill>
                  <a:srgbClr val="080808"/>
                </a:solidFill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80808"/>
                </a:solidFill>
              </a:rPr>
              <a:t>T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)=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1</a:t>
            </a:r>
            <a:r>
              <a:rPr lang="en-US" i="1" dirty="0">
                <a:solidFill>
                  <a:srgbClr val="080808"/>
                </a:solidFill>
              </a:rPr>
              <a:t>*n</a:t>
            </a:r>
            <a:r>
              <a:rPr lang="en-US" dirty="0">
                <a:solidFill>
                  <a:srgbClr val="080808"/>
                </a:solidFill>
              </a:rPr>
              <a:t>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2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3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4</a:t>
            </a:r>
            <a:r>
              <a:rPr lang="en-US" dirty="0">
                <a:solidFill>
                  <a:srgbClr val="080808"/>
                </a:solidFill>
              </a:rPr>
              <a:t>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5</a:t>
            </a:r>
            <a:r>
              <a:rPr lang="en-US" dirty="0">
                <a:solidFill>
                  <a:srgbClr val="080808"/>
                </a:solidFill>
              </a:rPr>
              <a:t>      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7</a:t>
            </a:r>
            <a:r>
              <a:rPr lang="en-US" i="1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5865813" y="4953000"/>
          <a:ext cx="1401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953000"/>
                        <a:ext cx="14017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10590213" y="4927600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205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213" y="4927600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999413" y="4953000"/>
          <a:ext cx="1965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205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953000"/>
                        <a:ext cx="19653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F2F63BC-D345-4758-91BE-0531C69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293408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D322D94-7A12-4C05-BF8E-39237155F7D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/>
              <a:t>Often the performance depends on the details of the input (not only the length </a:t>
            </a:r>
            <a:r>
              <a:rPr lang="en-US" b="1" i="1">
                <a:solidFill>
                  <a:srgbClr val="080808"/>
                </a:solidFill>
              </a:rPr>
              <a:t>n</a:t>
            </a:r>
            <a:r>
              <a:rPr lang="en-US"/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This is modeled by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aseline="-2500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In the case of insertion sort the time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="1" i="1">
                <a:solidFill>
                  <a:srgbClr val="080808"/>
                </a:solidFill>
              </a:rPr>
              <a:t> </a:t>
            </a:r>
            <a:r>
              <a:rPr lang="en-US"/>
              <a:t>depends on the original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547C3CB-A37E-4BA9-B261-E787825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16705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B2971DA-AC7E-4E84-A2D5-9701CD0E6D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4266" name="AutoShape 10"/>
          <p:cNvSpPr>
            <a:spLocks noChangeArrowheads="1"/>
          </p:cNvSpPr>
          <p:nvPr/>
        </p:nvSpPr>
        <p:spPr bwMode="auto">
          <a:xfrm>
            <a:off x="2946400" y="1450975"/>
            <a:ext cx="6397625" cy="461963"/>
          </a:xfrm>
          <a:prstGeom prst="rightArrow">
            <a:avLst>
              <a:gd name="adj1" fmla="val 53269"/>
              <a:gd name="adj2" fmla="val 52254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4274" name="AutoShape 18"/>
          <p:cNvSpPr>
            <a:spLocks noChangeArrowheads="1"/>
          </p:cNvSpPr>
          <p:nvPr/>
        </p:nvSpPr>
        <p:spPr bwMode="auto">
          <a:xfrm>
            <a:off x="2946400" y="1447800"/>
            <a:ext cx="6397625" cy="461963"/>
          </a:xfrm>
          <a:prstGeom prst="rightArrow">
            <a:avLst>
              <a:gd name="adj1" fmla="val 100000"/>
              <a:gd name="adj2" fmla="val 621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58261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Informally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55900"/>
            <a:ext cx="12188825" cy="3644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An algorithm is thus a sequence of </a:t>
            </a:r>
            <a:r>
              <a:rPr lang="en-US" sz="2400" b="1" i="1">
                <a:solidFill>
                  <a:srgbClr val="080808"/>
                </a:solidFill>
              </a:rPr>
              <a:t>computational steps</a:t>
            </a:r>
            <a:r>
              <a:rPr lang="en-US" sz="2400"/>
              <a:t> that transform the input into the output.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2400"/>
              <a:t>Solving a given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Data structure:</a:t>
            </a:r>
            <a:r>
              <a:rPr lang="en-GB" sz="2000"/>
              <a:t> </a:t>
            </a:r>
            <a:r>
              <a:rPr lang="en-GB" sz="2000" i="1"/>
              <a:t>Organization of data</a:t>
            </a:r>
            <a:r>
              <a:rPr lang="en-GB" sz="2000"/>
              <a:t> to solve the problem at hand.</a:t>
            </a:r>
            <a:endParaRPr lang="en-GB" sz="2000" b="1"/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Algorithm:</a:t>
            </a:r>
            <a:r>
              <a:rPr lang="en-GB" sz="2000"/>
              <a:t> Outline, the essence of a computational procedure, step-by-step instructions.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Program:</a:t>
            </a:r>
            <a:r>
              <a:rPr lang="en-GB" sz="2000"/>
              <a:t> Implementation of an algorithm in some programming language.</a:t>
            </a:r>
            <a:endParaRPr lang="en-US" sz="20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942975"/>
            <a:ext cx="2198688" cy="1419225"/>
            <a:chOff x="641" y="1122"/>
            <a:chExt cx="1039" cy="894"/>
          </a:xfrm>
        </p:grpSpPr>
        <p:sp>
          <p:nvSpPr>
            <p:cNvPr id="38930" name="Rectangle 5"/>
            <p:cNvSpPr>
              <a:spLocks noChangeArrowheads="1"/>
            </p:cNvSpPr>
            <p:nvPr/>
          </p:nvSpPr>
          <p:spPr bwMode="auto">
            <a:xfrm>
              <a:off x="672" y="1122"/>
              <a:ext cx="1008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641" y="1152"/>
              <a:ext cx="103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takes some value or set of values as</a:t>
              </a:r>
              <a:r>
                <a:rPr lang="en-US">
                  <a:latin typeface="Verdana" pitchFamily="34" charset="0"/>
                </a:rPr>
                <a:t> </a:t>
              </a:r>
              <a:r>
                <a:rPr lang="en-US" sz="2400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input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471025" y="914400"/>
            <a:ext cx="2209800" cy="1447800"/>
            <a:chOff x="4236" y="1104"/>
            <a:chExt cx="1044" cy="912"/>
          </a:xfrm>
        </p:grpSpPr>
        <p:sp>
          <p:nvSpPr>
            <p:cNvPr id="38928" name="Rectangle 11"/>
            <p:cNvSpPr>
              <a:spLocks noChangeArrowheads="1"/>
            </p:cNvSpPr>
            <p:nvPr/>
          </p:nvSpPr>
          <p:spPr bwMode="auto">
            <a:xfrm>
              <a:off x="4236" y="1122"/>
              <a:ext cx="996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4292" y="1104"/>
              <a:ext cx="9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produces some value or set of values, as </a:t>
              </a: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output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46400" y="1022350"/>
            <a:ext cx="6338888" cy="1341438"/>
            <a:chOff x="1392" y="644"/>
            <a:chExt cx="2996" cy="845"/>
          </a:xfrm>
        </p:grpSpPr>
        <p:sp>
          <p:nvSpPr>
            <p:cNvPr id="38924" name="AutoShape 7"/>
            <p:cNvSpPr>
              <a:spLocks noChangeArrowheads="1"/>
            </p:cNvSpPr>
            <p:nvPr/>
          </p:nvSpPr>
          <p:spPr bwMode="auto">
            <a:xfrm>
              <a:off x="1392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2016" y="780"/>
              <a:ext cx="1728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Algorithm: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any well-defined computational procedure</a:t>
              </a:r>
            </a:p>
          </p:txBody>
        </p:sp>
        <p:sp>
          <p:nvSpPr>
            <p:cNvPr id="38926" name="AutoShape 17"/>
            <p:cNvSpPr>
              <a:spLocks noChangeArrowheads="1"/>
            </p:cNvSpPr>
            <p:nvPr/>
          </p:nvSpPr>
          <p:spPr bwMode="auto">
            <a:xfrm>
              <a:off x="4075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8927" name="Oval 8"/>
            <p:cNvSpPr>
              <a:spLocks noChangeArrowheads="1"/>
            </p:cNvSpPr>
            <p:nvPr/>
          </p:nvSpPr>
          <p:spPr bwMode="auto">
            <a:xfrm>
              <a:off x="1776" y="644"/>
              <a:ext cx="2195" cy="845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DE93DE75-AE32-4C46-8873-F6BB5F5E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animBg="1"/>
      <p:bldP spid="224274" grpId="0" animBg="1"/>
      <p:bldP spid="2242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FDF84B1-C356-4B56-B303-48A62D1C951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9050"/>
            <a:ext cx="12188825" cy="51879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An algorithm is </a:t>
            </a:r>
            <a:r>
              <a:rPr lang="en-US" b="1" i="1">
                <a:solidFill>
                  <a:srgbClr val="080808"/>
                </a:solidFill>
              </a:rPr>
              <a:t>correct</a:t>
            </a:r>
            <a:r>
              <a:rPr lang="en-US"/>
              <a:t> if for any legal input it </a:t>
            </a:r>
            <a:r>
              <a:rPr lang="en-US" b="1" i="1">
                <a:solidFill>
                  <a:srgbClr val="080808"/>
                </a:solidFill>
              </a:rPr>
              <a:t>terminates</a:t>
            </a:r>
            <a:r>
              <a:rPr lang="en-US"/>
              <a:t> and </a:t>
            </a:r>
            <a:r>
              <a:rPr lang="en-US" b="1" i="1">
                <a:solidFill>
                  <a:srgbClr val="080808"/>
                </a:solidFill>
              </a:rPr>
              <a:t>produces the desired output</a:t>
            </a:r>
            <a:r>
              <a:rPr lang="en-US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F9516A5-A54E-4CF3-996E-15E97B8CFFA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46188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/>
              <a:t>Partial correctness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2663" y="288925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8075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5125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3963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0163" y="2914650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3450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5463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7850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3363" y="2201863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3438" y="2566988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2300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59950" y="2552700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8000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6000" y="496570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3000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08463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68888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3500" y="4991100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6788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78800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1188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78413" y="4278313"/>
            <a:ext cx="2605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INDEED</a:t>
            </a:r>
            <a:r>
              <a:rPr lang="en-US" sz="140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8363" y="4643438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5638" y="4273550"/>
            <a:ext cx="2613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3288" y="4629150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F1DBC40-C6A4-4F91-AE0E-A68024A3EE1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2188825" cy="55911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/>
              <a:t>To prove partial correctness we associate a number of </a:t>
            </a:r>
            <a:r>
              <a:rPr lang="en-US" sz="2400" b="1">
                <a:solidFill>
                  <a:srgbClr val="080808"/>
                </a:solidFill>
              </a:rPr>
              <a:t>assertions</a:t>
            </a:r>
            <a:r>
              <a:rPr lang="en-US" sz="240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/>
              <a:t>E.g., </a:t>
            </a:r>
            <a:r>
              <a:rPr lang="en-US" sz="2000" i="1"/>
              <a:t>A</a:t>
            </a:r>
            <a:r>
              <a:rPr lang="en-US" sz="2000"/>
              <a:t>[1], …, </a:t>
            </a:r>
            <a:r>
              <a:rPr lang="en-US" sz="2000" i="1"/>
              <a:t>A</a:t>
            </a:r>
            <a:r>
              <a:rPr lang="en-US" sz="2000"/>
              <a:t>[ j ]</a:t>
            </a:r>
            <a:r>
              <a:rPr lang="en-US" sz="2000" i="1"/>
              <a:t> </a:t>
            </a:r>
            <a:r>
              <a:rPr lang="en-US" sz="200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Preconditions</a:t>
            </a:r>
            <a:r>
              <a:rPr lang="en-US" sz="2400" i="1"/>
              <a:t> </a:t>
            </a:r>
            <a:r>
              <a:rPr lang="en-US" sz="2400"/>
              <a:t>– assertions that must be valid </a:t>
            </a:r>
            <a:r>
              <a:rPr lang="en-US" sz="2400" i="1"/>
              <a:t>before</a:t>
            </a:r>
            <a:r>
              <a:rPr lang="en-US" sz="2400"/>
              <a:t> the execution of an algorithm or a subroutine (</a:t>
            </a:r>
            <a:r>
              <a:rPr lang="en-US" sz="2400" i="1">
                <a:solidFill>
                  <a:srgbClr val="080808"/>
                </a:solidFill>
              </a:rPr>
              <a:t>INPUT</a:t>
            </a:r>
            <a:r>
              <a:rPr lang="en-US" sz="240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Postconditions</a:t>
            </a:r>
            <a:r>
              <a:rPr lang="en-US" sz="2400" i="1"/>
              <a:t> </a:t>
            </a:r>
            <a:r>
              <a:rPr lang="en-US" sz="2400"/>
              <a:t>– assertions that must be valid </a:t>
            </a:r>
            <a:r>
              <a:rPr lang="en-US" sz="2400" i="1"/>
              <a:t>after</a:t>
            </a:r>
            <a:r>
              <a:rPr lang="en-US" sz="2400"/>
              <a:t> the execution of an algorithm or a subroutine (</a:t>
            </a:r>
            <a:r>
              <a:rPr lang="en-US" sz="2400" i="1">
                <a:solidFill>
                  <a:srgbClr val="080808"/>
                </a:solidFill>
              </a:rPr>
              <a:t>OUTPUT</a:t>
            </a:r>
            <a:r>
              <a:rPr lang="en-US" sz="240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F775EC2-E210-4E11-A763-8B07D0F430D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Pre/post-conditions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Example: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Write a pseudocode algorithm to find the two smallest numbers in a sequence of numbers (given as an array).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INPUT:</a:t>
            </a:r>
            <a:r>
              <a:rPr lang="en-US" sz="2800"/>
              <a:t> an array of integers A[1..n], n &gt; 0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OUTPUT:</a:t>
            </a:r>
            <a:r>
              <a:rPr lang="en-US" sz="2800"/>
              <a:t> (m1, m2) such that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m1&lt;m2 and for each 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[1..n]: m1 </a:t>
            </a:r>
            <a:r>
              <a:rPr lang="en-US" sz="2400">
                <a:latin typeface="Symbol" pitchFamily="18" charset="2"/>
              </a:rPr>
              <a:t>£</a:t>
            </a:r>
            <a:r>
              <a:rPr lang="en-US" sz="2400"/>
              <a:t> A[i] and, if A[i] </a:t>
            </a:r>
            <a:r>
              <a:rPr lang="en-US" sz="2400">
                <a:latin typeface="Symbol" pitchFamily="18" charset="2"/>
              </a:rPr>
              <a:t>¹</a:t>
            </a:r>
            <a:r>
              <a:rPr lang="en-US" sz="2400"/>
              <a:t> m1, then m2 </a:t>
            </a:r>
            <a:r>
              <a:rPr lang="en-US" sz="2400">
                <a:latin typeface="Symbol" pitchFamily="18" charset="2"/>
              </a:rPr>
              <a:t>£</a:t>
            </a:r>
            <a:r>
              <a:rPr lang="en-US" sz="2400"/>
              <a:t> A[i].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m2 = m1 = A[1] if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[1..n]: A[i]=A[j]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80D080-6926-4DA6-86ED-C19A6B8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409BB94-51FC-400C-B158-5648BEC058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12850"/>
            <a:ext cx="11726863" cy="52244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Invariants:</a:t>
            </a:r>
            <a:r>
              <a:rPr lang="en-US" sz="2400"/>
              <a:t> assertions that are valid any time they are reached (many times during the execution of an algorithm, e.g., in loops)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US" sz="2400"/>
              <a:t>We must show three things about loop invariants: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Initialization:</a:t>
            </a:r>
            <a:r>
              <a:rPr lang="en-US" sz="2000"/>
              <a:t> it is true prior to the first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Maintenance:</a:t>
            </a:r>
            <a:r>
              <a:rPr lang="en-US" sz="2000"/>
              <a:t> </a:t>
            </a:r>
            <a:r>
              <a:rPr lang="en-US" sz="2000" i="1"/>
              <a:t>if</a:t>
            </a:r>
            <a:r>
              <a:rPr lang="en-US" sz="2000"/>
              <a:t>  it is true before an iteration, </a:t>
            </a:r>
            <a:r>
              <a:rPr lang="en-US" sz="2000" i="1"/>
              <a:t>then</a:t>
            </a:r>
            <a:r>
              <a:rPr lang="en-US" sz="2000"/>
              <a:t> it is true after the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Termination:</a:t>
            </a:r>
            <a:r>
              <a:rPr lang="en-US" sz="2000"/>
              <a:t> when a loop terminates the invariant gives a useful property to show the correctness of the algorithm</a:t>
            </a:r>
            <a:endParaRPr lang="en-US" sz="2000" b="1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A5870C4-D497-4899-9C6D-9881AC3B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02DB033-1295-4F19-8EF6-7FC8DD09B28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9338"/>
            <a:ext cx="11653838" cy="27495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>
                <a:solidFill>
                  <a:srgbClr val="080808"/>
                </a:solidFill>
              </a:rPr>
              <a:t>Initialization:</a:t>
            </a:r>
            <a:r>
              <a:rPr lang="en-US" sz="2400"/>
              <a:t> </a:t>
            </a:r>
            <a:r>
              <a:rPr lang="en-US" sz="2400" i="1"/>
              <a:t>l = 1, r = n </a:t>
            </a:r>
            <a:r>
              <a:rPr lang="en-US" sz="2400"/>
              <a:t>the invariant holds because there are no elements to the left of </a:t>
            </a:r>
            <a:r>
              <a:rPr lang="en-US" sz="2400" i="1"/>
              <a:t>l </a:t>
            </a:r>
            <a:r>
              <a:rPr lang="en-US" sz="2400"/>
              <a:t>or to the right of </a:t>
            </a:r>
            <a:r>
              <a:rPr lang="en-US" sz="2400" i="1"/>
              <a:t>r.</a:t>
            </a:r>
            <a:endParaRPr lang="en-US" sz="240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400">
                <a:sym typeface="Wingdings" pitchFamily="2" charset="2"/>
              </a:rPr>
              <a:t>l=1 yields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[1..0]: A[i]&lt;q </a:t>
            </a:r>
            <a:br>
              <a:rPr lang="en-US" sz="2400"/>
            </a:br>
            <a:r>
              <a:rPr lang="en-US" sz="2400"/>
              <a:t>	this holds because [1..0] is empty</a:t>
            </a:r>
          </a:p>
          <a:p>
            <a:pPr eaLnBrk="1" hangingPunct="1">
              <a:defRPr/>
            </a:pPr>
            <a:r>
              <a:rPr lang="en-US" sz="2400">
                <a:sym typeface="Wingdings" pitchFamily="2" charset="2"/>
              </a:rPr>
              <a:t>r=n yields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[n+1..n]: A[i]&gt;q </a:t>
            </a:r>
            <a:br>
              <a:rPr lang="en-US" sz="2400"/>
            </a:br>
            <a:r>
              <a:rPr lang="en-US" sz="2400"/>
              <a:t>	this holds because [n+1..n] is empty</a:t>
            </a:r>
            <a:endParaRPr lang="en-US"/>
          </a:p>
        </p:txBody>
      </p:sp>
      <p:sp>
        <p:nvSpPr>
          <p:cNvPr id="75783" name="Text Box 4"/>
          <p:cNvSpPr txBox="1">
            <a:spLocks noChangeArrowheads="1"/>
          </p:cNvSpPr>
          <p:nvPr/>
        </p:nvSpPr>
        <p:spPr bwMode="auto">
          <a:xfrm>
            <a:off x="5883275" y="118110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63538" y="1638300"/>
            <a:ext cx="54276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dirty="0">
                <a:latin typeface="Tahoma" pitchFamily="34" charset="0"/>
              </a:rPr>
              <a:t>We want to show that </a:t>
            </a:r>
            <a:r>
              <a:rPr lang="en-US" sz="2000" b="1" i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</a:t>
            </a:r>
            <a:r>
              <a:rPr lang="en-US" sz="2000" i="1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is not in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sz="2000" b="1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if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NIL</a:t>
            </a:r>
            <a:r>
              <a:rPr lang="en-US" sz="2000" dirty="0">
                <a:latin typeface="Tahoma" pitchFamily="34" charset="0"/>
              </a:rPr>
              <a:t> is returned.</a:t>
            </a:r>
            <a:endParaRPr lang="en-US" sz="2000" b="1" dirty="0">
              <a:latin typeface="Tahoma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</a:t>
            </a:r>
            <a:r>
              <a:rPr lang="en-US" sz="2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  <a:r>
              <a:rPr lang="en-US" sz="2000" dirty="0">
                <a:latin typeface="Tahoma" pitchFamily="34" charset="0"/>
              </a:rPr>
              <a:t> </a:t>
            </a:r>
            <a:br>
              <a:rPr lang="en-US" sz="2000" i="1" dirty="0">
                <a:latin typeface="Tahoma" pitchFamily="34" charset="0"/>
              </a:rPr>
            </a:br>
            <a:r>
              <a:rPr lang="en-US" sz="2000" dirty="0">
                <a:latin typeface="Symbol" pitchFamily="18" charset="2"/>
              </a:rPr>
              <a:t>"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 err="1">
                <a:latin typeface="Symbol" pitchFamily="18" charset="2"/>
              </a:rPr>
              <a:t>Î</a:t>
            </a:r>
            <a:r>
              <a:rPr lang="en-US" sz="2000" dirty="0">
                <a:latin typeface="Tahoma" pitchFamily="34" charset="0"/>
              </a:rPr>
              <a:t>[1..l-1]: A[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]&lt;q  </a:t>
            </a:r>
            <a:r>
              <a:rPr lang="en-US" sz="2000" dirty="0">
                <a:latin typeface="MT Symbol" pitchFamily="82" charset="2"/>
              </a:rPr>
              <a:t>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000" dirty="0">
                <a:latin typeface="Tahoma" pitchFamily="34" charset="0"/>
              </a:rPr>
              <a:t>)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Tahoma" pitchFamily="34" charset="0"/>
              </a:rPr>
              <a:t>    </a:t>
            </a:r>
            <a:r>
              <a:rPr lang="en-US" sz="2000" dirty="0">
                <a:latin typeface="Symbol" pitchFamily="18" charset="2"/>
              </a:rPr>
              <a:t>"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 err="1">
                <a:latin typeface="Symbol" pitchFamily="18" charset="2"/>
              </a:rPr>
              <a:t>Î</a:t>
            </a:r>
            <a:r>
              <a:rPr lang="en-US" sz="2000" dirty="0">
                <a:latin typeface="Tahoma" pitchFamily="34" charset="0"/>
              </a:rPr>
              <a:t>[r+1..n]: A[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]&gt;q 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000" dirty="0">
                <a:latin typeface="Tahoma" pitchFamily="34" charset="0"/>
              </a:rPr>
              <a:t>)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BAC6277-BE5F-4823-9EEC-38C624F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4A9BE90-4122-4720-AFEE-E246B2CD4B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…Example: Binary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33475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Maintenance:</a:t>
            </a:r>
            <a:r>
              <a:rPr lang="en-US" sz="2400" dirty="0"/>
              <a:t> l, r, m = </a:t>
            </a:r>
            <a:r>
              <a:rPr lang="en-US" sz="2400" dirty="0">
                <a:latin typeface="Symbol" pitchFamily="18" charset="2"/>
              </a:rPr>
              <a:t>ë</a:t>
            </a:r>
            <a:r>
              <a:rPr lang="en-US" sz="2400" dirty="0"/>
              <a:t>(</a:t>
            </a:r>
            <a:r>
              <a:rPr lang="en-US" sz="2400" dirty="0" err="1"/>
              <a:t>l+r</a:t>
            </a:r>
            <a:r>
              <a:rPr lang="en-US" sz="2400" dirty="0"/>
              <a:t>)/2</a:t>
            </a:r>
            <a:r>
              <a:rPr lang="en-US" sz="2400" dirty="0">
                <a:latin typeface="Symbol" pitchFamily="18" charset="2"/>
              </a:rPr>
              <a:t>û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A[m]!=q &amp; A[m]&gt;q, r=m-1, A sorted implies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 err="1"/>
              <a:t>k</a:t>
            </a:r>
            <a:r>
              <a:rPr lang="en-US" sz="2400" dirty="0" err="1">
                <a:latin typeface="Symbol" pitchFamily="18" charset="2"/>
              </a:rPr>
              <a:t>Î</a:t>
            </a:r>
            <a:r>
              <a:rPr lang="en-US" sz="2400" dirty="0"/>
              <a:t>[r+1..n]: A[k]&gt;q (</a:t>
            </a:r>
            <a:r>
              <a:rPr lang="en-US" sz="2400" dirty="0" err="1">
                <a:solidFill>
                  <a:srgbClr val="080808"/>
                </a:solidFill>
              </a:rPr>
              <a:t>Ib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A[m]!=q &amp; A[m]&lt;q, l=m+1, A sorted implies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 err="1"/>
              <a:t>k</a:t>
            </a:r>
            <a:r>
              <a:rPr lang="en-US" sz="2400" dirty="0" err="1">
                <a:latin typeface="Symbol" pitchFamily="18" charset="2"/>
              </a:rPr>
              <a:t>Î</a:t>
            </a:r>
            <a:r>
              <a:rPr lang="en-US" sz="2400" dirty="0"/>
              <a:t>[1..l-1]: A[k]&lt;q (</a:t>
            </a:r>
            <a:r>
              <a:rPr lang="en-US" sz="2400" dirty="0" err="1">
                <a:solidFill>
                  <a:srgbClr val="080808"/>
                </a:solidFill>
              </a:rPr>
              <a:t>Ia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60363" y="1638300"/>
            <a:ext cx="5310187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  <a:r>
              <a:rPr lang="en-US" sz="2400">
                <a:latin typeface="Tahoma" pitchFamily="34" charset="0"/>
              </a:rPr>
              <a:t> </a:t>
            </a:r>
            <a:br>
              <a:rPr lang="en-US" sz="2400" i="1">
                <a:latin typeface="Tahoma" pitchFamily="34" charset="0"/>
              </a:rPr>
            </a:b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[1..l-1]: A[i]&lt;q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400">
                <a:latin typeface="Tahoma" pitchFamily="34" charset="0"/>
              </a:rPr>
              <a:t>)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400">
                <a:latin typeface="Tahoma" pitchFamily="34" charset="0"/>
              </a:rPr>
              <a:t>)</a:t>
            </a:r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954713" y="1384300"/>
            <a:ext cx="6088062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BF6D8E6-8395-4D13-B20F-39C204F3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3B16B6D-2F44-4179-8E48-0A8B197B416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…Example: Binary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141075" cy="244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Termination:</a:t>
            </a:r>
            <a:r>
              <a:rPr lang="en-US" sz="2800"/>
              <a:t> l, r, l&lt;=r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Two cases: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l:=m+1 we get </a:t>
            </a:r>
            <a:r>
              <a:rPr lang="en-US" sz="2400">
                <a:latin typeface="Symbol" pitchFamily="18" charset="2"/>
              </a:rPr>
              <a:t>ë</a:t>
            </a:r>
            <a:r>
              <a:rPr lang="en-US" sz="2400"/>
              <a:t>(l+r)/2</a:t>
            </a:r>
            <a:r>
              <a:rPr lang="en-US" sz="2400">
                <a:latin typeface="Symbol" pitchFamily="18" charset="2"/>
              </a:rPr>
              <a:t>û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/>
              <a:t>+1 &gt; 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r:=m-1 we get </a:t>
            </a:r>
            <a:r>
              <a:rPr lang="en-US" sz="2400">
                <a:latin typeface="Symbol" pitchFamily="18" charset="2"/>
              </a:rPr>
              <a:t>ë</a:t>
            </a:r>
            <a:r>
              <a:rPr lang="en-US" sz="2400"/>
              <a:t>(l+r)/2</a:t>
            </a:r>
            <a:r>
              <a:rPr lang="en-US" sz="2400">
                <a:latin typeface="Symbol" pitchFamily="18" charset="2"/>
              </a:rPr>
              <a:t>û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/>
              <a:t>-1 &lt; 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range gets smaller during each iteration and the loop will terminate when l&lt;=r no longer holds.</a:t>
            </a:r>
            <a:endParaRPr lang="en-US" sz="2800" i="1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1638300"/>
            <a:ext cx="5254625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Invariant:</a:t>
            </a:r>
            <a:r>
              <a:rPr lang="en-US" sz="2400">
                <a:latin typeface="Tahoma" pitchFamily="34" charset="0"/>
              </a:rPr>
              <a:t> </a:t>
            </a:r>
            <a:br>
              <a:rPr lang="en-US" sz="2400" i="1">
                <a:latin typeface="Tahoma" pitchFamily="34" charset="0"/>
              </a:rPr>
            </a:b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[1..l-1]: A[i]&lt;q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>
                <a:latin typeface="Tahoma" pitchFamily="34" charset="0"/>
              </a:rPr>
              <a:t>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400">
                <a:latin typeface="Tahoma" pitchFamily="34" charset="0"/>
              </a:rPr>
              <a:t>)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400">
                <a:latin typeface="Tahoma" pitchFamily="34" charset="0"/>
              </a:rPr>
              <a:t>)</a:t>
            </a:r>
          </a:p>
        </p:txBody>
      </p:sp>
      <p:sp>
        <p:nvSpPr>
          <p:cNvPr id="77832" name="Text Box 5"/>
          <p:cNvSpPr txBox="1">
            <a:spLocks noChangeArrowheads="1"/>
          </p:cNvSpPr>
          <p:nvPr/>
        </p:nvSpPr>
        <p:spPr bwMode="auto">
          <a:xfrm>
            <a:off x="5807075" y="155575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FD428B-142D-4AEF-A049-02E9086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BE8A56-8946-43D6-9600-86E3C665D0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We want to show that property </a:t>
            </a:r>
            <a:r>
              <a:rPr lang="da-DK" sz="2800" i="1"/>
              <a:t>P </a:t>
            </a:r>
            <a:r>
              <a:rPr lang="da-DK" sz="2800"/>
              <a:t>is true for all integers </a:t>
            </a:r>
            <a:r>
              <a:rPr lang="da-DK" sz="2800" i="1"/>
              <a:t>n </a:t>
            </a:r>
            <a:r>
              <a:rPr lang="da-DK" sz="2800">
                <a:latin typeface="Symbol" pitchFamily="18" charset="2"/>
              </a:rPr>
              <a:t>³</a:t>
            </a:r>
            <a:r>
              <a:rPr lang="da-DK" sz="2800"/>
              <a:t> </a:t>
            </a:r>
            <a:r>
              <a:rPr lang="da-DK" sz="2800" i="1"/>
              <a:t>n</a:t>
            </a:r>
            <a:r>
              <a:rPr lang="da-DK" sz="2800" baseline="-25000"/>
              <a:t>0</a:t>
            </a:r>
            <a:r>
              <a:rPr lang="da-DK" sz="2800"/>
              <a:t>.</a:t>
            </a:r>
          </a:p>
          <a:p>
            <a:pPr eaLnBrk="1" hangingPunct="1">
              <a:defRPr/>
            </a:pPr>
            <a:r>
              <a:rPr lang="da-DK" sz="2800" b="1"/>
              <a:t>Basis</a:t>
            </a:r>
            <a:r>
              <a:rPr lang="da-DK" sz="2800"/>
              <a:t>: prove that </a:t>
            </a:r>
            <a:r>
              <a:rPr lang="da-DK" sz="2800" i="1"/>
              <a:t>P</a:t>
            </a:r>
            <a:r>
              <a:rPr lang="da-DK" sz="2800"/>
              <a:t> is true for </a:t>
            </a:r>
            <a:r>
              <a:rPr lang="da-DK" sz="2800" i="1"/>
              <a:t>n</a:t>
            </a:r>
            <a:r>
              <a:rPr lang="da-DK" sz="2800" baseline="-25000"/>
              <a:t>0</a:t>
            </a:r>
            <a:r>
              <a:rPr lang="da-DK" sz="2800"/>
              <a:t>.</a:t>
            </a:r>
            <a:endParaRPr lang="da-DK" sz="2800" baseline="-25000"/>
          </a:p>
          <a:p>
            <a:pPr eaLnBrk="1" hangingPunct="1">
              <a:defRPr/>
            </a:pPr>
            <a:r>
              <a:rPr lang="da-DK" sz="2800" b="1"/>
              <a:t>Inductive step</a:t>
            </a:r>
            <a:r>
              <a:rPr lang="da-DK" sz="2800"/>
              <a:t>: prove that if </a:t>
            </a:r>
            <a:r>
              <a:rPr lang="da-DK" sz="2800" i="1"/>
              <a:t>P</a:t>
            </a:r>
            <a:r>
              <a:rPr lang="da-DK" sz="2800"/>
              <a:t> is true for all </a:t>
            </a:r>
            <a:r>
              <a:rPr lang="da-DK" sz="2800" i="1"/>
              <a:t>k</a:t>
            </a:r>
            <a:r>
              <a:rPr lang="da-DK" sz="2800"/>
              <a:t> such that </a:t>
            </a:r>
            <a:r>
              <a:rPr lang="da-DK" sz="2800" i="1"/>
              <a:t>n</a:t>
            </a:r>
            <a:r>
              <a:rPr lang="da-DK" sz="2800" baseline="-25000"/>
              <a:t>0 </a:t>
            </a:r>
            <a:r>
              <a:rPr lang="da-DK" sz="2800">
                <a:latin typeface="Symbol" pitchFamily="18" charset="2"/>
              </a:rPr>
              <a:t>£</a:t>
            </a:r>
            <a:r>
              <a:rPr lang="da-DK" sz="2800" baseline="-25000"/>
              <a:t> </a:t>
            </a:r>
            <a:r>
              <a:rPr lang="da-DK" sz="2800" i="1"/>
              <a:t>k </a:t>
            </a:r>
            <a:r>
              <a:rPr lang="da-DK" sz="2800">
                <a:latin typeface="Symbol" pitchFamily="18" charset="2"/>
              </a:rPr>
              <a:t>£</a:t>
            </a:r>
            <a:r>
              <a:rPr lang="da-DK" sz="2800"/>
              <a:t> </a:t>
            </a:r>
            <a:r>
              <a:rPr lang="da-DK" sz="2800" i="1"/>
              <a:t>n </a:t>
            </a:r>
            <a:r>
              <a:rPr lang="da-DK" sz="2800"/>
              <a:t>– 1 then </a:t>
            </a:r>
            <a:r>
              <a:rPr lang="da-DK" sz="2800" i="1"/>
              <a:t>P</a:t>
            </a:r>
            <a:r>
              <a:rPr lang="da-DK" sz="2800"/>
              <a:t> is also true for </a:t>
            </a:r>
            <a:r>
              <a:rPr lang="da-DK" sz="2800" i="1"/>
              <a:t>n.</a:t>
            </a:r>
          </a:p>
          <a:p>
            <a:pPr eaLnBrk="1" hangingPunct="1">
              <a:defRPr/>
            </a:pPr>
            <a:r>
              <a:rPr lang="da-DK" sz="2800"/>
              <a:t>Example</a:t>
            </a:r>
          </a:p>
          <a:p>
            <a:pPr eaLnBrk="1" hangingPunct="1">
              <a:defRPr/>
            </a:pPr>
            <a:endParaRPr lang="da-DK" sz="2800"/>
          </a:p>
          <a:p>
            <a:pPr eaLnBrk="1" hangingPunct="1">
              <a:defRPr/>
            </a:pPr>
            <a:r>
              <a:rPr lang="da-DK" sz="2800"/>
              <a:t>Basis</a:t>
            </a:r>
          </a:p>
          <a:p>
            <a:pPr eaLnBrk="1" hangingPunct="1">
              <a:defRPr/>
            </a:pPr>
            <a:endParaRPr lang="da-DK" sz="2800" baseline="-2500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6013" y="4419600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419600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7425" y="5257800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257800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2DD3EDC-3725-40B1-84FF-874518285D0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16025" y="2043113"/>
          <a:ext cx="7866063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043113"/>
                        <a:ext cx="7866063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Inductive Step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B0CA20F-6B2F-4614-8584-E40EF6AFC59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Kinds of Problem to be solved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Sorting</a:t>
            </a:r>
            <a:r>
              <a:rPr lang="en-US" sz="2400"/>
              <a:t> and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Searching</a:t>
            </a:r>
            <a:r>
              <a:rPr lang="en-US" sz="2400"/>
              <a:t> are the basic and most common computational problem.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/>
              <a:t>Clever algorithms are employed for the Internet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to manage large volume of data transfer.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Finding good routes on which the data will travel.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Search engine to quickly find requested pages.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Etc…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/>
              <a:t>Numerical algorithms and number theory are employed in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electronic commerce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/>
              <a:t>to keep and secure information such as credit card numbers, passwords, and bank statements.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F24883A-4600-4CC1-8639-FC9DAD51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A0540C8-BEF9-4590-93A1-1815FC0AAE7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Sorting is a classical and important algorithmic problem.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We look at sorting arrays (in contrast to files, which restrict random access).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A key constraint is the efficient management of the space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/>
              <a:t>In-place sorting algorithms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The efficiency comparison is based on the number of comparisons (C) and the number of movements (M).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152844BD-67B5-45DC-82AE-2443E522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54CAD3C-1024-4E15-8CFF-D457898AE67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Simple sorting methods use roughly n * n  comparisons</a:t>
            </a:r>
          </a:p>
          <a:p>
            <a:pPr lvl="1" eaLnBrk="1" hangingPunct="1">
              <a:defRPr/>
            </a:pPr>
            <a:r>
              <a:rPr lang="da-DK" sz="2400"/>
              <a:t>Insertion sort</a:t>
            </a:r>
          </a:p>
          <a:p>
            <a:pPr lvl="1" eaLnBrk="1" hangingPunct="1">
              <a:defRPr/>
            </a:pPr>
            <a:r>
              <a:rPr lang="da-DK" sz="2400"/>
              <a:t>Selection sort</a:t>
            </a:r>
          </a:p>
          <a:p>
            <a:pPr lvl="1" eaLnBrk="1" hangingPunct="1">
              <a:defRPr/>
            </a:pPr>
            <a:r>
              <a:rPr lang="da-DK" sz="2400"/>
              <a:t>Bubble sort</a:t>
            </a:r>
          </a:p>
          <a:p>
            <a:pPr eaLnBrk="1" hangingPunct="1">
              <a:defRPr/>
            </a:pPr>
            <a:r>
              <a:rPr lang="da-DK" sz="2800"/>
              <a:t>Fast sorting methods use roughly n * log n comparisons.</a:t>
            </a:r>
          </a:p>
          <a:p>
            <a:pPr lvl="1" eaLnBrk="1" hangingPunct="1">
              <a:defRPr/>
            </a:pPr>
            <a:r>
              <a:rPr lang="da-DK" sz="2400"/>
              <a:t>Merge sort</a:t>
            </a:r>
          </a:p>
          <a:p>
            <a:pPr lvl="1" eaLnBrk="1" hangingPunct="1">
              <a:defRPr/>
            </a:pPr>
            <a:r>
              <a:rPr lang="da-DK" sz="2400"/>
              <a:t>Heap sort</a:t>
            </a:r>
          </a:p>
          <a:p>
            <a:pPr lvl="1" eaLnBrk="1" hangingPunct="1">
              <a:defRPr/>
            </a:pPr>
            <a:r>
              <a:rPr lang="da-DK" sz="2400"/>
              <a:t>Quicksort</a:t>
            </a:r>
            <a:endParaRPr lang="en-US" sz="240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7DEB85B-7102-494F-916D-07D2B5B9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0E6514A-7D94-49C5-80CB-EC538F39462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References &amp; Readings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CLRS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1, 2 (2.1, 2.2), 3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1.2-2, 1.2-3, 2.1-3, 2.1-4, 2.2-1, 2.2-3, 3.1-1, 3.1-4, 3.1-6, 3.1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Problems: 1-1, 3-3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HSR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 (1.1-1.3)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Examples: 1.4-1.6, 1.11-1.13, 1.17-1.18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1.3 (1-4, 8, 9)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Review for laboratory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HSR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2, 3.2 - 3.5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CLRS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6, 7, 10, 12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F4A5E1-7349-49CA-950C-A42B4BE5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EF2E14D-B356-4AF4-BF2E-26234A8BF7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Kinds of Problem </a:t>
            </a:r>
            <a:r>
              <a:rPr lang="en-US" dirty="0"/>
              <a:t>to be solved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/>
              <a:t>Allocating scarce resources in the most beneficial way.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An oil company may wish to know where to place its wells in order to maximize its expected profit.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 candidate may want to determine where to spend money buying campaign advertising in order to maximize the chances of winning at election.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An airline may wish to assign crews to flight in the least expensive way possible, making sure that each flight is covered and that government policy regarding crew policies are met.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Etc…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E755CC5-5675-427B-8629-60BBCAD5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8D0DB42-B079-423B-8DCC-28B7A751CB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Algorithmic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422650"/>
            <a:ext cx="11974513" cy="2916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Finite number of input </a:t>
            </a:r>
            <a:r>
              <a:rPr lang="en-US" sz="2800" b="1" i="1" dirty="0">
                <a:solidFill>
                  <a:srgbClr val="080808"/>
                </a:solidFill>
              </a:rPr>
              <a:t>instances</a:t>
            </a:r>
            <a:r>
              <a:rPr lang="en-US" sz="2800" dirty="0"/>
              <a:t> satisfying the specification.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    For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 sorted, non-decreasing sequence of natural numbers. The sequence is of non-zero, finite length: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1, 20, 908, 909, 100000, 1000000000.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3. 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Algorithm</a:t>
            </a:r>
          </a:p>
        </p:txBody>
      </p:sp>
      <p:grpSp>
        <p:nvGrpSpPr>
          <p:cNvPr id="41992" name="Group 13"/>
          <p:cNvGrpSpPr>
            <a:grpSpLocks/>
          </p:cNvGrpSpPr>
          <p:nvPr/>
        </p:nvGrpSpPr>
        <p:grpSpPr bwMode="auto">
          <a:xfrm>
            <a:off x="1285875" y="1371600"/>
            <a:ext cx="9886950" cy="1865313"/>
            <a:chOff x="608" y="864"/>
            <a:chExt cx="4672" cy="1175"/>
          </a:xfrm>
        </p:grpSpPr>
        <p:sp>
          <p:nvSpPr>
            <p:cNvPr id="41993" name="Rectangle 4"/>
            <p:cNvSpPr>
              <a:spLocks noChangeArrowheads="1"/>
            </p:cNvSpPr>
            <p:nvPr/>
          </p:nvSpPr>
          <p:spPr bwMode="auto">
            <a:xfrm>
              <a:off x="608" y="864"/>
              <a:ext cx="1276" cy="11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668" y="1239"/>
              <a:ext cx="1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Tahoma" pitchFamily="34" charset="0"/>
                </a:rPr>
                <a:t>Specification of input</a:t>
              </a:r>
            </a:p>
          </p:txBody>
        </p:sp>
        <p:sp>
          <p:nvSpPr>
            <p:cNvPr id="41995" name="AutoShape 6"/>
            <p:cNvSpPr>
              <a:spLocks noChangeArrowheads="1"/>
            </p:cNvSpPr>
            <p:nvPr/>
          </p:nvSpPr>
          <p:spPr bwMode="auto">
            <a:xfrm>
              <a:off x="1962" y="1238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6" name="Oval 7"/>
            <p:cNvSpPr>
              <a:spLocks noChangeArrowheads="1"/>
            </p:cNvSpPr>
            <p:nvPr/>
          </p:nvSpPr>
          <p:spPr bwMode="auto">
            <a:xfrm>
              <a:off x="2406" y="1076"/>
              <a:ext cx="1001" cy="644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7" name="AutoShape 9"/>
            <p:cNvSpPr>
              <a:spLocks noChangeArrowheads="1"/>
            </p:cNvSpPr>
            <p:nvPr/>
          </p:nvSpPr>
          <p:spPr bwMode="auto">
            <a:xfrm>
              <a:off x="3529" y="1217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3996" y="864"/>
              <a:ext cx="1276" cy="1175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9" name="Text Box 11"/>
            <p:cNvSpPr txBox="1">
              <a:spLocks noChangeArrowheads="1"/>
            </p:cNvSpPr>
            <p:nvPr/>
          </p:nvSpPr>
          <p:spPr bwMode="auto">
            <a:xfrm>
              <a:off x="4056" y="931"/>
              <a:ext cx="122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Tahoma" pitchFamily="34" charset="0"/>
                </a:rPr>
                <a:t>Specification of output as a function of input</a:t>
              </a:r>
            </a:p>
          </p:txBody>
        </p:sp>
      </p:grp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319282D-54A8-48E3-BD77-5B8369A3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610350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</a:t>
            </a:r>
            <a:r>
              <a:rPr lang="en-US" dirty="0" err="1"/>
              <a:t>Algorithmc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Algorithmic Solution</a:t>
            </a:r>
          </a:p>
        </p:txBody>
      </p:sp>
      <p:sp>
        <p:nvSpPr>
          <p:cNvPr id="43013" name="Slide Number Placeholder 5"/>
          <p:cNvSpPr txBox="1">
            <a:spLocks noGrp="1"/>
          </p:cNvSpPr>
          <p:nvPr/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Introduction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fld id="{3D1C0870-613F-4E3E-B1C5-937D8A73D572}" type="slidenum">
              <a:rPr lang="en-US" sz="1400">
                <a:latin typeface="Courier New" pitchFamily="49" charset="0"/>
                <a:cs typeface="Courier New" pitchFamily="49" charset="0"/>
              </a:rPr>
              <a:pPr algn="r" eaLnBrk="1" hangingPunct="1"/>
              <a:t>8</a:t>
            </a:fld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34226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Algorithm</a:t>
            </a:r>
          </a:p>
        </p:txBody>
      </p:sp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1285875" y="1371600"/>
            <a:ext cx="2700338" cy="18303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63" name="Text Box 5"/>
          <p:cNvSpPr txBox="1">
            <a:spLocks noChangeArrowheads="1"/>
          </p:cNvSpPr>
          <p:nvPr/>
        </p:nvSpPr>
        <p:spPr bwMode="auto">
          <a:xfrm>
            <a:off x="1412875" y="13716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Input instance, adhering to the specification</a:t>
            </a:r>
          </a:p>
          <a:p>
            <a:pPr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43018" name="AutoShape 6"/>
          <p:cNvSpPr>
            <a:spLocks noChangeArrowheads="1"/>
          </p:cNvSpPr>
          <p:nvPr/>
        </p:nvSpPr>
        <p:spPr bwMode="auto">
          <a:xfrm>
            <a:off x="4151313" y="1965325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9" name="Oval 7"/>
          <p:cNvSpPr>
            <a:spLocks noChangeArrowheads="1"/>
          </p:cNvSpPr>
          <p:nvPr/>
        </p:nvSpPr>
        <p:spPr bwMode="auto">
          <a:xfrm>
            <a:off x="5091113" y="17081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20" name="AutoShape 9"/>
          <p:cNvSpPr>
            <a:spLocks noChangeArrowheads="1"/>
          </p:cNvSpPr>
          <p:nvPr/>
        </p:nvSpPr>
        <p:spPr bwMode="auto">
          <a:xfrm>
            <a:off x="7467600" y="1931988"/>
            <a:ext cx="661988" cy="461962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21" name="Rectangle 10"/>
          <p:cNvSpPr>
            <a:spLocks noChangeArrowheads="1"/>
          </p:cNvSpPr>
          <p:nvPr/>
        </p:nvSpPr>
        <p:spPr bwMode="auto">
          <a:xfrm>
            <a:off x="8456613" y="1371600"/>
            <a:ext cx="2700337" cy="186531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68" name="Text Box 11"/>
          <p:cNvSpPr txBox="1">
            <a:spLocks noChangeArrowheads="1"/>
          </p:cNvSpPr>
          <p:nvPr/>
        </p:nvSpPr>
        <p:spPr bwMode="auto">
          <a:xfrm>
            <a:off x="8583613" y="1477963"/>
            <a:ext cx="25892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Output related to the input as required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3200" y="35750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 describes actions on the input instance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There may be many correct algorithms for the same algorithmic problem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25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C8E4DEF-BD5C-4189-AC4F-9EBF24F051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4E1FF124-A828-4617-AC3D-79DE35C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49155" grpId="0" build="p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15B3BB0-E58E-4277-885A-53FEE77C2F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 of an Algorithm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4063" cy="5334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3200" dirty="0"/>
              <a:t>An </a:t>
            </a:r>
            <a:r>
              <a:rPr lang="en-US" sz="3200" b="1" dirty="0">
                <a:solidFill>
                  <a:srgbClr val="080808"/>
                </a:solidFill>
              </a:rPr>
              <a:t>algorithm</a:t>
            </a:r>
            <a:r>
              <a:rPr lang="en-US" sz="3200" dirty="0"/>
              <a:t> is a sequence of </a:t>
            </a:r>
            <a:r>
              <a:rPr lang="en-US" sz="3200" b="1" i="1" dirty="0">
                <a:solidFill>
                  <a:srgbClr val="080808"/>
                </a:solidFill>
              </a:rPr>
              <a:t>unambiguous</a:t>
            </a:r>
            <a:r>
              <a:rPr lang="en-US" sz="3200" dirty="0"/>
              <a:t> instructions for solving a problem, i.e., for obtaining a </a:t>
            </a:r>
            <a:r>
              <a:rPr lang="en-US" sz="3200" b="1" i="1" dirty="0">
                <a:solidFill>
                  <a:srgbClr val="080808"/>
                </a:solidFill>
              </a:rPr>
              <a:t>required output</a:t>
            </a:r>
            <a:r>
              <a:rPr lang="en-US" sz="3200" dirty="0"/>
              <a:t> for any </a:t>
            </a:r>
            <a:r>
              <a:rPr lang="en-US" sz="3200" b="1" i="1" dirty="0">
                <a:solidFill>
                  <a:srgbClr val="080808"/>
                </a:solidFill>
              </a:rPr>
              <a:t>legitimate input</a:t>
            </a:r>
            <a:r>
              <a:rPr lang="en-US" sz="3200" dirty="0"/>
              <a:t> in a </a:t>
            </a:r>
            <a:r>
              <a:rPr lang="en-US" sz="3200" b="1" i="1" dirty="0"/>
              <a:t>finite amount of time</a:t>
            </a:r>
            <a:r>
              <a:rPr lang="en-US" sz="3200" dirty="0"/>
              <a:t>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3200" dirty="0"/>
              <a:t>Properties: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dirty="0"/>
              <a:t>Precision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dirty="0"/>
              <a:t>Determinism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/>
              <a:t>Finiteness</a:t>
            </a:r>
            <a:endParaRPr lang="da-DK" sz="28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8213" y="3810000"/>
            <a:ext cx="5757862" cy="20574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da-DK" sz="2800" dirty="0"/>
              <a:t>Efficiency</a:t>
            </a:r>
            <a:endParaRPr lang="en-US" sz="28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/>
              <a:t>Correctness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/>
              <a:t>Generality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90AB33C-68D1-471E-A2E1-1A2CC58F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4108</Words>
  <Application>Microsoft Office PowerPoint</Application>
  <PresentationFormat>Custom</PresentationFormat>
  <Paragraphs>567</Paragraphs>
  <Slides>52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Book Antiqua</vt:lpstr>
      <vt:lpstr>Calibri</vt:lpstr>
      <vt:lpstr>Corbel</vt:lpstr>
      <vt:lpstr>Courier New</vt:lpstr>
      <vt:lpstr>MT Symbol</vt:lpstr>
      <vt:lpstr>Symbol</vt:lpstr>
      <vt:lpstr>Tahoma</vt:lpstr>
      <vt:lpstr>Times New Roman</vt:lpstr>
      <vt:lpstr>Verdana</vt:lpstr>
      <vt:lpstr>Wingdings</vt:lpstr>
      <vt:lpstr>Default Design</vt:lpstr>
      <vt:lpstr>Spectrum</vt:lpstr>
      <vt:lpstr>Equation</vt:lpstr>
      <vt:lpstr>Lecture Title: Introduction &amp; Preliminary  Discussions on Algorithms</vt:lpstr>
      <vt:lpstr>CSC2211 ALGORITHMS   Introduction</vt:lpstr>
      <vt:lpstr>??????</vt:lpstr>
      <vt:lpstr>Informally</vt:lpstr>
      <vt:lpstr>Kinds of Problem to be solved</vt:lpstr>
      <vt:lpstr>Kinds of Problem to be solved</vt:lpstr>
      <vt:lpstr>Algorithmic problem</vt:lpstr>
      <vt:lpstr>Algorithmic Solution</vt:lpstr>
      <vt:lpstr>Definition of an Algorithm </vt:lpstr>
      <vt:lpstr>Overall Picture</vt:lpstr>
      <vt:lpstr>How to Develop an Algorithm?</vt:lpstr>
      <vt:lpstr>??????</vt:lpstr>
      <vt:lpstr>PowerPoint Presentation</vt:lpstr>
      <vt:lpstr>Analysis of Algorithms</vt:lpstr>
      <vt:lpstr>The RAM Model</vt:lpstr>
      <vt:lpstr>The RAM model (cntd..)</vt:lpstr>
      <vt:lpstr>Example</vt:lpstr>
      <vt:lpstr>Example: N-by-N matrix, N-by-1 vector, multiply</vt:lpstr>
      <vt:lpstr>PowerPoint Presentation</vt:lpstr>
      <vt:lpstr>Best/ Worst/ Average Case</vt:lpstr>
      <vt:lpstr>…Best/ Worst/ Average Case</vt:lpstr>
      <vt:lpstr>…Best/ Worst/ Average Case</vt:lpstr>
      <vt:lpstr>Asymptotic Notation</vt:lpstr>
      <vt:lpstr>Asymptotic Notation</vt:lpstr>
      <vt:lpstr>Asymptotic Notation</vt:lpstr>
      <vt:lpstr>...Asymptotic Notation</vt:lpstr>
      <vt:lpstr>...Asymptotic Notation</vt:lpstr>
      <vt:lpstr>Asymptotic Analysis</vt:lpstr>
      <vt:lpstr>...Asymptotic Analysis</vt:lpstr>
      <vt:lpstr>PowerPoint Presentation</vt:lpstr>
      <vt:lpstr>Performance Analysis</vt:lpstr>
      <vt:lpstr>Insertion Sort</vt:lpstr>
      <vt:lpstr>PowerPoint Presentation</vt:lpstr>
      <vt:lpstr>PowerPoint Presentation</vt:lpstr>
      <vt:lpstr>Insertion Sort</vt:lpstr>
      <vt:lpstr>Loop invariants  and the correctness of insertion sort</vt:lpstr>
      <vt:lpstr>Analysis of Insertion Sort</vt:lpstr>
      <vt:lpstr>…Analysis of Insertion Sort</vt:lpstr>
      <vt:lpstr>…Analysis of Insertion Sort</vt:lpstr>
      <vt:lpstr>Correctness of Algorithms</vt:lpstr>
      <vt:lpstr>Partial and Total Correctness</vt:lpstr>
      <vt:lpstr>Assertions</vt:lpstr>
      <vt:lpstr>Pre/post-conditions</vt:lpstr>
      <vt:lpstr>Loop Invariants</vt:lpstr>
      <vt:lpstr>Example: Binary Search</vt:lpstr>
      <vt:lpstr>…Example: Binary Search</vt:lpstr>
      <vt:lpstr>…Example: Binary Search</vt:lpstr>
      <vt:lpstr>Proof by Induction</vt:lpstr>
      <vt:lpstr>...Proof by Induction</vt:lpstr>
      <vt:lpstr>Sorting</vt:lpstr>
      <vt:lpstr>Sorting</vt:lpstr>
      <vt:lpstr>References &amp; Readings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CSC2105: Algorithms</dc:title>
  <dc:creator>Mashiour Rahman</dc:creator>
  <cp:lastModifiedBy>Kaniz Fatema</cp:lastModifiedBy>
  <cp:revision>405</cp:revision>
  <dcterms:created xsi:type="dcterms:W3CDTF">2004-05-30T04:37:03Z</dcterms:created>
  <dcterms:modified xsi:type="dcterms:W3CDTF">2021-01-27T07:57:05Z</dcterms:modified>
</cp:coreProperties>
</file>